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6" r:id="rId4"/>
    <p:sldId id="266" r:id="rId5"/>
    <p:sldId id="265" r:id="rId6"/>
    <p:sldId id="269" r:id="rId7"/>
    <p:sldId id="268" r:id="rId8"/>
    <p:sldId id="270" r:id="rId9"/>
    <p:sldId id="272" r:id="rId10"/>
    <p:sldId id="274" r:id="rId11"/>
    <p:sldId id="273" r:id="rId12"/>
    <p:sldId id="277" r:id="rId13"/>
    <p:sldId id="262" r:id="rId14"/>
    <p:sldId id="260" r:id="rId15"/>
    <p:sldId id="275" r:id="rId16"/>
    <p:sldId id="264" r:id="rId17"/>
    <p:sldId id="261" r:id="rId18"/>
    <p:sldId id="263" r:id="rId19"/>
    <p:sldId id="267" r:id="rId20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2F97FC-E478-48FB-9FF9-D1177853E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55B028B-A8E1-4D34-8F7B-1313485511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ADB771-79BF-4C5A-967A-D502128E8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8EF4-37DE-480C-B818-FE42EFB655B9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8D1101-F479-4561-8C1D-55CE21358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A027E1-5A3E-4946-B4F7-A52A2A500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67E4-45C8-4801-93DB-0C15FB362E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2163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44D54B-1613-46C5-A1EA-C6FFC371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1BCA85D-7543-46EF-B9A6-EEE7C083F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E4F5027-8DA6-4180-9622-361CC7C8C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8EF4-37DE-480C-B818-FE42EFB655B9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C24DF6-3F57-4F54-9AD8-43C377107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2C6A56D-6AB2-41EF-A66F-9391E2326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67E4-45C8-4801-93DB-0C15FB362E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093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B46D5DE-F702-4088-9C8B-7DDDDE4E49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FE71245-7EE4-4F47-9DB7-83A30D428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5FA4041-9853-45E5-9B35-FB063902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8EF4-37DE-480C-B818-FE42EFB655B9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34E43D1-ECC7-410B-A23D-377B24E58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DBB37A-80E6-418F-ACD0-70930D17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67E4-45C8-4801-93DB-0C15FB362E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39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A98B6A-8960-4300-9E94-61815A2ED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9C869B-50A0-4BC1-9873-9ABE661B8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FAD040-6B9E-42AE-9414-8386862BE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8EF4-37DE-480C-B818-FE42EFB655B9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C2C723A-622B-433C-B8F0-6D328B59D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5AF7E9-9530-4994-8B90-5FCA15D4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67E4-45C8-4801-93DB-0C15FB362E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875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FBC625-1B63-4E96-A63A-4C2A8AC1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CD156C7-8D24-45E2-B95E-23DE18B0D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542BC5-2CA5-43A6-8F84-5B4AFFE89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8EF4-37DE-480C-B818-FE42EFB655B9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2B364B-D3E1-4906-BC78-A72658D57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9ED42D-44EE-43D0-BEBC-37FD5E252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67E4-45C8-4801-93DB-0C15FB362E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41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1684B-EEEE-4B75-A8CE-6B6B7D418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0A229A0-08FA-42D1-85FE-3E83512155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20F7894-9B6E-4DEC-B6BB-57267D480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69545FB-B4F9-445C-A842-C8AC8EF65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8EF4-37DE-480C-B818-FE42EFB655B9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0E22FAA-C3B4-48B4-94EB-B48B7B56B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FC24FCE-80A4-45F9-8967-892CEE4B3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67E4-45C8-4801-93DB-0C15FB362E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9000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8873CB-C9CD-4055-8B78-A85EDF518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D30BDBB-7248-4475-8104-2E8AC80C5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E284B5D-12A0-470D-94BD-FCF71F7EC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0FFCFAA-9183-41F2-8F02-BD824392F0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16F9874-B942-4893-B098-CD4262F78E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D6A9BA6-C9F3-45DC-8339-DAEFE8AD5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8EF4-37DE-480C-B818-FE42EFB655B9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45DF744-BA73-4D75-8A71-83DC17255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AB8934-5DBE-4BC0-A249-0E2F6D5A7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67E4-45C8-4801-93DB-0C15FB362E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3265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1CD186-6360-4AA3-B0CB-DB4357B56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CC3410B-FF73-4CDB-8E35-486E39BC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8EF4-37DE-480C-B818-FE42EFB655B9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254DB67-B0F7-427F-B094-424DBE0E2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1559551-7599-4EE0-A47B-914A3038E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67E4-45C8-4801-93DB-0C15FB362E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81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F00AFAB-9C3D-490C-932E-2054F65DA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8EF4-37DE-480C-B818-FE42EFB655B9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5FE681B-1E8D-4CE3-A31A-A86A8B7DD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C7D2DD-0451-4E51-829B-B49040BF0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67E4-45C8-4801-93DB-0C15FB362E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7009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D3B5C6-2B89-47BD-9B67-7139C5690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18A33F5-30A0-4804-83FC-C8EB3AAEE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5E700F-5198-4896-9423-E2F73EF35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F187303-37C6-4F34-B375-874B9FB8B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8EF4-37DE-480C-B818-FE42EFB655B9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3F4454D-4AE2-406F-8462-F5096E0B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B8A3452-4704-4595-B52A-36D2256EB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67E4-45C8-4801-93DB-0C15FB362E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393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3970F0-81D0-41BD-A925-70D573460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5F62972-7041-40DD-B0F7-AFF704BCFA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3E05B12-5351-4723-B2BC-54CB0496A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8016276-E666-46D2-A01B-7959BE255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8EF4-37DE-480C-B818-FE42EFB655B9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59283BC-74B1-4535-9BC3-47BFBB014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2B4F521-546A-429C-B7B8-72CB4EC32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67E4-45C8-4801-93DB-0C15FB362E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4016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B7774BB-0DF6-438A-BC19-372424C3A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F6ECD38-4957-4F47-8198-505E17F93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47A9E7-17FB-40C2-8F84-01CDFC7526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E8EF4-37DE-480C-B818-FE42EFB655B9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47F4008-0462-4D52-B269-BDB5BEE984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4A9BCD-AFA1-489B-B0C0-A36527B37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D67E4-45C8-4801-93DB-0C15FB362E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508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2-shinsasoshiki.mhlw.go.jp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ishimensetsu.mhlw.go.jp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hyouka-center.med.or.jp/hyouka-center/%E3%83%9B%E3%83%BC%E3%83%A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ryou-kinmukankyou.mhlw.go.jp/information/explanatio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7615E5-882A-4E4F-8BA6-CAFF5117F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留意事項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D06F05-18A9-4FE3-A1B1-DC2FDFA58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95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①指定に係る手続きの流れについて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②申請書及び添付資料について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③指定の公示及び評価センターの評価結果について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④指定を受けた場合（令和６年度以降の手続き）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⑤追加的健康確保措置の履行について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⑥時短計画の見直しについて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⑦業務の変更について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⑧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指定の更新・取消について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5239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7615E5-882A-4E4F-8BA6-CAFF5117F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申請書及び添付資料について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D06F05-18A9-4FE3-A1B1-DC2FDFA58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73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【C-1】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専門研修医の申請について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○申請される場合は、日本専門医機構で承認された専門研修プロ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グラムを添付してください。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○研修プログラムには、「研修医療機関における時間外・休日労働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想定最大時間数の一覧」を添付してください。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○専門研修中の専攻医は、従事する業務の内容によって、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C-1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水準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ではなく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水準での指定を受けることもできます。（業務内容に適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した水準を医療機関でご判断ください。）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○一覧を確認し、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水準の申請については、業務内容の詳細や理由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等の状況をお聞きいたします。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2699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7615E5-882A-4E4F-8BA6-CAFF5117F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申請書及び添付資料について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D06F05-18A9-4FE3-A1B1-DC2FDFA58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19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【C-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高度技能研修医について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○審査組織の審査が必要です。申請前に必ず承認を得てください。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＜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C2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審査・申請ナビ＞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2"/>
              </a:rPr>
              <a:t>　　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2"/>
              </a:rPr>
              <a:t>https://c2-shinsasoshiki.mhlw.go.jp/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○審査については、「医療機関の教育研修環境の審査」と「個人の技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能研修計画の審査」の２つが行われます。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○申請時点に対象医師がいない場合でも、 「医療機関の教育研修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環境の審査」だけを受けて、県へ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C-2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水準の指定申請することが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可能です。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1265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7615E5-882A-4E4F-8BA6-CAFF5117F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申請書及び添付資料について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D06F05-18A9-4FE3-A1B1-DC2FDFA58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19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【C-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高度技能研修医について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○添付資料は、対象医師の有無で下記のとおりとしてください。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＜申請時点で対象医師がいない場合＞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医療機関申請書、審査結果通知書（医療機関申請書関係）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対象医師が発生した場合は、審査組織で技能研修計画の審査を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受審した後、県に届け出てください。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＜申請時点で対象医師がいる場合＞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医療機関申請書、技能研修計画書、審査結果通知書（医療機関申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請書関係・技能研修計画関係）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6981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7615E5-882A-4E4F-8BA6-CAFF5117F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2983" cy="1325563"/>
          </a:xfrm>
        </p:spPr>
        <p:txBody>
          <a:bodyPr/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③指定の公示・評価センターの評価結果の公表について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D06F05-18A9-4FE3-A1B1-DC2FDFA58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12557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○指定及び評価センターの評価結果については、インターネット等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の方法で公表いたします。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 descr="テーブル&#10;&#10;自動的に生成された説明">
            <a:extLst>
              <a:ext uri="{FF2B5EF4-FFF2-40B4-BE49-F238E27FC236}">
                <a16:creationId xmlns:a16="http://schemas.microsoft.com/office/drawing/2014/main" id="{A8900604-EBA1-815A-2C35-D271D4E4E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3" y="3442451"/>
            <a:ext cx="5291176" cy="2471756"/>
          </a:xfrm>
          <a:prstGeom prst="rect">
            <a:avLst/>
          </a:prstGeom>
        </p:spPr>
      </p:pic>
      <p:pic>
        <p:nvPicPr>
          <p:cNvPr id="5" name="図 4" descr="グラフィカル ユーザー インターフェイス, アプリケーション&#10;&#10;中程度の精度で自動的に生成された説明">
            <a:extLst>
              <a:ext uri="{FF2B5EF4-FFF2-40B4-BE49-F238E27FC236}">
                <a16:creationId xmlns:a16="http://schemas.microsoft.com/office/drawing/2014/main" id="{5C349362-E061-F7F8-0EF2-076622F76D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793" y="3442451"/>
            <a:ext cx="5643604" cy="173832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C8E6570-F183-B006-DF49-BD9FD79DD578}"/>
              </a:ext>
            </a:extLst>
          </p:cNvPr>
          <p:cNvSpPr txBox="1"/>
          <p:nvPr/>
        </p:nvSpPr>
        <p:spPr>
          <a:xfrm>
            <a:off x="6309691" y="3004187"/>
            <a:ext cx="4418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評価結果の公表イメージ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587A78A-DD66-7E2D-73B3-E500E15CA40D}"/>
              </a:ext>
            </a:extLst>
          </p:cNvPr>
          <p:cNvSpPr txBox="1"/>
          <p:nvPr/>
        </p:nvSpPr>
        <p:spPr>
          <a:xfrm>
            <a:off x="751985" y="3004187"/>
            <a:ext cx="4418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指定の公示イメージ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4E86AE0-1C76-260C-8965-7552543FF9CA}"/>
              </a:ext>
            </a:extLst>
          </p:cNvPr>
          <p:cNvSpPr txBox="1"/>
          <p:nvPr/>
        </p:nvSpPr>
        <p:spPr>
          <a:xfrm>
            <a:off x="6223793" y="5249708"/>
            <a:ext cx="60360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回医師の働き方改革の推進に関する検討会（令和３年９月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日）資料２の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ページより　</a:t>
            </a:r>
            <a:endParaRPr kumimoji="1" lang="ja-JP" altLang="en-US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72F2C22-6BA9-D74D-3EC6-38A77B0CA653}"/>
              </a:ext>
            </a:extLst>
          </p:cNvPr>
          <p:cNvSpPr txBox="1"/>
          <p:nvPr/>
        </p:nvSpPr>
        <p:spPr>
          <a:xfrm>
            <a:off x="619630" y="5914207"/>
            <a:ext cx="58435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回医師の働き方改革の推進に関する検討会（令和３年９月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日）資料２の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ページより　</a:t>
            </a:r>
            <a:endParaRPr kumimoji="1" lang="ja-JP" altLang="en-US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964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7615E5-882A-4E4F-8BA6-CAFF5117F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④指定を受けた場合（令和６年度以降の手続き）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D06F05-18A9-4FE3-A1B1-DC2FDFA58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○指定を受けた医療機関では、指定に係る業務に従事する医師の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時間外・休日労働時間を年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960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時間超えて年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1860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時間以下と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することができますが、対象医師の勤務間インターバルの確保等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の追加的健康確保措置の実施が義務となります。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○指定を受けていない医療機関においても月の時間外・休日労働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が１００時間以上となることが見込まれる医師には面接指導の実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施が必要です。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（面接指導については、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2"/>
              </a:rPr>
              <a:t>https://ishimensetsu.mhlw.go.jp/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をご確認ください。）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○追加的健康確保措置の実施状況は、医療法第２５条第１項に規定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する立入検査の中で確認します。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1640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7615E5-882A-4E4F-8BA6-CAFF5117F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2983" cy="1325563"/>
          </a:xfrm>
        </p:spPr>
        <p:txBody>
          <a:bodyPr/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⑤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追加的健康確保措置の履行について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3B1F390B-A175-9D7E-DB92-2D3E480C6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6858" y="1494081"/>
            <a:ext cx="7308000" cy="4998794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5958B9D-02ED-D9B4-2BA6-E7BD3ECEAC16}"/>
              </a:ext>
            </a:extLst>
          </p:cNvPr>
          <p:cNvSpPr txBox="1"/>
          <p:nvPr/>
        </p:nvSpPr>
        <p:spPr>
          <a:xfrm>
            <a:off x="1404607" y="6400799"/>
            <a:ext cx="8263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4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医師の働き方改革の推進に関する検討会　中間とりまとめ（</a:t>
            </a:r>
            <a:r>
              <a:rPr lang="en-US" altLang="ja-JP" sz="14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2020</a:t>
            </a:r>
            <a:r>
              <a:rPr lang="ja-JP" altLang="ja-JP" sz="14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年</a:t>
            </a:r>
            <a:r>
              <a:rPr lang="en-US" altLang="ja-JP" sz="14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12</a:t>
            </a:r>
            <a:r>
              <a:rPr lang="ja-JP" altLang="ja-JP" sz="14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月</a:t>
            </a:r>
            <a:r>
              <a:rPr lang="en-US" altLang="ja-JP" sz="14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22</a:t>
            </a:r>
            <a:r>
              <a:rPr lang="ja-JP" altLang="ja-JP" sz="14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日）　参考資料</a:t>
            </a:r>
            <a:r>
              <a:rPr lang="en-US" altLang="ja-JP" sz="14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15</a:t>
            </a:r>
            <a:r>
              <a:rPr lang="ja-JP" altLang="en-US" sz="14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ページ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7087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7615E5-882A-4E4F-8BA6-CAFF5117F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⑥時短計画の見直しについて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D06F05-18A9-4FE3-A1B1-DC2FDFA58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56710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○指定を受けた場合は、毎年、時短計画の見直し及び県へ見直し後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の時短計画の提出が必要です。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○前年度の実績等を踏まえ、必要な見直しをしてください。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○見直しが必要な場合は、「変更後の時短計画」・「変更届」、不要な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場合は、「変更不要届」の提出が必要です。毎年、見直しを行い、い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ずれかの資料を提出ください。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○提出時期、提出方法、変更届の様式については、別途ご連絡いた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します。</a:t>
            </a:r>
          </a:p>
        </p:txBody>
      </p:sp>
    </p:spTree>
    <p:extLst>
      <p:ext uri="{BB962C8B-B14F-4D97-AF65-F5344CB8AC3E}">
        <p14:creationId xmlns:p14="http://schemas.microsoft.com/office/powerpoint/2010/main" val="1233093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7615E5-882A-4E4F-8BA6-CAFF5117F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⑦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業務の変更について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D06F05-18A9-4FE3-A1B1-DC2FDFA58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0633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○指定を受けた業務を変更する場合は、「業務の変更届」が必要です。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＜業務変更として想定されるもの＞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水準で指定を受けた業務が変わった（第１号から第３号へ変更など）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・連携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水準で指定をうけた場合に、派遣元の診療科の体制が大きく変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わった（診療科がなくなったなど）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派遣先医療機関・診療科の増減は業務変更とはなりません。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○業務の変更に当たっては、評価センターの評価の受審も必要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です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水準の申請に当たっては、該当業務の漏れがないかご確認お願いし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ます。（三次救急医療機関であっても救急業務以外に従事する場合は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第３号での申請となります。）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9402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7615E5-882A-4E4F-8BA6-CAFF5117F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⑧指定の更新・取消について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D06F05-18A9-4FE3-A1B1-DC2FDFA58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3"/>
            <a:ext cx="10515600" cy="5032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○指定期間は３年間です。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○３年後も引き続き指定を受ける場合は、評価センターの評価の受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審と県への指定申請が再度必要です。（新規申請と一緒）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○３年後に指定の更新をしない場合は、そのまま指定の取消となり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ます。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○指定の取消は更新をしない以外にも、勤務環境改善がなされ指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定の取消を医療機関から希望される場合や県で追加的健康確保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措置が未実施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がわかり、改善命令等を経ても履行されない場合の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取消などがあります。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0104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7615E5-882A-4E4F-8BA6-CAFF5117F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⑧指定の更新・取消について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D06F05-18A9-4FE3-A1B1-DC2FDFA58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5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○県で</a:t>
            </a:r>
            <a:r>
              <a:rPr lang="ja-JP" altLang="en-US" spc="9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指定の取消を行う場合は、指定時と同じく、医療審議会の</a:t>
            </a:r>
            <a:endParaRPr lang="en-US" altLang="ja-JP" spc="9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pc="9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意見を聴きます。取消の通知がされるまでは、追加的健康確保</a:t>
            </a:r>
            <a:endParaRPr lang="en-US" altLang="ja-JP" spc="9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pc="9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措置の履行は義務となります。</a:t>
            </a:r>
            <a:endParaRPr lang="en-US" altLang="ja-JP" spc="9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pc="9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○令和５年度末までに指定通知を受けた場合に取消を希望され</a:t>
            </a:r>
            <a:endParaRPr lang="en-US" altLang="ja-JP" spc="9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pc="9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る場合でも、令和６年度以降に取消の手続きを行います。手続</a:t>
            </a:r>
            <a:endParaRPr lang="en-US" altLang="ja-JP" spc="9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pc="9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きには数カ月かかりますので、指定申請に当たっては必要な水</a:t>
            </a:r>
            <a:endParaRPr lang="en-US" altLang="ja-JP" spc="9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pc="9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準を十分にご検討ください。</a:t>
            </a:r>
            <a:endParaRPr lang="en-US" altLang="ja-JP" spc="9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pc="9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○指定通知を受ける前であれば、申請の取り下げは可能です。</a:t>
            </a:r>
            <a:endParaRPr lang="en-US" altLang="ja-JP" spc="9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pc="9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（申請後に勤務環境改善が十分に図られた場合を想定。）</a:t>
            </a:r>
            <a:endParaRPr lang="en-US" altLang="ja-JP" spc="9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4347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7615E5-882A-4E4F-8BA6-CAFF5117F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①指定に係る手続きの流れについて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D06F05-18A9-4FE3-A1B1-DC2FDFA58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08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○医療機関勤務環境評価センター（以下「評価センター」という。）の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評価を受けていない医療機関からの申請を受け付けることはで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きません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まずは評価センターの評価の受審を申込ください。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愛知県医療勤務環境改善支援センター（以下「勤改センター」とい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う。）では、受審に当たっての書類の確認なども行っておりますの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で、支援を希望される場合は受審前にご相談ください。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15BCF76-8032-1D7C-5369-F8C24E48EE91}"/>
              </a:ext>
            </a:extLst>
          </p:cNvPr>
          <p:cNvSpPr txBox="1"/>
          <p:nvPr/>
        </p:nvSpPr>
        <p:spPr>
          <a:xfrm>
            <a:off x="1442830" y="5485417"/>
            <a:ext cx="7855811" cy="92333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勤改センター問い合わせ先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pPr marL="0" indent="0">
              <a:buNone/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住所：〒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460-0008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名古屋市中区栄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4-3-26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昭和ビル６階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電話：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052-212-5766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電子メール：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info@aichi-medsc.or.jp</a:t>
            </a:r>
          </a:p>
        </p:txBody>
      </p:sp>
    </p:spTree>
    <p:extLst>
      <p:ext uri="{BB962C8B-B14F-4D97-AF65-F5344CB8AC3E}">
        <p14:creationId xmlns:p14="http://schemas.microsoft.com/office/powerpoint/2010/main" val="1563314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7615E5-882A-4E4F-8BA6-CAFF5117F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①指定に係る手続きの流れについて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8794EEAE-86E9-5DFD-2A00-FC1C1C047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474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医療機関勤務環境評価センターによる評価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評価期間：４か月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注）中間報告（評価時点における取組状況に改善の必要があると　　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された場合）となった場合は、</a:t>
            </a:r>
            <a:r>
              <a:rPr lang="ja-JP" altLang="en-US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半年程度に延長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される。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受審料：３３万円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提出資料：基本情報、自己評価シート、根拠資料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評価方法：医療サーベイヤー・労務管理サーベイヤーが評価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詳細は、評価センターのホームページをご覧ください。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kumimoji="1" lang="en-US" altLang="ja-JP" sz="1300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2"/>
              </a:rPr>
              <a:t>https://sites.google.com/hyouka-center.med.or.jp/hyouka-center/%E3%83%9B%E3%83%BC%E3%83%A0</a:t>
            </a: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869126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171037D-98E2-650C-A950-906DE5D30CA6}"/>
              </a:ext>
            </a:extLst>
          </p:cNvPr>
          <p:cNvSpPr txBox="1"/>
          <p:nvPr/>
        </p:nvSpPr>
        <p:spPr>
          <a:xfrm>
            <a:off x="5351450" y="5175246"/>
            <a:ext cx="1333151" cy="108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医療機関</a:t>
            </a:r>
            <a:endParaRPr kumimoji="1"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899E3C1-C39E-660B-27D4-978A8DE99E56}"/>
              </a:ext>
            </a:extLst>
          </p:cNvPr>
          <p:cNvSpPr txBox="1"/>
          <p:nvPr/>
        </p:nvSpPr>
        <p:spPr>
          <a:xfrm>
            <a:off x="7930178" y="2096020"/>
            <a:ext cx="3161892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地域医療対策協議会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地域医療構想推進委員会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8FBF91F-3D7D-FAF6-D47B-5AD2C7A9E50D}"/>
              </a:ext>
            </a:extLst>
          </p:cNvPr>
          <p:cNvSpPr txBox="1"/>
          <p:nvPr/>
        </p:nvSpPr>
        <p:spPr>
          <a:xfrm>
            <a:off x="7930178" y="464700"/>
            <a:ext cx="2937843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医療審議会</a:t>
            </a:r>
            <a:endParaRPr kumimoji="1"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E91BAC3-1834-B247-E61F-F562531BFAF8}"/>
              </a:ext>
            </a:extLst>
          </p:cNvPr>
          <p:cNvSpPr txBox="1"/>
          <p:nvPr/>
        </p:nvSpPr>
        <p:spPr>
          <a:xfrm>
            <a:off x="9183099" y="5175246"/>
            <a:ext cx="1835579" cy="108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勤改センター</a:t>
            </a:r>
          </a:p>
        </p:txBody>
      </p:sp>
      <p:sp>
        <p:nvSpPr>
          <p:cNvPr id="11" name="矢印: 上 10">
            <a:extLst>
              <a:ext uri="{FF2B5EF4-FFF2-40B4-BE49-F238E27FC236}">
                <a16:creationId xmlns:a16="http://schemas.microsoft.com/office/drawing/2014/main" id="{1FC3B6CF-70A5-DD61-FAA0-A36BFB6C7D76}"/>
              </a:ext>
            </a:extLst>
          </p:cNvPr>
          <p:cNvSpPr/>
          <p:nvPr/>
        </p:nvSpPr>
        <p:spPr>
          <a:xfrm rot="18729199">
            <a:off x="2991029" y="3717171"/>
            <a:ext cx="432000" cy="2181318"/>
          </a:xfrm>
          <a:prstGeom prst="up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上 11">
            <a:extLst>
              <a:ext uri="{FF2B5EF4-FFF2-40B4-BE49-F238E27FC236}">
                <a16:creationId xmlns:a16="http://schemas.microsoft.com/office/drawing/2014/main" id="{85992BC8-3208-76CC-04EC-7106A77A74AE}"/>
              </a:ext>
            </a:extLst>
          </p:cNvPr>
          <p:cNvSpPr/>
          <p:nvPr/>
        </p:nvSpPr>
        <p:spPr>
          <a:xfrm rot="7949884">
            <a:off x="3624573" y="3402756"/>
            <a:ext cx="432000" cy="2049691"/>
          </a:xfrm>
          <a:prstGeom prst="up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上 12">
            <a:extLst>
              <a:ext uri="{FF2B5EF4-FFF2-40B4-BE49-F238E27FC236}">
                <a16:creationId xmlns:a16="http://schemas.microsoft.com/office/drawing/2014/main" id="{990BBB02-961C-2ED4-C53E-877FBB6A2660}"/>
              </a:ext>
            </a:extLst>
          </p:cNvPr>
          <p:cNvSpPr/>
          <p:nvPr/>
        </p:nvSpPr>
        <p:spPr>
          <a:xfrm>
            <a:off x="5379225" y="3273722"/>
            <a:ext cx="432000" cy="1620000"/>
          </a:xfrm>
          <a:prstGeom prst="up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B2B64CCD-9ED8-60BE-33C2-766A0596D87C}"/>
              </a:ext>
            </a:extLst>
          </p:cNvPr>
          <p:cNvSpPr/>
          <p:nvPr/>
        </p:nvSpPr>
        <p:spPr>
          <a:xfrm>
            <a:off x="6162833" y="3273722"/>
            <a:ext cx="432000" cy="1620000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FAB029AF-20ED-5E53-FAD8-7AAA4736060F}"/>
              </a:ext>
            </a:extLst>
          </p:cNvPr>
          <p:cNvSpPr/>
          <p:nvPr/>
        </p:nvSpPr>
        <p:spPr>
          <a:xfrm>
            <a:off x="3505606" y="2269609"/>
            <a:ext cx="1584000" cy="43200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420733DF-E20D-079D-F346-B65A811156F4}"/>
              </a:ext>
            </a:extLst>
          </p:cNvPr>
          <p:cNvSpPr/>
          <p:nvPr/>
        </p:nvSpPr>
        <p:spPr>
          <a:xfrm>
            <a:off x="6821390" y="2278071"/>
            <a:ext cx="972000" cy="4320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矢印: 上 16">
            <a:extLst>
              <a:ext uri="{FF2B5EF4-FFF2-40B4-BE49-F238E27FC236}">
                <a16:creationId xmlns:a16="http://schemas.microsoft.com/office/drawing/2014/main" id="{45B9215A-AD76-A54E-F5A2-4311DA920281}"/>
              </a:ext>
            </a:extLst>
          </p:cNvPr>
          <p:cNvSpPr/>
          <p:nvPr/>
        </p:nvSpPr>
        <p:spPr>
          <a:xfrm>
            <a:off x="9209232" y="1606043"/>
            <a:ext cx="432000" cy="3600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矢印: 下 17">
            <a:extLst>
              <a:ext uri="{FF2B5EF4-FFF2-40B4-BE49-F238E27FC236}">
                <a16:creationId xmlns:a16="http://schemas.microsoft.com/office/drawing/2014/main" id="{60D8792C-DA8C-BC83-B354-5D872E526BE8}"/>
              </a:ext>
            </a:extLst>
          </p:cNvPr>
          <p:cNvSpPr/>
          <p:nvPr/>
        </p:nvSpPr>
        <p:spPr>
          <a:xfrm rot="3199210">
            <a:off x="6995328" y="582212"/>
            <a:ext cx="432000" cy="1296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上 19">
            <a:extLst>
              <a:ext uri="{FF2B5EF4-FFF2-40B4-BE49-F238E27FC236}">
                <a16:creationId xmlns:a16="http://schemas.microsoft.com/office/drawing/2014/main" id="{E3428F8C-759E-3F26-205F-E7C799D12CC1}"/>
              </a:ext>
            </a:extLst>
          </p:cNvPr>
          <p:cNvSpPr/>
          <p:nvPr/>
        </p:nvSpPr>
        <p:spPr>
          <a:xfrm rot="16200000">
            <a:off x="7644041" y="4733606"/>
            <a:ext cx="432000" cy="1963280"/>
          </a:xfrm>
          <a:prstGeom prst="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F79CAAA-20E6-9333-84FD-D0980E4B39B6}"/>
              </a:ext>
            </a:extLst>
          </p:cNvPr>
          <p:cNvSpPr txBox="1"/>
          <p:nvPr/>
        </p:nvSpPr>
        <p:spPr>
          <a:xfrm>
            <a:off x="5334558" y="1927942"/>
            <a:ext cx="1333151" cy="108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愛知県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63686C1-297B-1EA4-1B86-1199982B59B1}"/>
              </a:ext>
            </a:extLst>
          </p:cNvPr>
          <p:cNvSpPr txBox="1"/>
          <p:nvPr/>
        </p:nvSpPr>
        <p:spPr>
          <a:xfrm>
            <a:off x="1335717" y="1961353"/>
            <a:ext cx="1835579" cy="108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医療機関勤務環境評価センター</a:t>
            </a:r>
            <a:endParaRPr kumimoji="1"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A5F19A0-52E9-F7C2-1800-ACD785838A30}"/>
              </a:ext>
            </a:extLst>
          </p:cNvPr>
          <p:cNvSpPr txBox="1"/>
          <p:nvPr/>
        </p:nvSpPr>
        <p:spPr>
          <a:xfrm>
            <a:off x="7211328" y="4949469"/>
            <a:ext cx="1709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の前の支援が望ましい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0AC75FE-312F-5FF3-0EC9-CAE075BD2747}"/>
              </a:ext>
            </a:extLst>
          </p:cNvPr>
          <p:cNvSpPr txBox="1"/>
          <p:nvPr/>
        </p:nvSpPr>
        <p:spPr>
          <a:xfrm>
            <a:off x="2277272" y="4893722"/>
            <a:ext cx="1200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①受審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00C6A19-4040-A0C9-12FF-19AD92E2CEC8}"/>
              </a:ext>
            </a:extLst>
          </p:cNvPr>
          <p:cNvSpPr txBox="1"/>
          <p:nvPr/>
        </p:nvSpPr>
        <p:spPr>
          <a:xfrm>
            <a:off x="4617342" y="4112488"/>
            <a:ext cx="1200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③申請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D59B123-0830-04F8-AEBA-97A19A602B67}"/>
              </a:ext>
            </a:extLst>
          </p:cNvPr>
          <p:cNvSpPr txBox="1"/>
          <p:nvPr/>
        </p:nvSpPr>
        <p:spPr>
          <a:xfrm>
            <a:off x="3635763" y="3510061"/>
            <a:ext cx="1200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②評価結果通知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C31C19C-C553-B51E-5145-ECBAFE74BD44}"/>
              </a:ext>
            </a:extLst>
          </p:cNvPr>
          <p:cNvSpPr txBox="1"/>
          <p:nvPr/>
        </p:nvSpPr>
        <p:spPr>
          <a:xfrm>
            <a:off x="3652603" y="1745084"/>
            <a:ext cx="1200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②評価結果通知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47C5FA0-2B32-23FE-2A79-AE403715A57C}"/>
              </a:ext>
            </a:extLst>
          </p:cNvPr>
          <p:cNvSpPr txBox="1"/>
          <p:nvPr/>
        </p:nvSpPr>
        <p:spPr>
          <a:xfrm>
            <a:off x="6571120" y="3440246"/>
            <a:ext cx="1200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⑥指定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CA56260-A6CE-0BEA-524A-4BECDF09D374}"/>
              </a:ext>
            </a:extLst>
          </p:cNvPr>
          <p:cNvSpPr txBox="1"/>
          <p:nvPr/>
        </p:nvSpPr>
        <p:spPr>
          <a:xfrm>
            <a:off x="6290253" y="634924"/>
            <a:ext cx="1200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⑤意見聴取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8012298-C783-1C4B-68A1-65E7574F9C60}"/>
              </a:ext>
            </a:extLst>
          </p:cNvPr>
          <p:cNvSpPr txBox="1"/>
          <p:nvPr/>
        </p:nvSpPr>
        <p:spPr>
          <a:xfrm>
            <a:off x="1041622" y="3255580"/>
            <a:ext cx="2242534" cy="369332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（４ヶ月～半年程度）</a:t>
            </a:r>
          </a:p>
        </p:txBody>
      </p:sp>
      <p:sp>
        <p:nvSpPr>
          <p:cNvPr id="40" name="吹き出し: 四角形 39">
            <a:extLst>
              <a:ext uri="{FF2B5EF4-FFF2-40B4-BE49-F238E27FC236}">
                <a16:creationId xmlns:a16="http://schemas.microsoft.com/office/drawing/2014/main" id="{B2192FE4-A314-538F-8637-530CD7DD902C}"/>
              </a:ext>
            </a:extLst>
          </p:cNvPr>
          <p:cNvSpPr/>
          <p:nvPr/>
        </p:nvSpPr>
        <p:spPr>
          <a:xfrm>
            <a:off x="489884" y="5391246"/>
            <a:ext cx="1907047" cy="1080000"/>
          </a:xfrm>
          <a:prstGeom prst="wedgeRectCallout">
            <a:avLst>
              <a:gd name="adj1" fmla="val 63836"/>
              <a:gd name="adj2" fmla="val -4940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令和５年７月</a:t>
            </a:r>
            <a:r>
              <a:rPr kumimoji="1"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までには受審申込をお願いします。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1D75834-CCCA-141A-E472-A010CB79A05F}"/>
              </a:ext>
            </a:extLst>
          </p:cNvPr>
          <p:cNvSpPr txBox="1"/>
          <p:nvPr/>
        </p:nvSpPr>
        <p:spPr>
          <a:xfrm>
            <a:off x="7368640" y="1584140"/>
            <a:ext cx="157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④協議・報告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44345478-81DB-66BD-98FB-7282EECFB385}"/>
              </a:ext>
            </a:extLst>
          </p:cNvPr>
          <p:cNvSpPr txBox="1"/>
          <p:nvPr/>
        </p:nvSpPr>
        <p:spPr>
          <a:xfrm>
            <a:off x="8469369" y="2845015"/>
            <a:ext cx="2702213" cy="369332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（７月～９月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１月～３月）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D11C438E-F514-C71C-A3C4-29C4138D12C4}"/>
              </a:ext>
            </a:extLst>
          </p:cNvPr>
          <p:cNvSpPr txBox="1"/>
          <p:nvPr/>
        </p:nvSpPr>
        <p:spPr>
          <a:xfrm>
            <a:off x="8026909" y="1184700"/>
            <a:ext cx="3051316" cy="369332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（１０月～１１月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月～３月）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FF7659E-6E8E-5C05-C012-32D1CD3EB7F2}"/>
              </a:ext>
            </a:extLst>
          </p:cNvPr>
          <p:cNvSpPr txBox="1"/>
          <p:nvPr/>
        </p:nvSpPr>
        <p:spPr>
          <a:xfrm>
            <a:off x="489808" y="342555"/>
            <a:ext cx="277355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指定までの流れ</a:t>
            </a:r>
          </a:p>
        </p:txBody>
      </p:sp>
      <p:sp>
        <p:nvSpPr>
          <p:cNvPr id="45" name="吹き出し: 四角形 44">
            <a:extLst>
              <a:ext uri="{FF2B5EF4-FFF2-40B4-BE49-F238E27FC236}">
                <a16:creationId xmlns:a16="http://schemas.microsoft.com/office/drawing/2014/main" id="{129F7826-CFC1-C53C-615E-F627980B9DBC}"/>
              </a:ext>
            </a:extLst>
          </p:cNvPr>
          <p:cNvSpPr/>
          <p:nvPr/>
        </p:nvSpPr>
        <p:spPr>
          <a:xfrm>
            <a:off x="8410030" y="3585544"/>
            <a:ext cx="2702213" cy="883169"/>
          </a:xfrm>
          <a:prstGeom prst="wedgeRectCallout">
            <a:avLst>
              <a:gd name="adj1" fmla="val -18527"/>
              <a:gd name="adj2" fmla="val -8918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</a:t>
            </a:r>
            <a:r>
              <a:rPr kumimoji="1"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回目申請締切：７月末</a:t>
            </a:r>
            <a:endParaRPr kumimoji="1" lang="en-US" altLang="ja-JP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２回目申請締切：</a:t>
            </a:r>
            <a:r>
              <a:rPr lang="en-US" altLang="ja-JP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月末</a:t>
            </a:r>
            <a:endParaRPr kumimoji="1" lang="ja-JP" altLang="en-US" sz="1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16437C-F18D-2FC4-F767-5DE5459A8CE1}"/>
              </a:ext>
            </a:extLst>
          </p:cNvPr>
          <p:cNvSpPr txBox="1"/>
          <p:nvPr/>
        </p:nvSpPr>
        <p:spPr>
          <a:xfrm>
            <a:off x="10504289" y="3135057"/>
            <a:ext cx="1479894" cy="309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開催日調整中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3949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7615E5-882A-4E4F-8BA6-CAFF5117F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申請書及び添付資料について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D06F05-18A9-4FE3-A1B1-DC2FDFA58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○申請書及び添付書類については、　ホームページを御確認ください。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○複数の水準の指定を希望される場合は、必要な水準ごとに申請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書、添付書類をご用意ください。ただし、評価センターの受審は、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水準ごとに受ける必要はございません。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○各水準で共通する書類については、１部の提出で構いません。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＜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共通書類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＞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時短計画の案、評価センターの評価結果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報告書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、誓約書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○評価センターの評価結果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に応じて、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追加の資料の提供をお願いす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る場合があります。</a:t>
            </a:r>
          </a:p>
        </p:txBody>
      </p:sp>
    </p:spTree>
    <p:extLst>
      <p:ext uri="{BB962C8B-B14F-4D97-AF65-F5344CB8AC3E}">
        <p14:creationId xmlns:p14="http://schemas.microsoft.com/office/powerpoint/2010/main" val="1750393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7615E5-882A-4E4F-8BA6-CAFF5117F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申請書及び添付資料について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D06F05-18A9-4FE3-A1B1-DC2FDFA58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486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○添付資料については、患者情報や指定される業務に従事する医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師名など個人が特定される恐れのある書類は添付しないようにし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てください。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○個人情報の記載のある書類を添付資料とする場合は、匿名にし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ていただきますようお願いします。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○時短計画の案については、評価センターの評価を受けたものと同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一のものをご提出ください。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○評価センタ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ー受審後に、時短計画の案を差し替えることはできま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せんのでご注意ください。（差し替えの場合は、再受審が必要。）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7198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7615E5-882A-4E4F-8BA6-CAFF5117F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申請書及び添付資料について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D06F05-18A9-4FE3-A1B1-DC2FDFA58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48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G-MIS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、メール、郵送のいずれの方法で申請いただいても、指定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の通知書は郵送いたします。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G-MIS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のアカウントは、医療機関ごとに１つ発行されております。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G-MIS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の使い方については、下記のリンク先をご確認ください。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＜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G-MIS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による時短計画作成と指定申請説明用動画＞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en-US" altLang="ja-JP" sz="2200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2"/>
              </a:rPr>
              <a:t>https://iryou-kinmukankyou.mhlw.go.jp/information/explanation</a:t>
            </a:r>
            <a:endParaRPr lang="en-US" altLang="ja-JP" sz="2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8812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7615E5-882A-4E4F-8BA6-CAFF5117F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申請書及び添付資料について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D06F05-18A9-4FE3-A1B1-DC2FDFA58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48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○令和５年７月末までの申請については、令和５年１０月頃、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令和５年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月末までの申請については、令和６年２月頃、に通知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を行う予定です。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○受付期間終了後に申請されたものは、令和６年秋頃に指定するこ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ととなります。</a:t>
            </a:r>
            <a:r>
              <a:rPr lang="ja-JP" altLang="en-US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令和６年４月１日から指定を受ける必要がある医療</a:t>
            </a:r>
            <a:endParaRPr lang="en-US" altLang="ja-JP" b="1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機関は、必ず申請受付期間内に申請ください。</a:t>
            </a:r>
            <a:endParaRPr lang="en-US" altLang="ja-JP" b="1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○申請に当たってのご不明点は、勤改センターではなく、直接県へ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お問い合わせください。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3407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7615E5-882A-4E4F-8BA6-CAFF5117F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申請書及び添付資料について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D06F05-18A9-4FE3-A1B1-DC2FDFA58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6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【C-1】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臨床研修医の申請について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○申請される場合は、愛知県に年次報告（提出期限：４月３０日）を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した研修プログラムを添付してください。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注）提出いただいたプログラム内容については、県で確認をした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上で、修正のお願い等をする場合があります。年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960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時間を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超える時間外・休日労働があるプログラムについては、必ず申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請してください。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○研修プログラムには、「研修医療機関における時間外・休日労働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想定最大時間数の一覧」を添付してください。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501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2266</Words>
  <Application>Microsoft Office PowerPoint</Application>
  <PresentationFormat>ワイド画面</PresentationFormat>
  <Paragraphs>188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5" baseType="lpstr">
      <vt:lpstr>BIZ UDPゴシック</vt:lpstr>
      <vt:lpstr>游ゴシック</vt:lpstr>
      <vt:lpstr>游ゴシック Light</vt:lpstr>
      <vt:lpstr>Arial</vt:lpstr>
      <vt:lpstr>Times New Roman</vt:lpstr>
      <vt:lpstr>Office テーマ</vt:lpstr>
      <vt:lpstr>留意事項</vt:lpstr>
      <vt:lpstr>①指定に係る手続きの流れについて</vt:lpstr>
      <vt:lpstr>①指定に係る手続きの流れについて</vt:lpstr>
      <vt:lpstr>PowerPoint プレゼンテーション</vt:lpstr>
      <vt:lpstr>②申請書及び添付資料について</vt:lpstr>
      <vt:lpstr>②申請書及び添付資料について</vt:lpstr>
      <vt:lpstr>②申請書及び添付資料について</vt:lpstr>
      <vt:lpstr>②申請書及び添付資料について</vt:lpstr>
      <vt:lpstr>②申請書及び添付資料について</vt:lpstr>
      <vt:lpstr>②申請書及び添付資料について</vt:lpstr>
      <vt:lpstr>②申請書及び添付資料について</vt:lpstr>
      <vt:lpstr>②申請書及び添付資料について</vt:lpstr>
      <vt:lpstr>③指定の公示・評価センターの評価結果の公表について</vt:lpstr>
      <vt:lpstr>④指定を受けた場合（令和６年度以降の手続き）</vt:lpstr>
      <vt:lpstr>⑤追加的健康確保措置の履行について</vt:lpstr>
      <vt:lpstr>⑥時短計画の見直しについて</vt:lpstr>
      <vt:lpstr>⑦業務の変更について</vt:lpstr>
      <vt:lpstr>⑧指定の更新・取消について</vt:lpstr>
      <vt:lpstr>⑧指定の更新・取消について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留意事項</dc:title>
  <dc:creator>安藤　幸菜</dc:creator>
  <cp:lastModifiedBy>近藤　茂生</cp:lastModifiedBy>
  <cp:revision>6</cp:revision>
  <cp:lastPrinted>2023-03-22T10:51:09Z</cp:lastPrinted>
  <dcterms:created xsi:type="dcterms:W3CDTF">2022-12-19T06:55:39Z</dcterms:created>
  <dcterms:modified xsi:type="dcterms:W3CDTF">2023-05-30T01:24:08Z</dcterms:modified>
</cp:coreProperties>
</file>