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408" r:id="rId2"/>
    <p:sldId id="409" r:id="rId3"/>
    <p:sldId id="410" r:id="rId4"/>
    <p:sldId id="411" r:id="rId5"/>
    <p:sldId id="412" r:id="rId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7" autoAdjust="0"/>
    <p:restoredTop sz="94660"/>
  </p:normalViewPr>
  <p:slideViewPr>
    <p:cSldViewPr snapToGrid="0">
      <p:cViewPr varScale="1">
        <p:scale>
          <a:sx n="44" d="100"/>
          <a:sy n="44" d="100"/>
        </p:scale>
        <p:origin x="6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D604-7AEA-4564-A361-29C82B4D7437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A1FB4-5E30-43A9-9900-A48CE96997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781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E77C-EC46-440A-843F-0716B3538BE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796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E77C-EC46-440A-843F-0716B3538BE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880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E77C-EC46-440A-843F-0716B3538BE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680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E77C-EC46-440A-843F-0716B3538BE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9715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C4E77C-EC46-440A-843F-0716B3538BE8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49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803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235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5898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8361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985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827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0447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02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09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501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3021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878162F-A5B2-46E2-AAE1-DEF76BCD1785}" type="datetimeFigureOut">
              <a:rPr kumimoji="1" lang="ja-JP" altLang="en-US" smtClean="0"/>
              <a:t>2024/4/1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510FE9-9205-4FC0-9E32-842882F65DB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894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D89E2-3BE9-F386-0FAC-D68B60AD9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094" y="-90132"/>
            <a:ext cx="9829800" cy="870909"/>
          </a:xfrm>
        </p:spPr>
        <p:txBody>
          <a:bodyPr anchor="b">
            <a:normAutofit/>
          </a:bodyPr>
          <a:lstStyle/>
          <a:p>
            <a:pPr algn="ctr"/>
            <a:r>
              <a:rPr kumimoji="1" lang="ja-JP" altLang="en-US" sz="3600" dirty="0">
                <a:solidFill>
                  <a:schemeClr val="tx2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サービス管理責任者等の主な配置要件について</a:t>
            </a:r>
          </a:p>
        </p:txBody>
      </p:sp>
      <p:pic>
        <p:nvPicPr>
          <p:cNvPr id="9" name="コンテンツ プレースホルダー 8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69879172-6E43-588F-58D9-788FD5A974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80" y="885083"/>
            <a:ext cx="11164533" cy="5693911"/>
          </a:xfrm>
          <a:prstGeom prst="rect">
            <a:avLst/>
          </a:prstGeom>
        </p:spPr>
      </p:pic>
      <p:pic>
        <p:nvPicPr>
          <p:cNvPr id="3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3AE6EE49-9D90-45FE-80F5-CAD7B0EBB4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2897" y="5668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コンテンツ プレースホルダー 8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69879172-6E43-588F-58D9-788FD5A9740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2" t="16990" r="52147" b="31831"/>
          <a:stretch/>
        </p:blipFill>
        <p:spPr>
          <a:xfrm>
            <a:off x="787078" y="1427945"/>
            <a:ext cx="3406710" cy="5000883"/>
          </a:xfrm>
          <a:prstGeom prst="rect">
            <a:avLst/>
          </a:prstGeom>
        </p:spPr>
      </p:pic>
      <p:sp>
        <p:nvSpPr>
          <p:cNvPr id="4" name="タイトル 3">
            <a:extLst>
              <a:ext uri="{FF2B5EF4-FFF2-40B4-BE49-F238E27FC236}">
                <a16:creationId xmlns:a16="http://schemas.microsoft.com/office/drawing/2014/main" id="{5D72FC8A-D584-65FC-AD03-C76367F5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11" y="300085"/>
            <a:ext cx="10515600" cy="961338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基礎研修の対象者について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FC91FCB-FE9F-DB16-8A83-D0DEB0369E65}"/>
              </a:ext>
            </a:extLst>
          </p:cNvPr>
          <p:cNvSpPr txBox="1"/>
          <p:nvPr/>
        </p:nvSpPr>
        <p:spPr>
          <a:xfrm>
            <a:off x="4362739" y="1960605"/>
            <a:ext cx="7517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サービス管理責任者等に必要な実務経験</a:t>
            </a: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を満たしていること。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　　　　　　　　　　　あるいは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u"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サービス管理責任者等に必要な実務経験に達するまでに２年以内であること。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A9E4FA9A-DD49-4564-A2AF-1FE2D6649B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95322" y="51495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49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5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D72FC8A-D584-65FC-AD03-C76367F5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11" y="300085"/>
            <a:ext cx="10515600" cy="961338"/>
          </a:xfrm>
        </p:spPr>
        <p:txBody>
          <a:bodyPr/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実践研修の対象者について</a:t>
            </a:r>
          </a:p>
        </p:txBody>
      </p:sp>
      <p:pic>
        <p:nvPicPr>
          <p:cNvPr id="2" name="コンテンツ プレースホルダー 8" descr="タイムライン が含まれている画像&#10;&#10;自動的に生成された説明">
            <a:extLst>
              <a:ext uri="{FF2B5EF4-FFF2-40B4-BE49-F238E27FC236}">
                <a16:creationId xmlns:a16="http://schemas.microsoft.com/office/drawing/2014/main" id="{3C59779C-8F18-847F-F832-71AC6A268E0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5" t="17262" r="1303" b="32519"/>
          <a:stretch/>
        </p:blipFill>
        <p:spPr>
          <a:xfrm>
            <a:off x="5758272" y="2470403"/>
            <a:ext cx="6433728" cy="3497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7ADE26-353A-5D15-57F2-C8B2C6F53B3D}"/>
              </a:ext>
            </a:extLst>
          </p:cNvPr>
          <p:cNvSpPr txBox="1"/>
          <p:nvPr/>
        </p:nvSpPr>
        <p:spPr>
          <a:xfrm>
            <a:off x="581572" y="2736502"/>
            <a:ext cx="50366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《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原　則</a:t>
            </a:r>
            <a:r>
              <a:rPr kumimoji="0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》</a:t>
            </a: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</a:t>
            </a:r>
            <a:endParaRPr kumimoji="0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基礎研修修了後に、通算して２年以上、相談業務又は直接支援業務に従事したこと。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pic>
        <p:nvPicPr>
          <p:cNvPr id="5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8BE14765-FEE8-4ED2-A941-F85A28F660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6111" y="5948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3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D72FC8A-D584-65FC-AD03-C76367F5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11" y="300085"/>
            <a:ext cx="10515600" cy="961338"/>
          </a:xfrm>
        </p:spPr>
        <p:txBody>
          <a:bodyPr>
            <a:normAutofit fontScale="90000"/>
          </a:bodyPr>
          <a:lstStyle/>
          <a:p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実践研修の対象者における一部例外について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7ADE26-353A-5D15-57F2-C8B2C6F53B3D}"/>
              </a:ext>
            </a:extLst>
          </p:cNvPr>
          <p:cNvSpPr txBox="1"/>
          <p:nvPr/>
        </p:nvSpPr>
        <p:spPr>
          <a:xfrm>
            <a:off x="744495" y="1512182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以下のすべての要件に当てはまる場合も対象となる。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0FF3EF-2F0A-90B7-9295-4D0BBBCE037A}"/>
              </a:ext>
            </a:extLst>
          </p:cNvPr>
          <p:cNvSpPr txBox="1"/>
          <p:nvPr/>
        </p:nvSpPr>
        <p:spPr>
          <a:xfrm>
            <a:off x="574963" y="2475586"/>
            <a:ext cx="11226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基礎研修受講開始時点において、すでにサービス管理責任者等に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必要な実務経験を有していること。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②　基礎研修修了後に、指定障害福祉サービス等における個別支援計　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画の作成に関する一連の業務を６か月以上行っていること。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③　指定障害福祉サービス等における個別支援計画の作成に関する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一連の業務を行うことについて、指定権者へ届出を行っていること。</a:t>
            </a:r>
          </a:p>
        </p:txBody>
      </p:sp>
      <p:pic>
        <p:nvPicPr>
          <p:cNvPr id="5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85E6A618-D659-4B80-8937-B46CF56CC8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46111" y="59483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0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5D72FC8A-D584-65FC-AD03-C76367F5B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511" y="300085"/>
            <a:ext cx="10515600" cy="961338"/>
          </a:xfrm>
        </p:spPr>
        <p:txBody>
          <a:bodyPr>
            <a:normAutofit/>
          </a:bodyPr>
          <a:lstStyle/>
          <a:p>
            <a:endParaRPr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77ADE26-353A-5D15-57F2-C8B2C6F53B3D}"/>
              </a:ext>
            </a:extLst>
          </p:cNvPr>
          <p:cNvSpPr txBox="1"/>
          <p:nvPr/>
        </p:nvSpPr>
        <p:spPr>
          <a:xfrm>
            <a:off x="744495" y="1512182"/>
            <a:ext cx="1051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以下のすべての要件に当てはまる場合も対象となる。</a:t>
            </a:r>
            <a:endParaRPr kumimoji="0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C0FF3EF-2F0A-90B7-9295-4D0BBBCE037A}"/>
              </a:ext>
            </a:extLst>
          </p:cNvPr>
          <p:cNvSpPr txBox="1"/>
          <p:nvPr/>
        </p:nvSpPr>
        <p:spPr>
          <a:xfrm>
            <a:off x="574963" y="2475586"/>
            <a:ext cx="1122669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ea"/>
              <a:buAutoNum type="circleNumDbPlain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基礎研修受講開始時点において、すでにサービス管理責任者等に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必要な実務経験を有していること。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②　基礎研修修了後に、指定障害福祉サービス等における個別支援計　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画の作成に関する一連の業務を６か月以上行っていること。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③　指定障害福祉サービス等における個別支援計画の作成に関する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Z UDPゴシック" panose="020B0400000000000000" pitchFamily="50" charset="-128"/>
              <a:ea typeface="BIZ UDP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　　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Z UDPゴシック" panose="020B0400000000000000" pitchFamily="50" charset="-128"/>
                <a:ea typeface="BIZ UDPゴシック" panose="020B0400000000000000" pitchFamily="50" charset="-128"/>
                <a:cs typeface="+mn-cs"/>
              </a:rPr>
              <a:t>一連の業務を行うことについて、指定権者へ届出を行っていること。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EC3312F-0731-B15A-243A-0492245F59A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465" b="5261"/>
          <a:stretch/>
        </p:blipFill>
        <p:spPr>
          <a:xfrm>
            <a:off x="-306" y="-31733"/>
            <a:ext cx="12217083" cy="6877541"/>
          </a:xfrm>
          <a:prstGeom prst="rect">
            <a:avLst/>
          </a:prstGeom>
        </p:spPr>
      </p:pic>
      <p:pic>
        <p:nvPicPr>
          <p:cNvPr id="2" name="録音されたサウンド">
            <a:hlinkClick r:id="" action="ppaction://media"/>
            <a:extLst>
              <a:ext uri="{FF2B5EF4-FFF2-40B4-BE49-F238E27FC236}">
                <a16:creationId xmlns:a16="http://schemas.microsoft.com/office/drawing/2014/main" id="{0EDF73A9-23BD-490F-ADAF-3C33F777B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46111" y="606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25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306</Words>
  <Application>Microsoft Office PowerPoint</Application>
  <PresentationFormat>ワイド画面</PresentationFormat>
  <Paragraphs>34</Paragraphs>
  <Slides>5</Slides>
  <Notes>5</Notes>
  <HiddenSlides>0</HiddenSlides>
  <MMClips>5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BIZ UDPゴシック</vt:lpstr>
      <vt:lpstr>游ゴシック</vt:lpstr>
      <vt:lpstr>Calibri</vt:lpstr>
      <vt:lpstr>Calibri Light</vt:lpstr>
      <vt:lpstr>Wingdings</vt:lpstr>
      <vt:lpstr>レトロスペクト</vt:lpstr>
      <vt:lpstr>サービス管理責任者等の主な配置要件について</vt:lpstr>
      <vt:lpstr>基礎研修の対象者について</vt:lpstr>
      <vt:lpstr>実践研修の対象者について</vt:lpstr>
      <vt:lpstr>実践研修の対象者における一部例外について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実践研修の対象者における一部例外について</dc:title>
  <dc:creator>新見　ゆき</dc:creator>
  <cp:lastModifiedBy>新見　ゆき</cp:lastModifiedBy>
  <cp:revision>7</cp:revision>
  <dcterms:created xsi:type="dcterms:W3CDTF">2024-04-01T02:27:42Z</dcterms:created>
  <dcterms:modified xsi:type="dcterms:W3CDTF">2024-04-01T03:43:31Z</dcterms:modified>
</cp:coreProperties>
</file>