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3FA"/>
    <a:srgbClr val="BCEBF6"/>
    <a:srgbClr val="26BD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30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26251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137332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140462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290588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180549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741251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303824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180371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702479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35751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1CF3AC9-0291-4596-B139-6A65A63A00C7}"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2384027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1CF3AC9-0291-4596-B139-6A65A63A00C7}" type="datetimeFigureOut">
              <a:rPr kumimoji="1" lang="ja-JP" altLang="en-US" smtClean="0"/>
              <a:t>2023/7/25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0831C1-06B7-4F88-9B10-FF5AFB1A8694}" type="slidenum">
              <a:rPr kumimoji="1" lang="ja-JP" altLang="en-US" smtClean="0"/>
              <a:t>‹#›</a:t>
            </a:fld>
            <a:endParaRPr kumimoji="1" lang="ja-JP" altLang="en-US"/>
          </a:p>
        </p:txBody>
      </p:sp>
    </p:spTree>
    <p:extLst>
      <p:ext uri="{BB962C8B-B14F-4D97-AF65-F5344CB8AC3E}">
        <p14:creationId xmlns:p14="http://schemas.microsoft.com/office/powerpoint/2010/main" val="811403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png"/><Relationship Id="rId7" Type="http://schemas.openxmlformats.org/officeDocument/2006/relationships/image" Target="../media/image12.png"/><Relationship Id="rId2"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3.png"/><Relationship Id="rId10" Type="http://schemas.openxmlformats.org/officeDocument/2006/relationships/image" Target="../media/image19.jpeg"/><Relationship Id="rId4" Type="http://schemas.openxmlformats.org/officeDocument/2006/relationships/image" Target="../media/image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180225A-A2FC-BD0F-C97A-E949C99E2F97}"/>
              </a:ext>
            </a:extLst>
          </p:cNvPr>
          <p:cNvSpPr txBox="1"/>
          <p:nvPr/>
        </p:nvSpPr>
        <p:spPr>
          <a:xfrm>
            <a:off x="85725" y="67437"/>
            <a:ext cx="1048512" cy="253916"/>
          </a:xfrm>
          <a:prstGeom prst="rect">
            <a:avLst/>
          </a:prstGeom>
          <a:noFill/>
          <a:ln>
            <a:solidFill>
              <a:schemeClr val="tx1"/>
            </a:solid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整理番号</a:t>
            </a:r>
            <a:r>
              <a:rPr kumimoji="1" lang="en-US" altLang="ja-JP" sz="1050" dirty="0">
                <a:latin typeface="Meiryo UI" panose="020B0604030504040204" pitchFamily="50" charset="-128"/>
                <a:ea typeface="Meiryo UI" panose="020B0604030504040204" pitchFamily="50" charset="-128"/>
              </a:rPr>
              <a:t>:</a:t>
            </a:r>
          </a:p>
        </p:txBody>
      </p:sp>
      <p:sp>
        <p:nvSpPr>
          <p:cNvPr id="5" name="フローチャート: 代替処理 4">
            <a:extLst>
              <a:ext uri="{FF2B5EF4-FFF2-40B4-BE49-F238E27FC236}">
                <a16:creationId xmlns:a16="http://schemas.microsoft.com/office/drawing/2014/main" id="{EE2111C7-0CD2-B5EE-C2A9-55F39D925512}"/>
              </a:ext>
            </a:extLst>
          </p:cNvPr>
          <p:cNvSpPr/>
          <p:nvPr/>
        </p:nvSpPr>
        <p:spPr>
          <a:xfrm>
            <a:off x="1640102" y="9204186"/>
            <a:ext cx="3362325" cy="608838"/>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担当者名：</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電話番号：</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メールアドレス：</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9047F63-7955-D3F0-FB3D-C0B27A04EC99}"/>
              </a:ext>
            </a:extLst>
          </p:cNvPr>
          <p:cNvSpPr/>
          <p:nvPr/>
        </p:nvSpPr>
        <p:spPr>
          <a:xfrm>
            <a:off x="0" y="409074"/>
            <a:ext cx="6858000" cy="986589"/>
          </a:xfrm>
          <a:prstGeom prst="rect">
            <a:avLst/>
          </a:prstGeom>
          <a:solidFill>
            <a:srgbClr val="BCEB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（タイトル）</a:t>
            </a:r>
          </a:p>
        </p:txBody>
      </p:sp>
      <p:pic>
        <p:nvPicPr>
          <p:cNvPr id="11" name="図 10" descr="テキスト, ロゴ&#10;&#10;中程度の精度で自動的に生成された説明">
            <a:extLst>
              <a:ext uri="{FF2B5EF4-FFF2-40B4-BE49-F238E27FC236}">
                <a16:creationId xmlns:a16="http://schemas.microsoft.com/office/drawing/2014/main" id="{351F6359-B276-B954-32F5-57028F9F58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21" y="1808266"/>
            <a:ext cx="514972" cy="514972"/>
          </a:xfrm>
          <a:prstGeom prst="rect">
            <a:avLst/>
          </a:prstGeom>
        </p:spPr>
      </p:pic>
      <p:pic>
        <p:nvPicPr>
          <p:cNvPr id="13" name="図 12" descr="アイコン&#10;&#10;自動的に生成された説明">
            <a:extLst>
              <a:ext uri="{FF2B5EF4-FFF2-40B4-BE49-F238E27FC236}">
                <a16:creationId xmlns:a16="http://schemas.microsoft.com/office/drawing/2014/main" id="{2E8B828F-7AE3-B81A-282A-5098F9A24B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776" y="1808266"/>
            <a:ext cx="514973" cy="514973"/>
          </a:xfrm>
          <a:prstGeom prst="rect">
            <a:avLst/>
          </a:prstGeom>
        </p:spPr>
      </p:pic>
      <p:pic>
        <p:nvPicPr>
          <p:cNvPr id="15" name="図 14" descr="矢印 が含まれている画像&#10;&#10;自動的に生成された説明">
            <a:extLst>
              <a:ext uri="{FF2B5EF4-FFF2-40B4-BE49-F238E27FC236}">
                <a16:creationId xmlns:a16="http://schemas.microsoft.com/office/drawing/2014/main" id="{63982E07-754B-97E5-50EC-3B955F401A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92332" y="1808266"/>
            <a:ext cx="514973" cy="514973"/>
          </a:xfrm>
          <a:prstGeom prst="rect">
            <a:avLst/>
          </a:prstGeom>
        </p:spPr>
      </p:pic>
      <p:pic>
        <p:nvPicPr>
          <p:cNvPr id="17" name="図 16" descr="ロゴ&#10;&#10;自動的に生成された説明">
            <a:extLst>
              <a:ext uri="{FF2B5EF4-FFF2-40B4-BE49-F238E27FC236}">
                <a16:creationId xmlns:a16="http://schemas.microsoft.com/office/drawing/2014/main" id="{5DAA9BAA-6895-EB16-E2CE-57D223204E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30887" y="1797494"/>
            <a:ext cx="525743" cy="525743"/>
          </a:xfrm>
          <a:prstGeom prst="rect">
            <a:avLst/>
          </a:prstGeom>
        </p:spPr>
      </p:pic>
      <p:pic>
        <p:nvPicPr>
          <p:cNvPr id="19" name="図 18" descr="テキスト&#10;&#10;自動的に生成された説明">
            <a:extLst>
              <a:ext uri="{FF2B5EF4-FFF2-40B4-BE49-F238E27FC236}">
                <a16:creationId xmlns:a16="http://schemas.microsoft.com/office/drawing/2014/main" id="{3D84D705-9D4F-0E4A-318D-B25A135BED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75300" y="1797494"/>
            <a:ext cx="525743" cy="525743"/>
          </a:xfrm>
          <a:prstGeom prst="rect">
            <a:avLst/>
          </a:prstGeom>
        </p:spPr>
      </p:pic>
      <p:pic>
        <p:nvPicPr>
          <p:cNvPr id="21" name="図 20" descr="アイコン&#10;&#10;中程度の精度で自動的に生成された説明">
            <a:extLst>
              <a:ext uri="{FF2B5EF4-FFF2-40B4-BE49-F238E27FC236}">
                <a16:creationId xmlns:a16="http://schemas.microsoft.com/office/drawing/2014/main" id="{DCA424DC-5BA2-BDF5-A5E4-F8784567251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7999" y="1797493"/>
            <a:ext cx="525743" cy="525743"/>
          </a:xfrm>
          <a:prstGeom prst="rect">
            <a:avLst/>
          </a:prstGeom>
        </p:spPr>
      </p:pic>
      <p:pic>
        <p:nvPicPr>
          <p:cNvPr id="23" name="図 22" descr="アイコン&#10;&#10;自動的に生成された説明">
            <a:extLst>
              <a:ext uri="{FF2B5EF4-FFF2-40B4-BE49-F238E27FC236}">
                <a16:creationId xmlns:a16="http://schemas.microsoft.com/office/drawing/2014/main" id="{3053B05A-2E79-0821-E41C-129F1CEBA80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40697" y="1797492"/>
            <a:ext cx="525743" cy="525743"/>
          </a:xfrm>
          <a:prstGeom prst="rect">
            <a:avLst/>
          </a:prstGeom>
        </p:spPr>
      </p:pic>
      <p:pic>
        <p:nvPicPr>
          <p:cNvPr id="25" name="図 24" descr="アイコン が含まれている画像&#10;&#10;自動的に生成された説明">
            <a:extLst>
              <a:ext uri="{FF2B5EF4-FFF2-40B4-BE49-F238E27FC236}">
                <a16:creationId xmlns:a16="http://schemas.microsoft.com/office/drawing/2014/main" id="{AE92F725-5532-B88D-285F-681642055FE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73395" y="1797492"/>
            <a:ext cx="514972" cy="514972"/>
          </a:xfrm>
          <a:prstGeom prst="rect">
            <a:avLst/>
          </a:prstGeom>
        </p:spPr>
      </p:pic>
      <p:pic>
        <p:nvPicPr>
          <p:cNvPr id="27" name="図 26" descr="ロゴ が含まれている画像&#10;&#10;自動的に生成された説明">
            <a:extLst>
              <a:ext uri="{FF2B5EF4-FFF2-40B4-BE49-F238E27FC236}">
                <a16:creationId xmlns:a16="http://schemas.microsoft.com/office/drawing/2014/main" id="{A4CB720B-B626-AFB8-B998-5818AF9F89F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95322" y="1797492"/>
            <a:ext cx="514973" cy="514973"/>
          </a:xfrm>
          <a:prstGeom prst="rect">
            <a:avLst/>
          </a:prstGeom>
        </p:spPr>
      </p:pic>
      <p:pic>
        <p:nvPicPr>
          <p:cNvPr id="29" name="図 28" descr="アイコン&#10;&#10;自動的に生成された説明">
            <a:extLst>
              <a:ext uri="{FF2B5EF4-FFF2-40B4-BE49-F238E27FC236}">
                <a16:creationId xmlns:a16="http://schemas.microsoft.com/office/drawing/2014/main" id="{28AF3EE8-D316-958E-C8FA-3B82E730454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35367" y="2440469"/>
            <a:ext cx="525743" cy="525743"/>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022E65F7-60D5-ECED-85A7-7C3F6128D0F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832101" y="2451240"/>
            <a:ext cx="514973" cy="514973"/>
          </a:xfrm>
          <a:prstGeom prst="rect">
            <a:avLst/>
          </a:prstGeom>
        </p:spPr>
      </p:pic>
      <p:pic>
        <p:nvPicPr>
          <p:cNvPr id="33" name="図 32" descr="ロゴ&#10;&#10;自動的に生成された説明">
            <a:extLst>
              <a:ext uri="{FF2B5EF4-FFF2-40B4-BE49-F238E27FC236}">
                <a16:creationId xmlns:a16="http://schemas.microsoft.com/office/drawing/2014/main" id="{0C264FE6-3B35-8A83-729A-C2B6188C1A4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516205" y="2451240"/>
            <a:ext cx="514973" cy="514973"/>
          </a:xfrm>
          <a:prstGeom prst="rect">
            <a:avLst/>
          </a:prstGeom>
        </p:spPr>
      </p:pic>
      <p:pic>
        <p:nvPicPr>
          <p:cNvPr id="35" name="図 34" descr="アイコン&#10;&#10;中程度の精度で自動的に生成された説明">
            <a:extLst>
              <a:ext uri="{FF2B5EF4-FFF2-40B4-BE49-F238E27FC236}">
                <a16:creationId xmlns:a16="http://schemas.microsoft.com/office/drawing/2014/main" id="{E2556A82-DEB7-2385-F909-71177095286C}"/>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200309" y="2445853"/>
            <a:ext cx="525743" cy="525743"/>
          </a:xfrm>
          <a:prstGeom prst="rect">
            <a:avLst/>
          </a:prstGeom>
        </p:spPr>
      </p:pic>
      <p:pic>
        <p:nvPicPr>
          <p:cNvPr id="37" name="図 36" descr="ロゴ, アイコン&#10;&#10;自動的に生成された説明">
            <a:extLst>
              <a:ext uri="{FF2B5EF4-FFF2-40B4-BE49-F238E27FC236}">
                <a16:creationId xmlns:a16="http://schemas.microsoft.com/office/drawing/2014/main" id="{6E3D5FE2-6660-8354-FB21-FDC99A5F27F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895183" y="2445853"/>
            <a:ext cx="525743" cy="525743"/>
          </a:xfrm>
          <a:prstGeom prst="rect">
            <a:avLst/>
          </a:prstGeom>
        </p:spPr>
      </p:pic>
      <p:pic>
        <p:nvPicPr>
          <p:cNvPr id="39" name="図 38" descr="グラフィカル ユーザー インターフェイス, アプリケーション, アイコン&#10;&#10;自動的に生成された説明">
            <a:extLst>
              <a:ext uri="{FF2B5EF4-FFF2-40B4-BE49-F238E27FC236}">
                <a16:creationId xmlns:a16="http://schemas.microsoft.com/office/drawing/2014/main" id="{D03F6867-F608-CD87-9255-7057A6133ACB}"/>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591917" y="2440470"/>
            <a:ext cx="525743" cy="525743"/>
          </a:xfrm>
          <a:prstGeom prst="rect">
            <a:avLst/>
          </a:prstGeom>
        </p:spPr>
      </p:pic>
      <p:pic>
        <p:nvPicPr>
          <p:cNvPr id="41" name="図 40" descr="ロゴ&#10;&#10;中程度の精度で自動的に生成された説明">
            <a:extLst>
              <a:ext uri="{FF2B5EF4-FFF2-40B4-BE49-F238E27FC236}">
                <a16:creationId xmlns:a16="http://schemas.microsoft.com/office/drawing/2014/main" id="{4AAFF36C-CB06-4417-9A28-067658308FF1}"/>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286791" y="2440469"/>
            <a:ext cx="525744" cy="525744"/>
          </a:xfrm>
          <a:prstGeom prst="rect">
            <a:avLst/>
          </a:prstGeom>
        </p:spPr>
      </p:pic>
      <p:pic>
        <p:nvPicPr>
          <p:cNvPr id="43" name="図 42" descr="図形&#10;&#10;自動的に生成された説明">
            <a:extLst>
              <a:ext uri="{FF2B5EF4-FFF2-40B4-BE49-F238E27FC236}">
                <a16:creationId xmlns:a16="http://schemas.microsoft.com/office/drawing/2014/main" id="{0F41014C-430A-6BD0-1AFA-16EE2982468C}"/>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5978109" y="2440469"/>
            <a:ext cx="514972" cy="514972"/>
          </a:xfrm>
          <a:prstGeom prst="rect">
            <a:avLst/>
          </a:prstGeom>
        </p:spPr>
      </p:pic>
      <p:sp>
        <p:nvSpPr>
          <p:cNvPr id="44" name="フローチャート: 代替処理 43">
            <a:extLst>
              <a:ext uri="{FF2B5EF4-FFF2-40B4-BE49-F238E27FC236}">
                <a16:creationId xmlns:a16="http://schemas.microsoft.com/office/drawing/2014/main" id="{4B5A39B4-AA50-C045-D942-2BB9AD6719C4}"/>
              </a:ext>
            </a:extLst>
          </p:cNvPr>
          <p:cNvSpPr/>
          <p:nvPr/>
        </p:nvSpPr>
        <p:spPr>
          <a:xfrm>
            <a:off x="85725" y="8097734"/>
            <a:ext cx="6686550" cy="1039787"/>
          </a:xfrm>
          <a:prstGeom prst="flowChartAlternateProcess">
            <a:avLst/>
          </a:prstGeom>
          <a:solidFill>
            <a:srgbClr val="D6F3FA"/>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7839F4BD-8FBA-A4B8-96BB-7FE2B4C49D8B}"/>
              </a:ext>
            </a:extLst>
          </p:cNvPr>
          <p:cNvSpPr txBox="1"/>
          <p:nvPr/>
        </p:nvSpPr>
        <p:spPr>
          <a:xfrm>
            <a:off x="297504" y="7866901"/>
            <a:ext cx="1792083" cy="461665"/>
          </a:xfrm>
          <a:prstGeom prst="rect">
            <a:avLst/>
          </a:prstGeom>
          <a:noFill/>
        </p:spPr>
        <p:txBody>
          <a:bodyPr wrap="square" rtlCol="0">
            <a:spAutoFit/>
          </a:bodyPr>
          <a:lstStyle/>
          <a:p>
            <a:r>
              <a:rPr kumimoji="1" lang="en-US" altLang="ja-JP"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Meiryo UI" panose="020B0604030504040204" pitchFamily="50" charset="-128"/>
                <a:ea typeface="Meiryo UI" panose="020B0604030504040204" pitchFamily="50" charset="-128"/>
              </a:rPr>
              <a:t>PROFILE</a:t>
            </a:r>
            <a:endParaRPr kumimoji="1" lang="ja-JP" altLang="en-US"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489C4AA3-12C0-D669-4721-525EEBE213ED}"/>
              </a:ext>
            </a:extLst>
          </p:cNvPr>
          <p:cNvSpPr txBox="1"/>
          <p:nvPr/>
        </p:nvSpPr>
        <p:spPr>
          <a:xfrm>
            <a:off x="0" y="3073623"/>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愛知県と連携して実施したいこと</a:t>
            </a:r>
          </a:p>
        </p:txBody>
      </p:sp>
      <p:sp>
        <p:nvSpPr>
          <p:cNvPr id="47" name="テキスト ボックス 46">
            <a:extLst>
              <a:ext uri="{FF2B5EF4-FFF2-40B4-BE49-F238E27FC236}">
                <a16:creationId xmlns:a16="http://schemas.microsoft.com/office/drawing/2014/main" id="{BDCD2CAC-7EC5-2184-9DF1-54F6BB24923C}"/>
              </a:ext>
            </a:extLst>
          </p:cNvPr>
          <p:cNvSpPr txBox="1"/>
          <p:nvPr/>
        </p:nvSpPr>
        <p:spPr>
          <a:xfrm>
            <a:off x="0" y="1443587"/>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関連するゴール</a:t>
            </a:r>
          </a:p>
        </p:txBody>
      </p:sp>
      <p:sp>
        <p:nvSpPr>
          <p:cNvPr id="48" name="テキスト ボックス 47">
            <a:extLst>
              <a:ext uri="{FF2B5EF4-FFF2-40B4-BE49-F238E27FC236}">
                <a16:creationId xmlns:a16="http://schemas.microsoft.com/office/drawing/2014/main" id="{E585A686-3429-70CB-49B4-F457BE9054B4}"/>
              </a:ext>
            </a:extLst>
          </p:cNvPr>
          <p:cNvSpPr txBox="1"/>
          <p:nvPr/>
        </p:nvSpPr>
        <p:spPr>
          <a:xfrm>
            <a:off x="0" y="5447178"/>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提供できること・もの</a:t>
            </a:r>
          </a:p>
        </p:txBody>
      </p:sp>
      <p:sp>
        <p:nvSpPr>
          <p:cNvPr id="54" name="テキスト ボックス 53">
            <a:extLst>
              <a:ext uri="{FF2B5EF4-FFF2-40B4-BE49-F238E27FC236}">
                <a16:creationId xmlns:a16="http://schemas.microsoft.com/office/drawing/2014/main" id="{B2E81A41-7890-D0C7-E29B-0361BFEF3BFA}"/>
              </a:ext>
            </a:extLst>
          </p:cNvPr>
          <p:cNvSpPr txBox="1"/>
          <p:nvPr/>
        </p:nvSpPr>
        <p:spPr>
          <a:xfrm>
            <a:off x="1633752" y="8281628"/>
            <a:ext cx="4926744" cy="738664"/>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（企業・団体名）</a:t>
            </a:r>
            <a:endParaRPr kumimoji="1" lang="en-US" altLang="ja-JP"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（説明）</a:t>
            </a:r>
          </a:p>
        </p:txBody>
      </p:sp>
      <p:sp>
        <p:nvSpPr>
          <p:cNvPr id="57" name="テキスト ボックス 56">
            <a:extLst>
              <a:ext uri="{FF2B5EF4-FFF2-40B4-BE49-F238E27FC236}">
                <a16:creationId xmlns:a16="http://schemas.microsoft.com/office/drawing/2014/main" id="{140D5029-7C20-8DE9-B82E-A50C4F450385}"/>
              </a:ext>
            </a:extLst>
          </p:cNvPr>
          <p:cNvSpPr txBox="1"/>
          <p:nvPr/>
        </p:nvSpPr>
        <p:spPr>
          <a:xfrm>
            <a:off x="85725" y="3401645"/>
            <a:ext cx="6407356"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BE6F7943-2C03-A0B8-FC44-83E6F047B0A9}"/>
              </a:ext>
            </a:extLst>
          </p:cNvPr>
          <p:cNvSpPr txBox="1"/>
          <p:nvPr/>
        </p:nvSpPr>
        <p:spPr>
          <a:xfrm>
            <a:off x="47009" y="5816381"/>
            <a:ext cx="6446072"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001C05F6-6AD2-EE93-F2AA-B00F1A44C58E}"/>
              </a:ext>
            </a:extLst>
          </p:cNvPr>
          <p:cNvSpPr/>
          <p:nvPr/>
        </p:nvSpPr>
        <p:spPr>
          <a:xfrm>
            <a:off x="383611" y="8328566"/>
            <a:ext cx="1208721" cy="738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（必要に応じて）</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写真やロゴマーク</a:t>
            </a:r>
          </a:p>
        </p:txBody>
      </p:sp>
    </p:spTree>
    <p:extLst>
      <p:ext uri="{BB962C8B-B14F-4D97-AF65-F5344CB8AC3E}">
        <p14:creationId xmlns:p14="http://schemas.microsoft.com/office/powerpoint/2010/main" val="370202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5E667F0-7C2C-165D-973A-8373EB151B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0754" y="6534613"/>
            <a:ext cx="1906166" cy="121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4180225A-A2FC-BD0F-C97A-E949C99E2F97}"/>
              </a:ext>
            </a:extLst>
          </p:cNvPr>
          <p:cNvSpPr txBox="1"/>
          <p:nvPr/>
        </p:nvSpPr>
        <p:spPr>
          <a:xfrm>
            <a:off x="85725" y="67437"/>
            <a:ext cx="1048512" cy="253916"/>
          </a:xfrm>
          <a:prstGeom prst="rect">
            <a:avLst/>
          </a:prstGeom>
          <a:noFill/>
          <a:ln>
            <a:solidFill>
              <a:schemeClr val="tx1"/>
            </a:solidFill>
          </a:ln>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整理番号</a:t>
            </a:r>
            <a:r>
              <a:rPr kumimoji="1" lang="en-US" altLang="ja-JP" sz="1050" dirty="0">
                <a:latin typeface="Meiryo UI" panose="020B0604030504040204" pitchFamily="50" charset="-128"/>
                <a:ea typeface="Meiryo UI" panose="020B0604030504040204" pitchFamily="50" charset="-128"/>
              </a:rPr>
              <a:t>:</a:t>
            </a:r>
          </a:p>
        </p:txBody>
      </p:sp>
      <p:sp>
        <p:nvSpPr>
          <p:cNvPr id="5" name="フローチャート: 代替処理 4">
            <a:extLst>
              <a:ext uri="{FF2B5EF4-FFF2-40B4-BE49-F238E27FC236}">
                <a16:creationId xmlns:a16="http://schemas.microsoft.com/office/drawing/2014/main" id="{EE2111C7-0CD2-B5EE-C2A9-55F39D925512}"/>
              </a:ext>
            </a:extLst>
          </p:cNvPr>
          <p:cNvSpPr/>
          <p:nvPr/>
        </p:nvSpPr>
        <p:spPr>
          <a:xfrm>
            <a:off x="1640102" y="9204186"/>
            <a:ext cx="3362325" cy="608838"/>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担当者名：</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電話番号：</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メールアドレス：</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9047F63-7955-D3F0-FB3D-C0B27A04EC99}"/>
              </a:ext>
            </a:extLst>
          </p:cNvPr>
          <p:cNvSpPr/>
          <p:nvPr/>
        </p:nvSpPr>
        <p:spPr>
          <a:xfrm>
            <a:off x="0" y="409074"/>
            <a:ext cx="6858000" cy="986589"/>
          </a:xfrm>
          <a:prstGeom prst="rect">
            <a:avLst/>
          </a:prstGeom>
          <a:solidFill>
            <a:srgbClr val="BCEB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愛知県と連携したフードドライブの取組</a:t>
            </a:r>
          </a:p>
        </p:txBody>
      </p:sp>
      <p:pic>
        <p:nvPicPr>
          <p:cNvPr id="11" name="図 10" descr="テキスト, ロゴ&#10;&#10;中程度の精度で自動的に生成された説明">
            <a:extLst>
              <a:ext uri="{FF2B5EF4-FFF2-40B4-BE49-F238E27FC236}">
                <a16:creationId xmlns:a16="http://schemas.microsoft.com/office/drawing/2014/main" id="{351F6359-B276-B954-32F5-57028F9F5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221" y="1808266"/>
            <a:ext cx="514972" cy="514972"/>
          </a:xfrm>
          <a:prstGeom prst="rect">
            <a:avLst/>
          </a:prstGeom>
        </p:spPr>
      </p:pic>
      <p:pic>
        <p:nvPicPr>
          <p:cNvPr id="13" name="図 12" descr="アイコン&#10;&#10;自動的に生成された説明">
            <a:extLst>
              <a:ext uri="{FF2B5EF4-FFF2-40B4-BE49-F238E27FC236}">
                <a16:creationId xmlns:a16="http://schemas.microsoft.com/office/drawing/2014/main" id="{2E8B828F-7AE3-B81A-282A-5098F9A24B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3776" y="1808266"/>
            <a:ext cx="514973" cy="514973"/>
          </a:xfrm>
          <a:prstGeom prst="rect">
            <a:avLst/>
          </a:prstGeom>
        </p:spPr>
      </p:pic>
      <p:pic>
        <p:nvPicPr>
          <p:cNvPr id="15" name="図 14" descr="矢印 が含まれている画像&#10;&#10;自動的に生成された説明">
            <a:extLst>
              <a:ext uri="{FF2B5EF4-FFF2-40B4-BE49-F238E27FC236}">
                <a16:creationId xmlns:a16="http://schemas.microsoft.com/office/drawing/2014/main" id="{63982E07-754B-97E5-50EC-3B955F401A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2332" y="1808266"/>
            <a:ext cx="514973" cy="514973"/>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022E65F7-60D5-ECED-85A7-7C3F6128D0F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32101" y="2451240"/>
            <a:ext cx="514973" cy="514973"/>
          </a:xfrm>
          <a:prstGeom prst="rect">
            <a:avLst/>
          </a:prstGeom>
        </p:spPr>
      </p:pic>
      <p:pic>
        <p:nvPicPr>
          <p:cNvPr id="33" name="図 32" descr="ロゴ&#10;&#10;自動的に生成された説明">
            <a:extLst>
              <a:ext uri="{FF2B5EF4-FFF2-40B4-BE49-F238E27FC236}">
                <a16:creationId xmlns:a16="http://schemas.microsoft.com/office/drawing/2014/main" id="{0C264FE6-3B35-8A83-729A-C2B6188C1A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6205" y="2451240"/>
            <a:ext cx="514973" cy="514973"/>
          </a:xfrm>
          <a:prstGeom prst="rect">
            <a:avLst/>
          </a:prstGeom>
        </p:spPr>
      </p:pic>
      <p:pic>
        <p:nvPicPr>
          <p:cNvPr id="35" name="図 34" descr="アイコン&#10;&#10;中程度の精度で自動的に生成された説明">
            <a:extLst>
              <a:ext uri="{FF2B5EF4-FFF2-40B4-BE49-F238E27FC236}">
                <a16:creationId xmlns:a16="http://schemas.microsoft.com/office/drawing/2014/main" id="{E2556A82-DEB7-2385-F909-71177095286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00309" y="2445853"/>
            <a:ext cx="525743" cy="525743"/>
          </a:xfrm>
          <a:prstGeom prst="rect">
            <a:avLst/>
          </a:prstGeom>
        </p:spPr>
      </p:pic>
      <p:pic>
        <p:nvPicPr>
          <p:cNvPr id="43" name="図 42" descr="図形&#10;&#10;自動的に生成された説明">
            <a:extLst>
              <a:ext uri="{FF2B5EF4-FFF2-40B4-BE49-F238E27FC236}">
                <a16:creationId xmlns:a16="http://schemas.microsoft.com/office/drawing/2014/main" id="{0F41014C-430A-6BD0-1AFA-16EE2982468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978109" y="2440469"/>
            <a:ext cx="514972" cy="514972"/>
          </a:xfrm>
          <a:prstGeom prst="rect">
            <a:avLst/>
          </a:prstGeom>
        </p:spPr>
      </p:pic>
      <p:sp>
        <p:nvSpPr>
          <p:cNvPr id="44" name="フローチャート: 代替処理 43">
            <a:extLst>
              <a:ext uri="{FF2B5EF4-FFF2-40B4-BE49-F238E27FC236}">
                <a16:creationId xmlns:a16="http://schemas.microsoft.com/office/drawing/2014/main" id="{4B5A39B4-AA50-C045-D942-2BB9AD6719C4}"/>
              </a:ext>
            </a:extLst>
          </p:cNvPr>
          <p:cNvSpPr/>
          <p:nvPr/>
        </p:nvSpPr>
        <p:spPr>
          <a:xfrm>
            <a:off x="85725" y="8097734"/>
            <a:ext cx="6686550" cy="1039787"/>
          </a:xfrm>
          <a:prstGeom prst="flowChartAlternateProcess">
            <a:avLst/>
          </a:prstGeom>
          <a:solidFill>
            <a:srgbClr val="D6F3FA"/>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7839F4BD-8FBA-A4B8-96BB-7FE2B4C49D8B}"/>
              </a:ext>
            </a:extLst>
          </p:cNvPr>
          <p:cNvSpPr txBox="1"/>
          <p:nvPr/>
        </p:nvSpPr>
        <p:spPr>
          <a:xfrm>
            <a:off x="297504" y="7866901"/>
            <a:ext cx="1792083" cy="461665"/>
          </a:xfrm>
          <a:prstGeom prst="rect">
            <a:avLst/>
          </a:prstGeom>
          <a:noFill/>
        </p:spPr>
        <p:txBody>
          <a:bodyPr wrap="square" rtlCol="0">
            <a:spAutoFit/>
          </a:bodyPr>
          <a:lstStyle/>
          <a:p>
            <a:r>
              <a:rPr kumimoji="1" lang="en-US" altLang="ja-JP"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Meiryo UI" panose="020B0604030504040204" pitchFamily="50" charset="-128"/>
                <a:ea typeface="Meiryo UI" panose="020B0604030504040204" pitchFamily="50" charset="-128"/>
              </a:rPr>
              <a:t>PROFILE</a:t>
            </a:r>
            <a:endParaRPr kumimoji="1" lang="ja-JP" altLang="en-US"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489C4AA3-12C0-D669-4721-525EEBE213ED}"/>
              </a:ext>
            </a:extLst>
          </p:cNvPr>
          <p:cNvSpPr txBox="1"/>
          <p:nvPr/>
        </p:nvSpPr>
        <p:spPr>
          <a:xfrm>
            <a:off x="0" y="3073623"/>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愛知県と連携して実施したいこと</a:t>
            </a:r>
          </a:p>
        </p:txBody>
      </p:sp>
      <p:sp>
        <p:nvSpPr>
          <p:cNvPr id="47" name="テキスト ボックス 46">
            <a:extLst>
              <a:ext uri="{FF2B5EF4-FFF2-40B4-BE49-F238E27FC236}">
                <a16:creationId xmlns:a16="http://schemas.microsoft.com/office/drawing/2014/main" id="{BDCD2CAC-7EC5-2184-9DF1-54F6BB24923C}"/>
              </a:ext>
            </a:extLst>
          </p:cNvPr>
          <p:cNvSpPr txBox="1"/>
          <p:nvPr/>
        </p:nvSpPr>
        <p:spPr>
          <a:xfrm>
            <a:off x="0" y="1443587"/>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関連するゴール</a:t>
            </a:r>
          </a:p>
        </p:txBody>
      </p:sp>
      <p:sp>
        <p:nvSpPr>
          <p:cNvPr id="48" name="テキスト ボックス 47">
            <a:extLst>
              <a:ext uri="{FF2B5EF4-FFF2-40B4-BE49-F238E27FC236}">
                <a16:creationId xmlns:a16="http://schemas.microsoft.com/office/drawing/2014/main" id="{E585A686-3429-70CB-49B4-F457BE9054B4}"/>
              </a:ext>
            </a:extLst>
          </p:cNvPr>
          <p:cNvSpPr txBox="1"/>
          <p:nvPr/>
        </p:nvSpPr>
        <p:spPr>
          <a:xfrm>
            <a:off x="0" y="5447178"/>
            <a:ext cx="6858000" cy="276999"/>
          </a:xfrm>
          <a:prstGeom prst="rect">
            <a:avLst/>
          </a:prstGeom>
          <a:solidFill>
            <a:schemeClr val="accent5">
              <a:lumMod val="50000"/>
            </a:schemeClr>
          </a:solidFill>
        </p:spPr>
        <p:txBody>
          <a:bodyPr wrap="square" rtlCol="0">
            <a:spAutoFit/>
          </a:bodyPr>
          <a:lstStyle/>
          <a:p>
            <a:r>
              <a:rPr kumimoji="1" lang="ja-JP" altLang="en-US" sz="1200" dirty="0">
                <a:solidFill>
                  <a:schemeClr val="bg1"/>
                </a:solidFill>
                <a:latin typeface="Meiryo UI" panose="020B0604030504040204" pitchFamily="50" charset="-128"/>
                <a:ea typeface="Meiryo UI" panose="020B0604030504040204" pitchFamily="50" charset="-128"/>
              </a:rPr>
              <a:t>提供できること・もの</a:t>
            </a:r>
          </a:p>
        </p:txBody>
      </p:sp>
      <p:sp>
        <p:nvSpPr>
          <p:cNvPr id="54" name="テキスト ボックス 53">
            <a:extLst>
              <a:ext uri="{FF2B5EF4-FFF2-40B4-BE49-F238E27FC236}">
                <a16:creationId xmlns:a16="http://schemas.microsoft.com/office/drawing/2014/main" id="{B2E81A41-7890-D0C7-E29B-0361BFEF3BFA}"/>
              </a:ext>
            </a:extLst>
          </p:cNvPr>
          <p:cNvSpPr txBox="1"/>
          <p:nvPr/>
        </p:nvSpPr>
        <p:spPr>
          <a:xfrm>
            <a:off x="1633752" y="8281628"/>
            <a:ext cx="4926744" cy="738664"/>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〇〇〇〇</a:t>
            </a:r>
            <a:endParaRPr kumimoji="1" lang="en-US" altLang="ja-JP"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の理念に沿いながら、持続可能な地域・社会づくりの実現に向けて、</a:t>
            </a:r>
          </a:p>
          <a:p>
            <a:r>
              <a:rPr kumimoji="1" lang="ja-JP" altLang="en-US" sz="1200" dirty="0">
                <a:latin typeface="Meiryo UI" panose="020B0604030504040204" pitchFamily="50" charset="-128"/>
                <a:ea typeface="Meiryo UI" panose="020B0604030504040204" pitchFamily="50" charset="-128"/>
              </a:rPr>
              <a:t>地域密着の店舗を愛知県内に展開しています。</a:t>
            </a:r>
          </a:p>
        </p:txBody>
      </p:sp>
      <p:sp>
        <p:nvSpPr>
          <p:cNvPr id="57" name="テキスト ボックス 56">
            <a:extLst>
              <a:ext uri="{FF2B5EF4-FFF2-40B4-BE49-F238E27FC236}">
                <a16:creationId xmlns:a16="http://schemas.microsoft.com/office/drawing/2014/main" id="{140D5029-7C20-8DE9-B82E-A50C4F450385}"/>
              </a:ext>
            </a:extLst>
          </p:cNvPr>
          <p:cNvSpPr txBox="1"/>
          <p:nvPr/>
        </p:nvSpPr>
        <p:spPr>
          <a:xfrm>
            <a:off x="85725" y="3401645"/>
            <a:ext cx="6407356" cy="1015663"/>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家庭で余っている食品を集めて、食品を必要としている地域のフードバンク等の生活困窮者支援団体、子ども食堂、福祉施設等に寄付するフードドライブの活動を実施しています。</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フードドライブの活動の場をさらに広げるため、県庁舎や県が実施するイベント会場で食品の提供を受け付けたいと考えております。</a:t>
            </a:r>
          </a:p>
        </p:txBody>
      </p:sp>
      <p:sp>
        <p:nvSpPr>
          <p:cNvPr id="58" name="テキスト ボックス 57">
            <a:extLst>
              <a:ext uri="{FF2B5EF4-FFF2-40B4-BE49-F238E27FC236}">
                <a16:creationId xmlns:a16="http://schemas.microsoft.com/office/drawing/2014/main" id="{BE6F7943-2C03-A0B8-FC44-83E6F047B0A9}"/>
              </a:ext>
            </a:extLst>
          </p:cNvPr>
          <p:cNvSpPr txBox="1"/>
          <p:nvPr/>
        </p:nvSpPr>
        <p:spPr>
          <a:xfrm>
            <a:off x="47009" y="5816381"/>
            <a:ext cx="6446072"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・食品の受付スタッフ</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・広報用ののぼりやパネル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・回収した食品の仕分け、フードバンク等の支援団体への輸送</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3" name="吹き出し: 角を丸めた四角形 2">
            <a:extLst>
              <a:ext uri="{FF2B5EF4-FFF2-40B4-BE49-F238E27FC236}">
                <a16:creationId xmlns:a16="http://schemas.microsoft.com/office/drawing/2014/main" id="{296AA6DC-92AA-FF21-940E-413640109B0E}"/>
              </a:ext>
            </a:extLst>
          </p:cNvPr>
          <p:cNvSpPr/>
          <p:nvPr/>
        </p:nvSpPr>
        <p:spPr>
          <a:xfrm>
            <a:off x="4844530" y="1214278"/>
            <a:ext cx="1635263" cy="384391"/>
          </a:xfrm>
          <a:prstGeom prst="wedgeRoundRectCallout">
            <a:avLst>
              <a:gd name="adj1" fmla="val -80613"/>
              <a:gd name="adj2" fmla="val -77623"/>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取り組みたいことのタイトルを記載してください。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 name="吹き出し: 角を丸めた四角形 7">
            <a:extLst>
              <a:ext uri="{FF2B5EF4-FFF2-40B4-BE49-F238E27FC236}">
                <a16:creationId xmlns:a16="http://schemas.microsoft.com/office/drawing/2014/main" id="{612F47CC-C169-2128-5ED8-BDBB5617A326}"/>
              </a:ext>
            </a:extLst>
          </p:cNvPr>
          <p:cNvSpPr/>
          <p:nvPr/>
        </p:nvSpPr>
        <p:spPr>
          <a:xfrm>
            <a:off x="1070906" y="1080340"/>
            <a:ext cx="2129403" cy="384391"/>
          </a:xfrm>
          <a:prstGeom prst="wedgeRoundRectCallout">
            <a:avLst>
              <a:gd name="adj1" fmla="val -49313"/>
              <a:gd name="adj2" fmla="val 85310"/>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関連するゴールのみ残し、</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それ以外のゴールは削除してください。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0" name="吹き出し: 角を丸めた四角形 9">
            <a:extLst>
              <a:ext uri="{FF2B5EF4-FFF2-40B4-BE49-F238E27FC236}">
                <a16:creationId xmlns:a16="http://schemas.microsoft.com/office/drawing/2014/main" id="{0BCA34F0-5199-BAC5-EB49-A27910B52948}"/>
              </a:ext>
            </a:extLst>
          </p:cNvPr>
          <p:cNvSpPr/>
          <p:nvPr/>
        </p:nvSpPr>
        <p:spPr>
          <a:xfrm>
            <a:off x="3429000" y="4334718"/>
            <a:ext cx="3079569" cy="407600"/>
          </a:xfrm>
          <a:prstGeom prst="wedgeRoundRectCallout">
            <a:avLst>
              <a:gd name="adj1" fmla="val -60504"/>
              <a:gd name="adj2" fmla="val -51529"/>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取り組みたいことを具体的に記載してください。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記載方法は自由で、写真やイラスト等の掲載も可能です。</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4" name="吹き出し: 角を丸めた四角形 13">
            <a:extLst>
              <a:ext uri="{FF2B5EF4-FFF2-40B4-BE49-F238E27FC236}">
                <a16:creationId xmlns:a16="http://schemas.microsoft.com/office/drawing/2014/main" id="{D027CE4D-86D1-7604-786B-48BFF0B51B9C}"/>
              </a:ext>
            </a:extLst>
          </p:cNvPr>
          <p:cNvSpPr/>
          <p:nvPr/>
        </p:nvSpPr>
        <p:spPr>
          <a:xfrm>
            <a:off x="805560" y="340258"/>
            <a:ext cx="487753" cy="380875"/>
          </a:xfrm>
          <a:prstGeom prst="wedgeRoundRectCallout">
            <a:avLst>
              <a:gd name="adj1" fmla="val -44308"/>
              <a:gd name="adj2" fmla="val -79996"/>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記載不要</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6" name="吹き出し: 角を丸めた四角形 15">
            <a:extLst>
              <a:ext uri="{FF2B5EF4-FFF2-40B4-BE49-F238E27FC236}">
                <a16:creationId xmlns:a16="http://schemas.microsoft.com/office/drawing/2014/main" id="{B76D4DDE-EF1E-78E7-30D1-E0D89ED44622}"/>
              </a:ext>
            </a:extLst>
          </p:cNvPr>
          <p:cNvSpPr/>
          <p:nvPr/>
        </p:nvSpPr>
        <p:spPr>
          <a:xfrm>
            <a:off x="383611" y="6768588"/>
            <a:ext cx="3079569" cy="461665"/>
          </a:xfrm>
          <a:prstGeom prst="wedgeRoundRectCallout">
            <a:avLst>
              <a:gd name="adj1" fmla="val 401"/>
              <a:gd name="adj2" fmla="val -120523"/>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具体的に記載してください。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記載方法は自由で、写真やイラスト等の掲載も可能です。</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8" name="吹き出し: 角を丸めた四角形 17">
            <a:extLst>
              <a:ext uri="{FF2B5EF4-FFF2-40B4-BE49-F238E27FC236}">
                <a16:creationId xmlns:a16="http://schemas.microsoft.com/office/drawing/2014/main" id="{7902CA97-2783-51CC-55E0-92BB23D28653}"/>
              </a:ext>
            </a:extLst>
          </p:cNvPr>
          <p:cNvSpPr/>
          <p:nvPr/>
        </p:nvSpPr>
        <p:spPr>
          <a:xfrm>
            <a:off x="1951313" y="7783421"/>
            <a:ext cx="2715128" cy="263621"/>
          </a:xfrm>
          <a:prstGeom prst="wedgeRoundRectCallout">
            <a:avLst>
              <a:gd name="adj1" fmla="val -43420"/>
              <a:gd name="adj2" fmla="val 112231"/>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企業・団体等名と、事業概要を記載してください。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24" name="吹き出し: 角を丸めた四角形 23">
            <a:extLst>
              <a:ext uri="{FF2B5EF4-FFF2-40B4-BE49-F238E27FC236}">
                <a16:creationId xmlns:a16="http://schemas.microsoft.com/office/drawing/2014/main" id="{0CFE4EB4-B434-087C-60B6-EAC3D18821CC}"/>
              </a:ext>
            </a:extLst>
          </p:cNvPr>
          <p:cNvSpPr/>
          <p:nvPr/>
        </p:nvSpPr>
        <p:spPr>
          <a:xfrm>
            <a:off x="5068446" y="9321415"/>
            <a:ext cx="1371069" cy="311861"/>
          </a:xfrm>
          <a:prstGeom prst="wedgeRoundRectCallout">
            <a:avLst>
              <a:gd name="adj1" fmla="val -60070"/>
              <a:gd name="adj2" fmla="val -25056"/>
              <a:gd name="adj3" fmla="val 16667"/>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必ず記載してください。</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pic>
        <p:nvPicPr>
          <p:cNvPr id="1027" name="Picture 3">
            <a:extLst>
              <a:ext uri="{FF2B5EF4-FFF2-40B4-BE49-F238E27FC236}">
                <a16:creationId xmlns:a16="http://schemas.microsoft.com/office/drawing/2014/main" id="{1D32AE57-C3AC-4CF7-33BF-7C919489026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69994" y="6024655"/>
            <a:ext cx="1292842" cy="172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正方形/長方形 21">
            <a:extLst>
              <a:ext uri="{FF2B5EF4-FFF2-40B4-BE49-F238E27FC236}">
                <a16:creationId xmlns:a16="http://schemas.microsoft.com/office/drawing/2014/main" id="{001C05F6-6AD2-EE93-F2AA-B00F1A44C58E}"/>
              </a:ext>
            </a:extLst>
          </p:cNvPr>
          <p:cNvSpPr/>
          <p:nvPr/>
        </p:nvSpPr>
        <p:spPr>
          <a:xfrm>
            <a:off x="383611" y="8328566"/>
            <a:ext cx="1208721" cy="738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（必要に応じて）</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写真やロゴマーク</a:t>
            </a:r>
          </a:p>
        </p:txBody>
      </p:sp>
      <p:sp>
        <p:nvSpPr>
          <p:cNvPr id="2" name="テキスト ボックス 1">
            <a:extLst>
              <a:ext uri="{FF2B5EF4-FFF2-40B4-BE49-F238E27FC236}">
                <a16:creationId xmlns:a16="http://schemas.microsoft.com/office/drawing/2014/main" id="{2739E7FA-A60C-6C34-D6BB-5A471E929B9C}"/>
              </a:ext>
            </a:extLst>
          </p:cNvPr>
          <p:cNvSpPr txBox="1"/>
          <p:nvPr/>
        </p:nvSpPr>
        <p:spPr>
          <a:xfrm>
            <a:off x="3000754" y="-20035"/>
            <a:ext cx="877163" cy="369332"/>
          </a:xfrm>
          <a:prstGeom prst="rect">
            <a:avLst/>
          </a:prstGeom>
          <a:noFill/>
        </p:spPr>
        <p:txBody>
          <a:bodyPr wrap="none" rtlCol="0">
            <a:spAutoFit/>
          </a:bodyPr>
          <a:lstStyle/>
          <a:p>
            <a:r>
              <a:rPr kumimoji="1" lang="ja-JP" altLang="en-US" dirty="0">
                <a:solidFill>
                  <a:srgbClr val="FF0000"/>
                </a:solidFill>
                <a:latin typeface="Meiryo UI" panose="020B0604030504040204" pitchFamily="50" charset="-128"/>
                <a:ea typeface="Meiryo UI" panose="020B0604030504040204" pitchFamily="50" charset="-128"/>
              </a:rPr>
              <a:t>記入例</a:t>
            </a:r>
          </a:p>
        </p:txBody>
      </p:sp>
    </p:spTree>
    <p:extLst>
      <p:ext uri="{BB962C8B-B14F-4D97-AF65-F5344CB8AC3E}">
        <p14:creationId xmlns:p14="http://schemas.microsoft.com/office/powerpoint/2010/main" val="19934351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TotalTime>
  <Words>306</Words>
  <Application>Microsoft Office PowerPoint</Application>
  <PresentationFormat>A4 210 x 297 mm</PresentationFormat>
  <Paragraphs>50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鯉口　美奈</dc:creator>
  <cp:lastModifiedBy>片岡　哲朗</cp:lastModifiedBy>
  <cp:revision>54</cp:revision>
  <cp:lastPrinted>2023-06-30T05:30:58Z</cp:lastPrinted>
  <dcterms:created xsi:type="dcterms:W3CDTF">2023-06-30T02:28:14Z</dcterms:created>
  <dcterms:modified xsi:type="dcterms:W3CDTF">2023-07-25T07:11:12Z</dcterms:modified>
</cp:coreProperties>
</file>