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5"/>
  </p:notesMasterIdLst>
  <p:handoutMasterIdLst>
    <p:handoutMasterId r:id="rId26"/>
  </p:handoutMasterIdLst>
  <p:sldIdLst>
    <p:sldId id="257" r:id="rId5"/>
    <p:sldId id="476" r:id="rId6"/>
    <p:sldId id="461" r:id="rId7"/>
    <p:sldId id="503" r:id="rId8"/>
    <p:sldId id="467" r:id="rId9"/>
    <p:sldId id="505" r:id="rId10"/>
    <p:sldId id="504" r:id="rId11"/>
    <p:sldId id="496" r:id="rId12"/>
    <p:sldId id="495" r:id="rId13"/>
    <p:sldId id="469" r:id="rId14"/>
    <p:sldId id="471" r:id="rId15"/>
    <p:sldId id="472" r:id="rId16"/>
    <p:sldId id="479" r:id="rId17"/>
    <p:sldId id="486" r:id="rId18"/>
    <p:sldId id="499" r:id="rId19"/>
    <p:sldId id="500" r:id="rId20"/>
    <p:sldId id="492" r:id="rId21"/>
    <p:sldId id="497" r:id="rId22"/>
    <p:sldId id="502" r:id="rId23"/>
    <p:sldId id="490" r:id="rId24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元谷 豊" initials="元谷" lastIdx="1" clrIdx="0">
    <p:extLst>
      <p:ext uri="{19B8F6BF-5375-455C-9EA6-DF929625EA0E}">
        <p15:presenceInfo xmlns:p15="http://schemas.microsoft.com/office/powerpoint/2012/main" userId="S::motoya@scraft.co.jp::7d6bb95f-810e-47ef-95ac-af60c6dddfb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ECFF"/>
    <a:srgbClr val="0000FF"/>
    <a:srgbClr val="61D6FF"/>
    <a:srgbClr val="FFB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7" autoAdjust="0"/>
    <p:restoredTop sz="96353" autoAdjust="0"/>
  </p:normalViewPr>
  <p:slideViewPr>
    <p:cSldViewPr snapToGrid="0">
      <p:cViewPr varScale="1">
        <p:scale>
          <a:sx n="73" d="100"/>
          <a:sy n="73" d="100"/>
        </p:scale>
        <p:origin x="12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BE0E40D-37DE-4981-9AA1-F66B50E710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8693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D0AD3D3-6B62-442B-A89F-295B9C8E19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5839" y="0"/>
            <a:ext cx="2949786" cy="498693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FAB41684-1948-4559-A544-D5BB172499F7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715A9D0-A82D-41E7-9A14-0199045B58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786" cy="498692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63971D2-73CB-4092-9C19-013AEE4342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5839" y="9440647"/>
            <a:ext cx="2949786" cy="498692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82CA3845-4699-4B24-8EE3-F83E635DEB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2739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8693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8693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01B3C50A-13A4-4A8C-A570-47E2E29FCFBA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6"/>
            <a:ext cx="5445760" cy="3913615"/>
          </a:xfrm>
          <a:prstGeom prst="rect">
            <a:avLst/>
          </a:prstGeom>
        </p:spPr>
        <p:txBody>
          <a:bodyPr vert="horz" lIns="91559" tIns="45779" rIns="91559" bIns="4577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786" cy="498692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440647"/>
            <a:ext cx="2949786" cy="498692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4B6FAF17-7326-4AF6-A31B-249D939509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3583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93750" y="400050"/>
            <a:ext cx="5216525" cy="39131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0721" y="4783306"/>
            <a:ext cx="5445760" cy="4755470"/>
          </a:xfrm>
        </p:spPr>
        <p:txBody>
          <a:bodyPr/>
          <a:lstStyle/>
          <a:p>
            <a:pPr defTabSz="914321">
              <a:defRPr/>
            </a:pPr>
            <a:r>
              <a:rPr lang="ja-JP" altLang="en-US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本研修は３部構成</a:t>
            </a:r>
            <a:r>
              <a:rPr lang="ja-JP" altLang="en-US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としております。</a:t>
            </a:r>
            <a:r>
              <a:rPr lang="ja-JP" altLang="en-US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第</a:t>
            </a:r>
            <a:r>
              <a:rPr lang="en-US" altLang="ja-JP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</a:t>
            </a:r>
            <a:r>
              <a:rPr lang="ja-JP" altLang="en-US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部では、「災害エスノグラフィー演習」</a:t>
            </a:r>
            <a:r>
              <a:rPr lang="ja-JP" altLang="en-US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をおこないます。聞きなれない言葉ですが、災害エスノグラフィー演習では、皆様に、７月豪雨で実際に被災された方々の体験談を読んでいただき、災害のときに実際にどんなことが起こるのか、どういうことが問題になるのか、どうやってそれを乗り越えるのか等の課題、教訓などを整理していただきます。</a:t>
            </a:r>
            <a:r>
              <a:rPr lang="ja-JP" altLang="en-US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第</a:t>
            </a:r>
            <a:r>
              <a:rPr lang="en-US" altLang="ja-JP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2</a:t>
            </a:r>
            <a:r>
              <a:rPr lang="ja-JP" altLang="en-US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部では、第</a:t>
            </a:r>
            <a:r>
              <a:rPr lang="en-US" altLang="ja-JP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</a:t>
            </a:r>
            <a:r>
              <a:rPr lang="ja-JP" altLang="en-US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部の内容をふまえ、避難について考えるワークショップ</a:t>
            </a:r>
            <a:r>
              <a:rPr lang="ja-JP" altLang="en-US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をおこないます。このワークショップでは、災害エスノグラフィー演習の成果を踏まえ、</a:t>
            </a:r>
            <a:r>
              <a:rPr lang="ja-JP" altLang="en-US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皆様に、</a:t>
            </a:r>
            <a:r>
              <a:rPr lang="ja-JP" altLang="en-US" u="none" strike="noStrike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自助のために取り組んでおくべきこと、共助のために取り組んでおくべき</a:t>
            </a:r>
            <a:r>
              <a:rPr lang="ja-JP" altLang="en-US" strike="noStrike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こと</a:t>
            </a:r>
            <a:r>
              <a:rPr lang="ja-JP" altLang="en-US" dirty="0">
                <a:solidFill>
                  <a:srgbClr val="FF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を、</a:t>
            </a:r>
            <a:r>
              <a:rPr lang="ja-JP" altLang="en-US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実際に考えていただきます。</a:t>
            </a:r>
            <a:r>
              <a:rPr lang="ja-JP" altLang="en-US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第３部では、</a:t>
            </a:r>
            <a:r>
              <a:rPr lang="ja-JP" altLang="en-US" b="0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「</a:t>
            </a:r>
            <a:r>
              <a:rPr lang="ja-JP" altLang="en-US" b="1" u="sng" dirty="0"/>
              <a:t>みんなで「逃げ遅れゼロ」へ！」ということで、</a:t>
            </a:r>
            <a:r>
              <a:rPr lang="ja-JP" altLang="en-US" b="1" u="sng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皆さんご自身が避難するときに必要なことを考えていただきます</a:t>
            </a:r>
            <a:r>
              <a:rPr lang="ja-JP" altLang="en-US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。</a:t>
            </a:r>
            <a:endParaRPr lang="en-US" altLang="ja-JP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FAF17-7326-4AF6-A31B-249D939509B0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0902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58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48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810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3953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66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62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265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946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74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6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04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6438A-5F52-426E-8085-6F39D301B63C}" type="datetimeFigureOut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38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647699"/>
            <a:ext cx="9144000" cy="439238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800226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kumimoji="1" lang="en-US" altLang="ja-JP" sz="4400" b="1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みんなで「逃げ遅れゼロ！」</a:t>
            </a:r>
            <a:endParaRPr kumimoji="1" lang="en-US" altLang="ja-JP" sz="4000" b="1" dirty="0" smtClean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kumimoji="1" lang="ja-JP" altLang="en-US" sz="4000" b="1" dirty="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を目指す研修</a:t>
            </a:r>
            <a:endParaRPr kumimoji="1" lang="en-US" altLang="ja-JP" sz="4000" b="1" dirty="0" smtClean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endParaRPr kumimoji="1" lang="en-US" altLang="ja-JP" sz="2400" b="1" dirty="0" smtClean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algn="ctr"/>
            <a:r>
              <a:rPr kumimoji="1" lang="ja-JP" altLang="en-US" sz="4400" b="1" dirty="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運営マニュアル</a:t>
            </a:r>
            <a:endParaRPr kumimoji="1" lang="ja-JP" altLang="en-US" sz="4400" b="1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5896A29-4091-483E-BA98-21C6D60BE451}"/>
              </a:ext>
            </a:extLst>
          </p:cNvPr>
          <p:cNvSpPr txBox="1"/>
          <p:nvPr/>
        </p:nvSpPr>
        <p:spPr>
          <a:xfrm>
            <a:off x="0" y="442656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令和○年○月○日（○）</a:t>
            </a:r>
            <a:endParaRPr kumimoji="1" lang="en-US" altLang="ja-JP" sz="2400" b="1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177143" y="62795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令和元年度　</a:t>
            </a:r>
            <a:r>
              <a:rPr kumimoji="1" lang="ja-JP" altLang="en-US" b="1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風水害防災体制強化事業</a:t>
            </a:r>
            <a:endParaRPr kumimoji="1" lang="en-US" altLang="ja-JP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2853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■事前準備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10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9F31DE3-F77A-477C-80EA-CDE63AF7D095}"/>
              </a:ext>
            </a:extLst>
          </p:cNvPr>
          <p:cNvSpPr txBox="1"/>
          <p:nvPr/>
        </p:nvSpPr>
        <p:spPr>
          <a:xfrm>
            <a:off x="517950" y="1139713"/>
            <a:ext cx="81080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　研修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</a:t>
            </a:r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企画する</a:t>
            </a:r>
            <a:endPara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・研修を企画し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日時や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場所、内容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スケジュール等を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整理し、 「実施要領」にまとめます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・災害エスノグラフィー（体験談）は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、要約版を参考に３名の体験談から１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種類を選びます。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en-US" altLang="ja-JP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災害エスノグラフィー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それぞれ、各長編（</a:t>
            </a:r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7,000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字）・短編（</a:t>
            </a:r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3,000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字）が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あります。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複数の災害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エスノグラフィーを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使用する場合は、研修時間が長時間と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なるため、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事前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　</a:t>
            </a:r>
            <a:endParaRPr kumimoji="1" lang="en-US" altLang="ja-JP" sz="14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受講者に配布し、読んで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きてもらうと効率的に研修を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行えます。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C4F822A-4766-4625-BB4E-3A46F82980BA}"/>
              </a:ext>
            </a:extLst>
          </p:cNvPr>
          <p:cNvSpPr txBox="1"/>
          <p:nvPr/>
        </p:nvSpPr>
        <p:spPr>
          <a:xfrm>
            <a:off x="517950" y="603646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　事前準備①　　　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前日までに必要な準備をします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9F58BEC-B705-4372-BF15-2BE62E1B3D42}"/>
              </a:ext>
            </a:extLst>
          </p:cNvPr>
          <p:cNvSpPr txBox="1"/>
          <p:nvPr/>
        </p:nvSpPr>
        <p:spPr>
          <a:xfrm>
            <a:off x="517948" y="5319434"/>
            <a:ext cx="8108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</a:t>
            </a:r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説明用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スライド</a:t>
            </a:r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を地域の状況に合わせて修正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する</a:t>
            </a:r>
            <a:endPara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・「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説明用スライド」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を、演習内容や進行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あわせて修正しま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・必要に応じて「説明用スライド」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を地域の情報に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合わせた内容に変更、修正します。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9F58BEC-B705-4372-BF15-2BE62E1B3D42}"/>
              </a:ext>
            </a:extLst>
          </p:cNvPr>
          <p:cNvSpPr txBox="1"/>
          <p:nvPr/>
        </p:nvSpPr>
        <p:spPr>
          <a:xfrm>
            <a:off x="517948" y="3337295"/>
            <a:ext cx="81080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　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参加者</a:t>
            </a:r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を募集し、名簿を整理する</a:t>
            </a:r>
            <a:endPara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・「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実施要領」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を使い、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研修の対象者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に参加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を呼びかけます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endParaRPr kumimoji="1" lang="en-US" altLang="ja-JP" sz="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・参加申込者を名簿に整理し、ワークショップのグループ分けをします。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endParaRPr kumimoji="1" lang="en-US" altLang="ja-JP" sz="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グループ分けは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、地域の避難について話し合う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ため、なるべく同じ地区か、近くの地区の方で構成するようにします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0931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■準備物一覧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11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3E59076-8ED0-44CA-AF26-0442E408C8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369445"/>
              </p:ext>
            </p:extLst>
          </p:nvPr>
        </p:nvGraphicFramePr>
        <p:xfrm>
          <a:off x="436009" y="1546255"/>
          <a:ext cx="8388095" cy="49996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1758">
                  <a:extLst>
                    <a:ext uri="{9D8B030D-6E8A-4147-A177-3AD203B41FA5}">
                      <a16:colId xmlns:a16="http://schemas.microsoft.com/office/drawing/2014/main" val="828988811"/>
                    </a:ext>
                  </a:extLst>
                </a:gridCol>
                <a:gridCol w="2154404">
                  <a:extLst>
                    <a:ext uri="{9D8B030D-6E8A-4147-A177-3AD203B41FA5}">
                      <a16:colId xmlns:a16="http://schemas.microsoft.com/office/drawing/2014/main" val="3482094451"/>
                    </a:ext>
                  </a:extLst>
                </a:gridCol>
                <a:gridCol w="3857342">
                  <a:extLst>
                    <a:ext uri="{9D8B030D-6E8A-4147-A177-3AD203B41FA5}">
                      <a16:colId xmlns:a16="http://schemas.microsoft.com/office/drawing/2014/main" val="1820204173"/>
                    </a:ext>
                  </a:extLst>
                </a:gridCol>
                <a:gridCol w="1744591">
                  <a:extLst>
                    <a:ext uri="{9D8B030D-6E8A-4147-A177-3AD203B41FA5}">
                      <a16:colId xmlns:a16="http://schemas.microsoft.com/office/drawing/2014/main" val="3672252190"/>
                    </a:ext>
                  </a:extLst>
                </a:gridCol>
              </a:tblGrid>
              <a:tr h="3604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 </a:t>
                      </a:r>
                      <a:endParaRPr lang="ja-JP" sz="1600" kern="100" dirty="0">
                        <a:solidFill>
                          <a:schemeClr val="bg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用　　具</a:t>
                      </a:r>
                      <a:endParaRPr lang="ja-JP" sz="1600" kern="100" dirty="0">
                        <a:solidFill>
                          <a:schemeClr val="bg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用　　途</a:t>
                      </a:r>
                      <a:endParaRPr lang="ja-JP" sz="1600" kern="100" dirty="0">
                        <a:solidFill>
                          <a:schemeClr val="bg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bg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数　量</a:t>
                      </a:r>
                      <a:endParaRPr lang="ja-JP" sz="1600" kern="100" dirty="0">
                        <a:solidFill>
                          <a:schemeClr val="bg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76177"/>
                  </a:ext>
                </a:extLst>
              </a:tr>
              <a:tr h="43570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プロジェクター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パソコンデータの映し出し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１台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0850786"/>
                  </a:ext>
                </a:extLst>
              </a:tr>
              <a:tr h="43570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スクリーン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パソコンデータの映し出し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１台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109519"/>
                  </a:ext>
                </a:extLst>
              </a:tr>
              <a:tr h="43570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</a:t>
                      </a:r>
                      <a:endParaRPr lang="ja-JP" sz="1600" kern="10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パソコン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実習の説明用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１台</a:t>
                      </a:r>
                      <a:endParaRPr lang="ja-JP" sz="1600" kern="10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050466"/>
                  </a:ext>
                </a:extLst>
              </a:tr>
              <a:tr h="43570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接続ケーブル（</a:t>
                      </a:r>
                      <a:r>
                        <a:rPr lang="en-US" alt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m</a:t>
                      </a: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パソコンとプロジェクターの接続用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１本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397567"/>
                  </a:ext>
                </a:extLst>
              </a:tr>
              <a:tr h="43570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５</a:t>
                      </a:r>
                      <a:endParaRPr lang="ja-JP" sz="1600" kern="10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マイク</a:t>
                      </a:r>
                      <a:endParaRPr lang="ja-JP" sz="1600" kern="10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進行者・発表者の発言用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２本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611889"/>
                  </a:ext>
                </a:extLst>
              </a:tr>
              <a:tr h="43570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６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スピーカー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進行者・発表者の発言用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１台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53509"/>
                  </a:ext>
                </a:extLst>
              </a:tr>
              <a:tr h="43570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７</a:t>
                      </a:r>
                      <a:endParaRPr lang="ja-JP" sz="1600" kern="10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ポインター（指し棒）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スクリーン上に投影した事項の指示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１台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716147"/>
                  </a:ext>
                </a:extLst>
              </a:tr>
              <a:tr h="43570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８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サインペン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実習時の筆記用（黒と赤の２色）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各１本／人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4925907"/>
                  </a:ext>
                </a:extLst>
              </a:tr>
              <a:tr h="435702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9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付箋紙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書き出し、貼り付け用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lang="ja-JP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大きめサイズ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）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各１冊／グループ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737551"/>
                  </a:ext>
                </a:extLst>
              </a:tr>
              <a:tr h="717905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模造紙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付箋紙の貼り出し、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整理用</a:t>
                      </a:r>
                      <a:r>
                        <a:rPr lang="ja-JP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サイズ</a:t>
                      </a: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は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Ｂ</a:t>
                      </a:r>
                      <a:r>
                        <a:rPr lang="ja-JP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０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lang="en-US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A0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程度のもの</a:t>
                      </a:r>
                      <a:endParaRPr lang="en-US" altLang="ja-JP" sz="16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（Ａ３サイズ６枚を貼り合わせても良い。</a:t>
                      </a:r>
                      <a:r>
                        <a:rPr lang="en-US" altLang="ja-JP" sz="12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Excel</a:t>
                      </a:r>
                      <a:r>
                        <a:rPr lang="ja-JP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様式有り）</a:t>
                      </a:r>
                      <a:endParaRPr lang="ja-JP" sz="12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ja-JP" altLang="en-US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枚</a:t>
                      </a: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／グループ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093727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AFEDAD2-CA7D-4F75-A0AB-4A6BA6B2EC8A}"/>
              </a:ext>
            </a:extLst>
          </p:cNvPr>
          <p:cNvSpPr txBox="1"/>
          <p:nvPr/>
        </p:nvSpPr>
        <p:spPr>
          <a:xfrm>
            <a:off x="436009" y="622535"/>
            <a:ext cx="8108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　研修当日用の機材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や文具</a:t>
            </a:r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を準備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する</a:t>
            </a:r>
            <a:endPara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・演習で使用する機材や文具などを準備します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9749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■直前準備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12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9F31DE3-F77A-477C-80EA-CDE63AF7D095}"/>
              </a:ext>
            </a:extLst>
          </p:cNvPr>
          <p:cNvSpPr txBox="1"/>
          <p:nvPr/>
        </p:nvSpPr>
        <p:spPr>
          <a:xfrm>
            <a:off x="517965" y="1180846"/>
            <a:ext cx="81080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　参加者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に配布する資料を印刷する</a:t>
            </a:r>
            <a:endParaRPr kumimoji="1" lang="en-US" altLang="ja-JP" sz="24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・研修資料を必要部数印刷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・説明用スライドの印刷は、モノクロ印刷の際も、プリンタープロパティで、２アップ・長辺とじ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両面印刷とし、設定でカラーを選択すると見やすく印刷できます。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59787EA-CBC4-4019-9A60-9728996CD0DE}"/>
              </a:ext>
            </a:extLst>
          </p:cNvPr>
          <p:cNvSpPr txBox="1"/>
          <p:nvPr/>
        </p:nvSpPr>
        <p:spPr>
          <a:xfrm>
            <a:off x="517966" y="707477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　直前準備①　　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前日～当日に必要な準備をします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16F30A75-00E7-44FD-8E57-96F65C198995}"/>
              </a:ext>
            </a:extLst>
          </p:cNvPr>
          <p:cNvSpPr txBox="1"/>
          <p:nvPr/>
        </p:nvSpPr>
        <p:spPr>
          <a:xfrm>
            <a:off x="517965" y="2678266"/>
            <a:ext cx="8108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　演習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会場を設営する　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レイアウトは下記参照）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・机を２～３台組み合わせ、模造紙</a:t>
            </a:r>
            <a:r>
              <a: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枚が広げられる程度の大きさを確保し、グループごとの島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を複数作り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、人数分の椅子を用意します。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9430" y="3811207"/>
            <a:ext cx="6010728" cy="286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665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■研修実施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13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59787EA-CBC4-4019-9A60-9728996CD0DE}"/>
              </a:ext>
            </a:extLst>
          </p:cNvPr>
          <p:cNvSpPr txBox="1"/>
          <p:nvPr/>
        </p:nvSpPr>
        <p:spPr>
          <a:xfrm>
            <a:off x="517966" y="707477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研修実施①　　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当日の研修を進めます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550AE7B-6A29-46E3-B1B0-ED6350629FD3}"/>
              </a:ext>
            </a:extLst>
          </p:cNvPr>
          <p:cNvSpPr txBox="1"/>
          <p:nvPr/>
        </p:nvSpPr>
        <p:spPr>
          <a:xfrm>
            <a:off x="517957" y="2431026"/>
            <a:ext cx="8108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　受付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・会場に来られた方に氏名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をお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聞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き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参加者名簿の該当箇所にチェックを入れます。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・グループ分けにしたがって、参加者に座席の位置をお伝え（もしくは誘導）します。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859B6EB-933A-4417-925F-1641E8316250}"/>
              </a:ext>
            </a:extLst>
          </p:cNvPr>
          <p:cNvSpPr txBox="1"/>
          <p:nvPr/>
        </p:nvSpPr>
        <p:spPr>
          <a:xfrm>
            <a:off x="517957" y="1230697"/>
            <a:ext cx="8108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　説明用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スライドを映写します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・スクリーン、プロジェクター、パソコンを使用し、説明用スライドの１ページ目を映写します。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3BD26A1-B597-4B84-BCCD-49B80A56D9C7}"/>
              </a:ext>
            </a:extLst>
          </p:cNvPr>
          <p:cNvSpPr txBox="1"/>
          <p:nvPr/>
        </p:nvSpPr>
        <p:spPr>
          <a:xfrm>
            <a:off x="517957" y="4000687"/>
            <a:ext cx="8108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を開始します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・時間になりましたら、研修開始のあいさつをします。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、「説明用スライド」を使って、研修を進めます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A152684-22A8-4567-8DD2-CA0DE4DA834F}"/>
              </a:ext>
            </a:extLst>
          </p:cNvPr>
          <p:cNvSpPr txBox="1"/>
          <p:nvPr/>
        </p:nvSpPr>
        <p:spPr>
          <a:xfrm>
            <a:off x="517957" y="5570348"/>
            <a:ext cx="8108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　研修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の概要を説明します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73038" indent="-173038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、「説明用スライド」を使って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研修スケジュール、目的に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ついて説明します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8483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■研修実施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14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A8FA46-C0FC-4EAC-B5C3-26E9CA5DDACB}"/>
              </a:ext>
            </a:extLst>
          </p:cNvPr>
          <p:cNvSpPr txBox="1"/>
          <p:nvPr/>
        </p:nvSpPr>
        <p:spPr>
          <a:xfrm>
            <a:off x="517966" y="707477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</a:t>
            </a:r>
            <a:r>
              <a:rPr kumimoji="1" lang="ja-JP" altLang="en-US" sz="2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実施②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当日の研修を進めます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A152684-22A8-4567-8DD2-CA0DE4DA834F}"/>
              </a:ext>
            </a:extLst>
          </p:cNvPr>
          <p:cNvSpPr txBox="1"/>
          <p:nvPr/>
        </p:nvSpPr>
        <p:spPr>
          <a:xfrm>
            <a:off x="517963" y="1230697"/>
            <a:ext cx="81080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第１部　平成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３０年７月豪雨の</a:t>
            </a:r>
            <a:r>
              <a:rPr kumimoji="1"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状況の説明をします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、「説明用スライド」を使って進行します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参加者が体験談を読むにあたって知っておく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べき、平成</a:t>
            </a:r>
            <a:r>
              <a:rPr kumimoji="1" lang="en-US" altLang="ja-JP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年７月豪雨の情報、教訓を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参加者に伝えます。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A8E942C-A9D2-4735-8BD9-2905D605412C}"/>
              </a:ext>
            </a:extLst>
          </p:cNvPr>
          <p:cNvSpPr txBox="1"/>
          <p:nvPr/>
        </p:nvSpPr>
        <p:spPr>
          <a:xfrm>
            <a:off x="315406" y="5265951"/>
            <a:ext cx="869258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第１部　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8210049-5E23-4136-8930-EF747AB16C3A}"/>
              </a:ext>
            </a:extLst>
          </p:cNvPr>
          <p:cNvSpPr txBox="1"/>
          <p:nvPr/>
        </p:nvSpPr>
        <p:spPr>
          <a:xfrm>
            <a:off x="517963" y="3164682"/>
            <a:ext cx="8287474" cy="1785104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◆</a:t>
            </a:r>
            <a:r>
              <a:rPr kumimoji="1" lang="ja-JP" altLang="en-US" sz="2000" b="1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研修で伝えたい事項◆</a:t>
            </a:r>
            <a:endParaRPr kumimoji="1" lang="en-US" altLang="ja-JP" sz="20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1200"/>
              </a:spcBef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・平成３０年</a:t>
            </a:r>
            <a:r>
              <a:rPr kumimoji="1" lang="en-US" altLang="ja-JP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月豪雨は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</a:t>
            </a:r>
            <a:r>
              <a:rPr kumimoji="1" lang="en-US" altLang="ja-JP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200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名超の方が犠牲になった「平成最悪の水害」</a:t>
            </a:r>
            <a:endParaRPr kumimoji="1"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1200"/>
              </a:spcBef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・気象情報や避難情報等が出され、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マスメディア等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で警戒するよう広く周知</a:t>
            </a:r>
            <a:endParaRPr kumimoji="1" lang="en-US" altLang="ja-JP" sz="2000" b="1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1200"/>
              </a:spcBef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・しかし、避難所への避難に繋がらず、多くの方が犠牲となった。</a:t>
            </a:r>
            <a:endParaRPr kumimoji="1" lang="en-US" altLang="ja-JP" sz="2000" b="1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3973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■研修実施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15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A8FA46-C0FC-4EAC-B5C3-26E9CA5DDACB}"/>
              </a:ext>
            </a:extLst>
          </p:cNvPr>
          <p:cNvSpPr txBox="1"/>
          <p:nvPr/>
        </p:nvSpPr>
        <p:spPr>
          <a:xfrm>
            <a:off x="517966" y="707477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</a:t>
            </a:r>
            <a:r>
              <a:rPr kumimoji="1" lang="ja-JP" altLang="en-US" sz="2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実施③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当日の研修を進めます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EAC6506-7CFD-429B-B73A-CA0CEA469AD2}"/>
              </a:ext>
            </a:extLst>
          </p:cNvPr>
          <p:cNvSpPr txBox="1"/>
          <p:nvPr/>
        </p:nvSpPr>
        <p:spPr>
          <a:xfrm>
            <a:off x="517966" y="2718673"/>
            <a:ext cx="810806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（１）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災害エスノグラフィーを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読む</a:t>
            </a:r>
            <a:endParaRPr kumimoji="1" lang="en-US" altLang="ja-JP" sz="1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・参加者は「体験談」を黙読して、避難に関し、課題だと思ったところと、感心したところ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  線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を引きます。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（２）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課題と感心したところ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抜き出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・参加者は、体験談の線をひいたところを、１か所につき１枚ずつ付せんに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書き出します。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・その後のワークショップで使うため、５枚程度を目途に書き出すよう説明する。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A152684-22A8-4567-8DD2-CA0DE4DA834F}"/>
              </a:ext>
            </a:extLst>
          </p:cNvPr>
          <p:cNvSpPr txBox="1"/>
          <p:nvPr/>
        </p:nvSpPr>
        <p:spPr>
          <a:xfrm>
            <a:off x="461162" y="1395234"/>
            <a:ext cx="8108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７　第２部　</a:t>
            </a:r>
            <a:r>
              <a:rPr kumimoji="1" lang="ja-JP" altLang="en-US" sz="2400" dirty="0" smtClean="0">
                <a:solidFill>
                  <a:schemeClr val="tx2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災害</a:t>
            </a:r>
            <a:r>
              <a:rPr kumimoji="1" lang="ja-JP" altLang="en-US" sz="2400" dirty="0">
                <a:solidFill>
                  <a:schemeClr val="tx2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エスノグラフィー</a:t>
            </a:r>
            <a:r>
              <a:rPr kumimoji="1" lang="ja-JP" altLang="en-US" sz="2400" dirty="0" smtClean="0">
                <a:solidFill>
                  <a:schemeClr val="tx2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演習を開始</a:t>
            </a:r>
            <a:r>
              <a:rPr kumimoji="1" lang="ja-JP" altLang="en-US" sz="2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>
              <a:lnSpc>
                <a:spcPts val="2400"/>
              </a:lnSpc>
            </a:pP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・付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せん紙や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ペンの不足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がないかを確認します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>
              <a:lnSpc>
                <a:spcPts val="2400"/>
              </a:lnSpc>
            </a:pP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、「説明用スライド」を使って進行します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8210049-5E23-4136-8930-EF747AB16C3A}"/>
              </a:ext>
            </a:extLst>
          </p:cNvPr>
          <p:cNvSpPr txBox="1"/>
          <p:nvPr/>
        </p:nvSpPr>
        <p:spPr>
          <a:xfrm>
            <a:off x="461162" y="4848353"/>
            <a:ext cx="8287474" cy="1785104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◆</a:t>
            </a:r>
            <a:r>
              <a:rPr kumimoji="1" lang="ja-JP" altLang="en-US" sz="2000" b="1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研修で伝えたい事項◆</a:t>
            </a:r>
            <a:endParaRPr kumimoji="1" lang="en-US" altLang="ja-JP" sz="20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1200"/>
              </a:spcBef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・大規模災害の中で、何が起こり、どのように考え行動したのか考える</a:t>
            </a:r>
            <a:endParaRPr kumimoji="1" lang="en-US" altLang="ja-JP" sz="2000" b="1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1200"/>
              </a:spcBef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・避難判断は何がトリガー（きっかけ）となったのか</a:t>
            </a:r>
            <a:endParaRPr kumimoji="1" lang="en-US" altLang="ja-JP" sz="2000" b="1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1200"/>
              </a:spcBef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・避難勧告・指示に対し、住民が避難しない理由は何か考える</a:t>
            </a:r>
            <a:endParaRPr kumimoji="1" lang="en-US" altLang="ja-JP" sz="2000" b="1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7436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■研修実施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16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A8FA46-C0FC-4EAC-B5C3-26E9CA5DDACB}"/>
              </a:ext>
            </a:extLst>
          </p:cNvPr>
          <p:cNvSpPr txBox="1"/>
          <p:nvPr/>
        </p:nvSpPr>
        <p:spPr>
          <a:xfrm>
            <a:off x="517966" y="707477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</a:t>
            </a:r>
            <a:r>
              <a:rPr kumimoji="1" lang="ja-JP" altLang="en-US" sz="2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実施④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当日の研修を進めます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A152684-22A8-4567-8DD2-CA0DE4DA834F}"/>
              </a:ext>
            </a:extLst>
          </p:cNvPr>
          <p:cNvSpPr txBox="1"/>
          <p:nvPr/>
        </p:nvSpPr>
        <p:spPr>
          <a:xfrm>
            <a:off x="517966" y="1230697"/>
            <a:ext cx="8108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８　（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休憩中）次</a:t>
            </a:r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のワークショップの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準備を</a:t>
            </a:r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します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73038" indent="-173038"/>
            <a:endParaRPr kumimoji="1" lang="en-US" altLang="ja-JP" sz="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73038" indent="-173038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・模造紙の配布、ペン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の不足がないかを確認します。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A152684-22A8-4567-8DD2-CA0DE4DA834F}"/>
              </a:ext>
            </a:extLst>
          </p:cNvPr>
          <p:cNvSpPr txBox="1"/>
          <p:nvPr/>
        </p:nvSpPr>
        <p:spPr>
          <a:xfrm>
            <a:off x="517966" y="2349119"/>
            <a:ext cx="8108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９　ワークショップ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を開始します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、「説明用スライド」を使って進行します。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EAC6506-7CFD-429B-B73A-CA0CEA469AD2}"/>
              </a:ext>
            </a:extLst>
          </p:cNvPr>
          <p:cNvSpPr txBox="1"/>
          <p:nvPr/>
        </p:nvSpPr>
        <p:spPr>
          <a:xfrm>
            <a:off x="517966" y="3195459"/>
            <a:ext cx="830401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（１）　演習の進め方を説明します</a:t>
            </a:r>
            <a:endParaRPr kumimoji="1" lang="en-US" altLang="ja-JP" sz="1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、「説明用スライド」に沿って、ワークショップの進め方を説明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します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（２）　グループ内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で自己紹介、役割分担を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します</a:t>
            </a:r>
            <a:endParaRPr kumimoji="1" lang="en-US" altLang="ja-JP" sz="1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・各グループ内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で自己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紹介を行う。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・各グループ内でリーダー、書記を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決めます。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・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リーダーは、グループ内での話し合いのまとめ役と、発表をしていただきます。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625475" indent="-625475"/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（３）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災害エスノグラフィー演習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で書き出した付せん</a:t>
            </a:r>
            <a:r>
              <a:rPr kumimoji="1" lang="ja-JP" altLang="en-US" sz="1600" b="1" dirty="0" err="1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使って、避難プロセス（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避難を判断する、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避難する）ごとに整理し、要因と、キーワードを話し合います。</a:t>
            </a:r>
            <a:endParaRPr kumimoji="1" lang="en-US" altLang="ja-JP" sz="1600" b="1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625475" indent="-625475"/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・付せん</a:t>
            </a:r>
            <a:r>
              <a:rPr kumimoji="1" lang="ja-JP" altLang="en-US" sz="1600" dirty="0" err="1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該当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すると思われる避難の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プロセス（避難を判断する、避難する）に振り分け、リーダーから１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枚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ずつ模造紙に貼り、その行動の要因を説明します。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625475" indent="-625475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・リーダーが終了したら次の方に交代し、これを繰り返します。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625475" indent="-625475"/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　・各プロセスごとに、要因を踏まえキーワードを検討します。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6685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EAC6506-7CFD-429B-B73A-CA0CEA469AD2}"/>
              </a:ext>
            </a:extLst>
          </p:cNvPr>
          <p:cNvSpPr txBox="1"/>
          <p:nvPr/>
        </p:nvSpPr>
        <p:spPr>
          <a:xfrm>
            <a:off x="517963" y="1264915"/>
            <a:ext cx="8108067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/>
            <a:endParaRPr kumimoji="1" lang="en-US" altLang="ja-JP" sz="1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（４）　話し合った内容をグループごとに発表します</a:t>
            </a:r>
            <a:endParaRPr kumimoji="1" lang="en-US" altLang="ja-JP" sz="1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・グループリーダーは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、模造紙を活用し、話し合い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出た「キーワード」と、それを選んだ理由を中心に発表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いきます。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・グループの発表ごとに、優れた点について、講師は一言コメントを言って、参加者全員で拍手で称えてください。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・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・発表が長引かないように時間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管理をしっかりと行ってください。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kumimoji="1" lang="ja-JP" altLang="en-US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・各グループの発表を聞き、各自キーワード記載用紙に記載するよう促してください。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en-US" altLang="ja-JP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主催者がキーワード記入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用紙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に記載し、このコピーを配布しても結構です。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■研修実施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17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A8FA46-C0FC-4EAC-B5C3-26E9CA5DDACB}"/>
              </a:ext>
            </a:extLst>
          </p:cNvPr>
          <p:cNvSpPr txBox="1"/>
          <p:nvPr/>
        </p:nvSpPr>
        <p:spPr>
          <a:xfrm>
            <a:off x="517966" y="707477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</a:t>
            </a:r>
            <a:r>
              <a:rPr kumimoji="1" lang="ja-JP" altLang="en-US" sz="2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実施⑤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当日の研修を進めます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A8E942C-A9D2-4735-8BD9-2905D605412C}"/>
              </a:ext>
            </a:extLst>
          </p:cNvPr>
          <p:cNvSpPr txBox="1"/>
          <p:nvPr/>
        </p:nvSpPr>
        <p:spPr>
          <a:xfrm>
            <a:off x="451412" y="4579851"/>
            <a:ext cx="869258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第２部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A152684-22A8-4567-8DD2-CA0DE4DA834F}"/>
              </a:ext>
            </a:extLst>
          </p:cNvPr>
          <p:cNvSpPr txBox="1"/>
          <p:nvPr/>
        </p:nvSpPr>
        <p:spPr>
          <a:xfrm>
            <a:off x="517963" y="5417185"/>
            <a:ext cx="8108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１０　（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休憩中）次の研修の準備をします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73038" indent="-173038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173038" indent="-173038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・ハザードマップ、警戒レベルに関するチラシ、コミュニケーションシートの不足を確認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5776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■研修実施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18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A8FA46-C0FC-4EAC-B5C3-26E9CA5DDACB}"/>
              </a:ext>
            </a:extLst>
          </p:cNvPr>
          <p:cNvSpPr txBox="1"/>
          <p:nvPr/>
        </p:nvSpPr>
        <p:spPr>
          <a:xfrm>
            <a:off x="517966" y="707477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</a:t>
            </a:r>
            <a:r>
              <a:rPr kumimoji="1" lang="ja-JP" altLang="en-US" sz="2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実施⑥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当日の研修を進めます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EAC6506-7CFD-429B-B73A-CA0CEA469AD2}"/>
              </a:ext>
            </a:extLst>
          </p:cNvPr>
          <p:cNvSpPr txBox="1"/>
          <p:nvPr/>
        </p:nvSpPr>
        <p:spPr>
          <a:xfrm>
            <a:off x="517962" y="2151966"/>
            <a:ext cx="8108067" cy="2903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（１）　研修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進め方を説明します</a:t>
            </a:r>
            <a:endParaRPr kumimoji="1" lang="en-US" altLang="ja-JP" sz="16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、「説明用スライド」に沿って、ワークショップの進め方を説明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します。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450850" indent="-45085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・ハザードマップの見方、５段階の警戒レベルについて説明します。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800"/>
              </a:lnSpc>
            </a:pP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（２）　コミュニケーションシートに記入します</a:t>
            </a:r>
            <a:r>
              <a:rPr kumimoji="1" lang="ja-JP" altLang="en-US" sz="16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</a:t>
            </a:r>
            <a:endParaRPr kumimoji="1" lang="en-US" altLang="ja-JP" sz="1600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ja-JP" altLang="en-US" sz="1600" b="1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　</a:t>
            </a:r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・受講者</a:t>
            </a:r>
            <a:r>
              <a: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は各自</a:t>
            </a:r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、コミュニケーションシートを</a:t>
            </a:r>
            <a:r>
              <a: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記載し、自分が住んでいる地域</a:t>
            </a:r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の</a:t>
            </a:r>
            <a:endParaRPr kumimoji="1" lang="en-US" altLang="ja-JP" sz="1600" dirty="0" smtClean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</a:t>
            </a:r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　危険</a:t>
            </a:r>
            <a:r>
              <a: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や自宅・家族</a:t>
            </a:r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の特性</a:t>
            </a:r>
            <a:r>
              <a: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等</a:t>
            </a:r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を振り返る。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625475" indent="-625475"/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（３）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みんなで話し合い、理解を</a:t>
            </a:r>
            <a:r>
              <a:rPr kumimoji="1" lang="ja-JP" altLang="en-US" sz="1600" b="1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深める</a:t>
            </a:r>
            <a:endParaRPr kumimoji="1" lang="en-US" altLang="ja-JP" sz="1600" b="1" dirty="0" smtClean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marL="625475" indent="-625475"/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　・第２部の発表をまとめた「キーワード記入用紙」を参考に、一人では避難の判断を</a:t>
            </a:r>
            <a:r>
              <a: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行うことが困難なこと、地域</a:t>
            </a:r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で支え合い対応</a:t>
            </a:r>
            <a:r>
              <a: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した方が良い</a:t>
            </a:r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こと、心配なこと等に</a:t>
            </a:r>
            <a:r>
              <a:rPr kumimoji="1"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ついて、みんなでどうしたらよいか</a:t>
            </a:r>
            <a:r>
              <a:rPr kumimoji="1" lang="ja-JP" altLang="en-US" sz="160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話し合います。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A152684-22A8-4567-8DD2-CA0DE4DA834F}"/>
              </a:ext>
            </a:extLst>
          </p:cNvPr>
          <p:cNvSpPr txBox="1"/>
          <p:nvPr/>
        </p:nvSpPr>
        <p:spPr>
          <a:xfrm>
            <a:off x="517962" y="1320969"/>
            <a:ext cx="8108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１１　第３部　みんな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で「逃げ遅れゼロへ！」を開始します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、「説明用スライド」を使って進行します。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2945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■研修実施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19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A8FA46-C0FC-4EAC-B5C3-26E9CA5DDACB}"/>
              </a:ext>
            </a:extLst>
          </p:cNvPr>
          <p:cNvSpPr txBox="1"/>
          <p:nvPr/>
        </p:nvSpPr>
        <p:spPr>
          <a:xfrm>
            <a:off x="517966" y="707477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</a:t>
            </a:r>
            <a:r>
              <a:rPr kumimoji="1" lang="ja-JP" altLang="en-US" sz="2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実施⑦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当日の研修を進めます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A8E942C-A9D2-4735-8BD9-2905D605412C}"/>
              </a:ext>
            </a:extLst>
          </p:cNvPr>
          <p:cNvSpPr txBox="1"/>
          <p:nvPr/>
        </p:nvSpPr>
        <p:spPr>
          <a:xfrm>
            <a:off x="315409" y="6311181"/>
            <a:ext cx="869258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第３部</a:t>
            </a:r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終了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8210049-5E23-4136-8930-EF747AB16C3A}"/>
              </a:ext>
            </a:extLst>
          </p:cNvPr>
          <p:cNvSpPr txBox="1"/>
          <p:nvPr/>
        </p:nvSpPr>
        <p:spPr>
          <a:xfrm>
            <a:off x="517966" y="2486614"/>
            <a:ext cx="8287474" cy="367793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◆</a:t>
            </a:r>
            <a:r>
              <a:rPr kumimoji="1" lang="ja-JP" altLang="en-US" sz="2000" b="1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研修で伝えたい事項◆</a:t>
            </a:r>
            <a:endParaRPr kumimoji="1" lang="en-US" altLang="ja-JP" sz="2000" b="1" dirty="0" smtClean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0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本日は、みなさんで話し合っていただき</a:t>
            </a:r>
            <a:r>
              <a:rPr kumimoji="1" lang="ja-JP" altLang="en-US" sz="2000" b="1" spc="-120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、「</a:t>
            </a:r>
            <a:r>
              <a:rPr kumimoji="1" lang="ja-JP" altLang="en-US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自らの命は自らが守る」ためには</a:t>
            </a:r>
            <a:r>
              <a:rPr kumimoji="1" lang="ja-JP" altLang="en-US" sz="2000" b="1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、</a:t>
            </a:r>
            <a:r>
              <a:rPr kumimoji="1" lang="ja-JP" altLang="en-US" sz="20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ご自身</a:t>
            </a:r>
            <a:r>
              <a:rPr kumimoji="1"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の心の準備</a:t>
            </a:r>
            <a:r>
              <a:rPr kumimoji="1" lang="ja-JP" altLang="en-US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、</a:t>
            </a:r>
            <a:r>
              <a:rPr kumimoji="1"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日頃の地域の絆が大切</a:t>
            </a:r>
            <a:r>
              <a:rPr kumimoji="1" lang="ja-JP" altLang="en-US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だということを実感されたと思います。</a:t>
            </a:r>
            <a:endParaRPr kumimoji="1" lang="en-US" altLang="ja-JP" sz="2000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sz="1100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今の気持ちを、ご家族や近所・地域の方に</a:t>
            </a:r>
            <a:r>
              <a:rPr kumimoji="1" lang="ja-JP" altLang="en-US" sz="20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話して</a:t>
            </a:r>
            <a:r>
              <a:rPr kumimoji="1" lang="ja-JP" altLang="en-US" sz="2000" b="1" dirty="0" smtClean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みて</a:t>
            </a:r>
            <a:r>
              <a:rPr kumimoji="1" lang="ja-JP" altLang="en-US" sz="20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ください！</a:t>
            </a:r>
            <a:endParaRPr kumimoji="1" lang="en-US" altLang="ja-JP" sz="2000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endParaRPr kumimoji="1" lang="en-US" altLang="ja-JP" sz="1100" b="1" dirty="0">
              <a:ea typeface="BIZ UDゴシック" panose="020B0400000000000000" pitchFamily="49" charset="-128"/>
            </a:endParaRPr>
          </a:p>
          <a:p>
            <a:r>
              <a:rPr kumimoji="1" lang="ja-JP" altLang="en-US" sz="2000" b="1" dirty="0">
                <a:ea typeface="BIZ UDゴシック" panose="020B0400000000000000"/>
              </a:rPr>
              <a:t>また、いざという時にどうすべきか</a:t>
            </a:r>
            <a:r>
              <a:rPr kumimoji="1" lang="ja-JP" altLang="en-US" sz="2000" b="1" dirty="0" smtClean="0">
                <a:ea typeface="BIZ UDゴシック" panose="020B0400000000000000"/>
              </a:rPr>
              <a:t>、その</a:t>
            </a:r>
            <a:r>
              <a:rPr kumimoji="1" lang="ja-JP" altLang="en-US" sz="2000" b="1" dirty="0">
                <a:ea typeface="BIZ UDゴシック" panose="020B0400000000000000"/>
              </a:rPr>
              <a:t>ためには、日頃から何をしておくべきか</a:t>
            </a:r>
            <a:r>
              <a:rPr kumimoji="1" lang="ja-JP" altLang="en-US" sz="2000" b="1" dirty="0" smtClean="0">
                <a:ea typeface="BIZ UDゴシック" panose="020B0400000000000000"/>
              </a:rPr>
              <a:t>、</a:t>
            </a:r>
            <a:r>
              <a:rPr kumimoji="1" lang="ja-JP" altLang="en-US" sz="20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できる</a:t>
            </a:r>
            <a:r>
              <a:rPr kumimoji="1"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ことから、一つ一つ取り組んでいきましょう</a:t>
            </a:r>
            <a:r>
              <a:rPr kumimoji="1" lang="ja-JP" altLang="en-US" sz="2000" b="1" dirty="0">
                <a:ea typeface="BIZ UDゴシック" panose="020B0400000000000000"/>
              </a:rPr>
              <a:t>。</a:t>
            </a:r>
            <a:endParaRPr kumimoji="1" lang="en-US" altLang="ja-JP" sz="2000" b="1" dirty="0">
              <a:ea typeface="BIZ UDゴシック" panose="020B0400000000000000"/>
            </a:endParaRPr>
          </a:p>
          <a:p>
            <a:endParaRPr kumimoji="1" lang="en-US" altLang="ja-JP" sz="1100" b="1" dirty="0">
              <a:ea typeface="BIZ UDゴシック" panose="020B0400000000000000"/>
            </a:endParaRPr>
          </a:p>
          <a:p>
            <a:r>
              <a:rPr kumimoji="1" lang="ja-JP" altLang="en-US" sz="2000" b="1" dirty="0">
                <a:ea typeface="BIZ UDゴシック" panose="020B0400000000000000"/>
              </a:rPr>
              <a:t>事例を参考に、地域のみなさんで相談して、</a:t>
            </a:r>
            <a:endParaRPr kumimoji="1" lang="en-US" altLang="ja-JP" sz="2000" b="1" dirty="0">
              <a:ea typeface="BIZ UDゴシック" panose="020B0400000000000000"/>
            </a:endParaRPr>
          </a:p>
          <a:p>
            <a:r>
              <a:rPr kumimoji="1" lang="ja-JP" altLang="en-US" sz="20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簡単な事から取り組んでみてください</a:t>
            </a:r>
            <a:r>
              <a:rPr kumimoji="1" lang="ja-JP" altLang="en-US" sz="2000" b="1" dirty="0">
                <a:ea typeface="BIZ UDゴシック" panose="020B0400000000000000"/>
              </a:rPr>
              <a:t>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A152684-22A8-4567-8DD2-CA0DE4DA834F}"/>
              </a:ext>
            </a:extLst>
          </p:cNvPr>
          <p:cNvSpPr txBox="1"/>
          <p:nvPr/>
        </p:nvSpPr>
        <p:spPr>
          <a:xfrm>
            <a:off x="493485" y="1246705"/>
            <a:ext cx="81080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１２　まとめ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、「説明用スライド」を使って進行します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・研修により防災意識が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高まっているので、研修後、地域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取組を推進するよう促します。</a:t>
            </a:r>
            <a:endParaRPr kumimoji="1" lang="ja-JP" altLang="en-US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6603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■研修概要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A425E452-2D51-400D-BF1D-B3B36CC82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497528"/>
              </p:ext>
            </p:extLst>
          </p:nvPr>
        </p:nvGraphicFramePr>
        <p:xfrm>
          <a:off x="272143" y="1097280"/>
          <a:ext cx="8599714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3228">
                  <a:extLst>
                    <a:ext uri="{9D8B030D-6E8A-4147-A177-3AD203B41FA5}">
                      <a16:colId xmlns:a16="http://schemas.microsoft.com/office/drawing/2014/main" val="2683048662"/>
                    </a:ext>
                  </a:extLst>
                </a:gridCol>
                <a:gridCol w="6716486">
                  <a:extLst>
                    <a:ext uri="{9D8B030D-6E8A-4147-A177-3AD203B41FA5}">
                      <a16:colId xmlns:a16="http://schemas.microsoft.com/office/drawing/2014/main" val="1992914800"/>
                    </a:ext>
                  </a:extLst>
                </a:gridCol>
              </a:tblGrid>
              <a:tr h="234338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研修名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：みんなで「逃げ遅れゼロ！」を目指す研修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42393"/>
                  </a:ext>
                </a:extLst>
              </a:tr>
              <a:tr h="149124">
                <a:tc>
                  <a:txBody>
                    <a:bodyPr/>
                    <a:lstStyle/>
                    <a:p>
                      <a:pPr algn="dist"/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306873"/>
                  </a:ext>
                </a:extLst>
              </a:tr>
              <a:tr h="234338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主催者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4625" indent="-174625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：県、市町村、自主防災組織等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756272"/>
                  </a:ext>
                </a:extLst>
              </a:tr>
              <a:tr h="149124">
                <a:tc>
                  <a:txBody>
                    <a:bodyPr/>
                    <a:lstStyle/>
                    <a:p>
                      <a:pPr algn="dist"/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055221"/>
                  </a:ext>
                </a:extLst>
              </a:tr>
              <a:tr h="25564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対象者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：自主防災組織、地域住民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944946"/>
                  </a:ext>
                </a:extLst>
              </a:tr>
              <a:tr h="149124">
                <a:tc>
                  <a:txBody>
                    <a:bodyPr/>
                    <a:lstStyle/>
                    <a:p>
                      <a:pPr algn="dist"/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980944"/>
                  </a:ext>
                </a:extLst>
              </a:tr>
              <a:tr h="404765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内容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</a:t>
                      </a:r>
                      <a:r>
                        <a:rPr kumimoji="1" lang="en-US" altLang="ja-JP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第１部</a:t>
                      </a:r>
                      <a:r>
                        <a:rPr kumimoji="1" lang="en-US" altLang="ja-JP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平成３０年７月豪雨の状況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/>
                      <a:r>
                        <a:rPr kumimoji="1" lang="ja-JP" altLang="en-US" sz="2000" b="0" dirty="0">
                          <a:solidFill>
                            <a:schemeClr val="bg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</a:t>
                      </a:r>
                      <a:r>
                        <a:rPr kumimoji="1" lang="en-US" altLang="ja-JP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２部</a:t>
                      </a:r>
                      <a:r>
                        <a:rPr kumimoji="1" lang="en-US" altLang="ja-JP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災害エスノグラフィー演習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/>
                      <a:r>
                        <a:rPr kumimoji="1" lang="ja-JP" altLang="en-US" sz="2000" b="0" dirty="0">
                          <a:solidFill>
                            <a:schemeClr val="bg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</a:t>
                      </a:r>
                      <a:r>
                        <a:rPr kumimoji="1" lang="en-US" altLang="ja-JP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【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第３部</a:t>
                      </a:r>
                      <a:r>
                        <a:rPr kumimoji="1" lang="en-US" altLang="ja-JP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】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みんなで「逃げ遅れゼロへ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！」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2997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　　　</a:t>
                      </a:r>
                      <a:endParaRPr kumimoji="1" lang="en-US" altLang="ja-JP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476814"/>
                  </a:ext>
                </a:extLst>
              </a:tr>
              <a:tr h="234338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研修時間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：約３時間３０分程度</a:t>
                      </a:r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339026"/>
                  </a:ext>
                </a:extLst>
              </a:tr>
              <a:tr h="149124">
                <a:tc>
                  <a:txBody>
                    <a:bodyPr/>
                    <a:lstStyle/>
                    <a:p>
                      <a:pPr algn="dist"/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684778"/>
                  </a:ext>
                </a:extLst>
              </a:tr>
              <a:tr h="234338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想定人数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：２４名程度（４グループ、各グループ６名程度）</a:t>
                      </a:r>
                      <a:endParaRPr kumimoji="1" lang="en-US" altLang="ja-JP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</a:t>
                      </a:r>
                      <a:r>
                        <a:rPr kumimoji="1" lang="en-US" altLang="ja-JP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※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少人数から大人数まで対応可能です。</a:t>
                      </a:r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010564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2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01546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■研修実施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20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A8FA46-C0FC-4EAC-B5C3-26E9CA5DDACB}"/>
              </a:ext>
            </a:extLst>
          </p:cNvPr>
          <p:cNvSpPr txBox="1"/>
          <p:nvPr/>
        </p:nvSpPr>
        <p:spPr>
          <a:xfrm>
            <a:off x="517966" y="707477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</a:t>
            </a:r>
            <a:r>
              <a:rPr kumimoji="1" lang="ja-JP" altLang="en-US" sz="28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実施⑧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当日の研修を進めます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EAC6506-7CFD-429B-B73A-CA0CEA469AD2}"/>
              </a:ext>
            </a:extLst>
          </p:cNvPr>
          <p:cNvSpPr txBox="1"/>
          <p:nvPr/>
        </p:nvSpPr>
        <p:spPr>
          <a:xfrm>
            <a:off x="517966" y="1304511"/>
            <a:ext cx="81080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１３　アンケート</a:t>
            </a:r>
            <a:r>
              <a:rPr kumimoji="1" lang="ja-JP" altLang="en-US" sz="24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を実施します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・講師は</a:t>
            </a:r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、参加者にアンケート記入をお願いします。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・記入したアンケートは、受付で回収します。</a:t>
            </a:r>
            <a:endParaRPr kumimoji="1" lang="en-US" altLang="ja-JP" sz="16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endParaRPr kumimoji="1" lang="en-US" altLang="ja-JP" sz="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266700" indent="-266700"/>
            <a:r>
              <a: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・必要に応じ、アンケート集計結果を県に情報提供する旨伝えてください。</a:t>
            </a:r>
            <a:endParaRPr kumimoji="1" lang="en-US" altLang="ja-JP" sz="1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517965" y="3189420"/>
            <a:ext cx="8108068" cy="2913756"/>
            <a:chOff x="517965" y="707477"/>
            <a:chExt cx="8108068" cy="2913756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8A8FA46-C0FC-4EAC-B5C3-26E9CA5DDACB}"/>
                </a:ext>
              </a:extLst>
            </p:cNvPr>
            <p:cNvSpPr txBox="1"/>
            <p:nvPr/>
          </p:nvSpPr>
          <p:spPr>
            <a:xfrm>
              <a:off x="517966" y="707477"/>
              <a:ext cx="8108067" cy="523220"/>
            </a:xfrm>
            <a:prstGeom prst="rect">
              <a:avLst/>
            </a:prstGeom>
            <a:solidFill>
              <a:srgbClr val="B7ECFF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STEP</a:t>
              </a:r>
              <a:r>
                <a:rPr kumimoji="1" lang="ja-JP" altLang="en-US" sz="28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４　改善　　　　</a:t>
              </a:r>
              <a:r>
                <a:rPr kumimoji="1" lang="ja-JP" altLang="en-US" sz="20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研修</a:t>
              </a:r>
              <a:r>
                <a:rPr kumimoji="1" lang="ja-JP" altLang="en-US" sz="20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結果</a:t>
              </a:r>
              <a:r>
                <a:rPr kumimoji="1" lang="ja-JP" altLang="en-US" sz="20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を</a:t>
              </a:r>
              <a:r>
                <a:rPr kumimoji="1" lang="ja-JP" altLang="en-US" sz="20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、</a:t>
              </a:r>
              <a:r>
                <a:rPr kumimoji="1" lang="ja-JP" altLang="en-US" sz="20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次の取組に活用します</a:t>
              </a:r>
              <a:endParaRPr kumimoji="1" lang="en-US" altLang="ja-JP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9EAC6506-7CFD-429B-B73A-CA0CEA469AD2}"/>
                </a:ext>
              </a:extLst>
            </p:cNvPr>
            <p:cNvSpPr txBox="1"/>
            <p:nvPr/>
          </p:nvSpPr>
          <p:spPr>
            <a:xfrm>
              <a:off x="517966" y="1304511"/>
              <a:ext cx="810806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１　</a:t>
              </a:r>
              <a:r>
                <a:rPr kumimoji="1" lang="ja-JP" altLang="en-US" sz="24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研修</a:t>
              </a:r>
              <a:r>
                <a:rPr kumimoji="1" lang="ja-JP" altLang="en-US" sz="24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の成果を次の取組に生かします</a:t>
              </a:r>
              <a:endPara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marL="266700" indent="-266700"/>
              <a:endPara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marL="266700" indent="-266700"/>
              <a:r>
                <a:rPr kumimoji="1"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・次回の研修がより良いものとなるよう、アンケート結果を活用します。</a:t>
              </a:r>
              <a:endParaRPr kumimoji="1" lang="en-US" altLang="ja-JP" sz="16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marL="266700" indent="-266700"/>
              <a:r>
                <a:rPr kumimoji="1"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・アンケートの結果</a:t>
              </a:r>
              <a:r>
                <a:rPr kumimoji="1"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をまとめ、今後の取組や、地域の課題、要望等を明らか</a:t>
              </a:r>
              <a:r>
                <a:rPr kumimoji="1"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にします。</a:t>
              </a:r>
              <a:endPara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9BC5FAA-D54D-4C91-A036-5820B4DC7850}"/>
                </a:ext>
              </a:extLst>
            </p:cNvPr>
            <p:cNvSpPr txBox="1"/>
            <p:nvPr/>
          </p:nvSpPr>
          <p:spPr>
            <a:xfrm>
              <a:off x="517965" y="2544015"/>
              <a:ext cx="810806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400" b="1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２　研修資料を</a:t>
              </a:r>
              <a:r>
                <a:rPr kumimoji="1" lang="ja-JP" altLang="en-US" sz="2400" b="1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改善します</a:t>
              </a:r>
              <a:endPara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marL="266700" indent="-266700"/>
              <a:endParaRPr kumimoji="1" lang="en-US" altLang="ja-JP" sz="8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 marL="266700" indent="-266700"/>
              <a:r>
                <a:rPr kumimoji="1"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・教材を改善する</a:t>
              </a:r>
              <a:r>
                <a:rPr kumimoji="1"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ため</a:t>
              </a:r>
              <a:r>
                <a:rPr kumimoji="1"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、</a:t>
              </a:r>
              <a:r>
                <a:rPr kumimoji="1"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是非、</a:t>
              </a:r>
              <a:r>
                <a:rPr kumimoji="1"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主催者か</a:t>
              </a:r>
              <a:r>
                <a:rPr kumimoji="1" lang="ja-JP" altLang="en-US" sz="16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ら</a:t>
              </a:r>
              <a:r>
                <a:rPr kumimoji="1" lang="ja-JP" altLang="en-US" sz="1600" dirty="0" smtClean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県へ情報提供をお願いします。</a:t>
              </a:r>
            </a:p>
            <a:p>
              <a:pPr marL="266700" indent="-266700"/>
              <a:endParaRPr kumimoji="1"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0326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■研修の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目的及び内容</a:t>
            </a:r>
            <a:endParaRPr kumimoji="1" lang="ja-JP" altLang="en-US" sz="2400" b="1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A425E452-2D51-400D-BF1D-B3B36CC82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861209"/>
              </p:ext>
            </p:extLst>
          </p:nvPr>
        </p:nvGraphicFramePr>
        <p:xfrm>
          <a:off x="0" y="573573"/>
          <a:ext cx="9000308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981">
                  <a:extLst>
                    <a:ext uri="{9D8B030D-6E8A-4147-A177-3AD203B41FA5}">
                      <a16:colId xmlns:a16="http://schemas.microsoft.com/office/drawing/2014/main" val="2683048662"/>
                    </a:ext>
                  </a:extLst>
                </a:gridCol>
                <a:gridCol w="7705327">
                  <a:extLst>
                    <a:ext uri="{9D8B030D-6E8A-4147-A177-3AD203B41FA5}">
                      <a16:colId xmlns:a16="http://schemas.microsoft.com/office/drawing/2014/main" val="1992914800"/>
                    </a:ext>
                  </a:extLst>
                </a:gridCol>
              </a:tblGrid>
              <a:tr h="916082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（目的）</a:t>
                      </a:r>
                      <a:endParaRPr kumimoji="1" lang="en-US" altLang="ja-JP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平成</a:t>
                      </a:r>
                      <a:r>
                        <a:rPr kumimoji="1" lang="en-US" altLang="ja-JP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30</a:t>
                      </a:r>
                      <a:r>
                        <a:rPr kumimoji="1" lang="ja-JP" altLang="en-US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年</a:t>
                      </a:r>
                      <a:r>
                        <a:rPr kumimoji="1" lang="en-US" altLang="ja-JP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7</a:t>
                      </a:r>
                      <a:r>
                        <a:rPr kumimoji="1" lang="ja-JP" altLang="en-US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月豪雨の教訓から、「逃げ遅れゼロ！」を目指し、「自らの命は自らが守る」意識を持ち、「避難情報や気象情報を正しく理解し、適切に判断して、安全に避難する」ことができるよう、住民個人、地域全体で、どのように備えるべきか考える。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510604"/>
                  </a:ext>
                </a:extLst>
              </a:tr>
              <a:tr h="149130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7295949"/>
                  </a:ext>
                </a:extLst>
              </a:tr>
              <a:tr h="281712">
                <a:tc>
                  <a:txBody>
                    <a:bodyPr/>
                    <a:lstStyle/>
                    <a:p>
                      <a:pPr algn="dist"/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71463" marR="0" lvl="0" indent="-271463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793172"/>
                  </a:ext>
                </a:extLst>
              </a:tr>
            </a:tbl>
          </a:graphicData>
        </a:graphic>
      </p:graphicFrame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3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425E452-2D51-400D-BF1D-B3B36CC82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148096"/>
              </p:ext>
            </p:extLst>
          </p:nvPr>
        </p:nvGraphicFramePr>
        <p:xfrm>
          <a:off x="-1" y="1914111"/>
          <a:ext cx="9000309" cy="4069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885">
                  <a:extLst>
                    <a:ext uri="{9D8B030D-6E8A-4147-A177-3AD203B41FA5}">
                      <a16:colId xmlns:a16="http://schemas.microsoft.com/office/drawing/2014/main" val="2683048662"/>
                    </a:ext>
                  </a:extLst>
                </a:gridCol>
                <a:gridCol w="7553424">
                  <a:extLst>
                    <a:ext uri="{9D8B030D-6E8A-4147-A177-3AD203B41FA5}">
                      <a16:colId xmlns:a16="http://schemas.microsoft.com/office/drawing/2014/main" val="1992914800"/>
                    </a:ext>
                  </a:extLst>
                </a:gridCol>
              </a:tblGrid>
              <a:tr h="406983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（内容）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【</a:t>
                      </a:r>
                      <a:r>
                        <a:rPr kumimoji="1" lang="ja-JP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第１部</a:t>
                      </a:r>
                      <a:r>
                        <a:rPr kumimoji="1" lang="en-US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】 </a:t>
                      </a:r>
                      <a:r>
                        <a:rPr kumimoji="1" lang="ja-JP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平成３０年７月豪雨の状況</a:t>
                      </a:r>
                    </a:p>
                    <a:p>
                      <a:pPr marL="0" algn="l" defTabSz="914400" rtl="0" eaLnBrk="1" latinLnBrk="0" hangingPunct="1"/>
                      <a:r>
                        <a:rPr kumimoji="1" lang="ja-JP" altLang="en-US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　</a:t>
                      </a: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平成</a:t>
                      </a:r>
                      <a:r>
                        <a:rPr kumimoji="1" lang="en-US" altLang="ja-JP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30</a:t>
                      </a: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年</a:t>
                      </a:r>
                      <a:r>
                        <a:rPr kumimoji="1" lang="en-US" altLang="ja-JP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7</a:t>
                      </a: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月豪雨の特徴、被災状況、課題について理解する。</a:t>
                      </a:r>
                      <a:endParaRPr kumimoji="1" lang="en-US" altLang="ja-JP" sz="1600" b="0" kern="1200" dirty="0" smtClean="0">
                        <a:solidFill>
                          <a:schemeClr val="tx1"/>
                        </a:solidFill>
                        <a:effectLst/>
                        <a:latin typeface="ＭＳ Ｐ明朝" panose="02020600040205080304" pitchFamily="18" charset="-128"/>
                        <a:ea typeface="ＭＳ Ｐ明朝" panose="02020600040205080304" pitchFamily="18" charset="-128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kumimoji="1" lang="en-US" altLang="ja-JP" sz="800" b="0" kern="1200" dirty="0" smtClean="0">
                        <a:solidFill>
                          <a:schemeClr val="tx1"/>
                        </a:solidFill>
                        <a:effectLst/>
                        <a:latin typeface="ＭＳ Ｐ明朝" panose="02020600040205080304" pitchFamily="18" charset="-128"/>
                        <a:ea typeface="ＭＳ Ｐ明朝" panose="02020600040205080304" pitchFamily="18" charset="-128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kumimoji="1" lang="en-US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【</a:t>
                      </a:r>
                      <a:r>
                        <a:rPr kumimoji="1" lang="ja-JP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第</a:t>
                      </a:r>
                      <a:r>
                        <a:rPr kumimoji="1" lang="ja-JP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２</a:t>
                      </a:r>
                      <a:r>
                        <a:rPr kumimoji="1" lang="ja-JP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部</a:t>
                      </a:r>
                      <a:r>
                        <a:rPr kumimoji="1" lang="en-US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】 </a:t>
                      </a:r>
                      <a:r>
                        <a:rPr kumimoji="1" lang="ja-JP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災害エスノグラフィー</a:t>
                      </a:r>
                      <a:r>
                        <a:rPr kumimoji="1" lang="ja-JP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演習</a:t>
                      </a:r>
                      <a:endParaRPr kumimoji="1" lang="ja-JP" altLang="ja-JP" sz="2000" b="1" kern="1200" dirty="0" smtClean="0">
                        <a:solidFill>
                          <a:srgbClr val="00206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kumimoji="1" lang="ja-JP" altLang="en-US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　</a:t>
                      </a:r>
                      <a:r>
                        <a:rPr kumimoji="1" lang="ja-JP" altLang="en-US" sz="18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ア　災害エスノグラフィーの読み解き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kumimoji="1" lang="ja-JP" altLang="en-US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平成</a:t>
                      </a:r>
                      <a:r>
                        <a:rPr kumimoji="1" lang="en-US" altLang="ja-JP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30</a:t>
                      </a: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年</a:t>
                      </a:r>
                      <a:r>
                        <a:rPr kumimoji="1" lang="en-US" altLang="ja-JP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7</a:t>
                      </a: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月豪雨の被災者の体験談をまとめた「災害エスノグラフィー」を読み、</a:t>
                      </a:r>
                      <a:endParaRPr kumimoji="1" lang="en-US" altLang="ja-JP" sz="1600" b="0" kern="1200" dirty="0" smtClean="0">
                        <a:solidFill>
                          <a:schemeClr val="tx1"/>
                        </a:solidFill>
                        <a:effectLst/>
                        <a:latin typeface="ＭＳ Ｐ明朝" panose="02020600040205080304" pitchFamily="18" charset="-128"/>
                        <a:ea typeface="ＭＳ Ｐ明朝" panose="02020600040205080304" pitchFamily="18" charset="-128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　　　避難の状況を具体的にイメージして追体験する。</a:t>
                      </a:r>
                    </a:p>
                    <a:p>
                      <a:pPr marL="0" algn="l" defTabSz="914400" rtl="0" eaLnBrk="1" latinLnBrk="0" hangingPunct="1"/>
                      <a:r>
                        <a:rPr kumimoji="1" lang="ja-JP" altLang="en-US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</a:t>
                      </a: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イ　ワークショップ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　　避難時の心理や行動、その行動につながった要因をグループ内で話し合い、　</a:t>
                      </a:r>
                      <a:endParaRPr kumimoji="1" lang="en-US" altLang="ja-JP" sz="1600" b="0" kern="1200" dirty="0" smtClean="0">
                        <a:solidFill>
                          <a:schemeClr val="tx1"/>
                        </a:solidFill>
                        <a:effectLst/>
                        <a:latin typeface="ＭＳ Ｐ明朝" panose="02020600040205080304" pitchFamily="18" charset="-128"/>
                        <a:ea typeface="ＭＳ Ｐ明朝" panose="02020600040205080304" pitchFamily="18" charset="-128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　　　「キーワード」を見つけ出す。</a:t>
                      </a:r>
                    </a:p>
                    <a:p>
                      <a:pPr marL="0" algn="l" defTabSz="914400" rtl="0" eaLnBrk="1" latinLnBrk="0" hangingPunct="1"/>
                      <a:r>
                        <a:rPr kumimoji="1" lang="ja-JP" altLang="en-US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</a:t>
                      </a: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ウ　発表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kumimoji="1" lang="ja-JP" altLang="en-US" sz="20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グループ内で話し合った内容を発表し、全体で共有する。</a:t>
                      </a:r>
                      <a:endParaRPr kumimoji="1" lang="en-US" altLang="ja-JP" sz="1600" b="0" kern="1200" dirty="0" smtClean="0">
                        <a:solidFill>
                          <a:schemeClr val="tx1"/>
                        </a:solidFill>
                        <a:effectLst/>
                        <a:latin typeface="ＭＳ Ｐ明朝" panose="02020600040205080304" pitchFamily="18" charset="-128"/>
                        <a:ea typeface="ＭＳ Ｐ明朝" panose="02020600040205080304" pitchFamily="18" charset="-128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kumimoji="1" lang="ja-JP" altLang="en-US" sz="800" b="0" kern="1200" dirty="0" smtClean="0">
                        <a:solidFill>
                          <a:schemeClr val="tx1"/>
                        </a:solidFill>
                        <a:effectLst/>
                        <a:latin typeface="ＭＳ Ｐ明朝" panose="02020600040205080304" pitchFamily="18" charset="-128"/>
                        <a:ea typeface="ＭＳ Ｐ明朝" panose="02020600040205080304" pitchFamily="18" charset="-128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kumimoji="1" lang="en-US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【</a:t>
                      </a:r>
                      <a:r>
                        <a:rPr kumimoji="1" lang="ja-JP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第３部</a:t>
                      </a:r>
                      <a:r>
                        <a:rPr kumimoji="1" lang="en-US" altLang="ja-JP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】 </a:t>
                      </a:r>
                      <a:r>
                        <a:rPr kumimoji="1" lang="ja-JP" altLang="en-US" sz="2000" b="1" kern="1200" dirty="0" smtClean="0">
                          <a:solidFill>
                            <a:srgbClr val="00206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みんなで「逃げ遅れゼロへ！」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　　自分が住む地域や家族の状況を踏まえ、「自分は大丈夫か」振り返り、グループ内</a:t>
                      </a:r>
                      <a:endParaRPr kumimoji="1" lang="en-US" altLang="ja-JP" sz="1600" b="0" kern="1200" dirty="0" smtClean="0">
                        <a:solidFill>
                          <a:schemeClr val="tx1"/>
                        </a:solidFill>
                        <a:effectLst/>
                        <a:latin typeface="ＭＳ Ｐ明朝" panose="02020600040205080304" pitchFamily="18" charset="-128"/>
                        <a:ea typeface="ＭＳ Ｐ明朝" panose="02020600040205080304" pitchFamily="18" charset="-128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kumimoji="1" lang="ja-JP" altLang="en-US" sz="1600" b="0" kern="1200" dirty="0" smtClean="0"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+mn-cs"/>
                        </a:rPr>
                        <a:t>　　　で話し合い、地域全体で安全に避難するためには何が必要かを考える。</a:t>
                      </a:r>
                      <a:endParaRPr kumimoji="1" lang="ja-JP" altLang="en-US" sz="1600" b="0" kern="1200" dirty="0">
                        <a:solidFill>
                          <a:schemeClr val="tx1"/>
                        </a:solidFill>
                        <a:effectLst/>
                        <a:latin typeface="ＭＳ Ｐ明朝" panose="02020600040205080304" pitchFamily="18" charset="-128"/>
                        <a:ea typeface="ＭＳ Ｐ明朝" panose="02020600040205080304" pitchFamily="18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42393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4F753E0-5DC8-420B-987C-D24B84F32E8E}"/>
              </a:ext>
            </a:extLst>
          </p:cNvPr>
          <p:cNvSpPr txBox="1"/>
          <p:nvPr/>
        </p:nvSpPr>
        <p:spPr>
          <a:xfrm>
            <a:off x="279571" y="6187746"/>
            <a:ext cx="85997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被災した方々の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体験談である「災害エスノグラフィー」は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、実際に岡山県倉敷市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真備地区で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被災した方々にインタビュー調査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を行い、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研修資料と</a:t>
            </a:r>
            <a:r>
              <a:rPr kumimoji="1" lang="ja-JP" altLang="en-US" sz="14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してまとめた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ものです。</a:t>
            </a:r>
          </a:p>
        </p:txBody>
      </p:sp>
    </p:spTree>
    <p:extLst>
      <p:ext uri="{BB962C8B-B14F-4D97-AF65-F5344CB8AC3E}">
        <p14:creationId xmlns:p14="http://schemas.microsoft.com/office/powerpoint/2010/main" val="2582088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0"/>
            <a:ext cx="9144000" cy="69668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</a:t>
            </a:r>
            <a:r>
              <a:rPr kumimoji="1" lang="ja-JP" altLang="en-US" sz="32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研修スケジュール　</a:t>
            </a:r>
            <a:r>
              <a:rPr kumimoji="1" lang="zh-TW" altLang="en-US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ja-JP" altLang="en-US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研修時間</a:t>
            </a:r>
            <a:r>
              <a:rPr kumimoji="1" lang="zh-TW" altLang="en-US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約</a:t>
            </a:r>
            <a:r>
              <a:rPr kumimoji="1" lang="zh-TW" altLang="en-US" sz="16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３時間</a:t>
            </a:r>
            <a:r>
              <a:rPr kumimoji="1" lang="en-US" altLang="zh-TW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</a:t>
            </a:r>
            <a:r>
              <a:rPr kumimoji="1" lang="zh-TW" altLang="en-US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</a:t>
            </a:r>
            <a:r>
              <a:rPr kumimoji="1" lang="ja-JP" altLang="en-US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程度</a:t>
            </a:r>
            <a:r>
              <a:rPr kumimoji="1" lang="zh-TW" altLang="en-US" sz="16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endParaRPr kumimoji="1" lang="ja-JP" altLang="en-US" sz="16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18" name="表 9">
            <a:extLst>
              <a:ext uri="{FF2B5EF4-FFF2-40B4-BE49-F238E27FC236}">
                <a16:creationId xmlns:a16="http://schemas.microsoft.com/office/drawing/2014/main" id="{39A2F674-BD73-4A9D-8BF4-506D6113F31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9583" y="862173"/>
          <a:ext cx="8724833" cy="5609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7163">
                  <a:extLst>
                    <a:ext uri="{9D8B030D-6E8A-4147-A177-3AD203B41FA5}">
                      <a16:colId xmlns:a16="http://schemas.microsoft.com/office/drawing/2014/main" val="3624925221"/>
                    </a:ext>
                  </a:extLst>
                </a:gridCol>
                <a:gridCol w="6020389">
                  <a:extLst>
                    <a:ext uri="{9D8B030D-6E8A-4147-A177-3AD203B41FA5}">
                      <a16:colId xmlns:a16="http://schemas.microsoft.com/office/drawing/2014/main" val="3599775575"/>
                    </a:ext>
                  </a:extLst>
                </a:gridCol>
                <a:gridCol w="1097281">
                  <a:extLst>
                    <a:ext uri="{9D8B030D-6E8A-4147-A177-3AD203B41FA5}">
                      <a16:colId xmlns:a16="http://schemas.microsoft.com/office/drawing/2014/main" val="2410072482"/>
                    </a:ext>
                  </a:extLst>
                </a:gridCol>
              </a:tblGrid>
              <a:tr h="3302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時間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実施内容</a:t>
                      </a:r>
                      <a:endParaRPr kumimoji="1" lang="ja-JP" alt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spc="-120" baseline="0" dirty="0"/>
                        <a:t>所要時間</a:t>
                      </a:r>
                      <a:endParaRPr kumimoji="1" lang="ja-JP" altLang="en-US" sz="1800" spc="-120" baseline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541834"/>
                  </a:ext>
                </a:extLst>
              </a:tr>
              <a:tr h="206357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13:00</a:t>
                      </a:r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kumimoji="1" lang="en-US" altLang="ja-JP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13:05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開会（あいさつ）、研修の説明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470315"/>
                  </a:ext>
                </a:extLst>
              </a:tr>
              <a:tr h="64614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13:05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400" b="1" dirty="0" smtClean="0"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</a:rPr>
                        <a:t>第１部　平成</a:t>
                      </a:r>
                      <a:r>
                        <a:rPr kumimoji="1" lang="en-US" altLang="ja-JP" sz="2400" b="1" dirty="0" smtClean="0"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</a:rPr>
                        <a:t>30</a:t>
                      </a:r>
                      <a:r>
                        <a:rPr kumimoji="1" lang="ja-JP" altLang="en-US" sz="2400" b="1" dirty="0" smtClean="0"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</a:rPr>
                        <a:t>年</a:t>
                      </a:r>
                      <a:r>
                        <a:rPr kumimoji="1" lang="en-US" altLang="ja-JP" sz="2400" b="1" dirty="0" smtClean="0"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</a:rPr>
                        <a:t>7</a:t>
                      </a:r>
                      <a:r>
                        <a:rPr kumimoji="1" lang="ja-JP" altLang="en-US" sz="2400" b="1" dirty="0" smtClean="0"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</a:rPr>
                        <a:t>月豪雨の状況</a:t>
                      </a:r>
                      <a:endParaRPr kumimoji="1" lang="en-US" altLang="ja-JP" sz="2400" b="1" dirty="0" smtClean="0">
                        <a:latin typeface="ＤＨＰ特太ゴシック体" panose="020B0500000000000000" pitchFamily="50" charset="-128"/>
                        <a:ea typeface="ＤＨＰ特太ゴシック体" panose="020B05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044227"/>
                  </a:ext>
                </a:extLst>
              </a:tr>
              <a:tr h="65314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13:20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14:05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kern="1200" dirty="0" smtClean="0">
                          <a:solidFill>
                            <a:schemeClr val="dk1"/>
                          </a:solidFill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  <a:cs typeface="+mn-cs"/>
                        </a:rPr>
                        <a:t>第２部　</a:t>
                      </a:r>
                      <a:r>
                        <a:rPr kumimoji="1" lang="ja-JP" altLang="en-US" sz="2400" b="1" dirty="0" smtClean="0"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</a:rPr>
                        <a:t>災害エスノグラフィー演習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200" b="1" dirty="0" smtClean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　　　〇読み解き</a:t>
                      </a:r>
                      <a:endParaRPr kumimoji="1" lang="en-US" altLang="ja-JP" sz="2200" b="1" dirty="0" smtClean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120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</a:t>
                      </a:r>
                      <a:endParaRPr kumimoji="1" lang="en-US" altLang="ja-JP" sz="2000" dirty="0" smtClean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45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分）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7285432"/>
                  </a:ext>
                </a:extLst>
              </a:tr>
              <a:tr h="357052">
                <a:tc>
                  <a:txBody>
                    <a:bodyPr/>
                    <a:lstStyle/>
                    <a:p>
                      <a:pPr algn="l"/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kern="1200" dirty="0" smtClean="0">
                          <a:solidFill>
                            <a:schemeClr val="dk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+mn-cs"/>
                        </a:rPr>
                        <a:t>（休憩）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kumimoji="1" lang="ja-JP" altLang="en-US" sz="2000" dirty="0" smtClean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3256749"/>
                  </a:ext>
                </a:extLst>
              </a:tr>
              <a:tr h="25517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14:10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15:10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200" b="1" kern="1200" dirty="0" smtClean="0">
                          <a:solidFill>
                            <a:schemeClr val="dk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2200" b="1" kern="1200" dirty="0">
                          <a:solidFill>
                            <a:schemeClr val="dk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　</a:t>
                      </a:r>
                      <a:r>
                        <a:rPr kumimoji="1" lang="ja-JP" altLang="en-US" sz="2200" b="1" kern="1200" dirty="0" smtClean="0">
                          <a:solidFill>
                            <a:schemeClr val="dk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〇ワークショップ</a:t>
                      </a:r>
                      <a:endParaRPr kumimoji="1" lang="en-US" altLang="ja-JP" sz="2200" b="1" kern="1200" dirty="0" smtClean="0">
                        <a:solidFill>
                          <a:schemeClr val="dk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分）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34174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15:10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15:25</a:t>
                      </a:r>
                      <a:endParaRPr kumimoji="1" lang="ja-JP" altLang="en-US" sz="2000" dirty="0" smtClean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200" b="1" kern="1200" dirty="0" smtClean="0">
                          <a:solidFill>
                            <a:schemeClr val="dk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　　　</a:t>
                      </a:r>
                      <a:r>
                        <a:rPr kumimoji="1" lang="ja-JP" altLang="en-US" sz="2200" b="1" kern="1200" dirty="0">
                          <a:solidFill>
                            <a:schemeClr val="dk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　</a:t>
                      </a:r>
                      <a:r>
                        <a:rPr kumimoji="1" lang="ja-JP" altLang="en-US" sz="2200" b="1" kern="1200" dirty="0" smtClean="0">
                          <a:solidFill>
                            <a:schemeClr val="dk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〇発表</a:t>
                      </a:r>
                      <a:endParaRPr kumimoji="1" lang="en-US" altLang="ja-JP" sz="2200" b="1" kern="1200" dirty="0" smtClean="0">
                        <a:solidFill>
                          <a:schemeClr val="dk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分）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796183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l"/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（休憩）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  <a:r>
                        <a:rPr kumimoji="1" lang="ja-JP" altLang="en-US" sz="200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7848824"/>
                  </a:ext>
                </a:extLst>
              </a:tr>
              <a:tr h="45503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15:30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16:00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400" b="1" kern="1200" dirty="0" smtClean="0">
                          <a:solidFill>
                            <a:schemeClr val="dk1"/>
                          </a:solidFill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  <a:cs typeface="+mn-cs"/>
                        </a:rPr>
                        <a:t>第３部</a:t>
                      </a:r>
                      <a:r>
                        <a:rPr kumimoji="1" lang="ja-JP" altLang="en-US" sz="2400" b="1" kern="1200" dirty="0">
                          <a:solidFill>
                            <a:schemeClr val="dk1"/>
                          </a:solidFill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  <a:cs typeface="+mn-cs"/>
                        </a:rPr>
                        <a:t>　みんなで「逃げ遅れ</a:t>
                      </a:r>
                      <a:r>
                        <a:rPr kumimoji="1" lang="ja-JP" altLang="en-US" sz="2400" b="1" kern="1200" dirty="0" smtClean="0">
                          <a:solidFill>
                            <a:schemeClr val="dk1"/>
                          </a:solidFill>
                          <a:latin typeface="ＤＨＰ特太ゴシック体" panose="020B0500000000000000" pitchFamily="50" charset="-128"/>
                          <a:ea typeface="ＤＨＰ特太ゴシック体" panose="020B0500000000000000" pitchFamily="50" charset="-128"/>
                          <a:cs typeface="+mn-cs"/>
                        </a:rPr>
                        <a:t>ゼロへ！」</a:t>
                      </a:r>
                      <a:endParaRPr kumimoji="1" lang="en-US" altLang="ja-JP" sz="2400" b="1" kern="1200" dirty="0" smtClean="0">
                        <a:solidFill>
                          <a:schemeClr val="dk1"/>
                        </a:solidFill>
                        <a:latin typeface="ＤＨＰ特太ゴシック体" panose="020B0500000000000000" pitchFamily="50" charset="-128"/>
                        <a:ea typeface="ＤＨＰ特太ゴシック体" panose="020B0500000000000000" pitchFamily="50" charset="-128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kumimoji="1" lang="ja-JP" altLang="en-US" sz="2200" b="1" kern="1200" dirty="0" smtClean="0">
                          <a:solidFill>
                            <a:schemeClr val="dk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　　　　〇振り返り　</a:t>
                      </a:r>
                      <a:endParaRPr kumimoji="1" lang="en-US" altLang="ja-JP" sz="2200" b="1" kern="1200" dirty="0" smtClean="0">
                        <a:solidFill>
                          <a:schemeClr val="dk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</a:t>
                      </a:r>
                      <a:endParaRPr kumimoji="1" lang="en-US" altLang="ja-JP" sz="2000" dirty="0" smtClean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algn="ctr"/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分）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5324986"/>
                  </a:ext>
                </a:extLst>
              </a:tr>
              <a:tr h="45503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16:00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16:40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ja-JP" altLang="en-US" sz="2200" b="1" kern="1200" dirty="0" smtClean="0">
                          <a:solidFill>
                            <a:schemeClr val="dk1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  <a:cs typeface="+mn-cs"/>
                        </a:rPr>
                        <a:t>　　　　〇ワークショップ</a:t>
                      </a:r>
                      <a:endParaRPr kumimoji="1" lang="en-US" altLang="ja-JP" sz="2200" b="1" kern="1200" dirty="0" smtClean="0">
                        <a:solidFill>
                          <a:schemeClr val="dk1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（</a:t>
                      </a:r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分）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6035772"/>
                  </a:ext>
                </a:extLst>
              </a:tr>
              <a:tr h="51550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16:40</a:t>
                      </a:r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～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dirty="0" smtClean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閉会（あいさつ）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7037307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655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■研修で使用する教材一覧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fld>
            <a:endParaRPr kumimoji="1"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1D1F38D-1A61-4A3A-90C1-D9FF18B2E3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096145"/>
              </p:ext>
            </p:extLst>
          </p:nvPr>
        </p:nvGraphicFramePr>
        <p:xfrm>
          <a:off x="272143" y="803041"/>
          <a:ext cx="8599714" cy="5888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449">
                  <a:extLst>
                    <a:ext uri="{9D8B030D-6E8A-4147-A177-3AD203B41FA5}">
                      <a16:colId xmlns:a16="http://schemas.microsoft.com/office/drawing/2014/main" val="2683048662"/>
                    </a:ext>
                  </a:extLst>
                </a:gridCol>
                <a:gridCol w="6421265">
                  <a:extLst>
                    <a:ext uri="{9D8B030D-6E8A-4147-A177-3AD203B41FA5}">
                      <a16:colId xmlns:a16="http://schemas.microsoft.com/office/drawing/2014/main" val="1992914800"/>
                    </a:ext>
                  </a:extLst>
                </a:gridCol>
              </a:tblGrid>
              <a:tr h="1079475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実施要領</a:t>
                      </a:r>
                      <a:endParaRPr kumimoji="1" lang="en-US" altLang="ja-JP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8288" indent="-268288" algn="l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研修内容をまとめ、参加者を募集する際使用します。研修参加者が研修全般について把握できるよう、目的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や内容、スケジュールをまとめた資料です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。</a:t>
                      </a:r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42393"/>
                  </a:ext>
                </a:extLst>
              </a:tr>
              <a:tr h="228979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306873"/>
                  </a:ext>
                </a:extLst>
              </a:tr>
              <a:tr h="1079475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参加者名簿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6700" indent="-266700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参加者同士の交流を深めるため、名簿を作成し配布します。また、ワークショップでは、地域の取組を話し合うため、同じ又は近くの地区の方で構成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756272"/>
                  </a:ext>
                </a:extLst>
              </a:tr>
              <a:tr h="228979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055221"/>
                  </a:ext>
                </a:extLst>
              </a:tr>
              <a:tr h="1079475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説明用</a:t>
                      </a:r>
                      <a:r>
                        <a:rPr kumimoji="1" lang="ja-JP" altLang="en-US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スライド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6700" indent="-266700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講師が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研修を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進める際に使用する資料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です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。資料説明では、参加者が理解しやすいよう、ゆっくりと進めてください。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944946"/>
                  </a:ext>
                </a:extLst>
              </a:tr>
              <a:tr h="228979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en-US" altLang="ja-JP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980944"/>
                  </a:ext>
                </a:extLst>
              </a:tr>
              <a:tr h="1962682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災害エスノグラ</a:t>
                      </a:r>
                      <a:endParaRPr kumimoji="1" lang="en-US" altLang="ja-JP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l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フィー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8288" indent="-268288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平成</a:t>
                      </a:r>
                      <a:r>
                        <a:rPr kumimoji="1" lang="en-US" altLang="ja-JP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30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年</a:t>
                      </a:r>
                      <a:r>
                        <a:rPr kumimoji="1" lang="en-US" altLang="ja-JP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7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月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豪雨の被災者の体験談をまとめたもの。</a:t>
                      </a:r>
                      <a:endParaRPr kumimoji="1" lang="en-US" altLang="ja-JP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268288" indent="-268288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第２部「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災害エスノグラフィー演習」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で受講者が読み、災害を追体験するものです。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476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395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</a:t>
            </a:r>
            <a:r>
              <a:rPr kumimoji="1" lang="ja-JP" altLang="en-US" sz="2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資料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一覧</a:t>
            </a:r>
            <a:endParaRPr kumimoji="1" lang="ja-JP" altLang="en-US" sz="24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fld>
            <a:endParaRPr kumimoji="1"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1D1F38D-1A61-4A3A-90C1-D9FF18B2E3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999834"/>
              </p:ext>
            </p:extLst>
          </p:nvPr>
        </p:nvGraphicFramePr>
        <p:xfrm>
          <a:off x="272143" y="803041"/>
          <a:ext cx="8599714" cy="5509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449">
                  <a:extLst>
                    <a:ext uri="{9D8B030D-6E8A-4147-A177-3AD203B41FA5}">
                      <a16:colId xmlns:a16="http://schemas.microsoft.com/office/drawing/2014/main" val="2683048662"/>
                    </a:ext>
                  </a:extLst>
                </a:gridCol>
                <a:gridCol w="6421265">
                  <a:extLst>
                    <a:ext uri="{9D8B030D-6E8A-4147-A177-3AD203B41FA5}">
                      <a16:colId xmlns:a16="http://schemas.microsoft.com/office/drawing/2014/main" val="1992914800"/>
                    </a:ext>
                  </a:extLst>
                </a:gridCol>
              </a:tblGrid>
              <a:tr h="1079475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災害エスノグラフィーワークショップ用紙</a:t>
                      </a:r>
                      <a:endParaRPr kumimoji="1" lang="en-US" altLang="ja-JP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8288" indent="-268288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災害エスノグラフィー演習のワークショップで使う用紙です。模造紙やＡ３張り合わせで用意します。</a:t>
                      </a:r>
                      <a:endParaRPr kumimoji="1" lang="en-US" altLang="ja-JP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268288" indent="-268288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避難判断、避難行動で各１枚使用します。</a:t>
                      </a:r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42393"/>
                  </a:ext>
                </a:extLst>
              </a:tr>
              <a:tr h="228979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306873"/>
                  </a:ext>
                </a:extLst>
              </a:tr>
              <a:tr h="1079475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キーワード</a:t>
                      </a:r>
                      <a:endParaRPr kumimoji="1" lang="en-US" altLang="ja-JP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記入用紙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6700" indent="-266700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災害エスノグラフィー演習で、各グループから発表されたキーワードを各受講者が記入する用紙です。</a:t>
                      </a:r>
                      <a:endParaRPr kumimoji="1" lang="en-US" altLang="ja-JP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266700" indent="-266700" algn="just"/>
                      <a:r>
                        <a:rPr kumimoji="1" lang="ja-JP" altLang="en-US" sz="20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 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「逃げ遅れゼロへ！」のワークショップで使います。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756272"/>
                  </a:ext>
                </a:extLst>
              </a:tr>
              <a:tr h="228979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055221"/>
                  </a:ext>
                </a:extLst>
              </a:tr>
              <a:tr h="42633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ハザードマップ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8288" indent="-268288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市町村作成の地域のハザードマップを使用し、地域や自宅の危険個所、避難所の場所等を確認します。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944946"/>
                  </a:ext>
                </a:extLst>
              </a:tr>
              <a:tr h="228979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en-US" altLang="ja-JP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980944"/>
                  </a:ext>
                </a:extLst>
              </a:tr>
              <a:tr h="1962682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警戒レベルに</a:t>
                      </a:r>
                      <a:endParaRPr kumimoji="1" lang="en-US" altLang="ja-JP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関するチラシ</a:t>
                      </a:r>
                      <a:endParaRPr kumimoji="1" lang="en-US" altLang="ja-JP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（内閣府）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6700" indent="-266700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令和元年７月から県内でも全面運用された５段階の警戒レベルです。避難情報や取るべき行動を確認します。</a:t>
                      </a:r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476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214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研修</a:t>
            </a:r>
            <a:r>
              <a:rPr kumimoji="1" lang="ja-JP" altLang="en-US" sz="2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資料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一覧</a:t>
            </a:r>
            <a:endParaRPr kumimoji="1" lang="ja-JP" altLang="en-US" sz="24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fld>
            <a:endParaRPr kumimoji="1"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C1D1F38D-1A61-4A3A-90C1-D9FF18B2E3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423878"/>
              </p:ext>
            </p:extLst>
          </p:nvPr>
        </p:nvGraphicFramePr>
        <p:xfrm>
          <a:off x="272143" y="803041"/>
          <a:ext cx="8599714" cy="4997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449">
                  <a:extLst>
                    <a:ext uri="{9D8B030D-6E8A-4147-A177-3AD203B41FA5}">
                      <a16:colId xmlns:a16="http://schemas.microsoft.com/office/drawing/2014/main" val="2683048662"/>
                    </a:ext>
                  </a:extLst>
                </a:gridCol>
                <a:gridCol w="6421265">
                  <a:extLst>
                    <a:ext uri="{9D8B030D-6E8A-4147-A177-3AD203B41FA5}">
                      <a16:colId xmlns:a16="http://schemas.microsoft.com/office/drawing/2014/main" val="1992914800"/>
                    </a:ext>
                  </a:extLst>
                </a:gridCol>
              </a:tblGrid>
              <a:tr h="1079475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コミュニケーションシート</a:t>
                      </a:r>
                      <a:endParaRPr kumimoji="1" lang="en-US" altLang="ja-JP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8288" indent="-268288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自分が住む地域や自宅の危険、家族状況を踏まえ、避難するタイミングや気にかける人等を振り返ります。また、ワークショップで不安や課題など話し合い、地域で支え合う関係づくりを進めます。</a:t>
                      </a:r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42393"/>
                  </a:ext>
                </a:extLst>
              </a:tr>
              <a:tr h="228979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306873"/>
                  </a:ext>
                </a:extLst>
              </a:tr>
              <a:tr h="1079475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アンケート用紙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6700" indent="-266700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研修後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に実施するアンケート調査票です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。</a:t>
                      </a:r>
                      <a:endParaRPr kumimoji="1" lang="en-US" altLang="ja-JP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266700" indent="-266700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研修の感想等を地域の今後の取組に反映させるために実施します。</a:t>
                      </a:r>
                      <a:endParaRPr kumimoji="1" lang="en-US" altLang="ja-JP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  <a:p>
                      <a:pPr marL="266700" indent="-266700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BIZ UDゴシック" panose="020B0400000000000000" pitchFamily="49" charset="-128"/>
                          <a:ea typeface="BIZ UDゴシック" panose="020B0400000000000000" pitchFamily="49" charset="-128"/>
                        </a:rPr>
                        <a:t>　また、県の今後の取組へも反映したいので、お手数をおかけしますが、主催者を通じ県へ情報提供をお願いします。</a:t>
                      </a:r>
                      <a:endParaRPr kumimoji="1" lang="ja-JP" altLang="en-US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756272"/>
                  </a:ext>
                </a:extLst>
              </a:tr>
              <a:tr h="228979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ja-JP" altLang="en-US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5055221"/>
                  </a:ext>
                </a:extLst>
              </a:tr>
              <a:tr h="1079475">
                <a:tc>
                  <a:txBody>
                    <a:bodyPr/>
                    <a:lstStyle/>
                    <a:p>
                      <a:pPr algn="dist"/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8288" indent="-268288" algn="just"/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944946"/>
                  </a:ext>
                </a:extLst>
              </a:tr>
              <a:tr h="228979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kumimoji="1" lang="en-US" altLang="ja-JP" sz="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BIZ UDゴシック" panose="020B0400000000000000" pitchFamily="49" charset="-128"/>
                        <a:ea typeface="BIZ UDゴシック" panose="020B0400000000000000" pitchFamily="49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980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849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■研修の運営スタッフ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</a:t>
            </a:fld>
            <a:endParaRPr kumimoji="1" lang="ja-JP" altLang="en-US" sz="20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C1D1F38D-1A61-4A3A-90C1-D9FF18B2E3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432704"/>
              </p:ext>
            </p:extLst>
          </p:nvPr>
        </p:nvGraphicFramePr>
        <p:xfrm>
          <a:off x="272143" y="812800"/>
          <a:ext cx="859971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7286">
                  <a:extLst>
                    <a:ext uri="{9D8B030D-6E8A-4147-A177-3AD203B41FA5}">
                      <a16:colId xmlns:a16="http://schemas.microsoft.com/office/drawing/2014/main" val="2683048662"/>
                    </a:ext>
                  </a:extLst>
                </a:gridCol>
                <a:gridCol w="6912428">
                  <a:extLst>
                    <a:ext uri="{9D8B030D-6E8A-4147-A177-3AD203B41FA5}">
                      <a16:colId xmlns:a16="http://schemas.microsoft.com/office/drawing/2014/main" val="2619860447"/>
                    </a:ext>
                  </a:extLst>
                </a:gridCol>
              </a:tblGrid>
              <a:tr h="359033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講師</a:t>
                      </a:r>
                      <a:endParaRPr kumimoji="1" lang="ja-JP" altLang="en-US" sz="20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研修全体の進行、説明用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スライドの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内容説明により、わかりやすく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伝え、研修を進めます。（</a:t>
                      </a:r>
                      <a:r>
                        <a:rPr kumimoji="1" lang="en-US" altLang="ja-JP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名）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30687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055221"/>
                  </a:ext>
                </a:extLst>
              </a:tr>
              <a:tr h="25564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スタッフ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2075" indent="-92075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グループワークのファシリテーション、会場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の設営、受付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、</a:t>
                      </a:r>
                      <a:endParaRPr kumimoji="1" lang="en-US" altLang="ja-JP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92075" indent="-92075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資料</a:t>
                      </a:r>
                      <a:r>
                        <a:rPr kumimoji="1" lang="ja-JP" altLang="en-US" sz="20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の配布、アンケートの</a:t>
                      </a:r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回収等を行います。</a:t>
                      </a:r>
                      <a:endParaRPr kumimoji="1" lang="en-US" altLang="ja-JP" sz="2000" b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  <a:p>
                      <a:pPr marL="92075" indent="-92075" algn="just"/>
                      <a:r>
                        <a:rPr kumimoji="1" lang="ja-JP" altLang="en-US" sz="20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（効果的に行うためには、グループ数と同数４名程度）</a:t>
                      </a:r>
                      <a:endParaRPr kumimoji="1" lang="en-US" altLang="ja-JP" sz="20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944946"/>
                  </a:ext>
                </a:extLst>
              </a:tr>
              <a:tr h="149124">
                <a:tc>
                  <a:txBody>
                    <a:bodyPr/>
                    <a:lstStyle/>
                    <a:p>
                      <a:pPr algn="dist"/>
                      <a:endParaRPr kumimoji="1" lang="ja-JP" altLang="en-US" sz="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980944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8210049-5E23-4136-8930-EF747AB16C3A}"/>
              </a:ext>
            </a:extLst>
          </p:cNvPr>
          <p:cNvSpPr txBox="1"/>
          <p:nvPr/>
        </p:nvSpPr>
        <p:spPr>
          <a:xfrm>
            <a:off x="428263" y="3098800"/>
            <a:ext cx="8287474" cy="3477875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◆研修</a:t>
            </a:r>
            <a:r>
              <a:rPr kumimoji="1" lang="ja-JP" altLang="en-US" sz="2000" b="1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を実施する際の</a:t>
            </a:r>
            <a:r>
              <a:rPr kumimoji="1" lang="ja-JP" altLang="en-US" sz="2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留意事項◆</a:t>
            </a:r>
            <a:endParaRPr kumimoji="1" lang="en-US" altLang="ja-JP" sz="20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・参加者の不安をあおるような言動は慎む</a:t>
            </a:r>
            <a:endParaRPr kumimoji="1"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・受講者や地域の皆様が自ら考え、話し合う環境づくりを心がける</a:t>
            </a:r>
            <a:endParaRPr kumimoji="1"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・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ハザードマップ、避難情報等行政の情報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が絶対では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ないこと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に留意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する</a:t>
            </a:r>
            <a:endParaRPr kumimoji="1"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・逆に、避難勧告等に</a:t>
            </a: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従わなくてもよいと捉えられないように注意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する</a:t>
            </a:r>
            <a:endParaRPr kumimoji="1"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2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kumimoji="1" lang="ja-JP" altLang="en-US" sz="2000" b="1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・研修により防災意識が高まった後、地域の取組が推進されるよう促す</a:t>
            </a:r>
            <a:endParaRPr kumimoji="1" lang="en-US" altLang="ja-JP" sz="20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39868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653A89-82E5-44FE-9A06-0B0EB690EF5E}"/>
              </a:ext>
            </a:extLst>
          </p:cNvPr>
          <p:cNvSpPr/>
          <p:nvPr/>
        </p:nvSpPr>
        <p:spPr>
          <a:xfrm>
            <a:off x="0" y="12192"/>
            <a:ext cx="9144000" cy="51761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D9FF41-140C-4F27-8CF6-5CCC8A6881E1}"/>
              </a:ext>
            </a:extLst>
          </p:cNvPr>
          <p:cNvSpPr txBox="1"/>
          <p:nvPr/>
        </p:nvSpPr>
        <p:spPr>
          <a:xfrm>
            <a:off x="0" y="559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■研修の進め方の流れ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062AEA7-1063-4CC8-87AF-085AC19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148678"/>
            <a:ext cx="2057400" cy="365125"/>
          </a:xfrm>
        </p:spPr>
        <p:txBody>
          <a:bodyPr/>
          <a:lstStyle/>
          <a:p>
            <a:fld id="{DAD96978-F89C-44B1-A06E-8F3B1DD8D52D}" type="slidenum">
              <a:rPr kumimoji="1" lang="ja-JP" altLang="en-US" sz="2000" smtClean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9</a:t>
            </a:fld>
            <a:endParaRPr kumimoji="1" lang="ja-JP" altLang="en-US" sz="200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60AF64B-9901-468A-8344-7424497503C1}"/>
              </a:ext>
            </a:extLst>
          </p:cNvPr>
          <p:cNvSpPr txBox="1"/>
          <p:nvPr/>
        </p:nvSpPr>
        <p:spPr>
          <a:xfrm>
            <a:off x="517968" y="946765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１　事前準備　　　　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前日までに必要な準備をします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1595635-0005-4F77-BDE2-CC4865F575B7}"/>
              </a:ext>
            </a:extLst>
          </p:cNvPr>
          <p:cNvSpPr txBox="1"/>
          <p:nvPr/>
        </p:nvSpPr>
        <p:spPr>
          <a:xfrm>
            <a:off x="517968" y="2331653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　直前準備　　　　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前日～当日に必要な準備をします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0BD842C-4C8B-4A25-A301-F99B31CF4A40}"/>
              </a:ext>
            </a:extLst>
          </p:cNvPr>
          <p:cNvSpPr txBox="1"/>
          <p:nvPr/>
        </p:nvSpPr>
        <p:spPr>
          <a:xfrm>
            <a:off x="517967" y="3716541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　研修実施　　　　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当日の研修の進め方を把握します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6D31CB9-322D-4120-B96E-58722AF71EFB}"/>
              </a:ext>
            </a:extLst>
          </p:cNvPr>
          <p:cNvSpPr txBox="1"/>
          <p:nvPr/>
        </p:nvSpPr>
        <p:spPr>
          <a:xfrm>
            <a:off x="517966" y="5103732"/>
            <a:ext cx="8108067" cy="523220"/>
          </a:xfrm>
          <a:prstGeom prst="rect">
            <a:avLst/>
          </a:prstGeom>
          <a:solidFill>
            <a:srgbClr val="B7E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STEP</a:t>
            </a:r>
            <a:r>
              <a:rPr kumimoji="1" lang="ja-JP" altLang="en-US" sz="28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　改善　　　　　　　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演習後、教材の見直しや改善をします</a:t>
            </a:r>
            <a:endParaRPr kumimoji="1" lang="en-US" altLang="ja-JP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フローチャート: 組合せ 11">
            <a:extLst>
              <a:ext uri="{FF2B5EF4-FFF2-40B4-BE49-F238E27FC236}">
                <a16:creationId xmlns:a16="http://schemas.microsoft.com/office/drawing/2014/main" id="{D43F1339-034E-488F-99AE-6FB00542CD06}"/>
              </a:ext>
            </a:extLst>
          </p:cNvPr>
          <p:cNvSpPr/>
          <p:nvPr/>
        </p:nvSpPr>
        <p:spPr>
          <a:xfrm>
            <a:off x="3206188" y="1639209"/>
            <a:ext cx="2731626" cy="523220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ローチャート: 組合せ 12">
            <a:extLst>
              <a:ext uri="{FF2B5EF4-FFF2-40B4-BE49-F238E27FC236}">
                <a16:creationId xmlns:a16="http://schemas.microsoft.com/office/drawing/2014/main" id="{C1A1A360-A4F5-4F97-B06A-B2F94599BC71}"/>
              </a:ext>
            </a:extLst>
          </p:cNvPr>
          <p:cNvSpPr/>
          <p:nvPr/>
        </p:nvSpPr>
        <p:spPr>
          <a:xfrm>
            <a:off x="3206188" y="3024097"/>
            <a:ext cx="2731626" cy="523220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ローチャート: 組合せ 13">
            <a:extLst>
              <a:ext uri="{FF2B5EF4-FFF2-40B4-BE49-F238E27FC236}">
                <a16:creationId xmlns:a16="http://schemas.microsoft.com/office/drawing/2014/main" id="{296ECA7B-1B9F-422F-95EB-988F6A2FAAB1}"/>
              </a:ext>
            </a:extLst>
          </p:cNvPr>
          <p:cNvSpPr/>
          <p:nvPr/>
        </p:nvSpPr>
        <p:spPr>
          <a:xfrm>
            <a:off x="3206188" y="4405559"/>
            <a:ext cx="2731626" cy="523220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F3D595C-E443-4ADE-AC4C-7C4CD96FE54A}"/>
              </a:ext>
            </a:extLst>
          </p:cNvPr>
          <p:cNvSpPr txBox="1"/>
          <p:nvPr/>
        </p:nvSpPr>
        <p:spPr>
          <a:xfrm>
            <a:off x="2145792" y="6041603"/>
            <a:ext cx="6998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演習の詳細については「説明用スライド」を参照してください。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73493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8" ma:contentTypeDescription="新しいドキュメントを作成します。" ma:contentTypeScope="" ma:versionID="84ee503116eece13d439cc0506073693">
  <xsd:schema xmlns:xsd="http://www.w3.org/2001/XMLSchema" xmlns:xs="http://www.w3.org/2001/XMLSchema" xmlns:p="http://schemas.microsoft.com/office/2006/metadata/properties" xmlns:ns2="c7986456-94c4-43e3-a5cd-23faf3e50be4" targetNamespace="http://schemas.microsoft.com/office/2006/metadata/properties" ma:root="true" ma:fieldsID="22ad299d7c4010ad1050b49a288c9eca" ns2:_="">
    <xsd:import namespace="c7986456-94c4-43e3-a5cd-23faf3e50b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E96A87-F7D7-45F3-854E-4629431342B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7986456-94c4-43e3-a5cd-23faf3e50be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6439FF5-22AE-4916-A052-1214A2C58D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6694ED-743C-4235-A0D7-25309D9978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986456-94c4-43e3-a5cd-23faf3e50b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3653</TotalTime>
  <Words>3532</Words>
  <Application>Microsoft Office PowerPoint</Application>
  <PresentationFormat>画面に合わせる (4:3)</PresentationFormat>
  <Paragraphs>370</Paragraphs>
  <Slides>20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32" baseType="lpstr">
      <vt:lpstr>BIZ UDゴシック</vt:lpstr>
      <vt:lpstr>ＤＨＰ特太ゴシック体</vt:lpstr>
      <vt:lpstr>HG丸ｺﾞｼｯｸM-PRO</vt:lpstr>
      <vt:lpstr>ＭＳ Ｐゴシック</vt:lpstr>
      <vt:lpstr>ＭＳ Ｐ明朝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SC</dc:creator>
  <cp:lastModifiedBy>oa</cp:lastModifiedBy>
  <cp:revision>374</cp:revision>
  <cp:lastPrinted>2020-02-26T00:30:28Z</cp:lastPrinted>
  <dcterms:created xsi:type="dcterms:W3CDTF">2019-11-21T01:22:09Z</dcterms:created>
  <dcterms:modified xsi:type="dcterms:W3CDTF">2020-02-28T08:42:34Z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</Properties>
</file>