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66"/>
    <a:srgbClr val="FFCC66"/>
    <a:srgbClr val="CCFF99"/>
    <a:srgbClr val="FF9933"/>
    <a:srgbClr val="FFFFB2"/>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49" d="100"/>
          <a:sy n="49" d="100"/>
        </p:scale>
        <p:origin x="1854" y="36"/>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vl1pPr>
          </a:lstStyle>
          <a:p>
            <a:endParaRPr lang="en-US" altLang="ja-JP"/>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vl1pPr>
          </a:lstStyle>
          <a:p>
            <a:endParaRPr lang="en-US" altLang="ja-JP"/>
          </a:p>
        </p:txBody>
      </p:sp>
      <p:sp>
        <p:nvSpPr>
          <p:cNvPr id="51204" name="Rectangle 4"/>
          <p:cNvSpPr>
            <a:spLocks noRo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vl1pPr>
          </a:lstStyle>
          <a:p>
            <a:endParaRPr lang="en-US" altLang="ja-JP"/>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vl1pPr>
          </a:lstStyle>
          <a:p>
            <a:fld id="{ADF64284-3FFE-4C4B-ADF9-2C78FA821295}"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389430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21757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009276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879475" y="511175"/>
            <a:ext cx="11042650" cy="81359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22204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52473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3913575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46928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338461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917712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151568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351129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12" name="Oval 1008"/>
          <p:cNvSpPr>
            <a:spLocks noChangeArrowheads="1"/>
          </p:cNvSpPr>
          <p:nvPr/>
        </p:nvSpPr>
        <p:spPr bwMode="auto">
          <a:xfrm>
            <a:off x="158750" y="212725"/>
            <a:ext cx="649288" cy="231775"/>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graphicFrame>
        <p:nvGraphicFramePr>
          <p:cNvPr id="73718" name="Group 1014"/>
          <p:cNvGraphicFramePr>
            <a:graphicFrameLocks noGrp="1"/>
          </p:cNvGraphicFramePr>
          <p:nvPr>
            <p:ph/>
          </p:nvPr>
        </p:nvGraphicFramePr>
        <p:xfrm>
          <a:off x="120650" y="1560513"/>
          <a:ext cx="12617450" cy="7271907"/>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39763">
                  <a:extLst>
                    <a:ext uri="{9D8B030D-6E8A-4147-A177-3AD203B41FA5}">
                      <a16:colId xmlns:a16="http://schemas.microsoft.com/office/drawing/2014/main" val="2795526136"/>
                    </a:ext>
                  </a:extLst>
                </a:gridCol>
                <a:gridCol w="641350">
                  <a:extLst>
                    <a:ext uri="{9D8B030D-6E8A-4147-A177-3AD203B41FA5}">
                      <a16:colId xmlns:a16="http://schemas.microsoft.com/office/drawing/2014/main" val="461373655"/>
                    </a:ext>
                  </a:extLst>
                </a:gridCol>
                <a:gridCol w="641350">
                  <a:extLst>
                    <a:ext uri="{9D8B030D-6E8A-4147-A177-3AD203B41FA5}">
                      <a16:colId xmlns:a16="http://schemas.microsoft.com/office/drawing/2014/main" val="532938528"/>
                    </a:ext>
                  </a:extLst>
                </a:gridCol>
                <a:gridCol w="668337">
                  <a:extLst>
                    <a:ext uri="{9D8B030D-6E8A-4147-A177-3AD203B41FA5}">
                      <a16:colId xmlns:a16="http://schemas.microsoft.com/office/drawing/2014/main" val="1431939993"/>
                    </a:ext>
                  </a:extLst>
                </a:gridCol>
                <a:gridCol w="614363">
                  <a:extLst>
                    <a:ext uri="{9D8B030D-6E8A-4147-A177-3AD203B41FA5}">
                      <a16:colId xmlns:a16="http://schemas.microsoft.com/office/drawing/2014/main" val="3591151919"/>
                    </a:ext>
                  </a:extLst>
                </a:gridCol>
                <a:gridCol w="639762">
                  <a:extLst>
                    <a:ext uri="{9D8B030D-6E8A-4147-A177-3AD203B41FA5}">
                      <a16:colId xmlns:a16="http://schemas.microsoft.com/office/drawing/2014/main" val="3754668387"/>
                    </a:ext>
                  </a:extLst>
                </a:gridCol>
                <a:gridCol w="641350">
                  <a:extLst>
                    <a:ext uri="{9D8B030D-6E8A-4147-A177-3AD203B41FA5}">
                      <a16:colId xmlns:a16="http://schemas.microsoft.com/office/drawing/2014/main" val="1033120936"/>
                    </a:ext>
                  </a:extLst>
                </a:gridCol>
                <a:gridCol w="64135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の区分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対応策</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実施済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対策費用が必要な場合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実施予定時期と必要資金（万円）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備考</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必要資金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（万円）</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調達法</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　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0" u="none" strike="noStrike" cap="none" normalizeH="0" baseline="0" smtClean="0">
                        <a:ln>
                          <a:noFill/>
                        </a:ln>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1"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0"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0661668"/>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合計金額</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rgbClr val="003300"/>
                          </a:solidFill>
                          <a:effectLst/>
                          <a:latin typeface="Arial" panose="020B0604020202020204" pitchFamily="34" charset="0"/>
                          <a:ea typeface="ＭＳ Ｐゴシック" panose="020B0600070205080204" pitchFamily="50" charset="-128"/>
                        </a:rPr>
                        <a:t>（小計）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
        <p:nvSpPr>
          <p:cNvPr id="72940" name="Text Box 236"/>
          <p:cNvSpPr txBox="1">
            <a:spLocks noChangeArrowheads="1"/>
          </p:cNvSpPr>
          <p:nvPr/>
        </p:nvSpPr>
        <p:spPr bwMode="auto">
          <a:xfrm>
            <a:off x="971550" y="166688"/>
            <a:ext cx="3052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t>長期的なＢＣＰ対応策の実施計画立案</a:t>
            </a:r>
          </a:p>
        </p:txBody>
      </p:sp>
      <p:sp>
        <p:nvSpPr>
          <p:cNvPr id="73013" name="Text Box 309"/>
          <p:cNvSpPr txBox="1">
            <a:spLocks noChangeArrowheads="1"/>
          </p:cNvSpPr>
          <p:nvPr/>
        </p:nvSpPr>
        <p:spPr bwMode="auto">
          <a:xfrm>
            <a:off x="12017375" y="9326563"/>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13</a:t>
            </a:r>
          </a:p>
        </p:txBody>
      </p:sp>
      <p:sp>
        <p:nvSpPr>
          <p:cNvPr id="73014" name="Text Box 310"/>
          <p:cNvSpPr txBox="1">
            <a:spLocks noChangeArrowheads="1"/>
          </p:cNvSpPr>
          <p:nvPr/>
        </p:nvSpPr>
        <p:spPr bwMode="auto">
          <a:xfrm>
            <a:off x="404813" y="765175"/>
            <a:ext cx="118999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chemeClr val="bg2"/>
                </a:solidFill>
                <a:latin typeface="HG丸ｺﾞｼｯｸM-PRO" panose="020F0600000000000000" pitchFamily="50" charset="-128"/>
                <a:ea typeface="HG丸ｺﾞｼｯｸM-PRO" panose="020F0600000000000000" pitchFamily="50" charset="-128"/>
              </a:rPr>
              <a:t>-</a:t>
            </a:r>
            <a:r>
              <a:rPr lang="ja-JP" altLang="en-US" sz="1200">
                <a:solidFill>
                  <a:schemeClr val="bg2"/>
                </a:solidFill>
                <a:latin typeface="HG丸ｺﾞｼｯｸM-PRO" panose="020F0600000000000000" pitchFamily="50" charset="-128"/>
                <a:ea typeface="HG丸ｺﾞｼｯｸM-PRO" panose="020F0600000000000000" pitchFamily="50" charset="-128"/>
              </a:rPr>
              <a:t>ポイント</a:t>
            </a:r>
            <a:r>
              <a:rPr lang="en-US" altLang="ja-JP" sz="1200">
                <a:solidFill>
                  <a:schemeClr val="bg2"/>
                </a:solidFill>
                <a:latin typeface="HG丸ｺﾞｼｯｸM-PRO" panose="020F0600000000000000" pitchFamily="50" charset="-128"/>
                <a:ea typeface="HG丸ｺﾞｼｯｸM-PRO" panose="020F0600000000000000" pitchFamily="50" charset="-128"/>
              </a:rPr>
              <a:t>-</a:t>
            </a:r>
            <a:endParaRPr lang="en-US" altLang="ja-JP" sz="1000">
              <a:solidFill>
                <a:schemeClr val="bg2"/>
              </a:solidFill>
              <a:latin typeface="HG丸ｺﾞｼｯｸM-PRO" panose="020F0600000000000000" pitchFamily="50" charset="-128"/>
              <a:ea typeface="HG丸ｺﾞｼｯｸM-PRO" panose="020F0600000000000000" pitchFamily="50" charset="-128"/>
            </a:endParaRPr>
          </a:p>
          <a:p>
            <a:pPr>
              <a:buFontTx/>
              <a:buChar char="•"/>
            </a:pPr>
            <a:r>
              <a:rPr lang="en-US" altLang="ja-JP" sz="1000" i="1">
                <a:solidFill>
                  <a:schemeClr val="hlink"/>
                </a:solidFill>
                <a:latin typeface="HG丸ｺﾞｼｯｸM-PRO" panose="020F0600000000000000" pitchFamily="50" charset="-128"/>
                <a:ea typeface="HG丸ｺﾞｼｯｸM-PRO" panose="020F0600000000000000" pitchFamily="50" charset="-128"/>
              </a:rPr>
              <a:t>STEP3</a:t>
            </a:r>
            <a:r>
              <a:rPr lang="ja-JP" altLang="en-US" sz="1000" i="1">
                <a:solidFill>
                  <a:schemeClr val="hlink"/>
                </a:solidFill>
                <a:latin typeface="HG丸ｺﾞｼｯｸM-PRO" panose="020F0600000000000000" pitchFamily="50" charset="-128"/>
                <a:ea typeface="HG丸ｺﾞｼｯｸM-PRO" panose="020F0600000000000000" pitchFamily="50" charset="-128"/>
              </a:rPr>
              <a:t>で整理したＢＣＰ対応策のうち、長期的に取り組む対応策の実施計画を作成してください。</a:t>
            </a:r>
          </a:p>
          <a:p>
            <a:pPr>
              <a:buFontTx/>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耐震補強などの</a:t>
            </a:r>
            <a:r>
              <a:rPr lang="ja-JP" altLang="en-US" sz="1000">
                <a:solidFill>
                  <a:schemeClr val="bg2"/>
                </a:solidFill>
                <a:ea typeface="HG丸ｺﾞｼｯｸM-PRO" panose="020F0600000000000000" pitchFamily="50" charset="-128"/>
              </a:rPr>
              <a:t>多額の費用を要する対応策は、工場の移転・新築などの全社的な投資計画と一緒に検討することで、対策費用の最適化を図りましょう。</a:t>
            </a:r>
          </a:p>
          <a:p>
            <a:pPr>
              <a:buFontTx/>
              <a:buChar char="•"/>
            </a:pPr>
            <a:r>
              <a:rPr lang="ja-JP" altLang="en-US" sz="1000">
                <a:solidFill>
                  <a:schemeClr val="bg2"/>
                </a:solidFill>
                <a:ea typeface="HG丸ｺﾞｼｯｸM-PRO" panose="020F0600000000000000" pitchFamily="50" charset="-128"/>
              </a:rPr>
              <a:t>人命に係わる対応策は、優先的に取り組む必要があることを十分認識してください。</a:t>
            </a:r>
          </a:p>
        </p:txBody>
      </p:sp>
      <p:sp>
        <p:nvSpPr>
          <p:cNvPr id="73016" name="Text Box 312"/>
          <p:cNvSpPr txBox="1">
            <a:spLocks noChangeArrowheads="1"/>
          </p:cNvSpPr>
          <p:nvPr/>
        </p:nvSpPr>
        <p:spPr bwMode="auto">
          <a:xfrm>
            <a:off x="157163" y="203200"/>
            <a:ext cx="7683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200"/>
              <a:t>STEP4</a:t>
            </a:r>
            <a:r>
              <a:rPr lang="ja-JP" altLang="en-US" sz="1200"/>
              <a:t>　</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a:solidFill>
                <a:schemeClr val="bg2"/>
              </a:solidFill>
              <a:ea typeface="HG丸ｺﾞｼｯｸM-PRO" panose="020F0600000000000000" pitchFamily="50" charset="-128"/>
            </a:endParaRPr>
          </a:p>
        </p:txBody>
      </p:sp>
      <p:sp>
        <p:nvSpPr>
          <p:cNvPr id="73707" name="Text Box 1003"/>
          <p:cNvSpPr txBox="1">
            <a:spLocks noChangeArrowheads="1"/>
          </p:cNvSpPr>
          <p:nvPr/>
        </p:nvSpPr>
        <p:spPr bwMode="auto">
          <a:xfrm>
            <a:off x="1072038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3710" name="Text Box 1006"/>
          <p:cNvSpPr txBox="1">
            <a:spLocks noChangeArrowheads="1"/>
          </p:cNvSpPr>
          <p:nvPr/>
        </p:nvSpPr>
        <p:spPr bwMode="auto">
          <a:xfrm>
            <a:off x="9817100"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73711" name="Text Box 1007"/>
          <p:cNvSpPr txBox="1">
            <a:spLocks noChangeArrowheads="1"/>
          </p:cNvSpPr>
          <p:nvPr/>
        </p:nvSpPr>
        <p:spPr bwMode="auto">
          <a:xfrm>
            <a:off x="11704638"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accent2"/>
                </a:solidFill>
                <a:ea typeface="HG丸ｺﾞｼｯｸM-PRO" panose="020F0600000000000000" pitchFamily="50" charset="-128"/>
              </a:rPr>
              <a:t>ギャップを</a:t>
            </a:r>
          </a:p>
          <a:p>
            <a:pPr algn="ctr"/>
            <a:r>
              <a:rPr lang="ja-JP" altLang="en-US" sz="1000">
                <a:solidFill>
                  <a:schemeClr val="accent2"/>
                </a:solidFill>
                <a:ea typeface="HG丸ｺﾞｼｯｸM-PRO" panose="020F0600000000000000" pitchFamily="50" charset="-128"/>
              </a:rPr>
              <a:t>埋める！</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nvGraphicFramePr>
        <p:xfrm>
          <a:off x="485775" y="3406775"/>
          <a:ext cx="10739438" cy="4751388"/>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・製造再開に向けた各種取引先への連絡、調整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・製造再開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sp>
        <p:nvSpPr>
          <p:cNvPr id="77826" name="Text Box 2"/>
          <p:cNvSpPr txBox="1">
            <a:spLocks noChangeArrowheads="1"/>
          </p:cNvSpPr>
          <p:nvPr/>
        </p:nvSpPr>
        <p:spPr bwMode="auto">
          <a:xfrm>
            <a:off x="741363" y="2039938"/>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HG丸ｺﾞｼｯｸM-PRO" panose="020F0600000000000000" pitchFamily="50" charset="-128"/>
                <a:ea typeface="HG丸ｺﾞｼｯｸM-PRO" panose="020F0600000000000000" pitchFamily="50" charset="-128"/>
              </a:rPr>
              <a:t>【</a:t>
            </a:r>
            <a:r>
              <a:rPr lang="ja-JP" altLang="en-US" sz="1200">
                <a:latin typeface="HG丸ｺﾞｼｯｸM-PRO" panose="020F0600000000000000" pitchFamily="50" charset="-128"/>
                <a:ea typeface="HG丸ｺﾞｼｯｸM-PRO" panose="020F0600000000000000" pitchFamily="50" charset="-128"/>
              </a:rPr>
              <a:t>ＢＣＰ対応と体制一覧</a:t>
            </a:r>
            <a:r>
              <a:rPr lang="en-US" altLang="ja-JP" sz="1200">
                <a:latin typeface="HG丸ｺﾞｼｯｸM-PRO" panose="020F0600000000000000" pitchFamily="50" charset="-128"/>
                <a:ea typeface="HG丸ｺﾞｼｯｸM-PRO" panose="020F0600000000000000" pitchFamily="50" charset="-128"/>
              </a:rPr>
              <a:t>】</a:t>
            </a:r>
          </a:p>
        </p:txBody>
      </p:sp>
      <p:graphicFrame>
        <p:nvGraphicFramePr>
          <p:cNvPr id="78405" name="Group 581"/>
          <p:cNvGraphicFramePr>
            <a:graphicFrameLocks noGrp="1"/>
          </p:cNvGraphicFramePr>
          <p:nvPr/>
        </p:nvGraphicFramePr>
        <p:xfrm>
          <a:off x="485775" y="8520113"/>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・決められたルール（従業員携帯カードに記載）</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7920" name="Group 96"/>
          <p:cNvGraphicFramePr>
            <a:graphicFrameLocks noGrp="1"/>
          </p:cNvGraphicFramePr>
          <p:nvPr/>
        </p:nvGraphicFramePr>
        <p:xfrm>
          <a:off x="485775" y="1416050"/>
          <a:ext cx="5843588" cy="503238"/>
        </p:xfrm>
        <a:graphic>
          <a:graphicData uri="http://schemas.openxmlformats.org/drawingml/2006/table">
            <a:tbl>
              <a:tblPr/>
              <a:tblGrid>
                <a:gridCol w="2333625">
                  <a:extLst>
                    <a:ext uri="{9D8B030D-6E8A-4147-A177-3AD203B41FA5}">
                      <a16:colId xmlns:a16="http://schemas.microsoft.com/office/drawing/2014/main" val="1041228150"/>
                    </a:ext>
                  </a:extLst>
                </a:gridCol>
                <a:gridCol w="3509963">
                  <a:extLst>
                    <a:ext uri="{9D8B030D-6E8A-4147-A177-3AD203B41FA5}">
                      <a16:colId xmlns:a16="http://schemas.microsoft.com/office/drawing/2014/main" val="2002554869"/>
                    </a:ext>
                  </a:extLst>
                </a:gridCol>
              </a:tblGrid>
              <a:tr h="503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HG丸ｺﾞｼｯｸM-PRO" panose="020F0600000000000000" pitchFamily="50" charset="-128"/>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graphicFrame>
        <p:nvGraphicFramePr>
          <p:cNvPr id="78273" name="Group 449"/>
          <p:cNvGraphicFramePr>
            <a:graphicFrameLocks noGrp="1"/>
          </p:cNvGraphicFramePr>
          <p:nvPr/>
        </p:nvGraphicFramePr>
        <p:xfrm>
          <a:off x="485775" y="2295525"/>
          <a:ext cx="11830050" cy="963613"/>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・ＢＣＰ対応拠点の立ち上げ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496888" y="9326563"/>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14</a:t>
            </a:r>
          </a:p>
        </p:txBody>
      </p:sp>
      <p:sp>
        <p:nvSpPr>
          <p:cNvPr id="77963" name="Text Box 139"/>
          <p:cNvSpPr txBox="1">
            <a:spLocks noChangeArrowheads="1"/>
          </p:cNvSpPr>
          <p:nvPr/>
        </p:nvSpPr>
        <p:spPr bwMode="auto">
          <a:xfrm>
            <a:off x="423863" y="627063"/>
            <a:ext cx="12025312"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rgbClr val="808080"/>
                </a:solidFill>
                <a:latin typeface="HG丸ｺﾞｼｯｸM-PRO" panose="020F0600000000000000" pitchFamily="50" charset="-128"/>
                <a:ea typeface="HG丸ｺﾞｼｯｸM-PRO" panose="020F0600000000000000" pitchFamily="50" charset="-128"/>
              </a:rPr>
              <a:t>-</a:t>
            </a:r>
            <a:r>
              <a:rPr lang="ja-JP" altLang="en-US" sz="1200">
                <a:solidFill>
                  <a:srgbClr val="808080"/>
                </a:solidFill>
                <a:latin typeface="HG丸ｺﾞｼｯｸM-PRO" panose="020F0600000000000000" pitchFamily="50" charset="-128"/>
                <a:ea typeface="HG丸ｺﾞｼｯｸM-PRO" panose="020F0600000000000000" pitchFamily="50" charset="-128"/>
              </a:rPr>
              <a:t>ポイント</a:t>
            </a:r>
            <a:r>
              <a:rPr lang="en-US" altLang="ja-JP" sz="1200">
                <a:solidFill>
                  <a:srgbClr val="808080"/>
                </a:solidFill>
                <a:latin typeface="HG丸ｺﾞｼｯｸM-PRO" panose="020F0600000000000000" pitchFamily="50" charset="-128"/>
                <a:ea typeface="HG丸ｺﾞｼｯｸM-PRO" panose="020F0600000000000000" pitchFamily="50" charset="-128"/>
              </a:rPr>
              <a:t>-</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被災後、事業を継続または早期に復旧させるには、どのような場合に、どのような対応を行うのかをあらかじめ決めておくことが重要です。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また、各対応の担当責任者とその代理を決めておくことも重要です。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S創英角ｺﾞｼｯｸUB" panose="020B0900000000000000" pitchFamily="50" charset="-128"/>
                <a:ea typeface="HGS創英角ｺﾞｼｯｸUB" panose="020B0900000000000000" pitchFamily="50" charset="-128"/>
              </a:rPr>
              <a:t>３．事業継続対応</a:t>
            </a:r>
          </a:p>
        </p:txBody>
      </p:sp>
      <p:sp>
        <p:nvSpPr>
          <p:cNvPr id="78150" name="AutoShape 326"/>
          <p:cNvSpPr>
            <a:spLocks noChangeArrowheads="1"/>
          </p:cNvSpPr>
          <p:nvPr/>
        </p:nvSpPr>
        <p:spPr bwMode="auto">
          <a:xfrm>
            <a:off x="5824538" y="5305425"/>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1" name="AutoShape 327"/>
          <p:cNvSpPr>
            <a:spLocks noChangeArrowheads="1"/>
          </p:cNvSpPr>
          <p:nvPr/>
        </p:nvSpPr>
        <p:spPr bwMode="auto">
          <a:xfrm>
            <a:off x="5824538" y="5967413"/>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2" name="AutoShape 328"/>
          <p:cNvSpPr>
            <a:spLocks noChangeArrowheads="1"/>
          </p:cNvSpPr>
          <p:nvPr/>
        </p:nvSpPr>
        <p:spPr bwMode="auto">
          <a:xfrm>
            <a:off x="5824538" y="703738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8" name="Oval 334"/>
          <p:cNvSpPr>
            <a:spLocks noChangeArrowheads="1"/>
          </p:cNvSpPr>
          <p:nvPr/>
        </p:nvSpPr>
        <p:spPr bwMode="auto">
          <a:xfrm>
            <a:off x="933450" y="758348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59" name="AutoShape 335"/>
          <p:cNvSpPr>
            <a:spLocks noChangeArrowheads="1"/>
          </p:cNvSpPr>
          <p:nvPr/>
        </p:nvSpPr>
        <p:spPr bwMode="auto">
          <a:xfrm rot="237933">
            <a:off x="835025" y="349250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60" name="Text Box 336"/>
          <p:cNvSpPr txBox="1">
            <a:spLocks noChangeArrowheads="1"/>
          </p:cNvSpPr>
          <p:nvPr/>
        </p:nvSpPr>
        <p:spPr bwMode="auto">
          <a:xfrm>
            <a:off x="788988" y="3538538"/>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ea typeface="HG丸ｺﾞｼｯｸM-PRO" panose="020F0600000000000000" pitchFamily="50" charset="-128"/>
              </a:rPr>
              <a:t>（災害発生）</a:t>
            </a:r>
          </a:p>
          <a:p>
            <a:pPr algn="ctr"/>
            <a:r>
              <a:rPr lang="ja-JP" altLang="en-US" sz="1200" b="1">
                <a:latin typeface="HG丸ｺﾞｼｯｸM-PRO" panose="020F0600000000000000" pitchFamily="50" charset="-128"/>
                <a:ea typeface="HG丸ｺﾞｼｯｸM-PRO" panose="020F0600000000000000" pitchFamily="50" charset="-128"/>
              </a:rPr>
              <a:t>ＢＣＰ発動！</a:t>
            </a:r>
          </a:p>
        </p:txBody>
      </p:sp>
      <p:sp>
        <p:nvSpPr>
          <p:cNvPr id="78161" name="Text Box 337"/>
          <p:cNvSpPr txBox="1">
            <a:spLocks noChangeArrowheads="1"/>
          </p:cNvSpPr>
          <p:nvPr/>
        </p:nvSpPr>
        <p:spPr bwMode="auto">
          <a:xfrm>
            <a:off x="817563" y="7602538"/>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ea typeface="HG丸ｺﾞｼｯｸM-PRO" panose="020F0600000000000000" pitchFamily="50" charset="-128"/>
              </a:rPr>
              <a:t>平時業務</a:t>
            </a:r>
          </a:p>
          <a:p>
            <a:pPr algn="ctr"/>
            <a:r>
              <a:rPr lang="ja-JP" altLang="en-US" sz="1200" b="1">
                <a:ea typeface="HG丸ｺﾞｼｯｸM-PRO" panose="020F0600000000000000" pitchFamily="50" charset="-128"/>
              </a:rPr>
              <a:t>（製造再開）</a:t>
            </a:r>
          </a:p>
        </p:txBody>
      </p:sp>
      <p:sp>
        <p:nvSpPr>
          <p:cNvPr id="78162" name="AutoShape 338"/>
          <p:cNvSpPr>
            <a:spLocks noChangeArrowheads="1"/>
          </p:cNvSpPr>
          <p:nvPr/>
        </p:nvSpPr>
        <p:spPr bwMode="auto">
          <a:xfrm>
            <a:off x="1231900" y="4040188"/>
            <a:ext cx="301625" cy="3543300"/>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復旧活動</a:t>
            </a:r>
          </a:p>
        </p:txBody>
      </p:sp>
      <p:sp>
        <p:nvSpPr>
          <p:cNvPr id="78165" name="AutoShape 341"/>
          <p:cNvSpPr>
            <a:spLocks noChangeArrowheads="1"/>
          </p:cNvSpPr>
          <p:nvPr/>
        </p:nvSpPr>
        <p:spPr bwMode="auto">
          <a:xfrm rot="5400000">
            <a:off x="1108075" y="4464050"/>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初動対応</a:t>
            </a:r>
          </a:p>
        </p:txBody>
      </p:sp>
      <p:sp>
        <p:nvSpPr>
          <p:cNvPr id="78239" name="AutoShape 415"/>
          <p:cNvSpPr>
            <a:spLocks noChangeArrowheads="1"/>
          </p:cNvSpPr>
          <p:nvPr/>
        </p:nvSpPr>
        <p:spPr bwMode="auto">
          <a:xfrm>
            <a:off x="5824538" y="4214813"/>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8241" name="Text Box 417"/>
          <p:cNvSpPr txBox="1">
            <a:spLocks noChangeArrowheads="1"/>
          </p:cNvSpPr>
          <p:nvPr/>
        </p:nvSpPr>
        <p:spPr bwMode="auto">
          <a:xfrm>
            <a:off x="8777288" y="839788"/>
            <a:ext cx="3960812"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i="1">
                <a:solidFill>
                  <a:schemeClr val="hlink"/>
                </a:solidFill>
                <a:ea typeface="HG丸ｺﾞｼｯｸM-PRO" panose="020F0600000000000000" pitchFamily="50" charset="-128"/>
              </a:rPr>
              <a:t>※</a:t>
            </a:r>
            <a:r>
              <a:rPr lang="ja-JP" altLang="en-US" sz="1000"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07" name="Rectangle 255"/>
          <p:cNvSpPr>
            <a:spLocks noChangeArrowheads="1"/>
          </p:cNvSpPr>
          <p:nvPr/>
        </p:nvSpPr>
        <p:spPr bwMode="auto">
          <a:xfrm>
            <a:off x="260350" y="177800"/>
            <a:ext cx="3332163" cy="277813"/>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754" name="Text Box 2"/>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a:p>
        </p:txBody>
      </p:sp>
      <p:sp>
        <p:nvSpPr>
          <p:cNvPr id="74755" name="Rectangle 3"/>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［１］初期動作</a:t>
            </a:r>
          </a:p>
          <a:p>
            <a:pPr>
              <a:spcBef>
                <a:spcPct val="10000"/>
              </a:spcBef>
            </a:pPr>
            <a:endParaRPr lang="ja-JP" altLang="en-US" sz="600"/>
          </a:p>
          <a:p>
            <a:pPr>
              <a:spcBef>
                <a:spcPct val="10000"/>
              </a:spcBef>
            </a:pPr>
            <a:endParaRPr lang="en-US" altLang="ja-JP" sz="600"/>
          </a:p>
        </p:txBody>
      </p:sp>
      <p:sp>
        <p:nvSpPr>
          <p:cNvPr id="74756" name="Rectangle 4"/>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［２］行動要領</a:t>
            </a:r>
          </a:p>
          <a:p>
            <a:pPr>
              <a:spcBef>
                <a:spcPct val="10000"/>
              </a:spcBef>
            </a:pPr>
            <a:endParaRPr lang="ja-JP" altLang="en-US" sz="600"/>
          </a:p>
          <a:p>
            <a:pPr>
              <a:spcBef>
                <a:spcPct val="10000"/>
              </a:spcBef>
            </a:pPr>
            <a:endParaRPr lang="en-US" altLang="ja-JP" sz="600"/>
          </a:p>
        </p:txBody>
      </p:sp>
      <p:sp>
        <p:nvSpPr>
          <p:cNvPr id="74757" name="Rectangle 5"/>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a:ea typeface="HG丸ｺﾞｼｯｸM-PRO" panose="020F0600000000000000" pitchFamily="50" charset="-128"/>
              </a:rPr>
              <a:t>従業員携帯カード</a:t>
            </a:r>
          </a:p>
          <a:p>
            <a:pPr algn="ctr">
              <a:lnSpc>
                <a:spcPct val="85000"/>
              </a:lnSpc>
            </a:pPr>
            <a:endParaRPr lang="ja-JP" altLang="en-US" sz="1600">
              <a:ea typeface="HG丸ｺﾞｼｯｸM-PRO" panose="020F0600000000000000" pitchFamily="50" charset="-128"/>
            </a:endParaRPr>
          </a:p>
          <a:p>
            <a:pPr algn="ctr">
              <a:lnSpc>
                <a:spcPct val="85000"/>
              </a:lnSpc>
            </a:pPr>
            <a:endParaRPr lang="en-US" altLang="ja-JP" sz="1600" b="1">
              <a:ea typeface="ＭＳ Ｐ明朝" panose="02020600040205080304" pitchFamily="18" charset="-128"/>
            </a:endParaRPr>
          </a:p>
        </p:txBody>
      </p:sp>
      <p:sp>
        <p:nvSpPr>
          <p:cNvPr id="74758" name="Rectangle 6"/>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［５］安否報告ルール</a:t>
            </a:r>
          </a:p>
          <a:p>
            <a:pPr>
              <a:spcBef>
                <a:spcPct val="10000"/>
              </a:spcBef>
            </a:pPr>
            <a:endParaRPr lang="ja-JP" altLang="en-US" sz="600"/>
          </a:p>
          <a:p>
            <a:pPr>
              <a:spcBef>
                <a:spcPct val="10000"/>
              </a:spcBef>
            </a:pPr>
            <a:endParaRPr lang="en-US" altLang="ja-JP" sz="600"/>
          </a:p>
        </p:txBody>
      </p:sp>
      <p:sp>
        <p:nvSpPr>
          <p:cNvPr id="74759" name="Rectangle 7"/>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［５－１］会社への連絡方法</a:t>
            </a:r>
            <a:endParaRPr lang="ja-JP" altLang="en-US" sz="1600"/>
          </a:p>
          <a:p>
            <a:pPr>
              <a:spcBef>
                <a:spcPct val="10000"/>
              </a:spcBef>
            </a:pPr>
            <a:endParaRPr lang="ja-JP" altLang="en-US" sz="600"/>
          </a:p>
          <a:p>
            <a:pPr>
              <a:spcBef>
                <a:spcPct val="10000"/>
              </a:spcBef>
            </a:pPr>
            <a:endParaRPr lang="en-US" altLang="ja-JP" sz="600"/>
          </a:p>
        </p:txBody>
      </p:sp>
      <p:sp>
        <p:nvSpPr>
          <p:cNvPr id="74760" name="Rectangle 8"/>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［５－２］家族への連絡方法</a:t>
            </a:r>
            <a:endParaRPr lang="ja-JP" altLang="en-US" sz="600"/>
          </a:p>
          <a:p>
            <a:pPr>
              <a:spcBef>
                <a:spcPct val="10000"/>
              </a:spcBef>
            </a:pPr>
            <a:endParaRPr lang="en-US" altLang="ja-JP" sz="600"/>
          </a:p>
        </p:txBody>
      </p:sp>
      <p:sp>
        <p:nvSpPr>
          <p:cNvPr id="74761" name="Rectangle 9"/>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［５－３］ＮＴＴ災害伝言ダイヤル　</a:t>
            </a:r>
            <a:r>
              <a:rPr lang="ja-JP" altLang="en-US" sz="1000" b="1"/>
              <a:t>１７１</a:t>
            </a:r>
          </a:p>
          <a:p>
            <a:pPr>
              <a:spcBef>
                <a:spcPct val="10000"/>
              </a:spcBef>
            </a:pPr>
            <a:endParaRPr lang="ja-JP" altLang="en-US" sz="600"/>
          </a:p>
          <a:p>
            <a:pPr>
              <a:spcBef>
                <a:spcPct val="10000"/>
              </a:spcBef>
            </a:pPr>
            <a:endParaRPr lang="en-US" altLang="ja-JP" sz="600"/>
          </a:p>
        </p:txBody>
      </p:sp>
      <p:sp>
        <p:nvSpPr>
          <p:cNvPr id="74762" name="Rectangle 10"/>
          <p:cNvSpPr>
            <a:spLocks noChangeArrowheads="1"/>
          </p:cNvSpPr>
          <p:nvPr/>
        </p:nvSpPr>
        <p:spPr bwMode="auto">
          <a:xfrm>
            <a:off x="4889500" y="73199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［５－４］携帯電話「災害伝言板サービス」</a:t>
            </a:r>
            <a:endParaRPr lang="ja-JP" altLang="en-US" sz="600"/>
          </a:p>
        </p:txBody>
      </p:sp>
      <p:sp>
        <p:nvSpPr>
          <p:cNvPr id="74763" name="Rectangle 11"/>
          <p:cNvSpPr>
            <a:spLocks noChangeArrowheads="1"/>
          </p:cNvSpPr>
          <p:nvPr/>
        </p:nvSpPr>
        <p:spPr bwMode="auto">
          <a:xfrm>
            <a:off x="7948613" y="731996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endParaRPr lang="en-US" altLang="ja-JP" sz="1000"/>
          </a:p>
          <a:p>
            <a:pPr>
              <a:spcBef>
                <a:spcPct val="10000"/>
              </a:spcBef>
            </a:pPr>
            <a:endParaRPr lang="en-US" altLang="ja-JP" sz="600"/>
          </a:p>
          <a:p>
            <a:pPr>
              <a:spcBef>
                <a:spcPct val="10000"/>
              </a:spcBef>
            </a:pPr>
            <a:endParaRPr lang="en-US" altLang="ja-JP" sz="600"/>
          </a:p>
        </p:txBody>
      </p:sp>
      <p:sp>
        <p:nvSpPr>
          <p:cNvPr id="74764" name="AutoShape 1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机の下に入るなどして身を守る</a:t>
            </a:r>
          </a:p>
          <a:p>
            <a:pPr>
              <a:lnSpc>
                <a:spcPct val="90000"/>
              </a:lnSpc>
              <a:spcAft>
                <a:spcPct val="20000"/>
              </a:spcAft>
              <a:buFontTx/>
              <a:buAutoNum type="circleNumDbPlain"/>
            </a:pPr>
            <a:r>
              <a:rPr lang="ja-JP" altLang="en-US" sz="700"/>
              <a:t>揺れがおさまったら火元を確認</a:t>
            </a:r>
          </a:p>
          <a:p>
            <a:pPr>
              <a:lnSpc>
                <a:spcPct val="90000"/>
              </a:lnSpc>
              <a:spcAft>
                <a:spcPct val="20000"/>
              </a:spcAft>
              <a:buFontTx/>
              <a:buAutoNum type="circleNumDbPlain"/>
            </a:pPr>
            <a:r>
              <a:rPr lang="ja-JP" altLang="en-US" sz="700"/>
              <a:t>出口を確保</a:t>
            </a:r>
          </a:p>
          <a:p>
            <a:pPr>
              <a:lnSpc>
                <a:spcPct val="90000"/>
              </a:lnSpc>
              <a:spcAft>
                <a:spcPct val="20000"/>
              </a:spcAft>
              <a:buFontTx/>
              <a:buAutoNum type="circleNumDbPlain"/>
            </a:pPr>
            <a:r>
              <a:rPr lang="ja-JP" altLang="en-US" sz="700"/>
              <a:t>靴を履き、非常持出品を用意</a:t>
            </a:r>
          </a:p>
          <a:p>
            <a:pPr>
              <a:lnSpc>
                <a:spcPct val="90000"/>
              </a:lnSpc>
              <a:spcAft>
                <a:spcPct val="20000"/>
              </a:spcAft>
              <a:buFontTx/>
              <a:buAutoNum type="circleNumDbPlain"/>
            </a:pPr>
            <a:r>
              <a:rPr lang="ja-JP" altLang="en-US" sz="700"/>
              <a:t>消火活動・救助活動に協力</a:t>
            </a:r>
          </a:p>
        </p:txBody>
      </p:sp>
      <p:sp>
        <p:nvSpPr>
          <p:cNvPr id="74765" name="AutoShape 1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カバンなどで頭を保護し、落下部から離れる</a:t>
            </a:r>
          </a:p>
          <a:p>
            <a:pPr>
              <a:lnSpc>
                <a:spcPct val="90000"/>
              </a:lnSpc>
              <a:spcAft>
                <a:spcPct val="20000"/>
              </a:spcAft>
              <a:buFontTx/>
              <a:buAutoNum type="circleNumDbPlain"/>
            </a:pPr>
            <a:r>
              <a:rPr lang="ja-JP" altLang="en-US" sz="700"/>
              <a:t>ブロック塀や門柱等のそばには近寄らない</a:t>
            </a:r>
          </a:p>
          <a:p>
            <a:pPr>
              <a:lnSpc>
                <a:spcPct val="90000"/>
              </a:lnSpc>
              <a:spcAft>
                <a:spcPct val="20000"/>
              </a:spcAft>
              <a:buFontTx/>
              <a:buAutoNum type="circleNumDbPlain"/>
            </a:pPr>
            <a:r>
              <a:rPr lang="ja-JP" altLang="en-US" sz="700"/>
              <a:t>運転中の場合、自動車での避難はしない。放置する場合はキーをつけたままロックはしないこと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屋外</a:t>
            </a:r>
          </a:p>
        </p:txBody>
      </p:sp>
      <p:cxnSp>
        <p:nvCxnSpPr>
          <p:cNvPr id="74769" name="AutoShape 17"/>
          <p:cNvCxnSpPr>
            <a:cxnSpLocks noChangeShapeType="1"/>
            <a:stCxn id="74764" idx="2"/>
            <a:endCxn id="74766"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4771" name="AutoShape 1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74772" name="AutoShape 2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74773" name="AutoShape 21"/>
          <p:cNvSpPr>
            <a:spLocks noChangeArrowheads="1"/>
          </p:cNvSpPr>
          <p:nvPr/>
        </p:nvSpPr>
        <p:spPr bwMode="auto">
          <a:xfrm>
            <a:off x="4967288" y="2552700"/>
            <a:ext cx="2860675"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90000"/>
              </a:lnSpc>
              <a:spcAft>
                <a:spcPct val="10000"/>
              </a:spcAft>
              <a:buFontTx/>
              <a:buChar char="•"/>
            </a:pPr>
            <a:r>
              <a:rPr lang="ja-JP" altLang="en-US" sz="800"/>
              <a:t>予め定めた初動対応の実施</a:t>
            </a:r>
          </a:p>
          <a:p>
            <a:pPr>
              <a:lnSpc>
                <a:spcPct val="90000"/>
              </a:lnSpc>
              <a:spcAft>
                <a:spcPct val="10000"/>
              </a:spcAft>
              <a:buFontTx/>
              <a:buChar char="•"/>
            </a:pPr>
            <a:r>
              <a:rPr lang="ja-JP" altLang="en-US" sz="800"/>
              <a:t>自分の周辺の機器の</a:t>
            </a:r>
          </a:p>
          <a:p>
            <a:pPr>
              <a:lnSpc>
                <a:spcPct val="90000"/>
              </a:lnSpc>
              <a:spcAft>
                <a:spcPct val="10000"/>
              </a:spcAft>
            </a:pPr>
            <a:r>
              <a:rPr lang="ja-JP" altLang="en-US" sz="800"/>
              <a:t>   電源を</a:t>
            </a:r>
            <a:r>
              <a:rPr lang="en-US" altLang="ja-JP" sz="800"/>
              <a:t>OFF</a:t>
            </a:r>
          </a:p>
          <a:p>
            <a:pPr>
              <a:lnSpc>
                <a:spcPct val="90000"/>
              </a:lnSpc>
              <a:spcAft>
                <a:spcPct val="10000"/>
              </a:spcAft>
              <a:buFontTx/>
              <a:buChar char="•"/>
            </a:pPr>
            <a:r>
              <a:rPr lang="ja-JP" altLang="en-US" sz="800"/>
              <a:t>指示に従い避難</a:t>
            </a:r>
          </a:p>
        </p:txBody>
      </p:sp>
      <p:sp>
        <p:nvSpPr>
          <p:cNvPr id="74774" name="Rectangle 22"/>
          <p:cNvSpPr>
            <a:spLocks noChangeArrowheads="1"/>
          </p:cNvSpPr>
          <p:nvPr/>
        </p:nvSpPr>
        <p:spPr bwMode="auto">
          <a:xfrm>
            <a:off x="5046663" y="5664200"/>
            <a:ext cx="2781300" cy="1546225"/>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900" b="1"/>
              <a:t>　　所属長に連絡する</a:t>
            </a:r>
            <a:r>
              <a:rPr lang="ja-JP" altLang="en-US" sz="800"/>
              <a:t>（所属長は対策本部へ連絡）</a:t>
            </a:r>
            <a:endParaRPr lang="ja-JP" altLang="en-US" sz="500"/>
          </a:p>
        </p:txBody>
      </p:sp>
      <p:graphicFrame>
        <p:nvGraphicFramePr>
          <p:cNvPr id="75000" name="Group 248"/>
          <p:cNvGraphicFramePr>
            <a:graphicFrameLocks noGrp="1"/>
          </p:cNvGraphicFramePr>
          <p:nvPr/>
        </p:nvGraphicFramePr>
        <p:xfrm>
          <a:off x="5391150" y="5872163"/>
          <a:ext cx="2068513" cy="457200"/>
        </p:xfrm>
        <a:graphic>
          <a:graphicData uri="http://schemas.openxmlformats.org/drawingml/2006/table">
            <a:tbl>
              <a:tblPr/>
              <a:tblGrid>
                <a:gridCol w="657225">
                  <a:extLst>
                    <a:ext uri="{9D8B030D-6E8A-4147-A177-3AD203B41FA5}">
                      <a16:colId xmlns:a16="http://schemas.microsoft.com/office/drawing/2014/main" val="781833463"/>
                    </a:ext>
                  </a:extLst>
                </a:gridCol>
                <a:gridCol w="1411288">
                  <a:extLst>
                    <a:ext uri="{9D8B030D-6E8A-4147-A177-3AD203B41FA5}">
                      <a16:colId xmlns:a16="http://schemas.microsoft.com/office/drawing/2014/main" val="1832846188"/>
                    </a:ext>
                  </a:extLst>
                </a:gridCol>
              </a:tblGrid>
              <a:tr h="1857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55658860"/>
                  </a:ext>
                </a:extLst>
              </a:tr>
              <a:tr h="1349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3261495"/>
                  </a:ext>
                </a:extLst>
              </a:tr>
              <a:tr h="1365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62581237"/>
                  </a:ext>
                </a:extLst>
              </a:tr>
            </a:tbl>
          </a:graphicData>
        </a:graphic>
      </p:graphicFrame>
      <p:sp>
        <p:nvSpPr>
          <p:cNvPr id="74789" name="Text Box 37"/>
          <p:cNvSpPr txBox="1">
            <a:spLocks noChangeArrowheads="1"/>
          </p:cNvSpPr>
          <p:nvPr/>
        </p:nvSpPr>
        <p:spPr bwMode="auto">
          <a:xfrm>
            <a:off x="5240338" y="6362700"/>
            <a:ext cx="23971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a:t>2.</a:t>
            </a:r>
            <a:r>
              <a:rPr lang="ja-JP" altLang="en-US" sz="800"/>
              <a:t>所属長に連絡がつかない場合は対策本部へ直接連絡</a:t>
            </a:r>
          </a:p>
        </p:txBody>
      </p:sp>
      <p:graphicFrame>
        <p:nvGraphicFramePr>
          <p:cNvPr id="75001" name="Group 249"/>
          <p:cNvGraphicFramePr>
            <a:graphicFrameLocks noGrp="1"/>
          </p:cNvGraphicFramePr>
          <p:nvPr/>
        </p:nvGraphicFramePr>
        <p:xfrm>
          <a:off x="5392738" y="6507163"/>
          <a:ext cx="2073275" cy="442912"/>
        </p:xfrm>
        <a:graphic>
          <a:graphicData uri="http://schemas.openxmlformats.org/drawingml/2006/table">
            <a:tbl>
              <a:tblPr/>
              <a:tblGrid>
                <a:gridCol w="654050">
                  <a:extLst>
                    <a:ext uri="{9D8B030D-6E8A-4147-A177-3AD203B41FA5}">
                      <a16:colId xmlns:a16="http://schemas.microsoft.com/office/drawing/2014/main" val="4134499829"/>
                    </a:ext>
                  </a:extLst>
                </a:gridCol>
                <a:gridCol w="1419225">
                  <a:extLst>
                    <a:ext uri="{9D8B030D-6E8A-4147-A177-3AD203B41FA5}">
                      <a16:colId xmlns:a16="http://schemas.microsoft.com/office/drawing/2014/main" val="3531715896"/>
                    </a:ext>
                  </a:extLst>
                </a:gridCol>
              </a:tblGrid>
              <a:tr h="1539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20066988"/>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37410806"/>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44490669"/>
                  </a:ext>
                </a:extLst>
              </a:tr>
            </a:tbl>
          </a:graphicData>
        </a:graphic>
      </p:graphicFrame>
      <p:graphicFrame>
        <p:nvGraphicFramePr>
          <p:cNvPr id="75002" name="Group 250"/>
          <p:cNvGraphicFramePr>
            <a:graphicFrameLocks noGrp="1"/>
          </p:cNvGraphicFramePr>
          <p:nvPr/>
        </p:nvGraphicFramePr>
        <p:xfrm>
          <a:off x="8029575" y="5662613"/>
          <a:ext cx="2819400" cy="1082675"/>
        </p:xfrm>
        <a:graphic>
          <a:graphicData uri="http://schemas.openxmlformats.org/drawingml/2006/table">
            <a:tbl>
              <a:tblPr/>
              <a:tblGrid>
                <a:gridCol w="83185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6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6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日頃から災害時の連絡方法について家族と確認しておきましょう。</a:t>
            </a:r>
          </a:p>
          <a:p>
            <a:pPr algn="ctr"/>
            <a:r>
              <a:rPr lang="en-US" altLang="ja-JP" sz="700"/>
              <a:t>NTT</a:t>
            </a:r>
            <a:r>
              <a:rPr lang="ja-JP" altLang="en-US" sz="700"/>
              <a:t>災害用伝言ダイヤル１７１や携帯電話の伝言板サービスを活用しましょう。</a:t>
            </a:r>
          </a:p>
        </p:txBody>
      </p:sp>
      <p:graphicFrame>
        <p:nvGraphicFramePr>
          <p:cNvPr id="75003" name="Group 251"/>
          <p:cNvGraphicFramePr>
            <a:graphicFrameLocks noGrp="1"/>
          </p:cNvGraphicFramePr>
          <p:nvPr/>
        </p:nvGraphicFramePr>
        <p:xfrm>
          <a:off x="8029575" y="6780213"/>
          <a:ext cx="2819400" cy="169862"/>
        </p:xfrm>
        <a:graphic>
          <a:graphicData uri="http://schemas.openxmlformats.org/drawingml/2006/table">
            <a:tbl>
              <a:tblPr/>
              <a:tblGrid>
                <a:gridCol w="820738">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6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sp>
        <p:nvSpPr>
          <p:cNvPr id="74833" name="Rectangle 81"/>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spcBef>
                <a:spcPct val="10000"/>
              </a:spcBef>
            </a:pPr>
            <a:endParaRPr lang="ja-JP" altLang="en-US" sz="600"/>
          </a:p>
          <a:p>
            <a:pPr>
              <a:spcBef>
                <a:spcPct val="10000"/>
              </a:spcBef>
            </a:pPr>
            <a:endParaRPr lang="en-US" altLang="ja-JP" sz="600"/>
          </a:p>
        </p:txBody>
      </p:sp>
      <p:sp>
        <p:nvSpPr>
          <p:cNvPr id="74834" name="Rectangle 82"/>
          <p:cNvSpPr>
            <a:spLocks noChangeArrowheads="1"/>
          </p:cNvSpPr>
          <p:nvPr/>
        </p:nvSpPr>
        <p:spPr bwMode="auto">
          <a:xfrm>
            <a:off x="4889500" y="337661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spcBef>
                <a:spcPct val="10000"/>
              </a:spcBef>
            </a:pPr>
            <a:endParaRPr lang="ja-JP" altLang="en-US" sz="600"/>
          </a:p>
          <a:p>
            <a:pPr>
              <a:spcBef>
                <a:spcPct val="10000"/>
              </a:spcBef>
            </a:pPr>
            <a:endParaRPr lang="en-US" altLang="ja-JP" sz="600"/>
          </a:p>
        </p:txBody>
      </p:sp>
      <p:sp>
        <p:nvSpPr>
          <p:cNvPr id="74835" name="Rectangle 83"/>
          <p:cNvSpPr>
            <a:spLocks noChangeArrowheads="1"/>
          </p:cNvSpPr>
          <p:nvPr/>
        </p:nvSpPr>
        <p:spPr bwMode="auto">
          <a:xfrm>
            <a:off x="7948613" y="337661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［４］東海地震に関する情報</a:t>
            </a:r>
          </a:p>
          <a:p>
            <a:pPr>
              <a:spcBef>
                <a:spcPct val="10000"/>
              </a:spcBef>
            </a:pPr>
            <a:endParaRPr lang="ja-JP" altLang="en-US" sz="600"/>
          </a:p>
          <a:p>
            <a:pPr>
              <a:spcBef>
                <a:spcPct val="10000"/>
              </a:spcBef>
            </a:pPr>
            <a:endParaRPr lang="en-US" altLang="ja-JP" sz="600"/>
          </a:p>
        </p:txBody>
      </p:sp>
      <p:graphicFrame>
        <p:nvGraphicFramePr>
          <p:cNvPr id="74993" name="Group 241"/>
          <p:cNvGraphicFramePr>
            <a:graphicFrameLocks noGrp="1"/>
          </p:cNvGraphicFramePr>
          <p:nvPr/>
        </p:nvGraphicFramePr>
        <p:xfrm>
          <a:off x="1901825" y="3667125"/>
          <a:ext cx="2873375" cy="1574800"/>
        </p:xfrm>
        <a:graphic>
          <a:graphicData uri="http://schemas.openxmlformats.org/drawingml/2006/table">
            <a:tbl>
              <a:tblPr/>
              <a:tblGrid>
                <a:gridCol w="690563">
                  <a:extLst>
                    <a:ext uri="{9D8B030D-6E8A-4147-A177-3AD203B41FA5}">
                      <a16:colId xmlns:a16="http://schemas.microsoft.com/office/drawing/2014/main" val="4062215884"/>
                    </a:ext>
                  </a:extLst>
                </a:gridCol>
                <a:gridCol w="2182812">
                  <a:extLst>
                    <a:ext uri="{9D8B030D-6E8A-4147-A177-3AD203B41FA5}">
                      <a16:colId xmlns:a16="http://schemas.microsoft.com/office/drawing/2014/main" val="2337890716"/>
                    </a:ext>
                  </a:extLst>
                </a:gridCol>
              </a:tblGrid>
              <a:tr h="2333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70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198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301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57642090"/>
                  </a:ext>
                </a:extLst>
              </a:tr>
            </a:tbl>
          </a:graphicData>
        </a:graphic>
      </p:graphicFrame>
      <p:grpSp>
        <p:nvGrpSpPr>
          <p:cNvPr id="74862" name="Group 110"/>
          <p:cNvGrpSpPr>
            <a:grpSpLocks/>
          </p:cNvGrpSpPr>
          <p:nvPr/>
        </p:nvGrpSpPr>
        <p:grpSpPr bwMode="auto">
          <a:xfrm>
            <a:off x="8239125" y="3722688"/>
            <a:ext cx="2417763" cy="303212"/>
            <a:chOff x="475" y="2549"/>
            <a:chExt cx="1523" cy="191"/>
          </a:xfrm>
        </p:grpSpPr>
        <p:sp>
          <p:nvSpPr>
            <p:cNvPr id="74863" name="Rectangle 111"/>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74864" name="Rectangle 112"/>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観測情報</a:t>
              </a:r>
            </a:p>
          </p:txBody>
        </p:sp>
      </p:grpSp>
      <p:grpSp>
        <p:nvGrpSpPr>
          <p:cNvPr id="74865" name="Group 113"/>
          <p:cNvGrpSpPr>
            <a:grpSpLocks/>
          </p:cNvGrpSpPr>
          <p:nvPr/>
        </p:nvGrpSpPr>
        <p:grpSpPr bwMode="auto">
          <a:xfrm>
            <a:off x="8239125" y="4152900"/>
            <a:ext cx="2417763" cy="303213"/>
            <a:chOff x="475" y="2830"/>
            <a:chExt cx="1523" cy="191"/>
          </a:xfrm>
        </p:grpSpPr>
        <p:sp>
          <p:nvSpPr>
            <p:cNvPr id="74866" name="Rectangle 114"/>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東海地震の前兆現象の可能性が高まったと認められた場合に発表される</a:t>
              </a:r>
            </a:p>
          </p:txBody>
        </p:sp>
        <p:sp>
          <p:nvSpPr>
            <p:cNvPr id="74867" name="Rectangle 115"/>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t>東海地震</a:t>
              </a:r>
            </a:p>
            <a:p>
              <a:pPr algn="ctr">
                <a:lnSpc>
                  <a:spcPct val="85000"/>
                </a:lnSpc>
              </a:pPr>
              <a:r>
                <a:rPr lang="ja-JP" altLang="en-US" sz="800" b="1"/>
                <a:t>注意情報</a:t>
              </a:r>
            </a:p>
          </p:txBody>
        </p:sp>
      </p:grpSp>
      <p:cxnSp>
        <p:nvCxnSpPr>
          <p:cNvPr id="74868" name="AutoShape 116"/>
          <p:cNvCxnSpPr>
            <a:cxnSpLocks noChangeShapeType="1"/>
            <a:stCxn id="74864" idx="2"/>
            <a:endCxn id="74867"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869" name="AutoShape 117"/>
          <p:cNvCxnSpPr>
            <a:cxnSpLocks noChangeShapeType="1"/>
            <a:stCxn id="74867" idx="2"/>
            <a:endCxn id="74982"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4870" name="Text Box 118"/>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学校の児童、要援護者等の帰宅</a:t>
            </a:r>
          </a:p>
          <a:p>
            <a:pPr>
              <a:lnSpc>
                <a:spcPct val="85000"/>
              </a:lnSpc>
              <a:buSzPct val="90000"/>
              <a:buFontTx/>
              <a:buChar char="•"/>
            </a:pPr>
            <a:r>
              <a:rPr lang="ja-JP" altLang="en-US" sz="600"/>
              <a:t>旅行等の自粛</a:t>
            </a:r>
          </a:p>
          <a:p>
            <a:pPr>
              <a:lnSpc>
                <a:spcPct val="85000"/>
              </a:lnSpc>
              <a:buSzPct val="90000"/>
              <a:buFontTx/>
              <a:buChar char="•"/>
            </a:pPr>
            <a:r>
              <a:rPr lang="ja-JP" altLang="en-US" sz="600"/>
              <a:t>物資等の手配準備　　　　等</a:t>
            </a:r>
          </a:p>
        </p:txBody>
      </p:sp>
      <p:graphicFrame>
        <p:nvGraphicFramePr>
          <p:cNvPr id="74994" name="Group 242"/>
          <p:cNvGraphicFramePr>
            <a:graphicFrameLocks noGrp="1"/>
          </p:cNvGraphicFramePr>
          <p:nvPr/>
        </p:nvGraphicFramePr>
        <p:xfrm>
          <a:off x="5000625" y="3663950"/>
          <a:ext cx="2876550" cy="1590675"/>
        </p:xfrm>
        <a:graphic>
          <a:graphicData uri="http://schemas.openxmlformats.org/drawingml/2006/table">
            <a:tbl>
              <a:tblPr/>
              <a:tblGrid>
                <a:gridCol w="769938">
                  <a:extLst>
                    <a:ext uri="{9D8B030D-6E8A-4147-A177-3AD203B41FA5}">
                      <a16:colId xmlns:a16="http://schemas.microsoft.com/office/drawing/2014/main" val="2148332620"/>
                    </a:ext>
                  </a:extLst>
                </a:gridCol>
                <a:gridCol w="2106612">
                  <a:extLst>
                    <a:ext uri="{9D8B030D-6E8A-4147-A177-3AD203B41FA5}">
                      <a16:colId xmlns:a16="http://schemas.microsoft.com/office/drawing/2014/main" val="3713805211"/>
                    </a:ext>
                  </a:extLst>
                </a:gridCol>
              </a:tblGrid>
              <a:tr h="325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38366383"/>
                  </a:ext>
                </a:extLst>
              </a:tr>
              <a:tr h="3190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3127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3175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3159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bl>
          </a:graphicData>
        </a:graphic>
      </p:graphicFrame>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74893" name="Text Box 141"/>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録音</a:t>
            </a:r>
          </a:p>
          <a:p>
            <a:pPr algn="ctr">
              <a:lnSpc>
                <a:spcPct val="85000"/>
              </a:lnSpc>
            </a:pPr>
            <a:r>
              <a:rPr lang="ja-JP" altLang="en-US" sz="700" b="1">
                <a:solidFill>
                  <a:schemeClr val="bg1"/>
                </a:solidFill>
                <a:ea typeface="HG丸ｺﾞｼｯｸM-PRO" panose="020F0600000000000000" pitchFamily="50" charset="-128"/>
              </a:rPr>
              <a:t>（</a:t>
            </a:r>
            <a:r>
              <a:rPr lang="en-US" altLang="ja-JP" sz="700" b="1">
                <a:solidFill>
                  <a:schemeClr val="bg1"/>
                </a:solidFill>
                <a:ea typeface="HG丸ｺﾞｼｯｸM-PRO" panose="020F0600000000000000" pitchFamily="50" charset="-128"/>
              </a:rPr>
              <a:t>30</a:t>
            </a:r>
            <a:r>
              <a:rPr lang="ja-JP" altLang="en-US" sz="700" b="1">
                <a:solidFill>
                  <a:schemeClr val="bg1"/>
                </a:solidFill>
                <a:ea typeface="HG丸ｺﾞｼｯｸM-PRO" panose="020F0600000000000000" pitchFamily="50"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07" name="Text Box 155"/>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原則として、</a:t>
            </a:r>
            <a:r>
              <a:rPr lang="en-US" altLang="ja-JP" sz="700"/>
              <a:t>Web</a:t>
            </a:r>
            <a:r>
              <a:rPr lang="ja-JP" altLang="en-US" sz="700"/>
              <a:t>１７１も災害用伝言ダイヤルと同時提供されます。</a:t>
            </a:r>
          </a:p>
        </p:txBody>
      </p:sp>
      <p:graphicFrame>
        <p:nvGraphicFramePr>
          <p:cNvPr id="75006" name="Group 254"/>
          <p:cNvGraphicFramePr>
            <a:graphicFrameLocks noGrp="1"/>
          </p:cNvGraphicFramePr>
          <p:nvPr/>
        </p:nvGraphicFramePr>
        <p:xfrm>
          <a:off x="5167313" y="7580313"/>
          <a:ext cx="5613400" cy="1593850"/>
        </p:xfrm>
        <a:graphic>
          <a:graphicData uri="http://schemas.openxmlformats.org/drawingml/2006/table">
            <a:tbl>
              <a:tblPr/>
              <a:tblGrid>
                <a:gridCol w="358775">
                  <a:extLst>
                    <a:ext uri="{9D8B030D-6E8A-4147-A177-3AD203B41FA5}">
                      <a16:colId xmlns:a16="http://schemas.microsoft.com/office/drawing/2014/main" val="2718922618"/>
                    </a:ext>
                  </a:extLst>
                </a:gridCol>
                <a:gridCol w="658812">
                  <a:extLst>
                    <a:ext uri="{9D8B030D-6E8A-4147-A177-3AD203B41FA5}">
                      <a16:colId xmlns:a16="http://schemas.microsoft.com/office/drawing/2014/main" val="2766348988"/>
                    </a:ext>
                  </a:extLst>
                </a:gridCol>
                <a:gridCol w="1058863">
                  <a:extLst>
                    <a:ext uri="{9D8B030D-6E8A-4147-A177-3AD203B41FA5}">
                      <a16:colId xmlns:a16="http://schemas.microsoft.com/office/drawing/2014/main" val="3752224767"/>
                    </a:ext>
                  </a:extLst>
                </a:gridCol>
                <a:gridCol w="706437">
                  <a:extLst>
                    <a:ext uri="{9D8B030D-6E8A-4147-A177-3AD203B41FA5}">
                      <a16:colId xmlns:a16="http://schemas.microsoft.com/office/drawing/2014/main" val="1983785931"/>
                    </a:ext>
                  </a:extLst>
                </a:gridCol>
                <a:gridCol w="800100">
                  <a:extLst>
                    <a:ext uri="{9D8B030D-6E8A-4147-A177-3AD203B41FA5}">
                      <a16:colId xmlns:a16="http://schemas.microsoft.com/office/drawing/2014/main" val="1959864254"/>
                    </a:ext>
                  </a:extLst>
                </a:gridCol>
                <a:gridCol w="1009650">
                  <a:extLst>
                    <a:ext uri="{9D8B030D-6E8A-4147-A177-3AD203B41FA5}">
                      <a16:colId xmlns:a16="http://schemas.microsoft.com/office/drawing/2014/main" val="3872809197"/>
                    </a:ext>
                  </a:extLst>
                </a:gridCol>
                <a:gridCol w="1020763">
                  <a:extLst>
                    <a:ext uri="{9D8B030D-6E8A-4147-A177-3AD203B41FA5}">
                      <a16:colId xmlns:a16="http://schemas.microsoft.com/office/drawing/2014/main" val="3558101674"/>
                    </a:ext>
                  </a:extLst>
                </a:gridCol>
              </a:tblGrid>
              <a:tr h="1809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4254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4270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02504156"/>
                  </a:ext>
                </a:extLst>
              </a:tr>
              <a:tr h="5603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4232985"/>
                  </a:ext>
                </a:extLst>
              </a:tr>
            </a:tbl>
          </a:graphicData>
        </a:graphic>
      </p:graphicFrame>
      <p:sp>
        <p:nvSpPr>
          <p:cNvPr id="74946" name="Text Box 194"/>
          <p:cNvSpPr txBox="1">
            <a:spLocks noChangeArrowheads="1"/>
          </p:cNvSpPr>
          <p:nvPr/>
        </p:nvSpPr>
        <p:spPr bwMode="auto">
          <a:xfrm>
            <a:off x="2797175" y="8678863"/>
            <a:ext cx="1098550"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伝言を再生</a:t>
            </a:r>
          </a:p>
        </p:txBody>
      </p:sp>
      <p:sp>
        <p:nvSpPr>
          <p:cNvPr id="74949" name="Text Box 197"/>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a:t>①</a:t>
            </a:r>
            <a:r>
              <a:rPr lang="ja-JP" altLang="en-US" sz="1000"/>
              <a:t>基本ルール</a:t>
            </a:r>
          </a:p>
          <a:p>
            <a:pPr>
              <a:lnSpc>
                <a:spcPct val="85000"/>
              </a:lnSpc>
            </a:pPr>
            <a:r>
              <a:rPr lang="ja-JP" altLang="en-US" sz="600"/>
              <a:t>　・安否情報を所属長へ連絡する。所属長への連絡がつかない場合、</a:t>
            </a:r>
          </a:p>
          <a:p>
            <a:pPr>
              <a:lnSpc>
                <a:spcPct val="85000"/>
              </a:lnSpc>
            </a:pPr>
            <a:r>
              <a:rPr lang="ja-JP" altLang="en-US" sz="600"/>
              <a:t>　　対策本部のアドレスへメールまたは電話を通じて報告する。</a:t>
            </a:r>
          </a:p>
          <a:p>
            <a:pPr>
              <a:lnSpc>
                <a:spcPct val="85000"/>
              </a:lnSpc>
            </a:pPr>
            <a:endParaRPr lang="ja-JP" altLang="en-US" sz="700"/>
          </a:p>
          <a:p>
            <a:pPr>
              <a:lnSpc>
                <a:spcPct val="85000"/>
              </a:lnSpc>
            </a:pPr>
            <a:r>
              <a:rPr lang="ja-JP" altLang="en-US" sz="1000"/>
              <a:t>②報告内容</a:t>
            </a:r>
          </a:p>
          <a:p>
            <a:pPr lvl="1">
              <a:lnSpc>
                <a:spcPct val="85000"/>
              </a:lnSpc>
            </a:pPr>
            <a:r>
              <a:rPr lang="ja-JP" altLang="en-US" sz="600"/>
              <a:t>　・本人および同居家族の安否</a:t>
            </a:r>
          </a:p>
          <a:p>
            <a:pPr lvl="1">
              <a:lnSpc>
                <a:spcPct val="85000"/>
              </a:lnSpc>
            </a:pPr>
            <a:r>
              <a:rPr lang="ja-JP" altLang="en-US" sz="600"/>
              <a:t>　・自宅の損傷状況、出社の見込み</a:t>
            </a:r>
          </a:p>
          <a:p>
            <a:pPr lvl="1">
              <a:lnSpc>
                <a:spcPct val="85000"/>
              </a:lnSpc>
            </a:pPr>
            <a:r>
              <a:rPr lang="ja-JP" altLang="en-US" sz="600"/>
              <a:t>　・避難している場合、その場所・電話番号</a:t>
            </a:r>
          </a:p>
          <a:p>
            <a:pPr lvl="1">
              <a:lnSpc>
                <a:spcPct val="85000"/>
              </a:lnSpc>
            </a:pPr>
            <a:endParaRPr lang="ja-JP" altLang="en-US" sz="500"/>
          </a:p>
          <a:p>
            <a:pPr>
              <a:lnSpc>
                <a:spcPct val="85000"/>
              </a:lnSpc>
            </a:pPr>
            <a:r>
              <a:rPr lang="ja-JP" altLang="en-US" sz="1000"/>
              <a:t>③報告を行う場合は以下のいずれか</a:t>
            </a:r>
          </a:p>
        </p:txBody>
      </p:sp>
      <p:graphicFrame>
        <p:nvGraphicFramePr>
          <p:cNvPr id="74992" name="Group 240"/>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1052726897"/>
                    </a:ext>
                  </a:extLst>
                </a:gridCol>
                <a:gridCol w="2297113">
                  <a:extLst>
                    <a:ext uri="{9D8B030D-6E8A-4147-A177-3AD203B41FA5}">
                      <a16:colId xmlns:a16="http://schemas.microsoft.com/office/drawing/2014/main" val="3486453317"/>
                    </a:ext>
                  </a:extLst>
                </a:gridCol>
              </a:tblGrid>
              <a:tr h="6477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marR="0" lvl="0" indent="-88900" algn="l" defTabSz="914400" rtl="0" eaLnBrk="1" fontAlgn="base" latinLnBrk="0" hangingPunct="1">
                        <a:lnSpc>
                          <a:spcPct val="100000"/>
                        </a:lnSpc>
                        <a:spcBef>
                          <a:spcPct val="20000"/>
                        </a:spcBef>
                        <a:spcAft>
                          <a:spcPct val="0"/>
                        </a:spcAft>
                        <a:buClrTx/>
                        <a:buSzTx/>
                        <a:buFontTx/>
                        <a:buNone/>
                        <a:tabLst/>
                      </a:pPr>
                      <a:r>
                        <a:rPr kumimoji="1" lang="ja-JP" altLang="en-US" sz="900" b="0"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endPar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nvGraphicFramePr>
        <p:xfrm>
          <a:off x="6423025" y="2584450"/>
          <a:ext cx="1343025" cy="681038"/>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1647825" y="133350"/>
            <a:ext cx="1897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従業員携帯カード</a:t>
            </a:r>
          </a:p>
        </p:txBody>
      </p:sp>
      <p:sp>
        <p:nvSpPr>
          <p:cNvPr id="74976" name="Text Box 224"/>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29</a:t>
            </a:r>
          </a:p>
        </p:txBody>
      </p:sp>
      <p:sp>
        <p:nvSpPr>
          <p:cNvPr id="74977" name="Text Box 225"/>
          <p:cNvSpPr txBox="1">
            <a:spLocks noChangeArrowheads="1"/>
          </p:cNvSpPr>
          <p:nvPr/>
        </p:nvSpPr>
        <p:spPr bwMode="auto">
          <a:xfrm>
            <a:off x="612775" y="96043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sp>
        <p:nvSpPr>
          <p:cNvPr id="74978" name="Text Box 226"/>
          <p:cNvSpPr txBox="1">
            <a:spLocks noChangeArrowheads="1"/>
          </p:cNvSpPr>
          <p:nvPr/>
        </p:nvSpPr>
        <p:spPr bwMode="auto">
          <a:xfrm>
            <a:off x="612775" y="673100"/>
            <a:ext cx="6524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solidFill>
                  <a:srgbClr val="808080"/>
                </a:solidFill>
                <a:ea typeface="HG丸ｺﾞｼｯｸM-PRO" panose="020F0600000000000000" pitchFamily="50" charset="-128"/>
              </a:rPr>
              <a:t>－ポイント－</a:t>
            </a:r>
          </a:p>
        </p:txBody>
      </p:sp>
      <p:grpSp>
        <p:nvGrpSpPr>
          <p:cNvPr id="74979" name="Group 227"/>
          <p:cNvGrpSpPr>
            <a:grpSpLocks/>
          </p:cNvGrpSpPr>
          <p:nvPr/>
        </p:nvGrpSpPr>
        <p:grpSpPr bwMode="auto">
          <a:xfrm>
            <a:off x="8151813" y="4510088"/>
            <a:ext cx="2505075" cy="473075"/>
            <a:chOff x="420" y="3060"/>
            <a:chExt cx="1578" cy="298"/>
          </a:xfrm>
        </p:grpSpPr>
        <p:grpSp>
          <p:nvGrpSpPr>
            <p:cNvPr id="74980" name="Group 228"/>
            <p:cNvGrpSpPr>
              <a:grpSpLocks/>
            </p:cNvGrpSpPr>
            <p:nvPr/>
          </p:nvGrpSpPr>
          <p:grpSpPr bwMode="auto">
            <a:xfrm>
              <a:off x="475" y="3167"/>
              <a:ext cx="1523" cy="191"/>
              <a:chOff x="475" y="3167"/>
              <a:chExt cx="1523" cy="191"/>
            </a:xfrm>
          </p:grpSpPr>
          <p:sp>
            <p:nvSpPr>
              <p:cNvPr id="74981" name="Rectangle 229"/>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東海地震が発生するおそれがあると認められた場合に発表される</a:t>
                </a:r>
              </a:p>
            </p:txBody>
          </p:sp>
          <p:sp>
            <p:nvSpPr>
              <p:cNvPr id="74982" name="Rectangle 230"/>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予知情報</a:t>
                </a:r>
              </a:p>
            </p:txBody>
          </p:sp>
        </p:grpSp>
        <p:sp>
          <p:nvSpPr>
            <p:cNvPr id="74983" name="Oval 231"/>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500">
                  <a:solidFill>
                    <a:srgbClr val="FF0000"/>
                  </a:solidFill>
                  <a:ea typeface="HG丸ｺﾞｼｯｸM-PRO" panose="020F0600000000000000" pitchFamily="50" charset="-128"/>
                </a:rPr>
                <a:t>警戒宣言</a:t>
              </a:r>
            </a:p>
          </p:txBody>
        </p:sp>
      </p:grpSp>
      <p:sp>
        <p:nvSpPr>
          <p:cNvPr id="74984" name="Rectangle 232"/>
          <p:cNvSpPr>
            <a:spLocks noChangeArrowheads="1"/>
          </p:cNvSpPr>
          <p:nvPr/>
        </p:nvSpPr>
        <p:spPr bwMode="auto">
          <a:xfrm>
            <a:off x="5046663" y="5664200"/>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A</a:t>
            </a:r>
          </a:p>
        </p:txBody>
      </p:sp>
      <p:sp>
        <p:nvSpPr>
          <p:cNvPr id="74985" name="Rectangle 233"/>
          <p:cNvSpPr>
            <a:spLocks noChangeArrowheads="1"/>
          </p:cNvSpPr>
          <p:nvPr/>
        </p:nvSpPr>
        <p:spPr bwMode="auto">
          <a:xfrm>
            <a:off x="5046663" y="6981825"/>
            <a:ext cx="2781300" cy="22860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lstStyle>
            <a:lvl1pPr marL="2667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endParaRPr lang="en-US" altLang="ja-JP" sz="600"/>
          </a:p>
          <a:p>
            <a:pPr>
              <a:lnSpc>
                <a:spcPct val="85000"/>
              </a:lnSpc>
            </a:pPr>
            <a:r>
              <a:rPr lang="ja-JP" altLang="en-US" sz="800"/>
              <a:t>安否確認システムに状況を入力</a:t>
            </a:r>
          </a:p>
        </p:txBody>
      </p:sp>
      <p:sp>
        <p:nvSpPr>
          <p:cNvPr id="74986" name="Rectangle 234"/>
          <p:cNvSpPr>
            <a:spLocks noChangeArrowheads="1"/>
          </p:cNvSpPr>
          <p:nvPr/>
        </p:nvSpPr>
        <p:spPr bwMode="auto">
          <a:xfrm>
            <a:off x="5046663" y="6981825"/>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B</a:t>
            </a:r>
          </a:p>
        </p:txBody>
      </p:sp>
      <p:sp>
        <p:nvSpPr>
          <p:cNvPr id="74987" name="Line 235"/>
          <p:cNvSpPr>
            <a:spLocks noChangeShapeType="1"/>
          </p:cNvSpPr>
          <p:nvPr/>
        </p:nvSpPr>
        <p:spPr bwMode="auto">
          <a:xfrm>
            <a:off x="8777288" y="2784475"/>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4988" name="Text Box 236"/>
          <p:cNvSpPr txBox="1">
            <a:spLocks noChangeArrowheads="1"/>
          </p:cNvSpPr>
          <p:nvPr/>
        </p:nvSpPr>
        <p:spPr bwMode="auto">
          <a:xfrm>
            <a:off x="241300" y="133350"/>
            <a:ext cx="1403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r>
              <a:rPr lang="ja-JP" altLang="en-US"/>
              <a:t>様式　⑫</a:t>
            </a:r>
            <a:r>
              <a:rPr lang="en-US" altLang="ja-JP"/>
              <a:t>】</a:t>
            </a:r>
            <a:r>
              <a:rPr lang="ja-JP" altLang="en-US"/>
              <a:t>　</a:t>
            </a:r>
          </a:p>
        </p:txBody>
      </p:sp>
      <p:sp>
        <p:nvSpPr>
          <p:cNvPr id="74871" name="Text Box 119"/>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危険な地域（津波、崖）からの避難</a:t>
            </a:r>
          </a:p>
          <a:p>
            <a:pPr>
              <a:lnSpc>
                <a:spcPct val="85000"/>
              </a:lnSpc>
              <a:buSzPct val="90000"/>
              <a:buFontTx/>
              <a:buChar char="•"/>
            </a:pPr>
            <a:r>
              <a:rPr lang="ja-JP" altLang="en-US" sz="600"/>
              <a:t>交通規制、百貨店・劇場の営業停止　　</a:t>
            </a:r>
          </a:p>
          <a:p>
            <a:pPr algn="r">
              <a:lnSpc>
                <a:spcPct val="85000"/>
              </a:lnSpc>
              <a:buSzPct val="90000"/>
            </a:pPr>
            <a:r>
              <a:rPr lang="ja-JP" altLang="en-US" sz="600"/>
              <a:t>等</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5965</TotalTime>
  <Words>1398</Words>
  <Application>Microsoft Office PowerPoint</Application>
  <PresentationFormat>A3 297x420 mm</PresentationFormat>
  <Paragraphs>268</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Arial</vt:lpstr>
      <vt:lpstr>ＭＳ Ｐゴシック</vt:lpstr>
      <vt:lpstr>ＭＳ Ｐ明朝</vt:lpstr>
      <vt:lpstr>HG丸ｺﾞｼｯｸM-PRO</vt:lpstr>
      <vt:lpstr>Times New Roman</vt:lpstr>
      <vt:lpstr>Century</vt:lpstr>
      <vt:lpstr>HGS創英角ｺﾞｼｯｸUB</vt:lpstr>
      <vt:lpstr>標準デザイン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shuichiro terasaka</dc:creator>
  <cp:lastModifiedBy>oa</cp:lastModifiedBy>
  <cp:revision>292</cp:revision>
  <dcterms:created xsi:type="dcterms:W3CDTF">2007-09-05T01:05:48Z</dcterms:created>
  <dcterms:modified xsi:type="dcterms:W3CDTF">2020-11-17T02:41:54Z</dcterms:modified>
</cp:coreProperties>
</file>