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5"/>
  </p:notesMasterIdLst>
  <p:sldIdLst>
    <p:sldId id="296" r:id="rId2"/>
    <p:sldId id="300" r:id="rId3"/>
    <p:sldId id="298" r:id="rId4"/>
  </p:sldIdLst>
  <p:sldSz cx="12801600" cy="9601200" type="A3"/>
  <p:notesSz cx="9866313" cy="14295438"/>
  <p:defaultTex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FF66"/>
    <a:srgbClr val="FFCC66"/>
    <a:srgbClr val="CCFF99"/>
    <a:srgbClr val="FF9933"/>
    <a:srgbClr val="FFFFB2"/>
    <a:srgbClr val="FF330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483" autoAdjust="0"/>
    <p:restoredTop sz="92877" autoAdjust="0"/>
  </p:normalViewPr>
  <p:slideViewPr>
    <p:cSldViewPr>
      <p:cViewPr varScale="1">
        <p:scale>
          <a:sx n="49" d="100"/>
          <a:sy n="49" d="100"/>
        </p:scale>
        <p:origin x="1854" y="36"/>
      </p:cViewPr>
      <p:guideLst>
        <p:guide orient="horz" pos="3024"/>
        <p:guide pos="4032"/>
      </p:guideLst>
    </p:cSldViewPr>
  </p:slideViewPr>
  <p:notesTextViewPr>
    <p:cViewPr>
      <p:scale>
        <a:sx n="100" d="100"/>
        <a:sy n="100" d="100"/>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0" y="0"/>
            <a:ext cx="4276725" cy="71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t" anchorCtr="0" compatLnSpc="1">
            <a:prstTxWarp prst="textNoShape">
              <a:avLst/>
            </a:prstTxWarp>
          </a:bodyPr>
          <a:lstStyle>
            <a:lvl1pPr defTabSz="1327150">
              <a:defRPr sz="1700"/>
            </a:lvl1pPr>
          </a:lstStyle>
          <a:p>
            <a:endParaRPr lang="en-US" altLang="ja-JP"/>
          </a:p>
        </p:txBody>
      </p:sp>
      <p:sp>
        <p:nvSpPr>
          <p:cNvPr id="51203" name="Rectangle 3"/>
          <p:cNvSpPr>
            <a:spLocks noGrp="1" noChangeArrowheads="1"/>
          </p:cNvSpPr>
          <p:nvPr>
            <p:ph type="dt" idx="1"/>
          </p:nvPr>
        </p:nvSpPr>
        <p:spPr bwMode="auto">
          <a:xfrm>
            <a:off x="5588000" y="0"/>
            <a:ext cx="4276725" cy="71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t" anchorCtr="0" compatLnSpc="1">
            <a:prstTxWarp prst="textNoShape">
              <a:avLst/>
            </a:prstTxWarp>
          </a:bodyPr>
          <a:lstStyle>
            <a:lvl1pPr algn="r" defTabSz="1327150">
              <a:defRPr sz="1700"/>
            </a:lvl1pPr>
          </a:lstStyle>
          <a:p>
            <a:endParaRPr lang="en-US" altLang="ja-JP"/>
          </a:p>
        </p:txBody>
      </p:sp>
      <p:sp>
        <p:nvSpPr>
          <p:cNvPr id="51204" name="Rectangle 4"/>
          <p:cNvSpPr>
            <a:spLocks noRot="1" noChangeArrowheads="1" noTextEdit="1"/>
          </p:cNvSpPr>
          <p:nvPr>
            <p:ph type="sldImg" idx="2"/>
          </p:nvPr>
        </p:nvSpPr>
        <p:spPr bwMode="auto">
          <a:xfrm>
            <a:off x="1358900" y="1071563"/>
            <a:ext cx="7150100" cy="53625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05" name="Rectangle 5"/>
          <p:cNvSpPr>
            <a:spLocks noGrp="1" noChangeArrowheads="1"/>
          </p:cNvSpPr>
          <p:nvPr>
            <p:ph type="body" sz="quarter" idx="3"/>
          </p:nvPr>
        </p:nvSpPr>
        <p:spPr bwMode="auto">
          <a:xfrm>
            <a:off x="985838" y="6789738"/>
            <a:ext cx="7894637" cy="6434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51206" name="Rectangle 6"/>
          <p:cNvSpPr>
            <a:spLocks noGrp="1" noChangeArrowheads="1"/>
          </p:cNvSpPr>
          <p:nvPr>
            <p:ph type="ftr" sz="quarter" idx="4"/>
          </p:nvPr>
        </p:nvSpPr>
        <p:spPr bwMode="auto">
          <a:xfrm>
            <a:off x="0" y="13577888"/>
            <a:ext cx="4276725" cy="71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b" anchorCtr="0" compatLnSpc="1">
            <a:prstTxWarp prst="textNoShape">
              <a:avLst/>
            </a:prstTxWarp>
          </a:bodyPr>
          <a:lstStyle>
            <a:lvl1pPr defTabSz="1327150">
              <a:defRPr sz="1700"/>
            </a:lvl1pPr>
          </a:lstStyle>
          <a:p>
            <a:endParaRPr lang="en-US" altLang="ja-JP"/>
          </a:p>
        </p:txBody>
      </p:sp>
      <p:sp>
        <p:nvSpPr>
          <p:cNvPr id="51207" name="Rectangle 7"/>
          <p:cNvSpPr>
            <a:spLocks noGrp="1" noChangeArrowheads="1"/>
          </p:cNvSpPr>
          <p:nvPr>
            <p:ph type="sldNum" sz="quarter" idx="5"/>
          </p:nvPr>
        </p:nvSpPr>
        <p:spPr bwMode="auto">
          <a:xfrm>
            <a:off x="5588000" y="13577888"/>
            <a:ext cx="4276725" cy="71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b" anchorCtr="0" compatLnSpc="1">
            <a:prstTxWarp prst="textNoShape">
              <a:avLst/>
            </a:prstTxWarp>
          </a:bodyPr>
          <a:lstStyle>
            <a:lvl1pPr algn="r" defTabSz="1327150">
              <a:defRPr sz="1700"/>
            </a:lvl1pPr>
          </a:lstStyle>
          <a:p>
            <a:fld id="{FD01EB30-E0A5-49E3-AE11-A4750F1CFBE4}" type="slidenum">
              <a:rPr lang="en-US" altLang="ja-JP"/>
              <a:pPr/>
              <a:t>‹#›</a:t>
            </a:fld>
            <a:endParaRPr lang="en-US" altLang="ja-JP"/>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1pPr>
    <a:lvl2pPr marL="4572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2pPr>
    <a:lvl3pPr marL="9144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3pPr>
    <a:lvl4pPr marL="13716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4pPr>
    <a:lvl5pPr marL="18288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600200" y="1571625"/>
            <a:ext cx="9601200" cy="3341688"/>
          </a:xfrm>
          <a:prstGeom prst="rect">
            <a:avLst/>
          </a:prstGeom>
        </p:spPr>
        <p:txBody>
          <a:bodyPr anchor="b"/>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600200" y="5043488"/>
            <a:ext cx="9601200" cy="2317750"/>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Tree>
    <p:extLst>
      <p:ext uri="{BB962C8B-B14F-4D97-AF65-F5344CB8AC3E}">
        <p14:creationId xmlns:p14="http://schemas.microsoft.com/office/powerpoint/2010/main" val="2606030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879475" y="511175"/>
            <a:ext cx="11042650" cy="1855788"/>
          </a:xfrm>
          <a:prstGeom prst="rect">
            <a:avLst/>
          </a:prstGeom>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879475" y="2555875"/>
            <a:ext cx="11042650" cy="6091238"/>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865998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161463" y="511175"/>
            <a:ext cx="2760662" cy="8135938"/>
          </a:xfrm>
          <a:prstGeom prst="rect">
            <a:avLst/>
          </a:prstGeo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879475" y="511175"/>
            <a:ext cx="8129588" cy="8135938"/>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7282598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879475" y="511175"/>
            <a:ext cx="11042650" cy="8135938"/>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570936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79475" y="511175"/>
            <a:ext cx="11042650" cy="1855788"/>
          </a:xfrm>
          <a:prstGeom prst="rect">
            <a:avLst/>
          </a:prstGeo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879475" y="2555875"/>
            <a:ext cx="11042650" cy="6091238"/>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661712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73125" y="2393950"/>
            <a:ext cx="11041063" cy="3994150"/>
          </a:xfrm>
          <a:prstGeom prst="rect">
            <a:avLst/>
          </a:prstGeo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873125" y="6424613"/>
            <a:ext cx="11041063" cy="2100262"/>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Tree>
    <p:extLst>
      <p:ext uri="{BB962C8B-B14F-4D97-AF65-F5344CB8AC3E}">
        <p14:creationId xmlns:p14="http://schemas.microsoft.com/office/powerpoint/2010/main" val="1824914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79475" y="511175"/>
            <a:ext cx="11042650" cy="1855788"/>
          </a:xfrm>
          <a:prstGeom prst="rect">
            <a:avLst/>
          </a:prstGeo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879475" y="2555875"/>
            <a:ext cx="5445125" cy="6091238"/>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6477000" y="2555875"/>
            <a:ext cx="5445125" cy="6091238"/>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058305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81063" y="511175"/>
            <a:ext cx="11042650" cy="1855788"/>
          </a:xfrm>
          <a:prstGeom prst="rect">
            <a:avLst/>
          </a:prstGeo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881063" y="2354263"/>
            <a:ext cx="5416550" cy="11525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881063" y="3506788"/>
            <a:ext cx="5416550" cy="5159375"/>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6480175" y="2354263"/>
            <a:ext cx="5443538" cy="11525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6480175" y="3506788"/>
            <a:ext cx="5443538" cy="5159375"/>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993618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879475" y="511175"/>
            <a:ext cx="11042650" cy="1855788"/>
          </a:xfrm>
          <a:prstGeom prst="rect">
            <a:avLst/>
          </a:prstGeom>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4185789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1882301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81063" y="639763"/>
            <a:ext cx="4129087" cy="2239962"/>
          </a:xfrm>
          <a:prstGeom prst="rect">
            <a:avLst/>
          </a:prstGeo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5441950" y="1382713"/>
            <a:ext cx="6481763" cy="682307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881063" y="2879725"/>
            <a:ext cx="4129087" cy="533717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2530751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81063" y="639763"/>
            <a:ext cx="4129087" cy="2239962"/>
          </a:xfrm>
          <a:prstGeom prst="rect">
            <a:avLst/>
          </a:prstGeo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5441950" y="1382713"/>
            <a:ext cx="6481763" cy="682307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881063" y="2879725"/>
            <a:ext cx="4129087" cy="533717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1722085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2" name="Line 8"/>
          <p:cNvSpPr>
            <a:spLocks noChangeShapeType="1"/>
          </p:cNvSpPr>
          <p:nvPr/>
        </p:nvSpPr>
        <p:spPr bwMode="auto">
          <a:xfrm>
            <a:off x="0" y="542925"/>
            <a:ext cx="1528763" cy="0"/>
          </a:xfrm>
          <a:prstGeom prst="line">
            <a:avLst/>
          </a:prstGeom>
          <a:noFill/>
          <a:ln w="127000">
            <a:solidFill>
              <a:srgbClr val="96969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3" name="Line 9"/>
          <p:cNvSpPr>
            <a:spLocks noChangeShapeType="1"/>
          </p:cNvSpPr>
          <p:nvPr/>
        </p:nvSpPr>
        <p:spPr bwMode="auto">
          <a:xfrm>
            <a:off x="1644650" y="542925"/>
            <a:ext cx="11156950" cy="0"/>
          </a:xfrm>
          <a:prstGeom prst="line">
            <a:avLst/>
          </a:prstGeom>
          <a:noFill/>
          <a:ln w="127000">
            <a:solidFill>
              <a:srgbClr val="33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dengon.ezweb.ne.jp/" TargetMode="External"/><Relationship Id="rId2" Type="http://schemas.openxmlformats.org/officeDocument/2006/relationships/hyperlink" Target="http://dengon.docomo.ne.jp/top.cgi" TargetMode="External"/><Relationship Id="rId1" Type="http://schemas.openxmlformats.org/officeDocument/2006/relationships/slideLayout" Target="../slideLayouts/slideLayout7.xml"/><Relationship Id="rId4" Type="http://schemas.openxmlformats.org/officeDocument/2006/relationships/hyperlink" Target="http://dengon.softbank.ne.j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12" name="Oval 1008"/>
          <p:cNvSpPr>
            <a:spLocks noChangeArrowheads="1"/>
          </p:cNvSpPr>
          <p:nvPr/>
        </p:nvSpPr>
        <p:spPr bwMode="auto">
          <a:xfrm>
            <a:off x="158750" y="212725"/>
            <a:ext cx="649288" cy="231775"/>
          </a:xfrm>
          <a:prstGeom prst="ellipse">
            <a:avLst/>
          </a:prstGeom>
          <a:gradFill rotWithShape="1">
            <a:gsLst>
              <a:gs pos="0">
                <a:srgbClr val="DDDDDD">
                  <a:gamma/>
                  <a:tint val="0"/>
                  <a:invGamma/>
                </a:srgbClr>
              </a:gs>
              <a:gs pos="100000">
                <a:srgbClr val="DDDDDD"/>
              </a:gs>
            </a:gsLst>
            <a:path path="shape">
              <a:fillToRect l="50000" t="50000" r="50000" b="50000"/>
            </a:path>
          </a:gra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aphicFrame>
        <p:nvGraphicFramePr>
          <p:cNvPr id="73685" name="Group 981"/>
          <p:cNvGraphicFramePr>
            <a:graphicFrameLocks noGrp="1"/>
          </p:cNvGraphicFramePr>
          <p:nvPr>
            <p:ph/>
          </p:nvPr>
        </p:nvGraphicFramePr>
        <p:xfrm>
          <a:off x="120650" y="1560513"/>
          <a:ext cx="12617450" cy="7371795"/>
        </p:xfrm>
        <a:graphic>
          <a:graphicData uri="http://schemas.openxmlformats.org/drawingml/2006/table">
            <a:tbl>
              <a:tblPr/>
              <a:tblGrid>
                <a:gridCol w="1439863">
                  <a:extLst>
                    <a:ext uri="{9D8B030D-6E8A-4147-A177-3AD203B41FA5}">
                      <a16:colId xmlns:a16="http://schemas.microsoft.com/office/drawing/2014/main" val="2794672513"/>
                    </a:ext>
                  </a:extLst>
                </a:gridCol>
                <a:gridCol w="2314575">
                  <a:extLst>
                    <a:ext uri="{9D8B030D-6E8A-4147-A177-3AD203B41FA5}">
                      <a16:colId xmlns:a16="http://schemas.microsoft.com/office/drawing/2014/main" val="533844033"/>
                    </a:ext>
                  </a:extLst>
                </a:gridCol>
                <a:gridCol w="606425">
                  <a:extLst>
                    <a:ext uri="{9D8B030D-6E8A-4147-A177-3AD203B41FA5}">
                      <a16:colId xmlns:a16="http://schemas.microsoft.com/office/drawing/2014/main" val="779403398"/>
                    </a:ext>
                  </a:extLst>
                </a:gridCol>
                <a:gridCol w="854075">
                  <a:extLst>
                    <a:ext uri="{9D8B030D-6E8A-4147-A177-3AD203B41FA5}">
                      <a16:colId xmlns:a16="http://schemas.microsoft.com/office/drawing/2014/main" val="3298255031"/>
                    </a:ext>
                  </a:extLst>
                </a:gridCol>
                <a:gridCol w="1354137">
                  <a:extLst>
                    <a:ext uri="{9D8B030D-6E8A-4147-A177-3AD203B41FA5}">
                      <a16:colId xmlns:a16="http://schemas.microsoft.com/office/drawing/2014/main" val="3313350746"/>
                    </a:ext>
                  </a:extLst>
                </a:gridCol>
                <a:gridCol w="639763">
                  <a:extLst>
                    <a:ext uri="{9D8B030D-6E8A-4147-A177-3AD203B41FA5}">
                      <a16:colId xmlns:a16="http://schemas.microsoft.com/office/drawing/2014/main" val="634255849"/>
                    </a:ext>
                  </a:extLst>
                </a:gridCol>
                <a:gridCol w="641350">
                  <a:extLst>
                    <a:ext uri="{9D8B030D-6E8A-4147-A177-3AD203B41FA5}">
                      <a16:colId xmlns:a16="http://schemas.microsoft.com/office/drawing/2014/main" val="3295261859"/>
                    </a:ext>
                  </a:extLst>
                </a:gridCol>
                <a:gridCol w="641350">
                  <a:extLst>
                    <a:ext uri="{9D8B030D-6E8A-4147-A177-3AD203B41FA5}">
                      <a16:colId xmlns:a16="http://schemas.microsoft.com/office/drawing/2014/main" val="615433367"/>
                    </a:ext>
                  </a:extLst>
                </a:gridCol>
                <a:gridCol w="641350">
                  <a:extLst>
                    <a:ext uri="{9D8B030D-6E8A-4147-A177-3AD203B41FA5}">
                      <a16:colId xmlns:a16="http://schemas.microsoft.com/office/drawing/2014/main" val="3938639242"/>
                    </a:ext>
                  </a:extLst>
                </a:gridCol>
                <a:gridCol w="641350">
                  <a:extLst>
                    <a:ext uri="{9D8B030D-6E8A-4147-A177-3AD203B41FA5}">
                      <a16:colId xmlns:a16="http://schemas.microsoft.com/office/drawing/2014/main" val="1938549733"/>
                    </a:ext>
                  </a:extLst>
                </a:gridCol>
                <a:gridCol w="639762">
                  <a:extLst>
                    <a:ext uri="{9D8B030D-6E8A-4147-A177-3AD203B41FA5}">
                      <a16:colId xmlns:a16="http://schemas.microsoft.com/office/drawing/2014/main" val="2215523457"/>
                    </a:ext>
                  </a:extLst>
                </a:gridCol>
                <a:gridCol w="641350">
                  <a:extLst>
                    <a:ext uri="{9D8B030D-6E8A-4147-A177-3AD203B41FA5}">
                      <a16:colId xmlns:a16="http://schemas.microsoft.com/office/drawing/2014/main" val="994552590"/>
                    </a:ext>
                  </a:extLst>
                </a:gridCol>
                <a:gridCol w="641350">
                  <a:extLst>
                    <a:ext uri="{9D8B030D-6E8A-4147-A177-3AD203B41FA5}">
                      <a16:colId xmlns:a16="http://schemas.microsoft.com/office/drawing/2014/main" val="543827222"/>
                    </a:ext>
                  </a:extLst>
                </a:gridCol>
                <a:gridCol w="920750">
                  <a:extLst>
                    <a:ext uri="{9D8B030D-6E8A-4147-A177-3AD203B41FA5}">
                      <a16:colId xmlns:a16="http://schemas.microsoft.com/office/drawing/2014/main" val="1701364119"/>
                    </a:ext>
                  </a:extLst>
                </a:gridCol>
              </a:tblGrid>
              <a:tr h="222250">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重要な経営資源</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の区分</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対応策</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実施済</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grid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対策費用が必要な場合</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hMerge="1">
                  <a:txBody>
                    <a:bodyPr/>
                    <a:lstStyle/>
                    <a:p>
                      <a:endParaRPr kumimoji="1" lang="ja-JP" altLang="en-US"/>
                    </a:p>
                  </a:txBody>
                  <a:tcPr/>
                </a:tc>
                <a:tc gridSpan="8">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実施予定時期と必要資金（万円）</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備考</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3241280515"/>
                  </a:ext>
                </a:extLst>
              </a:tr>
              <a:tr h="20955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必要資金</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（万円）</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row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資金</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調達法</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grid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平成</a:t>
                      </a: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20</a:t>
                      </a: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年度</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hMerge="1">
                  <a:txBody>
                    <a:bodyPr/>
                    <a:lstStyle/>
                    <a:p>
                      <a:endParaRPr kumimoji="1" lang="ja-JP" altLang="en-US"/>
                    </a:p>
                  </a:txBody>
                  <a:tcPr/>
                </a:tc>
                <a:tc grid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平成</a:t>
                      </a: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21</a:t>
                      </a: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年度</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hMerge="1">
                  <a:txBody>
                    <a:bodyPr/>
                    <a:lstStyle/>
                    <a:p>
                      <a:endParaRPr kumimoji="1" lang="ja-JP" altLang="en-US"/>
                    </a:p>
                  </a:txBody>
                  <a:tcPr/>
                </a:tc>
                <a:tc grid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平成</a:t>
                      </a: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22</a:t>
                      </a: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年度</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hMerge="1">
                  <a:txBody>
                    <a:bodyPr/>
                    <a:lstStyle/>
                    <a:p>
                      <a:endParaRPr kumimoji="1" lang="ja-JP" altLang="en-US"/>
                    </a:p>
                  </a:txBody>
                  <a:tcPr/>
                </a:tc>
                <a:tc grid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平成</a:t>
                      </a: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23</a:t>
                      </a: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年度</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139320195"/>
                  </a:ext>
                </a:extLst>
              </a:tr>
              <a:tr h="44767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前期</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後期</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前期</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後期</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前期</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後期</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前期</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後期</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vMerge="1">
                  <a:txBody>
                    <a:bodyPr/>
                    <a:lstStyle/>
                    <a:p>
                      <a:endParaRPr kumimoji="1" lang="ja-JP" altLang="en-US"/>
                    </a:p>
                  </a:txBody>
                  <a:tcPr/>
                </a:tc>
                <a:extLst>
                  <a:ext uri="{0D108BD9-81ED-4DB2-BD59-A6C34878D82A}">
                    <a16:rowId xmlns:a16="http://schemas.microsoft.com/office/drawing/2014/main" val="2284237878"/>
                  </a:ext>
                </a:extLst>
              </a:tr>
              <a:tr h="22225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ヒト</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身の回りの安全確保（什器の固定）</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200" b="1"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100</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50</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50</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88757156"/>
                  </a:ext>
                </a:extLst>
              </a:tr>
              <a:tr h="1778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（モノ）施設</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cs typeface="Times New Roman" panose="02020603050405020304" pitchFamily="18" charset="0"/>
                        </a:rPr>
                        <a:t>耐震補強対策の実施</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cs typeface="Times New Roman" panose="02020603050405020304" pitchFamily="18" charset="0"/>
                        </a:rPr>
                        <a:t>（必要に応じて）</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200" b="1"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融資制度活用</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（予定）</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耐震診断結果により検討</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66634901"/>
                  </a:ext>
                </a:extLst>
              </a:tr>
              <a:tr h="214313">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（モノ）設備</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cs typeface="Times New Roman" panose="02020603050405020304" pitchFamily="18" charset="0"/>
                        </a:rPr>
                        <a:t>設備固定対策の実施</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600</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α</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融資制度活用</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（ＢＣＰローン）</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200</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200</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200</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α</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1200" b="1" i="0" u="none" strike="noStrike" cap="none" normalizeH="0" baseline="0" smtClean="0">
                        <a:ln>
                          <a:noFill/>
                        </a:ln>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9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42255206"/>
                  </a:ext>
                </a:extLst>
              </a:tr>
              <a:tr h="446088">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（モノ）設備</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cs typeface="Times New Roman" panose="02020603050405020304" pitchFamily="18" charset="0"/>
                        </a:rPr>
                        <a:t>各種ラックの落下防止対策の実施</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200" b="1"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200</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自己資金</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100</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100</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34448462"/>
                  </a:ext>
                </a:extLst>
              </a:tr>
              <a:tr h="1778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（モノ）設備</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設備の安全確保</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（緊急地震速報</a:t>
                      </a: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地震感知器の導入）</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400</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自己資金</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200</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200</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59473873"/>
                  </a:ext>
                </a:extLst>
              </a:tr>
              <a:tr h="1778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（モノ）インフラ</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cs typeface="Times New Roman" panose="02020603050405020304" pitchFamily="18" charset="0"/>
                        </a:rPr>
                        <a:t>衛星携帯電話の配備</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200" b="1"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50</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自己資金</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30</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20</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86258381"/>
                  </a:ext>
                </a:extLst>
              </a:tr>
              <a:tr h="1778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システム・データ</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cs typeface="Times New Roman" panose="02020603050405020304" pitchFamily="18" charset="0"/>
                        </a:rPr>
                        <a:t>データサーバの固定対策の実施</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200" b="1"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100</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自己資金</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50</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50</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57890497"/>
                  </a:ext>
                </a:extLst>
              </a:tr>
              <a:tr h="1778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99214746"/>
                  </a:ext>
                </a:extLst>
              </a:tr>
              <a:tr h="411163">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9930762"/>
                  </a:ext>
                </a:extLst>
              </a:tr>
              <a:tr h="287338">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52024833"/>
                  </a:ext>
                </a:extLst>
              </a:tr>
              <a:tr h="227013">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63896370"/>
                  </a:ext>
                </a:extLst>
              </a:tr>
              <a:tr h="227013">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75024602"/>
                  </a:ext>
                </a:extLst>
              </a:tr>
              <a:tr h="227013">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26705372"/>
                  </a:ext>
                </a:extLst>
              </a:tr>
              <a:tr h="227013">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2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42928241"/>
                  </a:ext>
                </a:extLst>
              </a:tr>
              <a:tr h="227013">
                <a:tc grid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合計金額</a:t>
                      </a:r>
                    </a:p>
                  </a:txBody>
                  <a:tcPr marL="90000" marR="90000" marT="46800" marB="468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1450</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α</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rgbClr val="003300"/>
                          </a:solidFill>
                          <a:effectLst/>
                          <a:latin typeface="Arial" panose="020B0604020202020204" pitchFamily="34" charset="0"/>
                          <a:ea typeface="ＭＳ Ｐゴシック" panose="020B0600070205080204" pitchFamily="50" charset="-128"/>
                        </a:rPr>
                        <a:t>（小計）</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(280)</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(570)</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(350)</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(250)</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α</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9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9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3909694063"/>
                  </a:ext>
                </a:extLst>
              </a:tr>
            </a:tbl>
          </a:graphicData>
        </a:graphic>
      </p:graphicFrame>
      <p:sp>
        <p:nvSpPr>
          <p:cNvPr id="72940" name="Text Box 236"/>
          <p:cNvSpPr txBox="1">
            <a:spLocks noChangeArrowheads="1"/>
          </p:cNvSpPr>
          <p:nvPr/>
        </p:nvSpPr>
        <p:spPr bwMode="auto">
          <a:xfrm>
            <a:off x="971550" y="166688"/>
            <a:ext cx="30527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400"/>
              <a:t>長期的なＢＣＰ対応策の実施計画立案</a:t>
            </a:r>
          </a:p>
        </p:txBody>
      </p:sp>
      <p:sp>
        <p:nvSpPr>
          <p:cNvPr id="73013" name="Text Box 309"/>
          <p:cNvSpPr txBox="1">
            <a:spLocks noChangeArrowheads="1"/>
          </p:cNvSpPr>
          <p:nvPr/>
        </p:nvSpPr>
        <p:spPr bwMode="auto">
          <a:xfrm>
            <a:off x="12017375" y="9326563"/>
            <a:ext cx="349250"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rPr>
              <a:t>13</a:t>
            </a:r>
          </a:p>
        </p:txBody>
      </p:sp>
      <p:sp>
        <p:nvSpPr>
          <p:cNvPr id="73014" name="Text Box 310"/>
          <p:cNvSpPr txBox="1">
            <a:spLocks noChangeArrowheads="1"/>
          </p:cNvSpPr>
          <p:nvPr/>
        </p:nvSpPr>
        <p:spPr bwMode="auto">
          <a:xfrm>
            <a:off x="404813" y="765175"/>
            <a:ext cx="11899900" cy="731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8900" indent="-889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1200">
                <a:solidFill>
                  <a:schemeClr val="bg2"/>
                </a:solidFill>
                <a:latin typeface="HG丸ｺﾞｼｯｸM-PRO" panose="020F0600000000000000" pitchFamily="50" charset="-128"/>
                <a:ea typeface="HG丸ｺﾞｼｯｸM-PRO" panose="020F0600000000000000" pitchFamily="50" charset="-128"/>
              </a:rPr>
              <a:t>-</a:t>
            </a:r>
            <a:r>
              <a:rPr lang="ja-JP" altLang="en-US" sz="1200">
                <a:solidFill>
                  <a:schemeClr val="bg2"/>
                </a:solidFill>
                <a:latin typeface="HG丸ｺﾞｼｯｸM-PRO" panose="020F0600000000000000" pitchFamily="50" charset="-128"/>
                <a:ea typeface="HG丸ｺﾞｼｯｸM-PRO" panose="020F0600000000000000" pitchFamily="50" charset="-128"/>
              </a:rPr>
              <a:t>ポイント</a:t>
            </a:r>
            <a:r>
              <a:rPr lang="en-US" altLang="ja-JP" sz="1200">
                <a:solidFill>
                  <a:schemeClr val="bg2"/>
                </a:solidFill>
                <a:latin typeface="HG丸ｺﾞｼｯｸM-PRO" panose="020F0600000000000000" pitchFamily="50" charset="-128"/>
                <a:ea typeface="HG丸ｺﾞｼｯｸM-PRO" panose="020F0600000000000000" pitchFamily="50" charset="-128"/>
              </a:rPr>
              <a:t>-</a:t>
            </a:r>
            <a:endParaRPr lang="en-US" altLang="ja-JP" sz="1000">
              <a:solidFill>
                <a:schemeClr val="bg2"/>
              </a:solidFill>
              <a:latin typeface="HG丸ｺﾞｼｯｸM-PRO" panose="020F0600000000000000" pitchFamily="50" charset="-128"/>
              <a:ea typeface="HG丸ｺﾞｼｯｸM-PRO" panose="020F0600000000000000" pitchFamily="50" charset="-128"/>
            </a:endParaRPr>
          </a:p>
          <a:p>
            <a:pPr>
              <a:buFontTx/>
              <a:buChar char="•"/>
            </a:pPr>
            <a:r>
              <a:rPr lang="en-US" altLang="ja-JP" sz="1000" i="1">
                <a:solidFill>
                  <a:schemeClr val="hlink"/>
                </a:solidFill>
                <a:latin typeface="HG丸ｺﾞｼｯｸM-PRO" panose="020F0600000000000000" pitchFamily="50" charset="-128"/>
                <a:ea typeface="HG丸ｺﾞｼｯｸM-PRO" panose="020F0600000000000000" pitchFamily="50" charset="-128"/>
              </a:rPr>
              <a:t>STEP3</a:t>
            </a:r>
            <a:r>
              <a:rPr lang="ja-JP" altLang="en-US" sz="1000" i="1">
                <a:solidFill>
                  <a:schemeClr val="hlink"/>
                </a:solidFill>
                <a:latin typeface="HG丸ｺﾞｼｯｸM-PRO" panose="020F0600000000000000" pitchFamily="50" charset="-128"/>
                <a:ea typeface="HG丸ｺﾞｼｯｸM-PRO" panose="020F0600000000000000" pitchFamily="50" charset="-128"/>
              </a:rPr>
              <a:t>で整理したＢＣＰ対応策のうち、長期的に取り組む対応策の実施計画を作成してください。</a:t>
            </a:r>
          </a:p>
          <a:p>
            <a:pPr>
              <a:buFontTx/>
              <a:buChar char="•"/>
            </a:pPr>
            <a:r>
              <a:rPr lang="ja-JP" altLang="en-US" sz="1000">
                <a:solidFill>
                  <a:schemeClr val="bg2"/>
                </a:solidFill>
                <a:latin typeface="HG丸ｺﾞｼｯｸM-PRO" panose="020F0600000000000000" pitchFamily="50" charset="-128"/>
                <a:ea typeface="HG丸ｺﾞｼｯｸM-PRO" panose="020F0600000000000000" pitchFamily="50" charset="-128"/>
              </a:rPr>
              <a:t>耐震補強などの</a:t>
            </a:r>
            <a:r>
              <a:rPr lang="ja-JP" altLang="en-US" sz="1000">
                <a:solidFill>
                  <a:schemeClr val="bg2"/>
                </a:solidFill>
                <a:ea typeface="HG丸ｺﾞｼｯｸM-PRO" panose="020F0600000000000000" pitchFamily="50" charset="-128"/>
              </a:rPr>
              <a:t>多額の費用を要する対応策は、工場の移転・新築などの全社的な投資計画と一緒に検討することで、対策費用の最適化を図りましょう。</a:t>
            </a:r>
          </a:p>
          <a:p>
            <a:pPr>
              <a:buFontTx/>
              <a:buChar char="•"/>
            </a:pPr>
            <a:r>
              <a:rPr lang="ja-JP" altLang="en-US" sz="1000">
                <a:solidFill>
                  <a:schemeClr val="bg2"/>
                </a:solidFill>
                <a:ea typeface="HG丸ｺﾞｼｯｸM-PRO" panose="020F0600000000000000" pitchFamily="50" charset="-128"/>
              </a:rPr>
              <a:t>人命に係わる対応策は、優先的に取り組む必要があることを十分認識してください。</a:t>
            </a:r>
          </a:p>
        </p:txBody>
      </p:sp>
      <p:sp>
        <p:nvSpPr>
          <p:cNvPr id="73016" name="Text Box 312"/>
          <p:cNvSpPr txBox="1">
            <a:spLocks noChangeArrowheads="1"/>
          </p:cNvSpPr>
          <p:nvPr/>
        </p:nvSpPr>
        <p:spPr bwMode="auto">
          <a:xfrm>
            <a:off x="157163" y="203200"/>
            <a:ext cx="7683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ja-JP" sz="1200"/>
              <a:t>STEP4</a:t>
            </a:r>
            <a:r>
              <a:rPr lang="ja-JP" altLang="en-US" sz="1200"/>
              <a:t>　</a:t>
            </a:r>
          </a:p>
        </p:txBody>
      </p:sp>
      <p:sp>
        <p:nvSpPr>
          <p:cNvPr id="73687" name="AutoShape 983"/>
          <p:cNvSpPr>
            <a:spLocks noChangeArrowheads="1"/>
          </p:cNvSpPr>
          <p:nvPr/>
        </p:nvSpPr>
        <p:spPr bwMode="auto">
          <a:xfrm>
            <a:off x="423863" y="8990013"/>
            <a:ext cx="9575800" cy="465137"/>
          </a:xfrm>
          <a:prstGeom prst="roundRect">
            <a:avLst>
              <a:gd name="adj" fmla="val 16667"/>
            </a:avLst>
          </a:prstGeom>
          <a:solidFill>
            <a:srgbClr val="CCFF66"/>
          </a:solidFill>
          <a:ln w="6350">
            <a:solidFill>
              <a:srgbClr val="00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73689" name="Line 985"/>
          <p:cNvSpPr>
            <a:spLocks noChangeShapeType="1"/>
          </p:cNvSpPr>
          <p:nvPr/>
        </p:nvSpPr>
        <p:spPr bwMode="auto">
          <a:xfrm>
            <a:off x="522288" y="9064625"/>
            <a:ext cx="215900" cy="0"/>
          </a:xfrm>
          <a:prstGeom prst="line">
            <a:avLst/>
          </a:prstGeom>
          <a:noFill/>
          <a:ln w="28575" cap="rnd">
            <a:solidFill>
              <a:srgbClr val="0033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73690" name="Text Box 986"/>
          <p:cNvSpPr txBox="1">
            <a:spLocks noChangeArrowheads="1"/>
          </p:cNvSpPr>
          <p:nvPr/>
        </p:nvSpPr>
        <p:spPr bwMode="auto">
          <a:xfrm>
            <a:off x="711200" y="8931275"/>
            <a:ext cx="9218613" cy="5492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ja-JP" altLang="en-US" sz="1000">
                <a:solidFill>
                  <a:srgbClr val="003300"/>
                </a:solidFill>
                <a:ea typeface="HG丸ｺﾞｼｯｸM-PRO" panose="020F0600000000000000" pitchFamily="50" charset="-128"/>
              </a:rPr>
              <a:t>ここまでで、あなたの会社のＢＣＰとして、災害が起こる前までに実施すべき対応策が整理できました。ぜひ計画的にここに挙げた対応策を実施してください。</a:t>
            </a:r>
          </a:p>
          <a:p>
            <a:r>
              <a:rPr lang="ja-JP" altLang="en-US" sz="1000">
                <a:solidFill>
                  <a:srgbClr val="003300"/>
                </a:solidFill>
                <a:ea typeface="HG丸ｺﾞｼｯｸM-PRO" panose="020F0600000000000000" pitchFamily="50" charset="-128"/>
              </a:rPr>
              <a:t>次の「３</a:t>
            </a:r>
            <a:r>
              <a:rPr lang="en-US" altLang="ja-JP" sz="1000">
                <a:solidFill>
                  <a:srgbClr val="003300"/>
                </a:solidFill>
                <a:ea typeface="HG丸ｺﾞｼｯｸM-PRO" panose="020F0600000000000000" pitchFamily="50" charset="-128"/>
              </a:rPr>
              <a:t>.</a:t>
            </a:r>
            <a:r>
              <a:rPr lang="ja-JP" altLang="en-US" sz="1000">
                <a:solidFill>
                  <a:srgbClr val="003300"/>
                </a:solidFill>
                <a:ea typeface="HG丸ｺﾞｼｯｸM-PRO" panose="020F0600000000000000" pitchFamily="50" charset="-128"/>
              </a:rPr>
              <a:t>　事業継続対応」では、災害発生後にどのように対応するのかを整理し、中心となる担当責任者とその役割を明確にします。</a:t>
            </a:r>
          </a:p>
          <a:p>
            <a:r>
              <a:rPr lang="ja-JP" altLang="en-US" sz="1000">
                <a:solidFill>
                  <a:srgbClr val="003300"/>
                </a:solidFill>
                <a:ea typeface="HG丸ｺﾞｼｯｸM-PRO" panose="020F0600000000000000" pitchFamily="50" charset="-128"/>
              </a:rPr>
              <a:t>特に、人命の安全確保に必要な対応策については、より具体的に決定します。</a:t>
            </a:r>
          </a:p>
        </p:txBody>
      </p:sp>
      <p:sp>
        <p:nvSpPr>
          <p:cNvPr id="73698" name="AutoShape 994"/>
          <p:cNvSpPr>
            <a:spLocks noChangeArrowheads="1"/>
          </p:cNvSpPr>
          <p:nvPr/>
        </p:nvSpPr>
        <p:spPr bwMode="auto">
          <a:xfrm>
            <a:off x="3663950" y="5667375"/>
            <a:ext cx="2519363" cy="576263"/>
          </a:xfrm>
          <a:prstGeom prst="wedgeRectCallout">
            <a:avLst>
              <a:gd name="adj1" fmla="val 29648"/>
              <a:gd name="adj2" fmla="val -101514"/>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ja-JP" altLang="en-US" sz="900">
                <a:solidFill>
                  <a:srgbClr val="003300"/>
                </a:solidFill>
                <a:ea typeface="HG丸ｺﾞｼｯｸM-PRO" panose="020F0600000000000000" pitchFamily="50" charset="-128"/>
              </a:rPr>
              <a:t>外部から資金調達する場合には、「ＢＣＰ取組み事例集」の</a:t>
            </a:r>
            <a:r>
              <a:rPr lang="en-US" altLang="ja-JP" sz="900">
                <a:solidFill>
                  <a:srgbClr val="003300"/>
                </a:solidFill>
                <a:ea typeface="HG丸ｺﾞｼｯｸM-PRO" panose="020F0600000000000000" pitchFamily="50" charset="-128"/>
              </a:rPr>
              <a:t>【</a:t>
            </a:r>
            <a:r>
              <a:rPr lang="ja-JP" altLang="en-US" sz="900">
                <a:solidFill>
                  <a:srgbClr val="003300"/>
                </a:solidFill>
                <a:ea typeface="HG丸ｺﾞｼｯｸM-PRO" panose="020F0600000000000000" pitchFamily="50" charset="-128"/>
              </a:rPr>
              <a:t>資料Ｂ 中小企業等に対する公的支援制度</a:t>
            </a:r>
            <a:r>
              <a:rPr lang="en-US" altLang="ja-JP" sz="900">
                <a:solidFill>
                  <a:srgbClr val="003300"/>
                </a:solidFill>
                <a:ea typeface="HG丸ｺﾞｼｯｸM-PRO" panose="020F0600000000000000" pitchFamily="50" charset="-128"/>
              </a:rPr>
              <a:t>】</a:t>
            </a:r>
            <a:r>
              <a:rPr lang="ja-JP" altLang="en-US" sz="900">
                <a:solidFill>
                  <a:srgbClr val="003300"/>
                </a:solidFill>
                <a:ea typeface="HG丸ｺﾞｼｯｸM-PRO" panose="020F0600000000000000" pitchFamily="50" charset="-128"/>
              </a:rPr>
              <a:t>も参考にしてください。</a:t>
            </a:r>
          </a:p>
        </p:txBody>
      </p:sp>
      <p:sp>
        <p:nvSpPr>
          <p:cNvPr id="73706" name="AutoShape 1002"/>
          <p:cNvSpPr>
            <a:spLocks noChangeArrowheads="1"/>
          </p:cNvSpPr>
          <p:nvPr/>
        </p:nvSpPr>
        <p:spPr bwMode="auto">
          <a:xfrm flipH="1">
            <a:off x="10528300" y="63500"/>
            <a:ext cx="1042988" cy="387350"/>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ja-JP" altLang="ja-JP" sz="1000">
              <a:solidFill>
                <a:schemeClr val="bg2"/>
              </a:solidFill>
              <a:ea typeface="HG丸ｺﾞｼｯｸM-PRO" panose="020F0600000000000000" pitchFamily="50" charset="-128"/>
            </a:endParaRPr>
          </a:p>
        </p:txBody>
      </p:sp>
      <p:sp>
        <p:nvSpPr>
          <p:cNvPr id="73707" name="Text Box 1003"/>
          <p:cNvSpPr txBox="1">
            <a:spLocks noChangeArrowheads="1"/>
          </p:cNvSpPr>
          <p:nvPr/>
        </p:nvSpPr>
        <p:spPr bwMode="auto">
          <a:xfrm>
            <a:off x="10720388" y="57150"/>
            <a:ext cx="815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1000">
                <a:solidFill>
                  <a:schemeClr val="bg2"/>
                </a:solidFill>
                <a:ea typeface="HG丸ｺﾞｼｯｸM-PRO" panose="020F0600000000000000" pitchFamily="50" charset="-128"/>
              </a:rPr>
              <a:t>ギャップを</a:t>
            </a:r>
          </a:p>
          <a:p>
            <a:pPr algn="ctr"/>
            <a:r>
              <a:rPr lang="ja-JP" altLang="en-US" sz="1000">
                <a:solidFill>
                  <a:schemeClr val="bg2"/>
                </a:solidFill>
                <a:ea typeface="HG丸ｺﾞｼｯｸM-PRO" panose="020F0600000000000000" pitchFamily="50" charset="-128"/>
              </a:rPr>
              <a:t>把握する！</a:t>
            </a:r>
          </a:p>
        </p:txBody>
      </p:sp>
      <p:sp>
        <p:nvSpPr>
          <p:cNvPr id="73708" name="AutoShape 1004"/>
          <p:cNvSpPr>
            <a:spLocks noChangeArrowheads="1"/>
          </p:cNvSpPr>
          <p:nvPr/>
        </p:nvSpPr>
        <p:spPr bwMode="auto">
          <a:xfrm flipH="1">
            <a:off x="11550650" y="60325"/>
            <a:ext cx="1042988" cy="387350"/>
          </a:xfrm>
          <a:prstGeom prst="flowChartOnlineStorage">
            <a:avLst/>
          </a:prstGeom>
          <a:solidFill>
            <a:srgbClr val="CCECFF"/>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73709" name="AutoShape 1005"/>
          <p:cNvSpPr>
            <a:spLocks noChangeArrowheads="1"/>
          </p:cNvSpPr>
          <p:nvPr/>
        </p:nvSpPr>
        <p:spPr bwMode="auto">
          <a:xfrm flipH="1">
            <a:off x="9496425" y="60325"/>
            <a:ext cx="1052513" cy="387350"/>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73710" name="Text Box 1006"/>
          <p:cNvSpPr txBox="1">
            <a:spLocks noChangeArrowheads="1"/>
          </p:cNvSpPr>
          <p:nvPr/>
        </p:nvSpPr>
        <p:spPr bwMode="auto">
          <a:xfrm>
            <a:off x="9817100" y="57150"/>
            <a:ext cx="688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1000">
                <a:solidFill>
                  <a:schemeClr val="bg2"/>
                </a:solidFill>
                <a:ea typeface="HG丸ｺﾞｼｯｸM-PRO" panose="020F0600000000000000" pitchFamily="50" charset="-128"/>
              </a:rPr>
              <a:t>目標を</a:t>
            </a:r>
          </a:p>
          <a:p>
            <a:r>
              <a:rPr lang="ja-JP" altLang="en-US" sz="1000">
                <a:solidFill>
                  <a:schemeClr val="bg2"/>
                </a:solidFill>
                <a:ea typeface="HG丸ｺﾞｼｯｸM-PRO" panose="020F0600000000000000" pitchFamily="50" charset="-128"/>
              </a:rPr>
              <a:t>たてる！</a:t>
            </a:r>
          </a:p>
        </p:txBody>
      </p:sp>
      <p:sp>
        <p:nvSpPr>
          <p:cNvPr id="73711" name="Text Box 1007"/>
          <p:cNvSpPr txBox="1">
            <a:spLocks noChangeArrowheads="1"/>
          </p:cNvSpPr>
          <p:nvPr/>
        </p:nvSpPr>
        <p:spPr bwMode="auto">
          <a:xfrm>
            <a:off x="11704638" y="57150"/>
            <a:ext cx="815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1000">
                <a:solidFill>
                  <a:schemeClr val="accent2"/>
                </a:solidFill>
                <a:ea typeface="HG丸ｺﾞｼｯｸM-PRO" panose="020F0600000000000000" pitchFamily="50" charset="-128"/>
              </a:rPr>
              <a:t>ギャップを</a:t>
            </a:r>
          </a:p>
          <a:p>
            <a:pPr algn="ctr"/>
            <a:r>
              <a:rPr lang="ja-JP" altLang="en-US" sz="1000">
                <a:solidFill>
                  <a:schemeClr val="accent2"/>
                </a:solidFill>
                <a:ea typeface="HG丸ｺﾞｼｯｸM-PRO" panose="020F0600000000000000" pitchFamily="50" charset="-128"/>
              </a:rPr>
              <a:t>埋める！</a:t>
            </a:r>
          </a:p>
        </p:txBody>
      </p:sp>
      <p:sp>
        <p:nvSpPr>
          <p:cNvPr id="73713" name="AutoShape 1009"/>
          <p:cNvSpPr>
            <a:spLocks noChangeArrowheads="1"/>
          </p:cNvSpPr>
          <p:nvPr/>
        </p:nvSpPr>
        <p:spPr bwMode="auto">
          <a:xfrm>
            <a:off x="8921750" y="2693988"/>
            <a:ext cx="2374900" cy="522287"/>
          </a:xfrm>
          <a:prstGeom prst="wedgeRectCallout">
            <a:avLst>
              <a:gd name="adj1" fmla="val -44852"/>
              <a:gd name="adj2" fmla="val 84648"/>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ja-JP" altLang="en-US" sz="900">
                <a:solidFill>
                  <a:srgbClr val="003300"/>
                </a:solidFill>
                <a:ea typeface="HG丸ｺﾞｼｯｸM-PRO" panose="020F0600000000000000" pitchFamily="50" charset="-128"/>
              </a:rPr>
              <a:t>ＢＣＰ対応に十分な費用を工面できない</a:t>
            </a:r>
          </a:p>
          <a:p>
            <a:r>
              <a:rPr lang="ja-JP" altLang="en-US" sz="900">
                <a:solidFill>
                  <a:srgbClr val="003300"/>
                </a:solidFill>
                <a:ea typeface="HG丸ｺﾞｼｯｸM-PRO" panose="020F0600000000000000" pitchFamily="50" charset="-128"/>
              </a:rPr>
              <a:t>場合には、費用をあまり必要としない対策から取り組みましょう。</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8391" name="Group 567"/>
          <p:cNvGraphicFramePr>
            <a:graphicFrameLocks noGrp="1"/>
          </p:cNvGraphicFramePr>
          <p:nvPr/>
        </p:nvGraphicFramePr>
        <p:xfrm>
          <a:off x="485775" y="3406775"/>
          <a:ext cx="10739438" cy="4751388"/>
        </p:xfrm>
        <a:graphic>
          <a:graphicData uri="http://schemas.openxmlformats.org/drawingml/2006/table">
            <a:tbl>
              <a:tblPr/>
              <a:tblGrid>
                <a:gridCol w="1954213">
                  <a:extLst>
                    <a:ext uri="{9D8B030D-6E8A-4147-A177-3AD203B41FA5}">
                      <a16:colId xmlns:a16="http://schemas.microsoft.com/office/drawing/2014/main" val="1779012358"/>
                    </a:ext>
                  </a:extLst>
                </a:gridCol>
                <a:gridCol w="1368425">
                  <a:extLst>
                    <a:ext uri="{9D8B030D-6E8A-4147-A177-3AD203B41FA5}">
                      <a16:colId xmlns:a16="http://schemas.microsoft.com/office/drawing/2014/main" val="2764697696"/>
                    </a:ext>
                  </a:extLst>
                </a:gridCol>
                <a:gridCol w="4105275">
                  <a:extLst>
                    <a:ext uri="{9D8B030D-6E8A-4147-A177-3AD203B41FA5}">
                      <a16:colId xmlns:a16="http://schemas.microsoft.com/office/drawing/2014/main" val="1502723636"/>
                    </a:ext>
                  </a:extLst>
                </a:gridCol>
                <a:gridCol w="1150937">
                  <a:extLst>
                    <a:ext uri="{9D8B030D-6E8A-4147-A177-3AD203B41FA5}">
                      <a16:colId xmlns:a16="http://schemas.microsoft.com/office/drawing/2014/main" val="4241672290"/>
                    </a:ext>
                  </a:extLst>
                </a:gridCol>
                <a:gridCol w="1081088">
                  <a:extLst>
                    <a:ext uri="{9D8B030D-6E8A-4147-A177-3AD203B41FA5}">
                      <a16:colId xmlns:a16="http://schemas.microsoft.com/office/drawing/2014/main" val="1900438796"/>
                    </a:ext>
                  </a:extLst>
                </a:gridCol>
                <a:gridCol w="1079500">
                  <a:extLst>
                    <a:ext uri="{9D8B030D-6E8A-4147-A177-3AD203B41FA5}">
                      <a16:colId xmlns:a16="http://schemas.microsoft.com/office/drawing/2014/main" val="137292937"/>
                    </a:ext>
                  </a:extLst>
                </a:gridCol>
              </a:tblGrid>
              <a:tr h="180975">
                <a:tc rowSpan="1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人命の安全確保</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・避難計画に基づく避難の実施</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・防災備蓄品を用いた救援活動</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・二次災害防止対応</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・ルールに従い従業員・家族の安否確認実施</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様式②</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様式③</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様式④</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様式⑤、様式⑥</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総務部長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課長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93559139"/>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97546965"/>
                  </a:ext>
                </a:extLst>
              </a:tr>
              <a:tr h="407988">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地域貢献</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・初期消火等周辺地域の安全確保に協力</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様式⑦</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総務部長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課長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54728941"/>
                  </a:ext>
                </a:extLst>
              </a:tr>
              <a:tr h="452438">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被災状況把握</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・事業所建物、設備、通信システム等の被害状況の確認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様式⑧</a:t>
                      </a: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-1</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生産部長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課長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23875414"/>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0203845"/>
                  </a:ext>
                </a:extLst>
              </a:tr>
              <a:tr h="180975">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対外的な情報発信</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および情報共有</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・顧客・関連会社の被災状況の収集、インフラの被災・復旧状況把握</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・自社主要拠点の被害状況、稼働状況の情報発信</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様式⑧</a:t>
                      </a: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-2</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様式⑨</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営業部長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課長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31953631"/>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59180892"/>
                  </a:ext>
                </a:extLst>
              </a:tr>
              <a:tr h="414338">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復旧作業</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・関連企業と協力した片付け</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・施設・設備、データの復旧作業</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様式⑨、様式⑩</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様式⑪</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生産部長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課長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30618739"/>
                  </a:ext>
                </a:extLst>
              </a:tr>
              <a:tr h="390525">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地域貢献</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・周辺地域の被災建物の片付け作業等に協力し復旧活動に貢献</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様式⑦</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総務部長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課長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95806919"/>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72773506"/>
                  </a:ext>
                </a:extLst>
              </a:tr>
              <a:tr h="32385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対外的な情報発信</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および情報共有</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・製造再開に向けた各種取引先への連絡、調整</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様式⑨</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営業部長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課長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37699890"/>
                  </a:ext>
                </a:extLst>
              </a:tr>
              <a:tr h="442913">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重要業務の再開</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・製造再開</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様式⑨</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生産部長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課長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45616397"/>
                  </a:ext>
                </a:extLst>
              </a:tr>
            </a:tbl>
          </a:graphicData>
        </a:graphic>
      </p:graphicFrame>
      <p:sp>
        <p:nvSpPr>
          <p:cNvPr id="77826" name="Text Box 2"/>
          <p:cNvSpPr txBox="1">
            <a:spLocks noChangeArrowheads="1"/>
          </p:cNvSpPr>
          <p:nvPr/>
        </p:nvSpPr>
        <p:spPr bwMode="auto">
          <a:xfrm>
            <a:off x="741363" y="2039938"/>
            <a:ext cx="20129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a:latin typeface="HG丸ｺﾞｼｯｸM-PRO" panose="020F0600000000000000" pitchFamily="50" charset="-128"/>
                <a:ea typeface="HG丸ｺﾞｼｯｸM-PRO" panose="020F0600000000000000" pitchFamily="50" charset="-128"/>
              </a:rPr>
              <a:t>【</a:t>
            </a:r>
            <a:r>
              <a:rPr lang="ja-JP" altLang="en-US" sz="1200">
                <a:latin typeface="HG丸ｺﾞｼｯｸM-PRO" panose="020F0600000000000000" pitchFamily="50" charset="-128"/>
                <a:ea typeface="HG丸ｺﾞｼｯｸM-PRO" panose="020F0600000000000000" pitchFamily="50" charset="-128"/>
              </a:rPr>
              <a:t>ＢＣＰ対応と体制一覧</a:t>
            </a:r>
            <a:r>
              <a:rPr lang="en-US" altLang="ja-JP" sz="1200">
                <a:latin typeface="HG丸ｺﾞｼｯｸM-PRO" panose="020F0600000000000000" pitchFamily="50" charset="-128"/>
                <a:ea typeface="HG丸ｺﾞｼｯｸM-PRO" panose="020F0600000000000000" pitchFamily="50" charset="-128"/>
              </a:rPr>
              <a:t>】</a:t>
            </a:r>
          </a:p>
        </p:txBody>
      </p:sp>
      <p:sp>
        <p:nvSpPr>
          <p:cNvPr id="77898" name="AutoShape 74"/>
          <p:cNvSpPr>
            <a:spLocks noChangeArrowheads="1"/>
          </p:cNvSpPr>
          <p:nvPr/>
        </p:nvSpPr>
        <p:spPr bwMode="auto">
          <a:xfrm>
            <a:off x="5105400" y="9067800"/>
            <a:ext cx="7200900" cy="193675"/>
          </a:xfrm>
          <a:prstGeom prst="roundRect">
            <a:avLst>
              <a:gd name="adj" fmla="val 16667"/>
            </a:avLst>
          </a:prstGeom>
          <a:solidFill>
            <a:srgbClr val="CCFF66"/>
          </a:solidFill>
          <a:ln w="6350">
            <a:solidFill>
              <a:srgbClr val="00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77899" name="Text Box 75"/>
          <p:cNvSpPr txBox="1">
            <a:spLocks noChangeArrowheads="1"/>
          </p:cNvSpPr>
          <p:nvPr/>
        </p:nvSpPr>
        <p:spPr bwMode="auto">
          <a:xfrm>
            <a:off x="5410200" y="9020175"/>
            <a:ext cx="7112000"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ja-JP" altLang="en-US" sz="1000">
                <a:solidFill>
                  <a:srgbClr val="003300"/>
                </a:solidFill>
                <a:latin typeface="HG丸ｺﾞｼｯｸM-PRO" panose="020F0600000000000000" pitchFamily="50" charset="-128"/>
                <a:ea typeface="HG丸ｺﾞｼｯｸM-PRO" panose="020F0600000000000000" pitchFamily="50" charset="-128"/>
              </a:rPr>
              <a:t>ここで決めたＢＣＰ対応を従業員に定着させるための方策を、次の「４</a:t>
            </a:r>
            <a:r>
              <a:rPr lang="en-US" altLang="ja-JP" sz="1000">
                <a:solidFill>
                  <a:srgbClr val="003300"/>
                </a:solidFill>
                <a:latin typeface="HG丸ｺﾞｼｯｸM-PRO" panose="020F0600000000000000" pitchFamily="50" charset="-128"/>
                <a:ea typeface="HG丸ｺﾞｼｯｸM-PRO" panose="020F0600000000000000" pitchFamily="50" charset="-128"/>
              </a:rPr>
              <a:t>.</a:t>
            </a:r>
            <a:r>
              <a:rPr lang="ja-JP" altLang="en-US" sz="1000">
                <a:solidFill>
                  <a:srgbClr val="003300"/>
                </a:solidFill>
                <a:latin typeface="HG丸ｺﾞｼｯｸM-PRO" panose="020F0600000000000000" pitchFamily="50" charset="-128"/>
                <a:ea typeface="HG丸ｺﾞｼｯｸM-PRO" panose="020F0600000000000000" pitchFamily="50" charset="-128"/>
              </a:rPr>
              <a:t>　教育・訓練計画」で検討します。</a:t>
            </a:r>
          </a:p>
        </p:txBody>
      </p:sp>
      <p:graphicFrame>
        <p:nvGraphicFramePr>
          <p:cNvPr id="78405" name="Group 581"/>
          <p:cNvGraphicFramePr>
            <a:graphicFrameLocks noGrp="1"/>
          </p:cNvGraphicFramePr>
          <p:nvPr/>
        </p:nvGraphicFramePr>
        <p:xfrm>
          <a:off x="485775" y="8520113"/>
          <a:ext cx="8578850" cy="384175"/>
        </p:xfrm>
        <a:graphic>
          <a:graphicData uri="http://schemas.openxmlformats.org/drawingml/2006/table">
            <a:tbl>
              <a:tblPr/>
              <a:tblGrid>
                <a:gridCol w="1954213">
                  <a:extLst>
                    <a:ext uri="{9D8B030D-6E8A-4147-A177-3AD203B41FA5}">
                      <a16:colId xmlns:a16="http://schemas.microsoft.com/office/drawing/2014/main" val="4218456128"/>
                    </a:ext>
                  </a:extLst>
                </a:gridCol>
                <a:gridCol w="1368425">
                  <a:extLst>
                    <a:ext uri="{9D8B030D-6E8A-4147-A177-3AD203B41FA5}">
                      <a16:colId xmlns:a16="http://schemas.microsoft.com/office/drawing/2014/main" val="232059493"/>
                    </a:ext>
                  </a:extLst>
                </a:gridCol>
                <a:gridCol w="4105275">
                  <a:extLst>
                    <a:ext uri="{9D8B030D-6E8A-4147-A177-3AD203B41FA5}">
                      <a16:colId xmlns:a16="http://schemas.microsoft.com/office/drawing/2014/main" val="3273037971"/>
                    </a:ext>
                  </a:extLst>
                </a:gridCol>
                <a:gridCol w="1150937">
                  <a:extLst>
                    <a:ext uri="{9D8B030D-6E8A-4147-A177-3AD203B41FA5}">
                      <a16:colId xmlns:a16="http://schemas.microsoft.com/office/drawing/2014/main" val="3923453354"/>
                    </a:ext>
                  </a:extLst>
                </a:gridCol>
              </a:tblGrid>
              <a:tr h="3841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ＢＣＰ対応要員以外の従業員</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初動対応</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・決められたルール（従業員携帯カードに記載）</a:t>
                      </a: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に基づく初動対応</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様式⑫</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43472353"/>
                  </a:ext>
                </a:extLst>
              </a:tr>
            </a:tbl>
          </a:graphicData>
        </a:graphic>
      </p:graphicFrame>
      <p:graphicFrame>
        <p:nvGraphicFramePr>
          <p:cNvPr id="77920" name="Group 96"/>
          <p:cNvGraphicFramePr>
            <a:graphicFrameLocks noGrp="1"/>
          </p:cNvGraphicFramePr>
          <p:nvPr/>
        </p:nvGraphicFramePr>
        <p:xfrm>
          <a:off x="485775" y="1416050"/>
          <a:ext cx="5843588" cy="503238"/>
        </p:xfrm>
        <a:graphic>
          <a:graphicData uri="http://schemas.openxmlformats.org/drawingml/2006/table">
            <a:tbl>
              <a:tblPr/>
              <a:tblGrid>
                <a:gridCol w="2333625">
                  <a:extLst>
                    <a:ext uri="{9D8B030D-6E8A-4147-A177-3AD203B41FA5}">
                      <a16:colId xmlns:a16="http://schemas.microsoft.com/office/drawing/2014/main" val="1452364327"/>
                    </a:ext>
                  </a:extLst>
                </a:gridCol>
                <a:gridCol w="3509963">
                  <a:extLst>
                    <a:ext uri="{9D8B030D-6E8A-4147-A177-3AD203B41FA5}">
                      <a16:colId xmlns:a16="http://schemas.microsoft.com/office/drawing/2014/main" val="3153793776"/>
                    </a:ext>
                  </a:extLst>
                </a:gridCol>
              </a:tblGrid>
              <a:tr h="5032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ＢＣＰ発動基準</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愛知県内で「震度５強」以上の地震が発生した時、あるいは、その他、社長が必要と判断した場合</a:t>
                      </a:r>
                      <a:endParaRPr kumimoji="1" lang="ja-JP" altLang="en-US" sz="10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62710733"/>
                  </a:ext>
                </a:extLst>
              </a:tr>
            </a:tbl>
          </a:graphicData>
        </a:graphic>
      </p:graphicFrame>
      <p:graphicFrame>
        <p:nvGraphicFramePr>
          <p:cNvPr id="78273" name="Group 449"/>
          <p:cNvGraphicFramePr>
            <a:graphicFrameLocks noGrp="1"/>
          </p:cNvGraphicFramePr>
          <p:nvPr/>
        </p:nvGraphicFramePr>
        <p:xfrm>
          <a:off x="485775" y="2295525"/>
          <a:ext cx="11830050" cy="963613"/>
        </p:xfrm>
        <a:graphic>
          <a:graphicData uri="http://schemas.openxmlformats.org/drawingml/2006/table">
            <a:tbl>
              <a:tblPr/>
              <a:tblGrid>
                <a:gridCol w="1954213">
                  <a:extLst>
                    <a:ext uri="{9D8B030D-6E8A-4147-A177-3AD203B41FA5}">
                      <a16:colId xmlns:a16="http://schemas.microsoft.com/office/drawing/2014/main" val="1617461539"/>
                    </a:ext>
                  </a:extLst>
                </a:gridCol>
                <a:gridCol w="1368425">
                  <a:extLst>
                    <a:ext uri="{9D8B030D-6E8A-4147-A177-3AD203B41FA5}">
                      <a16:colId xmlns:a16="http://schemas.microsoft.com/office/drawing/2014/main" val="909969902"/>
                    </a:ext>
                  </a:extLst>
                </a:gridCol>
                <a:gridCol w="4105275">
                  <a:extLst>
                    <a:ext uri="{9D8B030D-6E8A-4147-A177-3AD203B41FA5}">
                      <a16:colId xmlns:a16="http://schemas.microsoft.com/office/drawing/2014/main" val="242594713"/>
                    </a:ext>
                  </a:extLst>
                </a:gridCol>
                <a:gridCol w="1150937">
                  <a:extLst>
                    <a:ext uri="{9D8B030D-6E8A-4147-A177-3AD203B41FA5}">
                      <a16:colId xmlns:a16="http://schemas.microsoft.com/office/drawing/2014/main" val="2751647290"/>
                    </a:ext>
                  </a:extLst>
                </a:gridCol>
                <a:gridCol w="1081088">
                  <a:extLst>
                    <a:ext uri="{9D8B030D-6E8A-4147-A177-3AD203B41FA5}">
                      <a16:colId xmlns:a16="http://schemas.microsoft.com/office/drawing/2014/main" val="1938273663"/>
                    </a:ext>
                  </a:extLst>
                </a:gridCol>
                <a:gridCol w="1079500">
                  <a:extLst>
                    <a:ext uri="{9D8B030D-6E8A-4147-A177-3AD203B41FA5}">
                      <a16:colId xmlns:a16="http://schemas.microsoft.com/office/drawing/2014/main" val="2635501336"/>
                    </a:ext>
                  </a:extLst>
                </a:gridCol>
                <a:gridCol w="1090612">
                  <a:extLst>
                    <a:ext uri="{9D8B030D-6E8A-4147-A177-3AD203B41FA5}">
                      <a16:colId xmlns:a16="http://schemas.microsoft.com/office/drawing/2014/main" val="1740982156"/>
                    </a:ext>
                  </a:extLst>
                </a:gridCol>
              </a:tblGrid>
              <a:tr h="180975">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対応区分</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ＢＣＰ対応</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行動内容例</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使用する様式</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gridSpan="3">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担当責任者</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847375885"/>
                  </a:ext>
                </a:extLst>
              </a:tr>
              <a:tr h="18097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（第一順位）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（第二順位）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（第三順位）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1565368448"/>
                  </a:ext>
                </a:extLst>
              </a:tr>
              <a:tr h="1809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事前～復旧</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統括</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・全社の対応に関する重要な意思決定、指揮命令、統括</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・ＢＣＰ対応拠点の立ち上げ</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様式①</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社長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副社長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生産本部長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20075139"/>
                  </a:ext>
                </a:extLst>
              </a:tr>
            </a:tbl>
          </a:graphicData>
        </a:graphic>
      </p:graphicFrame>
      <p:sp>
        <p:nvSpPr>
          <p:cNvPr id="77961" name="Line 137"/>
          <p:cNvSpPr>
            <a:spLocks noChangeShapeType="1"/>
          </p:cNvSpPr>
          <p:nvPr/>
        </p:nvSpPr>
        <p:spPr bwMode="auto">
          <a:xfrm>
            <a:off x="5176838" y="9164638"/>
            <a:ext cx="215900" cy="0"/>
          </a:xfrm>
          <a:prstGeom prst="line">
            <a:avLst/>
          </a:prstGeom>
          <a:noFill/>
          <a:ln w="28575" cap="rnd">
            <a:solidFill>
              <a:srgbClr val="0033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77962" name="Text Box 138"/>
          <p:cNvSpPr txBox="1">
            <a:spLocks noChangeArrowheads="1"/>
          </p:cNvSpPr>
          <p:nvPr/>
        </p:nvSpPr>
        <p:spPr bwMode="auto">
          <a:xfrm>
            <a:off x="496888" y="9326563"/>
            <a:ext cx="349250"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rPr>
              <a:t>14</a:t>
            </a:r>
          </a:p>
        </p:txBody>
      </p:sp>
      <p:sp>
        <p:nvSpPr>
          <p:cNvPr id="77963" name="Text Box 139"/>
          <p:cNvSpPr txBox="1">
            <a:spLocks noChangeArrowheads="1"/>
          </p:cNvSpPr>
          <p:nvPr/>
        </p:nvSpPr>
        <p:spPr bwMode="auto">
          <a:xfrm>
            <a:off x="423863" y="627063"/>
            <a:ext cx="12025312"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8900" indent="-889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1200">
                <a:solidFill>
                  <a:srgbClr val="808080"/>
                </a:solidFill>
                <a:latin typeface="HG丸ｺﾞｼｯｸM-PRO" panose="020F0600000000000000" pitchFamily="50" charset="-128"/>
                <a:ea typeface="HG丸ｺﾞｼｯｸM-PRO" panose="020F0600000000000000" pitchFamily="50" charset="-128"/>
              </a:rPr>
              <a:t>-</a:t>
            </a:r>
            <a:r>
              <a:rPr lang="ja-JP" altLang="en-US" sz="1200">
                <a:solidFill>
                  <a:srgbClr val="808080"/>
                </a:solidFill>
                <a:latin typeface="HG丸ｺﾞｼｯｸM-PRO" panose="020F0600000000000000" pitchFamily="50" charset="-128"/>
                <a:ea typeface="HG丸ｺﾞｼｯｸM-PRO" panose="020F0600000000000000" pitchFamily="50" charset="-128"/>
              </a:rPr>
              <a:t>ポイント</a:t>
            </a:r>
            <a:r>
              <a:rPr lang="en-US" altLang="ja-JP" sz="1200">
                <a:solidFill>
                  <a:srgbClr val="808080"/>
                </a:solidFill>
                <a:latin typeface="HG丸ｺﾞｼｯｸM-PRO" panose="020F0600000000000000" pitchFamily="50" charset="-128"/>
                <a:ea typeface="HG丸ｺﾞｼｯｸM-PRO" panose="020F0600000000000000" pitchFamily="50" charset="-128"/>
              </a:rPr>
              <a:t>-</a:t>
            </a:r>
          </a:p>
          <a:p>
            <a:pPr>
              <a:buFontTx/>
              <a:buChar char="•"/>
            </a:pPr>
            <a:r>
              <a:rPr lang="ja-JP" altLang="en-US" sz="1000">
                <a:solidFill>
                  <a:srgbClr val="808080"/>
                </a:solidFill>
                <a:latin typeface="HG丸ｺﾞｼｯｸM-PRO" panose="020F0600000000000000" pitchFamily="50" charset="-128"/>
                <a:ea typeface="HG丸ｺﾞｼｯｸM-PRO" panose="020F0600000000000000" pitchFamily="50" charset="-128"/>
              </a:rPr>
              <a:t>被災後、事業を継続または早期に復旧させるには、どのような場合に、どのような対応を行うのかをあらかじめ決めておくことが重要です。</a:t>
            </a:r>
          </a:p>
          <a:p>
            <a:pPr>
              <a:buFontTx/>
              <a:buChar char="•"/>
            </a:pPr>
            <a:r>
              <a:rPr lang="ja-JP" altLang="en-US" sz="1000">
                <a:solidFill>
                  <a:srgbClr val="808080"/>
                </a:solidFill>
                <a:latin typeface="HG丸ｺﾞｼｯｸM-PRO" panose="020F0600000000000000" pitchFamily="50" charset="-128"/>
                <a:ea typeface="HG丸ｺﾞｼｯｸM-PRO" panose="020F0600000000000000" pitchFamily="50" charset="-128"/>
              </a:rPr>
              <a:t>また、各対応の担当責任者とその代理を決めておくことも重要です。</a:t>
            </a:r>
          </a:p>
          <a:p>
            <a:pPr>
              <a:buFontTx/>
              <a:buChar char="•"/>
            </a:pPr>
            <a:r>
              <a:rPr lang="ja-JP" altLang="en-US" sz="1000">
                <a:solidFill>
                  <a:srgbClr val="808080"/>
                </a:solidFill>
                <a:latin typeface="HG丸ｺﾞｼｯｸM-PRO" panose="020F0600000000000000" pitchFamily="50" charset="-128"/>
                <a:ea typeface="HG丸ｺﾞｼｯｸM-PRO" panose="020F0600000000000000" pitchFamily="50" charset="-128"/>
              </a:rPr>
              <a:t>ＢＣＰの発動基準、対応体制については、全従業員に周知するよう努めてください。</a:t>
            </a:r>
          </a:p>
        </p:txBody>
      </p:sp>
      <p:sp>
        <p:nvSpPr>
          <p:cNvPr id="77965" name="Text Box 141"/>
          <p:cNvSpPr txBox="1">
            <a:spLocks noChangeArrowheads="1"/>
          </p:cNvSpPr>
          <p:nvPr/>
        </p:nvSpPr>
        <p:spPr bwMode="auto">
          <a:xfrm>
            <a:off x="44450" y="57150"/>
            <a:ext cx="31162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2000">
                <a:latin typeface="HGS創英角ｺﾞｼｯｸUB" panose="020B0900000000000000" pitchFamily="50" charset="-128"/>
                <a:ea typeface="HGS創英角ｺﾞｼｯｸUB" panose="020B0900000000000000" pitchFamily="50" charset="-128"/>
              </a:rPr>
              <a:t>３．事業継続対応</a:t>
            </a:r>
          </a:p>
        </p:txBody>
      </p:sp>
      <p:sp>
        <p:nvSpPr>
          <p:cNvPr id="77966" name="AutoShape 142"/>
          <p:cNvSpPr>
            <a:spLocks noChangeArrowheads="1"/>
          </p:cNvSpPr>
          <p:nvPr/>
        </p:nvSpPr>
        <p:spPr bwMode="auto">
          <a:xfrm>
            <a:off x="9929813" y="1633538"/>
            <a:ext cx="2060575" cy="574675"/>
          </a:xfrm>
          <a:prstGeom prst="wedgeRectCallout">
            <a:avLst>
              <a:gd name="adj1" fmla="val 3773"/>
              <a:gd name="adj2" fmla="val 85912"/>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r>
              <a:rPr lang="ja-JP" altLang="en-US" sz="900">
                <a:solidFill>
                  <a:srgbClr val="003300"/>
                </a:solidFill>
                <a:ea typeface="HG丸ｺﾞｼｯｸM-PRO" panose="020F0600000000000000" pitchFamily="50" charset="-128"/>
              </a:rPr>
              <a:t>担当責任者が不在の場合もありますので、第二順位（及び第三順位）の担当者も決めておきましょう。</a:t>
            </a:r>
          </a:p>
        </p:txBody>
      </p:sp>
      <p:sp>
        <p:nvSpPr>
          <p:cNvPr id="78150" name="AutoShape 326"/>
          <p:cNvSpPr>
            <a:spLocks noChangeArrowheads="1"/>
          </p:cNvSpPr>
          <p:nvPr/>
        </p:nvSpPr>
        <p:spPr bwMode="auto">
          <a:xfrm>
            <a:off x="5824538" y="5305425"/>
            <a:ext cx="198437" cy="215900"/>
          </a:xfrm>
          <a:prstGeom prst="downArrow">
            <a:avLst>
              <a:gd name="adj1" fmla="val 47204"/>
              <a:gd name="adj2" fmla="val 57599"/>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78151" name="AutoShape 327"/>
          <p:cNvSpPr>
            <a:spLocks noChangeArrowheads="1"/>
          </p:cNvSpPr>
          <p:nvPr/>
        </p:nvSpPr>
        <p:spPr bwMode="auto">
          <a:xfrm>
            <a:off x="5824538" y="5967413"/>
            <a:ext cx="198437" cy="215900"/>
          </a:xfrm>
          <a:prstGeom prst="downArrow">
            <a:avLst>
              <a:gd name="adj1" fmla="val 47204"/>
              <a:gd name="adj2" fmla="val 57599"/>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78152" name="AutoShape 328"/>
          <p:cNvSpPr>
            <a:spLocks noChangeArrowheads="1"/>
          </p:cNvSpPr>
          <p:nvPr/>
        </p:nvSpPr>
        <p:spPr bwMode="auto">
          <a:xfrm>
            <a:off x="5824538" y="7037388"/>
            <a:ext cx="198437" cy="215900"/>
          </a:xfrm>
          <a:prstGeom prst="downArrow">
            <a:avLst>
              <a:gd name="adj1" fmla="val 47204"/>
              <a:gd name="adj2" fmla="val 57599"/>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78158" name="Oval 334"/>
          <p:cNvSpPr>
            <a:spLocks noChangeArrowheads="1"/>
          </p:cNvSpPr>
          <p:nvPr/>
        </p:nvSpPr>
        <p:spPr bwMode="auto">
          <a:xfrm>
            <a:off x="933450" y="7583488"/>
            <a:ext cx="863600" cy="504825"/>
          </a:xfrm>
          <a:prstGeom prst="ellipse">
            <a:avLst/>
          </a:prstGeom>
          <a:solidFill>
            <a:srgbClr val="DDDDDD"/>
          </a:solidFill>
          <a:ln>
            <a:noFill/>
          </a:ln>
          <a:effectLst/>
          <a:extLst>
            <a:ext uri="{91240B29-F687-4F45-9708-019B960494DF}">
              <a14:hiddenLine xmlns:a14="http://schemas.microsoft.com/office/drawing/2010/main" w="2857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78159" name="AutoShape 335"/>
          <p:cNvSpPr>
            <a:spLocks noChangeArrowheads="1"/>
          </p:cNvSpPr>
          <p:nvPr/>
        </p:nvSpPr>
        <p:spPr bwMode="auto">
          <a:xfrm rot="237933">
            <a:off x="835025" y="3492500"/>
            <a:ext cx="1169988" cy="528638"/>
          </a:xfrm>
          <a:prstGeom prst="irregularSeal2">
            <a:avLst/>
          </a:prstGeom>
          <a:solidFill>
            <a:srgbClr val="DDDDDD"/>
          </a:solidFill>
          <a:ln>
            <a:noFill/>
          </a:ln>
          <a:effectLst/>
          <a:extLst>
            <a:ext uri="{91240B29-F687-4F45-9708-019B960494DF}">
              <a14:hiddenLine xmlns:a14="http://schemas.microsoft.com/office/drawing/2010/main" w="28575">
                <a:solidFill>
                  <a:srgbClr val="808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78160" name="Text Box 336"/>
          <p:cNvSpPr txBox="1">
            <a:spLocks noChangeArrowheads="1"/>
          </p:cNvSpPr>
          <p:nvPr/>
        </p:nvSpPr>
        <p:spPr bwMode="auto">
          <a:xfrm>
            <a:off x="788988" y="3538538"/>
            <a:ext cx="1152525" cy="457200"/>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ja-JP" altLang="en-US" sz="1200" b="1">
                <a:latin typeface="HG丸ｺﾞｼｯｸM-PRO" panose="020F0600000000000000" pitchFamily="50" charset="-128"/>
                <a:ea typeface="HG丸ｺﾞｼｯｸM-PRO" panose="020F0600000000000000" pitchFamily="50" charset="-128"/>
              </a:rPr>
              <a:t>（災害発生）</a:t>
            </a:r>
          </a:p>
          <a:p>
            <a:pPr algn="ctr"/>
            <a:r>
              <a:rPr lang="ja-JP" altLang="en-US" sz="1200" b="1">
                <a:latin typeface="HG丸ｺﾞｼｯｸM-PRO" panose="020F0600000000000000" pitchFamily="50" charset="-128"/>
                <a:ea typeface="HG丸ｺﾞｼｯｸM-PRO" panose="020F0600000000000000" pitchFamily="50" charset="-128"/>
              </a:rPr>
              <a:t>ＢＣＰ発動！</a:t>
            </a:r>
          </a:p>
        </p:txBody>
      </p:sp>
      <p:sp>
        <p:nvSpPr>
          <p:cNvPr id="78161" name="Text Box 337"/>
          <p:cNvSpPr txBox="1">
            <a:spLocks noChangeArrowheads="1"/>
          </p:cNvSpPr>
          <p:nvPr/>
        </p:nvSpPr>
        <p:spPr bwMode="auto">
          <a:xfrm>
            <a:off x="817563" y="7602538"/>
            <a:ext cx="1095375"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1200" b="1">
                <a:ea typeface="HG丸ｺﾞｼｯｸM-PRO" panose="020F0600000000000000" pitchFamily="50" charset="-128"/>
              </a:rPr>
              <a:t>平時業務</a:t>
            </a:r>
          </a:p>
          <a:p>
            <a:pPr algn="ctr"/>
            <a:r>
              <a:rPr lang="ja-JP" altLang="en-US" sz="1200" b="1">
                <a:ea typeface="HG丸ｺﾞｼｯｸM-PRO" panose="020F0600000000000000" pitchFamily="50" charset="-128"/>
              </a:rPr>
              <a:t>（製造再開）</a:t>
            </a:r>
          </a:p>
        </p:txBody>
      </p:sp>
      <p:sp>
        <p:nvSpPr>
          <p:cNvPr id="78162" name="AutoShape 338"/>
          <p:cNvSpPr>
            <a:spLocks noChangeArrowheads="1"/>
          </p:cNvSpPr>
          <p:nvPr/>
        </p:nvSpPr>
        <p:spPr bwMode="auto">
          <a:xfrm>
            <a:off x="1231900" y="4040188"/>
            <a:ext cx="301625" cy="3543300"/>
          </a:xfrm>
          <a:prstGeom prst="downArrow">
            <a:avLst>
              <a:gd name="adj1" fmla="val 51380"/>
              <a:gd name="adj2" fmla="val 121063"/>
            </a:avLst>
          </a:prstGeom>
          <a:gradFill rotWithShape="1">
            <a:gsLst>
              <a:gs pos="0">
                <a:srgbClr val="DDDDDD"/>
              </a:gs>
              <a:gs pos="100000">
                <a:srgbClr val="DDDDDD">
                  <a:gamma/>
                  <a:tint val="0"/>
                  <a:invGamma/>
                </a:srgbClr>
              </a:gs>
            </a:gsLst>
            <a:lin ang="5400000" scaled="1"/>
          </a:gradFill>
          <a:ln w="2857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78163" name="AutoShape 339"/>
          <p:cNvSpPr>
            <a:spLocks noChangeArrowheads="1"/>
          </p:cNvSpPr>
          <p:nvPr/>
        </p:nvSpPr>
        <p:spPr bwMode="auto">
          <a:xfrm>
            <a:off x="207963" y="4152900"/>
            <a:ext cx="1079500" cy="647700"/>
          </a:xfrm>
          <a:prstGeom prst="wedgeRectCallout">
            <a:avLst>
              <a:gd name="adj1" fmla="val 37500"/>
              <a:gd name="adj2" fmla="val -77940"/>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r>
              <a:rPr lang="ja-JP" altLang="en-US" sz="900">
                <a:solidFill>
                  <a:srgbClr val="003300"/>
                </a:solidFill>
                <a:latin typeface="HG丸ｺﾞｼｯｸM-PRO" panose="020F0600000000000000" pitchFamily="50" charset="-128"/>
                <a:ea typeface="HG丸ｺﾞｼｯｸM-PRO" panose="020F0600000000000000" pitchFamily="50" charset="-128"/>
              </a:rPr>
              <a:t>「震度</a:t>
            </a:r>
            <a:r>
              <a:rPr lang="en-US" altLang="ja-JP" sz="900">
                <a:solidFill>
                  <a:srgbClr val="003300"/>
                </a:solidFill>
                <a:latin typeface="HG丸ｺﾞｼｯｸM-PRO" panose="020F0600000000000000" pitchFamily="50" charset="-128"/>
                <a:ea typeface="HG丸ｺﾞｼｯｸM-PRO" panose="020F0600000000000000" pitchFamily="50" charset="-128"/>
              </a:rPr>
              <a:t>5</a:t>
            </a:r>
            <a:r>
              <a:rPr lang="ja-JP" altLang="en-US" sz="900">
                <a:solidFill>
                  <a:srgbClr val="003300"/>
                </a:solidFill>
                <a:latin typeface="HG丸ｺﾞｼｯｸM-PRO" panose="020F0600000000000000" pitchFamily="50" charset="-128"/>
                <a:ea typeface="HG丸ｺﾞｼｯｸM-PRO" panose="020F0600000000000000" pitchFamily="50" charset="-128"/>
              </a:rPr>
              <a:t>強以上で発動する」など、発動基準を決めておきましょう。</a:t>
            </a:r>
          </a:p>
        </p:txBody>
      </p:sp>
      <p:sp>
        <p:nvSpPr>
          <p:cNvPr id="78164" name="AutoShape 340"/>
          <p:cNvSpPr>
            <a:spLocks noChangeArrowheads="1"/>
          </p:cNvSpPr>
          <p:nvPr/>
        </p:nvSpPr>
        <p:spPr bwMode="auto">
          <a:xfrm rot="5400000">
            <a:off x="941387" y="6694488"/>
            <a:ext cx="2638425" cy="215900"/>
          </a:xfrm>
          <a:prstGeom prst="homePlate">
            <a:avLst>
              <a:gd name="adj" fmla="val 106138"/>
            </a:avLst>
          </a:prstGeom>
          <a:gradFill rotWithShape="1">
            <a:gsLst>
              <a:gs pos="0">
                <a:srgbClr val="DDDDDD"/>
              </a:gs>
              <a:gs pos="100000">
                <a:srgbClr val="DDDDDD">
                  <a:gamma/>
                  <a:tint val="0"/>
                  <a:invGamma/>
                </a:srgbClr>
              </a:gs>
            </a:gsLst>
            <a:lin ang="0" scaled="1"/>
          </a:gra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p>
            <a:pPr algn="ctr"/>
            <a:r>
              <a:rPr lang="ja-JP" altLang="en-US" sz="1200">
                <a:ea typeface="HG丸ｺﾞｼｯｸM-PRO" panose="020F0600000000000000" pitchFamily="50" charset="-128"/>
              </a:rPr>
              <a:t>復旧活動</a:t>
            </a:r>
          </a:p>
        </p:txBody>
      </p:sp>
      <p:sp>
        <p:nvSpPr>
          <p:cNvPr id="78165" name="AutoShape 341"/>
          <p:cNvSpPr>
            <a:spLocks noChangeArrowheads="1"/>
          </p:cNvSpPr>
          <p:nvPr/>
        </p:nvSpPr>
        <p:spPr bwMode="auto">
          <a:xfrm rot="5400000">
            <a:off x="1108075" y="4464050"/>
            <a:ext cx="2305050" cy="215900"/>
          </a:xfrm>
          <a:prstGeom prst="homePlate">
            <a:avLst>
              <a:gd name="adj" fmla="val 92727"/>
            </a:avLst>
          </a:prstGeom>
          <a:gradFill rotWithShape="1">
            <a:gsLst>
              <a:gs pos="0">
                <a:srgbClr val="DDDDDD"/>
              </a:gs>
              <a:gs pos="100000">
                <a:srgbClr val="DDDDDD">
                  <a:gamma/>
                  <a:tint val="0"/>
                  <a:invGamma/>
                </a:srgbClr>
              </a:gs>
            </a:gsLst>
            <a:lin ang="0" scaled="1"/>
          </a:gra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p>
            <a:pPr algn="ctr"/>
            <a:r>
              <a:rPr lang="ja-JP" altLang="en-US" sz="1200">
                <a:ea typeface="HG丸ｺﾞｼｯｸM-PRO" panose="020F0600000000000000" pitchFamily="50" charset="-128"/>
              </a:rPr>
              <a:t>初動対応</a:t>
            </a:r>
          </a:p>
        </p:txBody>
      </p:sp>
      <p:sp>
        <p:nvSpPr>
          <p:cNvPr id="78239" name="AutoShape 415"/>
          <p:cNvSpPr>
            <a:spLocks noChangeArrowheads="1"/>
          </p:cNvSpPr>
          <p:nvPr/>
        </p:nvSpPr>
        <p:spPr bwMode="auto">
          <a:xfrm>
            <a:off x="5824538" y="4214813"/>
            <a:ext cx="198437" cy="215900"/>
          </a:xfrm>
          <a:prstGeom prst="downArrow">
            <a:avLst>
              <a:gd name="adj1" fmla="val 47204"/>
              <a:gd name="adj2" fmla="val 57599"/>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78241" name="Text Box 417"/>
          <p:cNvSpPr txBox="1">
            <a:spLocks noChangeArrowheads="1"/>
          </p:cNvSpPr>
          <p:nvPr/>
        </p:nvSpPr>
        <p:spPr bwMode="auto">
          <a:xfrm>
            <a:off x="8777288" y="839788"/>
            <a:ext cx="3960812" cy="5492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marL="85725" indent="-8572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1000" i="1">
                <a:solidFill>
                  <a:schemeClr val="hlink"/>
                </a:solidFill>
                <a:ea typeface="HG丸ｺﾞｼｯｸM-PRO" panose="020F0600000000000000" pitchFamily="50" charset="-128"/>
              </a:rPr>
              <a:t>※</a:t>
            </a:r>
            <a:r>
              <a:rPr lang="ja-JP" altLang="en-US" sz="1000" i="1">
                <a:solidFill>
                  <a:schemeClr val="hlink"/>
                </a:solidFill>
                <a:ea typeface="HG丸ｺﾞｼｯｸM-PRO" panose="020F0600000000000000" pitchFamily="50" charset="-128"/>
              </a:rPr>
              <a:t>東海地震に関する情報（観測・注意・予知情報）が発表された場合には、警戒宣言やあらかじめ決められている市町村の防災計画等に従って、適切な行動をしてください。</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007" name="Rectangle 255"/>
          <p:cNvSpPr>
            <a:spLocks noChangeArrowheads="1"/>
          </p:cNvSpPr>
          <p:nvPr/>
        </p:nvSpPr>
        <p:spPr bwMode="auto">
          <a:xfrm>
            <a:off x="260350" y="177800"/>
            <a:ext cx="3332163" cy="277813"/>
          </a:xfrm>
          <a:prstGeom prst="rect">
            <a:avLst/>
          </a:prstGeom>
          <a:gradFill rotWithShape="1">
            <a:gsLst>
              <a:gs pos="0">
                <a:srgbClr val="DDDDDD"/>
              </a:gs>
              <a:gs pos="50000">
                <a:srgbClr val="DDDDDD">
                  <a:gamma/>
                  <a:tint val="0"/>
                  <a:invGamma/>
                </a:srgbClr>
              </a:gs>
              <a:gs pos="100000">
                <a:srgbClr val="DDDDDD"/>
              </a:gs>
            </a:gsLst>
            <a:lin ang="5400000" scaled="1"/>
          </a:gradFill>
          <a:ln>
            <a:noFill/>
          </a:ln>
          <a:effectLst/>
          <a:extLst>
            <a:ext uri="{91240B29-F687-4F45-9708-019B960494DF}">
              <a14:hiddenLine xmlns:a14="http://schemas.microsoft.com/office/drawing/2010/main" w="28575">
                <a:solidFill>
                  <a:srgbClr val="DDDDD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74754" name="Text Box 2"/>
          <p:cNvSpPr txBox="1">
            <a:spLocks noChangeArrowheads="1"/>
          </p:cNvSpPr>
          <p:nvPr/>
        </p:nvSpPr>
        <p:spPr bwMode="auto">
          <a:xfrm>
            <a:off x="468313" y="2846388"/>
            <a:ext cx="0" cy="92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1279525">
              <a:defRPr kumimoji="1">
                <a:solidFill>
                  <a:schemeClr val="tx1"/>
                </a:solidFill>
                <a:latin typeface="Arial" panose="020B0604020202020204" pitchFamily="34" charset="0"/>
                <a:ea typeface="ＭＳ Ｐゴシック" panose="020B0600070205080204" pitchFamily="50" charset="-128"/>
              </a:defRPr>
            </a:lvl1pPr>
            <a:lvl2pPr marL="611188" defTabSz="1279525">
              <a:defRPr kumimoji="1">
                <a:solidFill>
                  <a:schemeClr val="tx1"/>
                </a:solidFill>
                <a:latin typeface="Arial" panose="020B0604020202020204" pitchFamily="34" charset="0"/>
                <a:ea typeface="ＭＳ Ｐゴシック" panose="020B0600070205080204" pitchFamily="50" charset="-128"/>
              </a:defRPr>
            </a:lvl2pPr>
            <a:lvl3pPr marL="1222375" defTabSz="1279525">
              <a:defRPr kumimoji="1">
                <a:solidFill>
                  <a:schemeClr val="tx1"/>
                </a:solidFill>
                <a:latin typeface="Arial" panose="020B0604020202020204" pitchFamily="34" charset="0"/>
                <a:ea typeface="ＭＳ Ｐゴシック" panose="020B0600070205080204" pitchFamily="50" charset="-128"/>
              </a:defRPr>
            </a:lvl3pPr>
            <a:lvl4pPr marL="1833563" defTabSz="1279525">
              <a:defRPr kumimoji="1">
                <a:solidFill>
                  <a:schemeClr val="tx1"/>
                </a:solidFill>
                <a:latin typeface="Arial" panose="020B0604020202020204" pitchFamily="34" charset="0"/>
                <a:ea typeface="ＭＳ Ｐゴシック" panose="020B0600070205080204" pitchFamily="50" charset="-128"/>
              </a:defRPr>
            </a:lvl4pPr>
            <a:lvl5pPr marL="2441575" defTabSz="1279525">
              <a:defRPr kumimoji="1">
                <a:solidFill>
                  <a:schemeClr val="tx1"/>
                </a:solidFill>
                <a:latin typeface="Arial" panose="020B0604020202020204" pitchFamily="34" charset="0"/>
                <a:ea typeface="ＭＳ Ｐゴシック" panose="020B0600070205080204" pitchFamily="50" charset="-128"/>
              </a:defRPr>
            </a:lvl5pPr>
            <a:lvl6pPr marL="28987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3559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8131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2703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endParaRPr lang="ja-JP" altLang="ja-JP" sz="700"/>
          </a:p>
        </p:txBody>
      </p:sp>
      <p:sp>
        <p:nvSpPr>
          <p:cNvPr id="74755" name="Rectangle 3"/>
          <p:cNvSpPr>
            <a:spLocks noChangeArrowheads="1"/>
          </p:cNvSpPr>
          <p:nvPr/>
        </p:nvSpPr>
        <p:spPr bwMode="auto">
          <a:xfrm>
            <a:off x="1833563" y="1439863"/>
            <a:ext cx="3059112"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marL="1827213"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10000"/>
              </a:spcBef>
            </a:pPr>
            <a:r>
              <a:rPr lang="ja-JP" altLang="en-US" sz="1000"/>
              <a:t>［１］初期動作</a:t>
            </a:r>
          </a:p>
          <a:p>
            <a:pPr>
              <a:spcBef>
                <a:spcPct val="10000"/>
              </a:spcBef>
            </a:pPr>
            <a:endParaRPr lang="ja-JP" altLang="en-US" sz="600"/>
          </a:p>
          <a:p>
            <a:pPr>
              <a:spcBef>
                <a:spcPct val="10000"/>
              </a:spcBef>
            </a:pPr>
            <a:endParaRPr lang="en-US" altLang="ja-JP" sz="600"/>
          </a:p>
        </p:txBody>
      </p:sp>
      <p:sp>
        <p:nvSpPr>
          <p:cNvPr id="74756" name="Rectangle 4"/>
          <p:cNvSpPr>
            <a:spLocks noChangeArrowheads="1"/>
          </p:cNvSpPr>
          <p:nvPr/>
        </p:nvSpPr>
        <p:spPr bwMode="auto">
          <a:xfrm>
            <a:off x="4892675" y="1439863"/>
            <a:ext cx="3059113"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marL="1827213"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10000"/>
              </a:spcBef>
            </a:pPr>
            <a:r>
              <a:rPr lang="ja-JP" altLang="en-US" sz="1000"/>
              <a:t>［２］行動要領</a:t>
            </a:r>
          </a:p>
          <a:p>
            <a:pPr>
              <a:spcBef>
                <a:spcPct val="10000"/>
              </a:spcBef>
            </a:pPr>
            <a:endParaRPr lang="ja-JP" altLang="en-US" sz="600"/>
          </a:p>
          <a:p>
            <a:pPr>
              <a:spcBef>
                <a:spcPct val="10000"/>
              </a:spcBef>
            </a:pPr>
            <a:endParaRPr lang="en-US" altLang="ja-JP" sz="600"/>
          </a:p>
        </p:txBody>
      </p:sp>
      <p:sp>
        <p:nvSpPr>
          <p:cNvPr id="74757" name="Rectangle 5"/>
          <p:cNvSpPr>
            <a:spLocks noChangeArrowheads="1"/>
          </p:cNvSpPr>
          <p:nvPr/>
        </p:nvSpPr>
        <p:spPr bwMode="auto">
          <a:xfrm>
            <a:off x="7950200" y="1439863"/>
            <a:ext cx="3059113"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nchor="ctr" anchorCtr="1"/>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marL="1827213"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a:ea typeface="HG丸ｺﾞｼｯｸM-PRO" panose="020F0600000000000000" pitchFamily="50" charset="-128"/>
              </a:rPr>
              <a:t>従業員携帯カード</a:t>
            </a:r>
          </a:p>
          <a:p>
            <a:pPr algn="ctr">
              <a:lnSpc>
                <a:spcPct val="85000"/>
              </a:lnSpc>
            </a:pPr>
            <a:endParaRPr lang="ja-JP" altLang="en-US" sz="1600">
              <a:ea typeface="HG丸ｺﾞｼｯｸM-PRO" panose="020F0600000000000000" pitchFamily="50" charset="-128"/>
            </a:endParaRPr>
          </a:p>
          <a:p>
            <a:pPr algn="ctr">
              <a:lnSpc>
                <a:spcPct val="85000"/>
              </a:lnSpc>
            </a:pPr>
            <a:r>
              <a:rPr lang="ja-JP" altLang="en-US" sz="1600" b="1" i="1">
                <a:solidFill>
                  <a:srgbClr val="800000"/>
                </a:solidFill>
                <a:ea typeface="ＭＳ Ｐ明朝" panose="02020600040205080304" pitchFamily="18" charset="-128"/>
              </a:rPr>
              <a:t>株式会社○○製作所</a:t>
            </a:r>
          </a:p>
          <a:p>
            <a:pPr algn="ctr">
              <a:lnSpc>
                <a:spcPct val="85000"/>
              </a:lnSpc>
            </a:pPr>
            <a:r>
              <a:rPr lang="ja-JP" altLang="en-US" sz="1600" b="1" i="1">
                <a:solidFill>
                  <a:srgbClr val="800000"/>
                </a:solidFill>
                <a:ea typeface="ＭＳ Ｐ明朝" panose="02020600040205080304" pitchFamily="18" charset="-128"/>
              </a:rPr>
              <a:t>愛知　太郎</a:t>
            </a:r>
          </a:p>
          <a:p>
            <a:pPr algn="ctr">
              <a:lnSpc>
                <a:spcPct val="85000"/>
              </a:lnSpc>
            </a:pPr>
            <a:endParaRPr lang="en-US" altLang="ja-JP" sz="1600" b="1">
              <a:ea typeface="ＭＳ Ｐ明朝" panose="02020600040205080304" pitchFamily="18" charset="-128"/>
            </a:endParaRPr>
          </a:p>
        </p:txBody>
      </p:sp>
      <p:sp>
        <p:nvSpPr>
          <p:cNvPr id="74758" name="Rectangle 6"/>
          <p:cNvSpPr>
            <a:spLocks noChangeArrowheads="1"/>
          </p:cNvSpPr>
          <p:nvPr/>
        </p:nvSpPr>
        <p:spPr bwMode="auto">
          <a:xfrm>
            <a:off x="1833563" y="5376863"/>
            <a:ext cx="3059112"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marL="1827213"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10000"/>
              </a:spcBef>
            </a:pPr>
            <a:r>
              <a:rPr lang="ja-JP" altLang="en-US" sz="1000"/>
              <a:t>［５］安否報告ルール</a:t>
            </a:r>
          </a:p>
          <a:p>
            <a:pPr>
              <a:spcBef>
                <a:spcPct val="10000"/>
              </a:spcBef>
            </a:pPr>
            <a:endParaRPr lang="ja-JP" altLang="en-US" sz="600"/>
          </a:p>
          <a:p>
            <a:pPr>
              <a:spcBef>
                <a:spcPct val="10000"/>
              </a:spcBef>
            </a:pPr>
            <a:endParaRPr lang="en-US" altLang="ja-JP" sz="600"/>
          </a:p>
        </p:txBody>
      </p:sp>
      <p:sp>
        <p:nvSpPr>
          <p:cNvPr id="74759" name="Rectangle 7"/>
          <p:cNvSpPr>
            <a:spLocks noChangeArrowheads="1"/>
          </p:cNvSpPr>
          <p:nvPr/>
        </p:nvSpPr>
        <p:spPr bwMode="auto">
          <a:xfrm>
            <a:off x="4892675" y="5376863"/>
            <a:ext cx="3059113"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marL="1827213"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10000"/>
              </a:spcBef>
            </a:pPr>
            <a:r>
              <a:rPr lang="ja-JP" altLang="en-US" sz="1000"/>
              <a:t>［５－１］会社への連絡方法</a:t>
            </a:r>
            <a:endParaRPr lang="ja-JP" altLang="en-US" sz="1600"/>
          </a:p>
          <a:p>
            <a:pPr>
              <a:spcBef>
                <a:spcPct val="10000"/>
              </a:spcBef>
            </a:pPr>
            <a:endParaRPr lang="ja-JP" altLang="en-US" sz="600"/>
          </a:p>
          <a:p>
            <a:pPr>
              <a:spcBef>
                <a:spcPct val="10000"/>
              </a:spcBef>
            </a:pPr>
            <a:endParaRPr lang="en-US" altLang="ja-JP" sz="600"/>
          </a:p>
        </p:txBody>
      </p:sp>
      <p:sp>
        <p:nvSpPr>
          <p:cNvPr id="74760" name="Rectangle 8"/>
          <p:cNvSpPr>
            <a:spLocks noChangeArrowheads="1"/>
          </p:cNvSpPr>
          <p:nvPr/>
        </p:nvSpPr>
        <p:spPr bwMode="auto">
          <a:xfrm>
            <a:off x="7950200" y="5376863"/>
            <a:ext cx="3059113"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marL="1827213"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10000"/>
              </a:spcBef>
            </a:pPr>
            <a:r>
              <a:rPr lang="ja-JP" altLang="en-US" sz="1000"/>
              <a:t>［５－２］家族への連絡方法</a:t>
            </a:r>
            <a:endParaRPr lang="ja-JP" altLang="en-US" sz="600"/>
          </a:p>
          <a:p>
            <a:pPr>
              <a:spcBef>
                <a:spcPct val="10000"/>
              </a:spcBef>
            </a:pPr>
            <a:endParaRPr lang="en-US" altLang="ja-JP" sz="600"/>
          </a:p>
        </p:txBody>
      </p:sp>
      <p:sp>
        <p:nvSpPr>
          <p:cNvPr id="74761" name="Rectangle 9"/>
          <p:cNvSpPr>
            <a:spLocks noChangeArrowheads="1"/>
          </p:cNvSpPr>
          <p:nvPr/>
        </p:nvSpPr>
        <p:spPr bwMode="auto">
          <a:xfrm>
            <a:off x="1830388" y="7319963"/>
            <a:ext cx="3059112"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marL="1827213"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10000"/>
              </a:spcBef>
            </a:pPr>
            <a:r>
              <a:rPr lang="ja-JP" altLang="en-US" sz="1000"/>
              <a:t>［５－３］ＮＴＴ災害伝言ダイヤル　</a:t>
            </a:r>
            <a:r>
              <a:rPr lang="ja-JP" altLang="en-US" sz="1000" b="1"/>
              <a:t>１７１</a:t>
            </a:r>
          </a:p>
          <a:p>
            <a:pPr>
              <a:spcBef>
                <a:spcPct val="10000"/>
              </a:spcBef>
            </a:pPr>
            <a:endParaRPr lang="ja-JP" altLang="en-US" sz="600"/>
          </a:p>
          <a:p>
            <a:pPr>
              <a:spcBef>
                <a:spcPct val="10000"/>
              </a:spcBef>
            </a:pPr>
            <a:endParaRPr lang="en-US" altLang="ja-JP" sz="600"/>
          </a:p>
        </p:txBody>
      </p:sp>
      <p:sp>
        <p:nvSpPr>
          <p:cNvPr id="74762" name="Rectangle 10"/>
          <p:cNvSpPr>
            <a:spLocks noChangeArrowheads="1"/>
          </p:cNvSpPr>
          <p:nvPr/>
        </p:nvSpPr>
        <p:spPr bwMode="auto">
          <a:xfrm>
            <a:off x="4889500" y="7319963"/>
            <a:ext cx="3059113"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marL="1827213"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10000"/>
              </a:spcBef>
            </a:pPr>
            <a:r>
              <a:rPr lang="ja-JP" altLang="en-US" sz="1000"/>
              <a:t>［５－４］携帯電話「災害伝言板サービス」</a:t>
            </a:r>
            <a:endParaRPr lang="ja-JP" altLang="en-US" sz="600"/>
          </a:p>
        </p:txBody>
      </p:sp>
      <p:sp>
        <p:nvSpPr>
          <p:cNvPr id="74763" name="Rectangle 11"/>
          <p:cNvSpPr>
            <a:spLocks noChangeArrowheads="1"/>
          </p:cNvSpPr>
          <p:nvPr/>
        </p:nvSpPr>
        <p:spPr bwMode="auto">
          <a:xfrm>
            <a:off x="7948613" y="7319963"/>
            <a:ext cx="3057525"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marL="1827213"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10000"/>
              </a:spcBef>
            </a:pPr>
            <a:endParaRPr lang="en-US" altLang="ja-JP" sz="1000"/>
          </a:p>
          <a:p>
            <a:pPr>
              <a:spcBef>
                <a:spcPct val="10000"/>
              </a:spcBef>
            </a:pPr>
            <a:endParaRPr lang="en-US" altLang="ja-JP" sz="600"/>
          </a:p>
          <a:p>
            <a:pPr>
              <a:spcBef>
                <a:spcPct val="10000"/>
              </a:spcBef>
            </a:pPr>
            <a:endParaRPr lang="en-US" altLang="ja-JP" sz="600"/>
          </a:p>
        </p:txBody>
      </p:sp>
      <p:sp>
        <p:nvSpPr>
          <p:cNvPr id="74764" name="AutoShape 12"/>
          <p:cNvSpPr>
            <a:spLocks noChangeArrowheads="1"/>
          </p:cNvSpPr>
          <p:nvPr/>
        </p:nvSpPr>
        <p:spPr bwMode="auto">
          <a:xfrm>
            <a:off x="2043113" y="1751013"/>
            <a:ext cx="1296987" cy="1168400"/>
          </a:xfrm>
          <a:prstGeom prst="roundRect">
            <a:avLst>
              <a:gd name="adj" fmla="val 0"/>
            </a:avLst>
          </a:prstGeom>
          <a:solidFill>
            <a:srgbClr val="DDDDDD"/>
          </a:solidFill>
          <a:ln w="9525" algn="ctr">
            <a:solidFill>
              <a:srgbClr val="333333"/>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72000" anchor="ctr"/>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marL="879475" indent="-342900" defTabSz="957263">
              <a:defRPr kumimoji="1">
                <a:solidFill>
                  <a:schemeClr val="tx1"/>
                </a:solidFill>
                <a:latin typeface="Arial" panose="020B0604020202020204" pitchFamily="34" charset="0"/>
                <a:ea typeface="ＭＳ Ｐゴシック" panose="020B0600070205080204" pitchFamily="50" charset="-128"/>
              </a:defRPr>
            </a:lvl2pPr>
            <a:lvl3pPr marL="1401763" indent="-342900" defTabSz="957263">
              <a:defRPr kumimoji="1">
                <a:solidFill>
                  <a:schemeClr val="tx1"/>
                </a:solidFill>
                <a:latin typeface="Arial" panose="020B0604020202020204" pitchFamily="34" charset="0"/>
                <a:ea typeface="ＭＳ Ｐゴシック" panose="020B0600070205080204" pitchFamily="50" charset="-128"/>
              </a:defRPr>
            </a:lvl3pPr>
            <a:lvl4pPr marL="1924050" indent="-342900" defTabSz="957263">
              <a:defRPr kumimoji="1">
                <a:solidFill>
                  <a:schemeClr val="tx1"/>
                </a:solidFill>
                <a:latin typeface="Arial" panose="020B0604020202020204" pitchFamily="34" charset="0"/>
                <a:ea typeface="ＭＳ Ｐゴシック" panose="020B0600070205080204" pitchFamily="50" charset="-128"/>
              </a:defRPr>
            </a:lvl4pPr>
            <a:lvl5pPr marL="2446338" indent="-342900" defTabSz="957263">
              <a:defRPr kumimoji="1">
                <a:solidFill>
                  <a:schemeClr val="tx1"/>
                </a:solidFill>
                <a:latin typeface="Arial" panose="020B0604020202020204" pitchFamily="34" charset="0"/>
                <a:ea typeface="ＭＳ Ｐゴシック" panose="020B0600070205080204" pitchFamily="50" charset="-128"/>
              </a:defRPr>
            </a:lvl5pPr>
            <a:lvl6pPr marL="29035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3607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8179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2751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0000"/>
              </a:spcAft>
              <a:buFontTx/>
              <a:buAutoNum type="circleNumDbPlain"/>
            </a:pPr>
            <a:endParaRPr lang="en-US" altLang="ja-JP" sz="700"/>
          </a:p>
          <a:p>
            <a:pPr>
              <a:lnSpc>
                <a:spcPct val="90000"/>
              </a:lnSpc>
              <a:spcAft>
                <a:spcPct val="20000"/>
              </a:spcAft>
              <a:buFontTx/>
              <a:buAutoNum type="circleNumDbPlain"/>
            </a:pPr>
            <a:r>
              <a:rPr lang="ja-JP" altLang="en-US" sz="700"/>
              <a:t>落ち着いて！</a:t>
            </a:r>
          </a:p>
          <a:p>
            <a:pPr>
              <a:lnSpc>
                <a:spcPct val="90000"/>
              </a:lnSpc>
              <a:spcAft>
                <a:spcPct val="20000"/>
              </a:spcAft>
              <a:buFontTx/>
              <a:buAutoNum type="circleNumDbPlain"/>
            </a:pPr>
            <a:r>
              <a:rPr lang="ja-JP" altLang="en-US" sz="700"/>
              <a:t>机の下に入るなどして身を守る</a:t>
            </a:r>
          </a:p>
          <a:p>
            <a:pPr>
              <a:lnSpc>
                <a:spcPct val="90000"/>
              </a:lnSpc>
              <a:spcAft>
                <a:spcPct val="20000"/>
              </a:spcAft>
              <a:buFontTx/>
              <a:buAutoNum type="circleNumDbPlain"/>
            </a:pPr>
            <a:r>
              <a:rPr lang="ja-JP" altLang="en-US" sz="700"/>
              <a:t>揺れがおさまったら火元を確認</a:t>
            </a:r>
          </a:p>
          <a:p>
            <a:pPr>
              <a:lnSpc>
                <a:spcPct val="90000"/>
              </a:lnSpc>
              <a:spcAft>
                <a:spcPct val="20000"/>
              </a:spcAft>
              <a:buFontTx/>
              <a:buAutoNum type="circleNumDbPlain"/>
            </a:pPr>
            <a:r>
              <a:rPr lang="ja-JP" altLang="en-US" sz="700"/>
              <a:t>出口を確保</a:t>
            </a:r>
          </a:p>
          <a:p>
            <a:pPr>
              <a:lnSpc>
                <a:spcPct val="90000"/>
              </a:lnSpc>
              <a:spcAft>
                <a:spcPct val="20000"/>
              </a:spcAft>
              <a:buFontTx/>
              <a:buAutoNum type="circleNumDbPlain"/>
            </a:pPr>
            <a:r>
              <a:rPr lang="ja-JP" altLang="en-US" sz="700"/>
              <a:t>靴を履き、非常持出品を用意</a:t>
            </a:r>
          </a:p>
          <a:p>
            <a:pPr>
              <a:lnSpc>
                <a:spcPct val="90000"/>
              </a:lnSpc>
              <a:spcAft>
                <a:spcPct val="20000"/>
              </a:spcAft>
              <a:buFontTx/>
              <a:buAutoNum type="circleNumDbPlain"/>
            </a:pPr>
            <a:r>
              <a:rPr lang="ja-JP" altLang="en-US" sz="700"/>
              <a:t>消火活動・救助活動に協力</a:t>
            </a:r>
          </a:p>
        </p:txBody>
      </p:sp>
      <p:sp>
        <p:nvSpPr>
          <p:cNvPr id="74765" name="AutoShape 13"/>
          <p:cNvSpPr>
            <a:spLocks noChangeArrowheads="1"/>
          </p:cNvSpPr>
          <p:nvPr/>
        </p:nvSpPr>
        <p:spPr bwMode="auto">
          <a:xfrm>
            <a:off x="3341688" y="1751013"/>
            <a:ext cx="1296987" cy="1168400"/>
          </a:xfrm>
          <a:prstGeom prst="roundRect">
            <a:avLst>
              <a:gd name="adj" fmla="val 0"/>
            </a:avLst>
          </a:prstGeom>
          <a:solidFill>
            <a:srgbClr val="DDDDDD"/>
          </a:solidFill>
          <a:ln w="9525" algn="ctr">
            <a:solidFill>
              <a:srgbClr val="333333"/>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54000" anchor="ctr"/>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marL="266700" defTabSz="957263">
              <a:defRPr kumimoji="1">
                <a:solidFill>
                  <a:schemeClr val="tx1"/>
                </a:solidFill>
                <a:latin typeface="Arial" panose="020B0604020202020204" pitchFamily="34" charset="0"/>
                <a:ea typeface="ＭＳ Ｐゴシック" panose="020B0600070205080204" pitchFamily="50" charset="-128"/>
              </a:defRPr>
            </a:lvl2pPr>
            <a:lvl3pPr marL="1314450" indent="-342900" defTabSz="957263">
              <a:defRPr kumimoji="1">
                <a:solidFill>
                  <a:schemeClr val="tx1"/>
                </a:solidFill>
                <a:latin typeface="Arial" panose="020B0604020202020204" pitchFamily="34" charset="0"/>
                <a:ea typeface="ＭＳ Ｐゴシック" panose="020B0600070205080204" pitchFamily="50" charset="-128"/>
              </a:defRPr>
            </a:lvl3pPr>
            <a:lvl4pPr marL="1836738" indent="-342900" defTabSz="957263">
              <a:defRPr kumimoji="1">
                <a:solidFill>
                  <a:schemeClr val="tx1"/>
                </a:solidFill>
                <a:latin typeface="Arial" panose="020B0604020202020204" pitchFamily="34" charset="0"/>
                <a:ea typeface="ＭＳ Ｐゴシック" panose="020B0600070205080204" pitchFamily="50" charset="-128"/>
              </a:defRPr>
            </a:lvl4pPr>
            <a:lvl5pPr marL="2359025" indent="-342900" defTabSz="957263">
              <a:defRPr kumimoji="1">
                <a:solidFill>
                  <a:schemeClr val="tx1"/>
                </a:solidFill>
                <a:latin typeface="Arial" panose="020B0604020202020204" pitchFamily="34" charset="0"/>
                <a:ea typeface="ＭＳ Ｐゴシック" panose="020B0600070205080204" pitchFamily="50" charset="-128"/>
              </a:defRPr>
            </a:lvl5pPr>
            <a:lvl6pPr marL="28162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2734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7306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1878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0000"/>
              </a:spcAft>
              <a:buFontTx/>
              <a:buAutoNum type="circleNumDbPlain"/>
            </a:pPr>
            <a:endParaRPr lang="en-US" altLang="ja-JP" sz="700"/>
          </a:p>
          <a:p>
            <a:pPr>
              <a:lnSpc>
                <a:spcPct val="90000"/>
              </a:lnSpc>
              <a:spcAft>
                <a:spcPct val="20000"/>
              </a:spcAft>
              <a:buFontTx/>
              <a:buAutoNum type="circleNumDbPlain"/>
            </a:pPr>
            <a:endParaRPr lang="en-US" altLang="ja-JP" sz="700"/>
          </a:p>
          <a:p>
            <a:pPr>
              <a:lnSpc>
                <a:spcPct val="90000"/>
              </a:lnSpc>
              <a:spcAft>
                <a:spcPct val="20000"/>
              </a:spcAft>
              <a:buFontTx/>
              <a:buAutoNum type="circleNumDbPlain"/>
            </a:pPr>
            <a:r>
              <a:rPr lang="ja-JP" altLang="en-US" sz="700"/>
              <a:t>落ち着いて！</a:t>
            </a:r>
          </a:p>
          <a:p>
            <a:pPr>
              <a:lnSpc>
                <a:spcPct val="90000"/>
              </a:lnSpc>
              <a:spcAft>
                <a:spcPct val="20000"/>
              </a:spcAft>
              <a:buFontTx/>
              <a:buAutoNum type="circleNumDbPlain"/>
            </a:pPr>
            <a:r>
              <a:rPr lang="ja-JP" altLang="en-US" sz="700"/>
              <a:t>カバンなどで頭を保護し、落下部から離れる</a:t>
            </a:r>
          </a:p>
          <a:p>
            <a:pPr>
              <a:lnSpc>
                <a:spcPct val="90000"/>
              </a:lnSpc>
              <a:spcAft>
                <a:spcPct val="20000"/>
              </a:spcAft>
              <a:buFontTx/>
              <a:buAutoNum type="circleNumDbPlain"/>
            </a:pPr>
            <a:r>
              <a:rPr lang="ja-JP" altLang="en-US" sz="700"/>
              <a:t>ブロック塀や門柱等のそばには近寄らない</a:t>
            </a:r>
          </a:p>
          <a:p>
            <a:pPr>
              <a:lnSpc>
                <a:spcPct val="90000"/>
              </a:lnSpc>
              <a:spcAft>
                <a:spcPct val="20000"/>
              </a:spcAft>
              <a:buFontTx/>
              <a:buAutoNum type="circleNumDbPlain"/>
            </a:pPr>
            <a:r>
              <a:rPr lang="ja-JP" altLang="en-US" sz="700"/>
              <a:t>運転中の場合、自動車での避難はしない。放置する場合はキーをつけたままロックはしないこと</a:t>
            </a:r>
          </a:p>
        </p:txBody>
      </p:sp>
      <p:sp>
        <p:nvSpPr>
          <p:cNvPr id="74766" name="AutoShape 14"/>
          <p:cNvSpPr>
            <a:spLocks noChangeArrowheads="1"/>
          </p:cNvSpPr>
          <p:nvPr/>
        </p:nvSpPr>
        <p:spPr bwMode="auto">
          <a:xfrm>
            <a:off x="3051175" y="3178175"/>
            <a:ext cx="576263" cy="144463"/>
          </a:xfrm>
          <a:prstGeom prst="roundRect">
            <a:avLst>
              <a:gd name="adj" fmla="val 9898"/>
            </a:avLst>
          </a:prstGeom>
          <a:solidFill>
            <a:srgbClr val="FFFFFF"/>
          </a:solidFill>
          <a:ln w="9525" algn="ctr">
            <a:solidFill>
              <a:srgbClr val="80808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0800" tIns="0" rIns="1080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90000"/>
              </a:lnSpc>
              <a:spcAft>
                <a:spcPct val="20000"/>
              </a:spcAft>
            </a:pPr>
            <a:r>
              <a:rPr lang="en-US" altLang="ja-JP" sz="600"/>
              <a:t>[</a:t>
            </a:r>
            <a:r>
              <a:rPr lang="ja-JP" altLang="en-US" sz="600"/>
              <a:t>２</a:t>
            </a:r>
            <a:r>
              <a:rPr lang="en-US" altLang="ja-JP" sz="600"/>
              <a:t>]</a:t>
            </a:r>
            <a:r>
              <a:rPr lang="ja-JP" altLang="en-US" sz="600"/>
              <a:t>行動要領へ</a:t>
            </a:r>
          </a:p>
        </p:txBody>
      </p:sp>
      <p:sp>
        <p:nvSpPr>
          <p:cNvPr id="74767" name="Rectangle 15"/>
          <p:cNvSpPr>
            <a:spLocks noChangeArrowheads="1"/>
          </p:cNvSpPr>
          <p:nvPr/>
        </p:nvSpPr>
        <p:spPr bwMode="auto">
          <a:xfrm>
            <a:off x="2043113" y="1751013"/>
            <a:ext cx="381000" cy="157162"/>
          </a:xfrm>
          <a:prstGeom prst="rect">
            <a:avLst/>
          </a:prstGeom>
          <a:solidFill>
            <a:schemeClr val="bg1"/>
          </a:solidFill>
          <a:ln w="12700"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a:ea typeface="HG丸ｺﾞｼｯｸM-PRO" panose="020F0600000000000000" pitchFamily="50" charset="-128"/>
              </a:rPr>
              <a:t>屋内</a:t>
            </a:r>
          </a:p>
        </p:txBody>
      </p:sp>
      <p:sp>
        <p:nvSpPr>
          <p:cNvPr id="74768" name="Rectangle 16"/>
          <p:cNvSpPr>
            <a:spLocks noChangeArrowheads="1"/>
          </p:cNvSpPr>
          <p:nvPr/>
        </p:nvSpPr>
        <p:spPr bwMode="auto">
          <a:xfrm>
            <a:off x="3340100" y="1751013"/>
            <a:ext cx="381000" cy="157162"/>
          </a:xfrm>
          <a:prstGeom prst="rect">
            <a:avLst/>
          </a:prstGeom>
          <a:solidFill>
            <a:schemeClr val="bg1"/>
          </a:solidFill>
          <a:ln w="12700"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a:ea typeface="HG丸ｺﾞｼｯｸM-PRO" panose="020F0600000000000000" pitchFamily="50" charset="-128"/>
              </a:rPr>
              <a:t>屋外</a:t>
            </a:r>
          </a:p>
        </p:txBody>
      </p:sp>
      <p:cxnSp>
        <p:nvCxnSpPr>
          <p:cNvPr id="74769" name="AutoShape 17"/>
          <p:cNvCxnSpPr>
            <a:cxnSpLocks noChangeShapeType="1"/>
            <a:stCxn id="74764" idx="2"/>
            <a:endCxn id="74766" idx="0"/>
          </p:cNvCxnSpPr>
          <p:nvPr/>
        </p:nvCxnSpPr>
        <p:spPr bwMode="auto">
          <a:xfrm rot="16200000" flipH="1">
            <a:off x="2886869" y="2724944"/>
            <a:ext cx="258762" cy="647700"/>
          </a:xfrm>
          <a:prstGeom prst="bentConnector3">
            <a:avLst>
              <a:gd name="adj1" fmla="val 49694"/>
            </a:avLst>
          </a:prstGeom>
          <a:noFill/>
          <a:ln w="9525">
            <a:solidFill>
              <a:srgbClr val="333333"/>
            </a:solidFill>
            <a:miter lim="800000"/>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74770" name="AutoShape 18"/>
          <p:cNvCxnSpPr>
            <a:cxnSpLocks noChangeShapeType="1"/>
            <a:stCxn id="74765" idx="2"/>
            <a:endCxn id="74766" idx="0"/>
          </p:cNvCxnSpPr>
          <p:nvPr/>
        </p:nvCxnSpPr>
        <p:spPr bwMode="auto">
          <a:xfrm rot="5400000">
            <a:off x="3536157" y="2723356"/>
            <a:ext cx="258762" cy="650875"/>
          </a:xfrm>
          <a:prstGeom prst="bentConnector3">
            <a:avLst>
              <a:gd name="adj1" fmla="val 49694"/>
            </a:avLst>
          </a:prstGeom>
          <a:noFill/>
          <a:ln w="9525">
            <a:solidFill>
              <a:srgbClr val="333333"/>
            </a:solidFill>
            <a:miter lim="800000"/>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74771" name="AutoShape 19"/>
          <p:cNvSpPr>
            <a:spLocks noChangeArrowheads="1"/>
          </p:cNvSpPr>
          <p:nvPr/>
        </p:nvSpPr>
        <p:spPr bwMode="auto">
          <a:xfrm>
            <a:off x="4967288" y="1663700"/>
            <a:ext cx="1389062" cy="835025"/>
          </a:xfrm>
          <a:prstGeom prst="roundRect">
            <a:avLst>
              <a:gd name="adj" fmla="val 9898"/>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5000"/>
              </a:spcAft>
            </a:pPr>
            <a:r>
              <a:rPr lang="ja-JP" altLang="en-US" sz="1000" b="1"/>
              <a:t>外出・通勤時</a:t>
            </a:r>
            <a:endParaRPr lang="ja-JP" altLang="en-US" sz="800"/>
          </a:p>
          <a:p>
            <a:pPr>
              <a:lnSpc>
                <a:spcPct val="90000"/>
              </a:lnSpc>
              <a:spcAft>
                <a:spcPct val="10000"/>
              </a:spcAft>
              <a:buFontTx/>
              <a:buChar char="•"/>
            </a:pPr>
            <a:r>
              <a:rPr lang="ja-JP" altLang="en-US" sz="800"/>
              <a:t>原則として帰社（外出先が自宅に近い場合は帰宅するなど状況により判断）</a:t>
            </a:r>
          </a:p>
          <a:p>
            <a:pPr>
              <a:lnSpc>
                <a:spcPct val="90000"/>
              </a:lnSpc>
              <a:spcAft>
                <a:spcPct val="10000"/>
              </a:spcAft>
              <a:buFontTx/>
              <a:buChar char="•"/>
            </a:pPr>
            <a:r>
              <a:rPr lang="ja-JP" altLang="en-US" sz="800"/>
              <a:t>帰宅後、安否報告ルールに従い、会社に安否等を報告</a:t>
            </a:r>
          </a:p>
        </p:txBody>
      </p:sp>
      <p:sp>
        <p:nvSpPr>
          <p:cNvPr id="74772" name="AutoShape 20"/>
          <p:cNvSpPr>
            <a:spLocks noChangeArrowheads="1"/>
          </p:cNvSpPr>
          <p:nvPr/>
        </p:nvSpPr>
        <p:spPr bwMode="auto">
          <a:xfrm>
            <a:off x="6438900" y="1665288"/>
            <a:ext cx="1389063" cy="822325"/>
          </a:xfrm>
          <a:prstGeom prst="roundRect">
            <a:avLst>
              <a:gd name="adj" fmla="val 9898"/>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5000"/>
              </a:spcAft>
            </a:pPr>
            <a:r>
              <a:rPr lang="ja-JP" altLang="en-US" sz="1000" b="1"/>
              <a:t>早朝・夜間・休日</a:t>
            </a:r>
            <a:endParaRPr lang="ja-JP" altLang="en-US" sz="800"/>
          </a:p>
          <a:p>
            <a:pPr>
              <a:lnSpc>
                <a:spcPct val="90000"/>
              </a:lnSpc>
              <a:spcAft>
                <a:spcPct val="10000"/>
              </a:spcAft>
              <a:buFontTx/>
              <a:buChar char="•"/>
            </a:pPr>
            <a:r>
              <a:rPr lang="ja-JP" altLang="en-US" sz="800"/>
              <a:t>原則として指示があるまで自宅待機</a:t>
            </a:r>
          </a:p>
          <a:p>
            <a:pPr>
              <a:lnSpc>
                <a:spcPct val="90000"/>
              </a:lnSpc>
              <a:spcAft>
                <a:spcPct val="10000"/>
              </a:spcAft>
              <a:buFontTx/>
              <a:buChar char="•"/>
            </a:pPr>
            <a:r>
              <a:rPr lang="ja-JP" altLang="en-US" sz="800"/>
              <a:t>安否報告ルールに従い、会社に安否等を報告する</a:t>
            </a:r>
          </a:p>
        </p:txBody>
      </p:sp>
      <p:sp>
        <p:nvSpPr>
          <p:cNvPr id="74773" name="AutoShape 21"/>
          <p:cNvSpPr>
            <a:spLocks noChangeArrowheads="1"/>
          </p:cNvSpPr>
          <p:nvPr/>
        </p:nvSpPr>
        <p:spPr bwMode="auto">
          <a:xfrm>
            <a:off x="4967288" y="2552700"/>
            <a:ext cx="2860675" cy="769938"/>
          </a:xfrm>
          <a:prstGeom prst="roundRect">
            <a:avLst>
              <a:gd name="adj" fmla="val 9898"/>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5000"/>
              </a:spcAft>
            </a:pPr>
            <a:r>
              <a:rPr lang="ja-JP" altLang="en-US" sz="1000" b="1"/>
              <a:t>就業時</a:t>
            </a:r>
            <a:endParaRPr lang="ja-JP" altLang="en-US" sz="800"/>
          </a:p>
          <a:p>
            <a:pPr>
              <a:lnSpc>
                <a:spcPct val="90000"/>
              </a:lnSpc>
              <a:spcAft>
                <a:spcPct val="10000"/>
              </a:spcAft>
              <a:buFontTx/>
              <a:buChar char="•"/>
            </a:pPr>
            <a:r>
              <a:rPr lang="ja-JP" altLang="en-US" sz="800"/>
              <a:t>予め定めた初動対応の実施</a:t>
            </a:r>
          </a:p>
          <a:p>
            <a:pPr>
              <a:lnSpc>
                <a:spcPct val="90000"/>
              </a:lnSpc>
              <a:spcAft>
                <a:spcPct val="10000"/>
              </a:spcAft>
              <a:buFontTx/>
              <a:buChar char="•"/>
            </a:pPr>
            <a:r>
              <a:rPr lang="ja-JP" altLang="en-US" sz="800"/>
              <a:t>自分の周辺の機器の</a:t>
            </a:r>
          </a:p>
          <a:p>
            <a:pPr>
              <a:lnSpc>
                <a:spcPct val="90000"/>
              </a:lnSpc>
              <a:spcAft>
                <a:spcPct val="10000"/>
              </a:spcAft>
            </a:pPr>
            <a:r>
              <a:rPr lang="ja-JP" altLang="en-US" sz="800"/>
              <a:t>   電源を</a:t>
            </a:r>
            <a:r>
              <a:rPr lang="en-US" altLang="ja-JP" sz="800"/>
              <a:t>OFF</a:t>
            </a:r>
          </a:p>
          <a:p>
            <a:pPr>
              <a:lnSpc>
                <a:spcPct val="90000"/>
              </a:lnSpc>
              <a:spcAft>
                <a:spcPct val="10000"/>
              </a:spcAft>
              <a:buFontTx/>
              <a:buChar char="•"/>
            </a:pPr>
            <a:r>
              <a:rPr lang="ja-JP" altLang="en-US" sz="800"/>
              <a:t>指示に従い避難</a:t>
            </a:r>
          </a:p>
        </p:txBody>
      </p:sp>
      <p:sp>
        <p:nvSpPr>
          <p:cNvPr id="74774" name="Rectangle 22"/>
          <p:cNvSpPr>
            <a:spLocks noChangeArrowheads="1"/>
          </p:cNvSpPr>
          <p:nvPr/>
        </p:nvSpPr>
        <p:spPr bwMode="auto">
          <a:xfrm>
            <a:off x="5046663" y="5664200"/>
            <a:ext cx="2781300" cy="1546225"/>
          </a:xfrm>
          <a:prstGeom prst="rect">
            <a:avLst/>
          </a:prstGeom>
          <a:solidFill>
            <a:srgbClr val="D2E4FE"/>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72000" rIns="0" bIns="0"/>
          <a:lstStyle>
            <a:lvl1pPr marL="88900"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85000"/>
              </a:lnSpc>
            </a:pPr>
            <a:r>
              <a:rPr lang="ja-JP" altLang="en-US" sz="900" b="1"/>
              <a:t>　　所属長に連絡する</a:t>
            </a:r>
            <a:r>
              <a:rPr lang="ja-JP" altLang="en-US" sz="800"/>
              <a:t>（所属長は対策本部へ連絡）</a:t>
            </a:r>
            <a:endParaRPr lang="ja-JP" altLang="en-US" sz="500"/>
          </a:p>
        </p:txBody>
      </p:sp>
      <p:graphicFrame>
        <p:nvGraphicFramePr>
          <p:cNvPr id="75000" name="Group 248"/>
          <p:cNvGraphicFramePr>
            <a:graphicFrameLocks noGrp="1"/>
          </p:cNvGraphicFramePr>
          <p:nvPr/>
        </p:nvGraphicFramePr>
        <p:xfrm>
          <a:off x="5391150" y="5872163"/>
          <a:ext cx="2068513" cy="457200"/>
        </p:xfrm>
        <a:graphic>
          <a:graphicData uri="http://schemas.openxmlformats.org/drawingml/2006/table">
            <a:tbl>
              <a:tblPr/>
              <a:tblGrid>
                <a:gridCol w="657225">
                  <a:extLst>
                    <a:ext uri="{9D8B030D-6E8A-4147-A177-3AD203B41FA5}">
                      <a16:colId xmlns:a16="http://schemas.microsoft.com/office/drawing/2014/main" val="581420862"/>
                    </a:ext>
                  </a:extLst>
                </a:gridCol>
                <a:gridCol w="1411288">
                  <a:extLst>
                    <a:ext uri="{9D8B030D-6E8A-4147-A177-3AD203B41FA5}">
                      <a16:colId xmlns:a16="http://schemas.microsoft.com/office/drawing/2014/main" val="1729563043"/>
                    </a:ext>
                  </a:extLst>
                </a:gridCol>
              </a:tblGrid>
              <a:tr h="185738">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携帯</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０９０－００００－００００</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224246764"/>
                  </a:ext>
                </a:extLst>
              </a:tr>
              <a:tr h="134938">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携帯メール</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.ne.jp</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24039138"/>
                  </a:ext>
                </a:extLst>
              </a:tr>
              <a:tr h="136525">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自宅</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ー</a:t>
                      </a: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334933921"/>
                  </a:ext>
                </a:extLst>
              </a:tr>
            </a:tbl>
          </a:graphicData>
        </a:graphic>
      </p:graphicFrame>
      <p:sp>
        <p:nvSpPr>
          <p:cNvPr id="74789" name="Text Box 37"/>
          <p:cNvSpPr txBox="1">
            <a:spLocks noChangeArrowheads="1"/>
          </p:cNvSpPr>
          <p:nvPr/>
        </p:nvSpPr>
        <p:spPr bwMode="auto">
          <a:xfrm>
            <a:off x="5240338" y="6362700"/>
            <a:ext cx="2397125" cy="103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en-US" altLang="ja-JP" sz="800"/>
              <a:t>2.</a:t>
            </a:r>
            <a:r>
              <a:rPr lang="ja-JP" altLang="en-US" sz="800"/>
              <a:t>所属長に連絡がつかない場合は対策本部へ直接連絡</a:t>
            </a:r>
          </a:p>
        </p:txBody>
      </p:sp>
      <p:graphicFrame>
        <p:nvGraphicFramePr>
          <p:cNvPr id="75001" name="Group 249"/>
          <p:cNvGraphicFramePr>
            <a:graphicFrameLocks noGrp="1"/>
          </p:cNvGraphicFramePr>
          <p:nvPr/>
        </p:nvGraphicFramePr>
        <p:xfrm>
          <a:off x="5392738" y="6507163"/>
          <a:ext cx="2073275" cy="442912"/>
        </p:xfrm>
        <a:graphic>
          <a:graphicData uri="http://schemas.openxmlformats.org/drawingml/2006/table">
            <a:tbl>
              <a:tblPr/>
              <a:tblGrid>
                <a:gridCol w="654050">
                  <a:extLst>
                    <a:ext uri="{9D8B030D-6E8A-4147-A177-3AD203B41FA5}">
                      <a16:colId xmlns:a16="http://schemas.microsoft.com/office/drawing/2014/main" val="2374310090"/>
                    </a:ext>
                  </a:extLst>
                </a:gridCol>
                <a:gridCol w="1419225">
                  <a:extLst>
                    <a:ext uri="{9D8B030D-6E8A-4147-A177-3AD203B41FA5}">
                      <a16:colId xmlns:a16="http://schemas.microsoft.com/office/drawing/2014/main" val="1374880103"/>
                    </a:ext>
                  </a:extLst>
                </a:gridCol>
              </a:tblGrid>
              <a:tr h="153988">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携帯</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０９０－００００－００００</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786300755"/>
                  </a:ext>
                </a:extLst>
              </a:tr>
              <a:tr h="144463">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携帯メール</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.ne.jp</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181273676"/>
                  </a:ext>
                </a:extLst>
              </a:tr>
              <a:tr h="144463">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他</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ー</a:t>
                      </a: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492806765"/>
                  </a:ext>
                </a:extLst>
              </a:tr>
            </a:tbl>
          </a:graphicData>
        </a:graphic>
      </p:graphicFrame>
      <p:graphicFrame>
        <p:nvGraphicFramePr>
          <p:cNvPr id="75002" name="Group 250"/>
          <p:cNvGraphicFramePr>
            <a:graphicFrameLocks noGrp="1"/>
          </p:cNvGraphicFramePr>
          <p:nvPr/>
        </p:nvGraphicFramePr>
        <p:xfrm>
          <a:off x="8029575" y="5662613"/>
          <a:ext cx="2819400" cy="1082675"/>
        </p:xfrm>
        <a:graphic>
          <a:graphicData uri="http://schemas.openxmlformats.org/drawingml/2006/table">
            <a:tbl>
              <a:tblPr/>
              <a:tblGrid>
                <a:gridCol w="831850">
                  <a:extLst>
                    <a:ext uri="{9D8B030D-6E8A-4147-A177-3AD203B41FA5}">
                      <a16:colId xmlns:a16="http://schemas.microsoft.com/office/drawing/2014/main" val="2248921926"/>
                    </a:ext>
                  </a:extLst>
                </a:gridCol>
                <a:gridCol w="1987550">
                  <a:extLst>
                    <a:ext uri="{9D8B030D-6E8A-4147-A177-3AD203B41FA5}">
                      <a16:colId xmlns:a16="http://schemas.microsoft.com/office/drawing/2014/main" val="27171972"/>
                    </a:ext>
                  </a:extLst>
                </a:gridCol>
              </a:tblGrid>
              <a:tr h="219075">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6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氏名</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6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連絡先</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847624041"/>
                  </a:ext>
                </a:extLst>
              </a:tr>
              <a:tr h="20955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愛知　花子</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０９０－００００－００００</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507169805"/>
                  </a:ext>
                </a:extLst>
              </a:tr>
              <a:tr h="212725">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愛知　五郎</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０９０－００００－００００</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484662618"/>
                  </a:ext>
                </a:extLst>
              </a:tr>
              <a:tr h="231775">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600" b="0" i="0" u="none" strike="noStrike" cap="none" normalizeH="0" baseline="0" smtClean="0">
                        <a:ln>
                          <a:noFill/>
                        </a:ln>
                        <a:solidFill>
                          <a:schemeClr val="bg1"/>
                        </a:solidFill>
                        <a:effectLst/>
                        <a:latin typeface="Arial" panose="020B0604020202020204" pitchFamily="34" charset="0"/>
                        <a:ea typeface="ＭＳ Ｐゴシック" panose="020B0600070205080204" pitchFamily="50"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600" b="0" i="0" u="none" strike="noStrike" cap="none" normalizeH="0" baseline="0" smtClean="0">
                        <a:ln>
                          <a:noFill/>
                        </a:ln>
                        <a:solidFill>
                          <a:schemeClr val="bg1"/>
                        </a:solidFill>
                        <a:effectLst/>
                        <a:latin typeface="Arial" panose="020B0604020202020204" pitchFamily="34" charset="0"/>
                        <a:ea typeface="ＭＳ Ｐゴシック" panose="020B0600070205080204" pitchFamily="50"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221095673"/>
                  </a:ext>
                </a:extLst>
              </a:tr>
              <a:tr h="20955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600" b="0" i="0" u="none" strike="noStrike" cap="none" normalizeH="0" baseline="0" smtClean="0">
                        <a:ln>
                          <a:noFill/>
                        </a:ln>
                        <a:solidFill>
                          <a:schemeClr val="bg1"/>
                        </a:solidFill>
                        <a:effectLst/>
                        <a:latin typeface="Arial" panose="020B0604020202020204" pitchFamily="34" charset="0"/>
                        <a:ea typeface="ＭＳ Ｐゴシック" panose="020B0600070205080204" pitchFamily="50"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600" b="0" i="0" u="none" strike="noStrike" cap="none" normalizeH="0" baseline="0" smtClean="0">
                        <a:ln>
                          <a:noFill/>
                        </a:ln>
                        <a:solidFill>
                          <a:schemeClr val="bg1"/>
                        </a:solidFill>
                        <a:effectLst/>
                        <a:latin typeface="Arial" panose="020B0604020202020204" pitchFamily="34" charset="0"/>
                        <a:ea typeface="ＭＳ Ｐゴシック" panose="020B0600070205080204" pitchFamily="50"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340900466"/>
                  </a:ext>
                </a:extLst>
              </a:tr>
            </a:tbl>
          </a:graphicData>
        </a:graphic>
      </p:graphicFrame>
      <p:sp>
        <p:nvSpPr>
          <p:cNvPr id="74824" name="Text Box 72"/>
          <p:cNvSpPr txBox="1">
            <a:spLocks noChangeArrowheads="1"/>
          </p:cNvSpPr>
          <p:nvPr/>
        </p:nvSpPr>
        <p:spPr bwMode="auto">
          <a:xfrm>
            <a:off x="8029575" y="7034213"/>
            <a:ext cx="291782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700"/>
              <a:t>日頃から災害時の連絡方法について家族と確認しておきましょう。</a:t>
            </a:r>
          </a:p>
          <a:p>
            <a:pPr algn="ctr"/>
            <a:r>
              <a:rPr lang="en-US" altLang="ja-JP" sz="700"/>
              <a:t>NTT</a:t>
            </a:r>
            <a:r>
              <a:rPr lang="ja-JP" altLang="en-US" sz="700"/>
              <a:t>災害用伝言ダイヤル１７１や携帯電話の伝言板サービスを活用しましょう。</a:t>
            </a:r>
          </a:p>
        </p:txBody>
      </p:sp>
      <p:graphicFrame>
        <p:nvGraphicFramePr>
          <p:cNvPr id="75003" name="Group 251"/>
          <p:cNvGraphicFramePr>
            <a:graphicFrameLocks noGrp="1"/>
          </p:cNvGraphicFramePr>
          <p:nvPr/>
        </p:nvGraphicFramePr>
        <p:xfrm>
          <a:off x="8029575" y="6780213"/>
          <a:ext cx="2819400" cy="169862"/>
        </p:xfrm>
        <a:graphic>
          <a:graphicData uri="http://schemas.openxmlformats.org/drawingml/2006/table">
            <a:tbl>
              <a:tblPr/>
              <a:tblGrid>
                <a:gridCol w="820738">
                  <a:extLst>
                    <a:ext uri="{9D8B030D-6E8A-4147-A177-3AD203B41FA5}">
                      <a16:colId xmlns:a16="http://schemas.microsoft.com/office/drawing/2014/main" val="823184304"/>
                    </a:ext>
                  </a:extLst>
                </a:gridCol>
                <a:gridCol w="1998662">
                  <a:extLst>
                    <a:ext uri="{9D8B030D-6E8A-4147-A177-3AD203B41FA5}">
                      <a16:colId xmlns:a16="http://schemas.microsoft.com/office/drawing/2014/main" val="1122592377"/>
                    </a:ext>
                  </a:extLst>
                </a:gridCol>
              </a:tblGrid>
              <a:tr h="169863">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6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集合場所</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a:t>
                      </a:r>
                      <a:r>
                        <a:rPr kumimoji="1" lang="ja-JP" altLang="en-US"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公園</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589903636"/>
                  </a:ext>
                </a:extLst>
              </a:tr>
            </a:tbl>
          </a:graphicData>
        </a:graphic>
      </p:graphicFrame>
      <p:sp>
        <p:nvSpPr>
          <p:cNvPr id="74833" name="Rectangle 81"/>
          <p:cNvSpPr>
            <a:spLocks noChangeArrowheads="1"/>
          </p:cNvSpPr>
          <p:nvPr/>
        </p:nvSpPr>
        <p:spPr bwMode="auto">
          <a:xfrm>
            <a:off x="1830388" y="3376613"/>
            <a:ext cx="3059112"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marL="1827213"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10000"/>
              </a:spcBef>
            </a:pPr>
            <a:r>
              <a:rPr lang="ja-JP" altLang="en-US" sz="1000">
                <a:latin typeface="ＭＳ Ｐゴシック" panose="020B0600070205080204" pitchFamily="50" charset="-128"/>
              </a:rPr>
              <a:t>［３</a:t>
            </a:r>
            <a:r>
              <a:rPr lang="en-US" altLang="ja-JP" sz="1000">
                <a:latin typeface="ＭＳ Ｐゴシック" panose="020B0600070205080204" pitchFamily="50" charset="-128"/>
              </a:rPr>
              <a:t>-</a:t>
            </a:r>
            <a:r>
              <a:rPr lang="ja-JP" altLang="en-US" sz="1000">
                <a:latin typeface="ＭＳ Ｐゴシック" panose="020B0600070205080204" pitchFamily="50" charset="-128"/>
              </a:rPr>
              <a:t>１］本人</a:t>
            </a:r>
            <a:r>
              <a:rPr lang="ja-JP" altLang="en-US" sz="1000"/>
              <a:t>情報</a:t>
            </a:r>
          </a:p>
          <a:p>
            <a:pPr>
              <a:spcBef>
                <a:spcPct val="10000"/>
              </a:spcBef>
            </a:pPr>
            <a:endParaRPr lang="ja-JP" altLang="en-US" sz="600"/>
          </a:p>
          <a:p>
            <a:pPr>
              <a:spcBef>
                <a:spcPct val="10000"/>
              </a:spcBef>
            </a:pPr>
            <a:endParaRPr lang="en-US" altLang="ja-JP" sz="600"/>
          </a:p>
        </p:txBody>
      </p:sp>
      <p:sp>
        <p:nvSpPr>
          <p:cNvPr id="74834" name="Rectangle 82"/>
          <p:cNvSpPr>
            <a:spLocks noChangeArrowheads="1"/>
          </p:cNvSpPr>
          <p:nvPr/>
        </p:nvSpPr>
        <p:spPr bwMode="auto">
          <a:xfrm>
            <a:off x="4889500" y="3376613"/>
            <a:ext cx="3059113"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marL="1827213"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10000"/>
              </a:spcBef>
            </a:pPr>
            <a:r>
              <a:rPr lang="ja-JP" altLang="en-US" sz="1000">
                <a:latin typeface="ＭＳ Ｐゴシック" panose="020B0600070205080204" pitchFamily="50" charset="-128"/>
              </a:rPr>
              <a:t>［３</a:t>
            </a:r>
            <a:r>
              <a:rPr lang="en-US" altLang="ja-JP" sz="1000">
                <a:latin typeface="ＭＳ Ｐゴシック" panose="020B0600070205080204" pitchFamily="50" charset="-128"/>
              </a:rPr>
              <a:t>-</a:t>
            </a:r>
            <a:r>
              <a:rPr lang="ja-JP" altLang="en-US" sz="1000">
                <a:latin typeface="ＭＳ Ｐゴシック" panose="020B0600070205080204" pitchFamily="50" charset="-128"/>
              </a:rPr>
              <a:t>２］取引先</a:t>
            </a:r>
            <a:r>
              <a:rPr lang="ja-JP" altLang="en-US" sz="1000"/>
              <a:t>情報</a:t>
            </a:r>
          </a:p>
          <a:p>
            <a:pPr>
              <a:spcBef>
                <a:spcPct val="10000"/>
              </a:spcBef>
            </a:pPr>
            <a:endParaRPr lang="ja-JP" altLang="en-US" sz="600"/>
          </a:p>
          <a:p>
            <a:pPr>
              <a:spcBef>
                <a:spcPct val="10000"/>
              </a:spcBef>
            </a:pPr>
            <a:endParaRPr lang="en-US" altLang="ja-JP" sz="600"/>
          </a:p>
        </p:txBody>
      </p:sp>
      <p:sp>
        <p:nvSpPr>
          <p:cNvPr id="74835" name="Rectangle 83"/>
          <p:cNvSpPr>
            <a:spLocks noChangeArrowheads="1"/>
          </p:cNvSpPr>
          <p:nvPr/>
        </p:nvSpPr>
        <p:spPr bwMode="auto">
          <a:xfrm>
            <a:off x="7948613" y="3376613"/>
            <a:ext cx="3057525"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marL="1827213"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10000"/>
              </a:spcBef>
            </a:pPr>
            <a:r>
              <a:rPr lang="ja-JP" altLang="en-US" sz="1000"/>
              <a:t>［４］東海地震に関する情報</a:t>
            </a:r>
          </a:p>
          <a:p>
            <a:pPr>
              <a:spcBef>
                <a:spcPct val="10000"/>
              </a:spcBef>
            </a:pPr>
            <a:endParaRPr lang="ja-JP" altLang="en-US" sz="600"/>
          </a:p>
          <a:p>
            <a:pPr>
              <a:spcBef>
                <a:spcPct val="10000"/>
              </a:spcBef>
            </a:pPr>
            <a:endParaRPr lang="en-US" altLang="ja-JP" sz="600"/>
          </a:p>
        </p:txBody>
      </p:sp>
      <p:graphicFrame>
        <p:nvGraphicFramePr>
          <p:cNvPr id="74993" name="Group 241"/>
          <p:cNvGraphicFramePr>
            <a:graphicFrameLocks noGrp="1"/>
          </p:cNvGraphicFramePr>
          <p:nvPr/>
        </p:nvGraphicFramePr>
        <p:xfrm>
          <a:off x="1901825" y="3667125"/>
          <a:ext cx="2873375" cy="1574800"/>
        </p:xfrm>
        <a:graphic>
          <a:graphicData uri="http://schemas.openxmlformats.org/drawingml/2006/table">
            <a:tbl>
              <a:tblPr/>
              <a:tblGrid>
                <a:gridCol w="690563">
                  <a:extLst>
                    <a:ext uri="{9D8B030D-6E8A-4147-A177-3AD203B41FA5}">
                      <a16:colId xmlns:a16="http://schemas.microsoft.com/office/drawing/2014/main" val="1609627485"/>
                    </a:ext>
                  </a:extLst>
                </a:gridCol>
                <a:gridCol w="2182812">
                  <a:extLst>
                    <a:ext uri="{9D8B030D-6E8A-4147-A177-3AD203B41FA5}">
                      <a16:colId xmlns:a16="http://schemas.microsoft.com/office/drawing/2014/main" val="4036627406"/>
                    </a:ext>
                  </a:extLst>
                </a:gridCol>
              </a:tblGrid>
              <a:tr h="233363">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氏名</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愛知　太郎</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50578014"/>
                  </a:ext>
                </a:extLst>
              </a:tr>
              <a:tr h="2286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住所</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名古屋市○○９－９９９９</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654173233"/>
                  </a:ext>
                </a:extLst>
              </a:tr>
              <a:tr h="227013">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TEL</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０９０－００００－００００</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207976623"/>
                  </a:ext>
                </a:extLst>
              </a:tr>
              <a:tr h="2286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生年月日</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１９</a:t>
                      </a: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年</a:t>
                      </a: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月</a:t>
                      </a: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日</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782489793"/>
                  </a:ext>
                </a:extLst>
              </a:tr>
              <a:tr h="198438">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血液型</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型</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99705886"/>
                  </a:ext>
                </a:extLst>
              </a:tr>
              <a:tr h="230188">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保険証番号</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680600128"/>
                  </a:ext>
                </a:extLst>
              </a:tr>
              <a:tr h="2286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避難場所</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本社工場脇駐車場</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722916561"/>
                  </a:ext>
                </a:extLst>
              </a:tr>
            </a:tbl>
          </a:graphicData>
        </a:graphic>
      </p:graphicFrame>
      <p:grpSp>
        <p:nvGrpSpPr>
          <p:cNvPr id="74862" name="Group 110"/>
          <p:cNvGrpSpPr>
            <a:grpSpLocks/>
          </p:cNvGrpSpPr>
          <p:nvPr/>
        </p:nvGrpSpPr>
        <p:grpSpPr bwMode="auto">
          <a:xfrm>
            <a:off x="8239125" y="3722688"/>
            <a:ext cx="2417763" cy="303212"/>
            <a:chOff x="475" y="2549"/>
            <a:chExt cx="1523" cy="191"/>
          </a:xfrm>
        </p:grpSpPr>
        <p:sp>
          <p:nvSpPr>
            <p:cNvPr id="74863" name="Rectangle 111"/>
            <p:cNvSpPr>
              <a:spLocks noChangeArrowheads="1"/>
            </p:cNvSpPr>
            <p:nvPr/>
          </p:nvSpPr>
          <p:spPr bwMode="auto">
            <a:xfrm>
              <a:off x="786" y="2549"/>
              <a:ext cx="1212" cy="191"/>
            </a:xfrm>
            <a:prstGeom prst="rect">
              <a:avLst/>
            </a:prstGeom>
            <a:solidFill>
              <a:srgbClr val="FFFFFF"/>
            </a:solidFill>
            <a:ln w="635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35996" tIns="0" rIns="35996"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85000"/>
                </a:lnSpc>
              </a:pPr>
              <a:r>
                <a:rPr lang="ja-JP" altLang="en-US" sz="600"/>
                <a:t>東海地震の前兆現象の可能性について直ちに評価できない場合（単なる異常データ）や東海地震発生のおそれがなくなったと認められた場合に発表される</a:t>
              </a:r>
            </a:p>
          </p:txBody>
        </p:sp>
        <p:sp>
          <p:nvSpPr>
            <p:cNvPr id="74864" name="Rectangle 112"/>
            <p:cNvSpPr>
              <a:spLocks noChangeArrowheads="1"/>
            </p:cNvSpPr>
            <p:nvPr/>
          </p:nvSpPr>
          <p:spPr bwMode="auto">
            <a:xfrm>
              <a:off x="475" y="2549"/>
              <a:ext cx="311" cy="191"/>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a:solidFill>
                    <a:schemeClr val="bg1"/>
                  </a:solidFill>
                </a:rPr>
                <a:t>東海地震</a:t>
              </a:r>
            </a:p>
            <a:p>
              <a:pPr algn="ctr">
                <a:lnSpc>
                  <a:spcPct val="85000"/>
                </a:lnSpc>
              </a:pPr>
              <a:r>
                <a:rPr lang="ja-JP" altLang="en-US" sz="800" b="1">
                  <a:solidFill>
                    <a:schemeClr val="bg1"/>
                  </a:solidFill>
                </a:rPr>
                <a:t>観測情報</a:t>
              </a:r>
            </a:p>
          </p:txBody>
        </p:sp>
      </p:grpSp>
      <p:grpSp>
        <p:nvGrpSpPr>
          <p:cNvPr id="74865" name="Group 113"/>
          <p:cNvGrpSpPr>
            <a:grpSpLocks/>
          </p:cNvGrpSpPr>
          <p:nvPr/>
        </p:nvGrpSpPr>
        <p:grpSpPr bwMode="auto">
          <a:xfrm>
            <a:off x="8239125" y="4152900"/>
            <a:ext cx="2417763" cy="303213"/>
            <a:chOff x="475" y="2830"/>
            <a:chExt cx="1523" cy="191"/>
          </a:xfrm>
        </p:grpSpPr>
        <p:sp>
          <p:nvSpPr>
            <p:cNvPr id="74866" name="Rectangle 114"/>
            <p:cNvSpPr>
              <a:spLocks noChangeArrowheads="1"/>
            </p:cNvSpPr>
            <p:nvPr/>
          </p:nvSpPr>
          <p:spPr bwMode="auto">
            <a:xfrm>
              <a:off x="786" y="2830"/>
              <a:ext cx="1212" cy="191"/>
            </a:xfrm>
            <a:prstGeom prst="rect">
              <a:avLst/>
            </a:prstGeom>
            <a:solidFill>
              <a:srgbClr val="FFFFFF"/>
            </a:solidFill>
            <a:ln w="635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35996" tIns="0" rIns="35996"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85000"/>
                </a:lnSpc>
              </a:pPr>
              <a:r>
                <a:rPr lang="ja-JP" altLang="en-US" sz="600"/>
                <a:t>東海地震の前兆現象の可能性が高まったと認められた場合に発表される</a:t>
              </a:r>
            </a:p>
          </p:txBody>
        </p:sp>
        <p:sp>
          <p:nvSpPr>
            <p:cNvPr id="74867" name="Rectangle 115"/>
            <p:cNvSpPr>
              <a:spLocks noChangeArrowheads="1"/>
            </p:cNvSpPr>
            <p:nvPr/>
          </p:nvSpPr>
          <p:spPr bwMode="auto">
            <a:xfrm>
              <a:off x="475" y="2830"/>
              <a:ext cx="311" cy="191"/>
            </a:xfrm>
            <a:prstGeom prst="rect">
              <a:avLst/>
            </a:prstGeom>
            <a:solidFill>
              <a:srgbClr val="FFFF00"/>
            </a:solidFill>
            <a:ln w="9525" algn="ctr">
              <a:solidFill>
                <a:srgbClr val="FFFF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a:t>東海地震</a:t>
              </a:r>
            </a:p>
            <a:p>
              <a:pPr algn="ctr">
                <a:lnSpc>
                  <a:spcPct val="85000"/>
                </a:lnSpc>
              </a:pPr>
              <a:r>
                <a:rPr lang="ja-JP" altLang="en-US" sz="800" b="1"/>
                <a:t>注意情報</a:t>
              </a:r>
            </a:p>
          </p:txBody>
        </p:sp>
      </p:grpSp>
      <p:cxnSp>
        <p:nvCxnSpPr>
          <p:cNvPr id="74868" name="AutoShape 116"/>
          <p:cNvCxnSpPr>
            <a:cxnSpLocks noChangeShapeType="1"/>
            <a:stCxn id="74864" idx="2"/>
            <a:endCxn id="74867" idx="0"/>
          </p:cNvCxnSpPr>
          <p:nvPr/>
        </p:nvCxnSpPr>
        <p:spPr bwMode="auto">
          <a:xfrm>
            <a:off x="8486775" y="4025900"/>
            <a:ext cx="0" cy="127000"/>
          </a:xfrm>
          <a:prstGeom prst="straightConnector1">
            <a:avLst/>
          </a:prstGeom>
          <a:noFill/>
          <a:ln w="19050">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74869" name="AutoShape 117"/>
          <p:cNvCxnSpPr>
            <a:cxnSpLocks noChangeShapeType="1"/>
            <a:stCxn id="74867" idx="2"/>
            <a:endCxn id="74982" idx="0"/>
          </p:cNvCxnSpPr>
          <p:nvPr/>
        </p:nvCxnSpPr>
        <p:spPr bwMode="auto">
          <a:xfrm>
            <a:off x="8486775" y="4456113"/>
            <a:ext cx="0" cy="223837"/>
          </a:xfrm>
          <a:prstGeom prst="straightConnector1">
            <a:avLst/>
          </a:prstGeom>
          <a:noFill/>
          <a:ln w="19050">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74870" name="Text Box 118"/>
          <p:cNvSpPr txBox="1">
            <a:spLocks noChangeArrowheads="1"/>
          </p:cNvSpPr>
          <p:nvPr/>
        </p:nvSpPr>
        <p:spPr bwMode="auto">
          <a:xfrm>
            <a:off x="9356725" y="4351338"/>
            <a:ext cx="1333500" cy="314325"/>
          </a:xfrm>
          <a:prstGeom prst="rect">
            <a:avLst/>
          </a:prstGeom>
          <a:solidFill>
            <a:schemeClr val="bg1"/>
          </a:solidFill>
          <a:ln w="9525" algn="ctr">
            <a:solidFill>
              <a:srgbClr val="333333"/>
            </a:solidFill>
            <a:prstDash val="dash"/>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0799" tIns="10799" rIns="10799" bIns="10799" anchor="ctr"/>
          <a:lstStyle>
            <a:lvl1pPr marL="88900" indent="-88900"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85000"/>
              </a:lnSpc>
              <a:buSzPct val="90000"/>
              <a:buFontTx/>
              <a:buChar char="•"/>
            </a:pPr>
            <a:r>
              <a:rPr lang="ja-JP" altLang="en-US" sz="600"/>
              <a:t>学校の児童、要援護者等の帰宅</a:t>
            </a:r>
          </a:p>
          <a:p>
            <a:pPr>
              <a:lnSpc>
                <a:spcPct val="85000"/>
              </a:lnSpc>
              <a:buSzPct val="90000"/>
              <a:buFontTx/>
              <a:buChar char="•"/>
            </a:pPr>
            <a:r>
              <a:rPr lang="ja-JP" altLang="en-US" sz="600"/>
              <a:t>旅行等の自粛</a:t>
            </a:r>
          </a:p>
          <a:p>
            <a:pPr>
              <a:lnSpc>
                <a:spcPct val="85000"/>
              </a:lnSpc>
              <a:buSzPct val="90000"/>
              <a:buFontTx/>
              <a:buChar char="•"/>
            </a:pPr>
            <a:r>
              <a:rPr lang="ja-JP" altLang="en-US" sz="600"/>
              <a:t>物資等の手配準備　　　　等</a:t>
            </a:r>
          </a:p>
        </p:txBody>
      </p:sp>
      <p:graphicFrame>
        <p:nvGraphicFramePr>
          <p:cNvPr id="74994" name="Group 242"/>
          <p:cNvGraphicFramePr>
            <a:graphicFrameLocks noGrp="1"/>
          </p:cNvGraphicFramePr>
          <p:nvPr/>
        </p:nvGraphicFramePr>
        <p:xfrm>
          <a:off x="5000625" y="3663950"/>
          <a:ext cx="2876550" cy="1590675"/>
        </p:xfrm>
        <a:graphic>
          <a:graphicData uri="http://schemas.openxmlformats.org/drawingml/2006/table">
            <a:tbl>
              <a:tblPr/>
              <a:tblGrid>
                <a:gridCol w="769938">
                  <a:extLst>
                    <a:ext uri="{9D8B030D-6E8A-4147-A177-3AD203B41FA5}">
                      <a16:colId xmlns:a16="http://schemas.microsoft.com/office/drawing/2014/main" val="431741043"/>
                    </a:ext>
                  </a:extLst>
                </a:gridCol>
                <a:gridCol w="2106612">
                  <a:extLst>
                    <a:ext uri="{9D8B030D-6E8A-4147-A177-3AD203B41FA5}">
                      <a16:colId xmlns:a16="http://schemas.microsoft.com/office/drawing/2014/main" val="232495136"/>
                    </a:ext>
                  </a:extLst>
                </a:gridCol>
              </a:tblGrid>
              <a:tr h="325438">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取引先①</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精機　○○氏　</a:t>
                      </a: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696901485"/>
                  </a:ext>
                </a:extLst>
              </a:tr>
              <a:tr h="319088">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取引先②</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工業　○○氏　</a:t>
                      </a: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858567669"/>
                  </a:ext>
                </a:extLst>
              </a:tr>
              <a:tr h="312738">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取引先③</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設備　○○氏　</a:t>
                      </a: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686495402"/>
                  </a:ext>
                </a:extLst>
              </a:tr>
              <a:tr h="3175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関係団体</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工業組合</a:t>
                      </a:r>
                    </a:p>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○○氏　</a:t>
                      </a: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902124008"/>
                  </a:ext>
                </a:extLst>
              </a:tr>
              <a:tr h="315913">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その他</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通運　　○○氏　</a:t>
                      </a: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72550573"/>
                  </a:ext>
                </a:extLst>
              </a:tr>
            </a:tbl>
          </a:graphicData>
        </a:graphic>
      </p:graphicFrame>
      <p:sp>
        <p:nvSpPr>
          <p:cNvPr id="74892" name="Rectangle 140"/>
          <p:cNvSpPr>
            <a:spLocks noChangeArrowheads="1"/>
          </p:cNvSpPr>
          <p:nvPr/>
        </p:nvSpPr>
        <p:spPr bwMode="auto">
          <a:xfrm>
            <a:off x="2232025" y="7931150"/>
            <a:ext cx="2222500" cy="119063"/>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a:solidFill>
                  <a:schemeClr val="bg1"/>
                </a:solidFill>
                <a:ea typeface="HG丸ｺﾞｼｯｸM-PRO" panose="020F0600000000000000" pitchFamily="50" charset="-128"/>
              </a:rPr>
              <a:t>１</a:t>
            </a:r>
            <a:r>
              <a:rPr lang="en-US" altLang="ja-JP" sz="800" b="1">
                <a:solidFill>
                  <a:schemeClr val="bg1"/>
                </a:solidFill>
                <a:ea typeface="HG丸ｺﾞｼｯｸM-PRO" panose="020F0600000000000000" pitchFamily="50" charset="-128"/>
              </a:rPr>
              <a:t>71</a:t>
            </a:r>
            <a:r>
              <a:rPr lang="ja-JP" altLang="en-US" sz="800" b="1">
                <a:solidFill>
                  <a:schemeClr val="bg1"/>
                </a:solidFill>
                <a:ea typeface="HG丸ｺﾞｼｯｸM-PRO" panose="020F0600000000000000" pitchFamily="50" charset="-128"/>
              </a:rPr>
              <a:t>をダイヤル</a:t>
            </a:r>
          </a:p>
        </p:txBody>
      </p:sp>
      <p:sp>
        <p:nvSpPr>
          <p:cNvPr id="74893" name="Text Box 141"/>
          <p:cNvSpPr txBox="1">
            <a:spLocks noChangeArrowheads="1"/>
          </p:cNvSpPr>
          <p:nvPr/>
        </p:nvSpPr>
        <p:spPr bwMode="auto">
          <a:xfrm>
            <a:off x="3028950" y="8193088"/>
            <a:ext cx="636588" cy="1031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a:t>メニューを選択</a:t>
            </a:r>
          </a:p>
        </p:txBody>
      </p:sp>
      <p:sp>
        <p:nvSpPr>
          <p:cNvPr id="74894" name="Rectangle 142"/>
          <p:cNvSpPr>
            <a:spLocks noChangeArrowheads="1"/>
          </p:cNvSpPr>
          <p:nvPr/>
        </p:nvSpPr>
        <p:spPr bwMode="auto">
          <a:xfrm>
            <a:off x="2232025" y="8169275"/>
            <a:ext cx="485775" cy="119063"/>
          </a:xfrm>
          <a:prstGeom prst="rect">
            <a:avLst/>
          </a:prstGeom>
          <a:solidFill>
            <a:srgbClr val="008000"/>
          </a:soli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900" b="1">
                <a:solidFill>
                  <a:schemeClr val="bg1"/>
                </a:solidFill>
                <a:ea typeface="HG丸ｺﾞｼｯｸM-PRO" panose="020F0600000000000000" pitchFamily="50" charset="-128"/>
              </a:rPr>
              <a:t>１</a:t>
            </a:r>
          </a:p>
        </p:txBody>
      </p:sp>
      <p:sp>
        <p:nvSpPr>
          <p:cNvPr id="74895" name="Rectangle 143"/>
          <p:cNvSpPr>
            <a:spLocks noChangeArrowheads="1"/>
          </p:cNvSpPr>
          <p:nvPr/>
        </p:nvSpPr>
        <p:spPr bwMode="auto">
          <a:xfrm>
            <a:off x="3960813" y="8169275"/>
            <a:ext cx="493712" cy="119063"/>
          </a:xfrm>
          <a:prstGeom prst="rect">
            <a:avLst/>
          </a:prstGeom>
          <a:solidFill>
            <a:srgbClr val="FF0066"/>
          </a:solidFill>
          <a:ln w="9525" algn="ctr">
            <a:solidFill>
              <a:srgbClr val="FF0066"/>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900" b="1">
                <a:solidFill>
                  <a:schemeClr val="bg1"/>
                </a:solidFill>
                <a:ea typeface="HG丸ｺﾞｼｯｸM-PRO" panose="020F0600000000000000" pitchFamily="50" charset="-128"/>
              </a:rPr>
              <a:t>２</a:t>
            </a:r>
          </a:p>
        </p:txBody>
      </p:sp>
      <p:sp>
        <p:nvSpPr>
          <p:cNvPr id="74896" name="Rectangle 144"/>
          <p:cNvSpPr>
            <a:spLocks noChangeArrowheads="1"/>
          </p:cNvSpPr>
          <p:nvPr/>
        </p:nvSpPr>
        <p:spPr bwMode="auto">
          <a:xfrm>
            <a:off x="2232025" y="8408988"/>
            <a:ext cx="2222500" cy="119062"/>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a:solidFill>
                  <a:schemeClr val="bg1"/>
                </a:solidFill>
                <a:ea typeface="HG丸ｺﾞｼｯｸM-PRO" panose="020F0600000000000000" pitchFamily="50" charset="-128"/>
              </a:rPr>
              <a:t>（被災地の市外局番）－</a:t>
            </a:r>
            <a:r>
              <a:rPr lang="en-US" altLang="ja-JP" sz="800" b="1">
                <a:solidFill>
                  <a:schemeClr val="bg1"/>
                </a:solidFill>
                <a:ea typeface="HG丸ｺﾞｼｯｸM-PRO" panose="020F0600000000000000" pitchFamily="50" charset="-128"/>
              </a:rPr>
              <a:t>XXX</a:t>
            </a:r>
            <a:r>
              <a:rPr lang="ja-JP" altLang="en-US" sz="800" b="1">
                <a:solidFill>
                  <a:schemeClr val="bg1"/>
                </a:solidFill>
                <a:ea typeface="HG丸ｺﾞｼｯｸM-PRO" panose="020F0600000000000000" pitchFamily="50" charset="-128"/>
              </a:rPr>
              <a:t>－</a:t>
            </a:r>
            <a:r>
              <a:rPr lang="en-US" altLang="ja-JP" sz="800" b="1">
                <a:solidFill>
                  <a:schemeClr val="bg1"/>
                </a:solidFill>
                <a:ea typeface="HG丸ｺﾞｼｯｸM-PRO" panose="020F0600000000000000" pitchFamily="50" charset="-128"/>
              </a:rPr>
              <a:t>XXXX</a:t>
            </a:r>
          </a:p>
        </p:txBody>
      </p:sp>
      <p:sp>
        <p:nvSpPr>
          <p:cNvPr id="74897" name="Rectangle 145"/>
          <p:cNvSpPr>
            <a:spLocks noChangeArrowheads="1"/>
          </p:cNvSpPr>
          <p:nvPr/>
        </p:nvSpPr>
        <p:spPr bwMode="auto">
          <a:xfrm>
            <a:off x="2232025" y="8662988"/>
            <a:ext cx="485775" cy="193675"/>
          </a:xfrm>
          <a:prstGeom prst="rect">
            <a:avLst/>
          </a:prstGeom>
          <a:solidFill>
            <a:srgbClr val="008000"/>
          </a:soli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a:solidFill>
                  <a:schemeClr val="bg1"/>
                </a:solidFill>
                <a:ea typeface="HG丸ｺﾞｼｯｸM-PRO" panose="020F0600000000000000" pitchFamily="50" charset="-128"/>
              </a:rPr>
              <a:t>録音</a:t>
            </a:r>
          </a:p>
          <a:p>
            <a:pPr algn="ctr">
              <a:lnSpc>
                <a:spcPct val="85000"/>
              </a:lnSpc>
            </a:pPr>
            <a:r>
              <a:rPr lang="ja-JP" altLang="en-US" sz="700" b="1">
                <a:solidFill>
                  <a:schemeClr val="bg1"/>
                </a:solidFill>
                <a:ea typeface="HG丸ｺﾞｼｯｸM-PRO" panose="020F0600000000000000" pitchFamily="50" charset="-128"/>
              </a:rPr>
              <a:t>（</a:t>
            </a:r>
            <a:r>
              <a:rPr lang="en-US" altLang="ja-JP" sz="700" b="1">
                <a:solidFill>
                  <a:schemeClr val="bg1"/>
                </a:solidFill>
                <a:ea typeface="HG丸ｺﾞｼｯｸM-PRO" panose="020F0600000000000000" pitchFamily="50" charset="-128"/>
              </a:rPr>
              <a:t>30</a:t>
            </a:r>
            <a:r>
              <a:rPr lang="ja-JP" altLang="en-US" sz="700" b="1">
                <a:solidFill>
                  <a:schemeClr val="bg1"/>
                </a:solidFill>
                <a:ea typeface="HG丸ｺﾞｼｯｸM-PRO" panose="020F0600000000000000" pitchFamily="50" charset="-128"/>
              </a:rPr>
              <a:t>秒以内）</a:t>
            </a:r>
          </a:p>
        </p:txBody>
      </p:sp>
      <p:sp>
        <p:nvSpPr>
          <p:cNvPr id="74898" name="Rectangle 146"/>
          <p:cNvSpPr>
            <a:spLocks noChangeArrowheads="1"/>
          </p:cNvSpPr>
          <p:nvPr/>
        </p:nvSpPr>
        <p:spPr bwMode="auto">
          <a:xfrm>
            <a:off x="3960813" y="8650288"/>
            <a:ext cx="498475" cy="193675"/>
          </a:xfrm>
          <a:prstGeom prst="rect">
            <a:avLst/>
          </a:prstGeom>
          <a:solidFill>
            <a:srgbClr val="FF0066"/>
          </a:solidFill>
          <a:ln w="9525" algn="ctr">
            <a:solidFill>
              <a:srgbClr val="FF0066"/>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a:solidFill>
                  <a:schemeClr val="bg1"/>
                </a:solidFill>
                <a:ea typeface="HG丸ｺﾞｼｯｸM-PRO" panose="020F0600000000000000" pitchFamily="50" charset="-128"/>
              </a:rPr>
              <a:t>再生</a:t>
            </a:r>
          </a:p>
        </p:txBody>
      </p:sp>
      <p:sp>
        <p:nvSpPr>
          <p:cNvPr id="74899" name="Line 147"/>
          <p:cNvSpPr>
            <a:spLocks noChangeShapeType="1"/>
          </p:cNvSpPr>
          <p:nvPr/>
        </p:nvSpPr>
        <p:spPr bwMode="auto">
          <a:xfrm>
            <a:off x="2465388" y="7821613"/>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74900" name="Line 148"/>
          <p:cNvSpPr>
            <a:spLocks noChangeShapeType="1"/>
          </p:cNvSpPr>
          <p:nvPr/>
        </p:nvSpPr>
        <p:spPr bwMode="auto">
          <a:xfrm>
            <a:off x="2466975" y="8053388"/>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74901" name="Line 149"/>
          <p:cNvSpPr>
            <a:spLocks noChangeShapeType="1"/>
          </p:cNvSpPr>
          <p:nvPr/>
        </p:nvSpPr>
        <p:spPr bwMode="auto">
          <a:xfrm>
            <a:off x="2466975" y="8299450"/>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74902" name="Line 150"/>
          <p:cNvSpPr>
            <a:spLocks noChangeShapeType="1"/>
          </p:cNvSpPr>
          <p:nvPr/>
        </p:nvSpPr>
        <p:spPr bwMode="auto">
          <a:xfrm>
            <a:off x="2466975" y="8537575"/>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74903" name="Line 151"/>
          <p:cNvSpPr>
            <a:spLocks noChangeShapeType="1"/>
          </p:cNvSpPr>
          <p:nvPr/>
        </p:nvSpPr>
        <p:spPr bwMode="auto">
          <a:xfrm>
            <a:off x="4216400" y="7821613"/>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74904" name="Line 152"/>
          <p:cNvSpPr>
            <a:spLocks noChangeShapeType="1"/>
          </p:cNvSpPr>
          <p:nvPr/>
        </p:nvSpPr>
        <p:spPr bwMode="auto">
          <a:xfrm>
            <a:off x="4217988" y="8053388"/>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74905" name="Line 153"/>
          <p:cNvSpPr>
            <a:spLocks noChangeShapeType="1"/>
          </p:cNvSpPr>
          <p:nvPr/>
        </p:nvSpPr>
        <p:spPr bwMode="auto">
          <a:xfrm>
            <a:off x="4217988" y="8299450"/>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74906" name="Line 154"/>
          <p:cNvSpPr>
            <a:spLocks noChangeShapeType="1"/>
          </p:cNvSpPr>
          <p:nvPr/>
        </p:nvSpPr>
        <p:spPr bwMode="auto">
          <a:xfrm>
            <a:off x="4217988" y="8537575"/>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74907" name="Text Box 155"/>
          <p:cNvSpPr txBox="1">
            <a:spLocks noChangeArrowheads="1"/>
          </p:cNvSpPr>
          <p:nvPr/>
        </p:nvSpPr>
        <p:spPr bwMode="auto">
          <a:xfrm>
            <a:off x="2105025" y="9018588"/>
            <a:ext cx="2470150" cy="106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700"/>
              <a:t>原則として、</a:t>
            </a:r>
            <a:r>
              <a:rPr lang="en-US" altLang="ja-JP" sz="700"/>
              <a:t>Web</a:t>
            </a:r>
            <a:r>
              <a:rPr lang="ja-JP" altLang="en-US" sz="700"/>
              <a:t>１７１も災害用伝言ダイヤルと同時提供されます。</a:t>
            </a:r>
          </a:p>
        </p:txBody>
      </p:sp>
      <p:graphicFrame>
        <p:nvGraphicFramePr>
          <p:cNvPr id="75006" name="Group 254"/>
          <p:cNvGraphicFramePr>
            <a:graphicFrameLocks noGrp="1"/>
          </p:cNvGraphicFramePr>
          <p:nvPr/>
        </p:nvGraphicFramePr>
        <p:xfrm>
          <a:off x="5167313" y="7580313"/>
          <a:ext cx="5613400" cy="1593850"/>
        </p:xfrm>
        <a:graphic>
          <a:graphicData uri="http://schemas.openxmlformats.org/drawingml/2006/table">
            <a:tbl>
              <a:tblPr/>
              <a:tblGrid>
                <a:gridCol w="358775">
                  <a:extLst>
                    <a:ext uri="{9D8B030D-6E8A-4147-A177-3AD203B41FA5}">
                      <a16:colId xmlns:a16="http://schemas.microsoft.com/office/drawing/2014/main" val="567776737"/>
                    </a:ext>
                  </a:extLst>
                </a:gridCol>
                <a:gridCol w="658812">
                  <a:extLst>
                    <a:ext uri="{9D8B030D-6E8A-4147-A177-3AD203B41FA5}">
                      <a16:colId xmlns:a16="http://schemas.microsoft.com/office/drawing/2014/main" val="1794355771"/>
                    </a:ext>
                  </a:extLst>
                </a:gridCol>
                <a:gridCol w="1058863">
                  <a:extLst>
                    <a:ext uri="{9D8B030D-6E8A-4147-A177-3AD203B41FA5}">
                      <a16:colId xmlns:a16="http://schemas.microsoft.com/office/drawing/2014/main" val="1545604120"/>
                    </a:ext>
                  </a:extLst>
                </a:gridCol>
                <a:gridCol w="706437">
                  <a:extLst>
                    <a:ext uri="{9D8B030D-6E8A-4147-A177-3AD203B41FA5}">
                      <a16:colId xmlns:a16="http://schemas.microsoft.com/office/drawing/2014/main" val="2654779850"/>
                    </a:ext>
                  </a:extLst>
                </a:gridCol>
                <a:gridCol w="800100">
                  <a:extLst>
                    <a:ext uri="{9D8B030D-6E8A-4147-A177-3AD203B41FA5}">
                      <a16:colId xmlns:a16="http://schemas.microsoft.com/office/drawing/2014/main" val="143299907"/>
                    </a:ext>
                  </a:extLst>
                </a:gridCol>
                <a:gridCol w="1009650">
                  <a:extLst>
                    <a:ext uri="{9D8B030D-6E8A-4147-A177-3AD203B41FA5}">
                      <a16:colId xmlns:a16="http://schemas.microsoft.com/office/drawing/2014/main" val="3118142354"/>
                    </a:ext>
                  </a:extLst>
                </a:gridCol>
                <a:gridCol w="1020763">
                  <a:extLst>
                    <a:ext uri="{9D8B030D-6E8A-4147-A177-3AD203B41FA5}">
                      <a16:colId xmlns:a16="http://schemas.microsoft.com/office/drawing/2014/main" val="189264055"/>
                    </a:ext>
                  </a:extLst>
                </a:gridCol>
              </a:tblGrid>
              <a:tr h="180975">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21600" marR="2160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アクセス</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登録</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登録件数</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送信</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確認</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PC</a:t>
                      </a: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・他社携帯から</a:t>
                      </a:r>
                    </a:p>
                  </a:txBody>
                  <a:tcPr marL="21600" marR="2160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1738874322"/>
                  </a:ext>
                </a:extLst>
              </a:tr>
              <a:tr h="42545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90000"/>
                        </a:lnSpc>
                        <a:spcBef>
                          <a:spcPct val="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ドコモ</a:t>
                      </a:r>
                    </a:p>
                  </a:txBody>
                  <a:tcPr marL="21600" marR="21600" marT="0" marB="0" vert="eaVert"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i-menu→</a:t>
                      </a:r>
                    </a:p>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災害用伝言板</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4</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つのｺﾒﾝﾄから選択または</a:t>
                      </a: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100</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字以内のｺﾒﾝﾄ登録可</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１電話番号につき</a:t>
                      </a: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10</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件登録可能</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設定されたアドレスに安否情報を送信</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lvl1pPr marL="87313" indent="-87313"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1196975" indent="-476250"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776413" indent="-400050"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2317750" indent="-361950"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859088" indent="-361950"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3162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7734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42306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6878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7313" marR="0" lvl="0" indent="-87313" algn="l" defTabSz="957263" rtl="0" eaLnBrk="1" fontAlgn="base" latinLnBrk="0" hangingPunct="1">
                        <a:lnSpc>
                          <a:spcPct val="100000"/>
                        </a:lnSpc>
                        <a:spcBef>
                          <a:spcPct val="20000"/>
                        </a:spcBef>
                        <a:spcAft>
                          <a:spcPct val="0"/>
                        </a:spcAft>
                        <a:buClrTx/>
                        <a:buSzTx/>
                        <a:buFontTx/>
                        <a:buAutoNum type="circleNumDbPlain"/>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伝言板ﾄｯﾌﾟから「確認」を選択</a:t>
                      </a:r>
                    </a:p>
                    <a:p>
                      <a:pPr marL="87313" marR="0" lvl="0" indent="-87313" algn="l" defTabSz="957263" rtl="0" eaLnBrk="1" fontAlgn="base" latinLnBrk="0" hangingPunct="1">
                        <a:lnSpc>
                          <a:spcPct val="100000"/>
                        </a:lnSpc>
                        <a:spcBef>
                          <a:spcPct val="20000"/>
                        </a:spcBef>
                        <a:spcAft>
                          <a:spcPct val="0"/>
                        </a:spcAft>
                        <a:buClrTx/>
                        <a:buSzTx/>
                        <a:buFontTx/>
                        <a:buAutoNum type="circleNumDbPlain"/>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確認したい電話番号を入力・検索</a:t>
                      </a:r>
                    </a:p>
                    <a:p>
                      <a:pPr marL="87313" marR="0" lvl="0" indent="-87313" algn="l" defTabSz="957263" rtl="0" eaLnBrk="1" fontAlgn="base" latinLnBrk="0" hangingPunct="1">
                        <a:lnSpc>
                          <a:spcPct val="100000"/>
                        </a:lnSpc>
                        <a:spcBef>
                          <a:spcPct val="20000"/>
                        </a:spcBef>
                        <a:spcAft>
                          <a:spcPct val="0"/>
                        </a:spcAft>
                        <a:buClrTx/>
                        <a:buSzTx/>
                        <a:buFontTx/>
                        <a:buAutoNum type="circleNumDbPlain"/>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安否情報を選択</a:t>
                      </a:r>
                    </a:p>
                    <a:p>
                      <a:pPr marL="87313" marR="0" lvl="0" indent="-87313" algn="l" defTabSz="957263" rtl="0" eaLnBrk="1" fontAlgn="base" latinLnBrk="0" hangingPunct="1">
                        <a:lnSpc>
                          <a:spcPct val="100000"/>
                        </a:lnSpc>
                        <a:spcBef>
                          <a:spcPct val="20000"/>
                        </a:spcBef>
                        <a:spcAft>
                          <a:spcPct val="0"/>
                        </a:spcAft>
                        <a:buClrTx/>
                        <a:buSzTx/>
                        <a:buFontTx/>
                        <a:buAutoNum type="circleNumDbPlain"/>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安否情報が表示</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1196975" indent="-476250"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776413" indent="-400050"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2317750" indent="-361950"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859088" indent="-361950"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3162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7734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42306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6878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hlinkClick r:id="rId2"/>
                        </a:rPr>
                        <a:t>http://dengon.docomo.ne.jp/top.cgi</a:t>
                      </a:r>
                      <a:endPar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21600" marR="2160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663554740"/>
                  </a:ext>
                </a:extLst>
              </a:tr>
              <a:tr h="427038">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90000"/>
                        </a:lnSpc>
                        <a:spcBef>
                          <a:spcPct val="0"/>
                        </a:spcBef>
                        <a:spcAft>
                          <a:spcPct val="0"/>
                        </a:spcAft>
                        <a:buClrTx/>
                        <a:buSzTx/>
                        <a:buFontTx/>
                        <a:buNone/>
                        <a:tabLst/>
                      </a:pPr>
                      <a:r>
                        <a:rPr kumimoji="1" lang="en-US" altLang="ja-JP"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au</a:t>
                      </a:r>
                    </a:p>
                  </a:txBody>
                  <a:tcPr marL="21600" marR="2160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ﾄｯﾌﾟﾒﾆｭｰ→</a:t>
                      </a:r>
                    </a:p>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災害用伝言板</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5</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つのｺﾒﾝﾄから選択または</a:t>
                      </a: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100</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字以内のｺﾒﾝﾄ登録可</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1196975" indent="-476250"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776413" indent="-400050"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2317750" indent="-361950"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859088" indent="-361950"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3162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7734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42306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6878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hlinkClick r:id="rId3"/>
                        </a:rPr>
                        <a:t>http://dengon.ezweb.ne.jp</a:t>
                      </a:r>
                      <a:endPar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21600" marR="2160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30244039"/>
                  </a:ext>
                </a:extLst>
              </a:tr>
              <a:tr h="560388">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90000"/>
                        </a:lnSpc>
                        <a:spcBef>
                          <a:spcPct val="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ソフト</a:t>
                      </a:r>
                    </a:p>
                    <a:p>
                      <a:pPr marL="0" marR="0" lvl="0" indent="0" algn="ctr" defTabSz="957263" rtl="0" eaLnBrk="1" fontAlgn="base" latinLnBrk="0" hangingPunct="1">
                        <a:lnSpc>
                          <a:spcPct val="90000"/>
                        </a:lnSpc>
                        <a:spcBef>
                          <a:spcPct val="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バンク</a:t>
                      </a:r>
                    </a:p>
                  </a:txBody>
                  <a:tcPr marL="21600" marR="21600" marT="0" marB="0" vert="eaVert"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Yahoo!</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ｹｰﾀｲ→</a:t>
                      </a:r>
                    </a:p>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災害用伝言板</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4</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つのｺﾒﾝﾄから選択または</a:t>
                      </a: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100</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字以内のｺﾒﾝﾄ登録可</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1196975" indent="-476250"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776413" indent="-400050"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2317750" indent="-361950"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859088" indent="-361950"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3162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7734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42306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6878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hlinkClick r:id="rId4"/>
                        </a:rPr>
                        <a:t>http://dengon.softbank.ne.jp</a:t>
                      </a:r>
                      <a:endPar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21600" marR="2160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541380118"/>
                  </a:ext>
                </a:extLst>
              </a:tr>
            </a:tbl>
          </a:graphicData>
        </a:graphic>
      </p:graphicFrame>
      <p:sp>
        <p:nvSpPr>
          <p:cNvPr id="74946" name="Text Box 194"/>
          <p:cNvSpPr txBox="1">
            <a:spLocks noChangeArrowheads="1"/>
          </p:cNvSpPr>
          <p:nvPr/>
        </p:nvSpPr>
        <p:spPr bwMode="auto">
          <a:xfrm>
            <a:off x="2797175" y="8678863"/>
            <a:ext cx="1098550" cy="1031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a:t>ガイダンスに従って下さい</a:t>
            </a:r>
          </a:p>
        </p:txBody>
      </p:sp>
      <p:sp>
        <p:nvSpPr>
          <p:cNvPr id="74947" name="AutoShape 195"/>
          <p:cNvSpPr>
            <a:spLocks noChangeArrowheads="1"/>
          </p:cNvSpPr>
          <p:nvPr/>
        </p:nvSpPr>
        <p:spPr bwMode="auto">
          <a:xfrm>
            <a:off x="2146300" y="7637463"/>
            <a:ext cx="663575" cy="209550"/>
          </a:xfrm>
          <a:prstGeom prst="roundRect">
            <a:avLst>
              <a:gd name="adj" fmla="val 16667"/>
            </a:avLst>
          </a:prstGeom>
          <a:solidFill>
            <a:srgbClr val="FFFFFF"/>
          </a:solidFill>
          <a:ln w="3175" algn="ctr">
            <a:solidFill>
              <a:srgbClr val="C0C0C0"/>
            </a:solidFill>
            <a:round/>
            <a:headEnd/>
            <a:tailEnd/>
          </a:ln>
          <a:effectLst>
            <a:prstShdw prst="shdw17" dist="17961" dir="2700000">
              <a:srgbClr val="C0C0C0">
                <a:gamma/>
                <a:shade val="60000"/>
                <a:invGamma/>
              </a:srgbClr>
            </a:prstShdw>
          </a:effec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a:ea typeface="HG丸ｺﾞｼｯｸM-PRO" panose="020F0600000000000000" pitchFamily="50" charset="-128"/>
              </a:rPr>
              <a:t>伝言を録音</a:t>
            </a:r>
          </a:p>
        </p:txBody>
      </p:sp>
      <p:sp>
        <p:nvSpPr>
          <p:cNvPr id="74948" name="AutoShape 196"/>
          <p:cNvSpPr>
            <a:spLocks noChangeArrowheads="1"/>
          </p:cNvSpPr>
          <p:nvPr/>
        </p:nvSpPr>
        <p:spPr bwMode="auto">
          <a:xfrm>
            <a:off x="3875088" y="7637463"/>
            <a:ext cx="663575" cy="209550"/>
          </a:xfrm>
          <a:prstGeom prst="roundRect">
            <a:avLst>
              <a:gd name="adj" fmla="val 16667"/>
            </a:avLst>
          </a:prstGeom>
          <a:solidFill>
            <a:srgbClr val="FFFFFF"/>
          </a:solidFill>
          <a:ln w="3175" algn="ctr">
            <a:solidFill>
              <a:srgbClr val="C0C0C0"/>
            </a:solidFill>
            <a:round/>
            <a:headEnd/>
            <a:tailEnd/>
          </a:ln>
          <a:effectLst>
            <a:prstShdw prst="shdw17" dist="17961" dir="2700000">
              <a:srgbClr val="C0C0C0">
                <a:gamma/>
                <a:shade val="60000"/>
                <a:invGamma/>
              </a:srgbClr>
            </a:prstShdw>
          </a:effec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a:ea typeface="HG丸ｺﾞｼｯｸM-PRO" panose="020F0600000000000000" pitchFamily="50" charset="-128"/>
              </a:rPr>
              <a:t>伝言を再生</a:t>
            </a:r>
          </a:p>
        </p:txBody>
      </p:sp>
      <p:sp>
        <p:nvSpPr>
          <p:cNvPr id="74949" name="Text Box 197"/>
          <p:cNvSpPr txBox="1">
            <a:spLocks noChangeArrowheads="1"/>
          </p:cNvSpPr>
          <p:nvPr/>
        </p:nvSpPr>
        <p:spPr bwMode="auto">
          <a:xfrm>
            <a:off x="2005013" y="5648325"/>
            <a:ext cx="2206625" cy="935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indent="-455613"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85000"/>
              </a:lnSpc>
            </a:pPr>
            <a:r>
              <a:rPr lang="en-US" altLang="ja-JP" sz="1000"/>
              <a:t>①</a:t>
            </a:r>
            <a:r>
              <a:rPr lang="ja-JP" altLang="en-US" sz="1000"/>
              <a:t>基本ルール</a:t>
            </a:r>
          </a:p>
          <a:p>
            <a:pPr>
              <a:lnSpc>
                <a:spcPct val="85000"/>
              </a:lnSpc>
            </a:pPr>
            <a:r>
              <a:rPr lang="ja-JP" altLang="en-US" sz="600"/>
              <a:t>　・安否情報を所属長へ連絡する。所属長への連絡がつかない場合、</a:t>
            </a:r>
          </a:p>
          <a:p>
            <a:pPr>
              <a:lnSpc>
                <a:spcPct val="85000"/>
              </a:lnSpc>
            </a:pPr>
            <a:r>
              <a:rPr lang="ja-JP" altLang="en-US" sz="600"/>
              <a:t>　　対策本部のアドレスへメールまたは電話を通じて報告する。</a:t>
            </a:r>
          </a:p>
          <a:p>
            <a:pPr>
              <a:lnSpc>
                <a:spcPct val="85000"/>
              </a:lnSpc>
            </a:pPr>
            <a:endParaRPr lang="ja-JP" altLang="en-US" sz="700"/>
          </a:p>
          <a:p>
            <a:pPr>
              <a:lnSpc>
                <a:spcPct val="85000"/>
              </a:lnSpc>
            </a:pPr>
            <a:r>
              <a:rPr lang="ja-JP" altLang="en-US" sz="1000"/>
              <a:t>②報告内容</a:t>
            </a:r>
          </a:p>
          <a:p>
            <a:pPr lvl="1">
              <a:lnSpc>
                <a:spcPct val="85000"/>
              </a:lnSpc>
            </a:pPr>
            <a:r>
              <a:rPr lang="ja-JP" altLang="en-US" sz="600"/>
              <a:t>　・本人および同居家族の安否</a:t>
            </a:r>
          </a:p>
          <a:p>
            <a:pPr lvl="1">
              <a:lnSpc>
                <a:spcPct val="85000"/>
              </a:lnSpc>
            </a:pPr>
            <a:r>
              <a:rPr lang="ja-JP" altLang="en-US" sz="600"/>
              <a:t>　・自宅の損傷状況、出社の見込み</a:t>
            </a:r>
          </a:p>
          <a:p>
            <a:pPr lvl="1">
              <a:lnSpc>
                <a:spcPct val="85000"/>
              </a:lnSpc>
            </a:pPr>
            <a:r>
              <a:rPr lang="ja-JP" altLang="en-US" sz="600"/>
              <a:t>　・避難している場合、その場所・電話番号</a:t>
            </a:r>
          </a:p>
          <a:p>
            <a:pPr lvl="1">
              <a:lnSpc>
                <a:spcPct val="85000"/>
              </a:lnSpc>
            </a:pPr>
            <a:endParaRPr lang="ja-JP" altLang="en-US" sz="500"/>
          </a:p>
          <a:p>
            <a:pPr>
              <a:lnSpc>
                <a:spcPct val="85000"/>
              </a:lnSpc>
            </a:pPr>
            <a:r>
              <a:rPr lang="ja-JP" altLang="en-US" sz="1000"/>
              <a:t>③報告を行う場合は以下のいずれか</a:t>
            </a:r>
          </a:p>
        </p:txBody>
      </p:sp>
      <p:graphicFrame>
        <p:nvGraphicFramePr>
          <p:cNvPr id="74992" name="Group 240"/>
          <p:cNvGraphicFramePr>
            <a:graphicFrameLocks noGrp="1"/>
          </p:cNvGraphicFramePr>
          <p:nvPr/>
        </p:nvGraphicFramePr>
        <p:xfrm>
          <a:off x="1900238" y="6623050"/>
          <a:ext cx="2952750" cy="647700"/>
        </p:xfrm>
        <a:graphic>
          <a:graphicData uri="http://schemas.openxmlformats.org/drawingml/2006/table">
            <a:tbl>
              <a:tblPr/>
              <a:tblGrid>
                <a:gridCol w="655637">
                  <a:extLst>
                    <a:ext uri="{9D8B030D-6E8A-4147-A177-3AD203B41FA5}">
                      <a16:colId xmlns:a16="http://schemas.microsoft.com/office/drawing/2014/main" val="2536683281"/>
                    </a:ext>
                  </a:extLst>
                </a:gridCol>
                <a:gridCol w="2297113">
                  <a:extLst>
                    <a:ext uri="{9D8B030D-6E8A-4147-A177-3AD203B41FA5}">
                      <a16:colId xmlns:a16="http://schemas.microsoft.com/office/drawing/2014/main" val="2193234543"/>
                    </a:ext>
                  </a:extLst>
                </a:gridCol>
              </a:tblGrid>
              <a:tr h="6477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安否確認</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実施基準</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marL="88900" indent="-88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8900" marR="0" lvl="0" indent="-88900" algn="l" defTabSz="914400" rtl="0" eaLnBrk="1" fontAlgn="base" latinLnBrk="0" hangingPunct="1">
                        <a:lnSpc>
                          <a:spcPct val="100000"/>
                        </a:lnSpc>
                        <a:spcBef>
                          <a:spcPct val="20000"/>
                        </a:spcBef>
                        <a:spcAft>
                          <a:spcPct val="0"/>
                        </a:spcAft>
                        <a:buClrTx/>
                        <a:buSzTx/>
                        <a:buFontTx/>
                        <a:buNone/>
                        <a:tabLst/>
                      </a:pPr>
                      <a:r>
                        <a:rPr kumimoji="1" lang="ja-JP" altLang="en-US" sz="900" b="0"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a:t>
                      </a:r>
                      <a:r>
                        <a:rPr kumimoji="1" lang="ja-JP" altLang="en-US"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愛知県内で「震度５強」以上の地震が発生した時</a:t>
                      </a:r>
                    </a:p>
                    <a:p>
                      <a:pPr marL="88900" marR="0" lvl="0" indent="-88900" algn="l" defTabSz="914400" rtl="0" eaLnBrk="1" fontAlgn="base" latinLnBrk="0" hangingPunct="1">
                        <a:lnSpc>
                          <a:spcPct val="100000"/>
                        </a:lnSpc>
                        <a:spcBef>
                          <a:spcPct val="20000"/>
                        </a:spcBef>
                        <a:spcAft>
                          <a:spcPct val="0"/>
                        </a:spcAft>
                        <a:buClrTx/>
                        <a:buSzTx/>
                        <a:buFontTx/>
                        <a:buNone/>
                        <a:tabLst/>
                      </a:pPr>
                      <a:r>
                        <a:rPr kumimoji="1" lang="ja-JP" altLang="en-US"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・その他、社長が必要と判断した場合</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62586140"/>
                  </a:ext>
                </a:extLst>
              </a:tr>
            </a:tbl>
          </a:graphicData>
        </a:graphic>
      </p:graphicFrame>
      <p:graphicFrame>
        <p:nvGraphicFramePr>
          <p:cNvPr id="74999" name="Group 247"/>
          <p:cNvGraphicFramePr>
            <a:graphicFrameLocks noGrp="1"/>
          </p:cNvGraphicFramePr>
          <p:nvPr/>
        </p:nvGraphicFramePr>
        <p:xfrm>
          <a:off x="6423025" y="2584450"/>
          <a:ext cx="1343025" cy="681038"/>
        </p:xfrm>
        <a:graphic>
          <a:graphicData uri="http://schemas.openxmlformats.org/drawingml/2006/table">
            <a:tbl>
              <a:tblPr/>
              <a:tblGrid>
                <a:gridCol w="1143000">
                  <a:extLst>
                    <a:ext uri="{9D8B030D-6E8A-4147-A177-3AD203B41FA5}">
                      <a16:colId xmlns:a16="http://schemas.microsoft.com/office/drawing/2014/main" val="113559533"/>
                    </a:ext>
                  </a:extLst>
                </a:gridCol>
                <a:gridCol w="200025">
                  <a:extLst>
                    <a:ext uri="{9D8B030D-6E8A-4147-A177-3AD203B41FA5}">
                      <a16:colId xmlns:a16="http://schemas.microsoft.com/office/drawing/2014/main" val="580963697"/>
                    </a:ext>
                  </a:extLst>
                </a:gridCol>
              </a:tblGrid>
              <a:tr h="130175">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7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まずチェック！</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extLst>
                  <a:ext uri="{0D108BD9-81ED-4DB2-BD59-A6C34878D82A}">
                    <a16:rowId xmlns:a16="http://schemas.microsoft.com/office/drawing/2014/main" val="787361754"/>
                  </a:ext>
                </a:extLst>
              </a:tr>
              <a:tr h="1349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7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火の始末</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5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41869804"/>
                  </a:ext>
                </a:extLst>
              </a:tr>
              <a:tr h="1349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7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設備は移動していないか</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5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2165867"/>
                  </a:ext>
                </a:extLst>
              </a:tr>
              <a:tr h="1333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500" b="0" i="0" u="none" strike="noStrike" cap="none" normalizeH="0" baseline="0" smtClean="0">
                        <a:ln>
                          <a:noFill/>
                        </a:ln>
                        <a:solidFill>
                          <a:srgbClr val="FF0000"/>
                        </a:solidFill>
                        <a:effectLst/>
                        <a:latin typeface="Arial" panose="020B0604020202020204" pitchFamily="34" charset="0"/>
                        <a:ea typeface="ＭＳ Ｐゴシック" panose="020B0600070205080204" pitchFamily="50" charset="-128"/>
                      </a:endParaRP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5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04861681"/>
                  </a:ext>
                </a:extLst>
              </a:tr>
            </a:tbl>
          </a:graphicData>
        </a:graphic>
      </p:graphicFrame>
      <p:sp>
        <p:nvSpPr>
          <p:cNvPr id="74975" name="Text Box 223"/>
          <p:cNvSpPr txBox="1">
            <a:spLocks noChangeArrowheads="1"/>
          </p:cNvSpPr>
          <p:nvPr/>
        </p:nvSpPr>
        <p:spPr bwMode="auto">
          <a:xfrm>
            <a:off x="1647825" y="133350"/>
            <a:ext cx="18970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従業員携帯カード</a:t>
            </a:r>
          </a:p>
        </p:txBody>
      </p:sp>
      <p:sp>
        <p:nvSpPr>
          <p:cNvPr id="74976" name="Text Box 224"/>
          <p:cNvSpPr txBox="1">
            <a:spLocks noChangeArrowheads="1"/>
          </p:cNvSpPr>
          <p:nvPr/>
        </p:nvSpPr>
        <p:spPr bwMode="auto">
          <a:xfrm>
            <a:off x="11855450" y="9337675"/>
            <a:ext cx="349250" cy="2746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rPr>
              <a:t>29</a:t>
            </a:r>
          </a:p>
        </p:txBody>
      </p:sp>
      <p:sp>
        <p:nvSpPr>
          <p:cNvPr id="74977" name="Text Box 225"/>
          <p:cNvSpPr txBox="1">
            <a:spLocks noChangeArrowheads="1"/>
          </p:cNvSpPr>
          <p:nvPr/>
        </p:nvSpPr>
        <p:spPr bwMode="auto">
          <a:xfrm>
            <a:off x="612775" y="960438"/>
            <a:ext cx="65246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889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Tx/>
              <a:buChar char="•"/>
            </a:pPr>
            <a:r>
              <a:rPr lang="ja-JP" altLang="en-US" sz="1000">
                <a:solidFill>
                  <a:srgbClr val="808080"/>
                </a:solidFill>
                <a:ea typeface="HG丸ｺﾞｼｯｸM-PRO" panose="020F0600000000000000" pitchFamily="50" charset="-128"/>
              </a:rPr>
              <a:t>各従業員が、被災時の連絡先や自分のやるべきことについて記入しましょう。</a:t>
            </a:r>
          </a:p>
          <a:p>
            <a:pPr>
              <a:buFontTx/>
              <a:buChar char="•"/>
            </a:pPr>
            <a:r>
              <a:rPr lang="ja-JP" altLang="en-US" sz="1000">
                <a:solidFill>
                  <a:srgbClr val="808080"/>
                </a:solidFill>
                <a:ea typeface="HG丸ｺﾞｼｯｸM-PRO" panose="020F0600000000000000" pitchFamily="50" charset="-128"/>
              </a:rPr>
              <a:t>記入したものは、定期入れや財布に納め常に携帯するようにしてください。</a:t>
            </a:r>
          </a:p>
        </p:txBody>
      </p:sp>
      <p:sp>
        <p:nvSpPr>
          <p:cNvPr id="74978" name="Text Box 226"/>
          <p:cNvSpPr txBox="1">
            <a:spLocks noChangeArrowheads="1"/>
          </p:cNvSpPr>
          <p:nvPr/>
        </p:nvSpPr>
        <p:spPr bwMode="auto">
          <a:xfrm>
            <a:off x="612775" y="673100"/>
            <a:ext cx="6524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200">
                <a:solidFill>
                  <a:srgbClr val="808080"/>
                </a:solidFill>
                <a:ea typeface="HG丸ｺﾞｼｯｸM-PRO" panose="020F0600000000000000" pitchFamily="50" charset="-128"/>
              </a:rPr>
              <a:t>－ポイント－</a:t>
            </a:r>
          </a:p>
        </p:txBody>
      </p:sp>
      <p:grpSp>
        <p:nvGrpSpPr>
          <p:cNvPr id="74979" name="Group 227"/>
          <p:cNvGrpSpPr>
            <a:grpSpLocks/>
          </p:cNvGrpSpPr>
          <p:nvPr/>
        </p:nvGrpSpPr>
        <p:grpSpPr bwMode="auto">
          <a:xfrm>
            <a:off x="8151813" y="4510088"/>
            <a:ext cx="2505075" cy="473075"/>
            <a:chOff x="420" y="3060"/>
            <a:chExt cx="1578" cy="298"/>
          </a:xfrm>
        </p:grpSpPr>
        <p:grpSp>
          <p:nvGrpSpPr>
            <p:cNvPr id="74980" name="Group 228"/>
            <p:cNvGrpSpPr>
              <a:grpSpLocks/>
            </p:cNvGrpSpPr>
            <p:nvPr/>
          </p:nvGrpSpPr>
          <p:grpSpPr bwMode="auto">
            <a:xfrm>
              <a:off x="475" y="3167"/>
              <a:ext cx="1523" cy="191"/>
              <a:chOff x="475" y="3167"/>
              <a:chExt cx="1523" cy="191"/>
            </a:xfrm>
          </p:grpSpPr>
          <p:sp>
            <p:nvSpPr>
              <p:cNvPr id="74981" name="Rectangle 229"/>
              <p:cNvSpPr>
                <a:spLocks noChangeArrowheads="1"/>
              </p:cNvSpPr>
              <p:nvPr/>
            </p:nvSpPr>
            <p:spPr bwMode="auto">
              <a:xfrm>
                <a:off x="786" y="3167"/>
                <a:ext cx="1212" cy="191"/>
              </a:xfrm>
              <a:prstGeom prst="rect">
                <a:avLst/>
              </a:prstGeom>
              <a:solidFill>
                <a:srgbClr val="FFFFFF"/>
              </a:solidFill>
              <a:ln w="635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35996" tIns="0" rIns="35996"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85000"/>
                  </a:lnSpc>
                </a:pPr>
                <a:r>
                  <a:rPr lang="ja-JP" altLang="en-US" sz="600"/>
                  <a:t>東海地震が発生するおそれがあると認められた場合に発表される</a:t>
                </a:r>
              </a:p>
            </p:txBody>
          </p:sp>
          <p:sp>
            <p:nvSpPr>
              <p:cNvPr id="74982" name="Rectangle 230"/>
              <p:cNvSpPr>
                <a:spLocks noChangeArrowheads="1"/>
              </p:cNvSpPr>
              <p:nvPr/>
            </p:nvSpPr>
            <p:spPr bwMode="auto">
              <a:xfrm>
                <a:off x="475" y="3167"/>
                <a:ext cx="311" cy="191"/>
              </a:xfrm>
              <a:prstGeom prst="rect">
                <a:avLst/>
              </a:prstGeom>
              <a:solidFill>
                <a:srgbClr val="FF0000"/>
              </a:solidFill>
              <a:ln w="9525" algn="ctr">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a:solidFill>
                      <a:schemeClr val="bg1"/>
                    </a:solidFill>
                  </a:rPr>
                  <a:t>東海地震</a:t>
                </a:r>
              </a:p>
              <a:p>
                <a:pPr algn="ctr">
                  <a:lnSpc>
                    <a:spcPct val="85000"/>
                  </a:lnSpc>
                </a:pPr>
                <a:r>
                  <a:rPr lang="ja-JP" altLang="en-US" sz="800" b="1">
                    <a:solidFill>
                      <a:schemeClr val="bg1"/>
                    </a:solidFill>
                  </a:rPr>
                  <a:t>予知情報</a:t>
                </a:r>
              </a:p>
            </p:txBody>
          </p:sp>
        </p:grpSp>
        <p:sp>
          <p:nvSpPr>
            <p:cNvPr id="74983" name="Oval 231"/>
            <p:cNvSpPr>
              <a:spLocks noChangeArrowheads="1"/>
            </p:cNvSpPr>
            <p:nvPr/>
          </p:nvSpPr>
          <p:spPr bwMode="auto">
            <a:xfrm>
              <a:off x="420" y="3060"/>
              <a:ext cx="211" cy="128"/>
            </a:xfrm>
            <a:prstGeom prst="ellipse">
              <a:avLst/>
            </a:prstGeom>
            <a:solidFill>
              <a:srgbClr val="FFFFFF"/>
            </a:solidFill>
            <a:ln w="22225" cmpd="dbl" algn="ctr">
              <a:solidFill>
                <a:srgbClr val="FF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500">
                  <a:solidFill>
                    <a:srgbClr val="FF0000"/>
                  </a:solidFill>
                  <a:ea typeface="HG丸ｺﾞｼｯｸM-PRO" panose="020F0600000000000000" pitchFamily="50" charset="-128"/>
                </a:rPr>
                <a:t>警戒宣言</a:t>
              </a:r>
            </a:p>
          </p:txBody>
        </p:sp>
      </p:grpSp>
      <p:sp>
        <p:nvSpPr>
          <p:cNvPr id="74984" name="Rectangle 232"/>
          <p:cNvSpPr>
            <a:spLocks noChangeArrowheads="1"/>
          </p:cNvSpPr>
          <p:nvPr/>
        </p:nvSpPr>
        <p:spPr bwMode="auto">
          <a:xfrm>
            <a:off x="5046663" y="5664200"/>
            <a:ext cx="177800" cy="157163"/>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en-US" altLang="ja-JP" sz="800" b="1">
                <a:solidFill>
                  <a:schemeClr val="bg1"/>
                </a:solidFill>
                <a:ea typeface="HG丸ｺﾞｼｯｸM-PRO" panose="020F0600000000000000" pitchFamily="50" charset="-128"/>
              </a:rPr>
              <a:t>A</a:t>
            </a:r>
          </a:p>
        </p:txBody>
      </p:sp>
      <p:sp>
        <p:nvSpPr>
          <p:cNvPr id="74985" name="Rectangle 233"/>
          <p:cNvSpPr>
            <a:spLocks noChangeArrowheads="1"/>
          </p:cNvSpPr>
          <p:nvPr/>
        </p:nvSpPr>
        <p:spPr bwMode="auto">
          <a:xfrm>
            <a:off x="5046663" y="6981825"/>
            <a:ext cx="2781300" cy="228600"/>
          </a:xfrm>
          <a:prstGeom prst="rect">
            <a:avLst/>
          </a:prstGeom>
          <a:solidFill>
            <a:srgbClr val="D2E4FE"/>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lstStyle>
            <a:lvl1pPr marL="266700"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85000"/>
              </a:lnSpc>
            </a:pPr>
            <a:endParaRPr lang="en-US" altLang="ja-JP" sz="600"/>
          </a:p>
          <a:p>
            <a:pPr>
              <a:lnSpc>
                <a:spcPct val="85000"/>
              </a:lnSpc>
            </a:pPr>
            <a:r>
              <a:rPr lang="ja-JP" altLang="en-US" sz="800"/>
              <a:t>安否確認システムに状況を入力</a:t>
            </a:r>
          </a:p>
        </p:txBody>
      </p:sp>
      <p:sp>
        <p:nvSpPr>
          <p:cNvPr id="74986" name="Rectangle 234"/>
          <p:cNvSpPr>
            <a:spLocks noChangeArrowheads="1"/>
          </p:cNvSpPr>
          <p:nvPr/>
        </p:nvSpPr>
        <p:spPr bwMode="auto">
          <a:xfrm>
            <a:off x="5046663" y="6981825"/>
            <a:ext cx="177800" cy="157163"/>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en-US" altLang="ja-JP" sz="800" b="1">
                <a:solidFill>
                  <a:schemeClr val="bg1"/>
                </a:solidFill>
                <a:ea typeface="HG丸ｺﾞｼｯｸM-PRO" panose="020F0600000000000000" pitchFamily="50" charset="-128"/>
              </a:rPr>
              <a:t>B</a:t>
            </a:r>
          </a:p>
        </p:txBody>
      </p:sp>
      <p:sp>
        <p:nvSpPr>
          <p:cNvPr id="74987" name="Line 235"/>
          <p:cNvSpPr>
            <a:spLocks noChangeShapeType="1"/>
          </p:cNvSpPr>
          <p:nvPr/>
        </p:nvSpPr>
        <p:spPr bwMode="auto">
          <a:xfrm>
            <a:off x="8777288" y="2784475"/>
            <a:ext cx="1341437"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74988" name="Text Box 236"/>
          <p:cNvSpPr txBox="1">
            <a:spLocks noChangeArrowheads="1"/>
          </p:cNvSpPr>
          <p:nvPr/>
        </p:nvSpPr>
        <p:spPr bwMode="auto">
          <a:xfrm>
            <a:off x="241300" y="133350"/>
            <a:ext cx="1403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t>
            </a:r>
            <a:r>
              <a:rPr lang="ja-JP" altLang="en-US"/>
              <a:t>様式　⑫</a:t>
            </a:r>
            <a:r>
              <a:rPr lang="en-US" altLang="ja-JP"/>
              <a:t>】</a:t>
            </a:r>
            <a:r>
              <a:rPr lang="ja-JP" altLang="en-US"/>
              <a:t>　</a:t>
            </a:r>
          </a:p>
        </p:txBody>
      </p:sp>
      <p:sp>
        <p:nvSpPr>
          <p:cNvPr id="74871" name="Text Box 119"/>
          <p:cNvSpPr txBox="1">
            <a:spLocks noChangeArrowheads="1"/>
          </p:cNvSpPr>
          <p:nvPr/>
        </p:nvSpPr>
        <p:spPr bwMode="auto">
          <a:xfrm>
            <a:off x="9359900" y="4929188"/>
            <a:ext cx="1335088" cy="304800"/>
          </a:xfrm>
          <a:prstGeom prst="rect">
            <a:avLst/>
          </a:prstGeom>
          <a:solidFill>
            <a:schemeClr val="bg1"/>
          </a:solidFill>
          <a:ln w="9525" algn="ctr">
            <a:solidFill>
              <a:srgbClr val="333333"/>
            </a:solidFill>
            <a:prstDash val="dash"/>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0799" tIns="10799" rIns="10799" bIns="10799" anchor="ctr"/>
          <a:lstStyle>
            <a:lvl1pPr marL="88900" indent="-88900"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85000"/>
              </a:lnSpc>
              <a:buSzPct val="90000"/>
              <a:buFontTx/>
              <a:buChar char="•"/>
            </a:pPr>
            <a:r>
              <a:rPr lang="ja-JP" altLang="en-US" sz="600"/>
              <a:t>危険な地域（津波、崖）からの避難</a:t>
            </a:r>
          </a:p>
          <a:p>
            <a:pPr>
              <a:lnSpc>
                <a:spcPct val="85000"/>
              </a:lnSpc>
              <a:buSzPct val="90000"/>
              <a:buFontTx/>
              <a:buChar char="•"/>
            </a:pPr>
            <a:r>
              <a:rPr lang="ja-JP" altLang="en-US" sz="600"/>
              <a:t>交通規制、百貨店・劇場の営業停止　　</a:t>
            </a:r>
          </a:p>
          <a:p>
            <a:pPr algn="r">
              <a:lnSpc>
                <a:spcPct val="85000"/>
              </a:lnSpc>
              <a:buSzPct val="90000"/>
            </a:pPr>
            <a:r>
              <a:rPr lang="ja-JP" altLang="en-US" sz="600"/>
              <a:t>等</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bg1"/>
        </a:solidFill>
        <a:ln w="28575" cap="flat" cmpd="sng" algn="ctr">
          <a:solidFill>
            <a:srgbClr val="00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chemeClr val="bg1"/>
        </a:solidFill>
        <a:ln w="28575" cap="flat" cmpd="sng" algn="ctr">
          <a:solidFill>
            <a:srgbClr val="00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5963</TotalTime>
  <Words>2014</Words>
  <Application>Microsoft Office PowerPoint</Application>
  <PresentationFormat>A3 297x420 mm</PresentationFormat>
  <Paragraphs>380</Paragraphs>
  <Slides>3</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Arial</vt:lpstr>
      <vt:lpstr>ＭＳ Ｐゴシック</vt:lpstr>
      <vt:lpstr>ＭＳ Ｐ明朝</vt:lpstr>
      <vt:lpstr>HG丸ｺﾞｼｯｸM-PRO</vt:lpstr>
      <vt:lpstr>Times New Roman</vt:lpstr>
      <vt:lpstr>Century</vt:lpstr>
      <vt:lpstr>HGS創英角ｺﾞｼｯｸUB</vt:lpstr>
      <vt:lpstr>標準デザイン</vt:lpstr>
      <vt:lpstr>PowerPoint プレゼンテーション</vt:lpstr>
      <vt:lpstr>PowerPoint プレゼンテーション</vt:lpstr>
      <vt:lpstr>PowerPoint プレゼンテーション</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shuichiro terasaka</dc:creator>
  <cp:lastModifiedBy>oa</cp:lastModifiedBy>
  <cp:revision>291</cp:revision>
  <dcterms:created xsi:type="dcterms:W3CDTF">2007-09-05T01:05:48Z</dcterms:created>
  <dcterms:modified xsi:type="dcterms:W3CDTF">2020-11-17T02:48:03Z</dcterms:modified>
</cp:coreProperties>
</file>