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Lst>
  <p:sldSz cx="12801600" cy="9601200" type="A3"/>
  <p:notesSz cx="9866313" cy="14295438"/>
  <p:defaultTextStyle>
    <a:defPPr>
      <a:defRPr lang="ja-JP"/>
    </a:defPPr>
    <a:lvl1pPr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1pPr>
    <a:lvl2pPr marL="4572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2pPr>
    <a:lvl3pPr marL="9144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3pPr>
    <a:lvl4pPr marL="13716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4pPr>
    <a:lvl5pPr marL="18288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857">
          <p15:clr>
            <a:srgbClr val="A4A3A4"/>
          </p15:clr>
        </p15:guide>
        <p15:guide id="3" pos="2807">
          <p15:clr>
            <a:srgbClr val="A4A3A4"/>
          </p15:clr>
        </p15:guide>
        <p15:guide id="4" pos="4712">
          <p15:clr>
            <a:srgbClr val="A4A3A4"/>
          </p15:clr>
        </p15:guide>
        <p15:guide id="5" pos="6644">
          <p15:clr>
            <a:srgbClr val="A4A3A4"/>
          </p15:clr>
        </p15:guide>
        <p15:guide id="6"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D5D6"/>
    <a:srgbClr val="FFB1B3"/>
    <a:srgbClr val="FF7F7F"/>
    <a:srgbClr val="FF5050"/>
    <a:srgbClr val="000000"/>
    <a:srgbClr val="80808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990" autoAdjust="0"/>
    <p:restoredTop sz="94660"/>
  </p:normalViewPr>
  <p:slideViewPr>
    <p:cSldViewPr snapToGrid="0" snapToObjects="1">
      <p:cViewPr varScale="1">
        <p:scale>
          <a:sx n="53" d="100"/>
          <a:sy n="53" d="100"/>
        </p:scale>
        <p:origin x="1728" y="66"/>
      </p:cViewPr>
      <p:guideLst>
        <p:guide orient="horz" pos="3024"/>
        <p:guide pos="857"/>
        <p:guide pos="2807"/>
        <p:guide pos="4712"/>
        <p:guide pos="6644"/>
        <p:guide pos="4032"/>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0200" y="1571625"/>
            <a:ext cx="9601200" cy="3341688"/>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600200" y="5043488"/>
            <a:ext cx="9601200" cy="23177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1771418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2555875"/>
            <a:ext cx="11042650" cy="60912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23714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61463" y="511175"/>
            <a:ext cx="2760662" cy="8135938"/>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511175"/>
            <a:ext cx="8129588" cy="81359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726051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879475" y="2555875"/>
            <a:ext cx="11042650"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27967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73125" y="2393950"/>
            <a:ext cx="11041063" cy="3994150"/>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73125" y="6424613"/>
            <a:ext cx="11041063" cy="2100262"/>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2813064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79475"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477000"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9828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511175"/>
            <a:ext cx="11042650" cy="1855788"/>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81063" y="2354263"/>
            <a:ext cx="5416550"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81063" y="3506788"/>
            <a:ext cx="5416550"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480175" y="2354263"/>
            <a:ext cx="5443538"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480175" y="3506788"/>
            <a:ext cx="5443538"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617317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974632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939611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441950" y="1382713"/>
            <a:ext cx="6481763" cy="68230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910894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441950" y="1382713"/>
            <a:ext cx="6481763" cy="6823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085626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userDrawn="1"/>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 name="Line 8"/>
          <p:cNvSpPr>
            <a:spLocks noChangeShapeType="1"/>
          </p:cNvSpPr>
          <p:nvPr userDrawn="1"/>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525" rtl="0" fontAlgn="base">
        <a:spcBef>
          <a:spcPct val="0"/>
        </a:spcBef>
        <a:spcAft>
          <a:spcPct val="0"/>
        </a:spcAft>
        <a:defRPr kumimoji="1" sz="6100" kern="1200">
          <a:solidFill>
            <a:schemeClr val="tx2"/>
          </a:solidFill>
          <a:latin typeface="+mj-lt"/>
          <a:ea typeface="+mj-ea"/>
          <a:cs typeface="+mj-cs"/>
        </a:defRPr>
      </a:lvl1pPr>
      <a:lvl2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2pPr>
      <a:lvl3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3pPr>
      <a:lvl4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4pPr>
      <a:lvl5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5pPr>
      <a:lvl6pPr marL="4572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6pPr>
      <a:lvl7pPr marL="9144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7pPr>
      <a:lvl8pPr marL="13716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8pPr>
      <a:lvl9pPr marL="18288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9pPr>
    </p:titleStyle>
    <p:bodyStyle>
      <a:lvl1pPr marL="479425" indent="-479425" algn="l" defTabSz="1279525" rtl="0" fontAlgn="base">
        <a:spcBef>
          <a:spcPct val="20000"/>
        </a:spcBef>
        <a:spcAft>
          <a:spcPct val="0"/>
        </a:spcAft>
        <a:buChar char="•"/>
        <a:defRPr kumimoji="1" sz="4500" kern="1200">
          <a:solidFill>
            <a:schemeClr val="tx1"/>
          </a:solidFill>
          <a:latin typeface="+mn-lt"/>
          <a:ea typeface="+mn-ea"/>
          <a:cs typeface="+mn-cs"/>
        </a:defRPr>
      </a:lvl1pPr>
      <a:lvl2pPr marL="1039813" indent="-398463" algn="l" defTabSz="1279525" rtl="0" fontAlgn="base">
        <a:spcBef>
          <a:spcPct val="20000"/>
        </a:spcBef>
        <a:spcAft>
          <a:spcPct val="0"/>
        </a:spcAft>
        <a:buChar char="–"/>
        <a:defRPr kumimoji="1" sz="3900" kern="1200">
          <a:solidFill>
            <a:schemeClr val="tx1"/>
          </a:solidFill>
          <a:latin typeface="+mn-lt"/>
          <a:ea typeface="+mn-ea"/>
          <a:cs typeface="+mn-cs"/>
        </a:defRPr>
      </a:lvl2pPr>
      <a:lvl3pPr marL="1600200" indent="-320675" algn="l" defTabSz="1279525" rtl="0" fontAlgn="base">
        <a:spcBef>
          <a:spcPct val="20000"/>
        </a:spcBef>
        <a:spcAft>
          <a:spcPct val="0"/>
        </a:spcAft>
        <a:buChar char="•"/>
        <a:defRPr kumimoji="1" sz="3300" kern="1200">
          <a:solidFill>
            <a:schemeClr val="tx1"/>
          </a:solidFill>
          <a:latin typeface="+mn-lt"/>
          <a:ea typeface="+mn-ea"/>
          <a:cs typeface="+mn-cs"/>
        </a:defRPr>
      </a:lvl3pPr>
      <a:lvl4pPr marL="2238375" indent="-319088" algn="l" defTabSz="1279525" rtl="0" fontAlgn="base">
        <a:spcBef>
          <a:spcPct val="20000"/>
        </a:spcBef>
        <a:spcAft>
          <a:spcPct val="0"/>
        </a:spcAft>
        <a:buChar char="–"/>
        <a:defRPr kumimoji="1" sz="2800" kern="1200">
          <a:solidFill>
            <a:schemeClr val="tx1"/>
          </a:solidFill>
          <a:latin typeface="+mn-lt"/>
          <a:ea typeface="+mn-ea"/>
          <a:cs typeface="+mn-cs"/>
        </a:defRPr>
      </a:lvl4pPr>
      <a:lvl5pPr marL="2876550" indent="-315913" algn="l" defTabSz="1279525" rtl="0" fontAlgn="base">
        <a:spcBef>
          <a:spcPct val="20000"/>
        </a:spcBef>
        <a:spcAft>
          <a:spcPct val="0"/>
        </a:spcAft>
        <a:buChar char="»"/>
        <a:defRPr kumimoji="1"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engon.ezweb.ne.jp/" TargetMode="External"/><Relationship Id="rId2" Type="http://schemas.openxmlformats.org/officeDocument/2006/relationships/hyperlink" Target="http://dengon.docomo.ne.jp/top.cgi" TargetMode="External"/><Relationship Id="rId1" Type="http://schemas.openxmlformats.org/officeDocument/2006/relationships/slideLayout" Target="../slideLayouts/slideLayout7.xml"/><Relationship Id="rId4" Type="http://schemas.openxmlformats.org/officeDocument/2006/relationships/hyperlink" Target="http://dengon.softbank.ne.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85" name="Rectangle 725"/>
          <p:cNvSpPr>
            <a:spLocks noChangeArrowheads="1"/>
          </p:cNvSpPr>
          <p:nvPr/>
        </p:nvSpPr>
        <p:spPr bwMode="auto">
          <a:xfrm>
            <a:off x="333375" y="161925"/>
            <a:ext cx="3387725"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5547" name="Text Box 187"/>
          <p:cNvSpPr txBox="1">
            <a:spLocks noChangeArrowheads="1"/>
          </p:cNvSpPr>
          <p:nvPr/>
        </p:nvSpPr>
        <p:spPr bwMode="auto">
          <a:xfrm>
            <a:off x="468313" y="2846388"/>
            <a:ext cx="0" cy="92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1279525">
              <a:defRPr kumimoji="1">
                <a:solidFill>
                  <a:schemeClr val="tx1"/>
                </a:solidFill>
                <a:latin typeface="Arial" panose="020B0604020202020204" pitchFamily="34" charset="0"/>
                <a:ea typeface="ＭＳ Ｐゴシック" panose="020B0600070205080204" pitchFamily="50" charset="-128"/>
              </a:defRPr>
            </a:lvl1pPr>
            <a:lvl2pPr marL="611188" algn="l" defTabSz="1279525">
              <a:defRPr kumimoji="1">
                <a:solidFill>
                  <a:schemeClr val="tx1"/>
                </a:solidFill>
                <a:latin typeface="Arial" panose="020B0604020202020204" pitchFamily="34" charset="0"/>
                <a:ea typeface="ＭＳ Ｐゴシック" panose="020B0600070205080204" pitchFamily="50" charset="-128"/>
              </a:defRPr>
            </a:lvl2pPr>
            <a:lvl3pPr marL="1222375" algn="l" defTabSz="1279525">
              <a:defRPr kumimoji="1">
                <a:solidFill>
                  <a:schemeClr val="tx1"/>
                </a:solidFill>
                <a:latin typeface="Arial" panose="020B0604020202020204" pitchFamily="34" charset="0"/>
                <a:ea typeface="ＭＳ Ｐゴシック" panose="020B0600070205080204" pitchFamily="50" charset="-128"/>
              </a:defRPr>
            </a:lvl3pPr>
            <a:lvl4pPr marL="1833563" algn="l" defTabSz="1279525">
              <a:defRPr kumimoji="1">
                <a:solidFill>
                  <a:schemeClr val="tx1"/>
                </a:solidFill>
                <a:latin typeface="Arial" panose="020B0604020202020204" pitchFamily="34" charset="0"/>
                <a:ea typeface="ＭＳ Ｐゴシック" panose="020B0600070205080204" pitchFamily="50" charset="-128"/>
              </a:defRPr>
            </a:lvl4pPr>
            <a:lvl5pPr marL="2441575" algn="l"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endParaRPr lang="ja-JP" altLang="ja-JP"/>
          </a:p>
        </p:txBody>
      </p:sp>
      <p:sp>
        <p:nvSpPr>
          <p:cNvPr id="15575" name="Rectangle 215"/>
          <p:cNvSpPr>
            <a:spLocks noChangeArrowheads="1"/>
          </p:cNvSpPr>
          <p:nvPr/>
        </p:nvSpPr>
        <p:spPr bwMode="auto">
          <a:xfrm>
            <a:off x="1833563" y="1439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［１］初期動作</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77" name="Rectangle 217"/>
          <p:cNvSpPr>
            <a:spLocks noChangeArrowheads="1"/>
          </p:cNvSpPr>
          <p:nvPr/>
        </p:nvSpPr>
        <p:spPr bwMode="auto">
          <a:xfrm>
            <a:off x="4892675"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［２］行動要領</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78" name="Rectangle 218"/>
          <p:cNvSpPr>
            <a:spLocks noChangeArrowheads="1"/>
          </p:cNvSpPr>
          <p:nvPr/>
        </p:nvSpPr>
        <p:spPr bwMode="auto">
          <a:xfrm>
            <a:off x="7950200"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nchor="ctr" anchorCtr="1"/>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800">
                <a:ea typeface="HG丸ｺﾞｼｯｸM-PRO" panose="020F0600000000000000" pitchFamily="50" charset="-128"/>
              </a:rPr>
              <a:t>従業員携帯カード</a:t>
            </a:r>
          </a:p>
          <a:p>
            <a:pPr algn="ctr"/>
            <a:endParaRPr lang="ja-JP" altLang="en-US" sz="1800">
              <a:ea typeface="HG丸ｺﾞｼｯｸM-PRO" panose="020F0600000000000000" pitchFamily="50" charset="-128"/>
            </a:endParaRPr>
          </a:p>
          <a:p>
            <a:pPr algn="ctr"/>
            <a:endParaRPr lang="ja-JP" altLang="en-US" sz="1600" b="1" i="1">
              <a:solidFill>
                <a:srgbClr val="800000"/>
              </a:solidFill>
              <a:ea typeface="ＭＳ Ｐ明朝" panose="02020600040205080304" pitchFamily="18" charset="-128"/>
            </a:endParaRPr>
          </a:p>
          <a:p>
            <a:pPr algn="ctr"/>
            <a:endParaRPr lang="en-US" altLang="ja-JP" sz="600">
              <a:ea typeface="ＭＳ Ｐ明朝" panose="02020600040205080304" pitchFamily="18" charset="-128"/>
            </a:endParaRPr>
          </a:p>
        </p:txBody>
      </p:sp>
      <p:sp>
        <p:nvSpPr>
          <p:cNvPr id="15579" name="Rectangle 219"/>
          <p:cNvSpPr>
            <a:spLocks noChangeArrowheads="1"/>
          </p:cNvSpPr>
          <p:nvPr/>
        </p:nvSpPr>
        <p:spPr bwMode="auto">
          <a:xfrm>
            <a:off x="1833563" y="5376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［５］安否報告ルール</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0" name="Rectangle 220"/>
          <p:cNvSpPr>
            <a:spLocks noChangeArrowheads="1"/>
          </p:cNvSpPr>
          <p:nvPr/>
        </p:nvSpPr>
        <p:spPr bwMode="auto">
          <a:xfrm>
            <a:off x="4892675"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［５－１］店舗への連絡方法</a:t>
            </a:r>
            <a:endParaRPr lang="ja-JP" altLang="en-US" sz="1600"/>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1" name="Rectangle 221"/>
          <p:cNvSpPr>
            <a:spLocks noChangeArrowheads="1"/>
          </p:cNvSpPr>
          <p:nvPr/>
        </p:nvSpPr>
        <p:spPr bwMode="auto">
          <a:xfrm>
            <a:off x="7950200"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［５－２］家族への連絡方法</a:t>
            </a:r>
            <a:endParaRPr lang="ja-JP" altLang="en-US" sz="600"/>
          </a:p>
          <a:p>
            <a:pPr>
              <a:lnSpc>
                <a:spcPct val="100000"/>
              </a:lnSpc>
              <a:spcBef>
                <a:spcPct val="10000"/>
              </a:spcBef>
            </a:pPr>
            <a:endParaRPr lang="en-US" altLang="ja-JP" sz="600"/>
          </a:p>
        </p:txBody>
      </p:sp>
      <p:sp>
        <p:nvSpPr>
          <p:cNvPr id="15582" name="Rectangle 222"/>
          <p:cNvSpPr>
            <a:spLocks noChangeArrowheads="1"/>
          </p:cNvSpPr>
          <p:nvPr/>
        </p:nvSpPr>
        <p:spPr bwMode="auto">
          <a:xfrm>
            <a:off x="1830388" y="73199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［５－３］ＮＴＴ災害伝言ダイヤル　</a:t>
            </a:r>
            <a:r>
              <a:rPr lang="ja-JP" altLang="en-US" sz="1000" b="1"/>
              <a:t>１７１</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3" name="Rectangle 223"/>
          <p:cNvSpPr>
            <a:spLocks noChangeArrowheads="1"/>
          </p:cNvSpPr>
          <p:nvPr/>
        </p:nvSpPr>
        <p:spPr bwMode="auto">
          <a:xfrm>
            <a:off x="4889500" y="73199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［５－４］携帯電話「災害伝言板サービス」</a:t>
            </a:r>
            <a:endParaRPr lang="ja-JP" altLang="en-US" sz="600"/>
          </a:p>
        </p:txBody>
      </p:sp>
      <p:sp>
        <p:nvSpPr>
          <p:cNvPr id="15584" name="Rectangle 224"/>
          <p:cNvSpPr>
            <a:spLocks noChangeArrowheads="1"/>
          </p:cNvSpPr>
          <p:nvPr/>
        </p:nvSpPr>
        <p:spPr bwMode="auto">
          <a:xfrm>
            <a:off x="7948613" y="731996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endParaRPr lang="en-US" altLang="ja-JP" sz="1000"/>
          </a:p>
          <a:p>
            <a:pPr>
              <a:lnSpc>
                <a:spcPct val="100000"/>
              </a:lnSpc>
              <a:spcBef>
                <a:spcPct val="10000"/>
              </a:spcBef>
            </a:pPr>
            <a:endParaRPr lang="en-US" altLang="ja-JP" sz="600"/>
          </a:p>
          <a:p>
            <a:pPr>
              <a:lnSpc>
                <a:spcPct val="100000"/>
              </a:lnSpc>
              <a:spcBef>
                <a:spcPct val="10000"/>
              </a:spcBef>
            </a:pPr>
            <a:endParaRPr lang="en-US" altLang="ja-JP" sz="600"/>
          </a:p>
        </p:txBody>
      </p:sp>
      <p:sp>
        <p:nvSpPr>
          <p:cNvPr id="15592" name="AutoShape 232"/>
          <p:cNvSpPr>
            <a:spLocks noChangeArrowheads="1"/>
          </p:cNvSpPr>
          <p:nvPr/>
        </p:nvSpPr>
        <p:spPr bwMode="auto">
          <a:xfrm>
            <a:off x="2043113"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algn="l"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algn="l"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algn="l"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algn="l"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a:p>
          <a:p>
            <a:pPr>
              <a:lnSpc>
                <a:spcPct val="90000"/>
              </a:lnSpc>
              <a:spcAft>
                <a:spcPct val="20000"/>
              </a:spcAft>
              <a:buFontTx/>
              <a:buAutoNum type="circleNumDbPlain"/>
            </a:pPr>
            <a:r>
              <a:rPr lang="ja-JP" altLang="en-US"/>
              <a:t>落ち着いて！</a:t>
            </a:r>
          </a:p>
          <a:p>
            <a:pPr>
              <a:lnSpc>
                <a:spcPct val="90000"/>
              </a:lnSpc>
              <a:spcAft>
                <a:spcPct val="20000"/>
              </a:spcAft>
              <a:buFontTx/>
              <a:buAutoNum type="circleNumDbPlain"/>
            </a:pPr>
            <a:r>
              <a:rPr lang="ja-JP" altLang="en-US"/>
              <a:t>机の下に入るなどして身を守る</a:t>
            </a:r>
          </a:p>
          <a:p>
            <a:pPr>
              <a:lnSpc>
                <a:spcPct val="90000"/>
              </a:lnSpc>
              <a:spcAft>
                <a:spcPct val="20000"/>
              </a:spcAft>
              <a:buFontTx/>
              <a:buAutoNum type="circleNumDbPlain"/>
            </a:pPr>
            <a:r>
              <a:rPr lang="ja-JP" altLang="en-US"/>
              <a:t>揺れがおさまったら火元を確認</a:t>
            </a:r>
          </a:p>
          <a:p>
            <a:pPr>
              <a:lnSpc>
                <a:spcPct val="90000"/>
              </a:lnSpc>
              <a:spcAft>
                <a:spcPct val="20000"/>
              </a:spcAft>
              <a:buFontTx/>
              <a:buAutoNum type="circleNumDbPlain"/>
            </a:pPr>
            <a:r>
              <a:rPr lang="ja-JP" altLang="en-US"/>
              <a:t>出口を確保</a:t>
            </a:r>
          </a:p>
          <a:p>
            <a:pPr>
              <a:lnSpc>
                <a:spcPct val="90000"/>
              </a:lnSpc>
              <a:spcAft>
                <a:spcPct val="20000"/>
              </a:spcAft>
              <a:buFontTx/>
              <a:buAutoNum type="circleNumDbPlain"/>
            </a:pPr>
            <a:r>
              <a:rPr lang="ja-JP" altLang="en-US"/>
              <a:t>靴を履き、非常持出品を用意</a:t>
            </a:r>
          </a:p>
          <a:p>
            <a:pPr>
              <a:lnSpc>
                <a:spcPct val="90000"/>
              </a:lnSpc>
              <a:spcAft>
                <a:spcPct val="20000"/>
              </a:spcAft>
              <a:buFontTx/>
              <a:buAutoNum type="circleNumDbPlain"/>
            </a:pPr>
            <a:r>
              <a:rPr lang="ja-JP" altLang="en-US"/>
              <a:t>消火活動・救助活動に協力</a:t>
            </a:r>
          </a:p>
        </p:txBody>
      </p:sp>
      <p:sp>
        <p:nvSpPr>
          <p:cNvPr id="15593" name="AutoShape 233"/>
          <p:cNvSpPr>
            <a:spLocks noChangeArrowheads="1"/>
          </p:cNvSpPr>
          <p:nvPr/>
        </p:nvSpPr>
        <p:spPr bwMode="auto">
          <a:xfrm>
            <a:off x="3341688"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marL="266700" algn="l"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algn="l"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algn="l"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algn="l"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a:p>
          <a:p>
            <a:pPr>
              <a:lnSpc>
                <a:spcPct val="90000"/>
              </a:lnSpc>
              <a:spcAft>
                <a:spcPct val="20000"/>
              </a:spcAft>
              <a:buFontTx/>
              <a:buAutoNum type="circleNumDbPlain"/>
            </a:pPr>
            <a:endParaRPr lang="en-US" altLang="ja-JP"/>
          </a:p>
          <a:p>
            <a:pPr>
              <a:lnSpc>
                <a:spcPct val="90000"/>
              </a:lnSpc>
              <a:spcAft>
                <a:spcPct val="20000"/>
              </a:spcAft>
              <a:buFontTx/>
              <a:buAutoNum type="circleNumDbPlain"/>
            </a:pPr>
            <a:r>
              <a:rPr lang="ja-JP" altLang="en-US"/>
              <a:t>落ち着いて！</a:t>
            </a:r>
          </a:p>
          <a:p>
            <a:pPr>
              <a:lnSpc>
                <a:spcPct val="90000"/>
              </a:lnSpc>
              <a:spcAft>
                <a:spcPct val="20000"/>
              </a:spcAft>
              <a:buFontTx/>
              <a:buAutoNum type="circleNumDbPlain"/>
            </a:pPr>
            <a:r>
              <a:rPr lang="ja-JP" altLang="en-US"/>
              <a:t>カバンなどで頭を保護し、落下部から離れる</a:t>
            </a:r>
          </a:p>
          <a:p>
            <a:pPr>
              <a:lnSpc>
                <a:spcPct val="90000"/>
              </a:lnSpc>
              <a:spcAft>
                <a:spcPct val="20000"/>
              </a:spcAft>
              <a:buFontTx/>
              <a:buAutoNum type="circleNumDbPlain"/>
            </a:pPr>
            <a:r>
              <a:rPr lang="ja-JP" altLang="en-US"/>
              <a:t>ブロック塀や門柱等のそばには近寄らない</a:t>
            </a:r>
          </a:p>
          <a:p>
            <a:pPr>
              <a:lnSpc>
                <a:spcPct val="90000"/>
              </a:lnSpc>
              <a:spcAft>
                <a:spcPct val="20000"/>
              </a:spcAft>
              <a:buFontTx/>
              <a:buAutoNum type="circleNumDbPlain"/>
            </a:pPr>
            <a:r>
              <a:rPr lang="ja-JP" altLang="en-US"/>
              <a:t>運転中の場合、自動車での避難はしない。放置する場合はキーをつけたままロックはしないこと</a:t>
            </a:r>
          </a:p>
        </p:txBody>
      </p:sp>
      <p:sp>
        <p:nvSpPr>
          <p:cNvPr id="15594" name="AutoShape 23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a:t>[</a:t>
            </a:r>
            <a:r>
              <a:rPr lang="ja-JP" altLang="en-US" sz="600"/>
              <a:t>２</a:t>
            </a:r>
            <a:r>
              <a:rPr lang="en-US" altLang="ja-JP" sz="600"/>
              <a:t>]</a:t>
            </a:r>
            <a:r>
              <a:rPr lang="ja-JP" altLang="en-US" sz="600"/>
              <a:t>行動要領へ</a:t>
            </a:r>
          </a:p>
        </p:txBody>
      </p:sp>
      <p:sp>
        <p:nvSpPr>
          <p:cNvPr id="15595" name="Rectangle 23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ea typeface="HG丸ｺﾞｼｯｸM-PRO" panose="020F0600000000000000" pitchFamily="50" charset="-128"/>
              </a:rPr>
              <a:t>屋内</a:t>
            </a:r>
          </a:p>
        </p:txBody>
      </p:sp>
      <p:sp>
        <p:nvSpPr>
          <p:cNvPr id="15596" name="Rectangle 23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ea typeface="HG丸ｺﾞｼｯｸM-PRO" panose="020F0600000000000000" pitchFamily="50" charset="-128"/>
              </a:rPr>
              <a:t>屋外</a:t>
            </a:r>
          </a:p>
        </p:txBody>
      </p:sp>
      <p:cxnSp>
        <p:nvCxnSpPr>
          <p:cNvPr id="15597" name="AutoShape 237"/>
          <p:cNvCxnSpPr>
            <a:cxnSpLocks noChangeShapeType="1"/>
            <a:stCxn id="15592" idx="2"/>
            <a:endCxn id="15594" idx="0"/>
          </p:cNvCxnSpPr>
          <p:nvPr/>
        </p:nvCxnSpPr>
        <p:spPr bwMode="auto">
          <a:xfrm rot="16200000" flipH="1">
            <a:off x="2886869" y="2724944"/>
            <a:ext cx="258762" cy="647700"/>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598" name="AutoShape 238"/>
          <p:cNvCxnSpPr>
            <a:cxnSpLocks noChangeShapeType="1"/>
            <a:stCxn id="15593" idx="2"/>
            <a:endCxn id="15594" idx="0"/>
          </p:cNvCxnSpPr>
          <p:nvPr/>
        </p:nvCxnSpPr>
        <p:spPr bwMode="auto">
          <a:xfrm rot="5400000">
            <a:off x="3536157" y="2723356"/>
            <a:ext cx="258762" cy="650875"/>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5599" name="AutoShape 239"/>
          <p:cNvSpPr>
            <a:spLocks noChangeArrowheads="1"/>
          </p:cNvSpPr>
          <p:nvPr/>
        </p:nvSpPr>
        <p:spPr bwMode="auto">
          <a:xfrm>
            <a:off x="4967288" y="1663700"/>
            <a:ext cx="1389062"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外出・通勤時</a:t>
            </a:r>
            <a:endParaRPr lang="ja-JP" altLang="en-US" sz="800"/>
          </a:p>
          <a:p>
            <a:pPr>
              <a:lnSpc>
                <a:spcPct val="90000"/>
              </a:lnSpc>
              <a:spcAft>
                <a:spcPct val="10000"/>
              </a:spcAft>
              <a:buFontTx/>
              <a:buChar char="•"/>
            </a:pPr>
            <a:r>
              <a:rPr lang="ja-JP" altLang="en-US" sz="800"/>
              <a:t>原則として帰社（外出先が自宅に近い場合は帰宅するなど状況により判断）</a:t>
            </a:r>
          </a:p>
          <a:p>
            <a:pPr>
              <a:lnSpc>
                <a:spcPct val="90000"/>
              </a:lnSpc>
              <a:spcAft>
                <a:spcPct val="10000"/>
              </a:spcAft>
              <a:buFontTx/>
              <a:buChar char="•"/>
            </a:pPr>
            <a:r>
              <a:rPr lang="ja-JP" altLang="en-US" sz="800"/>
              <a:t>帰宅後、安否報告ルールに従い、会社に安否等を報告</a:t>
            </a:r>
          </a:p>
        </p:txBody>
      </p:sp>
      <p:sp>
        <p:nvSpPr>
          <p:cNvPr id="15600" name="AutoShape 240"/>
          <p:cNvSpPr>
            <a:spLocks noChangeArrowheads="1"/>
          </p:cNvSpPr>
          <p:nvPr/>
        </p:nvSpPr>
        <p:spPr bwMode="auto">
          <a:xfrm>
            <a:off x="6438900" y="1665288"/>
            <a:ext cx="1389063"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早朝・夜間・休日</a:t>
            </a:r>
            <a:endParaRPr lang="ja-JP" altLang="en-US" sz="800"/>
          </a:p>
          <a:p>
            <a:pPr>
              <a:lnSpc>
                <a:spcPct val="90000"/>
              </a:lnSpc>
              <a:spcAft>
                <a:spcPct val="10000"/>
              </a:spcAft>
              <a:buFontTx/>
              <a:buChar char="•"/>
            </a:pPr>
            <a:r>
              <a:rPr lang="ja-JP" altLang="en-US" sz="800"/>
              <a:t>原則として指示があるまで自宅待機</a:t>
            </a:r>
          </a:p>
          <a:p>
            <a:pPr>
              <a:lnSpc>
                <a:spcPct val="90000"/>
              </a:lnSpc>
              <a:spcAft>
                <a:spcPct val="10000"/>
              </a:spcAft>
              <a:buFontTx/>
              <a:buChar char="•"/>
            </a:pPr>
            <a:r>
              <a:rPr lang="ja-JP" altLang="en-US" sz="800"/>
              <a:t>安否報告ルールに従い、会社に安否等を報告する</a:t>
            </a:r>
          </a:p>
        </p:txBody>
      </p:sp>
      <p:sp>
        <p:nvSpPr>
          <p:cNvPr id="15601" name="AutoShape 241"/>
          <p:cNvSpPr>
            <a:spLocks noChangeArrowheads="1"/>
          </p:cNvSpPr>
          <p:nvPr/>
        </p:nvSpPr>
        <p:spPr bwMode="auto">
          <a:xfrm>
            <a:off x="4967288" y="2552700"/>
            <a:ext cx="2860675"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就業時</a:t>
            </a:r>
            <a:endParaRPr lang="ja-JP" altLang="en-US" sz="800"/>
          </a:p>
          <a:p>
            <a:pPr>
              <a:lnSpc>
                <a:spcPct val="90000"/>
              </a:lnSpc>
              <a:spcAft>
                <a:spcPct val="10000"/>
              </a:spcAft>
              <a:buFontTx/>
              <a:buChar char="•"/>
            </a:pPr>
            <a:r>
              <a:rPr lang="ja-JP" altLang="en-US" sz="800"/>
              <a:t>予め定めた初動対応の実施</a:t>
            </a:r>
          </a:p>
          <a:p>
            <a:pPr>
              <a:lnSpc>
                <a:spcPct val="90000"/>
              </a:lnSpc>
              <a:spcAft>
                <a:spcPct val="10000"/>
              </a:spcAft>
              <a:buFontTx/>
              <a:buChar char="•"/>
            </a:pPr>
            <a:r>
              <a:rPr lang="ja-JP" altLang="en-US" sz="800"/>
              <a:t>自分の周辺の機器の</a:t>
            </a:r>
          </a:p>
          <a:p>
            <a:pPr>
              <a:lnSpc>
                <a:spcPct val="90000"/>
              </a:lnSpc>
              <a:spcAft>
                <a:spcPct val="10000"/>
              </a:spcAft>
            </a:pPr>
            <a:r>
              <a:rPr lang="ja-JP" altLang="en-US" sz="800"/>
              <a:t>   電源を</a:t>
            </a:r>
            <a:r>
              <a:rPr lang="en-US" altLang="ja-JP" sz="800"/>
              <a:t>OFF</a:t>
            </a:r>
          </a:p>
          <a:p>
            <a:pPr>
              <a:lnSpc>
                <a:spcPct val="90000"/>
              </a:lnSpc>
              <a:spcAft>
                <a:spcPct val="10000"/>
              </a:spcAft>
              <a:buFontTx/>
              <a:buChar char="•"/>
            </a:pPr>
            <a:r>
              <a:rPr lang="ja-JP" altLang="en-US" sz="800"/>
              <a:t>指示に従い避難</a:t>
            </a:r>
          </a:p>
        </p:txBody>
      </p:sp>
      <p:sp>
        <p:nvSpPr>
          <p:cNvPr id="15602" name="Rectangle 242"/>
          <p:cNvSpPr>
            <a:spLocks noChangeArrowheads="1"/>
          </p:cNvSpPr>
          <p:nvPr/>
        </p:nvSpPr>
        <p:spPr bwMode="auto">
          <a:xfrm>
            <a:off x="5046663" y="5626100"/>
            <a:ext cx="2781300" cy="1644650"/>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72000" rIns="0" bIns="0"/>
          <a:lstStyle>
            <a:lvl1pPr marL="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b="1"/>
              <a:t>　　店長に連絡する</a:t>
            </a:r>
            <a:endParaRPr lang="ja-JP" altLang="en-US" sz="500"/>
          </a:p>
        </p:txBody>
      </p:sp>
      <p:graphicFrame>
        <p:nvGraphicFramePr>
          <p:cNvPr id="16061" name="Group 701"/>
          <p:cNvGraphicFramePr>
            <a:graphicFrameLocks noGrp="1"/>
          </p:cNvGraphicFramePr>
          <p:nvPr/>
        </p:nvGraphicFramePr>
        <p:xfrm>
          <a:off x="5391150" y="5834063"/>
          <a:ext cx="2068513" cy="457201"/>
        </p:xfrm>
        <a:graphic>
          <a:graphicData uri="http://schemas.openxmlformats.org/drawingml/2006/table">
            <a:tbl>
              <a:tblPr/>
              <a:tblGrid>
                <a:gridCol w="657225">
                  <a:extLst>
                    <a:ext uri="{9D8B030D-6E8A-4147-A177-3AD203B41FA5}">
                      <a16:colId xmlns:a16="http://schemas.microsoft.com/office/drawing/2014/main" val="3725227768"/>
                    </a:ext>
                  </a:extLst>
                </a:gridCol>
                <a:gridCol w="1411288">
                  <a:extLst>
                    <a:ext uri="{9D8B030D-6E8A-4147-A177-3AD203B41FA5}">
                      <a16:colId xmlns:a16="http://schemas.microsoft.com/office/drawing/2014/main" val="1142806099"/>
                    </a:ext>
                  </a:extLst>
                </a:gridCol>
              </a:tblGrid>
              <a:tr h="1857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96836080"/>
                  </a:ext>
                </a:extLst>
              </a:tr>
              <a:tr h="1349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50854040"/>
                  </a:ext>
                </a:extLst>
              </a:tr>
              <a:tr h="13652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0278174"/>
                  </a:ext>
                </a:extLst>
              </a:tr>
            </a:tbl>
          </a:graphicData>
        </a:graphic>
      </p:graphicFrame>
      <p:sp>
        <p:nvSpPr>
          <p:cNvPr id="15617" name="Text Box 257"/>
          <p:cNvSpPr txBox="1">
            <a:spLocks noChangeArrowheads="1"/>
          </p:cNvSpPr>
          <p:nvPr/>
        </p:nvSpPr>
        <p:spPr bwMode="auto">
          <a:xfrm>
            <a:off x="5341938" y="6324600"/>
            <a:ext cx="2193925" cy="10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800"/>
              <a:t>2.</a:t>
            </a:r>
            <a:r>
              <a:rPr lang="ja-JP" altLang="en-US" sz="800"/>
              <a:t>店長に連絡がつかない場合は副店長へ直接連絡</a:t>
            </a:r>
          </a:p>
        </p:txBody>
      </p:sp>
      <p:graphicFrame>
        <p:nvGraphicFramePr>
          <p:cNvPr id="16062" name="Group 702"/>
          <p:cNvGraphicFramePr>
            <a:graphicFrameLocks noGrp="1"/>
          </p:cNvGraphicFramePr>
          <p:nvPr/>
        </p:nvGraphicFramePr>
        <p:xfrm>
          <a:off x="5392738" y="6469063"/>
          <a:ext cx="2073275" cy="442914"/>
        </p:xfrm>
        <a:graphic>
          <a:graphicData uri="http://schemas.openxmlformats.org/drawingml/2006/table">
            <a:tbl>
              <a:tblPr/>
              <a:tblGrid>
                <a:gridCol w="654050">
                  <a:extLst>
                    <a:ext uri="{9D8B030D-6E8A-4147-A177-3AD203B41FA5}">
                      <a16:colId xmlns:a16="http://schemas.microsoft.com/office/drawing/2014/main" val="2174243314"/>
                    </a:ext>
                  </a:extLst>
                </a:gridCol>
                <a:gridCol w="1419225">
                  <a:extLst>
                    <a:ext uri="{9D8B030D-6E8A-4147-A177-3AD203B41FA5}">
                      <a16:colId xmlns:a16="http://schemas.microsoft.com/office/drawing/2014/main" val="3216193171"/>
                    </a:ext>
                  </a:extLst>
                </a:gridCol>
              </a:tblGrid>
              <a:tr h="1539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06723942"/>
                  </a:ext>
                </a:extLst>
              </a:tr>
              <a:tr h="1444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2327078"/>
                  </a:ext>
                </a:extLst>
              </a:tr>
              <a:tr h="1444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51162599"/>
                  </a:ext>
                </a:extLst>
              </a:tr>
            </a:tbl>
          </a:graphicData>
        </a:graphic>
      </p:graphicFrame>
      <p:graphicFrame>
        <p:nvGraphicFramePr>
          <p:cNvPr id="16091" name="Group 731"/>
          <p:cNvGraphicFramePr>
            <a:graphicFrameLocks noGrp="1"/>
          </p:cNvGraphicFramePr>
          <p:nvPr/>
        </p:nvGraphicFramePr>
        <p:xfrm>
          <a:off x="8029575" y="5662613"/>
          <a:ext cx="2819400" cy="1082675"/>
        </p:xfrm>
        <a:graphic>
          <a:graphicData uri="http://schemas.openxmlformats.org/drawingml/2006/table">
            <a:tbl>
              <a:tblPr/>
              <a:tblGrid>
                <a:gridCol w="831850">
                  <a:extLst>
                    <a:ext uri="{9D8B030D-6E8A-4147-A177-3AD203B41FA5}">
                      <a16:colId xmlns:a16="http://schemas.microsoft.com/office/drawing/2014/main" val="3976166992"/>
                    </a:ext>
                  </a:extLst>
                </a:gridCol>
                <a:gridCol w="1987550">
                  <a:extLst>
                    <a:ext uri="{9D8B030D-6E8A-4147-A177-3AD203B41FA5}">
                      <a16:colId xmlns:a16="http://schemas.microsoft.com/office/drawing/2014/main" val="3713362135"/>
                    </a:ext>
                  </a:extLst>
                </a:gridCol>
              </a:tblGrid>
              <a:tr h="2190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151951062"/>
                  </a:ext>
                </a:extLst>
              </a:tr>
              <a:tr h="2095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27008800"/>
                  </a:ext>
                </a:extLst>
              </a:tr>
              <a:tr h="21272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66472175"/>
                  </a:ext>
                </a:extLst>
              </a:tr>
              <a:tr h="2317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943941403"/>
                  </a:ext>
                </a:extLst>
              </a:tr>
              <a:tr h="2095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41121460"/>
                  </a:ext>
                </a:extLst>
              </a:tr>
            </a:tbl>
          </a:graphicData>
        </a:graphic>
      </p:graphicFrame>
      <p:sp>
        <p:nvSpPr>
          <p:cNvPr id="15653" name="Text Box 293"/>
          <p:cNvSpPr txBox="1">
            <a:spLocks noChangeArrowheads="1"/>
          </p:cNvSpPr>
          <p:nvPr/>
        </p:nvSpPr>
        <p:spPr bwMode="auto">
          <a:xfrm>
            <a:off x="8029575" y="7034213"/>
            <a:ext cx="291782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100000"/>
              </a:lnSpc>
            </a:pPr>
            <a:r>
              <a:rPr lang="ja-JP" altLang="en-US"/>
              <a:t>日頃から災害時の連絡方法について家族と確認しておきましょう。</a:t>
            </a:r>
          </a:p>
          <a:p>
            <a:pPr algn="ctr">
              <a:lnSpc>
                <a:spcPct val="100000"/>
              </a:lnSpc>
            </a:pPr>
            <a:r>
              <a:rPr lang="en-US" altLang="ja-JP"/>
              <a:t>NTT</a:t>
            </a:r>
            <a:r>
              <a:rPr lang="ja-JP" altLang="en-US"/>
              <a:t>災害用伝言ダイヤル１７１や携帯電話の伝言板サービスを活用しましょう。</a:t>
            </a:r>
          </a:p>
        </p:txBody>
      </p:sp>
      <p:graphicFrame>
        <p:nvGraphicFramePr>
          <p:cNvPr id="16066" name="Group 706"/>
          <p:cNvGraphicFramePr>
            <a:graphicFrameLocks noGrp="1"/>
          </p:cNvGraphicFramePr>
          <p:nvPr/>
        </p:nvGraphicFramePr>
        <p:xfrm>
          <a:off x="8029575" y="6780213"/>
          <a:ext cx="2819400" cy="169863"/>
        </p:xfrm>
        <a:graphic>
          <a:graphicData uri="http://schemas.openxmlformats.org/drawingml/2006/table">
            <a:tbl>
              <a:tblPr/>
              <a:tblGrid>
                <a:gridCol w="820738">
                  <a:extLst>
                    <a:ext uri="{9D8B030D-6E8A-4147-A177-3AD203B41FA5}">
                      <a16:colId xmlns:a16="http://schemas.microsoft.com/office/drawing/2014/main" val="4061181357"/>
                    </a:ext>
                  </a:extLst>
                </a:gridCol>
                <a:gridCol w="1998662">
                  <a:extLst>
                    <a:ext uri="{9D8B030D-6E8A-4147-A177-3AD203B41FA5}">
                      <a16:colId xmlns:a16="http://schemas.microsoft.com/office/drawing/2014/main" val="1323036125"/>
                    </a:ext>
                  </a:extLst>
                </a:gridCol>
              </a:tblGrid>
              <a:tr h="1698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39643122"/>
                  </a:ext>
                </a:extLst>
              </a:tr>
            </a:tbl>
          </a:graphicData>
        </a:graphic>
      </p:graphicFrame>
      <p:sp>
        <p:nvSpPr>
          <p:cNvPr id="15837" name="Rectangle 477"/>
          <p:cNvSpPr>
            <a:spLocks noChangeArrowheads="1"/>
          </p:cNvSpPr>
          <p:nvPr/>
        </p:nvSpPr>
        <p:spPr bwMode="auto">
          <a:xfrm>
            <a:off x="1830388" y="337661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１］本人</a:t>
            </a:r>
            <a:r>
              <a:rPr lang="ja-JP" altLang="en-US" sz="1000"/>
              <a:t>情報</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838" name="Rectangle 478"/>
          <p:cNvSpPr>
            <a:spLocks noChangeArrowheads="1"/>
          </p:cNvSpPr>
          <p:nvPr/>
        </p:nvSpPr>
        <p:spPr bwMode="auto">
          <a:xfrm>
            <a:off x="4889500" y="337661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２］取引先</a:t>
            </a:r>
            <a:r>
              <a:rPr lang="ja-JP" altLang="en-US" sz="1000"/>
              <a:t>情報</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839" name="Rectangle 479"/>
          <p:cNvSpPr>
            <a:spLocks noChangeArrowheads="1"/>
          </p:cNvSpPr>
          <p:nvPr/>
        </p:nvSpPr>
        <p:spPr bwMode="auto">
          <a:xfrm>
            <a:off x="7948613" y="337661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［４］東海地震に関する情報</a:t>
            </a:r>
          </a:p>
          <a:p>
            <a:pPr>
              <a:lnSpc>
                <a:spcPct val="100000"/>
              </a:lnSpc>
              <a:spcBef>
                <a:spcPct val="10000"/>
              </a:spcBef>
            </a:pPr>
            <a:endParaRPr lang="ja-JP" altLang="en-US" sz="600"/>
          </a:p>
          <a:p>
            <a:pPr>
              <a:lnSpc>
                <a:spcPct val="100000"/>
              </a:lnSpc>
              <a:spcBef>
                <a:spcPct val="10000"/>
              </a:spcBef>
            </a:pPr>
            <a:endParaRPr lang="en-US" altLang="ja-JP" sz="600"/>
          </a:p>
        </p:txBody>
      </p:sp>
      <p:graphicFrame>
        <p:nvGraphicFramePr>
          <p:cNvPr id="16055" name="Group 695"/>
          <p:cNvGraphicFramePr>
            <a:graphicFrameLocks noGrp="1"/>
          </p:cNvGraphicFramePr>
          <p:nvPr/>
        </p:nvGraphicFramePr>
        <p:xfrm>
          <a:off x="1901825" y="3667125"/>
          <a:ext cx="2873375" cy="1574802"/>
        </p:xfrm>
        <a:graphic>
          <a:graphicData uri="http://schemas.openxmlformats.org/drawingml/2006/table">
            <a:tbl>
              <a:tblPr/>
              <a:tblGrid>
                <a:gridCol w="690563">
                  <a:extLst>
                    <a:ext uri="{9D8B030D-6E8A-4147-A177-3AD203B41FA5}">
                      <a16:colId xmlns:a16="http://schemas.microsoft.com/office/drawing/2014/main" val="1795958194"/>
                    </a:ext>
                  </a:extLst>
                </a:gridCol>
                <a:gridCol w="2182812">
                  <a:extLst>
                    <a:ext uri="{9D8B030D-6E8A-4147-A177-3AD203B41FA5}">
                      <a16:colId xmlns:a16="http://schemas.microsoft.com/office/drawing/2014/main" val="358448087"/>
                    </a:ext>
                  </a:extLst>
                </a:gridCol>
              </a:tblGrid>
              <a:tr h="2333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03387967"/>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313325848"/>
                  </a:ext>
                </a:extLst>
              </a:tr>
              <a:tr h="22701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139800560"/>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29079010"/>
                  </a:ext>
                </a:extLst>
              </a:tr>
              <a:tr h="1984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187395053"/>
                  </a:ext>
                </a:extLst>
              </a:tr>
              <a:tr h="2301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10659457"/>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避難場所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24647231"/>
                  </a:ext>
                </a:extLst>
              </a:tr>
            </a:tbl>
          </a:graphicData>
        </a:graphic>
      </p:graphicFrame>
      <p:grpSp>
        <p:nvGrpSpPr>
          <p:cNvPr id="15866" name="Group 506"/>
          <p:cNvGrpSpPr>
            <a:grpSpLocks/>
          </p:cNvGrpSpPr>
          <p:nvPr/>
        </p:nvGrpSpPr>
        <p:grpSpPr bwMode="auto">
          <a:xfrm>
            <a:off x="8239125" y="3722688"/>
            <a:ext cx="2417763" cy="303212"/>
            <a:chOff x="475" y="2549"/>
            <a:chExt cx="1523" cy="191"/>
          </a:xfrm>
        </p:grpSpPr>
        <p:sp>
          <p:nvSpPr>
            <p:cNvPr id="15867" name="Rectangle 507"/>
            <p:cNvSpPr>
              <a:spLocks noChangeArrowheads="1"/>
            </p:cNvSpPr>
            <p:nvPr/>
          </p:nvSpPr>
          <p:spPr bwMode="auto">
            <a:xfrm>
              <a:off x="786" y="2549"/>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東海地震の前兆現象の可能性について直ちに評価できない場合（単なる異常データ）や東海地震発生のおそれがなくなったと認められた場合に発表される</a:t>
              </a:r>
            </a:p>
          </p:txBody>
        </p:sp>
        <p:sp>
          <p:nvSpPr>
            <p:cNvPr id="15868" name="Rectangle 508"/>
            <p:cNvSpPr>
              <a:spLocks noChangeArrowheads="1"/>
            </p:cNvSpPr>
            <p:nvPr/>
          </p:nvSpPr>
          <p:spPr bwMode="auto">
            <a:xfrm>
              <a:off x="475" y="2549"/>
              <a:ext cx="311" cy="191"/>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rPr>
                <a:t>東海地震</a:t>
              </a:r>
            </a:p>
            <a:p>
              <a:pPr algn="ctr"/>
              <a:r>
                <a:rPr lang="ja-JP" altLang="en-US" sz="800" b="1">
                  <a:solidFill>
                    <a:schemeClr val="bg1"/>
                  </a:solidFill>
                </a:rPr>
                <a:t>観測情報</a:t>
              </a:r>
            </a:p>
          </p:txBody>
        </p:sp>
      </p:grpSp>
      <p:grpSp>
        <p:nvGrpSpPr>
          <p:cNvPr id="15869" name="Group 509"/>
          <p:cNvGrpSpPr>
            <a:grpSpLocks/>
          </p:cNvGrpSpPr>
          <p:nvPr/>
        </p:nvGrpSpPr>
        <p:grpSpPr bwMode="auto">
          <a:xfrm>
            <a:off x="8239125" y="4152900"/>
            <a:ext cx="2417763" cy="303213"/>
            <a:chOff x="475" y="2830"/>
            <a:chExt cx="1523" cy="191"/>
          </a:xfrm>
        </p:grpSpPr>
        <p:sp>
          <p:nvSpPr>
            <p:cNvPr id="15870" name="Rectangle 510"/>
            <p:cNvSpPr>
              <a:spLocks noChangeArrowheads="1"/>
            </p:cNvSpPr>
            <p:nvPr/>
          </p:nvSpPr>
          <p:spPr bwMode="auto">
            <a:xfrm>
              <a:off x="786" y="2830"/>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東海地震の前兆現象の可能性が高まったと認められた場合に発表される</a:t>
              </a:r>
            </a:p>
          </p:txBody>
        </p:sp>
        <p:sp>
          <p:nvSpPr>
            <p:cNvPr id="15871" name="Rectangle 511"/>
            <p:cNvSpPr>
              <a:spLocks noChangeArrowheads="1"/>
            </p:cNvSpPr>
            <p:nvPr/>
          </p:nvSpPr>
          <p:spPr bwMode="auto">
            <a:xfrm>
              <a:off x="475" y="2830"/>
              <a:ext cx="311" cy="191"/>
            </a:xfrm>
            <a:prstGeom prst="rect">
              <a:avLst/>
            </a:prstGeom>
            <a:solidFill>
              <a:srgbClr val="FFFF00"/>
            </a:solidFill>
            <a:ln w="9525" algn="ctr">
              <a:solidFill>
                <a:srgbClr val="FFFF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t>東海地震</a:t>
              </a:r>
            </a:p>
            <a:p>
              <a:pPr algn="ctr"/>
              <a:r>
                <a:rPr lang="ja-JP" altLang="en-US" sz="800" b="1"/>
                <a:t>注意情報</a:t>
              </a:r>
            </a:p>
          </p:txBody>
        </p:sp>
      </p:grpSp>
      <p:cxnSp>
        <p:nvCxnSpPr>
          <p:cNvPr id="15872" name="AutoShape 512"/>
          <p:cNvCxnSpPr>
            <a:cxnSpLocks noChangeShapeType="1"/>
            <a:stCxn id="15868" idx="2"/>
            <a:endCxn id="15871" idx="0"/>
          </p:cNvCxnSpPr>
          <p:nvPr/>
        </p:nvCxnSpPr>
        <p:spPr bwMode="auto">
          <a:xfrm>
            <a:off x="8486775" y="4025900"/>
            <a:ext cx="0" cy="127000"/>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878" name="AutoShape 518"/>
          <p:cNvCxnSpPr>
            <a:cxnSpLocks noChangeShapeType="1"/>
            <a:stCxn id="15871" idx="2"/>
            <a:endCxn id="15876" idx="0"/>
          </p:cNvCxnSpPr>
          <p:nvPr/>
        </p:nvCxnSpPr>
        <p:spPr bwMode="auto">
          <a:xfrm>
            <a:off x="8486775" y="4456113"/>
            <a:ext cx="0" cy="223837"/>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5879" name="Text Box 519"/>
          <p:cNvSpPr txBox="1">
            <a:spLocks noChangeArrowheads="1"/>
          </p:cNvSpPr>
          <p:nvPr/>
        </p:nvSpPr>
        <p:spPr bwMode="auto">
          <a:xfrm>
            <a:off x="9356725" y="4351338"/>
            <a:ext cx="1333500" cy="314325"/>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SzPct val="90000"/>
              <a:buFontTx/>
              <a:buChar char="•"/>
            </a:pPr>
            <a:r>
              <a:rPr lang="ja-JP" altLang="en-US" sz="600"/>
              <a:t>学校の児童、要援護者等の帰宅</a:t>
            </a:r>
          </a:p>
          <a:p>
            <a:pPr>
              <a:buSzPct val="90000"/>
              <a:buFontTx/>
              <a:buChar char="•"/>
            </a:pPr>
            <a:r>
              <a:rPr lang="ja-JP" altLang="en-US" sz="600"/>
              <a:t>旅行等の自粛</a:t>
            </a:r>
          </a:p>
          <a:p>
            <a:pPr>
              <a:buSzPct val="90000"/>
              <a:buFontTx/>
              <a:buChar char="•"/>
            </a:pPr>
            <a:r>
              <a:rPr lang="ja-JP" altLang="en-US" sz="600"/>
              <a:t>物資等の手配準備　　　　等</a:t>
            </a:r>
          </a:p>
        </p:txBody>
      </p:sp>
      <p:graphicFrame>
        <p:nvGraphicFramePr>
          <p:cNvPr id="16063" name="Group 703"/>
          <p:cNvGraphicFramePr>
            <a:graphicFrameLocks noGrp="1"/>
          </p:cNvGraphicFramePr>
          <p:nvPr/>
        </p:nvGraphicFramePr>
        <p:xfrm>
          <a:off x="5000625" y="3663950"/>
          <a:ext cx="2876550" cy="1590677"/>
        </p:xfrm>
        <a:graphic>
          <a:graphicData uri="http://schemas.openxmlformats.org/drawingml/2006/table">
            <a:tbl>
              <a:tblPr/>
              <a:tblGrid>
                <a:gridCol w="769938">
                  <a:extLst>
                    <a:ext uri="{9D8B030D-6E8A-4147-A177-3AD203B41FA5}">
                      <a16:colId xmlns:a16="http://schemas.microsoft.com/office/drawing/2014/main" val="3364902205"/>
                    </a:ext>
                  </a:extLst>
                </a:gridCol>
                <a:gridCol w="2106612">
                  <a:extLst>
                    <a:ext uri="{9D8B030D-6E8A-4147-A177-3AD203B41FA5}">
                      <a16:colId xmlns:a16="http://schemas.microsoft.com/office/drawing/2014/main" val="3170587281"/>
                    </a:ext>
                  </a:extLst>
                </a:gridCol>
              </a:tblGrid>
              <a:tr h="3254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6270681"/>
                  </a:ext>
                </a:extLst>
              </a:tr>
              <a:tr h="3190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82066138"/>
                  </a:ext>
                </a:extLst>
              </a:tr>
              <a:tr h="3127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202325828"/>
                  </a:ext>
                </a:extLst>
              </a:tr>
              <a:tr h="3175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75959139"/>
                  </a:ext>
                </a:extLst>
              </a:tr>
              <a:tr h="31591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91346983"/>
                  </a:ext>
                </a:extLst>
              </a:tr>
            </a:tbl>
          </a:graphicData>
        </a:graphic>
      </p:graphicFrame>
      <p:sp>
        <p:nvSpPr>
          <p:cNvPr id="15901" name="Rectangle 541"/>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１</a:t>
            </a:r>
            <a:r>
              <a:rPr lang="en-US" altLang="ja-JP" sz="800" b="1">
                <a:solidFill>
                  <a:schemeClr val="bg1"/>
                </a:solidFill>
                <a:ea typeface="HG丸ｺﾞｼｯｸM-PRO" panose="020F0600000000000000" pitchFamily="50" charset="-128"/>
              </a:rPr>
              <a:t>71</a:t>
            </a:r>
            <a:r>
              <a:rPr lang="ja-JP" altLang="en-US" sz="800" b="1">
                <a:solidFill>
                  <a:schemeClr val="bg1"/>
                </a:solidFill>
                <a:ea typeface="HG丸ｺﾞｼｯｸM-PRO" panose="020F0600000000000000" pitchFamily="50" charset="-128"/>
              </a:rPr>
              <a:t>をダイヤル</a:t>
            </a:r>
          </a:p>
        </p:txBody>
      </p:sp>
      <p:sp>
        <p:nvSpPr>
          <p:cNvPr id="15902" name="Text Box 542"/>
          <p:cNvSpPr txBox="1">
            <a:spLocks noChangeArrowheads="1"/>
          </p:cNvSpPr>
          <p:nvPr/>
        </p:nvSpPr>
        <p:spPr bwMode="auto">
          <a:xfrm>
            <a:off x="3028950" y="8193088"/>
            <a:ext cx="636588"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t>メニューを選択</a:t>
            </a:r>
          </a:p>
        </p:txBody>
      </p:sp>
      <p:sp>
        <p:nvSpPr>
          <p:cNvPr id="15903" name="Rectangle 543"/>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900" b="1">
                <a:solidFill>
                  <a:schemeClr val="bg1"/>
                </a:solidFill>
                <a:ea typeface="HG丸ｺﾞｼｯｸM-PRO" panose="020F0600000000000000" pitchFamily="50" charset="-128"/>
              </a:rPr>
              <a:t>１</a:t>
            </a:r>
          </a:p>
        </p:txBody>
      </p:sp>
      <p:sp>
        <p:nvSpPr>
          <p:cNvPr id="15904" name="Rectangle 544"/>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900" b="1">
                <a:solidFill>
                  <a:schemeClr val="bg1"/>
                </a:solidFill>
                <a:ea typeface="HG丸ｺﾞｼｯｸM-PRO" panose="020F0600000000000000" pitchFamily="50" charset="-128"/>
              </a:rPr>
              <a:t>２</a:t>
            </a:r>
          </a:p>
        </p:txBody>
      </p:sp>
      <p:sp>
        <p:nvSpPr>
          <p:cNvPr id="15905" name="Rectangle 545"/>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（被災地の市外局番）－</a:t>
            </a:r>
            <a:r>
              <a:rPr lang="en-US" altLang="ja-JP" sz="800" b="1">
                <a:solidFill>
                  <a:schemeClr val="bg1"/>
                </a:solidFill>
                <a:ea typeface="HG丸ｺﾞｼｯｸM-PRO" panose="020F0600000000000000" pitchFamily="50" charset="-128"/>
              </a:rPr>
              <a:t>XXX</a:t>
            </a:r>
            <a:r>
              <a:rPr lang="ja-JP" altLang="en-US" sz="800" b="1">
                <a:solidFill>
                  <a:schemeClr val="bg1"/>
                </a:solidFill>
                <a:ea typeface="HG丸ｺﾞｼｯｸM-PRO" panose="020F0600000000000000" pitchFamily="50" charset="-128"/>
              </a:rPr>
              <a:t>－</a:t>
            </a:r>
            <a:r>
              <a:rPr lang="en-US" altLang="ja-JP" sz="800" b="1">
                <a:solidFill>
                  <a:schemeClr val="bg1"/>
                </a:solidFill>
                <a:ea typeface="HG丸ｺﾞｼｯｸM-PRO" panose="020F0600000000000000" pitchFamily="50" charset="-128"/>
              </a:rPr>
              <a:t>XXXX</a:t>
            </a:r>
          </a:p>
        </p:txBody>
      </p:sp>
      <p:sp>
        <p:nvSpPr>
          <p:cNvPr id="15906" name="Rectangle 546"/>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録音</a:t>
            </a:r>
          </a:p>
          <a:p>
            <a:pPr algn="ctr"/>
            <a:r>
              <a:rPr lang="ja-JP" altLang="en-US" b="1">
                <a:solidFill>
                  <a:schemeClr val="bg1"/>
                </a:solidFill>
                <a:ea typeface="HG丸ｺﾞｼｯｸM-PRO" panose="020F0600000000000000" pitchFamily="50" charset="-128"/>
              </a:rPr>
              <a:t>（</a:t>
            </a:r>
            <a:r>
              <a:rPr lang="en-US" altLang="ja-JP" b="1">
                <a:solidFill>
                  <a:schemeClr val="bg1"/>
                </a:solidFill>
                <a:ea typeface="HG丸ｺﾞｼｯｸM-PRO" panose="020F0600000000000000" pitchFamily="50" charset="-128"/>
              </a:rPr>
              <a:t>30</a:t>
            </a:r>
            <a:r>
              <a:rPr lang="ja-JP" altLang="en-US" b="1">
                <a:solidFill>
                  <a:schemeClr val="bg1"/>
                </a:solidFill>
                <a:ea typeface="HG丸ｺﾞｼｯｸM-PRO" panose="020F0600000000000000" pitchFamily="50" charset="-128"/>
              </a:rPr>
              <a:t>秒以内）</a:t>
            </a:r>
          </a:p>
        </p:txBody>
      </p:sp>
      <p:sp>
        <p:nvSpPr>
          <p:cNvPr id="15907" name="Rectangle 547"/>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再生</a:t>
            </a:r>
          </a:p>
        </p:txBody>
      </p:sp>
      <p:sp>
        <p:nvSpPr>
          <p:cNvPr id="15908" name="Line 548"/>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09" name="Line 549"/>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0" name="Line 550"/>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1" name="Line 551"/>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2" name="Line 552"/>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3" name="Line 553"/>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4" name="Line 554"/>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5" name="Line 555"/>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6" name="Text Box 556"/>
          <p:cNvSpPr txBox="1">
            <a:spLocks noChangeArrowheads="1"/>
          </p:cNvSpPr>
          <p:nvPr/>
        </p:nvSpPr>
        <p:spPr bwMode="auto">
          <a:xfrm>
            <a:off x="2105025" y="9018588"/>
            <a:ext cx="2470150" cy="106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100000"/>
              </a:lnSpc>
            </a:pPr>
            <a:r>
              <a:rPr lang="ja-JP" altLang="en-US"/>
              <a:t>原則として、</a:t>
            </a:r>
            <a:r>
              <a:rPr lang="en-US" altLang="ja-JP"/>
              <a:t>Web</a:t>
            </a:r>
            <a:r>
              <a:rPr lang="ja-JP" altLang="en-US"/>
              <a:t>１７１も災害用伝言ダイヤルと同時提供されます。</a:t>
            </a:r>
          </a:p>
        </p:txBody>
      </p:sp>
      <p:graphicFrame>
        <p:nvGraphicFramePr>
          <p:cNvPr id="16096" name="Group 736"/>
          <p:cNvGraphicFramePr>
            <a:graphicFrameLocks noGrp="1"/>
          </p:cNvGraphicFramePr>
          <p:nvPr/>
        </p:nvGraphicFramePr>
        <p:xfrm>
          <a:off x="5124450" y="7580313"/>
          <a:ext cx="5656263" cy="1593851"/>
        </p:xfrm>
        <a:graphic>
          <a:graphicData uri="http://schemas.openxmlformats.org/drawingml/2006/table">
            <a:tbl>
              <a:tblPr/>
              <a:tblGrid>
                <a:gridCol w="304800">
                  <a:extLst>
                    <a:ext uri="{9D8B030D-6E8A-4147-A177-3AD203B41FA5}">
                      <a16:colId xmlns:a16="http://schemas.microsoft.com/office/drawing/2014/main" val="3129188752"/>
                    </a:ext>
                  </a:extLst>
                </a:gridCol>
                <a:gridCol w="717550">
                  <a:extLst>
                    <a:ext uri="{9D8B030D-6E8A-4147-A177-3AD203B41FA5}">
                      <a16:colId xmlns:a16="http://schemas.microsoft.com/office/drawing/2014/main" val="2277212495"/>
                    </a:ext>
                  </a:extLst>
                </a:gridCol>
                <a:gridCol w="1096963">
                  <a:extLst>
                    <a:ext uri="{9D8B030D-6E8A-4147-A177-3AD203B41FA5}">
                      <a16:colId xmlns:a16="http://schemas.microsoft.com/office/drawing/2014/main" val="1415998550"/>
                    </a:ext>
                  </a:extLst>
                </a:gridCol>
                <a:gridCol w="706437">
                  <a:extLst>
                    <a:ext uri="{9D8B030D-6E8A-4147-A177-3AD203B41FA5}">
                      <a16:colId xmlns:a16="http://schemas.microsoft.com/office/drawing/2014/main" val="514601280"/>
                    </a:ext>
                  </a:extLst>
                </a:gridCol>
                <a:gridCol w="800100">
                  <a:extLst>
                    <a:ext uri="{9D8B030D-6E8A-4147-A177-3AD203B41FA5}">
                      <a16:colId xmlns:a16="http://schemas.microsoft.com/office/drawing/2014/main" val="2606728111"/>
                    </a:ext>
                  </a:extLst>
                </a:gridCol>
                <a:gridCol w="1009650">
                  <a:extLst>
                    <a:ext uri="{9D8B030D-6E8A-4147-A177-3AD203B41FA5}">
                      <a16:colId xmlns:a16="http://schemas.microsoft.com/office/drawing/2014/main" val="1419076532"/>
                    </a:ext>
                  </a:extLst>
                </a:gridCol>
                <a:gridCol w="1020763">
                  <a:extLst>
                    <a:ext uri="{9D8B030D-6E8A-4147-A177-3AD203B41FA5}">
                      <a16:colId xmlns:a16="http://schemas.microsoft.com/office/drawing/2014/main" val="1381214314"/>
                    </a:ext>
                  </a:extLst>
                </a:gridCol>
              </a:tblGrid>
              <a:tr h="1809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PC</a:t>
                      </a: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・他社携帯から</a:t>
                      </a: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711976513"/>
                  </a:ext>
                </a:extLst>
              </a:tr>
              <a:tr h="4254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i-menu→</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１電話番号につき</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伝言板ﾄｯﾌﾟから「確認」を選択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確認したい電話番号を入力・検索</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安否情報が表示</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2"/>
                        </a:rPr>
                        <a:t>http://dengon.docomo.ne.jp/top.cgi</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94326808"/>
                  </a:ext>
                </a:extLst>
              </a:tr>
              <a:tr h="4270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en-US" altLang="ja-JP"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ﾄｯﾌﾟﾒﾆｭｰ→</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5</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3"/>
                        </a:rPr>
                        <a:t>http://dengon.ezweb.ne.jp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280131853"/>
                  </a:ext>
                </a:extLst>
              </a:tr>
              <a:tr h="5603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ソフト</a:t>
                      </a:r>
                    </a:p>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Yahoo!</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ｹｰﾀｲ→</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4"/>
                        </a:rPr>
                        <a:t>http://dengon.softbank.ne.jp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51435977"/>
                  </a:ext>
                </a:extLst>
              </a:tr>
            </a:tbl>
          </a:graphicData>
        </a:graphic>
      </p:graphicFrame>
      <p:sp>
        <p:nvSpPr>
          <p:cNvPr id="15955" name="Text Box 595"/>
          <p:cNvSpPr txBox="1">
            <a:spLocks noChangeArrowheads="1"/>
          </p:cNvSpPr>
          <p:nvPr/>
        </p:nvSpPr>
        <p:spPr bwMode="auto">
          <a:xfrm>
            <a:off x="2797175" y="8678863"/>
            <a:ext cx="1098550"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t>ガイダンスに従って下さい</a:t>
            </a:r>
          </a:p>
        </p:txBody>
      </p:sp>
      <p:sp>
        <p:nvSpPr>
          <p:cNvPr id="15956" name="AutoShape 596"/>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ea typeface="HG丸ｺﾞｼｯｸM-PRO" panose="020F0600000000000000" pitchFamily="50" charset="-128"/>
              </a:rPr>
              <a:t>伝言を録音</a:t>
            </a:r>
          </a:p>
        </p:txBody>
      </p:sp>
      <p:sp>
        <p:nvSpPr>
          <p:cNvPr id="15957" name="AutoShape 597"/>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ea typeface="HG丸ｺﾞｼｯｸM-PRO" panose="020F0600000000000000" pitchFamily="50" charset="-128"/>
              </a:rPr>
              <a:t>伝言を再生</a:t>
            </a:r>
          </a:p>
        </p:txBody>
      </p:sp>
      <p:sp>
        <p:nvSpPr>
          <p:cNvPr id="15960" name="Text Box 600"/>
          <p:cNvSpPr txBox="1">
            <a:spLocks noChangeArrowheads="1"/>
          </p:cNvSpPr>
          <p:nvPr/>
        </p:nvSpPr>
        <p:spPr bwMode="auto">
          <a:xfrm>
            <a:off x="2005013" y="5648325"/>
            <a:ext cx="2206625"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indent="-455613"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a:t>①</a:t>
            </a:r>
            <a:r>
              <a:rPr lang="ja-JP" altLang="en-US" sz="1000"/>
              <a:t>基本ルール</a:t>
            </a:r>
          </a:p>
          <a:p>
            <a:r>
              <a:rPr lang="ja-JP" altLang="en-US" sz="600"/>
              <a:t>　・安否情報を所属長へ連絡する。所属長への連絡がつかない場合、</a:t>
            </a:r>
          </a:p>
          <a:p>
            <a:r>
              <a:rPr lang="ja-JP" altLang="en-US" sz="600"/>
              <a:t>　　社長のアドレスへメールまたは電話を通じて報告する。</a:t>
            </a:r>
          </a:p>
          <a:p>
            <a:endParaRPr lang="ja-JP" altLang="en-US"/>
          </a:p>
          <a:p>
            <a:r>
              <a:rPr lang="ja-JP" altLang="en-US" sz="1000"/>
              <a:t>②報告内容</a:t>
            </a:r>
          </a:p>
          <a:p>
            <a:pPr lvl="1"/>
            <a:r>
              <a:rPr lang="ja-JP" altLang="en-US" sz="600"/>
              <a:t>　・本人および同居家族の安否</a:t>
            </a:r>
          </a:p>
          <a:p>
            <a:pPr lvl="1"/>
            <a:r>
              <a:rPr lang="ja-JP" altLang="en-US" sz="600"/>
              <a:t>　・自宅の損傷状況、出社の見込み</a:t>
            </a:r>
          </a:p>
          <a:p>
            <a:pPr lvl="1"/>
            <a:r>
              <a:rPr lang="ja-JP" altLang="en-US" sz="600"/>
              <a:t>　・避難している場合、その場所・電話番号</a:t>
            </a:r>
          </a:p>
          <a:p>
            <a:pPr lvl="1"/>
            <a:endParaRPr lang="ja-JP" altLang="en-US" sz="500"/>
          </a:p>
          <a:p>
            <a:r>
              <a:rPr lang="ja-JP" altLang="en-US" sz="1000"/>
              <a:t>③報告を行う場合は以下のいずれか</a:t>
            </a:r>
          </a:p>
        </p:txBody>
      </p:sp>
      <p:graphicFrame>
        <p:nvGraphicFramePr>
          <p:cNvPr id="16056" name="Group 696"/>
          <p:cNvGraphicFramePr>
            <a:graphicFrameLocks noGrp="1"/>
          </p:cNvGraphicFramePr>
          <p:nvPr/>
        </p:nvGraphicFramePr>
        <p:xfrm>
          <a:off x="1900238" y="6623050"/>
          <a:ext cx="2952750" cy="647700"/>
        </p:xfrm>
        <a:graphic>
          <a:graphicData uri="http://schemas.openxmlformats.org/drawingml/2006/table">
            <a:tbl>
              <a:tblPr/>
              <a:tblGrid>
                <a:gridCol w="655637">
                  <a:extLst>
                    <a:ext uri="{9D8B030D-6E8A-4147-A177-3AD203B41FA5}">
                      <a16:colId xmlns:a16="http://schemas.microsoft.com/office/drawing/2014/main" val="3693780401"/>
                    </a:ext>
                  </a:extLst>
                </a:gridCol>
                <a:gridCol w="2297113">
                  <a:extLst>
                    <a:ext uri="{9D8B030D-6E8A-4147-A177-3AD203B41FA5}">
                      <a16:colId xmlns:a16="http://schemas.microsoft.com/office/drawing/2014/main" val="2467559340"/>
                    </a:ext>
                  </a:extLst>
                </a:gridCol>
              </a:tblGrid>
              <a:tr h="647700">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04160220"/>
                  </a:ext>
                </a:extLst>
              </a:tr>
            </a:tbl>
          </a:graphicData>
        </a:graphic>
      </p:graphicFrame>
      <p:graphicFrame>
        <p:nvGraphicFramePr>
          <p:cNvPr id="16064" name="Group 704"/>
          <p:cNvGraphicFramePr>
            <a:graphicFrameLocks noGrp="1"/>
          </p:cNvGraphicFramePr>
          <p:nvPr/>
        </p:nvGraphicFramePr>
        <p:xfrm>
          <a:off x="6423025" y="2584450"/>
          <a:ext cx="1343025" cy="714720"/>
        </p:xfrm>
        <a:graphic>
          <a:graphicData uri="http://schemas.openxmlformats.org/drawingml/2006/table">
            <a:tbl>
              <a:tblPr/>
              <a:tblGrid>
                <a:gridCol w="1143000">
                  <a:extLst>
                    <a:ext uri="{9D8B030D-6E8A-4147-A177-3AD203B41FA5}">
                      <a16:colId xmlns:a16="http://schemas.microsoft.com/office/drawing/2014/main" val="3450644844"/>
                    </a:ext>
                  </a:extLst>
                </a:gridCol>
                <a:gridCol w="200025">
                  <a:extLst>
                    <a:ext uri="{9D8B030D-6E8A-4147-A177-3AD203B41FA5}">
                      <a16:colId xmlns:a16="http://schemas.microsoft.com/office/drawing/2014/main" val="282468766"/>
                    </a:ext>
                  </a:extLst>
                </a:gridCol>
              </a:tblGrid>
              <a:tr h="130175">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888829271"/>
                  </a:ext>
                </a:extLst>
              </a:tr>
              <a:tr h="134938">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12695212"/>
                  </a:ext>
                </a:extLst>
              </a:tr>
              <a:tr h="134938">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1938334"/>
                  </a:ext>
                </a:extLst>
              </a:tr>
              <a:tr h="133350">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2845372"/>
                  </a:ext>
                </a:extLst>
              </a:tr>
            </a:tbl>
          </a:graphicData>
        </a:graphic>
      </p:graphicFrame>
      <p:sp>
        <p:nvSpPr>
          <p:cNvPr id="16029" name="Text Box 669"/>
          <p:cNvSpPr txBox="1">
            <a:spLocks noChangeArrowheads="1"/>
          </p:cNvSpPr>
          <p:nvPr/>
        </p:nvSpPr>
        <p:spPr bwMode="auto">
          <a:xfrm>
            <a:off x="1695450" y="107950"/>
            <a:ext cx="201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100000"/>
              </a:lnSpc>
            </a:pPr>
            <a:r>
              <a:rPr lang="ja-JP" altLang="en-US" sz="1800">
                <a:ea typeface="HG丸ｺﾞｼｯｸM-PRO" panose="020F0600000000000000" pitchFamily="50" charset="-128"/>
              </a:rPr>
              <a:t>従業員携帯カード</a:t>
            </a:r>
          </a:p>
        </p:txBody>
      </p:sp>
      <p:sp>
        <p:nvSpPr>
          <p:cNvPr id="16030" name="Text Box 670"/>
          <p:cNvSpPr txBox="1">
            <a:spLocks noChangeArrowheads="1"/>
          </p:cNvSpPr>
          <p:nvPr/>
        </p:nvSpPr>
        <p:spPr bwMode="auto">
          <a:xfrm>
            <a:off x="11853863" y="9337675"/>
            <a:ext cx="34925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nSpc>
                <a:spcPct val="100000"/>
              </a:lnSpc>
            </a:pPr>
            <a:r>
              <a:rPr lang="en-US" altLang="ja-JP" sz="1200" b="1">
                <a:solidFill>
                  <a:srgbClr val="3333FF"/>
                </a:solidFill>
                <a:effectLst>
                  <a:outerShdw blurRad="38100" dist="38100" dir="2700000" algn="tl">
                    <a:srgbClr val="C0C0C0"/>
                  </a:outerShdw>
                </a:effectLst>
              </a:rPr>
              <a:t>15</a:t>
            </a:r>
          </a:p>
        </p:txBody>
      </p:sp>
      <p:sp>
        <p:nvSpPr>
          <p:cNvPr id="16031" name="Text Box 671"/>
          <p:cNvSpPr txBox="1">
            <a:spLocks noChangeArrowheads="1"/>
          </p:cNvSpPr>
          <p:nvPr/>
        </p:nvSpPr>
        <p:spPr bwMode="auto">
          <a:xfrm>
            <a:off x="612775" y="839788"/>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85725" algn="l">
              <a:defRPr kumimoji="1">
                <a:solidFill>
                  <a:schemeClr val="tx1"/>
                </a:solidFill>
                <a:latin typeface="Arial" panose="020B0604020202020204" pitchFamily="34" charset="0"/>
                <a:ea typeface="ＭＳ Ｐゴシック" panose="020B0600070205080204" pitchFamily="50" charset="-128"/>
              </a:defRPr>
            </a:lvl1pPr>
            <a:lvl2pPr algn="l">
              <a:defRPr kumimoji="1">
                <a:solidFill>
                  <a:schemeClr val="tx1"/>
                </a:solidFill>
                <a:latin typeface="Arial" panose="020B0604020202020204" pitchFamily="34" charset="0"/>
                <a:ea typeface="ＭＳ Ｐゴシック" panose="020B0600070205080204" pitchFamily="50" charset="-128"/>
              </a:defRPr>
            </a:lvl2pPr>
            <a:lvl3pPr algn="l">
              <a:defRPr kumimoji="1">
                <a:solidFill>
                  <a:schemeClr val="tx1"/>
                </a:solidFill>
                <a:latin typeface="Arial" panose="020B0604020202020204" pitchFamily="34" charset="0"/>
                <a:ea typeface="ＭＳ Ｐゴシック" panose="020B0600070205080204" pitchFamily="50" charset="-128"/>
              </a:defRPr>
            </a:lvl3pPr>
            <a:lvl4pPr algn="l">
              <a:defRPr kumimoji="1">
                <a:solidFill>
                  <a:schemeClr val="tx1"/>
                </a:solidFill>
                <a:latin typeface="Arial" panose="020B0604020202020204" pitchFamily="34" charset="0"/>
                <a:ea typeface="ＭＳ Ｐゴシック" panose="020B0600070205080204" pitchFamily="50" charset="-128"/>
              </a:defRPr>
            </a:lvl4pPr>
            <a:lvl5pPr algn="l">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buFontTx/>
              <a:buChar char="•"/>
            </a:pPr>
            <a:r>
              <a:rPr lang="ja-JP" altLang="en-US" sz="1000">
                <a:solidFill>
                  <a:srgbClr val="808080"/>
                </a:solidFill>
                <a:ea typeface="HG丸ｺﾞｼｯｸM-PRO" panose="020F0600000000000000" pitchFamily="50" charset="-128"/>
              </a:rPr>
              <a:t>各従業員が、被災時の連絡先や自分のやるべきことについて記入しましょう。</a:t>
            </a:r>
          </a:p>
          <a:p>
            <a:pPr>
              <a:lnSpc>
                <a:spcPct val="100000"/>
              </a:lnSpc>
              <a:buFontTx/>
              <a:buChar char="•"/>
            </a:pPr>
            <a:r>
              <a:rPr lang="ja-JP" altLang="en-US" sz="1000">
                <a:solidFill>
                  <a:srgbClr val="808080"/>
                </a:solidFill>
                <a:ea typeface="HG丸ｺﾞｼｯｸM-PRO" panose="020F0600000000000000" pitchFamily="50" charset="-128"/>
              </a:rPr>
              <a:t>記入したものは、定期入れや財布に納め常に携帯するようにしてください。</a:t>
            </a:r>
          </a:p>
        </p:txBody>
      </p:sp>
      <p:grpSp>
        <p:nvGrpSpPr>
          <p:cNvPr id="15873" name="Group 513"/>
          <p:cNvGrpSpPr>
            <a:grpSpLocks/>
          </p:cNvGrpSpPr>
          <p:nvPr/>
        </p:nvGrpSpPr>
        <p:grpSpPr bwMode="auto">
          <a:xfrm>
            <a:off x="8151813" y="4510088"/>
            <a:ext cx="2505075" cy="473075"/>
            <a:chOff x="420" y="3060"/>
            <a:chExt cx="1578" cy="298"/>
          </a:xfrm>
        </p:grpSpPr>
        <p:grpSp>
          <p:nvGrpSpPr>
            <p:cNvPr id="15874" name="Group 514"/>
            <p:cNvGrpSpPr>
              <a:grpSpLocks/>
            </p:cNvGrpSpPr>
            <p:nvPr/>
          </p:nvGrpSpPr>
          <p:grpSpPr bwMode="auto">
            <a:xfrm>
              <a:off x="475" y="3167"/>
              <a:ext cx="1523" cy="191"/>
              <a:chOff x="475" y="3167"/>
              <a:chExt cx="1523" cy="191"/>
            </a:xfrm>
          </p:grpSpPr>
          <p:sp>
            <p:nvSpPr>
              <p:cNvPr id="15875" name="Rectangle 515"/>
              <p:cNvSpPr>
                <a:spLocks noChangeArrowheads="1"/>
              </p:cNvSpPr>
              <p:nvPr/>
            </p:nvSpPr>
            <p:spPr bwMode="auto">
              <a:xfrm>
                <a:off x="786" y="3167"/>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東海地震が発生するおそれがあると認められた場合に発表される</a:t>
                </a:r>
              </a:p>
            </p:txBody>
          </p:sp>
          <p:sp>
            <p:nvSpPr>
              <p:cNvPr id="15876" name="Rectangle 516"/>
              <p:cNvSpPr>
                <a:spLocks noChangeArrowheads="1"/>
              </p:cNvSpPr>
              <p:nvPr/>
            </p:nvSpPr>
            <p:spPr bwMode="auto">
              <a:xfrm>
                <a:off x="475" y="3167"/>
                <a:ext cx="311" cy="191"/>
              </a:xfrm>
              <a:prstGeom prst="rect">
                <a:avLst/>
              </a:prstGeom>
              <a:solidFill>
                <a:srgbClr val="FF0000"/>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rPr>
                  <a:t>東海地震</a:t>
                </a:r>
              </a:p>
              <a:p>
                <a:pPr algn="ctr"/>
                <a:r>
                  <a:rPr lang="ja-JP" altLang="en-US" sz="800" b="1">
                    <a:solidFill>
                      <a:schemeClr val="bg1"/>
                    </a:solidFill>
                  </a:rPr>
                  <a:t>予知情報</a:t>
                </a:r>
              </a:p>
            </p:txBody>
          </p:sp>
        </p:grpSp>
        <p:sp>
          <p:nvSpPr>
            <p:cNvPr id="15877" name="Oval 517"/>
            <p:cNvSpPr>
              <a:spLocks noChangeArrowheads="1"/>
            </p:cNvSpPr>
            <p:nvPr/>
          </p:nvSpPr>
          <p:spPr bwMode="auto">
            <a:xfrm>
              <a:off x="420" y="3060"/>
              <a:ext cx="211" cy="128"/>
            </a:xfrm>
            <a:prstGeom prst="ellipse">
              <a:avLst/>
            </a:prstGeom>
            <a:solidFill>
              <a:srgbClr val="FFFFFF"/>
            </a:solidFill>
            <a:ln w="22225" cmpd="dbl" algn="ctr">
              <a:solidFill>
                <a:srgbClr val="FF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500">
                  <a:solidFill>
                    <a:srgbClr val="FF0000"/>
                  </a:solidFill>
                  <a:ea typeface="HG丸ｺﾞｼｯｸM-PRO" panose="020F0600000000000000" pitchFamily="50" charset="-128"/>
                </a:rPr>
                <a:t>警戒宣言</a:t>
              </a:r>
            </a:p>
          </p:txBody>
        </p:sp>
      </p:grpSp>
      <p:sp>
        <p:nvSpPr>
          <p:cNvPr id="16046" name="Line 686"/>
          <p:cNvSpPr>
            <a:spLocks noChangeShapeType="1"/>
          </p:cNvSpPr>
          <p:nvPr/>
        </p:nvSpPr>
        <p:spPr bwMode="auto">
          <a:xfrm>
            <a:off x="8777288" y="2927350"/>
            <a:ext cx="134143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880" name="Text Box 520"/>
          <p:cNvSpPr txBox="1">
            <a:spLocks noChangeArrowheads="1"/>
          </p:cNvSpPr>
          <p:nvPr/>
        </p:nvSpPr>
        <p:spPr bwMode="auto">
          <a:xfrm>
            <a:off x="9359900" y="4929188"/>
            <a:ext cx="1335088" cy="304800"/>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SzPct val="90000"/>
              <a:buFontTx/>
              <a:buChar char="•"/>
            </a:pPr>
            <a:r>
              <a:rPr lang="ja-JP" altLang="en-US" sz="600"/>
              <a:t>危険な地域（津波、崖）からの避難</a:t>
            </a:r>
          </a:p>
          <a:p>
            <a:pPr>
              <a:buSzPct val="90000"/>
              <a:buFontTx/>
              <a:buChar char="•"/>
            </a:pPr>
            <a:r>
              <a:rPr lang="ja-JP" altLang="en-US" sz="600"/>
              <a:t>交通規制、百貨店・劇場の営業停止　　</a:t>
            </a:r>
          </a:p>
          <a:p>
            <a:pPr algn="r">
              <a:buSzPct val="90000"/>
            </a:pPr>
            <a:r>
              <a:rPr lang="ja-JP" altLang="en-US" sz="600"/>
              <a:t>等</a:t>
            </a:r>
          </a:p>
        </p:txBody>
      </p:sp>
      <p:sp>
        <p:nvSpPr>
          <p:cNvPr id="16053" name="Text Box 693"/>
          <p:cNvSpPr txBox="1">
            <a:spLocks noChangeArrowheads="1"/>
          </p:cNvSpPr>
          <p:nvPr/>
        </p:nvSpPr>
        <p:spPr bwMode="auto">
          <a:xfrm>
            <a:off x="184150" y="952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100000"/>
              </a:lnSpc>
            </a:pPr>
            <a:r>
              <a:rPr lang="en-US" altLang="ja-JP" sz="1800">
                <a:latin typeface="HG丸ｺﾞｼｯｸM-PRO" panose="020F0600000000000000" pitchFamily="50" charset="-128"/>
                <a:ea typeface="HG丸ｺﾞｼｯｸM-PRO" panose="020F0600000000000000" pitchFamily="50" charset="-128"/>
              </a:rPr>
              <a:t>【</a:t>
            </a:r>
            <a:r>
              <a:rPr lang="ja-JP" altLang="en-US" sz="1800">
                <a:latin typeface="HG丸ｺﾞｼｯｸM-PRO" panose="020F0600000000000000" pitchFamily="50" charset="-128"/>
                <a:ea typeface="HG丸ｺﾞｼｯｸM-PRO" panose="020F0600000000000000" pitchFamily="50" charset="-128"/>
              </a:rPr>
              <a:t>様式　④</a:t>
            </a:r>
            <a:r>
              <a:rPr lang="en-US" altLang="ja-JP" sz="1800">
                <a:latin typeface="HG丸ｺﾞｼｯｸM-PRO" panose="020F0600000000000000" pitchFamily="50" charset="-128"/>
                <a:ea typeface="HG丸ｺﾞｼｯｸM-PRO" panose="020F0600000000000000" pitchFamily="50" charset="-128"/>
              </a:rPr>
              <a:t>】</a:t>
            </a:r>
            <a:r>
              <a:rPr lang="ja-JP" altLang="en-US" sz="1800">
                <a:latin typeface="HG丸ｺﾞｼｯｸM-PRO" panose="020F0600000000000000" pitchFamily="50" charset="-128"/>
                <a:ea typeface="HG丸ｺﾞｼｯｸM-PRO" panose="020F0600000000000000" pitchFamily="50" charset="-128"/>
              </a:rPr>
              <a:t>　</a:t>
            </a:r>
          </a:p>
        </p:txBody>
      </p:sp>
      <p:sp>
        <p:nvSpPr>
          <p:cNvPr id="16067" name="Text Box 707"/>
          <p:cNvSpPr txBox="1">
            <a:spLocks noChangeArrowheads="1"/>
          </p:cNvSpPr>
          <p:nvPr/>
        </p:nvSpPr>
        <p:spPr bwMode="auto">
          <a:xfrm>
            <a:off x="5341938" y="6943725"/>
            <a:ext cx="1274762" cy="10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800"/>
              <a:t>□</a:t>
            </a:r>
            <a:r>
              <a:rPr lang="ja-JP" altLang="en-US" sz="800"/>
              <a:t>従業員携帯メーリングリスト</a:t>
            </a:r>
          </a:p>
        </p:txBody>
      </p:sp>
      <p:graphicFrame>
        <p:nvGraphicFramePr>
          <p:cNvPr id="16084" name="Group 724"/>
          <p:cNvGraphicFramePr>
            <a:graphicFrameLocks noGrp="1"/>
          </p:cNvGraphicFramePr>
          <p:nvPr/>
        </p:nvGraphicFramePr>
        <p:xfrm>
          <a:off x="5392738" y="7067550"/>
          <a:ext cx="2073275" cy="144463"/>
        </p:xfrm>
        <a:graphic>
          <a:graphicData uri="http://schemas.openxmlformats.org/drawingml/2006/table">
            <a:tbl>
              <a:tblPr/>
              <a:tblGrid>
                <a:gridCol w="654050">
                  <a:extLst>
                    <a:ext uri="{9D8B030D-6E8A-4147-A177-3AD203B41FA5}">
                      <a16:colId xmlns:a16="http://schemas.microsoft.com/office/drawing/2014/main" val="4222312728"/>
                    </a:ext>
                  </a:extLst>
                </a:gridCol>
                <a:gridCol w="1419225">
                  <a:extLst>
                    <a:ext uri="{9D8B030D-6E8A-4147-A177-3AD203B41FA5}">
                      <a16:colId xmlns:a16="http://schemas.microsoft.com/office/drawing/2014/main" val="1547642715"/>
                    </a:ext>
                  </a:extLst>
                </a:gridCol>
              </a:tblGrid>
              <a:tr h="1444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アドレス</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60712564"/>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1279525" rtl="0" eaLnBrk="1" fontAlgn="base" latinLnBrk="0" hangingPunct="1">
          <a:lnSpc>
            <a:spcPct val="85000"/>
          </a:lnSpc>
          <a:spcBef>
            <a:spcPct val="0"/>
          </a:spcBef>
          <a:spcAft>
            <a:spcPct val="0"/>
          </a:spcAft>
          <a:buClrTx/>
          <a:buSzTx/>
          <a:buFontTx/>
          <a:buNone/>
          <a:tabLst/>
          <a:def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1279525" rtl="0" eaLnBrk="1" fontAlgn="base" latinLnBrk="0" hangingPunct="1">
          <a:lnSpc>
            <a:spcPct val="85000"/>
          </a:lnSpc>
          <a:spcBef>
            <a:spcPct val="0"/>
          </a:spcBef>
          <a:spcAft>
            <a:spcPct val="0"/>
          </a:spcAft>
          <a:buClrTx/>
          <a:buSzTx/>
          <a:buFontTx/>
          <a:buNone/>
          <a:tabLst/>
          <a:def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1901</TotalTime>
  <Words>769</Words>
  <Application>Microsoft Office PowerPoint</Application>
  <PresentationFormat>A3 297x420 mm</PresentationFormat>
  <Paragraphs>145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ＭＳ Ｐゴシック</vt:lpstr>
      <vt:lpstr>ＭＳ Ｐ明朝</vt:lpstr>
      <vt:lpstr>HG丸ｺﾞｼｯｸM-PRO</vt:lpstr>
      <vt:lpstr>標準デザイン</vt:lpstr>
      <vt:lpstr>PowerPoint プレゼンテーション</vt:lpstr>
    </vt:vector>
  </TitlesOfParts>
  <Company>損保ジャパン・リスクマネジメント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太田　旭紀</dc:creator>
  <cp:lastModifiedBy>oa</cp:lastModifiedBy>
  <cp:revision>131</cp:revision>
  <dcterms:created xsi:type="dcterms:W3CDTF">2005-08-03T02:48:28Z</dcterms:created>
  <dcterms:modified xsi:type="dcterms:W3CDTF">2020-11-17T02:37:29Z</dcterms:modified>
</cp:coreProperties>
</file>