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 id="2147483649" r:id="rId2"/>
  </p:sldMasterIdLst>
  <p:notesMasterIdLst>
    <p:notesMasterId r:id="rId21"/>
  </p:notesMasterIdLst>
  <p:sldIdLst>
    <p:sldId id="314" r:id="rId3"/>
    <p:sldId id="336" r:id="rId4"/>
    <p:sldId id="342" r:id="rId5"/>
    <p:sldId id="343" r:id="rId6"/>
    <p:sldId id="344" r:id="rId7"/>
    <p:sldId id="335" r:id="rId8"/>
    <p:sldId id="338" r:id="rId9"/>
    <p:sldId id="329" r:id="rId10"/>
    <p:sldId id="330" r:id="rId11"/>
    <p:sldId id="328" r:id="rId12"/>
    <p:sldId id="339" r:id="rId13"/>
    <p:sldId id="312" r:id="rId14"/>
    <p:sldId id="307" r:id="rId15"/>
    <p:sldId id="337" r:id="rId16"/>
    <p:sldId id="308" r:id="rId17"/>
    <p:sldId id="341" r:id="rId18"/>
    <p:sldId id="340" r:id="rId19"/>
    <p:sldId id="345" r:id="rId20"/>
  </p:sldIdLst>
  <p:sldSz cx="6858000" cy="9906000" type="A4"/>
  <p:notesSz cx="7099300" cy="10234613"/>
  <p:defaultTextStyle>
    <a:defPPr>
      <a:defRPr lang="ja-JP"/>
    </a:defPPr>
    <a:lvl1pPr algn="l" rtl="0" fontAlgn="base">
      <a:spcBef>
        <a:spcPct val="0"/>
      </a:spcBef>
      <a:spcAft>
        <a:spcPct val="0"/>
      </a:spcAft>
      <a:defRPr kumimoji="1" sz="1600"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sz="1600"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sz="1600"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sz="1600"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sz="16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16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16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16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16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orient="horz">
          <p15:clr>
            <a:srgbClr val="A4A3A4"/>
          </p15:clr>
        </p15:guide>
        <p15:guide id="3" pos="220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FFB2"/>
    <a:srgbClr val="FFFF99"/>
    <a:srgbClr val="FFFFCC"/>
    <a:srgbClr val="FFDFBF"/>
    <a:srgbClr val="003300"/>
    <a:srgbClr val="CCFF66"/>
    <a:srgbClr val="FAC8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483" autoAdjust="0"/>
    <p:restoredTop sz="94689" autoAdjust="0"/>
  </p:normalViewPr>
  <p:slideViewPr>
    <p:cSldViewPr>
      <p:cViewPr varScale="1">
        <p:scale>
          <a:sx n="51" d="100"/>
          <a:sy n="51" d="100"/>
        </p:scale>
        <p:origin x="2724" y="84"/>
      </p:cViewPr>
      <p:guideLst>
        <p:guide orient="horz" pos="3120"/>
        <p:guide orient="horz"/>
        <p:guide pos="220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9.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57" tIns="47729" rIns="95457" bIns="47729" numCol="1" anchor="t" anchorCtr="0" compatLnSpc="1">
            <a:prstTxWarp prst="textNoShape">
              <a:avLst/>
            </a:prstTxWarp>
          </a:bodyPr>
          <a:lstStyle>
            <a:lvl1pPr defTabSz="954088">
              <a:defRPr sz="1300"/>
            </a:lvl1pPr>
          </a:lstStyle>
          <a:p>
            <a:endParaRPr lang="en-US" altLang="ja-JP"/>
          </a:p>
        </p:txBody>
      </p:sp>
      <p:sp>
        <p:nvSpPr>
          <p:cNvPr id="51203" name="Rectangle 3"/>
          <p:cNvSpPr>
            <a:spLocks noGrp="1" noChangeArrowheads="1"/>
          </p:cNvSpPr>
          <p:nvPr>
            <p:ph type="dt" idx="1"/>
          </p:nvPr>
        </p:nvSpPr>
        <p:spPr bwMode="auto">
          <a:xfrm>
            <a:off x="4021138" y="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57" tIns="47729" rIns="95457" bIns="47729" numCol="1" anchor="t" anchorCtr="0" compatLnSpc="1">
            <a:prstTxWarp prst="textNoShape">
              <a:avLst/>
            </a:prstTxWarp>
          </a:bodyPr>
          <a:lstStyle>
            <a:lvl1pPr algn="r" defTabSz="954088">
              <a:defRPr sz="1300"/>
            </a:lvl1pPr>
          </a:lstStyle>
          <a:p>
            <a:endParaRPr lang="en-US" altLang="ja-JP"/>
          </a:p>
        </p:txBody>
      </p:sp>
      <p:sp>
        <p:nvSpPr>
          <p:cNvPr id="51204" name="Rectangle 4"/>
          <p:cNvSpPr>
            <a:spLocks noGrp="1" noRot="1" noChangeAspect="1" noChangeArrowheads="1" noTextEdit="1"/>
          </p:cNvSpPr>
          <p:nvPr>
            <p:ph type="sldImg" idx="2"/>
          </p:nvPr>
        </p:nvSpPr>
        <p:spPr bwMode="auto">
          <a:xfrm>
            <a:off x="2220913" y="766763"/>
            <a:ext cx="2657475" cy="3838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709613" y="4860925"/>
            <a:ext cx="5680075" cy="460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57" tIns="47729" rIns="95457" bIns="47729"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51206" name="Rectangle 6"/>
          <p:cNvSpPr>
            <a:spLocks noGrp="1" noChangeArrowheads="1"/>
          </p:cNvSpPr>
          <p:nvPr>
            <p:ph type="ftr" sz="quarter" idx="4"/>
          </p:nvPr>
        </p:nvSpPr>
        <p:spPr bwMode="auto">
          <a:xfrm>
            <a:off x="0" y="9720263"/>
            <a:ext cx="307657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57" tIns="47729" rIns="95457" bIns="47729" numCol="1" anchor="b" anchorCtr="0" compatLnSpc="1">
            <a:prstTxWarp prst="textNoShape">
              <a:avLst/>
            </a:prstTxWarp>
          </a:bodyPr>
          <a:lstStyle>
            <a:lvl1pPr defTabSz="954088">
              <a:defRPr sz="1300"/>
            </a:lvl1pPr>
          </a:lstStyle>
          <a:p>
            <a:endParaRPr lang="en-US" altLang="ja-JP"/>
          </a:p>
        </p:txBody>
      </p:sp>
      <p:sp>
        <p:nvSpPr>
          <p:cNvPr id="51207" name="Rectangle 7"/>
          <p:cNvSpPr>
            <a:spLocks noGrp="1" noChangeArrowheads="1"/>
          </p:cNvSpPr>
          <p:nvPr>
            <p:ph type="sldNum" sz="quarter" idx="5"/>
          </p:nvPr>
        </p:nvSpPr>
        <p:spPr bwMode="auto">
          <a:xfrm>
            <a:off x="4021138" y="9720263"/>
            <a:ext cx="307657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57" tIns="47729" rIns="95457" bIns="47729" numCol="1" anchor="b" anchorCtr="0" compatLnSpc="1">
            <a:prstTxWarp prst="textNoShape">
              <a:avLst/>
            </a:prstTxWarp>
          </a:bodyPr>
          <a:lstStyle>
            <a:lvl1pPr algn="r" defTabSz="954088">
              <a:defRPr sz="1300"/>
            </a:lvl1pPr>
          </a:lstStyle>
          <a:p>
            <a:fld id="{59597AB0-A030-4551-B96E-0CF501460F43}" type="slidenum">
              <a:rPr lang="en-US" altLang="ja-JP"/>
              <a:pPr/>
              <a: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0838"/>
            <a:ext cx="5143500" cy="3449637"/>
          </a:xfrm>
          <a:prstGeom prst="rect">
            <a:avLst/>
          </a:prstGeo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857250" y="5202238"/>
            <a:ext cx="5143500" cy="23923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Tree>
    <p:extLst>
      <p:ext uri="{BB962C8B-B14F-4D97-AF65-F5344CB8AC3E}">
        <p14:creationId xmlns:p14="http://schemas.microsoft.com/office/powerpoint/2010/main" val="4191875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71488" y="527050"/>
            <a:ext cx="5915025" cy="1914525"/>
          </a:xfrm>
          <a:prstGeom prst="rect">
            <a:avLst/>
          </a:prstGeom>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71488" y="2636838"/>
            <a:ext cx="5915025" cy="6284912"/>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029868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8550" y="527050"/>
            <a:ext cx="1477963" cy="8394700"/>
          </a:xfrm>
          <a:prstGeom prst="rect">
            <a:avLst/>
          </a:prstGeo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71488" y="527050"/>
            <a:ext cx="4284662" cy="8394700"/>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6679320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71488" y="527050"/>
            <a:ext cx="5915025" cy="8394700"/>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5510282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0838"/>
            <a:ext cx="5143500" cy="3449637"/>
          </a:xfrm>
          <a:prstGeom prst="rect">
            <a:avLst/>
          </a:prstGeo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857250" y="5202238"/>
            <a:ext cx="5143500" cy="23923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Tree>
    <p:extLst>
      <p:ext uri="{BB962C8B-B14F-4D97-AF65-F5344CB8AC3E}">
        <p14:creationId xmlns:p14="http://schemas.microsoft.com/office/powerpoint/2010/main" val="13860269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1488" y="527050"/>
            <a:ext cx="5915025" cy="1914525"/>
          </a:xfrm>
          <a:prstGeom prst="rect">
            <a:avLst/>
          </a:prstGeo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471488" y="2636838"/>
            <a:ext cx="5915025" cy="6284912"/>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8211306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8313" y="2470150"/>
            <a:ext cx="5915025" cy="4119563"/>
          </a:xfrm>
          <a:prstGeom prst="rect">
            <a:avLst/>
          </a:prstGeo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68313" y="6629400"/>
            <a:ext cx="5915025" cy="2166938"/>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Tree>
    <p:extLst>
      <p:ext uri="{BB962C8B-B14F-4D97-AF65-F5344CB8AC3E}">
        <p14:creationId xmlns:p14="http://schemas.microsoft.com/office/powerpoint/2010/main" val="6584333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1488" y="527050"/>
            <a:ext cx="5915025" cy="1914525"/>
          </a:xfrm>
          <a:prstGeom prst="rect">
            <a:avLst/>
          </a:prstGeo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71488" y="2636838"/>
            <a:ext cx="2881312" cy="6284912"/>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3505200" y="2636838"/>
            <a:ext cx="2881313" cy="6284912"/>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5048792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527050"/>
            <a:ext cx="5915025" cy="1914525"/>
          </a:xfrm>
          <a:prstGeom prst="rect">
            <a:avLst/>
          </a:prstGeo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73075" y="2428875"/>
            <a:ext cx="2900363" cy="1189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73075" y="3617913"/>
            <a:ext cx="2900363" cy="5322887"/>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3471863" y="2428875"/>
            <a:ext cx="2916237" cy="1189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3471863" y="3617913"/>
            <a:ext cx="2916237" cy="5322887"/>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9134426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71488" y="527050"/>
            <a:ext cx="5915025" cy="1914525"/>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29674346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87909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1488" y="527050"/>
            <a:ext cx="5915025" cy="1914525"/>
          </a:xfrm>
          <a:prstGeom prst="rect">
            <a:avLst/>
          </a:prstGeo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471488" y="2636838"/>
            <a:ext cx="5915025" cy="6284912"/>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1892746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a:prstGeom prst="rect">
            <a:avLst/>
          </a:prstGeo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2916238" y="1425575"/>
            <a:ext cx="3471862" cy="704056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73075" y="2971800"/>
            <a:ext cx="2211388" cy="550545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7708155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a:prstGeom prst="rect">
            <a:avLst/>
          </a:prstGeo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2916238" y="1425575"/>
            <a:ext cx="3471862" cy="704056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473075" y="2971800"/>
            <a:ext cx="2211388" cy="550545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15968017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71488" y="527050"/>
            <a:ext cx="5915025" cy="1914525"/>
          </a:xfrm>
          <a:prstGeom prst="rect">
            <a:avLst/>
          </a:prstGeom>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71488" y="2636838"/>
            <a:ext cx="5915025" cy="6284912"/>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8242231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8550" y="527050"/>
            <a:ext cx="1477963" cy="8394700"/>
          </a:xfrm>
          <a:prstGeom prst="rect">
            <a:avLst/>
          </a:prstGeo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71488" y="527050"/>
            <a:ext cx="4284662" cy="8394700"/>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289374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8313" y="2470150"/>
            <a:ext cx="5915025" cy="4119563"/>
          </a:xfrm>
          <a:prstGeom prst="rect">
            <a:avLst/>
          </a:prstGeo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68313" y="6629400"/>
            <a:ext cx="5915025" cy="2166938"/>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Tree>
    <p:extLst>
      <p:ext uri="{BB962C8B-B14F-4D97-AF65-F5344CB8AC3E}">
        <p14:creationId xmlns:p14="http://schemas.microsoft.com/office/powerpoint/2010/main" val="2408498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1488" y="527050"/>
            <a:ext cx="5915025" cy="1914525"/>
          </a:xfrm>
          <a:prstGeom prst="rect">
            <a:avLst/>
          </a:prstGeo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71488" y="2636838"/>
            <a:ext cx="2881312" cy="6284912"/>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3505200" y="2636838"/>
            <a:ext cx="2881313" cy="6284912"/>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339610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527050"/>
            <a:ext cx="5915025" cy="1914525"/>
          </a:xfrm>
          <a:prstGeom prst="rect">
            <a:avLst/>
          </a:prstGeo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73075" y="2428875"/>
            <a:ext cx="2900363" cy="1189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73075" y="3617913"/>
            <a:ext cx="2900363" cy="5322887"/>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3471863" y="2428875"/>
            <a:ext cx="2916237" cy="1189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3471863" y="3617913"/>
            <a:ext cx="2916237" cy="5322887"/>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12533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71488" y="527050"/>
            <a:ext cx="5915025" cy="1914525"/>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3110775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2627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a:prstGeom prst="rect">
            <a:avLst/>
          </a:prstGeo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2916238" y="1425575"/>
            <a:ext cx="3471862" cy="704056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73075" y="2971800"/>
            <a:ext cx="2211388" cy="550545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884180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a:prstGeom prst="rect">
            <a:avLst/>
          </a:prstGeo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2916238" y="1425575"/>
            <a:ext cx="3471862" cy="704056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473075" y="2971800"/>
            <a:ext cx="2211388" cy="550545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3850978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58800"/>
            <a:ext cx="819150"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 name="Line 9"/>
          <p:cNvSpPr>
            <a:spLocks noChangeShapeType="1"/>
          </p:cNvSpPr>
          <p:nvPr/>
        </p:nvSpPr>
        <p:spPr bwMode="auto">
          <a:xfrm>
            <a:off x="881063" y="558800"/>
            <a:ext cx="5976937"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72" r:id="rId1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image" Target="../media/image48.jpeg"/><Relationship Id="rId3" Type="http://schemas.openxmlformats.org/officeDocument/2006/relationships/image" Target="../media/image38.wmf"/><Relationship Id="rId7" Type="http://schemas.openxmlformats.org/officeDocument/2006/relationships/image" Target="../media/image42.wmf"/><Relationship Id="rId12" Type="http://schemas.openxmlformats.org/officeDocument/2006/relationships/image" Target="../media/image47.wmf"/><Relationship Id="rId2" Type="http://schemas.openxmlformats.org/officeDocument/2006/relationships/image" Target="../media/image37.emf"/><Relationship Id="rId1" Type="http://schemas.openxmlformats.org/officeDocument/2006/relationships/slideLayout" Target="../slideLayouts/slideLayout1.xml"/><Relationship Id="rId6" Type="http://schemas.openxmlformats.org/officeDocument/2006/relationships/image" Target="../media/image41.wmf"/><Relationship Id="rId11" Type="http://schemas.openxmlformats.org/officeDocument/2006/relationships/image" Target="../media/image46.wmf"/><Relationship Id="rId5" Type="http://schemas.openxmlformats.org/officeDocument/2006/relationships/image" Target="../media/image40.wmf"/><Relationship Id="rId10" Type="http://schemas.openxmlformats.org/officeDocument/2006/relationships/image" Target="../media/image45.wmf"/><Relationship Id="rId4" Type="http://schemas.openxmlformats.org/officeDocument/2006/relationships/image" Target="../media/image39.gif"/><Relationship Id="rId9" Type="http://schemas.openxmlformats.org/officeDocument/2006/relationships/image" Target="../media/image44.wmf"/><Relationship Id="rId14" Type="http://schemas.openxmlformats.org/officeDocument/2006/relationships/image" Target="../media/image49.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5.emf"/><Relationship Id="rId11" Type="http://schemas.openxmlformats.org/officeDocument/2006/relationships/image" Target="../media/image10.emf"/><Relationship Id="rId5" Type="http://schemas.openxmlformats.org/officeDocument/2006/relationships/image" Target="../media/image4.emf"/><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s>
</file>

<file path=ppt/slides/_rels/slide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emf"/><Relationship Id="rId5" Type="http://schemas.openxmlformats.org/officeDocument/2006/relationships/image" Target="../media/image14.jpeg"/><Relationship Id="rId4" Type="http://schemas.openxmlformats.org/officeDocument/2006/relationships/image" Target="../media/image13.jpeg"/></Relationships>
</file>

<file path=ppt/slides/_rels/slide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5.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28.jpeg"/><Relationship Id="rId3" Type="http://schemas.openxmlformats.org/officeDocument/2006/relationships/image" Target="../media/image20.gif"/><Relationship Id="rId7" Type="http://schemas.openxmlformats.org/officeDocument/2006/relationships/oleObject" Target="../embeddings/oleObject1.bin"/><Relationship Id="rId12" Type="http://schemas.openxmlformats.org/officeDocument/2006/relationships/image" Target="../media/image27.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3.wmf"/><Relationship Id="rId11" Type="http://schemas.openxmlformats.org/officeDocument/2006/relationships/image" Target="../media/image26.wmf"/><Relationship Id="rId5" Type="http://schemas.openxmlformats.org/officeDocument/2006/relationships/image" Target="../media/image22.wmf"/><Relationship Id="rId15" Type="http://schemas.openxmlformats.org/officeDocument/2006/relationships/image" Target="../media/image30.wmf"/><Relationship Id="rId10" Type="http://schemas.openxmlformats.org/officeDocument/2006/relationships/image" Target="../media/image25.wmf"/><Relationship Id="rId4" Type="http://schemas.openxmlformats.org/officeDocument/2006/relationships/image" Target="../media/image21.wmf"/><Relationship Id="rId9" Type="http://schemas.openxmlformats.org/officeDocument/2006/relationships/image" Target="../media/image24.wmf"/><Relationship Id="rId14" Type="http://schemas.openxmlformats.org/officeDocument/2006/relationships/image" Target="../media/image2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20" name="AutoShape 28"/>
          <p:cNvSpPr>
            <a:spLocks noChangeArrowheads="1"/>
          </p:cNvSpPr>
          <p:nvPr/>
        </p:nvSpPr>
        <p:spPr bwMode="auto">
          <a:xfrm>
            <a:off x="765175" y="3081338"/>
            <a:ext cx="5329238" cy="2159000"/>
          </a:xfrm>
          <a:prstGeom prst="roundRect">
            <a:avLst>
              <a:gd name="adj" fmla="val 20736"/>
            </a:avLst>
          </a:prstGeom>
          <a:solidFill>
            <a:schemeClr val="bg1"/>
          </a:solidFill>
          <a:ln w="6350">
            <a:solidFill>
              <a:schemeClr val="tx1"/>
            </a:solidFill>
            <a:round/>
            <a:headEnd/>
            <a:tailEnd/>
          </a:ln>
          <a:effectLst>
            <a:outerShdw dist="35921" dir="2700000" algn="ctr" rotWithShape="0">
              <a:schemeClr val="bg2"/>
            </a:outerShdw>
          </a:effectLst>
        </p:spPr>
        <p:txBody>
          <a:bodyPr wrap="none" lIns="90000" tIns="46800" rIns="90000" bIns="46800" anchor="ctr"/>
          <a:lstStyle/>
          <a:p>
            <a:endParaRPr lang="ja-JP" altLang="en-US"/>
          </a:p>
        </p:txBody>
      </p:sp>
      <p:sp>
        <p:nvSpPr>
          <p:cNvPr id="84994" name="Rectangle 2"/>
          <p:cNvSpPr>
            <a:spLocks noGrp="1" noChangeArrowheads="1"/>
          </p:cNvSpPr>
          <p:nvPr>
            <p:ph type="ctrTitle"/>
          </p:nvPr>
        </p:nvSpPr>
        <p:spPr bwMode="auto">
          <a:xfrm>
            <a:off x="514350" y="3076575"/>
            <a:ext cx="5829300" cy="2124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1" compatLnSpc="1">
            <a:prstTxWarp prst="textNoShape">
              <a:avLst/>
            </a:prstTxWarp>
          </a:bodyPr>
          <a:lstStyle/>
          <a:p>
            <a:r>
              <a:rPr lang="ja-JP" altLang="en-US" sz="4000">
                <a:ea typeface="HG丸ｺﾞｼｯｸM-PRO" panose="020F0600000000000000" pitchFamily="50" charset="-128"/>
              </a:rPr>
              <a:t>事業継続計画書</a:t>
            </a:r>
            <a:br>
              <a:rPr lang="ja-JP" altLang="en-US" sz="4000">
                <a:ea typeface="HG丸ｺﾞｼｯｸM-PRO" panose="020F0600000000000000" pitchFamily="50" charset="-128"/>
              </a:rPr>
            </a:br>
            <a:r>
              <a:rPr lang="ja-JP" altLang="en-US" sz="4000">
                <a:ea typeface="HG丸ｺﾞｼｯｸM-PRO" panose="020F0600000000000000" pitchFamily="50" charset="-128"/>
              </a:rPr>
              <a:t>（ＢＣＰ）</a:t>
            </a:r>
          </a:p>
        </p:txBody>
      </p:sp>
      <p:sp>
        <p:nvSpPr>
          <p:cNvPr id="84999" name="Text Box 7"/>
          <p:cNvSpPr txBox="1">
            <a:spLocks noChangeArrowheads="1"/>
          </p:cNvSpPr>
          <p:nvPr/>
        </p:nvSpPr>
        <p:spPr bwMode="auto">
          <a:xfrm>
            <a:off x="115888" y="149225"/>
            <a:ext cx="6132512"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800">
                <a:latin typeface="HG丸ｺﾞｼｯｸM-PRO" panose="020F0600000000000000" pitchFamily="50" charset="-128"/>
                <a:ea typeface="HG丸ｺﾞｼｯｸM-PRO" panose="020F0600000000000000" pitchFamily="50" charset="-128"/>
              </a:rPr>
              <a:t>あいちＢＣＰモデル</a:t>
            </a:r>
          </a:p>
          <a:p>
            <a:endParaRPr lang="ja-JP" altLang="en-US" sz="1800">
              <a:latin typeface="HG丸ｺﾞｼｯｸM-PRO" panose="020F0600000000000000" pitchFamily="50" charset="-128"/>
              <a:ea typeface="HG丸ｺﾞｼｯｸM-PRO" panose="020F0600000000000000" pitchFamily="50" charset="-128"/>
            </a:endParaRPr>
          </a:p>
          <a:p>
            <a:r>
              <a:rPr lang="ja-JP" altLang="en-US" sz="1800">
                <a:latin typeface="HG丸ｺﾞｼｯｸM-PRO" panose="020F0600000000000000" pitchFamily="50" charset="-128"/>
                <a:ea typeface="HG丸ｺﾞｼｯｸM-PRO" panose="020F0600000000000000" pitchFamily="50" charset="-128"/>
              </a:rPr>
              <a:t>［中小商業・サービス業向け　コンパクト版（第</a:t>
            </a:r>
            <a:r>
              <a:rPr lang="en-US" altLang="ja-JP" sz="1800">
                <a:latin typeface="HG丸ｺﾞｼｯｸM-PRO" panose="020F0600000000000000" pitchFamily="50" charset="-128"/>
                <a:ea typeface="HG丸ｺﾞｼｯｸM-PRO" panose="020F0600000000000000" pitchFamily="50" charset="-128"/>
              </a:rPr>
              <a:t>1</a:t>
            </a:r>
            <a:r>
              <a:rPr lang="ja-JP" altLang="en-US" sz="1800">
                <a:latin typeface="HG丸ｺﾞｼｯｸM-PRO" panose="020F0600000000000000" pitchFamily="50" charset="-128"/>
                <a:ea typeface="HG丸ｺﾞｼｯｸM-PRO" panose="020F0600000000000000" pitchFamily="50" charset="-128"/>
              </a:rPr>
              <a:t>版）</a:t>
            </a:r>
            <a:r>
              <a:rPr lang="ja-JP" altLang="en-US" sz="1800"/>
              <a:t> </a:t>
            </a:r>
            <a:r>
              <a:rPr lang="ja-JP" altLang="en-US" sz="1800">
                <a:latin typeface="HG丸ｺﾞｼｯｸM-PRO" panose="020F0600000000000000" pitchFamily="50" charset="-128"/>
                <a:ea typeface="HG丸ｺﾞｼｯｸM-PRO" panose="020F0600000000000000" pitchFamily="50" charset="-128"/>
              </a:rPr>
              <a:t>］</a:t>
            </a:r>
          </a:p>
        </p:txBody>
      </p:sp>
      <p:sp>
        <p:nvSpPr>
          <p:cNvPr id="85015" name="Text Box 23"/>
          <p:cNvSpPr txBox="1">
            <a:spLocks noChangeArrowheads="1"/>
          </p:cNvSpPr>
          <p:nvPr/>
        </p:nvSpPr>
        <p:spPr bwMode="auto">
          <a:xfrm>
            <a:off x="1484313" y="8572500"/>
            <a:ext cx="529113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smtClean="0">
                <a:ea typeface="HG丸ｺﾞｼｯｸM-PRO" panose="020F0600000000000000" pitchFamily="50" charset="-128"/>
              </a:rPr>
              <a:t>　　</a:t>
            </a:r>
            <a:r>
              <a:rPr lang="ja-JP" altLang="en-US" sz="2000" dirty="0">
                <a:ea typeface="HG丸ｺﾞｼｯｸM-PRO" panose="020F0600000000000000" pitchFamily="50" charset="-128"/>
              </a:rPr>
              <a:t>　　年　　月　　日　作成</a:t>
            </a:r>
          </a:p>
          <a:p>
            <a:r>
              <a:rPr lang="ja-JP" altLang="en-US" sz="2000" dirty="0" smtClean="0">
                <a:ea typeface="HG丸ｺﾞｼｯｸM-PRO" panose="020F0600000000000000" pitchFamily="50" charset="-128"/>
              </a:rPr>
              <a:t>　　</a:t>
            </a:r>
            <a:r>
              <a:rPr lang="ja-JP" altLang="en-US" sz="2000" dirty="0">
                <a:ea typeface="HG丸ｺﾞｼｯｸM-PRO" panose="020F0600000000000000" pitchFamily="50" charset="-128"/>
              </a:rPr>
              <a:t>　　年　　月　　日　改定（第　　版）</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ext Box 2"/>
          <p:cNvSpPr txBox="1">
            <a:spLocks noChangeArrowheads="1"/>
          </p:cNvSpPr>
          <p:nvPr/>
        </p:nvSpPr>
        <p:spPr bwMode="auto">
          <a:xfrm>
            <a:off x="44450" y="57150"/>
            <a:ext cx="27082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a:latin typeface="HG丸ｺﾞｼｯｸM-PRO" panose="020F0600000000000000" pitchFamily="50" charset="-128"/>
                <a:ea typeface="HG丸ｺﾞｼｯｸM-PRO" panose="020F0600000000000000" pitchFamily="50" charset="-128"/>
              </a:rPr>
              <a:t>４．教育・訓練計画</a:t>
            </a:r>
          </a:p>
        </p:txBody>
      </p:sp>
      <p:sp>
        <p:nvSpPr>
          <p:cNvPr id="100355" name="Line 3"/>
          <p:cNvSpPr>
            <a:spLocks noChangeShapeType="1"/>
          </p:cNvSpPr>
          <p:nvPr/>
        </p:nvSpPr>
        <p:spPr bwMode="auto">
          <a:xfrm>
            <a:off x="0" y="5097463"/>
            <a:ext cx="819150"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356" name="Line 4"/>
          <p:cNvSpPr>
            <a:spLocks noChangeShapeType="1"/>
          </p:cNvSpPr>
          <p:nvPr/>
        </p:nvSpPr>
        <p:spPr bwMode="auto">
          <a:xfrm>
            <a:off x="881063" y="5097463"/>
            <a:ext cx="5976937"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357" name="Text Box 5"/>
          <p:cNvSpPr txBox="1">
            <a:spLocks noChangeArrowheads="1"/>
          </p:cNvSpPr>
          <p:nvPr/>
        </p:nvSpPr>
        <p:spPr bwMode="auto">
          <a:xfrm>
            <a:off x="333375" y="5276850"/>
            <a:ext cx="6191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000">
                <a:solidFill>
                  <a:srgbClr val="808080"/>
                </a:solidFill>
                <a:latin typeface="HG丸ｺﾞｼｯｸM-PRO" panose="020F0600000000000000" pitchFamily="50" charset="-128"/>
                <a:ea typeface="HG丸ｺﾞｼｯｸM-PRO" panose="020F0600000000000000" pitchFamily="50" charset="-128"/>
              </a:rPr>
              <a:t>　ＢＣＰで決めた各種対応策の実施状況等を踏まえ、定期的な見直しを行う必要があります。</a:t>
            </a:r>
          </a:p>
          <a:p>
            <a:r>
              <a:rPr lang="ja-JP" altLang="en-US" sz="1000">
                <a:solidFill>
                  <a:srgbClr val="808080"/>
                </a:solidFill>
                <a:latin typeface="HG丸ｺﾞｼｯｸM-PRO" panose="020F0600000000000000" pitchFamily="50" charset="-128"/>
                <a:ea typeface="HG丸ｺﾞｼｯｸM-PRO" panose="020F0600000000000000" pitchFamily="50" charset="-128"/>
              </a:rPr>
              <a:t>　また、それ以外に見直しを行うべき場合も、あらかじめ決めておきましょう。</a:t>
            </a:r>
            <a:endParaRPr lang="ja-JP" altLang="en-US" sz="1400">
              <a:solidFill>
                <a:srgbClr val="808080"/>
              </a:solidFill>
            </a:endParaRPr>
          </a:p>
        </p:txBody>
      </p:sp>
      <p:sp>
        <p:nvSpPr>
          <p:cNvPr id="100358" name="Text Box 6"/>
          <p:cNvSpPr txBox="1">
            <a:spLocks noChangeArrowheads="1"/>
          </p:cNvSpPr>
          <p:nvPr/>
        </p:nvSpPr>
        <p:spPr bwMode="auto">
          <a:xfrm>
            <a:off x="44450" y="4592638"/>
            <a:ext cx="36718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a:latin typeface="HG丸ｺﾞｼｯｸM-PRO" panose="020F0600000000000000" pitchFamily="50" charset="-128"/>
                <a:ea typeface="HG丸ｺﾞｼｯｸM-PRO" panose="020F0600000000000000" pitchFamily="50" charset="-128"/>
              </a:rPr>
              <a:t>５．点検・是正措置・見直し</a:t>
            </a:r>
          </a:p>
        </p:txBody>
      </p:sp>
      <p:sp>
        <p:nvSpPr>
          <p:cNvPr id="100359" name="Text Box 7"/>
          <p:cNvSpPr txBox="1">
            <a:spLocks noChangeArrowheads="1"/>
          </p:cNvSpPr>
          <p:nvPr/>
        </p:nvSpPr>
        <p:spPr bwMode="auto">
          <a:xfrm>
            <a:off x="331788" y="703263"/>
            <a:ext cx="6192837" cy="1158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indent="9207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000">
                <a:solidFill>
                  <a:srgbClr val="808080"/>
                </a:solidFill>
                <a:ea typeface="HG丸ｺﾞｼｯｸM-PRO" panose="020F0600000000000000" pitchFamily="50" charset="-128"/>
              </a:rPr>
              <a:t>被災時に、従業員の皆様が</a:t>
            </a:r>
            <a:r>
              <a:rPr lang="ja-JP" altLang="en-US" sz="1000">
                <a:solidFill>
                  <a:schemeClr val="bg2"/>
                </a:solidFill>
                <a:ea typeface="HG丸ｺﾞｼｯｸM-PRO" panose="020F0600000000000000" pitchFamily="50" charset="-128"/>
              </a:rPr>
              <a:t>適切な行動を行うためには、災害に備えた訓練や教育が欠かせません</a:t>
            </a:r>
            <a:endParaRPr lang="ja-JP" altLang="en-US" sz="1000">
              <a:solidFill>
                <a:srgbClr val="808080"/>
              </a:solidFill>
              <a:ea typeface="HG丸ｺﾞｼｯｸM-PRO" panose="020F0600000000000000" pitchFamily="50" charset="-128"/>
            </a:endParaRPr>
          </a:p>
          <a:p>
            <a:r>
              <a:rPr lang="ja-JP" altLang="en-US" sz="1000">
                <a:solidFill>
                  <a:srgbClr val="808080"/>
                </a:solidFill>
                <a:ea typeface="HG丸ｺﾞｼｯｸM-PRO" panose="020F0600000000000000" pitchFamily="50" charset="-128"/>
              </a:rPr>
              <a:t>はじめは消火訓練など簡単な訓練でも構いませんので、定期的に訓練を実施し、従業員の理解に応じて、より広範な訓練を実施していくことが重要です。</a:t>
            </a:r>
          </a:p>
          <a:p>
            <a:endParaRPr lang="ja-JP" altLang="en-US" sz="1000">
              <a:solidFill>
                <a:srgbClr val="808080"/>
              </a:solidFill>
              <a:ea typeface="HG丸ｺﾞｼｯｸM-PRO" panose="020F0600000000000000" pitchFamily="50" charset="-128"/>
            </a:endParaRPr>
          </a:p>
          <a:p>
            <a:r>
              <a:rPr lang="ja-JP" altLang="en-US" sz="1000">
                <a:solidFill>
                  <a:srgbClr val="808080"/>
                </a:solidFill>
                <a:ea typeface="HG丸ｺﾞｼｯｸM-PRO" panose="020F0600000000000000" pitchFamily="50" charset="-128"/>
              </a:rPr>
              <a:t>　　</a:t>
            </a:r>
          </a:p>
          <a:p>
            <a:endParaRPr lang="ja-JP" altLang="en-US" sz="1000">
              <a:solidFill>
                <a:srgbClr val="808080"/>
              </a:solidFill>
              <a:ea typeface="HG丸ｺﾞｼｯｸM-PRO" panose="020F0600000000000000" pitchFamily="50" charset="-128"/>
            </a:endParaRPr>
          </a:p>
          <a:p>
            <a:r>
              <a:rPr lang="ja-JP" altLang="en-US" sz="1000">
                <a:solidFill>
                  <a:srgbClr val="808080"/>
                </a:solidFill>
                <a:ea typeface="HG丸ｺﾞｼｯｸM-PRO" panose="020F0600000000000000" pitchFamily="50" charset="-128"/>
              </a:rPr>
              <a:t>　　</a:t>
            </a:r>
            <a:r>
              <a:rPr lang="ja-JP" altLang="en-US" sz="1000">
                <a:solidFill>
                  <a:schemeClr val="accent2"/>
                </a:solidFill>
                <a:ea typeface="HG丸ｺﾞｼｯｸM-PRO" panose="020F0600000000000000" pitchFamily="50" charset="-128"/>
              </a:rPr>
              <a:t>商店街に所属する店舗であれば、合同の消火訓練や安否確認訓練も検討してみましょう。</a:t>
            </a:r>
          </a:p>
        </p:txBody>
      </p:sp>
      <p:graphicFrame>
        <p:nvGraphicFramePr>
          <p:cNvPr id="100531" name="Group 179"/>
          <p:cNvGraphicFramePr>
            <a:graphicFrameLocks noGrp="1"/>
          </p:cNvGraphicFramePr>
          <p:nvPr/>
        </p:nvGraphicFramePr>
        <p:xfrm>
          <a:off x="404813" y="2119313"/>
          <a:ext cx="5975350" cy="1543685"/>
        </p:xfrm>
        <a:graphic>
          <a:graphicData uri="http://schemas.openxmlformats.org/drawingml/2006/table">
            <a:tbl>
              <a:tblPr/>
              <a:tblGrid>
                <a:gridCol w="503237">
                  <a:extLst>
                    <a:ext uri="{9D8B030D-6E8A-4147-A177-3AD203B41FA5}">
                      <a16:colId xmlns:a16="http://schemas.microsoft.com/office/drawing/2014/main" val="863651654"/>
                    </a:ext>
                  </a:extLst>
                </a:gridCol>
                <a:gridCol w="2449513">
                  <a:extLst>
                    <a:ext uri="{9D8B030D-6E8A-4147-A177-3AD203B41FA5}">
                      <a16:colId xmlns:a16="http://schemas.microsoft.com/office/drawing/2014/main" val="2833104399"/>
                    </a:ext>
                  </a:extLst>
                </a:gridCol>
                <a:gridCol w="503237">
                  <a:extLst>
                    <a:ext uri="{9D8B030D-6E8A-4147-A177-3AD203B41FA5}">
                      <a16:colId xmlns:a16="http://schemas.microsoft.com/office/drawing/2014/main" val="3057614654"/>
                    </a:ext>
                  </a:extLst>
                </a:gridCol>
                <a:gridCol w="2519363">
                  <a:extLst>
                    <a:ext uri="{9D8B030D-6E8A-4147-A177-3AD203B41FA5}">
                      <a16:colId xmlns:a16="http://schemas.microsoft.com/office/drawing/2014/main" val="2549483626"/>
                    </a:ext>
                  </a:extLst>
                </a:gridCol>
              </a:tblGrid>
              <a:tr h="285750">
                <a:tc gridSpan="4">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教育・訓練計画</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5228189"/>
                  </a:ext>
                </a:extLst>
              </a:tr>
              <a:tr h="434975">
                <a:tc gridSpan="4">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以下の教育・訓練項目を年</a:t>
                      </a:r>
                      <a:r>
                        <a:rPr kumimoji="1" lang="ja-JP" altLang="en-US" sz="1600" b="0"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rPr>
                        <a:t> 　</a:t>
                      </a: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回以上実施する</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88332039"/>
                  </a:ext>
                </a:extLst>
              </a:tr>
              <a:tr h="2444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教育</a:t>
                      </a:r>
                      <a:endParaRPr kumimoji="1" lang="ja-JP" altLang="en-US" sz="1200" b="0"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目的</a:t>
                      </a:r>
                      <a:endParaRPr kumimoji="1" lang="ja-JP" altLang="en-US" sz="1200" b="0"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7569018"/>
                  </a:ext>
                </a:extLst>
              </a:tr>
              <a:tr h="25558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訓練</a:t>
                      </a:r>
                      <a:endParaRPr kumimoji="1" lang="ja-JP" altLang="en-US" sz="1200" b="0"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目的</a:t>
                      </a:r>
                      <a:endParaRPr kumimoji="1" lang="ja-JP" altLang="en-US" sz="1200" b="0"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94497741"/>
                  </a:ext>
                </a:extLst>
              </a:tr>
              <a:tr h="2476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訓練</a:t>
                      </a:r>
                      <a:endParaRPr kumimoji="1" lang="ja-JP" altLang="en-US" sz="1200" b="0"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目的</a:t>
                      </a:r>
                      <a:endParaRPr kumimoji="1" lang="ja-JP" altLang="en-US" sz="1200" b="0"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41566539"/>
                  </a:ext>
                </a:extLst>
              </a:tr>
            </a:tbl>
          </a:graphicData>
        </a:graphic>
      </p:graphicFrame>
      <p:graphicFrame>
        <p:nvGraphicFramePr>
          <p:cNvPr id="100538" name="Group 186"/>
          <p:cNvGraphicFramePr>
            <a:graphicFrameLocks noGrp="1"/>
          </p:cNvGraphicFramePr>
          <p:nvPr/>
        </p:nvGraphicFramePr>
        <p:xfrm>
          <a:off x="404813" y="5816600"/>
          <a:ext cx="5975350" cy="1113219"/>
        </p:xfrm>
        <a:graphic>
          <a:graphicData uri="http://schemas.openxmlformats.org/drawingml/2006/table">
            <a:tbl>
              <a:tblPr/>
              <a:tblGrid>
                <a:gridCol w="1368425">
                  <a:extLst>
                    <a:ext uri="{9D8B030D-6E8A-4147-A177-3AD203B41FA5}">
                      <a16:colId xmlns:a16="http://schemas.microsoft.com/office/drawing/2014/main" val="147626166"/>
                    </a:ext>
                  </a:extLst>
                </a:gridCol>
                <a:gridCol w="4606925">
                  <a:extLst>
                    <a:ext uri="{9D8B030D-6E8A-4147-A177-3AD203B41FA5}">
                      <a16:colId xmlns:a16="http://schemas.microsoft.com/office/drawing/2014/main" val="632160460"/>
                    </a:ext>
                  </a:extLst>
                </a:gridCol>
              </a:tblGrid>
              <a:tr h="284163">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点検・是正措置・見直しの基準</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2762129430"/>
                  </a:ext>
                </a:extLst>
              </a:tr>
              <a:tr h="4349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事業継続計画書（ＢＣＰ）を毎年</a:t>
                      </a:r>
                      <a:r>
                        <a:rPr kumimoji="1" lang="ja-JP" altLang="en-US" sz="1600" b="0"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rPr>
                        <a:t>  </a:t>
                      </a: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回見直しを行う</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（ただし、下記に該当する場合はその都度見直すこと）</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896851947"/>
                  </a:ext>
                </a:extLst>
              </a:tr>
              <a:tr h="2444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見直し該当事項</a:t>
                      </a:r>
                    </a:p>
                  </a:txBody>
                  <a:tcP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業務形態の大幅な変更、経営者（店長）が必要と判断した場合</a:t>
                      </a:r>
                    </a:p>
                  </a:txBody>
                  <a:tcP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79978366"/>
                  </a:ext>
                </a:extLst>
              </a:tr>
            </a:tbl>
          </a:graphicData>
        </a:graphic>
      </p:graphicFrame>
      <p:sp>
        <p:nvSpPr>
          <p:cNvPr id="100400" name="Text Box 48"/>
          <p:cNvSpPr txBox="1">
            <a:spLocks noChangeArrowheads="1"/>
          </p:cNvSpPr>
          <p:nvPr/>
        </p:nvSpPr>
        <p:spPr bwMode="auto">
          <a:xfrm>
            <a:off x="3367088" y="9653588"/>
            <a:ext cx="26511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8</a:t>
            </a:r>
          </a:p>
        </p:txBody>
      </p:sp>
      <p:grpSp>
        <p:nvGrpSpPr>
          <p:cNvPr id="100453" name="Group 101"/>
          <p:cNvGrpSpPr>
            <a:grpSpLocks/>
          </p:cNvGrpSpPr>
          <p:nvPr/>
        </p:nvGrpSpPr>
        <p:grpSpPr bwMode="auto">
          <a:xfrm>
            <a:off x="542925" y="1300163"/>
            <a:ext cx="2132013" cy="314325"/>
            <a:chOff x="436" y="422"/>
            <a:chExt cx="1343" cy="198"/>
          </a:xfrm>
        </p:grpSpPr>
        <p:sp>
          <p:nvSpPr>
            <p:cNvPr id="100454" name="AutoShape 102"/>
            <p:cNvSpPr>
              <a:spLocks noChangeArrowheads="1"/>
            </p:cNvSpPr>
            <p:nvPr/>
          </p:nvSpPr>
          <p:spPr bwMode="auto">
            <a:xfrm>
              <a:off x="436" y="422"/>
              <a:ext cx="1343" cy="198"/>
            </a:xfrm>
            <a:prstGeom prst="roundRect">
              <a:avLst>
                <a:gd name="adj" fmla="val 16667"/>
              </a:avLst>
            </a:prstGeom>
            <a:solidFill>
              <a:schemeClr val="bg1"/>
            </a:solidFill>
            <a:ln w="19050">
              <a:solidFill>
                <a:schemeClr val="accent2"/>
              </a:solidFill>
              <a:round/>
              <a:headEnd/>
              <a:tailEnd/>
            </a:ln>
            <a:effectLst>
              <a:outerShdw dist="17961" dir="2700000" algn="ctr" rotWithShape="0">
                <a:schemeClr val="bg2"/>
              </a:outerShdw>
            </a:effectLst>
          </p:spPr>
          <p:txBody>
            <a:bodyPr>
              <a:spAutoFit/>
            </a:bodyPr>
            <a:lstStyle/>
            <a:p>
              <a:r>
                <a:rPr lang="ja-JP" altLang="en-US" sz="1200" b="1">
                  <a:solidFill>
                    <a:schemeClr val="accent2"/>
                  </a:solidFill>
                  <a:ea typeface="HGS創英角ﾎﾟｯﾌﾟ体" panose="040B0A00000000000000" pitchFamily="50" charset="-128"/>
                </a:rPr>
                <a:t>商店街で連携しよう！</a:t>
              </a:r>
            </a:p>
          </p:txBody>
        </p:sp>
        <p:pic>
          <p:nvPicPr>
            <p:cNvPr id="100455" name="Picture 103" descr="j030543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18" y="444"/>
              <a:ext cx="188" cy="150"/>
            </a:xfrm>
            <a:prstGeom prst="rect">
              <a:avLst/>
            </a:prstGeom>
            <a:noFill/>
            <a:extLst>
              <a:ext uri="{909E8E84-426E-40DD-AFC4-6F175D3DCCD1}">
                <a14:hiddenFill xmlns:a14="http://schemas.microsoft.com/office/drawing/2010/main">
                  <a:solidFill>
                    <a:srgbClr val="FFFFFF"/>
                  </a:solidFill>
                </a14:hiddenFill>
              </a:ext>
            </a:extLst>
          </p:spPr>
        </p:pic>
      </p:grpSp>
      <p:graphicFrame>
        <p:nvGraphicFramePr>
          <p:cNvPr id="100540" name="Group 188"/>
          <p:cNvGraphicFramePr>
            <a:graphicFrameLocks noGrp="1"/>
          </p:cNvGraphicFramePr>
          <p:nvPr/>
        </p:nvGraphicFramePr>
        <p:xfrm>
          <a:off x="1843088" y="7572375"/>
          <a:ext cx="4465637" cy="1272988"/>
        </p:xfrm>
        <a:graphic>
          <a:graphicData uri="http://schemas.openxmlformats.org/drawingml/2006/table">
            <a:tbl>
              <a:tblPr/>
              <a:tblGrid>
                <a:gridCol w="3817937">
                  <a:extLst>
                    <a:ext uri="{9D8B030D-6E8A-4147-A177-3AD203B41FA5}">
                      <a16:colId xmlns:a16="http://schemas.microsoft.com/office/drawing/2014/main" val="2466424053"/>
                    </a:ext>
                  </a:extLst>
                </a:gridCol>
                <a:gridCol w="647700">
                  <a:extLst>
                    <a:ext uri="{9D8B030D-6E8A-4147-A177-3AD203B41FA5}">
                      <a16:colId xmlns:a16="http://schemas.microsoft.com/office/drawing/2014/main" val="116958947"/>
                    </a:ext>
                  </a:extLst>
                </a:gridCol>
              </a:tblGrid>
              <a:tr h="2746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5F5F5F"/>
                          </a:solidFill>
                          <a:effectLst/>
                          <a:latin typeface="ＭＳ Ｐゴシック" panose="020B0600070205080204" pitchFamily="50" charset="-128"/>
                          <a:ea typeface="ＭＳ Ｐゴシック" panose="020B0600070205080204" pitchFamily="50" charset="-128"/>
                        </a:rPr>
                        <a:t>点検・見直しを行う着眼点（例）</a:t>
                      </a:r>
                    </a:p>
                  </a:txBody>
                  <a:tcPr marL="90000" marR="90000" marT="46800" marB="46800" anchor="ct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5F5F5F"/>
                          </a:solidFill>
                          <a:effectLst/>
                          <a:latin typeface="ＭＳ Ｐゴシック" panose="020B0600070205080204" pitchFamily="50" charset="-128"/>
                          <a:ea typeface="ＭＳ Ｐゴシック" panose="020B0600070205080204" pitchFamily="50" charset="-128"/>
                        </a:rPr>
                        <a:t>チェック</a:t>
                      </a:r>
                    </a:p>
                  </a:txBody>
                  <a:tcPr marL="90000" marR="90000" marT="46800" marB="46800" anchor="ct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06795999"/>
                  </a:ext>
                </a:extLst>
              </a:tr>
              <a:tr h="1778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rPr>
                        <a:t>主要な製品や取引先に変更はないか？</a:t>
                      </a:r>
                    </a:p>
                  </a:txBody>
                  <a:tcPr marL="90000" marR="90000" marT="46800" marB="46800" anchor="ct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5F5F5F"/>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48780244"/>
                  </a:ext>
                </a:extLst>
              </a:tr>
              <a:tr h="260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rPr>
                        <a:t>重要業務に必要な各種経営資源に変更はないか？</a:t>
                      </a:r>
                    </a:p>
                  </a:txBody>
                  <a:tcPr marL="90000" marR="90000" marT="46800" marB="46800" anchor="ct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5F5F5F"/>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51649611"/>
                  </a:ext>
                </a:extLst>
              </a:tr>
              <a:tr h="1778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rPr>
                        <a:t>ＢＣＰ対応策の優先順位、実施時期に変更はないか？</a:t>
                      </a:r>
                    </a:p>
                  </a:txBody>
                  <a:tcPr marL="90000" marR="90000" marT="46800" marB="46800" anchor="ct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5F5F5F"/>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33278605"/>
                  </a:ext>
                </a:extLst>
              </a:tr>
              <a:tr h="1778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rPr>
                        <a:t>お店の組織体制に変更はないか？</a:t>
                      </a:r>
                    </a:p>
                  </a:txBody>
                  <a:tcPr marL="90000" marR="90000" marT="46800" marB="46800" anchor="ct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5F5F5F"/>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0198569"/>
                  </a:ext>
                </a:extLst>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256" name="Rectangle 472"/>
          <p:cNvSpPr>
            <a:spLocks noChangeArrowheads="1"/>
          </p:cNvSpPr>
          <p:nvPr/>
        </p:nvSpPr>
        <p:spPr bwMode="auto">
          <a:xfrm>
            <a:off x="333375" y="200025"/>
            <a:ext cx="3600450" cy="269875"/>
          </a:xfrm>
          <a:prstGeom prst="rect">
            <a:avLst/>
          </a:prstGeom>
          <a:gradFill rotWithShape="1">
            <a:gsLst>
              <a:gs pos="0">
                <a:srgbClr val="DDDDDD"/>
              </a:gs>
              <a:gs pos="50000">
                <a:srgbClr val="DDDDDD">
                  <a:gamma/>
                  <a:tint val="0"/>
                  <a:invGamma/>
                </a:srgbClr>
              </a:gs>
              <a:gs pos="100000">
                <a:srgbClr val="DDDDDD"/>
              </a:gs>
            </a:gsLst>
            <a:lin ang="5400000" scaled="1"/>
          </a:gradFill>
          <a:ln>
            <a:noFill/>
          </a:ln>
          <a:effectLst/>
          <a:extLst>
            <a:ext uri="{91240B29-F687-4F45-9708-019B960494DF}">
              <a14:hiddenLine xmlns:a14="http://schemas.microsoft.com/office/drawing/2010/main" w="28575">
                <a:solidFill>
                  <a:srgbClr val="DDDDD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18786" name="Text Box 2"/>
          <p:cNvSpPr txBox="1">
            <a:spLocks noChangeArrowheads="1"/>
          </p:cNvSpPr>
          <p:nvPr/>
        </p:nvSpPr>
        <p:spPr bwMode="auto">
          <a:xfrm>
            <a:off x="1920875" y="122238"/>
            <a:ext cx="201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800">
                <a:latin typeface="HG丸ｺﾞｼｯｸM-PRO" panose="020F0600000000000000" pitchFamily="50" charset="-128"/>
                <a:ea typeface="HG丸ｺﾞｼｯｸM-PRO" panose="020F0600000000000000" pitchFamily="50" charset="-128"/>
              </a:rPr>
              <a:t>主要連絡先リスト</a:t>
            </a:r>
          </a:p>
        </p:txBody>
      </p:sp>
      <p:sp>
        <p:nvSpPr>
          <p:cNvPr id="118787" name="Text Box 3"/>
          <p:cNvSpPr txBox="1">
            <a:spLocks noChangeArrowheads="1"/>
          </p:cNvSpPr>
          <p:nvPr/>
        </p:nvSpPr>
        <p:spPr bwMode="auto">
          <a:xfrm>
            <a:off x="246063" y="122238"/>
            <a:ext cx="20685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800">
                <a:latin typeface="HG丸ｺﾞｼｯｸM-PRO" panose="020F0600000000000000" pitchFamily="50" charset="-128"/>
                <a:ea typeface="HG丸ｺﾞｼｯｸM-PRO" panose="020F0600000000000000" pitchFamily="50" charset="-128"/>
              </a:rPr>
              <a:t>【</a:t>
            </a:r>
            <a:r>
              <a:rPr lang="ja-JP" altLang="en-US" sz="1800">
                <a:latin typeface="HG丸ｺﾞｼｯｸM-PRO" panose="020F0600000000000000" pitchFamily="50" charset="-128"/>
                <a:ea typeface="HG丸ｺﾞｼｯｸM-PRO" panose="020F0600000000000000" pitchFamily="50" charset="-128"/>
              </a:rPr>
              <a:t>様式　①</a:t>
            </a:r>
            <a:r>
              <a:rPr lang="en-US" altLang="ja-JP" sz="1800">
                <a:latin typeface="HG丸ｺﾞｼｯｸM-PRO" panose="020F0600000000000000" pitchFamily="50" charset="-128"/>
                <a:ea typeface="HG丸ｺﾞｼｯｸM-PRO" panose="020F0600000000000000" pitchFamily="50" charset="-128"/>
              </a:rPr>
              <a:t>-1】</a:t>
            </a:r>
            <a:r>
              <a:rPr lang="ja-JP" altLang="en-US" sz="1800">
                <a:latin typeface="HG丸ｺﾞｼｯｸM-PRO" panose="020F0600000000000000" pitchFamily="50" charset="-128"/>
                <a:ea typeface="HG丸ｺﾞｼｯｸM-PRO" panose="020F0600000000000000" pitchFamily="50" charset="-128"/>
              </a:rPr>
              <a:t>　</a:t>
            </a:r>
          </a:p>
        </p:txBody>
      </p:sp>
      <p:sp>
        <p:nvSpPr>
          <p:cNvPr id="118788" name="Text Box 4"/>
          <p:cNvSpPr txBox="1">
            <a:spLocks noChangeArrowheads="1"/>
          </p:cNvSpPr>
          <p:nvPr/>
        </p:nvSpPr>
        <p:spPr bwMode="auto">
          <a:xfrm>
            <a:off x="261938" y="631825"/>
            <a:ext cx="61912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Tx/>
              <a:buChar char="•"/>
            </a:pPr>
            <a:r>
              <a:rPr lang="ja-JP" altLang="en-US" sz="1000">
                <a:solidFill>
                  <a:srgbClr val="808080"/>
                </a:solidFill>
                <a:latin typeface="HG丸ｺﾞｼｯｸM-PRO" panose="020F0600000000000000" pitchFamily="50" charset="-128"/>
                <a:ea typeface="HG丸ｺﾞｼｯｸM-PRO" panose="020F0600000000000000" pitchFamily="50" charset="-128"/>
              </a:rPr>
              <a:t>災害・事故発生時には、関係取引先とお互いの被災状況やお店の復旧、営業再開などについて情報共有する必要があります。あらかじめ、どこに連絡するのかを整理しましょう。</a:t>
            </a:r>
          </a:p>
          <a:p>
            <a:r>
              <a:rPr lang="ja-JP" altLang="en-US" sz="1000">
                <a:solidFill>
                  <a:srgbClr val="808080"/>
                </a:solidFill>
                <a:latin typeface="HG丸ｺﾞｼｯｸM-PRO" panose="020F0600000000000000" pitchFamily="50" charset="-128"/>
                <a:ea typeface="HG丸ｺﾞｼｯｸM-PRO" panose="020F0600000000000000" pitchFamily="50" charset="-128"/>
              </a:rPr>
              <a:t>　</a:t>
            </a:r>
          </a:p>
          <a:p>
            <a:r>
              <a:rPr lang="ja-JP" altLang="en-US" sz="1000">
                <a:solidFill>
                  <a:srgbClr val="808080"/>
                </a:solidFill>
                <a:latin typeface="HG丸ｺﾞｼｯｸM-PRO" panose="020F0600000000000000" pitchFamily="50" charset="-128"/>
                <a:ea typeface="HG丸ｺﾞｼｯｸM-PRO" panose="020F0600000000000000" pitchFamily="50" charset="-128"/>
              </a:rPr>
              <a:t>　</a:t>
            </a:r>
          </a:p>
          <a:p>
            <a:endParaRPr lang="ja-JP" altLang="en-US" sz="1000">
              <a:solidFill>
                <a:srgbClr val="808080"/>
              </a:solidFill>
              <a:latin typeface="HG丸ｺﾞｼｯｸM-PRO" panose="020F0600000000000000" pitchFamily="50" charset="-128"/>
              <a:ea typeface="HG丸ｺﾞｼｯｸM-PRO" panose="020F0600000000000000" pitchFamily="50" charset="-128"/>
            </a:endParaRPr>
          </a:p>
          <a:p>
            <a:pPr>
              <a:buFontTx/>
              <a:buChar char="•"/>
            </a:pPr>
            <a:r>
              <a:rPr lang="ja-JP" altLang="en-US" sz="1000">
                <a:solidFill>
                  <a:schemeClr val="accent2"/>
                </a:solidFill>
                <a:latin typeface="HG丸ｺﾞｼｯｸM-PRO" panose="020F0600000000000000" pitchFamily="50" charset="-128"/>
                <a:ea typeface="HG丸ｺﾞｼｯｸM-PRO" panose="020F0600000000000000" pitchFamily="50" charset="-128"/>
              </a:rPr>
              <a:t>商店街に所属している場合は、商店街単位で一括に連絡すべき連絡先や商店街の誰が連絡するかなどを、あらかじめ、検討・整理しておくとよいでしょう。</a:t>
            </a:r>
          </a:p>
        </p:txBody>
      </p:sp>
      <p:graphicFrame>
        <p:nvGraphicFramePr>
          <p:cNvPr id="119259" name="Group 475"/>
          <p:cNvGraphicFramePr>
            <a:graphicFrameLocks noGrp="1"/>
          </p:cNvGraphicFramePr>
          <p:nvPr>
            <p:ph/>
          </p:nvPr>
        </p:nvGraphicFramePr>
        <p:xfrm>
          <a:off x="115888" y="1968500"/>
          <a:ext cx="6626225" cy="7004375"/>
        </p:xfrm>
        <a:graphic>
          <a:graphicData uri="http://schemas.openxmlformats.org/drawingml/2006/table">
            <a:tbl>
              <a:tblPr/>
              <a:tblGrid>
                <a:gridCol w="217487">
                  <a:extLst>
                    <a:ext uri="{9D8B030D-6E8A-4147-A177-3AD203B41FA5}">
                      <a16:colId xmlns:a16="http://schemas.microsoft.com/office/drawing/2014/main" val="128388579"/>
                    </a:ext>
                  </a:extLst>
                </a:gridCol>
                <a:gridCol w="1001713">
                  <a:extLst>
                    <a:ext uri="{9D8B030D-6E8A-4147-A177-3AD203B41FA5}">
                      <a16:colId xmlns:a16="http://schemas.microsoft.com/office/drawing/2014/main" val="3087371299"/>
                    </a:ext>
                  </a:extLst>
                </a:gridCol>
                <a:gridCol w="1081087">
                  <a:extLst>
                    <a:ext uri="{9D8B030D-6E8A-4147-A177-3AD203B41FA5}">
                      <a16:colId xmlns:a16="http://schemas.microsoft.com/office/drawing/2014/main" val="1952799178"/>
                    </a:ext>
                  </a:extLst>
                </a:gridCol>
                <a:gridCol w="1079500">
                  <a:extLst>
                    <a:ext uri="{9D8B030D-6E8A-4147-A177-3AD203B41FA5}">
                      <a16:colId xmlns:a16="http://schemas.microsoft.com/office/drawing/2014/main" val="2055415613"/>
                    </a:ext>
                  </a:extLst>
                </a:gridCol>
                <a:gridCol w="650875">
                  <a:extLst>
                    <a:ext uri="{9D8B030D-6E8A-4147-A177-3AD203B41FA5}">
                      <a16:colId xmlns:a16="http://schemas.microsoft.com/office/drawing/2014/main" val="1660934529"/>
                    </a:ext>
                  </a:extLst>
                </a:gridCol>
                <a:gridCol w="650875">
                  <a:extLst>
                    <a:ext uri="{9D8B030D-6E8A-4147-A177-3AD203B41FA5}">
                      <a16:colId xmlns:a16="http://schemas.microsoft.com/office/drawing/2014/main" val="227886786"/>
                    </a:ext>
                  </a:extLst>
                </a:gridCol>
                <a:gridCol w="1944688">
                  <a:extLst>
                    <a:ext uri="{9D8B030D-6E8A-4147-A177-3AD203B41FA5}">
                      <a16:colId xmlns:a16="http://schemas.microsoft.com/office/drawing/2014/main" val="111879951"/>
                    </a:ext>
                  </a:extLst>
                </a:gridCol>
              </a:tblGrid>
              <a:tr h="433388">
                <a:tc grid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区分</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項目</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取引先名</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担当者</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連絡</a:t>
                      </a:r>
                    </a:p>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手段</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連絡先</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46390341"/>
                  </a:ext>
                </a:extLst>
              </a:tr>
              <a:tr h="280988">
                <a:tc gridSpan="7">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en-US" altLang="ja-JP" sz="1200" b="1" i="0" u="none" strike="noStrike" cap="none" normalizeH="0" baseline="0" smtClean="0">
                          <a:ln>
                            <a:noFill/>
                          </a:ln>
                          <a:solidFill>
                            <a:srgbClr val="990000"/>
                          </a:solidFill>
                          <a:effectLst/>
                          <a:latin typeface="Arial" panose="020B0604020202020204" pitchFamily="34" charset="0"/>
                          <a:ea typeface="ＭＳ Ｐゴシック" panose="020B0600070205080204" pitchFamily="50" charset="-128"/>
                          <a:sym typeface="Wingdings" panose="05000000000000000000" pitchFamily="2" charset="2"/>
                        </a:rPr>
                        <a:t> </a:t>
                      </a:r>
                      <a:r>
                        <a:rPr kumimoji="1" lang="ja-JP" altLang="en-US" sz="1000" b="0"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rPr>
                        <a:t>　</a:t>
                      </a: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商店街で一括に連絡　　／　　□　個別に連絡</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84178413"/>
                  </a:ext>
                </a:extLst>
              </a:tr>
              <a:tr h="280988">
                <a:tc rowSpan="11">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cap="flat">
                      <a:noFill/>
                    </a:lnT>
                    <a:lnB w="9525" cap="flat" cmpd="sng" algn="ctr">
                      <a:solidFill>
                        <a:schemeClr val="tx1"/>
                      </a:solidFill>
                      <a:prstDash val="solid"/>
                      <a:round/>
                      <a:headEnd type="none" w="med" len="med"/>
                      <a:tailEnd type="none" w="med" len="med"/>
                    </a:lnB>
                    <a:lnTlToBr>
                      <a:noFill/>
                    </a:lnTlToBr>
                    <a:lnBlToTr>
                      <a:noFill/>
                    </a:lnBlToTr>
                    <a:noFill/>
                  </a:tcPr>
                </a:tc>
                <a:tc rowSpan="7">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ライフライン</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電気</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64464965"/>
                  </a:ext>
                </a:extLst>
              </a:tr>
              <a:tr h="282575">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上水道</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51190716"/>
                  </a:ext>
                </a:extLst>
              </a:tr>
              <a:tr h="279400">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下水道</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9738474"/>
                  </a:ext>
                </a:extLst>
              </a:tr>
              <a:tr h="282575">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ガス</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0492858"/>
                  </a:ext>
                </a:extLst>
              </a:tr>
              <a:tr h="265113">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電話</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02272515"/>
                  </a:ext>
                </a:extLst>
              </a:tr>
              <a:tr h="282575">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インターネット</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674345"/>
                  </a:ext>
                </a:extLst>
              </a:tr>
              <a:tr h="180975">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ＭＳ Ｐゴシック" panose="020B0600070205080204" pitchFamily="50" charset="-128"/>
                        <a:ea typeface="ＭＳ Ｐゴシック" panose="020B0600070205080204"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ＭＳ Ｐゴシック" panose="020B0600070205080204" pitchFamily="50" charset="-128"/>
                        <a:ea typeface="ＭＳ Ｐゴシック" panose="020B0600070205080204"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ＭＳ Ｐゴシック" panose="020B0600070205080204" pitchFamily="50" charset="-128"/>
                        <a:ea typeface="ＭＳ Ｐゴシック" panose="020B0600070205080204"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ＭＳ Ｐゴシック" panose="020B0600070205080204" pitchFamily="50" charset="-128"/>
                        <a:ea typeface="ＭＳ Ｐゴシック" panose="020B0600070205080204"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47554391"/>
                  </a:ext>
                </a:extLst>
              </a:tr>
              <a:tr h="282575">
                <a:tc vMerge="1">
                  <a:txBody>
                    <a:bodyPr/>
                    <a:lstStyle/>
                    <a:p>
                      <a:endParaRPr kumimoji="1" lang="ja-JP" altLang="en-US"/>
                    </a:p>
                  </a:txBody>
                  <a:tcPr/>
                </a:tc>
                <a:tc rowSpan="4">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行政・団体</a:t>
                      </a:r>
                    </a:p>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など</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46063201"/>
                  </a:ext>
                </a:extLst>
              </a:tr>
              <a:tr h="280988">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7745410"/>
                  </a:ext>
                </a:extLst>
              </a:tr>
              <a:tr h="280988">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3686084"/>
                  </a:ext>
                </a:extLst>
              </a:tr>
              <a:tr h="280988">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07667592"/>
                  </a:ext>
                </a:extLst>
              </a:tr>
              <a:tr h="180975">
                <a:tc gridSpan="7">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個別の連絡先リスト</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38818239"/>
                  </a:ext>
                </a:extLst>
              </a:tr>
              <a:tr h="280988">
                <a:tc rowSpan="11">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cap="flat">
                      <a:noFill/>
                    </a:lnT>
                    <a:lnB w="9525" cap="flat" cmpd="sng" algn="ctr">
                      <a:solidFill>
                        <a:schemeClr val="tx1"/>
                      </a:solidFill>
                      <a:prstDash val="solid"/>
                      <a:round/>
                      <a:headEnd type="none" w="med" len="med"/>
                      <a:tailEnd type="none" w="med" len="med"/>
                    </a:lnB>
                    <a:lnTlToBr>
                      <a:noFill/>
                    </a:lnTlToBr>
                    <a:lnBlToTr>
                      <a:noFill/>
                    </a:lnBlToTr>
                    <a:noFill/>
                  </a:tcPr>
                </a:tc>
                <a:tc row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主要顧客</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36769978"/>
                  </a:ext>
                </a:extLst>
              </a:tr>
              <a:tr h="255588">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52490174"/>
                  </a:ext>
                </a:extLst>
              </a:tr>
              <a:tr h="285750">
                <a:tc vMerge="1">
                  <a:txBody>
                    <a:bodyPr/>
                    <a:lstStyle/>
                    <a:p>
                      <a:endParaRPr kumimoji="1" lang="ja-JP" altLang="en-US"/>
                    </a:p>
                  </a:txBody>
                  <a:tcPr/>
                </a:tc>
                <a:tc row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仕入先</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9224020"/>
                  </a:ext>
                </a:extLst>
              </a:tr>
              <a:tr h="280988">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76529272"/>
                  </a:ext>
                </a:extLst>
              </a:tr>
              <a:tr h="290513">
                <a:tc vMerge="1">
                  <a:txBody>
                    <a:bodyPr/>
                    <a:lstStyle/>
                    <a:p>
                      <a:endParaRPr kumimoji="1" lang="ja-JP" altLang="en-US"/>
                    </a:p>
                  </a:txBody>
                  <a:tcPr/>
                </a:tc>
                <a:tc row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設備業者</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63866716"/>
                  </a:ext>
                </a:extLst>
              </a:tr>
              <a:tr h="280988">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9270827"/>
                  </a:ext>
                </a:extLst>
              </a:tr>
              <a:tr h="254000">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金融機関</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26519744"/>
                  </a:ext>
                </a:extLst>
              </a:tr>
              <a:tr h="261938">
                <a:tc vMerge="1">
                  <a:txBody>
                    <a:bodyPr/>
                    <a:lstStyle/>
                    <a:p>
                      <a:endParaRPr kumimoji="1" lang="ja-JP" altLang="en-US"/>
                    </a:p>
                  </a:txBody>
                  <a:tcPr/>
                </a:tc>
                <a:tc row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組合</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9190301"/>
                  </a:ext>
                </a:extLst>
              </a:tr>
              <a:tr h="261938">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98409749"/>
                  </a:ext>
                </a:extLst>
              </a:tr>
              <a:tr h="261938">
                <a:tc vMerge="1">
                  <a:txBody>
                    <a:bodyPr/>
                    <a:lstStyle/>
                    <a:p>
                      <a:endParaRPr kumimoji="1" lang="ja-JP" altLang="en-US"/>
                    </a:p>
                  </a:txBody>
                  <a:tcPr/>
                </a:tc>
                <a:tc row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その他</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09100808"/>
                  </a:ext>
                </a:extLst>
              </a:tr>
              <a:tr h="288925">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89461563"/>
                  </a:ext>
                </a:extLst>
              </a:tr>
            </a:tbl>
          </a:graphicData>
        </a:graphic>
      </p:graphicFrame>
      <p:sp>
        <p:nvSpPr>
          <p:cNvPr id="118970" name="Text Box 186"/>
          <p:cNvSpPr txBox="1">
            <a:spLocks noChangeArrowheads="1"/>
          </p:cNvSpPr>
          <p:nvPr/>
        </p:nvSpPr>
        <p:spPr bwMode="auto">
          <a:xfrm>
            <a:off x="3367088" y="9653588"/>
            <a:ext cx="26511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9</a:t>
            </a:r>
          </a:p>
        </p:txBody>
      </p:sp>
      <p:sp>
        <p:nvSpPr>
          <p:cNvPr id="119232" name="Text Box 448"/>
          <p:cNvSpPr txBox="1">
            <a:spLocks noChangeArrowheads="1"/>
          </p:cNvSpPr>
          <p:nvPr/>
        </p:nvSpPr>
        <p:spPr bwMode="auto">
          <a:xfrm>
            <a:off x="4884738" y="1712913"/>
            <a:ext cx="1784350" cy="244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b" anchorCtr="1">
            <a:spAutoFit/>
          </a:bodyPr>
          <a:lstStyle/>
          <a:p>
            <a:pPr algn="r">
              <a:spcBef>
                <a:spcPct val="50000"/>
              </a:spcBef>
            </a:pPr>
            <a:r>
              <a:rPr lang="ja-JP" altLang="en-US" sz="1000">
                <a:ea typeface="HG丸ｺﾞｼｯｸM-PRO" panose="020F0600000000000000" pitchFamily="50" charset="-128"/>
              </a:rPr>
              <a:t>（</a:t>
            </a:r>
            <a:r>
              <a:rPr lang="ja-JP" altLang="en-US" sz="1000" b="1" i="1">
                <a:solidFill>
                  <a:srgbClr val="800000"/>
                </a:solidFill>
                <a:ea typeface="ＭＳ Ｐ明朝" panose="02020600040205080304" pitchFamily="18" charset="-128"/>
              </a:rPr>
              <a:t>　　</a:t>
            </a:r>
            <a:r>
              <a:rPr lang="ja-JP" altLang="en-US" sz="1000">
                <a:ea typeface="HG丸ｺﾞｼｯｸM-PRO" panose="020F0600000000000000" pitchFamily="50" charset="-128"/>
              </a:rPr>
              <a:t>年</a:t>
            </a:r>
            <a:r>
              <a:rPr lang="ja-JP" altLang="en-US" sz="1000" b="1" i="1">
                <a:solidFill>
                  <a:srgbClr val="800000"/>
                </a:solidFill>
                <a:ea typeface="ＭＳ Ｐ明朝" panose="02020600040205080304" pitchFamily="18" charset="-128"/>
              </a:rPr>
              <a:t>　</a:t>
            </a:r>
            <a:r>
              <a:rPr lang="ja-JP" altLang="en-US" sz="1000">
                <a:ea typeface="HG丸ｺﾞｼｯｸM-PRO" panose="020F0600000000000000" pitchFamily="50" charset="-128"/>
              </a:rPr>
              <a:t>月</a:t>
            </a:r>
            <a:r>
              <a:rPr lang="ja-JP" altLang="en-US" sz="1000" b="1" i="1">
                <a:solidFill>
                  <a:srgbClr val="800000"/>
                </a:solidFill>
                <a:ea typeface="ＭＳ Ｐ明朝" panose="02020600040205080304" pitchFamily="18" charset="-128"/>
              </a:rPr>
              <a:t>　</a:t>
            </a:r>
            <a:r>
              <a:rPr lang="ja-JP" altLang="en-US" sz="1000">
                <a:ea typeface="HG丸ｺﾞｼｯｸM-PRO" panose="020F0600000000000000" pitchFamily="50" charset="-128"/>
              </a:rPr>
              <a:t>日　更新）</a:t>
            </a:r>
          </a:p>
        </p:txBody>
      </p:sp>
      <p:grpSp>
        <p:nvGrpSpPr>
          <p:cNvPr id="119253" name="Group 469"/>
          <p:cNvGrpSpPr>
            <a:grpSpLocks/>
          </p:cNvGrpSpPr>
          <p:nvPr/>
        </p:nvGrpSpPr>
        <p:grpSpPr bwMode="auto">
          <a:xfrm>
            <a:off x="292100" y="1084263"/>
            <a:ext cx="2132013" cy="314325"/>
            <a:chOff x="436" y="422"/>
            <a:chExt cx="1343" cy="198"/>
          </a:xfrm>
        </p:grpSpPr>
        <p:sp>
          <p:nvSpPr>
            <p:cNvPr id="119254" name="AutoShape 470"/>
            <p:cNvSpPr>
              <a:spLocks noChangeArrowheads="1"/>
            </p:cNvSpPr>
            <p:nvPr/>
          </p:nvSpPr>
          <p:spPr bwMode="auto">
            <a:xfrm>
              <a:off x="436" y="422"/>
              <a:ext cx="1343" cy="198"/>
            </a:xfrm>
            <a:prstGeom prst="roundRect">
              <a:avLst>
                <a:gd name="adj" fmla="val 16667"/>
              </a:avLst>
            </a:prstGeom>
            <a:solidFill>
              <a:schemeClr val="bg1"/>
            </a:solidFill>
            <a:ln w="19050">
              <a:solidFill>
                <a:schemeClr val="accent2"/>
              </a:solidFill>
              <a:round/>
              <a:headEnd/>
              <a:tailEnd/>
            </a:ln>
            <a:effectLst>
              <a:outerShdw dist="17961" dir="2700000" algn="ctr" rotWithShape="0">
                <a:schemeClr val="bg2"/>
              </a:outerShdw>
            </a:effectLst>
          </p:spPr>
          <p:txBody>
            <a:bodyPr>
              <a:spAutoFit/>
            </a:bodyPr>
            <a:lstStyle/>
            <a:p>
              <a:r>
                <a:rPr lang="ja-JP" altLang="en-US" sz="1200" b="1">
                  <a:solidFill>
                    <a:schemeClr val="accent2"/>
                  </a:solidFill>
                  <a:ea typeface="HGS創英角ﾎﾟｯﾌﾟ体" panose="040B0A00000000000000" pitchFamily="50" charset="-128"/>
                </a:rPr>
                <a:t>商店街で連携しよう！</a:t>
              </a:r>
            </a:p>
          </p:txBody>
        </p:sp>
        <p:pic>
          <p:nvPicPr>
            <p:cNvPr id="119255" name="Picture 471" descr="j030543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18" y="444"/>
              <a:ext cx="188" cy="150"/>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930" name="Rectangle 2122"/>
          <p:cNvSpPr>
            <a:spLocks noChangeArrowheads="1"/>
          </p:cNvSpPr>
          <p:nvPr/>
        </p:nvSpPr>
        <p:spPr bwMode="auto">
          <a:xfrm>
            <a:off x="333375" y="200025"/>
            <a:ext cx="5183188" cy="269875"/>
          </a:xfrm>
          <a:prstGeom prst="rect">
            <a:avLst/>
          </a:prstGeom>
          <a:gradFill rotWithShape="1">
            <a:gsLst>
              <a:gs pos="0">
                <a:srgbClr val="DDDDDD"/>
              </a:gs>
              <a:gs pos="50000">
                <a:srgbClr val="DDDDDD">
                  <a:gamma/>
                  <a:tint val="0"/>
                  <a:invGamma/>
                </a:srgbClr>
              </a:gs>
              <a:gs pos="100000">
                <a:srgbClr val="DDDDDD"/>
              </a:gs>
            </a:gsLst>
            <a:lin ang="5400000" scaled="1"/>
          </a:gradFill>
          <a:ln>
            <a:noFill/>
          </a:ln>
          <a:effectLst/>
          <a:extLst>
            <a:ext uri="{91240B29-F687-4F45-9708-019B960494DF}">
              <a14:hiddenLine xmlns:a14="http://schemas.microsoft.com/office/drawing/2010/main" w="28575">
                <a:solidFill>
                  <a:srgbClr val="DDDDD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78979" name="Text Box 131"/>
          <p:cNvSpPr txBox="1">
            <a:spLocks noChangeArrowheads="1"/>
          </p:cNvSpPr>
          <p:nvPr/>
        </p:nvSpPr>
        <p:spPr bwMode="auto">
          <a:xfrm>
            <a:off x="2060575" y="122238"/>
            <a:ext cx="3384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800">
                <a:latin typeface="HG丸ｺﾞｼｯｸM-PRO" panose="020F0600000000000000" pitchFamily="50" charset="-128"/>
                <a:ea typeface="HG丸ｺﾞｼｯｸM-PRO" panose="020F0600000000000000" pitchFamily="50" charset="-128"/>
              </a:rPr>
              <a:t>主要連絡先リスト（商店街内）</a:t>
            </a:r>
          </a:p>
        </p:txBody>
      </p:sp>
      <p:sp>
        <p:nvSpPr>
          <p:cNvPr id="78980" name="Text Box 132"/>
          <p:cNvSpPr txBox="1">
            <a:spLocks noChangeArrowheads="1"/>
          </p:cNvSpPr>
          <p:nvPr/>
        </p:nvSpPr>
        <p:spPr bwMode="auto">
          <a:xfrm>
            <a:off x="260350" y="122238"/>
            <a:ext cx="20685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800">
                <a:latin typeface="HG丸ｺﾞｼｯｸM-PRO" panose="020F0600000000000000" pitchFamily="50" charset="-128"/>
                <a:ea typeface="HG丸ｺﾞｼｯｸM-PRO" panose="020F0600000000000000" pitchFamily="50" charset="-128"/>
              </a:rPr>
              <a:t>【</a:t>
            </a:r>
            <a:r>
              <a:rPr lang="ja-JP" altLang="en-US" sz="1800">
                <a:latin typeface="HG丸ｺﾞｼｯｸM-PRO" panose="020F0600000000000000" pitchFamily="50" charset="-128"/>
                <a:ea typeface="HG丸ｺﾞｼｯｸM-PRO" panose="020F0600000000000000" pitchFamily="50" charset="-128"/>
              </a:rPr>
              <a:t>様式　①</a:t>
            </a:r>
            <a:r>
              <a:rPr lang="en-US" altLang="ja-JP" sz="1800">
                <a:latin typeface="HG丸ｺﾞｼｯｸM-PRO" panose="020F0600000000000000" pitchFamily="50" charset="-128"/>
                <a:ea typeface="HG丸ｺﾞｼｯｸM-PRO" panose="020F0600000000000000" pitchFamily="50" charset="-128"/>
              </a:rPr>
              <a:t>-2】</a:t>
            </a:r>
            <a:r>
              <a:rPr lang="ja-JP" altLang="en-US" sz="1800">
                <a:latin typeface="HG丸ｺﾞｼｯｸM-PRO" panose="020F0600000000000000" pitchFamily="50" charset="-128"/>
                <a:ea typeface="HG丸ｺﾞｼｯｸM-PRO" panose="020F0600000000000000" pitchFamily="50" charset="-128"/>
              </a:rPr>
              <a:t>　</a:t>
            </a:r>
          </a:p>
        </p:txBody>
      </p:sp>
      <p:sp>
        <p:nvSpPr>
          <p:cNvPr id="79676" name="Text Box 828"/>
          <p:cNvSpPr txBox="1">
            <a:spLocks noChangeArrowheads="1"/>
          </p:cNvSpPr>
          <p:nvPr/>
        </p:nvSpPr>
        <p:spPr bwMode="auto">
          <a:xfrm>
            <a:off x="406400" y="1138238"/>
            <a:ext cx="619125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Tx/>
              <a:buChar char="•"/>
            </a:pPr>
            <a:r>
              <a:rPr lang="ja-JP" altLang="en-US" sz="1000">
                <a:solidFill>
                  <a:schemeClr val="accent2"/>
                </a:solidFill>
                <a:latin typeface="HG丸ｺﾞｼｯｸM-PRO" panose="020F0600000000000000" pitchFamily="50" charset="-128"/>
                <a:ea typeface="HG丸ｺﾞｼｯｸM-PRO" panose="020F0600000000000000" pitchFamily="50" charset="-128"/>
              </a:rPr>
              <a:t>商店街に所属している場合、災害後の復旧活動では、商店街として決めなければならないことが数多くあることから、各商店や主要な組合員の方と連絡を取れるようにすることが何よりも重要です。</a:t>
            </a:r>
          </a:p>
          <a:p>
            <a:pPr>
              <a:buFontTx/>
              <a:buChar char="•"/>
            </a:pPr>
            <a:r>
              <a:rPr lang="ja-JP" altLang="en-US" sz="1000">
                <a:solidFill>
                  <a:schemeClr val="accent2"/>
                </a:solidFill>
                <a:latin typeface="HG丸ｺﾞｼｯｸM-PRO" panose="020F0600000000000000" pitchFamily="50" charset="-128"/>
                <a:ea typeface="HG丸ｺﾞｼｯｸM-PRO" panose="020F0600000000000000" pitchFamily="50" charset="-128"/>
              </a:rPr>
              <a:t>以下のリストに、商店街の方の連絡先をまとめておきましょう。</a:t>
            </a:r>
          </a:p>
          <a:p>
            <a:endParaRPr lang="ja-JP" altLang="en-US" sz="1000">
              <a:solidFill>
                <a:schemeClr val="accent2"/>
              </a:solidFill>
              <a:latin typeface="HG丸ｺﾞｼｯｸM-PRO" panose="020F0600000000000000" pitchFamily="50" charset="-128"/>
              <a:ea typeface="HG丸ｺﾞｼｯｸM-PRO" panose="020F0600000000000000" pitchFamily="50" charset="-128"/>
            </a:endParaRPr>
          </a:p>
          <a:p>
            <a:pPr>
              <a:buFontTx/>
              <a:buChar char="•"/>
            </a:pPr>
            <a:r>
              <a:rPr lang="ja-JP" altLang="en-US" sz="1000">
                <a:solidFill>
                  <a:srgbClr val="808080"/>
                </a:solidFill>
                <a:latin typeface="HG丸ｺﾞｼｯｸM-PRO" panose="020F0600000000000000" pitchFamily="50" charset="-128"/>
                <a:ea typeface="HG丸ｺﾞｼｯｸM-PRO" panose="020F0600000000000000" pitchFamily="50" charset="-128"/>
              </a:rPr>
              <a:t>また、可能であればあらかじめ携帯メールを利用した「メーリングリスト」を整備しておくと、非常時の安否確認、一斉連絡の際に非常に効果的です。</a:t>
            </a:r>
          </a:p>
        </p:txBody>
      </p:sp>
      <p:graphicFrame>
        <p:nvGraphicFramePr>
          <p:cNvPr id="121934" name="Group 2126"/>
          <p:cNvGraphicFramePr>
            <a:graphicFrameLocks noGrp="1"/>
          </p:cNvGraphicFramePr>
          <p:nvPr>
            <p:ph/>
          </p:nvPr>
        </p:nvGraphicFramePr>
        <p:xfrm>
          <a:off x="620713" y="2355850"/>
          <a:ext cx="5754687" cy="4521202"/>
        </p:xfrm>
        <a:graphic>
          <a:graphicData uri="http://schemas.openxmlformats.org/drawingml/2006/table">
            <a:tbl>
              <a:tblPr/>
              <a:tblGrid>
                <a:gridCol w="650875">
                  <a:extLst>
                    <a:ext uri="{9D8B030D-6E8A-4147-A177-3AD203B41FA5}">
                      <a16:colId xmlns:a16="http://schemas.microsoft.com/office/drawing/2014/main" val="3155316088"/>
                    </a:ext>
                  </a:extLst>
                </a:gridCol>
                <a:gridCol w="862012">
                  <a:extLst>
                    <a:ext uri="{9D8B030D-6E8A-4147-A177-3AD203B41FA5}">
                      <a16:colId xmlns:a16="http://schemas.microsoft.com/office/drawing/2014/main" val="75119431"/>
                    </a:ext>
                  </a:extLst>
                </a:gridCol>
                <a:gridCol w="1477963">
                  <a:extLst>
                    <a:ext uri="{9D8B030D-6E8A-4147-A177-3AD203B41FA5}">
                      <a16:colId xmlns:a16="http://schemas.microsoft.com/office/drawing/2014/main" val="2072367740"/>
                    </a:ext>
                  </a:extLst>
                </a:gridCol>
                <a:gridCol w="796925">
                  <a:extLst>
                    <a:ext uri="{9D8B030D-6E8A-4147-A177-3AD203B41FA5}">
                      <a16:colId xmlns:a16="http://schemas.microsoft.com/office/drawing/2014/main" val="3515114263"/>
                    </a:ext>
                  </a:extLst>
                </a:gridCol>
                <a:gridCol w="1966912">
                  <a:extLst>
                    <a:ext uri="{9D8B030D-6E8A-4147-A177-3AD203B41FA5}">
                      <a16:colId xmlns:a16="http://schemas.microsoft.com/office/drawing/2014/main" val="2642196319"/>
                    </a:ext>
                  </a:extLst>
                </a:gridCol>
              </a:tblGrid>
              <a:tr h="436563">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商店名</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担当者</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商店街での役割</a:t>
                      </a:r>
                    </a:p>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（役職）</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連絡手段</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連絡先</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999387601"/>
                  </a:ext>
                </a:extLst>
              </a:tr>
              <a:tr h="3143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8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36239063"/>
                  </a:ext>
                </a:extLst>
              </a:tr>
              <a:tr h="3143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8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37952845"/>
                  </a:ext>
                </a:extLst>
              </a:tr>
              <a:tr h="3143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8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897980"/>
                  </a:ext>
                </a:extLst>
              </a:tr>
              <a:tr h="3143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8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10040239"/>
                  </a:ext>
                </a:extLst>
              </a:tr>
              <a:tr h="3143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8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61040211"/>
                  </a:ext>
                </a:extLst>
              </a:tr>
              <a:tr h="3143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8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2676627"/>
                  </a:ext>
                </a:extLst>
              </a:tr>
              <a:tr h="3143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8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96294712"/>
                  </a:ext>
                </a:extLst>
              </a:tr>
              <a:tr h="3143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8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smtClean="0">
                        <a:ln>
                          <a:noFill/>
                        </a:ln>
                        <a:solidFill>
                          <a:srgbClr val="800000"/>
                        </a:solidFill>
                        <a:effectLst/>
                        <a:latin typeface="HG丸ｺﾞｼｯｸM-PRO" panose="020F0600000000000000" pitchFamily="50"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30579043"/>
                  </a:ext>
                </a:extLst>
              </a:tr>
              <a:tr h="3143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800" b="1"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08876525"/>
                  </a:ext>
                </a:extLst>
              </a:tr>
              <a:tr h="3143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800" b="1"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1"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82087049"/>
                  </a:ext>
                </a:extLst>
              </a:tr>
              <a:tr h="315913">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bg2"/>
                        </a:solidFill>
                        <a:effectLst/>
                        <a:latin typeface="HG丸ｺﾞｼｯｸM-PRO" panose="020F0600000000000000" pitchFamily="50" charset="-128"/>
                        <a:ea typeface="HG丸ｺﾞｼｯｸM-PRO" panose="020F0600000000000000" pitchFamily="50" charset="-128"/>
                      </a:endParaRPr>
                    </a:p>
                  </a:txBody>
                  <a:tcPr anchor="ctr" horzOverflow="overflow">
                    <a:lnL cap="flat">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smtClean="0">
                        <a:ln>
                          <a:noFill/>
                        </a:ln>
                        <a:solidFill>
                          <a:schemeClr val="bg2"/>
                        </a:solidFill>
                        <a:effectLst/>
                        <a:latin typeface="HG丸ｺﾞｼｯｸM-PRO" panose="020F0600000000000000" pitchFamily="50" charset="-128"/>
                        <a:ea typeface="HG丸ｺﾞｼｯｸM-PRO" panose="020F0600000000000000" pitchFamily="50" charset="-128"/>
                      </a:endParaRPr>
                    </a:p>
                  </a:txBody>
                  <a:tcPr anchor="ctr" horzOverflow="overflow">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bg2"/>
                        </a:solidFill>
                        <a:effectLst/>
                        <a:latin typeface="HG丸ｺﾞｼｯｸM-PRO" panose="020F0600000000000000" pitchFamily="50" charset="-128"/>
                        <a:ea typeface="HG丸ｺﾞｼｯｸM-PRO" panose="020F0600000000000000" pitchFamily="50" charset="-128"/>
                      </a:endParaRPr>
                    </a:p>
                  </a:txBody>
                  <a:tcPr anchor="ctr" horzOverflow="overflow">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bg2"/>
                        </a:solidFill>
                        <a:effectLst/>
                        <a:latin typeface="HG丸ｺﾞｼｯｸM-PRO" panose="020F0600000000000000" pitchFamily="50" charset="-128"/>
                        <a:ea typeface="HG丸ｺﾞｼｯｸM-PRO" panose="020F0600000000000000" pitchFamily="50" charset="-128"/>
                      </a:endParaRPr>
                    </a:p>
                  </a:txBody>
                  <a:tcPr anchor="ctr" horzOverflow="overflow">
                    <a:lnL>
                      <a:noFill/>
                    </a:lnL>
                    <a:lnR cap="flat">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23730420"/>
                  </a:ext>
                </a:extLst>
              </a:tr>
              <a:tr h="315913">
                <a:tc gridSpan="5">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各担当者へのメーリングリストアドレス</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2494416"/>
                  </a:ext>
                </a:extLst>
              </a:tr>
              <a:tr h="309563">
                <a:tc gridSpan="5">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35413964"/>
                  </a:ext>
                </a:extLst>
              </a:tr>
            </a:tbl>
          </a:graphicData>
        </a:graphic>
      </p:graphicFrame>
      <p:sp>
        <p:nvSpPr>
          <p:cNvPr id="110659" name="Text Box 1091"/>
          <p:cNvSpPr txBox="1">
            <a:spLocks noChangeArrowheads="1"/>
          </p:cNvSpPr>
          <p:nvPr/>
        </p:nvSpPr>
        <p:spPr bwMode="auto">
          <a:xfrm>
            <a:off x="3325813" y="9653588"/>
            <a:ext cx="34925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10</a:t>
            </a:r>
          </a:p>
        </p:txBody>
      </p:sp>
      <p:sp>
        <p:nvSpPr>
          <p:cNvPr id="121926" name="Text Box 2118"/>
          <p:cNvSpPr txBox="1">
            <a:spLocks noChangeArrowheads="1"/>
          </p:cNvSpPr>
          <p:nvPr/>
        </p:nvSpPr>
        <p:spPr bwMode="auto">
          <a:xfrm>
            <a:off x="4797425" y="2105025"/>
            <a:ext cx="1784350" cy="244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b" anchorCtr="1">
            <a:spAutoFit/>
          </a:bodyPr>
          <a:lstStyle/>
          <a:p>
            <a:pPr algn="r">
              <a:spcBef>
                <a:spcPct val="50000"/>
              </a:spcBef>
            </a:pPr>
            <a:r>
              <a:rPr lang="ja-JP" altLang="en-US" sz="1000">
                <a:ea typeface="HG丸ｺﾞｼｯｸM-PRO" panose="020F0600000000000000" pitchFamily="50" charset="-128"/>
              </a:rPr>
              <a:t>（</a:t>
            </a:r>
            <a:r>
              <a:rPr lang="ja-JP" altLang="en-US" sz="1000" b="1" i="1">
                <a:solidFill>
                  <a:srgbClr val="800000"/>
                </a:solidFill>
                <a:ea typeface="ＭＳ Ｐ明朝" panose="02020600040205080304" pitchFamily="18" charset="-128"/>
              </a:rPr>
              <a:t>　　</a:t>
            </a:r>
            <a:r>
              <a:rPr lang="ja-JP" altLang="en-US" sz="1000">
                <a:ea typeface="HG丸ｺﾞｼｯｸM-PRO" panose="020F0600000000000000" pitchFamily="50" charset="-128"/>
              </a:rPr>
              <a:t>年</a:t>
            </a:r>
            <a:r>
              <a:rPr lang="ja-JP" altLang="en-US" sz="1000" b="1" i="1">
                <a:solidFill>
                  <a:srgbClr val="800000"/>
                </a:solidFill>
                <a:ea typeface="ＭＳ Ｐ明朝" panose="02020600040205080304" pitchFamily="18" charset="-128"/>
              </a:rPr>
              <a:t>　</a:t>
            </a:r>
            <a:r>
              <a:rPr lang="ja-JP" altLang="en-US" sz="1000">
                <a:ea typeface="HG丸ｺﾞｼｯｸM-PRO" panose="020F0600000000000000" pitchFamily="50" charset="-128"/>
              </a:rPr>
              <a:t>月</a:t>
            </a:r>
            <a:r>
              <a:rPr lang="ja-JP" altLang="en-US" sz="1000" b="1" i="1">
                <a:solidFill>
                  <a:srgbClr val="800000"/>
                </a:solidFill>
                <a:ea typeface="ＭＳ Ｐ明朝" panose="02020600040205080304" pitchFamily="18" charset="-128"/>
              </a:rPr>
              <a:t>　</a:t>
            </a:r>
            <a:r>
              <a:rPr lang="ja-JP" altLang="en-US" sz="1000">
                <a:ea typeface="HG丸ｺﾞｼｯｸM-PRO" panose="020F0600000000000000" pitchFamily="50" charset="-128"/>
              </a:rPr>
              <a:t>日　更新）</a:t>
            </a:r>
          </a:p>
        </p:txBody>
      </p:sp>
      <p:grpSp>
        <p:nvGrpSpPr>
          <p:cNvPr id="121927" name="Group 2119"/>
          <p:cNvGrpSpPr>
            <a:grpSpLocks/>
          </p:cNvGrpSpPr>
          <p:nvPr/>
        </p:nvGrpSpPr>
        <p:grpSpPr bwMode="auto">
          <a:xfrm>
            <a:off x="433388" y="822325"/>
            <a:ext cx="2132012" cy="314325"/>
            <a:chOff x="436" y="422"/>
            <a:chExt cx="1343" cy="198"/>
          </a:xfrm>
        </p:grpSpPr>
        <p:sp>
          <p:nvSpPr>
            <p:cNvPr id="121928" name="AutoShape 2120"/>
            <p:cNvSpPr>
              <a:spLocks noChangeArrowheads="1"/>
            </p:cNvSpPr>
            <p:nvPr/>
          </p:nvSpPr>
          <p:spPr bwMode="auto">
            <a:xfrm>
              <a:off x="436" y="422"/>
              <a:ext cx="1343" cy="198"/>
            </a:xfrm>
            <a:prstGeom prst="roundRect">
              <a:avLst>
                <a:gd name="adj" fmla="val 16667"/>
              </a:avLst>
            </a:prstGeom>
            <a:solidFill>
              <a:schemeClr val="bg1"/>
            </a:solidFill>
            <a:ln w="19050">
              <a:solidFill>
                <a:schemeClr val="accent2"/>
              </a:solidFill>
              <a:round/>
              <a:headEnd/>
              <a:tailEnd/>
            </a:ln>
            <a:effectLst>
              <a:outerShdw dist="17961" dir="2700000" algn="ctr" rotWithShape="0">
                <a:schemeClr val="bg2"/>
              </a:outerShdw>
            </a:effectLst>
          </p:spPr>
          <p:txBody>
            <a:bodyPr>
              <a:spAutoFit/>
            </a:bodyPr>
            <a:lstStyle/>
            <a:p>
              <a:r>
                <a:rPr lang="ja-JP" altLang="en-US" sz="1200" b="1">
                  <a:solidFill>
                    <a:schemeClr val="accent2"/>
                  </a:solidFill>
                  <a:ea typeface="HGS創英角ﾎﾟｯﾌﾟ体" panose="040B0A00000000000000" pitchFamily="50" charset="-128"/>
                </a:rPr>
                <a:t>商店街で連携しよう！</a:t>
              </a:r>
            </a:p>
          </p:txBody>
        </p:sp>
        <p:pic>
          <p:nvPicPr>
            <p:cNvPr id="121929" name="Picture 2121" descr="j030543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18" y="444"/>
              <a:ext cx="188" cy="150"/>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62" name="Rectangle 178"/>
          <p:cNvSpPr>
            <a:spLocks noChangeArrowheads="1"/>
          </p:cNvSpPr>
          <p:nvPr/>
        </p:nvSpPr>
        <p:spPr bwMode="auto">
          <a:xfrm>
            <a:off x="333375" y="200025"/>
            <a:ext cx="4967288" cy="269875"/>
          </a:xfrm>
          <a:prstGeom prst="rect">
            <a:avLst/>
          </a:prstGeom>
          <a:gradFill rotWithShape="1">
            <a:gsLst>
              <a:gs pos="0">
                <a:srgbClr val="DDDDDD"/>
              </a:gs>
              <a:gs pos="50000">
                <a:srgbClr val="DDDDDD">
                  <a:gamma/>
                  <a:tint val="0"/>
                  <a:invGamma/>
                </a:srgbClr>
              </a:gs>
              <a:gs pos="100000">
                <a:srgbClr val="DDDDDD"/>
              </a:gs>
            </a:gsLst>
            <a:lin ang="5400000" scaled="1"/>
          </a:gradFill>
          <a:ln>
            <a:noFill/>
          </a:ln>
          <a:effectLst/>
          <a:extLst>
            <a:ext uri="{91240B29-F687-4F45-9708-019B960494DF}">
              <a14:hiddenLine xmlns:a14="http://schemas.microsoft.com/office/drawing/2010/main" w="28575">
                <a:solidFill>
                  <a:srgbClr val="DDDDD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7586" name="Text Box 2"/>
          <p:cNvSpPr txBox="1">
            <a:spLocks noChangeArrowheads="1"/>
          </p:cNvSpPr>
          <p:nvPr/>
        </p:nvSpPr>
        <p:spPr bwMode="auto">
          <a:xfrm>
            <a:off x="1989138" y="122238"/>
            <a:ext cx="3384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800">
                <a:ea typeface="HG丸ｺﾞｼｯｸM-PRO" panose="020F0600000000000000" pitchFamily="50" charset="-128"/>
              </a:rPr>
              <a:t>避難経路図・避難計画（自店）</a:t>
            </a:r>
          </a:p>
        </p:txBody>
      </p:sp>
      <p:sp>
        <p:nvSpPr>
          <p:cNvPr id="67587" name="Text Box 3"/>
          <p:cNvSpPr txBox="1">
            <a:spLocks noChangeArrowheads="1"/>
          </p:cNvSpPr>
          <p:nvPr/>
        </p:nvSpPr>
        <p:spPr bwMode="auto">
          <a:xfrm>
            <a:off x="241300" y="122238"/>
            <a:ext cx="20685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800">
                <a:latin typeface="HG丸ｺﾞｼｯｸM-PRO" panose="020F0600000000000000" pitchFamily="50" charset="-128"/>
                <a:ea typeface="HG丸ｺﾞｼｯｸM-PRO" panose="020F0600000000000000" pitchFamily="50" charset="-128"/>
              </a:rPr>
              <a:t>【</a:t>
            </a:r>
            <a:r>
              <a:rPr lang="ja-JP" altLang="en-US" sz="1800">
                <a:latin typeface="HG丸ｺﾞｼｯｸM-PRO" panose="020F0600000000000000" pitchFamily="50" charset="-128"/>
                <a:ea typeface="HG丸ｺﾞｼｯｸM-PRO" panose="020F0600000000000000" pitchFamily="50" charset="-128"/>
              </a:rPr>
              <a:t>様式　②</a:t>
            </a:r>
            <a:r>
              <a:rPr lang="en-US" altLang="ja-JP" sz="1800">
                <a:latin typeface="HG丸ｺﾞｼｯｸM-PRO" panose="020F0600000000000000" pitchFamily="50" charset="-128"/>
                <a:ea typeface="HG丸ｺﾞｼｯｸM-PRO" panose="020F0600000000000000" pitchFamily="50" charset="-128"/>
              </a:rPr>
              <a:t>-1】</a:t>
            </a:r>
            <a:r>
              <a:rPr lang="ja-JP" altLang="en-US" sz="1800">
                <a:ea typeface="HG丸ｺﾞｼｯｸM-PRO" panose="020F0600000000000000" pitchFamily="50" charset="-128"/>
              </a:rPr>
              <a:t>　</a:t>
            </a:r>
          </a:p>
        </p:txBody>
      </p:sp>
      <p:sp>
        <p:nvSpPr>
          <p:cNvPr id="67665" name="Text Box 81"/>
          <p:cNvSpPr txBox="1">
            <a:spLocks noChangeArrowheads="1"/>
          </p:cNvSpPr>
          <p:nvPr/>
        </p:nvSpPr>
        <p:spPr bwMode="auto">
          <a:xfrm>
            <a:off x="3325813" y="9653588"/>
            <a:ext cx="34925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11</a:t>
            </a:r>
          </a:p>
        </p:txBody>
      </p:sp>
      <p:sp>
        <p:nvSpPr>
          <p:cNvPr id="67666" name="Rectangle 82"/>
          <p:cNvSpPr>
            <a:spLocks noChangeArrowheads="1"/>
          </p:cNvSpPr>
          <p:nvPr/>
        </p:nvSpPr>
        <p:spPr bwMode="auto">
          <a:xfrm>
            <a:off x="333375" y="2000250"/>
            <a:ext cx="5995988" cy="36814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7668" name="Text Box 84"/>
          <p:cNvSpPr txBox="1">
            <a:spLocks noChangeArrowheads="1"/>
          </p:cNvSpPr>
          <p:nvPr/>
        </p:nvSpPr>
        <p:spPr bwMode="auto">
          <a:xfrm>
            <a:off x="333375" y="1004888"/>
            <a:ext cx="6119813"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Tx/>
              <a:buChar char="•"/>
            </a:pPr>
            <a:r>
              <a:rPr lang="ja-JP" altLang="en-US" sz="1000">
                <a:solidFill>
                  <a:schemeClr val="bg2"/>
                </a:solidFill>
                <a:ea typeface="HG丸ｺﾞｼｯｸM-PRO" panose="020F0600000000000000" pitchFamily="50" charset="-128"/>
              </a:rPr>
              <a:t>来店者や従業員が、安全な場所へスムーズに避難できるように、避難計画を作成しましょう。</a:t>
            </a:r>
          </a:p>
          <a:p>
            <a:pPr>
              <a:buFontTx/>
              <a:buChar char="•"/>
            </a:pPr>
            <a:r>
              <a:rPr lang="ja-JP" altLang="en-US" sz="1000">
                <a:solidFill>
                  <a:schemeClr val="bg2"/>
                </a:solidFill>
                <a:ea typeface="HG丸ｺﾞｼｯｸM-PRO" panose="020F0600000000000000" pitchFamily="50" charset="-128"/>
              </a:rPr>
              <a:t>避難経路を決める際には、店内の危険な場所を把握しておくことが重要です。</a:t>
            </a:r>
          </a:p>
          <a:p>
            <a:pPr>
              <a:buFontTx/>
              <a:buChar char="•"/>
            </a:pPr>
            <a:r>
              <a:rPr lang="ja-JP" altLang="en-US" sz="1000">
                <a:solidFill>
                  <a:schemeClr val="bg2"/>
                </a:solidFill>
                <a:ea typeface="HG丸ｺﾞｼｯｸM-PRO" panose="020F0600000000000000" pitchFamily="50" charset="-128"/>
              </a:rPr>
              <a:t>安全な避難のため、経路だけでなく、火気取扱場所、危険物の保管場所、消火器や工具などの保管場所、また、非常口や非常階段の場所を記載しておきましょう。</a:t>
            </a:r>
          </a:p>
          <a:p>
            <a:pPr>
              <a:buFontTx/>
              <a:buChar char="•"/>
            </a:pPr>
            <a:r>
              <a:rPr lang="ja-JP" altLang="en-US" sz="1000">
                <a:solidFill>
                  <a:schemeClr val="bg2"/>
                </a:solidFill>
                <a:ea typeface="HG丸ｺﾞｼｯｸM-PRO" panose="020F0600000000000000" pitchFamily="50" charset="-128"/>
              </a:rPr>
              <a:t>この経路図は、店内に掲示板として設置しましょう。</a:t>
            </a:r>
          </a:p>
        </p:txBody>
      </p:sp>
      <p:sp>
        <p:nvSpPr>
          <p:cNvPr id="67676" name="Rectangle 92"/>
          <p:cNvSpPr>
            <a:spLocks noChangeArrowheads="1"/>
          </p:cNvSpPr>
          <p:nvPr/>
        </p:nvSpPr>
        <p:spPr bwMode="auto">
          <a:xfrm>
            <a:off x="558800" y="2182813"/>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US" sz="1500">
                <a:solidFill>
                  <a:srgbClr val="808080"/>
                </a:solidFill>
                <a:latin typeface="HG丸ｺﾞｼｯｸM-PRO" panose="020F0600000000000000" pitchFamily="50" charset="-128"/>
                <a:ea typeface="HG丸ｺﾞｼｯｸM-PRO" panose="020F0600000000000000" pitchFamily="50" charset="-128"/>
              </a:rPr>
              <a:t>避難図</a:t>
            </a:r>
            <a:endParaRPr lang="ja-JP" altLang="en-US" sz="1800"/>
          </a:p>
        </p:txBody>
      </p:sp>
      <p:sp>
        <p:nvSpPr>
          <p:cNvPr id="67677" name="Rectangle 93"/>
          <p:cNvSpPr>
            <a:spLocks noChangeArrowheads="1"/>
          </p:cNvSpPr>
          <p:nvPr/>
        </p:nvSpPr>
        <p:spPr bwMode="auto">
          <a:xfrm>
            <a:off x="1292225" y="2182813"/>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US" sz="1500">
                <a:solidFill>
                  <a:srgbClr val="808080"/>
                </a:solidFill>
                <a:latin typeface="HG丸ｺﾞｼｯｸM-PRO" panose="020F0600000000000000" pitchFamily="50" charset="-128"/>
                <a:ea typeface="HG丸ｺﾞｼｯｸM-PRO" panose="020F0600000000000000" pitchFamily="50" charset="-128"/>
              </a:rPr>
              <a:t>及び</a:t>
            </a:r>
            <a:endParaRPr lang="ja-JP" altLang="en-US" sz="1800"/>
          </a:p>
        </p:txBody>
      </p:sp>
      <p:sp>
        <p:nvSpPr>
          <p:cNvPr id="67678" name="Rectangle 94"/>
          <p:cNvSpPr>
            <a:spLocks noChangeArrowheads="1"/>
          </p:cNvSpPr>
          <p:nvPr/>
        </p:nvSpPr>
        <p:spPr bwMode="auto">
          <a:xfrm>
            <a:off x="1841500" y="2182813"/>
            <a:ext cx="952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US" sz="1500">
                <a:solidFill>
                  <a:srgbClr val="808080"/>
                </a:solidFill>
                <a:latin typeface="HG丸ｺﾞｼｯｸM-PRO" panose="020F0600000000000000" pitchFamily="50" charset="-128"/>
                <a:ea typeface="HG丸ｺﾞｼｯｸM-PRO" panose="020F0600000000000000" pitchFamily="50" charset="-128"/>
              </a:rPr>
              <a:t>危険マップ</a:t>
            </a:r>
            <a:endParaRPr lang="ja-JP" altLang="en-US" sz="1800"/>
          </a:p>
        </p:txBody>
      </p:sp>
      <p:sp>
        <p:nvSpPr>
          <p:cNvPr id="67679" name="Rectangle 95"/>
          <p:cNvSpPr>
            <a:spLocks noChangeArrowheads="1"/>
          </p:cNvSpPr>
          <p:nvPr/>
        </p:nvSpPr>
        <p:spPr bwMode="auto">
          <a:xfrm>
            <a:off x="558800" y="2357438"/>
            <a:ext cx="2200275" cy="7937"/>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67681" name="Rectangle 97"/>
          <p:cNvSpPr>
            <a:spLocks noChangeArrowheads="1"/>
          </p:cNvSpPr>
          <p:nvPr/>
        </p:nvSpPr>
        <p:spPr bwMode="auto">
          <a:xfrm>
            <a:off x="465138" y="2097088"/>
            <a:ext cx="3035300" cy="327025"/>
          </a:xfrm>
          <a:prstGeom prst="rect">
            <a:avLst/>
          </a:prstGeom>
          <a:noFill/>
          <a:ln w="23813" cap="rnd">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67682" name="Rectangle 98"/>
          <p:cNvSpPr>
            <a:spLocks noChangeArrowheads="1"/>
          </p:cNvSpPr>
          <p:nvPr/>
        </p:nvSpPr>
        <p:spPr bwMode="auto">
          <a:xfrm>
            <a:off x="441325" y="2074863"/>
            <a:ext cx="2387600" cy="3254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67683" name="Rectangle 99"/>
          <p:cNvSpPr>
            <a:spLocks noChangeArrowheads="1"/>
          </p:cNvSpPr>
          <p:nvPr/>
        </p:nvSpPr>
        <p:spPr bwMode="auto">
          <a:xfrm>
            <a:off x="441325" y="2074863"/>
            <a:ext cx="3059113" cy="325437"/>
          </a:xfrm>
          <a:prstGeom prst="rect">
            <a:avLst/>
          </a:prstGeom>
          <a:solidFill>
            <a:schemeClr val="bg1"/>
          </a:solidFill>
          <a:ln w="23876" cap="rnd">
            <a:solidFill>
              <a:srgbClr val="FF6600"/>
            </a:solidFill>
            <a:miter lim="800000"/>
            <a:headEnd/>
            <a:tailEnd/>
          </a:ln>
        </p:spPr>
        <p:txBody>
          <a:bodyPr/>
          <a:lstStyle/>
          <a:p>
            <a:endParaRPr lang="ja-JP" altLang="en-US"/>
          </a:p>
        </p:txBody>
      </p:sp>
      <p:sp>
        <p:nvSpPr>
          <p:cNvPr id="67684" name="Rectangle 100"/>
          <p:cNvSpPr>
            <a:spLocks noChangeArrowheads="1"/>
          </p:cNvSpPr>
          <p:nvPr/>
        </p:nvSpPr>
        <p:spPr bwMode="auto">
          <a:xfrm>
            <a:off x="534988" y="2082800"/>
            <a:ext cx="952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US" sz="1500">
                <a:solidFill>
                  <a:srgbClr val="000000"/>
                </a:solidFill>
                <a:latin typeface="HG丸ｺﾞｼｯｸM-PRO" panose="020F0600000000000000" pitchFamily="50" charset="-128"/>
                <a:ea typeface="HG丸ｺﾞｼｯｸM-PRO" panose="020F0600000000000000" pitchFamily="50" charset="-128"/>
              </a:rPr>
              <a:t>避難経路図</a:t>
            </a:r>
            <a:endParaRPr lang="ja-JP" altLang="en-US" sz="1800"/>
          </a:p>
        </p:txBody>
      </p:sp>
      <p:sp>
        <p:nvSpPr>
          <p:cNvPr id="67685" name="Rectangle 101"/>
          <p:cNvSpPr>
            <a:spLocks noChangeArrowheads="1"/>
          </p:cNvSpPr>
          <p:nvPr/>
        </p:nvSpPr>
        <p:spPr bwMode="auto">
          <a:xfrm>
            <a:off x="1670050" y="20828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US" sz="1500">
                <a:solidFill>
                  <a:srgbClr val="000000"/>
                </a:solidFill>
                <a:latin typeface="HG丸ｺﾞｼｯｸM-PRO" panose="020F0600000000000000" pitchFamily="50" charset="-128"/>
                <a:ea typeface="HG丸ｺﾞｼｯｸM-PRO" panose="020F0600000000000000" pitchFamily="50" charset="-128"/>
              </a:rPr>
              <a:t>及び</a:t>
            </a:r>
            <a:endParaRPr lang="ja-JP" altLang="en-US" sz="1800"/>
          </a:p>
        </p:txBody>
      </p:sp>
      <p:sp>
        <p:nvSpPr>
          <p:cNvPr id="67686" name="Rectangle 102"/>
          <p:cNvSpPr>
            <a:spLocks noChangeArrowheads="1"/>
          </p:cNvSpPr>
          <p:nvPr/>
        </p:nvSpPr>
        <p:spPr bwMode="auto">
          <a:xfrm>
            <a:off x="2220913" y="2082800"/>
            <a:ext cx="952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US" sz="1500">
                <a:solidFill>
                  <a:srgbClr val="000000"/>
                </a:solidFill>
                <a:latin typeface="HG丸ｺﾞｼｯｸM-PRO" panose="020F0600000000000000" pitchFamily="50" charset="-128"/>
                <a:ea typeface="HG丸ｺﾞｼｯｸM-PRO" panose="020F0600000000000000" pitchFamily="50" charset="-128"/>
              </a:rPr>
              <a:t>危険マップ</a:t>
            </a:r>
            <a:endParaRPr lang="ja-JP" altLang="en-US" sz="1800"/>
          </a:p>
        </p:txBody>
      </p:sp>
      <p:sp>
        <p:nvSpPr>
          <p:cNvPr id="67761" name="Text Box 177"/>
          <p:cNvSpPr txBox="1">
            <a:spLocks noChangeArrowheads="1"/>
          </p:cNvSpPr>
          <p:nvPr/>
        </p:nvSpPr>
        <p:spPr bwMode="auto">
          <a:xfrm>
            <a:off x="3429000" y="5816600"/>
            <a:ext cx="29511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6213" indent="-176213">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 typeface="HG丸ｺﾞｼｯｸM-PRO" panose="020F0600000000000000" pitchFamily="50" charset="-128"/>
              <a:buChar char="※"/>
            </a:pPr>
            <a:r>
              <a:rPr lang="ja-JP" altLang="en-US" sz="1000">
                <a:solidFill>
                  <a:srgbClr val="5F5F5F"/>
                </a:solidFill>
                <a:latin typeface="HG丸ｺﾞｼｯｸM-PRO" panose="020F0600000000000000" pitchFamily="50" charset="-128"/>
                <a:ea typeface="HG丸ｺﾞｼｯｸM-PRO" panose="020F0600000000000000" pitchFamily="50" charset="-128"/>
              </a:rPr>
              <a:t>この様式の大きさにかかわらず、できるだけ大きく張り出してください。</a:t>
            </a:r>
          </a:p>
        </p:txBody>
      </p:sp>
      <p:sp>
        <p:nvSpPr>
          <p:cNvPr id="67763" name="Text Box 179"/>
          <p:cNvSpPr txBox="1">
            <a:spLocks noChangeArrowheads="1"/>
          </p:cNvSpPr>
          <p:nvPr/>
        </p:nvSpPr>
        <p:spPr bwMode="auto">
          <a:xfrm>
            <a:off x="188913" y="6246813"/>
            <a:ext cx="6524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a:latin typeface="HG丸ｺﾞｼｯｸM-PRO" panose="020F0600000000000000" pitchFamily="50" charset="-128"/>
                <a:ea typeface="HG丸ｺﾞｼｯｸM-PRO" panose="020F0600000000000000" pitchFamily="50" charset="-128"/>
              </a:rPr>
              <a:t>避難計画</a:t>
            </a:r>
          </a:p>
        </p:txBody>
      </p:sp>
      <p:graphicFrame>
        <p:nvGraphicFramePr>
          <p:cNvPr id="67785" name="Group 201"/>
          <p:cNvGraphicFramePr>
            <a:graphicFrameLocks noGrp="1"/>
          </p:cNvGraphicFramePr>
          <p:nvPr/>
        </p:nvGraphicFramePr>
        <p:xfrm>
          <a:off x="692150" y="7086600"/>
          <a:ext cx="5499100" cy="1649288"/>
        </p:xfrm>
        <a:graphic>
          <a:graphicData uri="http://schemas.openxmlformats.org/drawingml/2006/table">
            <a:tbl>
              <a:tblPr/>
              <a:tblGrid>
                <a:gridCol w="1755775">
                  <a:extLst>
                    <a:ext uri="{9D8B030D-6E8A-4147-A177-3AD203B41FA5}">
                      <a16:colId xmlns:a16="http://schemas.microsoft.com/office/drawing/2014/main" val="1247837732"/>
                    </a:ext>
                  </a:extLst>
                </a:gridCol>
                <a:gridCol w="3743325">
                  <a:extLst>
                    <a:ext uri="{9D8B030D-6E8A-4147-A177-3AD203B41FA5}">
                      <a16:colId xmlns:a16="http://schemas.microsoft.com/office/drawing/2014/main" val="2444899225"/>
                    </a:ext>
                  </a:extLst>
                </a:gridCol>
              </a:tblGrid>
              <a:tr h="3238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店舗名</a:t>
                      </a:r>
                    </a:p>
                  </a:txBody>
                  <a:tcPr marL="54000" marR="54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15752015"/>
                  </a:ext>
                </a:extLst>
              </a:tr>
              <a:tr h="3238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Arial" panose="020B0604020202020204" pitchFamily="34" charset="0"/>
                          <a:ea typeface="HG丸ｺﾞｼｯｸM-PRO" panose="020F0600000000000000" pitchFamily="50" charset="-128"/>
                        </a:rPr>
                        <a:t>避難場所</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Arial" panose="020B0604020202020204" pitchFamily="34" charset="0"/>
                          <a:ea typeface="HG丸ｺﾞｼｯｸM-PRO" panose="020F0600000000000000" pitchFamily="50" charset="-128"/>
                        </a:rPr>
                        <a:t>（集合場所）</a:t>
                      </a:r>
                      <a:endPar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8472616"/>
                  </a:ext>
                </a:extLst>
              </a:tr>
              <a:tr h="3333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Arial" panose="020B0604020202020204" pitchFamily="34" charset="0"/>
                          <a:ea typeface="HG丸ｺﾞｼｯｸM-PRO" panose="020F0600000000000000" pitchFamily="50" charset="-128"/>
                        </a:rPr>
                        <a:t>避難誘導責任者</a:t>
                      </a:r>
                      <a:br>
                        <a:rPr kumimoji="1" lang="ja-JP" altLang="en-US" sz="1000" b="0" i="0" u="none" strike="noStrike" cap="none" normalizeH="0" baseline="0" smtClean="0">
                          <a:ln>
                            <a:noFill/>
                          </a:ln>
                          <a:solidFill>
                            <a:srgbClr val="000000"/>
                          </a:solidFill>
                          <a:effectLst/>
                          <a:latin typeface="Arial" panose="020B0604020202020204" pitchFamily="34" charset="0"/>
                          <a:ea typeface="HG丸ｺﾞｼｯｸM-PRO" panose="020F0600000000000000" pitchFamily="50" charset="-128"/>
                        </a:rPr>
                      </a:br>
                      <a:r>
                        <a:rPr kumimoji="1" lang="ja-JP" altLang="en-US" sz="1000" b="0" i="0" u="none" strike="noStrike" cap="none" normalizeH="0" baseline="0" smtClean="0">
                          <a:ln>
                            <a:noFill/>
                          </a:ln>
                          <a:solidFill>
                            <a:srgbClr val="000000"/>
                          </a:solidFill>
                          <a:effectLst/>
                          <a:latin typeface="Arial" panose="020B0604020202020204" pitchFamily="34" charset="0"/>
                          <a:ea typeface="HG丸ｺﾞｼｯｸM-PRO" panose="020F0600000000000000" pitchFamily="50" charset="-128"/>
                        </a:rPr>
                        <a:t>（代理責任者）</a:t>
                      </a:r>
                      <a:endPar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1"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endParaRPr>
                    </a:p>
                  </a:txBody>
                  <a:tcPr marL="54000" marR="54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9977351"/>
                  </a:ext>
                </a:extLst>
              </a:tr>
              <a:tr h="5286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Arial" panose="020B0604020202020204" pitchFamily="34" charset="0"/>
                          <a:ea typeface="HG丸ｺﾞｼｯｸM-PRO" panose="020F0600000000000000" pitchFamily="50" charset="-128"/>
                        </a:rPr>
                        <a:t>避難誘導時の注意点</a:t>
                      </a:r>
                      <a:endPar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33823316"/>
                  </a:ext>
                </a:extLst>
              </a:tr>
            </a:tbl>
          </a:graphicData>
        </a:graphic>
      </p:graphicFrame>
      <p:sp>
        <p:nvSpPr>
          <p:cNvPr id="67781" name="Text Box 197"/>
          <p:cNvSpPr txBox="1">
            <a:spLocks noChangeArrowheads="1"/>
          </p:cNvSpPr>
          <p:nvPr/>
        </p:nvSpPr>
        <p:spPr bwMode="auto">
          <a:xfrm>
            <a:off x="322263" y="6529388"/>
            <a:ext cx="6202362" cy="549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Tx/>
              <a:buChar char="•"/>
            </a:pPr>
            <a:r>
              <a:rPr lang="ja-JP" altLang="en-US" sz="1000">
                <a:solidFill>
                  <a:srgbClr val="808080"/>
                </a:solidFill>
                <a:latin typeface="HG丸ｺﾞｼｯｸM-PRO" panose="020F0600000000000000" pitchFamily="50" charset="-128"/>
                <a:ea typeface="HG丸ｺﾞｼｯｸM-PRO" panose="020F0600000000000000" pitchFamily="50" charset="-128"/>
              </a:rPr>
              <a:t>店舗内で火災や倒壊の危険がない場合は、店舗内にとどまる方が安全な場合があります。避難誘導責任者には臨機応変な対応が求められます。</a:t>
            </a:r>
          </a:p>
          <a:p>
            <a:endParaRPr lang="en-US" altLang="ja-JP" sz="1000">
              <a:solidFill>
                <a:srgbClr val="808080"/>
              </a:solidFill>
              <a:latin typeface="HG丸ｺﾞｼｯｸM-PRO" panose="020F0600000000000000" pitchFamily="50" charset="-128"/>
              <a:ea typeface="HG丸ｺﾞｼｯｸM-PRO" panose="020F0600000000000000" pitchFamily="50" charset="-128"/>
            </a:endParaRPr>
          </a:p>
        </p:txBody>
      </p:sp>
      <p:sp>
        <p:nvSpPr>
          <p:cNvPr id="67786" name="Text Box 202"/>
          <p:cNvSpPr txBox="1">
            <a:spLocks noChangeArrowheads="1"/>
          </p:cNvSpPr>
          <p:nvPr/>
        </p:nvSpPr>
        <p:spPr bwMode="auto">
          <a:xfrm>
            <a:off x="188913" y="703263"/>
            <a:ext cx="6524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a:latin typeface="HG丸ｺﾞｼｯｸM-PRO" panose="020F0600000000000000" pitchFamily="50" charset="-128"/>
                <a:ea typeface="HG丸ｺﾞｼｯｸM-PRO" panose="020F0600000000000000" pitchFamily="50" charset="-128"/>
              </a:rPr>
              <a:t>避難経路図</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90" name="Rectangle 54"/>
          <p:cNvSpPr>
            <a:spLocks noChangeArrowheads="1"/>
          </p:cNvSpPr>
          <p:nvPr/>
        </p:nvSpPr>
        <p:spPr bwMode="auto">
          <a:xfrm>
            <a:off x="333375" y="200025"/>
            <a:ext cx="4824413" cy="269875"/>
          </a:xfrm>
          <a:prstGeom prst="rect">
            <a:avLst/>
          </a:prstGeom>
          <a:gradFill rotWithShape="1">
            <a:gsLst>
              <a:gs pos="0">
                <a:srgbClr val="DDDDDD"/>
              </a:gs>
              <a:gs pos="50000">
                <a:srgbClr val="DDDDDD">
                  <a:gamma/>
                  <a:tint val="0"/>
                  <a:invGamma/>
                </a:srgbClr>
              </a:gs>
              <a:gs pos="100000">
                <a:srgbClr val="DDDDDD"/>
              </a:gs>
            </a:gsLst>
            <a:lin ang="5400000" scaled="1"/>
          </a:gradFill>
          <a:ln>
            <a:noFill/>
          </a:ln>
          <a:effectLst/>
          <a:extLst>
            <a:ext uri="{91240B29-F687-4F45-9708-019B960494DF}">
              <a14:hiddenLine xmlns:a14="http://schemas.microsoft.com/office/drawing/2010/main" w="28575">
                <a:solidFill>
                  <a:srgbClr val="DDDDD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16742" name="Text Box 6"/>
          <p:cNvSpPr txBox="1">
            <a:spLocks noChangeArrowheads="1"/>
          </p:cNvSpPr>
          <p:nvPr/>
        </p:nvSpPr>
        <p:spPr bwMode="auto">
          <a:xfrm>
            <a:off x="241300" y="142875"/>
            <a:ext cx="20304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800">
                <a:ea typeface="HG丸ｺﾞｼｯｸM-PRO" panose="020F0600000000000000" pitchFamily="50" charset="-128"/>
              </a:rPr>
              <a:t>【</a:t>
            </a:r>
            <a:r>
              <a:rPr lang="ja-JP" altLang="en-US" sz="1800">
                <a:ea typeface="HG丸ｺﾞｼｯｸM-PRO" panose="020F0600000000000000" pitchFamily="50" charset="-128"/>
              </a:rPr>
              <a:t>様式　②</a:t>
            </a:r>
            <a:r>
              <a:rPr lang="en-US" altLang="ja-JP" sz="1800">
                <a:ea typeface="HG丸ｺﾞｼｯｸM-PRO" panose="020F0600000000000000" pitchFamily="50" charset="-128"/>
              </a:rPr>
              <a:t>-</a:t>
            </a:r>
            <a:r>
              <a:rPr lang="en-US" altLang="ja-JP" sz="1800">
                <a:latin typeface="HG丸ｺﾞｼｯｸM-PRO" panose="020F0600000000000000" pitchFamily="50" charset="-128"/>
                <a:ea typeface="HG丸ｺﾞｼｯｸM-PRO" panose="020F0600000000000000" pitchFamily="50" charset="-128"/>
              </a:rPr>
              <a:t>2</a:t>
            </a:r>
            <a:r>
              <a:rPr lang="en-US" altLang="ja-JP" sz="1800">
                <a:ea typeface="HG丸ｺﾞｼｯｸM-PRO" panose="020F0600000000000000" pitchFamily="50" charset="-128"/>
              </a:rPr>
              <a:t>】</a:t>
            </a:r>
            <a:r>
              <a:rPr lang="ja-JP" altLang="en-US" sz="1800">
                <a:ea typeface="HG丸ｺﾞｼｯｸM-PRO" panose="020F0600000000000000" pitchFamily="50" charset="-128"/>
              </a:rPr>
              <a:t>　</a:t>
            </a:r>
          </a:p>
        </p:txBody>
      </p:sp>
      <p:sp>
        <p:nvSpPr>
          <p:cNvPr id="116743" name="Rectangle 7"/>
          <p:cNvSpPr>
            <a:spLocks noChangeArrowheads="1"/>
          </p:cNvSpPr>
          <p:nvPr/>
        </p:nvSpPr>
        <p:spPr bwMode="auto">
          <a:xfrm>
            <a:off x="404813" y="2649538"/>
            <a:ext cx="5995987" cy="41957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6744" name="Text Box 8"/>
          <p:cNvSpPr txBox="1">
            <a:spLocks noChangeArrowheads="1"/>
          </p:cNvSpPr>
          <p:nvPr/>
        </p:nvSpPr>
        <p:spPr bwMode="auto">
          <a:xfrm>
            <a:off x="188913" y="889000"/>
            <a:ext cx="6524625"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Tx/>
              <a:buChar char="•"/>
            </a:pPr>
            <a:r>
              <a:rPr lang="ja-JP" altLang="en-US" sz="1000">
                <a:solidFill>
                  <a:srgbClr val="808080"/>
                </a:solidFill>
                <a:ea typeface="HG丸ｺﾞｼｯｸM-PRO" panose="020F0600000000000000" pitchFamily="50" charset="-128"/>
              </a:rPr>
              <a:t>避難経路だけでなく、安全な避難のため、地域避難場所、危険物の保管場所や、消火栓、ＡＥＤの場所などを記載しておきましょう。</a:t>
            </a:r>
          </a:p>
          <a:p>
            <a:pPr>
              <a:buFontTx/>
              <a:buChar char="•"/>
            </a:pPr>
            <a:r>
              <a:rPr lang="ja-JP" altLang="en-US" sz="1000">
                <a:solidFill>
                  <a:srgbClr val="808080"/>
                </a:solidFill>
                <a:ea typeface="HG丸ｺﾞｼｯｸM-PRO" panose="020F0600000000000000" pitchFamily="50" charset="-128"/>
              </a:rPr>
              <a:t>この経路図は、店舗内や商店街の目に止まる場所に掲示板として設置しましょう。</a:t>
            </a:r>
          </a:p>
          <a:p>
            <a:pPr>
              <a:buFontTx/>
              <a:buChar char="•"/>
            </a:pPr>
            <a:r>
              <a:rPr lang="ja-JP" altLang="en-US" sz="1000">
                <a:solidFill>
                  <a:srgbClr val="808080"/>
                </a:solidFill>
                <a:ea typeface="HG丸ｺﾞｼｯｸM-PRO" panose="020F0600000000000000" pitchFamily="50" charset="-128"/>
              </a:rPr>
              <a:t>なお、お店に火災や倒壊の危険がない場合は、店内にとどまる方が安全な場合があります。避難誘導者の臨機応変な対応が望まれます。</a:t>
            </a:r>
          </a:p>
          <a:p>
            <a:endParaRPr lang="ja-JP" altLang="en-US" sz="1000">
              <a:solidFill>
                <a:srgbClr val="808080"/>
              </a:solidFill>
              <a:ea typeface="HG丸ｺﾞｼｯｸM-PRO" panose="020F0600000000000000" pitchFamily="50" charset="-128"/>
            </a:endParaRPr>
          </a:p>
          <a:p>
            <a:endParaRPr lang="ja-JP" altLang="en-US" sz="1000">
              <a:solidFill>
                <a:srgbClr val="808080"/>
              </a:solidFill>
              <a:ea typeface="HG丸ｺﾞｼｯｸM-PRO" panose="020F0600000000000000" pitchFamily="50" charset="-128"/>
            </a:endParaRPr>
          </a:p>
          <a:p>
            <a:endParaRPr lang="ja-JP" altLang="en-US" sz="1000">
              <a:solidFill>
                <a:srgbClr val="808080"/>
              </a:solidFill>
              <a:ea typeface="HG丸ｺﾞｼｯｸM-PRO" panose="020F0600000000000000" pitchFamily="50" charset="-128"/>
            </a:endParaRPr>
          </a:p>
          <a:p>
            <a:endParaRPr lang="ja-JP" altLang="en-US" sz="1000">
              <a:solidFill>
                <a:srgbClr val="808080"/>
              </a:solidFill>
              <a:ea typeface="HG丸ｺﾞｼｯｸM-PRO" panose="020F0600000000000000" pitchFamily="50" charset="-128"/>
            </a:endParaRPr>
          </a:p>
          <a:p>
            <a:r>
              <a:rPr lang="ja-JP" altLang="en-US" sz="1000">
                <a:solidFill>
                  <a:schemeClr val="accent2"/>
                </a:solidFill>
                <a:latin typeface="HG丸ｺﾞｼｯｸM-PRO" panose="020F0600000000000000" pitchFamily="50" charset="-128"/>
                <a:ea typeface="HG丸ｺﾞｼｯｸM-PRO" panose="020F0600000000000000" pitchFamily="50" charset="-128"/>
              </a:rPr>
              <a:t>商店街が主体となって、加盟店舗及びお客様が利用できる避難経路図を作成することも効果的です。</a:t>
            </a:r>
            <a:endParaRPr lang="ja-JP" altLang="en-US" sz="1000">
              <a:solidFill>
                <a:schemeClr val="accent2"/>
              </a:solidFill>
              <a:ea typeface="HG丸ｺﾞｼｯｸM-PRO" panose="020F0600000000000000" pitchFamily="50" charset="-128"/>
            </a:endParaRPr>
          </a:p>
        </p:txBody>
      </p:sp>
      <p:sp>
        <p:nvSpPr>
          <p:cNvPr id="116768" name="Text Box 32"/>
          <p:cNvSpPr txBox="1">
            <a:spLocks noChangeArrowheads="1"/>
          </p:cNvSpPr>
          <p:nvPr/>
        </p:nvSpPr>
        <p:spPr bwMode="auto">
          <a:xfrm>
            <a:off x="3325813" y="9653588"/>
            <a:ext cx="34925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12</a:t>
            </a:r>
          </a:p>
        </p:txBody>
      </p:sp>
      <p:sp>
        <p:nvSpPr>
          <p:cNvPr id="116771" name="Text Box 35"/>
          <p:cNvSpPr txBox="1">
            <a:spLocks noChangeArrowheads="1"/>
          </p:cNvSpPr>
          <p:nvPr/>
        </p:nvSpPr>
        <p:spPr bwMode="auto">
          <a:xfrm>
            <a:off x="1196975" y="6943725"/>
            <a:ext cx="525621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6213" indent="-176213">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 typeface="HG丸ｺﾞｼｯｸM-PRO" panose="020F0600000000000000" pitchFamily="50" charset="-128"/>
              <a:buChar char="※"/>
            </a:pPr>
            <a:r>
              <a:rPr lang="ja-JP" altLang="en-US" sz="1000">
                <a:solidFill>
                  <a:srgbClr val="5F5F5F"/>
                </a:solidFill>
                <a:latin typeface="HG丸ｺﾞｼｯｸM-PRO" panose="020F0600000000000000" pitchFamily="50" charset="-128"/>
                <a:ea typeface="HG丸ｺﾞｼｯｸM-PRO" panose="020F0600000000000000" pitchFamily="50" charset="-128"/>
              </a:rPr>
              <a:t>この様式の大きさにかかわらず、できるだけ大きく張り出してください。</a:t>
            </a:r>
          </a:p>
        </p:txBody>
      </p:sp>
      <p:sp>
        <p:nvSpPr>
          <p:cNvPr id="116786" name="Text Box 50"/>
          <p:cNvSpPr txBox="1">
            <a:spLocks noChangeArrowheads="1"/>
          </p:cNvSpPr>
          <p:nvPr/>
        </p:nvSpPr>
        <p:spPr bwMode="auto">
          <a:xfrm>
            <a:off x="1989138" y="128588"/>
            <a:ext cx="3155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800">
                <a:ea typeface="HG丸ｺﾞｼｯｸM-PRO" panose="020F0600000000000000" pitchFamily="50" charset="-128"/>
              </a:rPr>
              <a:t>避難経路図（商店街・地域）</a:t>
            </a:r>
          </a:p>
        </p:txBody>
      </p:sp>
      <p:grpSp>
        <p:nvGrpSpPr>
          <p:cNvPr id="116787" name="Group 51"/>
          <p:cNvGrpSpPr>
            <a:grpSpLocks/>
          </p:cNvGrpSpPr>
          <p:nvPr/>
        </p:nvGrpSpPr>
        <p:grpSpPr bwMode="auto">
          <a:xfrm>
            <a:off x="360363" y="1901825"/>
            <a:ext cx="2132012" cy="314325"/>
            <a:chOff x="436" y="422"/>
            <a:chExt cx="1343" cy="198"/>
          </a:xfrm>
        </p:grpSpPr>
        <p:sp>
          <p:nvSpPr>
            <p:cNvPr id="116788" name="AutoShape 52"/>
            <p:cNvSpPr>
              <a:spLocks noChangeArrowheads="1"/>
            </p:cNvSpPr>
            <p:nvPr/>
          </p:nvSpPr>
          <p:spPr bwMode="auto">
            <a:xfrm>
              <a:off x="436" y="422"/>
              <a:ext cx="1343" cy="198"/>
            </a:xfrm>
            <a:prstGeom prst="roundRect">
              <a:avLst>
                <a:gd name="adj" fmla="val 16667"/>
              </a:avLst>
            </a:prstGeom>
            <a:solidFill>
              <a:schemeClr val="bg1"/>
            </a:solidFill>
            <a:ln w="19050">
              <a:solidFill>
                <a:schemeClr val="accent2"/>
              </a:solidFill>
              <a:round/>
              <a:headEnd/>
              <a:tailEnd/>
            </a:ln>
            <a:effectLst>
              <a:outerShdw dist="17961" dir="2700000" algn="ctr" rotWithShape="0">
                <a:schemeClr val="bg2"/>
              </a:outerShdw>
            </a:effectLst>
          </p:spPr>
          <p:txBody>
            <a:bodyPr>
              <a:spAutoFit/>
            </a:bodyPr>
            <a:lstStyle/>
            <a:p>
              <a:r>
                <a:rPr lang="ja-JP" altLang="en-US" sz="1200" b="1">
                  <a:solidFill>
                    <a:schemeClr val="accent2"/>
                  </a:solidFill>
                  <a:ea typeface="HGS創英角ﾎﾟｯﾌﾟ体" panose="040B0A00000000000000" pitchFamily="50" charset="-128"/>
                </a:rPr>
                <a:t>商店街で連携しよう！</a:t>
              </a:r>
            </a:p>
          </p:txBody>
        </p:sp>
        <p:pic>
          <p:nvPicPr>
            <p:cNvPr id="116789" name="Picture 53" descr="j030543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18" y="444"/>
              <a:ext cx="188" cy="150"/>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98" name="Rectangle 690"/>
          <p:cNvSpPr>
            <a:spLocks noChangeArrowheads="1"/>
          </p:cNvSpPr>
          <p:nvPr/>
        </p:nvSpPr>
        <p:spPr bwMode="auto">
          <a:xfrm>
            <a:off x="333375" y="200025"/>
            <a:ext cx="3743325" cy="269875"/>
          </a:xfrm>
          <a:prstGeom prst="rect">
            <a:avLst/>
          </a:prstGeom>
          <a:gradFill rotWithShape="1">
            <a:gsLst>
              <a:gs pos="0">
                <a:srgbClr val="DDDDDD"/>
              </a:gs>
              <a:gs pos="50000">
                <a:srgbClr val="DDDDDD">
                  <a:gamma/>
                  <a:tint val="0"/>
                  <a:invGamma/>
                </a:srgbClr>
              </a:gs>
              <a:gs pos="100000">
                <a:srgbClr val="DDDDDD"/>
              </a:gs>
            </a:gsLst>
            <a:lin ang="5400000" scaled="1"/>
          </a:gradFill>
          <a:ln>
            <a:noFill/>
          </a:ln>
          <a:effectLst/>
          <a:extLst>
            <a:ext uri="{91240B29-F687-4F45-9708-019B960494DF}">
              <a14:hiddenLine xmlns:a14="http://schemas.microsoft.com/office/drawing/2010/main" w="28575">
                <a:solidFill>
                  <a:srgbClr val="DDDDD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68610" name="Text Box 2"/>
          <p:cNvSpPr txBox="1">
            <a:spLocks noChangeArrowheads="1"/>
          </p:cNvSpPr>
          <p:nvPr/>
        </p:nvSpPr>
        <p:spPr bwMode="auto">
          <a:xfrm>
            <a:off x="1557338" y="122238"/>
            <a:ext cx="2470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800">
                <a:ea typeface="HG丸ｺﾞｼｯｸM-PRO" panose="020F0600000000000000" pitchFamily="50" charset="-128"/>
              </a:rPr>
              <a:t>（共同）備蓄品リスト</a:t>
            </a:r>
          </a:p>
        </p:txBody>
      </p:sp>
      <p:sp>
        <p:nvSpPr>
          <p:cNvPr id="68611" name="Text Box 3"/>
          <p:cNvSpPr txBox="1">
            <a:spLocks noChangeArrowheads="1"/>
          </p:cNvSpPr>
          <p:nvPr/>
        </p:nvSpPr>
        <p:spPr bwMode="auto">
          <a:xfrm>
            <a:off x="241300" y="122238"/>
            <a:ext cx="1784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800">
                <a:ea typeface="HG丸ｺﾞｼｯｸM-PRO" panose="020F0600000000000000" pitchFamily="50" charset="-128"/>
              </a:rPr>
              <a:t>【</a:t>
            </a:r>
            <a:r>
              <a:rPr lang="ja-JP" altLang="en-US" sz="1800">
                <a:ea typeface="HG丸ｺﾞｼｯｸM-PRO" panose="020F0600000000000000" pitchFamily="50" charset="-128"/>
              </a:rPr>
              <a:t>様式　③</a:t>
            </a:r>
            <a:r>
              <a:rPr lang="en-US" altLang="ja-JP" sz="1800">
                <a:ea typeface="HG丸ｺﾞｼｯｸM-PRO" panose="020F0600000000000000" pitchFamily="50" charset="-128"/>
              </a:rPr>
              <a:t>】</a:t>
            </a:r>
            <a:r>
              <a:rPr lang="ja-JP" altLang="en-US" sz="1800">
                <a:ea typeface="HG丸ｺﾞｼｯｸM-PRO" panose="020F0600000000000000" pitchFamily="50" charset="-128"/>
              </a:rPr>
              <a:t>　</a:t>
            </a:r>
          </a:p>
        </p:txBody>
      </p:sp>
      <p:sp>
        <p:nvSpPr>
          <p:cNvPr id="68612" name="Text Box 4"/>
          <p:cNvSpPr txBox="1">
            <a:spLocks noChangeArrowheads="1"/>
          </p:cNvSpPr>
          <p:nvPr/>
        </p:nvSpPr>
        <p:spPr bwMode="auto">
          <a:xfrm>
            <a:off x="188913" y="1819275"/>
            <a:ext cx="65246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66700" indent="-1365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000">
                <a:solidFill>
                  <a:schemeClr val="accent2"/>
                </a:solidFill>
                <a:ea typeface="HG丸ｺﾞｼｯｸM-PRO" panose="020F0600000000000000" pitchFamily="50" charset="-128"/>
              </a:rPr>
              <a:t>　商店街で連携できるのであれば、整備した備蓄品を、「備蓄倉庫１か所に備蓄する。」以外にも、「備蓄品を取り扱う各店舗が、それぞれ必要分を確保しておく。」といった対応策も考えられます。</a:t>
            </a:r>
          </a:p>
        </p:txBody>
      </p:sp>
      <p:graphicFrame>
        <p:nvGraphicFramePr>
          <p:cNvPr id="69321" name="Group 713"/>
          <p:cNvGraphicFramePr>
            <a:graphicFrameLocks noGrp="1"/>
          </p:cNvGraphicFramePr>
          <p:nvPr/>
        </p:nvGraphicFramePr>
        <p:xfrm>
          <a:off x="260350" y="3059113"/>
          <a:ext cx="6337300" cy="6259642"/>
        </p:xfrm>
        <a:graphic>
          <a:graphicData uri="http://schemas.openxmlformats.org/drawingml/2006/table">
            <a:tbl>
              <a:tblPr/>
              <a:tblGrid>
                <a:gridCol w="3240088">
                  <a:extLst>
                    <a:ext uri="{9D8B030D-6E8A-4147-A177-3AD203B41FA5}">
                      <a16:colId xmlns:a16="http://schemas.microsoft.com/office/drawing/2014/main" val="124268516"/>
                    </a:ext>
                  </a:extLst>
                </a:gridCol>
                <a:gridCol w="936625">
                  <a:extLst>
                    <a:ext uri="{9D8B030D-6E8A-4147-A177-3AD203B41FA5}">
                      <a16:colId xmlns:a16="http://schemas.microsoft.com/office/drawing/2014/main" val="2560578424"/>
                    </a:ext>
                  </a:extLst>
                </a:gridCol>
                <a:gridCol w="647700">
                  <a:extLst>
                    <a:ext uri="{9D8B030D-6E8A-4147-A177-3AD203B41FA5}">
                      <a16:colId xmlns:a16="http://schemas.microsoft.com/office/drawing/2014/main" val="2840043644"/>
                    </a:ext>
                  </a:extLst>
                </a:gridCol>
                <a:gridCol w="792162">
                  <a:extLst>
                    <a:ext uri="{9D8B030D-6E8A-4147-A177-3AD203B41FA5}">
                      <a16:colId xmlns:a16="http://schemas.microsoft.com/office/drawing/2014/main" val="3264362830"/>
                    </a:ext>
                  </a:extLst>
                </a:gridCol>
                <a:gridCol w="720725">
                  <a:extLst>
                    <a:ext uri="{9D8B030D-6E8A-4147-A177-3AD203B41FA5}">
                      <a16:colId xmlns:a16="http://schemas.microsoft.com/office/drawing/2014/main" val="1904859978"/>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項目</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備蓄量</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更新</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時期</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整備状況確認</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796661428"/>
                  </a:ext>
                </a:extLst>
              </a:tr>
              <a:tr h="21113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商店街</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全体</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自店</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132674608"/>
                  </a:ext>
                </a:extLst>
              </a:tr>
              <a:tr h="3270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地域住民分の水</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（１人あたり１日３リットルが目安）</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76319071"/>
                  </a:ext>
                </a:extLst>
              </a:tr>
              <a:tr h="3270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食料</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9685488"/>
                  </a:ext>
                </a:extLst>
              </a:tr>
              <a:tr h="3270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ラジオ</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（乾電池型、手巻充電型）と予備乾電池</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endParaRPr kumimoji="1" lang="en-US" altLang="ja-JP" sz="1200" b="0"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endParaRPr kumimoji="1" lang="en-US" altLang="ja-JP" sz="1200" b="0"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71822426"/>
                  </a:ext>
                </a:extLst>
              </a:tr>
              <a:tr h="3651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懐中電燈と予備乾電池</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59886294"/>
                  </a:ext>
                </a:extLst>
              </a:tr>
              <a:tr h="3286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救急箱</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69947522"/>
                  </a:ext>
                </a:extLst>
              </a:tr>
              <a:tr h="3270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衛生用具類</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（ウェットティッシュ、トイレットペーパーなど）</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42346720"/>
                  </a:ext>
                </a:extLst>
              </a:tr>
              <a:tr h="3270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工具類</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（バール、シャベル、ハンマー、レンチなど）</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53510312"/>
                  </a:ext>
                </a:extLst>
              </a:tr>
              <a:tr h="3286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ビニールシート及び布テープ</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81315052"/>
                  </a:ext>
                </a:extLst>
              </a:tr>
              <a:tr h="3270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ブルーシート</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70936059"/>
                  </a:ext>
                </a:extLst>
              </a:tr>
              <a:tr h="3270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簡易トイレ製品</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（または、トイレ用ビニール袋及びビニールテープ）</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3177897"/>
                  </a:ext>
                </a:extLst>
              </a:tr>
              <a:tr h="3270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毛布</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43118648"/>
                  </a:ext>
                </a:extLst>
              </a:tr>
              <a:tr h="3556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携帯電話の充電器</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3075849"/>
                  </a:ext>
                </a:extLst>
              </a:tr>
              <a:tr h="3603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拡声器</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8705266"/>
                  </a:ext>
                </a:extLst>
              </a:tr>
              <a:tr h="31908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ＡＥＤ</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8143261"/>
                  </a:ext>
                </a:extLst>
              </a:tr>
              <a:tr h="3286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4376178"/>
                  </a:ext>
                </a:extLst>
              </a:tr>
              <a:tr h="29368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88121336"/>
                  </a:ext>
                </a:extLst>
              </a:tr>
            </a:tbl>
          </a:graphicData>
        </a:graphic>
      </p:graphicFrame>
      <p:sp>
        <p:nvSpPr>
          <p:cNvPr id="68683" name="Text Box 75"/>
          <p:cNvSpPr txBox="1">
            <a:spLocks noChangeArrowheads="1"/>
          </p:cNvSpPr>
          <p:nvPr/>
        </p:nvSpPr>
        <p:spPr bwMode="auto">
          <a:xfrm>
            <a:off x="1700213" y="2271713"/>
            <a:ext cx="36004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13017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1400" b="1">
                <a:solidFill>
                  <a:srgbClr val="FF0000"/>
                </a:solidFill>
                <a:ea typeface="HG丸ｺﾞｼｯｸM-PRO" panose="020F0600000000000000" pitchFamily="50" charset="-128"/>
              </a:rPr>
              <a:t>　　　　　　　　　</a:t>
            </a:r>
            <a:r>
              <a:rPr lang="ja-JP" altLang="en-US" sz="1400" b="1">
                <a:ea typeface="HG丸ｺﾞｼｯｸM-PRO" panose="020F0600000000000000" pitchFamily="50" charset="-128"/>
              </a:rPr>
              <a:t>備蓄品リスト</a:t>
            </a:r>
          </a:p>
        </p:txBody>
      </p:sp>
      <p:sp>
        <p:nvSpPr>
          <p:cNvPr id="69016" name="Text Box 408"/>
          <p:cNvSpPr txBox="1">
            <a:spLocks noChangeArrowheads="1"/>
          </p:cNvSpPr>
          <p:nvPr/>
        </p:nvSpPr>
        <p:spPr bwMode="auto">
          <a:xfrm>
            <a:off x="3325813" y="9653588"/>
            <a:ext cx="34925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13</a:t>
            </a:r>
          </a:p>
        </p:txBody>
      </p:sp>
      <p:grpSp>
        <p:nvGrpSpPr>
          <p:cNvPr id="69294" name="Group 686"/>
          <p:cNvGrpSpPr>
            <a:grpSpLocks/>
          </p:cNvGrpSpPr>
          <p:nvPr/>
        </p:nvGrpSpPr>
        <p:grpSpPr bwMode="auto">
          <a:xfrm>
            <a:off x="476250" y="1497013"/>
            <a:ext cx="2132013" cy="314325"/>
            <a:chOff x="436" y="422"/>
            <a:chExt cx="1343" cy="198"/>
          </a:xfrm>
        </p:grpSpPr>
        <p:sp>
          <p:nvSpPr>
            <p:cNvPr id="69295" name="AutoShape 687"/>
            <p:cNvSpPr>
              <a:spLocks noChangeArrowheads="1"/>
            </p:cNvSpPr>
            <p:nvPr/>
          </p:nvSpPr>
          <p:spPr bwMode="auto">
            <a:xfrm>
              <a:off x="436" y="422"/>
              <a:ext cx="1343" cy="198"/>
            </a:xfrm>
            <a:prstGeom prst="roundRect">
              <a:avLst>
                <a:gd name="adj" fmla="val 16667"/>
              </a:avLst>
            </a:prstGeom>
            <a:solidFill>
              <a:schemeClr val="bg1"/>
            </a:solidFill>
            <a:ln w="19050">
              <a:solidFill>
                <a:schemeClr val="accent2"/>
              </a:solidFill>
              <a:round/>
              <a:headEnd/>
              <a:tailEnd/>
            </a:ln>
            <a:effectLst>
              <a:outerShdw dist="17961" dir="2700000" algn="ctr" rotWithShape="0">
                <a:schemeClr val="bg2"/>
              </a:outerShdw>
            </a:effectLst>
          </p:spPr>
          <p:txBody>
            <a:bodyPr>
              <a:spAutoFit/>
            </a:bodyPr>
            <a:lstStyle/>
            <a:p>
              <a:r>
                <a:rPr lang="ja-JP" altLang="en-US" sz="1200" b="1">
                  <a:solidFill>
                    <a:schemeClr val="accent2"/>
                  </a:solidFill>
                  <a:ea typeface="HGS創英角ﾎﾟｯﾌﾟ体" panose="040B0A00000000000000" pitchFamily="50" charset="-128"/>
                </a:rPr>
                <a:t>商店街で連携しよう！</a:t>
              </a:r>
            </a:p>
          </p:txBody>
        </p:sp>
        <p:pic>
          <p:nvPicPr>
            <p:cNvPr id="69296" name="Picture 688" descr="j030543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18" y="444"/>
              <a:ext cx="188" cy="150"/>
            </a:xfrm>
            <a:prstGeom prst="rect">
              <a:avLst/>
            </a:prstGeom>
            <a:noFill/>
            <a:extLst>
              <a:ext uri="{909E8E84-426E-40DD-AFC4-6F175D3DCCD1}">
                <a14:hiddenFill xmlns:a14="http://schemas.microsoft.com/office/drawing/2010/main">
                  <a:solidFill>
                    <a:srgbClr val="FFFFFF"/>
                  </a:solidFill>
                </a14:hiddenFill>
              </a:ext>
            </a:extLst>
          </p:spPr>
        </p:pic>
      </p:grpSp>
      <p:pic>
        <p:nvPicPr>
          <p:cNvPr id="69299" name="Picture 691" descr="MCj0398067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68638" y="3763963"/>
            <a:ext cx="323850" cy="327025"/>
          </a:xfrm>
          <a:prstGeom prst="rect">
            <a:avLst/>
          </a:prstGeom>
          <a:noFill/>
          <a:extLst>
            <a:ext uri="{909E8E84-426E-40DD-AFC4-6F175D3DCCD1}">
              <a14:hiddenFill xmlns:a14="http://schemas.microsoft.com/office/drawing/2010/main">
                <a:solidFill>
                  <a:srgbClr val="FFFFFF"/>
                </a:solidFill>
              </a14:hiddenFill>
            </a:ext>
          </a:extLst>
        </p:spPr>
      </p:pic>
      <p:pic>
        <p:nvPicPr>
          <p:cNvPr id="69301" name="Picture 693" descr="j028377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997200" y="4960938"/>
            <a:ext cx="396875" cy="352425"/>
          </a:xfrm>
          <a:prstGeom prst="rect">
            <a:avLst/>
          </a:prstGeom>
          <a:noFill/>
          <a:extLst>
            <a:ext uri="{909E8E84-426E-40DD-AFC4-6F175D3DCCD1}">
              <a14:hiddenFill xmlns:a14="http://schemas.microsoft.com/office/drawing/2010/main">
                <a:solidFill>
                  <a:srgbClr val="FFFFFF"/>
                </a:solidFill>
              </a14:hiddenFill>
            </a:ext>
          </a:extLst>
        </p:spPr>
      </p:pic>
      <p:pic>
        <p:nvPicPr>
          <p:cNvPr id="69304" name="Picture 696" descr="MCj03568910000[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68625" y="6851650"/>
            <a:ext cx="431800" cy="269875"/>
          </a:xfrm>
          <a:prstGeom prst="rect">
            <a:avLst/>
          </a:prstGeom>
          <a:noFill/>
          <a:extLst>
            <a:ext uri="{909E8E84-426E-40DD-AFC4-6F175D3DCCD1}">
              <a14:hiddenFill xmlns:a14="http://schemas.microsoft.com/office/drawing/2010/main">
                <a:solidFill>
                  <a:srgbClr val="FFFFFF"/>
                </a:solidFill>
              </a14:hiddenFill>
            </a:ext>
          </a:extLst>
        </p:spPr>
      </p:pic>
      <p:pic>
        <p:nvPicPr>
          <p:cNvPr id="69305" name="Picture 697" descr="MCj03080920000[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852738" y="6537325"/>
            <a:ext cx="473075" cy="219075"/>
          </a:xfrm>
          <a:prstGeom prst="rect">
            <a:avLst/>
          </a:prstGeom>
          <a:noFill/>
          <a:extLst>
            <a:ext uri="{909E8E84-426E-40DD-AFC4-6F175D3DCCD1}">
              <a14:hiddenFill xmlns:a14="http://schemas.microsoft.com/office/drawing/2010/main">
                <a:solidFill>
                  <a:srgbClr val="FFFFFF"/>
                </a:solidFill>
              </a14:hiddenFill>
            </a:ext>
          </a:extLst>
        </p:spPr>
      </p:pic>
      <p:pic>
        <p:nvPicPr>
          <p:cNvPr id="69307" name="Picture 699" descr="j029584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40075" y="7189788"/>
            <a:ext cx="307975" cy="381000"/>
          </a:xfrm>
          <a:prstGeom prst="rect">
            <a:avLst/>
          </a:prstGeom>
          <a:noFill/>
          <a:extLst>
            <a:ext uri="{909E8E84-426E-40DD-AFC4-6F175D3DCCD1}">
              <a14:hiddenFill xmlns:a14="http://schemas.microsoft.com/office/drawing/2010/main">
                <a:solidFill>
                  <a:srgbClr val="FFFFFF"/>
                </a:solidFill>
              </a14:hiddenFill>
            </a:ext>
          </a:extLst>
        </p:spPr>
      </p:pic>
      <p:pic>
        <p:nvPicPr>
          <p:cNvPr id="69308" name="Picture 700" descr="MCj02909450000[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497138" y="7546975"/>
            <a:ext cx="542925" cy="254000"/>
          </a:xfrm>
          <a:prstGeom prst="rect">
            <a:avLst/>
          </a:prstGeom>
          <a:noFill/>
          <a:extLst>
            <a:ext uri="{909E8E84-426E-40DD-AFC4-6F175D3DCCD1}">
              <a14:hiddenFill xmlns:a14="http://schemas.microsoft.com/office/drawing/2010/main">
                <a:solidFill>
                  <a:srgbClr val="FFFFFF"/>
                </a:solidFill>
              </a14:hiddenFill>
            </a:ext>
          </a:extLst>
        </p:spPr>
      </p:pic>
      <p:pic>
        <p:nvPicPr>
          <p:cNvPr id="69309" name="Picture 701" descr="MCj03074280000[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852738" y="8189913"/>
            <a:ext cx="381000" cy="368300"/>
          </a:xfrm>
          <a:prstGeom prst="rect">
            <a:avLst/>
          </a:prstGeom>
          <a:noFill/>
          <a:extLst>
            <a:ext uri="{909E8E84-426E-40DD-AFC4-6F175D3DCCD1}">
              <a14:hiddenFill xmlns:a14="http://schemas.microsoft.com/office/drawing/2010/main">
                <a:solidFill>
                  <a:srgbClr val="FFFFFF"/>
                </a:solidFill>
              </a14:hiddenFill>
            </a:ext>
          </a:extLst>
        </p:spPr>
      </p:pic>
      <p:pic>
        <p:nvPicPr>
          <p:cNvPr id="69310" name="Picture 702" descr="j0215778"/>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852738" y="4162425"/>
            <a:ext cx="269875" cy="327025"/>
          </a:xfrm>
          <a:prstGeom prst="rect">
            <a:avLst/>
          </a:prstGeom>
          <a:noFill/>
          <a:extLst>
            <a:ext uri="{909E8E84-426E-40DD-AFC4-6F175D3DCCD1}">
              <a14:hiddenFill xmlns:a14="http://schemas.microsoft.com/office/drawing/2010/main">
                <a:solidFill>
                  <a:srgbClr val="FFFFFF"/>
                </a:solidFill>
              </a14:hiddenFill>
            </a:ext>
          </a:extLst>
        </p:spPr>
      </p:pic>
      <p:pic>
        <p:nvPicPr>
          <p:cNvPr id="69311" name="Picture 703" descr="j0234168[1]"/>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087688" y="6169025"/>
            <a:ext cx="230187" cy="296863"/>
          </a:xfrm>
          <a:prstGeom prst="rect">
            <a:avLst/>
          </a:prstGeom>
          <a:noFill/>
          <a:extLst>
            <a:ext uri="{909E8E84-426E-40DD-AFC4-6F175D3DCCD1}">
              <a14:hiddenFill xmlns:a14="http://schemas.microsoft.com/office/drawing/2010/main">
                <a:solidFill>
                  <a:srgbClr val="FFFFFF"/>
                </a:solidFill>
              </a14:hiddenFill>
            </a:ext>
          </a:extLst>
        </p:spPr>
      </p:pic>
      <p:pic>
        <p:nvPicPr>
          <p:cNvPr id="69312" name="Picture 704" descr="j0351236[1]"/>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492375" y="4506913"/>
            <a:ext cx="363538" cy="346075"/>
          </a:xfrm>
          <a:prstGeom prst="rect">
            <a:avLst/>
          </a:prstGeom>
          <a:noFill/>
          <a:extLst>
            <a:ext uri="{909E8E84-426E-40DD-AFC4-6F175D3DCCD1}">
              <a14:hiddenFill xmlns:a14="http://schemas.microsoft.com/office/drawing/2010/main">
                <a:solidFill>
                  <a:srgbClr val="FFFFFF"/>
                </a:solidFill>
              </a14:hiddenFill>
            </a:ext>
          </a:extLst>
        </p:spPr>
      </p:pic>
      <p:pic>
        <p:nvPicPr>
          <p:cNvPr id="69313" name="Picture 705" descr="GUM06_CL17028"/>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724150" y="5386388"/>
            <a:ext cx="488950" cy="288925"/>
          </a:xfrm>
          <a:prstGeom prst="rect">
            <a:avLst/>
          </a:prstGeom>
          <a:noFill/>
          <a:extLst>
            <a:ext uri="{909E8E84-426E-40DD-AFC4-6F175D3DCCD1}">
              <a14:hiddenFill xmlns:a14="http://schemas.microsoft.com/office/drawing/2010/main">
                <a:solidFill>
                  <a:srgbClr val="FFFFFF"/>
                </a:solidFill>
              </a14:hiddenFill>
            </a:ext>
          </a:extLst>
        </p:spPr>
      </p:pic>
      <p:pic>
        <p:nvPicPr>
          <p:cNvPr id="69314" name="Picture 706" descr="j0237617[1]"/>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141663" y="5780088"/>
            <a:ext cx="284162" cy="325437"/>
          </a:xfrm>
          <a:prstGeom prst="rect">
            <a:avLst/>
          </a:prstGeom>
          <a:noFill/>
          <a:extLst>
            <a:ext uri="{909E8E84-426E-40DD-AFC4-6F175D3DCCD1}">
              <a14:hiddenFill xmlns:a14="http://schemas.microsoft.com/office/drawing/2010/main">
                <a:solidFill>
                  <a:srgbClr val="FFFFFF"/>
                </a:solidFill>
              </a14:hiddenFill>
            </a:ext>
          </a:extLst>
        </p:spPr>
      </p:pic>
      <p:sp>
        <p:nvSpPr>
          <p:cNvPr id="69320" name="Text Box 712"/>
          <p:cNvSpPr txBox="1">
            <a:spLocks noChangeArrowheads="1"/>
          </p:cNvSpPr>
          <p:nvPr/>
        </p:nvSpPr>
        <p:spPr bwMode="auto">
          <a:xfrm>
            <a:off x="331788" y="633413"/>
            <a:ext cx="63373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2075" indent="-9207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Tx/>
              <a:buChar char="•"/>
            </a:pPr>
            <a:r>
              <a:rPr lang="ja-JP" altLang="en-US" sz="1000">
                <a:solidFill>
                  <a:srgbClr val="808080"/>
                </a:solidFill>
                <a:ea typeface="HG丸ｺﾞｼｯｸM-PRO" panose="020F0600000000000000" pitchFamily="50" charset="-128"/>
              </a:rPr>
              <a:t>備蓄品については、災害が発生した際に、その場から避難するために必要なモノ、救援などの応急措置に必要なモノ、その後生きながらえるために必要なモノといった観点から考えてください。</a:t>
            </a:r>
          </a:p>
          <a:p>
            <a:pPr>
              <a:buFontTx/>
              <a:buChar char="•"/>
            </a:pPr>
            <a:r>
              <a:rPr lang="ja-JP" altLang="en-US" sz="1000">
                <a:solidFill>
                  <a:srgbClr val="808080"/>
                </a:solidFill>
                <a:ea typeface="HG丸ｺﾞｼｯｸM-PRO" panose="020F0600000000000000" pitchFamily="50" charset="-128"/>
              </a:rPr>
              <a:t>水や食料などの備蓄量は、≪人数</a:t>
            </a:r>
            <a:r>
              <a:rPr lang="en-US" altLang="ja-JP" sz="1000">
                <a:solidFill>
                  <a:srgbClr val="808080"/>
                </a:solidFill>
                <a:ea typeface="HG丸ｺﾞｼｯｸM-PRO" panose="020F0600000000000000" pitchFamily="50" charset="-128"/>
              </a:rPr>
              <a:t>×</a:t>
            </a:r>
            <a:r>
              <a:rPr lang="ja-JP" altLang="en-US" sz="1000">
                <a:solidFill>
                  <a:srgbClr val="808080"/>
                </a:solidFill>
                <a:ea typeface="HG丸ｺﾞｼｯｸM-PRO" panose="020F0600000000000000" pitchFamily="50" charset="-128"/>
              </a:rPr>
              <a:t>３日分≫が目安といわれています。あなたのお店の予算やスペースの制約もあると思われますが、人命の安全確保の観点からも３日分を目安に確保してください。</a:t>
            </a:r>
          </a:p>
          <a:p>
            <a:pPr>
              <a:buFontTx/>
              <a:buChar char="•"/>
            </a:pPr>
            <a:r>
              <a:rPr lang="ja-JP" altLang="en-US" sz="1000">
                <a:solidFill>
                  <a:srgbClr val="808080"/>
                </a:solidFill>
                <a:ea typeface="HG丸ｺﾞｼｯｸM-PRO" panose="020F0600000000000000" pitchFamily="50" charset="-128"/>
              </a:rPr>
              <a:t>ＢＣＰ対応を行う要員や、帰宅できない従業員を対象とした備蓄品については、特に準備が必要です。</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333375" y="200025"/>
            <a:ext cx="3455988" cy="269875"/>
          </a:xfrm>
          <a:prstGeom prst="rect">
            <a:avLst/>
          </a:prstGeom>
          <a:gradFill rotWithShape="1">
            <a:gsLst>
              <a:gs pos="0">
                <a:srgbClr val="DDDDDD"/>
              </a:gs>
              <a:gs pos="50000">
                <a:srgbClr val="DDDDDD">
                  <a:gamma/>
                  <a:tint val="0"/>
                  <a:invGamma/>
                </a:srgbClr>
              </a:gs>
              <a:gs pos="100000">
                <a:srgbClr val="DDDDDD"/>
              </a:gs>
            </a:gsLst>
            <a:lin ang="5400000" scaled="1"/>
          </a:gradFill>
          <a:ln>
            <a:noFill/>
          </a:ln>
          <a:effectLst/>
          <a:extLst>
            <a:ext uri="{91240B29-F687-4F45-9708-019B960494DF}">
              <a14:hiddenLine xmlns:a14="http://schemas.microsoft.com/office/drawing/2010/main" w="28575">
                <a:solidFill>
                  <a:srgbClr val="DDDDD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5955" name="Text Box 3"/>
          <p:cNvSpPr txBox="1">
            <a:spLocks noChangeArrowheads="1"/>
          </p:cNvSpPr>
          <p:nvPr/>
        </p:nvSpPr>
        <p:spPr bwMode="auto">
          <a:xfrm>
            <a:off x="241300" y="133350"/>
            <a:ext cx="1784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800">
                <a:ea typeface="HG丸ｺﾞｼｯｸM-PRO" panose="020F0600000000000000" pitchFamily="50" charset="-128"/>
              </a:rPr>
              <a:t>【</a:t>
            </a:r>
            <a:r>
              <a:rPr lang="ja-JP" altLang="en-US" sz="1800">
                <a:ea typeface="HG丸ｺﾞｼｯｸM-PRO" panose="020F0600000000000000" pitchFamily="50" charset="-128"/>
              </a:rPr>
              <a:t>様式　⑤</a:t>
            </a:r>
            <a:r>
              <a:rPr lang="en-US" altLang="ja-JP" sz="1800">
                <a:ea typeface="HG丸ｺﾞｼｯｸM-PRO" panose="020F0600000000000000" pitchFamily="50" charset="-128"/>
              </a:rPr>
              <a:t>】</a:t>
            </a:r>
            <a:r>
              <a:rPr lang="ja-JP" altLang="en-US" sz="1800">
                <a:ea typeface="HG丸ｺﾞｼｯｸM-PRO" panose="020F0600000000000000" pitchFamily="50" charset="-128"/>
              </a:rPr>
              <a:t>　</a:t>
            </a:r>
          </a:p>
        </p:txBody>
      </p:sp>
      <p:sp>
        <p:nvSpPr>
          <p:cNvPr id="125956" name="Text Box 4"/>
          <p:cNvSpPr txBox="1">
            <a:spLocks noChangeArrowheads="1"/>
          </p:cNvSpPr>
          <p:nvPr/>
        </p:nvSpPr>
        <p:spPr bwMode="auto">
          <a:xfrm>
            <a:off x="1700213" y="1333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800">
                <a:ea typeface="HG丸ｺﾞｼｯｸM-PRO" panose="020F0600000000000000" pitchFamily="50" charset="-128"/>
              </a:rPr>
              <a:t>従業員携帯カード</a:t>
            </a:r>
          </a:p>
        </p:txBody>
      </p:sp>
      <p:sp>
        <p:nvSpPr>
          <p:cNvPr id="125957" name="Text Box 5"/>
          <p:cNvSpPr txBox="1">
            <a:spLocks noChangeArrowheads="1"/>
          </p:cNvSpPr>
          <p:nvPr/>
        </p:nvSpPr>
        <p:spPr bwMode="auto">
          <a:xfrm>
            <a:off x="188913" y="765175"/>
            <a:ext cx="65246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1778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000">
                <a:solidFill>
                  <a:srgbClr val="808080"/>
                </a:solidFill>
                <a:ea typeface="HG丸ｺﾞｼｯｸM-PRO" panose="020F0600000000000000" pitchFamily="50" charset="-128"/>
              </a:rPr>
              <a:t>各部署、各従業員が、被災時の連絡先や自分のやるべきことについて記入しましょう。</a:t>
            </a:r>
          </a:p>
          <a:p>
            <a:r>
              <a:rPr lang="ja-JP" altLang="en-US" sz="1000">
                <a:solidFill>
                  <a:srgbClr val="808080"/>
                </a:solidFill>
                <a:ea typeface="HG丸ｺﾞｼｯｸM-PRO" panose="020F0600000000000000" pitchFamily="50" charset="-128"/>
              </a:rPr>
              <a:t>記入したものは、定期入れや財布に納め常に携行するようにしてください。</a:t>
            </a:r>
          </a:p>
        </p:txBody>
      </p:sp>
      <p:sp>
        <p:nvSpPr>
          <p:cNvPr id="125958" name="Text Box 6"/>
          <p:cNvSpPr txBox="1">
            <a:spLocks noChangeArrowheads="1"/>
          </p:cNvSpPr>
          <p:nvPr/>
        </p:nvSpPr>
        <p:spPr bwMode="auto">
          <a:xfrm>
            <a:off x="3251200" y="9647238"/>
            <a:ext cx="34925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15</a:t>
            </a:r>
          </a:p>
        </p:txBody>
      </p:sp>
      <p:sp>
        <p:nvSpPr>
          <p:cNvPr id="125959" name="Text Box 7"/>
          <p:cNvSpPr txBox="1">
            <a:spLocks noChangeArrowheads="1"/>
          </p:cNvSpPr>
          <p:nvPr/>
        </p:nvSpPr>
        <p:spPr bwMode="auto">
          <a:xfrm>
            <a:off x="1628775" y="3459163"/>
            <a:ext cx="3600450" cy="1493837"/>
          </a:xfrm>
          <a:prstGeom prst="rect">
            <a:avLst/>
          </a:prstGeom>
          <a:solidFill>
            <a:schemeClr val="bg1"/>
          </a:solidFill>
          <a:ln>
            <a:noFill/>
          </a:ln>
          <a:effectLst/>
          <a:extLs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pPr algn="ctr"/>
            <a:r>
              <a:rPr lang="ja-JP" altLang="en-US" sz="6000" b="1">
                <a:solidFill>
                  <a:srgbClr val="3333FF"/>
                </a:solidFill>
              </a:rPr>
              <a:t>別途作成</a:t>
            </a:r>
          </a:p>
          <a:p>
            <a:pPr algn="ctr"/>
            <a:r>
              <a:rPr lang="ja-JP" altLang="en-US" sz="3200" b="1">
                <a:solidFill>
                  <a:srgbClr val="3333FF"/>
                </a:solidFill>
              </a:rPr>
              <a:t>（別ファイル）</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4961" name="Group 33"/>
          <p:cNvGraphicFramePr>
            <a:graphicFrameLocks noGrp="1"/>
          </p:cNvGraphicFramePr>
          <p:nvPr/>
        </p:nvGraphicFramePr>
        <p:xfrm>
          <a:off x="1052513" y="4232275"/>
          <a:ext cx="4752975" cy="3684588"/>
        </p:xfrm>
        <a:graphic>
          <a:graphicData uri="http://schemas.openxmlformats.org/drawingml/2006/table">
            <a:tbl>
              <a:tblPr/>
              <a:tblGrid>
                <a:gridCol w="2378075">
                  <a:extLst>
                    <a:ext uri="{9D8B030D-6E8A-4147-A177-3AD203B41FA5}">
                      <a16:colId xmlns:a16="http://schemas.microsoft.com/office/drawing/2014/main" val="771366145"/>
                    </a:ext>
                  </a:extLst>
                </a:gridCol>
                <a:gridCol w="2374900">
                  <a:extLst>
                    <a:ext uri="{9D8B030D-6E8A-4147-A177-3AD203B41FA5}">
                      <a16:colId xmlns:a16="http://schemas.microsoft.com/office/drawing/2014/main" val="1537877520"/>
                    </a:ext>
                  </a:extLst>
                </a:gridCol>
              </a:tblGrid>
              <a:tr h="3968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anose="020B0600070205080204" pitchFamily="50" charset="-128"/>
                          <a:ea typeface="ＭＳ Ｐゴシック" panose="020B0600070205080204" pitchFamily="50" charset="-128"/>
                        </a:rPr>
                        <a:t>承認欄（作成・点検・更新時に記載）</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4116974833"/>
                  </a:ext>
                </a:extLst>
              </a:tr>
              <a:tr h="3762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anose="020B0600070205080204" pitchFamily="50" charset="-128"/>
                          <a:ea typeface="ＭＳ Ｐゴシック" panose="020B0600070205080204" pitchFamily="50" charset="-128"/>
                        </a:rPr>
                        <a:t>承認日</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anose="020B0600070205080204" pitchFamily="50" charset="-128"/>
                          <a:ea typeface="ＭＳ Ｐゴシック" panose="020B0600070205080204" pitchFamily="50" charset="-128"/>
                        </a:rPr>
                        <a:t>承認者</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533407983"/>
                  </a:ext>
                </a:extLst>
              </a:tr>
              <a:tr h="4159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0" u="none" strike="noStrike" cap="none" normalizeH="0" baseline="0" smtClean="0">
                          <a:ln>
                            <a:noFill/>
                          </a:ln>
                          <a:solidFill>
                            <a:schemeClr val="tx1"/>
                          </a:solidFill>
                          <a:effectLst/>
                          <a:latin typeface="ＭＳ Ｐゴシック" panose="020B0600070205080204" pitchFamily="50" charset="-128"/>
                          <a:ea typeface="ＭＳ Ｐ明朝" panose="02020600040205080304" pitchFamily="18" charset="-128"/>
                        </a:rPr>
                        <a:t>年　　　月　　　日</a:t>
                      </a:r>
                      <a:endPar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56228429"/>
                  </a:ext>
                </a:extLst>
              </a:tr>
              <a:tr h="4159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0" u="none" strike="noStrike" cap="none" normalizeH="0" baseline="0" smtClean="0">
                          <a:ln>
                            <a:noFill/>
                          </a:ln>
                          <a:solidFill>
                            <a:schemeClr val="tx1"/>
                          </a:solidFill>
                          <a:effectLst/>
                          <a:latin typeface="ＭＳ Ｐゴシック" panose="020B0600070205080204" pitchFamily="50" charset="-128"/>
                          <a:ea typeface="ＭＳ Ｐ明朝" panose="02020600040205080304" pitchFamily="18" charset="-128"/>
                        </a:rPr>
                        <a:t>年　　　月　　　日</a:t>
                      </a:r>
                      <a:endPar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40170453"/>
                  </a:ext>
                </a:extLst>
              </a:tr>
              <a:tr h="4159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0" u="none" strike="noStrike" cap="none" normalizeH="0" baseline="0" smtClean="0">
                          <a:ln>
                            <a:noFill/>
                          </a:ln>
                          <a:solidFill>
                            <a:schemeClr val="tx1"/>
                          </a:solidFill>
                          <a:effectLst/>
                          <a:latin typeface="ＭＳ Ｐゴシック" panose="020B0600070205080204" pitchFamily="50" charset="-128"/>
                          <a:ea typeface="ＭＳ Ｐ明朝" panose="02020600040205080304" pitchFamily="18" charset="-128"/>
                        </a:rPr>
                        <a:t>年　　　月　　　日</a:t>
                      </a:r>
                      <a:endPar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96882466"/>
                  </a:ext>
                </a:extLst>
              </a:tr>
              <a:tr h="4159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0" u="none" strike="noStrike" cap="none" normalizeH="0" baseline="0" smtClean="0">
                          <a:ln>
                            <a:noFill/>
                          </a:ln>
                          <a:solidFill>
                            <a:schemeClr val="tx1"/>
                          </a:solidFill>
                          <a:effectLst/>
                          <a:latin typeface="ＭＳ Ｐゴシック" panose="020B0600070205080204" pitchFamily="50" charset="-128"/>
                          <a:ea typeface="ＭＳ Ｐ明朝" panose="02020600040205080304" pitchFamily="18" charset="-128"/>
                        </a:rPr>
                        <a:t>年　　　月　　　日</a:t>
                      </a:r>
                      <a:endPar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49164630"/>
                  </a:ext>
                </a:extLst>
              </a:tr>
              <a:tr h="4159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0" u="none" strike="noStrike" cap="none" normalizeH="0" baseline="0" smtClean="0">
                          <a:ln>
                            <a:noFill/>
                          </a:ln>
                          <a:solidFill>
                            <a:schemeClr val="tx1"/>
                          </a:solidFill>
                          <a:effectLst/>
                          <a:latin typeface="ＭＳ Ｐゴシック" panose="020B0600070205080204" pitchFamily="50" charset="-128"/>
                          <a:ea typeface="ＭＳ Ｐ明朝" panose="02020600040205080304" pitchFamily="18" charset="-128"/>
                        </a:rPr>
                        <a:t>年　　　月　　　日</a:t>
                      </a:r>
                      <a:endPar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79054811"/>
                  </a:ext>
                </a:extLst>
              </a:tr>
              <a:tr h="4159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0" u="none" strike="noStrike" cap="none" normalizeH="0" baseline="0" smtClean="0">
                          <a:ln>
                            <a:noFill/>
                          </a:ln>
                          <a:solidFill>
                            <a:schemeClr val="tx1"/>
                          </a:solidFill>
                          <a:effectLst/>
                          <a:latin typeface="ＭＳ Ｐゴシック" panose="020B0600070205080204" pitchFamily="50" charset="-128"/>
                          <a:ea typeface="ＭＳ Ｐ明朝" panose="02020600040205080304" pitchFamily="18" charset="-128"/>
                        </a:rPr>
                        <a:t>年　　　月　　　日</a:t>
                      </a:r>
                      <a:endPar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6281216"/>
                  </a:ext>
                </a:extLst>
              </a:tr>
              <a:tr h="4159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rPr>
                        <a:t> </a:t>
                      </a:r>
                      <a:r>
                        <a:rPr kumimoji="1" lang="ja-JP" altLang="en-US" sz="1200" b="0" i="0" u="none" strike="noStrike" cap="none" normalizeH="0" baseline="0" smtClean="0">
                          <a:ln>
                            <a:noFill/>
                          </a:ln>
                          <a:solidFill>
                            <a:schemeClr val="tx1"/>
                          </a:solidFill>
                          <a:effectLst/>
                          <a:latin typeface="ＭＳ Ｐゴシック" panose="020B0600070205080204" pitchFamily="50" charset="-128"/>
                          <a:ea typeface="ＭＳ Ｐ明朝" panose="02020600040205080304" pitchFamily="18" charset="-128"/>
                        </a:rPr>
                        <a:t>年　　　月　　　日</a:t>
                      </a:r>
                      <a:endParaRPr kumimoji="1" lang="ja-JP" altLang="en-US"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ゴシック" panose="020B0600070205080204" pitchFamily="50"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52148989"/>
                  </a:ext>
                </a:extLst>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Text Box 3"/>
          <p:cNvSpPr txBox="1">
            <a:spLocks noChangeArrowheads="1"/>
          </p:cNvSpPr>
          <p:nvPr/>
        </p:nvSpPr>
        <p:spPr bwMode="auto">
          <a:xfrm>
            <a:off x="2108200" y="9661525"/>
            <a:ext cx="4749800" cy="244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a:latin typeface="ＭＳ Ｐゴシック" panose="020B0600070205080204" pitchFamily="50" charset="-128"/>
              </a:rPr>
              <a:t>あいちＢＣＰモデル［中小商業・サービス業向け　コンパクト版（第１版）］（平成</a:t>
            </a:r>
            <a:r>
              <a:rPr lang="en-US" altLang="ja-JP" sz="1000">
                <a:latin typeface="ＭＳ Ｐゴシック" panose="020B0600070205080204" pitchFamily="50" charset="-128"/>
              </a:rPr>
              <a:t>20</a:t>
            </a:r>
            <a:r>
              <a:rPr lang="ja-JP" altLang="en-US" sz="1000">
                <a:latin typeface="ＭＳ Ｐゴシック" panose="020B0600070205080204" pitchFamily="50" charset="-128"/>
              </a:rPr>
              <a:t>年</a:t>
            </a:r>
            <a:r>
              <a:rPr lang="en-US" altLang="ja-JP" sz="1000">
                <a:latin typeface="ＭＳ Ｐゴシック" panose="020B0600070205080204" pitchFamily="50" charset="-128"/>
              </a:rPr>
              <a:t>3</a:t>
            </a:r>
            <a:r>
              <a:rPr lang="ja-JP" altLang="en-US" sz="1000">
                <a:latin typeface="ＭＳ Ｐゴシック" panose="020B0600070205080204" pitchFamily="50" charset="-128"/>
              </a:rPr>
              <a:t>月）</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5429" name="Group 741"/>
          <p:cNvGraphicFramePr>
            <a:graphicFrameLocks noGrp="1"/>
          </p:cNvGraphicFramePr>
          <p:nvPr/>
        </p:nvGraphicFramePr>
        <p:xfrm>
          <a:off x="549275" y="695325"/>
          <a:ext cx="5052038" cy="2656720"/>
        </p:xfrm>
        <a:graphic>
          <a:graphicData uri="http://schemas.openxmlformats.org/drawingml/2006/table">
            <a:tbl>
              <a:tblPr/>
              <a:tblGrid>
                <a:gridCol w="687388">
                  <a:extLst>
                    <a:ext uri="{9D8B030D-6E8A-4147-A177-3AD203B41FA5}">
                      <a16:colId xmlns:a16="http://schemas.microsoft.com/office/drawing/2014/main" val="1890522578"/>
                    </a:ext>
                  </a:extLst>
                </a:gridCol>
                <a:gridCol w="205400">
                  <a:extLst>
                    <a:ext uri="{9D8B030D-6E8A-4147-A177-3AD203B41FA5}">
                      <a16:colId xmlns:a16="http://schemas.microsoft.com/office/drawing/2014/main" val="2231660672"/>
                    </a:ext>
                  </a:extLst>
                </a:gridCol>
                <a:gridCol w="3354388">
                  <a:extLst>
                    <a:ext uri="{9D8B030D-6E8A-4147-A177-3AD203B41FA5}">
                      <a16:colId xmlns:a16="http://schemas.microsoft.com/office/drawing/2014/main" val="2786854472"/>
                    </a:ext>
                  </a:extLst>
                </a:gridCol>
                <a:gridCol w="804862">
                  <a:extLst>
                    <a:ext uri="{9D8B030D-6E8A-4147-A177-3AD203B41FA5}">
                      <a16:colId xmlns:a16="http://schemas.microsoft.com/office/drawing/2014/main" val="173479501"/>
                    </a:ext>
                  </a:extLst>
                </a:gridCol>
              </a:tblGrid>
              <a:tr h="260350">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anose="020B0600070205080204" pitchFamily="50" charset="-128"/>
                          <a:ea typeface="ＭＳ Ｐゴシック" panose="020B0600070205080204" pitchFamily="50" charset="-128"/>
                        </a:rPr>
                        <a:t>項目</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anose="020B0600070205080204" pitchFamily="50" charset="-128"/>
                          <a:ea typeface="ＭＳ Ｐゴシック" panose="020B0600070205080204" pitchFamily="50" charset="-128"/>
                        </a:rPr>
                        <a:t>ページ</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534198438"/>
                  </a:ext>
                </a:extLst>
              </a:tr>
              <a:tr h="177800">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1.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ＢＣＰの基本方針</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AC864"/>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AC864"/>
                    </a:solidFill>
                  </a:tcPr>
                </a:tc>
                <a:extLst>
                  <a:ext uri="{0D108BD9-81ED-4DB2-BD59-A6C34878D82A}">
                    <a16:rowId xmlns:a16="http://schemas.microsoft.com/office/drawing/2014/main" val="4146375452"/>
                  </a:ext>
                </a:extLst>
              </a:tr>
              <a:tr h="230188">
                <a:tc rowSpan="6">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計画</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１　対象とする災害</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E5E5"/>
                    </a:solid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E5E5"/>
                    </a:solidFill>
                  </a:tcPr>
                </a:tc>
                <a:extLst>
                  <a:ext uri="{0D108BD9-81ED-4DB2-BD59-A6C34878D82A}">
                    <a16:rowId xmlns:a16="http://schemas.microsoft.com/office/drawing/2014/main" val="3534231347"/>
                  </a:ext>
                </a:extLst>
              </a:tr>
              <a:tr h="177800">
                <a:tc vMerge="1">
                  <a:txBody>
                    <a:bodyPr/>
                    <a:lstStyle/>
                    <a:p>
                      <a:endParaRPr kumimoji="1" lang="ja-JP" altLang="en-US"/>
                    </a:p>
                  </a:txBody>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　重要業務と復旧目標の決定</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E5E5"/>
                    </a:solid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E5E5"/>
                    </a:solidFill>
                  </a:tcPr>
                </a:tc>
                <a:extLst>
                  <a:ext uri="{0D108BD9-81ED-4DB2-BD59-A6C34878D82A}">
                    <a16:rowId xmlns:a16="http://schemas.microsoft.com/office/drawing/2014/main" val="883996917"/>
                  </a:ext>
                </a:extLst>
              </a:tr>
              <a:tr h="177800">
                <a:tc vMerge="1">
                  <a:txBody>
                    <a:bodyPr/>
                    <a:lstStyle/>
                    <a:p>
                      <a:endParaRPr kumimoji="1" lang="ja-JP" altLang="en-US"/>
                    </a:p>
                  </a:txBody>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３　重要業務が受ける被害の想定</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FFB2"/>
                    </a:solid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3</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FFB2"/>
                    </a:solidFill>
                  </a:tcPr>
                </a:tc>
                <a:extLst>
                  <a:ext uri="{0D108BD9-81ED-4DB2-BD59-A6C34878D82A}">
                    <a16:rowId xmlns:a16="http://schemas.microsoft.com/office/drawing/2014/main" val="1676300624"/>
                  </a:ext>
                </a:extLst>
              </a:tr>
              <a:tr h="177800">
                <a:tc vMerge="1">
                  <a:txBody>
                    <a:bodyPr/>
                    <a:lstStyle/>
                    <a:p>
                      <a:endParaRPr kumimoji="1" lang="ja-JP" altLang="en-US"/>
                    </a:p>
                  </a:txBody>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４　想定される被害に基づくＢＣＰ対応</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FFB2"/>
                    </a:solid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4</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FFB2"/>
                    </a:solidFill>
                  </a:tcPr>
                </a:tc>
                <a:extLst>
                  <a:ext uri="{0D108BD9-81ED-4DB2-BD59-A6C34878D82A}">
                    <a16:rowId xmlns:a16="http://schemas.microsoft.com/office/drawing/2014/main" val="2217585511"/>
                  </a:ext>
                </a:extLst>
              </a:tr>
              <a:tr h="2603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a:t>
                      </a:r>
                    </a:p>
                  </a:txBody>
                  <a:tcPr marL="90000" marR="90000" marT="46800" marB="46800" anchor="ctr" horzOverflow="overflow">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STEP</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１ 重要な経営資源の洗い出しと現状把握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FFB2"/>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4</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FFB2"/>
                    </a:solidFill>
                  </a:tcPr>
                </a:tc>
                <a:extLst>
                  <a:ext uri="{0D108BD9-81ED-4DB2-BD59-A6C34878D82A}">
                    <a16:rowId xmlns:a16="http://schemas.microsoft.com/office/drawing/2014/main" val="4277184148"/>
                  </a:ext>
                </a:extLst>
              </a:tr>
              <a:tr h="17780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a:t>
                      </a:r>
                    </a:p>
                  </a:txBody>
                  <a:tcPr marL="90000" marR="90000" marT="46800" marB="46800" anchor="ctr" horzOverflow="overflow">
                    <a:lnL>
                      <a:noFill/>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STEP</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 復旧目標を達成するための対応策の検討・実施</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5</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val="3471118373"/>
                  </a:ext>
                </a:extLst>
              </a:tr>
              <a:tr h="177800">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3.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事業継続のために</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6</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31414083"/>
                  </a:ext>
                </a:extLst>
              </a:tr>
              <a:tr h="260350">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4.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教育・訓練計画</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8</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089776"/>
                  </a:ext>
                </a:extLst>
              </a:tr>
              <a:tr h="260350">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5.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点検・是正措置・見直し</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8</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00777239"/>
                  </a:ext>
                </a:extLst>
              </a:tr>
            </a:tbl>
          </a:graphicData>
        </a:graphic>
      </p:graphicFrame>
      <p:sp>
        <p:nvSpPr>
          <p:cNvPr id="114690" name="Text Box 2"/>
          <p:cNvSpPr txBox="1">
            <a:spLocks noChangeArrowheads="1"/>
          </p:cNvSpPr>
          <p:nvPr/>
        </p:nvSpPr>
        <p:spPr bwMode="auto">
          <a:xfrm>
            <a:off x="44450" y="57150"/>
            <a:ext cx="27082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a:latin typeface="HG丸ｺﾞｼｯｸM-PRO" panose="020F0600000000000000" pitchFamily="50" charset="-128"/>
                <a:ea typeface="HG丸ｺﾞｼｯｸM-PRO" panose="020F0600000000000000" pitchFamily="50" charset="-128"/>
              </a:rPr>
              <a:t>目次</a:t>
            </a:r>
          </a:p>
        </p:txBody>
      </p:sp>
      <p:graphicFrame>
        <p:nvGraphicFramePr>
          <p:cNvPr id="115291" name="Group 603"/>
          <p:cNvGraphicFramePr>
            <a:graphicFrameLocks noGrp="1"/>
          </p:cNvGraphicFramePr>
          <p:nvPr/>
        </p:nvGraphicFramePr>
        <p:xfrm>
          <a:off x="3933825" y="7832725"/>
          <a:ext cx="2735263" cy="1552578"/>
        </p:xfrm>
        <a:graphic>
          <a:graphicData uri="http://schemas.openxmlformats.org/drawingml/2006/table">
            <a:tbl>
              <a:tblPr/>
              <a:tblGrid>
                <a:gridCol w="2735263">
                  <a:extLst>
                    <a:ext uri="{9D8B030D-6E8A-4147-A177-3AD203B41FA5}">
                      <a16:colId xmlns:a16="http://schemas.microsoft.com/office/drawing/2014/main" val="2707485728"/>
                    </a:ext>
                  </a:extLst>
                </a:gridCol>
              </a:tblGrid>
              <a:tr h="2587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様式①</a:t>
                      </a: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１</a:t>
                      </a: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主要連絡先リスト</a:t>
                      </a:r>
                    </a:p>
                  </a:txBody>
                  <a:tcPr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364037344"/>
                  </a:ext>
                </a:extLst>
              </a:tr>
              <a:tr h="2587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様式①</a:t>
                      </a: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a:t>
                      </a: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主要連絡先リスト（商店街内）</a:t>
                      </a:r>
                    </a:p>
                  </a:txBody>
                  <a:tcPr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2548824360"/>
                  </a:ext>
                </a:extLst>
              </a:tr>
              <a:tr h="2587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様式②</a:t>
                      </a: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１</a:t>
                      </a: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避難経路図・避難計画（自店）</a:t>
                      </a:r>
                    </a:p>
                  </a:txBody>
                  <a:tcPr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556002492"/>
                  </a:ext>
                </a:extLst>
              </a:tr>
              <a:tr h="2587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様式②</a:t>
                      </a: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a:t>
                      </a: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避難経路図・避難計画（商店街・地域）</a:t>
                      </a:r>
                    </a:p>
                  </a:txBody>
                  <a:tcPr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4291445884"/>
                  </a:ext>
                </a:extLst>
              </a:tr>
              <a:tr h="2587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様式③</a:t>
                      </a:r>
                      <a:r>
                        <a:rPr kumimoji="1" lang="en-US" altLang="ja-JP" sz="8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（共同）備蓄品リスト</a:t>
                      </a:r>
                    </a:p>
                  </a:txBody>
                  <a:tcPr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2888804194"/>
                  </a:ext>
                </a:extLst>
              </a:tr>
              <a:tr h="2587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様式④</a:t>
                      </a:r>
                      <a:r>
                        <a:rPr kumimoji="1" lang="en-US" altLang="ja-JP" sz="8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a:t>
                      </a:r>
                      <a:r>
                        <a:rPr kumimoji="1" lang="ja-JP" altLang="en-US" sz="8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従業員携帯カード</a:t>
                      </a:r>
                      <a:endPar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endParaRPr>
                    </a:p>
                  </a:txBody>
                  <a:tcPr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912241613"/>
                  </a:ext>
                </a:extLst>
              </a:tr>
            </a:tbl>
          </a:graphicData>
        </a:graphic>
      </p:graphicFrame>
      <p:sp>
        <p:nvSpPr>
          <p:cNvPr id="114826" name="Text Box 138"/>
          <p:cNvSpPr txBox="1">
            <a:spLocks noChangeArrowheads="1"/>
          </p:cNvSpPr>
          <p:nvPr/>
        </p:nvSpPr>
        <p:spPr bwMode="auto">
          <a:xfrm>
            <a:off x="2946400" y="4852988"/>
            <a:ext cx="2930525" cy="244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b" anchorCtr="1">
            <a:spAutoFit/>
          </a:bodyPr>
          <a:lstStyle/>
          <a:p>
            <a:r>
              <a:rPr lang="ja-JP" altLang="en-US" sz="1000">
                <a:solidFill>
                  <a:srgbClr val="333399"/>
                </a:solidFill>
                <a:latin typeface="HG丸ｺﾞｼｯｸM-PRO" panose="020F0600000000000000" pitchFamily="50" charset="-128"/>
                <a:ea typeface="HG丸ｺﾞｼｯｸM-PRO" panose="020F0600000000000000" pitchFamily="50" charset="-128"/>
              </a:rPr>
              <a:t>商店街に所属されている方へ</a:t>
            </a:r>
          </a:p>
        </p:txBody>
      </p:sp>
      <p:pic>
        <p:nvPicPr>
          <p:cNvPr id="114896" name="Picture 208" descr="j030543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92525" y="5145088"/>
            <a:ext cx="300038" cy="239712"/>
          </a:xfrm>
          <a:prstGeom prst="rect">
            <a:avLst/>
          </a:prstGeom>
          <a:noFill/>
          <a:extLst>
            <a:ext uri="{909E8E84-426E-40DD-AFC4-6F175D3DCCD1}">
              <a14:hiddenFill xmlns:a14="http://schemas.microsoft.com/office/drawing/2010/main">
                <a:solidFill>
                  <a:srgbClr val="FFFFFF"/>
                </a:solidFill>
              </a14:hiddenFill>
            </a:ext>
          </a:extLst>
        </p:spPr>
      </p:pic>
      <p:sp>
        <p:nvSpPr>
          <p:cNvPr id="114958" name="Line 270"/>
          <p:cNvSpPr>
            <a:spLocks noChangeShapeType="1"/>
          </p:cNvSpPr>
          <p:nvPr/>
        </p:nvSpPr>
        <p:spPr bwMode="auto">
          <a:xfrm>
            <a:off x="5661025" y="1179513"/>
            <a:ext cx="0" cy="431800"/>
          </a:xfrm>
          <a:prstGeom prst="line">
            <a:avLst/>
          </a:prstGeom>
          <a:noFill/>
          <a:ln w="19050">
            <a:solidFill>
              <a:schemeClr val="bg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endParaRPr lang="ja-JP" altLang="en-US"/>
          </a:p>
        </p:txBody>
      </p:sp>
      <p:sp>
        <p:nvSpPr>
          <p:cNvPr id="114959" name="Line 271"/>
          <p:cNvSpPr>
            <a:spLocks noChangeShapeType="1"/>
          </p:cNvSpPr>
          <p:nvPr/>
        </p:nvSpPr>
        <p:spPr bwMode="auto">
          <a:xfrm>
            <a:off x="5661025" y="1612900"/>
            <a:ext cx="0" cy="719138"/>
          </a:xfrm>
          <a:prstGeom prst="line">
            <a:avLst/>
          </a:prstGeom>
          <a:noFill/>
          <a:ln w="19050">
            <a:solidFill>
              <a:schemeClr val="bg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endParaRPr lang="ja-JP" altLang="en-US"/>
          </a:p>
        </p:txBody>
      </p:sp>
      <p:sp>
        <p:nvSpPr>
          <p:cNvPr id="114973" name="AutoShape 285"/>
          <p:cNvSpPr>
            <a:spLocks noChangeArrowheads="1"/>
          </p:cNvSpPr>
          <p:nvPr/>
        </p:nvSpPr>
        <p:spPr bwMode="auto">
          <a:xfrm flipH="1">
            <a:off x="5767388" y="1277938"/>
            <a:ext cx="654050" cy="241300"/>
          </a:xfrm>
          <a:prstGeom prst="flowChartOnlineStorage">
            <a:avLst/>
          </a:prstGeom>
          <a:solidFill>
            <a:srgbClr val="FFE5E5"/>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14974" name="Text Box 286"/>
          <p:cNvSpPr txBox="1">
            <a:spLocks noChangeArrowheads="1"/>
          </p:cNvSpPr>
          <p:nvPr/>
        </p:nvSpPr>
        <p:spPr bwMode="auto">
          <a:xfrm>
            <a:off x="5826125" y="1231900"/>
            <a:ext cx="587375" cy="3365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800">
                <a:solidFill>
                  <a:srgbClr val="FF0066"/>
                </a:solidFill>
                <a:ea typeface="HG丸ｺﾞｼｯｸM-PRO" panose="020F0600000000000000" pitchFamily="50" charset="-128"/>
              </a:rPr>
              <a:t>目標を</a:t>
            </a:r>
          </a:p>
          <a:p>
            <a:r>
              <a:rPr lang="ja-JP" altLang="en-US" sz="800">
                <a:solidFill>
                  <a:srgbClr val="FF0066"/>
                </a:solidFill>
                <a:ea typeface="HG丸ｺﾞｼｯｸM-PRO" panose="020F0600000000000000" pitchFamily="50" charset="-128"/>
              </a:rPr>
              <a:t>たてる！</a:t>
            </a:r>
          </a:p>
        </p:txBody>
      </p:sp>
      <p:sp>
        <p:nvSpPr>
          <p:cNvPr id="114976" name="AutoShape 288"/>
          <p:cNvSpPr>
            <a:spLocks noChangeArrowheads="1"/>
          </p:cNvSpPr>
          <p:nvPr/>
        </p:nvSpPr>
        <p:spPr bwMode="auto">
          <a:xfrm flipH="1">
            <a:off x="5770563" y="1906588"/>
            <a:ext cx="647700" cy="241300"/>
          </a:xfrm>
          <a:prstGeom prst="flowChartOnlineStorage">
            <a:avLst/>
          </a:prstGeom>
          <a:solidFill>
            <a:srgbClr val="FFFFB2"/>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aphicFrame>
        <p:nvGraphicFramePr>
          <p:cNvPr id="115452" name="Group 764"/>
          <p:cNvGraphicFramePr>
            <a:graphicFrameLocks noGrp="1"/>
          </p:cNvGraphicFramePr>
          <p:nvPr/>
        </p:nvGraphicFramePr>
        <p:xfrm>
          <a:off x="549275" y="3459163"/>
          <a:ext cx="5026025" cy="1443740"/>
        </p:xfrm>
        <a:graphic>
          <a:graphicData uri="http://schemas.openxmlformats.org/drawingml/2006/table">
            <a:tbl>
              <a:tblPr/>
              <a:tblGrid>
                <a:gridCol w="4213225">
                  <a:extLst>
                    <a:ext uri="{9D8B030D-6E8A-4147-A177-3AD203B41FA5}">
                      <a16:colId xmlns:a16="http://schemas.microsoft.com/office/drawing/2014/main" val="3651257572"/>
                    </a:ext>
                  </a:extLst>
                </a:gridCol>
                <a:gridCol w="812800">
                  <a:extLst>
                    <a:ext uri="{9D8B030D-6E8A-4147-A177-3AD203B41FA5}">
                      <a16:colId xmlns:a16="http://schemas.microsoft.com/office/drawing/2014/main" val="2530529421"/>
                    </a:ext>
                  </a:extLst>
                </a:gridCol>
              </a:tblGrid>
              <a:tr h="1984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様式①</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１</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主要連絡先リスト</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9</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2957492423"/>
                  </a:ext>
                </a:extLst>
              </a:tr>
              <a:tr h="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様式①</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主要連絡先リスト（商店街内）</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10</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722027250"/>
                  </a:ext>
                </a:extLst>
              </a:tr>
              <a:tr h="1730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様式②</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１</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避難経路図・避難計画（自店）</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11</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338770733"/>
                  </a:ext>
                </a:extLst>
              </a:tr>
              <a:tr h="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様式②</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避難経路図・避難計画（商店街・地域）</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12</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874704276"/>
                  </a:ext>
                </a:extLst>
              </a:tr>
              <a:tr h="260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様式③</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（共同）備蓄品リスト</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13</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337768978"/>
                  </a:ext>
                </a:extLst>
              </a:tr>
              <a:tr h="260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様式④</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従業員携帯カード</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15</a:t>
                      </a:r>
                    </a:p>
                  </a:txBody>
                  <a:tcPr marL="90000" marR="90000" marT="46800" marB="46800" anchor="ctr" horzOverflow="overflow">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256447609"/>
                  </a:ext>
                </a:extLst>
              </a:tr>
            </a:tbl>
          </a:graphicData>
        </a:graphic>
      </p:graphicFrame>
      <p:pic>
        <p:nvPicPr>
          <p:cNvPr id="115008" name="Picture 320" descr="j03054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94213" y="979488"/>
            <a:ext cx="230187" cy="184150"/>
          </a:xfrm>
          <a:prstGeom prst="rect">
            <a:avLst/>
          </a:prstGeom>
          <a:noFill/>
          <a:extLst>
            <a:ext uri="{909E8E84-426E-40DD-AFC4-6F175D3DCCD1}">
              <a14:hiddenFill xmlns:a14="http://schemas.microsoft.com/office/drawing/2010/main">
                <a:solidFill>
                  <a:srgbClr val="FFFFFF"/>
                </a:solidFill>
              </a14:hiddenFill>
            </a:ext>
          </a:extLst>
        </p:spPr>
      </p:pic>
      <p:pic>
        <p:nvPicPr>
          <p:cNvPr id="115009" name="Picture 321" descr="j030543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94213" y="2852738"/>
            <a:ext cx="230187" cy="184150"/>
          </a:xfrm>
          <a:prstGeom prst="rect">
            <a:avLst/>
          </a:prstGeom>
          <a:noFill/>
          <a:extLst>
            <a:ext uri="{909E8E84-426E-40DD-AFC4-6F175D3DCCD1}">
              <a14:hiddenFill xmlns:a14="http://schemas.microsoft.com/office/drawing/2010/main">
                <a:solidFill>
                  <a:srgbClr val="FFFFFF"/>
                </a:solidFill>
              </a14:hiddenFill>
            </a:ext>
          </a:extLst>
        </p:spPr>
      </p:pic>
      <p:pic>
        <p:nvPicPr>
          <p:cNvPr id="115010" name="Picture 322" descr="j030543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494213" y="3484563"/>
            <a:ext cx="230187" cy="184150"/>
          </a:xfrm>
          <a:prstGeom prst="rect">
            <a:avLst/>
          </a:prstGeom>
          <a:noFill/>
          <a:extLst>
            <a:ext uri="{909E8E84-426E-40DD-AFC4-6F175D3DCCD1}">
              <a14:hiddenFill xmlns:a14="http://schemas.microsoft.com/office/drawing/2010/main">
                <a:solidFill>
                  <a:srgbClr val="FFFFFF"/>
                </a:solidFill>
              </a14:hiddenFill>
            </a:ext>
          </a:extLst>
        </p:spPr>
      </p:pic>
      <p:pic>
        <p:nvPicPr>
          <p:cNvPr id="115011" name="Picture 323" descr="j030543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494213" y="3944938"/>
            <a:ext cx="230187" cy="184150"/>
          </a:xfrm>
          <a:prstGeom prst="rect">
            <a:avLst/>
          </a:prstGeom>
          <a:noFill/>
          <a:extLst>
            <a:ext uri="{909E8E84-426E-40DD-AFC4-6F175D3DCCD1}">
              <a14:hiddenFill xmlns:a14="http://schemas.microsoft.com/office/drawing/2010/main">
                <a:solidFill>
                  <a:srgbClr val="FFFFFF"/>
                </a:solidFill>
              </a14:hiddenFill>
            </a:ext>
          </a:extLst>
        </p:spPr>
      </p:pic>
      <p:pic>
        <p:nvPicPr>
          <p:cNvPr id="115012" name="Picture 324" descr="j030543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494213" y="4171950"/>
            <a:ext cx="230187" cy="184150"/>
          </a:xfrm>
          <a:prstGeom prst="rect">
            <a:avLst/>
          </a:prstGeom>
          <a:noFill/>
          <a:extLst>
            <a:ext uri="{909E8E84-426E-40DD-AFC4-6F175D3DCCD1}">
              <a14:hiddenFill xmlns:a14="http://schemas.microsoft.com/office/drawing/2010/main">
                <a:solidFill>
                  <a:srgbClr val="FFFFFF"/>
                </a:solidFill>
              </a14:hiddenFill>
            </a:ext>
          </a:extLst>
        </p:spPr>
      </p:pic>
      <p:pic>
        <p:nvPicPr>
          <p:cNvPr id="115014" name="Picture 326" descr="j030543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494213" y="2389188"/>
            <a:ext cx="230187" cy="184150"/>
          </a:xfrm>
          <a:prstGeom prst="rect">
            <a:avLst/>
          </a:prstGeom>
          <a:noFill/>
          <a:extLst>
            <a:ext uri="{909E8E84-426E-40DD-AFC4-6F175D3DCCD1}">
              <a14:hiddenFill xmlns:a14="http://schemas.microsoft.com/office/drawing/2010/main">
                <a:solidFill>
                  <a:srgbClr val="FFFFFF"/>
                </a:solidFill>
              </a14:hiddenFill>
            </a:ext>
          </a:extLst>
        </p:spPr>
      </p:pic>
      <p:pic>
        <p:nvPicPr>
          <p:cNvPr id="115015" name="Picture 327" descr="j0305433"/>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494213" y="2608263"/>
            <a:ext cx="230187" cy="184150"/>
          </a:xfrm>
          <a:prstGeom prst="rect">
            <a:avLst/>
          </a:prstGeom>
          <a:noFill/>
          <a:extLst>
            <a:ext uri="{909E8E84-426E-40DD-AFC4-6F175D3DCCD1}">
              <a14:hiddenFill xmlns:a14="http://schemas.microsoft.com/office/drawing/2010/main">
                <a:solidFill>
                  <a:srgbClr val="FFFFFF"/>
                </a:solidFill>
              </a14:hiddenFill>
            </a:ext>
          </a:extLst>
        </p:spPr>
      </p:pic>
      <p:sp>
        <p:nvSpPr>
          <p:cNvPr id="115114" name="Text Box 426"/>
          <p:cNvSpPr txBox="1">
            <a:spLocks noChangeArrowheads="1"/>
          </p:cNvSpPr>
          <p:nvPr/>
        </p:nvSpPr>
        <p:spPr bwMode="auto">
          <a:xfrm>
            <a:off x="3932238" y="7616825"/>
            <a:ext cx="2087562" cy="244475"/>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000">
                <a:solidFill>
                  <a:schemeClr val="accent2"/>
                </a:solidFill>
                <a:latin typeface="HGS創英角ｺﾞｼｯｸUB" panose="020B0900000000000000" pitchFamily="50" charset="-128"/>
                <a:ea typeface="HGS創英角ｺﾞｼｯｸUB" panose="020B0900000000000000" pitchFamily="50" charset="-128"/>
              </a:rPr>
              <a:t>優先すべき対応策を実施する！</a:t>
            </a:r>
          </a:p>
        </p:txBody>
      </p:sp>
      <p:graphicFrame>
        <p:nvGraphicFramePr>
          <p:cNvPr id="115115" name="Group 427"/>
          <p:cNvGraphicFramePr>
            <a:graphicFrameLocks noGrp="1"/>
          </p:cNvGraphicFramePr>
          <p:nvPr/>
        </p:nvGraphicFramePr>
        <p:xfrm>
          <a:off x="869950" y="5487988"/>
          <a:ext cx="2754313" cy="290513"/>
        </p:xfrm>
        <a:graphic>
          <a:graphicData uri="http://schemas.openxmlformats.org/drawingml/2006/table">
            <a:tbl>
              <a:tblPr/>
              <a:tblGrid>
                <a:gridCol w="2754313">
                  <a:extLst>
                    <a:ext uri="{9D8B030D-6E8A-4147-A177-3AD203B41FA5}">
                      <a16:colId xmlns:a16="http://schemas.microsoft.com/office/drawing/2014/main" val="1815738405"/>
                    </a:ext>
                  </a:extLst>
                </a:gridCol>
              </a:tblGrid>
              <a:tr h="2905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1.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ＢＣＰの基本方針</a:t>
                      </a:r>
                    </a:p>
                  </a:txBody>
                  <a:tcPr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FAC864"/>
                    </a:solidFill>
                  </a:tcPr>
                </a:tc>
                <a:extLst>
                  <a:ext uri="{0D108BD9-81ED-4DB2-BD59-A6C34878D82A}">
                    <a16:rowId xmlns:a16="http://schemas.microsoft.com/office/drawing/2014/main" val="837701605"/>
                  </a:ext>
                </a:extLst>
              </a:tr>
            </a:tbl>
          </a:graphicData>
        </a:graphic>
      </p:graphicFrame>
      <p:graphicFrame>
        <p:nvGraphicFramePr>
          <p:cNvPr id="115121" name="Group 433"/>
          <p:cNvGraphicFramePr>
            <a:graphicFrameLocks noGrp="1"/>
          </p:cNvGraphicFramePr>
          <p:nvPr/>
        </p:nvGraphicFramePr>
        <p:xfrm>
          <a:off x="869950" y="5961063"/>
          <a:ext cx="2754313" cy="290513"/>
        </p:xfrm>
        <a:graphic>
          <a:graphicData uri="http://schemas.openxmlformats.org/drawingml/2006/table">
            <a:tbl>
              <a:tblPr/>
              <a:tblGrid>
                <a:gridCol w="2754313">
                  <a:extLst>
                    <a:ext uri="{9D8B030D-6E8A-4147-A177-3AD203B41FA5}">
                      <a16:colId xmlns:a16="http://schemas.microsoft.com/office/drawing/2014/main" val="3908411856"/>
                    </a:ext>
                  </a:extLst>
                </a:gridCol>
              </a:tblGrid>
              <a:tr h="2905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rPr>
                        <a:t>  </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2. 1</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対象とする災害</a:t>
                      </a:r>
                    </a:p>
                  </a:txBody>
                  <a:tcPr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FFE5E5"/>
                    </a:solidFill>
                  </a:tcPr>
                </a:tc>
                <a:extLst>
                  <a:ext uri="{0D108BD9-81ED-4DB2-BD59-A6C34878D82A}">
                    <a16:rowId xmlns:a16="http://schemas.microsoft.com/office/drawing/2014/main" val="4010916271"/>
                  </a:ext>
                </a:extLst>
              </a:tr>
            </a:tbl>
          </a:graphicData>
        </a:graphic>
      </p:graphicFrame>
      <p:graphicFrame>
        <p:nvGraphicFramePr>
          <p:cNvPr id="115127" name="Group 439"/>
          <p:cNvGraphicFramePr>
            <a:graphicFrameLocks noGrp="1"/>
          </p:cNvGraphicFramePr>
          <p:nvPr/>
        </p:nvGraphicFramePr>
        <p:xfrm>
          <a:off x="869950" y="6464300"/>
          <a:ext cx="2754313" cy="288925"/>
        </p:xfrm>
        <a:graphic>
          <a:graphicData uri="http://schemas.openxmlformats.org/drawingml/2006/table">
            <a:tbl>
              <a:tblPr/>
              <a:tblGrid>
                <a:gridCol w="2754313">
                  <a:extLst>
                    <a:ext uri="{9D8B030D-6E8A-4147-A177-3AD203B41FA5}">
                      <a16:colId xmlns:a16="http://schemas.microsoft.com/office/drawing/2014/main" val="2990942350"/>
                    </a:ext>
                  </a:extLst>
                </a:gridCol>
              </a:tblGrid>
              <a:tr h="2889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2</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重要業務と復旧目標の決定</a:t>
                      </a:r>
                    </a:p>
                  </a:txBody>
                  <a:tcPr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FFE5E5"/>
                    </a:solidFill>
                  </a:tcPr>
                </a:tc>
                <a:extLst>
                  <a:ext uri="{0D108BD9-81ED-4DB2-BD59-A6C34878D82A}">
                    <a16:rowId xmlns:a16="http://schemas.microsoft.com/office/drawing/2014/main" val="3531568241"/>
                  </a:ext>
                </a:extLst>
              </a:tr>
            </a:tbl>
          </a:graphicData>
        </a:graphic>
      </p:graphicFrame>
      <p:graphicFrame>
        <p:nvGraphicFramePr>
          <p:cNvPr id="115139" name="Group 451"/>
          <p:cNvGraphicFramePr>
            <a:graphicFrameLocks noGrp="1"/>
          </p:cNvGraphicFramePr>
          <p:nvPr/>
        </p:nvGraphicFramePr>
        <p:xfrm>
          <a:off x="2897188" y="7097713"/>
          <a:ext cx="2843212" cy="290513"/>
        </p:xfrm>
        <a:graphic>
          <a:graphicData uri="http://schemas.openxmlformats.org/drawingml/2006/table">
            <a:tbl>
              <a:tblPr/>
              <a:tblGrid>
                <a:gridCol w="2843212">
                  <a:extLst>
                    <a:ext uri="{9D8B030D-6E8A-4147-A177-3AD203B41FA5}">
                      <a16:colId xmlns:a16="http://schemas.microsoft.com/office/drawing/2014/main" val="1315606600"/>
                    </a:ext>
                  </a:extLst>
                </a:gridCol>
              </a:tblGrid>
              <a:tr h="2905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2.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３　重要業務が受ける被害の想定</a:t>
                      </a:r>
                    </a:p>
                  </a:txBody>
                  <a:tcPr marL="90000" marR="90000" marT="46800" marB="46800"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FFFFB2"/>
                    </a:solidFill>
                  </a:tcPr>
                </a:tc>
                <a:extLst>
                  <a:ext uri="{0D108BD9-81ED-4DB2-BD59-A6C34878D82A}">
                    <a16:rowId xmlns:a16="http://schemas.microsoft.com/office/drawing/2014/main" val="70180400"/>
                  </a:ext>
                </a:extLst>
              </a:tr>
            </a:tbl>
          </a:graphicData>
        </a:graphic>
      </p:graphicFrame>
      <p:graphicFrame>
        <p:nvGraphicFramePr>
          <p:cNvPr id="115145" name="Group 457"/>
          <p:cNvGraphicFramePr>
            <a:graphicFrameLocks noGrp="1"/>
          </p:cNvGraphicFramePr>
          <p:nvPr/>
        </p:nvGraphicFramePr>
        <p:xfrm>
          <a:off x="869950" y="9009063"/>
          <a:ext cx="2754313" cy="298450"/>
        </p:xfrm>
        <a:graphic>
          <a:graphicData uri="http://schemas.openxmlformats.org/drawingml/2006/table">
            <a:tbl>
              <a:tblPr/>
              <a:tblGrid>
                <a:gridCol w="2754313">
                  <a:extLst>
                    <a:ext uri="{9D8B030D-6E8A-4147-A177-3AD203B41FA5}">
                      <a16:colId xmlns:a16="http://schemas.microsoft.com/office/drawing/2014/main" val="3951988945"/>
                    </a:ext>
                  </a:extLst>
                </a:gridCol>
              </a:tblGrid>
              <a:tr h="2984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４</a:t>
                      </a:r>
                      <a:r>
                        <a:rPr kumimoji="1" lang="en-US" altLang="ja-JP" sz="9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教育・訓練計画</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75855162"/>
                  </a:ext>
                </a:extLst>
              </a:tr>
            </a:tbl>
          </a:graphicData>
        </a:graphic>
      </p:graphicFrame>
      <p:graphicFrame>
        <p:nvGraphicFramePr>
          <p:cNvPr id="115151" name="Group 463"/>
          <p:cNvGraphicFramePr>
            <a:graphicFrameLocks noGrp="1"/>
          </p:cNvGraphicFramePr>
          <p:nvPr/>
        </p:nvGraphicFramePr>
        <p:xfrm>
          <a:off x="869950" y="9512300"/>
          <a:ext cx="2754313" cy="298450"/>
        </p:xfrm>
        <a:graphic>
          <a:graphicData uri="http://schemas.openxmlformats.org/drawingml/2006/table">
            <a:tbl>
              <a:tblPr/>
              <a:tblGrid>
                <a:gridCol w="2754313">
                  <a:extLst>
                    <a:ext uri="{9D8B030D-6E8A-4147-A177-3AD203B41FA5}">
                      <a16:colId xmlns:a16="http://schemas.microsoft.com/office/drawing/2014/main" val="1794760564"/>
                    </a:ext>
                  </a:extLst>
                </a:gridCol>
              </a:tblGrid>
              <a:tr h="2984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５</a:t>
                      </a:r>
                      <a:r>
                        <a:rPr kumimoji="1" lang="en-US" altLang="ja-JP" sz="9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点検・是正措置・見直し</a:t>
                      </a:r>
                      <a:endPar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166115852"/>
                  </a:ext>
                </a:extLst>
              </a:tr>
            </a:tbl>
          </a:graphicData>
        </a:graphic>
      </p:graphicFrame>
      <p:graphicFrame>
        <p:nvGraphicFramePr>
          <p:cNvPr id="115157" name="Group 469"/>
          <p:cNvGraphicFramePr>
            <a:graphicFrameLocks noGrp="1"/>
          </p:cNvGraphicFramePr>
          <p:nvPr/>
        </p:nvGraphicFramePr>
        <p:xfrm>
          <a:off x="869950" y="8504238"/>
          <a:ext cx="2754313" cy="288925"/>
        </p:xfrm>
        <a:graphic>
          <a:graphicData uri="http://schemas.openxmlformats.org/drawingml/2006/table">
            <a:tbl>
              <a:tblPr/>
              <a:tblGrid>
                <a:gridCol w="2754313">
                  <a:extLst>
                    <a:ext uri="{9D8B030D-6E8A-4147-A177-3AD203B41FA5}">
                      <a16:colId xmlns:a16="http://schemas.microsoft.com/office/drawing/2014/main" val="2159581376"/>
                    </a:ext>
                  </a:extLst>
                </a:gridCol>
              </a:tblGrid>
              <a:tr h="2889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３</a:t>
                      </a:r>
                      <a:r>
                        <a:rPr kumimoji="1" lang="en-US" altLang="ja-JP" sz="900" b="0" i="0" u="none" strike="noStrike" cap="none" normalizeH="0" baseline="0" smtClean="0">
                          <a:ln>
                            <a:noFill/>
                          </a:ln>
                          <a:solidFill>
                            <a:schemeClr val="tx1"/>
                          </a:solidFill>
                          <a:effectLst/>
                          <a:latin typeface="ＭＳ Ｐゴシック" panose="020B0600070205080204" pitchFamily="50" charset="-128"/>
                          <a:ea typeface="HG丸ｺﾞｼｯｸM-PRO" panose="020F0600000000000000" pitchFamily="50" charset="-128"/>
                        </a:rPr>
                        <a:t>.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事業継続のために</a:t>
                      </a:r>
                    </a:p>
                  </a:txBody>
                  <a:tcPr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61964638"/>
                  </a:ext>
                </a:extLst>
              </a:tr>
            </a:tbl>
          </a:graphicData>
        </a:graphic>
      </p:graphicFrame>
      <p:sp>
        <p:nvSpPr>
          <p:cNvPr id="115163" name="Line 475"/>
          <p:cNvSpPr>
            <a:spLocks noChangeShapeType="1"/>
          </p:cNvSpPr>
          <p:nvPr/>
        </p:nvSpPr>
        <p:spPr bwMode="auto">
          <a:xfrm flipH="1">
            <a:off x="2276475" y="7250113"/>
            <a:ext cx="576263" cy="0"/>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15164" name="AutoShape 476"/>
          <p:cNvCxnSpPr>
            <a:cxnSpLocks noChangeShapeType="1"/>
            <a:stCxn id="0" idx="2"/>
            <a:endCxn id="0" idx="0"/>
          </p:cNvCxnSpPr>
          <p:nvPr/>
        </p:nvCxnSpPr>
        <p:spPr bwMode="auto">
          <a:xfrm>
            <a:off x="2247900" y="5778500"/>
            <a:ext cx="0" cy="182563"/>
          </a:xfrm>
          <a:prstGeom prst="straightConnector1">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5165" name="AutoShape 477"/>
          <p:cNvCxnSpPr>
            <a:cxnSpLocks noChangeShapeType="1"/>
            <a:stCxn id="0" idx="2"/>
            <a:endCxn id="0" idx="0"/>
          </p:cNvCxnSpPr>
          <p:nvPr/>
        </p:nvCxnSpPr>
        <p:spPr bwMode="auto">
          <a:xfrm>
            <a:off x="2247900" y="6251575"/>
            <a:ext cx="0" cy="212725"/>
          </a:xfrm>
          <a:prstGeom prst="straightConnector1">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5166" name="AutoShape 478"/>
          <p:cNvCxnSpPr>
            <a:cxnSpLocks noChangeShapeType="1"/>
            <a:stCxn id="0" idx="2"/>
            <a:endCxn id="0" idx="0"/>
          </p:cNvCxnSpPr>
          <p:nvPr/>
        </p:nvCxnSpPr>
        <p:spPr bwMode="auto">
          <a:xfrm>
            <a:off x="2247900" y="6753225"/>
            <a:ext cx="4763" cy="792163"/>
          </a:xfrm>
          <a:prstGeom prst="straightConnector1">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5167" name="AutoShape 479"/>
          <p:cNvCxnSpPr>
            <a:cxnSpLocks noChangeShapeType="1"/>
            <a:endCxn id="0" idx="0"/>
          </p:cNvCxnSpPr>
          <p:nvPr/>
        </p:nvCxnSpPr>
        <p:spPr bwMode="auto">
          <a:xfrm>
            <a:off x="2247900" y="8277225"/>
            <a:ext cx="0" cy="227013"/>
          </a:xfrm>
          <a:prstGeom prst="straightConnector1">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5168" name="AutoShape 480"/>
          <p:cNvCxnSpPr>
            <a:cxnSpLocks noChangeShapeType="1"/>
            <a:stCxn id="0" idx="2"/>
            <a:endCxn id="0" idx="0"/>
          </p:cNvCxnSpPr>
          <p:nvPr/>
        </p:nvCxnSpPr>
        <p:spPr bwMode="auto">
          <a:xfrm>
            <a:off x="2247900" y="8793163"/>
            <a:ext cx="0" cy="215900"/>
          </a:xfrm>
          <a:prstGeom prst="straightConnector1">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5169" name="AutoShape 481"/>
          <p:cNvCxnSpPr>
            <a:cxnSpLocks noChangeShapeType="1"/>
            <a:stCxn id="0" idx="2"/>
            <a:endCxn id="0" idx="0"/>
          </p:cNvCxnSpPr>
          <p:nvPr/>
        </p:nvCxnSpPr>
        <p:spPr bwMode="auto">
          <a:xfrm>
            <a:off x="2247900" y="9307513"/>
            <a:ext cx="0" cy="204787"/>
          </a:xfrm>
          <a:prstGeom prst="straightConnector1">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5184" name="Rectangle 496"/>
          <p:cNvSpPr>
            <a:spLocks noChangeArrowheads="1"/>
          </p:cNvSpPr>
          <p:nvPr/>
        </p:nvSpPr>
        <p:spPr bwMode="auto">
          <a:xfrm>
            <a:off x="3822700" y="7627938"/>
            <a:ext cx="2968625" cy="1873250"/>
          </a:xfrm>
          <a:prstGeom prst="rect">
            <a:avLst/>
          </a:prstGeom>
          <a:noFill/>
          <a:ln w="19050">
            <a:solidFill>
              <a:schemeClr val="bg2"/>
            </a:solidFill>
            <a:prstDash val="dash"/>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15185" name="Text Box 497"/>
          <p:cNvSpPr txBox="1">
            <a:spLocks noChangeArrowheads="1"/>
          </p:cNvSpPr>
          <p:nvPr/>
        </p:nvSpPr>
        <p:spPr bwMode="auto">
          <a:xfrm>
            <a:off x="3013075" y="6869113"/>
            <a:ext cx="2087563" cy="244475"/>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000">
                <a:solidFill>
                  <a:schemeClr val="accent2"/>
                </a:solidFill>
                <a:latin typeface="HGS創英角ｺﾞｼｯｸUB" panose="020B0900000000000000" pitchFamily="50" charset="-128"/>
                <a:ea typeface="HGS創英角ｺﾞｼｯｸUB" panose="020B0900000000000000" pitchFamily="50" charset="-128"/>
              </a:rPr>
              <a:t>被害を想定する！</a:t>
            </a:r>
          </a:p>
        </p:txBody>
      </p:sp>
      <p:sp>
        <p:nvSpPr>
          <p:cNvPr id="115186" name="Rectangle 498"/>
          <p:cNvSpPr>
            <a:spLocks noChangeArrowheads="1"/>
          </p:cNvSpPr>
          <p:nvPr/>
        </p:nvSpPr>
        <p:spPr bwMode="auto">
          <a:xfrm>
            <a:off x="2797175" y="6824663"/>
            <a:ext cx="3151188" cy="692150"/>
          </a:xfrm>
          <a:prstGeom prst="rect">
            <a:avLst/>
          </a:prstGeom>
          <a:noFill/>
          <a:ln w="19050">
            <a:solidFill>
              <a:schemeClr val="bg2"/>
            </a:solidFill>
            <a:prstDash val="dash"/>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15188" name="AutoShape 500"/>
          <p:cNvSpPr>
            <a:spLocks noChangeArrowheads="1"/>
          </p:cNvSpPr>
          <p:nvPr/>
        </p:nvSpPr>
        <p:spPr bwMode="auto">
          <a:xfrm>
            <a:off x="260350" y="5675313"/>
            <a:ext cx="406400" cy="4030662"/>
          </a:xfrm>
          <a:prstGeom prst="downArrow">
            <a:avLst>
              <a:gd name="adj1" fmla="val 36880"/>
              <a:gd name="adj2" fmla="val 94588"/>
            </a:avLst>
          </a:prstGeom>
          <a:gradFill rotWithShape="1">
            <a:gsLst>
              <a:gs pos="0">
                <a:schemeClr val="accent2">
                  <a:gamma/>
                  <a:tint val="40000"/>
                  <a:invGamma/>
                </a:schemeClr>
              </a:gs>
              <a:gs pos="100000">
                <a:schemeClr val="accent2">
                  <a:alpha val="70000"/>
                </a:schemeClr>
              </a:gs>
            </a:gsLst>
            <a:lin ang="5400000" scaled="1"/>
          </a:gradFill>
          <a:ln w="2857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15189" name="Text Box 501"/>
          <p:cNvSpPr txBox="1">
            <a:spLocks noChangeArrowheads="1"/>
          </p:cNvSpPr>
          <p:nvPr/>
        </p:nvSpPr>
        <p:spPr bwMode="auto">
          <a:xfrm>
            <a:off x="-100013" y="7148513"/>
            <a:ext cx="1223963" cy="3810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a:spAutoFit/>
          </a:bodyPr>
          <a:lstStyle/>
          <a:p>
            <a:pPr algn="ctr"/>
            <a:r>
              <a:rPr lang="ja-JP" altLang="en-US" sz="1000">
                <a:solidFill>
                  <a:schemeClr val="accent2"/>
                </a:solidFill>
                <a:latin typeface="HGS創英角ｺﾞｼｯｸUB" panose="020B0900000000000000" pitchFamily="50" charset="-128"/>
                <a:ea typeface="HGS創英角ｺﾞｼｯｸUB" panose="020B0900000000000000" pitchFamily="50" charset="-128"/>
              </a:rPr>
              <a:t>ＢＣＰを作る！</a:t>
            </a:r>
          </a:p>
          <a:p>
            <a:pPr algn="ctr"/>
            <a:r>
              <a:rPr lang="ja-JP" altLang="en-US" sz="900">
                <a:solidFill>
                  <a:schemeClr val="accent2"/>
                </a:solidFill>
                <a:latin typeface="HG丸ｺﾞｼｯｸM-PRO" panose="020F0600000000000000" pitchFamily="50" charset="-128"/>
                <a:ea typeface="HG丸ｺﾞｼｯｸM-PRO" panose="020F0600000000000000" pitchFamily="50" charset="-128"/>
              </a:rPr>
              <a:t>（全体的な流れ）</a:t>
            </a:r>
          </a:p>
        </p:txBody>
      </p:sp>
      <p:sp>
        <p:nvSpPr>
          <p:cNvPr id="115190" name="Text Box 502"/>
          <p:cNvSpPr txBox="1">
            <a:spLocks noChangeArrowheads="1"/>
          </p:cNvSpPr>
          <p:nvPr/>
        </p:nvSpPr>
        <p:spPr bwMode="auto">
          <a:xfrm>
            <a:off x="333375" y="5024438"/>
            <a:ext cx="18716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a:solidFill>
                  <a:schemeClr val="accent2"/>
                </a:solidFill>
                <a:latin typeface="HG丸ｺﾞｼｯｸM-PRO" panose="020F0600000000000000" pitchFamily="50" charset="-128"/>
                <a:ea typeface="HG丸ｺﾞｼｯｸM-PRO" panose="020F0600000000000000" pitchFamily="50" charset="-128"/>
              </a:rPr>
              <a:t>■</a:t>
            </a:r>
            <a:r>
              <a:rPr lang="ja-JP" altLang="en-US" sz="1400">
                <a:solidFill>
                  <a:schemeClr val="accent2"/>
                </a:solidFill>
                <a:latin typeface="HG丸ｺﾞｼｯｸM-PRO" panose="020F0600000000000000" pitchFamily="50" charset="-128"/>
                <a:ea typeface="HG丸ｺﾞｼｯｸM-PRO" panose="020F0600000000000000" pitchFamily="50" charset="-128"/>
              </a:rPr>
              <a:t>検討の流れ</a:t>
            </a:r>
          </a:p>
        </p:txBody>
      </p:sp>
      <p:sp>
        <p:nvSpPr>
          <p:cNvPr id="115205" name="Line 517"/>
          <p:cNvSpPr>
            <a:spLocks noChangeShapeType="1"/>
          </p:cNvSpPr>
          <p:nvPr/>
        </p:nvSpPr>
        <p:spPr bwMode="auto">
          <a:xfrm>
            <a:off x="5662613" y="2360613"/>
            <a:ext cx="0" cy="215900"/>
          </a:xfrm>
          <a:prstGeom prst="line">
            <a:avLst/>
          </a:prstGeom>
          <a:noFill/>
          <a:ln w="19050">
            <a:solidFill>
              <a:schemeClr val="bg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endParaRPr lang="ja-JP" altLang="en-US"/>
          </a:p>
        </p:txBody>
      </p:sp>
      <p:sp>
        <p:nvSpPr>
          <p:cNvPr id="115207" name="AutoShape 519"/>
          <p:cNvSpPr>
            <a:spLocks noChangeArrowheads="1"/>
          </p:cNvSpPr>
          <p:nvPr/>
        </p:nvSpPr>
        <p:spPr bwMode="auto">
          <a:xfrm flipH="1">
            <a:off x="5772150" y="2362200"/>
            <a:ext cx="647700" cy="24130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15208" name="Text Box 520"/>
          <p:cNvSpPr txBox="1">
            <a:spLocks noChangeArrowheads="1"/>
          </p:cNvSpPr>
          <p:nvPr/>
        </p:nvSpPr>
        <p:spPr bwMode="auto">
          <a:xfrm>
            <a:off x="5805488" y="2312988"/>
            <a:ext cx="688975" cy="3365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800">
                <a:solidFill>
                  <a:schemeClr val="accent2"/>
                </a:solidFill>
                <a:ea typeface="HG丸ｺﾞｼｯｸM-PRO" panose="020F0600000000000000" pitchFamily="50" charset="-128"/>
              </a:rPr>
              <a:t>ギャップを</a:t>
            </a:r>
          </a:p>
          <a:p>
            <a:pPr algn="ctr"/>
            <a:r>
              <a:rPr lang="ja-JP" altLang="en-US" sz="800">
                <a:solidFill>
                  <a:schemeClr val="accent2"/>
                </a:solidFill>
                <a:ea typeface="HG丸ｺﾞｼｯｸM-PRO" panose="020F0600000000000000" pitchFamily="50" charset="-128"/>
              </a:rPr>
              <a:t>埋める！</a:t>
            </a:r>
          </a:p>
        </p:txBody>
      </p:sp>
      <p:sp>
        <p:nvSpPr>
          <p:cNvPr id="115243" name="Text Box 555"/>
          <p:cNvSpPr txBox="1">
            <a:spLocks noChangeArrowheads="1"/>
          </p:cNvSpPr>
          <p:nvPr/>
        </p:nvSpPr>
        <p:spPr bwMode="auto">
          <a:xfrm>
            <a:off x="5775325" y="1857375"/>
            <a:ext cx="688975" cy="3365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800">
                <a:solidFill>
                  <a:srgbClr val="FF3300"/>
                </a:solidFill>
                <a:ea typeface="HG丸ｺﾞｼｯｸM-PRO" panose="020F0600000000000000" pitchFamily="50" charset="-128"/>
              </a:rPr>
              <a:t>ギャップを</a:t>
            </a:r>
          </a:p>
          <a:p>
            <a:pPr algn="ctr"/>
            <a:r>
              <a:rPr lang="ja-JP" altLang="en-US" sz="800">
                <a:solidFill>
                  <a:srgbClr val="FF3300"/>
                </a:solidFill>
                <a:ea typeface="HG丸ｺﾞｼｯｸM-PRO" panose="020F0600000000000000" pitchFamily="50" charset="-128"/>
              </a:rPr>
              <a:t>把握する！</a:t>
            </a:r>
          </a:p>
        </p:txBody>
      </p:sp>
      <p:pic>
        <p:nvPicPr>
          <p:cNvPr id="115283" name="Picture 595" descr="j0305433"/>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497388" y="3729038"/>
            <a:ext cx="230187" cy="184150"/>
          </a:xfrm>
          <a:prstGeom prst="rect">
            <a:avLst/>
          </a:prstGeom>
          <a:noFill/>
          <a:extLst>
            <a:ext uri="{909E8E84-426E-40DD-AFC4-6F175D3DCCD1}">
              <a14:hiddenFill xmlns:a14="http://schemas.microsoft.com/office/drawing/2010/main">
                <a:solidFill>
                  <a:srgbClr val="FFFFFF"/>
                </a:solidFill>
              </a14:hiddenFill>
            </a:ext>
          </a:extLst>
        </p:spPr>
      </p:pic>
      <p:pic>
        <p:nvPicPr>
          <p:cNvPr id="115284" name="Picture 596" descr="j030543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497388" y="4430713"/>
            <a:ext cx="230187" cy="184150"/>
          </a:xfrm>
          <a:prstGeom prst="rect">
            <a:avLst/>
          </a:prstGeom>
          <a:noFill/>
          <a:extLst>
            <a:ext uri="{909E8E84-426E-40DD-AFC4-6F175D3DCCD1}">
              <a14:hiddenFill xmlns:a14="http://schemas.microsoft.com/office/drawing/2010/main">
                <a:solidFill>
                  <a:srgbClr val="FFFFFF"/>
                </a:solidFill>
              </a14:hiddenFill>
            </a:ext>
          </a:extLst>
        </p:spPr>
      </p:pic>
      <p:sp>
        <p:nvSpPr>
          <p:cNvPr id="115286" name="Text Box 598"/>
          <p:cNvSpPr txBox="1">
            <a:spLocks noChangeArrowheads="1"/>
          </p:cNvSpPr>
          <p:nvPr/>
        </p:nvSpPr>
        <p:spPr bwMode="auto">
          <a:xfrm>
            <a:off x="3998913" y="5106988"/>
            <a:ext cx="2814637" cy="854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b" anchorCtr="1">
            <a:spAutoFit/>
          </a:bodyPr>
          <a:lstStyle/>
          <a:p>
            <a:r>
              <a:rPr lang="ja-JP" altLang="en-US" sz="1000">
                <a:solidFill>
                  <a:srgbClr val="333399"/>
                </a:solidFill>
                <a:latin typeface="HG丸ｺﾞｼｯｸM-PRO" panose="020F0600000000000000" pitchFamily="50" charset="-128"/>
                <a:ea typeface="HG丸ｺﾞｼｯｸM-PRO" panose="020F0600000000000000" pitchFamily="50" charset="-128"/>
              </a:rPr>
              <a:t>マークの付いている項目は、商店街で連携し、</a:t>
            </a:r>
          </a:p>
          <a:p>
            <a:r>
              <a:rPr lang="ja-JP" altLang="en-US" sz="1000">
                <a:solidFill>
                  <a:srgbClr val="333399"/>
                </a:solidFill>
                <a:latin typeface="HG丸ｺﾞｼｯｸM-PRO" panose="020F0600000000000000" pitchFamily="50" charset="-128"/>
                <a:ea typeface="HG丸ｺﾞｼｯｸM-PRO" panose="020F0600000000000000" pitchFamily="50" charset="-128"/>
              </a:rPr>
              <a:t>検討することが効果的な項目です。</a:t>
            </a:r>
          </a:p>
          <a:p>
            <a:r>
              <a:rPr lang="ja-JP" altLang="en-US" sz="1000">
                <a:solidFill>
                  <a:srgbClr val="333399"/>
                </a:solidFill>
                <a:latin typeface="HG丸ｺﾞｼｯｸM-PRO" panose="020F0600000000000000" pitchFamily="50" charset="-128"/>
                <a:ea typeface="HG丸ｺﾞｼｯｸM-PRO" panose="020F0600000000000000" pitchFamily="50" charset="-128"/>
              </a:rPr>
              <a:t>具体的な事例については、</a:t>
            </a:r>
          </a:p>
          <a:p>
            <a:r>
              <a:rPr lang="ja-JP" altLang="en-US" sz="1000">
                <a:solidFill>
                  <a:srgbClr val="333399"/>
                </a:solidFill>
                <a:latin typeface="HG丸ｺﾞｼｯｸM-PRO" panose="020F0600000000000000" pitchFamily="50" charset="-128"/>
                <a:ea typeface="HG丸ｺﾞｼｯｸM-PRO" panose="020F0600000000000000" pitchFamily="50" charset="-128"/>
              </a:rPr>
              <a:t>「ＢＣＰ取組み事例集」 </a:t>
            </a:r>
            <a:r>
              <a:rPr lang="ja-JP" altLang="en-US" sz="1000">
                <a:solidFill>
                  <a:srgbClr val="333399"/>
                </a:solidFill>
                <a:ea typeface="HG丸ｺﾞｼｯｸM-PRO" panose="020F0600000000000000" pitchFamily="50" charset="-128"/>
              </a:rPr>
              <a:t>（</a:t>
            </a:r>
            <a:r>
              <a:rPr lang="en-US" altLang="ja-JP" sz="1000">
                <a:solidFill>
                  <a:srgbClr val="333399"/>
                </a:solidFill>
                <a:ea typeface="HG丸ｺﾞｼｯｸM-PRO" panose="020F0600000000000000" pitchFamily="50" charset="-128"/>
              </a:rPr>
              <a:t>Ⅲ</a:t>
            </a:r>
            <a:r>
              <a:rPr lang="ja-JP" altLang="en-US" sz="1000">
                <a:solidFill>
                  <a:srgbClr val="333399"/>
                </a:solidFill>
                <a:ea typeface="HG丸ｺﾞｼｯｸM-PRO" panose="020F0600000000000000" pitchFamily="50" charset="-128"/>
              </a:rPr>
              <a:t>．ＢＣＰ取組みの連携事例・アイデア集）</a:t>
            </a:r>
            <a:r>
              <a:rPr lang="ja-JP" altLang="en-US" sz="1000">
                <a:solidFill>
                  <a:srgbClr val="333399"/>
                </a:solidFill>
                <a:latin typeface="HG丸ｺﾞｼｯｸM-PRO" panose="020F0600000000000000" pitchFamily="50" charset="-128"/>
                <a:ea typeface="HG丸ｺﾞｼｯｸM-PRO" panose="020F0600000000000000" pitchFamily="50" charset="-128"/>
              </a:rPr>
              <a:t>をご覧ください。</a:t>
            </a:r>
          </a:p>
        </p:txBody>
      </p:sp>
      <p:sp>
        <p:nvSpPr>
          <p:cNvPr id="115292" name="Line 604"/>
          <p:cNvSpPr>
            <a:spLocks noChangeShapeType="1"/>
          </p:cNvSpPr>
          <p:nvPr/>
        </p:nvSpPr>
        <p:spPr bwMode="auto">
          <a:xfrm>
            <a:off x="3524250" y="8170863"/>
            <a:ext cx="288925" cy="0"/>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aphicFrame>
        <p:nvGraphicFramePr>
          <p:cNvPr id="115368" name="Group 680"/>
          <p:cNvGraphicFramePr>
            <a:graphicFrameLocks noGrp="1"/>
          </p:cNvGraphicFramePr>
          <p:nvPr/>
        </p:nvGraphicFramePr>
        <p:xfrm>
          <a:off x="877888" y="7545388"/>
          <a:ext cx="2773975" cy="783720"/>
        </p:xfrm>
        <a:graphic>
          <a:graphicData uri="http://schemas.openxmlformats.org/drawingml/2006/table">
            <a:tbl>
              <a:tblPr/>
              <a:tblGrid>
                <a:gridCol w="205400">
                  <a:extLst>
                    <a:ext uri="{9D8B030D-6E8A-4147-A177-3AD203B41FA5}">
                      <a16:colId xmlns:a16="http://schemas.microsoft.com/office/drawing/2014/main" val="1527587803"/>
                    </a:ext>
                  </a:extLst>
                </a:gridCol>
                <a:gridCol w="2568575">
                  <a:extLst>
                    <a:ext uri="{9D8B030D-6E8A-4147-A177-3AD203B41FA5}">
                      <a16:colId xmlns:a16="http://schemas.microsoft.com/office/drawing/2014/main" val="2204051877"/>
                    </a:ext>
                  </a:extLst>
                </a:gridCol>
              </a:tblGrid>
              <a:tr h="215900">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2. </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４　想定される被害に基づくＢＣＰ対応</a:t>
                      </a:r>
                    </a:p>
                  </a:txBody>
                  <a:tcPr marL="90000" marR="90000" marT="46800" marB="46800"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solidFill>
                        <a:schemeClr val="bg2"/>
                      </a:solidFill>
                      <a:prstDash val="solid"/>
                      <a:round/>
                      <a:headEnd type="none" w="med" len="med"/>
                      <a:tailEnd type="none" w="med" len="med"/>
                    </a:lnB>
                    <a:lnTlToBr>
                      <a:noFill/>
                    </a:lnTlToBr>
                    <a:lnBlToTr>
                      <a:noFill/>
                    </a:lnBlToTr>
                    <a:solidFill>
                      <a:srgbClr val="FFFFB2"/>
                    </a:solidFill>
                  </a:tcPr>
                </a:tc>
                <a:tc hMerge="1">
                  <a:txBody>
                    <a:bodyPr/>
                    <a:lstStyle/>
                    <a:p>
                      <a:endParaRPr kumimoji="1" lang="ja-JP" altLang="en-US"/>
                    </a:p>
                  </a:txBody>
                  <a:tcPr/>
                </a:tc>
                <a:extLst>
                  <a:ext uri="{0D108BD9-81ED-4DB2-BD59-A6C34878D82A}">
                    <a16:rowId xmlns:a16="http://schemas.microsoft.com/office/drawing/2014/main" val="2647688773"/>
                  </a:ext>
                </a:extLst>
              </a:tr>
              <a:tr h="1428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cap="flat">
                      <a:noFill/>
                    </a:lnL>
                    <a:lnR w="9525" cap="flat" cmpd="sng" algn="ctr">
                      <a:solidFill>
                        <a:schemeClr val="bg2"/>
                      </a:solidFill>
                      <a:prstDash val="solid"/>
                      <a:round/>
                      <a:headEnd type="none" w="med" len="med"/>
                      <a:tailEnd type="none" w="med" len="med"/>
                    </a:lnR>
                    <a:lnT w="9525" cap="flat" cmpd="sng" algn="ctr">
                      <a:solidFill>
                        <a:schemeClr val="bg2"/>
                      </a:solidFill>
                      <a:prstDash val="solid"/>
                      <a:round/>
                      <a:headEnd type="none" w="med" len="med"/>
                      <a:tailEnd type="none" w="med" len="med"/>
                    </a:lnT>
                    <a:lnB>
                      <a:noFill/>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STEP</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１ 重要な経営資源の洗い出しと現状把握</a:t>
                      </a:r>
                    </a:p>
                  </a:txBody>
                  <a:tcPr marL="90000" marR="90000" marT="46800" marB="46800"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solidFill>
                        <a:schemeClr val="bg2"/>
                      </a:solidFill>
                      <a:prstDash val="solid"/>
                      <a:round/>
                      <a:headEnd type="none" w="med" len="med"/>
                      <a:tailEnd type="none" w="med" len="med"/>
                    </a:lnB>
                    <a:lnTlToBr>
                      <a:noFill/>
                    </a:lnTlToBr>
                    <a:lnBlToTr>
                      <a:noFill/>
                    </a:lnBlToTr>
                    <a:solidFill>
                      <a:srgbClr val="FFFFB2"/>
                    </a:solidFill>
                  </a:tcPr>
                </a:tc>
                <a:extLst>
                  <a:ext uri="{0D108BD9-81ED-4DB2-BD59-A6C34878D82A}">
                    <a16:rowId xmlns:a16="http://schemas.microsoft.com/office/drawing/2014/main" val="183473100"/>
                  </a:ext>
                </a:extLst>
              </a:tr>
              <a:tr h="20478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cap="flat">
                      <a:noFill/>
                    </a:lnL>
                    <a:lnR w="9525" cap="flat" cmpd="sng" algn="ctr">
                      <a:solidFill>
                        <a:schemeClr val="bg2"/>
                      </a:solidFill>
                      <a:prstDash val="solid"/>
                      <a:round/>
                      <a:headEnd type="none" w="med" len="med"/>
                      <a:tailEnd type="none" w="med" len="med"/>
                    </a:lnR>
                    <a:lnT>
                      <a:noFill/>
                    </a:lnT>
                    <a:lnB cap="flat">
                      <a:noFill/>
                    </a:lnB>
                    <a:lnTlToBr>
                      <a:noFill/>
                    </a:lnTlToBr>
                    <a:lnBlToTr>
                      <a:noFill/>
                    </a:lnBlToTr>
                    <a:noFill/>
                  </a:tcPr>
                </a:tc>
                <a:tc>
                  <a:txBody>
                    <a:bodyPr/>
                    <a:lstStyle>
                      <a:lvl1pPr marL="447675" indent="-44767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270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447675" marR="0" lvl="0" indent="-447675" algn="l" defTabSz="914400" rtl="0" eaLnBrk="1" fontAlgn="ctr" latinLnBrk="0" hangingPunct="1">
                        <a:lnSpc>
                          <a:spcPct val="100000"/>
                        </a:lnSpc>
                        <a:spcBef>
                          <a:spcPct val="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STEP</a:t>
                      </a: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２ 復旧目標を達成するための対応策の検討・実施</a:t>
                      </a:r>
                    </a:p>
                  </a:txBody>
                  <a:tcPr marL="90000" marR="90000" marT="46800" marB="46800" anchor="ctr" horzOverflow="overflow">
                    <a:lnL w="9525" cap="flat" cmpd="sng" algn="ctr">
                      <a:solidFill>
                        <a:schemeClr val="bg2"/>
                      </a:solidFill>
                      <a:prstDash val="solid"/>
                      <a:round/>
                      <a:headEnd type="none" w="med" len="med"/>
                      <a:tailEnd type="none" w="med" len="med"/>
                    </a:lnL>
                    <a:lnR w="9525" cap="flat" cmpd="sng" algn="ctr">
                      <a:solidFill>
                        <a:schemeClr val="bg2"/>
                      </a:solid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solidFill>
                        <a:schemeClr val="bg2"/>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val="3640830305"/>
                  </a:ext>
                </a:extLst>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92075" y="92075"/>
            <a:ext cx="2689225" cy="339725"/>
          </a:xfrm>
          <a:prstGeom prst="rect">
            <a:avLst/>
          </a:prstGeom>
          <a:gradFill rotWithShape="1">
            <a:gsLst>
              <a:gs pos="0">
                <a:srgbClr val="FAC864"/>
              </a:gs>
              <a:gs pos="50000">
                <a:srgbClr val="FAC864">
                  <a:gamma/>
                  <a:tint val="0"/>
                  <a:invGamma/>
                </a:srgbClr>
              </a:gs>
              <a:gs pos="100000">
                <a:srgbClr val="FAC864"/>
              </a:gs>
            </a:gsLst>
            <a:lin ang="5400000" scaled="1"/>
          </a:gradFill>
          <a:ln>
            <a:noFill/>
          </a:ln>
          <a:effectLst/>
          <a:extLst>
            <a:ext uri="{91240B29-F687-4F45-9708-019B960494DF}">
              <a14:hiddenLine xmlns:a14="http://schemas.microsoft.com/office/drawing/2010/main" w="28575">
                <a:solidFill>
                  <a:srgbClr val="DDDDD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aphicFrame>
        <p:nvGraphicFramePr>
          <p:cNvPr id="132172" name="Group 76"/>
          <p:cNvGraphicFramePr>
            <a:graphicFrameLocks noGrp="1"/>
          </p:cNvGraphicFramePr>
          <p:nvPr/>
        </p:nvGraphicFramePr>
        <p:xfrm>
          <a:off x="476250" y="8255000"/>
          <a:ext cx="6121400" cy="823913"/>
        </p:xfrm>
        <a:graphic>
          <a:graphicData uri="http://schemas.openxmlformats.org/drawingml/2006/table">
            <a:tbl>
              <a:tblPr/>
              <a:tblGrid>
                <a:gridCol w="576263">
                  <a:extLst>
                    <a:ext uri="{9D8B030D-6E8A-4147-A177-3AD203B41FA5}">
                      <a16:colId xmlns:a16="http://schemas.microsoft.com/office/drawing/2014/main" val="3117092349"/>
                    </a:ext>
                  </a:extLst>
                </a:gridCol>
                <a:gridCol w="5545137">
                  <a:extLst>
                    <a:ext uri="{9D8B030D-6E8A-4147-A177-3AD203B41FA5}">
                      <a16:colId xmlns:a16="http://schemas.microsoft.com/office/drawing/2014/main" val="2755216746"/>
                    </a:ext>
                  </a:extLst>
                </a:gridCol>
              </a:tblGrid>
              <a:tr h="31432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ﾁｪｯｸ</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商店街での共通の対応方針</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4283847985"/>
                  </a:ext>
                </a:extLst>
              </a:tr>
              <a:tr h="50958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sym typeface="Wingdings" panose="05000000000000000000" pitchFamily="2" charset="2"/>
                        </a:rPr>
                        <a:t>□</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08954097"/>
                  </a:ext>
                </a:extLst>
              </a:tr>
            </a:tbl>
          </a:graphicData>
        </a:graphic>
      </p:graphicFrame>
      <p:graphicFrame>
        <p:nvGraphicFramePr>
          <p:cNvPr id="132110" name="Group 14"/>
          <p:cNvGraphicFramePr>
            <a:graphicFrameLocks noGrp="1"/>
          </p:cNvGraphicFramePr>
          <p:nvPr/>
        </p:nvGraphicFramePr>
        <p:xfrm>
          <a:off x="539750" y="2511425"/>
          <a:ext cx="5984875" cy="4609154"/>
        </p:xfrm>
        <a:graphic>
          <a:graphicData uri="http://schemas.openxmlformats.org/drawingml/2006/table">
            <a:tbl>
              <a:tblPr/>
              <a:tblGrid>
                <a:gridCol w="574675">
                  <a:extLst>
                    <a:ext uri="{9D8B030D-6E8A-4147-A177-3AD203B41FA5}">
                      <a16:colId xmlns:a16="http://schemas.microsoft.com/office/drawing/2014/main" val="1857496483"/>
                    </a:ext>
                  </a:extLst>
                </a:gridCol>
                <a:gridCol w="2170113">
                  <a:extLst>
                    <a:ext uri="{9D8B030D-6E8A-4147-A177-3AD203B41FA5}">
                      <a16:colId xmlns:a16="http://schemas.microsoft.com/office/drawing/2014/main" val="580633114"/>
                    </a:ext>
                  </a:extLst>
                </a:gridCol>
                <a:gridCol w="3240087">
                  <a:extLst>
                    <a:ext uri="{9D8B030D-6E8A-4147-A177-3AD203B41FA5}">
                      <a16:colId xmlns:a16="http://schemas.microsoft.com/office/drawing/2014/main" val="3177448279"/>
                    </a:ext>
                  </a:extLst>
                </a:gridCol>
              </a:tblGrid>
              <a:tr h="30638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ﾁｪｯｸ</a:t>
                      </a:r>
                    </a:p>
                  </a:txBody>
                  <a:tcPr marL="90000" marR="90000" marT="46800" marB="468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方針</a:t>
                      </a:r>
                    </a:p>
                  </a:txBody>
                  <a:tcPr marL="90000" marR="90000" marT="46800" marB="468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観点</a:t>
                      </a:r>
                    </a:p>
                  </a:txBody>
                  <a:tcPr marL="90000" marR="90000" marT="46800" marB="468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879688588"/>
                  </a:ext>
                </a:extLst>
              </a:tr>
              <a:tr h="4095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来店者の安全を守る</a:t>
                      </a:r>
                    </a:p>
                  </a:txBody>
                  <a:tcPr marL="90000" marR="90000" marT="46800" marB="468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店内のお客様を安全に避難させることを最優先とする。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9548947"/>
                  </a:ext>
                </a:extLst>
              </a:tr>
              <a:tr h="409575">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20323324"/>
                  </a:ext>
                </a:extLst>
              </a:tr>
              <a:tr h="4095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従業員とその家族の</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安全を守る</a:t>
                      </a:r>
                    </a:p>
                  </a:txBody>
                  <a:tcPr marL="90000" marR="90000" marT="46800" marB="468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従業員及びその家族の安否状況を把握する。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36367294"/>
                  </a:ext>
                </a:extLst>
              </a:tr>
              <a:tr h="409575">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従業員とその家族にけが人などが発生した場合は、</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落ち着くまで自宅待機を許可する。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86799267"/>
                  </a:ext>
                </a:extLst>
              </a:tr>
              <a:tr h="4095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従業員の雇用の維持</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90000" marR="90000" marT="46800" marB="468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災害発生後も現在の事業規模を必ず維持する。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37080950"/>
                  </a:ext>
                </a:extLst>
              </a:tr>
              <a:tr h="4095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取引先からの</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信用の維持</a:t>
                      </a:r>
                    </a:p>
                  </a:txBody>
                  <a:tcPr marL="90000" marR="90000" marT="46800" marB="468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取引先（特にお得意様）への被災状況報告などを</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細やかに行う。</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44265367"/>
                  </a:ext>
                </a:extLst>
              </a:tr>
              <a:tr h="409575">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営業の早期再開を目指し、できるだけお得意様には</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迷惑をかけない。</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8588587"/>
                  </a:ext>
                </a:extLst>
              </a:tr>
              <a:tr h="4095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地域社会に貢献する</a:t>
                      </a:r>
                    </a:p>
                  </a:txBody>
                  <a:tcPr marL="90000" marR="90000" marT="46800" marB="468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地域のお客様あっての商売であるため、</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災害時においても助け合う。</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09922943"/>
                  </a:ext>
                </a:extLst>
              </a:tr>
              <a:tr h="409575">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帰宅困難者や住民を、できるだけ支援する。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78316564"/>
                  </a:ext>
                </a:extLst>
              </a:tr>
              <a:tr h="4524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その他</a:t>
                      </a:r>
                    </a:p>
                  </a:txBody>
                  <a:tcPr marL="90000" marR="90000" marT="46800" marB="468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46255932"/>
                  </a:ext>
                </a:extLst>
              </a:tr>
            </a:tbl>
          </a:graphicData>
        </a:graphic>
      </p:graphicFrame>
      <p:sp>
        <p:nvSpPr>
          <p:cNvPr id="132152" name="Text Box 56"/>
          <p:cNvSpPr txBox="1">
            <a:spLocks noChangeArrowheads="1"/>
          </p:cNvSpPr>
          <p:nvPr/>
        </p:nvSpPr>
        <p:spPr bwMode="auto">
          <a:xfrm>
            <a:off x="44450" y="57150"/>
            <a:ext cx="3600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a:latin typeface="HG丸ｺﾞｼｯｸM-PRO" panose="020F0600000000000000" pitchFamily="50" charset="-128"/>
                <a:ea typeface="HG丸ｺﾞｼｯｸM-PRO" panose="020F0600000000000000" pitchFamily="50" charset="-128"/>
              </a:rPr>
              <a:t>１．ＢＣＰの基本方針</a:t>
            </a:r>
          </a:p>
        </p:txBody>
      </p:sp>
      <p:pic>
        <p:nvPicPr>
          <p:cNvPr id="132153" name="Picture 5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20938" y="3873500"/>
            <a:ext cx="766762" cy="503238"/>
          </a:xfrm>
          <a:prstGeom prst="rect">
            <a:avLst/>
          </a:prstGeom>
          <a:noFill/>
          <a:extLst>
            <a:ext uri="{909E8E84-426E-40DD-AFC4-6F175D3DCCD1}">
              <a14:hiddenFill xmlns:a14="http://schemas.microsoft.com/office/drawing/2010/main">
                <a:solidFill>
                  <a:srgbClr val="FFFFFF"/>
                </a:solidFill>
              </a14:hiddenFill>
            </a:ext>
          </a:extLst>
        </p:spPr>
      </p:pic>
      <p:sp>
        <p:nvSpPr>
          <p:cNvPr id="132154" name="Text Box 58"/>
          <p:cNvSpPr txBox="1">
            <a:spLocks noChangeArrowheads="1"/>
          </p:cNvSpPr>
          <p:nvPr/>
        </p:nvSpPr>
        <p:spPr bwMode="auto">
          <a:xfrm>
            <a:off x="333375" y="1238250"/>
            <a:ext cx="6264275"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400">
                <a:latin typeface="HG丸ｺﾞｼｯｸM-PRO" panose="020F0600000000000000" pitchFamily="50" charset="-128"/>
                <a:ea typeface="HG丸ｺﾞｼｯｸM-PRO" panose="020F0600000000000000" pitchFamily="50" charset="-128"/>
              </a:rPr>
              <a:t>　当店は、大規模地震等の災害が発生した場合でも、お客様や従業員の生活に影響を及ぼさないよう、以下の方針に基づき策定したＢＣＰに則り、事業の継続・早期復旧に取り組みます。</a:t>
            </a:r>
          </a:p>
        </p:txBody>
      </p:sp>
      <p:sp>
        <p:nvSpPr>
          <p:cNvPr id="132155" name="Text Box 59"/>
          <p:cNvSpPr txBox="1">
            <a:spLocks noChangeArrowheads="1"/>
          </p:cNvSpPr>
          <p:nvPr/>
        </p:nvSpPr>
        <p:spPr bwMode="auto">
          <a:xfrm>
            <a:off x="3367088" y="9653588"/>
            <a:ext cx="26511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1</a:t>
            </a:r>
          </a:p>
        </p:txBody>
      </p:sp>
      <p:sp>
        <p:nvSpPr>
          <p:cNvPr id="132156" name="Text Box 60"/>
          <p:cNvSpPr txBox="1">
            <a:spLocks noChangeArrowheads="1"/>
          </p:cNvSpPr>
          <p:nvPr/>
        </p:nvSpPr>
        <p:spPr bwMode="auto">
          <a:xfrm>
            <a:off x="476250" y="920750"/>
            <a:ext cx="399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2000" b="1">
                <a:ea typeface="HG丸ｺﾞｼｯｸM-PRO" panose="020F0600000000000000" pitchFamily="50" charset="-128"/>
              </a:rPr>
              <a:t>『</a:t>
            </a:r>
            <a:r>
              <a:rPr lang="ja-JP" altLang="en-US" sz="2000" b="1">
                <a:ea typeface="HG丸ｺﾞｼｯｸM-PRO" panose="020F0600000000000000" pitchFamily="50" charset="-128"/>
              </a:rPr>
              <a:t>　　　　　</a:t>
            </a:r>
            <a:r>
              <a:rPr lang="ja-JP" altLang="en-US" sz="2000">
                <a:solidFill>
                  <a:srgbClr val="FF0000"/>
                </a:solidFill>
                <a:ea typeface="HG丸ｺﾞｼｯｸM-PRO" panose="020F0600000000000000" pitchFamily="50" charset="-128"/>
              </a:rPr>
              <a:t>　</a:t>
            </a:r>
            <a:r>
              <a:rPr lang="ja-JP" altLang="en-US" sz="2000">
                <a:ea typeface="HG丸ｺﾞｼｯｸM-PRO" panose="020F0600000000000000" pitchFamily="50" charset="-128"/>
              </a:rPr>
              <a:t>ＢＣＰ基本方針</a:t>
            </a:r>
            <a:r>
              <a:rPr lang="en-US" altLang="ja-JP" sz="2000">
                <a:ea typeface="HG丸ｺﾞｼｯｸM-PRO" panose="020F0600000000000000" pitchFamily="50" charset="-128"/>
              </a:rPr>
              <a:t>』</a:t>
            </a:r>
          </a:p>
        </p:txBody>
      </p:sp>
      <p:sp>
        <p:nvSpPr>
          <p:cNvPr id="132157" name="Text Box 61"/>
          <p:cNvSpPr txBox="1">
            <a:spLocks noChangeArrowheads="1"/>
          </p:cNvSpPr>
          <p:nvPr/>
        </p:nvSpPr>
        <p:spPr bwMode="auto">
          <a:xfrm>
            <a:off x="2466975" y="631825"/>
            <a:ext cx="44640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ltLang="ja-JP" sz="1400" i="1">
                <a:solidFill>
                  <a:schemeClr val="hlink"/>
                </a:solidFill>
                <a:latin typeface="HG丸ｺﾞｼｯｸM-PRO" panose="020F0600000000000000" pitchFamily="50" charset="-128"/>
                <a:ea typeface="HG丸ｺﾞｼｯｸM-PRO" panose="020F0600000000000000" pitchFamily="50" charset="-128"/>
              </a:rPr>
              <a:t>《</a:t>
            </a:r>
            <a:r>
              <a:rPr lang="ja-JP" altLang="en-US" sz="1400" i="1">
                <a:solidFill>
                  <a:schemeClr val="hlink"/>
                </a:solidFill>
                <a:latin typeface="HG丸ｺﾞｼｯｸM-PRO" panose="020F0600000000000000" pitchFamily="50" charset="-128"/>
                <a:ea typeface="HG丸ｺﾞｼｯｸM-PRO" panose="020F0600000000000000" pitchFamily="50" charset="-128"/>
              </a:rPr>
              <a:t>何のために</a:t>
            </a:r>
            <a:r>
              <a:rPr lang="en-US" altLang="ja-JP" sz="1400" i="1">
                <a:solidFill>
                  <a:schemeClr val="hlink"/>
                </a:solidFill>
                <a:latin typeface="HG丸ｺﾞｼｯｸM-PRO" panose="020F0600000000000000" pitchFamily="50" charset="-128"/>
                <a:ea typeface="HG丸ｺﾞｼｯｸM-PRO" panose="020F0600000000000000" pitchFamily="50" charset="-128"/>
              </a:rPr>
              <a:t>/</a:t>
            </a:r>
            <a:r>
              <a:rPr lang="ja-JP" altLang="en-US" sz="1400" i="1">
                <a:solidFill>
                  <a:schemeClr val="hlink"/>
                </a:solidFill>
                <a:latin typeface="HG丸ｺﾞｼｯｸM-PRO" panose="020F0600000000000000" pitchFamily="50" charset="-128"/>
                <a:ea typeface="HG丸ｺﾞｼｯｸM-PRO" panose="020F0600000000000000" pitchFamily="50" charset="-128"/>
              </a:rPr>
              <a:t>誰のために　このＢＣＰを作るのか</a:t>
            </a:r>
            <a:r>
              <a:rPr lang="en-US" altLang="ja-JP" sz="1400" i="1">
                <a:solidFill>
                  <a:schemeClr val="hlink"/>
                </a:solidFill>
                <a:latin typeface="HG丸ｺﾞｼｯｸM-PRO" panose="020F0600000000000000" pitchFamily="50" charset="-128"/>
                <a:ea typeface="HG丸ｺﾞｼｯｸM-PRO" panose="020F0600000000000000" pitchFamily="50" charset="-128"/>
              </a:rPr>
              <a:t>》</a:t>
            </a:r>
          </a:p>
        </p:txBody>
      </p:sp>
      <p:sp>
        <p:nvSpPr>
          <p:cNvPr id="132161" name="Text Box 65"/>
          <p:cNvSpPr txBox="1">
            <a:spLocks noChangeArrowheads="1"/>
          </p:cNvSpPr>
          <p:nvPr/>
        </p:nvSpPr>
        <p:spPr bwMode="auto">
          <a:xfrm>
            <a:off x="476250" y="7381875"/>
            <a:ext cx="6121400" cy="8842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marL="176213" indent="-176213">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solidFill>
                  <a:srgbClr val="333399"/>
                </a:solidFill>
                <a:ea typeface="HG丸ｺﾞｼｯｸM-PRO" panose="020F0600000000000000" pitchFamily="50" charset="-128"/>
              </a:rPr>
              <a:t>所属する商店街全体での方針</a:t>
            </a:r>
          </a:p>
          <a:p>
            <a:pPr>
              <a:buFont typeface="HG丸ｺﾞｼｯｸM-PRO" panose="020F0600000000000000" pitchFamily="50" charset="-128"/>
              <a:buChar char="※"/>
            </a:pPr>
            <a:r>
              <a:rPr lang="ja-JP" altLang="en-US" sz="1000">
                <a:solidFill>
                  <a:srgbClr val="333399"/>
                </a:solidFill>
                <a:ea typeface="HG丸ｺﾞｼｯｸM-PRO" panose="020F0600000000000000" pitchFamily="50" charset="-128"/>
              </a:rPr>
              <a:t>商店街に所属している場合は、商店街全体で共通の方針を事前に決めておくことも重要です。具体的な対応方針がある場合には、以下に記入しましょう。</a:t>
            </a:r>
            <a:r>
              <a:rPr lang="ja-JP" altLang="en-US" sz="1000">
                <a:solidFill>
                  <a:srgbClr val="333399"/>
                </a:solidFill>
                <a:latin typeface="HG丸ｺﾞｼｯｸM-PRO" panose="020F0600000000000000" pitchFamily="50" charset="-128"/>
                <a:ea typeface="HG丸ｺﾞｼｯｸM-PRO" panose="020F0600000000000000" pitchFamily="50" charset="-128"/>
              </a:rPr>
              <a:t>具体的な事例については、「ＢＣＰ取組み事例集」 （</a:t>
            </a:r>
            <a:r>
              <a:rPr lang="en-US" altLang="ja-JP" sz="1000">
                <a:solidFill>
                  <a:srgbClr val="333399"/>
                </a:solidFill>
                <a:latin typeface="HG丸ｺﾞｼｯｸM-PRO" panose="020F0600000000000000" pitchFamily="50" charset="-128"/>
                <a:ea typeface="HG丸ｺﾞｼｯｸM-PRO" panose="020F0600000000000000" pitchFamily="50" charset="-128"/>
              </a:rPr>
              <a:t>Ⅲ</a:t>
            </a:r>
            <a:r>
              <a:rPr lang="ja-JP" altLang="en-US" sz="1000">
                <a:solidFill>
                  <a:srgbClr val="333399"/>
                </a:solidFill>
                <a:latin typeface="HG丸ｺﾞｼｯｸM-PRO" panose="020F0600000000000000" pitchFamily="50" charset="-128"/>
                <a:ea typeface="HG丸ｺﾞｼｯｸM-PRO" panose="020F0600000000000000" pitchFamily="50" charset="-128"/>
              </a:rPr>
              <a:t>．ＢＣＰ取組みの連携事例・アイデア集）をご覧ください。</a:t>
            </a:r>
          </a:p>
          <a:p>
            <a:pPr>
              <a:buFont typeface="HG丸ｺﾞｼｯｸM-PRO" panose="020F0600000000000000" pitchFamily="50" charset="-128"/>
              <a:buChar char="※"/>
            </a:pPr>
            <a:r>
              <a:rPr lang="ja-JP" altLang="en-US" sz="1000">
                <a:solidFill>
                  <a:srgbClr val="808080"/>
                </a:solidFill>
                <a:ea typeface="HG丸ｺﾞｼｯｸM-PRO" panose="020F0600000000000000" pitchFamily="50" charset="-128"/>
              </a:rPr>
              <a:t>また、同業他社や取引先と決めた共通の方針があれば記入しましょう。</a:t>
            </a:r>
          </a:p>
        </p:txBody>
      </p:sp>
      <p:pic>
        <p:nvPicPr>
          <p:cNvPr id="132163" name="Picture 67" descr="GUM15_CL011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60650" y="2987675"/>
            <a:ext cx="323850" cy="503238"/>
          </a:xfrm>
          <a:prstGeom prst="rect">
            <a:avLst/>
          </a:prstGeom>
          <a:noFill/>
          <a:extLst>
            <a:ext uri="{909E8E84-426E-40DD-AFC4-6F175D3DCCD1}">
              <a14:hiddenFill xmlns:a14="http://schemas.microsoft.com/office/drawing/2010/main">
                <a:solidFill>
                  <a:srgbClr val="FFFFFF"/>
                </a:solidFill>
              </a14:hiddenFill>
            </a:ext>
          </a:extLst>
        </p:spPr>
      </p:pic>
      <p:pic>
        <p:nvPicPr>
          <p:cNvPr id="132164" name="Picture 68" descr="GUM11_CL1504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54325" y="4479925"/>
            <a:ext cx="334963" cy="436563"/>
          </a:xfrm>
          <a:prstGeom prst="rect">
            <a:avLst/>
          </a:prstGeom>
          <a:noFill/>
          <a:extLst>
            <a:ext uri="{909E8E84-426E-40DD-AFC4-6F175D3DCCD1}">
              <a14:hiddenFill xmlns:a14="http://schemas.microsoft.com/office/drawing/2010/main">
                <a:solidFill>
                  <a:srgbClr val="FFFFFF"/>
                </a:solidFill>
              </a14:hiddenFill>
            </a:ext>
          </a:extLst>
        </p:spPr>
      </p:pic>
      <p:pic>
        <p:nvPicPr>
          <p:cNvPr id="132165" name="Picture 69" descr="GUM13_CL1104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60650" y="5168900"/>
            <a:ext cx="576263" cy="504825"/>
          </a:xfrm>
          <a:prstGeom prst="rect">
            <a:avLst/>
          </a:prstGeom>
          <a:noFill/>
          <a:extLst>
            <a:ext uri="{909E8E84-426E-40DD-AFC4-6F175D3DCCD1}">
              <a14:hiddenFill xmlns:a14="http://schemas.microsoft.com/office/drawing/2010/main">
                <a:solidFill>
                  <a:srgbClr val="FFFFFF"/>
                </a:solidFill>
              </a14:hiddenFill>
            </a:ext>
          </a:extLst>
        </p:spPr>
      </p:pic>
      <p:grpSp>
        <p:nvGrpSpPr>
          <p:cNvPr id="132168" name="Group 72"/>
          <p:cNvGrpSpPr>
            <a:grpSpLocks/>
          </p:cNvGrpSpPr>
          <p:nvPr/>
        </p:nvGrpSpPr>
        <p:grpSpPr bwMode="auto">
          <a:xfrm>
            <a:off x="4365625" y="7231063"/>
            <a:ext cx="2132013" cy="314325"/>
            <a:chOff x="436" y="422"/>
            <a:chExt cx="1343" cy="198"/>
          </a:xfrm>
        </p:grpSpPr>
        <p:sp>
          <p:nvSpPr>
            <p:cNvPr id="132169" name="AutoShape 73"/>
            <p:cNvSpPr>
              <a:spLocks noChangeArrowheads="1"/>
            </p:cNvSpPr>
            <p:nvPr/>
          </p:nvSpPr>
          <p:spPr bwMode="auto">
            <a:xfrm>
              <a:off x="436" y="422"/>
              <a:ext cx="1343" cy="198"/>
            </a:xfrm>
            <a:prstGeom prst="roundRect">
              <a:avLst>
                <a:gd name="adj" fmla="val 16667"/>
              </a:avLst>
            </a:prstGeom>
            <a:solidFill>
              <a:schemeClr val="bg1"/>
            </a:solidFill>
            <a:ln w="19050">
              <a:solidFill>
                <a:schemeClr val="accent2"/>
              </a:solidFill>
              <a:round/>
              <a:headEnd/>
              <a:tailEnd/>
            </a:ln>
            <a:effectLst>
              <a:outerShdw dist="17961" dir="2700000" algn="ctr" rotWithShape="0">
                <a:schemeClr val="bg2"/>
              </a:outerShdw>
            </a:effectLst>
          </p:spPr>
          <p:txBody>
            <a:bodyPr>
              <a:spAutoFit/>
            </a:bodyPr>
            <a:lstStyle/>
            <a:p>
              <a:r>
                <a:rPr lang="ja-JP" altLang="en-US" sz="1200" b="1">
                  <a:solidFill>
                    <a:schemeClr val="accent2"/>
                  </a:solidFill>
                  <a:ea typeface="HGS創英角ﾎﾟｯﾌﾟ体" panose="040B0A00000000000000" pitchFamily="50" charset="-128"/>
                </a:rPr>
                <a:t>商店街で連携しよう！</a:t>
              </a:r>
            </a:p>
          </p:txBody>
        </p:sp>
        <p:pic>
          <p:nvPicPr>
            <p:cNvPr id="132170" name="Picture 74" descr="j030543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18" y="444"/>
              <a:ext cx="188" cy="150"/>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ext Box 2"/>
          <p:cNvSpPr txBox="1">
            <a:spLocks noChangeArrowheads="1"/>
          </p:cNvSpPr>
          <p:nvPr/>
        </p:nvSpPr>
        <p:spPr bwMode="auto">
          <a:xfrm>
            <a:off x="333375" y="703263"/>
            <a:ext cx="61912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400" b="1">
                <a:latin typeface="HG丸ｺﾞｼｯｸM-PRO" panose="020F0600000000000000" pitchFamily="50" charset="-128"/>
                <a:ea typeface="HG丸ｺﾞｼｯｸM-PRO" panose="020F0600000000000000" pitchFamily="50" charset="-128"/>
              </a:rPr>
              <a:t>２．１　対象とする災害</a:t>
            </a:r>
          </a:p>
        </p:txBody>
      </p:sp>
      <p:sp>
        <p:nvSpPr>
          <p:cNvPr id="133123" name="Text Box 3"/>
          <p:cNvSpPr txBox="1">
            <a:spLocks noChangeArrowheads="1"/>
          </p:cNvSpPr>
          <p:nvPr/>
        </p:nvSpPr>
        <p:spPr bwMode="auto">
          <a:xfrm>
            <a:off x="44450" y="57150"/>
            <a:ext cx="27082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a:latin typeface="HG丸ｺﾞｼｯｸM-PRO" panose="020F0600000000000000" pitchFamily="50" charset="-128"/>
                <a:ea typeface="HG丸ｺﾞｼｯｸM-PRO" panose="020F0600000000000000" pitchFamily="50" charset="-128"/>
              </a:rPr>
              <a:t>２．計画</a:t>
            </a:r>
          </a:p>
        </p:txBody>
      </p:sp>
      <p:sp>
        <p:nvSpPr>
          <p:cNvPr id="133124" name="AutoShape 4"/>
          <p:cNvSpPr>
            <a:spLocks noChangeArrowheads="1"/>
          </p:cNvSpPr>
          <p:nvPr/>
        </p:nvSpPr>
        <p:spPr bwMode="auto">
          <a:xfrm>
            <a:off x="512763" y="3968750"/>
            <a:ext cx="5976937" cy="1992313"/>
          </a:xfrm>
          <a:prstGeom prst="roundRect">
            <a:avLst>
              <a:gd name="adj" fmla="val 16667"/>
            </a:avLst>
          </a:prstGeom>
          <a:solidFill>
            <a:schemeClr val="bg1"/>
          </a:solidFill>
          <a:ln w="28575">
            <a:solidFill>
              <a:schemeClr val="bg2"/>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33125" name="Text Box 5"/>
          <p:cNvSpPr txBox="1">
            <a:spLocks noChangeArrowheads="1"/>
          </p:cNvSpPr>
          <p:nvPr/>
        </p:nvSpPr>
        <p:spPr bwMode="auto">
          <a:xfrm>
            <a:off x="333375" y="3224213"/>
            <a:ext cx="61912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400" b="1">
                <a:latin typeface="HG丸ｺﾞｼｯｸM-PRO" panose="020F0600000000000000" pitchFamily="50" charset="-128"/>
                <a:ea typeface="HG丸ｺﾞｼｯｸM-PRO" panose="020F0600000000000000" pitchFamily="50" charset="-128"/>
              </a:rPr>
              <a:t>２．２　重要業務と復旧目標の決定</a:t>
            </a:r>
          </a:p>
        </p:txBody>
      </p:sp>
      <p:sp>
        <p:nvSpPr>
          <p:cNvPr id="133126" name="Rectangle 6"/>
          <p:cNvSpPr>
            <a:spLocks noChangeArrowheads="1"/>
          </p:cNvSpPr>
          <p:nvPr/>
        </p:nvSpPr>
        <p:spPr bwMode="auto">
          <a:xfrm>
            <a:off x="900113" y="4090988"/>
            <a:ext cx="1422400" cy="541337"/>
          </a:xfrm>
          <a:prstGeom prst="rect">
            <a:avLst/>
          </a:prstGeom>
          <a:solidFill>
            <a:schemeClr val="bg1"/>
          </a:solidFill>
          <a:ln w="2857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r>
              <a:rPr lang="ja-JP" altLang="en-US" sz="1400">
                <a:ea typeface="HG丸ｺﾞｼｯｸM-PRO" panose="020F0600000000000000" pitchFamily="50" charset="-128"/>
              </a:rPr>
              <a:t>売上への影響</a:t>
            </a:r>
          </a:p>
        </p:txBody>
      </p:sp>
      <p:sp>
        <p:nvSpPr>
          <p:cNvPr id="133127" name="Rectangle 7"/>
          <p:cNvSpPr>
            <a:spLocks noChangeArrowheads="1"/>
          </p:cNvSpPr>
          <p:nvPr/>
        </p:nvSpPr>
        <p:spPr bwMode="auto">
          <a:xfrm>
            <a:off x="4384675" y="4087813"/>
            <a:ext cx="1631950" cy="546100"/>
          </a:xfrm>
          <a:prstGeom prst="rect">
            <a:avLst/>
          </a:prstGeom>
          <a:solidFill>
            <a:schemeClr val="bg1"/>
          </a:solidFill>
          <a:ln w="2857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algn="ctr"/>
            <a:r>
              <a:rPr lang="ja-JP" altLang="en-US" sz="1400">
                <a:ea typeface="HG丸ｺﾞｼｯｸM-PRO" panose="020F0600000000000000" pitchFamily="50" charset="-128"/>
              </a:rPr>
              <a:t>社会への影響</a:t>
            </a:r>
          </a:p>
          <a:p>
            <a:pPr algn="ctr"/>
            <a:r>
              <a:rPr lang="ja-JP" altLang="en-US" sz="1400">
                <a:ea typeface="HG丸ｺﾞｼｯｸM-PRO" panose="020F0600000000000000" pitchFamily="50" charset="-128"/>
              </a:rPr>
              <a:t>（被災後の需要）</a:t>
            </a:r>
          </a:p>
        </p:txBody>
      </p:sp>
      <p:pic>
        <p:nvPicPr>
          <p:cNvPr id="13312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5513" y="5327650"/>
            <a:ext cx="9874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2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200" y="5368925"/>
            <a:ext cx="103822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33130" name="Group 10"/>
          <p:cNvGraphicFramePr>
            <a:graphicFrameLocks noGrp="1"/>
          </p:cNvGraphicFramePr>
          <p:nvPr/>
        </p:nvGraphicFramePr>
        <p:xfrm>
          <a:off x="584200" y="6764338"/>
          <a:ext cx="5832475" cy="1798638"/>
        </p:xfrm>
        <a:graphic>
          <a:graphicData uri="http://schemas.openxmlformats.org/drawingml/2006/table">
            <a:tbl>
              <a:tblPr/>
              <a:tblGrid>
                <a:gridCol w="1150938">
                  <a:extLst>
                    <a:ext uri="{9D8B030D-6E8A-4147-A177-3AD203B41FA5}">
                      <a16:colId xmlns:a16="http://schemas.microsoft.com/office/drawing/2014/main" val="337283276"/>
                    </a:ext>
                  </a:extLst>
                </a:gridCol>
                <a:gridCol w="4681537">
                  <a:extLst>
                    <a:ext uri="{9D8B030D-6E8A-4147-A177-3AD203B41FA5}">
                      <a16:colId xmlns:a16="http://schemas.microsoft.com/office/drawing/2014/main" val="1158669053"/>
                    </a:ext>
                  </a:extLst>
                </a:gridCol>
              </a:tblGrid>
              <a:tr h="9207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重要業務</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97186013"/>
                  </a:ext>
                </a:extLst>
              </a:tr>
              <a:tr h="87788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復旧目標</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57206800"/>
                  </a:ext>
                </a:extLst>
              </a:tr>
            </a:tbl>
          </a:graphicData>
        </a:graphic>
      </p:graphicFrame>
      <p:sp>
        <p:nvSpPr>
          <p:cNvPr id="133141" name="Text Box 21"/>
          <p:cNvSpPr txBox="1">
            <a:spLocks noChangeArrowheads="1"/>
          </p:cNvSpPr>
          <p:nvPr/>
        </p:nvSpPr>
        <p:spPr bwMode="auto">
          <a:xfrm>
            <a:off x="3367088" y="9653588"/>
            <a:ext cx="26511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2</a:t>
            </a:r>
          </a:p>
        </p:txBody>
      </p:sp>
      <p:sp>
        <p:nvSpPr>
          <p:cNvPr id="133142" name="AutoShape 22"/>
          <p:cNvSpPr>
            <a:spLocks noChangeArrowheads="1"/>
          </p:cNvSpPr>
          <p:nvPr/>
        </p:nvSpPr>
        <p:spPr bwMode="auto">
          <a:xfrm>
            <a:off x="3159125" y="6121400"/>
            <a:ext cx="485775" cy="487363"/>
          </a:xfrm>
          <a:prstGeom prst="downArrow">
            <a:avLst>
              <a:gd name="adj1" fmla="val 60222"/>
              <a:gd name="adj2" fmla="val 45203"/>
            </a:avLst>
          </a:prstGeom>
          <a:gradFill rotWithShape="1">
            <a:gsLst>
              <a:gs pos="0">
                <a:srgbClr val="DDDDDD">
                  <a:gamma/>
                  <a:tint val="33725"/>
                  <a:invGamma/>
                </a:srgbClr>
              </a:gs>
              <a:gs pos="100000">
                <a:srgbClr val="DDDDDD"/>
              </a:gs>
            </a:gsLst>
            <a:lin ang="5400000" scaled="1"/>
          </a:gradFill>
          <a:ln w="19050">
            <a:solidFill>
              <a:srgbClr val="808080"/>
            </a:solidFill>
            <a:miter lim="800000"/>
            <a:headEnd/>
            <a:tailEnd/>
          </a:ln>
          <a:effectLst>
            <a:outerShdw dist="17961" dir="2700000" algn="ctr" rotWithShape="0">
              <a:schemeClr val="bg2"/>
            </a:outerShdw>
          </a:effectLst>
        </p:spPr>
        <p:txBody>
          <a:bodyPr vert="eaVert" wrap="none" anchor="ctr"/>
          <a:lstStyle/>
          <a:p>
            <a:endParaRPr lang="ja-JP" altLang="en-US"/>
          </a:p>
        </p:txBody>
      </p:sp>
      <p:graphicFrame>
        <p:nvGraphicFramePr>
          <p:cNvPr id="133143" name="Group 23"/>
          <p:cNvGraphicFramePr>
            <a:graphicFrameLocks noGrp="1"/>
          </p:cNvGraphicFramePr>
          <p:nvPr/>
        </p:nvGraphicFramePr>
        <p:xfrm>
          <a:off x="582613" y="1352550"/>
          <a:ext cx="5832475" cy="501650"/>
        </p:xfrm>
        <a:graphic>
          <a:graphicData uri="http://schemas.openxmlformats.org/drawingml/2006/table">
            <a:tbl>
              <a:tblPr/>
              <a:tblGrid>
                <a:gridCol w="1150937">
                  <a:extLst>
                    <a:ext uri="{9D8B030D-6E8A-4147-A177-3AD203B41FA5}">
                      <a16:colId xmlns:a16="http://schemas.microsoft.com/office/drawing/2014/main" val="4153582975"/>
                    </a:ext>
                  </a:extLst>
                </a:gridCol>
                <a:gridCol w="4681538">
                  <a:extLst>
                    <a:ext uri="{9D8B030D-6E8A-4147-A177-3AD203B41FA5}">
                      <a16:colId xmlns:a16="http://schemas.microsoft.com/office/drawing/2014/main" val="1284278068"/>
                    </a:ext>
                  </a:extLst>
                </a:gridCol>
              </a:tblGrid>
              <a:tr h="5016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対象とする</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災害</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　大規模地震（震度６強程度）</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45635817"/>
                  </a:ext>
                </a:extLst>
              </a:tr>
            </a:tbl>
          </a:graphicData>
        </a:graphic>
      </p:graphicFrame>
      <p:sp>
        <p:nvSpPr>
          <p:cNvPr id="133154" name="Rectangle 34"/>
          <p:cNvSpPr>
            <a:spLocks noChangeArrowheads="1"/>
          </p:cNvSpPr>
          <p:nvPr/>
        </p:nvSpPr>
        <p:spPr bwMode="auto">
          <a:xfrm>
            <a:off x="908050" y="4645025"/>
            <a:ext cx="1403350" cy="655638"/>
          </a:xfrm>
          <a:prstGeom prst="rect">
            <a:avLst/>
          </a:prstGeom>
          <a:solidFill>
            <a:schemeClr val="bg1"/>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marL="92075" indent="-9207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900">
                <a:solidFill>
                  <a:srgbClr val="808080"/>
                </a:solidFill>
                <a:ea typeface="HG丸ｺﾞｼｯｸM-PRO" panose="020F0600000000000000" pitchFamily="50" charset="-128"/>
              </a:rPr>
              <a:t>・売上への影響が大きい業務や商品は？</a:t>
            </a:r>
          </a:p>
        </p:txBody>
      </p:sp>
      <p:sp>
        <p:nvSpPr>
          <p:cNvPr id="133155" name="Rectangle 35"/>
          <p:cNvSpPr>
            <a:spLocks noChangeArrowheads="1"/>
          </p:cNvSpPr>
          <p:nvPr/>
        </p:nvSpPr>
        <p:spPr bwMode="auto">
          <a:xfrm>
            <a:off x="2608263" y="4090988"/>
            <a:ext cx="1454150" cy="541337"/>
          </a:xfrm>
          <a:prstGeom prst="rect">
            <a:avLst/>
          </a:prstGeom>
          <a:solidFill>
            <a:schemeClr val="bg1"/>
          </a:solidFill>
          <a:ln w="2857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r>
              <a:rPr lang="ja-JP" altLang="en-US" sz="1400">
                <a:ea typeface="HG丸ｺﾞｼｯｸM-PRO" panose="020F0600000000000000" pitchFamily="50" charset="-128"/>
              </a:rPr>
              <a:t>お客様への影響</a:t>
            </a:r>
          </a:p>
        </p:txBody>
      </p:sp>
      <p:sp>
        <p:nvSpPr>
          <p:cNvPr id="133156" name="Rectangle 36"/>
          <p:cNvSpPr>
            <a:spLocks noChangeArrowheads="1"/>
          </p:cNvSpPr>
          <p:nvPr/>
        </p:nvSpPr>
        <p:spPr bwMode="auto">
          <a:xfrm>
            <a:off x="2633663" y="4645025"/>
            <a:ext cx="1403350" cy="655638"/>
          </a:xfrm>
          <a:prstGeom prst="rect">
            <a:avLst/>
          </a:prstGeom>
          <a:solidFill>
            <a:schemeClr val="bg1"/>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marL="92075" indent="-9207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900">
                <a:solidFill>
                  <a:srgbClr val="808080"/>
                </a:solidFill>
                <a:ea typeface="HG丸ｺﾞｼｯｸM-PRO" panose="020F0600000000000000" pitchFamily="50" charset="-128"/>
              </a:rPr>
              <a:t>・販売などができなくなった時、お客様に最も迷惑をかけてしまう業務や商品は？</a:t>
            </a:r>
          </a:p>
        </p:txBody>
      </p:sp>
      <p:sp>
        <p:nvSpPr>
          <p:cNvPr id="133157" name="Rectangle 37"/>
          <p:cNvSpPr>
            <a:spLocks noChangeArrowheads="1"/>
          </p:cNvSpPr>
          <p:nvPr/>
        </p:nvSpPr>
        <p:spPr bwMode="auto">
          <a:xfrm>
            <a:off x="4498975" y="4645025"/>
            <a:ext cx="1403350" cy="655638"/>
          </a:xfrm>
          <a:prstGeom prst="rect">
            <a:avLst/>
          </a:prstGeom>
          <a:solidFill>
            <a:schemeClr val="bg1"/>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marL="92075" indent="-9207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900">
                <a:solidFill>
                  <a:srgbClr val="808080"/>
                </a:solidFill>
                <a:ea typeface="HG丸ｺﾞｼｯｸM-PRO" panose="020F0600000000000000" pitchFamily="50" charset="-128"/>
              </a:rPr>
              <a:t>・災害後、特に必要とされるような業務や商品は？</a:t>
            </a:r>
          </a:p>
        </p:txBody>
      </p:sp>
      <p:sp>
        <p:nvSpPr>
          <p:cNvPr id="133162" name="Text Box 42"/>
          <p:cNvSpPr txBox="1">
            <a:spLocks noChangeArrowheads="1"/>
          </p:cNvSpPr>
          <p:nvPr/>
        </p:nvSpPr>
        <p:spPr bwMode="auto">
          <a:xfrm>
            <a:off x="549275" y="1820863"/>
            <a:ext cx="58324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0975" indent="-18097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 typeface="HG丸ｺﾞｼｯｸM-PRO" panose="020F0600000000000000" pitchFamily="50" charset="-128"/>
              <a:buChar char="※"/>
            </a:pPr>
            <a:r>
              <a:rPr lang="ja-JP" altLang="en-US" sz="1000">
                <a:solidFill>
                  <a:srgbClr val="808080"/>
                </a:solidFill>
                <a:latin typeface="HG丸ｺﾞｼｯｸM-PRO" panose="020F0600000000000000" pitchFamily="50" charset="-128"/>
                <a:ea typeface="HG丸ｺﾞｼｯｸM-PRO" panose="020F0600000000000000" pitchFamily="50" charset="-128"/>
              </a:rPr>
              <a:t>近年の地震発生状況からも</a:t>
            </a:r>
            <a:r>
              <a:rPr lang="ja-JP" altLang="en-US" sz="1000" i="1">
                <a:solidFill>
                  <a:schemeClr val="hlink"/>
                </a:solidFill>
                <a:latin typeface="HG丸ｺﾞｼｯｸM-PRO" panose="020F0600000000000000" pitchFamily="50" charset="-128"/>
                <a:ea typeface="HG丸ｺﾞｼｯｸM-PRO" panose="020F0600000000000000" pitchFamily="50" charset="-128"/>
              </a:rPr>
              <a:t>「震度</a:t>
            </a:r>
            <a:r>
              <a:rPr lang="en-US" altLang="ja-JP" sz="1000" i="1">
                <a:solidFill>
                  <a:schemeClr val="hlink"/>
                </a:solidFill>
                <a:latin typeface="HG丸ｺﾞｼｯｸM-PRO" panose="020F0600000000000000" pitchFamily="50" charset="-128"/>
                <a:ea typeface="HG丸ｺﾞｼｯｸM-PRO" panose="020F0600000000000000" pitchFamily="50" charset="-128"/>
              </a:rPr>
              <a:t>6</a:t>
            </a:r>
            <a:r>
              <a:rPr lang="ja-JP" altLang="en-US" sz="1000" i="1">
                <a:solidFill>
                  <a:schemeClr val="hlink"/>
                </a:solidFill>
                <a:latin typeface="HG丸ｺﾞｼｯｸM-PRO" panose="020F0600000000000000" pitchFamily="50" charset="-128"/>
                <a:ea typeface="HG丸ｺﾞｼｯｸM-PRO" panose="020F0600000000000000" pitchFamily="50" charset="-128"/>
              </a:rPr>
              <a:t>強」程度の地震は日本全国どこで発生してもおかしくないと考えられています。</a:t>
            </a:r>
          </a:p>
        </p:txBody>
      </p:sp>
      <p:pic>
        <p:nvPicPr>
          <p:cNvPr id="133163" name="Picture 43" descr="GUM15_CL0112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48013" y="5310188"/>
            <a:ext cx="395287" cy="604837"/>
          </a:xfrm>
          <a:prstGeom prst="rect">
            <a:avLst/>
          </a:prstGeom>
          <a:noFill/>
          <a:extLst>
            <a:ext uri="{909E8E84-426E-40DD-AFC4-6F175D3DCCD1}">
              <a14:hiddenFill xmlns:a14="http://schemas.microsoft.com/office/drawing/2010/main">
                <a:solidFill>
                  <a:srgbClr val="FFFFFF"/>
                </a:solidFill>
              </a14:hiddenFill>
            </a:ext>
          </a:extLst>
        </p:spPr>
      </p:pic>
      <p:grpSp>
        <p:nvGrpSpPr>
          <p:cNvPr id="133165" name="Group 45"/>
          <p:cNvGrpSpPr>
            <a:grpSpLocks/>
          </p:cNvGrpSpPr>
          <p:nvPr/>
        </p:nvGrpSpPr>
        <p:grpSpPr bwMode="auto">
          <a:xfrm>
            <a:off x="3644900" y="60325"/>
            <a:ext cx="3097213" cy="390525"/>
            <a:chOff x="2944" y="111"/>
            <a:chExt cx="1212" cy="153"/>
          </a:xfrm>
        </p:grpSpPr>
        <p:sp>
          <p:nvSpPr>
            <p:cNvPr id="133166" name="AutoShape 46"/>
            <p:cNvSpPr>
              <a:spLocks noChangeArrowheads="1"/>
            </p:cNvSpPr>
            <p:nvPr/>
          </p:nvSpPr>
          <p:spPr bwMode="auto">
            <a:xfrm flipH="1">
              <a:off x="3748" y="111"/>
              <a:ext cx="408" cy="152"/>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33167" name="AutoShape 47"/>
            <p:cNvSpPr>
              <a:spLocks noChangeArrowheads="1"/>
            </p:cNvSpPr>
            <p:nvPr/>
          </p:nvSpPr>
          <p:spPr bwMode="auto">
            <a:xfrm flipH="1">
              <a:off x="3348" y="112"/>
              <a:ext cx="408" cy="152"/>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33168" name="AutoShape 48"/>
            <p:cNvSpPr>
              <a:spLocks noChangeArrowheads="1"/>
            </p:cNvSpPr>
            <p:nvPr/>
          </p:nvSpPr>
          <p:spPr bwMode="auto">
            <a:xfrm flipH="1">
              <a:off x="2944" y="111"/>
              <a:ext cx="412" cy="152"/>
            </a:xfrm>
            <a:prstGeom prst="flowChartOnlineStorage">
              <a:avLst/>
            </a:prstGeom>
            <a:solidFill>
              <a:srgbClr val="FFE5E5"/>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grpSp>
      <p:sp>
        <p:nvSpPr>
          <p:cNvPr id="133169" name="Text Box 49"/>
          <p:cNvSpPr txBox="1">
            <a:spLocks noChangeArrowheads="1"/>
          </p:cNvSpPr>
          <p:nvPr/>
        </p:nvSpPr>
        <p:spPr bwMode="auto">
          <a:xfrm>
            <a:off x="3965575" y="57150"/>
            <a:ext cx="688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a:solidFill>
                  <a:srgbClr val="FF0066"/>
                </a:solidFill>
                <a:ea typeface="HG丸ｺﾞｼｯｸM-PRO" panose="020F0600000000000000" pitchFamily="50" charset="-128"/>
              </a:rPr>
              <a:t>目標を</a:t>
            </a:r>
          </a:p>
          <a:p>
            <a:r>
              <a:rPr lang="ja-JP" altLang="en-US" sz="1000">
                <a:solidFill>
                  <a:srgbClr val="FF0066"/>
                </a:solidFill>
                <a:ea typeface="HG丸ｺﾞｼｯｸM-PRO" panose="020F0600000000000000" pitchFamily="50" charset="-128"/>
              </a:rPr>
              <a:t>たてる！</a:t>
            </a:r>
          </a:p>
        </p:txBody>
      </p:sp>
      <p:sp>
        <p:nvSpPr>
          <p:cNvPr id="133170" name="Text Box 50"/>
          <p:cNvSpPr txBox="1">
            <a:spLocks noChangeArrowheads="1"/>
          </p:cNvSpPr>
          <p:nvPr/>
        </p:nvSpPr>
        <p:spPr bwMode="auto">
          <a:xfrm>
            <a:off x="4868863" y="57150"/>
            <a:ext cx="815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a:solidFill>
                  <a:schemeClr val="bg2"/>
                </a:solidFill>
                <a:ea typeface="HG丸ｺﾞｼｯｸM-PRO" panose="020F0600000000000000" pitchFamily="50" charset="-128"/>
              </a:rPr>
              <a:t>ギャップを</a:t>
            </a:r>
          </a:p>
          <a:p>
            <a:pPr algn="ctr"/>
            <a:r>
              <a:rPr lang="ja-JP" altLang="en-US" sz="1000">
                <a:solidFill>
                  <a:schemeClr val="bg2"/>
                </a:solidFill>
                <a:ea typeface="HG丸ｺﾞｼｯｸM-PRO" panose="020F0600000000000000" pitchFamily="50" charset="-128"/>
              </a:rPr>
              <a:t>把握する！</a:t>
            </a:r>
          </a:p>
        </p:txBody>
      </p:sp>
      <p:sp>
        <p:nvSpPr>
          <p:cNvPr id="133171" name="Text Box 51"/>
          <p:cNvSpPr txBox="1">
            <a:spLocks noChangeArrowheads="1"/>
          </p:cNvSpPr>
          <p:nvPr/>
        </p:nvSpPr>
        <p:spPr bwMode="auto">
          <a:xfrm>
            <a:off x="5853113" y="57150"/>
            <a:ext cx="815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a:solidFill>
                  <a:schemeClr val="bg2"/>
                </a:solidFill>
                <a:ea typeface="HG丸ｺﾞｼｯｸM-PRO" panose="020F0600000000000000" pitchFamily="50" charset="-128"/>
              </a:rPr>
              <a:t>ギャップを</a:t>
            </a:r>
          </a:p>
          <a:p>
            <a:pPr algn="ctr"/>
            <a:r>
              <a:rPr lang="ja-JP" altLang="en-US" sz="1000">
                <a:solidFill>
                  <a:schemeClr val="bg2"/>
                </a:solidFill>
                <a:ea typeface="HG丸ｺﾞｼｯｸM-PRO" panose="020F0600000000000000" pitchFamily="50" charset="-128"/>
              </a:rPr>
              <a:t>埋める！</a:t>
            </a:r>
          </a:p>
        </p:txBody>
      </p:sp>
      <p:sp>
        <p:nvSpPr>
          <p:cNvPr id="133174" name="Text Box 54"/>
          <p:cNvSpPr txBox="1">
            <a:spLocks noChangeArrowheads="1"/>
          </p:cNvSpPr>
          <p:nvPr/>
        </p:nvSpPr>
        <p:spPr bwMode="auto">
          <a:xfrm>
            <a:off x="549275" y="8588375"/>
            <a:ext cx="5903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4625" indent="-1746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 typeface="HG丸ｺﾞｼｯｸM-PRO" panose="020F0600000000000000" pitchFamily="50" charset="-128"/>
              <a:buChar char="※"/>
            </a:pPr>
            <a:r>
              <a:rPr lang="ja-JP" altLang="en-US" sz="1000">
                <a:solidFill>
                  <a:srgbClr val="5F5F5F"/>
                </a:solidFill>
                <a:latin typeface="HG丸ｺﾞｼｯｸM-PRO" panose="020F0600000000000000" pitchFamily="50" charset="-128"/>
                <a:ea typeface="HG丸ｺﾞｼｯｸM-PRO" panose="020F0600000000000000" pitchFamily="50" charset="-128"/>
              </a:rPr>
              <a:t>あまり難しく考えずに、経営者としての直感、例えばこれまでの経験から、この業務が止まってしまうと、お店が立ち行かなくなると感じている業務を選んでいただいても結構です。</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4146" name="Group 2"/>
          <p:cNvGraphicFramePr>
            <a:graphicFrameLocks noGrp="1"/>
          </p:cNvGraphicFramePr>
          <p:nvPr/>
        </p:nvGraphicFramePr>
        <p:xfrm>
          <a:off x="269875" y="1928813"/>
          <a:ext cx="6424613" cy="6579490"/>
        </p:xfrm>
        <a:graphic>
          <a:graphicData uri="http://schemas.openxmlformats.org/drawingml/2006/table">
            <a:tbl>
              <a:tblPr/>
              <a:tblGrid>
                <a:gridCol w="422275">
                  <a:extLst>
                    <a:ext uri="{9D8B030D-6E8A-4147-A177-3AD203B41FA5}">
                      <a16:colId xmlns:a16="http://schemas.microsoft.com/office/drawing/2014/main" val="1268161516"/>
                    </a:ext>
                  </a:extLst>
                </a:gridCol>
                <a:gridCol w="1397000">
                  <a:extLst>
                    <a:ext uri="{9D8B030D-6E8A-4147-A177-3AD203B41FA5}">
                      <a16:colId xmlns:a16="http://schemas.microsoft.com/office/drawing/2014/main" val="1037304156"/>
                    </a:ext>
                  </a:extLst>
                </a:gridCol>
                <a:gridCol w="4605338">
                  <a:extLst>
                    <a:ext uri="{9D8B030D-6E8A-4147-A177-3AD203B41FA5}">
                      <a16:colId xmlns:a16="http://schemas.microsoft.com/office/drawing/2014/main" val="2229437264"/>
                    </a:ext>
                  </a:extLst>
                </a:gridCol>
              </a:tblGrid>
              <a:tr h="215900">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区分</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想定される被害状況</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808575968"/>
                  </a:ext>
                </a:extLst>
              </a:tr>
              <a:tr h="620713">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rgbClr val="0000FF"/>
                          </a:solidFill>
                          <a:effectLst/>
                          <a:latin typeface="HG丸ｺﾞｼｯｸM-PRO" panose="020F0600000000000000" pitchFamily="50" charset="-128"/>
                          <a:ea typeface="HG丸ｺﾞｼｯｸM-PRO" panose="020F0600000000000000" pitchFamily="50" charset="-128"/>
                        </a:rPr>
                        <a:t>ヒト</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363538" indent="-1841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県内では、死者、負傷者、帰宅困難者が多数発生すると想定されます。</a:t>
                      </a:r>
                    </a:p>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交通機関もマヒし、出社（出勤）指示に応じられない従業員が、多数発生する可能性があります。</a:t>
                      </a:r>
                    </a:p>
                    <a:p>
                      <a:pPr marL="363538" marR="0" lvl="1" indent="-184150" algn="l" defTabSz="914400" rtl="0" eaLnBrk="1" fontAlgn="base" latinLnBrk="0" hangingPunct="1">
                        <a:lnSpc>
                          <a:spcPct val="100000"/>
                        </a:lnSpc>
                        <a:spcBef>
                          <a:spcPct val="50000"/>
                        </a:spcBef>
                        <a:spcAft>
                          <a:spcPct val="0"/>
                        </a:spcAft>
                        <a:buClrTx/>
                        <a:buSzTx/>
                        <a:buFont typeface="HG丸ｺﾞｼｯｸM-PRO" panose="020F0600000000000000" pitchFamily="50" charset="-128"/>
                        <a:buChar char="※"/>
                        <a:tabLst/>
                      </a:pPr>
                      <a:r>
                        <a:rPr kumimoji="1" lang="ja-JP" altLang="en-US" sz="8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rPr>
                        <a:t>東海・東南海地震が連動で発生した場合、愛知県内の死者（約</a:t>
                      </a:r>
                      <a:r>
                        <a:rPr kumimoji="1" lang="en-US" altLang="ja-JP" sz="8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rPr>
                        <a:t>2,400</a:t>
                      </a:r>
                      <a:r>
                        <a:rPr kumimoji="1" lang="ja-JP" altLang="en-US" sz="8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rPr>
                        <a:t>人）、負傷者（約</a:t>
                      </a:r>
                      <a:r>
                        <a:rPr kumimoji="1" lang="en-US" altLang="ja-JP" sz="8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rPr>
                        <a:t>66,000</a:t>
                      </a:r>
                      <a:r>
                        <a:rPr kumimoji="1" lang="ja-JP" altLang="en-US" sz="8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rPr>
                        <a:t>人）、帰宅困難者（約</a:t>
                      </a:r>
                      <a:r>
                        <a:rPr kumimoji="1" lang="en-US" altLang="ja-JP" sz="8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rPr>
                        <a:t>980,000</a:t>
                      </a:r>
                      <a:r>
                        <a:rPr kumimoji="1" lang="ja-JP" altLang="en-US" sz="8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rPr>
                        <a:t>人）</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8315969"/>
                  </a:ext>
                </a:extLst>
              </a:tr>
              <a:tr h="647700">
                <a:tc row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rgbClr val="0000FF"/>
                          </a:solidFill>
                          <a:effectLst/>
                          <a:latin typeface="HG丸ｺﾞｼｯｸM-PRO" panose="020F0600000000000000" pitchFamily="50" charset="-128"/>
                          <a:ea typeface="HG丸ｺﾞｼｯｸM-PRO" panose="020F0600000000000000" pitchFamily="50" charset="-128"/>
                        </a:rPr>
                        <a:t>モノ</a:t>
                      </a:r>
                      <a:endPar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90000" marR="90000" marT="46800" marB="46800" vert="eaVert"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店舗建物</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363538" indent="-1841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耐震性の低い建物は、倒壊するものがあります。耐震性が高い建物でも、壁や柱が破損するものがあります。</a:t>
                      </a:r>
                    </a:p>
                    <a:p>
                      <a:pPr marL="363538" marR="0" lvl="1" indent="-184150" algn="l" defTabSz="914400" rtl="0" eaLnBrk="1" fontAlgn="base" latinLnBrk="0" hangingPunct="1">
                        <a:lnSpc>
                          <a:spcPct val="100000"/>
                        </a:lnSpc>
                        <a:spcBef>
                          <a:spcPct val="50000"/>
                        </a:spcBef>
                        <a:spcAft>
                          <a:spcPct val="0"/>
                        </a:spcAft>
                        <a:buClrTx/>
                        <a:buSzTx/>
                        <a:buFont typeface="HG丸ｺﾞｼｯｸM-PRO" panose="020F0600000000000000" pitchFamily="50" charset="-128"/>
                        <a:buChar char="※"/>
                        <a:tabLst/>
                      </a:pPr>
                      <a:r>
                        <a:rPr kumimoji="1" lang="ja-JP" altLang="en-US" sz="800" b="0" i="1" u="none" strike="noStrike" cap="none" normalizeH="0" baseline="0" smtClean="0">
                          <a:ln>
                            <a:noFill/>
                          </a:ln>
                          <a:solidFill>
                            <a:schemeClr val="hlink"/>
                          </a:solidFill>
                          <a:effectLst/>
                          <a:latin typeface="HG丸ｺﾞｼｯｸM-PRO" panose="020F0600000000000000" pitchFamily="50" charset="-128"/>
                          <a:ea typeface="HG丸ｺﾞｼｯｸM-PRO" panose="020F0600000000000000" pitchFamily="50" charset="-128"/>
                        </a:rPr>
                        <a:t>耐震性の低い建物の目安は、昭和</a:t>
                      </a:r>
                      <a:r>
                        <a:rPr kumimoji="1" lang="en-US" altLang="ja-JP" sz="800" b="0" i="1" u="none" strike="noStrike" cap="none" normalizeH="0" baseline="0" smtClean="0">
                          <a:ln>
                            <a:noFill/>
                          </a:ln>
                          <a:solidFill>
                            <a:schemeClr val="hlink"/>
                          </a:solidFill>
                          <a:effectLst/>
                          <a:latin typeface="HG丸ｺﾞｼｯｸM-PRO" panose="020F0600000000000000" pitchFamily="50" charset="-128"/>
                          <a:ea typeface="HG丸ｺﾞｼｯｸM-PRO" panose="020F0600000000000000" pitchFamily="50" charset="-128"/>
                        </a:rPr>
                        <a:t>56</a:t>
                      </a:r>
                      <a:r>
                        <a:rPr kumimoji="1" lang="ja-JP" altLang="en-US" sz="800" b="0" i="1" u="none" strike="noStrike" cap="none" normalizeH="0" baseline="0" smtClean="0">
                          <a:ln>
                            <a:noFill/>
                          </a:ln>
                          <a:solidFill>
                            <a:schemeClr val="hlink"/>
                          </a:solidFill>
                          <a:effectLst/>
                          <a:latin typeface="HG丸ｺﾞｼｯｸM-PRO" panose="020F0600000000000000" pitchFamily="50" charset="-128"/>
                          <a:ea typeface="HG丸ｺﾞｼｯｸM-PRO" panose="020F0600000000000000" pitchFamily="50" charset="-128"/>
                        </a:rPr>
                        <a:t>年以前の古い耐震基準で設計されている建物で、耐震補強がされていない建物です。</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58003402"/>
                  </a:ext>
                </a:extLst>
              </a:tr>
              <a:tr h="43180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設備・什器</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未固定の設備・棚などは、ほとんどが移動、転倒します。</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0609214"/>
                  </a:ext>
                </a:extLst>
              </a:tr>
              <a:tr h="4000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商品</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商品が棚などから落下し、散乱します。</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63338007"/>
                  </a:ext>
                </a:extLst>
              </a:tr>
              <a:tr h="49212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rgbClr val="0000FF"/>
                          </a:solidFill>
                          <a:effectLst/>
                          <a:latin typeface="HG丸ｺﾞｼｯｸM-PRO" panose="020F0600000000000000" pitchFamily="50" charset="-128"/>
                          <a:ea typeface="HG丸ｺﾞｼｯｸM-PRO" panose="020F0600000000000000" pitchFamily="50" charset="-128"/>
                        </a:rPr>
                        <a:t>データ・書類</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rgbClr val="0000FF"/>
                          </a:solidFill>
                          <a:effectLst/>
                          <a:latin typeface="HG丸ｺﾞｼｯｸM-PRO" panose="020F0600000000000000" pitchFamily="50" charset="-128"/>
                          <a:ea typeface="HG丸ｺﾞｼｯｸM-PRO" panose="020F0600000000000000" pitchFamily="50" charset="-128"/>
                        </a:rPr>
                        <a:t>（情報）</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机上のパソコンが転倒し、破損する可能性があります。必要な情報（データ）が復旧不可能となります。重要なデータや書類が店内にあると、建物が被災した場合には、データを取り出すことができなくなります。</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66356284"/>
                  </a:ext>
                </a:extLst>
              </a:tr>
              <a:tr h="49212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rgbClr val="0000FF"/>
                          </a:solidFill>
                          <a:effectLst/>
                          <a:latin typeface="HG丸ｺﾞｼｯｸM-PRO" panose="020F0600000000000000" pitchFamily="50" charset="-128"/>
                          <a:ea typeface="HG丸ｺﾞｼｯｸM-PRO" panose="020F0600000000000000" pitchFamily="50" charset="-128"/>
                        </a:rPr>
                        <a:t>カネ</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営業ができなくなり売上がゼロになります。</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一方、従業員の給料を支払う必要があり、また、各種補修費用等により支出は増加します。</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07836880"/>
                  </a:ext>
                </a:extLst>
              </a:tr>
              <a:tr h="187325">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＜インフラへの被害＞</a:t>
                      </a:r>
                    </a:p>
                  </a:txBody>
                  <a:tcPr marL="90000" marR="90000" marT="46800" marB="468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28662848"/>
                  </a:ext>
                </a:extLst>
              </a:tr>
              <a:tr h="312738">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ライフライン</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363538" indent="-1841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停電が発生します。</a:t>
                      </a:r>
                    </a:p>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広い地域でガス、水道の供給が停止することがあります。</a:t>
                      </a:r>
                    </a:p>
                    <a:p>
                      <a:pPr marL="363538" marR="0" lvl="1" indent="-184150" algn="l" defTabSz="914400" rtl="0" eaLnBrk="1" fontAlgn="base" latinLnBrk="0" hangingPunct="1">
                        <a:lnSpc>
                          <a:spcPct val="100000"/>
                        </a:lnSpc>
                        <a:spcBef>
                          <a:spcPct val="50000"/>
                        </a:spcBef>
                        <a:spcAft>
                          <a:spcPct val="0"/>
                        </a:spcAft>
                        <a:buClrTx/>
                        <a:buSzTx/>
                        <a:buFont typeface="HG丸ｺﾞｼｯｸM-PRO" panose="020F0600000000000000" pitchFamily="50" charset="-128"/>
                        <a:buChar char="※"/>
                        <a:tabLst/>
                      </a:pPr>
                      <a:r>
                        <a:rPr kumimoji="1" lang="ja-JP" altLang="en-US" sz="800" b="0" i="1" u="none" strike="noStrike" cap="none" normalizeH="0" baseline="0" smtClean="0">
                          <a:ln>
                            <a:noFill/>
                          </a:ln>
                          <a:solidFill>
                            <a:schemeClr val="hlink"/>
                          </a:solidFill>
                          <a:effectLst/>
                          <a:latin typeface="HG丸ｺﾞｼｯｸM-PRO" panose="020F0600000000000000" pitchFamily="50" charset="-128"/>
                          <a:ea typeface="HG丸ｺﾞｼｯｸM-PRO" panose="020F0600000000000000" pitchFamily="50" charset="-128"/>
                        </a:rPr>
                        <a:t>被害を受けたインフラの停止期間は、電気：１週間、水道１か月、都市ガス：</a:t>
                      </a:r>
                      <a:r>
                        <a:rPr kumimoji="1" lang="en-US" altLang="ja-JP" sz="800" b="0" i="1" u="none" strike="noStrike" cap="none" normalizeH="0" baseline="0" smtClean="0">
                          <a:ln>
                            <a:noFill/>
                          </a:ln>
                          <a:solidFill>
                            <a:schemeClr val="hlink"/>
                          </a:solidFill>
                          <a:effectLst/>
                          <a:latin typeface="HG丸ｺﾞｼｯｸM-PRO" panose="020F0600000000000000" pitchFamily="50" charset="-128"/>
                          <a:ea typeface="HG丸ｺﾞｼｯｸM-PRO" panose="020F0600000000000000" pitchFamily="50" charset="-128"/>
                        </a:rPr>
                        <a:t>1</a:t>
                      </a:r>
                      <a:r>
                        <a:rPr kumimoji="1" lang="ja-JP" altLang="en-US" sz="800" b="0" i="1" u="none" strike="noStrike" cap="none" normalizeH="0" baseline="0" smtClean="0">
                          <a:ln>
                            <a:noFill/>
                          </a:ln>
                          <a:solidFill>
                            <a:schemeClr val="hlink"/>
                          </a:solidFill>
                          <a:effectLst/>
                          <a:latin typeface="HG丸ｺﾞｼｯｸM-PRO" panose="020F0600000000000000" pitchFamily="50" charset="-128"/>
                          <a:ea typeface="HG丸ｺﾞｼｯｸM-PRO" panose="020F0600000000000000" pitchFamily="50" charset="-128"/>
                        </a:rPr>
                        <a:t>か月を目安としましょう。</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71765969"/>
                  </a:ext>
                </a:extLst>
              </a:tr>
              <a:tr h="539750">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電話</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363538" indent="-1841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発災直後には、県内全域で電話がつながりにくくなります。</a:t>
                      </a:r>
                    </a:p>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応急復旧には３日から１週間程度を要します。</a:t>
                      </a:r>
                    </a:p>
                    <a:p>
                      <a:pPr marL="363538" marR="0" lvl="1" indent="-184150" algn="l" defTabSz="914400" rtl="0" eaLnBrk="1" fontAlgn="base" latinLnBrk="0" hangingPunct="1">
                        <a:lnSpc>
                          <a:spcPct val="100000"/>
                        </a:lnSpc>
                        <a:spcBef>
                          <a:spcPct val="50000"/>
                        </a:spcBef>
                        <a:spcAft>
                          <a:spcPct val="0"/>
                        </a:spcAft>
                        <a:buClrTx/>
                        <a:buSzTx/>
                        <a:buFont typeface="HG丸ｺﾞｼｯｸM-PRO" panose="020F0600000000000000" pitchFamily="50" charset="-128"/>
                        <a:buChar char="※"/>
                        <a:tabLst/>
                      </a:pPr>
                      <a:r>
                        <a:rPr kumimoji="1" lang="ja-JP" altLang="en-US" sz="800" b="0" i="1" u="none" strike="noStrike" cap="none" normalizeH="0" baseline="0" smtClean="0">
                          <a:ln>
                            <a:noFill/>
                          </a:ln>
                          <a:solidFill>
                            <a:schemeClr val="hlink"/>
                          </a:solidFill>
                          <a:effectLst/>
                          <a:latin typeface="HG丸ｺﾞｼｯｸM-PRO" panose="020F0600000000000000" pitchFamily="50" charset="-128"/>
                          <a:ea typeface="HG丸ｺﾞｼｯｸM-PRO" panose="020F0600000000000000" pitchFamily="50" charset="-128"/>
                        </a:rPr>
                        <a:t>災害時には、一般加入電話や携帯電話などの音声通話よりも、携帯メールの方がつながりやすくなります。公衆電話は使用可能です。</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324051"/>
                  </a:ext>
                </a:extLst>
              </a:tr>
              <a:tr h="246063">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道路</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発災直後には、県内全域で不通区間が多く発生します。</a:t>
                      </a:r>
                    </a:p>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３日間程度は、道路の片付け・復旧作業のため、緊急輸送路の使用も困難となります。</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62174449"/>
                  </a:ext>
                </a:extLst>
              </a:tr>
              <a:tr h="185738">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物流網</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発災後３日程度から、緊急輸送路は確保されるものの、緊急輸送物資以外の輸送は困難な状況が続きます。</a:t>
                      </a:r>
                    </a:p>
                    <a:p>
                      <a:pPr marL="0" marR="0" lvl="0" indent="0" algn="l" defTabSz="914400" rtl="0" eaLnBrk="1" fontAlgn="base" latinLnBrk="0" hangingPunct="1">
                        <a:lnSpc>
                          <a:spcPct val="100000"/>
                        </a:lnSpc>
                        <a:spcBef>
                          <a:spcPct val="10000"/>
                        </a:spcBef>
                        <a:spcAft>
                          <a:spcPct val="0"/>
                        </a:spcAft>
                        <a:buClrTx/>
                        <a:buSzTx/>
                        <a:buFontTx/>
                        <a:buNone/>
                        <a:tabLst/>
                      </a:pPr>
                      <a:endParaRPr kumimoji="1" lang="en-US" altLang="ja-JP" sz="1000" b="0" i="0" u="none" strike="noStrike" cap="none" normalizeH="0" baseline="0" smtClean="0">
                        <a:ln>
                          <a:noFill/>
                        </a:ln>
                        <a:solidFill>
                          <a:srgbClr val="5F5F5F"/>
                        </a:solidFill>
                        <a:effectLst/>
                        <a:latin typeface="HG丸ｺﾞｼｯｸM-PRO" panose="020F0600000000000000" pitchFamily="50" charset="-128"/>
                        <a:ea typeface="HG丸ｺﾞｼｯｸM-PRO" panose="020F0600000000000000" pitchFamily="50"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60181105"/>
                  </a:ext>
                </a:extLst>
              </a:tr>
            </a:tbl>
          </a:graphicData>
        </a:graphic>
      </p:graphicFrame>
      <p:sp>
        <p:nvSpPr>
          <p:cNvPr id="134194" name="Text Box 50"/>
          <p:cNvSpPr txBox="1">
            <a:spLocks noChangeArrowheads="1"/>
          </p:cNvSpPr>
          <p:nvPr/>
        </p:nvSpPr>
        <p:spPr bwMode="auto">
          <a:xfrm>
            <a:off x="333375" y="631825"/>
            <a:ext cx="61912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400" b="1">
                <a:latin typeface="HG丸ｺﾞｼｯｸM-PRO" panose="020F0600000000000000" pitchFamily="50" charset="-128"/>
                <a:ea typeface="HG丸ｺﾞｼｯｸM-PRO" panose="020F0600000000000000" pitchFamily="50" charset="-128"/>
              </a:rPr>
              <a:t>２．３　重要業務が受ける被害の想定</a:t>
            </a:r>
            <a:endParaRPr lang="ja-JP" altLang="en-US" sz="1000" b="1">
              <a:latin typeface="HG丸ｺﾞｼｯｸM-PRO" panose="020F0600000000000000" pitchFamily="50" charset="-128"/>
              <a:ea typeface="HG丸ｺﾞｼｯｸM-PRO" panose="020F0600000000000000" pitchFamily="50" charset="-128"/>
            </a:endParaRPr>
          </a:p>
        </p:txBody>
      </p:sp>
      <p:sp>
        <p:nvSpPr>
          <p:cNvPr id="134195" name="Text Box 51"/>
          <p:cNvSpPr txBox="1">
            <a:spLocks noChangeArrowheads="1"/>
          </p:cNvSpPr>
          <p:nvPr/>
        </p:nvSpPr>
        <p:spPr bwMode="auto">
          <a:xfrm>
            <a:off x="3367088" y="9647238"/>
            <a:ext cx="26511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3</a:t>
            </a:r>
          </a:p>
        </p:txBody>
      </p:sp>
      <p:sp>
        <p:nvSpPr>
          <p:cNvPr id="134196" name="Text Box 52"/>
          <p:cNvSpPr txBox="1">
            <a:spLocks noChangeArrowheads="1"/>
          </p:cNvSpPr>
          <p:nvPr/>
        </p:nvSpPr>
        <p:spPr bwMode="auto">
          <a:xfrm>
            <a:off x="333375" y="920750"/>
            <a:ext cx="61912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Tx/>
              <a:buChar char="•"/>
            </a:pPr>
            <a:r>
              <a:rPr lang="ja-JP" altLang="en-US" sz="1000" i="1">
                <a:solidFill>
                  <a:schemeClr val="hlink"/>
                </a:solidFill>
                <a:latin typeface="HG丸ｺﾞｼｯｸM-PRO" panose="020F0600000000000000" pitchFamily="50" charset="-128"/>
                <a:ea typeface="HG丸ｺﾞｼｯｸM-PRO" panose="020F0600000000000000" pitchFamily="50" charset="-128"/>
              </a:rPr>
              <a:t>対象とする災害である</a:t>
            </a:r>
            <a:r>
              <a:rPr lang="en-US" altLang="ja-JP" sz="1000" i="1">
                <a:solidFill>
                  <a:schemeClr val="hlink"/>
                </a:solidFill>
                <a:latin typeface="HG丸ｺﾞｼｯｸM-PRO" panose="020F0600000000000000" pitchFamily="50" charset="-128"/>
                <a:ea typeface="HG丸ｺﾞｼｯｸM-PRO" panose="020F0600000000000000" pitchFamily="50" charset="-128"/>
              </a:rPr>
              <a:t>｢</a:t>
            </a:r>
            <a:r>
              <a:rPr lang="ja-JP" altLang="en-US" sz="1000" i="1">
                <a:solidFill>
                  <a:schemeClr val="hlink"/>
                </a:solidFill>
                <a:latin typeface="HG丸ｺﾞｼｯｸM-PRO" panose="020F0600000000000000" pitchFamily="50" charset="-128"/>
                <a:ea typeface="HG丸ｺﾞｼｯｸM-PRO" panose="020F0600000000000000" pitchFamily="50" charset="-128"/>
              </a:rPr>
              <a:t>震度６強程度</a:t>
            </a:r>
            <a:r>
              <a:rPr lang="en-US" altLang="ja-JP" sz="1000" i="1">
                <a:solidFill>
                  <a:schemeClr val="hlink"/>
                </a:solidFill>
                <a:latin typeface="HG丸ｺﾞｼｯｸM-PRO" panose="020F0600000000000000" pitchFamily="50" charset="-128"/>
                <a:ea typeface="HG丸ｺﾞｼｯｸM-PRO" panose="020F0600000000000000" pitchFamily="50" charset="-128"/>
              </a:rPr>
              <a:t>｣</a:t>
            </a:r>
            <a:r>
              <a:rPr lang="ja-JP" altLang="en-US" sz="1000" i="1">
                <a:solidFill>
                  <a:schemeClr val="hlink"/>
                </a:solidFill>
                <a:latin typeface="HG丸ｺﾞｼｯｸM-PRO" panose="020F0600000000000000" pitchFamily="50" charset="-128"/>
                <a:ea typeface="HG丸ｺﾞｼｯｸM-PRO" panose="020F0600000000000000" pitchFamily="50" charset="-128"/>
              </a:rPr>
              <a:t>の大規模地震が発生した場合は、以下のような被害が発生することが想定されます。</a:t>
            </a:r>
          </a:p>
          <a:p>
            <a:pPr>
              <a:buFontTx/>
              <a:buChar char="•"/>
            </a:pPr>
            <a:r>
              <a:rPr lang="ja-JP" altLang="en-US" sz="1000">
                <a:solidFill>
                  <a:srgbClr val="808080"/>
                </a:solidFill>
                <a:latin typeface="HG丸ｺﾞｼｯｸM-PRO" panose="020F0600000000000000" pitchFamily="50" charset="-128"/>
                <a:ea typeface="HG丸ｺﾞｼｯｸM-PRO" panose="020F0600000000000000" pitchFamily="50" charset="-128"/>
              </a:rPr>
              <a:t>ヒトやモノなどの経営資源にこのような被害が生じた場合に、あなたのお店にどのような影響があるのかをイメージしてください。</a:t>
            </a:r>
          </a:p>
        </p:txBody>
      </p:sp>
      <p:sp>
        <p:nvSpPr>
          <p:cNvPr id="134197" name="Text Box 53"/>
          <p:cNvSpPr txBox="1">
            <a:spLocks noChangeArrowheads="1"/>
          </p:cNvSpPr>
          <p:nvPr/>
        </p:nvSpPr>
        <p:spPr bwMode="auto">
          <a:xfrm>
            <a:off x="455613" y="8475663"/>
            <a:ext cx="6213475" cy="365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marL="176213" indent="-176213">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 typeface="HG丸ｺﾞｼｯｸM-PRO" panose="020F0600000000000000" pitchFamily="50" charset="-128"/>
              <a:buChar char="※"/>
            </a:pPr>
            <a:r>
              <a:rPr lang="ja-JP" altLang="en-US" sz="900">
                <a:solidFill>
                  <a:srgbClr val="5F5F5F"/>
                </a:solidFill>
                <a:ea typeface="HG丸ｺﾞｼｯｸM-PRO" panose="020F0600000000000000" pitchFamily="50" charset="-128"/>
              </a:rPr>
              <a:t>「想定東海・東南海地震連動の全体的な地震災害シナリオ概要」（</a:t>
            </a:r>
            <a:r>
              <a:rPr lang="ja-JP" altLang="en-US" sz="900">
                <a:solidFill>
                  <a:srgbClr val="5F5F5F"/>
                </a:solidFill>
                <a:latin typeface="HG丸ｺﾞｼｯｸM-PRO" panose="020F0600000000000000" pitchFamily="50" charset="-128"/>
                <a:ea typeface="HG丸ｺﾞｼｯｸM-PRO" panose="020F0600000000000000" pitchFamily="50" charset="-128"/>
              </a:rPr>
              <a:t>愛知県東海地震・東南海地震等被害予測調査）</a:t>
            </a:r>
            <a:r>
              <a:rPr lang="ja-JP" altLang="en-US" sz="900">
                <a:solidFill>
                  <a:srgbClr val="5F5F5F"/>
                </a:solidFill>
                <a:ea typeface="HG丸ｺﾞｼｯｸM-PRO" panose="020F0600000000000000" pitchFamily="50" charset="-128"/>
              </a:rPr>
              <a:t>を基に、過去の被害事例等を考慮して作成。</a:t>
            </a:r>
          </a:p>
        </p:txBody>
      </p:sp>
      <p:pic>
        <p:nvPicPr>
          <p:cNvPr id="134198" name="Picture 54" descr="MMj02830360000[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352550" y="3008313"/>
            <a:ext cx="695325" cy="649287"/>
          </a:xfrm>
          <a:prstGeom prst="rect">
            <a:avLst/>
          </a:prstGeom>
          <a:noFill/>
          <a:extLst>
            <a:ext uri="{909E8E84-426E-40DD-AFC4-6F175D3DCCD1}">
              <a14:hiddenFill xmlns:a14="http://schemas.microsoft.com/office/drawing/2010/main">
                <a:solidFill>
                  <a:srgbClr val="FFFFFF"/>
                </a:solidFill>
              </a14:hiddenFill>
            </a:ext>
          </a:extLst>
        </p:spPr>
      </p:pic>
      <p:pic>
        <p:nvPicPr>
          <p:cNvPr id="134199" name="Picture 55" descr="j023374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98625" y="6248400"/>
            <a:ext cx="288925" cy="357188"/>
          </a:xfrm>
          <a:prstGeom prst="rect">
            <a:avLst/>
          </a:prstGeom>
          <a:noFill/>
          <a:extLst>
            <a:ext uri="{909E8E84-426E-40DD-AFC4-6F175D3DCCD1}">
              <a14:hiddenFill xmlns:a14="http://schemas.microsoft.com/office/drawing/2010/main">
                <a:solidFill>
                  <a:srgbClr val="FFFFFF"/>
                </a:solidFill>
              </a14:hiddenFill>
            </a:ext>
          </a:extLst>
        </p:spPr>
      </p:pic>
      <p:pic>
        <p:nvPicPr>
          <p:cNvPr id="134200" name="Picture 56" descr="MCSY00607_0000[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87463" y="6176963"/>
            <a:ext cx="288925" cy="431800"/>
          </a:xfrm>
          <a:prstGeom prst="rect">
            <a:avLst/>
          </a:prstGeom>
          <a:noFill/>
          <a:extLst>
            <a:ext uri="{909E8E84-426E-40DD-AFC4-6F175D3DCCD1}">
              <a14:hiddenFill xmlns:a14="http://schemas.microsoft.com/office/drawing/2010/main">
                <a:solidFill>
                  <a:srgbClr val="FFFFFF"/>
                </a:solidFill>
              </a14:hiddenFill>
            </a:ext>
          </a:extLst>
        </p:spPr>
      </p:pic>
      <p:pic>
        <p:nvPicPr>
          <p:cNvPr id="134201" name="Picture 57" descr="j0149904[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71563" y="7440613"/>
            <a:ext cx="485775"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34202" name="Object 58"/>
          <p:cNvGraphicFramePr>
            <a:graphicFrameLocks noChangeAspect="1"/>
          </p:cNvGraphicFramePr>
          <p:nvPr/>
        </p:nvGraphicFramePr>
        <p:xfrm>
          <a:off x="981075" y="5222875"/>
          <a:ext cx="473075" cy="377825"/>
        </p:xfrm>
        <a:graphic>
          <a:graphicData uri="http://schemas.openxmlformats.org/presentationml/2006/ole">
            <mc:AlternateContent xmlns:mc="http://schemas.openxmlformats.org/markup-compatibility/2006">
              <mc:Choice xmlns:v="urn:schemas-microsoft-com:vml" Requires="v">
                <p:oleObj spid="_x0000_s134221" name="Photo Editor 写真" r:id="rId7" imgW="3048426" imgH="2438095" progId="MSPhotoEd.3">
                  <p:embed/>
                </p:oleObj>
              </mc:Choice>
              <mc:Fallback>
                <p:oleObj name="Photo Editor 写真" r:id="rId7" imgW="3048426" imgH="2438095" progId="MSPhotoEd.3">
                  <p:embed/>
                  <p:pic>
                    <p:nvPicPr>
                      <p:cNvPr id="0" name="Object 5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81075" y="5222875"/>
                        <a:ext cx="47307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34203" name="Picture 59" descr="j0213239"/>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674813" y="3783013"/>
            <a:ext cx="365125" cy="350837"/>
          </a:xfrm>
          <a:prstGeom prst="rect">
            <a:avLst/>
          </a:prstGeom>
          <a:noFill/>
          <a:extLst>
            <a:ext uri="{909E8E84-426E-40DD-AFC4-6F175D3DCCD1}">
              <a14:hiddenFill xmlns:a14="http://schemas.microsoft.com/office/drawing/2010/main">
                <a:solidFill>
                  <a:srgbClr val="FFFFFF"/>
                </a:solidFill>
              </a14:hiddenFill>
            </a:ext>
          </a:extLst>
        </p:spPr>
      </p:pic>
      <p:pic>
        <p:nvPicPr>
          <p:cNvPr id="134204" name="Picture 60" descr="j0239501[1]"/>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08050" y="6245225"/>
            <a:ext cx="346075" cy="363538"/>
          </a:xfrm>
          <a:prstGeom prst="rect">
            <a:avLst/>
          </a:prstGeom>
          <a:noFill/>
          <a:extLst>
            <a:ext uri="{909E8E84-426E-40DD-AFC4-6F175D3DCCD1}">
              <a14:hiddenFill xmlns:a14="http://schemas.microsoft.com/office/drawing/2010/main">
                <a:solidFill>
                  <a:srgbClr val="FFFFFF"/>
                </a:solidFill>
              </a14:hiddenFill>
            </a:ext>
          </a:extLst>
        </p:spPr>
      </p:pic>
      <p:pic>
        <p:nvPicPr>
          <p:cNvPr id="134205" name="Picture 61" descr="j0371030[1]"/>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506538" y="4630738"/>
            <a:ext cx="468312" cy="466725"/>
          </a:xfrm>
          <a:prstGeom prst="rect">
            <a:avLst/>
          </a:prstGeom>
          <a:noFill/>
          <a:extLst>
            <a:ext uri="{909E8E84-426E-40DD-AFC4-6F175D3DCCD1}">
              <a14:hiddenFill xmlns:a14="http://schemas.microsoft.com/office/drawing/2010/main">
                <a:solidFill>
                  <a:srgbClr val="FFFFFF"/>
                </a:solidFill>
              </a14:hiddenFill>
            </a:ext>
          </a:extLst>
        </p:spPr>
      </p:pic>
      <p:pic>
        <p:nvPicPr>
          <p:cNvPr id="134206" name="Picture 62" descr="003_01"/>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341438" y="6786563"/>
            <a:ext cx="622300" cy="542925"/>
          </a:xfrm>
          <a:prstGeom prst="rect">
            <a:avLst/>
          </a:prstGeom>
          <a:noFill/>
          <a:extLst>
            <a:ext uri="{909E8E84-426E-40DD-AFC4-6F175D3DCCD1}">
              <a14:hiddenFill xmlns:a14="http://schemas.microsoft.com/office/drawing/2010/main">
                <a:solidFill>
                  <a:srgbClr val="FFFFFF"/>
                </a:solidFill>
              </a14:hiddenFill>
            </a:ext>
          </a:extLst>
        </p:spPr>
      </p:pic>
      <p:pic>
        <p:nvPicPr>
          <p:cNvPr id="134207" name="Picture 63" descr="GUM02_CL05120"/>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514475" y="7981950"/>
            <a:ext cx="474663" cy="487363"/>
          </a:xfrm>
          <a:prstGeom prst="rect">
            <a:avLst/>
          </a:prstGeom>
          <a:noFill/>
          <a:extLst>
            <a:ext uri="{909E8E84-426E-40DD-AFC4-6F175D3DCCD1}">
              <a14:hiddenFill xmlns:a14="http://schemas.microsoft.com/office/drawing/2010/main">
                <a:solidFill>
                  <a:srgbClr val="FFFFFF"/>
                </a:solidFill>
              </a14:hiddenFill>
            </a:ext>
          </a:extLst>
        </p:spPr>
      </p:pic>
      <p:pic>
        <p:nvPicPr>
          <p:cNvPr id="134208" name="Picture 64" descr="GUM11_CL1504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57288" y="2322513"/>
            <a:ext cx="471487" cy="614362"/>
          </a:xfrm>
          <a:prstGeom prst="rect">
            <a:avLst/>
          </a:prstGeom>
          <a:noFill/>
          <a:extLst>
            <a:ext uri="{909E8E84-426E-40DD-AFC4-6F175D3DCCD1}">
              <a14:hiddenFill xmlns:a14="http://schemas.microsoft.com/office/drawing/2010/main">
                <a:solidFill>
                  <a:srgbClr val="FFFFFF"/>
                </a:solidFill>
              </a14:hiddenFill>
            </a:ext>
          </a:extLst>
        </p:spPr>
      </p:pic>
      <p:pic>
        <p:nvPicPr>
          <p:cNvPr id="134209" name="Picture 65" descr="j0237768"/>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446213" y="4178300"/>
            <a:ext cx="398462" cy="401638"/>
          </a:xfrm>
          <a:prstGeom prst="rect">
            <a:avLst/>
          </a:prstGeom>
          <a:noFill/>
          <a:extLst>
            <a:ext uri="{909E8E84-426E-40DD-AFC4-6F175D3DCCD1}">
              <a14:hiddenFill xmlns:a14="http://schemas.microsoft.com/office/drawing/2010/main">
                <a:solidFill>
                  <a:srgbClr val="FFFFFF"/>
                </a:solidFill>
              </a14:hiddenFill>
            </a:ext>
          </a:extLst>
        </p:spPr>
      </p:pic>
      <p:sp>
        <p:nvSpPr>
          <p:cNvPr id="134213" name="AutoShape 69"/>
          <p:cNvSpPr>
            <a:spLocks noChangeArrowheads="1"/>
          </p:cNvSpPr>
          <p:nvPr/>
        </p:nvSpPr>
        <p:spPr bwMode="auto">
          <a:xfrm flipH="1">
            <a:off x="5699125" y="60325"/>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34214" name="AutoShape 70"/>
          <p:cNvSpPr>
            <a:spLocks noChangeArrowheads="1"/>
          </p:cNvSpPr>
          <p:nvPr/>
        </p:nvSpPr>
        <p:spPr bwMode="auto">
          <a:xfrm flipH="1">
            <a:off x="4676775" y="63500"/>
            <a:ext cx="1042988" cy="387350"/>
          </a:xfrm>
          <a:prstGeom prst="flowChartOnlineStorage">
            <a:avLst/>
          </a:prstGeom>
          <a:solidFill>
            <a:srgbClr val="FFFFB2"/>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34215" name="AutoShape 71"/>
          <p:cNvSpPr>
            <a:spLocks noChangeArrowheads="1"/>
          </p:cNvSpPr>
          <p:nvPr/>
        </p:nvSpPr>
        <p:spPr bwMode="auto">
          <a:xfrm flipH="1">
            <a:off x="3644900"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34216" name="Text Box 72"/>
          <p:cNvSpPr txBox="1">
            <a:spLocks noChangeArrowheads="1"/>
          </p:cNvSpPr>
          <p:nvPr/>
        </p:nvSpPr>
        <p:spPr bwMode="auto">
          <a:xfrm>
            <a:off x="3965575" y="57150"/>
            <a:ext cx="688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a:solidFill>
                  <a:schemeClr val="bg2"/>
                </a:solidFill>
                <a:ea typeface="HG丸ｺﾞｼｯｸM-PRO" panose="020F0600000000000000" pitchFamily="50" charset="-128"/>
              </a:rPr>
              <a:t>目標を</a:t>
            </a:r>
          </a:p>
          <a:p>
            <a:r>
              <a:rPr lang="ja-JP" altLang="en-US" sz="1000">
                <a:solidFill>
                  <a:schemeClr val="bg2"/>
                </a:solidFill>
                <a:ea typeface="HG丸ｺﾞｼｯｸM-PRO" panose="020F0600000000000000" pitchFamily="50" charset="-128"/>
              </a:rPr>
              <a:t>たてる！</a:t>
            </a:r>
          </a:p>
        </p:txBody>
      </p:sp>
      <p:sp>
        <p:nvSpPr>
          <p:cNvPr id="134217" name="Text Box 73"/>
          <p:cNvSpPr txBox="1">
            <a:spLocks noChangeArrowheads="1"/>
          </p:cNvSpPr>
          <p:nvPr/>
        </p:nvSpPr>
        <p:spPr bwMode="auto">
          <a:xfrm>
            <a:off x="4868863" y="57150"/>
            <a:ext cx="815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a:solidFill>
                  <a:srgbClr val="FF3300"/>
                </a:solidFill>
                <a:ea typeface="HG丸ｺﾞｼｯｸM-PRO" panose="020F0600000000000000" pitchFamily="50" charset="-128"/>
              </a:rPr>
              <a:t>ギャップを</a:t>
            </a:r>
          </a:p>
          <a:p>
            <a:pPr algn="ctr"/>
            <a:r>
              <a:rPr lang="ja-JP" altLang="en-US" sz="1000">
                <a:solidFill>
                  <a:srgbClr val="FF3300"/>
                </a:solidFill>
                <a:ea typeface="HG丸ｺﾞｼｯｸM-PRO" panose="020F0600000000000000" pitchFamily="50" charset="-128"/>
              </a:rPr>
              <a:t>把握する！</a:t>
            </a:r>
          </a:p>
        </p:txBody>
      </p:sp>
      <p:sp>
        <p:nvSpPr>
          <p:cNvPr id="134218" name="Text Box 74"/>
          <p:cNvSpPr txBox="1">
            <a:spLocks noChangeArrowheads="1"/>
          </p:cNvSpPr>
          <p:nvPr/>
        </p:nvSpPr>
        <p:spPr bwMode="auto">
          <a:xfrm>
            <a:off x="5853113" y="57150"/>
            <a:ext cx="815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a:solidFill>
                  <a:schemeClr val="bg2"/>
                </a:solidFill>
                <a:ea typeface="HG丸ｺﾞｼｯｸM-PRO" panose="020F0600000000000000" pitchFamily="50" charset="-128"/>
              </a:rPr>
              <a:t>ギャップを</a:t>
            </a:r>
          </a:p>
          <a:p>
            <a:pPr algn="ctr"/>
            <a:r>
              <a:rPr lang="ja-JP" altLang="en-US" sz="1000">
                <a:solidFill>
                  <a:schemeClr val="bg2"/>
                </a:solidFill>
                <a:ea typeface="HG丸ｺﾞｼｯｸM-PRO" panose="020F0600000000000000" pitchFamily="50" charset="-128"/>
              </a:rPr>
              <a:t>埋める！</a:t>
            </a:r>
          </a:p>
        </p:txBody>
      </p:sp>
      <p:sp>
        <p:nvSpPr>
          <p:cNvPr id="134219" name="Text Box 75"/>
          <p:cNvSpPr txBox="1">
            <a:spLocks noChangeArrowheads="1"/>
          </p:cNvSpPr>
          <p:nvPr/>
        </p:nvSpPr>
        <p:spPr bwMode="auto">
          <a:xfrm>
            <a:off x="260350" y="1684338"/>
            <a:ext cx="1450975" cy="244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b="1">
                <a:ea typeface="HG丸ｺﾞｼｯｸM-PRO" panose="020F0600000000000000" pitchFamily="50" charset="-128"/>
              </a:rPr>
              <a:t>＜経営資源への被害＞</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9486" name="Group 3294"/>
          <p:cNvGraphicFramePr>
            <a:graphicFrameLocks noGrp="1"/>
          </p:cNvGraphicFramePr>
          <p:nvPr/>
        </p:nvGraphicFramePr>
        <p:xfrm>
          <a:off x="134938" y="1890713"/>
          <a:ext cx="6246812" cy="7788789"/>
        </p:xfrm>
        <a:graphic>
          <a:graphicData uri="http://schemas.openxmlformats.org/drawingml/2006/table">
            <a:tbl>
              <a:tblPr/>
              <a:tblGrid>
                <a:gridCol w="422275">
                  <a:extLst>
                    <a:ext uri="{9D8B030D-6E8A-4147-A177-3AD203B41FA5}">
                      <a16:colId xmlns:a16="http://schemas.microsoft.com/office/drawing/2014/main" val="233551946"/>
                    </a:ext>
                  </a:extLst>
                </a:gridCol>
                <a:gridCol w="1265237">
                  <a:extLst>
                    <a:ext uri="{9D8B030D-6E8A-4147-A177-3AD203B41FA5}">
                      <a16:colId xmlns:a16="http://schemas.microsoft.com/office/drawing/2014/main" val="2123294502"/>
                    </a:ext>
                  </a:extLst>
                </a:gridCol>
                <a:gridCol w="1274763">
                  <a:extLst>
                    <a:ext uri="{9D8B030D-6E8A-4147-A177-3AD203B41FA5}">
                      <a16:colId xmlns:a16="http://schemas.microsoft.com/office/drawing/2014/main" val="2451075142"/>
                    </a:ext>
                  </a:extLst>
                </a:gridCol>
                <a:gridCol w="2236787">
                  <a:extLst>
                    <a:ext uri="{9D8B030D-6E8A-4147-A177-3AD203B41FA5}">
                      <a16:colId xmlns:a16="http://schemas.microsoft.com/office/drawing/2014/main" val="2229782985"/>
                    </a:ext>
                  </a:extLst>
                </a:gridCol>
                <a:gridCol w="523875">
                  <a:extLst>
                    <a:ext uri="{9D8B030D-6E8A-4147-A177-3AD203B41FA5}">
                      <a16:colId xmlns:a16="http://schemas.microsoft.com/office/drawing/2014/main" val="2622444482"/>
                    </a:ext>
                  </a:extLst>
                </a:gridCol>
                <a:gridCol w="523875">
                  <a:extLst>
                    <a:ext uri="{9D8B030D-6E8A-4147-A177-3AD203B41FA5}">
                      <a16:colId xmlns:a16="http://schemas.microsoft.com/office/drawing/2014/main" val="2070477790"/>
                    </a:ext>
                  </a:extLst>
                </a:gridCol>
              </a:tblGrid>
              <a:tr h="257175">
                <a:tc row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重要</a:t>
                      </a:r>
                    </a:p>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業務</a:t>
                      </a:r>
                    </a:p>
                  </a:txBody>
                  <a:tcPr marL="0" marR="0" marT="46800" marB="46800" anchor="ctr" horzOverflow="overflow">
                    <a:lnL w="9525" cap="flat" cmpd="sng" algn="ctr">
                      <a:solidFill>
                        <a:schemeClr val="tx1"/>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tc grid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重要な経営資源の洗い出し</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gridSpan="3">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経営資源がどうなるか？</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25517306"/>
                  </a:ext>
                </a:extLst>
              </a:tr>
              <a:tr h="255588">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経営資源の区分</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重要な経営資源</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設問</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はい</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いいえ</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678151959"/>
                  </a:ext>
                </a:extLst>
              </a:tr>
              <a:tr h="368300">
                <a:tc rowSpan="20">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endParaRPr kumimoji="1" lang="ja-JP" altLang="ja-JP" sz="14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46800" marB="46800" vert="eaVert" anchor="ctr" horzOverflow="overflow">
                    <a:lnL w="9525" cap="flat" cmpd="sng" algn="ctr">
                      <a:solidFill>
                        <a:schemeClr val="tx1"/>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rowSpan="5">
                  <a:txBody>
                    <a:bodyPr/>
                    <a:lstStyle>
                      <a:lvl1pPr marL="85725" indent="-85725"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1279525" rtl="0" eaLnBrk="1" fontAlgn="ctr" latinLnBrk="0" hangingPunct="1">
                        <a:lnSpc>
                          <a:spcPct val="100000"/>
                        </a:lnSpc>
                        <a:spcBef>
                          <a:spcPct val="20000"/>
                        </a:spcBef>
                        <a:spcAft>
                          <a:spcPct val="0"/>
                        </a:spcAft>
                        <a:buClrTx/>
                        <a:buSzTx/>
                        <a:buFontTx/>
                        <a:buNone/>
                        <a:tabLst/>
                      </a:pPr>
                      <a:endParaRPr kumimoji="1" lang="en-US" altLang="ja-JP" sz="1400" b="1"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endParaRPr>
                    </a:p>
                    <a:p>
                      <a:pPr marL="85725" marR="0" lvl="0" indent="-85725" algn="l" defTabSz="1279525" rtl="0" eaLnBrk="1" fontAlgn="ctr" latinLnBrk="0" hangingPunct="1">
                        <a:lnSpc>
                          <a:spcPct val="100000"/>
                        </a:lnSpc>
                        <a:spcBef>
                          <a:spcPct val="20000"/>
                        </a:spcBef>
                        <a:spcAft>
                          <a:spcPct val="0"/>
                        </a:spcAft>
                        <a:buClrTx/>
                        <a:buSzTx/>
                        <a:buFontTx/>
                        <a:buNone/>
                        <a:tabLst/>
                      </a:pPr>
                      <a:endParaRPr kumimoji="1" lang="en-US" altLang="ja-JP" sz="1400" b="1"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endParaRPr>
                    </a:p>
                    <a:p>
                      <a:pPr marL="85725" marR="0" lvl="0" indent="-85725" algn="l" defTabSz="1279525" rtl="0" eaLnBrk="1" fontAlgn="ctr" latinLnBrk="0" hangingPunct="1">
                        <a:lnSpc>
                          <a:spcPct val="100000"/>
                        </a:lnSpc>
                        <a:spcBef>
                          <a:spcPct val="20000"/>
                        </a:spcBef>
                        <a:spcAft>
                          <a:spcPct val="0"/>
                        </a:spcAft>
                        <a:buClrTx/>
                        <a:buSzTx/>
                        <a:buFontTx/>
                        <a:buNone/>
                        <a:tabLst/>
                      </a:pPr>
                      <a:r>
                        <a:rPr kumimoji="1" lang="ja-JP" altLang="en-US" sz="1400" b="1"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rPr>
                        <a:t>ヒト</a:t>
                      </a:r>
                    </a:p>
                    <a:p>
                      <a:pPr marL="85725" marR="0" lvl="0" indent="-85725" algn="l" defTabSz="1279525" rtl="0" eaLnBrk="1" fontAlgn="ctr" latinLnBrk="0" hangingPunct="1">
                        <a:lnSpc>
                          <a:spcPct val="100000"/>
                        </a:lnSpc>
                        <a:spcBef>
                          <a:spcPct val="20000"/>
                        </a:spcBef>
                        <a:spcAft>
                          <a:spcPct val="0"/>
                        </a:spcAft>
                        <a:buClrTx/>
                        <a:buSzTx/>
                        <a:buFontTx/>
                        <a:buChar char="•"/>
                        <a:tabLst/>
                      </a:pP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誰が必要ですか？</a:t>
                      </a:r>
                    </a:p>
                    <a:p>
                      <a:pPr marL="85725" marR="0" lvl="0" indent="-85725" algn="l" defTabSz="1279525" rtl="0" eaLnBrk="1" fontAlgn="ctr" latinLnBrk="0" hangingPunct="1">
                        <a:lnSpc>
                          <a:spcPct val="100000"/>
                        </a:lnSpc>
                        <a:spcBef>
                          <a:spcPct val="20000"/>
                        </a:spcBef>
                        <a:spcAft>
                          <a:spcPct val="0"/>
                        </a:spcAft>
                        <a:buClrTx/>
                        <a:buSzTx/>
                        <a:buFontTx/>
                        <a:buChar char="•"/>
                        <a:tabLst/>
                      </a:pP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何人必要ですか？</a:t>
                      </a:r>
                    </a:p>
                    <a:p>
                      <a:pPr marL="85725" marR="0" lvl="0" indent="-85725" algn="l" defTabSz="1279525" rtl="0" eaLnBrk="1" fontAlgn="ctr" latinLnBrk="0" hangingPunct="1">
                        <a:lnSpc>
                          <a:spcPct val="100000"/>
                        </a:lnSpc>
                        <a:spcBef>
                          <a:spcPct val="20000"/>
                        </a:spcBef>
                        <a:spcAft>
                          <a:spcPct val="0"/>
                        </a:spcAft>
                        <a:buClrTx/>
                        <a:buSzTx/>
                        <a:buFontTx/>
                        <a:buNone/>
                        <a:tabLst/>
                      </a:pPr>
                      <a:endPar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p>
                      <a:pPr marL="85725" marR="0" lvl="0" indent="-85725" algn="l" defTabSz="1279525" rtl="0" eaLnBrk="1" fontAlgn="ctr" latinLnBrk="0" hangingPunct="1">
                        <a:lnSpc>
                          <a:spcPct val="100000"/>
                        </a:lnSpc>
                        <a:spcBef>
                          <a:spcPct val="20000"/>
                        </a:spcBef>
                        <a:spcAft>
                          <a:spcPct val="0"/>
                        </a:spcAft>
                        <a:buClrTx/>
                        <a:buSzTx/>
                        <a:buFontTx/>
                        <a:buNone/>
                        <a:tabLst/>
                      </a:pPr>
                      <a:endPar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rowSpan="5">
                  <a:txBody>
                    <a:bodyPr/>
                    <a:lstStyle>
                      <a:lvl1pPr marL="85725" indent="-85725"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1279525" rtl="0" eaLnBrk="1" fontAlgn="ctr" latinLnBrk="0" hangingPunct="1">
                        <a:lnSpc>
                          <a:spcPct val="100000"/>
                        </a:lnSpc>
                        <a:spcBef>
                          <a:spcPct val="20000"/>
                        </a:spcBef>
                        <a:spcAft>
                          <a:spcPct val="0"/>
                        </a:spcAft>
                        <a:buClrTx/>
                        <a:buSzTx/>
                        <a:buFontTx/>
                        <a:buChar char="•"/>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従業員の安否確認はできますか？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48792441"/>
                  </a:ext>
                </a:extLst>
              </a:tr>
              <a:tr h="3714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出社・待機の指示はできますか？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82555609"/>
                  </a:ext>
                </a:extLst>
              </a:tr>
              <a:tr h="3714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避難経路は確保されていますか？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98577924"/>
                  </a:ext>
                </a:extLst>
              </a:tr>
              <a:tr h="3841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応援要請は可能ですか？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13149"/>
                  </a:ext>
                </a:extLst>
              </a:tr>
              <a:tr h="3111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43687113"/>
                  </a:ext>
                </a:extLst>
              </a:tr>
              <a:tr h="608013">
                <a:tc vMerge="1">
                  <a:txBody>
                    <a:bodyPr/>
                    <a:lstStyle/>
                    <a:p>
                      <a:endParaRPr kumimoji="1" lang="ja-JP" altLang="en-US"/>
                    </a:p>
                  </a:txBody>
                  <a:tcPr/>
                </a:tc>
                <a:tc rowSpan="6">
                  <a:txBody>
                    <a:bodyPr/>
                    <a:lstStyle>
                      <a:lvl1pPr marL="85725" indent="-85725"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1279525" rtl="0" eaLnBrk="1" fontAlgn="ctr" latinLnBrk="0" hangingPunct="1">
                        <a:lnSpc>
                          <a:spcPct val="100000"/>
                        </a:lnSpc>
                        <a:spcBef>
                          <a:spcPct val="20000"/>
                        </a:spcBef>
                        <a:spcAft>
                          <a:spcPct val="0"/>
                        </a:spcAft>
                        <a:buClrTx/>
                        <a:buSzTx/>
                        <a:buFontTx/>
                        <a:buNone/>
                        <a:tabLst/>
                      </a:pPr>
                      <a:r>
                        <a:rPr kumimoji="1" lang="ja-JP" altLang="en-US" sz="1400" b="1"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rPr>
                        <a:t>モノ</a:t>
                      </a:r>
                    </a:p>
                    <a:p>
                      <a:pPr marL="85725" marR="0" lvl="0" indent="-85725" algn="l" defTabSz="1279525" rtl="0" eaLnBrk="1" fontAlgn="ctr" latinLnBrk="0" hangingPunct="1">
                        <a:lnSpc>
                          <a:spcPct val="100000"/>
                        </a:lnSpc>
                        <a:spcBef>
                          <a:spcPct val="20000"/>
                        </a:spcBef>
                        <a:spcAft>
                          <a:spcPct val="0"/>
                        </a:spcAft>
                        <a:buClrTx/>
                        <a:buSzTx/>
                        <a:buFontTx/>
                        <a:buChar char="•"/>
                        <a:tabLst/>
                      </a:pP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店舗・設備・装置など、必要なモノは何ですか？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rowSpan="6">
                  <a:txBody>
                    <a:bodyPr/>
                    <a:lstStyle>
                      <a:lvl1pPr marL="85725" indent="-85725"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1279525" rtl="0" eaLnBrk="1" fontAlgn="ctr" latinLnBrk="0" hangingPunct="1">
                        <a:lnSpc>
                          <a:spcPct val="100000"/>
                        </a:lnSpc>
                        <a:spcBef>
                          <a:spcPct val="20000"/>
                        </a:spcBef>
                        <a:spcAft>
                          <a:spcPct val="0"/>
                        </a:spcAft>
                        <a:buClrTx/>
                        <a:buSzTx/>
                        <a:buFontTx/>
                        <a:buChar char="•"/>
                        <a:tabLst/>
                      </a:pPr>
                      <a:endParaRPr kumimoji="1" lang="en-US"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p>
                      <a:pPr marL="85725" marR="0" lvl="0" indent="-85725" algn="l" defTabSz="1279525" rtl="0" eaLnBrk="1" fontAlgn="ctr" latinLnBrk="0" hangingPunct="1">
                        <a:lnSpc>
                          <a:spcPct val="100000"/>
                        </a:lnSpc>
                        <a:spcBef>
                          <a:spcPct val="20000"/>
                        </a:spcBef>
                        <a:spcAft>
                          <a:spcPct val="0"/>
                        </a:spcAft>
                        <a:buClrTx/>
                        <a:buSzTx/>
                        <a:buFontTx/>
                        <a:buNone/>
                        <a:tabLst/>
                      </a:pPr>
                      <a:endParaRPr kumimoji="1" lang="en-US" altLang="ja-JP" sz="1000" b="0" i="1" u="none" strike="noStrike" cap="none" normalizeH="0" baseline="0" smtClean="0">
                        <a:ln>
                          <a:noFill/>
                        </a:ln>
                        <a:solidFill>
                          <a:srgbClr val="800000"/>
                        </a:solidFill>
                        <a:effectLst/>
                        <a:latin typeface="ＭＳ Ｐゴシック" panose="020B0600070205080204" pitchFamily="50" charset="-128"/>
                        <a:ea typeface="ＭＳ Ｐゴシック" panose="020B0600070205080204" pitchFamily="50"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店舗の建築時期は昭和</a:t>
                      </a:r>
                      <a:r>
                        <a:rPr kumimoji="1" lang="en-US"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56</a:t>
                      </a: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年以降ですか？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95122455"/>
                  </a:ext>
                </a:extLst>
              </a:tr>
              <a:tr h="33496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什器や棚など設備は固定されていますか？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77133738"/>
                  </a:ext>
                </a:extLst>
              </a:tr>
              <a:tr h="33178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設備の点検・調整は自店の従業員で対応が可能ですか？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21307260"/>
                  </a:ext>
                </a:extLst>
              </a:tr>
              <a:tr h="38576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取引先と連絡がとれますか？（電話はつながりません）</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92373291"/>
                  </a:ext>
                </a:extLst>
              </a:tr>
              <a:tr h="3492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800000"/>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0530985"/>
                  </a:ext>
                </a:extLst>
              </a:tr>
              <a:tr h="33496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ctr"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67673935"/>
                  </a:ext>
                </a:extLst>
              </a:tr>
              <a:tr h="407988">
                <a:tc vMerge="1">
                  <a:txBody>
                    <a:bodyPr/>
                    <a:lstStyle/>
                    <a:p>
                      <a:endParaRPr kumimoji="1" lang="ja-JP" altLang="en-US"/>
                    </a:p>
                  </a:txBody>
                  <a:tcPr/>
                </a:tc>
                <a:tc rowSpan="3">
                  <a:txBody>
                    <a:bodyPr/>
                    <a:lstStyle>
                      <a:lvl1pPr marL="85725" indent="-85725"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1279525" rtl="0" eaLnBrk="1" fontAlgn="ctr" latinLnBrk="0" hangingPunct="1">
                        <a:lnSpc>
                          <a:spcPct val="100000"/>
                        </a:lnSpc>
                        <a:spcBef>
                          <a:spcPct val="20000"/>
                        </a:spcBef>
                        <a:spcAft>
                          <a:spcPct val="0"/>
                        </a:spcAft>
                        <a:buClrTx/>
                        <a:buSzTx/>
                        <a:buFontTx/>
                        <a:buNone/>
                        <a:tabLst/>
                      </a:pPr>
                      <a:r>
                        <a:rPr kumimoji="1" lang="ja-JP" altLang="en-US" sz="1400" b="1"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rPr>
                        <a:t>データ・書類</a:t>
                      </a:r>
                    </a:p>
                    <a:p>
                      <a:pPr marL="85725" marR="0" lvl="0" indent="-85725" algn="l" defTabSz="1279525" rtl="0" eaLnBrk="1" fontAlgn="ctr" latinLnBrk="0" hangingPunct="1">
                        <a:lnSpc>
                          <a:spcPct val="100000"/>
                        </a:lnSpc>
                        <a:spcBef>
                          <a:spcPct val="20000"/>
                        </a:spcBef>
                        <a:spcAft>
                          <a:spcPct val="0"/>
                        </a:spcAft>
                        <a:buClrTx/>
                        <a:buSzTx/>
                        <a:buFontTx/>
                        <a:buNone/>
                        <a:tabLst/>
                      </a:pPr>
                      <a:r>
                        <a:rPr kumimoji="1" lang="ja-JP" altLang="en-US" sz="1200" b="1"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rPr>
                        <a:t>（情報）</a:t>
                      </a:r>
                    </a:p>
                    <a:p>
                      <a:pPr marL="85725" marR="0" lvl="0" indent="-85725" algn="l" defTabSz="1279525" rtl="0" eaLnBrk="1" fontAlgn="ctr" latinLnBrk="0" hangingPunct="1">
                        <a:lnSpc>
                          <a:spcPct val="100000"/>
                        </a:lnSpc>
                        <a:spcBef>
                          <a:spcPct val="20000"/>
                        </a:spcBef>
                        <a:spcAft>
                          <a:spcPct val="0"/>
                        </a:spcAft>
                        <a:buClrTx/>
                        <a:buSzTx/>
                        <a:buFontTx/>
                        <a:buChar char="•"/>
                        <a:tabLst/>
                      </a:pP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どのデータ・書類が必要ですか？</a:t>
                      </a:r>
                    </a:p>
                    <a:p>
                      <a:pPr marL="85725" marR="0" lvl="0" indent="-85725" algn="l" defTabSz="1279525" rtl="0" eaLnBrk="1" fontAlgn="ctr" latinLnBrk="0" hangingPunct="1">
                        <a:lnSpc>
                          <a:spcPct val="100000"/>
                        </a:lnSpc>
                        <a:spcBef>
                          <a:spcPct val="20000"/>
                        </a:spcBef>
                        <a:spcAft>
                          <a:spcPct val="0"/>
                        </a:spcAft>
                        <a:buClrTx/>
                        <a:buSzTx/>
                        <a:buFontTx/>
                        <a:buChar char="•"/>
                        <a:tabLst/>
                      </a:pP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どのＰＣが必要ですか？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rowSpan="3">
                  <a:txBody>
                    <a:bodyPr/>
                    <a:lstStyle>
                      <a:lvl1pPr marL="85725" indent="-85725"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1279525" rtl="0" eaLnBrk="1" fontAlgn="ctr" latinLnBrk="0" hangingPunct="1">
                        <a:lnSpc>
                          <a:spcPct val="100000"/>
                        </a:lnSpc>
                        <a:spcBef>
                          <a:spcPct val="20000"/>
                        </a:spcBef>
                        <a:spcAft>
                          <a:spcPct val="0"/>
                        </a:spcAft>
                        <a:buClrTx/>
                        <a:buSzTx/>
                        <a:buFontTx/>
                        <a:buChar char="•"/>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重要なデータや書類は被災時でも取り出せる場所に保管していますか？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23296831"/>
                  </a:ext>
                </a:extLst>
              </a:tr>
              <a:tr h="36671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データのバックアップは定期的に行っていますか？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259366"/>
                  </a:ext>
                </a:extLst>
              </a:tr>
              <a:tr h="29051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72383359"/>
                  </a:ext>
                </a:extLst>
              </a:tr>
              <a:tr h="361950">
                <a:tc vMerge="1">
                  <a:txBody>
                    <a:bodyPr/>
                    <a:lstStyle/>
                    <a:p>
                      <a:endParaRPr kumimoji="1" lang="ja-JP" altLang="en-US"/>
                    </a:p>
                  </a:txBody>
                  <a:tcPr/>
                </a:tc>
                <a:tc rowSpan="4">
                  <a:txBody>
                    <a:bodyPr/>
                    <a:lstStyle>
                      <a:lvl1pPr marL="85725" indent="-85725"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1279525" rtl="0" eaLnBrk="1" fontAlgn="ctr" latinLnBrk="0" hangingPunct="1">
                        <a:lnSpc>
                          <a:spcPct val="100000"/>
                        </a:lnSpc>
                        <a:spcBef>
                          <a:spcPct val="20000"/>
                        </a:spcBef>
                        <a:spcAft>
                          <a:spcPct val="0"/>
                        </a:spcAft>
                        <a:buClrTx/>
                        <a:buSzTx/>
                        <a:buFontTx/>
                        <a:buNone/>
                        <a:tabLst/>
                      </a:pPr>
                      <a:r>
                        <a:rPr kumimoji="1" lang="ja-JP" altLang="en-US" sz="1400" b="1"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rPr>
                        <a:t>カネ</a:t>
                      </a:r>
                    </a:p>
                    <a:p>
                      <a:pPr marL="85725" marR="0" lvl="0" indent="-85725" algn="l" defTabSz="1279525" rtl="0" eaLnBrk="1" fontAlgn="ctr" latinLnBrk="0" hangingPunct="1">
                        <a:lnSpc>
                          <a:spcPct val="100000"/>
                        </a:lnSpc>
                        <a:spcBef>
                          <a:spcPct val="20000"/>
                        </a:spcBef>
                        <a:spcAft>
                          <a:spcPct val="0"/>
                        </a:spcAft>
                        <a:buClrTx/>
                        <a:buSzTx/>
                        <a:buFontTx/>
                        <a:buChar char="•"/>
                        <a:tabLst/>
                      </a:pPr>
                      <a:r>
                        <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運転資金にどれぐらいのお金が必要ですか？</a:t>
                      </a:r>
                    </a:p>
                    <a:p>
                      <a:pPr marL="85725" marR="0" lvl="0" indent="-85725" algn="l" defTabSz="1279525" rtl="0" eaLnBrk="1" fontAlgn="ctr" latinLnBrk="0" hangingPunct="1">
                        <a:lnSpc>
                          <a:spcPct val="100000"/>
                        </a:lnSpc>
                        <a:spcBef>
                          <a:spcPct val="20000"/>
                        </a:spcBef>
                        <a:spcAft>
                          <a:spcPct val="0"/>
                        </a:spcAft>
                        <a:buClrTx/>
                        <a:buSzTx/>
                        <a:buFontTx/>
                        <a:buNone/>
                        <a:tabLst/>
                      </a:pPr>
                      <a:endParaRPr kumimoji="1" lang="ja-JP" altLang="en-US" sz="8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p>
                      <a:pPr marL="85725" marR="0" lvl="0" indent="-85725" algn="l" defTabSz="1279525" rtl="0" eaLnBrk="1" fontAlgn="ctr" latinLnBrk="0" hangingPunct="1">
                        <a:lnSpc>
                          <a:spcPct val="100000"/>
                        </a:lnSpc>
                        <a:spcBef>
                          <a:spcPct val="20000"/>
                        </a:spcBef>
                        <a:spcAft>
                          <a:spcPct val="0"/>
                        </a:spcAft>
                        <a:buClrTx/>
                        <a:buSzTx/>
                        <a:buFontTx/>
                        <a:buNone/>
                        <a:tabLst/>
                      </a:pPr>
                      <a:endPar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rowSpan="4">
                  <a:txBody>
                    <a:bodyPr/>
                    <a:lstStyle>
                      <a:lvl1pPr marL="85725" indent="-85725"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1279525" rtl="0" eaLnBrk="1" fontAlgn="ctr" latinLnBrk="0" hangingPunct="1">
                        <a:lnSpc>
                          <a:spcPct val="100000"/>
                        </a:lnSpc>
                        <a:spcBef>
                          <a:spcPct val="20000"/>
                        </a:spcBef>
                        <a:spcAft>
                          <a:spcPct val="0"/>
                        </a:spcAft>
                        <a:buClrTx/>
                        <a:buSzTx/>
                        <a:buFontTx/>
                        <a:buChar char="•"/>
                        <a:tabLst/>
                      </a:pPr>
                      <a:endParaRPr kumimoji="1" lang="ja-JP" altLang="ja-JP" sz="10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必要な運転資金を把握していますか？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20781199"/>
                  </a:ext>
                </a:extLst>
              </a:tr>
              <a:tr h="3841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操業が停止した場合の影響を検討していますか？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09765099"/>
                  </a:ext>
                </a:extLst>
              </a:tr>
              <a:tr h="35401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現在の手持ち資金で対応可能ですか？</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bg2"/>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bg2"/>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0698607"/>
                  </a:ext>
                </a:extLst>
              </a:tr>
              <a:tr h="2921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05731396"/>
                  </a:ext>
                </a:extLst>
              </a:tr>
              <a:tr h="352425">
                <a:tc vMerge="1">
                  <a:txBody>
                    <a:bodyPr/>
                    <a:lstStyle/>
                    <a:p>
                      <a:endParaRPr kumimoji="1" lang="ja-JP" altLang="en-US"/>
                    </a:p>
                  </a:txBody>
                  <a:tcPr/>
                </a:tc>
                <a:tc row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ctr" latinLnBrk="0" hangingPunct="1">
                        <a:lnSpc>
                          <a:spcPct val="100000"/>
                        </a:lnSpc>
                        <a:spcBef>
                          <a:spcPct val="20000"/>
                        </a:spcBef>
                        <a:spcAft>
                          <a:spcPct val="0"/>
                        </a:spcAft>
                        <a:buClrTx/>
                        <a:buSzTx/>
                        <a:buFontTx/>
                        <a:buNone/>
                        <a:tabLst/>
                      </a:pPr>
                      <a:r>
                        <a:rPr kumimoji="1" lang="ja-JP" altLang="en-US" sz="1400" b="1"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rPr>
                        <a:t>その他</a:t>
                      </a: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row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ctr"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ctr"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78005545"/>
                  </a:ext>
                </a:extLst>
              </a:tr>
              <a:tr h="307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ctr"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FF0000"/>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0" marR="0" marT="46800" marB="46800" anchor="ctr" horzOverflow="overflow">
                    <a:lnL w="9525"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60547403"/>
                  </a:ext>
                </a:extLst>
              </a:tr>
            </a:tbl>
          </a:graphicData>
        </a:graphic>
      </p:graphicFrame>
      <p:sp>
        <p:nvSpPr>
          <p:cNvPr id="113668" name="Text Box 4"/>
          <p:cNvSpPr txBox="1">
            <a:spLocks noChangeArrowheads="1"/>
          </p:cNvSpPr>
          <p:nvPr/>
        </p:nvSpPr>
        <p:spPr bwMode="auto">
          <a:xfrm>
            <a:off x="3367088" y="9631363"/>
            <a:ext cx="26511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pPr algn="ctr"/>
            <a:r>
              <a:rPr lang="en-US" altLang="ja-JP" sz="1200" b="1">
                <a:solidFill>
                  <a:srgbClr val="3333FF"/>
                </a:solidFill>
                <a:effectLst>
                  <a:outerShdw blurRad="38100" dist="38100" dir="2700000" algn="tl">
                    <a:srgbClr val="C0C0C0"/>
                  </a:outerShdw>
                </a:effectLst>
              </a:rPr>
              <a:t>4</a:t>
            </a:r>
          </a:p>
        </p:txBody>
      </p:sp>
      <p:sp>
        <p:nvSpPr>
          <p:cNvPr id="114214" name="Text Box 550"/>
          <p:cNvSpPr txBox="1">
            <a:spLocks noChangeArrowheads="1"/>
          </p:cNvSpPr>
          <p:nvPr/>
        </p:nvSpPr>
        <p:spPr bwMode="auto">
          <a:xfrm>
            <a:off x="333375" y="615950"/>
            <a:ext cx="61912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400" b="1">
                <a:latin typeface="HG創英角ｺﾞｼｯｸUB" panose="020B0909000000000000" pitchFamily="49" charset="-128"/>
                <a:ea typeface="HG丸ｺﾞｼｯｸM-PRO" panose="020F0600000000000000" pitchFamily="50" charset="-128"/>
              </a:rPr>
              <a:t>２．４　想定される</a:t>
            </a:r>
            <a:r>
              <a:rPr lang="ja-JP" altLang="en-US" sz="1400" b="1">
                <a:ea typeface="HG丸ｺﾞｼｯｸM-PRO" panose="020F0600000000000000" pitchFamily="50" charset="-128"/>
              </a:rPr>
              <a:t>被害に基づくＢＣＰ対応策</a:t>
            </a:r>
            <a:endParaRPr lang="ja-JP" altLang="en-US" sz="1400" b="1">
              <a:latin typeface="HG創英角ｺﾞｼｯｸUB" panose="020B0909000000000000" pitchFamily="49" charset="-128"/>
              <a:ea typeface="HG丸ｺﾞｼｯｸM-PRO" panose="020F0600000000000000" pitchFamily="50" charset="-128"/>
            </a:endParaRPr>
          </a:p>
        </p:txBody>
      </p:sp>
      <p:sp>
        <p:nvSpPr>
          <p:cNvPr id="122882" name="Oval 2050"/>
          <p:cNvSpPr>
            <a:spLocks noChangeArrowheads="1"/>
          </p:cNvSpPr>
          <p:nvPr/>
        </p:nvSpPr>
        <p:spPr bwMode="auto">
          <a:xfrm>
            <a:off x="476250" y="1495425"/>
            <a:ext cx="1008063" cy="287338"/>
          </a:xfrm>
          <a:prstGeom prst="ellipse">
            <a:avLst/>
          </a:prstGeom>
          <a:gradFill rotWithShape="1">
            <a:gsLst>
              <a:gs pos="0">
                <a:srgbClr val="DDDDDD">
                  <a:gamma/>
                  <a:tint val="0"/>
                  <a:invGamma/>
                </a:srgbClr>
              </a:gs>
              <a:gs pos="100000">
                <a:srgbClr val="DDDDDD"/>
              </a:gs>
            </a:gsLst>
            <a:path path="shape">
              <a:fillToRect l="50000" t="50000" r="50000" b="50000"/>
            </a:path>
          </a:gradFill>
          <a:ln w="2857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883" name="Text Box 2051"/>
          <p:cNvSpPr txBox="1">
            <a:spLocks noChangeArrowheads="1"/>
          </p:cNvSpPr>
          <p:nvPr/>
        </p:nvSpPr>
        <p:spPr bwMode="auto">
          <a:xfrm>
            <a:off x="561975" y="1482725"/>
            <a:ext cx="822325" cy="3365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b="1"/>
              <a:t>STEP1</a:t>
            </a:r>
          </a:p>
        </p:txBody>
      </p:sp>
      <p:sp>
        <p:nvSpPr>
          <p:cNvPr id="122884" name="Text Box 2052"/>
          <p:cNvSpPr txBox="1">
            <a:spLocks noChangeArrowheads="1"/>
          </p:cNvSpPr>
          <p:nvPr/>
        </p:nvSpPr>
        <p:spPr bwMode="auto">
          <a:xfrm>
            <a:off x="1517650" y="1479550"/>
            <a:ext cx="32067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400">
                <a:ea typeface="HG丸ｺﾞｼｯｸM-PRO" panose="020F0600000000000000" pitchFamily="50" charset="-128"/>
              </a:rPr>
              <a:t>重要な経営資源の洗い出しと現状把握</a:t>
            </a:r>
          </a:p>
        </p:txBody>
      </p:sp>
      <p:sp>
        <p:nvSpPr>
          <p:cNvPr id="122889" name="Text Box 2057"/>
          <p:cNvSpPr txBox="1">
            <a:spLocks noChangeArrowheads="1"/>
          </p:cNvSpPr>
          <p:nvPr/>
        </p:nvSpPr>
        <p:spPr bwMode="auto">
          <a:xfrm>
            <a:off x="261938" y="849313"/>
            <a:ext cx="6335712"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7800" indent="-1778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lang="en-US" altLang="ja-JP" sz="1000">
              <a:solidFill>
                <a:srgbClr val="5F5F5F"/>
              </a:solidFill>
              <a:latin typeface="HG丸ｺﾞｼｯｸM-PRO" panose="020F0600000000000000" pitchFamily="50" charset="-128"/>
              <a:ea typeface="HG丸ｺﾞｼｯｸM-PRO" panose="020F0600000000000000" pitchFamily="50" charset="-128"/>
            </a:endParaRPr>
          </a:p>
          <a:p>
            <a:pPr>
              <a:buFontTx/>
              <a:buChar char="•"/>
            </a:pPr>
            <a:r>
              <a:rPr lang="ja-JP" altLang="en-US" sz="1000" i="1">
                <a:solidFill>
                  <a:schemeClr val="hlink"/>
                </a:solidFill>
                <a:latin typeface="HG丸ｺﾞｼｯｸM-PRO" panose="020F0600000000000000" pitchFamily="50" charset="-128"/>
                <a:ea typeface="HG丸ｺﾞｼｯｸM-PRO" panose="020F0600000000000000" pitchFamily="50" charset="-128"/>
              </a:rPr>
              <a:t>「</a:t>
            </a:r>
            <a:r>
              <a:rPr lang="en-US" altLang="ja-JP" sz="1000" i="1">
                <a:solidFill>
                  <a:schemeClr val="hlink"/>
                </a:solidFill>
                <a:latin typeface="HG丸ｺﾞｼｯｸM-PRO" panose="020F0600000000000000" pitchFamily="50" charset="-128"/>
                <a:ea typeface="HG丸ｺﾞｼｯｸM-PRO" panose="020F0600000000000000" pitchFamily="50" charset="-128"/>
              </a:rPr>
              <a:t>2.2</a:t>
            </a:r>
            <a:r>
              <a:rPr lang="ja-JP" altLang="en-US" sz="1000" i="1">
                <a:solidFill>
                  <a:schemeClr val="hlink"/>
                </a:solidFill>
                <a:latin typeface="HG丸ｺﾞｼｯｸM-PRO" panose="020F0600000000000000" pitchFamily="50" charset="-128"/>
                <a:ea typeface="HG丸ｺﾞｼｯｸM-PRO" panose="020F0600000000000000" pitchFamily="50" charset="-128"/>
              </a:rPr>
              <a:t>　重要業務と復旧目標の決定」で決めたあなたのお店の重要業務を行うには、何が必要でその必要な経営資源は大規模地震が起こるとどうなるのかをイメージしてください。</a:t>
            </a:r>
          </a:p>
        </p:txBody>
      </p:sp>
      <p:sp>
        <p:nvSpPr>
          <p:cNvPr id="122890" name="AutoShape 2058"/>
          <p:cNvSpPr>
            <a:spLocks noChangeArrowheads="1"/>
          </p:cNvSpPr>
          <p:nvPr/>
        </p:nvSpPr>
        <p:spPr bwMode="auto">
          <a:xfrm flipH="1">
            <a:off x="5627688" y="60325"/>
            <a:ext cx="1042987"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891" name="AutoShape 2059"/>
          <p:cNvSpPr>
            <a:spLocks noChangeArrowheads="1"/>
          </p:cNvSpPr>
          <p:nvPr/>
        </p:nvSpPr>
        <p:spPr bwMode="auto">
          <a:xfrm flipH="1">
            <a:off x="4605338" y="63500"/>
            <a:ext cx="1042987" cy="387350"/>
          </a:xfrm>
          <a:prstGeom prst="flowChartOnlineStorage">
            <a:avLst/>
          </a:prstGeom>
          <a:solidFill>
            <a:srgbClr val="FFFFB2"/>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892" name="AutoShape 2060"/>
          <p:cNvSpPr>
            <a:spLocks noChangeArrowheads="1"/>
          </p:cNvSpPr>
          <p:nvPr/>
        </p:nvSpPr>
        <p:spPr bwMode="auto">
          <a:xfrm flipH="1">
            <a:off x="3573463" y="60325"/>
            <a:ext cx="1052512"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893" name="Text Box 2061"/>
          <p:cNvSpPr txBox="1">
            <a:spLocks noChangeArrowheads="1"/>
          </p:cNvSpPr>
          <p:nvPr/>
        </p:nvSpPr>
        <p:spPr bwMode="auto">
          <a:xfrm>
            <a:off x="3894138" y="57150"/>
            <a:ext cx="688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a:solidFill>
                  <a:schemeClr val="bg2"/>
                </a:solidFill>
                <a:ea typeface="HG丸ｺﾞｼｯｸM-PRO" panose="020F0600000000000000" pitchFamily="50" charset="-128"/>
              </a:rPr>
              <a:t>目標を</a:t>
            </a:r>
          </a:p>
          <a:p>
            <a:r>
              <a:rPr lang="ja-JP" altLang="en-US" sz="1000">
                <a:solidFill>
                  <a:schemeClr val="bg2"/>
                </a:solidFill>
                <a:ea typeface="HG丸ｺﾞｼｯｸM-PRO" panose="020F0600000000000000" pitchFamily="50" charset="-128"/>
              </a:rPr>
              <a:t>たてる！</a:t>
            </a:r>
          </a:p>
        </p:txBody>
      </p:sp>
      <p:sp>
        <p:nvSpPr>
          <p:cNvPr id="122894" name="Text Box 2062"/>
          <p:cNvSpPr txBox="1">
            <a:spLocks noChangeArrowheads="1"/>
          </p:cNvSpPr>
          <p:nvPr/>
        </p:nvSpPr>
        <p:spPr bwMode="auto">
          <a:xfrm>
            <a:off x="4797425" y="57150"/>
            <a:ext cx="815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a:solidFill>
                  <a:srgbClr val="FF3300"/>
                </a:solidFill>
                <a:ea typeface="HG丸ｺﾞｼｯｸM-PRO" panose="020F0600000000000000" pitchFamily="50" charset="-128"/>
              </a:rPr>
              <a:t>ギャップを</a:t>
            </a:r>
          </a:p>
          <a:p>
            <a:pPr algn="ctr"/>
            <a:r>
              <a:rPr lang="ja-JP" altLang="en-US" sz="1000">
                <a:solidFill>
                  <a:srgbClr val="FF3300"/>
                </a:solidFill>
                <a:ea typeface="HG丸ｺﾞｼｯｸM-PRO" panose="020F0600000000000000" pitchFamily="50" charset="-128"/>
              </a:rPr>
              <a:t>把握する！</a:t>
            </a:r>
          </a:p>
        </p:txBody>
      </p:sp>
      <p:sp>
        <p:nvSpPr>
          <p:cNvPr id="122895" name="Text Box 2063"/>
          <p:cNvSpPr txBox="1">
            <a:spLocks noChangeArrowheads="1"/>
          </p:cNvSpPr>
          <p:nvPr/>
        </p:nvSpPr>
        <p:spPr bwMode="auto">
          <a:xfrm>
            <a:off x="5781675" y="57150"/>
            <a:ext cx="815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a:solidFill>
                  <a:schemeClr val="bg2"/>
                </a:solidFill>
                <a:ea typeface="HG丸ｺﾞｼｯｸM-PRO" panose="020F0600000000000000" pitchFamily="50" charset="-128"/>
              </a:rPr>
              <a:t>ギャップを</a:t>
            </a:r>
          </a:p>
          <a:p>
            <a:pPr algn="ctr"/>
            <a:r>
              <a:rPr lang="ja-JP" altLang="en-US" sz="1000">
                <a:solidFill>
                  <a:schemeClr val="bg2"/>
                </a:solidFill>
                <a:ea typeface="HG丸ｺﾞｼｯｸM-PRO" panose="020F0600000000000000" pitchFamily="50" charset="-128"/>
              </a:rPr>
              <a:t>埋める！</a:t>
            </a:r>
          </a:p>
        </p:txBody>
      </p:sp>
      <p:sp>
        <p:nvSpPr>
          <p:cNvPr id="122899" name="AutoShape 2067"/>
          <p:cNvSpPr>
            <a:spLocks noChangeArrowheads="1"/>
          </p:cNvSpPr>
          <p:nvPr/>
        </p:nvSpPr>
        <p:spPr bwMode="auto">
          <a:xfrm>
            <a:off x="6581775" y="3152775"/>
            <a:ext cx="260350" cy="287338"/>
          </a:xfrm>
          <a:prstGeom prst="rightArrow">
            <a:avLst>
              <a:gd name="adj1" fmla="val 50000"/>
              <a:gd name="adj2" fmla="val 25000"/>
            </a:avLst>
          </a:prstGeom>
          <a:solidFill>
            <a:schemeClr val="bg2"/>
          </a:solidFill>
          <a:ln>
            <a:noFill/>
          </a:ln>
          <a:effectLst/>
          <a:extLs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900" name="AutoShape 2068"/>
          <p:cNvSpPr>
            <a:spLocks noChangeArrowheads="1"/>
          </p:cNvSpPr>
          <p:nvPr/>
        </p:nvSpPr>
        <p:spPr bwMode="auto">
          <a:xfrm>
            <a:off x="6583363" y="5207000"/>
            <a:ext cx="260350" cy="287338"/>
          </a:xfrm>
          <a:prstGeom prst="rightArrow">
            <a:avLst>
              <a:gd name="adj1" fmla="val 50000"/>
              <a:gd name="adj2" fmla="val 25000"/>
            </a:avLst>
          </a:prstGeom>
          <a:solidFill>
            <a:schemeClr val="bg2"/>
          </a:solidFill>
          <a:ln>
            <a:noFill/>
          </a:ln>
          <a:effectLst/>
          <a:extLs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901" name="AutoShape 2069"/>
          <p:cNvSpPr>
            <a:spLocks noChangeArrowheads="1"/>
          </p:cNvSpPr>
          <p:nvPr/>
        </p:nvSpPr>
        <p:spPr bwMode="auto">
          <a:xfrm>
            <a:off x="6583363" y="6940550"/>
            <a:ext cx="260350" cy="287338"/>
          </a:xfrm>
          <a:prstGeom prst="rightArrow">
            <a:avLst>
              <a:gd name="adj1" fmla="val 50000"/>
              <a:gd name="adj2" fmla="val 25000"/>
            </a:avLst>
          </a:prstGeom>
          <a:solidFill>
            <a:schemeClr val="bg2"/>
          </a:solidFill>
          <a:ln>
            <a:noFill/>
          </a:ln>
          <a:effectLst/>
          <a:extLs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902" name="AutoShape 2070"/>
          <p:cNvSpPr>
            <a:spLocks noChangeArrowheads="1"/>
          </p:cNvSpPr>
          <p:nvPr/>
        </p:nvSpPr>
        <p:spPr bwMode="auto">
          <a:xfrm>
            <a:off x="6583363" y="8201025"/>
            <a:ext cx="260350" cy="287338"/>
          </a:xfrm>
          <a:prstGeom prst="rightArrow">
            <a:avLst>
              <a:gd name="adj1" fmla="val 50000"/>
              <a:gd name="adj2" fmla="val 25000"/>
            </a:avLst>
          </a:prstGeom>
          <a:solidFill>
            <a:schemeClr val="bg2"/>
          </a:solidFill>
          <a:ln>
            <a:noFill/>
          </a:ln>
          <a:effectLst/>
          <a:extLs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903" name="AutoShape 2071"/>
          <p:cNvSpPr>
            <a:spLocks noChangeArrowheads="1"/>
          </p:cNvSpPr>
          <p:nvPr/>
        </p:nvSpPr>
        <p:spPr bwMode="auto">
          <a:xfrm>
            <a:off x="6583363" y="9218613"/>
            <a:ext cx="260350" cy="287337"/>
          </a:xfrm>
          <a:prstGeom prst="rightArrow">
            <a:avLst>
              <a:gd name="adj1" fmla="val 50000"/>
              <a:gd name="adj2" fmla="val 25000"/>
            </a:avLst>
          </a:prstGeom>
          <a:solidFill>
            <a:schemeClr val="bg2"/>
          </a:solidFill>
          <a:ln>
            <a:noFill/>
          </a:ln>
          <a:effectLst/>
          <a:extLs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904" name="AutoShape 2072"/>
          <p:cNvSpPr>
            <a:spLocks/>
          </p:cNvSpPr>
          <p:nvPr/>
        </p:nvSpPr>
        <p:spPr bwMode="auto">
          <a:xfrm>
            <a:off x="6438900" y="9047163"/>
            <a:ext cx="85725" cy="628650"/>
          </a:xfrm>
          <a:prstGeom prst="rightBrace">
            <a:avLst>
              <a:gd name="adj1" fmla="val 61111"/>
              <a:gd name="adj2" fmla="val 50000"/>
            </a:avLst>
          </a:prstGeom>
          <a:noFill/>
          <a:ln w="28575">
            <a:solidFill>
              <a:schemeClr val="bg2"/>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905" name="AutoShape 2073"/>
          <p:cNvSpPr>
            <a:spLocks/>
          </p:cNvSpPr>
          <p:nvPr/>
        </p:nvSpPr>
        <p:spPr bwMode="auto">
          <a:xfrm>
            <a:off x="6437313" y="7659688"/>
            <a:ext cx="69850" cy="1323975"/>
          </a:xfrm>
          <a:prstGeom prst="rightBrace">
            <a:avLst>
              <a:gd name="adj1" fmla="val 157955"/>
              <a:gd name="adj2" fmla="val 50000"/>
            </a:avLst>
          </a:prstGeom>
          <a:noFill/>
          <a:ln w="28575">
            <a:solidFill>
              <a:schemeClr val="bg2"/>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906" name="AutoShape 2074"/>
          <p:cNvSpPr>
            <a:spLocks/>
          </p:cNvSpPr>
          <p:nvPr/>
        </p:nvSpPr>
        <p:spPr bwMode="auto">
          <a:xfrm>
            <a:off x="6438900" y="6580188"/>
            <a:ext cx="71438" cy="1025525"/>
          </a:xfrm>
          <a:prstGeom prst="rightBrace">
            <a:avLst>
              <a:gd name="adj1" fmla="val 119629"/>
              <a:gd name="adj2" fmla="val 50000"/>
            </a:avLst>
          </a:prstGeom>
          <a:noFill/>
          <a:ln w="28575">
            <a:solidFill>
              <a:schemeClr val="bg2"/>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907" name="AutoShape 2075"/>
          <p:cNvSpPr>
            <a:spLocks/>
          </p:cNvSpPr>
          <p:nvPr/>
        </p:nvSpPr>
        <p:spPr bwMode="auto">
          <a:xfrm>
            <a:off x="6426200" y="4232275"/>
            <a:ext cx="98425" cy="2233613"/>
          </a:xfrm>
          <a:prstGeom prst="rightBrace">
            <a:avLst>
              <a:gd name="adj1" fmla="val 189113"/>
              <a:gd name="adj2" fmla="val 50000"/>
            </a:avLst>
          </a:prstGeom>
          <a:noFill/>
          <a:ln w="28575">
            <a:solidFill>
              <a:schemeClr val="bg2"/>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2908" name="AutoShape 2076"/>
          <p:cNvSpPr>
            <a:spLocks/>
          </p:cNvSpPr>
          <p:nvPr/>
        </p:nvSpPr>
        <p:spPr bwMode="auto">
          <a:xfrm>
            <a:off x="6438900" y="2432050"/>
            <a:ext cx="71438" cy="1763713"/>
          </a:xfrm>
          <a:prstGeom prst="rightBrace">
            <a:avLst>
              <a:gd name="adj1" fmla="val 205739"/>
              <a:gd name="adj2" fmla="val 50000"/>
            </a:avLst>
          </a:prstGeom>
          <a:noFill/>
          <a:ln w="28575">
            <a:solidFill>
              <a:schemeClr val="bg2"/>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Text Box 3"/>
          <p:cNvSpPr txBox="1">
            <a:spLocks noChangeArrowheads="1"/>
          </p:cNvSpPr>
          <p:nvPr/>
        </p:nvSpPr>
        <p:spPr bwMode="auto">
          <a:xfrm>
            <a:off x="3367088" y="9631363"/>
            <a:ext cx="26511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5</a:t>
            </a:r>
          </a:p>
        </p:txBody>
      </p:sp>
      <p:graphicFrame>
        <p:nvGraphicFramePr>
          <p:cNvPr id="140288" name="Group 3072"/>
          <p:cNvGraphicFramePr>
            <a:graphicFrameLocks noGrp="1"/>
          </p:cNvGraphicFramePr>
          <p:nvPr/>
        </p:nvGraphicFramePr>
        <p:xfrm>
          <a:off x="476250" y="1928813"/>
          <a:ext cx="6265863" cy="7787527"/>
        </p:xfrm>
        <a:graphic>
          <a:graphicData uri="http://schemas.openxmlformats.org/drawingml/2006/table">
            <a:tbl>
              <a:tblPr/>
              <a:tblGrid>
                <a:gridCol w="1081088">
                  <a:extLst>
                    <a:ext uri="{9D8B030D-6E8A-4147-A177-3AD203B41FA5}">
                      <a16:colId xmlns:a16="http://schemas.microsoft.com/office/drawing/2014/main" val="2978851039"/>
                    </a:ext>
                  </a:extLst>
                </a:gridCol>
                <a:gridCol w="2592387">
                  <a:extLst>
                    <a:ext uri="{9D8B030D-6E8A-4147-A177-3AD203B41FA5}">
                      <a16:colId xmlns:a16="http://schemas.microsoft.com/office/drawing/2014/main" val="1680019642"/>
                    </a:ext>
                  </a:extLst>
                </a:gridCol>
                <a:gridCol w="642938">
                  <a:extLst>
                    <a:ext uri="{9D8B030D-6E8A-4147-A177-3AD203B41FA5}">
                      <a16:colId xmlns:a16="http://schemas.microsoft.com/office/drawing/2014/main" val="4007180998"/>
                    </a:ext>
                  </a:extLst>
                </a:gridCol>
                <a:gridCol w="612775">
                  <a:extLst>
                    <a:ext uri="{9D8B030D-6E8A-4147-A177-3AD203B41FA5}">
                      <a16:colId xmlns:a16="http://schemas.microsoft.com/office/drawing/2014/main" val="357393431"/>
                    </a:ext>
                  </a:extLst>
                </a:gridCol>
                <a:gridCol w="576262">
                  <a:extLst>
                    <a:ext uri="{9D8B030D-6E8A-4147-A177-3AD203B41FA5}">
                      <a16:colId xmlns:a16="http://schemas.microsoft.com/office/drawing/2014/main" val="3531433086"/>
                    </a:ext>
                  </a:extLst>
                </a:gridCol>
                <a:gridCol w="760413">
                  <a:extLst>
                    <a:ext uri="{9D8B030D-6E8A-4147-A177-3AD203B41FA5}">
                      <a16:colId xmlns:a16="http://schemas.microsoft.com/office/drawing/2014/main" val="405418641"/>
                    </a:ext>
                  </a:extLst>
                </a:gridCol>
              </a:tblGrid>
              <a:tr h="177800">
                <a:tc grid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ＢＣＰ対応</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grid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対応策の実施計画</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row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実施済</a:t>
                      </a:r>
                    </a:p>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対応策</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0"/>
                        </a:spcBef>
                        <a:spcAft>
                          <a:spcPct val="0"/>
                        </a:spcAft>
                        <a:buClrTx/>
                        <a:buSzTx/>
                        <a:buFontTx/>
                        <a:buNone/>
                        <a:tabLst/>
                      </a:pPr>
                      <a:r>
                        <a:rPr kumimoji="1" lang="ja-JP" altLang="en-US" sz="8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対応のため整備・使用する様式</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788864421"/>
                  </a:ext>
                </a:extLst>
              </a:tr>
              <a:tr h="217488">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項目</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対応策</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短　期</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長　期</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247908440"/>
                  </a:ext>
                </a:extLst>
              </a:tr>
              <a:tr h="381000">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安否確認手段、ルールの整備</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安否確認手段、ルールを決定し、従業員携帯カードに取りまとめ、従業員に周知徹底する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様式④</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9717660"/>
                  </a:ext>
                </a:extLst>
              </a:tr>
              <a:tr h="255588">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連絡・指示手段の整備</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携帯電話メーリングリストなどによる連絡・指示手段を整備する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様式④</a:t>
                      </a:r>
                      <a:endParaRPr kumimoji="1" lang="ja-JP" altLang="en-US"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29592305"/>
                  </a:ext>
                </a:extLst>
              </a:tr>
              <a:tr h="357188">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避難経路の確保</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安全な避難誘導を可能とするための避難経路図（防災マップ）を作成する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様式②</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10392669"/>
                  </a:ext>
                </a:extLst>
              </a:tr>
              <a:tr h="357188">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応援要請の検討</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商店街の近隣店舗や関連取引先など、応援要請を検討する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様式①</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4633322"/>
                  </a:ext>
                </a:extLst>
              </a:tr>
              <a:tr h="323850">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59384672"/>
                  </a:ext>
                </a:extLst>
              </a:tr>
              <a:tr h="330200">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店舗の耐震診断</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耐震診断による店舗の耐震性を把握する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40080845"/>
                  </a:ext>
                </a:extLst>
              </a:tr>
              <a:tr h="254000">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店舗の耐震化</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（耐震性が不足する場合）耐震補強を実施する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78077680"/>
                  </a:ext>
                </a:extLst>
              </a:tr>
              <a:tr h="334963">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設備の固定</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未固定の設備を床面へ固定する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82454164"/>
                  </a:ext>
                </a:extLst>
              </a:tr>
              <a:tr h="35877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設備点検・調整</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緊急時に設備業者をすぐに手配できるよう事前に話し合っておく</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rgbClr val="FF0000"/>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様式①</a:t>
                      </a:r>
                      <a:endParaRPr kumimoji="1" lang="ja-JP" altLang="en-US"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3741386"/>
                  </a:ext>
                </a:extLst>
              </a:tr>
              <a:tr h="254000">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連絡手段の確保</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取引先の担当の携帯電話番号をあらかじめ聞いておく（携帯電話の充電器も準備する）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様式①</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81040421"/>
                  </a:ext>
                </a:extLst>
              </a:tr>
              <a:tr h="341313">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94121000"/>
                  </a:ext>
                </a:extLst>
              </a:tr>
              <a:tr h="336550">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25021668"/>
                  </a:ext>
                </a:extLst>
              </a:tr>
              <a:tr h="35877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データ・書類の保管</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重要なデータや書類は、耐火金庫に保管する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43871798"/>
                  </a:ext>
                </a:extLst>
              </a:tr>
              <a:tr h="254000">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バックアップの実施</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重要業務に必要なデータ類については定期的にバックアップする（手段、時期を明確に）</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64836351"/>
                  </a:ext>
                </a:extLst>
              </a:tr>
              <a:tr h="328613">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81891478"/>
                  </a:ext>
                </a:extLst>
              </a:tr>
              <a:tr h="357188">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運転資金の把握</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重要業務が停止した際にも必要な支出を整理し、運転資金を把握する</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66215837"/>
                  </a:ext>
                </a:extLst>
              </a:tr>
              <a:tr h="255588">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操業停止の影響検討</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収入が“ゼロ”となった場合に手元資金で対応可能であるか整理する（概ね月商１カ月分）</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53918500"/>
                  </a:ext>
                </a:extLst>
              </a:tr>
              <a:tr h="319088">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資金の調達</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公的融資制度の事前調査や、商工会議所や取引金融機関と緊急時の資金繰りに関して事前協議</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様式①</a:t>
                      </a:r>
                      <a:endParaRPr kumimoji="1" lang="ja-JP" altLang="en-US"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54624732"/>
                  </a:ext>
                </a:extLst>
              </a:tr>
              <a:tr h="29527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rgbClr val="800000"/>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93877420"/>
                  </a:ext>
                </a:extLst>
              </a:tr>
              <a:tr h="3397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FF0000"/>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FF0000"/>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rgbClr val="808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28713810"/>
                  </a:ext>
                </a:extLst>
              </a:tr>
              <a:tr h="350838">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FF0000"/>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1279525"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FF0000"/>
                        </a:solidFill>
                        <a:effectLst/>
                        <a:latin typeface="Arial" panose="020B0604020202020204" pitchFamily="34" charset="0"/>
                        <a:ea typeface="HG丸ｺﾞｼｯｸM-PRO" panose="020F0600000000000000" pitchFamily="50" charset="-128"/>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endParaRPr kumimoji="1" lang="en-US"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txBody>
                  <a:tcPr marL="90000" marR="90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40794015"/>
                  </a:ext>
                </a:extLst>
              </a:tr>
            </a:tbl>
          </a:graphicData>
        </a:graphic>
      </p:graphicFrame>
      <p:sp>
        <p:nvSpPr>
          <p:cNvPr id="121079" name="Text Box 1271"/>
          <p:cNvSpPr txBox="1">
            <a:spLocks noChangeArrowheads="1"/>
          </p:cNvSpPr>
          <p:nvPr/>
        </p:nvSpPr>
        <p:spPr bwMode="auto">
          <a:xfrm>
            <a:off x="3367088" y="9631363"/>
            <a:ext cx="26511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5</a:t>
            </a:r>
          </a:p>
        </p:txBody>
      </p:sp>
      <p:sp>
        <p:nvSpPr>
          <p:cNvPr id="121642" name="Text Box 1834"/>
          <p:cNvSpPr txBox="1">
            <a:spLocks noChangeArrowheads="1"/>
          </p:cNvSpPr>
          <p:nvPr/>
        </p:nvSpPr>
        <p:spPr bwMode="auto">
          <a:xfrm>
            <a:off x="2781300" y="1127125"/>
            <a:ext cx="40767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900">
                <a:solidFill>
                  <a:schemeClr val="accent2"/>
                </a:solidFill>
                <a:latin typeface="HG丸ｺﾞｼｯｸM-PRO" panose="020F0600000000000000" pitchFamily="50" charset="-128"/>
                <a:ea typeface="HG丸ｺﾞｼｯｸM-PRO" panose="020F0600000000000000" pitchFamily="50" charset="-128"/>
              </a:rPr>
              <a:t>近隣店舗や取引先と連携して対応することも視野に入れ、対応策を検討してください。</a:t>
            </a:r>
            <a:r>
              <a:rPr lang="ja-JP" altLang="en-US" sz="900">
                <a:solidFill>
                  <a:srgbClr val="333399"/>
                </a:solidFill>
                <a:latin typeface="HG丸ｺﾞｼｯｸM-PRO" panose="020F0600000000000000" pitchFamily="50" charset="-128"/>
                <a:ea typeface="HG丸ｺﾞｼｯｸM-PRO" panose="020F0600000000000000" pitchFamily="50" charset="-128"/>
              </a:rPr>
              <a:t>具体的な事例については、「ＢＣＰ取組み事例集」 （</a:t>
            </a:r>
            <a:r>
              <a:rPr lang="en-US" altLang="ja-JP" sz="900">
                <a:solidFill>
                  <a:srgbClr val="333399"/>
                </a:solidFill>
                <a:latin typeface="HG丸ｺﾞｼｯｸM-PRO" panose="020F0600000000000000" pitchFamily="50" charset="-128"/>
                <a:ea typeface="HG丸ｺﾞｼｯｸM-PRO" panose="020F0600000000000000" pitchFamily="50" charset="-128"/>
              </a:rPr>
              <a:t>Ⅲ</a:t>
            </a:r>
            <a:r>
              <a:rPr lang="ja-JP" altLang="en-US" sz="900">
                <a:solidFill>
                  <a:srgbClr val="333399"/>
                </a:solidFill>
                <a:latin typeface="HG丸ｺﾞｼｯｸM-PRO" panose="020F0600000000000000" pitchFamily="50" charset="-128"/>
                <a:ea typeface="HG丸ｺﾞｼｯｸM-PRO" panose="020F0600000000000000" pitchFamily="50" charset="-128"/>
              </a:rPr>
              <a:t>．ＢＣＰ取組みの連携事例・アイデア集）をご覧ください。</a:t>
            </a:r>
          </a:p>
        </p:txBody>
      </p:sp>
      <p:grpSp>
        <p:nvGrpSpPr>
          <p:cNvPr id="121647" name="Group 1839"/>
          <p:cNvGrpSpPr>
            <a:grpSpLocks/>
          </p:cNvGrpSpPr>
          <p:nvPr/>
        </p:nvGrpSpPr>
        <p:grpSpPr bwMode="auto">
          <a:xfrm>
            <a:off x="692150" y="1198563"/>
            <a:ext cx="2132013" cy="314325"/>
            <a:chOff x="436" y="422"/>
            <a:chExt cx="1343" cy="198"/>
          </a:xfrm>
        </p:grpSpPr>
        <p:sp>
          <p:nvSpPr>
            <p:cNvPr id="121643" name="AutoShape 1835"/>
            <p:cNvSpPr>
              <a:spLocks noChangeArrowheads="1"/>
            </p:cNvSpPr>
            <p:nvPr/>
          </p:nvSpPr>
          <p:spPr bwMode="auto">
            <a:xfrm>
              <a:off x="436" y="422"/>
              <a:ext cx="1343" cy="198"/>
            </a:xfrm>
            <a:prstGeom prst="roundRect">
              <a:avLst>
                <a:gd name="adj" fmla="val 16667"/>
              </a:avLst>
            </a:prstGeom>
            <a:solidFill>
              <a:schemeClr val="bg1"/>
            </a:solidFill>
            <a:ln w="19050">
              <a:solidFill>
                <a:schemeClr val="accent2"/>
              </a:solidFill>
              <a:round/>
              <a:headEnd/>
              <a:tailEnd/>
            </a:ln>
            <a:effectLst>
              <a:outerShdw dist="17961" dir="2700000" algn="ctr" rotWithShape="0">
                <a:schemeClr val="bg2"/>
              </a:outerShdw>
            </a:effectLst>
          </p:spPr>
          <p:txBody>
            <a:bodyPr>
              <a:spAutoFit/>
            </a:bodyPr>
            <a:lstStyle/>
            <a:p>
              <a:r>
                <a:rPr lang="ja-JP" altLang="en-US" sz="1200" b="1">
                  <a:solidFill>
                    <a:schemeClr val="accent2"/>
                  </a:solidFill>
                  <a:ea typeface="HGS創英角ﾎﾟｯﾌﾟ体" panose="040B0A00000000000000" pitchFamily="50" charset="-128"/>
                </a:rPr>
                <a:t>商店街で連携しよう！</a:t>
              </a:r>
            </a:p>
          </p:txBody>
        </p:sp>
        <p:pic>
          <p:nvPicPr>
            <p:cNvPr id="121644" name="Picture 1836" descr="j030543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18" y="444"/>
              <a:ext cx="188" cy="150"/>
            </a:xfrm>
            <a:prstGeom prst="rect">
              <a:avLst/>
            </a:prstGeom>
            <a:noFill/>
            <a:extLst>
              <a:ext uri="{909E8E84-426E-40DD-AFC4-6F175D3DCCD1}">
                <a14:hiddenFill xmlns:a14="http://schemas.microsoft.com/office/drawing/2010/main">
                  <a:solidFill>
                    <a:srgbClr val="FFFFFF"/>
                  </a:solidFill>
                </a14:hiddenFill>
              </a:ext>
            </a:extLst>
          </p:spPr>
        </p:pic>
      </p:grpSp>
      <p:sp>
        <p:nvSpPr>
          <p:cNvPr id="121800" name="Text Box 1992"/>
          <p:cNvSpPr txBox="1">
            <a:spLocks noChangeArrowheads="1"/>
          </p:cNvSpPr>
          <p:nvPr/>
        </p:nvSpPr>
        <p:spPr bwMode="auto">
          <a:xfrm>
            <a:off x="1527175" y="1589088"/>
            <a:ext cx="39179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400">
                <a:ea typeface="HG丸ｺﾞｼｯｸM-PRO" panose="020F0600000000000000" pitchFamily="50" charset="-128"/>
              </a:rPr>
              <a:t>復旧目標を達成するための対応策の検討・実施</a:t>
            </a:r>
          </a:p>
        </p:txBody>
      </p:sp>
      <p:sp>
        <p:nvSpPr>
          <p:cNvPr id="121801" name="Oval 1993"/>
          <p:cNvSpPr>
            <a:spLocks noChangeArrowheads="1"/>
          </p:cNvSpPr>
          <p:nvPr/>
        </p:nvSpPr>
        <p:spPr bwMode="auto">
          <a:xfrm>
            <a:off x="476250" y="1604963"/>
            <a:ext cx="1008063" cy="287337"/>
          </a:xfrm>
          <a:prstGeom prst="ellipse">
            <a:avLst/>
          </a:prstGeom>
          <a:gradFill rotWithShape="1">
            <a:gsLst>
              <a:gs pos="0">
                <a:srgbClr val="DDDDDD">
                  <a:gamma/>
                  <a:tint val="0"/>
                  <a:invGamma/>
                </a:srgbClr>
              </a:gs>
              <a:gs pos="100000">
                <a:srgbClr val="DDDDDD"/>
              </a:gs>
            </a:gsLst>
            <a:path path="shape">
              <a:fillToRect l="50000" t="50000" r="50000" b="50000"/>
            </a:path>
          </a:gradFill>
          <a:ln w="2857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1802" name="Text Box 1994"/>
          <p:cNvSpPr txBox="1">
            <a:spLocks noChangeArrowheads="1"/>
          </p:cNvSpPr>
          <p:nvPr/>
        </p:nvSpPr>
        <p:spPr bwMode="auto">
          <a:xfrm>
            <a:off x="561975" y="1592263"/>
            <a:ext cx="822325" cy="3365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b="1"/>
              <a:t>STEP2</a:t>
            </a:r>
          </a:p>
        </p:txBody>
      </p:sp>
      <p:sp>
        <p:nvSpPr>
          <p:cNvPr id="121816" name="AutoShape 2008"/>
          <p:cNvSpPr>
            <a:spLocks noChangeArrowheads="1"/>
          </p:cNvSpPr>
          <p:nvPr/>
        </p:nvSpPr>
        <p:spPr bwMode="auto">
          <a:xfrm flipH="1">
            <a:off x="4605338" y="63500"/>
            <a:ext cx="1042987"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a:solidFill>
                <a:schemeClr val="bg2"/>
              </a:solidFill>
              <a:ea typeface="HG丸ｺﾞｼｯｸM-PRO" panose="020F0600000000000000" pitchFamily="50" charset="-128"/>
            </a:endParaRPr>
          </a:p>
        </p:txBody>
      </p:sp>
      <p:sp>
        <p:nvSpPr>
          <p:cNvPr id="121817" name="Text Box 2009"/>
          <p:cNvSpPr txBox="1">
            <a:spLocks noChangeArrowheads="1"/>
          </p:cNvSpPr>
          <p:nvPr/>
        </p:nvSpPr>
        <p:spPr bwMode="auto">
          <a:xfrm>
            <a:off x="4797425" y="57150"/>
            <a:ext cx="815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a:solidFill>
                  <a:schemeClr val="bg2"/>
                </a:solidFill>
                <a:ea typeface="HG丸ｺﾞｼｯｸM-PRO" panose="020F0600000000000000" pitchFamily="50" charset="-128"/>
              </a:rPr>
              <a:t>ギャップを</a:t>
            </a:r>
          </a:p>
          <a:p>
            <a:pPr algn="ctr"/>
            <a:r>
              <a:rPr lang="ja-JP" altLang="en-US" sz="1000">
                <a:solidFill>
                  <a:schemeClr val="bg2"/>
                </a:solidFill>
                <a:ea typeface="HG丸ｺﾞｼｯｸM-PRO" panose="020F0600000000000000" pitchFamily="50" charset="-128"/>
              </a:rPr>
              <a:t>把握する！</a:t>
            </a:r>
          </a:p>
        </p:txBody>
      </p:sp>
      <p:sp>
        <p:nvSpPr>
          <p:cNvPr id="121818" name="AutoShape 2010"/>
          <p:cNvSpPr>
            <a:spLocks noChangeArrowheads="1"/>
          </p:cNvSpPr>
          <p:nvPr/>
        </p:nvSpPr>
        <p:spPr bwMode="auto">
          <a:xfrm flipH="1">
            <a:off x="5627688" y="60325"/>
            <a:ext cx="1042987"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1819" name="AutoShape 2011"/>
          <p:cNvSpPr>
            <a:spLocks noChangeArrowheads="1"/>
          </p:cNvSpPr>
          <p:nvPr/>
        </p:nvSpPr>
        <p:spPr bwMode="auto">
          <a:xfrm flipH="1">
            <a:off x="3573463" y="60325"/>
            <a:ext cx="1052512"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21820" name="Text Box 2012"/>
          <p:cNvSpPr txBox="1">
            <a:spLocks noChangeArrowheads="1"/>
          </p:cNvSpPr>
          <p:nvPr/>
        </p:nvSpPr>
        <p:spPr bwMode="auto">
          <a:xfrm>
            <a:off x="3894138" y="57150"/>
            <a:ext cx="688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a:solidFill>
                  <a:schemeClr val="bg2"/>
                </a:solidFill>
                <a:ea typeface="HG丸ｺﾞｼｯｸM-PRO" panose="020F0600000000000000" pitchFamily="50" charset="-128"/>
              </a:rPr>
              <a:t>目標を</a:t>
            </a:r>
          </a:p>
          <a:p>
            <a:r>
              <a:rPr lang="ja-JP" altLang="en-US" sz="1000">
                <a:solidFill>
                  <a:schemeClr val="bg2"/>
                </a:solidFill>
                <a:ea typeface="HG丸ｺﾞｼｯｸM-PRO" panose="020F0600000000000000" pitchFamily="50" charset="-128"/>
              </a:rPr>
              <a:t>たてる！</a:t>
            </a:r>
          </a:p>
        </p:txBody>
      </p:sp>
      <p:sp>
        <p:nvSpPr>
          <p:cNvPr id="121821" name="Text Box 2013"/>
          <p:cNvSpPr txBox="1">
            <a:spLocks noChangeArrowheads="1"/>
          </p:cNvSpPr>
          <p:nvPr/>
        </p:nvSpPr>
        <p:spPr bwMode="auto">
          <a:xfrm>
            <a:off x="5781675" y="57150"/>
            <a:ext cx="81597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a:solidFill>
                  <a:schemeClr val="accent2"/>
                </a:solidFill>
                <a:ea typeface="HG丸ｺﾞｼｯｸM-PRO" panose="020F0600000000000000" pitchFamily="50" charset="-128"/>
              </a:rPr>
              <a:t>ギャップを</a:t>
            </a:r>
          </a:p>
          <a:p>
            <a:pPr algn="ctr"/>
            <a:r>
              <a:rPr lang="ja-JP" altLang="en-US" sz="1000">
                <a:solidFill>
                  <a:schemeClr val="accent2"/>
                </a:solidFill>
                <a:ea typeface="HG丸ｺﾞｼｯｸM-PRO" panose="020F0600000000000000" pitchFamily="50" charset="-128"/>
              </a:rPr>
              <a:t>埋める！</a:t>
            </a:r>
          </a:p>
        </p:txBody>
      </p:sp>
      <p:sp>
        <p:nvSpPr>
          <p:cNvPr id="121822" name="Text Box 2014"/>
          <p:cNvSpPr txBox="1">
            <a:spLocks noChangeArrowheads="1"/>
          </p:cNvSpPr>
          <p:nvPr/>
        </p:nvSpPr>
        <p:spPr bwMode="auto">
          <a:xfrm>
            <a:off x="261938" y="704850"/>
            <a:ext cx="6191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7800" indent="-1778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000" i="1">
                <a:solidFill>
                  <a:schemeClr val="hlink"/>
                </a:solidFill>
                <a:latin typeface="HG丸ｺﾞｼｯｸM-PRO" panose="020F0600000000000000" pitchFamily="50" charset="-128"/>
                <a:ea typeface="HG丸ｺﾞｼｯｸM-PRO" panose="020F0600000000000000" pitchFamily="50" charset="-128"/>
              </a:rPr>
              <a:t>・ ＳＴＥＰ</a:t>
            </a:r>
            <a:r>
              <a:rPr lang="en-US" altLang="ja-JP" sz="1000" i="1">
                <a:solidFill>
                  <a:schemeClr val="hlink"/>
                </a:solidFill>
                <a:latin typeface="HG丸ｺﾞｼｯｸM-PRO" panose="020F0600000000000000" pitchFamily="50" charset="-128"/>
                <a:ea typeface="HG丸ｺﾞｼｯｸM-PRO" panose="020F0600000000000000" pitchFamily="50" charset="-128"/>
              </a:rPr>
              <a:t>1</a:t>
            </a:r>
            <a:r>
              <a:rPr lang="ja-JP" altLang="en-US" sz="1000" i="1">
                <a:solidFill>
                  <a:schemeClr val="hlink"/>
                </a:solidFill>
                <a:latin typeface="HG丸ｺﾞｼｯｸM-PRO" panose="020F0600000000000000" pitchFamily="50" charset="-128"/>
                <a:ea typeface="HG丸ｺﾞｼｯｸM-PRO" panose="020F0600000000000000" pitchFamily="50" charset="-128"/>
              </a:rPr>
              <a:t>で洗い出した経営資源のうち、地震への備えができていない項目について、どのような対策を実施するのかを検討してください。</a:t>
            </a:r>
          </a:p>
        </p:txBody>
      </p:sp>
      <p:graphicFrame>
        <p:nvGraphicFramePr>
          <p:cNvPr id="127879" name="Group 2951"/>
          <p:cNvGraphicFramePr>
            <a:graphicFrameLocks noGrp="1"/>
          </p:cNvGraphicFramePr>
          <p:nvPr>
            <p:ph/>
          </p:nvPr>
        </p:nvGraphicFramePr>
        <p:xfrm>
          <a:off x="184150" y="2419350"/>
          <a:ext cx="215900" cy="7275513"/>
        </p:xfrm>
        <a:graphic>
          <a:graphicData uri="http://schemas.openxmlformats.org/drawingml/2006/table">
            <a:tbl>
              <a:tblPr/>
              <a:tblGrid>
                <a:gridCol w="215900">
                  <a:extLst>
                    <a:ext uri="{9D8B030D-6E8A-4147-A177-3AD203B41FA5}">
                      <a16:colId xmlns:a16="http://schemas.microsoft.com/office/drawing/2014/main" val="1021372395"/>
                    </a:ext>
                  </a:extLst>
                </a:gridCol>
              </a:tblGrid>
              <a:tr h="1798638">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ja-JP" altLang="en-US" sz="800" b="0" i="0" u="none" strike="noStrike" cap="none" normalizeH="0" baseline="0" smtClean="0">
                          <a:ln>
                            <a:noFill/>
                          </a:ln>
                          <a:solidFill>
                            <a:srgbClr val="3333FF"/>
                          </a:solidFill>
                          <a:effectLst/>
                          <a:latin typeface="ＭＳ Ｐゴシック" panose="020B0600070205080204" pitchFamily="50" charset="-128"/>
                          <a:ea typeface="HG丸ｺﾞｼｯｸM-PRO" panose="020F0600000000000000" pitchFamily="50" charset="-128"/>
                        </a:rPr>
                        <a:t>ヒト</a:t>
                      </a:r>
                    </a:p>
                  </a:txBody>
                  <a:tcPr marL="90000" marR="90000" marT="46800" marB="46800" vert="eaVert"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4351602"/>
                  </a:ext>
                </a:extLst>
              </a:tr>
              <a:tr h="235267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ja-JP" altLang="en-US" sz="800" b="0"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rPr>
                        <a:t>モノ</a:t>
                      </a:r>
                    </a:p>
                  </a:txBody>
                  <a:tcPr marL="90000" marR="90000" marT="46800" marB="46800" vert="eaVert"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25182071"/>
                  </a:ext>
                </a:extLst>
              </a:tr>
              <a:tr h="1054100">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ja-JP" altLang="en-US" sz="800" b="0"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rPr>
                        <a:t>データ</a:t>
                      </a:r>
                    </a:p>
                  </a:txBody>
                  <a:tcPr marL="90000" marR="90000" marT="46800" marB="46800" vert="eaVert"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6363631"/>
                  </a:ext>
                </a:extLst>
              </a:tr>
              <a:tr h="139382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ja-JP" altLang="en-US" sz="800" b="0" i="0" u="none" strike="noStrike" cap="none" normalizeH="0" baseline="0" smtClean="0">
                          <a:ln>
                            <a:noFill/>
                          </a:ln>
                          <a:solidFill>
                            <a:srgbClr val="3333FF"/>
                          </a:solidFill>
                          <a:effectLst/>
                          <a:latin typeface="HG丸ｺﾞｼｯｸM-PRO" panose="020F0600000000000000" pitchFamily="50" charset="-128"/>
                          <a:ea typeface="HG丸ｺﾞｼｯｸM-PRO" panose="020F0600000000000000" pitchFamily="50" charset="-128"/>
                        </a:rPr>
                        <a:t>カネ</a:t>
                      </a:r>
                    </a:p>
                  </a:txBody>
                  <a:tcPr marL="90000" marR="90000" marT="46800" marB="46800" vert="eaVert"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76852945"/>
                  </a:ext>
                </a:extLst>
              </a:tr>
              <a:tr h="676275">
                <a:tc>
                  <a:txBody>
                    <a:bodyPr/>
                    <a:lstStyle>
                      <a:lvl1pPr defTabSz="12795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639763" defTabSz="1279525">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279525" defTabSz="1279525">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920875" defTabSz="1279525">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560638" defTabSz="1279525">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0178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4750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9322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389438" defTabSz="1279525"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1279525" rtl="0" eaLnBrk="1" fontAlgn="base" latinLnBrk="0" hangingPunct="1">
                        <a:lnSpc>
                          <a:spcPct val="100000"/>
                        </a:lnSpc>
                        <a:spcBef>
                          <a:spcPct val="0"/>
                        </a:spcBef>
                        <a:spcAft>
                          <a:spcPct val="0"/>
                        </a:spcAft>
                        <a:buClrTx/>
                        <a:buSzTx/>
                        <a:buFontTx/>
                        <a:buNone/>
                        <a:tabLst/>
                      </a:pPr>
                      <a:r>
                        <a:rPr kumimoji="1" lang="ja-JP" altLang="en-US" sz="600" b="0" i="0" u="none" strike="noStrike" cap="none" normalizeH="0" baseline="0" smtClean="0">
                          <a:ln>
                            <a:noFill/>
                          </a:ln>
                          <a:solidFill>
                            <a:srgbClr val="3333FF"/>
                          </a:solidFill>
                          <a:effectLst/>
                          <a:latin typeface="Arial" panose="020B0604020202020204" pitchFamily="34" charset="0"/>
                          <a:ea typeface="HG丸ｺﾞｼｯｸM-PRO" panose="020F0600000000000000" pitchFamily="50" charset="-128"/>
                        </a:rPr>
                        <a:t>その他</a:t>
                      </a:r>
                    </a:p>
                  </a:txBody>
                  <a:tcPr marL="90000" marR="90000" marT="46800" marB="46800" vert="eaVert"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23319455"/>
                  </a:ext>
                </a:extLst>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019" name="Group 643"/>
          <p:cNvGraphicFramePr>
            <a:graphicFrameLocks noGrp="1"/>
          </p:cNvGraphicFramePr>
          <p:nvPr/>
        </p:nvGraphicFramePr>
        <p:xfrm>
          <a:off x="260350" y="1784350"/>
          <a:ext cx="6192838" cy="7389261"/>
        </p:xfrm>
        <a:graphic>
          <a:graphicData uri="http://schemas.openxmlformats.org/drawingml/2006/table">
            <a:tbl>
              <a:tblPr/>
              <a:tblGrid>
                <a:gridCol w="1250950">
                  <a:extLst>
                    <a:ext uri="{9D8B030D-6E8A-4147-A177-3AD203B41FA5}">
                      <a16:colId xmlns:a16="http://schemas.microsoft.com/office/drawing/2014/main" val="1357324107"/>
                    </a:ext>
                  </a:extLst>
                </a:gridCol>
                <a:gridCol w="1054100">
                  <a:extLst>
                    <a:ext uri="{9D8B030D-6E8A-4147-A177-3AD203B41FA5}">
                      <a16:colId xmlns:a16="http://schemas.microsoft.com/office/drawing/2014/main" val="1056241874"/>
                    </a:ext>
                  </a:extLst>
                </a:gridCol>
                <a:gridCol w="2159000">
                  <a:extLst>
                    <a:ext uri="{9D8B030D-6E8A-4147-A177-3AD203B41FA5}">
                      <a16:colId xmlns:a16="http://schemas.microsoft.com/office/drawing/2014/main" val="4292914941"/>
                    </a:ext>
                  </a:extLst>
                </a:gridCol>
                <a:gridCol w="863600">
                  <a:extLst>
                    <a:ext uri="{9D8B030D-6E8A-4147-A177-3AD203B41FA5}">
                      <a16:colId xmlns:a16="http://schemas.microsoft.com/office/drawing/2014/main" val="2813534750"/>
                    </a:ext>
                  </a:extLst>
                </a:gridCol>
                <a:gridCol w="865188">
                  <a:extLst>
                    <a:ext uri="{9D8B030D-6E8A-4147-A177-3AD203B41FA5}">
                      <a16:colId xmlns:a16="http://schemas.microsoft.com/office/drawing/2014/main" val="747814112"/>
                    </a:ext>
                  </a:extLst>
                </a:gridCol>
              </a:tblGrid>
              <a:tr h="144463">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886386622"/>
                  </a:ext>
                </a:extLst>
              </a:tr>
              <a:tr h="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（主）</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（副）</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379970511"/>
                  </a:ext>
                </a:extLst>
              </a:tr>
              <a:tr h="6604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全期間</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marL="85725" indent="-857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重要な判断、指揮命令、統括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06650102"/>
                  </a:ext>
                </a:extLst>
              </a:tr>
              <a:tr h="187325">
                <a:tc gridSpan="5">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Char char="•"/>
                        <a:tabLst/>
                      </a:pPr>
                      <a:endParaRPr kumimoji="1" lang="ja-JP" altLang="ja-JP" sz="5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19723493"/>
                  </a:ext>
                </a:extLst>
              </a:tr>
              <a:tr h="215900">
                <a:tc row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避難</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marL="85725" indent="-857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避難計画に基づく避難の実施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60912355"/>
                  </a:ext>
                </a:extLst>
              </a:tr>
              <a:tr h="72390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二次災害防止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安否確認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marL="85725" indent="-857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防災備蓄品を用いた救援活動</a:t>
                      </a:r>
                    </a:p>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二次災害防止対応</a:t>
                      </a:r>
                    </a:p>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ルールに従い従業員および家族の安否確認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5765958"/>
                  </a:ext>
                </a:extLst>
              </a:tr>
              <a:tr h="19526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marR="0" lvl="0" indent="-88900" algn="l" defTabSz="914400" rtl="0" eaLnBrk="1" fontAlgn="base" latinLnBrk="0" hangingPunct="1">
                        <a:lnSpc>
                          <a:spcPct val="100000"/>
                        </a:lnSpc>
                        <a:spcBef>
                          <a:spcPct val="20000"/>
                        </a:spcBef>
                        <a:spcAft>
                          <a:spcPct val="0"/>
                        </a:spcAft>
                        <a:buClrTx/>
                        <a:buSzTx/>
                        <a:buFontTx/>
                        <a:buChar char="•"/>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10501201"/>
                  </a:ext>
                </a:extLst>
              </a:tr>
              <a:tr h="661988">
                <a:tc row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cap="flat">
                      <a:noFill/>
                    </a:lnT>
                    <a:lnB cap="flat">
                      <a:noFill/>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marL="85725" indent="-857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初期消火など周辺地域の安全確保に協力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53583107"/>
                  </a:ext>
                </a:extLst>
              </a:tr>
              <a:tr h="66040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被災状況</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marR="0" lvl="0" indent="-88900"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店舗、設備、電話などの被害状況の確認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74676319"/>
                  </a:ext>
                </a:extLst>
              </a:tr>
              <a:tr h="196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Char char="•"/>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39012293"/>
                  </a:ext>
                </a:extLst>
              </a:tr>
              <a:tr h="1069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cap="flat">
                      <a:noFill/>
                    </a:lnT>
                    <a:lnB cap="flat">
                      <a:noFill/>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対外的な情報</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発信および</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marL="85725" indent="-857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自店・顧客の被災状況の収集</a:t>
                      </a:r>
                    </a:p>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周辺のインフラの被災状況把握</a:t>
                      </a:r>
                    </a:p>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組合事務所へ自店の状況報告</a:t>
                      </a:r>
                    </a:p>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自店の稼働状況の連絡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78421539"/>
                  </a:ext>
                </a:extLst>
              </a:tr>
              <a:tr h="1635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marR="0" lvl="0" indent="-88900" algn="l" defTabSz="914400" rtl="0" eaLnBrk="1" fontAlgn="base" latinLnBrk="0" hangingPunct="1">
                        <a:lnSpc>
                          <a:spcPct val="100000"/>
                        </a:lnSpc>
                        <a:spcBef>
                          <a:spcPct val="20000"/>
                        </a:spcBef>
                        <a:spcAft>
                          <a:spcPct val="0"/>
                        </a:spcAft>
                        <a:buClrTx/>
                        <a:buSzTx/>
                        <a:buFontTx/>
                        <a:buChar char="•"/>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8181600"/>
                  </a:ext>
                </a:extLst>
              </a:tr>
              <a:tr h="614363">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cap="flat">
                      <a:noFill/>
                    </a:lnT>
                    <a:lnB cap="flat">
                      <a:noFill/>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共助・地域貢献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marR="0" lvl="0" indent="-88900"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周辺地域の被災建物の片付け作業などに協力し復旧活動に貢献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16524159"/>
                  </a:ext>
                </a:extLst>
              </a:tr>
              <a:tr h="15240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Char char="•"/>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0"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cap="flat">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7928768"/>
                  </a:ext>
                </a:extLst>
              </a:tr>
              <a:tr h="9334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cap="fla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対外的な情報</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発信および</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marL="85725" indent="-85725">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営業の再開</a:t>
                      </a:r>
                    </a:p>
                    <a:p>
                      <a:pPr marL="85725" marR="0" lvl="0" indent="-85725" algn="l" defTabSz="914400" rtl="0" eaLnBrk="1" fontAlgn="base" latinLnBrk="0" hangingPunct="1">
                        <a:lnSpc>
                          <a:spcPct val="100000"/>
                        </a:lnSpc>
                        <a:spcBef>
                          <a:spcPct val="20000"/>
                        </a:spcBef>
                        <a:spcAft>
                          <a:spcPct val="0"/>
                        </a:spcAft>
                        <a:buClrTx/>
                        <a:buSzTx/>
                        <a:buFontTx/>
                        <a:buChar char="•"/>
                        <a:tabLst/>
                      </a:pPr>
                      <a:r>
                        <a:rPr kumimoji="1" lang="ja-JP" altLang="en-US" sz="10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各種関係者への連絡・調整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1" lang="ja-JP" altLang="ja-JP" sz="10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60571198"/>
                  </a:ext>
                </a:extLst>
              </a:tr>
            </a:tbl>
          </a:graphicData>
        </a:graphic>
      </p:graphicFrame>
      <p:sp>
        <p:nvSpPr>
          <p:cNvPr id="101379" name="Text Box 3"/>
          <p:cNvSpPr txBox="1">
            <a:spLocks noChangeArrowheads="1"/>
          </p:cNvSpPr>
          <p:nvPr/>
        </p:nvSpPr>
        <p:spPr bwMode="auto">
          <a:xfrm>
            <a:off x="333375" y="661988"/>
            <a:ext cx="6191250" cy="1217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000">
                <a:solidFill>
                  <a:schemeClr val="bg2"/>
                </a:solidFill>
                <a:latin typeface="HG丸ｺﾞｼｯｸM-PRO" panose="020F0600000000000000" pitchFamily="50" charset="-128"/>
                <a:ea typeface="HG丸ｺﾞｼｯｸM-PRO" panose="020F0600000000000000" pitchFamily="50" charset="-128"/>
              </a:rPr>
              <a:t>　災害が発生した時、事業継続のために実施する対応とその担当責任者を整理します。</a:t>
            </a:r>
          </a:p>
          <a:p>
            <a:endParaRPr lang="ja-JP" altLang="en-US" sz="1000">
              <a:solidFill>
                <a:schemeClr val="bg2"/>
              </a:solidFill>
              <a:latin typeface="HG丸ｺﾞｼｯｸM-PRO" panose="020F0600000000000000" pitchFamily="50" charset="-128"/>
              <a:ea typeface="HG丸ｺﾞｼｯｸM-PRO" panose="020F0600000000000000" pitchFamily="50" charset="-128"/>
            </a:endParaRPr>
          </a:p>
          <a:p>
            <a:endParaRPr lang="ja-JP" altLang="en-US" sz="1400">
              <a:ea typeface="HG丸ｺﾞｼｯｸM-PRO" panose="020F0600000000000000" pitchFamily="50" charset="-128"/>
            </a:endParaRPr>
          </a:p>
          <a:p>
            <a:endParaRPr lang="ja-JP" altLang="en-US" sz="1400">
              <a:ea typeface="HG丸ｺﾞｼｯｸM-PRO" panose="020F0600000000000000" pitchFamily="50" charset="-128"/>
            </a:endParaRPr>
          </a:p>
          <a:p>
            <a:r>
              <a:rPr lang="ja-JP" altLang="en-US" sz="1400">
                <a:ea typeface="HG丸ｺﾞｼｯｸM-PRO" panose="020F0600000000000000" pitchFamily="50" charset="-128"/>
              </a:rPr>
              <a:t>（１）ＢＣＰ対応と体制</a:t>
            </a:r>
            <a:endParaRPr lang="ja-JP" altLang="en-US" sz="1400">
              <a:solidFill>
                <a:srgbClr val="FF9933"/>
              </a:solidFill>
              <a:latin typeface="HG丸ｺﾞｼｯｸM-PRO" panose="020F0600000000000000" pitchFamily="50" charset="-128"/>
              <a:ea typeface="HG丸ｺﾞｼｯｸM-PRO" panose="020F0600000000000000" pitchFamily="50" charset="-128"/>
            </a:endParaRPr>
          </a:p>
          <a:p>
            <a:endParaRPr lang="en-US" altLang="ja-JP" sz="1200">
              <a:solidFill>
                <a:srgbClr val="FF9933"/>
              </a:solidFill>
              <a:latin typeface="HG丸ｺﾞｼｯｸM-PRO" panose="020F0600000000000000" pitchFamily="50" charset="-128"/>
              <a:ea typeface="HG丸ｺﾞｼｯｸM-PRO" panose="020F0600000000000000" pitchFamily="50" charset="-128"/>
            </a:endParaRPr>
          </a:p>
        </p:txBody>
      </p:sp>
      <p:sp>
        <p:nvSpPr>
          <p:cNvPr id="101471" name="Text Box 95"/>
          <p:cNvSpPr txBox="1">
            <a:spLocks noChangeArrowheads="1"/>
          </p:cNvSpPr>
          <p:nvPr/>
        </p:nvSpPr>
        <p:spPr bwMode="auto">
          <a:xfrm>
            <a:off x="3367088" y="9653588"/>
            <a:ext cx="26511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6</a:t>
            </a:r>
          </a:p>
        </p:txBody>
      </p:sp>
      <p:sp>
        <p:nvSpPr>
          <p:cNvPr id="101835" name="Text Box 459"/>
          <p:cNvSpPr txBox="1">
            <a:spLocks noChangeArrowheads="1"/>
          </p:cNvSpPr>
          <p:nvPr/>
        </p:nvSpPr>
        <p:spPr bwMode="auto">
          <a:xfrm>
            <a:off x="44450" y="57150"/>
            <a:ext cx="3024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a:latin typeface="HG丸ｺﾞｼｯｸM-PRO" panose="020F0600000000000000" pitchFamily="50" charset="-128"/>
                <a:ea typeface="HG丸ｺﾞｼｯｸM-PRO" panose="020F0600000000000000" pitchFamily="50" charset="-128"/>
              </a:rPr>
              <a:t>３．事業継続のために</a:t>
            </a:r>
          </a:p>
        </p:txBody>
      </p:sp>
      <p:sp>
        <p:nvSpPr>
          <p:cNvPr id="101848" name="AutoShape 472"/>
          <p:cNvSpPr>
            <a:spLocks noChangeArrowheads="1"/>
          </p:cNvSpPr>
          <p:nvPr/>
        </p:nvSpPr>
        <p:spPr bwMode="auto">
          <a:xfrm>
            <a:off x="3500438" y="4197350"/>
            <a:ext cx="198437" cy="215900"/>
          </a:xfrm>
          <a:prstGeom prst="downArrow">
            <a:avLst>
              <a:gd name="adj1" fmla="val 47204"/>
              <a:gd name="adj2" fmla="val 57599"/>
            </a:avLst>
          </a:prstGeom>
          <a:solidFill>
            <a:schemeClr val="bg2"/>
          </a:solidFill>
          <a:ln>
            <a:noFill/>
          </a:ln>
          <a:effectLst/>
          <a:extLs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01873" name="AutoShape 497"/>
          <p:cNvSpPr>
            <a:spLocks noChangeArrowheads="1"/>
          </p:cNvSpPr>
          <p:nvPr/>
        </p:nvSpPr>
        <p:spPr bwMode="auto">
          <a:xfrm>
            <a:off x="3500438" y="5781675"/>
            <a:ext cx="198437" cy="215900"/>
          </a:xfrm>
          <a:prstGeom prst="downArrow">
            <a:avLst>
              <a:gd name="adj1" fmla="val 47204"/>
              <a:gd name="adj2" fmla="val 57599"/>
            </a:avLst>
          </a:prstGeom>
          <a:solidFill>
            <a:schemeClr val="bg2"/>
          </a:solidFill>
          <a:ln>
            <a:noFill/>
          </a:ln>
          <a:effectLst/>
          <a:extLs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01898" name="AutoShape 522"/>
          <p:cNvSpPr>
            <a:spLocks noChangeArrowheads="1"/>
          </p:cNvSpPr>
          <p:nvPr/>
        </p:nvSpPr>
        <p:spPr bwMode="auto">
          <a:xfrm>
            <a:off x="3500438" y="7099300"/>
            <a:ext cx="198437" cy="215900"/>
          </a:xfrm>
          <a:prstGeom prst="downArrow">
            <a:avLst>
              <a:gd name="adj1" fmla="val 47204"/>
              <a:gd name="adj2" fmla="val 57599"/>
            </a:avLst>
          </a:prstGeom>
          <a:solidFill>
            <a:schemeClr val="bg2"/>
          </a:solidFill>
          <a:ln>
            <a:noFill/>
          </a:ln>
          <a:effectLst/>
          <a:extLs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01923" name="AutoShape 547"/>
          <p:cNvSpPr>
            <a:spLocks noChangeArrowheads="1"/>
          </p:cNvSpPr>
          <p:nvPr/>
        </p:nvSpPr>
        <p:spPr bwMode="auto">
          <a:xfrm>
            <a:off x="3500438" y="7977188"/>
            <a:ext cx="198437" cy="215900"/>
          </a:xfrm>
          <a:prstGeom prst="downArrow">
            <a:avLst>
              <a:gd name="adj1" fmla="val 47204"/>
              <a:gd name="adj2" fmla="val 57599"/>
            </a:avLst>
          </a:prstGeom>
          <a:solidFill>
            <a:schemeClr val="bg2"/>
          </a:solidFill>
          <a:ln>
            <a:noFill/>
          </a:ln>
          <a:effectLst/>
          <a:extLs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01940" name="Oval 564"/>
          <p:cNvSpPr>
            <a:spLocks noChangeArrowheads="1"/>
          </p:cNvSpPr>
          <p:nvPr/>
        </p:nvSpPr>
        <p:spPr bwMode="auto">
          <a:xfrm>
            <a:off x="333375" y="8528050"/>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01941" name="AutoShape 565"/>
          <p:cNvSpPr>
            <a:spLocks noChangeArrowheads="1"/>
          </p:cNvSpPr>
          <p:nvPr/>
        </p:nvSpPr>
        <p:spPr bwMode="auto">
          <a:xfrm rot="237933">
            <a:off x="195263" y="3157538"/>
            <a:ext cx="1169987" cy="528637"/>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01942" name="Text Box 566"/>
          <p:cNvSpPr txBox="1">
            <a:spLocks noChangeArrowheads="1"/>
          </p:cNvSpPr>
          <p:nvPr/>
        </p:nvSpPr>
        <p:spPr bwMode="auto">
          <a:xfrm>
            <a:off x="188913" y="3184525"/>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a:latin typeface="HG丸ｺﾞｼｯｸM-PRO" panose="020F0600000000000000" pitchFamily="50" charset="-128"/>
                <a:ea typeface="HG丸ｺﾞｼｯｸM-PRO" panose="020F0600000000000000" pitchFamily="50" charset="-128"/>
              </a:rPr>
              <a:t>（災害発生）</a:t>
            </a:r>
          </a:p>
          <a:p>
            <a:pPr algn="ctr"/>
            <a:r>
              <a:rPr lang="ja-JP" altLang="en-US" sz="1200" b="1">
                <a:latin typeface="HG丸ｺﾞｼｯｸM-PRO" panose="020F0600000000000000" pitchFamily="50" charset="-128"/>
                <a:ea typeface="HG丸ｺﾞｼｯｸM-PRO" panose="020F0600000000000000" pitchFamily="50" charset="-128"/>
              </a:rPr>
              <a:t>ＢＣＰ発動！</a:t>
            </a:r>
          </a:p>
        </p:txBody>
      </p:sp>
      <p:sp>
        <p:nvSpPr>
          <p:cNvPr id="101943" name="Text Box 567"/>
          <p:cNvSpPr txBox="1">
            <a:spLocks noChangeArrowheads="1"/>
          </p:cNvSpPr>
          <p:nvPr/>
        </p:nvSpPr>
        <p:spPr bwMode="auto">
          <a:xfrm>
            <a:off x="217488" y="8547100"/>
            <a:ext cx="1095375"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a:ea typeface="HG丸ｺﾞｼｯｸM-PRO" panose="020F0600000000000000" pitchFamily="50" charset="-128"/>
              </a:rPr>
              <a:t>平時業務</a:t>
            </a:r>
          </a:p>
          <a:p>
            <a:pPr algn="ctr"/>
            <a:r>
              <a:rPr lang="ja-JP" altLang="en-US" sz="1200" b="1">
                <a:ea typeface="HG丸ｺﾞｼｯｸM-PRO" panose="020F0600000000000000" pitchFamily="50" charset="-128"/>
              </a:rPr>
              <a:t>（営業再開）</a:t>
            </a:r>
          </a:p>
        </p:txBody>
      </p:sp>
      <p:sp>
        <p:nvSpPr>
          <p:cNvPr id="101944" name="AutoShape 568"/>
          <p:cNvSpPr>
            <a:spLocks noChangeArrowheads="1"/>
          </p:cNvSpPr>
          <p:nvPr/>
        </p:nvSpPr>
        <p:spPr bwMode="auto">
          <a:xfrm>
            <a:off x="606425" y="3673475"/>
            <a:ext cx="301625" cy="4751388"/>
          </a:xfrm>
          <a:prstGeom prst="downArrow">
            <a:avLst>
              <a:gd name="adj1" fmla="val 51380"/>
              <a:gd name="adj2" fmla="val 162340"/>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01946" name="AutoShape 570"/>
          <p:cNvSpPr>
            <a:spLocks noChangeArrowheads="1"/>
          </p:cNvSpPr>
          <p:nvPr/>
        </p:nvSpPr>
        <p:spPr bwMode="auto">
          <a:xfrm rot="5400000">
            <a:off x="-447675" y="7161213"/>
            <a:ext cx="3575050" cy="215900"/>
          </a:xfrm>
          <a:prstGeom prst="homePlate">
            <a:avLst>
              <a:gd name="adj" fmla="val 143816"/>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r>
              <a:rPr lang="ja-JP" altLang="en-US" sz="1200">
                <a:ea typeface="HG丸ｺﾞｼｯｸM-PRO" panose="020F0600000000000000" pitchFamily="50" charset="-128"/>
              </a:rPr>
              <a:t>復旧活動</a:t>
            </a:r>
          </a:p>
        </p:txBody>
      </p:sp>
      <p:sp>
        <p:nvSpPr>
          <p:cNvPr id="101947" name="AutoShape 571"/>
          <p:cNvSpPr>
            <a:spLocks noChangeArrowheads="1"/>
          </p:cNvSpPr>
          <p:nvPr/>
        </p:nvSpPr>
        <p:spPr bwMode="auto">
          <a:xfrm rot="5400000">
            <a:off x="-74612" y="4465638"/>
            <a:ext cx="2827337" cy="217487"/>
          </a:xfrm>
          <a:prstGeom prst="homePlate">
            <a:avLst>
              <a:gd name="adj" fmla="val 11290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r>
              <a:rPr lang="ja-JP" altLang="en-US" sz="1200">
                <a:ea typeface="HG丸ｺﾞｼｯｸM-PRO" panose="020F0600000000000000" pitchFamily="50" charset="-128"/>
              </a:rPr>
              <a:t>初動対応</a:t>
            </a:r>
          </a:p>
        </p:txBody>
      </p:sp>
      <p:sp>
        <p:nvSpPr>
          <p:cNvPr id="101953" name="Text Box 577"/>
          <p:cNvSpPr txBox="1">
            <a:spLocks noChangeArrowheads="1"/>
          </p:cNvSpPr>
          <p:nvPr/>
        </p:nvSpPr>
        <p:spPr bwMode="auto">
          <a:xfrm>
            <a:off x="404813" y="849313"/>
            <a:ext cx="6308725"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i="1">
                <a:solidFill>
                  <a:schemeClr val="hlink"/>
                </a:solidFill>
                <a:ea typeface="HG丸ｺﾞｼｯｸM-PRO" panose="020F0600000000000000" pitchFamily="50" charset="-128"/>
              </a:rPr>
              <a:t>※</a:t>
            </a:r>
            <a:r>
              <a:rPr lang="ja-JP" altLang="en-US" sz="1000" i="1">
                <a:solidFill>
                  <a:schemeClr val="hlink"/>
                </a:solidFill>
                <a:ea typeface="HG丸ｺﾞｼｯｸM-PRO" panose="020F0600000000000000" pitchFamily="50" charset="-128"/>
              </a:rPr>
              <a:t>東海地震に関する情報（観測・注意・予知情報）が発表された場合には、警戒宣言やあらかじめ決められている市町村の防災計画等に従って、適切な行動をしてください。</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525" name="Group 125"/>
          <p:cNvGraphicFramePr>
            <a:graphicFrameLocks noGrp="1"/>
          </p:cNvGraphicFramePr>
          <p:nvPr/>
        </p:nvGraphicFramePr>
        <p:xfrm>
          <a:off x="584200" y="1827213"/>
          <a:ext cx="5832475" cy="1676400"/>
        </p:xfrm>
        <a:graphic>
          <a:graphicData uri="http://schemas.openxmlformats.org/drawingml/2006/table">
            <a:tbl>
              <a:tblPr/>
              <a:tblGrid>
                <a:gridCol w="1150938">
                  <a:extLst>
                    <a:ext uri="{9D8B030D-6E8A-4147-A177-3AD203B41FA5}">
                      <a16:colId xmlns:a16="http://schemas.microsoft.com/office/drawing/2014/main" val="1048777542"/>
                    </a:ext>
                  </a:extLst>
                </a:gridCol>
                <a:gridCol w="4681537">
                  <a:extLst>
                    <a:ext uri="{9D8B030D-6E8A-4147-A177-3AD203B41FA5}">
                      <a16:colId xmlns:a16="http://schemas.microsoft.com/office/drawing/2014/main" val="2712679214"/>
                    </a:ext>
                  </a:extLst>
                </a:gridCol>
              </a:tblGrid>
              <a:tr h="7937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安否確認手段</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09663698"/>
                  </a:ext>
                </a:extLst>
              </a:tr>
              <a:tr h="8826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丸ｺﾞｼｯｸM-PRO" panose="020F0600000000000000" pitchFamily="50" charset="-128"/>
                          <a:ea typeface="HG丸ｺﾞｼｯｸM-PRO" panose="020F0600000000000000" pitchFamily="50" charset="-128"/>
                        </a:rPr>
                        <a:t>実施基準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8614435"/>
                  </a:ext>
                </a:extLst>
              </a:tr>
            </a:tbl>
          </a:graphicData>
        </a:graphic>
      </p:graphicFrame>
      <p:graphicFrame>
        <p:nvGraphicFramePr>
          <p:cNvPr id="102551" name="Group 151"/>
          <p:cNvGraphicFramePr>
            <a:graphicFrameLocks noGrp="1"/>
          </p:cNvGraphicFramePr>
          <p:nvPr/>
        </p:nvGraphicFramePr>
        <p:xfrm>
          <a:off x="549275" y="7402513"/>
          <a:ext cx="5832475" cy="1687514"/>
        </p:xfrm>
        <a:graphic>
          <a:graphicData uri="http://schemas.openxmlformats.org/drawingml/2006/table">
            <a:tbl>
              <a:tblPr/>
              <a:tblGrid>
                <a:gridCol w="2089150">
                  <a:extLst>
                    <a:ext uri="{9D8B030D-6E8A-4147-A177-3AD203B41FA5}">
                      <a16:colId xmlns:a16="http://schemas.microsoft.com/office/drawing/2014/main" val="4181845965"/>
                    </a:ext>
                  </a:extLst>
                </a:gridCol>
                <a:gridCol w="3743325">
                  <a:extLst>
                    <a:ext uri="{9D8B030D-6E8A-4147-A177-3AD203B41FA5}">
                      <a16:colId xmlns:a16="http://schemas.microsoft.com/office/drawing/2014/main" val="2721279206"/>
                    </a:ext>
                  </a:extLst>
                </a:gridCol>
              </a:tblGrid>
              <a:tr h="3048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項　目</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具体的な対応策</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457985317"/>
                  </a:ext>
                </a:extLst>
              </a:tr>
              <a:tr h="4143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46118949"/>
                  </a:ext>
                </a:extLst>
              </a:tr>
              <a:tr h="4937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6905225"/>
                  </a:ext>
                </a:extLst>
              </a:tr>
              <a:tr h="4746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12446285"/>
                  </a:ext>
                </a:extLst>
              </a:tr>
            </a:tbl>
          </a:graphicData>
        </a:graphic>
      </p:graphicFrame>
      <p:graphicFrame>
        <p:nvGraphicFramePr>
          <p:cNvPr id="102548" name="Group 148"/>
          <p:cNvGraphicFramePr>
            <a:graphicFrameLocks noGrp="1"/>
          </p:cNvGraphicFramePr>
          <p:nvPr/>
        </p:nvGraphicFramePr>
        <p:xfrm>
          <a:off x="549275" y="4881563"/>
          <a:ext cx="5832475" cy="1249364"/>
        </p:xfrm>
        <a:graphic>
          <a:graphicData uri="http://schemas.openxmlformats.org/drawingml/2006/table">
            <a:tbl>
              <a:tblPr/>
              <a:tblGrid>
                <a:gridCol w="2089150">
                  <a:extLst>
                    <a:ext uri="{9D8B030D-6E8A-4147-A177-3AD203B41FA5}">
                      <a16:colId xmlns:a16="http://schemas.microsoft.com/office/drawing/2014/main" val="4055778353"/>
                    </a:ext>
                  </a:extLst>
                </a:gridCol>
                <a:gridCol w="3743325">
                  <a:extLst>
                    <a:ext uri="{9D8B030D-6E8A-4147-A177-3AD203B41FA5}">
                      <a16:colId xmlns:a16="http://schemas.microsoft.com/office/drawing/2014/main" val="533635400"/>
                    </a:ext>
                  </a:extLst>
                </a:gridCol>
              </a:tblGrid>
              <a:tr h="28098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チェックすべき箇所・項目</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Arial" panose="020B0604020202020204" pitchFamily="34" charset="0"/>
                          <a:ea typeface="HG丸ｺﾞｼｯｸM-PRO" panose="020F0600000000000000" pitchFamily="50" charset="-128"/>
                        </a:rPr>
                        <a:t>具体的な対応策</a:t>
                      </a: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86532994"/>
                  </a:ext>
                </a:extLst>
              </a:tr>
              <a:tr h="4937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84191771"/>
                  </a:ext>
                </a:extLst>
              </a:tr>
              <a:tr h="4746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0" u="none" strike="noStrike" cap="none" normalizeH="0" baseline="0" smtClean="0">
                        <a:ln>
                          <a:noFill/>
                        </a:ln>
                        <a:solidFill>
                          <a:srgbClr val="FF0000"/>
                        </a:solidFill>
                        <a:effectLst/>
                        <a:latin typeface="Arial" panose="020B0604020202020204" pitchFamily="34" charset="0"/>
                        <a:ea typeface="ＭＳ Ｐゴシック" panose="020B0600070205080204" pitchFamily="50"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1" i="0" u="none" strike="noStrike" cap="none" normalizeH="0" baseline="0" smtClean="0">
                        <a:ln>
                          <a:noFill/>
                        </a:ln>
                        <a:solidFill>
                          <a:srgbClr val="FF0000"/>
                        </a:solidFill>
                        <a:effectLst/>
                        <a:latin typeface="Arial" panose="020B0604020202020204" pitchFamily="34" charset="0"/>
                        <a:ea typeface="ＭＳ Ｐゴシック" panose="020B0600070205080204" pitchFamily="50" charset="-128"/>
                      </a:endParaRPr>
                    </a:p>
                  </a:txBody>
                  <a:tcP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42930288"/>
                  </a:ext>
                </a:extLst>
              </a:tr>
            </a:tbl>
          </a:graphicData>
        </a:graphic>
      </p:graphicFrame>
      <p:sp>
        <p:nvSpPr>
          <p:cNvPr id="102430" name="Text Box 30"/>
          <p:cNvSpPr txBox="1">
            <a:spLocks noChangeArrowheads="1"/>
          </p:cNvSpPr>
          <p:nvPr/>
        </p:nvSpPr>
        <p:spPr bwMode="auto">
          <a:xfrm>
            <a:off x="404813" y="4297363"/>
            <a:ext cx="61198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400">
                <a:ea typeface="HG丸ｺﾞｼｯｸM-PRO" panose="020F0600000000000000" pitchFamily="50" charset="-128"/>
              </a:rPr>
              <a:t>－二次災害防止－</a:t>
            </a:r>
            <a:endParaRPr lang="ja-JP" altLang="en-US" sz="1400">
              <a:solidFill>
                <a:srgbClr val="FF9933"/>
              </a:solidFill>
              <a:latin typeface="HG丸ｺﾞｼｯｸM-PRO" panose="020F0600000000000000" pitchFamily="50" charset="-128"/>
              <a:ea typeface="HG丸ｺﾞｼｯｸM-PRO" panose="020F0600000000000000" pitchFamily="50" charset="-128"/>
            </a:endParaRPr>
          </a:p>
        </p:txBody>
      </p:sp>
      <p:sp>
        <p:nvSpPr>
          <p:cNvPr id="102431" name="Text Box 31"/>
          <p:cNvSpPr txBox="1">
            <a:spLocks noChangeArrowheads="1"/>
          </p:cNvSpPr>
          <p:nvPr/>
        </p:nvSpPr>
        <p:spPr bwMode="auto">
          <a:xfrm>
            <a:off x="404813" y="6448425"/>
            <a:ext cx="61198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400">
                <a:ea typeface="HG丸ｺﾞｼｯｸM-PRO" panose="020F0600000000000000" pitchFamily="50" charset="-128"/>
              </a:rPr>
              <a:t>－地域貢献－</a:t>
            </a:r>
            <a:endParaRPr lang="ja-JP" altLang="en-US" sz="1400">
              <a:solidFill>
                <a:srgbClr val="FF9933"/>
              </a:solidFill>
              <a:latin typeface="HG丸ｺﾞｼｯｸM-PRO" panose="020F0600000000000000" pitchFamily="50" charset="-128"/>
              <a:ea typeface="HG丸ｺﾞｼｯｸM-PRO" panose="020F0600000000000000" pitchFamily="50" charset="-128"/>
            </a:endParaRPr>
          </a:p>
        </p:txBody>
      </p:sp>
      <p:sp>
        <p:nvSpPr>
          <p:cNvPr id="102446" name="Text Box 46"/>
          <p:cNvSpPr txBox="1">
            <a:spLocks noChangeArrowheads="1"/>
          </p:cNvSpPr>
          <p:nvPr/>
        </p:nvSpPr>
        <p:spPr bwMode="auto">
          <a:xfrm>
            <a:off x="404813" y="1208088"/>
            <a:ext cx="61198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400">
                <a:ea typeface="HG丸ｺﾞｼｯｸM-PRO" panose="020F0600000000000000" pitchFamily="50" charset="-128"/>
              </a:rPr>
              <a:t>－安否確認－</a:t>
            </a:r>
            <a:endParaRPr lang="ja-JP" altLang="en-US" sz="1400">
              <a:solidFill>
                <a:srgbClr val="FF9933"/>
              </a:solidFill>
              <a:latin typeface="HG丸ｺﾞｼｯｸM-PRO" panose="020F0600000000000000" pitchFamily="50" charset="-128"/>
              <a:ea typeface="HG丸ｺﾞｼｯｸM-PRO" panose="020F0600000000000000" pitchFamily="50" charset="-128"/>
            </a:endParaRPr>
          </a:p>
        </p:txBody>
      </p:sp>
      <p:sp>
        <p:nvSpPr>
          <p:cNvPr id="102447" name="Text Box 47"/>
          <p:cNvSpPr txBox="1">
            <a:spLocks noChangeArrowheads="1"/>
          </p:cNvSpPr>
          <p:nvPr/>
        </p:nvSpPr>
        <p:spPr bwMode="auto">
          <a:xfrm>
            <a:off x="333375" y="728663"/>
            <a:ext cx="61912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400">
                <a:ea typeface="HG丸ｺﾞｼｯｸM-PRO" panose="020F0600000000000000" pitchFamily="50" charset="-128"/>
              </a:rPr>
              <a:t>（２）人命の安全確保に必要な対応</a:t>
            </a:r>
            <a:endParaRPr lang="ja-JP" altLang="en-US" sz="1200">
              <a:solidFill>
                <a:srgbClr val="FF9933"/>
              </a:solidFill>
              <a:latin typeface="HG丸ｺﾞｼｯｸM-PRO" panose="020F0600000000000000" pitchFamily="50" charset="-128"/>
              <a:ea typeface="HG丸ｺﾞｼｯｸM-PRO" panose="020F0600000000000000" pitchFamily="50" charset="-128"/>
            </a:endParaRPr>
          </a:p>
        </p:txBody>
      </p:sp>
      <p:sp>
        <p:nvSpPr>
          <p:cNvPr id="102448" name="Text Box 48"/>
          <p:cNvSpPr txBox="1">
            <a:spLocks noChangeArrowheads="1"/>
          </p:cNvSpPr>
          <p:nvPr/>
        </p:nvSpPr>
        <p:spPr bwMode="auto">
          <a:xfrm>
            <a:off x="692150" y="3467100"/>
            <a:ext cx="5761038"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6213" indent="-176213">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Font typeface="HG丸ｺﾞｼｯｸM-PRO" panose="020F0600000000000000" pitchFamily="50" charset="-128"/>
              <a:buChar char="※"/>
            </a:pPr>
            <a:r>
              <a:rPr lang="ja-JP" altLang="en-US" sz="1000">
                <a:solidFill>
                  <a:schemeClr val="bg2"/>
                </a:solidFill>
                <a:latin typeface="HG丸ｺﾞｼｯｸM-PRO" panose="020F0600000000000000" pitchFamily="50" charset="-128"/>
                <a:ea typeface="HG丸ｺﾞｼｯｸM-PRO" panose="020F0600000000000000" pitchFamily="50" charset="-128"/>
              </a:rPr>
              <a:t>実施基準の設定は、各自が共通して判断が可能となる「愛知県内で震度</a:t>
            </a:r>
            <a:r>
              <a:rPr lang="en-US" altLang="ja-JP" sz="1000">
                <a:solidFill>
                  <a:schemeClr val="bg2"/>
                </a:solidFill>
                <a:latin typeface="HG丸ｺﾞｼｯｸM-PRO" panose="020F0600000000000000" pitchFamily="50" charset="-128"/>
                <a:ea typeface="HG丸ｺﾞｼｯｸM-PRO" panose="020F0600000000000000" pitchFamily="50" charset="-128"/>
              </a:rPr>
              <a:t>5</a:t>
            </a:r>
            <a:r>
              <a:rPr lang="ja-JP" altLang="en-US" sz="1000">
                <a:solidFill>
                  <a:schemeClr val="bg2"/>
                </a:solidFill>
                <a:latin typeface="HG丸ｺﾞｼｯｸM-PRO" panose="020F0600000000000000" pitchFamily="50" charset="-128"/>
                <a:ea typeface="HG丸ｺﾞｼｯｸM-PRO" panose="020F0600000000000000" pitchFamily="50" charset="-128"/>
              </a:rPr>
              <a:t>強以上の地震が発生した時」と設定することをお勧めします。</a:t>
            </a:r>
          </a:p>
          <a:p>
            <a:pPr>
              <a:buFont typeface="HG丸ｺﾞｼｯｸM-PRO" panose="020F0600000000000000" pitchFamily="50" charset="-128"/>
              <a:buChar char="※"/>
            </a:pPr>
            <a:r>
              <a:rPr lang="ja-JP" altLang="en-US" sz="1000">
                <a:solidFill>
                  <a:schemeClr val="bg2"/>
                </a:solidFill>
                <a:latin typeface="HG丸ｺﾞｼｯｸM-PRO" panose="020F0600000000000000" pitchFamily="50" charset="-128"/>
                <a:ea typeface="HG丸ｺﾞｼｯｸM-PRO" panose="020F0600000000000000" pitchFamily="50" charset="-128"/>
              </a:rPr>
              <a:t>必要な情報を</a:t>
            </a:r>
            <a:r>
              <a:rPr lang="en-US" altLang="ja-JP" sz="1000">
                <a:solidFill>
                  <a:schemeClr val="bg2"/>
                </a:solidFill>
                <a:latin typeface="HG丸ｺﾞｼｯｸM-PRO" panose="020F0600000000000000" pitchFamily="50" charset="-128"/>
                <a:ea typeface="HG丸ｺﾞｼｯｸM-PRO" panose="020F0600000000000000" pitchFamily="50" charset="-128"/>
              </a:rPr>
              <a:t>【</a:t>
            </a:r>
            <a:r>
              <a:rPr lang="ja-JP" altLang="en-US" sz="1000">
                <a:solidFill>
                  <a:schemeClr val="bg2"/>
                </a:solidFill>
                <a:latin typeface="HG丸ｺﾞｼｯｸM-PRO" panose="020F0600000000000000" pitchFamily="50" charset="-128"/>
                <a:ea typeface="HG丸ｺﾞｼｯｸM-PRO" panose="020F0600000000000000" pitchFamily="50" charset="-128"/>
              </a:rPr>
              <a:t>様式 ④</a:t>
            </a:r>
            <a:r>
              <a:rPr lang="en-US" altLang="ja-JP" sz="1000">
                <a:solidFill>
                  <a:schemeClr val="bg2"/>
                </a:solidFill>
                <a:latin typeface="HG丸ｺﾞｼｯｸM-PRO" panose="020F0600000000000000" pitchFamily="50" charset="-128"/>
                <a:ea typeface="HG丸ｺﾞｼｯｸM-PRO" panose="020F0600000000000000" pitchFamily="50" charset="-128"/>
              </a:rPr>
              <a:t>】</a:t>
            </a:r>
            <a:r>
              <a:rPr lang="ja-JP" altLang="en-US" sz="1000">
                <a:solidFill>
                  <a:schemeClr val="bg2"/>
                </a:solidFill>
                <a:latin typeface="HG丸ｺﾞｼｯｸM-PRO" panose="020F0600000000000000" pitchFamily="50" charset="-128"/>
                <a:ea typeface="HG丸ｺﾞｼｯｸM-PRO" panose="020F0600000000000000" pitchFamily="50" charset="-128"/>
              </a:rPr>
              <a:t>「従業員携帯カード」に記載し、全ての従業員に携帯させてください。</a:t>
            </a:r>
          </a:p>
        </p:txBody>
      </p:sp>
      <p:sp>
        <p:nvSpPr>
          <p:cNvPr id="102503" name="Text Box 103"/>
          <p:cNvSpPr txBox="1">
            <a:spLocks noChangeArrowheads="1"/>
          </p:cNvSpPr>
          <p:nvPr/>
        </p:nvSpPr>
        <p:spPr bwMode="auto">
          <a:xfrm>
            <a:off x="3367088" y="9653588"/>
            <a:ext cx="26511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a:solidFill>
                  <a:srgbClr val="3333FF"/>
                </a:solidFill>
                <a:effectLst>
                  <a:outerShdw blurRad="38100" dist="38100" dir="2700000" algn="tl">
                    <a:srgbClr val="C0C0C0"/>
                  </a:outerShdw>
                </a:effectLst>
              </a:rPr>
              <a:t>7</a:t>
            </a:r>
          </a:p>
        </p:txBody>
      </p:sp>
      <p:sp>
        <p:nvSpPr>
          <p:cNvPr id="102542" name="Text Box 142"/>
          <p:cNvSpPr txBox="1">
            <a:spLocks noChangeArrowheads="1"/>
          </p:cNvSpPr>
          <p:nvPr/>
        </p:nvSpPr>
        <p:spPr bwMode="auto">
          <a:xfrm>
            <a:off x="4221163" y="6629400"/>
            <a:ext cx="230346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000">
                <a:solidFill>
                  <a:schemeClr val="accent2"/>
                </a:solidFill>
                <a:latin typeface="HG丸ｺﾞｼｯｸM-PRO" panose="020F0600000000000000" pitchFamily="50" charset="-128"/>
                <a:ea typeface="HG丸ｺﾞｼｯｸM-PRO" panose="020F0600000000000000" pitchFamily="50" charset="-128"/>
              </a:rPr>
              <a:t>地域との連携策など</a:t>
            </a:r>
            <a:r>
              <a:rPr lang="ja-JP" altLang="en-US" sz="1000">
                <a:solidFill>
                  <a:srgbClr val="333399"/>
                </a:solidFill>
                <a:latin typeface="HG丸ｺﾞｼｯｸM-PRO" panose="020F0600000000000000" pitchFamily="50" charset="-128"/>
                <a:ea typeface="HG丸ｺﾞｼｯｸM-PRO" panose="020F0600000000000000" pitchFamily="50" charset="-128"/>
              </a:rPr>
              <a:t>具体的な事例については、「ＢＣＰ取組み事例集」 （</a:t>
            </a:r>
            <a:r>
              <a:rPr lang="en-US" altLang="ja-JP" sz="1000">
                <a:solidFill>
                  <a:srgbClr val="333399"/>
                </a:solidFill>
                <a:latin typeface="HG丸ｺﾞｼｯｸM-PRO" panose="020F0600000000000000" pitchFamily="50" charset="-128"/>
                <a:ea typeface="HG丸ｺﾞｼｯｸM-PRO" panose="020F0600000000000000" pitchFamily="50" charset="-128"/>
              </a:rPr>
              <a:t>Ⅲ</a:t>
            </a:r>
            <a:r>
              <a:rPr lang="ja-JP" altLang="en-US" sz="1000">
                <a:solidFill>
                  <a:srgbClr val="333399"/>
                </a:solidFill>
                <a:latin typeface="HG丸ｺﾞｼｯｸM-PRO" panose="020F0600000000000000" pitchFamily="50" charset="-128"/>
                <a:ea typeface="HG丸ｺﾞｼｯｸM-PRO" panose="020F0600000000000000" pitchFamily="50" charset="-128"/>
              </a:rPr>
              <a:t>．ＢＣＰ取組みの連携事例・アイデア集）をご覧ください。</a:t>
            </a:r>
            <a:endParaRPr lang="ja-JP" altLang="en-US" sz="1000">
              <a:solidFill>
                <a:schemeClr val="accent2"/>
              </a:solidFill>
              <a:latin typeface="HG丸ｺﾞｼｯｸM-PRO" panose="020F0600000000000000" pitchFamily="50" charset="-128"/>
              <a:ea typeface="HG丸ｺﾞｼｯｸM-PRO" panose="020F0600000000000000" pitchFamily="50" charset="-128"/>
            </a:endParaRPr>
          </a:p>
        </p:txBody>
      </p:sp>
      <p:grpSp>
        <p:nvGrpSpPr>
          <p:cNvPr id="102545" name="Group 145"/>
          <p:cNvGrpSpPr>
            <a:grpSpLocks/>
          </p:cNvGrpSpPr>
          <p:nvPr/>
        </p:nvGrpSpPr>
        <p:grpSpPr bwMode="auto">
          <a:xfrm>
            <a:off x="4221163" y="6321425"/>
            <a:ext cx="2132012" cy="314325"/>
            <a:chOff x="436" y="422"/>
            <a:chExt cx="1343" cy="198"/>
          </a:xfrm>
        </p:grpSpPr>
        <p:sp>
          <p:nvSpPr>
            <p:cNvPr id="102546" name="AutoShape 146"/>
            <p:cNvSpPr>
              <a:spLocks noChangeArrowheads="1"/>
            </p:cNvSpPr>
            <p:nvPr/>
          </p:nvSpPr>
          <p:spPr bwMode="auto">
            <a:xfrm>
              <a:off x="436" y="422"/>
              <a:ext cx="1343" cy="198"/>
            </a:xfrm>
            <a:prstGeom prst="roundRect">
              <a:avLst>
                <a:gd name="adj" fmla="val 16667"/>
              </a:avLst>
            </a:prstGeom>
            <a:solidFill>
              <a:schemeClr val="bg1"/>
            </a:solidFill>
            <a:ln w="19050">
              <a:solidFill>
                <a:schemeClr val="accent2"/>
              </a:solidFill>
              <a:round/>
              <a:headEnd/>
              <a:tailEnd/>
            </a:ln>
            <a:effectLst>
              <a:outerShdw dist="17961" dir="2700000" algn="ctr" rotWithShape="0">
                <a:schemeClr val="bg2"/>
              </a:outerShdw>
            </a:effectLst>
          </p:spPr>
          <p:txBody>
            <a:bodyPr>
              <a:spAutoFit/>
            </a:bodyPr>
            <a:lstStyle/>
            <a:p>
              <a:r>
                <a:rPr lang="ja-JP" altLang="en-US" sz="1200" b="1">
                  <a:solidFill>
                    <a:schemeClr val="accent2"/>
                  </a:solidFill>
                  <a:ea typeface="HGS創英角ﾎﾟｯﾌﾟ体" panose="040B0A00000000000000" pitchFamily="50" charset="-128"/>
                </a:rPr>
                <a:t>商店街で連携しよう！</a:t>
              </a:r>
            </a:p>
          </p:txBody>
        </p:sp>
        <p:pic>
          <p:nvPicPr>
            <p:cNvPr id="102547" name="Picture 147" descr="j030543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18" y="444"/>
              <a:ext cx="188" cy="150"/>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FF99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b"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6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FF99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b"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6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デザインの設定">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FF99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b"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6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FF99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b"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6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デザインの設定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デザインの設定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デザインの設定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デザインの設定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デザインの設定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デザインの設定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デザインの設定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デザインの設定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デザインの設定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デザインの設定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デザインの設定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4363</Words>
  <Application>Microsoft Office PowerPoint</Application>
  <PresentationFormat>A4 210 x 297 mm</PresentationFormat>
  <Paragraphs>673</Paragraphs>
  <Slides>18</Slides>
  <Notes>0</Notes>
  <HiddenSlides>0</HiddenSlides>
  <MMClips>0</MMClips>
  <ScaleCrop>false</ScaleCrop>
  <HeadingPairs>
    <vt:vector size="8" baseType="variant">
      <vt:variant>
        <vt:lpstr>使用されているフォント</vt:lpstr>
      </vt:variant>
      <vt:variant>
        <vt:i4>9</vt:i4>
      </vt:variant>
      <vt:variant>
        <vt:lpstr>テーマ</vt:lpstr>
      </vt:variant>
      <vt:variant>
        <vt:i4>2</vt:i4>
      </vt:variant>
      <vt:variant>
        <vt:lpstr>埋め込まれた OLE サーバー</vt:lpstr>
      </vt:variant>
      <vt:variant>
        <vt:i4>1</vt:i4>
      </vt:variant>
      <vt:variant>
        <vt:lpstr>スライド タイトル</vt:lpstr>
      </vt:variant>
      <vt:variant>
        <vt:i4>18</vt:i4>
      </vt:variant>
    </vt:vector>
  </HeadingPairs>
  <TitlesOfParts>
    <vt:vector size="30" baseType="lpstr">
      <vt:lpstr>HGS創英角ｺﾞｼｯｸUB</vt:lpstr>
      <vt:lpstr>HGS創英角ﾎﾟｯﾌﾟ体</vt:lpstr>
      <vt:lpstr>HG丸ｺﾞｼｯｸM-PRO</vt:lpstr>
      <vt:lpstr>HG創英角ｺﾞｼｯｸUB</vt:lpstr>
      <vt:lpstr>ＭＳ Ｐゴシック</vt:lpstr>
      <vt:lpstr>ＭＳ Ｐ明朝</vt:lpstr>
      <vt:lpstr>Arial</vt:lpstr>
      <vt:lpstr>Times New Roman</vt:lpstr>
      <vt:lpstr>Wingdings</vt:lpstr>
      <vt:lpstr>標準デザイン</vt:lpstr>
      <vt:lpstr>デザインの設定</vt:lpstr>
      <vt:lpstr>Photo Editor 写真</vt:lpstr>
      <vt:lpstr>事業継続計画書 （ＢＣＰ）</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cp:lastModifiedBy/>
  <cp:revision>668</cp:revision>
  <dcterms:created xsi:type="dcterms:W3CDTF">2007-09-05T01:05:48Z</dcterms:created>
  <dcterms:modified xsi:type="dcterms:W3CDTF">2020-12-24T01:58:58Z</dcterms:modified>
</cp:coreProperties>
</file>