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9" r:id="rId4"/>
    <p:sldId id="270" r:id="rId5"/>
    <p:sldId id="265" r:id="rId6"/>
    <p:sldId id="269" r:id="rId7"/>
    <p:sldId id="266" r:id="rId8"/>
    <p:sldId id="267" r:id="rId9"/>
  </p:sldIdLst>
  <p:sldSz cx="6858000" cy="9906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075">
          <p15:clr>
            <a:srgbClr val="A4A3A4"/>
          </p15:clr>
        </p15:guide>
        <p15:guide id="2" pos="2160">
          <p15:clr>
            <a:srgbClr val="A4A3A4"/>
          </p15:clr>
        </p15:guide>
        <p15:guide id="3" pos="6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95A4"/>
    <a:srgbClr val="CCFFCC"/>
    <a:srgbClr val="CCECFF"/>
    <a:srgbClr val="FFFFB2"/>
    <a:srgbClr val="3333FF"/>
    <a:srgbClr val="0000CC"/>
    <a:srgbClr val="80808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08" autoAdjust="0"/>
    <p:restoredTop sz="94007" autoAdjust="0"/>
  </p:normalViewPr>
  <p:slideViewPr>
    <p:cSldViewPr snapToObjects="1">
      <p:cViewPr>
        <p:scale>
          <a:sx n="100" d="100"/>
          <a:sy n="100" d="100"/>
        </p:scale>
        <p:origin x="1662" y="-3228"/>
      </p:cViewPr>
      <p:guideLst>
        <p:guide orient="horz" pos="3075"/>
        <p:guide pos="2160"/>
        <p:guide pos="6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E8EE77-73C4-4DCC-8A53-22FF4996F5D1}" type="slidenum">
              <a:rPr lang="en-US" altLang="ja-JP"/>
              <a:pPr>
                <a:defRPr/>
              </a:pPr>
              <a:t>‹#›</a:t>
            </a:fld>
            <a:endParaRPr lang="en-US" altLang="ja-JP"/>
          </a:p>
        </p:txBody>
      </p:sp>
    </p:spTree>
    <p:extLst>
      <p:ext uri="{BB962C8B-B14F-4D97-AF65-F5344CB8AC3E}">
        <p14:creationId xmlns:p14="http://schemas.microsoft.com/office/powerpoint/2010/main" val="182532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0D65A2C-BFFC-4FE3-A0EE-B61EA43F31B7}" type="slidenum">
              <a:rPr lang="en-US" altLang="ja-JP"/>
              <a:pPr>
                <a:defRPr/>
              </a:pPr>
              <a:t>‹#›</a:t>
            </a:fld>
            <a:endParaRPr lang="en-US" altLang="ja-JP"/>
          </a:p>
        </p:txBody>
      </p:sp>
    </p:spTree>
    <p:extLst>
      <p:ext uri="{BB962C8B-B14F-4D97-AF65-F5344CB8AC3E}">
        <p14:creationId xmlns:p14="http://schemas.microsoft.com/office/powerpoint/2010/main" val="161770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5D3647-B232-456F-8CA1-692F5C0099A9}" type="slidenum">
              <a:rPr lang="en-US" altLang="ja-JP"/>
              <a:pPr>
                <a:defRPr/>
              </a:pPr>
              <a:t>‹#›</a:t>
            </a:fld>
            <a:endParaRPr lang="en-US" altLang="ja-JP"/>
          </a:p>
        </p:txBody>
      </p:sp>
    </p:spTree>
    <p:extLst>
      <p:ext uri="{BB962C8B-B14F-4D97-AF65-F5344CB8AC3E}">
        <p14:creationId xmlns:p14="http://schemas.microsoft.com/office/powerpoint/2010/main" val="23425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28E4640-FE5F-4795-8EAC-F129FFF50499}" type="slidenum">
              <a:rPr lang="en-US" altLang="ja-JP"/>
              <a:pPr>
                <a:defRPr/>
              </a:pPr>
              <a:t>‹#›</a:t>
            </a:fld>
            <a:endParaRPr lang="en-US" altLang="ja-JP"/>
          </a:p>
        </p:txBody>
      </p:sp>
    </p:spTree>
    <p:extLst>
      <p:ext uri="{BB962C8B-B14F-4D97-AF65-F5344CB8AC3E}">
        <p14:creationId xmlns:p14="http://schemas.microsoft.com/office/powerpoint/2010/main" val="414644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4023527-8B8E-4AF5-B1C8-D140A1C29A52}" type="slidenum">
              <a:rPr lang="en-US" altLang="ja-JP"/>
              <a:pPr>
                <a:defRPr/>
              </a:pPr>
              <a:t>‹#›</a:t>
            </a:fld>
            <a:endParaRPr lang="en-US" altLang="ja-JP"/>
          </a:p>
        </p:txBody>
      </p:sp>
    </p:spTree>
    <p:extLst>
      <p:ext uri="{BB962C8B-B14F-4D97-AF65-F5344CB8AC3E}">
        <p14:creationId xmlns:p14="http://schemas.microsoft.com/office/powerpoint/2010/main" val="2145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C68A4F5-C409-4955-979E-F68DD06A50C8}" type="slidenum">
              <a:rPr lang="en-US" altLang="ja-JP"/>
              <a:pPr>
                <a:defRPr/>
              </a:pPr>
              <a:t>‹#›</a:t>
            </a:fld>
            <a:endParaRPr lang="en-US" altLang="ja-JP"/>
          </a:p>
        </p:txBody>
      </p:sp>
    </p:spTree>
    <p:extLst>
      <p:ext uri="{BB962C8B-B14F-4D97-AF65-F5344CB8AC3E}">
        <p14:creationId xmlns:p14="http://schemas.microsoft.com/office/powerpoint/2010/main" val="407103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F474C19-D2D2-47BF-9D6F-3C2C8DCD2EA8}" type="slidenum">
              <a:rPr lang="en-US" altLang="ja-JP"/>
              <a:pPr>
                <a:defRPr/>
              </a:pPr>
              <a:t>‹#›</a:t>
            </a:fld>
            <a:endParaRPr lang="en-US" altLang="ja-JP"/>
          </a:p>
        </p:txBody>
      </p:sp>
    </p:spTree>
    <p:extLst>
      <p:ext uri="{BB962C8B-B14F-4D97-AF65-F5344CB8AC3E}">
        <p14:creationId xmlns:p14="http://schemas.microsoft.com/office/powerpoint/2010/main" val="35712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90AA8A0D-23F1-4408-959A-916A18D559F7}" type="slidenum">
              <a:rPr lang="en-US" altLang="ja-JP"/>
              <a:pPr>
                <a:defRPr/>
              </a:pPr>
              <a:t>‹#›</a:t>
            </a:fld>
            <a:endParaRPr lang="en-US" altLang="ja-JP"/>
          </a:p>
        </p:txBody>
      </p:sp>
    </p:spTree>
    <p:extLst>
      <p:ext uri="{BB962C8B-B14F-4D97-AF65-F5344CB8AC3E}">
        <p14:creationId xmlns:p14="http://schemas.microsoft.com/office/powerpoint/2010/main" val="21160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112ACD9-D3B9-40D7-B07F-9D5A3D9DCA47}" type="slidenum">
              <a:rPr lang="en-US" altLang="ja-JP"/>
              <a:pPr>
                <a:defRPr/>
              </a:pPr>
              <a:t>‹#›</a:t>
            </a:fld>
            <a:endParaRPr lang="en-US" altLang="ja-JP"/>
          </a:p>
        </p:txBody>
      </p:sp>
    </p:spTree>
    <p:extLst>
      <p:ext uri="{BB962C8B-B14F-4D97-AF65-F5344CB8AC3E}">
        <p14:creationId xmlns:p14="http://schemas.microsoft.com/office/powerpoint/2010/main" val="297576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5FF9A6E-166C-459C-A315-E02B40117661}" type="slidenum">
              <a:rPr lang="en-US" altLang="ja-JP"/>
              <a:pPr>
                <a:defRPr/>
              </a:pPr>
              <a:t>‹#›</a:t>
            </a:fld>
            <a:endParaRPr lang="en-US" altLang="ja-JP"/>
          </a:p>
        </p:txBody>
      </p:sp>
    </p:spTree>
    <p:extLst>
      <p:ext uri="{BB962C8B-B14F-4D97-AF65-F5344CB8AC3E}">
        <p14:creationId xmlns:p14="http://schemas.microsoft.com/office/powerpoint/2010/main" val="289914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DF2708B-3944-4CA3-9741-4031C7049412}" type="slidenum">
              <a:rPr lang="en-US" altLang="ja-JP"/>
              <a:pPr>
                <a:defRPr/>
              </a:pPr>
              <a:t>‹#›</a:t>
            </a:fld>
            <a:endParaRPr lang="en-US" altLang="ja-JP"/>
          </a:p>
        </p:txBody>
      </p:sp>
    </p:spTree>
    <p:extLst>
      <p:ext uri="{BB962C8B-B14F-4D97-AF65-F5344CB8AC3E}">
        <p14:creationId xmlns:p14="http://schemas.microsoft.com/office/powerpoint/2010/main" val="95974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5780" name="Rectangle 4"/>
          <p:cNvSpPr>
            <a:spLocks noGrp="1" noChangeArrowheads="1"/>
          </p:cNvSpPr>
          <p:nvPr>
            <p:ph type="dt" sz="half" idx="2"/>
          </p:nvPr>
        </p:nvSpPr>
        <p:spPr bwMode="auto">
          <a:xfrm>
            <a:off x="342900" y="9020175"/>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ja-JP"/>
          </a:p>
        </p:txBody>
      </p:sp>
      <p:sp>
        <p:nvSpPr>
          <p:cNvPr id="75781" name="Rectangle 5"/>
          <p:cNvSpPr>
            <a:spLocks noGrp="1" noChangeArrowheads="1"/>
          </p:cNvSpPr>
          <p:nvPr>
            <p:ph type="ftr" sz="quarter" idx="3"/>
          </p:nvPr>
        </p:nvSpPr>
        <p:spPr bwMode="auto">
          <a:xfrm>
            <a:off x="2343150" y="9020175"/>
            <a:ext cx="21717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ja-JP"/>
          </a:p>
        </p:txBody>
      </p:sp>
      <p:sp>
        <p:nvSpPr>
          <p:cNvPr id="75782" name="Rectangle 6"/>
          <p:cNvSpPr>
            <a:spLocks noGrp="1" noChangeArrowheads="1"/>
          </p:cNvSpPr>
          <p:nvPr>
            <p:ph type="sldNum" sz="quarter" idx="4"/>
          </p:nvPr>
        </p:nvSpPr>
        <p:spPr bwMode="auto">
          <a:xfrm>
            <a:off x="4914900" y="9020175"/>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170F1A1-4BAE-4F3C-8985-369325FD379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8"/>
          <p:cNvSpPr>
            <a:spLocks noChangeArrowheads="1"/>
          </p:cNvSpPr>
          <p:nvPr/>
        </p:nvSpPr>
        <p:spPr bwMode="auto">
          <a:xfrm>
            <a:off x="63500" y="201613"/>
            <a:ext cx="6740525" cy="2159000"/>
          </a:xfrm>
          <a:prstGeom prst="flowChartAlternateProcess">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bIns="18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300">
                <a:solidFill>
                  <a:schemeClr val="bg1"/>
                </a:solidFill>
                <a:ea typeface="HGP創英角ﾎﾟｯﾌﾟ体" panose="040B0A00000000000000" pitchFamily="50" charset="-128"/>
              </a:rPr>
              <a:t>　</a:t>
            </a:r>
            <a:r>
              <a:rPr lang="ja-JP" altLang="en-US" sz="4800">
                <a:solidFill>
                  <a:schemeClr val="bg1"/>
                </a:solidFill>
                <a:ea typeface="HGP創英角ﾎﾟｯﾌﾟ体" panose="040B0A00000000000000" pitchFamily="50" charset="-128"/>
              </a:rPr>
              <a:t>あなたの会社、</a:t>
            </a:r>
          </a:p>
          <a:p>
            <a:pPr eaLnBrk="1" hangingPunct="1"/>
            <a:r>
              <a:rPr lang="ja-JP" altLang="en-US" sz="4800">
                <a:solidFill>
                  <a:schemeClr val="bg1"/>
                </a:solidFill>
                <a:ea typeface="HGP創英角ﾎﾟｯﾌﾟ体" panose="040B0A00000000000000" pitchFamily="50" charset="-128"/>
              </a:rPr>
              <a:t>地震への備えは大丈夫？</a:t>
            </a:r>
          </a:p>
        </p:txBody>
      </p:sp>
      <p:sp>
        <p:nvSpPr>
          <p:cNvPr id="2051" name="Rectangle 10"/>
          <p:cNvSpPr>
            <a:spLocks noChangeArrowheads="1"/>
          </p:cNvSpPr>
          <p:nvPr/>
        </p:nvSpPr>
        <p:spPr bwMode="auto">
          <a:xfrm>
            <a:off x="115888" y="2432050"/>
            <a:ext cx="2736850" cy="2763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200">
                <a:ea typeface="HG丸ｺﾞｼｯｸM-PRO" panose="020F0600000000000000" pitchFamily="50" charset="-128"/>
              </a:rPr>
              <a:t>　</a:t>
            </a:r>
            <a:r>
              <a:rPr lang="ja-JP" altLang="en-US" sz="1100">
                <a:ea typeface="HG丸ｺﾞｼｯｸM-PRO" panose="020F0600000000000000" pitchFamily="50" charset="-128"/>
              </a:rPr>
              <a:t>近年、わが国では、阪神・淡路大震災、新潟県中越地震、能登半島地震、新潟県中越沖地震などの大規模地震が発生し、多くの企業が、直接的・間接的な被害を受けています。</a:t>
            </a:r>
          </a:p>
          <a:p>
            <a:pPr eaLnBrk="1" hangingPunct="1">
              <a:lnSpc>
                <a:spcPct val="120000"/>
              </a:lnSpc>
            </a:pPr>
            <a:r>
              <a:rPr lang="ja-JP" altLang="en-US" sz="1100">
                <a:ea typeface="HG丸ｺﾞｼｯｸM-PRO" panose="020F0600000000000000" pitchFamily="50" charset="-128"/>
              </a:rPr>
              <a:t>　</a:t>
            </a:r>
          </a:p>
          <a:p>
            <a:pPr eaLnBrk="1" hangingPunct="1">
              <a:lnSpc>
                <a:spcPct val="120000"/>
              </a:lnSpc>
            </a:pPr>
            <a:r>
              <a:rPr lang="ja-JP" altLang="en-US" sz="1100">
                <a:ea typeface="HG丸ｺﾞｼｯｸM-PRO" panose="020F0600000000000000" pitchFamily="50" charset="-128"/>
              </a:rPr>
              <a:t>　もし、東海地震、東南海地震が発生すると、愛知県の広い範囲で震度６弱以上の強い揺れが起こり、大きな被害が発生すると予想されています。</a:t>
            </a:r>
          </a:p>
          <a:p>
            <a:pPr eaLnBrk="1" hangingPunct="1">
              <a:lnSpc>
                <a:spcPct val="120000"/>
              </a:lnSpc>
            </a:pPr>
            <a:r>
              <a:rPr lang="ja-JP" altLang="en-US" sz="1100">
                <a:ea typeface="HG丸ｺﾞｼｯｸM-PRO" panose="020F0600000000000000" pitchFamily="50" charset="-128"/>
              </a:rPr>
              <a:t>　</a:t>
            </a:r>
          </a:p>
          <a:p>
            <a:pPr eaLnBrk="1" hangingPunct="1">
              <a:lnSpc>
                <a:spcPct val="120000"/>
              </a:lnSpc>
            </a:pPr>
            <a:r>
              <a:rPr lang="ja-JP" altLang="en-US" sz="1100">
                <a:ea typeface="HG丸ｺﾞｼｯｸM-PRO" panose="020F0600000000000000" pitchFamily="50" charset="-128"/>
              </a:rPr>
              <a:t>　あなたのお店・会社の、大規模地震への備えは大丈夫ですか？</a:t>
            </a:r>
            <a:r>
              <a:rPr lang="ja-JP" altLang="en-US" sz="1200">
                <a:ea typeface="HG丸ｺﾞｼｯｸM-PRO" panose="020F0600000000000000" pitchFamily="50" charset="-128"/>
              </a:rPr>
              <a:t>　</a:t>
            </a:r>
          </a:p>
        </p:txBody>
      </p:sp>
      <p:sp>
        <p:nvSpPr>
          <p:cNvPr id="2059" name="AutoShape 11"/>
          <p:cNvSpPr>
            <a:spLocks noChangeArrowheads="1"/>
          </p:cNvSpPr>
          <p:nvPr/>
        </p:nvSpPr>
        <p:spPr bwMode="auto">
          <a:xfrm>
            <a:off x="263525" y="5338763"/>
            <a:ext cx="6335713" cy="2927350"/>
          </a:xfrm>
          <a:prstGeom prst="roundRect">
            <a:avLst>
              <a:gd name="adj" fmla="val 16667"/>
            </a:avLst>
          </a:prstGeom>
          <a:solidFill>
            <a:srgbClr val="FFE6CD"/>
          </a:solidFill>
          <a:ln w="38100" cap="rnd">
            <a:solidFill>
              <a:schemeClr val="bg2"/>
            </a:solidFill>
            <a:prstDash val="sysDot"/>
            <a:round/>
            <a:headEnd/>
            <a:tailEnd/>
          </a:ln>
          <a:effectLst/>
          <a:extLst>
            <a:ext uri="{AF507438-7753-43E0-B8FC-AC1667EBCBE1}">
              <a14:hiddenEffects xmlns:a14="http://schemas.microsoft.com/office/drawing/2010/main">
                <a:effectLst>
                  <a:outerShdw dist="17961" dir="2700000" algn="ctr" rotWithShape="0">
                    <a:srgbClr val="808080"/>
                  </a:outerShdw>
                </a:effectLst>
              </a14:hiddenEffects>
            </a:ext>
          </a:extLst>
        </p:spPr>
        <p:txBody>
          <a:bodyPr lIns="252000" tIns="108000" rIns="252000" bIns="108000" anchor="ctr">
            <a:spAutoFit/>
          </a:bodyPr>
          <a:lstStyle/>
          <a:p>
            <a:pPr algn="just" eaLnBrk="1" hangingPunct="1">
              <a:spcBef>
                <a:spcPct val="40000"/>
              </a:spcBef>
              <a:defRPr/>
            </a:pPr>
            <a:r>
              <a:rPr lang="ja-JP" altLang="en-US">
                <a:latin typeface="HG丸ｺﾞｼｯｸM-PRO" panose="020F0600000000000000" pitchFamily="50" charset="-128"/>
                <a:ea typeface="HG丸ｺﾞｼｯｸM-PRO" panose="020F0600000000000000" pitchFamily="50" charset="-128"/>
              </a:rPr>
              <a:t>あなたは、地震が起こった時・・・</a:t>
            </a:r>
          </a:p>
          <a:p>
            <a:pPr algn="just" eaLnBrk="1" hangingPunct="1">
              <a:spcBef>
                <a:spcPct val="40000"/>
              </a:spcBef>
              <a:defRPr/>
            </a:pPr>
            <a:r>
              <a:rPr lang="ja-JP" altLang="en-US" sz="2000">
                <a:latin typeface="HG丸ｺﾞｼｯｸM-PRO" panose="020F0600000000000000" pitchFamily="50" charset="-128"/>
                <a:ea typeface="HG丸ｺﾞｼｯｸM-PRO" panose="020F0600000000000000" pitchFamily="50" charset="-128"/>
              </a:rPr>
              <a:t> </a:t>
            </a:r>
            <a:r>
              <a:rPr lang="ja-JP" altLang="en-US" sz="2000">
                <a:effectLst>
                  <a:outerShdw blurRad="38100" dist="38100" dir="2700000" algn="tl">
                    <a:srgbClr val="000000"/>
                  </a:outerShdw>
                </a:effectLst>
                <a:latin typeface="HG丸ｺﾞｼｯｸM-PRO" panose="020F0600000000000000" pitchFamily="50" charset="-128"/>
                <a:ea typeface="HGP創英角ﾎﾟｯﾌﾟ体" panose="040B0A00000000000000" pitchFamily="50" charset="-128"/>
              </a:rPr>
              <a:t> </a:t>
            </a:r>
            <a:r>
              <a:rPr lang="ja-JP" altLang="en-US" sz="2000">
                <a:latin typeface="HG丸ｺﾞｼｯｸM-PRO" panose="020F0600000000000000" pitchFamily="50" charset="-128"/>
                <a:ea typeface="HGP創英角ﾎﾟｯﾌﾟ体" panose="040B0A00000000000000" pitchFamily="50" charset="-128"/>
              </a:rPr>
              <a:t>●まず何をすれば良いか分かりますか？</a:t>
            </a:r>
          </a:p>
          <a:p>
            <a:pPr algn="just" eaLnBrk="1" hangingPunct="1">
              <a:spcBef>
                <a:spcPct val="40000"/>
              </a:spcBef>
              <a:defRPr/>
            </a:pPr>
            <a:r>
              <a:rPr lang="ja-JP" altLang="en-US" sz="2000">
                <a:latin typeface="HG丸ｺﾞｼｯｸM-PRO" panose="020F0600000000000000" pitchFamily="50" charset="-128"/>
                <a:ea typeface="HGP創英角ﾎﾟｯﾌﾟ体" panose="040B0A00000000000000" pitchFamily="50" charset="-128"/>
              </a:rPr>
              <a:t>　●お客様や従業員の命を守れますか？</a:t>
            </a:r>
          </a:p>
          <a:p>
            <a:pPr algn="just" eaLnBrk="1" hangingPunct="1">
              <a:spcBef>
                <a:spcPct val="40000"/>
              </a:spcBef>
              <a:defRPr/>
            </a:pPr>
            <a:r>
              <a:rPr lang="ja-JP" altLang="en-US" sz="2000"/>
              <a:t>　</a:t>
            </a:r>
            <a:r>
              <a:rPr lang="ja-JP" altLang="en-US" sz="2000">
                <a:latin typeface="HG丸ｺﾞｼｯｸM-PRO" panose="020F0600000000000000" pitchFamily="50" charset="-128"/>
                <a:ea typeface="HGP創英角ﾎﾟｯﾌﾟ体" panose="040B0A00000000000000" pitchFamily="50" charset="-128"/>
              </a:rPr>
              <a:t>●すぐにお店や会社を再開できますか？</a:t>
            </a:r>
          </a:p>
          <a:p>
            <a:pPr algn="just" eaLnBrk="1" hangingPunct="1">
              <a:spcBef>
                <a:spcPct val="40000"/>
              </a:spcBef>
              <a:defRPr/>
            </a:pPr>
            <a:r>
              <a:rPr lang="ja-JP" altLang="en-US" sz="2000">
                <a:latin typeface="HG丸ｺﾞｼｯｸM-PRO" panose="020F0600000000000000" pitchFamily="50" charset="-128"/>
                <a:ea typeface="HGP創英角ﾎﾟｯﾌﾟ体" panose="040B0A00000000000000" pitchFamily="50" charset="-128"/>
              </a:rPr>
              <a:t>　●原料・商品は納入されますか？</a:t>
            </a:r>
          </a:p>
          <a:p>
            <a:pPr algn="just" eaLnBrk="1" hangingPunct="1">
              <a:spcBef>
                <a:spcPct val="40000"/>
              </a:spcBef>
              <a:defRPr/>
            </a:pPr>
            <a:r>
              <a:rPr lang="ja-JP" altLang="en-US" sz="2000">
                <a:latin typeface="HG丸ｺﾞｼｯｸM-PRO" panose="020F0600000000000000" pitchFamily="50" charset="-128"/>
                <a:ea typeface="HGP創英角ﾎﾟｯﾌﾟ体" panose="040B0A00000000000000" pitchFamily="50" charset="-128"/>
              </a:rPr>
              <a:t>　●お客様に製品を届けることができますか？</a:t>
            </a:r>
          </a:p>
        </p:txBody>
      </p:sp>
      <p:sp>
        <p:nvSpPr>
          <p:cNvPr id="2053" name="Rectangle 12"/>
          <p:cNvSpPr>
            <a:spLocks noChangeArrowheads="1"/>
          </p:cNvSpPr>
          <p:nvPr/>
        </p:nvSpPr>
        <p:spPr bwMode="auto">
          <a:xfrm>
            <a:off x="1624013" y="8062913"/>
            <a:ext cx="5084762"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lIns="74295" tIns="8890" rIns="74295" bIns="889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endParaRPr lang="ja-JP" altLang="ja-JP" sz="2400">
              <a:solidFill>
                <a:schemeClr val="folHlink"/>
              </a:solidFill>
              <a:latin typeface="HG丸ｺﾞｼｯｸM-PRO" panose="020F0600000000000000" pitchFamily="50" charset="-128"/>
              <a:ea typeface="HGP創英角ﾎﾟｯﾌﾟ体" panose="040B0A00000000000000" pitchFamily="50" charset="-128"/>
            </a:endParaRPr>
          </a:p>
        </p:txBody>
      </p:sp>
      <p:sp>
        <p:nvSpPr>
          <p:cNvPr id="2054" name="Rectangle 13"/>
          <p:cNvSpPr>
            <a:spLocks noChangeArrowheads="1"/>
          </p:cNvSpPr>
          <p:nvPr/>
        </p:nvSpPr>
        <p:spPr bwMode="auto">
          <a:xfrm>
            <a:off x="1562100" y="8397875"/>
            <a:ext cx="5467350" cy="933450"/>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lIns="74295" tIns="8890" rIns="74295" bIns="889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400">
                <a:latin typeface="HG丸ｺﾞｼｯｸM-PRO" panose="020F0600000000000000" pitchFamily="50" charset="-128"/>
                <a:ea typeface="HG丸ｺﾞｼｯｸM-PRO" panose="020F0600000000000000" pitchFamily="50" charset="-128"/>
              </a:rPr>
              <a:t>そんな悩みを解決するのが、</a:t>
            </a:r>
          </a:p>
          <a:p>
            <a:pPr algn="just" eaLnBrk="1" hangingPunct="1"/>
            <a:r>
              <a:rPr lang="ja-JP" altLang="en-US" sz="3600">
                <a:solidFill>
                  <a:schemeClr val="accent2"/>
                </a:solidFill>
                <a:latin typeface="HGP創英角ﾎﾟｯﾌﾟ体" panose="040B0A00000000000000" pitchFamily="50" charset="-128"/>
                <a:ea typeface="HGP創英角ﾎﾟｯﾌﾟ体" panose="040B0A00000000000000" pitchFamily="50" charset="-128"/>
              </a:rPr>
              <a:t>ＢＣＰ</a:t>
            </a:r>
            <a:r>
              <a:rPr lang="en-US" altLang="ja-JP" sz="3600">
                <a:solidFill>
                  <a:schemeClr val="accent2"/>
                </a:solidFill>
                <a:latin typeface="HGP創英角ﾎﾟｯﾌﾟ体" panose="040B0A00000000000000" pitchFamily="50" charset="-128"/>
                <a:ea typeface="HGP創英角ﾎﾟｯﾌﾟ体" panose="040B0A00000000000000" pitchFamily="50" charset="-128"/>
              </a:rPr>
              <a:t>【</a:t>
            </a:r>
            <a:r>
              <a:rPr lang="ja-JP" altLang="en-US" sz="3600">
                <a:solidFill>
                  <a:schemeClr val="accent2"/>
                </a:solidFill>
                <a:latin typeface="HGP創英角ﾎﾟｯﾌﾟ体" panose="040B0A00000000000000" pitchFamily="50" charset="-128"/>
                <a:ea typeface="HGP創英角ﾎﾟｯﾌﾟ体" panose="040B0A00000000000000" pitchFamily="50" charset="-128"/>
              </a:rPr>
              <a:t>事業継続計画</a:t>
            </a:r>
            <a:r>
              <a:rPr lang="en-US" altLang="ja-JP" sz="3600">
                <a:solidFill>
                  <a:schemeClr val="accent2"/>
                </a:solidFill>
                <a:latin typeface="HGP創英角ﾎﾟｯﾌﾟ体" panose="040B0A00000000000000" pitchFamily="50" charset="-128"/>
                <a:ea typeface="HGP創英角ﾎﾟｯﾌﾟ体" panose="040B0A00000000000000" pitchFamily="50" charset="-128"/>
              </a:rPr>
              <a:t>】</a:t>
            </a:r>
            <a:r>
              <a:rPr lang="ja-JP" altLang="en-US" sz="2400">
                <a:latin typeface="HG丸ｺﾞｼｯｸM-PRO" panose="020F0600000000000000" pitchFamily="50" charset="-128"/>
                <a:ea typeface="HG丸ｺﾞｼｯｸM-PRO" panose="020F0600000000000000" pitchFamily="50" charset="-128"/>
              </a:rPr>
              <a:t>です</a:t>
            </a:r>
            <a:r>
              <a:rPr lang="en-US" altLang="ja-JP" sz="2400">
                <a:latin typeface="HG丸ｺﾞｼｯｸM-PRO" panose="020F0600000000000000" pitchFamily="50" charset="-128"/>
                <a:ea typeface="HG丸ｺﾞｼｯｸM-PRO" panose="020F0600000000000000" pitchFamily="50" charset="-128"/>
              </a:rPr>
              <a:t>!!</a:t>
            </a:r>
          </a:p>
        </p:txBody>
      </p:sp>
      <p:pic>
        <p:nvPicPr>
          <p:cNvPr id="2055" name="Picture 14" descr="背景透過ｎａｍａｚｎ"/>
          <p:cNvPicPr>
            <a:picLocks noChangeAspect="1" noChangeArrowheads="1"/>
          </p:cNvPicPr>
          <p:nvPr/>
        </p:nvPicPr>
        <p:blipFill>
          <a:blip r:embed="rId2">
            <a:extLst>
              <a:ext uri="{28A0092B-C50C-407E-A947-70E740481C1C}">
                <a14:useLocalDpi xmlns:a14="http://schemas.microsoft.com/office/drawing/2010/main" val="0"/>
              </a:ext>
            </a:extLst>
          </a:blip>
          <a:srcRect l="-6111" b="76274"/>
          <a:stretch>
            <a:fillRect/>
          </a:stretch>
        </p:blipFill>
        <p:spPr bwMode="auto">
          <a:xfrm>
            <a:off x="5048250" y="6107113"/>
            <a:ext cx="17605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5" descr="kens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9442450"/>
            <a:ext cx="14938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AutoShape 16"/>
          <p:cNvSpPr>
            <a:spLocks noChangeArrowheads="1"/>
          </p:cNvSpPr>
          <p:nvPr/>
        </p:nvSpPr>
        <p:spPr bwMode="auto">
          <a:xfrm>
            <a:off x="4005263" y="93663"/>
            <a:ext cx="2413000" cy="611187"/>
          </a:xfrm>
          <a:prstGeom prst="wedgeEllipseCallout">
            <a:avLst>
              <a:gd name="adj1" fmla="val 32764"/>
              <a:gd name="adj2" fmla="val 58051"/>
            </a:avLst>
          </a:prstGeom>
          <a:solidFill>
            <a:schemeClr val="accent1"/>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1"/>
                  </a:outerShdw>
                </a:effectLst>
              </a14:hiddenEffects>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a:solidFill>
                  <a:schemeClr val="tx2"/>
                </a:solidFill>
                <a:latin typeface="HGP創英角ﾎﾟｯﾌﾟ体" panose="040B0A00000000000000" pitchFamily="50" charset="-128"/>
                <a:ea typeface="HGP創英角ﾎﾟｯﾌﾟ体" panose="040B0A00000000000000" pitchFamily="50" charset="-128"/>
              </a:rPr>
              <a:t>中小企業経営者の</a:t>
            </a:r>
          </a:p>
          <a:p>
            <a:pPr algn="ctr" eaLnBrk="1" hangingPunct="1"/>
            <a:r>
              <a:rPr lang="ja-JP" altLang="en-US" sz="1400">
                <a:solidFill>
                  <a:schemeClr val="tx2"/>
                </a:solidFill>
                <a:latin typeface="HGP創英角ﾎﾟｯﾌﾟ体" panose="040B0A00000000000000" pitchFamily="50" charset="-128"/>
                <a:ea typeface="HGP創英角ﾎﾟｯﾌﾟ体" panose="040B0A00000000000000" pitchFamily="50" charset="-128"/>
              </a:rPr>
              <a:t>皆さん！</a:t>
            </a:r>
          </a:p>
        </p:txBody>
      </p:sp>
      <p:grpSp>
        <p:nvGrpSpPr>
          <p:cNvPr id="2058" name="Group 17"/>
          <p:cNvGrpSpPr>
            <a:grpSpLocks noChangeAspect="1"/>
          </p:cNvGrpSpPr>
          <p:nvPr/>
        </p:nvGrpSpPr>
        <p:grpSpPr bwMode="auto">
          <a:xfrm flipH="1">
            <a:off x="6096000" y="695325"/>
            <a:ext cx="646113" cy="728663"/>
            <a:chOff x="3566" y="625"/>
            <a:chExt cx="495" cy="558"/>
          </a:xfrm>
        </p:grpSpPr>
        <p:sp>
          <p:nvSpPr>
            <p:cNvPr id="2063" name="AutoShape 18"/>
            <p:cNvSpPr>
              <a:spLocks noChangeAspect="1" noChangeArrowheads="1" noTextEdit="1"/>
            </p:cNvSpPr>
            <p:nvPr/>
          </p:nvSpPr>
          <p:spPr bwMode="auto">
            <a:xfrm>
              <a:off x="3566" y="625"/>
              <a:ext cx="495"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064" name="Freeform 19"/>
            <p:cNvSpPr>
              <a:spLocks noChangeAspect="1"/>
            </p:cNvSpPr>
            <p:nvPr/>
          </p:nvSpPr>
          <p:spPr bwMode="auto">
            <a:xfrm>
              <a:off x="3636" y="702"/>
              <a:ext cx="23" cy="24"/>
            </a:xfrm>
            <a:custGeom>
              <a:avLst/>
              <a:gdLst>
                <a:gd name="T0" fmla="*/ 23 w 46"/>
                <a:gd name="T1" fmla="*/ 18 h 49"/>
                <a:gd name="T2" fmla="*/ 7 w 46"/>
                <a:gd name="T3" fmla="*/ 0 h 49"/>
                <a:gd name="T4" fmla="*/ 0 w 46"/>
                <a:gd name="T5" fmla="*/ 6 h 49"/>
                <a:gd name="T6" fmla="*/ 17 w 46"/>
                <a:gd name="T7" fmla="*/ 24 h 49"/>
                <a:gd name="T8" fmla="*/ 23 w 46"/>
                <a:gd name="T9" fmla="*/ 18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49">
                  <a:moveTo>
                    <a:pt x="46" y="36"/>
                  </a:moveTo>
                  <a:lnTo>
                    <a:pt x="14" y="0"/>
                  </a:lnTo>
                  <a:lnTo>
                    <a:pt x="0" y="13"/>
                  </a:lnTo>
                  <a:lnTo>
                    <a:pt x="33" y="49"/>
                  </a:lnTo>
                  <a:lnTo>
                    <a:pt x="46" y="3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5" name="Freeform 20"/>
            <p:cNvSpPr>
              <a:spLocks noChangeAspect="1"/>
            </p:cNvSpPr>
            <p:nvPr/>
          </p:nvSpPr>
          <p:spPr bwMode="auto">
            <a:xfrm>
              <a:off x="3621" y="736"/>
              <a:ext cx="26" cy="16"/>
            </a:xfrm>
            <a:custGeom>
              <a:avLst/>
              <a:gdLst>
                <a:gd name="T0" fmla="*/ 26 w 50"/>
                <a:gd name="T1" fmla="*/ 7 h 32"/>
                <a:gd name="T2" fmla="*/ 2 w 50"/>
                <a:gd name="T3" fmla="*/ 0 h 32"/>
                <a:gd name="T4" fmla="*/ 0 w 50"/>
                <a:gd name="T5" fmla="*/ 9 h 32"/>
                <a:gd name="T6" fmla="*/ 24 w 50"/>
                <a:gd name="T7" fmla="*/ 16 h 32"/>
                <a:gd name="T8" fmla="*/ 26 w 50"/>
                <a:gd name="T9" fmla="*/ 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2">
                  <a:moveTo>
                    <a:pt x="50" y="14"/>
                  </a:moveTo>
                  <a:lnTo>
                    <a:pt x="4" y="0"/>
                  </a:lnTo>
                  <a:lnTo>
                    <a:pt x="0" y="17"/>
                  </a:lnTo>
                  <a:lnTo>
                    <a:pt x="46" y="32"/>
                  </a:lnTo>
                  <a:lnTo>
                    <a:pt x="50" y="1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6" name="Freeform 21"/>
            <p:cNvSpPr>
              <a:spLocks noChangeAspect="1"/>
            </p:cNvSpPr>
            <p:nvPr/>
          </p:nvSpPr>
          <p:spPr bwMode="auto">
            <a:xfrm>
              <a:off x="3617" y="770"/>
              <a:ext cx="25" cy="12"/>
            </a:xfrm>
            <a:custGeom>
              <a:avLst/>
              <a:gdLst>
                <a:gd name="T0" fmla="*/ 24 w 50"/>
                <a:gd name="T1" fmla="*/ 0 h 24"/>
                <a:gd name="T2" fmla="*/ 0 w 50"/>
                <a:gd name="T3" fmla="*/ 3 h 24"/>
                <a:gd name="T4" fmla="*/ 1 w 50"/>
                <a:gd name="T5" fmla="*/ 12 h 24"/>
                <a:gd name="T6" fmla="*/ 25 w 50"/>
                <a:gd name="T7" fmla="*/ 10 h 24"/>
                <a:gd name="T8" fmla="*/ 24 w 5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4">
                  <a:moveTo>
                    <a:pt x="48" y="0"/>
                  </a:moveTo>
                  <a:lnTo>
                    <a:pt x="0" y="6"/>
                  </a:lnTo>
                  <a:lnTo>
                    <a:pt x="2" y="24"/>
                  </a:lnTo>
                  <a:lnTo>
                    <a:pt x="50" y="19"/>
                  </a:lnTo>
                  <a:lnTo>
                    <a:pt x="4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7" name="Freeform 22"/>
            <p:cNvSpPr>
              <a:spLocks noChangeAspect="1"/>
            </p:cNvSpPr>
            <p:nvPr/>
          </p:nvSpPr>
          <p:spPr bwMode="auto">
            <a:xfrm>
              <a:off x="4037" y="689"/>
              <a:ext cx="24" cy="10"/>
            </a:xfrm>
            <a:custGeom>
              <a:avLst/>
              <a:gdLst>
                <a:gd name="T0" fmla="*/ 0 w 48"/>
                <a:gd name="T1" fmla="*/ 9 h 21"/>
                <a:gd name="T2" fmla="*/ 24 w 48"/>
                <a:gd name="T3" fmla="*/ 10 h 21"/>
                <a:gd name="T4" fmla="*/ 24 w 48"/>
                <a:gd name="T5" fmla="*/ 1 h 21"/>
                <a:gd name="T6" fmla="*/ 1 w 48"/>
                <a:gd name="T7" fmla="*/ 0 h 21"/>
                <a:gd name="T8" fmla="*/ 0 w 48"/>
                <a:gd name="T9" fmla="*/ 9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1">
                  <a:moveTo>
                    <a:pt x="0" y="18"/>
                  </a:moveTo>
                  <a:lnTo>
                    <a:pt x="47" y="21"/>
                  </a:lnTo>
                  <a:lnTo>
                    <a:pt x="48" y="2"/>
                  </a:lnTo>
                  <a:lnTo>
                    <a:pt x="1" y="0"/>
                  </a:lnTo>
                  <a:lnTo>
                    <a:pt x="0" y="18"/>
                  </a:lnTo>
                  <a:close/>
                </a:path>
              </a:pathLst>
            </a:custGeom>
            <a:solidFill>
              <a:srgbClr val="FFD8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8" name="Freeform 23"/>
            <p:cNvSpPr>
              <a:spLocks noChangeAspect="1"/>
            </p:cNvSpPr>
            <p:nvPr/>
          </p:nvSpPr>
          <p:spPr bwMode="auto">
            <a:xfrm>
              <a:off x="4025" y="654"/>
              <a:ext cx="26" cy="19"/>
            </a:xfrm>
            <a:custGeom>
              <a:avLst/>
              <a:gdLst>
                <a:gd name="T0" fmla="*/ 4 w 50"/>
                <a:gd name="T1" fmla="*/ 19 h 39"/>
                <a:gd name="T2" fmla="*/ 26 w 50"/>
                <a:gd name="T3" fmla="*/ 8 h 39"/>
                <a:gd name="T4" fmla="*/ 22 w 50"/>
                <a:gd name="T5" fmla="*/ 0 h 39"/>
                <a:gd name="T6" fmla="*/ 0 w 50"/>
                <a:gd name="T7" fmla="*/ 11 h 39"/>
                <a:gd name="T8" fmla="*/ 4 w 50"/>
                <a:gd name="T9" fmla="*/ 19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39">
                  <a:moveTo>
                    <a:pt x="8" y="39"/>
                  </a:moveTo>
                  <a:lnTo>
                    <a:pt x="50" y="17"/>
                  </a:lnTo>
                  <a:lnTo>
                    <a:pt x="42" y="0"/>
                  </a:lnTo>
                  <a:lnTo>
                    <a:pt x="0" y="23"/>
                  </a:lnTo>
                  <a:lnTo>
                    <a:pt x="8" y="39"/>
                  </a:lnTo>
                  <a:close/>
                </a:path>
              </a:pathLst>
            </a:custGeom>
            <a:solidFill>
              <a:srgbClr val="FFD8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69" name="Freeform 24"/>
            <p:cNvSpPr>
              <a:spLocks noChangeAspect="1"/>
            </p:cNvSpPr>
            <p:nvPr/>
          </p:nvSpPr>
          <p:spPr bwMode="auto">
            <a:xfrm>
              <a:off x="4007" y="626"/>
              <a:ext cx="23" cy="24"/>
            </a:xfrm>
            <a:custGeom>
              <a:avLst/>
              <a:gdLst>
                <a:gd name="T0" fmla="*/ 8 w 45"/>
                <a:gd name="T1" fmla="*/ 24 h 50"/>
                <a:gd name="T2" fmla="*/ 23 w 45"/>
                <a:gd name="T3" fmla="*/ 6 h 50"/>
                <a:gd name="T4" fmla="*/ 15 w 45"/>
                <a:gd name="T5" fmla="*/ 0 h 50"/>
                <a:gd name="T6" fmla="*/ 0 w 45"/>
                <a:gd name="T7" fmla="*/ 18 h 50"/>
                <a:gd name="T8" fmla="*/ 8 w 45"/>
                <a:gd name="T9" fmla="*/ 24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0">
                  <a:moveTo>
                    <a:pt x="15" y="50"/>
                  </a:moveTo>
                  <a:lnTo>
                    <a:pt x="45" y="12"/>
                  </a:lnTo>
                  <a:lnTo>
                    <a:pt x="30" y="0"/>
                  </a:lnTo>
                  <a:lnTo>
                    <a:pt x="0" y="37"/>
                  </a:lnTo>
                  <a:lnTo>
                    <a:pt x="15" y="50"/>
                  </a:lnTo>
                  <a:close/>
                </a:path>
              </a:pathLst>
            </a:custGeom>
            <a:solidFill>
              <a:srgbClr val="FFD8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0" name="Freeform 25"/>
            <p:cNvSpPr>
              <a:spLocks noChangeAspect="1"/>
            </p:cNvSpPr>
            <p:nvPr/>
          </p:nvSpPr>
          <p:spPr bwMode="auto">
            <a:xfrm>
              <a:off x="3793" y="708"/>
              <a:ext cx="13" cy="14"/>
            </a:xfrm>
            <a:custGeom>
              <a:avLst/>
              <a:gdLst>
                <a:gd name="T0" fmla="*/ 3 w 26"/>
                <a:gd name="T1" fmla="*/ 1 h 26"/>
                <a:gd name="T2" fmla="*/ 1 w 26"/>
                <a:gd name="T3" fmla="*/ 3 h 26"/>
                <a:gd name="T4" fmla="*/ 0 w 26"/>
                <a:gd name="T5" fmla="*/ 5 h 26"/>
                <a:gd name="T6" fmla="*/ 0 w 26"/>
                <a:gd name="T7" fmla="*/ 9 h 26"/>
                <a:gd name="T8" fmla="*/ 1 w 26"/>
                <a:gd name="T9" fmla="*/ 11 h 26"/>
                <a:gd name="T10" fmla="*/ 3 w 26"/>
                <a:gd name="T11" fmla="*/ 13 h 26"/>
                <a:gd name="T12" fmla="*/ 5 w 26"/>
                <a:gd name="T13" fmla="*/ 14 h 26"/>
                <a:gd name="T14" fmla="*/ 8 w 26"/>
                <a:gd name="T15" fmla="*/ 14 h 26"/>
                <a:gd name="T16" fmla="*/ 10 w 26"/>
                <a:gd name="T17" fmla="*/ 13 h 26"/>
                <a:gd name="T18" fmla="*/ 13 w 26"/>
                <a:gd name="T19" fmla="*/ 11 h 26"/>
                <a:gd name="T20" fmla="*/ 13 w 26"/>
                <a:gd name="T21" fmla="*/ 9 h 26"/>
                <a:gd name="T22" fmla="*/ 13 w 26"/>
                <a:gd name="T23" fmla="*/ 5 h 26"/>
                <a:gd name="T24" fmla="*/ 13 w 26"/>
                <a:gd name="T25" fmla="*/ 3 h 26"/>
                <a:gd name="T26" fmla="*/ 10 w 26"/>
                <a:gd name="T27" fmla="*/ 1 h 26"/>
                <a:gd name="T28" fmla="*/ 8 w 26"/>
                <a:gd name="T29" fmla="*/ 0 h 26"/>
                <a:gd name="T30" fmla="*/ 5 w 26"/>
                <a:gd name="T31" fmla="*/ 0 h 26"/>
                <a:gd name="T32" fmla="*/ 3 w 26"/>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5" y="1"/>
                  </a:moveTo>
                  <a:lnTo>
                    <a:pt x="1" y="6"/>
                  </a:lnTo>
                  <a:lnTo>
                    <a:pt x="0" y="10"/>
                  </a:lnTo>
                  <a:lnTo>
                    <a:pt x="0" y="16"/>
                  </a:lnTo>
                  <a:lnTo>
                    <a:pt x="1" y="21"/>
                  </a:lnTo>
                  <a:lnTo>
                    <a:pt x="5" y="25"/>
                  </a:lnTo>
                  <a:lnTo>
                    <a:pt x="10" y="26"/>
                  </a:lnTo>
                  <a:lnTo>
                    <a:pt x="16" y="26"/>
                  </a:lnTo>
                  <a:lnTo>
                    <a:pt x="20" y="25"/>
                  </a:lnTo>
                  <a:lnTo>
                    <a:pt x="25" y="21"/>
                  </a:lnTo>
                  <a:lnTo>
                    <a:pt x="26" y="16"/>
                  </a:lnTo>
                  <a:lnTo>
                    <a:pt x="26" y="10"/>
                  </a:lnTo>
                  <a:lnTo>
                    <a:pt x="25" y="6"/>
                  </a:lnTo>
                  <a:lnTo>
                    <a:pt x="20" y="1"/>
                  </a:lnTo>
                  <a:lnTo>
                    <a:pt x="16" y="0"/>
                  </a:lnTo>
                  <a:lnTo>
                    <a:pt x="10" y="0"/>
                  </a:lnTo>
                  <a:lnTo>
                    <a:pt x="5"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1" name="Freeform 26"/>
            <p:cNvSpPr>
              <a:spLocks noChangeAspect="1"/>
            </p:cNvSpPr>
            <p:nvPr/>
          </p:nvSpPr>
          <p:spPr bwMode="auto">
            <a:xfrm>
              <a:off x="3686" y="706"/>
              <a:ext cx="134" cy="119"/>
            </a:xfrm>
            <a:custGeom>
              <a:avLst/>
              <a:gdLst>
                <a:gd name="T0" fmla="*/ 127 w 270"/>
                <a:gd name="T1" fmla="*/ 26 h 239"/>
                <a:gd name="T2" fmla="*/ 111 w 270"/>
                <a:gd name="T3" fmla="*/ 26 h 239"/>
                <a:gd name="T4" fmla="*/ 104 w 270"/>
                <a:gd name="T5" fmla="*/ 17 h 239"/>
                <a:gd name="T6" fmla="*/ 96 w 270"/>
                <a:gd name="T7" fmla="*/ 10 h 239"/>
                <a:gd name="T8" fmla="*/ 86 w 270"/>
                <a:gd name="T9" fmla="*/ 5 h 239"/>
                <a:gd name="T10" fmla="*/ 78 w 270"/>
                <a:gd name="T11" fmla="*/ 29 h 239"/>
                <a:gd name="T12" fmla="*/ 81 w 270"/>
                <a:gd name="T13" fmla="*/ 30 h 239"/>
                <a:gd name="T14" fmla="*/ 84 w 270"/>
                <a:gd name="T15" fmla="*/ 33 h 239"/>
                <a:gd name="T16" fmla="*/ 85 w 270"/>
                <a:gd name="T17" fmla="*/ 40 h 239"/>
                <a:gd name="T18" fmla="*/ 81 w 270"/>
                <a:gd name="T19" fmla="*/ 45 h 239"/>
                <a:gd name="T20" fmla="*/ 75 w 270"/>
                <a:gd name="T21" fmla="*/ 46 h 239"/>
                <a:gd name="T22" fmla="*/ 69 w 270"/>
                <a:gd name="T23" fmla="*/ 43 h 239"/>
                <a:gd name="T24" fmla="*/ 68 w 270"/>
                <a:gd name="T25" fmla="*/ 36 h 239"/>
                <a:gd name="T26" fmla="*/ 71 w 270"/>
                <a:gd name="T27" fmla="*/ 30 h 239"/>
                <a:gd name="T28" fmla="*/ 74 w 270"/>
                <a:gd name="T29" fmla="*/ 29 h 239"/>
                <a:gd name="T30" fmla="*/ 78 w 270"/>
                <a:gd name="T31" fmla="*/ 29 h 239"/>
                <a:gd name="T32" fmla="*/ 74 w 270"/>
                <a:gd name="T33" fmla="*/ 1 h 239"/>
                <a:gd name="T34" fmla="*/ 67 w 270"/>
                <a:gd name="T35" fmla="*/ 0 h 239"/>
                <a:gd name="T36" fmla="*/ 60 w 270"/>
                <a:gd name="T37" fmla="*/ 0 h 239"/>
                <a:gd name="T38" fmla="*/ 52 w 270"/>
                <a:gd name="T39" fmla="*/ 1 h 239"/>
                <a:gd name="T40" fmla="*/ 36 w 270"/>
                <a:gd name="T41" fmla="*/ 5 h 239"/>
                <a:gd name="T42" fmla="*/ 17 w 270"/>
                <a:gd name="T43" fmla="*/ 19 h 239"/>
                <a:gd name="T44" fmla="*/ 4 w 270"/>
                <a:gd name="T45" fmla="*/ 38 h 239"/>
                <a:gd name="T46" fmla="*/ 0 w 270"/>
                <a:gd name="T47" fmla="*/ 60 h 239"/>
                <a:gd name="T48" fmla="*/ 5 w 270"/>
                <a:gd name="T49" fmla="*/ 84 h 239"/>
                <a:gd name="T50" fmla="*/ 18 w 270"/>
                <a:gd name="T51" fmla="*/ 103 h 239"/>
                <a:gd name="T52" fmla="*/ 38 w 270"/>
                <a:gd name="T53" fmla="*/ 115 h 239"/>
                <a:gd name="T54" fmla="*/ 62 w 270"/>
                <a:gd name="T55" fmla="*/ 119 h 239"/>
                <a:gd name="T56" fmla="*/ 79 w 270"/>
                <a:gd name="T57" fmla="*/ 116 h 239"/>
                <a:gd name="T58" fmla="*/ 91 w 270"/>
                <a:gd name="T59" fmla="*/ 111 h 239"/>
                <a:gd name="T60" fmla="*/ 101 w 270"/>
                <a:gd name="T61" fmla="*/ 103 h 239"/>
                <a:gd name="T62" fmla="*/ 109 w 270"/>
                <a:gd name="T63" fmla="*/ 94 h 239"/>
                <a:gd name="T64" fmla="*/ 110 w 270"/>
                <a:gd name="T65" fmla="*/ 90 h 239"/>
                <a:gd name="T66" fmla="*/ 105 w 270"/>
                <a:gd name="T67" fmla="*/ 92 h 239"/>
                <a:gd name="T68" fmla="*/ 101 w 270"/>
                <a:gd name="T69" fmla="*/ 92 h 239"/>
                <a:gd name="T70" fmla="*/ 96 w 270"/>
                <a:gd name="T71" fmla="*/ 92 h 239"/>
                <a:gd name="T72" fmla="*/ 86 w 270"/>
                <a:gd name="T73" fmla="*/ 90 h 239"/>
                <a:gd name="T74" fmla="*/ 73 w 270"/>
                <a:gd name="T75" fmla="*/ 84 h 239"/>
                <a:gd name="T76" fmla="*/ 64 w 270"/>
                <a:gd name="T77" fmla="*/ 75 h 239"/>
                <a:gd name="T78" fmla="*/ 59 w 270"/>
                <a:gd name="T79" fmla="*/ 70 h 239"/>
                <a:gd name="T80" fmla="*/ 58 w 270"/>
                <a:gd name="T81" fmla="*/ 67 h 239"/>
                <a:gd name="T82" fmla="*/ 59 w 270"/>
                <a:gd name="T83" fmla="*/ 63 h 239"/>
                <a:gd name="T84" fmla="*/ 62 w 270"/>
                <a:gd name="T85" fmla="*/ 61 h 239"/>
                <a:gd name="T86" fmla="*/ 66 w 270"/>
                <a:gd name="T87" fmla="*/ 62 h 239"/>
                <a:gd name="T88" fmla="*/ 67 w 270"/>
                <a:gd name="T89" fmla="*/ 63 h 239"/>
                <a:gd name="T90" fmla="*/ 69 w 270"/>
                <a:gd name="T91" fmla="*/ 66 h 239"/>
                <a:gd name="T92" fmla="*/ 74 w 270"/>
                <a:gd name="T93" fmla="*/ 73 h 239"/>
                <a:gd name="T94" fmla="*/ 83 w 270"/>
                <a:gd name="T95" fmla="*/ 79 h 239"/>
                <a:gd name="T96" fmla="*/ 95 w 270"/>
                <a:gd name="T97" fmla="*/ 83 h 239"/>
                <a:gd name="T98" fmla="*/ 100 w 270"/>
                <a:gd name="T99" fmla="*/ 83 h 239"/>
                <a:gd name="T100" fmla="*/ 106 w 270"/>
                <a:gd name="T101" fmla="*/ 82 h 239"/>
                <a:gd name="T102" fmla="*/ 112 w 270"/>
                <a:gd name="T103" fmla="*/ 80 h 239"/>
                <a:gd name="T104" fmla="*/ 119 w 270"/>
                <a:gd name="T105" fmla="*/ 77 h 239"/>
                <a:gd name="T106" fmla="*/ 121 w 270"/>
                <a:gd name="T107" fmla="*/ 63 h 239"/>
                <a:gd name="T108" fmla="*/ 120 w 270"/>
                <a:gd name="T109" fmla="*/ 49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0" h="239">
                  <a:moveTo>
                    <a:pt x="270" y="91"/>
                  </a:moveTo>
                  <a:lnTo>
                    <a:pt x="256" y="52"/>
                  </a:lnTo>
                  <a:lnTo>
                    <a:pt x="230" y="61"/>
                  </a:lnTo>
                  <a:lnTo>
                    <a:pt x="224" y="52"/>
                  </a:lnTo>
                  <a:lnTo>
                    <a:pt x="217" y="43"/>
                  </a:lnTo>
                  <a:lnTo>
                    <a:pt x="210" y="35"/>
                  </a:lnTo>
                  <a:lnTo>
                    <a:pt x="202" y="28"/>
                  </a:lnTo>
                  <a:lnTo>
                    <a:pt x="193" y="21"/>
                  </a:lnTo>
                  <a:lnTo>
                    <a:pt x="183" y="15"/>
                  </a:lnTo>
                  <a:lnTo>
                    <a:pt x="173" y="11"/>
                  </a:lnTo>
                  <a:lnTo>
                    <a:pt x="163" y="7"/>
                  </a:lnTo>
                  <a:lnTo>
                    <a:pt x="158" y="59"/>
                  </a:lnTo>
                  <a:lnTo>
                    <a:pt x="160" y="60"/>
                  </a:lnTo>
                  <a:lnTo>
                    <a:pt x="164" y="61"/>
                  </a:lnTo>
                  <a:lnTo>
                    <a:pt x="166" y="64"/>
                  </a:lnTo>
                  <a:lnTo>
                    <a:pt x="169" y="66"/>
                  </a:lnTo>
                  <a:lnTo>
                    <a:pt x="171" y="73"/>
                  </a:lnTo>
                  <a:lnTo>
                    <a:pt x="172" y="80"/>
                  </a:lnTo>
                  <a:lnTo>
                    <a:pt x="169" y="86"/>
                  </a:lnTo>
                  <a:lnTo>
                    <a:pt x="164" y="90"/>
                  </a:lnTo>
                  <a:lnTo>
                    <a:pt x="157" y="93"/>
                  </a:lnTo>
                  <a:lnTo>
                    <a:pt x="151" y="93"/>
                  </a:lnTo>
                  <a:lnTo>
                    <a:pt x="144" y="90"/>
                  </a:lnTo>
                  <a:lnTo>
                    <a:pt x="140" y="86"/>
                  </a:lnTo>
                  <a:lnTo>
                    <a:pt x="137" y="79"/>
                  </a:lnTo>
                  <a:lnTo>
                    <a:pt x="137" y="73"/>
                  </a:lnTo>
                  <a:lnTo>
                    <a:pt x="140" y="66"/>
                  </a:lnTo>
                  <a:lnTo>
                    <a:pt x="144" y="61"/>
                  </a:lnTo>
                  <a:lnTo>
                    <a:pt x="147" y="60"/>
                  </a:lnTo>
                  <a:lnTo>
                    <a:pt x="150" y="59"/>
                  </a:lnTo>
                  <a:lnTo>
                    <a:pt x="154" y="59"/>
                  </a:lnTo>
                  <a:lnTo>
                    <a:pt x="157" y="59"/>
                  </a:lnTo>
                  <a:lnTo>
                    <a:pt x="157" y="5"/>
                  </a:lnTo>
                  <a:lnTo>
                    <a:pt x="150" y="3"/>
                  </a:lnTo>
                  <a:lnTo>
                    <a:pt x="142" y="2"/>
                  </a:lnTo>
                  <a:lnTo>
                    <a:pt x="135" y="0"/>
                  </a:lnTo>
                  <a:lnTo>
                    <a:pt x="127" y="0"/>
                  </a:lnTo>
                  <a:lnTo>
                    <a:pt x="120" y="0"/>
                  </a:lnTo>
                  <a:lnTo>
                    <a:pt x="112" y="2"/>
                  </a:lnTo>
                  <a:lnTo>
                    <a:pt x="105" y="3"/>
                  </a:lnTo>
                  <a:lnTo>
                    <a:pt x="97" y="4"/>
                  </a:lnTo>
                  <a:lnTo>
                    <a:pt x="73" y="11"/>
                  </a:lnTo>
                  <a:lnTo>
                    <a:pt x="52" y="23"/>
                  </a:lnTo>
                  <a:lnTo>
                    <a:pt x="34" y="38"/>
                  </a:lnTo>
                  <a:lnTo>
                    <a:pt x="20" y="56"/>
                  </a:lnTo>
                  <a:lnTo>
                    <a:pt x="9" y="76"/>
                  </a:lnTo>
                  <a:lnTo>
                    <a:pt x="3" y="98"/>
                  </a:lnTo>
                  <a:lnTo>
                    <a:pt x="0" y="121"/>
                  </a:lnTo>
                  <a:lnTo>
                    <a:pt x="3" y="146"/>
                  </a:lnTo>
                  <a:lnTo>
                    <a:pt x="11" y="169"/>
                  </a:lnTo>
                  <a:lnTo>
                    <a:pt x="22" y="189"/>
                  </a:lnTo>
                  <a:lnTo>
                    <a:pt x="37" y="207"/>
                  </a:lnTo>
                  <a:lnTo>
                    <a:pt x="56" y="220"/>
                  </a:lnTo>
                  <a:lnTo>
                    <a:pt x="76" y="231"/>
                  </a:lnTo>
                  <a:lnTo>
                    <a:pt x="99" y="236"/>
                  </a:lnTo>
                  <a:lnTo>
                    <a:pt x="124" y="239"/>
                  </a:lnTo>
                  <a:lnTo>
                    <a:pt x="148" y="235"/>
                  </a:lnTo>
                  <a:lnTo>
                    <a:pt x="160" y="232"/>
                  </a:lnTo>
                  <a:lnTo>
                    <a:pt x="172" y="227"/>
                  </a:lnTo>
                  <a:lnTo>
                    <a:pt x="183" y="222"/>
                  </a:lnTo>
                  <a:lnTo>
                    <a:pt x="194" y="215"/>
                  </a:lnTo>
                  <a:lnTo>
                    <a:pt x="203" y="207"/>
                  </a:lnTo>
                  <a:lnTo>
                    <a:pt x="211" y="198"/>
                  </a:lnTo>
                  <a:lnTo>
                    <a:pt x="219" y="189"/>
                  </a:lnTo>
                  <a:lnTo>
                    <a:pt x="226" y="180"/>
                  </a:lnTo>
                  <a:lnTo>
                    <a:pt x="221" y="181"/>
                  </a:lnTo>
                  <a:lnTo>
                    <a:pt x="217" y="182"/>
                  </a:lnTo>
                  <a:lnTo>
                    <a:pt x="212" y="184"/>
                  </a:lnTo>
                  <a:lnTo>
                    <a:pt x="208" y="185"/>
                  </a:lnTo>
                  <a:lnTo>
                    <a:pt x="203" y="185"/>
                  </a:lnTo>
                  <a:lnTo>
                    <a:pt x="198" y="185"/>
                  </a:lnTo>
                  <a:lnTo>
                    <a:pt x="194" y="185"/>
                  </a:lnTo>
                  <a:lnTo>
                    <a:pt x="189" y="185"/>
                  </a:lnTo>
                  <a:lnTo>
                    <a:pt x="173" y="181"/>
                  </a:lnTo>
                  <a:lnTo>
                    <a:pt x="159" y="175"/>
                  </a:lnTo>
                  <a:lnTo>
                    <a:pt x="148" y="169"/>
                  </a:lnTo>
                  <a:lnTo>
                    <a:pt x="137" y="159"/>
                  </a:lnTo>
                  <a:lnTo>
                    <a:pt x="129" y="151"/>
                  </a:lnTo>
                  <a:lnTo>
                    <a:pt x="124" y="144"/>
                  </a:lnTo>
                  <a:lnTo>
                    <a:pt x="119" y="140"/>
                  </a:lnTo>
                  <a:lnTo>
                    <a:pt x="118" y="137"/>
                  </a:lnTo>
                  <a:lnTo>
                    <a:pt x="117" y="134"/>
                  </a:lnTo>
                  <a:lnTo>
                    <a:pt x="117" y="131"/>
                  </a:lnTo>
                  <a:lnTo>
                    <a:pt x="119" y="127"/>
                  </a:lnTo>
                  <a:lnTo>
                    <a:pt x="121" y="124"/>
                  </a:lnTo>
                  <a:lnTo>
                    <a:pt x="125" y="122"/>
                  </a:lnTo>
                  <a:lnTo>
                    <a:pt x="128" y="122"/>
                  </a:lnTo>
                  <a:lnTo>
                    <a:pt x="132" y="125"/>
                  </a:lnTo>
                  <a:lnTo>
                    <a:pt x="135" y="127"/>
                  </a:lnTo>
                  <a:lnTo>
                    <a:pt x="136" y="129"/>
                  </a:lnTo>
                  <a:lnTo>
                    <a:pt x="139" y="133"/>
                  </a:lnTo>
                  <a:lnTo>
                    <a:pt x="143" y="139"/>
                  </a:lnTo>
                  <a:lnTo>
                    <a:pt x="150" y="146"/>
                  </a:lnTo>
                  <a:lnTo>
                    <a:pt x="158" y="152"/>
                  </a:lnTo>
                  <a:lnTo>
                    <a:pt x="167" y="159"/>
                  </a:lnTo>
                  <a:lnTo>
                    <a:pt x="179" y="164"/>
                  </a:lnTo>
                  <a:lnTo>
                    <a:pt x="192" y="166"/>
                  </a:lnTo>
                  <a:lnTo>
                    <a:pt x="197" y="166"/>
                  </a:lnTo>
                  <a:lnTo>
                    <a:pt x="202" y="166"/>
                  </a:lnTo>
                  <a:lnTo>
                    <a:pt x="208" y="166"/>
                  </a:lnTo>
                  <a:lnTo>
                    <a:pt x="213" y="165"/>
                  </a:lnTo>
                  <a:lnTo>
                    <a:pt x="220" y="163"/>
                  </a:lnTo>
                  <a:lnTo>
                    <a:pt x="226" y="160"/>
                  </a:lnTo>
                  <a:lnTo>
                    <a:pt x="232" y="157"/>
                  </a:lnTo>
                  <a:lnTo>
                    <a:pt x="239" y="154"/>
                  </a:lnTo>
                  <a:lnTo>
                    <a:pt x="242" y="141"/>
                  </a:lnTo>
                  <a:lnTo>
                    <a:pt x="244" y="127"/>
                  </a:lnTo>
                  <a:lnTo>
                    <a:pt x="244" y="113"/>
                  </a:lnTo>
                  <a:lnTo>
                    <a:pt x="242" y="99"/>
                  </a:lnTo>
                  <a:lnTo>
                    <a:pt x="270" y="9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2" name="Freeform 27"/>
            <p:cNvSpPr>
              <a:spLocks noChangeAspect="1"/>
            </p:cNvSpPr>
            <p:nvPr/>
          </p:nvSpPr>
          <p:spPr bwMode="auto">
            <a:xfrm>
              <a:off x="3764" y="708"/>
              <a:ext cx="3" cy="28"/>
            </a:xfrm>
            <a:custGeom>
              <a:avLst/>
              <a:gdLst>
                <a:gd name="T0" fmla="*/ 1 w 6"/>
                <a:gd name="T1" fmla="*/ 28 h 54"/>
                <a:gd name="T2" fmla="*/ 3 w 6"/>
                <a:gd name="T3" fmla="*/ 1 h 54"/>
                <a:gd name="T4" fmla="*/ 3 w 6"/>
                <a:gd name="T5" fmla="*/ 1 h 54"/>
                <a:gd name="T6" fmla="*/ 1 w 6"/>
                <a:gd name="T7" fmla="*/ 1 h 54"/>
                <a:gd name="T8" fmla="*/ 1 w 6"/>
                <a:gd name="T9" fmla="*/ 0 h 54"/>
                <a:gd name="T10" fmla="*/ 0 w 6"/>
                <a:gd name="T11" fmla="*/ 0 h 54"/>
                <a:gd name="T12" fmla="*/ 0 w 6"/>
                <a:gd name="T13" fmla="*/ 28 h 54"/>
                <a:gd name="T14" fmla="*/ 0 w 6"/>
                <a:gd name="T15" fmla="*/ 28 h 54"/>
                <a:gd name="T16" fmla="*/ 0 w 6"/>
                <a:gd name="T17" fmla="*/ 28 h 54"/>
                <a:gd name="T18" fmla="*/ 0 w 6"/>
                <a:gd name="T19" fmla="*/ 28 h 54"/>
                <a:gd name="T20" fmla="*/ 1 w 6"/>
                <a:gd name="T21" fmla="*/ 28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54">
                  <a:moveTo>
                    <a:pt x="1" y="54"/>
                  </a:moveTo>
                  <a:lnTo>
                    <a:pt x="6" y="2"/>
                  </a:lnTo>
                  <a:lnTo>
                    <a:pt x="5" y="1"/>
                  </a:lnTo>
                  <a:lnTo>
                    <a:pt x="2" y="1"/>
                  </a:lnTo>
                  <a:lnTo>
                    <a:pt x="1" y="0"/>
                  </a:lnTo>
                  <a:lnTo>
                    <a:pt x="0" y="0"/>
                  </a:lnTo>
                  <a:lnTo>
                    <a:pt x="0" y="54"/>
                  </a:lnTo>
                  <a:lnTo>
                    <a:pt x="1"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3" name="Freeform 28"/>
            <p:cNvSpPr>
              <a:spLocks noChangeAspect="1"/>
            </p:cNvSpPr>
            <p:nvPr/>
          </p:nvSpPr>
          <p:spPr bwMode="auto">
            <a:xfrm>
              <a:off x="3820" y="631"/>
              <a:ext cx="185" cy="155"/>
            </a:xfrm>
            <a:custGeom>
              <a:avLst/>
              <a:gdLst>
                <a:gd name="T0" fmla="*/ 122 w 369"/>
                <a:gd name="T1" fmla="*/ 0 h 309"/>
                <a:gd name="T2" fmla="*/ 0 w 369"/>
                <a:gd name="T3" fmla="*/ 141 h 309"/>
                <a:gd name="T4" fmla="*/ 8 w 369"/>
                <a:gd name="T5" fmla="*/ 155 h 309"/>
                <a:gd name="T6" fmla="*/ 185 w 369"/>
                <a:gd name="T7" fmla="*/ 120 h 309"/>
                <a:gd name="T8" fmla="*/ 122 w 369"/>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 h="309">
                  <a:moveTo>
                    <a:pt x="243" y="0"/>
                  </a:moveTo>
                  <a:lnTo>
                    <a:pt x="0" y="282"/>
                  </a:lnTo>
                  <a:lnTo>
                    <a:pt x="15" y="309"/>
                  </a:lnTo>
                  <a:lnTo>
                    <a:pt x="369" y="239"/>
                  </a:lnTo>
                  <a:lnTo>
                    <a:pt x="243"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4" name="Freeform 29"/>
            <p:cNvSpPr>
              <a:spLocks noChangeAspect="1"/>
            </p:cNvSpPr>
            <p:nvPr/>
          </p:nvSpPr>
          <p:spPr bwMode="auto">
            <a:xfrm>
              <a:off x="3936" y="630"/>
              <a:ext cx="76" cy="122"/>
            </a:xfrm>
            <a:custGeom>
              <a:avLst/>
              <a:gdLst>
                <a:gd name="T0" fmla="*/ 70 w 152"/>
                <a:gd name="T1" fmla="*/ 121 h 245"/>
                <a:gd name="T2" fmla="*/ 73 w 152"/>
                <a:gd name="T3" fmla="*/ 117 h 245"/>
                <a:gd name="T4" fmla="*/ 76 w 152"/>
                <a:gd name="T5" fmla="*/ 112 h 245"/>
                <a:gd name="T6" fmla="*/ 76 w 152"/>
                <a:gd name="T7" fmla="*/ 104 h 245"/>
                <a:gd name="T8" fmla="*/ 76 w 152"/>
                <a:gd name="T9" fmla="*/ 96 h 245"/>
                <a:gd name="T10" fmla="*/ 73 w 152"/>
                <a:gd name="T11" fmla="*/ 85 h 245"/>
                <a:gd name="T12" fmla="*/ 70 w 152"/>
                <a:gd name="T13" fmla="*/ 74 h 245"/>
                <a:gd name="T14" fmla="*/ 65 w 152"/>
                <a:gd name="T15" fmla="*/ 62 h 245"/>
                <a:gd name="T16" fmla="*/ 59 w 152"/>
                <a:gd name="T17" fmla="*/ 49 h 245"/>
                <a:gd name="T18" fmla="*/ 52 w 152"/>
                <a:gd name="T19" fmla="*/ 38 h 245"/>
                <a:gd name="T20" fmla="*/ 45 w 152"/>
                <a:gd name="T21" fmla="*/ 27 h 245"/>
                <a:gd name="T22" fmla="*/ 38 w 152"/>
                <a:gd name="T23" fmla="*/ 18 h 245"/>
                <a:gd name="T24" fmla="*/ 31 w 152"/>
                <a:gd name="T25" fmla="*/ 10 h 245"/>
                <a:gd name="T26" fmla="*/ 24 w 152"/>
                <a:gd name="T27" fmla="*/ 5 h 245"/>
                <a:gd name="T28" fmla="*/ 17 w 152"/>
                <a:gd name="T29" fmla="*/ 1 h 245"/>
                <a:gd name="T30" fmla="*/ 11 w 152"/>
                <a:gd name="T31" fmla="*/ 0 h 245"/>
                <a:gd name="T32" fmla="*/ 7 w 152"/>
                <a:gd name="T33" fmla="*/ 1 h 245"/>
                <a:gd name="T34" fmla="*/ 3 w 152"/>
                <a:gd name="T35" fmla="*/ 5 h 245"/>
                <a:gd name="T36" fmla="*/ 1 w 152"/>
                <a:gd name="T37" fmla="*/ 10 h 245"/>
                <a:gd name="T38" fmla="*/ 0 w 152"/>
                <a:gd name="T39" fmla="*/ 17 h 245"/>
                <a:gd name="T40" fmla="*/ 1 w 152"/>
                <a:gd name="T41" fmla="*/ 26 h 245"/>
                <a:gd name="T42" fmla="*/ 3 w 152"/>
                <a:gd name="T43" fmla="*/ 36 h 245"/>
                <a:gd name="T44" fmla="*/ 7 w 152"/>
                <a:gd name="T45" fmla="*/ 48 h 245"/>
                <a:gd name="T46" fmla="*/ 11 w 152"/>
                <a:gd name="T47" fmla="*/ 59 h 245"/>
                <a:gd name="T48" fmla="*/ 17 w 152"/>
                <a:gd name="T49" fmla="*/ 72 h 245"/>
                <a:gd name="T50" fmla="*/ 24 w 152"/>
                <a:gd name="T51" fmla="*/ 83 h 245"/>
                <a:gd name="T52" fmla="*/ 31 w 152"/>
                <a:gd name="T53" fmla="*/ 94 h 245"/>
                <a:gd name="T54" fmla="*/ 38 w 152"/>
                <a:gd name="T55" fmla="*/ 104 h 245"/>
                <a:gd name="T56" fmla="*/ 46 w 152"/>
                <a:gd name="T57" fmla="*/ 111 h 245"/>
                <a:gd name="T58" fmla="*/ 53 w 152"/>
                <a:gd name="T59" fmla="*/ 117 h 245"/>
                <a:gd name="T60" fmla="*/ 60 w 152"/>
                <a:gd name="T61" fmla="*/ 120 h 245"/>
                <a:gd name="T62" fmla="*/ 65 w 152"/>
                <a:gd name="T63" fmla="*/ 122 h 245"/>
                <a:gd name="T64" fmla="*/ 70 w 152"/>
                <a:gd name="T65" fmla="*/ 121 h 2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5">
                  <a:moveTo>
                    <a:pt x="139" y="242"/>
                  </a:moveTo>
                  <a:lnTo>
                    <a:pt x="146" y="235"/>
                  </a:lnTo>
                  <a:lnTo>
                    <a:pt x="151" y="224"/>
                  </a:lnTo>
                  <a:lnTo>
                    <a:pt x="152" y="209"/>
                  </a:lnTo>
                  <a:lnTo>
                    <a:pt x="151" y="192"/>
                  </a:lnTo>
                  <a:lnTo>
                    <a:pt x="146" y="171"/>
                  </a:lnTo>
                  <a:lnTo>
                    <a:pt x="139" y="148"/>
                  </a:lnTo>
                  <a:lnTo>
                    <a:pt x="130" y="125"/>
                  </a:lnTo>
                  <a:lnTo>
                    <a:pt x="117" y="99"/>
                  </a:lnTo>
                  <a:lnTo>
                    <a:pt x="104" y="76"/>
                  </a:lnTo>
                  <a:lnTo>
                    <a:pt x="90" y="54"/>
                  </a:lnTo>
                  <a:lnTo>
                    <a:pt x="75" y="36"/>
                  </a:lnTo>
                  <a:lnTo>
                    <a:pt x="61" y="21"/>
                  </a:lnTo>
                  <a:lnTo>
                    <a:pt x="47" y="11"/>
                  </a:lnTo>
                  <a:lnTo>
                    <a:pt x="33" y="3"/>
                  </a:lnTo>
                  <a:lnTo>
                    <a:pt x="22" y="0"/>
                  </a:lnTo>
                  <a:lnTo>
                    <a:pt x="13" y="3"/>
                  </a:lnTo>
                  <a:lnTo>
                    <a:pt x="6" y="10"/>
                  </a:lnTo>
                  <a:lnTo>
                    <a:pt x="1" y="20"/>
                  </a:lnTo>
                  <a:lnTo>
                    <a:pt x="0" y="35"/>
                  </a:lnTo>
                  <a:lnTo>
                    <a:pt x="1" y="52"/>
                  </a:lnTo>
                  <a:lnTo>
                    <a:pt x="6" y="73"/>
                  </a:lnTo>
                  <a:lnTo>
                    <a:pt x="13" y="96"/>
                  </a:lnTo>
                  <a:lnTo>
                    <a:pt x="22" y="119"/>
                  </a:lnTo>
                  <a:lnTo>
                    <a:pt x="33" y="144"/>
                  </a:lnTo>
                  <a:lnTo>
                    <a:pt x="47" y="167"/>
                  </a:lnTo>
                  <a:lnTo>
                    <a:pt x="62" y="189"/>
                  </a:lnTo>
                  <a:lnTo>
                    <a:pt x="76" y="208"/>
                  </a:lnTo>
                  <a:lnTo>
                    <a:pt x="91" y="223"/>
                  </a:lnTo>
                  <a:lnTo>
                    <a:pt x="105" y="234"/>
                  </a:lnTo>
                  <a:lnTo>
                    <a:pt x="119" y="241"/>
                  </a:lnTo>
                  <a:lnTo>
                    <a:pt x="130" y="245"/>
                  </a:lnTo>
                  <a:lnTo>
                    <a:pt x="139" y="24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75" name="Freeform 30"/>
            <p:cNvSpPr>
              <a:spLocks noChangeAspect="1"/>
            </p:cNvSpPr>
            <p:nvPr/>
          </p:nvSpPr>
          <p:spPr bwMode="auto">
            <a:xfrm>
              <a:off x="3568" y="742"/>
              <a:ext cx="429" cy="440"/>
            </a:xfrm>
            <a:custGeom>
              <a:avLst/>
              <a:gdLst>
                <a:gd name="T0" fmla="*/ 390 w 856"/>
                <a:gd name="T1" fmla="*/ 322 h 880"/>
                <a:gd name="T2" fmla="*/ 357 w 856"/>
                <a:gd name="T3" fmla="*/ 267 h 880"/>
                <a:gd name="T4" fmla="*/ 306 w 856"/>
                <a:gd name="T5" fmla="*/ 258 h 880"/>
                <a:gd name="T6" fmla="*/ 273 w 856"/>
                <a:gd name="T7" fmla="*/ 151 h 880"/>
                <a:gd name="T8" fmla="*/ 313 w 856"/>
                <a:gd name="T9" fmla="*/ 148 h 880"/>
                <a:gd name="T10" fmla="*/ 350 w 856"/>
                <a:gd name="T11" fmla="*/ 124 h 880"/>
                <a:gd name="T12" fmla="*/ 363 w 856"/>
                <a:gd name="T13" fmla="*/ 81 h 880"/>
                <a:gd name="T14" fmla="*/ 360 w 856"/>
                <a:gd name="T15" fmla="*/ 38 h 880"/>
                <a:gd name="T16" fmla="*/ 365 w 856"/>
                <a:gd name="T17" fmla="*/ 32 h 880"/>
                <a:gd name="T18" fmla="*/ 361 w 856"/>
                <a:gd name="T19" fmla="*/ 5 h 880"/>
                <a:gd name="T20" fmla="*/ 345 w 856"/>
                <a:gd name="T21" fmla="*/ 0 h 880"/>
                <a:gd name="T22" fmla="*/ 328 w 856"/>
                <a:gd name="T23" fmla="*/ 11 h 880"/>
                <a:gd name="T24" fmla="*/ 334 w 856"/>
                <a:gd name="T25" fmla="*/ 38 h 880"/>
                <a:gd name="T26" fmla="*/ 348 w 856"/>
                <a:gd name="T27" fmla="*/ 56 h 880"/>
                <a:gd name="T28" fmla="*/ 346 w 856"/>
                <a:gd name="T29" fmla="*/ 99 h 880"/>
                <a:gd name="T30" fmla="*/ 324 w 856"/>
                <a:gd name="T31" fmla="*/ 128 h 880"/>
                <a:gd name="T32" fmla="*/ 282 w 856"/>
                <a:gd name="T33" fmla="*/ 137 h 880"/>
                <a:gd name="T34" fmla="*/ 254 w 856"/>
                <a:gd name="T35" fmla="*/ 125 h 880"/>
                <a:gd name="T36" fmla="*/ 220 w 856"/>
                <a:gd name="T37" fmla="*/ 103 h 880"/>
                <a:gd name="T38" fmla="*/ 181 w 856"/>
                <a:gd name="T39" fmla="*/ 104 h 880"/>
                <a:gd name="T40" fmla="*/ 155 w 856"/>
                <a:gd name="T41" fmla="*/ 123 h 880"/>
                <a:gd name="T42" fmla="*/ 136 w 856"/>
                <a:gd name="T43" fmla="*/ 143 h 880"/>
                <a:gd name="T44" fmla="*/ 109 w 856"/>
                <a:gd name="T45" fmla="*/ 141 h 880"/>
                <a:gd name="T46" fmla="*/ 86 w 856"/>
                <a:gd name="T47" fmla="*/ 145 h 880"/>
                <a:gd name="T48" fmla="*/ 65 w 856"/>
                <a:gd name="T49" fmla="*/ 153 h 880"/>
                <a:gd name="T50" fmla="*/ 42 w 856"/>
                <a:gd name="T51" fmla="*/ 171 h 880"/>
                <a:gd name="T52" fmla="*/ 20 w 856"/>
                <a:gd name="T53" fmla="*/ 213 h 880"/>
                <a:gd name="T54" fmla="*/ 13 w 856"/>
                <a:gd name="T55" fmla="*/ 242 h 880"/>
                <a:gd name="T56" fmla="*/ 2 w 856"/>
                <a:gd name="T57" fmla="*/ 253 h 880"/>
                <a:gd name="T58" fmla="*/ 10 w 856"/>
                <a:gd name="T59" fmla="*/ 279 h 880"/>
                <a:gd name="T60" fmla="*/ 25 w 856"/>
                <a:gd name="T61" fmla="*/ 282 h 880"/>
                <a:gd name="T62" fmla="*/ 41 w 856"/>
                <a:gd name="T63" fmla="*/ 269 h 880"/>
                <a:gd name="T64" fmla="*/ 35 w 856"/>
                <a:gd name="T65" fmla="*/ 245 h 880"/>
                <a:gd name="T66" fmla="*/ 31 w 856"/>
                <a:gd name="T67" fmla="*/ 235 h 880"/>
                <a:gd name="T68" fmla="*/ 41 w 856"/>
                <a:gd name="T69" fmla="*/ 199 h 880"/>
                <a:gd name="T70" fmla="*/ 68 w 856"/>
                <a:gd name="T71" fmla="*/ 167 h 880"/>
                <a:gd name="T72" fmla="*/ 105 w 856"/>
                <a:gd name="T73" fmla="*/ 156 h 880"/>
                <a:gd name="T74" fmla="*/ 142 w 856"/>
                <a:gd name="T75" fmla="*/ 163 h 880"/>
                <a:gd name="T76" fmla="*/ 143 w 856"/>
                <a:gd name="T77" fmla="*/ 177 h 880"/>
                <a:gd name="T78" fmla="*/ 147 w 856"/>
                <a:gd name="T79" fmla="*/ 297 h 880"/>
                <a:gd name="T80" fmla="*/ 113 w 856"/>
                <a:gd name="T81" fmla="*/ 310 h 880"/>
                <a:gd name="T82" fmla="*/ 93 w 856"/>
                <a:gd name="T83" fmla="*/ 345 h 880"/>
                <a:gd name="T84" fmla="*/ 98 w 856"/>
                <a:gd name="T85" fmla="*/ 400 h 880"/>
                <a:gd name="T86" fmla="*/ 53 w 856"/>
                <a:gd name="T87" fmla="*/ 429 h 880"/>
                <a:gd name="T88" fmla="*/ 55 w 856"/>
                <a:gd name="T89" fmla="*/ 439 h 880"/>
                <a:gd name="T90" fmla="*/ 122 w 856"/>
                <a:gd name="T91" fmla="*/ 427 h 880"/>
                <a:gd name="T92" fmla="*/ 109 w 856"/>
                <a:gd name="T93" fmla="*/ 342 h 880"/>
                <a:gd name="T94" fmla="*/ 138 w 856"/>
                <a:gd name="T95" fmla="*/ 314 h 880"/>
                <a:gd name="T96" fmla="*/ 168 w 856"/>
                <a:gd name="T97" fmla="*/ 311 h 880"/>
                <a:gd name="T98" fmla="*/ 293 w 856"/>
                <a:gd name="T99" fmla="*/ 273 h 880"/>
                <a:gd name="T100" fmla="*/ 329 w 856"/>
                <a:gd name="T101" fmla="*/ 274 h 880"/>
                <a:gd name="T102" fmla="*/ 368 w 856"/>
                <a:gd name="T103" fmla="*/ 294 h 880"/>
                <a:gd name="T104" fmla="*/ 376 w 856"/>
                <a:gd name="T105" fmla="*/ 327 h 880"/>
                <a:gd name="T106" fmla="*/ 361 w 856"/>
                <a:gd name="T107" fmla="*/ 374 h 880"/>
                <a:gd name="T108" fmla="*/ 424 w 856"/>
                <a:gd name="T109" fmla="*/ 385 h 880"/>
                <a:gd name="T110" fmla="*/ 429 w 856"/>
                <a:gd name="T111" fmla="*/ 376 h 8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6" h="880">
                  <a:moveTo>
                    <a:pt x="842" y="743"/>
                  </a:moveTo>
                  <a:lnTo>
                    <a:pt x="756" y="739"/>
                  </a:lnTo>
                  <a:lnTo>
                    <a:pt x="773" y="688"/>
                  </a:lnTo>
                  <a:lnTo>
                    <a:pt x="779" y="643"/>
                  </a:lnTo>
                  <a:lnTo>
                    <a:pt x="774" y="602"/>
                  </a:lnTo>
                  <a:lnTo>
                    <a:pt x="758" y="570"/>
                  </a:lnTo>
                  <a:lnTo>
                    <a:pt x="738" y="549"/>
                  </a:lnTo>
                  <a:lnTo>
                    <a:pt x="713" y="534"/>
                  </a:lnTo>
                  <a:lnTo>
                    <a:pt x="687" y="525"/>
                  </a:lnTo>
                  <a:lnTo>
                    <a:pt x="660" y="519"/>
                  </a:lnTo>
                  <a:lnTo>
                    <a:pt x="634" y="516"/>
                  </a:lnTo>
                  <a:lnTo>
                    <a:pt x="611" y="516"/>
                  </a:lnTo>
                  <a:lnTo>
                    <a:pt x="591" y="516"/>
                  </a:lnTo>
                  <a:lnTo>
                    <a:pt x="579" y="517"/>
                  </a:lnTo>
                  <a:lnTo>
                    <a:pt x="528" y="299"/>
                  </a:lnTo>
                  <a:lnTo>
                    <a:pt x="544" y="302"/>
                  </a:lnTo>
                  <a:lnTo>
                    <a:pt x="563" y="303"/>
                  </a:lnTo>
                  <a:lnTo>
                    <a:pt x="582" y="303"/>
                  </a:lnTo>
                  <a:lnTo>
                    <a:pt x="604" y="301"/>
                  </a:lnTo>
                  <a:lnTo>
                    <a:pt x="625" y="296"/>
                  </a:lnTo>
                  <a:lnTo>
                    <a:pt x="647" y="289"/>
                  </a:lnTo>
                  <a:lnTo>
                    <a:pt x="666" y="278"/>
                  </a:lnTo>
                  <a:lnTo>
                    <a:pt x="685" y="263"/>
                  </a:lnTo>
                  <a:lnTo>
                    <a:pt x="698" y="248"/>
                  </a:lnTo>
                  <a:lnTo>
                    <a:pt x="709" y="229"/>
                  </a:lnTo>
                  <a:lnTo>
                    <a:pt x="717" y="210"/>
                  </a:lnTo>
                  <a:lnTo>
                    <a:pt x="723" y="187"/>
                  </a:lnTo>
                  <a:lnTo>
                    <a:pt x="725" y="162"/>
                  </a:lnTo>
                  <a:lnTo>
                    <a:pt x="726" y="136"/>
                  </a:lnTo>
                  <a:lnTo>
                    <a:pt x="723" y="107"/>
                  </a:lnTo>
                  <a:lnTo>
                    <a:pt x="718" y="76"/>
                  </a:lnTo>
                  <a:lnTo>
                    <a:pt x="729" y="63"/>
                  </a:lnTo>
                  <a:lnTo>
                    <a:pt x="734" y="47"/>
                  </a:lnTo>
                  <a:lnTo>
                    <a:pt x="733" y="31"/>
                  </a:lnTo>
                  <a:lnTo>
                    <a:pt x="726" y="16"/>
                  </a:lnTo>
                  <a:lnTo>
                    <a:pt x="720" y="10"/>
                  </a:lnTo>
                  <a:lnTo>
                    <a:pt x="713" y="5"/>
                  </a:lnTo>
                  <a:lnTo>
                    <a:pt x="705" y="2"/>
                  </a:lnTo>
                  <a:lnTo>
                    <a:pt x="697" y="0"/>
                  </a:lnTo>
                  <a:lnTo>
                    <a:pt x="689" y="0"/>
                  </a:lnTo>
                  <a:lnTo>
                    <a:pt x="681" y="1"/>
                  </a:lnTo>
                  <a:lnTo>
                    <a:pt x="673" y="5"/>
                  </a:lnTo>
                  <a:lnTo>
                    <a:pt x="666" y="9"/>
                  </a:lnTo>
                  <a:lnTo>
                    <a:pt x="655" y="22"/>
                  </a:lnTo>
                  <a:lnTo>
                    <a:pt x="650" y="38"/>
                  </a:lnTo>
                  <a:lnTo>
                    <a:pt x="651" y="54"/>
                  </a:lnTo>
                  <a:lnTo>
                    <a:pt x="659" y="69"/>
                  </a:lnTo>
                  <a:lnTo>
                    <a:pt x="666" y="76"/>
                  </a:lnTo>
                  <a:lnTo>
                    <a:pt x="673" y="81"/>
                  </a:lnTo>
                  <a:lnTo>
                    <a:pt x="682" y="84"/>
                  </a:lnTo>
                  <a:lnTo>
                    <a:pt x="690" y="85"/>
                  </a:lnTo>
                  <a:lnTo>
                    <a:pt x="695" y="112"/>
                  </a:lnTo>
                  <a:lnTo>
                    <a:pt x="696" y="137"/>
                  </a:lnTo>
                  <a:lnTo>
                    <a:pt x="696" y="159"/>
                  </a:lnTo>
                  <a:lnTo>
                    <a:pt x="695" y="180"/>
                  </a:lnTo>
                  <a:lnTo>
                    <a:pt x="690" y="198"/>
                  </a:lnTo>
                  <a:lnTo>
                    <a:pt x="685" y="215"/>
                  </a:lnTo>
                  <a:lnTo>
                    <a:pt x="675" y="229"/>
                  </a:lnTo>
                  <a:lnTo>
                    <a:pt x="665" y="242"/>
                  </a:lnTo>
                  <a:lnTo>
                    <a:pt x="647" y="256"/>
                  </a:lnTo>
                  <a:lnTo>
                    <a:pt x="626" y="265"/>
                  </a:lnTo>
                  <a:lnTo>
                    <a:pt x="605" y="271"/>
                  </a:lnTo>
                  <a:lnTo>
                    <a:pt x="583" y="274"/>
                  </a:lnTo>
                  <a:lnTo>
                    <a:pt x="563" y="274"/>
                  </a:lnTo>
                  <a:lnTo>
                    <a:pt x="544" y="273"/>
                  </a:lnTo>
                  <a:lnTo>
                    <a:pt x="528" y="271"/>
                  </a:lnTo>
                  <a:lnTo>
                    <a:pt x="516" y="268"/>
                  </a:lnTo>
                  <a:lnTo>
                    <a:pt x="506" y="250"/>
                  </a:lnTo>
                  <a:lnTo>
                    <a:pt x="492" y="235"/>
                  </a:lnTo>
                  <a:lnTo>
                    <a:pt x="476" y="222"/>
                  </a:lnTo>
                  <a:lnTo>
                    <a:pt x="459" y="212"/>
                  </a:lnTo>
                  <a:lnTo>
                    <a:pt x="439" y="205"/>
                  </a:lnTo>
                  <a:lnTo>
                    <a:pt x="420" y="200"/>
                  </a:lnTo>
                  <a:lnTo>
                    <a:pt x="399" y="200"/>
                  </a:lnTo>
                  <a:lnTo>
                    <a:pt x="377" y="204"/>
                  </a:lnTo>
                  <a:lnTo>
                    <a:pt x="361" y="208"/>
                  </a:lnTo>
                  <a:lnTo>
                    <a:pt x="346" y="215"/>
                  </a:lnTo>
                  <a:lnTo>
                    <a:pt x="333" y="225"/>
                  </a:lnTo>
                  <a:lnTo>
                    <a:pt x="321" y="235"/>
                  </a:lnTo>
                  <a:lnTo>
                    <a:pt x="309" y="246"/>
                  </a:lnTo>
                  <a:lnTo>
                    <a:pt x="300" y="259"/>
                  </a:lnTo>
                  <a:lnTo>
                    <a:pt x="293" y="273"/>
                  </a:lnTo>
                  <a:lnTo>
                    <a:pt x="287" y="288"/>
                  </a:lnTo>
                  <a:lnTo>
                    <a:pt x="272" y="286"/>
                  </a:lnTo>
                  <a:lnTo>
                    <a:pt x="259" y="284"/>
                  </a:lnTo>
                  <a:lnTo>
                    <a:pt x="245" y="283"/>
                  </a:lnTo>
                  <a:lnTo>
                    <a:pt x="232" y="282"/>
                  </a:lnTo>
                  <a:lnTo>
                    <a:pt x="218" y="282"/>
                  </a:lnTo>
                  <a:lnTo>
                    <a:pt x="206" y="283"/>
                  </a:lnTo>
                  <a:lnTo>
                    <a:pt x="194" y="284"/>
                  </a:lnTo>
                  <a:lnTo>
                    <a:pt x="183" y="287"/>
                  </a:lnTo>
                  <a:lnTo>
                    <a:pt x="171" y="289"/>
                  </a:lnTo>
                  <a:lnTo>
                    <a:pt x="160" y="292"/>
                  </a:lnTo>
                  <a:lnTo>
                    <a:pt x="149" y="296"/>
                  </a:lnTo>
                  <a:lnTo>
                    <a:pt x="139" y="301"/>
                  </a:lnTo>
                  <a:lnTo>
                    <a:pt x="130" y="305"/>
                  </a:lnTo>
                  <a:lnTo>
                    <a:pt x="119" y="311"/>
                  </a:lnTo>
                  <a:lnTo>
                    <a:pt x="110" y="317"/>
                  </a:lnTo>
                  <a:lnTo>
                    <a:pt x="102" y="324"/>
                  </a:lnTo>
                  <a:lnTo>
                    <a:pt x="84" y="342"/>
                  </a:lnTo>
                  <a:lnTo>
                    <a:pt x="68" y="362"/>
                  </a:lnTo>
                  <a:lnTo>
                    <a:pt x="56" y="383"/>
                  </a:lnTo>
                  <a:lnTo>
                    <a:pt x="47" y="405"/>
                  </a:lnTo>
                  <a:lnTo>
                    <a:pt x="40" y="426"/>
                  </a:lnTo>
                  <a:lnTo>
                    <a:pt x="35" y="447"/>
                  </a:lnTo>
                  <a:lnTo>
                    <a:pt x="33" y="465"/>
                  </a:lnTo>
                  <a:lnTo>
                    <a:pt x="31" y="481"/>
                  </a:lnTo>
                  <a:lnTo>
                    <a:pt x="26" y="483"/>
                  </a:lnTo>
                  <a:lnTo>
                    <a:pt x="21" y="485"/>
                  </a:lnTo>
                  <a:lnTo>
                    <a:pt x="17" y="488"/>
                  </a:lnTo>
                  <a:lnTo>
                    <a:pt x="12" y="492"/>
                  </a:lnTo>
                  <a:lnTo>
                    <a:pt x="3" y="506"/>
                  </a:lnTo>
                  <a:lnTo>
                    <a:pt x="0" y="522"/>
                  </a:lnTo>
                  <a:lnTo>
                    <a:pt x="3" y="538"/>
                  </a:lnTo>
                  <a:lnTo>
                    <a:pt x="12" y="552"/>
                  </a:lnTo>
                  <a:lnTo>
                    <a:pt x="19" y="557"/>
                  </a:lnTo>
                  <a:lnTo>
                    <a:pt x="26" y="561"/>
                  </a:lnTo>
                  <a:lnTo>
                    <a:pt x="34" y="563"/>
                  </a:lnTo>
                  <a:lnTo>
                    <a:pt x="42" y="564"/>
                  </a:lnTo>
                  <a:lnTo>
                    <a:pt x="50" y="563"/>
                  </a:lnTo>
                  <a:lnTo>
                    <a:pt x="58" y="561"/>
                  </a:lnTo>
                  <a:lnTo>
                    <a:pt x="65" y="557"/>
                  </a:lnTo>
                  <a:lnTo>
                    <a:pt x="72" y="552"/>
                  </a:lnTo>
                  <a:lnTo>
                    <a:pt x="81" y="538"/>
                  </a:lnTo>
                  <a:lnTo>
                    <a:pt x="85" y="522"/>
                  </a:lnTo>
                  <a:lnTo>
                    <a:pt x="82" y="506"/>
                  </a:lnTo>
                  <a:lnTo>
                    <a:pt x="73" y="492"/>
                  </a:lnTo>
                  <a:lnTo>
                    <a:pt x="70" y="489"/>
                  </a:lnTo>
                  <a:lnTo>
                    <a:pt x="66" y="487"/>
                  </a:lnTo>
                  <a:lnTo>
                    <a:pt x="63" y="485"/>
                  </a:lnTo>
                  <a:lnTo>
                    <a:pt x="59" y="483"/>
                  </a:lnTo>
                  <a:lnTo>
                    <a:pt x="61" y="469"/>
                  </a:lnTo>
                  <a:lnTo>
                    <a:pt x="64" y="453"/>
                  </a:lnTo>
                  <a:lnTo>
                    <a:pt x="68" y="435"/>
                  </a:lnTo>
                  <a:lnTo>
                    <a:pt x="73" y="416"/>
                  </a:lnTo>
                  <a:lnTo>
                    <a:pt x="81" y="397"/>
                  </a:lnTo>
                  <a:lnTo>
                    <a:pt x="92" y="379"/>
                  </a:lnTo>
                  <a:lnTo>
                    <a:pt x="104" y="362"/>
                  </a:lnTo>
                  <a:lnTo>
                    <a:pt x="120" y="345"/>
                  </a:lnTo>
                  <a:lnTo>
                    <a:pt x="135" y="334"/>
                  </a:lnTo>
                  <a:lnTo>
                    <a:pt x="152" y="326"/>
                  </a:lnTo>
                  <a:lnTo>
                    <a:pt x="170" y="319"/>
                  </a:lnTo>
                  <a:lnTo>
                    <a:pt x="190" y="314"/>
                  </a:lnTo>
                  <a:lnTo>
                    <a:pt x="210" y="311"/>
                  </a:lnTo>
                  <a:lnTo>
                    <a:pt x="233" y="311"/>
                  </a:lnTo>
                  <a:lnTo>
                    <a:pt x="257" y="312"/>
                  </a:lnTo>
                  <a:lnTo>
                    <a:pt x="283" y="316"/>
                  </a:lnTo>
                  <a:lnTo>
                    <a:pt x="283" y="325"/>
                  </a:lnTo>
                  <a:lnTo>
                    <a:pt x="283" y="334"/>
                  </a:lnTo>
                  <a:lnTo>
                    <a:pt x="284" y="344"/>
                  </a:lnTo>
                  <a:lnTo>
                    <a:pt x="286" y="354"/>
                  </a:lnTo>
                  <a:lnTo>
                    <a:pt x="285" y="354"/>
                  </a:lnTo>
                  <a:lnTo>
                    <a:pt x="340" y="594"/>
                  </a:lnTo>
                  <a:lnTo>
                    <a:pt x="327" y="593"/>
                  </a:lnTo>
                  <a:lnTo>
                    <a:pt x="310" y="593"/>
                  </a:lnTo>
                  <a:lnTo>
                    <a:pt x="293" y="594"/>
                  </a:lnTo>
                  <a:lnTo>
                    <a:pt x="277" y="598"/>
                  </a:lnTo>
                  <a:lnTo>
                    <a:pt x="260" y="602"/>
                  </a:lnTo>
                  <a:lnTo>
                    <a:pt x="243" y="609"/>
                  </a:lnTo>
                  <a:lnTo>
                    <a:pt x="226" y="620"/>
                  </a:lnTo>
                  <a:lnTo>
                    <a:pt x="213" y="632"/>
                  </a:lnTo>
                  <a:lnTo>
                    <a:pt x="201" y="648"/>
                  </a:lnTo>
                  <a:lnTo>
                    <a:pt x="192" y="668"/>
                  </a:lnTo>
                  <a:lnTo>
                    <a:pt x="186" y="689"/>
                  </a:lnTo>
                  <a:lnTo>
                    <a:pt x="184" y="713"/>
                  </a:lnTo>
                  <a:lnTo>
                    <a:pt x="185" y="739"/>
                  </a:lnTo>
                  <a:lnTo>
                    <a:pt x="188" y="768"/>
                  </a:lnTo>
                  <a:lnTo>
                    <a:pt x="195" y="799"/>
                  </a:lnTo>
                  <a:lnTo>
                    <a:pt x="205" y="833"/>
                  </a:lnTo>
                  <a:lnTo>
                    <a:pt x="115" y="851"/>
                  </a:lnTo>
                  <a:lnTo>
                    <a:pt x="109" y="853"/>
                  </a:lnTo>
                  <a:lnTo>
                    <a:pt x="106" y="858"/>
                  </a:lnTo>
                  <a:lnTo>
                    <a:pt x="104" y="863"/>
                  </a:lnTo>
                  <a:lnTo>
                    <a:pt x="104" y="868"/>
                  </a:lnTo>
                  <a:lnTo>
                    <a:pt x="107" y="874"/>
                  </a:lnTo>
                  <a:lnTo>
                    <a:pt x="110" y="878"/>
                  </a:lnTo>
                  <a:lnTo>
                    <a:pt x="115" y="880"/>
                  </a:lnTo>
                  <a:lnTo>
                    <a:pt x="120" y="880"/>
                  </a:lnTo>
                  <a:lnTo>
                    <a:pt x="226" y="857"/>
                  </a:lnTo>
                  <a:lnTo>
                    <a:pt x="243" y="853"/>
                  </a:lnTo>
                  <a:lnTo>
                    <a:pt x="237" y="838"/>
                  </a:lnTo>
                  <a:lnTo>
                    <a:pt x="218" y="776"/>
                  </a:lnTo>
                  <a:lnTo>
                    <a:pt x="213" y="724"/>
                  </a:lnTo>
                  <a:lnTo>
                    <a:pt x="217" y="683"/>
                  </a:lnTo>
                  <a:lnTo>
                    <a:pt x="234" y="652"/>
                  </a:lnTo>
                  <a:lnTo>
                    <a:pt x="247" y="640"/>
                  </a:lnTo>
                  <a:lnTo>
                    <a:pt x="261" y="632"/>
                  </a:lnTo>
                  <a:lnTo>
                    <a:pt x="276" y="628"/>
                  </a:lnTo>
                  <a:lnTo>
                    <a:pt x="291" y="623"/>
                  </a:lnTo>
                  <a:lnTo>
                    <a:pt x="307" y="622"/>
                  </a:lnTo>
                  <a:lnTo>
                    <a:pt x="322" y="622"/>
                  </a:lnTo>
                  <a:lnTo>
                    <a:pt x="336" y="622"/>
                  </a:lnTo>
                  <a:lnTo>
                    <a:pt x="347" y="623"/>
                  </a:lnTo>
                  <a:lnTo>
                    <a:pt x="358" y="668"/>
                  </a:lnTo>
                  <a:lnTo>
                    <a:pt x="599" y="609"/>
                  </a:lnTo>
                  <a:lnTo>
                    <a:pt x="584" y="546"/>
                  </a:lnTo>
                  <a:lnTo>
                    <a:pt x="597" y="545"/>
                  </a:lnTo>
                  <a:lnTo>
                    <a:pt x="614" y="545"/>
                  </a:lnTo>
                  <a:lnTo>
                    <a:pt x="634" y="545"/>
                  </a:lnTo>
                  <a:lnTo>
                    <a:pt x="657" y="547"/>
                  </a:lnTo>
                  <a:lnTo>
                    <a:pt x="679" y="553"/>
                  </a:lnTo>
                  <a:lnTo>
                    <a:pt x="701" y="560"/>
                  </a:lnTo>
                  <a:lnTo>
                    <a:pt x="719" y="571"/>
                  </a:lnTo>
                  <a:lnTo>
                    <a:pt x="735" y="587"/>
                  </a:lnTo>
                  <a:lnTo>
                    <a:pt x="743" y="601"/>
                  </a:lnTo>
                  <a:lnTo>
                    <a:pt x="748" y="616"/>
                  </a:lnTo>
                  <a:lnTo>
                    <a:pt x="750" y="633"/>
                  </a:lnTo>
                  <a:lnTo>
                    <a:pt x="750" y="653"/>
                  </a:lnTo>
                  <a:lnTo>
                    <a:pt x="748" y="674"/>
                  </a:lnTo>
                  <a:lnTo>
                    <a:pt x="741" y="697"/>
                  </a:lnTo>
                  <a:lnTo>
                    <a:pt x="733" y="721"/>
                  </a:lnTo>
                  <a:lnTo>
                    <a:pt x="721" y="747"/>
                  </a:lnTo>
                  <a:lnTo>
                    <a:pt x="712" y="767"/>
                  </a:lnTo>
                  <a:lnTo>
                    <a:pt x="734" y="768"/>
                  </a:lnTo>
                  <a:lnTo>
                    <a:pt x="841" y="772"/>
                  </a:lnTo>
                  <a:lnTo>
                    <a:pt x="847" y="770"/>
                  </a:lnTo>
                  <a:lnTo>
                    <a:pt x="851" y="768"/>
                  </a:lnTo>
                  <a:lnTo>
                    <a:pt x="855" y="764"/>
                  </a:lnTo>
                  <a:lnTo>
                    <a:pt x="856" y="758"/>
                  </a:lnTo>
                  <a:lnTo>
                    <a:pt x="856" y="752"/>
                  </a:lnTo>
                  <a:lnTo>
                    <a:pt x="853" y="747"/>
                  </a:lnTo>
                  <a:lnTo>
                    <a:pt x="848" y="744"/>
                  </a:lnTo>
                  <a:lnTo>
                    <a:pt x="842" y="7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2" name="Picture 38" descr="IMG_0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3767138"/>
            <a:ext cx="1871663" cy="1401762"/>
          </a:xfrm>
          <a:prstGeom prst="rect">
            <a:avLst/>
          </a:prstGeom>
          <a:solidFill>
            <a:schemeClr val="bg1"/>
          </a:solidFill>
          <a:ln w="19050">
            <a:solidFill>
              <a:schemeClr val="bg2"/>
            </a:solidFill>
            <a:miter lim="800000"/>
            <a:headEnd/>
            <a:tailEnd/>
          </a:ln>
          <a:effectLst>
            <a:outerShdw dist="35921" dir="2700000" algn="ctr" rotWithShape="0">
              <a:srgbClr val="808080"/>
            </a:outerShdw>
          </a:effectLst>
        </p:spPr>
      </p:pic>
      <p:pic>
        <p:nvPicPr>
          <p:cNvPr id="2060" name="Picture 32" descr="GUM11_CL0102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5" y="8037513"/>
            <a:ext cx="14208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39" descr="IMG_0580"/>
          <p:cNvPicPr>
            <a:picLocks noChangeAspect="1" noChangeArrowheads="1"/>
          </p:cNvPicPr>
          <p:nvPr/>
        </p:nvPicPr>
        <p:blipFill>
          <a:blip r:embed="rId6">
            <a:extLst>
              <a:ext uri="{28A0092B-C50C-407E-A947-70E740481C1C}">
                <a14:useLocalDpi xmlns:a14="http://schemas.microsoft.com/office/drawing/2010/main" val="0"/>
              </a:ext>
            </a:extLst>
          </a:blip>
          <a:srcRect l="7010" r="13889"/>
          <a:stretch>
            <a:fillRect/>
          </a:stretch>
        </p:blipFill>
        <p:spPr bwMode="auto">
          <a:xfrm>
            <a:off x="4695825" y="2806700"/>
            <a:ext cx="2089150" cy="1981200"/>
          </a:xfrm>
          <a:prstGeom prst="rect">
            <a:avLst/>
          </a:prstGeom>
          <a:solidFill>
            <a:schemeClr val="bg1"/>
          </a:solidFill>
          <a:ln w="19050">
            <a:solidFill>
              <a:schemeClr val="bg2"/>
            </a:solidFill>
            <a:miter lim="800000"/>
            <a:headEnd/>
            <a:tailEnd/>
          </a:ln>
          <a:effectLst>
            <a:outerShdw dist="35921" dir="2700000" algn="ctr" rotWithShape="0">
              <a:srgbClr val="808080"/>
            </a:outerShdw>
          </a:effectLst>
        </p:spPr>
      </p:pic>
      <p:pic>
        <p:nvPicPr>
          <p:cNvPr id="2062" name="Picture 35" descr="屋内"/>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738" y="2451100"/>
            <a:ext cx="2195512" cy="1644650"/>
          </a:xfrm>
          <a:prstGeom prst="rect">
            <a:avLst/>
          </a:prstGeom>
          <a:solidFill>
            <a:schemeClr val="bg1"/>
          </a:solidFill>
          <a:ln w="19050">
            <a:solidFill>
              <a:schemeClr val="bg2"/>
            </a:solidFill>
            <a:miter lim="800000"/>
            <a:headEnd/>
            <a:tailEnd/>
          </a:ln>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7"/>
          <p:cNvSpPr>
            <a:spLocks noChangeArrowheads="1"/>
          </p:cNvSpPr>
          <p:nvPr/>
        </p:nvSpPr>
        <p:spPr bwMode="auto">
          <a:xfrm>
            <a:off x="0" y="0"/>
            <a:ext cx="90011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75" name="Rectangle 11"/>
          <p:cNvSpPr>
            <a:spLocks noChangeArrowheads="1"/>
          </p:cNvSpPr>
          <p:nvPr/>
        </p:nvSpPr>
        <p:spPr bwMode="auto">
          <a:xfrm>
            <a:off x="900113" y="177800"/>
            <a:ext cx="5842000" cy="506413"/>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3200">
                <a:solidFill>
                  <a:schemeClr val="bg2"/>
                </a:solidFill>
                <a:latin typeface="HGP創英角ﾎﾟｯﾌﾟ体" panose="040B0A00000000000000" pitchFamily="50" charset="-128"/>
                <a:ea typeface="HGP創英角ﾎﾟｯﾌﾟ体" panose="040B0A00000000000000" pitchFamily="50" charset="-128"/>
              </a:rPr>
              <a:t>なぜＢＣＰを作成するの？</a:t>
            </a:r>
          </a:p>
        </p:txBody>
      </p:sp>
      <p:sp>
        <p:nvSpPr>
          <p:cNvPr id="3076" name="Rectangle 12"/>
          <p:cNvSpPr>
            <a:spLocks noChangeArrowheads="1"/>
          </p:cNvSpPr>
          <p:nvPr/>
        </p:nvSpPr>
        <p:spPr bwMode="auto">
          <a:xfrm>
            <a:off x="53975" y="6350"/>
            <a:ext cx="6477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１</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077" name="Text Box 13"/>
          <p:cNvSpPr txBox="1">
            <a:spLocks noChangeArrowheads="1"/>
          </p:cNvSpPr>
          <p:nvPr/>
        </p:nvSpPr>
        <p:spPr bwMode="auto">
          <a:xfrm>
            <a:off x="53975" y="855663"/>
            <a:ext cx="67595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200">
                <a:solidFill>
                  <a:srgbClr val="333333"/>
                </a:solidFill>
                <a:latin typeface="Times New Roman" panose="02020603050405020304" pitchFamily="18" charset="0"/>
                <a:ea typeface="HG丸ｺﾞｼｯｸM-PRO" panose="020F0600000000000000" pitchFamily="50" charset="-128"/>
              </a:rPr>
              <a:t>地震などによる影響は、建物の損壊などの</a:t>
            </a:r>
            <a:r>
              <a:rPr lang="ja-JP" altLang="en-US" sz="1200">
                <a:solidFill>
                  <a:srgbClr val="333333"/>
                </a:solidFill>
                <a:ea typeface="HG丸ｺﾞｼｯｸM-PRO" panose="020F0600000000000000" pitchFamily="50" charset="-128"/>
              </a:rPr>
              <a:t>直接的な被害だけではありません。</a:t>
            </a:r>
          </a:p>
          <a:p>
            <a:pPr eaLnBrk="1" hangingPunct="1">
              <a:lnSpc>
                <a:spcPct val="120000"/>
              </a:lnSpc>
            </a:pPr>
            <a:r>
              <a:rPr lang="ja-JP" altLang="en-US" sz="1200">
                <a:latin typeface="Times New Roman" panose="02020603050405020304" pitchFamily="18" charset="0"/>
                <a:ea typeface="HG丸ｺﾞｼｯｸM-PRO" panose="020F0600000000000000" pitchFamily="50" charset="-128"/>
              </a:rPr>
              <a:t>被災時には、ヒトやモノなどの経営資源が著しく不足し、操業を一時的に停止せざるを得ない状況になってしまいます。</a:t>
            </a:r>
          </a:p>
          <a:p>
            <a:pPr eaLnBrk="1" hangingPunct="1">
              <a:lnSpc>
                <a:spcPct val="120000"/>
              </a:lnSpc>
            </a:pPr>
            <a:r>
              <a:rPr lang="ja-JP" altLang="en-US" sz="1200" b="1">
                <a:solidFill>
                  <a:schemeClr val="bg2"/>
                </a:solidFill>
                <a:ea typeface="HG丸ｺﾞｼｯｸM-PRO" panose="020F0600000000000000" pitchFamily="50" charset="-128"/>
              </a:rPr>
              <a:t>被害をできるだけ小さくしたり、事業をすぐに復旧するためには、限りある経営資源を有効に活用して、最低限必要な業務を継続していかなくてはなりません。</a:t>
            </a:r>
          </a:p>
        </p:txBody>
      </p:sp>
      <p:sp>
        <p:nvSpPr>
          <p:cNvPr id="3078" name="AutoShape 14"/>
          <p:cNvSpPr>
            <a:spLocks noChangeArrowheads="1"/>
          </p:cNvSpPr>
          <p:nvPr/>
        </p:nvSpPr>
        <p:spPr bwMode="auto">
          <a:xfrm>
            <a:off x="115888" y="2192338"/>
            <a:ext cx="6611937" cy="4670425"/>
          </a:xfrm>
          <a:prstGeom prst="roundRect">
            <a:avLst>
              <a:gd name="adj" fmla="val 6889"/>
            </a:avLst>
          </a:prstGeom>
          <a:noFill/>
          <a:ln w="76200" cap="rnd">
            <a:solidFill>
              <a:schemeClr val="tx2"/>
            </a:solidFill>
            <a:prstDash val="sysDot"/>
            <a:round/>
            <a:headEnd/>
            <a:tailEnd/>
          </a:ln>
          <a:effectLst/>
          <a:extLst>
            <a:ext uri="{909E8E84-426E-40DD-AFC4-6F175D3DCCD1}">
              <a14:hiddenFill xmlns:a14="http://schemas.microsoft.com/office/drawing/2010/main">
                <a:solidFill>
                  <a:srgbClr val="DAF4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87" tIns="46794" rIns="107987" bIns="4679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1200">
              <a:solidFill>
                <a:schemeClr val="tx2"/>
              </a:solidFill>
              <a:latin typeface="HG丸ｺﾞｼｯｸM-PRO" panose="020F0600000000000000" pitchFamily="50" charset="-128"/>
              <a:ea typeface="HG丸ｺﾞｼｯｸM-PRO" panose="020F0600000000000000" pitchFamily="50" charset="-128"/>
            </a:endParaRPr>
          </a:p>
        </p:txBody>
      </p:sp>
      <p:sp>
        <p:nvSpPr>
          <p:cNvPr id="3079" name="AutoShape 15"/>
          <p:cNvSpPr>
            <a:spLocks noChangeArrowheads="1"/>
          </p:cNvSpPr>
          <p:nvPr/>
        </p:nvSpPr>
        <p:spPr bwMode="auto">
          <a:xfrm>
            <a:off x="3125788" y="2416175"/>
            <a:ext cx="3354387" cy="993775"/>
          </a:xfrm>
          <a:prstGeom prst="wedgeEllipseCallout">
            <a:avLst>
              <a:gd name="adj1" fmla="val 22079"/>
              <a:gd name="adj2" fmla="val 66505"/>
            </a:avLst>
          </a:prstGeom>
          <a:solidFill>
            <a:schemeClr val="bg1"/>
          </a:solidFill>
          <a:ln w="22225">
            <a:solidFill>
              <a:schemeClr val="tx2">
                <a:alpha val="70195"/>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tx2"/>
                </a:solidFill>
                <a:ea typeface="HG丸ｺﾞｼｯｸM-PRO" panose="020F0600000000000000" pitchFamily="50" charset="-128"/>
              </a:rPr>
              <a:t>従業員から</a:t>
            </a:r>
          </a:p>
          <a:p>
            <a:pPr algn="ctr" eaLnBrk="1" hangingPunct="1"/>
            <a:r>
              <a:rPr lang="ja-JP" altLang="en-US" sz="1500" b="1">
                <a:solidFill>
                  <a:schemeClr val="tx2"/>
                </a:solidFill>
                <a:ea typeface="HG丸ｺﾞｼｯｸM-PRO" panose="020F0600000000000000" pitchFamily="50" charset="-128"/>
              </a:rPr>
              <a:t>ケガ人を出さない！</a:t>
            </a:r>
          </a:p>
          <a:p>
            <a:pPr algn="ctr" eaLnBrk="1" hangingPunct="1"/>
            <a:r>
              <a:rPr lang="ja-JP" altLang="en-US" sz="1500" b="1">
                <a:solidFill>
                  <a:schemeClr val="tx2"/>
                </a:solidFill>
                <a:ea typeface="HG丸ｺﾞｼｯｸM-PRO" panose="020F0600000000000000" pitchFamily="50" charset="-128"/>
              </a:rPr>
              <a:t>従業員の生活を守りたい！</a:t>
            </a:r>
          </a:p>
        </p:txBody>
      </p:sp>
      <p:sp>
        <p:nvSpPr>
          <p:cNvPr id="3080" name="AutoShape 16"/>
          <p:cNvSpPr>
            <a:spLocks noChangeArrowheads="1"/>
          </p:cNvSpPr>
          <p:nvPr/>
        </p:nvSpPr>
        <p:spPr bwMode="auto">
          <a:xfrm>
            <a:off x="1412875" y="4019550"/>
            <a:ext cx="4159250" cy="669925"/>
          </a:xfrm>
          <a:prstGeom prst="wedgeEllipseCallout">
            <a:avLst>
              <a:gd name="adj1" fmla="val -53208"/>
              <a:gd name="adj2" fmla="val -21847"/>
            </a:avLst>
          </a:prstGeom>
          <a:solidFill>
            <a:schemeClr val="bg1"/>
          </a:solidFill>
          <a:ln w="22225">
            <a:solidFill>
              <a:schemeClr val="tx2">
                <a:alpha val="70195"/>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tx2"/>
                </a:solidFill>
                <a:ea typeface="HG丸ｺﾞｼｯｸM-PRO" panose="020F0600000000000000" pitchFamily="50" charset="-128"/>
              </a:rPr>
              <a:t>すぐに工場を復旧して、</a:t>
            </a:r>
          </a:p>
          <a:p>
            <a:pPr algn="ctr" eaLnBrk="1" hangingPunct="1"/>
            <a:r>
              <a:rPr lang="ja-JP" altLang="en-US" sz="1500" b="1">
                <a:solidFill>
                  <a:schemeClr val="tx2"/>
                </a:solidFill>
                <a:ea typeface="HG丸ｺﾞｼｯｸM-PRO" panose="020F0600000000000000" pitchFamily="50" charset="-128"/>
              </a:rPr>
              <a:t>できるだけ早く製品を作りたい！</a:t>
            </a:r>
          </a:p>
        </p:txBody>
      </p:sp>
      <p:sp>
        <p:nvSpPr>
          <p:cNvPr id="3081" name="AutoShape 18"/>
          <p:cNvSpPr>
            <a:spLocks noChangeArrowheads="1"/>
          </p:cNvSpPr>
          <p:nvPr/>
        </p:nvSpPr>
        <p:spPr bwMode="auto">
          <a:xfrm>
            <a:off x="1628775" y="6048375"/>
            <a:ext cx="3960813" cy="669925"/>
          </a:xfrm>
          <a:prstGeom prst="wedgeEllipseCallout">
            <a:avLst>
              <a:gd name="adj1" fmla="val -57657"/>
              <a:gd name="adj2" fmla="val -21801"/>
            </a:avLst>
          </a:prstGeom>
          <a:solidFill>
            <a:schemeClr val="bg1"/>
          </a:solidFill>
          <a:ln w="22225">
            <a:solidFill>
              <a:schemeClr val="tx2">
                <a:alpha val="70195"/>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tx2"/>
                </a:solidFill>
                <a:ea typeface="HG丸ｺﾞｼｯｸM-PRO" panose="020F0600000000000000" pitchFamily="50" charset="-128"/>
              </a:rPr>
              <a:t>二次災害で近所に</a:t>
            </a:r>
          </a:p>
          <a:p>
            <a:pPr algn="ctr" eaLnBrk="1" hangingPunct="1"/>
            <a:r>
              <a:rPr lang="ja-JP" altLang="en-US" sz="1500" b="1">
                <a:solidFill>
                  <a:schemeClr val="tx2"/>
                </a:solidFill>
                <a:ea typeface="HG丸ｺﾞｼｯｸM-PRO" panose="020F0600000000000000" pitchFamily="50" charset="-128"/>
              </a:rPr>
              <a:t>迷惑をかけたくない！</a:t>
            </a:r>
          </a:p>
        </p:txBody>
      </p:sp>
      <p:sp>
        <p:nvSpPr>
          <p:cNvPr id="3082" name="AutoShape 19"/>
          <p:cNvSpPr>
            <a:spLocks noChangeArrowheads="1"/>
          </p:cNvSpPr>
          <p:nvPr/>
        </p:nvSpPr>
        <p:spPr bwMode="auto">
          <a:xfrm>
            <a:off x="263525" y="2374900"/>
            <a:ext cx="2562225" cy="669925"/>
          </a:xfrm>
          <a:prstGeom prst="wedgeEllipseCallout">
            <a:avLst>
              <a:gd name="adj1" fmla="val 30977"/>
              <a:gd name="adj2" fmla="val 65875"/>
            </a:avLst>
          </a:prstGeom>
          <a:solidFill>
            <a:schemeClr val="bg1"/>
          </a:solidFill>
          <a:ln w="222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1500" b="1">
                <a:solidFill>
                  <a:schemeClr val="tx2"/>
                </a:solidFill>
                <a:ea typeface="HG丸ｺﾞｼｯｸM-PRO" panose="020F0600000000000000" pitchFamily="50" charset="-128"/>
              </a:rPr>
              <a:t>お客様に</a:t>
            </a:r>
          </a:p>
          <a:p>
            <a:pPr algn="ctr" eaLnBrk="1" hangingPunct="1">
              <a:buFont typeface="Wingdings" panose="05000000000000000000" pitchFamily="2" charset="2"/>
              <a:buNone/>
            </a:pPr>
            <a:r>
              <a:rPr lang="ja-JP" altLang="en-US" sz="1500" b="1">
                <a:solidFill>
                  <a:schemeClr val="tx2"/>
                </a:solidFill>
                <a:ea typeface="HG丸ｺﾞｼｯｸM-PRO" panose="020F0600000000000000" pitchFamily="50" charset="-128"/>
              </a:rPr>
              <a:t>ケガをさせない！</a:t>
            </a:r>
          </a:p>
        </p:txBody>
      </p:sp>
      <p:sp>
        <p:nvSpPr>
          <p:cNvPr id="3083" name="AutoShape 20"/>
          <p:cNvSpPr>
            <a:spLocks noChangeArrowheads="1"/>
          </p:cNvSpPr>
          <p:nvPr/>
        </p:nvSpPr>
        <p:spPr bwMode="auto">
          <a:xfrm>
            <a:off x="1773238" y="7605713"/>
            <a:ext cx="4614862" cy="2092325"/>
          </a:xfrm>
          <a:prstGeom prst="roundRect">
            <a:avLst>
              <a:gd name="adj" fmla="val 16667"/>
            </a:avLst>
          </a:prstGeom>
          <a:solidFill>
            <a:schemeClr val="folHlink"/>
          </a:solidFill>
          <a:ln w="38100">
            <a:solidFill>
              <a:schemeClr val="bg2"/>
            </a:solidFill>
            <a:round/>
            <a:headEnd/>
            <a:tailEnd/>
          </a:ln>
          <a:effectLst>
            <a:outerShdw dist="35921" dir="2700000" algn="ctr" rotWithShape="0">
              <a:schemeClr val="bg2"/>
            </a:outerShdw>
          </a:effectLst>
        </p:spPr>
        <p:txBody>
          <a:bodyPr lIns="144000" tIns="46794" rIns="107987" bIns="46794">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solidFill>
                  <a:schemeClr val="bg2"/>
                </a:solidFill>
                <a:ea typeface="HG丸ｺﾞｼｯｸM-PRO" panose="020F0600000000000000" pitchFamily="50" charset="-128"/>
              </a:rPr>
              <a:t>被災時に必要な対応を、事前に整理し、</a:t>
            </a:r>
          </a:p>
          <a:p>
            <a:pPr eaLnBrk="1" hangingPunct="1"/>
            <a:r>
              <a:rPr lang="ja-JP" altLang="en-US">
                <a:solidFill>
                  <a:schemeClr val="bg2"/>
                </a:solidFill>
                <a:ea typeface="HG丸ｺﾞｼｯｸM-PRO" panose="020F0600000000000000" pitchFamily="50" charset="-128"/>
              </a:rPr>
              <a:t>準備・計画しておくことが必要です。</a:t>
            </a:r>
          </a:p>
          <a:p>
            <a:pPr eaLnBrk="1" hangingPunct="1"/>
            <a:r>
              <a:rPr lang="ja-JP" altLang="en-US">
                <a:solidFill>
                  <a:schemeClr val="bg2"/>
                </a:solidFill>
                <a:ea typeface="HG丸ｺﾞｼｯｸM-PRO" panose="020F0600000000000000" pitchFamily="50" charset="-128"/>
              </a:rPr>
              <a:t>この準備や計画のことを</a:t>
            </a:r>
          </a:p>
          <a:p>
            <a:pPr eaLnBrk="1" hangingPunct="1"/>
            <a:r>
              <a:rPr lang="ja-JP" altLang="en-US" sz="3200">
                <a:solidFill>
                  <a:schemeClr val="accent2"/>
                </a:solidFill>
                <a:ea typeface="HGP創英角ﾎﾟｯﾌﾟ体" panose="040B0A00000000000000" pitchFamily="50" charset="-128"/>
              </a:rPr>
              <a:t>ＢＣＰ</a:t>
            </a:r>
            <a:r>
              <a:rPr lang="en-US" altLang="ja-JP" sz="3200" baseline="30000">
                <a:solidFill>
                  <a:schemeClr val="accent2"/>
                </a:solidFill>
                <a:ea typeface="HGP創英角ﾎﾟｯﾌﾟ体" panose="040B0A00000000000000" pitchFamily="50" charset="-128"/>
              </a:rPr>
              <a:t>※</a:t>
            </a:r>
            <a:r>
              <a:rPr lang="ja-JP" altLang="en-US" sz="3200">
                <a:solidFill>
                  <a:schemeClr val="accent2"/>
                </a:solidFill>
                <a:ea typeface="HGP創英角ﾎﾟｯﾌﾟ体" panose="040B0A00000000000000" pitchFamily="50" charset="-128"/>
              </a:rPr>
              <a:t>（事業継続計画）</a:t>
            </a:r>
          </a:p>
          <a:p>
            <a:pPr eaLnBrk="1" hangingPunct="1"/>
            <a:r>
              <a:rPr lang="ja-JP" altLang="en-US">
                <a:solidFill>
                  <a:schemeClr val="bg2"/>
                </a:solidFill>
                <a:ea typeface="HG丸ｺﾞｼｯｸM-PRO" panose="020F0600000000000000" pitchFamily="50" charset="-128"/>
              </a:rPr>
              <a:t>と呼んでいます。</a:t>
            </a:r>
          </a:p>
          <a:p>
            <a:pPr eaLnBrk="1" hangingPunct="1"/>
            <a:endParaRPr lang="en-US" altLang="ja-JP" sz="1200">
              <a:solidFill>
                <a:schemeClr val="bg2"/>
              </a:solidFill>
              <a:latin typeface="HG丸ｺﾞｼｯｸM-PRO" panose="020F0600000000000000" pitchFamily="50" charset="-128"/>
              <a:ea typeface="HG丸ｺﾞｼｯｸM-PRO" panose="020F0600000000000000" pitchFamily="50" charset="-128"/>
            </a:endParaRPr>
          </a:p>
        </p:txBody>
      </p:sp>
      <p:sp>
        <p:nvSpPr>
          <p:cNvPr id="3084" name="AutoShape 24"/>
          <p:cNvSpPr>
            <a:spLocks noChangeAspect="1" noChangeArrowheads="1" noTextEdit="1"/>
          </p:cNvSpPr>
          <p:nvPr/>
        </p:nvSpPr>
        <p:spPr bwMode="auto">
          <a:xfrm flipH="1">
            <a:off x="3232150" y="7113588"/>
            <a:ext cx="8636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85" name="Freeform 25"/>
          <p:cNvSpPr>
            <a:spLocks/>
          </p:cNvSpPr>
          <p:nvPr/>
        </p:nvSpPr>
        <p:spPr bwMode="auto">
          <a:xfrm flipH="1">
            <a:off x="3232150" y="7159625"/>
            <a:ext cx="863600" cy="796925"/>
          </a:xfrm>
          <a:custGeom>
            <a:avLst/>
            <a:gdLst>
              <a:gd name="T0" fmla="*/ 448469 w 1088"/>
              <a:gd name="T1" fmla="*/ 0 h 1003"/>
              <a:gd name="T2" fmla="*/ 413544 w 1088"/>
              <a:gd name="T3" fmla="*/ 3178 h 1003"/>
              <a:gd name="T4" fmla="*/ 379413 w 1088"/>
              <a:gd name="T5" fmla="*/ 8740 h 1003"/>
              <a:gd name="T6" fmla="*/ 346869 w 1088"/>
              <a:gd name="T7" fmla="*/ 18274 h 1003"/>
              <a:gd name="T8" fmla="*/ 315913 w 1088"/>
              <a:gd name="T9" fmla="*/ 28603 h 1003"/>
              <a:gd name="T10" fmla="*/ 285750 w 1088"/>
              <a:gd name="T11" fmla="*/ 42905 h 1003"/>
              <a:gd name="T12" fmla="*/ 256381 w 1088"/>
              <a:gd name="T13" fmla="*/ 58796 h 1003"/>
              <a:gd name="T14" fmla="*/ 228600 w 1088"/>
              <a:gd name="T15" fmla="*/ 77071 h 1003"/>
              <a:gd name="T16" fmla="*/ 207963 w 1088"/>
              <a:gd name="T17" fmla="*/ 74687 h 1003"/>
              <a:gd name="T18" fmla="*/ 187325 w 1088"/>
              <a:gd name="T19" fmla="*/ 52440 h 1003"/>
              <a:gd name="T20" fmla="*/ 161131 w 1088"/>
              <a:gd name="T21" fmla="*/ 37343 h 1003"/>
              <a:gd name="T22" fmla="*/ 131763 w 1088"/>
              <a:gd name="T23" fmla="*/ 28603 h 1003"/>
              <a:gd name="T24" fmla="*/ 92075 w 1088"/>
              <a:gd name="T25" fmla="*/ 30987 h 1003"/>
              <a:gd name="T26" fmla="*/ 51594 w 1088"/>
              <a:gd name="T27" fmla="*/ 46878 h 1003"/>
              <a:gd name="T28" fmla="*/ 19844 w 1088"/>
              <a:gd name="T29" fmla="*/ 78660 h 1003"/>
              <a:gd name="T30" fmla="*/ 2381 w 1088"/>
              <a:gd name="T31" fmla="*/ 119181 h 1003"/>
              <a:gd name="T32" fmla="*/ 1588 w 1088"/>
              <a:gd name="T33" fmla="*/ 163676 h 1003"/>
              <a:gd name="T34" fmla="*/ 15875 w 1088"/>
              <a:gd name="T35" fmla="*/ 201019 h 1003"/>
              <a:gd name="T36" fmla="*/ 40481 w 1088"/>
              <a:gd name="T37" fmla="*/ 230417 h 1003"/>
              <a:gd name="T38" fmla="*/ 73819 w 1088"/>
              <a:gd name="T39" fmla="*/ 250281 h 1003"/>
              <a:gd name="T40" fmla="*/ 81756 w 1088"/>
              <a:gd name="T41" fmla="*/ 289213 h 1003"/>
              <a:gd name="T42" fmla="*/ 68263 w 1088"/>
              <a:gd name="T43" fmla="*/ 360722 h 1003"/>
              <a:gd name="T44" fmla="*/ 68263 w 1088"/>
              <a:gd name="T45" fmla="*/ 438587 h 1003"/>
              <a:gd name="T46" fmla="*/ 84931 w 1088"/>
              <a:gd name="T47" fmla="*/ 516452 h 1003"/>
              <a:gd name="T48" fmla="*/ 115094 w 1088"/>
              <a:gd name="T49" fmla="*/ 587961 h 1003"/>
              <a:gd name="T50" fmla="*/ 157163 w 1088"/>
              <a:gd name="T51" fmla="*/ 651524 h 1003"/>
              <a:gd name="T52" fmla="*/ 211931 w 1088"/>
              <a:gd name="T53" fmla="*/ 705553 h 1003"/>
              <a:gd name="T54" fmla="*/ 275431 w 1088"/>
              <a:gd name="T55" fmla="*/ 748458 h 1003"/>
              <a:gd name="T56" fmla="*/ 346869 w 1088"/>
              <a:gd name="T57" fmla="*/ 778651 h 1003"/>
              <a:gd name="T58" fmla="*/ 424656 w 1088"/>
              <a:gd name="T59" fmla="*/ 795336 h 1003"/>
              <a:gd name="T60" fmla="*/ 505619 w 1088"/>
              <a:gd name="T61" fmla="*/ 795336 h 1003"/>
              <a:gd name="T62" fmla="*/ 583406 w 1088"/>
              <a:gd name="T63" fmla="*/ 778651 h 1003"/>
              <a:gd name="T64" fmla="*/ 654844 w 1088"/>
              <a:gd name="T65" fmla="*/ 748458 h 1003"/>
              <a:gd name="T66" fmla="*/ 719138 w 1088"/>
              <a:gd name="T67" fmla="*/ 705553 h 1003"/>
              <a:gd name="T68" fmla="*/ 773113 w 1088"/>
              <a:gd name="T69" fmla="*/ 651524 h 1003"/>
              <a:gd name="T70" fmla="*/ 815181 w 1088"/>
              <a:gd name="T71" fmla="*/ 587961 h 1003"/>
              <a:gd name="T72" fmla="*/ 845344 w 1088"/>
              <a:gd name="T73" fmla="*/ 516452 h 1003"/>
              <a:gd name="T74" fmla="*/ 862013 w 1088"/>
              <a:gd name="T75" fmla="*/ 438587 h 1003"/>
              <a:gd name="T76" fmla="*/ 862013 w 1088"/>
              <a:gd name="T77" fmla="*/ 357544 h 1003"/>
              <a:gd name="T78" fmla="*/ 845344 w 1088"/>
              <a:gd name="T79" fmla="*/ 279679 h 1003"/>
              <a:gd name="T80" fmla="*/ 815181 w 1088"/>
              <a:gd name="T81" fmla="*/ 208170 h 1003"/>
              <a:gd name="T82" fmla="*/ 773113 w 1088"/>
              <a:gd name="T83" fmla="*/ 145401 h 1003"/>
              <a:gd name="T84" fmla="*/ 719138 w 1088"/>
              <a:gd name="T85" fmla="*/ 90578 h 1003"/>
              <a:gd name="T86" fmla="*/ 654844 w 1088"/>
              <a:gd name="T87" fmla="*/ 48467 h 1003"/>
              <a:gd name="T88" fmla="*/ 583406 w 1088"/>
              <a:gd name="T89" fmla="*/ 18274 h 1003"/>
              <a:gd name="T90" fmla="*/ 505619 w 1088"/>
              <a:gd name="T91" fmla="*/ 1589 h 10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88" h="1003">
                <a:moveTo>
                  <a:pt x="587" y="0"/>
                </a:moveTo>
                <a:lnTo>
                  <a:pt x="565" y="0"/>
                </a:lnTo>
                <a:lnTo>
                  <a:pt x="543" y="2"/>
                </a:lnTo>
                <a:lnTo>
                  <a:pt x="521" y="4"/>
                </a:lnTo>
                <a:lnTo>
                  <a:pt x="499" y="8"/>
                </a:lnTo>
                <a:lnTo>
                  <a:pt x="478" y="11"/>
                </a:lnTo>
                <a:lnTo>
                  <a:pt x="458" y="17"/>
                </a:lnTo>
                <a:lnTo>
                  <a:pt x="437" y="23"/>
                </a:lnTo>
                <a:lnTo>
                  <a:pt x="417" y="28"/>
                </a:lnTo>
                <a:lnTo>
                  <a:pt x="398" y="36"/>
                </a:lnTo>
                <a:lnTo>
                  <a:pt x="378" y="44"/>
                </a:lnTo>
                <a:lnTo>
                  <a:pt x="360" y="54"/>
                </a:lnTo>
                <a:lnTo>
                  <a:pt x="341" y="64"/>
                </a:lnTo>
                <a:lnTo>
                  <a:pt x="323" y="74"/>
                </a:lnTo>
                <a:lnTo>
                  <a:pt x="305" y="86"/>
                </a:lnTo>
                <a:lnTo>
                  <a:pt x="288" y="97"/>
                </a:lnTo>
                <a:lnTo>
                  <a:pt x="272" y="110"/>
                </a:lnTo>
                <a:lnTo>
                  <a:pt x="262" y="94"/>
                </a:lnTo>
                <a:lnTo>
                  <a:pt x="250" y="79"/>
                </a:lnTo>
                <a:lnTo>
                  <a:pt x="236" y="66"/>
                </a:lnTo>
                <a:lnTo>
                  <a:pt x="220" y="56"/>
                </a:lnTo>
                <a:lnTo>
                  <a:pt x="203" y="47"/>
                </a:lnTo>
                <a:lnTo>
                  <a:pt x="184" y="41"/>
                </a:lnTo>
                <a:lnTo>
                  <a:pt x="166" y="36"/>
                </a:lnTo>
                <a:lnTo>
                  <a:pt x="145" y="35"/>
                </a:lnTo>
                <a:lnTo>
                  <a:pt x="116" y="39"/>
                </a:lnTo>
                <a:lnTo>
                  <a:pt x="89" y="47"/>
                </a:lnTo>
                <a:lnTo>
                  <a:pt x="65" y="59"/>
                </a:lnTo>
                <a:lnTo>
                  <a:pt x="43" y="78"/>
                </a:lnTo>
                <a:lnTo>
                  <a:pt x="25" y="99"/>
                </a:lnTo>
                <a:lnTo>
                  <a:pt x="12" y="124"/>
                </a:lnTo>
                <a:lnTo>
                  <a:pt x="3" y="150"/>
                </a:lnTo>
                <a:lnTo>
                  <a:pt x="0" y="180"/>
                </a:lnTo>
                <a:lnTo>
                  <a:pt x="2" y="206"/>
                </a:lnTo>
                <a:lnTo>
                  <a:pt x="9" y="230"/>
                </a:lnTo>
                <a:lnTo>
                  <a:pt x="20" y="253"/>
                </a:lnTo>
                <a:lnTo>
                  <a:pt x="33" y="272"/>
                </a:lnTo>
                <a:lnTo>
                  <a:pt x="51" y="290"/>
                </a:lnTo>
                <a:lnTo>
                  <a:pt x="71" y="303"/>
                </a:lnTo>
                <a:lnTo>
                  <a:pt x="93" y="315"/>
                </a:lnTo>
                <a:lnTo>
                  <a:pt x="118" y="322"/>
                </a:lnTo>
                <a:lnTo>
                  <a:pt x="103" y="364"/>
                </a:lnTo>
                <a:lnTo>
                  <a:pt x="92" y="408"/>
                </a:lnTo>
                <a:lnTo>
                  <a:pt x="86" y="454"/>
                </a:lnTo>
                <a:lnTo>
                  <a:pt x="84" y="501"/>
                </a:lnTo>
                <a:lnTo>
                  <a:pt x="86" y="552"/>
                </a:lnTo>
                <a:lnTo>
                  <a:pt x="95" y="603"/>
                </a:lnTo>
                <a:lnTo>
                  <a:pt x="107" y="650"/>
                </a:lnTo>
                <a:lnTo>
                  <a:pt x="123" y="696"/>
                </a:lnTo>
                <a:lnTo>
                  <a:pt x="145" y="740"/>
                </a:lnTo>
                <a:lnTo>
                  <a:pt x="169" y="781"/>
                </a:lnTo>
                <a:lnTo>
                  <a:pt x="198" y="820"/>
                </a:lnTo>
                <a:lnTo>
                  <a:pt x="232" y="856"/>
                </a:lnTo>
                <a:lnTo>
                  <a:pt x="267" y="888"/>
                </a:lnTo>
                <a:lnTo>
                  <a:pt x="305" y="917"/>
                </a:lnTo>
                <a:lnTo>
                  <a:pt x="347" y="942"/>
                </a:lnTo>
                <a:lnTo>
                  <a:pt x="391" y="964"/>
                </a:lnTo>
                <a:lnTo>
                  <a:pt x="437" y="980"/>
                </a:lnTo>
                <a:lnTo>
                  <a:pt x="485" y="993"/>
                </a:lnTo>
                <a:lnTo>
                  <a:pt x="535" y="1001"/>
                </a:lnTo>
                <a:lnTo>
                  <a:pt x="587" y="1003"/>
                </a:lnTo>
                <a:lnTo>
                  <a:pt x="637" y="1001"/>
                </a:lnTo>
                <a:lnTo>
                  <a:pt x="688" y="993"/>
                </a:lnTo>
                <a:lnTo>
                  <a:pt x="735" y="980"/>
                </a:lnTo>
                <a:lnTo>
                  <a:pt x="781" y="964"/>
                </a:lnTo>
                <a:lnTo>
                  <a:pt x="825" y="942"/>
                </a:lnTo>
                <a:lnTo>
                  <a:pt x="867" y="917"/>
                </a:lnTo>
                <a:lnTo>
                  <a:pt x="906" y="888"/>
                </a:lnTo>
                <a:lnTo>
                  <a:pt x="942" y="856"/>
                </a:lnTo>
                <a:lnTo>
                  <a:pt x="974" y="820"/>
                </a:lnTo>
                <a:lnTo>
                  <a:pt x="1003" y="781"/>
                </a:lnTo>
                <a:lnTo>
                  <a:pt x="1027" y="740"/>
                </a:lnTo>
                <a:lnTo>
                  <a:pt x="1049" y="696"/>
                </a:lnTo>
                <a:lnTo>
                  <a:pt x="1065" y="650"/>
                </a:lnTo>
                <a:lnTo>
                  <a:pt x="1078" y="603"/>
                </a:lnTo>
                <a:lnTo>
                  <a:pt x="1086" y="552"/>
                </a:lnTo>
                <a:lnTo>
                  <a:pt x="1088" y="501"/>
                </a:lnTo>
                <a:lnTo>
                  <a:pt x="1086" y="450"/>
                </a:lnTo>
                <a:lnTo>
                  <a:pt x="1078" y="400"/>
                </a:lnTo>
                <a:lnTo>
                  <a:pt x="1065" y="352"/>
                </a:lnTo>
                <a:lnTo>
                  <a:pt x="1049" y="306"/>
                </a:lnTo>
                <a:lnTo>
                  <a:pt x="1027" y="262"/>
                </a:lnTo>
                <a:lnTo>
                  <a:pt x="1003" y="221"/>
                </a:lnTo>
                <a:lnTo>
                  <a:pt x="974" y="183"/>
                </a:lnTo>
                <a:lnTo>
                  <a:pt x="942" y="147"/>
                </a:lnTo>
                <a:lnTo>
                  <a:pt x="906" y="114"/>
                </a:lnTo>
                <a:lnTo>
                  <a:pt x="867" y="85"/>
                </a:lnTo>
                <a:lnTo>
                  <a:pt x="825" y="61"/>
                </a:lnTo>
                <a:lnTo>
                  <a:pt x="781" y="39"/>
                </a:lnTo>
                <a:lnTo>
                  <a:pt x="735" y="23"/>
                </a:lnTo>
                <a:lnTo>
                  <a:pt x="688" y="10"/>
                </a:lnTo>
                <a:lnTo>
                  <a:pt x="637" y="2"/>
                </a:lnTo>
                <a:lnTo>
                  <a:pt x="587" y="0"/>
                </a:lnTo>
                <a:close/>
              </a:path>
            </a:pathLst>
          </a:cu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3086" name="Group 55"/>
          <p:cNvGrpSpPr>
            <a:grpSpLocks noChangeAspect="1"/>
          </p:cNvGrpSpPr>
          <p:nvPr/>
        </p:nvGrpSpPr>
        <p:grpSpPr bwMode="auto">
          <a:xfrm>
            <a:off x="3467100" y="7237413"/>
            <a:ext cx="500063" cy="523875"/>
            <a:chOff x="1975" y="4563"/>
            <a:chExt cx="438" cy="459"/>
          </a:xfrm>
        </p:grpSpPr>
        <p:sp>
          <p:nvSpPr>
            <p:cNvPr id="3105" name="Freeform 27"/>
            <p:cNvSpPr>
              <a:spLocks noChangeAspect="1"/>
            </p:cNvSpPr>
            <p:nvPr/>
          </p:nvSpPr>
          <p:spPr bwMode="auto">
            <a:xfrm flipH="1">
              <a:off x="1975" y="4952"/>
              <a:ext cx="69" cy="70"/>
            </a:xfrm>
            <a:custGeom>
              <a:avLst/>
              <a:gdLst>
                <a:gd name="T0" fmla="*/ 69 w 139"/>
                <a:gd name="T1" fmla="*/ 35 h 139"/>
                <a:gd name="T2" fmla="*/ 69 w 139"/>
                <a:gd name="T3" fmla="*/ 42 h 139"/>
                <a:gd name="T4" fmla="*/ 67 w 139"/>
                <a:gd name="T5" fmla="*/ 48 h 139"/>
                <a:gd name="T6" fmla="*/ 64 w 139"/>
                <a:gd name="T7" fmla="*/ 54 h 139"/>
                <a:gd name="T8" fmla="*/ 59 w 139"/>
                <a:gd name="T9" fmla="*/ 59 h 139"/>
                <a:gd name="T10" fmla="*/ 54 w 139"/>
                <a:gd name="T11" fmla="*/ 64 h 139"/>
                <a:gd name="T12" fmla="*/ 48 w 139"/>
                <a:gd name="T13" fmla="*/ 67 h 139"/>
                <a:gd name="T14" fmla="*/ 42 w 139"/>
                <a:gd name="T15" fmla="*/ 69 h 139"/>
                <a:gd name="T16" fmla="*/ 35 w 139"/>
                <a:gd name="T17" fmla="*/ 70 h 139"/>
                <a:gd name="T18" fmla="*/ 28 w 139"/>
                <a:gd name="T19" fmla="*/ 69 h 139"/>
                <a:gd name="T20" fmla="*/ 21 w 139"/>
                <a:gd name="T21" fmla="*/ 67 h 139"/>
                <a:gd name="T22" fmla="*/ 15 w 139"/>
                <a:gd name="T23" fmla="*/ 64 h 139"/>
                <a:gd name="T24" fmla="*/ 10 w 139"/>
                <a:gd name="T25" fmla="*/ 59 h 139"/>
                <a:gd name="T26" fmla="*/ 6 w 139"/>
                <a:gd name="T27" fmla="*/ 54 h 139"/>
                <a:gd name="T28" fmla="*/ 3 w 139"/>
                <a:gd name="T29" fmla="*/ 48 h 139"/>
                <a:gd name="T30" fmla="*/ 0 w 139"/>
                <a:gd name="T31" fmla="*/ 42 h 139"/>
                <a:gd name="T32" fmla="*/ 0 w 139"/>
                <a:gd name="T33" fmla="*/ 35 h 139"/>
                <a:gd name="T34" fmla="*/ 0 w 139"/>
                <a:gd name="T35" fmla="*/ 28 h 139"/>
                <a:gd name="T36" fmla="*/ 3 w 139"/>
                <a:gd name="T37" fmla="*/ 21 h 139"/>
                <a:gd name="T38" fmla="*/ 6 w 139"/>
                <a:gd name="T39" fmla="*/ 16 h 139"/>
                <a:gd name="T40" fmla="*/ 10 w 139"/>
                <a:gd name="T41" fmla="*/ 10 h 139"/>
                <a:gd name="T42" fmla="*/ 15 w 139"/>
                <a:gd name="T43" fmla="*/ 6 h 139"/>
                <a:gd name="T44" fmla="*/ 21 w 139"/>
                <a:gd name="T45" fmla="*/ 3 h 139"/>
                <a:gd name="T46" fmla="*/ 28 w 139"/>
                <a:gd name="T47" fmla="*/ 1 h 139"/>
                <a:gd name="T48" fmla="*/ 35 w 139"/>
                <a:gd name="T49" fmla="*/ 0 h 139"/>
                <a:gd name="T50" fmla="*/ 42 w 139"/>
                <a:gd name="T51" fmla="*/ 1 h 139"/>
                <a:gd name="T52" fmla="*/ 48 w 139"/>
                <a:gd name="T53" fmla="*/ 3 h 139"/>
                <a:gd name="T54" fmla="*/ 54 w 139"/>
                <a:gd name="T55" fmla="*/ 6 h 139"/>
                <a:gd name="T56" fmla="*/ 59 w 139"/>
                <a:gd name="T57" fmla="*/ 10 h 139"/>
                <a:gd name="T58" fmla="*/ 64 w 139"/>
                <a:gd name="T59" fmla="*/ 16 h 139"/>
                <a:gd name="T60" fmla="*/ 67 w 139"/>
                <a:gd name="T61" fmla="*/ 21 h 139"/>
                <a:gd name="T62" fmla="*/ 69 w 139"/>
                <a:gd name="T63" fmla="*/ 28 h 139"/>
                <a:gd name="T64" fmla="*/ 69 w 139"/>
                <a:gd name="T65" fmla="*/ 35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9" h="139">
                  <a:moveTo>
                    <a:pt x="139" y="69"/>
                  </a:moveTo>
                  <a:lnTo>
                    <a:pt x="138" y="83"/>
                  </a:lnTo>
                  <a:lnTo>
                    <a:pt x="134" y="96"/>
                  </a:lnTo>
                  <a:lnTo>
                    <a:pt x="128" y="108"/>
                  </a:lnTo>
                  <a:lnTo>
                    <a:pt x="119" y="118"/>
                  </a:lnTo>
                  <a:lnTo>
                    <a:pt x="108" y="127"/>
                  </a:lnTo>
                  <a:lnTo>
                    <a:pt x="97" y="133"/>
                  </a:lnTo>
                  <a:lnTo>
                    <a:pt x="84" y="138"/>
                  </a:lnTo>
                  <a:lnTo>
                    <a:pt x="70" y="139"/>
                  </a:lnTo>
                  <a:lnTo>
                    <a:pt x="56" y="138"/>
                  </a:lnTo>
                  <a:lnTo>
                    <a:pt x="43" y="133"/>
                  </a:lnTo>
                  <a:lnTo>
                    <a:pt x="31" y="127"/>
                  </a:lnTo>
                  <a:lnTo>
                    <a:pt x="21" y="118"/>
                  </a:lnTo>
                  <a:lnTo>
                    <a:pt x="12" y="108"/>
                  </a:lnTo>
                  <a:lnTo>
                    <a:pt x="6" y="96"/>
                  </a:lnTo>
                  <a:lnTo>
                    <a:pt x="1" y="83"/>
                  </a:lnTo>
                  <a:lnTo>
                    <a:pt x="0" y="69"/>
                  </a:lnTo>
                  <a:lnTo>
                    <a:pt x="1" y="55"/>
                  </a:lnTo>
                  <a:lnTo>
                    <a:pt x="6" y="42"/>
                  </a:lnTo>
                  <a:lnTo>
                    <a:pt x="12" y="31"/>
                  </a:lnTo>
                  <a:lnTo>
                    <a:pt x="21" y="20"/>
                  </a:lnTo>
                  <a:lnTo>
                    <a:pt x="31" y="11"/>
                  </a:lnTo>
                  <a:lnTo>
                    <a:pt x="43" y="5"/>
                  </a:lnTo>
                  <a:lnTo>
                    <a:pt x="56" y="1"/>
                  </a:lnTo>
                  <a:lnTo>
                    <a:pt x="70" y="0"/>
                  </a:lnTo>
                  <a:lnTo>
                    <a:pt x="84" y="1"/>
                  </a:lnTo>
                  <a:lnTo>
                    <a:pt x="97" y="5"/>
                  </a:lnTo>
                  <a:lnTo>
                    <a:pt x="108" y="11"/>
                  </a:lnTo>
                  <a:lnTo>
                    <a:pt x="119" y="20"/>
                  </a:lnTo>
                  <a:lnTo>
                    <a:pt x="128" y="31"/>
                  </a:lnTo>
                  <a:lnTo>
                    <a:pt x="134" y="42"/>
                  </a:lnTo>
                  <a:lnTo>
                    <a:pt x="138" y="55"/>
                  </a:lnTo>
                  <a:lnTo>
                    <a:pt x="139" y="69"/>
                  </a:lnTo>
                  <a:close/>
                </a:path>
              </a:pathLst>
            </a:custGeom>
            <a:noFill/>
            <a:ln>
              <a:noFill/>
            </a:ln>
            <a:extLst>
              <a:ext uri="{909E8E84-426E-40DD-AFC4-6F175D3DCCD1}">
                <a14:hiddenFill xmlns:a14="http://schemas.microsoft.com/office/drawing/2010/main">
                  <a:solidFill>
                    <a:srgbClr val="B2FF4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06" name="Freeform 28"/>
            <p:cNvSpPr>
              <a:spLocks noChangeAspect="1"/>
            </p:cNvSpPr>
            <p:nvPr/>
          </p:nvSpPr>
          <p:spPr bwMode="auto">
            <a:xfrm flipH="1">
              <a:off x="2094" y="4605"/>
              <a:ext cx="104" cy="87"/>
            </a:xfrm>
            <a:custGeom>
              <a:avLst/>
              <a:gdLst>
                <a:gd name="T0" fmla="*/ 4 w 209"/>
                <a:gd name="T1" fmla="*/ 0 h 173"/>
                <a:gd name="T2" fmla="*/ 3 w 209"/>
                <a:gd name="T3" fmla="*/ 1 h 173"/>
                <a:gd name="T4" fmla="*/ 3 w 209"/>
                <a:gd name="T5" fmla="*/ 2 h 173"/>
                <a:gd name="T6" fmla="*/ 2 w 209"/>
                <a:gd name="T7" fmla="*/ 2 h 173"/>
                <a:gd name="T8" fmla="*/ 2 w 209"/>
                <a:gd name="T9" fmla="*/ 2 h 173"/>
                <a:gd name="T10" fmla="*/ 1 w 209"/>
                <a:gd name="T11" fmla="*/ 5 h 173"/>
                <a:gd name="T12" fmla="*/ 0 w 209"/>
                <a:gd name="T13" fmla="*/ 7 h 173"/>
                <a:gd name="T14" fmla="*/ 0 w 209"/>
                <a:gd name="T15" fmla="*/ 10 h 173"/>
                <a:gd name="T16" fmla="*/ 0 w 209"/>
                <a:gd name="T17" fmla="*/ 13 h 173"/>
                <a:gd name="T18" fmla="*/ 1 w 209"/>
                <a:gd name="T19" fmla="*/ 19 h 173"/>
                <a:gd name="T20" fmla="*/ 3 w 209"/>
                <a:gd name="T21" fmla="*/ 25 h 173"/>
                <a:gd name="T22" fmla="*/ 7 w 209"/>
                <a:gd name="T23" fmla="*/ 32 h 173"/>
                <a:gd name="T24" fmla="*/ 11 w 209"/>
                <a:gd name="T25" fmla="*/ 39 h 173"/>
                <a:gd name="T26" fmla="*/ 16 w 209"/>
                <a:gd name="T27" fmla="*/ 45 h 173"/>
                <a:gd name="T28" fmla="*/ 22 w 209"/>
                <a:gd name="T29" fmla="*/ 52 h 173"/>
                <a:gd name="T30" fmla="*/ 28 w 209"/>
                <a:gd name="T31" fmla="*/ 58 h 173"/>
                <a:gd name="T32" fmla="*/ 35 w 209"/>
                <a:gd name="T33" fmla="*/ 64 h 173"/>
                <a:gd name="T34" fmla="*/ 46 w 209"/>
                <a:gd name="T35" fmla="*/ 72 h 173"/>
                <a:gd name="T36" fmla="*/ 57 w 209"/>
                <a:gd name="T37" fmla="*/ 78 h 173"/>
                <a:gd name="T38" fmla="*/ 67 w 209"/>
                <a:gd name="T39" fmla="*/ 82 h 173"/>
                <a:gd name="T40" fmla="*/ 77 w 209"/>
                <a:gd name="T41" fmla="*/ 85 h 173"/>
                <a:gd name="T42" fmla="*/ 85 w 209"/>
                <a:gd name="T43" fmla="*/ 87 h 173"/>
                <a:gd name="T44" fmla="*/ 93 w 209"/>
                <a:gd name="T45" fmla="*/ 86 h 173"/>
                <a:gd name="T46" fmla="*/ 98 w 209"/>
                <a:gd name="T47" fmla="*/ 85 h 173"/>
                <a:gd name="T48" fmla="*/ 102 w 209"/>
                <a:gd name="T49" fmla="*/ 82 h 173"/>
                <a:gd name="T50" fmla="*/ 104 w 209"/>
                <a:gd name="T51" fmla="*/ 79 h 173"/>
                <a:gd name="T52" fmla="*/ 97 w 209"/>
                <a:gd name="T53" fmla="*/ 79 h 173"/>
                <a:gd name="T54" fmla="*/ 90 w 209"/>
                <a:gd name="T55" fmla="*/ 77 h 173"/>
                <a:gd name="T56" fmla="*/ 82 w 209"/>
                <a:gd name="T57" fmla="*/ 75 h 173"/>
                <a:gd name="T58" fmla="*/ 74 w 209"/>
                <a:gd name="T59" fmla="*/ 72 h 173"/>
                <a:gd name="T60" fmla="*/ 66 w 209"/>
                <a:gd name="T61" fmla="*/ 69 h 173"/>
                <a:gd name="T62" fmla="*/ 59 w 209"/>
                <a:gd name="T63" fmla="*/ 64 h 173"/>
                <a:gd name="T64" fmla="*/ 51 w 209"/>
                <a:gd name="T65" fmla="*/ 59 h 173"/>
                <a:gd name="T66" fmla="*/ 43 w 209"/>
                <a:gd name="T67" fmla="*/ 53 h 173"/>
                <a:gd name="T68" fmla="*/ 36 w 209"/>
                <a:gd name="T69" fmla="*/ 47 h 173"/>
                <a:gd name="T70" fmla="*/ 29 w 209"/>
                <a:gd name="T71" fmla="*/ 41 h 173"/>
                <a:gd name="T72" fmla="*/ 24 w 209"/>
                <a:gd name="T73" fmla="*/ 34 h 173"/>
                <a:gd name="T74" fmla="*/ 18 w 209"/>
                <a:gd name="T75" fmla="*/ 27 h 173"/>
                <a:gd name="T76" fmla="*/ 13 w 209"/>
                <a:gd name="T77" fmla="*/ 21 h 173"/>
                <a:gd name="T78" fmla="*/ 9 w 209"/>
                <a:gd name="T79" fmla="*/ 14 h 173"/>
                <a:gd name="T80" fmla="*/ 6 w 209"/>
                <a:gd name="T81" fmla="*/ 7 h 173"/>
                <a:gd name="T82" fmla="*/ 4 w 209"/>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9" h="173">
                  <a:moveTo>
                    <a:pt x="8" y="0"/>
                  </a:moveTo>
                  <a:lnTo>
                    <a:pt x="7" y="1"/>
                  </a:lnTo>
                  <a:lnTo>
                    <a:pt x="6" y="3"/>
                  </a:lnTo>
                  <a:lnTo>
                    <a:pt x="5" y="4"/>
                  </a:lnTo>
                  <a:lnTo>
                    <a:pt x="3" y="9"/>
                  </a:lnTo>
                  <a:lnTo>
                    <a:pt x="0" y="13"/>
                  </a:lnTo>
                  <a:lnTo>
                    <a:pt x="0" y="19"/>
                  </a:lnTo>
                  <a:lnTo>
                    <a:pt x="0" y="26"/>
                  </a:lnTo>
                  <a:lnTo>
                    <a:pt x="3" y="38"/>
                  </a:lnTo>
                  <a:lnTo>
                    <a:pt x="7" y="50"/>
                  </a:lnTo>
                  <a:lnTo>
                    <a:pt x="14" y="63"/>
                  </a:lnTo>
                  <a:lnTo>
                    <a:pt x="22" y="77"/>
                  </a:lnTo>
                  <a:lnTo>
                    <a:pt x="33" y="89"/>
                  </a:lnTo>
                  <a:lnTo>
                    <a:pt x="44" y="103"/>
                  </a:lnTo>
                  <a:lnTo>
                    <a:pt x="57" y="116"/>
                  </a:lnTo>
                  <a:lnTo>
                    <a:pt x="71" y="127"/>
                  </a:lnTo>
                  <a:lnTo>
                    <a:pt x="92" y="144"/>
                  </a:lnTo>
                  <a:lnTo>
                    <a:pt x="114" y="155"/>
                  </a:lnTo>
                  <a:lnTo>
                    <a:pt x="135" y="164"/>
                  </a:lnTo>
                  <a:lnTo>
                    <a:pt x="154" y="170"/>
                  </a:lnTo>
                  <a:lnTo>
                    <a:pt x="171" y="173"/>
                  </a:lnTo>
                  <a:lnTo>
                    <a:pt x="186" y="172"/>
                  </a:lnTo>
                  <a:lnTo>
                    <a:pt x="197" y="169"/>
                  </a:lnTo>
                  <a:lnTo>
                    <a:pt x="205" y="163"/>
                  </a:lnTo>
                  <a:lnTo>
                    <a:pt x="209" y="158"/>
                  </a:lnTo>
                  <a:lnTo>
                    <a:pt x="195" y="157"/>
                  </a:lnTo>
                  <a:lnTo>
                    <a:pt x="180" y="154"/>
                  </a:lnTo>
                  <a:lnTo>
                    <a:pt x="165" y="149"/>
                  </a:lnTo>
                  <a:lnTo>
                    <a:pt x="149" y="144"/>
                  </a:lnTo>
                  <a:lnTo>
                    <a:pt x="133" y="137"/>
                  </a:lnTo>
                  <a:lnTo>
                    <a:pt x="118" y="127"/>
                  </a:lnTo>
                  <a:lnTo>
                    <a:pt x="102" y="117"/>
                  </a:lnTo>
                  <a:lnTo>
                    <a:pt x="87" y="106"/>
                  </a:lnTo>
                  <a:lnTo>
                    <a:pt x="73" y="94"/>
                  </a:lnTo>
                  <a:lnTo>
                    <a:pt x="59" y="81"/>
                  </a:lnTo>
                  <a:lnTo>
                    <a:pt x="48" y="68"/>
                  </a:lnTo>
                  <a:lnTo>
                    <a:pt x="36" y="54"/>
                  </a:lnTo>
                  <a:lnTo>
                    <a:pt x="27" y="41"/>
                  </a:lnTo>
                  <a:lnTo>
                    <a:pt x="19" y="27"/>
                  </a:lnTo>
                  <a:lnTo>
                    <a:pt x="13" y="13"/>
                  </a:lnTo>
                  <a:lnTo>
                    <a:pt x="8"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07" name="Freeform 29"/>
            <p:cNvSpPr>
              <a:spLocks noChangeAspect="1" noEditPoints="1"/>
            </p:cNvSpPr>
            <p:nvPr/>
          </p:nvSpPr>
          <p:spPr bwMode="auto">
            <a:xfrm flipH="1">
              <a:off x="2059" y="4563"/>
              <a:ext cx="354" cy="420"/>
            </a:xfrm>
            <a:custGeom>
              <a:avLst/>
              <a:gdLst>
                <a:gd name="T0" fmla="*/ 329 w 707"/>
                <a:gd name="T1" fmla="*/ 41 h 840"/>
                <a:gd name="T2" fmla="*/ 273 w 707"/>
                <a:gd name="T3" fmla="*/ 4 h 840"/>
                <a:gd name="T4" fmla="*/ 222 w 707"/>
                <a:gd name="T5" fmla="*/ 12 h 840"/>
                <a:gd name="T6" fmla="*/ 201 w 707"/>
                <a:gd name="T7" fmla="*/ 39 h 840"/>
                <a:gd name="T8" fmla="*/ 205 w 707"/>
                <a:gd name="T9" fmla="*/ 77 h 840"/>
                <a:gd name="T10" fmla="*/ 178 w 707"/>
                <a:gd name="T11" fmla="*/ 108 h 840"/>
                <a:gd name="T12" fmla="*/ 142 w 707"/>
                <a:gd name="T13" fmla="*/ 130 h 840"/>
                <a:gd name="T14" fmla="*/ 112 w 707"/>
                <a:gd name="T15" fmla="*/ 131 h 840"/>
                <a:gd name="T16" fmla="*/ 59 w 707"/>
                <a:gd name="T17" fmla="*/ 161 h 840"/>
                <a:gd name="T18" fmla="*/ 55 w 707"/>
                <a:gd name="T19" fmla="*/ 227 h 840"/>
                <a:gd name="T20" fmla="*/ 28 w 707"/>
                <a:gd name="T21" fmla="*/ 347 h 840"/>
                <a:gd name="T22" fmla="*/ 2 w 707"/>
                <a:gd name="T23" fmla="*/ 409 h 840"/>
                <a:gd name="T24" fmla="*/ 53 w 707"/>
                <a:gd name="T25" fmla="*/ 388 h 840"/>
                <a:gd name="T26" fmla="*/ 137 w 707"/>
                <a:gd name="T27" fmla="*/ 306 h 840"/>
                <a:gd name="T28" fmla="*/ 199 w 707"/>
                <a:gd name="T29" fmla="*/ 326 h 840"/>
                <a:gd name="T30" fmla="*/ 226 w 707"/>
                <a:gd name="T31" fmla="*/ 319 h 840"/>
                <a:gd name="T32" fmla="*/ 248 w 707"/>
                <a:gd name="T33" fmla="*/ 286 h 840"/>
                <a:gd name="T34" fmla="*/ 254 w 707"/>
                <a:gd name="T35" fmla="*/ 227 h 840"/>
                <a:gd name="T36" fmla="*/ 263 w 707"/>
                <a:gd name="T37" fmla="*/ 176 h 840"/>
                <a:gd name="T38" fmla="*/ 288 w 707"/>
                <a:gd name="T39" fmla="*/ 143 h 840"/>
                <a:gd name="T40" fmla="*/ 326 w 707"/>
                <a:gd name="T41" fmla="*/ 138 h 840"/>
                <a:gd name="T42" fmla="*/ 352 w 707"/>
                <a:gd name="T43" fmla="*/ 81 h 840"/>
                <a:gd name="T44" fmla="*/ 48 w 707"/>
                <a:gd name="T45" fmla="*/ 376 h 840"/>
                <a:gd name="T46" fmla="*/ 24 w 707"/>
                <a:gd name="T47" fmla="*/ 379 h 840"/>
                <a:gd name="T48" fmla="*/ 41 w 707"/>
                <a:gd name="T49" fmla="*/ 349 h 840"/>
                <a:gd name="T50" fmla="*/ 109 w 707"/>
                <a:gd name="T51" fmla="*/ 287 h 840"/>
                <a:gd name="T52" fmla="*/ 218 w 707"/>
                <a:gd name="T53" fmla="*/ 305 h 840"/>
                <a:gd name="T54" fmla="*/ 176 w 707"/>
                <a:gd name="T55" fmla="*/ 306 h 840"/>
                <a:gd name="T56" fmla="*/ 101 w 707"/>
                <a:gd name="T57" fmla="*/ 259 h 840"/>
                <a:gd name="T58" fmla="*/ 61 w 707"/>
                <a:gd name="T59" fmla="*/ 185 h 840"/>
                <a:gd name="T60" fmla="*/ 98 w 707"/>
                <a:gd name="T61" fmla="*/ 153 h 840"/>
                <a:gd name="T62" fmla="*/ 131 w 707"/>
                <a:gd name="T63" fmla="*/ 145 h 840"/>
                <a:gd name="T64" fmla="*/ 140 w 707"/>
                <a:gd name="T65" fmla="*/ 147 h 840"/>
                <a:gd name="T66" fmla="*/ 131 w 707"/>
                <a:gd name="T67" fmla="*/ 175 h 840"/>
                <a:gd name="T68" fmla="*/ 171 w 707"/>
                <a:gd name="T69" fmla="*/ 225 h 840"/>
                <a:gd name="T70" fmla="*/ 223 w 707"/>
                <a:gd name="T71" fmla="*/ 233 h 840"/>
                <a:gd name="T72" fmla="*/ 234 w 707"/>
                <a:gd name="T73" fmla="*/ 222 h 840"/>
                <a:gd name="T74" fmla="*/ 240 w 707"/>
                <a:gd name="T75" fmla="*/ 246 h 840"/>
                <a:gd name="T76" fmla="*/ 226 w 707"/>
                <a:gd name="T77" fmla="*/ 296 h 840"/>
                <a:gd name="T78" fmla="*/ 231 w 707"/>
                <a:gd name="T79" fmla="*/ 206 h 840"/>
                <a:gd name="T80" fmla="*/ 212 w 707"/>
                <a:gd name="T81" fmla="*/ 225 h 840"/>
                <a:gd name="T82" fmla="*/ 168 w 707"/>
                <a:gd name="T83" fmla="*/ 208 h 840"/>
                <a:gd name="T84" fmla="*/ 142 w 707"/>
                <a:gd name="T85" fmla="*/ 170 h 840"/>
                <a:gd name="T86" fmla="*/ 156 w 707"/>
                <a:gd name="T87" fmla="*/ 147 h 840"/>
                <a:gd name="T88" fmla="*/ 182 w 707"/>
                <a:gd name="T89" fmla="*/ 121 h 840"/>
                <a:gd name="T90" fmla="*/ 215 w 707"/>
                <a:gd name="T91" fmla="*/ 94 h 840"/>
                <a:gd name="T92" fmla="*/ 233 w 707"/>
                <a:gd name="T93" fmla="*/ 112 h 840"/>
                <a:gd name="T94" fmla="*/ 254 w 707"/>
                <a:gd name="T95" fmla="*/ 128 h 840"/>
                <a:gd name="T96" fmla="*/ 265 w 707"/>
                <a:gd name="T97" fmla="*/ 147 h 840"/>
                <a:gd name="T98" fmla="*/ 240 w 707"/>
                <a:gd name="T99" fmla="*/ 191 h 840"/>
                <a:gd name="T100" fmla="*/ 319 w 707"/>
                <a:gd name="T101" fmla="*/ 105 h 840"/>
                <a:gd name="T102" fmla="*/ 275 w 707"/>
                <a:gd name="T103" fmla="*/ 89 h 840"/>
                <a:gd name="T104" fmla="*/ 240 w 707"/>
                <a:gd name="T105" fmla="*/ 51 h 840"/>
                <a:gd name="T106" fmla="*/ 234 w 707"/>
                <a:gd name="T107" fmla="*/ 24 h 840"/>
                <a:gd name="T108" fmla="*/ 270 w 707"/>
                <a:gd name="T109" fmla="*/ 20 h 840"/>
                <a:gd name="T110" fmla="*/ 317 w 707"/>
                <a:gd name="T111" fmla="*/ 52 h 840"/>
                <a:gd name="T112" fmla="*/ 335 w 707"/>
                <a:gd name="T113" fmla="*/ 80 h 840"/>
                <a:gd name="T114" fmla="*/ 337 w 707"/>
                <a:gd name="T115" fmla="*/ 99 h 8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7" h="840">
                  <a:moveTo>
                    <a:pt x="696" y="138"/>
                  </a:moveTo>
                  <a:lnTo>
                    <a:pt x="690" y="126"/>
                  </a:lnTo>
                  <a:lnTo>
                    <a:pt x="683" y="116"/>
                  </a:lnTo>
                  <a:lnTo>
                    <a:pt x="675" y="104"/>
                  </a:lnTo>
                  <a:lnTo>
                    <a:pt x="667" y="93"/>
                  </a:lnTo>
                  <a:lnTo>
                    <a:pt x="658" y="82"/>
                  </a:lnTo>
                  <a:lnTo>
                    <a:pt x="647" y="72"/>
                  </a:lnTo>
                  <a:lnTo>
                    <a:pt x="636" y="62"/>
                  </a:lnTo>
                  <a:lnTo>
                    <a:pt x="624" y="53"/>
                  </a:lnTo>
                  <a:lnTo>
                    <a:pt x="598" y="33"/>
                  </a:lnTo>
                  <a:lnTo>
                    <a:pt x="571" y="18"/>
                  </a:lnTo>
                  <a:lnTo>
                    <a:pt x="545" y="8"/>
                  </a:lnTo>
                  <a:lnTo>
                    <a:pt x="519" y="2"/>
                  </a:lnTo>
                  <a:lnTo>
                    <a:pt x="496" y="0"/>
                  </a:lnTo>
                  <a:lnTo>
                    <a:pt x="476" y="2"/>
                  </a:lnTo>
                  <a:lnTo>
                    <a:pt x="458" y="10"/>
                  </a:lnTo>
                  <a:lnTo>
                    <a:pt x="444" y="21"/>
                  </a:lnTo>
                  <a:lnTo>
                    <a:pt x="444" y="23"/>
                  </a:lnTo>
                  <a:lnTo>
                    <a:pt x="443" y="23"/>
                  </a:lnTo>
                  <a:lnTo>
                    <a:pt x="408" y="68"/>
                  </a:lnTo>
                  <a:lnTo>
                    <a:pt x="402" y="78"/>
                  </a:lnTo>
                  <a:lnTo>
                    <a:pt x="397" y="89"/>
                  </a:lnTo>
                  <a:lnTo>
                    <a:pt x="396" y="101"/>
                  </a:lnTo>
                  <a:lnTo>
                    <a:pt x="396" y="115"/>
                  </a:lnTo>
                  <a:lnTo>
                    <a:pt x="398" y="127"/>
                  </a:lnTo>
                  <a:lnTo>
                    <a:pt x="403" y="140"/>
                  </a:lnTo>
                  <a:lnTo>
                    <a:pt x="409" y="154"/>
                  </a:lnTo>
                  <a:lnTo>
                    <a:pt x="416" y="167"/>
                  </a:lnTo>
                  <a:lnTo>
                    <a:pt x="405" y="175"/>
                  </a:lnTo>
                  <a:lnTo>
                    <a:pt x="395" y="183"/>
                  </a:lnTo>
                  <a:lnTo>
                    <a:pt x="382" y="193"/>
                  </a:lnTo>
                  <a:lnTo>
                    <a:pt x="370" y="203"/>
                  </a:lnTo>
                  <a:lnTo>
                    <a:pt x="355" y="216"/>
                  </a:lnTo>
                  <a:lnTo>
                    <a:pt x="340" y="230"/>
                  </a:lnTo>
                  <a:lnTo>
                    <a:pt x="325" y="245"/>
                  </a:lnTo>
                  <a:lnTo>
                    <a:pt x="308" y="261"/>
                  </a:lnTo>
                  <a:lnTo>
                    <a:pt x="300" y="260"/>
                  </a:lnTo>
                  <a:lnTo>
                    <a:pt x="292" y="259"/>
                  </a:lnTo>
                  <a:lnTo>
                    <a:pt x="284" y="259"/>
                  </a:lnTo>
                  <a:lnTo>
                    <a:pt x="276" y="257"/>
                  </a:lnTo>
                  <a:lnTo>
                    <a:pt x="268" y="257"/>
                  </a:lnTo>
                  <a:lnTo>
                    <a:pt x="260" y="257"/>
                  </a:lnTo>
                  <a:lnTo>
                    <a:pt x="252" y="257"/>
                  </a:lnTo>
                  <a:lnTo>
                    <a:pt x="244" y="259"/>
                  </a:lnTo>
                  <a:lnTo>
                    <a:pt x="223" y="262"/>
                  </a:lnTo>
                  <a:lnTo>
                    <a:pt x="202" y="268"/>
                  </a:lnTo>
                  <a:lnTo>
                    <a:pt x="184" y="275"/>
                  </a:lnTo>
                  <a:lnTo>
                    <a:pt x="166" y="284"/>
                  </a:lnTo>
                  <a:lnTo>
                    <a:pt x="147" y="294"/>
                  </a:lnTo>
                  <a:lnTo>
                    <a:pt x="131" y="307"/>
                  </a:lnTo>
                  <a:lnTo>
                    <a:pt x="117" y="321"/>
                  </a:lnTo>
                  <a:lnTo>
                    <a:pt x="103" y="336"/>
                  </a:lnTo>
                  <a:lnTo>
                    <a:pt x="93" y="354"/>
                  </a:lnTo>
                  <a:lnTo>
                    <a:pt x="89" y="376"/>
                  </a:lnTo>
                  <a:lnTo>
                    <a:pt x="91" y="400"/>
                  </a:lnTo>
                  <a:lnTo>
                    <a:pt x="98" y="427"/>
                  </a:lnTo>
                  <a:lnTo>
                    <a:pt x="110" y="453"/>
                  </a:lnTo>
                  <a:lnTo>
                    <a:pt x="127" y="482"/>
                  </a:lnTo>
                  <a:lnTo>
                    <a:pt x="151" y="511"/>
                  </a:lnTo>
                  <a:lnTo>
                    <a:pt x="177" y="538"/>
                  </a:lnTo>
                  <a:lnTo>
                    <a:pt x="63" y="682"/>
                  </a:lnTo>
                  <a:lnTo>
                    <a:pt x="61" y="686"/>
                  </a:lnTo>
                  <a:lnTo>
                    <a:pt x="55" y="694"/>
                  </a:lnTo>
                  <a:lnTo>
                    <a:pt x="47" y="705"/>
                  </a:lnTo>
                  <a:lnTo>
                    <a:pt x="38" y="721"/>
                  </a:lnTo>
                  <a:lnTo>
                    <a:pt x="28" y="741"/>
                  </a:lnTo>
                  <a:lnTo>
                    <a:pt x="19" y="763"/>
                  </a:lnTo>
                  <a:lnTo>
                    <a:pt x="11" y="789"/>
                  </a:lnTo>
                  <a:lnTo>
                    <a:pt x="4" y="817"/>
                  </a:lnTo>
                  <a:lnTo>
                    <a:pt x="0" y="840"/>
                  </a:lnTo>
                  <a:lnTo>
                    <a:pt x="20" y="831"/>
                  </a:lnTo>
                  <a:lnTo>
                    <a:pt x="46" y="818"/>
                  </a:lnTo>
                  <a:lnTo>
                    <a:pt x="69" y="803"/>
                  </a:lnTo>
                  <a:lnTo>
                    <a:pt x="89" y="789"/>
                  </a:lnTo>
                  <a:lnTo>
                    <a:pt x="106" y="775"/>
                  </a:lnTo>
                  <a:lnTo>
                    <a:pt x="119" y="763"/>
                  </a:lnTo>
                  <a:lnTo>
                    <a:pt x="130" y="752"/>
                  </a:lnTo>
                  <a:lnTo>
                    <a:pt x="136" y="745"/>
                  </a:lnTo>
                  <a:lnTo>
                    <a:pt x="138" y="742"/>
                  </a:lnTo>
                  <a:lnTo>
                    <a:pt x="252" y="598"/>
                  </a:lnTo>
                  <a:lnTo>
                    <a:pt x="274" y="612"/>
                  </a:lnTo>
                  <a:lnTo>
                    <a:pt x="296" y="623"/>
                  </a:lnTo>
                  <a:lnTo>
                    <a:pt x="318" y="633"/>
                  </a:lnTo>
                  <a:lnTo>
                    <a:pt x="338" y="641"/>
                  </a:lnTo>
                  <a:lnTo>
                    <a:pt x="359" y="647"/>
                  </a:lnTo>
                  <a:lnTo>
                    <a:pt x="379" y="650"/>
                  </a:lnTo>
                  <a:lnTo>
                    <a:pt x="397" y="651"/>
                  </a:lnTo>
                  <a:lnTo>
                    <a:pt x="414" y="650"/>
                  </a:lnTo>
                  <a:lnTo>
                    <a:pt x="423" y="649"/>
                  </a:lnTo>
                  <a:lnTo>
                    <a:pt x="431" y="647"/>
                  </a:lnTo>
                  <a:lnTo>
                    <a:pt x="438" y="644"/>
                  </a:lnTo>
                  <a:lnTo>
                    <a:pt x="444" y="642"/>
                  </a:lnTo>
                  <a:lnTo>
                    <a:pt x="451" y="638"/>
                  </a:lnTo>
                  <a:lnTo>
                    <a:pt x="457" y="634"/>
                  </a:lnTo>
                  <a:lnTo>
                    <a:pt x="462" y="629"/>
                  </a:lnTo>
                  <a:lnTo>
                    <a:pt x="466" y="625"/>
                  </a:lnTo>
                  <a:lnTo>
                    <a:pt x="478" y="607"/>
                  </a:lnTo>
                  <a:lnTo>
                    <a:pt x="488" y="590"/>
                  </a:lnTo>
                  <a:lnTo>
                    <a:pt x="496" y="572"/>
                  </a:lnTo>
                  <a:lnTo>
                    <a:pt x="503" y="552"/>
                  </a:lnTo>
                  <a:lnTo>
                    <a:pt x="508" y="531"/>
                  </a:lnTo>
                  <a:lnTo>
                    <a:pt x="510" y="511"/>
                  </a:lnTo>
                  <a:lnTo>
                    <a:pt x="510" y="490"/>
                  </a:lnTo>
                  <a:lnTo>
                    <a:pt x="509" y="469"/>
                  </a:lnTo>
                  <a:lnTo>
                    <a:pt x="507" y="453"/>
                  </a:lnTo>
                  <a:lnTo>
                    <a:pt x="503" y="438"/>
                  </a:lnTo>
                  <a:lnTo>
                    <a:pt x="499" y="422"/>
                  </a:lnTo>
                  <a:lnTo>
                    <a:pt x="493" y="407"/>
                  </a:lnTo>
                  <a:lnTo>
                    <a:pt x="506" y="388"/>
                  </a:lnTo>
                  <a:lnTo>
                    <a:pt x="516" y="369"/>
                  </a:lnTo>
                  <a:lnTo>
                    <a:pt x="526" y="352"/>
                  </a:lnTo>
                  <a:lnTo>
                    <a:pt x="535" y="336"/>
                  </a:lnTo>
                  <a:lnTo>
                    <a:pt x="544" y="320"/>
                  </a:lnTo>
                  <a:lnTo>
                    <a:pt x="550" y="306"/>
                  </a:lnTo>
                  <a:lnTo>
                    <a:pt x="556" y="293"/>
                  </a:lnTo>
                  <a:lnTo>
                    <a:pt x="561" y="282"/>
                  </a:lnTo>
                  <a:lnTo>
                    <a:pt x="576" y="285"/>
                  </a:lnTo>
                  <a:lnTo>
                    <a:pt x="591" y="289"/>
                  </a:lnTo>
                  <a:lnTo>
                    <a:pt x="605" y="289"/>
                  </a:lnTo>
                  <a:lnTo>
                    <a:pt x="618" y="287"/>
                  </a:lnTo>
                  <a:lnTo>
                    <a:pt x="630" y="285"/>
                  </a:lnTo>
                  <a:lnTo>
                    <a:pt x="642" y="280"/>
                  </a:lnTo>
                  <a:lnTo>
                    <a:pt x="651" y="275"/>
                  </a:lnTo>
                  <a:lnTo>
                    <a:pt x="659" y="267"/>
                  </a:lnTo>
                  <a:lnTo>
                    <a:pt x="696" y="219"/>
                  </a:lnTo>
                  <a:lnTo>
                    <a:pt x="704" y="203"/>
                  </a:lnTo>
                  <a:lnTo>
                    <a:pt x="707" y="184"/>
                  </a:lnTo>
                  <a:lnTo>
                    <a:pt x="704" y="162"/>
                  </a:lnTo>
                  <a:lnTo>
                    <a:pt x="696" y="138"/>
                  </a:lnTo>
                  <a:close/>
                  <a:moveTo>
                    <a:pt x="119" y="727"/>
                  </a:moveTo>
                  <a:lnTo>
                    <a:pt x="118" y="729"/>
                  </a:lnTo>
                  <a:lnTo>
                    <a:pt x="114" y="734"/>
                  </a:lnTo>
                  <a:lnTo>
                    <a:pt x="107" y="741"/>
                  </a:lnTo>
                  <a:lnTo>
                    <a:pt x="96" y="751"/>
                  </a:lnTo>
                  <a:lnTo>
                    <a:pt x="84" y="762"/>
                  </a:lnTo>
                  <a:lnTo>
                    <a:pt x="70" y="773"/>
                  </a:lnTo>
                  <a:lnTo>
                    <a:pt x="53" y="786"/>
                  </a:lnTo>
                  <a:lnTo>
                    <a:pt x="33" y="797"/>
                  </a:lnTo>
                  <a:lnTo>
                    <a:pt x="40" y="777"/>
                  </a:lnTo>
                  <a:lnTo>
                    <a:pt x="48" y="757"/>
                  </a:lnTo>
                  <a:lnTo>
                    <a:pt x="56" y="740"/>
                  </a:lnTo>
                  <a:lnTo>
                    <a:pt x="64" y="725"/>
                  </a:lnTo>
                  <a:lnTo>
                    <a:pt x="71" y="713"/>
                  </a:lnTo>
                  <a:lnTo>
                    <a:pt x="77" y="704"/>
                  </a:lnTo>
                  <a:lnTo>
                    <a:pt x="80" y="699"/>
                  </a:lnTo>
                  <a:lnTo>
                    <a:pt x="81" y="697"/>
                  </a:lnTo>
                  <a:lnTo>
                    <a:pt x="194" y="556"/>
                  </a:lnTo>
                  <a:lnTo>
                    <a:pt x="199" y="559"/>
                  </a:lnTo>
                  <a:lnTo>
                    <a:pt x="204" y="562"/>
                  </a:lnTo>
                  <a:lnTo>
                    <a:pt x="208" y="566"/>
                  </a:lnTo>
                  <a:lnTo>
                    <a:pt x="213" y="571"/>
                  </a:lnTo>
                  <a:lnTo>
                    <a:pt x="217" y="574"/>
                  </a:lnTo>
                  <a:lnTo>
                    <a:pt x="223" y="577"/>
                  </a:lnTo>
                  <a:lnTo>
                    <a:pt x="228" y="581"/>
                  </a:lnTo>
                  <a:lnTo>
                    <a:pt x="232" y="584"/>
                  </a:lnTo>
                  <a:lnTo>
                    <a:pt x="119" y="727"/>
                  </a:lnTo>
                  <a:close/>
                  <a:moveTo>
                    <a:pt x="441" y="605"/>
                  </a:moveTo>
                  <a:lnTo>
                    <a:pt x="436" y="610"/>
                  </a:lnTo>
                  <a:lnTo>
                    <a:pt x="429" y="613"/>
                  </a:lnTo>
                  <a:lnTo>
                    <a:pt x="420" y="617"/>
                  </a:lnTo>
                  <a:lnTo>
                    <a:pt x="411" y="619"/>
                  </a:lnTo>
                  <a:lnTo>
                    <a:pt x="393" y="619"/>
                  </a:lnTo>
                  <a:lnTo>
                    <a:pt x="373" y="617"/>
                  </a:lnTo>
                  <a:lnTo>
                    <a:pt x="351" y="611"/>
                  </a:lnTo>
                  <a:lnTo>
                    <a:pt x="329" y="603"/>
                  </a:lnTo>
                  <a:lnTo>
                    <a:pt x="305" y="591"/>
                  </a:lnTo>
                  <a:lnTo>
                    <a:pt x="281" y="579"/>
                  </a:lnTo>
                  <a:lnTo>
                    <a:pt x="258" y="562"/>
                  </a:lnTo>
                  <a:lnTo>
                    <a:pt x="234" y="545"/>
                  </a:lnTo>
                  <a:lnTo>
                    <a:pt x="201" y="518"/>
                  </a:lnTo>
                  <a:lnTo>
                    <a:pt x="175" y="489"/>
                  </a:lnTo>
                  <a:lnTo>
                    <a:pt x="153" y="461"/>
                  </a:lnTo>
                  <a:lnTo>
                    <a:pt x="137" y="435"/>
                  </a:lnTo>
                  <a:lnTo>
                    <a:pt x="126" y="411"/>
                  </a:lnTo>
                  <a:lnTo>
                    <a:pt x="121" y="389"/>
                  </a:lnTo>
                  <a:lnTo>
                    <a:pt x="122" y="370"/>
                  </a:lnTo>
                  <a:lnTo>
                    <a:pt x="127" y="356"/>
                  </a:lnTo>
                  <a:lnTo>
                    <a:pt x="139" y="344"/>
                  </a:lnTo>
                  <a:lnTo>
                    <a:pt x="152" y="331"/>
                  </a:lnTo>
                  <a:lnTo>
                    <a:pt x="166" y="321"/>
                  </a:lnTo>
                  <a:lnTo>
                    <a:pt x="180" y="312"/>
                  </a:lnTo>
                  <a:lnTo>
                    <a:pt x="195" y="305"/>
                  </a:lnTo>
                  <a:lnTo>
                    <a:pt x="213" y="299"/>
                  </a:lnTo>
                  <a:lnTo>
                    <a:pt x="229" y="294"/>
                  </a:lnTo>
                  <a:lnTo>
                    <a:pt x="247" y="291"/>
                  </a:lnTo>
                  <a:lnTo>
                    <a:pt x="252" y="291"/>
                  </a:lnTo>
                  <a:lnTo>
                    <a:pt x="257" y="290"/>
                  </a:lnTo>
                  <a:lnTo>
                    <a:pt x="261" y="290"/>
                  </a:lnTo>
                  <a:lnTo>
                    <a:pt x="266" y="290"/>
                  </a:lnTo>
                  <a:lnTo>
                    <a:pt x="269" y="290"/>
                  </a:lnTo>
                  <a:lnTo>
                    <a:pt x="274" y="290"/>
                  </a:lnTo>
                  <a:lnTo>
                    <a:pt x="278" y="290"/>
                  </a:lnTo>
                  <a:lnTo>
                    <a:pt x="283" y="290"/>
                  </a:lnTo>
                  <a:lnTo>
                    <a:pt x="280" y="294"/>
                  </a:lnTo>
                  <a:lnTo>
                    <a:pt x="276" y="299"/>
                  </a:lnTo>
                  <a:lnTo>
                    <a:pt x="272" y="303"/>
                  </a:lnTo>
                  <a:lnTo>
                    <a:pt x="268" y="308"/>
                  </a:lnTo>
                  <a:lnTo>
                    <a:pt x="261" y="320"/>
                  </a:lnTo>
                  <a:lnTo>
                    <a:pt x="259" y="335"/>
                  </a:lnTo>
                  <a:lnTo>
                    <a:pt x="261" y="350"/>
                  </a:lnTo>
                  <a:lnTo>
                    <a:pt x="266" y="367"/>
                  </a:lnTo>
                  <a:lnTo>
                    <a:pt x="275" y="384"/>
                  </a:lnTo>
                  <a:lnTo>
                    <a:pt x="288" y="401"/>
                  </a:lnTo>
                  <a:lnTo>
                    <a:pt x="303" y="419"/>
                  </a:lnTo>
                  <a:lnTo>
                    <a:pt x="321" y="435"/>
                  </a:lnTo>
                  <a:lnTo>
                    <a:pt x="341" y="450"/>
                  </a:lnTo>
                  <a:lnTo>
                    <a:pt x="360" y="460"/>
                  </a:lnTo>
                  <a:lnTo>
                    <a:pt x="381" y="468"/>
                  </a:lnTo>
                  <a:lnTo>
                    <a:pt x="399" y="473"/>
                  </a:lnTo>
                  <a:lnTo>
                    <a:pt x="417" y="474"/>
                  </a:lnTo>
                  <a:lnTo>
                    <a:pt x="433" y="472"/>
                  </a:lnTo>
                  <a:lnTo>
                    <a:pt x="446" y="466"/>
                  </a:lnTo>
                  <a:lnTo>
                    <a:pt x="456" y="457"/>
                  </a:lnTo>
                  <a:lnTo>
                    <a:pt x="447" y="450"/>
                  </a:lnTo>
                  <a:lnTo>
                    <a:pt x="456" y="457"/>
                  </a:lnTo>
                  <a:lnTo>
                    <a:pt x="461" y="452"/>
                  </a:lnTo>
                  <a:lnTo>
                    <a:pt x="464" y="447"/>
                  </a:lnTo>
                  <a:lnTo>
                    <a:pt x="467" y="443"/>
                  </a:lnTo>
                  <a:lnTo>
                    <a:pt x="471" y="438"/>
                  </a:lnTo>
                  <a:lnTo>
                    <a:pt x="473" y="446"/>
                  </a:lnTo>
                  <a:lnTo>
                    <a:pt x="476" y="455"/>
                  </a:lnTo>
                  <a:lnTo>
                    <a:pt x="477" y="463"/>
                  </a:lnTo>
                  <a:lnTo>
                    <a:pt x="478" y="473"/>
                  </a:lnTo>
                  <a:lnTo>
                    <a:pt x="479" y="491"/>
                  </a:lnTo>
                  <a:lnTo>
                    <a:pt x="479" y="508"/>
                  </a:lnTo>
                  <a:lnTo>
                    <a:pt x="477" y="526"/>
                  </a:lnTo>
                  <a:lnTo>
                    <a:pt x="473" y="543"/>
                  </a:lnTo>
                  <a:lnTo>
                    <a:pt x="467" y="560"/>
                  </a:lnTo>
                  <a:lnTo>
                    <a:pt x="461" y="575"/>
                  </a:lnTo>
                  <a:lnTo>
                    <a:pt x="451" y="591"/>
                  </a:lnTo>
                  <a:lnTo>
                    <a:pt x="441" y="605"/>
                  </a:lnTo>
                  <a:close/>
                  <a:moveTo>
                    <a:pt x="480" y="382"/>
                  </a:moveTo>
                  <a:lnTo>
                    <a:pt x="476" y="390"/>
                  </a:lnTo>
                  <a:lnTo>
                    <a:pt x="471" y="397"/>
                  </a:lnTo>
                  <a:lnTo>
                    <a:pt x="465" y="404"/>
                  </a:lnTo>
                  <a:lnTo>
                    <a:pt x="461" y="412"/>
                  </a:lnTo>
                  <a:lnTo>
                    <a:pt x="455" y="420"/>
                  </a:lnTo>
                  <a:lnTo>
                    <a:pt x="449" y="427"/>
                  </a:lnTo>
                  <a:lnTo>
                    <a:pt x="443" y="435"/>
                  </a:lnTo>
                  <a:lnTo>
                    <a:pt x="438" y="442"/>
                  </a:lnTo>
                  <a:lnTo>
                    <a:pt x="432" y="446"/>
                  </a:lnTo>
                  <a:lnTo>
                    <a:pt x="423" y="450"/>
                  </a:lnTo>
                  <a:lnTo>
                    <a:pt x="411" y="450"/>
                  </a:lnTo>
                  <a:lnTo>
                    <a:pt x="398" y="447"/>
                  </a:lnTo>
                  <a:lnTo>
                    <a:pt x="383" y="444"/>
                  </a:lnTo>
                  <a:lnTo>
                    <a:pt x="368" y="437"/>
                  </a:lnTo>
                  <a:lnTo>
                    <a:pt x="352" y="428"/>
                  </a:lnTo>
                  <a:lnTo>
                    <a:pt x="335" y="416"/>
                  </a:lnTo>
                  <a:lnTo>
                    <a:pt x="320" y="402"/>
                  </a:lnTo>
                  <a:lnTo>
                    <a:pt x="307" y="389"/>
                  </a:lnTo>
                  <a:lnTo>
                    <a:pt x="297" y="375"/>
                  </a:lnTo>
                  <a:lnTo>
                    <a:pt x="290" y="362"/>
                  </a:lnTo>
                  <a:lnTo>
                    <a:pt x="285" y="351"/>
                  </a:lnTo>
                  <a:lnTo>
                    <a:pt x="283" y="339"/>
                  </a:lnTo>
                  <a:lnTo>
                    <a:pt x="284" y="330"/>
                  </a:lnTo>
                  <a:lnTo>
                    <a:pt x="288" y="323"/>
                  </a:lnTo>
                  <a:lnTo>
                    <a:pt x="293" y="315"/>
                  </a:lnTo>
                  <a:lnTo>
                    <a:pt x="299" y="308"/>
                  </a:lnTo>
                  <a:lnTo>
                    <a:pt x="305" y="301"/>
                  </a:lnTo>
                  <a:lnTo>
                    <a:pt x="311" y="294"/>
                  </a:lnTo>
                  <a:lnTo>
                    <a:pt x="318" y="287"/>
                  </a:lnTo>
                  <a:lnTo>
                    <a:pt x="323" y="280"/>
                  </a:lnTo>
                  <a:lnTo>
                    <a:pt x="330" y="274"/>
                  </a:lnTo>
                  <a:lnTo>
                    <a:pt x="336" y="268"/>
                  </a:lnTo>
                  <a:lnTo>
                    <a:pt x="350" y="254"/>
                  </a:lnTo>
                  <a:lnTo>
                    <a:pt x="363" y="241"/>
                  </a:lnTo>
                  <a:lnTo>
                    <a:pt x="376" y="230"/>
                  </a:lnTo>
                  <a:lnTo>
                    <a:pt x="388" y="218"/>
                  </a:lnTo>
                  <a:lnTo>
                    <a:pt x="399" y="209"/>
                  </a:lnTo>
                  <a:lnTo>
                    <a:pt x="411" y="201"/>
                  </a:lnTo>
                  <a:lnTo>
                    <a:pt x="420" y="193"/>
                  </a:lnTo>
                  <a:lnTo>
                    <a:pt x="429" y="187"/>
                  </a:lnTo>
                  <a:lnTo>
                    <a:pt x="435" y="194"/>
                  </a:lnTo>
                  <a:lnTo>
                    <a:pt x="440" y="200"/>
                  </a:lnTo>
                  <a:lnTo>
                    <a:pt x="446" y="207"/>
                  </a:lnTo>
                  <a:lnTo>
                    <a:pt x="452" y="213"/>
                  </a:lnTo>
                  <a:lnTo>
                    <a:pt x="458" y="218"/>
                  </a:lnTo>
                  <a:lnTo>
                    <a:pt x="465" y="224"/>
                  </a:lnTo>
                  <a:lnTo>
                    <a:pt x="472" y="231"/>
                  </a:lnTo>
                  <a:lnTo>
                    <a:pt x="479" y="237"/>
                  </a:lnTo>
                  <a:lnTo>
                    <a:pt x="486" y="242"/>
                  </a:lnTo>
                  <a:lnTo>
                    <a:pt x="493" y="247"/>
                  </a:lnTo>
                  <a:lnTo>
                    <a:pt x="501" y="252"/>
                  </a:lnTo>
                  <a:lnTo>
                    <a:pt x="508" y="256"/>
                  </a:lnTo>
                  <a:lnTo>
                    <a:pt x="516" y="261"/>
                  </a:lnTo>
                  <a:lnTo>
                    <a:pt x="523" y="265"/>
                  </a:lnTo>
                  <a:lnTo>
                    <a:pt x="531" y="269"/>
                  </a:lnTo>
                  <a:lnTo>
                    <a:pt x="538" y="272"/>
                  </a:lnTo>
                  <a:lnTo>
                    <a:pt x="533" y="283"/>
                  </a:lnTo>
                  <a:lnTo>
                    <a:pt x="529" y="293"/>
                  </a:lnTo>
                  <a:lnTo>
                    <a:pt x="523" y="306"/>
                  </a:lnTo>
                  <a:lnTo>
                    <a:pt x="516" y="320"/>
                  </a:lnTo>
                  <a:lnTo>
                    <a:pt x="508" y="333"/>
                  </a:lnTo>
                  <a:lnTo>
                    <a:pt x="500" y="350"/>
                  </a:lnTo>
                  <a:lnTo>
                    <a:pt x="491" y="366"/>
                  </a:lnTo>
                  <a:lnTo>
                    <a:pt x="480" y="382"/>
                  </a:lnTo>
                  <a:close/>
                  <a:moveTo>
                    <a:pt x="670" y="201"/>
                  </a:moveTo>
                  <a:lnTo>
                    <a:pt x="667" y="204"/>
                  </a:lnTo>
                  <a:lnTo>
                    <a:pt x="662" y="207"/>
                  </a:lnTo>
                  <a:lnTo>
                    <a:pt x="656" y="209"/>
                  </a:lnTo>
                  <a:lnTo>
                    <a:pt x="650" y="210"/>
                  </a:lnTo>
                  <a:lnTo>
                    <a:pt x="638" y="210"/>
                  </a:lnTo>
                  <a:lnTo>
                    <a:pt x="624" y="209"/>
                  </a:lnTo>
                  <a:lnTo>
                    <a:pt x="610" y="206"/>
                  </a:lnTo>
                  <a:lnTo>
                    <a:pt x="597" y="201"/>
                  </a:lnTo>
                  <a:lnTo>
                    <a:pt x="580" y="194"/>
                  </a:lnTo>
                  <a:lnTo>
                    <a:pt x="565" y="186"/>
                  </a:lnTo>
                  <a:lnTo>
                    <a:pt x="550" y="177"/>
                  </a:lnTo>
                  <a:lnTo>
                    <a:pt x="535" y="165"/>
                  </a:lnTo>
                  <a:lnTo>
                    <a:pt x="522" y="154"/>
                  </a:lnTo>
                  <a:lnTo>
                    <a:pt x="509" y="141"/>
                  </a:lnTo>
                  <a:lnTo>
                    <a:pt x="497" y="127"/>
                  </a:lnTo>
                  <a:lnTo>
                    <a:pt x="487" y="115"/>
                  </a:lnTo>
                  <a:lnTo>
                    <a:pt x="479" y="101"/>
                  </a:lnTo>
                  <a:lnTo>
                    <a:pt x="472" y="88"/>
                  </a:lnTo>
                  <a:lnTo>
                    <a:pt x="467" y="76"/>
                  </a:lnTo>
                  <a:lnTo>
                    <a:pt x="465" y="64"/>
                  </a:lnTo>
                  <a:lnTo>
                    <a:pt x="465" y="57"/>
                  </a:lnTo>
                  <a:lnTo>
                    <a:pt x="465" y="51"/>
                  </a:lnTo>
                  <a:lnTo>
                    <a:pt x="467" y="47"/>
                  </a:lnTo>
                  <a:lnTo>
                    <a:pt x="470" y="42"/>
                  </a:lnTo>
                  <a:lnTo>
                    <a:pt x="478" y="35"/>
                  </a:lnTo>
                  <a:lnTo>
                    <a:pt x="489" y="32"/>
                  </a:lnTo>
                  <a:lnTo>
                    <a:pt x="504" y="32"/>
                  </a:lnTo>
                  <a:lnTo>
                    <a:pt x="522" y="34"/>
                  </a:lnTo>
                  <a:lnTo>
                    <a:pt x="540" y="40"/>
                  </a:lnTo>
                  <a:lnTo>
                    <a:pt x="561" y="49"/>
                  </a:lnTo>
                  <a:lnTo>
                    <a:pt x="583" y="61"/>
                  </a:lnTo>
                  <a:lnTo>
                    <a:pt x="605" y="77"/>
                  </a:lnTo>
                  <a:lnTo>
                    <a:pt x="615" y="86"/>
                  </a:lnTo>
                  <a:lnTo>
                    <a:pt x="625" y="94"/>
                  </a:lnTo>
                  <a:lnTo>
                    <a:pt x="633" y="104"/>
                  </a:lnTo>
                  <a:lnTo>
                    <a:pt x="643" y="114"/>
                  </a:lnTo>
                  <a:lnTo>
                    <a:pt x="650" y="123"/>
                  </a:lnTo>
                  <a:lnTo>
                    <a:pt x="656" y="132"/>
                  </a:lnTo>
                  <a:lnTo>
                    <a:pt x="662" y="142"/>
                  </a:lnTo>
                  <a:lnTo>
                    <a:pt x="667" y="152"/>
                  </a:lnTo>
                  <a:lnTo>
                    <a:pt x="670" y="160"/>
                  </a:lnTo>
                  <a:lnTo>
                    <a:pt x="673" y="169"/>
                  </a:lnTo>
                  <a:lnTo>
                    <a:pt x="675" y="177"/>
                  </a:lnTo>
                  <a:lnTo>
                    <a:pt x="675" y="184"/>
                  </a:lnTo>
                  <a:lnTo>
                    <a:pt x="675" y="188"/>
                  </a:lnTo>
                  <a:lnTo>
                    <a:pt x="674" y="193"/>
                  </a:lnTo>
                  <a:lnTo>
                    <a:pt x="673" y="198"/>
                  </a:lnTo>
                  <a:lnTo>
                    <a:pt x="670"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08" name="Freeform 30"/>
            <p:cNvSpPr>
              <a:spLocks noChangeAspect="1"/>
            </p:cNvSpPr>
            <p:nvPr/>
          </p:nvSpPr>
          <p:spPr bwMode="auto">
            <a:xfrm flipH="1">
              <a:off x="2173" y="4708"/>
              <a:ext cx="179" cy="165"/>
            </a:xfrm>
            <a:custGeom>
              <a:avLst/>
              <a:gdLst>
                <a:gd name="T0" fmla="*/ 173 w 358"/>
                <a:gd name="T1" fmla="*/ 77 h 329"/>
                <a:gd name="T2" fmla="*/ 170 w 358"/>
                <a:gd name="T3" fmla="*/ 81 h 329"/>
                <a:gd name="T4" fmla="*/ 163 w 358"/>
                <a:gd name="T5" fmla="*/ 80 h 329"/>
                <a:gd name="T6" fmla="*/ 163 w 358"/>
                <a:gd name="T7" fmla="*/ 88 h 329"/>
                <a:gd name="T8" fmla="*/ 148 w 358"/>
                <a:gd name="T9" fmla="*/ 92 h 329"/>
                <a:gd name="T10" fmla="*/ 130 w 358"/>
                <a:gd name="T11" fmla="*/ 89 h 329"/>
                <a:gd name="T12" fmla="*/ 110 w 358"/>
                <a:gd name="T13" fmla="*/ 80 h 329"/>
                <a:gd name="T14" fmla="*/ 91 w 358"/>
                <a:gd name="T15" fmla="*/ 65 h 329"/>
                <a:gd name="T16" fmla="*/ 77 w 358"/>
                <a:gd name="T17" fmla="*/ 47 h 329"/>
                <a:gd name="T18" fmla="*/ 70 w 358"/>
                <a:gd name="T19" fmla="*/ 30 h 329"/>
                <a:gd name="T20" fmla="*/ 70 w 358"/>
                <a:gd name="T21" fmla="*/ 15 h 329"/>
                <a:gd name="T22" fmla="*/ 76 w 358"/>
                <a:gd name="T23" fmla="*/ 7 h 329"/>
                <a:gd name="T24" fmla="*/ 80 w 358"/>
                <a:gd name="T25" fmla="*/ 2 h 329"/>
                <a:gd name="T26" fmla="*/ 79 w 358"/>
                <a:gd name="T27" fmla="*/ 0 h 329"/>
                <a:gd name="T28" fmla="*/ 74 w 358"/>
                <a:gd name="T29" fmla="*/ 0 h 329"/>
                <a:gd name="T30" fmla="*/ 70 w 358"/>
                <a:gd name="T31" fmla="*/ 0 h 329"/>
                <a:gd name="T32" fmla="*/ 66 w 358"/>
                <a:gd name="T33" fmla="*/ 1 h 329"/>
                <a:gd name="T34" fmla="*/ 54 w 358"/>
                <a:gd name="T35" fmla="*/ 2 h 329"/>
                <a:gd name="T36" fmla="*/ 37 w 358"/>
                <a:gd name="T37" fmla="*/ 8 h 329"/>
                <a:gd name="T38" fmla="*/ 23 w 358"/>
                <a:gd name="T39" fmla="*/ 16 h 329"/>
                <a:gd name="T40" fmla="*/ 9 w 358"/>
                <a:gd name="T41" fmla="*/ 27 h 329"/>
                <a:gd name="T42" fmla="*/ 1 w 358"/>
                <a:gd name="T43" fmla="*/ 40 h 329"/>
                <a:gd name="T44" fmla="*/ 3 w 358"/>
                <a:gd name="T45" fmla="*/ 61 h 329"/>
                <a:gd name="T46" fmla="*/ 16 w 358"/>
                <a:gd name="T47" fmla="*/ 86 h 329"/>
                <a:gd name="T48" fmla="*/ 40 w 358"/>
                <a:gd name="T49" fmla="*/ 114 h 329"/>
                <a:gd name="T50" fmla="*/ 69 w 358"/>
                <a:gd name="T51" fmla="*/ 136 h 329"/>
                <a:gd name="T52" fmla="*/ 92 w 358"/>
                <a:gd name="T53" fmla="*/ 151 h 329"/>
                <a:gd name="T54" fmla="*/ 115 w 358"/>
                <a:gd name="T55" fmla="*/ 161 h 329"/>
                <a:gd name="T56" fmla="*/ 136 w 358"/>
                <a:gd name="T57" fmla="*/ 165 h 329"/>
                <a:gd name="T58" fmla="*/ 150 w 358"/>
                <a:gd name="T59" fmla="*/ 164 h 329"/>
                <a:gd name="T60" fmla="*/ 158 w 358"/>
                <a:gd name="T61" fmla="*/ 160 h 329"/>
                <a:gd name="T62" fmla="*/ 165 w 358"/>
                <a:gd name="T63" fmla="*/ 151 h 329"/>
                <a:gd name="T64" fmla="*/ 173 w 358"/>
                <a:gd name="T65" fmla="*/ 135 h 329"/>
                <a:gd name="T66" fmla="*/ 178 w 358"/>
                <a:gd name="T67" fmla="*/ 118 h 329"/>
                <a:gd name="T68" fmla="*/ 179 w 358"/>
                <a:gd name="T69" fmla="*/ 101 h 329"/>
                <a:gd name="T70" fmla="*/ 178 w 358"/>
                <a:gd name="T71" fmla="*/ 87 h 329"/>
                <a:gd name="T72" fmla="*/ 176 w 358"/>
                <a:gd name="T73" fmla="*/ 78 h 3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58" h="329">
                  <a:moveTo>
                    <a:pt x="350" y="148"/>
                  </a:moveTo>
                  <a:lnTo>
                    <a:pt x="346" y="153"/>
                  </a:lnTo>
                  <a:lnTo>
                    <a:pt x="343" y="157"/>
                  </a:lnTo>
                  <a:lnTo>
                    <a:pt x="340" y="162"/>
                  </a:lnTo>
                  <a:lnTo>
                    <a:pt x="335" y="167"/>
                  </a:lnTo>
                  <a:lnTo>
                    <a:pt x="326" y="160"/>
                  </a:lnTo>
                  <a:lnTo>
                    <a:pt x="335" y="167"/>
                  </a:lnTo>
                  <a:lnTo>
                    <a:pt x="325" y="176"/>
                  </a:lnTo>
                  <a:lnTo>
                    <a:pt x="312" y="182"/>
                  </a:lnTo>
                  <a:lnTo>
                    <a:pt x="296" y="184"/>
                  </a:lnTo>
                  <a:lnTo>
                    <a:pt x="278" y="183"/>
                  </a:lnTo>
                  <a:lnTo>
                    <a:pt x="260" y="178"/>
                  </a:lnTo>
                  <a:lnTo>
                    <a:pt x="239" y="170"/>
                  </a:lnTo>
                  <a:lnTo>
                    <a:pt x="220" y="160"/>
                  </a:lnTo>
                  <a:lnTo>
                    <a:pt x="200" y="145"/>
                  </a:lnTo>
                  <a:lnTo>
                    <a:pt x="182" y="129"/>
                  </a:lnTo>
                  <a:lnTo>
                    <a:pt x="167" y="111"/>
                  </a:lnTo>
                  <a:lnTo>
                    <a:pt x="154" y="94"/>
                  </a:lnTo>
                  <a:lnTo>
                    <a:pt x="145" y="77"/>
                  </a:lnTo>
                  <a:lnTo>
                    <a:pt x="140" y="60"/>
                  </a:lnTo>
                  <a:lnTo>
                    <a:pt x="138" y="45"/>
                  </a:lnTo>
                  <a:lnTo>
                    <a:pt x="140" y="30"/>
                  </a:lnTo>
                  <a:lnTo>
                    <a:pt x="147" y="18"/>
                  </a:lnTo>
                  <a:lnTo>
                    <a:pt x="151" y="13"/>
                  </a:lnTo>
                  <a:lnTo>
                    <a:pt x="155" y="9"/>
                  </a:lnTo>
                  <a:lnTo>
                    <a:pt x="159" y="4"/>
                  </a:lnTo>
                  <a:lnTo>
                    <a:pt x="162" y="0"/>
                  </a:lnTo>
                  <a:lnTo>
                    <a:pt x="157" y="0"/>
                  </a:lnTo>
                  <a:lnTo>
                    <a:pt x="153" y="0"/>
                  </a:lnTo>
                  <a:lnTo>
                    <a:pt x="148" y="0"/>
                  </a:lnTo>
                  <a:lnTo>
                    <a:pt x="145" y="0"/>
                  </a:lnTo>
                  <a:lnTo>
                    <a:pt x="140" y="0"/>
                  </a:lnTo>
                  <a:lnTo>
                    <a:pt x="136" y="0"/>
                  </a:lnTo>
                  <a:lnTo>
                    <a:pt x="131" y="1"/>
                  </a:lnTo>
                  <a:lnTo>
                    <a:pt x="126" y="1"/>
                  </a:lnTo>
                  <a:lnTo>
                    <a:pt x="108" y="4"/>
                  </a:lnTo>
                  <a:lnTo>
                    <a:pt x="92" y="9"/>
                  </a:lnTo>
                  <a:lnTo>
                    <a:pt x="74" y="15"/>
                  </a:lnTo>
                  <a:lnTo>
                    <a:pt x="59" y="22"/>
                  </a:lnTo>
                  <a:lnTo>
                    <a:pt x="45" y="31"/>
                  </a:lnTo>
                  <a:lnTo>
                    <a:pt x="31" y="41"/>
                  </a:lnTo>
                  <a:lnTo>
                    <a:pt x="18" y="54"/>
                  </a:lnTo>
                  <a:lnTo>
                    <a:pt x="6" y="66"/>
                  </a:lnTo>
                  <a:lnTo>
                    <a:pt x="1" y="80"/>
                  </a:lnTo>
                  <a:lnTo>
                    <a:pt x="0" y="99"/>
                  </a:lnTo>
                  <a:lnTo>
                    <a:pt x="5" y="121"/>
                  </a:lnTo>
                  <a:lnTo>
                    <a:pt x="16" y="145"/>
                  </a:lnTo>
                  <a:lnTo>
                    <a:pt x="32" y="171"/>
                  </a:lnTo>
                  <a:lnTo>
                    <a:pt x="54" y="199"/>
                  </a:lnTo>
                  <a:lnTo>
                    <a:pt x="80" y="228"/>
                  </a:lnTo>
                  <a:lnTo>
                    <a:pt x="113" y="255"/>
                  </a:lnTo>
                  <a:lnTo>
                    <a:pt x="137" y="272"/>
                  </a:lnTo>
                  <a:lnTo>
                    <a:pt x="160" y="289"/>
                  </a:lnTo>
                  <a:lnTo>
                    <a:pt x="184" y="301"/>
                  </a:lnTo>
                  <a:lnTo>
                    <a:pt x="208" y="313"/>
                  </a:lnTo>
                  <a:lnTo>
                    <a:pt x="230" y="321"/>
                  </a:lnTo>
                  <a:lnTo>
                    <a:pt x="252" y="327"/>
                  </a:lnTo>
                  <a:lnTo>
                    <a:pt x="272" y="329"/>
                  </a:lnTo>
                  <a:lnTo>
                    <a:pt x="290" y="329"/>
                  </a:lnTo>
                  <a:lnTo>
                    <a:pt x="299" y="327"/>
                  </a:lnTo>
                  <a:lnTo>
                    <a:pt x="308" y="323"/>
                  </a:lnTo>
                  <a:lnTo>
                    <a:pt x="315" y="320"/>
                  </a:lnTo>
                  <a:lnTo>
                    <a:pt x="320" y="315"/>
                  </a:lnTo>
                  <a:lnTo>
                    <a:pt x="330" y="301"/>
                  </a:lnTo>
                  <a:lnTo>
                    <a:pt x="340" y="285"/>
                  </a:lnTo>
                  <a:lnTo>
                    <a:pt x="346" y="270"/>
                  </a:lnTo>
                  <a:lnTo>
                    <a:pt x="352" y="253"/>
                  </a:lnTo>
                  <a:lnTo>
                    <a:pt x="356" y="236"/>
                  </a:lnTo>
                  <a:lnTo>
                    <a:pt x="358" y="218"/>
                  </a:lnTo>
                  <a:lnTo>
                    <a:pt x="358" y="201"/>
                  </a:lnTo>
                  <a:lnTo>
                    <a:pt x="357" y="183"/>
                  </a:lnTo>
                  <a:lnTo>
                    <a:pt x="356" y="173"/>
                  </a:lnTo>
                  <a:lnTo>
                    <a:pt x="355" y="165"/>
                  </a:lnTo>
                  <a:lnTo>
                    <a:pt x="352" y="156"/>
                  </a:lnTo>
                  <a:lnTo>
                    <a:pt x="350" y="14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09" name="Freeform 31"/>
            <p:cNvSpPr>
              <a:spLocks noChangeAspect="1"/>
            </p:cNvSpPr>
            <p:nvPr/>
          </p:nvSpPr>
          <p:spPr bwMode="auto">
            <a:xfrm flipH="1">
              <a:off x="2296" y="4841"/>
              <a:ext cx="100" cy="121"/>
            </a:xfrm>
            <a:custGeom>
              <a:avLst/>
              <a:gdLst>
                <a:gd name="T0" fmla="*/ 81 w 199"/>
                <a:gd name="T1" fmla="*/ 0 h 241"/>
                <a:gd name="T2" fmla="*/ 24 w 199"/>
                <a:gd name="T3" fmla="*/ 71 h 241"/>
                <a:gd name="T4" fmla="*/ 24 w 199"/>
                <a:gd name="T5" fmla="*/ 72 h 241"/>
                <a:gd name="T6" fmla="*/ 22 w 199"/>
                <a:gd name="T7" fmla="*/ 74 h 241"/>
                <a:gd name="T8" fmla="*/ 19 w 199"/>
                <a:gd name="T9" fmla="*/ 79 h 241"/>
                <a:gd name="T10" fmla="*/ 16 w 199"/>
                <a:gd name="T11" fmla="*/ 85 h 241"/>
                <a:gd name="T12" fmla="*/ 12 w 199"/>
                <a:gd name="T13" fmla="*/ 92 h 241"/>
                <a:gd name="T14" fmla="*/ 8 w 199"/>
                <a:gd name="T15" fmla="*/ 101 h 241"/>
                <a:gd name="T16" fmla="*/ 4 w 199"/>
                <a:gd name="T17" fmla="*/ 111 h 241"/>
                <a:gd name="T18" fmla="*/ 0 w 199"/>
                <a:gd name="T19" fmla="*/ 121 h 241"/>
                <a:gd name="T20" fmla="*/ 10 w 199"/>
                <a:gd name="T21" fmla="*/ 115 h 241"/>
                <a:gd name="T22" fmla="*/ 19 w 199"/>
                <a:gd name="T23" fmla="*/ 109 h 241"/>
                <a:gd name="T24" fmla="*/ 26 w 199"/>
                <a:gd name="T25" fmla="*/ 103 h 241"/>
                <a:gd name="T26" fmla="*/ 32 w 199"/>
                <a:gd name="T27" fmla="*/ 98 h 241"/>
                <a:gd name="T28" fmla="*/ 37 w 199"/>
                <a:gd name="T29" fmla="*/ 93 h 241"/>
                <a:gd name="T30" fmla="*/ 41 w 199"/>
                <a:gd name="T31" fmla="*/ 89 h 241"/>
                <a:gd name="T32" fmla="*/ 43 w 199"/>
                <a:gd name="T33" fmla="*/ 87 h 241"/>
                <a:gd name="T34" fmla="*/ 43 w 199"/>
                <a:gd name="T35" fmla="*/ 86 h 241"/>
                <a:gd name="T36" fmla="*/ 100 w 199"/>
                <a:gd name="T37" fmla="*/ 14 h 241"/>
                <a:gd name="T38" fmla="*/ 98 w 199"/>
                <a:gd name="T39" fmla="*/ 13 h 241"/>
                <a:gd name="T40" fmla="*/ 95 w 199"/>
                <a:gd name="T41" fmla="*/ 11 h 241"/>
                <a:gd name="T42" fmla="*/ 92 w 199"/>
                <a:gd name="T43" fmla="*/ 9 h 241"/>
                <a:gd name="T44" fmla="*/ 90 w 199"/>
                <a:gd name="T45" fmla="*/ 8 h 241"/>
                <a:gd name="T46" fmla="*/ 88 w 199"/>
                <a:gd name="T47" fmla="*/ 5 h 241"/>
                <a:gd name="T48" fmla="*/ 86 w 199"/>
                <a:gd name="T49" fmla="*/ 3 h 241"/>
                <a:gd name="T50" fmla="*/ 83 w 199"/>
                <a:gd name="T51" fmla="*/ 2 h 241"/>
                <a:gd name="T52" fmla="*/ 81 w 199"/>
                <a:gd name="T53" fmla="*/ 0 h 2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99" h="241">
                  <a:moveTo>
                    <a:pt x="161" y="0"/>
                  </a:moveTo>
                  <a:lnTo>
                    <a:pt x="48" y="141"/>
                  </a:lnTo>
                  <a:lnTo>
                    <a:pt x="47" y="143"/>
                  </a:lnTo>
                  <a:lnTo>
                    <a:pt x="44" y="148"/>
                  </a:lnTo>
                  <a:lnTo>
                    <a:pt x="38" y="157"/>
                  </a:lnTo>
                  <a:lnTo>
                    <a:pt x="31" y="169"/>
                  </a:lnTo>
                  <a:lnTo>
                    <a:pt x="23" y="184"/>
                  </a:lnTo>
                  <a:lnTo>
                    <a:pt x="15" y="201"/>
                  </a:lnTo>
                  <a:lnTo>
                    <a:pt x="7" y="221"/>
                  </a:lnTo>
                  <a:lnTo>
                    <a:pt x="0" y="241"/>
                  </a:lnTo>
                  <a:lnTo>
                    <a:pt x="20" y="230"/>
                  </a:lnTo>
                  <a:lnTo>
                    <a:pt x="37" y="217"/>
                  </a:lnTo>
                  <a:lnTo>
                    <a:pt x="51" y="206"/>
                  </a:lnTo>
                  <a:lnTo>
                    <a:pt x="63" y="195"/>
                  </a:lnTo>
                  <a:lnTo>
                    <a:pt x="74" y="185"/>
                  </a:lnTo>
                  <a:lnTo>
                    <a:pt x="81" y="178"/>
                  </a:lnTo>
                  <a:lnTo>
                    <a:pt x="85" y="173"/>
                  </a:lnTo>
                  <a:lnTo>
                    <a:pt x="86" y="171"/>
                  </a:lnTo>
                  <a:lnTo>
                    <a:pt x="199" y="28"/>
                  </a:lnTo>
                  <a:lnTo>
                    <a:pt x="195" y="25"/>
                  </a:lnTo>
                  <a:lnTo>
                    <a:pt x="190" y="21"/>
                  </a:lnTo>
                  <a:lnTo>
                    <a:pt x="184" y="18"/>
                  </a:lnTo>
                  <a:lnTo>
                    <a:pt x="180" y="15"/>
                  </a:lnTo>
                  <a:lnTo>
                    <a:pt x="175" y="10"/>
                  </a:lnTo>
                  <a:lnTo>
                    <a:pt x="171" y="6"/>
                  </a:lnTo>
                  <a:lnTo>
                    <a:pt x="166" y="3"/>
                  </a:lnTo>
                  <a:lnTo>
                    <a:pt x="161"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0" name="Freeform 32"/>
            <p:cNvSpPr>
              <a:spLocks noChangeAspect="1"/>
            </p:cNvSpPr>
            <p:nvPr/>
          </p:nvSpPr>
          <p:spPr bwMode="auto">
            <a:xfrm flipH="1">
              <a:off x="2144" y="4657"/>
              <a:ext cx="127" cy="131"/>
            </a:xfrm>
            <a:custGeom>
              <a:avLst/>
              <a:gdLst>
                <a:gd name="T0" fmla="*/ 68 w 255"/>
                <a:gd name="T1" fmla="*/ 3 h 263"/>
                <a:gd name="T2" fmla="*/ 58 w 255"/>
                <a:gd name="T3" fmla="*/ 11 h 263"/>
                <a:gd name="T4" fmla="*/ 46 w 255"/>
                <a:gd name="T5" fmla="*/ 21 h 263"/>
                <a:gd name="T6" fmla="*/ 33 w 255"/>
                <a:gd name="T7" fmla="*/ 33 h 263"/>
                <a:gd name="T8" fmla="*/ 23 w 255"/>
                <a:gd name="T9" fmla="*/ 43 h 263"/>
                <a:gd name="T10" fmla="*/ 17 w 255"/>
                <a:gd name="T11" fmla="*/ 50 h 263"/>
                <a:gd name="T12" fmla="*/ 11 w 255"/>
                <a:gd name="T13" fmla="*/ 57 h 263"/>
                <a:gd name="T14" fmla="*/ 5 w 255"/>
                <a:gd name="T15" fmla="*/ 64 h 263"/>
                <a:gd name="T16" fmla="*/ 0 w 255"/>
                <a:gd name="T17" fmla="*/ 71 h 263"/>
                <a:gd name="T18" fmla="*/ 1 w 255"/>
                <a:gd name="T19" fmla="*/ 82 h 263"/>
                <a:gd name="T20" fmla="*/ 7 w 255"/>
                <a:gd name="T21" fmla="*/ 94 h 263"/>
                <a:gd name="T22" fmla="*/ 18 w 255"/>
                <a:gd name="T23" fmla="*/ 107 h 263"/>
                <a:gd name="T24" fmla="*/ 34 w 255"/>
                <a:gd name="T25" fmla="*/ 120 h 263"/>
                <a:gd name="T26" fmla="*/ 50 w 255"/>
                <a:gd name="T27" fmla="*/ 128 h 263"/>
                <a:gd name="T28" fmla="*/ 64 w 255"/>
                <a:gd name="T29" fmla="*/ 131 h 263"/>
                <a:gd name="T30" fmla="*/ 74 w 255"/>
                <a:gd name="T31" fmla="*/ 129 h 263"/>
                <a:gd name="T32" fmla="*/ 80 w 255"/>
                <a:gd name="T33" fmla="*/ 124 h 263"/>
                <a:gd name="T34" fmla="*/ 86 w 255"/>
                <a:gd name="T35" fmla="*/ 116 h 263"/>
                <a:gd name="T36" fmla="*/ 91 w 255"/>
                <a:gd name="T37" fmla="*/ 108 h 263"/>
                <a:gd name="T38" fmla="*/ 96 w 255"/>
                <a:gd name="T39" fmla="*/ 101 h 263"/>
                <a:gd name="T40" fmla="*/ 104 w 255"/>
                <a:gd name="T41" fmla="*/ 89 h 263"/>
                <a:gd name="T42" fmla="*/ 112 w 255"/>
                <a:gd name="T43" fmla="*/ 73 h 263"/>
                <a:gd name="T44" fmla="*/ 120 w 255"/>
                <a:gd name="T45" fmla="*/ 59 h 263"/>
                <a:gd name="T46" fmla="*/ 125 w 255"/>
                <a:gd name="T47" fmla="*/ 48 h 263"/>
                <a:gd name="T48" fmla="*/ 124 w 255"/>
                <a:gd name="T49" fmla="*/ 41 h 263"/>
                <a:gd name="T50" fmla="*/ 116 w 255"/>
                <a:gd name="T51" fmla="*/ 37 h 263"/>
                <a:gd name="T52" fmla="*/ 109 w 255"/>
                <a:gd name="T53" fmla="*/ 32 h 263"/>
                <a:gd name="T54" fmla="*/ 101 w 255"/>
                <a:gd name="T55" fmla="*/ 27 h 263"/>
                <a:gd name="T56" fmla="*/ 94 w 255"/>
                <a:gd name="T57" fmla="*/ 22 h 263"/>
                <a:gd name="T58" fmla="*/ 87 w 255"/>
                <a:gd name="T59" fmla="*/ 15 h 263"/>
                <a:gd name="T60" fmla="*/ 81 w 255"/>
                <a:gd name="T61" fmla="*/ 10 h 263"/>
                <a:gd name="T62" fmla="*/ 76 w 255"/>
                <a:gd name="T63" fmla="*/ 3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5" h="263">
                  <a:moveTo>
                    <a:pt x="146" y="0"/>
                  </a:moveTo>
                  <a:lnTo>
                    <a:pt x="137" y="6"/>
                  </a:lnTo>
                  <a:lnTo>
                    <a:pt x="128" y="14"/>
                  </a:lnTo>
                  <a:lnTo>
                    <a:pt x="116" y="22"/>
                  </a:lnTo>
                  <a:lnTo>
                    <a:pt x="105" y="31"/>
                  </a:lnTo>
                  <a:lnTo>
                    <a:pt x="93" y="43"/>
                  </a:lnTo>
                  <a:lnTo>
                    <a:pt x="80" y="54"/>
                  </a:lnTo>
                  <a:lnTo>
                    <a:pt x="67" y="67"/>
                  </a:lnTo>
                  <a:lnTo>
                    <a:pt x="53" y="81"/>
                  </a:lnTo>
                  <a:lnTo>
                    <a:pt x="47" y="87"/>
                  </a:lnTo>
                  <a:lnTo>
                    <a:pt x="40" y="93"/>
                  </a:lnTo>
                  <a:lnTo>
                    <a:pt x="35" y="100"/>
                  </a:lnTo>
                  <a:lnTo>
                    <a:pt x="28" y="107"/>
                  </a:lnTo>
                  <a:lnTo>
                    <a:pt x="22" y="114"/>
                  </a:lnTo>
                  <a:lnTo>
                    <a:pt x="16" y="121"/>
                  </a:lnTo>
                  <a:lnTo>
                    <a:pt x="10" y="128"/>
                  </a:lnTo>
                  <a:lnTo>
                    <a:pt x="5" y="136"/>
                  </a:lnTo>
                  <a:lnTo>
                    <a:pt x="1" y="143"/>
                  </a:lnTo>
                  <a:lnTo>
                    <a:pt x="0" y="152"/>
                  </a:lnTo>
                  <a:lnTo>
                    <a:pt x="2" y="164"/>
                  </a:lnTo>
                  <a:lnTo>
                    <a:pt x="7" y="175"/>
                  </a:lnTo>
                  <a:lnTo>
                    <a:pt x="14" y="188"/>
                  </a:lnTo>
                  <a:lnTo>
                    <a:pt x="24" y="202"/>
                  </a:lnTo>
                  <a:lnTo>
                    <a:pt x="37" y="215"/>
                  </a:lnTo>
                  <a:lnTo>
                    <a:pt x="52" y="229"/>
                  </a:lnTo>
                  <a:lnTo>
                    <a:pt x="69" y="241"/>
                  </a:lnTo>
                  <a:lnTo>
                    <a:pt x="85" y="250"/>
                  </a:lnTo>
                  <a:lnTo>
                    <a:pt x="100" y="257"/>
                  </a:lnTo>
                  <a:lnTo>
                    <a:pt x="115" y="260"/>
                  </a:lnTo>
                  <a:lnTo>
                    <a:pt x="128" y="263"/>
                  </a:lnTo>
                  <a:lnTo>
                    <a:pt x="140" y="263"/>
                  </a:lnTo>
                  <a:lnTo>
                    <a:pt x="149" y="259"/>
                  </a:lnTo>
                  <a:lnTo>
                    <a:pt x="155" y="255"/>
                  </a:lnTo>
                  <a:lnTo>
                    <a:pt x="160" y="248"/>
                  </a:lnTo>
                  <a:lnTo>
                    <a:pt x="166" y="240"/>
                  </a:lnTo>
                  <a:lnTo>
                    <a:pt x="172" y="233"/>
                  </a:lnTo>
                  <a:lnTo>
                    <a:pt x="178" y="225"/>
                  </a:lnTo>
                  <a:lnTo>
                    <a:pt x="182" y="217"/>
                  </a:lnTo>
                  <a:lnTo>
                    <a:pt x="188" y="210"/>
                  </a:lnTo>
                  <a:lnTo>
                    <a:pt x="193" y="203"/>
                  </a:lnTo>
                  <a:lnTo>
                    <a:pt x="197" y="195"/>
                  </a:lnTo>
                  <a:lnTo>
                    <a:pt x="208" y="179"/>
                  </a:lnTo>
                  <a:lnTo>
                    <a:pt x="217" y="163"/>
                  </a:lnTo>
                  <a:lnTo>
                    <a:pt x="225" y="146"/>
                  </a:lnTo>
                  <a:lnTo>
                    <a:pt x="233" y="133"/>
                  </a:lnTo>
                  <a:lnTo>
                    <a:pt x="240" y="119"/>
                  </a:lnTo>
                  <a:lnTo>
                    <a:pt x="246" y="106"/>
                  </a:lnTo>
                  <a:lnTo>
                    <a:pt x="250" y="96"/>
                  </a:lnTo>
                  <a:lnTo>
                    <a:pt x="255" y="85"/>
                  </a:lnTo>
                  <a:lnTo>
                    <a:pt x="248" y="82"/>
                  </a:lnTo>
                  <a:lnTo>
                    <a:pt x="240" y="78"/>
                  </a:lnTo>
                  <a:lnTo>
                    <a:pt x="233" y="74"/>
                  </a:lnTo>
                  <a:lnTo>
                    <a:pt x="225" y="69"/>
                  </a:lnTo>
                  <a:lnTo>
                    <a:pt x="218" y="65"/>
                  </a:lnTo>
                  <a:lnTo>
                    <a:pt x="210" y="60"/>
                  </a:lnTo>
                  <a:lnTo>
                    <a:pt x="203" y="55"/>
                  </a:lnTo>
                  <a:lnTo>
                    <a:pt x="196" y="50"/>
                  </a:lnTo>
                  <a:lnTo>
                    <a:pt x="189" y="44"/>
                  </a:lnTo>
                  <a:lnTo>
                    <a:pt x="182" y="37"/>
                  </a:lnTo>
                  <a:lnTo>
                    <a:pt x="175" y="31"/>
                  </a:lnTo>
                  <a:lnTo>
                    <a:pt x="169" y="26"/>
                  </a:lnTo>
                  <a:lnTo>
                    <a:pt x="163" y="20"/>
                  </a:lnTo>
                  <a:lnTo>
                    <a:pt x="157" y="13"/>
                  </a:lnTo>
                  <a:lnTo>
                    <a:pt x="152" y="7"/>
                  </a:lnTo>
                  <a:lnTo>
                    <a:pt x="146"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1" name="Freeform 33"/>
            <p:cNvSpPr>
              <a:spLocks noChangeAspect="1"/>
            </p:cNvSpPr>
            <p:nvPr/>
          </p:nvSpPr>
          <p:spPr bwMode="auto">
            <a:xfrm flipH="1">
              <a:off x="2094" y="4605"/>
              <a:ext cx="104" cy="87"/>
            </a:xfrm>
            <a:custGeom>
              <a:avLst/>
              <a:gdLst>
                <a:gd name="T0" fmla="*/ 4 w 209"/>
                <a:gd name="T1" fmla="*/ 0 h 173"/>
                <a:gd name="T2" fmla="*/ 3 w 209"/>
                <a:gd name="T3" fmla="*/ 1 h 173"/>
                <a:gd name="T4" fmla="*/ 3 w 209"/>
                <a:gd name="T5" fmla="*/ 2 h 173"/>
                <a:gd name="T6" fmla="*/ 2 w 209"/>
                <a:gd name="T7" fmla="*/ 2 h 173"/>
                <a:gd name="T8" fmla="*/ 2 w 209"/>
                <a:gd name="T9" fmla="*/ 2 h 173"/>
                <a:gd name="T10" fmla="*/ 1 w 209"/>
                <a:gd name="T11" fmla="*/ 5 h 173"/>
                <a:gd name="T12" fmla="*/ 0 w 209"/>
                <a:gd name="T13" fmla="*/ 7 h 173"/>
                <a:gd name="T14" fmla="*/ 0 w 209"/>
                <a:gd name="T15" fmla="*/ 10 h 173"/>
                <a:gd name="T16" fmla="*/ 0 w 209"/>
                <a:gd name="T17" fmla="*/ 13 h 173"/>
                <a:gd name="T18" fmla="*/ 1 w 209"/>
                <a:gd name="T19" fmla="*/ 19 h 173"/>
                <a:gd name="T20" fmla="*/ 3 w 209"/>
                <a:gd name="T21" fmla="*/ 25 h 173"/>
                <a:gd name="T22" fmla="*/ 7 w 209"/>
                <a:gd name="T23" fmla="*/ 32 h 173"/>
                <a:gd name="T24" fmla="*/ 11 w 209"/>
                <a:gd name="T25" fmla="*/ 39 h 173"/>
                <a:gd name="T26" fmla="*/ 16 w 209"/>
                <a:gd name="T27" fmla="*/ 45 h 173"/>
                <a:gd name="T28" fmla="*/ 22 w 209"/>
                <a:gd name="T29" fmla="*/ 52 h 173"/>
                <a:gd name="T30" fmla="*/ 28 w 209"/>
                <a:gd name="T31" fmla="*/ 58 h 173"/>
                <a:gd name="T32" fmla="*/ 35 w 209"/>
                <a:gd name="T33" fmla="*/ 64 h 173"/>
                <a:gd name="T34" fmla="*/ 46 w 209"/>
                <a:gd name="T35" fmla="*/ 72 h 173"/>
                <a:gd name="T36" fmla="*/ 57 w 209"/>
                <a:gd name="T37" fmla="*/ 78 h 173"/>
                <a:gd name="T38" fmla="*/ 67 w 209"/>
                <a:gd name="T39" fmla="*/ 82 h 173"/>
                <a:gd name="T40" fmla="*/ 77 w 209"/>
                <a:gd name="T41" fmla="*/ 85 h 173"/>
                <a:gd name="T42" fmla="*/ 85 w 209"/>
                <a:gd name="T43" fmla="*/ 87 h 173"/>
                <a:gd name="T44" fmla="*/ 93 w 209"/>
                <a:gd name="T45" fmla="*/ 86 h 173"/>
                <a:gd name="T46" fmla="*/ 98 w 209"/>
                <a:gd name="T47" fmla="*/ 85 h 173"/>
                <a:gd name="T48" fmla="*/ 102 w 209"/>
                <a:gd name="T49" fmla="*/ 82 h 173"/>
                <a:gd name="T50" fmla="*/ 104 w 209"/>
                <a:gd name="T51" fmla="*/ 79 h 173"/>
                <a:gd name="T52" fmla="*/ 97 w 209"/>
                <a:gd name="T53" fmla="*/ 79 h 173"/>
                <a:gd name="T54" fmla="*/ 90 w 209"/>
                <a:gd name="T55" fmla="*/ 77 h 173"/>
                <a:gd name="T56" fmla="*/ 82 w 209"/>
                <a:gd name="T57" fmla="*/ 75 h 173"/>
                <a:gd name="T58" fmla="*/ 74 w 209"/>
                <a:gd name="T59" fmla="*/ 72 h 173"/>
                <a:gd name="T60" fmla="*/ 66 w 209"/>
                <a:gd name="T61" fmla="*/ 69 h 173"/>
                <a:gd name="T62" fmla="*/ 59 w 209"/>
                <a:gd name="T63" fmla="*/ 64 h 173"/>
                <a:gd name="T64" fmla="*/ 51 w 209"/>
                <a:gd name="T65" fmla="*/ 59 h 173"/>
                <a:gd name="T66" fmla="*/ 43 w 209"/>
                <a:gd name="T67" fmla="*/ 53 h 173"/>
                <a:gd name="T68" fmla="*/ 36 w 209"/>
                <a:gd name="T69" fmla="*/ 47 h 173"/>
                <a:gd name="T70" fmla="*/ 29 w 209"/>
                <a:gd name="T71" fmla="*/ 41 h 173"/>
                <a:gd name="T72" fmla="*/ 24 w 209"/>
                <a:gd name="T73" fmla="*/ 34 h 173"/>
                <a:gd name="T74" fmla="*/ 18 w 209"/>
                <a:gd name="T75" fmla="*/ 27 h 173"/>
                <a:gd name="T76" fmla="*/ 13 w 209"/>
                <a:gd name="T77" fmla="*/ 21 h 173"/>
                <a:gd name="T78" fmla="*/ 9 w 209"/>
                <a:gd name="T79" fmla="*/ 14 h 173"/>
                <a:gd name="T80" fmla="*/ 6 w 209"/>
                <a:gd name="T81" fmla="*/ 7 h 173"/>
                <a:gd name="T82" fmla="*/ 4 w 209"/>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9" h="173">
                  <a:moveTo>
                    <a:pt x="8" y="0"/>
                  </a:moveTo>
                  <a:lnTo>
                    <a:pt x="7" y="1"/>
                  </a:lnTo>
                  <a:lnTo>
                    <a:pt x="6" y="3"/>
                  </a:lnTo>
                  <a:lnTo>
                    <a:pt x="5" y="4"/>
                  </a:lnTo>
                  <a:lnTo>
                    <a:pt x="3" y="9"/>
                  </a:lnTo>
                  <a:lnTo>
                    <a:pt x="0" y="13"/>
                  </a:lnTo>
                  <a:lnTo>
                    <a:pt x="0" y="19"/>
                  </a:lnTo>
                  <a:lnTo>
                    <a:pt x="0" y="26"/>
                  </a:lnTo>
                  <a:lnTo>
                    <a:pt x="3" y="38"/>
                  </a:lnTo>
                  <a:lnTo>
                    <a:pt x="7" y="50"/>
                  </a:lnTo>
                  <a:lnTo>
                    <a:pt x="14" y="63"/>
                  </a:lnTo>
                  <a:lnTo>
                    <a:pt x="22" y="77"/>
                  </a:lnTo>
                  <a:lnTo>
                    <a:pt x="33" y="89"/>
                  </a:lnTo>
                  <a:lnTo>
                    <a:pt x="44" y="103"/>
                  </a:lnTo>
                  <a:lnTo>
                    <a:pt x="57" y="116"/>
                  </a:lnTo>
                  <a:lnTo>
                    <a:pt x="71" y="127"/>
                  </a:lnTo>
                  <a:lnTo>
                    <a:pt x="92" y="144"/>
                  </a:lnTo>
                  <a:lnTo>
                    <a:pt x="114" y="155"/>
                  </a:lnTo>
                  <a:lnTo>
                    <a:pt x="135" y="164"/>
                  </a:lnTo>
                  <a:lnTo>
                    <a:pt x="154" y="170"/>
                  </a:lnTo>
                  <a:lnTo>
                    <a:pt x="171" y="173"/>
                  </a:lnTo>
                  <a:lnTo>
                    <a:pt x="186" y="172"/>
                  </a:lnTo>
                  <a:lnTo>
                    <a:pt x="197" y="169"/>
                  </a:lnTo>
                  <a:lnTo>
                    <a:pt x="205" y="163"/>
                  </a:lnTo>
                  <a:lnTo>
                    <a:pt x="209" y="158"/>
                  </a:lnTo>
                  <a:lnTo>
                    <a:pt x="195" y="157"/>
                  </a:lnTo>
                  <a:lnTo>
                    <a:pt x="180" y="154"/>
                  </a:lnTo>
                  <a:lnTo>
                    <a:pt x="165" y="149"/>
                  </a:lnTo>
                  <a:lnTo>
                    <a:pt x="149" y="144"/>
                  </a:lnTo>
                  <a:lnTo>
                    <a:pt x="133" y="137"/>
                  </a:lnTo>
                  <a:lnTo>
                    <a:pt x="118" y="127"/>
                  </a:lnTo>
                  <a:lnTo>
                    <a:pt x="102" y="117"/>
                  </a:lnTo>
                  <a:lnTo>
                    <a:pt x="87" y="106"/>
                  </a:lnTo>
                  <a:lnTo>
                    <a:pt x="73" y="94"/>
                  </a:lnTo>
                  <a:lnTo>
                    <a:pt x="59" y="81"/>
                  </a:lnTo>
                  <a:lnTo>
                    <a:pt x="48" y="68"/>
                  </a:lnTo>
                  <a:lnTo>
                    <a:pt x="36" y="54"/>
                  </a:lnTo>
                  <a:lnTo>
                    <a:pt x="27" y="41"/>
                  </a:lnTo>
                  <a:lnTo>
                    <a:pt x="19" y="27"/>
                  </a:lnTo>
                  <a:lnTo>
                    <a:pt x="13" y="13"/>
                  </a:lnTo>
                  <a:lnTo>
                    <a:pt x="8"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2" name="Freeform 34"/>
            <p:cNvSpPr>
              <a:spLocks noChangeAspect="1"/>
            </p:cNvSpPr>
            <p:nvPr/>
          </p:nvSpPr>
          <p:spPr bwMode="auto">
            <a:xfrm flipH="1">
              <a:off x="2075" y="4579"/>
              <a:ext cx="105" cy="90"/>
            </a:xfrm>
            <a:custGeom>
              <a:avLst/>
              <a:gdLst>
                <a:gd name="T0" fmla="*/ 70 w 210"/>
                <a:gd name="T1" fmla="*/ 23 h 178"/>
                <a:gd name="T2" fmla="*/ 59 w 210"/>
                <a:gd name="T3" fmla="*/ 15 h 178"/>
                <a:gd name="T4" fmla="*/ 48 w 210"/>
                <a:gd name="T5" fmla="*/ 9 h 178"/>
                <a:gd name="T6" fmla="*/ 38 w 210"/>
                <a:gd name="T7" fmla="*/ 4 h 178"/>
                <a:gd name="T8" fmla="*/ 29 w 210"/>
                <a:gd name="T9" fmla="*/ 1 h 178"/>
                <a:gd name="T10" fmla="*/ 20 w 210"/>
                <a:gd name="T11" fmla="*/ 0 h 178"/>
                <a:gd name="T12" fmla="*/ 12 w 210"/>
                <a:gd name="T13" fmla="*/ 0 h 178"/>
                <a:gd name="T14" fmla="*/ 7 w 210"/>
                <a:gd name="T15" fmla="*/ 2 h 178"/>
                <a:gd name="T16" fmla="*/ 3 w 210"/>
                <a:gd name="T17" fmla="*/ 5 h 178"/>
                <a:gd name="T18" fmla="*/ 1 w 210"/>
                <a:gd name="T19" fmla="*/ 8 h 178"/>
                <a:gd name="T20" fmla="*/ 0 w 210"/>
                <a:gd name="T21" fmla="*/ 10 h 178"/>
                <a:gd name="T22" fmla="*/ 0 w 210"/>
                <a:gd name="T23" fmla="*/ 13 h 178"/>
                <a:gd name="T24" fmla="*/ 0 w 210"/>
                <a:gd name="T25" fmla="*/ 16 h 178"/>
                <a:gd name="T26" fmla="*/ 1 w 210"/>
                <a:gd name="T27" fmla="*/ 22 h 178"/>
                <a:gd name="T28" fmla="*/ 4 w 210"/>
                <a:gd name="T29" fmla="*/ 28 h 178"/>
                <a:gd name="T30" fmla="*/ 7 w 210"/>
                <a:gd name="T31" fmla="*/ 35 h 178"/>
                <a:gd name="T32" fmla="*/ 11 w 210"/>
                <a:gd name="T33" fmla="*/ 42 h 178"/>
                <a:gd name="T34" fmla="*/ 16 w 210"/>
                <a:gd name="T35" fmla="*/ 48 h 178"/>
                <a:gd name="T36" fmla="*/ 22 w 210"/>
                <a:gd name="T37" fmla="*/ 55 h 178"/>
                <a:gd name="T38" fmla="*/ 29 w 210"/>
                <a:gd name="T39" fmla="*/ 62 h 178"/>
                <a:gd name="T40" fmla="*/ 35 w 210"/>
                <a:gd name="T41" fmla="*/ 67 h 178"/>
                <a:gd name="T42" fmla="*/ 43 w 210"/>
                <a:gd name="T43" fmla="*/ 73 h 178"/>
                <a:gd name="T44" fmla="*/ 50 w 210"/>
                <a:gd name="T45" fmla="*/ 78 h 178"/>
                <a:gd name="T46" fmla="*/ 58 w 210"/>
                <a:gd name="T47" fmla="*/ 82 h 178"/>
                <a:gd name="T48" fmla="*/ 66 w 210"/>
                <a:gd name="T49" fmla="*/ 85 h 178"/>
                <a:gd name="T50" fmla="*/ 73 w 210"/>
                <a:gd name="T51" fmla="*/ 88 h 178"/>
                <a:gd name="T52" fmla="*/ 80 w 210"/>
                <a:gd name="T53" fmla="*/ 89 h 178"/>
                <a:gd name="T54" fmla="*/ 87 w 210"/>
                <a:gd name="T55" fmla="*/ 90 h 178"/>
                <a:gd name="T56" fmla="*/ 93 w 210"/>
                <a:gd name="T57" fmla="*/ 90 h 178"/>
                <a:gd name="T58" fmla="*/ 96 w 210"/>
                <a:gd name="T59" fmla="*/ 89 h 178"/>
                <a:gd name="T60" fmla="*/ 99 w 210"/>
                <a:gd name="T61" fmla="*/ 88 h 178"/>
                <a:gd name="T62" fmla="*/ 101 w 210"/>
                <a:gd name="T63" fmla="*/ 87 h 178"/>
                <a:gd name="T64" fmla="*/ 103 w 210"/>
                <a:gd name="T65" fmla="*/ 85 h 178"/>
                <a:gd name="T66" fmla="*/ 104 w 210"/>
                <a:gd name="T67" fmla="*/ 84 h 178"/>
                <a:gd name="T68" fmla="*/ 105 w 210"/>
                <a:gd name="T69" fmla="*/ 81 h 178"/>
                <a:gd name="T70" fmla="*/ 105 w 210"/>
                <a:gd name="T71" fmla="*/ 79 h 178"/>
                <a:gd name="T72" fmla="*/ 105 w 210"/>
                <a:gd name="T73" fmla="*/ 77 h 178"/>
                <a:gd name="T74" fmla="*/ 105 w 210"/>
                <a:gd name="T75" fmla="*/ 73 h 178"/>
                <a:gd name="T76" fmla="*/ 104 w 210"/>
                <a:gd name="T77" fmla="*/ 69 h 178"/>
                <a:gd name="T78" fmla="*/ 103 w 210"/>
                <a:gd name="T79" fmla="*/ 65 h 178"/>
                <a:gd name="T80" fmla="*/ 101 w 210"/>
                <a:gd name="T81" fmla="*/ 61 h 178"/>
                <a:gd name="T82" fmla="*/ 99 w 210"/>
                <a:gd name="T83" fmla="*/ 56 h 178"/>
                <a:gd name="T84" fmla="*/ 96 w 210"/>
                <a:gd name="T85" fmla="*/ 51 h 178"/>
                <a:gd name="T86" fmla="*/ 93 w 210"/>
                <a:gd name="T87" fmla="*/ 46 h 178"/>
                <a:gd name="T88" fmla="*/ 89 w 210"/>
                <a:gd name="T89" fmla="*/ 41 h 178"/>
                <a:gd name="T90" fmla="*/ 84 w 210"/>
                <a:gd name="T91" fmla="*/ 36 h 178"/>
                <a:gd name="T92" fmla="*/ 80 w 210"/>
                <a:gd name="T93" fmla="*/ 31 h 178"/>
                <a:gd name="T94" fmla="*/ 75 w 210"/>
                <a:gd name="T95" fmla="*/ 27 h 178"/>
                <a:gd name="T96" fmla="*/ 70 w 210"/>
                <a:gd name="T97" fmla="*/ 23 h 1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0" h="178">
                  <a:moveTo>
                    <a:pt x="140" y="45"/>
                  </a:moveTo>
                  <a:lnTo>
                    <a:pt x="118" y="29"/>
                  </a:lnTo>
                  <a:lnTo>
                    <a:pt x="96" y="17"/>
                  </a:lnTo>
                  <a:lnTo>
                    <a:pt x="75" y="8"/>
                  </a:lnTo>
                  <a:lnTo>
                    <a:pt x="57" y="2"/>
                  </a:lnTo>
                  <a:lnTo>
                    <a:pt x="39" y="0"/>
                  </a:lnTo>
                  <a:lnTo>
                    <a:pt x="24" y="0"/>
                  </a:lnTo>
                  <a:lnTo>
                    <a:pt x="13" y="3"/>
                  </a:lnTo>
                  <a:lnTo>
                    <a:pt x="5" y="10"/>
                  </a:lnTo>
                  <a:lnTo>
                    <a:pt x="2" y="15"/>
                  </a:lnTo>
                  <a:lnTo>
                    <a:pt x="0" y="19"/>
                  </a:lnTo>
                  <a:lnTo>
                    <a:pt x="0" y="25"/>
                  </a:lnTo>
                  <a:lnTo>
                    <a:pt x="0" y="32"/>
                  </a:lnTo>
                  <a:lnTo>
                    <a:pt x="2" y="44"/>
                  </a:lnTo>
                  <a:lnTo>
                    <a:pt x="7" y="56"/>
                  </a:lnTo>
                  <a:lnTo>
                    <a:pt x="14" y="69"/>
                  </a:lnTo>
                  <a:lnTo>
                    <a:pt x="22" y="83"/>
                  </a:lnTo>
                  <a:lnTo>
                    <a:pt x="32" y="95"/>
                  </a:lnTo>
                  <a:lnTo>
                    <a:pt x="44" y="109"/>
                  </a:lnTo>
                  <a:lnTo>
                    <a:pt x="57" y="122"/>
                  </a:lnTo>
                  <a:lnTo>
                    <a:pt x="70" y="133"/>
                  </a:lnTo>
                  <a:lnTo>
                    <a:pt x="85" y="145"/>
                  </a:lnTo>
                  <a:lnTo>
                    <a:pt x="100" y="154"/>
                  </a:lnTo>
                  <a:lnTo>
                    <a:pt x="115" y="162"/>
                  </a:lnTo>
                  <a:lnTo>
                    <a:pt x="132" y="169"/>
                  </a:lnTo>
                  <a:lnTo>
                    <a:pt x="145" y="174"/>
                  </a:lnTo>
                  <a:lnTo>
                    <a:pt x="159" y="177"/>
                  </a:lnTo>
                  <a:lnTo>
                    <a:pt x="173" y="178"/>
                  </a:lnTo>
                  <a:lnTo>
                    <a:pt x="185" y="178"/>
                  </a:lnTo>
                  <a:lnTo>
                    <a:pt x="191" y="177"/>
                  </a:lnTo>
                  <a:lnTo>
                    <a:pt x="197" y="175"/>
                  </a:lnTo>
                  <a:lnTo>
                    <a:pt x="202" y="172"/>
                  </a:lnTo>
                  <a:lnTo>
                    <a:pt x="205" y="169"/>
                  </a:lnTo>
                  <a:lnTo>
                    <a:pt x="208" y="166"/>
                  </a:lnTo>
                  <a:lnTo>
                    <a:pt x="209" y="161"/>
                  </a:lnTo>
                  <a:lnTo>
                    <a:pt x="210" y="156"/>
                  </a:lnTo>
                  <a:lnTo>
                    <a:pt x="210" y="152"/>
                  </a:lnTo>
                  <a:lnTo>
                    <a:pt x="210" y="145"/>
                  </a:lnTo>
                  <a:lnTo>
                    <a:pt x="208" y="137"/>
                  </a:lnTo>
                  <a:lnTo>
                    <a:pt x="205" y="128"/>
                  </a:lnTo>
                  <a:lnTo>
                    <a:pt x="202" y="120"/>
                  </a:lnTo>
                  <a:lnTo>
                    <a:pt x="197" y="110"/>
                  </a:lnTo>
                  <a:lnTo>
                    <a:pt x="191" y="100"/>
                  </a:lnTo>
                  <a:lnTo>
                    <a:pt x="185" y="91"/>
                  </a:lnTo>
                  <a:lnTo>
                    <a:pt x="178" y="82"/>
                  </a:lnTo>
                  <a:lnTo>
                    <a:pt x="168" y="72"/>
                  </a:lnTo>
                  <a:lnTo>
                    <a:pt x="160" y="62"/>
                  </a:lnTo>
                  <a:lnTo>
                    <a:pt x="150" y="54"/>
                  </a:lnTo>
                  <a:lnTo>
                    <a:pt x="140" y="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3" name="Freeform 35"/>
            <p:cNvSpPr>
              <a:spLocks noChangeAspect="1"/>
            </p:cNvSpPr>
            <p:nvPr/>
          </p:nvSpPr>
          <p:spPr bwMode="auto">
            <a:xfrm flipH="1">
              <a:off x="2301" y="4844"/>
              <a:ext cx="100" cy="113"/>
            </a:xfrm>
            <a:custGeom>
              <a:avLst/>
              <a:gdLst>
                <a:gd name="T0" fmla="*/ 43 w 199"/>
                <a:gd name="T1" fmla="*/ 78 h 225"/>
                <a:gd name="T2" fmla="*/ 100 w 199"/>
                <a:gd name="T3" fmla="*/ 6 h 225"/>
                <a:gd name="T4" fmla="*/ 98 w 199"/>
                <a:gd name="T5" fmla="*/ 5 h 225"/>
                <a:gd name="T6" fmla="*/ 96 w 199"/>
                <a:gd name="T7" fmla="*/ 4 h 225"/>
                <a:gd name="T8" fmla="*/ 94 w 199"/>
                <a:gd name="T9" fmla="*/ 2 h 225"/>
                <a:gd name="T10" fmla="*/ 91 w 199"/>
                <a:gd name="T11" fmla="*/ 0 h 225"/>
                <a:gd name="T12" fmla="*/ 0 w 199"/>
                <a:gd name="T13" fmla="*/ 113 h 225"/>
                <a:gd name="T14" fmla="*/ 10 w 199"/>
                <a:gd name="T15" fmla="*/ 107 h 225"/>
                <a:gd name="T16" fmla="*/ 19 w 199"/>
                <a:gd name="T17" fmla="*/ 101 h 225"/>
                <a:gd name="T18" fmla="*/ 26 w 199"/>
                <a:gd name="T19" fmla="*/ 95 h 225"/>
                <a:gd name="T20" fmla="*/ 32 w 199"/>
                <a:gd name="T21" fmla="*/ 90 h 225"/>
                <a:gd name="T22" fmla="*/ 37 w 199"/>
                <a:gd name="T23" fmla="*/ 85 h 225"/>
                <a:gd name="T24" fmla="*/ 41 w 199"/>
                <a:gd name="T25" fmla="*/ 81 h 225"/>
                <a:gd name="T26" fmla="*/ 43 w 199"/>
                <a:gd name="T27" fmla="*/ 79 h 225"/>
                <a:gd name="T28" fmla="*/ 43 w 199"/>
                <a:gd name="T29" fmla="*/ 78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225">
                  <a:moveTo>
                    <a:pt x="86" y="155"/>
                  </a:moveTo>
                  <a:lnTo>
                    <a:pt x="199" y="12"/>
                  </a:lnTo>
                  <a:lnTo>
                    <a:pt x="195" y="10"/>
                  </a:lnTo>
                  <a:lnTo>
                    <a:pt x="191" y="7"/>
                  </a:lnTo>
                  <a:lnTo>
                    <a:pt x="187" y="3"/>
                  </a:lnTo>
                  <a:lnTo>
                    <a:pt x="182" y="0"/>
                  </a:lnTo>
                  <a:lnTo>
                    <a:pt x="0" y="225"/>
                  </a:lnTo>
                  <a:lnTo>
                    <a:pt x="20" y="214"/>
                  </a:lnTo>
                  <a:lnTo>
                    <a:pt x="37" y="201"/>
                  </a:lnTo>
                  <a:lnTo>
                    <a:pt x="51" y="190"/>
                  </a:lnTo>
                  <a:lnTo>
                    <a:pt x="63" y="179"/>
                  </a:lnTo>
                  <a:lnTo>
                    <a:pt x="74" y="169"/>
                  </a:lnTo>
                  <a:lnTo>
                    <a:pt x="81" y="162"/>
                  </a:lnTo>
                  <a:lnTo>
                    <a:pt x="85" y="157"/>
                  </a:lnTo>
                  <a:lnTo>
                    <a:pt x="86"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4" name="Freeform 36"/>
            <p:cNvSpPr>
              <a:spLocks noChangeAspect="1"/>
            </p:cNvSpPr>
            <p:nvPr/>
          </p:nvSpPr>
          <p:spPr bwMode="auto">
            <a:xfrm flipH="1">
              <a:off x="2156" y="4690"/>
              <a:ext cx="77" cy="96"/>
            </a:xfrm>
            <a:custGeom>
              <a:avLst/>
              <a:gdLst>
                <a:gd name="T0" fmla="*/ 27 w 155"/>
                <a:gd name="T1" fmla="*/ 92 h 193"/>
                <a:gd name="T2" fmla="*/ 30 w 155"/>
                <a:gd name="T3" fmla="*/ 89 h 193"/>
                <a:gd name="T4" fmla="*/ 33 w 155"/>
                <a:gd name="T5" fmla="*/ 85 h 193"/>
                <a:gd name="T6" fmla="*/ 36 w 155"/>
                <a:gd name="T7" fmla="*/ 81 h 193"/>
                <a:gd name="T8" fmla="*/ 39 w 155"/>
                <a:gd name="T9" fmla="*/ 77 h 193"/>
                <a:gd name="T10" fmla="*/ 41 w 155"/>
                <a:gd name="T11" fmla="*/ 73 h 193"/>
                <a:gd name="T12" fmla="*/ 44 w 155"/>
                <a:gd name="T13" fmla="*/ 70 h 193"/>
                <a:gd name="T14" fmla="*/ 46 w 155"/>
                <a:gd name="T15" fmla="*/ 66 h 193"/>
                <a:gd name="T16" fmla="*/ 48 w 155"/>
                <a:gd name="T17" fmla="*/ 62 h 193"/>
                <a:gd name="T18" fmla="*/ 54 w 155"/>
                <a:gd name="T19" fmla="*/ 54 h 193"/>
                <a:gd name="T20" fmla="*/ 58 w 155"/>
                <a:gd name="T21" fmla="*/ 46 h 193"/>
                <a:gd name="T22" fmla="*/ 62 w 155"/>
                <a:gd name="T23" fmla="*/ 38 h 193"/>
                <a:gd name="T24" fmla="*/ 66 w 155"/>
                <a:gd name="T25" fmla="*/ 31 h 193"/>
                <a:gd name="T26" fmla="*/ 70 w 155"/>
                <a:gd name="T27" fmla="*/ 24 h 193"/>
                <a:gd name="T28" fmla="*/ 73 w 155"/>
                <a:gd name="T29" fmla="*/ 18 h 193"/>
                <a:gd name="T30" fmla="*/ 75 w 155"/>
                <a:gd name="T31" fmla="*/ 13 h 193"/>
                <a:gd name="T32" fmla="*/ 77 w 155"/>
                <a:gd name="T33" fmla="*/ 7 h 193"/>
                <a:gd name="T34" fmla="*/ 74 w 155"/>
                <a:gd name="T35" fmla="*/ 6 h 193"/>
                <a:gd name="T36" fmla="*/ 70 w 155"/>
                <a:gd name="T37" fmla="*/ 4 h 193"/>
                <a:gd name="T38" fmla="*/ 66 w 155"/>
                <a:gd name="T39" fmla="*/ 2 h 193"/>
                <a:gd name="T40" fmla="*/ 63 w 155"/>
                <a:gd name="T41" fmla="*/ 0 h 193"/>
                <a:gd name="T42" fmla="*/ 59 w 155"/>
                <a:gd name="T43" fmla="*/ 6 h 193"/>
                <a:gd name="T44" fmla="*/ 54 w 155"/>
                <a:gd name="T45" fmla="*/ 14 h 193"/>
                <a:gd name="T46" fmla="*/ 47 w 155"/>
                <a:gd name="T47" fmla="*/ 25 h 193"/>
                <a:gd name="T48" fmla="*/ 40 w 155"/>
                <a:gd name="T49" fmla="*/ 37 h 193"/>
                <a:gd name="T50" fmla="*/ 30 w 155"/>
                <a:gd name="T51" fmla="*/ 50 h 193"/>
                <a:gd name="T52" fmla="*/ 21 w 155"/>
                <a:gd name="T53" fmla="*/ 64 h 193"/>
                <a:gd name="T54" fmla="*/ 11 w 155"/>
                <a:gd name="T55" fmla="*/ 79 h 193"/>
                <a:gd name="T56" fmla="*/ 0 w 155"/>
                <a:gd name="T57" fmla="*/ 93 h 193"/>
                <a:gd name="T58" fmla="*/ 5 w 155"/>
                <a:gd name="T59" fmla="*/ 95 h 193"/>
                <a:gd name="T60" fmla="*/ 9 w 155"/>
                <a:gd name="T61" fmla="*/ 96 h 193"/>
                <a:gd name="T62" fmla="*/ 13 w 155"/>
                <a:gd name="T63" fmla="*/ 96 h 193"/>
                <a:gd name="T64" fmla="*/ 17 w 155"/>
                <a:gd name="T65" fmla="*/ 96 h 193"/>
                <a:gd name="T66" fmla="*/ 20 w 155"/>
                <a:gd name="T67" fmla="*/ 96 h 193"/>
                <a:gd name="T68" fmla="*/ 23 w 155"/>
                <a:gd name="T69" fmla="*/ 95 h 193"/>
                <a:gd name="T70" fmla="*/ 25 w 155"/>
                <a:gd name="T71" fmla="*/ 94 h 193"/>
                <a:gd name="T72" fmla="*/ 27 w 155"/>
                <a:gd name="T73" fmla="*/ 92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93">
                  <a:moveTo>
                    <a:pt x="55" y="185"/>
                  </a:moveTo>
                  <a:lnTo>
                    <a:pt x="60" y="178"/>
                  </a:lnTo>
                  <a:lnTo>
                    <a:pt x="66" y="170"/>
                  </a:lnTo>
                  <a:lnTo>
                    <a:pt x="72" y="163"/>
                  </a:lnTo>
                  <a:lnTo>
                    <a:pt x="78" y="155"/>
                  </a:lnTo>
                  <a:lnTo>
                    <a:pt x="82" y="147"/>
                  </a:lnTo>
                  <a:lnTo>
                    <a:pt x="88" y="140"/>
                  </a:lnTo>
                  <a:lnTo>
                    <a:pt x="93" y="133"/>
                  </a:lnTo>
                  <a:lnTo>
                    <a:pt x="97" y="125"/>
                  </a:lnTo>
                  <a:lnTo>
                    <a:pt x="108" y="109"/>
                  </a:lnTo>
                  <a:lnTo>
                    <a:pt x="117" y="93"/>
                  </a:lnTo>
                  <a:lnTo>
                    <a:pt x="125" y="76"/>
                  </a:lnTo>
                  <a:lnTo>
                    <a:pt x="133" y="63"/>
                  </a:lnTo>
                  <a:lnTo>
                    <a:pt x="140" y="49"/>
                  </a:lnTo>
                  <a:lnTo>
                    <a:pt x="146" y="36"/>
                  </a:lnTo>
                  <a:lnTo>
                    <a:pt x="150" y="26"/>
                  </a:lnTo>
                  <a:lnTo>
                    <a:pt x="155" y="15"/>
                  </a:lnTo>
                  <a:lnTo>
                    <a:pt x="148" y="12"/>
                  </a:lnTo>
                  <a:lnTo>
                    <a:pt x="141" y="8"/>
                  </a:lnTo>
                  <a:lnTo>
                    <a:pt x="133" y="5"/>
                  </a:lnTo>
                  <a:lnTo>
                    <a:pt x="126" y="0"/>
                  </a:lnTo>
                  <a:lnTo>
                    <a:pt x="119" y="13"/>
                  </a:lnTo>
                  <a:lnTo>
                    <a:pt x="109" y="29"/>
                  </a:lnTo>
                  <a:lnTo>
                    <a:pt x="95" y="50"/>
                  </a:lnTo>
                  <a:lnTo>
                    <a:pt x="80" y="74"/>
                  </a:lnTo>
                  <a:lnTo>
                    <a:pt x="61" y="101"/>
                  </a:lnTo>
                  <a:lnTo>
                    <a:pt x="43" y="129"/>
                  </a:lnTo>
                  <a:lnTo>
                    <a:pt x="22" y="158"/>
                  </a:lnTo>
                  <a:lnTo>
                    <a:pt x="0" y="187"/>
                  </a:lnTo>
                  <a:lnTo>
                    <a:pt x="10" y="190"/>
                  </a:lnTo>
                  <a:lnTo>
                    <a:pt x="19" y="192"/>
                  </a:lnTo>
                  <a:lnTo>
                    <a:pt x="27" y="193"/>
                  </a:lnTo>
                  <a:lnTo>
                    <a:pt x="34" y="193"/>
                  </a:lnTo>
                  <a:lnTo>
                    <a:pt x="41" y="193"/>
                  </a:lnTo>
                  <a:lnTo>
                    <a:pt x="46" y="190"/>
                  </a:lnTo>
                  <a:lnTo>
                    <a:pt x="51" y="188"/>
                  </a:lnTo>
                  <a:lnTo>
                    <a:pt x="55"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15" name="Freeform 37"/>
            <p:cNvSpPr>
              <a:spLocks noChangeAspect="1"/>
            </p:cNvSpPr>
            <p:nvPr/>
          </p:nvSpPr>
          <p:spPr bwMode="auto">
            <a:xfrm flipH="1">
              <a:off x="2187" y="4788"/>
              <a:ext cx="2" cy="1"/>
            </a:xfrm>
            <a:custGeom>
              <a:avLst/>
              <a:gdLst>
                <a:gd name="T0" fmla="*/ 2 w 3"/>
                <a:gd name="T1" fmla="*/ 1 h 2"/>
                <a:gd name="T2" fmla="*/ 2 w 3"/>
                <a:gd name="T3" fmla="*/ 1 h 2"/>
                <a:gd name="T4" fmla="*/ 0 w 3"/>
                <a:gd name="T5" fmla="*/ 0 h 2"/>
                <a:gd name="T6" fmla="*/ 2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3" y="2"/>
                  </a:lnTo>
                  <a:lnTo>
                    <a:pt x="0" y="0"/>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087" name="Freeform 38"/>
          <p:cNvSpPr>
            <a:spLocks/>
          </p:cNvSpPr>
          <p:nvPr/>
        </p:nvSpPr>
        <p:spPr bwMode="auto">
          <a:xfrm flipH="1">
            <a:off x="3829050" y="7113588"/>
            <a:ext cx="77788" cy="77787"/>
          </a:xfrm>
          <a:custGeom>
            <a:avLst/>
            <a:gdLst>
              <a:gd name="T0" fmla="*/ 77788 w 98"/>
              <a:gd name="T1" fmla="*/ 38100 h 98"/>
              <a:gd name="T2" fmla="*/ 76200 w 98"/>
              <a:gd name="T3" fmla="*/ 46831 h 98"/>
              <a:gd name="T4" fmla="*/ 74613 w 98"/>
              <a:gd name="T5" fmla="*/ 53975 h 98"/>
              <a:gd name="T6" fmla="*/ 70644 w 98"/>
              <a:gd name="T7" fmla="*/ 60325 h 98"/>
              <a:gd name="T8" fmla="*/ 66675 w 98"/>
              <a:gd name="T9" fmla="*/ 65881 h 98"/>
              <a:gd name="T10" fmla="*/ 60325 w 98"/>
              <a:gd name="T11" fmla="*/ 71437 h 98"/>
              <a:gd name="T12" fmla="*/ 53975 w 98"/>
              <a:gd name="T13" fmla="*/ 74612 h 98"/>
              <a:gd name="T14" fmla="*/ 46038 w 98"/>
              <a:gd name="T15" fmla="*/ 76993 h 98"/>
              <a:gd name="T16" fmla="*/ 38894 w 98"/>
              <a:gd name="T17" fmla="*/ 77787 h 98"/>
              <a:gd name="T18" fmla="*/ 30956 w 98"/>
              <a:gd name="T19" fmla="*/ 76993 h 98"/>
              <a:gd name="T20" fmla="*/ 23813 w 98"/>
              <a:gd name="T21" fmla="*/ 74612 h 98"/>
              <a:gd name="T22" fmla="*/ 16669 w 98"/>
              <a:gd name="T23" fmla="*/ 71437 h 98"/>
              <a:gd name="T24" fmla="*/ 11906 w 98"/>
              <a:gd name="T25" fmla="*/ 65881 h 98"/>
              <a:gd name="T26" fmla="*/ 6350 w 98"/>
              <a:gd name="T27" fmla="*/ 60325 h 98"/>
              <a:gd name="T28" fmla="*/ 2381 w 98"/>
              <a:gd name="T29" fmla="*/ 53975 h 98"/>
              <a:gd name="T30" fmla="*/ 794 w 98"/>
              <a:gd name="T31" fmla="*/ 46831 h 98"/>
              <a:gd name="T32" fmla="*/ 0 w 98"/>
              <a:gd name="T33" fmla="*/ 38100 h 98"/>
              <a:gd name="T34" fmla="*/ 794 w 98"/>
              <a:gd name="T35" fmla="*/ 30956 h 98"/>
              <a:gd name="T36" fmla="*/ 2381 w 98"/>
              <a:gd name="T37" fmla="*/ 23812 h 98"/>
              <a:gd name="T38" fmla="*/ 6350 w 98"/>
              <a:gd name="T39" fmla="*/ 17462 h 98"/>
              <a:gd name="T40" fmla="*/ 11906 w 98"/>
              <a:gd name="T41" fmla="*/ 11112 h 98"/>
              <a:gd name="T42" fmla="*/ 16669 w 98"/>
              <a:gd name="T43" fmla="*/ 6350 h 98"/>
              <a:gd name="T44" fmla="*/ 23813 w 98"/>
              <a:gd name="T45" fmla="*/ 2381 h 98"/>
              <a:gd name="T46" fmla="*/ 30956 w 98"/>
              <a:gd name="T47" fmla="*/ 794 h 98"/>
              <a:gd name="T48" fmla="*/ 38894 w 98"/>
              <a:gd name="T49" fmla="*/ 0 h 98"/>
              <a:gd name="T50" fmla="*/ 46038 w 98"/>
              <a:gd name="T51" fmla="*/ 794 h 98"/>
              <a:gd name="T52" fmla="*/ 53975 w 98"/>
              <a:gd name="T53" fmla="*/ 2381 h 98"/>
              <a:gd name="T54" fmla="*/ 60325 w 98"/>
              <a:gd name="T55" fmla="*/ 6350 h 98"/>
              <a:gd name="T56" fmla="*/ 66675 w 98"/>
              <a:gd name="T57" fmla="*/ 11112 h 98"/>
              <a:gd name="T58" fmla="*/ 70644 w 98"/>
              <a:gd name="T59" fmla="*/ 17462 h 98"/>
              <a:gd name="T60" fmla="*/ 74613 w 98"/>
              <a:gd name="T61" fmla="*/ 23812 h 98"/>
              <a:gd name="T62" fmla="*/ 76200 w 98"/>
              <a:gd name="T63" fmla="*/ 30956 h 98"/>
              <a:gd name="T64" fmla="*/ 77788 w 98"/>
              <a:gd name="T65" fmla="*/ 3810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98">
                <a:moveTo>
                  <a:pt x="98" y="48"/>
                </a:moveTo>
                <a:lnTo>
                  <a:pt x="96" y="59"/>
                </a:lnTo>
                <a:lnTo>
                  <a:pt x="94" y="68"/>
                </a:lnTo>
                <a:lnTo>
                  <a:pt x="89" y="76"/>
                </a:lnTo>
                <a:lnTo>
                  <a:pt x="84" y="83"/>
                </a:lnTo>
                <a:lnTo>
                  <a:pt x="76" y="90"/>
                </a:lnTo>
                <a:lnTo>
                  <a:pt x="68" y="94"/>
                </a:lnTo>
                <a:lnTo>
                  <a:pt x="58" y="97"/>
                </a:lnTo>
                <a:lnTo>
                  <a:pt x="49" y="98"/>
                </a:lnTo>
                <a:lnTo>
                  <a:pt x="39" y="97"/>
                </a:lnTo>
                <a:lnTo>
                  <a:pt x="30" y="94"/>
                </a:lnTo>
                <a:lnTo>
                  <a:pt x="21" y="90"/>
                </a:lnTo>
                <a:lnTo>
                  <a:pt x="15" y="83"/>
                </a:lnTo>
                <a:lnTo>
                  <a:pt x="8" y="76"/>
                </a:lnTo>
                <a:lnTo>
                  <a:pt x="3" y="68"/>
                </a:lnTo>
                <a:lnTo>
                  <a:pt x="1" y="59"/>
                </a:lnTo>
                <a:lnTo>
                  <a:pt x="0" y="48"/>
                </a:lnTo>
                <a:lnTo>
                  <a:pt x="1" y="39"/>
                </a:lnTo>
                <a:lnTo>
                  <a:pt x="3" y="30"/>
                </a:lnTo>
                <a:lnTo>
                  <a:pt x="8" y="22"/>
                </a:lnTo>
                <a:lnTo>
                  <a:pt x="15" y="14"/>
                </a:lnTo>
                <a:lnTo>
                  <a:pt x="21" y="8"/>
                </a:lnTo>
                <a:lnTo>
                  <a:pt x="30" y="3"/>
                </a:lnTo>
                <a:lnTo>
                  <a:pt x="39" y="1"/>
                </a:lnTo>
                <a:lnTo>
                  <a:pt x="49" y="0"/>
                </a:lnTo>
                <a:lnTo>
                  <a:pt x="58" y="1"/>
                </a:lnTo>
                <a:lnTo>
                  <a:pt x="68" y="3"/>
                </a:lnTo>
                <a:lnTo>
                  <a:pt x="76" y="8"/>
                </a:lnTo>
                <a:lnTo>
                  <a:pt x="84" y="14"/>
                </a:lnTo>
                <a:lnTo>
                  <a:pt x="89" y="22"/>
                </a:lnTo>
                <a:lnTo>
                  <a:pt x="94" y="30"/>
                </a:lnTo>
                <a:lnTo>
                  <a:pt x="96" y="39"/>
                </a:lnTo>
                <a:lnTo>
                  <a:pt x="98" y="48"/>
                </a:lnTo>
                <a:close/>
              </a:path>
            </a:pathLst>
          </a:custGeom>
          <a:noFill/>
          <a:ln>
            <a:noFill/>
          </a:ln>
          <a:extLst>
            <a:ext uri="{909E8E84-426E-40DD-AFC4-6F175D3DCCD1}">
              <a14:hiddenFill xmlns:a14="http://schemas.microsoft.com/office/drawing/2010/main">
                <a:solidFill>
                  <a:srgbClr val="B2FF4C"/>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pic>
        <p:nvPicPr>
          <p:cNvPr id="3088" name="Picture 39" descr="GUM13_CL1104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9500" y="3062288"/>
            <a:ext cx="1016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40" descr="GUM06_CL17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51213"/>
            <a:ext cx="8175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41" descr="GUM11_CL0412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4675" y="3455988"/>
            <a:ext cx="8080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1" name="Group 59"/>
          <p:cNvGrpSpPr>
            <a:grpSpLocks/>
          </p:cNvGrpSpPr>
          <p:nvPr/>
        </p:nvGrpSpPr>
        <p:grpSpPr bwMode="auto">
          <a:xfrm>
            <a:off x="222250" y="3619500"/>
            <a:ext cx="982663" cy="1404938"/>
            <a:chOff x="140" y="2055"/>
            <a:chExt cx="653" cy="933"/>
          </a:xfrm>
        </p:grpSpPr>
        <p:pic>
          <p:nvPicPr>
            <p:cNvPr id="3100" name="Picture 58" descr="GUM02_CL05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 y="2055"/>
              <a:ext cx="617" cy="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1" name="Group 43"/>
            <p:cNvGrpSpPr>
              <a:grpSpLocks noChangeAspect="1"/>
            </p:cNvGrpSpPr>
            <p:nvPr/>
          </p:nvGrpSpPr>
          <p:grpSpPr bwMode="auto">
            <a:xfrm>
              <a:off x="140" y="2636"/>
              <a:ext cx="653" cy="352"/>
              <a:chOff x="-2195" y="1647"/>
              <a:chExt cx="1085" cy="584"/>
            </a:xfrm>
          </p:grpSpPr>
          <p:pic>
            <p:nvPicPr>
              <p:cNvPr id="3102" name="Picture 44" descr="j027945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5" y="1850"/>
                <a:ext cx="5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45" descr="j027946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9" y="1647"/>
                <a:ext cx="359" cy="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04" name="Picture 46" descr="j0279468[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53597">
                <a:off x="-1469" y="1647"/>
                <a:ext cx="359" cy="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3092" name="Group 57"/>
          <p:cNvGrpSpPr>
            <a:grpSpLocks/>
          </p:cNvGrpSpPr>
          <p:nvPr/>
        </p:nvGrpSpPr>
        <p:grpSpPr bwMode="auto">
          <a:xfrm>
            <a:off x="1042988" y="4851400"/>
            <a:ext cx="5626100" cy="1212850"/>
            <a:chOff x="158" y="3417"/>
            <a:chExt cx="3771" cy="813"/>
          </a:xfrm>
        </p:grpSpPr>
        <p:sp>
          <p:nvSpPr>
            <p:cNvPr id="3097" name="AutoShape 17"/>
            <p:cNvSpPr>
              <a:spLocks noChangeArrowheads="1"/>
            </p:cNvSpPr>
            <p:nvPr/>
          </p:nvSpPr>
          <p:spPr bwMode="auto">
            <a:xfrm>
              <a:off x="158" y="3438"/>
              <a:ext cx="1955" cy="666"/>
            </a:xfrm>
            <a:prstGeom prst="wedgeEllipseCallout">
              <a:avLst>
                <a:gd name="adj1" fmla="val 65569"/>
                <a:gd name="adj2" fmla="val 27722"/>
              </a:avLst>
            </a:prstGeom>
            <a:solidFill>
              <a:schemeClr val="bg1"/>
            </a:solidFill>
            <a:ln w="22225">
              <a:solidFill>
                <a:schemeClr val="tx2">
                  <a:alpha val="70195"/>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tx2"/>
                  </a:solidFill>
                  <a:ea typeface="HG丸ｺﾞｼｯｸM-PRO" panose="020F0600000000000000" pitchFamily="50" charset="-128"/>
                </a:rPr>
                <a:t>すぐにお店を再開して、</a:t>
              </a:r>
            </a:p>
            <a:p>
              <a:pPr algn="ctr" eaLnBrk="1" hangingPunct="1"/>
              <a:r>
                <a:rPr lang="ja-JP" altLang="en-US" sz="1500" b="1">
                  <a:solidFill>
                    <a:schemeClr val="tx2"/>
                  </a:solidFill>
                  <a:ea typeface="HG丸ｺﾞｼｯｸM-PRO" panose="020F0600000000000000" pitchFamily="50" charset="-128"/>
                </a:rPr>
                <a:t>一日でも早くお客様に</a:t>
              </a:r>
            </a:p>
            <a:p>
              <a:pPr algn="ctr" eaLnBrk="1" hangingPunct="1"/>
              <a:r>
                <a:rPr lang="ja-JP" altLang="en-US" sz="1500" b="1">
                  <a:solidFill>
                    <a:schemeClr val="tx2"/>
                  </a:solidFill>
                  <a:ea typeface="HG丸ｺﾞｼｯｸM-PRO" panose="020F0600000000000000" pitchFamily="50" charset="-128"/>
                </a:rPr>
                <a:t>商品を届けたい！</a:t>
              </a:r>
            </a:p>
          </p:txBody>
        </p:sp>
        <p:pic>
          <p:nvPicPr>
            <p:cNvPr id="3098" name="Picture 48" descr="GUM11_CL0703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7" y="3417"/>
              <a:ext cx="57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49" descr="GUM03_CL1000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2" y="3463"/>
              <a:ext cx="1027"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3" name="Picture 47" descr="GUM11_CL01065"/>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8" y="5737225"/>
            <a:ext cx="844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52" descr="GUM11_CL01019"/>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238" y="7096125"/>
            <a:ext cx="1252537"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5" name="Text Box 54"/>
          <p:cNvSpPr txBox="1">
            <a:spLocks noChangeArrowheads="1"/>
          </p:cNvSpPr>
          <p:nvPr/>
        </p:nvSpPr>
        <p:spPr bwMode="auto">
          <a:xfrm>
            <a:off x="1123950" y="6921500"/>
            <a:ext cx="399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a:solidFill>
                  <a:schemeClr val="bg2"/>
                </a:solidFill>
                <a:ea typeface="HG丸ｺﾞｼｯｸM-PRO" panose="020F0600000000000000" pitchFamily="50" charset="-128"/>
              </a:rPr>
              <a:t>その思いを実現するために・・・</a:t>
            </a:r>
          </a:p>
        </p:txBody>
      </p:sp>
      <p:sp>
        <p:nvSpPr>
          <p:cNvPr id="3096" name="Text Box 56"/>
          <p:cNvSpPr txBox="1">
            <a:spLocks noChangeArrowheads="1"/>
          </p:cNvSpPr>
          <p:nvPr/>
        </p:nvSpPr>
        <p:spPr bwMode="auto">
          <a:xfrm>
            <a:off x="2538413" y="9388475"/>
            <a:ext cx="3630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a:solidFill>
                  <a:schemeClr val="bg2"/>
                </a:solidFill>
                <a:latin typeface="HG丸ｺﾞｼｯｸM-PRO" panose="020F0600000000000000" pitchFamily="50" charset="-128"/>
                <a:ea typeface="HG丸ｺﾞｼｯｸM-PRO" panose="020F0600000000000000" pitchFamily="50" charset="-128"/>
              </a:rPr>
              <a:t>※</a:t>
            </a:r>
            <a:r>
              <a:rPr lang="ja-JP" altLang="en-US" sz="1000">
                <a:solidFill>
                  <a:schemeClr val="bg2"/>
                </a:solidFill>
                <a:latin typeface="HG丸ｺﾞｼｯｸM-PRO" panose="020F0600000000000000" pitchFamily="50" charset="-128"/>
                <a:ea typeface="HG丸ｺﾞｼｯｸM-PRO" panose="020F0600000000000000" pitchFamily="50" charset="-128"/>
              </a:rPr>
              <a:t>ＢＣＰ； </a:t>
            </a:r>
            <a:r>
              <a:rPr lang="en-US" altLang="ja-JP" sz="1000">
                <a:solidFill>
                  <a:schemeClr val="bg2"/>
                </a:solidFill>
                <a:latin typeface="HG丸ｺﾞｼｯｸM-PRO" panose="020F0600000000000000" pitchFamily="50" charset="-128"/>
                <a:ea typeface="HG丸ｺﾞｼｯｸM-PRO" panose="020F0600000000000000" pitchFamily="50" charset="-128"/>
              </a:rPr>
              <a:t>Business Continuity Plan</a:t>
            </a:r>
            <a:r>
              <a:rPr lang="ja-JP" altLang="en-US" sz="1000">
                <a:solidFill>
                  <a:schemeClr val="bg2"/>
                </a:solidFill>
                <a:latin typeface="HG丸ｺﾞｼｯｸM-PRO" panose="020F0600000000000000" pitchFamily="50" charset="-128"/>
                <a:ea typeface="HG丸ｺﾞｼｯｸM-PRO" panose="020F0600000000000000" pitchFamily="50" charset="-128"/>
              </a:rPr>
              <a:t>　＝　事業継続計画</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flipH="1" flipV="1">
            <a:off x="5984875" y="0"/>
            <a:ext cx="90011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99" name="Rectangle 3"/>
          <p:cNvSpPr>
            <a:spLocks noChangeArrowheads="1"/>
          </p:cNvSpPr>
          <p:nvPr/>
        </p:nvSpPr>
        <p:spPr bwMode="auto">
          <a:xfrm>
            <a:off x="115888" y="198438"/>
            <a:ext cx="5842000" cy="506412"/>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3200">
                <a:solidFill>
                  <a:schemeClr val="bg2"/>
                </a:solidFill>
                <a:latin typeface="HGP創英角ﾎﾟｯﾌﾟ体" panose="040B0A00000000000000" pitchFamily="50" charset="-128"/>
                <a:ea typeface="HGP創英角ﾎﾟｯﾌﾟ体" panose="040B0A00000000000000" pitchFamily="50" charset="-128"/>
              </a:rPr>
              <a:t>どんな良いことがあるの？</a:t>
            </a:r>
          </a:p>
        </p:txBody>
      </p:sp>
      <p:sp>
        <p:nvSpPr>
          <p:cNvPr id="4100" name="Rectangle 4"/>
          <p:cNvSpPr>
            <a:spLocks noChangeArrowheads="1"/>
          </p:cNvSpPr>
          <p:nvPr/>
        </p:nvSpPr>
        <p:spPr bwMode="auto">
          <a:xfrm>
            <a:off x="6173788" y="6350"/>
            <a:ext cx="6477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２</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4101" name="Text Box 5"/>
          <p:cNvSpPr txBox="1">
            <a:spLocks noChangeArrowheads="1"/>
          </p:cNvSpPr>
          <p:nvPr/>
        </p:nvSpPr>
        <p:spPr bwMode="auto">
          <a:xfrm>
            <a:off x="53975" y="765175"/>
            <a:ext cx="6759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000">
                <a:latin typeface="Times New Roman" panose="02020603050405020304" pitchFamily="18" charset="0"/>
                <a:ea typeface="HG丸ｺﾞｼｯｸM-PRO" panose="020F0600000000000000" pitchFamily="50" charset="-128"/>
              </a:rPr>
              <a:t>それでは、ＢＣＰを作成すると、どんなメリットがあるのでしょうか？</a:t>
            </a:r>
          </a:p>
          <a:p>
            <a:pPr eaLnBrk="1" hangingPunct="1">
              <a:lnSpc>
                <a:spcPct val="120000"/>
              </a:lnSpc>
            </a:pPr>
            <a:r>
              <a:rPr lang="ja-JP" altLang="en-US" sz="1000">
                <a:latin typeface="Times New Roman" panose="02020603050405020304" pitchFamily="18" charset="0"/>
                <a:ea typeface="HG丸ｺﾞｼｯｸM-PRO" panose="020F0600000000000000" pitchFamily="50" charset="-128"/>
              </a:rPr>
              <a:t>ＢＣＰが活用された事例とともに紹介します。</a:t>
            </a:r>
          </a:p>
        </p:txBody>
      </p:sp>
      <p:sp>
        <p:nvSpPr>
          <p:cNvPr id="4102" name="AutoShape 6"/>
          <p:cNvSpPr>
            <a:spLocks noChangeArrowheads="1"/>
          </p:cNvSpPr>
          <p:nvPr/>
        </p:nvSpPr>
        <p:spPr bwMode="auto">
          <a:xfrm>
            <a:off x="115888" y="1285875"/>
            <a:ext cx="6611937" cy="4738688"/>
          </a:xfrm>
          <a:prstGeom prst="roundRect">
            <a:avLst>
              <a:gd name="adj" fmla="val 6889"/>
            </a:avLst>
          </a:prstGeom>
          <a:noFill/>
          <a:ln w="57150">
            <a:solidFill>
              <a:schemeClr val="tx2"/>
            </a:solidFill>
            <a:round/>
            <a:headEnd/>
            <a:tailEnd/>
          </a:ln>
          <a:effectLst/>
          <a:extLst>
            <a:ext uri="{909E8E84-426E-40DD-AFC4-6F175D3DCCD1}">
              <a14:hiddenFill xmlns:a14="http://schemas.microsoft.com/office/drawing/2010/main">
                <a:solidFill>
                  <a:srgbClr val="DAF4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87" tIns="46794" rIns="107987" bIns="4679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1200">
              <a:solidFill>
                <a:schemeClr val="accent1"/>
              </a:solidFill>
              <a:latin typeface="HG丸ｺﾞｼｯｸM-PRO" panose="020F0600000000000000" pitchFamily="50" charset="-128"/>
              <a:ea typeface="HG丸ｺﾞｼｯｸM-PRO" panose="020F0600000000000000" pitchFamily="50" charset="-128"/>
            </a:endParaRPr>
          </a:p>
        </p:txBody>
      </p:sp>
      <p:sp>
        <p:nvSpPr>
          <p:cNvPr id="4103" name="Rectangle 7"/>
          <p:cNvSpPr>
            <a:spLocks noChangeArrowheads="1"/>
          </p:cNvSpPr>
          <p:nvPr/>
        </p:nvSpPr>
        <p:spPr bwMode="auto">
          <a:xfrm>
            <a:off x="260350" y="1328738"/>
            <a:ext cx="5256213" cy="1143000"/>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spAutoFit/>
          </a:bodyPr>
          <a:lstStyle>
            <a:lvl1pPr marL="122238" indent="-122238">
              <a:defRPr kumimoji="1">
                <a:solidFill>
                  <a:schemeClr val="tx1"/>
                </a:solidFill>
                <a:latin typeface="Arial" panose="020B0604020202020204" pitchFamily="34" charset="0"/>
                <a:ea typeface="ＭＳ Ｐゴシック" panose="020B0600070205080204" pitchFamily="50" charset="-128"/>
              </a:defRPr>
            </a:lvl1pPr>
            <a:lvl2pPr marL="541338" indent="-182563">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000">
                <a:solidFill>
                  <a:schemeClr val="tx2"/>
                </a:solidFill>
                <a:latin typeface="HGP創英角ﾎﾟｯﾌﾟ体" panose="040B0A00000000000000" pitchFamily="50" charset="-128"/>
                <a:ea typeface="HGP創英角ﾎﾟｯﾌﾟ体" panose="040B0A00000000000000" pitchFamily="50" charset="-128"/>
              </a:rPr>
              <a:t>災害に強いお店・企業になる！</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お客様や従業員の命を守るために、何をすれば良いか分かります。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地震の被害を小さくするために、何をすれば良いか分かります。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以上のように、ＢＣＰを作成すると、お店や会社が災害を乗り越えるために何を行えばよいのかを、把握することができます。</a:t>
            </a:r>
          </a:p>
        </p:txBody>
      </p:sp>
      <p:sp>
        <p:nvSpPr>
          <p:cNvPr id="4104" name="Rectangle 9"/>
          <p:cNvSpPr>
            <a:spLocks noChangeArrowheads="1"/>
          </p:cNvSpPr>
          <p:nvPr/>
        </p:nvSpPr>
        <p:spPr bwMode="auto">
          <a:xfrm>
            <a:off x="1557338" y="2422525"/>
            <a:ext cx="5040312" cy="1508125"/>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spAutoFit/>
          </a:bodyPr>
          <a:lstStyle>
            <a:lvl1pPr marL="122238" indent="-122238">
              <a:defRPr kumimoji="1">
                <a:solidFill>
                  <a:schemeClr val="tx1"/>
                </a:solidFill>
                <a:latin typeface="Arial" panose="020B0604020202020204" pitchFamily="34" charset="0"/>
                <a:ea typeface="ＭＳ Ｐゴシック" panose="020B0600070205080204" pitchFamily="50" charset="-128"/>
              </a:defRPr>
            </a:lvl1pPr>
            <a:lvl2pPr marL="541338" indent="-182563">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000">
                <a:solidFill>
                  <a:schemeClr val="tx2"/>
                </a:solidFill>
                <a:latin typeface="Times New Roman" panose="02020603050405020304" pitchFamily="18" charset="0"/>
                <a:ea typeface="HGP創英角ﾎﾟｯﾌﾟ体" panose="040B0A00000000000000" pitchFamily="50" charset="-128"/>
              </a:rPr>
              <a:t>信頼が高まる！</a:t>
            </a:r>
          </a:p>
          <a:p>
            <a:pPr lvl="1" eaLnBrk="1" hangingPunct="1">
              <a:lnSpc>
                <a:spcPct val="120000"/>
              </a:lnSpc>
              <a:buFont typeface="Wingdings" panose="05000000000000000000" pitchFamily="2" charset="2"/>
              <a:buChar char="l"/>
            </a:pPr>
            <a:r>
              <a:rPr lang="ja-JP" altLang="en-US" sz="1000">
                <a:solidFill>
                  <a:srgbClr val="333333"/>
                </a:solidFill>
                <a:latin typeface="Times New Roman" panose="02020603050405020304" pitchFamily="18" charset="0"/>
                <a:ea typeface="HG丸ｺﾞｼｯｸM-PRO" panose="020F0600000000000000" pitchFamily="50" charset="-128"/>
              </a:rPr>
              <a:t>「災害に強いお店・企業」になるだけではなく、お客様、取引先や従業員、地域住民からの信頼が高まり、企業価値が上がります。</a:t>
            </a:r>
          </a:p>
          <a:p>
            <a:pPr lvl="1" eaLnBrk="1" hangingPunct="1">
              <a:lnSpc>
                <a:spcPct val="120000"/>
              </a:lnSpc>
              <a:buFont typeface="Wingdings" panose="05000000000000000000" pitchFamily="2" charset="2"/>
              <a:buChar char="l"/>
            </a:pPr>
            <a:r>
              <a:rPr lang="ja-JP" altLang="en-US" sz="1000">
                <a:solidFill>
                  <a:srgbClr val="333333"/>
                </a:solidFill>
                <a:latin typeface="Times New Roman" panose="02020603050405020304" pitchFamily="18" charset="0"/>
                <a:ea typeface="HG丸ｺﾞｼｯｸM-PRO" panose="020F0600000000000000" pitchFamily="50" charset="-128"/>
              </a:rPr>
              <a:t>特に、生活用品や食料品・医薬品などを扱うお店では、震災直後に商品の需要が高まります。すぐに営業を再開することは地域住民によって心強いものです。震災時に地域住民へ貢献できることによって、あなたのお店への信頼が高まります。</a:t>
            </a:r>
            <a:endParaRPr lang="ja-JP" altLang="en-US" sz="1000">
              <a:solidFill>
                <a:srgbClr val="333333"/>
              </a:solidFill>
              <a:latin typeface="HG丸ｺﾞｼｯｸM-PRO" panose="020F0600000000000000" pitchFamily="50" charset="-128"/>
              <a:ea typeface="HG丸ｺﾞｼｯｸM-PRO" panose="020F0600000000000000" pitchFamily="50" charset="-128"/>
            </a:endParaRPr>
          </a:p>
        </p:txBody>
      </p:sp>
      <p:sp>
        <p:nvSpPr>
          <p:cNvPr id="4105" name="Rectangle 10"/>
          <p:cNvSpPr>
            <a:spLocks noChangeArrowheads="1"/>
          </p:cNvSpPr>
          <p:nvPr/>
        </p:nvSpPr>
        <p:spPr bwMode="auto">
          <a:xfrm>
            <a:off x="1557338" y="5011738"/>
            <a:ext cx="5040312" cy="96043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spAutoFit/>
          </a:bodyPr>
          <a:lstStyle>
            <a:lvl1pPr marL="122238" indent="-122238">
              <a:defRPr kumimoji="1">
                <a:solidFill>
                  <a:schemeClr val="tx1"/>
                </a:solidFill>
                <a:latin typeface="Arial" panose="020B0604020202020204" pitchFamily="34" charset="0"/>
                <a:ea typeface="ＭＳ Ｐゴシック" panose="020B0600070205080204" pitchFamily="50" charset="-128"/>
              </a:defRPr>
            </a:lvl1pPr>
            <a:lvl2pPr marL="541338" indent="-182563">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000">
                <a:solidFill>
                  <a:schemeClr val="tx2"/>
                </a:solidFill>
                <a:latin typeface="HGP創英角ﾎﾟｯﾌﾟ体" panose="040B0A00000000000000" pitchFamily="50" charset="-128"/>
                <a:ea typeface="HGP創英角ﾎﾟｯﾌﾟ体" panose="040B0A00000000000000" pitchFamily="50" charset="-128"/>
              </a:rPr>
              <a:t>優遇金利で融資が受けられる！</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一部の銀行では、ＢＣＰ作成のためのコンサルティング費用や、ＢＣＰに基づく防災設備、代替設備の整備にかかる費用について、優遇金利で融資が受けられます。</a:t>
            </a:r>
          </a:p>
        </p:txBody>
      </p:sp>
      <p:sp>
        <p:nvSpPr>
          <p:cNvPr id="4106" name="Rectangle 11"/>
          <p:cNvSpPr>
            <a:spLocks noChangeArrowheads="1"/>
          </p:cNvSpPr>
          <p:nvPr/>
        </p:nvSpPr>
        <p:spPr bwMode="auto">
          <a:xfrm>
            <a:off x="260350" y="3878263"/>
            <a:ext cx="4897438" cy="1143000"/>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spAutoFit/>
          </a:bodyPr>
          <a:lstStyle>
            <a:lvl1pPr marL="122238" indent="-122238">
              <a:defRPr kumimoji="1">
                <a:solidFill>
                  <a:schemeClr val="tx1"/>
                </a:solidFill>
                <a:latin typeface="Arial" panose="020B0604020202020204" pitchFamily="34" charset="0"/>
                <a:ea typeface="ＭＳ Ｐゴシック" panose="020B0600070205080204" pitchFamily="50" charset="-128"/>
              </a:defRPr>
            </a:lvl1pPr>
            <a:lvl2pPr marL="541338" indent="-182563">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000">
                <a:solidFill>
                  <a:schemeClr val="tx2"/>
                </a:solidFill>
                <a:latin typeface="HGP創英角ﾎﾟｯﾌﾟ体" panose="040B0A00000000000000" pitchFamily="50" charset="-128"/>
                <a:ea typeface="HGP創英角ﾎﾟｯﾌﾟ体" panose="040B0A00000000000000" pitchFamily="50" charset="-128"/>
              </a:rPr>
              <a:t>納入先からの要望に応えられる！</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現在、</a:t>
            </a:r>
            <a:r>
              <a:rPr lang="ja-JP" altLang="ja-JP" sz="1000">
                <a:solidFill>
                  <a:srgbClr val="333333"/>
                </a:solidFill>
                <a:latin typeface="HG丸ｺﾞｼｯｸM-PRO" panose="020F0600000000000000" pitchFamily="50" charset="-128"/>
                <a:ea typeface="HG丸ｺﾞｼｯｸM-PRO" panose="020F0600000000000000" pitchFamily="50" charset="-128"/>
              </a:rPr>
              <a:t>大企業にＢＣＰが浸透しつつあります。そして、部品などの調達先となっている中小企業にも</a:t>
            </a:r>
            <a:r>
              <a:rPr lang="ja-JP" altLang="en-US" sz="1000">
                <a:solidFill>
                  <a:srgbClr val="333333"/>
                </a:solidFill>
                <a:latin typeface="HG丸ｺﾞｼｯｸM-PRO" panose="020F0600000000000000" pitchFamily="50" charset="-128"/>
                <a:ea typeface="HG丸ｺﾞｼｯｸM-PRO" panose="020F0600000000000000" pitchFamily="50" charset="-128"/>
              </a:rPr>
              <a:t>、</a:t>
            </a:r>
            <a:r>
              <a:rPr lang="ja-JP" altLang="ja-JP" sz="1000">
                <a:solidFill>
                  <a:srgbClr val="333333"/>
                </a:solidFill>
                <a:latin typeface="HG丸ｺﾞｼｯｸM-PRO" panose="020F0600000000000000" pitchFamily="50" charset="-128"/>
                <a:ea typeface="HG丸ｺﾞｼｯｸM-PRO" panose="020F0600000000000000" pitchFamily="50" charset="-128"/>
              </a:rPr>
              <a:t>ＢＣＰを作成していることを要請する動きが出てきています。</a:t>
            </a:r>
            <a:endParaRPr lang="ja-JP" altLang="en-US" sz="1000">
              <a:solidFill>
                <a:srgbClr val="333333"/>
              </a:solidFill>
              <a:latin typeface="HG丸ｺﾞｼｯｸM-PRO" panose="020F0600000000000000" pitchFamily="50" charset="-128"/>
              <a:ea typeface="HG丸ｺﾞｼｯｸM-PRO" panose="020F0600000000000000" pitchFamily="50" charset="-128"/>
            </a:endParaRPr>
          </a:p>
          <a:p>
            <a:pPr lvl="1" eaLnBrk="1" hangingPunct="1">
              <a:lnSpc>
                <a:spcPct val="120000"/>
              </a:lnSpc>
              <a:buFont typeface="Wingdings" panose="05000000000000000000" pitchFamily="2" charset="2"/>
              <a:buChar char="l"/>
            </a:pPr>
            <a:r>
              <a:rPr lang="ja-JP" altLang="ja-JP" sz="1000">
                <a:solidFill>
                  <a:srgbClr val="333333"/>
                </a:solidFill>
                <a:latin typeface="HG丸ｺﾞｼｯｸM-PRO" panose="020F0600000000000000" pitchFamily="50" charset="-128"/>
                <a:ea typeface="HG丸ｺﾞｼｯｸM-PRO" panose="020F0600000000000000" pitchFamily="50" charset="-128"/>
              </a:rPr>
              <a:t>あなたの会社がＢＣＰを作成することで、継続した取引きにつながります。</a:t>
            </a:r>
            <a:endParaRPr lang="ja-JP" altLang="en-US" sz="1000">
              <a:solidFill>
                <a:srgbClr val="333333"/>
              </a:solidFill>
              <a:latin typeface="HG丸ｺﾞｼｯｸM-PRO" panose="020F0600000000000000" pitchFamily="50" charset="-128"/>
              <a:ea typeface="HG丸ｺﾞｼｯｸM-PRO" panose="020F0600000000000000" pitchFamily="50" charset="-128"/>
            </a:endParaRPr>
          </a:p>
        </p:txBody>
      </p:sp>
      <p:sp>
        <p:nvSpPr>
          <p:cNvPr id="4107" name="AutoShape 12"/>
          <p:cNvSpPr>
            <a:spLocks noChangeArrowheads="1"/>
          </p:cNvSpPr>
          <p:nvPr/>
        </p:nvSpPr>
        <p:spPr bwMode="auto">
          <a:xfrm>
            <a:off x="1484313" y="6148388"/>
            <a:ext cx="1944687" cy="676275"/>
          </a:xfrm>
          <a:prstGeom prst="wedgeEllipseCallout">
            <a:avLst>
              <a:gd name="adj1" fmla="val -70898"/>
              <a:gd name="adj2" fmla="val -3755"/>
            </a:avLst>
          </a:prstGeom>
          <a:solidFill>
            <a:schemeClr val="bg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hlink"/>
                </a:solidFill>
                <a:latin typeface="Times New Roman" panose="02020603050405020304" pitchFamily="18" charset="0"/>
                <a:ea typeface="HG丸ｺﾞｼｯｸM-PRO" panose="020F0600000000000000" pitchFamily="50" charset="-128"/>
              </a:rPr>
              <a:t>こんな事例も</a:t>
            </a:r>
          </a:p>
          <a:p>
            <a:pPr algn="ctr" eaLnBrk="1" hangingPunct="1"/>
            <a:r>
              <a:rPr lang="ja-JP" altLang="en-US" sz="1500" b="1">
                <a:solidFill>
                  <a:schemeClr val="hlink"/>
                </a:solidFill>
                <a:latin typeface="Times New Roman" panose="02020603050405020304" pitchFamily="18" charset="0"/>
                <a:ea typeface="HG丸ｺﾞｼｯｸM-PRO" panose="020F0600000000000000" pitchFamily="50" charset="-128"/>
              </a:rPr>
              <a:t>あります！</a:t>
            </a:r>
          </a:p>
        </p:txBody>
      </p:sp>
      <p:sp>
        <p:nvSpPr>
          <p:cNvPr id="4108" name="AutoShape 13"/>
          <p:cNvSpPr>
            <a:spLocks noChangeArrowheads="1"/>
          </p:cNvSpPr>
          <p:nvPr/>
        </p:nvSpPr>
        <p:spPr bwMode="auto">
          <a:xfrm>
            <a:off x="55563" y="7264400"/>
            <a:ext cx="3343275" cy="2560638"/>
          </a:xfrm>
          <a:prstGeom prst="roundRect">
            <a:avLst>
              <a:gd name="adj" fmla="val 12662"/>
            </a:avLst>
          </a:prstGeom>
          <a:solidFill>
            <a:schemeClr val="bg1"/>
          </a:solidFill>
          <a:ln w="76200" cap="rnd">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000" rIns="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solidFill>
                  <a:schemeClr val="hlink"/>
                </a:solidFill>
                <a:latin typeface="HGP創英角ｺﾞｼｯｸUB" panose="020B0900000000000000" pitchFamily="50" charset="-128"/>
                <a:ea typeface="HGP創英角ｺﾞｼｯｸUB" panose="020B0900000000000000" pitchFamily="50" charset="-128"/>
              </a:rPr>
              <a:t>地震被害 ⇒ 大量解雇！！</a:t>
            </a:r>
          </a:p>
          <a:p>
            <a:pPr eaLnBrk="1" hangingPunct="1">
              <a:lnSpc>
                <a:spcPct val="110000"/>
              </a:lnSpc>
              <a:spcBef>
                <a:spcPct val="60000"/>
              </a:spcBef>
            </a:pPr>
            <a:r>
              <a:rPr lang="ja-JP" altLang="en-US" sz="1000">
                <a:latin typeface="HG丸ｺﾞｼｯｸM-PRO" panose="020F0600000000000000" pitchFamily="50" charset="-128"/>
                <a:ea typeface="HG丸ｺﾞｼｯｸM-PRO" panose="020F0600000000000000" pitchFamily="50" charset="-128"/>
              </a:rPr>
              <a:t>平成</a:t>
            </a:r>
            <a:r>
              <a:rPr lang="en-US" altLang="ja-JP" sz="1000">
                <a:latin typeface="HG丸ｺﾞｼｯｸM-PRO" panose="020F0600000000000000" pitchFamily="50" charset="-128"/>
                <a:ea typeface="HG丸ｺﾞｼｯｸM-PRO" panose="020F0600000000000000" pitchFamily="50" charset="-128"/>
              </a:rPr>
              <a:t>16</a:t>
            </a:r>
            <a:r>
              <a:rPr lang="ja-JP" altLang="en-US" sz="1000">
                <a:latin typeface="HG丸ｺﾞｼｯｸM-PRO" panose="020F0600000000000000" pitchFamily="50" charset="-128"/>
                <a:ea typeface="HG丸ｺﾞｼｯｸM-PRO" panose="020F0600000000000000" pitchFamily="50" charset="-128"/>
              </a:rPr>
              <a:t>年の新潟県中越地震において、ある工場では、生産設備や在庫に甚大な被害を受けました。同工場での被害金額も非常に多額となり、さらに復旧に</a:t>
            </a:r>
            <a:r>
              <a:rPr lang="en-US" altLang="ja-JP" sz="1000">
                <a:latin typeface="HG丸ｺﾞｼｯｸM-PRO" panose="020F0600000000000000" pitchFamily="50" charset="-128"/>
                <a:ea typeface="HG丸ｺﾞｼｯｸM-PRO" panose="020F0600000000000000" pitchFamily="50" charset="-128"/>
              </a:rPr>
              <a:t>5</a:t>
            </a:r>
            <a:r>
              <a:rPr lang="ja-JP" altLang="en-US" sz="1000">
                <a:latin typeface="HG丸ｺﾞｼｯｸM-PRO" panose="020F0600000000000000" pitchFamily="50" charset="-128"/>
                <a:ea typeface="HG丸ｺﾞｼｯｸM-PRO" panose="020F0600000000000000" pitchFamily="50" charset="-128"/>
              </a:rPr>
              <a:t>か月を要しました。</a:t>
            </a:r>
          </a:p>
          <a:p>
            <a:pPr eaLnBrk="1" hangingPunct="1">
              <a:lnSpc>
                <a:spcPct val="110000"/>
              </a:lnSpc>
              <a:spcBef>
                <a:spcPct val="60000"/>
              </a:spcBef>
            </a:pPr>
            <a:r>
              <a:rPr lang="ja-JP" altLang="en-US" sz="1400" b="1">
                <a:latin typeface="HG丸ｺﾞｼｯｸM-PRO" panose="020F0600000000000000" pitchFamily="50" charset="-128"/>
                <a:ea typeface="HG丸ｺﾞｼｯｸM-PRO" panose="020F0600000000000000" pitchFamily="50" charset="-128"/>
              </a:rPr>
              <a:t>甚大な被害を被った影響から、半数近い従業員が解雇</a:t>
            </a:r>
            <a:r>
              <a:rPr lang="ja-JP" altLang="en-US" sz="1000">
                <a:latin typeface="HG丸ｺﾞｼｯｸM-PRO" panose="020F0600000000000000" pitchFamily="50" charset="-128"/>
                <a:ea typeface="HG丸ｺﾞｼｯｸM-PRO" panose="020F0600000000000000" pitchFamily="50" charset="-128"/>
              </a:rPr>
              <a:t>されてしまいました。</a:t>
            </a:r>
          </a:p>
          <a:p>
            <a:pPr eaLnBrk="1" hangingPunct="1">
              <a:lnSpc>
                <a:spcPct val="110000"/>
              </a:lnSpc>
              <a:spcBef>
                <a:spcPct val="60000"/>
              </a:spcBef>
            </a:pPr>
            <a:r>
              <a:rPr lang="ja-JP" altLang="en-US" sz="1000">
                <a:latin typeface="HG丸ｺﾞｼｯｸM-PRO" panose="020F0600000000000000" pitchFamily="50" charset="-128"/>
                <a:ea typeface="HG丸ｺﾞｼｯｸM-PRO" panose="020F0600000000000000" pitchFamily="50" charset="-128"/>
              </a:rPr>
              <a:t>事前にＢＣＰを作成し、工場の耐震化・設備の固定、代替生産などの対策が図れていたならば、これほど甚大な被害を受けることはなかったかもしれません。</a:t>
            </a:r>
          </a:p>
        </p:txBody>
      </p:sp>
      <p:sp>
        <p:nvSpPr>
          <p:cNvPr id="4109" name="AutoShape 14"/>
          <p:cNvSpPr>
            <a:spLocks noChangeArrowheads="1"/>
          </p:cNvSpPr>
          <p:nvPr/>
        </p:nvSpPr>
        <p:spPr bwMode="auto">
          <a:xfrm>
            <a:off x="3576638" y="6269038"/>
            <a:ext cx="3203575" cy="3568700"/>
          </a:xfrm>
          <a:prstGeom prst="roundRect">
            <a:avLst>
              <a:gd name="adj" fmla="val 7991"/>
            </a:avLst>
          </a:prstGeom>
          <a:solidFill>
            <a:schemeClr val="bg1"/>
          </a:solidFill>
          <a:ln w="76200" cap="rnd">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000" rIns="0" bIns="36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a:solidFill>
                  <a:schemeClr val="hlink"/>
                </a:solidFill>
                <a:latin typeface="HGP創英角ｺﾞｼｯｸUB" panose="020B0900000000000000" pitchFamily="50" charset="-128"/>
                <a:ea typeface="HGP創英角ｺﾞｼｯｸUB" panose="020B0900000000000000" pitchFamily="50" charset="-128"/>
              </a:rPr>
              <a:t>営業中に地震が発生</a:t>
            </a:r>
          </a:p>
          <a:p>
            <a:pPr eaLnBrk="1" hangingPunct="1"/>
            <a:r>
              <a:rPr lang="ja-JP" altLang="en-US">
                <a:solidFill>
                  <a:schemeClr val="hlink"/>
                </a:solidFill>
                <a:latin typeface="HGP創英角ｺﾞｼｯｸUB" panose="020B0900000000000000" pitchFamily="50" charset="-128"/>
                <a:ea typeface="HGP創英角ｺﾞｼｯｸUB" panose="020B0900000000000000" pitchFamily="50" charset="-128"/>
              </a:rPr>
              <a:t>　⇒まず、お客様の安全確保！</a:t>
            </a:r>
          </a:p>
          <a:p>
            <a:pPr eaLnBrk="1" hangingPunct="1">
              <a:lnSpc>
                <a:spcPct val="110000"/>
              </a:lnSpc>
              <a:spcBef>
                <a:spcPct val="60000"/>
              </a:spcBef>
            </a:pPr>
            <a:r>
              <a:rPr lang="ja-JP" altLang="en-US" sz="1000">
                <a:latin typeface="HG丸ｺﾞｼｯｸM-PRO" panose="020F0600000000000000" pitchFamily="50" charset="-128"/>
                <a:ea typeface="HG丸ｺﾞｼｯｸM-PRO" panose="020F0600000000000000" pitchFamily="50" charset="-128"/>
              </a:rPr>
              <a:t>平成</a:t>
            </a:r>
            <a:r>
              <a:rPr lang="en-US" altLang="ja-JP" sz="1000">
                <a:latin typeface="HG丸ｺﾞｼｯｸM-PRO" panose="020F0600000000000000" pitchFamily="50" charset="-128"/>
                <a:ea typeface="HG丸ｺﾞｼｯｸM-PRO" panose="020F0600000000000000" pitchFamily="50" charset="-128"/>
              </a:rPr>
              <a:t>16</a:t>
            </a:r>
            <a:r>
              <a:rPr lang="ja-JP" altLang="en-US" sz="1000">
                <a:latin typeface="HG丸ｺﾞｼｯｸM-PRO" panose="020F0600000000000000" pitchFamily="50" charset="-128"/>
                <a:ea typeface="HG丸ｺﾞｼｯｸM-PRO" panose="020F0600000000000000" pitchFamily="50" charset="-128"/>
              </a:rPr>
              <a:t>年、ある大型スーパーは営業時間内に新潟県中越地震に見舞われました。震度</a:t>
            </a:r>
            <a:r>
              <a:rPr lang="en-US" altLang="ja-JP" sz="1000">
                <a:latin typeface="HG丸ｺﾞｼｯｸM-PRO" panose="020F0600000000000000" pitchFamily="50" charset="-128"/>
                <a:ea typeface="HG丸ｺﾞｼｯｸM-PRO" panose="020F0600000000000000" pitchFamily="50" charset="-128"/>
              </a:rPr>
              <a:t>6</a:t>
            </a:r>
            <a:r>
              <a:rPr lang="ja-JP" altLang="en-US" sz="1000">
                <a:latin typeface="HG丸ｺﾞｼｯｸM-PRO" panose="020F0600000000000000" pitchFamily="50" charset="-128"/>
                <a:ea typeface="HG丸ｺﾞｼｯｸM-PRO" panose="020F0600000000000000" pitchFamily="50" charset="-128"/>
              </a:rPr>
              <a:t>クラスの余震も断続的に発生し、商品落下などの被害を受けました。</a:t>
            </a:r>
          </a:p>
          <a:p>
            <a:pPr eaLnBrk="1" hangingPunct="1">
              <a:lnSpc>
                <a:spcPct val="110000"/>
              </a:lnSpc>
              <a:spcBef>
                <a:spcPct val="60000"/>
              </a:spcBef>
            </a:pPr>
            <a:r>
              <a:rPr lang="ja-JP" altLang="en-US" sz="1000">
                <a:latin typeface="HG丸ｺﾞｼｯｸM-PRO" panose="020F0600000000000000" pitchFamily="50" charset="-128"/>
                <a:ea typeface="HG丸ｺﾞｼｯｸM-PRO" panose="020F0600000000000000" pitchFamily="50" charset="-128"/>
              </a:rPr>
              <a:t>同社には、災害時の対応マニュアルが整備されており、地震発生と同時に、従業員は「買い物カゴを頭にかぶってください」「広い場所に集まってください」と避難誘導し、</a:t>
            </a:r>
            <a:r>
              <a:rPr lang="ja-JP" altLang="en-US" sz="1400" b="1">
                <a:latin typeface="HG丸ｺﾞｼｯｸM-PRO" panose="020F0600000000000000" pitchFamily="50" charset="-128"/>
                <a:ea typeface="HG丸ｺﾞｼｯｸM-PRO" panose="020F0600000000000000" pitchFamily="50" charset="-128"/>
              </a:rPr>
              <a:t>ケガ人の発生はなく、お客様の安全確保を行う</a:t>
            </a:r>
            <a:r>
              <a:rPr lang="ja-JP" altLang="en-US" sz="1000">
                <a:latin typeface="HG丸ｺﾞｼｯｸM-PRO" panose="020F0600000000000000" pitchFamily="50" charset="-128"/>
                <a:ea typeface="HG丸ｺﾞｼｯｸM-PRO" panose="020F0600000000000000" pitchFamily="50" charset="-128"/>
              </a:rPr>
              <a:t>ことができました。</a:t>
            </a:r>
          </a:p>
          <a:p>
            <a:pPr eaLnBrk="1" hangingPunct="1">
              <a:lnSpc>
                <a:spcPct val="110000"/>
              </a:lnSpc>
              <a:spcBef>
                <a:spcPct val="60000"/>
              </a:spcBef>
            </a:pPr>
            <a:r>
              <a:rPr lang="ja-JP" altLang="en-US" sz="1000">
                <a:latin typeface="HG丸ｺﾞｼｯｸM-PRO" panose="020F0600000000000000" pitchFamily="50" charset="-128"/>
                <a:ea typeface="HG丸ｺﾞｼｯｸM-PRO" panose="020F0600000000000000" pitchFamily="50" charset="-128"/>
              </a:rPr>
              <a:t>また、耐震補強工事が行われていたため、建物への影響は小さく、</a:t>
            </a:r>
            <a:r>
              <a:rPr lang="ja-JP" altLang="en-US" sz="1400" b="1">
                <a:latin typeface="HG丸ｺﾞｼｯｸM-PRO" panose="020F0600000000000000" pitchFamily="50" charset="-128"/>
                <a:ea typeface="HG丸ｺﾞｼｯｸM-PRO" panose="020F0600000000000000" pitchFamily="50" charset="-128"/>
              </a:rPr>
              <a:t>翌日には営業を再開できました</a:t>
            </a:r>
            <a:r>
              <a:rPr lang="ja-JP" altLang="en-US" sz="1000" b="1">
                <a:latin typeface="HG丸ｺﾞｼｯｸM-PRO" panose="020F0600000000000000" pitchFamily="50" charset="-128"/>
                <a:ea typeface="HG丸ｺﾞｼｯｸM-PRO" panose="020F0600000000000000" pitchFamily="50" charset="-128"/>
              </a:rPr>
              <a:t>。</a:t>
            </a:r>
            <a:r>
              <a:rPr lang="ja-JP" altLang="en-US" sz="1000">
                <a:latin typeface="HG丸ｺﾞｼｯｸM-PRO" panose="020F0600000000000000" pitchFamily="50" charset="-128"/>
                <a:ea typeface="HG丸ｺﾞｼｯｸM-PRO" panose="020F0600000000000000" pitchFamily="50" charset="-128"/>
              </a:rPr>
              <a:t>地域社会へ商品を提供することが可能となり、地域からの信頼が高まりました。</a:t>
            </a:r>
          </a:p>
        </p:txBody>
      </p:sp>
      <p:sp>
        <p:nvSpPr>
          <p:cNvPr id="4110" name="AutoShape 16"/>
          <p:cNvSpPr>
            <a:spLocks noChangeArrowheads="1"/>
          </p:cNvSpPr>
          <p:nvPr/>
        </p:nvSpPr>
        <p:spPr bwMode="auto">
          <a:xfrm>
            <a:off x="4811713" y="6070600"/>
            <a:ext cx="1751012" cy="374650"/>
          </a:xfrm>
          <a:prstGeom prst="flowChartTerminator">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400">
                <a:solidFill>
                  <a:schemeClr val="hlink"/>
                </a:solidFill>
                <a:latin typeface="HGP創英角ｺﾞｼｯｸUB" panose="020B0900000000000000" pitchFamily="50" charset="-128"/>
                <a:ea typeface="HGP創英角ｺﾞｼｯｸUB" panose="020B0900000000000000" pitchFamily="50" charset="-128"/>
              </a:rPr>
              <a:t>ＢＣＰ取組みの効果</a:t>
            </a:r>
            <a:r>
              <a:rPr lang="en-US" altLang="ja-JP" sz="1400">
                <a:solidFill>
                  <a:schemeClr val="hlink"/>
                </a:solidFill>
                <a:latin typeface="HGP創英角ｺﾞｼｯｸUB" panose="020B0900000000000000" pitchFamily="50" charset="-128"/>
                <a:ea typeface="HGP創英角ｺﾞｼｯｸUB" panose="020B0900000000000000" pitchFamily="50" charset="-128"/>
              </a:rPr>
              <a:t>!</a:t>
            </a:r>
          </a:p>
        </p:txBody>
      </p:sp>
      <p:pic>
        <p:nvPicPr>
          <p:cNvPr id="4111" name="Picture 18" descr="GUM11_CL0405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0025" y="1423988"/>
            <a:ext cx="11017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0" descr="GUM05_CL1304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13" y="2576513"/>
            <a:ext cx="1141412"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1" descr="GUM02_CL0206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3675" y="4016375"/>
            <a:ext cx="13239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14" name="Object 24"/>
          <p:cNvGraphicFramePr>
            <a:graphicFrameLocks noChangeAspect="1"/>
          </p:cNvGraphicFramePr>
          <p:nvPr/>
        </p:nvGraphicFramePr>
        <p:xfrm>
          <a:off x="730250" y="5154613"/>
          <a:ext cx="827088" cy="661987"/>
        </p:xfrm>
        <a:graphic>
          <a:graphicData uri="http://schemas.openxmlformats.org/presentationml/2006/ole">
            <mc:AlternateContent xmlns:mc="http://schemas.openxmlformats.org/markup-compatibility/2006">
              <mc:Choice xmlns:v="urn:schemas-microsoft-com:vml" Requires="v">
                <p:oleObj spid="_x0000_s4119" name="Photo Editor 写真" r:id="rId6" imgW="3048426" imgH="2438095" progId="MSPhotoEd.3">
                  <p:embed/>
                </p:oleObj>
              </mc:Choice>
              <mc:Fallback>
                <p:oleObj name="Photo Editor 写真" r:id="rId6" imgW="3048426" imgH="2438095" progId="MSPhotoEd.3">
                  <p:embed/>
                  <p:pic>
                    <p:nvPicPr>
                      <p:cNvPr id="0" name="Object 2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250" y="5154613"/>
                        <a:ext cx="827088"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5" name="Picture 25" descr="GUM11_CL0102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889625"/>
            <a:ext cx="9461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AutoShape 26"/>
          <p:cNvSpPr>
            <a:spLocks noChangeArrowheads="1"/>
          </p:cNvSpPr>
          <p:nvPr/>
        </p:nvSpPr>
        <p:spPr bwMode="auto">
          <a:xfrm>
            <a:off x="782638" y="7059613"/>
            <a:ext cx="2339975" cy="374650"/>
          </a:xfrm>
          <a:prstGeom prst="flowChartTerminator">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1400">
                <a:solidFill>
                  <a:schemeClr val="hlink"/>
                </a:solidFill>
                <a:latin typeface="HGP創英角ｺﾞｼｯｸUB" panose="020B0900000000000000" pitchFamily="50" charset="-128"/>
                <a:ea typeface="HGP創英角ｺﾞｼｯｸUB" panose="020B0900000000000000" pitchFamily="50" charset="-128"/>
              </a:rPr>
              <a:t>ＢＣＰに取り組まないと・・・</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688" y="8231188"/>
            <a:ext cx="2820987"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5097463"/>
            <a:ext cx="280035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2216150"/>
            <a:ext cx="2800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5"/>
          <p:cNvSpPr>
            <a:spLocks noChangeArrowheads="1"/>
          </p:cNvSpPr>
          <p:nvPr/>
        </p:nvSpPr>
        <p:spPr bwMode="auto">
          <a:xfrm>
            <a:off x="5373688" y="2865438"/>
            <a:ext cx="1439862" cy="592137"/>
          </a:xfrm>
          <a:prstGeom prst="rect">
            <a:avLst/>
          </a:prstGeom>
          <a:solidFill>
            <a:schemeClr val="bg1"/>
          </a:solidFill>
          <a:ln>
            <a:noFill/>
          </a:ln>
          <a:effectLst/>
          <a:extLst>
            <a:ext uri="{91240B29-F687-4F45-9708-019B960494DF}">
              <a14:hiddenLine xmlns:a14="http://schemas.microsoft.com/office/drawing/2010/main" w="19050" algn="ctr">
                <a:solidFill>
                  <a:srgbClr val="00808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0" rIns="36000" bIns="0" anchor="ctr"/>
          <a:lstStyle>
            <a:lvl1pPr marL="180975" indent="-1809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Char char="※"/>
            </a:pPr>
            <a:r>
              <a:rPr lang="ja-JP" altLang="en-US" sz="800">
                <a:latin typeface="HG丸ｺﾞｼｯｸM-PRO" panose="020F0600000000000000" pitchFamily="50" charset="-128"/>
                <a:ea typeface="HG丸ｺﾞｼｯｸM-PRO" panose="020F0600000000000000" pitchFamily="50" charset="-128"/>
              </a:rPr>
              <a:t>例えば、取引先からの要請により必ず確保しなければならない供給量 など</a:t>
            </a:r>
          </a:p>
        </p:txBody>
      </p:sp>
      <p:sp>
        <p:nvSpPr>
          <p:cNvPr id="5126" name="AutoShape 6"/>
          <p:cNvSpPr>
            <a:spLocks noChangeArrowheads="1"/>
          </p:cNvSpPr>
          <p:nvPr/>
        </p:nvSpPr>
        <p:spPr bwMode="auto">
          <a:xfrm>
            <a:off x="0" y="0"/>
            <a:ext cx="90011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7" name="Rectangle 7"/>
          <p:cNvSpPr>
            <a:spLocks noChangeArrowheads="1"/>
          </p:cNvSpPr>
          <p:nvPr/>
        </p:nvSpPr>
        <p:spPr bwMode="auto">
          <a:xfrm>
            <a:off x="900113" y="177800"/>
            <a:ext cx="5842000" cy="506413"/>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3200">
                <a:solidFill>
                  <a:schemeClr val="bg2"/>
                </a:solidFill>
                <a:latin typeface="HGP創英角ﾎﾟｯﾌﾟ体" panose="040B0A00000000000000" pitchFamily="50" charset="-128"/>
                <a:ea typeface="HGP創英角ﾎﾟｯﾌﾟ体" panose="040B0A00000000000000" pitchFamily="50" charset="-128"/>
              </a:rPr>
              <a:t>ＢＣＰの作成プロセス</a:t>
            </a:r>
          </a:p>
        </p:txBody>
      </p:sp>
      <p:sp>
        <p:nvSpPr>
          <p:cNvPr id="5128" name="Rectangle 8"/>
          <p:cNvSpPr>
            <a:spLocks noChangeArrowheads="1"/>
          </p:cNvSpPr>
          <p:nvPr/>
        </p:nvSpPr>
        <p:spPr bwMode="auto">
          <a:xfrm>
            <a:off x="53975" y="6350"/>
            <a:ext cx="6477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３</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5129" name="Rectangle 9"/>
          <p:cNvSpPr>
            <a:spLocks noChangeArrowheads="1"/>
          </p:cNvSpPr>
          <p:nvPr/>
        </p:nvSpPr>
        <p:spPr bwMode="auto">
          <a:xfrm>
            <a:off x="549275" y="7258050"/>
            <a:ext cx="6121400" cy="60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4D4D4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pPr>
            <a:r>
              <a:rPr lang="ja-JP" altLang="en-US" sz="900">
                <a:solidFill>
                  <a:srgbClr val="333333"/>
                </a:solidFill>
                <a:ea typeface="HG丸ｺﾞｼｯｸM-PRO" panose="020F0600000000000000" pitchFamily="50" charset="-128"/>
              </a:rPr>
              <a:t>前のステップで把握したギャップを埋めて、復旧の目標を達成したり、最低限の操業レベルを維持するためのＢＣＰ対応策を決定します。</a:t>
            </a:r>
          </a:p>
          <a:p>
            <a:pPr eaLnBrk="1" hangingPunct="1">
              <a:lnSpc>
                <a:spcPct val="110000"/>
              </a:lnSpc>
            </a:pPr>
            <a:r>
              <a:rPr lang="ja-JP" altLang="en-US" sz="900">
                <a:solidFill>
                  <a:srgbClr val="333333"/>
                </a:solidFill>
                <a:ea typeface="HG丸ｺﾞｼｯｸM-PRO" panose="020F0600000000000000" pitchFamily="50" charset="-128"/>
              </a:rPr>
              <a:t>ＢＣＰ対応策は、必ずしも時間や費用のかかる大変なものばかりではなく、今までの防災の取組みを応用できるものが多くあります。</a:t>
            </a:r>
          </a:p>
        </p:txBody>
      </p:sp>
      <p:sp>
        <p:nvSpPr>
          <p:cNvPr id="5130" name="Rectangle 10"/>
          <p:cNvSpPr>
            <a:spLocks noChangeArrowheads="1"/>
          </p:cNvSpPr>
          <p:nvPr/>
        </p:nvSpPr>
        <p:spPr bwMode="auto">
          <a:xfrm>
            <a:off x="549275" y="1439863"/>
            <a:ext cx="62642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4D4D4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pPr>
            <a:r>
              <a:rPr lang="ja-JP" altLang="en-US" sz="900">
                <a:ea typeface="HG丸ｺﾞｼｯｸM-PRO" panose="020F0600000000000000" pitchFamily="50" charset="-128"/>
              </a:rPr>
              <a:t>災害が発生すると、原材料の納入がとどこおる、生産活動が停止するなど、製品の出荷量や売上は急激に低下してしまいます。そこで、どの製品を、いつまでに製造再開するかといった復旧の目標をたてます。</a:t>
            </a:r>
          </a:p>
        </p:txBody>
      </p:sp>
      <p:sp>
        <p:nvSpPr>
          <p:cNvPr id="5131" name="Rectangle 11"/>
          <p:cNvSpPr>
            <a:spLocks noChangeArrowheads="1"/>
          </p:cNvSpPr>
          <p:nvPr/>
        </p:nvSpPr>
        <p:spPr bwMode="auto">
          <a:xfrm>
            <a:off x="525463" y="4421188"/>
            <a:ext cx="6288087" cy="60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4D4D4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0" rIns="5400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pPr>
            <a:r>
              <a:rPr lang="ja-JP" altLang="en-US" sz="900">
                <a:solidFill>
                  <a:srgbClr val="333333"/>
                </a:solidFill>
                <a:latin typeface="HG丸ｺﾞｼｯｸM-PRO" panose="020F0600000000000000" pitchFamily="50" charset="-128"/>
                <a:ea typeface="HG丸ｺﾞｼｯｸM-PRO" panose="020F0600000000000000" pitchFamily="50" charset="-128"/>
              </a:rPr>
              <a:t>災害が発生したとき、現状のままでは、従業員や設備、インフラなどにどんな被害が起こり、操業レベルがどの程度まで低下し、復旧までにどれくらいの時間がかかってしまうのかを考えます。</a:t>
            </a:r>
          </a:p>
          <a:p>
            <a:pPr eaLnBrk="1" hangingPunct="1">
              <a:lnSpc>
                <a:spcPct val="110000"/>
              </a:lnSpc>
            </a:pPr>
            <a:r>
              <a:rPr lang="ja-JP" altLang="en-US" sz="900">
                <a:solidFill>
                  <a:srgbClr val="333333"/>
                </a:solidFill>
                <a:latin typeface="HG丸ｺﾞｼｯｸM-PRO" panose="020F0600000000000000" pitchFamily="50" charset="-128"/>
                <a:ea typeface="HG丸ｺﾞｼｯｸM-PRO" panose="020F0600000000000000" pitchFamily="50" charset="-128"/>
              </a:rPr>
              <a:t>その予想される被害と、前のステップで決定した復旧の目標や最低限維持する必要のある操業レベルとを比較して、両者のギャップを把握します。</a:t>
            </a:r>
          </a:p>
        </p:txBody>
      </p:sp>
      <p:sp>
        <p:nvSpPr>
          <p:cNvPr id="5132" name="AutoShape 12"/>
          <p:cNvSpPr>
            <a:spLocks noChangeArrowheads="1"/>
          </p:cNvSpPr>
          <p:nvPr/>
        </p:nvSpPr>
        <p:spPr bwMode="auto">
          <a:xfrm>
            <a:off x="117475" y="1066800"/>
            <a:ext cx="900113" cy="360363"/>
          </a:xfrm>
          <a:prstGeom prst="roundRect">
            <a:avLst>
              <a:gd name="adj" fmla="val 50000"/>
            </a:avLst>
          </a:prstGeom>
          <a:solidFill>
            <a:srgbClr val="FFE5E5"/>
          </a:solidFill>
          <a:ln w="28575">
            <a:solidFill>
              <a:srgbClr val="FFE5E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3" name="Text Box 13"/>
          <p:cNvSpPr txBox="1">
            <a:spLocks noChangeArrowheads="1"/>
          </p:cNvSpPr>
          <p:nvPr/>
        </p:nvSpPr>
        <p:spPr bwMode="auto">
          <a:xfrm>
            <a:off x="44450" y="1093788"/>
            <a:ext cx="2678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a:solidFill>
                  <a:schemeClr val="bg2"/>
                </a:solidFill>
                <a:latin typeface="HG丸ｺﾞｼｯｸM-PRO" panose="020F0600000000000000" pitchFamily="50" charset="-128"/>
                <a:ea typeface="HG丸ｺﾞｼｯｸM-PRO" panose="020F0600000000000000" pitchFamily="50" charset="-128"/>
              </a:rPr>
              <a:t>　目標をたてる！</a:t>
            </a:r>
          </a:p>
        </p:txBody>
      </p:sp>
      <p:sp>
        <p:nvSpPr>
          <p:cNvPr id="5134" name="Text Box 14"/>
          <p:cNvSpPr txBox="1">
            <a:spLocks noChangeArrowheads="1"/>
          </p:cNvSpPr>
          <p:nvPr/>
        </p:nvSpPr>
        <p:spPr bwMode="auto">
          <a:xfrm>
            <a:off x="4346575" y="6330950"/>
            <a:ext cx="24669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333333"/>
                </a:solidFill>
                <a:latin typeface="HG丸ｺﾞｼｯｸM-PRO" panose="020F0600000000000000" pitchFamily="50" charset="-128"/>
                <a:ea typeface="HG丸ｺﾞｼｯｸM-PRO" panose="020F0600000000000000" pitchFamily="50" charset="-128"/>
              </a:rPr>
              <a:t>ＢＣＰが未実施の現状で予想される被害程度</a:t>
            </a:r>
          </a:p>
        </p:txBody>
      </p:sp>
      <p:sp>
        <p:nvSpPr>
          <p:cNvPr id="5135" name="Text Box 15"/>
          <p:cNvSpPr txBox="1">
            <a:spLocks noChangeArrowheads="1"/>
          </p:cNvSpPr>
          <p:nvPr/>
        </p:nvSpPr>
        <p:spPr bwMode="auto">
          <a:xfrm>
            <a:off x="4422775" y="3562350"/>
            <a:ext cx="16668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900">
                <a:solidFill>
                  <a:srgbClr val="333333"/>
                </a:solidFill>
                <a:latin typeface="HG丸ｺﾞｼｯｸM-PRO" panose="020F0600000000000000" pitchFamily="50" charset="-128"/>
                <a:ea typeface="HG丸ｺﾞｼｯｸM-PRO" panose="020F0600000000000000" pitchFamily="50" charset="-128"/>
              </a:rPr>
              <a:t>ＢＣＰ実施前の予想復旧曲線</a:t>
            </a:r>
          </a:p>
        </p:txBody>
      </p:sp>
      <p:sp>
        <p:nvSpPr>
          <p:cNvPr id="5136" name="Text Box 16"/>
          <p:cNvSpPr txBox="1">
            <a:spLocks noChangeArrowheads="1"/>
          </p:cNvSpPr>
          <p:nvPr/>
        </p:nvSpPr>
        <p:spPr bwMode="auto">
          <a:xfrm>
            <a:off x="4471988" y="3394075"/>
            <a:ext cx="7524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333333"/>
                </a:solidFill>
                <a:ea typeface="HG丸ｺﾞｼｯｸM-PRO" panose="020F0600000000000000" pitchFamily="50" charset="-128"/>
              </a:rPr>
              <a:t>復旧の目標</a:t>
            </a:r>
          </a:p>
        </p:txBody>
      </p:sp>
      <p:sp>
        <p:nvSpPr>
          <p:cNvPr id="5137" name="Line 17"/>
          <p:cNvSpPr>
            <a:spLocks noChangeShapeType="1"/>
          </p:cNvSpPr>
          <p:nvPr/>
        </p:nvSpPr>
        <p:spPr bwMode="auto">
          <a:xfrm>
            <a:off x="3860800" y="9710738"/>
            <a:ext cx="539750" cy="0"/>
          </a:xfrm>
          <a:prstGeom prst="line">
            <a:avLst/>
          </a:prstGeom>
          <a:noFill/>
          <a:ln w="889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138" name="Text Box 18"/>
          <p:cNvSpPr txBox="1">
            <a:spLocks noChangeArrowheads="1"/>
          </p:cNvSpPr>
          <p:nvPr/>
        </p:nvSpPr>
        <p:spPr bwMode="auto">
          <a:xfrm>
            <a:off x="4408488" y="9596438"/>
            <a:ext cx="1666875"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900">
                <a:solidFill>
                  <a:srgbClr val="333333"/>
                </a:solidFill>
                <a:latin typeface="HG丸ｺﾞｼｯｸM-PRO" panose="020F0600000000000000" pitchFamily="50" charset="-128"/>
                <a:ea typeface="HG丸ｺﾞｼｯｸM-PRO" panose="020F0600000000000000" pitchFamily="50" charset="-128"/>
              </a:rPr>
              <a:t>ＢＣＰ実施後の予想復旧曲線</a:t>
            </a:r>
          </a:p>
        </p:txBody>
      </p:sp>
      <p:sp>
        <p:nvSpPr>
          <p:cNvPr id="5139" name="AutoShape 19"/>
          <p:cNvSpPr>
            <a:spLocks noChangeArrowheads="1"/>
          </p:cNvSpPr>
          <p:nvPr/>
        </p:nvSpPr>
        <p:spPr bwMode="auto">
          <a:xfrm>
            <a:off x="4419600" y="7761288"/>
            <a:ext cx="2346325" cy="1643062"/>
          </a:xfrm>
          <a:prstGeom prst="roundRect">
            <a:avLst>
              <a:gd name="adj" fmla="val 16667"/>
            </a:avLst>
          </a:prstGeom>
          <a:solidFill>
            <a:srgbClr val="CCECFF"/>
          </a:solidFill>
          <a:ln>
            <a:noFill/>
          </a:ln>
          <a:effectLst>
            <a:outerShdw dist="35921" dir="2700000" algn="ctr" rotWithShape="0">
              <a:srgbClr val="808080"/>
            </a:outerShdw>
          </a:effectLst>
          <a:extLst>
            <a:ext uri="{91240B29-F687-4F45-9708-019B960494DF}">
              <a14:hiddenLine xmlns:a14="http://schemas.microsoft.com/office/drawing/2010/main" w="28575">
                <a:solidFill>
                  <a:srgbClr val="FFCC66"/>
                </a:solidFill>
                <a:round/>
                <a:headEnd/>
                <a:tailEnd/>
              </a14:hiddenLine>
            </a:ext>
          </a:extLst>
        </p:spPr>
        <p:txBody>
          <a:bodyPr wrap="none" lIns="18000" tIns="10800" rIns="18000" bIns="108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900">
                <a:solidFill>
                  <a:srgbClr val="3656FF"/>
                </a:solidFill>
                <a:ea typeface="HG丸ｺﾞｼｯｸM-PRO" panose="020F0600000000000000" pitchFamily="50" charset="-128"/>
              </a:rPr>
              <a:t>◆</a:t>
            </a:r>
            <a:r>
              <a:rPr lang="ja-JP" altLang="en-US" sz="900">
                <a:solidFill>
                  <a:srgbClr val="333333"/>
                </a:solidFill>
                <a:ea typeface="HG丸ｺﾞｼｯｸM-PRO" panose="020F0600000000000000" pitchFamily="50" charset="-128"/>
              </a:rPr>
              <a:t>すぐに取り組めるＢＣＰ対応策の例</a:t>
            </a:r>
            <a:r>
              <a:rPr lang="ja-JP" altLang="en-US" sz="900">
                <a:solidFill>
                  <a:srgbClr val="3656FF"/>
                </a:solidFill>
                <a:ea typeface="HG丸ｺﾞｼｯｸM-PRO" panose="020F0600000000000000" pitchFamily="50" charset="-128"/>
              </a:rPr>
              <a:t>◆</a:t>
            </a:r>
          </a:p>
          <a:p>
            <a:pPr eaLnBrk="1" hangingPunct="1"/>
            <a:endParaRPr lang="ja-JP" altLang="en-US" sz="700">
              <a:solidFill>
                <a:srgbClr val="3656FF"/>
              </a:solidFill>
              <a:ea typeface="HG丸ｺﾞｼｯｸM-PRO" panose="020F0600000000000000" pitchFamily="50" charset="-128"/>
            </a:endParaRPr>
          </a:p>
          <a:p>
            <a:pPr eaLnBrk="1" hangingPunct="1"/>
            <a:r>
              <a:rPr lang="ja-JP" altLang="en-US" sz="800">
                <a:ea typeface="HG丸ｺﾞｼｯｸM-PRO" panose="020F0600000000000000" pitchFamily="50" charset="-128"/>
              </a:rPr>
              <a:t>　</a:t>
            </a:r>
            <a:r>
              <a:rPr lang="ja-JP" altLang="en-US" sz="800">
                <a:solidFill>
                  <a:srgbClr val="333333"/>
                </a:solidFill>
                <a:ea typeface="HG丸ｺﾞｼｯｸM-PRO" panose="020F0600000000000000" pitchFamily="50" charset="-128"/>
              </a:rPr>
              <a:t>○安否確認方法の徹底</a:t>
            </a:r>
          </a:p>
          <a:p>
            <a:pPr eaLnBrk="1" hangingPunct="1"/>
            <a:r>
              <a:rPr lang="ja-JP" altLang="en-US" sz="800">
                <a:solidFill>
                  <a:srgbClr val="333333"/>
                </a:solidFill>
                <a:ea typeface="HG丸ｺﾞｼｯｸM-PRO" panose="020F0600000000000000" pitchFamily="50" charset="-128"/>
              </a:rPr>
              <a:t>　　　・メーリングリストの整備</a:t>
            </a:r>
          </a:p>
          <a:p>
            <a:pPr eaLnBrk="1" hangingPunct="1"/>
            <a:r>
              <a:rPr lang="ja-JP" altLang="en-US" sz="800">
                <a:solidFill>
                  <a:srgbClr val="333333"/>
                </a:solidFill>
                <a:ea typeface="HG丸ｺﾞｼｯｸM-PRO" panose="020F0600000000000000" pitchFamily="50" charset="-128"/>
              </a:rPr>
              <a:t>　　　・災害伝言ダイヤルの利用</a:t>
            </a:r>
          </a:p>
          <a:p>
            <a:pPr eaLnBrk="1" hangingPunct="1"/>
            <a:r>
              <a:rPr lang="ja-JP" altLang="en-US" sz="800">
                <a:solidFill>
                  <a:srgbClr val="333333"/>
                </a:solidFill>
                <a:ea typeface="HG丸ｺﾞｼｯｸM-PRO" panose="020F0600000000000000" pitchFamily="50" charset="-128"/>
              </a:rPr>
              <a:t>　○設備や棚の転倒防止</a:t>
            </a:r>
          </a:p>
          <a:p>
            <a:pPr eaLnBrk="1" hangingPunct="1"/>
            <a:r>
              <a:rPr lang="ja-JP" altLang="en-US" sz="800">
                <a:solidFill>
                  <a:srgbClr val="333333"/>
                </a:solidFill>
                <a:ea typeface="HG丸ｺﾞｼｯｸM-PRO" panose="020F0600000000000000" pitchFamily="50" charset="-128"/>
              </a:rPr>
              <a:t>　　　・アンカー設置</a:t>
            </a:r>
          </a:p>
          <a:p>
            <a:pPr eaLnBrk="1" hangingPunct="1"/>
            <a:r>
              <a:rPr lang="ja-JP" altLang="en-US" sz="800">
                <a:solidFill>
                  <a:srgbClr val="333333"/>
                </a:solidFill>
                <a:ea typeface="HG丸ｺﾞｼｯｸM-PRO" panose="020F0600000000000000" pitchFamily="50" charset="-128"/>
              </a:rPr>
              <a:t>　○データのバックアップ</a:t>
            </a:r>
          </a:p>
          <a:p>
            <a:pPr eaLnBrk="1" hangingPunct="1"/>
            <a:r>
              <a:rPr lang="ja-JP" altLang="en-US" sz="800">
                <a:solidFill>
                  <a:srgbClr val="333333"/>
                </a:solidFill>
                <a:ea typeface="HG丸ｺﾞｼｯｸM-PRO" panose="020F0600000000000000" pitchFamily="50" charset="-128"/>
              </a:rPr>
              <a:t>　○調達先の確保</a:t>
            </a:r>
          </a:p>
          <a:p>
            <a:pPr eaLnBrk="1" hangingPunct="1"/>
            <a:r>
              <a:rPr lang="ja-JP" altLang="en-US" sz="800">
                <a:solidFill>
                  <a:srgbClr val="333333"/>
                </a:solidFill>
                <a:ea typeface="HG丸ｺﾞｼｯｸM-PRO" panose="020F0600000000000000" pitchFamily="50" charset="-128"/>
              </a:rPr>
              <a:t>　　　・２社に分散した原料調達</a:t>
            </a:r>
          </a:p>
          <a:p>
            <a:pPr eaLnBrk="1" hangingPunct="1"/>
            <a:r>
              <a:rPr lang="ja-JP" altLang="en-US" sz="800">
                <a:solidFill>
                  <a:srgbClr val="333333"/>
                </a:solidFill>
                <a:ea typeface="HG丸ｺﾞｼｯｸM-PRO" panose="020F0600000000000000" pitchFamily="50" charset="-128"/>
              </a:rPr>
              <a:t>　　　　　（同時被災の防止のため）</a:t>
            </a:r>
          </a:p>
          <a:p>
            <a:pPr eaLnBrk="1" hangingPunct="1"/>
            <a:r>
              <a:rPr lang="ja-JP" altLang="en-US" sz="800">
                <a:solidFill>
                  <a:srgbClr val="333333"/>
                </a:solidFill>
                <a:ea typeface="HG丸ｺﾞｼｯｸM-PRO" panose="020F0600000000000000" pitchFamily="50" charset="-128"/>
              </a:rPr>
              <a:t>　　　　　　　　　　　　　　　　　など</a:t>
            </a:r>
          </a:p>
        </p:txBody>
      </p:sp>
      <p:sp>
        <p:nvSpPr>
          <p:cNvPr id="5140" name="Line 20"/>
          <p:cNvSpPr>
            <a:spLocks noChangeAspect="1" noChangeShapeType="1"/>
          </p:cNvSpPr>
          <p:nvPr/>
        </p:nvSpPr>
        <p:spPr bwMode="auto">
          <a:xfrm>
            <a:off x="3806825" y="6440488"/>
            <a:ext cx="539750" cy="1587"/>
          </a:xfrm>
          <a:prstGeom prst="line">
            <a:avLst/>
          </a:prstGeom>
          <a:noFill/>
          <a:ln w="38100">
            <a:solidFill>
              <a:srgbClr val="F0C2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1" name="AutoShape 21"/>
          <p:cNvSpPr>
            <a:spLocks noChangeArrowheads="1"/>
          </p:cNvSpPr>
          <p:nvPr/>
        </p:nvSpPr>
        <p:spPr bwMode="auto">
          <a:xfrm>
            <a:off x="117475" y="6837363"/>
            <a:ext cx="900113" cy="360362"/>
          </a:xfrm>
          <a:prstGeom prst="roundRect">
            <a:avLst>
              <a:gd name="adj" fmla="val 50000"/>
            </a:avLst>
          </a:prstGeom>
          <a:solidFill>
            <a:srgbClr val="CCECFF"/>
          </a:solidFill>
          <a:ln w="28575">
            <a:solidFill>
              <a:srgbClr val="CCE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2" name="Text Box 22"/>
          <p:cNvSpPr txBox="1">
            <a:spLocks noChangeArrowheads="1"/>
          </p:cNvSpPr>
          <p:nvPr/>
        </p:nvSpPr>
        <p:spPr bwMode="auto">
          <a:xfrm>
            <a:off x="44450" y="6818313"/>
            <a:ext cx="3167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a:solidFill>
                  <a:schemeClr val="bg2"/>
                </a:solidFill>
                <a:latin typeface="HG丸ｺﾞｼｯｸM-PRO" panose="020F0600000000000000" pitchFamily="50" charset="-128"/>
                <a:ea typeface="HG丸ｺﾞｼｯｸM-PRO" panose="020F0600000000000000" pitchFamily="50" charset="-128"/>
              </a:rPr>
              <a:t>　</a:t>
            </a:r>
            <a:r>
              <a:rPr lang="ja-JP" altLang="en-US" sz="2000" b="1">
                <a:solidFill>
                  <a:schemeClr val="bg2"/>
                </a:solidFill>
                <a:latin typeface="HG丸ｺﾞｼｯｸM-PRO" panose="020F0600000000000000" pitchFamily="50" charset="-128"/>
                <a:ea typeface="HG丸ｺﾞｼｯｸM-PRO" panose="020F0600000000000000" pitchFamily="50" charset="-128"/>
              </a:rPr>
              <a:t>ギャップを埋める！</a:t>
            </a:r>
          </a:p>
        </p:txBody>
      </p:sp>
      <p:sp>
        <p:nvSpPr>
          <p:cNvPr id="5143" name="AutoShape 23"/>
          <p:cNvSpPr>
            <a:spLocks noChangeArrowheads="1"/>
          </p:cNvSpPr>
          <p:nvPr/>
        </p:nvSpPr>
        <p:spPr bwMode="auto">
          <a:xfrm>
            <a:off x="1484313" y="1857375"/>
            <a:ext cx="2736850" cy="428625"/>
          </a:xfrm>
          <a:prstGeom prst="wedgeRectCallout">
            <a:avLst>
              <a:gd name="adj1" fmla="val -46810"/>
              <a:gd name="adj2" fmla="val 101481"/>
            </a:avLst>
          </a:prstGeom>
          <a:solidFill>
            <a:schemeClr val="bg1"/>
          </a:solidFill>
          <a:ln w="19050">
            <a:solidFill>
              <a:srgbClr val="5F5F5F"/>
            </a:solidFill>
            <a:miter lim="800000"/>
            <a:headEnd/>
            <a:tailEnd/>
          </a:ln>
          <a:effectLst>
            <a:outerShdw dist="17961" dir="2700000" algn="ctr" rotWithShape="0">
              <a:srgbClr val="808080"/>
            </a:outerShdw>
          </a:effectLst>
        </p:spPr>
        <p:txBody>
          <a:bodyPr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333333"/>
                </a:solidFill>
                <a:latin typeface="HG丸ｺﾞｼｯｸM-PRO" panose="020F0600000000000000" pitchFamily="50" charset="-128"/>
                <a:ea typeface="HG丸ｺﾞｼｯｸM-PRO" panose="020F0600000000000000" pitchFamily="50" charset="-128"/>
              </a:rPr>
              <a:t>災害が発生すると、設備の損傷などにより操業レベルは、急激に低下します。</a:t>
            </a:r>
          </a:p>
        </p:txBody>
      </p:sp>
      <p:sp>
        <p:nvSpPr>
          <p:cNvPr id="5144" name="Line 24"/>
          <p:cNvSpPr>
            <a:spLocks noChangeShapeType="1"/>
          </p:cNvSpPr>
          <p:nvPr/>
        </p:nvSpPr>
        <p:spPr bwMode="auto">
          <a:xfrm>
            <a:off x="3932238" y="3690938"/>
            <a:ext cx="539750" cy="0"/>
          </a:xfrm>
          <a:prstGeom prst="line">
            <a:avLst/>
          </a:prstGeom>
          <a:noFill/>
          <a:ln w="571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145" name="Line 25"/>
          <p:cNvSpPr>
            <a:spLocks noChangeAspect="1" noChangeShapeType="1"/>
          </p:cNvSpPr>
          <p:nvPr/>
        </p:nvSpPr>
        <p:spPr bwMode="auto">
          <a:xfrm>
            <a:off x="3932238" y="3503613"/>
            <a:ext cx="539750" cy="1587"/>
          </a:xfrm>
          <a:prstGeom prst="line">
            <a:avLst/>
          </a:prstGeom>
          <a:noFill/>
          <a:ln w="38100">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46" name="AutoShape 26"/>
          <p:cNvSpPr>
            <a:spLocks noChangeArrowheads="1"/>
          </p:cNvSpPr>
          <p:nvPr/>
        </p:nvSpPr>
        <p:spPr bwMode="auto">
          <a:xfrm>
            <a:off x="3716338" y="2332038"/>
            <a:ext cx="1871662" cy="428625"/>
          </a:xfrm>
          <a:prstGeom prst="wedgeRectCallout">
            <a:avLst>
              <a:gd name="adj1" fmla="val -112764"/>
              <a:gd name="adj2" fmla="val 103704"/>
            </a:avLst>
          </a:prstGeom>
          <a:solidFill>
            <a:schemeClr val="bg1"/>
          </a:solidFill>
          <a:ln w="19050">
            <a:solidFill>
              <a:srgbClr val="FF0066"/>
            </a:solidFill>
            <a:miter lim="800000"/>
            <a:headEnd/>
            <a:tailEnd/>
          </a:ln>
          <a:effectLst>
            <a:outerShdw dist="35921" dir="2700000" algn="ctr" rotWithShape="0">
              <a:srgbClr val="808080"/>
            </a:outerShdw>
          </a:effectLst>
        </p:spPr>
        <p:txBody>
          <a:bodyPr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FF0066"/>
                </a:solidFill>
                <a:latin typeface="HG丸ｺﾞｼｯｸM-PRO" panose="020F0600000000000000" pitchFamily="50" charset="-128"/>
                <a:ea typeface="HG丸ｺﾞｼｯｸM-PRO" panose="020F0600000000000000" pitchFamily="50" charset="-128"/>
              </a:rPr>
              <a:t>「いつまでに復旧させるのか？」目標をたてる</a:t>
            </a:r>
          </a:p>
        </p:txBody>
      </p:sp>
      <p:sp>
        <p:nvSpPr>
          <p:cNvPr id="5147" name="AutoShape 27"/>
          <p:cNvSpPr>
            <a:spLocks noChangeArrowheads="1"/>
          </p:cNvSpPr>
          <p:nvPr/>
        </p:nvSpPr>
        <p:spPr bwMode="auto">
          <a:xfrm>
            <a:off x="333375" y="1582738"/>
            <a:ext cx="215900" cy="2282825"/>
          </a:xfrm>
          <a:prstGeom prst="downArrow">
            <a:avLst>
              <a:gd name="adj1" fmla="val 58824"/>
              <a:gd name="adj2" fmla="val 144799"/>
            </a:avLst>
          </a:prstGeom>
          <a:gradFill rotWithShape="1">
            <a:gsLst>
              <a:gs pos="0">
                <a:srgbClr val="CBCBCB"/>
              </a:gs>
              <a:gs pos="100000">
                <a:srgbClr val="777777"/>
              </a:gs>
            </a:gsLst>
            <a:lin ang="5400000" scaled="1"/>
          </a:gra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8" name="AutoShape 28"/>
          <p:cNvSpPr>
            <a:spLocks noChangeArrowheads="1"/>
          </p:cNvSpPr>
          <p:nvPr/>
        </p:nvSpPr>
        <p:spPr bwMode="auto">
          <a:xfrm>
            <a:off x="333375" y="4521200"/>
            <a:ext cx="215900" cy="2184400"/>
          </a:xfrm>
          <a:prstGeom prst="downArrow">
            <a:avLst>
              <a:gd name="adj1" fmla="val 58824"/>
              <a:gd name="adj2" fmla="val 149282"/>
            </a:avLst>
          </a:prstGeom>
          <a:gradFill rotWithShape="1">
            <a:gsLst>
              <a:gs pos="0">
                <a:srgbClr val="CBCBCB"/>
              </a:gs>
              <a:gs pos="100000">
                <a:srgbClr val="777777"/>
              </a:gs>
            </a:gsLst>
            <a:lin ang="5400000" scaled="1"/>
          </a:gra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9" name="AutoShape 29"/>
          <p:cNvSpPr>
            <a:spLocks noChangeArrowheads="1"/>
          </p:cNvSpPr>
          <p:nvPr/>
        </p:nvSpPr>
        <p:spPr bwMode="auto">
          <a:xfrm>
            <a:off x="1628775" y="7905750"/>
            <a:ext cx="2319338" cy="428625"/>
          </a:xfrm>
          <a:prstGeom prst="wedgeRectCallout">
            <a:avLst>
              <a:gd name="adj1" fmla="val 787"/>
              <a:gd name="adj2" fmla="val 127778"/>
            </a:avLst>
          </a:prstGeom>
          <a:solidFill>
            <a:schemeClr val="bg1"/>
          </a:solidFill>
          <a:ln w="19050">
            <a:solidFill>
              <a:srgbClr val="3333FF"/>
            </a:solidFill>
            <a:miter lim="800000"/>
            <a:headEnd/>
            <a:tailEnd/>
          </a:ln>
          <a:effectLst>
            <a:outerShdw dist="17961" dir="2700000" algn="ctr" rotWithShape="0">
              <a:srgbClr val="808080"/>
            </a:outerShdw>
          </a:effectLst>
        </p:spPr>
        <p:txBody>
          <a:bodyPr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000066"/>
                </a:solidFill>
                <a:latin typeface="HG丸ｺﾞｼｯｸM-PRO" panose="020F0600000000000000" pitchFamily="50" charset="-128"/>
                <a:ea typeface="HG丸ｺﾞｼｯｸM-PRO" panose="020F0600000000000000" pitchFamily="50" charset="-128"/>
              </a:rPr>
              <a:t>対応策を実施すると、より被害が小さく、復旧が早くなります。</a:t>
            </a:r>
          </a:p>
        </p:txBody>
      </p:sp>
      <p:sp>
        <p:nvSpPr>
          <p:cNvPr id="5150" name="Freeform 30"/>
          <p:cNvSpPr>
            <a:spLocks/>
          </p:cNvSpPr>
          <p:nvPr/>
        </p:nvSpPr>
        <p:spPr bwMode="auto">
          <a:xfrm>
            <a:off x="1666875" y="5580063"/>
            <a:ext cx="3260725" cy="885825"/>
          </a:xfrm>
          <a:custGeom>
            <a:avLst/>
            <a:gdLst>
              <a:gd name="T0" fmla="*/ 0 w 2054"/>
              <a:gd name="T1" fmla="*/ 885825 h 558"/>
              <a:gd name="T2" fmla="*/ 1809750 w 2054"/>
              <a:gd name="T3" fmla="*/ 590550 h 558"/>
              <a:gd name="T4" fmla="*/ 3260725 w 2054"/>
              <a:gd name="T5" fmla="*/ 596900 h 558"/>
              <a:gd name="T6" fmla="*/ 3260725 w 2054"/>
              <a:gd name="T7" fmla="*/ 212725 h 558"/>
              <a:gd name="T8" fmla="*/ 1917700 w 2054"/>
              <a:gd name="T9" fmla="*/ 212725 h 558"/>
              <a:gd name="T10" fmla="*/ 1171575 w 2054"/>
              <a:gd name="T11" fmla="*/ 0 h 558"/>
              <a:gd name="T12" fmla="*/ 1712913 w 2054"/>
              <a:gd name="T13" fmla="*/ 222250 h 558"/>
              <a:gd name="T14" fmla="*/ 1293813 w 2054"/>
              <a:gd name="T15" fmla="*/ 222250 h 558"/>
              <a:gd name="T16" fmla="*/ 1295400 w 2054"/>
              <a:gd name="T17" fmla="*/ 601663 h 558"/>
              <a:gd name="T18" fmla="*/ 1533525 w 2054"/>
              <a:gd name="T19" fmla="*/ 600075 h 558"/>
              <a:gd name="T20" fmla="*/ 0 w 2054"/>
              <a:gd name="T21" fmla="*/ 885825 h 5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54" h="558">
                <a:moveTo>
                  <a:pt x="0" y="558"/>
                </a:moveTo>
                <a:lnTo>
                  <a:pt x="1140" y="372"/>
                </a:lnTo>
                <a:lnTo>
                  <a:pt x="2054" y="376"/>
                </a:lnTo>
                <a:lnTo>
                  <a:pt x="2054" y="134"/>
                </a:lnTo>
                <a:lnTo>
                  <a:pt x="1208" y="134"/>
                </a:lnTo>
                <a:lnTo>
                  <a:pt x="738" y="0"/>
                </a:lnTo>
                <a:lnTo>
                  <a:pt x="1079" y="140"/>
                </a:lnTo>
                <a:lnTo>
                  <a:pt x="815" y="140"/>
                </a:lnTo>
                <a:lnTo>
                  <a:pt x="816" y="379"/>
                </a:lnTo>
                <a:lnTo>
                  <a:pt x="966" y="378"/>
                </a:lnTo>
                <a:lnTo>
                  <a:pt x="0" y="558"/>
                </a:lnTo>
                <a:close/>
              </a:path>
            </a:pathLst>
          </a:custGeom>
          <a:solidFill>
            <a:schemeClr val="bg1"/>
          </a:solidFill>
          <a:ln w="19050" cap="flat" cmpd="sng">
            <a:solidFill>
              <a:srgbClr val="F0C200"/>
            </a:solidFill>
            <a:prstDash val="solid"/>
            <a:round/>
            <a:headEnd/>
            <a:tailEnd/>
          </a:ln>
          <a:effectLst>
            <a:outerShdw dist="35921" dir="2700000" algn="ctr" rotWithShape="0">
              <a:srgbClr val="808080"/>
            </a:outerShdw>
          </a:effectLst>
        </p:spPr>
        <p:txBody>
          <a:bodyPr lIns="90000" tIns="46800" rIns="90000" bIns="46800"/>
          <a:lstStyle/>
          <a:p>
            <a:endParaRPr lang="ja-JP" altLang="en-US"/>
          </a:p>
        </p:txBody>
      </p:sp>
      <p:sp>
        <p:nvSpPr>
          <p:cNvPr id="5151" name="Text Box 31"/>
          <p:cNvSpPr txBox="1">
            <a:spLocks noChangeArrowheads="1"/>
          </p:cNvSpPr>
          <p:nvPr/>
        </p:nvSpPr>
        <p:spPr bwMode="auto">
          <a:xfrm>
            <a:off x="2954338" y="5810250"/>
            <a:ext cx="19875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solidFill>
                  <a:srgbClr val="FF6600"/>
                </a:solidFill>
                <a:ea typeface="HG丸ｺﾞｼｯｸM-PRO" panose="020F0600000000000000" pitchFamily="50" charset="-128"/>
              </a:rPr>
              <a:t>予想される被害と目標との</a:t>
            </a:r>
          </a:p>
          <a:p>
            <a:pPr algn="ctr" eaLnBrk="1" hangingPunct="1"/>
            <a:r>
              <a:rPr lang="ja-JP" altLang="en-US" sz="1100">
                <a:solidFill>
                  <a:srgbClr val="FF6600"/>
                </a:solidFill>
                <a:ea typeface="HG丸ｺﾞｼｯｸM-PRO" panose="020F0600000000000000" pitchFamily="50" charset="-128"/>
              </a:rPr>
              <a:t>ギャップを把握する</a:t>
            </a:r>
            <a:endParaRPr lang="ja-JP" altLang="en-US" sz="1100">
              <a:ea typeface="HG丸ｺﾞｼｯｸM-PRO" panose="020F0600000000000000" pitchFamily="50" charset="-128"/>
            </a:endParaRPr>
          </a:p>
        </p:txBody>
      </p:sp>
      <p:sp>
        <p:nvSpPr>
          <p:cNvPr id="5152" name="AutoShape 32"/>
          <p:cNvSpPr>
            <a:spLocks noChangeArrowheads="1"/>
          </p:cNvSpPr>
          <p:nvPr/>
        </p:nvSpPr>
        <p:spPr bwMode="auto">
          <a:xfrm>
            <a:off x="3716338" y="2879725"/>
            <a:ext cx="1370012" cy="428625"/>
          </a:xfrm>
          <a:prstGeom prst="wedgeRectCallout">
            <a:avLst>
              <a:gd name="adj1" fmla="val -89398"/>
              <a:gd name="adj2" fmla="val 68352"/>
            </a:avLst>
          </a:prstGeom>
          <a:solidFill>
            <a:schemeClr val="bg1"/>
          </a:solidFill>
          <a:ln w="19050">
            <a:solidFill>
              <a:srgbClr val="008080"/>
            </a:solidFill>
            <a:miter lim="800000"/>
            <a:headEnd/>
            <a:tailEnd/>
          </a:ln>
          <a:effectLst>
            <a:outerShdw dist="35921" dir="2700000" algn="ctr" rotWithShape="0">
              <a:srgbClr val="808080"/>
            </a:outerShdw>
          </a:effectLst>
        </p:spPr>
        <p:txBody>
          <a:bodyPr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008080"/>
                </a:solidFill>
                <a:latin typeface="HG丸ｺﾞｼｯｸM-PRO" panose="020F0600000000000000" pitchFamily="50" charset="-128"/>
                <a:ea typeface="HG丸ｺﾞｼｯｸM-PRO" panose="020F0600000000000000" pitchFamily="50" charset="-128"/>
              </a:rPr>
              <a:t>最低限維持する必要のある操業レベル</a:t>
            </a:r>
            <a:r>
              <a:rPr lang="en-US" altLang="ja-JP" sz="1100" baseline="30000">
                <a:solidFill>
                  <a:srgbClr val="008080"/>
                </a:solidFill>
                <a:latin typeface="HG丸ｺﾞｼｯｸM-PRO" panose="020F0600000000000000" pitchFamily="50" charset="-128"/>
                <a:ea typeface="HG丸ｺﾞｼｯｸM-PRO" panose="020F0600000000000000" pitchFamily="50" charset="-128"/>
              </a:rPr>
              <a:t>※</a:t>
            </a:r>
          </a:p>
        </p:txBody>
      </p:sp>
      <p:sp>
        <p:nvSpPr>
          <p:cNvPr id="5153" name="Text Box 33"/>
          <p:cNvSpPr txBox="1">
            <a:spLocks noChangeArrowheads="1"/>
          </p:cNvSpPr>
          <p:nvPr/>
        </p:nvSpPr>
        <p:spPr bwMode="auto">
          <a:xfrm>
            <a:off x="53975" y="841375"/>
            <a:ext cx="6759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000">
                <a:solidFill>
                  <a:srgbClr val="333333"/>
                </a:solidFill>
                <a:latin typeface="Times New Roman" panose="02020603050405020304" pitchFamily="18" charset="0"/>
                <a:ea typeface="HG丸ｺﾞｼｯｸM-PRO" panose="020F0600000000000000" pitchFamily="50" charset="-128"/>
              </a:rPr>
              <a:t>「あいちＢＣＰモデル」の作成プロセスは、大きく３つに分けられます。</a:t>
            </a:r>
          </a:p>
        </p:txBody>
      </p:sp>
      <p:sp>
        <p:nvSpPr>
          <p:cNvPr id="5154" name="AutoShape 34"/>
          <p:cNvSpPr>
            <a:spLocks noChangeArrowheads="1"/>
          </p:cNvSpPr>
          <p:nvPr/>
        </p:nvSpPr>
        <p:spPr bwMode="auto">
          <a:xfrm>
            <a:off x="117475" y="3987800"/>
            <a:ext cx="900113" cy="360363"/>
          </a:xfrm>
          <a:prstGeom prst="roundRect">
            <a:avLst>
              <a:gd name="adj" fmla="val 50000"/>
            </a:avLst>
          </a:prstGeom>
          <a:solidFill>
            <a:srgbClr val="FFFFB2"/>
          </a:solidFill>
          <a:ln w="28575">
            <a:solidFill>
              <a:srgbClr val="FFFF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5" name="Text Box 35"/>
          <p:cNvSpPr txBox="1">
            <a:spLocks noChangeArrowheads="1"/>
          </p:cNvSpPr>
          <p:nvPr/>
        </p:nvSpPr>
        <p:spPr bwMode="auto">
          <a:xfrm>
            <a:off x="44450" y="4014788"/>
            <a:ext cx="3457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b="1">
                <a:solidFill>
                  <a:schemeClr val="bg2"/>
                </a:solidFill>
                <a:latin typeface="HG丸ｺﾞｼｯｸM-PRO" panose="020F0600000000000000" pitchFamily="50" charset="-128"/>
                <a:ea typeface="HG丸ｺﾞｼｯｸM-PRO" panose="020F0600000000000000" pitchFamily="50" charset="-128"/>
              </a:rPr>
              <a:t>　ギャップを把握する！</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0"/>
          <p:cNvSpPr>
            <a:spLocks noChangeArrowheads="1"/>
          </p:cNvSpPr>
          <p:nvPr/>
        </p:nvSpPr>
        <p:spPr bwMode="auto">
          <a:xfrm>
            <a:off x="115888" y="3368675"/>
            <a:ext cx="6640512" cy="1979613"/>
          </a:xfrm>
          <a:prstGeom prst="roundRect">
            <a:avLst>
              <a:gd name="adj" fmla="val 16667"/>
            </a:avLst>
          </a:prstGeom>
          <a:solidFill>
            <a:schemeClr val="accent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47" name="Rectangle 37"/>
          <p:cNvSpPr>
            <a:spLocks noChangeArrowheads="1"/>
          </p:cNvSpPr>
          <p:nvPr/>
        </p:nvSpPr>
        <p:spPr bwMode="auto">
          <a:xfrm>
            <a:off x="3624263" y="3409950"/>
            <a:ext cx="2459037" cy="1892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6148" name="Picture 36"/>
          <p:cNvPicPr>
            <a:picLocks noChangeAspect="1" noChangeArrowheads="1"/>
          </p:cNvPicPr>
          <p:nvPr/>
        </p:nvPicPr>
        <p:blipFill>
          <a:blip r:embed="rId2" cstate="print">
            <a:extLst>
              <a:ext uri="{28A0092B-C50C-407E-A947-70E740481C1C}">
                <a14:useLocalDpi xmlns:a14="http://schemas.microsoft.com/office/drawing/2010/main" val="0"/>
              </a:ext>
            </a:extLst>
          </a:blip>
          <a:srcRect t="4755" b="32861"/>
          <a:stretch>
            <a:fillRect/>
          </a:stretch>
        </p:blipFill>
        <p:spPr bwMode="auto">
          <a:xfrm>
            <a:off x="3716338" y="3435350"/>
            <a:ext cx="2274887" cy="1819275"/>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AutoShape 2"/>
          <p:cNvSpPr>
            <a:spLocks noChangeArrowheads="1"/>
          </p:cNvSpPr>
          <p:nvPr/>
        </p:nvSpPr>
        <p:spPr bwMode="auto">
          <a:xfrm flipH="1" flipV="1">
            <a:off x="5984875" y="0"/>
            <a:ext cx="90011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0" name="Rectangle 3"/>
          <p:cNvSpPr>
            <a:spLocks noChangeArrowheads="1"/>
          </p:cNvSpPr>
          <p:nvPr/>
        </p:nvSpPr>
        <p:spPr bwMode="auto">
          <a:xfrm>
            <a:off x="115888" y="198438"/>
            <a:ext cx="5842000" cy="506412"/>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3200">
                <a:solidFill>
                  <a:schemeClr val="bg2"/>
                </a:solidFill>
                <a:latin typeface="HGP創英角ﾎﾟｯﾌﾟ体" panose="040B0A00000000000000" pitchFamily="50" charset="-128"/>
                <a:ea typeface="HGP創英角ﾎﾟｯﾌﾟ体" panose="040B0A00000000000000" pitchFamily="50" charset="-128"/>
              </a:rPr>
              <a:t>あいちＢＣＰモデルがお勧め！</a:t>
            </a:r>
          </a:p>
        </p:txBody>
      </p:sp>
      <p:sp>
        <p:nvSpPr>
          <p:cNvPr id="6151" name="Rectangle 4"/>
          <p:cNvSpPr>
            <a:spLocks noChangeArrowheads="1"/>
          </p:cNvSpPr>
          <p:nvPr/>
        </p:nvSpPr>
        <p:spPr bwMode="auto">
          <a:xfrm>
            <a:off x="6173788" y="6350"/>
            <a:ext cx="6477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４</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6152" name="Text Box 5"/>
          <p:cNvSpPr txBox="1">
            <a:spLocks noChangeArrowheads="1"/>
          </p:cNvSpPr>
          <p:nvPr/>
        </p:nvSpPr>
        <p:spPr bwMode="auto">
          <a:xfrm>
            <a:off x="53975" y="841375"/>
            <a:ext cx="675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000">
                <a:latin typeface="Times New Roman" panose="02020603050405020304" pitchFamily="18" charset="0"/>
                <a:ea typeface="HG丸ｺﾞｼｯｸM-PRO" panose="020F0600000000000000" pitchFamily="50" charset="-128"/>
              </a:rPr>
              <a:t>ＢＣＰの作成プロセスを見て、「なんだか難しそう・・・」と不安に思った方もいるのではないでしょうか。</a:t>
            </a:r>
          </a:p>
          <a:p>
            <a:pPr eaLnBrk="1" hangingPunct="1">
              <a:spcBef>
                <a:spcPct val="20000"/>
              </a:spcBef>
            </a:pPr>
            <a:r>
              <a:rPr lang="ja-JP" altLang="en-US" sz="1000">
                <a:latin typeface="Times New Roman" panose="02020603050405020304" pitchFamily="18" charset="0"/>
                <a:ea typeface="HG丸ｺﾞｼｯｸM-PRO" panose="020F0600000000000000" pitchFamily="50" charset="-128"/>
              </a:rPr>
              <a:t>でもご安心ください！「あいちＢＣＰモデル」には、中小企業を経営する皆様が取り組みやすいように、様々な工夫を盛り込んでいます。</a:t>
            </a:r>
          </a:p>
        </p:txBody>
      </p:sp>
      <p:sp>
        <p:nvSpPr>
          <p:cNvPr id="6153" name="AutoShape 6"/>
          <p:cNvSpPr>
            <a:spLocks noChangeArrowheads="1"/>
          </p:cNvSpPr>
          <p:nvPr/>
        </p:nvSpPr>
        <p:spPr bwMode="auto">
          <a:xfrm>
            <a:off x="982663" y="2212975"/>
            <a:ext cx="4673600" cy="996950"/>
          </a:xfrm>
          <a:prstGeom prst="wedgeEllipseCallout">
            <a:avLst>
              <a:gd name="adj1" fmla="val 48912"/>
              <a:gd name="adj2" fmla="val -53366"/>
            </a:avLst>
          </a:prstGeom>
          <a:solidFill>
            <a:schemeClr val="bg1"/>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tx2"/>
                </a:solidFill>
                <a:latin typeface="Times New Roman" panose="02020603050405020304" pitchFamily="18" charset="0"/>
                <a:ea typeface="HG丸ｺﾞｼｯｸM-PRO" panose="020F0600000000000000" pitchFamily="50" charset="-128"/>
              </a:rPr>
              <a:t>そんな不安を</a:t>
            </a:r>
          </a:p>
          <a:p>
            <a:pPr algn="ctr" eaLnBrk="1" hangingPunct="1"/>
            <a:r>
              <a:rPr lang="ja-JP" altLang="en-US" sz="1500" b="1">
                <a:solidFill>
                  <a:schemeClr val="tx2"/>
                </a:solidFill>
                <a:latin typeface="Times New Roman" panose="02020603050405020304" pitchFamily="18" charset="0"/>
                <a:ea typeface="HG丸ｺﾞｼｯｸM-PRO" panose="020F0600000000000000" pitchFamily="50" charset="-128"/>
              </a:rPr>
              <a:t>「あいちＢＣＰモデル」が解決！</a:t>
            </a:r>
          </a:p>
          <a:p>
            <a:pPr algn="ctr" eaLnBrk="1" hangingPunct="1"/>
            <a:r>
              <a:rPr lang="ja-JP" altLang="en-US" sz="1500" b="1">
                <a:solidFill>
                  <a:schemeClr val="tx2"/>
                </a:solidFill>
                <a:latin typeface="Times New Roman" panose="02020603050405020304" pitchFamily="18" charset="0"/>
                <a:ea typeface="HG丸ｺﾞｼｯｸM-PRO" panose="020F0600000000000000" pitchFamily="50" charset="-128"/>
              </a:rPr>
              <a:t>取り組みやすい工夫がしてあります！</a:t>
            </a:r>
          </a:p>
        </p:txBody>
      </p:sp>
      <p:sp>
        <p:nvSpPr>
          <p:cNvPr id="6154" name="AutoShape 7"/>
          <p:cNvSpPr>
            <a:spLocks noChangeArrowheads="1"/>
          </p:cNvSpPr>
          <p:nvPr/>
        </p:nvSpPr>
        <p:spPr bwMode="auto">
          <a:xfrm>
            <a:off x="1487488" y="1420813"/>
            <a:ext cx="3840162" cy="673100"/>
          </a:xfrm>
          <a:prstGeom prst="wedgeEllipseCallout">
            <a:avLst>
              <a:gd name="adj1" fmla="val -55204"/>
              <a:gd name="adj2" fmla="val 42620"/>
            </a:avLst>
          </a:prstGeom>
          <a:solidFill>
            <a:schemeClr val="bg1"/>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b="1">
                <a:solidFill>
                  <a:schemeClr val="tx2"/>
                </a:solidFill>
                <a:latin typeface="Times New Roman" panose="02020603050405020304" pitchFamily="18" charset="0"/>
                <a:ea typeface="HG丸ｺﾞｼｯｸM-PRO" panose="020F0600000000000000" pitchFamily="50" charset="-128"/>
              </a:rPr>
              <a:t>ＢＣＰを作成してみたいけど、</a:t>
            </a:r>
          </a:p>
          <a:p>
            <a:pPr algn="ctr" eaLnBrk="1" hangingPunct="1"/>
            <a:r>
              <a:rPr lang="ja-JP" altLang="en-US" sz="1500" b="1">
                <a:solidFill>
                  <a:schemeClr val="tx2"/>
                </a:solidFill>
                <a:latin typeface="Times New Roman" panose="02020603050405020304" pitchFamily="18" charset="0"/>
                <a:ea typeface="HG丸ｺﾞｼｯｸM-PRO" panose="020F0600000000000000" pitchFamily="50" charset="-128"/>
              </a:rPr>
              <a:t>なんだか難しそう・・・</a:t>
            </a:r>
          </a:p>
        </p:txBody>
      </p:sp>
      <p:sp>
        <p:nvSpPr>
          <p:cNvPr id="6155" name="AutoShape 8"/>
          <p:cNvSpPr>
            <a:spLocks noChangeArrowheads="1"/>
          </p:cNvSpPr>
          <p:nvPr/>
        </p:nvSpPr>
        <p:spPr bwMode="auto">
          <a:xfrm>
            <a:off x="115888" y="8408988"/>
            <a:ext cx="3960812" cy="1366837"/>
          </a:xfrm>
          <a:prstGeom prst="roundRect">
            <a:avLst>
              <a:gd name="adj" fmla="val 25477"/>
            </a:avLst>
          </a:prstGeom>
          <a:solidFill>
            <a:schemeClr val="accent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6" name="AutoShape 9"/>
          <p:cNvSpPr>
            <a:spLocks noChangeArrowheads="1"/>
          </p:cNvSpPr>
          <p:nvPr/>
        </p:nvSpPr>
        <p:spPr bwMode="auto">
          <a:xfrm>
            <a:off x="115888" y="5457825"/>
            <a:ext cx="6640512" cy="2860675"/>
          </a:xfrm>
          <a:prstGeom prst="roundRect">
            <a:avLst>
              <a:gd name="adj" fmla="val 16667"/>
            </a:avLst>
          </a:prstGeom>
          <a:solidFill>
            <a:schemeClr val="accent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7" name="Text Box 12"/>
          <p:cNvSpPr txBox="1">
            <a:spLocks noChangeArrowheads="1"/>
          </p:cNvSpPr>
          <p:nvPr/>
        </p:nvSpPr>
        <p:spPr bwMode="auto">
          <a:xfrm>
            <a:off x="173038" y="3543300"/>
            <a:ext cx="30575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8889" rIns="74286" bIns="8889">
            <a:spAutoFit/>
          </a:bodyPr>
          <a:lstStyle>
            <a:lvl1pPr marL="182563" indent="-182563">
              <a:defRPr kumimoji="1">
                <a:solidFill>
                  <a:schemeClr val="tx1"/>
                </a:solidFill>
                <a:latin typeface="Arial" panose="020B0604020202020204" pitchFamily="34" charset="0"/>
                <a:ea typeface="ＭＳ Ｐゴシック" panose="020B0600070205080204" pitchFamily="50" charset="-128"/>
              </a:defRPr>
            </a:lvl1pPr>
            <a:lvl2pPr marL="539750" indent="-17780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400">
                <a:solidFill>
                  <a:schemeClr val="bg2"/>
                </a:solidFill>
                <a:latin typeface="HGP創英角ﾎﾟｯﾌﾟ体" panose="040B0A00000000000000" pitchFamily="50" charset="-128"/>
                <a:ea typeface="HGP創英角ﾎﾟｯﾌﾟ体" panose="040B0A00000000000000" pitchFamily="50" charset="-128"/>
              </a:rPr>
              <a:t>記入箇所が少ない！</a:t>
            </a:r>
          </a:p>
          <a:p>
            <a:pPr lvl="1" eaLnBrk="1" hangingPunct="1">
              <a:buFont typeface="Wingdings" panose="05000000000000000000" pitchFamily="2" charset="2"/>
              <a:buChar char="l"/>
            </a:pPr>
            <a:endParaRPr lang="ja-JP" altLang="en-US" sz="1000">
              <a:solidFill>
                <a:srgbClr val="333333"/>
              </a:solidFill>
              <a:latin typeface="HG丸ｺﾞｼｯｸM-PRO" panose="020F0600000000000000" pitchFamily="50" charset="-128"/>
              <a:ea typeface="HG丸ｺﾞｼｯｸM-PRO" panose="020F0600000000000000" pitchFamily="50" charset="-128"/>
            </a:endParaRP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中小企業の皆様が取り組みやすいよう、できるだけ記入欄を少なくし、チェック方式や選択式でＢＣＰ作成を進められるようになっています。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また、考え方や記入のポイントを分かりやすく配置しています。</a:t>
            </a:r>
          </a:p>
        </p:txBody>
      </p:sp>
      <p:sp>
        <p:nvSpPr>
          <p:cNvPr id="6158" name="AutoShape 13"/>
          <p:cNvSpPr>
            <a:spLocks noChangeArrowheads="1"/>
          </p:cNvSpPr>
          <p:nvPr/>
        </p:nvSpPr>
        <p:spPr bwMode="auto">
          <a:xfrm>
            <a:off x="836613" y="7277100"/>
            <a:ext cx="5373687" cy="928688"/>
          </a:xfrm>
          <a:prstGeom prst="foldedCorner">
            <a:avLst>
              <a:gd name="adj" fmla="val 10458"/>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a:solidFill>
                  <a:schemeClr val="bg2"/>
                </a:solidFill>
                <a:latin typeface="HG丸ｺﾞｼｯｸM-PRO" panose="020F0600000000000000" pitchFamily="50" charset="-128"/>
                <a:ea typeface="HG丸ｺﾞｼｯｸM-PRO" panose="020F0600000000000000" pitchFamily="50" charset="-128"/>
              </a:rPr>
              <a:t>＜防災・ＢＣＰに対する今までの取組み具合や事業規模に応じて選択＞</a:t>
            </a:r>
          </a:p>
          <a:p>
            <a:pPr eaLnBrk="1" hangingPunct="1"/>
            <a:r>
              <a:rPr lang="ja-JP" altLang="en-US" sz="1200" b="1">
                <a:solidFill>
                  <a:schemeClr val="bg2"/>
                </a:solidFill>
                <a:latin typeface="HG丸ｺﾞｼｯｸM-PRO" panose="020F0600000000000000" pitchFamily="50" charset="-128"/>
                <a:ea typeface="HG丸ｺﾞｼｯｸM-PRO" panose="020F0600000000000000" pitchFamily="50" charset="-128"/>
              </a:rPr>
              <a:t>　　　　■コンパクト版　　　　　■標準版</a:t>
            </a:r>
          </a:p>
          <a:p>
            <a:pPr eaLnBrk="1" hangingPunct="1"/>
            <a:r>
              <a:rPr lang="ja-JP" altLang="en-US" sz="1200" b="1">
                <a:solidFill>
                  <a:schemeClr val="bg2"/>
                </a:solidFill>
                <a:latin typeface="HG丸ｺﾞｼｯｸM-PRO" panose="020F0600000000000000" pitchFamily="50" charset="-128"/>
                <a:ea typeface="HG丸ｺﾞｼｯｸM-PRO" panose="020F0600000000000000" pitchFamily="50" charset="-128"/>
              </a:rPr>
              <a:t>＜業種分類に応じて選択＞</a:t>
            </a:r>
          </a:p>
          <a:p>
            <a:pPr eaLnBrk="1" hangingPunct="1"/>
            <a:r>
              <a:rPr lang="ja-JP" altLang="en-US" sz="1200" b="1">
                <a:solidFill>
                  <a:schemeClr val="bg2"/>
                </a:solidFill>
                <a:latin typeface="HG丸ｺﾞｼｯｸM-PRO" panose="020F0600000000000000" pitchFamily="50" charset="-128"/>
                <a:ea typeface="HG丸ｺﾞｼｯｸM-PRO" panose="020F0600000000000000" pitchFamily="50" charset="-128"/>
              </a:rPr>
              <a:t>　　　　●中小製造業向け　　　　●中小商業・サービス業向け　</a:t>
            </a:r>
            <a:endParaRPr lang="ja-JP" altLang="en-US" sz="1400" b="1">
              <a:solidFill>
                <a:srgbClr val="333333"/>
              </a:solidFill>
              <a:latin typeface="HG丸ｺﾞｼｯｸM-PRO" panose="020F0600000000000000" pitchFamily="50" charset="-128"/>
              <a:ea typeface="HG丸ｺﾞｼｯｸM-PRO" panose="020F0600000000000000" pitchFamily="50" charset="-128"/>
            </a:endParaRPr>
          </a:p>
        </p:txBody>
      </p:sp>
      <p:sp>
        <p:nvSpPr>
          <p:cNvPr id="6159" name="Text Box 14"/>
          <p:cNvSpPr txBox="1">
            <a:spLocks noChangeArrowheads="1"/>
          </p:cNvSpPr>
          <p:nvPr/>
        </p:nvSpPr>
        <p:spPr bwMode="auto">
          <a:xfrm>
            <a:off x="188913" y="8451850"/>
            <a:ext cx="3671887"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8889" rIns="74286" bIns="8889">
            <a:spAutoFit/>
          </a:bodyPr>
          <a:lstStyle>
            <a:lvl1pPr marL="122238" indent="-122238">
              <a:defRPr kumimoji="1">
                <a:solidFill>
                  <a:schemeClr val="tx1"/>
                </a:solidFill>
                <a:latin typeface="Arial" panose="020B0604020202020204" pitchFamily="34" charset="0"/>
                <a:ea typeface="ＭＳ Ｐゴシック" panose="020B0600070205080204" pitchFamily="50" charset="-128"/>
              </a:defRPr>
            </a:lvl1pPr>
            <a:lvl2pPr marL="533400" indent="-17780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400">
                <a:solidFill>
                  <a:schemeClr val="bg2"/>
                </a:solidFill>
                <a:latin typeface="HGP創英角ﾎﾟｯﾌﾟ体" panose="040B0A00000000000000" pitchFamily="50" charset="-128"/>
                <a:ea typeface="HGP創英角ﾎﾟｯﾌﾟ体" panose="040B0A00000000000000" pitchFamily="50" charset="-128"/>
              </a:rPr>
              <a:t>参考事例が豊富！</a:t>
            </a:r>
          </a:p>
          <a:p>
            <a:pPr lvl="1" eaLnBrk="1" hangingPunct="1">
              <a:buFont typeface="Wingdings" panose="05000000000000000000" pitchFamily="2" charset="2"/>
              <a:buChar char="l"/>
            </a:pPr>
            <a:endParaRPr lang="ja-JP" altLang="en-US" sz="1000">
              <a:solidFill>
                <a:srgbClr val="333333"/>
              </a:solidFill>
              <a:latin typeface="HG丸ｺﾞｼｯｸM-PRO" panose="020F0600000000000000" pitchFamily="50" charset="-128"/>
              <a:ea typeface="HG丸ｺﾞｼｯｸM-PRO" panose="020F0600000000000000" pitchFamily="50" charset="-128"/>
            </a:endParaRP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何を書いたら良いのか分からない時のために、記入例やＢＣＰ取組み事例集を用意しています。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ＢＣＰ作成に行き詰ったときには、これらの事例をぜひ参考にしてください！</a:t>
            </a:r>
          </a:p>
        </p:txBody>
      </p:sp>
      <p:sp>
        <p:nvSpPr>
          <p:cNvPr id="6160" name="Text Box 15"/>
          <p:cNvSpPr txBox="1">
            <a:spLocks noChangeArrowheads="1"/>
          </p:cNvSpPr>
          <p:nvPr/>
        </p:nvSpPr>
        <p:spPr bwMode="auto">
          <a:xfrm>
            <a:off x="173038" y="5534025"/>
            <a:ext cx="6496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8889" rIns="74286" bIns="8889">
            <a:spAutoFit/>
          </a:bodyPr>
          <a:lstStyle>
            <a:lvl1pPr marL="122238" indent="-122238">
              <a:defRPr kumimoji="1">
                <a:solidFill>
                  <a:schemeClr val="tx1"/>
                </a:solidFill>
                <a:latin typeface="Arial" panose="020B0604020202020204" pitchFamily="34" charset="0"/>
                <a:ea typeface="ＭＳ Ｐゴシック" panose="020B0600070205080204" pitchFamily="50" charset="-128"/>
              </a:defRPr>
            </a:lvl1pPr>
            <a:lvl2pPr marL="539750" indent="-17780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l"/>
            </a:pPr>
            <a:r>
              <a:rPr lang="ja-JP" altLang="en-US" sz="2400">
                <a:solidFill>
                  <a:schemeClr val="bg2"/>
                </a:solidFill>
                <a:latin typeface="HGP創英角ﾎﾟｯﾌﾟ体" panose="040B0A00000000000000" pitchFamily="50" charset="-128"/>
                <a:ea typeface="HGP創英角ﾎﾟｯﾌﾟ体" panose="040B0A00000000000000" pitchFamily="50" charset="-128"/>
              </a:rPr>
              <a:t>コンパクト版を用意！</a:t>
            </a:r>
          </a:p>
          <a:p>
            <a:pPr lvl="1" eaLnBrk="1" hangingPunct="1">
              <a:buFont typeface="Wingdings" panose="05000000000000000000" pitchFamily="2" charset="2"/>
              <a:buChar char="l"/>
            </a:pPr>
            <a:endParaRPr lang="ja-JP" altLang="en-US" sz="1000">
              <a:solidFill>
                <a:srgbClr val="333333"/>
              </a:solidFill>
              <a:latin typeface="HG丸ｺﾞｼｯｸM-PRO" panose="020F0600000000000000" pitchFamily="50" charset="-128"/>
              <a:ea typeface="HG丸ｺﾞｼｯｸM-PRO" panose="020F0600000000000000" pitchFamily="50" charset="-128"/>
            </a:endParaRP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ＢＣＰ入門編としての「コンパクト版」を用意しています。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今まで、ＢＣＰ作成に取り組む時間のなかった企業の方や、取り組んでみたいけど難しそう</a:t>
            </a:r>
            <a:r>
              <a:rPr lang="en-US" altLang="ja-JP" sz="1000">
                <a:solidFill>
                  <a:srgbClr val="333333"/>
                </a:solidFill>
                <a:latin typeface="ＭＳ Ｐゴシック" panose="020B0600070205080204" pitchFamily="50" charset="-128"/>
                <a:ea typeface="HG丸ｺﾞｼｯｸM-PRO" panose="020F0600000000000000" pitchFamily="50" charset="-128"/>
              </a:rPr>
              <a:t>…</a:t>
            </a:r>
            <a:r>
              <a:rPr lang="ja-JP" altLang="en-US" sz="1000">
                <a:solidFill>
                  <a:srgbClr val="333333"/>
                </a:solidFill>
                <a:latin typeface="HG丸ｺﾞｼｯｸM-PRO" panose="020F0600000000000000" pitchFamily="50" charset="-128"/>
                <a:ea typeface="HG丸ｺﾞｼｯｸM-PRO" panose="020F0600000000000000" pitchFamily="50" charset="-128"/>
              </a:rPr>
              <a:t>といった不安を抱えている方は、まず、コンパクト版から取り掛かることをお勧めします。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しっかりと取り組みたい方には、「標準版」を用意しています。</a:t>
            </a:r>
          </a:p>
          <a:p>
            <a:pPr lvl="1" eaLnBrk="1" hangingPunct="1">
              <a:lnSpc>
                <a:spcPct val="120000"/>
              </a:lnSpc>
              <a:buFont typeface="Wingdings" panose="05000000000000000000" pitchFamily="2" charset="2"/>
              <a:buChar char="l"/>
            </a:pPr>
            <a:r>
              <a:rPr lang="ja-JP" altLang="en-US" sz="1000">
                <a:solidFill>
                  <a:srgbClr val="333333"/>
                </a:solidFill>
                <a:latin typeface="HG丸ｺﾞｼｯｸM-PRO" panose="020F0600000000000000" pitchFamily="50" charset="-128"/>
                <a:ea typeface="HG丸ｺﾞｼｯｸM-PRO" panose="020F0600000000000000" pitchFamily="50" charset="-128"/>
              </a:rPr>
              <a:t>また、「コンパクト版」「標準版」のそれぞれに対して、「中小製造業向け」「中小商業・サービス業向け」の２種類を用意しています。</a:t>
            </a:r>
          </a:p>
        </p:txBody>
      </p:sp>
      <p:pic>
        <p:nvPicPr>
          <p:cNvPr id="6161" name="Picture 19" descr="GUM13_CL1105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13" y="1497013"/>
            <a:ext cx="7778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0" descr="GUM11_CL0102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0663" y="1281113"/>
            <a:ext cx="1255712"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2" descr="GUM13_CL1104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4925" y="8482013"/>
            <a:ext cx="1627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3" descr="GUM11_CL0106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9363" y="8255000"/>
            <a:ext cx="170656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Oval 17"/>
          <p:cNvSpPr>
            <a:spLocks noChangeArrowheads="1"/>
          </p:cNvSpPr>
          <p:nvPr/>
        </p:nvSpPr>
        <p:spPr bwMode="auto">
          <a:xfrm>
            <a:off x="5099050" y="3678238"/>
            <a:ext cx="939800" cy="1584325"/>
          </a:xfrm>
          <a:prstGeom prst="ellipse">
            <a:avLst/>
          </a:prstGeom>
          <a:noFill/>
          <a:ln w="38100">
            <a:solidFill>
              <a:schemeClr val="accent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6" name="AutoShape 18"/>
          <p:cNvSpPr>
            <a:spLocks noChangeArrowheads="1"/>
          </p:cNvSpPr>
          <p:nvPr/>
        </p:nvSpPr>
        <p:spPr bwMode="auto">
          <a:xfrm>
            <a:off x="6165850" y="3581400"/>
            <a:ext cx="401638" cy="1592263"/>
          </a:xfrm>
          <a:prstGeom prst="leftArrowCallout">
            <a:avLst>
              <a:gd name="adj1" fmla="val 48601"/>
              <a:gd name="adj2" fmla="val 73709"/>
              <a:gd name="adj3" fmla="val 16602"/>
              <a:gd name="adj4" fmla="val 66667"/>
            </a:avLst>
          </a:prstGeom>
          <a:solidFill>
            <a:schemeClr val="bg1"/>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0000" tIns="10800" rIns="18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b="1">
                <a:solidFill>
                  <a:schemeClr val="accent2"/>
                </a:solidFill>
                <a:latin typeface="Times New Roman" panose="02020603050405020304" pitchFamily="18" charset="0"/>
                <a:ea typeface="HG丸ｺﾞｼｯｸM-PRO" panose="020F0600000000000000" pitchFamily="50" charset="-128"/>
              </a:rPr>
              <a:t>　記入はここだけ</a:t>
            </a:r>
            <a:r>
              <a:rPr lang="ja-JP" altLang="en-US" sz="1200" b="1" i="1">
                <a:solidFill>
                  <a:schemeClr val="accent2"/>
                </a:solidFill>
                <a:latin typeface="Times New Roman" panose="02020603050405020304" pitchFamily="18" charset="0"/>
                <a:ea typeface="HG丸ｺﾞｼｯｸM-PRO" panose="020F0600000000000000" pitchFamily="50" charset="-128"/>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6"/>
          <p:cNvSpPr>
            <a:spLocks noChangeArrowheads="1"/>
          </p:cNvSpPr>
          <p:nvPr/>
        </p:nvSpPr>
        <p:spPr bwMode="auto">
          <a:xfrm>
            <a:off x="112713" y="1106488"/>
            <a:ext cx="6657975" cy="2162175"/>
          </a:xfrm>
          <a:prstGeom prst="roundRect">
            <a:avLst>
              <a:gd name="adj" fmla="val 10792"/>
            </a:avLst>
          </a:prstGeom>
          <a:solidFill>
            <a:schemeClr val="bg1"/>
          </a:solidFill>
          <a:ln w="76200">
            <a:solidFill>
              <a:srgbClr val="FB95A4"/>
            </a:solidFill>
            <a:round/>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1" name="AutoShape 17"/>
          <p:cNvSpPr>
            <a:spLocks noChangeArrowheads="1"/>
          </p:cNvSpPr>
          <p:nvPr/>
        </p:nvSpPr>
        <p:spPr bwMode="auto">
          <a:xfrm>
            <a:off x="0" y="0"/>
            <a:ext cx="90011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2" name="Rectangle 18"/>
          <p:cNvSpPr>
            <a:spLocks noChangeArrowheads="1"/>
          </p:cNvSpPr>
          <p:nvPr/>
        </p:nvSpPr>
        <p:spPr bwMode="auto">
          <a:xfrm>
            <a:off x="852488" y="177800"/>
            <a:ext cx="6005512" cy="506413"/>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3200">
                <a:solidFill>
                  <a:schemeClr val="bg2"/>
                </a:solidFill>
                <a:latin typeface="HGP創英角ﾎﾟｯﾌﾟ体" panose="040B0A00000000000000" pitchFamily="50" charset="-128"/>
                <a:ea typeface="HGP創英角ﾎﾟｯﾌﾟ体" panose="040B0A00000000000000" pitchFamily="50" charset="-128"/>
              </a:rPr>
              <a:t>あいちＢＣＰモデルに取り組もう！</a:t>
            </a:r>
          </a:p>
        </p:txBody>
      </p:sp>
      <p:sp>
        <p:nvSpPr>
          <p:cNvPr id="7173" name="Rectangle 19"/>
          <p:cNvSpPr>
            <a:spLocks noChangeArrowheads="1"/>
          </p:cNvSpPr>
          <p:nvPr/>
        </p:nvSpPr>
        <p:spPr bwMode="auto">
          <a:xfrm>
            <a:off x="53975" y="6350"/>
            <a:ext cx="6477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５</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7174" name="Text Box 20"/>
          <p:cNvSpPr txBox="1">
            <a:spLocks noChangeArrowheads="1"/>
          </p:cNvSpPr>
          <p:nvPr/>
        </p:nvSpPr>
        <p:spPr bwMode="auto">
          <a:xfrm>
            <a:off x="155575" y="841375"/>
            <a:ext cx="6586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6225" indent="-276225">
              <a:defRPr kumimoji="1">
                <a:solidFill>
                  <a:schemeClr val="tx1"/>
                </a:solidFill>
                <a:latin typeface="Arial" panose="020B0604020202020204" pitchFamily="34" charset="0"/>
                <a:ea typeface="ＭＳ Ｐゴシック" panose="020B0600070205080204" pitchFamily="50" charset="-128"/>
              </a:defRPr>
            </a:lvl1pPr>
            <a:lvl2pPr marL="654050" indent="-198438">
              <a:defRPr kumimoji="1">
                <a:solidFill>
                  <a:schemeClr val="tx1"/>
                </a:solidFill>
                <a:latin typeface="Arial" panose="020B0604020202020204" pitchFamily="34" charset="0"/>
                <a:ea typeface="ＭＳ Ｐゴシック" panose="020B0600070205080204" pitchFamily="50" charset="-128"/>
              </a:defRPr>
            </a:lvl2pPr>
            <a:lvl3pPr marL="1730375" indent="-457200">
              <a:defRPr kumimoji="1">
                <a:solidFill>
                  <a:schemeClr val="tx1"/>
                </a:solidFill>
                <a:latin typeface="Arial" panose="020B0604020202020204" pitchFamily="34" charset="0"/>
                <a:ea typeface="ＭＳ Ｐゴシック" panose="020B0600070205080204" pitchFamily="50" charset="-128"/>
              </a:defRPr>
            </a:lvl3pPr>
            <a:lvl4pPr marL="2366963" indent="-457200">
              <a:defRPr kumimoji="1">
                <a:solidFill>
                  <a:schemeClr val="tx1"/>
                </a:solidFill>
                <a:latin typeface="Arial" panose="020B0604020202020204" pitchFamily="34" charset="0"/>
                <a:ea typeface="ＭＳ Ｐゴシック" panose="020B0600070205080204" pitchFamily="50" charset="-128"/>
              </a:defRPr>
            </a:lvl4pPr>
            <a:lvl5pPr marL="3003550" indent="-457200">
              <a:defRPr kumimoji="1">
                <a:solidFill>
                  <a:schemeClr val="tx1"/>
                </a:solidFill>
                <a:latin typeface="Arial" panose="020B0604020202020204" pitchFamily="34" charset="0"/>
                <a:ea typeface="ＭＳ Ｐゴシック" panose="020B0600070205080204" pitchFamily="50" charset="-128"/>
              </a:defRPr>
            </a:lvl5pPr>
            <a:lvl6pPr marL="34607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9179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43751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8323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000">
                <a:latin typeface="HG丸ｺﾞｼｯｸM-PRO" panose="020F0600000000000000" pitchFamily="50" charset="-128"/>
                <a:ea typeface="HG丸ｺﾞｼｯｸM-PRO" panose="020F0600000000000000" pitchFamily="50" charset="-128"/>
              </a:rPr>
              <a:t>さあ、「あいちＢＣＰモデル」を使って、あなたのお店・会社のＢＣＰを作成してみましょう！</a:t>
            </a:r>
          </a:p>
        </p:txBody>
      </p:sp>
      <p:sp>
        <p:nvSpPr>
          <p:cNvPr id="7175" name="Text Box 88"/>
          <p:cNvSpPr txBox="1">
            <a:spLocks noChangeArrowheads="1"/>
          </p:cNvSpPr>
          <p:nvPr/>
        </p:nvSpPr>
        <p:spPr bwMode="auto">
          <a:xfrm>
            <a:off x="549275" y="9348788"/>
            <a:ext cx="5722938" cy="477054"/>
          </a:xfrm>
          <a:prstGeom prst="rect">
            <a:avLst/>
          </a:prstGeom>
          <a:solidFill>
            <a:schemeClr val="bg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000" dirty="0">
                <a:latin typeface="HG丸ｺﾞｼｯｸM-PRO" panose="020F0600000000000000" pitchFamily="50" charset="-128"/>
                <a:ea typeface="HG丸ｺﾞｼｯｸM-PRO" panose="020F0600000000000000" pitchFamily="50" charset="-128"/>
              </a:rPr>
              <a:t>「あいちＢＣＰモデル」は、県のホームページで閲覧・ダウンロードすることができます。</a:t>
            </a:r>
          </a:p>
          <a:p>
            <a:pPr eaLnBrk="1" hangingPunct="1">
              <a:spcBef>
                <a:spcPct val="50000"/>
              </a:spcBef>
            </a:pPr>
            <a:r>
              <a:rPr lang="ja-JP" altLang="en-US" sz="1000" dirty="0">
                <a:latin typeface="HG丸ｺﾞｼｯｸM-PRO" panose="020F0600000000000000" pitchFamily="50" charset="-128"/>
                <a:ea typeface="HG丸ｺﾞｼｯｸM-PRO" panose="020F0600000000000000" pitchFamily="50" charset="-128"/>
              </a:rPr>
              <a:t>ＵＲＬ</a:t>
            </a:r>
            <a:r>
              <a:rPr lang="ja-JP" altLang="en-US" sz="1000" dirty="0" smtClean="0">
                <a:latin typeface="HG丸ｺﾞｼｯｸM-PRO" panose="020F0600000000000000" pitchFamily="50" charset="-128"/>
                <a:ea typeface="HG丸ｺﾞｼｯｸM-PRO" panose="020F0600000000000000" pitchFamily="50" charset="-128"/>
              </a:rPr>
              <a:t>：</a:t>
            </a:r>
            <a:r>
              <a:rPr lang="en-US" altLang="ja-JP" sz="1000" dirty="0">
                <a:latin typeface="HG丸ｺﾞｼｯｸM-PRO" panose="020F0600000000000000" pitchFamily="50" charset="-128"/>
                <a:ea typeface="HG丸ｺﾞｼｯｸM-PRO" panose="020F0600000000000000" pitchFamily="50" charset="-128"/>
              </a:rPr>
              <a:t>https://www.pref.aichi.jp/soshiki/kinyu/aichi-bcp.html</a:t>
            </a:r>
          </a:p>
        </p:txBody>
      </p:sp>
      <p:pic>
        <p:nvPicPr>
          <p:cNvPr id="7176" name="Picture 154" descr="namazunburubu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2763" y="4025900"/>
            <a:ext cx="12922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55"/>
          <p:cNvSpPr>
            <a:spLocks noChangeArrowheads="1"/>
          </p:cNvSpPr>
          <p:nvPr/>
        </p:nvSpPr>
        <p:spPr bwMode="auto">
          <a:xfrm flipH="1">
            <a:off x="2224088" y="6299200"/>
            <a:ext cx="4233862" cy="2943225"/>
          </a:xfrm>
          <a:prstGeom prst="rect">
            <a:avLst/>
          </a:prstGeom>
          <a:gradFill rotWithShape="1">
            <a:gsLst>
              <a:gs pos="0">
                <a:srgbClr val="E6FFCD"/>
              </a:gs>
              <a:gs pos="100000">
                <a:srgbClr val="F2FFE6"/>
              </a:gs>
            </a:gsLst>
            <a:lin ang="5400000" scaled="1"/>
          </a:gradFill>
          <a:ln w="19050">
            <a:solidFill>
              <a:srgbClr val="777777"/>
            </a:solidFill>
            <a:miter lim="800000"/>
            <a:headEnd/>
            <a:tailEnd/>
          </a:ln>
          <a:effectLst>
            <a:outerShdw dist="35921" dir="2700000" algn="ctr" rotWithShape="0">
              <a:srgbClr val="808080"/>
            </a:outerShdw>
          </a:effectLst>
        </p:spPr>
        <p:txBody>
          <a:bodyPr lIns="65524" tIns="0" rIns="65524"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600" b="1">
              <a:ea typeface="HGS創英角ｺﾞｼｯｸUB" panose="020B0900000000000000" pitchFamily="50" charset="-128"/>
            </a:endParaRPr>
          </a:p>
        </p:txBody>
      </p:sp>
      <p:sp>
        <p:nvSpPr>
          <p:cNvPr id="7178" name="Rectangle 156"/>
          <p:cNvSpPr>
            <a:spLocks noChangeArrowheads="1"/>
          </p:cNvSpPr>
          <p:nvPr/>
        </p:nvSpPr>
        <p:spPr bwMode="auto">
          <a:xfrm flipH="1">
            <a:off x="425450" y="4735513"/>
            <a:ext cx="6040438" cy="1263650"/>
          </a:xfrm>
          <a:prstGeom prst="rect">
            <a:avLst/>
          </a:prstGeom>
          <a:gradFill rotWithShape="1">
            <a:gsLst>
              <a:gs pos="0">
                <a:srgbClr val="FFFFCC"/>
              </a:gs>
              <a:gs pos="100000">
                <a:srgbClr val="FFFFE5"/>
              </a:gs>
            </a:gsLst>
            <a:lin ang="5400000" scaled="1"/>
          </a:gradFill>
          <a:ln w="19050">
            <a:solidFill>
              <a:srgbClr val="777777"/>
            </a:solidFill>
            <a:miter lim="800000"/>
            <a:headEnd/>
            <a:tailEnd/>
          </a:ln>
          <a:effectLst>
            <a:outerShdw dist="35921" dir="2700000" algn="ctr" rotWithShape="0">
              <a:srgbClr val="808080"/>
            </a:outerShdw>
          </a:effectLst>
        </p:spPr>
        <p:txBody>
          <a:bodyPr lIns="65524" tIns="0" rIns="65524"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600" b="1">
              <a:ea typeface="HGS創英角ｺﾞｼｯｸUB" panose="020B0900000000000000" pitchFamily="50" charset="-128"/>
            </a:endParaRPr>
          </a:p>
        </p:txBody>
      </p:sp>
      <p:pic>
        <p:nvPicPr>
          <p:cNvPr id="7179"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7380288"/>
            <a:ext cx="9890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630" name="AutoShape 158"/>
          <p:cNvSpPr>
            <a:spLocks noChangeArrowheads="1"/>
          </p:cNvSpPr>
          <p:nvPr/>
        </p:nvSpPr>
        <p:spPr bwMode="auto">
          <a:xfrm>
            <a:off x="455613" y="8181975"/>
            <a:ext cx="1655762" cy="974725"/>
          </a:xfrm>
          <a:prstGeom prst="roundRect">
            <a:avLst>
              <a:gd name="adj" fmla="val 16667"/>
            </a:avLst>
          </a:prstGeom>
          <a:gradFill rotWithShape="1">
            <a:gsLst>
              <a:gs pos="0">
                <a:schemeClr val="bg1"/>
              </a:gs>
              <a:gs pos="50000">
                <a:srgbClr val="FFCC99"/>
              </a:gs>
              <a:gs pos="100000">
                <a:schemeClr val="bg1"/>
              </a:gs>
            </a:gsLst>
            <a:lin ang="5400000" scaled="1"/>
          </a:gradFill>
          <a:ln w="28575">
            <a:solidFill>
              <a:schemeClr val="bg2"/>
            </a:solidFill>
            <a:round/>
            <a:headEnd/>
            <a:tailEnd/>
          </a:ln>
          <a:effectLst>
            <a:outerShdw dist="35921" dir="2700000" algn="ctr" rotWithShape="0">
              <a:srgbClr val="808080"/>
            </a:outerShdw>
          </a:effectLst>
        </p:spPr>
        <p:txBody>
          <a:bodyPr wrap="none" lIns="81921" tIns="42598" rIns="81921" bIns="42598"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415925" defTabSz="831850">
              <a:defRPr kumimoji="1">
                <a:solidFill>
                  <a:schemeClr val="tx1"/>
                </a:solidFill>
                <a:latin typeface="Arial" panose="020B0604020202020204" pitchFamily="34" charset="0"/>
                <a:ea typeface="ＭＳ Ｐゴシック" panose="020B0600070205080204" pitchFamily="50" charset="-128"/>
              </a:defRPr>
            </a:lvl2pPr>
            <a:lvl3pPr marL="831850" defTabSz="831850">
              <a:defRPr kumimoji="1">
                <a:solidFill>
                  <a:schemeClr val="tx1"/>
                </a:solidFill>
                <a:latin typeface="Arial" panose="020B0604020202020204" pitchFamily="34" charset="0"/>
                <a:ea typeface="ＭＳ Ｐゴシック" panose="020B0600070205080204" pitchFamily="50" charset="-128"/>
              </a:defRPr>
            </a:lvl3pPr>
            <a:lvl4pPr marL="1247775" defTabSz="831850">
              <a:defRPr kumimoji="1">
                <a:solidFill>
                  <a:schemeClr val="tx1"/>
                </a:solidFill>
                <a:latin typeface="Arial" panose="020B0604020202020204" pitchFamily="34" charset="0"/>
                <a:ea typeface="ＭＳ Ｐゴシック" panose="020B0600070205080204" pitchFamily="50" charset="-128"/>
              </a:defRPr>
            </a:lvl4pPr>
            <a:lvl5pPr marL="1665288" defTabSz="831850">
              <a:defRPr kumimoji="1">
                <a:solidFill>
                  <a:schemeClr val="tx1"/>
                </a:solidFill>
                <a:latin typeface="Arial" panose="020B0604020202020204" pitchFamily="34" charset="0"/>
                <a:ea typeface="ＭＳ Ｐゴシック" panose="020B0600070205080204" pitchFamily="50" charset="-128"/>
              </a:defRPr>
            </a:lvl5pPr>
            <a:lvl6pPr marL="2122488" defTabSz="83185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579688" defTabSz="83185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036888" defTabSz="83185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494088" defTabSz="83185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600" smtClean="0">
                <a:latin typeface="HGS創英角ｺﾞｼｯｸUB" panose="020B0900000000000000" pitchFamily="50" charset="-128"/>
                <a:ea typeface="HGS創英角ｺﾞｼｯｸUB" panose="020B0900000000000000" pitchFamily="50" charset="-128"/>
              </a:rPr>
              <a:t>あなたの会社の</a:t>
            </a:r>
          </a:p>
          <a:p>
            <a:pPr algn="ctr" eaLnBrk="1" hangingPunct="1">
              <a:defRPr/>
            </a:pPr>
            <a:r>
              <a:rPr lang="ja-JP" altLang="en-US" sz="1600" b="1" smtClean="0">
                <a:latin typeface="HGP創英角ｺﾞｼｯｸUB" panose="020B0900000000000000" pitchFamily="50" charset="-128"/>
                <a:ea typeface="HGP創英角ｺﾞｼｯｸUB" panose="020B0900000000000000" pitchFamily="50" charset="-128"/>
              </a:rPr>
              <a:t>ＢＣＰ完成</a:t>
            </a:r>
            <a:r>
              <a:rPr lang="ja-JP" altLang="en-US" sz="1600" b="1" smtClean="0">
                <a:latin typeface="HGS創英角ｺﾞｼｯｸUB" panose="020B0900000000000000" pitchFamily="50" charset="-128"/>
                <a:ea typeface="HGS創英角ｺﾞｼｯｸUB" panose="020B0900000000000000" pitchFamily="50" charset="-128"/>
              </a:rPr>
              <a:t>！</a:t>
            </a:r>
            <a:endParaRPr lang="ja-JP" altLang="en-US" sz="1100" b="1" smtClean="0">
              <a:latin typeface="HGS創英角ｺﾞｼｯｸUB" panose="020B0900000000000000" pitchFamily="50" charset="-128"/>
              <a:ea typeface="HGS創英角ｺﾞｼｯｸUB" panose="020B0900000000000000" pitchFamily="50" charset="-128"/>
            </a:endParaRPr>
          </a:p>
        </p:txBody>
      </p:sp>
      <p:sp>
        <p:nvSpPr>
          <p:cNvPr id="7181" name="Rectangle 159"/>
          <p:cNvSpPr>
            <a:spLocks noChangeArrowheads="1"/>
          </p:cNvSpPr>
          <p:nvPr/>
        </p:nvSpPr>
        <p:spPr bwMode="auto">
          <a:xfrm flipH="1">
            <a:off x="406400" y="3402013"/>
            <a:ext cx="6040438" cy="719137"/>
          </a:xfrm>
          <a:prstGeom prst="rect">
            <a:avLst/>
          </a:prstGeom>
          <a:gradFill rotWithShape="1">
            <a:gsLst>
              <a:gs pos="0">
                <a:srgbClr val="D2EAEC"/>
              </a:gs>
              <a:gs pos="100000">
                <a:srgbClr val="E8F4F5"/>
              </a:gs>
            </a:gsLst>
            <a:lin ang="5400000" scaled="1"/>
          </a:gradFill>
          <a:ln w="19050">
            <a:solidFill>
              <a:srgbClr val="777777"/>
            </a:solidFill>
            <a:miter lim="800000"/>
            <a:headEnd/>
            <a:tailEnd/>
          </a:ln>
          <a:effectLst>
            <a:outerShdw dist="35921" dir="2700000" algn="ctr" rotWithShape="0">
              <a:srgbClr val="808080"/>
            </a:outerShdw>
          </a:effectLst>
        </p:spPr>
        <p:txBody>
          <a:bodyPr lIns="65524" tIns="0" rIns="65524"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sz="1600" b="1">
              <a:ea typeface="HGS創英角ｺﾞｼｯｸUB" panose="020B0900000000000000" pitchFamily="50" charset="-128"/>
            </a:endParaRPr>
          </a:p>
        </p:txBody>
      </p:sp>
      <p:sp>
        <p:nvSpPr>
          <p:cNvPr id="7182" name="Text Box 160"/>
          <p:cNvSpPr txBox="1">
            <a:spLocks noChangeArrowheads="1"/>
          </p:cNvSpPr>
          <p:nvPr/>
        </p:nvSpPr>
        <p:spPr bwMode="auto">
          <a:xfrm>
            <a:off x="1717675" y="3636963"/>
            <a:ext cx="1123950" cy="314325"/>
          </a:xfrm>
          <a:prstGeom prst="rect">
            <a:avLst/>
          </a:prstGeom>
          <a:noFill/>
          <a:ln>
            <a:noFill/>
          </a:ln>
          <a:effectLst/>
          <a:extLst>
            <a:ext uri="{909E8E84-426E-40DD-AFC4-6F175D3DCCD1}">
              <a14:hiddenFill xmlns:a14="http://schemas.microsoft.com/office/drawing/2010/main">
                <a:gradFill rotWithShape="1">
                  <a:gsLst>
                    <a:gs pos="0">
                      <a:srgbClr val="FFCCCC"/>
                    </a:gs>
                    <a:gs pos="100000">
                      <a:srgbClr val="FFE5E5"/>
                    </a:gs>
                  </a:gsLst>
                  <a:lin ang="5400000" scaled="1"/>
                </a:gra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05" tIns="42592" rIns="81905" bIns="42592">
            <a:spAutoFit/>
          </a:bodyP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endParaRPr lang="ja-JP" altLang="ja-JP" sz="1500">
              <a:ea typeface="HGP創英角ﾎﾟｯﾌﾟ体" panose="040B0A00000000000000" pitchFamily="50" charset="-128"/>
            </a:endParaRPr>
          </a:p>
        </p:txBody>
      </p:sp>
      <p:sp>
        <p:nvSpPr>
          <p:cNvPr id="7183" name="Text Box 161"/>
          <p:cNvSpPr txBox="1">
            <a:spLocks noChangeArrowheads="1"/>
          </p:cNvSpPr>
          <p:nvPr/>
        </p:nvSpPr>
        <p:spPr bwMode="auto">
          <a:xfrm>
            <a:off x="2343150" y="3462338"/>
            <a:ext cx="4302125" cy="590550"/>
          </a:xfrm>
          <a:prstGeom prst="rect">
            <a:avLst/>
          </a:prstGeom>
          <a:noFill/>
          <a:ln>
            <a:noFill/>
          </a:ln>
          <a:effectLst/>
          <a:extLst>
            <a:ext uri="{909E8E84-426E-40DD-AFC4-6F175D3DCCD1}">
              <a14:hiddenFill xmlns:a14="http://schemas.microsoft.com/office/drawing/2010/main">
                <a:gradFill rotWithShape="1">
                  <a:gsLst>
                    <a:gs pos="0">
                      <a:srgbClr val="FFCCCC"/>
                    </a:gs>
                    <a:gs pos="100000">
                      <a:srgbClr val="FFE5E5"/>
                    </a:gs>
                  </a:gsLst>
                  <a:lin ang="5400000" scaled="1"/>
                </a:gra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905" tIns="42592" rIns="81905" bIns="42592">
            <a:spAutoFit/>
          </a:bodyP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latin typeface="HG丸ｺﾞｼｯｸM-PRO" panose="020F0600000000000000" pitchFamily="50" charset="-128"/>
                <a:ea typeface="HG丸ｺﾞｼｯｸM-PRO" panose="020F0600000000000000" pitchFamily="50" charset="-128"/>
              </a:rPr>
              <a:t>「導入診断」の結果を参考にしながら、</a:t>
            </a:r>
          </a:p>
          <a:p>
            <a:pPr eaLnBrk="1" hangingPunct="1"/>
            <a:r>
              <a:rPr lang="ja-JP" altLang="en-US" sz="1100">
                <a:latin typeface="HG丸ｺﾞｼｯｸM-PRO" panose="020F0600000000000000" pitchFamily="50" charset="-128"/>
                <a:ea typeface="HG丸ｺﾞｼｯｸM-PRO" panose="020F0600000000000000" pitchFamily="50" charset="-128"/>
              </a:rPr>
              <a:t>防災やＢＣＰへの取組み具合や、企業規模に応じて、</a:t>
            </a:r>
          </a:p>
          <a:p>
            <a:pPr eaLnBrk="1" hangingPunct="1"/>
            <a:r>
              <a:rPr lang="ja-JP" altLang="en-US" sz="1100" b="1">
                <a:solidFill>
                  <a:srgbClr val="FF3300"/>
                </a:solidFill>
                <a:latin typeface="HG丸ｺﾞｼｯｸM-PRO" panose="020F0600000000000000" pitchFamily="50" charset="-128"/>
                <a:ea typeface="HG丸ｺﾞｼｯｸM-PRO" panose="020F0600000000000000" pitchFamily="50" charset="-128"/>
              </a:rPr>
              <a:t>コンパクト版</a:t>
            </a:r>
            <a:r>
              <a:rPr lang="ja-JP" altLang="en-US" sz="1100">
                <a:latin typeface="HG丸ｺﾞｼｯｸM-PRO" panose="020F0600000000000000" pitchFamily="50" charset="-128"/>
                <a:ea typeface="HG丸ｺﾞｼｯｸM-PRO" panose="020F0600000000000000" pitchFamily="50" charset="-128"/>
              </a:rPr>
              <a:t>と</a:t>
            </a:r>
            <a:r>
              <a:rPr lang="ja-JP" altLang="en-US" sz="1100" b="1">
                <a:solidFill>
                  <a:srgbClr val="FF3300"/>
                </a:solidFill>
                <a:latin typeface="HG丸ｺﾞｼｯｸM-PRO" panose="020F0600000000000000" pitchFamily="50" charset="-128"/>
                <a:ea typeface="HG丸ｺﾞｼｯｸM-PRO" panose="020F0600000000000000" pitchFamily="50" charset="-128"/>
              </a:rPr>
              <a:t>標準版</a:t>
            </a:r>
            <a:r>
              <a:rPr lang="ja-JP" altLang="en-US" sz="1100">
                <a:latin typeface="HG丸ｺﾞｼｯｸM-PRO" panose="020F0600000000000000" pitchFamily="50" charset="-128"/>
                <a:ea typeface="HG丸ｺﾞｼｯｸM-PRO" panose="020F0600000000000000" pitchFamily="50" charset="-128"/>
              </a:rPr>
              <a:t>のどちらに取り組むかを選びましょう！</a:t>
            </a:r>
          </a:p>
        </p:txBody>
      </p:sp>
      <p:sp>
        <p:nvSpPr>
          <p:cNvPr id="7184" name="AutoShape 162"/>
          <p:cNvSpPr>
            <a:spLocks noChangeArrowheads="1"/>
          </p:cNvSpPr>
          <p:nvPr/>
        </p:nvSpPr>
        <p:spPr bwMode="auto">
          <a:xfrm>
            <a:off x="542925" y="4840288"/>
            <a:ext cx="2133600" cy="650875"/>
          </a:xfrm>
          <a:prstGeom prst="roundRect">
            <a:avLst>
              <a:gd name="adj" fmla="val 16667"/>
            </a:avLst>
          </a:prstGeom>
          <a:gradFill rotWithShape="1">
            <a:gsLst>
              <a:gs pos="0">
                <a:srgbClr val="FFFF99"/>
              </a:gs>
              <a:gs pos="50000">
                <a:srgbClr val="FFFFD6"/>
              </a:gs>
              <a:gs pos="100000">
                <a:srgbClr val="FFFF99"/>
              </a:gs>
            </a:gsLst>
            <a:lin ang="5400000" scaled="1"/>
          </a:gradFill>
          <a:ln w="38100">
            <a:solidFill>
              <a:srgbClr val="777777"/>
            </a:solidFill>
            <a:round/>
            <a:headEnd/>
            <a:tailEnd/>
          </a:ln>
          <a:effectLst>
            <a:outerShdw dist="53882" dir="2700000" algn="ctr" rotWithShape="0">
              <a:srgbClr val="4D4D4D"/>
            </a:outerShdw>
          </a:effectLst>
        </p:spPr>
        <p:txBody>
          <a:bodyPr lIns="655244" tIns="42592" rIns="81905"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latin typeface="HGP創英角ﾎﾟｯﾌﾟ体" panose="040B0A00000000000000" pitchFamily="50" charset="-128"/>
                <a:ea typeface="HGP創英角ﾎﾟｯﾌﾟ体" panose="040B0A00000000000000" pitchFamily="50" charset="-128"/>
              </a:rPr>
              <a:t>「あいちＢＣＰ</a:t>
            </a:r>
          </a:p>
          <a:p>
            <a:pPr algn="ctr" eaLnBrk="1" hangingPunct="1"/>
            <a:r>
              <a:rPr lang="ja-JP" altLang="en-US" sz="1600">
                <a:latin typeface="HGP創英角ﾎﾟｯﾌﾟ体" panose="040B0A00000000000000" pitchFamily="50" charset="-128"/>
                <a:ea typeface="HGP創英角ﾎﾟｯﾌﾟ体" panose="040B0A00000000000000" pitchFamily="50" charset="-128"/>
              </a:rPr>
              <a:t>モデル」</a:t>
            </a:r>
            <a:endParaRPr lang="ja-JP" altLang="en-US" sz="900">
              <a:latin typeface="HG丸ｺﾞｼｯｸM-PRO" panose="020F0600000000000000" pitchFamily="50" charset="-128"/>
              <a:ea typeface="HG丸ｺﾞｼｯｸM-PRO" panose="020F0600000000000000" pitchFamily="50" charset="-128"/>
            </a:endParaRPr>
          </a:p>
        </p:txBody>
      </p:sp>
      <p:sp>
        <p:nvSpPr>
          <p:cNvPr id="7185" name="AutoShape 163"/>
          <p:cNvSpPr>
            <a:spLocks noChangeArrowheads="1"/>
          </p:cNvSpPr>
          <p:nvPr/>
        </p:nvSpPr>
        <p:spPr bwMode="auto">
          <a:xfrm>
            <a:off x="2282825" y="6638925"/>
            <a:ext cx="2132013" cy="650875"/>
          </a:xfrm>
          <a:prstGeom prst="roundRect">
            <a:avLst>
              <a:gd name="adj" fmla="val 16667"/>
            </a:avLst>
          </a:prstGeom>
          <a:gradFill rotWithShape="1">
            <a:gsLst>
              <a:gs pos="0">
                <a:srgbClr val="CCFF99"/>
              </a:gs>
              <a:gs pos="50000">
                <a:srgbClr val="EAFFD6"/>
              </a:gs>
              <a:gs pos="100000">
                <a:srgbClr val="CCFF99"/>
              </a:gs>
            </a:gsLst>
            <a:lin ang="5400000" scaled="1"/>
          </a:gradFill>
          <a:ln w="38100" cmpd="dbl">
            <a:solidFill>
              <a:srgbClr val="777777"/>
            </a:solidFill>
            <a:round/>
            <a:headEnd/>
            <a:tailEnd/>
          </a:ln>
          <a:effectLst/>
          <a:extLst>
            <a:ext uri="{AF507438-7753-43E0-B8FC-AC1667EBCBE1}">
              <a14:hiddenEffects xmlns:a14="http://schemas.microsoft.com/office/drawing/2010/main">
                <a:effectLst>
                  <a:outerShdw sy="50000" kx="2453608" rotWithShape="0">
                    <a:srgbClr val="4D4D4D">
                      <a:alpha val="50000"/>
                    </a:srgbClr>
                  </a:outerShdw>
                </a:effectLst>
              </a14:hiddenEffects>
            </a:ext>
          </a:extLst>
        </p:spPr>
        <p:txBody>
          <a:bodyPr lIns="720768" tIns="42592" rIns="81905"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a:latin typeface="HGP創英角ﾎﾟｯﾌﾟ体" panose="040B0A00000000000000" pitchFamily="50" charset="-128"/>
                <a:ea typeface="HGP創英角ﾎﾟｯﾌﾟ体" panose="040B0A00000000000000" pitchFamily="50" charset="-128"/>
              </a:rPr>
              <a:t>「記入例」</a:t>
            </a:r>
            <a:endParaRPr lang="ja-JP" altLang="en-US" sz="1600">
              <a:ea typeface="HG丸ｺﾞｼｯｸM-PRO" panose="020F0600000000000000" pitchFamily="50" charset="-128"/>
            </a:endParaRPr>
          </a:p>
        </p:txBody>
      </p:sp>
      <p:sp>
        <p:nvSpPr>
          <p:cNvPr id="7186" name="AutoShape 164"/>
          <p:cNvSpPr>
            <a:spLocks noChangeArrowheads="1"/>
          </p:cNvSpPr>
          <p:nvPr/>
        </p:nvSpPr>
        <p:spPr bwMode="auto">
          <a:xfrm>
            <a:off x="2266950" y="8470900"/>
            <a:ext cx="2133600" cy="649288"/>
          </a:xfrm>
          <a:prstGeom prst="roundRect">
            <a:avLst>
              <a:gd name="adj" fmla="val 16667"/>
            </a:avLst>
          </a:prstGeom>
          <a:gradFill rotWithShape="1">
            <a:gsLst>
              <a:gs pos="0">
                <a:srgbClr val="CCFF99"/>
              </a:gs>
              <a:gs pos="50000">
                <a:srgbClr val="EAFFD6"/>
              </a:gs>
              <a:gs pos="100000">
                <a:srgbClr val="CCFF99"/>
              </a:gs>
            </a:gsLst>
            <a:lin ang="5400000" scaled="1"/>
          </a:gradFill>
          <a:ln w="38100" cmpd="dbl">
            <a:solidFill>
              <a:srgbClr val="777777"/>
            </a:solidFill>
            <a:round/>
            <a:headEnd/>
            <a:tailEnd/>
          </a:ln>
          <a:effectLst/>
          <a:extLst>
            <a:ext uri="{AF507438-7753-43E0-B8FC-AC1667EBCBE1}">
              <a14:hiddenEffects xmlns:a14="http://schemas.microsoft.com/office/drawing/2010/main">
                <a:effectLst>
                  <a:outerShdw dist="53882" dir="2700000" algn="ctr" rotWithShape="0">
                    <a:srgbClr val="4D4D4D"/>
                  </a:outerShdw>
                </a:effectLst>
              </a14:hiddenEffects>
            </a:ext>
          </a:extLst>
        </p:spPr>
        <p:txBody>
          <a:bodyPr lIns="720768" tIns="42592" rIns="81905"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latin typeface="HGP創英角ﾎﾟｯﾌﾟ体" panose="040B0A00000000000000" pitchFamily="50" charset="-128"/>
                <a:ea typeface="HGP創英角ﾎﾟｯﾌﾟ体" panose="040B0A00000000000000" pitchFamily="50" charset="-128"/>
              </a:rPr>
              <a:t>「ＢＣＰ取組み　　事例集」</a:t>
            </a:r>
            <a:endParaRPr lang="ja-JP" altLang="en-US" sz="1100">
              <a:latin typeface="HGP創英角ｺﾞｼｯｸUB" panose="020B0900000000000000" pitchFamily="50" charset="-128"/>
              <a:ea typeface="HGP創英角ｺﾞｼｯｸUB" panose="020B0900000000000000" pitchFamily="50" charset="-128"/>
            </a:endParaRPr>
          </a:p>
        </p:txBody>
      </p:sp>
      <p:sp>
        <p:nvSpPr>
          <p:cNvPr id="7187" name="AutoShape 165"/>
          <p:cNvSpPr>
            <a:spLocks noChangeArrowheads="1"/>
          </p:cNvSpPr>
          <p:nvPr/>
        </p:nvSpPr>
        <p:spPr bwMode="auto">
          <a:xfrm>
            <a:off x="2976563" y="6157913"/>
            <a:ext cx="2754312" cy="325437"/>
          </a:xfrm>
          <a:prstGeom prst="roundRect">
            <a:avLst>
              <a:gd name="adj" fmla="val 32880"/>
            </a:avLst>
          </a:prstGeom>
          <a:solidFill>
            <a:schemeClr val="bg1"/>
          </a:solidFill>
          <a:ln w="38100">
            <a:solidFill>
              <a:srgbClr val="777777"/>
            </a:solidFill>
            <a:round/>
            <a:headEnd/>
            <a:tailEnd/>
          </a:ln>
          <a:effectLst>
            <a:outerShdw dist="53882" dir="2700000" algn="ctr" rotWithShape="0">
              <a:srgbClr val="4D4D4D"/>
            </a:outerShdw>
          </a:effectLst>
        </p:spPr>
        <p:txBody>
          <a:bodyPr lIns="81905" tIns="42592" rIns="81905" bIns="42592"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500">
                <a:ea typeface="HGS創英角ｺﾞｼｯｸUB" panose="020B0900000000000000" pitchFamily="50" charset="-128"/>
              </a:rPr>
              <a:t>困った時のお役立ちツール</a:t>
            </a:r>
          </a:p>
        </p:txBody>
      </p:sp>
      <p:sp>
        <p:nvSpPr>
          <p:cNvPr id="7188" name="AutoShape 166"/>
          <p:cNvSpPr>
            <a:spLocks noChangeArrowheads="1"/>
          </p:cNvSpPr>
          <p:nvPr/>
        </p:nvSpPr>
        <p:spPr bwMode="auto">
          <a:xfrm>
            <a:off x="1352550" y="4184650"/>
            <a:ext cx="187325" cy="517525"/>
          </a:xfrm>
          <a:prstGeom prst="downArrow">
            <a:avLst>
              <a:gd name="adj1" fmla="val 50000"/>
              <a:gd name="adj2" fmla="val 69068"/>
            </a:avLst>
          </a:prstGeom>
          <a:gradFill rotWithShape="1">
            <a:gsLst>
              <a:gs pos="0">
                <a:srgbClr val="FFEDDB"/>
              </a:gs>
              <a:gs pos="100000">
                <a:srgbClr val="FFCC99"/>
              </a:gs>
            </a:gsLst>
            <a:lin ang="5400000" scaled="1"/>
          </a:gradFill>
          <a:ln w="12700" algn="ctr">
            <a:solidFill>
              <a:srgbClr val="FF6600"/>
            </a:solidFill>
            <a:miter lim="800000"/>
            <a:headEnd/>
            <a:tailEnd/>
          </a:ln>
          <a:effectLst>
            <a:outerShdw dist="35921" dir="2700000" algn="ctr" rotWithShape="0">
              <a:schemeClr val="bg2"/>
            </a:outerShdw>
          </a:effectLst>
        </p:spPr>
        <p:txBody>
          <a:bodyPr wrap="none" lIns="36000" tIns="36000" rIns="36000" bIns="36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9" name="AutoShape 167"/>
          <p:cNvSpPr>
            <a:spLocks noChangeArrowheads="1"/>
          </p:cNvSpPr>
          <p:nvPr/>
        </p:nvSpPr>
        <p:spPr bwMode="auto">
          <a:xfrm>
            <a:off x="1352550" y="6107113"/>
            <a:ext cx="187325" cy="1992312"/>
          </a:xfrm>
          <a:prstGeom prst="downArrow">
            <a:avLst>
              <a:gd name="adj1" fmla="val 50000"/>
              <a:gd name="adj2" fmla="val 100693"/>
            </a:avLst>
          </a:prstGeom>
          <a:gradFill rotWithShape="1">
            <a:gsLst>
              <a:gs pos="0">
                <a:srgbClr val="FFEDDB"/>
              </a:gs>
              <a:gs pos="100000">
                <a:srgbClr val="FFCC99"/>
              </a:gs>
            </a:gsLst>
            <a:lin ang="5400000" scaled="1"/>
          </a:gradFill>
          <a:ln w="12700" algn="ctr">
            <a:solidFill>
              <a:srgbClr val="FF6600"/>
            </a:solidFill>
            <a:miter lim="800000"/>
            <a:headEnd/>
            <a:tailEnd/>
          </a:ln>
          <a:effectLst>
            <a:outerShdw dist="35921" dir="2700000" algn="ctr" rotWithShape="0">
              <a:schemeClr val="bg2"/>
            </a:outerShdw>
          </a:effectLst>
        </p:spPr>
        <p:txBody>
          <a:bodyPr lIns="36000" tIns="36000" rIns="36000" bIns="36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0" name="Text Box 168"/>
          <p:cNvSpPr txBox="1">
            <a:spLocks noChangeArrowheads="1"/>
          </p:cNvSpPr>
          <p:nvPr/>
        </p:nvSpPr>
        <p:spPr bwMode="auto">
          <a:xfrm>
            <a:off x="4484688" y="6757988"/>
            <a:ext cx="1749425" cy="438150"/>
          </a:xfrm>
          <a:prstGeom prst="rect">
            <a:avLst/>
          </a:prstGeom>
          <a:noFill/>
          <a:ln>
            <a:noFill/>
          </a:ln>
          <a:effectLst/>
          <a:extLst>
            <a:ext uri="{909E8E84-426E-40DD-AFC4-6F175D3DCCD1}">
              <a14:hiddenFill xmlns:a14="http://schemas.microsoft.com/office/drawing/2010/main">
                <a:gradFill rotWithShape="1">
                  <a:gsLst>
                    <a:gs pos="0">
                      <a:srgbClr val="FFEDDB"/>
                    </a:gs>
                    <a:gs pos="100000">
                      <a:srgbClr val="FFCC99"/>
                    </a:gs>
                  </a:gsLst>
                  <a:lin ang="5400000" scaled="1"/>
                </a:gra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2768" tIns="32768" rIns="32768" bIns="32768">
            <a:spAutoFit/>
          </a:bodyP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10000"/>
              </a:spcBef>
            </a:pPr>
            <a:r>
              <a:rPr lang="ja-JP" altLang="en-US" sz="1100">
                <a:solidFill>
                  <a:srgbClr val="000000"/>
                </a:solidFill>
                <a:latin typeface="HG丸ｺﾞｼｯｸM-PRO" panose="020F0600000000000000" pitchFamily="50" charset="-128"/>
                <a:ea typeface="HG丸ｺﾞｼｯｸM-PRO" panose="020F0600000000000000" pitchFamily="50" charset="-128"/>
              </a:rPr>
              <a:t>具体的にどのようなことを記入すればよいの？</a:t>
            </a:r>
          </a:p>
        </p:txBody>
      </p:sp>
      <p:sp>
        <p:nvSpPr>
          <p:cNvPr id="7191" name="Text Box 169"/>
          <p:cNvSpPr txBox="1">
            <a:spLocks noChangeArrowheads="1"/>
          </p:cNvSpPr>
          <p:nvPr/>
        </p:nvSpPr>
        <p:spPr bwMode="auto">
          <a:xfrm>
            <a:off x="4475163" y="8566150"/>
            <a:ext cx="1749425" cy="455613"/>
          </a:xfrm>
          <a:prstGeom prst="rect">
            <a:avLst/>
          </a:prstGeom>
          <a:noFill/>
          <a:ln>
            <a:noFill/>
          </a:ln>
          <a:effectLst/>
          <a:extLst>
            <a:ext uri="{909E8E84-426E-40DD-AFC4-6F175D3DCCD1}">
              <a14:hiddenFill xmlns:a14="http://schemas.microsoft.com/office/drawing/2010/main">
                <a:gradFill rotWithShape="1">
                  <a:gsLst>
                    <a:gs pos="0">
                      <a:srgbClr val="FFEDDB"/>
                    </a:gs>
                    <a:gs pos="100000">
                      <a:srgbClr val="FFCC99"/>
                    </a:gs>
                  </a:gsLst>
                  <a:lin ang="5400000" scaled="1"/>
                </a:gra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2768" tIns="32768" rIns="32768" bIns="32768">
            <a:spAutoFit/>
          </a:bodyP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10000"/>
              </a:spcBef>
            </a:pPr>
            <a:r>
              <a:rPr lang="ja-JP" altLang="en-US" sz="1100">
                <a:solidFill>
                  <a:srgbClr val="000000"/>
                </a:solidFill>
                <a:latin typeface="HG丸ｺﾞｼｯｸM-PRO" panose="020F0600000000000000" pitchFamily="50" charset="-128"/>
                <a:ea typeface="HG丸ｺﾞｼｯｸM-PRO" panose="020F0600000000000000" pitchFamily="50" charset="-128"/>
              </a:rPr>
              <a:t>他社はどのようなことを</a:t>
            </a:r>
          </a:p>
          <a:p>
            <a:pPr eaLnBrk="1" hangingPunct="1">
              <a:lnSpc>
                <a:spcPct val="110000"/>
              </a:lnSpc>
              <a:spcBef>
                <a:spcPct val="10000"/>
              </a:spcBef>
            </a:pPr>
            <a:r>
              <a:rPr lang="ja-JP" altLang="en-US" sz="1100">
                <a:solidFill>
                  <a:srgbClr val="000000"/>
                </a:solidFill>
                <a:latin typeface="HG丸ｺﾞｼｯｸM-PRO" panose="020F0600000000000000" pitchFamily="50" charset="-128"/>
                <a:ea typeface="HG丸ｺﾞｼｯｸM-PRO" panose="020F0600000000000000" pitchFamily="50" charset="-128"/>
              </a:rPr>
              <a:t>考えて検討しているの？</a:t>
            </a:r>
          </a:p>
        </p:txBody>
      </p:sp>
      <p:sp>
        <p:nvSpPr>
          <p:cNvPr id="7192" name="Text Box 170"/>
          <p:cNvSpPr txBox="1">
            <a:spLocks noChangeArrowheads="1"/>
          </p:cNvSpPr>
          <p:nvPr/>
        </p:nvSpPr>
        <p:spPr bwMode="auto">
          <a:xfrm>
            <a:off x="1682750" y="4186238"/>
            <a:ext cx="4102100" cy="479425"/>
          </a:xfrm>
          <a:prstGeom prst="rect">
            <a:avLst/>
          </a:prstGeom>
          <a:noFill/>
          <a:ln>
            <a:noFill/>
          </a:ln>
          <a:effectLst/>
          <a:extLst>
            <a:ext uri="{909E8E84-426E-40DD-AFC4-6F175D3DCCD1}">
              <a14:hiddenFill xmlns:a14="http://schemas.microsoft.com/office/drawing/2010/main">
                <a:gradFill rotWithShape="1">
                  <a:gsLst>
                    <a:gs pos="0">
                      <a:srgbClr val="FFEDDB"/>
                    </a:gs>
                    <a:gs pos="100000">
                      <a:srgbClr val="FFCC99"/>
                    </a:gs>
                  </a:gsLst>
                  <a:lin ang="5400000" scaled="1"/>
                </a:gra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2768" tIns="32768" rIns="32768" bIns="32768">
            <a:spAutoFit/>
          </a:bodyP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10000"/>
              </a:lnSpc>
              <a:spcBef>
                <a:spcPct val="5000"/>
              </a:spcBef>
            </a:pPr>
            <a:r>
              <a:rPr lang="en-US" altLang="ja-JP" sz="1200">
                <a:solidFill>
                  <a:srgbClr val="000000"/>
                </a:solidFill>
                <a:latin typeface="HG丸ｺﾞｼｯｸM-PRO" panose="020F0600000000000000" pitchFamily="50" charset="-128"/>
                <a:ea typeface="HG丸ｺﾞｼｯｸM-PRO" panose="020F0600000000000000" pitchFamily="50" charset="-128"/>
              </a:rPr>
              <a:t>■</a:t>
            </a:r>
            <a:r>
              <a:rPr lang="ja-JP" altLang="en-US" sz="1200">
                <a:solidFill>
                  <a:srgbClr val="000000"/>
                </a:solidFill>
                <a:latin typeface="HG丸ｺﾞｼｯｸM-PRO" panose="020F0600000000000000" pitchFamily="50" charset="-128"/>
                <a:ea typeface="HG丸ｺﾞｼｯｸM-PRO" panose="020F0600000000000000" pitchFamily="50" charset="-128"/>
              </a:rPr>
              <a:t>あなたの会社に合った「あいちＢＣＰモデル」で、</a:t>
            </a:r>
          </a:p>
          <a:p>
            <a:pPr eaLnBrk="1" hangingPunct="1">
              <a:lnSpc>
                <a:spcPct val="110000"/>
              </a:lnSpc>
              <a:spcBef>
                <a:spcPct val="5000"/>
              </a:spcBef>
            </a:pPr>
            <a:r>
              <a:rPr lang="ja-JP" altLang="en-US" sz="1200">
                <a:solidFill>
                  <a:srgbClr val="000000"/>
                </a:solidFill>
                <a:latin typeface="HG丸ｺﾞｼｯｸM-PRO" panose="020F0600000000000000" pitchFamily="50" charset="-128"/>
                <a:ea typeface="HG丸ｺﾞｼｯｸM-PRO" panose="020F0600000000000000" pitchFamily="50" charset="-128"/>
              </a:rPr>
              <a:t>　　　　　　　　　　ＢＣＰをつくってみましょう！</a:t>
            </a:r>
          </a:p>
        </p:txBody>
      </p:sp>
      <p:sp>
        <p:nvSpPr>
          <p:cNvPr id="7193" name="AutoShape 171"/>
          <p:cNvSpPr>
            <a:spLocks noChangeArrowheads="1"/>
          </p:cNvSpPr>
          <p:nvPr/>
        </p:nvSpPr>
        <p:spPr bwMode="auto">
          <a:xfrm>
            <a:off x="2873375" y="4865688"/>
            <a:ext cx="1720850" cy="454025"/>
          </a:xfrm>
          <a:prstGeom prst="roundRect">
            <a:avLst>
              <a:gd name="adj" fmla="val 16667"/>
            </a:avLst>
          </a:prstGeom>
          <a:gradFill rotWithShape="1">
            <a:gsLst>
              <a:gs pos="0">
                <a:srgbClr val="FF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中小製造業向け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コンパクト版（入門編）</a:t>
            </a:r>
          </a:p>
        </p:txBody>
      </p:sp>
      <p:sp>
        <p:nvSpPr>
          <p:cNvPr id="7194" name="AutoShape 172"/>
          <p:cNvSpPr>
            <a:spLocks noChangeArrowheads="1"/>
          </p:cNvSpPr>
          <p:nvPr/>
        </p:nvSpPr>
        <p:spPr bwMode="auto">
          <a:xfrm>
            <a:off x="4659313" y="4865688"/>
            <a:ext cx="1720850" cy="454025"/>
          </a:xfrm>
          <a:prstGeom prst="roundRect">
            <a:avLst>
              <a:gd name="adj" fmla="val 16667"/>
            </a:avLst>
          </a:prstGeom>
          <a:gradFill rotWithShape="1">
            <a:gsLst>
              <a:gs pos="0">
                <a:srgbClr val="FF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中小商業・サービス業向け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コンパクト版（入門編</a:t>
            </a:r>
            <a:r>
              <a:rPr lang="en-US" altLang="ja-JP" sz="1100">
                <a:latin typeface="HGP創英角ｺﾞｼｯｸUB" panose="020B0900000000000000" pitchFamily="50" charset="-128"/>
                <a:ea typeface="HGP創英角ｺﾞｼｯｸUB" panose="020B0900000000000000" pitchFamily="50" charset="-128"/>
              </a:rPr>
              <a:t>)</a:t>
            </a:r>
          </a:p>
        </p:txBody>
      </p:sp>
      <p:sp>
        <p:nvSpPr>
          <p:cNvPr id="7195" name="AutoShape 173"/>
          <p:cNvSpPr>
            <a:spLocks noChangeArrowheads="1"/>
          </p:cNvSpPr>
          <p:nvPr/>
        </p:nvSpPr>
        <p:spPr bwMode="auto">
          <a:xfrm>
            <a:off x="2873375" y="5381625"/>
            <a:ext cx="1720850" cy="454025"/>
          </a:xfrm>
          <a:prstGeom prst="roundRect">
            <a:avLst>
              <a:gd name="adj" fmla="val 16667"/>
            </a:avLst>
          </a:prstGeom>
          <a:gradFill rotWithShape="1">
            <a:gsLst>
              <a:gs pos="0">
                <a:srgbClr val="FF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中小製造業向け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標準版</a:t>
            </a:r>
          </a:p>
        </p:txBody>
      </p:sp>
      <p:sp>
        <p:nvSpPr>
          <p:cNvPr id="7196" name="AutoShape 174"/>
          <p:cNvSpPr>
            <a:spLocks noChangeArrowheads="1"/>
          </p:cNvSpPr>
          <p:nvPr/>
        </p:nvSpPr>
        <p:spPr bwMode="auto">
          <a:xfrm>
            <a:off x="4659313" y="5381625"/>
            <a:ext cx="1720850" cy="454025"/>
          </a:xfrm>
          <a:prstGeom prst="roundRect">
            <a:avLst>
              <a:gd name="adj" fmla="val 16667"/>
            </a:avLst>
          </a:prstGeom>
          <a:gradFill rotWithShape="1">
            <a:gsLst>
              <a:gs pos="0">
                <a:srgbClr val="FF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中小商業・サービス業向け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標準版</a:t>
            </a:r>
          </a:p>
        </p:txBody>
      </p:sp>
      <p:sp>
        <p:nvSpPr>
          <p:cNvPr id="7197" name="AutoShape 175"/>
          <p:cNvSpPr>
            <a:spLocks noChangeArrowheads="1"/>
          </p:cNvSpPr>
          <p:nvPr/>
        </p:nvSpPr>
        <p:spPr bwMode="auto">
          <a:xfrm>
            <a:off x="2882900" y="7362825"/>
            <a:ext cx="1720850" cy="454025"/>
          </a:xfrm>
          <a:prstGeom prst="roundRect">
            <a:avLst>
              <a:gd name="adj" fmla="val 16667"/>
            </a:avLst>
          </a:prstGeom>
          <a:gradFill rotWithShape="1">
            <a:gsLst>
              <a:gs pos="0">
                <a:srgbClr val="CC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中小製造業向け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コンパクト版（入門編）</a:t>
            </a:r>
          </a:p>
        </p:txBody>
      </p:sp>
      <p:sp>
        <p:nvSpPr>
          <p:cNvPr id="7198" name="AutoShape 176"/>
          <p:cNvSpPr>
            <a:spLocks noChangeArrowheads="1"/>
          </p:cNvSpPr>
          <p:nvPr/>
        </p:nvSpPr>
        <p:spPr bwMode="auto">
          <a:xfrm>
            <a:off x="4670425" y="7362825"/>
            <a:ext cx="1720850" cy="454025"/>
          </a:xfrm>
          <a:prstGeom prst="roundRect">
            <a:avLst>
              <a:gd name="adj" fmla="val 16667"/>
            </a:avLst>
          </a:prstGeom>
          <a:gradFill rotWithShape="1">
            <a:gsLst>
              <a:gs pos="0">
                <a:srgbClr val="CC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中小商業・サービス業向け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コンパクト版（入門編）</a:t>
            </a:r>
          </a:p>
        </p:txBody>
      </p:sp>
      <p:sp>
        <p:nvSpPr>
          <p:cNvPr id="7199" name="AutoShape 177"/>
          <p:cNvSpPr>
            <a:spLocks noChangeArrowheads="1"/>
          </p:cNvSpPr>
          <p:nvPr/>
        </p:nvSpPr>
        <p:spPr bwMode="auto">
          <a:xfrm>
            <a:off x="2882900" y="7886700"/>
            <a:ext cx="1720850" cy="454025"/>
          </a:xfrm>
          <a:prstGeom prst="roundRect">
            <a:avLst>
              <a:gd name="adj" fmla="val 16667"/>
            </a:avLst>
          </a:prstGeom>
          <a:gradFill rotWithShape="1">
            <a:gsLst>
              <a:gs pos="0">
                <a:srgbClr val="CC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中小製造業向け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標準版</a:t>
            </a:r>
          </a:p>
        </p:txBody>
      </p:sp>
      <p:sp>
        <p:nvSpPr>
          <p:cNvPr id="7200" name="AutoShape 178"/>
          <p:cNvSpPr>
            <a:spLocks noChangeArrowheads="1"/>
          </p:cNvSpPr>
          <p:nvPr/>
        </p:nvSpPr>
        <p:spPr bwMode="auto">
          <a:xfrm>
            <a:off x="4670425" y="7886700"/>
            <a:ext cx="1720850" cy="454025"/>
          </a:xfrm>
          <a:prstGeom prst="roundRect">
            <a:avLst>
              <a:gd name="adj" fmla="val 16667"/>
            </a:avLst>
          </a:prstGeom>
          <a:gradFill rotWithShape="1">
            <a:gsLst>
              <a:gs pos="0">
                <a:srgbClr val="CC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a:latin typeface="HGP創英角ｺﾞｼｯｸUB" panose="020B0900000000000000" pitchFamily="50" charset="-128"/>
                <a:ea typeface="HGP創英角ｺﾞｼｯｸUB" panose="020B0900000000000000" pitchFamily="50" charset="-128"/>
              </a:rPr>
              <a:t>中小商業・サービス業向け</a:t>
            </a:r>
          </a:p>
          <a:p>
            <a:pPr algn="ctr" eaLnBrk="1" hangingPunct="1"/>
            <a:r>
              <a:rPr lang="ja-JP" altLang="en-US" sz="1100">
                <a:latin typeface="HGP創英角ｺﾞｼｯｸUB" panose="020B0900000000000000" pitchFamily="50" charset="-128"/>
                <a:ea typeface="HGP創英角ｺﾞｼｯｸUB" panose="020B0900000000000000" pitchFamily="50" charset="-128"/>
              </a:rPr>
              <a:t>標準版</a:t>
            </a:r>
          </a:p>
        </p:txBody>
      </p:sp>
      <p:grpSp>
        <p:nvGrpSpPr>
          <p:cNvPr id="7201" name="Group 179"/>
          <p:cNvGrpSpPr>
            <a:grpSpLocks/>
          </p:cNvGrpSpPr>
          <p:nvPr/>
        </p:nvGrpSpPr>
        <p:grpSpPr bwMode="auto">
          <a:xfrm>
            <a:off x="823913" y="6442075"/>
            <a:ext cx="487362" cy="549275"/>
            <a:chOff x="462" y="2432"/>
            <a:chExt cx="1484" cy="1545"/>
          </a:xfrm>
        </p:grpSpPr>
        <p:grpSp>
          <p:nvGrpSpPr>
            <p:cNvPr id="7209" name="Group 180"/>
            <p:cNvGrpSpPr>
              <a:grpSpLocks/>
            </p:cNvGrpSpPr>
            <p:nvPr/>
          </p:nvGrpSpPr>
          <p:grpSpPr bwMode="auto">
            <a:xfrm>
              <a:off x="462" y="2857"/>
              <a:ext cx="1484" cy="1120"/>
              <a:chOff x="462" y="2857"/>
              <a:chExt cx="1484" cy="1120"/>
            </a:xfrm>
          </p:grpSpPr>
          <p:grpSp>
            <p:nvGrpSpPr>
              <p:cNvPr id="7219" name="Group 181"/>
              <p:cNvGrpSpPr>
                <a:grpSpLocks/>
              </p:cNvGrpSpPr>
              <p:nvPr/>
            </p:nvGrpSpPr>
            <p:grpSpPr bwMode="auto">
              <a:xfrm>
                <a:off x="462" y="2857"/>
                <a:ext cx="1484" cy="1120"/>
                <a:chOff x="462" y="2857"/>
                <a:chExt cx="1484" cy="1120"/>
              </a:xfrm>
            </p:grpSpPr>
            <p:sp>
              <p:nvSpPr>
                <p:cNvPr id="7223" name="Freeform 182"/>
                <p:cNvSpPr>
                  <a:spLocks/>
                </p:cNvSpPr>
                <p:nvPr/>
              </p:nvSpPr>
              <p:spPr bwMode="auto">
                <a:xfrm>
                  <a:off x="1574" y="3639"/>
                  <a:ext cx="183" cy="184"/>
                </a:xfrm>
                <a:custGeom>
                  <a:avLst/>
                  <a:gdLst>
                    <a:gd name="T0" fmla="*/ 30 w 365"/>
                    <a:gd name="T1" fmla="*/ 141 h 369"/>
                    <a:gd name="T2" fmla="*/ 30 w 365"/>
                    <a:gd name="T3" fmla="*/ 120 h 369"/>
                    <a:gd name="T4" fmla="*/ 22 w 365"/>
                    <a:gd name="T5" fmla="*/ 101 h 369"/>
                    <a:gd name="T6" fmla="*/ 9 w 365"/>
                    <a:gd name="T7" fmla="*/ 81 h 369"/>
                    <a:gd name="T8" fmla="*/ 1 w 365"/>
                    <a:gd name="T9" fmla="*/ 61 h 369"/>
                    <a:gd name="T10" fmla="*/ 4 w 365"/>
                    <a:gd name="T11" fmla="*/ 45 h 369"/>
                    <a:gd name="T12" fmla="*/ 20 w 365"/>
                    <a:gd name="T13" fmla="*/ 30 h 369"/>
                    <a:gd name="T14" fmla="*/ 36 w 365"/>
                    <a:gd name="T15" fmla="*/ 28 h 369"/>
                    <a:gd name="T16" fmla="*/ 53 w 365"/>
                    <a:gd name="T17" fmla="*/ 34 h 369"/>
                    <a:gd name="T18" fmla="*/ 69 w 365"/>
                    <a:gd name="T19" fmla="*/ 47 h 369"/>
                    <a:gd name="T20" fmla="*/ 71 w 365"/>
                    <a:gd name="T21" fmla="*/ 64 h 369"/>
                    <a:gd name="T22" fmla="*/ 71 w 365"/>
                    <a:gd name="T23" fmla="*/ 80 h 369"/>
                    <a:gd name="T24" fmla="*/ 70 w 365"/>
                    <a:gd name="T25" fmla="*/ 91 h 369"/>
                    <a:gd name="T26" fmla="*/ 76 w 365"/>
                    <a:gd name="T27" fmla="*/ 75 h 369"/>
                    <a:gd name="T28" fmla="*/ 86 w 365"/>
                    <a:gd name="T29" fmla="*/ 52 h 369"/>
                    <a:gd name="T30" fmla="*/ 102 w 365"/>
                    <a:gd name="T31" fmla="*/ 28 h 369"/>
                    <a:gd name="T32" fmla="*/ 123 w 365"/>
                    <a:gd name="T33" fmla="*/ 9 h 369"/>
                    <a:gd name="T34" fmla="*/ 147 w 365"/>
                    <a:gd name="T35" fmla="*/ 0 h 369"/>
                    <a:gd name="T36" fmla="*/ 168 w 365"/>
                    <a:gd name="T37" fmla="*/ 4 h 369"/>
                    <a:gd name="T38" fmla="*/ 177 w 365"/>
                    <a:gd name="T39" fmla="*/ 17 h 369"/>
                    <a:gd name="T40" fmla="*/ 181 w 365"/>
                    <a:gd name="T41" fmla="*/ 33 h 369"/>
                    <a:gd name="T42" fmla="*/ 182 w 365"/>
                    <a:gd name="T43" fmla="*/ 53 h 369"/>
                    <a:gd name="T44" fmla="*/ 175 w 365"/>
                    <a:gd name="T45" fmla="*/ 77 h 369"/>
                    <a:gd name="T46" fmla="*/ 155 w 365"/>
                    <a:gd name="T47" fmla="*/ 102 h 369"/>
                    <a:gd name="T48" fmla="*/ 137 w 365"/>
                    <a:gd name="T49" fmla="*/ 119 h 369"/>
                    <a:gd name="T50" fmla="*/ 121 w 365"/>
                    <a:gd name="T51" fmla="*/ 129 h 369"/>
                    <a:gd name="T52" fmla="*/ 102 w 365"/>
                    <a:gd name="T53" fmla="*/ 144 h 369"/>
                    <a:gd name="T54" fmla="*/ 84 w 365"/>
                    <a:gd name="T55" fmla="*/ 161 h 369"/>
                    <a:gd name="T56" fmla="*/ 69 w 365"/>
                    <a:gd name="T57" fmla="*/ 178 h 369"/>
                    <a:gd name="T58" fmla="*/ 58 w 365"/>
                    <a:gd name="T59" fmla="*/ 176 h 369"/>
                    <a:gd name="T60" fmla="*/ 67 w 365"/>
                    <a:gd name="T61" fmla="*/ 162 h 369"/>
                    <a:gd name="T62" fmla="*/ 88 w 365"/>
                    <a:gd name="T63" fmla="*/ 141 h 369"/>
                    <a:gd name="T64" fmla="*/ 108 w 365"/>
                    <a:gd name="T65" fmla="*/ 123 h 369"/>
                    <a:gd name="T66" fmla="*/ 127 w 365"/>
                    <a:gd name="T67" fmla="*/ 110 h 369"/>
                    <a:gd name="T68" fmla="*/ 140 w 365"/>
                    <a:gd name="T69" fmla="*/ 101 h 369"/>
                    <a:gd name="T70" fmla="*/ 153 w 365"/>
                    <a:gd name="T71" fmla="*/ 85 h 369"/>
                    <a:gd name="T72" fmla="*/ 165 w 365"/>
                    <a:gd name="T73" fmla="*/ 64 h 369"/>
                    <a:gd name="T74" fmla="*/ 169 w 365"/>
                    <a:gd name="T75" fmla="*/ 47 h 369"/>
                    <a:gd name="T76" fmla="*/ 167 w 365"/>
                    <a:gd name="T77" fmla="*/ 27 h 369"/>
                    <a:gd name="T78" fmla="*/ 161 w 365"/>
                    <a:gd name="T79" fmla="*/ 14 h 369"/>
                    <a:gd name="T80" fmla="*/ 141 w 365"/>
                    <a:gd name="T81" fmla="*/ 12 h 369"/>
                    <a:gd name="T82" fmla="*/ 123 w 365"/>
                    <a:gd name="T83" fmla="*/ 23 h 369"/>
                    <a:gd name="T84" fmla="*/ 104 w 365"/>
                    <a:gd name="T85" fmla="*/ 45 h 369"/>
                    <a:gd name="T86" fmla="*/ 92 w 365"/>
                    <a:gd name="T87" fmla="*/ 65 h 369"/>
                    <a:gd name="T88" fmla="*/ 83 w 365"/>
                    <a:gd name="T89" fmla="*/ 87 h 369"/>
                    <a:gd name="T90" fmla="*/ 76 w 365"/>
                    <a:gd name="T91" fmla="*/ 104 h 369"/>
                    <a:gd name="T92" fmla="*/ 70 w 365"/>
                    <a:gd name="T93" fmla="*/ 121 h 369"/>
                    <a:gd name="T94" fmla="*/ 60 w 365"/>
                    <a:gd name="T95" fmla="*/ 148 h 369"/>
                    <a:gd name="T96" fmla="*/ 44 w 365"/>
                    <a:gd name="T97" fmla="*/ 159 h 369"/>
                    <a:gd name="T98" fmla="*/ 48 w 365"/>
                    <a:gd name="T99" fmla="*/ 143 h 369"/>
                    <a:gd name="T100" fmla="*/ 52 w 365"/>
                    <a:gd name="T101" fmla="*/ 127 h 369"/>
                    <a:gd name="T102" fmla="*/ 56 w 365"/>
                    <a:gd name="T103" fmla="*/ 107 h 369"/>
                    <a:gd name="T104" fmla="*/ 58 w 365"/>
                    <a:gd name="T105" fmla="*/ 85 h 369"/>
                    <a:gd name="T106" fmla="*/ 56 w 365"/>
                    <a:gd name="T107" fmla="*/ 64 h 369"/>
                    <a:gd name="T108" fmla="*/ 50 w 365"/>
                    <a:gd name="T109" fmla="*/ 47 h 369"/>
                    <a:gd name="T110" fmla="*/ 32 w 365"/>
                    <a:gd name="T111" fmla="*/ 37 h 369"/>
                    <a:gd name="T112" fmla="*/ 16 w 365"/>
                    <a:gd name="T113" fmla="*/ 53 h 369"/>
                    <a:gd name="T114" fmla="*/ 20 w 365"/>
                    <a:gd name="T115" fmla="*/ 78 h 369"/>
                    <a:gd name="T116" fmla="*/ 33 w 365"/>
                    <a:gd name="T117" fmla="*/ 96 h 369"/>
                    <a:gd name="T118" fmla="*/ 40 w 365"/>
                    <a:gd name="T119" fmla="*/ 113 h 369"/>
                    <a:gd name="T120" fmla="*/ 43 w 365"/>
                    <a:gd name="T121" fmla="*/ 129 h 369"/>
                    <a:gd name="T122" fmla="*/ 40 w 365"/>
                    <a:gd name="T123" fmla="*/ 147 h 369"/>
                    <a:gd name="T124" fmla="*/ 26 w 365"/>
                    <a:gd name="T125" fmla="*/ 150 h 3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65" h="369">
                      <a:moveTo>
                        <a:pt x="51" y="301"/>
                      </a:moveTo>
                      <a:lnTo>
                        <a:pt x="51" y="297"/>
                      </a:lnTo>
                      <a:lnTo>
                        <a:pt x="55" y="293"/>
                      </a:lnTo>
                      <a:lnTo>
                        <a:pt x="57" y="287"/>
                      </a:lnTo>
                      <a:lnTo>
                        <a:pt x="59" y="282"/>
                      </a:lnTo>
                      <a:lnTo>
                        <a:pt x="61" y="274"/>
                      </a:lnTo>
                      <a:lnTo>
                        <a:pt x="62" y="268"/>
                      </a:lnTo>
                      <a:lnTo>
                        <a:pt x="62" y="259"/>
                      </a:lnTo>
                      <a:lnTo>
                        <a:pt x="62" y="249"/>
                      </a:lnTo>
                      <a:lnTo>
                        <a:pt x="59" y="240"/>
                      </a:lnTo>
                      <a:lnTo>
                        <a:pt x="57" y="228"/>
                      </a:lnTo>
                      <a:lnTo>
                        <a:pt x="53" y="221"/>
                      </a:lnTo>
                      <a:lnTo>
                        <a:pt x="51" y="215"/>
                      </a:lnTo>
                      <a:lnTo>
                        <a:pt x="47" y="208"/>
                      </a:lnTo>
                      <a:lnTo>
                        <a:pt x="43" y="202"/>
                      </a:lnTo>
                      <a:lnTo>
                        <a:pt x="40" y="194"/>
                      </a:lnTo>
                      <a:lnTo>
                        <a:pt x="34" y="187"/>
                      </a:lnTo>
                      <a:lnTo>
                        <a:pt x="28" y="179"/>
                      </a:lnTo>
                      <a:lnTo>
                        <a:pt x="24" y="171"/>
                      </a:lnTo>
                      <a:lnTo>
                        <a:pt x="17" y="162"/>
                      </a:lnTo>
                      <a:lnTo>
                        <a:pt x="11" y="154"/>
                      </a:lnTo>
                      <a:lnTo>
                        <a:pt x="7" y="145"/>
                      </a:lnTo>
                      <a:lnTo>
                        <a:pt x="4" y="139"/>
                      </a:lnTo>
                      <a:lnTo>
                        <a:pt x="2" y="130"/>
                      </a:lnTo>
                      <a:lnTo>
                        <a:pt x="2" y="122"/>
                      </a:lnTo>
                      <a:lnTo>
                        <a:pt x="0" y="116"/>
                      </a:lnTo>
                      <a:lnTo>
                        <a:pt x="2" y="109"/>
                      </a:lnTo>
                      <a:lnTo>
                        <a:pt x="2" y="103"/>
                      </a:lnTo>
                      <a:lnTo>
                        <a:pt x="4" y="97"/>
                      </a:lnTo>
                      <a:lnTo>
                        <a:pt x="7" y="90"/>
                      </a:lnTo>
                      <a:lnTo>
                        <a:pt x="9" y="86"/>
                      </a:lnTo>
                      <a:lnTo>
                        <a:pt x="17" y="75"/>
                      </a:lnTo>
                      <a:lnTo>
                        <a:pt x="28" y="69"/>
                      </a:lnTo>
                      <a:lnTo>
                        <a:pt x="32" y="65"/>
                      </a:lnTo>
                      <a:lnTo>
                        <a:pt x="40" y="61"/>
                      </a:lnTo>
                      <a:lnTo>
                        <a:pt x="45" y="59"/>
                      </a:lnTo>
                      <a:lnTo>
                        <a:pt x="51" y="57"/>
                      </a:lnTo>
                      <a:lnTo>
                        <a:pt x="59" y="56"/>
                      </a:lnTo>
                      <a:lnTo>
                        <a:pt x="64" y="56"/>
                      </a:lnTo>
                      <a:lnTo>
                        <a:pt x="72" y="56"/>
                      </a:lnTo>
                      <a:lnTo>
                        <a:pt x="80" y="57"/>
                      </a:lnTo>
                      <a:lnTo>
                        <a:pt x="85" y="57"/>
                      </a:lnTo>
                      <a:lnTo>
                        <a:pt x="93" y="61"/>
                      </a:lnTo>
                      <a:lnTo>
                        <a:pt x="99" y="63"/>
                      </a:lnTo>
                      <a:lnTo>
                        <a:pt x="106" y="69"/>
                      </a:lnTo>
                      <a:lnTo>
                        <a:pt x="114" y="73"/>
                      </a:lnTo>
                      <a:lnTo>
                        <a:pt x="120" y="78"/>
                      </a:lnTo>
                      <a:lnTo>
                        <a:pt x="127" y="84"/>
                      </a:lnTo>
                      <a:lnTo>
                        <a:pt x="135" y="92"/>
                      </a:lnTo>
                      <a:lnTo>
                        <a:pt x="137" y="95"/>
                      </a:lnTo>
                      <a:lnTo>
                        <a:pt x="139" y="101"/>
                      </a:lnTo>
                      <a:lnTo>
                        <a:pt x="140" y="109"/>
                      </a:lnTo>
                      <a:lnTo>
                        <a:pt x="140" y="114"/>
                      </a:lnTo>
                      <a:lnTo>
                        <a:pt x="142" y="122"/>
                      </a:lnTo>
                      <a:lnTo>
                        <a:pt x="142" y="128"/>
                      </a:lnTo>
                      <a:lnTo>
                        <a:pt x="142" y="137"/>
                      </a:lnTo>
                      <a:lnTo>
                        <a:pt x="142" y="143"/>
                      </a:lnTo>
                      <a:lnTo>
                        <a:pt x="142" y="147"/>
                      </a:lnTo>
                      <a:lnTo>
                        <a:pt x="142" y="152"/>
                      </a:lnTo>
                      <a:lnTo>
                        <a:pt x="142" y="160"/>
                      </a:lnTo>
                      <a:lnTo>
                        <a:pt x="140" y="164"/>
                      </a:lnTo>
                      <a:lnTo>
                        <a:pt x="139" y="171"/>
                      </a:lnTo>
                      <a:lnTo>
                        <a:pt x="139" y="179"/>
                      </a:lnTo>
                      <a:lnTo>
                        <a:pt x="139" y="187"/>
                      </a:lnTo>
                      <a:lnTo>
                        <a:pt x="139" y="183"/>
                      </a:lnTo>
                      <a:lnTo>
                        <a:pt x="142" y="175"/>
                      </a:lnTo>
                      <a:lnTo>
                        <a:pt x="142" y="170"/>
                      </a:lnTo>
                      <a:lnTo>
                        <a:pt x="144" y="164"/>
                      </a:lnTo>
                      <a:lnTo>
                        <a:pt x="148" y="156"/>
                      </a:lnTo>
                      <a:lnTo>
                        <a:pt x="152" y="151"/>
                      </a:lnTo>
                      <a:lnTo>
                        <a:pt x="154" y="141"/>
                      </a:lnTo>
                      <a:lnTo>
                        <a:pt x="158" y="132"/>
                      </a:lnTo>
                      <a:lnTo>
                        <a:pt x="161" y="122"/>
                      </a:lnTo>
                      <a:lnTo>
                        <a:pt x="167" y="114"/>
                      </a:lnTo>
                      <a:lnTo>
                        <a:pt x="171" y="105"/>
                      </a:lnTo>
                      <a:lnTo>
                        <a:pt x="178" y="94"/>
                      </a:lnTo>
                      <a:lnTo>
                        <a:pt x="184" y="84"/>
                      </a:lnTo>
                      <a:lnTo>
                        <a:pt x="192" y="76"/>
                      </a:lnTo>
                      <a:lnTo>
                        <a:pt x="197" y="67"/>
                      </a:lnTo>
                      <a:lnTo>
                        <a:pt x="203" y="57"/>
                      </a:lnTo>
                      <a:lnTo>
                        <a:pt x="211" y="46"/>
                      </a:lnTo>
                      <a:lnTo>
                        <a:pt x="218" y="38"/>
                      </a:lnTo>
                      <a:lnTo>
                        <a:pt x="226" y="31"/>
                      </a:lnTo>
                      <a:lnTo>
                        <a:pt x="235" y="25"/>
                      </a:lnTo>
                      <a:lnTo>
                        <a:pt x="245" y="18"/>
                      </a:lnTo>
                      <a:lnTo>
                        <a:pt x="255" y="12"/>
                      </a:lnTo>
                      <a:lnTo>
                        <a:pt x="264" y="6"/>
                      </a:lnTo>
                      <a:lnTo>
                        <a:pt x="274" y="4"/>
                      </a:lnTo>
                      <a:lnTo>
                        <a:pt x="285" y="0"/>
                      </a:lnTo>
                      <a:lnTo>
                        <a:pt x="294" y="0"/>
                      </a:lnTo>
                      <a:lnTo>
                        <a:pt x="306" y="0"/>
                      </a:lnTo>
                      <a:lnTo>
                        <a:pt x="317" y="2"/>
                      </a:lnTo>
                      <a:lnTo>
                        <a:pt x="323" y="4"/>
                      </a:lnTo>
                      <a:lnTo>
                        <a:pt x="329" y="6"/>
                      </a:lnTo>
                      <a:lnTo>
                        <a:pt x="336" y="8"/>
                      </a:lnTo>
                      <a:lnTo>
                        <a:pt x="342" y="12"/>
                      </a:lnTo>
                      <a:lnTo>
                        <a:pt x="344" y="16"/>
                      </a:lnTo>
                      <a:lnTo>
                        <a:pt x="348" y="21"/>
                      </a:lnTo>
                      <a:lnTo>
                        <a:pt x="351" y="31"/>
                      </a:lnTo>
                      <a:lnTo>
                        <a:pt x="353" y="35"/>
                      </a:lnTo>
                      <a:lnTo>
                        <a:pt x="355" y="38"/>
                      </a:lnTo>
                      <a:lnTo>
                        <a:pt x="357" y="46"/>
                      </a:lnTo>
                      <a:lnTo>
                        <a:pt x="359" y="52"/>
                      </a:lnTo>
                      <a:lnTo>
                        <a:pt x="361" y="59"/>
                      </a:lnTo>
                      <a:lnTo>
                        <a:pt x="361" y="67"/>
                      </a:lnTo>
                      <a:lnTo>
                        <a:pt x="363" y="75"/>
                      </a:lnTo>
                      <a:lnTo>
                        <a:pt x="365" y="82"/>
                      </a:lnTo>
                      <a:lnTo>
                        <a:pt x="363" y="90"/>
                      </a:lnTo>
                      <a:lnTo>
                        <a:pt x="363" y="97"/>
                      </a:lnTo>
                      <a:lnTo>
                        <a:pt x="363" y="107"/>
                      </a:lnTo>
                      <a:lnTo>
                        <a:pt x="361" y="116"/>
                      </a:lnTo>
                      <a:lnTo>
                        <a:pt x="359" y="124"/>
                      </a:lnTo>
                      <a:lnTo>
                        <a:pt x="357" y="135"/>
                      </a:lnTo>
                      <a:lnTo>
                        <a:pt x="351" y="145"/>
                      </a:lnTo>
                      <a:lnTo>
                        <a:pt x="350" y="154"/>
                      </a:lnTo>
                      <a:lnTo>
                        <a:pt x="342" y="164"/>
                      </a:lnTo>
                      <a:lnTo>
                        <a:pt x="336" y="175"/>
                      </a:lnTo>
                      <a:lnTo>
                        <a:pt x="329" y="185"/>
                      </a:lnTo>
                      <a:lnTo>
                        <a:pt x="319" y="194"/>
                      </a:lnTo>
                      <a:lnTo>
                        <a:pt x="310" y="204"/>
                      </a:lnTo>
                      <a:lnTo>
                        <a:pt x="298" y="217"/>
                      </a:lnTo>
                      <a:lnTo>
                        <a:pt x="293" y="221"/>
                      </a:lnTo>
                      <a:lnTo>
                        <a:pt x="287" y="227"/>
                      </a:lnTo>
                      <a:lnTo>
                        <a:pt x="279" y="232"/>
                      </a:lnTo>
                      <a:lnTo>
                        <a:pt x="274" y="238"/>
                      </a:lnTo>
                      <a:lnTo>
                        <a:pt x="266" y="242"/>
                      </a:lnTo>
                      <a:lnTo>
                        <a:pt x="258" y="247"/>
                      </a:lnTo>
                      <a:lnTo>
                        <a:pt x="253" y="251"/>
                      </a:lnTo>
                      <a:lnTo>
                        <a:pt x="247" y="257"/>
                      </a:lnTo>
                      <a:lnTo>
                        <a:pt x="241" y="259"/>
                      </a:lnTo>
                      <a:lnTo>
                        <a:pt x="234" y="265"/>
                      </a:lnTo>
                      <a:lnTo>
                        <a:pt x="230" y="268"/>
                      </a:lnTo>
                      <a:lnTo>
                        <a:pt x="224" y="274"/>
                      </a:lnTo>
                      <a:lnTo>
                        <a:pt x="213" y="282"/>
                      </a:lnTo>
                      <a:lnTo>
                        <a:pt x="203" y="289"/>
                      </a:lnTo>
                      <a:lnTo>
                        <a:pt x="194" y="297"/>
                      </a:lnTo>
                      <a:lnTo>
                        <a:pt x="188" y="305"/>
                      </a:lnTo>
                      <a:lnTo>
                        <a:pt x="180" y="310"/>
                      </a:lnTo>
                      <a:lnTo>
                        <a:pt x="175" y="316"/>
                      </a:lnTo>
                      <a:lnTo>
                        <a:pt x="167" y="322"/>
                      </a:lnTo>
                      <a:lnTo>
                        <a:pt x="163" y="327"/>
                      </a:lnTo>
                      <a:lnTo>
                        <a:pt x="154" y="337"/>
                      </a:lnTo>
                      <a:lnTo>
                        <a:pt x="146" y="344"/>
                      </a:lnTo>
                      <a:lnTo>
                        <a:pt x="140" y="350"/>
                      </a:lnTo>
                      <a:lnTo>
                        <a:pt x="137" y="356"/>
                      </a:lnTo>
                      <a:lnTo>
                        <a:pt x="135" y="360"/>
                      </a:lnTo>
                      <a:lnTo>
                        <a:pt x="135" y="363"/>
                      </a:lnTo>
                      <a:lnTo>
                        <a:pt x="133" y="367"/>
                      </a:lnTo>
                      <a:lnTo>
                        <a:pt x="135" y="369"/>
                      </a:lnTo>
                      <a:lnTo>
                        <a:pt x="116" y="352"/>
                      </a:lnTo>
                      <a:lnTo>
                        <a:pt x="116" y="348"/>
                      </a:lnTo>
                      <a:lnTo>
                        <a:pt x="120" y="343"/>
                      </a:lnTo>
                      <a:lnTo>
                        <a:pt x="121" y="337"/>
                      </a:lnTo>
                      <a:lnTo>
                        <a:pt x="127" y="331"/>
                      </a:lnTo>
                      <a:lnTo>
                        <a:pt x="133" y="324"/>
                      </a:lnTo>
                      <a:lnTo>
                        <a:pt x="142" y="316"/>
                      </a:lnTo>
                      <a:lnTo>
                        <a:pt x="150" y="305"/>
                      </a:lnTo>
                      <a:lnTo>
                        <a:pt x="161" y="295"/>
                      </a:lnTo>
                      <a:lnTo>
                        <a:pt x="167" y="287"/>
                      </a:lnTo>
                      <a:lnTo>
                        <a:pt x="175" y="282"/>
                      </a:lnTo>
                      <a:lnTo>
                        <a:pt x="182" y="274"/>
                      </a:lnTo>
                      <a:lnTo>
                        <a:pt x="192" y="270"/>
                      </a:lnTo>
                      <a:lnTo>
                        <a:pt x="199" y="261"/>
                      </a:lnTo>
                      <a:lnTo>
                        <a:pt x="209" y="253"/>
                      </a:lnTo>
                      <a:lnTo>
                        <a:pt x="216" y="246"/>
                      </a:lnTo>
                      <a:lnTo>
                        <a:pt x="230" y="238"/>
                      </a:lnTo>
                      <a:lnTo>
                        <a:pt x="234" y="232"/>
                      </a:lnTo>
                      <a:lnTo>
                        <a:pt x="239" y="230"/>
                      </a:lnTo>
                      <a:lnTo>
                        <a:pt x="247" y="225"/>
                      </a:lnTo>
                      <a:lnTo>
                        <a:pt x="253" y="221"/>
                      </a:lnTo>
                      <a:lnTo>
                        <a:pt x="258" y="215"/>
                      </a:lnTo>
                      <a:lnTo>
                        <a:pt x="264" y="211"/>
                      </a:lnTo>
                      <a:lnTo>
                        <a:pt x="272" y="208"/>
                      </a:lnTo>
                      <a:lnTo>
                        <a:pt x="279" y="204"/>
                      </a:lnTo>
                      <a:lnTo>
                        <a:pt x="279" y="202"/>
                      </a:lnTo>
                      <a:lnTo>
                        <a:pt x="283" y="198"/>
                      </a:lnTo>
                      <a:lnTo>
                        <a:pt x="287" y="192"/>
                      </a:lnTo>
                      <a:lnTo>
                        <a:pt x="293" y="187"/>
                      </a:lnTo>
                      <a:lnTo>
                        <a:pt x="298" y="179"/>
                      </a:lnTo>
                      <a:lnTo>
                        <a:pt x="306" y="170"/>
                      </a:lnTo>
                      <a:lnTo>
                        <a:pt x="313" y="160"/>
                      </a:lnTo>
                      <a:lnTo>
                        <a:pt x="321" y="149"/>
                      </a:lnTo>
                      <a:lnTo>
                        <a:pt x="323" y="141"/>
                      </a:lnTo>
                      <a:lnTo>
                        <a:pt x="327" y="135"/>
                      </a:lnTo>
                      <a:lnTo>
                        <a:pt x="329" y="128"/>
                      </a:lnTo>
                      <a:lnTo>
                        <a:pt x="331" y="122"/>
                      </a:lnTo>
                      <a:lnTo>
                        <a:pt x="332" y="114"/>
                      </a:lnTo>
                      <a:lnTo>
                        <a:pt x="334" y="107"/>
                      </a:lnTo>
                      <a:lnTo>
                        <a:pt x="336" y="99"/>
                      </a:lnTo>
                      <a:lnTo>
                        <a:pt x="338" y="94"/>
                      </a:lnTo>
                      <a:lnTo>
                        <a:pt x="338" y="84"/>
                      </a:lnTo>
                      <a:lnTo>
                        <a:pt x="338" y="76"/>
                      </a:lnTo>
                      <a:lnTo>
                        <a:pt x="336" y="69"/>
                      </a:lnTo>
                      <a:lnTo>
                        <a:pt x="336" y="61"/>
                      </a:lnTo>
                      <a:lnTo>
                        <a:pt x="334" y="54"/>
                      </a:lnTo>
                      <a:lnTo>
                        <a:pt x="332" y="46"/>
                      </a:lnTo>
                      <a:lnTo>
                        <a:pt x="329" y="38"/>
                      </a:lnTo>
                      <a:lnTo>
                        <a:pt x="327" y="33"/>
                      </a:lnTo>
                      <a:lnTo>
                        <a:pt x="323" y="31"/>
                      </a:lnTo>
                      <a:lnTo>
                        <a:pt x="321" y="29"/>
                      </a:lnTo>
                      <a:lnTo>
                        <a:pt x="315" y="27"/>
                      </a:lnTo>
                      <a:lnTo>
                        <a:pt x="310" y="25"/>
                      </a:lnTo>
                      <a:lnTo>
                        <a:pt x="302" y="23"/>
                      </a:lnTo>
                      <a:lnTo>
                        <a:pt x="293" y="25"/>
                      </a:lnTo>
                      <a:lnTo>
                        <a:pt x="281" y="25"/>
                      </a:lnTo>
                      <a:lnTo>
                        <a:pt x="272" y="31"/>
                      </a:lnTo>
                      <a:lnTo>
                        <a:pt x="264" y="33"/>
                      </a:lnTo>
                      <a:lnTo>
                        <a:pt x="256" y="37"/>
                      </a:lnTo>
                      <a:lnTo>
                        <a:pt x="251" y="40"/>
                      </a:lnTo>
                      <a:lnTo>
                        <a:pt x="245" y="46"/>
                      </a:lnTo>
                      <a:lnTo>
                        <a:pt x="237" y="52"/>
                      </a:lnTo>
                      <a:lnTo>
                        <a:pt x="230" y="59"/>
                      </a:lnTo>
                      <a:lnTo>
                        <a:pt x="222" y="69"/>
                      </a:lnTo>
                      <a:lnTo>
                        <a:pt x="216" y="80"/>
                      </a:lnTo>
                      <a:lnTo>
                        <a:pt x="207" y="90"/>
                      </a:lnTo>
                      <a:lnTo>
                        <a:pt x="199" y="101"/>
                      </a:lnTo>
                      <a:lnTo>
                        <a:pt x="196" y="107"/>
                      </a:lnTo>
                      <a:lnTo>
                        <a:pt x="192" y="114"/>
                      </a:lnTo>
                      <a:lnTo>
                        <a:pt x="188" y="122"/>
                      </a:lnTo>
                      <a:lnTo>
                        <a:pt x="184" y="130"/>
                      </a:lnTo>
                      <a:lnTo>
                        <a:pt x="180" y="137"/>
                      </a:lnTo>
                      <a:lnTo>
                        <a:pt x="177" y="147"/>
                      </a:lnTo>
                      <a:lnTo>
                        <a:pt x="173" y="154"/>
                      </a:lnTo>
                      <a:lnTo>
                        <a:pt x="169" y="164"/>
                      </a:lnTo>
                      <a:lnTo>
                        <a:pt x="165" y="175"/>
                      </a:lnTo>
                      <a:lnTo>
                        <a:pt x="161" y="185"/>
                      </a:lnTo>
                      <a:lnTo>
                        <a:pt x="158" y="194"/>
                      </a:lnTo>
                      <a:lnTo>
                        <a:pt x="154" y="206"/>
                      </a:lnTo>
                      <a:lnTo>
                        <a:pt x="152" y="209"/>
                      </a:lnTo>
                      <a:lnTo>
                        <a:pt x="150" y="211"/>
                      </a:lnTo>
                      <a:lnTo>
                        <a:pt x="148" y="219"/>
                      </a:lnTo>
                      <a:lnTo>
                        <a:pt x="144" y="225"/>
                      </a:lnTo>
                      <a:lnTo>
                        <a:pt x="142" y="234"/>
                      </a:lnTo>
                      <a:lnTo>
                        <a:pt x="139" y="242"/>
                      </a:lnTo>
                      <a:lnTo>
                        <a:pt x="135" y="253"/>
                      </a:lnTo>
                      <a:lnTo>
                        <a:pt x="131" y="263"/>
                      </a:lnTo>
                      <a:lnTo>
                        <a:pt x="127" y="274"/>
                      </a:lnTo>
                      <a:lnTo>
                        <a:pt x="121" y="286"/>
                      </a:lnTo>
                      <a:lnTo>
                        <a:pt x="120" y="297"/>
                      </a:lnTo>
                      <a:lnTo>
                        <a:pt x="114" y="308"/>
                      </a:lnTo>
                      <a:lnTo>
                        <a:pt x="112" y="320"/>
                      </a:lnTo>
                      <a:lnTo>
                        <a:pt x="108" y="329"/>
                      </a:lnTo>
                      <a:lnTo>
                        <a:pt x="106" y="339"/>
                      </a:lnTo>
                      <a:lnTo>
                        <a:pt x="87" y="318"/>
                      </a:lnTo>
                      <a:lnTo>
                        <a:pt x="87" y="314"/>
                      </a:lnTo>
                      <a:lnTo>
                        <a:pt x="89" y="310"/>
                      </a:lnTo>
                      <a:lnTo>
                        <a:pt x="91" y="303"/>
                      </a:lnTo>
                      <a:lnTo>
                        <a:pt x="95" y="295"/>
                      </a:lnTo>
                      <a:lnTo>
                        <a:pt x="95" y="287"/>
                      </a:lnTo>
                      <a:lnTo>
                        <a:pt x="97" y="282"/>
                      </a:lnTo>
                      <a:lnTo>
                        <a:pt x="99" y="276"/>
                      </a:lnTo>
                      <a:lnTo>
                        <a:pt x="100" y="270"/>
                      </a:lnTo>
                      <a:lnTo>
                        <a:pt x="102" y="263"/>
                      </a:lnTo>
                      <a:lnTo>
                        <a:pt x="104" y="255"/>
                      </a:lnTo>
                      <a:lnTo>
                        <a:pt x="106" y="247"/>
                      </a:lnTo>
                      <a:lnTo>
                        <a:pt x="108" y="240"/>
                      </a:lnTo>
                      <a:lnTo>
                        <a:pt x="110" y="232"/>
                      </a:lnTo>
                      <a:lnTo>
                        <a:pt x="110" y="223"/>
                      </a:lnTo>
                      <a:lnTo>
                        <a:pt x="112" y="215"/>
                      </a:lnTo>
                      <a:lnTo>
                        <a:pt x="114" y="206"/>
                      </a:lnTo>
                      <a:lnTo>
                        <a:pt x="114" y="196"/>
                      </a:lnTo>
                      <a:lnTo>
                        <a:pt x="114" y="189"/>
                      </a:lnTo>
                      <a:lnTo>
                        <a:pt x="114" y="179"/>
                      </a:lnTo>
                      <a:lnTo>
                        <a:pt x="116" y="171"/>
                      </a:lnTo>
                      <a:lnTo>
                        <a:pt x="114" y="162"/>
                      </a:lnTo>
                      <a:lnTo>
                        <a:pt x="114" y="154"/>
                      </a:lnTo>
                      <a:lnTo>
                        <a:pt x="114" y="145"/>
                      </a:lnTo>
                      <a:lnTo>
                        <a:pt x="114" y="137"/>
                      </a:lnTo>
                      <a:lnTo>
                        <a:pt x="112" y="128"/>
                      </a:lnTo>
                      <a:lnTo>
                        <a:pt x="110" y="120"/>
                      </a:lnTo>
                      <a:lnTo>
                        <a:pt x="108" y="113"/>
                      </a:lnTo>
                      <a:lnTo>
                        <a:pt x="106" y="107"/>
                      </a:lnTo>
                      <a:lnTo>
                        <a:pt x="102" y="99"/>
                      </a:lnTo>
                      <a:lnTo>
                        <a:pt x="99" y="94"/>
                      </a:lnTo>
                      <a:lnTo>
                        <a:pt x="95" y="86"/>
                      </a:lnTo>
                      <a:lnTo>
                        <a:pt x="91" y="84"/>
                      </a:lnTo>
                      <a:lnTo>
                        <a:pt x="81" y="78"/>
                      </a:lnTo>
                      <a:lnTo>
                        <a:pt x="74" y="76"/>
                      </a:lnTo>
                      <a:lnTo>
                        <a:pt x="64" y="75"/>
                      </a:lnTo>
                      <a:lnTo>
                        <a:pt x="57" y="78"/>
                      </a:lnTo>
                      <a:lnTo>
                        <a:pt x="49" y="82"/>
                      </a:lnTo>
                      <a:lnTo>
                        <a:pt x="42" y="90"/>
                      </a:lnTo>
                      <a:lnTo>
                        <a:pt x="36" y="97"/>
                      </a:lnTo>
                      <a:lnTo>
                        <a:pt x="32" y="107"/>
                      </a:lnTo>
                      <a:lnTo>
                        <a:pt x="28" y="116"/>
                      </a:lnTo>
                      <a:lnTo>
                        <a:pt x="28" y="128"/>
                      </a:lnTo>
                      <a:lnTo>
                        <a:pt x="28" y="137"/>
                      </a:lnTo>
                      <a:lnTo>
                        <a:pt x="32" y="147"/>
                      </a:lnTo>
                      <a:lnTo>
                        <a:pt x="40" y="156"/>
                      </a:lnTo>
                      <a:lnTo>
                        <a:pt x="49" y="168"/>
                      </a:lnTo>
                      <a:lnTo>
                        <a:pt x="51" y="170"/>
                      </a:lnTo>
                      <a:lnTo>
                        <a:pt x="59" y="179"/>
                      </a:lnTo>
                      <a:lnTo>
                        <a:pt x="62" y="185"/>
                      </a:lnTo>
                      <a:lnTo>
                        <a:pt x="66" y="192"/>
                      </a:lnTo>
                      <a:lnTo>
                        <a:pt x="70" y="200"/>
                      </a:lnTo>
                      <a:lnTo>
                        <a:pt x="76" y="211"/>
                      </a:lnTo>
                      <a:lnTo>
                        <a:pt x="78" y="215"/>
                      </a:lnTo>
                      <a:lnTo>
                        <a:pt x="80" y="221"/>
                      </a:lnTo>
                      <a:lnTo>
                        <a:pt x="80" y="227"/>
                      </a:lnTo>
                      <a:lnTo>
                        <a:pt x="81" y="234"/>
                      </a:lnTo>
                      <a:lnTo>
                        <a:pt x="81" y="240"/>
                      </a:lnTo>
                      <a:lnTo>
                        <a:pt x="83" y="246"/>
                      </a:lnTo>
                      <a:lnTo>
                        <a:pt x="83" y="251"/>
                      </a:lnTo>
                      <a:lnTo>
                        <a:pt x="85" y="259"/>
                      </a:lnTo>
                      <a:lnTo>
                        <a:pt x="83" y="267"/>
                      </a:lnTo>
                      <a:lnTo>
                        <a:pt x="83" y="272"/>
                      </a:lnTo>
                      <a:lnTo>
                        <a:pt x="83" y="280"/>
                      </a:lnTo>
                      <a:lnTo>
                        <a:pt x="81" y="287"/>
                      </a:lnTo>
                      <a:lnTo>
                        <a:pt x="80" y="295"/>
                      </a:lnTo>
                      <a:lnTo>
                        <a:pt x="78" y="305"/>
                      </a:lnTo>
                      <a:lnTo>
                        <a:pt x="76" y="312"/>
                      </a:lnTo>
                      <a:lnTo>
                        <a:pt x="74" y="320"/>
                      </a:lnTo>
                      <a:lnTo>
                        <a:pt x="51"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24" name="Freeform 183"/>
                <p:cNvSpPr>
                  <a:spLocks/>
                </p:cNvSpPr>
                <p:nvPr/>
              </p:nvSpPr>
              <p:spPr bwMode="auto">
                <a:xfrm>
                  <a:off x="548" y="2857"/>
                  <a:ext cx="1294" cy="899"/>
                </a:xfrm>
                <a:custGeom>
                  <a:avLst/>
                  <a:gdLst>
                    <a:gd name="T0" fmla="*/ 57 w 2588"/>
                    <a:gd name="T1" fmla="*/ 199 h 1797"/>
                    <a:gd name="T2" fmla="*/ 147 w 2588"/>
                    <a:gd name="T3" fmla="*/ 152 h 1797"/>
                    <a:gd name="T4" fmla="*/ 271 w 2588"/>
                    <a:gd name="T5" fmla="*/ 124 h 1797"/>
                    <a:gd name="T6" fmla="*/ 417 w 2588"/>
                    <a:gd name="T7" fmla="*/ 149 h 1797"/>
                    <a:gd name="T8" fmla="*/ 564 w 2588"/>
                    <a:gd name="T9" fmla="*/ 267 h 1797"/>
                    <a:gd name="T10" fmla="*/ 620 w 2588"/>
                    <a:gd name="T11" fmla="*/ 287 h 1797"/>
                    <a:gd name="T12" fmla="*/ 657 w 2588"/>
                    <a:gd name="T13" fmla="*/ 211 h 1797"/>
                    <a:gd name="T14" fmla="*/ 731 w 2588"/>
                    <a:gd name="T15" fmla="*/ 118 h 1797"/>
                    <a:gd name="T16" fmla="*/ 847 w 2588"/>
                    <a:gd name="T17" fmla="*/ 43 h 1797"/>
                    <a:gd name="T18" fmla="*/ 1013 w 2588"/>
                    <a:gd name="T19" fmla="*/ 18 h 1797"/>
                    <a:gd name="T20" fmla="*/ 1123 w 2588"/>
                    <a:gd name="T21" fmla="*/ 58 h 1797"/>
                    <a:gd name="T22" fmla="*/ 1151 w 2588"/>
                    <a:gd name="T23" fmla="*/ 151 h 1797"/>
                    <a:gd name="T24" fmla="*/ 1192 w 2588"/>
                    <a:gd name="T25" fmla="*/ 285 h 1797"/>
                    <a:gd name="T26" fmla="*/ 1232 w 2588"/>
                    <a:gd name="T27" fmla="*/ 421 h 1797"/>
                    <a:gd name="T28" fmla="*/ 1260 w 2588"/>
                    <a:gd name="T29" fmla="*/ 524 h 1797"/>
                    <a:gd name="T30" fmla="*/ 1259 w 2588"/>
                    <a:gd name="T31" fmla="*/ 554 h 1797"/>
                    <a:gd name="T32" fmla="*/ 1197 w 2588"/>
                    <a:gd name="T33" fmla="*/ 556 h 1797"/>
                    <a:gd name="T34" fmla="*/ 1097 w 2588"/>
                    <a:gd name="T35" fmla="*/ 574 h 1797"/>
                    <a:gd name="T36" fmla="*/ 977 w 2588"/>
                    <a:gd name="T37" fmla="*/ 620 h 1797"/>
                    <a:gd name="T38" fmla="*/ 861 w 2588"/>
                    <a:gd name="T39" fmla="*/ 708 h 1797"/>
                    <a:gd name="T40" fmla="*/ 781 w 2588"/>
                    <a:gd name="T41" fmla="*/ 821 h 1797"/>
                    <a:gd name="T42" fmla="*/ 725 w 2588"/>
                    <a:gd name="T43" fmla="*/ 792 h 1797"/>
                    <a:gd name="T44" fmla="*/ 633 w 2588"/>
                    <a:gd name="T45" fmla="*/ 765 h 1797"/>
                    <a:gd name="T46" fmla="*/ 509 w 2588"/>
                    <a:gd name="T47" fmla="*/ 756 h 1797"/>
                    <a:gd name="T48" fmla="*/ 365 w 2588"/>
                    <a:gd name="T49" fmla="*/ 792 h 1797"/>
                    <a:gd name="T50" fmla="*/ 236 w 2588"/>
                    <a:gd name="T51" fmla="*/ 872 h 1797"/>
                    <a:gd name="T52" fmla="*/ 218 w 2588"/>
                    <a:gd name="T53" fmla="*/ 825 h 1797"/>
                    <a:gd name="T54" fmla="*/ 186 w 2588"/>
                    <a:gd name="T55" fmla="*/ 737 h 1797"/>
                    <a:gd name="T56" fmla="*/ 140 w 2588"/>
                    <a:gd name="T57" fmla="*/ 607 h 1797"/>
                    <a:gd name="T58" fmla="*/ 84 w 2588"/>
                    <a:gd name="T59" fmla="*/ 433 h 1797"/>
                    <a:gd name="T60" fmla="*/ 13 w 2588"/>
                    <a:gd name="T61" fmla="*/ 264 h 1797"/>
                    <a:gd name="T62" fmla="*/ 35 w 2588"/>
                    <a:gd name="T63" fmla="*/ 334 h 1797"/>
                    <a:gd name="T64" fmla="*/ 78 w 2588"/>
                    <a:gd name="T65" fmla="*/ 479 h 1797"/>
                    <a:gd name="T66" fmla="*/ 133 w 2588"/>
                    <a:gd name="T67" fmla="*/ 650 h 1797"/>
                    <a:gd name="T68" fmla="*/ 186 w 2588"/>
                    <a:gd name="T69" fmla="*/ 804 h 1797"/>
                    <a:gd name="T70" fmla="*/ 225 w 2588"/>
                    <a:gd name="T71" fmla="*/ 893 h 1797"/>
                    <a:gd name="T72" fmla="*/ 257 w 2588"/>
                    <a:gd name="T73" fmla="*/ 877 h 1797"/>
                    <a:gd name="T74" fmla="*/ 334 w 2588"/>
                    <a:gd name="T75" fmla="*/ 831 h 1797"/>
                    <a:gd name="T76" fmla="*/ 445 w 2588"/>
                    <a:gd name="T77" fmla="*/ 788 h 1797"/>
                    <a:gd name="T78" fmla="*/ 583 w 2588"/>
                    <a:gd name="T79" fmla="*/ 775 h 1797"/>
                    <a:gd name="T80" fmla="*/ 732 w 2588"/>
                    <a:gd name="T81" fmla="*/ 819 h 1797"/>
                    <a:gd name="T82" fmla="*/ 797 w 2588"/>
                    <a:gd name="T83" fmla="*/ 823 h 1797"/>
                    <a:gd name="T84" fmla="*/ 842 w 2588"/>
                    <a:gd name="T85" fmla="*/ 758 h 1797"/>
                    <a:gd name="T86" fmla="*/ 923 w 2588"/>
                    <a:gd name="T87" fmla="*/ 678 h 1797"/>
                    <a:gd name="T88" fmla="*/ 1049 w 2588"/>
                    <a:gd name="T89" fmla="*/ 609 h 1797"/>
                    <a:gd name="T90" fmla="*/ 1223 w 2588"/>
                    <a:gd name="T91" fmla="*/ 572 h 1797"/>
                    <a:gd name="T92" fmla="*/ 1113 w 2588"/>
                    <a:gd name="T93" fmla="*/ 13 h 1797"/>
                    <a:gd name="T94" fmla="*/ 1066 w 2588"/>
                    <a:gd name="T95" fmla="*/ 5 h 1797"/>
                    <a:gd name="T96" fmla="*/ 999 w 2588"/>
                    <a:gd name="T97" fmla="*/ 0 h 1797"/>
                    <a:gd name="T98" fmla="*/ 917 w 2588"/>
                    <a:gd name="T99" fmla="*/ 6 h 1797"/>
                    <a:gd name="T100" fmla="*/ 829 w 2588"/>
                    <a:gd name="T101" fmla="*/ 30 h 1797"/>
                    <a:gd name="T102" fmla="*/ 773 w 2588"/>
                    <a:gd name="T103" fmla="*/ 58 h 1797"/>
                    <a:gd name="T104" fmla="*/ 730 w 2588"/>
                    <a:gd name="T105" fmla="*/ 89 h 1797"/>
                    <a:gd name="T106" fmla="*/ 689 w 2588"/>
                    <a:gd name="T107" fmla="*/ 128 h 1797"/>
                    <a:gd name="T108" fmla="*/ 650 w 2588"/>
                    <a:gd name="T109" fmla="*/ 177 h 1797"/>
                    <a:gd name="T110" fmla="*/ 616 w 2588"/>
                    <a:gd name="T111" fmla="*/ 236 h 1797"/>
                    <a:gd name="T112" fmla="*/ 590 w 2588"/>
                    <a:gd name="T113" fmla="*/ 265 h 1797"/>
                    <a:gd name="T114" fmla="*/ 540 w 2588"/>
                    <a:gd name="T115" fmla="*/ 211 h 1797"/>
                    <a:gd name="T116" fmla="*/ 447 w 2588"/>
                    <a:gd name="T117" fmla="*/ 146 h 1797"/>
                    <a:gd name="T118" fmla="*/ 315 w 2588"/>
                    <a:gd name="T119" fmla="*/ 106 h 1797"/>
                    <a:gd name="T120" fmla="*/ 147 w 2588"/>
                    <a:gd name="T121" fmla="*/ 129 h 1797"/>
                    <a:gd name="T122" fmla="*/ 20 w 2588"/>
                    <a:gd name="T123" fmla="*/ 227 h 17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88" h="1797">
                      <a:moveTo>
                        <a:pt x="40" y="454"/>
                      </a:moveTo>
                      <a:lnTo>
                        <a:pt x="42" y="452"/>
                      </a:lnTo>
                      <a:lnTo>
                        <a:pt x="48" y="446"/>
                      </a:lnTo>
                      <a:lnTo>
                        <a:pt x="51" y="442"/>
                      </a:lnTo>
                      <a:lnTo>
                        <a:pt x="57" y="438"/>
                      </a:lnTo>
                      <a:lnTo>
                        <a:pt x="63" y="435"/>
                      </a:lnTo>
                      <a:lnTo>
                        <a:pt x="71" y="429"/>
                      </a:lnTo>
                      <a:lnTo>
                        <a:pt x="76" y="423"/>
                      </a:lnTo>
                      <a:lnTo>
                        <a:pt x="86" y="416"/>
                      </a:lnTo>
                      <a:lnTo>
                        <a:pt x="93" y="410"/>
                      </a:lnTo>
                      <a:lnTo>
                        <a:pt x="103" y="404"/>
                      </a:lnTo>
                      <a:lnTo>
                        <a:pt x="114" y="397"/>
                      </a:lnTo>
                      <a:lnTo>
                        <a:pt x="126" y="389"/>
                      </a:lnTo>
                      <a:lnTo>
                        <a:pt x="139" y="381"/>
                      </a:lnTo>
                      <a:lnTo>
                        <a:pt x="150" y="376"/>
                      </a:lnTo>
                      <a:lnTo>
                        <a:pt x="164" y="366"/>
                      </a:lnTo>
                      <a:lnTo>
                        <a:pt x="179" y="359"/>
                      </a:lnTo>
                      <a:lnTo>
                        <a:pt x="192" y="349"/>
                      </a:lnTo>
                      <a:lnTo>
                        <a:pt x="207" y="342"/>
                      </a:lnTo>
                      <a:lnTo>
                        <a:pt x="223" y="334"/>
                      </a:lnTo>
                      <a:lnTo>
                        <a:pt x="240" y="326"/>
                      </a:lnTo>
                      <a:lnTo>
                        <a:pt x="257" y="319"/>
                      </a:lnTo>
                      <a:lnTo>
                        <a:pt x="276" y="311"/>
                      </a:lnTo>
                      <a:lnTo>
                        <a:pt x="293" y="304"/>
                      </a:lnTo>
                      <a:lnTo>
                        <a:pt x="310" y="296"/>
                      </a:lnTo>
                      <a:lnTo>
                        <a:pt x="331" y="288"/>
                      </a:lnTo>
                      <a:lnTo>
                        <a:pt x="350" y="285"/>
                      </a:lnTo>
                      <a:lnTo>
                        <a:pt x="371" y="277"/>
                      </a:lnTo>
                      <a:lnTo>
                        <a:pt x="390" y="271"/>
                      </a:lnTo>
                      <a:lnTo>
                        <a:pt x="411" y="266"/>
                      </a:lnTo>
                      <a:lnTo>
                        <a:pt x="434" y="262"/>
                      </a:lnTo>
                      <a:lnTo>
                        <a:pt x="455" y="256"/>
                      </a:lnTo>
                      <a:lnTo>
                        <a:pt x="476" y="254"/>
                      </a:lnTo>
                      <a:lnTo>
                        <a:pt x="498" y="250"/>
                      </a:lnTo>
                      <a:lnTo>
                        <a:pt x="521" y="248"/>
                      </a:lnTo>
                      <a:lnTo>
                        <a:pt x="542" y="247"/>
                      </a:lnTo>
                      <a:lnTo>
                        <a:pt x="565" y="247"/>
                      </a:lnTo>
                      <a:lnTo>
                        <a:pt x="590" y="245"/>
                      </a:lnTo>
                      <a:lnTo>
                        <a:pt x="614" y="247"/>
                      </a:lnTo>
                      <a:lnTo>
                        <a:pt x="637" y="247"/>
                      </a:lnTo>
                      <a:lnTo>
                        <a:pt x="660" y="250"/>
                      </a:lnTo>
                      <a:lnTo>
                        <a:pt x="685" y="254"/>
                      </a:lnTo>
                      <a:lnTo>
                        <a:pt x="709" y="258"/>
                      </a:lnTo>
                      <a:lnTo>
                        <a:pt x="732" y="264"/>
                      </a:lnTo>
                      <a:lnTo>
                        <a:pt x="759" y="271"/>
                      </a:lnTo>
                      <a:lnTo>
                        <a:pt x="782" y="279"/>
                      </a:lnTo>
                      <a:lnTo>
                        <a:pt x="808" y="288"/>
                      </a:lnTo>
                      <a:lnTo>
                        <a:pt x="833" y="298"/>
                      </a:lnTo>
                      <a:lnTo>
                        <a:pt x="858" y="311"/>
                      </a:lnTo>
                      <a:lnTo>
                        <a:pt x="882" y="323"/>
                      </a:lnTo>
                      <a:lnTo>
                        <a:pt x="907" y="338"/>
                      </a:lnTo>
                      <a:lnTo>
                        <a:pt x="930" y="353"/>
                      </a:lnTo>
                      <a:lnTo>
                        <a:pt x="957" y="370"/>
                      </a:lnTo>
                      <a:lnTo>
                        <a:pt x="979" y="389"/>
                      </a:lnTo>
                      <a:lnTo>
                        <a:pt x="1006" y="410"/>
                      </a:lnTo>
                      <a:lnTo>
                        <a:pt x="1029" y="431"/>
                      </a:lnTo>
                      <a:lnTo>
                        <a:pt x="1054" y="454"/>
                      </a:lnTo>
                      <a:lnTo>
                        <a:pt x="1080" y="478"/>
                      </a:lnTo>
                      <a:lnTo>
                        <a:pt x="1105" y="507"/>
                      </a:lnTo>
                      <a:lnTo>
                        <a:pt x="1128" y="534"/>
                      </a:lnTo>
                      <a:lnTo>
                        <a:pt x="1152" y="566"/>
                      </a:lnTo>
                      <a:lnTo>
                        <a:pt x="1175" y="596"/>
                      </a:lnTo>
                      <a:lnTo>
                        <a:pt x="1200" y="632"/>
                      </a:lnTo>
                      <a:lnTo>
                        <a:pt x="1225" y="625"/>
                      </a:lnTo>
                      <a:lnTo>
                        <a:pt x="1225" y="621"/>
                      </a:lnTo>
                      <a:lnTo>
                        <a:pt x="1227" y="615"/>
                      </a:lnTo>
                      <a:lnTo>
                        <a:pt x="1227" y="610"/>
                      </a:lnTo>
                      <a:lnTo>
                        <a:pt x="1228" y="604"/>
                      </a:lnTo>
                      <a:lnTo>
                        <a:pt x="1230" y="598"/>
                      </a:lnTo>
                      <a:lnTo>
                        <a:pt x="1234" y="592"/>
                      </a:lnTo>
                      <a:lnTo>
                        <a:pt x="1236" y="583"/>
                      </a:lnTo>
                      <a:lnTo>
                        <a:pt x="1240" y="573"/>
                      </a:lnTo>
                      <a:lnTo>
                        <a:pt x="1244" y="564"/>
                      </a:lnTo>
                      <a:lnTo>
                        <a:pt x="1247" y="554"/>
                      </a:lnTo>
                      <a:lnTo>
                        <a:pt x="1251" y="543"/>
                      </a:lnTo>
                      <a:lnTo>
                        <a:pt x="1257" y="532"/>
                      </a:lnTo>
                      <a:lnTo>
                        <a:pt x="1265" y="520"/>
                      </a:lnTo>
                      <a:lnTo>
                        <a:pt x="1270" y="509"/>
                      </a:lnTo>
                      <a:lnTo>
                        <a:pt x="1276" y="494"/>
                      </a:lnTo>
                      <a:lnTo>
                        <a:pt x="1282" y="480"/>
                      </a:lnTo>
                      <a:lnTo>
                        <a:pt x="1289" y="467"/>
                      </a:lnTo>
                      <a:lnTo>
                        <a:pt x="1297" y="452"/>
                      </a:lnTo>
                      <a:lnTo>
                        <a:pt x="1305" y="437"/>
                      </a:lnTo>
                      <a:lnTo>
                        <a:pt x="1314" y="421"/>
                      </a:lnTo>
                      <a:lnTo>
                        <a:pt x="1324" y="406"/>
                      </a:lnTo>
                      <a:lnTo>
                        <a:pt x="1335" y="393"/>
                      </a:lnTo>
                      <a:lnTo>
                        <a:pt x="1344" y="376"/>
                      </a:lnTo>
                      <a:lnTo>
                        <a:pt x="1354" y="361"/>
                      </a:lnTo>
                      <a:lnTo>
                        <a:pt x="1365" y="345"/>
                      </a:lnTo>
                      <a:lnTo>
                        <a:pt x="1379" y="330"/>
                      </a:lnTo>
                      <a:lnTo>
                        <a:pt x="1390" y="313"/>
                      </a:lnTo>
                      <a:lnTo>
                        <a:pt x="1403" y="298"/>
                      </a:lnTo>
                      <a:lnTo>
                        <a:pt x="1417" y="285"/>
                      </a:lnTo>
                      <a:lnTo>
                        <a:pt x="1432" y="269"/>
                      </a:lnTo>
                      <a:lnTo>
                        <a:pt x="1445" y="252"/>
                      </a:lnTo>
                      <a:lnTo>
                        <a:pt x="1462" y="235"/>
                      </a:lnTo>
                      <a:lnTo>
                        <a:pt x="1478" y="222"/>
                      </a:lnTo>
                      <a:lnTo>
                        <a:pt x="1495" y="207"/>
                      </a:lnTo>
                      <a:lnTo>
                        <a:pt x="1510" y="191"/>
                      </a:lnTo>
                      <a:lnTo>
                        <a:pt x="1529" y="178"/>
                      </a:lnTo>
                      <a:lnTo>
                        <a:pt x="1546" y="165"/>
                      </a:lnTo>
                      <a:lnTo>
                        <a:pt x="1567" y="152"/>
                      </a:lnTo>
                      <a:lnTo>
                        <a:pt x="1586" y="138"/>
                      </a:lnTo>
                      <a:lnTo>
                        <a:pt x="1605" y="127"/>
                      </a:lnTo>
                      <a:lnTo>
                        <a:pt x="1626" y="115"/>
                      </a:lnTo>
                      <a:lnTo>
                        <a:pt x="1649" y="106"/>
                      </a:lnTo>
                      <a:lnTo>
                        <a:pt x="1670" y="95"/>
                      </a:lnTo>
                      <a:lnTo>
                        <a:pt x="1694" y="85"/>
                      </a:lnTo>
                      <a:lnTo>
                        <a:pt x="1715" y="76"/>
                      </a:lnTo>
                      <a:lnTo>
                        <a:pt x="1742" y="68"/>
                      </a:lnTo>
                      <a:lnTo>
                        <a:pt x="1767" y="60"/>
                      </a:lnTo>
                      <a:lnTo>
                        <a:pt x="1791" y="53"/>
                      </a:lnTo>
                      <a:lnTo>
                        <a:pt x="1818" y="47"/>
                      </a:lnTo>
                      <a:lnTo>
                        <a:pt x="1846" y="43"/>
                      </a:lnTo>
                      <a:lnTo>
                        <a:pt x="1873" y="39"/>
                      </a:lnTo>
                      <a:lnTo>
                        <a:pt x="1902" y="36"/>
                      </a:lnTo>
                      <a:lnTo>
                        <a:pt x="1930" y="36"/>
                      </a:lnTo>
                      <a:lnTo>
                        <a:pt x="1962" y="36"/>
                      </a:lnTo>
                      <a:lnTo>
                        <a:pt x="1993" y="36"/>
                      </a:lnTo>
                      <a:lnTo>
                        <a:pt x="2025" y="36"/>
                      </a:lnTo>
                      <a:lnTo>
                        <a:pt x="2056" y="39"/>
                      </a:lnTo>
                      <a:lnTo>
                        <a:pt x="2090" y="43"/>
                      </a:lnTo>
                      <a:lnTo>
                        <a:pt x="2124" y="49"/>
                      </a:lnTo>
                      <a:lnTo>
                        <a:pt x="2160" y="57"/>
                      </a:lnTo>
                      <a:lnTo>
                        <a:pt x="2196" y="64"/>
                      </a:lnTo>
                      <a:lnTo>
                        <a:pt x="2232" y="74"/>
                      </a:lnTo>
                      <a:lnTo>
                        <a:pt x="2232" y="76"/>
                      </a:lnTo>
                      <a:lnTo>
                        <a:pt x="2236" y="85"/>
                      </a:lnTo>
                      <a:lnTo>
                        <a:pt x="2236" y="91"/>
                      </a:lnTo>
                      <a:lnTo>
                        <a:pt x="2238" y="96"/>
                      </a:lnTo>
                      <a:lnTo>
                        <a:pt x="2242" y="106"/>
                      </a:lnTo>
                      <a:lnTo>
                        <a:pt x="2246" y="115"/>
                      </a:lnTo>
                      <a:lnTo>
                        <a:pt x="2248" y="125"/>
                      </a:lnTo>
                      <a:lnTo>
                        <a:pt x="2251" y="136"/>
                      </a:lnTo>
                      <a:lnTo>
                        <a:pt x="2255" y="148"/>
                      </a:lnTo>
                      <a:lnTo>
                        <a:pt x="2261" y="163"/>
                      </a:lnTo>
                      <a:lnTo>
                        <a:pt x="2263" y="176"/>
                      </a:lnTo>
                      <a:lnTo>
                        <a:pt x="2269" y="193"/>
                      </a:lnTo>
                      <a:lnTo>
                        <a:pt x="2272" y="209"/>
                      </a:lnTo>
                      <a:lnTo>
                        <a:pt x="2280" y="228"/>
                      </a:lnTo>
                      <a:lnTo>
                        <a:pt x="2284" y="243"/>
                      </a:lnTo>
                      <a:lnTo>
                        <a:pt x="2289" y="262"/>
                      </a:lnTo>
                      <a:lnTo>
                        <a:pt x="2295" y="281"/>
                      </a:lnTo>
                      <a:lnTo>
                        <a:pt x="2301" y="302"/>
                      </a:lnTo>
                      <a:lnTo>
                        <a:pt x="2309" y="321"/>
                      </a:lnTo>
                      <a:lnTo>
                        <a:pt x="2314" y="342"/>
                      </a:lnTo>
                      <a:lnTo>
                        <a:pt x="2320" y="362"/>
                      </a:lnTo>
                      <a:lnTo>
                        <a:pt x="2328" y="385"/>
                      </a:lnTo>
                      <a:lnTo>
                        <a:pt x="2333" y="406"/>
                      </a:lnTo>
                      <a:lnTo>
                        <a:pt x="2341" y="429"/>
                      </a:lnTo>
                      <a:lnTo>
                        <a:pt x="2347" y="452"/>
                      </a:lnTo>
                      <a:lnTo>
                        <a:pt x="2352" y="475"/>
                      </a:lnTo>
                      <a:lnTo>
                        <a:pt x="2360" y="497"/>
                      </a:lnTo>
                      <a:lnTo>
                        <a:pt x="2367" y="522"/>
                      </a:lnTo>
                      <a:lnTo>
                        <a:pt x="2375" y="545"/>
                      </a:lnTo>
                      <a:lnTo>
                        <a:pt x="2383" y="570"/>
                      </a:lnTo>
                      <a:lnTo>
                        <a:pt x="2388" y="592"/>
                      </a:lnTo>
                      <a:lnTo>
                        <a:pt x="2396" y="615"/>
                      </a:lnTo>
                      <a:lnTo>
                        <a:pt x="2402" y="638"/>
                      </a:lnTo>
                      <a:lnTo>
                        <a:pt x="2409" y="661"/>
                      </a:lnTo>
                      <a:lnTo>
                        <a:pt x="2415" y="684"/>
                      </a:lnTo>
                      <a:lnTo>
                        <a:pt x="2423" y="708"/>
                      </a:lnTo>
                      <a:lnTo>
                        <a:pt x="2430" y="731"/>
                      </a:lnTo>
                      <a:lnTo>
                        <a:pt x="2438" y="754"/>
                      </a:lnTo>
                      <a:lnTo>
                        <a:pt x="2444" y="777"/>
                      </a:lnTo>
                      <a:lnTo>
                        <a:pt x="2449" y="798"/>
                      </a:lnTo>
                      <a:lnTo>
                        <a:pt x="2455" y="819"/>
                      </a:lnTo>
                      <a:lnTo>
                        <a:pt x="2463" y="841"/>
                      </a:lnTo>
                      <a:lnTo>
                        <a:pt x="2468" y="862"/>
                      </a:lnTo>
                      <a:lnTo>
                        <a:pt x="2474" y="881"/>
                      </a:lnTo>
                      <a:lnTo>
                        <a:pt x="2480" y="902"/>
                      </a:lnTo>
                      <a:lnTo>
                        <a:pt x="2485" y="921"/>
                      </a:lnTo>
                      <a:lnTo>
                        <a:pt x="2491" y="938"/>
                      </a:lnTo>
                      <a:lnTo>
                        <a:pt x="2495" y="957"/>
                      </a:lnTo>
                      <a:lnTo>
                        <a:pt x="2499" y="972"/>
                      </a:lnTo>
                      <a:lnTo>
                        <a:pt x="2504" y="990"/>
                      </a:lnTo>
                      <a:lnTo>
                        <a:pt x="2508" y="1005"/>
                      </a:lnTo>
                      <a:lnTo>
                        <a:pt x="2514" y="1020"/>
                      </a:lnTo>
                      <a:lnTo>
                        <a:pt x="2516" y="1031"/>
                      </a:lnTo>
                      <a:lnTo>
                        <a:pt x="2520" y="1047"/>
                      </a:lnTo>
                      <a:lnTo>
                        <a:pt x="2523" y="1056"/>
                      </a:lnTo>
                      <a:lnTo>
                        <a:pt x="2525" y="1067"/>
                      </a:lnTo>
                      <a:lnTo>
                        <a:pt x="2527" y="1077"/>
                      </a:lnTo>
                      <a:lnTo>
                        <a:pt x="2531" y="1086"/>
                      </a:lnTo>
                      <a:lnTo>
                        <a:pt x="2531" y="1092"/>
                      </a:lnTo>
                      <a:lnTo>
                        <a:pt x="2533" y="1098"/>
                      </a:lnTo>
                      <a:lnTo>
                        <a:pt x="2535" y="1104"/>
                      </a:lnTo>
                      <a:lnTo>
                        <a:pt x="2535" y="1107"/>
                      </a:lnTo>
                      <a:lnTo>
                        <a:pt x="2533" y="1107"/>
                      </a:lnTo>
                      <a:lnTo>
                        <a:pt x="2527" y="1107"/>
                      </a:lnTo>
                      <a:lnTo>
                        <a:pt x="2521" y="1107"/>
                      </a:lnTo>
                      <a:lnTo>
                        <a:pt x="2518" y="1107"/>
                      </a:lnTo>
                      <a:lnTo>
                        <a:pt x="2510" y="1107"/>
                      </a:lnTo>
                      <a:lnTo>
                        <a:pt x="2504" y="1107"/>
                      </a:lnTo>
                      <a:lnTo>
                        <a:pt x="2495" y="1107"/>
                      </a:lnTo>
                      <a:lnTo>
                        <a:pt x="2487" y="1107"/>
                      </a:lnTo>
                      <a:lnTo>
                        <a:pt x="2478" y="1107"/>
                      </a:lnTo>
                      <a:lnTo>
                        <a:pt x="2468" y="1107"/>
                      </a:lnTo>
                      <a:lnTo>
                        <a:pt x="2457" y="1107"/>
                      </a:lnTo>
                      <a:lnTo>
                        <a:pt x="2445" y="1107"/>
                      </a:lnTo>
                      <a:lnTo>
                        <a:pt x="2434" y="1107"/>
                      </a:lnTo>
                      <a:lnTo>
                        <a:pt x="2423" y="1109"/>
                      </a:lnTo>
                      <a:lnTo>
                        <a:pt x="2407" y="1109"/>
                      </a:lnTo>
                      <a:lnTo>
                        <a:pt x="2394" y="1111"/>
                      </a:lnTo>
                      <a:lnTo>
                        <a:pt x="2379" y="1111"/>
                      </a:lnTo>
                      <a:lnTo>
                        <a:pt x="2366" y="1115"/>
                      </a:lnTo>
                      <a:lnTo>
                        <a:pt x="2348" y="1117"/>
                      </a:lnTo>
                      <a:lnTo>
                        <a:pt x="2333" y="1119"/>
                      </a:lnTo>
                      <a:lnTo>
                        <a:pt x="2318" y="1123"/>
                      </a:lnTo>
                      <a:lnTo>
                        <a:pt x="2301" y="1124"/>
                      </a:lnTo>
                      <a:lnTo>
                        <a:pt x="2284" y="1126"/>
                      </a:lnTo>
                      <a:lnTo>
                        <a:pt x="2265" y="1130"/>
                      </a:lnTo>
                      <a:lnTo>
                        <a:pt x="2248" y="1134"/>
                      </a:lnTo>
                      <a:lnTo>
                        <a:pt x="2231" y="1140"/>
                      </a:lnTo>
                      <a:lnTo>
                        <a:pt x="2210" y="1142"/>
                      </a:lnTo>
                      <a:lnTo>
                        <a:pt x="2193" y="1147"/>
                      </a:lnTo>
                      <a:lnTo>
                        <a:pt x="2174" y="1153"/>
                      </a:lnTo>
                      <a:lnTo>
                        <a:pt x="2154" y="1161"/>
                      </a:lnTo>
                      <a:lnTo>
                        <a:pt x="2134" y="1164"/>
                      </a:lnTo>
                      <a:lnTo>
                        <a:pt x="2113" y="1172"/>
                      </a:lnTo>
                      <a:lnTo>
                        <a:pt x="2094" y="1178"/>
                      </a:lnTo>
                      <a:lnTo>
                        <a:pt x="2073" y="1185"/>
                      </a:lnTo>
                      <a:lnTo>
                        <a:pt x="2054" y="1191"/>
                      </a:lnTo>
                      <a:lnTo>
                        <a:pt x="2033" y="1201"/>
                      </a:lnTo>
                      <a:lnTo>
                        <a:pt x="2014" y="1210"/>
                      </a:lnTo>
                      <a:lnTo>
                        <a:pt x="1993" y="1220"/>
                      </a:lnTo>
                      <a:lnTo>
                        <a:pt x="1974" y="1229"/>
                      </a:lnTo>
                      <a:lnTo>
                        <a:pt x="1953" y="1240"/>
                      </a:lnTo>
                      <a:lnTo>
                        <a:pt x="1932" y="1250"/>
                      </a:lnTo>
                      <a:lnTo>
                        <a:pt x="1913" y="1263"/>
                      </a:lnTo>
                      <a:lnTo>
                        <a:pt x="1892" y="1275"/>
                      </a:lnTo>
                      <a:lnTo>
                        <a:pt x="1873" y="1288"/>
                      </a:lnTo>
                      <a:lnTo>
                        <a:pt x="1854" y="1301"/>
                      </a:lnTo>
                      <a:lnTo>
                        <a:pt x="1833" y="1316"/>
                      </a:lnTo>
                      <a:lnTo>
                        <a:pt x="1814" y="1330"/>
                      </a:lnTo>
                      <a:lnTo>
                        <a:pt x="1795" y="1345"/>
                      </a:lnTo>
                      <a:lnTo>
                        <a:pt x="1776" y="1362"/>
                      </a:lnTo>
                      <a:lnTo>
                        <a:pt x="1757" y="1379"/>
                      </a:lnTo>
                      <a:lnTo>
                        <a:pt x="1738" y="1396"/>
                      </a:lnTo>
                      <a:lnTo>
                        <a:pt x="1721" y="1415"/>
                      </a:lnTo>
                      <a:lnTo>
                        <a:pt x="1704" y="1434"/>
                      </a:lnTo>
                      <a:lnTo>
                        <a:pt x="1687" y="1455"/>
                      </a:lnTo>
                      <a:lnTo>
                        <a:pt x="1670" y="1474"/>
                      </a:lnTo>
                      <a:lnTo>
                        <a:pt x="1654" y="1497"/>
                      </a:lnTo>
                      <a:lnTo>
                        <a:pt x="1637" y="1520"/>
                      </a:lnTo>
                      <a:lnTo>
                        <a:pt x="1622" y="1543"/>
                      </a:lnTo>
                      <a:lnTo>
                        <a:pt x="1607" y="1567"/>
                      </a:lnTo>
                      <a:lnTo>
                        <a:pt x="1594" y="1592"/>
                      </a:lnTo>
                      <a:lnTo>
                        <a:pt x="1578" y="1617"/>
                      </a:lnTo>
                      <a:lnTo>
                        <a:pt x="1567" y="1645"/>
                      </a:lnTo>
                      <a:lnTo>
                        <a:pt x="1565" y="1643"/>
                      </a:lnTo>
                      <a:lnTo>
                        <a:pt x="1561" y="1641"/>
                      </a:lnTo>
                      <a:lnTo>
                        <a:pt x="1552" y="1636"/>
                      </a:lnTo>
                      <a:lnTo>
                        <a:pt x="1542" y="1630"/>
                      </a:lnTo>
                      <a:lnTo>
                        <a:pt x="1535" y="1626"/>
                      </a:lnTo>
                      <a:lnTo>
                        <a:pt x="1529" y="1622"/>
                      </a:lnTo>
                      <a:lnTo>
                        <a:pt x="1519" y="1619"/>
                      </a:lnTo>
                      <a:lnTo>
                        <a:pt x="1512" y="1615"/>
                      </a:lnTo>
                      <a:lnTo>
                        <a:pt x="1502" y="1609"/>
                      </a:lnTo>
                      <a:lnTo>
                        <a:pt x="1493" y="1605"/>
                      </a:lnTo>
                      <a:lnTo>
                        <a:pt x="1483" y="1600"/>
                      </a:lnTo>
                      <a:lnTo>
                        <a:pt x="1474" y="1596"/>
                      </a:lnTo>
                      <a:lnTo>
                        <a:pt x="1462" y="1590"/>
                      </a:lnTo>
                      <a:lnTo>
                        <a:pt x="1449" y="1584"/>
                      </a:lnTo>
                      <a:lnTo>
                        <a:pt x="1436" y="1579"/>
                      </a:lnTo>
                      <a:lnTo>
                        <a:pt x="1424" y="1575"/>
                      </a:lnTo>
                      <a:lnTo>
                        <a:pt x="1409" y="1569"/>
                      </a:lnTo>
                      <a:lnTo>
                        <a:pt x="1396" y="1565"/>
                      </a:lnTo>
                      <a:lnTo>
                        <a:pt x="1381" y="1560"/>
                      </a:lnTo>
                      <a:lnTo>
                        <a:pt x="1367" y="1556"/>
                      </a:lnTo>
                      <a:lnTo>
                        <a:pt x="1350" y="1550"/>
                      </a:lnTo>
                      <a:lnTo>
                        <a:pt x="1335" y="1544"/>
                      </a:lnTo>
                      <a:lnTo>
                        <a:pt x="1316" y="1541"/>
                      </a:lnTo>
                      <a:lnTo>
                        <a:pt x="1301" y="1537"/>
                      </a:lnTo>
                      <a:lnTo>
                        <a:pt x="1282" y="1533"/>
                      </a:lnTo>
                      <a:lnTo>
                        <a:pt x="1265" y="1529"/>
                      </a:lnTo>
                      <a:lnTo>
                        <a:pt x="1247" y="1525"/>
                      </a:lnTo>
                      <a:lnTo>
                        <a:pt x="1228" y="1524"/>
                      </a:lnTo>
                      <a:lnTo>
                        <a:pt x="1208" y="1520"/>
                      </a:lnTo>
                      <a:lnTo>
                        <a:pt x="1189" y="1518"/>
                      </a:lnTo>
                      <a:lnTo>
                        <a:pt x="1168" y="1514"/>
                      </a:lnTo>
                      <a:lnTo>
                        <a:pt x="1147" y="1514"/>
                      </a:lnTo>
                      <a:lnTo>
                        <a:pt x="1126" y="1512"/>
                      </a:lnTo>
                      <a:lnTo>
                        <a:pt x="1105" y="1510"/>
                      </a:lnTo>
                      <a:lnTo>
                        <a:pt x="1084" y="1510"/>
                      </a:lnTo>
                      <a:lnTo>
                        <a:pt x="1063" y="1512"/>
                      </a:lnTo>
                      <a:lnTo>
                        <a:pt x="1040" y="1512"/>
                      </a:lnTo>
                      <a:lnTo>
                        <a:pt x="1017" y="1512"/>
                      </a:lnTo>
                      <a:lnTo>
                        <a:pt x="995" y="1514"/>
                      </a:lnTo>
                      <a:lnTo>
                        <a:pt x="972" y="1518"/>
                      </a:lnTo>
                      <a:lnTo>
                        <a:pt x="949" y="1522"/>
                      </a:lnTo>
                      <a:lnTo>
                        <a:pt x="924" y="1525"/>
                      </a:lnTo>
                      <a:lnTo>
                        <a:pt x="901" y="1529"/>
                      </a:lnTo>
                      <a:lnTo>
                        <a:pt x="879" y="1537"/>
                      </a:lnTo>
                      <a:lnTo>
                        <a:pt x="854" y="1543"/>
                      </a:lnTo>
                      <a:lnTo>
                        <a:pt x="829" y="1550"/>
                      </a:lnTo>
                      <a:lnTo>
                        <a:pt x="804" y="1556"/>
                      </a:lnTo>
                      <a:lnTo>
                        <a:pt x="780" y="1565"/>
                      </a:lnTo>
                      <a:lnTo>
                        <a:pt x="755" y="1575"/>
                      </a:lnTo>
                      <a:lnTo>
                        <a:pt x="730" y="1584"/>
                      </a:lnTo>
                      <a:lnTo>
                        <a:pt x="706" y="1598"/>
                      </a:lnTo>
                      <a:lnTo>
                        <a:pt x="681" y="1609"/>
                      </a:lnTo>
                      <a:lnTo>
                        <a:pt x="654" y="1622"/>
                      </a:lnTo>
                      <a:lnTo>
                        <a:pt x="628" y="1638"/>
                      </a:lnTo>
                      <a:lnTo>
                        <a:pt x="603" y="1653"/>
                      </a:lnTo>
                      <a:lnTo>
                        <a:pt x="578" y="1670"/>
                      </a:lnTo>
                      <a:lnTo>
                        <a:pt x="552" y="1687"/>
                      </a:lnTo>
                      <a:lnTo>
                        <a:pt x="525" y="1708"/>
                      </a:lnTo>
                      <a:lnTo>
                        <a:pt x="500" y="1727"/>
                      </a:lnTo>
                      <a:lnTo>
                        <a:pt x="476" y="1750"/>
                      </a:lnTo>
                      <a:lnTo>
                        <a:pt x="474" y="1748"/>
                      </a:lnTo>
                      <a:lnTo>
                        <a:pt x="472" y="1744"/>
                      </a:lnTo>
                      <a:lnTo>
                        <a:pt x="468" y="1738"/>
                      </a:lnTo>
                      <a:lnTo>
                        <a:pt x="466" y="1731"/>
                      </a:lnTo>
                      <a:lnTo>
                        <a:pt x="462" y="1723"/>
                      </a:lnTo>
                      <a:lnTo>
                        <a:pt x="460" y="1717"/>
                      </a:lnTo>
                      <a:lnTo>
                        <a:pt x="458" y="1712"/>
                      </a:lnTo>
                      <a:lnTo>
                        <a:pt x="456" y="1706"/>
                      </a:lnTo>
                      <a:lnTo>
                        <a:pt x="453" y="1696"/>
                      </a:lnTo>
                      <a:lnTo>
                        <a:pt x="451" y="1689"/>
                      </a:lnTo>
                      <a:lnTo>
                        <a:pt x="447" y="1679"/>
                      </a:lnTo>
                      <a:lnTo>
                        <a:pt x="443" y="1672"/>
                      </a:lnTo>
                      <a:lnTo>
                        <a:pt x="439" y="1660"/>
                      </a:lnTo>
                      <a:lnTo>
                        <a:pt x="436" y="1649"/>
                      </a:lnTo>
                      <a:lnTo>
                        <a:pt x="430" y="1638"/>
                      </a:lnTo>
                      <a:lnTo>
                        <a:pt x="426" y="1628"/>
                      </a:lnTo>
                      <a:lnTo>
                        <a:pt x="420" y="1615"/>
                      </a:lnTo>
                      <a:lnTo>
                        <a:pt x="417" y="1601"/>
                      </a:lnTo>
                      <a:lnTo>
                        <a:pt x="411" y="1588"/>
                      </a:lnTo>
                      <a:lnTo>
                        <a:pt x="407" y="1575"/>
                      </a:lnTo>
                      <a:lnTo>
                        <a:pt x="399" y="1558"/>
                      </a:lnTo>
                      <a:lnTo>
                        <a:pt x="396" y="1543"/>
                      </a:lnTo>
                      <a:lnTo>
                        <a:pt x="390" y="1527"/>
                      </a:lnTo>
                      <a:lnTo>
                        <a:pt x="384" y="1510"/>
                      </a:lnTo>
                      <a:lnTo>
                        <a:pt x="379" y="1491"/>
                      </a:lnTo>
                      <a:lnTo>
                        <a:pt x="371" y="1474"/>
                      </a:lnTo>
                      <a:lnTo>
                        <a:pt x="365" y="1457"/>
                      </a:lnTo>
                      <a:lnTo>
                        <a:pt x="358" y="1438"/>
                      </a:lnTo>
                      <a:lnTo>
                        <a:pt x="350" y="1417"/>
                      </a:lnTo>
                      <a:lnTo>
                        <a:pt x="342" y="1398"/>
                      </a:lnTo>
                      <a:lnTo>
                        <a:pt x="335" y="1375"/>
                      </a:lnTo>
                      <a:lnTo>
                        <a:pt x="329" y="1354"/>
                      </a:lnTo>
                      <a:lnTo>
                        <a:pt x="321" y="1332"/>
                      </a:lnTo>
                      <a:lnTo>
                        <a:pt x="314" y="1311"/>
                      </a:lnTo>
                      <a:lnTo>
                        <a:pt x="304" y="1286"/>
                      </a:lnTo>
                      <a:lnTo>
                        <a:pt x="297" y="1263"/>
                      </a:lnTo>
                      <a:lnTo>
                        <a:pt x="287" y="1239"/>
                      </a:lnTo>
                      <a:lnTo>
                        <a:pt x="280" y="1214"/>
                      </a:lnTo>
                      <a:lnTo>
                        <a:pt x="270" y="1187"/>
                      </a:lnTo>
                      <a:lnTo>
                        <a:pt x="263" y="1162"/>
                      </a:lnTo>
                      <a:lnTo>
                        <a:pt x="253" y="1134"/>
                      </a:lnTo>
                      <a:lnTo>
                        <a:pt x="244" y="1107"/>
                      </a:lnTo>
                      <a:lnTo>
                        <a:pt x="236" y="1079"/>
                      </a:lnTo>
                      <a:lnTo>
                        <a:pt x="226" y="1052"/>
                      </a:lnTo>
                      <a:lnTo>
                        <a:pt x="217" y="1022"/>
                      </a:lnTo>
                      <a:lnTo>
                        <a:pt x="207" y="991"/>
                      </a:lnTo>
                      <a:lnTo>
                        <a:pt x="198" y="961"/>
                      </a:lnTo>
                      <a:lnTo>
                        <a:pt x="188" y="931"/>
                      </a:lnTo>
                      <a:lnTo>
                        <a:pt x="177" y="898"/>
                      </a:lnTo>
                      <a:lnTo>
                        <a:pt x="167" y="866"/>
                      </a:lnTo>
                      <a:lnTo>
                        <a:pt x="156" y="834"/>
                      </a:lnTo>
                      <a:lnTo>
                        <a:pt x="147" y="801"/>
                      </a:lnTo>
                      <a:lnTo>
                        <a:pt x="135" y="767"/>
                      </a:lnTo>
                      <a:lnTo>
                        <a:pt x="126" y="731"/>
                      </a:lnTo>
                      <a:lnTo>
                        <a:pt x="114" y="697"/>
                      </a:lnTo>
                      <a:lnTo>
                        <a:pt x="105" y="661"/>
                      </a:lnTo>
                      <a:lnTo>
                        <a:pt x="93" y="625"/>
                      </a:lnTo>
                      <a:lnTo>
                        <a:pt x="82" y="587"/>
                      </a:lnTo>
                      <a:lnTo>
                        <a:pt x="71" y="549"/>
                      </a:lnTo>
                      <a:lnTo>
                        <a:pt x="61" y="513"/>
                      </a:lnTo>
                      <a:lnTo>
                        <a:pt x="25" y="524"/>
                      </a:lnTo>
                      <a:lnTo>
                        <a:pt x="25" y="528"/>
                      </a:lnTo>
                      <a:lnTo>
                        <a:pt x="27" y="532"/>
                      </a:lnTo>
                      <a:lnTo>
                        <a:pt x="29" y="537"/>
                      </a:lnTo>
                      <a:lnTo>
                        <a:pt x="31" y="543"/>
                      </a:lnTo>
                      <a:lnTo>
                        <a:pt x="32" y="553"/>
                      </a:lnTo>
                      <a:lnTo>
                        <a:pt x="36" y="562"/>
                      </a:lnTo>
                      <a:lnTo>
                        <a:pt x="40" y="575"/>
                      </a:lnTo>
                      <a:lnTo>
                        <a:pt x="44" y="587"/>
                      </a:lnTo>
                      <a:lnTo>
                        <a:pt x="48" y="602"/>
                      </a:lnTo>
                      <a:lnTo>
                        <a:pt x="51" y="617"/>
                      </a:lnTo>
                      <a:lnTo>
                        <a:pt x="57" y="634"/>
                      </a:lnTo>
                      <a:lnTo>
                        <a:pt x="61" y="649"/>
                      </a:lnTo>
                      <a:lnTo>
                        <a:pt x="69" y="668"/>
                      </a:lnTo>
                      <a:lnTo>
                        <a:pt x="74" y="689"/>
                      </a:lnTo>
                      <a:lnTo>
                        <a:pt x="80" y="712"/>
                      </a:lnTo>
                      <a:lnTo>
                        <a:pt x="88" y="731"/>
                      </a:lnTo>
                      <a:lnTo>
                        <a:pt x="93" y="754"/>
                      </a:lnTo>
                      <a:lnTo>
                        <a:pt x="101" y="777"/>
                      </a:lnTo>
                      <a:lnTo>
                        <a:pt x="109" y="801"/>
                      </a:lnTo>
                      <a:lnTo>
                        <a:pt x="114" y="826"/>
                      </a:lnTo>
                      <a:lnTo>
                        <a:pt x="124" y="851"/>
                      </a:lnTo>
                      <a:lnTo>
                        <a:pt x="131" y="877"/>
                      </a:lnTo>
                      <a:lnTo>
                        <a:pt x="141" y="904"/>
                      </a:lnTo>
                      <a:lnTo>
                        <a:pt x="148" y="929"/>
                      </a:lnTo>
                      <a:lnTo>
                        <a:pt x="156" y="957"/>
                      </a:lnTo>
                      <a:lnTo>
                        <a:pt x="164" y="984"/>
                      </a:lnTo>
                      <a:lnTo>
                        <a:pt x="173" y="1014"/>
                      </a:lnTo>
                      <a:lnTo>
                        <a:pt x="183" y="1043"/>
                      </a:lnTo>
                      <a:lnTo>
                        <a:pt x="192" y="1071"/>
                      </a:lnTo>
                      <a:lnTo>
                        <a:pt x="202" y="1100"/>
                      </a:lnTo>
                      <a:lnTo>
                        <a:pt x="211" y="1130"/>
                      </a:lnTo>
                      <a:lnTo>
                        <a:pt x="221" y="1157"/>
                      </a:lnTo>
                      <a:lnTo>
                        <a:pt x="228" y="1187"/>
                      </a:lnTo>
                      <a:lnTo>
                        <a:pt x="238" y="1214"/>
                      </a:lnTo>
                      <a:lnTo>
                        <a:pt x="247" y="1244"/>
                      </a:lnTo>
                      <a:lnTo>
                        <a:pt x="255" y="1273"/>
                      </a:lnTo>
                      <a:lnTo>
                        <a:pt x="266" y="1299"/>
                      </a:lnTo>
                      <a:lnTo>
                        <a:pt x="276" y="1328"/>
                      </a:lnTo>
                      <a:lnTo>
                        <a:pt x="285" y="1356"/>
                      </a:lnTo>
                      <a:lnTo>
                        <a:pt x="293" y="1385"/>
                      </a:lnTo>
                      <a:lnTo>
                        <a:pt x="302" y="1411"/>
                      </a:lnTo>
                      <a:lnTo>
                        <a:pt x="310" y="1438"/>
                      </a:lnTo>
                      <a:lnTo>
                        <a:pt x="321" y="1465"/>
                      </a:lnTo>
                      <a:lnTo>
                        <a:pt x="329" y="1489"/>
                      </a:lnTo>
                      <a:lnTo>
                        <a:pt x="339" y="1514"/>
                      </a:lnTo>
                      <a:lnTo>
                        <a:pt x="346" y="1537"/>
                      </a:lnTo>
                      <a:lnTo>
                        <a:pt x="356" y="1562"/>
                      </a:lnTo>
                      <a:lnTo>
                        <a:pt x="363" y="1584"/>
                      </a:lnTo>
                      <a:lnTo>
                        <a:pt x="371" y="1607"/>
                      </a:lnTo>
                      <a:lnTo>
                        <a:pt x="379" y="1628"/>
                      </a:lnTo>
                      <a:lnTo>
                        <a:pt x="388" y="1647"/>
                      </a:lnTo>
                      <a:lnTo>
                        <a:pt x="396" y="1666"/>
                      </a:lnTo>
                      <a:lnTo>
                        <a:pt x="403" y="1685"/>
                      </a:lnTo>
                      <a:lnTo>
                        <a:pt x="409" y="1700"/>
                      </a:lnTo>
                      <a:lnTo>
                        <a:pt x="417" y="1717"/>
                      </a:lnTo>
                      <a:lnTo>
                        <a:pt x="422" y="1733"/>
                      </a:lnTo>
                      <a:lnTo>
                        <a:pt x="428" y="1746"/>
                      </a:lnTo>
                      <a:lnTo>
                        <a:pt x="434" y="1757"/>
                      </a:lnTo>
                      <a:lnTo>
                        <a:pt x="439" y="1769"/>
                      </a:lnTo>
                      <a:lnTo>
                        <a:pt x="443" y="1778"/>
                      </a:lnTo>
                      <a:lnTo>
                        <a:pt x="449" y="1786"/>
                      </a:lnTo>
                      <a:lnTo>
                        <a:pt x="453" y="1793"/>
                      </a:lnTo>
                      <a:lnTo>
                        <a:pt x="458" y="1797"/>
                      </a:lnTo>
                      <a:lnTo>
                        <a:pt x="460" y="1795"/>
                      </a:lnTo>
                      <a:lnTo>
                        <a:pt x="464" y="1791"/>
                      </a:lnTo>
                      <a:lnTo>
                        <a:pt x="468" y="1788"/>
                      </a:lnTo>
                      <a:lnTo>
                        <a:pt x="472" y="1786"/>
                      </a:lnTo>
                      <a:lnTo>
                        <a:pt x="477" y="1780"/>
                      </a:lnTo>
                      <a:lnTo>
                        <a:pt x="483" y="1776"/>
                      </a:lnTo>
                      <a:lnTo>
                        <a:pt x="491" y="1771"/>
                      </a:lnTo>
                      <a:lnTo>
                        <a:pt x="496" y="1765"/>
                      </a:lnTo>
                      <a:lnTo>
                        <a:pt x="504" y="1759"/>
                      </a:lnTo>
                      <a:lnTo>
                        <a:pt x="514" y="1753"/>
                      </a:lnTo>
                      <a:lnTo>
                        <a:pt x="523" y="1746"/>
                      </a:lnTo>
                      <a:lnTo>
                        <a:pt x="533" y="1740"/>
                      </a:lnTo>
                      <a:lnTo>
                        <a:pt x="542" y="1733"/>
                      </a:lnTo>
                      <a:lnTo>
                        <a:pt x="555" y="1727"/>
                      </a:lnTo>
                      <a:lnTo>
                        <a:pt x="567" y="1717"/>
                      </a:lnTo>
                      <a:lnTo>
                        <a:pt x="580" y="1710"/>
                      </a:lnTo>
                      <a:lnTo>
                        <a:pt x="591" y="1702"/>
                      </a:lnTo>
                      <a:lnTo>
                        <a:pt x="607" y="1695"/>
                      </a:lnTo>
                      <a:lnTo>
                        <a:pt x="620" y="1685"/>
                      </a:lnTo>
                      <a:lnTo>
                        <a:pt x="635" y="1677"/>
                      </a:lnTo>
                      <a:lnTo>
                        <a:pt x="650" y="1670"/>
                      </a:lnTo>
                      <a:lnTo>
                        <a:pt x="668" y="1662"/>
                      </a:lnTo>
                      <a:lnTo>
                        <a:pt x="683" y="1653"/>
                      </a:lnTo>
                      <a:lnTo>
                        <a:pt x="698" y="1645"/>
                      </a:lnTo>
                      <a:lnTo>
                        <a:pt x="715" y="1638"/>
                      </a:lnTo>
                      <a:lnTo>
                        <a:pt x="734" y="1630"/>
                      </a:lnTo>
                      <a:lnTo>
                        <a:pt x="753" y="1622"/>
                      </a:lnTo>
                      <a:lnTo>
                        <a:pt x="770" y="1615"/>
                      </a:lnTo>
                      <a:lnTo>
                        <a:pt x="789" y="1607"/>
                      </a:lnTo>
                      <a:lnTo>
                        <a:pt x="810" y="1601"/>
                      </a:lnTo>
                      <a:lnTo>
                        <a:pt x="829" y="1594"/>
                      </a:lnTo>
                      <a:lnTo>
                        <a:pt x="850" y="1588"/>
                      </a:lnTo>
                      <a:lnTo>
                        <a:pt x="869" y="1581"/>
                      </a:lnTo>
                      <a:lnTo>
                        <a:pt x="890" y="1575"/>
                      </a:lnTo>
                      <a:lnTo>
                        <a:pt x="911" y="1569"/>
                      </a:lnTo>
                      <a:lnTo>
                        <a:pt x="932" y="1565"/>
                      </a:lnTo>
                      <a:lnTo>
                        <a:pt x="955" y="1560"/>
                      </a:lnTo>
                      <a:lnTo>
                        <a:pt x="977" y="1558"/>
                      </a:lnTo>
                      <a:lnTo>
                        <a:pt x="1000" y="1554"/>
                      </a:lnTo>
                      <a:lnTo>
                        <a:pt x="1023" y="1550"/>
                      </a:lnTo>
                      <a:lnTo>
                        <a:pt x="1046" y="1548"/>
                      </a:lnTo>
                      <a:lnTo>
                        <a:pt x="1069" y="1548"/>
                      </a:lnTo>
                      <a:lnTo>
                        <a:pt x="1092" y="1546"/>
                      </a:lnTo>
                      <a:lnTo>
                        <a:pt x="1116" y="1546"/>
                      </a:lnTo>
                      <a:lnTo>
                        <a:pt x="1141" y="1546"/>
                      </a:lnTo>
                      <a:lnTo>
                        <a:pt x="1166" y="1550"/>
                      </a:lnTo>
                      <a:lnTo>
                        <a:pt x="1189" y="1550"/>
                      </a:lnTo>
                      <a:lnTo>
                        <a:pt x="1213" y="1554"/>
                      </a:lnTo>
                      <a:lnTo>
                        <a:pt x="1238" y="1558"/>
                      </a:lnTo>
                      <a:lnTo>
                        <a:pt x="1263" y="1562"/>
                      </a:lnTo>
                      <a:lnTo>
                        <a:pt x="1287" y="1567"/>
                      </a:lnTo>
                      <a:lnTo>
                        <a:pt x="1312" y="1575"/>
                      </a:lnTo>
                      <a:lnTo>
                        <a:pt x="1339" y="1582"/>
                      </a:lnTo>
                      <a:lnTo>
                        <a:pt x="1363" y="1592"/>
                      </a:lnTo>
                      <a:lnTo>
                        <a:pt x="1388" y="1600"/>
                      </a:lnTo>
                      <a:lnTo>
                        <a:pt x="1415" y="1611"/>
                      </a:lnTo>
                      <a:lnTo>
                        <a:pt x="1440" y="1622"/>
                      </a:lnTo>
                      <a:lnTo>
                        <a:pt x="1464" y="1638"/>
                      </a:lnTo>
                      <a:lnTo>
                        <a:pt x="1489" y="1649"/>
                      </a:lnTo>
                      <a:lnTo>
                        <a:pt x="1516" y="1666"/>
                      </a:lnTo>
                      <a:lnTo>
                        <a:pt x="1542" y="1683"/>
                      </a:lnTo>
                      <a:lnTo>
                        <a:pt x="1567" y="1702"/>
                      </a:lnTo>
                      <a:lnTo>
                        <a:pt x="1567" y="1700"/>
                      </a:lnTo>
                      <a:lnTo>
                        <a:pt x="1569" y="1695"/>
                      </a:lnTo>
                      <a:lnTo>
                        <a:pt x="1573" y="1685"/>
                      </a:lnTo>
                      <a:lnTo>
                        <a:pt x="1578" y="1676"/>
                      </a:lnTo>
                      <a:lnTo>
                        <a:pt x="1580" y="1668"/>
                      </a:lnTo>
                      <a:lnTo>
                        <a:pt x="1584" y="1662"/>
                      </a:lnTo>
                      <a:lnTo>
                        <a:pt x="1588" y="1653"/>
                      </a:lnTo>
                      <a:lnTo>
                        <a:pt x="1594" y="1645"/>
                      </a:lnTo>
                      <a:lnTo>
                        <a:pt x="1597" y="1636"/>
                      </a:lnTo>
                      <a:lnTo>
                        <a:pt x="1603" y="1628"/>
                      </a:lnTo>
                      <a:lnTo>
                        <a:pt x="1609" y="1617"/>
                      </a:lnTo>
                      <a:lnTo>
                        <a:pt x="1616" y="1609"/>
                      </a:lnTo>
                      <a:lnTo>
                        <a:pt x="1622" y="1598"/>
                      </a:lnTo>
                      <a:lnTo>
                        <a:pt x="1630" y="1586"/>
                      </a:lnTo>
                      <a:lnTo>
                        <a:pt x="1637" y="1575"/>
                      </a:lnTo>
                      <a:lnTo>
                        <a:pt x="1645" y="1565"/>
                      </a:lnTo>
                      <a:lnTo>
                        <a:pt x="1653" y="1552"/>
                      </a:lnTo>
                      <a:lnTo>
                        <a:pt x="1662" y="1541"/>
                      </a:lnTo>
                      <a:lnTo>
                        <a:pt x="1672" y="1527"/>
                      </a:lnTo>
                      <a:lnTo>
                        <a:pt x="1683" y="1516"/>
                      </a:lnTo>
                      <a:lnTo>
                        <a:pt x="1692" y="1503"/>
                      </a:lnTo>
                      <a:lnTo>
                        <a:pt x="1704" y="1489"/>
                      </a:lnTo>
                      <a:lnTo>
                        <a:pt x="1715" y="1476"/>
                      </a:lnTo>
                      <a:lnTo>
                        <a:pt x="1729" y="1463"/>
                      </a:lnTo>
                      <a:lnTo>
                        <a:pt x="1742" y="1449"/>
                      </a:lnTo>
                      <a:lnTo>
                        <a:pt x="1753" y="1436"/>
                      </a:lnTo>
                      <a:lnTo>
                        <a:pt x="1768" y="1423"/>
                      </a:lnTo>
                      <a:lnTo>
                        <a:pt x="1784" y="1410"/>
                      </a:lnTo>
                      <a:lnTo>
                        <a:pt x="1799" y="1396"/>
                      </a:lnTo>
                      <a:lnTo>
                        <a:pt x="1814" y="1383"/>
                      </a:lnTo>
                      <a:lnTo>
                        <a:pt x="1829" y="1370"/>
                      </a:lnTo>
                      <a:lnTo>
                        <a:pt x="1846" y="1356"/>
                      </a:lnTo>
                      <a:lnTo>
                        <a:pt x="1864" y="1341"/>
                      </a:lnTo>
                      <a:lnTo>
                        <a:pt x="1881" y="1330"/>
                      </a:lnTo>
                      <a:lnTo>
                        <a:pt x="1902" y="1316"/>
                      </a:lnTo>
                      <a:lnTo>
                        <a:pt x="1921" y="1305"/>
                      </a:lnTo>
                      <a:lnTo>
                        <a:pt x="1940" y="1292"/>
                      </a:lnTo>
                      <a:lnTo>
                        <a:pt x="1961" y="1280"/>
                      </a:lnTo>
                      <a:lnTo>
                        <a:pt x="1981" y="1267"/>
                      </a:lnTo>
                      <a:lnTo>
                        <a:pt x="2004" y="1258"/>
                      </a:lnTo>
                      <a:lnTo>
                        <a:pt x="2025" y="1246"/>
                      </a:lnTo>
                      <a:lnTo>
                        <a:pt x="2048" y="1235"/>
                      </a:lnTo>
                      <a:lnTo>
                        <a:pt x="2073" y="1225"/>
                      </a:lnTo>
                      <a:lnTo>
                        <a:pt x="2097" y="1218"/>
                      </a:lnTo>
                      <a:lnTo>
                        <a:pt x="2122" y="1206"/>
                      </a:lnTo>
                      <a:lnTo>
                        <a:pt x="2149" y="1197"/>
                      </a:lnTo>
                      <a:lnTo>
                        <a:pt x="2174" y="1189"/>
                      </a:lnTo>
                      <a:lnTo>
                        <a:pt x="2202" y="1182"/>
                      </a:lnTo>
                      <a:lnTo>
                        <a:pt x="2229" y="1174"/>
                      </a:lnTo>
                      <a:lnTo>
                        <a:pt x="2257" y="1168"/>
                      </a:lnTo>
                      <a:lnTo>
                        <a:pt x="2288" y="1162"/>
                      </a:lnTo>
                      <a:lnTo>
                        <a:pt x="2318" y="1157"/>
                      </a:lnTo>
                      <a:lnTo>
                        <a:pt x="2348" y="1153"/>
                      </a:lnTo>
                      <a:lnTo>
                        <a:pt x="2381" y="1149"/>
                      </a:lnTo>
                      <a:lnTo>
                        <a:pt x="2413" y="1145"/>
                      </a:lnTo>
                      <a:lnTo>
                        <a:pt x="2445" y="1143"/>
                      </a:lnTo>
                      <a:lnTo>
                        <a:pt x="2480" y="1142"/>
                      </a:lnTo>
                      <a:lnTo>
                        <a:pt x="2516" y="1142"/>
                      </a:lnTo>
                      <a:lnTo>
                        <a:pt x="2550" y="1142"/>
                      </a:lnTo>
                      <a:lnTo>
                        <a:pt x="2588" y="1143"/>
                      </a:lnTo>
                      <a:lnTo>
                        <a:pt x="2265" y="39"/>
                      </a:lnTo>
                      <a:lnTo>
                        <a:pt x="2263" y="38"/>
                      </a:lnTo>
                      <a:lnTo>
                        <a:pt x="2261" y="36"/>
                      </a:lnTo>
                      <a:lnTo>
                        <a:pt x="2255" y="34"/>
                      </a:lnTo>
                      <a:lnTo>
                        <a:pt x="2250" y="34"/>
                      </a:lnTo>
                      <a:lnTo>
                        <a:pt x="2240" y="30"/>
                      </a:lnTo>
                      <a:lnTo>
                        <a:pt x="2231" y="28"/>
                      </a:lnTo>
                      <a:lnTo>
                        <a:pt x="2225" y="26"/>
                      </a:lnTo>
                      <a:lnTo>
                        <a:pt x="2219" y="26"/>
                      </a:lnTo>
                      <a:lnTo>
                        <a:pt x="2213" y="24"/>
                      </a:lnTo>
                      <a:lnTo>
                        <a:pt x="2208" y="24"/>
                      </a:lnTo>
                      <a:lnTo>
                        <a:pt x="2200" y="20"/>
                      </a:lnTo>
                      <a:lnTo>
                        <a:pt x="2193" y="20"/>
                      </a:lnTo>
                      <a:lnTo>
                        <a:pt x="2185" y="19"/>
                      </a:lnTo>
                      <a:lnTo>
                        <a:pt x="2177" y="17"/>
                      </a:lnTo>
                      <a:lnTo>
                        <a:pt x="2168" y="15"/>
                      </a:lnTo>
                      <a:lnTo>
                        <a:pt x="2160" y="13"/>
                      </a:lnTo>
                      <a:lnTo>
                        <a:pt x="2151" y="11"/>
                      </a:lnTo>
                      <a:lnTo>
                        <a:pt x="2143" y="11"/>
                      </a:lnTo>
                      <a:lnTo>
                        <a:pt x="2132" y="9"/>
                      </a:lnTo>
                      <a:lnTo>
                        <a:pt x="2122" y="7"/>
                      </a:lnTo>
                      <a:lnTo>
                        <a:pt x="2111" y="5"/>
                      </a:lnTo>
                      <a:lnTo>
                        <a:pt x="2101" y="5"/>
                      </a:lnTo>
                      <a:lnTo>
                        <a:pt x="2090" y="3"/>
                      </a:lnTo>
                      <a:lnTo>
                        <a:pt x="2080" y="3"/>
                      </a:lnTo>
                      <a:lnTo>
                        <a:pt x="2069" y="3"/>
                      </a:lnTo>
                      <a:lnTo>
                        <a:pt x="2058" y="3"/>
                      </a:lnTo>
                      <a:lnTo>
                        <a:pt x="2046" y="1"/>
                      </a:lnTo>
                      <a:lnTo>
                        <a:pt x="2033" y="1"/>
                      </a:lnTo>
                      <a:lnTo>
                        <a:pt x="2021" y="0"/>
                      </a:lnTo>
                      <a:lnTo>
                        <a:pt x="2010" y="0"/>
                      </a:lnTo>
                      <a:lnTo>
                        <a:pt x="1997" y="0"/>
                      </a:lnTo>
                      <a:lnTo>
                        <a:pt x="1983" y="0"/>
                      </a:lnTo>
                      <a:lnTo>
                        <a:pt x="1970" y="0"/>
                      </a:lnTo>
                      <a:lnTo>
                        <a:pt x="1959" y="0"/>
                      </a:lnTo>
                      <a:lnTo>
                        <a:pt x="1945" y="0"/>
                      </a:lnTo>
                      <a:lnTo>
                        <a:pt x="1930" y="0"/>
                      </a:lnTo>
                      <a:lnTo>
                        <a:pt x="1917" y="1"/>
                      </a:lnTo>
                      <a:lnTo>
                        <a:pt x="1903" y="3"/>
                      </a:lnTo>
                      <a:lnTo>
                        <a:pt x="1890" y="3"/>
                      </a:lnTo>
                      <a:lnTo>
                        <a:pt x="1875" y="5"/>
                      </a:lnTo>
                      <a:lnTo>
                        <a:pt x="1862" y="5"/>
                      </a:lnTo>
                      <a:lnTo>
                        <a:pt x="1848" y="9"/>
                      </a:lnTo>
                      <a:lnTo>
                        <a:pt x="1833" y="11"/>
                      </a:lnTo>
                      <a:lnTo>
                        <a:pt x="1820" y="13"/>
                      </a:lnTo>
                      <a:lnTo>
                        <a:pt x="1805" y="17"/>
                      </a:lnTo>
                      <a:lnTo>
                        <a:pt x="1791" y="19"/>
                      </a:lnTo>
                      <a:lnTo>
                        <a:pt x="1776" y="22"/>
                      </a:lnTo>
                      <a:lnTo>
                        <a:pt x="1761" y="26"/>
                      </a:lnTo>
                      <a:lnTo>
                        <a:pt x="1746" y="30"/>
                      </a:lnTo>
                      <a:lnTo>
                        <a:pt x="1732" y="36"/>
                      </a:lnTo>
                      <a:lnTo>
                        <a:pt x="1717" y="39"/>
                      </a:lnTo>
                      <a:lnTo>
                        <a:pt x="1702" y="43"/>
                      </a:lnTo>
                      <a:lnTo>
                        <a:pt x="1687" y="49"/>
                      </a:lnTo>
                      <a:lnTo>
                        <a:pt x="1673" y="55"/>
                      </a:lnTo>
                      <a:lnTo>
                        <a:pt x="1658" y="60"/>
                      </a:lnTo>
                      <a:lnTo>
                        <a:pt x="1643" y="68"/>
                      </a:lnTo>
                      <a:lnTo>
                        <a:pt x="1630" y="74"/>
                      </a:lnTo>
                      <a:lnTo>
                        <a:pt x="1614" y="81"/>
                      </a:lnTo>
                      <a:lnTo>
                        <a:pt x="1607" y="85"/>
                      </a:lnTo>
                      <a:lnTo>
                        <a:pt x="1599" y="89"/>
                      </a:lnTo>
                      <a:lnTo>
                        <a:pt x="1592" y="91"/>
                      </a:lnTo>
                      <a:lnTo>
                        <a:pt x="1584" y="96"/>
                      </a:lnTo>
                      <a:lnTo>
                        <a:pt x="1576" y="98"/>
                      </a:lnTo>
                      <a:lnTo>
                        <a:pt x="1569" y="104"/>
                      </a:lnTo>
                      <a:lnTo>
                        <a:pt x="1561" y="108"/>
                      </a:lnTo>
                      <a:lnTo>
                        <a:pt x="1554" y="112"/>
                      </a:lnTo>
                      <a:lnTo>
                        <a:pt x="1546" y="115"/>
                      </a:lnTo>
                      <a:lnTo>
                        <a:pt x="1538" y="121"/>
                      </a:lnTo>
                      <a:lnTo>
                        <a:pt x="1531" y="125"/>
                      </a:lnTo>
                      <a:lnTo>
                        <a:pt x="1525" y="131"/>
                      </a:lnTo>
                      <a:lnTo>
                        <a:pt x="1518" y="134"/>
                      </a:lnTo>
                      <a:lnTo>
                        <a:pt x="1510" y="140"/>
                      </a:lnTo>
                      <a:lnTo>
                        <a:pt x="1502" y="144"/>
                      </a:lnTo>
                      <a:lnTo>
                        <a:pt x="1497" y="152"/>
                      </a:lnTo>
                      <a:lnTo>
                        <a:pt x="1489" y="155"/>
                      </a:lnTo>
                      <a:lnTo>
                        <a:pt x="1481" y="161"/>
                      </a:lnTo>
                      <a:lnTo>
                        <a:pt x="1474" y="167"/>
                      </a:lnTo>
                      <a:lnTo>
                        <a:pt x="1466" y="172"/>
                      </a:lnTo>
                      <a:lnTo>
                        <a:pt x="1459" y="178"/>
                      </a:lnTo>
                      <a:lnTo>
                        <a:pt x="1453" y="184"/>
                      </a:lnTo>
                      <a:lnTo>
                        <a:pt x="1445" y="190"/>
                      </a:lnTo>
                      <a:lnTo>
                        <a:pt x="1440" y="197"/>
                      </a:lnTo>
                      <a:lnTo>
                        <a:pt x="1432" y="201"/>
                      </a:lnTo>
                      <a:lnTo>
                        <a:pt x="1424" y="209"/>
                      </a:lnTo>
                      <a:lnTo>
                        <a:pt x="1417" y="214"/>
                      </a:lnTo>
                      <a:lnTo>
                        <a:pt x="1411" y="222"/>
                      </a:lnTo>
                      <a:lnTo>
                        <a:pt x="1403" y="228"/>
                      </a:lnTo>
                      <a:lnTo>
                        <a:pt x="1398" y="235"/>
                      </a:lnTo>
                      <a:lnTo>
                        <a:pt x="1392" y="243"/>
                      </a:lnTo>
                      <a:lnTo>
                        <a:pt x="1384" y="250"/>
                      </a:lnTo>
                      <a:lnTo>
                        <a:pt x="1377" y="256"/>
                      </a:lnTo>
                      <a:lnTo>
                        <a:pt x="1371" y="264"/>
                      </a:lnTo>
                      <a:lnTo>
                        <a:pt x="1363" y="271"/>
                      </a:lnTo>
                      <a:lnTo>
                        <a:pt x="1358" y="279"/>
                      </a:lnTo>
                      <a:lnTo>
                        <a:pt x="1352" y="286"/>
                      </a:lnTo>
                      <a:lnTo>
                        <a:pt x="1344" y="294"/>
                      </a:lnTo>
                      <a:lnTo>
                        <a:pt x="1339" y="302"/>
                      </a:lnTo>
                      <a:lnTo>
                        <a:pt x="1331" y="311"/>
                      </a:lnTo>
                      <a:lnTo>
                        <a:pt x="1325" y="319"/>
                      </a:lnTo>
                      <a:lnTo>
                        <a:pt x="1320" y="326"/>
                      </a:lnTo>
                      <a:lnTo>
                        <a:pt x="1312" y="336"/>
                      </a:lnTo>
                      <a:lnTo>
                        <a:pt x="1306" y="345"/>
                      </a:lnTo>
                      <a:lnTo>
                        <a:pt x="1299" y="353"/>
                      </a:lnTo>
                      <a:lnTo>
                        <a:pt x="1295" y="362"/>
                      </a:lnTo>
                      <a:lnTo>
                        <a:pt x="1289" y="372"/>
                      </a:lnTo>
                      <a:lnTo>
                        <a:pt x="1284" y="381"/>
                      </a:lnTo>
                      <a:lnTo>
                        <a:pt x="1276" y="391"/>
                      </a:lnTo>
                      <a:lnTo>
                        <a:pt x="1270" y="400"/>
                      </a:lnTo>
                      <a:lnTo>
                        <a:pt x="1265" y="410"/>
                      </a:lnTo>
                      <a:lnTo>
                        <a:pt x="1259" y="419"/>
                      </a:lnTo>
                      <a:lnTo>
                        <a:pt x="1253" y="429"/>
                      </a:lnTo>
                      <a:lnTo>
                        <a:pt x="1247" y="438"/>
                      </a:lnTo>
                      <a:lnTo>
                        <a:pt x="1242" y="450"/>
                      </a:lnTo>
                      <a:lnTo>
                        <a:pt x="1238" y="461"/>
                      </a:lnTo>
                      <a:lnTo>
                        <a:pt x="1232" y="471"/>
                      </a:lnTo>
                      <a:lnTo>
                        <a:pt x="1227" y="482"/>
                      </a:lnTo>
                      <a:lnTo>
                        <a:pt x="1221" y="492"/>
                      </a:lnTo>
                      <a:lnTo>
                        <a:pt x="1217" y="503"/>
                      </a:lnTo>
                      <a:lnTo>
                        <a:pt x="1211" y="514"/>
                      </a:lnTo>
                      <a:lnTo>
                        <a:pt x="1208" y="526"/>
                      </a:lnTo>
                      <a:lnTo>
                        <a:pt x="1202" y="539"/>
                      </a:lnTo>
                      <a:lnTo>
                        <a:pt x="1196" y="551"/>
                      </a:lnTo>
                      <a:lnTo>
                        <a:pt x="1194" y="549"/>
                      </a:lnTo>
                      <a:lnTo>
                        <a:pt x="1190" y="543"/>
                      </a:lnTo>
                      <a:lnTo>
                        <a:pt x="1187" y="539"/>
                      </a:lnTo>
                      <a:lnTo>
                        <a:pt x="1185" y="534"/>
                      </a:lnTo>
                      <a:lnTo>
                        <a:pt x="1179" y="530"/>
                      </a:lnTo>
                      <a:lnTo>
                        <a:pt x="1175" y="524"/>
                      </a:lnTo>
                      <a:lnTo>
                        <a:pt x="1170" y="516"/>
                      </a:lnTo>
                      <a:lnTo>
                        <a:pt x="1162" y="509"/>
                      </a:lnTo>
                      <a:lnTo>
                        <a:pt x="1156" y="499"/>
                      </a:lnTo>
                      <a:lnTo>
                        <a:pt x="1151" y="492"/>
                      </a:lnTo>
                      <a:lnTo>
                        <a:pt x="1141" y="482"/>
                      </a:lnTo>
                      <a:lnTo>
                        <a:pt x="1132" y="473"/>
                      </a:lnTo>
                      <a:lnTo>
                        <a:pt x="1122" y="463"/>
                      </a:lnTo>
                      <a:lnTo>
                        <a:pt x="1114" y="454"/>
                      </a:lnTo>
                      <a:lnTo>
                        <a:pt x="1101" y="444"/>
                      </a:lnTo>
                      <a:lnTo>
                        <a:pt x="1092" y="433"/>
                      </a:lnTo>
                      <a:lnTo>
                        <a:pt x="1080" y="421"/>
                      </a:lnTo>
                      <a:lnTo>
                        <a:pt x="1067" y="412"/>
                      </a:lnTo>
                      <a:lnTo>
                        <a:pt x="1054" y="399"/>
                      </a:lnTo>
                      <a:lnTo>
                        <a:pt x="1040" y="389"/>
                      </a:lnTo>
                      <a:lnTo>
                        <a:pt x="1027" y="378"/>
                      </a:lnTo>
                      <a:lnTo>
                        <a:pt x="1012" y="366"/>
                      </a:lnTo>
                      <a:lnTo>
                        <a:pt x="997" y="355"/>
                      </a:lnTo>
                      <a:lnTo>
                        <a:pt x="979" y="343"/>
                      </a:lnTo>
                      <a:lnTo>
                        <a:pt x="964" y="334"/>
                      </a:lnTo>
                      <a:lnTo>
                        <a:pt x="947" y="324"/>
                      </a:lnTo>
                      <a:lnTo>
                        <a:pt x="930" y="313"/>
                      </a:lnTo>
                      <a:lnTo>
                        <a:pt x="913" y="302"/>
                      </a:lnTo>
                      <a:lnTo>
                        <a:pt x="894" y="292"/>
                      </a:lnTo>
                      <a:lnTo>
                        <a:pt x="877" y="285"/>
                      </a:lnTo>
                      <a:lnTo>
                        <a:pt x="856" y="273"/>
                      </a:lnTo>
                      <a:lnTo>
                        <a:pt x="835" y="264"/>
                      </a:lnTo>
                      <a:lnTo>
                        <a:pt x="814" y="256"/>
                      </a:lnTo>
                      <a:lnTo>
                        <a:pt x="793" y="248"/>
                      </a:lnTo>
                      <a:lnTo>
                        <a:pt x="770" y="241"/>
                      </a:lnTo>
                      <a:lnTo>
                        <a:pt x="749" y="235"/>
                      </a:lnTo>
                      <a:lnTo>
                        <a:pt x="727" y="228"/>
                      </a:lnTo>
                      <a:lnTo>
                        <a:pt x="704" y="224"/>
                      </a:lnTo>
                      <a:lnTo>
                        <a:pt x="679" y="218"/>
                      </a:lnTo>
                      <a:lnTo>
                        <a:pt x="654" y="216"/>
                      </a:lnTo>
                      <a:lnTo>
                        <a:pt x="630" y="212"/>
                      </a:lnTo>
                      <a:lnTo>
                        <a:pt x="605" y="210"/>
                      </a:lnTo>
                      <a:lnTo>
                        <a:pt x="578" y="209"/>
                      </a:lnTo>
                      <a:lnTo>
                        <a:pt x="552" y="210"/>
                      </a:lnTo>
                      <a:lnTo>
                        <a:pt x="525" y="210"/>
                      </a:lnTo>
                      <a:lnTo>
                        <a:pt x="498" y="214"/>
                      </a:lnTo>
                      <a:lnTo>
                        <a:pt x="470" y="216"/>
                      </a:lnTo>
                      <a:lnTo>
                        <a:pt x="441" y="220"/>
                      </a:lnTo>
                      <a:lnTo>
                        <a:pt x="413" y="224"/>
                      </a:lnTo>
                      <a:lnTo>
                        <a:pt x="384" y="231"/>
                      </a:lnTo>
                      <a:lnTo>
                        <a:pt x="354" y="239"/>
                      </a:lnTo>
                      <a:lnTo>
                        <a:pt x="323" y="248"/>
                      </a:lnTo>
                      <a:lnTo>
                        <a:pt x="293" y="258"/>
                      </a:lnTo>
                      <a:lnTo>
                        <a:pt x="263" y="271"/>
                      </a:lnTo>
                      <a:lnTo>
                        <a:pt x="230" y="283"/>
                      </a:lnTo>
                      <a:lnTo>
                        <a:pt x="198" y="298"/>
                      </a:lnTo>
                      <a:lnTo>
                        <a:pt x="166" y="313"/>
                      </a:lnTo>
                      <a:lnTo>
                        <a:pt x="135" y="332"/>
                      </a:lnTo>
                      <a:lnTo>
                        <a:pt x="101" y="351"/>
                      </a:lnTo>
                      <a:lnTo>
                        <a:pt x="67" y="372"/>
                      </a:lnTo>
                      <a:lnTo>
                        <a:pt x="32" y="395"/>
                      </a:lnTo>
                      <a:lnTo>
                        <a:pt x="0" y="421"/>
                      </a:lnTo>
                      <a:lnTo>
                        <a:pt x="13" y="467"/>
                      </a:lnTo>
                      <a:lnTo>
                        <a:pt x="40" y="4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25" name="Freeform 184"/>
                <p:cNvSpPr>
                  <a:spLocks/>
                </p:cNvSpPr>
                <p:nvPr/>
              </p:nvSpPr>
              <p:spPr bwMode="auto">
                <a:xfrm>
                  <a:off x="522" y="3210"/>
                  <a:ext cx="809" cy="642"/>
                </a:xfrm>
                <a:custGeom>
                  <a:avLst/>
                  <a:gdLst>
                    <a:gd name="T0" fmla="*/ 0 w 1618"/>
                    <a:gd name="T1" fmla="*/ 70 h 1283"/>
                    <a:gd name="T2" fmla="*/ 4 w 1618"/>
                    <a:gd name="T3" fmla="*/ 80 h 1283"/>
                    <a:gd name="T4" fmla="*/ 10 w 1618"/>
                    <a:gd name="T5" fmla="*/ 95 h 1283"/>
                    <a:gd name="T6" fmla="*/ 17 w 1618"/>
                    <a:gd name="T7" fmla="*/ 114 h 1283"/>
                    <a:gd name="T8" fmla="*/ 27 w 1618"/>
                    <a:gd name="T9" fmla="*/ 137 h 1283"/>
                    <a:gd name="T10" fmla="*/ 36 w 1618"/>
                    <a:gd name="T11" fmla="*/ 165 h 1283"/>
                    <a:gd name="T12" fmla="*/ 49 w 1618"/>
                    <a:gd name="T13" fmla="*/ 194 h 1283"/>
                    <a:gd name="T14" fmla="*/ 61 w 1618"/>
                    <a:gd name="T15" fmla="*/ 228 h 1283"/>
                    <a:gd name="T16" fmla="*/ 75 w 1618"/>
                    <a:gd name="T17" fmla="*/ 263 h 1283"/>
                    <a:gd name="T18" fmla="*/ 90 w 1618"/>
                    <a:gd name="T19" fmla="*/ 300 h 1283"/>
                    <a:gd name="T20" fmla="*/ 104 w 1618"/>
                    <a:gd name="T21" fmla="*/ 337 h 1283"/>
                    <a:gd name="T22" fmla="*/ 118 w 1618"/>
                    <a:gd name="T23" fmla="*/ 375 h 1283"/>
                    <a:gd name="T24" fmla="*/ 132 w 1618"/>
                    <a:gd name="T25" fmla="*/ 412 h 1283"/>
                    <a:gd name="T26" fmla="*/ 146 w 1618"/>
                    <a:gd name="T27" fmla="*/ 448 h 1283"/>
                    <a:gd name="T28" fmla="*/ 159 w 1618"/>
                    <a:gd name="T29" fmla="*/ 483 h 1283"/>
                    <a:gd name="T30" fmla="*/ 171 w 1618"/>
                    <a:gd name="T31" fmla="*/ 518 h 1283"/>
                    <a:gd name="T32" fmla="*/ 182 w 1618"/>
                    <a:gd name="T33" fmla="*/ 549 h 1283"/>
                    <a:gd name="T34" fmla="*/ 192 w 1618"/>
                    <a:gd name="T35" fmla="*/ 576 h 1283"/>
                    <a:gd name="T36" fmla="*/ 200 w 1618"/>
                    <a:gd name="T37" fmla="*/ 601 h 1283"/>
                    <a:gd name="T38" fmla="*/ 207 w 1618"/>
                    <a:gd name="T39" fmla="*/ 622 h 1283"/>
                    <a:gd name="T40" fmla="*/ 212 w 1618"/>
                    <a:gd name="T41" fmla="*/ 637 h 1283"/>
                    <a:gd name="T42" fmla="*/ 216 w 1618"/>
                    <a:gd name="T43" fmla="*/ 639 h 1283"/>
                    <a:gd name="T44" fmla="*/ 227 w 1618"/>
                    <a:gd name="T45" fmla="*/ 629 h 1283"/>
                    <a:gd name="T46" fmla="*/ 238 w 1618"/>
                    <a:gd name="T47" fmla="*/ 622 h 1283"/>
                    <a:gd name="T48" fmla="*/ 251 w 1618"/>
                    <a:gd name="T49" fmla="*/ 612 h 1283"/>
                    <a:gd name="T50" fmla="*/ 268 w 1618"/>
                    <a:gd name="T51" fmla="*/ 601 h 1283"/>
                    <a:gd name="T52" fmla="*/ 287 w 1618"/>
                    <a:gd name="T53" fmla="*/ 590 h 1283"/>
                    <a:gd name="T54" fmla="*/ 309 w 1618"/>
                    <a:gd name="T55" fmla="*/ 578 h 1283"/>
                    <a:gd name="T56" fmla="*/ 333 w 1618"/>
                    <a:gd name="T57" fmla="*/ 566 h 1283"/>
                    <a:gd name="T58" fmla="*/ 360 w 1618"/>
                    <a:gd name="T59" fmla="*/ 553 h 1283"/>
                    <a:gd name="T60" fmla="*/ 390 w 1618"/>
                    <a:gd name="T61" fmla="*/ 542 h 1283"/>
                    <a:gd name="T62" fmla="*/ 421 w 1618"/>
                    <a:gd name="T63" fmla="*/ 531 h 1283"/>
                    <a:gd name="T64" fmla="*/ 455 w 1618"/>
                    <a:gd name="T65" fmla="*/ 520 h 1283"/>
                    <a:gd name="T66" fmla="*/ 491 w 1618"/>
                    <a:gd name="T67" fmla="*/ 512 h 1283"/>
                    <a:gd name="T68" fmla="*/ 528 w 1618"/>
                    <a:gd name="T69" fmla="*/ 505 h 1283"/>
                    <a:gd name="T70" fmla="*/ 568 w 1618"/>
                    <a:gd name="T71" fmla="*/ 501 h 1283"/>
                    <a:gd name="T72" fmla="*/ 609 w 1618"/>
                    <a:gd name="T73" fmla="*/ 498 h 1283"/>
                    <a:gd name="T74" fmla="*/ 651 w 1618"/>
                    <a:gd name="T75" fmla="*/ 498 h 1283"/>
                    <a:gd name="T76" fmla="*/ 697 w 1618"/>
                    <a:gd name="T77" fmla="*/ 501 h 1283"/>
                    <a:gd name="T78" fmla="*/ 743 w 1618"/>
                    <a:gd name="T79" fmla="*/ 509 h 1283"/>
                    <a:gd name="T80" fmla="*/ 790 w 1618"/>
                    <a:gd name="T81" fmla="*/ 519 h 1283"/>
                    <a:gd name="T82" fmla="*/ 807 w 1618"/>
                    <a:gd name="T83" fmla="*/ 507 h 1283"/>
                    <a:gd name="T84" fmla="*/ 801 w 1618"/>
                    <a:gd name="T85" fmla="*/ 505 h 1283"/>
                    <a:gd name="T86" fmla="*/ 790 w 1618"/>
                    <a:gd name="T87" fmla="*/ 502 h 1283"/>
                    <a:gd name="T88" fmla="*/ 778 w 1618"/>
                    <a:gd name="T89" fmla="*/ 498 h 1283"/>
                    <a:gd name="T90" fmla="*/ 761 w 1618"/>
                    <a:gd name="T91" fmla="*/ 495 h 1283"/>
                    <a:gd name="T92" fmla="*/ 741 w 1618"/>
                    <a:gd name="T93" fmla="*/ 492 h 1283"/>
                    <a:gd name="T94" fmla="*/ 718 w 1618"/>
                    <a:gd name="T95" fmla="*/ 488 h 1283"/>
                    <a:gd name="T96" fmla="*/ 694 w 1618"/>
                    <a:gd name="T97" fmla="*/ 485 h 1283"/>
                    <a:gd name="T98" fmla="*/ 666 w 1618"/>
                    <a:gd name="T99" fmla="*/ 482 h 1283"/>
                    <a:gd name="T100" fmla="*/ 637 w 1618"/>
                    <a:gd name="T101" fmla="*/ 481 h 1283"/>
                    <a:gd name="T102" fmla="*/ 606 w 1618"/>
                    <a:gd name="T103" fmla="*/ 481 h 1283"/>
                    <a:gd name="T104" fmla="*/ 572 w 1618"/>
                    <a:gd name="T105" fmla="*/ 482 h 1283"/>
                    <a:gd name="T106" fmla="*/ 537 w 1618"/>
                    <a:gd name="T107" fmla="*/ 485 h 1283"/>
                    <a:gd name="T108" fmla="*/ 502 w 1618"/>
                    <a:gd name="T109" fmla="*/ 490 h 1283"/>
                    <a:gd name="T110" fmla="*/ 464 w 1618"/>
                    <a:gd name="T111" fmla="*/ 496 h 1283"/>
                    <a:gd name="T112" fmla="*/ 428 w 1618"/>
                    <a:gd name="T113" fmla="*/ 507 h 1283"/>
                    <a:gd name="T114" fmla="*/ 389 w 1618"/>
                    <a:gd name="T115" fmla="*/ 518 h 1283"/>
                    <a:gd name="T116" fmla="*/ 351 w 1618"/>
                    <a:gd name="T117" fmla="*/ 533 h 1283"/>
                    <a:gd name="T118" fmla="*/ 313 w 1618"/>
                    <a:gd name="T119" fmla="*/ 552 h 1283"/>
                    <a:gd name="T120" fmla="*/ 275 w 1618"/>
                    <a:gd name="T121" fmla="*/ 573 h 1283"/>
                    <a:gd name="T122" fmla="*/ 237 w 1618"/>
                    <a:gd name="T123" fmla="*/ 600 h 1283"/>
                    <a:gd name="T124" fmla="*/ 82 w 1618"/>
                    <a:gd name="T125" fmla="*/ 21 h 12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18" h="1283">
                      <a:moveTo>
                        <a:pt x="146" y="0"/>
                      </a:moveTo>
                      <a:lnTo>
                        <a:pt x="0" y="137"/>
                      </a:lnTo>
                      <a:lnTo>
                        <a:pt x="0" y="139"/>
                      </a:lnTo>
                      <a:lnTo>
                        <a:pt x="2" y="149"/>
                      </a:lnTo>
                      <a:lnTo>
                        <a:pt x="4" y="152"/>
                      </a:lnTo>
                      <a:lnTo>
                        <a:pt x="7" y="160"/>
                      </a:lnTo>
                      <a:lnTo>
                        <a:pt x="11" y="168"/>
                      </a:lnTo>
                      <a:lnTo>
                        <a:pt x="15" y="179"/>
                      </a:lnTo>
                      <a:lnTo>
                        <a:pt x="19" y="189"/>
                      </a:lnTo>
                      <a:lnTo>
                        <a:pt x="25" y="200"/>
                      </a:lnTo>
                      <a:lnTo>
                        <a:pt x="28" y="213"/>
                      </a:lnTo>
                      <a:lnTo>
                        <a:pt x="34" y="228"/>
                      </a:lnTo>
                      <a:lnTo>
                        <a:pt x="40" y="242"/>
                      </a:lnTo>
                      <a:lnTo>
                        <a:pt x="45" y="259"/>
                      </a:lnTo>
                      <a:lnTo>
                        <a:pt x="53" y="274"/>
                      </a:lnTo>
                      <a:lnTo>
                        <a:pt x="59" y="293"/>
                      </a:lnTo>
                      <a:lnTo>
                        <a:pt x="66" y="310"/>
                      </a:lnTo>
                      <a:lnTo>
                        <a:pt x="72" y="329"/>
                      </a:lnTo>
                      <a:lnTo>
                        <a:pt x="80" y="348"/>
                      </a:lnTo>
                      <a:lnTo>
                        <a:pt x="89" y="369"/>
                      </a:lnTo>
                      <a:lnTo>
                        <a:pt x="97" y="388"/>
                      </a:lnTo>
                      <a:lnTo>
                        <a:pt x="104" y="411"/>
                      </a:lnTo>
                      <a:lnTo>
                        <a:pt x="112" y="434"/>
                      </a:lnTo>
                      <a:lnTo>
                        <a:pt x="122" y="456"/>
                      </a:lnTo>
                      <a:lnTo>
                        <a:pt x="131" y="479"/>
                      </a:lnTo>
                      <a:lnTo>
                        <a:pt x="139" y="500"/>
                      </a:lnTo>
                      <a:lnTo>
                        <a:pt x="150" y="525"/>
                      </a:lnTo>
                      <a:lnTo>
                        <a:pt x="160" y="550"/>
                      </a:lnTo>
                      <a:lnTo>
                        <a:pt x="169" y="574"/>
                      </a:lnTo>
                      <a:lnTo>
                        <a:pt x="179" y="599"/>
                      </a:lnTo>
                      <a:lnTo>
                        <a:pt x="188" y="624"/>
                      </a:lnTo>
                      <a:lnTo>
                        <a:pt x="198" y="648"/>
                      </a:lnTo>
                      <a:lnTo>
                        <a:pt x="207" y="673"/>
                      </a:lnTo>
                      <a:lnTo>
                        <a:pt x="217" y="698"/>
                      </a:lnTo>
                      <a:lnTo>
                        <a:pt x="226" y="723"/>
                      </a:lnTo>
                      <a:lnTo>
                        <a:pt x="236" y="749"/>
                      </a:lnTo>
                      <a:lnTo>
                        <a:pt x="245" y="774"/>
                      </a:lnTo>
                      <a:lnTo>
                        <a:pt x="255" y="799"/>
                      </a:lnTo>
                      <a:lnTo>
                        <a:pt x="264" y="823"/>
                      </a:lnTo>
                      <a:lnTo>
                        <a:pt x="274" y="850"/>
                      </a:lnTo>
                      <a:lnTo>
                        <a:pt x="281" y="873"/>
                      </a:lnTo>
                      <a:lnTo>
                        <a:pt x="291" y="895"/>
                      </a:lnTo>
                      <a:lnTo>
                        <a:pt x="298" y="920"/>
                      </a:lnTo>
                      <a:lnTo>
                        <a:pt x="308" y="943"/>
                      </a:lnTo>
                      <a:lnTo>
                        <a:pt x="317" y="966"/>
                      </a:lnTo>
                      <a:lnTo>
                        <a:pt x="325" y="990"/>
                      </a:lnTo>
                      <a:lnTo>
                        <a:pt x="334" y="1013"/>
                      </a:lnTo>
                      <a:lnTo>
                        <a:pt x="342" y="1036"/>
                      </a:lnTo>
                      <a:lnTo>
                        <a:pt x="350" y="1057"/>
                      </a:lnTo>
                      <a:lnTo>
                        <a:pt x="357" y="1076"/>
                      </a:lnTo>
                      <a:lnTo>
                        <a:pt x="363" y="1097"/>
                      </a:lnTo>
                      <a:lnTo>
                        <a:pt x="371" y="1116"/>
                      </a:lnTo>
                      <a:lnTo>
                        <a:pt x="376" y="1135"/>
                      </a:lnTo>
                      <a:lnTo>
                        <a:pt x="384" y="1152"/>
                      </a:lnTo>
                      <a:lnTo>
                        <a:pt x="390" y="1169"/>
                      </a:lnTo>
                      <a:lnTo>
                        <a:pt x="395" y="1186"/>
                      </a:lnTo>
                      <a:lnTo>
                        <a:pt x="399" y="1201"/>
                      </a:lnTo>
                      <a:lnTo>
                        <a:pt x="405" y="1217"/>
                      </a:lnTo>
                      <a:lnTo>
                        <a:pt x="409" y="1230"/>
                      </a:lnTo>
                      <a:lnTo>
                        <a:pt x="414" y="1243"/>
                      </a:lnTo>
                      <a:lnTo>
                        <a:pt x="416" y="1255"/>
                      </a:lnTo>
                      <a:lnTo>
                        <a:pt x="420" y="1264"/>
                      </a:lnTo>
                      <a:lnTo>
                        <a:pt x="424" y="1274"/>
                      </a:lnTo>
                      <a:lnTo>
                        <a:pt x="426" y="1283"/>
                      </a:lnTo>
                      <a:lnTo>
                        <a:pt x="428" y="1281"/>
                      </a:lnTo>
                      <a:lnTo>
                        <a:pt x="431" y="1277"/>
                      </a:lnTo>
                      <a:lnTo>
                        <a:pt x="439" y="1272"/>
                      </a:lnTo>
                      <a:lnTo>
                        <a:pt x="449" y="1264"/>
                      </a:lnTo>
                      <a:lnTo>
                        <a:pt x="454" y="1258"/>
                      </a:lnTo>
                      <a:lnTo>
                        <a:pt x="460" y="1255"/>
                      </a:lnTo>
                      <a:lnTo>
                        <a:pt x="466" y="1249"/>
                      </a:lnTo>
                      <a:lnTo>
                        <a:pt x="475" y="1243"/>
                      </a:lnTo>
                      <a:lnTo>
                        <a:pt x="483" y="1238"/>
                      </a:lnTo>
                      <a:lnTo>
                        <a:pt x="492" y="1230"/>
                      </a:lnTo>
                      <a:lnTo>
                        <a:pt x="502" y="1224"/>
                      </a:lnTo>
                      <a:lnTo>
                        <a:pt x="513" y="1219"/>
                      </a:lnTo>
                      <a:lnTo>
                        <a:pt x="525" y="1209"/>
                      </a:lnTo>
                      <a:lnTo>
                        <a:pt x="536" y="1201"/>
                      </a:lnTo>
                      <a:lnTo>
                        <a:pt x="547" y="1194"/>
                      </a:lnTo>
                      <a:lnTo>
                        <a:pt x="561" y="1186"/>
                      </a:lnTo>
                      <a:lnTo>
                        <a:pt x="574" y="1179"/>
                      </a:lnTo>
                      <a:lnTo>
                        <a:pt x="589" y="1171"/>
                      </a:lnTo>
                      <a:lnTo>
                        <a:pt x="603" y="1163"/>
                      </a:lnTo>
                      <a:lnTo>
                        <a:pt x="618" y="1156"/>
                      </a:lnTo>
                      <a:lnTo>
                        <a:pt x="633" y="1146"/>
                      </a:lnTo>
                      <a:lnTo>
                        <a:pt x="650" y="1139"/>
                      </a:lnTo>
                      <a:lnTo>
                        <a:pt x="665" y="1131"/>
                      </a:lnTo>
                      <a:lnTo>
                        <a:pt x="684" y="1124"/>
                      </a:lnTo>
                      <a:lnTo>
                        <a:pt x="701" y="1114"/>
                      </a:lnTo>
                      <a:lnTo>
                        <a:pt x="720" y="1106"/>
                      </a:lnTo>
                      <a:lnTo>
                        <a:pt x="739" y="1099"/>
                      </a:lnTo>
                      <a:lnTo>
                        <a:pt x="760" y="1091"/>
                      </a:lnTo>
                      <a:lnTo>
                        <a:pt x="779" y="1084"/>
                      </a:lnTo>
                      <a:lnTo>
                        <a:pt x="798" y="1076"/>
                      </a:lnTo>
                      <a:lnTo>
                        <a:pt x="819" y="1066"/>
                      </a:lnTo>
                      <a:lnTo>
                        <a:pt x="842" y="1061"/>
                      </a:lnTo>
                      <a:lnTo>
                        <a:pt x="863" y="1053"/>
                      </a:lnTo>
                      <a:lnTo>
                        <a:pt x="886" y="1046"/>
                      </a:lnTo>
                      <a:lnTo>
                        <a:pt x="909" y="1040"/>
                      </a:lnTo>
                      <a:lnTo>
                        <a:pt x="933" y="1034"/>
                      </a:lnTo>
                      <a:lnTo>
                        <a:pt x="956" y="1028"/>
                      </a:lnTo>
                      <a:lnTo>
                        <a:pt x="981" y="1023"/>
                      </a:lnTo>
                      <a:lnTo>
                        <a:pt x="1004" y="1017"/>
                      </a:lnTo>
                      <a:lnTo>
                        <a:pt x="1030" y="1013"/>
                      </a:lnTo>
                      <a:lnTo>
                        <a:pt x="1055" y="1009"/>
                      </a:lnTo>
                      <a:lnTo>
                        <a:pt x="1082" y="1008"/>
                      </a:lnTo>
                      <a:lnTo>
                        <a:pt x="1108" y="1004"/>
                      </a:lnTo>
                      <a:lnTo>
                        <a:pt x="1135" y="1002"/>
                      </a:lnTo>
                      <a:lnTo>
                        <a:pt x="1162" y="998"/>
                      </a:lnTo>
                      <a:lnTo>
                        <a:pt x="1190" y="996"/>
                      </a:lnTo>
                      <a:lnTo>
                        <a:pt x="1217" y="996"/>
                      </a:lnTo>
                      <a:lnTo>
                        <a:pt x="1245" y="996"/>
                      </a:lnTo>
                      <a:lnTo>
                        <a:pt x="1274" y="994"/>
                      </a:lnTo>
                      <a:lnTo>
                        <a:pt x="1302" y="996"/>
                      </a:lnTo>
                      <a:lnTo>
                        <a:pt x="1333" y="996"/>
                      </a:lnTo>
                      <a:lnTo>
                        <a:pt x="1363" y="1000"/>
                      </a:lnTo>
                      <a:lnTo>
                        <a:pt x="1394" y="1002"/>
                      </a:lnTo>
                      <a:lnTo>
                        <a:pt x="1422" y="1008"/>
                      </a:lnTo>
                      <a:lnTo>
                        <a:pt x="1453" y="1011"/>
                      </a:lnTo>
                      <a:lnTo>
                        <a:pt x="1485" y="1017"/>
                      </a:lnTo>
                      <a:lnTo>
                        <a:pt x="1517" y="1023"/>
                      </a:lnTo>
                      <a:lnTo>
                        <a:pt x="1548" y="1030"/>
                      </a:lnTo>
                      <a:lnTo>
                        <a:pt x="1580" y="1038"/>
                      </a:lnTo>
                      <a:lnTo>
                        <a:pt x="1614" y="1047"/>
                      </a:lnTo>
                      <a:lnTo>
                        <a:pt x="1618" y="1015"/>
                      </a:lnTo>
                      <a:lnTo>
                        <a:pt x="1614" y="1013"/>
                      </a:lnTo>
                      <a:lnTo>
                        <a:pt x="1610" y="1011"/>
                      </a:lnTo>
                      <a:lnTo>
                        <a:pt x="1605" y="1009"/>
                      </a:lnTo>
                      <a:lnTo>
                        <a:pt x="1601" y="1009"/>
                      </a:lnTo>
                      <a:lnTo>
                        <a:pt x="1595" y="1008"/>
                      </a:lnTo>
                      <a:lnTo>
                        <a:pt x="1589" y="1008"/>
                      </a:lnTo>
                      <a:lnTo>
                        <a:pt x="1580" y="1004"/>
                      </a:lnTo>
                      <a:lnTo>
                        <a:pt x="1572" y="1002"/>
                      </a:lnTo>
                      <a:lnTo>
                        <a:pt x="1563" y="1000"/>
                      </a:lnTo>
                      <a:lnTo>
                        <a:pt x="1555" y="996"/>
                      </a:lnTo>
                      <a:lnTo>
                        <a:pt x="1544" y="994"/>
                      </a:lnTo>
                      <a:lnTo>
                        <a:pt x="1532" y="992"/>
                      </a:lnTo>
                      <a:lnTo>
                        <a:pt x="1521" y="990"/>
                      </a:lnTo>
                      <a:lnTo>
                        <a:pt x="1510" y="989"/>
                      </a:lnTo>
                      <a:lnTo>
                        <a:pt x="1494" y="985"/>
                      </a:lnTo>
                      <a:lnTo>
                        <a:pt x="1481" y="983"/>
                      </a:lnTo>
                      <a:lnTo>
                        <a:pt x="1466" y="981"/>
                      </a:lnTo>
                      <a:lnTo>
                        <a:pt x="1453" y="979"/>
                      </a:lnTo>
                      <a:lnTo>
                        <a:pt x="1435" y="975"/>
                      </a:lnTo>
                      <a:lnTo>
                        <a:pt x="1420" y="973"/>
                      </a:lnTo>
                      <a:lnTo>
                        <a:pt x="1403" y="971"/>
                      </a:lnTo>
                      <a:lnTo>
                        <a:pt x="1388" y="970"/>
                      </a:lnTo>
                      <a:lnTo>
                        <a:pt x="1369" y="968"/>
                      </a:lnTo>
                      <a:lnTo>
                        <a:pt x="1350" y="966"/>
                      </a:lnTo>
                      <a:lnTo>
                        <a:pt x="1331" y="964"/>
                      </a:lnTo>
                      <a:lnTo>
                        <a:pt x="1314" y="964"/>
                      </a:lnTo>
                      <a:lnTo>
                        <a:pt x="1293" y="962"/>
                      </a:lnTo>
                      <a:lnTo>
                        <a:pt x="1274" y="962"/>
                      </a:lnTo>
                      <a:lnTo>
                        <a:pt x="1253" y="962"/>
                      </a:lnTo>
                      <a:lnTo>
                        <a:pt x="1234" y="962"/>
                      </a:lnTo>
                      <a:lnTo>
                        <a:pt x="1211" y="962"/>
                      </a:lnTo>
                      <a:lnTo>
                        <a:pt x="1188" y="962"/>
                      </a:lnTo>
                      <a:lnTo>
                        <a:pt x="1165" y="962"/>
                      </a:lnTo>
                      <a:lnTo>
                        <a:pt x="1144" y="964"/>
                      </a:lnTo>
                      <a:lnTo>
                        <a:pt x="1120" y="964"/>
                      </a:lnTo>
                      <a:lnTo>
                        <a:pt x="1099" y="966"/>
                      </a:lnTo>
                      <a:lnTo>
                        <a:pt x="1074" y="970"/>
                      </a:lnTo>
                      <a:lnTo>
                        <a:pt x="1051" y="973"/>
                      </a:lnTo>
                      <a:lnTo>
                        <a:pt x="1027" y="975"/>
                      </a:lnTo>
                      <a:lnTo>
                        <a:pt x="1004" y="979"/>
                      </a:lnTo>
                      <a:lnTo>
                        <a:pt x="979" y="983"/>
                      </a:lnTo>
                      <a:lnTo>
                        <a:pt x="954" y="989"/>
                      </a:lnTo>
                      <a:lnTo>
                        <a:pt x="928" y="992"/>
                      </a:lnTo>
                      <a:lnTo>
                        <a:pt x="905" y="1000"/>
                      </a:lnTo>
                      <a:lnTo>
                        <a:pt x="878" y="1006"/>
                      </a:lnTo>
                      <a:lnTo>
                        <a:pt x="855" y="1013"/>
                      </a:lnTo>
                      <a:lnTo>
                        <a:pt x="829" y="1019"/>
                      </a:lnTo>
                      <a:lnTo>
                        <a:pt x="804" y="1027"/>
                      </a:lnTo>
                      <a:lnTo>
                        <a:pt x="778" y="1036"/>
                      </a:lnTo>
                      <a:lnTo>
                        <a:pt x="753" y="1046"/>
                      </a:lnTo>
                      <a:lnTo>
                        <a:pt x="726" y="1055"/>
                      </a:lnTo>
                      <a:lnTo>
                        <a:pt x="701" y="1066"/>
                      </a:lnTo>
                      <a:lnTo>
                        <a:pt x="677" y="1078"/>
                      </a:lnTo>
                      <a:lnTo>
                        <a:pt x="652" y="1091"/>
                      </a:lnTo>
                      <a:lnTo>
                        <a:pt x="625" y="1103"/>
                      </a:lnTo>
                      <a:lnTo>
                        <a:pt x="599" y="1116"/>
                      </a:lnTo>
                      <a:lnTo>
                        <a:pt x="574" y="1131"/>
                      </a:lnTo>
                      <a:lnTo>
                        <a:pt x="549" y="1146"/>
                      </a:lnTo>
                      <a:lnTo>
                        <a:pt x="523" y="1163"/>
                      </a:lnTo>
                      <a:lnTo>
                        <a:pt x="498" y="1181"/>
                      </a:lnTo>
                      <a:lnTo>
                        <a:pt x="473" y="1200"/>
                      </a:lnTo>
                      <a:lnTo>
                        <a:pt x="449" y="1219"/>
                      </a:lnTo>
                      <a:lnTo>
                        <a:pt x="47" y="145"/>
                      </a:lnTo>
                      <a:lnTo>
                        <a:pt x="163" y="42"/>
                      </a:lnTo>
                      <a:lnTo>
                        <a:pt x="146" y="0"/>
                      </a:lnTo>
                      <a:close/>
                    </a:path>
                  </a:pathLst>
                </a:custGeom>
                <a:solidFill>
                  <a:srgbClr val="FFFFFF"/>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26" name="Freeform 185"/>
                <p:cNvSpPr>
                  <a:spLocks/>
                </p:cNvSpPr>
                <p:nvPr/>
              </p:nvSpPr>
              <p:spPr bwMode="auto">
                <a:xfrm>
                  <a:off x="484" y="3320"/>
                  <a:ext cx="825" cy="613"/>
                </a:xfrm>
                <a:custGeom>
                  <a:avLst/>
                  <a:gdLst>
                    <a:gd name="T0" fmla="*/ 256 w 1650"/>
                    <a:gd name="T1" fmla="*/ 613 h 1226"/>
                    <a:gd name="T2" fmla="*/ 261 w 1650"/>
                    <a:gd name="T3" fmla="*/ 607 h 1226"/>
                    <a:gd name="T4" fmla="*/ 270 w 1650"/>
                    <a:gd name="T5" fmla="*/ 599 h 1226"/>
                    <a:gd name="T6" fmla="*/ 281 w 1650"/>
                    <a:gd name="T7" fmla="*/ 590 h 1226"/>
                    <a:gd name="T8" fmla="*/ 294 w 1650"/>
                    <a:gd name="T9" fmla="*/ 581 h 1226"/>
                    <a:gd name="T10" fmla="*/ 309 w 1650"/>
                    <a:gd name="T11" fmla="*/ 568 h 1226"/>
                    <a:gd name="T12" fmla="*/ 327 w 1650"/>
                    <a:gd name="T13" fmla="*/ 556 h 1226"/>
                    <a:gd name="T14" fmla="*/ 347 w 1650"/>
                    <a:gd name="T15" fmla="*/ 543 h 1226"/>
                    <a:gd name="T16" fmla="*/ 371 w 1650"/>
                    <a:gd name="T17" fmla="*/ 529 h 1226"/>
                    <a:gd name="T18" fmla="*/ 397 w 1650"/>
                    <a:gd name="T19" fmla="*/ 516 h 1226"/>
                    <a:gd name="T20" fmla="*/ 424 w 1650"/>
                    <a:gd name="T21" fmla="*/ 502 h 1226"/>
                    <a:gd name="T22" fmla="*/ 454 w 1650"/>
                    <a:gd name="T23" fmla="*/ 489 h 1226"/>
                    <a:gd name="T24" fmla="*/ 486 w 1650"/>
                    <a:gd name="T25" fmla="*/ 476 h 1226"/>
                    <a:gd name="T26" fmla="*/ 520 w 1650"/>
                    <a:gd name="T27" fmla="*/ 464 h 1226"/>
                    <a:gd name="T28" fmla="*/ 557 w 1650"/>
                    <a:gd name="T29" fmla="*/ 453 h 1226"/>
                    <a:gd name="T30" fmla="*/ 596 w 1650"/>
                    <a:gd name="T31" fmla="*/ 444 h 1226"/>
                    <a:gd name="T32" fmla="*/ 636 w 1650"/>
                    <a:gd name="T33" fmla="*/ 437 h 1226"/>
                    <a:gd name="T34" fmla="*/ 679 w 1650"/>
                    <a:gd name="T35" fmla="*/ 431 h 1226"/>
                    <a:gd name="T36" fmla="*/ 724 w 1650"/>
                    <a:gd name="T37" fmla="*/ 428 h 1226"/>
                    <a:gd name="T38" fmla="*/ 770 w 1650"/>
                    <a:gd name="T39" fmla="*/ 427 h 1226"/>
                    <a:gd name="T40" fmla="*/ 820 w 1650"/>
                    <a:gd name="T41" fmla="*/ 430 h 1226"/>
                    <a:gd name="T42" fmla="*/ 823 w 1650"/>
                    <a:gd name="T43" fmla="*/ 413 h 1226"/>
                    <a:gd name="T44" fmla="*/ 809 w 1650"/>
                    <a:gd name="T45" fmla="*/ 411 h 1226"/>
                    <a:gd name="T46" fmla="*/ 798 w 1650"/>
                    <a:gd name="T47" fmla="*/ 411 h 1226"/>
                    <a:gd name="T48" fmla="*/ 783 w 1650"/>
                    <a:gd name="T49" fmla="*/ 409 h 1226"/>
                    <a:gd name="T50" fmla="*/ 765 w 1650"/>
                    <a:gd name="T51" fmla="*/ 409 h 1226"/>
                    <a:gd name="T52" fmla="*/ 745 w 1650"/>
                    <a:gd name="T53" fmla="*/ 408 h 1226"/>
                    <a:gd name="T54" fmla="*/ 723 w 1650"/>
                    <a:gd name="T55" fmla="*/ 409 h 1226"/>
                    <a:gd name="T56" fmla="*/ 697 w 1650"/>
                    <a:gd name="T57" fmla="*/ 411 h 1226"/>
                    <a:gd name="T58" fmla="*/ 670 w 1650"/>
                    <a:gd name="T59" fmla="*/ 413 h 1226"/>
                    <a:gd name="T60" fmla="*/ 641 w 1650"/>
                    <a:gd name="T61" fmla="*/ 417 h 1226"/>
                    <a:gd name="T62" fmla="*/ 610 w 1650"/>
                    <a:gd name="T63" fmla="*/ 423 h 1226"/>
                    <a:gd name="T64" fmla="*/ 577 w 1650"/>
                    <a:gd name="T65" fmla="*/ 430 h 1226"/>
                    <a:gd name="T66" fmla="*/ 544 w 1650"/>
                    <a:gd name="T67" fmla="*/ 438 h 1226"/>
                    <a:gd name="T68" fmla="*/ 508 w 1650"/>
                    <a:gd name="T69" fmla="*/ 449 h 1226"/>
                    <a:gd name="T70" fmla="*/ 473 w 1650"/>
                    <a:gd name="T71" fmla="*/ 463 h 1226"/>
                    <a:gd name="T72" fmla="*/ 435 w 1650"/>
                    <a:gd name="T73" fmla="*/ 477 h 1226"/>
                    <a:gd name="T74" fmla="*/ 397 w 1650"/>
                    <a:gd name="T75" fmla="*/ 495 h 1226"/>
                    <a:gd name="T76" fmla="*/ 357 w 1650"/>
                    <a:gd name="T77" fmla="*/ 516 h 1226"/>
                    <a:gd name="T78" fmla="*/ 318 w 1650"/>
                    <a:gd name="T79" fmla="*/ 540 h 1226"/>
                    <a:gd name="T80" fmla="*/ 279 w 1650"/>
                    <a:gd name="T81" fmla="*/ 566 h 1226"/>
                    <a:gd name="T82" fmla="*/ 263 w 1650"/>
                    <a:gd name="T83" fmla="*/ 573 h 1226"/>
                    <a:gd name="T84" fmla="*/ 258 w 1650"/>
                    <a:gd name="T85" fmla="*/ 562 h 1226"/>
                    <a:gd name="T86" fmla="*/ 253 w 1650"/>
                    <a:gd name="T87" fmla="*/ 550 h 1226"/>
                    <a:gd name="T88" fmla="*/ 246 w 1650"/>
                    <a:gd name="T89" fmla="*/ 537 h 1226"/>
                    <a:gd name="T90" fmla="*/ 238 w 1650"/>
                    <a:gd name="T91" fmla="*/ 521 h 1226"/>
                    <a:gd name="T92" fmla="*/ 229 w 1650"/>
                    <a:gd name="T93" fmla="*/ 501 h 1226"/>
                    <a:gd name="T94" fmla="*/ 219 w 1650"/>
                    <a:gd name="T95" fmla="*/ 481 h 1226"/>
                    <a:gd name="T96" fmla="*/ 207 w 1650"/>
                    <a:gd name="T97" fmla="*/ 457 h 1226"/>
                    <a:gd name="T98" fmla="*/ 197 w 1650"/>
                    <a:gd name="T99" fmla="*/ 432 h 1226"/>
                    <a:gd name="T100" fmla="*/ 184 w 1650"/>
                    <a:gd name="T101" fmla="*/ 404 h 1226"/>
                    <a:gd name="T102" fmla="*/ 170 w 1650"/>
                    <a:gd name="T103" fmla="*/ 375 h 1226"/>
                    <a:gd name="T104" fmla="*/ 156 w 1650"/>
                    <a:gd name="T105" fmla="*/ 344 h 1226"/>
                    <a:gd name="T106" fmla="*/ 142 w 1650"/>
                    <a:gd name="T107" fmla="*/ 312 h 1226"/>
                    <a:gd name="T108" fmla="*/ 127 w 1650"/>
                    <a:gd name="T109" fmla="*/ 278 h 1226"/>
                    <a:gd name="T110" fmla="*/ 111 w 1650"/>
                    <a:gd name="T111" fmla="*/ 243 h 1226"/>
                    <a:gd name="T112" fmla="*/ 95 w 1650"/>
                    <a:gd name="T113" fmla="*/ 206 h 1226"/>
                    <a:gd name="T114" fmla="*/ 80 w 1650"/>
                    <a:gd name="T115" fmla="*/ 170 h 1226"/>
                    <a:gd name="T116" fmla="*/ 65 w 1650"/>
                    <a:gd name="T117" fmla="*/ 132 h 1226"/>
                    <a:gd name="T118" fmla="*/ 49 w 1650"/>
                    <a:gd name="T119" fmla="*/ 94 h 1226"/>
                    <a:gd name="T120" fmla="*/ 33 w 1650"/>
                    <a:gd name="T121" fmla="*/ 55 h 1226"/>
                    <a:gd name="T122" fmla="*/ 67 w 1650"/>
                    <a:gd name="T123" fmla="*/ 0 h 1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0" h="1226">
                      <a:moveTo>
                        <a:pt x="133" y="0"/>
                      </a:moveTo>
                      <a:lnTo>
                        <a:pt x="0" y="64"/>
                      </a:lnTo>
                      <a:lnTo>
                        <a:pt x="511" y="1226"/>
                      </a:lnTo>
                      <a:lnTo>
                        <a:pt x="511" y="1224"/>
                      </a:lnTo>
                      <a:lnTo>
                        <a:pt x="515" y="1220"/>
                      </a:lnTo>
                      <a:lnTo>
                        <a:pt x="521" y="1214"/>
                      </a:lnTo>
                      <a:lnTo>
                        <a:pt x="530" y="1207"/>
                      </a:lnTo>
                      <a:lnTo>
                        <a:pt x="534" y="1201"/>
                      </a:lnTo>
                      <a:lnTo>
                        <a:pt x="540" y="1197"/>
                      </a:lnTo>
                      <a:lnTo>
                        <a:pt x="545" y="1191"/>
                      </a:lnTo>
                      <a:lnTo>
                        <a:pt x="553" y="1186"/>
                      </a:lnTo>
                      <a:lnTo>
                        <a:pt x="561" y="1180"/>
                      </a:lnTo>
                      <a:lnTo>
                        <a:pt x="568" y="1174"/>
                      </a:lnTo>
                      <a:lnTo>
                        <a:pt x="578" y="1167"/>
                      </a:lnTo>
                      <a:lnTo>
                        <a:pt x="587" y="1161"/>
                      </a:lnTo>
                      <a:lnTo>
                        <a:pt x="597" y="1151"/>
                      </a:lnTo>
                      <a:lnTo>
                        <a:pt x="608" y="1144"/>
                      </a:lnTo>
                      <a:lnTo>
                        <a:pt x="618" y="1136"/>
                      </a:lnTo>
                      <a:lnTo>
                        <a:pt x="629" y="1129"/>
                      </a:lnTo>
                      <a:lnTo>
                        <a:pt x="641" y="1121"/>
                      </a:lnTo>
                      <a:lnTo>
                        <a:pt x="654" y="1112"/>
                      </a:lnTo>
                      <a:lnTo>
                        <a:pt x="667" y="1104"/>
                      </a:lnTo>
                      <a:lnTo>
                        <a:pt x="682" y="1096"/>
                      </a:lnTo>
                      <a:lnTo>
                        <a:pt x="694" y="1085"/>
                      </a:lnTo>
                      <a:lnTo>
                        <a:pt x="709" y="1077"/>
                      </a:lnTo>
                      <a:lnTo>
                        <a:pt x="726" y="1068"/>
                      </a:lnTo>
                      <a:lnTo>
                        <a:pt x="741" y="1058"/>
                      </a:lnTo>
                      <a:lnTo>
                        <a:pt x="758" y="1049"/>
                      </a:lnTo>
                      <a:lnTo>
                        <a:pt x="776" y="1041"/>
                      </a:lnTo>
                      <a:lnTo>
                        <a:pt x="793" y="1032"/>
                      </a:lnTo>
                      <a:lnTo>
                        <a:pt x="812" y="1024"/>
                      </a:lnTo>
                      <a:lnTo>
                        <a:pt x="829" y="1013"/>
                      </a:lnTo>
                      <a:lnTo>
                        <a:pt x="848" y="1003"/>
                      </a:lnTo>
                      <a:lnTo>
                        <a:pt x="867" y="996"/>
                      </a:lnTo>
                      <a:lnTo>
                        <a:pt x="888" y="986"/>
                      </a:lnTo>
                      <a:lnTo>
                        <a:pt x="907" y="977"/>
                      </a:lnTo>
                      <a:lnTo>
                        <a:pt x="930" y="967"/>
                      </a:lnTo>
                      <a:lnTo>
                        <a:pt x="949" y="960"/>
                      </a:lnTo>
                      <a:lnTo>
                        <a:pt x="971" y="952"/>
                      </a:lnTo>
                      <a:lnTo>
                        <a:pt x="994" y="942"/>
                      </a:lnTo>
                      <a:lnTo>
                        <a:pt x="1017" y="937"/>
                      </a:lnTo>
                      <a:lnTo>
                        <a:pt x="1040" y="927"/>
                      </a:lnTo>
                      <a:lnTo>
                        <a:pt x="1065" y="922"/>
                      </a:lnTo>
                      <a:lnTo>
                        <a:pt x="1089" y="914"/>
                      </a:lnTo>
                      <a:lnTo>
                        <a:pt x="1114" y="906"/>
                      </a:lnTo>
                      <a:lnTo>
                        <a:pt x="1139" y="901"/>
                      </a:lnTo>
                      <a:lnTo>
                        <a:pt x="1165" y="895"/>
                      </a:lnTo>
                      <a:lnTo>
                        <a:pt x="1192" y="887"/>
                      </a:lnTo>
                      <a:lnTo>
                        <a:pt x="1217" y="882"/>
                      </a:lnTo>
                      <a:lnTo>
                        <a:pt x="1243" y="876"/>
                      </a:lnTo>
                      <a:lnTo>
                        <a:pt x="1272" y="874"/>
                      </a:lnTo>
                      <a:lnTo>
                        <a:pt x="1300" y="868"/>
                      </a:lnTo>
                      <a:lnTo>
                        <a:pt x="1329" y="864"/>
                      </a:lnTo>
                      <a:lnTo>
                        <a:pt x="1357" y="861"/>
                      </a:lnTo>
                      <a:lnTo>
                        <a:pt x="1388" y="859"/>
                      </a:lnTo>
                      <a:lnTo>
                        <a:pt x="1416" y="855"/>
                      </a:lnTo>
                      <a:lnTo>
                        <a:pt x="1447" y="855"/>
                      </a:lnTo>
                      <a:lnTo>
                        <a:pt x="1477" y="853"/>
                      </a:lnTo>
                      <a:lnTo>
                        <a:pt x="1508" y="853"/>
                      </a:lnTo>
                      <a:lnTo>
                        <a:pt x="1540" y="853"/>
                      </a:lnTo>
                      <a:lnTo>
                        <a:pt x="1572" y="853"/>
                      </a:lnTo>
                      <a:lnTo>
                        <a:pt x="1605" y="855"/>
                      </a:lnTo>
                      <a:lnTo>
                        <a:pt x="1639" y="859"/>
                      </a:lnTo>
                      <a:lnTo>
                        <a:pt x="1650" y="826"/>
                      </a:lnTo>
                      <a:lnTo>
                        <a:pt x="1648" y="825"/>
                      </a:lnTo>
                      <a:lnTo>
                        <a:pt x="1645" y="825"/>
                      </a:lnTo>
                      <a:lnTo>
                        <a:pt x="1635" y="823"/>
                      </a:lnTo>
                      <a:lnTo>
                        <a:pt x="1625" y="823"/>
                      </a:lnTo>
                      <a:lnTo>
                        <a:pt x="1618" y="821"/>
                      </a:lnTo>
                      <a:lnTo>
                        <a:pt x="1610" y="821"/>
                      </a:lnTo>
                      <a:lnTo>
                        <a:pt x="1603" y="821"/>
                      </a:lnTo>
                      <a:lnTo>
                        <a:pt x="1595" y="821"/>
                      </a:lnTo>
                      <a:lnTo>
                        <a:pt x="1586" y="819"/>
                      </a:lnTo>
                      <a:lnTo>
                        <a:pt x="1576" y="817"/>
                      </a:lnTo>
                      <a:lnTo>
                        <a:pt x="1565" y="817"/>
                      </a:lnTo>
                      <a:lnTo>
                        <a:pt x="1555" y="817"/>
                      </a:lnTo>
                      <a:lnTo>
                        <a:pt x="1542" y="817"/>
                      </a:lnTo>
                      <a:lnTo>
                        <a:pt x="1529" y="817"/>
                      </a:lnTo>
                      <a:lnTo>
                        <a:pt x="1515" y="815"/>
                      </a:lnTo>
                      <a:lnTo>
                        <a:pt x="1504" y="815"/>
                      </a:lnTo>
                      <a:lnTo>
                        <a:pt x="1489" y="815"/>
                      </a:lnTo>
                      <a:lnTo>
                        <a:pt x="1473" y="815"/>
                      </a:lnTo>
                      <a:lnTo>
                        <a:pt x="1458" y="817"/>
                      </a:lnTo>
                      <a:lnTo>
                        <a:pt x="1445" y="817"/>
                      </a:lnTo>
                      <a:lnTo>
                        <a:pt x="1428" y="817"/>
                      </a:lnTo>
                      <a:lnTo>
                        <a:pt x="1411" y="819"/>
                      </a:lnTo>
                      <a:lnTo>
                        <a:pt x="1394" y="821"/>
                      </a:lnTo>
                      <a:lnTo>
                        <a:pt x="1376" y="823"/>
                      </a:lnTo>
                      <a:lnTo>
                        <a:pt x="1359" y="823"/>
                      </a:lnTo>
                      <a:lnTo>
                        <a:pt x="1340" y="825"/>
                      </a:lnTo>
                      <a:lnTo>
                        <a:pt x="1321" y="828"/>
                      </a:lnTo>
                      <a:lnTo>
                        <a:pt x="1302" y="832"/>
                      </a:lnTo>
                      <a:lnTo>
                        <a:pt x="1281" y="834"/>
                      </a:lnTo>
                      <a:lnTo>
                        <a:pt x="1262" y="838"/>
                      </a:lnTo>
                      <a:lnTo>
                        <a:pt x="1241" y="840"/>
                      </a:lnTo>
                      <a:lnTo>
                        <a:pt x="1220" y="845"/>
                      </a:lnTo>
                      <a:lnTo>
                        <a:pt x="1200" y="847"/>
                      </a:lnTo>
                      <a:lnTo>
                        <a:pt x="1177" y="853"/>
                      </a:lnTo>
                      <a:lnTo>
                        <a:pt x="1154" y="859"/>
                      </a:lnTo>
                      <a:lnTo>
                        <a:pt x="1133" y="864"/>
                      </a:lnTo>
                      <a:lnTo>
                        <a:pt x="1110" y="870"/>
                      </a:lnTo>
                      <a:lnTo>
                        <a:pt x="1087" y="876"/>
                      </a:lnTo>
                      <a:lnTo>
                        <a:pt x="1063" y="883"/>
                      </a:lnTo>
                      <a:lnTo>
                        <a:pt x="1040" y="891"/>
                      </a:lnTo>
                      <a:lnTo>
                        <a:pt x="1015" y="897"/>
                      </a:lnTo>
                      <a:lnTo>
                        <a:pt x="992" y="906"/>
                      </a:lnTo>
                      <a:lnTo>
                        <a:pt x="968" y="916"/>
                      </a:lnTo>
                      <a:lnTo>
                        <a:pt x="945" y="925"/>
                      </a:lnTo>
                      <a:lnTo>
                        <a:pt x="918" y="933"/>
                      </a:lnTo>
                      <a:lnTo>
                        <a:pt x="893" y="942"/>
                      </a:lnTo>
                      <a:lnTo>
                        <a:pt x="869" y="954"/>
                      </a:lnTo>
                      <a:lnTo>
                        <a:pt x="844" y="965"/>
                      </a:lnTo>
                      <a:lnTo>
                        <a:pt x="817" y="977"/>
                      </a:lnTo>
                      <a:lnTo>
                        <a:pt x="793" y="990"/>
                      </a:lnTo>
                      <a:lnTo>
                        <a:pt x="766" y="1003"/>
                      </a:lnTo>
                      <a:lnTo>
                        <a:pt x="739" y="1018"/>
                      </a:lnTo>
                      <a:lnTo>
                        <a:pt x="713" y="1032"/>
                      </a:lnTo>
                      <a:lnTo>
                        <a:pt x="686" y="1047"/>
                      </a:lnTo>
                      <a:lnTo>
                        <a:pt x="661" y="1062"/>
                      </a:lnTo>
                      <a:lnTo>
                        <a:pt x="635" y="1079"/>
                      </a:lnTo>
                      <a:lnTo>
                        <a:pt x="608" y="1096"/>
                      </a:lnTo>
                      <a:lnTo>
                        <a:pt x="582" y="1113"/>
                      </a:lnTo>
                      <a:lnTo>
                        <a:pt x="557" y="1132"/>
                      </a:lnTo>
                      <a:lnTo>
                        <a:pt x="530" y="1153"/>
                      </a:lnTo>
                      <a:lnTo>
                        <a:pt x="530" y="1151"/>
                      </a:lnTo>
                      <a:lnTo>
                        <a:pt x="526" y="1146"/>
                      </a:lnTo>
                      <a:lnTo>
                        <a:pt x="523" y="1138"/>
                      </a:lnTo>
                      <a:lnTo>
                        <a:pt x="519" y="1129"/>
                      </a:lnTo>
                      <a:lnTo>
                        <a:pt x="515" y="1123"/>
                      </a:lnTo>
                      <a:lnTo>
                        <a:pt x="511" y="1115"/>
                      </a:lnTo>
                      <a:lnTo>
                        <a:pt x="507" y="1108"/>
                      </a:lnTo>
                      <a:lnTo>
                        <a:pt x="506" y="1100"/>
                      </a:lnTo>
                      <a:lnTo>
                        <a:pt x="500" y="1091"/>
                      </a:lnTo>
                      <a:lnTo>
                        <a:pt x="496" y="1083"/>
                      </a:lnTo>
                      <a:lnTo>
                        <a:pt x="492" y="1074"/>
                      </a:lnTo>
                      <a:lnTo>
                        <a:pt x="487" y="1064"/>
                      </a:lnTo>
                      <a:lnTo>
                        <a:pt x="481" y="1051"/>
                      </a:lnTo>
                      <a:lnTo>
                        <a:pt x="475" y="1041"/>
                      </a:lnTo>
                      <a:lnTo>
                        <a:pt x="469" y="1028"/>
                      </a:lnTo>
                      <a:lnTo>
                        <a:pt x="464" y="1017"/>
                      </a:lnTo>
                      <a:lnTo>
                        <a:pt x="458" y="1001"/>
                      </a:lnTo>
                      <a:lnTo>
                        <a:pt x="450" y="988"/>
                      </a:lnTo>
                      <a:lnTo>
                        <a:pt x="445" y="975"/>
                      </a:lnTo>
                      <a:lnTo>
                        <a:pt x="437" y="961"/>
                      </a:lnTo>
                      <a:lnTo>
                        <a:pt x="429" y="944"/>
                      </a:lnTo>
                      <a:lnTo>
                        <a:pt x="422" y="929"/>
                      </a:lnTo>
                      <a:lnTo>
                        <a:pt x="414" y="914"/>
                      </a:lnTo>
                      <a:lnTo>
                        <a:pt x="409" y="897"/>
                      </a:lnTo>
                      <a:lnTo>
                        <a:pt x="401" y="880"/>
                      </a:lnTo>
                      <a:lnTo>
                        <a:pt x="393" y="863"/>
                      </a:lnTo>
                      <a:lnTo>
                        <a:pt x="384" y="845"/>
                      </a:lnTo>
                      <a:lnTo>
                        <a:pt x="376" y="828"/>
                      </a:lnTo>
                      <a:lnTo>
                        <a:pt x="367" y="807"/>
                      </a:lnTo>
                      <a:lnTo>
                        <a:pt x="357" y="788"/>
                      </a:lnTo>
                      <a:lnTo>
                        <a:pt x="350" y="769"/>
                      </a:lnTo>
                      <a:lnTo>
                        <a:pt x="340" y="750"/>
                      </a:lnTo>
                      <a:lnTo>
                        <a:pt x="331" y="728"/>
                      </a:lnTo>
                      <a:lnTo>
                        <a:pt x="321" y="709"/>
                      </a:lnTo>
                      <a:lnTo>
                        <a:pt x="312" y="688"/>
                      </a:lnTo>
                      <a:lnTo>
                        <a:pt x="302" y="667"/>
                      </a:lnTo>
                      <a:lnTo>
                        <a:pt x="293" y="644"/>
                      </a:lnTo>
                      <a:lnTo>
                        <a:pt x="283" y="623"/>
                      </a:lnTo>
                      <a:lnTo>
                        <a:pt x="274" y="600"/>
                      </a:lnTo>
                      <a:lnTo>
                        <a:pt x="262" y="578"/>
                      </a:lnTo>
                      <a:lnTo>
                        <a:pt x="253" y="555"/>
                      </a:lnTo>
                      <a:lnTo>
                        <a:pt x="243" y="532"/>
                      </a:lnTo>
                      <a:lnTo>
                        <a:pt x="234" y="509"/>
                      </a:lnTo>
                      <a:lnTo>
                        <a:pt x="222" y="486"/>
                      </a:lnTo>
                      <a:lnTo>
                        <a:pt x="213" y="462"/>
                      </a:lnTo>
                      <a:lnTo>
                        <a:pt x="201" y="437"/>
                      </a:lnTo>
                      <a:lnTo>
                        <a:pt x="190" y="412"/>
                      </a:lnTo>
                      <a:lnTo>
                        <a:pt x="180" y="389"/>
                      </a:lnTo>
                      <a:lnTo>
                        <a:pt x="171" y="363"/>
                      </a:lnTo>
                      <a:lnTo>
                        <a:pt x="159" y="340"/>
                      </a:lnTo>
                      <a:lnTo>
                        <a:pt x="148" y="313"/>
                      </a:lnTo>
                      <a:lnTo>
                        <a:pt x="139" y="291"/>
                      </a:lnTo>
                      <a:lnTo>
                        <a:pt x="129" y="264"/>
                      </a:lnTo>
                      <a:lnTo>
                        <a:pt x="118" y="237"/>
                      </a:lnTo>
                      <a:lnTo>
                        <a:pt x="106" y="213"/>
                      </a:lnTo>
                      <a:lnTo>
                        <a:pt x="97" y="188"/>
                      </a:lnTo>
                      <a:lnTo>
                        <a:pt x="85" y="161"/>
                      </a:lnTo>
                      <a:lnTo>
                        <a:pt x="76" y="135"/>
                      </a:lnTo>
                      <a:lnTo>
                        <a:pt x="66" y="110"/>
                      </a:lnTo>
                      <a:lnTo>
                        <a:pt x="55" y="85"/>
                      </a:lnTo>
                      <a:lnTo>
                        <a:pt x="142" y="40"/>
                      </a:lnTo>
                      <a:lnTo>
                        <a:pt x="1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27" name="Freeform 186"/>
                <p:cNvSpPr>
                  <a:spLocks/>
                </p:cNvSpPr>
                <p:nvPr/>
              </p:nvSpPr>
              <p:spPr bwMode="auto">
                <a:xfrm>
                  <a:off x="462" y="3380"/>
                  <a:ext cx="831" cy="597"/>
                </a:xfrm>
                <a:custGeom>
                  <a:avLst/>
                  <a:gdLst>
                    <a:gd name="T0" fmla="*/ 2 w 1662"/>
                    <a:gd name="T1" fmla="*/ 29 h 1193"/>
                    <a:gd name="T2" fmla="*/ 9 w 1662"/>
                    <a:gd name="T3" fmla="*/ 44 h 1193"/>
                    <a:gd name="T4" fmla="*/ 19 w 1662"/>
                    <a:gd name="T5" fmla="*/ 68 h 1193"/>
                    <a:gd name="T6" fmla="*/ 34 w 1662"/>
                    <a:gd name="T7" fmla="*/ 99 h 1193"/>
                    <a:gd name="T8" fmla="*/ 50 w 1662"/>
                    <a:gd name="T9" fmla="*/ 135 h 1193"/>
                    <a:gd name="T10" fmla="*/ 70 w 1662"/>
                    <a:gd name="T11" fmla="*/ 177 h 1193"/>
                    <a:gd name="T12" fmla="*/ 90 w 1662"/>
                    <a:gd name="T13" fmla="*/ 222 h 1193"/>
                    <a:gd name="T14" fmla="*/ 112 w 1662"/>
                    <a:gd name="T15" fmla="*/ 271 h 1193"/>
                    <a:gd name="T16" fmla="*/ 135 w 1662"/>
                    <a:gd name="T17" fmla="*/ 319 h 1193"/>
                    <a:gd name="T18" fmla="*/ 157 w 1662"/>
                    <a:gd name="T19" fmla="*/ 369 h 1193"/>
                    <a:gd name="T20" fmla="*/ 180 w 1662"/>
                    <a:gd name="T21" fmla="*/ 416 h 1193"/>
                    <a:gd name="T22" fmla="*/ 201 w 1662"/>
                    <a:gd name="T23" fmla="*/ 462 h 1193"/>
                    <a:gd name="T24" fmla="*/ 220 w 1662"/>
                    <a:gd name="T25" fmla="*/ 504 h 1193"/>
                    <a:gd name="T26" fmla="*/ 237 w 1662"/>
                    <a:gd name="T27" fmla="*/ 542 h 1193"/>
                    <a:gd name="T28" fmla="*/ 252 w 1662"/>
                    <a:gd name="T29" fmla="*/ 572 h 1193"/>
                    <a:gd name="T30" fmla="*/ 264 w 1662"/>
                    <a:gd name="T31" fmla="*/ 597 h 1193"/>
                    <a:gd name="T32" fmla="*/ 275 w 1662"/>
                    <a:gd name="T33" fmla="*/ 591 h 1193"/>
                    <a:gd name="T34" fmla="*/ 296 w 1662"/>
                    <a:gd name="T35" fmla="*/ 582 h 1193"/>
                    <a:gd name="T36" fmla="*/ 325 w 1662"/>
                    <a:gd name="T37" fmla="*/ 569 h 1193"/>
                    <a:gd name="T38" fmla="*/ 362 w 1662"/>
                    <a:gd name="T39" fmla="*/ 553 h 1193"/>
                    <a:gd name="T40" fmla="*/ 403 w 1662"/>
                    <a:gd name="T41" fmla="*/ 536 h 1193"/>
                    <a:gd name="T42" fmla="*/ 449 w 1662"/>
                    <a:gd name="T43" fmla="*/ 516 h 1193"/>
                    <a:gd name="T44" fmla="*/ 498 w 1662"/>
                    <a:gd name="T45" fmla="*/ 496 h 1193"/>
                    <a:gd name="T46" fmla="*/ 550 w 1662"/>
                    <a:gd name="T47" fmla="*/ 475 h 1193"/>
                    <a:gd name="T48" fmla="*/ 599 w 1662"/>
                    <a:gd name="T49" fmla="*/ 453 h 1193"/>
                    <a:gd name="T50" fmla="*/ 649 w 1662"/>
                    <a:gd name="T51" fmla="*/ 433 h 1193"/>
                    <a:gd name="T52" fmla="*/ 695 w 1662"/>
                    <a:gd name="T53" fmla="*/ 414 h 1193"/>
                    <a:gd name="T54" fmla="*/ 737 w 1662"/>
                    <a:gd name="T55" fmla="*/ 398 h 1193"/>
                    <a:gd name="T56" fmla="*/ 774 w 1662"/>
                    <a:gd name="T57" fmla="*/ 383 h 1193"/>
                    <a:gd name="T58" fmla="*/ 803 w 1662"/>
                    <a:gd name="T59" fmla="*/ 372 h 1193"/>
                    <a:gd name="T60" fmla="*/ 825 w 1662"/>
                    <a:gd name="T61" fmla="*/ 365 h 1193"/>
                    <a:gd name="T62" fmla="*/ 798 w 1662"/>
                    <a:gd name="T63" fmla="*/ 356 h 1193"/>
                    <a:gd name="T64" fmla="*/ 787 w 1662"/>
                    <a:gd name="T65" fmla="*/ 360 h 1193"/>
                    <a:gd name="T66" fmla="*/ 771 w 1662"/>
                    <a:gd name="T67" fmla="*/ 367 h 1193"/>
                    <a:gd name="T68" fmla="*/ 749 w 1662"/>
                    <a:gd name="T69" fmla="*/ 375 h 1193"/>
                    <a:gd name="T70" fmla="*/ 722 w 1662"/>
                    <a:gd name="T71" fmla="*/ 387 h 1193"/>
                    <a:gd name="T72" fmla="*/ 690 w 1662"/>
                    <a:gd name="T73" fmla="*/ 399 h 1193"/>
                    <a:gd name="T74" fmla="*/ 654 w 1662"/>
                    <a:gd name="T75" fmla="*/ 414 h 1193"/>
                    <a:gd name="T76" fmla="*/ 616 w 1662"/>
                    <a:gd name="T77" fmla="*/ 430 h 1193"/>
                    <a:gd name="T78" fmla="*/ 575 w 1662"/>
                    <a:gd name="T79" fmla="*/ 447 h 1193"/>
                    <a:gd name="T80" fmla="*/ 532 w 1662"/>
                    <a:gd name="T81" fmla="*/ 464 h 1193"/>
                    <a:gd name="T82" fmla="*/ 489 w 1662"/>
                    <a:gd name="T83" fmla="*/ 482 h 1193"/>
                    <a:gd name="T84" fmla="*/ 445 w 1662"/>
                    <a:gd name="T85" fmla="*/ 500 h 1193"/>
                    <a:gd name="T86" fmla="*/ 403 w 1662"/>
                    <a:gd name="T87" fmla="*/ 518 h 1193"/>
                    <a:gd name="T88" fmla="*/ 362 w 1662"/>
                    <a:gd name="T89" fmla="*/ 535 h 1193"/>
                    <a:gd name="T90" fmla="*/ 323 w 1662"/>
                    <a:gd name="T91" fmla="*/ 552 h 1193"/>
                    <a:gd name="T92" fmla="*/ 285 w 1662"/>
                    <a:gd name="T93" fmla="*/ 568 h 1193"/>
                    <a:gd name="T94" fmla="*/ 274 w 1662"/>
                    <a:gd name="T95" fmla="*/ 564 h 1193"/>
                    <a:gd name="T96" fmla="*/ 266 w 1662"/>
                    <a:gd name="T97" fmla="*/ 549 h 1193"/>
                    <a:gd name="T98" fmla="*/ 256 w 1662"/>
                    <a:gd name="T99" fmla="*/ 531 h 1193"/>
                    <a:gd name="T100" fmla="*/ 245 w 1662"/>
                    <a:gd name="T101" fmla="*/ 508 h 1193"/>
                    <a:gd name="T102" fmla="*/ 231 w 1662"/>
                    <a:gd name="T103" fmla="*/ 481 h 1193"/>
                    <a:gd name="T104" fmla="*/ 215 w 1662"/>
                    <a:gd name="T105" fmla="*/ 449 h 1193"/>
                    <a:gd name="T106" fmla="*/ 198 w 1662"/>
                    <a:gd name="T107" fmla="*/ 414 h 1193"/>
                    <a:gd name="T108" fmla="*/ 180 w 1662"/>
                    <a:gd name="T109" fmla="*/ 376 h 1193"/>
                    <a:gd name="T110" fmla="*/ 160 w 1662"/>
                    <a:gd name="T111" fmla="*/ 334 h 1193"/>
                    <a:gd name="T112" fmla="*/ 139 w 1662"/>
                    <a:gd name="T113" fmla="*/ 291 h 1193"/>
                    <a:gd name="T114" fmla="*/ 117 w 1662"/>
                    <a:gd name="T115" fmla="*/ 244 h 1193"/>
                    <a:gd name="T116" fmla="*/ 95 w 1662"/>
                    <a:gd name="T117" fmla="*/ 197 h 1193"/>
                    <a:gd name="T118" fmla="*/ 73 w 1662"/>
                    <a:gd name="T119" fmla="*/ 146 h 1193"/>
                    <a:gd name="T120" fmla="*/ 51 w 1662"/>
                    <a:gd name="T121" fmla="*/ 96 h 1193"/>
                    <a:gd name="T122" fmla="*/ 29 w 1662"/>
                    <a:gd name="T123" fmla="*/ 45 h 1193"/>
                    <a:gd name="T124" fmla="*/ 44 w 1662"/>
                    <a:gd name="T125" fmla="*/ 0 h 11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62" h="1193">
                      <a:moveTo>
                        <a:pt x="87" y="0"/>
                      </a:moveTo>
                      <a:lnTo>
                        <a:pt x="0" y="47"/>
                      </a:lnTo>
                      <a:lnTo>
                        <a:pt x="0" y="49"/>
                      </a:lnTo>
                      <a:lnTo>
                        <a:pt x="4" y="57"/>
                      </a:lnTo>
                      <a:lnTo>
                        <a:pt x="6" y="62"/>
                      </a:lnTo>
                      <a:lnTo>
                        <a:pt x="10" y="70"/>
                      </a:lnTo>
                      <a:lnTo>
                        <a:pt x="11" y="77"/>
                      </a:lnTo>
                      <a:lnTo>
                        <a:pt x="17" y="87"/>
                      </a:lnTo>
                      <a:lnTo>
                        <a:pt x="19" y="98"/>
                      </a:lnTo>
                      <a:lnTo>
                        <a:pt x="25" y="108"/>
                      </a:lnTo>
                      <a:lnTo>
                        <a:pt x="32" y="119"/>
                      </a:lnTo>
                      <a:lnTo>
                        <a:pt x="38" y="135"/>
                      </a:lnTo>
                      <a:lnTo>
                        <a:pt x="44" y="148"/>
                      </a:lnTo>
                      <a:lnTo>
                        <a:pt x="51" y="163"/>
                      </a:lnTo>
                      <a:lnTo>
                        <a:pt x="59" y="180"/>
                      </a:lnTo>
                      <a:lnTo>
                        <a:pt x="67" y="197"/>
                      </a:lnTo>
                      <a:lnTo>
                        <a:pt x="74" y="212"/>
                      </a:lnTo>
                      <a:lnTo>
                        <a:pt x="82" y="231"/>
                      </a:lnTo>
                      <a:lnTo>
                        <a:pt x="89" y="250"/>
                      </a:lnTo>
                      <a:lnTo>
                        <a:pt x="99" y="269"/>
                      </a:lnTo>
                      <a:lnTo>
                        <a:pt x="108" y="290"/>
                      </a:lnTo>
                      <a:lnTo>
                        <a:pt x="118" y="309"/>
                      </a:lnTo>
                      <a:lnTo>
                        <a:pt x="127" y="330"/>
                      </a:lnTo>
                      <a:lnTo>
                        <a:pt x="139" y="353"/>
                      </a:lnTo>
                      <a:lnTo>
                        <a:pt x="148" y="376"/>
                      </a:lnTo>
                      <a:lnTo>
                        <a:pt x="158" y="399"/>
                      </a:lnTo>
                      <a:lnTo>
                        <a:pt x="169" y="420"/>
                      </a:lnTo>
                      <a:lnTo>
                        <a:pt x="179" y="444"/>
                      </a:lnTo>
                      <a:lnTo>
                        <a:pt x="190" y="467"/>
                      </a:lnTo>
                      <a:lnTo>
                        <a:pt x="202" y="492"/>
                      </a:lnTo>
                      <a:lnTo>
                        <a:pt x="213" y="515"/>
                      </a:lnTo>
                      <a:lnTo>
                        <a:pt x="224" y="541"/>
                      </a:lnTo>
                      <a:lnTo>
                        <a:pt x="234" y="564"/>
                      </a:lnTo>
                      <a:lnTo>
                        <a:pt x="247" y="589"/>
                      </a:lnTo>
                      <a:lnTo>
                        <a:pt x="257" y="613"/>
                      </a:lnTo>
                      <a:lnTo>
                        <a:pt x="270" y="638"/>
                      </a:lnTo>
                      <a:lnTo>
                        <a:pt x="280" y="661"/>
                      </a:lnTo>
                      <a:lnTo>
                        <a:pt x="291" y="687"/>
                      </a:lnTo>
                      <a:lnTo>
                        <a:pt x="302" y="710"/>
                      </a:lnTo>
                      <a:lnTo>
                        <a:pt x="314" y="737"/>
                      </a:lnTo>
                      <a:lnTo>
                        <a:pt x="325" y="760"/>
                      </a:lnTo>
                      <a:lnTo>
                        <a:pt x="337" y="784"/>
                      </a:lnTo>
                      <a:lnTo>
                        <a:pt x="346" y="809"/>
                      </a:lnTo>
                      <a:lnTo>
                        <a:pt x="359" y="832"/>
                      </a:lnTo>
                      <a:lnTo>
                        <a:pt x="369" y="855"/>
                      </a:lnTo>
                      <a:lnTo>
                        <a:pt x="378" y="878"/>
                      </a:lnTo>
                      <a:lnTo>
                        <a:pt x="390" y="900"/>
                      </a:lnTo>
                      <a:lnTo>
                        <a:pt x="401" y="923"/>
                      </a:lnTo>
                      <a:lnTo>
                        <a:pt x="409" y="944"/>
                      </a:lnTo>
                      <a:lnTo>
                        <a:pt x="418" y="965"/>
                      </a:lnTo>
                      <a:lnTo>
                        <a:pt x="430" y="986"/>
                      </a:lnTo>
                      <a:lnTo>
                        <a:pt x="439" y="1007"/>
                      </a:lnTo>
                      <a:lnTo>
                        <a:pt x="447" y="1026"/>
                      </a:lnTo>
                      <a:lnTo>
                        <a:pt x="456" y="1047"/>
                      </a:lnTo>
                      <a:lnTo>
                        <a:pt x="466" y="1064"/>
                      </a:lnTo>
                      <a:lnTo>
                        <a:pt x="473" y="1083"/>
                      </a:lnTo>
                      <a:lnTo>
                        <a:pt x="481" y="1098"/>
                      </a:lnTo>
                      <a:lnTo>
                        <a:pt x="489" y="1115"/>
                      </a:lnTo>
                      <a:lnTo>
                        <a:pt x="496" y="1128"/>
                      </a:lnTo>
                      <a:lnTo>
                        <a:pt x="504" y="1144"/>
                      </a:lnTo>
                      <a:lnTo>
                        <a:pt x="510" y="1157"/>
                      </a:lnTo>
                      <a:lnTo>
                        <a:pt x="515" y="1170"/>
                      </a:lnTo>
                      <a:lnTo>
                        <a:pt x="521" y="1182"/>
                      </a:lnTo>
                      <a:lnTo>
                        <a:pt x="527" y="1193"/>
                      </a:lnTo>
                      <a:lnTo>
                        <a:pt x="529" y="1191"/>
                      </a:lnTo>
                      <a:lnTo>
                        <a:pt x="536" y="1187"/>
                      </a:lnTo>
                      <a:lnTo>
                        <a:pt x="542" y="1183"/>
                      </a:lnTo>
                      <a:lnTo>
                        <a:pt x="550" y="1182"/>
                      </a:lnTo>
                      <a:lnTo>
                        <a:pt x="559" y="1176"/>
                      </a:lnTo>
                      <a:lnTo>
                        <a:pt x="569" y="1174"/>
                      </a:lnTo>
                      <a:lnTo>
                        <a:pt x="578" y="1168"/>
                      </a:lnTo>
                      <a:lnTo>
                        <a:pt x="591" y="1163"/>
                      </a:lnTo>
                      <a:lnTo>
                        <a:pt x="605" y="1157"/>
                      </a:lnTo>
                      <a:lnTo>
                        <a:pt x="618" y="1151"/>
                      </a:lnTo>
                      <a:lnTo>
                        <a:pt x="633" y="1144"/>
                      </a:lnTo>
                      <a:lnTo>
                        <a:pt x="650" y="1138"/>
                      </a:lnTo>
                      <a:lnTo>
                        <a:pt x="666" y="1130"/>
                      </a:lnTo>
                      <a:lnTo>
                        <a:pt x="686" y="1123"/>
                      </a:lnTo>
                      <a:lnTo>
                        <a:pt x="704" y="1115"/>
                      </a:lnTo>
                      <a:lnTo>
                        <a:pt x="723" y="1106"/>
                      </a:lnTo>
                      <a:lnTo>
                        <a:pt x="742" y="1098"/>
                      </a:lnTo>
                      <a:lnTo>
                        <a:pt x="764" y="1088"/>
                      </a:lnTo>
                      <a:lnTo>
                        <a:pt x="783" y="1079"/>
                      </a:lnTo>
                      <a:lnTo>
                        <a:pt x="806" y="1071"/>
                      </a:lnTo>
                      <a:lnTo>
                        <a:pt x="829" y="1062"/>
                      </a:lnTo>
                      <a:lnTo>
                        <a:pt x="852" y="1052"/>
                      </a:lnTo>
                      <a:lnTo>
                        <a:pt x="875" y="1041"/>
                      </a:lnTo>
                      <a:lnTo>
                        <a:pt x="898" y="1031"/>
                      </a:lnTo>
                      <a:lnTo>
                        <a:pt x="922" y="1022"/>
                      </a:lnTo>
                      <a:lnTo>
                        <a:pt x="949" y="1012"/>
                      </a:lnTo>
                      <a:lnTo>
                        <a:pt x="972" y="1001"/>
                      </a:lnTo>
                      <a:lnTo>
                        <a:pt x="996" y="992"/>
                      </a:lnTo>
                      <a:lnTo>
                        <a:pt x="1023" y="980"/>
                      </a:lnTo>
                      <a:lnTo>
                        <a:pt x="1048" y="971"/>
                      </a:lnTo>
                      <a:lnTo>
                        <a:pt x="1072" y="959"/>
                      </a:lnTo>
                      <a:lnTo>
                        <a:pt x="1099" y="950"/>
                      </a:lnTo>
                      <a:lnTo>
                        <a:pt x="1124" y="938"/>
                      </a:lnTo>
                      <a:lnTo>
                        <a:pt x="1148" y="929"/>
                      </a:lnTo>
                      <a:lnTo>
                        <a:pt x="1173" y="917"/>
                      </a:lnTo>
                      <a:lnTo>
                        <a:pt x="1198" y="906"/>
                      </a:lnTo>
                      <a:lnTo>
                        <a:pt x="1223" y="897"/>
                      </a:lnTo>
                      <a:lnTo>
                        <a:pt x="1249" y="887"/>
                      </a:lnTo>
                      <a:lnTo>
                        <a:pt x="1272" y="876"/>
                      </a:lnTo>
                      <a:lnTo>
                        <a:pt x="1297" y="866"/>
                      </a:lnTo>
                      <a:lnTo>
                        <a:pt x="1322" y="857"/>
                      </a:lnTo>
                      <a:lnTo>
                        <a:pt x="1344" y="847"/>
                      </a:lnTo>
                      <a:lnTo>
                        <a:pt x="1367" y="838"/>
                      </a:lnTo>
                      <a:lnTo>
                        <a:pt x="1390" y="828"/>
                      </a:lnTo>
                      <a:lnTo>
                        <a:pt x="1411" y="821"/>
                      </a:lnTo>
                      <a:lnTo>
                        <a:pt x="1434" y="813"/>
                      </a:lnTo>
                      <a:lnTo>
                        <a:pt x="1453" y="803"/>
                      </a:lnTo>
                      <a:lnTo>
                        <a:pt x="1474" y="796"/>
                      </a:lnTo>
                      <a:lnTo>
                        <a:pt x="1493" y="786"/>
                      </a:lnTo>
                      <a:lnTo>
                        <a:pt x="1514" y="781"/>
                      </a:lnTo>
                      <a:lnTo>
                        <a:pt x="1531" y="773"/>
                      </a:lnTo>
                      <a:lnTo>
                        <a:pt x="1548" y="765"/>
                      </a:lnTo>
                      <a:lnTo>
                        <a:pt x="1563" y="760"/>
                      </a:lnTo>
                      <a:lnTo>
                        <a:pt x="1578" y="754"/>
                      </a:lnTo>
                      <a:lnTo>
                        <a:pt x="1592" y="748"/>
                      </a:lnTo>
                      <a:lnTo>
                        <a:pt x="1605" y="743"/>
                      </a:lnTo>
                      <a:lnTo>
                        <a:pt x="1618" y="739"/>
                      </a:lnTo>
                      <a:lnTo>
                        <a:pt x="1630" y="735"/>
                      </a:lnTo>
                      <a:lnTo>
                        <a:pt x="1637" y="731"/>
                      </a:lnTo>
                      <a:lnTo>
                        <a:pt x="1649" y="729"/>
                      </a:lnTo>
                      <a:lnTo>
                        <a:pt x="1654" y="725"/>
                      </a:lnTo>
                      <a:lnTo>
                        <a:pt x="1662" y="725"/>
                      </a:lnTo>
                      <a:lnTo>
                        <a:pt x="1599" y="712"/>
                      </a:lnTo>
                      <a:lnTo>
                        <a:pt x="1595" y="712"/>
                      </a:lnTo>
                      <a:lnTo>
                        <a:pt x="1590" y="716"/>
                      </a:lnTo>
                      <a:lnTo>
                        <a:pt x="1586" y="716"/>
                      </a:lnTo>
                      <a:lnTo>
                        <a:pt x="1580" y="718"/>
                      </a:lnTo>
                      <a:lnTo>
                        <a:pt x="1574" y="720"/>
                      </a:lnTo>
                      <a:lnTo>
                        <a:pt x="1569" y="724"/>
                      </a:lnTo>
                      <a:lnTo>
                        <a:pt x="1559" y="725"/>
                      </a:lnTo>
                      <a:lnTo>
                        <a:pt x="1552" y="729"/>
                      </a:lnTo>
                      <a:lnTo>
                        <a:pt x="1542" y="733"/>
                      </a:lnTo>
                      <a:lnTo>
                        <a:pt x="1533" y="739"/>
                      </a:lnTo>
                      <a:lnTo>
                        <a:pt x="1521" y="741"/>
                      </a:lnTo>
                      <a:lnTo>
                        <a:pt x="1510" y="746"/>
                      </a:lnTo>
                      <a:lnTo>
                        <a:pt x="1498" y="750"/>
                      </a:lnTo>
                      <a:lnTo>
                        <a:pt x="1487" y="758"/>
                      </a:lnTo>
                      <a:lnTo>
                        <a:pt x="1472" y="762"/>
                      </a:lnTo>
                      <a:lnTo>
                        <a:pt x="1458" y="767"/>
                      </a:lnTo>
                      <a:lnTo>
                        <a:pt x="1443" y="773"/>
                      </a:lnTo>
                      <a:lnTo>
                        <a:pt x="1428" y="781"/>
                      </a:lnTo>
                      <a:lnTo>
                        <a:pt x="1413" y="786"/>
                      </a:lnTo>
                      <a:lnTo>
                        <a:pt x="1396" y="792"/>
                      </a:lnTo>
                      <a:lnTo>
                        <a:pt x="1380" y="798"/>
                      </a:lnTo>
                      <a:lnTo>
                        <a:pt x="1363" y="805"/>
                      </a:lnTo>
                      <a:lnTo>
                        <a:pt x="1346" y="813"/>
                      </a:lnTo>
                      <a:lnTo>
                        <a:pt x="1327" y="821"/>
                      </a:lnTo>
                      <a:lnTo>
                        <a:pt x="1308" y="828"/>
                      </a:lnTo>
                      <a:lnTo>
                        <a:pt x="1291" y="836"/>
                      </a:lnTo>
                      <a:lnTo>
                        <a:pt x="1270" y="843"/>
                      </a:lnTo>
                      <a:lnTo>
                        <a:pt x="1251" y="851"/>
                      </a:lnTo>
                      <a:lnTo>
                        <a:pt x="1232" y="859"/>
                      </a:lnTo>
                      <a:lnTo>
                        <a:pt x="1213" y="868"/>
                      </a:lnTo>
                      <a:lnTo>
                        <a:pt x="1190" y="876"/>
                      </a:lnTo>
                      <a:lnTo>
                        <a:pt x="1171" y="885"/>
                      </a:lnTo>
                      <a:lnTo>
                        <a:pt x="1150" y="893"/>
                      </a:lnTo>
                      <a:lnTo>
                        <a:pt x="1129" y="900"/>
                      </a:lnTo>
                      <a:lnTo>
                        <a:pt x="1107" y="910"/>
                      </a:lnTo>
                      <a:lnTo>
                        <a:pt x="1086" y="917"/>
                      </a:lnTo>
                      <a:lnTo>
                        <a:pt x="1063" y="927"/>
                      </a:lnTo>
                      <a:lnTo>
                        <a:pt x="1044" y="936"/>
                      </a:lnTo>
                      <a:lnTo>
                        <a:pt x="1021" y="946"/>
                      </a:lnTo>
                      <a:lnTo>
                        <a:pt x="998" y="954"/>
                      </a:lnTo>
                      <a:lnTo>
                        <a:pt x="977" y="963"/>
                      </a:lnTo>
                      <a:lnTo>
                        <a:pt x="956" y="973"/>
                      </a:lnTo>
                      <a:lnTo>
                        <a:pt x="934" y="980"/>
                      </a:lnTo>
                      <a:lnTo>
                        <a:pt x="913" y="990"/>
                      </a:lnTo>
                      <a:lnTo>
                        <a:pt x="890" y="999"/>
                      </a:lnTo>
                      <a:lnTo>
                        <a:pt x="871" y="1009"/>
                      </a:lnTo>
                      <a:lnTo>
                        <a:pt x="848" y="1018"/>
                      </a:lnTo>
                      <a:lnTo>
                        <a:pt x="827" y="1026"/>
                      </a:lnTo>
                      <a:lnTo>
                        <a:pt x="806" y="1035"/>
                      </a:lnTo>
                      <a:lnTo>
                        <a:pt x="785" y="1043"/>
                      </a:lnTo>
                      <a:lnTo>
                        <a:pt x="764" y="1052"/>
                      </a:lnTo>
                      <a:lnTo>
                        <a:pt x="743" y="1062"/>
                      </a:lnTo>
                      <a:lnTo>
                        <a:pt x="723" y="1069"/>
                      </a:lnTo>
                      <a:lnTo>
                        <a:pt x="704" y="1079"/>
                      </a:lnTo>
                      <a:lnTo>
                        <a:pt x="683" y="1087"/>
                      </a:lnTo>
                      <a:lnTo>
                        <a:pt x="664" y="1096"/>
                      </a:lnTo>
                      <a:lnTo>
                        <a:pt x="645" y="1104"/>
                      </a:lnTo>
                      <a:lnTo>
                        <a:pt x="626" y="1111"/>
                      </a:lnTo>
                      <a:lnTo>
                        <a:pt x="607" y="1119"/>
                      </a:lnTo>
                      <a:lnTo>
                        <a:pt x="589" y="1128"/>
                      </a:lnTo>
                      <a:lnTo>
                        <a:pt x="570" y="1136"/>
                      </a:lnTo>
                      <a:lnTo>
                        <a:pt x="555" y="1144"/>
                      </a:lnTo>
                      <a:lnTo>
                        <a:pt x="553" y="1142"/>
                      </a:lnTo>
                      <a:lnTo>
                        <a:pt x="551" y="1138"/>
                      </a:lnTo>
                      <a:lnTo>
                        <a:pt x="548" y="1128"/>
                      </a:lnTo>
                      <a:lnTo>
                        <a:pt x="542" y="1119"/>
                      </a:lnTo>
                      <a:lnTo>
                        <a:pt x="538" y="1113"/>
                      </a:lnTo>
                      <a:lnTo>
                        <a:pt x="534" y="1106"/>
                      </a:lnTo>
                      <a:lnTo>
                        <a:pt x="531" y="1098"/>
                      </a:lnTo>
                      <a:lnTo>
                        <a:pt x="527" y="1090"/>
                      </a:lnTo>
                      <a:lnTo>
                        <a:pt x="521" y="1081"/>
                      </a:lnTo>
                      <a:lnTo>
                        <a:pt x="517" y="1071"/>
                      </a:lnTo>
                      <a:lnTo>
                        <a:pt x="512" y="1062"/>
                      </a:lnTo>
                      <a:lnTo>
                        <a:pt x="508" y="1052"/>
                      </a:lnTo>
                      <a:lnTo>
                        <a:pt x="502" y="1041"/>
                      </a:lnTo>
                      <a:lnTo>
                        <a:pt x="494" y="1028"/>
                      </a:lnTo>
                      <a:lnTo>
                        <a:pt x="489" y="1016"/>
                      </a:lnTo>
                      <a:lnTo>
                        <a:pt x="483" y="1003"/>
                      </a:lnTo>
                      <a:lnTo>
                        <a:pt x="475" y="990"/>
                      </a:lnTo>
                      <a:lnTo>
                        <a:pt x="470" y="976"/>
                      </a:lnTo>
                      <a:lnTo>
                        <a:pt x="462" y="961"/>
                      </a:lnTo>
                      <a:lnTo>
                        <a:pt x="454" y="948"/>
                      </a:lnTo>
                      <a:lnTo>
                        <a:pt x="447" y="931"/>
                      </a:lnTo>
                      <a:lnTo>
                        <a:pt x="439" y="916"/>
                      </a:lnTo>
                      <a:lnTo>
                        <a:pt x="430" y="898"/>
                      </a:lnTo>
                      <a:lnTo>
                        <a:pt x="422" y="883"/>
                      </a:lnTo>
                      <a:lnTo>
                        <a:pt x="413" y="864"/>
                      </a:lnTo>
                      <a:lnTo>
                        <a:pt x="405" y="847"/>
                      </a:lnTo>
                      <a:lnTo>
                        <a:pt x="396" y="828"/>
                      </a:lnTo>
                      <a:lnTo>
                        <a:pt x="388" y="811"/>
                      </a:lnTo>
                      <a:lnTo>
                        <a:pt x="378" y="790"/>
                      </a:lnTo>
                      <a:lnTo>
                        <a:pt x="369" y="771"/>
                      </a:lnTo>
                      <a:lnTo>
                        <a:pt x="359" y="752"/>
                      </a:lnTo>
                      <a:lnTo>
                        <a:pt x="350" y="733"/>
                      </a:lnTo>
                      <a:lnTo>
                        <a:pt x="338" y="710"/>
                      </a:lnTo>
                      <a:lnTo>
                        <a:pt x="329" y="691"/>
                      </a:lnTo>
                      <a:lnTo>
                        <a:pt x="319" y="668"/>
                      </a:lnTo>
                      <a:lnTo>
                        <a:pt x="310" y="648"/>
                      </a:lnTo>
                      <a:lnTo>
                        <a:pt x="299" y="625"/>
                      </a:lnTo>
                      <a:lnTo>
                        <a:pt x="287" y="602"/>
                      </a:lnTo>
                      <a:lnTo>
                        <a:pt x="278" y="581"/>
                      </a:lnTo>
                      <a:lnTo>
                        <a:pt x="266" y="558"/>
                      </a:lnTo>
                      <a:lnTo>
                        <a:pt x="255" y="535"/>
                      </a:lnTo>
                      <a:lnTo>
                        <a:pt x="245" y="513"/>
                      </a:lnTo>
                      <a:lnTo>
                        <a:pt x="234" y="488"/>
                      </a:lnTo>
                      <a:lnTo>
                        <a:pt x="224" y="465"/>
                      </a:lnTo>
                      <a:lnTo>
                        <a:pt x="211" y="440"/>
                      </a:lnTo>
                      <a:lnTo>
                        <a:pt x="202" y="418"/>
                      </a:lnTo>
                      <a:lnTo>
                        <a:pt x="190" y="393"/>
                      </a:lnTo>
                      <a:lnTo>
                        <a:pt x="179" y="368"/>
                      </a:lnTo>
                      <a:lnTo>
                        <a:pt x="167" y="344"/>
                      </a:lnTo>
                      <a:lnTo>
                        <a:pt x="158" y="317"/>
                      </a:lnTo>
                      <a:lnTo>
                        <a:pt x="145" y="292"/>
                      </a:lnTo>
                      <a:lnTo>
                        <a:pt x="135" y="268"/>
                      </a:lnTo>
                      <a:lnTo>
                        <a:pt x="124" y="243"/>
                      </a:lnTo>
                      <a:lnTo>
                        <a:pt x="112" y="218"/>
                      </a:lnTo>
                      <a:lnTo>
                        <a:pt x="101" y="192"/>
                      </a:lnTo>
                      <a:lnTo>
                        <a:pt x="89" y="167"/>
                      </a:lnTo>
                      <a:lnTo>
                        <a:pt x="80" y="140"/>
                      </a:lnTo>
                      <a:lnTo>
                        <a:pt x="68" y="115"/>
                      </a:lnTo>
                      <a:lnTo>
                        <a:pt x="57" y="89"/>
                      </a:lnTo>
                      <a:lnTo>
                        <a:pt x="48" y="64"/>
                      </a:lnTo>
                      <a:lnTo>
                        <a:pt x="103" y="28"/>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28" name="Freeform 187"/>
                <p:cNvSpPr>
                  <a:spLocks/>
                </p:cNvSpPr>
                <p:nvPr/>
              </p:nvSpPr>
              <p:spPr bwMode="auto">
                <a:xfrm>
                  <a:off x="1321" y="2997"/>
                  <a:ext cx="580" cy="737"/>
                </a:xfrm>
                <a:custGeom>
                  <a:avLst/>
                  <a:gdLst>
                    <a:gd name="T0" fmla="*/ 580 w 1160"/>
                    <a:gd name="T1" fmla="*/ 521 h 1472"/>
                    <a:gd name="T2" fmla="*/ 573 w 1160"/>
                    <a:gd name="T3" fmla="*/ 519 h 1472"/>
                    <a:gd name="T4" fmla="*/ 564 w 1160"/>
                    <a:gd name="T5" fmla="*/ 518 h 1472"/>
                    <a:gd name="T6" fmla="*/ 550 w 1160"/>
                    <a:gd name="T7" fmla="*/ 516 h 1472"/>
                    <a:gd name="T8" fmla="*/ 534 w 1160"/>
                    <a:gd name="T9" fmla="*/ 513 h 1472"/>
                    <a:gd name="T10" fmla="*/ 514 w 1160"/>
                    <a:gd name="T11" fmla="*/ 511 h 1472"/>
                    <a:gd name="T12" fmla="*/ 492 w 1160"/>
                    <a:gd name="T13" fmla="*/ 509 h 1472"/>
                    <a:gd name="T14" fmla="*/ 466 w 1160"/>
                    <a:gd name="T15" fmla="*/ 509 h 1472"/>
                    <a:gd name="T16" fmla="*/ 438 w 1160"/>
                    <a:gd name="T17" fmla="*/ 509 h 1472"/>
                    <a:gd name="T18" fmla="*/ 409 w 1160"/>
                    <a:gd name="T19" fmla="*/ 510 h 1472"/>
                    <a:gd name="T20" fmla="*/ 378 w 1160"/>
                    <a:gd name="T21" fmla="*/ 515 h 1472"/>
                    <a:gd name="T22" fmla="*/ 344 w 1160"/>
                    <a:gd name="T23" fmla="*/ 519 h 1472"/>
                    <a:gd name="T24" fmla="*/ 310 w 1160"/>
                    <a:gd name="T25" fmla="*/ 527 h 1472"/>
                    <a:gd name="T26" fmla="*/ 275 w 1160"/>
                    <a:gd name="T27" fmla="*/ 537 h 1472"/>
                    <a:gd name="T28" fmla="*/ 239 w 1160"/>
                    <a:gd name="T29" fmla="*/ 551 h 1472"/>
                    <a:gd name="T30" fmla="*/ 203 w 1160"/>
                    <a:gd name="T31" fmla="*/ 568 h 1472"/>
                    <a:gd name="T32" fmla="*/ 168 w 1160"/>
                    <a:gd name="T33" fmla="*/ 588 h 1472"/>
                    <a:gd name="T34" fmla="*/ 131 w 1160"/>
                    <a:gd name="T35" fmla="*/ 612 h 1472"/>
                    <a:gd name="T36" fmla="*/ 97 w 1160"/>
                    <a:gd name="T37" fmla="*/ 639 h 1472"/>
                    <a:gd name="T38" fmla="*/ 62 w 1160"/>
                    <a:gd name="T39" fmla="*/ 671 h 1472"/>
                    <a:gd name="T40" fmla="*/ 29 w 1160"/>
                    <a:gd name="T41" fmla="*/ 709 h 1472"/>
                    <a:gd name="T42" fmla="*/ 0 w 1160"/>
                    <a:gd name="T43" fmla="*/ 719 h 1472"/>
                    <a:gd name="T44" fmla="*/ 4 w 1160"/>
                    <a:gd name="T45" fmla="*/ 711 h 1472"/>
                    <a:gd name="T46" fmla="*/ 13 w 1160"/>
                    <a:gd name="T47" fmla="*/ 700 h 1472"/>
                    <a:gd name="T48" fmla="*/ 21 w 1160"/>
                    <a:gd name="T49" fmla="*/ 689 h 1472"/>
                    <a:gd name="T50" fmla="*/ 33 w 1160"/>
                    <a:gd name="T51" fmla="*/ 677 h 1472"/>
                    <a:gd name="T52" fmla="*/ 46 w 1160"/>
                    <a:gd name="T53" fmla="*/ 662 h 1472"/>
                    <a:gd name="T54" fmla="*/ 62 w 1160"/>
                    <a:gd name="T55" fmla="*/ 647 h 1472"/>
                    <a:gd name="T56" fmla="*/ 80 w 1160"/>
                    <a:gd name="T57" fmla="*/ 630 h 1472"/>
                    <a:gd name="T58" fmla="*/ 102 w 1160"/>
                    <a:gd name="T59" fmla="*/ 613 h 1472"/>
                    <a:gd name="T60" fmla="*/ 126 w 1160"/>
                    <a:gd name="T61" fmla="*/ 595 h 1472"/>
                    <a:gd name="T62" fmla="*/ 152 w 1160"/>
                    <a:gd name="T63" fmla="*/ 578 h 1472"/>
                    <a:gd name="T64" fmla="*/ 181 w 1160"/>
                    <a:gd name="T65" fmla="*/ 561 h 1472"/>
                    <a:gd name="T66" fmla="*/ 212 w 1160"/>
                    <a:gd name="T67" fmla="*/ 546 h 1472"/>
                    <a:gd name="T68" fmla="*/ 246 w 1160"/>
                    <a:gd name="T69" fmla="*/ 531 h 1472"/>
                    <a:gd name="T70" fmla="*/ 282 w 1160"/>
                    <a:gd name="T71" fmla="*/ 518 h 1472"/>
                    <a:gd name="T72" fmla="*/ 322 w 1160"/>
                    <a:gd name="T73" fmla="*/ 508 h 1472"/>
                    <a:gd name="T74" fmla="*/ 363 w 1160"/>
                    <a:gd name="T75" fmla="*/ 499 h 1472"/>
                    <a:gd name="T76" fmla="*/ 407 w 1160"/>
                    <a:gd name="T77" fmla="*/ 494 h 1472"/>
                    <a:gd name="T78" fmla="*/ 455 w 1160"/>
                    <a:gd name="T79" fmla="*/ 491 h 1472"/>
                    <a:gd name="T80" fmla="*/ 504 w 1160"/>
                    <a:gd name="T81" fmla="*/ 492 h 1472"/>
                    <a:gd name="T82" fmla="*/ 558 w 1160"/>
                    <a:gd name="T83" fmla="*/ 498 h 1472"/>
                    <a:gd name="T84" fmla="*/ 382 w 1160"/>
                    <a:gd name="T85" fmla="*/ 0 h 14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0" h="1472">
                      <a:moveTo>
                        <a:pt x="764" y="0"/>
                      </a:moveTo>
                      <a:lnTo>
                        <a:pt x="913" y="11"/>
                      </a:lnTo>
                      <a:lnTo>
                        <a:pt x="1160" y="1041"/>
                      </a:lnTo>
                      <a:lnTo>
                        <a:pt x="1156" y="1041"/>
                      </a:lnTo>
                      <a:lnTo>
                        <a:pt x="1150" y="1039"/>
                      </a:lnTo>
                      <a:lnTo>
                        <a:pt x="1145" y="1037"/>
                      </a:lnTo>
                      <a:lnTo>
                        <a:pt x="1141" y="1035"/>
                      </a:lnTo>
                      <a:lnTo>
                        <a:pt x="1135" y="1035"/>
                      </a:lnTo>
                      <a:lnTo>
                        <a:pt x="1127" y="1034"/>
                      </a:lnTo>
                      <a:lnTo>
                        <a:pt x="1120" y="1032"/>
                      </a:lnTo>
                      <a:lnTo>
                        <a:pt x="1110" y="1032"/>
                      </a:lnTo>
                      <a:lnTo>
                        <a:pt x="1099" y="1030"/>
                      </a:lnTo>
                      <a:lnTo>
                        <a:pt x="1089" y="1028"/>
                      </a:lnTo>
                      <a:lnTo>
                        <a:pt x="1078" y="1026"/>
                      </a:lnTo>
                      <a:lnTo>
                        <a:pt x="1067" y="1024"/>
                      </a:lnTo>
                      <a:lnTo>
                        <a:pt x="1055" y="1022"/>
                      </a:lnTo>
                      <a:lnTo>
                        <a:pt x="1042" y="1022"/>
                      </a:lnTo>
                      <a:lnTo>
                        <a:pt x="1027" y="1020"/>
                      </a:lnTo>
                      <a:lnTo>
                        <a:pt x="1013" y="1018"/>
                      </a:lnTo>
                      <a:lnTo>
                        <a:pt x="998" y="1016"/>
                      </a:lnTo>
                      <a:lnTo>
                        <a:pt x="983" y="1016"/>
                      </a:lnTo>
                      <a:lnTo>
                        <a:pt x="966" y="1016"/>
                      </a:lnTo>
                      <a:lnTo>
                        <a:pt x="951" y="1016"/>
                      </a:lnTo>
                      <a:lnTo>
                        <a:pt x="932" y="1016"/>
                      </a:lnTo>
                      <a:lnTo>
                        <a:pt x="915" y="1016"/>
                      </a:lnTo>
                      <a:lnTo>
                        <a:pt x="896" y="1016"/>
                      </a:lnTo>
                      <a:lnTo>
                        <a:pt x="876" y="1016"/>
                      </a:lnTo>
                      <a:lnTo>
                        <a:pt x="857" y="1016"/>
                      </a:lnTo>
                      <a:lnTo>
                        <a:pt x="838" y="1018"/>
                      </a:lnTo>
                      <a:lnTo>
                        <a:pt x="818" y="1018"/>
                      </a:lnTo>
                      <a:lnTo>
                        <a:pt x="797" y="1022"/>
                      </a:lnTo>
                      <a:lnTo>
                        <a:pt x="776" y="1024"/>
                      </a:lnTo>
                      <a:lnTo>
                        <a:pt x="755" y="1028"/>
                      </a:lnTo>
                      <a:lnTo>
                        <a:pt x="732" y="1030"/>
                      </a:lnTo>
                      <a:lnTo>
                        <a:pt x="711" y="1034"/>
                      </a:lnTo>
                      <a:lnTo>
                        <a:pt x="688" y="1037"/>
                      </a:lnTo>
                      <a:lnTo>
                        <a:pt x="665" y="1041"/>
                      </a:lnTo>
                      <a:lnTo>
                        <a:pt x="643" y="1047"/>
                      </a:lnTo>
                      <a:lnTo>
                        <a:pt x="620" y="1053"/>
                      </a:lnTo>
                      <a:lnTo>
                        <a:pt x="597" y="1058"/>
                      </a:lnTo>
                      <a:lnTo>
                        <a:pt x="574" y="1066"/>
                      </a:lnTo>
                      <a:lnTo>
                        <a:pt x="549" y="1073"/>
                      </a:lnTo>
                      <a:lnTo>
                        <a:pt x="525" y="1081"/>
                      </a:lnTo>
                      <a:lnTo>
                        <a:pt x="502" y="1091"/>
                      </a:lnTo>
                      <a:lnTo>
                        <a:pt x="477" y="1100"/>
                      </a:lnTo>
                      <a:lnTo>
                        <a:pt x="452" y="1110"/>
                      </a:lnTo>
                      <a:lnTo>
                        <a:pt x="430" y="1121"/>
                      </a:lnTo>
                      <a:lnTo>
                        <a:pt x="405" y="1134"/>
                      </a:lnTo>
                      <a:lnTo>
                        <a:pt x="382" y="1146"/>
                      </a:lnTo>
                      <a:lnTo>
                        <a:pt x="357" y="1159"/>
                      </a:lnTo>
                      <a:lnTo>
                        <a:pt x="335" y="1174"/>
                      </a:lnTo>
                      <a:lnTo>
                        <a:pt x="310" y="1189"/>
                      </a:lnTo>
                      <a:lnTo>
                        <a:pt x="287" y="1205"/>
                      </a:lnTo>
                      <a:lnTo>
                        <a:pt x="262" y="1222"/>
                      </a:lnTo>
                      <a:lnTo>
                        <a:pt x="238" y="1239"/>
                      </a:lnTo>
                      <a:lnTo>
                        <a:pt x="215" y="1256"/>
                      </a:lnTo>
                      <a:lnTo>
                        <a:pt x="194" y="1277"/>
                      </a:lnTo>
                      <a:lnTo>
                        <a:pt x="169" y="1296"/>
                      </a:lnTo>
                      <a:lnTo>
                        <a:pt x="146" y="1319"/>
                      </a:lnTo>
                      <a:lnTo>
                        <a:pt x="124" y="1341"/>
                      </a:lnTo>
                      <a:lnTo>
                        <a:pt x="101" y="1366"/>
                      </a:lnTo>
                      <a:lnTo>
                        <a:pt x="78" y="1389"/>
                      </a:lnTo>
                      <a:lnTo>
                        <a:pt x="57" y="1417"/>
                      </a:lnTo>
                      <a:lnTo>
                        <a:pt x="36" y="1444"/>
                      </a:lnTo>
                      <a:lnTo>
                        <a:pt x="15" y="1472"/>
                      </a:lnTo>
                      <a:lnTo>
                        <a:pt x="0" y="1436"/>
                      </a:lnTo>
                      <a:lnTo>
                        <a:pt x="0" y="1434"/>
                      </a:lnTo>
                      <a:lnTo>
                        <a:pt x="4" y="1429"/>
                      </a:lnTo>
                      <a:lnTo>
                        <a:pt x="8" y="1421"/>
                      </a:lnTo>
                      <a:lnTo>
                        <a:pt x="15" y="1412"/>
                      </a:lnTo>
                      <a:lnTo>
                        <a:pt x="19" y="1406"/>
                      </a:lnTo>
                      <a:lnTo>
                        <a:pt x="25" y="1398"/>
                      </a:lnTo>
                      <a:lnTo>
                        <a:pt x="28" y="1391"/>
                      </a:lnTo>
                      <a:lnTo>
                        <a:pt x="36" y="1385"/>
                      </a:lnTo>
                      <a:lnTo>
                        <a:pt x="42" y="1376"/>
                      </a:lnTo>
                      <a:lnTo>
                        <a:pt x="47" y="1368"/>
                      </a:lnTo>
                      <a:lnTo>
                        <a:pt x="55" y="1360"/>
                      </a:lnTo>
                      <a:lnTo>
                        <a:pt x="66" y="1353"/>
                      </a:lnTo>
                      <a:lnTo>
                        <a:pt x="74" y="1341"/>
                      </a:lnTo>
                      <a:lnTo>
                        <a:pt x="82" y="1332"/>
                      </a:lnTo>
                      <a:lnTo>
                        <a:pt x="91" y="1322"/>
                      </a:lnTo>
                      <a:lnTo>
                        <a:pt x="103" y="1313"/>
                      </a:lnTo>
                      <a:lnTo>
                        <a:pt x="112" y="1301"/>
                      </a:lnTo>
                      <a:lnTo>
                        <a:pt x="124" y="1292"/>
                      </a:lnTo>
                      <a:lnTo>
                        <a:pt x="137" y="1281"/>
                      </a:lnTo>
                      <a:lnTo>
                        <a:pt x="148" y="1269"/>
                      </a:lnTo>
                      <a:lnTo>
                        <a:pt x="160" y="1258"/>
                      </a:lnTo>
                      <a:lnTo>
                        <a:pt x="175" y="1246"/>
                      </a:lnTo>
                      <a:lnTo>
                        <a:pt x="188" y="1235"/>
                      </a:lnTo>
                      <a:lnTo>
                        <a:pt x="203" y="1224"/>
                      </a:lnTo>
                      <a:lnTo>
                        <a:pt x="219" y="1212"/>
                      </a:lnTo>
                      <a:lnTo>
                        <a:pt x="234" y="1201"/>
                      </a:lnTo>
                      <a:lnTo>
                        <a:pt x="251" y="1189"/>
                      </a:lnTo>
                      <a:lnTo>
                        <a:pt x="268" y="1178"/>
                      </a:lnTo>
                      <a:lnTo>
                        <a:pt x="285" y="1167"/>
                      </a:lnTo>
                      <a:lnTo>
                        <a:pt x="304" y="1155"/>
                      </a:lnTo>
                      <a:lnTo>
                        <a:pt x="321" y="1144"/>
                      </a:lnTo>
                      <a:lnTo>
                        <a:pt x="340" y="1132"/>
                      </a:lnTo>
                      <a:lnTo>
                        <a:pt x="361" y="1121"/>
                      </a:lnTo>
                      <a:lnTo>
                        <a:pt x="380" y="1110"/>
                      </a:lnTo>
                      <a:lnTo>
                        <a:pt x="401" y="1100"/>
                      </a:lnTo>
                      <a:lnTo>
                        <a:pt x="424" y="1091"/>
                      </a:lnTo>
                      <a:lnTo>
                        <a:pt x="445" y="1079"/>
                      </a:lnTo>
                      <a:lnTo>
                        <a:pt x="468" y="1070"/>
                      </a:lnTo>
                      <a:lnTo>
                        <a:pt x="491" y="1060"/>
                      </a:lnTo>
                      <a:lnTo>
                        <a:pt x="515" y="1053"/>
                      </a:lnTo>
                      <a:lnTo>
                        <a:pt x="538" y="1043"/>
                      </a:lnTo>
                      <a:lnTo>
                        <a:pt x="563" y="1035"/>
                      </a:lnTo>
                      <a:lnTo>
                        <a:pt x="589" y="1028"/>
                      </a:lnTo>
                      <a:lnTo>
                        <a:pt x="616" y="1022"/>
                      </a:lnTo>
                      <a:lnTo>
                        <a:pt x="643" y="1015"/>
                      </a:lnTo>
                      <a:lnTo>
                        <a:pt x="669" y="1007"/>
                      </a:lnTo>
                      <a:lnTo>
                        <a:pt x="698" y="1001"/>
                      </a:lnTo>
                      <a:lnTo>
                        <a:pt x="726" y="997"/>
                      </a:lnTo>
                      <a:lnTo>
                        <a:pt x="755" y="992"/>
                      </a:lnTo>
                      <a:lnTo>
                        <a:pt x="785" y="988"/>
                      </a:lnTo>
                      <a:lnTo>
                        <a:pt x="814" y="986"/>
                      </a:lnTo>
                      <a:lnTo>
                        <a:pt x="846" y="984"/>
                      </a:lnTo>
                      <a:lnTo>
                        <a:pt x="876" y="980"/>
                      </a:lnTo>
                      <a:lnTo>
                        <a:pt x="909" y="980"/>
                      </a:lnTo>
                      <a:lnTo>
                        <a:pt x="941" y="980"/>
                      </a:lnTo>
                      <a:lnTo>
                        <a:pt x="975" y="982"/>
                      </a:lnTo>
                      <a:lnTo>
                        <a:pt x="1008" y="982"/>
                      </a:lnTo>
                      <a:lnTo>
                        <a:pt x="1044" y="986"/>
                      </a:lnTo>
                      <a:lnTo>
                        <a:pt x="1080" y="988"/>
                      </a:lnTo>
                      <a:lnTo>
                        <a:pt x="1116" y="994"/>
                      </a:lnTo>
                      <a:lnTo>
                        <a:pt x="884" y="53"/>
                      </a:lnTo>
                      <a:lnTo>
                        <a:pt x="785" y="36"/>
                      </a:lnTo>
                      <a:lnTo>
                        <a:pt x="7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29" name="Freeform 188"/>
                <p:cNvSpPr>
                  <a:spLocks/>
                </p:cNvSpPr>
                <p:nvPr/>
              </p:nvSpPr>
              <p:spPr bwMode="auto">
                <a:xfrm>
                  <a:off x="1344" y="3105"/>
                  <a:ext cx="602" cy="625"/>
                </a:xfrm>
                <a:custGeom>
                  <a:avLst/>
                  <a:gdLst>
                    <a:gd name="T0" fmla="*/ 1 w 1203"/>
                    <a:gd name="T1" fmla="*/ 615 h 1251"/>
                    <a:gd name="T2" fmla="*/ 10 w 1203"/>
                    <a:gd name="T3" fmla="*/ 605 h 1251"/>
                    <a:gd name="T4" fmla="*/ 19 w 1203"/>
                    <a:gd name="T5" fmla="*/ 597 h 1251"/>
                    <a:gd name="T6" fmla="*/ 30 w 1203"/>
                    <a:gd name="T7" fmla="*/ 586 h 1251"/>
                    <a:gd name="T8" fmla="*/ 44 w 1203"/>
                    <a:gd name="T9" fmla="*/ 575 h 1251"/>
                    <a:gd name="T10" fmla="*/ 60 w 1203"/>
                    <a:gd name="T11" fmla="*/ 562 h 1251"/>
                    <a:gd name="T12" fmla="*/ 80 w 1203"/>
                    <a:gd name="T13" fmla="*/ 548 h 1251"/>
                    <a:gd name="T14" fmla="*/ 101 w 1203"/>
                    <a:gd name="T15" fmla="*/ 535 h 1251"/>
                    <a:gd name="T16" fmla="*/ 126 w 1203"/>
                    <a:gd name="T17" fmla="*/ 521 h 1251"/>
                    <a:gd name="T18" fmla="*/ 151 w 1203"/>
                    <a:gd name="T19" fmla="*/ 507 h 1251"/>
                    <a:gd name="T20" fmla="*/ 181 w 1203"/>
                    <a:gd name="T21" fmla="*/ 493 h 1251"/>
                    <a:gd name="T22" fmla="*/ 212 w 1203"/>
                    <a:gd name="T23" fmla="*/ 481 h 1251"/>
                    <a:gd name="T24" fmla="*/ 246 w 1203"/>
                    <a:gd name="T25" fmla="*/ 468 h 1251"/>
                    <a:gd name="T26" fmla="*/ 283 w 1203"/>
                    <a:gd name="T27" fmla="*/ 459 h 1251"/>
                    <a:gd name="T28" fmla="*/ 323 w 1203"/>
                    <a:gd name="T29" fmla="*/ 451 h 1251"/>
                    <a:gd name="T30" fmla="*/ 365 w 1203"/>
                    <a:gd name="T31" fmla="*/ 444 h 1251"/>
                    <a:gd name="T32" fmla="*/ 410 w 1203"/>
                    <a:gd name="T33" fmla="*/ 440 h 1251"/>
                    <a:gd name="T34" fmla="*/ 457 w 1203"/>
                    <a:gd name="T35" fmla="*/ 438 h 1251"/>
                    <a:gd name="T36" fmla="*/ 509 w 1203"/>
                    <a:gd name="T37" fmla="*/ 440 h 1251"/>
                    <a:gd name="T38" fmla="*/ 561 w 1203"/>
                    <a:gd name="T39" fmla="*/ 444 h 1251"/>
                    <a:gd name="T40" fmla="*/ 578 w 1203"/>
                    <a:gd name="T41" fmla="*/ 443 h 1251"/>
                    <a:gd name="T42" fmla="*/ 577 w 1203"/>
                    <a:gd name="T43" fmla="*/ 433 h 1251"/>
                    <a:gd name="T44" fmla="*/ 574 w 1203"/>
                    <a:gd name="T45" fmla="*/ 422 h 1251"/>
                    <a:gd name="T46" fmla="*/ 571 w 1203"/>
                    <a:gd name="T47" fmla="*/ 406 h 1251"/>
                    <a:gd name="T48" fmla="*/ 569 w 1203"/>
                    <a:gd name="T49" fmla="*/ 388 h 1251"/>
                    <a:gd name="T50" fmla="*/ 564 w 1203"/>
                    <a:gd name="T51" fmla="*/ 366 h 1251"/>
                    <a:gd name="T52" fmla="*/ 559 w 1203"/>
                    <a:gd name="T53" fmla="*/ 343 h 1251"/>
                    <a:gd name="T54" fmla="*/ 555 w 1203"/>
                    <a:gd name="T55" fmla="*/ 317 h 1251"/>
                    <a:gd name="T56" fmla="*/ 551 w 1203"/>
                    <a:gd name="T57" fmla="*/ 292 h 1251"/>
                    <a:gd name="T58" fmla="*/ 546 w 1203"/>
                    <a:gd name="T59" fmla="*/ 264 h 1251"/>
                    <a:gd name="T60" fmla="*/ 540 w 1203"/>
                    <a:gd name="T61" fmla="*/ 237 h 1251"/>
                    <a:gd name="T62" fmla="*/ 534 w 1203"/>
                    <a:gd name="T63" fmla="*/ 209 h 1251"/>
                    <a:gd name="T64" fmla="*/ 530 w 1203"/>
                    <a:gd name="T65" fmla="*/ 182 h 1251"/>
                    <a:gd name="T66" fmla="*/ 524 w 1203"/>
                    <a:gd name="T67" fmla="*/ 156 h 1251"/>
                    <a:gd name="T68" fmla="*/ 519 w 1203"/>
                    <a:gd name="T69" fmla="*/ 131 h 1251"/>
                    <a:gd name="T70" fmla="*/ 514 w 1203"/>
                    <a:gd name="T71" fmla="*/ 108 h 1251"/>
                    <a:gd name="T72" fmla="*/ 510 w 1203"/>
                    <a:gd name="T73" fmla="*/ 87 h 1251"/>
                    <a:gd name="T74" fmla="*/ 505 w 1203"/>
                    <a:gd name="T75" fmla="*/ 69 h 1251"/>
                    <a:gd name="T76" fmla="*/ 501 w 1203"/>
                    <a:gd name="T77" fmla="*/ 54 h 1251"/>
                    <a:gd name="T78" fmla="*/ 498 w 1203"/>
                    <a:gd name="T79" fmla="*/ 43 h 1251"/>
                    <a:gd name="T80" fmla="*/ 496 w 1203"/>
                    <a:gd name="T81" fmla="*/ 36 h 1251"/>
                    <a:gd name="T82" fmla="*/ 516 w 1203"/>
                    <a:gd name="T83" fmla="*/ 18 h 1251"/>
                    <a:gd name="T84" fmla="*/ 598 w 1203"/>
                    <a:gd name="T85" fmla="*/ 465 h 1251"/>
                    <a:gd name="T86" fmla="*/ 589 w 1203"/>
                    <a:gd name="T87" fmla="*/ 463 h 1251"/>
                    <a:gd name="T88" fmla="*/ 576 w 1203"/>
                    <a:gd name="T89" fmla="*/ 462 h 1251"/>
                    <a:gd name="T90" fmla="*/ 559 w 1203"/>
                    <a:gd name="T91" fmla="*/ 460 h 1251"/>
                    <a:gd name="T92" fmla="*/ 540 w 1203"/>
                    <a:gd name="T93" fmla="*/ 459 h 1251"/>
                    <a:gd name="T94" fmla="*/ 516 w 1203"/>
                    <a:gd name="T95" fmla="*/ 457 h 1251"/>
                    <a:gd name="T96" fmla="*/ 490 w 1203"/>
                    <a:gd name="T97" fmla="*/ 457 h 1251"/>
                    <a:gd name="T98" fmla="*/ 461 w 1203"/>
                    <a:gd name="T99" fmla="*/ 457 h 1251"/>
                    <a:gd name="T100" fmla="*/ 430 w 1203"/>
                    <a:gd name="T101" fmla="*/ 458 h 1251"/>
                    <a:gd name="T102" fmla="*/ 397 w 1203"/>
                    <a:gd name="T103" fmla="*/ 460 h 1251"/>
                    <a:gd name="T104" fmla="*/ 363 w 1203"/>
                    <a:gd name="T105" fmla="*/ 464 h 1251"/>
                    <a:gd name="T106" fmla="*/ 328 w 1203"/>
                    <a:gd name="T107" fmla="*/ 468 h 1251"/>
                    <a:gd name="T108" fmla="*/ 293 w 1203"/>
                    <a:gd name="T109" fmla="*/ 476 h 1251"/>
                    <a:gd name="T110" fmla="*/ 255 w 1203"/>
                    <a:gd name="T111" fmla="*/ 485 h 1251"/>
                    <a:gd name="T112" fmla="*/ 219 w 1203"/>
                    <a:gd name="T113" fmla="*/ 496 h 1251"/>
                    <a:gd name="T114" fmla="*/ 183 w 1203"/>
                    <a:gd name="T115" fmla="*/ 511 h 1251"/>
                    <a:gd name="T116" fmla="*/ 146 w 1203"/>
                    <a:gd name="T117" fmla="*/ 527 h 1251"/>
                    <a:gd name="T118" fmla="*/ 111 w 1203"/>
                    <a:gd name="T119" fmla="*/ 546 h 1251"/>
                    <a:gd name="T120" fmla="*/ 78 w 1203"/>
                    <a:gd name="T121" fmla="*/ 569 h 1251"/>
                    <a:gd name="T122" fmla="*/ 46 w 1203"/>
                    <a:gd name="T123" fmla="*/ 595 h 1251"/>
                    <a:gd name="T124" fmla="*/ 16 w 1203"/>
                    <a:gd name="T125" fmla="*/ 625 h 12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3" h="1251">
                      <a:moveTo>
                        <a:pt x="0" y="1236"/>
                      </a:moveTo>
                      <a:lnTo>
                        <a:pt x="0" y="1232"/>
                      </a:lnTo>
                      <a:lnTo>
                        <a:pt x="1" y="1230"/>
                      </a:lnTo>
                      <a:lnTo>
                        <a:pt x="7" y="1222"/>
                      </a:lnTo>
                      <a:lnTo>
                        <a:pt x="17" y="1215"/>
                      </a:lnTo>
                      <a:lnTo>
                        <a:pt x="20" y="1211"/>
                      </a:lnTo>
                      <a:lnTo>
                        <a:pt x="24" y="1205"/>
                      </a:lnTo>
                      <a:lnTo>
                        <a:pt x="30" y="1200"/>
                      </a:lnTo>
                      <a:lnTo>
                        <a:pt x="38" y="1194"/>
                      </a:lnTo>
                      <a:lnTo>
                        <a:pt x="45" y="1186"/>
                      </a:lnTo>
                      <a:lnTo>
                        <a:pt x="53" y="1181"/>
                      </a:lnTo>
                      <a:lnTo>
                        <a:pt x="60" y="1173"/>
                      </a:lnTo>
                      <a:lnTo>
                        <a:pt x="70" y="1165"/>
                      </a:lnTo>
                      <a:lnTo>
                        <a:pt x="78" y="1158"/>
                      </a:lnTo>
                      <a:lnTo>
                        <a:pt x="87" y="1150"/>
                      </a:lnTo>
                      <a:lnTo>
                        <a:pt x="97" y="1141"/>
                      </a:lnTo>
                      <a:lnTo>
                        <a:pt x="110" y="1133"/>
                      </a:lnTo>
                      <a:lnTo>
                        <a:pt x="119" y="1124"/>
                      </a:lnTo>
                      <a:lnTo>
                        <a:pt x="133" y="1114"/>
                      </a:lnTo>
                      <a:lnTo>
                        <a:pt x="144" y="1106"/>
                      </a:lnTo>
                      <a:lnTo>
                        <a:pt x="159" y="1097"/>
                      </a:lnTo>
                      <a:lnTo>
                        <a:pt x="173" y="1087"/>
                      </a:lnTo>
                      <a:lnTo>
                        <a:pt x="186" y="1080"/>
                      </a:lnTo>
                      <a:lnTo>
                        <a:pt x="201" y="1070"/>
                      </a:lnTo>
                      <a:lnTo>
                        <a:pt x="216" y="1061"/>
                      </a:lnTo>
                      <a:lnTo>
                        <a:pt x="232" y="1051"/>
                      </a:lnTo>
                      <a:lnTo>
                        <a:pt x="251" y="1042"/>
                      </a:lnTo>
                      <a:lnTo>
                        <a:pt x="266" y="1032"/>
                      </a:lnTo>
                      <a:lnTo>
                        <a:pt x="285" y="1025"/>
                      </a:lnTo>
                      <a:lnTo>
                        <a:pt x="302" y="1015"/>
                      </a:lnTo>
                      <a:lnTo>
                        <a:pt x="321" y="1004"/>
                      </a:lnTo>
                      <a:lnTo>
                        <a:pt x="340" y="996"/>
                      </a:lnTo>
                      <a:lnTo>
                        <a:pt x="361" y="987"/>
                      </a:lnTo>
                      <a:lnTo>
                        <a:pt x="380" y="977"/>
                      </a:lnTo>
                      <a:lnTo>
                        <a:pt x="403" y="970"/>
                      </a:lnTo>
                      <a:lnTo>
                        <a:pt x="424" y="962"/>
                      </a:lnTo>
                      <a:lnTo>
                        <a:pt x="446" y="954"/>
                      </a:lnTo>
                      <a:lnTo>
                        <a:pt x="469" y="945"/>
                      </a:lnTo>
                      <a:lnTo>
                        <a:pt x="492" y="937"/>
                      </a:lnTo>
                      <a:lnTo>
                        <a:pt x="517" y="932"/>
                      </a:lnTo>
                      <a:lnTo>
                        <a:pt x="541" y="924"/>
                      </a:lnTo>
                      <a:lnTo>
                        <a:pt x="566" y="918"/>
                      </a:lnTo>
                      <a:lnTo>
                        <a:pt x="593" y="913"/>
                      </a:lnTo>
                      <a:lnTo>
                        <a:pt x="619" y="907"/>
                      </a:lnTo>
                      <a:lnTo>
                        <a:pt x="646" y="903"/>
                      </a:lnTo>
                      <a:lnTo>
                        <a:pt x="673" y="896"/>
                      </a:lnTo>
                      <a:lnTo>
                        <a:pt x="701" y="892"/>
                      </a:lnTo>
                      <a:lnTo>
                        <a:pt x="730" y="888"/>
                      </a:lnTo>
                      <a:lnTo>
                        <a:pt x="760" y="884"/>
                      </a:lnTo>
                      <a:lnTo>
                        <a:pt x="789" y="882"/>
                      </a:lnTo>
                      <a:lnTo>
                        <a:pt x="819" y="880"/>
                      </a:lnTo>
                      <a:lnTo>
                        <a:pt x="851" y="877"/>
                      </a:lnTo>
                      <a:lnTo>
                        <a:pt x="884" y="877"/>
                      </a:lnTo>
                      <a:lnTo>
                        <a:pt x="914" y="877"/>
                      </a:lnTo>
                      <a:lnTo>
                        <a:pt x="948" y="877"/>
                      </a:lnTo>
                      <a:lnTo>
                        <a:pt x="981" y="877"/>
                      </a:lnTo>
                      <a:lnTo>
                        <a:pt x="1017" y="880"/>
                      </a:lnTo>
                      <a:lnTo>
                        <a:pt x="1049" y="882"/>
                      </a:lnTo>
                      <a:lnTo>
                        <a:pt x="1085" y="884"/>
                      </a:lnTo>
                      <a:lnTo>
                        <a:pt x="1121" y="888"/>
                      </a:lnTo>
                      <a:lnTo>
                        <a:pt x="1158" y="896"/>
                      </a:lnTo>
                      <a:lnTo>
                        <a:pt x="1158" y="892"/>
                      </a:lnTo>
                      <a:lnTo>
                        <a:pt x="1156" y="886"/>
                      </a:lnTo>
                      <a:lnTo>
                        <a:pt x="1156" y="880"/>
                      </a:lnTo>
                      <a:lnTo>
                        <a:pt x="1154" y="875"/>
                      </a:lnTo>
                      <a:lnTo>
                        <a:pt x="1154" y="867"/>
                      </a:lnTo>
                      <a:lnTo>
                        <a:pt x="1152" y="861"/>
                      </a:lnTo>
                      <a:lnTo>
                        <a:pt x="1150" y="852"/>
                      </a:lnTo>
                      <a:lnTo>
                        <a:pt x="1148" y="844"/>
                      </a:lnTo>
                      <a:lnTo>
                        <a:pt x="1146" y="833"/>
                      </a:lnTo>
                      <a:lnTo>
                        <a:pt x="1146" y="823"/>
                      </a:lnTo>
                      <a:lnTo>
                        <a:pt x="1142" y="812"/>
                      </a:lnTo>
                      <a:lnTo>
                        <a:pt x="1140" y="801"/>
                      </a:lnTo>
                      <a:lnTo>
                        <a:pt x="1139" y="787"/>
                      </a:lnTo>
                      <a:lnTo>
                        <a:pt x="1137" y="776"/>
                      </a:lnTo>
                      <a:lnTo>
                        <a:pt x="1133" y="761"/>
                      </a:lnTo>
                      <a:lnTo>
                        <a:pt x="1131" y="747"/>
                      </a:lnTo>
                      <a:lnTo>
                        <a:pt x="1127" y="732"/>
                      </a:lnTo>
                      <a:lnTo>
                        <a:pt x="1125" y="717"/>
                      </a:lnTo>
                      <a:lnTo>
                        <a:pt x="1121" y="702"/>
                      </a:lnTo>
                      <a:lnTo>
                        <a:pt x="1118" y="687"/>
                      </a:lnTo>
                      <a:lnTo>
                        <a:pt x="1116" y="669"/>
                      </a:lnTo>
                      <a:lnTo>
                        <a:pt x="1114" y="654"/>
                      </a:lnTo>
                      <a:lnTo>
                        <a:pt x="1110" y="635"/>
                      </a:lnTo>
                      <a:lnTo>
                        <a:pt x="1106" y="618"/>
                      </a:lnTo>
                      <a:lnTo>
                        <a:pt x="1104" y="601"/>
                      </a:lnTo>
                      <a:lnTo>
                        <a:pt x="1101" y="584"/>
                      </a:lnTo>
                      <a:lnTo>
                        <a:pt x="1097" y="565"/>
                      </a:lnTo>
                      <a:lnTo>
                        <a:pt x="1093" y="548"/>
                      </a:lnTo>
                      <a:lnTo>
                        <a:pt x="1091" y="529"/>
                      </a:lnTo>
                      <a:lnTo>
                        <a:pt x="1087" y="512"/>
                      </a:lnTo>
                      <a:lnTo>
                        <a:pt x="1083" y="493"/>
                      </a:lnTo>
                      <a:lnTo>
                        <a:pt x="1080" y="474"/>
                      </a:lnTo>
                      <a:lnTo>
                        <a:pt x="1076" y="457"/>
                      </a:lnTo>
                      <a:lnTo>
                        <a:pt x="1072" y="438"/>
                      </a:lnTo>
                      <a:lnTo>
                        <a:pt x="1068" y="419"/>
                      </a:lnTo>
                      <a:lnTo>
                        <a:pt x="1064" y="401"/>
                      </a:lnTo>
                      <a:lnTo>
                        <a:pt x="1061" y="382"/>
                      </a:lnTo>
                      <a:lnTo>
                        <a:pt x="1059" y="365"/>
                      </a:lnTo>
                      <a:lnTo>
                        <a:pt x="1053" y="346"/>
                      </a:lnTo>
                      <a:lnTo>
                        <a:pt x="1051" y="329"/>
                      </a:lnTo>
                      <a:lnTo>
                        <a:pt x="1047" y="312"/>
                      </a:lnTo>
                      <a:lnTo>
                        <a:pt x="1043" y="295"/>
                      </a:lnTo>
                      <a:lnTo>
                        <a:pt x="1042" y="280"/>
                      </a:lnTo>
                      <a:lnTo>
                        <a:pt x="1038" y="263"/>
                      </a:lnTo>
                      <a:lnTo>
                        <a:pt x="1034" y="248"/>
                      </a:lnTo>
                      <a:lnTo>
                        <a:pt x="1032" y="232"/>
                      </a:lnTo>
                      <a:lnTo>
                        <a:pt x="1028" y="217"/>
                      </a:lnTo>
                      <a:lnTo>
                        <a:pt x="1024" y="202"/>
                      </a:lnTo>
                      <a:lnTo>
                        <a:pt x="1021" y="189"/>
                      </a:lnTo>
                      <a:lnTo>
                        <a:pt x="1019" y="175"/>
                      </a:lnTo>
                      <a:lnTo>
                        <a:pt x="1015" y="162"/>
                      </a:lnTo>
                      <a:lnTo>
                        <a:pt x="1011" y="151"/>
                      </a:lnTo>
                      <a:lnTo>
                        <a:pt x="1009" y="139"/>
                      </a:lnTo>
                      <a:lnTo>
                        <a:pt x="1007" y="130"/>
                      </a:lnTo>
                      <a:lnTo>
                        <a:pt x="1004" y="118"/>
                      </a:lnTo>
                      <a:lnTo>
                        <a:pt x="1002" y="109"/>
                      </a:lnTo>
                      <a:lnTo>
                        <a:pt x="1000" y="99"/>
                      </a:lnTo>
                      <a:lnTo>
                        <a:pt x="998" y="94"/>
                      </a:lnTo>
                      <a:lnTo>
                        <a:pt x="996" y="86"/>
                      </a:lnTo>
                      <a:lnTo>
                        <a:pt x="994" y="80"/>
                      </a:lnTo>
                      <a:lnTo>
                        <a:pt x="992" y="77"/>
                      </a:lnTo>
                      <a:lnTo>
                        <a:pt x="992" y="73"/>
                      </a:lnTo>
                      <a:lnTo>
                        <a:pt x="899" y="37"/>
                      </a:lnTo>
                      <a:lnTo>
                        <a:pt x="889" y="0"/>
                      </a:lnTo>
                      <a:lnTo>
                        <a:pt x="1032" y="37"/>
                      </a:lnTo>
                      <a:lnTo>
                        <a:pt x="1203" y="932"/>
                      </a:lnTo>
                      <a:lnTo>
                        <a:pt x="1201" y="930"/>
                      </a:lnTo>
                      <a:lnTo>
                        <a:pt x="1196" y="930"/>
                      </a:lnTo>
                      <a:lnTo>
                        <a:pt x="1190" y="928"/>
                      </a:lnTo>
                      <a:lnTo>
                        <a:pt x="1184" y="928"/>
                      </a:lnTo>
                      <a:lnTo>
                        <a:pt x="1177" y="926"/>
                      </a:lnTo>
                      <a:lnTo>
                        <a:pt x="1171" y="926"/>
                      </a:lnTo>
                      <a:lnTo>
                        <a:pt x="1161" y="924"/>
                      </a:lnTo>
                      <a:lnTo>
                        <a:pt x="1152" y="924"/>
                      </a:lnTo>
                      <a:lnTo>
                        <a:pt x="1140" y="922"/>
                      </a:lnTo>
                      <a:lnTo>
                        <a:pt x="1131" y="922"/>
                      </a:lnTo>
                      <a:lnTo>
                        <a:pt x="1118" y="920"/>
                      </a:lnTo>
                      <a:lnTo>
                        <a:pt x="1106" y="920"/>
                      </a:lnTo>
                      <a:lnTo>
                        <a:pt x="1091" y="918"/>
                      </a:lnTo>
                      <a:lnTo>
                        <a:pt x="1080" y="918"/>
                      </a:lnTo>
                      <a:lnTo>
                        <a:pt x="1062" y="916"/>
                      </a:lnTo>
                      <a:lnTo>
                        <a:pt x="1047" y="915"/>
                      </a:lnTo>
                      <a:lnTo>
                        <a:pt x="1032" y="915"/>
                      </a:lnTo>
                      <a:lnTo>
                        <a:pt x="1015" y="915"/>
                      </a:lnTo>
                      <a:lnTo>
                        <a:pt x="996" y="915"/>
                      </a:lnTo>
                      <a:lnTo>
                        <a:pt x="979" y="915"/>
                      </a:lnTo>
                      <a:lnTo>
                        <a:pt x="960" y="915"/>
                      </a:lnTo>
                      <a:lnTo>
                        <a:pt x="941" y="915"/>
                      </a:lnTo>
                      <a:lnTo>
                        <a:pt x="922" y="915"/>
                      </a:lnTo>
                      <a:lnTo>
                        <a:pt x="901" y="915"/>
                      </a:lnTo>
                      <a:lnTo>
                        <a:pt x="880" y="915"/>
                      </a:lnTo>
                      <a:lnTo>
                        <a:pt x="859" y="916"/>
                      </a:lnTo>
                      <a:lnTo>
                        <a:pt x="838" y="916"/>
                      </a:lnTo>
                      <a:lnTo>
                        <a:pt x="817" y="920"/>
                      </a:lnTo>
                      <a:lnTo>
                        <a:pt x="794" y="920"/>
                      </a:lnTo>
                      <a:lnTo>
                        <a:pt x="773" y="924"/>
                      </a:lnTo>
                      <a:lnTo>
                        <a:pt x="749" y="924"/>
                      </a:lnTo>
                      <a:lnTo>
                        <a:pt x="726" y="928"/>
                      </a:lnTo>
                      <a:lnTo>
                        <a:pt x="703" y="932"/>
                      </a:lnTo>
                      <a:lnTo>
                        <a:pt x="680" y="935"/>
                      </a:lnTo>
                      <a:lnTo>
                        <a:pt x="656" y="937"/>
                      </a:lnTo>
                      <a:lnTo>
                        <a:pt x="631" y="943"/>
                      </a:lnTo>
                      <a:lnTo>
                        <a:pt x="608" y="947"/>
                      </a:lnTo>
                      <a:lnTo>
                        <a:pt x="585" y="953"/>
                      </a:lnTo>
                      <a:lnTo>
                        <a:pt x="559" y="958"/>
                      </a:lnTo>
                      <a:lnTo>
                        <a:pt x="534" y="964"/>
                      </a:lnTo>
                      <a:lnTo>
                        <a:pt x="509" y="970"/>
                      </a:lnTo>
                      <a:lnTo>
                        <a:pt x="486" y="977"/>
                      </a:lnTo>
                      <a:lnTo>
                        <a:pt x="462" y="985"/>
                      </a:lnTo>
                      <a:lnTo>
                        <a:pt x="437" y="992"/>
                      </a:lnTo>
                      <a:lnTo>
                        <a:pt x="412" y="1002"/>
                      </a:lnTo>
                      <a:lnTo>
                        <a:pt x="389" y="1011"/>
                      </a:lnTo>
                      <a:lnTo>
                        <a:pt x="365" y="1023"/>
                      </a:lnTo>
                      <a:lnTo>
                        <a:pt x="340" y="1032"/>
                      </a:lnTo>
                      <a:lnTo>
                        <a:pt x="315" y="1042"/>
                      </a:lnTo>
                      <a:lnTo>
                        <a:pt x="292" y="1055"/>
                      </a:lnTo>
                      <a:lnTo>
                        <a:pt x="268" y="1067"/>
                      </a:lnTo>
                      <a:lnTo>
                        <a:pt x="245" y="1080"/>
                      </a:lnTo>
                      <a:lnTo>
                        <a:pt x="222" y="1093"/>
                      </a:lnTo>
                      <a:lnTo>
                        <a:pt x="199" y="1108"/>
                      </a:lnTo>
                      <a:lnTo>
                        <a:pt x="176" y="1122"/>
                      </a:lnTo>
                      <a:lnTo>
                        <a:pt x="155" y="1139"/>
                      </a:lnTo>
                      <a:lnTo>
                        <a:pt x="133" y="1154"/>
                      </a:lnTo>
                      <a:lnTo>
                        <a:pt x="112" y="1173"/>
                      </a:lnTo>
                      <a:lnTo>
                        <a:pt x="91" y="1190"/>
                      </a:lnTo>
                      <a:lnTo>
                        <a:pt x="70" y="1211"/>
                      </a:lnTo>
                      <a:lnTo>
                        <a:pt x="51" y="1230"/>
                      </a:lnTo>
                      <a:lnTo>
                        <a:pt x="32" y="1251"/>
                      </a:lnTo>
                      <a:lnTo>
                        <a:pt x="0" y="1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0" name="Freeform 189"/>
                <p:cNvSpPr>
                  <a:spLocks/>
                </p:cNvSpPr>
                <p:nvPr/>
              </p:nvSpPr>
              <p:spPr bwMode="auto">
                <a:xfrm>
                  <a:off x="1400" y="2945"/>
                  <a:ext cx="147" cy="195"/>
                </a:xfrm>
                <a:custGeom>
                  <a:avLst/>
                  <a:gdLst>
                    <a:gd name="T0" fmla="*/ 7 w 293"/>
                    <a:gd name="T1" fmla="*/ 156 h 390"/>
                    <a:gd name="T2" fmla="*/ 12 w 293"/>
                    <a:gd name="T3" fmla="*/ 140 h 390"/>
                    <a:gd name="T4" fmla="*/ 23 w 293"/>
                    <a:gd name="T5" fmla="*/ 122 h 390"/>
                    <a:gd name="T6" fmla="*/ 29 w 293"/>
                    <a:gd name="T7" fmla="*/ 110 h 390"/>
                    <a:gd name="T8" fmla="*/ 37 w 293"/>
                    <a:gd name="T9" fmla="*/ 97 h 390"/>
                    <a:gd name="T10" fmla="*/ 46 w 293"/>
                    <a:gd name="T11" fmla="*/ 84 h 390"/>
                    <a:gd name="T12" fmla="*/ 56 w 293"/>
                    <a:gd name="T13" fmla="*/ 71 h 390"/>
                    <a:gd name="T14" fmla="*/ 68 w 293"/>
                    <a:gd name="T15" fmla="*/ 57 h 390"/>
                    <a:gd name="T16" fmla="*/ 80 w 293"/>
                    <a:gd name="T17" fmla="*/ 44 h 390"/>
                    <a:gd name="T18" fmla="*/ 93 w 293"/>
                    <a:gd name="T19" fmla="*/ 32 h 390"/>
                    <a:gd name="T20" fmla="*/ 109 w 293"/>
                    <a:gd name="T21" fmla="*/ 19 h 390"/>
                    <a:gd name="T22" fmla="*/ 126 w 293"/>
                    <a:gd name="T23" fmla="*/ 7 h 390"/>
                    <a:gd name="T24" fmla="*/ 147 w 293"/>
                    <a:gd name="T25" fmla="*/ 1 h 390"/>
                    <a:gd name="T26" fmla="*/ 147 w 293"/>
                    <a:gd name="T27" fmla="*/ 10 h 390"/>
                    <a:gd name="T28" fmla="*/ 147 w 293"/>
                    <a:gd name="T29" fmla="*/ 24 h 390"/>
                    <a:gd name="T30" fmla="*/ 146 w 293"/>
                    <a:gd name="T31" fmla="*/ 43 h 390"/>
                    <a:gd name="T32" fmla="*/ 146 w 293"/>
                    <a:gd name="T33" fmla="*/ 55 h 390"/>
                    <a:gd name="T34" fmla="*/ 144 w 293"/>
                    <a:gd name="T35" fmla="*/ 67 h 390"/>
                    <a:gd name="T36" fmla="*/ 143 w 293"/>
                    <a:gd name="T37" fmla="*/ 79 h 390"/>
                    <a:gd name="T38" fmla="*/ 140 w 293"/>
                    <a:gd name="T39" fmla="*/ 93 h 390"/>
                    <a:gd name="T40" fmla="*/ 138 w 293"/>
                    <a:gd name="T41" fmla="*/ 106 h 390"/>
                    <a:gd name="T42" fmla="*/ 134 w 293"/>
                    <a:gd name="T43" fmla="*/ 119 h 390"/>
                    <a:gd name="T44" fmla="*/ 130 w 293"/>
                    <a:gd name="T45" fmla="*/ 133 h 390"/>
                    <a:gd name="T46" fmla="*/ 126 w 293"/>
                    <a:gd name="T47" fmla="*/ 147 h 390"/>
                    <a:gd name="T48" fmla="*/ 120 w 293"/>
                    <a:gd name="T49" fmla="*/ 160 h 390"/>
                    <a:gd name="T50" fmla="*/ 114 w 293"/>
                    <a:gd name="T51" fmla="*/ 174 h 390"/>
                    <a:gd name="T52" fmla="*/ 108 w 293"/>
                    <a:gd name="T53" fmla="*/ 181 h 390"/>
                    <a:gd name="T54" fmla="*/ 109 w 293"/>
                    <a:gd name="T55" fmla="*/ 168 h 390"/>
                    <a:gd name="T56" fmla="*/ 112 w 293"/>
                    <a:gd name="T57" fmla="*/ 153 h 390"/>
                    <a:gd name="T58" fmla="*/ 117 w 293"/>
                    <a:gd name="T59" fmla="*/ 135 h 390"/>
                    <a:gd name="T60" fmla="*/ 121 w 293"/>
                    <a:gd name="T61" fmla="*/ 119 h 390"/>
                    <a:gd name="T62" fmla="*/ 123 w 293"/>
                    <a:gd name="T63" fmla="*/ 108 h 390"/>
                    <a:gd name="T64" fmla="*/ 126 w 293"/>
                    <a:gd name="T65" fmla="*/ 95 h 390"/>
                    <a:gd name="T66" fmla="*/ 128 w 293"/>
                    <a:gd name="T67" fmla="*/ 82 h 390"/>
                    <a:gd name="T68" fmla="*/ 129 w 293"/>
                    <a:gd name="T69" fmla="*/ 69 h 390"/>
                    <a:gd name="T70" fmla="*/ 130 w 293"/>
                    <a:gd name="T71" fmla="*/ 55 h 390"/>
                    <a:gd name="T72" fmla="*/ 131 w 293"/>
                    <a:gd name="T73" fmla="*/ 41 h 390"/>
                    <a:gd name="T74" fmla="*/ 132 w 293"/>
                    <a:gd name="T75" fmla="*/ 28 h 390"/>
                    <a:gd name="T76" fmla="*/ 129 w 293"/>
                    <a:gd name="T77" fmla="*/ 22 h 390"/>
                    <a:gd name="T78" fmla="*/ 115 w 293"/>
                    <a:gd name="T79" fmla="*/ 30 h 390"/>
                    <a:gd name="T80" fmla="*/ 100 w 293"/>
                    <a:gd name="T81" fmla="*/ 43 h 390"/>
                    <a:gd name="T82" fmla="*/ 82 w 293"/>
                    <a:gd name="T83" fmla="*/ 61 h 390"/>
                    <a:gd name="T84" fmla="*/ 71 w 293"/>
                    <a:gd name="T85" fmla="*/ 73 h 390"/>
                    <a:gd name="T86" fmla="*/ 60 w 293"/>
                    <a:gd name="T87" fmla="*/ 87 h 390"/>
                    <a:gd name="T88" fmla="*/ 50 w 293"/>
                    <a:gd name="T89" fmla="*/ 104 h 390"/>
                    <a:gd name="T90" fmla="*/ 36 w 293"/>
                    <a:gd name="T91" fmla="*/ 122 h 390"/>
                    <a:gd name="T92" fmla="*/ 25 w 293"/>
                    <a:gd name="T93" fmla="*/ 144 h 390"/>
                    <a:gd name="T94" fmla="*/ 12 w 293"/>
                    <a:gd name="T95" fmla="*/ 168 h 390"/>
                    <a:gd name="T96" fmla="*/ 0 w 293"/>
                    <a:gd name="T97" fmla="*/ 195 h 3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 h="390">
                      <a:moveTo>
                        <a:pt x="7" y="333"/>
                      </a:moveTo>
                      <a:lnTo>
                        <a:pt x="7" y="327"/>
                      </a:lnTo>
                      <a:lnTo>
                        <a:pt x="9" y="318"/>
                      </a:lnTo>
                      <a:lnTo>
                        <a:pt x="13" y="312"/>
                      </a:lnTo>
                      <a:lnTo>
                        <a:pt x="15" y="306"/>
                      </a:lnTo>
                      <a:lnTo>
                        <a:pt x="17" y="297"/>
                      </a:lnTo>
                      <a:lnTo>
                        <a:pt x="23" y="289"/>
                      </a:lnTo>
                      <a:lnTo>
                        <a:pt x="24" y="280"/>
                      </a:lnTo>
                      <a:lnTo>
                        <a:pt x="30" y="270"/>
                      </a:lnTo>
                      <a:lnTo>
                        <a:pt x="36" y="259"/>
                      </a:lnTo>
                      <a:lnTo>
                        <a:pt x="42" y="249"/>
                      </a:lnTo>
                      <a:lnTo>
                        <a:pt x="45" y="243"/>
                      </a:lnTo>
                      <a:lnTo>
                        <a:pt x="47" y="238"/>
                      </a:lnTo>
                      <a:lnTo>
                        <a:pt x="51" y="230"/>
                      </a:lnTo>
                      <a:lnTo>
                        <a:pt x="55" y="224"/>
                      </a:lnTo>
                      <a:lnTo>
                        <a:pt x="57" y="219"/>
                      </a:lnTo>
                      <a:lnTo>
                        <a:pt x="62" y="213"/>
                      </a:lnTo>
                      <a:lnTo>
                        <a:pt x="66" y="207"/>
                      </a:lnTo>
                      <a:lnTo>
                        <a:pt x="70" y="202"/>
                      </a:lnTo>
                      <a:lnTo>
                        <a:pt x="74" y="194"/>
                      </a:lnTo>
                      <a:lnTo>
                        <a:pt x="78" y="188"/>
                      </a:lnTo>
                      <a:lnTo>
                        <a:pt x="83" y="181"/>
                      </a:lnTo>
                      <a:lnTo>
                        <a:pt x="87" y="175"/>
                      </a:lnTo>
                      <a:lnTo>
                        <a:pt x="91" y="167"/>
                      </a:lnTo>
                      <a:lnTo>
                        <a:pt x="97" y="160"/>
                      </a:lnTo>
                      <a:lnTo>
                        <a:pt x="101" y="154"/>
                      </a:lnTo>
                      <a:lnTo>
                        <a:pt x="108" y="148"/>
                      </a:lnTo>
                      <a:lnTo>
                        <a:pt x="112" y="141"/>
                      </a:lnTo>
                      <a:lnTo>
                        <a:pt x="118" y="133"/>
                      </a:lnTo>
                      <a:lnTo>
                        <a:pt x="123" y="128"/>
                      </a:lnTo>
                      <a:lnTo>
                        <a:pt x="129" y="120"/>
                      </a:lnTo>
                      <a:lnTo>
                        <a:pt x="135" y="114"/>
                      </a:lnTo>
                      <a:lnTo>
                        <a:pt x="140" y="109"/>
                      </a:lnTo>
                      <a:lnTo>
                        <a:pt x="148" y="101"/>
                      </a:lnTo>
                      <a:lnTo>
                        <a:pt x="154" y="95"/>
                      </a:lnTo>
                      <a:lnTo>
                        <a:pt x="159" y="88"/>
                      </a:lnTo>
                      <a:lnTo>
                        <a:pt x="167" y="82"/>
                      </a:lnTo>
                      <a:lnTo>
                        <a:pt x="173" y="74"/>
                      </a:lnTo>
                      <a:lnTo>
                        <a:pt x="180" y="69"/>
                      </a:lnTo>
                      <a:lnTo>
                        <a:pt x="186" y="63"/>
                      </a:lnTo>
                      <a:lnTo>
                        <a:pt x="194" y="55"/>
                      </a:lnTo>
                      <a:lnTo>
                        <a:pt x="201" y="50"/>
                      </a:lnTo>
                      <a:lnTo>
                        <a:pt x="211" y="44"/>
                      </a:lnTo>
                      <a:lnTo>
                        <a:pt x="217" y="38"/>
                      </a:lnTo>
                      <a:lnTo>
                        <a:pt x="224" y="31"/>
                      </a:lnTo>
                      <a:lnTo>
                        <a:pt x="232" y="25"/>
                      </a:lnTo>
                      <a:lnTo>
                        <a:pt x="243" y="21"/>
                      </a:lnTo>
                      <a:lnTo>
                        <a:pt x="251" y="14"/>
                      </a:lnTo>
                      <a:lnTo>
                        <a:pt x="258" y="10"/>
                      </a:lnTo>
                      <a:lnTo>
                        <a:pt x="268" y="4"/>
                      </a:lnTo>
                      <a:lnTo>
                        <a:pt x="277" y="0"/>
                      </a:lnTo>
                      <a:lnTo>
                        <a:pt x="293" y="2"/>
                      </a:lnTo>
                      <a:lnTo>
                        <a:pt x="293" y="10"/>
                      </a:lnTo>
                      <a:lnTo>
                        <a:pt x="293" y="14"/>
                      </a:lnTo>
                      <a:lnTo>
                        <a:pt x="293" y="19"/>
                      </a:lnTo>
                      <a:lnTo>
                        <a:pt x="293" y="25"/>
                      </a:lnTo>
                      <a:lnTo>
                        <a:pt x="293" y="33"/>
                      </a:lnTo>
                      <a:lnTo>
                        <a:pt x="293" y="38"/>
                      </a:lnTo>
                      <a:lnTo>
                        <a:pt x="293" y="48"/>
                      </a:lnTo>
                      <a:lnTo>
                        <a:pt x="293" y="55"/>
                      </a:lnTo>
                      <a:lnTo>
                        <a:pt x="293" y="65"/>
                      </a:lnTo>
                      <a:lnTo>
                        <a:pt x="291" y="74"/>
                      </a:lnTo>
                      <a:lnTo>
                        <a:pt x="291" y="86"/>
                      </a:lnTo>
                      <a:lnTo>
                        <a:pt x="291" y="90"/>
                      </a:lnTo>
                      <a:lnTo>
                        <a:pt x="291" y="95"/>
                      </a:lnTo>
                      <a:lnTo>
                        <a:pt x="291" y="103"/>
                      </a:lnTo>
                      <a:lnTo>
                        <a:pt x="291" y="109"/>
                      </a:lnTo>
                      <a:lnTo>
                        <a:pt x="289" y="114"/>
                      </a:lnTo>
                      <a:lnTo>
                        <a:pt x="287" y="120"/>
                      </a:lnTo>
                      <a:lnTo>
                        <a:pt x="287" y="126"/>
                      </a:lnTo>
                      <a:lnTo>
                        <a:pt x="287" y="133"/>
                      </a:lnTo>
                      <a:lnTo>
                        <a:pt x="285" y="139"/>
                      </a:lnTo>
                      <a:lnTo>
                        <a:pt x="285" y="145"/>
                      </a:lnTo>
                      <a:lnTo>
                        <a:pt x="285" y="152"/>
                      </a:lnTo>
                      <a:lnTo>
                        <a:pt x="285" y="158"/>
                      </a:lnTo>
                      <a:lnTo>
                        <a:pt x="283" y="166"/>
                      </a:lnTo>
                      <a:lnTo>
                        <a:pt x="283" y="171"/>
                      </a:lnTo>
                      <a:lnTo>
                        <a:pt x="279" y="177"/>
                      </a:lnTo>
                      <a:lnTo>
                        <a:pt x="279" y="185"/>
                      </a:lnTo>
                      <a:lnTo>
                        <a:pt x="277" y="190"/>
                      </a:lnTo>
                      <a:lnTo>
                        <a:pt x="277" y="198"/>
                      </a:lnTo>
                      <a:lnTo>
                        <a:pt x="275" y="204"/>
                      </a:lnTo>
                      <a:lnTo>
                        <a:pt x="275" y="211"/>
                      </a:lnTo>
                      <a:lnTo>
                        <a:pt x="272" y="217"/>
                      </a:lnTo>
                      <a:lnTo>
                        <a:pt x="270" y="224"/>
                      </a:lnTo>
                      <a:lnTo>
                        <a:pt x="268" y="230"/>
                      </a:lnTo>
                      <a:lnTo>
                        <a:pt x="268" y="238"/>
                      </a:lnTo>
                      <a:lnTo>
                        <a:pt x="264" y="245"/>
                      </a:lnTo>
                      <a:lnTo>
                        <a:pt x="264" y="253"/>
                      </a:lnTo>
                      <a:lnTo>
                        <a:pt x="262" y="259"/>
                      </a:lnTo>
                      <a:lnTo>
                        <a:pt x="260" y="266"/>
                      </a:lnTo>
                      <a:lnTo>
                        <a:pt x="258" y="272"/>
                      </a:lnTo>
                      <a:lnTo>
                        <a:pt x="255" y="280"/>
                      </a:lnTo>
                      <a:lnTo>
                        <a:pt x="253" y="285"/>
                      </a:lnTo>
                      <a:lnTo>
                        <a:pt x="251" y="293"/>
                      </a:lnTo>
                      <a:lnTo>
                        <a:pt x="247" y="300"/>
                      </a:lnTo>
                      <a:lnTo>
                        <a:pt x="245" y="306"/>
                      </a:lnTo>
                      <a:lnTo>
                        <a:pt x="243" y="314"/>
                      </a:lnTo>
                      <a:lnTo>
                        <a:pt x="239" y="319"/>
                      </a:lnTo>
                      <a:lnTo>
                        <a:pt x="237" y="323"/>
                      </a:lnTo>
                      <a:lnTo>
                        <a:pt x="236" y="329"/>
                      </a:lnTo>
                      <a:lnTo>
                        <a:pt x="232" y="338"/>
                      </a:lnTo>
                      <a:lnTo>
                        <a:pt x="228" y="348"/>
                      </a:lnTo>
                      <a:lnTo>
                        <a:pt x="222" y="358"/>
                      </a:lnTo>
                      <a:lnTo>
                        <a:pt x="217" y="363"/>
                      </a:lnTo>
                      <a:lnTo>
                        <a:pt x="215" y="365"/>
                      </a:lnTo>
                      <a:lnTo>
                        <a:pt x="215" y="361"/>
                      </a:lnTo>
                      <a:lnTo>
                        <a:pt x="215" y="356"/>
                      </a:lnTo>
                      <a:lnTo>
                        <a:pt x="217" y="346"/>
                      </a:lnTo>
                      <a:lnTo>
                        <a:pt x="217" y="340"/>
                      </a:lnTo>
                      <a:lnTo>
                        <a:pt x="218" y="335"/>
                      </a:lnTo>
                      <a:lnTo>
                        <a:pt x="220" y="329"/>
                      </a:lnTo>
                      <a:lnTo>
                        <a:pt x="222" y="323"/>
                      </a:lnTo>
                      <a:lnTo>
                        <a:pt x="222" y="314"/>
                      </a:lnTo>
                      <a:lnTo>
                        <a:pt x="224" y="306"/>
                      </a:lnTo>
                      <a:lnTo>
                        <a:pt x="226" y="299"/>
                      </a:lnTo>
                      <a:lnTo>
                        <a:pt x="230" y="289"/>
                      </a:lnTo>
                      <a:lnTo>
                        <a:pt x="232" y="280"/>
                      </a:lnTo>
                      <a:lnTo>
                        <a:pt x="234" y="270"/>
                      </a:lnTo>
                      <a:lnTo>
                        <a:pt x="236" y="261"/>
                      </a:lnTo>
                      <a:lnTo>
                        <a:pt x="239" y="251"/>
                      </a:lnTo>
                      <a:lnTo>
                        <a:pt x="239" y="243"/>
                      </a:lnTo>
                      <a:lnTo>
                        <a:pt x="241" y="238"/>
                      </a:lnTo>
                      <a:lnTo>
                        <a:pt x="241" y="232"/>
                      </a:lnTo>
                      <a:lnTo>
                        <a:pt x="243" y="226"/>
                      </a:lnTo>
                      <a:lnTo>
                        <a:pt x="243" y="221"/>
                      </a:lnTo>
                      <a:lnTo>
                        <a:pt x="245" y="215"/>
                      </a:lnTo>
                      <a:lnTo>
                        <a:pt x="245" y="207"/>
                      </a:lnTo>
                      <a:lnTo>
                        <a:pt x="247" y="202"/>
                      </a:lnTo>
                      <a:lnTo>
                        <a:pt x="247" y="196"/>
                      </a:lnTo>
                      <a:lnTo>
                        <a:pt x="251" y="190"/>
                      </a:lnTo>
                      <a:lnTo>
                        <a:pt x="251" y="183"/>
                      </a:lnTo>
                      <a:lnTo>
                        <a:pt x="253" y="177"/>
                      </a:lnTo>
                      <a:lnTo>
                        <a:pt x="253" y="171"/>
                      </a:lnTo>
                      <a:lnTo>
                        <a:pt x="255" y="164"/>
                      </a:lnTo>
                      <a:lnTo>
                        <a:pt x="255" y="158"/>
                      </a:lnTo>
                      <a:lnTo>
                        <a:pt x="256" y="152"/>
                      </a:lnTo>
                      <a:lnTo>
                        <a:pt x="256" y="145"/>
                      </a:lnTo>
                      <a:lnTo>
                        <a:pt x="258" y="137"/>
                      </a:lnTo>
                      <a:lnTo>
                        <a:pt x="258" y="129"/>
                      </a:lnTo>
                      <a:lnTo>
                        <a:pt x="258" y="124"/>
                      </a:lnTo>
                      <a:lnTo>
                        <a:pt x="258" y="116"/>
                      </a:lnTo>
                      <a:lnTo>
                        <a:pt x="260" y="110"/>
                      </a:lnTo>
                      <a:lnTo>
                        <a:pt x="260" y="103"/>
                      </a:lnTo>
                      <a:lnTo>
                        <a:pt x="262" y="97"/>
                      </a:lnTo>
                      <a:lnTo>
                        <a:pt x="262" y="90"/>
                      </a:lnTo>
                      <a:lnTo>
                        <a:pt x="262" y="82"/>
                      </a:lnTo>
                      <a:lnTo>
                        <a:pt x="262" y="74"/>
                      </a:lnTo>
                      <a:lnTo>
                        <a:pt x="264" y="69"/>
                      </a:lnTo>
                      <a:lnTo>
                        <a:pt x="264" y="61"/>
                      </a:lnTo>
                      <a:lnTo>
                        <a:pt x="264" y="55"/>
                      </a:lnTo>
                      <a:lnTo>
                        <a:pt x="264" y="48"/>
                      </a:lnTo>
                      <a:lnTo>
                        <a:pt x="264" y="42"/>
                      </a:lnTo>
                      <a:lnTo>
                        <a:pt x="262" y="42"/>
                      </a:lnTo>
                      <a:lnTo>
                        <a:pt x="258" y="44"/>
                      </a:lnTo>
                      <a:lnTo>
                        <a:pt x="251" y="46"/>
                      </a:lnTo>
                      <a:lnTo>
                        <a:pt x="243" y="52"/>
                      </a:lnTo>
                      <a:lnTo>
                        <a:pt x="236" y="55"/>
                      </a:lnTo>
                      <a:lnTo>
                        <a:pt x="230" y="59"/>
                      </a:lnTo>
                      <a:lnTo>
                        <a:pt x="222" y="65"/>
                      </a:lnTo>
                      <a:lnTo>
                        <a:pt x="217" y="71"/>
                      </a:lnTo>
                      <a:lnTo>
                        <a:pt x="207" y="78"/>
                      </a:lnTo>
                      <a:lnTo>
                        <a:pt x="199" y="86"/>
                      </a:lnTo>
                      <a:lnTo>
                        <a:pt x="192" y="93"/>
                      </a:lnTo>
                      <a:lnTo>
                        <a:pt x="182" y="103"/>
                      </a:lnTo>
                      <a:lnTo>
                        <a:pt x="173" y="110"/>
                      </a:lnTo>
                      <a:lnTo>
                        <a:pt x="163" y="122"/>
                      </a:lnTo>
                      <a:lnTo>
                        <a:pt x="158" y="126"/>
                      </a:lnTo>
                      <a:lnTo>
                        <a:pt x="152" y="133"/>
                      </a:lnTo>
                      <a:lnTo>
                        <a:pt x="146" y="139"/>
                      </a:lnTo>
                      <a:lnTo>
                        <a:pt x="142" y="145"/>
                      </a:lnTo>
                      <a:lnTo>
                        <a:pt x="135" y="152"/>
                      </a:lnTo>
                      <a:lnTo>
                        <a:pt x="131" y="158"/>
                      </a:lnTo>
                      <a:lnTo>
                        <a:pt x="125" y="166"/>
                      </a:lnTo>
                      <a:lnTo>
                        <a:pt x="120" y="173"/>
                      </a:lnTo>
                      <a:lnTo>
                        <a:pt x="114" y="181"/>
                      </a:lnTo>
                      <a:lnTo>
                        <a:pt x="108" y="188"/>
                      </a:lnTo>
                      <a:lnTo>
                        <a:pt x="102" y="198"/>
                      </a:lnTo>
                      <a:lnTo>
                        <a:pt x="99" y="207"/>
                      </a:lnTo>
                      <a:lnTo>
                        <a:pt x="91" y="215"/>
                      </a:lnTo>
                      <a:lnTo>
                        <a:pt x="85" y="224"/>
                      </a:lnTo>
                      <a:lnTo>
                        <a:pt x="78" y="234"/>
                      </a:lnTo>
                      <a:lnTo>
                        <a:pt x="72" y="243"/>
                      </a:lnTo>
                      <a:lnTo>
                        <a:pt x="66" y="253"/>
                      </a:lnTo>
                      <a:lnTo>
                        <a:pt x="61" y="264"/>
                      </a:lnTo>
                      <a:lnTo>
                        <a:pt x="55" y="276"/>
                      </a:lnTo>
                      <a:lnTo>
                        <a:pt x="49" y="287"/>
                      </a:lnTo>
                      <a:lnTo>
                        <a:pt x="43" y="299"/>
                      </a:lnTo>
                      <a:lnTo>
                        <a:pt x="36" y="310"/>
                      </a:lnTo>
                      <a:lnTo>
                        <a:pt x="30" y="323"/>
                      </a:lnTo>
                      <a:lnTo>
                        <a:pt x="24" y="335"/>
                      </a:lnTo>
                      <a:lnTo>
                        <a:pt x="17" y="348"/>
                      </a:lnTo>
                      <a:lnTo>
                        <a:pt x="11" y="361"/>
                      </a:lnTo>
                      <a:lnTo>
                        <a:pt x="5" y="375"/>
                      </a:lnTo>
                      <a:lnTo>
                        <a:pt x="0" y="390"/>
                      </a:lnTo>
                      <a:lnTo>
                        <a:pt x="7"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1" name="Freeform 190"/>
                <p:cNvSpPr>
                  <a:spLocks/>
                </p:cNvSpPr>
                <p:nvPr/>
              </p:nvSpPr>
              <p:spPr bwMode="auto">
                <a:xfrm>
                  <a:off x="1073" y="3377"/>
                  <a:ext cx="116" cy="156"/>
                </a:xfrm>
                <a:custGeom>
                  <a:avLst/>
                  <a:gdLst>
                    <a:gd name="T0" fmla="*/ 108 w 232"/>
                    <a:gd name="T1" fmla="*/ 0 h 312"/>
                    <a:gd name="T2" fmla="*/ 108 w 232"/>
                    <a:gd name="T3" fmla="*/ 1 h 312"/>
                    <a:gd name="T4" fmla="*/ 106 w 232"/>
                    <a:gd name="T5" fmla="*/ 3 h 312"/>
                    <a:gd name="T6" fmla="*/ 100 w 232"/>
                    <a:gd name="T7" fmla="*/ 7 h 312"/>
                    <a:gd name="T8" fmla="*/ 95 w 232"/>
                    <a:gd name="T9" fmla="*/ 12 h 312"/>
                    <a:gd name="T10" fmla="*/ 91 w 232"/>
                    <a:gd name="T11" fmla="*/ 14 h 312"/>
                    <a:gd name="T12" fmla="*/ 88 w 232"/>
                    <a:gd name="T13" fmla="*/ 18 h 312"/>
                    <a:gd name="T14" fmla="*/ 85 w 232"/>
                    <a:gd name="T15" fmla="*/ 22 h 312"/>
                    <a:gd name="T16" fmla="*/ 81 w 232"/>
                    <a:gd name="T17" fmla="*/ 26 h 312"/>
                    <a:gd name="T18" fmla="*/ 76 w 232"/>
                    <a:gd name="T19" fmla="*/ 29 h 312"/>
                    <a:gd name="T20" fmla="*/ 72 w 232"/>
                    <a:gd name="T21" fmla="*/ 33 h 312"/>
                    <a:gd name="T22" fmla="*/ 68 w 232"/>
                    <a:gd name="T23" fmla="*/ 37 h 312"/>
                    <a:gd name="T24" fmla="*/ 64 w 232"/>
                    <a:gd name="T25" fmla="*/ 42 h 312"/>
                    <a:gd name="T26" fmla="*/ 59 w 232"/>
                    <a:gd name="T27" fmla="*/ 46 h 312"/>
                    <a:gd name="T28" fmla="*/ 54 w 232"/>
                    <a:gd name="T29" fmla="*/ 51 h 312"/>
                    <a:gd name="T30" fmla="*/ 50 w 232"/>
                    <a:gd name="T31" fmla="*/ 54 h 312"/>
                    <a:gd name="T32" fmla="*/ 46 w 232"/>
                    <a:gd name="T33" fmla="*/ 60 h 312"/>
                    <a:gd name="T34" fmla="*/ 40 w 232"/>
                    <a:gd name="T35" fmla="*/ 64 h 312"/>
                    <a:gd name="T36" fmla="*/ 35 w 232"/>
                    <a:gd name="T37" fmla="*/ 69 h 312"/>
                    <a:gd name="T38" fmla="*/ 31 w 232"/>
                    <a:gd name="T39" fmla="*/ 72 h 312"/>
                    <a:gd name="T40" fmla="*/ 28 w 232"/>
                    <a:gd name="T41" fmla="*/ 77 h 312"/>
                    <a:gd name="T42" fmla="*/ 23 w 232"/>
                    <a:gd name="T43" fmla="*/ 81 h 312"/>
                    <a:gd name="T44" fmla="*/ 19 w 232"/>
                    <a:gd name="T45" fmla="*/ 86 h 312"/>
                    <a:gd name="T46" fmla="*/ 15 w 232"/>
                    <a:gd name="T47" fmla="*/ 90 h 312"/>
                    <a:gd name="T48" fmla="*/ 11 w 232"/>
                    <a:gd name="T49" fmla="*/ 93 h 312"/>
                    <a:gd name="T50" fmla="*/ 8 w 232"/>
                    <a:gd name="T51" fmla="*/ 97 h 312"/>
                    <a:gd name="T52" fmla="*/ 5 w 232"/>
                    <a:gd name="T53" fmla="*/ 101 h 312"/>
                    <a:gd name="T54" fmla="*/ 2 w 232"/>
                    <a:gd name="T55" fmla="*/ 104 h 312"/>
                    <a:gd name="T56" fmla="*/ 0 w 232"/>
                    <a:gd name="T57" fmla="*/ 107 h 312"/>
                    <a:gd name="T58" fmla="*/ 1 w 232"/>
                    <a:gd name="T59" fmla="*/ 109 h 312"/>
                    <a:gd name="T60" fmla="*/ 6 w 232"/>
                    <a:gd name="T61" fmla="*/ 111 h 312"/>
                    <a:gd name="T62" fmla="*/ 8 w 232"/>
                    <a:gd name="T63" fmla="*/ 113 h 312"/>
                    <a:gd name="T64" fmla="*/ 11 w 232"/>
                    <a:gd name="T65" fmla="*/ 116 h 312"/>
                    <a:gd name="T66" fmla="*/ 15 w 232"/>
                    <a:gd name="T67" fmla="*/ 120 h 312"/>
                    <a:gd name="T68" fmla="*/ 19 w 232"/>
                    <a:gd name="T69" fmla="*/ 124 h 312"/>
                    <a:gd name="T70" fmla="*/ 22 w 232"/>
                    <a:gd name="T71" fmla="*/ 127 h 312"/>
                    <a:gd name="T72" fmla="*/ 26 w 232"/>
                    <a:gd name="T73" fmla="*/ 130 h 312"/>
                    <a:gd name="T74" fmla="*/ 30 w 232"/>
                    <a:gd name="T75" fmla="*/ 134 h 312"/>
                    <a:gd name="T76" fmla="*/ 33 w 232"/>
                    <a:gd name="T77" fmla="*/ 138 h 312"/>
                    <a:gd name="T78" fmla="*/ 36 w 232"/>
                    <a:gd name="T79" fmla="*/ 143 h 312"/>
                    <a:gd name="T80" fmla="*/ 39 w 232"/>
                    <a:gd name="T81" fmla="*/ 147 h 312"/>
                    <a:gd name="T82" fmla="*/ 42 w 232"/>
                    <a:gd name="T83" fmla="*/ 151 h 312"/>
                    <a:gd name="T84" fmla="*/ 44 w 232"/>
                    <a:gd name="T85" fmla="*/ 156 h 312"/>
                    <a:gd name="T86" fmla="*/ 55 w 232"/>
                    <a:gd name="T87" fmla="*/ 150 h 312"/>
                    <a:gd name="T88" fmla="*/ 54 w 232"/>
                    <a:gd name="T89" fmla="*/ 149 h 312"/>
                    <a:gd name="T90" fmla="*/ 51 w 232"/>
                    <a:gd name="T91" fmla="*/ 146 h 312"/>
                    <a:gd name="T92" fmla="*/ 50 w 232"/>
                    <a:gd name="T93" fmla="*/ 144 h 312"/>
                    <a:gd name="T94" fmla="*/ 48 w 232"/>
                    <a:gd name="T95" fmla="*/ 141 h 312"/>
                    <a:gd name="T96" fmla="*/ 46 w 232"/>
                    <a:gd name="T97" fmla="*/ 138 h 312"/>
                    <a:gd name="T98" fmla="*/ 44 w 232"/>
                    <a:gd name="T99" fmla="*/ 135 h 312"/>
                    <a:gd name="T100" fmla="*/ 40 w 232"/>
                    <a:gd name="T101" fmla="*/ 131 h 312"/>
                    <a:gd name="T102" fmla="*/ 38 w 232"/>
                    <a:gd name="T103" fmla="*/ 128 h 312"/>
                    <a:gd name="T104" fmla="*/ 34 w 232"/>
                    <a:gd name="T105" fmla="*/ 124 h 312"/>
                    <a:gd name="T106" fmla="*/ 31 w 232"/>
                    <a:gd name="T107" fmla="*/ 120 h 312"/>
                    <a:gd name="T108" fmla="*/ 28 w 232"/>
                    <a:gd name="T109" fmla="*/ 116 h 312"/>
                    <a:gd name="T110" fmla="*/ 25 w 232"/>
                    <a:gd name="T111" fmla="*/ 112 h 312"/>
                    <a:gd name="T112" fmla="*/ 22 w 232"/>
                    <a:gd name="T113" fmla="*/ 109 h 312"/>
                    <a:gd name="T114" fmla="*/ 18 w 232"/>
                    <a:gd name="T115" fmla="*/ 105 h 312"/>
                    <a:gd name="T116" fmla="*/ 116 w 232"/>
                    <a:gd name="T117" fmla="*/ 10 h 312"/>
                    <a:gd name="T118" fmla="*/ 108 w 232"/>
                    <a:gd name="T119" fmla="*/ 0 h 312"/>
                    <a:gd name="T120" fmla="*/ 108 w 232"/>
                    <a:gd name="T121" fmla="*/ 0 h 3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32" h="312">
                      <a:moveTo>
                        <a:pt x="216" y="0"/>
                      </a:moveTo>
                      <a:lnTo>
                        <a:pt x="215" y="2"/>
                      </a:lnTo>
                      <a:lnTo>
                        <a:pt x="211" y="6"/>
                      </a:lnTo>
                      <a:lnTo>
                        <a:pt x="199" y="13"/>
                      </a:lnTo>
                      <a:lnTo>
                        <a:pt x="190" y="23"/>
                      </a:lnTo>
                      <a:lnTo>
                        <a:pt x="182" y="28"/>
                      </a:lnTo>
                      <a:lnTo>
                        <a:pt x="176" y="36"/>
                      </a:lnTo>
                      <a:lnTo>
                        <a:pt x="169" y="44"/>
                      </a:lnTo>
                      <a:lnTo>
                        <a:pt x="161" y="51"/>
                      </a:lnTo>
                      <a:lnTo>
                        <a:pt x="152" y="57"/>
                      </a:lnTo>
                      <a:lnTo>
                        <a:pt x="144" y="66"/>
                      </a:lnTo>
                      <a:lnTo>
                        <a:pt x="135" y="74"/>
                      </a:lnTo>
                      <a:lnTo>
                        <a:pt x="127" y="83"/>
                      </a:lnTo>
                      <a:lnTo>
                        <a:pt x="118" y="91"/>
                      </a:lnTo>
                      <a:lnTo>
                        <a:pt x="108" y="101"/>
                      </a:lnTo>
                      <a:lnTo>
                        <a:pt x="99" y="108"/>
                      </a:lnTo>
                      <a:lnTo>
                        <a:pt x="91" y="120"/>
                      </a:lnTo>
                      <a:lnTo>
                        <a:pt x="80" y="127"/>
                      </a:lnTo>
                      <a:lnTo>
                        <a:pt x="70" y="137"/>
                      </a:lnTo>
                      <a:lnTo>
                        <a:pt x="62" y="144"/>
                      </a:lnTo>
                      <a:lnTo>
                        <a:pt x="55" y="154"/>
                      </a:lnTo>
                      <a:lnTo>
                        <a:pt x="45" y="161"/>
                      </a:lnTo>
                      <a:lnTo>
                        <a:pt x="38" y="171"/>
                      </a:lnTo>
                      <a:lnTo>
                        <a:pt x="30" y="179"/>
                      </a:lnTo>
                      <a:lnTo>
                        <a:pt x="22" y="186"/>
                      </a:lnTo>
                      <a:lnTo>
                        <a:pt x="15" y="194"/>
                      </a:lnTo>
                      <a:lnTo>
                        <a:pt x="9" y="201"/>
                      </a:lnTo>
                      <a:lnTo>
                        <a:pt x="3" y="207"/>
                      </a:lnTo>
                      <a:lnTo>
                        <a:pt x="0" y="213"/>
                      </a:lnTo>
                      <a:lnTo>
                        <a:pt x="2" y="217"/>
                      </a:lnTo>
                      <a:lnTo>
                        <a:pt x="11" y="222"/>
                      </a:lnTo>
                      <a:lnTo>
                        <a:pt x="15" y="226"/>
                      </a:lnTo>
                      <a:lnTo>
                        <a:pt x="22" y="232"/>
                      </a:lnTo>
                      <a:lnTo>
                        <a:pt x="30" y="239"/>
                      </a:lnTo>
                      <a:lnTo>
                        <a:pt x="38" y="247"/>
                      </a:lnTo>
                      <a:lnTo>
                        <a:pt x="43" y="253"/>
                      </a:lnTo>
                      <a:lnTo>
                        <a:pt x="51" y="260"/>
                      </a:lnTo>
                      <a:lnTo>
                        <a:pt x="59" y="268"/>
                      </a:lnTo>
                      <a:lnTo>
                        <a:pt x="66" y="275"/>
                      </a:lnTo>
                      <a:lnTo>
                        <a:pt x="72" y="285"/>
                      </a:lnTo>
                      <a:lnTo>
                        <a:pt x="78" y="293"/>
                      </a:lnTo>
                      <a:lnTo>
                        <a:pt x="83" y="302"/>
                      </a:lnTo>
                      <a:lnTo>
                        <a:pt x="87" y="312"/>
                      </a:lnTo>
                      <a:lnTo>
                        <a:pt x="110" y="300"/>
                      </a:lnTo>
                      <a:lnTo>
                        <a:pt x="108" y="298"/>
                      </a:lnTo>
                      <a:lnTo>
                        <a:pt x="102" y="291"/>
                      </a:lnTo>
                      <a:lnTo>
                        <a:pt x="99" y="287"/>
                      </a:lnTo>
                      <a:lnTo>
                        <a:pt x="95" y="281"/>
                      </a:lnTo>
                      <a:lnTo>
                        <a:pt x="91" y="275"/>
                      </a:lnTo>
                      <a:lnTo>
                        <a:pt x="87" y="270"/>
                      </a:lnTo>
                      <a:lnTo>
                        <a:pt x="80" y="262"/>
                      </a:lnTo>
                      <a:lnTo>
                        <a:pt x="76" y="255"/>
                      </a:lnTo>
                      <a:lnTo>
                        <a:pt x="68" y="247"/>
                      </a:lnTo>
                      <a:lnTo>
                        <a:pt x="62" y="239"/>
                      </a:lnTo>
                      <a:lnTo>
                        <a:pt x="55" y="232"/>
                      </a:lnTo>
                      <a:lnTo>
                        <a:pt x="49" y="224"/>
                      </a:lnTo>
                      <a:lnTo>
                        <a:pt x="43" y="217"/>
                      </a:lnTo>
                      <a:lnTo>
                        <a:pt x="36" y="209"/>
                      </a:lnTo>
                      <a:lnTo>
                        <a:pt x="232" y="19"/>
                      </a:lnTo>
                      <a:lnTo>
                        <a:pt x="2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2" name="Freeform 191"/>
                <p:cNvSpPr>
                  <a:spLocks/>
                </p:cNvSpPr>
                <p:nvPr/>
              </p:nvSpPr>
              <p:spPr bwMode="auto">
                <a:xfrm>
                  <a:off x="1112" y="3392"/>
                  <a:ext cx="93" cy="137"/>
                </a:xfrm>
                <a:custGeom>
                  <a:avLst/>
                  <a:gdLst>
                    <a:gd name="T0" fmla="*/ 65 w 186"/>
                    <a:gd name="T1" fmla="*/ 0 h 276"/>
                    <a:gd name="T2" fmla="*/ 93 w 186"/>
                    <a:gd name="T3" fmla="*/ 46 h 276"/>
                    <a:gd name="T4" fmla="*/ 8 w 186"/>
                    <a:gd name="T5" fmla="*/ 137 h 276"/>
                    <a:gd name="T6" fmla="*/ 0 w 186"/>
                    <a:gd name="T7" fmla="*/ 126 h 276"/>
                    <a:gd name="T8" fmla="*/ 77 w 186"/>
                    <a:gd name="T9" fmla="*/ 46 h 276"/>
                    <a:gd name="T10" fmla="*/ 52 w 186"/>
                    <a:gd name="T11" fmla="*/ 8 h 276"/>
                    <a:gd name="T12" fmla="*/ 65 w 186"/>
                    <a:gd name="T13" fmla="*/ 0 h 276"/>
                    <a:gd name="T14" fmla="*/ 65 w 186"/>
                    <a:gd name="T15" fmla="*/ 0 h 2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6" h="276">
                      <a:moveTo>
                        <a:pt x="129" y="0"/>
                      </a:moveTo>
                      <a:lnTo>
                        <a:pt x="186" y="93"/>
                      </a:lnTo>
                      <a:lnTo>
                        <a:pt x="15" y="276"/>
                      </a:lnTo>
                      <a:lnTo>
                        <a:pt x="0" y="253"/>
                      </a:lnTo>
                      <a:lnTo>
                        <a:pt x="154" y="93"/>
                      </a:lnTo>
                      <a:lnTo>
                        <a:pt x="104" y="16"/>
                      </a:lnTo>
                      <a:lnTo>
                        <a:pt x="1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3" name="Freeform 192"/>
                <p:cNvSpPr>
                  <a:spLocks/>
                </p:cNvSpPr>
                <p:nvPr/>
              </p:nvSpPr>
              <p:spPr bwMode="auto">
                <a:xfrm>
                  <a:off x="1142" y="3148"/>
                  <a:ext cx="194" cy="537"/>
                </a:xfrm>
                <a:custGeom>
                  <a:avLst/>
                  <a:gdLst>
                    <a:gd name="T0" fmla="*/ 12 w 387"/>
                    <a:gd name="T1" fmla="*/ 5 h 1076"/>
                    <a:gd name="T2" fmla="*/ 14 w 387"/>
                    <a:gd name="T3" fmla="*/ 10 h 1076"/>
                    <a:gd name="T4" fmla="*/ 17 w 387"/>
                    <a:gd name="T5" fmla="*/ 17 h 1076"/>
                    <a:gd name="T6" fmla="*/ 20 w 387"/>
                    <a:gd name="T7" fmla="*/ 26 h 1076"/>
                    <a:gd name="T8" fmla="*/ 24 w 387"/>
                    <a:gd name="T9" fmla="*/ 36 h 1076"/>
                    <a:gd name="T10" fmla="*/ 29 w 387"/>
                    <a:gd name="T11" fmla="*/ 49 h 1076"/>
                    <a:gd name="T12" fmla="*/ 34 w 387"/>
                    <a:gd name="T13" fmla="*/ 62 h 1076"/>
                    <a:gd name="T14" fmla="*/ 40 w 387"/>
                    <a:gd name="T15" fmla="*/ 79 h 1076"/>
                    <a:gd name="T16" fmla="*/ 46 w 387"/>
                    <a:gd name="T17" fmla="*/ 95 h 1076"/>
                    <a:gd name="T18" fmla="*/ 52 w 387"/>
                    <a:gd name="T19" fmla="*/ 113 h 1076"/>
                    <a:gd name="T20" fmla="*/ 59 w 387"/>
                    <a:gd name="T21" fmla="*/ 132 h 1076"/>
                    <a:gd name="T22" fmla="*/ 67 w 387"/>
                    <a:gd name="T23" fmla="*/ 152 h 1076"/>
                    <a:gd name="T24" fmla="*/ 74 w 387"/>
                    <a:gd name="T25" fmla="*/ 173 h 1076"/>
                    <a:gd name="T26" fmla="*/ 82 w 387"/>
                    <a:gd name="T27" fmla="*/ 194 h 1076"/>
                    <a:gd name="T28" fmla="*/ 90 w 387"/>
                    <a:gd name="T29" fmla="*/ 216 h 1076"/>
                    <a:gd name="T30" fmla="*/ 98 w 387"/>
                    <a:gd name="T31" fmla="*/ 239 h 1076"/>
                    <a:gd name="T32" fmla="*/ 106 w 387"/>
                    <a:gd name="T33" fmla="*/ 261 h 1076"/>
                    <a:gd name="T34" fmla="*/ 113 w 387"/>
                    <a:gd name="T35" fmla="*/ 283 h 1076"/>
                    <a:gd name="T36" fmla="*/ 122 w 387"/>
                    <a:gd name="T37" fmla="*/ 306 h 1076"/>
                    <a:gd name="T38" fmla="*/ 129 w 387"/>
                    <a:gd name="T39" fmla="*/ 329 h 1076"/>
                    <a:gd name="T40" fmla="*/ 137 w 387"/>
                    <a:gd name="T41" fmla="*/ 351 h 1076"/>
                    <a:gd name="T42" fmla="*/ 145 w 387"/>
                    <a:gd name="T43" fmla="*/ 374 h 1076"/>
                    <a:gd name="T44" fmla="*/ 151 w 387"/>
                    <a:gd name="T45" fmla="*/ 395 h 1076"/>
                    <a:gd name="T46" fmla="*/ 158 w 387"/>
                    <a:gd name="T47" fmla="*/ 415 h 1076"/>
                    <a:gd name="T48" fmla="*/ 165 w 387"/>
                    <a:gd name="T49" fmla="*/ 435 h 1076"/>
                    <a:gd name="T50" fmla="*/ 170 w 387"/>
                    <a:gd name="T51" fmla="*/ 453 h 1076"/>
                    <a:gd name="T52" fmla="*/ 177 w 387"/>
                    <a:gd name="T53" fmla="*/ 471 h 1076"/>
                    <a:gd name="T54" fmla="*/ 182 w 387"/>
                    <a:gd name="T55" fmla="*/ 489 h 1076"/>
                    <a:gd name="T56" fmla="*/ 185 w 387"/>
                    <a:gd name="T57" fmla="*/ 504 h 1076"/>
                    <a:gd name="T58" fmla="*/ 189 w 387"/>
                    <a:gd name="T59" fmla="*/ 518 h 1076"/>
                    <a:gd name="T60" fmla="*/ 192 w 387"/>
                    <a:gd name="T61" fmla="*/ 531 h 1076"/>
                    <a:gd name="T62" fmla="*/ 180 w 387"/>
                    <a:gd name="T63" fmla="*/ 533 h 1076"/>
                    <a:gd name="T64" fmla="*/ 179 w 387"/>
                    <a:gd name="T65" fmla="*/ 530 h 1076"/>
                    <a:gd name="T66" fmla="*/ 176 w 387"/>
                    <a:gd name="T67" fmla="*/ 523 h 1076"/>
                    <a:gd name="T68" fmla="*/ 174 w 387"/>
                    <a:gd name="T69" fmla="*/ 516 h 1076"/>
                    <a:gd name="T70" fmla="*/ 171 w 387"/>
                    <a:gd name="T71" fmla="*/ 509 h 1076"/>
                    <a:gd name="T72" fmla="*/ 169 w 387"/>
                    <a:gd name="T73" fmla="*/ 500 h 1076"/>
                    <a:gd name="T74" fmla="*/ 166 w 387"/>
                    <a:gd name="T75" fmla="*/ 491 h 1076"/>
                    <a:gd name="T76" fmla="*/ 163 w 387"/>
                    <a:gd name="T77" fmla="*/ 480 h 1076"/>
                    <a:gd name="T78" fmla="*/ 159 w 387"/>
                    <a:gd name="T79" fmla="*/ 469 h 1076"/>
                    <a:gd name="T80" fmla="*/ 155 w 387"/>
                    <a:gd name="T81" fmla="*/ 454 h 1076"/>
                    <a:gd name="T82" fmla="*/ 151 w 387"/>
                    <a:gd name="T83" fmla="*/ 441 h 1076"/>
                    <a:gd name="T84" fmla="*/ 146 w 387"/>
                    <a:gd name="T85" fmla="*/ 426 h 1076"/>
                    <a:gd name="T86" fmla="*/ 142 w 387"/>
                    <a:gd name="T87" fmla="*/ 411 h 1076"/>
                    <a:gd name="T88" fmla="*/ 136 w 387"/>
                    <a:gd name="T89" fmla="*/ 394 h 1076"/>
                    <a:gd name="T90" fmla="*/ 130 w 387"/>
                    <a:gd name="T91" fmla="*/ 376 h 1076"/>
                    <a:gd name="T92" fmla="*/ 124 w 387"/>
                    <a:gd name="T93" fmla="*/ 357 h 1076"/>
                    <a:gd name="T94" fmla="*/ 118 w 387"/>
                    <a:gd name="T95" fmla="*/ 338 h 1076"/>
                    <a:gd name="T96" fmla="*/ 110 w 387"/>
                    <a:gd name="T97" fmla="*/ 318 h 1076"/>
                    <a:gd name="T98" fmla="*/ 104 w 387"/>
                    <a:gd name="T99" fmla="*/ 298 h 1076"/>
                    <a:gd name="T100" fmla="*/ 96 w 387"/>
                    <a:gd name="T101" fmla="*/ 275 h 1076"/>
                    <a:gd name="T102" fmla="*/ 89 w 387"/>
                    <a:gd name="T103" fmla="*/ 253 h 1076"/>
                    <a:gd name="T104" fmla="*/ 82 w 387"/>
                    <a:gd name="T105" fmla="*/ 231 h 1076"/>
                    <a:gd name="T106" fmla="*/ 74 w 387"/>
                    <a:gd name="T107" fmla="*/ 207 h 1076"/>
                    <a:gd name="T108" fmla="*/ 65 w 387"/>
                    <a:gd name="T109" fmla="*/ 182 h 1076"/>
                    <a:gd name="T110" fmla="*/ 56 w 387"/>
                    <a:gd name="T111" fmla="*/ 157 h 1076"/>
                    <a:gd name="T112" fmla="*/ 47 w 387"/>
                    <a:gd name="T113" fmla="*/ 132 h 1076"/>
                    <a:gd name="T114" fmla="*/ 38 w 387"/>
                    <a:gd name="T115" fmla="*/ 106 h 1076"/>
                    <a:gd name="T116" fmla="*/ 29 w 387"/>
                    <a:gd name="T117" fmla="*/ 81 h 1076"/>
                    <a:gd name="T118" fmla="*/ 19 w 387"/>
                    <a:gd name="T119" fmla="*/ 54 h 1076"/>
                    <a:gd name="T120" fmla="*/ 10 w 387"/>
                    <a:gd name="T121" fmla="*/ 26 h 1076"/>
                    <a:gd name="T122" fmla="*/ 0 w 387"/>
                    <a:gd name="T123" fmla="*/ 0 h 1076"/>
                    <a:gd name="T124" fmla="*/ 12 w 387"/>
                    <a:gd name="T125" fmla="*/ 4 h 10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7" h="1076">
                      <a:moveTo>
                        <a:pt x="24" y="8"/>
                      </a:moveTo>
                      <a:lnTo>
                        <a:pt x="24" y="11"/>
                      </a:lnTo>
                      <a:lnTo>
                        <a:pt x="28" y="17"/>
                      </a:lnTo>
                      <a:lnTo>
                        <a:pt x="28" y="21"/>
                      </a:lnTo>
                      <a:lnTo>
                        <a:pt x="30" y="29"/>
                      </a:lnTo>
                      <a:lnTo>
                        <a:pt x="34" y="34"/>
                      </a:lnTo>
                      <a:lnTo>
                        <a:pt x="38" y="44"/>
                      </a:lnTo>
                      <a:lnTo>
                        <a:pt x="39" y="53"/>
                      </a:lnTo>
                      <a:lnTo>
                        <a:pt x="43" y="63"/>
                      </a:lnTo>
                      <a:lnTo>
                        <a:pt x="47" y="72"/>
                      </a:lnTo>
                      <a:lnTo>
                        <a:pt x="53" y="86"/>
                      </a:lnTo>
                      <a:lnTo>
                        <a:pt x="57" y="99"/>
                      </a:lnTo>
                      <a:lnTo>
                        <a:pt x="62" y="112"/>
                      </a:lnTo>
                      <a:lnTo>
                        <a:pt x="68" y="125"/>
                      </a:lnTo>
                      <a:lnTo>
                        <a:pt x="74" y="143"/>
                      </a:lnTo>
                      <a:lnTo>
                        <a:pt x="79" y="158"/>
                      </a:lnTo>
                      <a:lnTo>
                        <a:pt x="85" y="173"/>
                      </a:lnTo>
                      <a:lnTo>
                        <a:pt x="91" y="190"/>
                      </a:lnTo>
                      <a:lnTo>
                        <a:pt x="98" y="207"/>
                      </a:lnTo>
                      <a:lnTo>
                        <a:pt x="104" y="226"/>
                      </a:lnTo>
                      <a:lnTo>
                        <a:pt x="110" y="245"/>
                      </a:lnTo>
                      <a:lnTo>
                        <a:pt x="117" y="264"/>
                      </a:lnTo>
                      <a:lnTo>
                        <a:pt x="125" y="285"/>
                      </a:lnTo>
                      <a:lnTo>
                        <a:pt x="133" y="304"/>
                      </a:lnTo>
                      <a:lnTo>
                        <a:pt x="140" y="325"/>
                      </a:lnTo>
                      <a:lnTo>
                        <a:pt x="148" y="346"/>
                      </a:lnTo>
                      <a:lnTo>
                        <a:pt x="155" y="367"/>
                      </a:lnTo>
                      <a:lnTo>
                        <a:pt x="163" y="388"/>
                      </a:lnTo>
                      <a:lnTo>
                        <a:pt x="173" y="410"/>
                      </a:lnTo>
                      <a:lnTo>
                        <a:pt x="180" y="433"/>
                      </a:lnTo>
                      <a:lnTo>
                        <a:pt x="188" y="456"/>
                      </a:lnTo>
                      <a:lnTo>
                        <a:pt x="195" y="479"/>
                      </a:lnTo>
                      <a:lnTo>
                        <a:pt x="203" y="502"/>
                      </a:lnTo>
                      <a:lnTo>
                        <a:pt x="211" y="523"/>
                      </a:lnTo>
                      <a:lnTo>
                        <a:pt x="220" y="545"/>
                      </a:lnTo>
                      <a:lnTo>
                        <a:pt x="226" y="568"/>
                      </a:lnTo>
                      <a:lnTo>
                        <a:pt x="235" y="591"/>
                      </a:lnTo>
                      <a:lnTo>
                        <a:pt x="243" y="614"/>
                      </a:lnTo>
                      <a:lnTo>
                        <a:pt x="251" y="637"/>
                      </a:lnTo>
                      <a:lnTo>
                        <a:pt x="258" y="659"/>
                      </a:lnTo>
                      <a:lnTo>
                        <a:pt x="266" y="680"/>
                      </a:lnTo>
                      <a:lnTo>
                        <a:pt x="273" y="703"/>
                      </a:lnTo>
                      <a:lnTo>
                        <a:pt x="281" y="726"/>
                      </a:lnTo>
                      <a:lnTo>
                        <a:pt x="289" y="749"/>
                      </a:lnTo>
                      <a:lnTo>
                        <a:pt x="294" y="770"/>
                      </a:lnTo>
                      <a:lnTo>
                        <a:pt x="302" y="791"/>
                      </a:lnTo>
                      <a:lnTo>
                        <a:pt x="309" y="813"/>
                      </a:lnTo>
                      <a:lnTo>
                        <a:pt x="315" y="832"/>
                      </a:lnTo>
                      <a:lnTo>
                        <a:pt x="323" y="853"/>
                      </a:lnTo>
                      <a:lnTo>
                        <a:pt x="329" y="872"/>
                      </a:lnTo>
                      <a:lnTo>
                        <a:pt x="334" y="891"/>
                      </a:lnTo>
                      <a:lnTo>
                        <a:pt x="340" y="908"/>
                      </a:lnTo>
                      <a:lnTo>
                        <a:pt x="348" y="927"/>
                      </a:lnTo>
                      <a:lnTo>
                        <a:pt x="353" y="944"/>
                      </a:lnTo>
                      <a:lnTo>
                        <a:pt x="357" y="963"/>
                      </a:lnTo>
                      <a:lnTo>
                        <a:pt x="363" y="979"/>
                      </a:lnTo>
                      <a:lnTo>
                        <a:pt x="367" y="996"/>
                      </a:lnTo>
                      <a:lnTo>
                        <a:pt x="370" y="1009"/>
                      </a:lnTo>
                      <a:lnTo>
                        <a:pt x="374" y="1024"/>
                      </a:lnTo>
                      <a:lnTo>
                        <a:pt x="378" y="1038"/>
                      </a:lnTo>
                      <a:lnTo>
                        <a:pt x="380" y="1051"/>
                      </a:lnTo>
                      <a:lnTo>
                        <a:pt x="384" y="1064"/>
                      </a:lnTo>
                      <a:lnTo>
                        <a:pt x="387" y="1076"/>
                      </a:lnTo>
                      <a:lnTo>
                        <a:pt x="359" y="1068"/>
                      </a:lnTo>
                      <a:lnTo>
                        <a:pt x="357" y="1066"/>
                      </a:lnTo>
                      <a:lnTo>
                        <a:pt x="357" y="1062"/>
                      </a:lnTo>
                      <a:lnTo>
                        <a:pt x="353" y="1057"/>
                      </a:lnTo>
                      <a:lnTo>
                        <a:pt x="351" y="1047"/>
                      </a:lnTo>
                      <a:lnTo>
                        <a:pt x="349" y="1039"/>
                      </a:lnTo>
                      <a:lnTo>
                        <a:pt x="348" y="1034"/>
                      </a:lnTo>
                      <a:lnTo>
                        <a:pt x="346" y="1026"/>
                      </a:lnTo>
                      <a:lnTo>
                        <a:pt x="342" y="1019"/>
                      </a:lnTo>
                      <a:lnTo>
                        <a:pt x="340" y="1011"/>
                      </a:lnTo>
                      <a:lnTo>
                        <a:pt x="338" y="1001"/>
                      </a:lnTo>
                      <a:lnTo>
                        <a:pt x="334" y="992"/>
                      </a:lnTo>
                      <a:lnTo>
                        <a:pt x="332" y="984"/>
                      </a:lnTo>
                      <a:lnTo>
                        <a:pt x="329" y="971"/>
                      </a:lnTo>
                      <a:lnTo>
                        <a:pt x="325" y="962"/>
                      </a:lnTo>
                      <a:lnTo>
                        <a:pt x="321" y="948"/>
                      </a:lnTo>
                      <a:lnTo>
                        <a:pt x="317" y="939"/>
                      </a:lnTo>
                      <a:lnTo>
                        <a:pt x="313" y="924"/>
                      </a:lnTo>
                      <a:lnTo>
                        <a:pt x="309" y="910"/>
                      </a:lnTo>
                      <a:lnTo>
                        <a:pt x="306" y="897"/>
                      </a:lnTo>
                      <a:lnTo>
                        <a:pt x="302" y="884"/>
                      </a:lnTo>
                      <a:lnTo>
                        <a:pt x="296" y="868"/>
                      </a:lnTo>
                      <a:lnTo>
                        <a:pt x="292" y="853"/>
                      </a:lnTo>
                      <a:lnTo>
                        <a:pt x="287" y="838"/>
                      </a:lnTo>
                      <a:lnTo>
                        <a:pt x="283" y="823"/>
                      </a:lnTo>
                      <a:lnTo>
                        <a:pt x="275" y="806"/>
                      </a:lnTo>
                      <a:lnTo>
                        <a:pt x="271" y="789"/>
                      </a:lnTo>
                      <a:lnTo>
                        <a:pt x="266" y="772"/>
                      </a:lnTo>
                      <a:lnTo>
                        <a:pt x="260" y="754"/>
                      </a:lnTo>
                      <a:lnTo>
                        <a:pt x="254" y="735"/>
                      </a:lnTo>
                      <a:lnTo>
                        <a:pt x="247" y="716"/>
                      </a:lnTo>
                      <a:lnTo>
                        <a:pt x="241" y="696"/>
                      </a:lnTo>
                      <a:lnTo>
                        <a:pt x="235" y="678"/>
                      </a:lnTo>
                      <a:lnTo>
                        <a:pt x="228" y="658"/>
                      </a:lnTo>
                      <a:lnTo>
                        <a:pt x="220" y="637"/>
                      </a:lnTo>
                      <a:lnTo>
                        <a:pt x="214" y="616"/>
                      </a:lnTo>
                      <a:lnTo>
                        <a:pt x="207" y="597"/>
                      </a:lnTo>
                      <a:lnTo>
                        <a:pt x="199" y="574"/>
                      </a:lnTo>
                      <a:lnTo>
                        <a:pt x="192" y="551"/>
                      </a:lnTo>
                      <a:lnTo>
                        <a:pt x="186" y="528"/>
                      </a:lnTo>
                      <a:lnTo>
                        <a:pt x="178" y="507"/>
                      </a:lnTo>
                      <a:lnTo>
                        <a:pt x="171" y="483"/>
                      </a:lnTo>
                      <a:lnTo>
                        <a:pt x="163" y="462"/>
                      </a:lnTo>
                      <a:lnTo>
                        <a:pt x="155" y="437"/>
                      </a:lnTo>
                      <a:lnTo>
                        <a:pt x="148" y="414"/>
                      </a:lnTo>
                      <a:lnTo>
                        <a:pt x="138" y="390"/>
                      </a:lnTo>
                      <a:lnTo>
                        <a:pt x="129" y="365"/>
                      </a:lnTo>
                      <a:lnTo>
                        <a:pt x="121" y="340"/>
                      </a:lnTo>
                      <a:lnTo>
                        <a:pt x="112" y="315"/>
                      </a:lnTo>
                      <a:lnTo>
                        <a:pt x="102" y="291"/>
                      </a:lnTo>
                      <a:lnTo>
                        <a:pt x="93" y="264"/>
                      </a:lnTo>
                      <a:lnTo>
                        <a:pt x="85" y="238"/>
                      </a:lnTo>
                      <a:lnTo>
                        <a:pt x="76" y="213"/>
                      </a:lnTo>
                      <a:lnTo>
                        <a:pt x="66" y="186"/>
                      </a:lnTo>
                      <a:lnTo>
                        <a:pt x="57" y="162"/>
                      </a:lnTo>
                      <a:lnTo>
                        <a:pt x="47" y="133"/>
                      </a:lnTo>
                      <a:lnTo>
                        <a:pt x="38" y="108"/>
                      </a:lnTo>
                      <a:lnTo>
                        <a:pt x="28" y="80"/>
                      </a:lnTo>
                      <a:lnTo>
                        <a:pt x="19" y="53"/>
                      </a:lnTo>
                      <a:lnTo>
                        <a:pt x="9" y="27"/>
                      </a:lnTo>
                      <a:lnTo>
                        <a:pt x="0" y="0"/>
                      </a:lnTo>
                      <a:lnTo>
                        <a:pt x="2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4" name="Freeform 193"/>
                <p:cNvSpPr>
                  <a:spLocks/>
                </p:cNvSpPr>
                <p:nvPr/>
              </p:nvSpPr>
              <p:spPr bwMode="auto">
                <a:xfrm>
                  <a:off x="1316" y="3015"/>
                  <a:ext cx="581" cy="737"/>
                </a:xfrm>
                <a:custGeom>
                  <a:avLst/>
                  <a:gdLst>
                    <a:gd name="T0" fmla="*/ 581 w 1161"/>
                    <a:gd name="T1" fmla="*/ 521 h 1473"/>
                    <a:gd name="T2" fmla="*/ 573 w 1161"/>
                    <a:gd name="T3" fmla="*/ 519 h 1473"/>
                    <a:gd name="T4" fmla="*/ 565 w 1161"/>
                    <a:gd name="T5" fmla="*/ 517 h 1473"/>
                    <a:gd name="T6" fmla="*/ 550 w 1161"/>
                    <a:gd name="T7" fmla="*/ 514 h 1473"/>
                    <a:gd name="T8" fmla="*/ 534 w 1161"/>
                    <a:gd name="T9" fmla="*/ 512 h 1473"/>
                    <a:gd name="T10" fmla="*/ 514 w 1161"/>
                    <a:gd name="T11" fmla="*/ 510 h 1473"/>
                    <a:gd name="T12" fmla="*/ 492 w 1161"/>
                    <a:gd name="T13" fmla="*/ 509 h 1473"/>
                    <a:gd name="T14" fmla="*/ 467 w 1161"/>
                    <a:gd name="T15" fmla="*/ 508 h 1473"/>
                    <a:gd name="T16" fmla="*/ 439 w 1161"/>
                    <a:gd name="T17" fmla="*/ 508 h 1473"/>
                    <a:gd name="T18" fmla="*/ 410 w 1161"/>
                    <a:gd name="T19" fmla="*/ 509 h 1473"/>
                    <a:gd name="T20" fmla="*/ 378 w 1161"/>
                    <a:gd name="T21" fmla="*/ 514 h 1473"/>
                    <a:gd name="T22" fmla="*/ 345 w 1161"/>
                    <a:gd name="T23" fmla="*/ 519 h 1473"/>
                    <a:gd name="T24" fmla="*/ 311 w 1161"/>
                    <a:gd name="T25" fmla="*/ 527 h 1473"/>
                    <a:gd name="T26" fmla="*/ 276 w 1161"/>
                    <a:gd name="T27" fmla="*/ 537 h 1473"/>
                    <a:gd name="T28" fmla="*/ 240 w 1161"/>
                    <a:gd name="T29" fmla="*/ 550 h 1473"/>
                    <a:gd name="T30" fmla="*/ 203 w 1161"/>
                    <a:gd name="T31" fmla="*/ 566 h 1473"/>
                    <a:gd name="T32" fmla="*/ 168 w 1161"/>
                    <a:gd name="T33" fmla="*/ 586 h 1473"/>
                    <a:gd name="T34" fmla="*/ 132 w 1161"/>
                    <a:gd name="T35" fmla="*/ 610 h 1473"/>
                    <a:gd name="T36" fmla="*/ 97 w 1161"/>
                    <a:gd name="T37" fmla="*/ 639 h 1473"/>
                    <a:gd name="T38" fmla="*/ 63 w 1161"/>
                    <a:gd name="T39" fmla="*/ 670 h 1473"/>
                    <a:gd name="T40" fmla="*/ 29 w 1161"/>
                    <a:gd name="T41" fmla="*/ 708 h 1473"/>
                    <a:gd name="T42" fmla="*/ 0 w 1161"/>
                    <a:gd name="T43" fmla="*/ 718 h 1473"/>
                    <a:gd name="T44" fmla="*/ 5 w 1161"/>
                    <a:gd name="T45" fmla="*/ 712 h 1473"/>
                    <a:gd name="T46" fmla="*/ 12 w 1161"/>
                    <a:gd name="T47" fmla="*/ 700 h 1473"/>
                    <a:gd name="T48" fmla="*/ 21 w 1161"/>
                    <a:gd name="T49" fmla="*/ 689 h 1473"/>
                    <a:gd name="T50" fmla="*/ 33 w 1161"/>
                    <a:gd name="T51" fmla="*/ 677 h 1473"/>
                    <a:gd name="T52" fmla="*/ 47 w 1161"/>
                    <a:gd name="T53" fmla="*/ 661 h 1473"/>
                    <a:gd name="T54" fmla="*/ 63 w 1161"/>
                    <a:gd name="T55" fmla="*/ 646 h 1473"/>
                    <a:gd name="T56" fmla="*/ 81 w 1161"/>
                    <a:gd name="T57" fmla="*/ 629 h 1473"/>
                    <a:gd name="T58" fmla="*/ 103 w 1161"/>
                    <a:gd name="T59" fmla="*/ 612 h 1473"/>
                    <a:gd name="T60" fmla="*/ 126 w 1161"/>
                    <a:gd name="T61" fmla="*/ 595 h 1473"/>
                    <a:gd name="T62" fmla="*/ 152 w 1161"/>
                    <a:gd name="T63" fmla="*/ 578 h 1473"/>
                    <a:gd name="T64" fmla="*/ 181 w 1161"/>
                    <a:gd name="T65" fmla="*/ 561 h 1473"/>
                    <a:gd name="T66" fmla="*/ 212 w 1161"/>
                    <a:gd name="T67" fmla="*/ 546 h 1473"/>
                    <a:gd name="T68" fmla="*/ 246 w 1161"/>
                    <a:gd name="T69" fmla="*/ 530 h 1473"/>
                    <a:gd name="T70" fmla="*/ 282 w 1161"/>
                    <a:gd name="T71" fmla="*/ 518 h 1473"/>
                    <a:gd name="T72" fmla="*/ 322 w 1161"/>
                    <a:gd name="T73" fmla="*/ 507 h 1473"/>
                    <a:gd name="T74" fmla="*/ 364 w 1161"/>
                    <a:gd name="T75" fmla="*/ 499 h 1473"/>
                    <a:gd name="T76" fmla="*/ 408 w 1161"/>
                    <a:gd name="T77" fmla="*/ 493 h 1473"/>
                    <a:gd name="T78" fmla="*/ 455 w 1161"/>
                    <a:gd name="T79" fmla="*/ 490 h 1473"/>
                    <a:gd name="T80" fmla="*/ 505 w 1161"/>
                    <a:gd name="T81" fmla="*/ 491 h 1473"/>
                    <a:gd name="T82" fmla="*/ 559 w 1161"/>
                    <a:gd name="T83" fmla="*/ 497 h 1473"/>
                    <a:gd name="T84" fmla="*/ 383 w 1161"/>
                    <a:gd name="T85" fmla="*/ 0 h 14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1" h="1473">
                      <a:moveTo>
                        <a:pt x="766" y="0"/>
                      </a:moveTo>
                      <a:lnTo>
                        <a:pt x="914" y="11"/>
                      </a:lnTo>
                      <a:lnTo>
                        <a:pt x="1161" y="1041"/>
                      </a:lnTo>
                      <a:lnTo>
                        <a:pt x="1158" y="1039"/>
                      </a:lnTo>
                      <a:lnTo>
                        <a:pt x="1152" y="1039"/>
                      </a:lnTo>
                      <a:lnTo>
                        <a:pt x="1146" y="1037"/>
                      </a:lnTo>
                      <a:lnTo>
                        <a:pt x="1142" y="1036"/>
                      </a:lnTo>
                      <a:lnTo>
                        <a:pt x="1137" y="1036"/>
                      </a:lnTo>
                      <a:lnTo>
                        <a:pt x="1129" y="1034"/>
                      </a:lnTo>
                      <a:lnTo>
                        <a:pt x="1121" y="1032"/>
                      </a:lnTo>
                      <a:lnTo>
                        <a:pt x="1112" y="1030"/>
                      </a:lnTo>
                      <a:lnTo>
                        <a:pt x="1100" y="1028"/>
                      </a:lnTo>
                      <a:lnTo>
                        <a:pt x="1091" y="1028"/>
                      </a:lnTo>
                      <a:lnTo>
                        <a:pt x="1080" y="1024"/>
                      </a:lnTo>
                      <a:lnTo>
                        <a:pt x="1068" y="1024"/>
                      </a:lnTo>
                      <a:lnTo>
                        <a:pt x="1055" y="1022"/>
                      </a:lnTo>
                      <a:lnTo>
                        <a:pt x="1043" y="1022"/>
                      </a:lnTo>
                      <a:lnTo>
                        <a:pt x="1028" y="1020"/>
                      </a:lnTo>
                      <a:lnTo>
                        <a:pt x="1015" y="1018"/>
                      </a:lnTo>
                      <a:lnTo>
                        <a:pt x="1000" y="1017"/>
                      </a:lnTo>
                      <a:lnTo>
                        <a:pt x="984" y="1017"/>
                      </a:lnTo>
                      <a:lnTo>
                        <a:pt x="967" y="1015"/>
                      </a:lnTo>
                      <a:lnTo>
                        <a:pt x="950" y="1015"/>
                      </a:lnTo>
                      <a:lnTo>
                        <a:pt x="933" y="1015"/>
                      </a:lnTo>
                      <a:lnTo>
                        <a:pt x="916" y="1015"/>
                      </a:lnTo>
                      <a:lnTo>
                        <a:pt x="897" y="1015"/>
                      </a:lnTo>
                      <a:lnTo>
                        <a:pt x="878" y="1015"/>
                      </a:lnTo>
                      <a:lnTo>
                        <a:pt x="859" y="1015"/>
                      </a:lnTo>
                      <a:lnTo>
                        <a:pt x="840" y="1017"/>
                      </a:lnTo>
                      <a:lnTo>
                        <a:pt x="819" y="1018"/>
                      </a:lnTo>
                      <a:lnTo>
                        <a:pt x="798" y="1020"/>
                      </a:lnTo>
                      <a:lnTo>
                        <a:pt x="777" y="1024"/>
                      </a:lnTo>
                      <a:lnTo>
                        <a:pt x="756" y="1028"/>
                      </a:lnTo>
                      <a:lnTo>
                        <a:pt x="733" y="1030"/>
                      </a:lnTo>
                      <a:lnTo>
                        <a:pt x="713" y="1032"/>
                      </a:lnTo>
                      <a:lnTo>
                        <a:pt x="690" y="1037"/>
                      </a:lnTo>
                      <a:lnTo>
                        <a:pt x="667" y="1041"/>
                      </a:lnTo>
                      <a:lnTo>
                        <a:pt x="644" y="1045"/>
                      </a:lnTo>
                      <a:lnTo>
                        <a:pt x="621" y="1053"/>
                      </a:lnTo>
                      <a:lnTo>
                        <a:pt x="598" y="1058"/>
                      </a:lnTo>
                      <a:lnTo>
                        <a:pt x="576" y="1066"/>
                      </a:lnTo>
                      <a:lnTo>
                        <a:pt x="551" y="1074"/>
                      </a:lnTo>
                      <a:lnTo>
                        <a:pt x="526" y="1081"/>
                      </a:lnTo>
                      <a:lnTo>
                        <a:pt x="503" y="1091"/>
                      </a:lnTo>
                      <a:lnTo>
                        <a:pt x="479" y="1100"/>
                      </a:lnTo>
                      <a:lnTo>
                        <a:pt x="454" y="1110"/>
                      </a:lnTo>
                      <a:lnTo>
                        <a:pt x="431" y="1121"/>
                      </a:lnTo>
                      <a:lnTo>
                        <a:pt x="406" y="1132"/>
                      </a:lnTo>
                      <a:lnTo>
                        <a:pt x="384" y="1146"/>
                      </a:lnTo>
                      <a:lnTo>
                        <a:pt x="359" y="1159"/>
                      </a:lnTo>
                      <a:lnTo>
                        <a:pt x="336" y="1172"/>
                      </a:lnTo>
                      <a:lnTo>
                        <a:pt x="311" y="1188"/>
                      </a:lnTo>
                      <a:lnTo>
                        <a:pt x="289" y="1205"/>
                      </a:lnTo>
                      <a:lnTo>
                        <a:pt x="264" y="1220"/>
                      </a:lnTo>
                      <a:lnTo>
                        <a:pt x="239" y="1239"/>
                      </a:lnTo>
                      <a:lnTo>
                        <a:pt x="216" y="1256"/>
                      </a:lnTo>
                      <a:lnTo>
                        <a:pt x="193" y="1277"/>
                      </a:lnTo>
                      <a:lnTo>
                        <a:pt x="171" y="1296"/>
                      </a:lnTo>
                      <a:lnTo>
                        <a:pt x="148" y="1319"/>
                      </a:lnTo>
                      <a:lnTo>
                        <a:pt x="125" y="1340"/>
                      </a:lnTo>
                      <a:lnTo>
                        <a:pt x="102" y="1366"/>
                      </a:lnTo>
                      <a:lnTo>
                        <a:pt x="79" y="1389"/>
                      </a:lnTo>
                      <a:lnTo>
                        <a:pt x="58" y="1416"/>
                      </a:lnTo>
                      <a:lnTo>
                        <a:pt x="38" y="1442"/>
                      </a:lnTo>
                      <a:lnTo>
                        <a:pt x="17" y="1473"/>
                      </a:lnTo>
                      <a:lnTo>
                        <a:pt x="0" y="1436"/>
                      </a:lnTo>
                      <a:lnTo>
                        <a:pt x="0" y="1435"/>
                      </a:lnTo>
                      <a:lnTo>
                        <a:pt x="3" y="1431"/>
                      </a:lnTo>
                      <a:lnTo>
                        <a:pt x="9" y="1423"/>
                      </a:lnTo>
                      <a:lnTo>
                        <a:pt x="17" y="1414"/>
                      </a:lnTo>
                      <a:lnTo>
                        <a:pt x="19" y="1406"/>
                      </a:lnTo>
                      <a:lnTo>
                        <a:pt x="24" y="1400"/>
                      </a:lnTo>
                      <a:lnTo>
                        <a:pt x="30" y="1393"/>
                      </a:lnTo>
                      <a:lnTo>
                        <a:pt x="36" y="1385"/>
                      </a:lnTo>
                      <a:lnTo>
                        <a:pt x="41" y="1378"/>
                      </a:lnTo>
                      <a:lnTo>
                        <a:pt x="49" y="1370"/>
                      </a:lnTo>
                      <a:lnTo>
                        <a:pt x="57" y="1360"/>
                      </a:lnTo>
                      <a:lnTo>
                        <a:pt x="66" y="1353"/>
                      </a:lnTo>
                      <a:lnTo>
                        <a:pt x="74" y="1343"/>
                      </a:lnTo>
                      <a:lnTo>
                        <a:pt x="81" y="1332"/>
                      </a:lnTo>
                      <a:lnTo>
                        <a:pt x="93" y="1322"/>
                      </a:lnTo>
                      <a:lnTo>
                        <a:pt x="102" y="1313"/>
                      </a:lnTo>
                      <a:lnTo>
                        <a:pt x="112" y="1302"/>
                      </a:lnTo>
                      <a:lnTo>
                        <a:pt x="125" y="1292"/>
                      </a:lnTo>
                      <a:lnTo>
                        <a:pt x="136" y="1281"/>
                      </a:lnTo>
                      <a:lnTo>
                        <a:pt x="150" y="1271"/>
                      </a:lnTo>
                      <a:lnTo>
                        <a:pt x="161" y="1258"/>
                      </a:lnTo>
                      <a:lnTo>
                        <a:pt x="176" y="1246"/>
                      </a:lnTo>
                      <a:lnTo>
                        <a:pt x="190" y="1235"/>
                      </a:lnTo>
                      <a:lnTo>
                        <a:pt x="205" y="1224"/>
                      </a:lnTo>
                      <a:lnTo>
                        <a:pt x="218" y="1212"/>
                      </a:lnTo>
                      <a:lnTo>
                        <a:pt x="235" y="1201"/>
                      </a:lnTo>
                      <a:lnTo>
                        <a:pt x="252" y="1189"/>
                      </a:lnTo>
                      <a:lnTo>
                        <a:pt x="270" y="1178"/>
                      </a:lnTo>
                      <a:lnTo>
                        <a:pt x="287" y="1165"/>
                      </a:lnTo>
                      <a:lnTo>
                        <a:pt x="304" y="1155"/>
                      </a:lnTo>
                      <a:lnTo>
                        <a:pt x="323" y="1142"/>
                      </a:lnTo>
                      <a:lnTo>
                        <a:pt x="342" y="1132"/>
                      </a:lnTo>
                      <a:lnTo>
                        <a:pt x="361" y="1121"/>
                      </a:lnTo>
                      <a:lnTo>
                        <a:pt x="382" y="1110"/>
                      </a:lnTo>
                      <a:lnTo>
                        <a:pt x="401" y="1100"/>
                      </a:lnTo>
                      <a:lnTo>
                        <a:pt x="424" y="1091"/>
                      </a:lnTo>
                      <a:lnTo>
                        <a:pt x="446" y="1079"/>
                      </a:lnTo>
                      <a:lnTo>
                        <a:pt x="469" y="1070"/>
                      </a:lnTo>
                      <a:lnTo>
                        <a:pt x="492" y="1060"/>
                      </a:lnTo>
                      <a:lnTo>
                        <a:pt x="517" y="1053"/>
                      </a:lnTo>
                      <a:lnTo>
                        <a:pt x="540" y="1043"/>
                      </a:lnTo>
                      <a:lnTo>
                        <a:pt x="564" y="1036"/>
                      </a:lnTo>
                      <a:lnTo>
                        <a:pt x="591" y="1028"/>
                      </a:lnTo>
                      <a:lnTo>
                        <a:pt x="617" y="1020"/>
                      </a:lnTo>
                      <a:lnTo>
                        <a:pt x="644" y="1013"/>
                      </a:lnTo>
                      <a:lnTo>
                        <a:pt x="671" y="1007"/>
                      </a:lnTo>
                      <a:lnTo>
                        <a:pt x="699" y="1001"/>
                      </a:lnTo>
                      <a:lnTo>
                        <a:pt x="728" y="998"/>
                      </a:lnTo>
                      <a:lnTo>
                        <a:pt x="756" y="992"/>
                      </a:lnTo>
                      <a:lnTo>
                        <a:pt x="787" y="988"/>
                      </a:lnTo>
                      <a:lnTo>
                        <a:pt x="815" y="986"/>
                      </a:lnTo>
                      <a:lnTo>
                        <a:pt x="848" y="984"/>
                      </a:lnTo>
                      <a:lnTo>
                        <a:pt x="878" y="980"/>
                      </a:lnTo>
                      <a:lnTo>
                        <a:pt x="910" y="980"/>
                      </a:lnTo>
                      <a:lnTo>
                        <a:pt x="943" y="980"/>
                      </a:lnTo>
                      <a:lnTo>
                        <a:pt x="977" y="982"/>
                      </a:lnTo>
                      <a:lnTo>
                        <a:pt x="1009" y="982"/>
                      </a:lnTo>
                      <a:lnTo>
                        <a:pt x="1045" y="986"/>
                      </a:lnTo>
                      <a:lnTo>
                        <a:pt x="1081" y="988"/>
                      </a:lnTo>
                      <a:lnTo>
                        <a:pt x="1118" y="994"/>
                      </a:lnTo>
                      <a:lnTo>
                        <a:pt x="886" y="51"/>
                      </a:lnTo>
                      <a:lnTo>
                        <a:pt x="787" y="36"/>
                      </a:lnTo>
                      <a:lnTo>
                        <a:pt x="766" y="0"/>
                      </a:lnTo>
                      <a:close/>
                    </a:path>
                  </a:pathLst>
                </a:custGeom>
                <a:solidFill>
                  <a:srgbClr val="000000"/>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5" name="Freeform 194"/>
                <p:cNvSpPr>
                  <a:spLocks/>
                </p:cNvSpPr>
                <p:nvPr/>
              </p:nvSpPr>
              <p:spPr bwMode="auto">
                <a:xfrm>
                  <a:off x="543" y="3076"/>
                  <a:ext cx="30" cy="68"/>
                </a:xfrm>
                <a:custGeom>
                  <a:avLst/>
                  <a:gdLst>
                    <a:gd name="T0" fmla="*/ 0 w 60"/>
                    <a:gd name="T1" fmla="*/ 9 h 135"/>
                    <a:gd name="T2" fmla="*/ 12 w 60"/>
                    <a:gd name="T3" fmla="*/ 61 h 135"/>
                    <a:gd name="T4" fmla="*/ 14 w 60"/>
                    <a:gd name="T5" fmla="*/ 62 h 135"/>
                    <a:gd name="T6" fmla="*/ 18 w 60"/>
                    <a:gd name="T7" fmla="*/ 65 h 135"/>
                    <a:gd name="T8" fmla="*/ 23 w 60"/>
                    <a:gd name="T9" fmla="*/ 67 h 135"/>
                    <a:gd name="T10" fmla="*/ 25 w 60"/>
                    <a:gd name="T11" fmla="*/ 68 h 135"/>
                    <a:gd name="T12" fmla="*/ 26 w 60"/>
                    <a:gd name="T13" fmla="*/ 64 h 135"/>
                    <a:gd name="T14" fmla="*/ 28 w 60"/>
                    <a:gd name="T15" fmla="*/ 60 h 135"/>
                    <a:gd name="T16" fmla="*/ 29 w 60"/>
                    <a:gd name="T17" fmla="*/ 57 h 135"/>
                    <a:gd name="T18" fmla="*/ 30 w 60"/>
                    <a:gd name="T19" fmla="*/ 56 h 135"/>
                    <a:gd name="T20" fmla="*/ 17 w 60"/>
                    <a:gd name="T21" fmla="*/ 0 h 135"/>
                    <a:gd name="T22" fmla="*/ 0 w 60"/>
                    <a:gd name="T23" fmla="*/ 9 h 135"/>
                    <a:gd name="T24" fmla="*/ 0 w 60"/>
                    <a:gd name="T25" fmla="*/ 9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 h="135">
                      <a:moveTo>
                        <a:pt x="0" y="18"/>
                      </a:moveTo>
                      <a:lnTo>
                        <a:pt x="24" y="122"/>
                      </a:lnTo>
                      <a:lnTo>
                        <a:pt x="28" y="124"/>
                      </a:lnTo>
                      <a:lnTo>
                        <a:pt x="36" y="130"/>
                      </a:lnTo>
                      <a:lnTo>
                        <a:pt x="45" y="134"/>
                      </a:lnTo>
                      <a:lnTo>
                        <a:pt x="49" y="135"/>
                      </a:lnTo>
                      <a:lnTo>
                        <a:pt x="51" y="128"/>
                      </a:lnTo>
                      <a:lnTo>
                        <a:pt x="55" y="120"/>
                      </a:lnTo>
                      <a:lnTo>
                        <a:pt x="57" y="113"/>
                      </a:lnTo>
                      <a:lnTo>
                        <a:pt x="60" y="111"/>
                      </a:lnTo>
                      <a:lnTo>
                        <a:pt x="34" y="0"/>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6" name="Freeform 195"/>
                <p:cNvSpPr>
                  <a:spLocks/>
                </p:cNvSpPr>
                <p:nvPr/>
              </p:nvSpPr>
              <p:spPr bwMode="auto">
                <a:xfrm>
                  <a:off x="1137" y="3166"/>
                  <a:ext cx="194" cy="538"/>
                </a:xfrm>
                <a:custGeom>
                  <a:avLst/>
                  <a:gdLst>
                    <a:gd name="T0" fmla="*/ 13 w 388"/>
                    <a:gd name="T1" fmla="*/ 5 h 1078"/>
                    <a:gd name="T2" fmla="*/ 15 w 388"/>
                    <a:gd name="T3" fmla="*/ 10 h 1078"/>
                    <a:gd name="T4" fmla="*/ 17 w 388"/>
                    <a:gd name="T5" fmla="*/ 17 h 1078"/>
                    <a:gd name="T6" fmla="*/ 20 w 388"/>
                    <a:gd name="T7" fmla="*/ 25 h 1078"/>
                    <a:gd name="T8" fmla="*/ 24 w 388"/>
                    <a:gd name="T9" fmla="*/ 36 h 1078"/>
                    <a:gd name="T10" fmla="*/ 29 w 388"/>
                    <a:gd name="T11" fmla="*/ 48 h 1078"/>
                    <a:gd name="T12" fmla="*/ 34 w 388"/>
                    <a:gd name="T13" fmla="*/ 63 h 1078"/>
                    <a:gd name="T14" fmla="*/ 40 w 388"/>
                    <a:gd name="T15" fmla="*/ 79 h 1078"/>
                    <a:gd name="T16" fmla="*/ 46 w 388"/>
                    <a:gd name="T17" fmla="*/ 95 h 1078"/>
                    <a:gd name="T18" fmla="*/ 53 w 388"/>
                    <a:gd name="T19" fmla="*/ 113 h 1078"/>
                    <a:gd name="T20" fmla="*/ 59 w 388"/>
                    <a:gd name="T21" fmla="*/ 132 h 1078"/>
                    <a:gd name="T22" fmla="*/ 67 w 388"/>
                    <a:gd name="T23" fmla="*/ 152 h 1078"/>
                    <a:gd name="T24" fmla="*/ 74 w 388"/>
                    <a:gd name="T25" fmla="*/ 172 h 1078"/>
                    <a:gd name="T26" fmla="*/ 82 w 388"/>
                    <a:gd name="T27" fmla="*/ 194 h 1078"/>
                    <a:gd name="T28" fmla="*/ 91 w 388"/>
                    <a:gd name="T29" fmla="*/ 216 h 1078"/>
                    <a:gd name="T30" fmla="*/ 98 w 388"/>
                    <a:gd name="T31" fmla="*/ 238 h 1078"/>
                    <a:gd name="T32" fmla="*/ 106 w 388"/>
                    <a:gd name="T33" fmla="*/ 261 h 1078"/>
                    <a:gd name="T34" fmla="*/ 113 w 388"/>
                    <a:gd name="T35" fmla="*/ 283 h 1078"/>
                    <a:gd name="T36" fmla="*/ 122 w 388"/>
                    <a:gd name="T37" fmla="*/ 306 h 1078"/>
                    <a:gd name="T38" fmla="*/ 130 w 388"/>
                    <a:gd name="T39" fmla="*/ 328 h 1078"/>
                    <a:gd name="T40" fmla="*/ 137 w 388"/>
                    <a:gd name="T41" fmla="*/ 351 h 1078"/>
                    <a:gd name="T42" fmla="*/ 144 w 388"/>
                    <a:gd name="T43" fmla="*/ 373 h 1078"/>
                    <a:gd name="T44" fmla="*/ 151 w 388"/>
                    <a:gd name="T45" fmla="*/ 395 h 1078"/>
                    <a:gd name="T46" fmla="*/ 158 w 388"/>
                    <a:gd name="T47" fmla="*/ 415 h 1078"/>
                    <a:gd name="T48" fmla="*/ 165 w 388"/>
                    <a:gd name="T49" fmla="*/ 435 h 1078"/>
                    <a:gd name="T50" fmla="*/ 170 w 388"/>
                    <a:gd name="T51" fmla="*/ 454 h 1078"/>
                    <a:gd name="T52" fmla="*/ 176 w 388"/>
                    <a:gd name="T53" fmla="*/ 472 h 1078"/>
                    <a:gd name="T54" fmla="*/ 182 w 388"/>
                    <a:gd name="T55" fmla="*/ 490 h 1078"/>
                    <a:gd name="T56" fmla="*/ 185 w 388"/>
                    <a:gd name="T57" fmla="*/ 505 h 1078"/>
                    <a:gd name="T58" fmla="*/ 189 w 388"/>
                    <a:gd name="T59" fmla="*/ 519 h 1078"/>
                    <a:gd name="T60" fmla="*/ 192 w 388"/>
                    <a:gd name="T61" fmla="*/ 532 h 1078"/>
                    <a:gd name="T62" fmla="*/ 179 w 388"/>
                    <a:gd name="T63" fmla="*/ 533 h 1078"/>
                    <a:gd name="T64" fmla="*/ 178 w 388"/>
                    <a:gd name="T65" fmla="*/ 530 h 1078"/>
                    <a:gd name="T66" fmla="*/ 175 w 388"/>
                    <a:gd name="T67" fmla="*/ 522 h 1078"/>
                    <a:gd name="T68" fmla="*/ 173 w 388"/>
                    <a:gd name="T69" fmla="*/ 515 h 1078"/>
                    <a:gd name="T70" fmla="*/ 171 w 388"/>
                    <a:gd name="T71" fmla="*/ 509 h 1078"/>
                    <a:gd name="T72" fmla="*/ 169 w 388"/>
                    <a:gd name="T73" fmla="*/ 500 h 1078"/>
                    <a:gd name="T74" fmla="*/ 167 w 388"/>
                    <a:gd name="T75" fmla="*/ 491 h 1078"/>
                    <a:gd name="T76" fmla="*/ 163 w 388"/>
                    <a:gd name="T77" fmla="*/ 479 h 1078"/>
                    <a:gd name="T78" fmla="*/ 159 w 388"/>
                    <a:gd name="T79" fmla="*/ 469 h 1078"/>
                    <a:gd name="T80" fmla="*/ 155 w 388"/>
                    <a:gd name="T81" fmla="*/ 454 h 1078"/>
                    <a:gd name="T82" fmla="*/ 150 w 388"/>
                    <a:gd name="T83" fmla="*/ 441 h 1078"/>
                    <a:gd name="T84" fmla="*/ 146 w 388"/>
                    <a:gd name="T85" fmla="*/ 426 h 1078"/>
                    <a:gd name="T86" fmla="*/ 141 w 388"/>
                    <a:gd name="T87" fmla="*/ 411 h 1078"/>
                    <a:gd name="T88" fmla="*/ 135 w 388"/>
                    <a:gd name="T89" fmla="*/ 394 h 1078"/>
                    <a:gd name="T90" fmla="*/ 131 w 388"/>
                    <a:gd name="T91" fmla="*/ 377 h 1078"/>
                    <a:gd name="T92" fmla="*/ 124 w 388"/>
                    <a:gd name="T93" fmla="*/ 357 h 1078"/>
                    <a:gd name="T94" fmla="*/ 118 w 388"/>
                    <a:gd name="T95" fmla="*/ 339 h 1078"/>
                    <a:gd name="T96" fmla="*/ 111 w 388"/>
                    <a:gd name="T97" fmla="*/ 318 h 1078"/>
                    <a:gd name="T98" fmla="*/ 104 w 388"/>
                    <a:gd name="T99" fmla="*/ 297 h 1078"/>
                    <a:gd name="T100" fmla="*/ 96 w 388"/>
                    <a:gd name="T101" fmla="*/ 275 h 1078"/>
                    <a:gd name="T102" fmla="*/ 90 w 388"/>
                    <a:gd name="T103" fmla="*/ 253 h 1078"/>
                    <a:gd name="T104" fmla="*/ 82 w 388"/>
                    <a:gd name="T105" fmla="*/ 230 h 1078"/>
                    <a:gd name="T106" fmla="*/ 74 w 388"/>
                    <a:gd name="T107" fmla="*/ 207 h 1078"/>
                    <a:gd name="T108" fmla="*/ 65 w 388"/>
                    <a:gd name="T109" fmla="*/ 182 h 1078"/>
                    <a:gd name="T110" fmla="*/ 56 w 388"/>
                    <a:gd name="T111" fmla="*/ 158 h 1078"/>
                    <a:gd name="T112" fmla="*/ 47 w 388"/>
                    <a:gd name="T113" fmla="*/ 132 h 1078"/>
                    <a:gd name="T114" fmla="*/ 38 w 388"/>
                    <a:gd name="T115" fmla="*/ 106 h 1078"/>
                    <a:gd name="T116" fmla="*/ 29 w 388"/>
                    <a:gd name="T117" fmla="*/ 80 h 1078"/>
                    <a:gd name="T118" fmla="*/ 19 w 388"/>
                    <a:gd name="T119" fmla="*/ 53 h 1078"/>
                    <a:gd name="T120" fmla="*/ 10 w 388"/>
                    <a:gd name="T121" fmla="*/ 26 h 1078"/>
                    <a:gd name="T122" fmla="*/ 0 w 388"/>
                    <a:gd name="T123" fmla="*/ 0 h 1078"/>
                    <a:gd name="T124" fmla="*/ 13 w 388"/>
                    <a:gd name="T125" fmla="*/ 4 h 10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8" h="1078">
                      <a:moveTo>
                        <a:pt x="25" y="8"/>
                      </a:moveTo>
                      <a:lnTo>
                        <a:pt x="25" y="10"/>
                      </a:lnTo>
                      <a:lnTo>
                        <a:pt x="29" y="17"/>
                      </a:lnTo>
                      <a:lnTo>
                        <a:pt x="29" y="21"/>
                      </a:lnTo>
                      <a:lnTo>
                        <a:pt x="30" y="27"/>
                      </a:lnTo>
                      <a:lnTo>
                        <a:pt x="34" y="34"/>
                      </a:lnTo>
                      <a:lnTo>
                        <a:pt x="38" y="44"/>
                      </a:lnTo>
                      <a:lnTo>
                        <a:pt x="40" y="51"/>
                      </a:lnTo>
                      <a:lnTo>
                        <a:pt x="44" y="63"/>
                      </a:lnTo>
                      <a:lnTo>
                        <a:pt x="48" y="72"/>
                      </a:lnTo>
                      <a:lnTo>
                        <a:pt x="53" y="86"/>
                      </a:lnTo>
                      <a:lnTo>
                        <a:pt x="57" y="97"/>
                      </a:lnTo>
                      <a:lnTo>
                        <a:pt x="63" y="112"/>
                      </a:lnTo>
                      <a:lnTo>
                        <a:pt x="68" y="126"/>
                      </a:lnTo>
                      <a:lnTo>
                        <a:pt x="74" y="143"/>
                      </a:lnTo>
                      <a:lnTo>
                        <a:pt x="80" y="158"/>
                      </a:lnTo>
                      <a:lnTo>
                        <a:pt x="86" y="173"/>
                      </a:lnTo>
                      <a:lnTo>
                        <a:pt x="91" y="190"/>
                      </a:lnTo>
                      <a:lnTo>
                        <a:pt x="97" y="207"/>
                      </a:lnTo>
                      <a:lnTo>
                        <a:pt x="105" y="226"/>
                      </a:lnTo>
                      <a:lnTo>
                        <a:pt x="110" y="245"/>
                      </a:lnTo>
                      <a:lnTo>
                        <a:pt x="118" y="264"/>
                      </a:lnTo>
                      <a:lnTo>
                        <a:pt x="126" y="285"/>
                      </a:lnTo>
                      <a:lnTo>
                        <a:pt x="133" y="304"/>
                      </a:lnTo>
                      <a:lnTo>
                        <a:pt x="141" y="325"/>
                      </a:lnTo>
                      <a:lnTo>
                        <a:pt x="148" y="344"/>
                      </a:lnTo>
                      <a:lnTo>
                        <a:pt x="156" y="367"/>
                      </a:lnTo>
                      <a:lnTo>
                        <a:pt x="164" y="388"/>
                      </a:lnTo>
                      <a:lnTo>
                        <a:pt x="173" y="411"/>
                      </a:lnTo>
                      <a:lnTo>
                        <a:pt x="181" y="433"/>
                      </a:lnTo>
                      <a:lnTo>
                        <a:pt x="188" y="456"/>
                      </a:lnTo>
                      <a:lnTo>
                        <a:pt x="196" y="477"/>
                      </a:lnTo>
                      <a:lnTo>
                        <a:pt x="204" y="500"/>
                      </a:lnTo>
                      <a:lnTo>
                        <a:pt x="211" y="523"/>
                      </a:lnTo>
                      <a:lnTo>
                        <a:pt x="221" y="545"/>
                      </a:lnTo>
                      <a:lnTo>
                        <a:pt x="226" y="568"/>
                      </a:lnTo>
                      <a:lnTo>
                        <a:pt x="236" y="591"/>
                      </a:lnTo>
                      <a:lnTo>
                        <a:pt x="243" y="614"/>
                      </a:lnTo>
                      <a:lnTo>
                        <a:pt x="251" y="637"/>
                      </a:lnTo>
                      <a:lnTo>
                        <a:pt x="259" y="658"/>
                      </a:lnTo>
                      <a:lnTo>
                        <a:pt x="266" y="680"/>
                      </a:lnTo>
                      <a:lnTo>
                        <a:pt x="274" y="703"/>
                      </a:lnTo>
                      <a:lnTo>
                        <a:pt x="281" y="726"/>
                      </a:lnTo>
                      <a:lnTo>
                        <a:pt x="287" y="747"/>
                      </a:lnTo>
                      <a:lnTo>
                        <a:pt x="295" y="770"/>
                      </a:lnTo>
                      <a:lnTo>
                        <a:pt x="302" y="791"/>
                      </a:lnTo>
                      <a:lnTo>
                        <a:pt x="310" y="813"/>
                      </a:lnTo>
                      <a:lnTo>
                        <a:pt x="316" y="832"/>
                      </a:lnTo>
                      <a:lnTo>
                        <a:pt x="323" y="853"/>
                      </a:lnTo>
                      <a:lnTo>
                        <a:pt x="329" y="872"/>
                      </a:lnTo>
                      <a:lnTo>
                        <a:pt x="335" y="891"/>
                      </a:lnTo>
                      <a:lnTo>
                        <a:pt x="340" y="910"/>
                      </a:lnTo>
                      <a:lnTo>
                        <a:pt x="348" y="929"/>
                      </a:lnTo>
                      <a:lnTo>
                        <a:pt x="352" y="946"/>
                      </a:lnTo>
                      <a:lnTo>
                        <a:pt x="358" y="965"/>
                      </a:lnTo>
                      <a:lnTo>
                        <a:pt x="363" y="981"/>
                      </a:lnTo>
                      <a:lnTo>
                        <a:pt x="367" y="998"/>
                      </a:lnTo>
                      <a:lnTo>
                        <a:pt x="369" y="1011"/>
                      </a:lnTo>
                      <a:lnTo>
                        <a:pt x="375" y="1026"/>
                      </a:lnTo>
                      <a:lnTo>
                        <a:pt x="377" y="1040"/>
                      </a:lnTo>
                      <a:lnTo>
                        <a:pt x="380" y="1053"/>
                      </a:lnTo>
                      <a:lnTo>
                        <a:pt x="384" y="1066"/>
                      </a:lnTo>
                      <a:lnTo>
                        <a:pt x="388" y="1078"/>
                      </a:lnTo>
                      <a:lnTo>
                        <a:pt x="358" y="1068"/>
                      </a:lnTo>
                      <a:lnTo>
                        <a:pt x="358" y="1066"/>
                      </a:lnTo>
                      <a:lnTo>
                        <a:pt x="356" y="1062"/>
                      </a:lnTo>
                      <a:lnTo>
                        <a:pt x="352" y="1055"/>
                      </a:lnTo>
                      <a:lnTo>
                        <a:pt x="350" y="1045"/>
                      </a:lnTo>
                      <a:lnTo>
                        <a:pt x="348" y="1040"/>
                      </a:lnTo>
                      <a:lnTo>
                        <a:pt x="346" y="1032"/>
                      </a:lnTo>
                      <a:lnTo>
                        <a:pt x="344" y="1026"/>
                      </a:lnTo>
                      <a:lnTo>
                        <a:pt x="342" y="1019"/>
                      </a:lnTo>
                      <a:lnTo>
                        <a:pt x="339" y="1011"/>
                      </a:lnTo>
                      <a:lnTo>
                        <a:pt x="337" y="1002"/>
                      </a:lnTo>
                      <a:lnTo>
                        <a:pt x="335" y="992"/>
                      </a:lnTo>
                      <a:lnTo>
                        <a:pt x="333" y="983"/>
                      </a:lnTo>
                      <a:lnTo>
                        <a:pt x="327" y="971"/>
                      </a:lnTo>
                      <a:lnTo>
                        <a:pt x="325" y="960"/>
                      </a:lnTo>
                      <a:lnTo>
                        <a:pt x="321" y="948"/>
                      </a:lnTo>
                      <a:lnTo>
                        <a:pt x="318" y="939"/>
                      </a:lnTo>
                      <a:lnTo>
                        <a:pt x="314" y="924"/>
                      </a:lnTo>
                      <a:lnTo>
                        <a:pt x="310" y="910"/>
                      </a:lnTo>
                      <a:lnTo>
                        <a:pt x="304" y="897"/>
                      </a:lnTo>
                      <a:lnTo>
                        <a:pt x="300" y="884"/>
                      </a:lnTo>
                      <a:lnTo>
                        <a:pt x="295" y="869"/>
                      </a:lnTo>
                      <a:lnTo>
                        <a:pt x="291" y="853"/>
                      </a:lnTo>
                      <a:lnTo>
                        <a:pt x="285" y="838"/>
                      </a:lnTo>
                      <a:lnTo>
                        <a:pt x="281" y="823"/>
                      </a:lnTo>
                      <a:lnTo>
                        <a:pt x="276" y="806"/>
                      </a:lnTo>
                      <a:lnTo>
                        <a:pt x="270" y="789"/>
                      </a:lnTo>
                      <a:lnTo>
                        <a:pt x="264" y="772"/>
                      </a:lnTo>
                      <a:lnTo>
                        <a:pt x="261" y="755"/>
                      </a:lnTo>
                      <a:lnTo>
                        <a:pt x="255" y="736"/>
                      </a:lnTo>
                      <a:lnTo>
                        <a:pt x="247" y="715"/>
                      </a:lnTo>
                      <a:lnTo>
                        <a:pt x="242" y="696"/>
                      </a:lnTo>
                      <a:lnTo>
                        <a:pt x="236" y="679"/>
                      </a:lnTo>
                      <a:lnTo>
                        <a:pt x="228" y="658"/>
                      </a:lnTo>
                      <a:lnTo>
                        <a:pt x="221" y="637"/>
                      </a:lnTo>
                      <a:lnTo>
                        <a:pt x="215" y="616"/>
                      </a:lnTo>
                      <a:lnTo>
                        <a:pt x="207" y="595"/>
                      </a:lnTo>
                      <a:lnTo>
                        <a:pt x="200" y="572"/>
                      </a:lnTo>
                      <a:lnTo>
                        <a:pt x="192" y="551"/>
                      </a:lnTo>
                      <a:lnTo>
                        <a:pt x="184" y="528"/>
                      </a:lnTo>
                      <a:lnTo>
                        <a:pt x="179" y="507"/>
                      </a:lnTo>
                      <a:lnTo>
                        <a:pt x="171" y="483"/>
                      </a:lnTo>
                      <a:lnTo>
                        <a:pt x="164" y="460"/>
                      </a:lnTo>
                      <a:lnTo>
                        <a:pt x="156" y="437"/>
                      </a:lnTo>
                      <a:lnTo>
                        <a:pt x="148" y="414"/>
                      </a:lnTo>
                      <a:lnTo>
                        <a:pt x="137" y="390"/>
                      </a:lnTo>
                      <a:lnTo>
                        <a:pt x="129" y="365"/>
                      </a:lnTo>
                      <a:lnTo>
                        <a:pt x="120" y="340"/>
                      </a:lnTo>
                      <a:lnTo>
                        <a:pt x="112" y="316"/>
                      </a:lnTo>
                      <a:lnTo>
                        <a:pt x="103" y="289"/>
                      </a:lnTo>
                      <a:lnTo>
                        <a:pt x="93" y="264"/>
                      </a:lnTo>
                      <a:lnTo>
                        <a:pt x="86" y="238"/>
                      </a:lnTo>
                      <a:lnTo>
                        <a:pt x="76" y="213"/>
                      </a:lnTo>
                      <a:lnTo>
                        <a:pt x="67" y="186"/>
                      </a:lnTo>
                      <a:lnTo>
                        <a:pt x="57" y="160"/>
                      </a:lnTo>
                      <a:lnTo>
                        <a:pt x="48" y="133"/>
                      </a:lnTo>
                      <a:lnTo>
                        <a:pt x="38" y="107"/>
                      </a:lnTo>
                      <a:lnTo>
                        <a:pt x="29" y="80"/>
                      </a:lnTo>
                      <a:lnTo>
                        <a:pt x="19" y="53"/>
                      </a:lnTo>
                      <a:lnTo>
                        <a:pt x="10" y="27"/>
                      </a:lnTo>
                      <a:lnTo>
                        <a:pt x="0" y="0"/>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7" name="Freeform 196"/>
                <p:cNvSpPr>
                  <a:spLocks/>
                </p:cNvSpPr>
                <p:nvPr/>
              </p:nvSpPr>
              <p:spPr bwMode="auto">
                <a:xfrm>
                  <a:off x="543" y="2875"/>
                  <a:ext cx="1293" cy="899"/>
                </a:xfrm>
                <a:custGeom>
                  <a:avLst/>
                  <a:gdLst>
                    <a:gd name="T0" fmla="*/ 56 w 2586"/>
                    <a:gd name="T1" fmla="*/ 199 h 1797"/>
                    <a:gd name="T2" fmla="*/ 146 w 2586"/>
                    <a:gd name="T3" fmla="*/ 152 h 1797"/>
                    <a:gd name="T4" fmla="*/ 271 w 2586"/>
                    <a:gd name="T5" fmla="*/ 123 h 1797"/>
                    <a:gd name="T6" fmla="*/ 416 w 2586"/>
                    <a:gd name="T7" fmla="*/ 149 h 1797"/>
                    <a:gd name="T8" fmla="*/ 564 w 2586"/>
                    <a:gd name="T9" fmla="*/ 267 h 1797"/>
                    <a:gd name="T10" fmla="*/ 619 w 2586"/>
                    <a:gd name="T11" fmla="*/ 287 h 1797"/>
                    <a:gd name="T12" fmla="*/ 657 w 2586"/>
                    <a:gd name="T13" fmla="*/ 211 h 1797"/>
                    <a:gd name="T14" fmla="*/ 730 w 2586"/>
                    <a:gd name="T15" fmla="*/ 118 h 1797"/>
                    <a:gd name="T16" fmla="*/ 847 w 2586"/>
                    <a:gd name="T17" fmla="*/ 43 h 1797"/>
                    <a:gd name="T18" fmla="*/ 1013 w 2586"/>
                    <a:gd name="T19" fmla="*/ 18 h 1797"/>
                    <a:gd name="T20" fmla="*/ 1123 w 2586"/>
                    <a:gd name="T21" fmla="*/ 58 h 1797"/>
                    <a:gd name="T22" fmla="*/ 1150 w 2586"/>
                    <a:gd name="T23" fmla="*/ 150 h 1797"/>
                    <a:gd name="T24" fmla="*/ 1191 w 2586"/>
                    <a:gd name="T25" fmla="*/ 284 h 1797"/>
                    <a:gd name="T26" fmla="*/ 1231 w 2586"/>
                    <a:gd name="T27" fmla="*/ 421 h 1797"/>
                    <a:gd name="T28" fmla="*/ 1260 w 2586"/>
                    <a:gd name="T29" fmla="*/ 524 h 1797"/>
                    <a:gd name="T30" fmla="*/ 1259 w 2586"/>
                    <a:gd name="T31" fmla="*/ 553 h 1797"/>
                    <a:gd name="T32" fmla="*/ 1197 w 2586"/>
                    <a:gd name="T33" fmla="*/ 556 h 1797"/>
                    <a:gd name="T34" fmla="*/ 1096 w 2586"/>
                    <a:gd name="T35" fmla="*/ 574 h 1797"/>
                    <a:gd name="T36" fmla="*/ 976 w 2586"/>
                    <a:gd name="T37" fmla="*/ 620 h 1797"/>
                    <a:gd name="T38" fmla="*/ 860 w 2586"/>
                    <a:gd name="T39" fmla="*/ 708 h 1797"/>
                    <a:gd name="T40" fmla="*/ 781 w 2586"/>
                    <a:gd name="T41" fmla="*/ 821 h 1797"/>
                    <a:gd name="T42" fmla="*/ 725 w 2586"/>
                    <a:gd name="T43" fmla="*/ 792 h 1797"/>
                    <a:gd name="T44" fmla="*/ 632 w 2586"/>
                    <a:gd name="T45" fmla="*/ 765 h 1797"/>
                    <a:gd name="T46" fmla="*/ 509 w 2586"/>
                    <a:gd name="T47" fmla="*/ 757 h 1797"/>
                    <a:gd name="T48" fmla="*/ 364 w 2586"/>
                    <a:gd name="T49" fmla="*/ 793 h 1797"/>
                    <a:gd name="T50" fmla="*/ 236 w 2586"/>
                    <a:gd name="T51" fmla="*/ 872 h 1797"/>
                    <a:gd name="T52" fmla="*/ 218 w 2586"/>
                    <a:gd name="T53" fmla="*/ 825 h 1797"/>
                    <a:gd name="T54" fmla="*/ 185 w 2586"/>
                    <a:gd name="T55" fmla="*/ 737 h 1797"/>
                    <a:gd name="T56" fmla="*/ 140 w 2586"/>
                    <a:gd name="T57" fmla="*/ 607 h 1797"/>
                    <a:gd name="T58" fmla="*/ 84 w 2586"/>
                    <a:gd name="T59" fmla="*/ 433 h 1797"/>
                    <a:gd name="T60" fmla="*/ 12 w 2586"/>
                    <a:gd name="T61" fmla="*/ 264 h 1797"/>
                    <a:gd name="T62" fmla="*/ 34 w 2586"/>
                    <a:gd name="T63" fmla="*/ 335 h 1797"/>
                    <a:gd name="T64" fmla="*/ 78 w 2586"/>
                    <a:gd name="T65" fmla="*/ 479 h 1797"/>
                    <a:gd name="T66" fmla="*/ 132 w 2586"/>
                    <a:gd name="T67" fmla="*/ 650 h 1797"/>
                    <a:gd name="T68" fmla="*/ 185 w 2586"/>
                    <a:gd name="T69" fmla="*/ 804 h 1797"/>
                    <a:gd name="T70" fmla="*/ 224 w 2586"/>
                    <a:gd name="T71" fmla="*/ 893 h 1797"/>
                    <a:gd name="T72" fmla="*/ 257 w 2586"/>
                    <a:gd name="T73" fmla="*/ 877 h 1797"/>
                    <a:gd name="T74" fmla="*/ 334 w 2586"/>
                    <a:gd name="T75" fmla="*/ 831 h 1797"/>
                    <a:gd name="T76" fmla="*/ 445 w 2586"/>
                    <a:gd name="T77" fmla="*/ 788 h 1797"/>
                    <a:gd name="T78" fmla="*/ 583 w 2586"/>
                    <a:gd name="T79" fmla="*/ 774 h 1797"/>
                    <a:gd name="T80" fmla="*/ 732 w 2586"/>
                    <a:gd name="T81" fmla="*/ 818 h 1797"/>
                    <a:gd name="T82" fmla="*/ 797 w 2586"/>
                    <a:gd name="T83" fmla="*/ 823 h 1797"/>
                    <a:gd name="T84" fmla="*/ 841 w 2586"/>
                    <a:gd name="T85" fmla="*/ 758 h 1797"/>
                    <a:gd name="T86" fmla="*/ 923 w 2586"/>
                    <a:gd name="T87" fmla="*/ 678 h 1797"/>
                    <a:gd name="T88" fmla="*/ 1049 w 2586"/>
                    <a:gd name="T89" fmla="*/ 608 h 1797"/>
                    <a:gd name="T90" fmla="*/ 1223 w 2586"/>
                    <a:gd name="T91" fmla="*/ 572 h 1797"/>
                    <a:gd name="T92" fmla="*/ 1112 w 2586"/>
                    <a:gd name="T93" fmla="*/ 12 h 1797"/>
                    <a:gd name="T94" fmla="*/ 1067 w 2586"/>
                    <a:gd name="T95" fmla="*/ 5 h 1797"/>
                    <a:gd name="T96" fmla="*/ 1000 w 2586"/>
                    <a:gd name="T97" fmla="*/ 0 h 1797"/>
                    <a:gd name="T98" fmla="*/ 919 w 2586"/>
                    <a:gd name="T99" fmla="*/ 6 h 1797"/>
                    <a:gd name="T100" fmla="*/ 833 w 2586"/>
                    <a:gd name="T101" fmla="*/ 29 h 1797"/>
                    <a:gd name="T102" fmla="*/ 776 w 2586"/>
                    <a:gd name="T103" fmla="*/ 55 h 1797"/>
                    <a:gd name="T104" fmla="*/ 732 w 2586"/>
                    <a:gd name="T105" fmla="*/ 87 h 1797"/>
                    <a:gd name="T106" fmla="*/ 690 w 2586"/>
                    <a:gd name="T107" fmla="*/ 126 h 1797"/>
                    <a:gd name="T108" fmla="*/ 650 w 2586"/>
                    <a:gd name="T109" fmla="*/ 175 h 1797"/>
                    <a:gd name="T110" fmla="*/ 615 w 2586"/>
                    <a:gd name="T111" fmla="*/ 236 h 1797"/>
                    <a:gd name="T112" fmla="*/ 590 w 2586"/>
                    <a:gd name="T113" fmla="*/ 265 h 1797"/>
                    <a:gd name="T114" fmla="*/ 539 w 2586"/>
                    <a:gd name="T115" fmla="*/ 212 h 1797"/>
                    <a:gd name="T116" fmla="*/ 447 w 2586"/>
                    <a:gd name="T117" fmla="*/ 146 h 1797"/>
                    <a:gd name="T118" fmla="*/ 315 w 2586"/>
                    <a:gd name="T119" fmla="*/ 106 h 1797"/>
                    <a:gd name="T120" fmla="*/ 146 w 2586"/>
                    <a:gd name="T121" fmla="*/ 129 h 1797"/>
                    <a:gd name="T122" fmla="*/ 20 w 2586"/>
                    <a:gd name="T123" fmla="*/ 227 h 17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86" h="1797">
                      <a:moveTo>
                        <a:pt x="40" y="454"/>
                      </a:moveTo>
                      <a:lnTo>
                        <a:pt x="41" y="450"/>
                      </a:lnTo>
                      <a:lnTo>
                        <a:pt x="47" y="446"/>
                      </a:lnTo>
                      <a:lnTo>
                        <a:pt x="49" y="440"/>
                      </a:lnTo>
                      <a:lnTo>
                        <a:pt x="57" y="439"/>
                      </a:lnTo>
                      <a:lnTo>
                        <a:pt x="62" y="433"/>
                      </a:lnTo>
                      <a:lnTo>
                        <a:pt x="70" y="429"/>
                      </a:lnTo>
                      <a:lnTo>
                        <a:pt x="76" y="423"/>
                      </a:lnTo>
                      <a:lnTo>
                        <a:pt x="85" y="416"/>
                      </a:lnTo>
                      <a:lnTo>
                        <a:pt x="93" y="410"/>
                      </a:lnTo>
                      <a:lnTo>
                        <a:pt x="102" y="404"/>
                      </a:lnTo>
                      <a:lnTo>
                        <a:pt x="112" y="397"/>
                      </a:lnTo>
                      <a:lnTo>
                        <a:pt x="125" y="389"/>
                      </a:lnTo>
                      <a:lnTo>
                        <a:pt x="137" y="382"/>
                      </a:lnTo>
                      <a:lnTo>
                        <a:pt x="150" y="376"/>
                      </a:lnTo>
                      <a:lnTo>
                        <a:pt x="163" y="366"/>
                      </a:lnTo>
                      <a:lnTo>
                        <a:pt x="176" y="357"/>
                      </a:lnTo>
                      <a:lnTo>
                        <a:pt x="192" y="349"/>
                      </a:lnTo>
                      <a:lnTo>
                        <a:pt x="207" y="342"/>
                      </a:lnTo>
                      <a:lnTo>
                        <a:pt x="222" y="332"/>
                      </a:lnTo>
                      <a:lnTo>
                        <a:pt x="239" y="325"/>
                      </a:lnTo>
                      <a:lnTo>
                        <a:pt x="256" y="317"/>
                      </a:lnTo>
                      <a:lnTo>
                        <a:pt x="275" y="311"/>
                      </a:lnTo>
                      <a:lnTo>
                        <a:pt x="292" y="304"/>
                      </a:lnTo>
                      <a:lnTo>
                        <a:pt x="310" y="296"/>
                      </a:lnTo>
                      <a:lnTo>
                        <a:pt x="330" y="288"/>
                      </a:lnTo>
                      <a:lnTo>
                        <a:pt x="350" y="283"/>
                      </a:lnTo>
                      <a:lnTo>
                        <a:pt x="369" y="277"/>
                      </a:lnTo>
                      <a:lnTo>
                        <a:pt x="389" y="269"/>
                      </a:lnTo>
                      <a:lnTo>
                        <a:pt x="408" y="266"/>
                      </a:lnTo>
                      <a:lnTo>
                        <a:pt x="431" y="262"/>
                      </a:lnTo>
                      <a:lnTo>
                        <a:pt x="452" y="256"/>
                      </a:lnTo>
                      <a:lnTo>
                        <a:pt x="475" y="252"/>
                      </a:lnTo>
                      <a:lnTo>
                        <a:pt x="496" y="250"/>
                      </a:lnTo>
                      <a:lnTo>
                        <a:pt x="519" y="249"/>
                      </a:lnTo>
                      <a:lnTo>
                        <a:pt x="542" y="245"/>
                      </a:lnTo>
                      <a:lnTo>
                        <a:pt x="564" y="245"/>
                      </a:lnTo>
                      <a:lnTo>
                        <a:pt x="587" y="245"/>
                      </a:lnTo>
                      <a:lnTo>
                        <a:pt x="612" y="247"/>
                      </a:lnTo>
                      <a:lnTo>
                        <a:pt x="635" y="247"/>
                      </a:lnTo>
                      <a:lnTo>
                        <a:pt x="659" y="250"/>
                      </a:lnTo>
                      <a:lnTo>
                        <a:pt x="682" y="252"/>
                      </a:lnTo>
                      <a:lnTo>
                        <a:pt x="709" y="258"/>
                      </a:lnTo>
                      <a:lnTo>
                        <a:pt x="732" y="264"/>
                      </a:lnTo>
                      <a:lnTo>
                        <a:pt x="756" y="271"/>
                      </a:lnTo>
                      <a:lnTo>
                        <a:pt x="781" y="279"/>
                      </a:lnTo>
                      <a:lnTo>
                        <a:pt x="808" y="288"/>
                      </a:lnTo>
                      <a:lnTo>
                        <a:pt x="831" y="298"/>
                      </a:lnTo>
                      <a:lnTo>
                        <a:pt x="857" y="311"/>
                      </a:lnTo>
                      <a:lnTo>
                        <a:pt x="882" y="323"/>
                      </a:lnTo>
                      <a:lnTo>
                        <a:pt x="907" y="338"/>
                      </a:lnTo>
                      <a:lnTo>
                        <a:pt x="929" y="353"/>
                      </a:lnTo>
                      <a:lnTo>
                        <a:pt x="956" y="370"/>
                      </a:lnTo>
                      <a:lnTo>
                        <a:pt x="979" y="389"/>
                      </a:lnTo>
                      <a:lnTo>
                        <a:pt x="1006" y="410"/>
                      </a:lnTo>
                      <a:lnTo>
                        <a:pt x="1028" y="431"/>
                      </a:lnTo>
                      <a:lnTo>
                        <a:pt x="1053" y="454"/>
                      </a:lnTo>
                      <a:lnTo>
                        <a:pt x="1078" y="478"/>
                      </a:lnTo>
                      <a:lnTo>
                        <a:pt x="1104" y="505"/>
                      </a:lnTo>
                      <a:lnTo>
                        <a:pt x="1127" y="534"/>
                      </a:lnTo>
                      <a:lnTo>
                        <a:pt x="1152" y="566"/>
                      </a:lnTo>
                      <a:lnTo>
                        <a:pt x="1175" y="596"/>
                      </a:lnTo>
                      <a:lnTo>
                        <a:pt x="1199" y="632"/>
                      </a:lnTo>
                      <a:lnTo>
                        <a:pt x="1222" y="625"/>
                      </a:lnTo>
                      <a:lnTo>
                        <a:pt x="1222" y="621"/>
                      </a:lnTo>
                      <a:lnTo>
                        <a:pt x="1226" y="615"/>
                      </a:lnTo>
                      <a:lnTo>
                        <a:pt x="1226" y="610"/>
                      </a:lnTo>
                      <a:lnTo>
                        <a:pt x="1228" y="604"/>
                      </a:lnTo>
                      <a:lnTo>
                        <a:pt x="1230" y="598"/>
                      </a:lnTo>
                      <a:lnTo>
                        <a:pt x="1234" y="591"/>
                      </a:lnTo>
                      <a:lnTo>
                        <a:pt x="1236" y="583"/>
                      </a:lnTo>
                      <a:lnTo>
                        <a:pt x="1237" y="574"/>
                      </a:lnTo>
                      <a:lnTo>
                        <a:pt x="1243" y="564"/>
                      </a:lnTo>
                      <a:lnTo>
                        <a:pt x="1247" y="555"/>
                      </a:lnTo>
                      <a:lnTo>
                        <a:pt x="1251" y="543"/>
                      </a:lnTo>
                      <a:lnTo>
                        <a:pt x="1256" y="532"/>
                      </a:lnTo>
                      <a:lnTo>
                        <a:pt x="1262" y="520"/>
                      </a:lnTo>
                      <a:lnTo>
                        <a:pt x="1268" y="507"/>
                      </a:lnTo>
                      <a:lnTo>
                        <a:pt x="1274" y="494"/>
                      </a:lnTo>
                      <a:lnTo>
                        <a:pt x="1281" y="480"/>
                      </a:lnTo>
                      <a:lnTo>
                        <a:pt x="1289" y="465"/>
                      </a:lnTo>
                      <a:lnTo>
                        <a:pt x="1296" y="452"/>
                      </a:lnTo>
                      <a:lnTo>
                        <a:pt x="1304" y="437"/>
                      </a:lnTo>
                      <a:lnTo>
                        <a:pt x="1314" y="421"/>
                      </a:lnTo>
                      <a:lnTo>
                        <a:pt x="1323" y="406"/>
                      </a:lnTo>
                      <a:lnTo>
                        <a:pt x="1333" y="393"/>
                      </a:lnTo>
                      <a:lnTo>
                        <a:pt x="1344" y="376"/>
                      </a:lnTo>
                      <a:lnTo>
                        <a:pt x="1353" y="361"/>
                      </a:lnTo>
                      <a:lnTo>
                        <a:pt x="1365" y="345"/>
                      </a:lnTo>
                      <a:lnTo>
                        <a:pt x="1378" y="330"/>
                      </a:lnTo>
                      <a:lnTo>
                        <a:pt x="1390" y="313"/>
                      </a:lnTo>
                      <a:lnTo>
                        <a:pt x="1403" y="298"/>
                      </a:lnTo>
                      <a:lnTo>
                        <a:pt x="1416" y="283"/>
                      </a:lnTo>
                      <a:lnTo>
                        <a:pt x="1431" y="268"/>
                      </a:lnTo>
                      <a:lnTo>
                        <a:pt x="1445" y="252"/>
                      </a:lnTo>
                      <a:lnTo>
                        <a:pt x="1460" y="235"/>
                      </a:lnTo>
                      <a:lnTo>
                        <a:pt x="1475" y="220"/>
                      </a:lnTo>
                      <a:lnTo>
                        <a:pt x="1492" y="207"/>
                      </a:lnTo>
                      <a:lnTo>
                        <a:pt x="1509" y="192"/>
                      </a:lnTo>
                      <a:lnTo>
                        <a:pt x="1528" y="178"/>
                      </a:lnTo>
                      <a:lnTo>
                        <a:pt x="1546" y="165"/>
                      </a:lnTo>
                      <a:lnTo>
                        <a:pt x="1565" y="152"/>
                      </a:lnTo>
                      <a:lnTo>
                        <a:pt x="1585" y="138"/>
                      </a:lnTo>
                      <a:lnTo>
                        <a:pt x="1604" y="127"/>
                      </a:lnTo>
                      <a:lnTo>
                        <a:pt x="1625" y="116"/>
                      </a:lnTo>
                      <a:lnTo>
                        <a:pt x="1648" y="104"/>
                      </a:lnTo>
                      <a:lnTo>
                        <a:pt x="1669" y="95"/>
                      </a:lnTo>
                      <a:lnTo>
                        <a:pt x="1694" y="85"/>
                      </a:lnTo>
                      <a:lnTo>
                        <a:pt x="1715" y="76"/>
                      </a:lnTo>
                      <a:lnTo>
                        <a:pt x="1741" y="68"/>
                      </a:lnTo>
                      <a:lnTo>
                        <a:pt x="1764" y="60"/>
                      </a:lnTo>
                      <a:lnTo>
                        <a:pt x="1791" y="53"/>
                      </a:lnTo>
                      <a:lnTo>
                        <a:pt x="1817" y="47"/>
                      </a:lnTo>
                      <a:lnTo>
                        <a:pt x="1846" y="43"/>
                      </a:lnTo>
                      <a:lnTo>
                        <a:pt x="1873" y="40"/>
                      </a:lnTo>
                      <a:lnTo>
                        <a:pt x="1901" y="36"/>
                      </a:lnTo>
                      <a:lnTo>
                        <a:pt x="1930" y="36"/>
                      </a:lnTo>
                      <a:lnTo>
                        <a:pt x="1962" y="36"/>
                      </a:lnTo>
                      <a:lnTo>
                        <a:pt x="1992" y="36"/>
                      </a:lnTo>
                      <a:lnTo>
                        <a:pt x="2025" y="36"/>
                      </a:lnTo>
                      <a:lnTo>
                        <a:pt x="2055" y="40"/>
                      </a:lnTo>
                      <a:lnTo>
                        <a:pt x="2089" y="43"/>
                      </a:lnTo>
                      <a:lnTo>
                        <a:pt x="2124" y="47"/>
                      </a:lnTo>
                      <a:lnTo>
                        <a:pt x="2160" y="55"/>
                      </a:lnTo>
                      <a:lnTo>
                        <a:pt x="2194" y="62"/>
                      </a:lnTo>
                      <a:lnTo>
                        <a:pt x="2232" y="74"/>
                      </a:lnTo>
                      <a:lnTo>
                        <a:pt x="2232" y="76"/>
                      </a:lnTo>
                      <a:lnTo>
                        <a:pt x="2234" y="85"/>
                      </a:lnTo>
                      <a:lnTo>
                        <a:pt x="2236" y="91"/>
                      </a:lnTo>
                      <a:lnTo>
                        <a:pt x="2238" y="97"/>
                      </a:lnTo>
                      <a:lnTo>
                        <a:pt x="2241" y="104"/>
                      </a:lnTo>
                      <a:lnTo>
                        <a:pt x="2245" y="116"/>
                      </a:lnTo>
                      <a:lnTo>
                        <a:pt x="2247" y="125"/>
                      </a:lnTo>
                      <a:lnTo>
                        <a:pt x="2251" y="136"/>
                      </a:lnTo>
                      <a:lnTo>
                        <a:pt x="2255" y="148"/>
                      </a:lnTo>
                      <a:lnTo>
                        <a:pt x="2259" y="163"/>
                      </a:lnTo>
                      <a:lnTo>
                        <a:pt x="2262" y="176"/>
                      </a:lnTo>
                      <a:lnTo>
                        <a:pt x="2268" y="192"/>
                      </a:lnTo>
                      <a:lnTo>
                        <a:pt x="2272" y="209"/>
                      </a:lnTo>
                      <a:lnTo>
                        <a:pt x="2279" y="228"/>
                      </a:lnTo>
                      <a:lnTo>
                        <a:pt x="2283" y="243"/>
                      </a:lnTo>
                      <a:lnTo>
                        <a:pt x="2289" y="262"/>
                      </a:lnTo>
                      <a:lnTo>
                        <a:pt x="2295" y="281"/>
                      </a:lnTo>
                      <a:lnTo>
                        <a:pt x="2300" y="300"/>
                      </a:lnTo>
                      <a:lnTo>
                        <a:pt x="2308" y="321"/>
                      </a:lnTo>
                      <a:lnTo>
                        <a:pt x="2314" y="342"/>
                      </a:lnTo>
                      <a:lnTo>
                        <a:pt x="2319" y="363"/>
                      </a:lnTo>
                      <a:lnTo>
                        <a:pt x="2327" y="385"/>
                      </a:lnTo>
                      <a:lnTo>
                        <a:pt x="2333" y="406"/>
                      </a:lnTo>
                      <a:lnTo>
                        <a:pt x="2340" y="429"/>
                      </a:lnTo>
                      <a:lnTo>
                        <a:pt x="2346" y="452"/>
                      </a:lnTo>
                      <a:lnTo>
                        <a:pt x="2352" y="475"/>
                      </a:lnTo>
                      <a:lnTo>
                        <a:pt x="2359" y="498"/>
                      </a:lnTo>
                      <a:lnTo>
                        <a:pt x="2367" y="520"/>
                      </a:lnTo>
                      <a:lnTo>
                        <a:pt x="2375" y="545"/>
                      </a:lnTo>
                      <a:lnTo>
                        <a:pt x="2382" y="568"/>
                      </a:lnTo>
                      <a:lnTo>
                        <a:pt x="2388" y="591"/>
                      </a:lnTo>
                      <a:lnTo>
                        <a:pt x="2394" y="615"/>
                      </a:lnTo>
                      <a:lnTo>
                        <a:pt x="2401" y="638"/>
                      </a:lnTo>
                      <a:lnTo>
                        <a:pt x="2409" y="661"/>
                      </a:lnTo>
                      <a:lnTo>
                        <a:pt x="2414" y="684"/>
                      </a:lnTo>
                      <a:lnTo>
                        <a:pt x="2422" y="708"/>
                      </a:lnTo>
                      <a:lnTo>
                        <a:pt x="2430" y="731"/>
                      </a:lnTo>
                      <a:lnTo>
                        <a:pt x="2437" y="754"/>
                      </a:lnTo>
                      <a:lnTo>
                        <a:pt x="2441" y="775"/>
                      </a:lnTo>
                      <a:lnTo>
                        <a:pt x="2449" y="798"/>
                      </a:lnTo>
                      <a:lnTo>
                        <a:pt x="2454" y="819"/>
                      </a:lnTo>
                      <a:lnTo>
                        <a:pt x="2462" y="841"/>
                      </a:lnTo>
                      <a:lnTo>
                        <a:pt x="2468" y="860"/>
                      </a:lnTo>
                      <a:lnTo>
                        <a:pt x="2473" y="881"/>
                      </a:lnTo>
                      <a:lnTo>
                        <a:pt x="2479" y="900"/>
                      </a:lnTo>
                      <a:lnTo>
                        <a:pt x="2485" y="921"/>
                      </a:lnTo>
                      <a:lnTo>
                        <a:pt x="2489" y="938"/>
                      </a:lnTo>
                      <a:lnTo>
                        <a:pt x="2494" y="955"/>
                      </a:lnTo>
                      <a:lnTo>
                        <a:pt x="2498" y="973"/>
                      </a:lnTo>
                      <a:lnTo>
                        <a:pt x="2504" y="990"/>
                      </a:lnTo>
                      <a:lnTo>
                        <a:pt x="2508" y="1003"/>
                      </a:lnTo>
                      <a:lnTo>
                        <a:pt x="2511" y="1018"/>
                      </a:lnTo>
                      <a:lnTo>
                        <a:pt x="2515" y="1031"/>
                      </a:lnTo>
                      <a:lnTo>
                        <a:pt x="2519" y="1047"/>
                      </a:lnTo>
                      <a:lnTo>
                        <a:pt x="2523" y="1056"/>
                      </a:lnTo>
                      <a:lnTo>
                        <a:pt x="2525" y="1068"/>
                      </a:lnTo>
                      <a:lnTo>
                        <a:pt x="2527" y="1075"/>
                      </a:lnTo>
                      <a:lnTo>
                        <a:pt x="2529" y="1087"/>
                      </a:lnTo>
                      <a:lnTo>
                        <a:pt x="2530" y="1090"/>
                      </a:lnTo>
                      <a:lnTo>
                        <a:pt x="2532" y="1098"/>
                      </a:lnTo>
                      <a:lnTo>
                        <a:pt x="2534" y="1104"/>
                      </a:lnTo>
                      <a:lnTo>
                        <a:pt x="2534" y="1107"/>
                      </a:lnTo>
                      <a:lnTo>
                        <a:pt x="2532" y="1106"/>
                      </a:lnTo>
                      <a:lnTo>
                        <a:pt x="2527" y="1106"/>
                      </a:lnTo>
                      <a:lnTo>
                        <a:pt x="2521" y="1106"/>
                      </a:lnTo>
                      <a:lnTo>
                        <a:pt x="2517" y="1106"/>
                      </a:lnTo>
                      <a:lnTo>
                        <a:pt x="2510" y="1106"/>
                      </a:lnTo>
                      <a:lnTo>
                        <a:pt x="2504" y="1106"/>
                      </a:lnTo>
                      <a:lnTo>
                        <a:pt x="2494" y="1106"/>
                      </a:lnTo>
                      <a:lnTo>
                        <a:pt x="2487" y="1106"/>
                      </a:lnTo>
                      <a:lnTo>
                        <a:pt x="2477" y="1106"/>
                      </a:lnTo>
                      <a:lnTo>
                        <a:pt x="2468" y="1106"/>
                      </a:lnTo>
                      <a:lnTo>
                        <a:pt x="2456" y="1106"/>
                      </a:lnTo>
                      <a:lnTo>
                        <a:pt x="2445" y="1106"/>
                      </a:lnTo>
                      <a:lnTo>
                        <a:pt x="2433" y="1107"/>
                      </a:lnTo>
                      <a:lnTo>
                        <a:pt x="2422" y="1109"/>
                      </a:lnTo>
                      <a:lnTo>
                        <a:pt x="2407" y="1109"/>
                      </a:lnTo>
                      <a:lnTo>
                        <a:pt x="2394" y="1111"/>
                      </a:lnTo>
                      <a:lnTo>
                        <a:pt x="2378" y="1111"/>
                      </a:lnTo>
                      <a:lnTo>
                        <a:pt x="2365" y="1113"/>
                      </a:lnTo>
                      <a:lnTo>
                        <a:pt x="2348" y="1117"/>
                      </a:lnTo>
                      <a:lnTo>
                        <a:pt x="2333" y="1119"/>
                      </a:lnTo>
                      <a:lnTo>
                        <a:pt x="2318" y="1121"/>
                      </a:lnTo>
                      <a:lnTo>
                        <a:pt x="2300" y="1125"/>
                      </a:lnTo>
                      <a:lnTo>
                        <a:pt x="2281" y="1126"/>
                      </a:lnTo>
                      <a:lnTo>
                        <a:pt x="2264" y="1130"/>
                      </a:lnTo>
                      <a:lnTo>
                        <a:pt x="2247" y="1134"/>
                      </a:lnTo>
                      <a:lnTo>
                        <a:pt x="2230" y="1138"/>
                      </a:lnTo>
                      <a:lnTo>
                        <a:pt x="2209" y="1142"/>
                      </a:lnTo>
                      <a:lnTo>
                        <a:pt x="2192" y="1147"/>
                      </a:lnTo>
                      <a:lnTo>
                        <a:pt x="2173" y="1153"/>
                      </a:lnTo>
                      <a:lnTo>
                        <a:pt x="2154" y="1159"/>
                      </a:lnTo>
                      <a:lnTo>
                        <a:pt x="2133" y="1165"/>
                      </a:lnTo>
                      <a:lnTo>
                        <a:pt x="2112" y="1170"/>
                      </a:lnTo>
                      <a:lnTo>
                        <a:pt x="2091" y="1178"/>
                      </a:lnTo>
                      <a:lnTo>
                        <a:pt x="2072" y="1185"/>
                      </a:lnTo>
                      <a:lnTo>
                        <a:pt x="2051" y="1191"/>
                      </a:lnTo>
                      <a:lnTo>
                        <a:pt x="2032" y="1201"/>
                      </a:lnTo>
                      <a:lnTo>
                        <a:pt x="2013" y="1210"/>
                      </a:lnTo>
                      <a:lnTo>
                        <a:pt x="1992" y="1220"/>
                      </a:lnTo>
                      <a:lnTo>
                        <a:pt x="1973" y="1229"/>
                      </a:lnTo>
                      <a:lnTo>
                        <a:pt x="1952" y="1239"/>
                      </a:lnTo>
                      <a:lnTo>
                        <a:pt x="1932" y="1250"/>
                      </a:lnTo>
                      <a:lnTo>
                        <a:pt x="1912" y="1263"/>
                      </a:lnTo>
                      <a:lnTo>
                        <a:pt x="1892" y="1275"/>
                      </a:lnTo>
                      <a:lnTo>
                        <a:pt x="1873" y="1288"/>
                      </a:lnTo>
                      <a:lnTo>
                        <a:pt x="1854" y="1301"/>
                      </a:lnTo>
                      <a:lnTo>
                        <a:pt x="1833" y="1317"/>
                      </a:lnTo>
                      <a:lnTo>
                        <a:pt x="1814" y="1330"/>
                      </a:lnTo>
                      <a:lnTo>
                        <a:pt x="1795" y="1345"/>
                      </a:lnTo>
                      <a:lnTo>
                        <a:pt x="1776" y="1362"/>
                      </a:lnTo>
                      <a:lnTo>
                        <a:pt x="1757" y="1379"/>
                      </a:lnTo>
                      <a:lnTo>
                        <a:pt x="1738" y="1396"/>
                      </a:lnTo>
                      <a:lnTo>
                        <a:pt x="1720" y="1415"/>
                      </a:lnTo>
                      <a:lnTo>
                        <a:pt x="1703" y="1434"/>
                      </a:lnTo>
                      <a:lnTo>
                        <a:pt x="1686" y="1455"/>
                      </a:lnTo>
                      <a:lnTo>
                        <a:pt x="1669" y="1474"/>
                      </a:lnTo>
                      <a:lnTo>
                        <a:pt x="1652" y="1497"/>
                      </a:lnTo>
                      <a:lnTo>
                        <a:pt x="1637" y="1520"/>
                      </a:lnTo>
                      <a:lnTo>
                        <a:pt x="1622" y="1543"/>
                      </a:lnTo>
                      <a:lnTo>
                        <a:pt x="1604" y="1565"/>
                      </a:lnTo>
                      <a:lnTo>
                        <a:pt x="1593" y="1592"/>
                      </a:lnTo>
                      <a:lnTo>
                        <a:pt x="1578" y="1617"/>
                      </a:lnTo>
                      <a:lnTo>
                        <a:pt x="1566" y="1645"/>
                      </a:lnTo>
                      <a:lnTo>
                        <a:pt x="1565" y="1643"/>
                      </a:lnTo>
                      <a:lnTo>
                        <a:pt x="1561" y="1641"/>
                      </a:lnTo>
                      <a:lnTo>
                        <a:pt x="1551" y="1636"/>
                      </a:lnTo>
                      <a:lnTo>
                        <a:pt x="1542" y="1630"/>
                      </a:lnTo>
                      <a:lnTo>
                        <a:pt x="1534" y="1626"/>
                      </a:lnTo>
                      <a:lnTo>
                        <a:pt x="1528" y="1622"/>
                      </a:lnTo>
                      <a:lnTo>
                        <a:pt x="1519" y="1619"/>
                      </a:lnTo>
                      <a:lnTo>
                        <a:pt x="1511" y="1613"/>
                      </a:lnTo>
                      <a:lnTo>
                        <a:pt x="1502" y="1609"/>
                      </a:lnTo>
                      <a:lnTo>
                        <a:pt x="1492" y="1603"/>
                      </a:lnTo>
                      <a:lnTo>
                        <a:pt x="1483" y="1600"/>
                      </a:lnTo>
                      <a:lnTo>
                        <a:pt x="1473" y="1596"/>
                      </a:lnTo>
                      <a:lnTo>
                        <a:pt x="1460" y="1590"/>
                      </a:lnTo>
                      <a:lnTo>
                        <a:pt x="1449" y="1584"/>
                      </a:lnTo>
                      <a:lnTo>
                        <a:pt x="1435" y="1579"/>
                      </a:lnTo>
                      <a:lnTo>
                        <a:pt x="1424" y="1575"/>
                      </a:lnTo>
                      <a:lnTo>
                        <a:pt x="1409" y="1569"/>
                      </a:lnTo>
                      <a:lnTo>
                        <a:pt x="1395" y="1565"/>
                      </a:lnTo>
                      <a:lnTo>
                        <a:pt x="1380" y="1560"/>
                      </a:lnTo>
                      <a:lnTo>
                        <a:pt x="1365" y="1556"/>
                      </a:lnTo>
                      <a:lnTo>
                        <a:pt x="1350" y="1550"/>
                      </a:lnTo>
                      <a:lnTo>
                        <a:pt x="1333" y="1546"/>
                      </a:lnTo>
                      <a:lnTo>
                        <a:pt x="1315" y="1541"/>
                      </a:lnTo>
                      <a:lnTo>
                        <a:pt x="1300" y="1537"/>
                      </a:lnTo>
                      <a:lnTo>
                        <a:pt x="1281" y="1533"/>
                      </a:lnTo>
                      <a:lnTo>
                        <a:pt x="1264" y="1529"/>
                      </a:lnTo>
                      <a:lnTo>
                        <a:pt x="1245" y="1526"/>
                      </a:lnTo>
                      <a:lnTo>
                        <a:pt x="1228" y="1524"/>
                      </a:lnTo>
                      <a:lnTo>
                        <a:pt x="1207" y="1520"/>
                      </a:lnTo>
                      <a:lnTo>
                        <a:pt x="1188" y="1516"/>
                      </a:lnTo>
                      <a:lnTo>
                        <a:pt x="1167" y="1514"/>
                      </a:lnTo>
                      <a:lnTo>
                        <a:pt x="1146" y="1514"/>
                      </a:lnTo>
                      <a:lnTo>
                        <a:pt x="1125" y="1512"/>
                      </a:lnTo>
                      <a:lnTo>
                        <a:pt x="1104" y="1512"/>
                      </a:lnTo>
                      <a:lnTo>
                        <a:pt x="1083" y="1512"/>
                      </a:lnTo>
                      <a:lnTo>
                        <a:pt x="1063" y="1512"/>
                      </a:lnTo>
                      <a:lnTo>
                        <a:pt x="1040" y="1512"/>
                      </a:lnTo>
                      <a:lnTo>
                        <a:pt x="1017" y="1514"/>
                      </a:lnTo>
                      <a:lnTo>
                        <a:pt x="994" y="1516"/>
                      </a:lnTo>
                      <a:lnTo>
                        <a:pt x="971" y="1520"/>
                      </a:lnTo>
                      <a:lnTo>
                        <a:pt x="948" y="1522"/>
                      </a:lnTo>
                      <a:lnTo>
                        <a:pt x="924" y="1526"/>
                      </a:lnTo>
                      <a:lnTo>
                        <a:pt x="901" y="1531"/>
                      </a:lnTo>
                      <a:lnTo>
                        <a:pt x="878" y="1537"/>
                      </a:lnTo>
                      <a:lnTo>
                        <a:pt x="853" y="1543"/>
                      </a:lnTo>
                      <a:lnTo>
                        <a:pt x="829" y="1550"/>
                      </a:lnTo>
                      <a:lnTo>
                        <a:pt x="804" y="1556"/>
                      </a:lnTo>
                      <a:lnTo>
                        <a:pt x="779" y="1565"/>
                      </a:lnTo>
                      <a:lnTo>
                        <a:pt x="755" y="1575"/>
                      </a:lnTo>
                      <a:lnTo>
                        <a:pt x="728" y="1586"/>
                      </a:lnTo>
                      <a:lnTo>
                        <a:pt x="703" y="1598"/>
                      </a:lnTo>
                      <a:lnTo>
                        <a:pt x="678" y="1611"/>
                      </a:lnTo>
                      <a:lnTo>
                        <a:pt x="654" y="1624"/>
                      </a:lnTo>
                      <a:lnTo>
                        <a:pt x="627" y="1638"/>
                      </a:lnTo>
                      <a:lnTo>
                        <a:pt x="602" y="1653"/>
                      </a:lnTo>
                      <a:lnTo>
                        <a:pt x="576" y="1670"/>
                      </a:lnTo>
                      <a:lnTo>
                        <a:pt x="551" y="1687"/>
                      </a:lnTo>
                      <a:lnTo>
                        <a:pt x="524" y="1706"/>
                      </a:lnTo>
                      <a:lnTo>
                        <a:pt x="500" y="1727"/>
                      </a:lnTo>
                      <a:lnTo>
                        <a:pt x="475" y="1750"/>
                      </a:lnTo>
                      <a:lnTo>
                        <a:pt x="473" y="1746"/>
                      </a:lnTo>
                      <a:lnTo>
                        <a:pt x="471" y="1744"/>
                      </a:lnTo>
                      <a:lnTo>
                        <a:pt x="467" y="1736"/>
                      </a:lnTo>
                      <a:lnTo>
                        <a:pt x="465" y="1729"/>
                      </a:lnTo>
                      <a:lnTo>
                        <a:pt x="462" y="1723"/>
                      </a:lnTo>
                      <a:lnTo>
                        <a:pt x="460" y="1717"/>
                      </a:lnTo>
                      <a:lnTo>
                        <a:pt x="458" y="1712"/>
                      </a:lnTo>
                      <a:lnTo>
                        <a:pt x="456" y="1704"/>
                      </a:lnTo>
                      <a:lnTo>
                        <a:pt x="452" y="1697"/>
                      </a:lnTo>
                      <a:lnTo>
                        <a:pt x="450" y="1689"/>
                      </a:lnTo>
                      <a:lnTo>
                        <a:pt x="446" y="1679"/>
                      </a:lnTo>
                      <a:lnTo>
                        <a:pt x="443" y="1672"/>
                      </a:lnTo>
                      <a:lnTo>
                        <a:pt x="439" y="1660"/>
                      </a:lnTo>
                      <a:lnTo>
                        <a:pt x="435" y="1649"/>
                      </a:lnTo>
                      <a:lnTo>
                        <a:pt x="429" y="1638"/>
                      </a:lnTo>
                      <a:lnTo>
                        <a:pt x="426" y="1626"/>
                      </a:lnTo>
                      <a:lnTo>
                        <a:pt x="420" y="1613"/>
                      </a:lnTo>
                      <a:lnTo>
                        <a:pt x="416" y="1602"/>
                      </a:lnTo>
                      <a:lnTo>
                        <a:pt x="410" y="1586"/>
                      </a:lnTo>
                      <a:lnTo>
                        <a:pt x="407" y="1573"/>
                      </a:lnTo>
                      <a:lnTo>
                        <a:pt x="399" y="1558"/>
                      </a:lnTo>
                      <a:lnTo>
                        <a:pt x="395" y="1543"/>
                      </a:lnTo>
                      <a:lnTo>
                        <a:pt x="389" y="1526"/>
                      </a:lnTo>
                      <a:lnTo>
                        <a:pt x="384" y="1510"/>
                      </a:lnTo>
                      <a:lnTo>
                        <a:pt x="376" y="1491"/>
                      </a:lnTo>
                      <a:lnTo>
                        <a:pt x="370" y="1474"/>
                      </a:lnTo>
                      <a:lnTo>
                        <a:pt x="365" y="1455"/>
                      </a:lnTo>
                      <a:lnTo>
                        <a:pt x="357" y="1438"/>
                      </a:lnTo>
                      <a:lnTo>
                        <a:pt x="350" y="1417"/>
                      </a:lnTo>
                      <a:lnTo>
                        <a:pt x="342" y="1396"/>
                      </a:lnTo>
                      <a:lnTo>
                        <a:pt x="334" y="1375"/>
                      </a:lnTo>
                      <a:lnTo>
                        <a:pt x="329" y="1355"/>
                      </a:lnTo>
                      <a:lnTo>
                        <a:pt x="319" y="1332"/>
                      </a:lnTo>
                      <a:lnTo>
                        <a:pt x="311" y="1309"/>
                      </a:lnTo>
                      <a:lnTo>
                        <a:pt x="304" y="1286"/>
                      </a:lnTo>
                      <a:lnTo>
                        <a:pt x="296" y="1263"/>
                      </a:lnTo>
                      <a:lnTo>
                        <a:pt x="287" y="1239"/>
                      </a:lnTo>
                      <a:lnTo>
                        <a:pt x="279" y="1214"/>
                      </a:lnTo>
                      <a:lnTo>
                        <a:pt x="270" y="1187"/>
                      </a:lnTo>
                      <a:lnTo>
                        <a:pt x="262" y="1161"/>
                      </a:lnTo>
                      <a:lnTo>
                        <a:pt x="253" y="1134"/>
                      </a:lnTo>
                      <a:lnTo>
                        <a:pt x="243" y="1106"/>
                      </a:lnTo>
                      <a:lnTo>
                        <a:pt x="235" y="1079"/>
                      </a:lnTo>
                      <a:lnTo>
                        <a:pt x="226" y="1050"/>
                      </a:lnTo>
                      <a:lnTo>
                        <a:pt x="216" y="1020"/>
                      </a:lnTo>
                      <a:lnTo>
                        <a:pt x="207" y="992"/>
                      </a:lnTo>
                      <a:lnTo>
                        <a:pt x="197" y="961"/>
                      </a:lnTo>
                      <a:lnTo>
                        <a:pt x="188" y="931"/>
                      </a:lnTo>
                      <a:lnTo>
                        <a:pt x="176" y="898"/>
                      </a:lnTo>
                      <a:lnTo>
                        <a:pt x="167" y="866"/>
                      </a:lnTo>
                      <a:lnTo>
                        <a:pt x="156" y="834"/>
                      </a:lnTo>
                      <a:lnTo>
                        <a:pt x="146" y="802"/>
                      </a:lnTo>
                      <a:lnTo>
                        <a:pt x="135" y="765"/>
                      </a:lnTo>
                      <a:lnTo>
                        <a:pt x="125" y="731"/>
                      </a:lnTo>
                      <a:lnTo>
                        <a:pt x="114" y="695"/>
                      </a:lnTo>
                      <a:lnTo>
                        <a:pt x="104" y="661"/>
                      </a:lnTo>
                      <a:lnTo>
                        <a:pt x="93" y="623"/>
                      </a:lnTo>
                      <a:lnTo>
                        <a:pt x="81" y="587"/>
                      </a:lnTo>
                      <a:lnTo>
                        <a:pt x="70" y="549"/>
                      </a:lnTo>
                      <a:lnTo>
                        <a:pt x="60" y="513"/>
                      </a:lnTo>
                      <a:lnTo>
                        <a:pt x="24" y="524"/>
                      </a:lnTo>
                      <a:lnTo>
                        <a:pt x="24" y="528"/>
                      </a:lnTo>
                      <a:lnTo>
                        <a:pt x="24" y="530"/>
                      </a:lnTo>
                      <a:lnTo>
                        <a:pt x="28" y="537"/>
                      </a:lnTo>
                      <a:lnTo>
                        <a:pt x="30" y="543"/>
                      </a:lnTo>
                      <a:lnTo>
                        <a:pt x="32" y="553"/>
                      </a:lnTo>
                      <a:lnTo>
                        <a:pt x="36" y="562"/>
                      </a:lnTo>
                      <a:lnTo>
                        <a:pt x="40" y="575"/>
                      </a:lnTo>
                      <a:lnTo>
                        <a:pt x="41" y="587"/>
                      </a:lnTo>
                      <a:lnTo>
                        <a:pt x="47" y="600"/>
                      </a:lnTo>
                      <a:lnTo>
                        <a:pt x="51" y="615"/>
                      </a:lnTo>
                      <a:lnTo>
                        <a:pt x="57" y="632"/>
                      </a:lnTo>
                      <a:lnTo>
                        <a:pt x="60" y="650"/>
                      </a:lnTo>
                      <a:lnTo>
                        <a:pt x="68" y="669"/>
                      </a:lnTo>
                      <a:lnTo>
                        <a:pt x="74" y="688"/>
                      </a:lnTo>
                      <a:lnTo>
                        <a:pt x="80" y="710"/>
                      </a:lnTo>
                      <a:lnTo>
                        <a:pt x="87" y="731"/>
                      </a:lnTo>
                      <a:lnTo>
                        <a:pt x="93" y="754"/>
                      </a:lnTo>
                      <a:lnTo>
                        <a:pt x="100" y="777"/>
                      </a:lnTo>
                      <a:lnTo>
                        <a:pt x="108" y="802"/>
                      </a:lnTo>
                      <a:lnTo>
                        <a:pt x="114" y="826"/>
                      </a:lnTo>
                      <a:lnTo>
                        <a:pt x="123" y="851"/>
                      </a:lnTo>
                      <a:lnTo>
                        <a:pt x="129" y="876"/>
                      </a:lnTo>
                      <a:lnTo>
                        <a:pt x="140" y="902"/>
                      </a:lnTo>
                      <a:lnTo>
                        <a:pt x="148" y="929"/>
                      </a:lnTo>
                      <a:lnTo>
                        <a:pt x="156" y="957"/>
                      </a:lnTo>
                      <a:lnTo>
                        <a:pt x="163" y="984"/>
                      </a:lnTo>
                      <a:lnTo>
                        <a:pt x="173" y="1012"/>
                      </a:lnTo>
                      <a:lnTo>
                        <a:pt x="182" y="1041"/>
                      </a:lnTo>
                      <a:lnTo>
                        <a:pt x="192" y="1071"/>
                      </a:lnTo>
                      <a:lnTo>
                        <a:pt x="201" y="1100"/>
                      </a:lnTo>
                      <a:lnTo>
                        <a:pt x="211" y="1128"/>
                      </a:lnTo>
                      <a:lnTo>
                        <a:pt x="220" y="1157"/>
                      </a:lnTo>
                      <a:lnTo>
                        <a:pt x="228" y="1185"/>
                      </a:lnTo>
                      <a:lnTo>
                        <a:pt x="237" y="1214"/>
                      </a:lnTo>
                      <a:lnTo>
                        <a:pt x="247" y="1244"/>
                      </a:lnTo>
                      <a:lnTo>
                        <a:pt x="254" y="1271"/>
                      </a:lnTo>
                      <a:lnTo>
                        <a:pt x="264" y="1299"/>
                      </a:lnTo>
                      <a:lnTo>
                        <a:pt x="275" y="1328"/>
                      </a:lnTo>
                      <a:lnTo>
                        <a:pt x="285" y="1356"/>
                      </a:lnTo>
                      <a:lnTo>
                        <a:pt x="292" y="1383"/>
                      </a:lnTo>
                      <a:lnTo>
                        <a:pt x="302" y="1412"/>
                      </a:lnTo>
                      <a:lnTo>
                        <a:pt x="310" y="1436"/>
                      </a:lnTo>
                      <a:lnTo>
                        <a:pt x="319" y="1463"/>
                      </a:lnTo>
                      <a:lnTo>
                        <a:pt x="329" y="1489"/>
                      </a:lnTo>
                      <a:lnTo>
                        <a:pt x="338" y="1514"/>
                      </a:lnTo>
                      <a:lnTo>
                        <a:pt x="346" y="1537"/>
                      </a:lnTo>
                      <a:lnTo>
                        <a:pt x="355" y="1562"/>
                      </a:lnTo>
                      <a:lnTo>
                        <a:pt x="363" y="1584"/>
                      </a:lnTo>
                      <a:lnTo>
                        <a:pt x="370" y="1607"/>
                      </a:lnTo>
                      <a:lnTo>
                        <a:pt x="378" y="1626"/>
                      </a:lnTo>
                      <a:lnTo>
                        <a:pt x="388" y="1647"/>
                      </a:lnTo>
                      <a:lnTo>
                        <a:pt x="395" y="1666"/>
                      </a:lnTo>
                      <a:lnTo>
                        <a:pt x="401" y="1683"/>
                      </a:lnTo>
                      <a:lnTo>
                        <a:pt x="408" y="1700"/>
                      </a:lnTo>
                      <a:lnTo>
                        <a:pt x="416" y="1717"/>
                      </a:lnTo>
                      <a:lnTo>
                        <a:pt x="422" y="1731"/>
                      </a:lnTo>
                      <a:lnTo>
                        <a:pt x="427" y="1746"/>
                      </a:lnTo>
                      <a:lnTo>
                        <a:pt x="433" y="1757"/>
                      </a:lnTo>
                      <a:lnTo>
                        <a:pt x="439" y="1769"/>
                      </a:lnTo>
                      <a:lnTo>
                        <a:pt x="443" y="1776"/>
                      </a:lnTo>
                      <a:lnTo>
                        <a:pt x="448" y="1786"/>
                      </a:lnTo>
                      <a:lnTo>
                        <a:pt x="452" y="1792"/>
                      </a:lnTo>
                      <a:lnTo>
                        <a:pt x="458" y="1797"/>
                      </a:lnTo>
                      <a:lnTo>
                        <a:pt x="460" y="1795"/>
                      </a:lnTo>
                      <a:lnTo>
                        <a:pt x="464" y="1792"/>
                      </a:lnTo>
                      <a:lnTo>
                        <a:pt x="467" y="1788"/>
                      </a:lnTo>
                      <a:lnTo>
                        <a:pt x="471" y="1784"/>
                      </a:lnTo>
                      <a:lnTo>
                        <a:pt x="477" y="1780"/>
                      </a:lnTo>
                      <a:lnTo>
                        <a:pt x="483" y="1776"/>
                      </a:lnTo>
                      <a:lnTo>
                        <a:pt x="490" y="1771"/>
                      </a:lnTo>
                      <a:lnTo>
                        <a:pt x="496" y="1765"/>
                      </a:lnTo>
                      <a:lnTo>
                        <a:pt x="504" y="1759"/>
                      </a:lnTo>
                      <a:lnTo>
                        <a:pt x="513" y="1754"/>
                      </a:lnTo>
                      <a:lnTo>
                        <a:pt x="523" y="1746"/>
                      </a:lnTo>
                      <a:lnTo>
                        <a:pt x="532" y="1738"/>
                      </a:lnTo>
                      <a:lnTo>
                        <a:pt x="542" y="1733"/>
                      </a:lnTo>
                      <a:lnTo>
                        <a:pt x="555" y="1727"/>
                      </a:lnTo>
                      <a:lnTo>
                        <a:pt x="566" y="1717"/>
                      </a:lnTo>
                      <a:lnTo>
                        <a:pt x="580" y="1710"/>
                      </a:lnTo>
                      <a:lnTo>
                        <a:pt x="591" y="1702"/>
                      </a:lnTo>
                      <a:lnTo>
                        <a:pt x="606" y="1695"/>
                      </a:lnTo>
                      <a:lnTo>
                        <a:pt x="620" y="1685"/>
                      </a:lnTo>
                      <a:lnTo>
                        <a:pt x="635" y="1678"/>
                      </a:lnTo>
                      <a:lnTo>
                        <a:pt x="650" y="1670"/>
                      </a:lnTo>
                      <a:lnTo>
                        <a:pt x="667" y="1662"/>
                      </a:lnTo>
                      <a:lnTo>
                        <a:pt x="682" y="1653"/>
                      </a:lnTo>
                      <a:lnTo>
                        <a:pt x="697" y="1645"/>
                      </a:lnTo>
                      <a:lnTo>
                        <a:pt x="715" y="1636"/>
                      </a:lnTo>
                      <a:lnTo>
                        <a:pt x="734" y="1628"/>
                      </a:lnTo>
                      <a:lnTo>
                        <a:pt x="751" y="1621"/>
                      </a:lnTo>
                      <a:lnTo>
                        <a:pt x="770" y="1613"/>
                      </a:lnTo>
                      <a:lnTo>
                        <a:pt x="789" y="1607"/>
                      </a:lnTo>
                      <a:lnTo>
                        <a:pt x="810" y="1602"/>
                      </a:lnTo>
                      <a:lnTo>
                        <a:pt x="829" y="1594"/>
                      </a:lnTo>
                      <a:lnTo>
                        <a:pt x="850" y="1586"/>
                      </a:lnTo>
                      <a:lnTo>
                        <a:pt x="869" y="1581"/>
                      </a:lnTo>
                      <a:lnTo>
                        <a:pt x="890" y="1575"/>
                      </a:lnTo>
                      <a:lnTo>
                        <a:pt x="910" y="1569"/>
                      </a:lnTo>
                      <a:lnTo>
                        <a:pt x="931" y="1564"/>
                      </a:lnTo>
                      <a:lnTo>
                        <a:pt x="954" y="1560"/>
                      </a:lnTo>
                      <a:lnTo>
                        <a:pt x="977" y="1556"/>
                      </a:lnTo>
                      <a:lnTo>
                        <a:pt x="1000" y="1554"/>
                      </a:lnTo>
                      <a:lnTo>
                        <a:pt x="1023" y="1550"/>
                      </a:lnTo>
                      <a:lnTo>
                        <a:pt x="1045" y="1548"/>
                      </a:lnTo>
                      <a:lnTo>
                        <a:pt x="1068" y="1546"/>
                      </a:lnTo>
                      <a:lnTo>
                        <a:pt x="1091" y="1546"/>
                      </a:lnTo>
                      <a:lnTo>
                        <a:pt x="1116" y="1546"/>
                      </a:lnTo>
                      <a:lnTo>
                        <a:pt x="1141" y="1546"/>
                      </a:lnTo>
                      <a:lnTo>
                        <a:pt x="1165" y="1548"/>
                      </a:lnTo>
                      <a:lnTo>
                        <a:pt x="1188" y="1550"/>
                      </a:lnTo>
                      <a:lnTo>
                        <a:pt x="1213" y="1554"/>
                      </a:lnTo>
                      <a:lnTo>
                        <a:pt x="1237" y="1556"/>
                      </a:lnTo>
                      <a:lnTo>
                        <a:pt x="1262" y="1562"/>
                      </a:lnTo>
                      <a:lnTo>
                        <a:pt x="1287" y="1565"/>
                      </a:lnTo>
                      <a:lnTo>
                        <a:pt x="1312" y="1573"/>
                      </a:lnTo>
                      <a:lnTo>
                        <a:pt x="1338" y="1581"/>
                      </a:lnTo>
                      <a:lnTo>
                        <a:pt x="1363" y="1592"/>
                      </a:lnTo>
                      <a:lnTo>
                        <a:pt x="1388" y="1600"/>
                      </a:lnTo>
                      <a:lnTo>
                        <a:pt x="1412" y="1611"/>
                      </a:lnTo>
                      <a:lnTo>
                        <a:pt x="1437" y="1622"/>
                      </a:lnTo>
                      <a:lnTo>
                        <a:pt x="1464" y="1636"/>
                      </a:lnTo>
                      <a:lnTo>
                        <a:pt x="1488" y="1649"/>
                      </a:lnTo>
                      <a:lnTo>
                        <a:pt x="1515" y="1666"/>
                      </a:lnTo>
                      <a:lnTo>
                        <a:pt x="1540" y="1681"/>
                      </a:lnTo>
                      <a:lnTo>
                        <a:pt x="1566" y="1702"/>
                      </a:lnTo>
                      <a:lnTo>
                        <a:pt x="1566" y="1698"/>
                      </a:lnTo>
                      <a:lnTo>
                        <a:pt x="1568" y="1695"/>
                      </a:lnTo>
                      <a:lnTo>
                        <a:pt x="1572" y="1685"/>
                      </a:lnTo>
                      <a:lnTo>
                        <a:pt x="1578" y="1676"/>
                      </a:lnTo>
                      <a:lnTo>
                        <a:pt x="1580" y="1668"/>
                      </a:lnTo>
                      <a:lnTo>
                        <a:pt x="1584" y="1662"/>
                      </a:lnTo>
                      <a:lnTo>
                        <a:pt x="1587" y="1653"/>
                      </a:lnTo>
                      <a:lnTo>
                        <a:pt x="1593" y="1645"/>
                      </a:lnTo>
                      <a:lnTo>
                        <a:pt x="1597" y="1636"/>
                      </a:lnTo>
                      <a:lnTo>
                        <a:pt x="1603" y="1626"/>
                      </a:lnTo>
                      <a:lnTo>
                        <a:pt x="1608" y="1617"/>
                      </a:lnTo>
                      <a:lnTo>
                        <a:pt x="1616" y="1609"/>
                      </a:lnTo>
                      <a:lnTo>
                        <a:pt x="1622" y="1596"/>
                      </a:lnTo>
                      <a:lnTo>
                        <a:pt x="1627" y="1586"/>
                      </a:lnTo>
                      <a:lnTo>
                        <a:pt x="1635" y="1575"/>
                      </a:lnTo>
                      <a:lnTo>
                        <a:pt x="1644" y="1564"/>
                      </a:lnTo>
                      <a:lnTo>
                        <a:pt x="1652" y="1552"/>
                      </a:lnTo>
                      <a:lnTo>
                        <a:pt x="1662" y="1539"/>
                      </a:lnTo>
                      <a:lnTo>
                        <a:pt x="1671" y="1527"/>
                      </a:lnTo>
                      <a:lnTo>
                        <a:pt x="1682" y="1516"/>
                      </a:lnTo>
                      <a:lnTo>
                        <a:pt x="1692" y="1501"/>
                      </a:lnTo>
                      <a:lnTo>
                        <a:pt x="1703" y="1489"/>
                      </a:lnTo>
                      <a:lnTo>
                        <a:pt x="1715" y="1476"/>
                      </a:lnTo>
                      <a:lnTo>
                        <a:pt x="1728" y="1463"/>
                      </a:lnTo>
                      <a:lnTo>
                        <a:pt x="1739" y="1450"/>
                      </a:lnTo>
                      <a:lnTo>
                        <a:pt x="1753" y="1436"/>
                      </a:lnTo>
                      <a:lnTo>
                        <a:pt x="1768" y="1423"/>
                      </a:lnTo>
                      <a:lnTo>
                        <a:pt x="1783" y="1410"/>
                      </a:lnTo>
                      <a:lnTo>
                        <a:pt x="1798" y="1396"/>
                      </a:lnTo>
                      <a:lnTo>
                        <a:pt x="1814" y="1381"/>
                      </a:lnTo>
                      <a:lnTo>
                        <a:pt x="1829" y="1368"/>
                      </a:lnTo>
                      <a:lnTo>
                        <a:pt x="1846" y="1356"/>
                      </a:lnTo>
                      <a:lnTo>
                        <a:pt x="1863" y="1341"/>
                      </a:lnTo>
                      <a:lnTo>
                        <a:pt x="1880" y="1328"/>
                      </a:lnTo>
                      <a:lnTo>
                        <a:pt x="1899" y="1317"/>
                      </a:lnTo>
                      <a:lnTo>
                        <a:pt x="1920" y="1305"/>
                      </a:lnTo>
                      <a:lnTo>
                        <a:pt x="1939" y="1292"/>
                      </a:lnTo>
                      <a:lnTo>
                        <a:pt x="1960" y="1279"/>
                      </a:lnTo>
                      <a:lnTo>
                        <a:pt x="1979" y="1267"/>
                      </a:lnTo>
                      <a:lnTo>
                        <a:pt x="2002" y="1258"/>
                      </a:lnTo>
                      <a:lnTo>
                        <a:pt x="2025" y="1246"/>
                      </a:lnTo>
                      <a:lnTo>
                        <a:pt x="2048" y="1235"/>
                      </a:lnTo>
                      <a:lnTo>
                        <a:pt x="2070" y="1225"/>
                      </a:lnTo>
                      <a:lnTo>
                        <a:pt x="2097" y="1216"/>
                      </a:lnTo>
                      <a:lnTo>
                        <a:pt x="2120" y="1206"/>
                      </a:lnTo>
                      <a:lnTo>
                        <a:pt x="2146" y="1197"/>
                      </a:lnTo>
                      <a:lnTo>
                        <a:pt x="2173" y="1189"/>
                      </a:lnTo>
                      <a:lnTo>
                        <a:pt x="2200" y="1182"/>
                      </a:lnTo>
                      <a:lnTo>
                        <a:pt x="2228" y="1174"/>
                      </a:lnTo>
                      <a:lnTo>
                        <a:pt x="2257" y="1168"/>
                      </a:lnTo>
                      <a:lnTo>
                        <a:pt x="2287" y="1161"/>
                      </a:lnTo>
                      <a:lnTo>
                        <a:pt x="2318" y="1157"/>
                      </a:lnTo>
                      <a:lnTo>
                        <a:pt x="2348" y="1151"/>
                      </a:lnTo>
                      <a:lnTo>
                        <a:pt x="2380" y="1149"/>
                      </a:lnTo>
                      <a:lnTo>
                        <a:pt x="2413" y="1144"/>
                      </a:lnTo>
                      <a:lnTo>
                        <a:pt x="2445" y="1144"/>
                      </a:lnTo>
                      <a:lnTo>
                        <a:pt x="2479" y="1142"/>
                      </a:lnTo>
                      <a:lnTo>
                        <a:pt x="2515" y="1142"/>
                      </a:lnTo>
                      <a:lnTo>
                        <a:pt x="2549" y="1142"/>
                      </a:lnTo>
                      <a:lnTo>
                        <a:pt x="2586" y="1144"/>
                      </a:lnTo>
                      <a:lnTo>
                        <a:pt x="2264" y="38"/>
                      </a:lnTo>
                      <a:lnTo>
                        <a:pt x="2262" y="38"/>
                      </a:lnTo>
                      <a:lnTo>
                        <a:pt x="2260" y="36"/>
                      </a:lnTo>
                      <a:lnTo>
                        <a:pt x="2255" y="34"/>
                      </a:lnTo>
                      <a:lnTo>
                        <a:pt x="2249" y="32"/>
                      </a:lnTo>
                      <a:lnTo>
                        <a:pt x="2240" y="30"/>
                      </a:lnTo>
                      <a:lnTo>
                        <a:pt x="2230" y="28"/>
                      </a:lnTo>
                      <a:lnTo>
                        <a:pt x="2224" y="24"/>
                      </a:lnTo>
                      <a:lnTo>
                        <a:pt x="2219" y="24"/>
                      </a:lnTo>
                      <a:lnTo>
                        <a:pt x="2213" y="22"/>
                      </a:lnTo>
                      <a:lnTo>
                        <a:pt x="2207" y="22"/>
                      </a:lnTo>
                      <a:lnTo>
                        <a:pt x="2200" y="21"/>
                      </a:lnTo>
                      <a:lnTo>
                        <a:pt x="2192" y="21"/>
                      </a:lnTo>
                      <a:lnTo>
                        <a:pt x="2184" y="17"/>
                      </a:lnTo>
                      <a:lnTo>
                        <a:pt x="2177" y="17"/>
                      </a:lnTo>
                      <a:lnTo>
                        <a:pt x="2169" y="15"/>
                      </a:lnTo>
                      <a:lnTo>
                        <a:pt x="2160" y="13"/>
                      </a:lnTo>
                      <a:lnTo>
                        <a:pt x="2152" y="11"/>
                      </a:lnTo>
                      <a:lnTo>
                        <a:pt x="2143" y="11"/>
                      </a:lnTo>
                      <a:lnTo>
                        <a:pt x="2133" y="9"/>
                      </a:lnTo>
                      <a:lnTo>
                        <a:pt x="2122" y="7"/>
                      </a:lnTo>
                      <a:lnTo>
                        <a:pt x="2112" y="7"/>
                      </a:lnTo>
                      <a:lnTo>
                        <a:pt x="2103" y="5"/>
                      </a:lnTo>
                      <a:lnTo>
                        <a:pt x="2091" y="5"/>
                      </a:lnTo>
                      <a:lnTo>
                        <a:pt x="2082" y="3"/>
                      </a:lnTo>
                      <a:lnTo>
                        <a:pt x="2072" y="3"/>
                      </a:lnTo>
                      <a:lnTo>
                        <a:pt x="2061" y="3"/>
                      </a:lnTo>
                      <a:lnTo>
                        <a:pt x="2048" y="2"/>
                      </a:lnTo>
                      <a:lnTo>
                        <a:pt x="2036" y="0"/>
                      </a:lnTo>
                      <a:lnTo>
                        <a:pt x="2025" y="0"/>
                      </a:lnTo>
                      <a:lnTo>
                        <a:pt x="2013" y="0"/>
                      </a:lnTo>
                      <a:lnTo>
                        <a:pt x="2000" y="0"/>
                      </a:lnTo>
                      <a:lnTo>
                        <a:pt x="1987" y="0"/>
                      </a:lnTo>
                      <a:lnTo>
                        <a:pt x="1973" y="0"/>
                      </a:lnTo>
                      <a:lnTo>
                        <a:pt x="1962" y="0"/>
                      </a:lnTo>
                      <a:lnTo>
                        <a:pt x="1947" y="0"/>
                      </a:lnTo>
                      <a:lnTo>
                        <a:pt x="1935" y="0"/>
                      </a:lnTo>
                      <a:lnTo>
                        <a:pt x="1922" y="2"/>
                      </a:lnTo>
                      <a:lnTo>
                        <a:pt x="1909" y="3"/>
                      </a:lnTo>
                      <a:lnTo>
                        <a:pt x="1895" y="3"/>
                      </a:lnTo>
                      <a:lnTo>
                        <a:pt x="1880" y="5"/>
                      </a:lnTo>
                      <a:lnTo>
                        <a:pt x="1867" y="5"/>
                      </a:lnTo>
                      <a:lnTo>
                        <a:pt x="1854" y="9"/>
                      </a:lnTo>
                      <a:lnTo>
                        <a:pt x="1838" y="11"/>
                      </a:lnTo>
                      <a:lnTo>
                        <a:pt x="1825" y="13"/>
                      </a:lnTo>
                      <a:lnTo>
                        <a:pt x="1810" y="15"/>
                      </a:lnTo>
                      <a:lnTo>
                        <a:pt x="1795" y="19"/>
                      </a:lnTo>
                      <a:lnTo>
                        <a:pt x="1779" y="21"/>
                      </a:lnTo>
                      <a:lnTo>
                        <a:pt x="1766" y="24"/>
                      </a:lnTo>
                      <a:lnTo>
                        <a:pt x="1753" y="28"/>
                      </a:lnTo>
                      <a:lnTo>
                        <a:pt x="1738" y="32"/>
                      </a:lnTo>
                      <a:lnTo>
                        <a:pt x="1722" y="36"/>
                      </a:lnTo>
                      <a:lnTo>
                        <a:pt x="1709" y="41"/>
                      </a:lnTo>
                      <a:lnTo>
                        <a:pt x="1694" y="45"/>
                      </a:lnTo>
                      <a:lnTo>
                        <a:pt x="1681" y="51"/>
                      </a:lnTo>
                      <a:lnTo>
                        <a:pt x="1665" y="57"/>
                      </a:lnTo>
                      <a:lnTo>
                        <a:pt x="1650" y="62"/>
                      </a:lnTo>
                      <a:lnTo>
                        <a:pt x="1635" y="70"/>
                      </a:lnTo>
                      <a:lnTo>
                        <a:pt x="1622" y="78"/>
                      </a:lnTo>
                      <a:lnTo>
                        <a:pt x="1612" y="79"/>
                      </a:lnTo>
                      <a:lnTo>
                        <a:pt x="1604" y="83"/>
                      </a:lnTo>
                      <a:lnTo>
                        <a:pt x="1599" y="87"/>
                      </a:lnTo>
                      <a:lnTo>
                        <a:pt x="1591" y="91"/>
                      </a:lnTo>
                      <a:lnTo>
                        <a:pt x="1582" y="95"/>
                      </a:lnTo>
                      <a:lnTo>
                        <a:pt x="1576" y="98"/>
                      </a:lnTo>
                      <a:lnTo>
                        <a:pt x="1566" y="102"/>
                      </a:lnTo>
                      <a:lnTo>
                        <a:pt x="1561" y="108"/>
                      </a:lnTo>
                      <a:lnTo>
                        <a:pt x="1551" y="110"/>
                      </a:lnTo>
                      <a:lnTo>
                        <a:pt x="1546" y="116"/>
                      </a:lnTo>
                      <a:lnTo>
                        <a:pt x="1536" y="119"/>
                      </a:lnTo>
                      <a:lnTo>
                        <a:pt x="1530" y="125"/>
                      </a:lnTo>
                      <a:lnTo>
                        <a:pt x="1523" y="131"/>
                      </a:lnTo>
                      <a:lnTo>
                        <a:pt x="1515" y="135"/>
                      </a:lnTo>
                      <a:lnTo>
                        <a:pt x="1507" y="140"/>
                      </a:lnTo>
                      <a:lnTo>
                        <a:pt x="1500" y="146"/>
                      </a:lnTo>
                      <a:lnTo>
                        <a:pt x="1492" y="150"/>
                      </a:lnTo>
                      <a:lnTo>
                        <a:pt x="1487" y="155"/>
                      </a:lnTo>
                      <a:lnTo>
                        <a:pt x="1479" y="161"/>
                      </a:lnTo>
                      <a:lnTo>
                        <a:pt x="1471" y="169"/>
                      </a:lnTo>
                      <a:lnTo>
                        <a:pt x="1464" y="173"/>
                      </a:lnTo>
                      <a:lnTo>
                        <a:pt x="1456" y="178"/>
                      </a:lnTo>
                      <a:lnTo>
                        <a:pt x="1449" y="186"/>
                      </a:lnTo>
                      <a:lnTo>
                        <a:pt x="1443" y="192"/>
                      </a:lnTo>
                      <a:lnTo>
                        <a:pt x="1435" y="197"/>
                      </a:lnTo>
                      <a:lnTo>
                        <a:pt x="1428" y="203"/>
                      </a:lnTo>
                      <a:lnTo>
                        <a:pt x="1420" y="211"/>
                      </a:lnTo>
                      <a:lnTo>
                        <a:pt x="1414" y="216"/>
                      </a:lnTo>
                      <a:lnTo>
                        <a:pt x="1407" y="222"/>
                      </a:lnTo>
                      <a:lnTo>
                        <a:pt x="1401" y="230"/>
                      </a:lnTo>
                      <a:lnTo>
                        <a:pt x="1393" y="237"/>
                      </a:lnTo>
                      <a:lnTo>
                        <a:pt x="1388" y="245"/>
                      </a:lnTo>
                      <a:lnTo>
                        <a:pt x="1380" y="252"/>
                      </a:lnTo>
                      <a:lnTo>
                        <a:pt x="1372" y="260"/>
                      </a:lnTo>
                      <a:lnTo>
                        <a:pt x="1365" y="268"/>
                      </a:lnTo>
                      <a:lnTo>
                        <a:pt x="1359" y="275"/>
                      </a:lnTo>
                      <a:lnTo>
                        <a:pt x="1353" y="283"/>
                      </a:lnTo>
                      <a:lnTo>
                        <a:pt x="1346" y="290"/>
                      </a:lnTo>
                      <a:lnTo>
                        <a:pt x="1340" y="298"/>
                      </a:lnTo>
                      <a:lnTo>
                        <a:pt x="1333" y="307"/>
                      </a:lnTo>
                      <a:lnTo>
                        <a:pt x="1327" y="315"/>
                      </a:lnTo>
                      <a:lnTo>
                        <a:pt x="1321" y="323"/>
                      </a:lnTo>
                      <a:lnTo>
                        <a:pt x="1314" y="332"/>
                      </a:lnTo>
                      <a:lnTo>
                        <a:pt x="1308" y="342"/>
                      </a:lnTo>
                      <a:lnTo>
                        <a:pt x="1300" y="349"/>
                      </a:lnTo>
                      <a:lnTo>
                        <a:pt x="1296" y="361"/>
                      </a:lnTo>
                      <a:lnTo>
                        <a:pt x="1289" y="370"/>
                      </a:lnTo>
                      <a:lnTo>
                        <a:pt x="1283" y="380"/>
                      </a:lnTo>
                      <a:lnTo>
                        <a:pt x="1277" y="387"/>
                      </a:lnTo>
                      <a:lnTo>
                        <a:pt x="1272" y="399"/>
                      </a:lnTo>
                      <a:lnTo>
                        <a:pt x="1266" y="408"/>
                      </a:lnTo>
                      <a:lnTo>
                        <a:pt x="1260" y="418"/>
                      </a:lnTo>
                      <a:lnTo>
                        <a:pt x="1253" y="427"/>
                      </a:lnTo>
                      <a:lnTo>
                        <a:pt x="1249" y="439"/>
                      </a:lnTo>
                      <a:lnTo>
                        <a:pt x="1243" y="448"/>
                      </a:lnTo>
                      <a:lnTo>
                        <a:pt x="1237" y="459"/>
                      </a:lnTo>
                      <a:lnTo>
                        <a:pt x="1230" y="471"/>
                      </a:lnTo>
                      <a:lnTo>
                        <a:pt x="1226" y="482"/>
                      </a:lnTo>
                      <a:lnTo>
                        <a:pt x="1220" y="494"/>
                      </a:lnTo>
                      <a:lnTo>
                        <a:pt x="1217" y="505"/>
                      </a:lnTo>
                      <a:lnTo>
                        <a:pt x="1211" y="517"/>
                      </a:lnTo>
                      <a:lnTo>
                        <a:pt x="1205" y="528"/>
                      </a:lnTo>
                      <a:lnTo>
                        <a:pt x="1201" y="541"/>
                      </a:lnTo>
                      <a:lnTo>
                        <a:pt x="1196" y="553"/>
                      </a:lnTo>
                      <a:lnTo>
                        <a:pt x="1194" y="551"/>
                      </a:lnTo>
                      <a:lnTo>
                        <a:pt x="1190" y="545"/>
                      </a:lnTo>
                      <a:lnTo>
                        <a:pt x="1186" y="541"/>
                      </a:lnTo>
                      <a:lnTo>
                        <a:pt x="1184" y="536"/>
                      </a:lnTo>
                      <a:lnTo>
                        <a:pt x="1179" y="530"/>
                      </a:lnTo>
                      <a:lnTo>
                        <a:pt x="1175" y="526"/>
                      </a:lnTo>
                      <a:lnTo>
                        <a:pt x="1169" y="518"/>
                      </a:lnTo>
                      <a:lnTo>
                        <a:pt x="1161" y="511"/>
                      </a:lnTo>
                      <a:lnTo>
                        <a:pt x="1156" y="501"/>
                      </a:lnTo>
                      <a:lnTo>
                        <a:pt x="1148" y="494"/>
                      </a:lnTo>
                      <a:lnTo>
                        <a:pt x="1141" y="484"/>
                      </a:lnTo>
                      <a:lnTo>
                        <a:pt x="1131" y="475"/>
                      </a:lnTo>
                      <a:lnTo>
                        <a:pt x="1121" y="465"/>
                      </a:lnTo>
                      <a:lnTo>
                        <a:pt x="1114" y="456"/>
                      </a:lnTo>
                      <a:lnTo>
                        <a:pt x="1101" y="444"/>
                      </a:lnTo>
                      <a:lnTo>
                        <a:pt x="1091" y="433"/>
                      </a:lnTo>
                      <a:lnTo>
                        <a:pt x="1078" y="423"/>
                      </a:lnTo>
                      <a:lnTo>
                        <a:pt x="1066" y="412"/>
                      </a:lnTo>
                      <a:lnTo>
                        <a:pt x="1053" y="401"/>
                      </a:lnTo>
                      <a:lnTo>
                        <a:pt x="1040" y="389"/>
                      </a:lnTo>
                      <a:lnTo>
                        <a:pt x="1026" y="378"/>
                      </a:lnTo>
                      <a:lnTo>
                        <a:pt x="1011" y="368"/>
                      </a:lnTo>
                      <a:lnTo>
                        <a:pt x="996" y="355"/>
                      </a:lnTo>
                      <a:lnTo>
                        <a:pt x="979" y="345"/>
                      </a:lnTo>
                      <a:lnTo>
                        <a:pt x="964" y="334"/>
                      </a:lnTo>
                      <a:lnTo>
                        <a:pt x="947" y="325"/>
                      </a:lnTo>
                      <a:lnTo>
                        <a:pt x="929" y="313"/>
                      </a:lnTo>
                      <a:lnTo>
                        <a:pt x="910" y="304"/>
                      </a:lnTo>
                      <a:lnTo>
                        <a:pt x="893" y="292"/>
                      </a:lnTo>
                      <a:lnTo>
                        <a:pt x="876" y="285"/>
                      </a:lnTo>
                      <a:lnTo>
                        <a:pt x="855" y="275"/>
                      </a:lnTo>
                      <a:lnTo>
                        <a:pt x="834" y="266"/>
                      </a:lnTo>
                      <a:lnTo>
                        <a:pt x="813" y="256"/>
                      </a:lnTo>
                      <a:lnTo>
                        <a:pt x="793" y="249"/>
                      </a:lnTo>
                      <a:lnTo>
                        <a:pt x="770" y="241"/>
                      </a:lnTo>
                      <a:lnTo>
                        <a:pt x="749" y="235"/>
                      </a:lnTo>
                      <a:lnTo>
                        <a:pt x="726" y="228"/>
                      </a:lnTo>
                      <a:lnTo>
                        <a:pt x="703" y="224"/>
                      </a:lnTo>
                      <a:lnTo>
                        <a:pt x="678" y="218"/>
                      </a:lnTo>
                      <a:lnTo>
                        <a:pt x="654" y="214"/>
                      </a:lnTo>
                      <a:lnTo>
                        <a:pt x="629" y="212"/>
                      </a:lnTo>
                      <a:lnTo>
                        <a:pt x="604" y="211"/>
                      </a:lnTo>
                      <a:lnTo>
                        <a:pt x="576" y="209"/>
                      </a:lnTo>
                      <a:lnTo>
                        <a:pt x="551" y="211"/>
                      </a:lnTo>
                      <a:lnTo>
                        <a:pt x="524" y="211"/>
                      </a:lnTo>
                      <a:lnTo>
                        <a:pt x="498" y="212"/>
                      </a:lnTo>
                      <a:lnTo>
                        <a:pt x="469" y="214"/>
                      </a:lnTo>
                      <a:lnTo>
                        <a:pt x="441" y="220"/>
                      </a:lnTo>
                      <a:lnTo>
                        <a:pt x="412" y="224"/>
                      </a:lnTo>
                      <a:lnTo>
                        <a:pt x="384" y="231"/>
                      </a:lnTo>
                      <a:lnTo>
                        <a:pt x="353" y="237"/>
                      </a:lnTo>
                      <a:lnTo>
                        <a:pt x="323" y="249"/>
                      </a:lnTo>
                      <a:lnTo>
                        <a:pt x="292" y="258"/>
                      </a:lnTo>
                      <a:lnTo>
                        <a:pt x="262" y="269"/>
                      </a:lnTo>
                      <a:lnTo>
                        <a:pt x="230" y="283"/>
                      </a:lnTo>
                      <a:lnTo>
                        <a:pt x="197" y="298"/>
                      </a:lnTo>
                      <a:lnTo>
                        <a:pt x="165" y="313"/>
                      </a:lnTo>
                      <a:lnTo>
                        <a:pt x="135" y="332"/>
                      </a:lnTo>
                      <a:lnTo>
                        <a:pt x="100" y="349"/>
                      </a:lnTo>
                      <a:lnTo>
                        <a:pt x="66" y="372"/>
                      </a:lnTo>
                      <a:lnTo>
                        <a:pt x="32" y="395"/>
                      </a:lnTo>
                      <a:lnTo>
                        <a:pt x="0" y="420"/>
                      </a:lnTo>
                      <a:lnTo>
                        <a:pt x="13" y="467"/>
                      </a:lnTo>
                      <a:lnTo>
                        <a:pt x="40" y="454"/>
                      </a:lnTo>
                      <a:close/>
                    </a:path>
                  </a:pathLst>
                </a:custGeom>
                <a:solidFill>
                  <a:srgbClr val="000000"/>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8" name="Freeform 197"/>
                <p:cNvSpPr>
                  <a:spLocks/>
                </p:cNvSpPr>
                <p:nvPr/>
              </p:nvSpPr>
              <p:spPr bwMode="auto">
                <a:xfrm>
                  <a:off x="517" y="3229"/>
                  <a:ext cx="809" cy="641"/>
                </a:xfrm>
                <a:custGeom>
                  <a:avLst/>
                  <a:gdLst>
                    <a:gd name="T0" fmla="*/ 0 w 1618"/>
                    <a:gd name="T1" fmla="*/ 69 h 1281"/>
                    <a:gd name="T2" fmla="*/ 4 w 1618"/>
                    <a:gd name="T3" fmla="*/ 79 h 1281"/>
                    <a:gd name="T4" fmla="*/ 10 w 1618"/>
                    <a:gd name="T5" fmla="*/ 94 h 1281"/>
                    <a:gd name="T6" fmla="*/ 18 w 1618"/>
                    <a:gd name="T7" fmla="*/ 113 h 1281"/>
                    <a:gd name="T8" fmla="*/ 26 w 1618"/>
                    <a:gd name="T9" fmla="*/ 136 h 1281"/>
                    <a:gd name="T10" fmla="*/ 37 w 1618"/>
                    <a:gd name="T11" fmla="*/ 164 h 1281"/>
                    <a:gd name="T12" fmla="*/ 49 w 1618"/>
                    <a:gd name="T13" fmla="*/ 193 h 1281"/>
                    <a:gd name="T14" fmla="*/ 61 w 1618"/>
                    <a:gd name="T15" fmla="*/ 228 h 1281"/>
                    <a:gd name="T16" fmla="*/ 75 w 1618"/>
                    <a:gd name="T17" fmla="*/ 262 h 1281"/>
                    <a:gd name="T18" fmla="*/ 90 w 1618"/>
                    <a:gd name="T19" fmla="*/ 299 h 1281"/>
                    <a:gd name="T20" fmla="*/ 104 w 1618"/>
                    <a:gd name="T21" fmla="*/ 336 h 1281"/>
                    <a:gd name="T22" fmla="*/ 118 w 1618"/>
                    <a:gd name="T23" fmla="*/ 374 h 1281"/>
                    <a:gd name="T24" fmla="*/ 133 w 1618"/>
                    <a:gd name="T25" fmla="*/ 411 h 1281"/>
                    <a:gd name="T26" fmla="*/ 146 w 1618"/>
                    <a:gd name="T27" fmla="*/ 447 h 1281"/>
                    <a:gd name="T28" fmla="*/ 158 w 1618"/>
                    <a:gd name="T29" fmla="*/ 483 h 1281"/>
                    <a:gd name="T30" fmla="*/ 172 w 1618"/>
                    <a:gd name="T31" fmla="*/ 517 h 1281"/>
                    <a:gd name="T32" fmla="*/ 182 w 1618"/>
                    <a:gd name="T33" fmla="*/ 547 h 1281"/>
                    <a:gd name="T34" fmla="*/ 192 w 1618"/>
                    <a:gd name="T35" fmla="*/ 575 h 1281"/>
                    <a:gd name="T36" fmla="*/ 200 w 1618"/>
                    <a:gd name="T37" fmla="*/ 600 h 1281"/>
                    <a:gd name="T38" fmla="*/ 208 w 1618"/>
                    <a:gd name="T39" fmla="*/ 621 h 1281"/>
                    <a:gd name="T40" fmla="*/ 211 w 1618"/>
                    <a:gd name="T41" fmla="*/ 636 h 1281"/>
                    <a:gd name="T42" fmla="*/ 216 w 1618"/>
                    <a:gd name="T43" fmla="*/ 638 h 1281"/>
                    <a:gd name="T44" fmla="*/ 227 w 1618"/>
                    <a:gd name="T45" fmla="*/ 629 h 1281"/>
                    <a:gd name="T46" fmla="*/ 237 w 1618"/>
                    <a:gd name="T47" fmla="*/ 621 h 1281"/>
                    <a:gd name="T48" fmla="*/ 251 w 1618"/>
                    <a:gd name="T49" fmla="*/ 610 h 1281"/>
                    <a:gd name="T50" fmla="*/ 268 w 1618"/>
                    <a:gd name="T51" fmla="*/ 600 h 1281"/>
                    <a:gd name="T52" fmla="*/ 288 w 1618"/>
                    <a:gd name="T53" fmla="*/ 589 h 1281"/>
                    <a:gd name="T54" fmla="*/ 309 w 1618"/>
                    <a:gd name="T55" fmla="*/ 577 h 1281"/>
                    <a:gd name="T56" fmla="*/ 333 w 1618"/>
                    <a:gd name="T57" fmla="*/ 565 h 1281"/>
                    <a:gd name="T58" fmla="*/ 360 w 1618"/>
                    <a:gd name="T59" fmla="*/ 553 h 1281"/>
                    <a:gd name="T60" fmla="*/ 389 w 1618"/>
                    <a:gd name="T61" fmla="*/ 541 h 1281"/>
                    <a:gd name="T62" fmla="*/ 421 w 1618"/>
                    <a:gd name="T63" fmla="*/ 530 h 1281"/>
                    <a:gd name="T64" fmla="*/ 455 w 1618"/>
                    <a:gd name="T65" fmla="*/ 519 h 1281"/>
                    <a:gd name="T66" fmla="*/ 490 w 1618"/>
                    <a:gd name="T67" fmla="*/ 511 h 1281"/>
                    <a:gd name="T68" fmla="*/ 528 w 1618"/>
                    <a:gd name="T69" fmla="*/ 504 h 1281"/>
                    <a:gd name="T70" fmla="*/ 568 w 1618"/>
                    <a:gd name="T71" fmla="*/ 499 h 1281"/>
                    <a:gd name="T72" fmla="*/ 608 w 1618"/>
                    <a:gd name="T73" fmla="*/ 497 h 1281"/>
                    <a:gd name="T74" fmla="*/ 652 w 1618"/>
                    <a:gd name="T75" fmla="*/ 497 h 1281"/>
                    <a:gd name="T76" fmla="*/ 696 w 1618"/>
                    <a:gd name="T77" fmla="*/ 500 h 1281"/>
                    <a:gd name="T78" fmla="*/ 743 w 1618"/>
                    <a:gd name="T79" fmla="*/ 508 h 1281"/>
                    <a:gd name="T80" fmla="*/ 790 w 1618"/>
                    <a:gd name="T81" fmla="*/ 518 h 1281"/>
                    <a:gd name="T82" fmla="*/ 808 w 1618"/>
                    <a:gd name="T83" fmla="*/ 506 h 1281"/>
                    <a:gd name="T84" fmla="*/ 801 w 1618"/>
                    <a:gd name="T85" fmla="*/ 503 h 1281"/>
                    <a:gd name="T86" fmla="*/ 790 w 1618"/>
                    <a:gd name="T87" fmla="*/ 500 h 1281"/>
                    <a:gd name="T88" fmla="*/ 778 w 1618"/>
                    <a:gd name="T89" fmla="*/ 497 h 1281"/>
                    <a:gd name="T90" fmla="*/ 761 w 1618"/>
                    <a:gd name="T91" fmla="*/ 495 h 1281"/>
                    <a:gd name="T92" fmla="*/ 741 w 1618"/>
                    <a:gd name="T93" fmla="*/ 491 h 1281"/>
                    <a:gd name="T94" fmla="*/ 718 w 1618"/>
                    <a:gd name="T95" fmla="*/ 487 h 1281"/>
                    <a:gd name="T96" fmla="*/ 694 w 1618"/>
                    <a:gd name="T97" fmla="*/ 484 h 1281"/>
                    <a:gd name="T98" fmla="*/ 666 w 1618"/>
                    <a:gd name="T99" fmla="*/ 481 h 1281"/>
                    <a:gd name="T100" fmla="*/ 637 w 1618"/>
                    <a:gd name="T101" fmla="*/ 480 h 1281"/>
                    <a:gd name="T102" fmla="*/ 606 w 1618"/>
                    <a:gd name="T103" fmla="*/ 480 h 1281"/>
                    <a:gd name="T104" fmla="*/ 573 w 1618"/>
                    <a:gd name="T105" fmla="*/ 481 h 1281"/>
                    <a:gd name="T106" fmla="*/ 538 w 1618"/>
                    <a:gd name="T107" fmla="*/ 484 h 1281"/>
                    <a:gd name="T108" fmla="*/ 501 w 1618"/>
                    <a:gd name="T109" fmla="*/ 488 h 1281"/>
                    <a:gd name="T110" fmla="*/ 464 w 1618"/>
                    <a:gd name="T111" fmla="*/ 495 h 1281"/>
                    <a:gd name="T112" fmla="*/ 428 w 1618"/>
                    <a:gd name="T113" fmla="*/ 506 h 1281"/>
                    <a:gd name="T114" fmla="*/ 389 w 1618"/>
                    <a:gd name="T115" fmla="*/ 517 h 1281"/>
                    <a:gd name="T116" fmla="*/ 351 w 1618"/>
                    <a:gd name="T117" fmla="*/ 533 h 1281"/>
                    <a:gd name="T118" fmla="*/ 313 w 1618"/>
                    <a:gd name="T119" fmla="*/ 551 h 1281"/>
                    <a:gd name="T120" fmla="*/ 275 w 1618"/>
                    <a:gd name="T121" fmla="*/ 573 h 1281"/>
                    <a:gd name="T122" fmla="*/ 237 w 1618"/>
                    <a:gd name="T123" fmla="*/ 599 h 1281"/>
                    <a:gd name="T124" fmla="*/ 82 w 1618"/>
                    <a:gd name="T125" fmla="*/ 20 h 1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18" h="1281">
                      <a:moveTo>
                        <a:pt x="147" y="0"/>
                      </a:moveTo>
                      <a:lnTo>
                        <a:pt x="0" y="135"/>
                      </a:lnTo>
                      <a:lnTo>
                        <a:pt x="0" y="137"/>
                      </a:lnTo>
                      <a:lnTo>
                        <a:pt x="2" y="145"/>
                      </a:lnTo>
                      <a:lnTo>
                        <a:pt x="4" y="151"/>
                      </a:lnTo>
                      <a:lnTo>
                        <a:pt x="8" y="158"/>
                      </a:lnTo>
                      <a:lnTo>
                        <a:pt x="12" y="166"/>
                      </a:lnTo>
                      <a:lnTo>
                        <a:pt x="16" y="177"/>
                      </a:lnTo>
                      <a:lnTo>
                        <a:pt x="19" y="187"/>
                      </a:lnTo>
                      <a:lnTo>
                        <a:pt x="25" y="198"/>
                      </a:lnTo>
                      <a:lnTo>
                        <a:pt x="29" y="209"/>
                      </a:lnTo>
                      <a:lnTo>
                        <a:pt x="35" y="225"/>
                      </a:lnTo>
                      <a:lnTo>
                        <a:pt x="40" y="240"/>
                      </a:lnTo>
                      <a:lnTo>
                        <a:pt x="46" y="255"/>
                      </a:lnTo>
                      <a:lnTo>
                        <a:pt x="52" y="272"/>
                      </a:lnTo>
                      <a:lnTo>
                        <a:pt x="59" y="291"/>
                      </a:lnTo>
                      <a:lnTo>
                        <a:pt x="67" y="308"/>
                      </a:lnTo>
                      <a:lnTo>
                        <a:pt x="73" y="327"/>
                      </a:lnTo>
                      <a:lnTo>
                        <a:pt x="80" y="346"/>
                      </a:lnTo>
                      <a:lnTo>
                        <a:pt x="90" y="367"/>
                      </a:lnTo>
                      <a:lnTo>
                        <a:pt x="97" y="386"/>
                      </a:lnTo>
                      <a:lnTo>
                        <a:pt x="105" y="409"/>
                      </a:lnTo>
                      <a:lnTo>
                        <a:pt x="112" y="430"/>
                      </a:lnTo>
                      <a:lnTo>
                        <a:pt x="122" y="455"/>
                      </a:lnTo>
                      <a:lnTo>
                        <a:pt x="132" y="477"/>
                      </a:lnTo>
                      <a:lnTo>
                        <a:pt x="139" y="500"/>
                      </a:lnTo>
                      <a:lnTo>
                        <a:pt x="149" y="523"/>
                      </a:lnTo>
                      <a:lnTo>
                        <a:pt x="160" y="548"/>
                      </a:lnTo>
                      <a:lnTo>
                        <a:pt x="170" y="572"/>
                      </a:lnTo>
                      <a:lnTo>
                        <a:pt x="179" y="597"/>
                      </a:lnTo>
                      <a:lnTo>
                        <a:pt x="189" y="622"/>
                      </a:lnTo>
                      <a:lnTo>
                        <a:pt x="198" y="648"/>
                      </a:lnTo>
                      <a:lnTo>
                        <a:pt x="208" y="671"/>
                      </a:lnTo>
                      <a:lnTo>
                        <a:pt x="217" y="696"/>
                      </a:lnTo>
                      <a:lnTo>
                        <a:pt x="227" y="721"/>
                      </a:lnTo>
                      <a:lnTo>
                        <a:pt x="236" y="747"/>
                      </a:lnTo>
                      <a:lnTo>
                        <a:pt x="244" y="772"/>
                      </a:lnTo>
                      <a:lnTo>
                        <a:pt x="255" y="797"/>
                      </a:lnTo>
                      <a:lnTo>
                        <a:pt x="265" y="821"/>
                      </a:lnTo>
                      <a:lnTo>
                        <a:pt x="274" y="846"/>
                      </a:lnTo>
                      <a:lnTo>
                        <a:pt x="282" y="871"/>
                      </a:lnTo>
                      <a:lnTo>
                        <a:pt x="291" y="894"/>
                      </a:lnTo>
                      <a:lnTo>
                        <a:pt x="299" y="918"/>
                      </a:lnTo>
                      <a:lnTo>
                        <a:pt x="308" y="943"/>
                      </a:lnTo>
                      <a:lnTo>
                        <a:pt x="316" y="966"/>
                      </a:lnTo>
                      <a:lnTo>
                        <a:pt x="325" y="989"/>
                      </a:lnTo>
                      <a:lnTo>
                        <a:pt x="335" y="1011"/>
                      </a:lnTo>
                      <a:lnTo>
                        <a:pt x="343" y="1034"/>
                      </a:lnTo>
                      <a:lnTo>
                        <a:pt x="348" y="1053"/>
                      </a:lnTo>
                      <a:lnTo>
                        <a:pt x="356" y="1074"/>
                      </a:lnTo>
                      <a:lnTo>
                        <a:pt x="363" y="1093"/>
                      </a:lnTo>
                      <a:lnTo>
                        <a:pt x="371" y="1114"/>
                      </a:lnTo>
                      <a:lnTo>
                        <a:pt x="377" y="1131"/>
                      </a:lnTo>
                      <a:lnTo>
                        <a:pt x="384" y="1150"/>
                      </a:lnTo>
                      <a:lnTo>
                        <a:pt x="390" y="1167"/>
                      </a:lnTo>
                      <a:lnTo>
                        <a:pt x="396" y="1184"/>
                      </a:lnTo>
                      <a:lnTo>
                        <a:pt x="400" y="1200"/>
                      </a:lnTo>
                      <a:lnTo>
                        <a:pt x="403" y="1215"/>
                      </a:lnTo>
                      <a:lnTo>
                        <a:pt x="409" y="1226"/>
                      </a:lnTo>
                      <a:lnTo>
                        <a:pt x="415" y="1241"/>
                      </a:lnTo>
                      <a:lnTo>
                        <a:pt x="417" y="1251"/>
                      </a:lnTo>
                      <a:lnTo>
                        <a:pt x="419" y="1262"/>
                      </a:lnTo>
                      <a:lnTo>
                        <a:pt x="422" y="1272"/>
                      </a:lnTo>
                      <a:lnTo>
                        <a:pt x="426" y="1281"/>
                      </a:lnTo>
                      <a:lnTo>
                        <a:pt x="426" y="1279"/>
                      </a:lnTo>
                      <a:lnTo>
                        <a:pt x="432" y="1276"/>
                      </a:lnTo>
                      <a:lnTo>
                        <a:pt x="438" y="1268"/>
                      </a:lnTo>
                      <a:lnTo>
                        <a:pt x="447" y="1262"/>
                      </a:lnTo>
                      <a:lnTo>
                        <a:pt x="453" y="1257"/>
                      </a:lnTo>
                      <a:lnTo>
                        <a:pt x="459" y="1251"/>
                      </a:lnTo>
                      <a:lnTo>
                        <a:pt x="466" y="1247"/>
                      </a:lnTo>
                      <a:lnTo>
                        <a:pt x="474" y="1241"/>
                      </a:lnTo>
                      <a:lnTo>
                        <a:pt x="481" y="1234"/>
                      </a:lnTo>
                      <a:lnTo>
                        <a:pt x="491" y="1228"/>
                      </a:lnTo>
                      <a:lnTo>
                        <a:pt x="502" y="1220"/>
                      </a:lnTo>
                      <a:lnTo>
                        <a:pt x="514" y="1217"/>
                      </a:lnTo>
                      <a:lnTo>
                        <a:pt x="523" y="1207"/>
                      </a:lnTo>
                      <a:lnTo>
                        <a:pt x="535" y="1200"/>
                      </a:lnTo>
                      <a:lnTo>
                        <a:pt x="546" y="1192"/>
                      </a:lnTo>
                      <a:lnTo>
                        <a:pt x="561" y="1184"/>
                      </a:lnTo>
                      <a:lnTo>
                        <a:pt x="575" y="1177"/>
                      </a:lnTo>
                      <a:lnTo>
                        <a:pt x="588" y="1169"/>
                      </a:lnTo>
                      <a:lnTo>
                        <a:pt x="601" y="1162"/>
                      </a:lnTo>
                      <a:lnTo>
                        <a:pt x="618" y="1154"/>
                      </a:lnTo>
                      <a:lnTo>
                        <a:pt x="633" y="1144"/>
                      </a:lnTo>
                      <a:lnTo>
                        <a:pt x="649" y="1137"/>
                      </a:lnTo>
                      <a:lnTo>
                        <a:pt x="666" y="1129"/>
                      </a:lnTo>
                      <a:lnTo>
                        <a:pt x="683" y="1122"/>
                      </a:lnTo>
                      <a:lnTo>
                        <a:pt x="702" y="1112"/>
                      </a:lnTo>
                      <a:lnTo>
                        <a:pt x="719" y="1105"/>
                      </a:lnTo>
                      <a:lnTo>
                        <a:pt x="738" y="1097"/>
                      </a:lnTo>
                      <a:lnTo>
                        <a:pt x="759" y="1089"/>
                      </a:lnTo>
                      <a:lnTo>
                        <a:pt x="778" y="1082"/>
                      </a:lnTo>
                      <a:lnTo>
                        <a:pt x="799" y="1074"/>
                      </a:lnTo>
                      <a:lnTo>
                        <a:pt x="818" y="1065"/>
                      </a:lnTo>
                      <a:lnTo>
                        <a:pt x="841" y="1059"/>
                      </a:lnTo>
                      <a:lnTo>
                        <a:pt x="864" y="1051"/>
                      </a:lnTo>
                      <a:lnTo>
                        <a:pt x="886" y="1044"/>
                      </a:lnTo>
                      <a:lnTo>
                        <a:pt x="909" y="1038"/>
                      </a:lnTo>
                      <a:lnTo>
                        <a:pt x="932" y="1032"/>
                      </a:lnTo>
                      <a:lnTo>
                        <a:pt x="955" y="1027"/>
                      </a:lnTo>
                      <a:lnTo>
                        <a:pt x="980" y="1021"/>
                      </a:lnTo>
                      <a:lnTo>
                        <a:pt x="1002" y="1015"/>
                      </a:lnTo>
                      <a:lnTo>
                        <a:pt x="1029" y="1011"/>
                      </a:lnTo>
                      <a:lnTo>
                        <a:pt x="1056" y="1008"/>
                      </a:lnTo>
                      <a:lnTo>
                        <a:pt x="1080" y="1004"/>
                      </a:lnTo>
                      <a:lnTo>
                        <a:pt x="1107" y="1000"/>
                      </a:lnTo>
                      <a:lnTo>
                        <a:pt x="1135" y="998"/>
                      </a:lnTo>
                      <a:lnTo>
                        <a:pt x="1160" y="996"/>
                      </a:lnTo>
                      <a:lnTo>
                        <a:pt x="1189" y="994"/>
                      </a:lnTo>
                      <a:lnTo>
                        <a:pt x="1215" y="994"/>
                      </a:lnTo>
                      <a:lnTo>
                        <a:pt x="1246" y="994"/>
                      </a:lnTo>
                      <a:lnTo>
                        <a:pt x="1274" y="992"/>
                      </a:lnTo>
                      <a:lnTo>
                        <a:pt x="1303" y="994"/>
                      </a:lnTo>
                      <a:lnTo>
                        <a:pt x="1333" y="994"/>
                      </a:lnTo>
                      <a:lnTo>
                        <a:pt x="1364" y="998"/>
                      </a:lnTo>
                      <a:lnTo>
                        <a:pt x="1392" y="1000"/>
                      </a:lnTo>
                      <a:lnTo>
                        <a:pt x="1423" y="1004"/>
                      </a:lnTo>
                      <a:lnTo>
                        <a:pt x="1453" y="1008"/>
                      </a:lnTo>
                      <a:lnTo>
                        <a:pt x="1485" y="1015"/>
                      </a:lnTo>
                      <a:lnTo>
                        <a:pt x="1518" y="1021"/>
                      </a:lnTo>
                      <a:lnTo>
                        <a:pt x="1548" y="1028"/>
                      </a:lnTo>
                      <a:lnTo>
                        <a:pt x="1580" y="1036"/>
                      </a:lnTo>
                      <a:lnTo>
                        <a:pt x="1615" y="1046"/>
                      </a:lnTo>
                      <a:lnTo>
                        <a:pt x="1618" y="1013"/>
                      </a:lnTo>
                      <a:lnTo>
                        <a:pt x="1615" y="1011"/>
                      </a:lnTo>
                      <a:lnTo>
                        <a:pt x="1609" y="1009"/>
                      </a:lnTo>
                      <a:lnTo>
                        <a:pt x="1605" y="1008"/>
                      </a:lnTo>
                      <a:lnTo>
                        <a:pt x="1601" y="1006"/>
                      </a:lnTo>
                      <a:lnTo>
                        <a:pt x="1596" y="1006"/>
                      </a:lnTo>
                      <a:lnTo>
                        <a:pt x="1590" y="1004"/>
                      </a:lnTo>
                      <a:lnTo>
                        <a:pt x="1580" y="1000"/>
                      </a:lnTo>
                      <a:lnTo>
                        <a:pt x="1573" y="998"/>
                      </a:lnTo>
                      <a:lnTo>
                        <a:pt x="1563" y="996"/>
                      </a:lnTo>
                      <a:lnTo>
                        <a:pt x="1556" y="994"/>
                      </a:lnTo>
                      <a:lnTo>
                        <a:pt x="1544" y="992"/>
                      </a:lnTo>
                      <a:lnTo>
                        <a:pt x="1533" y="990"/>
                      </a:lnTo>
                      <a:lnTo>
                        <a:pt x="1521" y="989"/>
                      </a:lnTo>
                      <a:lnTo>
                        <a:pt x="1510" y="987"/>
                      </a:lnTo>
                      <a:lnTo>
                        <a:pt x="1495" y="983"/>
                      </a:lnTo>
                      <a:lnTo>
                        <a:pt x="1482" y="981"/>
                      </a:lnTo>
                      <a:lnTo>
                        <a:pt x="1466" y="979"/>
                      </a:lnTo>
                      <a:lnTo>
                        <a:pt x="1453" y="975"/>
                      </a:lnTo>
                      <a:lnTo>
                        <a:pt x="1436" y="973"/>
                      </a:lnTo>
                      <a:lnTo>
                        <a:pt x="1421" y="971"/>
                      </a:lnTo>
                      <a:lnTo>
                        <a:pt x="1404" y="970"/>
                      </a:lnTo>
                      <a:lnTo>
                        <a:pt x="1388" y="968"/>
                      </a:lnTo>
                      <a:lnTo>
                        <a:pt x="1369" y="966"/>
                      </a:lnTo>
                      <a:lnTo>
                        <a:pt x="1350" y="964"/>
                      </a:lnTo>
                      <a:lnTo>
                        <a:pt x="1331" y="962"/>
                      </a:lnTo>
                      <a:lnTo>
                        <a:pt x="1312" y="962"/>
                      </a:lnTo>
                      <a:lnTo>
                        <a:pt x="1293" y="960"/>
                      </a:lnTo>
                      <a:lnTo>
                        <a:pt x="1274" y="960"/>
                      </a:lnTo>
                      <a:lnTo>
                        <a:pt x="1253" y="960"/>
                      </a:lnTo>
                      <a:lnTo>
                        <a:pt x="1232" y="960"/>
                      </a:lnTo>
                      <a:lnTo>
                        <a:pt x="1212" y="960"/>
                      </a:lnTo>
                      <a:lnTo>
                        <a:pt x="1189" y="960"/>
                      </a:lnTo>
                      <a:lnTo>
                        <a:pt x="1166" y="960"/>
                      </a:lnTo>
                      <a:lnTo>
                        <a:pt x="1145" y="962"/>
                      </a:lnTo>
                      <a:lnTo>
                        <a:pt x="1120" y="962"/>
                      </a:lnTo>
                      <a:lnTo>
                        <a:pt x="1097" y="964"/>
                      </a:lnTo>
                      <a:lnTo>
                        <a:pt x="1075" y="968"/>
                      </a:lnTo>
                      <a:lnTo>
                        <a:pt x="1052" y="971"/>
                      </a:lnTo>
                      <a:lnTo>
                        <a:pt x="1027" y="973"/>
                      </a:lnTo>
                      <a:lnTo>
                        <a:pt x="1002" y="975"/>
                      </a:lnTo>
                      <a:lnTo>
                        <a:pt x="978" y="981"/>
                      </a:lnTo>
                      <a:lnTo>
                        <a:pt x="955" y="987"/>
                      </a:lnTo>
                      <a:lnTo>
                        <a:pt x="928" y="990"/>
                      </a:lnTo>
                      <a:lnTo>
                        <a:pt x="905" y="996"/>
                      </a:lnTo>
                      <a:lnTo>
                        <a:pt x="879" y="1004"/>
                      </a:lnTo>
                      <a:lnTo>
                        <a:pt x="856" y="1011"/>
                      </a:lnTo>
                      <a:lnTo>
                        <a:pt x="829" y="1017"/>
                      </a:lnTo>
                      <a:lnTo>
                        <a:pt x="803" y="1027"/>
                      </a:lnTo>
                      <a:lnTo>
                        <a:pt x="778" y="1034"/>
                      </a:lnTo>
                      <a:lnTo>
                        <a:pt x="753" y="1044"/>
                      </a:lnTo>
                      <a:lnTo>
                        <a:pt x="727" y="1053"/>
                      </a:lnTo>
                      <a:lnTo>
                        <a:pt x="702" y="1065"/>
                      </a:lnTo>
                      <a:lnTo>
                        <a:pt x="675" y="1076"/>
                      </a:lnTo>
                      <a:lnTo>
                        <a:pt x="651" y="1089"/>
                      </a:lnTo>
                      <a:lnTo>
                        <a:pt x="626" y="1101"/>
                      </a:lnTo>
                      <a:lnTo>
                        <a:pt x="599" y="1116"/>
                      </a:lnTo>
                      <a:lnTo>
                        <a:pt x="575" y="1129"/>
                      </a:lnTo>
                      <a:lnTo>
                        <a:pt x="550" y="1146"/>
                      </a:lnTo>
                      <a:lnTo>
                        <a:pt x="523" y="1162"/>
                      </a:lnTo>
                      <a:lnTo>
                        <a:pt x="498" y="1179"/>
                      </a:lnTo>
                      <a:lnTo>
                        <a:pt x="474" y="1198"/>
                      </a:lnTo>
                      <a:lnTo>
                        <a:pt x="449" y="1217"/>
                      </a:lnTo>
                      <a:lnTo>
                        <a:pt x="48" y="143"/>
                      </a:lnTo>
                      <a:lnTo>
                        <a:pt x="164" y="40"/>
                      </a:lnTo>
                      <a:lnTo>
                        <a:pt x="1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39" name="Freeform 198"/>
                <p:cNvSpPr>
                  <a:spLocks/>
                </p:cNvSpPr>
                <p:nvPr/>
              </p:nvSpPr>
              <p:spPr bwMode="auto">
                <a:xfrm>
                  <a:off x="1396" y="2938"/>
                  <a:ext cx="53" cy="241"/>
                </a:xfrm>
                <a:custGeom>
                  <a:avLst/>
                  <a:gdLst>
                    <a:gd name="T0" fmla="*/ 41 w 107"/>
                    <a:gd name="T1" fmla="*/ 0 h 481"/>
                    <a:gd name="T2" fmla="*/ 41 w 107"/>
                    <a:gd name="T3" fmla="*/ 4 h 481"/>
                    <a:gd name="T4" fmla="*/ 39 w 107"/>
                    <a:gd name="T5" fmla="*/ 12 h 481"/>
                    <a:gd name="T6" fmla="*/ 38 w 107"/>
                    <a:gd name="T7" fmla="*/ 19 h 481"/>
                    <a:gd name="T8" fmla="*/ 37 w 107"/>
                    <a:gd name="T9" fmla="*/ 25 h 481"/>
                    <a:gd name="T10" fmla="*/ 36 w 107"/>
                    <a:gd name="T11" fmla="*/ 32 h 481"/>
                    <a:gd name="T12" fmla="*/ 34 w 107"/>
                    <a:gd name="T13" fmla="*/ 39 h 481"/>
                    <a:gd name="T14" fmla="*/ 33 w 107"/>
                    <a:gd name="T15" fmla="*/ 47 h 481"/>
                    <a:gd name="T16" fmla="*/ 31 w 107"/>
                    <a:gd name="T17" fmla="*/ 54 h 481"/>
                    <a:gd name="T18" fmla="*/ 30 w 107"/>
                    <a:gd name="T19" fmla="*/ 64 h 481"/>
                    <a:gd name="T20" fmla="*/ 28 w 107"/>
                    <a:gd name="T21" fmla="*/ 72 h 481"/>
                    <a:gd name="T22" fmla="*/ 27 w 107"/>
                    <a:gd name="T23" fmla="*/ 82 h 481"/>
                    <a:gd name="T24" fmla="*/ 26 w 107"/>
                    <a:gd name="T25" fmla="*/ 92 h 481"/>
                    <a:gd name="T26" fmla="*/ 25 w 107"/>
                    <a:gd name="T27" fmla="*/ 102 h 481"/>
                    <a:gd name="T28" fmla="*/ 23 w 107"/>
                    <a:gd name="T29" fmla="*/ 111 h 481"/>
                    <a:gd name="T30" fmla="*/ 21 w 107"/>
                    <a:gd name="T31" fmla="*/ 122 h 481"/>
                    <a:gd name="T32" fmla="*/ 19 w 107"/>
                    <a:gd name="T33" fmla="*/ 132 h 481"/>
                    <a:gd name="T34" fmla="*/ 17 w 107"/>
                    <a:gd name="T35" fmla="*/ 142 h 481"/>
                    <a:gd name="T36" fmla="*/ 16 w 107"/>
                    <a:gd name="T37" fmla="*/ 152 h 481"/>
                    <a:gd name="T38" fmla="*/ 14 w 107"/>
                    <a:gd name="T39" fmla="*/ 162 h 481"/>
                    <a:gd name="T40" fmla="*/ 12 w 107"/>
                    <a:gd name="T41" fmla="*/ 172 h 481"/>
                    <a:gd name="T42" fmla="*/ 10 w 107"/>
                    <a:gd name="T43" fmla="*/ 182 h 481"/>
                    <a:gd name="T44" fmla="*/ 8 w 107"/>
                    <a:gd name="T45" fmla="*/ 190 h 481"/>
                    <a:gd name="T46" fmla="*/ 7 w 107"/>
                    <a:gd name="T47" fmla="*/ 200 h 481"/>
                    <a:gd name="T48" fmla="*/ 6 w 107"/>
                    <a:gd name="T49" fmla="*/ 208 h 481"/>
                    <a:gd name="T50" fmla="*/ 4 w 107"/>
                    <a:gd name="T51" fmla="*/ 216 h 481"/>
                    <a:gd name="T52" fmla="*/ 3 w 107"/>
                    <a:gd name="T53" fmla="*/ 224 h 481"/>
                    <a:gd name="T54" fmla="*/ 1 w 107"/>
                    <a:gd name="T55" fmla="*/ 231 h 481"/>
                    <a:gd name="T56" fmla="*/ 0 w 107"/>
                    <a:gd name="T57" fmla="*/ 237 h 481"/>
                    <a:gd name="T58" fmla="*/ 9 w 107"/>
                    <a:gd name="T59" fmla="*/ 240 h 481"/>
                    <a:gd name="T60" fmla="*/ 10 w 107"/>
                    <a:gd name="T61" fmla="*/ 233 h 481"/>
                    <a:gd name="T62" fmla="*/ 11 w 107"/>
                    <a:gd name="T63" fmla="*/ 226 h 481"/>
                    <a:gd name="T64" fmla="*/ 13 w 107"/>
                    <a:gd name="T65" fmla="*/ 219 h 481"/>
                    <a:gd name="T66" fmla="*/ 15 w 107"/>
                    <a:gd name="T67" fmla="*/ 207 h 481"/>
                    <a:gd name="T68" fmla="*/ 16 w 107"/>
                    <a:gd name="T69" fmla="*/ 201 h 481"/>
                    <a:gd name="T70" fmla="*/ 18 w 107"/>
                    <a:gd name="T71" fmla="*/ 194 h 481"/>
                    <a:gd name="T72" fmla="*/ 20 w 107"/>
                    <a:gd name="T73" fmla="*/ 186 h 481"/>
                    <a:gd name="T74" fmla="*/ 21 w 107"/>
                    <a:gd name="T75" fmla="*/ 180 h 481"/>
                    <a:gd name="T76" fmla="*/ 23 w 107"/>
                    <a:gd name="T77" fmla="*/ 171 h 481"/>
                    <a:gd name="T78" fmla="*/ 25 w 107"/>
                    <a:gd name="T79" fmla="*/ 164 h 481"/>
                    <a:gd name="T80" fmla="*/ 26 w 107"/>
                    <a:gd name="T81" fmla="*/ 154 h 481"/>
                    <a:gd name="T82" fmla="*/ 27 w 107"/>
                    <a:gd name="T83" fmla="*/ 146 h 481"/>
                    <a:gd name="T84" fmla="*/ 29 w 107"/>
                    <a:gd name="T85" fmla="*/ 136 h 481"/>
                    <a:gd name="T86" fmla="*/ 31 w 107"/>
                    <a:gd name="T87" fmla="*/ 127 h 481"/>
                    <a:gd name="T88" fmla="*/ 32 w 107"/>
                    <a:gd name="T89" fmla="*/ 116 h 481"/>
                    <a:gd name="T90" fmla="*/ 35 w 107"/>
                    <a:gd name="T91" fmla="*/ 107 h 481"/>
                    <a:gd name="T92" fmla="*/ 36 w 107"/>
                    <a:gd name="T93" fmla="*/ 96 h 481"/>
                    <a:gd name="T94" fmla="*/ 39 w 107"/>
                    <a:gd name="T95" fmla="*/ 86 h 481"/>
                    <a:gd name="T96" fmla="*/ 40 w 107"/>
                    <a:gd name="T97" fmla="*/ 75 h 481"/>
                    <a:gd name="T98" fmla="*/ 42 w 107"/>
                    <a:gd name="T99" fmla="*/ 64 h 481"/>
                    <a:gd name="T100" fmla="*/ 44 w 107"/>
                    <a:gd name="T101" fmla="*/ 53 h 481"/>
                    <a:gd name="T102" fmla="*/ 46 w 107"/>
                    <a:gd name="T103" fmla="*/ 43 h 481"/>
                    <a:gd name="T104" fmla="*/ 47 w 107"/>
                    <a:gd name="T105" fmla="*/ 32 h 481"/>
                    <a:gd name="T106" fmla="*/ 49 w 107"/>
                    <a:gd name="T107" fmla="*/ 21 h 481"/>
                    <a:gd name="T108" fmla="*/ 51 w 107"/>
                    <a:gd name="T109" fmla="*/ 11 h 481"/>
                    <a:gd name="T110" fmla="*/ 53 w 107"/>
                    <a:gd name="T111" fmla="*/ 0 h 481"/>
                    <a:gd name="T112" fmla="*/ 42 w 107"/>
                    <a:gd name="T113" fmla="*/ 0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7" h="481">
                      <a:moveTo>
                        <a:pt x="84" y="0"/>
                      </a:moveTo>
                      <a:lnTo>
                        <a:pt x="82" y="0"/>
                      </a:lnTo>
                      <a:lnTo>
                        <a:pt x="82" y="4"/>
                      </a:lnTo>
                      <a:lnTo>
                        <a:pt x="82" y="8"/>
                      </a:lnTo>
                      <a:lnTo>
                        <a:pt x="80" y="15"/>
                      </a:lnTo>
                      <a:lnTo>
                        <a:pt x="78" y="23"/>
                      </a:lnTo>
                      <a:lnTo>
                        <a:pt x="78" y="32"/>
                      </a:lnTo>
                      <a:lnTo>
                        <a:pt x="76" y="38"/>
                      </a:lnTo>
                      <a:lnTo>
                        <a:pt x="74" y="44"/>
                      </a:lnTo>
                      <a:lnTo>
                        <a:pt x="74" y="49"/>
                      </a:lnTo>
                      <a:lnTo>
                        <a:pt x="74" y="57"/>
                      </a:lnTo>
                      <a:lnTo>
                        <a:pt x="72" y="63"/>
                      </a:lnTo>
                      <a:lnTo>
                        <a:pt x="71" y="70"/>
                      </a:lnTo>
                      <a:lnTo>
                        <a:pt x="69" y="78"/>
                      </a:lnTo>
                      <a:lnTo>
                        <a:pt x="69" y="85"/>
                      </a:lnTo>
                      <a:lnTo>
                        <a:pt x="67" y="93"/>
                      </a:lnTo>
                      <a:lnTo>
                        <a:pt x="65" y="101"/>
                      </a:lnTo>
                      <a:lnTo>
                        <a:pt x="63" y="108"/>
                      </a:lnTo>
                      <a:lnTo>
                        <a:pt x="63" y="118"/>
                      </a:lnTo>
                      <a:lnTo>
                        <a:pt x="61" y="127"/>
                      </a:lnTo>
                      <a:lnTo>
                        <a:pt x="59" y="135"/>
                      </a:lnTo>
                      <a:lnTo>
                        <a:pt x="57" y="144"/>
                      </a:lnTo>
                      <a:lnTo>
                        <a:pt x="57" y="154"/>
                      </a:lnTo>
                      <a:lnTo>
                        <a:pt x="55" y="163"/>
                      </a:lnTo>
                      <a:lnTo>
                        <a:pt x="53" y="173"/>
                      </a:lnTo>
                      <a:lnTo>
                        <a:pt x="53" y="184"/>
                      </a:lnTo>
                      <a:lnTo>
                        <a:pt x="52" y="194"/>
                      </a:lnTo>
                      <a:lnTo>
                        <a:pt x="50" y="203"/>
                      </a:lnTo>
                      <a:lnTo>
                        <a:pt x="48" y="213"/>
                      </a:lnTo>
                      <a:lnTo>
                        <a:pt x="46" y="222"/>
                      </a:lnTo>
                      <a:lnTo>
                        <a:pt x="44" y="234"/>
                      </a:lnTo>
                      <a:lnTo>
                        <a:pt x="42" y="243"/>
                      </a:lnTo>
                      <a:lnTo>
                        <a:pt x="40" y="253"/>
                      </a:lnTo>
                      <a:lnTo>
                        <a:pt x="38" y="264"/>
                      </a:lnTo>
                      <a:lnTo>
                        <a:pt x="38" y="274"/>
                      </a:lnTo>
                      <a:lnTo>
                        <a:pt x="34" y="283"/>
                      </a:lnTo>
                      <a:lnTo>
                        <a:pt x="34" y="293"/>
                      </a:lnTo>
                      <a:lnTo>
                        <a:pt x="33" y="304"/>
                      </a:lnTo>
                      <a:lnTo>
                        <a:pt x="31" y="313"/>
                      </a:lnTo>
                      <a:lnTo>
                        <a:pt x="29" y="323"/>
                      </a:lnTo>
                      <a:lnTo>
                        <a:pt x="27" y="332"/>
                      </a:lnTo>
                      <a:lnTo>
                        <a:pt x="25" y="344"/>
                      </a:lnTo>
                      <a:lnTo>
                        <a:pt x="25" y="353"/>
                      </a:lnTo>
                      <a:lnTo>
                        <a:pt x="21" y="363"/>
                      </a:lnTo>
                      <a:lnTo>
                        <a:pt x="19" y="371"/>
                      </a:lnTo>
                      <a:lnTo>
                        <a:pt x="17" y="380"/>
                      </a:lnTo>
                      <a:lnTo>
                        <a:pt x="17" y="390"/>
                      </a:lnTo>
                      <a:lnTo>
                        <a:pt x="15" y="399"/>
                      </a:lnTo>
                      <a:lnTo>
                        <a:pt x="14" y="407"/>
                      </a:lnTo>
                      <a:lnTo>
                        <a:pt x="12" y="416"/>
                      </a:lnTo>
                      <a:lnTo>
                        <a:pt x="10" y="424"/>
                      </a:lnTo>
                      <a:lnTo>
                        <a:pt x="8" y="431"/>
                      </a:lnTo>
                      <a:lnTo>
                        <a:pt x="8" y="439"/>
                      </a:lnTo>
                      <a:lnTo>
                        <a:pt x="6" y="447"/>
                      </a:lnTo>
                      <a:lnTo>
                        <a:pt x="6" y="454"/>
                      </a:lnTo>
                      <a:lnTo>
                        <a:pt x="2" y="462"/>
                      </a:lnTo>
                      <a:lnTo>
                        <a:pt x="2" y="467"/>
                      </a:lnTo>
                      <a:lnTo>
                        <a:pt x="0" y="473"/>
                      </a:lnTo>
                      <a:lnTo>
                        <a:pt x="0" y="481"/>
                      </a:lnTo>
                      <a:lnTo>
                        <a:pt x="19" y="479"/>
                      </a:lnTo>
                      <a:lnTo>
                        <a:pt x="19" y="475"/>
                      </a:lnTo>
                      <a:lnTo>
                        <a:pt x="21" y="466"/>
                      </a:lnTo>
                      <a:lnTo>
                        <a:pt x="21" y="458"/>
                      </a:lnTo>
                      <a:lnTo>
                        <a:pt x="23" y="452"/>
                      </a:lnTo>
                      <a:lnTo>
                        <a:pt x="25" y="445"/>
                      </a:lnTo>
                      <a:lnTo>
                        <a:pt x="27" y="437"/>
                      </a:lnTo>
                      <a:lnTo>
                        <a:pt x="29" y="424"/>
                      </a:lnTo>
                      <a:lnTo>
                        <a:pt x="31" y="414"/>
                      </a:lnTo>
                      <a:lnTo>
                        <a:pt x="33" y="407"/>
                      </a:lnTo>
                      <a:lnTo>
                        <a:pt x="33" y="401"/>
                      </a:lnTo>
                      <a:lnTo>
                        <a:pt x="34" y="393"/>
                      </a:lnTo>
                      <a:lnTo>
                        <a:pt x="36" y="388"/>
                      </a:lnTo>
                      <a:lnTo>
                        <a:pt x="38" y="380"/>
                      </a:lnTo>
                      <a:lnTo>
                        <a:pt x="40" y="372"/>
                      </a:lnTo>
                      <a:lnTo>
                        <a:pt x="40" y="365"/>
                      </a:lnTo>
                      <a:lnTo>
                        <a:pt x="42" y="359"/>
                      </a:lnTo>
                      <a:lnTo>
                        <a:pt x="44" y="350"/>
                      </a:lnTo>
                      <a:lnTo>
                        <a:pt x="46" y="342"/>
                      </a:lnTo>
                      <a:lnTo>
                        <a:pt x="48" y="332"/>
                      </a:lnTo>
                      <a:lnTo>
                        <a:pt x="50" y="327"/>
                      </a:lnTo>
                      <a:lnTo>
                        <a:pt x="50" y="315"/>
                      </a:lnTo>
                      <a:lnTo>
                        <a:pt x="53" y="308"/>
                      </a:lnTo>
                      <a:lnTo>
                        <a:pt x="53" y="298"/>
                      </a:lnTo>
                      <a:lnTo>
                        <a:pt x="55" y="291"/>
                      </a:lnTo>
                      <a:lnTo>
                        <a:pt x="57" y="281"/>
                      </a:lnTo>
                      <a:lnTo>
                        <a:pt x="59" y="272"/>
                      </a:lnTo>
                      <a:lnTo>
                        <a:pt x="59" y="260"/>
                      </a:lnTo>
                      <a:lnTo>
                        <a:pt x="63" y="253"/>
                      </a:lnTo>
                      <a:lnTo>
                        <a:pt x="63" y="241"/>
                      </a:lnTo>
                      <a:lnTo>
                        <a:pt x="65" y="232"/>
                      </a:lnTo>
                      <a:lnTo>
                        <a:pt x="67" y="222"/>
                      </a:lnTo>
                      <a:lnTo>
                        <a:pt x="71" y="213"/>
                      </a:lnTo>
                      <a:lnTo>
                        <a:pt x="71" y="201"/>
                      </a:lnTo>
                      <a:lnTo>
                        <a:pt x="72" y="192"/>
                      </a:lnTo>
                      <a:lnTo>
                        <a:pt x="74" y="180"/>
                      </a:lnTo>
                      <a:lnTo>
                        <a:pt x="78" y="171"/>
                      </a:lnTo>
                      <a:lnTo>
                        <a:pt x="78" y="161"/>
                      </a:lnTo>
                      <a:lnTo>
                        <a:pt x="80" y="150"/>
                      </a:lnTo>
                      <a:lnTo>
                        <a:pt x="82" y="139"/>
                      </a:lnTo>
                      <a:lnTo>
                        <a:pt x="84" y="127"/>
                      </a:lnTo>
                      <a:lnTo>
                        <a:pt x="86" y="118"/>
                      </a:lnTo>
                      <a:lnTo>
                        <a:pt x="88" y="106"/>
                      </a:lnTo>
                      <a:lnTo>
                        <a:pt x="90" y="95"/>
                      </a:lnTo>
                      <a:lnTo>
                        <a:pt x="92" y="85"/>
                      </a:lnTo>
                      <a:lnTo>
                        <a:pt x="93" y="74"/>
                      </a:lnTo>
                      <a:lnTo>
                        <a:pt x="95" y="63"/>
                      </a:lnTo>
                      <a:lnTo>
                        <a:pt x="95" y="53"/>
                      </a:lnTo>
                      <a:lnTo>
                        <a:pt x="99" y="42"/>
                      </a:lnTo>
                      <a:lnTo>
                        <a:pt x="101" y="30"/>
                      </a:lnTo>
                      <a:lnTo>
                        <a:pt x="103" y="21"/>
                      </a:lnTo>
                      <a:lnTo>
                        <a:pt x="103" y="9"/>
                      </a:lnTo>
                      <a:lnTo>
                        <a:pt x="107"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40" name="Freeform 199"/>
                <p:cNvSpPr>
                  <a:spLocks/>
                </p:cNvSpPr>
                <p:nvPr/>
              </p:nvSpPr>
              <p:spPr bwMode="auto">
                <a:xfrm>
                  <a:off x="1272" y="3564"/>
                  <a:ext cx="622" cy="222"/>
                </a:xfrm>
                <a:custGeom>
                  <a:avLst/>
                  <a:gdLst>
                    <a:gd name="T0" fmla="*/ 25 w 1244"/>
                    <a:gd name="T1" fmla="*/ 196 h 445"/>
                    <a:gd name="T2" fmla="*/ 37 w 1244"/>
                    <a:gd name="T3" fmla="*/ 199 h 445"/>
                    <a:gd name="T4" fmla="*/ 50 w 1244"/>
                    <a:gd name="T5" fmla="*/ 200 h 445"/>
                    <a:gd name="T6" fmla="*/ 60 w 1244"/>
                    <a:gd name="T7" fmla="*/ 200 h 445"/>
                    <a:gd name="T8" fmla="*/ 71 w 1244"/>
                    <a:gd name="T9" fmla="*/ 198 h 445"/>
                    <a:gd name="T10" fmla="*/ 80 w 1244"/>
                    <a:gd name="T11" fmla="*/ 194 h 445"/>
                    <a:gd name="T12" fmla="*/ 88 w 1244"/>
                    <a:gd name="T13" fmla="*/ 187 h 445"/>
                    <a:gd name="T14" fmla="*/ 94 w 1244"/>
                    <a:gd name="T15" fmla="*/ 176 h 445"/>
                    <a:gd name="T16" fmla="*/ 100 w 1244"/>
                    <a:gd name="T17" fmla="*/ 161 h 445"/>
                    <a:gd name="T18" fmla="*/ 105 w 1244"/>
                    <a:gd name="T19" fmla="*/ 159 h 445"/>
                    <a:gd name="T20" fmla="*/ 112 w 1244"/>
                    <a:gd name="T21" fmla="*/ 156 h 445"/>
                    <a:gd name="T22" fmla="*/ 124 w 1244"/>
                    <a:gd name="T23" fmla="*/ 151 h 445"/>
                    <a:gd name="T24" fmla="*/ 138 w 1244"/>
                    <a:gd name="T25" fmla="*/ 144 h 445"/>
                    <a:gd name="T26" fmla="*/ 155 w 1244"/>
                    <a:gd name="T27" fmla="*/ 139 h 445"/>
                    <a:gd name="T28" fmla="*/ 174 w 1244"/>
                    <a:gd name="T29" fmla="*/ 131 h 445"/>
                    <a:gd name="T30" fmla="*/ 196 w 1244"/>
                    <a:gd name="T31" fmla="*/ 122 h 445"/>
                    <a:gd name="T32" fmla="*/ 220 w 1244"/>
                    <a:gd name="T33" fmla="*/ 113 h 445"/>
                    <a:gd name="T34" fmla="*/ 246 w 1244"/>
                    <a:gd name="T35" fmla="*/ 103 h 445"/>
                    <a:gd name="T36" fmla="*/ 274 w 1244"/>
                    <a:gd name="T37" fmla="*/ 94 h 445"/>
                    <a:gd name="T38" fmla="*/ 302 w 1244"/>
                    <a:gd name="T39" fmla="*/ 84 h 445"/>
                    <a:gd name="T40" fmla="*/ 331 w 1244"/>
                    <a:gd name="T41" fmla="*/ 72 h 445"/>
                    <a:gd name="T42" fmla="*/ 362 w 1244"/>
                    <a:gd name="T43" fmla="*/ 62 h 445"/>
                    <a:gd name="T44" fmla="*/ 393 w 1244"/>
                    <a:gd name="T45" fmla="*/ 52 h 445"/>
                    <a:gd name="T46" fmla="*/ 424 w 1244"/>
                    <a:gd name="T47" fmla="*/ 43 h 445"/>
                    <a:gd name="T48" fmla="*/ 456 w 1244"/>
                    <a:gd name="T49" fmla="*/ 33 h 445"/>
                    <a:gd name="T50" fmla="*/ 487 w 1244"/>
                    <a:gd name="T51" fmla="*/ 25 h 445"/>
                    <a:gd name="T52" fmla="*/ 518 w 1244"/>
                    <a:gd name="T53" fmla="*/ 17 h 445"/>
                    <a:gd name="T54" fmla="*/ 548 w 1244"/>
                    <a:gd name="T55" fmla="*/ 8 h 445"/>
                    <a:gd name="T56" fmla="*/ 577 w 1244"/>
                    <a:gd name="T57" fmla="*/ 3 h 445"/>
                    <a:gd name="T58" fmla="*/ 622 w 1244"/>
                    <a:gd name="T59" fmla="*/ 5 h 445"/>
                    <a:gd name="T60" fmla="*/ 616 w 1244"/>
                    <a:gd name="T61" fmla="*/ 6 h 445"/>
                    <a:gd name="T62" fmla="*/ 609 w 1244"/>
                    <a:gd name="T63" fmla="*/ 8 h 445"/>
                    <a:gd name="T64" fmla="*/ 597 w 1244"/>
                    <a:gd name="T65" fmla="*/ 9 h 445"/>
                    <a:gd name="T66" fmla="*/ 583 w 1244"/>
                    <a:gd name="T67" fmla="*/ 14 h 445"/>
                    <a:gd name="T68" fmla="*/ 567 w 1244"/>
                    <a:gd name="T69" fmla="*/ 18 h 445"/>
                    <a:gd name="T70" fmla="*/ 547 w 1244"/>
                    <a:gd name="T71" fmla="*/ 24 h 445"/>
                    <a:gd name="T72" fmla="*/ 525 w 1244"/>
                    <a:gd name="T73" fmla="*/ 29 h 445"/>
                    <a:gd name="T74" fmla="*/ 502 w 1244"/>
                    <a:gd name="T75" fmla="*/ 36 h 445"/>
                    <a:gd name="T76" fmla="*/ 476 w 1244"/>
                    <a:gd name="T77" fmla="*/ 44 h 445"/>
                    <a:gd name="T78" fmla="*/ 450 w 1244"/>
                    <a:gd name="T79" fmla="*/ 52 h 445"/>
                    <a:gd name="T80" fmla="*/ 420 w 1244"/>
                    <a:gd name="T81" fmla="*/ 60 h 445"/>
                    <a:gd name="T82" fmla="*/ 391 w 1244"/>
                    <a:gd name="T83" fmla="*/ 69 h 445"/>
                    <a:gd name="T84" fmla="*/ 360 w 1244"/>
                    <a:gd name="T85" fmla="*/ 80 h 445"/>
                    <a:gd name="T86" fmla="*/ 328 w 1244"/>
                    <a:gd name="T87" fmla="*/ 89 h 445"/>
                    <a:gd name="T88" fmla="*/ 297 w 1244"/>
                    <a:gd name="T89" fmla="*/ 101 h 445"/>
                    <a:gd name="T90" fmla="*/ 266 w 1244"/>
                    <a:gd name="T91" fmla="*/ 112 h 445"/>
                    <a:gd name="T92" fmla="*/ 234 w 1244"/>
                    <a:gd name="T93" fmla="*/ 123 h 445"/>
                    <a:gd name="T94" fmla="*/ 203 w 1244"/>
                    <a:gd name="T95" fmla="*/ 136 h 445"/>
                    <a:gd name="T96" fmla="*/ 171 w 1244"/>
                    <a:gd name="T97" fmla="*/ 147 h 445"/>
                    <a:gd name="T98" fmla="*/ 141 w 1244"/>
                    <a:gd name="T99" fmla="*/ 160 h 445"/>
                    <a:gd name="T100" fmla="*/ 121 w 1244"/>
                    <a:gd name="T101" fmla="*/ 170 h 445"/>
                    <a:gd name="T102" fmla="*/ 115 w 1244"/>
                    <a:gd name="T103" fmla="*/ 183 h 445"/>
                    <a:gd name="T104" fmla="*/ 108 w 1244"/>
                    <a:gd name="T105" fmla="*/ 192 h 445"/>
                    <a:gd name="T106" fmla="*/ 100 w 1244"/>
                    <a:gd name="T107" fmla="*/ 202 h 445"/>
                    <a:gd name="T108" fmla="*/ 89 w 1244"/>
                    <a:gd name="T109" fmla="*/ 211 h 445"/>
                    <a:gd name="T110" fmla="*/ 76 w 1244"/>
                    <a:gd name="T111" fmla="*/ 218 h 445"/>
                    <a:gd name="T112" fmla="*/ 60 w 1244"/>
                    <a:gd name="T113" fmla="*/ 221 h 445"/>
                    <a:gd name="T114" fmla="*/ 49 w 1244"/>
                    <a:gd name="T115" fmla="*/ 221 h 445"/>
                    <a:gd name="T116" fmla="*/ 39 w 1244"/>
                    <a:gd name="T117" fmla="*/ 219 h 445"/>
                    <a:gd name="T118" fmla="*/ 30 w 1244"/>
                    <a:gd name="T119" fmla="*/ 217 h 445"/>
                    <a:gd name="T120" fmla="*/ 18 w 1244"/>
                    <a:gd name="T121" fmla="*/ 211 h 445"/>
                    <a:gd name="T122" fmla="*/ 8 w 1244"/>
                    <a:gd name="T123" fmla="*/ 204 h 445"/>
                    <a:gd name="T124" fmla="*/ 22 w 1244"/>
                    <a:gd name="T125" fmla="*/ 196 h 4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44" h="445">
                      <a:moveTo>
                        <a:pt x="44" y="392"/>
                      </a:moveTo>
                      <a:lnTo>
                        <a:pt x="46" y="392"/>
                      </a:lnTo>
                      <a:lnTo>
                        <a:pt x="49" y="392"/>
                      </a:lnTo>
                      <a:lnTo>
                        <a:pt x="55" y="394"/>
                      </a:lnTo>
                      <a:lnTo>
                        <a:pt x="65" y="397"/>
                      </a:lnTo>
                      <a:lnTo>
                        <a:pt x="74" y="399"/>
                      </a:lnTo>
                      <a:lnTo>
                        <a:pt x="86" y="401"/>
                      </a:lnTo>
                      <a:lnTo>
                        <a:pt x="93" y="401"/>
                      </a:lnTo>
                      <a:lnTo>
                        <a:pt x="99" y="401"/>
                      </a:lnTo>
                      <a:lnTo>
                        <a:pt x="105" y="401"/>
                      </a:lnTo>
                      <a:lnTo>
                        <a:pt x="112" y="403"/>
                      </a:lnTo>
                      <a:lnTo>
                        <a:pt x="120" y="401"/>
                      </a:lnTo>
                      <a:lnTo>
                        <a:pt x="126" y="401"/>
                      </a:lnTo>
                      <a:lnTo>
                        <a:pt x="133" y="399"/>
                      </a:lnTo>
                      <a:lnTo>
                        <a:pt x="141" y="397"/>
                      </a:lnTo>
                      <a:lnTo>
                        <a:pt x="146" y="394"/>
                      </a:lnTo>
                      <a:lnTo>
                        <a:pt x="152" y="392"/>
                      </a:lnTo>
                      <a:lnTo>
                        <a:pt x="160" y="388"/>
                      </a:lnTo>
                      <a:lnTo>
                        <a:pt x="165" y="384"/>
                      </a:lnTo>
                      <a:lnTo>
                        <a:pt x="169" y="380"/>
                      </a:lnTo>
                      <a:lnTo>
                        <a:pt x="175" y="375"/>
                      </a:lnTo>
                      <a:lnTo>
                        <a:pt x="181" y="367"/>
                      </a:lnTo>
                      <a:lnTo>
                        <a:pt x="184" y="359"/>
                      </a:lnTo>
                      <a:lnTo>
                        <a:pt x="188" y="352"/>
                      </a:lnTo>
                      <a:lnTo>
                        <a:pt x="192" y="342"/>
                      </a:lnTo>
                      <a:lnTo>
                        <a:pt x="196" y="333"/>
                      </a:lnTo>
                      <a:lnTo>
                        <a:pt x="200" y="323"/>
                      </a:lnTo>
                      <a:lnTo>
                        <a:pt x="200" y="321"/>
                      </a:lnTo>
                      <a:lnTo>
                        <a:pt x="205" y="320"/>
                      </a:lnTo>
                      <a:lnTo>
                        <a:pt x="209" y="318"/>
                      </a:lnTo>
                      <a:lnTo>
                        <a:pt x="213" y="316"/>
                      </a:lnTo>
                      <a:lnTo>
                        <a:pt x="219" y="314"/>
                      </a:lnTo>
                      <a:lnTo>
                        <a:pt x="224" y="312"/>
                      </a:lnTo>
                      <a:lnTo>
                        <a:pt x="232" y="308"/>
                      </a:lnTo>
                      <a:lnTo>
                        <a:pt x="240" y="304"/>
                      </a:lnTo>
                      <a:lnTo>
                        <a:pt x="247" y="302"/>
                      </a:lnTo>
                      <a:lnTo>
                        <a:pt x="257" y="299"/>
                      </a:lnTo>
                      <a:lnTo>
                        <a:pt x="264" y="295"/>
                      </a:lnTo>
                      <a:lnTo>
                        <a:pt x="276" y="289"/>
                      </a:lnTo>
                      <a:lnTo>
                        <a:pt x="285" y="285"/>
                      </a:lnTo>
                      <a:lnTo>
                        <a:pt x="299" y="282"/>
                      </a:lnTo>
                      <a:lnTo>
                        <a:pt x="310" y="278"/>
                      </a:lnTo>
                      <a:lnTo>
                        <a:pt x="321" y="272"/>
                      </a:lnTo>
                      <a:lnTo>
                        <a:pt x="335" y="266"/>
                      </a:lnTo>
                      <a:lnTo>
                        <a:pt x="348" y="263"/>
                      </a:lnTo>
                      <a:lnTo>
                        <a:pt x="361" y="255"/>
                      </a:lnTo>
                      <a:lnTo>
                        <a:pt x="377" y="249"/>
                      </a:lnTo>
                      <a:lnTo>
                        <a:pt x="392" y="244"/>
                      </a:lnTo>
                      <a:lnTo>
                        <a:pt x="407" y="240"/>
                      </a:lnTo>
                      <a:lnTo>
                        <a:pt x="422" y="232"/>
                      </a:lnTo>
                      <a:lnTo>
                        <a:pt x="439" y="226"/>
                      </a:lnTo>
                      <a:lnTo>
                        <a:pt x="456" y="219"/>
                      </a:lnTo>
                      <a:lnTo>
                        <a:pt x="474" y="213"/>
                      </a:lnTo>
                      <a:lnTo>
                        <a:pt x="491" y="207"/>
                      </a:lnTo>
                      <a:lnTo>
                        <a:pt x="510" y="200"/>
                      </a:lnTo>
                      <a:lnTo>
                        <a:pt x="527" y="194"/>
                      </a:lnTo>
                      <a:lnTo>
                        <a:pt x="548" y="188"/>
                      </a:lnTo>
                      <a:lnTo>
                        <a:pt x="565" y="181"/>
                      </a:lnTo>
                      <a:lnTo>
                        <a:pt x="584" y="173"/>
                      </a:lnTo>
                      <a:lnTo>
                        <a:pt x="603" y="168"/>
                      </a:lnTo>
                      <a:lnTo>
                        <a:pt x="624" y="160"/>
                      </a:lnTo>
                      <a:lnTo>
                        <a:pt x="643" y="152"/>
                      </a:lnTo>
                      <a:lnTo>
                        <a:pt x="662" y="145"/>
                      </a:lnTo>
                      <a:lnTo>
                        <a:pt x="683" y="139"/>
                      </a:lnTo>
                      <a:lnTo>
                        <a:pt x="704" y="131"/>
                      </a:lnTo>
                      <a:lnTo>
                        <a:pt x="723" y="124"/>
                      </a:lnTo>
                      <a:lnTo>
                        <a:pt x="744" y="118"/>
                      </a:lnTo>
                      <a:lnTo>
                        <a:pt x="764" y="112"/>
                      </a:lnTo>
                      <a:lnTo>
                        <a:pt x="785" y="105"/>
                      </a:lnTo>
                      <a:lnTo>
                        <a:pt x="806" y="99"/>
                      </a:lnTo>
                      <a:lnTo>
                        <a:pt x="827" y="92"/>
                      </a:lnTo>
                      <a:lnTo>
                        <a:pt x="848" y="86"/>
                      </a:lnTo>
                      <a:lnTo>
                        <a:pt x="869" y="80"/>
                      </a:lnTo>
                      <a:lnTo>
                        <a:pt x="890" y="74"/>
                      </a:lnTo>
                      <a:lnTo>
                        <a:pt x="911" y="67"/>
                      </a:lnTo>
                      <a:lnTo>
                        <a:pt x="932" y="61"/>
                      </a:lnTo>
                      <a:lnTo>
                        <a:pt x="953" y="55"/>
                      </a:lnTo>
                      <a:lnTo>
                        <a:pt x="974" y="50"/>
                      </a:lnTo>
                      <a:lnTo>
                        <a:pt x="995" y="44"/>
                      </a:lnTo>
                      <a:lnTo>
                        <a:pt x="1014" y="38"/>
                      </a:lnTo>
                      <a:lnTo>
                        <a:pt x="1036" y="35"/>
                      </a:lnTo>
                      <a:lnTo>
                        <a:pt x="1055" y="27"/>
                      </a:lnTo>
                      <a:lnTo>
                        <a:pt x="1076" y="23"/>
                      </a:lnTo>
                      <a:lnTo>
                        <a:pt x="1095" y="17"/>
                      </a:lnTo>
                      <a:lnTo>
                        <a:pt x="1116" y="14"/>
                      </a:lnTo>
                      <a:lnTo>
                        <a:pt x="1133" y="10"/>
                      </a:lnTo>
                      <a:lnTo>
                        <a:pt x="1154" y="6"/>
                      </a:lnTo>
                      <a:lnTo>
                        <a:pt x="1173" y="4"/>
                      </a:lnTo>
                      <a:lnTo>
                        <a:pt x="1192" y="0"/>
                      </a:lnTo>
                      <a:lnTo>
                        <a:pt x="1244" y="10"/>
                      </a:lnTo>
                      <a:lnTo>
                        <a:pt x="1242" y="10"/>
                      </a:lnTo>
                      <a:lnTo>
                        <a:pt x="1236" y="12"/>
                      </a:lnTo>
                      <a:lnTo>
                        <a:pt x="1232" y="12"/>
                      </a:lnTo>
                      <a:lnTo>
                        <a:pt x="1228" y="12"/>
                      </a:lnTo>
                      <a:lnTo>
                        <a:pt x="1223" y="14"/>
                      </a:lnTo>
                      <a:lnTo>
                        <a:pt x="1217" y="16"/>
                      </a:lnTo>
                      <a:lnTo>
                        <a:pt x="1209" y="17"/>
                      </a:lnTo>
                      <a:lnTo>
                        <a:pt x="1204" y="19"/>
                      </a:lnTo>
                      <a:lnTo>
                        <a:pt x="1194" y="19"/>
                      </a:lnTo>
                      <a:lnTo>
                        <a:pt x="1187" y="23"/>
                      </a:lnTo>
                      <a:lnTo>
                        <a:pt x="1177" y="25"/>
                      </a:lnTo>
                      <a:lnTo>
                        <a:pt x="1166" y="29"/>
                      </a:lnTo>
                      <a:lnTo>
                        <a:pt x="1156" y="33"/>
                      </a:lnTo>
                      <a:lnTo>
                        <a:pt x="1147" y="35"/>
                      </a:lnTo>
                      <a:lnTo>
                        <a:pt x="1133" y="36"/>
                      </a:lnTo>
                      <a:lnTo>
                        <a:pt x="1120" y="40"/>
                      </a:lnTo>
                      <a:lnTo>
                        <a:pt x="1107" y="44"/>
                      </a:lnTo>
                      <a:lnTo>
                        <a:pt x="1093" y="48"/>
                      </a:lnTo>
                      <a:lnTo>
                        <a:pt x="1078" y="52"/>
                      </a:lnTo>
                      <a:lnTo>
                        <a:pt x="1065" y="54"/>
                      </a:lnTo>
                      <a:lnTo>
                        <a:pt x="1050" y="59"/>
                      </a:lnTo>
                      <a:lnTo>
                        <a:pt x="1036" y="65"/>
                      </a:lnTo>
                      <a:lnTo>
                        <a:pt x="1019" y="67"/>
                      </a:lnTo>
                      <a:lnTo>
                        <a:pt x="1004" y="73"/>
                      </a:lnTo>
                      <a:lnTo>
                        <a:pt x="987" y="76"/>
                      </a:lnTo>
                      <a:lnTo>
                        <a:pt x="970" y="82"/>
                      </a:lnTo>
                      <a:lnTo>
                        <a:pt x="951" y="88"/>
                      </a:lnTo>
                      <a:lnTo>
                        <a:pt x="934" y="93"/>
                      </a:lnTo>
                      <a:lnTo>
                        <a:pt x="917" y="99"/>
                      </a:lnTo>
                      <a:lnTo>
                        <a:pt x="899" y="105"/>
                      </a:lnTo>
                      <a:lnTo>
                        <a:pt x="879" y="109"/>
                      </a:lnTo>
                      <a:lnTo>
                        <a:pt x="860" y="114"/>
                      </a:lnTo>
                      <a:lnTo>
                        <a:pt x="840" y="120"/>
                      </a:lnTo>
                      <a:lnTo>
                        <a:pt x="821" y="128"/>
                      </a:lnTo>
                      <a:lnTo>
                        <a:pt x="801" y="133"/>
                      </a:lnTo>
                      <a:lnTo>
                        <a:pt x="782" y="139"/>
                      </a:lnTo>
                      <a:lnTo>
                        <a:pt x="761" y="147"/>
                      </a:lnTo>
                      <a:lnTo>
                        <a:pt x="742" y="152"/>
                      </a:lnTo>
                      <a:lnTo>
                        <a:pt x="719" y="160"/>
                      </a:lnTo>
                      <a:lnTo>
                        <a:pt x="700" y="166"/>
                      </a:lnTo>
                      <a:lnTo>
                        <a:pt x="677" y="171"/>
                      </a:lnTo>
                      <a:lnTo>
                        <a:pt x="656" y="179"/>
                      </a:lnTo>
                      <a:lnTo>
                        <a:pt x="635" y="187"/>
                      </a:lnTo>
                      <a:lnTo>
                        <a:pt x="614" y="194"/>
                      </a:lnTo>
                      <a:lnTo>
                        <a:pt x="593" y="202"/>
                      </a:lnTo>
                      <a:lnTo>
                        <a:pt x="574" y="209"/>
                      </a:lnTo>
                      <a:lnTo>
                        <a:pt x="551" y="217"/>
                      </a:lnTo>
                      <a:lnTo>
                        <a:pt x="531" y="225"/>
                      </a:lnTo>
                      <a:lnTo>
                        <a:pt x="510" y="232"/>
                      </a:lnTo>
                      <a:lnTo>
                        <a:pt x="489" y="240"/>
                      </a:lnTo>
                      <a:lnTo>
                        <a:pt x="468" y="247"/>
                      </a:lnTo>
                      <a:lnTo>
                        <a:pt x="447" y="255"/>
                      </a:lnTo>
                      <a:lnTo>
                        <a:pt x="424" y="263"/>
                      </a:lnTo>
                      <a:lnTo>
                        <a:pt x="405" y="272"/>
                      </a:lnTo>
                      <a:lnTo>
                        <a:pt x="382" y="280"/>
                      </a:lnTo>
                      <a:lnTo>
                        <a:pt x="361" y="287"/>
                      </a:lnTo>
                      <a:lnTo>
                        <a:pt x="342" y="295"/>
                      </a:lnTo>
                      <a:lnTo>
                        <a:pt x="321" y="304"/>
                      </a:lnTo>
                      <a:lnTo>
                        <a:pt x="302" y="312"/>
                      </a:lnTo>
                      <a:lnTo>
                        <a:pt x="281" y="321"/>
                      </a:lnTo>
                      <a:lnTo>
                        <a:pt x="262" y="329"/>
                      </a:lnTo>
                      <a:lnTo>
                        <a:pt x="243" y="339"/>
                      </a:lnTo>
                      <a:lnTo>
                        <a:pt x="242" y="340"/>
                      </a:lnTo>
                      <a:lnTo>
                        <a:pt x="240" y="346"/>
                      </a:lnTo>
                      <a:lnTo>
                        <a:pt x="236" y="354"/>
                      </a:lnTo>
                      <a:lnTo>
                        <a:pt x="230" y="367"/>
                      </a:lnTo>
                      <a:lnTo>
                        <a:pt x="224" y="373"/>
                      </a:lnTo>
                      <a:lnTo>
                        <a:pt x="221" y="378"/>
                      </a:lnTo>
                      <a:lnTo>
                        <a:pt x="215" y="384"/>
                      </a:lnTo>
                      <a:lnTo>
                        <a:pt x="211" y="392"/>
                      </a:lnTo>
                      <a:lnTo>
                        <a:pt x="205" y="399"/>
                      </a:lnTo>
                      <a:lnTo>
                        <a:pt x="200" y="405"/>
                      </a:lnTo>
                      <a:lnTo>
                        <a:pt x="192" y="413"/>
                      </a:lnTo>
                      <a:lnTo>
                        <a:pt x="186" y="418"/>
                      </a:lnTo>
                      <a:lnTo>
                        <a:pt x="177" y="422"/>
                      </a:lnTo>
                      <a:lnTo>
                        <a:pt x="169" y="428"/>
                      </a:lnTo>
                      <a:lnTo>
                        <a:pt x="160" y="432"/>
                      </a:lnTo>
                      <a:lnTo>
                        <a:pt x="152" y="437"/>
                      </a:lnTo>
                      <a:lnTo>
                        <a:pt x="141" y="439"/>
                      </a:lnTo>
                      <a:lnTo>
                        <a:pt x="131" y="443"/>
                      </a:lnTo>
                      <a:lnTo>
                        <a:pt x="120" y="443"/>
                      </a:lnTo>
                      <a:lnTo>
                        <a:pt x="110" y="445"/>
                      </a:lnTo>
                      <a:lnTo>
                        <a:pt x="103" y="443"/>
                      </a:lnTo>
                      <a:lnTo>
                        <a:pt x="97" y="443"/>
                      </a:lnTo>
                      <a:lnTo>
                        <a:pt x="89" y="443"/>
                      </a:lnTo>
                      <a:lnTo>
                        <a:pt x="86" y="441"/>
                      </a:lnTo>
                      <a:lnTo>
                        <a:pt x="78" y="439"/>
                      </a:lnTo>
                      <a:lnTo>
                        <a:pt x="72" y="437"/>
                      </a:lnTo>
                      <a:lnTo>
                        <a:pt x="65" y="436"/>
                      </a:lnTo>
                      <a:lnTo>
                        <a:pt x="59" y="434"/>
                      </a:lnTo>
                      <a:lnTo>
                        <a:pt x="51" y="430"/>
                      </a:lnTo>
                      <a:lnTo>
                        <a:pt x="44" y="426"/>
                      </a:lnTo>
                      <a:lnTo>
                        <a:pt x="36" y="422"/>
                      </a:lnTo>
                      <a:lnTo>
                        <a:pt x="30" y="420"/>
                      </a:lnTo>
                      <a:lnTo>
                        <a:pt x="23" y="415"/>
                      </a:lnTo>
                      <a:lnTo>
                        <a:pt x="15" y="409"/>
                      </a:lnTo>
                      <a:lnTo>
                        <a:pt x="8" y="403"/>
                      </a:lnTo>
                      <a:lnTo>
                        <a:pt x="0" y="399"/>
                      </a:lnTo>
                      <a:lnTo>
                        <a:pt x="44"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41" name="Freeform 200"/>
                <p:cNvSpPr>
                  <a:spLocks/>
                </p:cNvSpPr>
                <p:nvPr/>
              </p:nvSpPr>
              <p:spPr bwMode="auto">
                <a:xfrm>
                  <a:off x="479" y="3338"/>
                  <a:ext cx="825" cy="613"/>
                </a:xfrm>
                <a:custGeom>
                  <a:avLst/>
                  <a:gdLst>
                    <a:gd name="T0" fmla="*/ 255 w 1651"/>
                    <a:gd name="T1" fmla="*/ 613 h 1226"/>
                    <a:gd name="T2" fmla="*/ 259 w 1651"/>
                    <a:gd name="T3" fmla="*/ 606 h 1226"/>
                    <a:gd name="T4" fmla="*/ 269 w 1651"/>
                    <a:gd name="T5" fmla="*/ 599 h 1226"/>
                    <a:gd name="T6" fmla="*/ 279 w 1651"/>
                    <a:gd name="T7" fmla="*/ 590 h 1226"/>
                    <a:gd name="T8" fmla="*/ 294 w 1651"/>
                    <a:gd name="T9" fmla="*/ 580 h 1226"/>
                    <a:gd name="T10" fmla="*/ 308 w 1651"/>
                    <a:gd name="T11" fmla="*/ 568 h 1226"/>
                    <a:gd name="T12" fmla="*/ 326 w 1651"/>
                    <a:gd name="T13" fmla="*/ 556 h 1226"/>
                    <a:gd name="T14" fmla="*/ 347 w 1651"/>
                    <a:gd name="T15" fmla="*/ 543 h 1226"/>
                    <a:gd name="T16" fmla="*/ 371 w 1651"/>
                    <a:gd name="T17" fmla="*/ 529 h 1226"/>
                    <a:gd name="T18" fmla="*/ 395 w 1651"/>
                    <a:gd name="T19" fmla="*/ 516 h 1226"/>
                    <a:gd name="T20" fmla="*/ 423 w 1651"/>
                    <a:gd name="T21" fmla="*/ 502 h 1226"/>
                    <a:gd name="T22" fmla="*/ 453 w 1651"/>
                    <a:gd name="T23" fmla="*/ 489 h 1226"/>
                    <a:gd name="T24" fmla="*/ 486 w 1651"/>
                    <a:gd name="T25" fmla="*/ 476 h 1226"/>
                    <a:gd name="T26" fmla="*/ 519 w 1651"/>
                    <a:gd name="T27" fmla="*/ 464 h 1226"/>
                    <a:gd name="T28" fmla="*/ 556 w 1651"/>
                    <a:gd name="T29" fmla="*/ 453 h 1226"/>
                    <a:gd name="T30" fmla="*/ 595 w 1651"/>
                    <a:gd name="T31" fmla="*/ 444 h 1226"/>
                    <a:gd name="T32" fmla="*/ 636 w 1651"/>
                    <a:gd name="T33" fmla="*/ 436 h 1226"/>
                    <a:gd name="T34" fmla="*/ 678 w 1651"/>
                    <a:gd name="T35" fmla="*/ 431 h 1226"/>
                    <a:gd name="T36" fmla="*/ 723 w 1651"/>
                    <a:gd name="T37" fmla="*/ 428 h 1226"/>
                    <a:gd name="T38" fmla="*/ 770 w 1651"/>
                    <a:gd name="T39" fmla="*/ 426 h 1226"/>
                    <a:gd name="T40" fmla="*/ 819 w 1651"/>
                    <a:gd name="T41" fmla="*/ 429 h 1226"/>
                    <a:gd name="T42" fmla="*/ 821 w 1651"/>
                    <a:gd name="T43" fmla="*/ 413 h 1226"/>
                    <a:gd name="T44" fmla="*/ 809 w 1651"/>
                    <a:gd name="T45" fmla="*/ 411 h 1226"/>
                    <a:gd name="T46" fmla="*/ 798 w 1651"/>
                    <a:gd name="T47" fmla="*/ 410 h 1226"/>
                    <a:gd name="T48" fmla="*/ 782 w 1651"/>
                    <a:gd name="T49" fmla="*/ 409 h 1226"/>
                    <a:gd name="T50" fmla="*/ 764 w 1651"/>
                    <a:gd name="T51" fmla="*/ 409 h 1226"/>
                    <a:gd name="T52" fmla="*/ 744 w 1651"/>
                    <a:gd name="T53" fmla="*/ 409 h 1226"/>
                    <a:gd name="T54" fmla="*/ 722 w 1651"/>
                    <a:gd name="T55" fmla="*/ 410 h 1226"/>
                    <a:gd name="T56" fmla="*/ 697 w 1651"/>
                    <a:gd name="T57" fmla="*/ 411 h 1226"/>
                    <a:gd name="T58" fmla="*/ 670 w 1651"/>
                    <a:gd name="T59" fmla="*/ 414 h 1226"/>
                    <a:gd name="T60" fmla="*/ 641 w 1651"/>
                    <a:gd name="T61" fmla="*/ 417 h 1226"/>
                    <a:gd name="T62" fmla="*/ 609 w 1651"/>
                    <a:gd name="T63" fmla="*/ 423 h 1226"/>
                    <a:gd name="T64" fmla="*/ 577 w 1651"/>
                    <a:gd name="T65" fmla="*/ 430 h 1226"/>
                    <a:gd name="T66" fmla="*/ 543 w 1651"/>
                    <a:gd name="T67" fmla="*/ 439 h 1226"/>
                    <a:gd name="T68" fmla="*/ 507 w 1651"/>
                    <a:gd name="T69" fmla="*/ 449 h 1226"/>
                    <a:gd name="T70" fmla="*/ 471 w 1651"/>
                    <a:gd name="T71" fmla="*/ 463 h 1226"/>
                    <a:gd name="T72" fmla="*/ 433 w 1651"/>
                    <a:gd name="T73" fmla="*/ 477 h 1226"/>
                    <a:gd name="T74" fmla="*/ 395 w 1651"/>
                    <a:gd name="T75" fmla="*/ 495 h 1226"/>
                    <a:gd name="T76" fmla="*/ 356 w 1651"/>
                    <a:gd name="T77" fmla="*/ 516 h 1226"/>
                    <a:gd name="T78" fmla="*/ 317 w 1651"/>
                    <a:gd name="T79" fmla="*/ 540 h 1226"/>
                    <a:gd name="T80" fmla="*/ 278 w 1651"/>
                    <a:gd name="T81" fmla="*/ 567 h 1226"/>
                    <a:gd name="T82" fmla="*/ 263 w 1651"/>
                    <a:gd name="T83" fmla="*/ 574 h 1226"/>
                    <a:gd name="T84" fmla="*/ 258 w 1651"/>
                    <a:gd name="T85" fmla="*/ 562 h 1226"/>
                    <a:gd name="T86" fmla="*/ 252 w 1651"/>
                    <a:gd name="T87" fmla="*/ 551 h 1226"/>
                    <a:gd name="T88" fmla="*/ 246 w 1651"/>
                    <a:gd name="T89" fmla="*/ 537 h 1226"/>
                    <a:gd name="T90" fmla="*/ 238 w 1651"/>
                    <a:gd name="T91" fmla="*/ 521 h 1226"/>
                    <a:gd name="T92" fmla="*/ 229 w 1651"/>
                    <a:gd name="T93" fmla="*/ 501 h 1226"/>
                    <a:gd name="T94" fmla="*/ 219 w 1651"/>
                    <a:gd name="T95" fmla="*/ 481 h 1226"/>
                    <a:gd name="T96" fmla="*/ 207 w 1651"/>
                    <a:gd name="T97" fmla="*/ 456 h 1226"/>
                    <a:gd name="T98" fmla="*/ 196 w 1651"/>
                    <a:gd name="T99" fmla="*/ 432 h 1226"/>
                    <a:gd name="T100" fmla="*/ 183 w 1651"/>
                    <a:gd name="T101" fmla="*/ 404 h 1226"/>
                    <a:gd name="T102" fmla="*/ 170 w 1651"/>
                    <a:gd name="T103" fmla="*/ 376 h 1226"/>
                    <a:gd name="T104" fmla="*/ 156 w 1651"/>
                    <a:gd name="T105" fmla="*/ 343 h 1226"/>
                    <a:gd name="T106" fmla="*/ 142 w 1651"/>
                    <a:gd name="T107" fmla="*/ 311 h 1226"/>
                    <a:gd name="T108" fmla="*/ 126 w 1651"/>
                    <a:gd name="T109" fmla="*/ 278 h 1226"/>
                    <a:gd name="T110" fmla="*/ 111 w 1651"/>
                    <a:gd name="T111" fmla="*/ 243 h 1226"/>
                    <a:gd name="T112" fmla="*/ 95 w 1651"/>
                    <a:gd name="T113" fmla="*/ 206 h 1226"/>
                    <a:gd name="T114" fmla="*/ 80 w 1651"/>
                    <a:gd name="T115" fmla="*/ 170 h 1226"/>
                    <a:gd name="T116" fmla="*/ 64 w 1651"/>
                    <a:gd name="T117" fmla="*/ 132 h 1226"/>
                    <a:gd name="T118" fmla="*/ 48 w 1651"/>
                    <a:gd name="T119" fmla="*/ 93 h 1226"/>
                    <a:gd name="T120" fmla="*/ 32 w 1651"/>
                    <a:gd name="T121" fmla="*/ 54 h 1226"/>
                    <a:gd name="T122" fmla="*/ 65 w 1651"/>
                    <a:gd name="T123" fmla="*/ 0 h 12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1" h="1226">
                      <a:moveTo>
                        <a:pt x="131" y="0"/>
                      </a:moveTo>
                      <a:lnTo>
                        <a:pt x="0" y="65"/>
                      </a:lnTo>
                      <a:lnTo>
                        <a:pt x="510" y="1226"/>
                      </a:lnTo>
                      <a:lnTo>
                        <a:pt x="510" y="1222"/>
                      </a:lnTo>
                      <a:lnTo>
                        <a:pt x="514" y="1220"/>
                      </a:lnTo>
                      <a:lnTo>
                        <a:pt x="519" y="1212"/>
                      </a:lnTo>
                      <a:lnTo>
                        <a:pt x="529" y="1207"/>
                      </a:lnTo>
                      <a:lnTo>
                        <a:pt x="533" y="1201"/>
                      </a:lnTo>
                      <a:lnTo>
                        <a:pt x="538" y="1197"/>
                      </a:lnTo>
                      <a:lnTo>
                        <a:pt x="544" y="1191"/>
                      </a:lnTo>
                      <a:lnTo>
                        <a:pt x="552" y="1186"/>
                      </a:lnTo>
                      <a:lnTo>
                        <a:pt x="559" y="1180"/>
                      </a:lnTo>
                      <a:lnTo>
                        <a:pt x="567" y="1172"/>
                      </a:lnTo>
                      <a:lnTo>
                        <a:pt x="578" y="1167"/>
                      </a:lnTo>
                      <a:lnTo>
                        <a:pt x="588" y="1159"/>
                      </a:lnTo>
                      <a:lnTo>
                        <a:pt x="595" y="1152"/>
                      </a:lnTo>
                      <a:lnTo>
                        <a:pt x="607" y="1144"/>
                      </a:lnTo>
                      <a:lnTo>
                        <a:pt x="616" y="1136"/>
                      </a:lnTo>
                      <a:lnTo>
                        <a:pt x="630" y="1129"/>
                      </a:lnTo>
                      <a:lnTo>
                        <a:pt x="639" y="1119"/>
                      </a:lnTo>
                      <a:lnTo>
                        <a:pt x="652" y="1112"/>
                      </a:lnTo>
                      <a:lnTo>
                        <a:pt x="666" y="1102"/>
                      </a:lnTo>
                      <a:lnTo>
                        <a:pt x="681" y="1095"/>
                      </a:lnTo>
                      <a:lnTo>
                        <a:pt x="694" y="1085"/>
                      </a:lnTo>
                      <a:lnTo>
                        <a:pt x="709" y="1077"/>
                      </a:lnTo>
                      <a:lnTo>
                        <a:pt x="725" y="1068"/>
                      </a:lnTo>
                      <a:lnTo>
                        <a:pt x="742" y="1058"/>
                      </a:lnTo>
                      <a:lnTo>
                        <a:pt x="757" y="1049"/>
                      </a:lnTo>
                      <a:lnTo>
                        <a:pt x="774" y="1039"/>
                      </a:lnTo>
                      <a:lnTo>
                        <a:pt x="791" y="1032"/>
                      </a:lnTo>
                      <a:lnTo>
                        <a:pt x="810" y="1022"/>
                      </a:lnTo>
                      <a:lnTo>
                        <a:pt x="827" y="1013"/>
                      </a:lnTo>
                      <a:lnTo>
                        <a:pt x="846" y="1003"/>
                      </a:lnTo>
                      <a:lnTo>
                        <a:pt x="867" y="996"/>
                      </a:lnTo>
                      <a:lnTo>
                        <a:pt x="886" y="986"/>
                      </a:lnTo>
                      <a:lnTo>
                        <a:pt x="907" y="977"/>
                      </a:lnTo>
                      <a:lnTo>
                        <a:pt x="928" y="967"/>
                      </a:lnTo>
                      <a:lnTo>
                        <a:pt x="949" y="960"/>
                      </a:lnTo>
                      <a:lnTo>
                        <a:pt x="972" y="952"/>
                      </a:lnTo>
                      <a:lnTo>
                        <a:pt x="993" y="943"/>
                      </a:lnTo>
                      <a:lnTo>
                        <a:pt x="1016" y="935"/>
                      </a:lnTo>
                      <a:lnTo>
                        <a:pt x="1038" y="927"/>
                      </a:lnTo>
                      <a:lnTo>
                        <a:pt x="1065" y="920"/>
                      </a:lnTo>
                      <a:lnTo>
                        <a:pt x="1088" y="912"/>
                      </a:lnTo>
                      <a:lnTo>
                        <a:pt x="1113" y="906"/>
                      </a:lnTo>
                      <a:lnTo>
                        <a:pt x="1139" y="901"/>
                      </a:lnTo>
                      <a:lnTo>
                        <a:pt x="1166" y="895"/>
                      </a:lnTo>
                      <a:lnTo>
                        <a:pt x="1191" y="887"/>
                      </a:lnTo>
                      <a:lnTo>
                        <a:pt x="1217" y="882"/>
                      </a:lnTo>
                      <a:lnTo>
                        <a:pt x="1244" y="876"/>
                      </a:lnTo>
                      <a:lnTo>
                        <a:pt x="1272" y="872"/>
                      </a:lnTo>
                      <a:lnTo>
                        <a:pt x="1299" y="867"/>
                      </a:lnTo>
                      <a:lnTo>
                        <a:pt x="1327" y="865"/>
                      </a:lnTo>
                      <a:lnTo>
                        <a:pt x="1356" y="861"/>
                      </a:lnTo>
                      <a:lnTo>
                        <a:pt x="1386" y="859"/>
                      </a:lnTo>
                      <a:lnTo>
                        <a:pt x="1417" y="855"/>
                      </a:lnTo>
                      <a:lnTo>
                        <a:pt x="1447" y="855"/>
                      </a:lnTo>
                      <a:lnTo>
                        <a:pt x="1476" y="853"/>
                      </a:lnTo>
                      <a:lnTo>
                        <a:pt x="1508" y="853"/>
                      </a:lnTo>
                      <a:lnTo>
                        <a:pt x="1540" y="851"/>
                      </a:lnTo>
                      <a:lnTo>
                        <a:pt x="1573" y="853"/>
                      </a:lnTo>
                      <a:lnTo>
                        <a:pt x="1605" y="855"/>
                      </a:lnTo>
                      <a:lnTo>
                        <a:pt x="1639" y="857"/>
                      </a:lnTo>
                      <a:lnTo>
                        <a:pt x="1651" y="827"/>
                      </a:lnTo>
                      <a:lnTo>
                        <a:pt x="1649" y="825"/>
                      </a:lnTo>
                      <a:lnTo>
                        <a:pt x="1643" y="825"/>
                      </a:lnTo>
                      <a:lnTo>
                        <a:pt x="1635" y="823"/>
                      </a:lnTo>
                      <a:lnTo>
                        <a:pt x="1626" y="823"/>
                      </a:lnTo>
                      <a:lnTo>
                        <a:pt x="1618" y="821"/>
                      </a:lnTo>
                      <a:lnTo>
                        <a:pt x="1611" y="819"/>
                      </a:lnTo>
                      <a:lnTo>
                        <a:pt x="1603" y="819"/>
                      </a:lnTo>
                      <a:lnTo>
                        <a:pt x="1596" y="819"/>
                      </a:lnTo>
                      <a:lnTo>
                        <a:pt x="1586" y="819"/>
                      </a:lnTo>
                      <a:lnTo>
                        <a:pt x="1577" y="817"/>
                      </a:lnTo>
                      <a:lnTo>
                        <a:pt x="1565" y="817"/>
                      </a:lnTo>
                      <a:lnTo>
                        <a:pt x="1556" y="817"/>
                      </a:lnTo>
                      <a:lnTo>
                        <a:pt x="1542" y="817"/>
                      </a:lnTo>
                      <a:lnTo>
                        <a:pt x="1529" y="817"/>
                      </a:lnTo>
                      <a:lnTo>
                        <a:pt x="1516" y="817"/>
                      </a:lnTo>
                      <a:lnTo>
                        <a:pt x="1504" y="817"/>
                      </a:lnTo>
                      <a:lnTo>
                        <a:pt x="1489" y="817"/>
                      </a:lnTo>
                      <a:lnTo>
                        <a:pt x="1474" y="817"/>
                      </a:lnTo>
                      <a:lnTo>
                        <a:pt x="1459" y="817"/>
                      </a:lnTo>
                      <a:lnTo>
                        <a:pt x="1445" y="819"/>
                      </a:lnTo>
                      <a:lnTo>
                        <a:pt x="1428" y="819"/>
                      </a:lnTo>
                      <a:lnTo>
                        <a:pt x="1411" y="819"/>
                      </a:lnTo>
                      <a:lnTo>
                        <a:pt x="1394" y="821"/>
                      </a:lnTo>
                      <a:lnTo>
                        <a:pt x="1377" y="823"/>
                      </a:lnTo>
                      <a:lnTo>
                        <a:pt x="1358" y="825"/>
                      </a:lnTo>
                      <a:lnTo>
                        <a:pt x="1341" y="827"/>
                      </a:lnTo>
                      <a:lnTo>
                        <a:pt x="1322" y="830"/>
                      </a:lnTo>
                      <a:lnTo>
                        <a:pt x="1303" y="832"/>
                      </a:lnTo>
                      <a:lnTo>
                        <a:pt x="1282" y="834"/>
                      </a:lnTo>
                      <a:lnTo>
                        <a:pt x="1261" y="838"/>
                      </a:lnTo>
                      <a:lnTo>
                        <a:pt x="1240" y="842"/>
                      </a:lnTo>
                      <a:lnTo>
                        <a:pt x="1219" y="846"/>
                      </a:lnTo>
                      <a:lnTo>
                        <a:pt x="1198" y="849"/>
                      </a:lnTo>
                      <a:lnTo>
                        <a:pt x="1177" y="855"/>
                      </a:lnTo>
                      <a:lnTo>
                        <a:pt x="1154" y="859"/>
                      </a:lnTo>
                      <a:lnTo>
                        <a:pt x="1132" y="865"/>
                      </a:lnTo>
                      <a:lnTo>
                        <a:pt x="1109" y="870"/>
                      </a:lnTo>
                      <a:lnTo>
                        <a:pt x="1086" y="878"/>
                      </a:lnTo>
                      <a:lnTo>
                        <a:pt x="1061" y="884"/>
                      </a:lnTo>
                      <a:lnTo>
                        <a:pt x="1038" y="891"/>
                      </a:lnTo>
                      <a:lnTo>
                        <a:pt x="1014" y="897"/>
                      </a:lnTo>
                      <a:lnTo>
                        <a:pt x="991" y="906"/>
                      </a:lnTo>
                      <a:lnTo>
                        <a:pt x="966" y="914"/>
                      </a:lnTo>
                      <a:lnTo>
                        <a:pt x="943" y="925"/>
                      </a:lnTo>
                      <a:lnTo>
                        <a:pt x="917" y="933"/>
                      </a:lnTo>
                      <a:lnTo>
                        <a:pt x="892" y="944"/>
                      </a:lnTo>
                      <a:lnTo>
                        <a:pt x="867" y="954"/>
                      </a:lnTo>
                      <a:lnTo>
                        <a:pt x="843" y="967"/>
                      </a:lnTo>
                      <a:lnTo>
                        <a:pt x="818" y="977"/>
                      </a:lnTo>
                      <a:lnTo>
                        <a:pt x="791" y="990"/>
                      </a:lnTo>
                      <a:lnTo>
                        <a:pt x="765" y="1003"/>
                      </a:lnTo>
                      <a:lnTo>
                        <a:pt x="740" y="1019"/>
                      </a:lnTo>
                      <a:lnTo>
                        <a:pt x="713" y="1032"/>
                      </a:lnTo>
                      <a:lnTo>
                        <a:pt x="687" y="1047"/>
                      </a:lnTo>
                      <a:lnTo>
                        <a:pt x="662" y="1062"/>
                      </a:lnTo>
                      <a:lnTo>
                        <a:pt x="635" y="1079"/>
                      </a:lnTo>
                      <a:lnTo>
                        <a:pt x="609" y="1096"/>
                      </a:lnTo>
                      <a:lnTo>
                        <a:pt x="582" y="1115"/>
                      </a:lnTo>
                      <a:lnTo>
                        <a:pt x="557" y="1133"/>
                      </a:lnTo>
                      <a:lnTo>
                        <a:pt x="531" y="1153"/>
                      </a:lnTo>
                      <a:lnTo>
                        <a:pt x="529" y="1152"/>
                      </a:lnTo>
                      <a:lnTo>
                        <a:pt x="527" y="1148"/>
                      </a:lnTo>
                      <a:lnTo>
                        <a:pt x="523" y="1140"/>
                      </a:lnTo>
                      <a:lnTo>
                        <a:pt x="519" y="1131"/>
                      </a:lnTo>
                      <a:lnTo>
                        <a:pt x="516" y="1123"/>
                      </a:lnTo>
                      <a:lnTo>
                        <a:pt x="512" y="1117"/>
                      </a:lnTo>
                      <a:lnTo>
                        <a:pt x="508" y="1110"/>
                      </a:lnTo>
                      <a:lnTo>
                        <a:pt x="504" y="1102"/>
                      </a:lnTo>
                      <a:lnTo>
                        <a:pt x="500" y="1093"/>
                      </a:lnTo>
                      <a:lnTo>
                        <a:pt x="497" y="1083"/>
                      </a:lnTo>
                      <a:lnTo>
                        <a:pt x="493" y="1074"/>
                      </a:lnTo>
                      <a:lnTo>
                        <a:pt x="487" y="1064"/>
                      </a:lnTo>
                      <a:lnTo>
                        <a:pt x="481" y="1053"/>
                      </a:lnTo>
                      <a:lnTo>
                        <a:pt x="476" y="1041"/>
                      </a:lnTo>
                      <a:lnTo>
                        <a:pt x="470" y="1028"/>
                      </a:lnTo>
                      <a:lnTo>
                        <a:pt x="464" y="1017"/>
                      </a:lnTo>
                      <a:lnTo>
                        <a:pt x="458" y="1001"/>
                      </a:lnTo>
                      <a:lnTo>
                        <a:pt x="451" y="990"/>
                      </a:lnTo>
                      <a:lnTo>
                        <a:pt x="445" y="975"/>
                      </a:lnTo>
                      <a:lnTo>
                        <a:pt x="438" y="962"/>
                      </a:lnTo>
                      <a:lnTo>
                        <a:pt x="430" y="944"/>
                      </a:lnTo>
                      <a:lnTo>
                        <a:pt x="422" y="929"/>
                      </a:lnTo>
                      <a:lnTo>
                        <a:pt x="415" y="912"/>
                      </a:lnTo>
                      <a:lnTo>
                        <a:pt x="409" y="897"/>
                      </a:lnTo>
                      <a:lnTo>
                        <a:pt x="400" y="880"/>
                      </a:lnTo>
                      <a:lnTo>
                        <a:pt x="392" y="863"/>
                      </a:lnTo>
                      <a:lnTo>
                        <a:pt x="384" y="844"/>
                      </a:lnTo>
                      <a:lnTo>
                        <a:pt x="377" y="827"/>
                      </a:lnTo>
                      <a:lnTo>
                        <a:pt x="367" y="808"/>
                      </a:lnTo>
                      <a:lnTo>
                        <a:pt x="358" y="789"/>
                      </a:lnTo>
                      <a:lnTo>
                        <a:pt x="350" y="770"/>
                      </a:lnTo>
                      <a:lnTo>
                        <a:pt x="341" y="751"/>
                      </a:lnTo>
                      <a:lnTo>
                        <a:pt x="331" y="728"/>
                      </a:lnTo>
                      <a:lnTo>
                        <a:pt x="322" y="707"/>
                      </a:lnTo>
                      <a:lnTo>
                        <a:pt x="312" y="686"/>
                      </a:lnTo>
                      <a:lnTo>
                        <a:pt x="303" y="667"/>
                      </a:lnTo>
                      <a:lnTo>
                        <a:pt x="293" y="644"/>
                      </a:lnTo>
                      <a:lnTo>
                        <a:pt x="284" y="621"/>
                      </a:lnTo>
                      <a:lnTo>
                        <a:pt x="272" y="599"/>
                      </a:lnTo>
                      <a:lnTo>
                        <a:pt x="263" y="578"/>
                      </a:lnTo>
                      <a:lnTo>
                        <a:pt x="253" y="555"/>
                      </a:lnTo>
                      <a:lnTo>
                        <a:pt x="244" y="532"/>
                      </a:lnTo>
                      <a:lnTo>
                        <a:pt x="232" y="509"/>
                      </a:lnTo>
                      <a:lnTo>
                        <a:pt x="223" y="486"/>
                      </a:lnTo>
                      <a:lnTo>
                        <a:pt x="213" y="462"/>
                      </a:lnTo>
                      <a:lnTo>
                        <a:pt x="202" y="437"/>
                      </a:lnTo>
                      <a:lnTo>
                        <a:pt x="190" y="412"/>
                      </a:lnTo>
                      <a:lnTo>
                        <a:pt x="181" y="390"/>
                      </a:lnTo>
                      <a:lnTo>
                        <a:pt x="169" y="363"/>
                      </a:lnTo>
                      <a:lnTo>
                        <a:pt x="160" y="340"/>
                      </a:lnTo>
                      <a:lnTo>
                        <a:pt x="149" y="314"/>
                      </a:lnTo>
                      <a:lnTo>
                        <a:pt x="139" y="289"/>
                      </a:lnTo>
                      <a:lnTo>
                        <a:pt x="128" y="264"/>
                      </a:lnTo>
                      <a:lnTo>
                        <a:pt x="118" y="238"/>
                      </a:lnTo>
                      <a:lnTo>
                        <a:pt x="107" y="211"/>
                      </a:lnTo>
                      <a:lnTo>
                        <a:pt x="97" y="186"/>
                      </a:lnTo>
                      <a:lnTo>
                        <a:pt x="86" y="161"/>
                      </a:lnTo>
                      <a:lnTo>
                        <a:pt x="76" y="135"/>
                      </a:lnTo>
                      <a:lnTo>
                        <a:pt x="65" y="108"/>
                      </a:lnTo>
                      <a:lnTo>
                        <a:pt x="55" y="84"/>
                      </a:lnTo>
                      <a:lnTo>
                        <a:pt x="143" y="42"/>
                      </a:lnTo>
                      <a:lnTo>
                        <a:pt x="131" y="0"/>
                      </a:lnTo>
                      <a:close/>
                    </a:path>
                  </a:pathLst>
                </a:custGeom>
                <a:solidFill>
                  <a:srgbClr val="000000"/>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42" name="Freeform 201"/>
                <p:cNvSpPr>
                  <a:spLocks/>
                </p:cNvSpPr>
                <p:nvPr/>
              </p:nvSpPr>
              <p:spPr bwMode="auto">
                <a:xfrm>
                  <a:off x="1340" y="3122"/>
                  <a:ext cx="602" cy="623"/>
                </a:xfrm>
                <a:custGeom>
                  <a:avLst/>
                  <a:gdLst>
                    <a:gd name="T0" fmla="*/ 2 w 1204"/>
                    <a:gd name="T1" fmla="*/ 613 h 1246"/>
                    <a:gd name="T2" fmla="*/ 11 w 1204"/>
                    <a:gd name="T3" fmla="*/ 602 h 1246"/>
                    <a:gd name="T4" fmla="*/ 19 w 1204"/>
                    <a:gd name="T5" fmla="*/ 595 h 1246"/>
                    <a:gd name="T6" fmla="*/ 31 w 1204"/>
                    <a:gd name="T7" fmla="*/ 584 h 1246"/>
                    <a:gd name="T8" fmla="*/ 44 w 1204"/>
                    <a:gd name="T9" fmla="*/ 573 h 1246"/>
                    <a:gd name="T10" fmla="*/ 60 w 1204"/>
                    <a:gd name="T11" fmla="*/ 560 h 1246"/>
                    <a:gd name="T12" fmla="*/ 80 w 1204"/>
                    <a:gd name="T13" fmla="*/ 547 h 1246"/>
                    <a:gd name="T14" fmla="*/ 101 w 1204"/>
                    <a:gd name="T15" fmla="*/ 533 h 1246"/>
                    <a:gd name="T16" fmla="*/ 126 w 1204"/>
                    <a:gd name="T17" fmla="*/ 519 h 1246"/>
                    <a:gd name="T18" fmla="*/ 152 w 1204"/>
                    <a:gd name="T19" fmla="*/ 506 h 1246"/>
                    <a:gd name="T20" fmla="*/ 182 w 1204"/>
                    <a:gd name="T21" fmla="*/ 492 h 1246"/>
                    <a:gd name="T22" fmla="*/ 213 w 1204"/>
                    <a:gd name="T23" fmla="*/ 479 h 1246"/>
                    <a:gd name="T24" fmla="*/ 247 w 1204"/>
                    <a:gd name="T25" fmla="*/ 468 h 1246"/>
                    <a:gd name="T26" fmla="*/ 284 w 1204"/>
                    <a:gd name="T27" fmla="*/ 458 h 1246"/>
                    <a:gd name="T28" fmla="*/ 324 w 1204"/>
                    <a:gd name="T29" fmla="*/ 450 h 1246"/>
                    <a:gd name="T30" fmla="*/ 366 w 1204"/>
                    <a:gd name="T31" fmla="*/ 443 h 1246"/>
                    <a:gd name="T32" fmla="*/ 411 w 1204"/>
                    <a:gd name="T33" fmla="*/ 439 h 1246"/>
                    <a:gd name="T34" fmla="*/ 458 w 1204"/>
                    <a:gd name="T35" fmla="*/ 437 h 1246"/>
                    <a:gd name="T36" fmla="*/ 509 w 1204"/>
                    <a:gd name="T37" fmla="*/ 439 h 1246"/>
                    <a:gd name="T38" fmla="*/ 561 w 1204"/>
                    <a:gd name="T39" fmla="*/ 443 h 1246"/>
                    <a:gd name="T40" fmla="*/ 579 w 1204"/>
                    <a:gd name="T41" fmla="*/ 442 h 1246"/>
                    <a:gd name="T42" fmla="*/ 577 w 1204"/>
                    <a:gd name="T43" fmla="*/ 432 h 1246"/>
                    <a:gd name="T44" fmla="*/ 574 w 1204"/>
                    <a:gd name="T45" fmla="*/ 421 h 1246"/>
                    <a:gd name="T46" fmla="*/ 572 w 1204"/>
                    <a:gd name="T47" fmla="*/ 405 h 1246"/>
                    <a:gd name="T48" fmla="*/ 569 w 1204"/>
                    <a:gd name="T49" fmla="*/ 387 h 1246"/>
                    <a:gd name="T50" fmla="*/ 564 w 1204"/>
                    <a:gd name="T51" fmla="*/ 365 h 1246"/>
                    <a:gd name="T52" fmla="*/ 559 w 1204"/>
                    <a:gd name="T53" fmla="*/ 342 h 1246"/>
                    <a:gd name="T54" fmla="*/ 555 w 1204"/>
                    <a:gd name="T55" fmla="*/ 316 h 1246"/>
                    <a:gd name="T56" fmla="*/ 551 w 1204"/>
                    <a:gd name="T57" fmla="*/ 291 h 1246"/>
                    <a:gd name="T58" fmla="*/ 546 w 1204"/>
                    <a:gd name="T59" fmla="*/ 263 h 1246"/>
                    <a:gd name="T60" fmla="*/ 540 w 1204"/>
                    <a:gd name="T61" fmla="*/ 237 h 1246"/>
                    <a:gd name="T62" fmla="*/ 535 w 1204"/>
                    <a:gd name="T63" fmla="*/ 208 h 1246"/>
                    <a:gd name="T64" fmla="*/ 530 w 1204"/>
                    <a:gd name="T65" fmla="*/ 182 h 1246"/>
                    <a:gd name="T66" fmla="*/ 524 w 1204"/>
                    <a:gd name="T67" fmla="*/ 155 h 1246"/>
                    <a:gd name="T68" fmla="*/ 519 w 1204"/>
                    <a:gd name="T69" fmla="*/ 130 h 1246"/>
                    <a:gd name="T70" fmla="*/ 515 w 1204"/>
                    <a:gd name="T71" fmla="*/ 107 h 1246"/>
                    <a:gd name="T72" fmla="*/ 510 w 1204"/>
                    <a:gd name="T73" fmla="*/ 87 h 1246"/>
                    <a:gd name="T74" fmla="*/ 505 w 1204"/>
                    <a:gd name="T75" fmla="*/ 69 h 1246"/>
                    <a:gd name="T76" fmla="*/ 501 w 1204"/>
                    <a:gd name="T77" fmla="*/ 53 h 1246"/>
                    <a:gd name="T78" fmla="*/ 497 w 1204"/>
                    <a:gd name="T79" fmla="*/ 42 h 1246"/>
                    <a:gd name="T80" fmla="*/ 496 w 1204"/>
                    <a:gd name="T81" fmla="*/ 35 h 1246"/>
                    <a:gd name="T82" fmla="*/ 516 w 1204"/>
                    <a:gd name="T83" fmla="*/ 17 h 1246"/>
                    <a:gd name="T84" fmla="*/ 598 w 1204"/>
                    <a:gd name="T85" fmla="*/ 463 h 1246"/>
                    <a:gd name="T86" fmla="*/ 589 w 1204"/>
                    <a:gd name="T87" fmla="*/ 462 h 1246"/>
                    <a:gd name="T88" fmla="*/ 576 w 1204"/>
                    <a:gd name="T89" fmla="*/ 460 h 1246"/>
                    <a:gd name="T90" fmla="*/ 559 w 1204"/>
                    <a:gd name="T91" fmla="*/ 459 h 1246"/>
                    <a:gd name="T92" fmla="*/ 540 w 1204"/>
                    <a:gd name="T93" fmla="*/ 458 h 1246"/>
                    <a:gd name="T94" fmla="*/ 516 w 1204"/>
                    <a:gd name="T95" fmla="*/ 456 h 1246"/>
                    <a:gd name="T96" fmla="*/ 490 w 1204"/>
                    <a:gd name="T97" fmla="*/ 455 h 1246"/>
                    <a:gd name="T98" fmla="*/ 461 w 1204"/>
                    <a:gd name="T99" fmla="*/ 456 h 1246"/>
                    <a:gd name="T100" fmla="*/ 430 w 1204"/>
                    <a:gd name="T101" fmla="*/ 457 h 1246"/>
                    <a:gd name="T102" fmla="*/ 398 w 1204"/>
                    <a:gd name="T103" fmla="*/ 459 h 1246"/>
                    <a:gd name="T104" fmla="*/ 363 w 1204"/>
                    <a:gd name="T105" fmla="*/ 463 h 1246"/>
                    <a:gd name="T106" fmla="*/ 328 w 1204"/>
                    <a:gd name="T107" fmla="*/ 468 h 1246"/>
                    <a:gd name="T108" fmla="*/ 293 w 1204"/>
                    <a:gd name="T109" fmla="*/ 475 h 1246"/>
                    <a:gd name="T110" fmla="*/ 255 w 1204"/>
                    <a:gd name="T111" fmla="*/ 484 h 1246"/>
                    <a:gd name="T112" fmla="*/ 219 w 1204"/>
                    <a:gd name="T113" fmla="*/ 495 h 1246"/>
                    <a:gd name="T114" fmla="*/ 183 w 1204"/>
                    <a:gd name="T115" fmla="*/ 509 h 1246"/>
                    <a:gd name="T116" fmla="*/ 147 w 1204"/>
                    <a:gd name="T117" fmla="*/ 526 h 1246"/>
                    <a:gd name="T118" fmla="*/ 111 w 1204"/>
                    <a:gd name="T119" fmla="*/ 545 h 1246"/>
                    <a:gd name="T120" fmla="*/ 78 w 1204"/>
                    <a:gd name="T121" fmla="*/ 567 h 1246"/>
                    <a:gd name="T122" fmla="*/ 46 w 1204"/>
                    <a:gd name="T123" fmla="*/ 593 h 1246"/>
                    <a:gd name="T124" fmla="*/ 16 w 1204"/>
                    <a:gd name="T125" fmla="*/ 623 h 12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4" h="1246">
                      <a:moveTo>
                        <a:pt x="0" y="1229"/>
                      </a:moveTo>
                      <a:lnTo>
                        <a:pt x="0" y="1227"/>
                      </a:lnTo>
                      <a:lnTo>
                        <a:pt x="4" y="1225"/>
                      </a:lnTo>
                      <a:lnTo>
                        <a:pt x="8" y="1218"/>
                      </a:lnTo>
                      <a:lnTo>
                        <a:pt x="17" y="1210"/>
                      </a:lnTo>
                      <a:lnTo>
                        <a:pt x="21" y="1204"/>
                      </a:lnTo>
                      <a:lnTo>
                        <a:pt x="25" y="1201"/>
                      </a:lnTo>
                      <a:lnTo>
                        <a:pt x="30" y="1195"/>
                      </a:lnTo>
                      <a:lnTo>
                        <a:pt x="38" y="1189"/>
                      </a:lnTo>
                      <a:lnTo>
                        <a:pt x="46" y="1182"/>
                      </a:lnTo>
                      <a:lnTo>
                        <a:pt x="53" y="1176"/>
                      </a:lnTo>
                      <a:lnTo>
                        <a:pt x="61" y="1168"/>
                      </a:lnTo>
                      <a:lnTo>
                        <a:pt x="70" y="1163"/>
                      </a:lnTo>
                      <a:lnTo>
                        <a:pt x="78" y="1153"/>
                      </a:lnTo>
                      <a:lnTo>
                        <a:pt x="87" y="1146"/>
                      </a:lnTo>
                      <a:lnTo>
                        <a:pt x="99" y="1138"/>
                      </a:lnTo>
                      <a:lnTo>
                        <a:pt x="110" y="1130"/>
                      </a:lnTo>
                      <a:lnTo>
                        <a:pt x="120" y="1119"/>
                      </a:lnTo>
                      <a:lnTo>
                        <a:pt x="133" y="1111"/>
                      </a:lnTo>
                      <a:lnTo>
                        <a:pt x="144" y="1102"/>
                      </a:lnTo>
                      <a:lnTo>
                        <a:pt x="160" y="1094"/>
                      </a:lnTo>
                      <a:lnTo>
                        <a:pt x="173" y="1085"/>
                      </a:lnTo>
                      <a:lnTo>
                        <a:pt x="188" y="1075"/>
                      </a:lnTo>
                      <a:lnTo>
                        <a:pt x="202" y="1066"/>
                      </a:lnTo>
                      <a:lnTo>
                        <a:pt x="219" y="1058"/>
                      </a:lnTo>
                      <a:lnTo>
                        <a:pt x="234" y="1047"/>
                      </a:lnTo>
                      <a:lnTo>
                        <a:pt x="251" y="1037"/>
                      </a:lnTo>
                      <a:lnTo>
                        <a:pt x="268" y="1030"/>
                      </a:lnTo>
                      <a:lnTo>
                        <a:pt x="287" y="1020"/>
                      </a:lnTo>
                      <a:lnTo>
                        <a:pt x="304" y="1011"/>
                      </a:lnTo>
                      <a:lnTo>
                        <a:pt x="323" y="1001"/>
                      </a:lnTo>
                      <a:lnTo>
                        <a:pt x="342" y="992"/>
                      </a:lnTo>
                      <a:lnTo>
                        <a:pt x="363" y="984"/>
                      </a:lnTo>
                      <a:lnTo>
                        <a:pt x="382" y="975"/>
                      </a:lnTo>
                      <a:lnTo>
                        <a:pt x="403" y="967"/>
                      </a:lnTo>
                      <a:lnTo>
                        <a:pt x="426" y="957"/>
                      </a:lnTo>
                      <a:lnTo>
                        <a:pt x="449" y="950"/>
                      </a:lnTo>
                      <a:lnTo>
                        <a:pt x="472" y="942"/>
                      </a:lnTo>
                      <a:lnTo>
                        <a:pt x="494" y="935"/>
                      </a:lnTo>
                      <a:lnTo>
                        <a:pt x="517" y="927"/>
                      </a:lnTo>
                      <a:lnTo>
                        <a:pt x="544" y="921"/>
                      </a:lnTo>
                      <a:lnTo>
                        <a:pt x="567" y="916"/>
                      </a:lnTo>
                      <a:lnTo>
                        <a:pt x="595" y="908"/>
                      </a:lnTo>
                      <a:lnTo>
                        <a:pt x="620" y="902"/>
                      </a:lnTo>
                      <a:lnTo>
                        <a:pt x="648" y="899"/>
                      </a:lnTo>
                      <a:lnTo>
                        <a:pt x="675" y="893"/>
                      </a:lnTo>
                      <a:lnTo>
                        <a:pt x="703" y="889"/>
                      </a:lnTo>
                      <a:lnTo>
                        <a:pt x="732" y="885"/>
                      </a:lnTo>
                      <a:lnTo>
                        <a:pt x="762" y="881"/>
                      </a:lnTo>
                      <a:lnTo>
                        <a:pt x="791" y="880"/>
                      </a:lnTo>
                      <a:lnTo>
                        <a:pt x="821" y="878"/>
                      </a:lnTo>
                      <a:lnTo>
                        <a:pt x="852" y="874"/>
                      </a:lnTo>
                      <a:lnTo>
                        <a:pt x="884" y="874"/>
                      </a:lnTo>
                      <a:lnTo>
                        <a:pt x="916" y="874"/>
                      </a:lnTo>
                      <a:lnTo>
                        <a:pt x="949" y="874"/>
                      </a:lnTo>
                      <a:lnTo>
                        <a:pt x="981" y="874"/>
                      </a:lnTo>
                      <a:lnTo>
                        <a:pt x="1017" y="878"/>
                      </a:lnTo>
                      <a:lnTo>
                        <a:pt x="1051" y="880"/>
                      </a:lnTo>
                      <a:lnTo>
                        <a:pt x="1088" y="881"/>
                      </a:lnTo>
                      <a:lnTo>
                        <a:pt x="1122" y="885"/>
                      </a:lnTo>
                      <a:lnTo>
                        <a:pt x="1160" y="893"/>
                      </a:lnTo>
                      <a:lnTo>
                        <a:pt x="1158" y="889"/>
                      </a:lnTo>
                      <a:lnTo>
                        <a:pt x="1158" y="883"/>
                      </a:lnTo>
                      <a:lnTo>
                        <a:pt x="1156" y="878"/>
                      </a:lnTo>
                      <a:lnTo>
                        <a:pt x="1156" y="872"/>
                      </a:lnTo>
                      <a:lnTo>
                        <a:pt x="1154" y="864"/>
                      </a:lnTo>
                      <a:lnTo>
                        <a:pt x="1154" y="859"/>
                      </a:lnTo>
                      <a:lnTo>
                        <a:pt x="1152" y="849"/>
                      </a:lnTo>
                      <a:lnTo>
                        <a:pt x="1148" y="842"/>
                      </a:lnTo>
                      <a:lnTo>
                        <a:pt x="1147" y="830"/>
                      </a:lnTo>
                      <a:lnTo>
                        <a:pt x="1147" y="821"/>
                      </a:lnTo>
                      <a:lnTo>
                        <a:pt x="1143" y="809"/>
                      </a:lnTo>
                      <a:lnTo>
                        <a:pt x="1141" y="798"/>
                      </a:lnTo>
                      <a:lnTo>
                        <a:pt x="1139" y="785"/>
                      </a:lnTo>
                      <a:lnTo>
                        <a:pt x="1137" y="773"/>
                      </a:lnTo>
                      <a:lnTo>
                        <a:pt x="1133" y="758"/>
                      </a:lnTo>
                      <a:lnTo>
                        <a:pt x="1131" y="745"/>
                      </a:lnTo>
                      <a:lnTo>
                        <a:pt x="1128" y="729"/>
                      </a:lnTo>
                      <a:lnTo>
                        <a:pt x="1126" y="714"/>
                      </a:lnTo>
                      <a:lnTo>
                        <a:pt x="1122" y="699"/>
                      </a:lnTo>
                      <a:lnTo>
                        <a:pt x="1118" y="684"/>
                      </a:lnTo>
                      <a:lnTo>
                        <a:pt x="1116" y="667"/>
                      </a:lnTo>
                      <a:lnTo>
                        <a:pt x="1114" y="652"/>
                      </a:lnTo>
                      <a:lnTo>
                        <a:pt x="1110" y="632"/>
                      </a:lnTo>
                      <a:lnTo>
                        <a:pt x="1107" y="615"/>
                      </a:lnTo>
                      <a:lnTo>
                        <a:pt x="1105" y="598"/>
                      </a:lnTo>
                      <a:lnTo>
                        <a:pt x="1101" y="581"/>
                      </a:lnTo>
                      <a:lnTo>
                        <a:pt x="1097" y="562"/>
                      </a:lnTo>
                      <a:lnTo>
                        <a:pt x="1093" y="545"/>
                      </a:lnTo>
                      <a:lnTo>
                        <a:pt x="1091" y="526"/>
                      </a:lnTo>
                      <a:lnTo>
                        <a:pt x="1088" y="509"/>
                      </a:lnTo>
                      <a:lnTo>
                        <a:pt x="1084" y="490"/>
                      </a:lnTo>
                      <a:lnTo>
                        <a:pt x="1080" y="473"/>
                      </a:lnTo>
                      <a:lnTo>
                        <a:pt x="1076" y="454"/>
                      </a:lnTo>
                      <a:lnTo>
                        <a:pt x="1072" y="435"/>
                      </a:lnTo>
                      <a:lnTo>
                        <a:pt x="1069" y="416"/>
                      </a:lnTo>
                      <a:lnTo>
                        <a:pt x="1065" y="399"/>
                      </a:lnTo>
                      <a:lnTo>
                        <a:pt x="1061" y="380"/>
                      </a:lnTo>
                      <a:lnTo>
                        <a:pt x="1059" y="363"/>
                      </a:lnTo>
                      <a:lnTo>
                        <a:pt x="1053" y="344"/>
                      </a:lnTo>
                      <a:lnTo>
                        <a:pt x="1051" y="327"/>
                      </a:lnTo>
                      <a:lnTo>
                        <a:pt x="1048" y="309"/>
                      </a:lnTo>
                      <a:lnTo>
                        <a:pt x="1044" y="292"/>
                      </a:lnTo>
                      <a:lnTo>
                        <a:pt x="1042" y="277"/>
                      </a:lnTo>
                      <a:lnTo>
                        <a:pt x="1038" y="260"/>
                      </a:lnTo>
                      <a:lnTo>
                        <a:pt x="1034" y="245"/>
                      </a:lnTo>
                      <a:lnTo>
                        <a:pt x="1032" y="230"/>
                      </a:lnTo>
                      <a:lnTo>
                        <a:pt x="1029" y="214"/>
                      </a:lnTo>
                      <a:lnTo>
                        <a:pt x="1025" y="199"/>
                      </a:lnTo>
                      <a:lnTo>
                        <a:pt x="1021" y="186"/>
                      </a:lnTo>
                      <a:lnTo>
                        <a:pt x="1019" y="173"/>
                      </a:lnTo>
                      <a:lnTo>
                        <a:pt x="1015" y="159"/>
                      </a:lnTo>
                      <a:lnTo>
                        <a:pt x="1012" y="148"/>
                      </a:lnTo>
                      <a:lnTo>
                        <a:pt x="1010" y="137"/>
                      </a:lnTo>
                      <a:lnTo>
                        <a:pt x="1008" y="127"/>
                      </a:lnTo>
                      <a:lnTo>
                        <a:pt x="1004" y="116"/>
                      </a:lnTo>
                      <a:lnTo>
                        <a:pt x="1002" y="106"/>
                      </a:lnTo>
                      <a:lnTo>
                        <a:pt x="998" y="97"/>
                      </a:lnTo>
                      <a:lnTo>
                        <a:pt x="998" y="91"/>
                      </a:lnTo>
                      <a:lnTo>
                        <a:pt x="994" y="83"/>
                      </a:lnTo>
                      <a:lnTo>
                        <a:pt x="994" y="78"/>
                      </a:lnTo>
                      <a:lnTo>
                        <a:pt x="991" y="74"/>
                      </a:lnTo>
                      <a:lnTo>
                        <a:pt x="991" y="70"/>
                      </a:lnTo>
                      <a:lnTo>
                        <a:pt x="899" y="34"/>
                      </a:lnTo>
                      <a:lnTo>
                        <a:pt x="888" y="0"/>
                      </a:lnTo>
                      <a:lnTo>
                        <a:pt x="1032" y="34"/>
                      </a:lnTo>
                      <a:lnTo>
                        <a:pt x="1204" y="927"/>
                      </a:lnTo>
                      <a:lnTo>
                        <a:pt x="1202" y="927"/>
                      </a:lnTo>
                      <a:lnTo>
                        <a:pt x="1196" y="925"/>
                      </a:lnTo>
                      <a:lnTo>
                        <a:pt x="1190" y="925"/>
                      </a:lnTo>
                      <a:lnTo>
                        <a:pt x="1185" y="923"/>
                      </a:lnTo>
                      <a:lnTo>
                        <a:pt x="1177" y="923"/>
                      </a:lnTo>
                      <a:lnTo>
                        <a:pt x="1171" y="923"/>
                      </a:lnTo>
                      <a:lnTo>
                        <a:pt x="1162" y="919"/>
                      </a:lnTo>
                      <a:lnTo>
                        <a:pt x="1152" y="919"/>
                      </a:lnTo>
                      <a:lnTo>
                        <a:pt x="1141" y="918"/>
                      </a:lnTo>
                      <a:lnTo>
                        <a:pt x="1131" y="918"/>
                      </a:lnTo>
                      <a:lnTo>
                        <a:pt x="1118" y="918"/>
                      </a:lnTo>
                      <a:lnTo>
                        <a:pt x="1107" y="916"/>
                      </a:lnTo>
                      <a:lnTo>
                        <a:pt x="1091" y="916"/>
                      </a:lnTo>
                      <a:lnTo>
                        <a:pt x="1080" y="916"/>
                      </a:lnTo>
                      <a:lnTo>
                        <a:pt x="1063" y="914"/>
                      </a:lnTo>
                      <a:lnTo>
                        <a:pt x="1048" y="912"/>
                      </a:lnTo>
                      <a:lnTo>
                        <a:pt x="1032" y="912"/>
                      </a:lnTo>
                      <a:lnTo>
                        <a:pt x="1015" y="912"/>
                      </a:lnTo>
                      <a:lnTo>
                        <a:pt x="996" y="910"/>
                      </a:lnTo>
                      <a:lnTo>
                        <a:pt x="979" y="910"/>
                      </a:lnTo>
                      <a:lnTo>
                        <a:pt x="960" y="910"/>
                      </a:lnTo>
                      <a:lnTo>
                        <a:pt x="941" y="912"/>
                      </a:lnTo>
                      <a:lnTo>
                        <a:pt x="922" y="912"/>
                      </a:lnTo>
                      <a:lnTo>
                        <a:pt x="901" y="912"/>
                      </a:lnTo>
                      <a:lnTo>
                        <a:pt x="880" y="912"/>
                      </a:lnTo>
                      <a:lnTo>
                        <a:pt x="859" y="914"/>
                      </a:lnTo>
                      <a:lnTo>
                        <a:pt x="838" y="914"/>
                      </a:lnTo>
                      <a:lnTo>
                        <a:pt x="818" y="916"/>
                      </a:lnTo>
                      <a:lnTo>
                        <a:pt x="795" y="918"/>
                      </a:lnTo>
                      <a:lnTo>
                        <a:pt x="774" y="921"/>
                      </a:lnTo>
                      <a:lnTo>
                        <a:pt x="749" y="923"/>
                      </a:lnTo>
                      <a:lnTo>
                        <a:pt x="726" y="925"/>
                      </a:lnTo>
                      <a:lnTo>
                        <a:pt x="703" y="929"/>
                      </a:lnTo>
                      <a:lnTo>
                        <a:pt x="681" y="933"/>
                      </a:lnTo>
                      <a:lnTo>
                        <a:pt x="656" y="935"/>
                      </a:lnTo>
                      <a:lnTo>
                        <a:pt x="631" y="940"/>
                      </a:lnTo>
                      <a:lnTo>
                        <a:pt x="608" y="944"/>
                      </a:lnTo>
                      <a:lnTo>
                        <a:pt x="586" y="950"/>
                      </a:lnTo>
                      <a:lnTo>
                        <a:pt x="559" y="956"/>
                      </a:lnTo>
                      <a:lnTo>
                        <a:pt x="534" y="961"/>
                      </a:lnTo>
                      <a:lnTo>
                        <a:pt x="510" y="967"/>
                      </a:lnTo>
                      <a:lnTo>
                        <a:pt x="487" y="975"/>
                      </a:lnTo>
                      <a:lnTo>
                        <a:pt x="462" y="982"/>
                      </a:lnTo>
                      <a:lnTo>
                        <a:pt x="437" y="990"/>
                      </a:lnTo>
                      <a:lnTo>
                        <a:pt x="413" y="999"/>
                      </a:lnTo>
                      <a:lnTo>
                        <a:pt x="390" y="1009"/>
                      </a:lnTo>
                      <a:lnTo>
                        <a:pt x="365" y="1018"/>
                      </a:lnTo>
                      <a:lnTo>
                        <a:pt x="340" y="1028"/>
                      </a:lnTo>
                      <a:lnTo>
                        <a:pt x="316" y="1037"/>
                      </a:lnTo>
                      <a:lnTo>
                        <a:pt x="293" y="1051"/>
                      </a:lnTo>
                      <a:lnTo>
                        <a:pt x="268" y="1062"/>
                      </a:lnTo>
                      <a:lnTo>
                        <a:pt x="245" y="1075"/>
                      </a:lnTo>
                      <a:lnTo>
                        <a:pt x="222" y="1089"/>
                      </a:lnTo>
                      <a:lnTo>
                        <a:pt x="200" y="1106"/>
                      </a:lnTo>
                      <a:lnTo>
                        <a:pt x="177" y="1119"/>
                      </a:lnTo>
                      <a:lnTo>
                        <a:pt x="156" y="1134"/>
                      </a:lnTo>
                      <a:lnTo>
                        <a:pt x="133" y="1149"/>
                      </a:lnTo>
                      <a:lnTo>
                        <a:pt x="112" y="1168"/>
                      </a:lnTo>
                      <a:lnTo>
                        <a:pt x="91" y="1185"/>
                      </a:lnTo>
                      <a:lnTo>
                        <a:pt x="70" y="1204"/>
                      </a:lnTo>
                      <a:lnTo>
                        <a:pt x="51" y="1225"/>
                      </a:lnTo>
                      <a:lnTo>
                        <a:pt x="32" y="1246"/>
                      </a:lnTo>
                      <a:lnTo>
                        <a:pt x="0" y="1229"/>
                      </a:lnTo>
                      <a:close/>
                    </a:path>
                  </a:pathLst>
                </a:custGeom>
                <a:solidFill>
                  <a:srgbClr val="000000"/>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7220" name="Freeform 202"/>
              <p:cNvSpPr>
                <a:spLocks/>
              </p:cNvSpPr>
              <p:nvPr/>
            </p:nvSpPr>
            <p:spPr bwMode="auto">
              <a:xfrm>
                <a:off x="657" y="3112"/>
                <a:ext cx="454" cy="136"/>
              </a:xfrm>
              <a:custGeom>
                <a:avLst/>
                <a:gdLst>
                  <a:gd name="T0" fmla="*/ 0 w 499"/>
                  <a:gd name="T1" fmla="*/ 93 h 145"/>
                  <a:gd name="T2" fmla="*/ 206 w 499"/>
                  <a:gd name="T3" fmla="*/ 8 h 145"/>
                  <a:gd name="T4" fmla="*/ 371 w 499"/>
                  <a:gd name="T5" fmla="*/ 51 h 145"/>
                  <a:gd name="T6" fmla="*/ 454 w 499"/>
                  <a:gd name="T7" fmla="*/ 136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9" h="145">
                    <a:moveTo>
                      <a:pt x="0" y="99"/>
                    </a:moveTo>
                    <a:cubicBezTo>
                      <a:pt x="79" y="57"/>
                      <a:pt x="158" y="16"/>
                      <a:pt x="226" y="8"/>
                    </a:cubicBezTo>
                    <a:cubicBezTo>
                      <a:pt x="294" y="0"/>
                      <a:pt x="363" y="31"/>
                      <a:pt x="408" y="54"/>
                    </a:cubicBezTo>
                    <a:cubicBezTo>
                      <a:pt x="453" y="77"/>
                      <a:pt x="476" y="111"/>
                      <a:pt x="499" y="145"/>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1" name="Freeform 203"/>
              <p:cNvSpPr>
                <a:spLocks/>
              </p:cNvSpPr>
              <p:nvPr/>
            </p:nvSpPr>
            <p:spPr bwMode="auto">
              <a:xfrm>
                <a:off x="703" y="3203"/>
                <a:ext cx="454" cy="136"/>
              </a:xfrm>
              <a:custGeom>
                <a:avLst/>
                <a:gdLst>
                  <a:gd name="T0" fmla="*/ 0 w 499"/>
                  <a:gd name="T1" fmla="*/ 93 h 145"/>
                  <a:gd name="T2" fmla="*/ 206 w 499"/>
                  <a:gd name="T3" fmla="*/ 8 h 145"/>
                  <a:gd name="T4" fmla="*/ 371 w 499"/>
                  <a:gd name="T5" fmla="*/ 51 h 145"/>
                  <a:gd name="T6" fmla="*/ 454 w 499"/>
                  <a:gd name="T7" fmla="*/ 136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9" h="145">
                    <a:moveTo>
                      <a:pt x="0" y="99"/>
                    </a:moveTo>
                    <a:cubicBezTo>
                      <a:pt x="79" y="57"/>
                      <a:pt x="158" y="16"/>
                      <a:pt x="226" y="8"/>
                    </a:cubicBezTo>
                    <a:cubicBezTo>
                      <a:pt x="294" y="0"/>
                      <a:pt x="363" y="31"/>
                      <a:pt x="408" y="54"/>
                    </a:cubicBezTo>
                    <a:cubicBezTo>
                      <a:pt x="453" y="77"/>
                      <a:pt x="476" y="111"/>
                      <a:pt x="499" y="145"/>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22" name="Freeform 204"/>
              <p:cNvSpPr>
                <a:spLocks/>
              </p:cNvSpPr>
              <p:nvPr/>
            </p:nvSpPr>
            <p:spPr bwMode="auto">
              <a:xfrm>
                <a:off x="748" y="3339"/>
                <a:ext cx="454" cy="136"/>
              </a:xfrm>
              <a:custGeom>
                <a:avLst/>
                <a:gdLst>
                  <a:gd name="T0" fmla="*/ 0 w 499"/>
                  <a:gd name="T1" fmla="*/ 93 h 145"/>
                  <a:gd name="T2" fmla="*/ 206 w 499"/>
                  <a:gd name="T3" fmla="*/ 8 h 145"/>
                  <a:gd name="T4" fmla="*/ 371 w 499"/>
                  <a:gd name="T5" fmla="*/ 51 h 145"/>
                  <a:gd name="T6" fmla="*/ 454 w 499"/>
                  <a:gd name="T7" fmla="*/ 136 h 1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9" h="145">
                    <a:moveTo>
                      <a:pt x="0" y="99"/>
                    </a:moveTo>
                    <a:cubicBezTo>
                      <a:pt x="79" y="57"/>
                      <a:pt x="158" y="16"/>
                      <a:pt x="226" y="8"/>
                    </a:cubicBezTo>
                    <a:cubicBezTo>
                      <a:pt x="294" y="0"/>
                      <a:pt x="363" y="31"/>
                      <a:pt x="408" y="54"/>
                    </a:cubicBezTo>
                    <a:cubicBezTo>
                      <a:pt x="453" y="77"/>
                      <a:pt x="476" y="111"/>
                      <a:pt x="499" y="145"/>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7210" name="Group 205"/>
            <p:cNvGrpSpPr>
              <a:grpSpLocks/>
            </p:cNvGrpSpPr>
            <p:nvPr/>
          </p:nvGrpSpPr>
          <p:grpSpPr bwMode="auto">
            <a:xfrm rot="2378930">
              <a:off x="1383" y="2432"/>
              <a:ext cx="268" cy="810"/>
              <a:chOff x="3927" y="3475"/>
              <a:chExt cx="314" cy="538"/>
            </a:xfrm>
          </p:grpSpPr>
          <p:sp>
            <p:nvSpPr>
              <p:cNvPr id="7211" name="Freeform 206"/>
              <p:cNvSpPr>
                <a:spLocks/>
              </p:cNvSpPr>
              <p:nvPr/>
            </p:nvSpPr>
            <p:spPr bwMode="auto">
              <a:xfrm>
                <a:off x="3985" y="3487"/>
                <a:ext cx="82" cy="78"/>
              </a:xfrm>
              <a:custGeom>
                <a:avLst/>
                <a:gdLst>
                  <a:gd name="T0" fmla="*/ 82 w 163"/>
                  <a:gd name="T1" fmla="*/ 35 h 156"/>
                  <a:gd name="T2" fmla="*/ 80 w 163"/>
                  <a:gd name="T3" fmla="*/ 32 h 156"/>
                  <a:gd name="T4" fmla="*/ 77 w 163"/>
                  <a:gd name="T5" fmla="*/ 29 h 156"/>
                  <a:gd name="T6" fmla="*/ 75 w 163"/>
                  <a:gd name="T7" fmla="*/ 27 h 156"/>
                  <a:gd name="T8" fmla="*/ 73 w 163"/>
                  <a:gd name="T9" fmla="*/ 25 h 156"/>
                  <a:gd name="T10" fmla="*/ 69 w 163"/>
                  <a:gd name="T11" fmla="*/ 20 h 156"/>
                  <a:gd name="T12" fmla="*/ 66 w 163"/>
                  <a:gd name="T13" fmla="*/ 18 h 156"/>
                  <a:gd name="T14" fmla="*/ 62 w 163"/>
                  <a:gd name="T15" fmla="*/ 14 h 156"/>
                  <a:gd name="T16" fmla="*/ 57 w 163"/>
                  <a:gd name="T17" fmla="*/ 11 h 156"/>
                  <a:gd name="T18" fmla="*/ 54 w 163"/>
                  <a:gd name="T19" fmla="*/ 8 h 156"/>
                  <a:gd name="T20" fmla="*/ 51 w 163"/>
                  <a:gd name="T21" fmla="*/ 6 h 156"/>
                  <a:gd name="T22" fmla="*/ 48 w 163"/>
                  <a:gd name="T23" fmla="*/ 4 h 156"/>
                  <a:gd name="T24" fmla="*/ 44 w 163"/>
                  <a:gd name="T25" fmla="*/ 2 h 156"/>
                  <a:gd name="T26" fmla="*/ 41 w 163"/>
                  <a:gd name="T27" fmla="*/ 1 h 156"/>
                  <a:gd name="T28" fmla="*/ 38 w 163"/>
                  <a:gd name="T29" fmla="*/ 0 h 156"/>
                  <a:gd name="T30" fmla="*/ 35 w 163"/>
                  <a:gd name="T31" fmla="*/ 0 h 156"/>
                  <a:gd name="T32" fmla="*/ 32 w 163"/>
                  <a:gd name="T33" fmla="*/ 0 h 156"/>
                  <a:gd name="T34" fmla="*/ 29 w 163"/>
                  <a:gd name="T35" fmla="*/ 0 h 156"/>
                  <a:gd name="T36" fmla="*/ 28 w 163"/>
                  <a:gd name="T37" fmla="*/ 0 h 156"/>
                  <a:gd name="T38" fmla="*/ 25 w 163"/>
                  <a:gd name="T39" fmla="*/ 0 h 156"/>
                  <a:gd name="T40" fmla="*/ 23 w 163"/>
                  <a:gd name="T41" fmla="*/ 1 h 156"/>
                  <a:gd name="T42" fmla="*/ 20 w 163"/>
                  <a:gd name="T43" fmla="*/ 2 h 156"/>
                  <a:gd name="T44" fmla="*/ 19 w 163"/>
                  <a:gd name="T45" fmla="*/ 3 h 156"/>
                  <a:gd name="T46" fmla="*/ 14 w 163"/>
                  <a:gd name="T47" fmla="*/ 5 h 156"/>
                  <a:gd name="T48" fmla="*/ 11 w 163"/>
                  <a:gd name="T49" fmla="*/ 10 h 156"/>
                  <a:gd name="T50" fmla="*/ 8 w 163"/>
                  <a:gd name="T51" fmla="*/ 13 h 156"/>
                  <a:gd name="T52" fmla="*/ 6 w 163"/>
                  <a:gd name="T53" fmla="*/ 18 h 156"/>
                  <a:gd name="T54" fmla="*/ 5 w 163"/>
                  <a:gd name="T55" fmla="*/ 19 h 156"/>
                  <a:gd name="T56" fmla="*/ 4 w 163"/>
                  <a:gd name="T57" fmla="*/ 21 h 156"/>
                  <a:gd name="T58" fmla="*/ 3 w 163"/>
                  <a:gd name="T59" fmla="*/ 24 h 156"/>
                  <a:gd name="T60" fmla="*/ 2 w 163"/>
                  <a:gd name="T61" fmla="*/ 27 h 156"/>
                  <a:gd name="T62" fmla="*/ 1 w 163"/>
                  <a:gd name="T63" fmla="*/ 31 h 156"/>
                  <a:gd name="T64" fmla="*/ 0 w 163"/>
                  <a:gd name="T65" fmla="*/ 36 h 156"/>
                  <a:gd name="T66" fmla="*/ 0 w 163"/>
                  <a:gd name="T67" fmla="*/ 38 h 156"/>
                  <a:gd name="T68" fmla="*/ 0 w 163"/>
                  <a:gd name="T69" fmla="*/ 40 h 156"/>
                  <a:gd name="T70" fmla="*/ 0 w 163"/>
                  <a:gd name="T71" fmla="*/ 42 h 156"/>
                  <a:gd name="T72" fmla="*/ 0 w 163"/>
                  <a:gd name="T73" fmla="*/ 45 h 156"/>
                  <a:gd name="T74" fmla="*/ 0 w 163"/>
                  <a:gd name="T75" fmla="*/ 50 h 156"/>
                  <a:gd name="T76" fmla="*/ 1 w 163"/>
                  <a:gd name="T77" fmla="*/ 54 h 156"/>
                  <a:gd name="T78" fmla="*/ 2 w 163"/>
                  <a:gd name="T79" fmla="*/ 58 h 156"/>
                  <a:gd name="T80" fmla="*/ 3 w 163"/>
                  <a:gd name="T81" fmla="*/ 62 h 156"/>
                  <a:gd name="T82" fmla="*/ 4 w 163"/>
                  <a:gd name="T83" fmla="*/ 65 h 156"/>
                  <a:gd name="T84" fmla="*/ 5 w 163"/>
                  <a:gd name="T85" fmla="*/ 69 h 156"/>
                  <a:gd name="T86" fmla="*/ 6 w 163"/>
                  <a:gd name="T87" fmla="*/ 71 h 156"/>
                  <a:gd name="T88" fmla="*/ 7 w 163"/>
                  <a:gd name="T89" fmla="*/ 74 h 156"/>
                  <a:gd name="T90" fmla="*/ 8 w 163"/>
                  <a:gd name="T91" fmla="*/ 77 h 156"/>
                  <a:gd name="T92" fmla="*/ 9 w 163"/>
                  <a:gd name="T93" fmla="*/ 78 h 156"/>
                  <a:gd name="T94" fmla="*/ 82 w 163"/>
                  <a:gd name="T95" fmla="*/ 35 h 156"/>
                  <a:gd name="T96" fmla="*/ 82 w 163"/>
                  <a:gd name="T97" fmla="*/ 35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3" h="156">
                    <a:moveTo>
                      <a:pt x="163" y="69"/>
                    </a:moveTo>
                    <a:lnTo>
                      <a:pt x="159" y="63"/>
                    </a:lnTo>
                    <a:lnTo>
                      <a:pt x="154" y="57"/>
                    </a:lnTo>
                    <a:lnTo>
                      <a:pt x="150" y="54"/>
                    </a:lnTo>
                    <a:lnTo>
                      <a:pt x="146" y="50"/>
                    </a:lnTo>
                    <a:lnTo>
                      <a:pt x="138" y="40"/>
                    </a:lnTo>
                    <a:lnTo>
                      <a:pt x="131" y="35"/>
                    </a:lnTo>
                    <a:lnTo>
                      <a:pt x="123" y="27"/>
                    </a:lnTo>
                    <a:lnTo>
                      <a:pt x="114" y="21"/>
                    </a:lnTo>
                    <a:lnTo>
                      <a:pt x="108" y="16"/>
                    </a:lnTo>
                    <a:lnTo>
                      <a:pt x="102" y="12"/>
                    </a:lnTo>
                    <a:lnTo>
                      <a:pt x="95" y="8"/>
                    </a:lnTo>
                    <a:lnTo>
                      <a:pt x="87" y="4"/>
                    </a:lnTo>
                    <a:lnTo>
                      <a:pt x="81" y="2"/>
                    </a:lnTo>
                    <a:lnTo>
                      <a:pt x="76" y="0"/>
                    </a:lnTo>
                    <a:lnTo>
                      <a:pt x="70" y="0"/>
                    </a:lnTo>
                    <a:lnTo>
                      <a:pt x="64" y="0"/>
                    </a:lnTo>
                    <a:lnTo>
                      <a:pt x="58" y="0"/>
                    </a:lnTo>
                    <a:lnTo>
                      <a:pt x="55" y="0"/>
                    </a:lnTo>
                    <a:lnTo>
                      <a:pt x="49" y="0"/>
                    </a:lnTo>
                    <a:lnTo>
                      <a:pt x="45" y="2"/>
                    </a:lnTo>
                    <a:lnTo>
                      <a:pt x="39" y="4"/>
                    </a:lnTo>
                    <a:lnTo>
                      <a:pt x="38" y="6"/>
                    </a:lnTo>
                    <a:lnTo>
                      <a:pt x="28" y="10"/>
                    </a:lnTo>
                    <a:lnTo>
                      <a:pt x="22" y="19"/>
                    </a:lnTo>
                    <a:lnTo>
                      <a:pt x="15" y="25"/>
                    </a:lnTo>
                    <a:lnTo>
                      <a:pt x="11" y="35"/>
                    </a:lnTo>
                    <a:lnTo>
                      <a:pt x="9" y="38"/>
                    </a:lnTo>
                    <a:lnTo>
                      <a:pt x="7" y="42"/>
                    </a:lnTo>
                    <a:lnTo>
                      <a:pt x="5" y="48"/>
                    </a:lnTo>
                    <a:lnTo>
                      <a:pt x="3" y="54"/>
                    </a:lnTo>
                    <a:lnTo>
                      <a:pt x="1" y="61"/>
                    </a:lnTo>
                    <a:lnTo>
                      <a:pt x="0" y="71"/>
                    </a:lnTo>
                    <a:lnTo>
                      <a:pt x="0" y="75"/>
                    </a:lnTo>
                    <a:lnTo>
                      <a:pt x="0" y="80"/>
                    </a:lnTo>
                    <a:lnTo>
                      <a:pt x="0" y="84"/>
                    </a:lnTo>
                    <a:lnTo>
                      <a:pt x="0" y="90"/>
                    </a:lnTo>
                    <a:lnTo>
                      <a:pt x="0" y="99"/>
                    </a:lnTo>
                    <a:lnTo>
                      <a:pt x="1" y="107"/>
                    </a:lnTo>
                    <a:lnTo>
                      <a:pt x="3" y="115"/>
                    </a:lnTo>
                    <a:lnTo>
                      <a:pt x="5" y="124"/>
                    </a:lnTo>
                    <a:lnTo>
                      <a:pt x="7" y="130"/>
                    </a:lnTo>
                    <a:lnTo>
                      <a:pt x="9" y="137"/>
                    </a:lnTo>
                    <a:lnTo>
                      <a:pt x="11" y="141"/>
                    </a:lnTo>
                    <a:lnTo>
                      <a:pt x="13" y="147"/>
                    </a:lnTo>
                    <a:lnTo>
                      <a:pt x="15" y="154"/>
                    </a:lnTo>
                    <a:lnTo>
                      <a:pt x="17" y="156"/>
                    </a:lnTo>
                    <a:lnTo>
                      <a:pt x="16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2" name="Freeform 207"/>
              <p:cNvSpPr>
                <a:spLocks/>
              </p:cNvSpPr>
              <p:nvPr/>
            </p:nvSpPr>
            <p:spPr bwMode="auto">
              <a:xfrm>
                <a:off x="4159" y="3902"/>
                <a:ext cx="66" cy="100"/>
              </a:xfrm>
              <a:custGeom>
                <a:avLst/>
                <a:gdLst>
                  <a:gd name="T0" fmla="*/ 0 w 134"/>
                  <a:gd name="T1" fmla="*/ 39 h 200"/>
                  <a:gd name="T2" fmla="*/ 66 w 134"/>
                  <a:gd name="T3" fmla="*/ 100 h 200"/>
                  <a:gd name="T4" fmla="*/ 56 w 134"/>
                  <a:gd name="T5" fmla="*/ 0 h 200"/>
                  <a:gd name="T6" fmla="*/ 0 w 134"/>
                  <a:gd name="T7" fmla="*/ 39 h 200"/>
                  <a:gd name="T8" fmla="*/ 0 w 134"/>
                  <a:gd name="T9" fmla="*/ 39 h 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200">
                    <a:moveTo>
                      <a:pt x="0" y="77"/>
                    </a:moveTo>
                    <a:lnTo>
                      <a:pt x="134" y="200"/>
                    </a:lnTo>
                    <a:lnTo>
                      <a:pt x="113" y="0"/>
                    </a:lnTo>
                    <a:lnTo>
                      <a:pt x="0" y="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3" name="Freeform 208"/>
              <p:cNvSpPr>
                <a:spLocks/>
              </p:cNvSpPr>
              <p:nvPr/>
            </p:nvSpPr>
            <p:spPr bwMode="auto">
              <a:xfrm>
                <a:off x="3997" y="3529"/>
                <a:ext cx="224" cy="407"/>
              </a:xfrm>
              <a:custGeom>
                <a:avLst/>
                <a:gdLst>
                  <a:gd name="T0" fmla="*/ 1 w 449"/>
                  <a:gd name="T1" fmla="*/ 48 h 814"/>
                  <a:gd name="T2" fmla="*/ 2 w 449"/>
                  <a:gd name="T3" fmla="*/ 52 h 814"/>
                  <a:gd name="T4" fmla="*/ 4 w 449"/>
                  <a:gd name="T5" fmla="*/ 56 h 814"/>
                  <a:gd name="T6" fmla="*/ 7 w 449"/>
                  <a:gd name="T7" fmla="*/ 64 h 814"/>
                  <a:gd name="T8" fmla="*/ 9 w 449"/>
                  <a:gd name="T9" fmla="*/ 73 h 814"/>
                  <a:gd name="T10" fmla="*/ 13 w 449"/>
                  <a:gd name="T11" fmla="*/ 82 h 814"/>
                  <a:gd name="T12" fmla="*/ 18 w 449"/>
                  <a:gd name="T13" fmla="*/ 93 h 814"/>
                  <a:gd name="T14" fmla="*/ 24 w 449"/>
                  <a:gd name="T15" fmla="*/ 106 h 814"/>
                  <a:gd name="T16" fmla="*/ 29 w 449"/>
                  <a:gd name="T17" fmla="*/ 118 h 814"/>
                  <a:gd name="T18" fmla="*/ 35 w 449"/>
                  <a:gd name="T19" fmla="*/ 131 h 814"/>
                  <a:gd name="T20" fmla="*/ 41 w 449"/>
                  <a:gd name="T21" fmla="*/ 147 h 814"/>
                  <a:gd name="T22" fmla="*/ 47 w 449"/>
                  <a:gd name="T23" fmla="*/ 162 h 814"/>
                  <a:gd name="T24" fmla="*/ 54 w 449"/>
                  <a:gd name="T25" fmla="*/ 178 h 814"/>
                  <a:gd name="T26" fmla="*/ 61 w 449"/>
                  <a:gd name="T27" fmla="*/ 193 h 814"/>
                  <a:gd name="T28" fmla="*/ 68 w 449"/>
                  <a:gd name="T29" fmla="*/ 210 h 814"/>
                  <a:gd name="T30" fmla="*/ 76 w 449"/>
                  <a:gd name="T31" fmla="*/ 227 h 814"/>
                  <a:gd name="T32" fmla="*/ 83 w 449"/>
                  <a:gd name="T33" fmla="*/ 243 h 814"/>
                  <a:gd name="T34" fmla="*/ 90 w 449"/>
                  <a:gd name="T35" fmla="*/ 259 h 814"/>
                  <a:gd name="T36" fmla="*/ 97 w 449"/>
                  <a:gd name="T37" fmla="*/ 275 h 814"/>
                  <a:gd name="T38" fmla="*/ 103 w 449"/>
                  <a:gd name="T39" fmla="*/ 290 h 814"/>
                  <a:gd name="T40" fmla="*/ 110 w 449"/>
                  <a:gd name="T41" fmla="*/ 305 h 814"/>
                  <a:gd name="T42" fmla="*/ 117 w 449"/>
                  <a:gd name="T43" fmla="*/ 320 h 814"/>
                  <a:gd name="T44" fmla="*/ 123 w 449"/>
                  <a:gd name="T45" fmla="*/ 333 h 814"/>
                  <a:gd name="T46" fmla="*/ 128 w 449"/>
                  <a:gd name="T47" fmla="*/ 346 h 814"/>
                  <a:gd name="T48" fmla="*/ 134 w 449"/>
                  <a:gd name="T49" fmla="*/ 359 h 814"/>
                  <a:gd name="T50" fmla="*/ 139 w 449"/>
                  <a:gd name="T51" fmla="*/ 369 h 814"/>
                  <a:gd name="T52" fmla="*/ 142 w 449"/>
                  <a:gd name="T53" fmla="*/ 380 h 814"/>
                  <a:gd name="T54" fmla="*/ 146 w 449"/>
                  <a:gd name="T55" fmla="*/ 388 h 814"/>
                  <a:gd name="T56" fmla="*/ 150 w 449"/>
                  <a:gd name="T57" fmla="*/ 395 h 814"/>
                  <a:gd name="T58" fmla="*/ 152 w 449"/>
                  <a:gd name="T59" fmla="*/ 401 h 814"/>
                  <a:gd name="T60" fmla="*/ 155 w 449"/>
                  <a:gd name="T61" fmla="*/ 405 h 814"/>
                  <a:gd name="T62" fmla="*/ 224 w 449"/>
                  <a:gd name="T63" fmla="*/ 371 h 814"/>
                  <a:gd name="T64" fmla="*/ 66 w 449"/>
                  <a:gd name="T65" fmla="*/ 0 h 814"/>
                  <a:gd name="T66" fmla="*/ 62 w 449"/>
                  <a:gd name="T67" fmla="*/ 0 h 814"/>
                  <a:gd name="T68" fmla="*/ 58 w 449"/>
                  <a:gd name="T69" fmla="*/ 1 h 814"/>
                  <a:gd name="T70" fmla="*/ 53 w 449"/>
                  <a:gd name="T71" fmla="*/ 2 h 814"/>
                  <a:gd name="T72" fmla="*/ 47 w 449"/>
                  <a:gd name="T73" fmla="*/ 3 h 814"/>
                  <a:gd name="T74" fmla="*/ 41 w 449"/>
                  <a:gd name="T75" fmla="*/ 5 h 814"/>
                  <a:gd name="T76" fmla="*/ 35 w 449"/>
                  <a:gd name="T77" fmla="*/ 8 h 814"/>
                  <a:gd name="T78" fmla="*/ 27 w 449"/>
                  <a:gd name="T79" fmla="*/ 10 h 814"/>
                  <a:gd name="T80" fmla="*/ 22 w 449"/>
                  <a:gd name="T81" fmla="*/ 13 h 814"/>
                  <a:gd name="T82" fmla="*/ 15 w 449"/>
                  <a:gd name="T83" fmla="*/ 16 h 814"/>
                  <a:gd name="T84" fmla="*/ 10 w 449"/>
                  <a:gd name="T85" fmla="*/ 20 h 814"/>
                  <a:gd name="T86" fmla="*/ 6 w 449"/>
                  <a:gd name="T87" fmla="*/ 25 h 814"/>
                  <a:gd name="T88" fmla="*/ 3 w 449"/>
                  <a:gd name="T89" fmla="*/ 30 h 814"/>
                  <a:gd name="T90" fmla="*/ 0 w 449"/>
                  <a:gd name="T91" fmla="*/ 36 h 814"/>
                  <a:gd name="T92" fmla="*/ 0 w 449"/>
                  <a:gd name="T93" fmla="*/ 43 h 814"/>
                  <a:gd name="T94" fmla="*/ 1 w 449"/>
                  <a:gd name="T95" fmla="*/ 47 h 8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9" h="814">
                    <a:moveTo>
                      <a:pt x="2" y="93"/>
                    </a:moveTo>
                    <a:lnTo>
                      <a:pt x="2" y="95"/>
                    </a:lnTo>
                    <a:lnTo>
                      <a:pt x="4" y="99"/>
                    </a:lnTo>
                    <a:lnTo>
                      <a:pt x="4" y="103"/>
                    </a:lnTo>
                    <a:lnTo>
                      <a:pt x="6" y="108"/>
                    </a:lnTo>
                    <a:lnTo>
                      <a:pt x="8" y="112"/>
                    </a:lnTo>
                    <a:lnTo>
                      <a:pt x="12" y="120"/>
                    </a:lnTo>
                    <a:lnTo>
                      <a:pt x="14" y="127"/>
                    </a:lnTo>
                    <a:lnTo>
                      <a:pt x="17" y="137"/>
                    </a:lnTo>
                    <a:lnTo>
                      <a:pt x="19" y="145"/>
                    </a:lnTo>
                    <a:lnTo>
                      <a:pt x="25" y="154"/>
                    </a:lnTo>
                    <a:lnTo>
                      <a:pt x="27" y="164"/>
                    </a:lnTo>
                    <a:lnTo>
                      <a:pt x="33" y="175"/>
                    </a:lnTo>
                    <a:lnTo>
                      <a:pt x="36" y="186"/>
                    </a:lnTo>
                    <a:lnTo>
                      <a:pt x="42" y="198"/>
                    </a:lnTo>
                    <a:lnTo>
                      <a:pt x="48" y="211"/>
                    </a:lnTo>
                    <a:lnTo>
                      <a:pt x="54" y="224"/>
                    </a:lnTo>
                    <a:lnTo>
                      <a:pt x="59" y="236"/>
                    </a:lnTo>
                    <a:lnTo>
                      <a:pt x="63" y="249"/>
                    </a:lnTo>
                    <a:lnTo>
                      <a:pt x="71" y="262"/>
                    </a:lnTo>
                    <a:lnTo>
                      <a:pt x="76" y="280"/>
                    </a:lnTo>
                    <a:lnTo>
                      <a:pt x="82" y="293"/>
                    </a:lnTo>
                    <a:lnTo>
                      <a:pt x="90" y="308"/>
                    </a:lnTo>
                    <a:lnTo>
                      <a:pt x="95" y="323"/>
                    </a:lnTo>
                    <a:lnTo>
                      <a:pt x="103" y="340"/>
                    </a:lnTo>
                    <a:lnTo>
                      <a:pt x="109" y="356"/>
                    </a:lnTo>
                    <a:lnTo>
                      <a:pt x="116" y="371"/>
                    </a:lnTo>
                    <a:lnTo>
                      <a:pt x="122" y="386"/>
                    </a:lnTo>
                    <a:lnTo>
                      <a:pt x="130" y="403"/>
                    </a:lnTo>
                    <a:lnTo>
                      <a:pt x="137" y="420"/>
                    </a:lnTo>
                    <a:lnTo>
                      <a:pt x="145" y="436"/>
                    </a:lnTo>
                    <a:lnTo>
                      <a:pt x="152" y="453"/>
                    </a:lnTo>
                    <a:lnTo>
                      <a:pt x="160" y="470"/>
                    </a:lnTo>
                    <a:lnTo>
                      <a:pt x="166" y="485"/>
                    </a:lnTo>
                    <a:lnTo>
                      <a:pt x="173" y="502"/>
                    </a:lnTo>
                    <a:lnTo>
                      <a:pt x="181" y="517"/>
                    </a:lnTo>
                    <a:lnTo>
                      <a:pt x="187" y="532"/>
                    </a:lnTo>
                    <a:lnTo>
                      <a:pt x="194" y="550"/>
                    </a:lnTo>
                    <a:lnTo>
                      <a:pt x="202" y="565"/>
                    </a:lnTo>
                    <a:lnTo>
                      <a:pt x="207" y="580"/>
                    </a:lnTo>
                    <a:lnTo>
                      <a:pt x="215" y="597"/>
                    </a:lnTo>
                    <a:lnTo>
                      <a:pt x="221" y="610"/>
                    </a:lnTo>
                    <a:lnTo>
                      <a:pt x="228" y="626"/>
                    </a:lnTo>
                    <a:lnTo>
                      <a:pt x="234" y="639"/>
                    </a:lnTo>
                    <a:lnTo>
                      <a:pt x="240" y="654"/>
                    </a:lnTo>
                    <a:lnTo>
                      <a:pt x="246" y="666"/>
                    </a:lnTo>
                    <a:lnTo>
                      <a:pt x="251" y="681"/>
                    </a:lnTo>
                    <a:lnTo>
                      <a:pt x="257" y="692"/>
                    </a:lnTo>
                    <a:lnTo>
                      <a:pt x="265" y="706"/>
                    </a:lnTo>
                    <a:lnTo>
                      <a:pt x="268" y="717"/>
                    </a:lnTo>
                    <a:lnTo>
                      <a:pt x="274" y="728"/>
                    </a:lnTo>
                    <a:lnTo>
                      <a:pt x="278" y="738"/>
                    </a:lnTo>
                    <a:lnTo>
                      <a:pt x="284" y="749"/>
                    </a:lnTo>
                    <a:lnTo>
                      <a:pt x="285" y="759"/>
                    </a:lnTo>
                    <a:lnTo>
                      <a:pt x="289" y="768"/>
                    </a:lnTo>
                    <a:lnTo>
                      <a:pt x="293" y="776"/>
                    </a:lnTo>
                    <a:lnTo>
                      <a:pt x="297" y="783"/>
                    </a:lnTo>
                    <a:lnTo>
                      <a:pt x="301" y="789"/>
                    </a:lnTo>
                    <a:lnTo>
                      <a:pt x="303" y="795"/>
                    </a:lnTo>
                    <a:lnTo>
                      <a:pt x="304" y="801"/>
                    </a:lnTo>
                    <a:lnTo>
                      <a:pt x="306" y="804"/>
                    </a:lnTo>
                    <a:lnTo>
                      <a:pt x="310" y="810"/>
                    </a:lnTo>
                    <a:lnTo>
                      <a:pt x="312" y="814"/>
                    </a:lnTo>
                    <a:lnTo>
                      <a:pt x="449" y="742"/>
                    </a:lnTo>
                    <a:lnTo>
                      <a:pt x="135" y="0"/>
                    </a:lnTo>
                    <a:lnTo>
                      <a:pt x="133" y="0"/>
                    </a:lnTo>
                    <a:lnTo>
                      <a:pt x="128" y="0"/>
                    </a:lnTo>
                    <a:lnTo>
                      <a:pt x="124" y="0"/>
                    </a:lnTo>
                    <a:lnTo>
                      <a:pt x="120" y="2"/>
                    </a:lnTo>
                    <a:lnTo>
                      <a:pt x="116" y="2"/>
                    </a:lnTo>
                    <a:lnTo>
                      <a:pt x="112" y="4"/>
                    </a:lnTo>
                    <a:lnTo>
                      <a:pt x="107" y="4"/>
                    </a:lnTo>
                    <a:lnTo>
                      <a:pt x="101" y="6"/>
                    </a:lnTo>
                    <a:lnTo>
                      <a:pt x="95" y="6"/>
                    </a:lnTo>
                    <a:lnTo>
                      <a:pt x="90" y="10"/>
                    </a:lnTo>
                    <a:lnTo>
                      <a:pt x="82" y="10"/>
                    </a:lnTo>
                    <a:lnTo>
                      <a:pt x="76" y="11"/>
                    </a:lnTo>
                    <a:lnTo>
                      <a:pt x="71" y="15"/>
                    </a:lnTo>
                    <a:lnTo>
                      <a:pt x="63" y="17"/>
                    </a:lnTo>
                    <a:lnTo>
                      <a:pt x="55" y="19"/>
                    </a:lnTo>
                    <a:lnTo>
                      <a:pt x="50" y="21"/>
                    </a:lnTo>
                    <a:lnTo>
                      <a:pt x="44" y="25"/>
                    </a:lnTo>
                    <a:lnTo>
                      <a:pt x="38" y="29"/>
                    </a:lnTo>
                    <a:lnTo>
                      <a:pt x="31" y="31"/>
                    </a:lnTo>
                    <a:lnTo>
                      <a:pt x="25" y="36"/>
                    </a:lnTo>
                    <a:lnTo>
                      <a:pt x="21" y="40"/>
                    </a:lnTo>
                    <a:lnTo>
                      <a:pt x="17" y="46"/>
                    </a:lnTo>
                    <a:lnTo>
                      <a:pt x="12" y="50"/>
                    </a:lnTo>
                    <a:lnTo>
                      <a:pt x="8" y="55"/>
                    </a:lnTo>
                    <a:lnTo>
                      <a:pt x="6" y="59"/>
                    </a:lnTo>
                    <a:lnTo>
                      <a:pt x="4" y="67"/>
                    </a:lnTo>
                    <a:lnTo>
                      <a:pt x="0" y="72"/>
                    </a:lnTo>
                    <a:lnTo>
                      <a:pt x="0" y="78"/>
                    </a:lnTo>
                    <a:lnTo>
                      <a:pt x="0" y="86"/>
                    </a:lnTo>
                    <a:lnTo>
                      <a:pt x="2" y="9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4" name="Freeform 209"/>
              <p:cNvSpPr>
                <a:spLocks/>
              </p:cNvSpPr>
              <p:nvPr/>
            </p:nvSpPr>
            <p:spPr bwMode="auto">
              <a:xfrm>
                <a:off x="3981" y="3514"/>
                <a:ext cx="251" cy="436"/>
              </a:xfrm>
              <a:custGeom>
                <a:avLst/>
                <a:gdLst>
                  <a:gd name="T0" fmla="*/ 0 w 502"/>
                  <a:gd name="T1" fmla="*/ 53 h 872"/>
                  <a:gd name="T2" fmla="*/ 169 w 502"/>
                  <a:gd name="T3" fmla="*/ 436 h 872"/>
                  <a:gd name="T4" fmla="*/ 251 w 502"/>
                  <a:gd name="T5" fmla="*/ 390 h 872"/>
                  <a:gd name="T6" fmla="*/ 99 w 502"/>
                  <a:gd name="T7" fmla="*/ 0 h 872"/>
                  <a:gd name="T8" fmla="*/ 77 w 502"/>
                  <a:gd name="T9" fmla="*/ 9 h 872"/>
                  <a:gd name="T10" fmla="*/ 221 w 502"/>
                  <a:gd name="T11" fmla="*/ 379 h 872"/>
                  <a:gd name="T12" fmla="*/ 178 w 502"/>
                  <a:gd name="T13" fmla="*/ 404 h 872"/>
                  <a:gd name="T14" fmla="*/ 20 w 502"/>
                  <a:gd name="T15" fmla="*/ 42 h 872"/>
                  <a:gd name="T16" fmla="*/ 0 w 502"/>
                  <a:gd name="T17" fmla="*/ 53 h 872"/>
                  <a:gd name="T18" fmla="*/ 0 w 502"/>
                  <a:gd name="T19" fmla="*/ 53 h 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2" h="872">
                    <a:moveTo>
                      <a:pt x="0" y="106"/>
                    </a:moveTo>
                    <a:lnTo>
                      <a:pt x="338" y="872"/>
                    </a:lnTo>
                    <a:lnTo>
                      <a:pt x="502" y="779"/>
                    </a:lnTo>
                    <a:lnTo>
                      <a:pt x="198" y="0"/>
                    </a:lnTo>
                    <a:lnTo>
                      <a:pt x="154" y="17"/>
                    </a:lnTo>
                    <a:lnTo>
                      <a:pt x="441" y="758"/>
                    </a:lnTo>
                    <a:lnTo>
                      <a:pt x="355" y="808"/>
                    </a:lnTo>
                    <a:lnTo>
                      <a:pt x="40" y="83"/>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5" name="Freeform 210"/>
              <p:cNvSpPr>
                <a:spLocks/>
              </p:cNvSpPr>
              <p:nvPr/>
            </p:nvSpPr>
            <p:spPr bwMode="auto">
              <a:xfrm>
                <a:off x="4152" y="3899"/>
                <a:ext cx="89" cy="114"/>
              </a:xfrm>
              <a:custGeom>
                <a:avLst/>
                <a:gdLst>
                  <a:gd name="T0" fmla="*/ 0 w 179"/>
                  <a:gd name="T1" fmla="*/ 48 h 228"/>
                  <a:gd name="T2" fmla="*/ 73 w 179"/>
                  <a:gd name="T3" fmla="*/ 114 h 228"/>
                  <a:gd name="T4" fmla="*/ 89 w 179"/>
                  <a:gd name="T5" fmla="*/ 109 h 228"/>
                  <a:gd name="T6" fmla="*/ 78 w 179"/>
                  <a:gd name="T7" fmla="*/ 0 h 228"/>
                  <a:gd name="T8" fmla="*/ 58 w 179"/>
                  <a:gd name="T9" fmla="*/ 8 h 228"/>
                  <a:gd name="T10" fmla="*/ 69 w 179"/>
                  <a:gd name="T11" fmla="*/ 89 h 228"/>
                  <a:gd name="T12" fmla="*/ 18 w 179"/>
                  <a:gd name="T13" fmla="*/ 34 h 228"/>
                  <a:gd name="T14" fmla="*/ 0 w 179"/>
                  <a:gd name="T15" fmla="*/ 48 h 228"/>
                  <a:gd name="T16" fmla="*/ 0 w 179"/>
                  <a:gd name="T17" fmla="*/ 48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 h="228">
                    <a:moveTo>
                      <a:pt x="0" y="95"/>
                    </a:moveTo>
                    <a:lnTo>
                      <a:pt x="147" y="228"/>
                    </a:lnTo>
                    <a:lnTo>
                      <a:pt x="179" y="218"/>
                    </a:lnTo>
                    <a:lnTo>
                      <a:pt x="156" y="0"/>
                    </a:lnTo>
                    <a:lnTo>
                      <a:pt x="116" y="15"/>
                    </a:lnTo>
                    <a:lnTo>
                      <a:pt x="139" y="177"/>
                    </a:lnTo>
                    <a:lnTo>
                      <a:pt x="36" y="68"/>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6" name="Freeform 211"/>
              <p:cNvSpPr>
                <a:spLocks/>
              </p:cNvSpPr>
              <p:nvPr/>
            </p:nvSpPr>
            <p:spPr bwMode="auto">
              <a:xfrm>
                <a:off x="3981" y="3522"/>
                <a:ext cx="91" cy="59"/>
              </a:xfrm>
              <a:custGeom>
                <a:avLst/>
                <a:gdLst>
                  <a:gd name="T0" fmla="*/ 84 w 182"/>
                  <a:gd name="T1" fmla="*/ 0 h 118"/>
                  <a:gd name="T2" fmla="*/ 79 w 182"/>
                  <a:gd name="T3" fmla="*/ 0 h 118"/>
                  <a:gd name="T4" fmla="*/ 75 w 182"/>
                  <a:gd name="T5" fmla="*/ 0 h 118"/>
                  <a:gd name="T6" fmla="*/ 71 w 182"/>
                  <a:gd name="T7" fmla="*/ 1 h 118"/>
                  <a:gd name="T8" fmla="*/ 67 w 182"/>
                  <a:gd name="T9" fmla="*/ 2 h 118"/>
                  <a:gd name="T10" fmla="*/ 62 w 182"/>
                  <a:gd name="T11" fmla="*/ 3 h 118"/>
                  <a:gd name="T12" fmla="*/ 58 w 182"/>
                  <a:gd name="T13" fmla="*/ 4 h 118"/>
                  <a:gd name="T14" fmla="*/ 54 w 182"/>
                  <a:gd name="T15" fmla="*/ 6 h 118"/>
                  <a:gd name="T16" fmla="*/ 51 w 182"/>
                  <a:gd name="T17" fmla="*/ 8 h 118"/>
                  <a:gd name="T18" fmla="*/ 47 w 182"/>
                  <a:gd name="T19" fmla="*/ 9 h 118"/>
                  <a:gd name="T20" fmla="*/ 43 w 182"/>
                  <a:gd name="T21" fmla="*/ 11 h 118"/>
                  <a:gd name="T22" fmla="*/ 39 w 182"/>
                  <a:gd name="T23" fmla="*/ 12 h 118"/>
                  <a:gd name="T24" fmla="*/ 36 w 182"/>
                  <a:gd name="T25" fmla="*/ 14 h 118"/>
                  <a:gd name="T26" fmla="*/ 33 w 182"/>
                  <a:gd name="T27" fmla="*/ 15 h 118"/>
                  <a:gd name="T28" fmla="*/ 30 w 182"/>
                  <a:gd name="T29" fmla="*/ 18 h 118"/>
                  <a:gd name="T30" fmla="*/ 27 w 182"/>
                  <a:gd name="T31" fmla="*/ 20 h 118"/>
                  <a:gd name="T32" fmla="*/ 24 w 182"/>
                  <a:gd name="T33" fmla="*/ 22 h 118"/>
                  <a:gd name="T34" fmla="*/ 21 w 182"/>
                  <a:gd name="T35" fmla="*/ 24 h 118"/>
                  <a:gd name="T36" fmla="*/ 19 w 182"/>
                  <a:gd name="T37" fmla="*/ 26 h 118"/>
                  <a:gd name="T38" fmla="*/ 16 w 182"/>
                  <a:gd name="T39" fmla="*/ 28 h 118"/>
                  <a:gd name="T40" fmla="*/ 14 w 182"/>
                  <a:gd name="T41" fmla="*/ 30 h 118"/>
                  <a:gd name="T42" fmla="*/ 10 w 182"/>
                  <a:gd name="T43" fmla="*/ 33 h 118"/>
                  <a:gd name="T44" fmla="*/ 6 w 182"/>
                  <a:gd name="T45" fmla="*/ 36 h 118"/>
                  <a:gd name="T46" fmla="*/ 3 w 182"/>
                  <a:gd name="T47" fmla="*/ 39 h 118"/>
                  <a:gd name="T48" fmla="*/ 1 w 182"/>
                  <a:gd name="T49" fmla="*/ 41 h 118"/>
                  <a:gd name="T50" fmla="*/ 0 w 182"/>
                  <a:gd name="T51" fmla="*/ 42 h 118"/>
                  <a:gd name="T52" fmla="*/ 0 w 182"/>
                  <a:gd name="T53" fmla="*/ 43 h 118"/>
                  <a:gd name="T54" fmla="*/ 11 w 182"/>
                  <a:gd name="T55" fmla="*/ 59 h 118"/>
                  <a:gd name="T56" fmla="*/ 11 w 182"/>
                  <a:gd name="T57" fmla="*/ 58 h 118"/>
                  <a:gd name="T58" fmla="*/ 13 w 182"/>
                  <a:gd name="T59" fmla="*/ 57 h 118"/>
                  <a:gd name="T60" fmla="*/ 15 w 182"/>
                  <a:gd name="T61" fmla="*/ 54 h 118"/>
                  <a:gd name="T62" fmla="*/ 19 w 182"/>
                  <a:gd name="T63" fmla="*/ 51 h 118"/>
                  <a:gd name="T64" fmla="*/ 21 w 182"/>
                  <a:gd name="T65" fmla="*/ 50 h 118"/>
                  <a:gd name="T66" fmla="*/ 24 w 182"/>
                  <a:gd name="T67" fmla="*/ 49 h 118"/>
                  <a:gd name="T68" fmla="*/ 27 w 182"/>
                  <a:gd name="T69" fmla="*/ 47 h 118"/>
                  <a:gd name="T70" fmla="*/ 29 w 182"/>
                  <a:gd name="T71" fmla="*/ 45 h 118"/>
                  <a:gd name="T72" fmla="*/ 32 w 182"/>
                  <a:gd name="T73" fmla="*/ 43 h 118"/>
                  <a:gd name="T74" fmla="*/ 35 w 182"/>
                  <a:gd name="T75" fmla="*/ 40 h 118"/>
                  <a:gd name="T76" fmla="*/ 38 w 182"/>
                  <a:gd name="T77" fmla="*/ 38 h 118"/>
                  <a:gd name="T78" fmla="*/ 42 w 182"/>
                  <a:gd name="T79" fmla="*/ 36 h 118"/>
                  <a:gd name="T80" fmla="*/ 45 w 182"/>
                  <a:gd name="T81" fmla="*/ 34 h 118"/>
                  <a:gd name="T82" fmla="*/ 49 w 182"/>
                  <a:gd name="T83" fmla="*/ 32 h 118"/>
                  <a:gd name="T84" fmla="*/ 52 w 182"/>
                  <a:gd name="T85" fmla="*/ 31 h 118"/>
                  <a:gd name="T86" fmla="*/ 55 w 182"/>
                  <a:gd name="T87" fmla="*/ 29 h 118"/>
                  <a:gd name="T88" fmla="*/ 58 w 182"/>
                  <a:gd name="T89" fmla="*/ 26 h 118"/>
                  <a:gd name="T90" fmla="*/ 62 w 182"/>
                  <a:gd name="T91" fmla="*/ 25 h 118"/>
                  <a:gd name="T92" fmla="*/ 66 w 182"/>
                  <a:gd name="T93" fmla="*/ 23 h 118"/>
                  <a:gd name="T94" fmla="*/ 69 w 182"/>
                  <a:gd name="T95" fmla="*/ 22 h 118"/>
                  <a:gd name="T96" fmla="*/ 72 w 182"/>
                  <a:gd name="T97" fmla="*/ 20 h 118"/>
                  <a:gd name="T98" fmla="*/ 75 w 182"/>
                  <a:gd name="T99" fmla="*/ 19 h 118"/>
                  <a:gd name="T100" fmla="*/ 78 w 182"/>
                  <a:gd name="T101" fmla="*/ 17 h 118"/>
                  <a:gd name="T102" fmla="*/ 81 w 182"/>
                  <a:gd name="T103" fmla="*/ 17 h 118"/>
                  <a:gd name="T104" fmla="*/ 84 w 182"/>
                  <a:gd name="T105" fmla="*/ 16 h 118"/>
                  <a:gd name="T106" fmla="*/ 87 w 182"/>
                  <a:gd name="T107" fmla="*/ 15 h 118"/>
                  <a:gd name="T108" fmla="*/ 89 w 182"/>
                  <a:gd name="T109" fmla="*/ 15 h 118"/>
                  <a:gd name="T110" fmla="*/ 91 w 182"/>
                  <a:gd name="T111" fmla="*/ 16 h 118"/>
                  <a:gd name="T112" fmla="*/ 84 w 182"/>
                  <a:gd name="T113" fmla="*/ 0 h 118"/>
                  <a:gd name="T114" fmla="*/ 84 w 182"/>
                  <a:gd name="T115" fmla="*/ 0 h 1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118">
                    <a:moveTo>
                      <a:pt x="167" y="0"/>
                    </a:moveTo>
                    <a:lnTo>
                      <a:pt x="158" y="0"/>
                    </a:lnTo>
                    <a:lnTo>
                      <a:pt x="150" y="0"/>
                    </a:lnTo>
                    <a:lnTo>
                      <a:pt x="141" y="2"/>
                    </a:lnTo>
                    <a:lnTo>
                      <a:pt x="133" y="4"/>
                    </a:lnTo>
                    <a:lnTo>
                      <a:pt x="124" y="5"/>
                    </a:lnTo>
                    <a:lnTo>
                      <a:pt x="116" y="7"/>
                    </a:lnTo>
                    <a:lnTo>
                      <a:pt x="108" y="11"/>
                    </a:lnTo>
                    <a:lnTo>
                      <a:pt x="101" y="15"/>
                    </a:lnTo>
                    <a:lnTo>
                      <a:pt x="93" y="17"/>
                    </a:lnTo>
                    <a:lnTo>
                      <a:pt x="86" y="21"/>
                    </a:lnTo>
                    <a:lnTo>
                      <a:pt x="78" y="23"/>
                    </a:lnTo>
                    <a:lnTo>
                      <a:pt x="72" y="28"/>
                    </a:lnTo>
                    <a:lnTo>
                      <a:pt x="66" y="30"/>
                    </a:lnTo>
                    <a:lnTo>
                      <a:pt x="59" y="36"/>
                    </a:lnTo>
                    <a:lnTo>
                      <a:pt x="53" y="40"/>
                    </a:lnTo>
                    <a:lnTo>
                      <a:pt x="47" y="44"/>
                    </a:lnTo>
                    <a:lnTo>
                      <a:pt x="42" y="47"/>
                    </a:lnTo>
                    <a:lnTo>
                      <a:pt x="38" y="51"/>
                    </a:lnTo>
                    <a:lnTo>
                      <a:pt x="32" y="55"/>
                    </a:lnTo>
                    <a:lnTo>
                      <a:pt x="28" y="59"/>
                    </a:lnTo>
                    <a:lnTo>
                      <a:pt x="19" y="66"/>
                    </a:lnTo>
                    <a:lnTo>
                      <a:pt x="11" y="72"/>
                    </a:lnTo>
                    <a:lnTo>
                      <a:pt x="6" y="78"/>
                    </a:lnTo>
                    <a:lnTo>
                      <a:pt x="2" y="82"/>
                    </a:lnTo>
                    <a:lnTo>
                      <a:pt x="0" y="83"/>
                    </a:lnTo>
                    <a:lnTo>
                      <a:pt x="0" y="85"/>
                    </a:lnTo>
                    <a:lnTo>
                      <a:pt x="21" y="118"/>
                    </a:lnTo>
                    <a:lnTo>
                      <a:pt x="21" y="116"/>
                    </a:lnTo>
                    <a:lnTo>
                      <a:pt x="25" y="114"/>
                    </a:lnTo>
                    <a:lnTo>
                      <a:pt x="30" y="108"/>
                    </a:lnTo>
                    <a:lnTo>
                      <a:pt x="38" y="102"/>
                    </a:lnTo>
                    <a:lnTo>
                      <a:pt x="42" y="99"/>
                    </a:lnTo>
                    <a:lnTo>
                      <a:pt x="47" y="97"/>
                    </a:lnTo>
                    <a:lnTo>
                      <a:pt x="53" y="93"/>
                    </a:lnTo>
                    <a:lnTo>
                      <a:pt x="57" y="89"/>
                    </a:lnTo>
                    <a:lnTo>
                      <a:pt x="63" y="85"/>
                    </a:lnTo>
                    <a:lnTo>
                      <a:pt x="70" y="80"/>
                    </a:lnTo>
                    <a:lnTo>
                      <a:pt x="76" y="76"/>
                    </a:lnTo>
                    <a:lnTo>
                      <a:pt x="84" y="72"/>
                    </a:lnTo>
                    <a:lnTo>
                      <a:pt x="89" y="68"/>
                    </a:lnTo>
                    <a:lnTo>
                      <a:pt x="97" y="64"/>
                    </a:lnTo>
                    <a:lnTo>
                      <a:pt x="103" y="61"/>
                    </a:lnTo>
                    <a:lnTo>
                      <a:pt x="110" y="57"/>
                    </a:lnTo>
                    <a:lnTo>
                      <a:pt x="116" y="51"/>
                    </a:lnTo>
                    <a:lnTo>
                      <a:pt x="124" y="49"/>
                    </a:lnTo>
                    <a:lnTo>
                      <a:pt x="131" y="45"/>
                    </a:lnTo>
                    <a:lnTo>
                      <a:pt x="137" y="44"/>
                    </a:lnTo>
                    <a:lnTo>
                      <a:pt x="143" y="40"/>
                    </a:lnTo>
                    <a:lnTo>
                      <a:pt x="150" y="38"/>
                    </a:lnTo>
                    <a:lnTo>
                      <a:pt x="156" y="34"/>
                    </a:lnTo>
                    <a:lnTo>
                      <a:pt x="162" y="34"/>
                    </a:lnTo>
                    <a:lnTo>
                      <a:pt x="167" y="32"/>
                    </a:lnTo>
                    <a:lnTo>
                      <a:pt x="173" y="30"/>
                    </a:lnTo>
                    <a:lnTo>
                      <a:pt x="177" y="30"/>
                    </a:lnTo>
                    <a:lnTo>
                      <a:pt x="182" y="32"/>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7" name="Freeform 212"/>
              <p:cNvSpPr>
                <a:spLocks/>
              </p:cNvSpPr>
              <p:nvPr/>
            </p:nvSpPr>
            <p:spPr bwMode="auto">
              <a:xfrm>
                <a:off x="3972" y="3475"/>
                <a:ext cx="108" cy="99"/>
              </a:xfrm>
              <a:custGeom>
                <a:avLst/>
                <a:gdLst>
                  <a:gd name="T0" fmla="*/ 38 w 215"/>
                  <a:gd name="T1" fmla="*/ 1 h 197"/>
                  <a:gd name="T2" fmla="*/ 44 w 215"/>
                  <a:gd name="T3" fmla="*/ 0 h 197"/>
                  <a:gd name="T4" fmla="*/ 50 w 215"/>
                  <a:gd name="T5" fmla="*/ 0 h 197"/>
                  <a:gd name="T6" fmla="*/ 55 w 215"/>
                  <a:gd name="T7" fmla="*/ 0 h 197"/>
                  <a:gd name="T8" fmla="*/ 61 w 215"/>
                  <a:gd name="T9" fmla="*/ 1 h 197"/>
                  <a:gd name="T10" fmla="*/ 66 w 215"/>
                  <a:gd name="T11" fmla="*/ 3 h 197"/>
                  <a:gd name="T12" fmla="*/ 71 w 215"/>
                  <a:gd name="T13" fmla="*/ 5 h 197"/>
                  <a:gd name="T14" fmla="*/ 77 w 215"/>
                  <a:gd name="T15" fmla="*/ 8 h 197"/>
                  <a:gd name="T16" fmla="*/ 84 w 215"/>
                  <a:gd name="T17" fmla="*/ 12 h 197"/>
                  <a:gd name="T18" fmla="*/ 92 w 215"/>
                  <a:gd name="T19" fmla="*/ 19 h 197"/>
                  <a:gd name="T20" fmla="*/ 98 w 215"/>
                  <a:gd name="T21" fmla="*/ 26 h 197"/>
                  <a:gd name="T22" fmla="*/ 101 w 215"/>
                  <a:gd name="T23" fmla="*/ 31 h 197"/>
                  <a:gd name="T24" fmla="*/ 104 w 215"/>
                  <a:gd name="T25" fmla="*/ 36 h 197"/>
                  <a:gd name="T26" fmla="*/ 107 w 215"/>
                  <a:gd name="T27" fmla="*/ 42 h 197"/>
                  <a:gd name="T28" fmla="*/ 104 w 215"/>
                  <a:gd name="T29" fmla="*/ 48 h 197"/>
                  <a:gd name="T30" fmla="*/ 97 w 215"/>
                  <a:gd name="T31" fmla="*/ 53 h 197"/>
                  <a:gd name="T32" fmla="*/ 90 w 215"/>
                  <a:gd name="T33" fmla="*/ 53 h 197"/>
                  <a:gd name="T34" fmla="*/ 84 w 215"/>
                  <a:gd name="T35" fmla="*/ 46 h 197"/>
                  <a:gd name="T36" fmla="*/ 76 w 215"/>
                  <a:gd name="T37" fmla="*/ 38 h 197"/>
                  <a:gd name="T38" fmla="*/ 69 w 215"/>
                  <a:gd name="T39" fmla="*/ 32 h 197"/>
                  <a:gd name="T40" fmla="*/ 61 w 215"/>
                  <a:gd name="T41" fmla="*/ 27 h 197"/>
                  <a:gd name="T42" fmla="*/ 53 w 215"/>
                  <a:gd name="T43" fmla="*/ 24 h 197"/>
                  <a:gd name="T44" fmla="*/ 46 w 215"/>
                  <a:gd name="T45" fmla="*/ 24 h 197"/>
                  <a:gd name="T46" fmla="*/ 37 w 215"/>
                  <a:gd name="T47" fmla="*/ 27 h 197"/>
                  <a:gd name="T48" fmla="*/ 32 w 215"/>
                  <a:gd name="T49" fmla="*/ 31 h 197"/>
                  <a:gd name="T50" fmla="*/ 31 w 215"/>
                  <a:gd name="T51" fmla="*/ 37 h 197"/>
                  <a:gd name="T52" fmla="*/ 30 w 215"/>
                  <a:gd name="T53" fmla="*/ 45 h 197"/>
                  <a:gd name="T54" fmla="*/ 29 w 215"/>
                  <a:gd name="T55" fmla="*/ 54 h 197"/>
                  <a:gd name="T56" fmla="*/ 29 w 215"/>
                  <a:gd name="T57" fmla="*/ 63 h 197"/>
                  <a:gd name="T58" fmla="*/ 29 w 215"/>
                  <a:gd name="T59" fmla="*/ 71 h 197"/>
                  <a:gd name="T60" fmla="*/ 29 w 215"/>
                  <a:gd name="T61" fmla="*/ 79 h 197"/>
                  <a:gd name="T62" fmla="*/ 30 w 215"/>
                  <a:gd name="T63" fmla="*/ 86 h 197"/>
                  <a:gd name="T64" fmla="*/ 28 w 215"/>
                  <a:gd name="T65" fmla="*/ 89 h 197"/>
                  <a:gd name="T66" fmla="*/ 24 w 215"/>
                  <a:gd name="T67" fmla="*/ 91 h 197"/>
                  <a:gd name="T68" fmla="*/ 18 w 215"/>
                  <a:gd name="T69" fmla="*/ 96 h 197"/>
                  <a:gd name="T70" fmla="*/ 13 w 215"/>
                  <a:gd name="T71" fmla="*/ 96 h 197"/>
                  <a:gd name="T72" fmla="*/ 9 w 215"/>
                  <a:gd name="T73" fmla="*/ 90 h 197"/>
                  <a:gd name="T74" fmla="*/ 5 w 215"/>
                  <a:gd name="T75" fmla="*/ 84 h 197"/>
                  <a:gd name="T76" fmla="*/ 3 w 215"/>
                  <a:gd name="T77" fmla="*/ 77 h 197"/>
                  <a:gd name="T78" fmla="*/ 1 w 215"/>
                  <a:gd name="T79" fmla="*/ 70 h 197"/>
                  <a:gd name="T80" fmla="*/ 0 w 215"/>
                  <a:gd name="T81" fmla="*/ 63 h 197"/>
                  <a:gd name="T82" fmla="*/ 0 w 215"/>
                  <a:gd name="T83" fmla="*/ 55 h 197"/>
                  <a:gd name="T84" fmla="*/ 1 w 215"/>
                  <a:gd name="T85" fmla="*/ 49 h 197"/>
                  <a:gd name="T86" fmla="*/ 2 w 215"/>
                  <a:gd name="T87" fmla="*/ 41 h 197"/>
                  <a:gd name="T88" fmla="*/ 5 w 215"/>
                  <a:gd name="T89" fmla="*/ 34 h 197"/>
                  <a:gd name="T90" fmla="*/ 7 w 215"/>
                  <a:gd name="T91" fmla="*/ 27 h 197"/>
                  <a:gd name="T92" fmla="*/ 10 w 215"/>
                  <a:gd name="T93" fmla="*/ 21 h 197"/>
                  <a:gd name="T94" fmla="*/ 14 w 215"/>
                  <a:gd name="T95" fmla="*/ 15 h 197"/>
                  <a:gd name="T96" fmla="*/ 19 w 215"/>
                  <a:gd name="T97" fmla="*/ 11 h 197"/>
                  <a:gd name="T98" fmla="*/ 25 w 215"/>
                  <a:gd name="T99" fmla="*/ 6 h 197"/>
                  <a:gd name="T100" fmla="*/ 32 w 215"/>
                  <a:gd name="T101" fmla="*/ 2 h 197"/>
                  <a:gd name="T102" fmla="*/ 35 w 215"/>
                  <a:gd name="T103" fmla="*/ 2 h 1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5" h="197">
                    <a:moveTo>
                      <a:pt x="70" y="4"/>
                    </a:moveTo>
                    <a:lnTo>
                      <a:pt x="76" y="2"/>
                    </a:lnTo>
                    <a:lnTo>
                      <a:pt x="82" y="0"/>
                    </a:lnTo>
                    <a:lnTo>
                      <a:pt x="87" y="0"/>
                    </a:lnTo>
                    <a:lnTo>
                      <a:pt x="93" y="0"/>
                    </a:lnTo>
                    <a:lnTo>
                      <a:pt x="99" y="0"/>
                    </a:lnTo>
                    <a:lnTo>
                      <a:pt x="103" y="0"/>
                    </a:lnTo>
                    <a:lnTo>
                      <a:pt x="110" y="0"/>
                    </a:lnTo>
                    <a:lnTo>
                      <a:pt x="116" y="2"/>
                    </a:lnTo>
                    <a:lnTo>
                      <a:pt x="122" y="2"/>
                    </a:lnTo>
                    <a:lnTo>
                      <a:pt x="127" y="4"/>
                    </a:lnTo>
                    <a:lnTo>
                      <a:pt x="131" y="5"/>
                    </a:lnTo>
                    <a:lnTo>
                      <a:pt x="139" y="7"/>
                    </a:lnTo>
                    <a:lnTo>
                      <a:pt x="142" y="9"/>
                    </a:lnTo>
                    <a:lnTo>
                      <a:pt x="148" y="13"/>
                    </a:lnTo>
                    <a:lnTo>
                      <a:pt x="154" y="15"/>
                    </a:lnTo>
                    <a:lnTo>
                      <a:pt x="158" y="19"/>
                    </a:lnTo>
                    <a:lnTo>
                      <a:pt x="167" y="24"/>
                    </a:lnTo>
                    <a:lnTo>
                      <a:pt x="177" y="32"/>
                    </a:lnTo>
                    <a:lnTo>
                      <a:pt x="184" y="38"/>
                    </a:lnTo>
                    <a:lnTo>
                      <a:pt x="194" y="47"/>
                    </a:lnTo>
                    <a:lnTo>
                      <a:pt x="196" y="51"/>
                    </a:lnTo>
                    <a:lnTo>
                      <a:pt x="199" y="57"/>
                    </a:lnTo>
                    <a:lnTo>
                      <a:pt x="201" y="61"/>
                    </a:lnTo>
                    <a:lnTo>
                      <a:pt x="205" y="68"/>
                    </a:lnTo>
                    <a:lnTo>
                      <a:pt x="207" y="72"/>
                    </a:lnTo>
                    <a:lnTo>
                      <a:pt x="211" y="78"/>
                    </a:lnTo>
                    <a:lnTo>
                      <a:pt x="213" y="83"/>
                    </a:lnTo>
                    <a:lnTo>
                      <a:pt x="215" y="89"/>
                    </a:lnTo>
                    <a:lnTo>
                      <a:pt x="207" y="95"/>
                    </a:lnTo>
                    <a:lnTo>
                      <a:pt x="201" y="100"/>
                    </a:lnTo>
                    <a:lnTo>
                      <a:pt x="194" y="106"/>
                    </a:lnTo>
                    <a:lnTo>
                      <a:pt x="188" y="114"/>
                    </a:lnTo>
                    <a:lnTo>
                      <a:pt x="180" y="106"/>
                    </a:lnTo>
                    <a:lnTo>
                      <a:pt x="173" y="99"/>
                    </a:lnTo>
                    <a:lnTo>
                      <a:pt x="167" y="91"/>
                    </a:lnTo>
                    <a:lnTo>
                      <a:pt x="160" y="83"/>
                    </a:lnTo>
                    <a:lnTo>
                      <a:pt x="152" y="76"/>
                    </a:lnTo>
                    <a:lnTo>
                      <a:pt x="144" y="70"/>
                    </a:lnTo>
                    <a:lnTo>
                      <a:pt x="137" y="64"/>
                    </a:lnTo>
                    <a:lnTo>
                      <a:pt x="129" y="59"/>
                    </a:lnTo>
                    <a:lnTo>
                      <a:pt x="122" y="53"/>
                    </a:lnTo>
                    <a:lnTo>
                      <a:pt x="114" y="51"/>
                    </a:lnTo>
                    <a:lnTo>
                      <a:pt x="106" y="47"/>
                    </a:lnTo>
                    <a:lnTo>
                      <a:pt x="99" y="47"/>
                    </a:lnTo>
                    <a:lnTo>
                      <a:pt x="91" y="47"/>
                    </a:lnTo>
                    <a:lnTo>
                      <a:pt x="83" y="49"/>
                    </a:lnTo>
                    <a:lnTo>
                      <a:pt x="74" y="53"/>
                    </a:lnTo>
                    <a:lnTo>
                      <a:pt x="66" y="61"/>
                    </a:lnTo>
                    <a:lnTo>
                      <a:pt x="64" y="62"/>
                    </a:lnTo>
                    <a:lnTo>
                      <a:pt x="63" y="68"/>
                    </a:lnTo>
                    <a:lnTo>
                      <a:pt x="61" y="74"/>
                    </a:lnTo>
                    <a:lnTo>
                      <a:pt x="61" y="81"/>
                    </a:lnTo>
                    <a:lnTo>
                      <a:pt x="59" y="89"/>
                    </a:lnTo>
                    <a:lnTo>
                      <a:pt x="57" y="99"/>
                    </a:lnTo>
                    <a:lnTo>
                      <a:pt x="57" y="108"/>
                    </a:lnTo>
                    <a:lnTo>
                      <a:pt x="57" y="118"/>
                    </a:lnTo>
                    <a:lnTo>
                      <a:pt x="57" y="125"/>
                    </a:lnTo>
                    <a:lnTo>
                      <a:pt x="57" y="135"/>
                    </a:lnTo>
                    <a:lnTo>
                      <a:pt x="57" y="142"/>
                    </a:lnTo>
                    <a:lnTo>
                      <a:pt x="57" y="152"/>
                    </a:lnTo>
                    <a:lnTo>
                      <a:pt x="57" y="158"/>
                    </a:lnTo>
                    <a:lnTo>
                      <a:pt x="59" y="165"/>
                    </a:lnTo>
                    <a:lnTo>
                      <a:pt x="59" y="171"/>
                    </a:lnTo>
                    <a:lnTo>
                      <a:pt x="61" y="175"/>
                    </a:lnTo>
                    <a:lnTo>
                      <a:pt x="55" y="178"/>
                    </a:lnTo>
                    <a:lnTo>
                      <a:pt x="51" y="180"/>
                    </a:lnTo>
                    <a:lnTo>
                      <a:pt x="47" y="182"/>
                    </a:lnTo>
                    <a:lnTo>
                      <a:pt x="44" y="186"/>
                    </a:lnTo>
                    <a:lnTo>
                      <a:pt x="36" y="192"/>
                    </a:lnTo>
                    <a:lnTo>
                      <a:pt x="28" y="197"/>
                    </a:lnTo>
                    <a:lnTo>
                      <a:pt x="25" y="192"/>
                    </a:lnTo>
                    <a:lnTo>
                      <a:pt x="21" y="186"/>
                    </a:lnTo>
                    <a:lnTo>
                      <a:pt x="17" y="180"/>
                    </a:lnTo>
                    <a:lnTo>
                      <a:pt x="13" y="175"/>
                    </a:lnTo>
                    <a:lnTo>
                      <a:pt x="9" y="167"/>
                    </a:lnTo>
                    <a:lnTo>
                      <a:pt x="7" y="159"/>
                    </a:lnTo>
                    <a:lnTo>
                      <a:pt x="6" y="154"/>
                    </a:lnTo>
                    <a:lnTo>
                      <a:pt x="4" y="146"/>
                    </a:lnTo>
                    <a:lnTo>
                      <a:pt x="2" y="139"/>
                    </a:lnTo>
                    <a:lnTo>
                      <a:pt x="0" y="133"/>
                    </a:lnTo>
                    <a:lnTo>
                      <a:pt x="0" y="125"/>
                    </a:lnTo>
                    <a:lnTo>
                      <a:pt x="0" y="118"/>
                    </a:lnTo>
                    <a:lnTo>
                      <a:pt x="0" y="110"/>
                    </a:lnTo>
                    <a:lnTo>
                      <a:pt x="0" y="102"/>
                    </a:lnTo>
                    <a:lnTo>
                      <a:pt x="2" y="97"/>
                    </a:lnTo>
                    <a:lnTo>
                      <a:pt x="4" y="89"/>
                    </a:lnTo>
                    <a:lnTo>
                      <a:pt x="4" y="81"/>
                    </a:lnTo>
                    <a:lnTo>
                      <a:pt x="6" y="74"/>
                    </a:lnTo>
                    <a:lnTo>
                      <a:pt x="9" y="68"/>
                    </a:lnTo>
                    <a:lnTo>
                      <a:pt x="11" y="61"/>
                    </a:lnTo>
                    <a:lnTo>
                      <a:pt x="13" y="53"/>
                    </a:lnTo>
                    <a:lnTo>
                      <a:pt x="17" y="47"/>
                    </a:lnTo>
                    <a:lnTo>
                      <a:pt x="19" y="42"/>
                    </a:lnTo>
                    <a:lnTo>
                      <a:pt x="25" y="36"/>
                    </a:lnTo>
                    <a:lnTo>
                      <a:pt x="28" y="30"/>
                    </a:lnTo>
                    <a:lnTo>
                      <a:pt x="34" y="24"/>
                    </a:lnTo>
                    <a:lnTo>
                      <a:pt x="38" y="21"/>
                    </a:lnTo>
                    <a:lnTo>
                      <a:pt x="45" y="15"/>
                    </a:lnTo>
                    <a:lnTo>
                      <a:pt x="49" y="11"/>
                    </a:lnTo>
                    <a:lnTo>
                      <a:pt x="57" y="7"/>
                    </a:lnTo>
                    <a:lnTo>
                      <a:pt x="63" y="4"/>
                    </a:lnTo>
                    <a:lnTo>
                      <a:pt x="7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218" name="Freeform 213"/>
              <p:cNvSpPr>
                <a:spLocks/>
              </p:cNvSpPr>
              <p:nvPr/>
            </p:nvSpPr>
            <p:spPr bwMode="auto">
              <a:xfrm>
                <a:off x="3927" y="3556"/>
                <a:ext cx="116" cy="205"/>
              </a:xfrm>
              <a:custGeom>
                <a:avLst/>
                <a:gdLst>
                  <a:gd name="T0" fmla="*/ 40 w 232"/>
                  <a:gd name="T1" fmla="*/ 1 h 411"/>
                  <a:gd name="T2" fmla="*/ 47 w 232"/>
                  <a:gd name="T3" fmla="*/ 3 h 411"/>
                  <a:gd name="T4" fmla="*/ 55 w 232"/>
                  <a:gd name="T5" fmla="*/ 6 h 411"/>
                  <a:gd name="T6" fmla="*/ 63 w 232"/>
                  <a:gd name="T7" fmla="*/ 8 h 411"/>
                  <a:gd name="T8" fmla="*/ 69 w 232"/>
                  <a:gd name="T9" fmla="*/ 11 h 411"/>
                  <a:gd name="T10" fmla="*/ 65 w 232"/>
                  <a:gd name="T11" fmla="*/ 17 h 411"/>
                  <a:gd name="T12" fmla="*/ 55 w 232"/>
                  <a:gd name="T13" fmla="*/ 24 h 411"/>
                  <a:gd name="T14" fmla="*/ 41 w 232"/>
                  <a:gd name="T15" fmla="*/ 26 h 411"/>
                  <a:gd name="T16" fmla="*/ 29 w 232"/>
                  <a:gd name="T17" fmla="*/ 28 h 411"/>
                  <a:gd name="T18" fmla="*/ 23 w 232"/>
                  <a:gd name="T19" fmla="*/ 34 h 411"/>
                  <a:gd name="T20" fmla="*/ 21 w 232"/>
                  <a:gd name="T21" fmla="*/ 41 h 411"/>
                  <a:gd name="T22" fmla="*/ 22 w 232"/>
                  <a:gd name="T23" fmla="*/ 50 h 411"/>
                  <a:gd name="T24" fmla="*/ 23 w 232"/>
                  <a:gd name="T25" fmla="*/ 60 h 411"/>
                  <a:gd name="T26" fmla="*/ 25 w 232"/>
                  <a:gd name="T27" fmla="*/ 67 h 411"/>
                  <a:gd name="T28" fmla="*/ 29 w 232"/>
                  <a:gd name="T29" fmla="*/ 76 h 411"/>
                  <a:gd name="T30" fmla="*/ 38 w 232"/>
                  <a:gd name="T31" fmla="*/ 88 h 411"/>
                  <a:gd name="T32" fmla="*/ 51 w 232"/>
                  <a:gd name="T33" fmla="*/ 100 h 411"/>
                  <a:gd name="T34" fmla="*/ 59 w 232"/>
                  <a:gd name="T35" fmla="*/ 104 h 411"/>
                  <a:gd name="T36" fmla="*/ 66 w 232"/>
                  <a:gd name="T37" fmla="*/ 110 h 411"/>
                  <a:gd name="T38" fmla="*/ 73 w 232"/>
                  <a:gd name="T39" fmla="*/ 116 h 411"/>
                  <a:gd name="T40" fmla="*/ 81 w 232"/>
                  <a:gd name="T41" fmla="*/ 122 h 411"/>
                  <a:gd name="T42" fmla="*/ 94 w 232"/>
                  <a:gd name="T43" fmla="*/ 131 h 411"/>
                  <a:gd name="T44" fmla="*/ 106 w 232"/>
                  <a:gd name="T45" fmla="*/ 143 h 411"/>
                  <a:gd name="T46" fmla="*/ 112 w 232"/>
                  <a:gd name="T47" fmla="*/ 154 h 411"/>
                  <a:gd name="T48" fmla="*/ 115 w 232"/>
                  <a:gd name="T49" fmla="*/ 161 h 411"/>
                  <a:gd name="T50" fmla="*/ 116 w 232"/>
                  <a:gd name="T51" fmla="*/ 168 h 411"/>
                  <a:gd name="T52" fmla="*/ 115 w 232"/>
                  <a:gd name="T53" fmla="*/ 177 h 411"/>
                  <a:gd name="T54" fmla="*/ 113 w 232"/>
                  <a:gd name="T55" fmla="*/ 185 h 411"/>
                  <a:gd name="T56" fmla="*/ 109 w 232"/>
                  <a:gd name="T57" fmla="*/ 197 h 411"/>
                  <a:gd name="T58" fmla="*/ 99 w 232"/>
                  <a:gd name="T59" fmla="*/ 199 h 411"/>
                  <a:gd name="T60" fmla="*/ 90 w 232"/>
                  <a:gd name="T61" fmla="*/ 202 h 411"/>
                  <a:gd name="T62" fmla="*/ 83 w 232"/>
                  <a:gd name="T63" fmla="*/ 202 h 411"/>
                  <a:gd name="T64" fmla="*/ 75 w 232"/>
                  <a:gd name="T65" fmla="*/ 197 h 411"/>
                  <a:gd name="T66" fmla="*/ 68 w 232"/>
                  <a:gd name="T67" fmla="*/ 191 h 411"/>
                  <a:gd name="T68" fmla="*/ 71 w 232"/>
                  <a:gd name="T69" fmla="*/ 186 h 411"/>
                  <a:gd name="T70" fmla="*/ 83 w 232"/>
                  <a:gd name="T71" fmla="*/ 182 h 411"/>
                  <a:gd name="T72" fmla="*/ 92 w 232"/>
                  <a:gd name="T73" fmla="*/ 182 h 411"/>
                  <a:gd name="T74" fmla="*/ 91 w 232"/>
                  <a:gd name="T75" fmla="*/ 173 h 411"/>
                  <a:gd name="T76" fmla="*/ 88 w 232"/>
                  <a:gd name="T77" fmla="*/ 165 h 411"/>
                  <a:gd name="T78" fmla="*/ 85 w 232"/>
                  <a:gd name="T79" fmla="*/ 157 h 411"/>
                  <a:gd name="T80" fmla="*/ 76 w 232"/>
                  <a:gd name="T81" fmla="*/ 146 h 411"/>
                  <a:gd name="T82" fmla="*/ 65 w 232"/>
                  <a:gd name="T83" fmla="*/ 136 h 411"/>
                  <a:gd name="T84" fmla="*/ 52 w 232"/>
                  <a:gd name="T85" fmla="*/ 127 h 411"/>
                  <a:gd name="T86" fmla="*/ 39 w 232"/>
                  <a:gd name="T87" fmla="*/ 118 h 411"/>
                  <a:gd name="T88" fmla="*/ 27 w 232"/>
                  <a:gd name="T89" fmla="*/ 108 h 411"/>
                  <a:gd name="T90" fmla="*/ 15 w 232"/>
                  <a:gd name="T91" fmla="*/ 99 h 411"/>
                  <a:gd name="T92" fmla="*/ 7 w 232"/>
                  <a:gd name="T93" fmla="*/ 86 h 411"/>
                  <a:gd name="T94" fmla="*/ 2 w 232"/>
                  <a:gd name="T95" fmla="*/ 76 h 411"/>
                  <a:gd name="T96" fmla="*/ 1 w 232"/>
                  <a:gd name="T97" fmla="*/ 67 h 411"/>
                  <a:gd name="T98" fmla="*/ 1 w 232"/>
                  <a:gd name="T99" fmla="*/ 60 h 411"/>
                  <a:gd name="T100" fmla="*/ 0 w 232"/>
                  <a:gd name="T101" fmla="*/ 52 h 411"/>
                  <a:gd name="T102" fmla="*/ 0 w 232"/>
                  <a:gd name="T103" fmla="*/ 45 h 411"/>
                  <a:gd name="T104" fmla="*/ 0 w 232"/>
                  <a:gd name="T105" fmla="*/ 38 h 411"/>
                  <a:gd name="T106" fmla="*/ 4 w 232"/>
                  <a:gd name="T107" fmla="*/ 25 h 411"/>
                  <a:gd name="T108" fmla="*/ 12 w 232"/>
                  <a:gd name="T109" fmla="*/ 13 h 411"/>
                  <a:gd name="T110" fmla="*/ 22 w 232"/>
                  <a:gd name="T111" fmla="*/ 5 h 411"/>
                  <a:gd name="T112" fmla="*/ 34 w 232"/>
                  <a:gd name="T113" fmla="*/ 0 h 4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2" h="411">
                    <a:moveTo>
                      <a:pt x="68" y="0"/>
                    </a:moveTo>
                    <a:lnTo>
                      <a:pt x="72" y="0"/>
                    </a:lnTo>
                    <a:lnTo>
                      <a:pt x="79" y="2"/>
                    </a:lnTo>
                    <a:lnTo>
                      <a:pt x="83" y="4"/>
                    </a:lnTo>
                    <a:lnTo>
                      <a:pt x="89" y="4"/>
                    </a:lnTo>
                    <a:lnTo>
                      <a:pt x="93" y="6"/>
                    </a:lnTo>
                    <a:lnTo>
                      <a:pt x="98" y="8"/>
                    </a:lnTo>
                    <a:lnTo>
                      <a:pt x="104" y="10"/>
                    </a:lnTo>
                    <a:lnTo>
                      <a:pt x="110" y="12"/>
                    </a:lnTo>
                    <a:lnTo>
                      <a:pt x="114" y="14"/>
                    </a:lnTo>
                    <a:lnTo>
                      <a:pt x="119" y="16"/>
                    </a:lnTo>
                    <a:lnTo>
                      <a:pt x="125" y="17"/>
                    </a:lnTo>
                    <a:lnTo>
                      <a:pt x="129" y="19"/>
                    </a:lnTo>
                    <a:lnTo>
                      <a:pt x="135" y="21"/>
                    </a:lnTo>
                    <a:lnTo>
                      <a:pt x="138" y="23"/>
                    </a:lnTo>
                    <a:lnTo>
                      <a:pt x="135" y="27"/>
                    </a:lnTo>
                    <a:lnTo>
                      <a:pt x="131" y="31"/>
                    </a:lnTo>
                    <a:lnTo>
                      <a:pt x="129" y="35"/>
                    </a:lnTo>
                    <a:lnTo>
                      <a:pt x="125" y="38"/>
                    </a:lnTo>
                    <a:lnTo>
                      <a:pt x="117" y="44"/>
                    </a:lnTo>
                    <a:lnTo>
                      <a:pt x="110" y="48"/>
                    </a:lnTo>
                    <a:lnTo>
                      <a:pt x="100" y="50"/>
                    </a:lnTo>
                    <a:lnTo>
                      <a:pt x="91" y="50"/>
                    </a:lnTo>
                    <a:lnTo>
                      <a:pt x="81" y="52"/>
                    </a:lnTo>
                    <a:lnTo>
                      <a:pt x="74" y="54"/>
                    </a:lnTo>
                    <a:lnTo>
                      <a:pt x="64" y="54"/>
                    </a:lnTo>
                    <a:lnTo>
                      <a:pt x="57" y="57"/>
                    </a:lnTo>
                    <a:lnTo>
                      <a:pt x="51" y="59"/>
                    </a:lnTo>
                    <a:lnTo>
                      <a:pt x="47" y="65"/>
                    </a:lnTo>
                    <a:lnTo>
                      <a:pt x="45" y="69"/>
                    </a:lnTo>
                    <a:lnTo>
                      <a:pt x="43" y="73"/>
                    </a:lnTo>
                    <a:lnTo>
                      <a:pt x="41" y="76"/>
                    </a:lnTo>
                    <a:lnTo>
                      <a:pt x="41" y="82"/>
                    </a:lnTo>
                    <a:lnTo>
                      <a:pt x="41" y="86"/>
                    </a:lnTo>
                    <a:lnTo>
                      <a:pt x="43" y="93"/>
                    </a:lnTo>
                    <a:lnTo>
                      <a:pt x="43" y="101"/>
                    </a:lnTo>
                    <a:lnTo>
                      <a:pt x="45" y="111"/>
                    </a:lnTo>
                    <a:lnTo>
                      <a:pt x="45" y="114"/>
                    </a:lnTo>
                    <a:lnTo>
                      <a:pt x="45" y="120"/>
                    </a:lnTo>
                    <a:lnTo>
                      <a:pt x="47" y="126"/>
                    </a:lnTo>
                    <a:lnTo>
                      <a:pt x="49" y="132"/>
                    </a:lnTo>
                    <a:lnTo>
                      <a:pt x="49" y="135"/>
                    </a:lnTo>
                    <a:lnTo>
                      <a:pt x="53" y="141"/>
                    </a:lnTo>
                    <a:lnTo>
                      <a:pt x="55" y="147"/>
                    </a:lnTo>
                    <a:lnTo>
                      <a:pt x="57" y="152"/>
                    </a:lnTo>
                    <a:lnTo>
                      <a:pt x="62" y="160"/>
                    </a:lnTo>
                    <a:lnTo>
                      <a:pt x="70" y="170"/>
                    </a:lnTo>
                    <a:lnTo>
                      <a:pt x="76" y="177"/>
                    </a:lnTo>
                    <a:lnTo>
                      <a:pt x="85" y="185"/>
                    </a:lnTo>
                    <a:lnTo>
                      <a:pt x="93" y="192"/>
                    </a:lnTo>
                    <a:lnTo>
                      <a:pt x="102" y="200"/>
                    </a:lnTo>
                    <a:lnTo>
                      <a:pt x="106" y="204"/>
                    </a:lnTo>
                    <a:lnTo>
                      <a:pt x="112" y="208"/>
                    </a:lnTo>
                    <a:lnTo>
                      <a:pt x="117" y="209"/>
                    </a:lnTo>
                    <a:lnTo>
                      <a:pt x="121" y="215"/>
                    </a:lnTo>
                    <a:lnTo>
                      <a:pt x="127" y="217"/>
                    </a:lnTo>
                    <a:lnTo>
                      <a:pt x="131" y="221"/>
                    </a:lnTo>
                    <a:lnTo>
                      <a:pt x="136" y="225"/>
                    </a:lnTo>
                    <a:lnTo>
                      <a:pt x="142" y="229"/>
                    </a:lnTo>
                    <a:lnTo>
                      <a:pt x="146" y="232"/>
                    </a:lnTo>
                    <a:lnTo>
                      <a:pt x="152" y="236"/>
                    </a:lnTo>
                    <a:lnTo>
                      <a:pt x="155" y="238"/>
                    </a:lnTo>
                    <a:lnTo>
                      <a:pt x="161" y="244"/>
                    </a:lnTo>
                    <a:lnTo>
                      <a:pt x="171" y="249"/>
                    </a:lnTo>
                    <a:lnTo>
                      <a:pt x="180" y="255"/>
                    </a:lnTo>
                    <a:lnTo>
                      <a:pt x="188" y="263"/>
                    </a:lnTo>
                    <a:lnTo>
                      <a:pt x="197" y="270"/>
                    </a:lnTo>
                    <a:lnTo>
                      <a:pt x="203" y="278"/>
                    </a:lnTo>
                    <a:lnTo>
                      <a:pt x="211" y="286"/>
                    </a:lnTo>
                    <a:lnTo>
                      <a:pt x="216" y="295"/>
                    </a:lnTo>
                    <a:lnTo>
                      <a:pt x="222" y="305"/>
                    </a:lnTo>
                    <a:lnTo>
                      <a:pt x="224" y="308"/>
                    </a:lnTo>
                    <a:lnTo>
                      <a:pt x="226" y="312"/>
                    </a:lnTo>
                    <a:lnTo>
                      <a:pt x="228" y="318"/>
                    </a:lnTo>
                    <a:lnTo>
                      <a:pt x="230" y="322"/>
                    </a:lnTo>
                    <a:lnTo>
                      <a:pt x="230" y="327"/>
                    </a:lnTo>
                    <a:lnTo>
                      <a:pt x="232" y="331"/>
                    </a:lnTo>
                    <a:lnTo>
                      <a:pt x="232" y="337"/>
                    </a:lnTo>
                    <a:lnTo>
                      <a:pt x="232" y="343"/>
                    </a:lnTo>
                    <a:lnTo>
                      <a:pt x="232" y="348"/>
                    </a:lnTo>
                    <a:lnTo>
                      <a:pt x="230" y="354"/>
                    </a:lnTo>
                    <a:lnTo>
                      <a:pt x="230" y="360"/>
                    </a:lnTo>
                    <a:lnTo>
                      <a:pt x="228" y="367"/>
                    </a:lnTo>
                    <a:lnTo>
                      <a:pt x="226" y="371"/>
                    </a:lnTo>
                    <a:lnTo>
                      <a:pt x="224" y="379"/>
                    </a:lnTo>
                    <a:lnTo>
                      <a:pt x="220" y="386"/>
                    </a:lnTo>
                    <a:lnTo>
                      <a:pt x="218" y="394"/>
                    </a:lnTo>
                    <a:lnTo>
                      <a:pt x="211" y="394"/>
                    </a:lnTo>
                    <a:lnTo>
                      <a:pt x="205" y="396"/>
                    </a:lnTo>
                    <a:lnTo>
                      <a:pt x="197" y="398"/>
                    </a:lnTo>
                    <a:lnTo>
                      <a:pt x="192" y="400"/>
                    </a:lnTo>
                    <a:lnTo>
                      <a:pt x="186" y="402"/>
                    </a:lnTo>
                    <a:lnTo>
                      <a:pt x="180" y="405"/>
                    </a:lnTo>
                    <a:lnTo>
                      <a:pt x="174" y="407"/>
                    </a:lnTo>
                    <a:lnTo>
                      <a:pt x="171" y="411"/>
                    </a:lnTo>
                    <a:lnTo>
                      <a:pt x="165" y="405"/>
                    </a:lnTo>
                    <a:lnTo>
                      <a:pt x="159" y="402"/>
                    </a:lnTo>
                    <a:lnTo>
                      <a:pt x="155" y="396"/>
                    </a:lnTo>
                    <a:lnTo>
                      <a:pt x="150" y="394"/>
                    </a:lnTo>
                    <a:lnTo>
                      <a:pt x="146" y="390"/>
                    </a:lnTo>
                    <a:lnTo>
                      <a:pt x="140" y="386"/>
                    </a:lnTo>
                    <a:lnTo>
                      <a:pt x="136" y="383"/>
                    </a:lnTo>
                    <a:lnTo>
                      <a:pt x="133" y="381"/>
                    </a:lnTo>
                    <a:lnTo>
                      <a:pt x="136" y="377"/>
                    </a:lnTo>
                    <a:lnTo>
                      <a:pt x="142" y="373"/>
                    </a:lnTo>
                    <a:lnTo>
                      <a:pt x="150" y="371"/>
                    </a:lnTo>
                    <a:lnTo>
                      <a:pt x="157" y="367"/>
                    </a:lnTo>
                    <a:lnTo>
                      <a:pt x="165" y="365"/>
                    </a:lnTo>
                    <a:lnTo>
                      <a:pt x="173" y="364"/>
                    </a:lnTo>
                    <a:lnTo>
                      <a:pt x="178" y="364"/>
                    </a:lnTo>
                    <a:lnTo>
                      <a:pt x="184" y="364"/>
                    </a:lnTo>
                    <a:lnTo>
                      <a:pt x="182" y="358"/>
                    </a:lnTo>
                    <a:lnTo>
                      <a:pt x="182" y="352"/>
                    </a:lnTo>
                    <a:lnTo>
                      <a:pt x="182" y="346"/>
                    </a:lnTo>
                    <a:lnTo>
                      <a:pt x="180" y="343"/>
                    </a:lnTo>
                    <a:lnTo>
                      <a:pt x="178" y="337"/>
                    </a:lnTo>
                    <a:lnTo>
                      <a:pt x="176" y="331"/>
                    </a:lnTo>
                    <a:lnTo>
                      <a:pt x="174" y="327"/>
                    </a:lnTo>
                    <a:lnTo>
                      <a:pt x="174" y="324"/>
                    </a:lnTo>
                    <a:lnTo>
                      <a:pt x="169" y="314"/>
                    </a:lnTo>
                    <a:lnTo>
                      <a:pt x="165" y="306"/>
                    </a:lnTo>
                    <a:lnTo>
                      <a:pt x="157" y="301"/>
                    </a:lnTo>
                    <a:lnTo>
                      <a:pt x="152" y="293"/>
                    </a:lnTo>
                    <a:lnTo>
                      <a:pt x="144" y="286"/>
                    </a:lnTo>
                    <a:lnTo>
                      <a:pt x="136" y="280"/>
                    </a:lnTo>
                    <a:lnTo>
                      <a:pt x="129" y="272"/>
                    </a:lnTo>
                    <a:lnTo>
                      <a:pt x="121" y="267"/>
                    </a:lnTo>
                    <a:lnTo>
                      <a:pt x="112" y="261"/>
                    </a:lnTo>
                    <a:lnTo>
                      <a:pt x="104" y="255"/>
                    </a:lnTo>
                    <a:lnTo>
                      <a:pt x="95" y="248"/>
                    </a:lnTo>
                    <a:lnTo>
                      <a:pt x="87" y="244"/>
                    </a:lnTo>
                    <a:lnTo>
                      <a:pt x="78" y="236"/>
                    </a:lnTo>
                    <a:lnTo>
                      <a:pt x="70" y="230"/>
                    </a:lnTo>
                    <a:lnTo>
                      <a:pt x="60" y="225"/>
                    </a:lnTo>
                    <a:lnTo>
                      <a:pt x="53" y="217"/>
                    </a:lnTo>
                    <a:lnTo>
                      <a:pt x="45" y="211"/>
                    </a:lnTo>
                    <a:lnTo>
                      <a:pt x="38" y="204"/>
                    </a:lnTo>
                    <a:lnTo>
                      <a:pt x="30" y="198"/>
                    </a:lnTo>
                    <a:lnTo>
                      <a:pt x="24" y="190"/>
                    </a:lnTo>
                    <a:lnTo>
                      <a:pt x="17" y="181"/>
                    </a:lnTo>
                    <a:lnTo>
                      <a:pt x="13" y="173"/>
                    </a:lnTo>
                    <a:lnTo>
                      <a:pt x="7" y="166"/>
                    </a:lnTo>
                    <a:lnTo>
                      <a:pt x="5" y="156"/>
                    </a:lnTo>
                    <a:lnTo>
                      <a:pt x="3" y="152"/>
                    </a:lnTo>
                    <a:lnTo>
                      <a:pt x="2" y="147"/>
                    </a:lnTo>
                    <a:lnTo>
                      <a:pt x="2" y="141"/>
                    </a:lnTo>
                    <a:lnTo>
                      <a:pt x="2" y="135"/>
                    </a:lnTo>
                    <a:lnTo>
                      <a:pt x="0" y="130"/>
                    </a:lnTo>
                    <a:lnTo>
                      <a:pt x="0" y="124"/>
                    </a:lnTo>
                    <a:lnTo>
                      <a:pt x="2" y="120"/>
                    </a:lnTo>
                    <a:lnTo>
                      <a:pt x="2" y="114"/>
                    </a:lnTo>
                    <a:lnTo>
                      <a:pt x="0" y="109"/>
                    </a:lnTo>
                    <a:lnTo>
                      <a:pt x="0" y="105"/>
                    </a:lnTo>
                    <a:lnTo>
                      <a:pt x="0" y="99"/>
                    </a:lnTo>
                    <a:lnTo>
                      <a:pt x="0" y="95"/>
                    </a:lnTo>
                    <a:lnTo>
                      <a:pt x="0" y="90"/>
                    </a:lnTo>
                    <a:lnTo>
                      <a:pt x="0" y="86"/>
                    </a:lnTo>
                    <a:lnTo>
                      <a:pt x="0" y="80"/>
                    </a:lnTo>
                    <a:lnTo>
                      <a:pt x="0" y="76"/>
                    </a:lnTo>
                    <a:lnTo>
                      <a:pt x="2" y="67"/>
                    </a:lnTo>
                    <a:lnTo>
                      <a:pt x="5" y="59"/>
                    </a:lnTo>
                    <a:lnTo>
                      <a:pt x="7" y="50"/>
                    </a:lnTo>
                    <a:lnTo>
                      <a:pt x="13" y="42"/>
                    </a:lnTo>
                    <a:lnTo>
                      <a:pt x="17" y="35"/>
                    </a:lnTo>
                    <a:lnTo>
                      <a:pt x="24" y="27"/>
                    </a:lnTo>
                    <a:lnTo>
                      <a:pt x="30" y="19"/>
                    </a:lnTo>
                    <a:lnTo>
                      <a:pt x="36" y="14"/>
                    </a:lnTo>
                    <a:lnTo>
                      <a:pt x="43" y="10"/>
                    </a:lnTo>
                    <a:lnTo>
                      <a:pt x="51" y="4"/>
                    </a:lnTo>
                    <a:lnTo>
                      <a:pt x="59" y="2"/>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7202" name="AutoShape 214"/>
          <p:cNvSpPr>
            <a:spLocks noChangeArrowheads="1"/>
          </p:cNvSpPr>
          <p:nvPr/>
        </p:nvSpPr>
        <p:spPr bwMode="auto">
          <a:xfrm flipH="1">
            <a:off x="1628775" y="6042025"/>
            <a:ext cx="1266825" cy="627063"/>
          </a:xfrm>
          <a:custGeom>
            <a:avLst/>
            <a:gdLst>
              <a:gd name="T0" fmla="*/ 921967 w 21600"/>
              <a:gd name="T1" fmla="*/ 0 h 21600"/>
              <a:gd name="T2" fmla="*/ 0 w 21600"/>
              <a:gd name="T3" fmla="*/ 313532 h 21600"/>
              <a:gd name="T4" fmla="*/ 921967 w 21600"/>
              <a:gd name="T5" fmla="*/ 627063 h 21600"/>
              <a:gd name="T6" fmla="*/ 1266825 w 21600"/>
              <a:gd name="T7" fmla="*/ 313532 h 21600"/>
              <a:gd name="T8" fmla="*/ 17694720 60000 65536"/>
              <a:gd name="T9" fmla="*/ 11796480 60000 65536"/>
              <a:gd name="T10" fmla="*/ 5898240 60000 65536"/>
              <a:gd name="T11" fmla="*/ 0 60000 65536"/>
              <a:gd name="T12" fmla="*/ 3375 w 21600"/>
              <a:gd name="T13" fmla="*/ 4733 h 21600"/>
              <a:gd name="T14" fmla="*/ 18297 w 21600"/>
              <a:gd name="T15" fmla="*/ 16867 h 21600"/>
            </a:gdLst>
            <a:ahLst/>
            <a:cxnLst>
              <a:cxn ang="T8">
                <a:pos x="T0" y="T1"/>
              </a:cxn>
              <a:cxn ang="T9">
                <a:pos x="T2" y="T3"/>
              </a:cxn>
              <a:cxn ang="T10">
                <a:pos x="T4" y="T5"/>
              </a:cxn>
              <a:cxn ang="T11">
                <a:pos x="T6" y="T7"/>
              </a:cxn>
            </a:cxnLst>
            <a:rect l="T12" t="T13" r="T14" b="T15"/>
            <a:pathLst>
              <a:path w="21600" h="21600">
                <a:moveTo>
                  <a:pt x="15720" y="0"/>
                </a:moveTo>
                <a:lnTo>
                  <a:pt x="15720" y="4733"/>
                </a:lnTo>
                <a:lnTo>
                  <a:pt x="3375" y="4733"/>
                </a:lnTo>
                <a:lnTo>
                  <a:pt x="3375" y="16867"/>
                </a:lnTo>
                <a:lnTo>
                  <a:pt x="15720" y="16867"/>
                </a:lnTo>
                <a:lnTo>
                  <a:pt x="15720" y="21600"/>
                </a:lnTo>
                <a:lnTo>
                  <a:pt x="21600" y="10800"/>
                </a:lnTo>
                <a:lnTo>
                  <a:pt x="15720" y="0"/>
                </a:lnTo>
                <a:close/>
              </a:path>
              <a:path w="21600" h="21600">
                <a:moveTo>
                  <a:pt x="1350" y="4733"/>
                </a:moveTo>
                <a:lnTo>
                  <a:pt x="1350" y="16867"/>
                </a:lnTo>
                <a:lnTo>
                  <a:pt x="2700" y="16867"/>
                </a:lnTo>
                <a:lnTo>
                  <a:pt x="2700" y="4733"/>
                </a:lnTo>
                <a:lnTo>
                  <a:pt x="1350" y="4733"/>
                </a:lnTo>
                <a:close/>
              </a:path>
              <a:path w="21600" h="21600">
                <a:moveTo>
                  <a:pt x="0" y="4733"/>
                </a:moveTo>
                <a:lnTo>
                  <a:pt x="0" y="16867"/>
                </a:lnTo>
                <a:lnTo>
                  <a:pt x="675" y="16867"/>
                </a:lnTo>
                <a:lnTo>
                  <a:pt x="675" y="4733"/>
                </a:lnTo>
                <a:lnTo>
                  <a:pt x="0" y="4733"/>
                </a:lnTo>
                <a:close/>
              </a:path>
            </a:pathLst>
          </a:custGeom>
          <a:solidFill>
            <a:srgbClr val="66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231" tIns="41615" rIns="83231" bIns="41615" anchor="ctr"/>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00">
                <a:solidFill>
                  <a:schemeClr val="bg1"/>
                </a:solidFill>
                <a:latin typeface="HGS創英角ｺﾞｼｯｸUB" panose="020B0900000000000000" pitchFamily="50" charset="-128"/>
                <a:ea typeface="HGS創英角ｺﾞｼｯｸUB" panose="020B0900000000000000" pitchFamily="50" charset="-128"/>
              </a:rPr>
              <a:t>検討がなかなか</a:t>
            </a:r>
          </a:p>
          <a:p>
            <a:pPr algn="ctr" eaLnBrk="1" hangingPunct="1"/>
            <a:r>
              <a:rPr lang="ja-JP" altLang="en-US" sz="900">
                <a:solidFill>
                  <a:schemeClr val="bg1"/>
                </a:solidFill>
                <a:latin typeface="HGS創英角ｺﾞｼｯｸUB" panose="020B0900000000000000" pitchFamily="50" charset="-128"/>
                <a:ea typeface="HGS創英角ｺﾞｼｯｸUB" panose="020B0900000000000000" pitchFamily="50" charset="-128"/>
              </a:rPr>
              <a:t>進まない</a:t>
            </a:r>
          </a:p>
        </p:txBody>
      </p:sp>
      <p:sp>
        <p:nvSpPr>
          <p:cNvPr id="7203" name="AutoShape 215"/>
          <p:cNvSpPr>
            <a:spLocks noChangeAspect="1" noChangeArrowheads="1"/>
          </p:cNvSpPr>
          <p:nvPr/>
        </p:nvSpPr>
        <p:spPr bwMode="auto">
          <a:xfrm>
            <a:off x="479425" y="3494088"/>
            <a:ext cx="1865313" cy="574675"/>
          </a:xfrm>
          <a:prstGeom prst="flowChartDelay">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4" name="Rectangle 216"/>
          <p:cNvSpPr>
            <a:spLocks noChangeAspect="1" noChangeArrowheads="1"/>
          </p:cNvSpPr>
          <p:nvPr/>
        </p:nvSpPr>
        <p:spPr bwMode="auto">
          <a:xfrm>
            <a:off x="458788" y="3513138"/>
            <a:ext cx="1873250" cy="506412"/>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616" tIns="8091" rIns="67616" bIns="8091"/>
          <a:lstStyle>
            <a:lvl1pPr defTabSz="831850">
              <a:defRPr kumimoji="1">
                <a:solidFill>
                  <a:schemeClr val="tx1"/>
                </a:solidFill>
                <a:latin typeface="Arial" panose="020B0604020202020204" pitchFamily="34" charset="0"/>
                <a:ea typeface="ＭＳ Ｐゴシック" panose="020B0600070205080204" pitchFamily="50" charset="-128"/>
              </a:defRPr>
            </a:lvl1pPr>
            <a:lvl2pPr marL="742950" indent="-285750" defTabSz="831850">
              <a:defRPr kumimoji="1">
                <a:solidFill>
                  <a:schemeClr val="tx1"/>
                </a:solidFill>
                <a:latin typeface="Arial" panose="020B0604020202020204" pitchFamily="34" charset="0"/>
                <a:ea typeface="ＭＳ Ｐゴシック" panose="020B0600070205080204" pitchFamily="50" charset="-128"/>
              </a:defRPr>
            </a:lvl2pPr>
            <a:lvl3pPr marL="1143000" indent="-228600" defTabSz="831850">
              <a:defRPr kumimoji="1">
                <a:solidFill>
                  <a:schemeClr val="tx1"/>
                </a:solidFill>
                <a:latin typeface="Arial" panose="020B0604020202020204" pitchFamily="34" charset="0"/>
                <a:ea typeface="ＭＳ Ｐゴシック" panose="020B0600070205080204" pitchFamily="50" charset="-128"/>
              </a:defRPr>
            </a:lvl3pPr>
            <a:lvl4pPr marL="1600200" indent="-228600" defTabSz="831850">
              <a:defRPr kumimoji="1">
                <a:solidFill>
                  <a:schemeClr val="tx1"/>
                </a:solidFill>
                <a:latin typeface="Arial" panose="020B0604020202020204" pitchFamily="34" charset="0"/>
                <a:ea typeface="ＭＳ Ｐゴシック" panose="020B0600070205080204" pitchFamily="50" charset="-128"/>
              </a:defRPr>
            </a:lvl4pPr>
            <a:lvl5pPr marL="2057400" indent="-228600" defTabSz="831850">
              <a:defRPr kumimoji="1">
                <a:solidFill>
                  <a:schemeClr val="tx1"/>
                </a:solidFill>
                <a:latin typeface="Arial" panose="020B0604020202020204" pitchFamily="34" charset="0"/>
                <a:ea typeface="ＭＳ Ｐゴシック" panose="020B0600070205080204" pitchFamily="50" charset="-128"/>
              </a:defRPr>
            </a:lvl5pPr>
            <a:lvl6pPr marL="25146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318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900">
                <a:solidFill>
                  <a:schemeClr val="bg1"/>
                </a:solidFill>
                <a:latin typeface="HGP創英角ﾎﾟｯﾌﾟ体" panose="040B0A00000000000000" pitchFamily="50" charset="-128"/>
                <a:ea typeface="HGP創英角ﾎﾟｯﾌﾟ体" panose="040B0A00000000000000" pitchFamily="50" charset="-128"/>
              </a:rPr>
              <a:t>導入診断</a:t>
            </a:r>
          </a:p>
        </p:txBody>
      </p:sp>
      <p:sp>
        <p:nvSpPr>
          <p:cNvPr id="7205" name="Text Box 220"/>
          <p:cNvSpPr txBox="1">
            <a:spLocks noChangeArrowheads="1"/>
          </p:cNvSpPr>
          <p:nvPr/>
        </p:nvSpPr>
        <p:spPr bwMode="auto">
          <a:xfrm>
            <a:off x="260350" y="1195388"/>
            <a:ext cx="63754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6225" indent="-276225">
              <a:defRPr kumimoji="1">
                <a:solidFill>
                  <a:schemeClr val="tx1"/>
                </a:solidFill>
                <a:latin typeface="Arial" panose="020B0604020202020204" pitchFamily="34" charset="0"/>
                <a:ea typeface="ＭＳ Ｐゴシック" panose="020B0600070205080204" pitchFamily="50" charset="-128"/>
              </a:defRPr>
            </a:lvl1pPr>
            <a:lvl2pPr marL="558800" indent="-103188">
              <a:defRPr kumimoji="1">
                <a:solidFill>
                  <a:schemeClr val="tx1"/>
                </a:solidFill>
                <a:latin typeface="Arial" panose="020B0604020202020204" pitchFamily="34" charset="0"/>
                <a:ea typeface="ＭＳ Ｐゴシック" panose="020B0600070205080204" pitchFamily="50" charset="-128"/>
              </a:defRPr>
            </a:lvl2pPr>
            <a:lvl3pPr marL="1730375" indent="-457200">
              <a:defRPr kumimoji="1">
                <a:solidFill>
                  <a:schemeClr val="tx1"/>
                </a:solidFill>
                <a:latin typeface="Arial" panose="020B0604020202020204" pitchFamily="34" charset="0"/>
                <a:ea typeface="ＭＳ Ｐゴシック" panose="020B0600070205080204" pitchFamily="50" charset="-128"/>
              </a:defRPr>
            </a:lvl3pPr>
            <a:lvl4pPr marL="2366963" indent="-457200">
              <a:defRPr kumimoji="1">
                <a:solidFill>
                  <a:schemeClr val="tx1"/>
                </a:solidFill>
                <a:latin typeface="Arial" panose="020B0604020202020204" pitchFamily="34" charset="0"/>
                <a:ea typeface="ＭＳ Ｐゴシック" panose="020B0600070205080204" pitchFamily="50" charset="-128"/>
              </a:defRPr>
            </a:lvl4pPr>
            <a:lvl5pPr marL="3003550" indent="-457200">
              <a:defRPr kumimoji="1">
                <a:solidFill>
                  <a:schemeClr val="tx1"/>
                </a:solidFill>
                <a:latin typeface="Arial" panose="020B0604020202020204" pitchFamily="34" charset="0"/>
                <a:ea typeface="ＭＳ Ｐゴシック" panose="020B0600070205080204" pitchFamily="50" charset="-128"/>
              </a:defRPr>
            </a:lvl5pPr>
            <a:lvl6pPr marL="34607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9179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43751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832350" indent="-457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buFontTx/>
              <a:buAutoNum type="circleNumDbPlain"/>
            </a:pPr>
            <a:r>
              <a:rPr lang="ja-JP" altLang="en-US" sz="1000">
                <a:latin typeface="HG丸ｺﾞｼｯｸM-PRO" panose="020F0600000000000000" pitchFamily="50" charset="-128"/>
                <a:ea typeface="HG丸ｺﾞｼｯｸM-PRO" panose="020F0600000000000000" pitchFamily="50" charset="-128"/>
              </a:rPr>
              <a:t>「あいちＢＣＰモデル」は、まず、このパンフレットの最終ページに掲載されている</a:t>
            </a:r>
            <a:r>
              <a:rPr lang="ja-JP" altLang="en-US" sz="1200">
                <a:solidFill>
                  <a:schemeClr val="accent2"/>
                </a:solidFill>
                <a:latin typeface="HG丸ｺﾞｼｯｸM-PRO" panose="020F0600000000000000" pitchFamily="50" charset="-128"/>
                <a:ea typeface="HG丸ｺﾞｼｯｸM-PRO" panose="020F0600000000000000" pitchFamily="50" charset="-128"/>
              </a:rPr>
              <a:t>「導入診断」</a:t>
            </a:r>
            <a:r>
              <a:rPr lang="ja-JP" altLang="en-US" sz="1000">
                <a:latin typeface="HG丸ｺﾞｼｯｸM-PRO" panose="020F0600000000000000" pitchFamily="50" charset="-128"/>
                <a:ea typeface="HG丸ｺﾞｼｯｸM-PRO" panose="020F0600000000000000" pitchFamily="50" charset="-128"/>
              </a:rPr>
              <a:t>からはじまります。</a:t>
            </a:r>
          </a:p>
          <a:p>
            <a:pPr eaLnBrk="1" hangingPunct="1">
              <a:spcBef>
                <a:spcPct val="20000"/>
              </a:spcBef>
              <a:buFontTx/>
              <a:buAutoNum type="circleNumDbPlain"/>
            </a:pPr>
            <a:r>
              <a:rPr lang="ja-JP" altLang="en-US" sz="1000">
                <a:latin typeface="HG丸ｺﾞｼｯｸM-PRO" panose="020F0600000000000000" pitchFamily="50" charset="-128"/>
                <a:ea typeface="HG丸ｺﾞｼｯｸM-PRO" panose="020F0600000000000000" pitchFamily="50" charset="-128"/>
              </a:rPr>
              <a:t>導入診断で、質問に答えていくと、あなたのお店・会社に合った</a:t>
            </a:r>
            <a:r>
              <a:rPr lang="ja-JP" altLang="en-US" sz="1200">
                <a:solidFill>
                  <a:schemeClr val="accent2"/>
                </a:solidFill>
                <a:latin typeface="HG丸ｺﾞｼｯｸM-PRO" panose="020F0600000000000000" pitchFamily="50" charset="-128"/>
                <a:ea typeface="HG丸ｺﾞｼｯｸM-PRO" panose="020F0600000000000000" pitchFamily="50" charset="-128"/>
              </a:rPr>
              <a:t>「あいちＢＣＰモデル」</a:t>
            </a:r>
            <a:r>
              <a:rPr lang="ja-JP" altLang="en-US" sz="1000">
                <a:latin typeface="HG丸ｺﾞｼｯｸM-PRO" panose="020F0600000000000000" pitchFamily="50" charset="-128"/>
                <a:ea typeface="HG丸ｺﾞｼｯｸM-PRO" panose="020F0600000000000000" pitchFamily="50" charset="-128"/>
              </a:rPr>
              <a:t>のタイプを選択できます。</a:t>
            </a:r>
          </a:p>
          <a:p>
            <a:pPr eaLnBrk="1" hangingPunct="1">
              <a:spcBef>
                <a:spcPct val="20000"/>
              </a:spcBef>
              <a:buFontTx/>
              <a:buAutoNum type="circleNumDbPlain"/>
            </a:pPr>
            <a:r>
              <a:rPr lang="ja-JP" altLang="en-US" sz="1000">
                <a:latin typeface="HG丸ｺﾞｼｯｸM-PRO" panose="020F0600000000000000" pitchFamily="50" charset="-128"/>
                <a:ea typeface="HG丸ｺﾞｼｯｸM-PRO" panose="020F0600000000000000" pitchFamily="50" charset="-128"/>
              </a:rPr>
              <a:t>また、ＢＣＰ作成の取組みの中で、なかなか進まない・・・という時には、困ったときのお役立ちツールが用意されています。</a:t>
            </a:r>
          </a:p>
          <a:p>
            <a:pPr lvl="1" eaLnBrk="1" hangingPunct="1">
              <a:spcBef>
                <a:spcPct val="20000"/>
              </a:spcBef>
              <a:buFontTx/>
              <a:buChar char="•"/>
            </a:pPr>
            <a:r>
              <a:rPr lang="ja-JP" altLang="en-US" sz="1000">
                <a:latin typeface="HG丸ｺﾞｼｯｸM-PRO" panose="020F0600000000000000" pitchFamily="50" charset="-128"/>
                <a:ea typeface="HG丸ｺﾞｼｯｸM-PRO" panose="020F0600000000000000" pitchFamily="50" charset="-128"/>
              </a:rPr>
              <a:t>具体的にどんなことを書いたらいいのか分からないときは、</a:t>
            </a:r>
            <a:r>
              <a:rPr lang="ja-JP" altLang="en-US" sz="1200">
                <a:solidFill>
                  <a:schemeClr val="accent2"/>
                </a:solidFill>
                <a:latin typeface="HG丸ｺﾞｼｯｸM-PRO" panose="020F0600000000000000" pitchFamily="50" charset="-128"/>
                <a:ea typeface="HG丸ｺﾞｼｯｸM-PRO" panose="020F0600000000000000" pitchFamily="50" charset="-128"/>
              </a:rPr>
              <a:t>「記入例」</a:t>
            </a:r>
            <a:r>
              <a:rPr lang="ja-JP" altLang="en-US" sz="1000">
                <a:latin typeface="HG丸ｺﾞｼｯｸM-PRO" panose="020F0600000000000000" pitchFamily="50" charset="-128"/>
                <a:ea typeface="HG丸ｺﾞｼｯｸM-PRO" panose="020F0600000000000000" pitchFamily="50" charset="-128"/>
              </a:rPr>
              <a:t>を参考にしましょう。「あいちＢＣＰモデル」のタイプ別に記入例を用意しています。</a:t>
            </a:r>
          </a:p>
          <a:p>
            <a:pPr lvl="1" eaLnBrk="1" hangingPunct="1">
              <a:spcBef>
                <a:spcPct val="20000"/>
              </a:spcBef>
              <a:buFontTx/>
              <a:buChar char="•"/>
            </a:pPr>
            <a:r>
              <a:rPr lang="ja-JP" altLang="en-US" sz="1000">
                <a:latin typeface="HG丸ｺﾞｼｯｸM-PRO" panose="020F0600000000000000" pitchFamily="50" charset="-128"/>
                <a:ea typeface="HG丸ｺﾞｼｯｸM-PRO" panose="020F0600000000000000" pitchFamily="50" charset="-128"/>
              </a:rPr>
              <a:t>他のお店・会社がどのようなことを記載しているのか知りたい時は、</a:t>
            </a:r>
            <a:r>
              <a:rPr lang="ja-JP" altLang="en-US" sz="1200">
                <a:solidFill>
                  <a:schemeClr val="accent2"/>
                </a:solidFill>
                <a:latin typeface="HG丸ｺﾞｼｯｸM-PRO" panose="020F0600000000000000" pitchFamily="50" charset="-128"/>
                <a:ea typeface="HG丸ｺﾞｼｯｸM-PRO" panose="020F0600000000000000" pitchFamily="50" charset="-128"/>
              </a:rPr>
              <a:t>「ＢＣＰ取組み事例集」</a:t>
            </a:r>
            <a:r>
              <a:rPr lang="ja-JP" altLang="en-US" sz="1000">
                <a:latin typeface="HG丸ｺﾞｼｯｸM-PRO" panose="020F0600000000000000" pitchFamily="50" charset="-128"/>
                <a:ea typeface="HG丸ｺﾞｼｯｸM-PRO" panose="020F0600000000000000" pitchFamily="50" charset="-128"/>
              </a:rPr>
              <a:t>を見ましょう。ＢＣＰの取組み事例とともに、ＢＣＰを作成していく過程で出てきた疑問点を　　Ｑ＆Ａ方式で解説していますので、困ったときには、ぜひご覧ください。</a:t>
            </a:r>
          </a:p>
        </p:txBody>
      </p:sp>
      <p:pic>
        <p:nvPicPr>
          <p:cNvPr id="7206" name="Picture 221" descr="jireisy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663" y="8424863"/>
            <a:ext cx="519112" cy="735012"/>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7" name="Picture 222" descr="model_sample表紙"/>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9663" y="6589713"/>
            <a:ext cx="519112" cy="73818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08" name="Picture 223" descr="model_記入用表紙"/>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988" y="4805363"/>
            <a:ext cx="525462" cy="74612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1200" y="7185025"/>
            <a:ext cx="2817813" cy="19939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5" y="5968667"/>
            <a:ext cx="2778125" cy="1968500"/>
          </a:xfrm>
          <a:prstGeom prst="rect">
            <a:avLst/>
          </a:prstGeom>
          <a:noFill/>
          <a:ln w="57150"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AutoShape 2"/>
          <p:cNvSpPr>
            <a:spLocks noChangeArrowheads="1"/>
          </p:cNvSpPr>
          <p:nvPr/>
        </p:nvSpPr>
        <p:spPr bwMode="auto">
          <a:xfrm flipH="1" flipV="1">
            <a:off x="5984875" y="0"/>
            <a:ext cx="90011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8197" name="Rectangle 3"/>
          <p:cNvSpPr>
            <a:spLocks noChangeArrowheads="1"/>
          </p:cNvSpPr>
          <p:nvPr/>
        </p:nvSpPr>
        <p:spPr bwMode="auto">
          <a:xfrm>
            <a:off x="115888" y="198438"/>
            <a:ext cx="5842000" cy="506412"/>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3200">
                <a:solidFill>
                  <a:schemeClr val="bg2"/>
                </a:solidFill>
                <a:latin typeface="HGP創英角ﾎﾟｯﾌﾟ体" panose="040B0A00000000000000" pitchFamily="50" charset="-128"/>
                <a:ea typeface="HGP創英角ﾎﾟｯﾌﾟ体" panose="040B0A00000000000000" pitchFamily="50" charset="-128"/>
              </a:rPr>
              <a:t>組合や企業同士で連携しよう！</a:t>
            </a:r>
          </a:p>
        </p:txBody>
      </p:sp>
      <p:sp>
        <p:nvSpPr>
          <p:cNvPr id="8198" name="Rectangle 4"/>
          <p:cNvSpPr>
            <a:spLocks noChangeArrowheads="1"/>
          </p:cNvSpPr>
          <p:nvPr/>
        </p:nvSpPr>
        <p:spPr bwMode="auto">
          <a:xfrm>
            <a:off x="6173788" y="6350"/>
            <a:ext cx="6477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６</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8199" name="Rectangle 5"/>
          <p:cNvSpPr>
            <a:spLocks noChangeArrowheads="1"/>
          </p:cNvSpPr>
          <p:nvPr/>
        </p:nvSpPr>
        <p:spPr bwMode="auto">
          <a:xfrm>
            <a:off x="177800" y="838200"/>
            <a:ext cx="5267325" cy="639763"/>
          </a:xfrm>
          <a:prstGeom prst="rect">
            <a:avLst/>
          </a:prstGeom>
          <a:solidFill>
            <a:schemeClr val="bg1"/>
          </a:solidFill>
          <a:ln>
            <a:noFill/>
          </a:ln>
          <a:effectLst/>
          <a:extLs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000">
                <a:latin typeface="HG丸ｺﾞｼｯｸM-PRO" panose="020F0600000000000000" pitchFamily="50" charset="-128"/>
                <a:ea typeface="HG丸ｺﾞｼｯｸM-PRO" panose="020F0600000000000000" pitchFamily="50" charset="-128"/>
              </a:rPr>
              <a:t>ＢＣＰ対応には、あなたのお店・会社が単独で取り組むより、連携して取り組むことによって、より効果的な対応が実施できたり、負担が軽くなったりするものもあります。</a:t>
            </a:r>
          </a:p>
          <a:p>
            <a:pPr eaLnBrk="1" hangingPunct="1">
              <a:lnSpc>
                <a:spcPct val="120000"/>
              </a:lnSpc>
            </a:pPr>
            <a:r>
              <a:rPr lang="ja-JP" altLang="en-US" sz="1000">
                <a:latin typeface="HG丸ｺﾞｼｯｸM-PRO" panose="020F0600000000000000" pitchFamily="50" charset="-128"/>
                <a:ea typeface="HG丸ｺﾞｼｯｸM-PRO" panose="020F0600000000000000" pitchFamily="50" charset="-128"/>
              </a:rPr>
              <a:t>商店街、同業種組合、工業団地と、連携したＢＣＰ対応策を検討してください。</a:t>
            </a:r>
          </a:p>
        </p:txBody>
      </p:sp>
      <p:sp>
        <p:nvSpPr>
          <p:cNvPr id="8200" name="Rectangle 8"/>
          <p:cNvSpPr>
            <a:spLocks noChangeArrowheads="1"/>
          </p:cNvSpPr>
          <p:nvPr/>
        </p:nvSpPr>
        <p:spPr bwMode="auto">
          <a:xfrm>
            <a:off x="234950" y="2163763"/>
            <a:ext cx="29067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marL="171450" indent="-1714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en-US" altLang="ja-JP" sz="1600" b="1">
                <a:solidFill>
                  <a:schemeClr val="tx2"/>
                </a:solidFill>
                <a:latin typeface="HGP創英角ｺﾞｼｯｸUB" panose="020B0900000000000000" pitchFamily="50" charset="-128"/>
                <a:ea typeface="HG丸ｺﾞｼｯｸM-PRO" panose="020F0600000000000000" pitchFamily="50" charset="-128"/>
              </a:rPr>
              <a:t>○</a:t>
            </a:r>
            <a:r>
              <a:rPr lang="ja-JP" altLang="en-US" sz="1600" b="1">
                <a:solidFill>
                  <a:schemeClr val="tx2"/>
                </a:solidFill>
                <a:latin typeface="HGP創英角ｺﾞｼｯｸUB" panose="020B0900000000000000" pitchFamily="50" charset="-128"/>
                <a:ea typeface="HG丸ｺﾞｼｯｸM-PRO" panose="020F0600000000000000" pitchFamily="50" charset="-128"/>
              </a:rPr>
              <a:t>共同での訓練</a:t>
            </a:r>
          </a:p>
          <a:p>
            <a:pPr algn="just" eaLnBrk="1" hangingPunct="1">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安否確認訓練、消火訓練、避難訓練など</a:t>
            </a:r>
          </a:p>
          <a:p>
            <a:pPr algn="just" eaLnBrk="1" hangingPunct="1"/>
            <a:endParaRPr lang="ja-JP" altLang="en-US" sz="1000">
              <a:latin typeface="HG丸ｺﾞｼｯｸM-PRO" panose="020F0600000000000000" pitchFamily="50" charset="-128"/>
              <a:ea typeface="HG丸ｺﾞｼｯｸM-PRO" panose="020F0600000000000000" pitchFamily="50" charset="-128"/>
            </a:endParaRPr>
          </a:p>
          <a:p>
            <a:pPr algn="just" eaLnBrk="1" hangingPunct="1"/>
            <a:r>
              <a:rPr lang="ja-JP" altLang="en-US" sz="1600" b="1">
                <a:solidFill>
                  <a:schemeClr val="tx2"/>
                </a:solidFill>
                <a:latin typeface="HGP創英角ｺﾞｼｯｸUB" panose="020B0900000000000000" pitchFamily="50" charset="-128"/>
                <a:ea typeface="HG丸ｺﾞｼｯｸM-PRO" panose="020F0600000000000000" pitchFamily="50" charset="-128"/>
              </a:rPr>
              <a:t>○備蓄品の確保</a:t>
            </a:r>
          </a:p>
          <a:p>
            <a:pPr algn="just" eaLnBrk="1" hangingPunct="1">
              <a:lnSpc>
                <a:spcPct val="120000"/>
              </a:lnSpc>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共同倉庫での備蓄、または、それら商品を扱う商店からの提供（購入）など</a:t>
            </a:r>
          </a:p>
          <a:p>
            <a:pPr algn="just" eaLnBrk="1" hangingPunct="1"/>
            <a:endParaRPr lang="ja-JP" altLang="en-US" sz="1000">
              <a:latin typeface="HG丸ｺﾞｼｯｸM-PRO" panose="020F0600000000000000" pitchFamily="50" charset="-128"/>
              <a:ea typeface="HG丸ｺﾞｼｯｸM-PRO" panose="020F0600000000000000" pitchFamily="50" charset="-128"/>
            </a:endParaRPr>
          </a:p>
          <a:p>
            <a:pPr algn="just" eaLnBrk="1" hangingPunct="1"/>
            <a:r>
              <a:rPr lang="ja-JP" altLang="en-US" sz="1600" b="1">
                <a:solidFill>
                  <a:schemeClr val="tx2"/>
                </a:solidFill>
                <a:latin typeface="HGP創英角ｺﾞｼｯｸUB" panose="020B0900000000000000" pitchFamily="50" charset="-128"/>
                <a:ea typeface="HG丸ｺﾞｼｯｸM-PRO" panose="020F0600000000000000" pitchFamily="50" charset="-128"/>
              </a:rPr>
              <a:t>○連絡先リストの共同整備</a:t>
            </a:r>
          </a:p>
          <a:p>
            <a:pPr algn="just" eaLnBrk="1" hangingPunct="1">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消防や病院、電気などインフラ関連の相談窓口など</a:t>
            </a:r>
          </a:p>
          <a:p>
            <a:pPr algn="just" eaLnBrk="1" hangingPunct="1"/>
            <a:endParaRPr lang="ja-JP" altLang="en-US" sz="1000">
              <a:latin typeface="HG丸ｺﾞｼｯｸM-PRO" panose="020F0600000000000000" pitchFamily="50" charset="-128"/>
              <a:ea typeface="HG丸ｺﾞｼｯｸM-PRO" panose="020F0600000000000000" pitchFamily="50" charset="-128"/>
            </a:endParaRPr>
          </a:p>
          <a:p>
            <a:pPr algn="just" eaLnBrk="1" hangingPunct="1"/>
            <a:r>
              <a:rPr lang="ja-JP" altLang="en-US" sz="1600" b="1">
                <a:solidFill>
                  <a:schemeClr val="tx2"/>
                </a:solidFill>
                <a:latin typeface="HGP創英角ｺﾞｼｯｸUB" panose="020B0900000000000000" pitchFamily="50" charset="-128"/>
                <a:ea typeface="HG丸ｺﾞｼｯｸM-PRO" panose="020F0600000000000000" pitchFamily="50" charset="-128"/>
              </a:rPr>
              <a:t>○二次災害の防止</a:t>
            </a:r>
          </a:p>
          <a:p>
            <a:pPr algn="just" eaLnBrk="1" hangingPunct="1">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被災後の相互救援活動、防災パトロールなど</a:t>
            </a:r>
          </a:p>
        </p:txBody>
      </p:sp>
      <p:sp>
        <p:nvSpPr>
          <p:cNvPr id="8201" name="Text Box 14"/>
          <p:cNvSpPr txBox="1">
            <a:spLocks noChangeArrowheads="1"/>
          </p:cNvSpPr>
          <p:nvPr/>
        </p:nvSpPr>
        <p:spPr bwMode="auto">
          <a:xfrm>
            <a:off x="44450" y="5183188"/>
            <a:ext cx="67945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ja-JP" altLang="en-US" sz="1000">
                <a:ea typeface="HG丸ｺﾞｼｯｸM-PRO" panose="020F0600000000000000" pitchFamily="50" charset="-128"/>
              </a:rPr>
              <a:t>他にもいろいろな連携した取組みがあります。</a:t>
            </a:r>
          </a:p>
          <a:p>
            <a:pPr eaLnBrk="1" hangingPunct="1">
              <a:spcBef>
                <a:spcPct val="20000"/>
              </a:spcBef>
            </a:pPr>
            <a:r>
              <a:rPr lang="ja-JP" altLang="en-US" sz="1000">
                <a:ea typeface="HG丸ｺﾞｼｯｸM-PRO" panose="020F0600000000000000" pitchFamily="50" charset="-128"/>
              </a:rPr>
              <a:t>今回、モデル事業に取り組んでいただいた勝川大弘法通り商店街では、商店街で共通のＢＣＰ掲示板を作成しました。</a:t>
            </a:r>
          </a:p>
        </p:txBody>
      </p:sp>
      <p:pic>
        <p:nvPicPr>
          <p:cNvPr id="8202"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742950"/>
            <a:ext cx="94297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AutoShape 38"/>
          <p:cNvSpPr>
            <a:spLocks noChangeArrowheads="1"/>
          </p:cNvSpPr>
          <p:nvPr/>
        </p:nvSpPr>
        <p:spPr bwMode="auto">
          <a:xfrm>
            <a:off x="115888" y="1993900"/>
            <a:ext cx="3135312" cy="3059113"/>
          </a:xfrm>
          <a:prstGeom prst="roundRect">
            <a:avLst>
              <a:gd name="adj" fmla="val 6889"/>
            </a:avLst>
          </a:prstGeom>
          <a:noFill/>
          <a:ln w="57150" cap="rnd">
            <a:solidFill>
              <a:schemeClr val="bg2"/>
            </a:solidFill>
            <a:prstDash val="sysDot"/>
            <a:round/>
            <a:headEnd/>
            <a:tailEnd/>
          </a:ln>
          <a:effectLst/>
          <a:extLst>
            <a:ext uri="{909E8E84-426E-40DD-AFC4-6F175D3DCCD1}">
              <a14:hiddenFill xmlns:a14="http://schemas.microsoft.com/office/drawing/2010/main">
                <a:solidFill>
                  <a:srgbClr val="DAF4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87" tIns="46794" rIns="107987" bIns="4679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1200">
              <a:solidFill>
                <a:schemeClr val="tx2"/>
              </a:solidFill>
              <a:latin typeface="HG丸ｺﾞｼｯｸM-PRO" panose="020F0600000000000000" pitchFamily="50" charset="-128"/>
              <a:ea typeface="HG丸ｺﾞｼｯｸM-PRO" panose="020F0600000000000000" pitchFamily="50" charset="-128"/>
            </a:endParaRPr>
          </a:p>
        </p:txBody>
      </p:sp>
      <p:sp>
        <p:nvSpPr>
          <p:cNvPr id="8204" name="Rectangle 44"/>
          <p:cNvSpPr>
            <a:spLocks noChangeArrowheads="1"/>
          </p:cNvSpPr>
          <p:nvPr/>
        </p:nvSpPr>
        <p:spPr bwMode="auto">
          <a:xfrm>
            <a:off x="3429000" y="2206625"/>
            <a:ext cx="30876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spAutoFit/>
          </a:bodyPr>
          <a:lstStyle>
            <a:lvl1pPr marL="171450" indent="-17145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en-US" altLang="ja-JP" sz="1600" b="1">
                <a:solidFill>
                  <a:schemeClr val="tx2"/>
                </a:solidFill>
                <a:latin typeface="HGP創英角ｺﾞｼｯｸUB" panose="020B0900000000000000" pitchFamily="50" charset="-128"/>
                <a:ea typeface="HG丸ｺﾞｼｯｸM-PRO" panose="020F0600000000000000" pitchFamily="50" charset="-128"/>
              </a:rPr>
              <a:t>○</a:t>
            </a:r>
            <a:r>
              <a:rPr lang="ja-JP" altLang="en-US" sz="1600" b="1">
                <a:solidFill>
                  <a:schemeClr val="tx2"/>
                </a:solidFill>
                <a:latin typeface="HGP創英角ｺﾞｼｯｸUB" panose="020B0900000000000000" pitchFamily="50" charset="-128"/>
                <a:ea typeface="HG丸ｺﾞｼｯｸM-PRO" panose="020F0600000000000000" pitchFamily="50" charset="-128"/>
              </a:rPr>
              <a:t>組合からの支援</a:t>
            </a:r>
          </a:p>
          <a:p>
            <a:pPr algn="just" eaLnBrk="1" hangingPunct="1">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防災・ＢＣＰへの取組み支援、集団研修の開催、ＢＣＰ相談窓口の整備など</a:t>
            </a:r>
          </a:p>
          <a:p>
            <a:pPr algn="just" eaLnBrk="1" hangingPunct="1"/>
            <a:endParaRPr lang="ja-JP" altLang="en-US" sz="1000">
              <a:latin typeface="HG丸ｺﾞｼｯｸM-PRO" panose="020F0600000000000000" pitchFamily="50" charset="-128"/>
              <a:ea typeface="HG丸ｺﾞｼｯｸM-PRO" panose="020F0600000000000000" pitchFamily="50" charset="-128"/>
            </a:endParaRPr>
          </a:p>
          <a:p>
            <a:pPr algn="just" eaLnBrk="1" hangingPunct="1"/>
            <a:r>
              <a:rPr lang="ja-JP" altLang="en-US" sz="1600" b="1">
                <a:solidFill>
                  <a:schemeClr val="tx2"/>
                </a:solidFill>
                <a:latin typeface="HGP創英角ｺﾞｼｯｸUB" panose="020B0900000000000000" pitchFamily="50" charset="-128"/>
                <a:ea typeface="HG丸ｺﾞｼｯｸM-PRO" panose="020F0600000000000000" pitchFamily="50" charset="-128"/>
              </a:rPr>
              <a:t>○組合での情報共有</a:t>
            </a:r>
          </a:p>
          <a:p>
            <a:pPr algn="just" eaLnBrk="1" hangingPunct="1">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被災状況・復旧時期の情報共有など</a:t>
            </a:r>
          </a:p>
          <a:p>
            <a:pPr algn="just" eaLnBrk="1" hangingPunct="1">
              <a:buFont typeface="HG丸ｺﾞｼｯｸM-PRO" panose="020F0600000000000000" pitchFamily="50" charset="-128"/>
              <a:buChar char="⇒"/>
            </a:pPr>
            <a:endParaRPr lang="ja-JP" altLang="en-US" sz="1000">
              <a:latin typeface="HG丸ｺﾞｼｯｸM-PRO" panose="020F0600000000000000" pitchFamily="50" charset="-128"/>
              <a:ea typeface="HG丸ｺﾞｼｯｸM-PRO" panose="020F0600000000000000" pitchFamily="50" charset="-128"/>
            </a:endParaRPr>
          </a:p>
          <a:p>
            <a:pPr algn="just" eaLnBrk="1" hangingPunct="1"/>
            <a:r>
              <a:rPr lang="ja-JP" altLang="en-US" sz="1600" b="1">
                <a:solidFill>
                  <a:schemeClr val="tx2"/>
                </a:solidFill>
                <a:latin typeface="HGP創英角ｺﾞｼｯｸUB" panose="020B0900000000000000" pitchFamily="50" charset="-128"/>
                <a:ea typeface="HG丸ｺﾞｼｯｸM-PRO" panose="020F0600000000000000" pitchFamily="50" charset="-128"/>
              </a:rPr>
              <a:t>○組合員企業間での協力</a:t>
            </a:r>
          </a:p>
          <a:p>
            <a:pPr algn="just" eaLnBrk="1" hangingPunct="1">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復旧要員の要請、代替生産の依頼など</a:t>
            </a:r>
          </a:p>
          <a:p>
            <a:pPr algn="just" eaLnBrk="1" hangingPunct="1"/>
            <a:endParaRPr lang="ja-JP" altLang="en-US" sz="1000">
              <a:latin typeface="HG丸ｺﾞｼｯｸM-PRO" panose="020F0600000000000000" pitchFamily="50" charset="-128"/>
              <a:ea typeface="HG丸ｺﾞｼｯｸM-PRO" panose="020F0600000000000000" pitchFamily="50" charset="-128"/>
            </a:endParaRPr>
          </a:p>
          <a:p>
            <a:pPr algn="just" eaLnBrk="1" hangingPunct="1"/>
            <a:r>
              <a:rPr lang="ja-JP" altLang="en-US" sz="1600" b="1">
                <a:solidFill>
                  <a:schemeClr val="tx2"/>
                </a:solidFill>
                <a:latin typeface="HGP創英角ｺﾞｼｯｸUB" panose="020B0900000000000000" pitchFamily="50" charset="-128"/>
                <a:ea typeface="HG丸ｺﾞｼｯｸM-PRO" panose="020F0600000000000000" pitchFamily="50" charset="-128"/>
              </a:rPr>
              <a:t>○他県とのネットワークづくり</a:t>
            </a:r>
          </a:p>
          <a:p>
            <a:pPr algn="just" eaLnBrk="1" hangingPunct="1">
              <a:lnSpc>
                <a:spcPct val="120000"/>
              </a:lnSpc>
              <a:buFont typeface="HG丸ｺﾞｼｯｸM-PRO" panose="020F0600000000000000" pitchFamily="50" charset="-128"/>
              <a:buChar char="⇒"/>
            </a:pPr>
            <a:r>
              <a:rPr lang="ja-JP" altLang="en-US" sz="1000">
                <a:latin typeface="HG丸ｺﾞｼｯｸM-PRO" panose="020F0600000000000000" pitchFamily="50" charset="-128"/>
                <a:ea typeface="HG丸ｺﾞｼｯｸM-PRO" panose="020F0600000000000000" pitchFamily="50" charset="-128"/>
              </a:rPr>
              <a:t>県全域が被災した場合における、他県の同業種組合に対しての復旧要員の要請、代替生産の依頼など</a:t>
            </a:r>
          </a:p>
        </p:txBody>
      </p:sp>
      <p:sp>
        <p:nvSpPr>
          <p:cNvPr id="8205" name="AutoShape 46"/>
          <p:cNvSpPr>
            <a:spLocks noChangeArrowheads="1"/>
          </p:cNvSpPr>
          <p:nvPr/>
        </p:nvSpPr>
        <p:spPr bwMode="auto">
          <a:xfrm>
            <a:off x="3363913" y="1993900"/>
            <a:ext cx="3327400" cy="3059113"/>
          </a:xfrm>
          <a:prstGeom prst="roundRect">
            <a:avLst>
              <a:gd name="adj" fmla="val 6889"/>
            </a:avLst>
          </a:prstGeom>
          <a:noFill/>
          <a:ln w="57150" cap="rnd">
            <a:solidFill>
              <a:schemeClr val="bg2"/>
            </a:solidFill>
            <a:prstDash val="sysDot"/>
            <a:round/>
            <a:headEnd/>
            <a:tailEnd/>
          </a:ln>
          <a:effectLst/>
          <a:extLst>
            <a:ext uri="{909E8E84-426E-40DD-AFC4-6F175D3DCCD1}">
              <a14:hiddenFill xmlns:a14="http://schemas.microsoft.com/office/drawing/2010/main">
                <a:solidFill>
                  <a:srgbClr val="DAF4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7987" tIns="46794" rIns="107987" bIns="4679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sz="1200">
              <a:solidFill>
                <a:schemeClr val="tx2"/>
              </a:solidFill>
              <a:latin typeface="HG丸ｺﾞｼｯｸM-PRO" panose="020F0600000000000000" pitchFamily="50" charset="-128"/>
              <a:ea typeface="HG丸ｺﾞｼｯｸM-PRO" panose="020F0600000000000000" pitchFamily="50" charset="-128"/>
            </a:endParaRPr>
          </a:p>
        </p:txBody>
      </p:sp>
      <p:sp>
        <p:nvSpPr>
          <p:cNvPr id="8206" name="AutoShape 10"/>
          <p:cNvSpPr>
            <a:spLocks noChangeArrowheads="1"/>
          </p:cNvSpPr>
          <p:nvPr/>
        </p:nvSpPr>
        <p:spPr bwMode="auto">
          <a:xfrm>
            <a:off x="115888" y="1568450"/>
            <a:ext cx="3135312" cy="330200"/>
          </a:xfrm>
          <a:prstGeom prst="roundRect">
            <a:avLst>
              <a:gd name="adj" fmla="val 16667"/>
            </a:avLst>
          </a:prstGeom>
          <a:solidFill>
            <a:schemeClr val="accent1"/>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lIns="90000" tIns="46800" rIns="90000" bIns="46800" anchor="ctr"/>
          <a:lstStyle>
            <a:lvl1pPr marL="177800" indent="-1778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Arial" panose="020B0604020202020204" pitchFamily="34" charset="0"/>
              <a:buChar char="►"/>
            </a:pPr>
            <a:r>
              <a:rPr lang="ja-JP" altLang="en-US" sz="1400">
                <a:solidFill>
                  <a:srgbClr val="333333"/>
                </a:solidFill>
                <a:ea typeface="HGP創英角ﾎﾟｯﾌﾟ体" panose="040B0A00000000000000" pitchFamily="50" charset="-128"/>
              </a:rPr>
              <a:t>例えば、商店街で連携すると・・・</a:t>
            </a:r>
          </a:p>
        </p:txBody>
      </p:sp>
      <p:sp>
        <p:nvSpPr>
          <p:cNvPr id="8207" name="AutoShape 45"/>
          <p:cNvSpPr>
            <a:spLocks noChangeArrowheads="1"/>
          </p:cNvSpPr>
          <p:nvPr/>
        </p:nvSpPr>
        <p:spPr bwMode="auto">
          <a:xfrm>
            <a:off x="3367088" y="1568450"/>
            <a:ext cx="3343275" cy="330200"/>
          </a:xfrm>
          <a:prstGeom prst="roundRect">
            <a:avLst>
              <a:gd name="adj" fmla="val 16667"/>
            </a:avLst>
          </a:prstGeom>
          <a:solidFill>
            <a:schemeClr val="accent1"/>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lIns="90000" tIns="46800" rIns="90000" bIns="46800" anchor="ctr"/>
          <a:lstStyle>
            <a:lvl1pPr marL="177800" indent="-1778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Arial" panose="020B0604020202020204" pitchFamily="34" charset="0"/>
              <a:buChar char="►"/>
            </a:pPr>
            <a:r>
              <a:rPr lang="ja-JP" altLang="en-US" sz="1400">
                <a:solidFill>
                  <a:srgbClr val="333333"/>
                </a:solidFill>
                <a:ea typeface="HGP創英角ﾎﾟｯﾌﾟ体" panose="040B0A00000000000000" pitchFamily="50" charset="-128"/>
              </a:rPr>
              <a:t>例えば、同業種組合で連携すると・・・</a:t>
            </a:r>
          </a:p>
        </p:txBody>
      </p:sp>
      <p:sp>
        <p:nvSpPr>
          <p:cNvPr id="8208" name="AutoShape 16"/>
          <p:cNvSpPr>
            <a:spLocks noChangeArrowheads="1"/>
          </p:cNvSpPr>
          <p:nvPr/>
        </p:nvSpPr>
        <p:spPr bwMode="auto">
          <a:xfrm>
            <a:off x="5116513" y="8588375"/>
            <a:ext cx="1328737" cy="812800"/>
          </a:xfrm>
          <a:prstGeom prst="wedgeRectCallout">
            <a:avLst>
              <a:gd name="adj1" fmla="val -19296"/>
              <a:gd name="adj2" fmla="val -81444"/>
            </a:avLst>
          </a:prstGeom>
          <a:solidFill>
            <a:schemeClr val="folHlink"/>
          </a:solidFill>
          <a:ln w="38100">
            <a:solidFill>
              <a:srgbClr val="F96F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ライフライン、商工会議所、医療機関など、地域で共通している主要連絡先を記載しています。</a:t>
            </a:r>
          </a:p>
        </p:txBody>
      </p:sp>
      <p:sp>
        <p:nvSpPr>
          <p:cNvPr id="8209" name="AutoShape 17"/>
          <p:cNvSpPr>
            <a:spLocks noChangeArrowheads="1"/>
          </p:cNvSpPr>
          <p:nvPr/>
        </p:nvSpPr>
        <p:spPr bwMode="auto">
          <a:xfrm>
            <a:off x="2100263" y="8724900"/>
            <a:ext cx="1328737" cy="676275"/>
          </a:xfrm>
          <a:prstGeom prst="wedgeRectCallout">
            <a:avLst>
              <a:gd name="adj1" fmla="val 59199"/>
              <a:gd name="adj2" fmla="val -65259"/>
            </a:avLst>
          </a:prstGeom>
          <a:solidFill>
            <a:schemeClr val="folHlink"/>
          </a:solidFill>
          <a:ln w="38100">
            <a:solidFill>
              <a:srgbClr val="F96F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防災マップとして、商店街周辺の消火栓や消火器、避難場所を示しています。</a:t>
            </a:r>
          </a:p>
        </p:txBody>
      </p:sp>
      <p:sp>
        <p:nvSpPr>
          <p:cNvPr id="8210" name="AutoShape 18"/>
          <p:cNvSpPr>
            <a:spLocks noChangeArrowheads="1"/>
          </p:cNvSpPr>
          <p:nvPr/>
        </p:nvSpPr>
        <p:spPr bwMode="auto">
          <a:xfrm>
            <a:off x="3627438" y="6302375"/>
            <a:ext cx="1328737" cy="812800"/>
          </a:xfrm>
          <a:prstGeom prst="wedgeRectCallout">
            <a:avLst>
              <a:gd name="adj1" fmla="val 4120"/>
              <a:gd name="adj2" fmla="val 81639"/>
            </a:avLst>
          </a:prstGeom>
          <a:solidFill>
            <a:schemeClr val="folHlink"/>
          </a:solidFill>
          <a:ln w="38100">
            <a:solidFill>
              <a:srgbClr val="F96F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地震が起きた時に、まず何をすべきか、商店街としての方針も含め、記載してあります。</a:t>
            </a:r>
          </a:p>
        </p:txBody>
      </p:sp>
      <p:sp>
        <p:nvSpPr>
          <p:cNvPr id="8211" name="AutoShape 19"/>
          <p:cNvSpPr>
            <a:spLocks noChangeArrowheads="1"/>
          </p:cNvSpPr>
          <p:nvPr/>
        </p:nvSpPr>
        <p:spPr bwMode="auto">
          <a:xfrm>
            <a:off x="5233988" y="5961063"/>
            <a:ext cx="1447800" cy="584200"/>
          </a:xfrm>
          <a:prstGeom prst="roundRect">
            <a:avLst>
              <a:gd name="adj" fmla="val 16667"/>
            </a:avLst>
          </a:prstGeom>
          <a:solidFill>
            <a:schemeClr val="bg1"/>
          </a:solidFill>
          <a:ln w="38100">
            <a:solidFill>
              <a:srgbClr val="F96F8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掲示板として、これらの情報を、商店街内の各所に掲示します。</a:t>
            </a:r>
          </a:p>
        </p:txBody>
      </p:sp>
      <p:sp>
        <p:nvSpPr>
          <p:cNvPr id="8212" name="Text Box 73"/>
          <p:cNvSpPr txBox="1">
            <a:spLocks noChangeArrowheads="1"/>
          </p:cNvSpPr>
          <p:nvPr/>
        </p:nvSpPr>
        <p:spPr bwMode="auto">
          <a:xfrm>
            <a:off x="3130550" y="9526588"/>
            <a:ext cx="3392488"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20000"/>
              </a:spcBef>
            </a:pPr>
            <a:r>
              <a:rPr lang="en-US" altLang="ja-JP" sz="1000">
                <a:solidFill>
                  <a:srgbClr val="333333"/>
                </a:solidFill>
                <a:ea typeface="HG丸ｺﾞｼｯｸM-PRO" panose="020F0600000000000000" pitchFamily="50" charset="-128"/>
              </a:rPr>
              <a:t>※</a:t>
            </a:r>
            <a:r>
              <a:rPr lang="ja-JP" altLang="en-US" sz="1000">
                <a:solidFill>
                  <a:srgbClr val="333333"/>
                </a:solidFill>
                <a:ea typeface="HG丸ｺﾞｼｯｸM-PRO" panose="020F0600000000000000" pitchFamily="50" charset="-128"/>
              </a:rPr>
              <a:t>詳しくは、「ＢＣＰ取組み事例集」をご覧ください。</a:t>
            </a:r>
          </a:p>
        </p:txBody>
      </p:sp>
      <p:sp>
        <p:nvSpPr>
          <p:cNvPr id="8213" name="AutoShape 77"/>
          <p:cNvSpPr>
            <a:spLocks noChangeArrowheads="1"/>
          </p:cNvSpPr>
          <p:nvPr/>
        </p:nvSpPr>
        <p:spPr bwMode="auto">
          <a:xfrm>
            <a:off x="1812925" y="7659688"/>
            <a:ext cx="1328738" cy="539750"/>
          </a:xfrm>
          <a:prstGeom prst="wedgeRectCallout">
            <a:avLst>
              <a:gd name="adj1" fmla="val 15116"/>
              <a:gd name="adj2" fmla="val -82616"/>
            </a:avLst>
          </a:prstGeom>
          <a:solidFill>
            <a:schemeClr val="folHlink"/>
          </a:solidFill>
          <a:ln w="38100">
            <a:solidFill>
              <a:srgbClr val="F96F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震災時に、想定される震度や被害状況を示しています。</a:t>
            </a:r>
          </a:p>
        </p:txBody>
      </p:sp>
      <p:sp>
        <p:nvSpPr>
          <p:cNvPr id="8214" name="AutoShape 78"/>
          <p:cNvSpPr>
            <a:spLocks noChangeArrowheads="1"/>
          </p:cNvSpPr>
          <p:nvPr/>
        </p:nvSpPr>
        <p:spPr bwMode="auto">
          <a:xfrm>
            <a:off x="115888" y="6915150"/>
            <a:ext cx="1152525" cy="539750"/>
          </a:xfrm>
          <a:prstGeom prst="wedgeRectCallout">
            <a:avLst>
              <a:gd name="adj1" fmla="val 31542"/>
              <a:gd name="adj2" fmla="val -70884"/>
            </a:avLst>
          </a:prstGeom>
          <a:solidFill>
            <a:schemeClr val="folHlink"/>
          </a:solidFill>
          <a:ln w="38100">
            <a:solidFill>
              <a:srgbClr val="F96F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震災時における、</a:t>
            </a:r>
          </a:p>
          <a:p>
            <a:pPr eaLnBrk="1" hangingPunct="1"/>
            <a:r>
              <a:rPr lang="ja-JP" altLang="en-US" sz="900">
                <a:solidFill>
                  <a:srgbClr val="5F5F5F"/>
                </a:solidFill>
                <a:latin typeface="Times New Roman" panose="02020603050405020304" pitchFamily="18" charset="0"/>
                <a:ea typeface="HG丸ｺﾞｼｯｸM-PRO" panose="020F0600000000000000" pitchFamily="50" charset="-128"/>
              </a:rPr>
              <a:t>初動対応について例示しています。</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0" y="0"/>
            <a:ext cx="3141663" cy="847725"/>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9219" name="Rectangle 3"/>
          <p:cNvSpPr>
            <a:spLocks noChangeArrowheads="1"/>
          </p:cNvSpPr>
          <p:nvPr/>
        </p:nvSpPr>
        <p:spPr bwMode="auto">
          <a:xfrm>
            <a:off x="53975" y="6350"/>
            <a:ext cx="2717800" cy="750888"/>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4800">
                <a:solidFill>
                  <a:schemeClr val="bg1"/>
                </a:solidFill>
                <a:latin typeface="HGP創英角ﾎﾟｯﾌﾟ体" panose="040B0A00000000000000" pitchFamily="50" charset="-128"/>
                <a:ea typeface="HGP創英角ﾎﾟｯﾌﾟ体" panose="040B0A00000000000000" pitchFamily="50" charset="-128"/>
              </a:rPr>
              <a:t>導入診断</a:t>
            </a:r>
            <a:endParaRPr lang="ja-JP" altLang="en-US" sz="360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9220" name="Rectangle 4"/>
          <p:cNvSpPr>
            <a:spLocks noChangeArrowheads="1"/>
          </p:cNvSpPr>
          <p:nvPr/>
        </p:nvSpPr>
        <p:spPr bwMode="auto">
          <a:xfrm>
            <a:off x="3048000" y="136525"/>
            <a:ext cx="3694113" cy="568325"/>
          </a:xfrm>
          <a:prstGeom prst="rect">
            <a:avLst/>
          </a:prstGeom>
          <a:noFill/>
          <a:ln>
            <a:noFill/>
          </a:ln>
          <a:effectLst/>
          <a:extLst>
            <a:ext uri="{909E8E84-426E-40DD-AFC4-6F175D3DCCD1}">
              <a14:hiddenFill xmlns:a14="http://schemas.microsoft.com/office/drawing/2010/main">
                <a:solidFill>
                  <a:srgbClr val="CDD1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86" tIns="8889" rIns="74286" bIns="8889">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a:solidFill>
                  <a:schemeClr val="bg2"/>
                </a:solidFill>
                <a:latin typeface="HGP創英角ﾎﾟｯﾌﾟ体" panose="040B0A00000000000000" pitchFamily="50" charset="-128"/>
                <a:ea typeface="HGP創英角ﾎﾟｯﾌﾟ体" panose="040B0A00000000000000" pitchFamily="50" charset="-128"/>
              </a:rPr>
              <a:t>あなたのお店・会社にお勧めする</a:t>
            </a:r>
          </a:p>
          <a:p>
            <a:pPr algn="ctr" eaLnBrk="1" hangingPunct="1"/>
            <a:r>
              <a:rPr lang="ja-JP" altLang="en-US">
                <a:solidFill>
                  <a:schemeClr val="bg2"/>
                </a:solidFill>
                <a:latin typeface="HGP創英角ﾎﾟｯﾌﾟ体" panose="040B0A00000000000000" pitchFamily="50" charset="-128"/>
                <a:ea typeface="HGP創英角ﾎﾟｯﾌﾟ体" panose="040B0A00000000000000" pitchFamily="50" charset="-128"/>
              </a:rPr>
              <a:t>「あいちＢＣＰモデル」</a:t>
            </a:r>
          </a:p>
        </p:txBody>
      </p:sp>
      <p:sp>
        <p:nvSpPr>
          <p:cNvPr id="9221" name="AutoShape 5"/>
          <p:cNvSpPr>
            <a:spLocks noChangeArrowheads="1"/>
          </p:cNvSpPr>
          <p:nvPr/>
        </p:nvSpPr>
        <p:spPr bwMode="auto">
          <a:xfrm>
            <a:off x="115888" y="3063875"/>
            <a:ext cx="6624637" cy="2924175"/>
          </a:xfrm>
          <a:prstGeom prst="roundRect">
            <a:avLst>
              <a:gd name="adj" fmla="val 7065"/>
            </a:avLst>
          </a:prstGeom>
          <a:solidFill>
            <a:schemeClr val="folHlink"/>
          </a:solidFill>
          <a:ln>
            <a:noFill/>
          </a:ln>
          <a:effectLst/>
          <a:extLst>
            <a:ext uri="{91240B29-F687-4F45-9708-019B960494DF}">
              <a14:hiddenLine xmlns:a14="http://schemas.microsoft.com/office/drawing/2010/main" w="2857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latin typeface="HGP創英角ﾎﾟｯﾌﾟ体" panose="040B0A00000000000000" pitchFamily="50" charset="-128"/>
              <a:ea typeface="HGP創英角ﾎﾟｯﾌﾟ体" panose="040B0A00000000000000" pitchFamily="50" charset="-128"/>
            </a:endParaRPr>
          </a:p>
        </p:txBody>
      </p:sp>
      <p:sp>
        <p:nvSpPr>
          <p:cNvPr id="9222" name="AutoShape 6"/>
          <p:cNvSpPr>
            <a:spLocks noChangeArrowheads="1"/>
          </p:cNvSpPr>
          <p:nvPr/>
        </p:nvSpPr>
        <p:spPr bwMode="auto">
          <a:xfrm>
            <a:off x="115888" y="1568450"/>
            <a:ext cx="6624637" cy="939800"/>
          </a:xfrm>
          <a:prstGeom prst="roundRect">
            <a:avLst>
              <a:gd name="adj" fmla="val 16667"/>
            </a:avLst>
          </a:prstGeom>
          <a:solidFill>
            <a:schemeClr val="folHlink"/>
          </a:solidFill>
          <a:ln>
            <a:noFill/>
          </a:ln>
          <a:effectLst/>
          <a:extLst>
            <a:ext uri="{91240B29-F687-4F45-9708-019B960494DF}">
              <a14:hiddenLine xmlns:a14="http://schemas.microsoft.com/office/drawing/2010/main" w="2857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ja-JP">
              <a:latin typeface="HGP創英角ﾎﾟｯﾌﾟ体" panose="040B0A00000000000000" pitchFamily="50" charset="-128"/>
              <a:ea typeface="HGP創英角ﾎﾟｯﾌﾟ体" panose="040B0A00000000000000" pitchFamily="50" charset="-128"/>
            </a:endParaRPr>
          </a:p>
        </p:txBody>
      </p:sp>
      <p:sp>
        <p:nvSpPr>
          <p:cNvPr id="9223" name="Text Box 64"/>
          <p:cNvSpPr txBox="1">
            <a:spLocks noChangeArrowheads="1"/>
          </p:cNvSpPr>
          <p:nvPr/>
        </p:nvSpPr>
        <p:spPr bwMode="auto">
          <a:xfrm>
            <a:off x="479425" y="7329488"/>
            <a:ext cx="25177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HG丸ｺﾞｼｯｸM-PRO" panose="020F0600000000000000" pitchFamily="50" charset="-128"/>
              <a:buNone/>
            </a:pPr>
            <a:r>
              <a:rPr lang="en-US" altLang="ja-JP" sz="1000">
                <a:latin typeface="HG丸ｺﾞｼｯｸM-PRO" panose="020F0600000000000000" pitchFamily="50" charset="-128"/>
                <a:ea typeface="HG丸ｺﾞｼｯｸM-PRO" panose="020F0600000000000000" pitchFamily="50" charset="-128"/>
              </a:rPr>
              <a:t>★</a:t>
            </a:r>
            <a:r>
              <a:rPr lang="ja-JP" altLang="en-US" sz="1000">
                <a:latin typeface="HG丸ｺﾞｼｯｸM-PRO" panose="020F0600000000000000" pitchFamily="50" charset="-128"/>
                <a:ea typeface="HG丸ｺﾞｼｯｸM-PRO" panose="020F0600000000000000" pitchFamily="50" charset="-128"/>
              </a:rPr>
              <a:t>「コンパクト版」を完成された方は、より本格的な「標準版」に取り組むことをお勧めします。</a:t>
            </a:r>
          </a:p>
        </p:txBody>
      </p:sp>
      <p:sp>
        <p:nvSpPr>
          <p:cNvPr id="9224" name="Text Box 65"/>
          <p:cNvSpPr txBox="1">
            <a:spLocks noChangeArrowheads="1"/>
          </p:cNvSpPr>
          <p:nvPr/>
        </p:nvSpPr>
        <p:spPr bwMode="auto">
          <a:xfrm>
            <a:off x="0" y="8286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pPr>
            <a:r>
              <a:rPr lang="ja-JP" altLang="en-US" sz="1000">
                <a:solidFill>
                  <a:srgbClr val="333333"/>
                </a:solidFill>
                <a:latin typeface="HG丸ｺﾞｼｯｸM-PRO" panose="020F0600000000000000" pitchFamily="50" charset="-128"/>
                <a:ea typeface="HG丸ｺﾞｼｯｸM-PRO" panose="020F0600000000000000" pitchFamily="50" charset="-128"/>
              </a:rPr>
              <a:t>以下の質問に「はい」「いいえ」で答えながら、あなたのお店・会社が取り組む「あいちＢＣＰモデル」を選びましょう。なお、この診断は、あなたのお店・会社にお勧めするＢＣＰモデルの目安を示したものです。</a:t>
            </a:r>
          </a:p>
        </p:txBody>
      </p:sp>
      <p:sp>
        <p:nvSpPr>
          <p:cNvPr id="9225" name="AutoShape 67"/>
          <p:cNvSpPr>
            <a:spLocks noChangeArrowheads="1"/>
          </p:cNvSpPr>
          <p:nvPr/>
        </p:nvSpPr>
        <p:spPr bwMode="auto">
          <a:xfrm rot="5400000">
            <a:off x="3274219" y="2583657"/>
            <a:ext cx="287337" cy="596900"/>
          </a:xfrm>
          <a:prstGeom prst="rightArrow">
            <a:avLst>
              <a:gd name="adj1" fmla="val 57454"/>
              <a:gd name="adj2" fmla="val 44199"/>
            </a:avLst>
          </a:prstGeom>
          <a:gradFill rotWithShape="1">
            <a:gsLst>
              <a:gs pos="0">
                <a:srgbClr val="CCD4FF"/>
              </a:gs>
              <a:gs pos="100000">
                <a:srgbClr val="6780FF"/>
              </a:gs>
            </a:gsLst>
            <a:lin ang="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00FF00"/>
                </a:solidFill>
                <a:miter lim="800000"/>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cxnSp>
        <p:nvCxnSpPr>
          <p:cNvPr id="9226" name="AutoShape 68"/>
          <p:cNvCxnSpPr>
            <a:cxnSpLocks noChangeShapeType="1"/>
            <a:stCxn id="9223" idx="3"/>
            <a:endCxn id="9228" idx="1"/>
          </p:cNvCxnSpPr>
          <p:nvPr/>
        </p:nvCxnSpPr>
        <p:spPr bwMode="auto">
          <a:xfrm flipV="1">
            <a:off x="2997200" y="6985000"/>
            <a:ext cx="993775" cy="619125"/>
          </a:xfrm>
          <a:prstGeom prst="bentConnector3">
            <a:avLst>
              <a:gd name="adj1" fmla="val 37699"/>
            </a:avLst>
          </a:prstGeom>
          <a:noFill/>
          <a:ln w="142875">
            <a:solidFill>
              <a:srgbClr val="6780FF"/>
            </a:solidFill>
            <a:miter lim="800000"/>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9227" name="AutoShape 70"/>
          <p:cNvSpPr>
            <a:spLocks noChangeArrowheads="1"/>
          </p:cNvSpPr>
          <p:nvPr/>
        </p:nvSpPr>
        <p:spPr bwMode="auto">
          <a:xfrm>
            <a:off x="620713" y="6661150"/>
            <a:ext cx="2232025" cy="647700"/>
          </a:xfrm>
          <a:prstGeom prst="roundRect">
            <a:avLst>
              <a:gd name="adj" fmla="val 16667"/>
            </a:avLst>
          </a:prstGeom>
          <a:solidFill>
            <a:schemeClr val="accent1"/>
          </a:solidFill>
          <a:ln w="28575">
            <a:solidFill>
              <a:schemeClr val="bg2"/>
            </a:solidFill>
            <a:round/>
            <a:headEnd/>
            <a:tailEnd/>
          </a:ln>
          <a:effectLst>
            <a:outerShdw dist="35921" dir="2700000" algn="ctr" rotWithShape="0">
              <a:schemeClr val="bg2"/>
            </a:outerShdw>
          </a:effec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latin typeface="HGP創英角ﾎﾟｯﾌﾟ体" panose="040B0A00000000000000" pitchFamily="50" charset="-128"/>
                <a:ea typeface="HGP創英角ﾎﾟｯﾌﾟ体" panose="040B0A00000000000000" pitchFamily="50" charset="-128"/>
              </a:rPr>
              <a:t>あいちＢＣＰモデル</a:t>
            </a:r>
          </a:p>
          <a:p>
            <a:pPr algn="ctr" eaLnBrk="1" hangingPunct="1"/>
            <a:r>
              <a:rPr lang="ja-JP" altLang="en-US" sz="2000">
                <a:latin typeface="HGP創英角ﾎﾟｯﾌﾟ体" panose="040B0A00000000000000" pitchFamily="50" charset="-128"/>
                <a:ea typeface="HGP創英角ﾎﾟｯﾌﾟ体" panose="040B0A00000000000000" pitchFamily="50" charset="-128"/>
              </a:rPr>
              <a:t>「コンパクト版」</a:t>
            </a:r>
          </a:p>
        </p:txBody>
      </p:sp>
      <p:sp>
        <p:nvSpPr>
          <p:cNvPr id="9228" name="AutoShape 71"/>
          <p:cNvSpPr>
            <a:spLocks noChangeArrowheads="1"/>
          </p:cNvSpPr>
          <p:nvPr/>
        </p:nvSpPr>
        <p:spPr bwMode="auto">
          <a:xfrm>
            <a:off x="4005263" y="6661150"/>
            <a:ext cx="2232025" cy="647700"/>
          </a:xfrm>
          <a:prstGeom prst="roundRect">
            <a:avLst>
              <a:gd name="adj" fmla="val 16667"/>
            </a:avLst>
          </a:prstGeom>
          <a:solidFill>
            <a:schemeClr val="accent1"/>
          </a:solidFill>
          <a:ln w="28575">
            <a:solidFill>
              <a:schemeClr val="bg2"/>
            </a:solidFill>
            <a:round/>
            <a:headEnd/>
            <a:tailEnd/>
          </a:ln>
          <a:effectLst>
            <a:outerShdw dist="35921" dir="2700000" algn="ctr" rotWithShape="0">
              <a:schemeClr val="bg2"/>
            </a:outerShdw>
          </a:effec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a:latin typeface="HGP創英角ﾎﾟｯﾌﾟ体" panose="040B0A00000000000000" pitchFamily="50" charset="-128"/>
                <a:ea typeface="HGP創英角ﾎﾟｯﾌﾟ体" panose="040B0A00000000000000" pitchFamily="50" charset="-128"/>
              </a:rPr>
              <a:t>あいちＢＣＰモデル</a:t>
            </a:r>
          </a:p>
          <a:p>
            <a:pPr algn="ctr" eaLnBrk="1" hangingPunct="1"/>
            <a:r>
              <a:rPr lang="ja-JP" altLang="en-US" sz="2000">
                <a:latin typeface="HGP創英角ﾎﾟｯﾌﾟ体" panose="040B0A00000000000000" pitchFamily="50" charset="-128"/>
                <a:ea typeface="HGP創英角ﾎﾟｯﾌﾟ体" panose="040B0A00000000000000" pitchFamily="50" charset="-128"/>
              </a:rPr>
              <a:t>「標準版」</a:t>
            </a:r>
          </a:p>
        </p:txBody>
      </p:sp>
      <p:sp>
        <p:nvSpPr>
          <p:cNvPr id="9229" name="AutoShape 72"/>
          <p:cNvSpPr>
            <a:spLocks noChangeArrowheads="1"/>
          </p:cNvSpPr>
          <p:nvPr/>
        </p:nvSpPr>
        <p:spPr bwMode="auto">
          <a:xfrm>
            <a:off x="2530475" y="2378075"/>
            <a:ext cx="1781175" cy="352425"/>
          </a:xfrm>
          <a:prstGeom prst="roundRect">
            <a:avLst>
              <a:gd name="adj" fmla="val 16667"/>
            </a:avLst>
          </a:prstGeom>
          <a:solidFill>
            <a:schemeClr val="bg1"/>
          </a:solidFill>
          <a:ln w="222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a:ea typeface="HG丸ｺﾞｼｯｸM-PRO" panose="020F0600000000000000" pitchFamily="50" charset="-128"/>
              </a:rPr>
              <a:t>「はい」が</a:t>
            </a:r>
            <a:r>
              <a:rPr lang="ja-JP" altLang="en-US" sz="1400" u="sng">
                <a:solidFill>
                  <a:schemeClr val="accent2"/>
                </a:solidFill>
                <a:ea typeface="HGP創英角ﾎﾟｯﾌﾟ体" panose="040B0A00000000000000" pitchFamily="50" charset="-128"/>
              </a:rPr>
              <a:t>１つ</a:t>
            </a:r>
            <a:r>
              <a:rPr lang="ja-JP" altLang="en-US" sz="1400">
                <a:ea typeface="HG丸ｺﾞｼｯｸM-PRO" panose="020F0600000000000000" pitchFamily="50" charset="-128"/>
              </a:rPr>
              <a:t>以上</a:t>
            </a:r>
          </a:p>
        </p:txBody>
      </p:sp>
      <p:sp>
        <p:nvSpPr>
          <p:cNvPr id="9230" name="AutoShape 73"/>
          <p:cNvSpPr>
            <a:spLocks noChangeArrowheads="1"/>
          </p:cNvSpPr>
          <p:nvPr/>
        </p:nvSpPr>
        <p:spPr bwMode="auto">
          <a:xfrm rot="5400000">
            <a:off x="4971257" y="5982494"/>
            <a:ext cx="239712" cy="596900"/>
          </a:xfrm>
          <a:prstGeom prst="rightArrow">
            <a:avLst>
              <a:gd name="adj1" fmla="val 57454"/>
              <a:gd name="adj2" fmla="val 44199"/>
            </a:avLst>
          </a:prstGeom>
          <a:gradFill rotWithShape="1">
            <a:gsLst>
              <a:gs pos="0">
                <a:srgbClr val="CCD4FF"/>
              </a:gs>
              <a:gs pos="100000">
                <a:srgbClr val="6780FF"/>
              </a:gs>
            </a:gsLst>
            <a:lin ang="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00FF00"/>
                </a:solidFill>
                <a:miter lim="800000"/>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9231" name="AutoShape 74"/>
          <p:cNvSpPr>
            <a:spLocks noChangeArrowheads="1"/>
          </p:cNvSpPr>
          <p:nvPr/>
        </p:nvSpPr>
        <p:spPr bwMode="auto">
          <a:xfrm>
            <a:off x="4202113" y="5808663"/>
            <a:ext cx="1781175" cy="352425"/>
          </a:xfrm>
          <a:prstGeom prst="roundRect">
            <a:avLst>
              <a:gd name="adj" fmla="val 16667"/>
            </a:avLst>
          </a:prstGeom>
          <a:solidFill>
            <a:schemeClr val="bg1"/>
          </a:solidFill>
          <a:ln w="222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a:ea typeface="HG丸ｺﾞｼｯｸM-PRO" panose="020F0600000000000000" pitchFamily="50" charset="-128"/>
              </a:rPr>
              <a:t>「はい」が</a:t>
            </a:r>
            <a:r>
              <a:rPr lang="ja-JP" altLang="en-US" sz="1400" u="sng">
                <a:solidFill>
                  <a:schemeClr val="accent2"/>
                </a:solidFill>
                <a:ea typeface="HGP創英角ﾎﾟｯﾌﾟ体" panose="040B0A00000000000000" pitchFamily="50" charset="-128"/>
              </a:rPr>
              <a:t>３つ</a:t>
            </a:r>
            <a:r>
              <a:rPr lang="ja-JP" altLang="en-US" sz="1400">
                <a:ea typeface="HG丸ｺﾞｼｯｸM-PRO" panose="020F0600000000000000" pitchFamily="50" charset="-128"/>
              </a:rPr>
              <a:t>以上</a:t>
            </a:r>
          </a:p>
        </p:txBody>
      </p:sp>
      <p:sp>
        <p:nvSpPr>
          <p:cNvPr id="9232" name="AutoShape 75"/>
          <p:cNvSpPr>
            <a:spLocks noChangeArrowheads="1"/>
          </p:cNvSpPr>
          <p:nvPr/>
        </p:nvSpPr>
        <p:spPr bwMode="auto">
          <a:xfrm rot="5400000">
            <a:off x="1642269" y="5979319"/>
            <a:ext cx="239712" cy="596900"/>
          </a:xfrm>
          <a:prstGeom prst="rightArrow">
            <a:avLst>
              <a:gd name="adj1" fmla="val 57454"/>
              <a:gd name="adj2" fmla="val 44199"/>
            </a:avLst>
          </a:prstGeom>
          <a:gradFill rotWithShape="1">
            <a:gsLst>
              <a:gs pos="0">
                <a:srgbClr val="CCD4FF"/>
              </a:gs>
              <a:gs pos="100000">
                <a:srgbClr val="6780FF"/>
              </a:gs>
            </a:gsLst>
            <a:lin ang="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00FF00"/>
                </a:solidFill>
                <a:miter lim="800000"/>
                <a:headEnd/>
                <a:tailEnd/>
              </a14:hiddenLine>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9233" name="AutoShape 76"/>
          <p:cNvSpPr>
            <a:spLocks noChangeArrowheads="1"/>
          </p:cNvSpPr>
          <p:nvPr/>
        </p:nvSpPr>
        <p:spPr bwMode="auto">
          <a:xfrm>
            <a:off x="874713" y="5805488"/>
            <a:ext cx="1778000" cy="352425"/>
          </a:xfrm>
          <a:prstGeom prst="roundRect">
            <a:avLst>
              <a:gd name="adj" fmla="val 16667"/>
            </a:avLst>
          </a:prstGeom>
          <a:solidFill>
            <a:schemeClr val="bg1"/>
          </a:solidFill>
          <a:ln w="222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a:ea typeface="HG丸ｺﾞｼｯｸM-PRO" panose="020F0600000000000000" pitchFamily="50" charset="-128"/>
              </a:rPr>
              <a:t>「はい」が</a:t>
            </a:r>
            <a:r>
              <a:rPr lang="ja-JP" altLang="en-US" sz="1400" u="sng">
                <a:solidFill>
                  <a:schemeClr val="accent2"/>
                </a:solidFill>
                <a:ea typeface="HGP創英角ﾎﾟｯﾌﾟ体" panose="040B0A00000000000000" pitchFamily="50" charset="-128"/>
              </a:rPr>
              <a:t>２つ</a:t>
            </a:r>
            <a:r>
              <a:rPr lang="ja-JP" altLang="en-US" sz="1400">
                <a:ea typeface="HG丸ｺﾞｼｯｸM-PRO" panose="020F0600000000000000" pitchFamily="50" charset="-128"/>
              </a:rPr>
              <a:t>以下</a:t>
            </a:r>
          </a:p>
        </p:txBody>
      </p:sp>
      <p:sp>
        <p:nvSpPr>
          <p:cNvPr id="9234" name="Rectangle 77"/>
          <p:cNvSpPr>
            <a:spLocks noChangeArrowheads="1"/>
          </p:cNvSpPr>
          <p:nvPr/>
        </p:nvSpPr>
        <p:spPr bwMode="auto">
          <a:xfrm>
            <a:off x="620713" y="6372225"/>
            <a:ext cx="1981200" cy="304800"/>
          </a:xfrm>
          <a:prstGeom prst="rect">
            <a:avLst/>
          </a:prstGeom>
          <a:noFill/>
          <a:ln>
            <a:noFill/>
          </a:ln>
          <a:effectLst/>
          <a:extLst>
            <a:ext uri="{909E8E84-426E-40DD-AFC4-6F175D3DCCD1}">
              <a14:hiddenFill xmlns:a14="http://schemas.microsoft.com/office/drawing/2010/main">
                <a:solidFill>
                  <a:schemeClr val="bg1">
                    <a:alpha val="50980"/>
                  </a:schemeClr>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12700" dir="5400000" algn="ctr" rotWithShape="0">
                    <a:schemeClr val="bg2"/>
                  </a:outerShdw>
                </a:effectLst>
              </a14:hiddenEffects>
            </a:ext>
          </a:extLst>
        </p:spPr>
        <p:txBody>
          <a:bodyPr lIns="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solidFill>
                  <a:schemeClr val="bg2"/>
                </a:solidFill>
                <a:latin typeface="HGP創英角ｺﾞｼｯｸUB" panose="020B0900000000000000" pitchFamily="50" charset="-128"/>
                <a:ea typeface="HGP創英角ｺﾞｼｯｸUB" panose="020B0900000000000000" pitchFamily="50" charset="-128"/>
              </a:rPr>
              <a:t>まずはここから・・・</a:t>
            </a:r>
          </a:p>
        </p:txBody>
      </p:sp>
      <p:sp>
        <p:nvSpPr>
          <p:cNvPr id="9235" name="Rectangle 78"/>
          <p:cNvSpPr>
            <a:spLocks noChangeArrowheads="1"/>
          </p:cNvSpPr>
          <p:nvPr/>
        </p:nvSpPr>
        <p:spPr bwMode="auto">
          <a:xfrm>
            <a:off x="3973513" y="6372225"/>
            <a:ext cx="2132012" cy="304800"/>
          </a:xfrm>
          <a:prstGeom prst="rect">
            <a:avLst/>
          </a:prstGeom>
          <a:noFill/>
          <a:ln>
            <a:noFill/>
          </a:ln>
          <a:effectLst/>
          <a:extLst>
            <a:ext uri="{909E8E84-426E-40DD-AFC4-6F175D3DCCD1}">
              <a14:hiddenFill xmlns:a14="http://schemas.microsoft.com/office/drawing/2010/main">
                <a:solidFill>
                  <a:schemeClr val="bg1">
                    <a:alpha val="50980"/>
                  </a:schemeClr>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dir="5400000" algn="ctr" rotWithShape="0">
                    <a:schemeClr val="bg2"/>
                  </a:outerShdw>
                </a:effectLst>
              </a14:hiddenEffects>
            </a:ext>
          </a:extLst>
        </p:spPr>
        <p:txBody>
          <a:bodyPr wrap="none" lIns="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b="1">
                <a:solidFill>
                  <a:schemeClr val="bg2"/>
                </a:solidFill>
                <a:latin typeface="HGP創英角ｺﾞｼｯｸUB" panose="020B0900000000000000" pitchFamily="50" charset="-128"/>
                <a:ea typeface="HGP創英角ｺﾞｼｯｸUB" panose="020B0900000000000000" pitchFamily="50" charset="-128"/>
              </a:rPr>
              <a:t>しっかりと取り組みたい方へ</a:t>
            </a:r>
          </a:p>
        </p:txBody>
      </p:sp>
      <p:sp>
        <p:nvSpPr>
          <p:cNvPr id="9236" name="Rectangle 79"/>
          <p:cNvSpPr>
            <a:spLocks noChangeArrowheads="1"/>
          </p:cNvSpPr>
          <p:nvPr/>
        </p:nvSpPr>
        <p:spPr bwMode="auto">
          <a:xfrm>
            <a:off x="103188" y="8894763"/>
            <a:ext cx="6657975" cy="627062"/>
          </a:xfrm>
          <a:prstGeom prst="rect">
            <a:avLst/>
          </a:prstGeom>
          <a:solidFill>
            <a:schemeClr val="bg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dirty="0">
                <a:latin typeface="HG丸ｺﾞｼｯｸM-PRO" panose="020F0600000000000000" pitchFamily="50" charset="-128"/>
                <a:ea typeface="HG丸ｺﾞｼｯｸM-PRO" panose="020F0600000000000000" pitchFamily="50" charset="-128"/>
              </a:rPr>
              <a:t>愛知県 経済産業局 中小企業部 中小企業金融課</a:t>
            </a:r>
          </a:p>
          <a:p>
            <a:pPr eaLnBrk="1" hangingPunct="1"/>
            <a:r>
              <a:rPr lang="ja-JP" altLang="en-US" sz="1100" dirty="0">
                <a:latin typeface="HG丸ｺﾞｼｯｸM-PRO" panose="020F0600000000000000" pitchFamily="50" charset="-128"/>
                <a:ea typeface="HG丸ｺﾞｼｯｸM-PRO" panose="020F0600000000000000" pitchFamily="50" charset="-128"/>
              </a:rPr>
              <a:t>　　　　　電話　</a:t>
            </a:r>
            <a:r>
              <a:rPr lang="en-US" altLang="ja-JP" sz="1100" dirty="0">
                <a:latin typeface="HG丸ｺﾞｼｯｸM-PRO" panose="020F0600000000000000" pitchFamily="50" charset="-128"/>
                <a:ea typeface="HG丸ｺﾞｼｯｸM-PRO" panose="020F0600000000000000" pitchFamily="50" charset="-128"/>
              </a:rPr>
              <a:t>052-954-6334 </a:t>
            </a:r>
            <a:r>
              <a:rPr lang="ja-JP" altLang="en-US" sz="1100" dirty="0">
                <a:latin typeface="HG丸ｺﾞｼｯｸM-PRO" panose="020F0600000000000000" pitchFamily="50" charset="-128"/>
                <a:ea typeface="HG丸ｺﾞｼｯｸM-PRO" panose="020F0600000000000000" pitchFamily="50" charset="-128"/>
              </a:rPr>
              <a:t>（ダイヤルイン）　ＦＡＸ　</a:t>
            </a:r>
            <a:r>
              <a:rPr lang="en-US" altLang="ja-JP" sz="1100" dirty="0" smtClean="0">
                <a:latin typeface="HG丸ｺﾞｼｯｸM-PRO" panose="020F0600000000000000" pitchFamily="50" charset="-128"/>
                <a:ea typeface="HG丸ｺﾞｼｯｸM-PRO" panose="020F0600000000000000" pitchFamily="50" charset="-128"/>
              </a:rPr>
              <a:t>052-954-6924</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9237" name="Rectangle 80"/>
          <p:cNvSpPr>
            <a:spLocks noChangeArrowheads="1"/>
          </p:cNvSpPr>
          <p:nvPr/>
        </p:nvSpPr>
        <p:spPr bwMode="auto">
          <a:xfrm>
            <a:off x="103188" y="8193088"/>
            <a:ext cx="6657975" cy="360362"/>
          </a:xfrm>
          <a:prstGeom prst="rect">
            <a:avLst/>
          </a:prstGeom>
          <a:solidFill>
            <a:schemeClr val="bg1"/>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en-US" sz="1200" dirty="0">
                <a:latin typeface="HG丸ｺﾞｼｯｸM-PRO" panose="020F0600000000000000" pitchFamily="50" charset="-128"/>
                <a:ea typeface="HG丸ｺﾞｼｯｸM-PRO" panose="020F0600000000000000" pitchFamily="50" charset="-128"/>
              </a:rPr>
              <a:t>https://www.pref.aichi.jp/soshiki/kinyu/aichi-bcp.html</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9238" name="Rectangle 81"/>
          <p:cNvSpPr>
            <a:spLocks noChangeArrowheads="1"/>
          </p:cNvSpPr>
          <p:nvPr/>
        </p:nvSpPr>
        <p:spPr bwMode="auto">
          <a:xfrm>
            <a:off x="103188" y="7905750"/>
            <a:ext cx="6657975" cy="287338"/>
          </a:xfrm>
          <a:prstGeom prst="rect">
            <a:avLst/>
          </a:prstGeom>
          <a:solidFill>
            <a:schemeClr val="bg2"/>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a:solidFill>
                  <a:schemeClr val="bg1"/>
                </a:solidFill>
                <a:latin typeface="Times New Roman" panose="02020603050405020304" pitchFamily="18" charset="0"/>
                <a:ea typeface="HGP創英角ｺﾞｼｯｸUB" panose="020B0900000000000000" pitchFamily="50" charset="-128"/>
              </a:rPr>
              <a:t>「あいちＢＣＰモデル」のＵＲＬ</a:t>
            </a:r>
          </a:p>
        </p:txBody>
      </p:sp>
      <p:sp>
        <p:nvSpPr>
          <p:cNvPr id="9239" name="Rectangle 82"/>
          <p:cNvSpPr>
            <a:spLocks noChangeArrowheads="1"/>
          </p:cNvSpPr>
          <p:nvPr/>
        </p:nvSpPr>
        <p:spPr bwMode="auto">
          <a:xfrm>
            <a:off x="103188" y="8626475"/>
            <a:ext cx="6657975" cy="287338"/>
          </a:xfrm>
          <a:prstGeom prst="rect">
            <a:avLst/>
          </a:prstGeom>
          <a:solidFill>
            <a:schemeClr val="bg2"/>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a:solidFill>
                  <a:schemeClr val="bg1"/>
                </a:solidFill>
                <a:latin typeface="Times New Roman" panose="02020603050405020304" pitchFamily="18" charset="0"/>
                <a:ea typeface="HGP創英角ｺﾞｼｯｸUB" panose="020B0900000000000000" pitchFamily="50" charset="-128"/>
              </a:rPr>
              <a:t>お問合せ先</a:t>
            </a:r>
          </a:p>
        </p:txBody>
      </p:sp>
      <p:pic>
        <p:nvPicPr>
          <p:cNvPr id="9240" name="Picture 83" descr="背景透過ｎａｍａｚｎ"/>
          <p:cNvPicPr>
            <a:picLocks noChangeAspect="1" noChangeArrowheads="1"/>
          </p:cNvPicPr>
          <p:nvPr/>
        </p:nvPicPr>
        <p:blipFill>
          <a:blip r:embed="rId2">
            <a:extLst>
              <a:ext uri="{28A0092B-C50C-407E-A947-70E740481C1C}">
                <a14:useLocalDpi xmlns:a14="http://schemas.microsoft.com/office/drawing/2010/main" val="0"/>
              </a:ext>
            </a:extLst>
          </a:blip>
          <a:srcRect t="63919"/>
          <a:stretch>
            <a:fillRect/>
          </a:stretch>
        </p:blipFill>
        <p:spPr bwMode="auto">
          <a:xfrm>
            <a:off x="5397500" y="7689850"/>
            <a:ext cx="14160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 Box 128"/>
          <p:cNvSpPr txBox="1">
            <a:spLocks noChangeArrowheads="1"/>
          </p:cNvSpPr>
          <p:nvPr/>
        </p:nvSpPr>
        <p:spPr bwMode="auto">
          <a:xfrm>
            <a:off x="2636838" y="9613900"/>
            <a:ext cx="426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pPr>
            <a:r>
              <a:rPr lang="ja-JP" altLang="en-US" sz="1000">
                <a:latin typeface="ＭＳ Ｐゴシック" panose="020B0600070205080204" pitchFamily="50" charset="-128"/>
              </a:rPr>
              <a:t>あいちＢＣＰモデル　導入編 （平成</a:t>
            </a:r>
            <a:r>
              <a:rPr lang="en-US" altLang="ja-JP" sz="1000">
                <a:latin typeface="ＭＳ Ｐゴシック" panose="020B0600070205080204" pitchFamily="50" charset="-128"/>
              </a:rPr>
              <a:t>20</a:t>
            </a:r>
            <a:r>
              <a:rPr lang="ja-JP" altLang="en-US" sz="1000">
                <a:latin typeface="ＭＳ Ｐゴシック" panose="020B0600070205080204" pitchFamily="50" charset="-128"/>
              </a:rPr>
              <a:t>年</a:t>
            </a:r>
            <a:r>
              <a:rPr lang="en-US" altLang="ja-JP" sz="1000">
                <a:latin typeface="ＭＳ Ｐゴシック" panose="020B0600070205080204" pitchFamily="50" charset="-128"/>
              </a:rPr>
              <a:t>3</a:t>
            </a:r>
            <a:r>
              <a:rPr lang="ja-JP" altLang="en-US" sz="1000">
                <a:latin typeface="ＭＳ Ｐゴシック" panose="020B0600070205080204" pitchFamily="50" charset="-128"/>
              </a:rPr>
              <a:t>月）</a:t>
            </a:r>
          </a:p>
        </p:txBody>
      </p:sp>
      <p:sp>
        <p:nvSpPr>
          <p:cNvPr id="9242" name="AutoShape 69"/>
          <p:cNvSpPr>
            <a:spLocks noChangeArrowheads="1"/>
          </p:cNvSpPr>
          <p:nvPr/>
        </p:nvSpPr>
        <p:spPr bwMode="auto">
          <a:xfrm>
            <a:off x="19050" y="2782888"/>
            <a:ext cx="719138" cy="360362"/>
          </a:xfrm>
          <a:prstGeom prst="roundRect">
            <a:avLst>
              <a:gd name="adj" fmla="val 16667"/>
            </a:avLst>
          </a:prstGeom>
          <a:solidFill>
            <a:schemeClr val="folHlink"/>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HGP創英角ﾎﾟｯﾌﾟ体" panose="040B0A00000000000000" pitchFamily="50" charset="-128"/>
                <a:ea typeface="HGP創英角ﾎﾟｯﾌﾟ体" panose="040B0A00000000000000" pitchFamily="50" charset="-128"/>
              </a:rPr>
              <a:t>S</a:t>
            </a:r>
            <a:r>
              <a:rPr lang="en-US" altLang="ja-JP" sz="1200">
                <a:latin typeface="HGP創英角ﾎﾟｯﾌﾟ体" panose="040B0A00000000000000" pitchFamily="50" charset="-128"/>
                <a:ea typeface="HGP創英角ﾎﾟｯﾌﾟ体" panose="040B0A00000000000000" pitchFamily="50" charset="-128"/>
              </a:rPr>
              <a:t>TEP</a:t>
            </a:r>
            <a:r>
              <a:rPr lang="ja-JP" altLang="en-US">
                <a:latin typeface="HGP創英角ﾎﾟｯﾌﾟ体" panose="040B0A00000000000000" pitchFamily="50" charset="-128"/>
                <a:ea typeface="HGP創英角ﾎﾟｯﾌﾟ体" panose="040B0A00000000000000" pitchFamily="50" charset="-128"/>
              </a:rPr>
              <a:t>２</a:t>
            </a:r>
          </a:p>
        </p:txBody>
      </p:sp>
      <p:sp>
        <p:nvSpPr>
          <p:cNvPr id="9243" name="Rectangle 217"/>
          <p:cNvSpPr>
            <a:spLocks noChangeArrowheads="1"/>
          </p:cNvSpPr>
          <p:nvPr/>
        </p:nvSpPr>
        <p:spPr bwMode="auto">
          <a:xfrm>
            <a:off x="2892425" y="3178175"/>
            <a:ext cx="2195513" cy="269875"/>
          </a:xfrm>
          <a:prstGeom prst="rect">
            <a:avLst/>
          </a:prstGeom>
          <a:solidFill>
            <a:srgbClr val="C0C0C0"/>
          </a:solidFill>
          <a:ln w="12700">
            <a:solidFill>
              <a:schemeClr val="tx1"/>
            </a:solidFill>
            <a:prstDash val="sysDot"/>
            <a:miter lim="800000"/>
            <a:headEnd/>
            <a:tailEnd/>
          </a:ln>
          <a:effectLst>
            <a:outerShdw dist="35921" dir="2700000" algn="ctr" rotWithShape="0">
              <a:srgbClr val="808080"/>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b="1">
                <a:ea typeface="HG丸ｺﾞｼｯｸM-PRO" panose="020F0600000000000000" pitchFamily="50" charset="-128"/>
              </a:rPr>
              <a:t>中小製造業</a:t>
            </a:r>
          </a:p>
        </p:txBody>
      </p:sp>
      <p:sp>
        <p:nvSpPr>
          <p:cNvPr id="9244" name="Rectangle 219"/>
          <p:cNvSpPr>
            <a:spLocks noChangeArrowheads="1"/>
          </p:cNvSpPr>
          <p:nvPr/>
        </p:nvSpPr>
        <p:spPr bwMode="auto">
          <a:xfrm>
            <a:off x="669925" y="3178175"/>
            <a:ext cx="2195513" cy="269875"/>
          </a:xfrm>
          <a:prstGeom prst="rect">
            <a:avLst/>
          </a:prstGeom>
          <a:solidFill>
            <a:srgbClr val="C0C0C0"/>
          </a:solidFill>
          <a:ln w="12700">
            <a:solidFill>
              <a:schemeClr val="tx1"/>
            </a:solidFill>
            <a:prstDash val="sysDot"/>
            <a:miter lim="800000"/>
            <a:headEnd/>
            <a:tailEnd/>
          </a:ln>
          <a:effectLst>
            <a:outerShdw dist="35921" dir="2700000" algn="ctr" rotWithShape="0">
              <a:srgbClr val="808080"/>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100" b="1">
                <a:ea typeface="HG丸ｺﾞｼｯｸM-PRO" panose="020F0600000000000000" pitchFamily="50" charset="-128"/>
              </a:rPr>
              <a:t>中小商業・サービス業</a:t>
            </a:r>
          </a:p>
        </p:txBody>
      </p:sp>
      <p:sp>
        <p:nvSpPr>
          <p:cNvPr id="9245" name="Text Box 221"/>
          <p:cNvSpPr txBox="1">
            <a:spLocks noChangeArrowheads="1"/>
          </p:cNvSpPr>
          <p:nvPr/>
        </p:nvSpPr>
        <p:spPr bwMode="auto">
          <a:xfrm>
            <a:off x="198438" y="1728788"/>
            <a:ext cx="43180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Q1</a:t>
            </a:r>
          </a:p>
        </p:txBody>
      </p:sp>
      <p:sp>
        <p:nvSpPr>
          <p:cNvPr id="9246" name="Text Box 222"/>
          <p:cNvSpPr txBox="1">
            <a:spLocks noChangeArrowheads="1"/>
          </p:cNvSpPr>
          <p:nvPr/>
        </p:nvSpPr>
        <p:spPr bwMode="auto">
          <a:xfrm>
            <a:off x="676275" y="1728788"/>
            <a:ext cx="4430713"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100">
                <a:latin typeface="HG丸ｺﾞｼｯｸM-PRO" panose="020F0600000000000000" pitchFamily="50" charset="-128"/>
                <a:ea typeface="HG丸ｺﾞｼｯｸM-PRO" panose="020F0600000000000000" pitchFamily="50" charset="-128"/>
              </a:rPr>
              <a:t>地震や事故にあっても、お店や会社を存続させたい。</a:t>
            </a:r>
          </a:p>
        </p:txBody>
      </p:sp>
      <p:sp>
        <p:nvSpPr>
          <p:cNvPr id="9247" name="Text Box 223"/>
          <p:cNvSpPr txBox="1">
            <a:spLocks noChangeArrowheads="1"/>
          </p:cNvSpPr>
          <p:nvPr/>
        </p:nvSpPr>
        <p:spPr bwMode="auto">
          <a:xfrm>
            <a:off x="5149850" y="1728788"/>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48" name="Text Box 224"/>
          <p:cNvSpPr txBox="1">
            <a:spLocks noChangeArrowheads="1"/>
          </p:cNvSpPr>
          <p:nvPr/>
        </p:nvSpPr>
        <p:spPr bwMode="auto">
          <a:xfrm>
            <a:off x="5934075" y="1728788"/>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49" name="Text Box 225"/>
          <p:cNvSpPr txBox="1">
            <a:spLocks noChangeArrowheads="1"/>
          </p:cNvSpPr>
          <p:nvPr/>
        </p:nvSpPr>
        <p:spPr bwMode="auto">
          <a:xfrm>
            <a:off x="195263" y="2051050"/>
            <a:ext cx="43180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a:t>
            </a:r>
            <a:r>
              <a:rPr lang="ja-JP" altLang="en-US" sz="1100">
                <a:latin typeface="HG丸ｺﾞｼｯｸM-PRO" panose="020F0600000000000000" pitchFamily="50" charset="-128"/>
                <a:ea typeface="HG丸ｺﾞｼｯｸM-PRO" panose="020F0600000000000000" pitchFamily="50" charset="-128"/>
              </a:rPr>
              <a:t>２</a:t>
            </a:r>
          </a:p>
        </p:txBody>
      </p:sp>
      <p:sp>
        <p:nvSpPr>
          <p:cNvPr id="9250" name="Text Box 226"/>
          <p:cNvSpPr txBox="1">
            <a:spLocks noChangeArrowheads="1"/>
          </p:cNvSpPr>
          <p:nvPr/>
        </p:nvSpPr>
        <p:spPr bwMode="auto">
          <a:xfrm>
            <a:off x="673100" y="2051050"/>
            <a:ext cx="4430713"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100">
                <a:latin typeface="HG丸ｺﾞｼｯｸM-PRO" panose="020F0600000000000000" pitchFamily="50" charset="-128"/>
                <a:ea typeface="HG丸ｺﾞｼｯｸM-PRO" panose="020F0600000000000000" pitchFamily="50" charset="-128"/>
              </a:rPr>
              <a:t>地震や事故にあっても、お客様や従業員の命を守りたい。</a:t>
            </a:r>
          </a:p>
        </p:txBody>
      </p:sp>
      <p:sp>
        <p:nvSpPr>
          <p:cNvPr id="9251" name="Text Box 227"/>
          <p:cNvSpPr txBox="1">
            <a:spLocks noChangeArrowheads="1"/>
          </p:cNvSpPr>
          <p:nvPr/>
        </p:nvSpPr>
        <p:spPr bwMode="auto">
          <a:xfrm>
            <a:off x="5146675" y="2051050"/>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52" name="Text Box 228"/>
          <p:cNvSpPr txBox="1">
            <a:spLocks noChangeArrowheads="1"/>
          </p:cNvSpPr>
          <p:nvPr/>
        </p:nvSpPr>
        <p:spPr bwMode="auto">
          <a:xfrm>
            <a:off x="5930900" y="2051050"/>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53" name="Text Box 229"/>
          <p:cNvSpPr txBox="1">
            <a:spLocks noChangeArrowheads="1"/>
          </p:cNvSpPr>
          <p:nvPr/>
        </p:nvSpPr>
        <p:spPr bwMode="auto">
          <a:xfrm>
            <a:off x="198438" y="3478213"/>
            <a:ext cx="43180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a:t>
            </a:r>
            <a:r>
              <a:rPr lang="ja-JP" altLang="en-US" sz="1100">
                <a:latin typeface="HG丸ｺﾞｼｯｸM-PRO" panose="020F0600000000000000" pitchFamily="50" charset="-128"/>
                <a:ea typeface="HG丸ｺﾞｼｯｸM-PRO" panose="020F0600000000000000" pitchFamily="50" charset="-128"/>
              </a:rPr>
              <a:t>３</a:t>
            </a:r>
          </a:p>
        </p:txBody>
      </p:sp>
      <p:sp>
        <p:nvSpPr>
          <p:cNvPr id="9254" name="Text Box 230"/>
          <p:cNvSpPr txBox="1">
            <a:spLocks noChangeArrowheads="1"/>
          </p:cNvSpPr>
          <p:nvPr/>
        </p:nvSpPr>
        <p:spPr bwMode="auto">
          <a:xfrm>
            <a:off x="674688" y="3787775"/>
            <a:ext cx="2195512"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latin typeface="HG丸ｺﾞｼｯｸM-PRO" panose="020F0600000000000000" pitchFamily="50" charset="-128"/>
                <a:ea typeface="HG丸ｺﾞｼｯｸM-PRO" panose="020F0600000000000000" pitchFamily="50" charset="-128"/>
              </a:rPr>
              <a:t>災害時でも、早期の営業再開を求められる商品を扱っている。</a:t>
            </a:r>
          </a:p>
          <a:p>
            <a:pPr eaLnBrk="1" hangingPunct="1"/>
            <a:r>
              <a:rPr lang="ja-JP" altLang="en-US" sz="1100">
                <a:latin typeface="HG丸ｺﾞｼｯｸM-PRO" panose="020F0600000000000000" pitchFamily="50" charset="-128"/>
                <a:ea typeface="HG丸ｺﾞｼｯｸM-PRO" panose="020F0600000000000000" pitchFamily="50" charset="-128"/>
              </a:rPr>
              <a:t>（例：食料品・医療品など）</a:t>
            </a:r>
          </a:p>
        </p:txBody>
      </p:sp>
      <p:sp>
        <p:nvSpPr>
          <p:cNvPr id="9255" name="Text Box 231"/>
          <p:cNvSpPr txBox="1">
            <a:spLocks noChangeArrowheads="1"/>
          </p:cNvSpPr>
          <p:nvPr/>
        </p:nvSpPr>
        <p:spPr bwMode="auto">
          <a:xfrm>
            <a:off x="5137150" y="3478213"/>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56" name="Text Box 232"/>
          <p:cNvSpPr txBox="1">
            <a:spLocks noChangeArrowheads="1"/>
          </p:cNvSpPr>
          <p:nvPr/>
        </p:nvSpPr>
        <p:spPr bwMode="auto">
          <a:xfrm>
            <a:off x="5915025" y="3478213"/>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57" name="Text Box 233"/>
          <p:cNvSpPr txBox="1">
            <a:spLocks noChangeArrowheads="1"/>
          </p:cNvSpPr>
          <p:nvPr/>
        </p:nvSpPr>
        <p:spPr bwMode="auto">
          <a:xfrm>
            <a:off x="195263" y="3784600"/>
            <a:ext cx="431800"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a:t>
            </a:r>
            <a:r>
              <a:rPr lang="ja-JP" altLang="en-US" sz="1100">
                <a:latin typeface="HG丸ｺﾞｼｯｸM-PRO" panose="020F0600000000000000" pitchFamily="50" charset="-128"/>
                <a:ea typeface="HG丸ｺﾞｼｯｸM-PRO" panose="020F0600000000000000" pitchFamily="50" charset="-128"/>
              </a:rPr>
              <a:t>４</a:t>
            </a:r>
          </a:p>
        </p:txBody>
      </p:sp>
      <p:sp>
        <p:nvSpPr>
          <p:cNvPr id="9258" name="Text Box 234"/>
          <p:cNvSpPr txBox="1">
            <a:spLocks noChangeArrowheads="1"/>
          </p:cNvSpPr>
          <p:nvPr/>
        </p:nvSpPr>
        <p:spPr bwMode="auto">
          <a:xfrm>
            <a:off x="666750" y="3478213"/>
            <a:ext cx="4430713"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100">
                <a:latin typeface="HG丸ｺﾞｼｯｸM-PRO" panose="020F0600000000000000" pitchFamily="50" charset="-128"/>
                <a:ea typeface="HG丸ｺﾞｼｯｸM-PRO" panose="020F0600000000000000" pitchFamily="50" charset="-128"/>
              </a:rPr>
              <a:t>事業のうち、優先的に再開すべき事業（重要業務）を理解している。</a:t>
            </a:r>
          </a:p>
        </p:txBody>
      </p:sp>
      <p:sp>
        <p:nvSpPr>
          <p:cNvPr id="9259" name="Text Box 235"/>
          <p:cNvSpPr txBox="1">
            <a:spLocks noChangeArrowheads="1"/>
          </p:cNvSpPr>
          <p:nvPr/>
        </p:nvSpPr>
        <p:spPr bwMode="auto">
          <a:xfrm>
            <a:off x="5140325" y="3784600"/>
            <a:ext cx="742950"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60" name="Text Box 236"/>
          <p:cNvSpPr txBox="1">
            <a:spLocks noChangeArrowheads="1"/>
          </p:cNvSpPr>
          <p:nvPr/>
        </p:nvSpPr>
        <p:spPr bwMode="auto">
          <a:xfrm>
            <a:off x="5924550" y="3784600"/>
            <a:ext cx="742950"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61" name="Text Box 237"/>
          <p:cNvSpPr txBox="1">
            <a:spLocks noChangeArrowheads="1"/>
          </p:cNvSpPr>
          <p:nvPr/>
        </p:nvSpPr>
        <p:spPr bwMode="auto">
          <a:xfrm>
            <a:off x="198438" y="4406900"/>
            <a:ext cx="43180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a:t>
            </a:r>
            <a:r>
              <a:rPr lang="ja-JP" altLang="en-US" sz="1100">
                <a:latin typeface="HG丸ｺﾞｼｯｸM-PRO" panose="020F0600000000000000" pitchFamily="50" charset="-128"/>
                <a:ea typeface="HG丸ｺﾞｼｯｸM-PRO" panose="020F0600000000000000" pitchFamily="50" charset="-128"/>
              </a:rPr>
              <a:t>５</a:t>
            </a:r>
          </a:p>
        </p:txBody>
      </p:sp>
      <p:sp>
        <p:nvSpPr>
          <p:cNvPr id="9262" name="Text Box 238"/>
          <p:cNvSpPr txBox="1">
            <a:spLocks noChangeArrowheads="1"/>
          </p:cNvSpPr>
          <p:nvPr/>
        </p:nvSpPr>
        <p:spPr bwMode="auto">
          <a:xfrm>
            <a:off x="676275" y="4406900"/>
            <a:ext cx="4430713"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100">
                <a:latin typeface="HG丸ｺﾞｼｯｸM-PRO" panose="020F0600000000000000" pitchFamily="50" charset="-128"/>
                <a:ea typeface="HG丸ｺﾞｼｯｸM-PRO" panose="020F0600000000000000" pitchFamily="50" charset="-128"/>
              </a:rPr>
              <a:t>事業の再開に必要な従業員やその人数を把握している。</a:t>
            </a:r>
          </a:p>
        </p:txBody>
      </p:sp>
      <p:sp>
        <p:nvSpPr>
          <p:cNvPr id="9263" name="Text Box 239"/>
          <p:cNvSpPr txBox="1">
            <a:spLocks noChangeArrowheads="1"/>
          </p:cNvSpPr>
          <p:nvPr/>
        </p:nvSpPr>
        <p:spPr bwMode="auto">
          <a:xfrm>
            <a:off x="5143500" y="4406900"/>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64" name="Text Box 240"/>
          <p:cNvSpPr txBox="1">
            <a:spLocks noChangeArrowheads="1"/>
          </p:cNvSpPr>
          <p:nvPr/>
        </p:nvSpPr>
        <p:spPr bwMode="auto">
          <a:xfrm>
            <a:off x="5927725" y="4406900"/>
            <a:ext cx="742950" cy="269875"/>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65" name="Text Box 241"/>
          <p:cNvSpPr txBox="1">
            <a:spLocks noChangeArrowheads="1"/>
          </p:cNvSpPr>
          <p:nvPr/>
        </p:nvSpPr>
        <p:spPr bwMode="auto">
          <a:xfrm>
            <a:off x="195263" y="4711700"/>
            <a:ext cx="431800"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a:t>
            </a:r>
            <a:r>
              <a:rPr lang="ja-JP" altLang="en-US" sz="1100">
                <a:latin typeface="HG丸ｺﾞｼｯｸM-PRO" panose="020F0600000000000000" pitchFamily="50" charset="-128"/>
                <a:ea typeface="HG丸ｺﾞｼｯｸM-PRO" panose="020F0600000000000000" pitchFamily="50" charset="-128"/>
              </a:rPr>
              <a:t>６</a:t>
            </a:r>
          </a:p>
        </p:txBody>
      </p:sp>
      <p:sp>
        <p:nvSpPr>
          <p:cNvPr id="9266" name="Text Box 243"/>
          <p:cNvSpPr txBox="1">
            <a:spLocks noChangeArrowheads="1"/>
          </p:cNvSpPr>
          <p:nvPr/>
        </p:nvSpPr>
        <p:spPr bwMode="auto">
          <a:xfrm>
            <a:off x="5146675" y="4711700"/>
            <a:ext cx="742950"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67" name="Text Box 244"/>
          <p:cNvSpPr txBox="1">
            <a:spLocks noChangeArrowheads="1"/>
          </p:cNvSpPr>
          <p:nvPr/>
        </p:nvSpPr>
        <p:spPr bwMode="auto">
          <a:xfrm>
            <a:off x="5930900" y="4711700"/>
            <a:ext cx="742950"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68" name="Text Box 245"/>
          <p:cNvSpPr txBox="1">
            <a:spLocks noChangeArrowheads="1"/>
          </p:cNvSpPr>
          <p:nvPr/>
        </p:nvSpPr>
        <p:spPr bwMode="auto">
          <a:xfrm>
            <a:off x="204788" y="5319713"/>
            <a:ext cx="431800" cy="395287"/>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Q</a:t>
            </a:r>
            <a:r>
              <a:rPr lang="ja-JP" altLang="en-US" sz="1100">
                <a:latin typeface="HG丸ｺﾞｼｯｸM-PRO" panose="020F0600000000000000" pitchFamily="50" charset="-128"/>
                <a:ea typeface="HG丸ｺﾞｼｯｸM-PRO" panose="020F0600000000000000" pitchFamily="50" charset="-128"/>
              </a:rPr>
              <a:t>７</a:t>
            </a:r>
          </a:p>
        </p:txBody>
      </p:sp>
      <p:sp>
        <p:nvSpPr>
          <p:cNvPr id="9269" name="Text Box 247"/>
          <p:cNvSpPr txBox="1">
            <a:spLocks noChangeArrowheads="1"/>
          </p:cNvSpPr>
          <p:nvPr/>
        </p:nvSpPr>
        <p:spPr bwMode="auto">
          <a:xfrm>
            <a:off x="5149850" y="5319713"/>
            <a:ext cx="742950" cy="395287"/>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はい</a:t>
            </a:r>
          </a:p>
        </p:txBody>
      </p:sp>
      <p:sp>
        <p:nvSpPr>
          <p:cNvPr id="9270" name="Text Box 248"/>
          <p:cNvSpPr txBox="1">
            <a:spLocks noChangeArrowheads="1"/>
          </p:cNvSpPr>
          <p:nvPr/>
        </p:nvSpPr>
        <p:spPr bwMode="auto">
          <a:xfrm>
            <a:off x="5940425" y="5319713"/>
            <a:ext cx="742950" cy="395287"/>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100">
                <a:latin typeface="HG丸ｺﾞｼｯｸM-PRO" panose="020F0600000000000000" pitchFamily="50" charset="-128"/>
                <a:ea typeface="HG丸ｺﾞｼｯｸM-PRO" panose="020F0600000000000000" pitchFamily="50" charset="-128"/>
              </a:rPr>
              <a:t>□</a:t>
            </a:r>
            <a:r>
              <a:rPr lang="ja-JP" altLang="en-US" sz="1100">
                <a:latin typeface="HG丸ｺﾞｼｯｸM-PRO" panose="020F0600000000000000" pitchFamily="50" charset="-128"/>
                <a:ea typeface="HG丸ｺﾞｼｯｸM-PRO" panose="020F0600000000000000" pitchFamily="50" charset="-128"/>
              </a:rPr>
              <a:t>いいえ</a:t>
            </a:r>
          </a:p>
        </p:txBody>
      </p:sp>
      <p:sp>
        <p:nvSpPr>
          <p:cNvPr id="9271" name="Text Box 253"/>
          <p:cNvSpPr txBox="1">
            <a:spLocks noChangeArrowheads="1"/>
          </p:cNvSpPr>
          <p:nvPr/>
        </p:nvSpPr>
        <p:spPr bwMode="auto">
          <a:xfrm>
            <a:off x="2906713" y="3790950"/>
            <a:ext cx="2195512"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100">
                <a:latin typeface="HG丸ｺﾞｼｯｸM-PRO" panose="020F0600000000000000" pitchFamily="50" charset="-128"/>
                <a:ea typeface="HG丸ｺﾞｼｯｸM-PRO" panose="020F0600000000000000" pitchFamily="50" charset="-128"/>
              </a:rPr>
              <a:t>被災時に「何日間業務停止が許されるか」について顧客と検討している。</a:t>
            </a:r>
          </a:p>
        </p:txBody>
      </p:sp>
      <p:sp>
        <p:nvSpPr>
          <p:cNvPr id="9272" name="Text Box 254"/>
          <p:cNvSpPr txBox="1">
            <a:spLocks noChangeArrowheads="1"/>
          </p:cNvSpPr>
          <p:nvPr/>
        </p:nvSpPr>
        <p:spPr bwMode="auto">
          <a:xfrm>
            <a:off x="679450" y="4708525"/>
            <a:ext cx="2195513"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latin typeface="HG丸ｺﾞｼｯｸM-PRO" panose="020F0600000000000000" pitchFamily="50" charset="-128"/>
                <a:ea typeface="HG丸ｺﾞｼｯｸM-PRO" panose="020F0600000000000000" pitchFamily="50" charset="-128"/>
              </a:rPr>
              <a:t>販売管理のＰＯＳシステムを利用しているなど、店舗の営業継続にはデータが不可欠である。</a:t>
            </a:r>
          </a:p>
        </p:txBody>
      </p:sp>
      <p:sp>
        <p:nvSpPr>
          <p:cNvPr id="9273" name="Text Box 255"/>
          <p:cNvSpPr txBox="1">
            <a:spLocks noChangeArrowheads="1"/>
          </p:cNvSpPr>
          <p:nvPr/>
        </p:nvSpPr>
        <p:spPr bwMode="auto">
          <a:xfrm>
            <a:off x="2911475" y="4711700"/>
            <a:ext cx="2195513" cy="576263"/>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100">
                <a:latin typeface="HG丸ｺﾞｼｯｸM-PRO" panose="020F0600000000000000" pitchFamily="50" charset="-128"/>
                <a:ea typeface="HG丸ｺﾞｼｯｸM-PRO" panose="020F0600000000000000" pitchFamily="50" charset="-128"/>
              </a:rPr>
              <a:t>顧客など取引先から、ＢＣＰ作成を求められている。</a:t>
            </a:r>
          </a:p>
        </p:txBody>
      </p:sp>
      <p:sp>
        <p:nvSpPr>
          <p:cNvPr id="9274" name="Text Box 256"/>
          <p:cNvSpPr txBox="1">
            <a:spLocks noChangeArrowheads="1"/>
          </p:cNvSpPr>
          <p:nvPr/>
        </p:nvSpPr>
        <p:spPr bwMode="auto">
          <a:xfrm>
            <a:off x="679450" y="5316538"/>
            <a:ext cx="2195513" cy="400050"/>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latin typeface="HG丸ｺﾞｼｯｸM-PRO" panose="020F0600000000000000" pitchFamily="50" charset="-128"/>
                <a:ea typeface="HG丸ｺﾞｼｯｸM-PRO" panose="020F0600000000000000" pitchFamily="50" charset="-128"/>
              </a:rPr>
              <a:t>従業員数（パートなど含む）が</a:t>
            </a:r>
          </a:p>
          <a:p>
            <a:pPr eaLnBrk="1" hangingPunct="1"/>
            <a:r>
              <a:rPr lang="ja-JP" altLang="en-US" sz="1100">
                <a:latin typeface="HG丸ｺﾞｼｯｸM-PRO" panose="020F0600000000000000" pitchFamily="50" charset="-128"/>
                <a:ea typeface="HG丸ｺﾞｼｯｸM-PRO" panose="020F0600000000000000" pitchFamily="50" charset="-128"/>
              </a:rPr>
              <a:t>５名程度を超える。</a:t>
            </a:r>
          </a:p>
        </p:txBody>
      </p:sp>
      <p:sp>
        <p:nvSpPr>
          <p:cNvPr id="9275" name="Text Box 257"/>
          <p:cNvSpPr txBox="1">
            <a:spLocks noChangeArrowheads="1"/>
          </p:cNvSpPr>
          <p:nvPr/>
        </p:nvSpPr>
        <p:spPr bwMode="auto">
          <a:xfrm>
            <a:off x="2911475" y="5319713"/>
            <a:ext cx="2195513" cy="395287"/>
          </a:xfrm>
          <a:prstGeom prst="rect">
            <a:avLst/>
          </a:prstGeom>
          <a:solidFill>
            <a:schemeClr val="bg1"/>
          </a:solidFill>
          <a:ln w="12700">
            <a:solidFill>
              <a:schemeClr val="tx1"/>
            </a:solidFill>
            <a:prstDash val="sysDot"/>
            <a:miter lim="800000"/>
            <a:headEnd/>
            <a:tailEnd/>
          </a:ln>
          <a:effectLst>
            <a:outerShdw dist="35921" dir="2700000" algn="ctr" rotWithShape="0">
              <a:srgbClr val="808080"/>
            </a:outerShdw>
          </a:effectLst>
        </p:spPr>
        <p:txBody>
          <a:bodyPr lIns="54000" rIns="54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ea typeface="HG丸ｺﾞｼｯｸM-PRO" panose="020F0600000000000000" pitchFamily="50" charset="-128"/>
              </a:rPr>
              <a:t>従業員数（パートなど含む）が</a:t>
            </a:r>
          </a:p>
          <a:p>
            <a:pPr eaLnBrk="1" hangingPunct="1"/>
            <a:r>
              <a:rPr lang="ja-JP" altLang="en-US" sz="1100">
                <a:ea typeface="HG丸ｺﾞｼｯｸM-PRO" panose="020F0600000000000000" pitchFamily="50" charset="-128"/>
              </a:rPr>
              <a:t>２０名程度を超える。</a:t>
            </a:r>
            <a:endParaRPr lang="ja-JP" altLang="en-US" sz="1100">
              <a:latin typeface="HG丸ｺﾞｼｯｸM-PRO" panose="020F0600000000000000" pitchFamily="50" charset="-128"/>
              <a:ea typeface="HG丸ｺﾞｼｯｸM-PRO" panose="020F0600000000000000" pitchFamily="50" charset="-128"/>
            </a:endParaRPr>
          </a:p>
        </p:txBody>
      </p:sp>
      <p:sp>
        <p:nvSpPr>
          <p:cNvPr id="9276" name="AutoShape 84"/>
          <p:cNvSpPr>
            <a:spLocks noChangeArrowheads="1"/>
          </p:cNvSpPr>
          <p:nvPr/>
        </p:nvSpPr>
        <p:spPr bwMode="auto">
          <a:xfrm>
            <a:off x="806450" y="2443163"/>
            <a:ext cx="1619250" cy="577850"/>
          </a:xfrm>
          <a:prstGeom prst="wedgeRoundRectCallout">
            <a:avLst>
              <a:gd name="adj1" fmla="val 38333"/>
              <a:gd name="adj2" fmla="val 80421"/>
              <a:gd name="adj3" fmla="val 16667"/>
            </a:avLst>
          </a:prstGeom>
          <a:solidFill>
            <a:schemeClr val="accent1"/>
          </a:solidFill>
          <a:ln w="9525">
            <a:solidFill>
              <a:schemeClr val="tx1"/>
            </a:solidFill>
            <a:miter lim="800000"/>
            <a:headEnd/>
            <a:tailEnd/>
          </a:ln>
          <a:effectLst>
            <a:outerShdw dist="35921" dir="2700000" algn="ctr" rotWithShape="0">
              <a:srgbClr val="808080"/>
            </a:outerShdw>
          </a:effectLst>
        </p:spPr>
        <p:txBody>
          <a:bodyPr lIns="36000" tIns="36000" rIns="36000" bIns="36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b="1">
                <a:ea typeface="HG丸ｺﾞｼｯｸM-PRO" panose="020F0600000000000000" pitchFamily="50" charset="-128"/>
              </a:rPr>
              <a:t>主に店舗などで、小売やサービスの提供をされている事業の方はこちら！</a:t>
            </a:r>
          </a:p>
        </p:txBody>
      </p:sp>
      <p:sp>
        <p:nvSpPr>
          <p:cNvPr id="9277" name="AutoShape 86"/>
          <p:cNvSpPr>
            <a:spLocks noChangeArrowheads="1"/>
          </p:cNvSpPr>
          <p:nvPr/>
        </p:nvSpPr>
        <p:spPr bwMode="auto">
          <a:xfrm>
            <a:off x="4508500" y="2443163"/>
            <a:ext cx="1593850" cy="577850"/>
          </a:xfrm>
          <a:prstGeom prst="wedgeRoundRectCallout">
            <a:avLst>
              <a:gd name="adj1" fmla="val -44324"/>
              <a:gd name="adj2" fmla="val 84065"/>
              <a:gd name="adj3" fmla="val 16667"/>
            </a:avLst>
          </a:prstGeom>
          <a:solidFill>
            <a:schemeClr val="accent1"/>
          </a:solidFill>
          <a:ln w="9525">
            <a:solidFill>
              <a:schemeClr val="tx1"/>
            </a:solidFill>
            <a:miter lim="800000"/>
            <a:headEnd/>
            <a:tailEnd/>
          </a:ln>
          <a:effectLst>
            <a:outerShdw dist="35921" dir="2700000" algn="ctr" rotWithShape="0">
              <a:srgbClr val="808080"/>
            </a:outerShdw>
          </a:effectLst>
        </p:spPr>
        <p:txBody>
          <a:bodyPr lIns="36000" tIns="36000" rIns="36000" bIns="360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000" b="1">
                <a:ea typeface="HG丸ｺﾞｼｯｸM-PRO" panose="020F0600000000000000" pitchFamily="50" charset="-128"/>
              </a:rPr>
              <a:t>主に工場などで</a:t>
            </a:r>
          </a:p>
          <a:p>
            <a:pPr algn="ctr" eaLnBrk="1" hangingPunct="1"/>
            <a:r>
              <a:rPr lang="ja-JP" altLang="en-US" sz="1000" b="1">
                <a:ea typeface="HG丸ｺﾞｼｯｸM-PRO" panose="020F0600000000000000" pitchFamily="50" charset="-128"/>
              </a:rPr>
              <a:t>ものづくりをされている</a:t>
            </a:r>
          </a:p>
          <a:p>
            <a:pPr algn="ctr" eaLnBrk="1" hangingPunct="1"/>
            <a:r>
              <a:rPr lang="ja-JP" altLang="en-US" sz="1000" b="1">
                <a:ea typeface="HG丸ｺﾞｼｯｸM-PRO" panose="020F0600000000000000" pitchFamily="50" charset="-128"/>
              </a:rPr>
              <a:t>事業の方はこちら！</a:t>
            </a:r>
          </a:p>
        </p:txBody>
      </p:sp>
      <p:sp>
        <p:nvSpPr>
          <p:cNvPr id="9278" name="AutoShape 258"/>
          <p:cNvSpPr>
            <a:spLocks noChangeArrowheads="1"/>
          </p:cNvSpPr>
          <p:nvPr/>
        </p:nvSpPr>
        <p:spPr bwMode="auto">
          <a:xfrm>
            <a:off x="19050" y="1303338"/>
            <a:ext cx="719138" cy="360362"/>
          </a:xfrm>
          <a:prstGeom prst="roundRect">
            <a:avLst>
              <a:gd name="adj" fmla="val 16667"/>
            </a:avLst>
          </a:prstGeom>
          <a:solidFill>
            <a:schemeClr val="folHlink"/>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a:latin typeface="HGP創英角ﾎﾟｯﾌﾟ体" panose="040B0A00000000000000" pitchFamily="50" charset="-128"/>
                <a:ea typeface="HGP創英角ﾎﾟｯﾌﾟ体" panose="040B0A00000000000000" pitchFamily="50" charset="-128"/>
              </a:rPr>
              <a:t>S</a:t>
            </a:r>
            <a:r>
              <a:rPr lang="en-US" altLang="ja-JP" sz="1200">
                <a:latin typeface="HGP創英角ﾎﾟｯﾌﾟ体" panose="040B0A00000000000000" pitchFamily="50" charset="-128"/>
                <a:ea typeface="HGP創英角ﾎﾟｯﾌﾟ体" panose="040B0A00000000000000" pitchFamily="50" charset="-128"/>
              </a:rPr>
              <a:t>TEP</a:t>
            </a:r>
            <a:r>
              <a:rPr lang="ja-JP" altLang="en-US">
                <a:latin typeface="HGP創英角ﾎﾟｯﾌﾟ体" panose="040B0A00000000000000" pitchFamily="50" charset="-128"/>
                <a:ea typeface="HGP創英角ﾎﾟｯﾌﾟ体" panose="040B0A00000000000000" pitchFamily="50" charset="-128"/>
              </a:rPr>
              <a:t>１</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2">
      <a:dk1>
        <a:srgbClr val="333333"/>
      </a:dk1>
      <a:lt1>
        <a:srgbClr val="FFFFFF"/>
      </a:lt1>
      <a:dk2>
        <a:srgbClr val="4E8D49"/>
      </a:dk2>
      <a:lt2>
        <a:srgbClr val="1E575B"/>
      </a:lt2>
      <a:accent1>
        <a:srgbClr val="FFFFB9"/>
      </a:accent1>
      <a:accent2>
        <a:srgbClr val="D90000"/>
      </a:accent2>
      <a:accent3>
        <a:srgbClr val="FFFFFF"/>
      </a:accent3>
      <a:accent4>
        <a:srgbClr val="2A2A2A"/>
      </a:accent4>
      <a:accent5>
        <a:srgbClr val="FFFFD9"/>
      </a:accent5>
      <a:accent6>
        <a:srgbClr val="C40000"/>
      </a:accent6>
      <a:hlink>
        <a:srgbClr val="41BEB6"/>
      </a:hlink>
      <a:folHlink>
        <a:srgbClr val="FEE2E6"/>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333333"/>
        </a:dk1>
        <a:lt1>
          <a:srgbClr val="FFFFFF"/>
        </a:lt1>
        <a:dk2>
          <a:srgbClr val="4E8D49"/>
        </a:dk2>
        <a:lt2>
          <a:srgbClr val="1E575B"/>
        </a:lt2>
        <a:accent1>
          <a:srgbClr val="FFFF8C"/>
        </a:accent1>
        <a:accent2>
          <a:srgbClr val="D90000"/>
        </a:accent2>
        <a:accent3>
          <a:srgbClr val="FFFFFF"/>
        </a:accent3>
        <a:accent4>
          <a:srgbClr val="2A2A2A"/>
        </a:accent4>
        <a:accent5>
          <a:srgbClr val="FFFFC5"/>
        </a:accent5>
        <a:accent6>
          <a:srgbClr val="C40000"/>
        </a:accent6>
        <a:hlink>
          <a:srgbClr val="41BEB6"/>
        </a:hlink>
        <a:folHlink>
          <a:srgbClr val="FCC0C9"/>
        </a:folHlink>
      </a:clrScheme>
      <a:clrMap bg1="lt1" tx1="dk1" bg2="lt2" tx2="dk2" accent1="accent1" accent2="accent2" accent3="accent3" accent4="accent4" accent5="accent5" accent6="accent6" hlink="hlink" folHlink="folHlink"/>
    </a:extraClrScheme>
    <a:extraClrScheme>
      <a:clrScheme name="標準デザイン 5">
        <a:dk1>
          <a:srgbClr val="333333"/>
        </a:dk1>
        <a:lt1>
          <a:srgbClr val="FFFFFF"/>
        </a:lt1>
        <a:dk2>
          <a:srgbClr val="507990"/>
        </a:dk2>
        <a:lt2>
          <a:srgbClr val="FEE6CE"/>
        </a:lt2>
        <a:accent1>
          <a:srgbClr val="74C49C"/>
        </a:accent1>
        <a:accent2>
          <a:srgbClr val="D90000"/>
        </a:accent2>
        <a:accent3>
          <a:srgbClr val="FFFFFF"/>
        </a:accent3>
        <a:accent4>
          <a:srgbClr val="2A2A2A"/>
        </a:accent4>
        <a:accent5>
          <a:srgbClr val="BCDECB"/>
        </a:accent5>
        <a:accent6>
          <a:srgbClr val="C40000"/>
        </a:accent6>
        <a:hlink>
          <a:srgbClr val="07345B"/>
        </a:hlink>
        <a:folHlink>
          <a:srgbClr val="FFF2A2"/>
        </a:folHlink>
      </a:clrScheme>
      <a:clrMap bg1="lt1" tx1="dk1" bg2="lt2" tx2="dk2" accent1="accent1" accent2="accent2" accent3="accent3" accent4="accent4" accent5="accent5" accent6="accent6" hlink="hlink" folHlink="folHlink"/>
    </a:extraClrScheme>
    <a:extraClrScheme>
      <a:clrScheme name="標準デザイン 6">
        <a:dk1>
          <a:srgbClr val="333333"/>
        </a:dk1>
        <a:lt1>
          <a:srgbClr val="FFFFFF"/>
        </a:lt1>
        <a:dk2>
          <a:srgbClr val="FCB498"/>
        </a:dk2>
        <a:lt2>
          <a:srgbClr val="FED98E"/>
        </a:lt2>
        <a:accent1>
          <a:srgbClr val="FFF270"/>
        </a:accent1>
        <a:accent2>
          <a:srgbClr val="D90000"/>
        </a:accent2>
        <a:accent3>
          <a:srgbClr val="FFFFFF"/>
        </a:accent3>
        <a:accent4>
          <a:srgbClr val="2A2A2A"/>
        </a:accent4>
        <a:accent5>
          <a:srgbClr val="FFF7BB"/>
        </a:accent5>
        <a:accent6>
          <a:srgbClr val="C40000"/>
        </a:accent6>
        <a:hlink>
          <a:srgbClr val="FC744A"/>
        </a:hlink>
        <a:folHlink>
          <a:srgbClr val="FE330A"/>
        </a:folHlink>
      </a:clrScheme>
      <a:clrMap bg1="lt1" tx1="dk1" bg2="lt2" tx2="dk2" accent1="accent1" accent2="accent2" accent3="accent3" accent4="accent4" accent5="accent5" accent6="accent6" hlink="hlink" folHlink="folHlink"/>
    </a:extraClrScheme>
    <a:extraClrScheme>
      <a:clrScheme name="標準デザイン 7">
        <a:dk1>
          <a:srgbClr val="333333"/>
        </a:dk1>
        <a:lt1>
          <a:srgbClr val="FFFFFF"/>
        </a:lt1>
        <a:dk2>
          <a:srgbClr val="74C49C"/>
        </a:dk2>
        <a:lt2>
          <a:srgbClr val="07345B"/>
        </a:lt2>
        <a:accent1>
          <a:srgbClr val="FFF2A2"/>
        </a:accent1>
        <a:accent2>
          <a:srgbClr val="D90000"/>
        </a:accent2>
        <a:accent3>
          <a:srgbClr val="FFFFFF"/>
        </a:accent3>
        <a:accent4>
          <a:srgbClr val="2A2A2A"/>
        </a:accent4>
        <a:accent5>
          <a:srgbClr val="FFF7CE"/>
        </a:accent5>
        <a:accent6>
          <a:srgbClr val="C40000"/>
        </a:accent6>
        <a:hlink>
          <a:srgbClr val="507990"/>
        </a:hlink>
        <a:folHlink>
          <a:srgbClr val="FEE6CE"/>
        </a:folHlink>
      </a:clrScheme>
      <a:clrMap bg1="lt1" tx1="dk1" bg2="lt2" tx2="dk2" accent1="accent1" accent2="accent2" accent3="accent3" accent4="accent4" accent5="accent5" accent6="accent6" hlink="hlink" folHlink="folHlink"/>
    </a:extraClrScheme>
    <a:extraClrScheme>
      <a:clrScheme name="標準デザイン 8">
        <a:dk1>
          <a:srgbClr val="333333"/>
        </a:dk1>
        <a:lt1>
          <a:srgbClr val="FFFFFF"/>
        </a:lt1>
        <a:dk2>
          <a:srgbClr val="FC744A"/>
        </a:dk2>
        <a:lt2>
          <a:srgbClr val="FE330A"/>
        </a:lt2>
        <a:accent1>
          <a:srgbClr val="FFF270"/>
        </a:accent1>
        <a:accent2>
          <a:srgbClr val="D90000"/>
        </a:accent2>
        <a:accent3>
          <a:srgbClr val="FFFFFF"/>
        </a:accent3>
        <a:accent4>
          <a:srgbClr val="2A2A2A"/>
        </a:accent4>
        <a:accent5>
          <a:srgbClr val="FFF7BB"/>
        </a:accent5>
        <a:accent6>
          <a:srgbClr val="C40000"/>
        </a:accent6>
        <a:hlink>
          <a:srgbClr val="FCB498"/>
        </a:hlink>
        <a:folHlink>
          <a:srgbClr val="FED98E"/>
        </a:folHlink>
      </a:clrScheme>
      <a:clrMap bg1="lt1" tx1="dk1" bg2="lt2" tx2="dk2" accent1="accent1" accent2="accent2" accent3="accent3" accent4="accent4" accent5="accent5" accent6="accent6" hlink="hlink" folHlink="folHlink"/>
    </a:extraClrScheme>
    <a:extraClrScheme>
      <a:clrScheme name="標準デザイン 9">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CCFFCC"/>
        </a:folHlink>
      </a:clrScheme>
      <a:clrMap bg1="lt1" tx1="dk1" bg2="lt2" tx2="dk2" accent1="accent1" accent2="accent2" accent3="accent3" accent4="accent4" accent5="accent5" accent6="accent6" hlink="hlink" folHlink="folHlink"/>
    </a:extraClrScheme>
    <a:extraClrScheme>
      <a:clrScheme name="標準デザイン 10">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CC99"/>
        </a:folHlink>
      </a:clrScheme>
      <a:clrMap bg1="lt1" tx1="dk1" bg2="lt2" tx2="dk2" accent1="accent1" accent2="accent2" accent3="accent3" accent4="accent4" accent5="accent5" accent6="accent6" hlink="hlink" folHlink="folHlink"/>
    </a:extraClrScheme>
    <a:extraClrScheme>
      <a:clrScheme name="標準デザイン 1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FFF5EB"/>
        </a:folHlink>
      </a:clrScheme>
      <a:clrMap bg1="lt1" tx1="dk1" bg2="lt2" tx2="dk2" accent1="accent1" accent2="accent2" accent3="accent3" accent4="accent4" accent5="accent5" accent6="accent6" hlink="hlink" folHlink="folHlink"/>
    </a:extraClrScheme>
    <a:extraClrScheme>
      <a:clrScheme name="標準デザイン 12">
        <a:dk1>
          <a:srgbClr val="333333"/>
        </a:dk1>
        <a:lt1>
          <a:srgbClr val="FFFFFF"/>
        </a:lt1>
        <a:dk2>
          <a:srgbClr val="4E8D49"/>
        </a:dk2>
        <a:lt2>
          <a:srgbClr val="1E575B"/>
        </a:lt2>
        <a:accent1>
          <a:srgbClr val="FFFFB9"/>
        </a:accent1>
        <a:accent2>
          <a:srgbClr val="D90000"/>
        </a:accent2>
        <a:accent3>
          <a:srgbClr val="FFFFFF"/>
        </a:accent3>
        <a:accent4>
          <a:srgbClr val="2A2A2A"/>
        </a:accent4>
        <a:accent5>
          <a:srgbClr val="FFFFD9"/>
        </a:accent5>
        <a:accent6>
          <a:srgbClr val="C40000"/>
        </a:accent6>
        <a:hlink>
          <a:srgbClr val="41BEB6"/>
        </a:hlink>
        <a:folHlink>
          <a:srgbClr val="FEE2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984</TotalTime>
  <Words>3064</Words>
  <Application>Microsoft Office PowerPoint</Application>
  <PresentationFormat>A4 210 x 297 mm</PresentationFormat>
  <Paragraphs>276</Paragraphs>
  <Slides>8</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8" baseType="lpstr">
      <vt:lpstr>HGP創英角ｺﾞｼｯｸUB</vt:lpstr>
      <vt:lpstr>HGP創英角ﾎﾟｯﾌﾟ体</vt:lpstr>
      <vt:lpstr>HGS創英角ｺﾞｼｯｸUB</vt:lpstr>
      <vt:lpstr>HG丸ｺﾞｼｯｸM-PRO</vt:lpstr>
      <vt:lpstr>ＭＳ Ｐゴシック</vt:lpstr>
      <vt:lpstr>Arial</vt:lpstr>
      <vt:lpstr>Times New Roman</vt:lpstr>
      <vt:lpstr>Wingdings</vt:lpstr>
      <vt:lpstr>標準デザイン</vt:lpstr>
      <vt:lpstr>Photo Editor 写真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280118</dc:creator>
  <cp:lastModifiedBy>oa</cp:lastModifiedBy>
  <cp:revision>200</cp:revision>
  <dcterms:created xsi:type="dcterms:W3CDTF">2008-02-15T05:14:11Z</dcterms:created>
  <dcterms:modified xsi:type="dcterms:W3CDTF">2020-12-28T01:50:56Z</dcterms:modified>
</cp:coreProperties>
</file>