
<file path=[Content_Types].xml><?xml version="1.0" encoding="utf-8"?>
<Types xmlns="http://schemas.openxmlformats.org/package/2006/content-types">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 id="2147483649" r:id="rId2"/>
  </p:sldMasterIdLst>
  <p:notesMasterIdLst>
    <p:notesMasterId r:id="rId41"/>
  </p:notesMasterIdLst>
  <p:sldIdLst>
    <p:sldId id="407" r:id="rId3"/>
    <p:sldId id="415" r:id="rId4"/>
    <p:sldId id="332" r:id="rId5"/>
    <p:sldId id="422" r:id="rId6"/>
    <p:sldId id="387" r:id="rId7"/>
    <p:sldId id="420" r:id="rId8"/>
    <p:sldId id="389" r:id="rId9"/>
    <p:sldId id="350" r:id="rId10"/>
    <p:sldId id="416" r:id="rId11"/>
    <p:sldId id="417" r:id="rId12"/>
    <p:sldId id="393" r:id="rId13"/>
    <p:sldId id="394" r:id="rId14"/>
    <p:sldId id="395" r:id="rId15"/>
    <p:sldId id="396" r:id="rId16"/>
    <p:sldId id="409" r:id="rId17"/>
    <p:sldId id="410" r:id="rId18"/>
    <p:sldId id="399" r:id="rId19"/>
    <p:sldId id="400" r:id="rId20"/>
    <p:sldId id="418" r:id="rId21"/>
    <p:sldId id="402" r:id="rId22"/>
    <p:sldId id="352" r:id="rId23"/>
    <p:sldId id="348" r:id="rId24"/>
    <p:sldId id="347" r:id="rId25"/>
    <p:sldId id="367" r:id="rId26"/>
    <p:sldId id="341" r:id="rId27"/>
    <p:sldId id="421" r:id="rId28"/>
    <p:sldId id="390" r:id="rId29"/>
    <p:sldId id="411" r:id="rId30"/>
    <p:sldId id="372" r:id="rId31"/>
    <p:sldId id="373" r:id="rId32"/>
    <p:sldId id="374" r:id="rId33"/>
    <p:sldId id="375" r:id="rId34"/>
    <p:sldId id="376" r:id="rId35"/>
    <p:sldId id="419" r:id="rId36"/>
    <p:sldId id="377" r:id="rId37"/>
    <p:sldId id="414" r:id="rId38"/>
    <p:sldId id="412" r:id="rId39"/>
    <p:sldId id="413" r:id="rId40"/>
  </p:sldIdLst>
  <p:sldSz cx="6858000" cy="9906000" type="A4"/>
  <p:notesSz cx="6735763" cy="9866313"/>
  <p:defaultTextStyle>
    <a:defPPr>
      <a:defRPr lang="ja-JP"/>
    </a:defPPr>
    <a:lvl1pPr algn="l" rtl="0" fontAlgn="base">
      <a:spcBef>
        <a:spcPct val="0"/>
      </a:spcBef>
      <a:spcAft>
        <a:spcPct val="0"/>
      </a:spcAft>
      <a:defRPr kumimoji="1" sz="700" b="1" kern="1200">
        <a:solidFill>
          <a:srgbClr val="333333"/>
        </a:solidFill>
        <a:latin typeface="HG丸ｺﾞｼｯｸM-PRO" panose="020F0600000000000000" pitchFamily="50" charset="-128"/>
        <a:ea typeface="HG丸ｺﾞｼｯｸM-PRO" panose="020F0600000000000000" pitchFamily="50" charset="-128"/>
        <a:cs typeface="+mn-cs"/>
      </a:defRPr>
    </a:lvl1pPr>
    <a:lvl2pPr marL="457200" algn="l" rtl="0" fontAlgn="base">
      <a:spcBef>
        <a:spcPct val="0"/>
      </a:spcBef>
      <a:spcAft>
        <a:spcPct val="0"/>
      </a:spcAft>
      <a:defRPr kumimoji="1" sz="700" b="1" kern="1200">
        <a:solidFill>
          <a:srgbClr val="333333"/>
        </a:solidFill>
        <a:latin typeface="HG丸ｺﾞｼｯｸM-PRO" panose="020F0600000000000000" pitchFamily="50" charset="-128"/>
        <a:ea typeface="HG丸ｺﾞｼｯｸM-PRO" panose="020F0600000000000000" pitchFamily="50" charset="-128"/>
        <a:cs typeface="+mn-cs"/>
      </a:defRPr>
    </a:lvl2pPr>
    <a:lvl3pPr marL="914400" algn="l" rtl="0" fontAlgn="base">
      <a:spcBef>
        <a:spcPct val="0"/>
      </a:spcBef>
      <a:spcAft>
        <a:spcPct val="0"/>
      </a:spcAft>
      <a:defRPr kumimoji="1" sz="700" b="1" kern="1200">
        <a:solidFill>
          <a:srgbClr val="333333"/>
        </a:solidFill>
        <a:latin typeface="HG丸ｺﾞｼｯｸM-PRO" panose="020F0600000000000000" pitchFamily="50" charset="-128"/>
        <a:ea typeface="HG丸ｺﾞｼｯｸM-PRO" panose="020F0600000000000000" pitchFamily="50" charset="-128"/>
        <a:cs typeface="+mn-cs"/>
      </a:defRPr>
    </a:lvl3pPr>
    <a:lvl4pPr marL="1371600" algn="l" rtl="0" fontAlgn="base">
      <a:spcBef>
        <a:spcPct val="0"/>
      </a:spcBef>
      <a:spcAft>
        <a:spcPct val="0"/>
      </a:spcAft>
      <a:defRPr kumimoji="1" sz="700" b="1" kern="1200">
        <a:solidFill>
          <a:srgbClr val="333333"/>
        </a:solidFill>
        <a:latin typeface="HG丸ｺﾞｼｯｸM-PRO" panose="020F0600000000000000" pitchFamily="50" charset="-128"/>
        <a:ea typeface="HG丸ｺﾞｼｯｸM-PRO" panose="020F0600000000000000" pitchFamily="50" charset="-128"/>
        <a:cs typeface="+mn-cs"/>
      </a:defRPr>
    </a:lvl4pPr>
    <a:lvl5pPr marL="1828800" algn="l" rtl="0" fontAlgn="base">
      <a:spcBef>
        <a:spcPct val="0"/>
      </a:spcBef>
      <a:spcAft>
        <a:spcPct val="0"/>
      </a:spcAft>
      <a:defRPr kumimoji="1" sz="700" b="1" kern="1200">
        <a:solidFill>
          <a:srgbClr val="333333"/>
        </a:solidFill>
        <a:latin typeface="HG丸ｺﾞｼｯｸM-PRO" panose="020F0600000000000000" pitchFamily="50" charset="-128"/>
        <a:ea typeface="HG丸ｺﾞｼｯｸM-PRO" panose="020F0600000000000000" pitchFamily="50" charset="-128"/>
        <a:cs typeface="+mn-cs"/>
      </a:defRPr>
    </a:lvl5pPr>
    <a:lvl6pPr marL="2286000" algn="l" defTabSz="914400" rtl="0" eaLnBrk="1" latinLnBrk="0" hangingPunct="1">
      <a:defRPr kumimoji="1" sz="700" b="1" kern="1200">
        <a:solidFill>
          <a:srgbClr val="333333"/>
        </a:solidFill>
        <a:latin typeface="HG丸ｺﾞｼｯｸM-PRO" panose="020F0600000000000000" pitchFamily="50" charset="-128"/>
        <a:ea typeface="HG丸ｺﾞｼｯｸM-PRO" panose="020F0600000000000000" pitchFamily="50" charset="-128"/>
        <a:cs typeface="+mn-cs"/>
      </a:defRPr>
    </a:lvl6pPr>
    <a:lvl7pPr marL="2743200" algn="l" defTabSz="914400" rtl="0" eaLnBrk="1" latinLnBrk="0" hangingPunct="1">
      <a:defRPr kumimoji="1" sz="700" b="1" kern="1200">
        <a:solidFill>
          <a:srgbClr val="333333"/>
        </a:solidFill>
        <a:latin typeface="HG丸ｺﾞｼｯｸM-PRO" panose="020F0600000000000000" pitchFamily="50" charset="-128"/>
        <a:ea typeface="HG丸ｺﾞｼｯｸM-PRO" panose="020F0600000000000000" pitchFamily="50" charset="-128"/>
        <a:cs typeface="+mn-cs"/>
      </a:defRPr>
    </a:lvl7pPr>
    <a:lvl8pPr marL="3200400" algn="l" defTabSz="914400" rtl="0" eaLnBrk="1" latinLnBrk="0" hangingPunct="1">
      <a:defRPr kumimoji="1" sz="700" b="1" kern="1200">
        <a:solidFill>
          <a:srgbClr val="333333"/>
        </a:solidFill>
        <a:latin typeface="HG丸ｺﾞｼｯｸM-PRO" panose="020F0600000000000000" pitchFamily="50" charset="-128"/>
        <a:ea typeface="HG丸ｺﾞｼｯｸM-PRO" panose="020F0600000000000000" pitchFamily="50" charset="-128"/>
        <a:cs typeface="+mn-cs"/>
      </a:defRPr>
    </a:lvl8pPr>
    <a:lvl9pPr marL="3657600" algn="l" defTabSz="914400" rtl="0" eaLnBrk="1" latinLnBrk="0" hangingPunct="1">
      <a:defRPr kumimoji="1" sz="700" b="1" kern="1200">
        <a:solidFill>
          <a:srgbClr val="333333"/>
        </a:solidFill>
        <a:latin typeface="HG丸ｺﾞｼｯｸM-PRO" panose="020F0600000000000000" pitchFamily="50" charset="-128"/>
        <a:ea typeface="HG丸ｺﾞｼｯｸM-PRO" panose="020F0600000000000000" pitchFamily="50" charset="-128"/>
        <a:cs typeface="+mn-cs"/>
      </a:defRPr>
    </a:lvl9pPr>
  </p:defaultTextStyle>
  <p:extLst>
    <p:ext uri="{EFAFB233-063F-42B5-8137-9DF3F51BA10A}">
      <p15:sldGuideLst xmlns:p15="http://schemas.microsoft.com/office/powerpoint/2012/main">
        <p15:guide id="1" orient="horz" pos="3141">
          <p15:clr>
            <a:srgbClr val="A4A3A4"/>
          </p15:clr>
        </p15:guide>
        <p15:guide id="2" pos="2160">
          <p15:clr>
            <a:srgbClr val="A4A3A4"/>
          </p15:clr>
        </p15:guide>
        <p15:guide id="3" pos="1071">
          <p15:clr>
            <a:srgbClr val="A4A3A4"/>
          </p15:clr>
        </p15:guide>
        <p15:guide id="4" pos="329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CCFF"/>
    <a:srgbClr val="FFCC66"/>
    <a:srgbClr val="000099"/>
    <a:srgbClr val="FF9900"/>
    <a:srgbClr val="FFCC00"/>
    <a:srgbClr val="CC33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82" autoAdjust="0"/>
    <p:restoredTop sz="94585" autoAdjust="0"/>
  </p:normalViewPr>
  <p:slideViewPr>
    <p:cSldViewPr snapToGrid="0">
      <p:cViewPr>
        <p:scale>
          <a:sx n="90" d="100"/>
          <a:sy n="90" d="100"/>
        </p:scale>
        <p:origin x="1824" y="-2400"/>
      </p:cViewPr>
      <p:guideLst>
        <p:guide orient="horz" pos="3141"/>
        <p:guide pos="2160"/>
        <p:guide pos="1071"/>
        <p:guide pos="3294"/>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lvl1pPr>
              <a:defRPr sz="1200" b="0">
                <a:solidFill>
                  <a:schemeClr val="tx1"/>
                </a:solidFill>
                <a:latin typeface="Arial" panose="020B0604020202020204" pitchFamily="34" charset="0"/>
                <a:ea typeface="ＭＳ Ｐゴシック" panose="020B0600070205080204" pitchFamily="50" charset="-128"/>
              </a:defRPr>
            </a:lvl1pPr>
          </a:lstStyle>
          <a:p>
            <a:endParaRPr lang="en-US" altLang="ja-JP"/>
          </a:p>
        </p:txBody>
      </p:sp>
      <p:sp>
        <p:nvSpPr>
          <p:cNvPr id="51203"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lvl1pPr algn="r">
              <a:defRPr sz="1200" b="0">
                <a:solidFill>
                  <a:schemeClr val="tx1"/>
                </a:solidFill>
                <a:latin typeface="Arial" panose="020B0604020202020204" pitchFamily="34" charset="0"/>
                <a:ea typeface="ＭＳ Ｐゴシック" panose="020B0600070205080204" pitchFamily="50" charset="-128"/>
              </a:defRPr>
            </a:lvl1pPr>
          </a:lstStyle>
          <a:p>
            <a:endParaRPr lang="en-US" altLang="ja-JP"/>
          </a:p>
        </p:txBody>
      </p:sp>
      <p:sp>
        <p:nvSpPr>
          <p:cNvPr id="51204" name="Rectangle 4"/>
          <p:cNvSpPr>
            <a:spLocks noGrp="1" noRot="1" noChangeAspect="1" noChangeArrowheads="1" noTextEdit="1"/>
          </p:cNvSpPr>
          <p:nvPr>
            <p:ph type="sldImg" idx="2"/>
          </p:nvPr>
        </p:nvSpPr>
        <p:spPr bwMode="auto">
          <a:xfrm>
            <a:off x="2087563" y="739775"/>
            <a:ext cx="2562225" cy="370046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3100" y="4686300"/>
            <a:ext cx="538956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1206" name="Rectangle 6"/>
          <p:cNvSpPr>
            <a:spLocks noGrp="1" noChangeArrowheads="1"/>
          </p:cNvSpPr>
          <p:nvPr>
            <p:ph type="ftr" sz="quarter" idx="4"/>
          </p:nvPr>
        </p:nvSpPr>
        <p:spPr bwMode="auto">
          <a:xfrm>
            <a:off x="0" y="9371013"/>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b" anchorCtr="0" compatLnSpc="1">
            <a:prstTxWarp prst="textNoShape">
              <a:avLst/>
            </a:prstTxWarp>
          </a:bodyPr>
          <a:lstStyle>
            <a:lvl1pPr>
              <a:defRPr sz="1200" b="0">
                <a:solidFill>
                  <a:schemeClr val="tx1"/>
                </a:solidFill>
                <a:latin typeface="Arial" panose="020B0604020202020204" pitchFamily="34" charset="0"/>
                <a:ea typeface="ＭＳ Ｐゴシック" panose="020B0600070205080204" pitchFamily="50" charset="-128"/>
              </a:defRPr>
            </a:lvl1pPr>
          </a:lstStyle>
          <a:p>
            <a:endParaRPr lang="en-US" altLang="ja-JP"/>
          </a:p>
        </p:txBody>
      </p:sp>
      <p:sp>
        <p:nvSpPr>
          <p:cNvPr id="51207" name="Rectangle 7"/>
          <p:cNvSpPr>
            <a:spLocks noGrp="1" noChangeArrowheads="1"/>
          </p:cNvSpPr>
          <p:nvPr>
            <p:ph type="sldNum" sz="quarter" idx="5"/>
          </p:nvPr>
        </p:nvSpPr>
        <p:spPr bwMode="auto">
          <a:xfrm>
            <a:off x="3814763" y="9371013"/>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8" tIns="45714" rIns="91428" bIns="45714" numCol="1" anchor="b" anchorCtr="0" compatLnSpc="1">
            <a:prstTxWarp prst="textNoShape">
              <a:avLst/>
            </a:prstTxWarp>
          </a:bodyPr>
          <a:lstStyle>
            <a:lvl1pPr algn="r">
              <a:defRPr sz="1200" b="0">
                <a:solidFill>
                  <a:schemeClr val="tx1"/>
                </a:solidFill>
                <a:latin typeface="Arial" panose="020B0604020202020204" pitchFamily="34" charset="0"/>
                <a:ea typeface="ＭＳ Ｐゴシック" panose="020B0600070205080204" pitchFamily="50" charset="-128"/>
              </a:defRPr>
            </a:lvl1pPr>
          </a:lstStyle>
          <a:p>
            <a:fld id="{E846EE38-C3CC-410C-9F8D-D0105A157BC1}"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ACF03-92A2-4605-89AF-20E4C6477249}" type="slidenum">
              <a:rPr lang="en-US" altLang="ja-JP"/>
              <a:pPr/>
              <a:t>0</a:t>
            </a:fld>
            <a:endParaRPr lang="en-US" altLang="ja-JP"/>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126947-B33E-49B6-9518-FBACAABD63A5}" type="slidenum">
              <a:rPr lang="en-US" altLang="ja-JP"/>
              <a:pPr/>
              <a:t>2</a:t>
            </a:fld>
            <a:endParaRPr lang="en-US" altLang="ja-JP"/>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0838"/>
            <a:ext cx="5143500" cy="3449637"/>
          </a:xfrm>
          <a:prstGeom prst="rect">
            <a:avLst/>
          </a:prstGeom>
        </p:spPr>
        <p:txBody>
          <a:bodyPr anchor="b"/>
          <a:lstStyle>
            <a:lvl1pPr algn="ctr">
              <a:defRPr sz="6000"/>
            </a:lvl1p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4040650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11442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63783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75347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Tree>
    <p:extLst>
      <p:ext uri="{BB962C8B-B14F-4D97-AF65-F5344CB8AC3E}">
        <p14:creationId xmlns:p14="http://schemas.microsoft.com/office/powerpoint/2010/main" val="4106957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82411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249870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29631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084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251572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71488" y="2636838"/>
            <a:ext cx="5915025"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91585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4152783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2636838"/>
            <a:ext cx="5915025" cy="6284912"/>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36243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8550" y="527050"/>
            <a:ext cx="1477963" cy="8394700"/>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71488" y="527050"/>
            <a:ext cx="4284662" cy="83947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73672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8313" y="2470150"/>
            <a:ext cx="5915025" cy="4119563"/>
          </a:xfrm>
          <a:prstGeom prst="rect">
            <a:avLst/>
          </a:prstGeom>
        </p:spPr>
        <p:txBody>
          <a:bodyPr anchor="b"/>
          <a:lstStyle>
            <a:lvl1pPr>
              <a:defRPr sz="6000"/>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68313" y="6629400"/>
            <a:ext cx="5915025" cy="2166938"/>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smtClean="0"/>
              <a:t>マスター テキストの書式設定</a:t>
            </a:r>
          </a:p>
        </p:txBody>
      </p:sp>
    </p:spTree>
    <p:extLst>
      <p:ext uri="{BB962C8B-B14F-4D97-AF65-F5344CB8AC3E}">
        <p14:creationId xmlns:p14="http://schemas.microsoft.com/office/powerpoint/2010/main" val="1535757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71488" y="2636838"/>
            <a:ext cx="2881312"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505200" y="2636838"/>
            <a:ext cx="2881313" cy="6284912"/>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8737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527050"/>
            <a:ext cx="5915025" cy="1914525"/>
          </a:xfrm>
          <a:prstGeom prst="rect">
            <a:avLst/>
          </a:prstGeom>
        </p:spPr>
        <p:txBody>
          <a:body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73075" y="2428875"/>
            <a:ext cx="2900363"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73075" y="3617913"/>
            <a:ext cx="2900363"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471863" y="2428875"/>
            <a:ext cx="2916237" cy="1189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471863" y="3617913"/>
            <a:ext cx="2916237" cy="5322887"/>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77192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527050"/>
            <a:ext cx="5915025" cy="1914525"/>
          </a:xfrm>
          <a:prstGeom prst="rect">
            <a:avLst/>
          </a:prstGeom>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244297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960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916238" y="1425575"/>
            <a:ext cx="3471862" cy="70405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1568522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3075" y="660400"/>
            <a:ext cx="2211388" cy="2311400"/>
          </a:xfrm>
          <a:prstGeom prst="rect">
            <a:avLst/>
          </a:prstGeom>
        </p:spPr>
        <p:txBody>
          <a:bodyPr anchor="b"/>
          <a:lstStyle>
            <a:lvl1pPr>
              <a:defRPr sz="3200"/>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916238" y="1425575"/>
            <a:ext cx="3471862" cy="70405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473075" y="2971800"/>
            <a:ext cx="2211388" cy="550545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Tree>
    <p:extLst>
      <p:ext uri="{BB962C8B-B14F-4D97-AF65-F5344CB8AC3E}">
        <p14:creationId xmlns:p14="http://schemas.microsoft.com/office/powerpoint/2010/main" val="66562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0" y="558800"/>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33" name="Line 9"/>
          <p:cNvSpPr>
            <a:spLocks noChangeShapeType="1"/>
          </p:cNvSpPr>
          <p:nvPr/>
        </p:nvSpPr>
        <p:spPr bwMode="auto">
          <a:xfrm>
            <a:off x="881063" y="558800"/>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wmf"/><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chusho.meti.go.jp/bcp/index.html" TargetMode="External"/><Relationship Id="rId2" Type="http://schemas.openxmlformats.org/officeDocument/2006/relationships/hyperlink" Target="http://www.bousai.go.jp/MinkanToShijyou/guideline01.pdf"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hyperlink" Target="http://www.ntt-west.co.jp/dengon/"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0946" name="Group 2"/>
          <p:cNvGrpSpPr>
            <a:grpSpLocks/>
          </p:cNvGrpSpPr>
          <p:nvPr/>
        </p:nvGrpSpPr>
        <p:grpSpPr bwMode="auto">
          <a:xfrm>
            <a:off x="560388" y="1154113"/>
            <a:ext cx="2576512" cy="517525"/>
            <a:chOff x="446" y="1442"/>
            <a:chExt cx="3698" cy="770"/>
          </a:xfrm>
        </p:grpSpPr>
        <p:sp>
          <p:nvSpPr>
            <p:cNvPr id="210947" name="AutoShape 3"/>
            <p:cNvSpPr>
              <a:spLocks noChangeArrowheads="1"/>
            </p:cNvSpPr>
            <p:nvPr/>
          </p:nvSpPr>
          <p:spPr bwMode="auto">
            <a:xfrm>
              <a:off x="446" y="1442"/>
              <a:ext cx="3698" cy="770"/>
            </a:xfrm>
            <a:prstGeom prst="roundRect">
              <a:avLst>
                <a:gd name="adj" fmla="val 16667"/>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28575">
                  <a:solidFill>
                    <a:srgbClr val="00FF00"/>
                  </a:solidFill>
                  <a:round/>
                  <a:headEnd/>
                  <a:tailEnd/>
                </a14:hiddenLine>
              </a:ext>
            </a:extLst>
          </p:spPr>
          <p:txBody>
            <a:bodyPr wrap="none" lIns="90000" tIns="46800" rIns="90000" bIns="46800" anchor="ctr"/>
            <a:lstStyle/>
            <a:p>
              <a:endParaRPr lang="ja-JP" altLang="en-US"/>
            </a:p>
          </p:txBody>
        </p:sp>
        <p:sp>
          <p:nvSpPr>
            <p:cNvPr id="210948" name="AutoShape 4"/>
            <p:cNvSpPr>
              <a:spLocks noChangeArrowheads="1"/>
            </p:cNvSpPr>
            <p:nvPr/>
          </p:nvSpPr>
          <p:spPr bwMode="auto">
            <a:xfrm>
              <a:off x="495" y="1481"/>
              <a:ext cx="3624" cy="704"/>
            </a:xfrm>
            <a:prstGeom prst="roundRect">
              <a:avLst>
                <a:gd name="adj" fmla="val 17329"/>
              </a:avLst>
            </a:prstGeom>
            <a:gradFill rotWithShape="1">
              <a:gsLst>
                <a:gs pos="0">
                  <a:srgbClr val="5C4A00">
                    <a:gamma/>
                    <a:tint val="33725"/>
                    <a:invGamma/>
                  </a:srgbClr>
                </a:gs>
                <a:gs pos="100000">
                  <a:srgbClr val="5C4A00"/>
                </a:gs>
              </a:gsLst>
              <a:lin ang="2700000" scaled="1"/>
            </a:gra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210949" name="AutoShape 5"/>
          <p:cNvSpPr>
            <a:spLocks noChangeArrowheads="1"/>
          </p:cNvSpPr>
          <p:nvPr/>
        </p:nvSpPr>
        <p:spPr bwMode="auto">
          <a:xfrm>
            <a:off x="492125" y="1692275"/>
            <a:ext cx="5870575" cy="1222375"/>
          </a:xfrm>
          <a:prstGeom prst="roundRect">
            <a:avLst>
              <a:gd name="adj" fmla="val 16667"/>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28575">
                <a:solidFill>
                  <a:srgbClr val="00FF00"/>
                </a:solidFill>
                <a:round/>
                <a:headEnd/>
                <a:tailEnd/>
              </a14:hiddenLine>
            </a:ext>
          </a:extLst>
        </p:spPr>
        <p:txBody>
          <a:bodyPr wrap="none" lIns="90000" tIns="46800" rIns="90000" bIns="46800" anchor="ctr"/>
          <a:lstStyle/>
          <a:p>
            <a:endParaRPr lang="ja-JP" altLang="en-US"/>
          </a:p>
        </p:txBody>
      </p:sp>
      <p:sp>
        <p:nvSpPr>
          <p:cNvPr id="210950" name="AutoShape 6"/>
          <p:cNvSpPr>
            <a:spLocks noChangeArrowheads="1"/>
          </p:cNvSpPr>
          <p:nvPr/>
        </p:nvSpPr>
        <p:spPr bwMode="auto">
          <a:xfrm>
            <a:off x="569913" y="1754188"/>
            <a:ext cx="5753100" cy="1116012"/>
          </a:xfrm>
          <a:prstGeom prst="roundRect">
            <a:avLst>
              <a:gd name="adj" fmla="val 17329"/>
            </a:avLst>
          </a:prstGeom>
          <a:gradFill rotWithShape="1">
            <a:gsLst>
              <a:gs pos="0">
                <a:srgbClr val="5C4A00">
                  <a:gamma/>
                  <a:tint val="33725"/>
                  <a:invGamma/>
                </a:srgbClr>
              </a:gs>
              <a:gs pos="100000">
                <a:srgbClr val="5C4A00"/>
              </a:gs>
            </a:gsLst>
            <a:lin ang="2700000" scaled="1"/>
          </a:gra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10951" name="AutoShape 7"/>
          <p:cNvSpPr>
            <a:spLocks noChangeArrowheads="1"/>
          </p:cNvSpPr>
          <p:nvPr/>
        </p:nvSpPr>
        <p:spPr bwMode="auto">
          <a:xfrm>
            <a:off x="550863" y="1744663"/>
            <a:ext cx="5753100" cy="1117600"/>
          </a:xfrm>
          <a:prstGeom prst="roundRect">
            <a:avLst>
              <a:gd name="adj" fmla="val 17329"/>
            </a:avLst>
          </a:prstGeom>
          <a:gradFill rotWithShape="1">
            <a:gsLst>
              <a:gs pos="0">
                <a:srgbClr val="FFCC00">
                  <a:gamma/>
                  <a:tint val="33725"/>
                  <a:invGamma/>
                </a:srgbClr>
              </a:gs>
              <a:gs pos="100000">
                <a:srgbClr val="FFCC00"/>
              </a:gs>
            </a:gsLst>
            <a:lin ang="2700000" scaled="1"/>
          </a:gra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10952" name="Text Box 8"/>
          <p:cNvSpPr txBox="1">
            <a:spLocks noChangeArrowheads="1"/>
          </p:cNvSpPr>
          <p:nvPr/>
        </p:nvSpPr>
        <p:spPr bwMode="auto">
          <a:xfrm>
            <a:off x="979488" y="1951038"/>
            <a:ext cx="4899025" cy="642937"/>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lIns="90000" tIns="46800" rIns="90000" bIns="46800">
            <a:spAutoFit/>
          </a:bodyPr>
          <a:lstStyle/>
          <a:p>
            <a:pPr algn="dist"/>
            <a:r>
              <a:rPr lang="ja-JP" altLang="en-US" sz="3600">
                <a:solidFill>
                  <a:srgbClr val="333399"/>
                </a:solidFill>
                <a:effectLst>
                  <a:outerShdw blurRad="38100" dist="38100" dir="2700000" algn="tl">
                    <a:srgbClr val="C0C0C0"/>
                  </a:outerShdw>
                </a:effectLst>
              </a:rPr>
              <a:t>ＢＣＰ取組み事例集</a:t>
            </a:r>
          </a:p>
        </p:txBody>
      </p:sp>
      <p:sp>
        <p:nvSpPr>
          <p:cNvPr id="210953" name="AutoShape 9"/>
          <p:cNvSpPr>
            <a:spLocks noChangeArrowheads="1"/>
          </p:cNvSpPr>
          <p:nvPr/>
        </p:nvSpPr>
        <p:spPr bwMode="auto">
          <a:xfrm>
            <a:off x="587375" y="1169988"/>
            <a:ext cx="2524125" cy="479425"/>
          </a:xfrm>
          <a:prstGeom prst="roundRect">
            <a:avLst>
              <a:gd name="adj" fmla="val 16667"/>
            </a:avLst>
          </a:prstGeom>
          <a:gradFill rotWithShape="1">
            <a:gsLst>
              <a:gs pos="0">
                <a:srgbClr val="FFCC00">
                  <a:gamma/>
                  <a:tint val="33725"/>
                  <a:invGamma/>
                </a:srgbClr>
              </a:gs>
              <a:gs pos="100000">
                <a:srgbClr val="FFCC00"/>
              </a:gs>
            </a:gsLst>
            <a:lin ang="2700000" scaled="1"/>
          </a:gradFill>
          <a:ln>
            <a:noFill/>
          </a:ln>
          <a:effectLst/>
          <a:extLst>
            <a:ext uri="{91240B29-F687-4F45-9708-019B960494DF}">
              <a14:hiddenLine xmlns:a14="http://schemas.microsoft.com/office/drawing/2010/main" w="28575" algn="ctr">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dist"/>
            <a:r>
              <a:rPr lang="ja-JP" altLang="en-US" sz="2000" b="0">
                <a:solidFill>
                  <a:srgbClr val="333399"/>
                </a:solidFill>
                <a:effectLst>
                  <a:outerShdw blurRad="38100" dist="38100" dir="2700000" algn="tl">
                    <a:srgbClr val="000000"/>
                  </a:outerShdw>
                </a:effectLst>
              </a:rPr>
              <a:t>あいちＢＣＰモデル</a:t>
            </a:r>
          </a:p>
        </p:txBody>
      </p:sp>
      <p:pic>
        <p:nvPicPr>
          <p:cNvPr id="2109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75" y="9202738"/>
            <a:ext cx="1878013" cy="501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955" name="AutoShape 11"/>
          <p:cNvSpPr>
            <a:spLocks noChangeArrowheads="1"/>
          </p:cNvSpPr>
          <p:nvPr/>
        </p:nvSpPr>
        <p:spPr bwMode="auto">
          <a:xfrm>
            <a:off x="981075" y="3627438"/>
            <a:ext cx="5130800" cy="1763712"/>
          </a:xfrm>
          <a:prstGeom prst="cloudCallout">
            <a:avLst>
              <a:gd name="adj1" fmla="val -6838"/>
              <a:gd name="adj2" fmla="val 50991"/>
            </a:avLst>
          </a:prstGeom>
          <a:gradFill rotWithShape="1">
            <a:gsLst>
              <a:gs pos="0">
                <a:srgbClr val="FFFF97"/>
              </a:gs>
              <a:gs pos="50000">
                <a:srgbClr val="FFFF97">
                  <a:gamma/>
                  <a:tint val="33725"/>
                  <a:invGamma/>
                </a:srgbClr>
              </a:gs>
              <a:gs pos="100000">
                <a:srgbClr val="FFFF97"/>
              </a:gs>
            </a:gsLst>
            <a:lin ang="2700000" scaled="1"/>
          </a:gradFill>
          <a:ln w="25400">
            <a:solidFill>
              <a:srgbClr val="FFFA2F">
                <a:alpha val="70000"/>
              </a:srgbClr>
            </a:solidFill>
            <a:round/>
            <a:headEnd/>
            <a:tailEnd/>
          </a:ln>
          <a:effectLst>
            <a:outerShdw dist="35921" dir="2700000" algn="ctr" rotWithShape="0">
              <a:schemeClr val="bg2"/>
            </a:outerShdw>
          </a:effectLst>
        </p:spPr>
        <p:txBody>
          <a:bodyPr lIns="0" tIns="0" rIns="0" bIns="0" anchor="ctr">
            <a:spAutoFit/>
          </a:bodyPr>
          <a:lstStyle/>
          <a:p>
            <a:pPr algn="ctr"/>
            <a:r>
              <a:rPr lang="ja-JP" altLang="en-US" sz="1800">
                <a:solidFill>
                  <a:schemeClr val="tx1"/>
                </a:solidFill>
              </a:rPr>
              <a:t>ＢＣＰを作成する上での</a:t>
            </a:r>
          </a:p>
          <a:p>
            <a:pPr algn="ctr"/>
            <a:r>
              <a:rPr lang="ja-JP" altLang="en-US" sz="2800">
                <a:solidFill>
                  <a:schemeClr val="tx1"/>
                </a:solidFill>
              </a:rPr>
              <a:t>アイデアやヒントが満載です！</a:t>
            </a:r>
          </a:p>
        </p:txBody>
      </p:sp>
      <p:grpSp>
        <p:nvGrpSpPr>
          <p:cNvPr id="210973" name="Group 29"/>
          <p:cNvGrpSpPr>
            <a:grpSpLocks/>
          </p:cNvGrpSpPr>
          <p:nvPr/>
        </p:nvGrpSpPr>
        <p:grpSpPr bwMode="auto">
          <a:xfrm>
            <a:off x="915988" y="5572125"/>
            <a:ext cx="5026025" cy="2951163"/>
            <a:chOff x="577" y="3510"/>
            <a:chExt cx="3166" cy="1859"/>
          </a:xfrm>
        </p:grpSpPr>
        <p:sp>
          <p:nvSpPr>
            <p:cNvPr id="210957" name="Oval 13"/>
            <p:cNvSpPr>
              <a:spLocks noChangeArrowheads="1"/>
            </p:cNvSpPr>
            <p:nvPr/>
          </p:nvSpPr>
          <p:spPr bwMode="auto">
            <a:xfrm>
              <a:off x="675" y="4380"/>
              <a:ext cx="499" cy="91"/>
            </a:xfrm>
            <a:prstGeom prst="ellipse">
              <a:avLst/>
            </a:prstGeom>
            <a:gradFill rotWithShape="1">
              <a:gsLst>
                <a:gs pos="0">
                  <a:schemeClr val="bg2">
                    <a:gamma/>
                    <a:tint val="33725"/>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0958" name="Oval 14"/>
            <p:cNvSpPr>
              <a:spLocks noChangeArrowheads="1"/>
            </p:cNvSpPr>
            <p:nvPr/>
          </p:nvSpPr>
          <p:spPr bwMode="auto">
            <a:xfrm>
              <a:off x="1078" y="5071"/>
              <a:ext cx="499" cy="91"/>
            </a:xfrm>
            <a:prstGeom prst="ellipse">
              <a:avLst/>
            </a:prstGeom>
            <a:gradFill rotWithShape="1">
              <a:gsLst>
                <a:gs pos="0">
                  <a:schemeClr val="bg2">
                    <a:gamma/>
                    <a:tint val="33725"/>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0959" name="Oval 15"/>
            <p:cNvSpPr>
              <a:spLocks noChangeArrowheads="1"/>
            </p:cNvSpPr>
            <p:nvPr/>
          </p:nvSpPr>
          <p:spPr bwMode="auto">
            <a:xfrm>
              <a:off x="1620" y="4312"/>
              <a:ext cx="766" cy="140"/>
            </a:xfrm>
            <a:prstGeom prst="ellipse">
              <a:avLst/>
            </a:prstGeom>
            <a:gradFill rotWithShape="1">
              <a:gsLst>
                <a:gs pos="0">
                  <a:schemeClr val="bg2">
                    <a:gamma/>
                    <a:tint val="33725"/>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0960" name="Oval 16"/>
            <p:cNvSpPr>
              <a:spLocks noChangeArrowheads="1"/>
            </p:cNvSpPr>
            <p:nvPr/>
          </p:nvSpPr>
          <p:spPr bwMode="auto">
            <a:xfrm>
              <a:off x="1866" y="5229"/>
              <a:ext cx="499" cy="91"/>
            </a:xfrm>
            <a:prstGeom prst="ellipse">
              <a:avLst/>
            </a:prstGeom>
            <a:gradFill rotWithShape="1">
              <a:gsLst>
                <a:gs pos="0">
                  <a:schemeClr val="bg2">
                    <a:gamma/>
                    <a:tint val="33725"/>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0961" name="Oval 17"/>
            <p:cNvSpPr>
              <a:spLocks noChangeArrowheads="1"/>
            </p:cNvSpPr>
            <p:nvPr/>
          </p:nvSpPr>
          <p:spPr bwMode="auto">
            <a:xfrm>
              <a:off x="2610" y="5269"/>
              <a:ext cx="499" cy="91"/>
            </a:xfrm>
            <a:prstGeom prst="ellipse">
              <a:avLst/>
            </a:prstGeom>
            <a:gradFill rotWithShape="1">
              <a:gsLst>
                <a:gs pos="0">
                  <a:schemeClr val="bg2">
                    <a:gamma/>
                    <a:tint val="33725"/>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0962" name="Oval 18"/>
            <p:cNvSpPr>
              <a:spLocks noChangeArrowheads="1"/>
            </p:cNvSpPr>
            <p:nvPr/>
          </p:nvSpPr>
          <p:spPr bwMode="auto">
            <a:xfrm>
              <a:off x="2977" y="4588"/>
              <a:ext cx="766" cy="140"/>
            </a:xfrm>
            <a:prstGeom prst="ellipse">
              <a:avLst/>
            </a:prstGeom>
            <a:gradFill rotWithShape="1">
              <a:gsLst>
                <a:gs pos="0">
                  <a:schemeClr val="bg2">
                    <a:gamma/>
                    <a:tint val="33725"/>
                    <a:invGamma/>
                  </a:schemeClr>
                </a:gs>
                <a:gs pos="100000">
                  <a:schemeClr val="bg2"/>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10963" name="Freeform 19"/>
            <p:cNvSpPr>
              <a:spLocks/>
            </p:cNvSpPr>
            <p:nvPr/>
          </p:nvSpPr>
          <p:spPr bwMode="auto">
            <a:xfrm>
              <a:off x="1842" y="4802"/>
              <a:ext cx="417" cy="264"/>
            </a:xfrm>
            <a:custGeom>
              <a:avLst/>
              <a:gdLst>
                <a:gd name="T0" fmla="*/ 0 w 417"/>
                <a:gd name="T1" fmla="*/ 96 h 264"/>
                <a:gd name="T2" fmla="*/ 18 w 417"/>
                <a:gd name="T3" fmla="*/ 135 h 264"/>
                <a:gd name="T4" fmla="*/ 15 w 417"/>
                <a:gd name="T5" fmla="*/ 149 h 264"/>
                <a:gd name="T6" fmla="*/ 17 w 417"/>
                <a:gd name="T7" fmla="*/ 164 h 264"/>
                <a:gd name="T8" fmla="*/ 35 w 417"/>
                <a:gd name="T9" fmla="*/ 183 h 264"/>
                <a:gd name="T10" fmla="*/ 63 w 417"/>
                <a:gd name="T11" fmla="*/ 219 h 264"/>
                <a:gd name="T12" fmla="*/ 47 w 417"/>
                <a:gd name="T13" fmla="*/ 237 h 264"/>
                <a:gd name="T14" fmla="*/ 47 w 417"/>
                <a:gd name="T15" fmla="*/ 251 h 264"/>
                <a:gd name="T16" fmla="*/ 59 w 417"/>
                <a:gd name="T17" fmla="*/ 264 h 264"/>
                <a:gd name="T18" fmla="*/ 84 w 417"/>
                <a:gd name="T19" fmla="*/ 261 h 264"/>
                <a:gd name="T20" fmla="*/ 354 w 417"/>
                <a:gd name="T21" fmla="*/ 237 h 264"/>
                <a:gd name="T22" fmla="*/ 363 w 417"/>
                <a:gd name="T23" fmla="*/ 170 h 264"/>
                <a:gd name="T24" fmla="*/ 363 w 417"/>
                <a:gd name="T25" fmla="*/ 140 h 264"/>
                <a:gd name="T26" fmla="*/ 417 w 417"/>
                <a:gd name="T27" fmla="*/ 102 h 264"/>
                <a:gd name="T28" fmla="*/ 401 w 417"/>
                <a:gd name="T29" fmla="*/ 51 h 264"/>
                <a:gd name="T30" fmla="*/ 383 w 417"/>
                <a:gd name="T31" fmla="*/ 51 h 264"/>
                <a:gd name="T32" fmla="*/ 357 w 417"/>
                <a:gd name="T33" fmla="*/ 0 h 264"/>
                <a:gd name="T34" fmla="*/ 0 w 417"/>
                <a:gd name="T35" fmla="*/ 96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17" h="264">
                  <a:moveTo>
                    <a:pt x="0" y="96"/>
                  </a:moveTo>
                  <a:lnTo>
                    <a:pt x="18" y="135"/>
                  </a:lnTo>
                  <a:lnTo>
                    <a:pt x="15" y="149"/>
                  </a:lnTo>
                  <a:lnTo>
                    <a:pt x="17" y="164"/>
                  </a:lnTo>
                  <a:lnTo>
                    <a:pt x="35" y="183"/>
                  </a:lnTo>
                  <a:lnTo>
                    <a:pt x="63" y="219"/>
                  </a:lnTo>
                  <a:lnTo>
                    <a:pt x="47" y="237"/>
                  </a:lnTo>
                  <a:lnTo>
                    <a:pt x="47" y="251"/>
                  </a:lnTo>
                  <a:lnTo>
                    <a:pt x="59" y="264"/>
                  </a:lnTo>
                  <a:lnTo>
                    <a:pt x="84" y="261"/>
                  </a:lnTo>
                  <a:lnTo>
                    <a:pt x="354" y="237"/>
                  </a:lnTo>
                  <a:lnTo>
                    <a:pt x="363" y="170"/>
                  </a:lnTo>
                  <a:lnTo>
                    <a:pt x="363" y="140"/>
                  </a:lnTo>
                  <a:lnTo>
                    <a:pt x="417" y="102"/>
                  </a:lnTo>
                  <a:lnTo>
                    <a:pt x="401" y="51"/>
                  </a:lnTo>
                  <a:lnTo>
                    <a:pt x="383" y="51"/>
                  </a:lnTo>
                  <a:lnTo>
                    <a:pt x="357" y="0"/>
                  </a:lnTo>
                  <a:lnTo>
                    <a:pt x="0" y="96"/>
                  </a:lnTo>
                  <a:close/>
                </a:path>
              </a:pathLst>
            </a:custGeom>
            <a:solidFill>
              <a:schemeClr val="bg1"/>
            </a:solidFill>
            <a:ln>
              <a:noFill/>
            </a:ln>
            <a:effectLst/>
            <a:extLst>
              <a:ext uri="{91240B29-F687-4F45-9708-019B960494DF}">
                <a14:hiddenLine xmlns:a14="http://schemas.microsoft.com/office/drawing/2010/main" w="28575" cap="flat" cmpd="sng">
                  <a:solidFill>
                    <a:srgbClr val="00FF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a:p>
          </p:txBody>
        </p:sp>
        <p:pic>
          <p:nvPicPr>
            <p:cNvPr id="210964" name="Picture 20" descr="GUM05_CL0408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46" y="4462"/>
              <a:ext cx="698" cy="907"/>
            </a:xfrm>
            <a:prstGeom prst="rect">
              <a:avLst/>
            </a:prstGeom>
            <a:noFill/>
            <a:extLst>
              <a:ext uri="{909E8E84-426E-40DD-AFC4-6F175D3DCCD1}">
                <a14:hiddenFill xmlns:a14="http://schemas.microsoft.com/office/drawing/2010/main">
                  <a:solidFill>
                    <a:srgbClr val="FFFFFF"/>
                  </a:solidFill>
                </a14:hiddenFill>
              </a:ext>
            </a:extLst>
          </p:spPr>
        </p:pic>
        <p:pic>
          <p:nvPicPr>
            <p:cNvPr id="210965" name="Picture 21" descr="GUM13_CL11040"/>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2" y="3510"/>
              <a:ext cx="1051" cy="919"/>
            </a:xfrm>
            <a:prstGeom prst="rect">
              <a:avLst/>
            </a:prstGeom>
            <a:noFill/>
            <a:extLst>
              <a:ext uri="{909E8E84-426E-40DD-AFC4-6F175D3DCCD1}">
                <a14:hiddenFill xmlns:a14="http://schemas.microsoft.com/office/drawing/2010/main">
                  <a:solidFill>
                    <a:srgbClr val="FFFFFF"/>
                  </a:solidFill>
                </a14:hiddenFill>
              </a:ext>
            </a:extLst>
          </p:spPr>
        </p:pic>
        <p:pic>
          <p:nvPicPr>
            <p:cNvPr id="210966" name="Picture 22" descr="GUM11_CL0703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61" y="3520"/>
              <a:ext cx="773" cy="1214"/>
            </a:xfrm>
            <a:prstGeom prst="rect">
              <a:avLst/>
            </a:prstGeom>
            <a:noFill/>
            <a:extLst>
              <a:ext uri="{909E8E84-426E-40DD-AFC4-6F175D3DCCD1}">
                <a14:hiddenFill xmlns:a14="http://schemas.microsoft.com/office/drawing/2010/main">
                  <a:solidFill>
                    <a:srgbClr val="FFFFFF"/>
                  </a:solidFill>
                </a14:hiddenFill>
              </a:ext>
            </a:extLst>
          </p:spPr>
        </p:pic>
        <p:pic>
          <p:nvPicPr>
            <p:cNvPr id="210967" name="Picture 23" descr="GUM11_CL0503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77" y="3691"/>
              <a:ext cx="653" cy="769"/>
            </a:xfrm>
            <a:prstGeom prst="rect">
              <a:avLst/>
            </a:prstGeom>
            <a:noFill/>
            <a:extLst>
              <a:ext uri="{909E8E84-426E-40DD-AFC4-6F175D3DCCD1}">
                <a14:hiddenFill xmlns:a14="http://schemas.microsoft.com/office/drawing/2010/main">
                  <a:solidFill>
                    <a:srgbClr val="FFFFFF"/>
                  </a:solidFill>
                </a14:hiddenFill>
              </a:ext>
            </a:extLst>
          </p:spPr>
        </p:pic>
        <p:pic>
          <p:nvPicPr>
            <p:cNvPr id="210968" name="Picture 24" descr="GUM11_CL1504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98" y="4462"/>
              <a:ext cx="659" cy="860"/>
            </a:xfrm>
            <a:prstGeom prst="rect">
              <a:avLst/>
            </a:prstGeom>
            <a:noFill/>
            <a:extLst>
              <a:ext uri="{909E8E84-426E-40DD-AFC4-6F175D3DCCD1}">
                <a14:hiddenFill xmlns:a14="http://schemas.microsoft.com/office/drawing/2010/main">
                  <a:solidFill>
                    <a:srgbClr val="FFFFFF"/>
                  </a:solidFill>
                </a14:hiddenFill>
              </a:ext>
            </a:extLst>
          </p:spPr>
        </p:pic>
        <p:grpSp>
          <p:nvGrpSpPr>
            <p:cNvPr id="210969" name="Group 25"/>
            <p:cNvGrpSpPr>
              <a:grpSpLocks/>
            </p:cNvGrpSpPr>
            <p:nvPr/>
          </p:nvGrpSpPr>
          <p:grpSpPr bwMode="auto">
            <a:xfrm>
              <a:off x="974" y="4354"/>
              <a:ext cx="487" cy="803"/>
              <a:chOff x="572" y="3891"/>
              <a:chExt cx="487" cy="803"/>
            </a:xfrm>
          </p:grpSpPr>
          <p:pic>
            <p:nvPicPr>
              <p:cNvPr id="210970" name="Picture 26" descr="GUM02_CL02111"/>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57362"/>
              <a:stretch>
                <a:fillRect/>
              </a:stretch>
            </p:blipFill>
            <p:spPr bwMode="auto">
              <a:xfrm>
                <a:off x="572" y="3891"/>
                <a:ext cx="479" cy="803"/>
              </a:xfrm>
              <a:prstGeom prst="rect">
                <a:avLst/>
              </a:prstGeom>
              <a:noFill/>
              <a:extLst>
                <a:ext uri="{909E8E84-426E-40DD-AFC4-6F175D3DCCD1}">
                  <a14:hiddenFill xmlns:a14="http://schemas.microsoft.com/office/drawing/2010/main">
                    <a:solidFill>
                      <a:srgbClr val="FFFFFF"/>
                    </a:solidFill>
                  </a14:hiddenFill>
                </a:ext>
              </a:extLst>
            </p:spPr>
          </p:pic>
          <p:sp>
            <p:nvSpPr>
              <p:cNvPr id="210971" name="Freeform 27"/>
              <p:cNvSpPr>
                <a:spLocks/>
              </p:cNvSpPr>
              <p:nvPr/>
            </p:nvSpPr>
            <p:spPr bwMode="auto">
              <a:xfrm>
                <a:off x="1026" y="4324"/>
                <a:ext cx="33" cy="52"/>
              </a:xfrm>
              <a:custGeom>
                <a:avLst/>
                <a:gdLst>
                  <a:gd name="T0" fmla="*/ 33 w 33"/>
                  <a:gd name="T1" fmla="*/ 0 h 52"/>
                  <a:gd name="T2" fmla="*/ 22 w 33"/>
                  <a:gd name="T3" fmla="*/ 10 h 52"/>
                  <a:gd name="T4" fmla="*/ 6 w 33"/>
                  <a:gd name="T5" fmla="*/ 25 h 52"/>
                  <a:gd name="T6" fmla="*/ 15 w 33"/>
                  <a:gd name="T7" fmla="*/ 52 h 52"/>
                  <a:gd name="T8" fmla="*/ 24 w 33"/>
                  <a:gd name="T9" fmla="*/ 13 h 52"/>
                </a:gdLst>
                <a:ahLst/>
                <a:cxnLst>
                  <a:cxn ang="0">
                    <a:pos x="T0" y="T1"/>
                  </a:cxn>
                  <a:cxn ang="0">
                    <a:pos x="T2" y="T3"/>
                  </a:cxn>
                  <a:cxn ang="0">
                    <a:pos x="T4" y="T5"/>
                  </a:cxn>
                  <a:cxn ang="0">
                    <a:pos x="T6" y="T7"/>
                  </a:cxn>
                  <a:cxn ang="0">
                    <a:pos x="T8" y="T9"/>
                  </a:cxn>
                </a:cxnLst>
                <a:rect l="0" t="0" r="r" b="b"/>
                <a:pathLst>
                  <a:path w="33" h="52">
                    <a:moveTo>
                      <a:pt x="33" y="0"/>
                    </a:moveTo>
                    <a:cubicBezTo>
                      <a:pt x="29" y="5"/>
                      <a:pt x="29" y="9"/>
                      <a:pt x="22" y="10"/>
                    </a:cubicBezTo>
                    <a:cubicBezTo>
                      <a:pt x="16" y="15"/>
                      <a:pt x="12" y="21"/>
                      <a:pt x="6" y="25"/>
                    </a:cubicBezTo>
                    <a:cubicBezTo>
                      <a:pt x="1" y="37"/>
                      <a:pt x="0" y="49"/>
                      <a:pt x="15" y="52"/>
                    </a:cubicBezTo>
                    <a:cubicBezTo>
                      <a:pt x="29" y="50"/>
                      <a:pt x="24" y="22"/>
                      <a:pt x="24" y="13"/>
                    </a:cubicBez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
        <p:nvSpPr>
          <p:cNvPr id="210972" name="AutoShape 28"/>
          <p:cNvSpPr>
            <a:spLocks noChangeArrowheads="1"/>
          </p:cNvSpPr>
          <p:nvPr/>
        </p:nvSpPr>
        <p:spPr bwMode="auto">
          <a:xfrm>
            <a:off x="141288" y="128588"/>
            <a:ext cx="6600825" cy="9648825"/>
          </a:xfrm>
          <a:prstGeom prst="roundRect">
            <a:avLst>
              <a:gd name="adj" fmla="val 2269"/>
            </a:avLst>
          </a:prstGeom>
          <a:noFill/>
          <a:ln w="38100" cmpd="dbl" algn="ctr">
            <a:solidFill>
              <a:srgbClr val="C0C0C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AutoShape 2"/>
          <p:cNvSpPr>
            <a:spLocks noChangeArrowheads="1"/>
          </p:cNvSpPr>
          <p:nvPr/>
        </p:nvSpPr>
        <p:spPr bwMode="auto">
          <a:xfrm>
            <a:off x="3284538" y="1619250"/>
            <a:ext cx="2384425" cy="80963"/>
          </a:xfrm>
          <a:prstGeom prst="roundRect">
            <a:avLst>
              <a:gd name="adj" fmla="val 16667"/>
            </a:avLst>
          </a:prstGeom>
          <a:solidFill>
            <a:srgbClr val="FF99CC"/>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aphicFrame>
        <p:nvGraphicFramePr>
          <p:cNvPr id="224416" name="Group 160"/>
          <p:cNvGraphicFramePr>
            <a:graphicFrameLocks noGrp="1"/>
          </p:cNvGraphicFramePr>
          <p:nvPr/>
        </p:nvGraphicFramePr>
        <p:xfrm>
          <a:off x="620713" y="823913"/>
          <a:ext cx="5688012" cy="6157912"/>
        </p:xfrm>
        <a:graphic>
          <a:graphicData uri="http://schemas.openxmlformats.org/drawingml/2006/table">
            <a:tbl>
              <a:tblPr/>
              <a:tblGrid>
                <a:gridCol w="576262">
                  <a:extLst>
                    <a:ext uri="{9D8B030D-6E8A-4147-A177-3AD203B41FA5}">
                      <a16:colId xmlns:a16="http://schemas.microsoft.com/office/drawing/2014/main" val="3557166650"/>
                    </a:ext>
                  </a:extLst>
                </a:gridCol>
                <a:gridCol w="576263">
                  <a:extLst>
                    <a:ext uri="{9D8B030D-6E8A-4147-A177-3AD203B41FA5}">
                      <a16:colId xmlns:a16="http://schemas.microsoft.com/office/drawing/2014/main" val="4138755419"/>
                    </a:ext>
                  </a:extLst>
                </a:gridCol>
                <a:gridCol w="3960812">
                  <a:extLst>
                    <a:ext uri="{9D8B030D-6E8A-4147-A177-3AD203B41FA5}">
                      <a16:colId xmlns:a16="http://schemas.microsoft.com/office/drawing/2014/main" val="4169869588"/>
                    </a:ext>
                  </a:extLst>
                </a:gridCol>
                <a:gridCol w="574675">
                  <a:extLst>
                    <a:ext uri="{9D8B030D-6E8A-4147-A177-3AD203B41FA5}">
                      <a16:colId xmlns:a16="http://schemas.microsoft.com/office/drawing/2014/main" val="1508440465"/>
                    </a:ext>
                  </a:extLst>
                </a:gridCol>
              </a:tblGrid>
              <a:tr h="177800">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Ｑ＆Ａ・記入事例一覧（目次）</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809255455"/>
                  </a:ext>
                </a:extLst>
              </a:tr>
              <a:tr h="26035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a:t>
                      </a: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．４　想定される被害に基づくＢＣＰ対応策</a:t>
                      </a: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STEP1</a:t>
                      </a: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重要な経営資源の洗い出しと現状把握）</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15</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3860228"/>
                  </a:ext>
                </a:extLst>
              </a:tr>
              <a:tr h="1698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333333"/>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　　</a:t>
                      </a:r>
                      <a:r>
                        <a:rPr kumimoji="1" lang="ja-JP" altLang="en-US" sz="800" b="0" i="0" u="none" strike="noStrike" cap="none" normalizeH="0" baseline="0" smtClean="0">
                          <a:ln>
                            <a:noFill/>
                          </a:ln>
                          <a:solidFill>
                            <a:srgbClr val="333333"/>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企業の取組み事例一覧　</a:t>
                      </a:r>
                      <a:r>
                        <a:rPr kumimoji="1" lang="ja-JP" altLang="en-US" sz="1000" b="0" i="0" u="none" strike="noStrike" cap="none" normalizeH="0" baseline="0" smtClean="0">
                          <a:ln>
                            <a:noFill/>
                          </a:ln>
                          <a:solidFill>
                            <a:srgbClr val="333333"/>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～重要な経営資源～</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15</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42186703"/>
                  </a:ext>
                </a:extLst>
              </a:tr>
              <a:tr h="2524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17</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具体的に考えるほど、被害状況を想定することが難しくなってしまい、次に進むことができません。</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16</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75204704"/>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18</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重要な経営資源が、漏れなく洗い出せるか不安です。</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16</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2373903"/>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19</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「私」個人を、重要な経営資源と考えてよいのですか？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16</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1924836"/>
                  </a:ext>
                </a:extLst>
              </a:tr>
              <a:tr h="26035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a:t>
                      </a: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．４　想定される被害に基づくＢＣＰ対応策</a:t>
                      </a:r>
                    </a:p>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STEP2</a:t>
                      </a: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復旧目標を達成するための対応策の検討・実施）</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16</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8148485"/>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20</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決定した対応策を後回しにしても良いですか？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16</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919132"/>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21</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日頃の作業効率を考えると、什器の固定ができません。</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16</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551188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22</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対応策を検討する際に、取引先と相談したほうが良いですか？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17</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9584232"/>
                  </a:ext>
                </a:extLst>
              </a:tr>
              <a:tr h="3667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23</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ＢＣＰ対応策に取り組む優先順位を決める目安などがあれば、教えてください。</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17</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61247292"/>
                  </a:ext>
                </a:extLst>
              </a:tr>
              <a:tr h="258763">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3</a:t>
                      </a: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．事業継続のために（事業継続対応）</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17</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2697350"/>
                  </a:ext>
                </a:extLst>
              </a:tr>
              <a:tr h="2524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24</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東海地震の事前情報が発表された場合、どのような対応をとればよいでしょうか？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17</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95809927"/>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25</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ＢＣＰ対応の担当責任者は、個人名を記載したほうが良いのですか？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17</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5038628"/>
                  </a:ext>
                </a:extLst>
              </a:tr>
              <a:tr h="2524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26</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携帯電話を持っていない従業員に対して、被災時に、どのように安否確認をすれば良いのでしょうか？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17</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01985"/>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thinThick"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27</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thinThick"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家族の安否確認より、職場への連絡を優先すべきなのでしょうか？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thinThick"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17</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thinThick"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78827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thinThick"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28</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thinThick"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予算やスペース的な制約もあり、十分な分量を備蓄できません。</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thinThick"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18</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thinThick"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76364998"/>
                  </a:ext>
                </a:extLst>
              </a:tr>
              <a:tr h="26035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４．教育・訓練計画</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18</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09357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29</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教育・訓練には具体的にどのようなものがありますか？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18</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166697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30</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ＢＣＰを一通り作成しましたが、被災時にうまく機能するか不安です。</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18</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666473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31</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教育や訓練といっても、どの程度のことを行えば良いのでしょうか？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18</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64995433"/>
                  </a:ext>
                </a:extLst>
              </a:tr>
            </a:tbl>
          </a:graphicData>
        </a:graphic>
      </p:graphicFrame>
      <p:sp>
        <p:nvSpPr>
          <p:cNvPr id="224393" name="Text Box 137"/>
          <p:cNvSpPr txBox="1">
            <a:spLocks noChangeArrowheads="1"/>
          </p:cNvSpPr>
          <p:nvPr/>
        </p:nvSpPr>
        <p:spPr bwMode="auto">
          <a:xfrm>
            <a:off x="44450" y="57150"/>
            <a:ext cx="54721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0">
                <a:solidFill>
                  <a:schemeClr val="tx1"/>
                </a:solidFill>
              </a:rPr>
              <a:t>Ⅱ</a:t>
            </a:r>
            <a:r>
              <a:rPr lang="ja-JP" altLang="en-US" sz="1000" b="0">
                <a:solidFill>
                  <a:schemeClr val="tx1"/>
                </a:solidFill>
              </a:rPr>
              <a:t>．「あいちＢＣＰモデル」作成</a:t>
            </a:r>
            <a:r>
              <a:rPr lang="en-US" altLang="ja-JP" sz="1000" b="0">
                <a:solidFill>
                  <a:schemeClr val="tx1"/>
                </a:solidFill>
              </a:rPr>
              <a:t>Q&amp;A</a:t>
            </a:r>
          </a:p>
        </p:txBody>
      </p:sp>
      <p:sp>
        <p:nvSpPr>
          <p:cNvPr id="224394" name="Text Box 138"/>
          <p:cNvSpPr txBox="1">
            <a:spLocks noChangeArrowheads="1"/>
          </p:cNvSpPr>
          <p:nvPr/>
        </p:nvSpPr>
        <p:spPr bwMode="auto">
          <a:xfrm>
            <a:off x="3292475"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AutoShape 2"/>
          <p:cNvSpPr>
            <a:spLocks noChangeArrowheads="1"/>
          </p:cNvSpPr>
          <p:nvPr/>
        </p:nvSpPr>
        <p:spPr bwMode="auto">
          <a:xfrm rot="10800000" flipH="1">
            <a:off x="-60325" y="744538"/>
            <a:ext cx="2916238" cy="528637"/>
          </a:xfrm>
          <a:prstGeom prst="homePlate">
            <a:avLst>
              <a:gd name="adj" fmla="val 28502"/>
            </a:avLst>
          </a:prstGeom>
          <a:gradFill rotWithShape="1">
            <a:gsLst>
              <a:gs pos="0">
                <a:srgbClr val="CCFF99"/>
              </a:gs>
              <a:gs pos="50000">
                <a:srgbClr val="CCFF99">
                  <a:gamma/>
                  <a:tint val="40000"/>
                  <a:invGamma/>
                </a:srgbClr>
              </a:gs>
              <a:gs pos="100000">
                <a:srgbClr val="CCFF99"/>
              </a:gs>
            </a:gsLst>
            <a:lin ang="5400000" scaled="1"/>
          </a:gradFill>
          <a:ln w="28575" algn="ctr">
            <a:solidFill>
              <a:srgbClr val="CCFF99"/>
            </a:solidFill>
            <a:miter lim="800000"/>
            <a:headEnd/>
            <a:tailEnd/>
          </a:ln>
          <a:effectLst>
            <a:outerShdw dist="17961" dir="2700000" algn="ctr" rotWithShape="0">
              <a:schemeClr val="bg2"/>
            </a:outerShdw>
          </a:effectLst>
        </p:spPr>
        <p:txBody>
          <a:bodyPr wrap="none" lIns="90000" tIns="46800" rIns="90000" bIns="46800" anchor="ctr"/>
          <a:lstStyle/>
          <a:p>
            <a:endParaRPr lang="ja-JP" altLang="en-US"/>
          </a:p>
        </p:txBody>
      </p:sp>
      <p:sp>
        <p:nvSpPr>
          <p:cNvPr id="193539" name="Text Box 3"/>
          <p:cNvSpPr txBox="1">
            <a:spLocks noChangeArrowheads="1"/>
          </p:cNvSpPr>
          <p:nvPr/>
        </p:nvSpPr>
        <p:spPr bwMode="auto">
          <a:xfrm>
            <a:off x="0" y="857250"/>
            <a:ext cx="2663825" cy="3048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ja-JP" altLang="en-US" sz="1400">
                <a:solidFill>
                  <a:schemeClr val="tx1"/>
                </a:solidFill>
              </a:rPr>
              <a:t>あいちＢＣＰモデル 全般</a:t>
            </a:r>
          </a:p>
        </p:txBody>
      </p:sp>
      <p:sp>
        <p:nvSpPr>
          <p:cNvPr id="193540" name="Text Box 4"/>
          <p:cNvSpPr txBox="1">
            <a:spLocks noChangeArrowheads="1"/>
          </p:cNvSpPr>
          <p:nvPr/>
        </p:nvSpPr>
        <p:spPr bwMode="auto">
          <a:xfrm>
            <a:off x="836613" y="1541463"/>
            <a:ext cx="5183187" cy="252412"/>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そもそもＢＣＰとはなんですか？</a:t>
            </a:r>
            <a:endParaRPr lang="ja-JP" altLang="en-US" sz="1000" i="1" u="sng">
              <a:solidFill>
                <a:srgbClr val="333399"/>
              </a:solidFill>
              <a:latin typeface="Arial" panose="020B0604020202020204" pitchFamily="34" charset="0"/>
            </a:endParaRPr>
          </a:p>
        </p:txBody>
      </p:sp>
      <p:sp>
        <p:nvSpPr>
          <p:cNvPr id="193541" name="Text Box 5"/>
          <p:cNvSpPr txBox="1">
            <a:spLocks noChangeArrowheads="1"/>
          </p:cNvSpPr>
          <p:nvPr/>
        </p:nvSpPr>
        <p:spPr bwMode="auto">
          <a:xfrm>
            <a:off x="836613" y="1858963"/>
            <a:ext cx="5183187"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t>ＢＣＰとは、</a:t>
            </a:r>
            <a:r>
              <a:rPr lang="en-US" altLang="ja-JP" sz="1000" b="0"/>
              <a:t>Business Continuity Plan</a:t>
            </a:r>
            <a:r>
              <a:rPr lang="ja-JP" altLang="en-US" sz="1000" b="0"/>
              <a:t>の略で、「事業継続計画」や「緊急時企業存続計画」と訳されています。</a:t>
            </a:r>
          </a:p>
          <a:p>
            <a:r>
              <a:rPr lang="ja-JP" altLang="en-US" sz="1000" b="0"/>
              <a:t>地震時など緊急時には、平常時とは異なる多くの判断が、経営者に求められることになります。災害時における１つの判断ミスが、経営に大きな影響を与え、場合によっては、事業の縮小や廃業に追い込まれる可能性もあります。</a:t>
            </a:r>
          </a:p>
          <a:p>
            <a:r>
              <a:rPr lang="ja-JP" altLang="en-US" sz="1000" b="0"/>
              <a:t>したがって、平常時から「被災時に事業をどのように早く復旧させるのか？」「そのために何を準備し、取り決めておくのか？」などの対策を検討し、自社にとって重要な事業を早期復旧または継続する計画を検討しておく必要があります。</a:t>
            </a:r>
          </a:p>
          <a:p>
            <a:r>
              <a:rPr lang="ja-JP" altLang="en-US" sz="1000" b="0"/>
              <a:t>このような計画を取りまとめたものが、ＢＣＰです。</a:t>
            </a:r>
          </a:p>
          <a:p>
            <a:endParaRPr lang="ja-JP" altLang="en-US" sz="1000" b="0"/>
          </a:p>
          <a:p>
            <a:r>
              <a:rPr lang="en-US" altLang="ja-JP" sz="1000" b="0"/>
              <a:t>※</a:t>
            </a:r>
            <a:r>
              <a:rPr lang="ja-JP" altLang="en-US" sz="1000" b="0"/>
              <a:t>国もＢＣＰに関するガイドラインを発行しています。</a:t>
            </a:r>
          </a:p>
          <a:p>
            <a:r>
              <a:rPr lang="ja-JP" altLang="en-US" sz="1000" b="0"/>
              <a:t>　① 内閣府 中央防災会議「事業継続ガイドライン 第一版」（平成</a:t>
            </a:r>
            <a:r>
              <a:rPr lang="en-US" altLang="ja-JP" sz="1000" b="0"/>
              <a:t>17</a:t>
            </a:r>
            <a:r>
              <a:rPr lang="ja-JP" altLang="en-US" sz="1000" b="0"/>
              <a:t>年</a:t>
            </a:r>
            <a:r>
              <a:rPr lang="en-US" altLang="ja-JP" sz="1000" b="0"/>
              <a:t>8</a:t>
            </a:r>
            <a:r>
              <a:rPr lang="ja-JP" altLang="en-US" sz="1000" b="0"/>
              <a:t>月）</a:t>
            </a:r>
          </a:p>
          <a:p>
            <a:r>
              <a:rPr lang="ja-JP" altLang="en-US" sz="1000" b="0"/>
              <a:t>　　</a:t>
            </a:r>
            <a:r>
              <a:rPr lang="en-US" altLang="ja-JP" sz="1000" b="0">
                <a:hlinkClick r:id="rId2"/>
              </a:rPr>
              <a:t>http://www.bousai.go.jp/MinkanToShijyou/guideline01.pdf</a:t>
            </a:r>
            <a:endParaRPr lang="en-US" altLang="ja-JP" sz="1000" b="0"/>
          </a:p>
          <a:p>
            <a:r>
              <a:rPr lang="ja-JP" altLang="en-US" sz="1000" b="0"/>
              <a:t>　② 中小企業庁経営安定対策室「中小企業ＢＣＰ策定運用指針」（平成</a:t>
            </a:r>
            <a:r>
              <a:rPr lang="en-US" altLang="ja-JP" sz="1000" b="0"/>
              <a:t>18</a:t>
            </a:r>
            <a:r>
              <a:rPr lang="ja-JP" altLang="en-US" sz="1000" b="0"/>
              <a:t>年</a:t>
            </a:r>
            <a:r>
              <a:rPr lang="en-US" altLang="ja-JP" sz="1000" b="0"/>
              <a:t>2</a:t>
            </a:r>
            <a:r>
              <a:rPr lang="ja-JP" altLang="en-US" sz="1000" b="0"/>
              <a:t>月）</a:t>
            </a:r>
          </a:p>
          <a:p>
            <a:r>
              <a:rPr lang="ja-JP" altLang="en-US" sz="1000" b="0"/>
              <a:t>　　</a:t>
            </a:r>
            <a:r>
              <a:rPr lang="en-US" altLang="ja-JP" sz="1000" b="0">
                <a:hlinkClick r:id="rId3"/>
              </a:rPr>
              <a:t>http://www.chusho.meti.go.jp/bcp/index.html</a:t>
            </a:r>
            <a:endParaRPr lang="en-US" altLang="ja-JP" sz="1000" b="0"/>
          </a:p>
        </p:txBody>
      </p:sp>
      <p:sp>
        <p:nvSpPr>
          <p:cNvPr id="193542" name="AutoShape 6"/>
          <p:cNvSpPr>
            <a:spLocks noChangeArrowheads="1"/>
          </p:cNvSpPr>
          <p:nvPr/>
        </p:nvSpPr>
        <p:spPr bwMode="auto">
          <a:xfrm>
            <a:off x="388938" y="1541463"/>
            <a:ext cx="496887" cy="244475"/>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3543" name="Text Box 7"/>
          <p:cNvSpPr txBox="1">
            <a:spLocks noChangeArrowheads="1"/>
          </p:cNvSpPr>
          <p:nvPr/>
        </p:nvSpPr>
        <p:spPr bwMode="auto">
          <a:xfrm>
            <a:off x="376238" y="1546225"/>
            <a:ext cx="523875" cy="242888"/>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ctr"/>
            <a:r>
              <a:rPr lang="en-US" altLang="ja-JP" sz="1000">
                <a:solidFill>
                  <a:schemeClr val="bg1"/>
                </a:solidFill>
              </a:rPr>
              <a:t>Q 1</a:t>
            </a:r>
          </a:p>
        </p:txBody>
      </p:sp>
      <p:sp>
        <p:nvSpPr>
          <p:cNvPr id="193544" name="Text Box 8"/>
          <p:cNvSpPr txBox="1">
            <a:spLocks noChangeArrowheads="1"/>
          </p:cNvSpPr>
          <p:nvPr/>
        </p:nvSpPr>
        <p:spPr bwMode="auto">
          <a:xfrm>
            <a:off x="368300" y="1566863"/>
            <a:ext cx="523875" cy="246062"/>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193545" name="AutoShape 9"/>
          <p:cNvSpPr>
            <a:spLocks noChangeArrowheads="1"/>
          </p:cNvSpPr>
          <p:nvPr/>
        </p:nvSpPr>
        <p:spPr bwMode="auto">
          <a:xfrm>
            <a:off x="392113" y="1897063"/>
            <a:ext cx="496887" cy="247650"/>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3546" name="Text Box 10"/>
          <p:cNvSpPr txBox="1">
            <a:spLocks noChangeArrowheads="1"/>
          </p:cNvSpPr>
          <p:nvPr/>
        </p:nvSpPr>
        <p:spPr bwMode="auto">
          <a:xfrm>
            <a:off x="427038" y="1892300"/>
            <a:ext cx="423862"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pPr algn="ctr"/>
            <a:r>
              <a:rPr lang="en-US" altLang="ja-JP" sz="1000">
                <a:solidFill>
                  <a:srgbClr val="333399"/>
                </a:solidFill>
              </a:rPr>
              <a:t>A 1</a:t>
            </a:r>
          </a:p>
        </p:txBody>
      </p:sp>
      <p:sp>
        <p:nvSpPr>
          <p:cNvPr id="193547" name="Text Box 11"/>
          <p:cNvSpPr txBox="1">
            <a:spLocks noChangeArrowheads="1"/>
          </p:cNvSpPr>
          <p:nvPr/>
        </p:nvSpPr>
        <p:spPr bwMode="auto">
          <a:xfrm>
            <a:off x="836613" y="7097713"/>
            <a:ext cx="5183187" cy="404812"/>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rPr>
              <a:t>「あいちＢＣＰモデル」にある表や様式以外を利用して、ＢＣＰを検討してもよいですか？</a:t>
            </a:r>
          </a:p>
        </p:txBody>
      </p:sp>
      <p:sp>
        <p:nvSpPr>
          <p:cNvPr id="193548" name="Text Box 12"/>
          <p:cNvSpPr txBox="1">
            <a:spLocks noChangeArrowheads="1"/>
          </p:cNvSpPr>
          <p:nvPr/>
        </p:nvSpPr>
        <p:spPr bwMode="auto">
          <a:xfrm>
            <a:off x="836613" y="7616825"/>
            <a:ext cx="5183187"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t>問題ありません。</a:t>
            </a:r>
          </a:p>
          <a:p>
            <a:r>
              <a:rPr lang="ja-JP" altLang="en-US" sz="1000" b="0"/>
              <a:t>「あいちＢＣＰモデル」はあくまでモデルです。ＢＣＰを進める上で、「記入欄を追加したい。」「コンパクト版と標準版の使いやすい箇所を抜き出して使いたい。」という場合には、使いやすいようにアレンジしていただいても構いません。</a:t>
            </a:r>
          </a:p>
          <a:p>
            <a:r>
              <a:rPr lang="ja-JP" altLang="en-US" sz="1000" b="0"/>
              <a:t>また、連絡先リストなど、あなたの会社ですでに整備されている様式などがある場合は、それを利用することもできます。</a:t>
            </a:r>
          </a:p>
        </p:txBody>
      </p:sp>
      <p:sp>
        <p:nvSpPr>
          <p:cNvPr id="193549" name="AutoShape 13"/>
          <p:cNvSpPr>
            <a:spLocks noChangeArrowheads="1"/>
          </p:cNvSpPr>
          <p:nvPr/>
        </p:nvSpPr>
        <p:spPr bwMode="auto">
          <a:xfrm>
            <a:off x="388938" y="7107238"/>
            <a:ext cx="496887" cy="242887"/>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3550" name="Text Box 14"/>
          <p:cNvSpPr txBox="1">
            <a:spLocks noChangeArrowheads="1"/>
          </p:cNvSpPr>
          <p:nvPr/>
        </p:nvSpPr>
        <p:spPr bwMode="auto">
          <a:xfrm>
            <a:off x="376238" y="7112000"/>
            <a:ext cx="523875" cy="242888"/>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ctr"/>
            <a:r>
              <a:rPr lang="en-US" altLang="ja-JP" sz="1000">
                <a:solidFill>
                  <a:schemeClr val="bg1"/>
                </a:solidFill>
              </a:rPr>
              <a:t>Q 3</a:t>
            </a:r>
          </a:p>
        </p:txBody>
      </p:sp>
      <p:sp>
        <p:nvSpPr>
          <p:cNvPr id="193551" name="Text Box 15"/>
          <p:cNvSpPr txBox="1">
            <a:spLocks noChangeArrowheads="1"/>
          </p:cNvSpPr>
          <p:nvPr/>
        </p:nvSpPr>
        <p:spPr bwMode="auto">
          <a:xfrm>
            <a:off x="368300" y="7102475"/>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193552" name="AutoShape 16"/>
          <p:cNvSpPr>
            <a:spLocks noChangeArrowheads="1"/>
          </p:cNvSpPr>
          <p:nvPr/>
        </p:nvSpPr>
        <p:spPr bwMode="auto">
          <a:xfrm>
            <a:off x="392113" y="7651750"/>
            <a:ext cx="496887" cy="244475"/>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3553" name="Text Box 17"/>
          <p:cNvSpPr txBox="1">
            <a:spLocks noChangeArrowheads="1"/>
          </p:cNvSpPr>
          <p:nvPr/>
        </p:nvSpPr>
        <p:spPr bwMode="auto">
          <a:xfrm>
            <a:off x="427038" y="7646988"/>
            <a:ext cx="420687"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pPr algn="ctr"/>
            <a:r>
              <a:rPr lang="en-US" altLang="ja-JP" sz="1000">
                <a:solidFill>
                  <a:srgbClr val="333399"/>
                </a:solidFill>
              </a:rPr>
              <a:t>A 3</a:t>
            </a:r>
          </a:p>
        </p:txBody>
      </p:sp>
      <p:sp>
        <p:nvSpPr>
          <p:cNvPr id="193554" name="Text Box 18"/>
          <p:cNvSpPr txBox="1">
            <a:spLocks noChangeArrowheads="1"/>
          </p:cNvSpPr>
          <p:nvPr/>
        </p:nvSpPr>
        <p:spPr bwMode="auto">
          <a:xfrm>
            <a:off x="836613" y="4913313"/>
            <a:ext cx="5183187"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t>これまでの防災計画は、「従業員の生命」や「経営資源」を守ることが主な目的でした。</a:t>
            </a:r>
          </a:p>
          <a:p>
            <a:r>
              <a:rPr lang="ja-JP" altLang="en-US" sz="1000" b="0"/>
              <a:t>一方、ＢＣＰは「従業員の生命」や「経営資源」を守った上で、事業を早期復旧するとともに、 “顧客からの信用”と“従業員の雇用”を維持し、企業活動を継続させることを目的としています。</a:t>
            </a:r>
          </a:p>
          <a:p>
            <a:r>
              <a:rPr lang="ja-JP" altLang="en-US" sz="1000" b="0"/>
              <a:t>また、被災時には、ヒトやモノなどの経営資源が著しく不足します。その中で、事業を継続・早期復旧させるためには、限りある経営資源を活用して、最低限必要な業務に絞り込み、対応策を検討する必要があります。この観点も従来の防災計画とは異なります。</a:t>
            </a:r>
          </a:p>
          <a:p>
            <a:endParaRPr lang="ja-JP" altLang="en-US" sz="1000" b="0"/>
          </a:p>
          <a:p>
            <a:r>
              <a:rPr lang="ja-JP" altLang="en-US" sz="1000" b="0"/>
              <a:t>ＢＣＰとは“緊急時に、企業がより早く、効率的に復旧できるように、従来の防災計画に経営の観点を盛り込んだ計画”であると言い換えることができますので、ＢＣＰといっても“全く新しい取組み”というわけではありません。</a:t>
            </a:r>
          </a:p>
        </p:txBody>
      </p:sp>
      <p:sp>
        <p:nvSpPr>
          <p:cNvPr id="193555" name="Text Box 19"/>
          <p:cNvSpPr txBox="1">
            <a:spLocks noChangeArrowheads="1"/>
          </p:cNvSpPr>
          <p:nvPr/>
        </p:nvSpPr>
        <p:spPr bwMode="auto">
          <a:xfrm>
            <a:off x="836613" y="4562475"/>
            <a:ext cx="5183187" cy="252413"/>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ＢＣＰと防災は何が違うのですか？</a:t>
            </a:r>
            <a:endParaRPr lang="ja-JP" altLang="en-US" sz="1000" i="1" u="sng">
              <a:solidFill>
                <a:srgbClr val="333399"/>
              </a:solidFill>
              <a:latin typeface="Arial" panose="020B0604020202020204" pitchFamily="34" charset="0"/>
            </a:endParaRPr>
          </a:p>
        </p:txBody>
      </p:sp>
      <p:sp>
        <p:nvSpPr>
          <p:cNvPr id="193556" name="AutoShape 20"/>
          <p:cNvSpPr>
            <a:spLocks noChangeArrowheads="1"/>
          </p:cNvSpPr>
          <p:nvPr/>
        </p:nvSpPr>
        <p:spPr bwMode="auto">
          <a:xfrm>
            <a:off x="388938" y="4562475"/>
            <a:ext cx="496887" cy="244475"/>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3557" name="Text Box 21"/>
          <p:cNvSpPr txBox="1">
            <a:spLocks noChangeArrowheads="1"/>
          </p:cNvSpPr>
          <p:nvPr/>
        </p:nvSpPr>
        <p:spPr bwMode="auto">
          <a:xfrm>
            <a:off x="376238" y="4567238"/>
            <a:ext cx="523875" cy="242887"/>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ctr"/>
            <a:r>
              <a:rPr lang="en-US" altLang="ja-JP" sz="1000">
                <a:solidFill>
                  <a:schemeClr val="bg1"/>
                </a:solidFill>
              </a:rPr>
              <a:t>Q 2</a:t>
            </a:r>
          </a:p>
        </p:txBody>
      </p:sp>
      <p:sp>
        <p:nvSpPr>
          <p:cNvPr id="193558" name="Text Box 22"/>
          <p:cNvSpPr txBox="1">
            <a:spLocks noChangeArrowheads="1"/>
          </p:cNvSpPr>
          <p:nvPr/>
        </p:nvSpPr>
        <p:spPr bwMode="auto">
          <a:xfrm>
            <a:off x="368300" y="4587875"/>
            <a:ext cx="523875" cy="247650"/>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193559" name="AutoShape 23"/>
          <p:cNvSpPr>
            <a:spLocks noChangeArrowheads="1"/>
          </p:cNvSpPr>
          <p:nvPr/>
        </p:nvSpPr>
        <p:spPr bwMode="auto">
          <a:xfrm>
            <a:off x="392113" y="4959350"/>
            <a:ext cx="496887" cy="244475"/>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3560" name="Text Box 24"/>
          <p:cNvSpPr txBox="1">
            <a:spLocks noChangeArrowheads="1"/>
          </p:cNvSpPr>
          <p:nvPr/>
        </p:nvSpPr>
        <p:spPr bwMode="auto">
          <a:xfrm>
            <a:off x="427038" y="4951413"/>
            <a:ext cx="420687" cy="246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pPr algn="ctr"/>
            <a:r>
              <a:rPr lang="en-US" altLang="ja-JP" sz="1000">
                <a:solidFill>
                  <a:srgbClr val="333399"/>
                </a:solidFill>
              </a:rPr>
              <a:t>A 2</a:t>
            </a:r>
          </a:p>
        </p:txBody>
      </p:sp>
      <p:sp>
        <p:nvSpPr>
          <p:cNvPr id="193561" name="Text Box 25"/>
          <p:cNvSpPr txBox="1">
            <a:spLocks noChangeArrowheads="1"/>
          </p:cNvSpPr>
          <p:nvPr/>
        </p:nvSpPr>
        <p:spPr bwMode="auto">
          <a:xfrm>
            <a:off x="1385888" y="57150"/>
            <a:ext cx="5472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ja-JP" sz="1000" b="0">
                <a:solidFill>
                  <a:schemeClr val="tx1"/>
                </a:solidFill>
              </a:rPr>
              <a:t>Ⅱ</a:t>
            </a:r>
            <a:r>
              <a:rPr lang="ja-JP" altLang="en-US" sz="1000" b="0">
                <a:solidFill>
                  <a:schemeClr val="tx1"/>
                </a:solidFill>
              </a:rPr>
              <a:t>．「あいちＢＣＰモデル」作成</a:t>
            </a:r>
            <a:r>
              <a:rPr lang="en-US" altLang="ja-JP" sz="1000" b="0">
                <a:solidFill>
                  <a:schemeClr val="tx1"/>
                </a:solidFill>
              </a:rPr>
              <a:t>Q&amp;A</a:t>
            </a:r>
          </a:p>
        </p:txBody>
      </p:sp>
      <p:sp>
        <p:nvSpPr>
          <p:cNvPr id="193562" name="Text Box 26"/>
          <p:cNvSpPr txBox="1">
            <a:spLocks noChangeArrowheads="1"/>
          </p:cNvSpPr>
          <p:nvPr/>
        </p:nvSpPr>
        <p:spPr bwMode="auto">
          <a:xfrm>
            <a:off x="3294063" y="9647238"/>
            <a:ext cx="265112"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AutoShape 2"/>
          <p:cNvSpPr>
            <a:spLocks noChangeArrowheads="1"/>
          </p:cNvSpPr>
          <p:nvPr/>
        </p:nvSpPr>
        <p:spPr bwMode="auto">
          <a:xfrm rot="10800000" flipH="1">
            <a:off x="-160338" y="5537200"/>
            <a:ext cx="3648076" cy="530225"/>
          </a:xfrm>
          <a:prstGeom prst="homePlate">
            <a:avLst>
              <a:gd name="adj" fmla="val 35548"/>
            </a:avLst>
          </a:prstGeom>
          <a:gradFill rotWithShape="1">
            <a:gsLst>
              <a:gs pos="0">
                <a:srgbClr val="FFE5E5"/>
              </a:gs>
              <a:gs pos="50000">
                <a:srgbClr val="FFE5E5">
                  <a:gamma/>
                  <a:tint val="40000"/>
                  <a:invGamma/>
                </a:srgbClr>
              </a:gs>
              <a:gs pos="100000">
                <a:srgbClr val="FFE5E5"/>
              </a:gs>
            </a:gsLst>
            <a:lin ang="5400000" scaled="1"/>
          </a:gradFill>
          <a:ln w="19050">
            <a:solidFill>
              <a:srgbClr val="FFE5E5"/>
            </a:solidFill>
            <a:miter lim="800000"/>
            <a:headEnd/>
            <a:tailEnd/>
          </a:ln>
          <a:effectLst>
            <a:outerShdw dist="17961" dir="2700000" algn="ctr" rotWithShape="0">
              <a:schemeClr val="bg2"/>
            </a:outerShdw>
          </a:effectLst>
        </p:spPr>
        <p:txBody>
          <a:bodyPr wrap="none" lIns="90000" tIns="46800" rIns="90000" bIns="46800" anchor="ctr"/>
          <a:lstStyle/>
          <a:p>
            <a:endParaRPr lang="ja-JP" altLang="en-US"/>
          </a:p>
        </p:txBody>
      </p:sp>
      <p:sp>
        <p:nvSpPr>
          <p:cNvPr id="194563" name="AutoShape 3"/>
          <p:cNvSpPr>
            <a:spLocks noChangeArrowheads="1"/>
          </p:cNvSpPr>
          <p:nvPr/>
        </p:nvSpPr>
        <p:spPr bwMode="auto">
          <a:xfrm rot="10800000" flipH="1">
            <a:off x="2827338" y="815975"/>
            <a:ext cx="1825625" cy="525463"/>
          </a:xfrm>
          <a:prstGeom prst="homePlate">
            <a:avLst>
              <a:gd name="adj" fmla="val 17951"/>
            </a:avLst>
          </a:prstGeom>
          <a:solidFill>
            <a:schemeClr val="bg1"/>
          </a:solidFill>
          <a:ln w="12700">
            <a:solidFill>
              <a:srgbClr val="FFC864"/>
            </a:solidFill>
            <a:miter lim="800000"/>
            <a:headEnd/>
            <a:tailEnd/>
          </a:ln>
          <a:effectLst>
            <a:outerShdw dist="17961" dir="2700000" algn="ctr" rotWithShape="0">
              <a:schemeClr val="bg2"/>
            </a:outerShdw>
          </a:effectLst>
        </p:spPr>
        <p:txBody>
          <a:bodyPr wrap="none" lIns="90000" tIns="46800" rIns="90000" bIns="46800" anchor="ctr"/>
          <a:lstStyle/>
          <a:p>
            <a:endParaRPr lang="ja-JP" altLang="en-US"/>
          </a:p>
        </p:txBody>
      </p:sp>
      <p:sp>
        <p:nvSpPr>
          <p:cNvPr id="194564" name="AutoShape 4"/>
          <p:cNvSpPr>
            <a:spLocks noChangeArrowheads="1"/>
          </p:cNvSpPr>
          <p:nvPr/>
        </p:nvSpPr>
        <p:spPr bwMode="auto">
          <a:xfrm rot="10800000" flipH="1">
            <a:off x="-60325" y="815975"/>
            <a:ext cx="2305050" cy="525463"/>
          </a:xfrm>
          <a:prstGeom prst="homePlate">
            <a:avLst>
              <a:gd name="adj" fmla="val 22665"/>
            </a:avLst>
          </a:prstGeom>
          <a:gradFill rotWithShape="1">
            <a:gsLst>
              <a:gs pos="0">
                <a:srgbClr val="FAC864"/>
              </a:gs>
              <a:gs pos="50000">
                <a:srgbClr val="FAC864">
                  <a:gamma/>
                  <a:tint val="40000"/>
                  <a:invGamma/>
                </a:srgbClr>
              </a:gs>
              <a:gs pos="100000">
                <a:srgbClr val="FAC864"/>
              </a:gs>
            </a:gsLst>
            <a:lin ang="5400000" scaled="1"/>
          </a:gradFill>
          <a:ln w="19050">
            <a:solidFill>
              <a:srgbClr val="FFC864"/>
            </a:solidFill>
            <a:miter lim="800000"/>
            <a:headEnd/>
            <a:tailEnd/>
          </a:ln>
          <a:effectLst>
            <a:outerShdw dist="17961" dir="2700000" algn="ctr" rotWithShape="0">
              <a:schemeClr val="bg2"/>
            </a:outerShdw>
          </a:effectLst>
        </p:spPr>
        <p:txBody>
          <a:bodyPr wrap="none" lIns="90000" tIns="46800" rIns="90000" bIns="46800" anchor="ctr"/>
          <a:lstStyle/>
          <a:p>
            <a:endParaRPr lang="ja-JP" altLang="en-US"/>
          </a:p>
        </p:txBody>
      </p:sp>
      <p:sp>
        <p:nvSpPr>
          <p:cNvPr id="194565" name="Text Box 5"/>
          <p:cNvSpPr txBox="1">
            <a:spLocks noChangeArrowheads="1"/>
          </p:cNvSpPr>
          <p:nvPr/>
        </p:nvSpPr>
        <p:spPr bwMode="auto">
          <a:xfrm>
            <a:off x="836613" y="3136900"/>
            <a:ext cx="5183187" cy="862013"/>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地域貢献を優先すべきか、自社の営業を優先すべきか迷っています。</a:t>
            </a:r>
          </a:p>
          <a:p>
            <a:r>
              <a:rPr lang="ja-JP" altLang="en-US" sz="1000" b="0">
                <a:solidFill>
                  <a:srgbClr val="333399"/>
                </a:solidFill>
                <a:latin typeface="Arial" panose="020B0604020202020204" pitchFamily="34" charset="0"/>
              </a:rPr>
              <a:t>　当社はホテル業を営んでいます。</a:t>
            </a:r>
          </a:p>
          <a:p>
            <a:r>
              <a:rPr lang="ja-JP" altLang="en-US" sz="1000" b="0">
                <a:solidFill>
                  <a:srgbClr val="333399"/>
                </a:solidFill>
                <a:latin typeface="Arial" panose="020B0604020202020204" pitchFamily="34" charset="0"/>
              </a:rPr>
              <a:t>　震災時には、避難所に入れない方などを対象に無料開放することも考えていますが、</a:t>
            </a:r>
          </a:p>
          <a:p>
            <a:r>
              <a:rPr lang="ja-JP" altLang="en-US" sz="1000" b="0">
                <a:solidFill>
                  <a:srgbClr val="333399"/>
                </a:solidFill>
                <a:latin typeface="Arial" panose="020B0604020202020204" pitchFamily="34" charset="0"/>
              </a:rPr>
              <a:t>　有料で宿泊されるお客様を優先したい気持ちもあります。どのように考えるべきです</a:t>
            </a:r>
          </a:p>
          <a:p>
            <a:r>
              <a:rPr lang="ja-JP" altLang="en-US" sz="1000" b="0">
                <a:solidFill>
                  <a:srgbClr val="333399"/>
                </a:solidFill>
                <a:latin typeface="Arial" panose="020B0604020202020204" pitchFamily="34" charset="0"/>
              </a:rPr>
              <a:t>　か？</a:t>
            </a:r>
            <a:endParaRPr lang="ja-JP" altLang="en-US" sz="1000" b="0" u="sng">
              <a:solidFill>
                <a:srgbClr val="333399"/>
              </a:solidFill>
              <a:latin typeface="Arial" panose="020B0604020202020204" pitchFamily="34" charset="0"/>
            </a:endParaRPr>
          </a:p>
        </p:txBody>
      </p:sp>
      <p:sp>
        <p:nvSpPr>
          <p:cNvPr id="194566" name="Text Box 6"/>
          <p:cNvSpPr txBox="1">
            <a:spLocks noChangeArrowheads="1"/>
          </p:cNvSpPr>
          <p:nvPr/>
        </p:nvSpPr>
        <p:spPr bwMode="auto">
          <a:xfrm>
            <a:off x="836613" y="4143375"/>
            <a:ext cx="5183187" cy="100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震災時には、自社の売上を確保し、事業を継続させることはもちろん、地域住民の方との共助も大切なことです。</a:t>
            </a:r>
          </a:p>
          <a:p>
            <a:r>
              <a:rPr lang="ja-JP" altLang="en-US" sz="1000" b="0">
                <a:latin typeface="Arial" panose="020B0604020202020204" pitchFamily="34" charset="0"/>
              </a:rPr>
              <a:t>特に、ホテル業の場合は、避難所に入れない方の宿泊場所としての役割を地元市役所などから依頼されるなど、社会貢献を期待されることが見込まれます。</a:t>
            </a:r>
          </a:p>
          <a:p>
            <a:r>
              <a:rPr lang="ja-JP" altLang="en-US" sz="1000" b="0">
                <a:latin typeface="Arial" panose="020B0604020202020204" pitchFamily="34" charset="0"/>
              </a:rPr>
              <a:t>地域貢献と自社の売上のどちらを優先すべきかについては、経営方針にも関わることですので、経営者自身が、「基本方針」として決める必要があります。</a:t>
            </a:r>
          </a:p>
        </p:txBody>
      </p:sp>
      <p:sp>
        <p:nvSpPr>
          <p:cNvPr id="194567" name="Text Box 7"/>
          <p:cNvSpPr txBox="1">
            <a:spLocks noChangeArrowheads="1"/>
          </p:cNvSpPr>
          <p:nvPr/>
        </p:nvSpPr>
        <p:spPr bwMode="auto">
          <a:xfrm>
            <a:off x="0" y="5661025"/>
            <a:ext cx="3116263" cy="3048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ja-JP" altLang="en-US" sz="1400">
                <a:solidFill>
                  <a:schemeClr val="tx1"/>
                </a:solidFill>
              </a:rPr>
              <a:t>２．１　対象とする災害</a:t>
            </a:r>
          </a:p>
        </p:txBody>
      </p:sp>
      <p:sp>
        <p:nvSpPr>
          <p:cNvPr id="194568" name="Text Box 8"/>
          <p:cNvSpPr txBox="1">
            <a:spLocks noChangeArrowheads="1"/>
          </p:cNvSpPr>
          <p:nvPr/>
        </p:nvSpPr>
        <p:spPr bwMode="auto">
          <a:xfrm>
            <a:off x="2822575" y="893763"/>
            <a:ext cx="32400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800" b="0">
                <a:solidFill>
                  <a:schemeClr val="tx1"/>
                </a:solidFill>
                <a:latin typeface="HG創英角ｺﾞｼｯｸUB" panose="020B0909000000000000" pitchFamily="49" charset="-128"/>
                <a:ea typeface="ＭＳ Ｐゴシック" panose="020B0600070205080204" pitchFamily="50" charset="-128"/>
              </a:rPr>
              <a:t>（標準版）での項目</a:t>
            </a:r>
          </a:p>
          <a:p>
            <a:r>
              <a:rPr lang="ja-JP" altLang="en-US" sz="1000" b="0">
                <a:solidFill>
                  <a:schemeClr val="tx1"/>
                </a:solidFill>
                <a:latin typeface="HG創英角ｺﾞｼｯｸUB" panose="020B0909000000000000" pitchFamily="49" charset="-128"/>
                <a:ea typeface="ＭＳ Ｐゴシック" panose="020B0600070205080204" pitchFamily="50" charset="-128"/>
              </a:rPr>
              <a:t>１．ＢＣＰ基本方針の決定</a:t>
            </a:r>
            <a:endParaRPr lang="ja-JP" altLang="en-US" sz="800" b="0">
              <a:solidFill>
                <a:schemeClr val="tx1"/>
              </a:solidFill>
              <a:latin typeface="HG創英角ｺﾞｼｯｸUB" panose="020B0909000000000000" pitchFamily="49" charset="-128"/>
              <a:ea typeface="ＭＳ Ｐゴシック" panose="020B0600070205080204" pitchFamily="50" charset="-128"/>
            </a:endParaRPr>
          </a:p>
        </p:txBody>
      </p:sp>
      <p:sp>
        <p:nvSpPr>
          <p:cNvPr id="194569" name="AutoShape 9"/>
          <p:cNvSpPr>
            <a:spLocks noChangeArrowheads="1"/>
          </p:cNvSpPr>
          <p:nvPr/>
        </p:nvSpPr>
        <p:spPr bwMode="auto">
          <a:xfrm>
            <a:off x="388938" y="3152775"/>
            <a:ext cx="496887" cy="244475"/>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4570" name="Text Box 10"/>
          <p:cNvSpPr txBox="1">
            <a:spLocks noChangeArrowheads="1"/>
          </p:cNvSpPr>
          <p:nvPr/>
        </p:nvSpPr>
        <p:spPr bwMode="auto">
          <a:xfrm>
            <a:off x="376238" y="3157538"/>
            <a:ext cx="523875" cy="242887"/>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ctr"/>
            <a:r>
              <a:rPr lang="en-US" altLang="ja-JP" sz="1000">
                <a:solidFill>
                  <a:schemeClr val="bg1"/>
                </a:solidFill>
              </a:rPr>
              <a:t>Q 5</a:t>
            </a:r>
          </a:p>
        </p:txBody>
      </p:sp>
      <p:sp>
        <p:nvSpPr>
          <p:cNvPr id="194571" name="Text Box 11"/>
          <p:cNvSpPr txBox="1">
            <a:spLocks noChangeArrowheads="1"/>
          </p:cNvSpPr>
          <p:nvPr/>
        </p:nvSpPr>
        <p:spPr bwMode="auto">
          <a:xfrm>
            <a:off x="368300" y="3149600"/>
            <a:ext cx="523875" cy="247650"/>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194572" name="AutoShape 12"/>
          <p:cNvSpPr>
            <a:spLocks noChangeArrowheads="1"/>
          </p:cNvSpPr>
          <p:nvPr/>
        </p:nvSpPr>
        <p:spPr bwMode="auto">
          <a:xfrm>
            <a:off x="392113" y="4171950"/>
            <a:ext cx="496887" cy="244475"/>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4573" name="Text Box 13"/>
          <p:cNvSpPr txBox="1">
            <a:spLocks noChangeArrowheads="1"/>
          </p:cNvSpPr>
          <p:nvPr/>
        </p:nvSpPr>
        <p:spPr bwMode="auto">
          <a:xfrm>
            <a:off x="428625" y="4167188"/>
            <a:ext cx="420688"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pPr algn="ctr"/>
            <a:r>
              <a:rPr lang="en-US" altLang="ja-JP" sz="1000">
                <a:solidFill>
                  <a:srgbClr val="333399"/>
                </a:solidFill>
              </a:rPr>
              <a:t>A 5</a:t>
            </a:r>
          </a:p>
        </p:txBody>
      </p:sp>
      <p:sp>
        <p:nvSpPr>
          <p:cNvPr id="194574" name="Text Box 14"/>
          <p:cNvSpPr txBox="1">
            <a:spLocks noChangeArrowheads="1"/>
          </p:cNvSpPr>
          <p:nvPr/>
        </p:nvSpPr>
        <p:spPr bwMode="auto">
          <a:xfrm>
            <a:off x="0" y="927100"/>
            <a:ext cx="2663825" cy="3048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ja-JP" altLang="en-US" sz="1400">
                <a:solidFill>
                  <a:schemeClr val="tx1"/>
                </a:solidFill>
              </a:rPr>
              <a:t>１．ＢＣＰの基本方針</a:t>
            </a:r>
          </a:p>
        </p:txBody>
      </p:sp>
      <p:sp>
        <p:nvSpPr>
          <p:cNvPr id="194575" name="AutoShape 15"/>
          <p:cNvSpPr>
            <a:spLocks noChangeArrowheads="1"/>
          </p:cNvSpPr>
          <p:nvPr/>
        </p:nvSpPr>
        <p:spPr bwMode="auto">
          <a:xfrm rot="10800000" flipH="1">
            <a:off x="3708400" y="5557838"/>
            <a:ext cx="1808163" cy="495300"/>
          </a:xfrm>
          <a:prstGeom prst="homePlate">
            <a:avLst>
              <a:gd name="adj" fmla="val 18862"/>
            </a:avLst>
          </a:prstGeom>
          <a:solidFill>
            <a:schemeClr val="bg1"/>
          </a:solidFill>
          <a:ln w="12700">
            <a:solidFill>
              <a:srgbClr val="FFE5E5"/>
            </a:solidFill>
            <a:miter lim="800000"/>
            <a:headEnd/>
            <a:tailEnd/>
          </a:ln>
          <a:effectLst>
            <a:outerShdw dist="17961" dir="2700000" algn="ctr" rotWithShape="0">
              <a:schemeClr val="bg2"/>
            </a:outerShdw>
          </a:effectLst>
        </p:spPr>
        <p:txBody>
          <a:bodyPr rot="10800000" wrap="none" lIns="90000" tIns="46800" rIns="90000" bIns="46800" anchor="ctr"/>
          <a:lstStyle/>
          <a:p>
            <a:r>
              <a:rPr lang="ja-JP" altLang="en-US" sz="800" b="0">
                <a:solidFill>
                  <a:schemeClr val="tx1"/>
                </a:solidFill>
                <a:latin typeface="ＭＳ Ｐゴシック" panose="020B0600070205080204" pitchFamily="50" charset="-128"/>
                <a:ea typeface="ＭＳ Ｐゴシック" panose="020B0600070205080204" pitchFamily="50" charset="-128"/>
              </a:rPr>
              <a:t>（標準版）での項目</a:t>
            </a:r>
          </a:p>
          <a:p>
            <a:r>
              <a:rPr lang="ja-JP" altLang="en-US" sz="1000" b="0">
                <a:solidFill>
                  <a:schemeClr val="tx1"/>
                </a:solidFill>
                <a:latin typeface="ＭＳ Ｐゴシック" panose="020B0600070205080204" pitchFamily="50" charset="-128"/>
                <a:ea typeface="ＭＳ Ｐゴシック" panose="020B0600070205080204" pitchFamily="50" charset="-128"/>
              </a:rPr>
              <a:t>２．１　対象とする災害</a:t>
            </a:r>
            <a:endParaRPr lang="ja-JP" altLang="en-US" sz="1800">
              <a:solidFill>
                <a:schemeClr val="tx1"/>
              </a:solidFill>
              <a:latin typeface="Arial" panose="020B0604020202020204" pitchFamily="34" charset="0"/>
              <a:ea typeface="ＭＳ Ｐゴシック" panose="020B0600070205080204" pitchFamily="50" charset="-128"/>
            </a:endParaRPr>
          </a:p>
        </p:txBody>
      </p:sp>
      <p:sp>
        <p:nvSpPr>
          <p:cNvPr id="194576" name="Text Box 16"/>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10</a:t>
            </a:r>
          </a:p>
        </p:txBody>
      </p:sp>
      <p:sp>
        <p:nvSpPr>
          <p:cNvPr id="194577" name="Text Box 17"/>
          <p:cNvSpPr txBox="1">
            <a:spLocks noChangeArrowheads="1"/>
          </p:cNvSpPr>
          <p:nvPr/>
        </p:nvSpPr>
        <p:spPr bwMode="auto">
          <a:xfrm>
            <a:off x="836613" y="6375400"/>
            <a:ext cx="5183187" cy="404813"/>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なぜ、「あいちＢＣＰモデル」では、「対象とする災害」を</a:t>
            </a:r>
            <a:r>
              <a:rPr lang="ja-JP" altLang="en-US" sz="1000" i="1">
                <a:solidFill>
                  <a:srgbClr val="333399"/>
                </a:solidFill>
              </a:rPr>
              <a:t>“</a:t>
            </a:r>
            <a:r>
              <a:rPr lang="ja-JP" altLang="en-US" sz="1000" i="1">
                <a:solidFill>
                  <a:srgbClr val="333399"/>
                </a:solidFill>
                <a:latin typeface="Arial" panose="020B0604020202020204" pitchFamily="34" charset="0"/>
              </a:rPr>
              <a:t>地震”と決めているのですか？</a:t>
            </a:r>
          </a:p>
        </p:txBody>
      </p:sp>
      <p:sp>
        <p:nvSpPr>
          <p:cNvPr id="194578" name="Text Box 18"/>
          <p:cNvSpPr txBox="1">
            <a:spLocks noChangeArrowheads="1"/>
          </p:cNvSpPr>
          <p:nvPr/>
        </p:nvSpPr>
        <p:spPr bwMode="auto">
          <a:xfrm>
            <a:off x="836613" y="6853238"/>
            <a:ext cx="51831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t>地震は、「建物が壊れる」「道路が通れなくなる」「ライフラインが止まる」など、総合的な災害と言うことができますので、地震を対象としたＢＣＰを作成することは、地震以外のリスクである火災、風水害などを対象としたＢＣＰにも応用できる部分が多いのです。</a:t>
            </a:r>
          </a:p>
          <a:p>
            <a:r>
              <a:rPr lang="ja-JP" altLang="en-US" sz="1000" b="0"/>
              <a:t>また、愛知県では甚大な被害を及ぼす東海地震・東南海地震の発生が懸念されているだけでなく、「震度６強」を超えるような大地震が、日本全国で発生していることから、企業が地震に備えてＢＣＰに取り組むことは有益です。</a:t>
            </a:r>
          </a:p>
          <a:p>
            <a:r>
              <a:rPr lang="ja-JP" altLang="en-US" sz="1000" b="0"/>
              <a:t>比較的被害を想定しやすい地震から検討を開始し、一通りＢＣＰを作成・理解した上で、順次対象とする災害を増やして検討を進めることをお勧めします。</a:t>
            </a:r>
          </a:p>
          <a:p>
            <a:endParaRPr lang="ja-JP" altLang="en-US" sz="1000" b="0"/>
          </a:p>
          <a:p>
            <a:r>
              <a:rPr lang="ja-JP" altLang="en-US" sz="1000" b="0"/>
              <a:t>なお、地震以外のリスクとして主なものは、以下のものがあります</a:t>
            </a:r>
            <a:r>
              <a:rPr lang="en-US" altLang="ja-JP" sz="1000" b="0"/>
              <a:t>｡</a:t>
            </a:r>
          </a:p>
          <a:p>
            <a:r>
              <a:rPr lang="ja-JP" altLang="en-US" sz="1000" b="0"/>
              <a:t>　●洪水、台風、大規模停電、新型インフルエンザ、テロ　　　など</a:t>
            </a:r>
          </a:p>
        </p:txBody>
      </p:sp>
      <p:sp>
        <p:nvSpPr>
          <p:cNvPr id="194579" name="AutoShape 19"/>
          <p:cNvSpPr>
            <a:spLocks noChangeArrowheads="1"/>
          </p:cNvSpPr>
          <p:nvPr/>
        </p:nvSpPr>
        <p:spPr bwMode="auto">
          <a:xfrm>
            <a:off x="388938" y="6378575"/>
            <a:ext cx="496887" cy="244475"/>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4580" name="Text Box 20"/>
          <p:cNvSpPr txBox="1">
            <a:spLocks noChangeArrowheads="1"/>
          </p:cNvSpPr>
          <p:nvPr/>
        </p:nvSpPr>
        <p:spPr bwMode="auto">
          <a:xfrm>
            <a:off x="376238" y="6378575"/>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ctr"/>
            <a:r>
              <a:rPr lang="en-US" altLang="ja-JP" sz="1000">
                <a:solidFill>
                  <a:schemeClr val="bg1"/>
                </a:solidFill>
              </a:rPr>
              <a:t>Q 6</a:t>
            </a:r>
          </a:p>
        </p:txBody>
      </p:sp>
      <p:sp>
        <p:nvSpPr>
          <p:cNvPr id="194581" name="Text Box 21"/>
          <p:cNvSpPr txBox="1">
            <a:spLocks noChangeArrowheads="1"/>
          </p:cNvSpPr>
          <p:nvPr/>
        </p:nvSpPr>
        <p:spPr bwMode="auto">
          <a:xfrm>
            <a:off x="368300" y="6378575"/>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194582" name="AutoShape 22"/>
          <p:cNvSpPr>
            <a:spLocks noChangeArrowheads="1"/>
          </p:cNvSpPr>
          <p:nvPr/>
        </p:nvSpPr>
        <p:spPr bwMode="auto">
          <a:xfrm>
            <a:off x="392113" y="6878638"/>
            <a:ext cx="496887" cy="246062"/>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4583" name="Text Box 23"/>
          <p:cNvSpPr txBox="1">
            <a:spLocks noChangeArrowheads="1"/>
          </p:cNvSpPr>
          <p:nvPr/>
        </p:nvSpPr>
        <p:spPr bwMode="auto">
          <a:xfrm>
            <a:off x="428625" y="6873875"/>
            <a:ext cx="420688" cy="246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pPr algn="ctr"/>
            <a:r>
              <a:rPr lang="en-US" altLang="ja-JP" sz="1000">
                <a:solidFill>
                  <a:srgbClr val="333399"/>
                </a:solidFill>
              </a:rPr>
              <a:t>A 6</a:t>
            </a:r>
          </a:p>
        </p:txBody>
      </p:sp>
      <p:sp>
        <p:nvSpPr>
          <p:cNvPr id="194584" name="Text Box 24"/>
          <p:cNvSpPr txBox="1">
            <a:spLocks noChangeArrowheads="1"/>
          </p:cNvSpPr>
          <p:nvPr/>
        </p:nvSpPr>
        <p:spPr bwMode="auto">
          <a:xfrm>
            <a:off x="836613" y="1677988"/>
            <a:ext cx="5183187" cy="255587"/>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基本方針は、何のために必要なのですか？</a:t>
            </a:r>
          </a:p>
        </p:txBody>
      </p:sp>
      <p:sp>
        <p:nvSpPr>
          <p:cNvPr id="194585" name="Text Box 25"/>
          <p:cNvSpPr txBox="1">
            <a:spLocks noChangeArrowheads="1"/>
          </p:cNvSpPr>
          <p:nvPr/>
        </p:nvSpPr>
        <p:spPr bwMode="auto">
          <a:xfrm>
            <a:off x="836613" y="2105025"/>
            <a:ext cx="51831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ＢＣＰの基本方針は、「あなたの会社が何のためにＢＣＰを作るのか。」を社内外に向けて宣言するためにあります。</a:t>
            </a:r>
          </a:p>
          <a:p>
            <a:r>
              <a:rPr lang="ja-JP" altLang="en-US" sz="1000" b="0">
                <a:latin typeface="Arial" panose="020B0604020202020204" pitchFamily="34" charset="0"/>
              </a:rPr>
              <a:t>この基本方針を達成するためにＢＣＰを検討・作成すると考えて、ＢＣＰを作成していきましょう。</a:t>
            </a:r>
          </a:p>
        </p:txBody>
      </p:sp>
      <p:sp>
        <p:nvSpPr>
          <p:cNvPr id="194586" name="AutoShape 26"/>
          <p:cNvSpPr>
            <a:spLocks noChangeArrowheads="1"/>
          </p:cNvSpPr>
          <p:nvPr/>
        </p:nvSpPr>
        <p:spPr bwMode="auto">
          <a:xfrm>
            <a:off x="388938" y="1679575"/>
            <a:ext cx="496887" cy="242888"/>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4587" name="Text Box 27"/>
          <p:cNvSpPr txBox="1">
            <a:spLocks noChangeArrowheads="1"/>
          </p:cNvSpPr>
          <p:nvPr/>
        </p:nvSpPr>
        <p:spPr bwMode="auto">
          <a:xfrm>
            <a:off x="376238" y="1679575"/>
            <a:ext cx="523875" cy="242888"/>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ctr"/>
            <a:r>
              <a:rPr lang="en-US" altLang="ja-JP" sz="1000">
                <a:solidFill>
                  <a:schemeClr val="bg1"/>
                </a:solidFill>
              </a:rPr>
              <a:t>Q 4</a:t>
            </a:r>
          </a:p>
        </p:txBody>
      </p:sp>
      <p:sp>
        <p:nvSpPr>
          <p:cNvPr id="194588" name="Text Box 28"/>
          <p:cNvSpPr txBox="1">
            <a:spLocks noChangeArrowheads="1"/>
          </p:cNvSpPr>
          <p:nvPr/>
        </p:nvSpPr>
        <p:spPr bwMode="auto">
          <a:xfrm>
            <a:off x="368300" y="1679575"/>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194589" name="AutoShape 29"/>
          <p:cNvSpPr>
            <a:spLocks noChangeArrowheads="1"/>
          </p:cNvSpPr>
          <p:nvPr/>
        </p:nvSpPr>
        <p:spPr bwMode="auto">
          <a:xfrm>
            <a:off x="392113" y="2132013"/>
            <a:ext cx="496887" cy="246062"/>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4590" name="Text Box 30"/>
          <p:cNvSpPr txBox="1">
            <a:spLocks noChangeArrowheads="1"/>
          </p:cNvSpPr>
          <p:nvPr/>
        </p:nvSpPr>
        <p:spPr bwMode="auto">
          <a:xfrm>
            <a:off x="427038" y="2127250"/>
            <a:ext cx="420687"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pPr algn="ctr"/>
            <a:r>
              <a:rPr lang="en-US" altLang="ja-JP" sz="1000">
                <a:solidFill>
                  <a:srgbClr val="333399"/>
                </a:solidFill>
              </a:rPr>
              <a:t>A 4</a:t>
            </a:r>
          </a:p>
        </p:txBody>
      </p:sp>
      <p:sp>
        <p:nvSpPr>
          <p:cNvPr id="194591" name="Text Box 31"/>
          <p:cNvSpPr txBox="1">
            <a:spLocks noChangeArrowheads="1"/>
          </p:cNvSpPr>
          <p:nvPr/>
        </p:nvSpPr>
        <p:spPr bwMode="auto">
          <a:xfrm>
            <a:off x="44450" y="57150"/>
            <a:ext cx="54721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0">
                <a:solidFill>
                  <a:schemeClr val="tx1"/>
                </a:solidFill>
              </a:rPr>
              <a:t>Ⅱ</a:t>
            </a:r>
            <a:r>
              <a:rPr lang="ja-JP" altLang="en-US" sz="1000" b="0">
                <a:solidFill>
                  <a:schemeClr val="tx1"/>
                </a:solidFill>
              </a:rPr>
              <a:t>．「あいちＢＣＰモデル」作成</a:t>
            </a:r>
            <a:r>
              <a:rPr lang="en-US" altLang="ja-JP" sz="1000" b="0">
                <a:solidFill>
                  <a:schemeClr val="tx1"/>
                </a:solidFill>
              </a:rPr>
              <a:t>Q&amp;A</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664" name="AutoShape 80"/>
          <p:cNvSpPr>
            <a:spLocks noChangeArrowheads="1"/>
          </p:cNvSpPr>
          <p:nvPr/>
        </p:nvSpPr>
        <p:spPr bwMode="auto">
          <a:xfrm>
            <a:off x="596900" y="1917700"/>
            <a:ext cx="1103313" cy="44450"/>
          </a:xfrm>
          <a:prstGeom prst="roundRect">
            <a:avLst>
              <a:gd name="adj" fmla="val 50000"/>
            </a:avLst>
          </a:prstGeom>
          <a:solidFill>
            <a:srgbClr val="FF99CC"/>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95665" name="AutoShape 81"/>
          <p:cNvSpPr>
            <a:spLocks noChangeArrowheads="1"/>
          </p:cNvSpPr>
          <p:nvPr/>
        </p:nvSpPr>
        <p:spPr bwMode="auto">
          <a:xfrm>
            <a:off x="422275" y="1709738"/>
            <a:ext cx="1538288" cy="44450"/>
          </a:xfrm>
          <a:prstGeom prst="roundRect">
            <a:avLst>
              <a:gd name="adj" fmla="val 50000"/>
            </a:avLst>
          </a:prstGeom>
          <a:solidFill>
            <a:srgbClr val="FF99CC"/>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95586" name="AutoShape 2"/>
          <p:cNvSpPr>
            <a:spLocks noChangeArrowheads="1"/>
          </p:cNvSpPr>
          <p:nvPr/>
        </p:nvSpPr>
        <p:spPr bwMode="auto">
          <a:xfrm rot="10800000" flipH="1">
            <a:off x="-160338" y="762000"/>
            <a:ext cx="3648076" cy="655638"/>
          </a:xfrm>
          <a:prstGeom prst="homePlate">
            <a:avLst>
              <a:gd name="adj" fmla="val 28748"/>
            </a:avLst>
          </a:prstGeom>
          <a:gradFill rotWithShape="1">
            <a:gsLst>
              <a:gs pos="0">
                <a:srgbClr val="FFE5E5"/>
              </a:gs>
              <a:gs pos="50000">
                <a:srgbClr val="FFE5E5">
                  <a:gamma/>
                  <a:tint val="40000"/>
                  <a:invGamma/>
                </a:srgbClr>
              </a:gs>
              <a:gs pos="100000">
                <a:srgbClr val="FFE5E5"/>
              </a:gs>
            </a:gsLst>
            <a:lin ang="5400000" scaled="1"/>
          </a:gradFill>
          <a:ln w="19050">
            <a:solidFill>
              <a:srgbClr val="FFE5E5"/>
            </a:solidFill>
            <a:miter lim="800000"/>
            <a:headEnd/>
            <a:tailEnd/>
          </a:ln>
          <a:effectLst>
            <a:outerShdw dist="17961" dir="2700000" algn="ctr" rotWithShape="0">
              <a:schemeClr val="bg2"/>
            </a:outerShdw>
          </a:effectLst>
        </p:spPr>
        <p:txBody>
          <a:bodyPr wrap="none" lIns="90000" tIns="46800" rIns="90000" bIns="46800" anchor="ctr"/>
          <a:lstStyle/>
          <a:p>
            <a:endParaRPr lang="ja-JP" altLang="en-US"/>
          </a:p>
        </p:txBody>
      </p:sp>
      <p:sp>
        <p:nvSpPr>
          <p:cNvPr id="195587" name="Text Box 3"/>
          <p:cNvSpPr txBox="1">
            <a:spLocks noChangeArrowheads="1"/>
          </p:cNvSpPr>
          <p:nvPr/>
        </p:nvSpPr>
        <p:spPr bwMode="auto">
          <a:xfrm>
            <a:off x="0" y="947738"/>
            <a:ext cx="3116263" cy="3048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ja-JP" altLang="en-US" sz="1400">
                <a:solidFill>
                  <a:schemeClr val="tx1"/>
                </a:solidFill>
              </a:rPr>
              <a:t>２．２　重要業務と復旧目標の決定</a:t>
            </a:r>
          </a:p>
        </p:txBody>
      </p:sp>
      <p:graphicFrame>
        <p:nvGraphicFramePr>
          <p:cNvPr id="195660" name="Group 76"/>
          <p:cNvGraphicFramePr>
            <a:graphicFrameLocks noGrp="1"/>
          </p:cNvGraphicFramePr>
          <p:nvPr/>
        </p:nvGraphicFramePr>
        <p:xfrm>
          <a:off x="463550" y="2360613"/>
          <a:ext cx="5930900" cy="5162550"/>
        </p:xfrm>
        <a:graphic>
          <a:graphicData uri="http://schemas.openxmlformats.org/drawingml/2006/table">
            <a:tbl>
              <a:tblPr/>
              <a:tblGrid>
                <a:gridCol w="755650">
                  <a:extLst>
                    <a:ext uri="{9D8B030D-6E8A-4147-A177-3AD203B41FA5}">
                      <a16:colId xmlns:a16="http://schemas.microsoft.com/office/drawing/2014/main" val="1277161432"/>
                    </a:ext>
                  </a:extLst>
                </a:gridCol>
                <a:gridCol w="755650">
                  <a:extLst>
                    <a:ext uri="{9D8B030D-6E8A-4147-A177-3AD203B41FA5}">
                      <a16:colId xmlns:a16="http://schemas.microsoft.com/office/drawing/2014/main" val="3837034058"/>
                    </a:ext>
                  </a:extLst>
                </a:gridCol>
                <a:gridCol w="1384300">
                  <a:extLst>
                    <a:ext uri="{9D8B030D-6E8A-4147-A177-3AD203B41FA5}">
                      <a16:colId xmlns:a16="http://schemas.microsoft.com/office/drawing/2014/main" val="874591228"/>
                    </a:ext>
                  </a:extLst>
                </a:gridCol>
                <a:gridCol w="1517650">
                  <a:extLst>
                    <a:ext uri="{9D8B030D-6E8A-4147-A177-3AD203B41FA5}">
                      <a16:colId xmlns:a16="http://schemas.microsoft.com/office/drawing/2014/main" val="314566472"/>
                    </a:ext>
                  </a:extLst>
                </a:gridCol>
                <a:gridCol w="1517650">
                  <a:extLst>
                    <a:ext uri="{9D8B030D-6E8A-4147-A177-3AD203B41FA5}">
                      <a16:colId xmlns:a16="http://schemas.microsoft.com/office/drawing/2014/main" val="3972095194"/>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業種</a:t>
                      </a:r>
                    </a:p>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従業員数</a:t>
                      </a:r>
                      <a:r>
                        <a:rPr kumimoji="1" lang="en-US" altLang="ja-JP"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使用</a:t>
                      </a:r>
                    </a:p>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モデル</a:t>
                      </a:r>
                      <a:r>
                        <a:rPr kumimoji="1" lang="en-US" altLang="ja-JP" sz="8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重要業務</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決定した理由</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ここがポイント！</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3575243756"/>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印刷業</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110</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人</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製・標</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主力製品Ａの印刷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主力製品製造による売上への影響を無視できないため。</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「売上への影響」を何よりも優先している事例です。</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5324543"/>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飲食店</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50</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人</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商・コ</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お店の営業再開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売上や顧客などへの影響を考え、事業継続のためには、お店を再開することが必須だと判断したため。</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小中規模の店舗では、店の営業の再開が、最も重要な業務となることが一般的です。</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238112"/>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印刷業</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30</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人</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製・標</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特定顧客に納品する製品群の印刷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小ロットの業務を多く取り扱っているため、印刷製品毎による分類ができないため。</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特定顧客に対しての製品群の印刷を重要業務としている事例です。</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736715"/>
                  </a:ext>
                </a:extLst>
              </a:tr>
              <a:tr h="101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不動産</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賃貸業</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5</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人</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商・コ</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賃貸ビルにおけるインフラの復旧・整備</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（まずは管理物件の被害状況の把握）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テナントの皆様が安全に営業再開できるよう、手配することが重要であるため。</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顧客であるテナントへの影響を考え、重要業務を決定した事例です。</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7074040"/>
                  </a:ext>
                </a:extLst>
              </a:tr>
              <a:tr h="11684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印刷業</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40</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人</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製・標</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同地域内ではない客先向けの</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製品Ａの印刷・製本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製品Ａの納入が遅れると、顧客の生産もストップさせてしまうため。</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また、顧客が同地域にある製品Ｂは、売上比率が高いが、被災後すぐには必要とされないと想定したため。</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被災時における顧客への影響と、顧客の被害状況も考えて決定した事例です。</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78584723"/>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印刷業</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40</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人</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製・標</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全製品の製造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会社を存続させるためには製品を特定できないため。</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どうしても特定の製品に絞り込めない場合には、「すべての製品の製造」を重要業務とする場合もあります。</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60528992"/>
                  </a:ext>
                </a:extLst>
              </a:tr>
            </a:tbl>
          </a:graphicData>
        </a:graphic>
      </p:graphicFrame>
      <p:sp>
        <p:nvSpPr>
          <p:cNvPr id="195638" name="AutoShape 54"/>
          <p:cNvSpPr>
            <a:spLocks noChangeArrowheads="1"/>
          </p:cNvSpPr>
          <p:nvPr/>
        </p:nvSpPr>
        <p:spPr bwMode="auto">
          <a:xfrm rot="10800000" flipH="1">
            <a:off x="3708400" y="782638"/>
            <a:ext cx="2322513" cy="619125"/>
          </a:xfrm>
          <a:prstGeom prst="homePlate">
            <a:avLst>
              <a:gd name="adj" fmla="val 19382"/>
            </a:avLst>
          </a:prstGeom>
          <a:solidFill>
            <a:schemeClr val="bg1"/>
          </a:solidFill>
          <a:ln w="12700">
            <a:solidFill>
              <a:srgbClr val="FFE5E5"/>
            </a:solidFill>
            <a:miter lim="800000"/>
            <a:headEnd/>
            <a:tailEnd/>
          </a:ln>
          <a:effectLst>
            <a:outerShdw dist="17961" dir="2700000" algn="ctr" rotWithShape="0">
              <a:schemeClr val="bg2"/>
            </a:outerShdw>
          </a:effectLst>
        </p:spPr>
        <p:txBody>
          <a:bodyPr rot="10800000" wrap="none" lIns="90000" tIns="46800" rIns="90000" bIns="46800" anchor="ctr"/>
          <a:lstStyle/>
          <a:p>
            <a:r>
              <a:rPr lang="ja-JP" altLang="en-US" sz="800" b="0">
                <a:solidFill>
                  <a:schemeClr val="tx1"/>
                </a:solidFill>
                <a:latin typeface="ＭＳ Ｐゴシック" panose="020B0600070205080204" pitchFamily="50" charset="-128"/>
                <a:ea typeface="ＭＳ Ｐゴシック" panose="020B0600070205080204" pitchFamily="50" charset="-128"/>
              </a:rPr>
              <a:t>（標準版）での項目</a:t>
            </a:r>
          </a:p>
          <a:p>
            <a:r>
              <a:rPr lang="ja-JP" altLang="en-US" sz="1000" b="0">
                <a:solidFill>
                  <a:schemeClr val="tx1"/>
                </a:solidFill>
                <a:latin typeface="ＭＳ Ｐゴシック" panose="020B0600070205080204" pitchFamily="50" charset="-128"/>
                <a:ea typeface="ＭＳ Ｐゴシック" panose="020B0600070205080204" pitchFamily="50" charset="-128"/>
              </a:rPr>
              <a:t>２．２　重要業務の決定</a:t>
            </a:r>
          </a:p>
          <a:p>
            <a:r>
              <a:rPr lang="ja-JP" altLang="en-US" sz="1000" b="0">
                <a:solidFill>
                  <a:schemeClr val="tx1"/>
                </a:solidFill>
                <a:latin typeface="ＭＳ Ｐゴシック" panose="020B0600070205080204" pitchFamily="50" charset="-128"/>
                <a:ea typeface="ＭＳ Ｐゴシック" panose="020B0600070205080204" pitchFamily="50" charset="-128"/>
              </a:rPr>
              <a:t>２．３　目標とする復旧時間の決定</a:t>
            </a:r>
            <a:endParaRPr lang="ja-JP" altLang="en-US" sz="1800">
              <a:solidFill>
                <a:schemeClr val="tx1"/>
              </a:solidFill>
              <a:latin typeface="Arial" panose="020B0604020202020204" pitchFamily="34" charset="0"/>
              <a:ea typeface="ＭＳ Ｐゴシック" panose="020B0600070205080204" pitchFamily="50" charset="-128"/>
            </a:endParaRPr>
          </a:p>
        </p:txBody>
      </p:sp>
      <p:sp>
        <p:nvSpPr>
          <p:cNvPr id="195639" name="Rectangle 55"/>
          <p:cNvSpPr>
            <a:spLocks noChangeArrowheads="1"/>
          </p:cNvSpPr>
          <p:nvPr/>
        </p:nvSpPr>
        <p:spPr bwMode="auto">
          <a:xfrm>
            <a:off x="333375" y="1511300"/>
            <a:ext cx="24479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b="0">
                <a:latin typeface="Arial" panose="020B0604020202020204" pitchFamily="34" charset="0"/>
              </a:rPr>
              <a:t>企業の取組み事例一覧</a:t>
            </a:r>
          </a:p>
          <a:p>
            <a:r>
              <a:rPr lang="ja-JP" altLang="en-US" sz="1400">
                <a:latin typeface="Arial" panose="020B0604020202020204" pitchFamily="34" charset="0"/>
              </a:rPr>
              <a:t>　～重要業務～</a:t>
            </a:r>
          </a:p>
        </p:txBody>
      </p:sp>
      <p:sp>
        <p:nvSpPr>
          <p:cNvPr id="195641" name="Text Box 57"/>
          <p:cNvSpPr txBox="1">
            <a:spLocks noChangeArrowheads="1"/>
          </p:cNvSpPr>
          <p:nvPr/>
        </p:nvSpPr>
        <p:spPr bwMode="auto">
          <a:xfrm>
            <a:off x="1385888" y="57150"/>
            <a:ext cx="5472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ja-JP" sz="1000" b="0">
                <a:solidFill>
                  <a:schemeClr val="tx1"/>
                </a:solidFill>
              </a:rPr>
              <a:t>Ⅱ</a:t>
            </a:r>
            <a:r>
              <a:rPr lang="ja-JP" altLang="en-US" sz="1000" b="0">
                <a:solidFill>
                  <a:schemeClr val="tx1"/>
                </a:solidFill>
              </a:rPr>
              <a:t>．「あいちＢＣＰモデル」作成</a:t>
            </a:r>
            <a:r>
              <a:rPr lang="en-US" altLang="ja-JP" sz="1000" b="0">
                <a:solidFill>
                  <a:schemeClr val="tx1"/>
                </a:solidFill>
              </a:rPr>
              <a:t>Q&amp;A</a:t>
            </a:r>
          </a:p>
        </p:txBody>
      </p:sp>
      <p:sp>
        <p:nvSpPr>
          <p:cNvPr id="195642" name="Text Box 58"/>
          <p:cNvSpPr txBox="1">
            <a:spLocks noChangeArrowheads="1"/>
          </p:cNvSpPr>
          <p:nvPr/>
        </p:nvSpPr>
        <p:spPr bwMode="auto">
          <a:xfrm>
            <a:off x="404813" y="1971675"/>
            <a:ext cx="5832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以下は、「あいちＢＣＰモデル」に取り組んだ企業（店舗）が決定した「重要業務」の事例です。</a:t>
            </a:r>
          </a:p>
        </p:txBody>
      </p:sp>
      <p:sp>
        <p:nvSpPr>
          <p:cNvPr id="195643" name="Text Box 59"/>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11</a:t>
            </a:r>
          </a:p>
        </p:txBody>
      </p:sp>
      <p:sp>
        <p:nvSpPr>
          <p:cNvPr id="195663" name="Text Box 79"/>
          <p:cNvSpPr txBox="1">
            <a:spLocks noChangeArrowheads="1"/>
          </p:cNvSpPr>
          <p:nvPr/>
        </p:nvSpPr>
        <p:spPr bwMode="auto">
          <a:xfrm>
            <a:off x="1149350" y="7532688"/>
            <a:ext cx="374491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88900" indent="-88900">
              <a:defRPr kumimoji="1">
                <a:solidFill>
                  <a:schemeClr val="tx1"/>
                </a:solidFill>
                <a:latin typeface="Arial" panose="020B0604020202020204" pitchFamily="34" charset="0"/>
                <a:ea typeface="ＭＳ Ｐゴシック" panose="020B0600070205080204" pitchFamily="50" charset="-128"/>
              </a:defRPr>
            </a:lvl1pPr>
            <a:lvl2pPr marL="90488">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Font typeface="HG丸ｺﾞｼｯｸM-PRO" panose="020F0600000000000000" pitchFamily="50" charset="-128"/>
              <a:buChar char="※"/>
            </a:pPr>
            <a:r>
              <a:rPr lang="ja-JP" altLang="en-US" sz="800" b="0">
                <a:solidFill>
                  <a:srgbClr val="333333"/>
                </a:solidFill>
                <a:latin typeface="HG丸ｺﾞｼｯｸM-PRO" panose="020F0600000000000000" pitchFamily="50" charset="-128"/>
                <a:ea typeface="HG丸ｺﾞｼｯｸM-PRO" panose="020F0600000000000000" pitchFamily="50" charset="-128"/>
              </a:rPr>
              <a:t>使用モデルは、以下のように省略しています。</a:t>
            </a:r>
          </a:p>
          <a:p>
            <a:pPr lvl="1">
              <a:buFont typeface="Wingdings" panose="05000000000000000000" pitchFamily="2" charset="2"/>
              <a:buChar char="l"/>
            </a:pPr>
            <a:r>
              <a:rPr lang="ja-JP" altLang="en-US" sz="800" b="0">
                <a:solidFill>
                  <a:srgbClr val="333333"/>
                </a:solidFill>
                <a:latin typeface="HG丸ｺﾞｼｯｸM-PRO" panose="020F0600000000000000" pitchFamily="50" charset="-128"/>
                <a:ea typeface="HG丸ｺﾞｼｯｸM-PRO" panose="020F0600000000000000" pitchFamily="50" charset="-128"/>
              </a:rPr>
              <a:t> 製・コ：中小製造業向け　コンパクト版</a:t>
            </a:r>
          </a:p>
          <a:p>
            <a:pPr lvl="1">
              <a:buFont typeface="Wingdings" panose="05000000000000000000" pitchFamily="2" charset="2"/>
              <a:buChar char="l"/>
            </a:pPr>
            <a:r>
              <a:rPr lang="ja-JP" altLang="en-US" sz="800" b="0">
                <a:solidFill>
                  <a:srgbClr val="333333"/>
                </a:solidFill>
                <a:latin typeface="HG丸ｺﾞｼｯｸM-PRO" panose="020F0600000000000000" pitchFamily="50" charset="-128"/>
                <a:ea typeface="HG丸ｺﾞｼｯｸM-PRO" panose="020F0600000000000000" pitchFamily="50" charset="-128"/>
              </a:rPr>
              <a:t> 商・コ：中小商業・サービス業向け　コンパクト版</a:t>
            </a:r>
          </a:p>
          <a:p>
            <a:pPr lvl="1">
              <a:buFont typeface="Wingdings" panose="05000000000000000000" pitchFamily="2" charset="2"/>
              <a:buChar char="l"/>
            </a:pPr>
            <a:r>
              <a:rPr lang="ja-JP" altLang="en-US" sz="800" b="0">
                <a:solidFill>
                  <a:srgbClr val="333333"/>
                </a:solidFill>
                <a:latin typeface="HG丸ｺﾞｼｯｸM-PRO" panose="020F0600000000000000" pitchFamily="50" charset="-128"/>
                <a:ea typeface="HG丸ｺﾞｼｯｸM-PRO" panose="020F0600000000000000" pitchFamily="50" charset="-128"/>
              </a:rPr>
              <a:t> 製・標：中小製造業向け　標準版</a:t>
            </a:r>
          </a:p>
          <a:p>
            <a:pPr lvl="1">
              <a:buFont typeface="Wingdings" panose="05000000000000000000" pitchFamily="2" charset="2"/>
              <a:buChar char="l"/>
            </a:pPr>
            <a:r>
              <a:rPr lang="ja-JP" altLang="en-US" sz="800" b="0">
                <a:solidFill>
                  <a:srgbClr val="333333"/>
                </a:solidFill>
                <a:latin typeface="HG丸ｺﾞｼｯｸM-PRO" panose="020F0600000000000000" pitchFamily="50" charset="-128"/>
                <a:ea typeface="HG丸ｺﾞｼｯｸM-PRO" panose="020F0600000000000000" pitchFamily="50" charset="-128"/>
              </a:rPr>
              <a:t> 商・標：中小商業・サービス業向け　標準版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3254375"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12</a:t>
            </a:r>
          </a:p>
        </p:txBody>
      </p:sp>
      <p:sp>
        <p:nvSpPr>
          <p:cNvPr id="196611" name="Text Box 3"/>
          <p:cNvSpPr txBox="1">
            <a:spLocks noChangeArrowheads="1"/>
          </p:cNvSpPr>
          <p:nvPr/>
        </p:nvSpPr>
        <p:spPr bwMode="auto">
          <a:xfrm>
            <a:off x="836613" y="992188"/>
            <a:ext cx="5183187" cy="409575"/>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「あいちＢＣＰモデル」に記載されている以外の「観点」も加えて、重要業務を決めても良いのでしょうか？</a:t>
            </a:r>
          </a:p>
        </p:txBody>
      </p:sp>
      <p:sp>
        <p:nvSpPr>
          <p:cNvPr id="196612" name="Text Box 4"/>
          <p:cNvSpPr txBox="1">
            <a:spLocks noChangeArrowheads="1"/>
          </p:cNvSpPr>
          <p:nvPr/>
        </p:nvSpPr>
        <p:spPr bwMode="auto">
          <a:xfrm>
            <a:off x="836613" y="1501775"/>
            <a:ext cx="5183187"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必要な観点があれば、加えても問題ありません。</a:t>
            </a:r>
          </a:p>
          <a:p>
            <a:r>
              <a:rPr lang="ja-JP" altLang="en-US" sz="1000" b="0">
                <a:latin typeface="Arial" panose="020B0604020202020204" pitchFamily="34" charset="0"/>
              </a:rPr>
              <a:t>「あいちＢＣＰモデル」には、代表的な観点を記載しています。必要に応じて、記載されている以外の「観点」も考えて、あなたの会社の重要業務を決めてください。</a:t>
            </a:r>
          </a:p>
        </p:txBody>
      </p:sp>
      <p:sp>
        <p:nvSpPr>
          <p:cNvPr id="196613" name="Text Box 5"/>
          <p:cNvSpPr txBox="1">
            <a:spLocks noChangeArrowheads="1"/>
          </p:cNvSpPr>
          <p:nvPr/>
        </p:nvSpPr>
        <p:spPr bwMode="auto">
          <a:xfrm>
            <a:off x="836613" y="2359025"/>
            <a:ext cx="5183187" cy="255588"/>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「社会への影響」や「社会的な観点」とは、どのように考えればよいのでしょうか？</a:t>
            </a:r>
          </a:p>
        </p:txBody>
      </p:sp>
      <p:sp>
        <p:nvSpPr>
          <p:cNvPr id="196614" name="Text Box 6"/>
          <p:cNvSpPr txBox="1">
            <a:spLocks noChangeArrowheads="1"/>
          </p:cNvSpPr>
          <p:nvPr/>
        </p:nvSpPr>
        <p:spPr bwMode="auto">
          <a:xfrm>
            <a:off x="836613" y="2684463"/>
            <a:ext cx="5183187"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例えば、医薬品を取り扱っている場合、工場が長期間停止すると、直接の納入先だけではなく、社会全体に影響を与えてしまう可能性があります。このように、自社業務の停止が、直接取り引きしている顧客企業だけではなく、社会全体に影響するかどうかも考えてください。</a:t>
            </a:r>
          </a:p>
          <a:p>
            <a:r>
              <a:rPr lang="ja-JP" altLang="en-US" sz="1000" b="0">
                <a:latin typeface="Arial" panose="020B0604020202020204" pitchFamily="34" charset="0"/>
              </a:rPr>
              <a:t>製造業の方は、自社製品のエンドユーザーへの影響も考えてみましょう。また、商業やサービス業の方も、地域の方や</a:t>
            </a:r>
            <a:r>
              <a:rPr lang="ja-JP" altLang="en-US" sz="1000" b="0"/>
              <a:t>エンドユーザーへ</a:t>
            </a:r>
            <a:r>
              <a:rPr lang="ja-JP" altLang="en-US" sz="1000" b="0">
                <a:latin typeface="Arial" panose="020B0604020202020204" pitchFamily="34" charset="0"/>
              </a:rPr>
              <a:t>の影響を考えてください。</a:t>
            </a:r>
          </a:p>
        </p:txBody>
      </p:sp>
      <p:sp>
        <p:nvSpPr>
          <p:cNvPr id="196615" name="Text Box 7"/>
          <p:cNvSpPr txBox="1">
            <a:spLocks noChangeArrowheads="1"/>
          </p:cNvSpPr>
          <p:nvPr/>
        </p:nvSpPr>
        <p:spPr bwMode="auto">
          <a:xfrm>
            <a:off x="801688" y="5033963"/>
            <a:ext cx="5183187" cy="557212"/>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重要業務は、必ず「製品」という単位で決めなければならないのですか？</a:t>
            </a:r>
          </a:p>
          <a:p>
            <a:r>
              <a:rPr lang="ja-JP" altLang="en-US" sz="1000" b="0">
                <a:solidFill>
                  <a:srgbClr val="333399"/>
                </a:solidFill>
                <a:latin typeface="Arial" panose="020B0604020202020204" pitchFamily="34" charset="0"/>
              </a:rPr>
              <a:t>　当社の業務を考えると、重要業務を「製品」単位で考えるより「お客様」単位で考え</a:t>
            </a:r>
          </a:p>
          <a:p>
            <a:r>
              <a:rPr lang="ja-JP" altLang="en-US" sz="1000" b="0">
                <a:solidFill>
                  <a:srgbClr val="333399"/>
                </a:solidFill>
                <a:latin typeface="Arial" panose="020B0604020202020204" pitchFamily="34" charset="0"/>
              </a:rPr>
              <a:t>　たほうが、重要業務を決定しやすいのですが。</a:t>
            </a:r>
            <a:endParaRPr lang="ja-JP" altLang="en-US" sz="1000" b="0" u="sng">
              <a:solidFill>
                <a:srgbClr val="333399"/>
              </a:solidFill>
              <a:latin typeface="Arial" panose="020B0604020202020204" pitchFamily="34" charset="0"/>
            </a:endParaRPr>
          </a:p>
        </p:txBody>
      </p:sp>
      <p:sp>
        <p:nvSpPr>
          <p:cNvPr id="196616" name="Text Box 8"/>
          <p:cNvSpPr txBox="1">
            <a:spLocks noChangeArrowheads="1"/>
          </p:cNvSpPr>
          <p:nvPr/>
        </p:nvSpPr>
        <p:spPr bwMode="auto">
          <a:xfrm>
            <a:off x="801688" y="5764213"/>
            <a:ext cx="50752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重要業務を選ぶ際に、必ずしも「製品」という単位にこだわる必要はありません。</a:t>
            </a:r>
          </a:p>
          <a:p>
            <a:r>
              <a:rPr lang="ja-JP" altLang="en-US" sz="1000" b="0">
                <a:latin typeface="Arial" panose="020B0604020202020204" pitchFamily="34" charset="0"/>
              </a:rPr>
              <a:t>取引先別に検討した結果、</a:t>
            </a:r>
            <a:r>
              <a:rPr lang="ja-JP" altLang="en-US" sz="1000" b="0"/>
              <a:t>“</a:t>
            </a:r>
            <a:r>
              <a:rPr lang="ja-JP" altLang="en-US" sz="1000"/>
              <a:t> </a:t>
            </a:r>
            <a:r>
              <a:rPr lang="ja-JP" altLang="en-US" sz="1000" b="0">
                <a:latin typeface="Arial" panose="020B0604020202020204" pitchFamily="34" charset="0"/>
              </a:rPr>
              <a:t>○○社への納品だけは中断してはいけない</a:t>
            </a:r>
            <a:r>
              <a:rPr lang="ja-JP" altLang="en-US" sz="1000" b="0"/>
              <a:t>”</a:t>
            </a:r>
            <a:r>
              <a:rPr lang="ja-JP" altLang="en-US" sz="1000" b="0">
                <a:latin typeface="Arial" panose="020B0604020202020204" pitchFamily="34" charset="0"/>
              </a:rPr>
              <a:t>と判断した場合には、“○○社向けの製品の生産”を重要業務とする場合もありますので、あなたの会社の取引形態などを考慮した重要業務を決定してください。</a:t>
            </a:r>
          </a:p>
        </p:txBody>
      </p:sp>
      <p:sp>
        <p:nvSpPr>
          <p:cNvPr id="196617" name="Text Box 9"/>
          <p:cNvSpPr txBox="1">
            <a:spLocks noChangeArrowheads="1"/>
          </p:cNvSpPr>
          <p:nvPr/>
        </p:nvSpPr>
        <p:spPr bwMode="auto">
          <a:xfrm>
            <a:off x="801688" y="6824663"/>
            <a:ext cx="5183187" cy="404812"/>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代替生産について考えた上で、「重要業務」を選ばなくてはいけないのですか？</a:t>
            </a:r>
          </a:p>
          <a:p>
            <a:r>
              <a:rPr lang="ja-JP" altLang="en-US" sz="1000" b="0">
                <a:solidFill>
                  <a:srgbClr val="333399"/>
                </a:solidFill>
              </a:rPr>
              <a:t>　現時点では、代替生産まで考えられません。</a:t>
            </a:r>
          </a:p>
        </p:txBody>
      </p:sp>
      <p:sp>
        <p:nvSpPr>
          <p:cNvPr id="196618" name="Text Box 10"/>
          <p:cNvSpPr txBox="1">
            <a:spLocks noChangeArrowheads="1"/>
          </p:cNvSpPr>
          <p:nvPr/>
        </p:nvSpPr>
        <p:spPr bwMode="auto">
          <a:xfrm>
            <a:off x="801688" y="7402513"/>
            <a:ext cx="5183187"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代替生産による対応策がすぐに検討できない場合は、当面はそれ以外の観点で「重要業務」を検討しましょう。</a:t>
            </a:r>
          </a:p>
          <a:p>
            <a:r>
              <a:rPr lang="ja-JP" altLang="en-US" sz="1000" b="0">
                <a:latin typeface="Arial" panose="020B0604020202020204" pitchFamily="34" charset="0"/>
              </a:rPr>
              <a:t>代替生産による対応策が実施できるようになった時点で、改めて「重要業務」や「重要な経営資源」に変更がないかどうかを確認し、必要に応じて、</a:t>
            </a:r>
            <a:r>
              <a:rPr lang="ja-JP" altLang="en-US" sz="1000" b="0"/>
              <a:t>ＢＣＰの見直しをしてください</a:t>
            </a:r>
            <a:r>
              <a:rPr lang="ja-JP" altLang="en-US" sz="1000" b="0">
                <a:latin typeface="Arial" panose="020B0604020202020204" pitchFamily="34" charset="0"/>
              </a:rPr>
              <a:t>。</a:t>
            </a:r>
          </a:p>
        </p:txBody>
      </p:sp>
      <p:sp>
        <p:nvSpPr>
          <p:cNvPr id="196619" name="AutoShape 11"/>
          <p:cNvSpPr>
            <a:spLocks noChangeArrowheads="1"/>
          </p:cNvSpPr>
          <p:nvPr/>
        </p:nvSpPr>
        <p:spPr bwMode="auto">
          <a:xfrm>
            <a:off x="354013" y="5035550"/>
            <a:ext cx="496887" cy="242888"/>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6620" name="Text Box 12"/>
          <p:cNvSpPr txBox="1">
            <a:spLocks noChangeArrowheads="1"/>
          </p:cNvSpPr>
          <p:nvPr/>
        </p:nvSpPr>
        <p:spPr bwMode="auto">
          <a:xfrm>
            <a:off x="341313" y="5040313"/>
            <a:ext cx="523875" cy="242887"/>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rgbClr val="808080"/>
              </a:solidFill>
            </a:endParaRPr>
          </a:p>
        </p:txBody>
      </p:sp>
      <p:sp>
        <p:nvSpPr>
          <p:cNvPr id="196621" name="Text Box 13"/>
          <p:cNvSpPr txBox="1">
            <a:spLocks noChangeArrowheads="1"/>
          </p:cNvSpPr>
          <p:nvPr/>
        </p:nvSpPr>
        <p:spPr bwMode="auto">
          <a:xfrm>
            <a:off x="333375" y="5030788"/>
            <a:ext cx="523875" cy="247650"/>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r>
              <a:rPr lang="en-US" altLang="ja-JP" sz="1000">
                <a:solidFill>
                  <a:schemeClr val="bg1"/>
                </a:solidFill>
              </a:rPr>
              <a:t> Q 9</a:t>
            </a:r>
          </a:p>
        </p:txBody>
      </p:sp>
      <p:sp>
        <p:nvSpPr>
          <p:cNvPr id="196622" name="AutoShape 14"/>
          <p:cNvSpPr>
            <a:spLocks noChangeArrowheads="1"/>
          </p:cNvSpPr>
          <p:nvPr/>
        </p:nvSpPr>
        <p:spPr bwMode="auto">
          <a:xfrm>
            <a:off x="357188" y="5834063"/>
            <a:ext cx="496887" cy="244475"/>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6623" name="Text Box 15"/>
          <p:cNvSpPr txBox="1">
            <a:spLocks noChangeArrowheads="1"/>
          </p:cNvSpPr>
          <p:nvPr/>
        </p:nvSpPr>
        <p:spPr bwMode="auto">
          <a:xfrm>
            <a:off x="376238" y="5830888"/>
            <a:ext cx="420687" cy="242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pPr algn="ctr"/>
            <a:r>
              <a:rPr lang="en-US" altLang="ja-JP" sz="1000">
                <a:solidFill>
                  <a:srgbClr val="333399"/>
                </a:solidFill>
              </a:rPr>
              <a:t>A 9</a:t>
            </a:r>
          </a:p>
        </p:txBody>
      </p:sp>
      <p:sp>
        <p:nvSpPr>
          <p:cNvPr id="196624" name="AutoShape 16"/>
          <p:cNvSpPr>
            <a:spLocks noChangeArrowheads="1"/>
          </p:cNvSpPr>
          <p:nvPr/>
        </p:nvSpPr>
        <p:spPr bwMode="auto">
          <a:xfrm>
            <a:off x="354013" y="6826250"/>
            <a:ext cx="496887" cy="246063"/>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6625" name="Text Box 17"/>
          <p:cNvSpPr txBox="1">
            <a:spLocks noChangeArrowheads="1"/>
          </p:cNvSpPr>
          <p:nvPr/>
        </p:nvSpPr>
        <p:spPr bwMode="auto">
          <a:xfrm>
            <a:off x="341313" y="6831013"/>
            <a:ext cx="523875" cy="242887"/>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ctr"/>
            <a:r>
              <a:rPr lang="en-US" altLang="ja-JP" sz="1000">
                <a:solidFill>
                  <a:schemeClr val="bg1"/>
                </a:solidFill>
              </a:rPr>
              <a:t>Q 10</a:t>
            </a:r>
          </a:p>
        </p:txBody>
      </p:sp>
      <p:sp>
        <p:nvSpPr>
          <p:cNvPr id="196626" name="Text Box 18"/>
          <p:cNvSpPr txBox="1">
            <a:spLocks noChangeArrowheads="1"/>
          </p:cNvSpPr>
          <p:nvPr/>
        </p:nvSpPr>
        <p:spPr bwMode="auto">
          <a:xfrm>
            <a:off x="333375" y="6826250"/>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196627" name="AutoShape 19"/>
          <p:cNvSpPr>
            <a:spLocks noChangeArrowheads="1"/>
          </p:cNvSpPr>
          <p:nvPr/>
        </p:nvSpPr>
        <p:spPr bwMode="auto">
          <a:xfrm>
            <a:off x="357188" y="7445375"/>
            <a:ext cx="496887" cy="246063"/>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6628" name="Text Box 20"/>
          <p:cNvSpPr txBox="1">
            <a:spLocks noChangeArrowheads="1"/>
          </p:cNvSpPr>
          <p:nvPr/>
        </p:nvSpPr>
        <p:spPr bwMode="auto">
          <a:xfrm>
            <a:off x="336550" y="7445375"/>
            <a:ext cx="514350" cy="246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pPr algn="ctr"/>
            <a:r>
              <a:rPr lang="en-US" altLang="ja-JP" sz="1000">
                <a:solidFill>
                  <a:srgbClr val="333399"/>
                </a:solidFill>
              </a:rPr>
              <a:t>A 10</a:t>
            </a:r>
          </a:p>
        </p:txBody>
      </p:sp>
      <p:sp>
        <p:nvSpPr>
          <p:cNvPr id="196629" name="AutoShape 21"/>
          <p:cNvSpPr>
            <a:spLocks noChangeArrowheads="1"/>
          </p:cNvSpPr>
          <p:nvPr/>
        </p:nvSpPr>
        <p:spPr bwMode="auto">
          <a:xfrm>
            <a:off x="388938" y="2357438"/>
            <a:ext cx="496887" cy="246062"/>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6630" name="Text Box 22"/>
          <p:cNvSpPr txBox="1">
            <a:spLocks noChangeArrowheads="1"/>
          </p:cNvSpPr>
          <p:nvPr/>
        </p:nvSpPr>
        <p:spPr bwMode="auto">
          <a:xfrm>
            <a:off x="376238" y="2360613"/>
            <a:ext cx="523875" cy="239712"/>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ctr"/>
            <a:r>
              <a:rPr lang="en-US" altLang="ja-JP" sz="1000">
                <a:solidFill>
                  <a:schemeClr val="bg1"/>
                </a:solidFill>
              </a:rPr>
              <a:t>Q 8</a:t>
            </a:r>
          </a:p>
        </p:txBody>
      </p:sp>
      <p:sp>
        <p:nvSpPr>
          <p:cNvPr id="196631" name="Text Box 23"/>
          <p:cNvSpPr txBox="1">
            <a:spLocks noChangeArrowheads="1"/>
          </p:cNvSpPr>
          <p:nvPr/>
        </p:nvSpPr>
        <p:spPr bwMode="auto">
          <a:xfrm>
            <a:off x="368300" y="2360613"/>
            <a:ext cx="523875" cy="242887"/>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196632" name="AutoShape 24"/>
          <p:cNvSpPr>
            <a:spLocks noChangeArrowheads="1"/>
          </p:cNvSpPr>
          <p:nvPr/>
        </p:nvSpPr>
        <p:spPr bwMode="auto">
          <a:xfrm>
            <a:off x="392113" y="2743200"/>
            <a:ext cx="496887" cy="242888"/>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6633" name="Text Box 25"/>
          <p:cNvSpPr txBox="1">
            <a:spLocks noChangeArrowheads="1"/>
          </p:cNvSpPr>
          <p:nvPr/>
        </p:nvSpPr>
        <p:spPr bwMode="auto">
          <a:xfrm>
            <a:off x="420688" y="2740025"/>
            <a:ext cx="420687" cy="246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8</a:t>
            </a:r>
          </a:p>
        </p:txBody>
      </p:sp>
      <p:sp>
        <p:nvSpPr>
          <p:cNvPr id="196634" name="AutoShape 26"/>
          <p:cNvSpPr>
            <a:spLocks noChangeArrowheads="1"/>
          </p:cNvSpPr>
          <p:nvPr/>
        </p:nvSpPr>
        <p:spPr bwMode="auto">
          <a:xfrm>
            <a:off x="388938" y="995363"/>
            <a:ext cx="496887" cy="246062"/>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6635" name="Text Box 27"/>
          <p:cNvSpPr txBox="1">
            <a:spLocks noChangeArrowheads="1"/>
          </p:cNvSpPr>
          <p:nvPr/>
        </p:nvSpPr>
        <p:spPr bwMode="auto">
          <a:xfrm>
            <a:off x="376238" y="1000125"/>
            <a:ext cx="523875" cy="242888"/>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ctr"/>
            <a:r>
              <a:rPr lang="en-US" altLang="ja-JP" sz="1000">
                <a:solidFill>
                  <a:schemeClr val="bg1"/>
                </a:solidFill>
              </a:rPr>
              <a:t>Q 7</a:t>
            </a:r>
          </a:p>
        </p:txBody>
      </p:sp>
      <p:sp>
        <p:nvSpPr>
          <p:cNvPr id="196636" name="Text Box 28"/>
          <p:cNvSpPr txBox="1">
            <a:spLocks noChangeArrowheads="1"/>
          </p:cNvSpPr>
          <p:nvPr/>
        </p:nvSpPr>
        <p:spPr bwMode="auto">
          <a:xfrm>
            <a:off x="368300" y="995363"/>
            <a:ext cx="523875" cy="242887"/>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196637" name="AutoShape 29"/>
          <p:cNvSpPr>
            <a:spLocks noChangeArrowheads="1"/>
          </p:cNvSpPr>
          <p:nvPr/>
        </p:nvSpPr>
        <p:spPr bwMode="auto">
          <a:xfrm>
            <a:off x="392113" y="1517650"/>
            <a:ext cx="496887" cy="242888"/>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196638" name="Text Box 30"/>
          <p:cNvSpPr txBox="1">
            <a:spLocks noChangeArrowheads="1"/>
          </p:cNvSpPr>
          <p:nvPr/>
        </p:nvSpPr>
        <p:spPr bwMode="auto">
          <a:xfrm>
            <a:off x="431800" y="1512888"/>
            <a:ext cx="420688" cy="246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7</a:t>
            </a:r>
          </a:p>
        </p:txBody>
      </p:sp>
      <p:sp>
        <p:nvSpPr>
          <p:cNvPr id="196639" name="AutoShape 31"/>
          <p:cNvSpPr>
            <a:spLocks noChangeArrowheads="1"/>
          </p:cNvSpPr>
          <p:nvPr/>
        </p:nvSpPr>
        <p:spPr bwMode="auto">
          <a:xfrm>
            <a:off x="314325" y="4244975"/>
            <a:ext cx="3690938" cy="439738"/>
          </a:xfrm>
          <a:prstGeom prst="roundRect">
            <a:avLst>
              <a:gd name="adj" fmla="val 16667"/>
            </a:avLst>
          </a:prstGeom>
          <a:solidFill>
            <a:schemeClr val="bg1"/>
          </a:solidFill>
          <a:ln w="9525" algn="ctr">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0">
                <a:solidFill>
                  <a:srgbClr val="333399"/>
                </a:solidFill>
              </a:rPr>
              <a:t>Q</a:t>
            </a:r>
            <a:r>
              <a:rPr lang="ja-JP" altLang="en-US" sz="1000" b="0">
                <a:solidFill>
                  <a:srgbClr val="333399"/>
                </a:solidFill>
              </a:rPr>
              <a:t>９、</a:t>
            </a:r>
            <a:r>
              <a:rPr lang="en-US" altLang="ja-JP" sz="1000" b="0">
                <a:solidFill>
                  <a:srgbClr val="333399"/>
                </a:solidFill>
              </a:rPr>
              <a:t>Q10</a:t>
            </a:r>
            <a:r>
              <a:rPr lang="ja-JP" altLang="en-US" sz="1000" b="0">
                <a:solidFill>
                  <a:srgbClr val="333399"/>
                </a:solidFill>
                <a:latin typeface="Arial" panose="020B0604020202020204" pitchFamily="34" charset="0"/>
              </a:rPr>
              <a:t>は、「標準版」にのみ記載している</a:t>
            </a:r>
          </a:p>
          <a:p>
            <a:r>
              <a:rPr lang="ja-JP" altLang="en-US" sz="1000" b="0">
                <a:solidFill>
                  <a:srgbClr val="333399"/>
                </a:solidFill>
                <a:latin typeface="Arial" panose="020B0604020202020204" pitchFamily="34" charset="0"/>
              </a:rPr>
              <a:t>「２．２　重要業務の決定」に関するものです。</a:t>
            </a:r>
          </a:p>
        </p:txBody>
      </p:sp>
      <p:sp>
        <p:nvSpPr>
          <p:cNvPr id="196640" name="Text Box 32"/>
          <p:cNvSpPr txBox="1">
            <a:spLocks noChangeArrowheads="1"/>
          </p:cNvSpPr>
          <p:nvPr/>
        </p:nvSpPr>
        <p:spPr bwMode="auto">
          <a:xfrm>
            <a:off x="44450" y="57150"/>
            <a:ext cx="54721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0">
                <a:solidFill>
                  <a:schemeClr val="tx1"/>
                </a:solidFill>
              </a:rPr>
              <a:t>Ⅱ</a:t>
            </a:r>
            <a:r>
              <a:rPr lang="ja-JP" altLang="en-US" sz="1000" b="0">
                <a:solidFill>
                  <a:schemeClr val="tx1"/>
                </a:solidFill>
              </a:rPr>
              <a:t>．「あいちＢＣＰモデル」作成</a:t>
            </a:r>
            <a:r>
              <a:rPr lang="en-US" altLang="ja-JP" sz="1000" b="0">
                <a:solidFill>
                  <a:schemeClr val="tx1"/>
                </a:solidFill>
              </a:rPr>
              <a:t>Q&amp;A</a:t>
            </a:r>
          </a:p>
        </p:txBody>
      </p:sp>
      <p:sp>
        <p:nvSpPr>
          <p:cNvPr id="196641" name="Text Box 33"/>
          <p:cNvSpPr txBox="1">
            <a:spLocks noChangeArrowheads="1"/>
          </p:cNvSpPr>
          <p:nvPr/>
        </p:nvSpPr>
        <p:spPr bwMode="auto">
          <a:xfrm>
            <a:off x="7138988" y="2301875"/>
            <a:ext cx="523875" cy="246063"/>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86" name="AutoShape 70"/>
          <p:cNvSpPr>
            <a:spLocks noChangeArrowheads="1"/>
          </p:cNvSpPr>
          <p:nvPr/>
        </p:nvSpPr>
        <p:spPr bwMode="auto">
          <a:xfrm>
            <a:off x="596900" y="1031875"/>
            <a:ext cx="1103313" cy="44450"/>
          </a:xfrm>
          <a:prstGeom prst="roundRect">
            <a:avLst>
              <a:gd name="adj" fmla="val 50000"/>
            </a:avLst>
          </a:prstGeom>
          <a:solidFill>
            <a:srgbClr val="FF99CC"/>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14087" name="AutoShape 71"/>
          <p:cNvSpPr>
            <a:spLocks noChangeArrowheads="1"/>
          </p:cNvSpPr>
          <p:nvPr/>
        </p:nvSpPr>
        <p:spPr bwMode="auto">
          <a:xfrm>
            <a:off x="422275" y="823913"/>
            <a:ext cx="1538288" cy="44450"/>
          </a:xfrm>
          <a:prstGeom prst="roundRect">
            <a:avLst>
              <a:gd name="adj" fmla="val 50000"/>
            </a:avLst>
          </a:prstGeom>
          <a:solidFill>
            <a:srgbClr val="FF99CC"/>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14018" name="Text Box 2"/>
          <p:cNvSpPr txBox="1">
            <a:spLocks noChangeArrowheads="1"/>
          </p:cNvSpPr>
          <p:nvPr/>
        </p:nvSpPr>
        <p:spPr bwMode="auto">
          <a:xfrm>
            <a:off x="836613" y="7038975"/>
            <a:ext cx="5183187" cy="252413"/>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復旧目標とはなんですか？</a:t>
            </a:r>
          </a:p>
        </p:txBody>
      </p:sp>
      <p:sp>
        <p:nvSpPr>
          <p:cNvPr id="214019" name="Text Box 3"/>
          <p:cNvSpPr txBox="1">
            <a:spLocks noChangeArrowheads="1"/>
          </p:cNvSpPr>
          <p:nvPr/>
        </p:nvSpPr>
        <p:spPr bwMode="auto">
          <a:xfrm>
            <a:off x="836613" y="7304088"/>
            <a:ext cx="51831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店舗の営業や、企業活動が停止してしまうと、まず自社の売上がなくなります。取引先にも迷惑をかけることで、信用を失うおそれがあります。さらに、あなたの会社（店舗）の扱う商品やサービスによっては、社会的にも悪影響を与えるおそれがあります。</a:t>
            </a:r>
          </a:p>
          <a:p>
            <a:r>
              <a:rPr lang="ja-JP" altLang="en-US" sz="1000" b="0">
                <a:latin typeface="Arial" panose="020B0604020202020204" pitchFamily="34" charset="0"/>
              </a:rPr>
              <a:t>復旧目標とは、このような</a:t>
            </a:r>
            <a:r>
              <a:rPr lang="ja-JP" altLang="en-US" sz="1000" b="0"/>
              <a:t>「自社の財務面での限界」</a:t>
            </a:r>
            <a:r>
              <a:rPr lang="ja-JP" altLang="en-US" sz="1000"/>
              <a:t> </a:t>
            </a:r>
            <a:r>
              <a:rPr lang="ja-JP" altLang="en-US" sz="1000" b="0">
                <a:latin typeface="Arial" panose="020B0604020202020204" pitchFamily="34" charset="0"/>
              </a:rPr>
              <a:t>「</a:t>
            </a:r>
            <a:r>
              <a:rPr lang="ja-JP" altLang="en-US" sz="1000" b="0"/>
              <a:t>取引先からの要望」「社会への影響」を考えて、重要業務をいつまでに復旧するのか（もしくは、復旧させなければならないのか）という目標のことです。</a:t>
            </a:r>
            <a:endParaRPr lang="ja-JP" altLang="en-US" sz="1000" b="0">
              <a:latin typeface="Arial" panose="020B0604020202020204" pitchFamily="34" charset="0"/>
            </a:endParaRPr>
          </a:p>
        </p:txBody>
      </p:sp>
      <p:graphicFrame>
        <p:nvGraphicFramePr>
          <p:cNvPr id="214020" name="Group 4"/>
          <p:cNvGraphicFramePr>
            <a:graphicFrameLocks noGrp="1"/>
          </p:cNvGraphicFramePr>
          <p:nvPr/>
        </p:nvGraphicFramePr>
        <p:xfrm>
          <a:off x="463550" y="1625600"/>
          <a:ext cx="5930900" cy="4573588"/>
        </p:xfrm>
        <a:graphic>
          <a:graphicData uri="http://schemas.openxmlformats.org/drawingml/2006/table">
            <a:tbl>
              <a:tblPr/>
              <a:tblGrid>
                <a:gridCol w="755650">
                  <a:extLst>
                    <a:ext uri="{9D8B030D-6E8A-4147-A177-3AD203B41FA5}">
                      <a16:colId xmlns:a16="http://schemas.microsoft.com/office/drawing/2014/main" val="387630976"/>
                    </a:ext>
                  </a:extLst>
                </a:gridCol>
                <a:gridCol w="625475">
                  <a:extLst>
                    <a:ext uri="{9D8B030D-6E8A-4147-A177-3AD203B41FA5}">
                      <a16:colId xmlns:a16="http://schemas.microsoft.com/office/drawing/2014/main" val="2065113996"/>
                    </a:ext>
                  </a:extLst>
                </a:gridCol>
                <a:gridCol w="1514475">
                  <a:extLst>
                    <a:ext uri="{9D8B030D-6E8A-4147-A177-3AD203B41FA5}">
                      <a16:colId xmlns:a16="http://schemas.microsoft.com/office/drawing/2014/main" val="99886463"/>
                    </a:ext>
                  </a:extLst>
                </a:gridCol>
                <a:gridCol w="1517650">
                  <a:extLst>
                    <a:ext uri="{9D8B030D-6E8A-4147-A177-3AD203B41FA5}">
                      <a16:colId xmlns:a16="http://schemas.microsoft.com/office/drawing/2014/main" val="851303431"/>
                    </a:ext>
                  </a:extLst>
                </a:gridCol>
                <a:gridCol w="1517650">
                  <a:extLst>
                    <a:ext uri="{9D8B030D-6E8A-4147-A177-3AD203B41FA5}">
                      <a16:colId xmlns:a16="http://schemas.microsoft.com/office/drawing/2014/main" val="2938913841"/>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業種</a:t>
                      </a:r>
                    </a:p>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従業員数</a:t>
                      </a:r>
                      <a:r>
                        <a:rPr kumimoji="1" lang="en-US" altLang="ja-JP"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使用</a:t>
                      </a:r>
                    </a:p>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モデル</a:t>
                      </a:r>
                      <a:r>
                        <a:rPr kumimoji="1" lang="en-US" altLang="ja-JP" sz="8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endPar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復旧目標</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決定した理由</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ここがポイント！</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319976817"/>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印刷業</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70</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人</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製・標</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電力復旧後１週間以内</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生産設備の稼動には、インフラである電気の復旧が不可欠であるため。</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電気の供給停止に対して、有効な対策を行えない場合は、このような復旧目標をたてることが現実的です。</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30201799"/>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飲食店</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5</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人</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商・コ</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都市ガスが復旧後</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調理するためのガスの復旧が不可欠であるため。</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この復旧目標を達成するためには、ガスの復旧（</a:t>
                      </a:r>
                      <a:r>
                        <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1</a:t>
                      </a: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か月程度）と同時に、営業も再開できるよう他の復旧作業を済ませておくことが必要です。</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3359258"/>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製麺・小売</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15</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人</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商・コ</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３～４日程度</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電気や水道が停止し、自社での製造ができない場合でも、お得意様への影響を考えると、代替生産によってでも、３～４日程度で復旧する必要があるため。</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顧客の要請に応じた復旧目標を達成するために、同業者間での代替生産について考え、決定された復旧目標です。</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00534577"/>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菓子製造・販売</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15</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人</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商・コ</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販売：５日</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製造：ライフライン復旧後</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 　　　１週間後</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販売業務は、在庫さえあればインフラの影響を受けないため（製造業務と分けて目標を定めている）。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製造から販売まで手がける店舗では、製造と販売の復旧目標を分けて考えることができます。</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25517473"/>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印刷業</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40</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人</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製・コ</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顧客対応：１日以内</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編集：３日以内</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印刷・製本：１週間以内</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顧客対応には設備を復旧する必要はないなど、業務ごとに必要な経営資源やインフラが異なるため。</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業務工程を細分化し、それぞれの工程の復旧目標を決めることで、ＢＣＰがより具体的かつ有効になります。</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921800"/>
                  </a:ext>
                </a:extLst>
              </a:tr>
            </a:tbl>
          </a:graphicData>
        </a:graphic>
      </p:graphicFrame>
      <p:sp>
        <p:nvSpPr>
          <p:cNvPr id="214064" name="Text Box 48"/>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13</a:t>
            </a:r>
          </a:p>
        </p:txBody>
      </p:sp>
      <p:sp>
        <p:nvSpPr>
          <p:cNvPr id="214065" name="Rectangle 49"/>
          <p:cNvSpPr>
            <a:spLocks noChangeArrowheads="1"/>
          </p:cNvSpPr>
          <p:nvPr/>
        </p:nvSpPr>
        <p:spPr bwMode="auto">
          <a:xfrm>
            <a:off x="333375" y="617538"/>
            <a:ext cx="2447925" cy="5032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b="0">
                <a:latin typeface="Arial" panose="020B0604020202020204" pitchFamily="34" charset="0"/>
              </a:rPr>
              <a:t>企業の取組み事例一覧</a:t>
            </a:r>
          </a:p>
          <a:p>
            <a:r>
              <a:rPr lang="ja-JP" altLang="en-US" sz="1400">
                <a:latin typeface="Arial" panose="020B0604020202020204" pitchFamily="34" charset="0"/>
              </a:rPr>
              <a:t>　～復旧目標～</a:t>
            </a:r>
          </a:p>
        </p:txBody>
      </p:sp>
      <p:sp>
        <p:nvSpPr>
          <p:cNvPr id="214066" name="AutoShape 50"/>
          <p:cNvSpPr>
            <a:spLocks noChangeArrowheads="1"/>
          </p:cNvSpPr>
          <p:nvPr/>
        </p:nvSpPr>
        <p:spPr bwMode="auto">
          <a:xfrm>
            <a:off x="388938" y="7038975"/>
            <a:ext cx="496887" cy="242888"/>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14067" name="Text Box 51"/>
          <p:cNvSpPr txBox="1">
            <a:spLocks noChangeArrowheads="1"/>
          </p:cNvSpPr>
          <p:nvPr/>
        </p:nvSpPr>
        <p:spPr bwMode="auto">
          <a:xfrm>
            <a:off x="376238" y="7042150"/>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ctr"/>
            <a:r>
              <a:rPr lang="en-US" altLang="ja-JP" sz="1000">
                <a:solidFill>
                  <a:schemeClr val="bg1"/>
                </a:solidFill>
              </a:rPr>
              <a:t>Q 11</a:t>
            </a:r>
          </a:p>
        </p:txBody>
      </p:sp>
      <p:sp>
        <p:nvSpPr>
          <p:cNvPr id="214068" name="Text Box 52"/>
          <p:cNvSpPr txBox="1">
            <a:spLocks noChangeArrowheads="1"/>
          </p:cNvSpPr>
          <p:nvPr/>
        </p:nvSpPr>
        <p:spPr bwMode="auto">
          <a:xfrm>
            <a:off x="368300" y="7037388"/>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14069" name="AutoShape 53"/>
          <p:cNvSpPr>
            <a:spLocks noChangeArrowheads="1"/>
          </p:cNvSpPr>
          <p:nvPr/>
        </p:nvSpPr>
        <p:spPr bwMode="auto">
          <a:xfrm>
            <a:off x="392113" y="7361238"/>
            <a:ext cx="496887" cy="244475"/>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14070" name="Text Box 54"/>
          <p:cNvSpPr txBox="1">
            <a:spLocks noChangeArrowheads="1"/>
          </p:cNvSpPr>
          <p:nvPr/>
        </p:nvSpPr>
        <p:spPr bwMode="auto">
          <a:xfrm>
            <a:off x="388938" y="7358063"/>
            <a:ext cx="5143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11</a:t>
            </a:r>
          </a:p>
        </p:txBody>
      </p:sp>
      <p:sp>
        <p:nvSpPr>
          <p:cNvPr id="214071" name="Text Box 55"/>
          <p:cNvSpPr txBox="1">
            <a:spLocks noChangeArrowheads="1"/>
          </p:cNvSpPr>
          <p:nvPr/>
        </p:nvSpPr>
        <p:spPr bwMode="auto">
          <a:xfrm>
            <a:off x="404813" y="1063625"/>
            <a:ext cx="5832475"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以下は、「あいちＢＣＰモデル」に取り組んだ企業（店舗）が決定した「復旧目標」の事例です。ここでは、「電気、ガスの復旧後○○以内」という復旧目標が多く見られましたが、顧客からの要請によって、復旧目標が決まってくることがあります。</a:t>
            </a:r>
          </a:p>
        </p:txBody>
      </p:sp>
      <p:sp>
        <p:nvSpPr>
          <p:cNvPr id="214073" name="Text Box 57"/>
          <p:cNvSpPr txBox="1">
            <a:spLocks noChangeArrowheads="1"/>
          </p:cNvSpPr>
          <p:nvPr/>
        </p:nvSpPr>
        <p:spPr bwMode="auto">
          <a:xfrm>
            <a:off x="1385888" y="57150"/>
            <a:ext cx="5472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ja-JP" sz="1000" b="0">
                <a:solidFill>
                  <a:schemeClr val="tx1"/>
                </a:solidFill>
              </a:rPr>
              <a:t>Ⅱ</a:t>
            </a:r>
            <a:r>
              <a:rPr lang="ja-JP" altLang="en-US" sz="1000" b="0">
                <a:solidFill>
                  <a:schemeClr val="tx1"/>
                </a:solidFill>
              </a:rPr>
              <a:t>．「あいちＢＣＰモデル」作成</a:t>
            </a:r>
            <a:r>
              <a:rPr lang="en-US" altLang="ja-JP" sz="1000" b="0">
                <a:solidFill>
                  <a:schemeClr val="tx1"/>
                </a:solidFill>
              </a:rPr>
              <a:t>Q&amp;A</a:t>
            </a:r>
          </a:p>
        </p:txBody>
      </p:sp>
      <p:sp>
        <p:nvSpPr>
          <p:cNvPr id="214074" name="Text Box 58"/>
          <p:cNvSpPr txBox="1">
            <a:spLocks noChangeArrowheads="1"/>
          </p:cNvSpPr>
          <p:nvPr/>
        </p:nvSpPr>
        <p:spPr bwMode="auto">
          <a:xfrm>
            <a:off x="836613" y="8578850"/>
            <a:ext cx="5183187" cy="252413"/>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具体的な被害を想定しないと、復旧目標を決定することができません。</a:t>
            </a:r>
          </a:p>
        </p:txBody>
      </p:sp>
      <p:sp>
        <p:nvSpPr>
          <p:cNvPr id="214075" name="Text Box 59"/>
          <p:cNvSpPr txBox="1">
            <a:spLocks noChangeArrowheads="1"/>
          </p:cNvSpPr>
          <p:nvPr/>
        </p:nvSpPr>
        <p:spPr bwMode="auto">
          <a:xfrm>
            <a:off x="836613" y="8858250"/>
            <a:ext cx="5183187" cy="55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想定される被害とは関係なく、上の「Ａ</a:t>
            </a:r>
            <a:r>
              <a:rPr lang="en-US" altLang="ja-JP" sz="1000" b="0"/>
              <a:t>11</a:t>
            </a:r>
            <a:r>
              <a:rPr lang="ja-JP" altLang="en-US" sz="1000" b="0"/>
              <a:t>」に</a:t>
            </a:r>
            <a:r>
              <a:rPr lang="ja-JP" altLang="en-US" sz="1000" b="0">
                <a:latin typeface="Arial" panose="020B0604020202020204" pitchFamily="34" charset="0"/>
              </a:rPr>
              <a:t>あるような考え方で、復旧目標を決定することが原則です。</a:t>
            </a:r>
          </a:p>
          <a:p>
            <a:r>
              <a:rPr lang="en-US" altLang="ja-JP" sz="1000" b="0">
                <a:latin typeface="Arial" panose="020B0604020202020204" pitchFamily="34" charset="0"/>
              </a:rPr>
              <a:t>※</a:t>
            </a:r>
            <a:r>
              <a:rPr lang="ja-JP" altLang="en-US" sz="1000" b="0">
                <a:latin typeface="Arial" panose="020B0604020202020204" pitchFamily="34" charset="0"/>
              </a:rPr>
              <a:t>なお、具体的な被害を想定してから、目標を決定する場合もあります。</a:t>
            </a:r>
          </a:p>
        </p:txBody>
      </p:sp>
      <p:sp>
        <p:nvSpPr>
          <p:cNvPr id="214076" name="AutoShape 60"/>
          <p:cNvSpPr>
            <a:spLocks noChangeArrowheads="1"/>
          </p:cNvSpPr>
          <p:nvPr/>
        </p:nvSpPr>
        <p:spPr bwMode="auto">
          <a:xfrm>
            <a:off x="388938" y="8578850"/>
            <a:ext cx="496887" cy="246063"/>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endParaRPr>
          </a:p>
        </p:txBody>
      </p:sp>
      <p:sp>
        <p:nvSpPr>
          <p:cNvPr id="214077" name="Text Box 61"/>
          <p:cNvSpPr txBox="1">
            <a:spLocks noChangeArrowheads="1"/>
          </p:cNvSpPr>
          <p:nvPr/>
        </p:nvSpPr>
        <p:spPr bwMode="auto">
          <a:xfrm>
            <a:off x="376238" y="8582025"/>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ctr"/>
            <a:r>
              <a:rPr lang="en-US" altLang="ja-JP" sz="1000">
                <a:solidFill>
                  <a:schemeClr val="bg1"/>
                </a:solidFill>
              </a:rPr>
              <a:t>Q 12</a:t>
            </a:r>
          </a:p>
        </p:txBody>
      </p:sp>
      <p:sp>
        <p:nvSpPr>
          <p:cNvPr id="214078" name="Text Box 62"/>
          <p:cNvSpPr txBox="1">
            <a:spLocks noChangeArrowheads="1"/>
          </p:cNvSpPr>
          <p:nvPr/>
        </p:nvSpPr>
        <p:spPr bwMode="auto">
          <a:xfrm>
            <a:off x="368300" y="8577263"/>
            <a:ext cx="523875" cy="246062"/>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14079" name="AutoShape 63"/>
          <p:cNvSpPr>
            <a:spLocks noChangeArrowheads="1"/>
          </p:cNvSpPr>
          <p:nvPr/>
        </p:nvSpPr>
        <p:spPr bwMode="auto">
          <a:xfrm>
            <a:off x="392113" y="8924925"/>
            <a:ext cx="496887" cy="242888"/>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endParaRPr>
          </a:p>
        </p:txBody>
      </p:sp>
      <p:sp>
        <p:nvSpPr>
          <p:cNvPr id="214080" name="Text Box 64"/>
          <p:cNvSpPr txBox="1">
            <a:spLocks noChangeArrowheads="1"/>
          </p:cNvSpPr>
          <p:nvPr/>
        </p:nvSpPr>
        <p:spPr bwMode="auto">
          <a:xfrm>
            <a:off x="393700" y="8921750"/>
            <a:ext cx="5143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12</a:t>
            </a:r>
          </a:p>
        </p:txBody>
      </p:sp>
      <p:sp>
        <p:nvSpPr>
          <p:cNvPr id="214085" name="Text Box 69"/>
          <p:cNvSpPr txBox="1">
            <a:spLocks noChangeArrowheads="1"/>
          </p:cNvSpPr>
          <p:nvPr/>
        </p:nvSpPr>
        <p:spPr bwMode="auto">
          <a:xfrm>
            <a:off x="1149350" y="6186488"/>
            <a:ext cx="374491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88900" indent="-88900">
              <a:defRPr kumimoji="1">
                <a:solidFill>
                  <a:schemeClr val="tx1"/>
                </a:solidFill>
                <a:latin typeface="Arial" panose="020B0604020202020204" pitchFamily="34" charset="0"/>
                <a:ea typeface="ＭＳ Ｐゴシック" panose="020B0600070205080204" pitchFamily="50" charset="-128"/>
              </a:defRPr>
            </a:lvl1pPr>
            <a:lvl2pPr marL="90488">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Font typeface="HG丸ｺﾞｼｯｸM-PRO" panose="020F0600000000000000" pitchFamily="50" charset="-128"/>
              <a:buChar char="※"/>
            </a:pPr>
            <a:r>
              <a:rPr lang="ja-JP" altLang="en-US" sz="800" b="0">
                <a:solidFill>
                  <a:srgbClr val="333333"/>
                </a:solidFill>
                <a:latin typeface="HG丸ｺﾞｼｯｸM-PRO" panose="020F0600000000000000" pitchFamily="50" charset="-128"/>
                <a:ea typeface="HG丸ｺﾞｼｯｸM-PRO" panose="020F0600000000000000" pitchFamily="50" charset="-128"/>
              </a:rPr>
              <a:t>使用モデルは、以下のように省略しています。</a:t>
            </a:r>
          </a:p>
          <a:p>
            <a:pPr lvl="1">
              <a:buFont typeface="Wingdings" panose="05000000000000000000" pitchFamily="2" charset="2"/>
              <a:buChar char="l"/>
            </a:pPr>
            <a:r>
              <a:rPr lang="ja-JP" altLang="en-US" sz="800" b="0">
                <a:solidFill>
                  <a:srgbClr val="333333"/>
                </a:solidFill>
                <a:latin typeface="HG丸ｺﾞｼｯｸM-PRO" panose="020F0600000000000000" pitchFamily="50" charset="-128"/>
                <a:ea typeface="HG丸ｺﾞｼｯｸM-PRO" panose="020F0600000000000000" pitchFamily="50" charset="-128"/>
              </a:rPr>
              <a:t> 製・コ：中小製造業向け　コンパクト版</a:t>
            </a:r>
          </a:p>
          <a:p>
            <a:pPr lvl="1">
              <a:buFont typeface="Wingdings" panose="05000000000000000000" pitchFamily="2" charset="2"/>
              <a:buChar char="l"/>
            </a:pPr>
            <a:r>
              <a:rPr lang="ja-JP" altLang="en-US" sz="800" b="0">
                <a:solidFill>
                  <a:srgbClr val="333333"/>
                </a:solidFill>
                <a:latin typeface="HG丸ｺﾞｼｯｸM-PRO" panose="020F0600000000000000" pitchFamily="50" charset="-128"/>
                <a:ea typeface="HG丸ｺﾞｼｯｸM-PRO" panose="020F0600000000000000" pitchFamily="50" charset="-128"/>
              </a:rPr>
              <a:t> 商・コ：中小商業・サービス業向け　コンパクト版</a:t>
            </a:r>
          </a:p>
          <a:p>
            <a:pPr lvl="1">
              <a:buFont typeface="Wingdings" panose="05000000000000000000" pitchFamily="2" charset="2"/>
              <a:buChar char="l"/>
            </a:pPr>
            <a:r>
              <a:rPr lang="ja-JP" altLang="en-US" sz="800" b="0">
                <a:solidFill>
                  <a:srgbClr val="333333"/>
                </a:solidFill>
                <a:latin typeface="HG丸ｺﾞｼｯｸM-PRO" panose="020F0600000000000000" pitchFamily="50" charset="-128"/>
                <a:ea typeface="HG丸ｺﾞｼｯｸM-PRO" panose="020F0600000000000000" pitchFamily="50" charset="-128"/>
              </a:rPr>
              <a:t> 製・標：中小製造業向け　標準版</a:t>
            </a:r>
          </a:p>
          <a:p>
            <a:pPr lvl="1">
              <a:buFont typeface="Wingdings" panose="05000000000000000000" pitchFamily="2" charset="2"/>
              <a:buChar char="l"/>
            </a:pPr>
            <a:r>
              <a:rPr lang="ja-JP" altLang="en-US" sz="800" b="0">
                <a:solidFill>
                  <a:srgbClr val="333333"/>
                </a:solidFill>
                <a:latin typeface="HG丸ｺﾞｼｯｸM-PRO" panose="020F0600000000000000" pitchFamily="50" charset="-128"/>
                <a:ea typeface="HG丸ｺﾞｼｯｸM-PRO" panose="020F0600000000000000" pitchFamily="50" charset="-128"/>
              </a:rPr>
              <a:t> 商・標：中小商業・サービス業向け　標準版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 Box 2"/>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14</a:t>
            </a:r>
          </a:p>
        </p:txBody>
      </p:sp>
      <p:sp>
        <p:nvSpPr>
          <p:cNvPr id="215043" name="Text Box 3"/>
          <p:cNvSpPr txBox="1">
            <a:spLocks noChangeArrowheads="1"/>
          </p:cNvSpPr>
          <p:nvPr/>
        </p:nvSpPr>
        <p:spPr bwMode="auto">
          <a:xfrm>
            <a:off x="838200" y="6248400"/>
            <a:ext cx="5183188" cy="558800"/>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必ず、「震度６強」で被害を想定しなくてはいけないのですか？</a:t>
            </a:r>
          </a:p>
          <a:p>
            <a:r>
              <a:rPr lang="ja-JP" altLang="en-US" sz="1000" b="0">
                <a:solidFill>
                  <a:srgbClr val="333399"/>
                </a:solidFill>
                <a:latin typeface="Arial" panose="020B0604020202020204" pitchFamily="34" charset="0"/>
              </a:rPr>
              <a:t>　当社のある地域は、想定震度が「５弱」となっています。そこまで大きな地震は起き</a:t>
            </a:r>
          </a:p>
          <a:p>
            <a:r>
              <a:rPr lang="ja-JP" altLang="en-US" sz="1000" b="0">
                <a:solidFill>
                  <a:srgbClr val="333399"/>
                </a:solidFill>
                <a:latin typeface="Arial" panose="020B0604020202020204" pitchFamily="34" charset="0"/>
              </a:rPr>
              <a:t>　ないのではないですか？</a:t>
            </a:r>
          </a:p>
        </p:txBody>
      </p:sp>
      <p:sp>
        <p:nvSpPr>
          <p:cNvPr id="215044" name="Text Box 4"/>
          <p:cNvSpPr txBox="1">
            <a:spLocks noChangeArrowheads="1"/>
          </p:cNvSpPr>
          <p:nvPr/>
        </p:nvSpPr>
        <p:spPr bwMode="auto">
          <a:xfrm>
            <a:off x="838200" y="6845300"/>
            <a:ext cx="51831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掲載されている想定震度は、予測調査に基づくものです。</a:t>
            </a:r>
          </a:p>
          <a:p>
            <a:r>
              <a:rPr lang="ja-JP" altLang="en-US" sz="1000" b="0">
                <a:latin typeface="Arial" panose="020B0604020202020204" pitchFamily="34" charset="0"/>
              </a:rPr>
              <a:t>震度「５弱」と表示されている地域でも、実際には「６弱」「６強」程度の震度になることもありますので、震度「６強」程度の地震が発生すると仮定して、ＢＣＰを作成することをお勧めします。</a:t>
            </a:r>
          </a:p>
        </p:txBody>
      </p:sp>
      <p:sp>
        <p:nvSpPr>
          <p:cNvPr id="215045" name="Text Box 5"/>
          <p:cNvSpPr txBox="1">
            <a:spLocks noChangeArrowheads="1"/>
          </p:cNvSpPr>
          <p:nvPr/>
        </p:nvSpPr>
        <p:spPr bwMode="auto">
          <a:xfrm>
            <a:off x="838200" y="4735513"/>
            <a:ext cx="5183188" cy="255587"/>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当社には拠点が複数ありますが、拠点ごとに被害の想定をしたほうが良いのですか？</a:t>
            </a:r>
          </a:p>
        </p:txBody>
      </p:sp>
      <p:sp>
        <p:nvSpPr>
          <p:cNvPr id="215046" name="Text Box 6"/>
          <p:cNvSpPr txBox="1">
            <a:spLocks noChangeArrowheads="1"/>
          </p:cNvSpPr>
          <p:nvPr/>
        </p:nvSpPr>
        <p:spPr bwMode="auto">
          <a:xfrm>
            <a:off x="838200" y="5027613"/>
            <a:ext cx="5183188" cy="55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それぞれの拠点で被害を想定する必要があります。</a:t>
            </a:r>
          </a:p>
          <a:p>
            <a:r>
              <a:rPr lang="ja-JP" altLang="en-US" sz="1000" b="0">
                <a:latin typeface="Arial" panose="020B0604020202020204" pitchFamily="34" charset="0"/>
              </a:rPr>
              <a:t>想定した結果、最も被害を受けにくい場所に対応拠点を設置するなど、対応策の検討にもつながります。</a:t>
            </a:r>
          </a:p>
        </p:txBody>
      </p:sp>
      <p:sp>
        <p:nvSpPr>
          <p:cNvPr id="215047" name="AutoShape 7"/>
          <p:cNvSpPr>
            <a:spLocks noChangeArrowheads="1"/>
          </p:cNvSpPr>
          <p:nvPr/>
        </p:nvSpPr>
        <p:spPr bwMode="auto">
          <a:xfrm>
            <a:off x="314325" y="5726113"/>
            <a:ext cx="3690938" cy="441325"/>
          </a:xfrm>
          <a:prstGeom prst="roundRect">
            <a:avLst>
              <a:gd name="adj" fmla="val 16667"/>
            </a:avLst>
          </a:prstGeom>
          <a:solidFill>
            <a:schemeClr val="bg1"/>
          </a:solidFill>
          <a:ln w="9525" algn="ctr">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0">
                <a:solidFill>
                  <a:srgbClr val="333399"/>
                </a:solidFill>
              </a:rPr>
              <a:t>Q15</a:t>
            </a:r>
            <a:r>
              <a:rPr lang="ja-JP" altLang="en-US" sz="1000" b="0">
                <a:solidFill>
                  <a:srgbClr val="333399"/>
                </a:solidFill>
                <a:latin typeface="Arial" panose="020B0604020202020204" pitchFamily="34" charset="0"/>
              </a:rPr>
              <a:t>は「標準版」にのみ記載している</a:t>
            </a:r>
          </a:p>
          <a:p>
            <a:r>
              <a:rPr lang="ja-JP" altLang="en-US" sz="1000" b="0">
                <a:solidFill>
                  <a:srgbClr val="333399"/>
                </a:solidFill>
                <a:latin typeface="Arial" panose="020B0604020202020204" pitchFamily="34" charset="0"/>
              </a:rPr>
              <a:t>「２．４．１　地震危険度の確認」に関するものです。</a:t>
            </a:r>
          </a:p>
        </p:txBody>
      </p:sp>
      <p:sp>
        <p:nvSpPr>
          <p:cNvPr id="215048" name="Text Box 8"/>
          <p:cNvSpPr txBox="1">
            <a:spLocks noChangeArrowheads="1"/>
          </p:cNvSpPr>
          <p:nvPr/>
        </p:nvSpPr>
        <p:spPr bwMode="auto">
          <a:xfrm>
            <a:off x="836613" y="8318500"/>
            <a:ext cx="5183187" cy="255588"/>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財務面の被害を想定する場合、どの程度、詳細な分析をすればいいのですか？</a:t>
            </a:r>
          </a:p>
        </p:txBody>
      </p:sp>
      <p:sp>
        <p:nvSpPr>
          <p:cNvPr id="215049" name="Text Box 9"/>
          <p:cNvSpPr txBox="1">
            <a:spLocks noChangeArrowheads="1"/>
          </p:cNvSpPr>
          <p:nvPr/>
        </p:nvSpPr>
        <p:spPr bwMode="auto">
          <a:xfrm>
            <a:off x="836613" y="8602663"/>
            <a:ext cx="51831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詳細な分析が難しい場合には、１か月程度の操業停止を想定し、その期間を乗り切るだけの現金を確保できるようにしておくことをお勧めします。金額の目安は、「月商の１か月分くらい」と考えてください。</a:t>
            </a:r>
          </a:p>
          <a:p>
            <a:r>
              <a:rPr lang="ja-JP" altLang="en-US" sz="1000" b="0">
                <a:latin typeface="Arial" panose="020B0604020202020204" pitchFamily="34" charset="0"/>
              </a:rPr>
              <a:t>操業を停止している期間であっても、従業員の給与や被災前の取引の支払いは当然しなければならないことを認識してください。</a:t>
            </a:r>
          </a:p>
        </p:txBody>
      </p:sp>
      <p:sp>
        <p:nvSpPr>
          <p:cNvPr id="215050" name="AutoShape 10"/>
          <p:cNvSpPr>
            <a:spLocks noChangeArrowheads="1"/>
          </p:cNvSpPr>
          <p:nvPr/>
        </p:nvSpPr>
        <p:spPr bwMode="auto">
          <a:xfrm rot="10800000" flipH="1">
            <a:off x="-160338" y="3670300"/>
            <a:ext cx="3906838" cy="712788"/>
          </a:xfrm>
          <a:prstGeom prst="homePlate">
            <a:avLst>
              <a:gd name="adj" fmla="val 28319"/>
            </a:avLst>
          </a:prstGeom>
          <a:gradFill rotWithShape="1">
            <a:gsLst>
              <a:gs pos="0">
                <a:srgbClr val="FFFF99"/>
              </a:gs>
              <a:gs pos="50000">
                <a:srgbClr val="FFFF99">
                  <a:gamma/>
                  <a:tint val="40000"/>
                  <a:invGamma/>
                </a:srgbClr>
              </a:gs>
              <a:gs pos="100000">
                <a:srgbClr val="FFFF99"/>
              </a:gs>
            </a:gsLst>
            <a:lin ang="5400000" scaled="1"/>
          </a:gradFill>
          <a:ln w="28575" algn="ctr">
            <a:solidFill>
              <a:srgbClr val="FFFF99"/>
            </a:solidFill>
            <a:miter lim="800000"/>
            <a:headEnd/>
            <a:tailEnd/>
          </a:ln>
          <a:effectLst>
            <a:outerShdw dist="28398" dir="3806097" algn="ctr" rotWithShape="0">
              <a:schemeClr val="bg2"/>
            </a:outerShdw>
          </a:effectLst>
        </p:spPr>
        <p:txBody>
          <a:bodyPr wrap="none" lIns="90000" tIns="46800" rIns="90000" bIns="46800" anchor="ctr"/>
          <a:lstStyle/>
          <a:p>
            <a:endParaRPr lang="ja-JP" altLang="en-US"/>
          </a:p>
        </p:txBody>
      </p:sp>
      <p:sp>
        <p:nvSpPr>
          <p:cNvPr id="215051" name="Text Box 11"/>
          <p:cNvSpPr txBox="1">
            <a:spLocks noChangeArrowheads="1"/>
          </p:cNvSpPr>
          <p:nvPr/>
        </p:nvSpPr>
        <p:spPr bwMode="auto">
          <a:xfrm>
            <a:off x="0" y="3856038"/>
            <a:ext cx="3467100" cy="3048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ja-JP" altLang="en-US" sz="1400">
                <a:solidFill>
                  <a:schemeClr val="tx1"/>
                </a:solidFill>
              </a:rPr>
              <a:t>２．３　重要業務が受ける被害の想定</a:t>
            </a:r>
          </a:p>
        </p:txBody>
      </p:sp>
      <p:sp>
        <p:nvSpPr>
          <p:cNvPr id="215052" name="AutoShape 12"/>
          <p:cNvSpPr>
            <a:spLocks noChangeArrowheads="1"/>
          </p:cNvSpPr>
          <p:nvPr/>
        </p:nvSpPr>
        <p:spPr bwMode="auto">
          <a:xfrm rot="10800000" flipH="1">
            <a:off x="4011613" y="3690938"/>
            <a:ext cx="2009775" cy="696912"/>
          </a:xfrm>
          <a:prstGeom prst="homePlate">
            <a:avLst>
              <a:gd name="adj" fmla="val 14900"/>
            </a:avLst>
          </a:prstGeom>
          <a:solidFill>
            <a:schemeClr val="bg1"/>
          </a:solidFill>
          <a:ln w="12700">
            <a:solidFill>
              <a:srgbClr val="FFFF66"/>
            </a:solidFill>
            <a:miter lim="800000"/>
            <a:headEnd/>
            <a:tailEnd/>
          </a:ln>
          <a:effectLst>
            <a:outerShdw dist="17961" dir="2700000" algn="ctr" rotWithShape="0">
              <a:schemeClr val="bg2"/>
            </a:outerShdw>
          </a:effectLst>
        </p:spPr>
        <p:txBody>
          <a:bodyPr rot="10800000" wrap="none" lIns="90000" tIns="46800" rIns="90000" bIns="46800" anchor="ctr"/>
          <a:lstStyle/>
          <a:p>
            <a:r>
              <a:rPr lang="ja-JP" altLang="en-US" sz="800" b="0">
                <a:solidFill>
                  <a:schemeClr val="tx1"/>
                </a:solidFill>
                <a:latin typeface="ＭＳ Ｐゴシック" panose="020B0600070205080204" pitchFamily="50" charset="-128"/>
                <a:ea typeface="ＭＳ Ｐゴシック" panose="020B0600070205080204" pitchFamily="50" charset="-128"/>
              </a:rPr>
              <a:t>（標準版）での項目</a:t>
            </a:r>
          </a:p>
          <a:p>
            <a:r>
              <a:rPr lang="ja-JP" altLang="en-US" sz="1000" b="0">
                <a:solidFill>
                  <a:schemeClr val="tx1"/>
                </a:solidFill>
                <a:latin typeface="ＭＳ Ｐゴシック" panose="020B0600070205080204" pitchFamily="50" charset="-128"/>
                <a:ea typeface="ＭＳ Ｐゴシック" panose="020B0600070205080204" pitchFamily="50" charset="-128"/>
              </a:rPr>
              <a:t>２．４．１　地震危険度の確認</a:t>
            </a:r>
          </a:p>
          <a:p>
            <a:r>
              <a:rPr lang="ja-JP" altLang="en-US" sz="1000" b="0">
                <a:solidFill>
                  <a:schemeClr val="tx1"/>
                </a:solidFill>
                <a:latin typeface="ＭＳ Ｐゴシック" panose="020B0600070205080204" pitchFamily="50" charset="-128"/>
                <a:ea typeface="ＭＳ Ｐゴシック" panose="020B0600070205080204" pitchFamily="50" charset="-128"/>
              </a:rPr>
              <a:t>２．４．２　自社に想定される被害</a:t>
            </a:r>
          </a:p>
          <a:p>
            <a:r>
              <a:rPr lang="ja-JP" altLang="en-US" sz="1000" b="0">
                <a:solidFill>
                  <a:schemeClr val="tx1"/>
                </a:solidFill>
                <a:latin typeface="Arial" panose="020B0604020202020204" pitchFamily="34" charset="0"/>
                <a:ea typeface="ＭＳ Ｐゴシック" panose="020B0600070205080204" pitchFamily="50" charset="-128"/>
              </a:rPr>
              <a:t>２．４．３　財務面での被害想定</a:t>
            </a:r>
          </a:p>
        </p:txBody>
      </p:sp>
      <p:sp>
        <p:nvSpPr>
          <p:cNvPr id="215053" name="AutoShape 13"/>
          <p:cNvSpPr>
            <a:spLocks noChangeArrowheads="1"/>
          </p:cNvSpPr>
          <p:nvPr/>
        </p:nvSpPr>
        <p:spPr bwMode="auto">
          <a:xfrm>
            <a:off x="390525" y="6256338"/>
            <a:ext cx="496888" cy="242887"/>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15054" name="Text Box 14"/>
          <p:cNvSpPr txBox="1">
            <a:spLocks noChangeArrowheads="1"/>
          </p:cNvSpPr>
          <p:nvPr/>
        </p:nvSpPr>
        <p:spPr bwMode="auto">
          <a:xfrm>
            <a:off x="377825" y="6259513"/>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ctr"/>
            <a:r>
              <a:rPr lang="en-US" altLang="ja-JP" sz="1000">
                <a:solidFill>
                  <a:schemeClr val="bg1"/>
                </a:solidFill>
              </a:rPr>
              <a:t>Q 15</a:t>
            </a:r>
          </a:p>
        </p:txBody>
      </p:sp>
      <p:sp>
        <p:nvSpPr>
          <p:cNvPr id="215055" name="Text Box 15"/>
          <p:cNvSpPr txBox="1">
            <a:spLocks noChangeArrowheads="1"/>
          </p:cNvSpPr>
          <p:nvPr/>
        </p:nvSpPr>
        <p:spPr bwMode="auto">
          <a:xfrm>
            <a:off x="369888" y="6254750"/>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15056" name="AutoShape 16"/>
          <p:cNvSpPr>
            <a:spLocks noChangeArrowheads="1"/>
          </p:cNvSpPr>
          <p:nvPr/>
        </p:nvSpPr>
        <p:spPr bwMode="auto">
          <a:xfrm>
            <a:off x="393700" y="6889750"/>
            <a:ext cx="496888" cy="246063"/>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15057" name="Text Box 17"/>
          <p:cNvSpPr txBox="1">
            <a:spLocks noChangeArrowheads="1"/>
          </p:cNvSpPr>
          <p:nvPr/>
        </p:nvSpPr>
        <p:spPr bwMode="auto">
          <a:xfrm>
            <a:off x="385763" y="6889750"/>
            <a:ext cx="5143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15</a:t>
            </a:r>
          </a:p>
        </p:txBody>
      </p:sp>
      <p:sp>
        <p:nvSpPr>
          <p:cNvPr id="215058" name="AutoShape 18"/>
          <p:cNvSpPr>
            <a:spLocks noChangeArrowheads="1"/>
          </p:cNvSpPr>
          <p:nvPr/>
        </p:nvSpPr>
        <p:spPr bwMode="auto">
          <a:xfrm>
            <a:off x="393700" y="5043488"/>
            <a:ext cx="496888" cy="242887"/>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15059" name="Text Box 19"/>
          <p:cNvSpPr txBox="1">
            <a:spLocks noChangeArrowheads="1"/>
          </p:cNvSpPr>
          <p:nvPr/>
        </p:nvSpPr>
        <p:spPr bwMode="auto">
          <a:xfrm>
            <a:off x="377825" y="5041900"/>
            <a:ext cx="5143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14</a:t>
            </a:r>
          </a:p>
        </p:txBody>
      </p:sp>
      <p:sp>
        <p:nvSpPr>
          <p:cNvPr id="215060" name="AutoShape 20"/>
          <p:cNvSpPr>
            <a:spLocks noChangeArrowheads="1"/>
          </p:cNvSpPr>
          <p:nvPr/>
        </p:nvSpPr>
        <p:spPr bwMode="auto">
          <a:xfrm>
            <a:off x="390525" y="4740275"/>
            <a:ext cx="496888" cy="242888"/>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15061" name="Text Box 21"/>
          <p:cNvSpPr txBox="1">
            <a:spLocks noChangeArrowheads="1"/>
          </p:cNvSpPr>
          <p:nvPr/>
        </p:nvSpPr>
        <p:spPr bwMode="auto">
          <a:xfrm>
            <a:off x="377825" y="4743450"/>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ctr"/>
            <a:r>
              <a:rPr lang="en-US" altLang="ja-JP" sz="1000">
                <a:solidFill>
                  <a:schemeClr val="bg1"/>
                </a:solidFill>
              </a:rPr>
              <a:t>Q 14</a:t>
            </a:r>
          </a:p>
        </p:txBody>
      </p:sp>
      <p:sp>
        <p:nvSpPr>
          <p:cNvPr id="215062" name="Text Box 22"/>
          <p:cNvSpPr txBox="1">
            <a:spLocks noChangeArrowheads="1"/>
          </p:cNvSpPr>
          <p:nvPr/>
        </p:nvSpPr>
        <p:spPr bwMode="auto">
          <a:xfrm>
            <a:off x="369888" y="4738688"/>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15063" name="AutoShape 23"/>
          <p:cNvSpPr>
            <a:spLocks noChangeArrowheads="1"/>
          </p:cNvSpPr>
          <p:nvPr/>
        </p:nvSpPr>
        <p:spPr bwMode="auto">
          <a:xfrm>
            <a:off x="392113" y="8656638"/>
            <a:ext cx="496887" cy="239712"/>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15064" name="Text Box 24"/>
          <p:cNvSpPr txBox="1">
            <a:spLocks noChangeArrowheads="1"/>
          </p:cNvSpPr>
          <p:nvPr/>
        </p:nvSpPr>
        <p:spPr bwMode="auto">
          <a:xfrm>
            <a:off x="376238" y="8653463"/>
            <a:ext cx="514350" cy="242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16</a:t>
            </a:r>
          </a:p>
        </p:txBody>
      </p:sp>
      <p:sp>
        <p:nvSpPr>
          <p:cNvPr id="215065" name="AutoShape 25"/>
          <p:cNvSpPr>
            <a:spLocks noChangeArrowheads="1"/>
          </p:cNvSpPr>
          <p:nvPr/>
        </p:nvSpPr>
        <p:spPr bwMode="auto">
          <a:xfrm>
            <a:off x="388938" y="8318500"/>
            <a:ext cx="496887" cy="246063"/>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15066" name="Text Box 26"/>
          <p:cNvSpPr txBox="1">
            <a:spLocks noChangeArrowheads="1"/>
          </p:cNvSpPr>
          <p:nvPr/>
        </p:nvSpPr>
        <p:spPr bwMode="auto">
          <a:xfrm>
            <a:off x="376238" y="8318500"/>
            <a:ext cx="523875" cy="247650"/>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16</a:t>
            </a:r>
          </a:p>
        </p:txBody>
      </p:sp>
      <p:sp>
        <p:nvSpPr>
          <p:cNvPr id="215067" name="Text Box 27"/>
          <p:cNvSpPr txBox="1">
            <a:spLocks noChangeArrowheads="1"/>
          </p:cNvSpPr>
          <p:nvPr/>
        </p:nvSpPr>
        <p:spPr bwMode="auto">
          <a:xfrm>
            <a:off x="368300" y="8316913"/>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15068" name="Text Box 28"/>
          <p:cNvSpPr txBox="1">
            <a:spLocks noChangeArrowheads="1"/>
          </p:cNvSpPr>
          <p:nvPr/>
        </p:nvSpPr>
        <p:spPr bwMode="auto">
          <a:xfrm>
            <a:off x="44450" y="57150"/>
            <a:ext cx="54721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0">
                <a:solidFill>
                  <a:schemeClr val="tx1"/>
                </a:solidFill>
              </a:rPr>
              <a:t>Ⅱ</a:t>
            </a:r>
            <a:r>
              <a:rPr lang="ja-JP" altLang="en-US" sz="1000" b="0">
                <a:solidFill>
                  <a:schemeClr val="tx1"/>
                </a:solidFill>
              </a:rPr>
              <a:t>．「あいちＢＣＰモデル」作成</a:t>
            </a:r>
            <a:r>
              <a:rPr lang="en-US" altLang="ja-JP" sz="1000" b="0">
                <a:solidFill>
                  <a:schemeClr val="tx1"/>
                </a:solidFill>
              </a:rPr>
              <a:t>Q&amp;A</a:t>
            </a:r>
          </a:p>
        </p:txBody>
      </p:sp>
      <p:sp>
        <p:nvSpPr>
          <p:cNvPr id="215069" name="AutoShape 29"/>
          <p:cNvSpPr>
            <a:spLocks noChangeArrowheads="1"/>
          </p:cNvSpPr>
          <p:nvPr/>
        </p:nvSpPr>
        <p:spPr bwMode="auto">
          <a:xfrm>
            <a:off x="314325" y="7673975"/>
            <a:ext cx="3690938" cy="441325"/>
          </a:xfrm>
          <a:prstGeom prst="roundRect">
            <a:avLst>
              <a:gd name="adj" fmla="val 16667"/>
            </a:avLst>
          </a:prstGeom>
          <a:solidFill>
            <a:schemeClr val="bg1"/>
          </a:solidFill>
          <a:ln w="9525" algn="ctr">
            <a:solidFill>
              <a:srgbClr val="33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0">
                <a:solidFill>
                  <a:srgbClr val="333399"/>
                </a:solidFill>
              </a:rPr>
              <a:t>Q16</a:t>
            </a:r>
            <a:r>
              <a:rPr lang="ja-JP" altLang="en-US" sz="1000" b="0">
                <a:solidFill>
                  <a:srgbClr val="333399"/>
                </a:solidFill>
                <a:latin typeface="Arial" panose="020B0604020202020204" pitchFamily="34" charset="0"/>
              </a:rPr>
              <a:t>は「標準版」にのみ記載している</a:t>
            </a:r>
          </a:p>
          <a:p>
            <a:r>
              <a:rPr lang="ja-JP" altLang="en-US" sz="1000" b="0">
                <a:solidFill>
                  <a:srgbClr val="333399"/>
                </a:solidFill>
                <a:latin typeface="Arial" panose="020B0604020202020204" pitchFamily="34" charset="0"/>
              </a:rPr>
              <a:t>「２．４．３　財務面での被害想定」に関するものです。</a:t>
            </a:r>
          </a:p>
        </p:txBody>
      </p:sp>
      <p:sp>
        <p:nvSpPr>
          <p:cNvPr id="215070" name="Text Box 30"/>
          <p:cNvSpPr txBox="1">
            <a:spLocks noChangeArrowheads="1"/>
          </p:cNvSpPr>
          <p:nvPr/>
        </p:nvSpPr>
        <p:spPr bwMode="auto">
          <a:xfrm>
            <a:off x="836613" y="758825"/>
            <a:ext cx="5183187" cy="406400"/>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復旧目標は、「ライフライン復旧後○○日以内」といったもので大丈夫ですか？</a:t>
            </a:r>
          </a:p>
          <a:p>
            <a:r>
              <a:rPr lang="ja-JP" altLang="en-US" sz="1000" b="0">
                <a:solidFill>
                  <a:srgbClr val="333399"/>
                </a:solidFill>
                <a:latin typeface="Arial" panose="020B0604020202020204" pitchFamily="34" charset="0"/>
              </a:rPr>
              <a:t>　</a:t>
            </a:r>
            <a:r>
              <a:rPr lang="ja-JP" altLang="en-US" sz="1000" b="0">
                <a:solidFill>
                  <a:srgbClr val="333399"/>
                </a:solidFill>
              </a:rPr>
              <a:t>電気と水道が復旧しないと、機械が動かせないので、それまではまず復旧できません。</a:t>
            </a:r>
          </a:p>
        </p:txBody>
      </p:sp>
      <p:sp>
        <p:nvSpPr>
          <p:cNvPr id="215071" name="Text Box 31"/>
          <p:cNvSpPr txBox="1">
            <a:spLocks noChangeArrowheads="1"/>
          </p:cNvSpPr>
          <p:nvPr/>
        </p:nvSpPr>
        <p:spPr bwMode="auto">
          <a:xfrm>
            <a:off x="836613" y="1223963"/>
            <a:ext cx="5183187"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多くの企業にとって、電気・ガス・水道といったライフラインが復旧しないと、事業の再開ができないというのが現実です。</a:t>
            </a:r>
          </a:p>
          <a:p>
            <a:r>
              <a:rPr lang="ja-JP" altLang="en-US" sz="1000" b="0">
                <a:latin typeface="Arial" panose="020B0604020202020204" pitchFamily="34" charset="0"/>
              </a:rPr>
              <a:t>また、中小企業では自家発電設備のような代替手段を確保することも、現実的に困難であると思われます。</a:t>
            </a:r>
          </a:p>
          <a:p>
            <a:r>
              <a:rPr lang="ja-JP" altLang="en-US" sz="1000" b="0">
                <a:latin typeface="Arial" panose="020B0604020202020204" pitchFamily="34" charset="0"/>
              </a:rPr>
              <a:t>過去の事例から、ライフラインが復旧してから３日～１週間を、「復旧目標」とするのが一般的です。</a:t>
            </a:r>
          </a:p>
          <a:p>
            <a:r>
              <a:rPr lang="en-US" altLang="ja-JP" sz="1000" b="0"/>
              <a:t>※</a:t>
            </a:r>
            <a:r>
              <a:rPr lang="ja-JP" altLang="en-US" sz="1000" b="0"/>
              <a:t>「取引先からの要望」「自社の財務面での限界」「社会への影響」も考えないと、</a:t>
            </a:r>
          </a:p>
          <a:p>
            <a:r>
              <a:rPr lang="ja-JP" altLang="en-US" sz="1000" b="0"/>
              <a:t>　あなたの会社の信用を失ったり、企業の存続が危ぶまれたりすることを、ご留意く</a:t>
            </a:r>
          </a:p>
          <a:p>
            <a:r>
              <a:rPr lang="ja-JP" altLang="en-US" sz="1000" b="0"/>
              <a:t>　ださい。</a:t>
            </a:r>
          </a:p>
          <a:p>
            <a:r>
              <a:rPr lang="en-US" altLang="ja-JP" sz="1000" b="0">
                <a:latin typeface="Arial" panose="020B0604020202020204" pitchFamily="34" charset="0"/>
              </a:rPr>
              <a:t>※</a:t>
            </a:r>
            <a:r>
              <a:rPr lang="ja-JP" altLang="en-US" sz="1000" b="0">
                <a:latin typeface="Arial" panose="020B0604020202020204" pitchFamily="34" charset="0"/>
              </a:rPr>
              <a:t>ライフラインの停止期間は、過去の事例から、電気：１週間、水道１か月、ガス：</a:t>
            </a:r>
          </a:p>
          <a:p>
            <a:r>
              <a:rPr lang="ja-JP" altLang="en-US" sz="1000" b="0">
                <a:latin typeface="Arial" panose="020B0604020202020204" pitchFamily="34" charset="0"/>
              </a:rPr>
              <a:t>　１か月を目安としてください。</a:t>
            </a:r>
          </a:p>
          <a:p>
            <a:r>
              <a:rPr lang="ja-JP" altLang="en-US" sz="1000" b="0">
                <a:latin typeface="Arial" panose="020B0604020202020204" pitchFamily="34" charset="0"/>
              </a:rPr>
              <a:t>　しかしながら、水道やガスの復旧期間は１か月と長いことから、それらの復旧と同時</a:t>
            </a:r>
          </a:p>
          <a:p>
            <a:r>
              <a:rPr lang="ja-JP" altLang="en-US" sz="1000" b="0">
                <a:latin typeface="Arial" panose="020B0604020202020204" pitchFamily="34" charset="0"/>
              </a:rPr>
              <a:t>　に事業の再開ができるような対応を、検討しておく必要があります。　</a:t>
            </a:r>
          </a:p>
          <a:p>
            <a:r>
              <a:rPr lang="ja-JP" altLang="en-US" sz="1000" b="0">
                <a:latin typeface="Arial" panose="020B0604020202020204" pitchFamily="34" charset="0"/>
              </a:rPr>
              <a:t>　詳細については、巻末の「資料Ｆ　復旧シナリオ（例）」をご覧ください。</a:t>
            </a:r>
          </a:p>
        </p:txBody>
      </p:sp>
      <p:sp>
        <p:nvSpPr>
          <p:cNvPr id="215072" name="AutoShape 32"/>
          <p:cNvSpPr>
            <a:spLocks noChangeArrowheads="1"/>
          </p:cNvSpPr>
          <p:nvPr/>
        </p:nvSpPr>
        <p:spPr bwMode="auto">
          <a:xfrm>
            <a:off x="388938" y="758825"/>
            <a:ext cx="496887" cy="242888"/>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15073" name="Text Box 33"/>
          <p:cNvSpPr txBox="1">
            <a:spLocks noChangeArrowheads="1"/>
          </p:cNvSpPr>
          <p:nvPr/>
        </p:nvSpPr>
        <p:spPr bwMode="auto">
          <a:xfrm>
            <a:off x="376238" y="760413"/>
            <a:ext cx="523875" cy="246062"/>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ctr"/>
            <a:r>
              <a:rPr lang="en-US" altLang="ja-JP" sz="1000">
                <a:solidFill>
                  <a:schemeClr val="bg1"/>
                </a:solidFill>
              </a:rPr>
              <a:t>Q 13</a:t>
            </a:r>
          </a:p>
        </p:txBody>
      </p:sp>
      <p:sp>
        <p:nvSpPr>
          <p:cNvPr id="215074" name="Text Box 34"/>
          <p:cNvSpPr txBox="1">
            <a:spLocks noChangeArrowheads="1"/>
          </p:cNvSpPr>
          <p:nvPr/>
        </p:nvSpPr>
        <p:spPr bwMode="auto">
          <a:xfrm>
            <a:off x="368300" y="755650"/>
            <a:ext cx="523875" cy="246063"/>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15075" name="AutoShape 35"/>
          <p:cNvSpPr>
            <a:spLocks noChangeArrowheads="1"/>
          </p:cNvSpPr>
          <p:nvPr/>
        </p:nvSpPr>
        <p:spPr bwMode="auto">
          <a:xfrm>
            <a:off x="392113" y="1279525"/>
            <a:ext cx="496887" cy="246063"/>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15076" name="Text Box 36"/>
          <p:cNvSpPr txBox="1">
            <a:spLocks noChangeArrowheads="1"/>
          </p:cNvSpPr>
          <p:nvPr/>
        </p:nvSpPr>
        <p:spPr bwMode="auto">
          <a:xfrm>
            <a:off x="388938" y="1277938"/>
            <a:ext cx="5143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13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756" name="AutoShape 76"/>
          <p:cNvSpPr>
            <a:spLocks noChangeArrowheads="1"/>
          </p:cNvSpPr>
          <p:nvPr/>
        </p:nvSpPr>
        <p:spPr bwMode="auto">
          <a:xfrm>
            <a:off x="549275" y="3032125"/>
            <a:ext cx="1712913" cy="42863"/>
          </a:xfrm>
          <a:prstGeom prst="roundRect">
            <a:avLst>
              <a:gd name="adj" fmla="val 50000"/>
            </a:avLst>
          </a:prstGeom>
          <a:solidFill>
            <a:srgbClr val="FF99CC"/>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99757" name="AutoShape 77"/>
          <p:cNvSpPr>
            <a:spLocks noChangeArrowheads="1"/>
          </p:cNvSpPr>
          <p:nvPr/>
        </p:nvSpPr>
        <p:spPr bwMode="auto">
          <a:xfrm>
            <a:off x="374650" y="2822575"/>
            <a:ext cx="1609725" cy="44450"/>
          </a:xfrm>
          <a:prstGeom prst="roundRect">
            <a:avLst>
              <a:gd name="adj" fmla="val 50000"/>
            </a:avLst>
          </a:prstGeom>
          <a:solidFill>
            <a:srgbClr val="FF99CC"/>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99723" name="Rectangle 43"/>
          <p:cNvSpPr>
            <a:spLocks noChangeArrowheads="1"/>
          </p:cNvSpPr>
          <p:nvPr/>
        </p:nvSpPr>
        <p:spPr bwMode="auto">
          <a:xfrm>
            <a:off x="333375" y="2619375"/>
            <a:ext cx="2447925" cy="503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200" b="0">
                <a:latin typeface="Arial" panose="020B0604020202020204" pitchFamily="34" charset="0"/>
              </a:rPr>
              <a:t>企業の取組み事例一覧</a:t>
            </a:r>
          </a:p>
          <a:p>
            <a:r>
              <a:rPr lang="ja-JP" altLang="en-US" sz="1400">
                <a:latin typeface="Arial" panose="020B0604020202020204" pitchFamily="34" charset="0"/>
              </a:rPr>
              <a:t>　～重要な経営資源～</a:t>
            </a:r>
          </a:p>
        </p:txBody>
      </p:sp>
      <p:sp>
        <p:nvSpPr>
          <p:cNvPr id="199682" name="AutoShape 2"/>
          <p:cNvSpPr>
            <a:spLocks noChangeArrowheads="1"/>
          </p:cNvSpPr>
          <p:nvPr/>
        </p:nvSpPr>
        <p:spPr bwMode="auto">
          <a:xfrm rot="10800000" flipH="1">
            <a:off x="-95250" y="703263"/>
            <a:ext cx="4352925" cy="1238250"/>
          </a:xfrm>
          <a:prstGeom prst="homePlate">
            <a:avLst>
              <a:gd name="adj" fmla="val 17691"/>
            </a:avLst>
          </a:prstGeom>
          <a:gradFill rotWithShape="1">
            <a:gsLst>
              <a:gs pos="0">
                <a:srgbClr val="CCECFF"/>
              </a:gs>
              <a:gs pos="100000">
                <a:srgbClr val="FFFF99"/>
              </a:gs>
            </a:gsLst>
            <a:lin ang="5400000" scaled="1"/>
          </a:gradFill>
          <a:ln>
            <a:noFill/>
          </a:ln>
          <a:effectLst>
            <a:outerShdw dist="28398" dir="3806097" algn="ctr" rotWithShape="0">
              <a:schemeClr val="bg2"/>
            </a:outerShdw>
          </a:effectLst>
          <a:extLst>
            <a:ext uri="{91240B29-F687-4F45-9708-019B960494DF}">
              <a14:hiddenLine xmlns:a14="http://schemas.microsoft.com/office/drawing/2010/main" w="28575" algn="ctr">
                <a:solidFill>
                  <a:srgbClr val="FFFF99"/>
                </a:solidFill>
                <a:miter lim="800000"/>
                <a:headEnd/>
                <a:tailEnd/>
              </a14:hiddenLine>
            </a:ext>
          </a:extLst>
        </p:spPr>
        <p:txBody>
          <a:bodyPr wrap="none" lIns="90000" tIns="46800" rIns="90000" bIns="46800" anchor="ctr"/>
          <a:lstStyle/>
          <a:p>
            <a:endParaRPr lang="ja-JP" altLang="en-US"/>
          </a:p>
        </p:txBody>
      </p:sp>
      <p:sp>
        <p:nvSpPr>
          <p:cNvPr id="199683" name="AutoShape 3"/>
          <p:cNvSpPr>
            <a:spLocks noChangeAspect="1" noChangeArrowheads="1"/>
          </p:cNvSpPr>
          <p:nvPr/>
        </p:nvSpPr>
        <p:spPr bwMode="auto">
          <a:xfrm rot="10800000" flipH="1">
            <a:off x="-39688" y="776288"/>
            <a:ext cx="4248151" cy="1117600"/>
          </a:xfrm>
          <a:prstGeom prst="homePlate">
            <a:avLst>
              <a:gd name="adj" fmla="val 18355"/>
            </a:avLst>
          </a:prstGeom>
          <a:solidFill>
            <a:schemeClr val="bg1"/>
          </a:solidFill>
          <a:ln>
            <a:noFill/>
          </a:ln>
          <a:effectLst/>
          <a:extLst>
            <a:ext uri="{91240B29-F687-4F45-9708-019B960494DF}">
              <a14:hiddenLine xmlns:a14="http://schemas.microsoft.com/office/drawing/2010/main" w="12700">
                <a:solidFill>
                  <a:srgbClr val="FFFF66"/>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rot="10800000" wrap="none" lIns="90000" tIns="46800" rIns="90000" bIns="46800"/>
          <a:lstStyle/>
          <a:p>
            <a:endParaRPr lang="ja-JP" altLang="ja-JP" sz="1000" b="0">
              <a:solidFill>
                <a:schemeClr val="tx1"/>
              </a:solidFill>
              <a:latin typeface="Arial" panose="020B0604020202020204" pitchFamily="34" charset="0"/>
              <a:ea typeface="ＭＳ Ｐゴシック" panose="020B0600070205080204" pitchFamily="50" charset="-128"/>
            </a:endParaRPr>
          </a:p>
        </p:txBody>
      </p:sp>
      <p:sp>
        <p:nvSpPr>
          <p:cNvPr id="199684" name="AutoShape 4"/>
          <p:cNvSpPr>
            <a:spLocks noChangeArrowheads="1"/>
          </p:cNvSpPr>
          <p:nvPr/>
        </p:nvSpPr>
        <p:spPr bwMode="auto">
          <a:xfrm rot="10800000" flipH="1">
            <a:off x="-161925" y="1592263"/>
            <a:ext cx="4384675" cy="215900"/>
          </a:xfrm>
          <a:prstGeom prst="homePlate">
            <a:avLst>
              <a:gd name="adj" fmla="val 46353"/>
            </a:avLst>
          </a:prstGeom>
          <a:gradFill rotWithShape="1">
            <a:gsLst>
              <a:gs pos="0">
                <a:srgbClr val="CCECFF"/>
              </a:gs>
              <a:gs pos="50000">
                <a:srgbClr val="CCECFF">
                  <a:gamma/>
                  <a:tint val="40000"/>
                  <a:invGamma/>
                </a:srgbClr>
              </a:gs>
              <a:gs pos="100000">
                <a:srgbClr val="CCECFF"/>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FFFF99"/>
                </a:solidFill>
                <a:miter lim="800000"/>
                <a:headEnd/>
                <a:tailEnd/>
              </a14:hiddenLine>
            </a:ext>
          </a:extLst>
        </p:spPr>
        <p:txBody>
          <a:bodyPr rot="10800000" wrap="none" lIns="90000" tIns="46800" rIns="90000" bIns="46800" anchor="ctr"/>
          <a:lstStyle/>
          <a:p>
            <a:pPr algn="ctr"/>
            <a:endParaRPr lang="ja-JP" altLang="ja-JP" sz="1000" b="0"/>
          </a:p>
        </p:txBody>
      </p:sp>
      <p:sp>
        <p:nvSpPr>
          <p:cNvPr id="199685" name="Oval 5"/>
          <p:cNvSpPr>
            <a:spLocks noChangeArrowheads="1"/>
          </p:cNvSpPr>
          <p:nvPr/>
        </p:nvSpPr>
        <p:spPr bwMode="auto">
          <a:xfrm>
            <a:off x="604838" y="1595438"/>
            <a:ext cx="547687" cy="209550"/>
          </a:xfrm>
          <a:prstGeom prst="ellipse">
            <a:avLst/>
          </a:prstGeom>
          <a:gradFill rotWithShape="1">
            <a:gsLst>
              <a:gs pos="0">
                <a:srgbClr val="DDDDDD">
                  <a:gamma/>
                  <a:tint val="0"/>
                  <a:invGamma/>
                </a:srgbClr>
              </a:gs>
              <a:gs pos="100000">
                <a:srgbClr val="DDDDDD"/>
              </a:gs>
            </a:gsLst>
            <a:path path="shape">
              <a:fillToRect l="50000" t="50000" r="50000" b="50000"/>
            </a:path>
          </a:gradFill>
          <a:ln w="158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99686" name="AutoShape 6"/>
          <p:cNvSpPr>
            <a:spLocks noChangeArrowheads="1"/>
          </p:cNvSpPr>
          <p:nvPr/>
        </p:nvSpPr>
        <p:spPr bwMode="auto">
          <a:xfrm rot="10800000" flipH="1">
            <a:off x="-161925" y="2332038"/>
            <a:ext cx="5454650" cy="144462"/>
          </a:xfrm>
          <a:prstGeom prst="homePlate">
            <a:avLst>
              <a:gd name="adj" fmla="val 96843"/>
            </a:avLst>
          </a:prstGeom>
          <a:gradFill rotWithShape="1">
            <a:gsLst>
              <a:gs pos="0">
                <a:srgbClr val="FFFF99"/>
              </a:gs>
              <a:gs pos="50000">
                <a:srgbClr val="FFFF99">
                  <a:gamma/>
                  <a:tint val="40000"/>
                  <a:invGamma/>
                </a:srgbClr>
              </a:gs>
              <a:gs pos="100000">
                <a:srgbClr val="FFFF99"/>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FFFF99"/>
                </a:solidFill>
                <a:miter lim="800000"/>
                <a:headEnd/>
                <a:tailEnd/>
              </a14:hiddenLine>
            </a:ext>
          </a:extLst>
        </p:spPr>
        <p:txBody>
          <a:bodyPr rot="10800000" wrap="none" lIns="90000" tIns="46800" rIns="90000" bIns="46800" anchor="ctr"/>
          <a:lstStyle/>
          <a:p>
            <a:pPr algn="ctr"/>
            <a:endParaRPr lang="ja-JP" altLang="ja-JP" sz="1000" b="0"/>
          </a:p>
        </p:txBody>
      </p:sp>
      <p:sp>
        <p:nvSpPr>
          <p:cNvPr id="199687" name="Text Box 7"/>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15</a:t>
            </a:r>
          </a:p>
        </p:txBody>
      </p:sp>
      <p:graphicFrame>
        <p:nvGraphicFramePr>
          <p:cNvPr id="199749" name="Group 69"/>
          <p:cNvGraphicFramePr>
            <a:graphicFrameLocks noGrp="1"/>
          </p:cNvGraphicFramePr>
          <p:nvPr/>
        </p:nvGraphicFramePr>
        <p:xfrm>
          <a:off x="463550" y="3732213"/>
          <a:ext cx="5930900" cy="4779600"/>
        </p:xfrm>
        <a:graphic>
          <a:graphicData uri="http://schemas.openxmlformats.org/drawingml/2006/table">
            <a:tbl>
              <a:tblPr/>
              <a:tblGrid>
                <a:gridCol w="804863">
                  <a:extLst>
                    <a:ext uri="{9D8B030D-6E8A-4147-A177-3AD203B41FA5}">
                      <a16:colId xmlns:a16="http://schemas.microsoft.com/office/drawing/2014/main" val="208931875"/>
                    </a:ext>
                  </a:extLst>
                </a:gridCol>
                <a:gridCol w="706437">
                  <a:extLst>
                    <a:ext uri="{9D8B030D-6E8A-4147-A177-3AD203B41FA5}">
                      <a16:colId xmlns:a16="http://schemas.microsoft.com/office/drawing/2014/main" val="1327194695"/>
                    </a:ext>
                  </a:extLst>
                </a:gridCol>
                <a:gridCol w="2209800">
                  <a:extLst>
                    <a:ext uri="{9D8B030D-6E8A-4147-A177-3AD203B41FA5}">
                      <a16:colId xmlns:a16="http://schemas.microsoft.com/office/drawing/2014/main" val="18079502"/>
                    </a:ext>
                  </a:extLst>
                </a:gridCol>
                <a:gridCol w="2209800">
                  <a:extLst>
                    <a:ext uri="{9D8B030D-6E8A-4147-A177-3AD203B41FA5}">
                      <a16:colId xmlns:a16="http://schemas.microsoft.com/office/drawing/2014/main" val="780982955"/>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業種</a:t>
                      </a:r>
                    </a:p>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従業員数</a:t>
                      </a:r>
                      <a:r>
                        <a:rPr kumimoji="1" lang="en-US" altLang="ja-JP" sz="8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使用</a:t>
                      </a:r>
                    </a:p>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モデル</a:t>
                      </a:r>
                      <a:r>
                        <a:rPr kumimoji="1" lang="en-US" altLang="ja-JP" sz="8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a:t>
                      </a:r>
                      <a:endParaRPr kumimoji="1" lang="en-US" altLang="ja-JP"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重要な経営資源</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ここがポイント！</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940693567"/>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印刷業</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20</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人</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製・コ</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ヒト：Ａ製品の製造部門</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3</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名</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モノ：本社工場、生産設備、原材料</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情報：製造に必要な各種データ</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カネ：平時の運転資金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「Ａ製品の製造」という重要業務に必要な経営資源を抽出している一般的な事例です。</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5703028"/>
                  </a:ext>
                </a:extLst>
              </a:tr>
              <a:tr h="2905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菓子製造</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・販売</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15</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人</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商・コ</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ヒト：販売・・・従業員（家族）</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6</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名</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製造・・・従業員</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5</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名</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冷凍室のメンテ・・・</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さん</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モノ：・レジ、照明、包材</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・冷蔵ケース</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・冷蔵庫、冷凍庫</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（冷凍庫内の商品、原材料が</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解けてしまう）</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・原材料、商品</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情報：レシピ、売上データ、顧客データ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菓子製造から販売までを手がける店舗の一般的な事例です。</a:t>
                      </a:r>
                    </a:p>
                    <a:p>
                      <a:pPr marL="0" marR="0" lvl="0" indent="0" algn="l" defTabSz="914400" rtl="0" eaLnBrk="1" fontAlgn="ctr"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「Ａさん」のように、特別な技能を持った方が、事業継続に必要な場合は、ＢＣＰに氏名を明記しておきましょう。</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63025035"/>
                  </a:ext>
                </a:extLst>
              </a:tr>
              <a:tr h="757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不動産</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賃貸業</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10</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人</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商・コ</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ヒト：管理物件の被害状況調査要員</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3</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名</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モノ：連絡用携帯電話</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情報：管理物件の設備図面、被害調査</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用点検箇所チェックリスト、</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設備業者など連絡先リスト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重要業務を「管理物件の被害状況把握」とした企業の事例です。</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業務を行う現場が事務所外にあるため、自社事務所にある経営資源があまり挙げられていないのが特徴です。</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4619822"/>
                  </a:ext>
                </a:extLst>
              </a:tr>
              <a:tr h="2889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印刷業</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約</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16</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人</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36000" marB="3600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製・コ</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ヒト：役員</a:t>
                      </a:r>
                      <a:r>
                        <a:rPr kumimoji="1" lang="en-US" altLang="ja-JP"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7</a:t>
                      </a: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名、各拠点代表者</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モノ：対策本部設置場所、</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連絡用携帯電話（充電器含む）</a:t>
                      </a:r>
                    </a:p>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情報：本部機能立ち上げ手順書</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各拠点との連絡手段、及び意思決定を行う経営陣の参集が、早期復旧には最も必要だと判断した事例です。</a:t>
                      </a:r>
                    </a:p>
                  </a:txBody>
                  <a:tcPr marL="36000" marR="36000" marT="36000" marB="3600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92608690"/>
                  </a:ext>
                </a:extLst>
              </a:tr>
            </a:tbl>
          </a:graphicData>
        </a:graphic>
      </p:graphicFrame>
      <p:sp>
        <p:nvSpPr>
          <p:cNvPr id="199720" name="AutoShape 40"/>
          <p:cNvSpPr>
            <a:spLocks noChangeArrowheads="1"/>
          </p:cNvSpPr>
          <p:nvPr/>
        </p:nvSpPr>
        <p:spPr bwMode="auto">
          <a:xfrm rot="10800000" flipH="1">
            <a:off x="4298950" y="703263"/>
            <a:ext cx="2484438" cy="1238250"/>
          </a:xfrm>
          <a:prstGeom prst="homePlate">
            <a:avLst>
              <a:gd name="adj" fmla="val 10097"/>
            </a:avLst>
          </a:prstGeom>
          <a:gradFill rotWithShape="1">
            <a:gsLst>
              <a:gs pos="0">
                <a:srgbClr val="CCECFF"/>
              </a:gs>
              <a:gs pos="100000">
                <a:srgbClr val="FFFF99"/>
              </a:gs>
            </a:gsLst>
            <a:lin ang="5400000" scaled="1"/>
          </a:gradFill>
          <a:ln>
            <a:noFill/>
          </a:ln>
          <a:effectLst>
            <a:outerShdw dist="28398" dir="3806097" algn="ctr" rotWithShape="0">
              <a:schemeClr val="bg2"/>
            </a:outerShdw>
          </a:effectLst>
          <a:extLst>
            <a:ext uri="{91240B29-F687-4F45-9708-019B960494DF}">
              <a14:hiddenLine xmlns:a14="http://schemas.microsoft.com/office/drawing/2010/main" w="28575" algn="ctr">
                <a:solidFill>
                  <a:srgbClr val="FFFF99"/>
                </a:solidFill>
                <a:miter lim="800000"/>
                <a:headEnd/>
                <a:tailEnd/>
              </a14:hiddenLine>
            </a:ext>
          </a:extLst>
        </p:spPr>
        <p:txBody>
          <a:bodyPr wrap="none" lIns="90000" tIns="46800" rIns="90000" bIns="46800" anchor="ctr"/>
          <a:lstStyle/>
          <a:p>
            <a:endParaRPr lang="ja-JP" altLang="en-US"/>
          </a:p>
        </p:txBody>
      </p:sp>
      <p:sp>
        <p:nvSpPr>
          <p:cNvPr id="199721" name="AutoShape 41"/>
          <p:cNvSpPr>
            <a:spLocks noChangeArrowheads="1"/>
          </p:cNvSpPr>
          <p:nvPr/>
        </p:nvSpPr>
        <p:spPr bwMode="auto">
          <a:xfrm rot="10800000" flipH="1">
            <a:off x="4360863" y="760413"/>
            <a:ext cx="2376487" cy="1141412"/>
          </a:xfrm>
          <a:prstGeom prst="homePlate">
            <a:avLst>
              <a:gd name="adj" fmla="val 10757"/>
            </a:avLst>
          </a:prstGeom>
          <a:solidFill>
            <a:schemeClr val="bg1"/>
          </a:solidFill>
          <a:ln>
            <a:noFill/>
          </a:ln>
          <a:effectLst/>
          <a:extLst>
            <a:ext uri="{91240B29-F687-4F45-9708-019B960494DF}">
              <a14:hiddenLine xmlns:a14="http://schemas.microsoft.com/office/drawing/2010/main" w="12700">
                <a:solidFill>
                  <a:srgbClr val="FFFF66"/>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rot="10800000" wrap="none" lIns="90000" tIns="46800" rIns="90000" bIns="46800"/>
          <a:lstStyle/>
          <a:p>
            <a:r>
              <a:rPr lang="ja-JP" altLang="en-US" sz="800" b="0">
                <a:solidFill>
                  <a:schemeClr val="tx1"/>
                </a:solidFill>
                <a:latin typeface="ＭＳ Ｐゴシック" panose="020B0600070205080204" pitchFamily="50" charset="-128"/>
                <a:ea typeface="ＭＳ Ｐゴシック" panose="020B0600070205080204" pitchFamily="50" charset="-128"/>
              </a:rPr>
              <a:t>（標準版）での項目</a:t>
            </a:r>
          </a:p>
          <a:p>
            <a:r>
              <a:rPr lang="ja-JP" altLang="en-US" sz="1000" b="0">
                <a:solidFill>
                  <a:schemeClr val="tx1"/>
                </a:solidFill>
                <a:latin typeface="ＭＳ Ｐゴシック" panose="020B0600070205080204" pitchFamily="50" charset="-128"/>
                <a:ea typeface="ＭＳ Ｐゴシック" panose="020B0600070205080204" pitchFamily="50" charset="-128"/>
              </a:rPr>
              <a:t>２．４　想定される被害に基づく</a:t>
            </a:r>
          </a:p>
          <a:p>
            <a:r>
              <a:rPr lang="ja-JP" altLang="en-US" sz="1000" b="0">
                <a:solidFill>
                  <a:schemeClr val="tx1"/>
                </a:solidFill>
                <a:latin typeface="ＭＳ Ｐゴシック" panose="020B0600070205080204" pitchFamily="50" charset="-128"/>
                <a:ea typeface="ＭＳ Ｐゴシック" panose="020B0600070205080204" pitchFamily="50" charset="-128"/>
              </a:rPr>
              <a:t>　　　　　　　　　ＢＣＰ対応策の検討</a:t>
            </a:r>
            <a:endParaRPr lang="ja-JP" altLang="en-US" sz="1000" b="0">
              <a:solidFill>
                <a:schemeClr val="tx1"/>
              </a:solidFill>
              <a:latin typeface="Arial" panose="020B0604020202020204" pitchFamily="34" charset="0"/>
              <a:ea typeface="ＭＳ Ｐゴシック" panose="020B0600070205080204" pitchFamily="50" charset="-128"/>
            </a:endParaRPr>
          </a:p>
        </p:txBody>
      </p:sp>
      <p:sp>
        <p:nvSpPr>
          <p:cNvPr id="199722" name="Text Box 42"/>
          <p:cNvSpPr txBox="1">
            <a:spLocks noChangeArrowheads="1"/>
          </p:cNvSpPr>
          <p:nvPr/>
        </p:nvSpPr>
        <p:spPr bwMode="auto">
          <a:xfrm>
            <a:off x="0" y="777875"/>
            <a:ext cx="4221163" cy="3048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ja-JP" altLang="en-US" sz="1400">
                <a:solidFill>
                  <a:schemeClr val="tx1"/>
                </a:solidFill>
              </a:rPr>
              <a:t>２．４　想定される被害に基づくＢＣＰ対応策</a:t>
            </a:r>
          </a:p>
        </p:txBody>
      </p:sp>
      <p:sp>
        <p:nvSpPr>
          <p:cNvPr id="199724" name="AutoShape 44"/>
          <p:cNvSpPr>
            <a:spLocks noChangeArrowheads="1"/>
          </p:cNvSpPr>
          <p:nvPr/>
        </p:nvSpPr>
        <p:spPr bwMode="auto">
          <a:xfrm>
            <a:off x="4402138" y="1274763"/>
            <a:ext cx="2185987" cy="603250"/>
          </a:xfrm>
          <a:prstGeom prst="roundRect">
            <a:avLst>
              <a:gd name="adj" fmla="val 16667"/>
            </a:avLst>
          </a:prstGeom>
          <a:solidFill>
            <a:schemeClr val="bg1"/>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99725" name="Text Box 45"/>
          <p:cNvSpPr txBox="1">
            <a:spLocks noChangeArrowheads="1"/>
          </p:cNvSpPr>
          <p:nvPr/>
        </p:nvSpPr>
        <p:spPr bwMode="auto">
          <a:xfrm>
            <a:off x="4437063" y="1285875"/>
            <a:ext cx="504825"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800" b="0">
                <a:solidFill>
                  <a:schemeClr val="tx1"/>
                </a:solidFill>
                <a:latin typeface="Arial" panose="020B0604020202020204" pitchFamily="34" charset="0"/>
                <a:ea typeface="ＭＳ Ｐゴシック" panose="020B0600070205080204" pitchFamily="50" charset="-128"/>
              </a:rPr>
              <a:t>STEP1</a:t>
            </a:r>
          </a:p>
          <a:p>
            <a:pPr algn="ctr"/>
            <a:r>
              <a:rPr lang="en-US" altLang="ja-JP" sz="800" b="0">
                <a:solidFill>
                  <a:schemeClr val="tx1"/>
                </a:solidFill>
                <a:latin typeface="Arial" panose="020B0604020202020204" pitchFamily="34" charset="0"/>
                <a:ea typeface="ＭＳ Ｐゴシック" panose="020B0600070205080204" pitchFamily="50" charset="-128"/>
              </a:rPr>
              <a:t>STEP2</a:t>
            </a:r>
          </a:p>
          <a:p>
            <a:pPr algn="ctr"/>
            <a:r>
              <a:rPr lang="en-US" altLang="ja-JP" sz="800" b="0">
                <a:solidFill>
                  <a:schemeClr val="tx1"/>
                </a:solidFill>
                <a:latin typeface="Arial" panose="020B0604020202020204" pitchFamily="34" charset="0"/>
                <a:ea typeface="ＭＳ Ｐゴシック" panose="020B0600070205080204" pitchFamily="50" charset="-128"/>
              </a:rPr>
              <a:t>STEP3</a:t>
            </a:r>
          </a:p>
          <a:p>
            <a:pPr algn="ctr"/>
            <a:r>
              <a:rPr lang="en-US" altLang="ja-JP" sz="800" b="0">
                <a:solidFill>
                  <a:schemeClr val="tx1"/>
                </a:solidFill>
                <a:latin typeface="Arial" panose="020B0604020202020204" pitchFamily="34" charset="0"/>
                <a:ea typeface="ＭＳ Ｐゴシック" panose="020B0600070205080204" pitchFamily="50" charset="-128"/>
              </a:rPr>
              <a:t>STEP4</a:t>
            </a:r>
          </a:p>
        </p:txBody>
      </p:sp>
      <p:sp>
        <p:nvSpPr>
          <p:cNvPr id="199726" name="Text Box 46"/>
          <p:cNvSpPr txBox="1">
            <a:spLocks noChangeArrowheads="1"/>
          </p:cNvSpPr>
          <p:nvPr/>
        </p:nvSpPr>
        <p:spPr bwMode="auto">
          <a:xfrm>
            <a:off x="4797425" y="1285875"/>
            <a:ext cx="18256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800" b="0">
                <a:solidFill>
                  <a:schemeClr val="tx1"/>
                </a:solidFill>
                <a:latin typeface="Arial" panose="020B0604020202020204" pitchFamily="34" charset="0"/>
                <a:ea typeface="ＭＳ Ｐゴシック" panose="020B0600070205080204" pitchFamily="50" charset="-128"/>
              </a:rPr>
              <a:t>重要な経営資源の抽出</a:t>
            </a:r>
          </a:p>
          <a:p>
            <a:r>
              <a:rPr lang="ja-JP" altLang="en-US" sz="800" b="0">
                <a:solidFill>
                  <a:schemeClr val="tx1"/>
                </a:solidFill>
                <a:latin typeface="Arial" panose="020B0604020202020204" pitchFamily="34" charset="0"/>
                <a:ea typeface="ＭＳ Ｐゴシック" panose="020B0600070205080204" pitchFamily="50" charset="-128"/>
              </a:rPr>
              <a:t>抽出した経営資源の評価</a:t>
            </a:r>
          </a:p>
          <a:p>
            <a:r>
              <a:rPr lang="ja-JP" altLang="en-US" sz="800" b="0">
                <a:solidFill>
                  <a:schemeClr val="tx1"/>
                </a:solidFill>
                <a:latin typeface="Arial" panose="020B0604020202020204" pitchFamily="34" charset="0"/>
                <a:ea typeface="ＭＳ Ｐゴシック" panose="020B0600070205080204" pitchFamily="50" charset="-128"/>
              </a:rPr>
              <a:t>ＢＣＰ対応策の実施時期の決定</a:t>
            </a:r>
          </a:p>
          <a:p>
            <a:r>
              <a:rPr lang="ja-JP" altLang="en-US" sz="800" b="0">
                <a:solidFill>
                  <a:schemeClr val="tx1"/>
                </a:solidFill>
                <a:latin typeface="Arial" panose="020B0604020202020204" pitchFamily="34" charset="0"/>
                <a:ea typeface="ＭＳ Ｐゴシック" panose="020B0600070205080204" pitchFamily="50" charset="-128"/>
              </a:rPr>
              <a:t>長期的なＢＣＰ対応策の実施計画立案</a:t>
            </a:r>
            <a:endParaRPr lang="ja-JP" altLang="en-US" b="0">
              <a:solidFill>
                <a:schemeClr val="tx1"/>
              </a:solidFill>
              <a:latin typeface="Arial" panose="020B0604020202020204" pitchFamily="34" charset="0"/>
              <a:ea typeface="ＭＳ Ｐゴシック" panose="020B0600070205080204" pitchFamily="50" charset="-128"/>
            </a:endParaRPr>
          </a:p>
        </p:txBody>
      </p:sp>
      <p:sp>
        <p:nvSpPr>
          <p:cNvPr id="199727" name="Rectangle 47"/>
          <p:cNvSpPr>
            <a:spLocks noChangeArrowheads="1"/>
          </p:cNvSpPr>
          <p:nvPr/>
        </p:nvSpPr>
        <p:spPr bwMode="auto">
          <a:xfrm>
            <a:off x="1266825" y="2127250"/>
            <a:ext cx="3662363"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400">
                <a:latin typeface="Arial" panose="020B0604020202020204" pitchFamily="34" charset="0"/>
              </a:rPr>
              <a:t>重要な経営資源の洗い出しと現状把握</a:t>
            </a:r>
          </a:p>
        </p:txBody>
      </p:sp>
      <p:sp>
        <p:nvSpPr>
          <p:cNvPr id="199728" name="Oval 48"/>
          <p:cNvSpPr>
            <a:spLocks noChangeArrowheads="1"/>
          </p:cNvSpPr>
          <p:nvPr/>
        </p:nvSpPr>
        <p:spPr bwMode="auto">
          <a:xfrm>
            <a:off x="544513" y="2187575"/>
            <a:ext cx="660400" cy="249238"/>
          </a:xfrm>
          <a:prstGeom prst="ellipse">
            <a:avLst/>
          </a:prstGeom>
          <a:gradFill rotWithShape="1">
            <a:gsLst>
              <a:gs pos="0">
                <a:srgbClr val="DDDDDD">
                  <a:gamma/>
                  <a:tint val="0"/>
                  <a:invGamma/>
                </a:srgbClr>
              </a:gs>
              <a:gs pos="100000">
                <a:srgbClr val="DDDDDD"/>
              </a:gs>
            </a:gsLst>
            <a:path path="shape">
              <a:fillToRect l="50000" t="50000" r="50000" b="50000"/>
            </a:path>
          </a:gradFill>
          <a:ln w="158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99729" name="Text Box 49"/>
          <p:cNvSpPr txBox="1">
            <a:spLocks noChangeArrowheads="1"/>
          </p:cNvSpPr>
          <p:nvPr/>
        </p:nvSpPr>
        <p:spPr bwMode="auto">
          <a:xfrm>
            <a:off x="550863" y="2185988"/>
            <a:ext cx="6635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chemeClr val="tx1"/>
                </a:solidFill>
                <a:latin typeface="Arial" panose="020B0604020202020204" pitchFamily="34" charset="0"/>
                <a:ea typeface="ＭＳ Ｐゴシック" panose="020B0600070205080204" pitchFamily="50" charset="-128"/>
              </a:rPr>
              <a:t>STEP1</a:t>
            </a:r>
          </a:p>
        </p:txBody>
      </p:sp>
      <p:sp>
        <p:nvSpPr>
          <p:cNvPr id="199730" name="AutoShape 50"/>
          <p:cNvSpPr>
            <a:spLocks noChangeArrowheads="1"/>
          </p:cNvSpPr>
          <p:nvPr/>
        </p:nvSpPr>
        <p:spPr bwMode="auto">
          <a:xfrm rot="10800000" flipH="1">
            <a:off x="-161925" y="1289050"/>
            <a:ext cx="4384675" cy="215900"/>
          </a:xfrm>
          <a:prstGeom prst="homePlate">
            <a:avLst>
              <a:gd name="adj" fmla="val 41934"/>
            </a:avLst>
          </a:prstGeom>
          <a:gradFill rotWithShape="1">
            <a:gsLst>
              <a:gs pos="0">
                <a:srgbClr val="FFFF99"/>
              </a:gs>
              <a:gs pos="50000">
                <a:srgbClr val="FFFF99">
                  <a:gamma/>
                  <a:tint val="40000"/>
                  <a:invGamma/>
                </a:srgbClr>
              </a:gs>
              <a:gs pos="100000">
                <a:srgbClr val="FFFF99"/>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FFFF99"/>
                </a:solidFill>
                <a:miter lim="800000"/>
                <a:headEnd/>
                <a:tailEnd/>
              </a14:hiddenLine>
            </a:ext>
          </a:extLst>
        </p:spPr>
        <p:txBody>
          <a:bodyPr rot="10800000" wrap="none" lIns="90000" tIns="46800" rIns="90000" bIns="46800" anchor="ctr"/>
          <a:lstStyle/>
          <a:p>
            <a:pPr algn="ctr"/>
            <a:endParaRPr lang="ja-JP" altLang="ja-JP" sz="1000" b="0"/>
          </a:p>
        </p:txBody>
      </p:sp>
      <p:sp>
        <p:nvSpPr>
          <p:cNvPr id="199731" name="Rectangle 51"/>
          <p:cNvSpPr>
            <a:spLocks noChangeArrowheads="1"/>
          </p:cNvSpPr>
          <p:nvPr/>
        </p:nvSpPr>
        <p:spPr bwMode="auto">
          <a:xfrm>
            <a:off x="1266825" y="1208088"/>
            <a:ext cx="3662363" cy="360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latin typeface="Arial" panose="020B0604020202020204" pitchFamily="34" charset="0"/>
              </a:rPr>
              <a:t>重要な経営資源の洗い出しと現状把握</a:t>
            </a:r>
          </a:p>
        </p:txBody>
      </p:sp>
      <p:sp>
        <p:nvSpPr>
          <p:cNvPr id="199732" name="Oval 52"/>
          <p:cNvSpPr>
            <a:spLocks noChangeArrowheads="1"/>
          </p:cNvSpPr>
          <p:nvPr/>
        </p:nvSpPr>
        <p:spPr bwMode="auto">
          <a:xfrm>
            <a:off x="604838" y="1293813"/>
            <a:ext cx="547687" cy="207962"/>
          </a:xfrm>
          <a:prstGeom prst="ellipse">
            <a:avLst/>
          </a:prstGeom>
          <a:gradFill rotWithShape="1">
            <a:gsLst>
              <a:gs pos="0">
                <a:srgbClr val="DDDDDD">
                  <a:gamma/>
                  <a:tint val="0"/>
                  <a:invGamma/>
                </a:srgbClr>
              </a:gs>
              <a:gs pos="100000">
                <a:srgbClr val="DDDDDD"/>
              </a:gs>
            </a:gsLst>
            <a:path path="shape">
              <a:fillToRect l="50000" t="50000" r="50000" b="50000"/>
            </a:path>
          </a:gradFill>
          <a:ln w="158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99733" name="Text Box 53"/>
          <p:cNvSpPr txBox="1">
            <a:spLocks noChangeArrowheads="1"/>
          </p:cNvSpPr>
          <p:nvPr/>
        </p:nvSpPr>
        <p:spPr bwMode="auto">
          <a:xfrm>
            <a:off x="608013" y="1285875"/>
            <a:ext cx="542925" cy="230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900">
                <a:solidFill>
                  <a:schemeClr val="tx1"/>
                </a:solidFill>
                <a:latin typeface="Arial" panose="020B0604020202020204" pitchFamily="34" charset="0"/>
                <a:ea typeface="ＭＳ Ｐゴシック" panose="020B0600070205080204" pitchFamily="50" charset="-128"/>
              </a:rPr>
              <a:t>STEP1</a:t>
            </a:r>
          </a:p>
        </p:txBody>
      </p:sp>
      <p:sp>
        <p:nvSpPr>
          <p:cNvPr id="199734" name="Rectangle 54"/>
          <p:cNvSpPr>
            <a:spLocks noChangeArrowheads="1"/>
          </p:cNvSpPr>
          <p:nvPr/>
        </p:nvSpPr>
        <p:spPr bwMode="auto">
          <a:xfrm>
            <a:off x="1255713" y="1506538"/>
            <a:ext cx="3662362" cy="3603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900">
                <a:latin typeface="Arial" panose="020B0604020202020204" pitchFamily="34" charset="0"/>
              </a:rPr>
              <a:t>復旧目標を達成するための</a:t>
            </a:r>
            <a:r>
              <a:rPr lang="ja-JP" altLang="en-US" sz="1000">
                <a:latin typeface="Arial" panose="020B0604020202020204" pitchFamily="34" charset="0"/>
              </a:rPr>
              <a:t>対応策の検討・実施</a:t>
            </a:r>
          </a:p>
        </p:txBody>
      </p:sp>
      <p:sp>
        <p:nvSpPr>
          <p:cNvPr id="199735" name="Text Box 55"/>
          <p:cNvSpPr txBox="1">
            <a:spLocks noChangeArrowheads="1"/>
          </p:cNvSpPr>
          <p:nvPr/>
        </p:nvSpPr>
        <p:spPr bwMode="auto">
          <a:xfrm>
            <a:off x="600075" y="1590675"/>
            <a:ext cx="542925" cy="227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900">
                <a:solidFill>
                  <a:schemeClr val="tx1"/>
                </a:solidFill>
                <a:latin typeface="Arial" panose="020B0604020202020204" pitchFamily="34" charset="0"/>
                <a:ea typeface="ＭＳ Ｐゴシック" panose="020B0600070205080204" pitchFamily="50" charset="-128"/>
              </a:rPr>
              <a:t>STEP2</a:t>
            </a:r>
          </a:p>
        </p:txBody>
      </p:sp>
      <p:sp>
        <p:nvSpPr>
          <p:cNvPr id="199737" name="Text Box 57"/>
          <p:cNvSpPr txBox="1">
            <a:spLocks noChangeArrowheads="1"/>
          </p:cNvSpPr>
          <p:nvPr/>
        </p:nvSpPr>
        <p:spPr bwMode="auto">
          <a:xfrm>
            <a:off x="1385888" y="57150"/>
            <a:ext cx="5472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ja-JP" sz="1000" b="0">
                <a:solidFill>
                  <a:schemeClr val="tx1"/>
                </a:solidFill>
              </a:rPr>
              <a:t>Ⅱ</a:t>
            </a:r>
            <a:r>
              <a:rPr lang="ja-JP" altLang="en-US" sz="1000" b="0">
                <a:solidFill>
                  <a:schemeClr val="tx1"/>
                </a:solidFill>
              </a:rPr>
              <a:t>．「あいちＢＣＰモデル」作成</a:t>
            </a:r>
            <a:r>
              <a:rPr lang="en-US" altLang="ja-JP" sz="1000" b="0">
                <a:solidFill>
                  <a:schemeClr val="tx1"/>
                </a:solidFill>
              </a:rPr>
              <a:t>Q&amp;A</a:t>
            </a:r>
          </a:p>
        </p:txBody>
      </p:sp>
      <p:sp>
        <p:nvSpPr>
          <p:cNvPr id="199738" name="Text Box 58"/>
          <p:cNvSpPr txBox="1">
            <a:spLocks noChangeArrowheads="1"/>
          </p:cNvSpPr>
          <p:nvPr/>
        </p:nvSpPr>
        <p:spPr bwMode="auto">
          <a:xfrm>
            <a:off x="404813" y="3224213"/>
            <a:ext cx="5832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以下は、「あいちＢＣＰモデル」に取り組んだ企業（店舗）が洗い出した「重要な経営資源」の</a:t>
            </a:r>
          </a:p>
          <a:p>
            <a:r>
              <a:rPr lang="ja-JP" altLang="en-US" sz="1000" b="0">
                <a:latin typeface="Arial" panose="020B0604020202020204" pitchFamily="34" charset="0"/>
              </a:rPr>
              <a:t>一覧です。</a:t>
            </a:r>
          </a:p>
        </p:txBody>
      </p:sp>
      <p:sp>
        <p:nvSpPr>
          <p:cNvPr id="199755" name="Text Box 75"/>
          <p:cNvSpPr txBox="1">
            <a:spLocks noChangeArrowheads="1"/>
          </p:cNvSpPr>
          <p:nvPr/>
        </p:nvSpPr>
        <p:spPr bwMode="auto">
          <a:xfrm>
            <a:off x="1206500" y="8482013"/>
            <a:ext cx="3744913"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88900" indent="-88900">
              <a:defRPr kumimoji="1">
                <a:solidFill>
                  <a:schemeClr val="tx1"/>
                </a:solidFill>
                <a:latin typeface="Arial" panose="020B0604020202020204" pitchFamily="34" charset="0"/>
                <a:ea typeface="ＭＳ Ｐゴシック" panose="020B0600070205080204" pitchFamily="50" charset="-128"/>
              </a:defRPr>
            </a:lvl1pPr>
            <a:lvl2pPr marL="90488">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buFont typeface="HG丸ｺﾞｼｯｸM-PRO" panose="020F0600000000000000" pitchFamily="50" charset="-128"/>
              <a:buChar char="※"/>
            </a:pPr>
            <a:r>
              <a:rPr lang="ja-JP" altLang="en-US" sz="800" b="0">
                <a:solidFill>
                  <a:srgbClr val="333333"/>
                </a:solidFill>
                <a:latin typeface="HG丸ｺﾞｼｯｸM-PRO" panose="020F0600000000000000" pitchFamily="50" charset="-128"/>
                <a:ea typeface="HG丸ｺﾞｼｯｸM-PRO" panose="020F0600000000000000" pitchFamily="50" charset="-128"/>
              </a:rPr>
              <a:t>使用モデルは、以下のように省略しています。</a:t>
            </a:r>
          </a:p>
          <a:p>
            <a:pPr lvl="1">
              <a:buFont typeface="Wingdings" panose="05000000000000000000" pitchFamily="2" charset="2"/>
              <a:buChar char="l"/>
            </a:pPr>
            <a:r>
              <a:rPr lang="ja-JP" altLang="en-US" sz="800" b="0">
                <a:solidFill>
                  <a:srgbClr val="333333"/>
                </a:solidFill>
                <a:latin typeface="HG丸ｺﾞｼｯｸM-PRO" panose="020F0600000000000000" pitchFamily="50" charset="-128"/>
                <a:ea typeface="HG丸ｺﾞｼｯｸM-PRO" panose="020F0600000000000000" pitchFamily="50" charset="-128"/>
              </a:rPr>
              <a:t> 製・コ：中小製造業向け　コンパクト版</a:t>
            </a:r>
          </a:p>
          <a:p>
            <a:pPr lvl="1">
              <a:buFont typeface="Wingdings" panose="05000000000000000000" pitchFamily="2" charset="2"/>
              <a:buChar char="l"/>
            </a:pPr>
            <a:r>
              <a:rPr lang="ja-JP" altLang="en-US" sz="800" b="0">
                <a:solidFill>
                  <a:srgbClr val="333333"/>
                </a:solidFill>
                <a:latin typeface="HG丸ｺﾞｼｯｸM-PRO" panose="020F0600000000000000" pitchFamily="50" charset="-128"/>
                <a:ea typeface="HG丸ｺﾞｼｯｸM-PRO" panose="020F0600000000000000" pitchFamily="50" charset="-128"/>
              </a:rPr>
              <a:t> 商・コ：中小商業・サービス業向け　コンパクト版</a:t>
            </a:r>
          </a:p>
          <a:p>
            <a:pPr lvl="1">
              <a:buFont typeface="Wingdings" panose="05000000000000000000" pitchFamily="2" charset="2"/>
              <a:buChar char="l"/>
            </a:pPr>
            <a:r>
              <a:rPr lang="ja-JP" altLang="en-US" sz="800" b="0">
                <a:solidFill>
                  <a:srgbClr val="333333"/>
                </a:solidFill>
                <a:latin typeface="HG丸ｺﾞｼｯｸM-PRO" panose="020F0600000000000000" pitchFamily="50" charset="-128"/>
                <a:ea typeface="HG丸ｺﾞｼｯｸM-PRO" panose="020F0600000000000000" pitchFamily="50" charset="-128"/>
              </a:rPr>
              <a:t> 製・標：中小製造業向け　標準版</a:t>
            </a:r>
          </a:p>
          <a:p>
            <a:pPr lvl="1">
              <a:buFont typeface="Wingdings" panose="05000000000000000000" pitchFamily="2" charset="2"/>
              <a:buChar char="l"/>
            </a:pPr>
            <a:r>
              <a:rPr lang="ja-JP" altLang="en-US" sz="800" b="0">
                <a:solidFill>
                  <a:srgbClr val="333333"/>
                </a:solidFill>
                <a:latin typeface="HG丸ｺﾞｼｯｸM-PRO" panose="020F0600000000000000" pitchFamily="50" charset="-128"/>
                <a:ea typeface="HG丸ｺﾞｼｯｸM-PRO" panose="020F0600000000000000" pitchFamily="50" charset="-128"/>
              </a:rPr>
              <a:t> 商・標：中小商業・サービス業向け　標準版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836613" y="3349625"/>
            <a:ext cx="5183187" cy="255588"/>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重要な経営資源が、漏れなく洗い出せるか不安です。</a:t>
            </a:r>
          </a:p>
        </p:txBody>
      </p:sp>
      <p:sp>
        <p:nvSpPr>
          <p:cNvPr id="200707" name="Text Box 3"/>
          <p:cNvSpPr txBox="1">
            <a:spLocks noChangeArrowheads="1"/>
          </p:cNvSpPr>
          <p:nvPr/>
        </p:nvSpPr>
        <p:spPr bwMode="auto">
          <a:xfrm>
            <a:off x="836613" y="3668713"/>
            <a:ext cx="51831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漏れなく洗い出すためには、重要業務の工程をイメージすることが効果的です。</a:t>
            </a:r>
          </a:p>
          <a:p>
            <a:r>
              <a:rPr lang="ja-JP" altLang="en-US" sz="1000" b="0">
                <a:latin typeface="Arial" panose="020B0604020202020204" pitchFamily="34" charset="0"/>
              </a:rPr>
              <a:t>例えば、重要業務が製品（</a:t>
            </a:r>
            <a:r>
              <a:rPr lang="ja-JP" altLang="en-US" sz="1000" b="0"/>
              <a:t>オーダーメイド</a:t>
            </a:r>
            <a:r>
              <a:rPr lang="ja-JP" altLang="en-US" sz="1000" b="0">
                <a:latin typeface="Arial" panose="020B0604020202020204" pitchFamily="34" charset="0"/>
              </a:rPr>
              <a:t>）の製造である場合、</a:t>
            </a:r>
          </a:p>
          <a:p>
            <a:r>
              <a:rPr lang="ja-JP" altLang="en-US" sz="1000" b="0">
                <a:latin typeface="Arial" panose="020B0604020202020204" pitchFamily="34" charset="0"/>
              </a:rPr>
              <a:t> 営業 ⇒ 受注 ⇒ 生産 ⇒ 販売（納品） まで様々の工程が関わっています。それぞれの工程毎に、必要となるヒトや設備、機械などを洗い出していきましょう。</a:t>
            </a:r>
          </a:p>
        </p:txBody>
      </p:sp>
      <p:sp>
        <p:nvSpPr>
          <p:cNvPr id="200708" name="Text Box 4"/>
          <p:cNvSpPr txBox="1">
            <a:spLocks noChangeArrowheads="1"/>
          </p:cNvSpPr>
          <p:nvPr/>
        </p:nvSpPr>
        <p:spPr bwMode="auto">
          <a:xfrm>
            <a:off x="836613" y="4551363"/>
            <a:ext cx="5183187" cy="406400"/>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「私」個人を、重要な経営資源と考えてよいのですか？</a:t>
            </a:r>
          </a:p>
          <a:p>
            <a:r>
              <a:rPr lang="ja-JP" altLang="en-US" sz="1000" b="0">
                <a:solidFill>
                  <a:srgbClr val="333399"/>
                </a:solidFill>
                <a:latin typeface="Arial" panose="020B0604020202020204" pitchFamily="34" charset="0"/>
              </a:rPr>
              <a:t>　手打ちそば屋を営んでいますが、麺を打つことができるのは店主の私だけです。</a:t>
            </a:r>
          </a:p>
        </p:txBody>
      </p:sp>
      <p:sp>
        <p:nvSpPr>
          <p:cNvPr id="200709" name="Text Box 5"/>
          <p:cNvSpPr txBox="1">
            <a:spLocks noChangeArrowheads="1"/>
          </p:cNvSpPr>
          <p:nvPr/>
        </p:nvSpPr>
        <p:spPr bwMode="auto">
          <a:xfrm>
            <a:off x="836613" y="5049838"/>
            <a:ext cx="5183187"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このケースでは、重要な経営資源は「麺を打つことができる人」、すなわち「店主」である</a:t>
            </a:r>
            <a:r>
              <a:rPr lang="ja-JP" altLang="en-US" sz="1000" b="0"/>
              <a:t>「私」</a:t>
            </a:r>
            <a:r>
              <a:rPr lang="ja-JP" altLang="en-US" sz="1000" b="0">
                <a:latin typeface="Arial" panose="020B0604020202020204" pitchFamily="34" charset="0"/>
              </a:rPr>
              <a:t>が重要な経営資源となります。</a:t>
            </a:r>
          </a:p>
          <a:p>
            <a:r>
              <a:rPr lang="ja-JP" altLang="en-US" sz="1000" b="0"/>
              <a:t>ＳＴＥＰ</a:t>
            </a:r>
            <a:r>
              <a:rPr lang="en-US" altLang="ja-JP" sz="1000" b="0"/>
              <a:t>2</a:t>
            </a:r>
            <a:r>
              <a:rPr lang="ja-JP" altLang="en-US" sz="1000" b="0">
                <a:latin typeface="Arial" panose="020B0604020202020204" pitchFamily="34" charset="0"/>
              </a:rPr>
              <a:t>（復旧目標を達成するための対応策の検討・実施）では、重要な経営資源である「私（店主）」がケガをしないためにはどうしたらいいかなどの対応策を、検討する必要があります。</a:t>
            </a:r>
          </a:p>
        </p:txBody>
      </p:sp>
      <p:sp>
        <p:nvSpPr>
          <p:cNvPr id="200710" name="AutoShape 6"/>
          <p:cNvSpPr>
            <a:spLocks noChangeArrowheads="1"/>
          </p:cNvSpPr>
          <p:nvPr/>
        </p:nvSpPr>
        <p:spPr bwMode="auto">
          <a:xfrm>
            <a:off x="388938" y="3349625"/>
            <a:ext cx="496887" cy="246063"/>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0711" name="Text Box 7"/>
          <p:cNvSpPr txBox="1">
            <a:spLocks noChangeArrowheads="1"/>
          </p:cNvSpPr>
          <p:nvPr/>
        </p:nvSpPr>
        <p:spPr bwMode="auto">
          <a:xfrm>
            <a:off x="376238" y="3357563"/>
            <a:ext cx="523875" cy="239712"/>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18</a:t>
            </a:r>
          </a:p>
        </p:txBody>
      </p:sp>
      <p:sp>
        <p:nvSpPr>
          <p:cNvPr id="200712" name="Text Box 8"/>
          <p:cNvSpPr txBox="1">
            <a:spLocks noChangeArrowheads="1"/>
          </p:cNvSpPr>
          <p:nvPr/>
        </p:nvSpPr>
        <p:spPr bwMode="auto">
          <a:xfrm>
            <a:off x="368300" y="3349625"/>
            <a:ext cx="523875" cy="242888"/>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00713" name="AutoShape 9"/>
          <p:cNvSpPr>
            <a:spLocks noChangeArrowheads="1"/>
          </p:cNvSpPr>
          <p:nvPr/>
        </p:nvSpPr>
        <p:spPr bwMode="auto">
          <a:xfrm>
            <a:off x="392113" y="3694113"/>
            <a:ext cx="496887" cy="242887"/>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0714" name="Text Box 10"/>
          <p:cNvSpPr txBox="1">
            <a:spLocks noChangeArrowheads="1"/>
          </p:cNvSpPr>
          <p:nvPr/>
        </p:nvSpPr>
        <p:spPr bwMode="auto">
          <a:xfrm>
            <a:off x="376238" y="3692525"/>
            <a:ext cx="5143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18</a:t>
            </a:r>
          </a:p>
        </p:txBody>
      </p:sp>
      <p:sp>
        <p:nvSpPr>
          <p:cNvPr id="200715" name="AutoShape 11"/>
          <p:cNvSpPr>
            <a:spLocks noChangeArrowheads="1"/>
          </p:cNvSpPr>
          <p:nvPr/>
        </p:nvSpPr>
        <p:spPr bwMode="auto">
          <a:xfrm>
            <a:off x="392113" y="5064125"/>
            <a:ext cx="496887" cy="242888"/>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0716" name="Text Box 12"/>
          <p:cNvSpPr txBox="1">
            <a:spLocks noChangeArrowheads="1"/>
          </p:cNvSpPr>
          <p:nvPr/>
        </p:nvSpPr>
        <p:spPr bwMode="auto">
          <a:xfrm>
            <a:off x="376238" y="5060950"/>
            <a:ext cx="514350" cy="242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19</a:t>
            </a:r>
          </a:p>
        </p:txBody>
      </p:sp>
      <p:sp>
        <p:nvSpPr>
          <p:cNvPr id="200717" name="AutoShape 13"/>
          <p:cNvSpPr>
            <a:spLocks noChangeArrowheads="1"/>
          </p:cNvSpPr>
          <p:nvPr/>
        </p:nvSpPr>
        <p:spPr bwMode="auto">
          <a:xfrm>
            <a:off x="388938" y="4556125"/>
            <a:ext cx="496887" cy="246063"/>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0718" name="Text Box 14"/>
          <p:cNvSpPr txBox="1">
            <a:spLocks noChangeArrowheads="1"/>
          </p:cNvSpPr>
          <p:nvPr/>
        </p:nvSpPr>
        <p:spPr bwMode="auto">
          <a:xfrm>
            <a:off x="376238" y="4564063"/>
            <a:ext cx="523875" cy="239712"/>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19</a:t>
            </a:r>
          </a:p>
        </p:txBody>
      </p:sp>
      <p:sp>
        <p:nvSpPr>
          <p:cNvPr id="200719" name="Text Box 15"/>
          <p:cNvSpPr txBox="1">
            <a:spLocks noChangeArrowheads="1"/>
          </p:cNvSpPr>
          <p:nvPr/>
        </p:nvSpPr>
        <p:spPr bwMode="auto">
          <a:xfrm>
            <a:off x="368300" y="4556125"/>
            <a:ext cx="523875" cy="242888"/>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00720" name="Text Box 16"/>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16</a:t>
            </a:r>
          </a:p>
        </p:txBody>
      </p:sp>
      <p:sp>
        <p:nvSpPr>
          <p:cNvPr id="200721" name="Text Box 17"/>
          <p:cNvSpPr txBox="1">
            <a:spLocks noChangeArrowheads="1"/>
          </p:cNvSpPr>
          <p:nvPr/>
        </p:nvSpPr>
        <p:spPr bwMode="auto">
          <a:xfrm>
            <a:off x="44450" y="57150"/>
            <a:ext cx="54721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0">
                <a:solidFill>
                  <a:schemeClr val="tx1"/>
                </a:solidFill>
              </a:rPr>
              <a:t>Ⅱ</a:t>
            </a:r>
            <a:r>
              <a:rPr lang="ja-JP" altLang="en-US" sz="1000" b="0">
                <a:solidFill>
                  <a:schemeClr val="tx1"/>
                </a:solidFill>
              </a:rPr>
              <a:t>．「あいちＢＣＰモデル」作成</a:t>
            </a:r>
            <a:r>
              <a:rPr lang="en-US" altLang="ja-JP" sz="1000" b="0">
                <a:solidFill>
                  <a:schemeClr val="tx1"/>
                </a:solidFill>
              </a:rPr>
              <a:t>Q&amp;A</a:t>
            </a:r>
          </a:p>
        </p:txBody>
      </p:sp>
      <p:sp>
        <p:nvSpPr>
          <p:cNvPr id="200722" name="Text Box 18"/>
          <p:cNvSpPr txBox="1">
            <a:spLocks noChangeArrowheads="1"/>
          </p:cNvSpPr>
          <p:nvPr/>
        </p:nvSpPr>
        <p:spPr bwMode="auto">
          <a:xfrm>
            <a:off x="836613" y="1279525"/>
            <a:ext cx="5183187" cy="711200"/>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具体的に考えるほど、被害状況を想定することが難しくなってしまい、次に進むことができません。</a:t>
            </a:r>
          </a:p>
          <a:p>
            <a:r>
              <a:rPr lang="ja-JP" altLang="en-US" sz="1000" b="0">
                <a:solidFill>
                  <a:srgbClr val="333399"/>
                </a:solidFill>
                <a:latin typeface="Arial" panose="020B0604020202020204" pitchFamily="34" charset="0"/>
              </a:rPr>
              <a:t>　地震被害といっても、「建物は全壊なのか、無事なのか。」「設備機械はダメージを</a:t>
            </a:r>
          </a:p>
          <a:p>
            <a:r>
              <a:rPr lang="ja-JP" altLang="en-US" sz="1000" b="0">
                <a:solidFill>
                  <a:srgbClr val="333399"/>
                </a:solidFill>
                <a:latin typeface="Arial" panose="020B0604020202020204" pitchFamily="34" charset="0"/>
              </a:rPr>
              <a:t>　受けるのか、多少移動する程度で済むのか。」など、色々なケースが想定できます。</a:t>
            </a:r>
          </a:p>
        </p:txBody>
      </p:sp>
      <p:sp>
        <p:nvSpPr>
          <p:cNvPr id="200723" name="Text Box 19"/>
          <p:cNvSpPr txBox="1">
            <a:spLocks noChangeArrowheads="1"/>
          </p:cNvSpPr>
          <p:nvPr/>
        </p:nvSpPr>
        <p:spPr bwMode="auto">
          <a:xfrm>
            <a:off x="836613" y="2084388"/>
            <a:ext cx="5183187" cy="115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「２．３　重要業務が受ける被害の想定」を参考に、例えば、「建物が</a:t>
            </a:r>
            <a:r>
              <a:rPr lang="ja-JP" altLang="en-US" sz="1000" b="0"/>
              <a:t>昭和</a:t>
            </a:r>
            <a:r>
              <a:rPr lang="en-US" altLang="ja-JP" sz="1000" b="0"/>
              <a:t>56</a:t>
            </a:r>
            <a:r>
              <a:rPr lang="ja-JP" altLang="en-US" sz="1000" b="0"/>
              <a:t>年以降に設計されたものであれば、損壊はないだろう。」「アンカー固定していなければ、機械が転倒して、壊れるかもしれない。」など、</a:t>
            </a:r>
            <a:r>
              <a:rPr lang="ja-JP" altLang="en-US" sz="1000" b="0">
                <a:latin typeface="Arial" panose="020B0604020202020204" pitchFamily="34" charset="0"/>
              </a:rPr>
              <a:t>おおまかな被害のイメージを把握したら、次に進むことをお勧めします。</a:t>
            </a:r>
          </a:p>
          <a:p>
            <a:r>
              <a:rPr lang="ja-JP" altLang="en-US" sz="1000" b="0">
                <a:latin typeface="Arial" panose="020B0604020202020204" pitchFamily="34" charset="0"/>
              </a:rPr>
              <a:t>大事なことは、一通りＢＣＰを最後まで作成することです。</a:t>
            </a:r>
          </a:p>
          <a:p>
            <a:r>
              <a:rPr lang="en-US" altLang="ja-JP" sz="1000" b="0">
                <a:latin typeface="Arial" panose="020B0604020202020204" pitchFamily="34" charset="0"/>
              </a:rPr>
              <a:t>※</a:t>
            </a:r>
            <a:r>
              <a:rPr lang="ja-JP" altLang="en-US" sz="1000" b="0">
                <a:latin typeface="Arial" panose="020B0604020202020204" pitchFamily="34" charset="0"/>
              </a:rPr>
              <a:t>重要業務再開に必要な、経営資源への被害を詳しく知りたい場合は、建設・設備業者</a:t>
            </a:r>
          </a:p>
          <a:p>
            <a:r>
              <a:rPr lang="ja-JP" altLang="en-US" sz="1000" b="0">
                <a:latin typeface="Arial" panose="020B0604020202020204" pitchFamily="34" charset="0"/>
              </a:rPr>
              <a:t>　などの専門家に相談しましょう。</a:t>
            </a:r>
          </a:p>
        </p:txBody>
      </p:sp>
      <p:sp>
        <p:nvSpPr>
          <p:cNvPr id="200724" name="AutoShape 20"/>
          <p:cNvSpPr>
            <a:spLocks noChangeArrowheads="1"/>
          </p:cNvSpPr>
          <p:nvPr/>
        </p:nvSpPr>
        <p:spPr bwMode="auto">
          <a:xfrm>
            <a:off x="392113" y="2141538"/>
            <a:ext cx="496887" cy="244475"/>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0725" name="Text Box 21"/>
          <p:cNvSpPr txBox="1">
            <a:spLocks noChangeArrowheads="1"/>
          </p:cNvSpPr>
          <p:nvPr/>
        </p:nvSpPr>
        <p:spPr bwMode="auto">
          <a:xfrm>
            <a:off x="376238" y="2138363"/>
            <a:ext cx="514350" cy="242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17</a:t>
            </a:r>
          </a:p>
        </p:txBody>
      </p:sp>
      <p:sp>
        <p:nvSpPr>
          <p:cNvPr id="200726" name="AutoShape 22"/>
          <p:cNvSpPr>
            <a:spLocks noChangeArrowheads="1"/>
          </p:cNvSpPr>
          <p:nvPr/>
        </p:nvSpPr>
        <p:spPr bwMode="auto">
          <a:xfrm>
            <a:off x="388938" y="1290638"/>
            <a:ext cx="496887" cy="246062"/>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0727" name="Text Box 23"/>
          <p:cNvSpPr txBox="1">
            <a:spLocks noChangeArrowheads="1"/>
          </p:cNvSpPr>
          <p:nvPr/>
        </p:nvSpPr>
        <p:spPr bwMode="auto">
          <a:xfrm>
            <a:off x="376238" y="1293813"/>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17</a:t>
            </a:r>
          </a:p>
        </p:txBody>
      </p:sp>
      <p:sp>
        <p:nvSpPr>
          <p:cNvPr id="200728" name="Text Box 24"/>
          <p:cNvSpPr txBox="1">
            <a:spLocks noChangeArrowheads="1"/>
          </p:cNvSpPr>
          <p:nvPr/>
        </p:nvSpPr>
        <p:spPr bwMode="auto">
          <a:xfrm>
            <a:off x="368300" y="1289050"/>
            <a:ext cx="523875" cy="246063"/>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00729" name="Text Box 25"/>
          <p:cNvSpPr txBox="1">
            <a:spLocks noChangeArrowheads="1"/>
          </p:cNvSpPr>
          <p:nvPr/>
        </p:nvSpPr>
        <p:spPr bwMode="auto">
          <a:xfrm>
            <a:off x="836613" y="8442325"/>
            <a:ext cx="5183187" cy="252413"/>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日頃の作業効率を考えると、什器を固定することができません。</a:t>
            </a:r>
          </a:p>
        </p:txBody>
      </p:sp>
      <p:sp>
        <p:nvSpPr>
          <p:cNvPr id="200730" name="Text Box 26"/>
          <p:cNvSpPr txBox="1">
            <a:spLocks noChangeArrowheads="1"/>
          </p:cNvSpPr>
          <p:nvPr/>
        </p:nvSpPr>
        <p:spPr bwMode="auto">
          <a:xfrm>
            <a:off x="836613" y="8789988"/>
            <a:ext cx="51831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作業効率も大切ですが、何よりも人命の安全の確保を最優先に</a:t>
            </a:r>
            <a:r>
              <a:rPr lang="ja-JP" altLang="en-US" sz="1000" b="0"/>
              <a:t>対応策を考える必要があります。</a:t>
            </a:r>
          </a:p>
          <a:p>
            <a:r>
              <a:rPr lang="ja-JP" altLang="en-US" sz="1000" b="0">
                <a:latin typeface="Arial" panose="020B0604020202020204" pitchFamily="34" charset="0"/>
              </a:rPr>
              <a:t>什器の固定が難しい場合でも、被害が出ないような場所に移動するなどの対応策をとってください。</a:t>
            </a:r>
          </a:p>
        </p:txBody>
      </p:sp>
      <p:sp>
        <p:nvSpPr>
          <p:cNvPr id="200731" name="Text Box 27"/>
          <p:cNvSpPr txBox="1">
            <a:spLocks noChangeArrowheads="1"/>
          </p:cNvSpPr>
          <p:nvPr/>
        </p:nvSpPr>
        <p:spPr bwMode="auto">
          <a:xfrm>
            <a:off x="838200" y="6834188"/>
            <a:ext cx="5183188" cy="557212"/>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rPr>
              <a:t>決定した対応策を、後回しにしても良いですか？</a:t>
            </a:r>
          </a:p>
          <a:p>
            <a:r>
              <a:rPr lang="ja-JP" altLang="en-US" sz="1000" b="0">
                <a:solidFill>
                  <a:srgbClr val="333399"/>
                </a:solidFill>
              </a:rPr>
              <a:t>　作成したＢＣＰを運用するにあたって、対応策を実施しなければならないことは理解</a:t>
            </a:r>
          </a:p>
          <a:p>
            <a:r>
              <a:rPr lang="ja-JP" altLang="en-US" sz="1000" b="0">
                <a:solidFill>
                  <a:srgbClr val="333399"/>
                </a:solidFill>
              </a:rPr>
              <a:t>　できますが、ついつい後回しになってしまいます。</a:t>
            </a:r>
          </a:p>
        </p:txBody>
      </p:sp>
      <p:sp>
        <p:nvSpPr>
          <p:cNvPr id="200732" name="Text Box 28"/>
          <p:cNvSpPr txBox="1">
            <a:spLocks noChangeArrowheads="1"/>
          </p:cNvSpPr>
          <p:nvPr/>
        </p:nvSpPr>
        <p:spPr bwMode="auto">
          <a:xfrm>
            <a:off x="838200" y="7512050"/>
            <a:ext cx="51831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とりまとめたＢＣＰ対応策は、重要業務を継続、または早期に復旧させるために必要な対策ですので、実施しなければ意味がありません。</a:t>
            </a:r>
          </a:p>
          <a:p>
            <a:r>
              <a:rPr lang="ja-JP" altLang="en-US" sz="1000" b="0">
                <a:latin typeface="Arial" panose="020B0604020202020204" pitchFamily="34" charset="0"/>
              </a:rPr>
              <a:t>どのようなリスクがあるのかを考えた上で、すぐにでもやらなければならない対策、長期的に準備を進めていく対策を整理し、優先順位を付けて取り組んでいきましょう。</a:t>
            </a:r>
          </a:p>
        </p:txBody>
      </p:sp>
      <p:sp>
        <p:nvSpPr>
          <p:cNvPr id="200733" name="AutoShape 29"/>
          <p:cNvSpPr>
            <a:spLocks noChangeArrowheads="1"/>
          </p:cNvSpPr>
          <p:nvPr/>
        </p:nvSpPr>
        <p:spPr bwMode="auto">
          <a:xfrm>
            <a:off x="392113" y="7532688"/>
            <a:ext cx="496887" cy="247650"/>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0734" name="Text Box 30"/>
          <p:cNvSpPr txBox="1">
            <a:spLocks noChangeArrowheads="1"/>
          </p:cNvSpPr>
          <p:nvPr/>
        </p:nvSpPr>
        <p:spPr bwMode="auto">
          <a:xfrm>
            <a:off x="376238" y="7532688"/>
            <a:ext cx="514350" cy="242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20</a:t>
            </a:r>
          </a:p>
        </p:txBody>
      </p:sp>
      <p:sp>
        <p:nvSpPr>
          <p:cNvPr id="200735" name="AutoShape 31"/>
          <p:cNvSpPr>
            <a:spLocks noChangeArrowheads="1"/>
          </p:cNvSpPr>
          <p:nvPr/>
        </p:nvSpPr>
        <p:spPr bwMode="auto">
          <a:xfrm>
            <a:off x="388938" y="6835775"/>
            <a:ext cx="496887" cy="242888"/>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0736" name="Text Box 32"/>
          <p:cNvSpPr txBox="1">
            <a:spLocks noChangeArrowheads="1"/>
          </p:cNvSpPr>
          <p:nvPr/>
        </p:nvSpPr>
        <p:spPr bwMode="auto">
          <a:xfrm>
            <a:off x="376238" y="6837363"/>
            <a:ext cx="523875" cy="246062"/>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20</a:t>
            </a:r>
          </a:p>
        </p:txBody>
      </p:sp>
      <p:sp>
        <p:nvSpPr>
          <p:cNvPr id="200737" name="Text Box 33"/>
          <p:cNvSpPr txBox="1">
            <a:spLocks noChangeArrowheads="1"/>
          </p:cNvSpPr>
          <p:nvPr/>
        </p:nvSpPr>
        <p:spPr bwMode="auto">
          <a:xfrm>
            <a:off x="368300" y="6835775"/>
            <a:ext cx="523875" cy="239713"/>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00738" name="AutoShape 34"/>
          <p:cNvSpPr>
            <a:spLocks noChangeArrowheads="1"/>
          </p:cNvSpPr>
          <p:nvPr/>
        </p:nvSpPr>
        <p:spPr bwMode="auto">
          <a:xfrm>
            <a:off x="388938" y="8442325"/>
            <a:ext cx="496887" cy="244475"/>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0739" name="Text Box 35"/>
          <p:cNvSpPr txBox="1">
            <a:spLocks noChangeArrowheads="1"/>
          </p:cNvSpPr>
          <p:nvPr/>
        </p:nvSpPr>
        <p:spPr bwMode="auto">
          <a:xfrm>
            <a:off x="376238" y="8445500"/>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21</a:t>
            </a:r>
          </a:p>
        </p:txBody>
      </p:sp>
      <p:sp>
        <p:nvSpPr>
          <p:cNvPr id="200740" name="AutoShape 36"/>
          <p:cNvSpPr>
            <a:spLocks noChangeArrowheads="1"/>
          </p:cNvSpPr>
          <p:nvPr/>
        </p:nvSpPr>
        <p:spPr bwMode="auto">
          <a:xfrm rot="10800000" flipH="1">
            <a:off x="-160338" y="6346825"/>
            <a:ext cx="5643563" cy="179388"/>
          </a:xfrm>
          <a:prstGeom prst="homePlate">
            <a:avLst>
              <a:gd name="adj" fmla="val 69620"/>
            </a:avLst>
          </a:prstGeom>
          <a:gradFill rotWithShape="1">
            <a:gsLst>
              <a:gs pos="0">
                <a:srgbClr val="CCECFF"/>
              </a:gs>
              <a:gs pos="50000">
                <a:srgbClr val="CCECFF">
                  <a:gamma/>
                  <a:tint val="40000"/>
                  <a:invGamma/>
                </a:srgbClr>
              </a:gs>
              <a:gs pos="100000">
                <a:srgbClr val="CCECFF"/>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FFFF99"/>
                </a:solidFill>
                <a:miter lim="800000"/>
                <a:headEnd/>
                <a:tailEnd/>
              </a14:hiddenLine>
            </a:ext>
          </a:extLst>
        </p:spPr>
        <p:txBody>
          <a:bodyPr wrap="none" lIns="90000" tIns="46800" rIns="90000" bIns="46800" anchor="ctr"/>
          <a:lstStyle/>
          <a:p>
            <a:endParaRPr lang="ja-JP" altLang="en-US"/>
          </a:p>
        </p:txBody>
      </p:sp>
      <p:sp>
        <p:nvSpPr>
          <p:cNvPr id="200741" name="Rectangle 37"/>
          <p:cNvSpPr>
            <a:spLocks noChangeArrowheads="1"/>
          </p:cNvSpPr>
          <p:nvPr/>
        </p:nvSpPr>
        <p:spPr bwMode="auto">
          <a:xfrm>
            <a:off x="1266825" y="6178550"/>
            <a:ext cx="3662363" cy="36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400">
                <a:latin typeface="Arial" panose="020B0604020202020204" pitchFamily="34" charset="0"/>
              </a:rPr>
              <a:t>復旧目標を達成するための対応策の検討・実施</a:t>
            </a:r>
          </a:p>
        </p:txBody>
      </p:sp>
      <p:sp>
        <p:nvSpPr>
          <p:cNvPr id="200742" name="Oval 38"/>
          <p:cNvSpPr>
            <a:spLocks noChangeArrowheads="1"/>
          </p:cNvSpPr>
          <p:nvPr/>
        </p:nvSpPr>
        <p:spPr bwMode="auto">
          <a:xfrm>
            <a:off x="544513" y="6227763"/>
            <a:ext cx="660400" cy="252412"/>
          </a:xfrm>
          <a:prstGeom prst="ellipse">
            <a:avLst/>
          </a:prstGeom>
          <a:gradFill rotWithShape="1">
            <a:gsLst>
              <a:gs pos="0">
                <a:srgbClr val="DDDDDD">
                  <a:gamma/>
                  <a:tint val="0"/>
                  <a:invGamma/>
                </a:srgbClr>
              </a:gs>
              <a:gs pos="100000">
                <a:srgbClr val="DDDDDD"/>
              </a:gs>
            </a:gsLst>
            <a:path path="shape">
              <a:fillToRect l="50000" t="50000" r="50000" b="50000"/>
            </a:path>
          </a:gradFill>
          <a:ln w="158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00743" name="Text Box 39"/>
          <p:cNvSpPr txBox="1">
            <a:spLocks noChangeArrowheads="1"/>
          </p:cNvSpPr>
          <p:nvPr/>
        </p:nvSpPr>
        <p:spPr bwMode="auto">
          <a:xfrm>
            <a:off x="550863" y="6224588"/>
            <a:ext cx="663575"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chemeClr val="tx1"/>
                </a:solidFill>
                <a:latin typeface="Arial" panose="020B0604020202020204" pitchFamily="34" charset="0"/>
                <a:ea typeface="ＭＳ Ｐゴシック" panose="020B0600070205080204" pitchFamily="50" charset="-128"/>
              </a:rPr>
              <a:t>STEP2</a:t>
            </a:r>
          </a:p>
        </p:txBody>
      </p:sp>
      <p:sp>
        <p:nvSpPr>
          <p:cNvPr id="200744" name="AutoShape 40"/>
          <p:cNvSpPr>
            <a:spLocks noChangeArrowheads="1"/>
          </p:cNvSpPr>
          <p:nvPr/>
        </p:nvSpPr>
        <p:spPr bwMode="auto">
          <a:xfrm rot="10800000" flipH="1">
            <a:off x="-161925" y="903288"/>
            <a:ext cx="5454650" cy="144462"/>
          </a:xfrm>
          <a:prstGeom prst="homePlate">
            <a:avLst>
              <a:gd name="adj" fmla="val 96843"/>
            </a:avLst>
          </a:prstGeom>
          <a:gradFill rotWithShape="1">
            <a:gsLst>
              <a:gs pos="0">
                <a:srgbClr val="FFFF99"/>
              </a:gs>
              <a:gs pos="50000">
                <a:srgbClr val="FFFF99">
                  <a:gamma/>
                  <a:tint val="40000"/>
                  <a:invGamma/>
                </a:srgbClr>
              </a:gs>
              <a:gs pos="100000">
                <a:srgbClr val="FFFF99"/>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FFFF99"/>
                </a:solidFill>
                <a:miter lim="800000"/>
                <a:headEnd/>
                <a:tailEnd/>
              </a14:hiddenLine>
            </a:ext>
          </a:extLst>
        </p:spPr>
        <p:txBody>
          <a:bodyPr rot="10800000" wrap="none" lIns="90000" tIns="46800" rIns="90000" bIns="46800" anchor="ctr"/>
          <a:lstStyle/>
          <a:p>
            <a:pPr algn="ctr"/>
            <a:endParaRPr lang="ja-JP" altLang="ja-JP" sz="1000" b="0"/>
          </a:p>
        </p:txBody>
      </p:sp>
      <p:sp>
        <p:nvSpPr>
          <p:cNvPr id="200745" name="Rectangle 41"/>
          <p:cNvSpPr>
            <a:spLocks noChangeArrowheads="1"/>
          </p:cNvSpPr>
          <p:nvPr/>
        </p:nvSpPr>
        <p:spPr bwMode="auto">
          <a:xfrm>
            <a:off x="1266825" y="700088"/>
            <a:ext cx="3662363" cy="3619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400">
                <a:latin typeface="Arial" panose="020B0604020202020204" pitchFamily="34" charset="0"/>
              </a:rPr>
              <a:t>重要な経営資源の洗い出しと現状把握</a:t>
            </a:r>
          </a:p>
        </p:txBody>
      </p:sp>
      <p:sp>
        <p:nvSpPr>
          <p:cNvPr id="200746" name="Oval 42"/>
          <p:cNvSpPr>
            <a:spLocks noChangeArrowheads="1"/>
          </p:cNvSpPr>
          <p:nvPr/>
        </p:nvSpPr>
        <p:spPr bwMode="auto">
          <a:xfrm>
            <a:off x="544513" y="758825"/>
            <a:ext cx="660400" cy="250825"/>
          </a:xfrm>
          <a:prstGeom prst="ellipse">
            <a:avLst/>
          </a:prstGeom>
          <a:gradFill rotWithShape="1">
            <a:gsLst>
              <a:gs pos="0">
                <a:srgbClr val="DDDDDD">
                  <a:gamma/>
                  <a:tint val="0"/>
                  <a:invGamma/>
                </a:srgbClr>
              </a:gs>
              <a:gs pos="100000">
                <a:srgbClr val="DDDDDD"/>
              </a:gs>
            </a:gsLst>
            <a:path path="shape">
              <a:fillToRect l="50000" t="50000" r="50000" b="50000"/>
            </a:path>
          </a:gradFill>
          <a:ln w="158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00747" name="Text Box 43"/>
          <p:cNvSpPr txBox="1">
            <a:spLocks noChangeArrowheads="1"/>
          </p:cNvSpPr>
          <p:nvPr/>
        </p:nvSpPr>
        <p:spPr bwMode="auto">
          <a:xfrm>
            <a:off x="550863" y="757238"/>
            <a:ext cx="663575"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chemeClr val="tx1"/>
                </a:solidFill>
                <a:latin typeface="Arial" panose="020B0604020202020204" pitchFamily="34" charset="0"/>
                <a:ea typeface="ＭＳ Ｐゴシック" panose="020B0600070205080204" pitchFamily="50" charset="-128"/>
              </a:rPr>
              <a:t>STEP1</a:t>
            </a:r>
          </a:p>
        </p:txBody>
      </p:sp>
      <p:sp>
        <p:nvSpPr>
          <p:cNvPr id="200748" name="AutoShape 44"/>
          <p:cNvSpPr>
            <a:spLocks noChangeArrowheads="1"/>
          </p:cNvSpPr>
          <p:nvPr/>
        </p:nvSpPr>
        <p:spPr bwMode="auto">
          <a:xfrm>
            <a:off x="385763" y="8805863"/>
            <a:ext cx="496887" cy="244475"/>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0749" name="Text Box 45"/>
          <p:cNvSpPr txBox="1">
            <a:spLocks noChangeArrowheads="1"/>
          </p:cNvSpPr>
          <p:nvPr/>
        </p:nvSpPr>
        <p:spPr bwMode="auto">
          <a:xfrm>
            <a:off x="369888" y="8802688"/>
            <a:ext cx="514350" cy="242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21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Text Box 2"/>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17</a:t>
            </a:r>
          </a:p>
        </p:txBody>
      </p:sp>
      <p:sp>
        <p:nvSpPr>
          <p:cNvPr id="229379" name="Text Box 3"/>
          <p:cNvSpPr txBox="1">
            <a:spLocks noChangeArrowheads="1"/>
          </p:cNvSpPr>
          <p:nvPr/>
        </p:nvSpPr>
        <p:spPr bwMode="auto">
          <a:xfrm>
            <a:off x="1385888" y="57150"/>
            <a:ext cx="5472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ja-JP" sz="1000" b="0">
                <a:solidFill>
                  <a:schemeClr val="tx1"/>
                </a:solidFill>
              </a:rPr>
              <a:t>Ⅱ</a:t>
            </a:r>
            <a:r>
              <a:rPr lang="ja-JP" altLang="en-US" sz="1000" b="0">
                <a:solidFill>
                  <a:schemeClr val="tx1"/>
                </a:solidFill>
              </a:rPr>
              <a:t>．「あいちＢＣＰモデル」作成</a:t>
            </a:r>
            <a:r>
              <a:rPr lang="en-US" altLang="ja-JP" sz="1000" b="0">
                <a:solidFill>
                  <a:schemeClr val="tx1"/>
                </a:solidFill>
              </a:rPr>
              <a:t>Q&amp;A</a:t>
            </a:r>
          </a:p>
        </p:txBody>
      </p:sp>
      <p:sp>
        <p:nvSpPr>
          <p:cNvPr id="229380" name="Text Box 4"/>
          <p:cNvSpPr txBox="1">
            <a:spLocks noChangeArrowheads="1"/>
          </p:cNvSpPr>
          <p:nvPr/>
        </p:nvSpPr>
        <p:spPr bwMode="auto">
          <a:xfrm>
            <a:off x="836613" y="1136650"/>
            <a:ext cx="5183187" cy="557213"/>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対応策を検討する際に、取引先と相談したほうが良いですか？</a:t>
            </a:r>
          </a:p>
          <a:p>
            <a:r>
              <a:rPr lang="ja-JP" altLang="en-US" sz="1000" b="0">
                <a:solidFill>
                  <a:srgbClr val="333399"/>
                </a:solidFill>
                <a:latin typeface="Arial" panose="020B0604020202020204" pitchFamily="34" charset="0"/>
              </a:rPr>
              <a:t>　商業ビルを貸しています。被災時の賃料の支払いや、物件の修繕に関する責任の所在</a:t>
            </a:r>
          </a:p>
          <a:p>
            <a:r>
              <a:rPr lang="ja-JP" altLang="en-US" sz="1000" b="0">
                <a:solidFill>
                  <a:srgbClr val="333399"/>
                </a:solidFill>
                <a:latin typeface="Arial" panose="020B0604020202020204" pitchFamily="34" charset="0"/>
              </a:rPr>
              <a:t>　など、テナントと事前に話し合ったほうが良いと思われる項目が数多くあります。</a:t>
            </a:r>
          </a:p>
        </p:txBody>
      </p:sp>
      <p:sp>
        <p:nvSpPr>
          <p:cNvPr id="229381" name="Text Box 5"/>
          <p:cNvSpPr txBox="1">
            <a:spLocks noChangeArrowheads="1"/>
          </p:cNvSpPr>
          <p:nvPr/>
        </p:nvSpPr>
        <p:spPr bwMode="auto">
          <a:xfrm>
            <a:off x="836613" y="1714500"/>
            <a:ext cx="51831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ＢＣＰを作成するためには、取引先との相談は不可欠です。</a:t>
            </a:r>
          </a:p>
          <a:p>
            <a:r>
              <a:rPr lang="ja-JP" altLang="en-US" sz="1000" b="0">
                <a:latin typeface="Arial" panose="020B0604020202020204" pitchFamily="34" charset="0"/>
              </a:rPr>
              <a:t>事前に話し合うべき項目を洗い出し、テナントの方と話し合ってみましょう。</a:t>
            </a:r>
          </a:p>
          <a:p>
            <a:r>
              <a:rPr lang="en-US" altLang="ja-JP" sz="1000" b="0"/>
              <a:t>※</a:t>
            </a:r>
            <a:r>
              <a:rPr lang="ja-JP" altLang="en-US" sz="1000" b="0"/>
              <a:t>テナントとの賃貸借契約内容が前提となりますが、地震などの天変地異時の対応につ</a:t>
            </a:r>
          </a:p>
          <a:p>
            <a:r>
              <a:rPr lang="ja-JP" altLang="en-US" sz="1000" b="0"/>
              <a:t>　いては、具体的に明記されていない場合も多いようですので、契約内容をご確認くだ</a:t>
            </a:r>
          </a:p>
          <a:p>
            <a:r>
              <a:rPr lang="ja-JP" altLang="en-US" sz="1000" b="0"/>
              <a:t>　さい。</a:t>
            </a:r>
            <a:endParaRPr lang="ja-JP" altLang="en-US" sz="1000" b="0">
              <a:latin typeface="Arial" panose="020B0604020202020204" pitchFamily="34" charset="0"/>
            </a:endParaRPr>
          </a:p>
        </p:txBody>
      </p:sp>
      <p:sp>
        <p:nvSpPr>
          <p:cNvPr id="229382" name="AutoShape 6"/>
          <p:cNvSpPr>
            <a:spLocks noChangeArrowheads="1"/>
          </p:cNvSpPr>
          <p:nvPr/>
        </p:nvSpPr>
        <p:spPr bwMode="auto">
          <a:xfrm>
            <a:off x="388938" y="1141413"/>
            <a:ext cx="496887" cy="247650"/>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29383" name="Text Box 7"/>
          <p:cNvSpPr txBox="1">
            <a:spLocks noChangeArrowheads="1"/>
          </p:cNvSpPr>
          <p:nvPr/>
        </p:nvSpPr>
        <p:spPr bwMode="auto">
          <a:xfrm>
            <a:off x="376238" y="1146175"/>
            <a:ext cx="523875" cy="242888"/>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22</a:t>
            </a:r>
          </a:p>
        </p:txBody>
      </p:sp>
      <p:sp>
        <p:nvSpPr>
          <p:cNvPr id="229384" name="Text Box 8"/>
          <p:cNvSpPr txBox="1">
            <a:spLocks noChangeArrowheads="1"/>
          </p:cNvSpPr>
          <p:nvPr/>
        </p:nvSpPr>
        <p:spPr bwMode="auto">
          <a:xfrm>
            <a:off x="368300" y="1141413"/>
            <a:ext cx="523875" cy="242887"/>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29385" name="AutoShape 9"/>
          <p:cNvSpPr>
            <a:spLocks noChangeArrowheads="1"/>
          </p:cNvSpPr>
          <p:nvPr/>
        </p:nvSpPr>
        <p:spPr bwMode="auto">
          <a:xfrm>
            <a:off x="392113" y="1763713"/>
            <a:ext cx="496887" cy="244475"/>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29386" name="Text Box 10"/>
          <p:cNvSpPr txBox="1">
            <a:spLocks noChangeArrowheads="1"/>
          </p:cNvSpPr>
          <p:nvPr/>
        </p:nvSpPr>
        <p:spPr bwMode="auto">
          <a:xfrm>
            <a:off x="376238" y="1760538"/>
            <a:ext cx="514350" cy="242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22</a:t>
            </a:r>
          </a:p>
        </p:txBody>
      </p:sp>
      <p:sp>
        <p:nvSpPr>
          <p:cNvPr id="229387" name="AutoShape 11"/>
          <p:cNvSpPr>
            <a:spLocks noChangeArrowheads="1"/>
          </p:cNvSpPr>
          <p:nvPr/>
        </p:nvSpPr>
        <p:spPr bwMode="auto">
          <a:xfrm>
            <a:off x="392113" y="2994025"/>
            <a:ext cx="496887" cy="246063"/>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29388" name="Text Box 12"/>
          <p:cNvSpPr txBox="1">
            <a:spLocks noChangeArrowheads="1"/>
          </p:cNvSpPr>
          <p:nvPr/>
        </p:nvSpPr>
        <p:spPr bwMode="auto">
          <a:xfrm>
            <a:off x="376238" y="2992438"/>
            <a:ext cx="514350" cy="246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23</a:t>
            </a:r>
          </a:p>
        </p:txBody>
      </p:sp>
      <p:sp>
        <p:nvSpPr>
          <p:cNvPr id="229389" name="Text Box 13"/>
          <p:cNvSpPr txBox="1">
            <a:spLocks noChangeArrowheads="1"/>
          </p:cNvSpPr>
          <p:nvPr/>
        </p:nvSpPr>
        <p:spPr bwMode="auto">
          <a:xfrm>
            <a:off x="836613" y="2647950"/>
            <a:ext cx="5183187" cy="255588"/>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ＢＣＰ対応策に取り組む優先順位を決める目安などがあれば、教えてください。</a:t>
            </a:r>
          </a:p>
        </p:txBody>
      </p:sp>
      <p:sp>
        <p:nvSpPr>
          <p:cNvPr id="229390" name="AutoShape 14"/>
          <p:cNvSpPr>
            <a:spLocks noChangeArrowheads="1"/>
          </p:cNvSpPr>
          <p:nvPr/>
        </p:nvSpPr>
        <p:spPr bwMode="auto">
          <a:xfrm>
            <a:off x="388938" y="2647950"/>
            <a:ext cx="496887" cy="246063"/>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29391" name="Text Box 15"/>
          <p:cNvSpPr txBox="1">
            <a:spLocks noChangeArrowheads="1"/>
          </p:cNvSpPr>
          <p:nvPr/>
        </p:nvSpPr>
        <p:spPr bwMode="auto">
          <a:xfrm>
            <a:off x="376238" y="2652713"/>
            <a:ext cx="523875" cy="242887"/>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23</a:t>
            </a:r>
          </a:p>
        </p:txBody>
      </p:sp>
      <p:sp>
        <p:nvSpPr>
          <p:cNvPr id="229392" name="Text Box 16"/>
          <p:cNvSpPr txBox="1">
            <a:spLocks noChangeArrowheads="1"/>
          </p:cNvSpPr>
          <p:nvPr/>
        </p:nvSpPr>
        <p:spPr bwMode="auto">
          <a:xfrm>
            <a:off x="836613" y="2951163"/>
            <a:ext cx="5183187"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来客や従業員の生命に関わる事項を、最優先に取り組むようにしてください。</a:t>
            </a:r>
          </a:p>
          <a:p>
            <a:r>
              <a:rPr lang="ja-JP" altLang="en-US" sz="1000" b="0">
                <a:latin typeface="Arial" panose="020B0604020202020204" pitchFamily="34" charset="0"/>
              </a:rPr>
              <a:t>その次に、重要業務への影響度や、対策に掛かる経費との兼ね合いなどを考慮しながら、ＢＣＰ対応策に順位付けをしていきましょう。</a:t>
            </a:r>
          </a:p>
          <a:p>
            <a:r>
              <a:rPr lang="ja-JP" altLang="en-US" sz="1000" b="0">
                <a:latin typeface="Arial" panose="020B0604020202020204" pitchFamily="34" charset="0"/>
              </a:rPr>
              <a:t>また、設備や原材料の中には、再調達に時間を要するものがありますので、調達期間についても、十分把握しておきましょう。</a:t>
            </a:r>
          </a:p>
        </p:txBody>
      </p:sp>
      <p:sp>
        <p:nvSpPr>
          <p:cNvPr id="229397" name="Text Box 21"/>
          <p:cNvSpPr txBox="1">
            <a:spLocks noChangeArrowheads="1"/>
          </p:cNvSpPr>
          <p:nvPr/>
        </p:nvSpPr>
        <p:spPr bwMode="auto">
          <a:xfrm>
            <a:off x="836613" y="6149975"/>
            <a:ext cx="5183187" cy="558800"/>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rPr>
              <a:t>ＢＣＰ対応の担当責任者は、個人名を記載したほうが良いのですか？</a:t>
            </a:r>
          </a:p>
          <a:p>
            <a:r>
              <a:rPr lang="ja-JP" altLang="en-US" sz="1000" b="0">
                <a:solidFill>
                  <a:srgbClr val="333399"/>
                </a:solidFill>
              </a:rPr>
              <a:t>　個人名を記載すると、人事異動の度に、マニュアルを改訂しなければならないので</a:t>
            </a:r>
          </a:p>
          <a:p>
            <a:r>
              <a:rPr lang="ja-JP" altLang="en-US" sz="1000" b="0">
                <a:solidFill>
                  <a:srgbClr val="333399"/>
                </a:solidFill>
              </a:rPr>
              <a:t>　面倒です。</a:t>
            </a:r>
          </a:p>
        </p:txBody>
      </p:sp>
      <p:sp>
        <p:nvSpPr>
          <p:cNvPr id="229398" name="Text Box 22"/>
          <p:cNvSpPr txBox="1">
            <a:spLocks noChangeArrowheads="1"/>
          </p:cNvSpPr>
          <p:nvPr/>
        </p:nvSpPr>
        <p:spPr bwMode="auto">
          <a:xfrm>
            <a:off x="836613" y="6723063"/>
            <a:ext cx="51831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担当責任者が誰なのか、社内に周知することが目的です。必ずしも個人名を記載する必要はありませんが、誰が責任者なのか、はっきり分かるようにしておく必要があります。</a:t>
            </a:r>
          </a:p>
        </p:txBody>
      </p:sp>
      <p:sp>
        <p:nvSpPr>
          <p:cNvPr id="229399" name="Text Box 23"/>
          <p:cNvSpPr txBox="1">
            <a:spLocks noChangeArrowheads="1"/>
          </p:cNvSpPr>
          <p:nvPr/>
        </p:nvSpPr>
        <p:spPr bwMode="auto">
          <a:xfrm>
            <a:off x="836613" y="7304088"/>
            <a:ext cx="5183187" cy="406400"/>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rPr>
              <a:t>携帯電話を持っていない従業員に対して、被災時に、</a:t>
            </a:r>
            <a:r>
              <a:rPr lang="ja-JP" altLang="en-US" sz="1000" i="1">
                <a:solidFill>
                  <a:srgbClr val="333399"/>
                </a:solidFill>
                <a:latin typeface="Arial" panose="020B0604020202020204" pitchFamily="34" charset="0"/>
              </a:rPr>
              <a:t>どのように安否確認をすれば良いのでしょうか？</a:t>
            </a:r>
          </a:p>
        </p:txBody>
      </p:sp>
      <p:sp>
        <p:nvSpPr>
          <p:cNvPr id="229400" name="Text Box 24"/>
          <p:cNvSpPr txBox="1">
            <a:spLocks noChangeArrowheads="1"/>
          </p:cNvSpPr>
          <p:nvPr/>
        </p:nvSpPr>
        <p:spPr bwMode="auto">
          <a:xfrm>
            <a:off x="836613" y="7732713"/>
            <a:ext cx="5183187" cy="547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自宅からの避難先の登録や、一般加入電話、公衆電話やパソコンからの「災害伝言ダイヤル」の利用など、安否確認ができるような、いくつかの連絡手段をあらかじめ決めておきましょう。</a:t>
            </a:r>
          </a:p>
        </p:txBody>
      </p:sp>
      <p:sp>
        <p:nvSpPr>
          <p:cNvPr id="229401" name="AutoShape 25"/>
          <p:cNvSpPr>
            <a:spLocks noChangeArrowheads="1"/>
          </p:cNvSpPr>
          <p:nvPr/>
        </p:nvSpPr>
        <p:spPr bwMode="auto">
          <a:xfrm>
            <a:off x="388938" y="6151563"/>
            <a:ext cx="496887" cy="246062"/>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29402" name="Text Box 26"/>
          <p:cNvSpPr txBox="1">
            <a:spLocks noChangeArrowheads="1"/>
          </p:cNvSpPr>
          <p:nvPr/>
        </p:nvSpPr>
        <p:spPr bwMode="auto">
          <a:xfrm>
            <a:off x="376238" y="6154738"/>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25</a:t>
            </a:r>
          </a:p>
        </p:txBody>
      </p:sp>
      <p:sp>
        <p:nvSpPr>
          <p:cNvPr id="229403" name="Text Box 27"/>
          <p:cNvSpPr txBox="1">
            <a:spLocks noChangeArrowheads="1"/>
          </p:cNvSpPr>
          <p:nvPr/>
        </p:nvSpPr>
        <p:spPr bwMode="auto">
          <a:xfrm>
            <a:off x="368300" y="6149975"/>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29404" name="AutoShape 28"/>
          <p:cNvSpPr>
            <a:spLocks noChangeArrowheads="1"/>
          </p:cNvSpPr>
          <p:nvPr/>
        </p:nvSpPr>
        <p:spPr bwMode="auto">
          <a:xfrm>
            <a:off x="392113" y="6769100"/>
            <a:ext cx="496887" cy="246063"/>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29405" name="Text Box 29"/>
          <p:cNvSpPr txBox="1">
            <a:spLocks noChangeArrowheads="1"/>
          </p:cNvSpPr>
          <p:nvPr/>
        </p:nvSpPr>
        <p:spPr bwMode="auto">
          <a:xfrm>
            <a:off x="376238" y="6767513"/>
            <a:ext cx="5143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25</a:t>
            </a:r>
          </a:p>
        </p:txBody>
      </p:sp>
      <p:sp>
        <p:nvSpPr>
          <p:cNvPr id="229406" name="AutoShape 30"/>
          <p:cNvSpPr>
            <a:spLocks noChangeArrowheads="1"/>
          </p:cNvSpPr>
          <p:nvPr/>
        </p:nvSpPr>
        <p:spPr bwMode="auto">
          <a:xfrm>
            <a:off x="388938" y="7302500"/>
            <a:ext cx="496887" cy="242888"/>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29407" name="Text Box 31"/>
          <p:cNvSpPr txBox="1">
            <a:spLocks noChangeArrowheads="1"/>
          </p:cNvSpPr>
          <p:nvPr/>
        </p:nvSpPr>
        <p:spPr bwMode="auto">
          <a:xfrm>
            <a:off x="376238" y="7305675"/>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26</a:t>
            </a:r>
          </a:p>
        </p:txBody>
      </p:sp>
      <p:sp>
        <p:nvSpPr>
          <p:cNvPr id="229408" name="Text Box 32"/>
          <p:cNvSpPr txBox="1">
            <a:spLocks noChangeArrowheads="1"/>
          </p:cNvSpPr>
          <p:nvPr/>
        </p:nvSpPr>
        <p:spPr bwMode="auto">
          <a:xfrm>
            <a:off x="368300" y="7300913"/>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29409" name="AutoShape 33"/>
          <p:cNvSpPr>
            <a:spLocks noChangeArrowheads="1"/>
          </p:cNvSpPr>
          <p:nvPr/>
        </p:nvSpPr>
        <p:spPr bwMode="auto">
          <a:xfrm>
            <a:off x="392113" y="7789863"/>
            <a:ext cx="496887" cy="242887"/>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29410" name="Text Box 34"/>
          <p:cNvSpPr txBox="1">
            <a:spLocks noChangeArrowheads="1"/>
          </p:cNvSpPr>
          <p:nvPr/>
        </p:nvSpPr>
        <p:spPr bwMode="auto">
          <a:xfrm>
            <a:off x="376238" y="7786688"/>
            <a:ext cx="514350" cy="246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26</a:t>
            </a:r>
          </a:p>
        </p:txBody>
      </p:sp>
      <p:sp>
        <p:nvSpPr>
          <p:cNvPr id="229411" name="AutoShape 35"/>
          <p:cNvSpPr>
            <a:spLocks noChangeArrowheads="1"/>
          </p:cNvSpPr>
          <p:nvPr/>
        </p:nvSpPr>
        <p:spPr bwMode="auto">
          <a:xfrm rot="10800000" flipH="1">
            <a:off x="-160338" y="3948113"/>
            <a:ext cx="3648076" cy="446087"/>
          </a:xfrm>
          <a:prstGeom prst="homePlate">
            <a:avLst>
              <a:gd name="adj" fmla="val 42253"/>
            </a:avLst>
          </a:prstGeom>
          <a:solidFill>
            <a:schemeClr val="bg1"/>
          </a:solidFill>
          <a:ln w="19050" algn="ctr">
            <a:solidFill>
              <a:srgbClr val="808080"/>
            </a:solidFill>
            <a:miter lim="800000"/>
            <a:headEnd/>
            <a:tailEnd/>
          </a:ln>
          <a:effectLst>
            <a:outerShdw dist="12700" dir="5400000" algn="ctr" rotWithShape="0">
              <a:schemeClr val="bg2"/>
            </a:outerShdw>
          </a:effectLst>
        </p:spPr>
        <p:txBody>
          <a:bodyPr wrap="none" lIns="90000" tIns="46800" rIns="90000" bIns="46800" anchor="ctr"/>
          <a:lstStyle/>
          <a:p>
            <a:endParaRPr lang="ja-JP" altLang="en-US"/>
          </a:p>
        </p:txBody>
      </p:sp>
      <p:sp>
        <p:nvSpPr>
          <p:cNvPr id="229412" name="AutoShape 36"/>
          <p:cNvSpPr>
            <a:spLocks noChangeArrowheads="1"/>
          </p:cNvSpPr>
          <p:nvPr/>
        </p:nvSpPr>
        <p:spPr bwMode="auto">
          <a:xfrm rot="10800000" flipH="1">
            <a:off x="3708400" y="3943350"/>
            <a:ext cx="2097088" cy="433388"/>
          </a:xfrm>
          <a:prstGeom prst="homePlate">
            <a:avLst>
              <a:gd name="adj" fmla="val 25001"/>
            </a:avLst>
          </a:prstGeom>
          <a:solidFill>
            <a:schemeClr val="bg1"/>
          </a:solidFill>
          <a:ln w="12700">
            <a:solidFill>
              <a:srgbClr val="E6E6E6"/>
            </a:solidFill>
            <a:miter lim="800000"/>
            <a:headEnd/>
            <a:tailEnd/>
          </a:ln>
          <a:effectLst>
            <a:outerShdw dist="17961" dir="2700000" algn="ctr" rotWithShape="0">
              <a:schemeClr val="bg2"/>
            </a:outerShdw>
          </a:effectLst>
        </p:spPr>
        <p:txBody>
          <a:bodyPr rot="10800000" wrap="none" lIns="90000" tIns="46800" rIns="90000" bIns="46800" anchor="ctr"/>
          <a:lstStyle/>
          <a:p>
            <a:r>
              <a:rPr lang="ja-JP" altLang="en-US" sz="800" b="0">
                <a:solidFill>
                  <a:schemeClr val="tx1"/>
                </a:solidFill>
                <a:latin typeface="ＭＳ Ｐゴシック" panose="020B0600070205080204" pitchFamily="50" charset="-128"/>
                <a:ea typeface="ＭＳ Ｐゴシック" panose="020B0600070205080204" pitchFamily="50" charset="-128"/>
              </a:rPr>
              <a:t>（標準版）での項目</a:t>
            </a:r>
          </a:p>
          <a:p>
            <a:r>
              <a:rPr lang="ja-JP" altLang="en-US" sz="1000" b="0">
                <a:solidFill>
                  <a:schemeClr val="tx1"/>
                </a:solidFill>
                <a:latin typeface="ＭＳ Ｐゴシック" panose="020B0600070205080204" pitchFamily="50" charset="-128"/>
                <a:ea typeface="ＭＳ Ｐゴシック" panose="020B0600070205080204" pitchFamily="50" charset="-128"/>
              </a:rPr>
              <a:t>３．事業継続対応</a:t>
            </a:r>
            <a:endParaRPr lang="ja-JP" altLang="en-US" sz="1000" b="0">
              <a:solidFill>
                <a:schemeClr val="tx1"/>
              </a:solidFill>
              <a:latin typeface="Arial" panose="020B0604020202020204" pitchFamily="34" charset="0"/>
              <a:ea typeface="ＭＳ Ｐゴシック" panose="020B0600070205080204" pitchFamily="50" charset="-128"/>
            </a:endParaRPr>
          </a:p>
        </p:txBody>
      </p:sp>
      <p:sp>
        <p:nvSpPr>
          <p:cNvPr id="229413" name="Text Box 37"/>
          <p:cNvSpPr txBox="1">
            <a:spLocks noChangeArrowheads="1"/>
          </p:cNvSpPr>
          <p:nvPr/>
        </p:nvSpPr>
        <p:spPr bwMode="auto">
          <a:xfrm>
            <a:off x="0" y="4010025"/>
            <a:ext cx="3644900" cy="304800"/>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ja-JP" altLang="en-US" sz="1400">
                <a:solidFill>
                  <a:schemeClr val="tx1"/>
                </a:solidFill>
              </a:rPr>
              <a:t>３．事業継続のために</a:t>
            </a:r>
          </a:p>
        </p:txBody>
      </p:sp>
      <p:sp>
        <p:nvSpPr>
          <p:cNvPr id="229414" name="Text Box 38"/>
          <p:cNvSpPr txBox="1">
            <a:spLocks noChangeArrowheads="1"/>
          </p:cNvSpPr>
          <p:nvPr/>
        </p:nvSpPr>
        <p:spPr bwMode="auto">
          <a:xfrm>
            <a:off x="836613" y="8385175"/>
            <a:ext cx="5183187" cy="255588"/>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家族の安否確認より、職場への連絡を優先すべきなのでしょうか？</a:t>
            </a:r>
          </a:p>
        </p:txBody>
      </p:sp>
      <p:sp>
        <p:nvSpPr>
          <p:cNvPr id="229415" name="Text Box 39"/>
          <p:cNvSpPr txBox="1">
            <a:spLocks noChangeArrowheads="1"/>
          </p:cNvSpPr>
          <p:nvPr/>
        </p:nvSpPr>
        <p:spPr bwMode="auto">
          <a:xfrm>
            <a:off x="836613" y="8678863"/>
            <a:ext cx="51831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被災直後は、何よりもまず、家族の安否確認を優先することを心がけましょう。</a:t>
            </a:r>
          </a:p>
          <a:p>
            <a:r>
              <a:rPr lang="ja-JP" altLang="en-US" sz="1000" b="0">
                <a:latin typeface="Arial" panose="020B0604020202020204" pitchFamily="34" charset="0"/>
              </a:rPr>
              <a:t>家族の安全確認ができれば、従業員の皆さんも、安心して職場に戻ることができます。</a:t>
            </a:r>
          </a:p>
          <a:p>
            <a:r>
              <a:rPr lang="ja-JP" altLang="en-US" sz="1000" b="0">
                <a:latin typeface="Arial" panose="020B0604020202020204" pitchFamily="34" charset="0"/>
              </a:rPr>
              <a:t>従業員の家族間の安否確認がスムーズにできるように、企業が積極的に支援をすることは、事業継続の観点からも重要です。</a:t>
            </a:r>
          </a:p>
        </p:txBody>
      </p:sp>
      <p:sp>
        <p:nvSpPr>
          <p:cNvPr id="229416" name="AutoShape 40"/>
          <p:cNvSpPr>
            <a:spLocks noChangeArrowheads="1"/>
          </p:cNvSpPr>
          <p:nvPr/>
        </p:nvSpPr>
        <p:spPr bwMode="auto">
          <a:xfrm>
            <a:off x="388938" y="8388350"/>
            <a:ext cx="496887" cy="246063"/>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29417" name="Text Box 41"/>
          <p:cNvSpPr txBox="1">
            <a:spLocks noChangeArrowheads="1"/>
          </p:cNvSpPr>
          <p:nvPr/>
        </p:nvSpPr>
        <p:spPr bwMode="auto">
          <a:xfrm>
            <a:off x="376238" y="8389938"/>
            <a:ext cx="523875" cy="246062"/>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27</a:t>
            </a:r>
          </a:p>
        </p:txBody>
      </p:sp>
      <p:sp>
        <p:nvSpPr>
          <p:cNvPr id="229418" name="Text Box 42"/>
          <p:cNvSpPr txBox="1">
            <a:spLocks noChangeArrowheads="1"/>
          </p:cNvSpPr>
          <p:nvPr/>
        </p:nvSpPr>
        <p:spPr bwMode="auto">
          <a:xfrm>
            <a:off x="368300" y="8386763"/>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29419" name="AutoShape 43"/>
          <p:cNvSpPr>
            <a:spLocks noChangeArrowheads="1"/>
          </p:cNvSpPr>
          <p:nvPr/>
        </p:nvSpPr>
        <p:spPr bwMode="auto">
          <a:xfrm>
            <a:off x="392113" y="8729663"/>
            <a:ext cx="496887" cy="246062"/>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29420" name="Text Box 44"/>
          <p:cNvSpPr txBox="1">
            <a:spLocks noChangeArrowheads="1"/>
          </p:cNvSpPr>
          <p:nvPr/>
        </p:nvSpPr>
        <p:spPr bwMode="auto">
          <a:xfrm>
            <a:off x="376238" y="8728075"/>
            <a:ext cx="5143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27</a:t>
            </a:r>
          </a:p>
        </p:txBody>
      </p:sp>
      <p:sp>
        <p:nvSpPr>
          <p:cNvPr id="229421" name="Text Box 45"/>
          <p:cNvSpPr txBox="1">
            <a:spLocks noChangeArrowheads="1"/>
          </p:cNvSpPr>
          <p:nvPr/>
        </p:nvSpPr>
        <p:spPr bwMode="auto">
          <a:xfrm>
            <a:off x="836613" y="4572000"/>
            <a:ext cx="5183187" cy="255588"/>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rPr>
              <a:t>東海地震の事前情報が発表された場合、どのような対応をとればよいでしょうか？</a:t>
            </a:r>
          </a:p>
        </p:txBody>
      </p:sp>
      <p:sp>
        <p:nvSpPr>
          <p:cNvPr id="229422" name="Text Box 46"/>
          <p:cNvSpPr txBox="1">
            <a:spLocks noChangeArrowheads="1"/>
          </p:cNvSpPr>
          <p:nvPr/>
        </p:nvSpPr>
        <p:spPr bwMode="auto">
          <a:xfrm>
            <a:off x="836613" y="4891088"/>
            <a:ext cx="51831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東海地震に関連する情報は三種類あり、危険度が低い情報から順に</a:t>
            </a:r>
          </a:p>
          <a:p>
            <a:r>
              <a:rPr lang="ja-JP" altLang="en-US" sz="1000" b="0">
                <a:latin typeface="Arial" panose="020B0604020202020204" pitchFamily="34" charset="0"/>
              </a:rPr>
              <a:t>「東海地震観測情報」→「東海地震注意情報」→「東海地震予知情報」となります。 </a:t>
            </a:r>
          </a:p>
          <a:p>
            <a:r>
              <a:rPr lang="ja-JP" altLang="en-US" sz="1000" b="0">
                <a:latin typeface="Arial" panose="020B0604020202020204" pitchFamily="34" charset="0"/>
              </a:rPr>
              <a:t>例えば、「予知情報」が発表された場合、「公共交通機関の運行が停止する」など社会活動が大幅に制限されますので、「注意情報」が発表された時点で、「従業員はすぐに可能な限り帰宅させる」など、あなたの会社の対応を取り決めてください。</a:t>
            </a:r>
          </a:p>
          <a:p>
            <a:r>
              <a:rPr lang="en-US" altLang="ja-JP" sz="1000" b="0"/>
              <a:t>※</a:t>
            </a:r>
            <a:r>
              <a:rPr lang="ja-JP" altLang="en-US" sz="1000" b="0"/>
              <a:t>詳細については、巻末の「資料Ｄ　東海地震に関する情報」をご覧ください。</a:t>
            </a:r>
          </a:p>
        </p:txBody>
      </p:sp>
      <p:sp>
        <p:nvSpPr>
          <p:cNvPr id="229423" name="AutoShape 47"/>
          <p:cNvSpPr>
            <a:spLocks noChangeArrowheads="1"/>
          </p:cNvSpPr>
          <p:nvPr/>
        </p:nvSpPr>
        <p:spPr bwMode="auto">
          <a:xfrm>
            <a:off x="388938" y="4573588"/>
            <a:ext cx="496887" cy="246062"/>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29424" name="Text Box 48"/>
          <p:cNvSpPr txBox="1">
            <a:spLocks noChangeArrowheads="1"/>
          </p:cNvSpPr>
          <p:nvPr/>
        </p:nvSpPr>
        <p:spPr bwMode="auto">
          <a:xfrm>
            <a:off x="376238" y="4576763"/>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24</a:t>
            </a:r>
          </a:p>
        </p:txBody>
      </p:sp>
      <p:sp>
        <p:nvSpPr>
          <p:cNvPr id="229425" name="Text Box 49"/>
          <p:cNvSpPr txBox="1">
            <a:spLocks noChangeArrowheads="1"/>
          </p:cNvSpPr>
          <p:nvPr/>
        </p:nvSpPr>
        <p:spPr bwMode="auto">
          <a:xfrm>
            <a:off x="368300" y="4572000"/>
            <a:ext cx="523875" cy="246063"/>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29426" name="AutoShape 50"/>
          <p:cNvSpPr>
            <a:spLocks noChangeArrowheads="1"/>
          </p:cNvSpPr>
          <p:nvPr/>
        </p:nvSpPr>
        <p:spPr bwMode="auto">
          <a:xfrm>
            <a:off x="392113" y="4937125"/>
            <a:ext cx="496887" cy="244475"/>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29427" name="Text Box 51"/>
          <p:cNvSpPr txBox="1">
            <a:spLocks noChangeArrowheads="1"/>
          </p:cNvSpPr>
          <p:nvPr/>
        </p:nvSpPr>
        <p:spPr bwMode="auto">
          <a:xfrm>
            <a:off x="376238" y="4933950"/>
            <a:ext cx="514350" cy="246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24</a:t>
            </a:r>
          </a:p>
        </p:txBody>
      </p:sp>
      <p:sp>
        <p:nvSpPr>
          <p:cNvPr id="229428" name="AutoShape 52"/>
          <p:cNvSpPr>
            <a:spLocks noChangeArrowheads="1"/>
          </p:cNvSpPr>
          <p:nvPr/>
        </p:nvSpPr>
        <p:spPr bwMode="auto">
          <a:xfrm rot="10800000" flipH="1">
            <a:off x="-160338" y="827088"/>
            <a:ext cx="5643563" cy="179387"/>
          </a:xfrm>
          <a:prstGeom prst="homePlate">
            <a:avLst>
              <a:gd name="adj" fmla="val 69620"/>
            </a:avLst>
          </a:prstGeom>
          <a:gradFill rotWithShape="1">
            <a:gsLst>
              <a:gs pos="0">
                <a:srgbClr val="CCECFF"/>
              </a:gs>
              <a:gs pos="50000">
                <a:srgbClr val="CCECFF">
                  <a:gamma/>
                  <a:tint val="40000"/>
                  <a:invGamma/>
                </a:srgbClr>
              </a:gs>
              <a:gs pos="100000">
                <a:srgbClr val="CCECFF"/>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FFFF99"/>
                </a:solidFill>
                <a:miter lim="800000"/>
                <a:headEnd/>
                <a:tailEnd/>
              </a14:hiddenLine>
            </a:ext>
          </a:extLst>
        </p:spPr>
        <p:txBody>
          <a:bodyPr wrap="none" lIns="90000" tIns="46800" rIns="90000" bIns="46800" anchor="ctr"/>
          <a:lstStyle/>
          <a:p>
            <a:endParaRPr lang="ja-JP" altLang="en-US"/>
          </a:p>
        </p:txBody>
      </p:sp>
      <p:sp>
        <p:nvSpPr>
          <p:cNvPr id="229429" name="Rectangle 53"/>
          <p:cNvSpPr>
            <a:spLocks noChangeArrowheads="1"/>
          </p:cNvSpPr>
          <p:nvPr/>
        </p:nvSpPr>
        <p:spPr bwMode="auto">
          <a:xfrm>
            <a:off x="1266825" y="658813"/>
            <a:ext cx="3662363" cy="3635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400">
                <a:latin typeface="Arial" panose="020B0604020202020204" pitchFamily="34" charset="0"/>
              </a:rPr>
              <a:t>復旧目標を達成するための対応策の検討・実施</a:t>
            </a:r>
          </a:p>
        </p:txBody>
      </p:sp>
      <p:sp>
        <p:nvSpPr>
          <p:cNvPr id="229430" name="Oval 54"/>
          <p:cNvSpPr>
            <a:spLocks noChangeArrowheads="1"/>
          </p:cNvSpPr>
          <p:nvPr/>
        </p:nvSpPr>
        <p:spPr bwMode="auto">
          <a:xfrm>
            <a:off x="544513" y="708025"/>
            <a:ext cx="660400" cy="252413"/>
          </a:xfrm>
          <a:prstGeom prst="ellipse">
            <a:avLst/>
          </a:prstGeom>
          <a:gradFill rotWithShape="1">
            <a:gsLst>
              <a:gs pos="0">
                <a:srgbClr val="DDDDDD">
                  <a:gamma/>
                  <a:tint val="0"/>
                  <a:invGamma/>
                </a:srgbClr>
              </a:gs>
              <a:gs pos="100000">
                <a:srgbClr val="DDDDDD"/>
              </a:gs>
            </a:gsLst>
            <a:path path="shape">
              <a:fillToRect l="50000" t="50000" r="50000" b="50000"/>
            </a:path>
          </a:gradFill>
          <a:ln w="1587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29431" name="Text Box 55"/>
          <p:cNvSpPr txBox="1">
            <a:spLocks noChangeArrowheads="1"/>
          </p:cNvSpPr>
          <p:nvPr/>
        </p:nvSpPr>
        <p:spPr bwMode="auto">
          <a:xfrm>
            <a:off x="550863" y="704850"/>
            <a:ext cx="663575"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chemeClr val="tx1"/>
                </a:solidFill>
                <a:latin typeface="Arial" panose="020B0604020202020204" pitchFamily="34" charset="0"/>
                <a:ea typeface="ＭＳ Ｐゴシック" panose="020B0600070205080204" pitchFamily="50" charset="-128"/>
              </a:rPr>
              <a:t>STEP2</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304" name="Group 96"/>
          <p:cNvGraphicFramePr>
            <a:graphicFrameLocks noGrp="1"/>
          </p:cNvGraphicFramePr>
          <p:nvPr/>
        </p:nvGraphicFramePr>
        <p:xfrm>
          <a:off x="768350" y="776288"/>
          <a:ext cx="5397500" cy="6929520"/>
        </p:xfrm>
        <a:graphic>
          <a:graphicData uri="http://schemas.openxmlformats.org/drawingml/2006/table">
            <a:tbl>
              <a:tblPr/>
              <a:tblGrid>
                <a:gridCol w="4676775">
                  <a:extLst>
                    <a:ext uri="{9D8B030D-6E8A-4147-A177-3AD203B41FA5}">
                      <a16:colId xmlns:a16="http://schemas.microsoft.com/office/drawing/2014/main" val="2281931715"/>
                    </a:ext>
                  </a:extLst>
                </a:gridCol>
                <a:gridCol w="720725">
                  <a:extLst>
                    <a:ext uri="{9D8B030D-6E8A-4147-A177-3AD203B41FA5}">
                      <a16:colId xmlns:a16="http://schemas.microsoft.com/office/drawing/2014/main" val="886424100"/>
                    </a:ext>
                  </a:extLst>
                </a:gridCol>
              </a:tblGrid>
              <a:tr h="2730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はじめに</a:t>
                      </a:r>
                    </a:p>
                  </a:txBody>
                  <a:tcPr marL="90000" marR="90000" marT="46800" marB="46800" anchor="ctr" horzOverflow="overflow">
                    <a:lnL cap="flat">
                      <a:noFill/>
                    </a:lnL>
                    <a:lnR>
                      <a:noFill/>
                    </a:lnR>
                    <a:lnT cap="fla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a:t>
                      </a:r>
                    </a:p>
                  </a:txBody>
                  <a:tcPr marL="90000" marR="90000" marT="46800" marB="46800"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3829420980"/>
                  </a:ext>
                </a:extLst>
              </a:tr>
              <a:tr h="2730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Ⅰ</a:t>
                      </a:r>
                      <a:r>
                        <a:rPr kumimoji="1" lang="ja-JP" altLang="en-US" sz="14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．「あいちＢＣＰモデル」取組み事例</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２</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117913400"/>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．愛知県印刷工業組合</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２</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935490679"/>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２．勝川駅前通商店街振興組合</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４</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497712494"/>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Ⅱ</a:t>
                      </a:r>
                      <a:r>
                        <a:rPr kumimoji="1" lang="ja-JP" altLang="en-US" sz="14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．「あいちＢＣＰモデル」作成Ｑ＆Ａ</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4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６</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15611510"/>
                  </a:ext>
                </a:extLst>
              </a:tr>
              <a:tr h="227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Ｑ＆Ａ・記入事例一覧（目次）</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７</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4821045"/>
                  </a:ext>
                </a:extLst>
              </a:tr>
              <a:tr h="227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あいちＢＣＰモデル 全般</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９</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89778085"/>
                  </a:ext>
                </a:extLst>
              </a:tr>
              <a:tr h="2270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en-US"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ＢＣＰ</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の基本方針</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10</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461832160"/>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２．１　対象とする災害</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10</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93060650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２．２　重要業務と復旧目標の決定</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11</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846568297"/>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２．３　重要業務が受ける被害の想定　　　　</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14</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73375527"/>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２．４　想定される被害に基づくＢＣＰ対応策</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15</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230956344"/>
                  </a:ext>
                </a:extLst>
              </a:tr>
              <a:tr h="2587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３．　　事業継続のために（事業継続対応）</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17</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601032685"/>
                  </a:ext>
                </a:extLst>
              </a:tr>
              <a:tr h="2746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４．　　教育・訓練計画</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18</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178676390"/>
                  </a:ext>
                </a:extLst>
              </a:tr>
              <a:tr h="2746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コラム</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en-US"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ＢＣＰ</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作成における経営者の役割</a:t>
                      </a:r>
                      <a:endParaRPr kumimoji="1" lang="ja-JP" altLang="en-US" sz="7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19</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410606225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Ⅲ </a:t>
                      </a:r>
                      <a:r>
                        <a:rPr kumimoji="1" lang="ja-JP" altLang="en-US" sz="14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．ＢＣＰ取組みの連携事例・アイデア集</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20</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92676930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付　録</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モデルグループでの連携アイデア</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24</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820796977"/>
                  </a:ext>
                </a:extLst>
              </a:tr>
              <a:tr h="304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Ⅳ </a:t>
                      </a:r>
                      <a:r>
                        <a:rPr kumimoji="1" lang="ja-JP" altLang="en-US" sz="14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．ＢＣＰ関連資料集</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31</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533168363"/>
                  </a:ext>
                </a:extLst>
              </a:tr>
              <a:tr h="304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資料Ａ</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用語の解説</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31</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074784928"/>
                  </a:ext>
                </a:extLst>
              </a:tr>
              <a:tr h="304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資料Ｂ</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中小企業等に対する公的支援制度</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33</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45649186"/>
                  </a:ext>
                </a:extLst>
              </a:tr>
              <a:tr h="304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資料Ｃ</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災害用伝言ダイヤル</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35</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348638078"/>
                  </a:ext>
                </a:extLst>
              </a:tr>
              <a:tr h="304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資料Ｄ</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東海地震に関する情報</a:t>
                      </a:r>
                      <a:endParaRPr kumimoji="1" lang="ja-JP" altLang="en-US" sz="1200" b="0" i="0" u="none" strike="noStrike" cap="none" normalizeH="0" baseline="0" smtClean="0">
                        <a:ln>
                          <a:noFill/>
                        </a:ln>
                        <a:solidFill>
                          <a:srgbClr val="CC3300"/>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36</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566942010"/>
                  </a:ext>
                </a:extLst>
              </a:tr>
              <a:tr h="304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資料Ｅ</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緊急地震速報</a:t>
                      </a:r>
                    </a:p>
                  </a:txBody>
                  <a:tcPr marL="90000" marR="90000" marT="46800" marB="46800" anchor="ctr" horzOverflow="overflow">
                    <a:lnL cap="flat">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37</a:t>
                      </a:r>
                    </a:p>
                  </a:txBody>
                  <a:tcPr marL="90000" marR="90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407930444"/>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資料Ｆ</a:t>
                      </a: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ja-JP" altLang="en-US"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復旧シナリオ（例）</a:t>
                      </a:r>
                    </a:p>
                  </a:txBody>
                  <a:tcPr marL="90000" marR="90000" marT="46800" marB="46800" anchor="ctr" horzOverflow="overflow">
                    <a:lnL cap="flat">
                      <a:noFill/>
                    </a:lnL>
                    <a:lnR>
                      <a:noFill/>
                    </a:lnR>
                    <a:lnT>
                      <a:noFill/>
                    </a:lnT>
                    <a:lnB cap="flat">
                      <a:noFill/>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39</a:t>
                      </a:r>
                    </a:p>
                  </a:txBody>
                  <a:tcPr marL="90000" marR="90000" marT="46800" marB="46800"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158749614"/>
                  </a:ext>
                </a:extLst>
              </a:tr>
            </a:tbl>
          </a:graphicData>
        </a:graphic>
      </p:graphicFrame>
      <p:sp>
        <p:nvSpPr>
          <p:cNvPr id="222297" name="Text Box 89"/>
          <p:cNvSpPr txBox="1">
            <a:spLocks noChangeArrowheads="1"/>
          </p:cNvSpPr>
          <p:nvPr/>
        </p:nvSpPr>
        <p:spPr bwMode="auto">
          <a:xfrm>
            <a:off x="0"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2000">
                <a:solidFill>
                  <a:schemeClr val="tx1"/>
                </a:solidFill>
              </a:rPr>
              <a:t>目次</a:t>
            </a:r>
          </a:p>
        </p:txBody>
      </p:sp>
      <p:sp>
        <p:nvSpPr>
          <p:cNvPr id="222301" name="Text Box 93"/>
          <p:cNvSpPr txBox="1">
            <a:spLocks noChangeArrowheads="1"/>
          </p:cNvSpPr>
          <p:nvPr/>
        </p:nvSpPr>
        <p:spPr bwMode="auto">
          <a:xfrm>
            <a:off x="688975" y="8455025"/>
            <a:ext cx="5480050" cy="882650"/>
          </a:xfrm>
          <a:prstGeom prst="rect">
            <a:avLst/>
          </a:prstGeom>
          <a:solidFill>
            <a:schemeClr val="bg1"/>
          </a:solidFill>
          <a:ln w="28575" algn="ctr">
            <a:solidFill>
              <a:srgbClr val="969696"/>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000" b="0"/>
              <a:t>　「あいちＢＣＰモデル」の作成にあたっては、愛知県印刷工業組合と勝川駅前通商店街振興組合に、モデルグループとしてご協力をいただきました。</a:t>
            </a:r>
          </a:p>
          <a:p>
            <a:r>
              <a:rPr lang="ja-JP" altLang="en-US" sz="1000" b="0"/>
              <a:t>　</a:t>
            </a:r>
            <a:r>
              <a:rPr lang="en-US" altLang="ja-JP" sz="1000" b="0"/>
              <a:t>2</a:t>
            </a:r>
            <a:r>
              <a:rPr lang="ja-JP" altLang="en-US" sz="1000" b="0"/>
              <a:t>つの組合では、集団研修や勉強会を通じて、参加された組合員企業や店舗の皆さんに、ＢＣＰの作成に取り組んでいただき、その際のやりとりや成果を、事例集としてとりまとめました。</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2"/>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18</a:t>
            </a:r>
          </a:p>
        </p:txBody>
      </p:sp>
      <p:sp>
        <p:nvSpPr>
          <p:cNvPr id="202755" name="Text Box 3"/>
          <p:cNvSpPr txBox="1">
            <a:spLocks noChangeArrowheads="1"/>
          </p:cNvSpPr>
          <p:nvPr/>
        </p:nvSpPr>
        <p:spPr bwMode="auto">
          <a:xfrm>
            <a:off x="836613" y="6472238"/>
            <a:ext cx="5183187" cy="406400"/>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教育や訓練といっても、どの程度のことを行えば良いのでしょうか？</a:t>
            </a:r>
          </a:p>
          <a:p>
            <a:r>
              <a:rPr lang="ja-JP" altLang="en-US" sz="1000" b="0">
                <a:solidFill>
                  <a:srgbClr val="333399"/>
                </a:solidFill>
                <a:latin typeface="Arial" panose="020B0604020202020204" pitchFamily="34" charset="0"/>
              </a:rPr>
              <a:t>　（</a:t>
            </a:r>
            <a:r>
              <a:rPr lang="ja-JP" altLang="en-US" sz="1000" b="0">
                <a:solidFill>
                  <a:srgbClr val="333399"/>
                </a:solidFill>
              </a:rPr>
              <a:t>家族経営の小規模店舗からのご意見です。）</a:t>
            </a:r>
            <a:endParaRPr lang="ja-JP" altLang="en-US" sz="1000" b="0">
              <a:solidFill>
                <a:srgbClr val="333399"/>
              </a:solidFill>
              <a:latin typeface="Arial" panose="020B0604020202020204" pitchFamily="34" charset="0"/>
            </a:endParaRPr>
          </a:p>
        </p:txBody>
      </p:sp>
      <p:sp>
        <p:nvSpPr>
          <p:cNvPr id="202756" name="Text Box 4"/>
          <p:cNvSpPr txBox="1">
            <a:spLocks noChangeArrowheads="1"/>
          </p:cNvSpPr>
          <p:nvPr/>
        </p:nvSpPr>
        <p:spPr bwMode="auto">
          <a:xfrm>
            <a:off x="836613" y="7034213"/>
            <a:ext cx="5183187"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教育・訓練といっても、大げさに考える必要がありません。</a:t>
            </a:r>
          </a:p>
          <a:p>
            <a:r>
              <a:rPr lang="ja-JP" altLang="en-US" sz="1000" b="0">
                <a:latin typeface="Arial" panose="020B0604020202020204" pitchFamily="34" charset="0"/>
              </a:rPr>
              <a:t>家族経営の場合には、家庭でできる防災対策から取り組んでいくことをお勧めします。県や市などが発行している「家族向けの防災ガイド」を、家族全員で読み、安否確認の方法や、適切な避難方法について家族で話し合いましょう。</a:t>
            </a:r>
          </a:p>
          <a:p>
            <a:r>
              <a:rPr lang="ja-JP" altLang="en-US" sz="1000" b="0">
                <a:latin typeface="Arial" panose="020B0604020202020204" pitchFamily="34" charset="0"/>
              </a:rPr>
              <a:t>そして、家族で取り決めた内容を、実際に確かめてみることも重要です。</a:t>
            </a:r>
          </a:p>
          <a:p>
            <a:r>
              <a:rPr lang="ja-JP" altLang="en-US" sz="1000" b="0">
                <a:latin typeface="Arial" panose="020B0604020202020204" pitchFamily="34" charset="0"/>
              </a:rPr>
              <a:t>家族ぐるみで防災に取り組むことが、事業の継続にもつながります。</a:t>
            </a:r>
          </a:p>
        </p:txBody>
      </p:sp>
      <p:sp>
        <p:nvSpPr>
          <p:cNvPr id="202757" name="AutoShape 5"/>
          <p:cNvSpPr>
            <a:spLocks noChangeArrowheads="1"/>
          </p:cNvSpPr>
          <p:nvPr/>
        </p:nvSpPr>
        <p:spPr bwMode="auto">
          <a:xfrm>
            <a:off x="388938" y="6477000"/>
            <a:ext cx="496887" cy="244475"/>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2758" name="Text Box 6"/>
          <p:cNvSpPr txBox="1">
            <a:spLocks noChangeArrowheads="1"/>
          </p:cNvSpPr>
          <p:nvPr/>
        </p:nvSpPr>
        <p:spPr bwMode="auto">
          <a:xfrm>
            <a:off x="376238" y="6481763"/>
            <a:ext cx="523875" cy="242887"/>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31</a:t>
            </a:r>
          </a:p>
        </p:txBody>
      </p:sp>
      <p:sp>
        <p:nvSpPr>
          <p:cNvPr id="202759" name="Text Box 7"/>
          <p:cNvSpPr txBox="1">
            <a:spLocks noChangeArrowheads="1"/>
          </p:cNvSpPr>
          <p:nvPr/>
        </p:nvSpPr>
        <p:spPr bwMode="auto">
          <a:xfrm>
            <a:off x="368300" y="6477000"/>
            <a:ext cx="523875" cy="24447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02760" name="AutoShape 8"/>
          <p:cNvSpPr>
            <a:spLocks noChangeArrowheads="1"/>
          </p:cNvSpPr>
          <p:nvPr/>
        </p:nvSpPr>
        <p:spPr bwMode="auto">
          <a:xfrm>
            <a:off x="392113" y="7081838"/>
            <a:ext cx="496887" cy="244475"/>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2761" name="Text Box 9"/>
          <p:cNvSpPr txBox="1">
            <a:spLocks noChangeArrowheads="1"/>
          </p:cNvSpPr>
          <p:nvPr/>
        </p:nvSpPr>
        <p:spPr bwMode="auto">
          <a:xfrm>
            <a:off x="376238" y="7081838"/>
            <a:ext cx="5143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31</a:t>
            </a:r>
          </a:p>
        </p:txBody>
      </p:sp>
      <p:sp>
        <p:nvSpPr>
          <p:cNvPr id="202763" name="Text Box 11"/>
          <p:cNvSpPr txBox="1">
            <a:spLocks noChangeArrowheads="1"/>
          </p:cNvSpPr>
          <p:nvPr/>
        </p:nvSpPr>
        <p:spPr bwMode="auto">
          <a:xfrm>
            <a:off x="838200" y="4932363"/>
            <a:ext cx="5183188" cy="254000"/>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ＢＣＰを一通り作成しましたが、被災時にうまく機能するか不安です。</a:t>
            </a:r>
          </a:p>
        </p:txBody>
      </p:sp>
      <p:sp>
        <p:nvSpPr>
          <p:cNvPr id="202764" name="Text Box 12"/>
          <p:cNvSpPr txBox="1">
            <a:spLocks noChangeArrowheads="1"/>
          </p:cNvSpPr>
          <p:nvPr/>
        </p:nvSpPr>
        <p:spPr bwMode="auto">
          <a:xfrm>
            <a:off x="838200" y="5319713"/>
            <a:ext cx="5183188"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t>ＢＣＰを作成しただけでは、有効に機能しません。</a:t>
            </a:r>
          </a:p>
          <a:p>
            <a:r>
              <a:rPr lang="ja-JP" altLang="en-US" sz="1000" b="0"/>
              <a:t>作成したＢＣＰに基づく訓練を実施し、被災時に従業員一人ひとりがどのように動くのかを定着させる必要があります。</a:t>
            </a:r>
          </a:p>
          <a:p>
            <a:r>
              <a:rPr lang="ja-JP" altLang="en-US" sz="1000" b="0"/>
              <a:t>定期的に教育や訓練を行い、ＢＣＰについての理解を深めるとともに、うまくいかない部分を見直していくことが大切です。</a:t>
            </a:r>
          </a:p>
        </p:txBody>
      </p:sp>
      <p:sp>
        <p:nvSpPr>
          <p:cNvPr id="202765" name="AutoShape 13"/>
          <p:cNvSpPr>
            <a:spLocks noChangeArrowheads="1"/>
          </p:cNvSpPr>
          <p:nvPr/>
        </p:nvSpPr>
        <p:spPr bwMode="auto">
          <a:xfrm>
            <a:off x="396875" y="4933950"/>
            <a:ext cx="496888" cy="246063"/>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2766" name="Text Box 14"/>
          <p:cNvSpPr txBox="1">
            <a:spLocks noChangeArrowheads="1"/>
          </p:cNvSpPr>
          <p:nvPr/>
        </p:nvSpPr>
        <p:spPr bwMode="auto">
          <a:xfrm>
            <a:off x="384175" y="4938713"/>
            <a:ext cx="523875" cy="242887"/>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30</a:t>
            </a:r>
          </a:p>
        </p:txBody>
      </p:sp>
      <p:sp>
        <p:nvSpPr>
          <p:cNvPr id="202767" name="Text Box 15"/>
          <p:cNvSpPr txBox="1">
            <a:spLocks noChangeArrowheads="1"/>
          </p:cNvSpPr>
          <p:nvPr/>
        </p:nvSpPr>
        <p:spPr bwMode="auto">
          <a:xfrm>
            <a:off x="376238" y="4933950"/>
            <a:ext cx="523875" cy="242888"/>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02768" name="AutoShape 16"/>
          <p:cNvSpPr>
            <a:spLocks noChangeArrowheads="1"/>
          </p:cNvSpPr>
          <p:nvPr/>
        </p:nvSpPr>
        <p:spPr bwMode="auto">
          <a:xfrm>
            <a:off x="392113" y="5362575"/>
            <a:ext cx="496887" cy="242888"/>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2769" name="Text Box 17"/>
          <p:cNvSpPr txBox="1">
            <a:spLocks noChangeArrowheads="1"/>
          </p:cNvSpPr>
          <p:nvPr/>
        </p:nvSpPr>
        <p:spPr bwMode="auto">
          <a:xfrm>
            <a:off x="376238" y="5360988"/>
            <a:ext cx="5143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30</a:t>
            </a:r>
          </a:p>
        </p:txBody>
      </p:sp>
      <p:sp>
        <p:nvSpPr>
          <p:cNvPr id="202770" name="AutoShape 18"/>
          <p:cNvSpPr>
            <a:spLocks noChangeArrowheads="1"/>
          </p:cNvSpPr>
          <p:nvPr/>
        </p:nvSpPr>
        <p:spPr bwMode="auto">
          <a:xfrm rot="10800000" flipH="1">
            <a:off x="-160338" y="2514600"/>
            <a:ext cx="3648076" cy="446088"/>
          </a:xfrm>
          <a:prstGeom prst="homePlate">
            <a:avLst>
              <a:gd name="adj" fmla="val 42253"/>
            </a:avLst>
          </a:prstGeom>
          <a:solidFill>
            <a:schemeClr val="bg1"/>
          </a:solidFill>
          <a:ln w="19050" algn="ctr">
            <a:solidFill>
              <a:srgbClr val="808080"/>
            </a:solidFill>
            <a:miter lim="800000"/>
            <a:headEnd/>
            <a:tailEnd/>
          </a:ln>
          <a:effectLst>
            <a:outerShdw dist="12700" dir="5400000" algn="ctr" rotWithShape="0">
              <a:schemeClr val="bg2"/>
            </a:outerShdw>
          </a:effectLst>
        </p:spPr>
        <p:txBody>
          <a:bodyPr wrap="none" lIns="90000" tIns="46800" rIns="90000" bIns="46800" anchor="ctr"/>
          <a:lstStyle/>
          <a:p>
            <a:endParaRPr lang="ja-JP" altLang="en-US"/>
          </a:p>
        </p:txBody>
      </p:sp>
      <p:sp>
        <p:nvSpPr>
          <p:cNvPr id="202771" name="Text Box 19"/>
          <p:cNvSpPr txBox="1">
            <a:spLocks noChangeArrowheads="1"/>
          </p:cNvSpPr>
          <p:nvPr/>
        </p:nvSpPr>
        <p:spPr bwMode="auto">
          <a:xfrm>
            <a:off x="0" y="2576513"/>
            <a:ext cx="3644900" cy="306387"/>
          </a:xfrm>
          <a:prstGeom prst="rect">
            <a:avLst/>
          </a:prstGeom>
          <a:noFill/>
          <a:ln>
            <a:noFill/>
          </a:ln>
          <a:effectLst>
            <a:outerShdw dist="127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ja-JP" altLang="en-US" sz="1400">
                <a:solidFill>
                  <a:schemeClr val="tx1"/>
                </a:solidFill>
              </a:rPr>
              <a:t>４．教育・訓練計画</a:t>
            </a:r>
          </a:p>
        </p:txBody>
      </p:sp>
      <p:sp>
        <p:nvSpPr>
          <p:cNvPr id="202772" name="Text Box 20"/>
          <p:cNvSpPr txBox="1">
            <a:spLocks noChangeArrowheads="1"/>
          </p:cNvSpPr>
          <p:nvPr/>
        </p:nvSpPr>
        <p:spPr bwMode="auto">
          <a:xfrm>
            <a:off x="44450" y="57150"/>
            <a:ext cx="54721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0">
                <a:solidFill>
                  <a:schemeClr val="tx1"/>
                </a:solidFill>
              </a:rPr>
              <a:t>Ⅱ</a:t>
            </a:r>
            <a:r>
              <a:rPr lang="ja-JP" altLang="en-US" sz="1000" b="0">
                <a:solidFill>
                  <a:schemeClr val="tx1"/>
                </a:solidFill>
              </a:rPr>
              <a:t>．「あいちＢＣＰモデル」作成</a:t>
            </a:r>
            <a:r>
              <a:rPr lang="en-US" altLang="ja-JP" sz="1000" b="0">
                <a:solidFill>
                  <a:schemeClr val="tx1"/>
                </a:solidFill>
              </a:rPr>
              <a:t>Q&amp;A</a:t>
            </a:r>
          </a:p>
        </p:txBody>
      </p:sp>
      <p:sp>
        <p:nvSpPr>
          <p:cNvPr id="202773" name="Text Box 21"/>
          <p:cNvSpPr txBox="1">
            <a:spLocks noChangeArrowheads="1"/>
          </p:cNvSpPr>
          <p:nvPr/>
        </p:nvSpPr>
        <p:spPr bwMode="auto">
          <a:xfrm>
            <a:off x="838200" y="3225800"/>
            <a:ext cx="5183188" cy="255588"/>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教育・訓練には具体的にどのようなものがありますか？</a:t>
            </a:r>
          </a:p>
        </p:txBody>
      </p:sp>
      <p:sp>
        <p:nvSpPr>
          <p:cNvPr id="202774" name="Text Box 22"/>
          <p:cNvSpPr txBox="1">
            <a:spLocks noChangeArrowheads="1"/>
          </p:cNvSpPr>
          <p:nvPr/>
        </p:nvSpPr>
        <p:spPr bwMode="auto">
          <a:xfrm>
            <a:off x="838200" y="3611563"/>
            <a:ext cx="5183188"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t>一般的な避難訓練、消火訓練、ＡＥＤ講習の他、以下のようなものが挙げられます。</a:t>
            </a:r>
          </a:p>
          <a:p>
            <a:r>
              <a:rPr lang="ja-JP" altLang="en-US" sz="1000" b="0"/>
              <a:t>①ＢＣＰ</a:t>
            </a:r>
            <a:r>
              <a:rPr lang="zh-TW" altLang="en-US" sz="1000" b="0"/>
              <a:t>研修</a:t>
            </a:r>
            <a:endParaRPr lang="zh-TW" altLang="ja-JP" sz="1000" b="0"/>
          </a:p>
          <a:p>
            <a:r>
              <a:rPr lang="ja-JP" altLang="ja-JP" sz="1000" b="0"/>
              <a:t>　全従業員に対して、ＢＣＰの考え方や、自社のＢＣＰについて理解をしてもらう</a:t>
            </a:r>
            <a:endParaRPr lang="ja-JP" altLang="en-US" sz="1000" b="0"/>
          </a:p>
          <a:p>
            <a:r>
              <a:rPr lang="ja-JP" altLang="ja-JP" sz="1000" b="0"/>
              <a:t>　ための研修です。新入社員に対しても行う必要があります。</a:t>
            </a:r>
          </a:p>
          <a:p>
            <a:r>
              <a:rPr lang="ja-JP" altLang="en-US" sz="1000" b="0"/>
              <a:t>②ＢＣＰ</a:t>
            </a:r>
            <a:r>
              <a:rPr lang="zh-TW" altLang="en-US" sz="1000" b="0"/>
              <a:t>訓練</a:t>
            </a:r>
            <a:endParaRPr lang="zh-TW" altLang="ja-JP" sz="1000" b="0"/>
          </a:p>
          <a:p>
            <a:r>
              <a:rPr lang="ja-JP" altLang="en-US" sz="1000" b="0"/>
              <a:t>　作成したＢＣＰが機能するかを確認するため、ＢＣＰに従って、被災時を想定した</a:t>
            </a:r>
          </a:p>
          <a:p>
            <a:r>
              <a:rPr lang="ja-JP" altLang="en-US" sz="1000" b="0"/>
              <a:t>　意思決定訓練、安否確認訓練、参集訓練、情報伝達訓練などを行うものです。</a:t>
            </a:r>
          </a:p>
        </p:txBody>
      </p:sp>
      <p:sp>
        <p:nvSpPr>
          <p:cNvPr id="202775" name="AutoShape 23"/>
          <p:cNvSpPr>
            <a:spLocks noChangeArrowheads="1"/>
          </p:cNvSpPr>
          <p:nvPr/>
        </p:nvSpPr>
        <p:spPr bwMode="auto">
          <a:xfrm>
            <a:off x="388938" y="3221038"/>
            <a:ext cx="496887" cy="246062"/>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2776" name="Text Box 24"/>
          <p:cNvSpPr txBox="1">
            <a:spLocks noChangeArrowheads="1"/>
          </p:cNvSpPr>
          <p:nvPr/>
        </p:nvSpPr>
        <p:spPr bwMode="auto">
          <a:xfrm>
            <a:off x="376238" y="3225800"/>
            <a:ext cx="523875" cy="242888"/>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29</a:t>
            </a:r>
          </a:p>
        </p:txBody>
      </p:sp>
      <p:sp>
        <p:nvSpPr>
          <p:cNvPr id="202777" name="Text Box 25"/>
          <p:cNvSpPr txBox="1">
            <a:spLocks noChangeArrowheads="1"/>
          </p:cNvSpPr>
          <p:nvPr/>
        </p:nvSpPr>
        <p:spPr bwMode="auto">
          <a:xfrm>
            <a:off x="368300" y="3221038"/>
            <a:ext cx="523875" cy="242887"/>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02778" name="AutoShape 26"/>
          <p:cNvSpPr>
            <a:spLocks noChangeArrowheads="1"/>
          </p:cNvSpPr>
          <p:nvPr/>
        </p:nvSpPr>
        <p:spPr bwMode="auto">
          <a:xfrm>
            <a:off x="392113" y="3656013"/>
            <a:ext cx="496887" cy="244475"/>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2779" name="Text Box 27"/>
          <p:cNvSpPr txBox="1">
            <a:spLocks noChangeArrowheads="1"/>
          </p:cNvSpPr>
          <p:nvPr/>
        </p:nvSpPr>
        <p:spPr bwMode="auto">
          <a:xfrm>
            <a:off x="376238" y="3652838"/>
            <a:ext cx="5143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29</a:t>
            </a:r>
          </a:p>
        </p:txBody>
      </p:sp>
      <p:grpSp>
        <p:nvGrpSpPr>
          <p:cNvPr id="202790" name="Group 38"/>
          <p:cNvGrpSpPr>
            <a:grpSpLocks/>
          </p:cNvGrpSpPr>
          <p:nvPr/>
        </p:nvGrpSpPr>
        <p:grpSpPr bwMode="auto">
          <a:xfrm>
            <a:off x="355600" y="849313"/>
            <a:ext cx="5651500" cy="1220787"/>
            <a:chOff x="224" y="4088"/>
            <a:chExt cx="3560" cy="769"/>
          </a:xfrm>
        </p:grpSpPr>
        <p:sp>
          <p:nvSpPr>
            <p:cNvPr id="202782" name="Text Box 30"/>
            <p:cNvSpPr txBox="1">
              <a:spLocks noChangeArrowheads="1"/>
            </p:cNvSpPr>
            <p:nvPr/>
          </p:nvSpPr>
          <p:spPr bwMode="auto">
            <a:xfrm>
              <a:off x="519" y="4091"/>
              <a:ext cx="3265" cy="160"/>
            </a:xfrm>
            <a:prstGeom prst="rect">
              <a:avLst/>
            </a:prstGeom>
            <a:solidFill>
              <a:schemeClr val="bg1"/>
            </a:solidFill>
            <a:ln w="9525" algn="ctr">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i="1">
                  <a:solidFill>
                    <a:srgbClr val="333399"/>
                  </a:solidFill>
                  <a:latin typeface="Arial" panose="020B0604020202020204" pitchFamily="34" charset="0"/>
                </a:rPr>
                <a:t>予算やスペース的な制約もあり、十分な分量を備蓄できません。</a:t>
              </a:r>
            </a:p>
          </p:txBody>
        </p:sp>
        <p:sp>
          <p:nvSpPr>
            <p:cNvPr id="202783" name="Text Box 31"/>
            <p:cNvSpPr txBox="1">
              <a:spLocks noChangeArrowheads="1"/>
            </p:cNvSpPr>
            <p:nvPr/>
          </p:nvSpPr>
          <p:spPr bwMode="auto">
            <a:xfrm>
              <a:off x="519" y="4318"/>
              <a:ext cx="3265" cy="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latin typeface="Arial" panose="020B0604020202020204" pitchFamily="34" charset="0"/>
                </a:rPr>
                <a:t>備蓄品は、災害時に、</a:t>
              </a:r>
              <a:r>
                <a:rPr lang="ja-JP" altLang="en-US" sz="1000" b="0"/>
                <a:t>避難や救援をはじめ、生き延びるために不可欠なものです。</a:t>
              </a:r>
            </a:p>
            <a:p>
              <a:r>
                <a:rPr lang="ja-JP" altLang="en-US" sz="1000" b="0"/>
                <a:t>特に、水や食料などは、</a:t>
              </a:r>
              <a:r>
                <a:rPr lang="ja-JP" altLang="en-US" sz="1000" b="0">
                  <a:latin typeface="Arial" panose="020B0604020202020204" pitchFamily="34" charset="0"/>
                </a:rPr>
                <a:t>ＢＣＰ対応をすぐに行う要員、帰宅が困難な方のために、</a:t>
              </a:r>
              <a:r>
                <a:rPr lang="ja-JP" altLang="en-US" sz="1000" b="0"/>
                <a:t>３日分は確保しましょう。</a:t>
              </a:r>
              <a:endParaRPr lang="ja-JP" altLang="en-US" sz="1000" b="0">
                <a:latin typeface="Arial" panose="020B0604020202020204" pitchFamily="34" charset="0"/>
              </a:endParaRPr>
            </a:p>
            <a:p>
              <a:r>
                <a:rPr lang="ja-JP" altLang="en-US" sz="1000" b="0">
                  <a:latin typeface="Arial" panose="020B0604020202020204" pitchFamily="34" charset="0"/>
                </a:rPr>
                <a:t>なお、賞味期限が迫った水や食料などの備蓄品は、処分するのではなく、防災訓練で、参加従業員に配布するなど無駄にならない活用方法を考えてみましょう。</a:t>
              </a:r>
            </a:p>
          </p:txBody>
        </p:sp>
        <p:sp>
          <p:nvSpPr>
            <p:cNvPr id="202784" name="AutoShape 32"/>
            <p:cNvSpPr>
              <a:spLocks noChangeArrowheads="1"/>
            </p:cNvSpPr>
            <p:nvPr/>
          </p:nvSpPr>
          <p:spPr bwMode="auto">
            <a:xfrm>
              <a:off x="237" y="4088"/>
              <a:ext cx="313" cy="155"/>
            </a:xfrm>
            <a:prstGeom prst="roundRect">
              <a:avLst>
                <a:gd name="adj" fmla="val 46106"/>
              </a:avLst>
            </a:prstGeom>
            <a:gradFill rotWithShape="1">
              <a:gsLst>
                <a:gs pos="0">
                  <a:srgbClr val="333399">
                    <a:gamma/>
                    <a:tint val="73725"/>
                    <a:invGamma/>
                  </a:srgbClr>
                </a:gs>
                <a:gs pos="100000">
                  <a:srgbClr val="333399"/>
                </a:gs>
              </a:gsLst>
              <a:lin ang="5400000" scaled="1"/>
            </a:gra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2785" name="Text Box 33"/>
            <p:cNvSpPr txBox="1">
              <a:spLocks noChangeArrowheads="1"/>
            </p:cNvSpPr>
            <p:nvPr/>
          </p:nvSpPr>
          <p:spPr bwMode="auto">
            <a:xfrm>
              <a:off x="229" y="4091"/>
              <a:ext cx="330" cy="153"/>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r>
                <a:rPr lang="en-US" altLang="ja-JP" sz="1000">
                  <a:solidFill>
                    <a:schemeClr val="bg1"/>
                  </a:solidFill>
                </a:rPr>
                <a:t>Q 28</a:t>
              </a:r>
            </a:p>
          </p:txBody>
        </p:sp>
        <p:sp>
          <p:nvSpPr>
            <p:cNvPr id="202786" name="Text Box 34"/>
            <p:cNvSpPr txBox="1">
              <a:spLocks noChangeArrowheads="1"/>
            </p:cNvSpPr>
            <p:nvPr/>
          </p:nvSpPr>
          <p:spPr bwMode="auto">
            <a:xfrm>
              <a:off x="224" y="4088"/>
              <a:ext cx="330" cy="155"/>
            </a:xfrm>
            <a:prstGeom prst="rect">
              <a:avLst/>
            </a:prstGeom>
            <a:noFill/>
            <a:ln>
              <a:noFill/>
            </a:ln>
            <a:effectLst>
              <a:outerShdw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lstStyle/>
            <a:p>
              <a:pPr algn="dist"/>
              <a:endParaRPr lang="ja-JP" altLang="ja-JP" sz="1000">
                <a:solidFill>
                  <a:schemeClr val="bg1"/>
                </a:solidFill>
              </a:endParaRPr>
            </a:p>
          </p:txBody>
        </p:sp>
        <p:sp>
          <p:nvSpPr>
            <p:cNvPr id="202787" name="AutoShape 35"/>
            <p:cNvSpPr>
              <a:spLocks noChangeArrowheads="1"/>
            </p:cNvSpPr>
            <p:nvPr/>
          </p:nvSpPr>
          <p:spPr bwMode="auto">
            <a:xfrm>
              <a:off x="239" y="4350"/>
              <a:ext cx="313" cy="154"/>
            </a:xfrm>
            <a:prstGeom prst="roundRect">
              <a:avLst>
                <a:gd name="adj" fmla="val 46106"/>
              </a:avLst>
            </a:prstGeom>
            <a:solidFill>
              <a:schemeClr val="bg1"/>
            </a:solidFill>
            <a:ln w="15875">
              <a:solidFill>
                <a:srgbClr val="333399"/>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400">
                <a:solidFill>
                  <a:schemeClr val="bg1"/>
                </a:solidFill>
                <a:latin typeface="Arial" panose="020B0604020202020204" pitchFamily="34" charset="0"/>
                <a:ea typeface="ＭＳ Ｐゴシック" panose="020B0600070205080204" pitchFamily="50" charset="-128"/>
              </a:endParaRPr>
            </a:p>
          </p:txBody>
        </p:sp>
        <p:sp>
          <p:nvSpPr>
            <p:cNvPr id="202788" name="Text Box 36"/>
            <p:cNvSpPr txBox="1">
              <a:spLocks noChangeArrowheads="1"/>
            </p:cNvSpPr>
            <p:nvPr/>
          </p:nvSpPr>
          <p:spPr bwMode="auto">
            <a:xfrm>
              <a:off x="229" y="4350"/>
              <a:ext cx="324" cy="15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2700" algn="ctr" rotWithShape="0">
                      <a:schemeClr val="bg2"/>
                    </a:outerShdw>
                  </a:effectLst>
                </a14:hiddenEffects>
              </a:ext>
            </a:extLst>
          </p:spPr>
          <p:txBody>
            <a:bodyPr wrap="none" lIns="90000" tIns="46800" rIns="90000" bIns="46800">
              <a:spAutoFit/>
            </a:bodyPr>
            <a:lstStyle/>
            <a:p>
              <a:r>
                <a:rPr lang="en-US" altLang="ja-JP" sz="1000">
                  <a:solidFill>
                    <a:srgbClr val="333399"/>
                  </a:solidFill>
                </a:rPr>
                <a:t>A 28</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14" name="AutoShape 18"/>
          <p:cNvSpPr>
            <a:spLocks noChangeArrowheads="1"/>
          </p:cNvSpPr>
          <p:nvPr/>
        </p:nvSpPr>
        <p:spPr bwMode="auto">
          <a:xfrm>
            <a:off x="185738" y="776288"/>
            <a:ext cx="6486525" cy="8785225"/>
          </a:xfrm>
          <a:prstGeom prst="roundRect">
            <a:avLst>
              <a:gd name="adj" fmla="val 6093"/>
            </a:avLst>
          </a:prstGeom>
          <a:solidFill>
            <a:srgbClr val="CCECFF"/>
          </a:solidFill>
          <a:ln w="76200">
            <a:solidFill>
              <a:srgbClr val="CCECFF"/>
            </a:solidFill>
            <a:round/>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132141" name="AutoShape 45"/>
          <p:cNvSpPr>
            <a:spLocks noChangeArrowheads="1"/>
          </p:cNvSpPr>
          <p:nvPr/>
        </p:nvSpPr>
        <p:spPr bwMode="auto">
          <a:xfrm>
            <a:off x="655638" y="5465763"/>
            <a:ext cx="5581650" cy="3859212"/>
          </a:xfrm>
          <a:prstGeom prst="roundRect">
            <a:avLst>
              <a:gd name="adj" fmla="val 6093"/>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76200">
                <a:solidFill>
                  <a:srgbClr val="CCECFF"/>
                </a:solidFill>
                <a:round/>
                <a:headEnd/>
                <a:tailEnd/>
              </a14:hiddenLine>
            </a:ext>
          </a:extLst>
        </p:spPr>
        <p:txBody>
          <a:bodyPr wrap="none" lIns="90000" tIns="46800" rIns="90000" bIns="46800" anchor="ctr"/>
          <a:lstStyle/>
          <a:p>
            <a:endParaRPr lang="ja-JP" altLang="en-US"/>
          </a:p>
        </p:txBody>
      </p:sp>
      <p:sp>
        <p:nvSpPr>
          <p:cNvPr id="132140" name="AutoShape 44"/>
          <p:cNvSpPr>
            <a:spLocks noChangeArrowheads="1"/>
          </p:cNvSpPr>
          <p:nvPr/>
        </p:nvSpPr>
        <p:spPr bwMode="auto">
          <a:xfrm>
            <a:off x="652463" y="2176463"/>
            <a:ext cx="5581650" cy="2992437"/>
          </a:xfrm>
          <a:prstGeom prst="roundRect">
            <a:avLst>
              <a:gd name="adj" fmla="val 6093"/>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76200">
                <a:solidFill>
                  <a:srgbClr val="CCECFF"/>
                </a:solidFill>
                <a:round/>
                <a:headEnd/>
                <a:tailEnd/>
              </a14:hiddenLine>
            </a:ext>
          </a:extLst>
        </p:spPr>
        <p:txBody>
          <a:bodyPr wrap="none" lIns="90000" tIns="46800" rIns="90000" bIns="46800" anchor="ctr"/>
          <a:lstStyle/>
          <a:p>
            <a:endParaRPr lang="ja-JP" altLang="en-US"/>
          </a:p>
        </p:txBody>
      </p:sp>
      <p:sp>
        <p:nvSpPr>
          <p:cNvPr id="132099" name="Text Box 3"/>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19</a:t>
            </a:r>
          </a:p>
        </p:txBody>
      </p:sp>
      <p:sp>
        <p:nvSpPr>
          <p:cNvPr id="132120" name="Text Box 24"/>
          <p:cNvSpPr txBox="1">
            <a:spLocks noChangeArrowheads="1"/>
          </p:cNvSpPr>
          <p:nvPr/>
        </p:nvSpPr>
        <p:spPr bwMode="auto">
          <a:xfrm>
            <a:off x="836613" y="3195638"/>
            <a:ext cx="5324475" cy="1019175"/>
          </a:xfrm>
          <a:prstGeom prst="rect">
            <a:avLst/>
          </a:prstGeom>
          <a:noFill/>
          <a:ln>
            <a:noFill/>
          </a:ln>
          <a:effectLst/>
          <a:extLst>
            <a:ext uri="{909E8E84-426E-40DD-AFC4-6F175D3DCCD1}">
              <a14:hiddenFill xmlns:a14="http://schemas.microsoft.com/office/drawing/2010/main">
                <a:gradFill rotWithShape="1">
                  <a:gsLst>
                    <a:gs pos="0">
                      <a:srgbClr val="FFCC99">
                        <a:gamma/>
                        <a:tint val="35294"/>
                        <a:invGamma/>
                      </a:srgbClr>
                    </a:gs>
                    <a:gs pos="100000">
                      <a:srgbClr val="FFCC99"/>
                    </a:gs>
                  </a:gsLst>
                  <a:lin ang="5400000" scaled="1"/>
                </a:gradFill>
              </a14:hiddenFill>
            </a:ext>
            <a:ext uri="{91240B29-F687-4F45-9708-019B960494DF}">
              <a14:hiddenLine xmlns:a14="http://schemas.microsoft.com/office/drawing/2010/main" w="127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nSpc>
                <a:spcPct val="110000"/>
              </a:lnSpc>
              <a:spcBef>
                <a:spcPct val="10000"/>
              </a:spcBef>
            </a:pPr>
            <a:r>
              <a:rPr lang="ja-JP" altLang="en-US" sz="1100" b="0">
                <a:solidFill>
                  <a:srgbClr val="000000"/>
                </a:solidFill>
              </a:rPr>
              <a:t>　</a:t>
            </a:r>
            <a:r>
              <a:rPr lang="ja-JP" altLang="en-US" sz="1100" b="0"/>
              <a:t>集団研修に参加し、ＢＣＰに着手する必要があることは理解できたのですが、ＢＣＰを作成するときに、これは（研修に参加した）私だけでは取り組むことができないことに気づきました。</a:t>
            </a:r>
          </a:p>
          <a:p>
            <a:pPr>
              <a:lnSpc>
                <a:spcPct val="110000"/>
              </a:lnSpc>
              <a:spcBef>
                <a:spcPct val="10000"/>
              </a:spcBef>
            </a:pPr>
            <a:r>
              <a:rPr lang="ja-JP" altLang="en-US" sz="1100" b="0"/>
              <a:t>　しかし、経営者の承認を得られず、ＢＣＰに着手するために必要な時間やヒトが確保できなかったことから、残念ながら着手に至りませんでした。</a:t>
            </a:r>
          </a:p>
        </p:txBody>
      </p:sp>
      <p:sp>
        <p:nvSpPr>
          <p:cNvPr id="132121" name="Text Box 25"/>
          <p:cNvSpPr txBox="1">
            <a:spLocks noChangeArrowheads="1"/>
          </p:cNvSpPr>
          <p:nvPr/>
        </p:nvSpPr>
        <p:spPr bwMode="auto">
          <a:xfrm>
            <a:off x="857250" y="4268788"/>
            <a:ext cx="5137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200" b="0">
                <a:solidFill>
                  <a:schemeClr val="accent2"/>
                </a:solidFill>
                <a:ea typeface="HG丸ｺﾞｼｯｸM-PRO" panose="020F0600000000000000" pitchFamily="50" charset="-128"/>
              </a:rPr>
              <a:t>⇒</a:t>
            </a:r>
            <a:r>
              <a:rPr lang="ja-JP" altLang="en-US" sz="1200" b="0">
                <a:solidFill>
                  <a:schemeClr val="accent2"/>
                </a:solidFill>
                <a:ea typeface="HG丸ｺﾞｼｯｸM-PRO" panose="020F0600000000000000" pitchFamily="50" charset="-128"/>
              </a:rPr>
              <a:t>ＢＣＰには、経営者でなければ決定できない項目があります。</a:t>
            </a:r>
          </a:p>
          <a:p>
            <a:r>
              <a:rPr lang="ja-JP" altLang="en-US" sz="1200" b="0">
                <a:solidFill>
                  <a:schemeClr val="accent2"/>
                </a:solidFill>
                <a:ea typeface="HG丸ｺﾞｼｯｸM-PRO" panose="020F0600000000000000" pitchFamily="50" charset="-128"/>
              </a:rPr>
              <a:t>　また、ＢＣＰの作成には、</a:t>
            </a:r>
            <a:r>
              <a:rPr lang="ja-JP" altLang="en-US" sz="1200" b="0">
                <a:solidFill>
                  <a:schemeClr val="accent2"/>
                </a:solidFill>
                <a:latin typeface="HG丸ｺﾞｼｯｸM-PRO" panose="020F0600000000000000" pitchFamily="50" charset="-128"/>
                <a:ea typeface="HG丸ｺﾞｼｯｸM-PRO" panose="020F0600000000000000" pitchFamily="50" charset="-128"/>
              </a:rPr>
              <a:t>ヒトやコストも掛かることから、</a:t>
            </a:r>
            <a:r>
              <a:rPr lang="ja-JP" altLang="en-US" sz="1200" b="0">
                <a:solidFill>
                  <a:schemeClr val="accent2"/>
                </a:solidFill>
                <a:ea typeface="HG丸ｺﾞｼｯｸM-PRO" panose="020F0600000000000000" pitchFamily="50" charset="-128"/>
              </a:rPr>
              <a:t>経営者にその必要性を十分認識してもらい、全社的に取り組んでいく必要があります。</a:t>
            </a:r>
          </a:p>
        </p:txBody>
      </p:sp>
      <p:sp>
        <p:nvSpPr>
          <p:cNvPr id="132122" name="Text Box 26"/>
          <p:cNvSpPr txBox="1">
            <a:spLocks noChangeArrowheads="1"/>
          </p:cNvSpPr>
          <p:nvPr/>
        </p:nvSpPr>
        <p:spPr bwMode="auto">
          <a:xfrm>
            <a:off x="869950" y="8494713"/>
            <a:ext cx="513715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74625" indent="-17462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200" b="0">
                <a:solidFill>
                  <a:schemeClr val="accent2"/>
                </a:solidFill>
                <a:ea typeface="HG丸ｺﾞｼｯｸM-PRO" panose="020F0600000000000000" pitchFamily="50" charset="-128"/>
              </a:rPr>
              <a:t>⇒</a:t>
            </a:r>
            <a:r>
              <a:rPr lang="ja-JP" altLang="en-US" sz="1200" b="0">
                <a:solidFill>
                  <a:schemeClr val="accent2"/>
                </a:solidFill>
                <a:ea typeface="HG丸ｺﾞｼｯｸM-PRO" panose="020F0600000000000000" pitchFamily="50" charset="-128"/>
              </a:rPr>
              <a:t>ＢＣＰ集団研修に、経営者自らが参加することにより、ＢＣＰ作成の必要性を、経営者自身が十分理解して、よりハイレベルなＢＣＰに取り組むことにつながった事例です。</a:t>
            </a:r>
          </a:p>
        </p:txBody>
      </p:sp>
      <p:sp>
        <p:nvSpPr>
          <p:cNvPr id="132123" name="Text Box 27"/>
          <p:cNvSpPr txBox="1">
            <a:spLocks noChangeArrowheads="1"/>
          </p:cNvSpPr>
          <p:nvPr/>
        </p:nvSpPr>
        <p:spPr bwMode="auto">
          <a:xfrm>
            <a:off x="836613" y="5722938"/>
            <a:ext cx="5324475" cy="2505075"/>
          </a:xfrm>
          <a:prstGeom prst="rect">
            <a:avLst/>
          </a:prstGeom>
          <a:noFill/>
          <a:ln>
            <a:noFill/>
          </a:ln>
          <a:effectLst/>
          <a:extLst>
            <a:ext uri="{909E8E84-426E-40DD-AFC4-6F175D3DCCD1}">
              <a14:hiddenFill xmlns:a14="http://schemas.microsoft.com/office/drawing/2010/main">
                <a:gradFill rotWithShape="1">
                  <a:gsLst>
                    <a:gs pos="0">
                      <a:srgbClr val="FFCC99">
                        <a:gamma/>
                        <a:tint val="35294"/>
                        <a:invGamma/>
                      </a:srgbClr>
                    </a:gs>
                    <a:gs pos="100000">
                      <a:srgbClr val="FFCC99"/>
                    </a:gs>
                  </a:gsLst>
                  <a:lin ang="5400000" scaled="1"/>
                </a:gradFill>
              </a14:hiddenFill>
            </a:ext>
            <a:ext uri="{91240B29-F687-4F45-9708-019B960494DF}">
              <a14:hiddenLine xmlns:a14="http://schemas.microsoft.com/office/drawing/2010/main" w="127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nSpc>
                <a:spcPct val="110000"/>
              </a:lnSpc>
              <a:spcBef>
                <a:spcPct val="10000"/>
              </a:spcBef>
            </a:pPr>
            <a:r>
              <a:rPr lang="ja-JP" altLang="en-US" sz="1400" i="1">
                <a:solidFill>
                  <a:schemeClr val="tx1"/>
                </a:solidFill>
                <a:latin typeface="Arial" panose="020B0604020202020204" pitchFamily="34" charset="0"/>
              </a:rPr>
              <a:t>「あいちＢＣＰモデル」の研修をキッカケに</a:t>
            </a:r>
          </a:p>
          <a:p>
            <a:pPr>
              <a:lnSpc>
                <a:spcPct val="110000"/>
              </a:lnSpc>
              <a:spcBef>
                <a:spcPct val="10000"/>
              </a:spcBef>
            </a:pPr>
            <a:r>
              <a:rPr lang="ja-JP" altLang="en-US" sz="1400" i="1">
                <a:solidFill>
                  <a:schemeClr val="tx1"/>
                </a:solidFill>
                <a:latin typeface="Arial" panose="020B0604020202020204" pitchFamily="34" charset="0"/>
              </a:rPr>
              <a:t>　　　　　よりハイレベルなＢＣＰに挑戦！</a:t>
            </a:r>
          </a:p>
          <a:p>
            <a:pPr>
              <a:lnSpc>
                <a:spcPct val="110000"/>
              </a:lnSpc>
              <a:spcBef>
                <a:spcPct val="10000"/>
              </a:spcBef>
            </a:pPr>
            <a:endParaRPr lang="ja-JP" altLang="en-US" sz="1200" b="0" i="1">
              <a:solidFill>
                <a:schemeClr val="tx1"/>
              </a:solidFill>
            </a:endParaRPr>
          </a:p>
          <a:p>
            <a:pPr>
              <a:lnSpc>
                <a:spcPct val="110000"/>
              </a:lnSpc>
              <a:spcBef>
                <a:spcPct val="10000"/>
              </a:spcBef>
            </a:pPr>
            <a:r>
              <a:rPr lang="ja-JP" altLang="en-US" sz="1100" b="0"/>
              <a:t>　集団研修に参加し、地震災害に対する備えが、当社では全くできていないことを痛感しました。</a:t>
            </a:r>
          </a:p>
          <a:p>
            <a:pPr>
              <a:lnSpc>
                <a:spcPct val="110000"/>
              </a:lnSpc>
              <a:spcBef>
                <a:spcPct val="10000"/>
              </a:spcBef>
            </a:pPr>
            <a:r>
              <a:rPr lang="ja-JP" altLang="en-US" sz="1100" b="0"/>
              <a:t>　そのため、全社的にＢＣＰに取り組む必要があると考え、現場の意見を汲み取るためにも、各部門長からなるプロジェクトチームを発足することを決意しました。平成</a:t>
            </a:r>
            <a:r>
              <a:rPr lang="en-US" altLang="ja-JP" sz="1100" b="0"/>
              <a:t>19</a:t>
            </a:r>
            <a:r>
              <a:rPr lang="ja-JP" altLang="en-US" sz="1100" b="0"/>
              <a:t>年</a:t>
            </a:r>
            <a:r>
              <a:rPr lang="en-US" altLang="ja-JP" sz="1100" b="0"/>
              <a:t>12</a:t>
            </a:r>
            <a:r>
              <a:rPr lang="ja-JP" altLang="en-US" sz="1100" b="0"/>
              <a:t>月現在では、プロジェクトチームのメンバー、具体的なスケジュール調整まで終了しています。</a:t>
            </a:r>
          </a:p>
          <a:p>
            <a:pPr>
              <a:lnSpc>
                <a:spcPct val="110000"/>
              </a:lnSpc>
              <a:spcBef>
                <a:spcPct val="10000"/>
              </a:spcBef>
            </a:pPr>
            <a:r>
              <a:rPr lang="ja-JP" altLang="en-US" sz="1100" b="0"/>
              <a:t>　また、当社の（東海・東南海地震連動による）想定震度が大きいことと、液状化危険度が高いことが「あいちＢＣＰモデル」でわかりました。そこで、建設業者に依頼し、施設や設備の耐震性について詳細に調査しているところです。</a:t>
            </a:r>
          </a:p>
        </p:txBody>
      </p:sp>
      <p:sp>
        <p:nvSpPr>
          <p:cNvPr id="132131" name="Oval 35"/>
          <p:cNvSpPr>
            <a:spLocks noChangeArrowheads="1"/>
          </p:cNvSpPr>
          <p:nvPr/>
        </p:nvSpPr>
        <p:spPr bwMode="auto">
          <a:xfrm>
            <a:off x="296863" y="895350"/>
            <a:ext cx="6264275" cy="1008063"/>
          </a:xfrm>
          <a:prstGeom prst="ellipse">
            <a:avLst/>
          </a:prstGeom>
          <a:gradFill rotWithShape="1">
            <a:gsLst>
              <a:gs pos="0">
                <a:srgbClr val="333399"/>
              </a:gs>
              <a:gs pos="100000">
                <a:srgbClr val="333399">
                  <a:gamma/>
                  <a:tint val="73725"/>
                  <a:invGamma/>
                </a:srgbClr>
              </a:gs>
            </a:gsLst>
            <a:lin ang="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808080"/>
                </a:solidFill>
                <a:prstDash val="sysDot"/>
                <a:round/>
                <a:headEnd/>
                <a:tailEnd/>
              </a14:hiddenLine>
            </a:ext>
          </a:extLst>
        </p:spPr>
        <p:txBody>
          <a:bodyPr wrap="none" lIns="90000" tIns="46800" rIns="90000" bIns="46800" anchor="ctr"/>
          <a:lstStyle/>
          <a:p>
            <a:pPr algn="ctr"/>
            <a:r>
              <a:rPr lang="en-US" altLang="ja-JP" sz="1600" b="0">
                <a:solidFill>
                  <a:schemeClr val="bg1"/>
                </a:solidFill>
                <a:latin typeface="HGP創英角ﾎﾟｯﾌﾟ体" panose="040B0A00000000000000" pitchFamily="50" charset="-128"/>
                <a:ea typeface="HGP創英角ﾎﾟｯﾌﾟ体" panose="040B0A00000000000000" pitchFamily="50" charset="-128"/>
              </a:rPr>
              <a:t>【</a:t>
            </a:r>
            <a:r>
              <a:rPr lang="ja-JP" altLang="en-US" sz="1600" b="0">
                <a:solidFill>
                  <a:schemeClr val="bg1"/>
                </a:solidFill>
                <a:latin typeface="HGP創英角ﾎﾟｯﾌﾟ体" panose="040B0A00000000000000" pitchFamily="50" charset="-128"/>
                <a:ea typeface="HGP創英角ﾎﾟｯﾌﾟ体" panose="040B0A00000000000000" pitchFamily="50" charset="-128"/>
              </a:rPr>
              <a:t>コラム</a:t>
            </a:r>
            <a:r>
              <a:rPr lang="en-US" altLang="ja-JP" sz="1600" b="0">
                <a:solidFill>
                  <a:schemeClr val="bg1"/>
                </a:solidFill>
                <a:latin typeface="HGP創英角ﾎﾟｯﾌﾟ体" panose="040B0A00000000000000" pitchFamily="50" charset="-128"/>
                <a:ea typeface="HGP創英角ﾎﾟｯﾌﾟ体" panose="040B0A00000000000000" pitchFamily="50" charset="-128"/>
              </a:rPr>
              <a:t>】</a:t>
            </a:r>
            <a:r>
              <a:rPr lang="ja-JP" altLang="en-US" sz="2000" b="0">
                <a:solidFill>
                  <a:schemeClr val="bg1"/>
                </a:solidFill>
                <a:latin typeface="HGP創英角ﾎﾟｯﾌﾟ体" panose="040B0A00000000000000" pitchFamily="50" charset="-128"/>
                <a:ea typeface="HGP創英角ﾎﾟｯﾌﾟ体" panose="040B0A00000000000000" pitchFamily="50" charset="-128"/>
              </a:rPr>
              <a:t>　ＢＣＰ作成における経営者の役割</a:t>
            </a:r>
          </a:p>
          <a:p>
            <a:pPr algn="ctr"/>
            <a:r>
              <a:rPr lang="ja-JP" altLang="en-US" sz="2000" b="0">
                <a:solidFill>
                  <a:schemeClr val="bg1"/>
                </a:solidFill>
                <a:latin typeface="HGP創英角ﾎﾟｯﾌﾟ体" panose="040B0A00000000000000" pitchFamily="50" charset="-128"/>
                <a:ea typeface="HGP創英角ﾎﾟｯﾌﾟ体" panose="040B0A00000000000000" pitchFamily="50" charset="-128"/>
              </a:rPr>
              <a:t>　　　　　　　</a:t>
            </a:r>
            <a:r>
              <a:rPr lang="ja-JP" altLang="en-US" sz="1400" b="0">
                <a:solidFill>
                  <a:schemeClr val="bg1"/>
                </a:solidFill>
                <a:latin typeface="HGP創英角ﾎﾟｯﾌﾟ体" panose="040B0A00000000000000" pitchFamily="50" charset="-128"/>
                <a:ea typeface="HGP創英角ﾎﾟｯﾌﾟ体" panose="040B0A00000000000000" pitchFamily="50" charset="-128"/>
              </a:rPr>
              <a:t>～ＢＣＰ集団研修を通して～</a:t>
            </a:r>
          </a:p>
        </p:txBody>
      </p:sp>
      <p:sp>
        <p:nvSpPr>
          <p:cNvPr id="132135" name="Text Box 39"/>
          <p:cNvSpPr txBox="1">
            <a:spLocks noChangeArrowheads="1"/>
          </p:cNvSpPr>
          <p:nvPr/>
        </p:nvSpPr>
        <p:spPr bwMode="auto">
          <a:xfrm>
            <a:off x="708025" y="2352675"/>
            <a:ext cx="5581650" cy="527050"/>
          </a:xfrm>
          <a:prstGeom prst="rect">
            <a:avLst/>
          </a:prstGeom>
          <a:noFill/>
          <a:ln>
            <a:noFill/>
          </a:ln>
          <a:effectLst/>
          <a:extLst>
            <a:ext uri="{909E8E84-426E-40DD-AFC4-6F175D3DCCD1}">
              <a14:hiddenFill xmlns:a14="http://schemas.microsoft.com/office/drawing/2010/main">
                <a:gradFill rotWithShape="1">
                  <a:gsLst>
                    <a:gs pos="0">
                      <a:srgbClr val="FFCC99">
                        <a:gamma/>
                        <a:tint val="35294"/>
                        <a:invGamma/>
                      </a:srgbClr>
                    </a:gs>
                    <a:gs pos="100000">
                      <a:srgbClr val="FFCC99"/>
                    </a:gs>
                  </a:gsLst>
                  <a:lin ang="5400000" scaled="1"/>
                </a:gradFill>
              </a14:hiddenFill>
            </a:ext>
            <a:ext uri="{91240B29-F687-4F45-9708-019B960494DF}">
              <a14:hiddenLine xmlns:a14="http://schemas.microsoft.com/office/drawing/2010/main" w="1270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spAutoFit/>
          </a:bodyPr>
          <a:lstStyle/>
          <a:p>
            <a:pPr>
              <a:lnSpc>
                <a:spcPct val="110000"/>
              </a:lnSpc>
              <a:spcBef>
                <a:spcPct val="10000"/>
              </a:spcBef>
            </a:pPr>
            <a:r>
              <a:rPr lang="ja-JP" altLang="en-US" sz="1400" i="1">
                <a:solidFill>
                  <a:schemeClr val="tx1"/>
                </a:solidFill>
              </a:rPr>
              <a:t>「あいちＢＣＰモデル」に着手できず</a:t>
            </a:r>
            <a:r>
              <a:rPr lang="en-US" altLang="ja-JP" sz="1400" i="1">
                <a:solidFill>
                  <a:schemeClr val="tx1"/>
                </a:solidFill>
                <a:latin typeface="Arial" panose="020B0604020202020204" pitchFamily="34" charset="0"/>
              </a:rPr>
              <a:t>…</a:t>
            </a:r>
            <a:endParaRPr lang="en-US" altLang="ja-JP" sz="1400" i="1">
              <a:solidFill>
                <a:schemeClr val="tx1"/>
              </a:solidFill>
            </a:endParaRPr>
          </a:p>
          <a:p>
            <a:pPr>
              <a:lnSpc>
                <a:spcPct val="110000"/>
              </a:lnSpc>
              <a:spcBef>
                <a:spcPct val="10000"/>
              </a:spcBef>
            </a:pPr>
            <a:r>
              <a:rPr lang="ja-JP" altLang="en-US" sz="1200" b="0" i="1">
                <a:solidFill>
                  <a:schemeClr val="tx1"/>
                </a:solidFill>
              </a:rPr>
              <a:t>　　　　　　　　　　　　</a:t>
            </a:r>
            <a:r>
              <a:rPr lang="en-US" altLang="ja-JP" sz="1200" b="0" i="1">
                <a:solidFill>
                  <a:schemeClr val="tx1"/>
                </a:solidFill>
              </a:rPr>
              <a:t>-</a:t>
            </a:r>
            <a:r>
              <a:rPr lang="ja-JP" altLang="en-US" sz="1200" b="0" i="1">
                <a:solidFill>
                  <a:schemeClr val="tx1"/>
                </a:solidFill>
              </a:rPr>
              <a:t>全社的に取り組むことが大事</a:t>
            </a:r>
            <a:r>
              <a:rPr lang="en-US" altLang="ja-JP" sz="1200" b="0" i="1">
                <a:solidFill>
                  <a:schemeClr val="tx1"/>
                </a:solidFill>
              </a:rPr>
              <a:t>-</a:t>
            </a:r>
            <a:endParaRPr lang="en-US" altLang="ja-JP" sz="1600" b="0" i="1">
              <a:solidFill>
                <a:schemeClr val="tx1"/>
              </a:solidFill>
              <a:latin typeface="Arial" panose="020B0604020202020204" pitchFamily="34" charset="0"/>
            </a:endParaRPr>
          </a:p>
        </p:txBody>
      </p:sp>
      <p:sp>
        <p:nvSpPr>
          <p:cNvPr id="132138" name="Text Box 42"/>
          <p:cNvSpPr txBox="1">
            <a:spLocks noChangeArrowheads="1"/>
          </p:cNvSpPr>
          <p:nvPr/>
        </p:nvSpPr>
        <p:spPr bwMode="auto">
          <a:xfrm>
            <a:off x="1385888" y="57150"/>
            <a:ext cx="5472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ja-JP" sz="1000" b="0">
                <a:solidFill>
                  <a:schemeClr val="tx1"/>
                </a:solidFill>
              </a:rPr>
              <a:t>Ⅱ</a:t>
            </a:r>
            <a:r>
              <a:rPr lang="ja-JP" altLang="en-US" sz="1000" b="0">
                <a:solidFill>
                  <a:schemeClr val="tx1"/>
                </a:solidFill>
              </a:rPr>
              <a:t>．「あいちＢＣＰモデル」作成</a:t>
            </a:r>
            <a:r>
              <a:rPr lang="en-US" altLang="ja-JP" sz="1000" b="0">
                <a:solidFill>
                  <a:schemeClr val="tx1"/>
                </a:solidFill>
              </a:rPr>
              <a:t>Q&amp;A</a:t>
            </a:r>
          </a:p>
        </p:txBody>
      </p:sp>
      <p:pic>
        <p:nvPicPr>
          <p:cNvPr id="132142" name="Picture 46" descr="j03045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663" y="5626100"/>
            <a:ext cx="935037" cy="757238"/>
          </a:xfrm>
          <a:prstGeom prst="rect">
            <a:avLst/>
          </a:prstGeom>
          <a:noFill/>
          <a:extLst>
            <a:ext uri="{909E8E84-426E-40DD-AFC4-6F175D3DCCD1}">
              <a14:hiddenFill xmlns:a14="http://schemas.microsoft.com/office/drawing/2010/main">
                <a:solidFill>
                  <a:srgbClr val="FFFFFF"/>
                </a:solidFill>
              </a14:hiddenFill>
            </a:ext>
          </a:extLst>
        </p:spPr>
      </p:pic>
      <p:pic>
        <p:nvPicPr>
          <p:cNvPr id="132144" name="Picture 48" descr="j03045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25" y="2251075"/>
            <a:ext cx="1101725" cy="735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39" name="AutoShape 39"/>
          <p:cNvSpPr>
            <a:spLocks noChangeArrowheads="1"/>
          </p:cNvSpPr>
          <p:nvPr/>
        </p:nvSpPr>
        <p:spPr bwMode="auto">
          <a:xfrm>
            <a:off x="360363" y="3297238"/>
            <a:ext cx="6237287" cy="6238875"/>
          </a:xfrm>
          <a:prstGeom prst="roundRect">
            <a:avLst>
              <a:gd name="adj" fmla="val 4958"/>
            </a:avLst>
          </a:prstGeom>
          <a:solidFill>
            <a:srgbClr val="CCECFF"/>
          </a:solidFill>
          <a:ln w="76200">
            <a:solidFill>
              <a:srgbClr val="CCECFF"/>
            </a:solidFill>
            <a:round/>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128041" name="AutoShape 41"/>
          <p:cNvSpPr>
            <a:spLocks noChangeArrowheads="1"/>
          </p:cNvSpPr>
          <p:nvPr/>
        </p:nvSpPr>
        <p:spPr bwMode="auto">
          <a:xfrm>
            <a:off x="476250" y="3895725"/>
            <a:ext cx="5975350" cy="2089150"/>
          </a:xfrm>
          <a:prstGeom prst="roundRect">
            <a:avLst>
              <a:gd name="adj" fmla="val 11653"/>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28042" name="AutoShape 42"/>
          <p:cNvSpPr>
            <a:spLocks noChangeArrowheads="1"/>
          </p:cNvSpPr>
          <p:nvPr/>
        </p:nvSpPr>
        <p:spPr bwMode="auto">
          <a:xfrm>
            <a:off x="476250" y="6129338"/>
            <a:ext cx="5975350" cy="3290887"/>
          </a:xfrm>
          <a:prstGeom prst="roundRect">
            <a:avLst>
              <a:gd name="adj" fmla="val 9278"/>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128034" name="Group 34"/>
          <p:cNvGrpSpPr>
            <a:grpSpLocks/>
          </p:cNvGrpSpPr>
          <p:nvPr/>
        </p:nvGrpSpPr>
        <p:grpSpPr bwMode="auto">
          <a:xfrm>
            <a:off x="188913" y="749300"/>
            <a:ext cx="674687" cy="392113"/>
            <a:chOff x="57" y="752"/>
            <a:chExt cx="425" cy="246"/>
          </a:xfrm>
        </p:grpSpPr>
        <p:sp>
          <p:nvSpPr>
            <p:cNvPr id="128035" name="Oval 35"/>
            <p:cNvSpPr>
              <a:spLocks noChangeArrowheads="1"/>
            </p:cNvSpPr>
            <p:nvPr/>
          </p:nvSpPr>
          <p:spPr bwMode="auto">
            <a:xfrm>
              <a:off x="57" y="752"/>
              <a:ext cx="334" cy="185"/>
            </a:xfrm>
            <a:prstGeom prst="ellipse">
              <a:avLst/>
            </a:prstGeom>
            <a:gradFill rotWithShape="1">
              <a:gsLst>
                <a:gs pos="0">
                  <a:srgbClr val="637BC7">
                    <a:alpha val="98000"/>
                  </a:srgbClr>
                </a:gs>
                <a:gs pos="100000">
                  <a:srgbClr val="B9B6F0"/>
                </a:gs>
              </a:gsLst>
              <a:lin ang="5400000" scaled="1"/>
            </a:gradFill>
            <a:ln w="28575">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28036" name="Oval 36"/>
            <p:cNvSpPr>
              <a:spLocks noChangeArrowheads="1"/>
            </p:cNvSpPr>
            <p:nvPr/>
          </p:nvSpPr>
          <p:spPr bwMode="auto">
            <a:xfrm>
              <a:off x="148" y="814"/>
              <a:ext cx="334" cy="184"/>
            </a:xfrm>
            <a:prstGeom prst="ellipse">
              <a:avLst/>
            </a:prstGeom>
            <a:gradFill rotWithShape="1">
              <a:gsLst>
                <a:gs pos="0">
                  <a:srgbClr val="FFFFCC"/>
                </a:gs>
                <a:gs pos="100000">
                  <a:srgbClr val="FFFFCC">
                    <a:gamma/>
                    <a:tint val="47451"/>
                    <a:invGamma/>
                  </a:srgbClr>
                </a:gs>
              </a:gsLst>
              <a:lin ang="5400000" scaled="1"/>
            </a:gra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128033" name="AutoShape 33"/>
          <p:cNvSpPr>
            <a:spLocks noChangeArrowheads="1"/>
          </p:cNvSpPr>
          <p:nvPr/>
        </p:nvSpPr>
        <p:spPr bwMode="auto">
          <a:xfrm>
            <a:off x="985838" y="3435350"/>
            <a:ext cx="1728787" cy="277813"/>
          </a:xfrm>
          <a:prstGeom prst="roundRect">
            <a:avLst>
              <a:gd name="adj" fmla="val 16667"/>
            </a:avLst>
          </a:prstGeom>
          <a:solidFill>
            <a:schemeClr val="bg1"/>
          </a:solidFill>
          <a:ln w="28575" algn="ctr">
            <a:solidFill>
              <a:srgbClr val="FF6600"/>
            </a:solidFill>
            <a:round/>
            <a:headEnd/>
            <a:tailEnd/>
          </a:ln>
          <a:effectLst>
            <a:outerShdw dist="17961" dir="2700000" algn="ctr" rotWithShape="0">
              <a:schemeClr val="bg2"/>
            </a:outerShdw>
          </a:effectLst>
        </p:spPr>
        <p:txBody>
          <a:bodyPr wrap="none" lIns="90000" tIns="46800" rIns="90000" bIns="46800" anchor="ctr" anchorCtr="1"/>
          <a:lstStyle/>
          <a:p>
            <a:pPr algn="ctr"/>
            <a:r>
              <a:rPr lang="ja-JP" altLang="en-US" sz="1400">
                <a:solidFill>
                  <a:schemeClr val="tx1"/>
                </a:solidFill>
                <a:latin typeface="Arial" panose="020B0604020202020204" pitchFamily="34" charset="0"/>
              </a:rPr>
              <a:t>連携のポイント</a:t>
            </a:r>
          </a:p>
        </p:txBody>
      </p:sp>
      <p:sp>
        <p:nvSpPr>
          <p:cNvPr id="128005" name="Text Box 5"/>
          <p:cNvSpPr txBox="1">
            <a:spLocks noChangeArrowheads="1"/>
          </p:cNvSpPr>
          <p:nvPr/>
        </p:nvSpPr>
        <p:spPr bwMode="auto">
          <a:xfrm>
            <a:off x="361950" y="777875"/>
            <a:ext cx="6191250" cy="36671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ja-JP" altLang="en-US" sz="1800">
                <a:solidFill>
                  <a:srgbClr val="000099"/>
                </a:solidFill>
              </a:rPr>
              <a:t>連携事例・アイデア集について</a:t>
            </a:r>
          </a:p>
        </p:txBody>
      </p:sp>
      <p:sp>
        <p:nvSpPr>
          <p:cNvPr id="128006" name="Text Box 6"/>
          <p:cNvSpPr txBox="1">
            <a:spLocks noChangeArrowheads="1"/>
          </p:cNvSpPr>
          <p:nvPr/>
        </p:nvSpPr>
        <p:spPr bwMode="auto">
          <a:xfrm>
            <a:off x="260350" y="1208088"/>
            <a:ext cx="6264275"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5000"/>
              </a:lnSpc>
            </a:pPr>
            <a:r>
              <a:rPr lang="ja-JP" altLang="en-US" sz="1200" b="0">
                <a:latin typeface="Arial" panose="020B0604020202020204" pitchFamily="34" charset="0"/>
              </a:rPr>
              <a:t>　近隣の企業や同業他社、もしくは商店街や地域と連携した対策を実施したり検討することで、個々の企業や店舗の負担を小さくすることができます。</a:t>
            </a:r>
          </a:p>
          <a:p>
            <a:pPr>
              <a:lnSpc>
                <a:spcPct val="115000"/>
              </a:lnSpc>
            </a:pPr>
            <a:r>
              <a:rPr lang="ja-JP" altLang="en-US" sz="1200" b="0">
                <a:latin typeface="Arial" panose="020B0604020202020204" pitchFamily="34" charset="0"/>
              </a:rPr>
              <a:t>　</a:t>
            </a:r>
          </a:p>
          <a:p>
            <a:pPr>
              <a:lnSpc>
                <a:spcPct val="115000"/>
              </a:lnSpc>
            </a:pPr>
            <a:r>
              <a:rPr lang="ja-JP" altLang="en-US" sz="1200" b="0">
                <a:latin typeface="Arial" panose="020B0604020202020204" pitchFamily="34" charset="0"/>
              </a:rPr>
              <a:t>　連携してＢＣＰや防災に取り組むときの参考となる事例やアイデアを紹介します。</a:t>
            </a:r>
          </a:p>
        </p:txBody>
      </p:sp>
      <p:sp>
        <p:nvSpPr>
          <p:cNvPr id="128009" name="Text Box 9"/>
          <p:cNvSpPr txBox="1">
            <a:spLocks noChangeArrowheads="1"/>
          </p:cNvSpPr>
          <p:nvPr/>
        </p:nvSpPr>
        <p:spPr bwMode="auto">
          <a:xfrm>
            <a:off x="836613" y="4329113"/>
            <a:ext cx="5472112"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200" b="0">
                <a:solidFill>
                  <a:schemeClr val="tx1"/>
                </a:solidFill>
                <a:latin typeface="Arial" panose="020B0604020202020204" pitchFamily="34" charset="0"/>
              </a:rPr>
              <a:t>　まずは、日頃から取引や付き合いのあるグループ企業、同業他社、近隣企業、商店街などで連携することを考えてみましょう。</a:t>
            </a:r>
          </a:p>
          <a:p>
            <a:r>
              <a:rPr lang="ja-JP" altLang="en-US" sz="1200" b="0">
                <a:solidFill>
                  <a:schemeClr val="tx1"/>
                </a:solidFill>
                <a:latin typeface="Arial" panose="020B0604020202020204" pitchFamily="34" charset="0"/>
              </a:rPr>
              <a:t>　復旧拠点の融通や、応援要員の派遣など、様々な連携策が考えられますが、それらはすべて日頃からの付き合いがあってこそ実施できる取組みです。</a:t>
            </a:r>
          </a:p>
        </p:txBody>
      </p:sp>
      <p:sp>
        <p:nvSpPr>
          <p:cNvPr id="128012" name="Text Box 12"/>
          <p:cNvSpPr txBox="1">
            <a:spLocks noChangeArrowheads="1"/>
          </p:cNvSpPr>
          <p:nvPr/>
        </p:nvSpPr>
        <p:spPr bwMode="auto">
          <a:xfrm>
            <a:off x="692150" y="3968750"/>
            <a:ext cx="51831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a:solidFill>
                  <a:srgbClr val="FF6600"/>
                </a:solidFill>
                <a:latin typeface="Arial" panose="020B0604020202020204" pitchFamily="34" charset="0"/>
              </a:rPr>
              <a:t>日頃からのコミニュケーションが大事！</a:t>
            </a:r>
          </a:p>
        </p:txBody>
      </p:sp>
      <p:sp>
        <p:nvSpPr>
          <p:cNvPr id="128014" name="AutoShape 14"/>
          <p:cNvSpPr>
            <a:spLocks noChangeArrowheads="1"/>
          </p:cNvSpPr>
          <p:nvPr/>
        </p:nvSpPr>
        <p:spPr bwMode="auto">
          <a:xfrm>
            <a:off x="795338" y="5219700"/>
            <a:ext cx="5513387" cy="620713"/>
          </a:xfrm>
          <a:prstGeom prst="roundRect">
            <a:avLst>
              <a:gd name="adj" fmla="val 16667"/>
            </a:avLst>
          </a:prstGeom>
          <a:noFill/>
          <a:ln w="22225">
            <a:solidFill>
              <a:schemeClr val="bg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solidFill>
                  <a:schemeClr val="tx1"/>
                </a:solidFill>
                <a:latin typeface="Arial" panose="020B0604020202020204" pitchFamily="34" charset="0"/>
              </a:rPr>
              <a:t>　今回、モデルグループとしてご協力いただいた、勝川駅前通商店街振興組合では、月に一度「勝川大弘法市」としてお祭りを定期的に開催しています。店舗同士のコミュニケーションが活発なことから、たくさんの連携アイデアが出されました。</a:t>
            </a:r>
          </a:p>
        </p:txBody>
      </p:sp>
      <p:sp>
        <p:nvSpPr>
          <p:cNvPr id="128015" name="Text Box 15"/>
          <p:cNvSpPr txBox="1">
            <a:spLocks noChangeArrowheads="1"/>
          </p:cNvSpPr>
          <p:nvPr/>
        </p:nvSpPr>
        <p:spPr bwMode="auto">
          <a:xfrm>
            <a:off x="836613" y="6799263"/>
            <a:ext cx="5472112"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200" b="0">
                <a:solidFill>
                  <a:schemeClr val="tx1"/>
                </a:solidFill>
                <a:latin typeface="Arial" panose="020B0604020202020204" pitchFamily="34" charset="0"/>
              </a:rPr>
              <a:t>　連携してＢＣＰに取り組むには、あなたの意識だけでなく、連携の相手となる企業や店舗の、ＢＣＰや防災に対する意識の向上も必要です。意識をお互いに高める意味でも、「ＢＣＰ集団研修」は非常に有効な機会となります。</a:t>
            </a:r>
          </a:p>
          <a:p>
            <a:r>
              <a:rPr lang="ja-JP" altLang="en-US" sz="1200" b="0">
                <a:solidFill>
                  <a:schemeClr val="tx1"/>
                </a:solidFill>
                <a:latin typeface="Arial" panose="020B0604020202020204" pitchFamily="34" charset="0"/>
              </a:rPr>
              <a:t>　「集団研修」への参加は、少しハードルが高いと思われる場合、講演会などへ参加するだけでも意識は高まると考えられます。</a:t>
            </a:r>
          </a:p>
        </p:txBody>
      </p:sp>
      <p:sp>
        <p:nvSpPr>
          <p:cNvPr id="128016" name="Text Box 16"/>
          <p:cNvSpPr txBox="1">
            <a:spLocks noChangeArrowheads="1"/>
          </p:cNvSpPr>
          <p:nvPr/>
        </p:nvSpPr>
        <p:spPr bwMode="auto">
          <a:xfrm>
            <a:off x="692150" y="6196013"/>
            <a:ext cx="51831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600">
                <a:solidFill>
                  <a:srgbClr val="FF6600"/>
                </a:solidFill>
                <a:latin typeface="Arial" panose="020B0604020202020204" pitchFamily="34" charset="0"/>
              </a:rPr>
              <a:t>防災やＢＣＰの意識を高め合おう！</a:t>
            </a:r>
          </a:p>
          <a:p>
            <a:r>
              <a:rPr lang="ja-JP" altLang="en-US" sz="1600">
                <a:solidFill>
                  <a:srgbClr val="FF6600"/>
                </a:solidFill>
                <a:latin typeface="Arial" panose="020B0604020202020204" pitchFamily="34" charset="0"/>
              </a:rPr>
              <a:t>　　　　　　　　－ＢＣＰ集団研修について－</a:t>
            </a:r>
          </a:p>
        </p:txBody>
      </p:sp>
      <p:sp>
        <p:nvSpPr>
          <p:cNvPr id="128019" name="AutoShape 19"/>
          <p:cNvSpPr>
            <a:spLocks noChangeArrowheads="1"/>
          </p:cNvSpPr>
          <p:nvPr/>
        </p:nvSpPr>
        <p:spPr bwMode="auto">
          <a:xfrm>
            <a:off x="752475" y="7843838"/>
            <a:ext cx="5580063" cy="1503362"/>
          </a:xfrm>
          <a:prstGeom prst="roundRect">
            <a:avLst>
              <a:gd name="adj" fmla="val 16667"/>
            </a:avLst>
          </a:prstGeom>
          <a:noFill/>
          <a:ln w="22225">
            <a:solidFill>
              <a:schemeClr val="bg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93663">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lang="en-US" altLang="ja-JP" sz="600" b="0">
              <a:ea typeface="HG丸ｺﾞｼｯｸM-PRO" panose="020F0600000000000000" pitchFamily="50" charset="-128"/>
            </a:endParaRPr>
          </a:p>
          <a:p>
            <a:endParaRPr lang="en-US" altLang="ja-JP" sz="600" b="0">
              <a:ea typeface="HG丸ｺﾞｼｯｸM-PRO" panose="020F0600000000000000" pitchFamily="50" charset="-128"/>
            </a:endParaRPr>
          </a:p>
          <a:p>
            <a:r>
              <a:rPr lang="ja-JP" altLang="en-US" sz="1000" b="0">
                <a:ea typeface="HG丸ｺﾞｼｯｸM-PRO" panose="020F0600000000000000" pitchFamily="50" charset="-128"/>
              </a:rPr>
              <a:t>会員企業や組合員の方々がＢＣＰや防災に取り組むキッカケづくりとして、このような集団研修や講演会を開催してはいかかでしょうか。</a:t>
            </a:r>
          </a:p>
          <a:p>
            <a:r>
              <a:rPr lang="ja-JP" altLang="en-US" sz="1000" b="0">
                <a:ea typeface="HG丸ｺﾞｼｯｸM-PRO" panose="020F0600000000000000" pitchFamily="50" charset="-128"/>
              </a:rPr>
              <a:t>今回、モデルグループとしてご協力いただいた愛知県印刷工業組合では、集団研修の他、セミナーの開催などＢＣＰの普及に取り組んでいます。</a:t>
            </a:r>
          </a:p>
          <a:p>
            <a:r>
              <a:rPr lang="ja-JP" altLang="en-US" sz="1000" b="0">
                <a:ea typeface="HG丸ｺﾞｼｯｸM-PRO" panose="020F0600000000000000" pitchFamily="50" charset="-128"/>
              </a:rPr>
              <a:t>ＢＣＰや防災活動は、業種や規模を問わず、必要とされる取組みですので、団体や組合が率先してＢＣＰへの取組みを行うことで、会員企業や組合員の防災やＢＣＰに対する意識の底上げはもちろん、団体や組合への求心力が高まることも期待されます。　</a:t>
            </a:r>
          </a:p>
        </p:txBody>
      </p:sp>
      <p:sp>
        <p:nvSpPr>
          <p:cNvPr id="128028" name="Text Box 28"/>
          <p:cNvSpPr txBox="1">
            <a:spLocks noChangeArrowheads="1"/>
          </p:cNvSpPr>
          <p:nvPr/>
        </p:nvSpPr>
        <p:spPr bwMode="auto">
          <a:xfrm>
            <a:off x="836613" y="7913688"/>
            <a:ext cx="259238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a:solidFill>
                  <a:schemeClr val="tx1"/>
                </a:solidFill>
                <a:latin typeface="Arial" panose="020B0604020202020204" pitchFamily="34" charset="0"/>
              </a:rPr>
              <a:t>商工団体や中小企業組合の方々へ</a:t>
            </a:r>
          </a:p>
        </p:txBody>
      </p:sp>
      <p:sp>
        <p:nvSpPr>
          <p:cNvPr id="128029" name="Text Box 29"/>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20</a:t>
            </a:r>
          </a:p>
        </p:txBody>
      </p:sp>
      <p:sp>
        <p:nvSpPr>
          <p:cNvPr id="128031" name="Oval 31"/>
          <p:cNvSpPr>
            <a:spLocks noChangeArrowheads="1"/>
          </p:cNvSpPr>
          <p:nvPr/>
        </p:nvSpPr>
        <p:spPr bwMode="auto">
          <a:xfrm>
            <a:off x="696913" y="3398838"/>
            <a:ext cx="355600" cy="355600"/>
          </a:xfrm>
          <a:prstGeom prst="ellipse">
            <a:avLst/>
          </a:prstGeom>
          <a:solidFill>
            <a:schemeClr val="bg1"/>
          </a:solidFill>
          <a:ln w="28575">
            <a:solidFill>
              <a:srgbClr val="FF6600"/>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800">
              <a:solidFill>
                <a:srgbClr val="FF9933"/>
              </a:solidFill>
              <a:latin typeface="Arial" panose="020B0604020202020204" pitchFamily="34" charset="0"/>
              <a:ea typeface="ＭＳ Ｐゴシック" panose="020B0600070205080204" pitchFamily="50" charset="-128"/>
            </a:endParaRPr>
          </a:p>
        </p:txBody>
      </p:sp>
      <p:sp>
        <p:nvSpPr>
          <p:cNvPr id="128032" name="Text Box 32"/>
          <p:cNvSpPr txBox="1">
            <a:spLocks noChangeArrowheads="1"/>
          </p:cNvSpPr>
          <p:nvPr/>
        </p:nvSpPr>
        <p:spPr bwMode="auto">
          <a:xfrm>
            <a:off x="666750" y="3368675"/>
            <a:ext cx="411163" cy="36671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spAutoFit/>
          </a:bodyPr>
          <a:lstStyle/>
          <a:p>
            <a:r>
              <a:rPr lang="ja-JP" altLang="en-US" sz="1800">
                <a:solidFill>
                  <a:srgbClr val="FF6600"/>
                </a:solidFill>
                <a:latin typeface="Arial" panose="020B0604020202020204" pitchFamily="34" charset="0"/>
                <a:ea typeface="HGS創英角ｺﾞｼｯｸUB" panose="020B0900000000000000" pitchFamily="50" charset="-128"/>
              </a:rPr>
              <a:t>！</a:t>
            </a:r>
          </a:p>
        </p:txBody>
      </p:sp>
      <p:sp>
        <p:nvSpPr>
          <p:cNvPr id="128037" name="Text Box 37"/>
          <p:cNvSpPr txBox="1">
            <a:spLocks noChangeArrowheads="1"/>
          </p:cNvSpPr>
          <p:nvPr/>
        </p:nvSpPr>
        <p:spPr bwMode="auto">
          <a:xfrm>
            <a:off x="44450" y="57150"/>
            <a:ext cx="612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000">
                <a:solidFill>
                  <a:schemeClr val="tx1"/>
                </a:solidFill>
              </a:rPr>
              <a:t>Ⅲ</a:t>
            </a:r>
            <a:r>
              <a:rPr lang="ja-JP" altLang="en-US" sz="2000">
                <a:solidFill>
                  <a:schemeClr val="tx1"/>
                </a:solidFill>
              </a:rPr>
              <a:t>．ＢＣＰ取組みの連携事例・アイデア集</a:t>
            </a:r>
          </a:p>
        </p:txBody>
      </p:sp>
      <p:sp>
        <p:nvSpPr>
          <p:cNvPr id="128045" name="AutoShape 45"/>
          <p:cNvSpPr>
            <a:spLocks noChangeArrowheads="1"/>
          </p:cNvSpPr>
          <p:nvPr/>
        </p:nvSpPr>
        <p:spPr bwMode="auto">
          <a:xfrm>
            <a:off x="3789363" y="2289175"/>
            <a:ext cx="2519362" cy="800100"/>
          </a:xfrm>
          <a:prstGeom prst="roundRect">
            <a:avLst>
              <a:gd name="adj" fmla="val 16667"/>
            </a:avLst>
          </a:prstGeom>
          <a:solidFill>
            <a:srgbClr val="CCECFF"/>
          </a:solidFill>
          <a:ln>
            <a:noFill/>
          </a:ln>
          <a:effectLst>
            <a:outerShdw dist="35921" dir="2700000" algn="ctr" rotWithShape="0">
              <a:schemeClr val="bg2"/>
            </a:outerShdw>
          </a:effectLst>
          <a:extLst>
            <a:ext uri="{91240B29-F687-4F45-9708-019B960494DF}">
              <a14:hiddenLine xmlns:a14="http://schemas.microsoft.com/office/drawing/2010/main" w="28575">
                <a:solidFill>
                  <a:srgbClr val="00FF00"/>
                </a:solidFill>
                <a:round/>
                <a:headEnd/>
                <a:tailEnd/>
              </a14:hiddenLine>
            </a:ext>
          </a:extLst>
        </p:spPr>
        <p:txBody>
          <a:bodyPr wrap="none" lIns="90000" tIns="46800" rIns="90000" bIns="46800" anchor="ctr"/>
          <a:lstStyle/>
          <a:p>
            <a:endParaRPr lang="ja-JP" altLang="en-US"/>
          </a:p>
        </p:txBody>
      </p:sp>
      <p:sp>
        <p:nvSpPr>
          <p:cNvPr id="128046" name="Text Box 46"/>
          <p:cNvSpPr txBox="1">
            <a:spLocks noChangeArrowheads="1"/>
          </p:cNvSpPr>
          <p:nvPr/>
        </p:nvSpPr>
        <p:spPr bwMode="auto">
          <a:xfrm>
            <a:off x="4273550" y="2333625"/>
            <a:ext cx="2035175"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r>
              <a:rPr lang="ja-JP" altLang="en-US" sz="1000" b="0">
                <a:solidFill>
                  <a:srgbClr val="333399"/>
                </a:solidFill>
              </a:rPr>
              <a:t>「あいちＢＣＰモデル」には、連携して取り組むことが効果的な項目に、このマークが付いています。</a:t>
            </a:r>
          </a:p>
        </p:txBody>
      </p:sp>
      <p:pic>
        <p:nvPicPr>
          <p:cNvPr id="128047" name="Picture 47"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94138" y="2400300"/>
            <a:ext cx="428625" cy="338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76" name="Text Box 200"/>
          <p:cNvSpPr txBox="1">
            <a:spLocks noChangeArrowheads="1"/>
          </p:cNvSpPr>
          <p:nvPr/>
        </p:nvSpPr>
        <p:spPr bwMode="auto">
          <a:xfrm>
            <a:off x="2784475" y="5637213"/>
            <a:ext cx="2260600" cy="8667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店舗個々ではなく、商店街全体として、安否確認など防災訓練を実施している。</a:t>
            </a:r>
          </a:p>
          <a:p>
            <a:pPr>
              <a:lnSpc>
                <a:spcPct val="110000"/>
              </a:lnSpc>
              <a:spcBef>
                <a:spcPct val="10000"/>
              </a:spcBef>
            </a:pPr>
            <a:r>
              <a:rPr lang="ja-JP" altLang="en-US" sz="900" b="0"/>
              <a:t>また、消火器を一度も使ったことがない人が、いざという時に消火器を使うことができるように、消火訓練を実施している。</a:t>
            </a:r>
          </a:p>
        </p:txBody>
      </p:sp>
      <p:sp>
        <p:nvSpPr>
          <p:cNvPr id="127177" name="Text Box 201"/>
          <p:cNvSpPr txBox="1">
            <a:spLocks noChangeArrowheads="1"/>
          </p:cNvSpPr>
          <p:nvPr/>
        </p:nvSpPr>
        <p:spPr bwMode="auto">
          <a:xfrm>
            <a:off x="465138" y="5645150"/>
            <a:ext cx="1492250" cy="857250"/>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共同防災訓練</a:t>
            </a:r>
          </a:p>
        </p:txBody>
      </p:sp>
      <p:sp>
        <p:nvSpPr>
          <p:cNvPr id="127178" name="Text Box 202"/>
          <p:cNvSpPr txBox="1">
            <a:spLocks noChangeArrowheads="1"/>
          </p:cNvSpPr>
          <p:nvPr/>
        </p:nvSpPr>
        <p:spPr bwMode="auto">
          <a:xfrm>
            <a:off x="1992313" y="5637213"/>
            <a:ext cx="769937" cy="8667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商店街</a:t>
            </a:r>
          </a:p>
        </p:txBody>
      </p:sp>
      <p:sp>
        <p:nvSpPr>
          <p:cNvPr id="127179" name="Text Box 203"/>
          <p:cNvSpPr txBox="1">
            <a:spLocks noChangeArrowheads="1"/>
          </p:cNvSpPr>
          <p:nvPr/>
        </p:nvSpPr>
        <p:spPr bwMode="auto">
          <a:xfrm>
            <a:off x="5075238" y="5637213"/>
            <a:ext cx="1450975" cy="8667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訓練に勝るものはありません。商店街だけでなく、近隣の住民や行政も巻き込むことで、より効果の高い訓練となります。</a:t>
            </a:r>
          </a:p>
          <a:p>
            <a:pPr>
              <a:lnSpc>
                <a:spcPct val="110000"/>
              </a:lnSpc>
              <a:spcBef>
                <a:spcPct val="10000"/>
              </a:spcBef>
            </a:pPr>
            <a:endParaRPr lang="en-US" altLang="ja-JP" sz="900" b="0"/>
          </a:p>
        </p:txBody>
      </p:sp>
      <p:sp>
        <p:nvSpPr>
          <p:cNvPr id="127028" name="Text Box 52"/>
          <p:cNvSpPr txBox="1">
            <a:spLocks noChangeArrowheads="1"/>
          </p:cNvSpPr>
          <p:nvPr/>
        </p:nvSpPr>
        <p:spPr bwMode="auto">
          <a:xfrm>
            <a:off x="2784475" y="6800850"/>
            <a:ext cx="2260600" cy="5492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en-US" altLang="ja-JP" sz="900" b="0"/>
              <a:t>2</a:t>
            </a:r>
            <a:r>
              <a:rPr lang="ja-JP" altLang="en-US" sz="900" b="0"/>
              <a:t>階建て以上の工場・社屋を有する企業が、津波被災時に避難場所として、近隣企業の従業員の避難場所として開放している。</a:t>
            </a:r>
          </a:p>
        </p:txBody>
      </p:sp>
      <p:sp>
        <p:nvSpPr>
          <p:cNvPr id="127029" name="Text Box 53"/>
          <p:cNvSpPr txBox="1">
            <a:spLocks noChangeArrowheads="1"/>
          </p:cNvSpPr>
          <p:nvPr/>
        </p:nvSpPr>
        <p:spPr bwMode="auto">
          <a:xfrm>
            <a:off x="465138" y="6805613"/>
            <a:ext cx="1492250" cy="5429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津波時における避難場所の開放</a:t>
            </a:r>
          </a:p>
        </p:txBody>
      </p:sp>
      <p:sp>
        <p:nvSpPr>
          <p:cNvPr id="127030" name="Text Box 54"/>
          <p:cNvSpPr txBox="1">
            <a:spLocks noChangeArrowheads="1"/>
          </p:cNvSpPr>
          <p:nvPr/>
        </p:nvSpPr>
        <p:spPr bwMode="auto">
          <a:xfrm>
            <a:off x="1992313" y="6800850"/>
            <a:ext cx="769937" cy="5492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工業団地</a:t>
            </a:r>
          </a:p>
        </p:txBody>
      </p:sp>
      <p:sp>
        <p:nvSpPr>
          <p:cNvPr id="127031" name="Text Box 55"/>
          <p:cNvSpPr txBox="1">
            <a:spLocks noChangeArrowheads="1"/>
          </p:cNvSpPr>
          <p:nvPr/>
        </p:nvSpPr>
        <p:spPr bwMode="auto">
          <a:xfrm>
            <a:off x="5075238" y="6800850"/>
            <a:ext cx="1450975" cy="5492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組合主導による各企業への働きかけにより、実現しました。</a:t>
            </a:r>
          </a:p>
        </p:txBody>
      </p:sp>
      <p:sp>
        <p:nvSpPr>
          <p:cNvPr id="127072" name="Text Box 96"/>
          <p:cNvSpPr txBox="1">
            <a:spLocks noChangeArrowheads="1"/>
          </p:cNvSpPr>
          <p:nvPr/>
        </p:nvSpPr>
        <p:spPr bwMode="auto">
          <a:xfrm>
            <a:off x="2784475" y="8737600"/>
            <a:ext cx="2260600" cy="69691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簡易的に耐震補強を実施した典型的な長屋を公開し、地域の人に耐震補強への関心を持ってもらうようにしている。</a:t>
            </a:r>
          </a:p>
        </p:txBody>
      </p:sp>
      <p:sp>
        <p:nvSpPr>
          <p:cNvPr id="127073" name="Text Box 97"/>
          <p:cNvSpPr txBox="1">
            <a:spLocks noChangeArrowheads="1"/>
          </p:cNvSpPr>
          <p:nvPr/>
        </p:nvSpPr>
        <p:spPr bwMode="auto">
          <a:xfrm>
            <a:off x="465138" y="8745538"/>
            <a:ext cx="1492250" cy="687387"/>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耐震補強のモデル実施</a:t>
            </a:r>
          </a:p>
        </p:txBody>
      </p:sp>
      <p:sp>
        <p:nvSpPr>
          <p:cNvPr id="127074" name="Text Box 98"/>
          <p:cNvSpPr txBox="1">
            <a:spLocks noChangeArrowheads="1"/>
          </p:cNvSpPr>
          <p:nvPr/>
        </p:nvSpPr>
        <p:spPr bwMode="auto">
          <a:xfrm>
            <a:off x="1992313" y="8737600"/>
            <a:ext cx="769937" cy="69691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地域</a:t>
            </a:r>
          </a:p>
          <a:p>
            <a:pPr>
              <a:lnSpc>
                <a:spcPct val="110000"/>
              </a:lnSpc>
              <a:spcBef>
                <a:spcPct val="10000"/>
              </a:spcBef>
            </a:pPr>
            <a:r>
              <a:rPr lang="ja-JP" altLang="en-US" b="0"/>
              <a:t>（まちづくり</a:t>
            </a:r>
          </a:p>
          <a:p>
            <a:pPr>
              <a:lnSpc>
                <a:spcPct val="110000"/>
              </a:lnSpc>
              <a:spcBef>
                <a:spcPct val="10000"/>
              </a:spcBef>
            </a:pPr>
            <a:r>
              <a:rPr lang="ja-JP" altLang="en-US" b="0"/>
              <a:t>協議会）</a:t>
            </a:r>
          </a:p>
        </p:txBody>
      </p:sp>
      <p:sp>
        <p:nvSpPr>
          <p:cNvPr id="127075" name="Text Box 99"/>
          <p:cNvSpPr txBox="1">
            <a:spLocks noChangeArrowheads="1"/>
          </p:cNvSpPr>
          <p:nvPr/>
        </p:nvSpPr>
        <p:spPr bwMode="auto">
          <a:xfrm>
            <a:off x="5075238" y="8737600"/>
            <a:ext cx="1450975" cy="69691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まちづくりの事例ですが、この考え方は商店街など他のコミュニティに応用できます。</a:t>
            </a:r>
          </a:p>
        </p:txBody>
      </p:sp>
      <p:sp>
        <p:nvSpPr>
          <p:cNvPr id="127170" name="Text Box 194"/>
          <p:cNvSpPr txBox="1">
            <a:spLocks noChangeArrowheads="1"/>
          </p:cNvSpPr>
          <p:nvPr/>
        </p:nvSpPr>
        <p:spPr bwMode="auto">
          <a:xfrm>
            <a:off x="2784475" y="7369175"/>
            <a:ext cx="2260600" cy="13303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三河・尾張地域の地震防災に実績のある企業と愛知工業大学が中心となって「地震に強いものづくりの会（あいぼう会）」を平成</a:t>
            </a:r>
            <a:r>
              <a:rPr lang="en-US" altLang="ja-JP" sz="900" b="0"/>
              <a:t>18</a:t>
            </a:r>
            <a:r>
              <a:rPr lang="ja-JP" altLang="en-US" sz="900" b="0"/>
              <a:t>年</a:t>
            </a:r>
            <a:r>
              <a:rPr lang="en-US" altLang="ja-JP" sz="900" b="0"/>
              <a:t>12</a:t>
            </a:r>
            <a:r>
              <a:rPr lang="ja-JP" altLang="en-US" sz="900" b="0"/>
              <a:t>月に設立した。</a:t>
            </a:r>
          </a:p>
          <a:p>
            <a:pPr>
              <a:lnSpc>
                <a:spcPct val="110000"/>
              </a:lnSpc>
              <a:spcBef>
                <a:spcPct val="10000"/>
              </a:spcBef>
            </a:pPr>
            <a:r>
              <a:rPr lang="ja-JP" altLang="en-US" sz="900" b="0"/>
              <a:t>当会は、参加企業が主体となって運営され、様々な学習・交流活動を実施しており、企業防災力、地域防災力の向上に結びつくネットワークづくりに取り組んでいる。</a:t>
            </a:r>
          </a:p>
          <a:p>
            <a:pPr>
              <a:lnSpc>
                <a:spcPct val="110000"/>
              </a:lnSpc>
              <a:spcBef>
                <a:spcPct val="10000"/>
              </a:spcBef>
            </a:pPr>
            <a:endParaRPr lang="en-US" altLang="ja-JP" sz="900" b="0"/>
          </a:p>
        </p:txBody>
      </p:sp>
      <p:sp>
        <p:nvSpPr>
          <p:cNvPr id="127171" name="Text Box 195"/>
          <p:cNvSpPr txBox="1">
            <a:spLocks noChangeArrowheads="1"/>
          </p:cNvSpPr>
          <p:nvPr/>
        </p:nvSpPr>
        <p:spPr bwMode="auto">
          <a:xfrm>
            <a:off x="465138" y="7380288"/>
            <a:ext cx="1492250" cy="1314450"/>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企業と大学が連携したネットワークづくり</a:t>
            </a:r>
          </a:p>
        </p:txBody>
      </p:sp>
      <p:sp>
        <p:nvSpPr>
          <p:cNvPr id="127172" name="Text Box 196"/>
          <p:cNvSpPr txBox="1">
            <a:spLocks noChangeArrowheads="1"/>
          </p:cNvSpPr>
          <p:nvPr/>
        </p:nvSpPr>
        <p:spPr bwMode="auto">
          <a:xfrm>
            <a:off x="1992313" y="7369175"/>
            <a:ext cx="769937" cy="13303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企業・</a:t>
            </a:r>
          </a:p>
          <a:p>
            <a:pPr>
              <a:lnSpc>
                <a:spcPct val="110000"/>
              </a:lnSpc>
              <a:spcBef>
                <a:spcPct val="10000"/>
              </a:spcBef>
            </a:pPr>
            <a:r>
              <a:rPr lang="ja-JP" altLang="en-US" sz="900" b="0"/>
              <a:t>大学</a:t>
            </a:r>
          </a:p>
        </p:txBody>
      </p:sp>
      <p:sp>
        <p:nvSpPr>
          <p:cNvPr id="127173" name="Text Box 197"/>
          <p:cNvSpPr txBox="1">
            <a:spLocks noChangeArrowheads="1"/>
          </p:cNvSpPr>
          <p:nvPr/>
        </p:nvSpPr>
        <p:spPr bwMode="auto">
          <a:xfrm>
            <a:off x="5075238" y="7369175"/>
            <a:ext cx="1450975" cy="13303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企業と大学が、それぞれの強みを生かして、産学のネットワークを作ることは、防災やＢＣＰについても有効です。</a:t>
            </a:r>
          </a:p>
        </p:txBody>
      </p:sp>
      <p:sp>
        <p:nvSpPr>
          <p:cNvPr id="127143" name="Text Box 167"/>
          <p:cNvSpPr txBox="1">
            <a:spLocks noChangeArrowheads="1"/>
          </p:cNvSpPr>
          <p:nvPr/>
        </p:nvSpPr>
        <p:spPr bwMode="auto">
          <a:xfrm>
            <a:off x="122238" y="666750"/>
            <a:ext cx="6121400" cy="36671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ja-JP" sz="1800"/>
              <a:t>●</a:t>
            </a:r>
            <a:r>
              <a:rPr lang="ja-JP" altLang="en-US" sz="1800"/>
              <a:t>その１　災害時に備えた連携事例</a:t>
            </a:r>
          </a:p>
        </p:txBody>
      </p:sp>
      <p:sp>
        <p:nvSpPr>
          <p:cNvPr id="126979" name="Text Box 3"/>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21</a:t>
            </a:r>
          </a:p>
        </p:txBody>
      </p:sp>
      <p:grpSp>
        <p:nvGrpSpPr>
          <p:cNvPr id="127233" name="Group 257"/>
          <p:cNvGrpSpPr>
            <a:grpSpLocks/>
          </p:cNvGrpSpPr>
          <p:nvPr/>
        </p:nvGrpSpPr>
        <p:grpSpPr bwMode="auto">
          <a:xfrm>
            <a:off x="461963" y="1450975"/>
            <a:ext cx="6061075" cy="250825"/>
            <a:chOff x="291" y="923"/>
            <a:chExt cx="3818" cy="157"/>
          </a:xfrm>
        </p:grpSpPr>
        <p:sp>
          <p:nvSpPr>
            <p:cNvPr id="127139" name="Text Box 163"/>
            <p:cNvSpPr txBox="1">
              <a:spLocks noChangeArrowheads="1"/>
            </p:cNvSpPr>
            <p:nvPr/>
          </p:nvSpPr>
          <p:spPr bwMode="auto">
            <a:xfrm>
              <a:off x="1752" y="923"/>
              <a:ext cx="1424" cy="157"/>
            </a:xfrm>
            <a:prstGeom prst="rect">
              <a:avLst/>
            </a:prstGeom>
            <a:gradFill rotWithShape="1">
              <a:gsLst>
                <a:gs pos="0">
                  <a:srgbClr val="EAEAEA">
                    <a:gamma/>
                    <a:tint val="23137"/>
                    <a:invGamma/>
                  </a:srgbClr>
                </a:gs>
                <a:gs pos="100000">
                  <a:srgbClr val="EAEAEA"/>
                </a:gs>
              </a:gsLst>
              <a:lin ang="5400000" scaled="1"/>
            </a:gra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nchor="ctr" anchorCtr="1"/>
            <a:lstStyle/>
            <a:p>
              <a:pPr algn="ctr">
                <a:lnSpc>
                  <a:spcPct val="110000"/>
                </a:lnSpc>
                <a:spcBef>
                  <a:spcPct val="10000"/>
                </a:spcBef>
              </a:pPr>
              <a:r>
                <a:rPr lang="ja-JP" altLang="en-US" sz="1000" b="0">
                  <a:solidFill>
                    <a:srgbClr val="000000"/>
                  </a:solidFill>
                </a:rPr>
                <a:t>内容</a:t>
              </a:r>
            </a:p>
          </p:txBody>
        </p:sp>
        <p:sp>
          <p:nvSpPr>
            <p:cNvPr id="127140" name="Text Box 164"/>
            <p:cNvSpPr txBox="1">
              <a:spLocks noChangeArrowheads="1"/>
            </p:cNvSpPr>
            <p:nvPr/>
          </p:nvSpPr>
          <p:spPr bwMode="auto">
            <a:xfrm>
              <a:off x="291" y="923"/>
              <a:ext cx="940" cy="157"/>
            </a:xfrm>
            <a:prstGeom prst="rect">
              <a:avLst/>
            </a:prstGeom>
            <a:gradFill rotWithShape="1">
              <a:gsLst>
                <a:gs pos="0">
                  <a:srgbClr val="EAEAEA">
                    <a:gamma/>
                    <a:tint val="23137"/>
                    <a:invGamma/>
                  </a:srgbClr>
                </a:gs>
                <a:gs pos="100000">
                  <a:srgbClr val="EAEAEA"/>
                </a:gs>
              </a:gsLst>
              <a:lin ang="5400000" scaled="1"/>
            </a:gra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nchor="ctr" anchorCtr="1"/>
            <a:lstStyle/>
            <a:p>
              <a:pPr algn="ctr">
                <a:lnSpc>
                  <a:spcPct val="110000"/>
                </a:lnSpc>
                <a:spcBef>
                  <a:spcPct val="10000"/>
                </a:spcBef>
              </a:pPr>
              <a:r>
                <a:rPr lang="ja-JP" altLang="en-US" sz="1000" b="0">
                  <a:solidFill>
                    <a:srgbClr val="000000"/>
                  </a:solidFill>
                </a:rPr>
                <a:t>項目</a:t>
              </a:r>
            </a:p>
          </p:txBody>
        </p:sp>
        <p:sp>
          <p:nvSpPr>
            <p:cNvPr id="127141" name="Text Box 165"/>
            <p:cNvSpPr txBox="1">
              <a:spLocks noChangeArrowheads="1"/>
            </p:cNvSpPr>
            <p:nvPr/>
          </p:nvSpPr>
          <p:spPr bwMode="auto">
            <a:xfrm>
              <a:off x="1253" y="923"/>
              <a:ext cx="485" cy="157"/>
            </a:xfrm>
            <a:prstGeom prst="rect">
              <a:avLst/>
            </a:prstGeom>
            <a:gradFill rotWithShape="1">
              <a:gsLst>
                <a:gs pos="0">
                  <a:srgbClr val="EAEAEA">
                    <a:gamma/>
                    <a:tint val="23137"/>
                    <a:invGamma/>
                  </a:srgbClr>
                </a:gs>
                <a:gs pos="100000">
                  <a:srgbClr val="EAEAEA"/>
                </a:gs>
              </a:gsLst>
              <a:lin ang="5400000" scaled="1"/>
            </a:gra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nchor="ctr" anchorCtr="1"/>
            <a:lstStyle/>
            <a:p>
              <a:pPr algn="ctr">
                <a:lnSpc>
                  <a:spcPct val="110000"/>
                </a:lnSpc>
                <a:spcBef>
                  <a:spcPct val="10000"/>
                </a:spcBef>
              </a:pPr>
              <a:r>
                <a:rPr lang="ja-JP" altLang="en-US" sz="1000" b="0">
                  <a:solidFill>
                    <a:srgbClr val="000000"/>
                  </a:solidFill>
                </a:rPr>
                <a:t>主体</a:t>
              </a:r>
            </a:p>
          </p:txBody>
        </p:sp>
        <p:sp>
          <p:nvSpPr>
            <p:cNvPr id="127142" name="Text Box 166"/>
            <p:cNvSpPr txBox="1">
              <a:spLocks noChangeArrowheads="1"/>
            </p:cNvSpPr>
            <p:nvPr/>
          </p:nvSpPr>
          <p:spPr bwMode="auto">
            <a:xfrm>
              <a:off x="3195" y="926"/>
              <a:ext cx="914" cy="153"/>
            </a:xfrm>
            <a:prstGeom prst="rect">
              <a:avLst/>
            </a:prstGeom>
            <a:gradFill rotWithShape="1">
              <a:gsLst>
                <a:gs pos="0">
                  <a:srgbClr val="EAEAEA">
                    <a:gamma/>
                    <a:tint val="23137"/>
                    <a:invGamma/>
                  </a:srgbClr>
                </a:gs>
                <a:gs pos="100000">
                  <a:srgbClr val="EAEAEA"/>
                </a:gs>
              </a:gsLst>
              <a:lin ang="5400000" scaled="1"/>
            </a:gra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nchor="ctr" anchorCtr="1"/>
            <a:lstStyle/>
            <a:p>
              <a:pPr algn="ctr">
                <a:lnSpc>
                  <a:spcPct val="110000"/>
                </a:lnSpc>
                <a:spcBef>
                  <a:spcPct val="10000"/>
                </a:spcBef>
              </a:pPr>
              <a:r>
                <a:rPr lang="ja-JP" altLang="en-US" sz="900" b="0">
                  <a:solidFill>
                    <a:srgbClr val="000000"/>
                  </a:solidFill>
                </a:rPr>
                <a:t>ここがポイント</a:t>
              </a:r>
            </a:p>
          </p:txBody>
        </p:sp>
      </p:grpSp>
      <p:sp>
        <p:nvSpPr>
          <p:cNvPr id="127174" name="Text Box 198"/>
          <p:cNvSpPr txBox="1">
            <a:spLocks noChangeArrowheads="1"/>
          </p:cNvSpPr>
          <p:nvPr/>
        </p:nvSpPr>
        <p:spPr bwMode="auto">
          <a:xfrm>
            <a:off x="330200" y="1054100"/>
            <a:ext cx="6264275"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200" b="0">
                <a:latin typeface="Arial" panose="020B0604020202020204" pitchFamily="34" charset="0"/>
              </a:rPr>
              <a:t>　災害時に備え、企業間などで実際に行われている連携事例を、ここでは紹介します。</a:t>
            </a:r>
          </a:p>
        </p:txBody>
      </p:sp>
      <p:sp>
        <p:nvSpPr>
          <p:cNvPr id="126980" name="Text Box 4"/>
          <p:cNvSpPr txBox="1">
            <a:spLocks noChangeArrowheads="1"/>
          </p:cNvSpPr>
          <p:nvPr/>
        </p:nvSpPr>
        <p:spPr bwMode="auto">
          <a:xfrm>
            <a:off x="2781300" y="3949700"/>
            <a:ext cx="2260600" cy="85566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組合員企業を８地区に分類、各地区に幹事会社を設置し、被災情報などを各地区で集約した後、組合事務局へ報告する体制を整備している。また組合全体での共同防災訓練も継続的に実施している。</a:t>
            </a:r>
          </a:p>
        </p:txBody>
      </p:sp>
      <p:sp>
        <p:nvSpPr>
          <p:cNvPr id="126982" name="Text Box 6"/>
          <p:cNvSpPr txBox="1">
            <a:spLocks noChangeArrowheads="1"/>
          </p:cNvSpPr>
          <p:nvPr/>
        </p:nvSpPr>
        <p:spPr bwMode="auto">
          <a:xfrm>
            <a:off x="461963" y="3949700"/>
            <a:ext cx="1492250" cy="85566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組合での被災情報の集約体制</a:t>
            </a:r>
          </a:p>
          <a:p>
            <a:pPr>
              <a:lnSpc>
                <a:spcPct val="110000"/>
              </a:lnSpc>
              <a:spcBef>
                <a:spcPct val="10000"/>
              </a:spcBef>
            </a:pPr>
            <a:r>
              <a:rPr lang="ja-JP" altLang="en-US" sz="1000" b="0"/>
              <a:t>	</a:t>
            </a:r>
          </a:p>
        </p:txBody>
      </p:sp>
      <p:sp>
        <p:nvSpPr>
          <p:cNvPr id="126984" name="Text Box 8"/>
          <p:cNvSpPr txBox="1">
            <a:spLocks noChangeArrowheads="1"/>
          </p:cNvSpPr>
          <p:nvPr/>
        </p:nvSpPr>
        <p:spPr bwMode="auto">
          <a:xfrm>
            <a:off x="1989138" y="3949700"/>
            <a:ext cx="769937" cy="85566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工業団地</a:t>
            </a:r>
          </a:p>
        </p:txBody>
      </p:sp>
      <p:sp>
        <p:nvSpPr>
          <p:cNvPr id="126986" name="Text Box 10"/>
          <p:cNvSpPr txBox="1">
            <a:spLocks noChangeArrowheads="1"/>
          </p:cNvSpPr>
          <p:nvPr/>
        </p:nvSpPr>
        <p:spPr bwMode="auto">
          <a:xfrm>
            <a:off x="5072063" y="3954463"/>
            <a:ext cx="1450975" cy="855662"/>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組合事務局及び組合員の強い防災意識と、継続的な取組みが、このような体制を実現しました。</a:t>
            </a:r>
          </a:p>
        </p:txBody>
      </p:sp>
      <p:sp>
        <p:nvSpPr>
          <p:cNvPr id="127020" name="Text Box 44"/>
          <p:cNvSpPr txBox="1">
            <a:spLocks noChangeArrowheads="1"/>
          </p:cNvSpPr>
          <p:nvPr/>
        </p:nvSpPr>
        <p:spPr bwMode="auto">
          <a:xfrm>
            <a:off x="2784475" y="4840288"/>
            <a:ext cx="2260600" cy="557212"/>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行政防災無線を組合本部に設置し、被災時でも円滑に情報伝達が可能となるようにした。</a:t>
            </a:r>
          </a:p>
        </p:txBody>
      </p:sp>
      <p:sp>
        <p:nvSpPr>
          <p:cNvPr id="127021" name="Text Box 45"/>
          <p:cNvSpPr txBox="1">
            <a:spLocks noChangeArrowheads="1"/>
          </p:cNvSpPr>
          <p:nvPr/>
        </p:nvSpPr>
        <p:spPr bwMode="auto">
          <a:xfrm>
            <a:off x="465138" y="4843463"/>
            <a:ext cx="1492250" cy="554037"/>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行政防災無線の設置</a:t>
            </a:r>
          </a:p>
        </p:txBody>
      </p:sp>
      <p:sp>
        <p:nvSpPr>
          <p:cNvPr id="127022" name="Text Box 46"/>
          <p:cNvSpPr txBox="1">
            <a:spLocks noChangeArrowheads="1"/>
          </p:cNvSpPr>
          <p:nvPr/>
        </p:nvSpPr>
        <p:spPr bwMode="auto">
          <a:xfrm>
            <a:off x="1992313" y="4840288"/>
            <a:ext cx="769937" cy="557212"/>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工業団地</a:t>
            </a:r>
          </a:p>
        </p:txBody>
      </p:sp>
      <p:sp>
        <p:nvSpPr>
          <p:cNvPr id="127023" name="Text Box 47"/>
          <p:cNvSpPr txBox="1">
            <a:spLocks noChangeArrowheads="1"/>
          </p:cNvSpPr>
          <p:nvPr/>
        </p:nvSpPr>
        <p:spPr bwMode="auto">
          <a:xfrm>
            <a:off x="5075238" y="4840288"/>
            <a:ext cx="1450975" cy="557212"/>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地元行政や消防本部との協議の末、実現した連携策です。</a:t>
            </a:r>
          </a:p>
        </p:txBody>
      </p:sp>
      <p:sp>
        <p:nvSpPr>
          <p:cNvPr id="127165" name="Text Box 189"/>
          <p:cNvSpPr txBox="1">
            <a:spLocks noChangeArrowheads="1"/>
          </p:cNvSpPr>
          <p:nvPr/>
        </p:nvSpPr>
        <p:spPr bwMode="auto">
          <a:xfrm>
            <a:off x="2784475" y="1966913"/>
            <a:ext cx="2260600" cy="833437"/>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ＢＣＰに関して、皆が使えるような「避難マップ」や「公的機関」の連絡先リストなどを作成し、商店街の各所に張り出している。</a:t>
            </a:r>
          </a:p>
        </p:txBody>
      </p:sp>
      <p:sp>
        <p:nvSpPr>
          <p:cNvPr id="127166" name="Text Box 190"/>
          <p:cNvSpPr txBox="1">
            <a:spLocks noChangeArrowheads="1"/>
          </p:cNvSpPr>
          <p:nvPr/>
        </p:nvSpPr>
        <p:spPr bwMode="auto">
          <a:xfrm>
            <a:off x="465138" y="1974850"/>
            <a:ext cx="1492250" cy="8223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ＢＣＰ掲示板</a:t>
            </a:r>
          </a:p>
        </p:txBody>
      </p:sp>
      <p:sp>
        <p:nvSpPr>
          <p:cNvPr id="127167" name="Text Box 191"/>
          <p:cNvSpPr txBox="1">
            <a:spLocks noChangeArrowheads="1"/>
          </p:cNvSpPr>
          <p:nvPr/>
        </p:nvSpPr>
        <p:spPr bwMode="auto">
          <a:xfrm>
            <a:off x="1992313" y="1966913"/>
            <a:ext cx="769937" cy="833437"/>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商店街</a:t>
            </a:r>
          </a:p>
        </p:txBody>
      </p:sp>
      <p:sp>
        <p:nvSpPr>
          <p:cNvPr id="127168" name="Text Box 192"/>
          <p:cNvSpPr txBox="1">
            <a:spLocks noChangeArrowheads="1"/>
          </p:cNvSpPr>
          <p:nvPr/>
        </p:nvSpPr>
        <p:spPr bwMode="auto">
          <a:xfrm>
            <a:off x="5075238" y="1966913"/>
            <a:ext cx="1450975" cy="833437"/>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各店舗で共通の事項を、商店街全体で作成することにより、各店舗の作業負担を減らすことができます。</a:t>
            </a:r>
          </a:p>
        </p:txBody>
      </p:sp>
      <p:sp>
        <p:nvSpPr>
          <p:cNvPr id="127036" name="Text Box 60"/>
          <p:cNvSpPr txBox="1">
            <a:spLocks noChangeArrowheads="1"/>
          </p:cNvSpPr>
          <p:nvPr/>
        </p:nvSpPr>
        <p:spPr bwMode="auto">
          <a:xfrm>
            <a:off x="2784475" y="2828925"/>
            <a:ext cx="2260600" cy="884238"/>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顧客である大企業の子会社となり、グループの一員となることで、緊急時の資金の融通や代替生産体制の構築などの協議が容易になった。</a:t>
            </a:r>
          </a:p>
        </p:txBody>
      </p:sp>
      <p:sp>
        <p:nvSpPr>
          <p:cNvPr id="127037" name="Text Box 61"/>
          <p:cNvSpPr txBox="1">
            <a:spLocks noChangeArrowheads="1"/>
          </p:cNvSpPr>
          <p:nvPr/>
        </p:nvSpPr>
        <p:spPr bwMode="auto">
          <a:xfrm>
            <a:off x="465138" y="2838450"/>
            <a:ext cx="1492250" cy="87471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グループへの参入</a:t>
            </a:r>
          </a:p>
        </p:txBody>
      </p:sp>
      <p:sp>
        <p:nvSpPr>
          <p:cNvPr id="127038" name="Text Box 62"/>
          <p:cNvSpPr txBox="1">
            <a:spLocks noChangeArrowheads="1"/>
          </p:cNvSpPr>
          <p:nvPr/>
        </p:nvSpPr>
        <p:spPr bwMode="auto">
          <a:xfrm>
            <a:off x="1992313" y="2828925"/>
            <a:ext cx="769937" cy="884238"/>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サプライチェーン</a:t>
            </a:r>
          </a:p>
          <a:p>
            <a:pPr>
              <a:lnSpc>
                <a:spcPct val="110000"/>
              </a:lnSpc>
              <a:spcBef>
                <a:spcPct val="10000"/>
              </a:spcBef>
            </a:pPr>
            <a:r>
              <a:rPr lang="ja-JP" altLang="en-US" b="0"/>
              <a:t>（金属加工業）</a:t>
            </a:r>
          </a:p>
        </p:txBody>
      </p:sp>
      <p:sp>
        <p:nvSpPr>
          <p:cNvPr id="127039" name="Text Box 63"/>
          <p:cNvSpPr txBox="1">
            <a:spLocks noChangeArrowheads="1"/>
          </p:cNvSpPr>
          <p:nvPr/>
        </p:nvSpPr>
        <p:spPr bwMode="auto">
          <a:xfrm>
            <a:off x="5075238" y="2828925"/>
            <a:ext cx="1450975" cy="884238"/>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大きな企業グループの一員となることが、事業継続の様々な面で有効である場合もあります。</a:t>
            </a:r>
          </a:p>
        </p:txBody>
      </p:sp>
      <p:sp>
        <p:nvSpPr>
          <p:cNvPr id="127207" name="AutoShape 231"/>
          <p:cNvSpPr>
            <a:spLocks noChangeArrowheads="1"/>
          </p:cNvSpPr>
          <p:nvPr/>
        </p:nvSpPr>
        <p:spPr bwMode="auto">
          <a:xfrm rot="10800000" flipH="1">
            <a:off x="309563" y="1831975"/>
            <a:ext cx="1609725" cy="85725"/>
          </a:xfrm>
          <a:prstGeom prst="homePlate">
            <a:avLst>
              <a:gd name="adj" fmla="val 41555"/>
            </a:avLst>
          </a:prstGeom>
          <a:gradFill rotWithShape="1">
            <a:gsLst>
              <a:gs pos="0">
                <a:srgbClr val="CCFF99"/>
              </a:gs>
              <a:gs pos="50000">
                <a:srgbClr val="CCFF99">
                  <a:gamma/>
                  <a:tint val="40000"/>
                  <a:invGamma/>
                </a:srgbClr>
              </a:gs>
              <a:gs pos="100000">
                <a:srgbClr val="CCFF99"/>
              </a:gs>
            </a:gsLst>
            <a:lin ang="5400000" scaled="1"/>
          </a:gradFill>
          <a:ln w="28575" algn="ctr">
            <a:solidFill>
              <a:srgbClr val="CCFF99"/>
            </a:solidFill>
            <a:miter lim="800000"/>
            <a:headEnd/>
            <a:tailEnd/>
          </a:ln>
          <a:effectLst>
            <a:outerShdw dist="17961" dir="2700000" algn="ctr" rotWithShape="0">
              <a:schemeClr val="bg2"/>
            </a:outerShdw>
          </a:effectLst>
        </p:spPr>
        <p:txBody>
          <a:bodyPr wrap="none" lIns="90000" tIns="46800" rIns="90000" bIns="46800" anchor="ctr"/>
          <a:lstStyle/>
          <a:p>
            <a:endParaRPr lang="ja-JP" altLang="en-US"/>
          </a:p>
        </p:txBody>
      </p:sp>
      <p:sp>
        <p:nvSpPr>
          <p:cNvPr id="127208" name="Rectangle 232"/>
          <p:cNvSpPr>
            <a:spLocks noChangeArrowheads="1"/>
          </p:cNvSpPr>
          <p:nvPr/>
        </p:nvSpPr>
        <p:spPr bwMode="auto">
          <a:xfrm>
            <a:off x="377825" y="1735138"/>
            <a:ext cx="1322388" cy="1635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1000">
                <a:latin typeface="Arial" panose="020B0604020202020204" pitchFamily="34" charset="0"/>
              </a:rPr>
              <a:t>あいちＢＣＰモデル 全般</a:t>
            </a:r>
          </a:p>
        </p:txBody>
      </p:sp>
      <p:sp>
        <p:nvSpPr>
          <p:cNvPr id="127236" name="Text Box 260"/>
          <p:cNvSpPr txBox="1">
            <a:spLocks noChangeArrowheads="1"/>
          </p:cNvSpPr>
          <p:nvPr/>
        </p:nvSpPr>
        <p:spPr bwMode="auto">
          <a:xfrm>
            <a:off x="1385888" y="57150"/>
            <a:ext cx="5472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000" b="0">
                <a:solidFill>
                  <a:schemeClr val="tx1"/>
                </a:solidFill>
              </a:rPr>
              <a:t>Ⅲ．ＢＣＰ取組みの連携事例・アイデア集</a:t>
            </a:r>
            <a:endParaRPr lang="ja-JP" altLang="en-US" sz="1000" b="0">
              <a:solidFill>
                <a:schemeClr val="tx1"/>
              </a:solidFill>
            </a:endParaRPr>
          </a:p>
        </p:txBody>
      </p:sp>
      <p:sp>
        <p:nvSpPr>
          <p:cNvPr id="127237" name="AutoShape 261"/>
          <p:cNvSpPr>
            <a:spLocks noChangeArrowheads="1"/>
          </p:cNvSpPr>
          <p:nvPr/>
        </p:nvSpPr>
        <p:spPr bwMode="auto">
          <a:xfrm rot="10800000" flipH="1">
            <a:off x="309563" y="3833813"/>
            <a:ext cx="1609725" cy="82550"/>
          </a:xfrm>
          <a:prstGeom prst="homePlate">
            <a:avLst>
              <a:gd name="adj" fmla="val 43153"/>
            </a:avLst>
          </a:prstGeom>
          <a:solidFill>
            <a:schemeClr val="bg1"/>
          </a:solidFill>
          <a:ln w="12700" algn="ctr">
            <a:solidFill>
              <a:srgbClr val="B2B2B2"/>
            </a:solidFill>
            <a:miter lim="800000"/>
            <a:headEnd/>
            <a:tailEnd/>
          </a:ln>
          <a:effectLst>
            <a:outerShdw dist="12700" dir="5400000" algn="ctr" rotWithShape="0">
              <a:schemeClr val="bg2"/>
            </a:outerShdw>
          </a:effectLst>
        </p:spPr>
        <p:txBody>
          <a:bodyPr wrap="none" lIns="90000" tIns="46800" rIns="90000" bIns="46800" anchor="ctr"/>
          <a:lstStyle/>
          <a:p>
            <a:endParaRPr lang="ja-JP" altLang="en-US"/>
          </a:p>
        </p:txBody>
      </p:sp>
      <p:sp>
        <p:nvSpPr>
          <p:cNvPr id="127238" name="Rectangle 262"/>
          <p:cNvSpPr>
            <a:spLocks noChangeArrowheads="1"/>
          </p:cNvSpPr>
          <p:nvPr/>
        </p:nvSpPr>
        <p:spPr bwMode="auto">
          <a:xfrm>
            <a:off x="377825" y="3736975"/>
            <a:ext cx="1322388" cy="163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sz="1000"/>
              <a:t>3</a:t>
            </a:r>
            <a:r>
              <a:rPr lang="ja-JP" altLang="en-US" sz="1000"/>
              <a:t>．事業継続</a:t>
            </a:r>
            <a:r>
              <a:rPr lang="ja-JP" altLang="en-US" sz="1000">
                <a:latin typeface="Arial" panose="020B0604020202020204" pitchFamily="34" charset="0"/>
              </a:rPr>
              <a:t>のために</a:t>
            </a:r>
          </a:p>
        </p:txBody>
      </p:sp>
      <p:sp>
        <p:nvSpPr>
          <p:cNvPr id="127239" name="AutoShape 263"/>
          <p:cNvSpPr>
            <a:spLocks noChangeArrowheads="1"/>
          </p:cNvSpPr>
          <p:nvPr/>
        </p:nvSpPr>
        <p:spPr bwMode="auto">
          <a:xfrm rot="10800000" flipH="1">
            <a:off x="309563" y="5513388"/>
            <a:ext cx="1609725" cy="85725"/>
          </a:xfrm>
          <a:prstGeom prst="homePlate">
            <a:avLst>
              <a:gd name="adj" fmla="val 41555"/>
            </a:avLst>
          </a:prstGeom>
          <a:solidFill>
            <a:schemeClr val="bg1"/>
          </a:solidFill>
          <a:ln w="12700" algn="ctr">
            <a:solidFill>
              <a:srgbClr val="B2B2B2"/>
            </a:solidFill>
            <a:miter lim="800000"/>
            <a:headEnd/>
            <a:tailEnd/>
          </a:ln>
          <a:effectLst>
            <a:outerShdw dist="12700" dir="5400000" algn="ctr" rotWithShape="0">
              <a:schemeClr val="bg2"/>
            </a:outerShdw>
          </a:effectLst>
        </p:spPr>
        <p:txBody>
          <a:bodyPr wrap="none" lIns="90000" tIns="46800" rIns="90000" bIns="46800" anchor="ctr"/>
          <a:lstStyle/>
          <a:p>
            <a:endParaRPr lang="ja-JP" altLang="en-US"/>
          </a:p>
        </p:txBody>
      </p:sp>
      <p:sp>
        <p:nvSpPr>
          <p:cNvPr id="127240" name="Rectangle 264"/>
          <p:cNvSpPr>
            <a:spLocks noChangeArrowheads="1"/>
          </p:cNvSpPr>
          <p:nvPr/>
        </p:nvSpPr>
        <p:spPr bwMode="auto">
          <a:xfrm>
            <a:off x="377825" y="5419725"/>
            <a:ext cx="1322388" cy="163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sz="1000"/>
              <a:t>4</a:t>
            </a:r>
            <a:r>
              <a:rPr lang="ja-JP" altLang="en-US" sz="1000"/>
              <a:t>．教育・訓練計画</a:t>
            </a:r>
            <a:endParaRPr lang="ja-JP" altLang="en-US" sz="1000">
              <a:latin typeface="Arial" panose="020B0604020202020204" pitchFamily="34" charset="0"/>
            </a:endParaRPr>
          </a:p>
        </p:txBody>
      </p:sp>
      <p:sp>
        <p:nvSpPr>
          <p:cNvPr id="127241" name="AutoShape 265"/>
          <p:cNvSpPr>
            <a:spLocks noChangeArrowheads="1"/>
          </p:cNvSpPr>
          <p:nvPr/>
        </p:nvSpPr>
        <p:spPr bwMode="auto">
          <a:xfrm rot="10800000" flipH="1">
            <a:off x="309563" y="6667500"/>
            <a:ext cx="1609725" cy="84138"/>
          </a:xfrm>
          <a:prstGeom prst="homePlate">
            <a:avLst>
              <a:gd name="adj" fmla="val 42338"/>
            </a:avLst>
          </a:prstGeom>
          <a:gradFill rotWithShape="1">
            <a:gsLst>
              <a:gs pos="0">
                <a:srgbClr val="E6E6E6"/>
              </a:gs>
              <a:gs pos="50000">
                <a:srgbClr val="E6E6E6">
                  <a:gamma/>
                  <a:tint val="40000"/>
                  <a:invGamma/>
                </a:srgbClr>
              </a:gs>
              <a:gs pos="100000">
                <a:srgbClr val="E6E6E6"/>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FFFF99"/>
                </a:solidFill>
                <a:miter lim="800000"/>
                <a:headEnd/>
                <a:tailEnd/>
              </a14:hiddenLine>
            </a:ext>
          </a:extLst>
        </p:spPr>
        <p:txBody>
          <a:bodyPr wrap="none" lIns="90000" tIns="46800" rIns="90000" bIns="46800" anchor="ctr"/>
          <a:lstStyle/>
          <a:p>
            <a:endParaRPr lang="ja-JP" altLang="en-US"/>
          </a:p>
        </p:txBody>
      </p:sp>
      <p:sp>
        <p:nvSpPr>
          <p:cNvPr id="127194" name="Rectangle 218"/>
          <p:cNvSpPr>
            <a:spLocks noChangeArrowheads="1"/>
          </p:cNvSpPr>
          <p:nvPr/>
        </p:nvSpPr>
        <p:spPr bwMode="auto">
          <a:xfrm>
            <a:off x="377825" y="6565900"/>
            <a:ext cx="866775" cy="160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latin typeface="Arial" panose="020B0604020202020204" pitchFamily="34" charset="0"/>
              </a:rPr>
              <a:t>様式・その他</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9" name="Text Box 9"/>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22</a:t>
            </a:r>
          </a:p>
        </p:txBody>
      </p:sp>
      <p:sp>
        <p:nvSpPr>
          <p:cNvPr id="163871" name="Text Box 31"/>
          <p:cNvSpPr txBox="1">
            <a:spLocks noChangeArrowheads="1"/>
          </p:cNvSpPr>
          <p:nvPr/>
        </p:nvSpPr>
        <p:spPr bwMode="auto">
          <a:xfrm>
            <a:off x="2740025" y="5087938"/>
            <a:ext cx="2260600" cy="7207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組合が主導で、被災した小規模事業者への復旧拠点の手配や、協力を支援した。</a:t>
            </a:r>
          </a:p>
        </p:txBody>
      </p:sp>
      <p:sp>
        <p:nvSpPr>
          <p:cNvPr id="163872" name="Text Box 32"/>
          <p:cNvSpPr txBox="1">
            <a:spLocks noChangeArrowheads="1"/>
          </p:cNvSpPr>
          <p:nvPr/>
        </p:nvSpPr>
        <p:spPr bwMode="auto">
          <a:xfrm>
            <a:off x="395288" y="5095875"/>
            <a:ext cx="1492250" cy="70961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復旧拠点の融通</a:t>
            </a:r>
          </a:p>
        </p:txBody>
      </p:sp>
      <p:sp>
        <p:nvSpPr>
          <p:cNvPr id="163873" name="Text Box 33"/>
          <p:cNvSpPr txBox="1">
            <a:spLocks noChangeArrowheads="1"/>
          </p:cNvSpPr>
          <p:nvPr/>
        </p:nvSpPr>
        <p:spPr bwMode="auto">
          <a:xfrm>
            <a:off x="1919288" y="5087938"/>
            <a:ext cx="769937" cy="7207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工業団地</a:t>
            </a:r>
          </a:p>
          <a:p>
            <a:pPr>
              <a:lnSpc>
                <a:spcPct val="110000"/>
              </a:lnSpc>
              <a:spcBef>
                <a:spcPct val="10000"/>
              </a:spcBef>
            </a:pPr>
            <a:r>
              <a:rPr lang="ja-JP" altLang="en-US" b="0"/>
              <a:t>（平成</a:t>
            </a:r>
            <a:r>
              <a:rPr lang="en-US" altLang="ja-JP" b="0"/>
              <a:t>16</a:t>
            </a:r>
            <a:r>
              <a:rPr lang="ja-JP" altLang="en-US" b="0"/>
              <a:t>年中越地震被災）</a:t>
            </a:r>
          </a:p>
        </p:txBody>
      </p:sp>
      <p:sp>
        <p:nvSpPr>
          <p:cNvPr id="163874" name="Text Box 34"/>
          <p:cNvSpPr txBox="1">
            <a:spLocks noChangeArrowheads="1"/>
          </p:cNvSpPr>
          <p:nvPr/>
        </p:nvSpPr>
        <p:spPr bwMode="auto">
          <a:xfrm>
            <a:off x="5030788" y="5087938"/>
            <a:ext cx="1450975" cy="7207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平時からの組合員企業同士のコミュニケーションがあったため、実現した事例です。</a:t>
            </a:r>
          </a:p>
        </p:txBody>
      </p:sp>
      <p:grpSp>
        <p:nvGrpSpPr>
          <p:cNvPr id="164014" name="Group 174"/>
          <p:cNvGrpSpPr>
            <a:grpSpLocks/>
          </p:cNvGrpSpPr>
          <p:nvPr/>
        </p:nvGrpSpPr>
        <p:grpSpPr bwMode="auto">
          <a:xfrm>
            <a:off x="385763" y="7040563"/>
            <a:ext cx="6086475" cy="1192212"/>
            <a:chOff x="243" y="4898"/>
            <a:chExt cx="3834" cy="751"/>
          </a:xfrm>
        </p:grpSpPr>
        <p:sp>
          <p:nvSpPr>
            <p:cNvPr id="163876" name="Text Box 36"/>
            <p:cNvSpPr txBox="1">
              <a:spLocks noChangeArrowheads="1"/>
            </p:cNvSpPr>
            <p:nvPr/>
          </p:nvSpPr>
          <p:spPr bwMode="auto">
            <a:xfrm>
              <a:off x="1720" y="4898"/>
              <a:ext cx="1424" cy="751"/>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お寺の広場に自然発生的に人が集まったため、そこを避難所として市に申請した。その後、避難所として正式に認められることで、食事などが届けられるようになった。</a:t>
              </a:r>
            </a:p>
            <a:p>
              <a:pPr>
                <a:lnSpc>
                  <a:spcPct val="110000"/>
                </a:lnSpc>
                <a:spcBef>
                  <a:spcPct val="10000"/>
                </a:spcBef>
              </a:pPr>
              <a:r>
                <a:rPr lang="ja-JP" altLang="en-US" sz="900" b="0"/>
                <a:t>（なお、避難所の申請用紙は、商店街ではなく、町内会として申請する必要があった。）</a:t>
              </a:r>
            </a:p>
          </p:txBody>
        </p:sp>
        <p:sp>
          <p:nvSpPr>
            <p:cNvPr id="163877" name="Text Box 37"/>
            <p:cNvSpPr txBox="1">
              <a:spLocks noChangeArrowheads="1"/>
            </p:cNvSpPr>
            <p:nvPr/>
          </p:nvSpPr>
          <p:spPr bwMode="auto">
            <a:xfrm>
              <a:off x="243" y="4902"/>
              <a:ext cx="940" cy="744"/>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避難所の設置</a:t>
              </a:r>
            </a:p>
          </p:txBody>
        </p:sp>
        <p:sp>
          <p:nvSpPr>
            <p:cNvPr id="163878" name="Text Box 38"/>
            <p:cNvSpPr txBox="1">
              <a:spLocks noChangeArrowheads="1"/>
            </p:cNvSpPr>
            <p:nvPr/>
          </p:nvSpPr>
          <p:spPr bwMode="auto">
            <a:xfrm>
              <a:off x="1203" y="4898"/>
              <a:ext cx="485" cy="751"/>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商店街</a:t>
              </a:r>
            </a:p>
            <a:p>
              <a:pPr>
                <a:lnSpc>
                  <a:spcPct val="110000"/>
                </a:lnSpc>
                <a:spcBef>
                  <a:spcPct val="10000"/>
                </a:spcBef>
              </a:pPr>
              <a:r>
                <a:rPr lang="ja-JP" altLang="en-US" b="0"/>
                <a:t>（平成</a:t>
              </a:r>
              <a:r>
                <a:rPr lang="en-US" altLang="ja-JP" b="0"/>
                <a:t>19</a:t>
              </a:r>
              <a:r>
                <a:rPr lang="ja-JP" altLang="en-US" b="0"/>
                <a:t>年中越沖地震被災）</a:t>
              </a:r>
            </a:p>
          </p:txBody>
        </p:sp>
        <p:sp>
          <p:nvSpPr>
            <p:cNvPr id="163879" name="Text Box 39"/>
            <p:cNvSpPr txBox="1">
              <a:spLocks noChangeArrowheads="1"/>
            </p:cNvSpPr>
            <p:nvPr/>
          </p:nvSpPr>
          <p:spPr bwMode="auto">
            <a:xfrm>
              <a:off x="3163" y="4898"/>
              <a:ext cx="914" cy="751"/>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定期的な催し物を通じた、平時からのネットワークが、災害時にも活用された事例です。</a:t>
              </a:r>
            </a:p>
          </p:txBody>
        </p:sp>
      </p:grpSp>
      <p:grpSp>
        <p:nvGrpSpPr>
          <p:cNvPr id="163998" name="Group 158"/>
          <p:cNvGrpSpPr>
            <a:grpSpLocks/>
          </p:cNvGrpSpPr>
          <p:nvPr/>
        </p:nvGrpSpPr>
        <p:grpSpPr bwMode="auto">
          <a:xfrm>
            <a:off x="392113" y="1438275"/>
            <a:ext cx="6086475" cy="252413"/>
            <a:chOff x="247" y="1006"/>
            <a:chExt cx="3834" cy="158"/>
          </a:xfrm>
        </p:grpSpPr>
        <p:sp>
          <p:nvSpPr>
            <p:cNvPr id="163881" name="Text Box 41"/>
            <p:cNvSpPr txBox="1">
              <a:spLocks noChangeArrowheads="1"/>
            </p:cNvSpPr>
            <p:nvPr/>
          </p:nvSpPr>
          <p:spPr bwMode="auto">
            <a:xfrm>
              <a:off x="1724" y="1006"/>
              <a:ext cx="1424" cy="158"/>
            </a:xfrm>
            <a:prstGeom prst="rect">
              <a:avLst/>
            </a:prstGeom>
            <a:gradFill rotWithShape="1">
              <a:gsLst>
                <a:gs pos="0">
                  <a:srgbClr val="EAEAEA">
                    <a:gamma/>
                    <a:tint val="23137"/>
                    <a:invGamma/>
                  </a:srgbClr>
                </a:gs>
                <a:gs pos="100000">
                  <a:srgbClr val="EAEAEA"/>
                </a:gs>
              </a:gsLst>
              <a:lin ang="5400000" scaled="1"/>
            </a:gra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nchor="ctr" anchorCtr="1"/>
            <a:lstStyle/>
            <a:p>
              <a:pPr algn="ctr">
                <a:lnSpc>
                  <a:spcPct val="110000"/>
                </a:lnSpc>
                <a:spcBef>
                  <a:spcPct val="10000"/>
                </a:spcBef>
              </a:pPr>
              <a:r>
                <a:rPr lang="ja-JP" altLang="en-US" sz="1000" b="0">
                  <a:solidFill>
                    <a:srgbClr val="000000"/>
                  </a:solidFill>
                </a:rPr>
                <a:t>内容</a:t>
              </a:r>
            </a:p>
          </p:txBody>
        </p:sp>
        <p:sp>
          <p:nvSpPr>
            <p:cNvPr id="163882" name="Text Box 42"/>
            <p:cNvSpPr txBox="1">
              <a:spLocks noChangeArrowheads="1"/>
            </p:cNvSpPr>
            <p:nvPr/>
          </p:nvSpPr>
          <p:spPr bwMode="auto">
            <a:xfrm>
              <a:off x="247" y="1006"/>
              <a:ext cx="940" cy="158"/>
            </a:xfrm>
            <a:prstGeom prst="rect">
              <a:avLst/>
            </a:prstGeom>
            <a:gradFill rotWithShape="1">
              <a:gsLst>
                <a:gs pos="0">
                  <a:srgbClr val="EAEAEA">
                    <a:gamma/>
                    <a:tint val="23137"/>
                    <a:invGamma/>
                  </a:srgbClr>
                </a:gs>
                <a:gs pos="100000">
                  <a:srgbClr val="EAEAEA"/>
                </a:gs>
              </a:gsLst>
              <a:lin ang="5400000" scaled="1"/>
            </a:gra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nchor="ctr" anchorCtr="1"/>
            <a:lstStyle/>
            <a:p>
              <a:pPr algn="ctr">
                <a:lnSpc>
                  <a:spcPct val="110000"/>
                </a:lnSpc>
                <a:spcBef>
                  <a:spcPct val="10000"/>
                </a:spcBef>
              </a:pPr>
              <a:r>
                <a:rPr lang="ja-JP" altLang="en-US" sz="1000" b="0">
                  <a:solidFill>
                    <a:srgbClr val="000000"/>
                  </a:solidFill>
                </a:rPr>
                <a:t>項目</a:t>
              </a:r>
            </a:p>
          </p:txBody>
        </p:sp>
        <p:sp>
          <p:nvSpPr>
            <p:cNvPr id="163883" name="Text Box 43"/>
            <p:cNvSpPr txBox="1">
              <a:spLocks noChangeArrowheads="1"/>
            </p:cNvSpPr>
            <p:nvPr/>
          </p:nvSpPr>
          <p:spPr bwMode="auto">
            <a:xfrm>
              <a:off x="1207" y="1006"/>
              <a:ext cx="485" cy="158"/>
            </a:xfrm>
            <a:prstGeom prst="rect">
              <a:avLst/>
            </a:prstGeom>
            <a:gradFill rotWithShape="1">
              <a:gsLst>
                <a:gs pos="0">
                  <a:srgbClr val="EAEAEA">
                    <a:gamma/>
                    <a:tint val="23137"/>
                    <a:invGamma/>
                  </a:srgbClr>
                </a:gs>
                <a:gs pos="100000">
                  <a:srgbClr val="EAEAEA"/>
                </a:gs>
              </a:gsLst>
              <a:lin ang="5400000" scaled="1"/>
            </a:gra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nchor="ctr" anchorCtr="1"/>
            <a:lstStyle/>
            <a:p>
              <a:pPr algn="ctr">
                <a:lnSpc>
                  <a:spcPct val="110000"/>
                </a:lnSpc>
                <a:spcBef>
                  <a:spcPct val="10000"/>
                </a:spcBef>
              </a:pPr>
              <a:r>
                <a:rPr lang="ja-JP" altLang="en-US" sz="1000" b="0">
                  <a:solidFill>
                    <a:srgbClr val="000000"/>
                  </a:solidFill>
                </a:rPr>
                <a:t>主体</a:t>
              </a:r>
            </a:p>
          </p:txBody>
        </p:sp>
        <p:sp>
          <p:nvSpPr>
            <p:cNvPr id="163884" name="Text Box 44"/>
            <p:cNvSpPr txBox="1">
              <a:spLocks noChangeArrowheads="1"/>
            </p:cNvSpPr>
            <p:nvPr/>
          </p:nvSpPr>
          <p:spPr bwMode="auto">
            <a:xfrm>
              <a:off x="3167" y="1009"/>
              <a:ext cx="914" cy="154"/>
            </a:xfrm>
            <a:prstGeom prst="rect">
              <a:avLst/>
            </a:prstGeom>
            <a:gradFill rotWithShape="1">
              <a:gsLst>
                <a:gs pos="0">
                  <a:srgbClr val="EAEAEA">
                    <a:gamma/>
                    <a:tint val="23137"/>
                    <a:invGamma/>
                  </a:srgbClr>
                </a:gs>
                <a:gs pos="100000">
                  <a:srgbClr val="EAEAEA"/>
                </a:gs>
              </a:gsLst>
              <a:lin ang="5400000" scaled="1"/>
            </a:gra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nchor="ctr" anchorCtr="1"/>
            <a:lstStyle/>
            <a:p>
              <a:pPr algn="ctr">
                <a:lnSpc>
                  <a:spcPct val="110000"/>
                </a:lnSpc>
                <a:spcBef>
                  <a:spcPct val="10000"/>
                </a:spcBef>
              </a:pPr>
              <a:r>
                <a:rPr lang="ja-JP" altLang="en-US" sz="900" b="0">
                  <a:solidFill>
                    <a:srgbClr val="000000"/>
                  </a:solidFill>
                </a:rPr>
                <a:t>ここがポイント</a:t>
              </a:r>
            </a:p>
          </p:txBody>
        </p:sp>
      </p:grpSp>
      <p:sp>
        <p:nvSpPr>
          <p:cNvPr id="163891" name="Text Box 51"/>
          <p:cNvSpPr txBox="1">
            <a:spLocks noChangeArrowheads="1"/>
          </p:cNvSpPr>
          <p:nvPr/>
        </p:nvSpPr>
        <p:spPr bwMode="auto">
          <a:xfrm>
            <a:off x="2740025" y="3549650"/>
            <a:ext cx="2260600" cy="1500188"/>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自動車部品の国内シェア</a:t>
            </a:r>
            <a:r>
              <a:rPr lang="en-US" altLang="ja-JP" sz="900" b="0"/>
              <a:t>7</a:t>
            </a:r>
            <a:r>
              <a:rPr lang="ja-JP" altLang="en-US" sz="900" b="0"/>
              <a:t>割を誇るＡ社が被災したが、親企業であるメーカー数社が被災後すぐに調査隊を送り込み、復旧活動を行ったことにより、１週間で操業を再開した。</a:t>
            </a:r>
          </a:p>
          <a:p>
            <a:pPr>
              <a:lnSpc>
                <a:spcPct val="110000"/>
              </a:lnSpc>
              <a:spcBef>
                <a:spcPct val="10000"/>
              </a:spcBef>
            </a:pPr>
            <a:endParaRPr lang="en-US" altLang="ja-JP" sz="900" b="0"/>
          </a:p>
        </p:txBody>
      </p:sp>
      <p:sp>
        <p:nvSpPr>
          <p:cNvPr id="163892" name="Text Box 52"/>
          <p:cNvSpPr txBox="1">
            <a:spLocks noChangeArrowheads="1"/>
          </p:cNvSpPr>
          <p:nvPr/>
        </p:nvSpPr>
        <p:spPr bwMode="auto">
          <a:xfrm>
            <a:off x="395288" y="3563938"/>
            <a:ext cx="1492250" cy="14827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親企業から</a:t>
            </a:r>
          </a:p>
          <a:p>
            <a:pPr>
              <a:lnSpc>
                <a:spcPct val="110000"/>
              </a:lnSpc>
              <a:spcBef>
                <a:spcPct val="10000"/>
              </a:spcBef>
            </a:pPr>
            <a:r>
              <a:rPr lang="ja-JP" altLang="en-US" sz="1000" b="0"/>
              <a:t>復旧要員の派遣</a:t>
            </a:r>
          </a:p>
        </p:txBody>
      </p:sp>
      <p:sp>
        <p:nvSpPr>
          <p:cNvPr id="163893" name="Text Box 53"/>
          <p:cNvSpPr txBox="1">
            <a:spLocks noChangeArrowheads="1"/>
          </p:cNvSpPr>
          <p:nvPr/>
        </p:nvSpPr>
        <p:spPr bwMode="auto">
          <a:xfrm>
            <a:off x="1919288" y="3549650"/>
            <a:ext cx="769937" cy="1500188"/>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サプライチェーン</a:t>
            </a:r>
          </a:p>
          <a:p>
            <a:pPr>
              <a:lnSpc>
                <a:spcPct val="110000"/>
              </a:lnSpc>
              <a:spcBef>
                <a:spcPct val="10000"/>
              </a:spcBef>
            </a:pPr>
            <a:r>
              <a:rPr lang="zh-TW" altLang="en-US" b="0"/>
              <a:t>（</a:t>
            </a:r>
            <a:r>
              <a:rPr lang="ja-JP" altLang="en-US" b="0"/>
              <a:t>平成</a:t>
            </a:r>
            <a:r>
              <a:rPr lang="en-US" altLang="ja-JP" b="0"/>
              <a:t>19</a:t>
            </a:r>
            <a:r>
              <a:rPr lang="ja-JP" altLang="en-US" b="0"/>
              <a:t>年</a:t>
            </a:r>
            <a:r>
              <a:rPr lang="zh-TW" altLang="en-US" b="0"/>
              <a:t>中越沖地震被災</a:t>
            </a:r>
            <a:r>
              <a:rPr lang="en-US" altLang="ja-JP" b="0"/>
              <a:t>/</a:t>
            </a:r>
            <a:endParaRPr lang="ja-JP" altLang="zh-TW" b="0"/>
          </a:p>
          <a:p>
            <a:pPr>
              <a:lnSpc>
                <a:spcPct val="110000"/>
              </a:lnSpc>
              <a:spcBef>
                <a:spcPct val="10000"/>
              </a:spcBef>
            </a:pPr>
            <a:r>
              <a:rPr lang="ja-JP" altLang="en-US" b="0"/>
              <a:t>自動車製造業</a:t>
            </a:r>
            <a:r>
              <a:rPr lang="zh-TW" altLang="en-US" b="0"/>
              <a:t>）</a:t>
            </a:r>
          </a:p>
        </p:txBody>
      </p:sp>
      <p:sp>
        <p:nvSpPr>
          <p:cNvPr id="163894" name="Text Box 54"/>
          <p:cNvSpPr txBox="1">
            <a:spLocks noChangeArrowheads="1"/>
          </p:cNvSpPr>
          <p:nvPr/>
        </p:nvSpPr>
        <p:spPr bwMode="auto">
          <a:xfrm>
            <a:off x="5030788" y="3549650"/>
            <a:ext cx="1450975" cy="1500188"/>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業界全体にとって重要な製品を、Ａ社が圧倒的なシェアで生産していたため実現した事例です。</a:t>
            </a:r>
          </a:p>
          <a:p>
            <a:pPr>
              <a:lnSpc>
                <a:spcPct val="110000"/>
              </a:lnSpc>
              <a:spcBef>
                <a:spcPct val="10000"/>
              </a:spcBef>
            </a:pPr>
            <a:r>
              <a:rPr lang="ja-JP" altLang="en-US" sz="900" b="0"/>
              <a:t>なお、この事例を契機に、親企業からサプライヤに対して、ＢＣＰ作成の要求が強まると考えられています。</a:t>
            </a:r>
          </a:p>
        </p:txBody>
      </p:sp>
      <p:sp>
        <p:nvSpPr>
          <p:cNvPr id="163895" name="Text Box 55"/>
          <p:cNvSpPr txBox="1">
            <a:spLocks noChangeArrowheads="1"/>
          </p:cNvSpPr>
          <p:nvPr/>
        </p:nvSpPr>
        <p:spPr bwMode="auto">
          <a:xfrm>
            <a:off x="122238" y="679450"/>
            <a:ext cx="6121400" cy="36671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en-US" altLang="ja-JP" sz="1800"/>
              <a:t>●</a:t>
            </a:r>
            <a:r>
              <a:rPr lang="ja-JP" altLang="en-US" sz="1800"/>
              <a:t>その２　災害時の連携事例</a:t>
            </a:r>
          </a:p>
        </p:txBody>
      </p:sp>
      <p:sp>
        <p:nvSpPr>
          <p:cNvPr id="163908" name="Text Box 68"/>
          <p:cNvSpPr txBox="1">
            <a:spLocks noChangeArrowheads="1"/>
          </p:cNvSpPr>
          <p:nvPr/>
        </p:nvSpPr>
        <p:spPr bwMode="auto">
          <a:xfrm>
            <a:off x="2740025" y="5824538"/>
            <a:ext cx="2260600" cy="8096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（被災企業は食品加工業であり、）代替生産時でも、商品の風味を確保する必要があったため、風味の近い商品を扱う県内の同業他社数社と代替生産・共同生産を実施した。</a:t>
            </a:r>
          </a:p>
        </p:txBody>
      </p:sp>
      <p:sp>
        <p:nvSpPr>
          <p:cNvPr id="163909" name="Text Box 69"/>
          <p:cNvSpPr txBox="1">
            <a:spLocks noChangeArrowheads="1"/>
          </p:cNvSpPr>
          <p:nvPr/>
        </p:nvSpPr>
        <p:spPr bwMode="auto">
          <a:xfrm>
            <a:off x="395288" y="5830888"/>
            <a:ext cx="1492250" cy="800100"/>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同業者間での</a:t>
            </a:r>
          </a:p>
          <a:p>
            <a:pPr>
              <a:lnSpc>
                <a:spcPct val="110000"/>
              </a:lnSpc>
              <a:spcBef>
                <a:spcPct val="10000"/>
              </a:spcBef>
            </a:pPr>
            <a:r>
              <a:rPr lang="ja-JP" altLang="en-US" sz="1000" b="0"/>
              <a:t>代替生産</a:t>
            </a:r>
          </a:p>
        </p:txBody>
      </p:sp>
      <p:sp>
        <p:nvSpPr>
          <p:cNvPr id="163910" name="Text Box 70"/>
          <p:cNvSpPr txBox="1">
            <a:spLocks noChangeArrowheads="1"/>
          </p:cNvSpPr>
          <p:nvPr/>
        </p:nvSpPr>
        <p:spPr bwMode="auto">
          <a:xfrm>
            <a:off x="1919288" y="5824538"/>
            <a:ext cx="769937" cy="8096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同業種組合</a:t>
            </a:r>
            <a:r>
              <a:rPr lang="ja-JP" altLang="en-US" b="0"/>
              <a:t>（平成</a:t>
            </a:r>
            <a:r>
              <a:rPr lang="en-US" altLang="ja-JP" b="0"/>
              <a:t>16</a:t>
            </a:r>
            <a:r>
              <a:rPr lang="ja-JP" altLang="en-US" b="0"/>
              <a:t>年中越地震被災）</a:t>
            </a:r>
          </a:p>
        </p:txBody>
      </p:sp>
      <p:sp>
        <p:nvSpPr>
          <p:cNvPr id="163911" name="Text Box 71"/>
          <p:cNvSpPr txBox="1">
            <a:spLocks noChangeArrowheads="1"/>
          </p:cNvSpPr>
          <p:nvPr/>
        </p:nvSpPr>
        <p:spPr bwMode="auto">
          <a:xfrm>
            <a:off x="5030788" y="5824538"/>
            <a:ext cx="1450975" cy="8096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組合活動を通じたコミュニケーションにより、代替先の品質を把握していたため実現した事例です。</a:t>
            </a:r>
          </a:p>
        </p:txBody>
      </p:sp>
      <p:sp>
        <p:nvSpPr>
          <p:cNvPr id="163938" name="Text Box 98"/>
          <p:cNvSpPr txBox="1">
            <a:spLocks noChangeArrowheads="1"/>
          </p:cNvSpPr>
          <p:nvPr/>
        </p:nvSpPr>
        <p:spPr bwMode="auto">
          <a:xfrm>
            <a:off x="260350" y="1062038"/>
            <a:ext cx="62642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200" b="0">
                <a:latin typeface="Arial" panose="020B0604020202020204" pitchFamily="34" charset="0"/>
              </a:rPr>
              <a:t>　近年の災害時に、企業間で実際に行われた連携事例を、ここでは紹介します。</a:t>
            </a:r>
          </a:p>
        </p:txBody>
      </p:sp>
      <p:grpSp>
        <p:nvGrpSpPr>
          <p:cNvPr id="164013" name="Group 173"/>
          <p:cNvGrpSpPr>
            <a:grpSpLocks/>
          </p:cNvGrpSpPr>
          <p:nvPr/>
        </p:nvGrpSpPr>
        <p:grpSpPr bwMode="auto">
          <a:xfrm>
            <a:off x="395288" y="8266113"/>
            <a:ext cx="6086475" cy="733425"/>
            <a:chOff x="249" y="4419"/>
            <a:chExt cx="3834" cy="462"/>
          </a:xfrm>
        </p:grpSpPr>
        <p:sp>
          <p:nvSpPr>
            <p:cNvPr id="163941" name="Text Box 101"/>
            <p:cNvSpPr txBox="1">
              <a:spLocks noChangeArrowheads="1"/>
            </p:cNvSpPr>
            <p:nvPr/>
          </p:nvSpPr>
          <p:spPr bwMode="auto">
            <a:xfrm>
              <a:off x="1726" y="4419"/>
              <a:ext cx="1424" cy="462"/>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風評被害への対策として、工業団地が新聞への広告掲載を行った。</a:t>
              </a:r>
            </a:p>
          </p:txBody>
        </p:sp>
        <p:sp>
          <p:nvSpPr>
            <p:cNvPr id="163942" name="Text Box 102"/>
            <p:cNvSpPr txBox="1">
              <a:spLocks noChangeArrowheads="1"/>
            </p:cNvSpPr>
            <p:nvPr/>
          </p:nvSpPr>
          <p:spPr bwMode="auto">
            <a:xfrm>
              <a:off x="249" y="4421"/>
              <a:ext cx="940" cy="458"/>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新聞広告による</a:t>
              </a:r>
            </a:p>
            <a:p>
              <a:pPr>
                <a:lnSpc>
                  <a:spcPct val="110000"/>
                </a:lnSpc>
                <a:spcBef>
                  <a:spcPct val="10000"/>
                </a:spcBef>
              </a:pPr>
              <a:r>
                <a:rPr lang="ja-JP" altLang="en-US" sz="1000" b="0"/>
                <a:t>風評被害の軽減</a:t>
              </a:r>
            </a:p>
          </p:txBody>
        </p:sp>
        <p:sp>
          <p:nvSpPr>
            <p:cNvPr id="163943" name="Text Box 103"/>
            <p:cNvSpPr txBox="1">
              <a:spLocks noChangeArrowheads="1"/>
            </p:cNvSpPr>
            <p:nvPr/>
          </p:nvSpPr>
          <p:spPr bwMode="auto">
            <a:xfrm>
              <a:off x="1209" y="4419"/>
              <a:ext cx="485" cy="462"/>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同業種組合</a:t>
              </a:r>
            </a:p>
            <a:p>
              <a:pPr>
                <a:lnSpc>
                  <a:spcPct val="110000"/>
                </a:lnSpc>
                <a:spcBef>
                  <a:spcPct val="10000"/>
                </a:spcBef>
              </a:pPr>
              <a:r>
                <a:rPr lang="ja-JP" altLang="en-US" b="0"/>
                <a:t>（平成</a:t>
              </a:r>
              <a:r>
                <a:rPr lang="en-US" altLang="ja-JP" b="0"/>
                <a:t>16</a:t>
              </a:r>
              <a:r>
                <a:rPr lang="ja-JP" altLang="en-US" b="0"/>
                <a:t>年中越地震被災）</a:t>
              </a:r>
            </a:p>
          </p:txBody>
        </p:sp>
        <p:sp>
          <p:nvSpPr>
            <p:cNvPr id="163944" name="Text Box 104"/>
            <p:cNvSpPr txBox="1">
              <a:spLocks noChangeArrowheads="1"/>
            </p:cNvSpPr>
            <p:nvPr/>
          </p:nvSpPr>
          <p:spPr bwMode="auto">
            <a:xfrm>
              <a:off x="3169" y="4419"/>
              <a:ext cx="914" cy="462"/>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企業個々での新聞への広告掲載は、費用的に難しいため、組合が音頭をとった事例です。</a:t>
              </a:r>
            </a:p>
          </p:txBody>
        </p:sp>
      </p:grpSp>
      <p:sp>
        <p:nvSpPr>
          <p:cNvPr id="163946" name="Text Box 106"/>
          <p:cNvSpPr txBox="1">
            <a:spLocks noChangeArrowheads="1"/>
          </p:cNvSpPr>
          <p:nvPr/>
        </p:nvSpPr>
        <p:spPr bwMode="auto">
          <a:xfrm>
            <a:off x="2740025" y="2806700"/>
            <a:ext cx="2260600" cy="717550"/>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組合の要請を受けた経済産業省の指導もあり、泥をかぶった機械をメーカー派遣の技術員が修理、約</a:t>
            </a:r>
            <a:r>
              <a:rPr lang="en-US" altLang="ja-JP" sz="900" b="0"/>
              <a:t>1</a:t>
            </a:r>
            <a:r>
              <a:rPr lang="ja-JP" altLang="en-US" sz="900" b="0"/>
              <a:t>か月後にほぼ全ての企業が復旧できた。</a:t>
            </a:r>
          </a:p>
        </p:txBody>
      </p:sp>
      <p:sp>
        <p:nvSpPr>
          <p:cNvPr id="163947" name="Text Box 107"/>
          <p:cNvSpPr txBox="1">
            <a:spLocks noChangeArrowheads="1"/>
          </p:cNvSpPr>
          <p:nvPr/>
        </p:nvSpPr>
        <p:spPr bwMode="auto">
          <a:xfrm>
            <a:off x="395288" y="2808288"/>
            <a:ext cx="1492250" cy="7143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復旧要員の要請</a:t>
            </a:r>
          </a:p>
        </p:txBody>
      </p:sp>
      <p:sp>
        <p:nvSpPr>
          <p:cNvPr id="163948" name="Text Box 108"/>
          <p:cNvSpPr txBox="1">
            <a:spLocks noChangeArrowheads="1"/>
          </p:cNvSpPr>
          <p:nvPr/>
        </p:nvSpPr>
        <p:spPr bwMode="auto">
          <a:xfrm>
            <a:off x="1919288" y="2806700"/>
            <a:ext cx="769937" cy="717550"/>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同業種組合</a:t>
            </a:r>
          </a:p>
          <a:p>
            <a:pPr>
              <a:lnSpc>
                <a:spcPct val="110000"/>
              </a:lnSpc>
              <a:spcBef>
                <a:spcPct val="10000"/>
              </a:spcBef>
            </a:pPr>
            <a:r>
              <a:rPr lang="ja-JP" altLang="en-US" b="0"/>
              <a:t>（平成</a:t>
            </a:r>
            <a:r>
              <a:rPr lang="en-US" altLang="ja-JP" b="0"/>
              <a:t>16</a:t>
            </a:r>
            <a:r>
              <a:rPr lang="ja-JP" altLang="en-US" b="0"/>
              <a:t>年新潟水害）</a:t>
            </a:r>
          </a:p>
        </p:txBody>
      </p:sp>
      <p:sp>
        <p:nvSpPr>
          <p:cNvPr id="163949" name="Text Box 109"/>
          <p:cNvSpPr txBox="1">
            <a:spLocks noChangeArrowheads="1"/>
          </p:cNvSpPr>
          <p:nvPr/>
        </p:nvSpPr>
        <p:spPr bwMode="auto">
          <a:xfrm>
            <a:off x="5030788" y="2806700"/>
            <a:ext cx="1450975" cy="717550"/>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平時から、地元企業間で相互に受注・発注するネットワークがあったため実現した事例です。</a:t>
            </a:r>
          </a:p>
        </p:txBody>
      </p:sp>
      <p:sp>
        <p:nvSpPr>
          <p:cNvPr id="163956" name="Text Box 116"/>
          <p:cNvSpPr txBox="1">
            <a:spLocks noChangeArrowheads="1"/>
          </p:cNvSpPr>
          <p:nvPr/>
        </p:nvSpPr>
        <p:spPr bwMode="auto">
          <a:xfrm>
            <a:off x="2740025" y="1962150"/>
            <a:ext cx="2260600" cy="83026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（自動車に搭載する）オーディオ機器メーカーに対し、親企業が、技術者の派遣、交通手段として原付の貸し出し、救援物資のヘリコプターによる運搬及び製品の運び出しを行った。</a:t>
            </a:r>
          </a:p>
        </p:txBody>
      </p:sp>
      <p:sp>
        <p:nvSpPr>
          <p:cNvPr id="163957" name="Text Box 117"/>
          <p:cNvSpPr txBox="1">
            <a:spLocks noChangeArrowheads="1"/>
          </p:cNvSpPr>
          <p:nvPr/>
        </p:nvSpPr>
        <p:spPr bwMode="auto">
          <a:xfrm>
            <a:off x="395288" y="1966913"/>
            <a:ext cx="1492250" cy="820737"/>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サプライヤへの</a:t>
            </a:r>
          </a:p>
          <a:p>
            <a:pPr>
              <a:lnSpc>
                <a:spcPct val="110000"/>
              </a:lnSpc>
              <a:spcBef>
                <a:spcPct val="10000"/>
              </a:spcBef>
            </a:pPr>
            <a:r>
              <a:rPr lang="ja-JP" altLang="en-US" sz="1000" b="0"/>
              <a:t>総合的な復旧支援</a:t>
            </a:r>
          </a:p>
        </p:txBody>
      </p:sp>
      <p:sp>
        <p:nvSpPr>
          <p:cNvPr id="163958" name="Text Box 118"/>
          <p:cNvSpPr txBox="1">
            <a:spLocks noChangeArrowheads="1"/>
          </p:cNvSpPr>
          <p:nvPr/>
        </p:nvSpPr>
        <p:spPr bwMode="auto">
          <a:xfrm>
            <a:off x="1919288" y="1962150"/>
            <a:ext cx="769937" cy="83026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r>
              <a:rPr lang="ja-JP" altLang="en-US" sz="900" b="0"/>
              <a:t>サプライチェーン</a:t>
            </a:r>
          </a:p>
          <a:p>
            <a:r>
              <a:rPr lang="zh-TW" altLang="en-US" b="0"/>
              <a:t>（</a:t>
            </a:r>
            <a:r>
              <a:rPr lang="ja-JP" altLang="en-US" b="0"/>
              <a:t>平成</a:t>
            </a:r>
            <a:r>
              <a:rPr lang="en-US" altLang="ja-JP" b="0"/>
              <a:t>7</a:t>
            </a:r>
            <a:r>
              <a:rPr lang="ja-JP" altLang="en-US" b="0"/>
              <a:t>年阪神大震災被災</a:t>
            </a:r>
            <a:r>
              <a:rPr lang="en-US" altLang="ja-JP" b="0"/>
              <a:t>/</a:t>
            </a:r>
            <a:endParaRPr lang="ja-JP" altLang="zh-TW" b="0"/>
          </a:p>
          <a:p>
            <a:r>
              <a:rPr lang="ja-JP" altLang="en-US" b="0"/>
              <a:t>自動車製造業</a:t>
            </a:r>
            <a:r>
              <a:rPr lang="zh-TW" altLang="en-US" b="0"/>
              <a:t>）</a:t>
            </a:r>
          </a:p>
        </p:txBody>
      </p:sp>
      <p:sp>
        <p:nvSpPr>
          <p:cNvPr id="163959" name="Text Box 119"/>
          <p:cNvSpPr txBox="1">
            <a:spLocks noChangeArrowheads="1"/>
          </p:cNvSpPr>
          <p:nvPr/>
        </p:nvSpPr>
        <p:spPr bwMode="auto">
          <a:xfrm>
            <a:off x="5030788" y="1962150"/>
            <a:ext cx="1450975" cy="83026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被災したサプライヤを、親企業が復旧支援した事例です。事前の取り決めがあれば効果的です。</a:t>
            </a:r>
          </a:p>
        </p:txBody>
      </p:sp>
      <p:sp>
        <p:nvSpPr>
          <p:cNvPr id="164006" name="Text Box 166"/>
          <p:cNvSpPr txBox="1">
            <a:spLocks noChangeArrowheads="1"/>
          </p:cNvSpPr>
          <p:nvPr/>
        </p:nvSpPr>
        <p:spPr bwMode="auto">
          <a:xfrm>
            <a:off x="44450" y="57150"/>
            <a:ext cx="54721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0">
                <a:solidFill>
                  <a:schemeClr val="tx1"/>
                </a:solidFill>
              </a:rPr>
              <a:t>Ⅲ</a:t>
            </a:r>
            <a:r>
              <a:rPr lang="ja-JP" altLang="en-US" sz="1000" b="0">
                <a:solidFill>
                  <a:schemeClr val="tx1"/>
                </a:solidFill>
              </a:rPr>
              <a:t>．ＢＣＰ取組みの連携事例・アイデア集</a:t>
            </a:r>
          </a:p>
        </p:txBody>
      </p:sp>
      <p:sp>
        <p:nvSpPr>
          <p:cNvPr id="164007" name="AutoShape 167"/>
          <p:cNvSpPr>
            <a:spLocks noChangeArrowheads="1"/>
          </p:cNvSpPr>
          <p:nvPr/>
        </p:nvSpPr>
        <p:spPr bwMode="auto">
          <a:xfrm rot="10800000" flipH="1">
            <a:off x="309563" y="6894513"/>
            <a:ext cx="1609725" cy="85725"/>
          </a:xfrm>
          <a:prstGeom prst="homePlate">
            <a:avLst>
              <a:gd name="adj" fmla="val 41555"/>
            </a:avLst>
          </a:prstGeom>
          <a:gradFill rotWithShape="1">
            <a:gsLst>
              <a:gs pos="0">
                <a:srgbClr val="E6E6E6"/>
              </a:gs>
              <a:gs pos="50000">
                <a:srgbClr val="E6E6E6">
                  <a:gamma/>
                  <a:tint val="40000"/>
                  <a:invGamma/>
                </a:srgbClr>
              </a:gs>
              <a:gs pos="100000">
                <a:srgbClr val="E6E6E6"/>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FFFF99"/>
                </a:solidFill>
                <a:miter lim="800000"/>
                <a:headEnd/>
                <a:tailEnd/>
              </a14:hiddenLine>
            </a:ext>
          </a:extLst>
        </p:spPr>
        <p:txBody>
          <a:bodyPr wrap="none" lIns="90000" tIns="46800" rIns="90000" bIns="46800" anchor="ctr"/>
          <a:lstStyle/>
          <a:p>
            <a:endParaRPr lang="ja-JP" altLang="en-US"/>
          </a:p>
        </p:txBody>
      </p:sp>
      <p:sp>
        <p:nvSpPr>
          <p:cNvPr id="164008" name="Rectangle 168"/>
          <p:cNvSpPr>
            <a:spLocks noChangeArrowheads="1"/>
          </p:cNvSpPr>
          <p:nvPr/>
        </p:nvSpPr>
        <p:spPr bwMode="auto">
          <a:xfrm>
            <a:off x="377825" y="6794500"/>
            <a:ext cx="866775" cy="161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latin typeface="Arial" panose="020B0604020202020204" pitchFamily="34" charset="0"/>
              </a:rPr>
              <a:t>様式・その他</a:t>
            </a:r>
          </a:p>
        </p:txBody>
      </p:sp>
      <p:sp>
        <p:nvSpPr>
          <p:cNvPr id="164011" name="AutoShape 171"/>
          <p:cNvSpPr>
            <a:spLocks noChangeArrowheads="1"/>
          </p:cNvSpPr>
          <p:nvPr/>
        </p:nvSpPr>
        <p:spPr bwMode="auto">
          <a:xfrm rot="10800000" flipH="1">
            <a:off x="309563" y="1827213"/>
            <a:ext cx="2703512" cy="85725"/>
          </a:xfrm>
          <a:prstGeom prst="homePlate">
            <a:avLst>
              <a:gd name="adj" fmla="val 69790"/>
            </a:avLst>
          </a:prstGeom>
          <a:gradFill rotWithShape="1">
            <a:gsLst>
              <a:gs pos="0">
                <a:srgbClr val="CCECFF"/>
              </a:gs>
              <a:gs pos="50000">
                <a:srgbClr val="CCECFF">
                  <a:gamma/>
                  <a:tint val="40000"/>
                  <a:invGamma/>
                </a:srgbClr>
              </a:gs>
              <a:gs pos="100000">
                <a:srgbClr val="CCECFF"/>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FFFF99"/>
                </a:solidFill>
                <a:miter lim="800000"/>
                <a:headEnd/>
                <a:tailEnd/>
              </a14:hiddenLine>
            </a:ext>
          </a:extLst>
        </p:spPr>
        <p:txBody>
          <a:bodyPr wrap="none" lIns="90000" tIns="46800" rIns="90000" bIns="46800" anchor="ctr"/>
          <a:lstStyle/>
          <a:p>
            <a:endParaRPr lang="ja-JP" altLang="en-US"/>
          </a:p>
        </p:txBody>
      </p:sp>
      <p:sp>
        <p:nvSpPr>
          <p:cNvPr id="164012" name="Rectangle 172"/>
          <p:cNvSpPr>
            <a:spLocks noChangeArrowheads="1"/>
          </p:cNvSpPr>
          <p:nvPr/>
        </p:nvSpPr>
        <p:spPr bwMode="auto">
          <a:xfrm>
            <a:off x="377825" y="1731963"/>
            <a:ext cx="1322388" cy="161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1000"/>
              <a:t>2</a:t>
            </a:r>
            <a:r>
              <a:rPr lang="ja-JP" altLang="en-US" sz="1000"/>
              <a:t>．</a:t>
            </a:r>
            <a:r>
              <a:rPr lang="en-US" altLang="ja-JP" sz="1000"/>
              <a:t>4  </a:t>
            </a:r>
            <a:r>
              <a:rPr lang="ja-JP" altLang="en-US" sz="1000"/>
              <a:t>想定される被害に基づくＢＣＰ対応</a:t>
            </a:r>
            <a:endParaRPr lang="ja-JP" altLang="en-US" sz="1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6887" name="Group 151"/>
          <p:cNvGrpSpPr>
            <a:grpSpLocks/>
          </p:cNvGrpSpPr>
          <p:nvPr/>
        </p:nvGrpSpPr>
        <p:grpSpPr bwMode="auto">
          <a:xfrm>
            <a:off x="392113" y="1570038"/>
            <a:ext cx="6073775" cy="288925"/>
            <a:chOff x="247" y="1033"/>
            <a:chExt cx="3826" cy="195"/>
          </a:xfrm>
        </p:grpSpPr>
        <p:sp>
          <p:nvSpPr>
            <p:cNvPr id="116748" name="Text Box 12"/>
            <p:cNvSpPr txBox="1">
              <a:spLocks noChangeArrowheads="1"/>
            </p:cNvSpPr>
            <p:nvPr/>
          </p:nvSpPr>
          <p:spPr bwMode="auto">
            <a:xfrm>
              <a:off x="1723" y="1033"/>
              <a:ext cx="1424" cy="195"/>
            </a:xfrm>
            <a:prstGeom prst="rect">
              <a:avLst/>
            </a:prstGeom>
            <a:gradFill rotWithShape="1">
              <a:gsLst>
                <a:gs pos="0">
                  <a:srgbClr val="EAEAEA">
                    <a:gamma/>
                    <a:tint val="23137"/>
                    <a:invGamma/>
                  </a:srgbClr>
                </a:gs>
                <a:gs pos="100000">
                  <a:srgbClr val="EAEAEA"/>
                </a:gs>
              </a:gsLst>
              <a:lin ang="5400000" scaled="1"/>
            </a:gra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nchor="ctr" anchorCtr="1"/>
            <a:lstStyle/>
            <a:p>
              <a:pPr algn="ctr">
                <a:lnSpc>
                  <a:spcPct val="110000"/>
                </a:lnSpc>
                <a:spcBef>
                  <a:spcPct val="10000"/>
                </a:spcBef>
              </a:pPr>
              <a:r>
                <a:rPr lang="ja-JP" altLang="en-US" sz="1200" b="0">
                  <a:solidFill>
                    <a:srgbClr val="000000"/>
                  </a:solidFill>
                </a:rPr>
                <a:t>内容</a:t>
              </a:r>
            </a:p>
          </p:txBody>
        </p:sp>
        <p:sp>
          <p:nvSpPr>
            <p:cNvPr id="116749" name="Text Box 13"/>
            <p:cNvSpPr txBox="1">
              <a:spLocks noChangeArrowheads="1"/>
            </p:cNvSpPr>
            <p:nvPr/>
          </p:nvSpPr>
          <p:spPr bwMode="auto">
            <a:xfrm>
              <a:off x="247" y="1033"/>
              <a:ext cx="940" cy="195"/>
            </a:xfrm>
            <a:prstGeom prst="rect">
              <a:avLst/>
            </a:prstGeom>
            <a:gradFill rotWithShape="1">
              <a:gsLst>
                <a:gs pos="0">
                  <a:srgbClr val="EAEAEA">
                    <a:gamma/>
                    <a:tint val="23137"/>
                    <a:invGamma/>
                  </a:srgbClr>
                </a:gs>
                <a:gs pos="100000">
                  <a:srgbClr val="EAEAEA"/>
                </a:gs>
              </a:gsLst>
              <a:lin ang="5400000" scaled="1"/>
            </a:gra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nchor="ctr" anchorCtr="1"/>
            <a:lstStyle/>
            <a:p>
              <a:pPr algn="ctr">
                <a:lnSpc>
                  <a:spcPct val="110000"/>
                </a:lnSpc>
                <a:spcBef>
                  <a:spcPct val="10000"/>
                </a:spcBef>
              </a:pPr>
              <a:r>
                <a:rPr lang="ja-JP" altLang="en-US" sz="1200" b="0">
                  <a:solidFill>
                    <a:srgbClr val="000000"/>
                  </a:solidFill>
                </a:rPr>
                <a:t>項目</a:t>
              </a:r>
            </a:p>
          </p:txBody>
        </p:sp>
        <p:sp>
          <p:nvSpPr>
            <p:cNvPr id="116751" name="Text Box 15"/>
            <p:cNvSpPr txBox="1">
              <a:spLocks noChangeArrowheads="1"/>
            </p:cNvSpPr>
            <p:nvPr/>
          </p:nvSpPr>
          <p:spPr bwMode="auto">
            <a:xfrm>
              <a:off x="3159" y="1037"/>
              <a:ext cx="914" cy="190"/>
            </a:xfrm>
            <a:prstGeom prst="rect">
              <a:avLst/>
            </a:prstGeom>
            <a:gradFill rotWithShape="1">
              <a:gsLst>
                <a:gs pos="0">
                  <a:srgbClr val="EAEAEA">
                    <a:gamma/>
                    <a:tint val="23137"/>
                    <a:invGamma/>
                  </a:srgbClr>
                </a:gs>
                <a:gs pos="100000">
                  <a:srgbClr val="EAEAEA"/>
                </a:gs>
              </a:gsLst>
              <a:lin ang="5400000" scaled="1"/>
            </a:gra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nchor="ctr" anchorCtr="1"/>
            <a:lstStyle/>
            <a:p>
              <a:pPr algn="ctr">
                <a:lnSpc>
                  <a:spcPct val="110000"/>
                </a:lnSpc>
                <a:spcBef>
                  <a:spcPct val="10000"/>
                </a:spcBef>
              </a:pPr>
              <a:r>
                <a:rPr lang="ja-JP" altLang="en-US" sz="1000" b="0">
                  <a:solidFill>
                    <a:srgbClr val="000000"/>
                  </a:solidFill>
                </a:rPr>
                <a:t>実現に向けたポイント</a:t>
              </a:r>
            </a:p>
          </p:txBody>
        </p:sp>
        <p:sp>
          <p:nvSpPr>
            <p:cNvPr id="116750" name="Text Box 14"/>
            <p:cNvSpPr txBox="1">
              <a:spLocks noChangeArrowheads="1"/>
            </p:cNvSpPr>
            <p:nvPr/>
          </p:nvSpPr>
          <p:spPr bwMode="auto">
            <a:xfrm>
              <a:off x="1213" y="1033"/>
              <a:ext cx="485" cy="195"/>
            </a:xfrm>
            <a:prstGeom prst="rect">
              <a:avLst/>
            </a:prstGeom>
            <a:gradFill rotWithShape="1">
              <a:gsLst>
                <a:gs pos="0">
                  <a:srgbClr val="EAEAEA">
                    <a:gamma/>
                    <a:tint val="23137"/>
                    <a:invGamma/>
                  </a:srgbClr>
                </a:gs>
                <a:gs pos="100000">
                  <a:srgbClr val="EAEAEA"/>
                </a:gs>
              </a:gsLst>
              <a:lin ang="5400000" scaled="1"/>
            </a:gra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nchor="ctr" anchorCtr="1"/>
            <a:lstStyle/>
            <a:p>
              <a:pPr algn="ctr">
                <a:lnSpc>
                  <a:spcPct val="110000"/>
                </a:lnSpc>
                <a:spcBef>
                  <a:spcPct val="10000"/>
                </a:spcBef>
              </a:pPr>
              <a:r>
                <a:rPr lang="ja-JP" altLang="en-US" sz="1200" b="0">
                  <a:solidFill>
                    <a:srgbClr val="000000"/>
                  </a:solidFill>
                </a:rPr>
                <a:t>主体</a:t>
              </a:r>
            </a:p>
          </p:txBody>
        </p:sp>
      </p:grpSp>
      <p:sp>
        <p:nvSpPr>
          <p:cNvPr id="116740" name="Text Box 4"/>
          <p:cNvSpPr txBox="1">
            <a:spLocks noChangeArrowheads="1"/>
          </p:cNvSpPr>
          <p:nvPr/>
        </p:nvSpPr>
        <p:spPr bwMode="auto">
          <a:xfrm>
            <a:off x="2716213" y="6251575"/>
            <a:ext cx="2260600" cy="56991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組合員企業の被災状況・復旧時期などの情報を組合で集約する。	</a:t>
            </a:r>
          </a:p>
        </p:txBody>
      </p:sp>
      <p:sp>
        <p:nvSpPr>
          <p:cNvPr id="116742" name="Text Box 6"/>
          <p:cNvSpPr txBox="1">
            <a:spLocks noChangeArrowheads="1"/>
          </p:cNvSpPr>
          <p:nvPr/>
        </p:nvSpPr>
        <p:spPr bwMode="auto">
          <a:xfrm>
            <a:off x="392113" y="6251575"/>
            <a:ext cx="1492250" cy="56991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組合での</a:t>
            </a:r>
          </a:p>
          <a:p>
            <a:pPr>
              <a:lnSpc>
                <a:spcPct val="110000"/>
              </a:lnSpc>
              <a:spcBef>
                <a:spcPct val="10000"/>
              </a:spcBef>
            </a:pPr>
            <a:r>
              <a:rPr lang="ja-JP" altLang="en-US" sz="1000" b="0"/>
              <a:t>情報共有	</a:t>
            </a:r>
          </a:p>
        </p:txBody>
      </p:sp>
      <p:sp>
        <p:nvSpPr>
          <p:cNvPr id="116746" name="Text Box 10"/>
          <p:cNvSpPr txBox="1">
            <a:spLocks noChangeArrowheads="1"/>
          </p:cNvSpPr>
          <p:nvPr/>
        </p:nvSpPr>
        <p:spPr bwMode="auto">
          <a:xfrm>
            <a:off x="5014913" y="6254750"/>
            <a:ext cx="1450975" cy="5746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組合事務局の体制及び、情報収集方法などの、整備が必要です。</a:t>
            </a:r>
          </a:p>
        </p:txBody>
      </p:sp>
      <p:sp>
        <p:nvSpPr>
          <p:cNvPr id="116744" name="Text Box 8"/>
          <p:cNvSpPr txBox="1">
            <a:spLocks noChangeArrowheads="1"/>
          </p:cNvSpPr>
          <p:nvPr/>
        </p:nvSpPr>
        <p:spPr bwMode="auto">
          <a:xfrm>
            <a:off x="1925638" y="6251575"/>
            <a:ext cx="769937" cy="56991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同業種</a:t>
            </a:r>
          </a:p>
          <a:p>
            <a:pPr>
              <a:lnSpc>
                <a:spcPct val="110000"/>
              </a:lnSpc>
              <a:spcBef>
                <a:spcPct val="10000"/>
              </a:spcBef>
            </a:pPr>
            <a:r>
              <a:rPr lang="ja-JP" altLang="en-US" sz="900" b="0"/>
              <a:t>組合</a:t>
            </a:r>
          </a:p>
        </p:txBody>
      </p:sp>
      <p:sp>
        <p:nvSpPr>
          <p:cNvPr id="116741" name="Text Box 5"/>
          <p:cNvSpPr txBox="1">
            <a:spLocks noChangeArrowheads="1"/>
          </p:cNvSpPr>
          <p:nvPr/>
        </p:nvSpPr>
        <p:spPr bwMode="auto">
          <a:xfrm>
            <a:off x="2716213" y="5351463"/>
            <a:ext cx="2260600" cy="874712"/>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（あらかじめ耐震性が高い場所に）掲示（伝言）板を用意し、被災時には、各店舗は自らの状況を記入することで、情報を共有する。</a:t>
            </a:r>
          </a:p>
        </p:txBody>
      </p:sp>
      <p:sp>
        <p:nvSpPr>
          <p:cNvPr id="116743" name="Text Box 7"/>
          <p:cNvSpPr txBox="1">
            <a:spLocks noChangeArrowheads="1"/>
          </p:cNvSpPr>
          <p:nvPr/>
        </p:nvSpPr>
        <p:spPr bwMode="auto">
          <a:xfrm>
            <a:off x="392113" y="5360988"/>
            <a:ext cx="1492250" cy="862012"/>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商店街共有の</a:t>
            </a:r>
          </a:p>
          <a:p>
            <a:pPr>
              <a:lnSpc>
                <a:spcPct val="110000"/>
              </a:lnSpc>
              <a:spcBef>
                <a:spcPct val="10000"/>
              </a:spcBef>
            </a:pPr>
            <a:r>
              <a:rPr lang="ja-JP" altLang="en-US" sz="1000" b="0"/>
              <a:t>安否確認ツール</a:t>
            </a:r>
          </a:p>
          <a:p>
            <a:pPr>
              <a:lnSpc>
                <a:spcPct val="110000"/>
              </a:lnSpc>
              <a:spcBef>
                <a:spcPct val="10000"/>
              </a:spcBef>
            </a:pPr>
            <a:r>
              <a:rPr lang="ja-JP" altLang="en-US" sz="1000" b="0"/>
              <a:t>「掲示（伝言）板」</a:t>
            </a:r>
          </a:p>
        </p:txBody>
      </p:sp>
      <p:sp>
        <p:nvSpPr>
          <p:cNvPr id="116747" name="Text Box 11"/>
          <p:cNvSpPr txBox="1">
            <a:spLocks noChangeArrowheads="1"/>
          </p:cNvSpPr>
          <p:nvPr/>
        </p:nvSpPr>
        <p:spPr bwMode="auto">
          <a:xfrm>
            <a:off x="5014913" y="5351463"/>
            <a:ext cx="1450975" cy="874712"/>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災害時に皆に利用されるためには、普段から伝言板として活用するなど、利用する習慣をつけることが必要です。</a:t>
            </a:r>
          </a:p>
        </p:txBody>
      </p:sp>
      <p:sp>
        <p:nvSpPr>
          <p:cNvPr id="116745" name="Text Box 9"/>
          <p:cNvSpPr txBox="1">
            <a:spLocks noChangeArrowheads="1"/>
          </p:cNvSpPr>
          <p:nvPr/>
        </p:nvSpPr>
        <p:spPr bwMode="auto">
          <a:xfrm>
            <a:off x="1925638" y="5351463"/>
            <a:ext cx="769937" cy="874712"/>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商店街</a:t>
            </a:r>
          </a:p>
        </p:txBody>
      </p:sp>
      <p:grpSp>
        <p:nvGrpSpPr>
          <p:cNvPr id="116912" name="Group 176"/>
          <p:cNvGrpSpPr>
            <a:grpSpLocks/>
          </p:cNvGrpSpPr>
          <p:nvPr/>
        </p:nvGrpSpPr>
        <p:grpSpPr bwMode="auto">
          <a:xfrm>
            <a:off x="392113" y="8118475"/>
            <a:ext cx="6073775" cy="782638"/>
            <a:chOff x="247" y="4469"/>
            <a:chExt cx="3826" cy="493"/>
          </a:xfrm>
        </p:grpSpPr>
        <p:sp>
          <p:nvSpPr>
            <p:cNvPr id="116752" name="Text Box 16"/>
            <p:cNvSpPr txBox="1">
              <a:spLocks noChangeArrowheads="1"/>
            </p:cNvSpPr>
            <p:nvPr/>
          </p:nvSpPr>
          <p:spPr bwMode="auto">
            <a:xfrm>
              <a:off x="1711" y="4469"/>
              <a:ext cx="1424" cy="49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latin typeface="Arial" panose="020B0604020202020204" pitchFamily="34" charset="0"/>
                </a:rPr>
                <a:t>自分の店舗は、耐震性を備えていても、隣接店舗の倒壊によって被害を受ける可能性があることから、</a:t>
              </a:r>
              <a:r>
                <a:rPr lang="ja-JP" altLang="en-US" sz="900" b="0"/>
                <a:t>耐震補強の取組みを、商店街全体で推進していく。</a:t>
              </a:r>
            </a:p>
          </p:txBody>
        </p:sp>
        <p:sp>
          <p:nvSpPr>
            <p:cNvPr id="116753" name="Text Box 17"/>
            <p:cNvSpPr txBox="1">
              <a:spLocks noChangeArrowheads="1"/>
            </p:cNvSpPr>
            <p:nvPr/>
          </p:nvSpPr>
          <p:spPr bwMode="auto">
            <a:xfrm>
              <a:off x="247" y="4473"/>
              <a:ext cx="940" cy="489"/>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各店舗の</a:t>
              </a:r>
            </a:p>
            <a:p>
              <a:pPr>
                <a:lnSpc>
                  <a:spcPct val="110000"/>
                </a:lnSpc>
                <a:spcBef>
                  <a:spcPct val="10000"/>
                </a:spcBef>
              </a:pPr>
              <a:r>
                <a:rPr lang="ja-JP" altLang="en-US" sz="1000" b="0"/>
                <a:t>耐震補強の斡旋</a:t>
              </a:r>
            </a:p>
          </p:txBody>
        </p:sp>
        <p:sp>
          <p:nvSpPr>
            <p:cNvPr id="116755" name="Text Box 19"/>
            <p:cNvSpPr txBox="1">
              <a:spLocks noChangeArrowheads="1"/>
            </p:cNvSpPr>
            <p:nvPr/>
          </p:nvSpPr>
          <p:spPr bwMode="auto">
            <a:xfrm>
              <a:off x="3159" y="4469"/>
              <a:ext cx="914" cy="49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latin typeface="Arial" panose="020B0604020202020204" pitchFamily="34" charset="0"/>
                </a:rPr>
                <a:t>資金面の他、貸店舗については、貸主との協議が必要となります。</a:t>
              </a:r>
              <a:endParaRPr lang="ja-JP" altLang="en-US" sz="900" b="0"/>
            </a:p>
          </p:txBody>
        </p:sp>
        <p:sp>
          <p:nvSpPr>
            <p:cNvPr id="116754" name="Text Box 18"/>
            <p:cNvSpPr txBox="1">
              <a:spLocks noChangeArrowheads="1"/>
            </p:cNvSpPr>
            <p:nvPr/>
          </p:nvSpPr>
          <p:spPr bwMode="auto">
            <a:xfrm>
              <a:off x="1213" y="4469"/>
              <a:ext cx="485" cy="493"/>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商店街</a:t>
              </a:r>
            </a:p>
          </p:txBody>
        </p:sp>
      </p:grpSp>
      <p:grpSp>
        <p:nvGrpSpPr>
          <p:cNvPr id="116911" name="Group 175"/>
          <p:cNvGrpSpPr>
            <a:grpSpLocks/>
          </p:cNvGrpSpPr>
          <p:nvPr/>
        </p:nvGrpSpPr>
        <p:grpSpPr bwMode="auto">
          <a:xfrm>
            <a:off x="392113" y="7100888"/>
            <a:ext cx="6073775" cy="992187"/>
            <a:chOff x="247" y="4979"/>
            <a:chExt cx="3826" cy="625"/>
          </a:xfrm>
        </p:grpSpPr>
        <p:sp>
          <p:nvSpPr>
            <p:cNvPr id="116756" name="Text Box 20"/>
            <p:cNvSpPr txBox="1">
              <a:spLocks noChangeArrowheads="1"/>
            </p:cNvSpPr>
            <p:nvPr/>
          </p:nvSpPr>
          <p:spPr bwMode="auto">
            <a:xfrm>
              <a:off x="1711" y="4979"/>
              <a:ext cx="1424" cy="6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商店街の店舗には、備蓄すべき品目を取り扱う店舗があることから、それぞれの在庫を、少しずつ余分に保有し合うことで、備蓄倉庫の代替機能を持たせる。</a:t>
              </a:r>
            </a:p>
          </p:txBody>
        </p:sp>
        <p:sp>
          <p:nvSpPr>
            <p:cNvPr id="116757" name="Text Box 21"/>
            <p:cNvSpPr txBox="1">
              <a:spLocks noChangeArrowheads="1"/>
            </p:cNvSpPr>
            <p:nvPr/>
          </p:nvSpPr>
          <p:spPr bwMode="auto">
            <a:xfrm>
              <a:off x="247" y="4983"/>
              <a:ext cx="940" cy="620"/>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備蓄品の共同保管	</a:t>
              </a:r>
            </a:p>
          </p:txBody>
        </p:sp>
        <p:sp>
          <p:nvSpPr>
            <p:cNvPr id="116759" name="Text Box 23"/>
            <p:cNvSpPr txBox="1">
              <a:spLocks noChangeArrowheads="1"/>
            </p:cNvSpPr>
            <p:nvPr/>
          </p:nvSpPr>
          <p:spPr bwMode="auto">
            <a:xfrm>
              <a:off x="3159" y="4979"/>
              <a:ext cx="914" cy="6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被災時でも、確実に備蓄品を確保するためには、信頼関係の構築が最重要です。組合と各店舗が、必要に応じて協定を結ぶことも有効です。</a:t>
              </a:r>
            </a:p>
          </p:txBody>
        </p:sp>
        <p:sp>
          <p:nvSpPr>
            <p:cNvPr id="116758" name="Text Box 22"/>
            <p:cNvSpPr txBox="1">
              <a:spLocks noChangeArrowheads="1"/>
            </p:cNvSpPr>
            <p:nvPr/>
          </p:nvSpPr>
          <p:spPr bwMode="auto">
            <a:xfrm>
              <a:off x="1213" y="4979"/>
              <a:ext cx="485" cy="6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商店街</a:t>
              </a:r>
            </a:p>
          </p:txBody>
        </p:sp>
      </p:grpSp>
      <p:sp>
        <p:nvSpPr>
          <p:cNvPr id="116760" name="Text Box 24"/>
          <p:cNvSpPr txBox="1">
            <a:spLocks noChangeArrowheads="1"/>
          </p:cNvSpPr>
          <p:nvPr/>
        </p:nvSpPr>
        <p:spPr bwMode="auto">
          <a:xfrm>
            <a:off x="2717800" y="2609850"/>
            <a:ext cx="2260600" cy="5873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県内企業では同時被災の可能性があるため、他県の同業種組合とネットワークを形成し、いざという時の代替生産を検討する。</a:t>
            </a:r>
          </a:p>
        </p:txBody>
      </p:sp>
      <p:sp>
        <p:nvSpPr>
          <p:cNvPr id="116761" name="Text Box 25"/>
          <p:cNvSpPr txBox="1">
            <a:spLocks noChangeArrowheads="1"/>
          </p:cNvSpPr>
          <p:nvPr/>
        </p:nvSpPr>
        <p:spPr bwMode="auto">
          <a:xfrm>
            <a:off x="393700" y="2614613"/>
            <a:ext cx="1492250" cy="582612"/>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他県の組合との</a:t>
            </a:r>
          </a:p>
          <a:p>
            <a:pPr>
              <a:lnSpc>
                <a:spcPct val="110000"/>
              </a:lnSpc>
              <a:spcBef>
                <a:spcPct val="10000"/>
              </a:spcBef>
            </a:pPr>
            <a:r>
              <a:rPr lang="ja-JP" altLang="en-US" sz="1000" b="0"/>
              <a:t>ネットワーク</a:t>
            </a:r>
          </a:p>
        </p:txBody>
      </p:sp>
      <p:sp>
        <p:nvSpPr>
          <p:cNvPr id="116763" name="Text Box 27"/>
          <p:cNvSpPr txBox="1">
            <a:spLocks noChangeArrowheads="1"/>
          </p:cNvSpPr>
          <p:nvPr/>
        </p:nvSpPr>
        <p:spPr bwMode="auto">
          <a:xfrm>
            <a:off x="5016500" y="2609850"/>
            <a:ext cx="1450975" cy="5873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日頃から、他県の同業種組合と、問題意識を共有しておくことが必要です。</a:t>
            </a:r>
          </a:p>
        </p:txBody>
      </p:sp>
      <p:sp>
        <p:nvSpPr>
          <p:cNvPr id="116762" name="Text Box 26"/>
          <p:cNvSpPr txBox="1">
            <a:spLocks noChangeArrowheads="1"/>
          </p:cNvSpPr>
          <p:nvPr/>
        </p:nvSpPr>
        <p:spPr bwMode="auto">
          <a:xfrm>
            <a:off x="1927225" y="2609850"/>
            <a:ext cx="769938" cy="5873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r>
              <a:rPr lang="ja-JP" altLang="en-US" sz="900" b="0"/>
              <a:t>同業種</a:t>
            </a:r>
          </a:p>
          <a:p>
            <a:r>
              <a:rPr lang="ja-JP" altLang="en-US" sz="900" b="0"/>
              <a:t>組合</a:t>
            </a:r>
          </a:p>
        </p:txBody>
      </p:sp>
      <p:sp>
        <p:nvSpPr>
          <p:cNvPr id="116764" name="Text Box 28"/>
          <p:cNvSpPr txBox="1">
            <a:spLocks noChangeArrowheads="1"/>
          </p:cNvSpPr>
          <p:nvPr/>
        </p:nvSpPr>
        <p:spPr bwMode="auto">
          <a:xfrm>
            <a:off x="2717800" y="2124075"/>
            <a:ext cx="2260600" cy="4603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防災やＢＣＰに関する相談窓口を、組合に整備する。</a:t>
            </a:r>
          </a:p>
          <a:p>
            <a:pPr>
              <a:lnSpc>
                <a:spcPct val="110000"/>
              </a:lnSpc>
              <a:spcBef>
                <a:spcPct val="10000"/>
              </a:spcBef>
            </a:pPr>
            <a:endParaRPr lang="en-US" altLang="ja-JP" sz="900" b="0"/>
          </a:p>
        </p:txBody>
      </p:sp>
      <p:sp>
        <p:nvSpPr>
          <p:cNvPr id="116765" name="Text Box 29"/>
          <p:cNvSpPr txBox="1">
            <a:spLocks noChangeArrowheads="1"/>
          </p:cNvSpPr>
          <p:nvPr/>
        </p:nvSpPr>
        <p:spPr bwMode="auto">
          <a:xfrm>
            <a:off x="393700" y="2127250"/>
            <a:ext cx="1492250" cy="4540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ＢＣＰ相談窓口の</a:t>
            </a:r>
          </a:p>
          <a:p>
            <a:pPr>
              <a:lnSpc>
                <a:spcPct val="110000"/>
              </a:lnSpc>
              <a:spcBef>
                <a:spcPct val="10000"/>
              </a:spcBef>
            </a:pPr>
            <a:r>
              <a:rPr lang="ja-JP" altLang="en-US" sz="1000" b="0"/>
              <a:t>整備</a:t>
            </a:r>
          </a:p>
        </p:txBody>
      </p:sp>
      <p:sp>
        <p:nvSpPr>
          <p:cNvPr id="116767" name="Text Box 31"/>
          <p:cNvSpPr txBox="1">
            <a:spLocks noChangeArrowheads="1"/>
          </p:cNvSpPr>
          <p:nvPr/>
        </p:nvSpPr>
        <p:spPr bwMode="auto">
          <a:xfrm>
            <a:off x="5016500" y="2124075"/>
            <a:ext cx="1450975" cy="4603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組合の体制整備が必要です。</a:t>
            </a:r>
          </a:p>
        </p:txBody>
      </p:sp>
      <p:sp>
        <p:nvSpPr>
          <p:cNvPr id="116766" name="Text Box 30"/>
          <p:cNvSpPr txBox="1">
            <a:spLocks noChangeArrowheads="1"/>
          </p:cNvSpPr>
          <p:nvPr/>
        </p:nvSpPr>
        <p:spPr bwMode="auto">
          <a:xfrm>
            <a:off x="1927225" y="2124075"/>
            <a:ext cx="769938" cy="4603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r>
              <a:rPr lang="ja-JP" altLang="en-US" sz="900" b="0"/>
              <a:t>同業種</a:t>
            </a:r>
          </a:p>
          <a:p>
            <a:r>
              <a:rPr lang="ja-JP" altLang="en-US" sz="900" b="0"/>
              <a:t>組合</a:t>
            </a:r>
          </a:p>
        </p:txBody>
      </p:sp>
      <p:sp>
        <p:nvSpPr>
          <p:cNvPr id="116768" name="Text Box 32"/>
          <p:cNvSpPr txBox="1">
            <a:spLocks noChangeArrowheads="1"/>
          </p:cNvSpPr>
          <p:nvPr/>
        </p:nvSpPr>
        <p:spPr bwMode="auto">
          <a:xfrm>
            <a:off x="2716213" y="4394200"/>
            <a:ext cx="2260600" cy="7016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被災時における金融面での特別措置について、個別に金融機関に相談するのではなく、地元商工会議所などを通じて、一括した対応を要請する。</a:t>
            </a:r>
          </a:p>
        </p:txBody>
      </p:sp>
      <p:sp>
        <p:nvSpPr>
          <p:cNvPr id="116769" name="Text Box 33"/>
          <p:cNvSpPr txBox="1">
            <a:spLocks noChangeArrowheads="1"/>
          </p:cNvSpPr>
          <p:nvPr/>
        </p:nvSpPr>
        <p:spPr bwMode="auto">
          <a:xfrm>
            <a:off x="392113" y="4397375"/>
            <a:ext cx="1492250" cy="69532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金融面での特別措置の</a:t>
            </a:r>
          </a:p>
          <a:p>
            <a:pPr>
              <a:lnSpc>
                <a:spcPct val="110000"/>
              </a:lnSpc>
              <a:spcBef>
                <a:spcPct val="10000"/>
              </a:spcBef>
            </a:pPr>
            <a:r>
              <a:rPr lang="ja-JP" altLang="en-US" sz="1000" b="0"/>
              <a:t>要請</a:t>
            </a:r>
          </a:p>
        </p:txBody>
      </p:sp>
      <p:sp>
        <p:nvSpPr>
          <p:cNvPr id="116771" name="Text Box 35"/>
          <p:cNvSpPr txBox="1">
            <a:spLocks noChangeArrowheads="1"/>
          </p:cNvSpPr>
          <p:nvPr/>
        </p:nvSpPr>
        <p:spPr bwMode="auto">
          <a:xfrm>
            <a:off x="5014913" y="4394200"/>
            <a:ext cx="1450975" cy="7016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平時から、金融機関や商工会議所と相談しておくことが有効です。</a:t>
            </a:r>
          </a:p>
        </p:txBody>
      </p:sp>
      <p:sp>
        <p:nvSpPr>
          <p:cNvPr id="116770" name="Text Box 34"/>
          <p:cNvSpPr txBox="1">
            <a:spLocks noChangeArrowheads="1"/>
          </p:cNvSpPr>
          <p:nvPr/>
        </p:nvSpPr>
        <p:spPr bwMode="auto">
          <a:xfrm>
            <a:off x="1925638" y="4394200"/>
            <a:ext cx="769937" cy="701675"/>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商店街</a:t>
            </a:r>
          </a:p>
        </p:txBody>
      </p:sp>
      <p:sp>
        <p:nvSpPr>
          <p:cNvPr id="116863" name="Text Box 127"/>
          <p:cNvSpPr txBox="1">
            <a:spLocks noChangeArrowheads="1"/>
          </p:cNvSpPr>
          <p:nvPr/>
        </p:nvSpPr>
        <p:spPr bwMode="auto">
          <a:xfrm>
            <a:off x="2717800" y="3452813"/>
            <a:ext cx="2260600" cy="681037"/>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「地震が起きても、商店街から死者を出さない」という共通の方針を明確にすることで、各店舗が作成するＢＣＰの方向性を統一する。</a:t>
            </a:r>
          </a:p>
        </p:txBody>
      </p:sp>
      <p:sp>
        <p:nvSpPr>
          <p:cNvPr id="116864" name="Text Box 128"/>
          <p:cNvSpPr txBox="1">
            <a:spLocks noChangeArrowheads="1"/>
          </p:cNvSpPr>
          <p:nvPr/>
        </p:nvSpPr>
        <p:spPr bwMode="auto">
          <a:xfrm>
            <a:off x="393700" y="3460750"/>
            <a:ext cx="1492250" cy="673100"/>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1000" b="0"/>
              <a:t>商店街共通の基本方針</a:t>
            </a:r>
          </a:p>
        </p:txBody>
      </p:sp>
      <p:sp>
        <p:nvSpPr>
          <p:cNvPr id="116865" name="Text Box 129"/>
          <p:cNvSpPr txBox="1">
            <a:spLocks noChangeArrowheads="1"/>
          </p:cNvSpPr>
          <p:nvPr/>
        </p:nvSpPr>
        <p:spPr bwMode="auto">
          <a:xfrm>
            <a:off x="1927225" y="3452813"/>
            <a:ext cx="769938" cy="681037"/>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r>
              <a:rPr lang="ja-JP" altLang="en-US" sz="900" b="0"/>
              <a:t>商店街</a:t>
            </a:r>
          </a:p>
        </p:txBody>
      </p:sp>
      <p:sp>
        <p:nvSpPr>
          <p:cNvPr id="116866" name="Text Box 130"/>
          <p:cNvSpPr txBox="1">
            <a:spLocks noChangeArrowheads="1"/>
          </p:cNvSpPr>
          <p:nvPr/>
        </p:nvSpPr>
        <p:spPr bwMode="auto">
          <a:xfrm>
            <a:off x="5016500" y="3452813"/>
            <a:ext cx="1450975" cy="681037"/>
          </a:xfrm>
          <a:prstGeom prst="rect">
            <a:avLst/>
          </a:prstGeom>
          <a:solidFill>
            <a:srgbClr val="FFFFFF"/>
          </a:solidFill>
          <a:ln w="12700" algn="ctr">
            <a:solidFill>
              <a:srgbClr val="808080"/>
            </a:solidFill>
            <a:prstDash val="sysDot"/>
            <a:miter lim="800000"/>
            <a:headEnd/>
            <a:tailEnd/>
          </a:ln>
          <a:effectLst>
            <a:outerShdw dist="35921" dir="2700000" algn="ctr" rotWithShape="0">
              <a:schemeClr val="bg2"/>
            </a:outerShdw>
          </a:effectLst>
        </p:spPr>
        <p:txBody>
          <a:bodyPr lIns="36000" tIns="36000" rIns="36000" bIns="36000"/>
          <a:lstStyle/>
          <a:p>
            <a:pPr>
              <a:lnSpc>
                <a:spcPct val="110000"/>
              </a:lnSpc>
              <a:spcBef>
                <a:spcPct val="10000"/>
              </a:spcBef>
            </a:pPr>
            <a:r>
              <a:rPr lang="ja-JP" altLang="en-US" sz="900" b="0"/>
              <a:t>各店舗の防災やＢＣＰの意識を、啓発する必要があります。</a:t>
            </a:r>
          </a:p>
        </p:txBody>
      </p:sp>
      <p:sp>
        <p:nvSpPr>
          <p:cNvPr id="116788" name="Text Box 52"/>
          <p:cNvSpPr txBox="1">
            <a:spLocks noChangeArrowheads="1"/>
          </p:cNvSpPr>
          <p:nvPr/>
        </p:nvSpPr>
        <p:spPr bwMode="auto">
          <a:xfrm>
            <a:off x="325278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23</a:t>
            </a:r>
          </a:p>
        </p:txBody>
      </p:sp>
      <p:sp>
        <p:nvSpPr>
          <p:cNvPr id="116789" name="Text Box 53"/>
          <p:cNvSpPr txBox="1">
            <a:spLocks noChangeArrowheads="1"/>
          </p:cNvSpPr>
          <p:nvPr/>
        </p:nvSpPr>
        <p:spPr bwMode="auto">
          <a:xfrm>
            <a:off x="200025" y="638175"/>
            <a:ext cx="6121400" cy="36671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en-US" altLang="ja-JP" sz="1800"/>
              <a:t>●</a:t>
            </a:r>
            <a:r>
              <a:rPr lang="ja-JP" altLang="en-US" sz="1800"/>
              <a:t>その３　連携して取り組むためのアイデア</a:t>
            </a:r>
          </a:p>
        </p:txBody>
      </p:sp>
      <p:sp>
        <p:nvSpPr>
          <p:cNvPr id="116837" name="Text Box 101"/>
          <p:cNvSpPr txBox="1">
            <a:spLocks noChangeArrowheads="1"/>
          </p:cNvSpPr>
          <p:nvPr/>
        </p:nvSpPr>
        <p:spPr bwMode="auto">
          <a:xfrm>
            <a:off x="260350" y="1066800"/>
            <a:ext cx="6264275" cy="45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200" b="0">
                <a:latin typeface="Arial" panose="020B0604020202020204" pitchFamily="34" charset="0"/>
              </a:rPr>
              <a:t>　まだ実現はしていませんが、モデルグループから出た、実現可能性の高い連携アイデアを、ここでは紹介します。</a:t>
            </a:r>
          </a:p>
        </p:txBody>
      </p:sp>
      <p:sp>
        <p:nvSpPr>
          <p:cNvPr id="116896" name="Text Box 160"/>
          <p:cNvSpPr txBox="1">
            <a:spLocks noChangeArrowheads="1"/>
          </p:cNvSpPr>
          <p:nvPr/>
        </p:nvSpPr>
        <p:spPr bwMode="auto">
          <a:xfrm>
            <a:off x="1385888" y="57150"/>
            <a:ext cx="5472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000" b="0">
                <a:solidFill>
                  <a:schemeClr val="tx1"/>
                </a:solidFill>
              </a:rPr>
              <a:t>Ⅲ．ＢＣＰ取組みの連携事例・アイデア集</a:t>
            </a:r>
            <a:endParaRPr lang="ja-JP" altLang="en-US" sz="1000" b="0">
              <a:solidFill>
                <a:schemeClr val="tx1"/>
              </a:solidFill>
            </a:endParaRPr>
          </a:p>
        </p:txBody>
      </p:sp>
      <p:sp>
        <p:nvSpPr>
          <p:cNvPr id="116897" name="AutoShape 161"/>
          <p:cNvSpPr>
            <a:spLocks noChangeArrowheads="1"/>
          </p:cNvSpPr>
          <p:nvPr/>
        </p:nvSpPr>
        <p:spPr bwMode="auto">
          <a:xfrm rot="10800000" flipH="1">
            <a:off x="309563" y="1995488"/>
            <a:ext cx="1609725" cy="84137"/>
          </a:xfrm>
          <a:prstGeom prst="homePlate">
            <a:avLst>
              <a:gd name="adj" fmla="val 42339"/>
            </a:avLst>
          </a:prstGeom>
          <a:gradFill rotWithShape="1">
            <a:gsLst>
              <a:gs pos="0">
                <a:srgbClr val="CCFF99"/>
              </a:gs>
              <a:gs pos="50000">
                <a:srgbClr val="CCFF99">
                  <a:gamma/>
                  <a:tint val="40000"/>
                  <a:invGamma/>
                </a:srgbClr>
              </a:gs>
              <a:gs pos="100000">
                <a:srgbClr val="CCFF99"/>
              </a:gs>
            </a:gsLst>
            <a:lin ang="5400000" scaled="1"/>
          </a:gradFill>
          <a:ln w="28575" algn="ctr">
            <a:solidFill>
              <a:srgbClr val="CCFF99"/>
            </a:solidFill>
            <a:miter lim="800000"/>
            <a:headEnd/>
            <a:tailEnd/>
          </a:ln>
          <a:effectLst>
            <a:outerShdw dist="17961" dir="2700000" algn="ctr" rotWithShape="0">
              <a:schemeClr val="bg2"/>
            </a:outerShdw>
          </a:effectLst>
        </p:spPr>
        <p:txBody>
          <a:bodyPr wrap="none" lIns="90000" tIns="46800" rIns="90000" bIns="46800" anchor="ctr"/>
          <a:lstStyle/>
          <a:p>
            <a:endParaRPr lang="ja-JP" altLang="en-US"/>
          </a:p>
        </p:txBody>
      </p:sp>
      <p:sp>
        <p:nvSpPr>
          <p:cNvPr id="116898" name="Rectangle 162"/>
          <p:cNvSpPr>
            <a:spLocks noChangeArrowheads="1"/>
          </p:cNvSpPr>
          <p:nvPr/>
        </p:nvSpPr>
        <p:spPr bwMode="auto">
          <a:xfrm>
            <a:off x="377825" y="1900238"/>
            <a:ext cx="1322388" cy="161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1000">
                <a:latin typeface="Arial" panose="020B0604020202020204" pitchFamily="34" charset="0"/>
              </a:rPr>
              <a:t>あいちＢＣＰモデル 全般</a:t>
            </a:r>
          </a:p>
        </p:txBody>
      </p:sp>
      <p:sp>
        <p:nvSpPr>
          <p:cNvPr id="116901" name="AutoShape 165"/>
          <p:cNvSpPr>
            <a:spLocks noChangeArrowheads="1"/>
          </p:cNvSpPr>
          <p:nvPr/>
        </p:nvSpPr>
        <p:spPr bwMode="auto">
          <a:xfrm rot="10800000" flipH="1">
            <a:off x="336550" y="3324225"/>
            <a:ext cx="1609725" cy="85725"/>
          </a:xfrm>
          <a:prstGeom prst="homePlate">
            <a:avLst>
              <a:gd name="adj" fmla="val 41555"/>
            </a:avLst>
          </a:prstGeom>
          <a:gradFill rotWithShape="1">
            <a:gsLst>
              <a:gs pos="0">
                <a:srgbClr val="FAC864"/>
              </a:gs>
              <a:gs pos="50000">
                <a:srgbClr val="FAC864">
                  <a:gamma/>
                  <a:tint val="40000"/>
                  <a:invGamma/>
                </a:srgbClr>
              </a:gs>
              <a:gs pos="100000">
                <a:srgbClr val="FAC864"/>
              </a:gs>
            </a:gsLst>
            <a:lin ang="5400000" scaled="1"/>
          </a:gradFill>
          <a:ln w="19050" algn="ctr">
            <a:solidFill>
              <a:srgbClr val="FFC864"/>
            </a:solidFill>
            <a:miter lim="800000"/>
            <a:headEnd/>
            <a:tailEnd/>
          </a:ln>
          <a:effectLst>
            <a:outerShdw dist="17961" dir="2700000" algn="ctr" rotWithShape="0">
              <a:schemeClr val="bg2"/>
            </a:outerShdw>
          </a:effectLst>
        </p:spPr>
        <p:txBody>
          <a:bodyPr wrap="none" lIns="90000" tIns="46800" rIns="90000" bIns="46800" anchor="ctr"/>
          <a:lstStyle/>
          <a:p>
            <a:endParaRPr lang="ja-JP" altLang="en-US"/>
          </a:p>
        </p:txBody>
      </p:sp>
      <p:sp>
        <p:nvSpPr>
          <p:cNvPr id="116902" name="Rectangle 166"/>
          <p:cNvSpPr>
            <a:spLocks noChangeArrowheads="1"/>
          </p:cNvSpPr>
          <p:nvPr/>
        </p:nvSpPr>
        <p:spPr bwMode="auto">
          <a:xfrm>
            <a:off x="404813" y="3230563"/>
            <a:ext cx="1322387" cy="1603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sz="1000"/>
              <a:t>1</a:t>
            </a:r>
            <a:r>
              <a:rPr lang="ja-JP" altLang="en-US" sz="1000"/>
              <a:t>．ＢＣＰの基本方針</a:t>
            </a:r>
          </a:p>
        </p:txBody>
      </p:sp>
      <p:sp>
        <p:nvSpPr>
          <p:cNvPr id="116907" name="AutoShape 171"/>
          <p:cNvSpPr>
            <a:spLocks noChangeArrowheads="1"/>
          </p:cNvSpPr>
          <p:nvPr/>
        </p:nvSpPr>
        <p:spPr bwMode="auto">
          <a:xfrm rot="10800000" flipH="1">
            <a:off x="309563" y="5227638"/>
            <a:ext cx="1609725" cy="85725"/>
          </a:xfrm>
          <a:prstGeom prst="homePlate">
            <a:avLst>
              <a:gd name="adj" fmla="val 41555"/>
            </a:avLst>
          </a:prstGeom>
          <a:solidFill>
            <a:schemeClr val="bg1"/>
          </a:solidFill>
          <a:ln w="12700" algn="ctr">
            <a:solidFill>
              <a:srgbClr val="B2B2B2"/>
            </a:solidFill>
            <a:miter lim="800000"/>
            <a:headEnd/>
            <a:tailEnd/>
          </a:ln>
          <a:effectLst>
            <a:outerShdw dist="12700" dir="5400000" algn="ctr" rotWithShape="0">
              <a:schemeClr val="bg2"/>
            </a:outerShdw>
          </a:effectLst>
        </p:spPr>
        <p:txBody>
          <a:bodyPr wrap="none" lIns="90000" tIns="46800" rIns="90000" bIns="46800" anchor="ctr"/>
          <a:lstStyle/>
          <a:p>
            <a:endParaRPr lang="ja-JP" altLang="en-US"/>
          </a:p>
        </p:txBody>
      </p:sp>
      <p:sp>
        <p:nvSpPr>
          <p:cNvPr id="116908" name="Rectangle 172"/>
          <p:cNvSpPr>
            <a:spLocks noChangeArrowheads="1"/>
          </p:cNvSpPr>
          <p:nvPr/>
        </p:nvSpPr>
        <p:spPr bwMode="auto">
          <a:xfrm>
            <a:off x="377825" y="5133975"/>
            <a:ext cx="1322388" cy="163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en-US" altLang="ja-JP" sz="1000"/>
              <a:t>3</a:t>
            </a:r>
            <a:r>
              <a:rPr lang="ja-JP" altLang="en-US" sz="1000"/>
              <a:t>．事業継続</a:t>
            </a:r>
            <a:r>
              <a:rPr lang="ja-JP" altLang="en-US" sz="1000">
                <a:latin typeface="Arial" panose="020B0604020202020204" pitchFamily="34" charset="0"/>
              </a:rPr>
              <a:t>のために</a:t>
            </a:r>
          </a:p>
        </p:txBody>
      </p:sp>
      <p:sp>
        <p:nvSpPr>
          <p:cNvPr id="116909" name="AutoShape 173"/>
          <p:cNvSpPr>
            <a:spLocks noChangeArrowheads="1"/>
          </p:cNvSpPr>
          <p:nvPr/>
        </p:nvSpPr>
        <p:spPr bwMode="auto">
          <a:xfrm rot="10800000" flipH="1">
            <a:off x="309563" y="6965950"/>
            <a:ext cx="1609725" cy="84138"/>
          </a:xfrm>
          <a:prstGeom prst="homePlate">
            <a:avLst>
              <a:gd name="adj" fmla="val 42338"/>
            </a:avLst>
          </a:prstGeom>
          <a:gradFill rotWithShape="1">
            <a:gsLst>
              <a:gs pos="0">
                <a:srgbClr val="E6E6E6"/>
              </a:gs>
              <a:gs pos="50000">
                <a:srgbClr val="E6E6E6">
                  <a:gamma/>
                  <a:tint val="40000"/>
                  <a:invGamma/>
                </a:srgbClr>
              </a:gs>
              <a:gs pos="100000">
                <a:srgbClr val="E6E6E6"/>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FFFF99"/>
                </a:solidFill>
                <a:miter lim="800000"/>
                <a:headEnd/>
                <a:tailEnd/>
              </a14:hiddenLine>
            </a:ext>
          </a:extLst>
        </p:spPr>
        <p:txBody>
          <a:bodyPr wrap="none" lIns="90000" tIns="46800" rIns="90000" bIns="46800" anchor="ctr"/>
          <a:lstStyle/>
          <a:p>
            <a:endParaRPr lang="ja-JP" altLang="en-US"/>
          </a:p>
        </p:txBody>
      </p:sp>
      <p:sp>
        <p:nvSpPr>
          <p:cNvPr id="116910" name="Rectangle 174"/>
          <p:cNvSpPr>
            <a:spLocks noChangeArrowheads="1"/>
          </p:cNvSpPr>
          <p:nvPr/>
        </p:nvSpPr>
        <p:spPr bwMode="auto">
          <a:xfrm>
            <a:off x="377825" y="6864350"/>
            <a:ext cx="866775" cy="1635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ja-JP" altLang="en-US" sz="1000">
                <a:latin typeface="Arial" panose="020B0604020202020204" pitchFamily="34" charset="0"/>
              </a:rPr>
              <a:t>様式・その他</a:t>
            </a:r>
          </a:p>
        </p:txBody>
      </p:sp>
      <p:sp>
        <p:nvSpPr>
          <p:cNvPr id="116913" name="AutoShape 177"/>
          <p:cNvSpPr>
            <a:spLocks noChangeArrowheads="1"/>
          </p:cNvSpPr>
          <p:nvPr/>
        </p:nvSpPr>
        <p:spPr bwMode="auto">
          <a:xfrm rot="10800000" flipH="1">
            <a:off x="309563" y="4265613"/>
            <a:ext cx="2703512" cy="85725"/>
          </a:xfrm>
          <a:prstGeom prst="homePlate">
            <a:avLst>
              <a:gd name="adj" fmla="val 69790"/>
            </a:avLst>
          </a:prstGeom>
          <a:gradFill rotWithShape="1">
            <a:gsLst>
              <a:gs pos="0">
                <a:srgbClr val="CCECFF"/>
              </a:gs>
              <a:gs pos="50000">
                <a:srgbClr val="CCECFF">
                  <a:gamma/>
                  <a:tint val="40000"/>
                  <a:invGamma/>
                </a:srgbClr>
              </a:gs>
              <a:gs pos="100000">
                <a:srgbClr val="CCECFF"/>
              </a:gs>
            </a:gsLst>
            <a:lin ang="540000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FFFF99"/>
                </a:solidFill>
                <a:miter lim="800000"/>
                <a:headEnd/>
                <a:tailEnd/>
              </a14:hiddenLine>
            </a:ext>
          </a:extLst>
        </p:spPr>
        <p:txBody>
          <a:bodyPr wrap="none" lIns="90000" tIns="46800" rIns="90000" bIns="46800" anchor="ctr"/>
          <a:lstStyle/>
          <a:p>
            <a:endParaRPr lang="ja-JP" altLang="en-US"/>
          </a:p>
        </p:txBody>
      </p:sp>
      <p:sp>
        <p:nvSpPr>
          <p:cNvPr id="116914" name="Rectangle 178"/>
          <p:cNvSpPr>
            <a:spLocks noChangeArrowheads="1"/>
          </p:cNvSpPr>
          <p:nvPr/>
        </p:nvSpPr>
        <p:spPr bwMode="auto">
          <a:xfrm>
            <a:off x="377825" y="4170363"/>
            <a:ext cx="1322388" cy="161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r>
              <a:rPr lang="en-US" altLang="ja-JP" sz="1000"/>
              <a:t>2</a:t>
            </a:r>
            <a:r>
              <a:rPr lang="ja-JP" altLang="en-US" sz="1000"/>
              <a:t>．</a:t>
            </a:r>
            <a:r>
              <a:rPr lang="en-US" altLang="ja-JP" sz="1000"/>
              <a:t>4  </a:t>
            </a:r>
            <a:r>
              <a:rPr lang="ja-JP" altLang="en-US" sz="1000"/>
              <a:t>想定される被害に基づくＢＣＰ対応</a:t>
            </a:r>
            <a:endParaRPr lang="ja-JP" altLang="en-US" sz="1000">
              <a:latin typeface="Arial" panose="020B0604020202020204"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AutoShape 2"/>
          <p:cNvSpPr>
            <a:spLocks noChangeArrowheads="1"/>
          </p:cNvSpPr>
          <p:nvPr/>
        </p:nvSpPr>
        <p:spPr bwMode="auto">
          <a:xfrm>
            <a:off x="185738" y="703263"/>
            <a:ext cx="6486525" cy="8858250"/>
          </a:xfrm>
          <a:prstGeom prst="roundRect">
            <a:avLst>
              <a:gd name="adj" fmla="val 6093"/>
            </a:avLst>
          </a:prstGeom>
          <a:solidFill>
            <a:srgbClr val="CCECFF"/>
          </a:solidFill>
          <a:ln w="76200">
            <a:solidFill>
              <a:srgbClr val="CCECFF"/>
            </a:solidFill>
            <a:round/>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232451" name="AutoShape 3"/>
          <p:cNvSpPr>
            <a:spLocks noChangeArrowheads="1"/>
          </p:cNvSpPr>
          <p:nvPr/>
        </p:nvSpPr>
        <p:spPr bwMode="auto">
          <a:xfrm>
            <a:off x="401638" y="1639888"/>
            <a:ext cx="6122987" cy="7343775"/>
          </a:xfrm>
          <a:prstGeom prst="roundRect">
            <a:avLst>
              <a:gd name="adj" fmla="val 6093"/>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76200">
                <a:solidFill>
                  <a:srgbClr val="CCECFF"/>
                </a:solidFill>
                <a:round/>
                <a:headEnd/>
                <a:tailEnd/>
              </a14:hiddenLine>
            </a:ext>
          </a:extLst>
        </p:spPr>
        <p:txBody>
          <a:bodyPr wrap="none" lIns="90000" tIns="46800" rIns="90000" bIns="46800" anchor="ctr"/>
          <a:lstStyle/>
          <a:p>
            <a:endParaRPr lang="ja-JP" altLang="en-US"/>
          </a:p>
        </p:txBody>
      </p:sp>
      <p:sp>
        <p:nvSpPr>
          <p:cNvPr id="232452" name="AutoShape 4"/>
          <p:cNvSpPr>
            <a:spLocks noChangeArrowheads="1"/>
          </p:cNvSpPr>
          <p:nvPr/>
        </p:nvSpPr>
        <p:spPr bwMode="auto">
          <a:xfrm>
            <a:off x="260350" y="811213"/>
            <a:ext cx="6264275" cy="717550"/>
          </a:xfrm>
          <a:prstGeom prst="roundRect">
            <a:avLst>
              <a:gd name="adj" fmla="val 44250"/>
            </a:avLst>
          </a:prstGeom>
          <a:gradFill rotWithShape="1">
            <a:gsLst>
              <a:gs pos="0">
                <a:srgbClr val="333399"/>
              </a:gs>
              <a:gs pos="100000">
                <a:srgbClr val="333399">
                  <a:gamma/>
                  <a:tint val="73725"/>
                  <a:invGamma/>
                </a:srgbClr>
              </a:gs>
            </a:gsLst>
            <a:lin ang="0" scaled="1"/>
          </a:gradFill>
          <a:ln>
            <a:noFill/>
          </a:ln>
          <a:effectLst>
            <a:outerShdw dist="17961" dir="2700000" algn="ctr" rotWithShape="0">
              <a:schemeClr val="bg2"/>
            </a:outerShdw>
          </a:effectLst>
          <a:extLst>
            <a:ext uri="{91240B29-F687-4F45-9708-019B960494DF}">
              <a14:hiddenLine xmlns:a14="http://schemas.microsoft.com/office/drawing/2010/main" w="28575" algn="ctr">
                <a:solidFill>
                  <a:srgbClr val="808080"/>
                </a:solidFill>
                <a:prstDash val="sysDot"/>
                <a:round/>
                <a:headEnd/>
                <a:tailEnd/>
              </a14:hiddenLine>
            </a:ext>
          </a:extLst>
        </p:spPr>
        <p:txBody>
          <a:bodyPr wrap="none" lIns="90000" tIns="46800" rIns="90000" bIns="46800" anchor="ctr"/>
          <a:lstStyle/>
          <a:p>
            <a:pPr algn="ctr"/>
            <a:r>
              <a:rPr lang="en-US" altLang="ja-JP" sz="1400" b="0">
                <a:solidFill>
                  <a:schemeClr val="bg1"/>
                </a:solidFill>
                <a:latin typeface="HGP創英角ﾎﾟｯﾌﾟ体" panose="040B0A00000000000000" pitchFamily="50" charset="-128"/>
                <a:ea typeface="HGP創英角ﾎﾟｯﾌﾟ体" panose="040B0A00000000000000" pitchFamily="50" charset="-128"/>
              </a:rPr>
              <a:t>【</a:t>
            </a:r>
            <a:r>
              <a:rPr lang="ja-JP" altLang="en-US" sz="1400" b="0">
                <a:solidFill>
                  <a:schemeClr val="bg1"/>
                </a:solidFill>
                <a:latin typeface="HGP創英角ﾎﾟｯﾌﾟ体" panose="040B0A00000000000000" pitchFamily="50" charset="-128"/>
                <a:ea typeface="HGP創英角ﾎﾟｯﾌﾟ体" panose="040B0A00000000000000" pitchFamily="50" charset="-128"/>
              </a:rPr>
              <a:t>付録</a:t>
            </a:r>
            <a:r>
              <a:rPr lang="en-US" altLang="ja-JP" sz="1400" b="0">
                <a:solidFill>
                  <a:schemeClr val="bg1"/>
                </a:solidFill>
                <a:latin typeface="HGP創英角ﾎﾟｯﾌﾟ体" panose="040B0A00000000000000" pitchFamily="50" charset="-128"/>
                <a:ea typeface="HGP創英角ﾎﾟｯﾌﾟ体" panose="040B0A00000000000000" pitchFamily="50" charset="-128"/>
              </a:rPr>
              <a:t>】</a:t>
            </a:r>
            <a:r>
              <a:rPr lang="ja-JP" altLang="en-US" sz="1400" b="0">
                <a:solidFill>
                  <a:schemeClr val="bg1"/>
                </a:solidFill>
                <a:latin typeface="HGP創英角ﾎﾟｯﾌﾟ体" panose="040B0A00000000000000" pitchFamily="50" charset="-128"/>
                <a:ea typeface="HGP創英角ﾎﾟｯﾌﾟ体" panose="040B0A00000000000000" pitchFamily="50" charset="-128"/>
              </a:rPr>
              <a:t>　モデルグループでの連携アイデア</a:t>
            </a:r>
          </a:p>
          <a:p>
            <a:pPr algn="ctr"/>
            <a:r>
              <a:rPr lang="en-US" altLang="ja-JP" sz="2000" b="0">
                <a:solidFill>
                  <a:schemeClr val="bg1"/>
                </a:solidFill>
                <a:latin typeface="HGP創英角ﾎﾟｯﾌﾟ体" panose="040B0A00000000000000" pitchFamily="50" charset="-128"/>
                <a:ea typeface="HGP創英角ﾎﾟｯﾌﾟ体" panose="040B0A00000000000000" pitchFamily="50" charset="-128"/>
              </a:rPr>
              <a:t>1</a:t>
            </a:r>
            <a:r>
              <a:rPr lang="ja-JP" altLang="en-US" sz="2000" b="0">
                <a:solidFill>
                  <a:schemeClr val="bg1"/>
                </a:solidFill>
                <a:latin typeface="HGP創英角ﾎﾟｯﾌﾟ体" panose="040B0A00000000000000" pitchFamily="50" charset="-128"/>
                <a:ea typeface="HGP創英角ﾎﾟｯﾌﾟ体" panose="040B0A00000000000000" pitchFamily="50" charset="-128"/>
              </a:rPr>
              <a:t>．愛知県印刷工業組合による取組み</a:t>
            </a:r>
          </a:p>
        </p:txBody>
      </p:sp>
      <p:sp>
        <p:nvSpPr>
          <p:cNvPr id="232453" name="Text Box 5"/>
          <p:cNvSpPr txBox="1">
            <a:spLocks noChangeArrowheads="1"/>
          </p:cNvSpPr>
          <p:nvPr/>
        </p:nvSpPr>
        <p:spPr bwMode="auto">
          <a:xfrm>
            <a:off x="3251200"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24</a:t>
            </a:r>
          </a:p>
        </p:txBody>
      </p:sp>
      <p:sp>
        <p:nvSpPr>
          <p:cNvPr id="232454" name="Text Box 6"/>
          <p:cNvSpPr txBox="1">
            <a:spLocks noChangeArrowheads="1"/>
          </p:cNvSpPr>
          <p:nvPr/>
        </p:nvSpPr>
        <p:spPr bwMode="auto">
          <a:xfrm>
            <a:off x="476250" y="1703388"/>
            <a:ext cx="6121400" cy="3667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en-US" altLang="ja-JP" sz="1800">
                <a:solidFill>
                  <a:srgbClr val="000099"/>
                </a:solidFill>
              </a:rPr>
              <a:t>●</a:t>
            </a:r>
            <a:r>
              <a:rPr lang="ja-JP" altLang="en-US" sz="1800">
                <a:solidFill>
                  <a:srgbClr val="000099"/>
                </a:solidFill>
              </a:rPr>
              <a:t>ＢＣＰ４つの取組み</a:t>
            </a:r>
          </a:p>
        </p:txBody>
      </p:sp>
      <p:sp>
        <p:nvSpPr>
          <p:cNvPr id="232455" name="Text Box 7"/>
          <p:cNvSpPr txBox="1">
            <a:spLocks noChangeArrowheads="1"/>
          </p:cNvSpPr>
          <p:nvPr/>
        </p:nvSpPr>
        <p:spPr bwMode="auto">
          <a:xfrm>
            <a:off x="655638" y="2127250"/>
            <a:ext cx="56530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t>　愛知県印刷工業組合のＢＣＰ集団研修では、企業間の連携策にとどまらず、組合が果たすべき役割もいくつか話し合われました。</a:t>
            </a:r>
          </a:p>
          <a:p>
            <a:r>
              <a:rPr lang="ja-JP" altLang="en-US" sz="1000" b="0"/>
              <a:t>　参加企業が組合に期待する役割のうち、実現可能性が高く、かつ組合機能を活かした４つの取組みが提案されました。</a:t>
            </a:r>
          </a:p>
        </p:txBody>
      </p:sp>
      <p:sp>
        <p:nvSpPr>
          <p:cNvPr id="232456" name="AutoShape 8"/>
          <p:cNvSpPr>
            <a:spLocks noChangeArrowheads="1"/>
          </p:cNvSpPr>
          <p:nvPr/>
        </p:nvSpPr>
        <p:spPr bwMode="auto">
          <a:xfrm>
            <a:off x="3017838" y="9066213"/>
            <a:ext cx="3490912" cy="446087"/>
          </a:xfrm>
          <a:prstGeom prst="roundRect">
            <a:avLst>
              <a:gd name="adj" fmla="val 16667"/>
            </a:avLst>
          </a:prstGeom>
          <a:solidFill>
            <a:schemeClr val="bg1"/>
          </a:solidFill>
          <a:ln w="12700" algn="ctr">
            <a:solidFill>
              <a:srgbClr val="FF0000"/>
            </a:solidFill>
            <a:round/>
            <a:headEnd/>
            <a:tailEnd/>
          </a:ln>
          <a:effectLst>
            <a:outerShdw dist="17961" dir="2700000" algn="ctr" rotWithShape="0">
              <a:schemeClr val="bg2"/>
            </a:outerShdw>
          </a:effectLst>
        </p:spPr>
        <p:txBody>
          <a:bodyPr lIns="90000" tIns="46800" rIns="90000" bIns="46800" anchor="ctr">
            <a:spAutoFit/>
          </a:bodyPr>
          <a:lstStyle>
            <a:lvl1pPr marL="444500">
              <a:defRPr kumimoji="1">
                <a:solidFill>
                  <a:schemeClr val="tx1"/>
                </a:solidFill>
                <a:latin typeface="Arial" panose="020B0604020202020204" pitchFamily="34" charset="0"/>
                <a:ea typeface="ＭＳ Ｐゴシック" panose="020B0600070205080204" pitchFamily="50" charset="-128"/>
              </a:defRPr>
            </a:lvl1pPr>
            <a:lvl2pPr marL="623888">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b="0">
                <a:latin typeface="HG丸ｺﾞｼｯｸM-PRO" panose="020F0600000000000000" pitchFamily="50" charset="-128"/>
                <a:ea typeface="HG丸ｺﾞｼｯｸM-PRO" panose="020F0600000000000000" pitchFamily="50" charset="-128"/>
              </a:rPr>
              <a:t>「愛知県印刷工業組合 </a:t>
            </a:r>
            <a:r>
              <a:rPr lang="ja-JP" altLang="ja-JP" sz="1000" b="0">
                <a:latin typeface="HG丸ｺﾞｼｯｸM-PRO" panose="020F0600000000000000" pitchFamily="50" charset="-128"/>
                <a:ea typeface="HG丸ｺﾞｼｯｸM-PRO" panose="020F0600000000000000" pitchFamily="50" charset="-128"/>
              </a:rPr>
              <a:t>ＢＣＰ４つの取組み」</a:t>
            </a:r>
            <a:r>
              <a:rPr lang="ja-JP" altLang="en-US" sz="1000" b="0">
                <a:latin typeface="HG丸ｺﾞｼｯｸM-PRO" panose="020F0600000000000000" pitchFamily="50" charset="-128"/>
                <a:ea typeface="HG丸ｺﾞｼｯｸM-PRO" panose="020F0600000000000000" pitchFamily="50" charset="-128"/>
              </a:rPr>
              <a:t>は</a:t>
            </a:r>
          </a:p>
          <a:p>
            <a:r>
              <a:rPr lang="ja-JP" altLang="en-US" sz="1000" b="0">
                <a:latin typeface="HG丸ｺﾞｼｯｸM-PRO" panose="020F0600000000000000" pitchFamily="50" charset="-128"/>
                <a:ea typeface="HG丸ｺﾞｼｯｸM-PRO" panose="020F0600000000000000" pitchFamily="50" charset="-128"/>
              </a:rPr>
              <a:t>　</a:t>
            </a:r>
            <a:r>
              <a:rPr lang="en-US" altLang="ja-JP" sz="1000" b="0">
                <a:latin typeface="HG丸ｺﾞｼｯｸM-PRO" panose="020F0600000000000000" pitchFamily="50" charset="-128"/>
                <a:ea typeface="HG丸ｺﾞｼｯｸM-PRO" panose="020F0600000000000000" pitchFamily="50" charset="-128"/>
              </a:rPr>
              <a:t>25</a:t>
            </a:r>
            <a:r>
              <a:rPr lang="ja-JP" altLang="en-US" sz="1000" b="0">
                <a:latin typeface="HG丸ｺﾞｼｯｸM-PRO" panose="020F0600000000000000" pitchFamily="50" charset="-128"/>
                <a:ea typeface="HG丸ｺﾞｼｯｸM-PRO" panose="020F0600000000000000" pitchFamily="50" charset="-128"/>
              </a:rPr>
              <a:t>ページをご覧ください。</a:t>
            </a:r>
          </a:p>
        </p:txBody>
      </p:sp>
      <p:pic>
        <p:nvPicPr>
          <p:cNvPr id="232457" name="Picture 9" descr="GUM01_EY030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6588" y="9204325"/>
            <a:ext cx="315912" cy="166688"/>
          </a:xfrm>
          <a:prstGeom prst="rect">
            <a:avLst/>
          </a:prstGeom>
          <a:noFill/>
          <a:extLst>
            <a:ext uri="{909E8E84-426E-40DD-AFC4-6F175D3DCCD1}">
              <a14:hiddenFill xmlns:a14="http://schemas.microsoft.com/office/drawing/2010/main">
                <a:solidFill>
                  <a:srgbClr val="FFFFFF"/>
                </a:solidFill>
              </a14:hiddenFill>
            </a:ext>
          </a:extLst>
        </p:spPr>
      </p:pic>
      <p:sp>
        <p:nvSpPr>
          <p:cNvPr id="232458" name="Text Box 10"/>
          <p:cNvSpPr txBox="1">
            <a:spLocks noChangeArrowheads="1"/>
          </p:cNvSpPr>
          <p:nvPr/>
        </p:nvSpPr>
        <p:spPr bwMode="auto">
          <a:xfrm>
            <a:off x="476250" y="2806700"/>
            <a:ext cx="5707063"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1200">
                <a:solidFill>
                  <a:schemeClr val="tx1"/>
                </a:solidFill>
              </a:rPr>
              <a:t>①</a:t>
            </a:r>
            <a:r>
              <a:rPr lang="ja-JP" altLang="en-US" sz="1200">
                <a:solidFill>
                  <a:schemeClr val="tx1"/>
                </a:solidFill>
              </a:rPr>
              <a:t>組合員企業のＢＣＰ・防災への取組みを支援する！</a:t>
            </a:r>
            <a:endParaRPr lang="ja-JP" altLang="en-US" sz="900">
              <a:solidFill>
                <a:schemeClr val="tx1"/>
              </a:solidFill>
            </a:endParaRPr>
          </a:p>
        </p:txBody>
      </p:sp>
      <p:sp>
        <p:nvSpPr>
          <p:cNvPr id="232459" name="Text Box 11"/>
          <p:cNvSpPr txBox="1">
            <a:spLocks noChangeArrowheads="1"/>
          </p:cNvSpPr>
          <p:nvPr/>
        </p:nvSpPr>
        <p:spPr bwMode="auto">
          <a:xfrm>
            <a:off x="601663" y="5194300"/>
            <a:ext cx="5707062"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000" b="0"/>
              <a:t>　組合員企業間でネットワークを形成することは、平時、災害時を問わず、応援要員の派遣や、代替生産などを効率的に実施する上で、非常に重要です。</a:t>
            </a:r>
          </a:p>
          <a:p>
            <a:r>
              <a:rPr lang="ja-JP" altLang="en-US" sz="1000" b="0"/>
              <a:t>　また、想定東海・東南海地震連動などの広域災害の発生時には、県内企業が同時に被災するおそれがあるため、県外の同業種企業とネットワークを持つことも重要です。</a:t>
            </a:r>
          </a:p>
          <a:p>
            <a:r>
              <a:rPr lang="ja-JP" altLang="en-US" sz="1000" b="0"/>
              <a:t>　組合には、「他県にある同業種組合と合同勉強会を開催する。」など、企業連携の支援策を行うことが期待されています。</a:t>
            </a:r>
          </a:p>
        </p:txBody>
      </p:sp>
      <p:sp>
        <p:nvSpPr>
          <p:cNvPr id="232460" name="Text Box 12"/>
          <p:cNvSpPr txBox="1">
            <a:spLocks noChangeArrowheads="1"/>
          </p:cNvSpPr>
          <p:nvPr/>
        </p:nvSpPr>
        <p:spPr bwMode="auto">
          <a:xfrm>
            <a:off x="601663" y="6415088"/>
            <a:ext cx="5707062"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000" b="0"/>
              <a:t>　災害時において、代替生産などの連携先を探すためには、相手先企業の保有する生産設備や、使用する原材料、得意とする加工技術などを把握しておく必要があります。そのため、各企業間でこれらの情報を整理し、平時から情報共有を図るものです。</a:t>
            </a:r>
          </a:p>
        </p:txBody>
      </p:sp>
      <p:sp>
        <p:nvSpPr>
          <p:cNvPr id="232461" name="Text Box 13"/>
          <p:cNvSpPr txBox="1">
            <a:spLocks noChangeArrowheads="1"/>
          </p:cNvSpPr>
          <p:nvPr/>
        </p:nvSpPr>
        <p:spPr bwMode="auto">
          <a:xfrm>
            <a:off x="601663" y="7305675"/>
            <a:ext cx="5707062"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000" b="0"/>
              <a:t>　災害時に、代替生産などの連携策を素早く実施するには、他の企業の被災状況や復旧状況を、できるだけ速やかに把握することが必要です。</a:t>
            </a:r>
          </a:p>
          <a:p>
            <a:r>
              <a:rPr lang="ja-JP" altLang="en-US" sz="1000" b="0"/>
              <a:t>　そのため、組合でこれらの情報を一元管理しようとするものです。</a:t>
            </a:r>
          </a:p>
        </p:txBody>
      </p:sp>
      <p:sp>
        <p:nvSpPr>
          <p:cNvPr id="232462" name="AutoShape 14"/>
          <p:cNvSpPr>
            <a:spLocks noChangeArrowheads="1"/>
          </p:cNvSpPr>
          <p:nvPr/>
        </p:nvSpPr>
        <p:spPr bwMode="auto">
          <a:xfrm>
            <a:off x="676275" y="3660775"/>
            <a:ext cx="5370513" cy="696913"/>
          </a:xfrm>
          <a:prstGeom prst="roundRect">
            <a:avLst>
              <a:gd name="adj" fmla="val 16667"/>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808080"/>
                </a:solidFill>
                <a:prstDash val="sysDot"/>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900" b="0"/>
              <a:t>・他社の考え方や具体的な取り組みが参考になる。</a:t>
            </a:r>
          </a:p>
          <a:p>
            <a:r>
              <a:rPr lang="ja-JP" altLang="en-US" sz="900" b="0"/>
              <a:t>　　（自社だけで検討している場合には、課題解決に行き詰った場合になかなか先に進む</a:t>
            </a:r>
          </a:p>
          <a:p>
            <a:r>
              <a:rPr lang="ja-JP" altLang="en-US" sz="900" b="0"/>
              <a:t>　　　ことができない。）</a:t>
            </a:r>
          </a:p>
          <a:p>
            <a:r>
              <a:rPr lang="ja-JP" altLang="en-US" sz="900" b="0"/>
              <a:t>・このような機会がないと、ＢＣＰに時間やヒトを割くことが難しい。</a:t>
            </a:r>
          </a:p>
        </p:txBody>
      </p:sp>
      <p:sp>
        <p:nvSpPr>
          <p:cNvPr id="232463" name="Text Box 15"/>
          <p:cNvSpPr txBox="1">
            <a:spLocks noChangeArrowheads="1"/>
          </p:cNvSpPr>
          <p:nvPr/>
        </p:nvSpPr>
        <p:spPr bwMode="auto">
          <a:xfrm>
            <a:off x="476250" y="4945063"/>
            <a:ext cx="570706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en-US" sz="1200">
                <a:solidFill>
                  <a:schemeClr val="tx1"/>
                </a:solidFill>
              </a:rPr>
              <a:t>②</a:t>
            </a:r>
            <a:r>
              <a:rPr lang="ja-JP" altLang="en-US" sz="1200">
                <a:solidFill>
                  <a:schemeClr val="tx1"/>
                </a:solidFill>
              </a:rPr>
              <a:t>他県の同業種企業とのネットワーク作りを支援する</a:t>
            </a:r>
            <a:r>
              <a:rPr lang="en-US" altLang="en-US" sz="1200">
                <a:solidFill>
                  <a:schemeClr val="tx1"/>
                </a:solidFill>
              </a:rPr>
              <a:t>！</a:t>
            </a:r>
            <a:endParaRPr lang="ja-JP" altLang="en-US" sz="1200">
              <a:solidFill>
                <a:schemeClr val="tx1"/>
              </a:solidFill>
            </a:endParaRPr>
          </a:p>
        </p:txBody>
      </p:sp>
      <p:sp>
        <p:nvSpPr>
          <p:cNvPr id="232464" name="Text Box 16"/>
          <p:cNvSpPr txBox="1">
            <a:spLocks noChangeArrowheads="1"/>
          </p:cNvSpPr>
          <p:nvPr/>
        </p:nvSpPr>
        <p:spPr bwMode="auto">
          <a:xfrm>
            <a:off x="476250" y="6176963"/>
            <a:ext cx="570706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1200">
                <a:solidFill>
                  <a:schemeClr val="tx1"/>
                </a:solidFill>
              </a:rPr>
              <a:t>③</a:t>
            </a:r>
            <a:r>
              <a:rPr lang="ja-JP" altLang="en-US" sz="1200">
                <a:solidFill>
                  <a:schemeClr val="tx1"/>
                </a:solidFill>
              </a:rPr>
              <a:t>保有設備・原材料などの情報を共有化する！</a:t>
            </a:r>
          </a:p>
        </p:txBody>
      </p:sp>
      <p:sp>
        <p:nvSpPr>
          <p:cNvPr id="232465" name="Text Box 17"/>
          <p:cNvSpPr txBox="1">
            <a:spLocks noChangeArrowheads="1"/>
          </p:cNvSpPr>
          <p:nvPr/>
        </p:nvSpPr>
        <p:spPr bwMode="auto">
          <a:xfrm>
            <a:off x="476250" y="7026275"/>
            <a:ext cx="5707063" cy="27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1200">
                <a:solidFill>
                  <a:schemeClr val="tx1"/>
                </a:solidFill>
              </a:rPr>
              <a:t>④</a:t>
            </a:r>
            <a:r>
              <a:rPr lang="ja-JP" altLang="en-US" sz="1200">
                <a:solidFill>
                  <a:schemeClr val="tx1"/>
                </a:solidFill>
              </a:rPr>
              <a:t>組合員企業の被災状況・復旧状況を把握する！</a:t>
            </a:r>
            <a:endParaRPr lang="ja-JP" altLang="en-US" sz="1000">
              <a:solidFill>
                <a:schemeClr val="tx1"/>
              </a:solidFill>
            </a:endParaRPr>
          </a:p>
        </p:txBody>
      </p:sp>
      <p:sp>
        <p:nvSpPr>
          <p:cNvPr id="232466" name="Text Box 18"/>
          <p:cNvSpPr txBox="1">
            <a:spLocks noChangeArrowheads="1"/>
          </p:cNvSpPr>
          <p:nvPr/>
        </p:nvSpPr>
        <p:spPr bwMode="auto">
          <a:xfrm>
            <a:off x="601663" y="3094038"/>
            <a:ext cx="5707062" cy="5508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1000" b="0"/>
              <a:t>■</a:t>
            </a:r>
            <a:r>
              <a:rPr lang="ja-JP" altLang="en-US" sz="1000" b="0"/>
              <a:t>ＢＣＰ・防災の意識付け　～ＢＣＰ集団研修～</a:t>
            </a:r>
          </a:p>
          <a:p>
            <a:r>
              <a:rPr lang="ja-JP" altLang="en-US" sz="1000" b="0"/>
              <a:t>　組合員企業のＢＣＰや防災対策への意識を向上させるため、ＢＣＰ集団研修は、大変効果的であり、今後も継続的に開催すべきという意見が出されました。</a:t>
            </a:r>
          </a:p>
        </p:txBody>
      </p:sp>
      <p:sp>
        <p:nvSpPr>
          <p:cNvPr id="232467" name="Text Box 19"/>
          <p:cNvSpPr txBox="1">
            <a:spLocks noChangeArrowheads="1"/>
          </p:cNvSpPr>
          <p:nvPr/>
        </p:nvSpPr>
        <p:spPr bwMode="auto">
          <a:xfrm>
            <a:off x="601663" y="4391025"/>
            <a:ext cx="5707062"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1000" b="0"/>
              <a:t>■</a:t>
            </a:r>
            <a:r>
              <a:rPr lang="ja-JP" altLang="en-US" sz="1000" b="0"/>
              <a:t>相談窓口</a:t>
            </a:r>
          </a:p>
          <a:p>
            <a:r>
              <a:rPr lang="ja-JP" altLang="en-US" sz="1000" b="0"/>
              <a:t>　ＢＣＰや防災対策を進める上で直面した課題を解決するための、相談先を紹介する窓口を、組合に設置することが求められています。</a:t>
            </a:r>
          </a:p>
        </p:txBody>
      </p:sp>
      <p:sp>
        <p:nvSpPr>
          <p:cNvPr id="232468" name="Text Box 20"/>
          <p:cNvSpPr txBox="1">
            <a:spLocks noChangeArrowheads="1"/>
          </p:cNvSpPr>
          <p:nvPr/>
        </p:nvSpPr>
        <p:spPr bwMode="auto">
          <a:xfrm>
            <a:off x="674688" y="7961313"/>
            <a:ext cx="5272087" cy="636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80808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900" b="0"/>
              <a:t>・災害時を想定した連絡手段の整備（組合側）、組合ホームページにおける災害用掲示板の設置</a:t>
            </a:r>
          </a:p>
          <a:p>
            <a:r>
              <a:rPr lang="ja-JP" altLang="en-US" sz="900" b="0"/>
              <a:t>・災害時に被害状況、復旧状況を組合で管理するためのルール作り</a:t>
            </a:r>
          </a:p>
          <a:p>
            <a:r>
              <a:rPr lang="ja-JP" altLang="en-US" sz="900" b="0"/>
              <a:t>　（</a:t>
            </a:r>
            <a:r>
              <a:rPr lang="en-US" altLang="ja-JP" sz="900" b="0"/>
              <a:t>a</a:t>
            </a:r>
            <a:r>
              <a:rPr lang="ja-JP" altLang="en-US" sz="900" b="0"/>
              <a:t>）電話、メールによる組合への報告</a:t>
            </a:r>
          </a:p>
          <a:p>
            <a:r>
              <a:rPr lang="ja-JP" altLang="en-US" sz="900" b="0"/>
              <a:t>　（</a:t>
            </a:r>
            <a:r>
              <a:rPr lang="en-US" altLang="ja-JP" sz="900" b="0"/>
              <a:t>b</a:t>
            </a:r>
            <a:r>
              <a:rPr lang="ja-JP" altLang="en-US" sz="900" b="0"/>
              <a:t>）組合ホームページを活用した災害用掲示板への記入　　　　　　　　　　　　　　　　　　　　　　　　　　　　　　　　　　　　</a:t>
            </a:r>
          </a:p>
        </p:txBody>
      </p:sp>
      <p:sp>
        <p:nvSpPr>
          <p:cNvPr id="232469" name="AutoShape 21"/>
          <p:cNvSpPr>
            <a:spLocks noChangeArrowheads="1"/>
          </p:cNvSpPr>
          <p:nvPr/>
        </p:nvSpPr>
        <p:spPr bwMode="auto">
          <a:xfrm>
            <a:off x="630238" y="3690938"/>
            <a:ext cx="5535612" cy="676275"/>
          </a:xfrm>
          <a:prstGeom prst="roundRect">
            <a:avLst>
              <a:gd name="adj" fmla="val 16667"/>
            </a:avLst>
          </a:prstGeom>
          <a:noFill/>
          <a:ln w="28575">
            <a:solidFill>
              <a:srgbClr val="808080"/>
            </a:solidFill>
            <a:prstDash val="sysDot"/>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ja-JP" sz="1000" b="0"/>
          </a:p>
        </p:txBody>
      </p:sp>
      <p:sp>
        <p:nvSpPr>
          <p:cNvPr id="232470" name="AutoShape 22"/>
          <p:cNvSpPr>
            <a:spLocks noChangeArrowheads="1"/>
          </p:cNvSpPr>
          <p:nvPr/>
        </p:nvSpPr>
        <p:spPr bwMode="auto">
          <a:xfrm>
            <a:off x="630238" y="7905750"/>
            <a:ext cx="5535612" cy="717550"/>
          </a:xfrm>
          <a:prstGeom prst="roundRect">
            <a:avLst>
              <a:gd name="adj" fmla="val 16667"/>
            </a:avLst>
          </a:prstGeom>
          <a:noFill/>
          <a:ln w="28575">
            <a:solidFill>
              <a:srgbClr val="808080"/>
            </a:solidFill>
            <a:prstDash val="sysDot"/>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ja-JP" sz="1000" b="0"/>
          </a:p>
        </p:txBody>
      </p:sp>
      <p:sp>
        <p:nvSpPr>
          <p:cNvPr id="232471" name="Text Box 23"/>
          <p:cNvSpPr txBox="1">
            <a:spLocks noChangeArrowheads="1"/>
          </p:cNvSpPr>
          <p:nvPr/>
        </p:nvSpPr>
        <p:spPr bwMode="auto">
          <a:xfrm>
            <a:off x="44450" y="57150"/>
            <a:ext cx="54721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0">
                <a:solidFill>
                  <a:schemeClr val="tx1"/>
                </a:solidFill>
              </a:rPr>
              <a:t>Ⅲ</a:t>
            </a:r>
            <a:r>
              <a:rPr lang="ja-JP" altLang="en-US" sz="1000" b="0">
                <a:solidFill>
                  <a:schemeClr val="tx1"/>
                </a:solidFill>
              </a:rPr>
              <a:t>．ＢＣＰ取組みの連携事例・アイデア集</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AutoShape 2"/>
          <p:cNvSpPr>
            <a:spLocks noChangeArrowheads="1"/>
          </p:cNvSpPr>
          <p:nvPr/>
        </p:nvSpPr>
        <p:spPr bwMode="auto">
          <a:xfrm>
            <a:off x="185738" y="703263"/>
            <a:ext cx="6486525" cy="8858250"/>
          </a:xfrm>
          <a:prstGeom prst="roundRect">
            <a:avLst>
              <a:gd name="adj" fmla="val 6093"/>
            </a:avLst>
          </a:prstGeom>
          <a:solidFill>
            <a:srgbClr val="CCECFF"/>
          </a:solidFill>
          <a:ln w="76200">
            <a:solidFill>
              <a:srgbClr val="CCECFF"/>
            </a:solidFill>
            <a:round/>
            <a:headEnd/>
            <a:tailEnd/>
          </a:ln>
          <a:effectLst>
            <a:outerShdw dist="35921" dir="2700000" algn="ctr" rotWithShape="0">
              <a:schemeClr val="bg2"/>
            </a:outerShdw>
          </a:effectLst>
        </p:spPr>
        <p:txBody>
          <a:bodyPr wrap="none" lIns="90000" tIns="46800" rIns="90000" bIns="46800" anchor="ctr"/>
          <a:lstStyle/>
          <a:p>
            <a:endParaRPr lang="ja-JP" altLang="en-US"/>
          </a:p>
        </p:txBody>
      </p:sp>
      <p:sp>
        <p:nvSpPr>
          <p:cNvPr id="190467" name="AutoShape 3"/>
          <p:cNvSpPr>
            <a:spLocks noChangeArrowheads="1"/>
          </p:cNvSpPr>
          <p:nvPr/>
        </p:nvSpPr>
        <p:spPr bwMode="auto">
          <a:xfrm>
            <a:off x="401638" y="1639888"/>
            <a:ext cx="6122987" cy="7343775"/>
          </a:xfrm>
          <a:prstGeom prst="roundRect">
            <a:avLst>
              <a:gd name="adj" fmla="val 6093"/>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76200">
                <a:solidFill>
                  <a:srgbClr val="CCECFF"/>
                </a:solidFill>
                <a:round/>
                <a:headEnd/>
                <a:tailEnd/>
              </a14:hiddenLine>
            </a:ext>
          </a:extLst>
        </p:spPr>
        <p:txBody>
          <a:bodyPr wrap="none" lIns="90000" tIns="46800" rIns="90000" bIns="46800" anchor="ctr"/>
          <a:lstStyle/>
          <a:p>
            <a:endParaRPr lang="ja-JP" altLang="en-US"/>
          </a:p>
        </p:txBody>
      </p:sp>
      <p:sp>
        <p:nvSpPr>
          <p:cNvPr id="190468" name="AutoShape 4"/>
          <p:cNvSpPr>
            <a:spLocks noChangeArrowheads="1"/>
          </p:cNvSpPr>
          <p:nvPr/>
        </p:nvSpPr>
        <p:spPr bwMode="auto">
          <a:xfrm>
            <a:off x="260350" y="811213"/>
            <a:ext cx="6264275" cy="717550"/>
          </a:xfrm>
          <a:prstGeom prst="roundRect">
            <a:avLst>
              <a:gd name="adj" fmla="val 44250"/>
            </a:avLst>
          </a:prstGeom>
          <a:gradFill rotWithShape="1">
            <a:gsLst>
              <a:gs pos="0">
                <a:srgbClr val="333399"/>
              </a:gs>
              <a:gs pos="100000">
                <a:srgbClr val="333399">
                  <a:gamma/>
                  <a:tint val="73725"/>
                  <a:invGamma/>
                </a:srgbClr>
              </a:gs>
            </a:gsLst>
            <a:lin ang="0" scaled="1"/>
          </a:gradFill>
          <a:ln>
            <a:noFill/>
          </a:ln>
          <a:effectLst/>
          <a:extLst>
            <a:ext uri="{91240B29-F687-4F45-9708-019B960494DF}">
              <a14:hiddenLine xmlns:a14="http://schemas.microsoft.com/office/drawing/2010/main" w="28575" algn="ctr">
                <a:solidFill>
                  <a:srgbClr val="808080"/>
                </a:solidFill>
                <a:prstDash val="sysDot"/>
                <a:round/>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90000" tIns="46800" rIns="90000" bIns="46800" anchor="ctr"/>
          <a:lstStyle/>
          <a:p>
            <a:pPr algn="ctr"/>
            <a:r>
              <a:rPr lang="en-US" altLang="ja-JP" sz="1400" b="0">
                <a:solidFill>
                  <a:schemeClr val="bg1"/>
                </a:solidFill>
                <a:latin typeface="HGP創英角ﾎﾟｯﾌﾟ体" panose="040B0A00000000000000" pitchFamily="50" charset="-128"/>
                <a:ea typeface="HGP創英角ﾎﾟｯﾌﾟ体" panose="040B0A00000000000000" pitchFamily="50" charset="-128"/>
              </a:rPr>
              <a:t>【</a:t>
            </a:r>
            <a:r>
              <a:rPr lang="ja-JP" altLang="en-US" sz="1400" b="0">
                <a:solidFill>
                  <a:schemeClr val="bg1"/>
                </a:solidFill>
                <a:latin typeface="HGP創英角ﾎﾟｯﾌﾟ体" panose="040B0A00000000000000" pitchFamily="50" charset="-128"/>
                <a:ea typeface="HGP創英角ﾎﾟｯﾌﾟ体" panose="040B0A00000000000000" pitchFamily="50" charset="-128"/>
              </a:rPr>
              <a:t>付録</a:t>
            </a:r>
            <a:r>
              <a:rPr lang="en-US" altLang="ja-JP" sz="1400" b="0">
                <a:solidFill>
                  <a:schemeClr val="bg1"/>
                </a:solidFill>
                <a:latin typeface="HGP創英角ﾎﾟｯﾌﾟ体" panose="040B0A00000000000000" pitchFamily="50" charset="-128"/>
                <a:ea typeface="HGP創英角ﾎﾟｯﾌﾟ体" panose="040B0A00000000000000" pitchFamily="50" charset="-128"/>
              </a:rPr>
              <a:t>】</a:t>
            </a:r>
            <a:r>
              <a:rPr lang="ja-JP" altLang="en-US" sz="1400" b="0">
                <a:solidFill>
                  <a:schemeClr val="bg1"/>
                </a:solidFill>
                <a:latin typeface="HGP創英角ﾎﾟｯﾌﾟ体" panose="040B0A00000000000000" pitchFamily="50" charset="-128"/>
                <a:ea typeface="HGP創英角ﾎﾟｯﾌﾟ体" panose="040B0A00000000000000" pitchFamily="50" charset="-128"/>
              </a:rPr>
              <a:t>　モデルグループでの連携アイデア</a:t>
            </a:r>
          </a:p>
          <a:p>
            <a:pPr algn="ctr"/>
            <a:r>
              <a:rPr lang="en-US" altLang="ja-JP" sz="2000" b="0">
                <a:solidFill>
                  <a:schemeClr val="bg1"/>
                </a:solidFill>
                <a:latin typeface="HGP創英角ﾎﾟｯﾌﾟ体" panose="040B0A00000000000000" pitchFamily="50" charset="-128"/>
                <a:ea typeface="HGP創英角ﾎﾟｯﾌﾟ体" panose="040B0A00000000000000" pitchFamily="50" charset="-128"/>
              </a:rPr>
              <a:t>2</a:t>
            </a:r>
            <a:r>
              <a:rPr lang="ja-JP" altLang="en-US" sz="2000" b="0">
                <a:solidFill>
                  <a:schemeClr val="bg1"/>
                </a:solidFill>
                <a:latin typeface="HGP創英角ﾎﾟｯﾌﾟ体" panose="040B0A00000000000000" pitchFamily="50" charset="-128"/>
                <a:ea typeface="HGP創英角ﾎﾟｯﾌﾟ体" panose="040B0A00000000000000" pitchFamily="50" charset="-128"/>
              </a:rPr>
              <a:t>．勝川駅前通商店街振興組合の取組み</a:t>
            </a:r>
          </a:p>
        </p:txBody>
      </p:sp>
      <p:sp>
        <p:nvSpPr>
          <p:cNvPr id="190476" name="Text Box 12"/>
          <p:cNvSpPr txBox="1">
            <a:spLocks noChangeArrowheads="1"/>
          </p:cNvSpPr>
          <p:nvPr/>
        </p:nvSpPr>
        <p:spPr bwMode="auto">
          <a:xfrm>
            <a:off x="549275" y="3530600"/>
            <a:ext cx="5707063"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1200">
                <a:solidFill>
                  <a:schemeClr val="tx1"/>
                </a:solidFill>
              </a:rPr>
              <a:t>①</a:t>
            </a:r>
            <a:r>
              <a:rPr lang="ja-JP" altLang="en-US" sz="1200">
                <a:solidFill>
                  <a:schemeClr val="tx1"/>
                </a:solidFill>
              </a:rPr>
              <a:t>商店街や近隣住民の方にとって、被災時に必要な情報が紹介されています！</a:t>
            </a:r>
            <a:endParaRPr lang="ja-JP" altLang="en-US" sz="900">
              <a:solidFill>
                <a:schemeClr val="tx1"/>
              </a:solidFill>
            </a:endParaRPr>
          </a:p>
        </p:txBody>
      </p:sp>
      <p:sp>
        <p:nvSpPr>
          <p:cNvPr id="190480" name="Text Box 16"/>
          <p:cNvSpPr txBox="1">
            <a:spLocks noChangeArrowheads="1"/>
          </p:cNvSpPr>
          <p:nvPr/>
        </p:nvSpPr>
        <p:spPr bwMode="auto">
          <a:xfrm>
            <a:off x="674688" y="3844925"/>
            <a:ext cx="5707062"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000" b="0"/>
              <a:t>　「災害直後の行動の目安」「被害想定」「商店街防災マップ」「主要な連絡先一覧」など、被災時に必要となる情報がまとまっています。</a:t>
            </a:r>
          </a:p>
          <a:p>
            <a:r>
              <a:rPr lang="ja-JP" altLang="en-US" sz="1000" b="0"/>
              <a:t>　これらの情報は、近年ホームページなどですぐに収集できますが、各店舗や近隣住民がそれぞれに収集するよりも、商店街で一括して作成することが効率的です。</a:t>
            </a:r>
          </a:p>
          <a:p>
            <a:r>
              <a:rPr lang="ja-JP" altLang="en-US" sz="1000" b="0"/>
              <a:t>　</a:t>
            </a:r>
          </a:p>
          <a:p>
            <a:r>
              <a:rPr lang="ja-JP" altLang="en-US" sz="1000" b="0"/>
              <a:t>　</a:t>
            </a:r>
            <a:r>
              <a:rPr lang="en-US" altLang="ja-JP" sz="1000" b="0">
                <a:solidFill>
                  <a:srgbClr val="000099"/>
                </a:solidFill>
              </a:rPr>
              <a:t>※</a:t>
            </a:r>
            <a:r>
              <a:rPr lang="ja-JP" altLang="en-US" sz="1000" b="0">
                <a:solidFill>
                  <a:srgbClr val="000099"/>
                </a:solidFill>
              </a:rPr>
              <a:t>同組合では、「備蓄品」を現在整備中のため、まだ「掲示板」に掲載できていません。</a:t>
            </a:r>
          </a:p>
          <a:p>
            <a:r>
              <a:rPr lang="ja-JP" altLang="en-US" sz="1000" b="0">
                <a:solidFill>
                  <a:srgbClr val="000099"/>
                </a:solidFill>
              </a:rPr>
              <a:t>　　すでに「備蓄品」を整備している場合は、この「掲示板」の「商店街防災マップ」に</a:t>
            </a:r>
          </a:p>
          <a:p>
            <a:r>
              <a:rPr lang="ja-JP" altLang="en-US" sz="1000" b="0">
                <a:solidFill>
                  <a:srgbClr val="000099"/>
                </a:solidFill>
              </a:rPr>
              <a:t>　　加えましょう。</a:t>
            </a:r>
          </a:p>
        </p:txBody>
      </p:sp>
      <p:sp>
        <p:nvSpPr>
          <p:cNvPr id="190484" name="Text Box 20"/>
          <p:cNvSpPr txBox="1">
            <a:spLocks noChangeArrowheads="1"/>
          </p:cNvSpPr>
          <p:nvPr/>
        </p:nvSpPr>
        <p:spPr bwMode="auto">
          <a:xfrm>
            <a:off x="476250" y="1731963"/>
            <a:ext cx="6121400" cy="3667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en-US" altLang="ja-JP" sz="1800">
                <a:solidFill>
                  <a:srgbClr val="000099"/>
                </a:solidFill>
              </a:rPr>
              <a:t>●</a:t>
            </a:r>
            <a:r>
              <a:rPr lang="ja-JP" altLang="en-US" sz="1800">
                <a:solidFill>
                  <a:srgbClr val="000099"/>
                </a:solidFill>
              </a:rPr>
              <a:t>商店街ＢＣＰ掲示板</a:t>
            </a:r>
          </a:p>
        </p:txBody>
      </p:sp>
      <p:sp>
        <p:nvSpPr>
          <p:cNvPr id="190485" name="Text Box 21"/>
          <p:cNvSpPr txBox="1">
            <a:spLocks noChangeArrowheads="1"/>
          </p:cNvSpPr>
          <p:nvPr/>
        </p:nvSpPr>
        <p:spPr bwMode="auto">
          <a:xfrm>
            <a:off x="692150" y="2073275"/>
            <a:ext cx="56165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t>　勝川駅前通商店街振興組合の災害対策についての勉強会の中から出た「商店街ＢＣＰ掲示板」には、様々なアイデアが詰まっています。</a:t>
            </a:r>
          </a:p>
          <a:p>
            <a:r>
              <a:rPr lang="ja-JP" altLang="en-US" sz="1000" b="0"/>
              <a:t>　「掲示板」というアイデアは、もともと個々の企業が従業員に、わかりやすくＢＣＰを説明するためのツールとして、防災マップをベースに作成したものです。</a:t>
            </a:r>
          </a:p>
          <a:p>
            <a:r>
              <a:rPr lang="ja-JP" altLang="en-US" sz="1000" b="0"/>
              <a:t>　今回は、その発展版として、参加店舗から出たアイデアを盛り込むことで、「商店街ＢＣＰ掲示板」という形にとりまとめました。</a:t>
            </a:r>
          </a:p>
        </p:txBody>
      </p:sp>
      <p:sp>
        <p:nvSpPr>
          <p:cNvPr id="190489" name="Text Box 25"/>
          <p:cNvSpPr txBox="1">
            <a:spLocks noChangeArrowheads="1"/>
          </p:cNvSpPr>
          <p:nvPr/>
        </p:nvSpPr>
        <p:spPr bwMode="auto">
          <a:xfrm>
            <a:off x="3251200"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27</a:t>
            </a:r>
          </a:p>
        </p:txBody>
      </p:sp>
      <p:sp>
        <p:nvSpPr>
          <p:cNvPr id="190491" name="AutoShape 27"/>
          <p:cNvSpPr>
            <a:spLocks noChangeArrowheads="1"/>
          </p:cNvSpPr>
          <p:nvPr/>
        </p:nvSpPr>
        <p:spPr bwMode="auto">
          <a:xfrm>
            <a:off x="3213100" y="9096375"/>
            <a:ext cx="3305175" cy="274638"/>
          </a:xfrm>
          <a:prstGeom prst="roundRect">
            <a:avLst>
              <a:gd name="adj" fmla="val 16667"/>
            </a:avLst>
          </a:prstGeom>
          <a:solidFill>
            <a:schemeClr val="bg1"/>
          </a:solidFill>
          <a:ln w="12700" algn="ctr">
            <a:solidFill>
              <a:srgbClr val="FF0000"/>
            </a:solidFill>
            <a:round/>
            <a:headEnd/>
            <a:tailEnd/>
          </a:ln>
          <a:effectLst>
            <a:outerShdw dist="17961" dir="2700000" algn="ctr" rotWithShape="0">
              <a:schemeClr val="bg2"/>
            </a:outerShdw>
          </a:effectLst>
        </p:spPr>
        <p:txBody>
          <a:bodyPr lIns="90000" tIns="46800" rIns="90000" bIns="46800" anchor="ctr" anchorCtr="1">
            <a:spAutoFit/>
          </a:bodyPr>
          <a:lstStyle/>
          <a:p>
            <a:pPr algn="r"/>
            <a:r>
              <a:rPr lang="ja-JP" altLang="en-US" sz="1000" b="0">
                <a:solidFill>
                  <a:schemeClr val="tx1"/>
                </a:solidFill>
              </a:rPr>
              <a:t>　　「商店街ＢＣＰ掲示板」　</a:t>
            </a:r>
            <a:r>
              <a:rPr lang="en-US" altLang="ja-JP" sz="1000" b="0">
                <a:solidFill>
                  <a:schemeClr val="tx1"/>
                </a:solidFill>
              </a:rPr>
              <a:t>29</a:t>
            </a:r>
            <a:r>
              <a:rPr lang="ja-JP" altLang="en-US" sz="1000" b="0">
                <a:solidFill>
                  <a:schemeClr val="tx1"/>
                </a:solidFill>
              </a:rPr>
              <a:t>・</a:t>
            </a:r>
            <a:r>
              <a:rPr lang="en-US" altLang="ja-JP" sz="1000" b="0">
                <a:solidFill>
                  <a:schemeClr val="tx1"/>
                </a:solidFill>
              </a:rPr>
              <a:t>30</a:t>
            </a:r>
            <a:r>
              <a:rPr lang="ja-JP" altLang="en-US" sz="1000" b="0">
                <a:solidFill>
                  <a:schemeClr val="tx1"/>
                </a:solidFill>
              </a:rPr>
              <a:t>ページ参照</a:t>
            </a:r>
          </a:p>
        </p:txBody>
      </p:sp>
      <p:pic>
        <p:nvPicPr>
          <p:cNvPr id="190492" name="Picture 28" descr="GUM01_EY030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4225" y="9164638"/>
            <a:ext cx="315913" cy="165100"/>
          </a:xfrm>
          <a:prstGeom prst="rect">
            <a:avLst/>
          </a:prstGeom>
          <a:noFill/>
          <a:extLst>
            <a:ext uri="{909E8E84-426E-40DD-AFC4-6F175D3DCCD1}">
              <a14:hiddenFill xmlns:a14="http://schemas.microsoft.com/office/drawing/2010/main">
                <a:solidFill>
                  <a:srgbClr val="FFFFFF"/>
                </a:solidFill>
              </a14:hiddenFill>
            </a:ext>
          </a:extLst>
        </p:spPr>
      </p:pic>
      <p:sp>
        <p:nvSpPr>
          <p:cNvPr id="190493" name="Text Box 29"/>
          <p:cNvSpPr txBox="1">
            <a:spLocks noChangeArrowheads="1"/>
          </p:cNvSpPr>
          <p:nvPr/>
        </p:nvSpPr>
        <p:spPr bwMode="auto">
          <a:xfrm>
            <a:off x="765175" y="7923213"/>
            <a:ext cx="5616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b="0"/>
              <a:t>　勝川駅前通商店街振興組合では、この「商店街ＢＣＰ掲示板」と一緒に、被災時における各店舗の安否情報を記入する「伝言板」を設置するなど、ユニークな連携アイデアが出ています。</a:t>
            </a:r>
          </a:p>
          <a:p>
            <a:r>
              <a:rPr lang="ja-JP" altLang="en-US" sz="1000" b="0"/>
              <a:t>　「備蓄品」についても、各店舗で整備できた段階で、「商店街ＢＣＰ掲示板」に掲載していく予定です。</a:t>
            </a:r>
          </a:p>
        </p:txBody>
      </p:sp>
      <p:sp>
        <p:nvSpPr>
          <p:cNvPr id="190494" name="Text Box 30"/>
          <p:cNvSpPr txBox="1">
            <a:spLocks noChangeArrowheads="1"/>
          </p:cNvSpPr>
          <p:nvPr/>
        </p:nvSpPr>
        <p:spPr bwMode="auto">
          <a:xfrm>
            <a:off x="549275" y="5273675"/>
            <a:ext cx="5707063"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1200">
                <a:solidFill>
                  <a:schemeClr val="tx1"/>
                </a:solidFill>
              </a:rPr>
              <a:t>②</a:t>
            </a:r>
            <a:r>
              <a:rPr lang="ja-JP" altLang="en-US" sz="1200">
                <a:solidFill>
                  <a:schemeClr val="tx1"/>
                </a:solidFill>
              </a:rPr>
              <a:t>商店街に所属する店舗の、ＢＣＰを作成する負担を軽減できる！</a:t>
            </a:r>
            <a:endParaRPr lang="ja-JP" altLang="en-US" sz="900">
              <a:solidFill>
                <a:schemeClr val="tx1"/>
              </a:solidFill>
            </a:endParaRPr>
          </a:p>
        </p:txBody>
      </p:sp>
      <p:sp>
        <p:nvSpPr>
          <p:cNvPr id="190495" name="Text Box 31"/>
          <p:cNvSpPr txBox="1">
            <a:spLocks noChangeArrowheads="1"/>
          </p:cNvSpPr>
          <p:nvPr/>
        </p:nvSpPr>
        <p:spPr bwMode="auto">
          <a:xfrm>
            <a:off x="549275" y="6388100"/>
            <a:ext cx="5707063" cy="276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en-US" altLang="ja-JP" sz="1200">
                <a:solidFill>
                  <a:schemeClr val="tx1"/>
                </a:solidFill>
              </a:rPr>
              <a:t>③</a:t>
            </a:r>
            <a:r>
              <a:rPr lang="ja-JP" altLang="en-US" sz="1200">
                <a:solidFill>
                  <a:schemeClr val="tx1"/>
                </a:solidFill>
              </a:rPr>
              <a:t>見てわかりやすい、利用しやすいツール</a:t>
            </a:r>
            <a:endParaRPr lang="ja-JP" altLang="en-US" sz="900">
              <a:solidFill>
                <a:schemeClr val="tx1"/>
              </a:solidFill>
            </a:endParaRPr>
          </a:p>
        </p:txBody>
      </p:sp>
      <p:sp>
        <p:nvSpPr>
          <p:cNvPr id="190496" name="Text Box 32"/>
          <p:cNvSpPr txBox="1">
            <a:spLocks noChangeArrowheads="1"/>
          </p:cNvSpPr>
          <p:nvPr/>
        </p:nvSpPr>
        <p:spPr bwMode="auto">
          <a:xfrm>
            <a:off x="476250" y="3122613"/>
            <a:ext cx="6121400" cy="3667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en-US" altLang="ja-JP" sz="1800">
                <a:solidFill>
                  <a:srgbClr val="000099"/>
                </a:solidFill>
              </a:rPr>
              <a:t>●</a:t>
            </a:r>
            <a:r>
              <a:rPr lang="ja-JP" altLang="en-US" sz="1800">
                <a:solidFill>
                  <a:srgbClr val="000099"/>
                </a:solidFill>
              </a:rPr>
              <a:t>商店街ＢＣＰ掲示板の特徴</a:t>
            </a:r>
          </a:p>
        </p:txBody>
      </p:sp>
      <p:sp>
        <p:nvSpPr>
          <p:cNvPr id="190497" name="Text Box 33"/>
          <p:cNvSpPr txBox="1">
            <a:spLocks noChangeArrowheads="1"/>
          </p:cNvSpPr>
          <p:nvPr/>
        </p:nvSpPr>
        <p:spPr bwMode="auto">
          <a:xfrm>
            <a:off x="674688" y="5599113"/>
            <a:ext cx="5707062"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000" b="0"/>
              <a:t>　「商店街ＢＣＰ掲示板」に掲載されている情報は、ＢＣＰを作成する際にとりまとめるべき情報ばかりです。商店街では、各店舗が隣接していることから、これらの情報は比較的共通しています。そのため、商店街で一つにまとめておけば、各店舗が整理すべき情報は限られるので、各店舗のＢＣＰ作成にも効果的です。</a:t>
            </a:r>
          </a:p>
        </p:txBody>
      </p:sp>
      <p:sp>
        <p:nvSpPr>
          <p:cNvPr id="190498" name="Text Box 34"/>
          <p:cNvSpPr txBox="1">
            <a:spLocks noChangeArrowheads="1"/>
          </p:cNvSpPr>
          <p:nvPr/>
        </p:nvSpPr>
        <p:spPr bwMode="auto">
          <a:xfrm>
            <a:off x="674688" y="6705600"/>
            <a:ext cx="5707062" cy="854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000" b="0"/>
              <a:t>　被災時には、平時と違って落ち着いて行動することが難しいと言われています。このような場合でも、すぐに避難場所を見つけたり、連絡先がわかるということは重要なことです。</a:t>
            </a:r>
          </a:p>
          <a:p>
            <a:r>
              <a:rPr lang="ja-JP" altLang="en-US" sz="1000" b="0"/>
              <a:t>　また、平時から、商店街の様々な目立ちやすい場所に掲示しておけば、それを見る従業員やお客様の災害対策への意識も高まるでしょう。</a:t>
            </a:r>
          </a:p>
          <a:p>
            <a:r>
              <a:rPr lang="ja-JP" altLang="en-US" sz="1000" b="0"/>
              <a:t>　他にも、「災害対策に取り組んでいる」商店街であるという、アピールにもなります。</a:t>
            </a:r>
          </a:p>
        </p:txBody>
      </p:sp>
      <p:sp>
        <p:nvSpPr>
          <p:cNvPr id="190500" name="AutoShape 36"/>
          <p:cNvSpPr>
            <a:spLocks noChangeArrowheads="1"/>
          </p:cNvSpPr>
          <p:nvPr/>
        </p:nvSpPr>
        <p:spPr bwMode="auto">
          <a:xfrm>
            <a:off x="747713" y="7832725"/>
            <a:ext cx="5634037" cy="876300"/>
          </a:xfrm>
          <a:prstGeom prst="roundRect">
            <a:avLst>
              <a:gd name="adj" fmla="val 16667"/>
            </a:avLst>
          </a:prstGeom>
          <a:noFill/>
          <a:ln w="22225">
            <a:solidFill>
              <a:schemeClr val="bg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ja-JP" sz="1000" b="0">
              <a:solidFill>
                <a:schemeClr val="tx1"/>
              </a:solidFill>
              <a:latin typeface="Arial" panose="020B0604020202020204" pitchFamily="34" charset="0"/>
            </a:endParaRPr>
          </a:p>
        </p:txBody>
      </p:sp>
      <p:sp>
        <p:nvSpPr>
          <p:cNvPr id="190502" name="Text Box 38"/>
          <p:cNvSpPr txBox="1">
            <a:spLocks noChangeArrowheads="1"/>
          </p:cNvSpPr>
          <p:nvPr/>
        </p:nvSpPr>
        <p:spPr bwMode="auto">
          <a:xfrm>
            <a:off x="44450" y="57150"/>
            <a:ext cx="54721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0">
                <a:solidFill>
                  <a:schemeClr val="tx1"/>
                </a:solidFill>
              </a:rPr>
              <a:t>Ⅲ</a:t>
            </a:r>
            <a:r>
              <a:rPr lang="ja-JP" altLang="en-US" sz="1000" b="0">
                <a:solidFill>
                  <a:schemeClr val="tx1"/>
                </a:solidFill>
              </a:rPr>
              <a:t>．ＢＣＰ取組みの連携事例・アイデア集</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1072" name="Group 64"/>
          <p:cNvGraphicFramePr>
            <a:graphicFrameLocks noGrp="1"/>
          </p:cNvGraphicFramePr>
          <p:nvPr/>
        </p:nvGraphicFramePr>
        <p:xfrm>
          <a:off x="249238" y="2016125"/>
          <a:ext cx="6337300" cy="7159193"/>
        </p:xfrm>
        <a:graphic>
          <a:graphicData uri="http://schemas.openxmlformats.org/drawingml/2006/table">
            <a:tbl>
              <a:tblPr/>
              <a:tblGrid>
                <a:gridCol w="2089150">
                  <a:extLst>
                    <a:ext uri="{9D8B030D-6E8A-4147-A177-3AD203B41FA5}">
                      <a16:colId xmlns:a16="http://schemas.microsoft.com/office/drawing/2014/main" val="210235693"/>
                    </a:ext>
                  </a:extLst>
                </a:gridCol>
                <a:gridCol w="4248150">
                  <a:extLst>
                    <a:ext uri="{9D8B030D-6E8A-4147-A177-3AD203B41FA5}">
                      <a16:colId xmlns:a16="http://schemas.microsoft.com/office/drawing/2014/main" val="1918553194"/>
                    </a:ext>
                  </a:extLst>
                </a:gridCol>
              </a:tblGrid>
              <a:tr h="3667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用語</a:t>
                      </a:r>
                      <a:endPar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意味</a:t>
                      </a:r>
                      <a:endPar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92338072"/>
                  </a:ext>
                </a:extLst>
              </a:tr>
              <a:tr h="17780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あ</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3407841753"/>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インフラ</a:t>
                      </a:r>
                      <a:b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b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（インフラストラクチャの略）</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インフラストラクチャの略語で、一般にインフラといった場合には、道路、上下水道、港湾、鉄道、病院、学校などの社会基盤のことを言います。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5178983"/>
                  </a:ext>
                </a:extLst>
              </a:tr>
              <a:tr h="17780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か</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163225576"/>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経営資源</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経営資源とは、企業を経営する上で必要不可欠なものを指します。ヒト（人的資源）、モノ（物的資源）、カネ（資金的資源）、情報（データ）の有形の経営資源のほか、技術、ブランド、ノウハウといった無形の経営資源などがありま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7088471"/>
                  </a:ext>
                </a:extLst>
              </a:tr>
              <a:tr h="17780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さ</a:t>
                      </a:r>
                      <a:endPar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053010996"/>
                  </a:ext>
                </a:extLst>
              </a:tr>
              <a:tr h="6508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災害</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伝言ダイヤル（</a:t>
                      </a:r>
                      <a:r>
                        <a:rPr kumimoji="1" lang="en-US" altLang="ja-JP"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171</a:t>
                      </a: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cs typeface="Times New Roman" panose="02020603050405020304" pitchFamily="18" charset="0"/>
                        </a:rPr>
                        <a:t>災害用伝言ダイヤルは、地震、噴火などの災害の発生により、被災地への通信が増加し、つながりにくい状況になった場合に提供が開始される声の伝言板です。</a:t>
                      </a:r>
                    </a:p>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cs typeface="Times New Roman" panose="02020603050405020304" pitchFamily="18" charset="0"/>
                        </a:rPr>
                        <a:t>　　</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cs typeface="Times New Roman" panose="02020603050405020304" pitchFamily="18" charset="0"/>
                          <a:hlinkClick r:id="rId2"/>
                        </a:rPr>
                        <a:t>http://</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hlinkClick r:id="rId2"/>
                        </a:rPr>
                        <a:t>www.ntt-west.co.jp/dengon/</a:t>
                      </a:r>
                      <a:endPar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8751013"/>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サプライチェーン</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サプライチェーンとは供給者から消費者までを結ぶ、開発・調達・製造・配送・販売のなどの一連の業務のつながりのことを言います。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4885474"/>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サプライヤ</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製品・サービスの生産に必要となる生産財、部品、サービスを提供する、取引企業を意味します。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1745937"/>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初動対応</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企業が災害や事故にあった後、最初にとるべき行動のことです。ＢＣＰにおいては、二次災害の防止などが初動対応として挙げられます。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01045300"/>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想定東海・東南海地震連動</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東海地震、東南海地震の二つの地震が同時に発生する場合を想定した地震災害のことを言います。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114317"/>
                  </a:ext>
                </a:extLst>
              </a:tr>
              <a:tr h="17780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た</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077529020"/>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耐震基準</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建築基準法などによって、地震に対して建物をどのようにつくるかが定められています。それらはまとめて「耐震基準」と呼ばれています。</a:t>
                      </a:r>
                    </a:p>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現在の基準は、昭和</a:t>
                      </a:r>
                      <a:r>
                        <a:rPr kumimoji="1" lang="en-US" altLang="ja-JP"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56</a:t>
                      </a: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年に大幅に改定されたものであり、それ以前の基準で設計された建物は、現行基準に比べると耐震性が不足している場合が多いと言われています。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7481046"/>
                  </a:ext>
                </a:extLst>
              </a:tr>
            </a:tbl>
          </a:graphicData>
        </a:graphic>
      </p:graphicFrame>
      <p:sp>
        <p:nvSpPr>
          <p:cNvPr id="171057" name="Text Box 49"/>
          <p:cNvSpPr txBox="1">
            <a:spLocks noChangeArrowheads="1"/>
          </p:cNvSpPr>
          <p:nvPr/>
        </p:nvSpPr>
        <p:spPr bwMode="auto">
          <a:xfrm>
            <a:off x="188913" y="1219200"/>
            <a:ext cx="6408737" cy="577850"/>
          </a:xfrm>
          <a:prstGeom prst="rect">
            <a:avLst/>
          </a:prstGeom>
          <a:gradFill rotWithShape="1">
            <a:gsLst>
              <a:gs pos="0">
                <a:srgbClr val="FFF0E1"/>
              </a:gs>
              <a:gs pos="100000">
                <a:srgbClr val="FFCC99"/>
              </a:gs>
            </a:gsLst>
            <a:lin ang="0" scaled="1"/>
          </a:gradFill>
          <a:ln w="9525" algn="ctr">
            <a:solidFill>
              <a:srgbClr val="808080"/>
            </a:solidFill>
            <a:miter lim="800000"/>
            <a:headEnd/>
            <a:tailEnd/>
          </a:ln>
          <a:effectLst>
            <a:outerShdw dist="35921" dir="2700000" algn="ctr" rotWithShape="0">
              <a:srgbClr val="C0C0C0"/>
            </a:outerShdw>
          </a:effectLst>
        </p:spPr>
        <p:txBody>
          <a:bodyPr lIns="144000" tIns="72000" rIns="144000" bIns="72000">
            <a:spAutoFit/>
          </a:bodyPr>
          <a:lstStyle>
            <a:lvl1pPr marL="177800" indent="-1778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50000"/>
              </a:spcBef>
            </a:pPr>
            <a:r>
              <a:rPr lang="en-US" altLang="ja-JP" sz="1400" b="0">
                <a:solidFill>
                  <a:schemeClr val="tx2"/>
                </a:solidFill>
                <a:latin typeface="HG丸ｺﾞｼｯｸM-PRO" panose="020F0600000000000000" pitchFamily="50" charset="-128"/>
                <a:ea typeface="HG丸ｺﾞｼｯｸM-PRO" panose="020F0600000000000000" pitchFamily="50" charset="-128"/>
              </a:rPr>
              <a:t>◇</a:t>
            </a:r>
            <a:r>
              <a:rPr lang="ja-JP" altLang="en-US" sz="1400" b="0">
                <a:solidFill>
                  <a:schemeClr val="tx2"/>
                </a:solidFill>
                <a:latin typeface="HG丸ｺﾞｼｯｸM-PRO" panose="020F0600000000000000" pitchFamily="50" charset="-128"/>
                <a:ea typeface="HG丸ｺﾞｼｯｸM-PRO" panose="020F0600000000000000" pitchFamily="50" charset="-128"/>
              </a:rPr>
              <a:t>「あいちＢＣＰモデル」を利用して、ＢＣＰに取り組むにあたり、専門的であったり、わかりにくいと思われる用語をまとめました。</a:t>
            </a:r>
          </a:p>
        </p:txBody>
      </p:sp>
      <p:sp>
        <p:nvSpPr>
          <p:cNvPr id="171060" name="Text Box 52"/>
          <p:cNvSpPr txBox="1">
            <a:spLocks noChangeArrowheads="1"/>
          </p:cNvSpPr>
          <p:nvPr/>
        </p:nvSpPr>
        <p:spPr bwMode="auto">
          <a:xfrm>
            <a:off x="325913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31</a:t>
            </a:r>
          </a:p>
        </p:txBody>
      </p:sp>
      <p:sp>
        <p:nvSpPr>
          <p:cNvPr id="171065" name="Text Box 57"/>
          <p:cNvSpPr txBox="1">
            <a:spLocks noChangeArrowheads="1"/>
          </p:cNvSpPr>
          <p:nvPr/>
        </p:nvSpPr>
        <p:spPr bwMode="auto">
          <a:xfrm>
            <a:off x="1385888" y="57150"/>
            <a:ext cx="54721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000">
                <a:solidFill>
                  <a:schemeClr val="tx1"/>
                </a:solidFill>
              </a:rPr>
              <a:t>Ⅳ．ＢＣＰ関連資料集</a:t>
            </a:r>
            <a:endParaRPr lang="ja-JP" altLang="en-US" sz="2000">
              <a:solidFill>
                <a:schemeClr val="tx1"/>
              </a:solidFill>
            </a:endParaRPr>
          </a:p>
        </p:txBody>
      </p:sp>
      <p:sp>
        <p:nvSpPr>
          <p:cNvPr id="171077" name="Text Box 69"/>
          <p:cNvSpPr txBox="1">
            <a:spLocks noChangeArrowheads="1"/>
          </p:cNvSpPr>
          <p:nvPr/>
        </p:nvSpPr>
        <p:spPr bwMode="auto">
          <a:xfrm>
            <a:off x="25400" y="631825"/>
            <a:ext cx="1338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b="0">
                <a:solidFill>
                  <a:schemeClr val="tx1"/>
                </a:solidFill>
                <a:latin typeface="Arial" panose="020B0604020202020204" pitchFamily="34" charset="0"/>
                <a:ea typeface="ＭＳ Ｐゴシック" panose="020B0600070205080204" pitchFamily="50" charset="-128"/>
              </a:rPr>
              <a:t>【</a:t>
            </a:r>
            <a:r>
              <a:rPr lang="ja-JP" altLang="en-US" sz="1800" b="0">
                <a:solidFill>
                  <a:schemeClr val="tx1"/>
                </a:solidFill>
                <a:latin typeface="Arial" panose="020B0604020202020204" pitchFamily="34" charset="0"/>
                <a:ea typeface="ＭＳ Ｐゴシック" panose="020B0600070205080204" pitchFamily="50" charset="-128"/>
              </a:rPr>
              <a:t>資料　Ａ</a:t>
            </a:r>
            <a:r>
              <a:rPr lang="en-US" altLang="ja-JP" sz="1800" b="0">
                <a:solidFill>
                  <a:schemeClr val="tx1"/>
                </a:solidFill>
                <a:latin typeface="Arial" panose="020B0604020202020204" pitchFamily="34" charset="0"/>
                <a:ea typeface="ＭＳ Ｐゴシック" panose="020B0600070205080204" pitchFamily="50" charset="-128"/>
              </a:rPr>
              <a:t>】</a:t>
            </a:r>
            <a:r>
              <a:rPr lang="ja-JP" altLang="en-US" sz="1800" b="0">
                <a:solidFill>
                  <a:schemeClr val="tx1"/>
                </a:solidFill>
                <a:latin typeface="Arial" panose="020B0604020202020204" pitchFamily="34" charset="0"/>
                <a:ea typeface="ＭＳ Ｐゴシック" panose="020B0600070205080204" pitchFamily="50" charset="-128"/>
              </a:rPr>
              <a:t>　</a:t>
            </a:r>
          </a:p>
        </p:txBody>
      </p:sp>
      <p:sp>
        <p:nvSpPr>
          <p:cNvPr id="171078" name="Text Box 70"/>
          <p:cNvSpPr txBox="1">
            <a:spLocks noChangeArrowheads="1"/>
          </p:cNvSpPr>
          <p:nvPr/>
        </p:nvSpPr>
        <p:spPr bwMode="auto">
          <a:xfrm>
            <a:off x="1125538" y="631825"/>
            <a:ext cx="155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0" b="0">
                <a:solidFill>
                  <a:schemeClr val="tx1"/>
                </a:solidFill>
                <a:latin typeface="Arial" panose="020B0604020202020204" pitchFamily="34" charset="0"/>
                <a:ea typeface="ＭＳ Ｐゴシック" panose="020B0600070205080204" pitchFamily="50" charset="-128"/>
              </a:rPr>
              <a:t>用語の解説①</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31" name="AutoShape 59"/>
          <p:cNvSpPr>
            <a:spLocks noChangeArrowheads="1"/>
          </p:cNvSpPr>
          <p:nvPr/>
        </p:nvSpPr>
        <p:spPr bwMode="auto">
          <a:xfrm>
            <a:off x="3789363" y="7966075"/>
            <a:ext cx="2519362" cy="1079500"/>
          </a:xfrm>
          <a:prstGeom prst="roundRect">
            <a:avLst>
              <a:gd name="adj" fmla="val 16667"/>
            </a:avLst>
          </a:prstGeom>
          <a:solidFill>
            <a:srgbClr val="CCECFF"/>
          </a:solidFill>
          <a:ln>
            <a:noFill/>
          </a:ln>
          <a:effectLst>
            <a:outerShdw dist="35921" dir="2700000" algn="ctr" rotWithShape="0">
              <a:schemeClr val="bg2"/>
            </a:outerShdw>
          </a:effectLst>
          <a:extLst>
            <a:ext uri="{91240B29-F687-4F45-9708-019B960494DF}">
              <a14:hiddenLine xmlns:a14="http://schemas.microsoft.com/office/drawing/2010/main" w="28575">
                <a:solidFill>
                  <a:srgbClr val="00FF00"/>
                </a:solidFill>
                <a:round/>
                <a:headEnd/>
                <a:tailEnd/>
              </a14:hiddenLine>
            </a:ext>
          </a:extLst>
        </p:spPr>
        <p:txBody>
          <a:bodyPr wrap="none" lIns="90000" tIns="46800" rIns="90000" bIns="46800" anchor="ctr"/>
          <a:lstStyle/>
          <a:p>
            <a:endParaRPr lang="ja-JP" altLang="en-US"/>
          </a:p>
        </p:txBody>
      </p:sp>
      <p:grpSp>
        <p:nvGrpSpPr>
          <p:cNvPr id="105512" name="Group 40"/>
          <p:cNvGrpSpPr>
            <a:grpSpLocks/>
          </p:cNvGrpSpPr>
          <p:nvPr/>
        </p:nvGrpSpPr>
        <p:grpSpPr bwMode="auto">
          <a:xfrm>
            <a:off x="161925" y="5700713"/>
            <a:ext cx="674688" cy="392112"/>
            <a:chOff x="57" y="752"/>
            <a:chExt cx="425" cy="246"/>
          </a:xfrm>
        </p:grpSpPr>
        <p:sp>
          <p:nvSpPr>
            <p:cNvPr id="105513" name="Oval 41"/>
            <p:cNvSpPr>
              <a:spLocks noChangeArrowheads="1"/>
            </p:cNvSpPr>
            <p:nvPr/>
          </p:nvSpPr>
          <p:spPr bwMode="auto">
            <a:xfrm>
              <a:off x="57" y="752"/>
              <a:ext cx="334" cy="185"/>
            </a:xfrm>
            <a:prstGeom prst="ellipse">
              <a:avLst/>
            </a:prstGeom>
            <a:gradFill rotWithShape="1">
              <a:gsLst>
                <a:gs pos="0">
                  <a:srgbClr val="637BC7">
                    <a:alpha val="98000"/>
                  </a:srgbClr>
                </a:gs>
                <a:gs pos="100000">
                  <a:srgbClr val="B9B6F0"/>
                </a:gs>
              </a:gsLst>
              <a:lin ang="5400000" scaled="1"/>
            </a:gradFill>
            <a:ln w="28575">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05514" name="Oval 42"/>
            <p:cNvSpPr>
              <a:spLocks noChangeArrowheads="1"/>
            </p:cNvSpPr>
            <p:nvPr/>
          </p:nvSpPr>
          <p:spPr bwMode="auto">
            <a:xfrm>
              <a:off x="148" y="814"/>
              <a:ext cx="334" cy="184"/>
            </a:xfrm>
            <a:prstGeom prst="ellipse">
              <a:avLst/>
            </a:prstGeom>
            <a:gradFill rotWithShape="1">
              <a:gsLst>
                <a:gs pos="0">
                  <a:srgbClr val="FFFFCC"/>
                </a:gs>
                <a:gs pos="100000">
                  <a:srgbClr val="FFFFCC">
                    <a:gamma/>
                    <a:tint val="47451"/>
                    <a:invGamma/>
                  </a:srgbClr>
                </a:gs>
              </a:gsLst>
              <a:lin ang="5400000" scaled="1"/>
            </a:gra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grpSp>
        <p:nvGrpSpPr>
          <p:cNvPr id="105508" name="Group 36"/>
          <p:cNvGrpSpPr>
            <a:grpSpLocks/>
          </p:cNvGrpSpPr>
          <p:nvPr/>
        </p:nvGrpSpPr>
        <p:grpSpPr bwMode="auto">
          <a:xfrm>
            <a:off x="188913" y="703263"/>
            <a:ext cx="674687" cy="392112"/>
            <a:chOff x="57" y="752"/>
            <a:chExt cx="425" cy="246"/>
          </a:xfrm>
        </p:grpSpPr>
        <p:sp>
          <p:nvSpPr>
            <p:cNvPr id="105509" name="Oval 37"/>
            <p:cNvSpPr>
              <a:spLocks noChangeArrowheads="1"/>
            </p:cNvSpPr>
            <p:nvPr/>
          </p:nvSpPr>
          <p:spPr bwMode="auto">
            <a:xfrm>
              <a:off x="57" y="752"/>
              <a:ext cx="334" cy="185"/>
            </a:xfrm>
            <a:prstGeom prst="ellipse">
              <a:avLst/>
            </a:prstGeom>
            <a:gradFill rotWithShape="1">
              <a:gsLst>
                <a:gs pos="0">
                  <a:srgbClr val="637BC7">
                    <a:alpha val="98000"/>
                  </a:srgbClr>
                </a:gs>
                <a:gs pos="100000">
                  <a:srgbClr val="B9B6F0"/>
                </a:gs>
              </a:gsLst>
              <a:lin ang="5400000" scaled="1"/>
            </a:gradFill>
            <a:ln w="28575">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05510" name="Oval 38"/>
            <p:cNvSpPr>
              <a:spLocks noChangeArrowheads="1"/>
            </p:cNvSpPr>
            <p:nvPr/>
          </p:nvSpPr>
          <p:spPr bwMode="auto">
            <a:xfrm>
              <a:off x="148" y="814"/>
              <a:ext cx="334" cy="184"/>
            </a:xfrm>
            <a:prstGeom prst="ellipse">
              <a:avLst/>
            </a:prstGeom>
            <a:gradFill rotWithShape="1">
              <a:gsLst>
                <a:gs pos="0">
                  <a:srgbClr val="FFFFCC"/>
                </a:gs>
                <a:gs pos="100000">
                  <a:srgbClr val="FFFFCC">
                    <a:gamma/>
                    <a:tint val="47451"/>
                    <a:invGamma/>
                  </a:srgbClr>
                </a:gs>
              </a:gsLst>
              <a:lin ang="5400000" scaled="1"/>
            </a:gra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105481" name="Text Box 9"/>
          <p:cNvSpPr txBox="1">
            <a:spLocks noChangeArrowheads="1"/>
          </p:cNvSpPr>
          <p:nvPr/>
        </p:nvSpPr>
        <p:spPr bwMode="auto">
          <a:xfrm>
            <a:off x="360363" y="777875"/>
            <a:ext cx="6191250" cy="366713"/>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ja-JP" altLang="en-US" sz="1800">
                <a:solidFill>
                  <a:srgbClr val="000099"/>
                </a:solidFill>
              </a:rPr>
              <a:t>これからＢＣＰに取り組まれる中小企業の皆様へ</a:t>
            </a:r>
          </a:p>
        </p:txBody>
      </p:sp>
      <p:sp>
        <p:nvSpPr>
          <p:cNvPr id="105485" name="Text Box 13"/>
          <p:cNvSpPr txBox="1">
            <a:spLocks noChangeArrowheads="1"/>
          </p:cNvSpPr>
          <p:nvPr/>
        </p:nvSpPr>
        <p:spPr bwMode="auto">
          <a:xfrm>
            <a:off x="333375" y="5767388"/>
            <a:ext cx="2087563" cy="366712"/>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p>
            <a:r>
              <a:rPr lang="ja-JP" altLang="en-US" sz="1800">
                <a:solidFill>
                  <a:srgbClr val="000099"/>
                </a:solidFill>
              </a:rPr>
              <a:t>本書の構成</a:t>
            </a:r>
          </a:p>
        </p:txBody>
      </p:sp>
      <p:sp>
        <p:nvSpPr>
          <p:cNvPr id="105488" name="Text Box 16"/>
          <p:cNvSpPr txBox="1">
            <a:spLocks noChangeArrowheads="1"/>
          </p:cNvSpPr>
          <p:nvPr/>
        </p:nvSpPr>
        <p:spPr bwMode="auto">
          <a:xfrm>
            <a:off x="333375" y="6846888"/>
            <a:ext cx="6191250" cy="33655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ja-JP" sz="1600">
                <a:solidFill>
                  <a:srgbClr val="FF6600"/>
                </a:solidFill>
              </a:rPr>
              <a:t>Ⅱ</a:t>
            </a:r>
            <a:r>
              <a:rPr lang="ja-JP" altLang="en-US" sz="1600">
                <a:solidFill>
                  <a:srgbClr val="FF6600"/>
                </a:solidFill>
              </a:rPr>
              <a:t>．「あいちＢＣＰモデル」作成Ｑ＆Ａ</a:t>
            </a:r>
            <a:endParaRPr lang="ja-JP" altLang="en-US" sz="1200">
              <a:solidFill>
                <a:srgbClr val="FF6600"/>
              </a:solidFill>
              <a:latin typeface="HG創英角ｺﾞｼｯｸUB" panose="020B0909000000000000" pitchFamily="49" charset="-128"/>
              <a:ea typeface="HG創英角ｺﾞｼｯｸUB" panose="020B0909000000000000" pitchFamily="49" charset="-128"/>
            </a:endParaRPr>
          </a:p>
        </p:txBody>
      </p:sp>
      <p:sp>
        <p:nvSpPr>
          <p:cNvPr id="105489" name="Text Box 17"/>
          <p:cNvSpPr txBox="1">
            <a:spLocks noChangeArrowheads="1"/>
          </p:cNvSpPr>
          <p:nvPr/>
        </p:nvSpPr>
        <p:spPr bwMode="auto">
          <a:xfrm>
            <a:off x="333375" y="7600950"/>
            <a:ext cx="6191250" cy="33655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ja-JP" sz="1600">
                <a:solidFill>
                  <a:srgbClr val="FF6600"/>
                </a:solidFill>
              </a:rPr>
              <a:t>Ⅲ</a:t>
            </a:r>
            <a:r>
              <a:rPr lang="ja-JP" altLang="en-US" sz="1600">
                <a:solidFill>
                  <a:srgbClr val="FF6600"/>
                </a:solidFill>
              </a:rPr>
              <a:t>．ＢＣＰ作成のための連携事例・アイデア集</a:t>
            </a:r>
            <a:endParaRPr lang="ja-JP" altLang="en-US" sz="1200">
              <a:solidFill>
                <a:srgbClr val="FF6600"/>
              </a:solidFill>
              <a:latin typeface="HG創英角ｺﾞｼｯｸUB" panose="020B0909000000000000" pitchFamily="49" charset="-128"/>
              <a:ea typeface="HG創英角ｺﾞｼｯｸUB" panose="020B0909000000000000" pitchFamily="49" charset="-128"/>
            </a:endParaRPr>
          </a:p>
        </p:txBody>
      </p:sp>
      <p:sp>
        <p:nvSpPr>
          <p:cNvPr id="105491" name="Text Box 19"/>
          <p:cNvSpPr txBox="1">
            <a:spLocks noChangeArrowheads="1"/>
          </p:cNvSpPr>
          <p:nvPr/>
        </p:nvSpPr>
        <p:spPr bwMode="auto">
          <a:xfrm>
            <a:off x="333375" y="1281113"/>
            <a:ext cx="626427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200" b="0">
                <a:solidFill>
                  <a:schemeClr val="tx1"/>
                </a:solidFill>
                <a:latin typeface="Arial" panose="020B0604020202020204" pitchFamily="34" charset="0"/>
              </a:rPr>
              <a:t>「あいちＢＣＰモデル」を利用して、ＢＣＰを作成していく中で、</a:t>
            </a:r>
          </a:p>
          <a:p>
            <a:endParaRPr lang="ja-JP" altLang="en-US" sz="800" b="0">
              <a:solidFill>
                <a:schemeClr val="tx1"/>
              </a:solidFill>
              <a:latin typeface="Arial" panose="020B0604020202020204" pitchFamily="34" charset="0"/>
            </a:endParaRPr>
          </a:p>
          <a:p>
            <a:pPr>
              <a:spcBef>
                <a:spcPct val="10000"/>
              </a:spcBef>
              <a:spcAft>
                <a:spcPct val="10000"/>
              </a:spcAft>
            </a:pPr>
            <a:r>
              <a:rPr lang="ja-JP" altLang="en-US" sz="1400" b="0">
                <a:solidFill>
                  <a:schemeClr val="tx1"/>
                </a:solidFill>
                <a:latin typeface="Arial" panose="020B0604020202020204" pitchFamily="34" charset="0"/>
                <a:ea typeface="HGP創英角ﾎﾟｯﾌﾟ体" panose="040B0A00000000000000" pitchFamily="50" charset="-128"/>
              </a:rPr>
              <a:t>・この項目で行き詰ってしまったけど、どのように考えればよいのだろうか？</a:t>
            </a:r>
          </a:p>
          <a:p>
            <a:pPr>
              <a:spcBef>
                <a:spcPct val="10000"/>
              </a:spcBef>
              <a:spcAft>
                <a:spcPct val="10000"/>
              </a:spcAft>
            </a:pPr>
            <a:r>
              <a:rPr lang="ja-JP" altLang="en-US" sz="1400" b="0">
                <a:solidFill>
                  <a:schemeClr val="tx1"/>
                </a:solidFill>
                <a:latin typeface="Arial" panose="020B0604020202020204" pitchFamily="34" charset="0"/>
                <a:ea typeface="HGP創英角ﾎﾟｯﾌﾟ体" panose="040B0A00000000000000" pitchFamily="50" charset="-128"/>
              </a:rPr>
              <a:t>・他社（他の業種）の事例を参考にしたい！</a:t>
            </a:r>
          </a:p>
          <a:p>
            <a:pPr>
              <a:spcBef>
                <a:spcPct val="10000"/>
              </a:spcBef>
              <a:spcAft>
                <a:spcPct val="10000"/>
              </a:spcAft>
            </a:pPr>
            <a:r>
              <a:rPr lang="ja-JP" altLang="en-US" sz="1400" b="0">
                <a:solidFill>
                  <a:schemeClr val="tx1"/>
                </a:solidFill>
                <a:latin typeface="Arial" panose="020B0604020202020204" pitchFamily="34" charset="0"/>
                <a:ea typeface="HGP創英角ﾎﾟｯﾌﾟ体" panose="040B0A00000000000000" pitchFamily="50" charset="-128"/>
              </a:rPr>
              <a:t>・連携するといいらしいけど、どんな事例があるの？</a:t>
            </a:r>
          </a:p>
          <a:p>
            <a:endParaRPr lang="ja-JP" altLang="en-US" sz="900" b="0">
              <a:solidFill>
                <a:schemeClr val="tx1"/>
              </a:solidFill>
              <a:latin typeface="Arial" panose="020B0604020202020204" pitchFamily="34" charset="0"/>
              <a:ea typeface="HGP創英角ﾎﾟｯﾌﾟ体" panose="040B0A00000000000000" pitchFamily="50" charset="-128"/>
            </a:endParaRPr>
          </a:p>
          <a:p>
            <a:r>
              <a:rPr lang="ja-JP" altLang="en-US" sz="1000" b="0">
                <a:solidFill>
                  <a:schemeClr val="tx1"/>
                </a:solidFill>
                <a:latin typeface="Arial" panose="020B0604020202020204" pitchFamily="34" charset="0"/>
              </a:rPr>
              <a:t>　</a:t>
            </a:r>
            <a:r>
              <a:rPr lang="ja-JP" altLang="en-US" sz="1200" b="0">
                <a:solidFill>
                  <a:schemeClr val="tx1"/>
                </a:solidFill>
                <a:latin typeface="Arial" panose="020B0604020202020204" pitchFamily="34" charset="0"/>
              </a:rPr>
              <a:t>このような疑問が生じたときに、それを解決する参考資料として、ＢＣＰの作成に関するアイデアやヒントを、この「ＢＣＰ取組み事例集」にとりまとめました。</a:t>
            </a:r>
          </a:p>
          <a:p>
            <a:endParaRPr lang="ja-JP" altLang="en-US" sz="1200" b="0">
              <a:solidFill>
                <a:schemeClr val="tx1"/>
              </a:solidFill>
              <a:latin typeface="Arial" panose="020B0604020202020204" pitchFamily="34" charset="0"/>
            </a:endParaRPr>
          </a:p>
          <a:p>
            <a:r>
              <a:rPr lang="ja-JP" altLang="en-US" sz="1200" b="0">
                <a:solidFill>
                  <a:schemeClr val="tx1"/>
                </a:solidFill>
                <a:latin typeface="Arial" panose="020B0604020202020204" pitchFamily="34" charset="0"/>
              </a:rPr>
              <a:t>　この事例集は、実際に企業や店舗がＢＣＰに取り組んでいく過程で出てきた疑問、課題、工夫に基づいてとりまとめました。ここに挙げた事例を参考にして、課題を解決するとともに、よりよい</a:t>
            </a:r>
            <a:r>
              <a:rPr lang="ja-JP" altLang="en-US" sz="1200" b="0">
                <a:solidFill>
                  <a:schemeClr val="tx1"/>
                </a:solidFill>
              </a:rPr>
              <a:t>ＢＣＰ</a:t>
            </a:r>
            <a:r>
              <a:rPr lang="ja-JP" altLang="en-US" sz="1200" b="0">
                <a:solidFill>
                  <a:schemeClr val="tx1"/>
                </a:solidFill>
                <a:latin typeface="Arial" panose="020B0604020202020204" pitchFamily="34" charset="0"/>
              </a:rPr>
              <a:t>を完成させましょう。</a:t>
            </a:r>
          </a:p>
        </p:txBody>
      </p:sp>
      <p:sp>
        <p:nvSpPr>
          <p:cNvPr id="105503" name="Text Box 31"/>
          <p:cNvSpPr txBox="1">
            <a:spLocks noChangeArrowheads="1"/>
          </p:cNvSpPr>
          <p:nvPr/>
        </p:nvSpPr>
        <p:spPr bwMode="auto">
          <a:xfrm>
            <a:off x="657225" y="7967663"/>
            <a:ext cx="2916238"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2065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b="0">
                <a:ea typeface="HG丸ｺﾞｼｯｸM-PRO" panose="020F0600000000000000" pitchFamily="50" charset="-128"/>
              </a:rPr>
              <a:t>ＢＣＰを作成する上では、近隣の企業、同業他社もしくは商店街などと連携することで、個々の企業や店舗の負担を小さくできます。</a:t>
            </a:r>
          </a:p>
          <a:p>
            <a:r>
              <a:rPr lang="ja-JP" altLang="en-US" sz="1000" b="0">
                <a:ea typeface="HG丸ｺﾞｼｯｸM-PRO" panose="020F0600000000000000" pitchFamily="50" charset="-128"/>
              </a:rPr>
              <a:t>ここで紹介している事例やアイデアを参考に、ぜひ連携してＢＣＰに取り組んでみましょう。</a:t>
            </a:r>
          </a:p>
        </p:txBody>
      </p:sp>
      <p:sp>
        <p:nvSpPr>
          <p:cNvPr id="105507" name="Text Box 35"/>
          <p:cNvSpPr txBox="1">
            <a:spLocks noChangeArrowheads="1"/>
          </p:cNvSpPr>
          <p:nvPr/>
        </p:nvSpPr>
        <p:spPr bwMode="auto">
          <a:xfrm>
            <a:off x="657225" y="7196138"/>
            <a:ext cx="572452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20650">
              <a:defRPr kumimoji="1">
                <a:solidFill>
                  <a:schemeClr val="tx1"/>
                </a:solidFill>
                <a:latin typeface="Arial" panose="020B0604020202020204" pitchFamily="34" charset="0"/>
                <a:ea typeface="ＭＳ Ｐゴシック" panose="020B0600070205080204" pitchFamily="50" charset="-128"/>
              </a:defRPr>
            </a:lvl1pPr>
            <a:lvl2pPr marL="541338" indent="-84138">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b="0">
                <a:ea typeface="HG丸ｺﾞｼｯｸM-PRO" panose="020F0600000000000000" pitchFamily="50" charset="-128"/>
              </a:rPr>
              <a:t>「あいちＢＣＰモデル」に取り組んだ企業や店舗の事例をベースに、ＢＣＰ作成における課題、結果、ポイントについて、「あいちＢＣＰモデル」の項目に沿って紹介しています。</a:t>
            </a:r>
          </a:p>
          <a:p>
            <a:r>
              <a:rPr lang="ja-JP" altLang="en-US" sz="1000" b="0">
                <a:ea typeface="HG丸ｺﾞｼｯｸM-PRO" panose="020F0600000000000000" pitchFamily="50" charset="-128"/>
              </a:rPr>
              <a:t>　</a:t>
            </a:r>
          </a:p>
        </p:txBody>
      </p:sp>
      <p:sp>
        <p:nvSpPr>
          <p:cNvPr id="105519" name="Text Box 47"/>
          <p:cNvSpPr txBox="1">
            <a:spLocks noChangeArrowheads="1"/>
          </p:cNvSpPr>
          <p:nvPr/>
        </p:nvSpPr>
        <p:spPr bwMode="auto">
          <a:xfrm>
            <a:off x="4273550" y="8039100"/>
            <a:ext cx="2035175" cy="1006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b" anchorCtr="1">
            <a:spAutoFit/>
          </a:bodyPr>
          <a:lstStyle/>
          <a:p>
            <a:r>
              <a:rPr lang="ja-JP" altLang="en-US" sz="1000" b="0">
                <a:solidFill>
                  <a:srgbClr val="333399"/>
                </a:solidFill>
              </a:rPr>
              <a:t>「あいちＢＣＰモデル」には、連携して取り組むことが効果的な項目に、このマークが付いています。</a:t>
            </a:r>
          </a:p>
          <a:p>
            <a:r>
              <a:rPr lang="ja-JP" altLang="en-US" sz="1000" b="0">
                <a:solidFill>
                  <a:srgbClr val="333399"/>
                </a:solidFill>
                <a:latin typeface="Arial" panose="020B0604020202020204" pitchFamily="34" charset="0"/>
              </a:rPr>
              <a:t>具体的な事例については、この章をご覧ください。</a:t>
            </a:r>
          </a:p>
        </p:txBody>
      </p:sp>
      <p:pic>
        <p:nvPicPr>
          <p:cNvPr id="105520" name="Picture 48"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4138" y="8075613"/>
            <a:ext cx="428625" cy="339725"/>
          </a:xfrm>
          <a:prstGeom prst="rect">
            <a:avLst/>
          </a:prstGeom>
          <a:noFill/>
          <a:extLst>
            <a:ext uri="{909E8E84-426E-40DD-AFC4-6F175D3DCCD1}">
              <a14:hiddenFill xmlns:a14="http://schemas.microsoft.com/office/drawing/2010/main">
                <a:solidFill>
                  <a:srgbClr val="FFFFFF"/>
                </a:solidFill>
              </a14:hiddenFill>
            </a:ext>
          </a:extLst>
        </p:spPr>
      </p:pic>
      <p:sp>
        <p:nvSpPr>
          <p:cNvPr id="105521" name="Text Box 49"/>
          <p:cNvSpPr txBox="1">
            <a:spLocks noChangeArrowheads="1"/>
          </p:cNvSpPr>
          <p:nvPr/>
        </p:nvSpPr>
        <p:spPr bwMode="auto">
          <a:xfrm>
            <a:off x="333375" y="6192838"/>
            <a:ext cx="6191250" cy="338137"/>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ja-JP" sz="1600">
                <a:solidFill>
                  <a:srgbClr val="FF6600"/>
                </a:solidFill>
              </a:rPr>
              <a:t>Ⅰ</a:t>
            </a:r>
            <a:r>
              <a:rPr lang="ja-JP" altLang="en-US" sz="1600">
                <a:solidFill>
                  <a:srgbClr val="FF6600"/>
                </a:solidFill>
              </a:rPr>
              <a:t>．「あいちＢＣＰモデル」取組み事例</a:t>
            </a:r>
            <a:endParaRPr lang="ja-JP" altLang="en-US" sz="1200">
              <a:solidFill>
                <a:srgbClr val="FF6600"/>
              </a:solidFill>
              <a:latin typeface="HG創英角ｺﾞｼｯｸUB" panose="020B0909000000000000" pitchFamily="49" charset="-128"/>
              <a:ea typeface="HG創英角ｺﾞｼｯｸUB" panose="020B0909000000000000" pitchFamily="49" charset="-128"/>
            </a:endParaRPr>
          </a:p>
        </p:txBody>
      </p:sp>
      <p:sp>
        <p:nvSpPr>
          <p:cNvPr id="105522" name="Text Box 50"/>
          <p:cNvSpPr txBox="1">
            <a:spLocks noChangeArrowheads="1"/>
          </p:cNvSpPr>
          <p:nvPr/>
        </p:nvSpPr>
        <p:spPr bwMode="auto">
          <a:xfrm>
            <a:off x="657225" y="6537325"/>
            <a:ext cx="5724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2065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b="0">
                <a:ea typeface="HG丸ｺﾞｼｯｸM-PRO" panose="020F0600000000000000" pitchFamily="50" charset="-128"/>
              </a:rPr>
              <a:t>「あいちＢＣＰモデル」に取り組んだ企業や商店街のインタビュー記事を紹介しています。</a:t>
            </a:r>
          </a:p>
        </p:txBody>
      </p:sp>
      <p:sp>
        <p:nvSpPr>
          <p:cNvPr id="105523" name="AutoShape 51"/>
          <p:cNvSpPr>
            <a:spLocks noChangeArrowheads="1"/>
          </p:cNvSpPr>
          <p:nvPr/>
        </p:nvSpPr>
        <p:spPr bwMode="auto">
          <a:xfrm>
            <a:off x="1412875" y="3878263"/>
            <a:ext cx="5256213" cy="1655762"/>
          </a:xfrm>
          <a:prstGeom prst="roundRect">
            <a:avLst>
              <a:gd name="adj" fmla="val 16667"/>
            </a:avLst>
          </a:prstGeom>
          <a:solidFill>
            <a:srgbClr val="CCECFF"/>
          </a:solidFill>
          <a:ln>
            <a:noFill/>
          </a:ln>
          <a:effectLst>
            <a:outerShdw dist="17961" dir="2700000" algn="ctr" rotWithShape="0">
              <a:schemeClr val="bg2"/>
            </a:outerShdw>
          </a:effectLst>
          <a:extLst>
            <a:ext uri="{91240B29-F687-4F45-9708-019B960494DF}">
              <a14:hiddenLine xmlns:a14="http://schemas.microsoft.com/office/drawing/2010/main" w="28575" algn="ctr">
                <a:solidFill>
                  <a:schemeClr val="bg1"/>
                </a:solidFill>
                <a:round/>
                <a:headEnd/>
                <a:tailEnd/>
              </a14:hiddenLine>
            </a:ext>
          </a:extLst>
        </p:spPr>
        <p:txBody>
          <a:bodyPr wrap="none" lIns="90000" tIns="18000" rIns="90000" bIns="46800" anchor="ctr" anchorCtr="1"/>
          <a:lstStyle/>
          <a:p>
            <a:pPr>
              <a:lnSpc>
                <a:spcPct val="90000"/>
              </a:lnSpc>
            </a:pPr>
            <a:endParaRPr lang="ja-JP" altLang="ja-JP" sz="1800">
              <a:solidFill>
                <a:schemeClr val="tx1"/>
              </a:solidFill>
            </a:endParaRPr>
          </a:p>
        </p:txBody>
      </p:sp>
      <p:sp>
        <p:nvSpPr>
          <p:cNvPr id="105524" name="Oval 52"/>
          <p:cNvSpPr>
            <a:spLocks noChangeArrowheads="1"/>
          </p:cNvSpPr>
          <p:nvPr/>
        </p:nvSpPr>
        <p:spPr bwMode="auto">
          <a:xfrm>
            <a:off x="1555750" y="3976688"/>
            <a:ext cx="355600" cy="354012"/>
          </a:xfrm>
          <a:prstGeom prst="ellipse">
            <a:avLst/>
          </a:prstGeom>
          <a:solidFill>
            <a:schemeClr val="bg1"/>
          </a:solidFill>
          <a:ln w="28575">
            <a:solidFill>
              <a:srgbClr val="FF6600"/>
            </a:solidFill>
            <a:round/>
            <a:headEnd/>
            <a:tailEnd/>
          </a:ln>
          <a:effectLst>
            <a:outerShdw dist="17961" dir="2700000" algn="ctr" rotWithShape="0">
              <a:schemeClr val="bg2"/>
            </a:outerShdw>
          </a:effectLst>
        </p:spPr>
        <p:txBody>
          <a:bodyPr wrap="none" lIns="90000" tIns="46800" rIns="90000" bIns="46800" anchor="ctr"/>
          <a:lstStyle/>
          <a:p>
            <a:pPr algn="ctr"/>
            <a:endParaRPr lang="ja-JP" altLang="ja-JP" sz="1800">
              <a:solidFill>
                <a:srgbClr val="FF9933"/>
              </a:solidFill>
              <a:latin typeface="Arial" panose="020B0604020202020204" pitchFamily="34" charset="0"/>
              <a:ea typeface="ＭＳ Ｐゴシック" panose="020B0600070205080204" pitchFamily="50" charset="-128"/>
            </a:endParaRPr>
          </a:p>
        </p:txBody>
      </p:sp>
      <p:sp>
        <p:nvSpPr>
          <p:cNvPr id="105525" name="Text Box 53"/>
          <p:cNvSpPr txBox="1">
            <a:spLocks noChangeArrowheads="1"/>
          </p:cNvSpPr>
          <p:nvPr/>
        </p:nvSpPr>
        <p:spPr bwMode="auto">
          <a:xfrm>
            <a:off x="1522413" y="3951288"/>
            <a:ext cx="411162" cy="36830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wrap="none" lIns="90000" tIns="46800" rIns="90000" bIns="46800">
            <a:spAutoFit/>
          </a:bodyPr>
          <a:lstStyle/>
          <a:p>
            <a:r>
              <a:rPr lang="ja-JP" altLang="en-US" sz="1800">
                <a:solidFill>
                  <a:srgbClr val="FF6600"/>
                </a:solidFill>
                <a:latin typeface="Arial" panose="020B0604020202020204" pitchFamily="34" charset="0"/>
                <a:ea typeface="HGS創英角ｺﾞｼｯｸUB" panose="020B0900000000000000" pitchFamily="50" charset="-128"/>
              </a:rPr>
              <a:t>！</a:t>
            </a:r>
          </a:p>
        </p:txBody>
      </p:sp>
      <p:sp>
        <p:nvSpPr>
          <p:cNvPr id="105526" name="Text Box 54"/>
          <p:cNvSpPr txBox="1">
            <a:spLocks noChangeArrowheads="1"/>
          </p:cNvSpPr>
          <p:nvPr/>
        </p:nvSpPr>
        <p:spPr bwMode="auto">
          <a:xfrm>
            <a:off x="1536700" y="3997325"/>
            <a:ext cx="5132388"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400">
                <a:solidFill>
                  <a:schemeClr val="tx1"/>
                </a:solidFill>
              </a:rPr>
              <a:t>　　ＢＣＰ作成のまえに　</a:t>
            </a:r>
            <a:r>
              <a:rPr lang="ja-JP" altLang="en-US" sz="1200">
                <a:solidFill>
                  <a:schemeClr val="tx1"/>
                </a:solidFill>
              </a:rPr>
              <a:t>～中小企業経営者の方へ～</a:t>
            </a:r>
          </a:p>
          <a:p>
            <a:endParaRPr lang="ja-JP" altLang="en-US" sz="1200">
              <a:solidFill>
                <a:schemeClr val="tx1"/>
              </a:solidFill>
            </a:endParaRPr>
          </a:p>
          <a:p>
            <a:r>
              <a:rPr lang="ja-JP" altLang="en-US" sz="1000" b="0">
                <a:solidFill>
                  <a:schemeClr val="tx1"/>
                </a:solidFill>
                <a:latin typeface="Arial" panose="020B0604020202020204" pitchFamily="34" charset="0"/>
              </a:rPr>
              <a:t>　ＢＣＰ作成には、少なからずヒトやコストが必要になることを理解してください。また、全社的に取り組まなければならないことも理解してください。</a:t>
            </a:r>
          </a:p>
          <a:p>
            <a:r>
              <a:rPr lang="ja-JP" altLang="en-US" sz="1000" b="0">
                <a:solidFill>
                  <a:schemeClr val="tx1"/>
                </a:solidFill>
                <a:latin typeface="Arial" panose="020B0604020202020204" pitchFamily="34" charset="0"/>
              </a:rPr>
              <a:t>　ＢＣＰは、経営者自身が検討し、作成することが求められます。もしそれが難しく、部下に作成を依頼する場合でも、必ず経営者自身が責任を持って自社のＢＣＰの内容を確認してください。</a:t>
            </a:r>
          </a:p>
        </p:txBody>
      </p:sp>
      <p:sp>
        <p:nvSpPr>
          <p:cNvPr id="105527" name="AutoShape 55"/>
          <p:cNvSpPr>
            <a:spLocks noChangeArrowheads="1"/>
          </p:cNvSpPr>
          <p:nvPr/>
        </p:nvSpPr>
        <p:spPr bwMode="auto">
          <a:xfrm>
            <a:off x="3790950" y="5173663"/>
            <a:ext cx="2692400" cy="276225"/>
          </a:xfrm>
          <a:prstGeom prst="roundRect">
            <a:avLst>
              <a:gd name="adj" fmla="val 16667"/>
            </a:avLst>
          </a:prstGeom>
          <a:solidFill>
            <a:schemeClr val="bg1"/>
          </a:solidFill>
          <a:ln w="12700" algn="ctr">
            <a:solidFill>
              <a:srgbClr val="FF0000"/>
            </a:solidFill>
            <a:round/>
            <a:headEnd/>
            <a:tailEnd/>
          </a:ln>
          <a:effectLst>
            <a:outerShdw dist="17961" dir="2700000" algn="ctr" rotWithShape="0">
              <a:schemeClr val="bg2"/>
            </a:outerShdw>
          </a:effectLst>
        </p:spPr>
        <p:txBody>
          <a:bodyPr wrap="none" lIns="90000" tIns="46800" rIns="90000" bIns="46800" anchor="ctr" anchorCtr="1">
            <a:spAutoFit/>
          </a:bodyPr>
          <a:lstStyle/>
          <a:p>
            <a:pPr algn="ctr"/>
            <a:r>
              <a:rPr lang="ja-JP" altLang="en-US" sz="1000" b="0">
                <a:solidFill>
                  <a:schemeClr val="tx1"/>
                </a:solidFill>
              </a:rPr>
              <a:t>　　　</a:t>
            </a:r>
            <a:r>
              <a:rPr lang="en-US" altLang="ja-JP" sz="1000" b="0">
                <a:solidFill>
                  <a:schemeClr val="tx1"/>
                </a:solidFill>
              </a:rPr>
              <a:t>19</a:t>
            </a:r>
            <a:r>
              <a:rPr lang="ja-JP" altLang="en-US" sz="1000" b="0">
                <a:solidFill>
                  <a:schemeClr val="tx1"/>
                </a:solidFill>
              </a:rPr>
              <a:t>ページのコラムもご確認ください</a:t>
            </a:r>
          </a:p>
        </p:txBody>
      </p:sp>
      <p:pic>
        <p:nvPicPr>
          <p:cNvPr id="105528" name="Picture 56" descr="GUM01_EY0300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5250" y="5248275"/>
            <a:ext cx="315913" cy="165100"/>
          </a:xfrm>
          <a:prstGeom prst="rect">
            <a:avLst/>
          </a:prstGeom>
          <a:noFill/>
          <a:extLst>
            <a:ext uri="{909E8E84-426E-40DD-AFC4-6F175D3DCCD1}">
              <a14:hiddenFill xmlns:a14="http://schemas.microsoft.com/office/drawing/2010/main">
                <a:solidFill>
                  <a:srgbClr val="FFFFFF"/>
                </a:solidFill>
              </a14:hiddenFill>
            </a:ext>
          </a:extLst>
        </p:spPr>
      </p:pic>
      <p:sp>
        <p:nvSpPr>
          <p:cNvPr id="105529" name="Text Box 57"/>
          <p:cNvSpPr txBox="1">
            <a:spLocks noChangeArrowheads="1"/>
          </p:cNvSpPr>
          <p:nvPr/>
        </p:nvSpPr>
        <p:spPr bwMode="auto">
          <a:xfrm>
            <a:off x="4149725" y="57150"/>
            <a:ext cx="27082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ja-JP" altLang="en-US" sz="2000">
                <a:solidFill>
                  <a:schemeClr val="tx1"/>
                </a:solidFill>
              </a:rPr>
              <a:t>はじめに</a:t>
            </a:r>
          </a:p>
        </p:txBody>
      </p:sp>
      <p:sp>
        <p:nvSpPr>
          <p:cNvPr id="105532" name="Text Box 60"/>
          <p:cNvSpPr txBox="1">
            <a:spLocks noChangeArrowheads="1"/>
          </p:cNvSpPr>
          <p:nvPr/>
        </p:nvSpPr>
        <p:spPr bwMode="auto">
          <a:xfrm>
            <a:off x="333375" y="8947150"/>
            <a:ext cx="6191250" cy="338138"/>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ja-JP" sz="1600">
                <a:solidFill>
                  <a:srgbClr val="FF6600"/>
                </a:solidFill>
              </a:rPr>
              <a:t>Ⅳ</a:t>
            </a:r>
            <a:r>
              <a:rPr lang="ja-JP" altLang="en-US" sz="1600">
                <a:solidFill>
                  <a:srgbClr val="FF6600"/>
                </a:solidFill>
              </a:rPr>
              <a:t>．ＢＣＰ関連資料集</a:t>
            </a:r>
            <a:endParaRPr lang="ja-JP" altLang="en-US" sz="1200">
              <a:solidFill>
                <a:srgbClr val="FF6600"/>
              </a:solidFill>
              <a:latin typeface="HG創英角ｺﾞｼｯｸUB" panose="020B0909000000000000" pitchFamily="49" charset="-128"/>
              <a:ea typeface="HG創英角ｺﾞｼｯｸUB" panose="020B0909000000000000" pitchFamily="49" charset="-128"/>
            </a:endParaRPr>
          </a:p>
        </p:txBody>
      </p:sp>
      <p:sp>
        <p:nvSpPr>
          <p:cNvPr id="105533" name="Text Box 61"/>
          <p:cNvSpPr txBox="1">
            <a:spLocks noChangeArrowheads="1"/>
          </p:cNvSpPr>
          <p:nvPr/>
        </p:nvSpPr>
        <p:spPr bwMode="auto">
          <a:xfrm>
            <a:off x="657225" y="9296400"/>
            <a:ext cx="57245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20650">
              <a:defRPr kumimoji="1">
                <a:solidFill>
                  <a:schemeClr val="tx1"/>
                </a:solidFill>
                <a:latin typeface="Arial" panose="020B0604020202020204" pitchFamily="34" charset="0"/>
                <a:ea typeface="ＭＳ Ｐゴシック" panose="020B0600070205080204" pitchFamily="50" charset="-128"/>
              </a:defRPr>
            </a:lvl1pPr>
            <a:lvl2pPr marL="541338" indent="-84138">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b="0">
                <a:ea typeface="HG丸ｺﾞｼｯｸM-PRO" panose="020F0600000000000000" pitchFamily="50" charset="-128"/>
              </a:rPr>
              <a:t>ＢＣＰ作成に関連する資料を添付しています。</a:t>
            </a:r>
          </a:p>
        </p:txBody>
      </p:sp>
      <p:sp>
        <p:nvSpPr>
          <p:cNvPr id="105534" name="Text Box 62"/>
          <p:cNvSpPr txBox="1">
            <a:spLocks noChangeArrowheads="1"/>
          </p:cNvSpPr>
          <p:nvPr/>
        </p:nvSpPr>
        <p:spPr bwMode="auto">
          <a:xfrm>
            <a:off x="3294063" y="9647238"/>
            <a:ext cx="265112"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1</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090" name="Group 58"/>
          <p:cNvGraphicFramePr>
            <a:graphicFrameLocks noGrp="1"/>
          </p:cNvGraphicFramePr>
          <p:nvPr/>
        </p:nvGraphicFramePr>
        <p:xfrm>
          <a:off x="249238" y="900113"/>
          <a:ext cx="6337300" cy="4777433"/>
        </p:xfrm>
        <a:graphic>
          <a:graphicData uri="http://schemas.openxmlformats.org/drawingml/2006/table">
            <a:tbl>
              <a:tblPr/>
              <a:tblGrid>
                <a:gridCol w="2089150">
                  <a:extLst>
                    <a:ext uri="{9D8B030D-6E8A-4147-A177-3AD203B41FA5}">
                      <a16:colId xmlns:a16="http://schemas.microsoft.com/office/drawing/2014/main" val="739270123"/>
                    </a:ext>
                  </a:extLst>
                </a:gridCol>
                <a:gridCol w="4248150">
                  <a:extLst>
                    <a:ext uri="{9D8B030D-6E8A-4147-A177-3AD203B41FA5}">
                      <a16:colId xmlns:a16="http://schemas.microsoft.com/office/drawing/2014/main" val="2607562518"/>
                    </a:ext>
                  </a:extLst>
                </a:gridCol>
              </a:tblGrid>
              <a:tr h="3667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用語</a:t>
                      </a:r>
                      <a:endPar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意味</a:t>
                      </a:r>
                      <a:endPar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90460504"/>
                  </a:ext>
                </a:extLst>
              </a:tr>
              <a:tr h="17780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な</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483395223"/>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二次災害</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地震や洪水などの災害をきっかけとして発生した災害のことを言います。例えば、地震の発生をきっかけとした工場の火災、土砂崩れ、地盤沈下などの災害が挙げられます。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4817280"/>
                  </a:ext>
                </a:extLst>
              </a:tr>
              <a:tr h="17780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は</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071083122"/>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被害想定</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想定した地震が発生すると、どのような被害が発生するか推定し、防災対策の基礎資料とするものです。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5414948"/>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ＢＣＰ</a:t>
                      </a:r>
                      <a:b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b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（事業継続計画）</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企業が地震などの災害に遭遇したとき、その被害をできるだけ少なくし、事業を継続またはできるだけ早く復旧するため、事前に対応を整理・準備したり、緊急時の対応などをあらかじめ決めておく計画のことで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10691930"/>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復旧目標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災害や事故の際に、最低限いつまでに復旧させるのかなど、事業継続計画上の目標です。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4004071"/>
                  </a:ext>
                </a:extLst>
              </a:tr>
              <a:tr h="17780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ま</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658368123"/>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メーリングリスト</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電子メールを使用した、インターネット活用法の一つで、複数の人に同じメールを配送できる仕組みのことを言います。 </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35235944"/>
                  </a:ext>
                </a:extLst>
              </a:tr>
              <a:tr h="177800">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ら</a:t>
                      </a:r>
                      <a:endPar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2886456805"/>
                  </a:ext>
                </a:extLst>
              </a:tr>
              <a:tr h="1778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ライフライン</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857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5725" marR="0" lvl="0" indent="0" algn="l"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rPr>
                        <a:t>電気、ガス、水道など日常生活の中で必要不可欠なものの総称のことです。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0097234"/>
                  </a:ext>
                </a:extLst>
              </a:tr>
            </a:tbl>
          </a:graphicData>
        </a:graphic>
      </p:graphicFrame>
      <p:sp>
        <p:nvSpPr>
          <p:cNvPr id="172080" name="Text Box 48"/>
          <p:cNvSpPr txBox="1">
            <a:spLocks noChangeArrowheads="1"/>
          </p:cNvSpPr>
          <p:nvPr/>
        </p:nvSpPr>
        <p:spPr bwMode="auto">
          <a:xfrm>
            <a:off x="325913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32</a:t>
            </a:r>
          </a:p>
        </p:txBody>
      </p:sp>
      <p:sp>
        <p:nvSpPr>
          <p:cNvPr id="172086" name="Text Box 54"/>
          <p:cNvSpPr txBox="1">
            <a:spLocks noChangeArrowheads="1"/>
          </p:cNvSpPr>
          <p:nvPr/>
        </p:nvSpPr>
        <p:spPr bwMode="auto">
          <a:xfrm>
            <a:off x="44450" y="57150"/>
            <a:ext cx="54721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0">
                <a:solidFill>
                  <a:schemeClr val="tx1"/>
                </a:solidFill>
              </a:rPr>
              <a:t>Ⅳ</a:t>
            </a:r>
            <a:r>
              <a:rPr lang="en-US" altLang="en-US" sz="1000" b="0">
                <a:solidFill>
                  <a:schemeClr val="tx1"/>
                </a:solidFill>
              </a:rPr>
              <a:t>．</a:t>
            </a:r>
            <a:r>
              <a:rPr lang="ja-JP" altLang="en-US" sz="1000" b="0">
                <a:solidFill>
                  <a:schemeClr val="tx1"/>
                </a:solidFill>
              </a:rPr>
              <a:t>ＢＣＰ関連資料集</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3180" name="Group 124"/>
          <p:cNvGraphicFramePr>
            <a:graphicFrameLocks noGrp="1"/>
          </p:cNvGraphicFramePr>
          <p:nvPr/>
        </p:nvGraphicFramePr>
        <p:xfrm>
          <a:off x="188913" y="1892300"/>
          <a:ext cx="6480175" cy="5118102"/>
        </p:xfrm>
        <a:graphic>
          <a:graphicData uri="http://schemas.openxmlformats.org/drawingml/2006/table">
            <a:tbl>
              <a:tblPr/>
              <a:tblGrid>
                <a:gridCol w="287337">
                  <a:extLst>
                    <a:ext uri="{9D8B030D-6E8A-4147-A177-3AD203B41FA5}">
                      <a16:colId xmlns:a16="http://schemas.microsoft.com/office/drawing/2014/main" val="3198760342"/>
                    </a:ext>
                  </a:extLst>
                </a:gridCol>
                <a:gridCol w="1081088">
                  <a:extLst>
                    <a:ext uri="{9D8B030D-6E8A-4147-A177-3AD203B41FA5}">
                      <a16:colId xmlns:a16="http://schemas.microsoft.com/office/drawing/2014/main" val="3118149010"/>
                    </a:ext>
                  </a:extLst>
                </a:gridCol>
                <a:gridCol w="1757362">
                  <a:extLst>
                    <a:ext uri="{9D8B030D-6E8A-4147-A177-3AD203B41FA5}">
                      <a16:colId xmlns:a16="http://schemas.microsoft.com/office/drawing/2014/main" val="1135768480"/>
                    </a:ext>
                  </a:extLst>
                </a:gridCol>
                <a:gridCol w="1482725">
                  <a:extLst>
                    <a:ext uri="{9D8B030D-6E8A-4147-A177-3AD203B41FA5}">
                      <a16:colId xmlns:a16="http://schemas.microsoft.com/office/drawing/2014/main" val="1984796953"/>
                    </a:ext>
                  </a:extLst>
                </a:gridCol>
                <a:gridCol w="1871663">
                  <a:extLst>
                    <a:ext uri="{9D8B030D-6E8A-4147-A177-3AD203B41FA5}">
                      <a16:colId xmlns:a16="http://schemas.microsoft.com/office/drawing/2014/main" val="927081808"/>
                    </a:ext>
                  </a:extLst>
                </a:gridCol>
              </a:tblGrid>
              <a:tr h="3746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endParaRPr kumimoji="1" lang="ja-JP"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36000" marR="36000" marT="18000" marB="180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制度</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4E7"/>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内容</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4E7"/>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相談先</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4E7"/>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電話</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C4E7"/>
                    </a:solidFill>
                  </a:tcPr>
                </a:tc>
                <a:extLst>
                  <a:ext uri="{0D108BD9-81ED-4DB2-BD59-A6C34878D82A}">
                    <a16:rowId xmlns:a16="http://schemas.microsoft.com/office/drawing/2014/main" val="3119948013"/>
                  </a:ext>
                </a:extLst>
              </a:tr>
              <a:tr h="871538">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中小企業の事前対策への支援</a:t>
                      </a:r>
                    </a:p>
                    <a:p>
                      <a:pPr marL="0" marR="0" lvl="0" indent="0" algn="ctr" defTabSz="914400" rtl="0" eaLnBrk="1" fontAlgn="base" latinLnBrk="0" hangingPunct="1">
                        <a:lnSpc>
                          <a:spcPct val="110000"/>
                        </a:lnSpc>
                        <a:spcBef>
                          <a:spcPct val="0"/>
                        </a:spcBef>
                        <a:spcAft>
                          <a:spcPct val="0"/>
                        </a:spcAft>
                        <a:buClrTx/>
                        <a:buSzTx/>
                        <a:buFontTx/>
                        <a:buNone/>
                        <a:tabLst/>
                      </a:pPr>
                      <a:endPar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36000" marR="36000" marT="18000" marB="180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総合防災対策</a:t>
                      </a:r>
                    </a:p>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資金</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地震・水害などの防災対策や、事業継続計画（ＢＣＰ</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の策定及び実施に必要な資金を融資</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県産業労働部</a:t>
                      </a:r>
                    </a:p>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中小企業金融課</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052-954-6333</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5993728"/>
                  </a:ext>
                </a:extLst>
              </a:tr>
              <a:tr h="67151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小規模企業設備</a:t>
                      </a:r>
                    </a:p>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資金</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経営基盤の強化や創業のための新たな設備の導入への融資</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thinThick"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財）あいち産業振興</a:t>
                      </a:r>
                    </a:p>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機構　経営支援部</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052-231-6162</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1210276"/>
                  </a:ext>
                </a:extLst>
              </a:tr>
              <a:tr h="8159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防災対策支援</a:t>
                      </a:r>
                    </a:p>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貸付</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69850" indent="-6985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69850" marR="0" lvl="0" indent="-6985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・防災対策のための設備資金を融資</a:t>
                      </a:r>
                    </a:p>
                    <a:p>
                      <a:pPr marL="69850" marR="0" lvl="0" indent="-6985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・ＢＣＰに基づき、必要となる設備資金、運転資金を融資</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thinThick"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最寄りの</a:t>
                      </a:r>
                    </a:p>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商工組合中央金庫</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名古屋支店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052-951-7581</a:t>
                      </a:r>
                    </a:p>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熱田支店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052-682-3111</a:t>
                      </a:r>
                    </a:p>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豊橋支店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0532-52-0221</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3716975"/>
                  </a:ext>
                </a:extLst>
              </a:tr>
              <a:tr h="903288">
                <a:tc vMerge="1">
                  <a:txBody>
                    <a:bodyPr/>
                    <a:lstStyle/>
                    <a:p>
                      <a:endParaRPr kumimoji="1" lang="ja-JP" altLang="en-US"/>
                    </a:p>
                  </a:txBody>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社会環境対応</a:t>
                      </a:r>
                    </a:p>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施設整備資金</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ＢＣＰに基づき、防災に資する施設などの整備を行うために必要な資金を融資</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中小企業金融公庫</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thinThick"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名古屋支店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052-551-5181</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熱田支店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052-682-7881</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thinThick"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2337301"/>
                  </a:ext>
                </a:extLst>
              </a:tr>
              <a:tr h="1481138">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国民生活金融公庫</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thinThick"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名古屋相談センター</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052-211-4649</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名古屋支店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052-221-7241</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熱田支店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052-681-2271</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中村支店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052-561-6301</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豊橋支店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0532-52-3191</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一宮支店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0586-73-3131</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岡崎支店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0564-24-1711</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thinThick"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92596563"/>
                  </a:ext>
                </a:extLst>
              </a:tr>
            </a:tbl>
          </a:graphicData>
        </a:graphic>
      </p:graphicFrame>
      <p:sp>
        <p:nvSpPr>
          <p:cNvPr id="173058" name="Text Box 2"/>
          <p:cNvSpPr txBox="1">
            <a:spLocks noChangeArrowheads="1"/>
          </p:cNvSpPr>
          <p:nvPr/>
        </p:nvSpPr>
        <p:spPr bwMode="auto">
          <a:xfrm>
            <a:off x="-6350" y="631825"/>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b="0">
                <a:solidFill>
                  <a:schemeClr val="tx1"/>
                </a:solidFill>
                <a:latin typeface="Arial" panose="020B0604020202020204" pitchFamily="34" charset="0"/>
                <a:ea typeface="ＭＳ Ｐゴシック" panose="020B0600070205080204" pitchFamily="50" charset="-128"/>
              </a:rPr>
              <a:t>【</a:t>
            </a:r>
            <a:r>
              <a:rPr lang="ja-JP" altLang="en-US" sz="1800" b="0">
                <a:solidFill>
                  <a:schemeClr val="tx1"/>
                </a:solidFill>
                <a:latin typeface="Arial" panose="020B0604020202020204" pitchFamily="34" charset="0"/>
                <a:ea typeface="ＭＳ Ｐゴシック" panose="020B0600070205080204" pitchFamily="50" charset="-128"/>
              </a:rPr>
              <a:t>資料　Ｂ</a:t>
            </a:r>
            <a:r>
              <a:rPr lang="en-US" altLang="ja-JP" sz="1800" b="0">
                <a:solidFill>
                  <a:schemeClr val="tx1"/>
                </a:solidFill>
                <a:latin typeface="Arial" panose="020B0604020202020204" pitchFamily="34" charset="0"/>
                <a:ea typeface="ＭＳ Ｐゴシック" panose="020B0600070205080204" pitchFamily="50" charset="-128"/>
              </a:rPr>
              <a:t>】</a:t>
            </a:r>
            <a:r>
              <a:rPr lang="ja-JP" altLang="en-US" sz="1800" b="0">
                <a:solidFill>
                  <a:schemeClr val="tx1"/>
                </a:solidFill>
                <a:latin typeface="Arial" panose="020B0604020202020204" pitchFamily="34" charset="0"/>
                <a:ea typeface="ＭＳ Ｐゴシック" panose="020B0600070205080204" pitchFamily="50" charset="-128"/>
              </a:rPr>
              <a:t>　</a:t>
            </a:r>
          </a:p>
        </p:txBody>
      </p:sp>
      <p:sp>
        <p:nvSpPr>
          <p:cNvPr id="173059" name="Text Box 3"/>
          <p:cNvSpPr txBox="1">
            <a:spLocks noChangeArrowheads="1"/>
          </p:cNvSpPr>
          <p:nvPr/>
        </p:nvSpPr>
        <p:spPr bwMode="auto">
          <a:xfrm>
            <a:off x="1125538" y="631825"/>
            <a:ext cx="3559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0" b="0">
                <a:solidFill>
                  <a:schemeClr val="tx1"/>
                </a:solidFill>
                <a:latin typeface="Arial" panose="020B0604020202020204" pitchFamily="34" charset="0"/>
                <a:ea typeface="ＭＳ Ｐゴシック" panose="020B0600070205080204" pitchFamily="50" charset="-128"/>
              </a:rPr>
              <a:t>中小企業等に対する公的支援制度</a:t>
            </a:r>
          </a:p>
        </p:txBody>
      </p:sp>
      <p:sp>
        <p:nvSpPr>
          <p:cNvPr id="173060" name="Rectangle 4"/>
          <p:cNvSpPr>
            <a:spLocks noChangeArrowheads="1"/>
          </p:cNvSpPr>
          <p:nvPr/>
        </p:nvSpPr>
        <p:spPr bwMode="auto">
          <a:xfrm>
            <a:off x="188913" y="1189038"/>
            <a:ext cx="6480175" cy="360362"/>
          </a:xfrm>
          <a:prstGeom prst="rect">
            <a:avLst/>
          </a:prstGeom>
          <a:solidFill>
            <a:srgbClr val="0099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chorCtr="1"/>
          <a:lstStyle/>
          <a:p>
            <a:pPr algn="ctr"/>
            <a:r>
              <a:rPr lang="ja-JP" altLang="en-US" sz="1800">
                <a:solidFill>
                  <a:schemeClr val="bg1"/>
                </a:solidFill>
                <a:latin typeface="Arial" panose="020B0604020202020204" pitchFamily="34" charset="0"/>
              </a:rPr>
              <a:t>１．地震の前に</a:t>
            </a:r>
          </a:p>
        </p:txBody>
      </p:sp>
      <p:sp>
        <p:nvSpPr>
          <p:cNvPr id="173095" name="Text Box 39"/>
          <p:cNvSpPr txBox="1">
            <a:spLocks noChangeArrowheads="1"/>
          </p:cNvSpPr>
          <p:nvPr/>
        </p:nvSpPr>
        <p:spPr bwMode="auto">
          <a:xfrm>
            <a:off x="-1588" y="1600200"/>
            <a:ext cx="5156201"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778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a:solidFill>
                  <a:srgbClr val="333333"/>
                </a:solidFill>
                <a:ea typeface="HG丸ｺﾞｼｯｸM-PRO" panose="020F0600000000000000" pitchFamily="50" charset="-128"/>
              </a:rPr>
              <a:t>平常時からの防災対策や事業継続計画（ＢＣＰ）の策定に必要な資金を支援します。</a:t>
            </a:r>
          </a:p>
        </p:txBody>
      </p:sp>
      <p:sp>
        <p:nvSpPr>
          <p:cNvPr id="173097" name="Text Box 41"/>
          <p:cNvSpPr txBox="1">
            <a:spLocks noChangeArrowheads="1"/>
          </p:cNvSpPr>
          <p:nvPr/>
        </p:nvSpPr>
        <p:spPr bwMode="auto">
          <a:xfrm>
            <a:off x="325913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33</a:t>
            </a:r>
          </a:p>
        </p:txBody>
      </p:sp>
      <p:sp>
        <p:nvSpPr>
          <p:cNvPr id="173099" name="Text Box 43"/>
          <p:cNvSpPr txBox="1">
            <a:spLocks noChangeArrowheads="1"/>
          </p:cNvSpPr>
          <p:nvPr/>
        </p:nvSpPr>
        <p:spPr bwMode="auto">
          <a:xfrm>
            <a:off x="1385888" y="57150"/>
            <a:ext cx="5472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000" b="0">
                <a:solidFill>
                  <a:schemeClr val="tx1"/>
                </a:solidFill>
              </a:rPr>
              <a:t>Ⅳ．ＢＣＰ関連資料集</a:t>
            </a:r>
            <a:endParaRPr lang="ja-JP" altLang="en-US" sz="1000" b="0">
              <a:solidFill>
                <a:schemeClr val="tx1"/>
              </a:solidFill>
            </a:endParaRPr>
          </a:p>
        </p:txBody>
      </p:sp>
      <p:sp>
        <p:nvSpPr>
          <p:cNvPr id="173118" name="Text Box 62"/>
          <p:cNvSpPr txBox="1">
            <a:spLocks noChangeArrowheads="1"/>
          </p:cNvSpPr>
          <p:nvPr/>
        </p:nvSpPr>
        <p:spPr bwMode="auto">
          <a:xfrm>
            <a:off x="4937125" y="6997700"/>
            <a:ext cx="17303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778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a:r>
              <a:rPr lang="ja-JP" altLang="en-US" sz="800" b="0">
                <a:latin typeface="HG丸ｺﾞｼｯｸM-PRO" panose="020F0600000000000000" pitchFamily="50" charset="-128"/>
                <a:ea typeface="HG丸ｺﾞｼｯｸM-PRO" panose="020F0600000000000000" pitchFamily="50" charset="-128"/>
              </a:rPr>
              <a:t>（平成</a:t>
            </a:r>
            <a:r>
              <a:rPr lang="en-US" altLang="ja-JP" sz="800" b="0">
                <a:latin typeface="HG丸ｺﾞｼｯｸM-PRO" panose="020F0600000000000000" pitchFamily="50" charset="-128"/>
                <a:ea typeface="HG丸ｺﾞｼｯｸM-PRO" panose="020F0600000000000000" pitchFamily="50" charset="-128"/>
              </a:rPr>
              <a:t>20</a:t>
            </a:r>
            <a:r>
              <a:rPr lang="ja-JP" altLang="en-US" sz="800" b="0">
                <a:latin typeface="HG丸ｺﾞｼｯｸM-PRO" panose="020F0600000000000000" pitchFamily="50" charset="-128"/>
                <a:ea typeface="HG丸ｺﾞｼｯｸM-PRO" panose="020F0600000000000000" pitchFamily="50" charset="-128"/>
              </a:rPr>
              <a:t>年３月</a:t>
            </a:r>
            <a:r>
              <a:rPr lang="en-US" altLang="ja-JP" sz="800" b="0">
                <a:latin typeface="HG丸ｺﾞｼｯｸM-PRO" panose="020F0600000000000000" pitchFamily="50" charset="-128"/>
                <a:ea typeface="HG丸ｺﾞｼｯｸM-PRO" panose="020F0600000000000000" pitchFamily="50" charset="-128"/>
              </a:rPr>
              <a:t>1</a:t>
            </a:r>
            <a:r>
              <a:rPr lang="ja-JP" altLang="en-US" sz="800" b="0">
                <a:latin typeface="HG丸ｺﾞｼｯｸM-PRO" panose="020F0600000000000000" pitchFamily="50" charset="-128"/>
                <a:ea typeface="HG丸ｺﾞｼｯｸM-PRO" panose="020F0600000000000000" pitchFamily="50" charset="-128"/>
              </a:rPr>
              <a:t>日現在）</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188913" y="701675"/>
            <a:ext cx="6480175" cy="360363"/>
          </a:xfrm>
          <a:prstGeom prst="rect">
            <a:avLst/>
          </a:prstGeom>
          <a:solidFill>
            <a:srgbClr val="FFCC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800">
                <a:solidFill>
                  <a:schemeClr val="bg1"/>
                </a:solidFill>
                <a:latin typeface="Arial" panose="020B0604020202020204" pitchFamily="34" charset="0"/>
              </a:rPr>
              <a:t>２．地震が起こったら</a:t>
            </a:r>
          </a:p>
        </p:txBody>
      </p:sp>
      <p:graphicFrame>
        <p:nvGraphicFramePr>
          <p:cNvPr id="174214" name="Group 134"/>
          <p:cNvGraphicFramePr>
            <a:graphicFrameLocks noGrp="1"/>
          </p:cNvGraphicFramePr>
          <p:nvPr/>
        </p:nvGraphicFramePr>
        <p:xfrm>
          <a:off x="188913" y="1550988"/>
          <a:ext cx="6480175" cy="6982992"/>
        </p:xfrm>
        <a:graphic>
          <a:graphicData uri="http://schemas.openxmlformats.org/drawingml/2006/table">
            <a:tbl>
              <a:tblPr/>
              <a:tblGrid>
                <a:gridCol w="287337">
                  <a:extLst>
                    <a:ext uri="{9D8B030D-6E8A-4147-A177-3AD203B41FA5}">
                      <a16:colId xmlns:a16="http://schemas.microsoft.com/office/drawing/2014/main" val="59602482"/>
                    </a:ext>
                  </a:extLst>
                </a:gridCol>
                <a:gridCol w="1728788">
                  <a:extLst>
                    <a:ext uri="{9D8B030D-6E8A-4147-A177-3AD203B41FA5}">
                      <a16:colId xmlns:a16="http://schemas.microsoft.com/office/drawing/2014/main" val="1400728849"/>
                    </a:ext>
                  </a:extLst>
                </a:gridCol>
                <a:gridCol w="2376487">
                  <a:extLst>
                    <a:ext uri="{9D8B030D-6E8A-4147-A177-3AD203B41FA5}">
                      <a16:colId xmlns:a16="http://schemas.microsoft.com/office/drawing/2014/main" val="4117463137"/>
                    </a:ext>
                  </a:extLst>
                </a:gridCol>
                <a:gridCol w="2087563">
                  <a:extLst>
                    <a:ext uri="{9D8B030D-6E8A-4147-A177-3AD203B41FA5}">
                      <a16:colId xmlns:a16="http://schemas.microsoft.com/office/drawing/2014/main" val="85628759"/>
                    </a:ext>
                  </a:extLst>
                </a:gridCol>
              </a:tblGrid>
              <a:tr h="20002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endParaRPr>
                    </a:p>
                  </a:txBody>
                  <a:tcPr marL="36000" marR="36000" marT="18000" marB="180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制度</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7C4E7"/>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相談先</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7C4E7"/>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電話</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solidFill>
                      <a:srgbClr val="B7C4E7"/>
                    </a:solidFill>
                  </a:tcPr>
                </a:tc>
                <a:extLst>
                  <a:ext uri="{0D108BD9-81ED-4DB2-BD59-A6C34878D82A}">
                    <a16:rowId xmlns:a16="http://schemas.microsoft.com/office/drawing/2014/main" val="4116618163"/>
                  </a:ext>
                </a:extLst>
              </a:tr>
              <a:tr h="69850">
                <a:tc rowSpan="9">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設備運転</a:t>
                      </a:r>
                    </a:p>
                  </a:txBody>
                  <a:tcPr marL="36000" marR="36000" marT="18000" marB="18000" vert="eaVert"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商工業振興資金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災害復旧資金）</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県産業労働部中小企業金融課</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052-954-6333</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4433588"/>
                  </a:ext>
                </a:extLst>
              </a:tr>
              <a:tr h="6985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中小企業組織強化資金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（災害復旧資金）</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県産業労働部中小企業金融課</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052-954-6333</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6914285"/>
                  </a:ext>
                </a:extLst>
              </a:tr>
              <a:tr h="1809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経営安定関連保証</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愛知県信用保証協会</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本店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052-454-0510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西三河支店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0564-55-5500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東三河支店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0532-57-5611</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7496711"/>
                  </a:ext>
                </a:extLst>
              </a:tr>
              <a:tr h="69850">
                <a:tc vMerge="1">
                  <a:txBody>
                    <a:bodyPr/>
                    <a:lstStyle/>
                    <a:p>
                      <a:endParaRPr kumimoji="1" lang="ja-JP" altLang="en-US"/>
                    </a:p>
                  </a:txBody>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災害復旧貸付</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直接貸付：</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中小企業金融公庫の営業部店の窓口</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名古屋支店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052-551-5181</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熱田支店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052-682-7881</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62734015"/>
                  </a:ext>
                </a:extLst>
              </a:tr>
              <a:tr h="338138">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代理貸付：</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中小企業金融公庫の代理店の窓口</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09048782"/>
                  </a:ext>
                </a:extLst>
              </a:tr>
              <a:tr h="33972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災害復旧資金</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最寄りの商工組合中央金庫各支店</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名古屋支店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052-951-7581</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熱田支店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052-682-3111</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豊橋支店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0532-52-0221</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4352700"/>
                  </a:ext>
                </a:extLst>
              </a:tr>
              <a:tr h="1809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災害貸付</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国民生活金融公庫</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名古屋相談センター</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052-211-4649</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名古屋支店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052-221-7241</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熱田支店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052-681-2271</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中村支店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052-561-6301</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豊橋支店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0532-52-3191</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一宮支店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0586-73-3131</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岡崎支店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0564-24-1711</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059483"/>
                  </a:ext>
                </a:extLst>
              </a:tr>
              <a:tr h="473075">
                <a:tc vMerge="1">
                  <a:txBody>
                    <a:bodyPr/>
                    <a:lstStyle/>
                    <a:p>
                      <a:endParaRPr kumimoji="1" lang="ja-JP" altLang="en-US"/>
                    </a:p>
                  </a:txBody>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災害復旧高度化事業</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（独）中小企業基盤整備機構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中部支部　経営支援課</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052-220-0516</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268068"/>
                  </a:ext>
                </a:extLst>
              </a:tr>
              <a:tr h="400050">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県産業労働部各課</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052-961-2111</a:t>
                      </a:r>
                      <a:r>
                        <a:rPr kumimoji="1" lang="ja-JP" altLang="en-US" sz="9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（県庁代表）</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2804021"/>
                  </a:ext>
                </a:extLst>
              </a:tr>
              <a:tr h="180975">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事業資金</a:t>
                      </a:r>
                    </a:p>
                  </a:txBody>
                  <a:tcPr marL="36000" marR="36000" marT="18000" marB="18000" vert="eaVert"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災害関係保証</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信用保証協会</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本店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052-454-0510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西三河支店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0564-55-5500</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東三河支店　</a:t>
                      </a: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0532-57-5611</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5039198"/>
                  </a:ext>
                </a:extLst>
              </a:tr>
              <a:tr h="51911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小規模企業共済</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災害時貸付</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（独）中小企業基盤整備機構　</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中部支部　共済普及課</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052-202-0435</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3836965"/>
                  </a:ext>
                </a:extLst>
              </a:tr>
              <a:tr h="338138">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　　　　　雇用調整助成金</a:t>
                      </a:r>
                    </a:p>
                  </a:txBody>
                  <a:tcPr marL="36000" marR="36000" marT="18000" marB="180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最寄りのハローワーク</a:t>
                      </a:r>
                    </a:p>
                  </a:txBody>
                  <a:tcPr marL="36000" marR="36000" marT="18000" marB="18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smtClean="0">
                          <a:ln>
                            <a:noFill/>
                          </a:ln>
                          <a:solidFill>
                            <a:schemeClr val="tx1"/>
                          </a:solidFill>
                          <a:effectLst/>
                          <a:latin typeface="ＭＳ Ｐゴシック" panose="020B0600070205080204" pitchFamily="50" charset="-128"/>
                          <a:ea typeface="ＭＳ Ｐゴシック" panose="020B0600070205080204" pitchFamily="50" charset="-128"/>
                        </a:rPr>
                        <a:t>―</a:t>
                      </a:r>
                    </a:p>
                  </a:txBody>
                  <a:tcPr marL="36000" marR="36000" marT="18000" marB="180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81785128"/>
                  </a:ext>
                </a:extLst>
              </a:tr>
            </a:tbl>
          </a:graphicData>
        </a:graphic>
      </p:graphicFrame>
      <p:sp>
        <p:nvSpPr>
          <p:cNvPr id="174145" name="Text Box 65"/>
          <p:cNvSpPr txBox="1">
            <a:spLocks noChangeArrowheads="1"/>
          </p:cNvSpPr>
          <p:nvPr/>
        </p:nvSpPr>
        <p:spPr bwMode="auto">
          <a:xfrm>
            <a:off x="131763" y="1300163"/>
            <a:ext cx="672623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778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900" b="0">
                <a:solidFill>
                  <a:srgbClr val="3333FF"/>
                </a:solidFill>
                <a:ea typeface="HG丸ｺﾞｼｯｸM-PRO" panose="020F0600000000000000" pitchFamily="50" charset="-128"/>
              </a:rPr>
              <a:t>被災した中小企業に対して資金繰りの安定化や復旧を進めるための金融支援には、以下のような制度があります。</a:t>
            </a:r>
          </a:p>
        </p:txBody>
      </p:sp>
      <p:sp>
        <p:nvSpPr>
          <p:cNvPr id="174147" name="Text Box 67"/>
          <p:cNvSpPr txBox="1">
            <a:spLocks noChangeArrowheads="1"/>
          </p:cNvSpPr>
          <p:nvPr/>
        </p:nvSpPr>
        <p:spPr bwMode="auto">
          <a:xfrm>
            <a:off x="325913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34</a:t>
            </a:r>
          </a:p>
        </p:txBody>
      </p:sp>
      <p:sp>
        <p:nvSpPr>
          <p:cNvPr id="174149" name="Text Box 69"/>
          <p:cNvSpPr txBox="1">
            <a:spLocks noChangeArrowheads="1"/>
          </p:cNvSpPr>
          <p:nvPr/>
        </p:nvSpPr>
        <p:spPr bwMode="auto">
          <a:xfrm>
            <a:off x="44450" y="57150"/>
            <a:ext cx="54721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0">
                <a:solidFill>
                  <a:schemeClr val="tx1"/>
                </a:solidFill>
              </a:rPr>
              <a:t>Ⅳ</a:t>
            </a:r>
            <a:r>
              <a:rPr lang="en-US" altLang="en-US" sz="1000" b="0">
                <a:solidFill>
                  <a:schemeClr val="tx1"/>
                </a:solidFill>
              </a:rPr>
              <a:t>．</a:t>
            </a:r>
            <a:r>
              <a:rPr lang="ja-JP" altLang="en-US" sz="1000" b="0">
                <a:solidFill>
                  <a:schemeClr val="tx1"/>
                </a:solidFill>
              </a:rPr>
              <a:t>ＢＣＰ関連資料集</a:t>
            </a:r>
          </a:p>
        </p:txBody>
      </p:sp>
      <p:sp>
        <p:nvSpPr>
          <p:cNvPr id="174194" name="Text Box 114"/>
          <p:cNvSpPr txBox="1">
            <a:spLocks noChangeArrowheads="1"/>
          </p:cNvSpPr>
          <p:nvPr/>
        </p:nvSpPr>
        <p:spPr bwMode="auto">
          <a:xfrm>
            <a:off x="-1588" y="8667750"/>
            <a:ext cx="68595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778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a:solidFill>
                  <a:srgbClr val="333333"/>
                </a:solidFill>
                <a:ea typeface="HG丸ｺﾞｼｯｸM-PRO" panose="020F0600000000000000" pitchFamily="50" charset="-128"/>
              </a:rPr>
              <a:t>○</a:t>
            </a:r>
            <a:r>
              <a:rPr lang="ja-JP" altLang="en-US" sz="1000">
                <a:solidFill>
                  <a:srgbClr val="333333"/>
                </a:solidFill>
                <a:ea typeface="HG丸ｺﾞｼｯｸM-PRO" panose="020F0600000000000000" pitchFamily="50" charset="-128"/>
              </a:rPr>
              <a:t>相談窓口の設置</a:t>
            </a:r>
            <a:endParaRPr lang="ja-JP" altLang="en-US" sz="900" b="0">
              <a:solidFill>
                <a:srgbClr val="3333FF"/>
              </a:solidFill>
              <a:ea typeface="HG丸ｺﾞｼｯｸM-PRO" panose="020F0600000000000000" pitchFamily="50" charset="-128"/>
            </a:endParaRPr>
          </a:p>
        </p:txBody>
      </p:sp>
      <p:sp>
        <p:nvSpPr>
          <p:cNvPr id="174203" name="Text Box 123"/>
          <p:cNvSpPr txBox="1">
            <a:spLocks noChangeArrowheads="1"/>
          </p:cNvSpPr>
          <p:nvPr/>
        </p:nvSpPr>
        <p:spPr bwMode="auto">
          <a:xfrm>
            <a:off x="-1588" y="1084263"/>
            <a:ext cx="68595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778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1000">
                <a:solidFill>
                  <a:srgbClr val="333333"/>
                </a:solidFill>
                <a:ea typeface="HG丸ｺﾞｼｯｸM-PRO" panose="020F0600000000000000" pitchFamily="50" charset="-128"/>
              </a:rPr>
              <a:t>○</a:t>
            </a:r>
            <a:r>
              <a:rPr lang="ja-JP" altLang="en-US" sz="1000">
                <a:solidFill>
                  <a:srgbClr val="333333"/>
                </a:solidFill>
                <a:ea typeface="HG丸ｺﾞｼｯｸM-PRO" panose="020F0600000000000000" pitchFamily="50" charset="-128"/>
              </a:rPr>
              <a:t>中小企業に向けた復旧資金の支援</a:t>
            </a:r>
          </a:p>
        </p:txBody>
      </p:sp>
      <p:sp>
        <p:nvSpPr>
          <p:cNvPr id="174204" name="Text Box 124"/>
          <p:cNvSpPr txBox="1">
            <a:spLocks noChangeArrowheads="1"/>
          </p:cNvSpPr>
          <p:nvPr/>
        </p:nvSpPr>
        <p:spPr bwMode="auto">
          <a:xfrm>
            <a:off x="222250" y="8840788"/>
            <a:ext cx="65024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900" b="0">
                <a:solidFill>
                  <a:srgbClr val="3333FF"/>
                </a:solidFill>
                <a:latin typeface="Arial" panose="020B0604020202020204" pitchFamily="34" charset="0"/>
              </a:rPr>
              <a:t>　震災後、愛知県、被災地市町村、金融機関、商工団体などの各機関は速やかに個別相談窓口を設置します。</a:t>
            </a:r>
          </a:p>
          <a:p>
            <a:r>
              <a:rPr lang="ja-JP" altLang="en-US" sz="900" b="0">
                <a:solidFill>
                  <a:srgbClr val="3333FF"/>
                </a:solidFill>
                <a:latin typeface="Arial" panose="020B0604020202020204" pitchFamily="34" charset="0"/>
              </a:rPr>
              <a:t>　また、個別相談窓口で対応しきれない場合に備えて、県は被害状況に応じ、金融、法律、税務などの専門家がバックアップする総合相談窓口を設置します。</a:t>
            </a:r>
          </a:p>
          <a:p>
            <a:r>
              <a:rPr lang="ja-JP" altLang="en-US" sz="900" b="0">
                <a:solidFill>
                  <a:srgbClr val="3333FF"/>
                </a:solidFill>
                <a:latin typeface="Arial" panose="020B0604020202020204" pitchFamily="34" charset="0"/>
              </a:rPr>
              <a:t>　金融、労務、経営、法律、税務などに関しては、これらの個別・総合相談窓口にご相談ください。</a:t>
            </a:r>
          </a:p>
        </p:txBody>
      </p:sp>
      <p:sp>
        <p:nvSpPr>
          <p:cNvPr id="174209" name="Text Box 129"/>
          <p:cNvSpPr txBox="1">
            <a:spLocks noChangeArrowheads="1"/>
          </p:cNvSpPr>
          <p:nvPr/>
        </p:nvSpPr>
        <p:spPr bwMode="auto">
          <a:xfrm>
            <a:off x="4937125" y="8513763"/>
            <a:ext cx="17303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778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a:r>
              <a:rPr lang="ja-JP" altLang="en-US" sz="800" b="0">
                <a:latin typeface="HG丸ｺﾞｼｯｸM-PRO" panose="020F0600000000000000" pitchFamily="50" charset="-128"/>
                <a:ea typeface="HG丸ｺﾞｼｯｸM-PRO" panose="020F0600000000000000" pitchFamily="50" charset="-128"/>
              </a:rPr>
              <a:t>（平成</a:t>
            </a:r>
            <a:r>
              <a:rPr lang="en-US" altLang="ja-JP" sz="800" b="0">
                <a:latin typeface="HG丸ｺﾞｼｯｸM-PRO" panose="020F0600000000000000" pitchFamily="50" charset="-128"/>
                <a:ea typeface="HG丸ｺﾞｼｯｸM-PRO" panose="020F0600000000000000" pitchFamily="50" charset="-128"/>
              </a:rPr>
              <a:t>20</a:t>
            </a:r>
            <a:r>
              <a:rPr lang="ja-JP" altLang="en-US" sz="800" b="0">
                <a:latin typeface="HG丸ｺﾞｼｯｸM-PRO" panose="020F0600000000000000" pitchFamily="50" charset="-128"/>
                <a:ea typeface="HG丸ｺﾞｼｯｸM-PRO" panose="020F0600000000000000" pitchFamily="50" charset="-128"/>
              </a:rPr>
              <a:t>年３月</a:t>
            </a:r>
            <a:r>
              <a:rPr lang="en-US" altLang="ja-JP" sz="800" b="0">
                <a:latin typeface="HG丸ｺﾞｼｯｸM-PRO" panose="020F0600000000000000" pitchFamily="50" charset="-128"/>
                <a:ea typeface="HG丸ｺﾞｼｯｸM-PRO" panose="020F0600000000000000" pitchFamily="50" charset="-128"/>
              </a:rPr>
              <a:t>1</a:t>
            </a:r>
            <a:r>
              <a:rPr lang="ja-JP" altLang="en-US" sz="800" b="0">
                <a:latin typeface="HG丸ｺﾞｼｯｸM-PRO" panose="020F0600000000000000" pitchFamily="50" charset="-128"/>
                <a:ea typeface="HG丸ｺﾞｼｯｸM-PRO" panose="020F0600000000000000" pitchFamily="50" charset="-128"/>
              </a:rPr>
              <a:t>日現在）</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22225" y="631825"/>
            <a:ext cx="13446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b="0">
                <a:solidFill>
                  <a:schemeClr val="tx1"/>
                </a:solidFill>
                <a:latin typeface="Arial" panose="020B0604020202020204" pitchFamily="34" charset="0"/>
                <a:ea typeface="ＭＳ Ｐゴシック" panose="020B0600070205080204" pitchFamily="50" charset="-128"/>
              </a:rPr>
              <a:t>【</a:t>
            </a:r>
            <a:r>
              <a:rPr lang="ja-JP" altLang="en-US" sz="1800" b="0">
                <a:solidFill>
                  <a:schemeClr val="tx1"/>
                </a:solidFill>
                <a:latin typeface="Arial" panose="020B0604020202020204" pitchFamily="34" charset="0"/>
                <a:ea typeface="ＭＳ Ｐゴシック" panose="020B0600070205080204" pitchFamily="50" charset="-128"/>
              </a:rPr>
              <a:t>資料　Ｃ</a:t>
            </a:r>
            <a:r>
              <a:rPr lang="en-US" altLang="ja-JP" sz="1800" b="0">
                <a:solidFill>
                  <a:schemeClr val="tx1"/>
                </a:solidFill>
                <a:latin typeface="Arial" panose="020B0604020202020204" pitchFamily="34" charset="0"/>
                <a:ea typeface="ＭＳ Ｐゴシック" panose="020B0600070205080204" pitchFamily="50" charset="-128"/>
              </a:rPr>
              <a:t>】</a:t>
            </a:r>
            <a:r>
              <a:rPr lang="ja-JP" altLang="en-US" sz="1800" b="0">
                <a:solidFill>
                  <a:schemeClr val="tx1"/>
                </a:solidFill>
                <a:latin typeface="Arial" panose="020B0604020202020204" pitchFamily="34" charset="0"/>
                <a:ea typeface="ＭＳ Ｐゴシック" panose="020B0600070205080204" pitchFamily="50" charset="-128"/>
              </a:rPr>
              <a:t>　</a:t>
            </a:r>
          </a:p>
        </p:txBody>
      </p:sp>
      <p:sp>
        <p:nvSpPr>
          <p:cNvPr id="175107" name="Text Box 3"/>
          <p:cNvSpPr txBox="1">
            <a:spLocks noChangeArrowheads="1"/>
          </p:cNvSpPr>
          <p:nvPr/>
        </p:nvSpPr>
        <p:spPr bwMode="auto">
          <a:xfrm>
            <a:off x="1268413" y="631825"/>
            <a:ext cx="21796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0" b="0">
                <a:solidFill>
                  <a:schemeClr val="tx1"/>
                </a:solidFill>
                <a:latin typeface="Arial" panose="020B0604020202020204" pitchFamily="34" charset="0"/>
                <a:ea typeface="ＭＳ Ｐゴシック" panose="020B0600070205080204" pitchFamily="50" charset="-128"/>
              </a:rPr>
              <a:t>災害用伝言ダイヤル</a:t>
            </a:r>
          </a:p>
        </p:txBody>
      </p:sp>
      <p:sp>
        <p:nvSpPr>
          <p:cNvPr id="175109" name="Rectangle 5"/>
          <p:cNvSpPr>
            <a:spLocks noChangeArrowheads="1"/>
          </p:cNvSpPr>
          <p:nvPr/>
        </p:nvSpPr>
        <p:spPr bwMode="auto">
          <a:xfrm>
            <a:off x="1268413" y="1352550"/>
            <a:ext cx="4392612" cy="4824413"/>
          </a:xfrm>
          <a:prstGeom prst="rect">
            <a:avLst/>
          </a:prstGeom>
          <a:noFill/>
          <a:ln w="19050">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5110" name="AutoShape 6"/>
          <p:cNvSpPr>
            <a:spLocks noChangeArrowheads="1"/>
          </p:cNvSpPr>
          <p:nvPr/>
        </p:nvSpPr>
        <p:spPr bwMode="auto">
          <a:xfrm>
            <a:off x="1606550" y="1136650"/>
            <a:ext cx="3765550" cy="396875"/>
          </a:xfrm>
          <a:prstGeom prst="roundRect">
            <a:avLst>
              <a:gd name="adj" fmla="val 16667"/>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1800" b="0">
                <a:solidFill>
                  <a:srgbClr val="FFFF00"/>
                </a:solidFill>
              </a:rPr>
              <a:t>NTT</a:t>
            </a:r>
            <a:r>
              <a:rPr lang="ja-JP" altLang="en-US" sz="1800" b="0">
                <a:solidFill>
                  <a:srgbClr val="FFFF00"/>
                </a:solidFill>
              </a:rPr>
              <a:t>災害用伝言ダイヤル「</a:t>
            </a:r>
            <a:r>
              <a:rPr lang="en-US" altLang="ja-JP" sz="1800" b="0">
                <a:solidFill>
                  <a:srgbClr val="FFFF00"/>
                </a:solidFill>
              </a:rPr>
              <a:t>171</a:t>
            </a:r>
            <a:r>
              <a:rPr lang="ja-JP" altLang="en-US" sz="1800" b="0">
                <a:solidFill>
                  <a:srgbClr val="FFFF00"/>
                </a:solidFill>
              </a:rPr>
              <a:t>」</a:t>
            </a:r>
          </a:p>
        </p:txBody>
      </p:sp>
      <p:sp>
        <p:nvSpPr>
          <p:cNvPr id="175111" name="Text Box 7"/>
          <p:cNvSpPr txBox="1">
            <a:spLocks noChangeArrowheads="1"/>
          </p:cNvSpPr>
          <p:nvPr/>
        </p:nvSpPr>
        <p:spPr bwMode="auto">
          <a:xfrm>
            <a:off x="1341438" y="1568450"/>
            <a:ext cx="412115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000">
                <a:solidFill>
                  <a:schemeClr val="tx1"/>
                </a:solidFill>
              </a:rPr>
              <a:t>災害時に</a:t>
            </a:r>
            <a:r>
              <a:rPr lang="en-US" altLang="ja-JP" sz="1000">
                <a:solidFill>
                  <a:schemeClr val="tx1"/>
                </a:solidFill>
              </a:rPr>
              <a:t>NTT</a:t>
            </a:r>
            <a:r>
              <a:rPr lang="ja-JP" altLang="en-US" sz="1000">
                <a:solidFill>
                  <a:schemeClr val="tx1"/>
                </a:solidFill>
              </a:rPr>
              <a:t>が開設する災害用伝言ダイヤル「</a:t>
            </a:r>
            <a:r>
              <a:rPr lang="en-US" altLang="ja-JP" sz="1000">
                <a:solidFill>
                  <a:schemeClr val="tx1"/>
                </a:solidFill>
              </a:rPr>
              <a:t>171</a:t>
            </a:r>
            <a:r>
              <a:rPr lang="ja-JP" altLang="en-US" sz="1000">
                <a:solidFill>
                  <a:schemeClr val="tx1"/>
                </a:solidFill>
              </a:rPr>
              <a:t>」があります。</a:t>
            </a:r>
          </a:p>
          <a:p>
            <a:r>
              <a:rPr lang="ja-JP" altLang="en-US" sz="1000">
                <a:solidFill>
                  <a:schemeClr val="tx1"/>
                </a:solidFill>
              </a:rPr>
              <a:t>テレビやラジオなどで公表、利用を呼びかけることになっています。</a:t>
            </a:r>
          </a:p>
          <a:p>
            <a:r>
              <a:rPr lang="ja-JP" altLang="en-US" sz="1000">
                <a:solidFill>
                  <a:schemeClr val="tx1"/>
                </a:solidFill>
              </a:rPr>
              <a:t>通常は利用できません。</a:t>
            </a:r>
          </a:p>
        </p:txBody>
      </p:sp>
      <p:sp>
        <p:nvSpPr>
          <p:cNvPr id="175112" name="Text Box 8"/>
          <p:cNvSpPr txBox="1">
            <a:spLocks noChangeArrowheads="1"/>
          </p:cNvSpPr>
          <p:nvPr/>
        </p:nvSpPr>
        <p:spPr bwMode="auto">
          <a:xfrm>
            <a:off x="1400175" y="2082800"/>
            <a:ext cx="4184650" cy="63976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900" b="0">
                <a:solidFill>
                  <a:schemeClr val="tx1"/>
                </a:solidFill>
              </a:rPr>
              <a:t>●</a:t>
            </a:r>
            <a:r>
              <a:rPr lang="ja-JP" altLang="en-US" sz="900" b="0">
                <a:solidFill>
                  <a:schemeClr val="tx1"/>
                </a:solidFill>
              </a:rPr>
              <a:t>一般加入電話、公衆電話、携帯電話、ＰＨＳなどの電話でもかけられます。</a:t>
            </a:r>
          </a:p>
          <a:p>
            <a:r>
              <a:rPr lang="ja-JP" altLang="en-US" sz="900" b="0">
                <a:solidFill>
                  <a:schemeClr val="tx1"/>
                </a:solidFill>
              </a:rPr>
              <a:t>●録音された伝言は</a:t>
            </a:r>
            <a:r>
              <a:rPr lang="en-US" altLang="ja-JP" sz="900" b="0">
                <a:solidFill>
                  <a:schemeClr val="tx1"/>
                </a:solidFill>
              </a:rPr>
              <a:t>48</a:t>
            </a:r>
            <a:r>
              <a:rPr lang="ja-JP" altLang="en-US" sz="900" b="0">
                <a:solidFill>
                  <a:schemeClr val="tx1"/>
                </a:solidFill>
              </a:rPr>
              <a:t>時間（</a:t>
            </a:r>
            <a:r>
              <a:rPr lang="en-US" altLang="ja-JP" sz="900" b="0">
                <a:solidFill>
                  <a:schemeClr val="tx1"/>
                </a:solidFill>
              </a:rPr>
              <a:t>2</a:t>
            </a:r>
            <a:r>
              <a:rPr lang="ja-JP" altLang="en-US" sz="900" b="0">
                <a:solidFill>
                  <a:schemeClr val="tx1"/>
                </a:solidFill>
              </a:rPr>
              <a:t>日間）経過しますと消去されます。</a:t>
            </a:r>
          </a:p>
          <a:p>
            <a:r>
              <a:rPr lang="ja-JP" altLang="en-US" sz="900" b="0">
                <a:solidFill>
                  <a:schemeClr val="tx1"/>
                </a:solidFill>
              </a:rPr>
              <a:t>●料金はかけた人が負担します（災害救助法が適用された時点で、その地域の</a:t>
            </a:r>
          </a:p>
          <a:p>
            <a:r>
              <a:rPr lang="ja-JP" altLang="en-US" sz="900" b="0">
                <a:solidFill>
                  <a:schemeClr val="tx1"/>
                </a:solidFill>
              </a:rPr>
              <a:t>　利用者は無料になります）。</a:t>
            </a:r>
          </a:p>
        </p:txBody>
      </p:sp>
      <p:sp>
        <p:nvSpPr>
          <p:cNvPr id="175113" name="AutoShape 9"/>
          <p:cNvSpPr>
            <a:spLocks noChangeArrowheads="1"/>
          </p:cNvSpPr>
          <p:nvPr/>
        </p:nvSpPr>
        <p:spPr bwMode="auto">
          <a:xfrm>
            <a:off x="1411288" y="2792413"/>
            <a:ext cx="1358900" cy="273050"/>
          </a:xfrm>
          <a:prstGeom prst="roundRect">
            <a:avLst>
              <a:gd name="adj" fmla="val 16667"/>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ja-JP" altLang="en-US" sz="1000">
                <a:solidFill>
                  <a:schemeClr val="tx1"/>
                </a:solidFill>
                <a:latin typeface="Arial" panose="020B0604020202020204" pitchFamily="34" charset="0"/>
              </a:rPr>
              <a:t>伝言を録音する場合</a:t>
            </a:r>
          </a:p>
        </p:txBody>
      </p:sp>
      <p:sp>
        <p:nvSpPr>
          <p:cNvPr id="175114" name="Rectangle 10"/>
          <p:cNvSpPr>
            <a:spLocks noChangeArrowheads="1"/>
          </p:cNvSpPr>
          <p:nvPr/>
        </p:nvSpPr>
        <p:spPr bwMode="auto">
          <a:xfrm>
            <a:off x="1468438" y="3152775"/>
            <a:ext cx="396875" cy="465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2400" b="0">
                <a:solidFill>
                  <a:schemeClr val="tx1"/>
                </a:solidFill>
                <a:latin typeface="Arial Black" panose="020B0A04020102020204" pitchFamily="34" charset="0"/>
                <a:ea typeface="ＭＳ Ｐゴシック" panose="020B0600070205080204" pitchFamily="50" charset="-128"/>
              </a:rPr>
              <a:t>1</a:t>
            </a:r>
          </a:p>
        </p:txBody>
      </p:sp>
      <p:sp>
        <p:nvSpPr>
          <p:cNvPr id="175115" name="Rectangle 11"/>
          <p:cNvSpPr>
            <a:spLocks noChangeArrowheads="1"/>
          </p:cNvSpPr>
          <p:nvPr/>
        </p:nvSpPr>
        <p:spPr bwMode="auto">
          <a:xfrm>
            <a:off x="1900238" y="3152775"/>
            <a:ext cx="396875" cy="465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2400" b="0">
                <a:solidFill>
                  <a:schemeClr val="tx1"/>
                </a:solidFill>
                <a:latin typeface="Arial Black" panose="020B0A04020102020204" pitchFamily="34" charset="0"/>
                <a:ea typeface="ＭＳ Ｐゴシック" panose="020B0600070205080204" pitchFamily="50" charset="-128"/>
              </a:rPr>
              <a:t>7</a:t>
            </a:r>
          </a:p>
        </p:txBody>
      </p:sp>
      <p:sp>
        <p:nvSpPr>
          <p:cNvPr id="175116" name="Rectangle 12"/>
          <p:cNvSpPr>
            <a:spLocks noChangeArrowheads="1"/>
          </p:cNvSpPr>
          <p:nvPr/>
        </p:nvSpPr>
        <p:spPr bwMode="auto">
          <a:xfrm>
            <a:off x="2332038" y="3152775"/>
            <a:ext cx="396875" cy="465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2400" b="0">
                <a:solidFill>
                  <a:schemeClr val="tx1"/>
                </a:solidFill>
                <a:latin typeface="Arial Black" panose="020B0A04020102020204" pitchFamily="34" charset="0"/>
                <a:ea typeface="ＭＳ Ｐゴシック" panose="020B0600070205080204" pitchFamily="50" charset="-128"/>
              </a:rPr>
              <a:t>1</a:t>
            </a:r>
          </a:p>
        </p:txBody>
      </p:sp>
      <p:sp>
        <p:nvSpPr>
          <p:cNvPr id="175117" name="AutoShape 13"/>
          <p:cNvSpPr>
            <a:spLocks noChangeArrowheads="1"/>
          </p:cNvSpPr>
          <p:nvPr/>
        </p:nvSpPr>
        <p:spPr bwMode="auto">
          <a:xfrm>
            <a:off x="3663950" y="2792413"/>
            <a:ext cx="1358900" cy="273050"/>
          </a:xfrm>
          <a:prstGeom prst="roundRect">
            <a:avLst>
              <a:gd name="adj" fmla="val 16667"/>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ja-JP" altLang="en-US" sz="1000">
                <a:solidFill>
                  <a:schemeClr val="tx1"/>
                </a:solidFill>
                <a:latin typeface="Arial" panose="020B0604020202020204" pitchFamily="34" charset="0"/>
              </a:rPr>
              <a:t>伝言を再生する場合</a:t>
            </a:r>
          </a:p>
        </p:txBody>
      </p:sp>
      <p:sp>
        <p:nvSpPr>
          <p:cNvPr id="175118" name="Rectangle 14"/>
          <p:cNvSpPr>
            <a:spLocks noChangeArrowheads="1"/>
          </p:cNvSpPr>
          <p:nvPr/>
        </p:nvSpPr>
        <p:spPr bwMode="auto">
          <a:xfrm>
            <a:off x="3721100" y="3152775"/>
            <a:ext cx="396875" cy="465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2400" b="0">
                <a:solidFill>
                  <a:schemeClr val="tx1"/>
                </a:solidFill>
                <a:latin typeface="Arial Black" panose="020B0A04020102020204" pitchFamily="34" charset="0"/>
                <a:ea typeface="ＭＳ Ｐゴシック" panose="020B0600070205080204" pitchFamily="50" charset="-128"/>
              </a:rPr>
              <a:t>1</a:t>
            </a:r>
          </a:p>
        </p:txBody>
      </p:sp>
      <p:sp>
        <p:nvSpPr>
          <p:cNvPr id="175119" name="Rectangle 15"/>
          <p:cNvSpPr>
            <a:spLocks noChangeArrowheads="1"/>
          </p:cNvSpPr>
          <p:nvPr/>
        </p:nvSpPr>
        <p:spPr bwMode="auto">
          <a:xfrm>
            <a:off x="4152900" y="3152775"/>
            <a:ext cx="396875" cy="465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2400" b="0">
                <a:solidFill>
                  <a:schemeClr val="tx1"/>
                </a:solidFill>
                <a:latin typeface="Arial Black" panose="020B0A04020102020204" pitchFamily="34" charset="0"/>
                <a:ea typeface="ＭＳ Ｐゴシック" panose="020B0600070205080204" pitchFamily="50" charset="-128"/>
              </a:rPr>
              <a:t>7</a:t>
            </a:r>
          </a:p>
        </p:txBody>
      </p:sp>
      <p:sp>
        <p:nvSpPr>
          <p:cNvPr id="175120" name="Rectangle 16"/>
          <p:cNvSpPr>
            <a:spLocks noChangeArrowheads="1"/>
          </p:cNvSpPr>
          <p:nvPr/>
        </p:nvSpPr>
        <p:spPr bwMode="auto">
          <a:xfrm>
            <a:off x="4584700" y="3152775"/>
            <a:ext cx="396875" cy="4651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2400" b="0">
                <a:solidFill>
                  <a:schemeClr val="tx1"/>
                </a:solidFill>
                <a:latin typeface="Arial Black" panose="020B0A04020102020204" pitchFamily="34" charset="0"/>
                <a:ea typeface="ＭＳ Ｐゴシック" panose="020B0600070205080204" pitchFamily="50" charset="-128"/>
              </a:rPr>
              <a:t>1</a:t>
            </a:r>
          </a:p>
        </p:txBody>
      </p:sp>
      <p:sp>
        <p:nvSpPr>
          <p:cNvPr id="175121" name="Rectangle 17"/>
          <p:cNvSpPr>
            <a:spLocks noChangeArrowheads="1"/>
          </p:cNvSpPr>
          <p:nvPr/>
        </p:nvSpPr>
        <p:spPr bwMode="auto">
          <a:xfrm>
            <a:off x="2368550" y="3943350"/>
            <a:ext cx="396875"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2400" b="0">
                <a:solidFill>
                  <a:schemeClr val="tx1"/>
                </a:solidFill>
                <a:latin typeface="Arial Black" panose="020B0A04020102020204" pitchFamily="34" charset="0"/>
                <a:ea typeface="ＭＳ Ｐゴシック" panose="020B0600070205080204" pitchFamily="50" charset="-128"/>
              </a:rPr>
              <a:t>1</a:t>
            </a:r>
          </a:p>
        </p:txBody>
      </p:sp>
      <p:sp>
        <p:nvSpPr>
          <p:cNvPr id="175122" name="Rectangle 18"/>
          <p:cNvSpPr>
            <a:spLocks noChangeArrowheads="1"/>
          </p:cNvSpPr>
          <p:nvPr/>
        </p:nvSpPr>
        <p:spPr bwMode="auto">
          <a:xfrm>
            <a:off x="4591050" y="3943350"/>
            <a:ext cx="396875" cy="4667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2400" b="0">
                <a:solidFill>
                  <a:schemeClr val="tx1"/>
                </a:solidFill>
                <a:latin typeface="Arial Black" panose="020B0A04020102020204" pitchFamily="34" charset="0"/>
                <a:ea typeface="ＭＳ Ｐゴシック" panose="020B0600070205080204" pitchFamily="50" charset="-128"/>
              </a:rPr>
              <a:t>2</a:t>
            </a:r>
          </a:p>
        </p:txBody>
      </p:sp>
      <p:sp>
        <p:nvSpPr>
          <p:cNvPr id="175123" name="Text Box 19"/>
          <p:cNvSpPr txBox="1">
            <a:spLocks noChangeArrowheads="1"/>
          </p:cNvSpPr>
          <p:nvPr/>
        </p:nvSpPr>
        <p:spPr bwMode="auto">
          <a:xfrm>
            <a:off x="2800350" y="3368675"/>
            <a:ext cx="869950" cy="2286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900" b="0">
                <a:solidFill>
                  <a:schemeClr val="tx1"/>
                </a:solidFill>
              </a:rPr>
              <a:t>ダイヤルする</a:t>
            </a:r>
          </a:p>
        </p:txBody>
      </p:sp>
      <p:sp>
        <p:nvSpPr>
          <p:cNvPr id="175124" name="AutoShape 20"/>
          <p:cNvSpPr>
            <a:spLocks noChangeArrowheads="1"/>
          </p:cNvSpPr>
          <p:nvPr/>
        </p:nvSpPr>
        <p:spPr bwMode="auto">
          <a:xfrm>
            <a:off x="2314575" y="3654425"/>
            <a:ext cx="485775" cy="219075"/>
          </a:xfrm>
          <a:prstGeom prst="down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75125" name="AutoShape 21"/>
          <p:cNvSpPr>
            <a:spLocks noChangeArrowheads="1"/>
          </p:cNvSpPr>
          <p:nvPr/>
        </p:nvSpPr>
        <p:spPr bwMode="auto">
          <a:xfrm>
            <a:off x="4567238" y="3654425"/>
            <a:ext cx="485775" cy="219075"/>
          </a:xfrm>
          <a:prstGeom prst="down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75126" name="AutoShape 22"/>
          <p:cNvSpPr>
            <a:spLocks noChangeArrowheads="1"/>
          </p:cNvSpPr>
          <p:nvPr/>
        </p:nvSpPr>
        <p:spPr bwMode="auto">
          <a:xfrm>
            <a:off x="2314575" y="4448175"/>
            <a:ext cx="485775" cy="215900"/>
          </a:xfrm>
          <a:prstGeom prst="down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75127" name="AutoShape 23"/>
          <p:cNvSpPr>
            <a:spLocks noChangeArrowheads="1"/>
          </p:cNvSpPr>
          <p:nvPr/>
        </p:nvSpPr>
        <p:spPr bwMode="auto">
          <a:xfrm>
            <a:off x="1466850" y="3943350"/>
            <a:ext cx="704850" cy="427038"/>
          </a:xfrm>
          <a:prstGeom prst="roundRect">
            <a:avLst>
              <a:gd name="adj" fmla="val 16667"/>
            </a:avLst>
          </a:prstGeom>
          <a:noFill/>
          <a:ln w="28575">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ja-JP" altLang="en-US" sz="1800">
                <a:solidFill>
                  <a:schemeClr val="tx1"/>
                </a:solidFill>
                <a:latin typeface="Arial Black" panose="020B0A04020102020204" pitchFamily="34" charset="0"/>
              </a:rPr>
              <a:t>録音</a:t>
            </a:r>
          </a:p>
        </p:txBody>
      </p:sp>
      <p:sp>
        <p:nvSpPr>
          <p:cNvPr id="175128" name="AutoShape 24"/>
          <p:cNvSpPr>
            <a:spLocks noChangeArrowheads="1"/>
          </p:cNvSpPr>
          <p:nvPr/>
        </p:nvSpPr>
        <p:spPr bwMode="auto">
          <a:xfrm>
            <a:off x="3717925" y="3943350"/>
            <a:ext cx="704850" cy="427038"/>
          </a:xfrm>
          <a:prstGeom prst="roundRect">
            <a:avLst>
              <a:gd name="adj" fmla="val 16667"/>
            </a:avLst>
          </a:prstGeom>
          <a:noFill/>
          <a:ln w="28575">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ja-JP" altLang="en-US" sz="1800">
                <a:solidFill>
                  <a:schemeClr val="tx1"/>
                </a:solidFill>
                <a:latin typeface="Arial Black" panose="020B0A04020102020204" pitchFamily="34" charset="0"/>
              </a:rPr>
              <a:t>再生</a:t>
            </a:r>
          </a:p>
        </p:txBody>
      </p:sp>
      <p:sp>
        <p:nvSpPr>
          <p:cNvPr id="175129" name="AutoShape 25"/>
          <p:cNvSpPr>
            <a:spLocks noChangeArrowheads="1"/>
          </p:cNvSpPr>
          <p:nvPr/>
        </p:nvSpPr>
        <p:spPr bwMode="auto">
          <a:xfrm>
            <a:off x="4584700" y="4448175"/>
            <a:ext cx="485775" cy="215900"/>
          </a:xfrm>
          <a:prstGeom prst="down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75130" name="Rectangle 26"/>
          <p:cNvSpPr>
            <a:spLocks noChangeArrowheads="1"/>
          </p:cNvSpPr>
          <p:nvPr/>
        </p:nvSpPr>
        <p:spPr bwMode="auto">
          <a:xfrm>
            <a:off x="1503363" y="4727575"/>
            <a:ext cx="3600450" cy="3762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ja-JP" altLang="en-US" sz="1000">
                <a:solidFill>
                  <a:schemeClr val="tx1"/>
                </a:solidFill>
                <a:latin typeface="Arial Black" panose="020B0A04020102020204" pitchFamily="34" charset="0"/>
              </a:rPr>
              <a:t>（</a:t>
            </a:r>
            <a:r>
              <a:rPr lang="ja-JP" altLang="en-US" sz="1000">
                <a:solidFill>
                  <a:schemeClr val="tx1"/>
                </a:solidFill>
                <a:latin typeface="Arial" panose="020B0604020202020204" pitchFamily="34" charset="0"/>
              </a:rPr>
              <a:t>被災地の市外局番）</a:t>
            </a:r>
            <a:r>
              <a:rPr lang="en-US" altLang="ja-JP" sz="1800" b="0">
                <a:solidFill>
                  <a:schemeClr val="tx1"/>
                </a:solidFill>
                <a:latin typeface="Arial Black" panose="020B0A04020102020204" pitchFamily="34" charset="0"/>
                <a:ea typeface="ＭＳ Ｐゴシック" panose="020B0600070205080204" pitchFamily="50" charset="-128"/>
              </a:rPr>
              <a:t>-×××-××××</a:t>
            </a:r>
          </a:p>
        </p:txBody>
      </p:sp>
      <p:sp>
        <p:nvSpPr>
          <p:cNvPr id="175131" name="AutoShape 27"/>
          <p:cNvSpPr>
            <a:spLocks noChangeArrowheads="1"/>
          </p:cNvSpPr>
          <p:nvPr/>
        </p:nvSpPr>
        <p:spPr bwMode="auto">
          <a:xfrm>
            <a:off x="2295525" y="5168900"/>
            <a:ext cx="485775" cy="215900"/>
          </a:xfrm>
          <a:prstGeom prst="down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75132" name="AutoShape 28"/>
          <p:cNvSpPr>
            <a:spLocks noChangeArrowheads="1"/>
          </p:cNvSpPr>
          <p:nvPr/>
        </p:nvSpPr>
        <p:spPr bwMode="auto">
          <a:xfrm>
            <a:off x="4567238" y="5168900"/>
            <a:ext cx="485775" cy="215900"/>
          </a:xfrm>
          <a:prstGeom prst="downArrow">
            <a:avLst>
              <a:gd name="adj1" fmla="val 50000"/>
              <a:gd name="adj2" fmla="val 25000"/>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ja-JP" altLang="en-US"/>
          </a:p>
        </p:txBody>
      </p:sp>
      <p:sp>
        <p:nvSpPr>
          <p:cNvPr id="175133" name="AutoShape 29"/>
          <p:cNvSpPr>
            <a:spLocks noChangeArrowheads="1"/>
          </p:cNvSpPr>
          <p:nvPr/>
        </p:nvSpPr>
        <p:spPr bwMode="auto">
          <a:xfrm>
            <a:off x="1495425" y="5384800"/>
            <a:ext cx="1524000" cy="428625"/>
          </a:xfrm>
          <a:prstGeom prst="roundRect">
            <a:avLst>
              <a:gd name="adj" fmla="val 16667"/>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ja-JP" sz="1200">
                <a:solidFill>
                  <a:schemeClr val="tx1"/>
                </a:solidFill>
                <a:latin typeface="Arial Black" panose="020B0A04020102020204" pitchFamily="34" charset="0"/>
              </a:rPr>
              <a:t>30</a:t>
            </a:r>
            <a:r>
              <a:rPr lang="ja-JP" altLang="en-US" sz="1200">
                <a:solidFill>
                  <a:schemeClr val="tx1"/>
                </a:solidFill>
                <a:latin typeface="Arial Black" panose="020B0A04020102020204" pitchFamily="34" charset="0"/>
              </a:rPr>
              <a:t>秒以内で</a:t>
            </a:r>
            <a:r>
              <a:rPr lang="ja-JP" altLang="en-US" sz="1800">
                <a:solidFill>
                  <a:schemeClr val="tx1"/>
                </a:solidFill>
                <a:latin typeface="Arial Black" panose="020B0A04020102020204" pitchFamily="34" charset="0"/>
              </a:rPr>
              <a:t>録音</a:t>
            </a:r>
          </a:p>
        </p:txBody>
      </p:sp>
      <p:sp>
        <p:nvSpPr>
          <p:cNvPr id="175134" name="AutoShape 30"/>
          <p:cNvSpPr>
            <a:spLocks noChangeArrowheads="1"/>
          </p:cNvSpPr>
          <p:nvPr/>
        </p:nvSpPr>
        <p:spPr bwMode="auto">
          <a:xfrm>
            <a:off x="3997325" y="5387975"/>
            <a:ext cx="1162050" cy="430213"/>
          </a:xfrm>
          <a:prstGeom prst="roundRect">
            <a:avLst>
              <a:gd name="adj" fmla="val 16667"/>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ja-JP" altLang="en-US" sz="1800">
                <a:solidFill>
                  <a:schemeClr val="tx1"/>
                </a:solidFill>
                <a:latin typeface="Arial Black" panose="020B0A04020102020204" pitchFamily="34" charset="0"/>
              </a:rPr>
              <a:t>再生する</a:t>
            </a:r>
          </a:p>
        </p:txBody>
      </p:sp>
      <p:sp>
        <p:nvSpPr>
          <p:cNvPr id="175135" name="Text Box 31"/>
          <p:cNvSpPr txBox="1">
            <a:spLocks noChangeArrowheads="1"/>
          </p:cNvSpPr>
          <p:nvPr/>
        </p:nvSpPr>
        <p:spPr bwMode="auto">
          <a:xfrm>
            <a:off x="2800350" y="4087813"/>
            <a:ext cx="869950" cy="2270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900" b="0">
                <a:solidFill>
                  <a:schemeClr val="tx1"/>
                </a:solidFill>
              </a:rPr>
              <a:t>メニュー選択</a:t>
            </a:r>
          </a:p>
        </p:txBody>
      </p:sp>
      <p:sp>
        <p:nvSpPr>
          <p:cNvPr id="175136" name="Text Box 32"/>
          <p:cNvSpPr txBox="1">
            <a:spLocks noChangeArrowheads="1"/>
          </p:cNvSpPr>
          <p:nvPr/>
        </p:nvSpPr>
        <p:spPr bwMode="auto">
          <a:xfrm>
            <a:off x="2647950" y="5891213"/>
            <a:ext cx="2536825" cy="2143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800" b="0">
                <a:solidFill>
                  <a:schemeClr val="tx1"/>
                </a:solidFill>
              </a:rPr>
              <a:t>詳しくは、</a:t>
            </a:r>
            <a:r>
              <a:rPr lang="en-US" altLang="ja-JP" sz="800" b="0">
                <a:solidFill>
                  <a:schemeClr val="tx1"/>
                </a:solidFill>
              </a:rPr>
              <a:t>http://www.ntt-west.co.jp/dengon/</a:t>
            </a:r>
          </a:p>
        </p:txBody>
      </p:sp>
      <p:grpSp>
        <p:nvGrpSpPr>
          <p:cNvPr id="175137" name="Group 33"/>
          <p:cNvGrpSpPr>
            <a:grpSpLocks/>
          </p:cNvGrpSpPr>
          <p:nvPr/>
        </p:nvGrpSpPr>
        <p:grpSpPr bwMode="auto">
          <a:xfrm>
            <a:off x="1268413" y="6969125"/>
            <a:ext cx="4392612" cy="2014538"/>
            <a:chOff x="2925" y="255"/>
            <a:chExt cx="2767" cy="1270"/>
          </a:xfrm>
        </p:grpSpPr>
        <p:sp>
          <p:nvSpPr>
            <p:cNvPr id="175138" name="Rectangle 34"/>
            <p:cNvSpPr>
              <a:spLocks noChangeArrowheads="1"/>
            </p:cNvSpPr>
            <p:nvPr/>
          </p:nvSpPr>
          <p:spPr bwMode="auto">
            <a:xfrm>
              <a:off x="2925" y="391"/>
              <a:ext cx="2767" cy="1134"/>
            </a:xfrm>
            <a:prstGeom prst="rect">
              <a:avLst/>
            </a:prstGeom>
            <a:noFill/>
            <a:ln w="19050">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75139" name="AutoShape 35"/>
            <p:cNvSpPr>
              <a:spLocks noChangeArrowheads="1"/>
            </p:cNvSpPr>
            <p:nvPr/>
          </p:nvSpPr>
          <p:spPr bwMode="auto">
            <a:xfrm>
              <a:off x="3317" y="255"/>
              <a:ext cx="2012" cy="251"/>
            </a:xfrm>
            <a:prstGeom prst="roundRect">
              <a:avLst>
                <a:gd name="adj" fmla="val 16667"/>
              </a:avLst>
            </a:prstGeom>
            <a:solidFill>
              <a:srgbClr val="FF66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ja-JP" altLang="en-US" sz="1800" b="0">
                  <a:solidFill>
                    <a:srgbClr val="FFFF00"/>
                  </a:solidFill>
                </a:rPr>
                <a:t>携帯各社の「災害用伝言板」</a:t>
              </a:r>
            </a:p>
          </p:txBody>
        </p:sp>
        <p:sp>
          <p:nvSpPr>
            <p:cNvPr id="175140" name="Text Box 36"/>
            <p:cNvSpPr txBox="1">
              <a:spLocks noChangeArrowheads="1"/>
            </p:cNvSpPr>
            <p:nvPr/>
          </p:nvSpPr>
          <p:spPr bwMode="auto">
            <a:xfrm>
              <a:off x="2925" y="527"/>
              <a:ext cx="2677"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ja-JP" altLang="en-US" sz="1000">
                  <a:solidFill>
                    <a:schemeClr val="tx1"/>
                  </a:solidFill>
                </a:rPr>
                <a:t>震度</a:t>
              </a:r>
              <a:r>
                <a:rPr lang="en-US" altLang="ja-JP" sz="1000">
                  <a:solidFill>
                    <a:schemeClr val="tx1"/>
                  </a:solidFill>
                </a:rPr>
                <a:t>6</a:t>
              </a:r>
              <a:r>
                <a:rPr lang="ja-JP" altLang="en-US" sz="1000">
                  <a:solidFill>
                    <a:schemeClr val="tx1"/>
                  </a:solidFill>
                </a:rPr>
                <a:t>弱以上の地震などの大災害が発生した場合、携帯電話各社はそれぞれの携帯専用コンテンツやインターネット上の「災害用伝言板」を開設します。利用者の安否確認を伝言板に登録し、家族や親戚がその伝言を確認することができるシステムです（他社の機種やパソコンからでも確認が可）。</a:t>
              </a:r>
            </a:p>
          </p:txBody>
        </p:sp>
        <p:sp>
          <p:nvSpPr>
            <p:cNvPr id="175141" name="Text Box 37"/>
            <p:cNvSpPr txBox="1">
              <a:spLocks noChangeArrowheads="1"/>
            </p:cNvSpPr>
            <p:nvPr/>
          </p:nvSpPr>
          <p:spPr bwMode="auto">
            <a:xfrm>
              <a:off x="2971" y="1079"/>
              <a:ext cx="2591" cy="36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933450" algn="l"/>
                </a:tabLst>
                <a:defRPr kumimoji="1">
                  <a:solidFill>
                    <a:schemeClr val="tx1"/>
                  </a:solidFill>
                  <a:latin typeface="Arial" panose="020B0604020202020204" pitchFamily="34" charset="0"/>
                  <a:ea typeface="ＭＳ Ｐゴシック" panose="020B0600070205080204" pitchFamily="50" charset="-128"/>
                </a:defRPr>
              </a:lvl1pPr>
              <a:lvl2pPr>
                <a:tabLst>
                  <a:tab pos="933450" algn="l"/>
                </a:tabLst>
                <a:defRPr kumimoji="1">
                  <a:solidFill>
                    <a:schemeClr val="tx1"/>
                  </a:solidFill>
                  <a:latin typeface="Arial" panose="020B0604020202020204" pitchFamily="34" charset="0"/>
                  <a:ea typeface="ＭＳ Ｐゴシック" panose="020B0600070205080204" pitchFamily="50" charset="-128"/>
                </a:defRPr>
              </a:lvl2pPr>
              <a:lvl3pPr>
                <a:tabLst>
                  <a:tab pos="933450" algn="l"/>
                </a:tabLst>
                <a:defRPr kumimoji="1">
                  <a:solidFill>
                    <a:schemeClr val="tx1"/>
                  </a:solidFill>
                  <a:latin typeface="Arial" panose="020B0604020202020204" pitchFamily="34" charset="0"/>
                  <a:ea typeface="ＭＳ Ｐゴシック" panose="020B0600070205080204" pitchFamily="50" charset="-128"/>
                </a:defRPr>
              </a:lvl3pPr>
              <a:lvl4pPr>
                <a:tabLst>
                  <a:tab pos="933450" algn="l"/>
                </a:tabLst>
                <a:defRPr kumimoji="1">
                  <a:solidFill>
                    <a:schemeClr val="tx1"/>
                  </a:solidFill>
                  <a:latin typeface="Arial" panose="020B0604020202020204" pitchFamily="34" charset="0"/>
                  <a:ea typeface="ＭＳ Ｐゴシック" panose="020B0600070205080204" pitchFamily="50" charset="-128"/>
                </a:defRPr>
              </a:lvl4pPr>
              <a:lvl5pPr>
                <a:tabLst>
                  <a:tab pos="933450" algn="l"/>
                </a:tabLst>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tabLst>
                  <a:tab pos="933450" algn="l"/>
                </a:tabLs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tabLst>
                  <a:tab pos="933450" algn="l"/>
                </a:tabLs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tabLst>
                  <a:tab pos="933450" algn="l"/>
                </a:tabLs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tabLst>
                  <a:tab pos="933450" algn="l"/>
                </a:tabLst>
                <a:defRPr kumimoji="1">
                  <a:solidFill>
                    <a:schemeClr val="tx1"/>
                  </a:solidFill>
                  <a:latin typeface="Arial" panose="020B0604020202020204" pitchFamily="34" charset="0"/>
                  <a:ea typeface="ＭＳ Ｐゴシック" panose="020B0600070205080204" pitchFamily="50" charset="-128"/>
                </a:defRPr>
              </a:lvl9pPr>
            </a:lstStyle>
            <a:p>
              <a:r>
                <a:rPr lang="ja-JP" altLang="ja-JP" sz="800" b="0">
                  <a:latin typeface="ＭＳ Ｐゴシック" panose="020B0600070205080204" pitchFamily="50" charset="-128"/>
                </a:rPr>
                <a:t>ＮＴＴドコモ：</a:t>
              </a:r>
              <a:r>
                <a:rPr lang="ja-JP" altLang="en-US" sz="800" b="0">
                  <a:latin typeface="ＭＳ Ｐゴシック" panose="020B0600070205080204" pitchFamily="50" charset="-128"/>
                </a:rPr>
                <a:t>	 </a:t>
              </a:r>
              <a:r>
                <a:rPr lang="ja-JP" altLang="ja-JP" sz="800" b="0">
                  <a:latin typeface="ＭＳ Ｐゴシック" panose="020B0600070205080204" pitchFamily="50" charset="-128"/>
                </a:rPr>
                <a:t>http://www.nttdocomo.co.jp/info/disaster/index.html</a:t>
              </a:r>
              <a:br>
                <a:rPr lang="ja-JP" altLang="ja-JP" sz="800" b="0">
                  <a:latin typeface="ＭＳ Ｐゴシック" panose="020B0600070205080204" pitchFamily="50" charset="-128"/>
                </a:rPr>
              </a:br>
              <a:r>
                <a:rPr lang="ja-JP" altLang="ja-JP" sz="800" b="0">
                  <a:latin typeface="ＭＳ Ｐゴシック" panose="020B0600070205080204" pitchFamily="50" charset="-128"/>
                </a:rPr>
                <a:t>au：</a:t>
              </a:r>
              <a:r>
                <a:rPr lang="ja-JP" altLang="en-US" sz="800" b="0">
                  <a:latin typeface="ＭＳ Ｐゴシック" panose="020B0600070205080204" pitchFamily="50" charset="-128"/>
                </a:rPr>
                <a:t>	 </a:t>
              </a:r>
              <a:r>
                <a:rPr lang="ja-JP" altLang="ja-JP" sz="800" b="0">
                  <a:latin typeface="ＭＳ Ｐゴシック" panose="020B0600070205080204" pitchFamily="50" charset="-128"/>
                </a:rPr>
                <a:t>http://www.au.kddi.com/notice/dengon/index.html</a:t>
              </a:r>
              <a:br>
                <a:rPr lang="ja-JP" altLang="ja-JP" sz="800" b="0">
                  <a:latin typeface="ＭＳ Ｐゴシック" panose="020B0600070205080204" pitchFamily="50" charset="-128"/>
                </a:rPr>
              </a:br>
              <a:r>
                <a:rPr lang="ja-JP" altLang="en-US" sz="800" b="0">
                  <a:latin typeface="ＭＳ Ｐゴシック" panose="020B0600070205080204" pitchFamily="50" charset="-128"/>
                </a:rPr>
                <a:t>ソフトバンクモバイル： </a:t>
              </a:r>
              <a:r>
                <a:rPr lang="en-US" altLang="ja-JP" sz="800" b="0">
                  <a:latin typeface="ＭＳ Ｐゴシック" panose="020B0600070205080204" pitchFamily="50" charset="-128"/>
                </a:rPr>
                <a:t>http://mb.softbank.jp/scripts/japanese/information/dengon/index.jsp</a:t>
              </a:r>
            </a:p>
            <a:p>
              <a:r>
                <a:rPr lang="ja-JP" altLang="en-US" sz="800" b="0">
                  <a:latin typeface="ＭＳ Ｐゴシック" panose="020B0600070205080204" pitchFamily="50" charset="-128"/>
                </a:rPr>
                <a:t>ウィルコム：	 </a:t>
              </a:r>
              <a:r>
                <a:rPr lang="en-US" altLang="ja-JP" sz="800" b="0">
                  <a:latin typeface="ＭＳ Ｐゴシック" panose="020B0600070205080204" pitchFamily="50" charset="-128"/>
                </a:rPr>
                <a:t>http://www.willcom-inc.com/ja/info/dengon/index.html</a:t>
              </a:r>
            </a:p>
          </p:txBody>
        </p:sp>
      </p:grpSp>
      <p:sp>
        <p:nvSpPr>
          <p:cNvPr id="175142" name="Text Box 38"/>
          <p:cNvSpPr txBox="1">
            <a:spLocks noChangeArrowheads="1"/>
          </p:cNvSpPr>
          <p:nvPr/>
        </p:nvSpPr>
        <p:spPr bwMode="auto">
          <a:xfrm>
            <a:off x="325913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35</a:t>
            </a:r>
          </a:p>
        </p:txBody>
      </p:sp>
      <p:sp>
        <p:nvSpPr>
          <p:cNvPr id="175144" name="Text Box 40"/>
          <p:cNvSpPr txBox="1">
            <a:spLocks noChangeArrowheads="1"/>
          </p:cNvSpPr>
          <p:nvPr/>
        </p:nvSpPr>
        <p:spPr bwMode="auto">
          <a:xfrm>
            <a:off x="1385888" y="57150"/>
            <a:ext cx="5472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000" b="0">
                <a:solidFill>
                  <a:schemeClr val="tx1"/>
                </a:solidFill>
              </a:rPr>
              <a:t>Ⅳ．ＢＣＰ関連資料集</a:t>
            </a:r>
            <a:endParaRPr lang="ja-JP" altLang="en-US" sz="1000" b="0">
              <a:solidFill>
                <a:schemeClr val="tx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0402" name="Group 2"/>
          <p:cNvGrpSpPr>
            <a:grpSpLocks/>
          </p:cNvGrpSpPr>
          <p:nvPr/>
        </p:nvGrpSpPr>
        <p:grpSpPr bwMode="auto">
          <a:xfrm>
            <a:off x="6072188" y="1892300"/>
            <a:ext cx="550862" cy="3725863"/>
            <a:chOff x="3815" y="1123"/>
            <a:chExt cx="347" cy="2347"/>
          </a:xfrm>
        </p:grpSpPr>
        <p:sp>
          <p:nvSpPr>
            <p:cNvPr id="230403" name="AutoShape 3"/>
            <p:cNvSpPr>
              <a:spLocks noChangeArrowheads="1"/>
            </p:cNvSpPr>
            <p:nvPr/>
          </p:nvSpPr>
          <p:spPr bwMode="auto">
            <a:xfrm>
              <a:off x="3815" y="2258"/>
              <a:ext cx="347" cy="1212"/>
            </a:xfrm>
            <a:prstGeom prst="downArrow">
              <a:avLst>
                <a:gd name="adj1" fmla="val 54463"/>
                <a:gd name="adj2" fmla="val 108358"/>
              </a:avLst>
            </a:prstGeom>
            <a:solidFill>
              <a:schemeClr val="bg2">
                <a:alpha val="95000"/>
              </a:schemeClr>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endParaRPr lang="ja-JP" altLang="ja-JP" sz="1000" b="0">
                <a:effectLst>
                  <a:outerShdw blurRad="38100" dist="38100" dir="2700000" algn="tl">
                    <a:srgbClr val="000000"/>
                  </a:outerShdw>
                </a:effectLst>
                <a:latin typeface="HG創英角ｺﾞｼｯｸUB" panose="020B0909000000000000" pitchFamily="49" charset="-128"/>
                <a:ea typeface="HG創英角ｺﾞｼｯｸUB" panose="020B0909000000000000" pitchFamily="49" charset="-128"/>
              </a:endParaRPr>
            </a:p>
          </p:txBody>
        </p:sp>
        <p:sp>
          <p:nvSpPr>
            <p:cNvPr id="230404" name="Rectangle 4"/>
            <p:cNvSpPr>
              <a:spLocks noChangeArrowheads="1"/>
            </p:cNvSpPr>
            <p:nvPr/>
          </p:nvSpPr>
          <p:spPr bwMode="auto">
            <a:xfrm>
              <a:off x="3894" y="1123"/>
              <a:ext cx="190" cy="1136"/>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30405" name="Text Box 5"/>
          <p:cNvSpPr txBox="1">
            <a:spLocks noChangeArrowheads="1"/>
          </p:cNvSpPr>
          <p:nvPr/>
        </p:nvSpPr>
        <p:spPr bwMode="auto">
          <a:xfrm>
            <a:off x="-22225" y="628650"/>
            <a:ext cx="13477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b="0">
                <a:solidFill>
                  <a:schemeClr val="tx1"/>
                </a:solidFill>
                <a:latin typeface="ＭＳ Ｐゴシック" panose="020B0600070205080204" pitchFamily="50" charset="-128"/>
                <a:ea typeface="ＭＳ Ｐゴシック" panose="020B0600070205080204" pitchFamily="50" charset="-128"/>
              </a:rPr>
              <a:t>【</a:t>
            </a:r>
            <a:r>
              <a:rPr lang="ja-JP" altLang="en-US" sz="1800" b="0">
                <a:solidFill>
                  <a:schemeClr val="tx1"/>
                </a:solidFill>
                <a:latin typeface="ＭＳ Ｐゴシック" panose="020B0600070205080204" pitchFamily="50" charset="-128"/>
                <a:ea typeface="ＭＳ Ｐゴシック" panose="020B0600070205080204" pitchFamily="50" charset="-128"/>
              </a:rPr>
              <a:t>資料　Ｄ</a:t>
            </a:r>
            <a:r>
              <a:rPr lang="en-US" altLang="ja-JP" sz="1800" b="0">
                <a:solidFill>
                  <a:schemeClr val="tx1"/>
                </a:solidFill>
                <a:latin typeface="ＭＳ Ｐゴシック" panose="020B0600070205080204" pitchFamily="50" charset="-128"/>
                <a:ea typeface="ＭＳ Ｐゴシック" panose="020B0600070205080204" pitchFamily="50" charset="-128"/>
              </a:rPr>
              <a:t>】</a:t>
            </a:r>
            <a:r>
              <a:rPr lang="ja-JP" altLang="en-US" sz="1800" b="0">
                <a:solidFill>
                  <a:schemeClr val="tx1"/>
                </a:solidFill>
                <a:latin typeface="ＭＳ Ｐゴシック" panose="020B0600070205080204" pitchFamily="50" charset="-128"/>
                <a:ea typeface="ＭＳ Ｐゴシック" panose="020B0600070205080204" pitchFamily="50" charset="-128"/>
              </a:rPr>
              <a:t>　</a:t>
            </a:r>
          </a:p>
        </p:txBody>
      </p:sp>
      <p:sp>
        <p:nvSpPr>
          <p:cNvPr id="230406" name="Text Box 6"/>
          <p:cNvSpPr txBox="1">
            <a:spLocks noChangeArrowheads="1"/>
          </p:cNvSpPr>
          <p:nvPr/>
        </p:nvSpPr>
        <p:spPr bwMode="auto">
          <a:xfrm>
            <a:off x="1268413" y="631825"/>
            <a:ext cx="2416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ja-JP" altLang="en-US" sz="1800" b="0">
                <a:solidFill>
                  <a:schemeClr val="tx1"/>
                </a:solidFill>
                <a:latin typeface="Arial" panose="020B0604020202020204" pitchFamily="34" charset="0"/>
                <a:ea typeface="ＭＳ Ｐゴシック" panose="020B0600070205080204" pitchFamily="50" charset="-128"/>
              </a:rPr>
              <a:t>東海地震に関する情報</a:t>
            </a:r>
          </a:p>
        </p:txBody>
      </p:sp>
      <p:sp>
        <p:nvSpPr>
          <p:cNvPr id="230407" name="Text Box 7"/>
          <p:cNvSpPr txBox="1">
            <a:spLocks noChangeArrowheads="1"/>
          </p:cNvSpPr>
          <p:nvPr/>
        </p:nvSpPr>
        <p:spPr bwMode="auto">
          <a:xfrm>
            <a:off x="325913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36</a:t>
            </a:r>
          </a:p>
        </p:txBody>
      </p:sp>
      <p:sp>
        <p:nvSpPr>
          <p:cNvPr id="230408" name="Text Box 8"/>
          <p:cNvSpPr txBox="1">
            <a:spLocks noChangeArrowheads="1"/>
          </p:cNvSpPr>
          <p:nvPr/>
        </p:nvSpPr>
        <p:spPr bwMode="auto">
          <a:xfrm>
            <a:off x="44450" y="57150"/>
            <a:ext cx="54721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000" b="0">
                <a:solidFill>
                  <a:schemeClr val="tx1"/>
                </a:solidFill>
              </a:rPr>
              <a:t>Ⅳ．ＢＣＰ関連資料集</a:t>
            </a:r>
            <a:endParaRPr lang="ja-JP" altLang="en-US" sz="1000" b="0">
              <a:solidFill>
                <a:schemeClr val="tx1"/>
              </a:solidFill>
            </a:endParaRPr>
          </a:p>
        </p:txBody>
      </p:sp>
      <p:sp>
        <p:nvSpPr>
          <p:cNvPr id="230411" name="Text Box 11"/>
          <p:cNvSpPr txBox="1">
            <a:spLocks noChangeArrowheads="1"/>
          </p:cNvSpPr>
          <p:nvPr/>
        </p:nvSpPr>
        <p:spPr bwMode="auto">
          <a:xfrm>
            <a:off x="333375" y="1103313"/>
            <a:ext cx="5692775" cy="242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sz="1000" b="0"/>
              <a:t>気象庁による</a:t>
            </a:r>
            <a:r>
              <a:rPr lang="en-US" altLang="ja-JP" sz="1000" b="0"/>
              <a:t>24</a:t>
            </a:r>
            <a:r>
              <a:rPr lang="ja-JP" altLang="en-US" sz="1000" b="0"/>
              <a:t>時間観測体制のもとで異常値が発見されると、次のように情報が提供されます。</a:t>
            </a:r>
          </a:p>
        </p:txBody>
      </p:sp>
      <p:sp>
        <p:nvSpPr>
          <p:cNvPr id="230412" name="AutoShape 12"/>
          <p:cNvSpPr>
            <a:spLocks noChangeArrowheads="1"/>
          </p:cNvSpPr>
          <p:nvPr/>
        </p:nvSpPr>
        <p:spPr bwMode="auto">
          <a:xfrm>
            <a:off x="387350" y="1698625"/>
            <a:ext cx="5734050" cy="1149350"/>
          </a:xfrm>
          <a:prstGeom prst="roundRect">
            <a:avLst>
              <a:gd name="adj" fmla="val 16667"/>
            </a:avLst>
          </a:prstGeom>
          <a:solidFill>
            <a:srgbClr val="339966"/>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a:endParaRPr lang="ja-JP" altLang="ja-JP" sz="1000">
              <a:solidFill>
                <a:schemeClr val="tx1"/>
              </a:solidFill>
              <a:latin typeface="Arial" panose="020B0604020202020204" pitchFamily="34" charset="0"/>
            </a:endParaRPr>
          </a:p>
        </p:txBody>
      </p:sp>
      <p:sp>
        <p:nvSpPr>
          <p:cNvPr id="230413" name="Text Box 13"/>
          <p:cNvSpPr txBox="1">
            <a:spLocks noChangeArrowheads="1"/>
          </p:cNvSpPr>
          <p:nvPr/>
        </p:nvSpPr>
        <p:spPr bwMode="auto">
          <a:xfrm>
            <a:off x="280988" y="1738313"/>
            <a:ext cx="1362075"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000">
                <a:solidFill>
                  <a:srgbClr val="FFFF00"/>
                </a:solidFill>
              </a:rPr>
              <a:t>【</a:t>
            </a:r>
            <a:r>
              <a:rPr lang="ja-JP" altLang="en-US" sz="1000">
                <a:solidFill>
                  <a:srgbClr val="FFFF00"/>
                </a:solidFill>
              </a:rPr>
              <a:t>発表基準</a:t>
            </a:r>
            <a:r>
              <a:rPr lang="en-US" altLang="ja-JP" sz="1000">
                <a:solidFill>
                  <a:srgbClr val="FFFF00"/>
                </a:solidFill>
              </a:rPr>
              <a:t>】</a:t>
            </a:r>
          </a:p>
        </p:txBody>
      </p:sp>
      <p:sp>
        <p:nvSpPr>
          <p:cNvPr id="230414" name="AutoShape 14"/>
          <p:cNvSpPr>
            <a:spLocks noChangeArrowheads="1"/>
          </p:cNvSpPr>
          <p:nvPr/>
        </p:nvSpPr>
        <p:spPr bwMode="auto">
          <a:xfrm>
            <a:off x="1587500" y="1562100"/>
            <a:ext cx="3324225" cy="196850"/>
          </a:xfrm>
          <a:prstGeom prst="roundRect">
            <a:avLst>
              <a:gd name="adj" fmla="val 50000"/>
            </a:avLst>
          </a:prstGeom>
          <a:solidFill>
            <a:srgbClr val="008000"/>
          </a:solidFill>
          <a:ln>
            <a:noFill/>
          </a:ln>
          <a:effectLst>
            <a:outerShdw dist="17961" dir="2700000" algn="ctr" rotWithShape="0">
              <a:schemeClr val="bg2"/>
            </a:outerShdw>
          </a:effectLst>
          <a:extLst>
            <a:ext uri="{91240B29-F687-4F45-9708-019B960494DF}">
              <a14:hiddenLine xmlns:a14="http://schemas.microsoft.com/office/drawing/2010/main" w="28575">
                <a:solidFill>
                  <a:srgbClr val="339933"/>
                </a:solidFill>
                <a:round/>
                <a:headEnd/>
                <a:tailEnd/>
              </a14:hiddenLine>
            </a:ext>
          </a:extLst>
        </p:spPr>
        <p:txBody>
          <a:bodyPr wrap="none" lIns="90000" tIns="46800" rIns="90000" bIns="46800" anchor="ctr"/>
          <a:lstStyle/>
          <a:p>
            <a:pPr algn="ctr"/>
            <a:r>
              <a:rPr lang="ja-JP" altLang="en-US" sz="1100">
                <a:solidFill>
                  <a:schemeClr val="bg1"/>
                </a:solidFill>
                <a:effectLst>
                  <a:outerShdw blurRad="38100" dist="38100" dir="2700000" algn="tl">
                    <a:srgbClr val="000000"/>
                  </a:outerShdw>
                </a:effectLst>
              </a:rPr>
              <a:t>１．東海地震観測情報</a:t>
            </a:r>
          </a:p>
        </p:txBody>
      </p:sp>
      <p:sp>
        <p:nvSpPr>
          <p:cNvPr id="230415" name="Text Box 15"/>
          <p:cNvSpPr txBox="1">
            <a:spLocks noChangeArrowheads="1"/>
          </p:cNvSpPr>
          <p:nvPr/>
        </p:nvSpPr>
        <p:spPr bwMode="auto">
          <a:xfrm>
            <a:off x="492125" y="1936750"/>
            <a:ext cx="2825750" cy="7683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800" b="0">
                <a:solidFill>
                  <a:schemeClr val="bg1"/>
                </a:solidFill>
              </a:rPr>
              <a:t>東海地震発生との関係について</a:t>
            </a:r>
            <a:r>
              <a:rPr lang="en-US" altLang="ja-JP" sz="800" b="0">
                <a:solidFill>
                  <a:schemeClr val="bg1"/>
                </a:solidFill>
              </a:rPr>
              <a:t>､</a:t>
            </a:r>
            <a:r>
              <a:rPr lang="ja-JP" altLang="en-US" sz="800" b="0">
                <a:solidFill>
                  <a:schemeClr val="bg1"/>
                </a:solidFill>
              </a:rPr>
              <a:t>しばらく様子を見ないと</a:t>
            </a:r>
          </a:p>
          <a:p>
            <a:pPr>
              <a:lnSpc>
                <a:spcPct val="70000"/>
              </a:lnSpc>
              <a:spcBef>
                <a:spcPct val="50000"/>
              </a:spcBef>
            </a:pPr>
            <a:r>
              <a:rPr lang="ja-JP" altLang="en-US" sz="800" b="0">
                <a:solidFill>
                  <a:schemeClr val="bg1"/>
                </a:solidFill>
              </a:rPr>
              <a:t>評価できない場合</a:t>
            </a:r>
          </a:p>
          <a:p>
            <a:pPr>
              <a:lnSpc>
                <a:spcPct val="70000"/>
              </a:lnSpc>
              <a:spcBef>
                <a:spcPct val="50000"/>
              </a:spcBef>
            </a:pPr>
            <a:r>
              <a:rPr lang="ja-JP" altLang="en-US" sz="800" b="0">
                <a:solidFill>
                  <a:schemeClr val="bg1"/>
                </a:solidFill>
              </a:rPr>
              <a:t>（東海地域に設置された歪計</a:t>
            </a:r>
            <a:r>
              <a:rPr lang="en-US" altLang="ja-JP" sz="800" b="0">
                <a:solidFill>
                  <a:schemeClr val="bg1"/>
                </a:solidFill>
              </a:rPr>
              <a:t>1</a:t>
            </a:r>
            <a:r>
              <a:rPr lang="ja-JP" altLang="en-US" sz="800" b="0">
                <a:solidFill>
                  <a:schemeClr val="bg1"/>
                </a:solidFill>
              </a:rPr>
              <a:t>か所で有意な変化が認め</a:t>
            </a:r>
          </a:p>
          <a:p>
            <a:pPr>
              <a:lnSpc>
                <a:spcPct val="70000"/>
              </a:lnSpc>
              <a:spcBef>
                <a:spcPct val="50000"/>
              </a:spcBef>
            </a:pPr>
            <a:r>
              <a:rPr lang="ja-JP" altLang="en-US" sz="800" b="0">
                <a:solidFill>
                  <a:schemeClr val="bg1"/>
                </a:solidFill>
              </a:rPr>
              <a:t>られた場合または想定震源域内などで地震が発生し東海</a:t>
            </a:r>
          </a:p>
          <a:p>
            <a:pPr>
              <a:lnSpc>
                <a:spcPct val="70000"/>
              </a:lnSpc>
              <a:spcBef>
                <a:spcPct val="50000"/>
              </a:spcBef>
            </a:pPr>
            <a:r>
              <a:rPr lang="ja-JP" altLang="en-US" sz="800" b="0">
                <a:solidFill>
                  <a:schemeClr val="bg1"/>
                </a:solidFill>
              </a:rPr>
              <a:t>地震との関連性についてただちに評価できない場合）</a:t>
            </a:r>
          </a:p>
        </p:txBody>
      </p:sp>
      <p:sp>
        <p:nvSpPr>
          <p:cNvPr id="230416" name="Text Box 16"/>
          <p:cNvSpPr txBox="1">
            <a:spLocks noChangeArrowheads="1"/>
          </p:cNvSpPr>
          <p:nvPr/>
        </p:nvSpPr>
        <p:spPr bwMode="auto">
          <a:xfrm>
            <a:off x="3317875" y="1951038"/>
            <a:ext cx="2674938" cy="4730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800" b="0">
                <a:solidFill>
                  <a:schemeClr val="bg1"/>
                </a:solidFill>
              </a:rPr>
              <a:t>東海地震の恐れがなくなったと認められる場合や</a:t>
            </a:r>
            <a:r>
              <a:rPr lang="en-US" altLang="ja-JP" sz="800" b="0">
                <a:solidFill>
                  <a:schemeClr val="bg1"/>
                </a:solidFill>
              </a:rPr>
              <a:t>､</a:t>
            </a:r>
            <a:r>
              <a:rPr lang="ja-JP" altLang="en-US" sz="800" b="0">
                <a:solidFill>
                  <a:schemeClr val="bg1"/>
                </a:solidFill>
              </a:rPr>
              <a:t>ただ</a:t>
            </a:r>
          </a:p>
          <a:p>
            <a:pPr>
              <a:lnSpc>
                <a:spcPct val="70000"/>
              </a:lnSpc>
              <a:spcBef>
                <a:spcPct val="50000"/>
              </a:spcBef>
            </a:pPr>
            <a:r>
              <a:rPr lang="ja-JP" altLang="en-US" sz="800" b="0">
                <a:solidFill>
                  <a:schemeClr val="bg1"/>
                </a:solidFill>
              </a:rPr>
              <a:t>ちに東海地震に関連がないと判断ができる場合は</a:t>
            </a:r>
            <a:r>
              <a:rPr lang="en-US" altLang="ja-JP" sz="800" b="0">
                <a:solidFill>
                  <a:schemeClr val="bg1"/>
                </a:solidFill>
              </a:rPr>
              <a:t>､</a:t>
            </a:r>
            <a:r>
              <a:rPr lang="ja-JP" altLang="en-US" sz="800" b="0">
                <a:solidFill>
                  <a:schemeClr val="bg1"/>
                </a:solidFill>
              </a:rPr>
              <a:t>安心</a:t>
            </a:r>
          </a:p>
          <a:p>
            <a:pPr>
              <a:lnSpc>
                <a:spcPct val="70000"/>
              </a:lnSpc>
              <a:spcBef>
                <a:spcPct val="50000"/>
              </a:spcBef>
            </a:pPr>
            <a:r>
              <a:rPr lang="ja-JP" altLang="en-US" sz="800" b="0">
                <a:solidFill>
                  <a:schemeClr val="bg1"/>
                </a:solidFill>
              </a:rPr>
              <a:t>情報を併せて発表</a:t>
            </a:r>
          </a:p>
        </p:txBody>
      </p:sp>
      <p:sp>
        <p:nvSpPr>
          <p:cNvPr id="230417" name="Text Box 17"/>
          <p:cNvSpPr txBox="1">
            <a:spLocks noChangeArrowheads="1"/>
          </p:cNvSpPr>
          <p:nvPr/>
        </p:nvSpPr>
        <p:spPr bwMode="auto">
          <a:xfrm>
            <a:off x="3108325" y="1739900"/>
            <a:ext cx="1758950" cy="242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000">
                <a:solidFill>
                  <a:srgbClr val="FFFF00"/>
                </a:solidFill>
              </a:rPr>
              <a:t>【</a:t>
            </a:r>
            <a:r>
              <a:rPr lang="ja-JP" altLang="en-US" sz="1000">
                <a:solidFill>
                  <a:srgbClr val="FFFF00"/>
                </a:solidFill>
              </a:rPr>
              <a:t>安心情報をお知らせ</a:t>
            </a:r>
            <a:r>
              <a:rPr lang="en-US" altLang="ja-JP" sz="1000">
                <a:solidFill>
                  <a:srgbClr val="FFFF00"/>
                </a:solidFill>
              </a:rPr>
              <a:t>】</a:t>
            </a:r>
          </a:p>
        </p:txBody>
      </p:sp>
      <p:sp>
        <p:nvSpPr>
          <p:cNvPr id="230418" name="Text Box 18"/>
          <p:cNvSpPr txBox="1">
            <a:spLocks noChangeArrowheads="1"/>
          </p:cNvSpPr>
          <p:nvPr/>
        </p:nvSpPr>
        <p:spPr bwMode="auto">
          <a:xfrm>
            <a:off x="3228975" y="2362200"/>
            <a:ext cx="1758950" cy="242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sz="1000">
                <a:solidFill>
                  <a:srgbClr val="FFFF00"/>
                </a:solidFill>
              </a:rPr>
              <a:t>対応</a:t>
            </a:r>
          </a:p>
        </p:txBody>
      </p:sp>
      <p:sp>
        <p:nvSpPr>
          <p:cNvPr id="230419" name="Text Box 19"/>
          <p:cNvSpPr txBox="1">
            <a:spLocks noChangeArrowheads="1"/>
          </p:cNvSpPr>
          <p:nvPr/>
        </p:nvSpPr>
        <p:spPr bwMode="auto">
          <a:xfrm>
            <a:off x="3319463" y="2547938"/>
            <a:ext cx="2674937" cy="325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en-US" altLang="ja-JP" sz="800" b="0">
                <a:solidFill>
                  <a:schemeClr val="bg1"/>
                </a:solidFill>
              </a:rPr>
              <a:t>●</a:t>
            </a:r>
            <a:r>
              <a:rPr lang="ja-JP" altLang="en-US" sz="800" b="0">
                <a:solidFill>
                  <a:schemeClr val="bg1"/>
                </a:solidFill>
              </a:rPr>
              <a:t>平常時と同様に過ごす</a:t>
            </a:r>
          </a:p>
          <a:p>
            <a:pPr>
              <a:lnSpc>
                <a:spcPct val="70000"/>
              </a:lnSpc>
              <a:spcBef>
                <a:spcPct val="50000"/>
              </a:spcBef>
            </a:pPr>
            <a:r>
              <a:rPr lang="ja-JP" altLang="en-US" sz="800" b="0">
                <a:solidFill>
                  <a:schemeClr val="bg1"/>
                </a:solidFill>
              </a:rPr>
              <a:t>　テレビ・ラジオなどからの情報収集に努める</a:t>
            </a:r>
          </a:p>
        </p:txBody>
      </p:sp>
      <p:sp>
        <p:nvSpPr>
          <p:cNvPr id="230420" name="AutoShape 20"/>
          <p:cNvSpPr>
            <a:spLocks noChangeArrowheads="1"/>
          </p:cNvSpPr>
          <p:nvPr/>
        </p:nvSpPr>
        <p:spPr bwMode="auto">
          <a:xfrm>
            <a:off x="404813" y="3071813"/>
            <a:ext cx="5734050" cy="1452562"/>
          </a:xfrm>
          <a:prstGeom prst="roundRect">
            <a:avLst>
              <a:gd name="adj" fmla="val 16667"/>
            </a:avLst>
          </a:prstGeom>
          <a:solidFill>
            <a:srgbClr val="FFFF66"/>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a:endParaRPr lang="ja-JP" altLang="ja-JP" sz="1000">
              <a:solidFill>
                <a:schemeClr val="tx1"/>
              </a:solidFill>
              <a:latin typeface="Arial" panose="020B0604020202020204" pitchFamily="34" charset="0"/>
            </a:endParaRPr>
          </a:p>
        </p:txBody>
      </p:sp>
      <p:sp>
        <p:nvSpPr>
          <p:cNvPr id="230421" name="Text Box 21"/>
          <p:cNvSpPr txBox="1">
            <a:spLocks noChangeArrowheads="1"/>
          </p:cNvSpPr>
          <p:nvPr/>
        </p:nvSpPr>
        <p:spPr bwMode="auto">
          <a:xfrm>
            <a:off x="298450" y="3130550"/>
            <a:ext cx="1362075" cy="242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000">
                <a:solidFill>
                  <a:srgbClr val="FF9900"/>
                </a:solidFill>
              </a:rPr>
              <a:t>【</a:t>
            </a:r>
            <a:r>
              <a:rPr lang="ja-JP" altLang="en-US" sz="1000">
                <a:solidFill>
                  <a:srgbClr val="FF9900"/>
                </a:solidFill>
              </a:rPr>
              <a:t>発表基準</a:t>
            </a:r>
            <a:r>
              <a:rPr lang="en-US" altLang="ja-JP" sz="1000">
                <a:solidFill>
                  <a:srgbClr val="FF9900"/>
                </a:solidFill>
              </a:rPr>
              <a:t>】</a:t>
            </a:r>
          </a:p>
        </p:txBody>
      </p:sp>
      <p:sp>
        <p:nvSpPr>
          <p:cNvPr id="230422" name="AutoShape 22"/>
          <p:cNvSpPr>
            <a:spLocks noChangeArrowheads="1"/>
          </p:cNvSpPr>
          <p:nvPr/>
        </p:nvSpPr>
        <p:spPr bwMode="auto">
          <a:xfrm>
            <a:off x="1604963" y="2936875"/>
            <a:ext cx="3324225" cy="196850"/>
          </a:xfrm>
          <a:prstGeom prst="roundRect">
            <a:avLst>
              <a:gd name="adj" fmla="val 50000"/>
            </a:avLst>
          </a:prstGeom>
          <a:solidFill>
            <a:srgbClr val="FFFF00"/>
          </a:solidFill>
          <a:ln>
            <a:noFill/>
          </a:ln>
          <a:effectLst>
            <a:outerShdw dist="17961" dir="2700000" algn="ctr" rotWithShape="0">
              <a:schemeClr val="bg2"/>
            </a:outerShdw>
          </a:effectLst>
          <a:extLst>
            <a:ext uri="{91240B29-F687-4F45-9708-019B960494DF}">
              <a14:hiddenLine xmlns:a14="http://schemas.microsoft.com/office/drawing/2010/main" w="28575">
                <a:solidFill>
                  <a:srgbClr val="339933"/>
                </a:solidFill>
                <a:round/>
                <a:headEnd/>
                <a:tailEnd/>
              </a14:hiddenLine>
            </a:ext>
          </a:extLst>
        </p:spPr>
        <p:txBody>
          <a:bodyPr wrap="none" lIns="90000" tIns="46800" rIns="90000" bIns="46800" anchor="ctr"/>
          <a:lstStyle/>
          <a:p>
            <a:pPr algn="ctr"/>
            <a:r>
              <a:rPr lang="ja-JP" altLang="en-US" sz="1100">
                <a:solidFill>
                  <a:schemeClr val="bg1"/>
                </a:solidFill>
                <a:effectLst>
                  <a:outerShdw blurRad="38100" dist="38100" dir="2700000" algn="tl">
                    <a:srgbClr val="000000"/>
                  </a:outerShdw>
                </a:effectLst>
              </a:rPr>
              <a:t>２．東海地震注意情報</a:t>
            </a:r>
          </a:p>
        </p:txBody>
      </p:sp>
      <p:sp>
        <p:nvSpPr>
          <p:cNvPr id="230423" name="Text Box 23"/>
          <p:cNvSpPr txBox="1">
            <a:spLocks noChangeArrowheads="1"/>
          </p:cNvSpPr>
          <p:nvPr/>
        </p:nvSpPr>
        <p:spPr bwMode="auto">
          <a:xfrm>
            <a:off x="509588" y="3319463"/>
            <a:ext cx="2825750" cy="5826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800" b="0">
                <a:solidFill>
                  <a:schemeClr val="tx1"/>
                </a:solidFill>
              </a:rPr>
              <a:t>東海地震の前兆現象の可能性が高</a:t>
            </a:r>
          </a:p>
          <a:p>
            <a:pPr>
              <a:lnSpc>
                <a:spcPct val="70000"/>
              </a:lnSpc>
              <a:spcBef>
                <a:spcPct val="50000"/>
              </a:spcBef>
            </a:pPr>
            <a:r>
              <a:rPr lang="ja-JP" altLang="en-US" sz="800" b="0">
                <a:solidFill>
                  <a:schemeClr val="tx1"/>
                </a:solidFill>
              </a:rPr>
              <a:t>まったと認められた場合</a:t>
            </a:r>
          </a:p>
          <a:p>
            <a:pPr>
              <a:lnSpc>
                <a:spcPct val="70000"/>
              </a:lnSpc>
              <a:spcBef>
                <a:spcPct val="50000"/>
              </a:spcBef>
            </a:pPr>
            <a:r>
              <a:rPr lang="ja-JP" altLang="en-US" b="0">
                <a:solidFill>
                  <a:schemeClr val="tx1"/>
                </a:solidFill>
              </a:rPr>
              <a:t>（東海地域に設置された歪計２か所で有</a:t>
            </a:r>
          </a:p>
          <a:p>
            <a:pPr>
              <a:lnSpc>
                <a:spcPct val="70000"/>
              </a:lnSpc>
              <a:spcBef>
                <a:spcPct val="50000"/>
              </a:spcBef>
            </a:pPr>
            <a:r>
              <a:rPr lang="ja-JP" altLang="en-US" b="0">
                <a:solidFill>
                  <a:schemeClr val="tx1"/>
                </a:solidFill>
              </a:rPr>
              <a:t>　意な変化が認められた場合）</a:t>
            </a:r>
          </a:p>
        </p:txBody>
      </p:sp>
      <p:sp>
        <p:nvSpPr>
          <p:cNvPr id="230424" name="Text Box 24"/>
          <p:cNvSpPr txBox="1">
            <a:spLocks noChangeArrowheads="1"/>
          </p:cNvSpPr>
          <p:nvPr/>
        </p:nvSpPr>
        <p:spPr bwMode="auto">
          <a:xfrm>
            <a:off x="2279650" y="3317875"/>
            <a:ext cx="2674938" cy="55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en-US" altLang="ja-JP" b="0">
                <a:solidFill>
                  <a:schemeClr val="tx1"/>
                </a:solidFill>
              </a:rPr>
              <a:t>●</a:t>
            </a:r>
            <a:r>
              <a:rPr lang="ja-JP" altLang="en-US" b="0">
                <a:solidFill>
                  <a:schemeClr val="tx1"/>
                </a:solidFill>
              </a:rPr>
              <a:t>できるだけ速やかに帰宅（この段階では公共</a:t>
            </a:r>
          </a:p>
          <a:p>
            <a:pPr>
              <a:lnSpc>
                <a:spcPct val="70000"/>
              </a:lnSpc>
              <a:spcBef>
                <a:spcPct val="50000"/>
              </a:spcBef>
            </a:pPr>
            <a:r>
              <a:rPr lang="ja-JP" altLang="en-US" b="0">
                <a:solidFill>
                  <a:schemeClr val="tx1"/>
                </a:solidFill>
              </a:rPr>
              <a:t>　交通機関は動いているため帰宅できる）</a:t>
            </a:r>
          </a:p>
          <a:p>
            <a:pPr>
              <a:lnSpc>
                <a:spcPct val="70000"/>
              </a:lnSpc>
              <a:spcBef>
                <a:spcPct val="50000"/>
              </a:spcBef>
            </a:pPr>
            <a:r>
              <a:rPr lang="ja-JP" altLang="en-US" b="0">
                <a:solidFill>
                  <a:schemeClr val="tx1"/>
                </a:solidFill>
              </a:rPr>
              <a:t>　落ち着いて行動する</a:t>
            </a:r>
          </a:p>
          <a:p>
            <a:pPr>
              <a:lnSpc>
                <a:spcPct val="70000"/>
              </a:lnSpc>
              <a:spcBef>
                <a:spcPct val="50000"/>
              </a:spcBef>
            </a:pPr>
            <a:r>
              <a:rPr lang="ja-JP" altLang="en-US" b="0">
                <a:solidFill>
                  <a:schemeClr val="tx1"/>
                </a:solidFill>
              </a:rPr>
              <a:t>●学校・授業中止</a:t>
            </a:r>
            <a:r>
              <a:rPr lang="en-US" altLang="ja-JP" b="0">
                <a:solidFill>
                  <a:schemeClr val="tx1"/>
                </a:solidFill>
              </a:rPr>
              <a:t>､</a:t>
            </a:r>
            <a:r>
              <a:rPr lang="ja-JP" altLang="en-US" b="0">
                <a:solidFill>
                  <a:schemeClr val="tx1"/>
                </a:solidFill>
              </a:rPr>
              <a:t>児童・生徒は下校</a:t>
            </a:r>
          </a:p>
        </p:txBody>
      </p:sp>
      <p:sp>
        <p:nvSpPr>
          <p:cNvPr id="230425" name="Text Box 25"/>
          <p:cNvSpPr txBox="1">
            <a:spLocks noChangeArrowheads="1"/>
          </p:cNvSpPr>
          <p:nvPr/>
        </p:nvSpPr>
        <p:spPr bwMode="auto">
          <a:xfrm>
            <a:off x="2205038" y="3130550"/>
            <a:ext cx="17589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sz="1000">
                <a:solidFill>
                  <a:srgbClr val="FF9900"/>
                </a:solidFill>
              </a:rPr>
              <a:t>外出している場合</a:t>
            </a:r>
          </a:p>
        </p:txBody>
      </p:sp>
      <p:sp>
        <p:nvSpPr>
          <p:cNvPr id="230426" name="Text Box 26"/>
          <p:cNvSpPr txBox="1">
            <a:spLocks noChangeArrowheads="1"/>
          </p:cNvSpPr>
          <p:nvPr/>
        </p:nvSpPr>
        <p:spPr bwMode="auto">
          <a:xfrm>
            <a:off x="307975" y="3819525"/>
            <a:ext cx="1362075" cy="2460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000">
                <a:solidFill>
                  <a:srgbClr val="FF9900"/>
                </a:solidFill>
              </a:rPr>
              <a:t>【</a:t>
            </a:r>
            <a:r>
              <a:rPr lang="ja-JP" altLang="en-US" sz="1000">
                <a:solidFill>
                  <a:srgbClr val="FF9900"/>
                </a:solidFill>
              </a:rPr>
              <a:t>解除基準</a:t>
            </a:r>
            <a:r>
              <a:rPr lang="en-US" altLang="ja-JP" sz="1000">
                <a:solidFill>
                  <a:srgbClr val="FF9900"/>
                </a:solidFill>
              </a:rPr>
              <a:t>】</a:t>
            </a:r>
          </a:p>
        </p:txBody>
      </p:sp>
      <p:sp>
        <p:nvSpPr>
          <p:cNvPr id="230427" name="Text Box 27"/>
          <p:cNvSpPr txBox="1">
            <a:spLocks noChangeArrowheads="1"/>
          </p:cNvSpPr>
          <p:nvPr/>
        </p:nvSpPr>
        <p:spPr bwMode="auto">
          <a:xfrm>
            <a:off x="519113" y="4013200"/>
            <a:ext cx="2825750" cy="3254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800" b="0">
                <a:solidFill>
                  <a:schemeClr val="tx1"/>
                </a:solidFill>
              </a:rPr>
              <a:t>東海地震発生の恐れがなくなった</a:t>
            </a:r>
          </a:p>
          <a:p>
            <a:pPr>
              <a:lnSpc>
                <a:spcPct val="70000"/>
              </a:lnSpc>
              <a:spcBef>
                <a:spcPct val="50000"/>
              </a:spcBef>
            </a:pPr>
            <a:r>
              <a:rPr lang="ja-JP" altLang="en-US" sz="800" b="0">
                <a:solidFill>
                  <a:schemeClr val="tx1"/>
                </a:solidFill>
              </a:rPr>
              <a:t>と認められた場合</a:t>
            </a:r>
          </a:p>
        </p:txBody>
      </p:sp>
      <p:sp>
        <p:nvSpPr>
          <p:cNvPr id="230428" name="Text Box 28"/>
          <p:cNvSpPr txBox="1">
            <a:spLocks noChangeArrowheads="1"/>
          </p:cNvSpPr>
          <p:nvPr/>
        </p:nvSpPr>
        <p:spPr bwMode="auto">
          <a:xfrm>
            <a:off x="2281238" y="3984625"/>
            <a:ext cx="3341687" cy="55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en-US" altLang="ja-JP" b="0">
                <a:solidFill>
                  <a:schemeClr val="tx1"/>
                </a:solidFill>
              </a:rPr>
              <a:t>●</a:t>
            </a:r>
            <a:r>
              <a:rPr lang="ja-JP" altLang="en-US" b="0">
                <a:solidFill>
                  <a:schemeClr val="tx1"/>
                </a:solidFill>
              </a:rPr>
              <a:t>テレビ・ラジオでさらに正確な情報の</a:t>
            </a:r>
          </a:p>
          <a:p>
            <a:pPr>
              <a:lnSpc>
                <a:spcPct val="70000"/>
              </a:lnSpc>
              <a:spcBef>
                <a:spcPct val="50000"/>
              </a:spcBef>
            </a:pPr>
            <a:r>
              <a:rPr lang="ja-JP" altLang="en-US" b="0">
                <a:solidFill>
                  <a:schemeClr val="tx1"/>
                </a:solidFill>
              </a:rPr>
              <a:t>　把握に努める</a:t>
            </a:r>
          </a:p>
          <a:p>
            <a:pPr>
              <a:lnSpc>
                <a:spcPct val="70000"/>
              </a:lnSpc>
              <a:spcBef>
                <a:spcPct val="50000"/>
              </a:spcBef>
            </a:pPr>
            <a:r>
              <a:rPr lang="ja-JP" altLang="en-US" b="0">
                <a:solidFill>
                  <a:schemeClr val="tx1"/>
                </a:solidFill>
              </a:rPr>
              <a:t>●不用意に出歩かない。この時点では避難場所は開設されない</a:t>
            </a:r>
          </a:p>
          <a:p>
            <a:pPr>
              <a:lnSpc>
                <a:spcPct val="70000"/>
              </a:lnSpc>
              <a:spcBef>
                <a:spcPct val="50000"/>
              </a:spcBef>
            </a:pPr>
            <a:r>
              <a:rPr lang="ja-JP" altLang="en-US" b="0">
                <a:solidFill>
                  <a:schemeClr val="tx1"/>
                </a:solidFill>
              </a:rPr>
              <a:t>●家の中の整理</a:t>
            </a:r>
            <a:r>
              <a:rPr lang="en-US" altLang="ja-JP" b="0">
                <a:solidFill>
                  <a:schemeClr val="tx1"/>
                </a:solidFill>
              </a:rPr>
              <a:t>､</a:t>
            </a:r>
            <a:r>
              <a:rPr lang="ja-JP" altLang="en-US" b="0">
                <a:solidFill>
                  <a:schemeClr val="tx1"/>
                </a:solidFill>
              </a:rPr>
              <a:t>火の始末</a:t>
            </a:r>
            <a:r>
              <a:rPr lang="en-US" altLang="ja-JP" b="0">
                <a:solidFill>
                  <a:schemeClr val="tx1"/>
                </a:solidFill>
              </a:rPr>
              <a:t>､</a:t>
            </a:r>
            <a:r>
              <a:rPr lang="ja-JP" altLang="en-US" b="0">
                <a:solidFill>
                  <a:schemeClr val="tx1"/>
                </a:solidFill>
              </a:rPr>
              <a:t>動きやすい服に着替え</a:t>
            </a:r>
            <a:r>
              <a:rPr lang="en-US" altLang="ja-JP" b="0">
                <a:solidFill>
                  <a:schemeClr val="tx1"/>
                </a:solidFill>
              </a:rPr>
              <a:t>､</a:t>
            </a:r>
            <a:r>
              <a:rPr lang="ja-JP" altLang="en-US" b="0">
                <a:solidFill>
                  <a:schemeClr val="tx1"/>
                </a:solidFill>
              </a:rPr>
              <a:t>非常持出品の確認</a:t>
            </a:r>
            <a:r>
              <a:rPr lang="en-US" altLang="ja-JP" b="0">
                <a:solidFill>
                  <a:schemeClr val="tx1"/>
                </a:solidFill>
              </a:rPr>
              <a:t>､</a:t>
            </a:r>
            <a:r>
              <a:rPr lang="ja-JP" altLang="en-US" b="0">
                <a:solidFill>
                  <a:schemeClr val="tx1"/>
                </a:solidFill>
              </a:rPr>
              <a:t>準備など</a:t>
            </a:r>
          </a:p>
        </p:txBody>
      </p:sp>
      <p:sp>
        <p:nvSpPr>
          <p:cNvPr id="230429" name="Text Box 29"/>
          <p:cNvSpPr txBox="1">
            <a:spLocks noChangeArrowheads="1"/>
          </p:cNvSpPr>
          <p:nvPr/>
        </p:nvSpPr>
        <p:spPr bwMode="auto">
          <a:xfrm>
            <a:off x="2206625" y="3814763"/>
            <a:ext cx="17589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sz="1000">
                <a:solidFill>
                  <a:srgbClr val="FF9900"/>
                </a:solidFill>
              </a:rPr>
              <a:t>自宅にいる場合</a:t>
            </a:r>
          </a:p>
        </p:txBody>
      </p:sp>
      <p:sp>
        <p:nvSpPr>
          <p:cNvPr id="230430" name="AutoShape 30"/>
          <p:cNvSpPr>
            <a:spLocks noChangeArrowheads="1"/>
          </p:cNvSpPr>
          <p:nvPr/>
        </p:nvSpPr>
        <p:spPr bwMode="auto">
          <a:xfrm>
            <a:off x="422275" y="4764088"/>
            <a:ext cx="5734050" cy="1835150"/>
          </a:xfrm>
          <a:prstGeom prst="roundRect">
            <a:avLst>
              <a:gd name="adj" fmla="val 16667"/>
            </a:avLst>
          </a:prstGeom>
          <a:solidFill>
            <a:srgbClr val="FF9966"/>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anchor="ctr"/>
          <a:lstStyle/>
          <a:p>
            <a:pPr algn="ctr"/>
            <a:endParaRPr lang="ja-JP" altLang="ja-JP" sz="1000">
              <a:solidFill>
                <a:schemeClr val="tx1"/>
              </a:solidFill>
              <a:latin typeface="Arial" panose="020B0604020202020204" pitchFamily="34" charset="0"/>
            </a:endParaRPr>
          </a:p>
        </p:txBody>
      </p:sp>
      <p:sp>
        <p:nvSpPr>
          <p:cNvPr id="230431" name="Text Box 31"/>
          <p:cNvSpPr txBox="1">
            <a:spLocks noChangeArrowheads="1"/>
          </p:cNvSpPr>
          <p:nvPr/>
        </p:nvSpPr>
        <p:spPr bwMode="auto">
          <a:xfrm>
            <a:off x="315913" y="4822825"/>
            <a:ext cx="1362075" cy="242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000">
                <a:solidFill>
                  <a:srgbClr val="FFFF00"/>
                </a:solidFill>
              </a:rPr>
              <a:t>【</a:t>
            </a:r>
            <a:r>
              <a:rPr lang="ja-JP" altLang="en-US" sz="1000">
                <a:solidFill>
                  <a:srgbClr val="FFFF00"/>
                </a:solidFill>
              </a:rPr>
              <a:t>発表基準</a:t>
            </a:r>
            <a:r>
              <a:rPr lang="en-US" altLang="ja-JP" sz="1000">
                <a:solidFill>
                  <a:srgbClr val="FFFF00"/>
                </a:solidFill>
              </a:rPr>
              <a:t>】</a:t>
            </a:r>
          </a:p>
        </p:txBody>
      </p:sp>
      <p:sp>
        <p:nvSpPr>
          <p:cNvPr id="230432" name="AutoShape 32"/>
          <p:cNvSpPr>
            <a:spLocks noChangeArrowheads="1"/>
          </p:cNvSpPr>
          <p:nvPr/>
        </p:nvSpPr>
        <p:spPr bwMode="auto">
          <a:xfrm>
            <a:off x="1622425" y="4629150"/>
            <a:ext cx="3324225" cy="196850"/>
          </a:xfrm>
          <a:prstGeom prst="roundRect">
            <a:avLst>
              <a:gd name="adj" fmla="val 50000"/>
            </a:avLst>
          </a:prstGeom>
          <a:solidFill>
            <a:srgbClr val="FF6600"/>
          </a:solidFill>
          <a:ln>
            <a:noFill/>
          </a:ln>
          <a:effectLst>
            <a:outerShdw dist="17961" dir="2700000" algn="ctr" rotWithShape="0">
              <a:schemeClr val="bg2"/>
            </a:outerShdw>
          </a:effectLst>
          <a:extLst>
            <a:ext uri="{91240B29-F687-4F45-9708-019B960494DF}">
              <a14:hiddenLine xmlns:a14="http://schemas.microsoft.com/office/drawing/2010/main" w="28575">
                <a:solidFill>
                  <a:srgbClr val="339933"/>
                </a:solidFill>
                <a:round/>
                <a:headEnd/>
                <a:tailEnd/>
              </a14:hiddenLine>
            </a:ext>
          </a:extLst>
        </p:spPr>
        <p:txBody>
          <a:bodyPr wrap="none" lIns="90000" tIns="46800" rIns="90000" bIns="46800" anchor="ctr"/>
          <a:lstStyle/>
          <a:p>
            <a:pPr algn="ctr"/>
            <a:r>
              <a:rPr lang="ja-JP" altLang="en-US" sz="1100">
                <a:solidFill>
                  <a:schemeClr val="bg1"/>
                </a:solidFill>
                <a:effectLst>
                  <a:outerShdw blurRad="38100" dist="38100" dir="2700000" algn="tl">
                    <a:srgbClr val="000000"/>
                  </a:outerShdw>
                </a:effectLst>
              </a:rPr>
              <a:t>３．東海地震予知情報</a:t>
            </a:r>
          </a:p>
        </p:txBody>
      </p:sp>
      <p:sp>
        <p:nvSpPr>
          <p:cNvPr id="230433" name="Text Box 33"/>
          <p:cNvSpPr txBox="1">
            <a:spLocks noChangeArrowheads="1"/>
          </p:cNvSpPr>
          <p:nvPr/>
        </p:nvSpPr>
        <p:spPr bwMode="auto">
          <a:xfrm>
            <a:off x="527050" y="5011738"/>
            <a:ext cx="2825750" cy="879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800" b="0">
                <a:solidFill>
                  <a:schemeClr val="tx1"/>
                </a:solidFill>
              </a:rPr>
              <a:t>東海地震の発生の恐れがあると判</a:t>
            </a:r>
          </a:p>
          <a:p>
            <a:pPr>
              <a:lnSpc>
                <a:spcPct val="70000"/>
              </a:lnSpc>
              <a:spcBef>
                <a:spcPct val="50000"/>
              </a:spcBef>
            </a:pPr>
            <a:r>
              <a:rPr lang="ja-JP" altLang="en-US" sz="800" b="0">
                <a:solidFill>
                  <a:schemeClr val="tx1"/>
                </a:solidFill>
              </a:rPr>
              <a:t>断された場合に発表</a:t>
            </a:r>
          </a:p>
          <a:p>
            <a:pPr>
              <a:lnSpc>
                <a:spcPct val="70000"/>
              </a:lnSpc>
              <a:spcBef>
                <a:spcPct val="50000"/>
              </a:spcBef>
            </a:pPr>
            <a:r>
              <a:rPr lang="ja-JP" altLang="en-US" sz="800" b="0">
                <a:solidFill>
                  <a:schemeClr val="tx1"/>
                </a:solidFill>
              </a:rPr>
              <a:t>ほぼ同時に警戒宣言が発令され</a:t>
            </a:r>
            <a:r>
              <a:rPr lang="en-US" altLang="ja-JP" sz="800" b="0">
                <a:solidFill>
                  <a:schemeClr val="tx1"/>
                </a:solidFill>
              </a:rPr>
              <a:t>､</a:t>
            </a:r>
            <a:r>
              <a:rPr lang="ja-JP" altLang="en-US" sz="800" b="0">
                <a:solidFill>
                  <a:schemeClr val="tx1"/>
                </a:solidFill>
              </a:rPr>
              <a:t>本</a:t>
            </a:r>
          </a:p>
          <a:p>
            <a:pPr>
              <a:lnSpc>
                <a:spcPct val="70000"/>
              </a:lnSpc>
              <a:spcBef>
                <a:spcPct val="50000"/>
              </a:spcBef>
            </a:pPr>
            <a:r>
              <a:rPr lang="ja-JP" altLang="en-US" sz="800" b="0">
                <a:solidFill>
                  <a:schemeClr val="tx1"/>
                </a:solidFill>
              </a:rPr>
              <a:t>格的な防災体制が敷かれる</a:t>
            </a:r>
          </a:p>
          <a:p>
            <a:pPr>
              <a:lnSpc>
                <a:spcPct val="70000"/>
              </a:lnSpc>
              <a:spcBef>
                <a:spcPct val="50000"/>
              </a:spcBef>
            </a:pPr>
            <a:r>
              <a:rPr lang="ja-JP" altLang="en-US" b="0">
                <a:solidFill>
                  <a:schemeClr val="tx1"/>
                </a:solidFill>
              </a:rPr>
              <a:t>（東海地域に設置された歪計３か所で有</a:t>
            </a:r>
          </a:p>
          <a:p>
            <a:pPr>
              <a:lnSpc>
                <a:spcPct val="70000"/>
              </a:lnSpc>
              <a:spcBef>
                <a:spcPct val="50000"/>
              </a:spcBef>
            </a:pPr>
            <a:r>
              <a:rPr lang="ja-JP" altLang="en-US" b="0">
                <a:solidFill>
                  <a:schemeClr val="tx1"/>
                </a:solidFill>
              </a:rPr>
              <a:t>　意な変化が認められた場合）</a:t>
            </a:r>
          </a:p>
        </p:txBody>
      </p:sp>
      <p:sp>
        <p:nvSpPr>
          <p:cNvPr id="230434" name="Text Box 34"/>
          <p:cNvSpPr txBox="1">
            <a:spLocks noChangeArrowheads="1"/>
          </p:cNvSpPr>
          <p:nvPr/>
        </p:nvSpPr>
        <p:spPr bwMode="auto">
          <a:xfrm>
            <a:off x="2297113" y="5010150"/>
            <a:ext cx="3867150" cy="55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en-US" altLang="ja-JP" b="0">
                <a:solidFill>
                  <a:schemeClr val="tx1"/>
                </a:solidFill>
              </a:rPr>
              <a:t>●</a:t>
            </a:r>
            <a:r>
              <a:rPr lang="ja-JP" altLang="en-US" b="0">
                <a:solidFill>
                  <a:schemeClr val="tx1"/>
                </a:solidFill>
              </a:rPr>
              <a:t>地下鉄・市バスは最寄りの駅などに停車</a:t>
            </a:r>
          </a:p>
          <a:p>
            <a:pPr>
              <a:lnSpc>
                <a:spcPct val="70000"/>
              </a:lnSpc>
              <a:spcBef>
                <a:spcPct val="50000"/>
              </a:spcBef>
            </a:pPr>
            <a:r>
              <a:rPr lang="ja-JP" altLang="en-US" b="0">
                <a:solidFill>
                  <a:schemeClr val="tx1"/>
                </a:solidFill>
              </a:rPr>
              <a:t>●帰宅などのため移動する場合は徒歩となるが</a:t>
            </a:r>
            <a:r>
              <a:rPr lang="en-US" altLang="ja-JP" b="0">
                <a:solidFill>
                  <a:schemeClr val="tx1"/>
                </a:solidFill>
              </a:rPr>
              <a:t>､</a:t>
            </a:r>
            <a:r>
              <a:rPr lang="ja-JP" altLang="en-US" b="0">
                <a:solidFill>
                  <a:schemeClr val="tx1"/>
                </a:solidFill>
              </a:rPr>
              <a:t>市の施設や市立小学校などで飲料水の</a:t>
            </a:r>
          </a:p>
          <a:p>
            <a:pPr>
              <a:lnSpc>
                <a:spcPct val="70000"/>
              </a:lnSpc>
              <a:spcBef>
                <a:spcPct val="50000"/>
              </a:spcBef>
            </a:pPr>
            <a:r>
              <a:rPr lang="ja-JP" altLang="en-US" b="0">
                <a:solidFill>
                  <a:schemeClr val="tx1"/>
                </a:solidFill>
              </a:rPr>
              <a:t>　提供、トイレの提供、休息場所の提供、帰宅経路の案内が受けられる</a:t>
            </a:r>
          </a:p>
          <a:p>
            <a:pPr>
              <a:lnSpc>
                <a:spcPct val="70000"/>
              </a:lnSpc>
              <a:spcBef>
                <a:spcPct val="50000"/>
              </a:spcBef>
            </a:pPr>
            <a:r>
              <a:rPr lang="ja-JP" altLang="en-US" b="0">
                <a:solidFill>
                  <a:schemeClr val="tx1"/>
                </a:solidFill>
              </a:rPr>
              <a:t>●東海道新幹線は</a:t>
            </a:r>
            <a:r>
              <a:rPr lang="en-US" altLang="ja-JP" b="0">
                <a:solidFill>
                  <a:schemeClr val="tx1"/>
                </a:solidFill>
              </a:rPr>
              <a:t>､</a:t>
            </a:r>
            <a:r>
              <a:rPr lang="ja-JP" altLang="en-US" b="0">
                <a:solidFill>
                  <a:schemeClr val="tx1"/>
                </a:solidFill>
              </a:rPr>
              <a:t>「名古屋＝大阪」間で運行を継続する</a:t>
            </a:r>
          </a:p>
        </p:txBody>
      </p:sp>
      <p:sp>
        <p:nvSpPr>
          <p:cNvPr id="230435" name="Text Box 35"/>
          <p:cNvSpPr txBox="1">
            <a:spLocks noChangeArrowheads="1"/>
          </p:cNvSpPr>
          <p:nvPr/>
        </p:nvSpPr>
        <p:spPr bwMode="auto">
          <a:xfrm>
            <a:off x="2222500" y="4822825"/>
            <a:ext cx="17589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sz="1000">
                <a:solidFill>
                  <a:srgbClr val="FFFF00"/>
                </a:solidFill>
              </a:rPr>
              <a:t>外出している場合</a:t>
            </a:r>
          </a:p>
        </p:txBody>
      </p:sp>
      <p:sp>
        <p:nvSpPr>
          <p:cNvPr id="230436" name="Text Box 36"/>
          <p:cNvSpPr txBox="1">
            <a:spLocks noChangeArrowheads="1"/>
          </p:cNvSpPr>
          <p:nvPr/>
        </p:nvSpPr>
        <p:spPr bwMode="auto">
          <a:xfrm>
            <a:off x="325438" y="5821363"/>
            <a:ext cx="1362075" cy="2460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ja-JP" sz="1000">
                <a:solidFill>
                  <a:srgbClr val="FFFF00"/>
                </a:solidFill>
              </a:rPr>
              <a:t>【</a:t>
            </a:r>
            <a:r>
              <a:rPr lang="ja-JP" altLang="en-US" sz="1000">
                <a:solidFill>
                  <a:srgbClr val="FFFF00"/>
                </a:solidFill>
              </a:rPr>
              <a:t>解除基準</a:t>
            </a:r>
            <a:r>
              <a:rPr lang="en-US" altLang="ja-JP" sz="1000">
                <a:solidFill>
                  <a:srgbClr val="FFFF00"/>
                </a:solidFill>
              </a:rPr>
              <a:t>】</a:t>
            </a:r>
          </a:p>
        </p:txBody>
      </p:sp>
      <p:sp>
        <p:nvSpPr>
          <p:cNvPr id="230437" name="Text Box 37"/>
          <p:cNvSpPr txBox="1">
            <a:spLocks noChangeArrowheads="1"/>
          </p:cNvSpPr>
          <p:nvPr/>
        </p:nvSpPr>
        <p:spPr bwMode="auto">
          <a:xfrm>
            <a:off x="536575" y="6022975"/>
            <a:ext cx="2825750" cy="327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800" b="0">
                <a:solidFill>
                  <a:schemeClr val="tx1"/>
                </a:solidFill>
              </a:rPr>
              <a:t>東海地震の恐れがなくなったと認</a:t>
            </a:r>
          </a:p>
          <a:p>
            <a:pPr>
              <a:lnSpc>
                <a:spcPct val="70000"/>
              </a:lnSpc>
              <a:spcBef>
                <a:spcPct val="50000"/>
              </a:spcBef>
            </a:pPr>
            <a:r>
              <a:rPr lang="ja-JP" altLang="en-US" sz="800" b="0">
                <a:solidFill>
                  <a:schemeClr val="tx1"/>
                </a:solidFill>
              </a:rPr>
              <a:t>められた場合</a:t>
            </a:r>
          </a:p>
        </p:txBody>
      </p:sp>
      <p:sp>
        <p:nvSpPr>
          <p:cNvPr id="230438" name="Text Box 38"/>
          <p:cNvSpPr txBox="1">
            <a:spLocks noChangeArrowheads="1"/>
          </p:cNvSpPr>
          <p:nvPr/>
        </p:nvSpPr>
        <p:spPr bwMode="auto">
          <a:xfrm>
            <a:off x="2298700" y="5676900"/>
            <a:ext cx="3341688" cy="9382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en-US" altLang="ja-JP" b="0">
                <a:solidFill>
                  <a:schemeClr val="tx1"/>
                </a:solidFill>
              </a:rPr>
              <a:t>●</a:t>
            </a:r>
            <a:r>
              <a:rPr lang="ja-JP" altLang="en-US" b="0">
                <a:solidFill>
                  <a:schemeClr val="tx1"/>
                </a:solidFill>
              </a:rPr>
              <a:t>身を守るため</a:t>
            </a:r>
            <a:r>
              <a:rPr lang="en-US" altLang="ja-JP" b="0">
                <a:solidFill>
                  <a:schemeClr val="tx1"/>
                </a:solidFill>
              </a:rPr>
              <a:t>､</a:t>
            </a:r>
            <a:r>
              <a:rPr lang="ja-JP" altLang="en-US" b="0">
                <a:solidFill>
                  <a:schemeClr val="tx1"/>
                </a:solidFill>
              </a:rPr>
              <a:t>安全な場所を確保</a:t>
            </a:r>
          </a:p>
          <a:p>
            <a:pPr>
              <a:lnSpc>
                <a:spcPct val="70000"/>
              </a:lnSpc>
              <a:spcBef>
                <a:spcPct val="50000"/>
              </a:spcBef>
            </a:pPr>
            <a:r>
              <a:rPr lang="ja-JP" altLang="en-US" b="0">
                <a:solidFill>
                  <a:schemeClr val="tx1"/>
                </a:solidFill>
              </a:rPr>
              <a:t>　する</a:t>
            </a:r>
          </a:p>
          <a:p>
            <a:pPr>
              <a:lnSpc>
                <a:spcPct val="70000"/>
              </a:lnSpc>
              <a:spcBef>
                <a:spcPct val="50000"/>
              </a:spcBef>
            </a:pPr>
            <a:r>
              <a:rPr lang="ja-JP" altLang="en-US" b="0">
                <a:solidFill>
                  <a:schemeClr val="tx1"/>
                </a:solidFill>
              </a:rPr>
              <a:t>●正確な情報をテレビ・ラジオなど</a:t>
            </a:r>
          </a:p>
          <a:p>
            <a:pPr>
              <a:lnSpc>
                <a:spcPct val="70000"/>
              </a:lnSpc>
              <a:spcBef>
                <a:spcPct val="50000"/>
              </a:spcBef>
            </a:pPr>
            <a:r>
              <a:rPr lang="ja-JP" altLang="en-US" b="0">
                <a:solidFill>
                  <a:schemeClr val="tx1"/>
                </a:solidFill>
              </a:rPr>
              <a:t>　から得る</a:t>
            </a:r>
          </a:p>
          <a:p>
            <a:pPr>
              <a:lnSpc>
                <a:spcPct val="70000"/>
              </a:lnSpc>
              <a:spcBef>
                <a:spcPct val="50000"/>
              </a:spcBef>
            </a:pPr>
            <a:r>
              <a:rPr lang="ja-JP" altLang="en-US" b="0">
                <a:solidFill>
                  <a:schemeClr val="tx1"/>
                </a:solidFill>
              </a:rPr>
              <a:t>●不必要な火を使わない</a:t>
            </a:r>
          </a:p>
          <a:p>
            <a:pPr>
              <a:lnSpc>
                <a:spcPct val="70000"/>
              </a:lnSpc>
              <a:spcBef>
                <a:spcPct val="50000"/>
              </a:spcBef>
            </a:pPr>
            <a:r>
              <a:rPr lang="ja-JP" altLang="en-US" b="0">
                <a:solidFill>
                  <a:schemeClr val="tx1"/>
                </a:solidFill>
              </a:rPr>
              <a:t>●避難する場合は</a:t>
            </a:r>
            <a:r>
              <a:rPr lang="en-US" altLang="ja-JP" b="0">
                <a:solidFill>
                  <a:schemeClr val="tx1"/>
                </a:solidFill>
              </a:rPr>
              <a:t>､</a:t>
            </a:r>
            <a:r>
              <a:rPr lang="ja-JP" altLang="en-US" b="0">
                <a:solidFill>
                  <a:schemeClr val="tx1"/>
                </a:solidFill>
              </a:rPr>
              <a:t>電気ブレーカー</a:t>
            </a:r>
          </a:p>
          <a:p>
            <a:pPr>
              <a:lnSpc>
                <a:spcPct val="70000"/>
              </a:lnSpc>
              <a:spcBef>
                <a:spcPct val="50000"/>
              </a:spcBef>
            </a:pPr>
            <a:r>
              <a:rPr lang="ja-JP" altLang="en-US" b="0">
                <a:solidFill>
                  <a:schemeClr val="tx1"/>
                </a:solidFill>
              </a:rPr>
              <a:t>　を切り、ガスの元栓を締める</a:t>
            </a:r>
          </a:p>
        </p:txBody>
      </p:sp>
      <p:sp>
        <p:nvSpPr>
          <p:cNvPr id="230439" name="Text Box 39"/>
          <p:cNvSpPr txBox="1">
            <a:spLocks noChangeArrowheads="1"/>
          </p:cNvSpPr>
          <p:nvPr/>
        </p:nvSpPr>
        <p:spPr bwMode="auto">
          <a:xfrm>
            <a:off x="2224088" y="5507038"/>
            <a:ext cx="17589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ja-JP" altLang="en-US" sz="1000">
                <a:solidFill>
                  <a:srgbClr val="FFFF00"/>
                </a:solidFill>
              </a:rPr>
              <a:t>自宅にいる場合</a:t>
            </a:r>
          </a:p>
        </p:txBody>
      </p:sp>
      <p:sp>
        <p:nvSpPr>
          <p:cNvPr id="230440" name="AutoShape 40"/>
          <p:cNvSpPr>
            <a:spLocks noChangeArrowheads="1"/>
          </p:cNvSpPr>
          <p:nvPr/>
        </p:nvSpPr>
        <p:spPr bwMode="auto">
          <a:xfrm>
            <a:off x="263525" y="6923088"/>
            <a:ext cx="6361113" cy="2517775"/>
          </a:xfrm>
          <a:prstGeom prst="roundRect">
            <a:avLst>
              <a:gd name="adj" fmla="val 2269"/>
            </a:avLst>
          </a:prstGeom>
          <a:noFill/>
          <a:ln w="38100" cmpd="dbl" algn="ctr">
            <a:solidFill>
              <a:srgbClr val="CCFFCC"/>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30441" name="Rectangle 41"/>
          <p:cNvSpPr>
            <a:spLocks noChangeArrowheads="1"/>
          </p:cNvSpPr>
          <p:nvPr/>
        </p:nvSpPr>
        <p:spPr bwMode="auto">
          <a:xfrm>
            <a:off x="1508125" y="6800850"/>
            <a:ext cx="3778250" cy="233363"/>
          </a:xfrm>
          <a:prstGeom prst="rect">
            <a:avLst/>
          </a:prstGeom>
          <a:solidFill>
            <a:srgbClr val="00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ja-JP" altLang="en-US" sz="1300">
                <a:solidFill>
                  <a:schemeClr val="bg1"/>
                </a:solidFill>
                <a:latin typeface="Arial" panose="020B0604020202020204" pitchFamily="34" charset="0"/>
              </a:rPr>
              <a:t>警戒宣言時の対応（強化地域内）</a:t>
            </a:r>
          </a:p>
        </p:txBody>
      </p:sp>
      <p:sp>
        <p:nvSpPr>
          <p:cNvPr id="230442" name="Rectangle 42"/>
          <p:cNvSpPr>
            <a:spLocks noChangeArrowheads="1"/>
          </p:cNvSpPr>
          <p:nvPr/>
        </p:nvSpPr>
        <p:spPr bwMode="auto">
          <a:xfrm>
            <a:off x="412750" y="7119938"/>
            <a:ext cx="2928938" cy="161925"/>
          </a:xfrm>
          <a:prstGeom prst="rect">
            <a:avLst/>
          </a:prstGeom>
          <a:gradFill rotWithShape="1">
            <a:gsLst>
              <a:gs pos="0">
                <a:srgbClr val="FFFF0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000">
                <a:solidFill>
                  <a:schemeClr val="tx1"/>
                </a:solidFill>
                <a:latin typeface="Arial" panose="020B0604020202020204" pitchFamily="34" charset="0"/>
              </a:rPr>
              <a:t>避難</a:t>
            </a:r>
          </a:p>
        </p:txBody>
      </p:sp>
      <p:sp>
        <p:nvSpPr>
          <p:cNvPr id="230443" name="Text Box 43"/>
          <p:cNvSpPr txBox="1">
            <a:spLocks noChangeArrowheads="1"/>
          </p:cNvSpPr>
          <p:nvPr/>
        </p:nvSpPr>
        <p:spPr bwMode="auto">
          <a:xfrm>
            <a:off x="327025" y="7275513"/>
            <a:ext cx="3143250" cy="268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600" b="0">
                <a:solidFill>
                  <a:schemeClr val="tx1"/>
                </a:solidFill>
              </a:rPr>
              <a:t>・避難対象地区の方は</a:t>
            </a:r>
            <a:r>
              <a:rPr lang="en-US" altLang="ja-JP" sz="600" b="0">
                <a:solidFill>
                  <a:schemeClr val="tx1"/>
                </a:solidFill>
              </a:rPr>
              <a:t>､</a:t>
            </a:r>
            <a:r>
              <a:rPr lang="ja-JP" altLang="en-US" sz="600" b="0">
                <a:solidFill>
                  <a:schemeClr val="tx1"/>
                </a:solidFill>
              </a:rPr>
              <a:t>指定されている避難地（原則として</a:t>
            </a:r>
            <a:r>
              <a:rPr lang="ja-JP" altLang="en-US" sz="600" b="0">
                <a:solidFill>
                  <a:srgbClr val="FF0000"/>
                </a:solidFill>
              </a:rPr>
              <a:t>屋外</a:t>
            </a:r>
            <a:r>
              <a:rPr lang="ja-JP" altLang="en-US" sz="600" b="0">
                <a:solidFill>
                  <a:schemeClr val="tx1"/>
                </a:solidFill>
              </a:rPr>
              <a:t>）へすみやかに避難</a:t>
            </a:r>
          </a:p>
          <a:p>
            <a:pPr>
              <a:lnSpc>
                <a:spcPct val="70000"/>
              </a:lnSpc>
              <a:spcBef>
                <a:spcPct val="50000"/>
              </a:spcBef>
            </a:pPr>
            <a:r>
              <a:rPr lang="ja-JP" altLang="en-US" sz="600" b="0">
                <a:solidFill>
                  <a:schemeClr val="tx1"/>
                </a:solidFill>
              </a:rPr>
              <a:t>・避難対象地区以外の方は</a:t>
            </a:r>
            <a:r>
              <a:rPr lang="en-US" altLang="ja-JP" sz="600" b="0">
                <a:solidFill>
                  <a:schemeClr val="tx1"/>
                </a:solidFill>
              </a:rPr>
              <a:t>､</a:t>
            </a:r>
            <a:r>
              <a:rPr lang="ja-JP" altLang="en-US" sz="600" b="0">
                <a:solidFill>
                  <a:schemeClr val="tx1"/>
                </a:solidFill>
              </a:rPr>
              <a:t>耐震性が確保された自宅での待機など安全な場所で行動</a:t>
            </a:r>
          </a:p>
        </p:txBody>
      </p:sp>
      <p:sp>
        <p:nvSpPr>
          <p:cNvPr id="230444" name="Rectangle 44"/>
          <p:cNvSpPr>
            <a:spLocks noChangeArrowheads="1"/>
          </p:cNvSpPr>
          <p:nvPr/>
        </p:nvSpPr>
        <p:spPr bwMode="auto">
          <a:xfrm>
            <a:off x="412750" y="7542213"/>
            <a:ext cx="2928938" cy="161925"/>
          </a:xfrm>
          <a:prstGeom prst="rect">
            <a:avLst/>
          </a:prstGeom>
          <a:gradFill rotWithShape="1">
            <a:gsLst>
              <a:gs pos="0">
                <a:srgbClr val="FFFF0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000">
                <a:solidFill>
                  <a:schemeClr val="tx1"/>
                </a:solidFill>
                <a:latin typeface="Arial" panose="020B0604020202020204" pitchFamily="34" charset="0"/>
              </a:rPr>
              <a:t>ライフライン</a:t>
            </a:r>
          </a:p>
        </p:txBody>
      </p:sp>
      <p:sp>
        <p:nvSpPr>
          <p:cNvPr id="230445" name="Text Box 45"/>
          <p:cNvSpPr txBox="1">
            <a:spLocks noChangeArrowheads="1"/>
          </p:cNvSpPr>
          <p:nvPr/>
        </p:nvSpPr>
        <p:spPr bwMode="auto">
          <a:xfrm>
            <a:off x="327025" y="7691438"/>
            <a:ext cx="3143250" cy="155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600" b="0">
                <a:solidFill>
                  <a:schemeClr val="tx1"/>
                </a:solidFill>
              </a:rPr>
              <a:t>・飲料水・電気・ガスは供給継続</a:t>
            </a:r>
          </a:p>
        </p:txBody>
      </p:sp>
      <p:sp>
        <p:nvSpPr>
          <p:cNvPr id="230446" name="Rectangle 46"/>
          <p:cNvSpPr>
            <a:spLocks noChangeArrowheads="1"/>
          </p:cNvSpPr>
          <p:nvPr/>
        </p:nvSpPr>
        <p:spPr bwMode="auto">
          <a:xfrm>
            <a:off x="412750" y="7843838"/>
            <a:ext cx="2928938" cy="163512"/>
          </a:xfrm>
          <a:prstGeom prst="rect">
            <a:avLst/>
          </a:prstGeom>
          <a:gradFill rotWithShape="1">
            <a:gsLst>
              <a:gs pos="0">
                <a:srgbClr val="FFFF0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000">
                <a:solidFill>
                  <a:schemeClr val="tx1"/>
                </a:solidFill>
                <a:latin typeface="Arial" panose="020B0604020202020204" pitchFamily="34" charset="0"/>
              </a:rPr>
              <a:t>電話</a:t>
            </a:r>
          </a:p>
        </p:txBody>
      </p:sp>
      <p:sp>
        <p:nvSpPr>
          <p:cNvPr id="230447" name="Text Box 47"/>
          <p:cNvSpPr txBox="1">
            <a:spLocks noChangeArrowheads="1"/>
          </p:cNvSpPr>
          <p:nvPr/>
        </p:nvSpPr>
        <p:spPr bwMode="auto">
          <a:xfrm>
            <a:off x="327025" y="8001000"/>
            <a:ext cx="3294063" cy="157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600" b="0">
                <a:solidFill>
                  <a:schemeClr val="tx1"/>
                </a:solidFill>
              </a:rPr>
              <a:t>・一般通話利用制限あり（警戒宣言前の段階から「災害用伝言ダイヤル</a:t>
            </a:r>
            <a:r>
              <a:rPr lang="en-US" altLang="ja-JP" sz="600" b="0">
                <a:solidFill>
                  <a:schemeClr val="tx1"/>
                </a:solidFill>
              </a:rPr>
              <a:t>171</a:t>
            </a:r>
            <a:r>
              <a:rPr lang="ja-JP" altLang="en-US" sz="600" b="0">
                <a:solidFill>
                  <a:schemeClr val="tx1"/>
                </a:solidFill>
              </a:rPr>
              <a:t>」を提供）</a:t>
            </a:r>
          </a:p>
        </p:txBody>
      </p:sp>
      <p:sp>
        <p:nvSpPr>
          <p:cNvPr id="230448" name="Rectangle 48"/>
          <p:cNvSpPr>
            <a:spLocks noChangeArrowheads="1"/>
          </p:cNvSpPr>
          <p:nvPr/>
        </p:nvSpPr>
        <p:spPr bwMode="auto">
          <a:xfrm>
            <a:off x="412750" y="8148638"/>
            <a:ext cx="2928938" cy="161925"/>
          </a:xfrm>
          <a:prstGeom prst="rect">
            <a:avLst/>
          </a:prstGeom>
          <a:gradFill rotWithShape="1">
            <a:gsLst>
              <a:gs pos="0">
                <a:srgbClr val="FFFF0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000">
                <a:solidFill>
                  <a:schemeClr val="tx1"/>
                </a:solidFill>
                <a:latin typeface="Arial" panose="020B0604020202020204" pitchFamily="34" charset="0"/>
              </a:rPr>
              <a:t>鉄道・地下鉄</a:t>
            </a:r>
          </a:p>
        </p:txBody>
      </p:sp>
      <p:sp>
        <p:nvSpPr>
          <p:cNvPr id="230449" name="Text Box 49"/>
          <p:cNvSpPr txBox="1">
            <a:spLocks noChangeArrowheads="1"/>
          </p:cNvSpPr>
          <p:nvPr/>
        </p:nvSpPr>
        <p:spPr bwMode="auto">
          <a:xfrm>
            <a:off x="327025" y="8305800"/>
            <a:ext cx="3294063" cy="377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600" b="0">
                <a:solidFill>
                  <a:schemeClr val="tx1"/>
                </a:solidFill>
              </a:rPr>
              <a:t>・強化地域内への進入を禁止</a:t>
            </a:r>
            <a:r>
              <a:rPr lang="en-US" altLang="ja-JP" sz="600" b="0">
                <a:solidFill>
                  <a:schemeClr val="tx1"/>
                </a:solidFill>
              </a:rPr>
              <a:t>､</a:t>
            </a:r>
            <a:r>
              <a:rPr lang="ja-JP" altLang="en-US" sz="600" b="0">
                <a:solidFill>
                  <a:schemeClr val="tx1"/>
                </a:solidFill>
              </a:rPr>
              <a:t>最寄の安全な駅に停車</a:t>
            </a:r>
          </a:p>
          <a:p>
            <a:pPr>
              <a:lnSpc>
                <a:spcPct val="70000"/>
              </a:lnSpc>
              <a:spcBef>
                <a:spcPct val="50000"/>
              </a:spcBef>
            </a:pPr>
            <a:r>
              <a:rPr lang="ja-JP" altLang="en-US" sz="600" b="0">
                <a:solidFill>
                  <a:schemeClr val="tx1"/>
                </a:solidFill>
              </a:rPr>
              <a:t>・震度</a:t>
            </a:r>
            <a:r>
              <a:rPr lang="en-US" altLang="ja-JP" sz="600" b="0">
                <a:solidFill>
                  <a:schemeClr val="tx1"/>
                </a:solidFill>
              </a:rPr>
              <a:t>6</a:t>
            </a:r>
            <a:r>
              <a:rPr lang="ja-JP" altLang="en-US" sz="600" b="0">
                <a:solidFill>
                  <a:schemeClr val="tx1"/>
                </a:solidFill>
              </a:rPr>
              <a:t>弱未満</a:t>
            </a:r>
            <a:r>
              <a:rPr lang="en-US" altLang="ja-JP" sz="600" b="0">
                <a:solidFill>
                  <a:schemeClr val="tx1"/>
                </a:solidFill>
              </a:rPr>
              <a:t>､</a:t>
            </a:r>
            <a:r>
              <a:rPr lang="ja-JP" altLang="en-US" sz="600" b="0">
                <a:solidFill>
                  <a:schemeClr val="tx1"/>
                </a:solidFill>
              </a:rPr>
              <a:t>津波なしの地域では</a:t>
            </a:r>
            <a:r>
              <a:rPr lang="en-US" altLang="ja-JP" sz="600" b="0">
                <a:solidFill>
                  <a:schemeClr val="tx1"/>
                </a:solidFill>
              </a:rPr>
              <a:t>､</a:t>
            </a:r>
            <a:r>
              <a:rPr lang="ja-JP" altLang="en-US" sz="600" b="0">
                <a:solidFill>
                  <a:schemeClr val="tx1"/>
                </a:solidFill>
              </a:rPr>
              <a:t>安全に運行可能と判断した場合は</a:t>
            </a:r>
            <a:r>
              <a:rPr lang="en-US" altLang="ja-JP" sz="600" b="0">
                <a:solidFill>
                  <a:schemeClr val="tx1"/>
                </a:solidFill>
              </a:rPr>
              <a:t>､</a:t>
            </a:r>
            <a:r>
              <a:rPr lang="ja-JP" altLang="en-US" sz="600" b="0">
                <a:solidFill>
                  <a:schemeClr val="tx1"/>
                </a:solidFill>
              </a:rPr>
              <a:t>運行継続可</a:t>
            </a:r>
          </a:p>
          <a:p>
            <a:pPr>
              <a:lnSpc>
                <a:spcPct val="70000"/>
              </a:lnSpc>
              <a:spcBef>
                <a:spcPct val="50000"/>
              </a:spcBef>
            </a:pPr>
            <a:r>
              <a:rPr lang="ja-JP" altLang="en-US" sz="600" b="0">
                <a:solidFill>
                  <a:schemeClr val="tx1"/>
                </a:solidFill>
              </a:rPr>
              <a:t>　</a:t>
            </a:r>
            <a:r>
              <a:rPr lang="en-US" altLang="ja-JP" sz="600" b="0">
                <a:solidFill>
                  <a:schemeClr val="tx1"/>
                </a:solidFill>
              </a:rPr>
              <a:t>※JR</a:t>
            </a:r>
            <a:r>
              <a:rPr lang="ja-JP" altLang="en-US" sz="600" b="0">
                <a:solidFill>
                  <a:schemeClr val="tx1"/>
                </a:solidFill>
              </a:rPr>
              <a:t>東海の新幹線：名古屋－新大阪間の運行継続</a:t>
            </a:r>
          </a:p>
        </p:txBody>
      </p:sp>
      <p:sp>
        <p:nvSpPr>
          <p:cNvPr id="230450" name="Rectangle 50"/>
          <p:cNvSpPr>
            <a:spLocks noChangeArrowheads="1"/>
          </p:cNvSpPr>
          <p:nvPr/>
        </p:nvSpPr>
        <p:spPr bwMode="auto">
          <a:xfrm>
            <a:off x="412750" y="8672513"/>
            <a:ext cx="2928938" cy="161925"/>
          </a:xfrm>
          <a:prstGeom prst="rect">
            <a:avLst/>
          </a:prstGeom>
          <a:gradFill rotWithShape="1">
            <a:gsLst>
              <a:gs pos="0">
                <a:srgbClr val="FFFF0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000">
                <a:solidFill>
                  <a:schemeClr val="tx1"/>
                </a:solidFill>
                <a:latin typeface="Arial" panose="020B0604020202020204" pitchFamily="34" charset="0"/>
              </a:rPr>
              <a:t>バス・タクシー</a:t>
            </a:r>
          </a:p>
        </p:txBody>
      </p:sp>
      <p:sp>
        <p:nvSpPr>
          <p:cNvPr id="230451" name="Text Box 51"/>
          <p:cNvSpPr txBox="1">
            <a:spLocks noChangeArrowheads="1"/>
          </p:cNvSpPr>
          <p:nvPr/>
        </p:nvSpPr>
        <p:spPr bwMode="auto">
          <a:xfrm>
            <a:off x="327025" y="8821738"/>
            <a:ext cx="3294063" cy="155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600" b="0">
                <a:solidFill>
                  <a:schemeClr val="tx1"/>
                </a:solidFill>
              </a:rPr>
              <a:t>・運行中止（安全な場所に停止し</a:t>
            </a:r>
            <a:r>
              <a:rPr lang="en-US" altLang="ja-JP" sz="600" b="0">
                <a:solidFill>
                  <a:schemeClr val="tx1"/>
                </a:solidFill>
              </a:rPr>
              <a:t>､</a:t>
            </a:r>
            <a:r>
              <a:rPr lang="ja-JP" altLang="en-US" sz="600" b="0">
                <a:solidFill>
                  <a:schemeClr val="tx1"/>
                </a:solidFill>
              </a:rPr>
              <a:t>旅客に避難地を教示）</a:t>
            </a:r>
          </a:p>
        </p:txBody>
      </p:sp>
      <p:sp>
        <p:nvSpPr>
          <p:cNvPr id="230452" name="Rectangle 52"/>
          <p:cNvSpPr>
            <a:spLocks noChangeArrowheads="1"/>
          </p:cNvSpPr>
          <p:nvPr/>
        </p:nvSpPr>
        <p:spPr bwMode="auto">
          <a:xfrm>
            <a:off x="412750" y="8983663"/>
            <a:ext cx="2928938" cy="160337"/>
          </a:xfrm>
          <a:prstGeom prst="rect">
            <a:avLst/>
          </a:prstGeom>
          <a:gradFill rotWithShape="1">
            <a:gsLst>
              <a:gs pos="0">
                <a:srgbClr val="FFFF0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000">
                <a:solidFill>
                  <a:schemeClr val="tx1"/>
                </a:solidFill>
                <a:latin typeface="Arial" panose="020B0604020202020204" pitchFamily="34" charset="0"/>
              </a:rPr>
              <a:t>船舶</a:t>
            </a:r>
          </a:p>
        </p:txBody>
      </p:sp>
      <p:sp>
        <p:nvSpPr>
          <p:cNvPr id="230453" name="Text Box 53"/>
          <p:cNvSpPr txBox="1">
            <a:spLocks noChangeArrowheads="1"/>
          </p:cNvSpPr>
          <p:nvPr/>
        </p:nvSpPr>
        <p:spPr bwMode="auto">
          <a:xfrm>
            <a:off x="327025" y="9131300"/>
            <a:ext cx="3294063" cy="157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600" b="0">
                <a:solidFill>
                  <a:schemeClr val="tx1"/>
                </a:solidFill>
              </a:rPr>
              <a:t>・入港制限</a:t>
            </a:r>
            <a:r>
              <a:rPr lang="en-US" altLang="ja-JP" sz="600" b="0">
                <a:solidFill>
                  <a:schemeClr val="tx1"/>
                </a:solidFill>
              </a:rPr>
              <a:t>､</a:t>
            </a:r>
            <a:r>
              <a:rPr lang="ja-JP" altLang="en-US" sz="600" b="0">
                <a:solidFill>
                  <a:schemeClr val="tx1"/>
                </a:solidFill>
              </a:rPr>
              <a:t>港内停泊中の船舶の移動</a:t>
            </a:r>
          </a:p>
        </p:txBody>
      </p:sp>
      <p:sp>
        <p:nvSpPr>
          <p:cNvPr id="230454" name="Rectangle 54"/>
          <p:cNvSpPr>
            <a:spLocks noChangeArrowheads="1"/>
          </p:cNvSpPr>
          <p:nvPr/>
        </p:nvSpPr>
        <p:spPr bwMode="auto">
          <a:xfrm>
            <a:off x="3446463" y="7129463"/>
            <a:ext cx="2928937" cy="161925"/>
          </a:xfrm>
          <a:prstGeom prst="rect">
            <a:avLst/>
          </a:prstGeom>
          <a:gradFill rotWithShape="1">
            <a:gsLst>
              <a:gs pos="0">
                <a:srgbClr val="FFFF0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000">
                <a:solidFill>
                  <a:schemeClr val="tx1"/>
                </a:solidFill>
                <a:latin typeface="Arial" panose="020B0604020202020204" pitchFamily="34" charset="0"/>
              </a:rPr>
              <a:t>一般道路・高速道路</a:t>
            </a:r>
          </a:p>
        </p:txBody>
      </p:sp>
      <p:sp>
        <p:nvSpPr>
          <p:cNvPr id="230455" name="Text Box 55"/>
          <p:cNvSpPr txBox="1">
            <a:spLocks noChangeArrowheads="1"/>
          </p:cNvSpPr>
          <p:nvPr/>
        </p:nvSpPr>
        <p:spPr bwMode="auto">
          <a:xfrm>
            <a:off x="3360738" y="7285038"/>
            <a:ext cx="3143250" cy="3317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600" b="0">
                <a:solidFill>
                  <a:schemeClr val="tx1"/>
                </a:solidFill>
              </a:rPr>
              <a:t>・走行は極力抑制・流入を極力制限（流出は制限なし）</a:t>
            </a:r>
          </a:p>
          <a:p>
            <a:pPr>
              <a:lnSpc>
                <a:spcPct val="70000"/>
              </a:lnSpc>
              <a:spcBef>
                <a:spcPct val="50000"/>
              </a:spcBef>
            </a:pPr>
            <a:r>
              <a:rPr lang="ja-JP" altLang="en-US" sz="600" b="0">
                <a:solidFill>
                  <a:schemeClr val="tx1"/>
                </a:solidFill>
              </a:rPr>
              <a:t>・インターチェンジからの流入制限・強化地域内への流入制限（流出は制限なし）	</a:t>
            </a:r>
          </a:p>
        </p:txBody>
      </p:sp>
      <p:sp>
        <p:nvSpPr>
          <p:cNvPr id="230456" name="Rectangle 56"/>
          <p:cNvSpPr>
            <a:spLocks noChangeArrowheads="1"/>
          </p:cNvSpPr>
          <p:nvPr/>
        </p:nvSpPr>
        <p:spPr bwMode="auto">
          <a:xfrm>
            <a:off x="3446463" y="7550150"/>
            <a:ext cx="2928937" cy="163513"/>
          </a:xfrm>
          <a:prstGeom prst="rect">
            <a:avLst/>
          </a:prstGeom>
          <a:gradFill rotWithShape="1">
            <a:gsLst>
              <a:gs pos="0">
                <a:srgbClr val="FFFF0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000">
                <a:solidFill>
                  <a:schemeClr val="tx1"/>
                </a:solidFill>
                <a:latin typeface="Arial" panose="020B0604020202020204" pitchFamily="34" charset="0"/>
              </a:rPr>
              <a:t>金融機関</a:t>
            </a:r>
          </a:p>
        </p:txBody>
      </p:sp>
      <p:sp>
        <p:nvSpPr>
          <p:cNvPr id="230457" name="Text Box 57"/>
          <p:cNvSpPr txBox="1">
            <a:spLocks noChangeArrowheads="1"/>
          </p:cNvSpPr>
          <p:nvPr/>
        </p:nvSpPr>
        <p:spPr bwMode="auto">
          <a:xfrm>
            <a:off x="3360738" y="7699375"/>
            <a:ext cx="3143250" cy="3794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600" b="0">
                <a:solidFill>
                  <a:schemeClr val="tx1"/>
                </a:solidFill>
              </a:rPr>
              <a:t>・一部のオンライン稼動を除き営業中止</a:t>
            </a:r>
          </a:p>
          <a:p>
            <a:pPr>
              <a:lnSpc>
                <a:spcPct val="70000"/>
              </a:lnSpc>
              <a:spcBef>
                <a:spcPct val="50000"/>
              </a:spcBef>
            </a:pPr>
            <a:r>
              <a:rPr lang="ja-JP" altLang="en-US" sz="600" b="0">
                <a:solidFill>
                  <a:schemeClr val="tx1"/>
                </a:solidFill>
              </a:rPr>
              <a:t>・普通郵便局</a:t>
            </a:r>
            <a:r>
              <a:rPr lang="en-US" altLang="ja-JP" sz="600" b="0">
                <a:solidFill>
                  <a:schemeClr val="tx1"/>
                </a:solidFill>
              </a:rPr>
              <a:t>､</a:t>
            </a:r>
            <a:r>
              <a:rPr lang="ja-JP" altLang="en-US" sz="600" b="0">
                <a:solidFill>
                  <a:schemeClr val="tx1"/>
                </a:solidFill>
              </a:rPr>
              <a:t>集配特定郵便局は郵便貯金の引渡しの窓口取扱い（通常の営業時間内</a:t>
            </a:r>
          </a:p>
          <a:p>
            <a:pPr>
              <a:lnSpc>
                <a:spcPct val="70000"/>
              </a:lnSpc>
              <a:spcBef>
                <a:spcPct val="50000"/>
              </a:spcBef>
            </a:pPr>
            <a:r>
              <a:rPr lang="ja-JP" altLang="en-US" sz="600" b="0">
                <a:solidFill>
                  <a:schemeClr val="tx1"/>
                </a:solidFill>
              </a:rPr>
              <a:t>　で）を行う</a:t>
            </a:r>
          </a:p>
        </p:txBody>
      </p:sp>
      <p:sp>
        <p:nvSpPr>
          <p:cNvPr id="230458" name="Rectangle 58"/>
          <p:cNvSpPr>
            <a:spLocks noChangeArrowheads="1"/>
          </p:cNvSpPr>
          <p:nvPr/>
        </p:nvSpPr>
        <p:spPr bwMode="auto">
          <a:xfrm>
            <a:off x="3446463" y="8054975"/>
            <a:ext cx="2928937" cy="160338"/>
          </a:xfrm>
          <a:prstGeom prst="rect">
            <a:avLst/>
          </a:prstGeom>
          <a:gradFill rotWithShape="1">
            <a:gsLst>
              <a:gs pos="0">
                <a:srgbClr val="FFFF0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000">
                <a:solidFill>
                  <a:schemeClr val="tx1"/>
                </a:solidFill>
                <a:latin typeface="Arial" panose="020B0604020202020204" pitchFamily="34" charset="0"/>
              </a:rPr>
              <a:t>百貨店・コンビニなど</a:t>
            </a:r>
          </a:p>
        </p:txBody>
      </p:sp>
      <p:sp>
        <p:nvSpPr>
          <p:cNvPr id="230459" name="Text Box 59"/>
          <p:cNvSpPr txBox="1">
            <a:spLocks noChangeArrowheads="1"/>
          </p:cNvSpPr>
          <p:nvPr/>
        </p:nvSpPr>
        <p:spPr bwMode="auto">
          <a:xfrm>
            <a:off x="3360738" y="8210550"/>
            <a:ext cx="3294062" cy="157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600" b="0">
                <a:solidFill>
                  <a:schemeClr val="tx1"/>
                </a:solidFill>
              </a:rPr>
              <a:t>・原則営業中止・耐震性を有するなど安全性が確保される場合は</a:t>
            </a:r>
            <a:r>
              <a:rPr lang="en-US" altLang="ja-JP" sz="600" b="0">
                <a:solidFill>
                  <a:schemeClr val="tx1"/>
                </a:solidFill>
              </a:rPr>
              <a:t>､</a:t>
            </a:r>
            <a:r>
              <a:rPr lang="ja-JP" altLang="en-US" sz="600" b="0">
                <a:solidFill>
                  <a:schemeClr val="tx1"/>
                </a:solidFill>
              </a:rPr>
              <a:t>営業を継続できる</a:t>
            </a:r>
          </a:p>
        </p:txBody>
      </p:sp>
      <p:sp>
        <p:nvSpPr>
          <p:cNvPr id="230460" name="Rectangle 60"/>
          <p:cNvSpPr>
            <a:spLocks noChangeArrowheads="1"/>
          </p:cNvSpPr>
          <p:nvPr/>
        </p:nvSpPr>
        <p:spPr bwMode="auto">
          <a:xfrm>
            <a:off x="3446463" y="8348663"/>
            <a:ext cx="2928937" cy="163512"/>
          </a:xfrm>
          <a:prstGeom prst="rect">
            <a:avLst/>
          </a:prstGeom>
          <a:gradFill rotWithShape="1">
            <a:gsLst>
              <a:gs pos="0">
                <a:srgbClr val="FFFF0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000">
                <a:solidFill>
                  <a:schemeClr val="tx1"/>
                </a:solidFill>
                <a:latin typeface="Arial" panose="020B0604020202020204" pitchFamily="34" charset="0"/>
              </a:rPr>
              <a:t>病院</a:t>
            </a:r>
          </a:p>
        </p:txBody>
      </p:sp>
      <p:sp>
        <p:nvSpPr>
          <p:cNvPr id="230461" name="Text Box 61"/>
          <p:cNvSpPr txBox="1">
            <a:spLocks noChangeArrowheads="1"/>
          </p:cNvSpPr>
          <p:nvPr/>
        </p:nvSpPr>
        <p:spPr bwMode="auto">
          <a:xfrm>
            <a:off x="3360738" y="8496300"/>
            <a:ext cx="3294062" cy="157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600" b="0">
                <a:solidFill>
                  <a:schemeClr val="tx1"/>
                </a:solidFill>
              </a:rPr>
              <a:t>・原則外来診療中止・耐震性を有する病院は診療を継続できる</a:t>
            </a:r>
          </a:p>
        </p:txBody>
      </p:sp>
      <p:sp>
        <p:nvSpPr>
          <p:cNvPr id="230462" name="Rectangle 62"/>
          <p:cNvSpPr>
            <a:spLocks noChangeArrowheads="1"/>
          </p:cNvSpPr>
          <p:nvPr/>
        </p:nvSpPr>
        <p:spPr bwMode="auto">
          <a:xfrm>
            <a:off x="3446463" y="8661400"/>
            <a:ext cx="2928937" cy="160338"/>
          </a:xfrm>
          <a:prstGeom prst="rect">
            <a:avLst/>
          </a:prstGeom>
          <a:gradFill rotWithShape="1">
            <a:gsLst>
              <a:gs pos="0">
                <a:srgbClr val="FFFF0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000">
                <a:solidFill>
                  <a:schemeClr val="tx1"/>
                </a:solidFill>
                <a:latin typeface="Arial" panose="020B0604020202020204" pitchFamily="34" charset="0"/>
              </a:rPr>
              <a:t>学校</a:t>
            </a:r>
          </a:p>
        </p:txBody>
      </p:sp>
      <p:sp>
        <p:nvSpPr>
          <p:cNvPr id="230463" name="Text Box 63"/>
          <p:cNvSpPr txBox="1">
            <a:spLocks noChangeArrowheads="1"/>
          </p:cNvSpPr>
          <p:nvPr/>
        </p:nvSpPr>
        <p:spPr bwMode="auto">
          <a:xfrm>
            <a:off x="3360738" y="8807450"/>
            <a:ext cx="3294062" cy="1587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600" b="0">
                <a:solidFill>
                  <a:schemeClr val="tx1"/>
                </a:solidFill>
              </a:rPr>
              <a:t>・東海地震注意情報が発表された場合</a:t>
            </a:r>
            <a:r>
              <a:rPr lang="en-US" altLang="ja-JP" sz="600" b="0">
                <a:solidFill>
                  <a:schemeClr val="tx1"/>
                </a:solidFill>
              </a:rPr>
              <a:t>､</a:t>
            </a:r>
            <a:r>
              <a:rPr lang="ja-JP" altLang="en-US" sz="600" b="0">
                <a:solidFill>
                  <a:schemeClr val="tx1"/>
                </a:solidFill>
              </a:rPr>
              <a:t>授業中止</a:t>
            </a:r>
            <a:r>
              <a:rPr lang="en-US" altLang="ja-JP" sz="600" b="0">
                <a:solidFill>
                  <a:schemeClr val="tx1"/>
                </a:solidFill>
              </a:rPr>
              <a:t>､</a:t>
            </a:r>
            <a:r>
              <a:rPr lang="ja-JP" altLang="en-US" sz="600" b="0">
                <a:solidFill>
                  <a:schemeClr val="tx1"/>
                </a:solidFill>
              </a:rPr>
              <a:t>児童・生徒は下校（保護者引渡し）</a:t>
            </a:r>
          </a:p>
        </p:txBody>
      </p:sp>
      <p:sp>
        <p:nvSpPr>
          <p:cNvPr id="230464" name="Rectangle 64"/>
          <p:cNvSpPr>
            <a:spLocks noChangeArrowheads="1"/>
          </p:cNvSpPr>
          <p:nvPr/>
        </p:nvSpPr>
        <p:spPr bwMode="auto">
          <a:xfrm>
            <a:off x="3455988" y="8953500"/>
            <a:ext cx="2928937" cy="163513"/>
          </a:xfrm>
          <a:prstGeom prst="rect">
            <a:avLst/>
          </a:prstGeom>
          <a:gradFill rotWithShape="1">
            <a:gsLst>
              <a:gs pos="0">
                <a:srgbClr val="FFFF0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ja-JP" altLang="en-US" sz="1000">
                <a:solidFill>
                  <a:schemeClr val="tx1"/>
                </a:solidFill>
                <a:latin typeface="Arial" panose="020B0604020202020204" pitchFamily="34" charset="0"/>
              </a:rPr>
              <a:t>県の施設</a:t>
            </a:r>
          </a:p>
        </p:txBody>
      </p:sp>
      <p:sp>
        <p:nvSpPr>
          <p:cNvPr id="230465" name="Text Box 65"/>
          <p:cNvSpPr txBox="1">
            <a:spLocks noChangeArrowheads="1"/>
          </p:cNvSpPr>
          <p:nvPr/>
        </p:nvSpPr>
        <p:spPr bwMode="auto">
          <a:xfrm>
            <a:off x="3370263" y="9102725"/>
            <a:ext cx="3294062" cy="157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nSpc>
                <a:spcPct val="70000"/>
              </a:lnSpc>
              <a:spcBef>
                <a:spcPct val="50000"/>
              </a:spcBef>
            </a:pPr>
            <a:r>
              <a:rPr lang="ja-JP" altLang="en-US" sz="600" b="0">
                <a:solidFill>
                  <a:schemeClr val="tx1"/>
                </a:solidFill>
              </a:rPr>
              <a:t>・県民が利用する施設は</a:t>
            </a:r>
            <a:r>
              <a:rPr lang="en-US" altLang="ja-JP" sz="600" b="0">
                <a:solidFill>
                  <a:schemeClr val="tx1"/>
                </a:solidFill>
              </a:rPr>
              <a:t>､</a:t>
            </a:r>
            <a:r>
              <a:rPr lang="ja-JP" altLang="en-US" sz="600" b="0">
                <a:solidFill>
                  <a:schemeClr val="tx1"/>
                </a:solidFill>
              </a:rPr>
              <a:t>東海地震注意情報が発表された場合</a:t>
            </a:r>
            <a:r>
              <a:rPr lang="en-US" altLang="ja-JP" sz="600" b="0">
                <a:solidFill>
                  <a:schemeClr val="tx1"/>
                </a:solidFill>
              </a:rPr>
              <a:t>､</a:t>
            </a:r>
            <a:r>
              <a:rPr lang="ja-JP" altLang="en-US" sz="600" b="0">
                <a:solidFill>
                  <a:schemeClr val="tx1"/>
                </a:solidFill>
              </a:rPr>
              <a:t>原則として閉館する</a:t>
            </a:r>
          </a:p>
        </p:txBody>
      </p:sp>
      <p:sp>
        <p:nvSpPr>
          <p:cNvPr id="230466" name="AutoShape 66"/>
          <p:cNvSpPr>
            <a:spLocks noChangeArrowheads="1"/>
          </p:cNvSpPr>
          <p:nvPr/>
        </p:nvSpPr>
        <p:spPr bwMode="auto">
          <a:xfrm>
            <a:off x="4064000" y="5562600"/>
            <a:ext cx="1881188" cy="1009650"/>
          </a:xfrm>
          <a:prstGeom prst="roundRect">
            <a:avLst>
              <a:gd name="adj" fmla="val 13838"/>
            </a:avLst>
          </a:prstGeom>
          <a:solidFill>
            <a:schemeClr val="bg1"/>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8000" rIns="18000" bIns="18000"/>
          <a:lstStyle/>
          <a:p>
            <a:r>
              <a:rPr lang="ja-JP" altLang="en-US" sz="1000">
                <a:solidFill>
                  <a:srgbClr val="FFFF00"/>
                </a:solidFill>
                <a:latin typeface="HG創英角ｺﾞｼｯｸUB" panose="020B0909000000000000" pitchFamily="49" charset="-128"/>
                <a:ea typeface="HG創英角ｺﾞｼｯｸUB" panose="020B0909000000000000" pitchFamily="49" charset="-128"/>
              </a:rPr>
              <a:t>　　　</a:t>
            </a:r>
            <a:r>
              <a:rPr lang="ja-JP" altLang="en-US" sz="900" b="0">
                <a:solidFill>
                  <a:srgbClr val="33CC33"/>
                </a:solidFill>
              </a:rPr>
              <a:t>予知ができない場合も･･･</a:t>
            </a:r>
            <a:endParaRPr lang="ja-JP" altLang="en-US" b="0">
              <a:solidFill>
                <a:srgbClr val="33CC33"/>
              </a:solidFill>
            </a:endParaRPr>
          </a:p>
          <a:p>
            <a:r>
              <a:rPr lang="ja-JP" altLang="en-US" b="0">
                <a:solidFill>
                  <a:srgbClr val="33CC33"/>
                </a:solidFill>
                <a:latin typeface="HG創英角ｺﾞｼｯｸUB" panose="020B0909000000000000" pitchFamily="49" charset="-128"/>
                <a:ea typeface="HG創英角ｺﾞｼｯｸUB" panose="020B0909000000000000" pitchFamily="49" charset="-128"/>
              </a:rPr>
              <a:t>　　　　</a:t>
            </a:r>
            <a:r>
              <a:rPr lang="ja-JP" altLang="en-US" b="0">
                <a:solidFill>
                  <a:schemeClr val="tx1"/>
                </a:solidFill>
              </a:rPr>
              <a:t>前兆現象が小さくて観測できない場合や前兆現象から地震発生までが急激に進行し</a:t>
            </a:r>
            <a:r>
              <a:rPr lang="en-US" altLang="ja-JP" b="0">
                <a:solidFill>
                  <a:schemeClr val="tx1"/>
                </a:solidFill>
              </a:rPr>
              <a:t>､</a:t>
            </a:r>
            <a:r>
              <a:rPr lang="ja-JP" altLang="en-US" b="0">
                <a:solidFill>
                  <a:schemeClr val="tx1"/>
                </a:solidFill>
              </a:rPr>
              <a:t>時間的に余裕がない場合なども想定されます。これらの場合</a:t>
            </a:r>
            <a:r>
              <a:rPr lang="en-US" altLang="ja-JP" b="0">
                <a:solidFill>
                  <a:schemeClr val="tx1"/>
                </a:solidFill>
              </a:rPr>
              <a:t>､</a:t>
            </a:r>
            <a:r>
              <a:rPr lang="ja-JP" altLang="en-US" b="0">
                <a:solidFill>
                  <a:schemeClr val="tx1"/>
                </a:solidFill>
              </a:rPr>
              <a:t>注意情報や予知情報が発表されないまま地震が発生することもあるので</a:t>
            </a:r>
            <a:r>
              <a:rPr lang="en-US" altLang="ja-JP" b="0">
                <a:solidFill>
                  <a:schemeClr val="tx1"/>
                </a:solidFill>
              </a:rPr>
              <a:t>､</a:t>
            </a:r>
            <a:r>
              <a:rPr lang="ja-JP" altLang="en-US" b="0">
                <a:solidFill>
                  <a:schemeClr val="tx1"/>
                </a:solidFill>
              </a:rPr>
              <a:t>日ごろからの防災対策が重要です。</a:t>
            </a:r>
            <a:endParaRPr lang="ja-JP" altLang="en-US" sz="900" b="0">
              <a:solidFill>
                <a:schemeClr val="tx1"/>
              </a:solidFill>
            </a:endParaRPr>
          </a:p>
        </p:txBody>
      </p:sp>
      <p:sp>
        <p:nvSpPr>
          <p:cNvPr id="230467" name="Oval 67"/>
          <p:cNvSpPr>
            <a:spLocks noChangeArrowheads="1"/>
          </p:cNvSpPr>
          <p:nvPr/>
        </p:nvSpPr>
        <p:spPr bwMode="auto">
          <a:xfrm>
            <a:off x="4103688" y="5602288"/>
            <a:ext cx="354012" cy="268287"/>
          </a:xfrm>
          <a:prstGeom prst="ellipse">
            <a:avLst/>
          </a:prstGeom>
          <a:solidFill>
            <a:srgbClr val="FF0000"/>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1000" b="0">
                <a:solidFill>
                  <a:schemeClr val="bg1"/>
                </a:solidFill>
              </a:rPr>
              <a:t>注意</a:t>
            </a:r>
            <a:r>
              <a:rPr lang="en-US" altLang="ja-JP" sz="1000" b="0">
                <a:solidFill>
                  <a:schemeClr val="bg1"/>
                </a:solidFill>
              </a:rPr>
              <a:t>!</a:t>
            </a:r>
          </a:p>
        </p:txBody>
      </p:sp>
      <p:grpSp>
        <p:nvGrpSpPr>
          <p:cNvPr id="230468" name="Group 68"/>
          <p:cNvGrpSpPr>
            <a:grpSpLocks/>
          </p:cNvGrpSpPr>
          <p:nvPr/>
        </p:nvGrpSpPr>
        <p:grpSpPr bwMode="auto">
          <a:xfrm>
            <a:off x="6056313" y="1876425"/>
            <a:ext cx="550862" cy="3725863"/>
            <a:chOff x="3815" y="1123"/>
            <a:chExt cx="347" cy="2347"/>
          </a:xfrm>
        </p:grpSpPr>
        <p:sp>
          <p:nvSpPr>
            <p:cNvPr id="230469" name="AutoShape 69"/>
            <p:cNvSpPr>
              <a:spLocks noChangeArrowheads="1"/>
            </p:cNvSpPr>
            <p:nvPr/>
          </p:nvSpPr>
          <p:spPr bwMode="auto">
            <a:xfrm>
              <a:off x="3815" y="2258"/>
              <a:ext cx="347" cy="1212"/>
            </a:xfrm>
            <a:prstGeom prst="downArrow">
              <a:avLst>
                <a:gd name="adj1" fmla="val 54463"/>
                <a:gd name="adj2" fmla="val 108358"/>
              </a:avLst>
            </a:prstGeom>
            <a:gradFill rotWithShape="0">
              <a:gsLst>
                <a:gs pos="0">
                  <a:srgbClr val="FFFF66"/>
                </a:gs>
                <a:gs pos="100000">
                  <a:srgbClr val="FF9999">
                    <a:alpha val="95000"/>
                  </a:srgbClr>
                </a:gs>
              </a:gsLst>
              <a:lin ang="5400000" scaled="1"/>
            </a:gra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endParaRPr lang="ja-JP" altLang="ja-JP" sz="1000" b="0">
                <a:effectLst>
                  <a:outerShdw blurRad="38100" dist="38100" dir="2700000" algn="tl">
                    <a:srgbClr val="000000"/>
                  </a:outerShdw>
                </a:effectLst>
                <a:latin typeface="HG創英角ｺﾞｼｯｸUB" panose="020B0909000000000000" pitchFamily="49" charset="-128"/>
                <a:ea typeface="HG創英角ｺﾞｼｯｸUB" panose="020B0909000000000000" pitchFamily="49" charset="-128"/>
              </a:endParaRPr>
            </a:p>
          </p:txBody>
        </p:sp>
        <p:sp>
          <p:nvSpPr>
            <p:cNvPr id="230470" name="Rectangle 70"/>
            <p:cNvSpPr>
              <a:spLocks noChangeArrowheads="1"/>
            </p:cNvSpPr>
            <p:nvPr/>
          </p:nvSpPr>
          <p:spPr bwMode="auto">
            <a:xfrm>
              <a:off x="3894" y="1123"/>
              <a:ext cx="190" cy="1136"/>
            </a:xfrm>
            <a:prstGeom prst="rect">
              <a:avLst/>
            </a:prstGeom>
            <a:gradFill rotWithShape="1">
              <a:gsLst>
                <a:gs pos="0">
                  <a:srgbClr val="339966"/>
                </a:gs>
                <a:gs pos="100000">
                  <a:srgbClr val="FFFF66"/>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230471" name="Text Box 71"/>
          <p:cNvSpPr txBox="1">
            <a:spLocks noChangeArrowheads="1"/>
          </p:cNvSpPr>
          <p:nvPr/>
        </p:nvSpPr>
        <p:spPr bwMode="auto">
          <a:xfrm>
            <a:off x="6165850" y="3400425"/>
            <a:ext cx="333375" cy="552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90000" tIns="46800" rIns="90000" bIns="46800">
            <a:spAutoFit/>
          </a:bodyPr>
          <a:lstStyle/>
          <a:p>
            <a:pPr>
              <a:spcBef>
                <a:spcPct val="50000"/>
              </a:spcBef>
            </a:pPr>
            <a:r>
              <a:rPr lang="ja-JP" altLang="en-US" sz="1000">
                <a:effectLst>
                  <a:outerShdw blurRad="38100" dist="38100" dir="2700000" algn="tl">
                    <a:srgbClr val="C0C0C0"/>
                  </a:outerShdw>
                </a:effectLst>
                <a:latin typeface="HG創英角ｺﾞｼｯｸUB" panose="020B0909000000000000" pitchFamily="49" charset="-128"/>
                <a:ea typeface="HG創英角ｺﾞｼｯｸUB" panose="020B0909000000000000" pitchFamily="49" charset="-128"/>
              </a:rPr>
              <a:t>危険度</a:t>
            </a:r>
          </a:p>
        </p:txBody>
      </p:sp>
      <p:sp>
        <p:nvSpPr>
          <p:cNvPr id="230472" name="AutoShape 72"/>
          <p:cNvSpPr>
            <a:spLocks noChangeArrowheads="1"/>
          </p:cNvSpPr>
          <p:nvPr/>
        </p:nvSpPr>
        <p:spPr bwMode="auto">
          <a:xfrm>
            <a:off x="6288088" y="3886200"/>
            <a:ext cx="88900" cy="119063"/>
          </a:xfrm>
          <a:prstGeom prst="downArrow">
            <a:avLst>
              <a:gd name="adj1" fmla="val 50000"/>
              <a:gd name="adj2" fmla="val 33482"/>
            </a:avLst>
          </a:prstGeom>
          <a:solidFill>
            <a:schemeClr val="tx2"/>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30473" name="Text Box 73"/>
          <p:cNvSpPr txBox="1">
            <a:spLocks noChangeArrowheads="1"/>
          </p:cNvSpPr>
          <p:nvPr/>
        </p:nvSpPr>
        <p:spPr bwMode="auto">
          <a:xfrm>
            <a:off x="6078538" y="3983038"/>
            <a:ext cx="509587"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ctr">
              <a:spcBef>
                <a:spcPct val="50000"/>
              </a:spcBef>
            </a:pPr>
            <a:r>
              <a:rPr lang="ja-JP" altLang="en-US" sz="1000">
                <a:effectLst>
                  <a:outerShdw blurRad="38100" dist="38100" dir="2700000" algn="tl">
                    <a:srgbClr val="C0C0C0"/>
                  </a:outerShdw>
                </a:effectLst>
                <a:latin typeface="HG創英角ｺﾞｼｯｸUB" panose="020B0909000000000000" pitchFamily="49" charset="-128"/>
                <a:ea typeface="HG創英角ｺﾞｼｯｸUB" panose="020B0909000000000000" pitchFamily="49" charset="-128"/>
              </a:rPr>
              <a:t>ＵＰ</a:t>
            </a:r>
          </a:p>
        </p:txBody>
      </p:sp>
      <p:pic>
        <p:nvPicPr>
          <p:cNvPr id="230474" name="Picture 74" descr="GUM02_CL040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255963"/>
            <a:ext cx="900113" cy="881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ext Box 2"/>
          <p:cNvSpPr txBox="1">
            <a:spLocks noChangeArrowheads="1"/>
          </p:cNvSpPr>
          <p:nvPr/>
        </p:nvSpPr>
        <p:spPr bwMode="auto">
          <a:xfrm>
            <a:off x="0" y="631825"/>
            <a:ext cx="133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1800" b="0">
                <a:solidFill>
                  <a:schemeClr val="tx1"/>
                </a:solidFill>
                <a:latin typeface="Arial" panose="020B0604020202020204" pitchFamily="34" charset="0"/>
                <a:ea typeface="ＭＳ Ｐゴシック" panose="020B0600070205080204" pitchFamily="50" charset="-128"/>
              </a:rPr>
              <a:t>【</a:t>
            </a:r>
            <a:r>
              <a:rPr lang="ja-JP" altLang="en-US" sz="1800" b="0">
                <a:solidFill>
                  <a:schemeClr val="tx1"/>
                </a:solidFill>
                <a:latin typeface="Arial" panose="020B0604020202020204" pitchFamily="34" charset="0"/>
                <a:ea typeface="ＭＳ Ｐゴシック" panose="020B0600070205080204" pitchFamily="50" charset="-128"/>
              </a:rPr>
              <a:t>資料　Ｅ</a:t>
            </a:r>
            <a:r>
              <a:rPr lang="en-US" altLang="ja-JP" sz="1800" b="0">
                <a:solidFill>
                  <a:schemeClr val="tx1"/>
                </a:solidFill>
                <a:latin typeface="Arial" panose="020B0604020202020204" pitchFamily="34" charset="0"/>
                <a:ea typeface="ＭＳ Ｐゴシック" panose="020B0600070205080204" pitchFamily="50" charset="-128"/>
              </a:rPr>
              <a:t>】</a:t>
            </a:r>
            <a:r>
              <a:rPr lang="ja-JP" altLang="en-US" sz="1800" b="0">
                <a:solidFill>
                  <a:schemeClr val="tx1"/>
                </a:solidFill>
                <a:latin typeface="Arial" panose="020B0604020202020204" pitchFamily="34" charset="0"/>
                <a:ea typeface="ＭＳ Ｐゴシック" panose="020B0600070205080204" pitchFamily="50" charset="-128"/>
              </a:rPr>
              <a:t>　</a:t>
            </a:r>
          </a:p>
        </p:txBody>
      </p:sp>
      <p:pic>
        <p:nvPicPr>
          <p:cNvPr id="176132" name="Picture 4" descr="eew0707A_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63" y="1095375"/>
            <a:ext cx="6084887" cy="8542338"/>
          </a:xfrm>
          <a:prstGeom prst="rect">
            <a:avLst/>
          </a:prstGeom>
          <a:noFill/>
          <a:extLst>
            <a:ext uri="{909E8E84-426E-40DD-AFC4-6F175D3DCCD1}">
              <a14:hiddenFill xmlns:a14="http://schemas.microsoft.com/office/drawing/2010/main">
                <a:solidFill>
                  <a:srgbClr val="FFFFFF"/>
                </a:solidFill>
              </a14:hiddenFill>
            </a:ext>
          </a:extLst>
        </p:spPr>
      </p:pic>
      <p:sp>
        <p:nvSpPr>
          <p:cNvPr id="176133" name="Text Box 5"/>
          <p:cNvSpPr txBox="1">
            <a:spLocks noChangeArrowheads="1"/>
          </p:cNvSpPr>
          <p:nvPr/>
        </p:nvSpPr>
        <p:spPr bwMode="auto">
          <a:xfrm>
            <a:off x="3259138" y="9647238"/>
            <a:ext cx="349250"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37</a:t>
            </a:r>
          </a:p>
        </p:txBody>
      </p:sp>
      <p:sp>
        <p:nvSpPr>
          <p:cNvPr id="176136" name="Text Box 8"/>
          <p:cNvSpPr txBox="1">
            <a:spLocks noChangeArrowheads="1"/>
          </p:cNvSpPr>
          <p:nvPr/>
        </p:nvSpPr>
        <p:spPr bwMode="auto">
          <a:xfrm>
            <a:off x="1385888" y="57150"/>
            <a:ext cx="5472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000" b="0">
                <a:solidFill>
                  <a:schemeClr val="tx1"/>
                </a:solidFill>
              </a:rPr>
              <a:t>Ⅳ．ＢＣＰ関連資料集</a:t>
            </a:r>
            <a:endParaRPr lang="ja-JP" altLang="en-US" sz="1000" b="0">
              <a:solidFill>
                <a:schemeClr val="tx1"/>
              </a:solidFill>
            </a:endParaRPr>
          </a:p>
        </p:txBody>
      </p:sp>
      <p:sp>
        <p:nvSpPr>
          <p:cNvPr id="176137" name="Text Box 9"/>
          <p:cNvSpPr txBox="1">
            <a:spLocks noChangeArrowheads="1"/>
          </p:cNvSpPr>
          <p:nvPr/>
        </p:nvSpPr>
        <p:spPr bwMode="auto">
          <a:xfrm>
            <a:off x="1268413" y="631825"/>
            <a:ext cx="1555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1800" b="0">
                <a:solidFill>
                  <a:schemeClr val="tx1"/>
                </a:solidFill>
                <a:latin typeface="Arial" panose="020B0604020202020204" pitchFamily="34" charset="0"/>
                <a:ea typeface="ＭＳ Ｐゴシック" panose="020B0600070205080204" pitchFamily="50" charset="-128"/>
              </a:rPr>
              <a:t>緊急地震速報</a:t>
            </a:r>
            <a:endParaRPr lang="ja-JP" altLang="en-US" sz="1800" b="0">
              <a:solidFill>
                <a:schemeClr val="tx1"/>
              </a:solidFill>
              <a:latin typeface="Arial" panose="020B0604020202020204" pitchFamily="34" charset="0"/>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AutoShape 2"/>
          <p:cNvSpPr>
            <a:spLocks noChangeArrowheads="1"/>
          </p:cNvSpPr>
          <p:nvPr/>
        </p:nvSpPr>
        <p:spPr bwMode="auto">
          <a:xfrm>
            <a:off x="1468438" y="7926388"/>
            <a:ext cx="3921125" cy="1136650"/>
          </a:xfrm>
          <a:prstGeom prst="roundRect">
            <a:avLst>
              <a:gd name="adj" fmla="val 16667"/>
            </a:avLst>
          </a:prstGeom>
          <a:solidFill>
            <a:schemeClr val="bg1"/>
          </a:solidFill>
          <a:ln w="28575">
            <a:solidFill>
              <a:srgbClr val="969696"/>
            </a:solidFill>
            <a:prstDash val="sysDot"/>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000" b="0"/>
              <a:t>　本事例集の取材・編集は、愛知県から「企業防災推進ネットワークモデル事業」の委託を受けた（株）損保ジャパン・リスクマネジメントが行いました。</a:t>
            </a:r>
          </a:p>
          <a:p>
            <a:endParaRPr lang="ja-JP" altLang="en-US" sz="1000" b="0"/>
          </a:p>
          <a:p>
            <a:r>
              <a:rPr lang="ja-JP" altLang="en-US" sz="1000" b="0"/>
              <a:t>　お忙しい中、本事業にご協力いただきました企業や店舗の皆様に、改めてお礼を申し上げます。</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099" name="Group 11"/>
          <p:cNvGrpSpPr>
            <a:grpSpLocks/>
          </p:cNvGrpSpPr>
          <p:nvPr/>
        </p:nvGrpSpPr>
        <p:grpSpPr bwMode="auto">
          <a:xfrm>
            <a:off x="1516063" y="7751134"/>
            <a:ext cx="3860800" cy="1392865"/>
            <a:chOff x="955" y="4560"/>
            <a:chExt cx="2432" cy="1200"/>
          </a:xfrm>
        </p:grpSpPr>
        <p:sp>
          <p:nvSpPr>
            <p:cNvPr id="217096" name="AutoShape 8"/>
            <p:cNvSpPr>
              <a:spLocks noChangeArrowheads="1"/>
            </p:cNvSpPr>
            <p:nvPr/>
          </p:nvSpPr>
          <p:spPr bwMode="auto">
            <a:xfrm>
              <a:off x="955" y="4560"/>
              <a:ext cx="2432" cy="1200"/>
            </a:xfrm>
            <a:prstGeom prst="roundRect">
              <a:avLst>
                <a:gd name="adj" fmla="val 16667"/>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28575">
                  <a:solidFill>
                    <a:srgbClr val="00FF00"/>
                  </a:solidFill>
                  <a:round/>
                  <a:headEnd/>
                  <a:tailEnd/>
                </a14:hiddenLine>
              </a:ext>
            </a:extLst>
          </p:spPr>
          <p:txBody>
            <a:bodyPr wrap="none" lIns="90000" tIns="46800" rIns="90000" bIns="46800" anchor="ctr"/>
            <a:lstStyle/>
            <a:p>
              <a:endParaRPr lang="ja-JP" altLang="en-US"/>
            </a:p>
          </p:txBody>
        </p:sp>
        <p:sp>
          <p:nvSpPr>
            <p:cNvPr id="217097" name="AutoShape 9"/>
            <p:cNvSpPr>
              <a:spLocks noChangeArrowheads="1"/>
            </p:cNvSpPr>
            <p:nvPr/>
          </p:nvSpPr>
          <p:spPr bwMode="auto">
            <a:xfrm>
              <a:off x="987" y="4622"/>
              <a:ext cx="2364" cy="1111"/>
            </a:xfrm>
            <a:prstGeom prst="roundRect">
              <a:avLst>
                <a:gd name="adj" fmla="val 17329"/>
              </a:avLst>
            </a:prstGeom>
            <a:gradFill rotWithShape="1">
              <a:gsLst>
                <a:gs pos="0">
                  <a:srgbClr val="5C4A00">
                    <a:gamma/>
                    <a:tint val="33725"/>
                    <a:invGamma/>
                  </a:srgbClr>
                </a:gs>
                <a:gs pos="100000">
                  <a:srgbClr val="5C4A00"/>
                </a:gs>
              </a:gsLst>
              <a:lin ang="2700000" scaled="1"/>
            </a:gra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17098" name="AutoShape 10"/>
            <p:cNvSpPr>
              <a:spLocks noChangeArrowheads="1"/>
            </p:cNvSpPr>
            <p:nvPr/>
          </p:nvSpPr>
          <p:spPr bwMode="auto">
            <a:xfrm>
              <a:off x="978" y="4592"/>
              <a:ext cx="2364" cy="1126"/>
            </a:xfrm>
            <a:prstGeom prst="roundRect">
              <a:avLst>
                <a:gd name="adj" fmla="val 16667"/>
              </a:avLst>
            </a:prstGeom>
            <a:gradFill rotWithShape="1">
              <a:gsLst>
                <a:gs pos="0">
                  <a:srgbClr val="FFCC00">
                    <a:gamma/>
                    <a:tint val="33725"/>
                    <a:invGamma/>
                  </a:srgbClr>
                </a:gs>
                <a:gs pos="100000">
                  <a:srgbClr val="FFCC00"/>
                </a:gs>
              </a:gsLst>
              <a:lin ang="2700000" scaled="1"/>
            </a:gradFill>
            <a:ln>
              <a:noFill/>
            </a:ln>
            <a:effectLst/>
            <a:extLst>
              <a:ext uri="{91240B29-F687-4F45-9708-019B960494DF}">
                <a14:hiddenLine xmlns:a14="http://schemas.microsoft.com/office/drawing/2010/main" w="28575" algn="ctr">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dist"/>
              <a:endParaRPr lang="ja-JP" altLang="ja-JP" sz="2000" b="0">
                <a:solidFill>
                  <a:srgbClr val="333399"/>
                </a:solidFill>
                <a:effectLst>
                  <a:outerShdw blurRad="38100" dist="38100" dir="2700000" algn="tl">
                    <a:srgbClr val="000000"/>
                  </a:outerShdw>
                </a:effectLst>
              </a:endParaRPr>
            </a:p>
          </p:txBody>
        </p:sp>
      </p:grpSp>
      <p:sp>
        <p:nvSpPr>
          <p:cNvPr id="217091" name="Text Box 3"/>
          <p:cNvSpPr txBox="1">
            <a:spLocks noChangeArrowheads="1"/>
          </p:cNvSpPr>
          <p:nvPr/>
        </p:nvSpPr>
        <p:spPr bwMode="auto">
          <a:xfrm>
            <a:off x="1773238" y="7871120"/>
            <a:ext cx="3597275" cy="1120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ja-JP" altLang="en-US" sz="1400" b="0" dirty="0">
                <a:solidFill>
                  <a:srgbClr val="333399"/>
                </a:solidFill>
                <a:effectLst>
                  <a:outerShdw blurRad="38100" dist="38100" dir="2700000" algn="tl">
                    <a:srgbClr val="C0C0C0"/>
                  </a:outerShdw>
                </a:effectLst>
              </a:rPr>
              <a:t>お問合せ先</a:t>
            </a:r>
          </a:p>
          <a:p>
            <a:pPr>
              <a:spcBef>
                <a:spcPct val="20000"/>
              </a:spcBef>
            </a:pPr>
            <a:endParaRPr lang="ja-JP" altLang="en-US" sz="1400" b="0" dirty="0">
              <a:solidFill>
                <a:srgbClr val="333399"/>
              </a:solidFill>
              <a:effectLst>
                <a:outerShdw blurRad="38100" dist="38100" dir="2700000" algn="tl">
                  <a:srgbClr val="C0C0C0"/>
                </a:outerShdw>
              </a:effectLst>
            </a:endParaRPr>
          </a:p>
          <a:p>
            <a:pPr>
              <a:spcBef>
                <a:spcPct val="20000"/>
              </a:spcBef>
            </a:pPr>
            <a:r>
              <a:rPr lang="ja-JP" altLang="en-US" sz="1000" b="0" dirty="0">
                <a:solidFill>
                  <a:srgbClr val="333399"/>
                </a:solidFill>
                <a:effectLst>
                  <a:outerShdw blurRad="38100" dist="38100" dir="2700000" algn="tl">
                    <a:srgbClr val="C0C0C0"/>
                  </a:outerShdw>
                </a:effectLst>
              </a:rPr>
              <a:t>愛知県 </a:t>
            </a:r>
            <a:r>
              <a:rPr lang="ja-JP" altLang="en-US" sz="1000" b="0" dirty="0" smtClean="0">
                <a:solidFill>
                  <a:srgbClr val="333399"/>
                </a:solidFill>
                <a:effectLst>
                  <a:outerShdw blurRad="38100" dist="38100" dir="2700000" algn="tl">
                    <a:srgbClr val="C0C0C0"/>
                  </a:outerShdw>
                </a:effectLst>
              </a:rPr>
              <a:t>経済産業局 中小企業部 </a:t>
            </a:r>
            <a:r>
              <a:rPr lang="ja-JP" altLang="en-US" sz="1000" b="0" dirty="0">
                <a:solidFill>
                  <a:srgbClr val="333399"/>
                </a:solidFill>
                <a:effectLst>
                  <a:outerShdw blurRad="38100" dist="38100" dir="2700000" algn="tl">
                    <a:srgbClr val="C0C0C0"/>
                  </a:outerShdw>
                </a:effectLst>
              </a:rPr>
              <a:t>中小企業金融課</a:t>
            </a:r>
          </a:p>
          <a:p>
            <a:pPr>
              <a:spcBef>
                <a:spcPct val="20000"/>
              </a:spcBef>
            </a:pPr>
            <a:r>
              <a:rPr lang="ja-JP" altLang="en-US" sz="1000" b="0" dirty="0">
                <a:solidFill>
                  <a:srgbClr val="333399"/>
                </a:solidFill>
                <a:effectLst>
                  <a:outerShdw blurRad="38100" dist="38100" dir="2700000" algn="tl">
                    <a:srgbClr val="C0C0C0"/>
                  </a:outerShdw>
                </a:effectLst>
              </a:rPr>
              <a:t>　　　　電　話　</a:t>
            </a:r>
            <a:r>
              <a:rPr lang="en-US" altLang="ja-JP" sz="1000" b="0" dirty="0" smtClean="0">
                <a:solidFill>
                  <a:srgbClr val="333399"/>
                </a:solidFill>
                <a:effectLst>
                  <a:outerShdw blurRad="38100" dist="38100" dir="2700000" algn="tl">
                    <a:srgbClr val="C0C0C0"/>
                  </a:outerShdw>
                </a:effectLst>
              </a:rPr>
              <a:t>052-954-6334</a:t>
            </a:r>
            <a:r>
              <a:rPr lang="ja-JP" altLang="en-US" sz="1000" b="0" dirty="0" smtClean="0">
                <a:solidFill>
                  <a:srgbClr val="333399"/>
                </a:solidFill>
                <a:effectLst>
                  <a:outerShdw blurRad="38100" dist="38100" dir="2700000" algn="tl">
                    <a:srgbClr val="C0C0C0"/>
                  </a:outerShdw>
                </a:effectLst>
              </a:rPr>
              <a:t>（</a:t>
            </a:r>
            <a:r>
              <a:rPr lang="ja-JP" altLang="en-US" sz="1000" b="0" dirty="0">
                <a:solidFill>
                  <a:srgbClr val="333399"/>
                </a:solidFill>
                <a:effectLst>
                  <a:outerShdw blurRad="38100" dist="38100" dir="2700000" algn="tl">
                    <a:srgbClr val="C0C0C0"/>
                  </a:outerShdw>
                </a:effectLst>
              </a:rPr>
              <a:t>ダイヤルイン）</a:t>
            </a:r>
          </a:p>
          <a:p>
            <a:pPr>
              <a:spcBef>
                <a:spcPct val="20000"/>
              </a:spcBef>
            </a:pPr>
            <a:r>
              <a:rPr lang="ja-JP" altLang="en-US" sz="1000" b="0" dirty="0">
                <a:solidFill>
                  <a:srgbClr val="333399"/>
                </a:solidFill>
                <a:effectLst>
                  <a:outerShdw blurRad="38100" dist="38100" dir="2700000" algn="tl">
                    <a:srgbClr val="C0C0C0"/>
                  </a:outerShdw>
                </a:effectLst>
              </a:rPr>
              <a:t>　　　　ＦＡＸ　</a:t>
            </a:r>
            <a:r>
              <a:rPr lang="en-US" altLang="ja-JP" sz="1000" b="0" dirty="0" smtClean="0">
                <a:solidFill>
                  <a:srgbClr val="333399"/>
                </a:solidFill>
                <a:effectLst>
                  <a:outerShdw blurRad="38100" dist="38100" dir="2700000" algn="tl">
                    <a:srgbClr val="C0C0C0"/>
                  </a:outerShdw>
                </a:effectLst>
              </a:rPr>
              <a:t>052-954-6924</a:t>
            </a:r>
            <a:endParaRPr lang="en-US" altLang="ja-JP" sz="1000" b="0" dirty="0">
              <a:solidFill>
                <a:srgbClr val="333399"/>
              </a:solidFill>
              <a:effectLst>
                <a:outerShdw blurRad="38100" dist="38100" dir="2700000" algn="tl">
                  <a:srgbClr val="C0C0C0"/>
                </a:outerShdw>
              </a:effectLst>
            </a:endParaRPr>
          </a:p>
        </p:txBody>
      </p:sp>
      <p:sp>
        <p:nvSpPr>
          <p:cNvPr id="217093" name="AutoShape 5"/>
          <p:cNvSpPr>
            <a:spLocks noChangeArrowheads="1"/>
          </p:cNvSpPr>
          <p:nvPr/>
        </p:nvSpPr>
        <p:spPr bwMode="auto">
          <a:xfrm>
            <a:off x="261938" y="128588"/>
            <a:ext cx="6361112" cy="9550400"/>
          </a:xfrm>
          <a:prstGeom prst="roundRect">
            <a:avLst>
              <a:gd name="adj" fmla="val 2269"/>
            </a:avLst>
          </a:prstGeom>
          <a:noFill/>
          <a:ln w="38100" cmpd="dbl" algn="ctr">
            <a:solidFill>
              <a:srgbClr val="C0C0C0"/>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17094" name="Text Box 6"/>
          <p:cNvSpPr txBox="1">
            <a:spLocks noChangeArrowheads="1"/>
          </p:cNvSpPr>
          <p:nvPr/>
        </p:nvSpPr>
        <p:spPr bwMode="auto">
          <a:xfrm>
            <a:off x="3709988" y="9674225"/>
            <a:ext cx="3130550" cy="2444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r"/>
            <a:r>
              <a:rPr lang="ja-JP" altLang="en-US" sz="1000" b="0">
                <a:solidFill>
                  <a:schemeClr val="tx1"/>
                </a:solidFill>
                <a:latin typeface="ＭＳ Ｐゴシック" panose="020B0600070205080204" pitchFamily="50" charset="-128"/>
                <a:ea typeface="ＭＳ Ｐゴシック" panose="020B0600070205080204" pitchFamily="50" charset="-128"/>
              </a:rPr>
              <a:t>あいちＢＣＰモデル　ＢＣＰ取組み事例集（平成</a:t>
            </a:r>
            <a:r>
              <a:rPr lang="en-US" altLang="ja-JP" sz="1000" b="0">
                <a:solidFill>
                  <a:schemeClr val="tx1"/>
                </a:solidFill>
                <a:latin typeface="ＭＳ Ｐゴシック" panose="020B0600070205080204" pitchFamily="50" charset="-128"/>
                <a:ea typeface="ＭＳ Ｐゴシック" panose="020B0600070205080204" pitchFamily="50" charset="-128"/>
              </a:rPr>
              <a:t>20</a:t>
            </a:r>
            <a:r>
              <a:rPr lang="ja-JP" altLang="en-US" sz="1000" b="0">
                <a:solidFill>
                  <a:schemeClr val="tx1"/>
                </a:solidFill>
                <a:latin typeface="ＭＳ Ｐゴシック" panose="020B0600070205080204" pitchFamily="50" charset="-128"/>
                <a:ea typeface="ＭＳ Ｐゴシック" panose="020B0600070205080204" pitchFamily="50" charset="-128"/>
              </a:rPr>
              <a:t>年</a:t>
            </a:r>
            <a:r>
              <a:rPr lang="en-US" altLang="ja-JP" sz="1000" b="0">
                <a:solidFill>
                  <a:schemeClr val="tx1"/>
                </a:solidFill>
                <a:latin typeface="ＭＳ Ｐゴシック" panose="020B0600070205080204" pitchFamily="50" charset="-128"/>
                <a:ea typeface="ＭＳ Ｐゴシック" panose="020B0600070205080204" pitchFamily="50" charset="-128"/>
              </a:rPr>
              <a:t>3</a:t>
            </a:r>
            <a:r>
              <a:rPr lang="ja-JP" altLang="en-US" sz="1000" b="0">
                <a:solidFill>
                  <a:schemeClr val="tx1"/>
                </a:solidFill>
                <a:latin typeface="ＭＳ Ｐゴシック" panose="020B0600070205080204" pitchFamily="50" charset="-128"/>
                <a:ea typeface="ＭＳ Ｐゴシック" panose="020B0600070205080204" pitchFamily="50" charset="-128"/>
              </a:rPr>
              <a:t>月）</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AutoShape 2"/>
          <p:cNvSpPr>
            <a:spLocks noChangeArrowheads="1"/>
          </p:cNvSpPr>
          <p:nvPr/>
        </p:nvSpPr>
        <p:spPr bwMode="auto">
          <a:xfrm>
            <a:off x="-242888" y="673100"/>
            <a:ext cx="4032251" cy="8310563"/>
          </a:xfrm>
          <a:prstGeom prst="roundRect">
            <a:avLst>
              <a:gd name="adj" fmla="val 6843"/>
            </a:avLst>
          </a:prstGeom>
          <a:solidFill>
            <a:srgbClr val="FFCCFF"/>
          </a:solidFill>
          <a:ln w="19050">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nvGrpSpPr>
          <p:cNvPr id="233475" name="Group 3"/>
          <p:cNvGrpSpPr>
            <a:grpSpLocks/>
          </p:cNvGrpSpPr>
          <p:nvPr/>
        </p:nvGrpSpPr>
        <p:grpSpPr bwMode="auto">
          <a:xfrm>
            <a:off x="404813" y="1423988"/>
            <a:ext cx="6840537" cy="8208962"/>
            <a:chOff x="255" y="897"/>
            <a:chExt cx="4309" cy="5171"/>
          </a:xfrm>
        </p:grpSpPr>
        <p:sp>
          <p:nvSpPr>
            <p:cNvPr id="233476" name="AutoShape 4"/>
            <p:cNvSpPr>
              <a:spLocks noChangeArrowheads="1"/>
            </p:cNvSpPr>
            <p:nvPr/>
          </p:nvSpPr>
          <p:spPr bwMode="auto">
            <a:xfrm>
              <a:off x="2296" y="897"/>
              <a:ext cx="2268" cy="5171"/>
            </a:xfrm>
            <a:prstGeom prst="roundRect">
              <a:avLst>
                <a:gd name="adj" fmla="val 6657"/>
              </a:avLst>
            </a:prstGeom>
            <a:solidFill>
              <a:schemeClr val="bg1"/>
            </a:solidFill>
            <a:ln w="19050">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33477" name="AutoShape 5"/>
            <p:cNvSpPr>
              <a:spLocks noChangeArrowheads="1"/>
            </p:cNvSpPr>
            <p:nvPr/>
          </p:nvSpPr>
          <p:spPr bwMode="auto">
            <a:xfrm>
              <a:off x="255" y="1351"/>
              <a:ext cx="4309" cy="4717"/>
            </a:xfrm>
            <a:prstGeom prst="roundRect">
              <a:avLst>
                <a:gd name="adj" fmla="val 4167"/>
              </a:avLst>
            </a:prstGeom>
            <a:solidFill>
              <a:schemeClr val="bg1"/>
            </a:solidFill>
            <a:ln w="19050">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33478" name="Rectangle 6"/>
            <p:cNvSpPr>
              <a:spLocks noChangeArrowheads="1"/>
            </p:cNvSpPr>
            <p:nvPr/>
          </p:nvSpPr>
          <p:spPr bwMode="auto">
            <a:xfrm>
              <a:off x="2303" y="1306"/>
              <a:ext cx="2229" cy="136"/>
            </a:xfrm>
            <a:prstGeom prst="rect">
              <a:avLst/>
            </a:prstGeom>
            <a:solidFill>
              <a:schemeClr val="bg1"/>
            </a:solidFill>
            <a:ln>
              <a:noFill/>
            </a:ln>
            <a:effectLst/>
            <a:extLst>
              <a:ext uri="{91240B29-F687-4F45-9708-019B960494DF}">
                <a14:hiddenLine xmlns:a14="http://schemas.microsoft.com/office/drawing/2010/main" w="57150" cmpd="thinThick">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233479" name="Text Box 7"/>
          <p:cNvSpPr txBox="1">
            <a:spLocks noChangeArrowheads="1"/>
          </p:cNvSpPr>
          <p:nvPr/>
        </p:nvSpPr>
        <p:spPr bwMode="auto">
          <a:xfrm>
            <a:off x="3294063" y="9647238"/>
            <a:ext cx="265112"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2</a:t>
            </a:r>
          </a:p>
        </p:txBody>
      </p:sp>
      <p:sp>
        <p:nvSpPr>
          <p:cNvPr id="233480" name="Text Box 8"/>
          <p:cNvSpPr txBox="1">
            <a:spLocks noChangeArrowheads="1"/>
          </p:cNvSpPr>
          <p:nvPr/>
        </p:nvSpPr>
        <p:spPr bwMode="auto">
          <a:xfrm>
            <a:off x="12700" y="768350"/>
            <a:ext cx="20923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17961" dir="2700000" algn="ctr" rotWithShape="0">
                    <a:srgbClr val="EAEAEA"/>
                  </a:outerShdw>
                </a:effectLst>
              </a14:hiddenEffects>
            </a:ext>
          </a:extLst>
        </p:spPr>
        <p:txBody>
          <a:bodyPr wrap="none" lIns="90000" tIns="46800" rIns="90000" bIns="46800">
            <a:spAutoFit/>
          </a:bodyPr>
          <a:lstStyle/>
          <a:p>
            <a:r>
              <a:rPr lang="en-US" altLang="ja-JP" sz="1400">
                <a:solidFill>
                  <a:schemeClr val="tx1"/>
                </a:solidFill>
                <a:effectLst>
                  <a:outerShdw blurRad="38100" dist="38100" dir="2700000" algn="tl">
                    <a:srgbClr val="C0C0C0"/>
                  </a:outerShdw>
                </a:effectLst>
              </a:rPr>
              <a:t>1</a:t>
            </a:r>
            <a:r>
              <a:rPr lang="ja-JP" altLang="en-US" sz="1400">
                <a:solidFill>
                  <a:schemeClr val="tx1"/>
                </a:solidFill>
                <a:effectLst>
                  <a:outerShdw blurRad="38100" dist="38100" dir="2700000" algn="tl">
                    <a:srgbClr val="C0C0C0"/>
                  </a:outerShdw>
                </a:effectLst>
              </a:rPr>
              <a:t>．愛知県</a:t>
            </a:r>
            <a:r>
              <a:rPr lang="ja-JP" altLang="en-US" sz="1400">
                <a:solidFill>
                  <a:schemeClr val="tx1"/>
                </a:solidFill>
                <a:effectLst>
                  <a:outerShdw blurRad="38100" dist="38100" dir="2700000" algn="tl">
                    <a:srgbClr val="C0C0C0"/>
                  </a:outerShdw>
                </a:effectLst>
                <a:latin typeface="Arial" panose="020B0604020202020204" pitchFamily="34" charset="0"/>
              </a:rPr>
              <a:t>印刷工業組合</a:t>
            </a:r>
          </a:p>
        </p:txBody>
      </p:sp>
      <p:sp>
        <p:nvSpPr>
          <p:cNvPr id="233481" name="Text Box 9"/>
          <p:cNvSpPr txBox="1">
            <a:spLocks noChangeArrowheads="1"/>
          </p:cNvSpPr>
          <p:nvPr/>
        </p:nvSpPr>
        <p:spPr bwMode="auto">
          <a:xfrm>
            <a:off x="44450" y="57150"/>
            <a:ext cx="54721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600">
                <a:solidFill>
                  <a:schemeClr val="tx1"/>
                </a:solidFill>
              </a:rPr>
              <a:t>Ⅰ</a:t>
            </a:r>
            <a:r>
              <a:rPr lang="ja-JP" altLang="en-US" sz="1600">
                <a:solidFill>
                  <a:schemeClr val="tx1"/>
                </a:solidFill>
              </a:rPr>
              <a:t>．「あいちＢＣＰモデル」取組み事例</a:t>
            </a:r>
          </a:p>
        </p:txBody>
      </p:sp>
      <p:sp>
        <p:nvSpPr>
          <p:cNvPr id="233482" name="Text Box 10"/>
          <p:cNvSpPr txBox="1">
            <a:spLocks noChangeArrowheads="1"/>
          </p:cNvSpPr>
          <p:nvPr/>
        </p:nvSpPr>
        <p:spPr bwMode="auto">
          <a:xfrm>
            <a:off x="906463" y="2298700"/>
            <a:ext cx="2809875" cy="2163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200"/>
              <a:t>愛知県印刷工業組合の</a:t>
            </a:r>
          </a:p>
          <a:p>
            <a:r>
              <a:rPr lang="ja-JP" altLang="en-US" sz="1200"/>
              <a:t>ＢＣＰに関する取組みの経緯</a:t>
            </a:r>
          </a:p>
          <a:p>
            <a:endParaRPr lang="ja-JP" altLang="en-US" sz="1200" b="0"/>
          </a:p>
          <a:p>
            <a:r>
              <a:rPr lang="ja-JP" altLang="en-US" sz="1000" b="0"/>
              <a:t>　当組合では、事業継続（ＢＣ）の考え方が大変重要であるという共通認識のもと、組合内の経営革新委員会を中心に、ＢＣＰに関するセミナーを開催するなど、組合事業として取り組んでいるところです。</a:t>
            </a:r>
          </a:p>
          <a:p>
            <a:endParaRPr lang="ja-JP" altLang="en-US" sz="1000" b="0"/>
          </a:p>
          <a:p>
            <a:r>
              <a:rPr lang="ja-JP" altLang="en-US" sz="1000" b="0"/>
              <a:t>　平成</a:t>
            </a:r>
            <a:r>
              <a:rPr lang="en-US" altLang="ja-JP" sz="1000" b="0"/>
              <a:t>19</a:t>
            </a:r>
            <a:r>
              <a:rPr lang="ja-JP" altLang="en-US" sz="1000" b="0"/>
              <a:t>年度は、より実践的に組合員へＢＣＰを普及していくため、組合員に対して参加者を募り、ＢＣＰ集団研修を開催することになりました。</a:t>
            </a:r>
          </a:p>
        </p:txBody>
      </p:sp>
      <p:sp>
        <p:nvSpPr>
          <p:cNvPr id="233483" name="Text Box 11"/>
          <p:cNvSpPr txBox="1">
            <a:spLocks noChangeArrowheads="1"/>
          </p:cNvSpPr>
          <p:nvPr/>
        </p:nvSpPr>
        <p:spPr bwMode="auto">
          <a:xfrm>
            <a:off x="3949700" y="1625600"/>
            <a:ext cx="2768600" cy="3016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200"/>
              <a:t>参加企業個々の成果</a:t>
            </a:r>
          </a:p>
          <a:p>
            <a:endParaRPr lang="ja-JP" altLang="en-US" sz="1000"/>
          </a:p>
          <a:p>
            <a:r>
              <a:rPr lang="ja-JP" altLang="en-US" sz="1000" b="0"/>
              <a:t>　今回実施したＢＣＰ集団研修では、「あいちＢＣＰモデル」を用いて、参加企業にＢＣＰの初版を作成してもらいました。</a:t>
            </a:r>
          </a:p>
          <a:p>
            <a:r>
              <a:rPr lang="ja-JP" altLang="en-US" sz="1000" b="0"/>
              <a:t>　同じ印刷業ではあるものの、経営規模、得意とする印刷製品、顧客との関係は、各社各様であり、できあがったＢＣＰもバラエティに富んだものとなりました。</a:t>
            </a:r>
          </a:p>
          <a:p>
            <a:endParaRPr lang="ja-JP" altLang="en-US" sz="1000" b="0"/>
          </a:p>
          <a:p>
            <a:r>
              <a:rPr lang="ja-JP" altLang="en-US" sz="1000" b="0"/>
              <a:t>　全</a:t>
            </a:r>
            <a:r>
              <a:rPr lang="en-US" altLang="ja-JP" sz="1000" b="0"/>
              <a:t>4</a:t>
            </a:r>
            <a:r>
              <a:rPr lang="ja-JP" altLang="en-US" sz="1000" b="0"/>
              <a:t>回という限られた回数でしたので、ＢＣＰの作成が間に合わなかった企業もあれば、「あいちＢＣＰモデル」の作成をキッカケに、細かな部分に踏み込んだＢＣＰに着手する企業もありました。</a:t>
            </a:r>
          </a:p>
          <a:p>
            <a:endParaRPr lang="ja-JP" altLang="en-US" sz="1000" b="0"/>
          </a:p>
          <a:p>
            <a:r>
              <a:rPr lang="ja-JP" altLang="en-US" sz="1000" b="0"/>
              <a:t>　このＢＣＰ集団研修を通して参加企業のいずれもが、ＢＣＰについての理解と必要性を認識することができたと考えています。</a:t>
            </a:r>
          </a:p>
        </p:txBody>
      </p:sp>
      <p:sp>
        <p:nvSpPr>
          <p:cNvPr id="233484" name="AutoShape 12"/>
          <p:cNvSpPr>
            <a:spLocks noChangeArrowheads="1"/>
          </p:cNvSpPr>
          <p:nvPr/>
        </p:nvSpPr>
        <p:spPr bwMode="auto">
          <a:xfrm>
            <a:off x="981075" y="8351838"/>
            <a:ext cx="2522538" cy="1154112"/>
          </a:xfrm>
          <a:prstGeom prst="roundRect">
            <a:avLst>
              <a:gd name="adj" fmla="val 16667"/>
            </a:avLst>
          </a:prstGeom>
          <a:solidFill>
            <a:srgbClr val="FFD7FF"/>
          </a:solidFill>
          <a:ln>
            <a:noFill/>
          </a:ln>
          <a:effectLst>
            <a:outerShdw dist="17961" dir="2700000" algn="ctr" rotWithShape="0">
              <a:schemeClr val="bg2"/>
            </a:outerShdw>
          </a:effectLst>
          <a:extLst>
            <a:ext uri="{91240B29-F687-4F45-9708-019B960494DF}">
              <a14:hiddenLine xmlns:a14="http://schemas.microsoft.com/office/drawing/2010/main" w="28575">
                <a:solidFill>
                  <a:srgbClr val="FF99CC"/>
                </a:solidFill>
                <a:round/>
                <a:headEnd/>
                <a:tailEnd/>
              </a14:hiddenLine>
            </a:ext>
          </a:extLst>
        </p:spPr>
        <p:txBody>
          <a:bodyPr lIns="90000" tIns="46800" rIns="90000" bIns="46800">
            <a:spAutoFit/>
          </a:bodyPr>
          <a:lstStyle/>
          <a:p>
            <a:r>
              <a:rPr lang="ja-JP" altLang="en-US" sz="900" b="0"/>
              <a:t>　当組合の関連組織である愛知県印刷産業団体連絡会において、このＢＣＰ集団研修の成果報告も兼ねて、ＢＣＰ講習会を開催しました。（平成</a:t>
            </a:r>
            <a:r>
              <a:rPr lang="en-US" altLang="ja-JP" sz="900" b="0"/>
              <a:t>20</a:t>
            </a:r>
            <a:r>
              <a:rPr lang="ja-JP" altLang="en-US" sz="900" b="0"/>
              <a:t>年</a:t>
            </a:r>
            <a:r>
              <a:rPr lang="en-US" altLang="ja-JP" sz="900" b="0"/>
              <a:t>2</a:t>
            </a:r>
            <a:r>
              <a:rPr lang="ja-JP" altLang="en-US" sz="900" b="0"/>
              <a:t>月</a:t>
            </a:r>
            <a:r>
              <a:rPr lang="en-US" altLang="ja-JP" sz="900" b="0"/>
              <a:t>25</a:t>
            </a:r>
            <a:r>
              <a:rPr lang="ja-JP" altLang="en-US" sz="900" b="0"/>
              <a:t>日）</a:t>
            </a:r>
          </a:p>
          <a:p>
            <a:r>
              <a:rPr lang="ja-JP" altLang="en-US" sz="900" b="0"/>
              <a:t>　これらの取組みを通じて、ＢＣＰをより身近に感じてもらい、</a:t>
            </a:r>
            <a:r>
              <a:rPr lang="en-US" altLang="ja-JP" sz="900" b="0"/>
              <a:t>1</a:t>
            </a:r>
            <a:r>
              <a:rPr lang="ja-JP" altLang="en-US" sz="900" b="0"/>
              <a:t>社でも多くの方がＢＣＰに取り組んでもらえれば幸いです。</a:t>
            </a:r>
          </a:p>
        </p:txBody>
      </p:sp>
      <p:sp>
        <p:nvSpPr>
          <p:cNvPr id="233485" name="Text Box 13"/>
          <p:cNvSpPr txBox="1">
            <a:spLocks noChangeArrowheads="1"/>
          </p:cNvSpPr>
          <p:nvPr/>
        </p:nvSpPr>
        <p:spPr bwMode="auto">
          <a:xfrm>
            <a:off x="906463" y="4570413"/>
            <a:ext cx="2809875" cy="36274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200"/>
              <a:t>ＢＣＰ集団研修の狙い</a:t>
            </a:r>
          </a:p>
          <a:p>
            <a:endParaRPr lang="ja-JP" altLang="en-US" sz="1000" b="0"/>
          </a:p>
          <a:p>
            <a:r>
              <a:rPr lang="ja-JP" altLang="en-US" sz="1000" b="0"/>
              <a:t>　ＢＣＰ集団研修は、言うまでもありませんが、研修を通じて参加企業のＢＣＰ作成を支援することが目的です。</a:t>
            </a:r>
          </a:p>
          <a:p>
            <a:r>
              <a:rPr lang="ja-JP" altLang="en-US" sz="1000" b="0"/>
              <a:t>　ただ、せっかく組合事業として実施するのだから、ＢＣＰや災害対策に取り組む上で、効率的な連携策を考え、実現したいという狙いもありました。</a:t>
            </a:r>
          </a:p>
          <a:p>
            <a:endParaRPr lang="ja-JP" altLang="en-US" sz="1000" b="0"/>
          </a:p>
          <a:p>
            <a:r>
              <a:rPr lang="ja-JP" altLang="en-US" sz="1000" b="0"/>
              <a:t>　我々のような同業者が集まっている団体の、ＢＣＰに関する連携策としては、被災時の代替生産や復旧拠点・復旧要員の融通などが、一般的に考えられています。</a:t>
            </a:r>
          </a:p>
          <a:p>
            <a:r>
              <a:rPr lang="ja-JP" altLang="en-US" sz="1000" b="0"/>
              <a:t>　一方で、印刷機器や印刷システムが一致していないと、うまく連携できないという意見もあります。他にも様々な課題が考えられます。　</a:t>
            </a:r>
          </a:p>
          <a:p>
            <a:endParaRPr lang="ja-JP" altLang="en-US" sz="1000" b="0"/>
          </a:p>
          <a:p>
            <a:r>
              <a:rPr lang="ja-JP" altLang="en-US" sz="1000" b="0"/>
              <a:t>　個々の企業のＢＣＰ作成を支援するだけでなく、様々な課題をクリアした、効率的で実効性のある連携策を見出すことも、ＢＣＰ集団研修の大きな目的であると考えたのです。</a:t>
            </a:r>
            <a:endParaRPr lang="ja-JP" altLang="ja-JP" sz="1000" b="0"/>
          </a:p>
        </p:txBody>
      </p:sp>
      <p:sp>
        <p:nvSpPr>
          <p:cNvPr id="233486" name="Text Box 14"/>
          <p:cNvSpPr txBox="1">
            <a:spLocks noChangeArrowheads="1"/>
          </p:cNvSpPr>
          <p:nvPr/>
        </p:nvSpPr>
        <p:spPr bwMode="auto">
          <a:xfrm>
            <a:off x="3949700" y="4733925"/>
            <a:ext cx="2719388" cy="4845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200"/>
              <a:t>同業企業間での連携策</a:t>
            </a:r>
          </a:p>
          <a:p>
            <a:r>
              <a:rPr lang="ja-JP" altLang="en-US" sz="1000" b="0"/>
              <a:t>　</a:t>
            </a:r>
          </a:p>
          <a:p>
            <a:r>
              <a:rPr lang="ja-JP" altLang="en-US" sz="1000" b="0"/>
              <a:t>　企業間の連携についても、研修では話し合いました。</a:t>
            </a:r>
          </a:p>
          <a:p>
            <a:r>
              <a:rPr lang="ja-JP" altLang="en-US" sz="1000" b="0"/>
              <a:t>　研修前から感じていたとおり、各社が持っている印刷機器や、得意とする加工技術が異なるため、意見として出た連携策を実現することは、なかなか難しいようでした。他にも、日頃の付き合いが全くない企業とは、被災時すぐに連携することは考えられないという意見もありました。</a:t>
            </a:r>
          </a:p>
          <a:p>
            <a:endParaRPr lang="ja-JP" altLang="en-US" sz="1000" b="0"/>
          </a:p>
          <a:p>
            <a:r>
              <a:rPr lang="ja-JP" altLang="en-US" sz="1000" b="0"/>
              <a:t>　しかし、日頃から取引のある企業であれば、お互いの顔を知っているので、被災時に連携することは比較的簡単だろうという意見もあります。</a:t>
            </a:r>
          </a:p>
          <a:p>
            <a:r>
              <a:rPr lang="ja-JP" altLang="en-US" sz="1000" b="0"/>
              <a:t>　ＢＣＰや災害対策に取り組む上で、効率的に連携するには、日頃からのネットワークが重要になります。組合員の中には、企業が独自にネットワークを持っている企業もあれば、そうでない企業もあります。</a:t>
            </a:r>
          </a:p>
          <a:p>
            <a:r>
              <a:rPr lang="ja-JP" altLang="en-US" sz="1000" b="0"/>
              <a:t>　ＢＣＰに限ったことではありませんが、そのような企業に対して、ネットワーク作りを手助けすることが、組合の役割だと考えています。</a:t>
            </a:r>
          </a:p>
          <a:p>
            <a:endParaRPr lang="ja-JP" altLang="en-US" sz="1000" b="0"/>
          </a:p>
          <a:p>
            <a:r>
              <a:rPr lang="ja-JP" altLang="en-US" sz="1000" b="0"/>
              <a:t>　今回のＢＣＰ集団研修の開催も、組合の大きな役割の一つでしょう。</a:t>
            </a:r>
          </a:p>
          <a:p>
            <a:r>
              <a:rPr lang="ja-JP" altLang="en-US" sz="1000" b="0"/>
              <a:t>　今後もＢＣＰ集団研修などを通じて、組合員へＢＣＰを普及啓発していきたいと考えています。</a:t>
            </a:r>
          </a:p>
        </p:txBody>
      </p:sp>
      <p:sp>
        <p:nvSpPr>
          <p:cNvPr id="233487" name="Text Box 15"/>
          <p:cNvSpPr txBox="1">
            <a:spLocks noChangeArrowheads="1"/>
          </p:cNvSpPr>
          <p:nvPr/>
        </p:nvSpPr>
        <p:spPr bwMode="auto">
          <a:xfrm>
            <a:off x="981075" y="1639888"/>
            <a:ext cx="1258888" cy="441325"/>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lIns="90000" tIns="46800" rIns="90000" bIns="46800"/>
          <a:lstStyle/>
          <a:p>
            <a:r>
              <a:rPr lang="ja-JP" altLang="en-US" sz="1000" b="0">
                <a:solidFill>
                  <a:schemeClr val="tx1"/>
                </a:solidFill>
                <a:latin typeface="Arial" panose="020B0604020202020204" pitchFamily="34" charset="0"/>
              </a:rPr>
              <a:t>白井 紘一 理事長</a:t>
            </a:r>
          </a:p>
          <a:p>
            <a:pPr algn="ctr"/>
            <a:r>
              <a:rPr lang="ja-JP" altLang="en-US" b="0">
                <a:solidFill>
                  <a:schemeClr val="tx1"/>
                </a:solidFill>
                <a:latin typeface="Arial" panose="020B0604020202020204" pitchFamily="34" charset="0"/>
              </a:rPr>
              <a:t>（株式会社奉仕堂印刷</a:t>
            </a:r>
          </a:p>
          <a:p>
            <a:pPr algn="ctr"/>
            <a:r>
              <a:rPr lang="ja-JP" altLang="en-US" b="0">
                <a:solidFill>
                  <a:schemeClr val="tx1"/>
                </a:solidFill>
                <a:latin typeface="Arial" panose="020B0604020202020204" pitchFamily="34" charset="0"/>
              </a:rPr>
              <a:t> 代表取締役 会長）</a:t>
            </a:r>
          </a:p>
        </p:txBody>
      </p:sp>
      <p:pic>
        <p:nvPicPr>
          <p:cNvPr id="233488" name="Picture 16" descr="白井様"/>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776288"/>
            <a:ext cx="1166813" cy="1296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 Box 2"/>
          <p:cNvSpPr txBox="1">
            <a:spLocks noChangeArrowheads="1"/>
          </p:cNvSpPr>
          <p:nvPr/>
        </p:nvSpPr>
        <p:spPr bwMode="auto">
          <a:xfrm>
            <a:off x="3294063" y="9647238"/>
            <a:ext cx="265112"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3</a:t>
            </a:r>
          </a:p>
        </p:txBody>
      </p:sp>
      <p:sp>
        <p:nvSpPr>
          <p:cNvPr id="187395" name="Text Box 3"/>
          <p:cNvSpPr txBox="1">
            <a:spLocks noChangeArrowheads="1"/>
          </p:cNvSpPr>
          <p:nvPr/>
        </p:nvSpPr>
        <p:spPr bwMode="auto">
          <a:xfrm>
            <a:off x="115888" y="584200"/>
            <a:ext cx="267017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lgn="ctr">
                <a:solidFill>
                  <a:srgbClr val="00FF00"/>
                </a:solidFill>
                <a:miter lim="800000"/>
                <a:headEnd/>
                <a:tailEnd/>
              </a14:hiddenLine>
            </a:ext>
            <a:ext uri="{AF507438-7753-43E0-B8FC-AC1667EBCBE1}">
              <a14:hiddenEffects xmlns:a14="http://schemas.microsoft.com/office/drawing/2010/main">
                <a:effectLst>
                  <a:outerShdw dist="17961" dir="2700000" algn="ctr" rotWithShape="0">
                    <a:srgbClr val="EAEAEA"/>
                  </a:outerShdw>
                </a:effectLst>
              </a14:hiddenEffects>
            </a:ext>
          </a:extLst>
        </p:spPr>
        <p:txBody>
          <a:bodyPr wrap="none" lIns="90000" tIns="46800" rIns="90000" bIns="46800">
            <a:spAutoFit/>
          </a:bodyPr>
          <a:lstStyle/>
          <a:p>
            <a:r>
              <a:rPr lang="ja-JP" altLang="en-US" sz="1400">
                <a:solidFill>
                  <a:schemeClr val="tx1"/>
                </a:solidFill>
                <a:effectLst>
                  <a:outerShdw blurRad="38100" dist="38100" dir="2700000" algn="tl">
                    <a:srgbClr val="C0C0C0"/>
                  </a:outerShdw>
                </a:effectLst>
                <a:latin typeface="Arial" panose="020B0604020202020204" pitchFamily="34" charset="0"/>
              </a:rPr>
              <a:t>ＢＣＰ集団研修　参加企業の声</a:t>
            </a:r>
          </a:p>
        </p:txBody>
      </p:sp>
      <p:sp>
        <p:nvSpPr>
          <p:cNvPr id="187396" name="AutoShape 4"/>
          <p:cNvSpPr>
            <a:spLocks noChangeArrowheads="1"/>
          </p:cNvSpPr>
          <p:nvPr/>
        </p:nvSpPr>
        <p:spPr bwMode="auto">
          <a:xfrm>
            <a:off x="-242888" y="922338"/>
            <a:ext cx="1943101" cy="3959225"/>
          </a:xfrm>
          <a:prstGeom prst="roundRect">
            <a:avLst>
              <a:gd name="adj" fmla="val 9884"/>
            </a:avLst>
          </a:prstGeom>
          <a:solidFill>
            <a:srgbClr val="FFCCFF"/>
          </a:solidFill>
          <a:ln w="19050">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87397" name="AutoShape 5"/>
          <p:cNvSpPr>
            <a:spLocks noChangeArrowheads="1"/>
          </p:cNvSpPr>
          <p:nvPr/>
        </p:nvSpPr>
        <p:spPr bwMode="auto">
          <a:xfrm>
            <a:off x="1700213" y="922338"/>
            <a:ext cx="5545137" cy="3959225"/>
          </a:xfrm>
          <a:prstGeom prst="roundRect">
            <a:avLst>
              <a:gd name="adj" fmla="val 4167"/>
            </a:avLst>
          </a:prstGeom>
          <a:solidFill>
            <a:schemeClr val="bg1"/>
          </a:solidFill>
          <a:ln w="19050">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87398" name="AutoShape 6"/>
          <p:cNvSpPr>
            <a:spLocks noChangeArrowheads="1"/>
          </p:cNvSpPr>
          <p:nvPr/>
        </p:nvSpPr>
        <p:spPr bwMode="auto">
          <a:xfrm>
            <a:off x="-315913" y="5024438"/>
            <a:ext cx="5545138" cy="3959225"/>
          </a:xfrm>
          <a:prstGeom prst="roundRect">
            <a:avLst>
              <a:gd name="adj" fmla="val 4167"/>
            </a:avLst>
          </a:prstGeom>
          <a:solidFill>
            <a:schemeClr val="bg1"/>
          </a:solidFill>
          <a:ln w="19050">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87399" name="AutoShape 7"/>
          <p:cNvSpPr>
            <a:spLocks noChangeArrowheads="1"/>
          </p:cNvSpPr>
          <p:nvPr/>
        </p:nvSpPr>
        <p:spPr bwMode="auto">
          <a:xfrm>
            <a:off x="5229225" y="5024438"/>
            <a:ext cx="1943100" cy="3959225"/>
          </a:xfrm>
          <a:prstGeom prst="roundRect">
            <a:avLst>
              <a:gd name="adj" fmla="val 9884"/>
            </a:avLst>
          </a:prstGeom>
          <a:solidFill>
            <a:srgbClr val="FFCCFF"/>
          </a:solidFill>
          <a:ln w="19050">
            <a:solidFill>
              <a:srgbClr val="FF66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87400" name="Text Box 8"/>
          <p:cNvSpPr txBox="1">
            <a:spLocks noChangeArrowheads="1"/>
          </p:cNvSpPr>
          <p:nvPr/>
        </p:nvSpPr>
        <p:spPr bwMode="auto">
          <a:xfrm>
            <a:off x="1885950" y="922338"/>
            <a:ext cx="4756150" cy="3587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ja-JP" altLang="en-US" sz="1600" b="0"/>
              <a:t>「ＢＣＰに積極的に取り組みます！」</a:t>
            </a:r>
          </a:p>
        </p:txBody>
      </p:sp>
      <p:sp>
        <p:nvSpPr>
          <p:cNvPr id="187401" name="Text Box 9"/>
          <p:cNvSpPr txBox="1">
            <a:spLocks noChangeArrowheads="1"/>
          </p:cNvSpPr>
          <p:nvPr/>
        </p:nvSpPr>
        <p:spPr bwMode="auto">
          <a:xfrm>
            <a:off x="261938" y="5075238"/>
            <a:ext cx="4756150" cy="382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ja-JP" altLang="en-US" sz="1800" b="0"/>
              <a:t>「企業グループＢＣＰをめざして」</a:t>
            </a:r>
          </a:p>
        </p:txBody>
      </p:sp>
      <p:sp>
        <p:nvSpPr>
          <p:cNvPr id="187402" name="Text Box 10"/>
          <p:cNvSpPr txBox="1">
            <a:spLocks noChangeArrowheads="1"/>
          </p:cNvSpPr>
          <p:nvPr/>
        </p:nvSpPr>
        <p:spPr bwMode="auto">
          <a:xfrm>
            <a:off x="142875" y="4333875"/>
            <a:ext cx="1773238" cy="474663"/>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lIns="90000" tIns="46800" rIns="90000" bIns="46800"/>
          <a:lstStyle/>
          <a:p>
            <a:r>
              <a:rPr lang="ja-JP" altLang="en-US" sz="1000" b="0">
                <a:solidFill>
                  <a:schemeClr val="tx1"/>
                </a:solidFill>
                <a:latin typeface="Arial" panose="020B0604020202020204" pitchFamily="34" charset="0"/>
              </a:rPr>
              <a:t>ＣＳＲ推進室</a:t>
            </a:r>
          </a:p>
          <a:p>
            <a:r>
              <a:rPr lang="ja-JP" altLang="en-US" sz="1000" b="0">
                <a:solidFill>
                  <a:schemeClr val="tx1"/>
                </a:solidFill>
                <a:latin typeface="Arial" panose="020B0604020202020204" pitchFamily="34" charset="0"/>
              </a:rPr>
              <a:t>石橋 智章 室長</a:t>
            </a:r>
          </a:p>
        </p:txBody>
      </p:sp>
      <p:sp>
        <p:nvSpPr>
          <p:cNvPr id="187403" name="Text Box 11"/>
          <p:cNvSpPr txBox="1">
            <a:spLocks noChangeArrowheads="1"/>
          </p:cNvSpPr>
          <p:nvPr/>
        </p:nvSpPr>
        <p:spPr bwMode="auto">
          <a:xfrm>
            <a:off x="4637088" y="4521200"/>
            <a:ext cx="1800225" cy="2873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lgn="ctr"/>
            <a:r>
              <a:rPr lang="ja-JP" altLang="en-US" sz="900" b="0">
                <a:latin typeface="Arial" panose="020B0604020202020204" pitchFamily="34" charset="0"/>
              </a:rPr>
              <a:t>事業継続計画（ＢＣＰ）の</a:t>
            </a:r>
          </a:p>
          <a:p>
            <a:pPr algn="ctr"/>
            <a:r>
              <a:rPr lang="ja-JP" altLang="en-US" sz="900" b="0">
                <a:latin typeface="Arial" panose="020B0604020202020204" pitchFamily="34" charset="0"/>
              </a:rPr>
              <a:t>取組みを掲げたポスター</a:t>
            </a:r>
          </a:p>
        </p:txBody>
      </p:sp>
      <p:sp>
        <p:nvSpPr>
          <p:cNvPr id="187404" name="Text Box 12"/>
          <p:cNvSpPr txBox="1">
            <a:spLocks noChangeArrowheads="1"/>
          </p:cNvSpPr>
          <p:nvPr/>
        </p:nvSpPr>
        <p:spPr bwMode="auto">
          <a:xfrm>
            <a:off x="5300663" y="8351838"/>
            <a:ext cx="1584325" cy="428625"/>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lIns="90000" tIns="46800" rIns="90000" bIns="46800"/>
          <a:lstStyle/>
          <a:p>
            <a:r>
              <a:rPr lang="ja-JP" altLang="en-US" sz="1000" b="0">
                <a:solidFill>
                  <a:schemeClr val="tx1"/>
                </a:solidFill>
                <a:latin typeface="Arial" panose="020B0604020202020204" pitchFamily="34" charset="0"/>
              </a:rPr>
              <a:t>生産部</a:t>
            </a:r>
          </a:p>
          <a:p>
            <a:r>
              <a:rPr lang="ja-JP" altLang="en-US" sz="1000" b="0">
                <a:solidFill>
                  <a:schemeClr val="tx1"/>
                </a:solidFill>
                <a:latin typeface="Arial" panose="020B0604020202020204" pitchFamily="34" charset="0"/>
              </a:rPr>
              <a:t>石川 等 課長</a:t>
            </a:r>
          </a:p>
        </p:txBody>
      </p:sp>
      <p:pic>
        <p:nvPicPr>
          <p:cNvPr id="187405" name="Picture 13" descr="IMG_0035"/>
          <p:cNvPicPr>
            <a:picLocks noChangeAspect="1" noChangeArrowheads="1"/>
          </p:cNvPicPr>
          <p:nvPr/>
        </p:nvPicPr>
        <p:blipFill>
          <a:blip r:embed="rId2">
            <a:extLst>
              <a:ext uri="{28A0092B-C50C-407E-A947-70E740481C1C}">
                <a14:useLocalDpi xmlns:a14="http://schemas.microsoft.com/office/drawing/2010/main" val="0"/>
              </a:ext>
            </a:extLst>
          </a:blip>
          <a:srcRect b="20259"/>
          <a:stretch>
            <a:fillRect/>
          </a:stretch>
        </p:blipFill>
        <p:spPr bwMode="auto">
          <a:xfrm>
            <a:off x="5400675" y="6824663"/>
            <a:ext cx="1287463" cy="1368425"/>
          </a:xfrm>
          <a:prstGeom prst="rect">
            <a:avLst/>
          </a:prstGeom>
          <a:noFill/>
          <a:extLst>
            <a:ext uri="{909E8E84-426E-40DD-AFC4-6F175D3DCCD1}">
              <a14:hiddenFill xmlns:a14="http://schemas.microsoft.com/office/drawing/2010/main">
                <a:solidFill>
                  <a:srgbClr val="FFFFFF"/>
                </a:solidFill>
              </a14:hiddenFill>
            </a:ext>
          </a:extLst>
        </p:spPr>
      </p:pic>
      <p:sp>
        <p:nvSpPr>
          <p:cNvPr id="187406" name="Text Box 14"/>
          <p:cNvSpPr txBox="1">
            <a:spLocks noChangeArrowheads="1"/>
          </p:cNvSpPr>
          <p:nvPr/>
        </p:nvSpPr>
        <p:spPr bwMode="auto">
          <a:xfrm>
            <a:off x="44450" y="5457825"/>
            <a:ext cx="2592388" cy="21018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200"/>
              <a:t>現在のＢＣＰ取組み状況</a:t>
            </a:r>
          </a:p>
          <a:p>
            <a:r>
              <a:rPr lang="ja-JP" altLang="en-US" sz="1000" b="0"/>
              <a:t>　</a:t>
            </a:r>
          </a:p>
          <a:p>
            <a:r>
              <a:rPr lang="ja-JP" altLang="en-US" sz="1000" b="0"/>
              <a:t>　集団研修には、グループを構成する各企業で参加し、それぞれが「重要業務」の選定を行っていました。それでは、代替生産などの対応がしやすい、同業種企業グループとしての強みを生かすことができないと考えました。現在は、「グループ全体としての重要業務は何か？」－その選定を改めて行っています。</a:t>
            </a:r>
          </a:p>
          <a:p>
            <a:r>
              <a:rPr lang="ja-JP" altLang="en-US" sz="1000" b="0"/>
              <a:t>　その他、グループ各社において、建物の耐震性などの把握に努めているところです。</a:t>
            </a:r>
          </a:p>
        </p:txBody>
      </p:sp>
      <p:sp>
        <p:nvSpPr>
          <p:cNvPr id="187407" name="Text Box 15"/>
          <p:cNvSpPr txBox="1">
            <a:spLocks noChangeArrowheads="1"/>
          </p:cNvSpPr>
          <p:nvPr/>
        </p:nvSpPr>
        <p:spPr bwMode="auto">
          <a:xfrm>
            <a:off x="2565400" y="5457825"/>
            <a:ext cx="2592388" cy="3352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200"/>
              <a:t>今後取り組まれる企業の方への</a:t>
            </a:r>
          </a:p>
          <a:p>
            <a:r>
              <a:rPr lang="ja-JP" altLang="en-US" sz="1200"/>
              <a:t>アドバイス</a:t>
            </a:r>
            <a:endParaRPr lang="ja-JP" altLang="en-US" sz="1200" b="0"/>
          </a:p>
          <a:p>
            <a:endParaRPr lang="ja-JP" altLang="en-US" sz="1000" b="0"/>
          </a:p>
          <a:p>
            <a:r>
              <a:rPr lang="ja-JP" altLang="en-US" sz="1000" b="0"/>
              <a:t>　ＢＣＰ集団研修を通して、企業単独あるいは企業グループの取組みだけでは、起こりうる甚大な災害に対して事業継続を行うことが不可能だと強く認識しました。</a:t>
            </a:r>
          </a:p>
          <a:p>
            <a:r>
              <a:rPr lang="ja-JP" altLang="en-US" sz="1000" b="0"/>
              <a:t>　災害時に重要業務を継続するためには、仕入先、設備メーカー、物流業者などの取引先と、災害時の対応をしっかり決めておくことが必要です。そのため、各取引業者とは災害時の対応の仕方など、積極的に協議した方がよいでしょう。</a:t>
            </a:r>
          </a:p>
          <a:p>
            <a:r>
              <a:rPr lang="ja-JP" altLang="en-US" sz="1000" b="0"/>
              <a:t>　また、ＢＣＰ集団研修などの機会がある場合には、積極的に参加したほうがよいでしょう。自社だけで検討を行っていると解決することが困難なことも、他社の取組みや、その考え方などを参考にしたり、比較したりできるので、非常に有益です。</a:t>
            </a:r>
          </a:p>
        </p:txBody>
      </p:sp>
      <p:pic>
        <p:nvPicPr>
          <p:cNvPr id="187408" name="Picture 16" descr="IMG_0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2660650"/>
            <a:ext cx="1287463" cy="1716088"/>
          </a:xfrm>
          <a:prstGeom prst="rect">
            <a:avLst/>
          </a:prstGeom>
          <a:noFill/>
          <a:extLst>
            <a:ext uri="{909E8E84-426E-40DD-AFC4-6F175D3DCCD1}">
              <a14:hiddenFill xmlns:a14="http://schemas.microsoft.com/office/drawing/2010/main">
                <a:solidFill>
                  <a:srgbClr val="FFFFFF"/>
                </a:solidFill>
              </a14:hiddenFill>
            </a:ext>
          </a:extLst>
        </p:spPr>
      </p:pic>
      <p:pic>
        <p:nvPicPr>
          <p:cNvPr id="187409" name="Picture 17" descr="asahi_graphic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13" y="1066800"/>
            <a:ext cx="1319212" cy="954088"/>
          </a:xfrm>
          <a:prstGeom prst="rect">
            <a:avLst/>
          </a:prstGeom>
          <a:noFill/>
          <a:extLst>
            <a:ext uri="{909E8E84-426E-40DD-AFC4-6F175D3DCCD1}">
              <a14:hiddenFill xmlns:a14="http://schemas.microsoft.com/office/drawing/2010/main">
                <a:solidFill>
                  <a:srgbClr val="FFFFFF"/>
                </a:solidFill>
              </a14:hiddenFill>
            </a:ext>
          </a:extLst>
        </p:spPr>
      </p:pic>
      <p:pic>
        <p:nvPicPr>
          <p:cNvPr id="187410" name="Picture 18" descr="プリテック社屋"/>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2100" y="5168900"/>
            <a:ext cx="1320800" cy="990600"/>
          </a:xfrm>
          <a:prstGeom prst="rect">
            <a:avLst/>
          </a:prstGeom>
          <a:noFill/>
          <a:extLst>
            <a:ext uri="{909E8E84-426E-40DD-AFC4-6F175D3DCCD1}">
              <a14:hiddenFill xmlns:a14="http://schemas.microsoft.com/office/drawing/2010/main">
                <a:solidFill>
                  <a:srgbClr val="FFFFFF"/>
                </a:solidFill>
              </a14:hiddenFill>
            </a:ext>
          </a:extLst>
        </p:spPr>
      </p:pic>
      <p:sp>
        <p:nvSpPr>
          <p:cNvPr id="187411" name="Text Box 19"/>
          <p:cNvSpPr txBox="1">
            <a:spLocks noChangeArrowheads="1"/>
          </p:cNvSpPr>
          <p:nvPr/>
        </p:nvSpPr>
        <p:spPr bwMode="auto">
          <a:xfrm>
            <a:off x="5300663" y="6176963"/>
            <a:ext cx="1584325" cy="431800"/>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lIns="90000" tIns="46800" rIns="90000" bIns="46800"/>
          <a:lstStyle/>
          <a:p>
            <a:r>
              <a:rPr lang="ja-JP" altLang="en-US" sz="1000" b="0">
                <a:solidFill>
                  <a:schemeClr val="tx1"/>
                </a:solidFill>
                <a:latin typeface="Arial" panose="020B0604020202020204" pitchFamily="34" charset="0"/>
              </a:rPr>
              <a:t>プリ・テック株式会社</a:t>
            </a:r>
          </a:p>
          <a:p>
            <a:r>
              <a:rPr lang="ja-JP" altLang="en-US" sz="800" b="0">
                <a:solidFill>
                  <a:schemeClr val="tx1"/>
                </a:solidFill>
                <a:latin typeface="Arial" panose="020B0604020202020204" pitchFamily="34" charset="0"/>
              </a:rPr>
              <a:t>（西尾市）</a:t>
            </a:r>
          </a:p>
        </p:txBody>
      </p:sp>
      <p:sp>
        <p:nvSpPr>
          <p:cNvPr id="187412" name="Text Box 20"/>
          <p:cNvSpPr txBox="1">
            <a:spLocks noChangeArrowheads="1"/>
          </p:cNvSpPr>
          <p:nvPr/>
        </p:nvSpPr>
        <p:spPr bwMode="auto">
          <a:xfrm>
            <a:off x="71438" y="2000250"/>
            <a:ext cx="1773237" cy="577850"/>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lIns="90000" tIns="46800" rIns="90000" bIns="46800"/>
          <a:lstStyle/>
          <a:p>
            <a:r>
              <a:rPr lang="ja-JP" altLang="en-US" sz="1000" b="0">
                <a:solidFill>
                  <a:schemeClr val="tx1"/>
                </a:solidFill>
                <a:latin typeface="Arial" panose="020B0604020202020204" pitchFamily="34" charset="0"/>
              </a:rPr>
              <a:t>株式会社</a:t>
            </a:r>
          </a:p>
          <a:p>
            <a:r>
              <a:rPr lang="ja-JP" altLang="en-US" sz="1000" b="0">
                <a:solidFill>
                  <a:schemeClr val="tx1"/>
                </a:solidFill>
                <a:latin typeface="Arial" panose="020B0604020202020204" pitchFamily="34" charset="0"/>
              </a:rPr>
              <a:t>アサヒグラフィックス</a:t>
            </a:r>
          </a:p>
          <a:p>
            <a:r>
              <a:rPr lang="ja-JP" altLang="en-US" sz="800" b="0">
                <a:solidFill>
                  <a:schemeClr val="tx1"/>
                </a:solidFill>
                <a:latin typeface="Arial" panose="020B0604020202020204" pitchFamily="34" charset="0"/>
              </a:rPr>
              <a:t>（名古屋市守山区）</a:t>
            </a:r>
            <a:endParaRPr lang="ja-JP" altLang="en-US" sz="1000" b="0">
              <a:solidFill>
                <a:schemeClr val="tx1"/>
              </a:solidFill>
              <a:latin typeface="Arial" panose="020B0604020202020204" pitchFamily="34" charset="0"/>
            </a:endParaRPr>
          </a:p>
        </p:txBody>
      </p:sp>
      <p:sp>
        <p:nvSpPr>
          <p:cNvPr id="187413" name="Text Box 21"/>
          <p:cNvSpPr txBox="1">
            <a:spLocks noChangeArrowheads="1"/>
          </p:cNvSpPr>
          <p:nvPr/>
        </p:nvSpPr>
        <p:spPr bwMode="auto">
          <a:xfrm>
            <a:off x="1700213" y="1252538"/>
            <a:ext cx="2592387" cy="34131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200"/>
              <a:t>当社におけるＢＣＰの考え方</a:t>
            </a:r>
          </a:p>
          <a:p>
            <a:r>
              <a:rPr lang="ja-JP" altLang="en-US" sz="600" b="0"/>
              <a:t>　</a:t>
            </a:r>
          </a:p>
          <a:p>
            <a:r>
              <a:rPr lang="ja-JP" altLang="en-US" sz="1000" b="0"/>
              <a:t>　当社の「重要業務」は、企業としての中枢である「本社機能」と、商品を生み出す「製造ラインの稼動」と考えました。中でも、社長の判断により、災害発生時からの意思決定や、その後の対応に必要な「本社機能の早期復旧」に向けた対応策の検討に、まず取り組んでいます。</a:t>
            </a:r>
          </a:p>
          <a:p>
            <a:r>
              <a:rPr lang="ja-JP" altLang="en-US" sz="1000" b="0"/>
              <a:t>　新工場の移転計画があり、集団研修を通じて学んだことを活かして、印刷設備の固定対策など、あらかじめ十分な耐震対策を施すことを設計に反映しました。それにより、「災害時に強い本社」が完成し、重要業務の一つである「本社機能の早期復旧」ができると考えています。</a:t>
            </a:r>
          </a:p>
          <a:p>
            <a:r>
              <a:rPr lang="ja-JP" altLang="en-US" sz="1000" b="0"/>
              <a:t>　また、ＢＣＰ作成の取組みに、早い段階から経営層が関与していたので、必要性を十分理解してもらい、積極的に取り組むことができました。社内・外への意思表明として、ＢＣＰの取組みを掲げたポスターも作成しました。</a:t>
            </a:r>
          </a:p>
        </p:txBody>
      </p:sp>
      <p:sp>
        <p:nvSpPr>
          <p:cNvPr id="187414" name="Text Box 22"/>
          <p:cNvSpPr txBox="1">
            <a:spLocks noChangeArrowheads="1"/>
          </p:cNvSpPr>
          <p:nvPr/>
        </p:nvSpPr>
        <p:spPr bwMode="auto">
          <a:xfrm>
            <a:off x="4221163" y="1252538"/>
            <a:ext cx="2592387" cy="1462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200"/>
              <a:t>今後取り組まれる企業の方への</a:t>
            </a:r>
          </a:p>
          <a:p>
            <a:r>
              <a:rPr lang="ja-JP" altLang="en-US" sz="1200"/>
              <a:t>アドバイス</a:t>
            </a:r>
          </a:p>
          <a:p>
            <a:endParaRPr lang="ja-JP" altLang="en-US" sz="600" b="0"/>
          </a:p>
          <a:p>
            <a:r>
              <a:rPr lang="ja-JP" altLang="en-US" sz="1000" b="0"/>
              <a:t>　まずは「あいちＢＣＰモデル」“コンパクト版”に取り組むことをお勧めします。それによって、ＢＣＰの全体像をつかむことができるからです。必要な箇所を掘り下げていくのはその次のステップでも良いと思います。</a:t>
            </a:r>
          </a:p>
        </p:txBody>
      </p:sp>
      <p:pic>
        <p:nvPicPr>
          <p:cNvPr id="187415" name="Picture 23" descr="a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7525" y="2808288"/>
            <a:ext cx="2419350" cy="1725612"/>
          </a:xfrm>
          <a:prstGeom prst="rect">
            <a:avLst/>
          </a:prstGeom>
          <a:noFill/>
          <a:extLst>
            <a:ext uri="{909E8E84-426E-40DD-AFC4-6F175D3DCCD1}">
              <a14:hiddenFill xmlns:a14="http://schemas.microsoft.com/office/drawing/2010/main">
                <a:solidFill>
                  <a:srgbClr val="FFFFFF"/>
                </a:solidFill>
              </a14:hiddenFill>
            </a:ext>
          </a:extLst>
        </p:spPr>
      </p:pic>
      <p:sp>
        <p:nvSpPr>
          <p:cNvPr id="187416" name="AutoShape 24"/>
          <p:cNvSpPr>
            <a:spLocks noChangeArrowheads="1"/>
          </p:cNvSpPr>
          <p:nvPr/>
        </p:nvSpPr>
        <p:spPr bwMode="auto">
          <a:xfrm>
            <a:off x="-17463" y="7691438"/>
            <a:ext cx="2522538" cy="1042987"/>
          </a:xfrm>
          <a:prstGeom prst="roundRect">
            <a:avLst>
              <a:gd name="adj" fmla="val 16667"/>
            </a:avLst>
          </a:prstGeom>
          <a:solidFill>
            <a:srgbClr val="FFD7FF"/>
          </a:solidFill>
          <a:ln>
            <a:noFill/>
          </a:ln>
          <a:effectLst>
            <a:outerShdw dist="17961" dir="2700000" algn="ctr" rotWithShape="0">
              <a:schemeClr val="bg2"/>
            </a:outerShdw>
          </a:effectLst>
          <a:extLst>
            <a:ext uri="{91240B29-F687-4F45-9708-019B960494DF}">
              <a14:hiddenLine xmlns:a14="http://schemas.microsoft.com/office/drawing/2010/main" w="28575">
                <a:solidFill>
                  <a:srgbClr val="FF99CC"/>
                </a:solidFill>
                <a:round/>
                <a:headEnd/>
                <a:tailEnd/>
              </a14:hiddenLine>
            </a:ext>
          </a:extLst>
        </p:spPr>
        <p:txBody>
          <a:bodyPr lIns="90000" tIns="46800" rIns="90000" bIns="46800">
            <a:spAutoFit/>
          </a:bodyPr>
          <a:lstStyle/>
          <a:p>
            <a:r>
              <a:rPr lang="ja-JP" altLang="en-US" sz="800" b="0"/>
              <a:t>　プリ・テックグループでは、グループを構成する企業のうち</a:t>
            </a:r>
            <a:r>
              <a:rPr lang="en-US" altLang="ja-JP" sz="800" b="0"/>
              <a:t>3</a:t>
            </a:r>
            <a:r>
              <a:rPr lang="ja-JP" altLang="en-US" sz="800" b="0"/>
              <a:t>社がＢＣＰ集団研修に参加し、参加者の災害に対する危機意識は格段に高まりました。</a:t>
            </a:r>
          </a:p>
          <a:p>
            <a:r>
              <a:rPr lang="ja-JP" altLang="en-US" sz="800" b="0"/>
              <a:t>　ＢＣＰ集団研修後も、グループ内の参加メンバーが定期的に参集し、「企業グループＢＣＰ」作成に向けて引き続き取り組んでいます。</a:t>
            </a:r>
          </a:p>
        </p:txBody>
      </p:sp>
      <p:sp>
        <p:nvSpPr>
          <p:cNvPr id="187417" name="AutoShape 25"/>
          <p:cNvSpPr>
            <a:spLocks noChangeArrowheads="1"/>
          </p:cNvSpPr>
          <p:nvPr/>
        </p:nvSpPr>
        <p:spPr bwMode="auto">
          <a:xfrm>
            <a:off x="3625850" y="9128125"/>
            <a:ext cx="3186113" cy="444500"/>
          </a:xfrm>
          <a:prstGeom prst="roundRect">
            <a:avLst>
              <a:gd name="adj" fmla="val 16667"/>
            </a:avLst>
          </a:prstGeom>
          <a:solidFill>
            <a:schemeClr val="bg1"/>
          </a:solidFill>
          <a:ln w="12700" algn="ctr">
            <a:solidFill>
              <a:srgbClr val="FF0000"/>
            </a:solidFill>
            <a:round/>
            <a:headEnd/>
            <a:tailEnd/>
          </a:ln>
          <a:effectLst>
            <a:outerShdw dist="17961" dir="2700000" algn="ctr" rotWithShape="0">
              <a:schemeClr val="bg2"/>
            </a:outerShdw>
          </a:effectLst>
        </p:spPr>
        <p:txBody>
          <a:bodyPr lIns="90000" tIns="46800" rIns="90000" bIns="46800" anchor="ctr" anchorCtr="1">
            <a:spAutoFit/>
          </a:bodyPr>
          <a:lstStyle>
            <a:lvl1pPr marL="447675">
              <a:defRPr kumimoji="1">
                <a:solidFill>
                  <a:schemeClr val="tx1"/>
                </a:solidFill>
                <a:latin typeface="Arial" panose="020B0604020202020204" pitchFamily="34" charset="0"/>
                <a:ea typeface="ＭＳ Ｐゴシック" panose="020B0600070205080204" pitchFamily="50" charset="-128"/>
              </a:defRPr>
            </a:lvl1pPr>
            <a:lvl2pPr marL="627063">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b="0">
                <a:latin typeface="HG丸ｺﾞｼｯｸM-PRO" panose="020F0600000000000000" pitchFamily="50" charset="-128"/>
                <a:ea typeface="HG丸ｺﾞｼｯｸM-PRO" panose="020F0600000000000000" pitchFamily="50" charset="-128"/>
              </a:rPr>
              <a:t>愛知県印刷工業組合の取組みについては、</a:t>
            </a:r>
          </a:p>
          <a:p>
            <a:r>
              <a:rPr lang="en-US" altLang="ja-JP" sz="1000" b="0">
                <a:latin typeface="HG丸ｺﾞｼｯｸM-PRO" panose="020F0600000000000000" pitchFamily="50" charset="-128"/>
                <a:ea typeface="HG丸ｺﾞｼｯｸM-PRO" panose="020F0600000000000000" pitchFamily="50" charset="-128"/>
              </a:rPr>
              <a:t>24</a:t>
            </a:r>
            <a:r>
              <a:rPr lang="ja-JP" altLang="en-US" sz="1000" b="0">
                <a:latin typeface="HG丸ｺﾞｼｯｸM-PRO" panose="020F0600000000000000" pitchFamily="50" charset="-128"/>
                <a:ea typeface="HG丸ｺﾞｼｯｸM-PRO" panose="020F0600000000000000" pitchFamily="50" charset="-128"/>
              </a:rPr>
              <a:t>・</a:t>
            </a:r>
            <a:r>
              <a:rPr lang="en-US" altLang="ja-JP" sz="1000" b="0">
                <a:latin typeface="HG丸ｺﾞｼｯｸM-PRO" panose="020F0600000000000000" pitchFamily="50" charset="-128"/>
                <a:ea typeface="HG丸ｺﾞｼｯｸM-PRO" panose="020F0600000000000000" pitchFamily="50" charset="-128"/>
              </a:rPr>
              <a:t>25</a:t>
            </a:r>
            <a:r>
              <a:rPr lang="ja-JP" altLang="en-US" sz="1000" b="0">
                <a:latin typeface="HG丸ｺﾞｼｯｸM-PRO" panose="020F0600000000000000" pitchFamily="50" charset="-128"/>
                <a:ea typeface="HG丸ｺﾞｼｯｸM-PRO" panose="020F0600000000000000" pitchFamily="50" charset="-128"/>
              </a:rPr>
              <a:t>ページをご覧ください。</a:t>
            </a:r>
          </a:p>
        </p:txBody>
      </p:sp>
      <p:pic>
        <p:nvPicPr>
          <p:cNvPr id="187418" name="Picture 26" descr="GUM01_EY0300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60788" y="9267825"/>
            <a:ext cx="315912" cy="165100"/>
          </a:xfrm>
          <a:prstGeom prst="rect">
            <a:avLst/>
          </a:prstGeom>
          <a:noFill/>
          <a:extLst>
            <a:ext uri="{909E8E84-426E-40DD-AFC4-6F175D3DCCD1}">
              <a14:hiddenFill xmlns:a14="http://schemas.microsoft.com/office/drawing/2010/main">
                <a:solidFill>
                  <a:srgbClr val="FFFFFF"/>
                </a:solidFill>
              </a14:hiddenFill>
            </a:ext>
          </a:extLst>
        </p:spPr>
      </p:pic>
      <p:sp>
        <p:nvSpPr>
          <p:cNvPr id="187419" name="Text Box 27"/>
          <p:cNvSpPr txBox="1">
            <a:spLocks noChangeArrowheads="1"/>
          </p:cNvSpPr>
          <p:nvPr/>
        </p:nvSpPr>
        <p:spPr bwMode="auto">
          <a:xfrm>
            <a:off x="1385888" y="57150"/>
            <a:ext cx="5472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000" b="0">
                <a:solidFill>
                  <a:schemeClr val="tx1"/>
                </a:solidFill>
              </a:rPr>
              <a:t>Ⅰ．「あいちＢＣＰモデル」</a:t>
            </a:r>
            <a:r>
              <a:rPr lang="ja-JP" altLang="en-US" sz="1000" b="0">
                <a:solidFill>
                  <a:schemeClr val="tx1"/>
                </a:solidFill>
              </a:rPr>
              <a:t>取組み事例</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3294063" y="9647238"/>
            <a:ext cx="265112"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4</a:t>
            </a:r>
          </a:p>
        </p:txBody>
      </p:sp>
      <p:sp>
        <p:nvSpPr>
          <p:cNvPr id="231427" name="AutoShape 3"/>
          <p:cNvSpPr>
            <a:spLocks noChangeArrowheads="1"/>
          </p:cNvSpPr>
          <p:nvPr/>
        </p:nvSpPr>
        <p:spPr bwMode="auto">
          <a:xfrm>
            <a:off x="-242888" y="711200"/>
            <a:ext cx="3024188" cy="8272463"/>
          </a:xfrm>
          <a:prstGeom prst="roundRect">
            <a:avLst>
              <a:gd name="adj" fmla="val 9884"/>
            </a:avLst>
          </a:prstGeom>
          <a:solidFill>
            <a:srgbClr val="FFCC66"/>
          </a:solidFill>
          <a:ln w="19050" algn="ctr">
            <a:solidFill>
              <a:srgbClr val="FF950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1000"/>
              <a:t>　　　　　　　　　　　　　　　　　　　</a:t>
            </a:r>
          </a:p>
        </p:txBody>
      </p:sp>
      <p:sp>
        <p:nvSpPr>
          <p:cNvPr id="231428" name="AutoShape 4"/>
          <p:cNvSpPr>
            <a:spLocks noChangeArrowheads="1"/>
          </p:cNvSpPr>
          <p:nvPr/>
        </p:nvSpPr>
        <p:spPr bwMode="auto">
          <a:xfrm>
            <a:off x="404813" y="1208088"/>
            <a:ext cx="6840537" cy="8064500"/>
          </a:xfrm>
          <a:prstGeom prst="roundRect">
            <a:avLst>
              <a:gd name="adj" fmla="val 4167"/>
            </a:avLst>
          </a:prstGeom>
          <a:solidFill>
            <a:schemeClr val="bg1"/>
          </a:solidFill>
          <a:ln w="19050" algn="ctr">
            <a:solidFill>
              <a:srgbClr val="FF950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endParaRPr lang="ja-JP" altLang="ja-JP" sz="1000"/>
          </a:p>
        </p:txBody>
      </p:sp>
      <p:sp>
        <p:nvSpPr>
          <p:cNvPr id="231429" name="Text Box 5"/>
          <p:cNvSpPr txBox="1">
            <a:spLocks noChangeArrowheads="1"/>
          </p:cNvSpPr>
          <p:nvPr/>
        </p:nvSpPr>
        <p:spPr bwMode="auto">
          <a:xfrm>
            <a:off x="12700" y="804863"/>
            <a:ext cx="2625725"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17961" dir="2700000" algn="ctr" rotWithShape="0">
                    <a:srgbClr val="EAEAEA"/>
                  </a:outerShdw>
                </a:effectLst>
              </a14:hiddenEffects>
            </a:ext>
          </a:extLst>
        </p:spPr>
        <p:txBody>
          <a:bodyPr wrap="none" lIns="90000" tIns="46800" rIns="90000" bIns="46800">
            <a:spAutoFit/>
          </a:bodyPr>
          <a:lstStyle/>
          <a:p>
            <a:r>
              <a:rPr lang="en-US" altLang="ja-JP" sz="1400">
                <a:solidFill>
                  <a:schemeClr val="tx1"/>
                </a:solidFill>
                <a:effectLst>
                  <a:outerShdw blurRad="38100" dist="38100" dir="2700000" algn="tl">
                    <a:srgbClr val="C0C0C0"/>
                  </a:outerShdw>
                </a:effectLst>
              </a:rPr>
              <a:t>2</a:t>
            </a:r>
            <a:r>
              <a:rPr lang="ja-JP" altLang="en-US" sz="1400">
                <a:solidFill>
                  <a:schemeClr val="tx1"/>
                </a:solidFill>
                <a:effectLst>
                  <a:outerShdw blurRad="38100" dist="38100" dir="2700000" algn="tl">
                    <a:srgbClr val="C0C0C0"/>
                  </a:outerShdw>
                </a:effectLst>
              </a:rPr>
              <a:t>．勝川</a:t>
            </a:r>
            <a:r>
              <a:rPr lang="ja-JP" altLang="en-US" sz="1400">
                <a:solidFill>
                  <a:schemeClr val="tx1"/>
                </a:solidFill>
                <a:effectLst>
                  <a:outerShdw blurRad="38100" dist="38100" dir="2700000" algn="tl">
                    <a:srgbClr val="C0C0C0"/>
                  </a:outerShdw>
                </a:effectLst>
                <a:latin typeface="Arial" panose="020B0604020202020204" pitchFamily="34" charset="0"/>
              </a:rPr>
              <a:t>駅前通商店街振興組合</a:t>
            </a:r>
          </a:p>
        </p:txBody>
      </p:sp>
      <p:sp>
        <p:nvSpPr>
          <p:cNvPr id="231430" name="Text Box 6"/>
          <p:cNvSpPr txBox="1">
            <a:spLocks noChangeArrowheads="1"/>
          </p:cNvSpPr>
          <p:nvPr/>
        </p:nvSpPr>
        <p:spPr bwMode="auto">
          <a:xfrm>
            <a:off x="906463" y="1295400"/>
            <a:ext cx="2809875" cy="36877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200"/>
              <a:t>勝川駅前通商店街振興組合の</a:t>
            </a:r>
          </a:p>
          <a:p>
            <a:r>
              <a:rPr lang="ja-JP" altLang="en-US" sz="1200"/>
              <a:t>ＢＣＰや防災に関する取組みの経緯</a:t>
            </a:r>
          </a:p>
          <a:p>
            <a:endParaRPr lang="ja-JP" altLang="en-US" sz="1200" b="0"/>
          </a:p>
          <a:p>
            <a:r>
              <a:rPr lang="ja-JP" altLang="en-US" sz="1000" b="0"/>
              <a:t>　勝川は、瑞浪から伊勢湾に向かって続く岩盤層の上に立地し、活断層もないことから、比較的地震の被害は少ないだろうと、以前から予想されていました。また、近年は幸いにも大きな災害に見舞われていません。</a:t>
            </a:r>
          </a:p>
          <a:p>
            <a:r>
              <a:rPr lang="ja-JP" altLang="en-US" sz="1000" b="0"/>
              <a:t>　そのせいか防災に関しては、全体的に関心が低いという問題意識がありました。震災疎開パッケージ</a:t>
            </a:r>
            <a:r>
              <a:rPr lang="en-US" altLang="ja-JP" sz="800"/>
              <a:t>※</a:t>
            </a:r>
            <a:r>
              <a:rPr lang="ja-JP" altLang="en-US" sz="1000" b="0"/>
              <a:t>は販売しているものの、大した災害対策も考えずにここまで来ています。</a:t>
            </a:r>
          </a:p>
          <a:p>
            <a:r>
              <a:rPr lang="ja-JP" altLang="en-US" sz="1000" b="0"/>
              <a:t>　しかし、確実に災害は来るわけですから、その対策は必要です。</a:t>
            </a:r>
          </a:p>
          <a:p>
            <a:r>
              <a:rPr lang="ja-JP" altLang="en-US" sz="1000" b="0"/>
              <a:t>　商店街皆が、災害について考える絶好の機会になると思い、集団研修を開催することにしました。</a:t>
            </a:r>
          </a:p>
          <a:p>
            <a:endParaRPr lang="ja-JP" altLang="en-US" sz="1000" b="0"/>
          </a:p>
          <a:p>
            <a:r>
              <a:rPr lang="ja-JP" altLang="en-US" sz="1000" b="0"/>
              <a:t>　この話を聞くまで、ＢＣＰという言葉や考え方は聞いたことがありませんでした。</a:t>
            </a:r>
          </a:p>
          <a:p>
            <a:r>
              <a:rPr lang="ja-JP" altLang="en-US" sz="1000" b="0"/>
              <a:t>　また、参加される商店主にとっても耳慣れない言葉なので、研修の名称を、「災害対策についての勉強会」として開催しました。</a:t>
            </a:r>
          </a:p>
        </p:txBody>
      </p:sp>
      <p:sp>
        <p:nvSpPr>
          <p:cNvPr id="231431" name="Text Box 7"/>
          <p:cNvSpPr txBox="1">
            <a:spLocks noChangeArrowheads="1"/>
          </p:cNvSpPr>
          <p:nvPr/>
        </p:nvSpPr>
        <p:spPr bwMode="auto">
          <a:xfrm>
            <a:off x="906463" y="5051425"/>
            <a:ext cx="2809875" cy="4084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200"/>
              <a:t>勉強会の狙い</a:t>
            </a:r>
          </a:p>
          <a:p>
            <a:endParaRPr lang="ja-JP" altLang="en-US" sz="1000" b="0"/>
          </a:p>
          <a:p>
            <a:r>
              <a:rPr lang="ja-JP" altLang="en-US" sz="1000" b="0"/>
              <a:t>　当商店街では、平成</a:t>
            </a:r>
            <a:r>
              <a:rPr lang="en-US" altLang="ja-JP" sz="1000" b="0"/>
              <a:t>7</a:t>
            </a:r>
            <a:r>
              <a:rPr lang="ja-JP" altLang="en-US" sz="1000" b="0"/>
              <a:t>年の阪神大震災で被災した神戸長田商店街との交流があり、被災当時のお話を何度か伺っていました。</a:t>
            </a:r>
          </a:p>
          <a:p>
            <a:r>
              <a:rPr lang="ja-JP" altLang="en-US" sz="1000" b="0"/>
              <a:t>　その際に痛感したことは、「地震が起きても商店街から死者を出してはいけない」ということです。商店街で死者が出てしまうと、その店舗の存続は危ぶまれます。また、最悪その店舗がなくなった後も、その跡地で開店しようという方は少ないでしょう。</a:t>
            </a:r>
          </a:p>
          <a:p>
            <a:r>
              <a:rPr lang="ja-JP" altLang="en-US" sz="1000" b="0"/>
              <a:t>　結果として歯抜けになるのは簡単に予想できます。</a:t>
            </a:r>
          </a:p>
          <a:p>
            <a:endParaRPr lang="ja-JP" altLang="en-US" sz="1000" b="0"/>
          </a:p>
          <a:p>
            <a:r>
              <a:rPr lang="ja-JP" altLang="en-US" sz="1000" b="0"/>
              <a:t>　では、死者を出さないためには、何をするべきでしょうか？</a:t>
            </a:r>
          </a:p>
          <a:p>
            <a:r>
              <a:rPr lang="ja-JP" altLang="en-US" sz="1000" b="0"/>
              <a:t>　何より火災の発生は絶対に防がなければなりません。そのためには、商店街にいる者全てが、それぞれの店舗で、防災やＢＣＰに取り組む必要があると考えています。各店舗の取組みが、結果として商店街全体の防災力の底上げになるのです。</a:t>
            </a:r>
          </a:p>
          <a:p>
            <a:r>
              <a:rPr lang="ja-JP" altLang="en-US" sz="1000" b="0"/>
              <a:t>　</a:t>
            </a:r>
          </a:p>
          <a:p>
            <a:r>
              <a:rPr lang="ja-JP" altLang="en-US" sz="1000" b="0"/>
              <a:t>　一方で、小規模店舗の参加者の方は、必要性は感じているものの、ＢＣＰに取り組む時間がないという問題がありました。</a:t>
            </a:r>
            <a:endParaRPr lang="ja-JP" altLang="ja-JP" sz="1000" b="0"/>
          </a:p>
        </p:txBody>
      </p:sp>
      <p:sp>
        <p:nvSpPr>
          <p:cNvPr id="231432" name="Text Box 8"/>
          <p:cNvSpPr txBox="1">
            <a:spLocks noChangeArrowheads="1"/>
          </p:cNvSpPr>
          <p:nvPr/>
        </p:nvSpPr>
        <p:spPr bwMode="auto">
          <a:xfrm>
            <a:off x="3949700" y="5051425"/>
            <a:ext cx="2719388" cy="25622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200"/>
              <a:t>今後の課題</a:t>
            </a:r>
          </a:p>
          <a:p>
            <a:r>
              <a:rPr lang="ja-JP" altLang="en-US" sz="1000" b="0"/>
              <a:t>　</a:t>
            </a:r>
          </a:p>
          <a:p>
            <a:r>
              <a:rPr lang="ja-JP" altLang="en-US" sz="1000" b="0"/>
              <a:t>　参加された店舗の中には、都合がつかずに勉強会に出ることができない店舗もありました。</a:t>
            </a:r>
          </a:p>
          <a:p>
            <a:r>
              <a:rPr lang="ja-JP" altLang="en-US" sz="1000" b="0"/>
              <a:t>　ただ、その方々に話を聞いてみても、ＢＣＰの必要性は皆さん感じています。営業継続のためには、店主も含め、従業員の命の安全が何より重要で、そのために何かしなければならないことは皆が分かっているのです。</a:t>
            </a:r>
          </a:p>
          <a:p>
            <a:r>
              <a:rPr lang="ja-JP" altLang="en-US" sz="1000" b="0"/>
              <a:t>　今後は、勉強会に参加できなかった店舗にも、防災やＢＣＰの必要性を地道に説いていく必要があるでしょう。今回作成した「ＢＣＰ掲示板」も、目に見える啓発ツールとして役に立つと考えています。</a:t>
            </a:r>
          </a:p>
        </p:txBody>
      </p:sp>
      <p:sp>
        <p:nvSpPr>
          <p:cNvPr id="231433" name="Text Box 9"/>
          <p:cNvSpPr txBox="1">
            <a:spLocks noChangeArrowheads="1"/>
          </p:cNvSpPr>
          <p:nvPr/>
        </p:nvSpPr>
        <p:spPr bwMode="auto">
          <a:xfrm>
            <a:off x="3949700" y="1295400"/>
            <a:ext cx="2768600" cy="701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000" b="0"/>
              <a:t>　そこで、商店街全体でまとめてできる部分と、各店舗それぞれがやらなければならない部分とをうまく分けて考えることで、効率的に各店舗のＢＣＰを作成できると考えました。</a:t>
            </a:r>
            <a:endParaRPr lang="ja-JP" altLang="ja-JP" sz="1000" b="0"/>
          </a:p>
        </p:txBody>
      </p:sp>
      <p:sp>
        <p:nvSpPr>
          <p:cNvPr id="231434" name="Text Box 10"/>
          <p:cNvSpPr txBox="1">
            <a:spLocks noChangeArrowheads="1"/>
          </p:cNvSpPr>
          <p:nvPr/>
        </p:nvSpPr>
        <p:spPr bwMode="auto">
          <a:xfrm>
            <a:off x="3949700" y="2106613"/>
            <a:ext cx="2719388" cy="2867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200"/>
              <a:t>各店舗のＢＣＰ作成を商店街が支援</a:t>
            </a:r>
          </a:p>
          <a:p>
            <a:r>
              <a:rPr lang="ja-JP" altLang="en-US" sz="1000" b="0"/>
              <a:t>　</a:t>
            </a:r>
          </a:p>
          <a:p>
            <a:r>
              <a:rPr lang="ja-JP" altLang="en-US" sz="1000" b="0"/>
              <a:t>　勉強会の中で、各店舗の方にＢＣＰの中心となる部分である「重要業務」と「復旧目標」を決めてもらいました。この部分は、各店舗とも業種が違うわけですから、個々に決めてもらうしかないと考えたからです。</a:t>
            </a:r>
          </a:p>
          <a:p>
            <a:r>
              <a:rPr lang="ja-JP" altLang="en-US" sz="1000" b="0"/>
              <a:t>　</a:t>
            </a:r>
          </a:p>
          <a:p>
            <a:r>
              <a:rPr lang="ja-JP" altLang="en-US" sz="1000" b="0"/>
              <a:t>　一方で、被災後まずはじめに対応が必要となる「救援活動」や「二次災害の防止」などについては、商店街として支援したり、商店街全体で備えておくことが多数あると思います。</a:t>
            </a:r>
          </a:p>
          <a:p>
            <a:r>
              <a:rPr lang="ja-JP" altLang="en-US" sz="1000" b="0"/>
              <a:t>　では、商店街全体として取り組むべき内容をとりまとめて、各店舗に配布すればよいだろう</a:t>
            </a:r>
            <a:r>
              <a:rPr lang="en-US" altLang="ja-JP" sz="1000" b="0"/>
              <a:t>―――</a:t>
            </a:r>
            <a:r>
              <a:rPr lang="ja-JP" altLang="en-US" sz="1000" b="0"/>
              <a:t>こうして勝川駅前通商店街振興組合の「商店街ＢＣＰ掲示板」のアイデアが生まれました。</a:t>
            </a:r>
          </a:p>
        </p:txBody>
      </p:sp>
      <p:sp>
        <p:nvSpPr>
          <p:cNvPr id="231435" name="AutoShape 11"/>
          <p:cNvSpPr>
            <a:spLocks noChangeArrowheads="1"/>
          </p:cNvSpPr>
          <p:nvPr/>
        </p:nvSpPr>
        <p:spPr bwMode="auto">
          <a:xfrm>
            <a:off x="3948113" y="7951788"/>
            <a:ext cx="2528887" cy="1152525"/>
          </a:xfrm>
          <a:prstGeom prst="roundRect">
            <a:avLst>
              <a:gd name="adj" fmla="val 16667"/>
            </a:avLst>
          </a:prstGeom>
          <a:solidFill>
            <a:srgbClr val="FFF2D7"/>
          </a:solidFill>
          <a:ln>
            <a:noFill/>
          </a:ln>
          <a:effectLst>
            <a:outerShdw dist="17961" dir="2700000" algn="ctr" rotWithShape="0">
              <a:schemeClr val="bg2"/>
            </a:outerShdw>
          </a:effectLst>
          <a:extLst>
            <a:ext uri="{91240B29-F687-4F45-9708-019B960494DF}">
              <a14:hiddenLine xmlns:a14="http://schemas.microsoft.com/office/drawing/2010/main" w="28575">
                <a:solidFill>
                  <a:srgbClr val="FF99CC"/>
                </a:solidFill>
                <a:round/>
                <a:headEnd/>
                <a:tailEnd/>
              </a14:hiddenLine>
            </a:ext>
          </a:extLst>
        </p:spPr>
        <p:txBody>
          <a:bodyPr lIns="90000" tIns="46800" rIns="90000" bIns="46800">
            <a:spAutoFit/>
          </a:bodyPr>
          <a:lstStyle/>
          <a:p>
            <a:r>
              <a:rPr lang="ja-JP" altLang="en-US" sz="900" b="0"/>
              <a:t>　勝川駅前通商店街振興組合では、組合事務所に、商店街への一斉放送を行う設備があります。</a:t>
            </a:r>
          </a:p>
          <a:p>
            <a:r>
              <a:rPr lang="ja-JP" altLang="en-US" sz="900" b="0"/>
              <a:t>　しかしながら、事務所の耐震性に不安があるため、「いざという時これが使えなくては困る」ということもあり、組合事務所の移転も現在検討しているところです。</a:t>
            </a:r>
          </a:p>
        </p:txBody>
      </p:sp>
      <p:sp>
        <p:nvSpPr>
          <p:cNvPr id="231436" name="Text Box 12"/>
          <p:cNvSpPr txBox="1">
            <a:spLocks noChangeArrowheads="1"/>
          </p:cNvSpPr>
          <p:nvPr/>
        </p:nvSpPr>
        <p:spPr bwMode="auto">
          <a:xfrm>
            <a:off x="44450" y="57150"/>
            <a:ext cx="5472113"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1000" b="0">
                <a:solidFill>
                  <a:schemeClr val="tx1"/>
                </a:solidFill>
              </a:rPr>
              <a:t>Ⅰ</a:t>
            </a:r>
            <a:r>
              <a:rPr lang="ja-JP" altLang="en-US" sz="1000" b="0">
                <a:solidFill>
                  <a:schemeClr val="tx1"/>
                </a:solidFill>
              </a:rPr>
              <a:t>．「あいちＢＣＰモデル」取組み事例</a:t>
            </a:r>
          </a:p>
        </p:txBody>
      </p:sp>
      <p:sp>
        <p:nvSpPr>
          <p:cNvPr id="231437" name="Text Box 13"/>
          <p:cNvSpPr txBox="1">
            <a:spLocks noChangeArrowheads="1"/>
          </p:cNvSpPr>
          <p:nvPr/>
        </p:nvSpPr>
        <p:spPr bwMode="auto">
          <a:xfrm>
            <a:off x="906463" y="9245600"/>
            <a:ext cx="5384800" cy="411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marL="88900" indent="-889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ja-JP">
                <a:solidFill>
                  <a:srgbClr val="333333"/>
                </a:solidFill>
                <a:latin typeface="HG丸ｺﾞｼｯｸM-PRO" panose="020F0600000000000000" pitchFamily="50" charset="-128"/>
                <a:ea typeface="HG丸ｺﾞｼｯｸM-PRO" panose="020F0600000000000000" pitchFamily="50" charset="-128"/>
              </a:rPr>
              <a:t>※</a:t>
            </a:r>
            <a:r>
              <a:rPr lang="ja-JP" altLang="ja-JP" b="0">
                <a:solidFill>
                  <a:srgbClr val="333333"/>
                </a:solidFill>
                <a:latin typeface="HG丸ｺﾞｼｯｸM-PRO" panose="020F0600000000000000" pitchFamily="50" charset="-128"/>
                <a:ea typeface="HG丸ｺﾞｼｯｸM-PRO" panose="020F0600000000000000" pitchFamily="50" charset="-128"/>
              </a:rPr>
              <a:t>震災時に、全国各地の加盟商店街が、疎開先として被災地の加入者を受け入れる仕組みであり、震災の被害がない場合は、加盟する商店街の商品の中から地域特産品（</a:t>
            </a:r>
            <a:r>
              <a:rPr lang="en-US" altLang="ja-JP" b="0">
                <a:solidFill>
                  <a:srgbClr val="333333"/>
                </a:solidFill>
                <a:latin typeface="HG丸ｺﾞｼｯｸM-PRO" panose="020F0600000000000000" pitchFamily="50" charset="-128"/>
                <a:ea typeface="HG丸ｺﾞｼｯｸM-PRO" panose="020F0600000000000000" pitchFamily="50" charset="-128"/>
              </a:rPr>
              <a:t>3,000</a:t>
            </a:r>
            <a:r>
              <a:rPr lang="ja-JP" altLang="en-US" b="0">
                <a:solidFill>
                  <a:srgbClr val="333333"/>
                </a:solidFill>
                <a:latin typeface="HG丸ｺﾞｼｯｸM-PRO" panose="020F0600000000000000" pitchFamily="50" charset="-128"/>
                <a:ea typeface="HG丸ｺﾞｼｯｸM-PRO" panose="020F0600000000000000" pitchFamily="50" charset="-128"/>
              </a:rPr>
              <a:t>円相当</a:t>
            </a:r>
            <a:r>
              <a:rPr lang="ja-JP" altLang="ja-JP" b="0">
                <a:solidFill>
                  <a:srgbClr val="333333"/>
                </a:solidFill>
                <a:latin typeface="HG丸ｺﾞｼｯｸM-PRO" panose="020F0600000000000000" pitchFamily="50" charset="-128"/>
                <a:ea typeface="HG丸ｺﾞｼｯｸM-PRO" panose="020F0600000000000000" pitchFamily="50" charset="-128"/>
              </a:rPr>
              <a:t>）を加入者に届けるものです。</a:t>
            </a:r>
            <a:endParaRPr lang="ja-JP" altLang="en-US" b="0">
              <a:solidFill>
                <a:srgbClr val="333333"/>
              </a:solidFill>
              <a:latin typeface="HG丸ｺﾞｼｯｸM-PRO" panose="020F0600000000000000" pitchFamily="50" charset="-128"/>
              <a:ea typeface="HG丸ｺﾞｼｯｸM-PRO" panose="020F0600000000000000" pitchFamily="50" charset="-128"/>
            </a:endParaRPr>
          </a:p>
          <a:p>
            <a:r>
              <a:rPr lang="ja-JP" altLang="ja-JP" b="0">
                <a:solidFill>
                  <a:srgbClr val="333333"/>
                </a:solidFill>
                <a:latin typeface="HG丸ｺﾞｼｯｸM-PRO" panose="020F0600000000000000" pitchFamily="50" charset="-128"/>
                <a:ea typeface="HG丸ｺﾞｼｯｸM-PRO" panose="020F0600000000000000" pitchFamily="50" charset="-128"/>
              </a:rPr>
              <a:t>　詳しくは、「 </a:t>
            </a:r>
            <a:r>
              <a:rPr lang="en-US" altLang="ja-JP" b="0">
                <a:solidFill>
                  <a:srgbClr val="333333"/>
                </a:solidFill>
                <a:latin typeface="HG丸ｺﾞｼｯｸM-PRO" panose="020F0600000000000000" pitchFamily="50" charset="-128"/>
                <a:ea typeface="HG丸ｺﾞｼｯｸM-PRO" panose="020F0600000000000000" pitchFamily="50" charset="-128"/>
              </a:rPr>
              <a:t>NPO</a:t>
            </a:r>
            <a:r>
              <a:rPr lang="ja-JP" altLang="en-US" b="0">
                <a:solidFill>
                  <a:srgbClr val="333333"/>
                </a:solidFill>
                <a:latin typeface="HG丸ｺﾞｼｯｸM-PRO" panose="020F0600000000000000" pitchFamily="50" charset="-128"/>
                <a:ea typeface="HG丸ｺﾞｼｯｸM-PRO" panose="020F0600000000000000" pitchFamily="50" charset="-128"/>
              </a:rPr>
              <a:t>法人全国商店街まちづくり実行委員会（申請中）</a:t>
            </a:r>
            <a:r>
              <a:rPr lang="ja-JP" altLang="ja-JP" b="0">
                <a:solidFill>
                  <a:srgbClr val="333333"/>
                </a:solidFill>
                <a:latin typeface="HG丸ｺﾞｼｯｸM-PRO" panose="020F0600000000000000" pitchFamily="50" charset="-128"/>
                <a:ea typeface="HG丸ｺﾞｼｯｸM-PRO" panose="020F0600000000000000" pitchFamily="50" charset="-128"/>
              </a:rPr>
              <a:t>」ホームページをご覧ください。</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AutoShape 2"/>
          <p:cNvSpPr>
            <a:spLocks noChangeArrowheads="1"/>
          </p:cNvSpPr>
          <p:nvPr/>
        </p:nvSpPr>
        <p:spPr bwMode="auto">
          <a:xfrm>
            <a:off x="-242888" y="5024438"/>
            <a:ext cx="1943101" cy="3959225"/>
          </a:xfrm>
          <a:prstGeom prst="roundRect">
            <a:avLst>
              <a:gd name="adj" fmla="val 9884"/>
            </a:avLst>
          </a:prstGeom>
          <a:solidFill>
            <a:srgbClr val="FFCC66"/>
          </a:solidFill>
          <a:ln w="19050">
            <a:solidFill>
              <a:srgbClr val="FF950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89443" name="AutoShape 3"/>
          <p:cNvSpPr>
            <a:spLocks noChangeArrowheads="1"/>
          </p:cNvSpPr>
          <p:nvPr/>
        </p:nvSpPr>
        <p:spPr bwMode="auto">
          <a:xfrm>
            <a:off x="1700213" y="5024438"/>
            <a:ext cx="5545137" cy="3959225"/>
          </a:xfrm>
          <a:prstGeom prst="roundRect">
            <a:avLst>
              <a:gd name="adj" fmla="val 4167"/>
            </a:avLst>
          </a:prstGeom>
          <a:solidFill>
            <a:schemeClr val="bg1"/>
          </a:solidFill>
          <a:ln w="19050">
            <a:solidFill>
              <a:srgbClr val="FF950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89444" name="Text Box 4"/>
          <p:cNvSpPr txBox="1">
            <a:spLocks noChangeArrowheads="1"/>
          </p:cNvSpPr>
          <p:nvPr/>
        </p:nvSpPr>
        <p:spPr bwMode="auto">
          <a:xfrm>
            <a:off x="1385888" y="57150"/>
            <a:ext cx="5472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1000" b="0">
                <a:solidFill>
                  <a:schemeClr val="tx1"/>
                </a:solidFill>
              </a:rPr>
              <a:t>Ⅰ．「あいちＢＣＰモデル」</a:t>
            </a:r>
            <a:r>
              <a:rPr lang="ja-JP" altLang="en-US" sz="1000" b="0">
                <a:solidFill>
                  <a:schemeClr val="tx1"/>
                </a:solidFill>
              </a:rPr>
              <a:t>取組み事例</a:t>
            </a:r>
          </a:p>
        </p:txBody>
      </p:sp>
      <p:sp>
        <p:nvSpPr>
          <p:cNvPr id="189445" name="Text Box 5"/>
          <p:cNvSpPr txBox="1">
            <a:spLocks noChangeArrowheads="1"/>
          </p:cNvSpPr>
          <p:nvPr/>
        </p:nvSpPr>
        <p:spPr bwMode="auto">
          <a:xfrm>
            <a:off x="3294063" y="9647238"/>
            <a:ext cx="265112"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5</a:t>
            </a:r>
          </a:p>
        </p:txBody>
      </p:sp>
      <p:sp>
        <p:nvSpPr>
          <p:cNvPr id="189446" name="AutoShape 6"/>
          <p:cNvSpPr>
            <a:spLocks noChangeArrowheads="1"/>
          </p:cNvSpPr>
          <p:nvPr/>
        </p:nvSpPr>
        <p:spPr bwMode="auto">
          <a:xfrm>
            <a:off x="-104775" y="922338"/>
            <a:ext cx="5545138" cy="3959225"/>
          </a:xfrm>
          <a:prstGeom prst="roundRect">
            <a:avLst>
              <a:gd name="adj" fmla="val 4167"/>
            </a:avLst>
          </a:prstGeom>
          <a:solidFill>
            <a:schemeClr val="bg1"/>
          </a:solidFill>
          <a:ln w="19050">
            <a:solidFill>
              <a:srgbClr val="FF950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89447" name="AutoShape 7"/>
          <p:cNvSpPr>
            <a:spLocks noChangeArrowheads="1"/>
          </p:cNvSpPr>
          <p:nvPr/>
        </p:nvSpPr>
        <p:spPr bwMode="auto">
          <a:xfrm>
            <a:off x="5440363" y="922338"/>
            <a:ext cx="1943100" cy="3959225"/>
          </a:xfrm>
          <a:prstGeom prst="roundRect">
            <a:avLst>
              <a:gd name="adj" fmla="val 9884"/>
            </a:avLst>
          </a:prstGeom>
          <a:solidFill>
            <a:srgbClr val="FFCC66"/>
          </a:solidFill>
          <a:ln w="19050">
            <a:solidFill>
              <a:srgbClr val="FF9507"/>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pic>
        <p:nvPicPr>
          <p:cNvPr id="189448" name="Picture 8" descr="IMG_00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0700" y="1116013"/>
            <a:ext cx="1212850" cy="1277937"/>
          </a:xfrm>
          <a:prstGeom prst="rect">
            <a:avLst/>
          </a:prstGeom>
          <a:noFill/>
          <a:extLst>
            <a:ext uri="{909E8E84-426E-40DD-AFC4-6F175D3DCCD1}">
              <a14:hiddenFill xmlns:a14="http://schemas.microsoft.com/office/drawing/2010/main">
                <a:solidFill>
                  <a:srgbClr val="FFFFFF"/>
                </a:solidFill>
              </a14:hiddenFill>
            </a:ext>
          </a:extLst>
        </p:spPr>
      </p:pic>
      <p:sp>
        <p:nvSpPr>
          <p:cNvPr id="189449" name="Text Box 9"/>
          <p:cNvSpPr txBox="1">
            <a:spLocks noChangeArrowheads="1"/>
          </p:cNvSpPr>
          <p:nvPr/>
        </p:nvSpPr>
        <p:spPr bwMode="auto">
          <a:xfrm>
            <a:off x="5564188" y="2433638"/>
            <a:ext cx="1258887" cy="1916112"/>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lIns="90000" tIns="46800" rIns="90000" bIns="46800"/>
          <a:lstStyle/>
          <a:p>
            <a:r>
              <a:rPr lang="ja-JP" altLang="en-US" sz="1000" b="0">
                <a:solidFill>
                  <a:schemeClr val="tx1"/>
                </a:solidFill>
                <a:latin typeface="Arial" panose="020B0604020202020204" pitchFamily="34" charset="0"/>
              </a:rPr>
              <a:t>長縄 秀男 理事長</a:t>
            </a:r>
          </a:p>
          <a:p>
            <a:r>
              <a:rPr lang="ja-JP" altLang="en-US" b="0">
                <a:solidFill>
                  <a:schemeClr val="tx1"/>
                </a:solidFill>
                <a:latin typeface="Arial" panose="020B0604020202020204" pitchFamily="34" charset="0"/>
              </a:rPr>
              <a:t>（ナガナワ時計店 代表）</a:t>
            </a:r>
          </a:p>
        </p:txBody>
      </p:sp>
      <p:sp>
        <p:nvSpPr>
          <p:cNvPr id="189450" name="Text Box 10"/>
          <p:cNvSpPr txBox="1">
            <a:spLocks noChangeArrowheads="1"/>
          </p:cNvSpPr>
          <p:nvPr/>
        </p:nvSpPr>
        <p:spPr bwMode="auto">
          <a:xfrm>
            <a:off x="1757363" y="5168900"/>
            <a:ext cx="2592387" cy="3657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ltLang="ja-JP" sz="1200" b="0"/>
          </a:p>
          <a:p>
            <a:endParaRPr lang="en-US" altLang="ja-JP" sz="1200" b="0"/>
          </a:p>
          <a:p>
            <a:r>
              <a:rPr lang="ja-JP" altLang="en-US" sz="1000" b="0"/>
              <a:t>　所属する店舗と、商店街とが連携して取り組む場合には、お互いの考えていることが常に一致しているわけではありません。</a:t>
            </a:r>
          </a:p>
          <a:p>
            <a:r>
              <a:rPr lang="ja-JP" altLang="en-US" sz="1000" b="0"/>
              <a:t>　しかし、「地震が起きても商店街から死者を出さない」という大前提には、皆が賛同してくれるはずです。</a:t>
            </a:r>
          </a:p>
          <a:p>
            <a:r>
              <a:rPr lang="ja-JP" altLang="en-US" sz="1000" b="0"/>
              <a:t>　各店舗の方に、このことを理解してもらうことがまず第一歩だと思います。</a:t>
            </a:r>
          </a:p>
          <a:p>
            <a:r>
              <a:rPr lang="ja-JP" altLang="en-US" sz="1000" b="0" i="1"/>
              <a:t>　</a:t>
            </a:r>
            <a:r>
              <a:rPr lang="ja-JP" altLang="en-US" sz="1000" b="0"/>
              <a:t>また、難しいかもしれませんが、死者を出さないためには、耐震性の低い店舗に、耐震補強を促していくことも重要です。　</a:t>
            </a:r>
          </a:p>
          <a:p>
            <a:r>
              <a:rPr lang="ja-JP" altLang="en-US" sz="1000" b="0"/>
              <a:t>　次に、地域の方を巻き込むには、勉強会を通じて作成した「商店街ＢＣＰ掲示板」も効果的です。これを商店街の各店舗に張り出すことで、お店で働いている方の意識はもちろん、地域の皆様にとっても、防災への意識付け、そして商店街としての取組みのアピールになると考えています。</a:t>
            </a:r>
          </a:p>
        </p:txBody>
      </p:sp>
      <p:sp>
        <p:nvSpPr>
          <p:cNvPr id="189451" name="Text Box 11"/>
          <p:cNvSpPr txBox="1">
            <a:spLocks noChangeArrowheads="1"/>
          </p:cNvSpPr>
          <p:nvPr/>
        </p:nvSpPr>
        <p:spPr bwMode="auto">
          <a:xfrm>
            <a:off x="4221163" y="5168900"/>
            <a:ext cx="2592387" cy="3352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endParaRPr lang="en-US" altLang="ja-JP" sz="1200" b="0"/>
          </a:p>
          <a:p>
            <a:endParaRPr lang="en-US" altLang="ja-JP" sz="1200" b="0"/>
          </a:p>
          <a:p>
            <a:r>
              <a:rPr lang="ja-JP" altLang="en-US" sz="1000" b="0"/>
              <a:t>　「掲示板」の他にも、意識付けとして、地域を巻き込んだ共同防災訓練も計画しています。消火器や消火栓の使い方は、実際にやってみないと難しいものです。</a:t>
            </a:r>
          </a:p>
          <a:p>
            <a:r>
              <a:rPr lang="ja-JP" altLang="en-US" sz="1000" b="0"/>
              <a:t>　</a:t>
            </a:r>
          </a:p>
          <a:p>
            <a:r>
              <a:rPr lang="ja-JP" altLang="en-US" sz="1000" b="0"/>
              <a:t>　普段のイベントと、防災やＢＣＰの取組みをつなげて考えてみることも、面白い、商店街ならではのアイデアだと思います。</a:t>
            </a:r>
          </a:p>
          <a:p>
            <a:r>
              <a:rPr lang="ja-JP" altLang="en-US" sz="1000" b="0"/>
              <a:t>　当商店街の例で言うと、弘法市のような、豚汁を大鍋で作るイベントが、炊き出しの訓練になるね・・・なんて話もありました。</a:t>
            </a:r>
          </a:p>
          <a:p>
            <a:r>
              <a:rPr lang="ja-JP" altLang="en-US" sz="1000" b="0"/>
              <a:t>　</a:t>
            </a:r>
          </a:p>
          <a:p>
            <a:r>
              <a:rPr lang="ja-JP" altLang="en-US" sz="1000" b="0"/>
              <a:t>　地震は、どのような店舗（商店街）であれ、見舞われるおそれのある災害です。</a:t>
            </a:r>
          </a:p>
          <a:p>
            <a:r>
              <a:rPr lang="ja-JP" altLang="en-US" sz="1000" b="0"/>
              <a:t>　地震災害について皆で話し合う機会を、色々な場面で作ってみてはいかがでしょうか。</a:t>
            </a:r>
          </a:p>
        </p:txBody>
      </p:sp>
      <p:sp>
        <p:nvSpPr>
          <p:cNvPr id="189452" name="Text Box 12"/>
          <p:cNvSpPr txBox="1">
            <a:spLocks noChangeArrowheads="1"/>
          </p:cNvSpPr>
          <p:nvPr/>
        </p:nvSpPr>
        <p:spPr bwMode="auto">
          <a:xfrm>
            <a:off x="44450" y="1130300"/>
            <a:ext cx="2592388" cy="3506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200"/>
              <a:t>私のお店のＢＣＰ</a:t>
            </a:r>
          </a:p>
          <a:p>
            <a:endParaRPr lang="ja-JP" altLang="en-US" sz="1200"/>
          </a:p>
          <a:p>
            <a:r>
              <a:rPr lang="ja-JP" altLang="en-US" sz="1000" b="0"/>
              <a:t>　</a:t>
            </a:r>
          </a:p>
          <a:p>
            <a:r>
              <a:rPr lang="ja-JP" altLang="en-US" sz="1000" b="0"/>
              <a:t>　大変だったけど、作成して非常に良かったというのが率直な感想です。</a:t>
            </a:r>
          </a:p>
          <a:p>
            <a:r>
              <a:rPr lang="ja-JP" altLang="en-US" sz="1000" b="0"/>
              <a:t>　勉強会を通して、地震に備えて色々考えておくことが、結果として火災や小さなトラブルなどの対策にもつながることが分かりました。店にある危険な箇所などを整理する、いい機会になったと思います。</a:t>
            </a:r>
          </a:p>
          <a:p>
            <a:endParaRPr lang="ja-JP" altLang="en-US" sz="1000" b="0"/>
          </a:p>
          <a:p>
            <a:r>
              <a:rPr lang="ja-JP" altLang="en-US" sz="1000" b="0"/>
              <a:t>　一番難しかった点は、自分の店の営業と、地域貢献の両方を考えなければならないところです。我々のお客様は地域の皆様であり、商売は地域と一体で成り立っています。</a:t>
            </a:r>
          </a:p>
          <a:p>
            <a:r>
              <a:rPr lang="ja-JP" altLang="en-US" sz="1000" b="0"/>
              <a:t>　お客様のことを考えなければ、意味のあるＢＣＰはできません。今後も、商店街はもちろん、地域住民の方ともＢＣＰについてしっかり話し合っていきたいと考えています。</a:t>
            </a:r>
          </a:p>
        </p:txBody>
      </p:sp>
      <p:sp>
        <p:nvSpPr>
          <p:cNvPr id="189453" name="Text Box 13"/>
          <p:cNvSpPr txBox="1">
            <a:spLocks noChangeArrowheads="1"/>
          </p:cNvSpPr>
          <p:nvPr/>
        </p:nvSpPr>
        <p:spPr bwMode="auto">
          <a:xfrm>
            <a:off x="2565400" y="1130300"/>
            <a:ext cx="2592388" cy="35067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ja-JP" altLang="en-US" sz="1200"/>
              <a:t>今後取り組まれる店舗の方への</a:t>
            </a:r>
          </a:p>
          <a:p>
            <a:r>
              <a:rPr lang="ja-JP" altLang="en-US" sz="1200"/>
              <a:t>アドバイス</a:t>
            </a:r>
          </a:p>
          <a:p>
            <a:endParaRPr lang="ja-JP" altLang="en-US" sz="1000"/>
          </a:p>
          <a:p>
            <a:r>
              <a:rPr lang="ja-JP" altLang="en-US" sz="1000" b="0"/>
              <a:t>　「ＢＣＰは全く新しい考え方」と考えてしまうと、聞き慣れない言葉でもありますので、大変に思ってしまい、敬遠されるかもしれません。</a:t>
            </a:r>
          </a:p>
          <a:p>
            <a:r>
              <a:rPr lang="ja-JP" altLang="en-US" sz="1000" b="0"/>
              <a:t>　しかし、ＢＣＰの考え方自体は、それほど難しいものではありませんでした。「普段の業務が、地震が起きたときどうなってしまうのか」など常日頃から、ＢＣＰのことを少し考えておくようにすると、「従業員とは連絡をとれるようにしなければ</a:t>
            </a:r>
            <a:r>
              <a:rPr lang="en-US" altLang="ja-JP" sz="1000" b="0">
                <a:latin typeface="ＭＳ ゴシック" panose="020B0609070205080204" pitchFamily="49" charset="-128"/>
              </a:rPr>
              <a:t>…</a:t>
            </a:r>
            <a:r>
              <a:rPr lang="ja-JP" altLang="en-US" sz="1000" b="0"/>
              <a:t>」と、やるべきことが見えてくるはずです。</a:t>
            </a:r>
          </a:p>
          <a:p>
            <a:endParaRPr lang="ja-JP" altLang="en-US" sz="1000" b="0"/>
          </a:p>
          <a:p>
            <a:r>
              <a:rPr lang="ja-JP" altLang="en-US" sz="1000" b="0"/>
              <a:t>　また、ご家庭の防災活動から始めるのもよいかもしれません。家庭での防災意識を高めることで、仕事場所である店舗の防災に意識が向けられ、ＢＣＰに取り組むキッカケになるのではないでしょうか。　</a:t>
            </a:r>
          </a:p>
        </p:txBody>
      </p:sp>
      <p:sp>
        <p:nvSpPr>
          <p:cNvPr id="189454" name="Text Box 14"/>
          <p:cNvSpPr txBox="1">
            <a:spLocks noChangeArrowheads="1"/>
          </p:cNvSpPr>
          <p:nvPr/>
        </p:nvSpPr>
        <p:spPr bwMode="auto">
          <a:xfrm>
            <a:off x="1944688" y="5132388"/>
            <a:ext cx="4756150" cy="3825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ja-JP" altLang="en-US" sz="1400"/>
              <a:t>今後取り組もうという商店街の方々へ</a:t>
            </a:r>
            <a:endParaRPr lang="ja-JP" altLang="en-US" sz="1200"/>
          </a:p>
        </p:txBody>
      </p:sp>
      <p:pic>
        <p:nvPicPr>
          <p:cNvPr id="189455" name="Picture 15" descr="IMG_0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960688"/>
            <a:ext cx="1246188" cy="1285875"/>
          </a:xfrm>
          <a:prstGeom prst="rect">
            <a:avLst/>
          </a:prstGeom>
          <a:noFill/>
          <a:extLst>
            <a:ext uri="{909E8E84-426E-40DD-AFC4-6F175D3DCCD1}">
              <a14:hiddenFill xmlns:a14="http://schemas.microsoft.com/office/drawing/2010/main">
                <a:solidFill>
                  <a:srgbClr val="FFFFFF"/>
                </a:solidFill>
              </a14:hiddenFill>
            </a:ext>
          </a:extLst>
        </p:spPr>
      </p:pic>
      <p:sp>
        <p:nvSpPr>
          <p:cNvPr id="189456" name="Text Box 16"/>
          <p:cNvSpPr txBox="1">
            <a:spLocks noChangeArrowheads="1"/>
          </p:cNvSpPr>
          <p:nvPr/>
        </p:nvSpPr>
        <p:spPr bwMode="auto">
          <a:xfrm>
            <a:off x="5564188" y="4265613"/>
            <a:ext cx="1258887" cy="379412"/>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lIns="90000" tIns="46800" rIns="90000" bIns="46800"/>
          <a:lstStyle/>
          <a:p>
            <a:r>
              <a:rPr lang="ja-JP" altLang="en-US" sz="1000" b="0">
                <a:solidFill>
                  <a:schemeClr val="tx1"/>
                </a:solidFill>
                <a:latin typeface="Arial" panose="020B0604020202020204" pitchFamily="34" charset="0"/>
              </a:rPr>
              <a:t>水野 隆 専務理事</a:t>
            </a:r>
          </a:p>
          <a:p>
            <a:r>
              <a:rPr lang="ja-JP" altLang="en-US" b="0">
                <a:solidFill>
                  <a:schemeClr val="tx1"/>
                </a:solidFill>
                <a:latin typeface="Arial" panose="020B0604020202020204" pitchFamily="34" charset="0"/>
              </a:rPr>
              <a:t>（合資会社　水徳　代表）</a:t>
            </a:r>
          </a:p>
        </p:txBody>
      </p:sp>
      <p:pic>
        <p:nvPicPr>
          <p:cNvPr id="189457" name="Picture 17" descr="放送機器"/>
          <p:cNvPicPr>
            <a:picLocks noChangeAspect="1" noChangeArrowheads="1"/>
          </p:cNvPicPr>
          <p:nvPr/>
        </p:nvPicPr>
        <p:blipFill>
          <a:blip r:embed="rId4">
            <a:extLst>
              <a:ext uri="{28A0092B-C50C-407E-A947-70E740481C1C}">
                <a14:useLocalDpi xmlns:a14="http://schemas.microsoft.com/office/drawing/2010/main" val="0"/>
              </a:ext>
            </a:extLst>
          </a:blip>
          <a:srcRect b="34248"/>
          <a:stretch>
            <a:fillRect/>
          </a:stretch>
        </p:blipFill>
        <p:spPr bwMode="auto">
          <a:xfrm>
            <a:off x="115888" y="7118350"/>
            <a:ext cx="1371600" cy="1200150"/>
          </a:xfrm>
          <a:prstGeom prst="rect">
            <a:avLst/>
          </a:prstGeom>
          <a:noFill/>
          <a:extLst>
            <a:ext uri="{909E8E84-426E-40DD-AFC4-6F175D3DCCD1}">
              <a14:hiddenFill xmlns:a14="http://schemas.microsoft.com/office/drawing/2010/main">
                <a:solidFill>
                  <a:srgbClr val="FFFFFF"/>
                </a:solidFill>
              </a14:hiddenFill>
            </a:ext>
          </a:extLst>
        </p:spPr>
      </p:pic>
      <p:sp>
        <p:nvSpPr>
          <p:cNvPr id="189458" name="Text Box 18"/>
          <p:cNvSpPr txBox="1">
            <a:spLocks noChangeArrowheads="1"/>
          </p:cNvSpPr>
          <p:nvPr/>
        </p:nvSpPr>
        <p:spPr bwMode="auto">
          <a:xfrm>
            <a:off x="169863" y="8353425"/>
            <a:ext cx="1198562" cy="271463"/>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lIns="90000" tIns="46800" rIns="90000" bIns="46800"/>
          <a:lstStyle/>
          <a:p>
            <a:pPr algn="ctr"/>
            <a:r>
              <a:rPr lang="ja-JP" altLang="en-US" sz="1000" b="0">
                <a:solidFill>
                  <a:schemeClr val="tx1"/>
                </a:solidFill>
                <a:latin typeface="Arial" panose="020B0604020202020204" pitchFamily="34" charset="0"/>
              </a:rPr>
              <a:t>放送設備</a:t>
            </a:r>
          </a:p>
        </p:txBody>
      </p:sp>
      <p:pic>
        <p:nvPicPr>
          <p:cNvPr id="189459" name="Picture 19" descr="katigaw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288" y="5457825"/>
            <a:ext cx="1336675" cy="892175"/>
          </a:xfrm>
          <a:prstGeom prst="rect">
            <a:avLst/>
          </a:prstGeom>
          <a:noFill/>
          <a:extLst>
            <a:ext uri="{909E8E84-426E-40DD-AFC4-6F175D3DCCD1}">
              <a14:hiddenFill xmlns:a14="http://schemas.microsoft.com/office/drawing/2010/main">
                <a:solidFill>
                  <a:srgbClr val="FFFFFF"/>
                </a:solidFill>
              </a14:hiddenFill>
            </a:ext>
          </a:extLst>
        </p:spPr>
      </p:pic>
      <p:sp>
        <p:nvSpPr>
          <p:cNvPr id="189460" name="Text Box 20"/>
          <p:cNvSpPr txBox="1">
            <a:spLocks noChangeArrowheads="1"/>
          </p:cNvSpPr>
          <p:nvPr/>
        </p:nvSpPr>
        <p:spPr bwMode="auto">
          <a:xfrm>
            <a:off x="169863" y="6372225"/>
            <a:ext cx="1198562" cy="271463"/>
          </a:xfrm>
          <a:prstGeom prst="rect">
            <a:avLst/>
          </a:prstGeom>
          <a:noFill/>
          <a:ln>
            <a:noFill/>
          </a:ln>
          <a:effectLst>
            <a:outerShdw dist="17961" dir="2700000" algn="ctr" rotWithShape="0">
              <a:srgbClr val="EAEAEA"/>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Lst>
        </p:spPr>
        <p:txBody>
          <a:bodyPr lIns="90000" tIns="46800" rIns="90000" bIns="46800"/>
          <a:lstStyle/>
          <a:p>
            <a:pPr algn="ctr"/>
            <a:r>
              <a:rPr lang="ja-JP" altLang="en-US" sz="1000" b="0">
                <a:solidFill>
                  <a:schemeClr val="tx1"/>
                </a:solidFill>
                <a:latin typeface="Arial" panose="020B0604020202020204" pitchFamily="34" charset="0"/>
              </a:rPr>
              <a:t>勝川駅前通商店街振興組合</a:t>
            </a:r>
          </a:p>
          <a:p>
            <a:pPr algn="ctr"/>
            <a:r>
              <a:rPr lang="ja-JP" altLang="en-US" sz="1000" b="0">
                <a:solidFill>
                  <a:schemeClr val="tx1"/>
                </a:solidFill>
                <a:latin typeface="Arial" panose="020B0604020202020204" pitchFamily="34" charset="0"/>
              </a:rPr>
              <a:t>（春日井市）</a:t>
            </a:r>
          </a:p>
        </p:txBody>
      </p:sp>
      <p:sp>
        <p:nvSpPr>
          <p:cNvPr id="189461" name="AutoShape 21"/>
          <p:cNvSpPr>
            <a:spLocks noChangeArrowheads="1"/>
          </p:cNvSpPr>
          <p:nvPr/>
        </p:nvSpPr>
        <p:spPr bwMode="auto">
          <a:xfrm>
            <a:off x="3616325" y="9078913"/>
            <a:ext cx="3086100" cy="409575"/>
          </a:xfrm>
          <a:prstGeom prst="roundRect">
            <a:avLst>
              <a:gd name="adj" fmla="val 16667"/>
            </a:avLst>
          </a:prstGeom>
          <a:solidFill>
            <a:schemeClr val="bg1"/>
          </a:solidFill>
          <a:ln w="12700" algn="ctr">
            <a:solidFill>
              <a:srgbClr val="FF0000"/>
            </a:solidFill>
            <a:round/>
            <a:headEnd/>
            <a:tailEnd/>
          </a:ln>
          <a:effectLst>
            <a:outerShdw dist="17961" dir="2700000" algn="ctr" rotWithShape="0">
              <a:schemeClr val="bg2"/>
            </a:outerShdw>
          </a:effectLst>
        </p:spPr>
        <p:txBody>
          <a:bodyPr lIns="90000" tIns="46800" rIns="54000" bIns="46800" anchor="ctr" anchorCtr="1">
            <a:spAutoFit/>
          </a:bodyPr>
          <a:lstStyle>
            <a:lvl1pPr marL="361950">
              <a:defRPr kumimoji="1">
                <a:solidFill>
                  <a:schemeClr val="tx1"/>
                </a:solidFill>
                <a:latin typeface="Arial" panose="020B0604020202020204" pitchFamily="34" charset="0"/>
                <a:ea typeface="ＭＳ Ｐゴシック" panose="020B0600070205080204" pitchFamily="50" charset="-128"/>
              </a:defRPr>
            </a:lvl1pPr>
            <a:lvl2pPr marL="541338">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900" b="0">
                <a:latin typeface="HG丸ｺﾞｼｯｸM-PRO" panose="020F0600000000000000" pitchFamily="50" charset="-128"/>
                <a:ea typeface="HG丸ｺﾞｼｯｸM-PRO" panose="020F0600000000000000" pitchFamily="50" charset="-128"/>
              </a:rPr>
              <a:t>勝川駅前通商店街振興組合の取組みについては、</a:t>
            </a:r>
            <a:r>
              <a:rPr lang="en-US" altLang="ja-JP" sz="900" b="0">
                <a:latin typeface="HG丸ｺﾞｼｯｸM-PRO" panose="020F0600000000000000" pitchFamily="50" charset="-128"/>
                <a:ea typeface="HG丸ｺﾞｼｯｸM-PRO" panose="020F0600000000000000" pitchFamily="50" charset="-128"/>
              </a:rPr>
              <a:t>27</a:t>
            </a:r>
            <a:r>
              <a:rPr lang="ja-JP" altLang="en-US" sz="900" b="0">
                <a:latin typeface="HG丸ｺﾞｼｯｸM-PRO" panose="020F0600000000000000" pitchFamily="50" charset="-128"/>
                <a:ea typeface="HG丸ｺﾞｼｯｸM-PRO" panose="020F0600000000000000" pitchFamily="50" charset="-128"/>
              </a:rPr>
              <a:t>・</a:t>
            </a:r>
            <a:r>
              <a:rPr lang="en-US" altLang="ja-JP" sz="900" b="0">
                <a:latin typeface="HG丸ｺﾞｼｯｸM-PRO" panose="020F0600000000000000" pitchFamily="50" charset="-128"/>
                <a:ea typeface="HG丸ｺﾞｼｯｸM-PRO" panose="020F0600000000000000" pitchFamily="50" charset="-128"/>
              </a:rPr>
              <a:t>29</a:t>
            </a:r>
            <a:r>
              <a:rPr lang="ja-JP" altLang="en-US" sz="900" b="0">
                <a:latin typeface="HG丸ｺﾞｼｯｸM-PRO" panose="020F0600000000000000" pitchFamily="50" charset="-128"/>
                <a:ea typeface="HG丸ｺﾞｼｯｸM-PRO" panose="020F0600000000000000" pitchFamily="50" charset="-128"/>
              </a:rPr>
              <a:t>・</a:t>
            </a:r>
            <a:r>
              <a:rPr lang="en-US" altLang="ja-JP" sz="900" b="0">
                <a:latin typeface="HG丸ｺﾞｼｯｸM-PRO" panose="020F0600000000000000" pitchFamily="50" charset="-128"/>
                <a:ea typeface="HG丸ｺﾞｼｯｸM-PRO" panose="020F0600000000000000" pitchFamily="50" charset="-128"/>
              </a:rPr>
              <a:t>30</a:t>
            </a:r>
            <a:r>
              <a:rPr lang="ja-JP" altLang="en-US" sz="900" b="0">
                <a:latin typeface="HG丸ｺﾞｼｯｸM-PRO" panose="020F0600000000000000" pitchFamily="50" charset="-128"/>
                <a:ea typeface="HG丸ｺﾞｼｯｸM-PRO" panose="020F0600000000000000" pitchFamily="50" charset="-128"/>
              </a:rPr>
              <a:t>ページをご覧ください。</a:t>
            </a:r>
          </a:p>
        </p:txBody>
      </p:sp>
      <p:pic>
        <p:nvPicPr>
          <p:cNvPr id="189462" name="Picture 22" descr="GUM01_EY0300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86175" y="9193213"/>
            <a:ext cx="315913" cy="165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117" name="Picture 69" descr="QA2"/>
          <p:cNvPicPr>
            <a:picLocks noChangeAspect="1" noChangeArrowheads="1"/>
          </p:cNvPicPr>
          <p:nvPr/>
        </p:nvPicPr>
        <p:blipFill>
          <a:blip r:embed="rId2">
            <a:extLst>
              <a:ext uri="{28A0092B-C50C-407E-A947-70E740481C1C}">
                <a14:useLocalDpi xmlns:a14="http://schemas.microsoft.com/office/drawing/2010/main" val="0"/>
              </a:ext>
            </a:extLst>
          </a:blip>
          <a:srcRect b="981"/>
          <a:stretch>
            <a:fillRect/>
          </a:stretch>
        </p:blipFill>
        <p:spPr bwMode="auto">
          <a:xfrm>
            <a:off x="3670300" y="6176963"/>
            <a:ext cx="1558925" cy="220980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0078" name="AutoShape 30"/>
          <p:cNvSpPr>
            <a:spLocks noChangeArrowheads="1"/>
          </p:cNvSpPr>
          <p:nvPr/>
        </p:nvSpPr>
        <p:spPr bwMode="auto">
          <a:xfrm>
            <a:off x="333375" y="4654550"/>
            <a:ext cx="6237288" cy="4462463"/>
          </a:xfrm>
          <a:prstGeom prst="roundRect">
            <a:avLst>
              <a:gd name="adj" fmla="val 4958"/>
            </a:avLst>
          </a:prstGeom>
          <a:noFill/>
          <a:ln w="76200">
            <a:solidFill>
              <a:srgbClr val="CCECFF"/>
            </a:solidFill>
            <a:round/>
            <a:headEnd/>
            <a:tailEnd/>
          </a:ln>
          <a:effectLst>
            <a:outerShdw dist="35921" dir="2700000" algn="ctr" rotWithShape="0">
              <a:schemeClr val="bg2"/>
            </a:outerShdw>
          </a:effectLst>
          <a:extLst>
            <a:ext uri="{909E8E84-426E-40DD-AFC4-6F175D3DCCD1}">
              <a14:hiddenFill xmlns:a14="http://schemas.microsoft.com/office/drawing/2010/main">
                <a:solidFill>
                  <a:srgbClr val="CCECFF"/>
                </a:solidFill>
              </a14:hiddenFill>
            </a:ext>
          </a:extLst>
        </p:spPr>
        <p:txBody>
          <a:bodyPr wrap="none" lIns="90000" tIns="46800" rIns="90000" bIns="46800" anchor="ctr"/>
          <a:lstStyle/>
          <a:p>
            <a:endParaRPr lang="ja-JP" altLang="en-US"/>
          </a:p>
        </p:txBody>
      </p:sp>
      <p:grpSp>
        <p:nvGrpSpPr>
          <p:cNvPr id="130101" name="Group 53"/>
          <p:cNvGrpSpPr>
            <a:grpSpLocks/>
          </p:cNvGrpSpPr>
          <p:nvPr/>
        </p:nvGrpSpPr>
        <p:grpSpPr bwMode="auto">
          <a:xfrm>
            <a:off x="188913" y="960438"/>
            <a:ext cx="674687" cy="390525"/>
            <a:chOff x="57" y="752"/>
            <a:chExt cx="425" cy="246"/>
          </a:xfrm>
        </p:grpSpPr>
        <p:sp>
          <p:nvSpPr>
            <p:cNvPr id="130102" name="Oval 54"/>
            <p:cNvSpPr>
              <a:spLocks noChangeArrowheads="1"/>
            </p:cNvSpPr>
            <p:nvPr/>
          </p:nvSpPr>
          <p:spPr bwMode="auto">
            <a:xfrm>
              <a:off x="57" y="752"/>
              <a:ext cx="334" cy="185"/>
            </a:xfrm>
            <a:prstGeom prst="ellipse">
              <a:avLst/>
            </a:prstGeom>
            <a:gradFill rotWithShape="1">
              <a:gsLst>
                <a:gs pos="0">
                  <a:srgbClr val="637BC7">
                    <a:alpha val="98000"/>
                  </a:srgbClr>
                </a:gs>
                <a:gs pos="100000">
                  <a:srgbClr val="B9B6F0"/>
                </a:gs>
              </a:gsLst>
              <a:lin ang="5400000" scaled="1"/>
            </a:gradFill>
            <a:ln w="28575">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130103" name="Oval 55"/>
            <p:cNvSpPr>
              <a:spLocks noChangeArrowheads="1"/>
            </p:cNvSpPr>
            <p:nvPr/>
          </p:nvSpPr>
          <p:spPr bwMode="auto">
            <a:xfrm>
              <a:off x="148" y="814"/>
              <a:ext cx="334" cy="184"/>
            </a:xfrm>
            <a:prstGeom prst="ellipse">
              <a:avLst/>
            </a:prstGeom>
            <a:gradFill rotWithShape="1">
              <a:gsLst>
                <a:gs pos="0">
                  <a:srgbClr val="FFFFCC"/>
                </a:gs>
                <a:gs pos="100000">
                  <a:srgbClr val="FFFFCC">
                    <a:gamma/>
                    <a:tint val="47451"/>
                    <a:invGamma/>
                  </a:srgbClr>
                </a:gs>
              </a:gsLst>
              <a:lin ang="5400000" scaled="1"/>
            </a:gradFill>
            <a:ln w="2857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pSp>
      <p:sp>
        <p:nvSpPr>
          <p:cNvPr id="130055" name="Text Box 7"/>
          <p:cNvSpPr txBox="1">
            <a:spLocks noChangeArrowheads="1"/>
          </p:cNvSpPr>
          <p:nvPr/>
        </p:nvSpPr>
        <p:spPr bwMode="auto">
          <a:xfrm>
            <a:off x="333375" y="1450975"/>
            <a:ext cx="62642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13017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b="0">
                <a:ea typeface="HG丸ｺﾞｼｯｸM-PRO" panose="020F0600000000000000" pitchFamily="50" charset="-128"/>
              </a:rPr>
              <a:t>「あいちＢＣＰモデル」に取り組んだ企業や店舗が、ＢＣＰを作成する過程で出てきた疑問や課題、参考となる記入ポイントを、「あいちＢＣＰモデル」の項目に沿って、</a:t>
            </a:r>
            <a:r>
              <a:rPr lang="ja-JP" altLang="en-US" sz="1000" b="0">
                <a:latin typeface="HG丸ｺﾞｼｯｸM-PRO" panose="020F0600000000000000" pitchFamily="50" charset="-128"/>
                <a:ea typeface="HG丸ｺﾞｼｯｸM-PRO" panose="020F0600000000000000" pitchFamily="50" charset="-128"/>
              </a:rPr>
              <a:t>Ｑ＆Ａ方式や記入事例の</a:t>
            </a:r>
            <a:r>
              <a:rPr lang="ja-JP" altLang="en-US" sz="1000" b="0">
                <a:ea typeface="HG丸ｺﾞｼｯｸM-PRO" panose="020F0600000000000000" pitchFamily="50" charset="-128"/>
              </a:rPr>
              <a:t>一覧表で紹介しています。</a:t>
            </a:r>
          </a:p>
        </p:txBody>
      </p:sp>
      <p:sp>
        <p:nvSpPr>
          <p:cNvPr id="130057" name="Text Box 9"/>
          <p:cNvSpPr txBox="1">
            <a:spLocks noChangeArrowheads="1"/>
          </p:cNvSpPr>
          <p:nvPr/>
        </p:nvSpPr>
        <p:spPr bwMode="auto">
          <a:xfrm>
            <a:off x="3294063" y="9647238"/>
            <a:ext cx="265112"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6</a:t>
            </a:r>
          </a:p>
        </p:txBody>
      </p:sp>
      <p:sp>
        <p:nvSpPr>
          <p:cNvPr id="130066" name="Text Box 18"/>
          <p:cNvSpPr txBox="1">
            <a:spLocks noChangeArrowheads="1"/>
          </p:cNvSpPr>
          <p:nvPr/>
        </p:nvSpPr>
        <p:spPr bwMode="auto">
          <a:xfrm>
            <a:off x="549275" y="4879975"/>
            <a:ext cx="5327650" cy="336550"/>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ja-JP" altLang="en-US" sz="1600">
                <a:solidFill>
                  <a:srgbClr val="000099"/>
                </a:solidFill>
              </a:rPr>
              <a:t>作成</a:t>
            </a:r>
            <a:r>
              <a:rPr lang="en-US" altLang="ja-JP" sz="1600">
                <a:solidFill>
                  <a:srgbClr val="000099"/>
                </a:solidFill>
              </a:rPr>
              <a:t>Q&amp;A</a:t>
            </a:r>
            <a:r>
              <a:rPr lang="ja-JP" altLang="en-US" sz="1600">
                <a:solidFill>
                  <a:srgbClr val="000099"/>
                </a:solidFill>
              </a:rPr>
              <a:t>　各ページの構成</a:t>
            </a:r>
            <a:r>
              <a:rPr lang="ja-JP" altLang="en-US" sz="1400">
                <a:solidFill>
                  <a:srgbClr val="000099"/>
                </a:solidFill>
              </a:rPr>
              <a:t>（</a:t>
            </a:r>
            <a:r>
              <a:rPr lang="en-US" altLang="ja-JP" sz="1400">
                <a:solidFill>
                  <a:srgbClr val="000099"/>
                </a:solidFill>
              </a:rPr>
              <a:t>9</a:t>
            </a:r>
            <a:r>
              <a:rPr lang="ja-JP" altLang="en-US" sz="1000" b="0">
                <a:solidFill>
                  <a:srgbClr val="000099"/>
                </a:solidFill>
              </a:rPr>
              <a:t>ページ</a:t>
            </a:r>
            <a:r>
              <a:rPr lang="ja-JP" altLang="en-US" sz="1400">
                <a:solidFill>
                  <a:srgbClr val="000099"/>
                </a:solidFill>
              </a:rPr>
              <a:t>～</a:t>
            </a:r>
            <a:r>
              <a:rPr lang="en-US" altLang="ja-JP" sz="1400">
                <a:solidFill>
                  <a:srgbClr val="000099"/>
                </a:solidFill>
              </a:rPr>
              <a:t>18</a:t>
            </a:r>
            <a:r>
              <a:rPr lang="ja-JP" altLang="en-US" sz="1000" b="0">
                <a:solidFill>
                  <a:srgbClr val="000099"/>
                </a:solidFill>
              </a:rPr>
              <a:t>ページ</a:t>
            </a:r>
            <a:r>
              <a:rPr lang="ja-JP" altLang="en-US" sz="1400">
                <a:solidFill>
                  <a:srgbClr val="000099"/>
                </a:solidFill>
              </a:rPr>
              <a:t>）</a:t>
            </a:r>
          </a:p>
        </p:txBody>
      </p:sp>
      <p:sp>
        <p:nvSpPr>
          <p:cNvPr id="130067" name="Text Box 19"/>
          <p:cNvSpPr txBox="1">
            <a:spLocks noChangeArrowheads="1"/>
          </p:cNvSpPr>
          <p:nvPr/>
        </p:nvSpPr>
        <p:spPr bwMode="auto">
          <a:xfrm>
            <a:off x="333375" y="1951038"/>
            <a:ext cx="6264275"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39700" indent="-139700">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20000"/>
              </a:lnSpc>
            </a:pPr>
            <a:r>
              <a:rPr lang="ja-JP" altLang="en-US" sz="1200" b="0">
                <a:ea typeface="HG丸ｺﾞｼｯｸM-PRO" panose="020F0600000000000000" pitchFamily="50" charset="-128"/>
              </a:rPr>
              <a:t>・構成は、「あいちＢＣＰモデル」（コンパクト版）の作成順序と同じ順番になっています。</a:t>
            </a:r>
          </a:p>
          <a:p>
            <a:pPr>
              <a:lnSpc>
                <a:spcPct val="120000"/>
              </a:lnSpc>
            </a:pPr>
            <a:r>
              <a:rPr lang="ja-JP" altLang="en-US" sz="1200" b="0">
                <a:ea typeface="HG丸ｺﾞｼｯｸM-PRO" panose="020F0600000000000000" pitchFamily="50" charset="-128"/>
              </a:rPr>
              <a:t>・「あいちＢＣＰモデル」に取り組んでいく上での、ヒントやアイデアを分かりやすく掲載しています。</a:t>
            </a:r>
          </a:p>
          <a:p>
            <a:pPr>
              <a:lnSpc>
                <a:spcPct val="120000"/>
              </a:lnSpc>
            </a:pPr>
            <a:r>
              <a:rPr lang="ja-JP" altLang="en-US" sz="1200" b="0">
                <a:ea typeface="HG丸ｺﾞｼｯｸM-PRO" panose="020F0600000000000000" pitchFamily="50" charset="-128"/>
              </a:rPr>
              <a:t>・ＢＣＰは、あなたの会社やお店の業種や規模、取引先との関係などによって、記載する内容が異なってきますので、ＢＣＰの作成時に参考となる様々な考え方とポイントを、一覧表で掲載しています。</a:t>
            </a:r>
          </a:p>
          <a:p>
            <a:pPr>
              <a:lnSpc>
                <a:spcPct val="120000"/>
              </a:lnSpc>
            </a:pPr>
            <a:r>
              <a:rPr lang="ja-JP" altLang="en-US" sz="1200" b="0">
                <a:ea typeface="HG丸ｺﾞｼｯｸM-PRO" panose="020F0600000000000000" pitchFamily="50" charset="-128"/>
              </a:rPr>
              <a:t>・また、実際のＢＣＰ作成の過程で、企業の皆様から出された疑問を、Ｑ＆Ａ形式で掲載しています。</a:t>
            </a:r>
          </a:p>
          <a:p>
            <a:endParaRPr lang="ja-JP" altLang="en-US" sz="900" b="0">
              <a:ea typeface="HG丸ｺﾞｼｯｸM-PRO" panose="020F0600000000000000" pitchFamily="50" charset="-128"/>
            </a:endParaRPr>
          </a:p>
          <a:p>
            <a:r>
              <a:rPr lang="en-US" altLang="ja-JP" sz="1000" b="0">
                <a:solidFill>
                  <a:schemeClr val="bg2"/>
                </a:solidFill>
                <a:ea typeface="HG丸ｺﾞｼｯｸM-PRO" panose="020F0600000000000000" pitchFamily="50" charset="-128"/>
              </a:rPr>
              <a:t>※</a:t>
            </a:r>
            <a:r>
              <a:rPr lang="ja-JP" altLang="en-US" sz="1000" b="0">
                <a:solidFill>
                  <a:schemeClr val="bg2"/>
                </a:solidFill>
                <a:ea typeface="HG丸ｺﾞｼｯｸM-PRO" panose="020F0600000000000000" pitchFamily="50" charset="-128"/>
              </a:rPr>
              <a:t>他の業種の事例やアイデアも、自分の業種に応用できることがありますので、まずは一通り読んでみましょう。</a:t>
            </a:r>
          </a:p>
        </p:txBody>
      </p:sp>
      <p:sp>
        <p:nvSpPr>
          <p:cNvPr id="130072" name="Text Box 24"/>
          <p:cNvSpPr txBox="1">
            <a:spLocks noChangeArrowheads="1"/>
          </p:cNvSpPr>
          <p:nvPr/>
        </p:nvSpPr>
        <p:spPr bwMode="auto">
          <a:xfrm>
            <a:off x="323850" y="1004888"/>
            <a:ext cx="6191250" cy="363537"/>
          </a:xfrm>
          <a:prstGeom prst="rect">
            <a:avLst/>
          </a:prstGeom>
          <a:noFill/>
          <a:ln>
            <a:noFill/>
          </a:ln>
          <a:effectLst>
            <a:outerShdw dist="1796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ja-JP" altLang="en-US" sz="1800">
                <a:solidFill>
                  <a:srgbClr val="000099"/>
                </a:solidFill>
              </a:rPr>
              <a:t>「あいちＢＣＰモデル」作成Ｑ＆Ａについて</a:t>
            </a:r>
          </a:p>
        </p:txBody>
      </p:sp>
      <p:sp>
        <p:nvSpPr>
          <p:cNvPr id="130109" name="Text Box 61"/>
          <p:cNvSpPr txBox="1">
            <a:spLocks noChangeArrowheads="1"/>
          </p:cNvSpPr>
          <p:nvPr/>
        </p:nvSpPr>
        <p:spPr bwMode="auto">
          <a:xfrm>
            <a:off x="44450" y="57150"/>
            <a:ext cx="54721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ja-JP" sz="2000">
                <a:solidFill>
                  <a:schemeClr val="tx1"/>
                </a:solidFill>
              </a:rPr>
              <a:t>Ⅱ</a:t>
            </a:r>
            <a:r>
              <a:rPr lang="ja-JP" altLang="en-US" sz="2000">
                <a:solidFill>
                  <a:schemeClr val="tx1"/>
                </a:solidFill>
              </a:rPr>
              <a:t>．「あいちＢＣＰモデル」作成Ｑ＆Ａ</a:t>
            </a:r>
          </a:p>
        </p:txBody>
      </p:sp>
      <p:pic>
        <p:nvPicPr>
          <p:cNvPr id="130114" name="Picture 66" descr="Q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8138" y="6165850"/>
            <a:ext cx="1555750" cy="2216150"/>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0059" name="AutoShape 11"/>
          <p:cNvSpPr>
            <a:spLocks noChangeArrowheads="1"/>
          </p:cNvSpPr>
          <p:nvPr/>
        </p:nvSpPr>
        <p:spPr bwMode="auto">
          <a:xfrm>
            <a:off x="765175" y="8110538"/>
            <a:ext cx="1943100" cy="585787"/>
          </a:xfrm>
          <a:prstGeom prst="wedgeRectCallout">
            <a:avLst>
              <a:gd name="adj1" fmla="val 20505"/>
              <a:gd name="adj2" fmla="val -79074"/>
            </a:avLst>
          </a:prstGeom>
          <a:solidFill>
            <a:srgbClr val="CCECFF"/>
          </a:solidFill>
          <a:ln w="22225" algn="ctr">
            <a:solidFill>
              <a:schemeClr val="accent2"/>
            </a:solidFill>
            <a:miter lim="800000"/>
            <a:headEnd/>
            <a:tailEnd/>
          </a:ln>
          <a:effectLst>
            <a:outerShdw dist="35921" dir="2700000" algn="ctr" rotWithShape="0">
              <a:schemeClr val="bg2"/>
            </a:outerShdw>
          </a:effectLst>
        </p:spPr>
        <p:txBody>
          <a:bodyPr lIns="54000" tIns="54000" rIns="54000" bIns="54000" anchor="ctr" anchorCtr="1">
            <a:spAutoFit/>
          </a:bodyPr>
          <a:lstStyle/>
          <a:p>
            <a:pPr algn="ctr"/>
            <a:r>
              <a:rPr lang="ja-JP" altLang="en-US" sz="900" b="0">
                <a:solidFill>
                  <a:schemeClr val="tx1"/>
                </a:solidFill>
                <a:latin typeface="Arial" panose="020B0604020202020204" pitchFamily="34" charset="0"/>
              </a:rPr>
              <a:t>ＢＣＰに取り組んだ企業の</a:t>
            </a:r>
          </a:p>
          <a:p>
            <a:pPr algn="ctr"/>
            <a:r>
              <a:rPr lang="ja-JP" altLang="en-US" sz="900" b="0">
                <a:solidFill>
                  <a:schemeClr val="tx1"/>
                </a:solidFill>
                <a:latin typeface="Arial" panose="020B0604020202020204" pitchFamily="34" charset="0"/>
              </a:rPr>
              <a:t>事例を基に</a:t>
            </a:r>
          </a:p>
          <a:p>
            <a:pPr algn="ctr"/>
            <a:r>
              <a:rPr lang="ja-JP" altLang="en-US" sz="1200" b="0">
                <a:solidFill>
                  <a:schemeClr val="tx1"/>
                </a:solidFill>
                <a:latin typeface="Arial" panose="020B0604020202020204" pitchFamily="34" charset="0"/>
              </a:rPr>
              <a:t>Ｑ＆Ａで解説</a:t>
            </a:r>
          </a:p>
        </p:txBody>
      </p:sp>
      <p:sp>
        <p:nvSpPr>
          <p:cNvPr id="130060" name="AutoShape 12"/>
          <p:cNvSpPr>
            <a:spLocks noChangeArrowheads="1"/>
          </p:cNvSpPr>
          <p:nvPr/>
        </p:nvSpPr>
        <p:spPr bwMode="auto">
          <a:xfrm>
            <a:off x="4625975" y="8080375"/>
            <a:ext cx="1441450" cy="450850"/>
          </a:xfrm>
          <a:prstGeom prst="wedgeRectCallout">
            <a:avLst>
              <a:gd name="adj1" fmla="val -44824"/>
              <a:gd name="adj2" fmla="val -97352"/>
            </a:avLst>
          </a:prstGeom>
          <a:solidFill>
            <a:srgbClr val="CCECFF"/>
          </a:solidFill>
          <a:ln w="22225" algn="ctr">
            <a:solidFill>
              <a:schemeClr val="accent2"/>
            </a:solidFill>
            <a:miter lim="800000"/>
            <a:headEnd/>
            <a:tailEnd/>
          </a:ln>
          <a:effectLst>
            <a:outerShdw dist="35921" dir="2700000" algn="ctr" rotWithShape="0">
              <a:schemeClr val="bg2"/>
            </a:outerShdw>
          </a:effectLst>
        </p:spPr>
        <p:txBody>
          <a:bodyPr lIns="54000" tIns="54000" rIns="54000" bIns="54000" anchor="ctr" anchorCtr="1">
            <a:spAutoFit/>
          </a:bodyPr>
          <a:lstStyle/>
          <a:p>
            <a:pPr algn="ctr"/>
            <a:r>
              <a:rPr lang="ja-JP" altLang="en-US" sz="900" b="0">
                <a:solidFill>
                  <a:schemeClr val="tx1"/>
                </a:solidFill>
                <a:latin typeface="Arial" panose="020B0604020202020204" pitchFamily="34" charset="0"/>
              </a:rPr>
              <a:t>事例とポイントを</a:t>
            </a:r>
          </a:p>
          <a:p>
            <a:pPr algn="ctr"/>
            <a:r>
              <a:rPr lang="ja-JP" altLang="en-US" sz="1200" b="0">
                <a:solidFill>
                  <a:schemeClr val="tx1"/>
                </a:solidFill>
                <a:latin typeface="Arial" panose="020B0604020202020204" pitchFamily="34" charset="0"/>
              </a:rPr>
              <a:t>一覧表で紹介</a:t>
            </a:r>
          </a:p>
        </p:txBody>
      </p:sp>
      <p:sp>
        <p:nvSpPr>
          <p:cNvPr id="130116" name="Freeform 68"/>
          <p:cNvSpPr>
            <a:spLocks/>
          </p:cNvSpPr>
          <p:nvPr/>
        </p:nvSpPr>
        <p:spPr bwMode="auto">
          <a:xfrm>
            <a:off x="2165350" y="5575300"/>
            <a:ext cx="2238375" cy="796925"/>
          </a:xfrm>
          <a:custGeom>
            <a:avLst/>
            <a:gdLst>
              <a:gd name="T0" fmla="*/ 182 w 1270"/>
              <a:gd name="T1" fmla="*/ 0 h 453"/>
              <a:gd name="T2" fmla="*/ 182 w 1270"/>
              <a:gd name="T3" fmla="*/ 272 h 453"/>
              <a:gd name="T4" fmla="*/ 408 w 1270"/>
              <a:gd name="T5" fmla="*/ 272 h 453"/>
              <a:gd name="T6" fmla="*/ 0 w 1270"/>
              <a:gd name="T7" fmla="*/ 453 h 453"/>
              <a:gd name="T8" fmla="*/ 545 w 1270"/>
              <a:gd name="T9" fmla="*/ 272 h 453"/>
              <a:gd name="T10" fmla="*/ 998 w 1270"/>
              <a:gd name="T11" fmla="*/ 272 h 453"/>
              <a:gd name="T12" fmla="*/ 1044 w 1270"/>
              <a:gd name="T13" fmla="*/ 453 h 453"/>
              <a:gd name="T14" fmla="*/ 1134 w 1270"/>
              <a:gd name="T15" fmla="*/ 272 h 453"/>
              <a:gd name="T16" fmla="*/ 1270 w 1270"/>
              <a:gd name="T17" fmla="*/ 272 h 453"/>
              <a:gd name="T18" fmla="*/ 1270 w 1270"/>
              <a:gd name="T19" fmla="*/ 0 h 453"/>
              <a:gd name="T20" fmla="*/ 182 w 1270"/>
              <a:gd name="T2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70" h="453">
                <a:moveTo>
                  <a:pt x="182" y="0"/>
                </a:moveTo>
                <a:lnTo>
                  <a:pt x="182" y="272"/>
                </a:lnTo>
                <a:lnTo>
                  <a:pt x="408" y="272"/>
                </a:lnTo>
                <a:lnTo>
                  <a:pt x="0" y="453"/>
                </a:lnTo>
                <a:lnTo>
                  <a:pt x="545" y="272"/>
                </a:lnTo>
                <a:lnTo>
                  <a:pt x="998" y="272"/>
                </a:lnTo>
                <a:lnTo>
                  <a:pt x="1044" y="453"/>
                </a:lnTo>
                <a:lnTo>
                  <a:pt x="1134" y="272"/>
                </a:lnTo>
                <a:lnTo>
                  <a:pt x="1270" y="272"/>
                </a:lnTo>
                <a:lnTo>
                  <a:pt x="1270" y="0"/>
                </a:lnTo>
                <a:lnTo>
                  <a:pt x="182" y="0"/>
                </a:lnTo>
                <a:close/>
              </a:path>
            </a:pathLst>
          </a:custGeom>
          <a:solidFill>
            <a:srgbClr val="CCECFF"/>
          </a:solidFill>
          <a:ln w="22225" cap="flat" cmpd="sng">
            <a:solidFill>
              <a:schemeClr val="accent2"/>
            </a:solidFill>
            <a:prstDash val="solid"/>
            <a:round/>
            <a:headEnd type="none" w="med" len="med"/>
            <a:tailEnd type="none" w="med" len="med"/>
          </a:ln>
          <a:effectLst>
            <a:outerShdw dist="35921" dir="2700000" algn="ctr" rotWithShape="0">
              <a:schemeClr val="bg2"/>
            </a:outerShdw>
          </a:effectLst>
        </p:spPr>
        <p:txBody>
          <a:bodyPr lIns="54000" tIns="54000" rIns="54000" bIns="54000" anchor="ctr" anchorCtr="1">
            <a:spAutoFit/>
          </a:bodyPr>
          <a:lstStyle/>
          <a:p>
            <a:endParaRPr lang="ja-JP" altLang="en-US"/>
          </a:p>
        </p:txBody>
      </p:sp>
      <p:sp>
        <p:nvSpPr>
          <p:cNvPr id="130077" name="AutoShape 29"/>
          <p:cNvSpPr>
            <a:spLocks noChangeArrowheads="1"/>
          </p:cNvSpPr>
          <p:nvPr/>
        </p:nvSpPr>
        <p:spPr bwMode="auto">
          <a:xfrm>
            <a:off x="2525713" y="5588000"/>
            <a:ext cx="1806575" cy="473075"/>
          </a:xfrm>
          <a:prstGeom prst="wedgeRectCallout">
            <a:avLst>
              <a:gd name="adj1" fmla="val -138838"/>
              <a:gd name="adj2" fmla="val 160773"/>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2225">
                <a:solidFill>
                  <a:srgbClr val="008000"/>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nchor="ctr" anchorCtr="1">
            <a:spAutoFit/>
          </a:bodyPr>
          <a:lstStyle/>
          <a:p>
            <a:pPr algn="ctr"/>
            <a:r>
              <a:rPr lang="ja-JP" altLang="en-US" sz="1200" b="0">
                <a:solidFill>
                  <a:schemeClr val="tx1"/>
                </a:solidFill>
                <a:latin typeface="Arial" panose="020B0604020202020204" pitchFamily="34" charset="0"/>
              </a:rPr>
              <a:t>「あいちＢＣＰモデル」</a:t>
            </a:r>
          </a:p>
          <a:p>
            <a:pPr algn="ctr"/>
            <a:r>
              <a:rPr lang="ja-JP" altLang="en-US" sz="1200" b="0">
                <a:solidFill>
                  <a:schemeClr val="tx1"/>
                </a:solidFill>
                <a:latin typeface="Arial" panose="020B0604020202020204" pitchFamily="34" charset="0"/>
              </a:rPr>
              <a:t>の該当項目</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5" name="AutoShape 3"/>
          <p:cNvSpPr>
            <a:spLocks noChangeArrowheads="1"/>
          </p:cNvSpPr>
          <p:nvPr/>
        </p:nvSpPr>
        <p:spPr bwMode="auto">
          <a:xfrm>
            <a:off x="3716338" y="5591175"/>
            <a:ext cx="1952625" cy="68263"/>
          </a:xfrm>
          <a:prstGeom prst="roundRect">
            <a:avLst>
              <a:gd name="adj" fmla="val 16667"/>
            </a:avLst>
          </a:prstGeom>
          <a:solidFill>
            <a:srgbClr val="FF99CC"/>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sp>
        <p:nvSpPr>
          <p:cNvPr id="223234" name="AutoShape 2"/>
          <p:cNvSpPr>
            <a:spLocks noChangeArrowheads="1"/>
          </p:cNvSpPr>
          <p:nvPr/>
        </p:nvSpPr>
        <p:spPr bwMode="auto">
          <a:xfrm>
            <a:off x="3716338" y="3968750"/>
            <a:ext cx="1952625" cy="71438"/>
          </a:xfrm>
          <a:prstGeom prst="roundRect">
            <a:avLst>
              <a:gd name="adj" fmla="val 16667"/>
            </a:avLst>
          </a:prstGeom>
          <a:solidFill>
            <a:srgbClr val="FF99CC"/>
          </a:solidFill>
          <a:ln>
            <a:noFill/>
          </a:ln>
          <a:effectLst/>
          <a:extLst>
            <a:ext uri="{91240B29-F687-4F45-9708-019B960494DF}">
              <a14:hiddenLine xmlns:a14="http://schemas.microsoft.com/office/drawing/2010/main" w="28575">
                <a:solidFill>
                  <a:srgbClr val="00FF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ja-JP" altLang="en-US"/>
          </a:p>
        </p:txBody>
      </p:sp>
      <p:graphicFrame>
        <p:nvGraphicFramePr>
          <p:cNvPr id="223395" name="Group 163"/>
          <p:cNvGraphicFramePr>
            <a:graphicFrameLocks noGrp="1"/>
          </p:cNvGraphicFramePr>
          <p:nvPr/>
        </p:nvGraphicFramePr>
        <p:xfrm>
          <a:off x="620713" y="815975"/>
          <a:ext cx="5689600" cy="7013575"/>
        </p:xfrm>
        <a:graphic>
          <a:graphicData uri="http://schemas.openxmlformats.org/drawingml/2006/table">
            <a:tbl>
              <a:tblPr/>
              <a:tblGrid>
                <a:gridCol w="576262">
                  <a:extLst>
                    <a:ext uri="{9D8B030D-6E8A-4147-A177-3AD203B41FA5}">
                      <a16:colId xmlns:a16="http://schemas.microsoft.com/office/drawing/2014/main" val="1460828343"/>
                    </a:ext>
                  </a:extLst>
                </a:gridCol>
                <a:gridCol w="534988">
                  <a:extLst>
                    <a:ext uri="{9D8B030D-6E8A-4147-A177-3AD203B41FA5}">
                      <a16:colId xmlns:a16="http://schemas.microsoft.com/office/drawing/2014/main" val="1660889196"/>
                    </a:ext>
                  </a:extLst>
                </a:gridCol>
                <a:gridCol w="4002087">
                  <a:extLst>
                    <a:ext uri="{9D8B030D-6E8A-4147-A177-3AD203B41FA5}">
                      <a16:colId xmlns:a16="http://schemas.microsoft.com/office/drawing/2014/main" val="55902057"/>
                    </a:ext>
                  </a:extLst>
                </a:gridCol>
                <a:gridCol w="576263">
                  <a:extLst>
                    <a:ext uri="{9D8B030D-6E8A-4147-A177-3AD203B41FA5}">
                      <a16:colId xmlns:a16="http://schemas.microsoft.com/office/drawing/2014/main" val="2937597063"/>
                    </a:ext>
                  </a:extLst>
                </a:gridCol>
              </a:tblGrid>
              <a:tr h="177800">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200" b="1" i="0" u="none" strike="noStrike" cap="none" normalizeH="0" baseline="0" smtClean="0">
                          <a:ln>
                            <a:noFill/>
                          </a:ln>
                          <a:solidFill>
                            <a:schemeClr val="accent2"/>
                          </a:solidFill>
                          <a:effectLst/>
                          <a:latin typeface="HG丸ｺﾞｼｯｸM-PRO" panose="020F0600000000000000" pitchFamily="50" charset="-128"/>
                          <a:ea typeface="HG丸ｺﾞｼｯｸM-PRO" panose="020F0600000000000000" pitchFamily="50" charset="-128"/>
                        </a:rPr>
                        <a:t>Ｑ＆Ａ・記入事例一覧（目次）</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solidFill>
                      <a:srgbClr val="CCEC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57197239"/>
                  </a:ext>
                </a:extLst>
              </a:tr>
              <a:tr h="252413">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あいちＢＣＰモデル 全般</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9</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4190065"/>
                  </a:ext>
                </a:extLst>
              </a:tr>
              <a:tr h="1587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そもそもＢＣＰとはなんですか？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9</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4245748"/>
                  </a:ext>
                </a:extLst>
              </a:tr>
              <a:tr h="157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ＢＣＰと防災は何が違うのですか？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9</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69505616"/>
                  </a:ext>
                </a:extLst>
              </a:tr>
              <a:tr h="18097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3</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「あいちＢＣＰモデル」にある表や様式以外を利用して、ＢＣＰを検討してもよいですか？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9</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6071684"/>
                  </a:ext>
                </a:extLst>
              </a:tr>
              <a:tr h="169863">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a:t>
                      </a: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．ＢＣＰの基本方針</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10</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5391179"/>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4</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基本方針は、何のために必要なのですか？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10</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442065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5</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地域貢献を優先すべきか、自社の営業を優先すべきか迷っています。</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10</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227301"/>
                  </a:ext>
                </a:extLst>
              </a:tr>
              <a:tr h="26035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a:t>
                      </a: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a:t>
                      </a: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a:t>
                      </a: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対象とする災害</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10</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2518706"/>
                  </a:ext>
                </a:extLst>
              </a:tr>
              <a:tr h="2524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6</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なぜ、「あいちＢＣＰモデル」では、「対象とする災害」を“地震”と決めているのですか？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10</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57085629"/>
                  </a:ext>
                </a:extLst>
              </a:tr>
              <a:tr h="26035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a:t>
                      </a: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．２　重要業務と復旧目標の決定</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11</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7314710"/>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900" b="1" i="1" u="none" strike="noStrike" cap="none" normalizeH="0" baseline="0" smtClean="0">
                          <a:ln>
                            <a:noFill/>
                          </a:ln>
                          <a:solidFill>
                            <a:srgbClr val="333333"/>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　</a:t>
                      </a:r>
                      <a:r>
                        <a:rPr kumimoji="1" lang="ja-JP" altLang="en-US" sz="800" b="0" i="0" u="none" strike="noStrike" cap="none" normalizeH="0" baseline="0" smtClean="0">
                          <a:ln>
                            <a:noFill/>
                          </a:ln>
                          <a:solidFill>
                            <a:srgbClr val="333333"/>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企業の取組み事例一覧　</a:t>
                      </a:r>
                      <a:r>
                        <a:rPr kumimoji="1" lang="ja-JP" altLang="en-US" sz="1000" b="0" i="0" u="none" strike="noStrike" cap="none" normalizeH="0" baseline="0" smtClean="0">
                          <a:ln>
                            <a:noFill/>
                          </a:ln>
                          <a:solidFill>
                            <a:srgbClr val="333333"/>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～重要業務～</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11</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6842591"/>
                  </a:ext>
                </a:extLst>
              </a:tr>
              <a:tr h="2524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7</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「あいちＢＣＰモデル」に記載されている以外の「観点」も加えて、重要業務を決めても良いのでしょうか？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12</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1770175"/>
                  </a:ext>
                </a:extLst>
              </a:tr>
              <a:tr h="25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8</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「社会への影響」や「社会的な観点」とは、どのように考えればよいのでしょうか？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12</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16097048"/>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9</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重要業務は、必ず「製品」という単位で決めなければならないのですか？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12</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6354281"/>
                  </a:ext>
                </a:extLst>
              </a:tr>
              <a:tr h="2524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10</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代替生産について考えた上で、「重要業務」を選ばなくてはいけないのですか？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12</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7549905"/>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　</a:t>
                      </a:r>
                      <a:r>
                        <a:rPr kumimoji="1" lang="ja-JP" altLang="en-US" sz="800" b="0" i="0" u="none" strike="noStrike" cap="none" normalizeH="0" baseline="0" smtClean="0">
                          <a:ln>
                            <a:noFill/>
                          </a:ln>
                          <a:solidFill>
                            <a:srgbClr val="333333"/>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企業の取組み事例一覧　</a:t>
                      </a:r>
                      <a:r>
                        <a:rPr kumimoji="1" lang="ja-JP" altLang="en-US" sz="1000" b="0" i="0" u="none" strike="noStrike" cap="none" normalizeH="0" baseline="0" smtClean="0">
                          <a:ln>
                            <a:noFill/>
                          </a:ln>
                          <a:solidFill>
                            <a:srgbClr val="333333"/>
                          </a:solidFill>
                          <a:effectLst>
                            <a:outerShdw blurRad="38100" dist="38100" dir="2700000" algn="tl">
                              <a:srgbClr val="C0C0C0"/>
                            </a:outerShdw>
                          </a:effectLst>
                          <a:latin typeface="HG丸ｺﾞｼｯｸM-PRO" panose="020F0600000000000000" pitchFamily="50" charset="-128"/>
                          <a:ea typeface="HG丸ｺﾞｼｯｸM-PRO" panose="020F0600000000000000" pitchFamily="50" charset="-128"/>
                        </a:rPr>
                        <a:t>～復旧目標～</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13</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9513750"/>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11</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復旧目標とはなんですか？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13</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0332105"/>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12</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具体的な被害を想定しないと、復旧目標を決定することができません。</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13</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7600340"/>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13</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復旧目標は、「ライフライン復旧後○○日以内」といったもので大丈夫ですか？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14</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50897000"/>
                  </a:ext>
                </a:extLst>
              </a:tr>
              <a:tr h="26035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　　</a:t>
                      </a: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2</a:t>
                      </a:r>
                      <a:r>
                        <a:rPr kumimoji="1" lang="ja-JP" altLang="en-US"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．３　重要業務が受ける被害の想定　　　　</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14</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4520541"/>
                  </a:ext>
                </a:extLst>
              </a:tr>
              <a:tr h="2524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14</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当社には拠点が複数ありますが、拠点ごとに被害想定をしたほうが良いのですか？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14</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37369276"/>
                  </a:ext>
                </a:extLst>
              </a:tr>
              <a:tr h="26035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15</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必ず「震度６強」で被害を想定しなくてはいけないのですか？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14</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6114274"/>
                  </a:ext>
                </a:extLst>
              </a:tr>
              <a:tr h="25241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endParaRPr kumimoji="1" lang="ja-JP"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endParaRP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Ｑ</a:t>
                      </a: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16</a:t>
                      </a:r>
                    </a:p>
                  </a:txBody>
                  <a:tcPr marL="90000" marR="90000" marT="46800" marB="46800" anchor="ctr" horzOverflow="overflow">
                    <a:lnL w="19050" cap="flat" cmpd="sng" algn="ctr">
                      <a:solidFill>
                        <a:srgbClr val="CCECFF"/>
                      </a:solidFill>
                      <a:prstDash val="solid"/>
                      <a:round/>
                      <a:headEnd type="none" w="med" len="med"/>
                      <a:tailEnd type="none" w="med" len="med"/>
                    </a:lnL>
                    <a:lnR>
                      <a:noFill/>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財務面の被害を想定する場合、どの程度、詳細な分析をすればいいのですか？</a:t>
                      </a:r>
                    </a:p>
                  </a:txBody>
                  <a:tcPr marL="90000" marR="90000" marT="46800" marB="46800" anchor="ctr" horzOverflow="overflow">
                    <a:lnL>
                      <a:noFill/>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rPr>
                        <a:t>14</a:t>
                      </a:r>
                    </a:p>
                  </a:txBody>
                  <a:tcPr marL="90000" marR="90000" marT="46800" marB="46800" anchor="ctr" horzOverflow="overflow">
                    <a:lnL w="19050" cap="flat" cmpd="sng" algn="ctr">
                      <a:solidFill>
                        <a:srgbClr val="CCECFF"/>
                      </a:solidFill>
                      <a:prstDash val="solid"/>
                      <a:round/>
                      <a:headEnd type="none" w="med" len="med"/>
                      <a:tailEnd type="none" w="med" len="med"/>
                    </a:lnL>
                    <a:lnR w="19050" cap="flat" cmpd="sng" algn="ctr">
                      <a:solidFill>
                        <a:srgbClr val="CCECFF"/>
                      </a:solidFill>
                      <a:prstDash val="solid"/>
                      <a:round/>
                      <a:headEnd type="none" w="med" len="med"/>
                      <a:tailEnd type="none" w="med" len="med"/>
                    </a:lnR>
                    <a:lnT w="19050" cap="flat" cmpd="sng" algn="ctr">
                      <a:solidFill>
                        <a:srgbClr val="CCECFF"/>
                      </a:solidFill>
                      <a:prstDash val="solid"/>
                      <a:round/>
                      <a:headEnd type="none" w="med" len="med"/>
                      <a:tailEnd type="none" w="med" len="med"/>
                    </a:lnT>
                    <a:lnB w="19050" cap="flat" cmpd="sng" algn="ctr">
                      <a:solidFill>
                        <a:srgbClr val="CCEC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5217893"/>
                  </a:ext>
                </a:extLst>
              </a:tr>
            </a:tbl>
          </a:graphicData>
        </a:graphic>
      </p:graphicFrame>
      <p:sp>
        <p:nvSpPr>
          <p:cNvPr id="223387" name="Text Box 155"/>
          <p:cNvSpPr txBox="1">
            <a:spLocks noChangeArrowheads="1"/>
          </p:cNvSpPr>
          <p:nvPr/>
        </p:nvSpPr>
        <p:spPr bwMode="auto">
          <a:xfrm>
            <a:off x="1385888" y="57150"/>
            <a:ext cx="54721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ja-JP" sz="1000" b="0">
                <a:solidFill>
                  <a:schemeClr val="tx1"/>
                </a:solidFill>
              </a:rPr>
              <a:t>Ⅱ</a:t>
            </a:r>
            <a:r>
              <a:rPr lang="ja-JP" altLang="en-US" sz="1000" b="0">
                <a:solidFill>
                  <a:schemeClr val="tx1"/>
                </a:solidFill>
              </a:rPr>
              <a:t>．「あいちＢＣＰモデル」作成</a:t>
            </a:r>
            <a:r>
              <a:rPr lang="en-US" altLang="ja-JP" sz="1000" b="0">
                <a:solidFill>
                  <a:schemeClr val="tx1"/>
                </a:solidFill>
              </a:rPr>
              <a:t>Q&amp;A</a:t>
            </a:r>
          </a:p>
        </p:txBody>
      </p:sp>
      <p:sp>
        <p:nvSpPr>
          <p:cNvPr id="223388" name="Text Box 156"/>
          <p:cNvSpPr txBox="1">
            <a:spLocks noChangeArrowheads="1"/>
          </p:cNvSpPr>
          <p:nvPr/>
        </p:nvSpPr>
        <p:spPr bwMode="auto">
          <a:xfrm>
            <a:off x="3292475" y="9647238"/>
            <a:ext cx="265113" cy="2746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pPr algn="ctr"/>
            <a:r>
              <a:rPr lang="en-US" altLang="ja-JP" sz="1200">
                <a:solidFill>
                  <a:srgbClr val="3333FF"/>
                </a:solidFill>
                <a:effectLst>
                  <a:outerShdw blurRad="38100" dist="38100" dir="2700000" algn="tl">
                    <a:srgbClr val="C0C0C0"/>
                  </a:outerShdw>
                </a:effectLst>
                <a:latin typeface="Arial" panose="020B0604020202020204" pitchFamily="34" charset="0"/>
                <a:ea typeface="ＭＳ Ｐゴシック" panose="020B0600070205080204" pitchFamily="50" charset="-128"/>
              </a:rPr>
              <a:t>7</a:t>
            </a:r>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57150" cap="flat" cmpd="thinThick" algn="ctr">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700" b="1"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57150" cap="flat" cmpd="thinThick" algn="ctr">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700" b="1"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デザインの設定">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bg1"/>
        </a:solidFill>
        <a:ln w="57150" cap="flat" cmpd="thinThick" algn="ctr">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700" b="1"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defRPr>
        </a:defPPr>
      </a:lstStyle>
    </a:spDef>
    <a:lnDef>
      <a:spPr bwMode="auto">
        <a:xfrm>
          <a:off x="0" y="0"/>
          <a:ext cx="1" cy="1"/>
        </a:xfrm>
        <a:custGeom>
          <a:avLst/>
          <a:gdLst/>
          <a:ahLst/>
          <a:cxnLst/>
          <a:rect l="0" t="0" r="0" b="0"/>
          <a:pathLst/>
        </a:custGeom>
        <a:solidFill>
          <a:schemeClr val="bg1"/>
        </a:solidFill>
        <a:ln w="57150" cap="flat" cmpd="thinThick" algn="ctr">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700" b="1" i="0" u="none" strike="noStrike" cap="none" normalizeH="0" baseline="0" smtClean="0">
            <a:ln>
              <a:noFill/>
            </a:ln>
            <a:solidFill>
              <a:srgbClr val="333333"/>
            </a:solidFill>
            <a:effectLst/>
            <a:latin typeface="HG丸ｺﾞｼｯｸM-PRO" panose="020F0600000000000000" pitchFamily="50" charset="-128"/>
            <a:ea typeface="HG丸ｺﾞｼｯｸM-PRO" panose="020F0600000000000000" pitchFamily="50" charset="-128"/>
          </a:defRPr>
        </a:defPPr>
      </a:lstStyle>
    </a:lnDef>
  </a:objectDefaults>
  <a:extraClrSchemeLst>
    <a:extraClrScheme>
      <a:clrScheme name="デザインの設定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デザインの設定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デザインの設定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デザインの設定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デザインの設定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デザインの設定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デザインの設定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デザインの設定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デザインの設定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デザインの設定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デザインの設定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デザインの設定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13586</TotalTime>
  <Words>17699</Words>
  <Application>Microsoft Office PowerPoint</Application>
  <PresentationFormat>A4 210 x 297 mm</PresentationFormat>
  <Paragraphs>1415</Paragraphs>
  <Slides>38</Slides>
  <Notes>2</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38</vt:i4>
      </vt:variant>
    </vt:vector>
  </HeadingPairs>
  <TitlesOfParts>
    <vt:vector size="51" baseType="lpstr">
      <vt:lpstr>HGP創英角ﾎﾟｯﾌﾟ体</vt:lpstr>
      <vt:lpstr>HGS創英角ｺﾞｼｯｸUB</vt:lpstr>
      <vt:lpstr>HG丸ｺﾞｼｯｸM-PRO</vt:lpstr>
      <vt:lpstr>HG創英角ｺﾞｼｯｸUB</vt:lpstr>
      <vt:lpstr>ＭＳ Ｐゴシック</vt:lpstr>
      <vt:lpstr>ＭＳ Ｐ明朝</vt:lpstr>
      <vt:lpstr>ＭＳ ゴシック</vt:lpstr>
      <vt:lpstr>Arial</vt:lpstr>
      <vt:lpstr>Arial Black</vt:lpstr>
      <vt:lpstr>Times New Roman</vt:lpstr>
      <vt:lpstr>Wingdings</vt:lpstr>
      <vt:lpstr>標準デザイン</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shuichiro terasaka</dc:creator>
  <cp:lastModifiedBy>oa</cp:lastModifiedBy>
  <cp:revision>1324</cp:revision>
  <dcterms:created xsi:type="dcterms:W3CDTF">2007-09-05T01:05:48Z</dcterms:created>
  <dcterms:modified xsi:type="dcterms:W3CDTF">2020-12-28T01:52:33Z</dcterms:modified>
</cp:coreProperties>
</file>