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7" r:id="rId2"/>
    <p:sldId id="264" r:id="rId3"/>
    <p:sldId id="259" r:id="rId4"/>
    <p:sldId id="263" r:id="rId5"/>
    <p:sldId id="262" r:id="rId6"/>
    <p:sldId id="258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72" r:id="rId15"/>
    <p:sldId id="256" r:id="rId16"/>
    <p:sldId id="274" r:id="rId17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600"/>
    <a:srgbClr val="CC3300"/>
    <a:srgbClr val="6600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A20AF-46B8-481A-B116-A8C9361A0AFB}" type="datetimeFigureOut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A0E4B-5782-4061-B762-9CCC8CD58A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4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F5D3-BA08-4E7F-97C3-C384C58A5C3E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1274A5FB-8A5F-4E8B-812F-9D5D7B46125F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005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35E8-D020-4941-BF63-BA85BC332E14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987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3023F-97A6-491A-B61C-F6AF5495176B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02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4735-08E2-4CE8-B674-7DBB3C829139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766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8B9B5-15C7-411B-91BF-10AB2111B0F9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45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990B-B50A-4273-BB4A-FE9202B723B9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37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1105-00CA-456F-BCA0-CAB626CAA0AC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39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8D3B4-A6B2-45DD-9AAC-F8B69E3223C0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74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4981-0F68-4627-B318-864C9BEA574C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58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ED41C-437D-4E9D-8DDC-1C7A8FFC7500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279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C641-4FEA-4B2C-8CB5-8AE32E87115C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0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22F4E-2DFC-48F3-BBE8-A6E9ACEF12BE}" type="datetime1">
              <a:rPr kumimoji="1" lang="ja-JP" altLang="en-US" smtClean="0"/>
              <a:t>2022/10/14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4A5FB-8A5F-4E8B-812F-9D5D7B4612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45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04667" y="896226"/>
            <a:ext cx="11494521" cy="9233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5400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箱</a:t>
            </a:r>
            <a:r>
              <a:rPr lang="ja-JP" altLang="en-US" sz="5400" dirty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罠イノシシ捕獲の</a:t>
            </a:r>
            <a:r>
              <a:rPr lang="ja-JP" altLang="en-US" sz="5400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極意</a:t>
            </a:r>
            <a:r>
              <a:rPr lang="ja-JP" alt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P創英角ｺﾞｼｯｸUB" pitchFamily="50" charset="-128"/>
              </a:rPr>
              <a:t>パワポ版</a:t>
            </a:r>
            <a:endParaRPr lang="ja-JP" altLang="en-US" sz="4000" dirty="0">
              <a:solidFill>
                <a:srgbClr val="66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008556" y="5657671"/>
            <a:ext cx="6423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愛知県農業水産局　農政部</a:t>
            </a:r>
            <a:endParaRPr lang="en-US" altLang="ja-JP" sz="2400" dirty="0"/>
          </a:p>
          <a:p>
            <a:pPr algn="ctr"/>
            <a:r>
              <a:rPr lang="ja-JP" altLang="en-US" sz="2400" dirty="0"/>
              <a:t>農業振興課　野生イノシシ対策室　</a:t>
            </a:r>
            <a:endParaRPr lang="en-US" altLang="ja-JP" sz="2400" dirty="0"/>
          </a:p>
          <a:p>
            <a:pPr algn="ctr"/>
            <a:r>
              <a:rPr lang="ja-JP" altLang="en-US" sz="2400" dirty="0"/>
              <a:t>　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4667" y="2332619"/>
            <a:ext cx="101683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箱罠でウリ坊ばかり捕っている人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箱罠で成獣は捕獲できないと思っている人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箱罠でなかなか捕獲できない人</a:t>
            </a:r>
            <a:endParaRPr kumimoji="1" lang="en-US" altLang="ja-JP" sz="3200" dirty="0" smtClean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35296" y="3942130"/>
            <a:ext cx="3327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u="sng" dirty="0" smtClean="0"/>
              <a:t>必見です！</a:t>
            </a:r>
            <a:endParaRPr kumimoji="1" lang="ja-JP" altLang="en-US" sz="4800" u="sng" dirty="0"/>
          </a:p>
        </p:txBody>
      </p:sp>
      <p:sp>
        <p:nvSpPr>
          <p:cNvPr id="2" name="正方形/長方形 1"/>
          <p:cNvSpPr/>
          <p:nvPr/>
        </p:nvSpPr>
        <p:spPr>
          <a:xfrm>
            <a:off x="504667" y="202064"/>
            <a:ext cx="7150166" cy="70788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ja-JP" alt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P創英角ｺﾞｼｯｸUB" pitchFamily="50" charset="-128"/>
              </a:rPr>
              <a:t>知って</a:t>
            </a:r>
            <a:r>
              <a:rPr lang="ja-JP" alt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P創英角ｺﾞｼｯｸUB" pitchFamily="50" charset="-128"/>
              </a:rPr>
              <a:t>とくとくシリーズ　</a:t>
            </a:r>
            <a:r>
              <a:rPr lang="ja-JP" alt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HGP創英角ｺﾞｼｯｸUB" pitchFamily="50" charset="-128"/>
              </a:rPr>
              <a:t>　</a:t>
            </a:r>
            <a:endParaRPr lang="ja-JP" altLang="en-US" sz="4000" dirty="0"/>
          </a:p>
        </p:txBody>
      </p:sp>
      <p:sp>
        <p:nvSpPr>
          <p:cNvPr id="9" name="AutoShape 216"/>
          <p:cNvSpPr>
            <a:spLocks noChangeArrowheads="1"/>
          </p:cNvSpPr>
          <p:nvPr/>
        </p:nvSpPr>
        <p:spPr bwMode="auto">
          <a:xfrm>
            <a:off x="7539857" y="309880"/>
            <a:ext cx="4540296" cy="624633"/>
          </a:xfrm>
          <a:prstGeom prst="star24">
            <a:avLst>
              <a:gd name="adj" fmla="val 37500"/>
            </a:avLst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886" tIns="43443" rIns="86886" bIns="43443">
            <a:spAutoFit/>
          </a:bodyPr>
          <a:lstStyle>
            <a:lvl1pPr marL="325438" indent="-325438" defTabSz="868363">
              <a:spcBef>
                <a:spcPct val="20000"/>
              </a:spcBef>
              <a:buChar char="•"/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68363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68363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68363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68363">
              <a:spcBef>
                <a:spcPct val="20000"/>
              </a:spcBef>
              <a:buChar char="»"/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68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68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68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68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dirty="0">
                <a:ea typeface="HGS創英角ﾎﾟｯﾌﾟ体" panose="040B0A00000000000000" pitchFamily="50" charset="-128"/>
              </a:rPr>
              <a:t>鳥獣害対策スペシャル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994" y="1819556"/>
            <a:ext cx="3954006" cy="3954006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0584045" y="5148342"/>
            <a:ext cx="1415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いのべえ</a:t>
            </a:r>
            <a:endParaRPr kumimoji="1" lang="ja-JP" altLang="en-US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118592" y="6356351"/>
            <a:ext cx="2739571" cy="349250"/>
          </a:xfrm>
        </p:spPr>
        <p:txBody>
          <a:bodyPr/>
          <a:lstStyle/>
          <a:p>
            <a:fld id="{1274A5FB-8A5F-4E8B-812F-9D5D7B46125F}" type="slidenum">
              <a:rPr kumimoji="1" lang="ja-JP" altLang="en-US" smtClean="0">
                <a:solidFill>
                  <a:schemeClr val="tx1"/>
                </a:solidFill>
              </a:rPr>
              <a:t>1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73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フリーフォーム 29"/>
          <p:cNvSpPr/>
          <p:nvPr/>
        </p:nvSpPr>
        <p:spPr>
          <a:xfrm rot="21298558" flipH="1">
            <a:off x="8361880" y="5240103"/>
            <a:ext cx="1594109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79965">
            <a:off x="8806487" y="4613998"/>
            <a:ext cx="1442575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フリーフォーム 27"/>
          <p:cNvSpPr/>
          <p:nvPr/>
        </p:nvSpPr>
        <p:spPr>
          <a:xfrm rot="21298558" flipH="1">
            <a:off x="6395659" y="5240103"/>
            <a:ext cx="1594109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131379" y="-33040"/>
            <a:ext cx="5158335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親を奥へ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親にしっかり餌付け</a:t>
            </a:r>
            <a:endParaRPr kumimoji="1" lang="en-US" altLang="ja-JP" sz="3600" dirty="0"/>
          </a:p>
        </p:txBody>
      </p:sp>
      <p:sp>
        <p:nvSpPr>
          <p:cNvPr id="27" name="台形 26"/>
          <p:cNvSpPr/>
          <p:nvPr/>
        </p:nvSpPr>
        <p:spPr>
          <a:xfrm>
            <a:off x="1637655" y="6051292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7569987" y="4839135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9542574" y="5198014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57679" y="4234186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0977" y="5322005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楕円 35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080078" y="4126451"/>
            <a:ext cx="96895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蹴り</a:t>
            </a:r>
            <a:r>
              <a:rPr kumimoji="1" lang="ja-JP" altLang="en-US" sz="2000" dirty="0"/>
              <a:t>糸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181720" y="2741795"/>
            <a:ext cx="1744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40" name="直線コネクタ 39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コネクタ 41"/>
          <p:cNvCxnSpPr>
            <a:endCxn id="41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130629" y="1228036"/>
            <a:ext cx="4263410" cy="4524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親が食べるようになったら徐々に奥へ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子ども用は奥に入れる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親は子につられて中には入らない</a:t>
            </a:r>
            <a:endParaRPr kumimoji="1" lang="ja-JP" altLang="en-US" sz="36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12648" y="161926"/>
            <a:ext cx="4879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センサーカメラで親が食べているかをチェック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395634" y="5803886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10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98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フリーフォーム 29"/>
          <p:cNvSpPr/>
          <p:nvPr/>
        </p:nvSpPr>
        <p:spPr>
          <a:xfrm rot="21298558" flipH="1">
            <a:off x="7775332" y="5265835"/>
            <a:ext cx="2181786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79965">
            <a:off x="9334678" y="4676173"/>
            <a:ext cx="1442575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7131379" y="-33040"/>
            <a:ext cx="5158335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罠の奥へ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親に餌付け奥へ</a:t>
            </a:r>
            <a:endParaRPr kumimoji="1" lang="en-US" altLang="ja-JP" sz="3600" dirty="0"/>
          </a:p>
        </p:txBody>
      </p:sp>
      <p:sp>
        <p:nvSpPr>
          <p:cNvPr id="27" name="台形 26"/>
          <p:cNvSpPr/>
          <p:nvPr/>
        </p:nvSpPr>
        <p:spPr>
          <a:xfrm>
            <a:off x="1674977" y="6016523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7895247" y="4844365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9562157" y="5340437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03326" y="4322900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27059" y="5308400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楕円 35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889663" y="3886825"/>
            <a:ext cx="114858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蹴り</a:t>
            </a:r>
            <a:r>
              <a:rPr kumimoji="1" lang="ja-JP" altLang="en-US" sz="2400" b="1" dirty="0"/>
              <a:t>糸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189955" y="2811542"/>
            <a:ext cx="1851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40" name="直線コネクタ 39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2" name="直線コネクタ 41"/>
          <p:cNvCxnSpPr>
            <a:endCxn id="41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151053" y="1167289"/>
            <a:ext cx="416182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親が食べるようになったらさらに奥へ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子ども用は奥に入れる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トリガーが作動するように高さ・位置を調整する</a:t>
            </a:r>
            <a:endParaRPr kumimoji="1" lang="ja-JP" altLang="en-US" sz="36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12648" y="161926"/>
            <a:ext cx="4879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センサーカメラで親が食べているかをチェック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392197" y="5906162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11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34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フリーフォーム 29"/>
          <p:cNvSpPr/>
          <p:nvPr/>
        </p:nvSpPr>
        <p:spPr>
          <a:xfrm rot="21298558" flipH="1">
            <a:off x="7775332" y="5265835"/>
            <a:ext cx="2181786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79965">
            <a:off x="9334678" y="4676173"/>
            <a:ext cx="1442575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7131379" y="-33040"/>
            <a:ext cx="5158335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トリガー作動確認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奥でしっかり餌付け</a:t>
            </a:r>
            <a:endParaRPr kumimoji="1" lang="en-US" altLang="ja-JP" sz="3600" dirty="0"/>
          </a:p>
        </p:txBody>
      </p:sp>
      <p:sp>
        <p:nvSpPr>
          <p:cNvPr id="27" name="台形 26"/>
          <p:cNvSpPr/>
          <p:nvPr/>
        </p:nvSpPr>
        <p:spPr>
          <a:xfrm>
            <a:off x="1637655" y="6051292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7895247" y="4844365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9562157" y="5340437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96484" y="4335587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27059" y="5308400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145143" y="268337"/>
            <a:ext cx="4005963" cy="56323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親が奥の餌を食べるようになったら捕獲準備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ロックをしたままトリガーの作動を確認する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　（蹴り糸の高さ　</a:t>
            </a:r>
            <a:endParaRPr kumimoji="1" lang="en-US" altLang="ja-JP" sz="3600" dirty="0" smtClean="0"/>
          </a:p>
          <a:p>
            <a:r>
              <a:rPr kumimoji="1" lang="ja-JP" altLang="en-US" sz="3600" dirty="0"/>
              <a:t>　</a:t>
            </a:r>
            <a:r>
              <a:rPr kumimoji="1" lang="ja-JP" altLang="en-US" sz="3600" dirty="0" smtClean="0"/>
              <a:t>とたるみ）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トリガーが作動したら元に戻す</a:t>
            </a:r>
            <a:endParaRPr kumimoji="1" lang="ja-JP" altLang="en-US" sz="3600" dirty="0"/>
          </a:p>
        </p:txBody>
      </p:sp>
      <p:sp>
        <p:nvSpPr>
          <p:cNvPr id="36" name="楕円 35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963759" y="3875972"/>
            <a:ext cx="134293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蹴り</a:t>
            </a:r>
            <a:r>
              <a:rPr kumimoji="1" lang="ja-JP" altLang="en-US" sz="2400" dirty="0"/>
              <a:t>糸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05566" y="2579148"/>
            <a:ext cx="176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stCxn id="36" idx="0"/>
            <a:endCxn id="24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574374" y="2144340"/>
            <a:ext cx="1861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トリガー</a:t>
            </a:r>
            <a:endParaRPr kumimoji="1" lang="ja-JP" altLang="en-US" sz="2400" dirty="0"/>
          </a:p>
        </p:txBody>
      </p:sp>
      <p:sp>
        <p:nvSpPr>
          <p:cNvPr id="42" name="スライド番号プレースホルダー 41"/>
          <p:cNvSpPr>
            <a:spLocks noGrp="1"/>
          </p:cNvSpPr>
          <p:nvPr>
            <p:ph type="sldNum" sz="quarter" idx="12"/>
          </p:nvPr>
        </p:nvSpPr>
        <p:spPr>
          <a:xfrm>
            <a:off x="9350205" y="5817988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12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26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フリーフォーム 39"/>
          <p:cNvSpPr/>
          <p:nvPr/>
        </p:nvSpPr>
        <p:spPr>
          <a:xfrm>
            <a:off x="6706940" y="5657309"/>
            <a:ext cx="524315" cy="333828"/>
          </a:xfrm>
          <a:custGeom>
            <a:avLst/>
            <a:gdLst>
              <a:gd name="connsiteX0" fmla="*/ 466258 w 524315"/>
              <a:gd name="connsiteY0" fmla="*/ 275771 h 333828"/>
              <a:gd name="connsiteX1" fmla="*/ 466258 w 524315"/>
              <a:gd name="connsiteY1" fmla="*/ 275771 h 333828"/>
              <a:gd name="connsiteX2" fmla="*/ 524315 w 524315"/>
              <a:gd name="connsiteY2" fmla="*/ 130628 h 333828"/>
              <a:gd name="connsiteX3" fmla="*/ 422715 w 524315"/>
              <a:gd name="connsiteY3" fmla="*/ 87085 h 333828"/>
              <a:gd name="connsiteX4" fmla="*/ 234029 w 524315"/>
              <a:gd name="connsiteY4" fmla="*/ 14514 h 333828"/>
              <a:gd name="connsiteX5" fmla="*/ 190487 w 524315"/>
              <a:gd name="connsiteY5" fmla="*/ 0 h 333828"/>
              <a:gd name="connsiteX6" fmla="*/ 30829 w 524315"/>
              <a:gd name="connsiteY6" fmla="*/ 14514 h 333828"/>
              <a:gd name="connsiteX7" fmla="*/ 1801 w 524315"/>
              <a:gd name="connsiteY7" fmla="*/ 58057 h 333828"/>
              <a:gd name="connsiteX8" fmla="*/ 16315 w 524315"/>
              <a:gd name="connsiteY8" fmla="*/ 275771 h 333828"/>
              <a:gd name="connsiteX9" fmla="*/ 59858 w 524315"/>
              <a:gd name="connsiteY9" fmla="*/ 304800 h 333828"/>
              <a:gd name="connsiteX10" fmla="*/ 161458 w 524315"/>
              <a:gd name="connsiteY10" fmla="*/ 319314 h 333828"/>
              <a:gd name="connsiteX11" fmla="*/ 219515 w 524315"/>
              <a:gd name="connsiteY11" fmla="*/ 333828 h 333828"/>
              <a:gd name="connsiteX12" fmla="*/ 393687 w 524315"/>
              <a:gd name="connsiteY12" fmla="*/ 319314 h 333828"/>
              <a:gd name="connsiteX13" fmla="*/ 408201 w 524315"/>
              <a:gd name="connsiteY13" fmla="*/ 275771 h 333828"/>
              <a:gd name="connsiteX14" fmla="*/ 466258 w 524315"/>
              <a:gd name="connsiteY14" fmla="*/ 275771 h 33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4315" h="333828">
                <a:moveTo>
                  <a:pt x="466258" y="275771"/>
                </a:moveTo>
                <a:lnTo>
                  <a:pt x="466258" y="275771"/>
                </a:lnTo>
                <a:cubicBezTo>
                  <a:pt x="485610" y="227390"/>
                  <a:pt x="524315" y="182736"/>
                  <a:pt x="524315" y="130628"/>
                </a:cubicBezTo>
                <a:cubicBezTo>
                  <a:pt x="524315" y="116876"/>
                  <a:pt x="436055" y="92802"/>
                  <a:pt x="422715" y="87085"/>
                </a:cubicBezTo>
                <a:cubicBezTo>
                  <a:pt x="249284" y="12757"/>
                  <a:pt x="542844" y="117452"/>
                  <a:pt x="234029" y="14514"/>
                </a:cubicBezTo>
                <a:lnTo>
                  <a:pt x="190487" y="0"/>
                </a:lnTo>
                <a:cubicBezTo>
                  <a:pt x="137268" y="4838"/>
                  <a:pt x="81905" y="-1202"/>
                  <a:pt x="30829" y="14514"/>
                </a:cubicBezTo>
                <a:cubicBezTo>
                  <a:pt x="14156" y="19644"/>
                  <a:pt x="2769" y="40640"/>
                  <a:pt x="1801" y="58057"/>
                </a:cubicBezTo>
                <a:cubicBezTo>
                  <a:pt x="-2233" y="130677"/>
                  <a:pt x="-344" y="204972"/>
                  <a:pt x="16315" y="275771"/>
                </a:cubicBezTo>
                <a:cubicBezTo>
                  <a:pt x="20310" y="292751"/>
                  <a:pt x="43150" y="299787"/>
                  <a:pt x="59858" y="304800"/>
                </a:cubicBezTo>
                <a:cubicBezTo>
                  <a:pt x="92626" y="314630"/>
                  <a:pt x="127799" y="313194"/>
                  <a:pt x="161458" y="319314"/>
                </a:cubicBezTo>
                <a:cubicBezTo>
                  <a:pt x="181084" y="322882"/>
                  <a:pt x="200163" y="328990"/>
                  <a:pt x="219515" y="333828"/>
                </a:cubicBezTo>
                <a:cubicBezTo>
                  <a:pt x="277572" y="328990"/>
                  <a:pt x="338005" y="336447"/>
                  <a:pt x="393687" y="319314"/>
                </a:cubicBezTo>
                <a:cubicBezTo>
                  <a:pt x="408310" y="314815"/>
                  <a:pt x="396254" y="285328"/>
                  <a:pt x="408201" y="275771"/>
                </a:cubicBezTo>
                <a:cubicBezTo>
                  <a:pt x="427810" y="260084"/>
                  <a:pt x="456582" y="275771"/>
                  <a:pt x="466258" y="275771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/>
          <p:cNvSpPr/>
          <p:nvPr/>
        </p:nvSpPr>
        <p:spPr>
          <a:xfrm>
            <a:off x="5862460" y="5671408"/>
            <a:ext cx="524315" cy="333828"/>
          </a:xfrm>
          <a:custGeom>
            <a:avLst/>
            <a:gdLst>
              <a:gd name="connsiteX0" fmla="*/ 466258 w 524315"/>
              <a:gd name="connsiteY0" fmla="*/ 275771 h 333828"/>
              <a:gd name="connsiteX1" fmla="*/ 466258 w 524315"/>
              <a:gd name="connsiteY1" fmla="*/ 275771 h 333828"/>
              <a:gd name="connsiteX2" fmla="*/ 524315 w 524315"/>
              <a:gd name="connsiteY2" fmla="*/ 130628 h 333828"/>
              <a:gd name="connsiteX3" fmla="*/ 422715 w 524315"/>
              <a:gd name="connsiteY3" fmla="*/ 87085 h 333828"/>
              <a:gd name="connsiteX4" fmla="*/ 234029 w 524315"/>
              <a:gd name="connsiteY4" fmla="*/ 14514 h 333828"/>
              <a:gd name="connsiteX5" fmla="*/ 190487 w 524315"/>
              <a:gd name="connsiteY5" fmla="*/ 0 h 333828"/>
              <a:gd name="connsiteX6" fmla="*/ 30829 w 524315"/>
              <a:gd name="connsiteY6" fmla="*/ 14514 h 333828"/>
              <a:gd name="connsiteX7" fmla="*/ 1801 w 524315"/>
              <a:gd name="connsiteY7" fmla="*/ 58057 h 333828"/>
              <a:gd name="connsiteX8" fmla="*/ 16315 w 524315"/>
              <a:gd name="connsiteY8" fmla="*/ 275771 h 333828"/>
              <a:gd name="connsiteX9" fmla="*/ 59858 w 524315"/>
              <a:gd name="connsiteY9" fmla="*/ 304800 h 333828"/>
              <a:gd name="connsiteX10" fmla="*/ 161458 w 524315"/>
              <a:gd name="connsiteY10" fmla="*/ 319314 h 333828"/>
              <a:gd name="connsiteX11" fmla="*/ 219515 w 524315"/>
              <a:gd name="connsiteY11" fmla="*/ 333828 h 333828"/>
              <a:gd name="connsiteX12" fmla="*/ 393687 w 524315"/>
              <a:gd name="connsiteY12" fmla="*/ 319314 h 333828"/>
              <a:gd name="connsiteX13" fmla="*/ 408201 w 524315"/>
              <a:gd name="connsiteY13" fmla="*/ 275771 h 333828"/>
              <a:gd name="connsiteX14" fmla="*/ 466258 w 524315"/>
              <a:gd name="connsiteY14" fmla="*/ 275771 h 333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4315" h="333828">
                <a:moveTo>
                  <a:pt x="466258" y="275771"/>
                </a:moveTo>
                <a:lnTo>
                  <a:pt x="466258" y="275771"/>
                </a:lnTo>
                <a:cubicBezTo>
                  <a:pt x="485610" y="227390"/>
                  <a:pt x="524315" y="182736"/>
                  <a:pt x="524315" y="130628"/>
                </a:cubicBezTo>
                <a:cubicBezTo>
                  <a:pt x="524315" y="116876"/>
                  <a:pt x="436055" y="92802"/>
                  <a:pt x="422715" y="87085"/>
                </a:cubicBezTo>
                <a:cubicBezTo>
                  <a:pt x="249284" y="12757"/>
                  <a:pt x="542844" y="117452"/>
                  <a:pt x="234029" y="14514"/>
                </a:cubicBezTo>
                <a:lnTo>
                  <a:pt x="190487" y="0"/>
                </a:lnTo>
                <a:cubicBezTo>
                  <a:pt x="137268" y="4838"/>
                  <a:pt x="81905" y="-1202"/>
                  <a:pt x="30829" y="14514"/>
                </a:cubicBezTo>
                <a:cubicBezTo>
                  <a:pt x="14156" y="19644"/>
                  <a:pt x="2769" y="40640"/>
                  <a:pt x="1801" y="58057"/>
                </a:cubicBezTo>
                <a:cubicBezTo>
                  <a:pt x="-2233" y="130677"/>
                  <a:pt x="-344" y="204972"/>
                  <a:pt x="16315" y="275771"/>
                </a:cubicBezTo>
                <a:cubicBezTo>
                  <a:pt x="20310" y="292751"/>
                  <a:pt x="43150" y="299787"/>
                  <a:pt x="59858" y="304800"/>
                </a:cubicBezTo>
                <a:cubicBezTo>
                  <a:pt x="92626" y="314630"/>
                  <a:pt x="127799" y="313194"/>
                  <a:pt x="161458" y="319314"/>
                </a:cubicBezTo>
                <a:cubicBezTo>
                  <a:pt x="181084" y="322882"/>
                  <a:pt x="200163" y="328990"/>
                  <a:pt x="219515" y="333828"/>
                </a:cubicBezTo>
                <a:cubicBezTo>
                  <a:pt x="277572" y="328990"/>
                  <a:pt x="338005" y="336447"/>
                  <a:pt x="393687" y="319314"/>
                </a:cubicBezTo>
                <a:cubicBezTo>
                  <a:pt x="408310" y="314815"/>
                  <a:pt x="396254" y="285328"/>
                  <a:pt x="408201" y="275771"/>
                </a:cubicBezTo>
                <a:cubicBezTo>
                  <a:pt x="427810" y="260084"/>
                  <a:pt x="456582" y="275771"/>
                  <a:pt x="466258" y="275771"/>
                </a:cubicBezTo>
                <a:close/>
              </a:path>
            </a:pathLst>
          </a:custGeom>
          <a:solidFill>
            <a:srgbClr val="FFFF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/>
          <p:cNvSpPr/>
          <p:nvPr/>
        </p:nvSpPr>
        <p:spPr>
          <a:xfrm rot="21298558" flipH="1">
            <a:off x="7775332" y="5265835"/>
            <a:ext cx="2181786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79965">
            <a:off x="9334678" y="4676173"/>
            <a:ext cx="1442575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6465579" y="-33040"/>
            <a:ext cx="5824135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なかなか奥へ入らない場合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手前に点々と</a:t>
            </a:r>
            <a:endParaRPr kumimoji="1" lang="en-US" altLang="ja-JP" sz="3600" dirty="0"/>
          </a:p>
        </p:txBody>
      </p:sp>
      <p:sp>
        <p:nvSpPr>
          <p:cNvPr id="27" name="台形 26"/>
          <p:cNvSpPr/>
          <p:nvPr/>
        </p:nvSpPr>
        <p:spPr>
          <a:xfrm>
            <a:off x="1637655" y="6051292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7895247" y="4844365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9562157" y="5340437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8485" flipH="1">
            <a:off x="3079949" y="4412139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27059" y="5308400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145143" y="268337"/>
            <a:ext cx="40059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トリガーより奥の餌を食べない場合は、手前に一握り程、点々と餌をやる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親にエサを食べ続けさせることが大切</a:t>
            </a:r>
            <a:endParaRPr kumimoji="1" lang="en-US" altLang="ja-JP" sz="3600" dirty="0" smtClean="0"/>
          </a:p>
        </p:txBody>
      </p:sp>
      <p:sp>
        <p:nvSpPr>
          <p:cNvPr id="36" name="楕円 35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963759" y="3875972"/>
            <a:ext cx="134293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蹴り</a:t>
            </a:r>
            <a:r>
              <a:rPr kumimoji="1" lang="ja-JP" altLang="en-US" sz="2400" dirty="0"/>
              <a:t>糸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05566" y="2579148"/>
            <a:ext cx="176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stCxn id="36" idx="0"/>
            <a:endCxn id="24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574374" y="2144340"/>
            <a:ext cx="1861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トリガー</a:t>
            </a:r>
            <a:endParaRPr kumimoji="1" lang="ja-JP" altLang="en-US" sz="2400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9361198" y="5776215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13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13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フリーフォーム 29"/>
          <p:cNvSpPr/>
          <p:nvPr/>
        </p:nvSpPr>
        <p:spPr>
          <a:xfrm rot="21298558" flipH="1">
            <a:off x="7775332" y="5265835"/>
            <a:ext cx="2181786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79965">
            <a:off x="9334678" y="4676173"/>
            <a:ext cx="1442575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台形 26"/>
          <p:cNvSpPr/>
          <p:nvPr/>
        </p:nvSpPr>
        <p:spPr>
          <a:xfrm>
            <a:off x="1674977" y="6079019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7895247" y="4844365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9562157" y="5340437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96484" y="4335587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127059" y="5308400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370538" y="760832"/>
            <a:ext cx="3581278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・ロック解除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・トリガー確認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・蹴り糸確認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・餌やり確認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・カメラ確認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・捕獲体制確認</a:t>
            </a:r>
            <a:endParaRPr kumimoji="1" lang="en-US" altLang="ja-JP" sz="3600" dirty="0" smtClean="0"/>
          </a:p>
        </p:txBody>
      </p:sp>
      <p:sp>
        <p:nvSpPr>
          <p:cNvPr id="36" name="楕円 35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085019" y="4019233"/>
            <a:ext cx="173337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蹴り糸確認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835701" y="2986011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05566" y="2579148"/>
            <a:ext cx="1760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ロック解除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stCxn id="36" idx="0"/>
            <a:endCxn id="24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585092" y="2117483"/>
            <a:ext cx="2421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トリガー確認</a:t>
            </a:r>
            <a:endParaRPr kumimoji="1" lang="ja-JP" altLang="en-US" sz="2400" b="1" dirty="0">
              <a:solidFill>
                <a:srgbClr val="FF0000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131379" y="-33040"/>
            <a:ext cx="5158335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いよいよ捕獲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しっかり確認</a:t>
            </a:r>
            <a:endParaRPr kumimoji="1" lang="en-US" altLang="ja-JP" sz="36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274650" y="5919180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14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19337" y="219623"/>
            <a:ext cx="9833147" cy="64633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/>
              <a:t>幼獣のみ捕獲の</a:t>
            </a:r>
            <a:r>
              <a:rPr kumimoji="1" lang="ja-JP" altLang="en-US" sz="3600" b="1" dirty="0" smtClean="0">
                <a:solidFill>
                  <a:srgbClr val="FF6600"/>
                </a:solidFill>
              </a:rPr>
              <a:t>デメリット</a:t>
            </a:r>
            <a:endParaRPr kumimoji="1" lang="en-US" altLang="ja-JP" sz="3600" b="1" dirty="0">
              <a:solidFill>
                <a:srgbClr val="FF66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19336" y="5244813"/>
            <a:ext cx="9833147" cy="646331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/>
              <a:t>幼獣のみ捕獲の</a:t>
            </a:r>
            <a:r>
              <a:rPr kumimoji="1" lang="ja-JP" altLang="en-US" sz="3600" b="1" dirty="0" smtClean="0">
                <a:solidFill>
                  <a:srgbClr val="FF6600"/>
                </a:solidFill>
              </a:rPr>
              <a:t>メリット</a:t>
            </a:r>
            <a:endParaRPr kumimoji="1" lang="en-US" altLang="ja-JP" sz="3600" b="1" dirty="0">
              <a:solidFill>
                <a:srgbClr val="FF66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1599" y="6094682"/>
            <a:ext cx="12090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3200" dirty="0" smtClean="0"/>
              <a:t>１つも無い（ただし、豚熱抗体陽性率上昇に少し貢献する？）</a:t>
            </a:r>
            <a:endParaRPr kumimoji="1" lang="ja-JP" altLang="en-US" sz="3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1599" y="1001486"/>
            <a:ext cx="1209040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3200" dirty="0" smtClean="0"/>
              <a:t>捕り残し個体のスマート化（警戒心が強くなり、捕まらなくなる）</a:t>
            </a:r>
            <a:endParaRPr kumimoji="1" lang="en-US" altLang="ja-JP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3200" dirty="0" smtClean="0"/>
              <a:t>捕り残し個体へ餌やっただけ（育てて逃がしたのと同じ）</a:t>
            </a:r>
            <a:endParaRPr kumimoji="1" lang="en-US" altLang="ja-JP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3200" dirty="0" smtClean="0"/>
              <a:t>幼獣全頭捕獲の場合、秋に再出産（元も子もない）</a:t>
            </a:r>
            <a:endParaRPr kumimoji="1" lang="en-US" altLang="ja-JP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3200" dirty="0" smtClean="0"/>
              <a:t>餌やり・捕獲労力の無駄、餌の無駄（ほっておいても</a:t>
            </a:r>
            <a:r>
              <a:rPr kumimoji="1" lang="en-US" altLang="ja-JP" sz="3200" dirty="0" smtClean="0">
                <a:latin typeface="+mn-ea"/>
              </a:rPr>
              <a:t>1</a:t>
            </a:r>
            <a:r>
              <a:rPr kumimoji="1" lang="ja-JP" altLang="en-US" sz="3200" dirty="0" smtClean="0"/>
              <a:t>年で半分死ぬ）</a:t>
            </a:r>
            <a:endParaRPr kumimoji="1" lang="en-US" altLang="ja-JP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3200" dirty="0"/>
              <a:t>生息</a:t>
            </a:r>
            <a:r>
              <a:rPr kumimoji="1" lang="ja-JP" altLang="en-US" sz="3200" dirty="0" smtClean="0"/>
              <a:t>数削減には貢献しない（雌成獣を捕る必要がある）</a:t>
            </a:r>
            <a:endParaRPr kumimoji="1" lang="en-US" altLang="ja-JP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3200" dirty="0" smtClean="0"/>
              <a:t>捕獲補助金の無駄遣い（ほっておいても半分死ぬ、効果無し）</a:t>
            </a:r>
            <a:endParaRPr kumimoji="1" lang="en-US" altLang="ja-JP" sz="3200" dirty="0" smtClean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9394370" y="6356350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15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74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53" y="1706714"/>
            <a:ext cx="3000595" cy="3171144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537027" y="406400"/>
            <a:ext cx="11030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インスタグラム、</a:t>
            </a:r>
            <a:r>
              <a:rPr kumimoji="1" lang="en-US" altLang="ja-JP" sz="3200" dirty="0" smtClean="0"/>
              <a:t>YouTube</a:t>
            </a:r>
            <a:r>
              <a:rPr kumimoji="1" lang="ja-JP" altLang="en-US" sz="3200" dirty="0" err="1" smtClean="0"/>
              <a:t>、</a:t>
            </a:r>
            <a:r>
              <a:rPr kumimoji="1" lang="en-US" altLang="ja-JP" sz="3200" dirty="0" smtClean="0">
                <a:latin typeface="+mn-ea"/>
              </a:rPr>
              <a:t>Web</a:t>
            </a:r>
            <a:r>
              <a:rPr kumimoji="1" lang="ja-JP" altLang="en-US" sz="3200" dirty="0">
                <a:latin typeface="+mn-ea"/>
              </a:rPr>
              <a:t>ページ</a:t>
            </a:r>
            <a:r>
              <a:rPr kumimoji="1" lang="ja-JP" altLang="en-US" sz="3200" dirty="0" smtClean="0"/>
              <a:t>に動画、資料等があります。フォロー、</a:t>
            </a:r>
            <a:r>
              <a:rPr kumimoji="1" lang="ja-JP" altLang="en-US" sz="3200" dirty="0"/>
              <a:t>チャンネル登録</a:t>
            </a:r>
            <a:r>
              <a:rPr kumimoji="1" lang="ja-JP" altLang="en-US" sz="3200" dirty="0" smtClean="0"/>
              <a:t>お願いします</a:t>
            </a:r>
            <a:endParaRPr kumimoji="1" lang="en-US" altLang="ja-JP" sz="3200" dirty="0" smtClean="0"/>
          </a:p>
          <a:p>
            <a:endParaRPr kumimoji="1" lang="en-US" altLang="ja-JP" sz="3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15053" y="5329646"/>
            <a:ext cx="10688821" cy="1329514"/>
          </a:xfrm>
        </p:spPr>
        <p:txBody>
          <a:bodyPr/>
          <a:lstStyle/>
          <a:p>
            <a:pPr algn="l"/>
            <a:r>
              <a:rPr kumimoji="1" lang="en-US" altLang="ja-JP" sz="2800" dirty="0" smtClean="0">
                <a:solidFill>
                  <a:schemeClr val="tx1"/>
                </a:solidFill>
                <a:latin typeface="+mn-ea"/>
              </a:rPr>
              <a:t>Web</a:t>
            </a:r>
            <a:r>
              <a:rPr kumimoji="1" lang="ja-JP" altLang="en-US" sz="2800" dirty="0">
                <a:solidFill>
                  <a:schemeClr val="tx1"/>
                </a:solidFill>
              </a:rPr>
              <a:t> ページ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は、愛知県</a:t>
            </a:r>
            <a:r>
              <a:rPr kumimoji="1" lang="ja-JP" altLang="en-US" sz="2800" dirty="0">
                <a:solidFill>
                  <a:schemeClr val="tx1"/>
                </a:solidFill>
              </a:rPr>
              <a:t>のホーム </a:t>
            </a:r>
            <a:r>
              <a:rPr kumimoji="1" lang="en-US" altLang="ja-JP" sz="2800" dirty="0">
                <a:solidFill>
                  <a:schemeClr val="tx1"/>
                </a:solidFill>
              </a:rPr>
              <a:t>&gt; </a:t>
            </a:r>
            <a:r>
              <a:rPr kumimoji="1" lang="ja-JP" altLang="en-US" sz="2800" dirty="0">
                <a:solidFill>
                  <a:schemeClr val="tx1"/>
                </a:solidFill>
              </a:rPr>
              <a:t>組織からさがす </a:t>
            </a:r>
            <a:r>
              <a:rPr kumimoji="1" lang="en-US" altLang="ja-JP" sz="2800" dirty="0">
                <a:solidFill>
                  <a:schemeClr val="tx1"/>
                </a:solidFill>
              </a:rPr>
              <a:t>&gt; 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農業水産局＞農業</a:t>
            </a:r>
            <a:r>
              <a:rPr kumimoji="1" lang="ja-JP" altLang="en-US" sz="2800" dirty="0">
                <a:solidFill>
                  <a:schemeClr val="tx1"/>
                </a:solidFill>
              </a:rPr>
              <a:t>振興課 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＞野生</a:t>
            </a:r>
            <a:r>
              <a:rPr kumimoji="1" lang="ja-JP" altLang="en-US" sz="2800" dirty="0">
                <a:solidFill>
                  <a:schemeClr val="tx1"/>
                </a:solidFill>
              </a:rPr>
              <a:t>鳥獣資料室＞知ってとくとく</a:t>
            </a:r>
            <a:r>
              <a:rPr kumimoji="1" lang="ja-JP" altLang="en-US" sz="2800" dirty="0" smtClean="0">
                <a:solidFill>
                  <a:schemeClr val="tx1"/>
                </a:solidFill>
              </a:rPr>
              <a:t>シリーズ</a:t>
            </a:r>
            <a:endParaRPr kumimoji="1" lang="en-US" altLang="ja-JP" sz="2800" dirty="0" smtClean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800" dirty="0" smtClean="0">
                <a:solidFill>
                  <a:schemeClr val="tx1"/>
                </a:solidFill>
              </a:rPr>
              <a:t>または、「愛知県　野生鳥獣資料室」で検索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8358090" y="1706714"/>
            <a:ext cx="2601685" cy="3063350"/>
            <a:chOff x="4423228" y="3185206"/>
            <a:chExt cx="2601685" cy="3063350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3228" y="3185206"/>
              <a:ext cx="2601685" cy="2601685"/>
            </a:xfrm>
            <a:prstGeom prst="rect">
              <a:avLst/>
            </a:prstGeom>
          </p:spPr>
        </p:pic>
        <p:sp>
          <p:nvSpPr>
            <p:cNvPr id="7" name="テキスト ボックス 6"/>
            <p:cNvSpPr txBox="1"/>
            <p:nvPr/>
          </p:nvSpPr>
          <p:spPr>
            <a:xfrm>
              <a:off x="4650012" y="5786891"/>
              <a:ext cx="21481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農業振興課</a:t>
              </a:r>
              <a:endPara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35" y="1706714"/>
            <a:ext cx="2592668" cy="2592668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4740535" y="4265606"/>
            <a:ext cx="2643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+mn-ea"/>
              </a:rPr>
              <a:t>野生イノシシ対策室</a:t>
            </a:r>
            <a:endParaRPr kumimoji="1" lang="en-US" altLang="ja-JP" sz="2000" b="1" dirty="0" smtClean="0">
              <a:latin typeface="+mn-ea"/>
            </a:endParaRPr>
          </a:p>
          <a:p>
            <a:r>
              <a:rPr kumimoji="1" lang="en-US" altLang="ja-JP" sz="2000" b="1" dirty="0" smtClean="0">
                <a:latin typeface="+mn-ea"/>
              </a:rPr>
              <a:t>YouTube</a:t>
            </a:r>
            <a:r>
              <a:rPr kumimoji="1" lang="ja-JP" altLang="en-US" sz="2000" b="1" dirty="0" smtClean="0">
                <a:latin typeface="+mn-ea"/>
              </a:rPr>
              <a:t>チャンネル</a:t>
            </a:r>
            <a:endParaRPr kumimoji="1" lang="ja-JP" altLang="en-US" sz="20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592123" y="5978009"/>
            <a:ext cx="444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1274A5FB-8A5F-4E8B-812F-9D5D7B46125F}" type="slidenum">
              <a:rPr kumimoji="1" lang="ja-JP" altLang="en-US" sz="2000"/>
              <a:pPr/>
              <a:t>16</a:t>
            </a:fld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85290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グループ化 49"/>
          <p:cNvGrpSpPr/>
          <p:nvPr/>
        </p:nvGrpSpPr>
        <p:grpSpPr>
          <a:xfrm flipH="1">
            <a:off x="375510" y="238770"/>
            <a:ext cx="10267326" cy="6619230"/>
            <a:chOff x="1196316" y="269823"/>
            <a:chExt cx="10331229" cy="6619230"/>
          </a:xfrm>
        </p:grpSpPr>
        <p:sp>
          <p:nvSpPr>
            <p:cNvPr id="7" name="平行四辺形 6"/>
            <p:cNvSpPr/>
            <p:nvPr/>
          </p:nvSpPr>
          <p:spPr>
            <a:xfrm rot="1218848">
              <a:off x="7698199" y="5045787"/>
              <a:ext cx="1608172" cy="1062462"/>
            </a:xfrm>
            <a:prstGeom prst="parallelogram">
              <a:avLst>
                <a:gd name="adj" fmla="val 2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直方体 1"/>
            <p:cNvSpPr/>
            <p:nvPr/>
          </p:nvSpPr>
          <p:spPr>
            <a:xfrm>
              <a:off x="2638268" y="2668249"/>
              <a:ext cx="5816183" cy="3117955"/>
            </a:xfrm>
            <a:prstGeom prst="cube">
              <a:avLst/>
            </a:prstGeom>
            <a:pattFill prst="lgGrid">
              <a:fgClr>
                <a:schemeClr val="accent1"/>
              </a:fgClr>
              <a:bgClr>
                <a:schemeClr val="bg1"/>
              </a:bgClr>
            </a:patt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平行四辺形 3"/>
            <p:cNvSpPr/>
            <p:nvPr/>
          </p:nvSpPr>
          <p:spPr>
            <a:xfrm>
              <a:off x="7914807" y="2863120"/>
              <a:ext cx="734518" cy="194873"/>
            </a:xfrm>
            <a:prstGeom prst="parallelogram">
              <a:avLst>
                <a:gd name="adj" fmla="val 67391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平行四辺形 2"/>
            <p:cNvSpPr/>
            <p:nvPr/>
          </p:nvSpPr>
          <p:spPr>
            <a:xfrm rot="16200000" flipV="1">
              <a:off x="6453264" y="1491522"/>
              <a:ext cx="3222886" cy="779488"/>
            </a:xfrm>
            <a:prstGeom prst="parallelogram">
              <a:avLst>
                <a:gd name="adj" fmla="val 106890"/>
              </a:avLst>
            </a:prstGeom>
            <a:pattFill prst="lgGrid">
              <a:fgClr>
                <a:schemeClr val="accent1"/>
              </a:fgClr>
              <a:bgClr>
                <a:schemeClr val="bg1"/>
              </a:bgClr>
            </a:patt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9061175" y="2548490"/>
              <a:ext cx="24663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 smtClean="0"/>
                <a:t>扉はロック</a:t>
              </a:r>
              <a:endParaRPr kumimoji="1" lang="ja-JP" altLang="en-US" sz="3200" b="1" dirty="0"/>
            </a:p>
          </p:txBody>
        </p:sp>
        <p:sp>
          <p:nvSpPr>
            <p:cNvPr id="6" name="台形 5"/>
            <p:cNvSpPr/>
            <p:nvPr/>
          </p:nvSpPr>
          <p:spPr>
            <a:xfrm>
              <a:off x="1469034" y="5797134"/>
              <a:ext cx="7303007" cy="448684"/>
            </a:xfrm>
            <a:prstGeom prst="trapezoid">
              <a:avLst>
                <a:gd name="adj" fmla="val 253914"/>
              </a:avLst>
            </a:prstGeom>
            <a:solidFill>
              <a:schemeClr val="accent2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196316" y="6304278"/>
              <a:ext cx="94340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 smtClean="0"/>
                <a:t>箱罠</a:t>
              </a:r>
              <a:r>
                <a:rPr kumimoji="1" lang="ja-JP" altLang="en-US" sz="3200" b="1" dirty="0" smtClean="0"/>
                <a:t>は</a:t>
              </a:r>
              <a:r>
                <a:rPr kumimoji="1" lang="ja-JP" altLang="en-US" sz="3200" b="1" dirty="0" smtClean="0"/>
                <a:t>水平</a:t>
              </a:r>
              <a:r>
                <a:rPr kumimoji="1" lang="ja-JP" altLang="en-US" sz="3200" b="1" dirty="0"/>
                <a:t>で</a:t>
              </a:r>
              <a:r>
                <a:rPr kumimoji="1" lang="ja-JP" altLang="en-US" sz="3200" b="1" dirty="0" smtClean="0"/>
                <a:t>高めに設置、罠</a:t>
              </a:r>
              <a:r>
                <a:rPr kumimoji="1" lang="ja-JP" altLang="en-US" sz="3200" b="1" dirty="0" smtClean="0"/>
                <a:t>の中にも土を入れる</a:t>
              </a:r>
              <a:endParaRPr kumimoji="1" lang="ja-JP" altLang="en-US" sz="3200" b="1" dirty="0"/>
            </a:p>
          </p:txBody>
        </p:sp>
        <p:sp>
          <p:nvSpPr>
            <p:cNvPr id="13" name="フリーフォーム 12"/>
            <p:cNvSpPr/>
            <p:nvPr/>
          </p:nvSpPr>
          <p:spPr>
            <a:xfrm>
              <a:off x="7674963" y="5039821"/>
              <a:ext cx="779489" cy="737231"/>
            </a:xfrm>
            <a:custGeom>
              <a:avLst/>
              <a:gdLst>
                <a:gd name="connsiteX0" fmla="*/ 790414 w 790414"/>
                <a:gd name="connsiteY0" fmla="*/ 0 h 805912"/>
                <a:gd name="connsiteX1" fmla="*/ 0 w 790414"/>
                <a:gd name="connsiteY1" fmla="*/ 0 h 805912"/>
                <a:gd name="connsiteX2" fmla="*/ 15499 w 790414"/>
                <a:gd name="connsiteY2" fmla="*/ 805912 h 805912"/>
                <a:gd name="connsiteX3" fmla="*/ 790414 w 790414"/>
                <a:gd name="connsiteY3" fmla="*/ 0 h 805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0414" h="805912">
                  <a:moveTo>
                    <a:pt x="790414" y="0"/>
                  </a:moveTo>
                  <a:lnTo>
                    <a:pt x="0" y="0"/>
                  </a:lnTo>
                  <a:lnTo>
                    <a:pt x="15499" y="805912"/>
                  </a:lnTo>
                  <a:lnTo>
                    <a:pt x="790414" y="0"/>
                  </a:lnTo>
                  <a:close/>
                </a:path>
              </a:pathLst>
            </a:custGeom>
            <a:solidFill>
              <a:schemeClr val="accent2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平行四辺形 16"/>
            <p:cNvSpPr/>
            <p:nvPr/>
          </p:nvSpPr>
          <p:spPr>
            <a:xfrm>
              <a:off x="5834841" y="2665116"/>
              <a:ext cx="1348352" cy="415153"/>
            </a:xfrm>
            <a:prstGeom prst="parallelogram">
              <a:avLst>
                <a:gd name="adj" fmla="val 103049"/>
              </a:avLst>
            </a:prstGeom>
            <a:solidFill>
              <a:srgbClr val="FFC000"/>
            </a:solidFill>
            <a:ln w="28575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平行四辺形 18"/>
            <p:cNvSpPr/>
            <p:nvPr/>
          </p:nvSpPr>
          <p:spPr>
            <a:xfrm>
              <a:off x="5380400" y="3002271"/>
              <a:ext cx="1348352" cy="415153"/>
            </a:xfrm>
            <a:prstGeom prst="parallelogram">
              <a:avLst>
                <a:gd name="adj" fmla="val 103049"/>
              </a:avLst>
            </a:prstGeom>
            <a:solidFill>
              <a:srgbClr val="FFC000"/>
            </a:solidFill>
            <a:ln w="28575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平行四辺形 19"/>
            <p:cNvSpPr/>
            <p:nvPr/>
          </p:nvSpPr>
          <p:spPr>
            <a:xfrm>
              <a:off x="4482440" y="3013201"/>
              <a:ext cx="1348352" cy="415153"/>
            </a:xfrm>
            <a:prstGeom prst="parallelogram">
              <a:avLst>
                <a:gd name="adj" fmla="val 103049"/>
              </a:avLst>
            </a:prstGeom>
            <a:solidFill>
              <a:srgbClr val="FFC000"/>
            </a:solidFill>
            <a:ln w="28575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平行四辺形 20"/>
            <p:cNvSpPr/>
            <p:nvPr/>
          </p:nvSpPr>
          <p:spPr>
            <a:xfrm>
              <a:off x="4965791" y="2680678"/>
              <a:ext cx="1348352" cy="415153"/>
            </a:xfrm>
            <a:prstGeom prst="parallelogram">
              <a:avLst>
                <a:gd name="adj" fmla="val 103049"/>
              </a:avLst>
            </a:prstGeom>
            <a:solidFill>
              <a:srgbClr val="FFC000"/>
            </a:solidFill>
            <a:ln w="28575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196316" y="1003782"/>
              <a:ext cx="383311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b="1" dirty="0" smtClean="0"/>
                <a:t>雨除けベニヤ板（必須ではない）</a:t>
              </a:r>
              <a:endParaRPr kumimoji="1" lang="ja-JP" altLang="en-US" sz="3200" b="1" dirty="0"/>
            </a:p>
          </p:txBody>
        </p:sp>
        <p:cxnSp>
          <p:nvCxnSpPr>
            <p:cNvPr id="24" name="直線矢印コネクタ 23"/>
            <p:cNvCxnSpPr/>
            <p:nvPr/>
          </p:nvCxnSpPr>
          <p:spPr>
            <a:xfrm>
              <a:off x="4898567" y="1529893"/>
              <a:ext cx="597001" cy="130634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4085515" y="3927084"/>
              <a:ext cx="813052" cy="856816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4109354" y="3492709"/>
              <a:ext cx="0" cy="13069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>
              <a:endCxn id="3" idx="2"/>
            </p:cNvCxnSpPr>
            <p:nvPr/>
          </p:nvCxnSpPr>
          <p:spPr>
            <a:xfrm flipV="1">
              <a:off x="3502617" y="686420"/>
              <a:ext cx="4562090" cy="23158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円柱 37"/>
            <p:cNvSpPr/>
            <p:nvPr/>
          </p:nvSpPr>
          <p:spPr>
            <a:xfrm rot="3715221">
              <a:off x="4169992" y="2238023"/>
              <a:ext cx="170456" cy="717354"/>
            </a:xfrm>
            <a:prstGeom prst="can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0" name="直線コネクタ 39"/>
            <p:cNvCxnSpPr>
              <a:endCxn id="38" idx="3"/>
            </p:cNvCxnSpPr>
            <p:nvPr/>
          </p:nvCxnSpPr>
          <p:spPr>
            <a:xfrm flipH="1" flipV="1">
              <a:off x="3938761" y="2765529"/>
              <a:ext cx="170593" cy="73547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テキスト ボックス 42"/>
            <p:cNvSpPr txBox="1"/>
            <p:nvPr/>
          </p:nvSpPr>
          <p:spPr>
            <a:xfrm>
              <a:off x="4836878" y="4396192"/>
              <a:ext cx="17382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3200" b="1" dirty="0" smtClean="0"/>
                <a:t>蹴り糸</a:t>
              </a:r>
              <a:endParaRPr kumimoji="1" lang="ja-JP" altLang="en-US" sz="3200" b="1" dirty="0"/>
            </a:p>
          </p:txBody>
        </p:sp>
        <p:cxnSp>
          <p:nvCxnSpPr>
            <p:cNvPr id="45" name="直線矢印コネクタ 44"/>
            <p:cNvCxnSpPr/>
            <p:nvPr/>
          </p:nvCxnSpPr>
          <p:spPr>
            <a:xfrm flipH="1">
              <a:off x="8737704" y="2840878"/>
              <a:ext cx="366880" cy="4737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/>
            <p:cNvCxnSpPr>
              <a:stCxn id="43" idx="1"/>
            </p:cNvCxnSpPr>
            <p:nvPr/>
          </p:nvCxnSpPr>
          <p:spPr>
            <a:xfrm flipH="1" flipV="1">
              <a:off x="4550964" y="4420894"/>
              <a:ext cx="285914" cy="2676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テキスト ボックス 47"/>
            <p:cNvSpPr txBox="1"/>
            <p:nvPr/>
          </p:nvSpPr>
          <p:spPr>
            <a:xfrm>
              <a:off x="2756115" y="2215958"/>
              <a:ext cx="149300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 smtClean="0"/>
                <a:t>トリガー</a:t>
              </a:r>
              <a:endParaRPr kumimoji="1" lang="ja-JP" altLang="en-US" sz="2000" b="1" dirty="0"/>
            </a:p>
          </p:txBody>
        </p:sp>
      </p:grpSp>
      <p:sp>
        <p:nvSpPr>
          <p:cNvPr id="49" name="テキスト ボックス 48"/>
          <p:cNvSpPr txBox="1"/>
          <p:nvPr/>
        </p:nvSpPr>
        <p:spPr>
          <a:xfrm>
            <a:off x="8551611" y="-22565"/>
            <a:ext cx="3640389" cy="70788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 smtClean="0">
                <a:solidFill>
                  <a:srgbClr val="FF0000"/>
                </a:solidFill>
              </a:rPr>
              <a:t>箱罠の準備</a:t>
            </a:r>
            <a:endParaRPr kumimoji="1" lang="en-US" altLang="ja-JP" sz="4000" b="1" dirty="0" smtClean="0">
              <a:solidFill>
                <a:srgbClr val="FF0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58999" y="107597"/>
            <a:ext cx="17072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行動確認及び生態研究のためセンサーカメラ</a:t>
            </a:r>
            <a:endParaRPr kumimoji="1" lang="en-US" altLang="ja-JP" sz="2400" b="1" dirty="0" smtClean="0"/>
          </a:p>
          <a:p>
            <a:r>
              <a:rPr kumimoji="1" lang="ja-JP" altLang="en-US" sz="2400" b="1" dirty="0" smtClean="0"/>
              <a:t>を設置</a:t>
            </a:r>
            <a:endParaRPr kumimoji="1" lang="ja-JP" altLang="en-US" sz="2400" b="1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1902789" y="10618"/>
            <a:ext cx="1090863" cy="2411740"/>
            <a:chOff x="1902789" y="10618"/>
            <a:chExt cx="1090863" cy="2411740"/>
          </a:xfrm>
        </p:grpSpPr>
        <p:sp>
          <p:nvSpPr>
            <p:cNvPr id="30" name="正方形/長方形 29"/>
            <p:cNvSpPr/>
            <p:nvPr/>
          </p:nvSpPr>
          <p:spPr>
            <a:xfrm>
              <a:off x="2211665" y="10618"/>
              <a:ext cx="351192" cy="2184905"/>
            </a:xfrm>
            <a:prstGeom prst="rect">
              <a:avLst/>
            </a:prstGeom>
            <a:solidFill>
              <a:srgbClr val="CC3300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2020701" y="341996"/>
              <a:ext cx="682685" cy="879734"/>
            </a:xfrm>
            <a:prstGeom prst="round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楕円 11"/>
            <p:cNvSpPr/>
            <p:nvPr/>
          </p:nvSpPr>
          <p:spPr>
            <a:xfrm>
              <a:off x="2211665" y="859918"/>
              <a:ext cx="246689" cy="162807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2144846" y="454755"/>
              <a:ext cx="418011" cy="24118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フリーフォーム 33"/>
            <p:cNvSpPr/>
            <p:nvPr/>
          </p:nvSpPr>
          <p:spPr>
            <a:xfrm>
              <a:off x="1902789" y="2184905"/>
              <a:ext cx="1090863" cy="237453"/>
            </a:xfrm>
            <a:custGeom>
              <a:avLst/>
              <a:gdLst>
                <a:gd name="connsiteX0" fmla="*/ 316832 w 1070810"/>
                <a:gd name="connsiteY0" fmla="*/ 0 h 232611"/>
                <a:gd name="connsiteX1" fmla="*/ 316832 w 1070810"/>
                <a:gd name="connsiteY1" fmla="*/ 0 h 232611"/>
                <a:gd name="connsiteX2" fmla="*/ 300789 w 1070810"/>
                <a:gd name="connsiteY2" fmla="*/ 32085 h 232611"/>
                <a:gd name="connsiteX3" fmla="*/ 292768 w 1070810"/>
                <a:gd name="connsiteY3" fmla="*/ 44116 h 232611"/>
                <a:gd name="connsiteX4" fmla="*/ 268705 w 1070810"/>
                <a:gd name="connsiteY4" fmla="*/ 52137 h 232611"/>
                <a:gd name="connsiteX5" fmla="*/ 244642 w 1070810"/>
                <a:gd name="connsiteY5" fmla="*/ 64169 h 232611"/>
                <a:gd name="connsiteX6" fmla="*/ 220579 w 1070810"/>
                <a:gd name="connsiteY6" fmla="*/ 76200 h 232611"/>
                <a:gd name="connsiteX7" fmla="*/ 188495 w 1070810"/>
                <a:gd name="connsiteY7" fmla="*/ 96253 h 232611"/>
                <a:gd name="connsiteX8" fmla="*/ 176463 w 1070810"/>
                <a:gd name="connsiteY8" fmla="*/ 104274 h 232611"/>
                <a:gd name="connsiteX9" fmla="*/ 164432 w 1070810"/>
                <a:gd name="connsiteY9" fmla="*/ 108285 h 232611"/>
                <a:gd name="connsiteX10" fmla="*/ 136358 w 1070810"/>
                <a:gd name="connsiteY10" fmla="*/ 120316 h 232611"/>
                <a:gd name="connsiteX11" fmla="*/ 104274 w 1070810"/>
                <a:gd name="connsiteY11" fmla="*/ 136358 h 232611"/>
                <a:gd name="connsiteX12" fmla="*/ 80210 w 1070810"/>
                <a:gd name="connsiteY12" fmla="*/ 148390 h 232611"/>
                <a:gd name="connsiteX13" fmla="*/ 48126 w 1070810"/>
                <a:gd name="connsiteY13" fmla="*/ 156411 h 232611"/>
                <a:gd name="connsiteX14" fmla="*/ 44116 w 1070810"/>
                <a:gd name="connsiteY14" fmla="*/ 168442 h 232611"/>
                <a:gd name="connsiteX15" fmla="*/ 32084 w 1070810"/>
                <a:gd name="connsiteY15" fmla="*/ 176464 h 232611"/>
                <a:gd name="connsiteX16" fmla="*/ 0 w 1070810"/>
                <a:gd name="connsiteY16" fmla="*/ 192506 h 232611"/>
                <a:gd name="connsiteX17" fmla="*/ 20053 w 1070810"/>
                <a:gd name="connsiteY17" fmla="*/ 196516 h 232611"/>
                <a:gd name="connsiteX18" fmla="*/ 116305 w 1070810"/>
                <a:gd name="connsiteY18" fmla="*/ 188495 h 232611"/>
                <a:gd name="connsiteX19" fmla="*/ 132347 w 1070810"/>
                <a:gd name="connsiteY19" fmla="*/ 180474 h 232611"/>
                <a:gd name="connsiteX20" fmla="*/ 152400 w 1070810"/>
                <a:gd name="connsiteY20" fmla="*/ 176464 h 232611"/>
                <a:gd name="connsiteX21" fmla="*/ 192505 w 1070810"/>
                <a:gd name="connsiteY21" fmla="*/ 168442 h 232611"/>
                <a:gd name="connsiteX22" fmla="*/ 204537 w 1070810"/>
                <a:gd name="connsiteY22" fmla="*/ 164432 h 232611"/>
                <a:gd name="connsiteX23" fmla="*/ 216568 w 1070810"/>
                <a:gd name="connsiteY23" fmla="*/ 156411 h 232611"/>
                <a:gd name="connsiteX24" fmla="*/ 236621 w 1070810"/>
                <a:gd name="connsiteY24" fmla="*/ 152400 h 232611"/>
                <a:gd name="connsiteX25" fmla="*/ 248653 w 1070810"/>
                <a:gd name="connsiteY25" fmla="*/ 148390 h 232611"/>
                <a:gd name="connsiteX26" fmla="*/ 280737 w 1070810"/>
                <a:gd name="connsiteY26" fmla="*/ 140369 h 232611"/>
                <a:gd name="connsiteX27" fmla="*/ 300789 w 1070810"/>
                <a:gd name="connsiteY27" fmla="*/ 132348 h 232611"/>
                <a:gd name="connsiteX28" fmla="*/ 316832 w 1070810"/>
                <a:gd name="connsiteY28" fmla="*/ 128337 h 232611"/>
                <a:gd name="connsiteX29" fmla="*/ 328863 w 1070810"/>
                <a:gd name="connsiteY29" fmla="*/ 124327 h 232611"/>
                <a:gd name="connsiteX30" fmla="*/ 344905 w 1070810"/>
                <a:gd name="connsiteY30" fmla="*/ 112295 h 232611"/>
                <a:gd name="connsiteX31" fmla="*/ 368968 w 1070810"/>
                <a:gd name="connsiteY31" fmla="*/ 104274 h 232611"/>
                <a:gd name="connsiteX32" fmla="*/ 381000 w 1070810"/>
                <a:gd name="connsiteY32" fmla="*/ 92242 h 232611"/>
                <a:gd name="connsiteX33" fmla="*/ 393032 w 1070810"/>
                <a:gd name="connsiteY33" fmla="*/ 84221 h 232611"/>
                <a:gd name="connsiteX34" fmla="*/ 397042 w 1070810"/>
                <a:gd name="connsiteY34" fmla="*/ 72190 h 232611"/>
                <a:gd name="connsiteX35" fmla="*/ 421105 w 1070810"/>
                <a:gd name="connsiteY35" fmla="*/ 88232 h 232611"/>
                <a:gd name="connsiteX36" fmla="*/ 469232 w 1070810"/>
                <a:gd name="connsiteY36" fmla="*/ 120316 h 232611"/>
                <a:gd name="connsiteX37" fmla="*/ 477253 w 1070810"/>
                <a:gd name="connsiteY37" fmla="*/ 136358 h 232611"/>
                <a:gd name="connsiteX38" fmla="*/ 521368 w 1070810"/>
                <a:gd name="connsiteY38" fmla="*/ 168442 h 232611"/>
                <a:gd name="connsiteX39" fmla="*/ 541421 w 1070810"/>
                <a:gd name="connsiteY39" fmla="*/ 184485 h 232611"/>
                <a:gd name="connsiteX40" fmla="*/ 553453 w 1070810"/>
                <a:gd name="connsiteY40" fmla="*/ 196516 h 232611"/>
                <a:gd name="connsiteX41" fmla="*/ 565484 w 1070810"/>
                <a:gd name="connsiteY41" fmla="*/ 200527 h 232611"/>
                <a:gd name="connsiteX42" fmla="*/ 593558 w 1070810"/>
                <a:gd name="connsiteY42" fmla="*/ 216569 h 232611"/>
                <a:gd name="connsiteX43" fmla="*/ 605589 w 1070810"/>
                <a:gd name="connsiteY43" fmla="*/ 224590 h 232611"/>
                <a:gd name="connsiteX44" fmla="*/ 629653 w 1070810"/>
                <a:gd name="connsiteY44" fmla="*/ 232611 h 232611"/>
                <a:gd name="connsiteX45" fmla="*/ 633663 w 1070810"/>
                <a:gd name="connsiteY45" fmla="*/ 220579 h 232611"/>
                <a:gd name="connsiteX46" fmla="*/ 625642 w 1070810"/>
                <a:gd name="connsiteY46" fmla="*/ 180474 h 232611"/>
                <a:gd name="connsiteX47" fmla="*/ 617621 w 1070810"/>
                <a:gd name="connsiteY47" fmla="*/ 168442 h 232611"/>
                <a:gd name="connsiteX48" fmla="*/ 613610 w 1070810"/>
                <a:gd name="connsiteY48" fmla="*/ 152400 h 232611"/>
                <a:gd name="connsiteX49" fmla="*/ 609600 w 1070810"/>
                <a:gd name="connsiteY49" fmla="*/ 100264 h 232611"/>
                <a:gd name="connsiteX50" fmla="*/ 597568 w 1070810"/>
                <a:gd name="connsiteY50" fmla="*/ 92242 h 232611"/>
                <a:gd name="connsiteX51" fmla="*/ 589547 w 1070810"/>
                <a:gd name="connsiteY51" fmla="*/ 80211 h 232611"/>
                <a:gd name="connsiteX52" fmla="*/ 585537 w 1070810"/>
                <a:gd name="connsiteY52" fmla="*/ 68179 h 232611"/>
                <a:gd name="connsiteX53" fmla="*/ 593558 w 1070810"/>
                <a:gd name="connsiteY53" fmla="*/ 80211 h 232611"/>
                <a:gd name="connsiteX54" fmla="*/ 605589 w 1070810"/>
                <a:gd name="connsiteY54" fmla="*/ 88232 h 232611"/>
                <a:gd name="connsiteX55" fmla="*/ 625642 w 1070810"/>
                <a:gd name="connsiteY55" fmla="*/ 100264 h 232611"/>
                <a:gd name="connsiteX56" fmla="*/ 661737 w 1070810"/>
                <a:gd name="connsiteY56" fmla="*/ 120316 h 232611"/>
                <a:gd name="connsiteX57" fmla="*/ 693821 w 1070810"/>
                <a:gd name="connsiteY57" fmla="*/ 128337 h 232611"/>
                <a:gd name="connsiteX58" fmla="*/ 713874 w 1070810"/>
                <a:gd name="connsiteY58" fmla="*/ 136358 h 232611"/>
                <a:gd name="connsiteX59" fmla="*/ 737937 w 1070810"/>
                <a:gd name="connsiteY59" fmla="*/ 140369 h 232611"/>
                <a:gd name="connsiteX60" fmla="*/ 778042 w 1070810"/>
                <a:gd name="connsiteY60" fmla="*/ 148390 h 232611"/>
                <a:gd name="connsiteX61" fmla="*/ 790074 w 1070810"/>
                <a:gd name="connsiteY61" fmla="*/ 152400 h 232611"/>
                <a:gd name="connsiteX62" fmla="*/ 810126 w 1070810"/>
                <a:gd name="connsiteY62" fmla="*/ 156411 h 232611"/>
                <a:gd name="connsiteX63" fmla="*/ 870284 w 1070810"/>
                <a:gd name="connsiteY63" fmla="*/ 164432 h 232611"/>
                <a:gd name="connsiteX64" fmla="*/ 958516 w 1070810"/>
                <a:gd name="connsiteY64" fmla="*/ 172453 h 232611"/>
                <a:gd name="connsiteX65" fmla="*/ 986589 w 1070810"/>
                <a:gd name="connsiteY65" fmla="*/ 176464 h 232611"/>
                <a:gd name="connsiteX66" fmla="*/ 1070810 w 1070810"/>
                <a:gd name="connsiteY66" fmla="*/ 180474 h 232611"/>
                <a:gd name="connsiteX67" fmla="*/ 1058779 w 1070810"/>
                <a:gd name="connsiteY67" fmla="*/ 172453 h 232611"/>
                <a:gd name="connsiteX68" fmla="*/ 1026695 w 1070810"/>
                <a:gd name="connsiteY68" fmla="*/ 156411 h 232611"/>
                <a:gd name="connsiteX69" fmla="*/ 994610 w 1070810"/>
                <a:gd name="connsiteY69" fmla="*/ 136358 h 232611"/>
                <a:gd name="connsiteX70" fmla="*/ 954505 w 1070810"/>
                <a:gd name="connsiteY70" fmla="*/ 124327 h 232611"/>
                <a:gd name="connsiteX71" fmla="*/ 926432 w 1070810"/>
                <a:gd name="connsiteY71" fmla="*/ 108285 h 232611"/>
                <a:gd name="connsiteX72" fmla="*/ 890337 w 1070810"/>
                <a:gd name="connsiteY72" fmla="*/ 96253 h 232611"/>
                <a:gd name="connsiteX73" fmla="*/ 862263 w 1070810"/>
                <a:gd name="connsiteY73" fmla="*/ 88232 h 232611"/>
                <a:gd name="connsiteX74" fmla="*/ 846221 w 1070810"/>
                <a:gd name="connsiteY74" fmla="*/ 76200 h 232611"/>
                <a:gd name="connsiteX75" fmla="*/ 810126 w 1070810"/>
                <a:gd name="connsiteY75" fmla="*/ 68179 h 232611"/>
                <a:gd name="connsiteX76" fmla="*/ 745958 w 1070810"/>
                <a:gd name="connsiteY76" fmla="*/ 48127 h 232611"/>
                <a:gd name="connsiteX77" fmla="*/ 677779 w 1070810"/>
                <a:gd name="connsiteY77" fmla="*/ 32085 h 232611"/>
                <a:gd name="connsiteX78" fmla="*/ 653716 w 1070810"/>
                <a:gd name="connsiteY78" fmla="*/ 16042 h 232611"/>
                <a:gd name="connsiteX79" fmla="*/ 641684 w 1070810"/>
                <a:gd name="connsiteY79" fmla="*/ 8021 h 232611"/>
                <a:gd name="connsiteX80" fmla="*/ 316832 w 1070810"/>
                <a:gd name="connsiteY80" fmla="*/ 0 h 232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1070810" h="232611">
                  <a:moveTo>
                    <a:pt x="316832" y="0"/>
                  </a:moveTo>
                  <a:lnTo>
                    <a:pt x="316832" y="0"/>
                  </a:lnTo>
                  <a:cubicBezTo>
                    <a:pt x="311484" y="10695"/>
                    <a:pt x="306515" y="21588"/>
                    <a:pt x="300789" y="32085"/>
                  </a:cubicBezTo>
                  <a:cubicBezTo>
                    <a:pt x="298481" y="36316"/>
                    <a:pt x="296855" y="41562"/>
                    <a:pt x="292768" y="44116"/>
                  </a:cubicBezTo>
                  <a:cubicBezTo>
                    <a:pt x="285598" y="48597"/>
                    <a:pt x="268705" y="52137"/>
                    <a:pt x="268705" y="52137"/>
                  </a:cubicBezTo>
                  <a:cubicBezTo>
                    <a:pt x="234232" y="75120"/>
                    <a:pt x="277845" y="47567"/>
                    <a:pt x="244642" y="64169"/>
                  </a:cubicBezTo>
                  <a:cubicBezTo>
                    <a:pt x="213549" y="79716"/>
                    <a:pt x="250815" y="66122"/>
                    <a:pt x="220579" y="76200"/>
                  </a:cubicBezTo>
                  <a:cubicBezTo>
                    <a:pt x="199467" y="97312"/>
                    <a:pt x="218876" y="81062"/>
                    <a:pt x="188495" y="96253"/>
                  </a:cubicBezTo>
                  <a:cubicBezTo>
                    <a:pt x="184184" y="98409"/>
                    <a:pt x="180774" y="102118"/>
                    <a:pt x="176463" y="104274"/>
                  </a:cubicBezTo>
                  <a:cubicBezTo>
                    <a:pt x="172682" y="106165"/>
                    <a:pt x="168213" y="106394"/>
                    <a:pt x="164432" y="108285"/>
                  </a:cubicBezTo>
                  <a:cubicBezTo>
                    <a:pt x="136741" y="122131"/>
                    <a:pt x="169739" y="111972"/>
                    <a:pt x="136358" y="120316"/>
                  </a:cubicBezTo>
                  <a:cubicBezTo>
                    <a:pt x="108482" y="138899"/>
                    <a:pt x="143519" y="116736"/>
                    <a:pt x="104274" y="136358"/>
                  </a:cubicBezTo>
                  <a:cubicBezTo>
                    <a:pt x="82373" y="147308"/>
                    <a:pt x="102385" y="142342"/>
                    <a:pt x="80210" y="148390"/>
                  </a:cubicBezTo>
                  <a:cubicBezTo>
                    <a:pt x="69575" y="151291"/>
                    <a:pt x="48126" y="156411"/>
                    <a:pt x="48126" y="156411"/>
                  </a:cubicBezTo>
                  <a:cubicBezTo>
                    <a:pt x="46789" y="160421"/>
                    <a:pt x="46757" y="165141"/>
                    <a:pt x="44116" y="168442"/>
                  </a:cubicBezTo>
                  <a:cubicBezTo>
                    <a:pt x="41105" y="172206"/>
                    <a:pt x="36316" y="174156"/>
                    <a:pt x="32084" y="176464"/>
                  </a:cubicBezTo>
                  <a:cubicBezTo>
                    <a:pt x="21587" y="182190"/>
                    <a:pt x="10695" y="187159"/>
                    <a:pt x="0" y="192506"/>
                  </a:cubicBezTo>
                  <a:cubicBezTo>
                    <a:pt x="6684" y="193843"/>
                    <a:pt x="13236" y="196516"/>
                    <a:pt x="20053" y="196516"/>
                  </a:cubicBezTo>
                  <a:cubicBezTo>
                    <a:pt x="73598" y="196516"/>
                    <a:pt x="77500" y="194963"/>
                    <a:pt x="116305" y="188495"/>
                  </a:cubicBezTo>
                  <a:cubicBezTo>
                    <a:pt x="121652" y="185821"/>
                    <a:pt x="126675" y="182364"/>
                    <a:pt x="132347" y="180474"/>
                  </a:cubicBezTo>
                  <a:cubicBezTo>
                    <a:pt x="138814" y="178318"/>
                    <a:pt x="145787" y="178117"/>
                    <a:pt x="152400" y="176464"/>
                  </a:cubicBezTo>
                  <a:cubicBezTo>
                    <a:pt x="189744" y="167128"/>
                    <a:pt x="123702" y="178272"/>
                    <a:pt x="192505" y="168442"/>
                  </a:cubicBezTo>
                  <a:cubicBezTo>
                    <a:pt x="196516" y="167105"/>
                    <a:pt x="200756" y="166323"/>
                    <a:pt x="204537" y="164432"/>
                  </a:cubicBezTo>
                  <a:cubicBezTo>
                    <a:pt x="208848" y="162277"/>
                    <a:pt x="212055" y="158103"/>
                    <a:pt x="216568" y="156411"/>
                  </a:cubicBezTo>
                  <a:cubicBezTo>
                    <a:pt x="222951" y="154017"/>
                    <a:pt x="230008" y="154053"/>
                    <a:pt x="236621" y="152400"/>
                  </a:cubicBezTo>
                  <a:cubicBezTo>
                    <a:pt x="240722" y="151375"/>
                    <a:pt x="244574" y="149502"/>
                    <a:pt x="248653" y="148390"/>
                  </a:cubicBezTo>
                  <a:cubicBezTo>
                    <a:pt x="259288" y="145490"/>
                    <a:pt x="270502" y="144463"/>
                    <a:pt x="280737" y="140369"/>
                  </a:cubicBezTo>
                  <a:cubicBezTo>
                    <a:pt x="287421" y="137695"/>
                    <a:pt x="293960" y="134625"/>
                    <a:pt x="300789" y="132348"/>
                  </a:cubicBezTo>
                  <a:cubicBezTo>
                    <a:pt x="306018" y="130605"/>
                    <a:pt x="311532" y="129851"/>
                    <a:pt x="316832" y="128337"/>
                  </a:cubicBezTo>
                  <a:cubicBezTo>
                    <a:pt x="320897" y="127176"/>
                    <a:pt x="324853" y="125664"/>
                    <a:pt x="328863" y="124327"/>
                  </a:cubicBezTo>
                  <a:cubicBezTo>
                    <a:pt x="334210" y="120316"/>
                    <a:pt x="338926" y="115284"/>
                    <a:pt x="344905" y="112295"/>
                  </a:cubicBezTo>
                  <a:cubicBezTo>
                    <a:pt x="352467" y="108514"/>
                    <a:pt x="368968" y="104274"/>
                    <a:pt x="368968" y="104274"/>
                  </a:cubicBezTo>
                  <a:cubicBezTo>
                    <a:pt x="372979" y="100263"/>
                    <a:pt x="376643" y="95873"/>
                    <a:pt x="381000" y="92242"/>
                  </a:cubicBezTo>
                  <a:cubicBezTo>
                    <a:pt x="384703" y="89156"/>
                    <a:pt x="390021" y="87985"/>
                    <a:pt x="393032" y="84221"/>
                  </a:cubicBezTo>
                  <a:cubicBezTo>
                    <a:pt x="395673" y="80920"/>
                    <a:pt x="395705" y="76200"/>
                    <a:pt x="397042" y="72190"/>
                  </a:cubicBezTo>
                  <a:cubicBezTo>
                    <a:pt x="421920" y="80481"/>
                    <a:pt x="396070" y="69873"/>
                    <a:pt x="421105" y="88232"/>
                  </a:cubicBezTo>
                  <a:cubicBezTo>
                    <a:pt x="436653" y="99634"/>
                    <a:pt x="469232" y="120316"/>
                    <a:pt x="469232" y="120316"/>
                  </a:cubicBezTo>
                  <a:cubicBezTo>
                    <a:pt x="471906" y="125663"/>
                    <a:pt x="473281" y="131890"/>
                    <a:pt x="477253" y="136358"/>
                  </a:cubicBezTo>
                  <a:cubicBezTo>
                    <a:pt x="495825" y="157252"/>
                    <a:pt x="500932" y="154137"/>
                    <a:pt x="521368" y="168442"/>
                  </a:cubicBezTo>
                  <a:cubicBezTo>
                    <a:pt x="528381" y="173351"/>
                    <a:pt x="534979" y="178848"/>
                    <a:pt x="541421" y="184485"/>
                  </a:cubicBezTo>
                  <a:cubicBezTo>
                    <a:pt x="545689" y="188220"/>
                    <a:pt x="548734" y="193370"/>
                    <a:pt x="553453" y="196516"/>
                  </a:cubicBezTo>
                  <a:cubicBezTo>
                    <a:pt x="556970" y="198861"/>
                    <a:pt x="561474" y="199190"/>
                    <a:pt x="565484" y="200527"/>
                  </a:cubicBezTo>
                  <a:cubicBezTo>
                    <a:pt x="604277" y="229621"/>
                    <a:pt x="562934" y="201257"/>
                    <a:pt x="593558" y="216569"/>
                  </a:cubicBezTo>
                  <a:cubicBezTo>
                    <a:pt x="597869" y="218725"/>
                    <a:pt x="601185" y="222632"/>
                    <a:pt x="605589" y="224590"/>
                  </a:cubicBezTo>
                  <a:cubicBezTo>
                    <a:pt x="613315" y="228024"/>
                    <a:pt x="629653" y="232611"/>
                    <a:pt x="629653" y="232611"/>
                  </a:cubicBezTo>
                  <a:cubicBezTo>
                    <a:pt x="630990" y="228600"/>
                    <a:pt x="633663" y="224807"/>
                    <a:pt x="633663" y="220579"/>
                  </a:cubicBezTo>
                  <a:cubicBezTo>
                    <a:pt x="633663" y="217258"/>
                    <a:pt x="628293" y="186660"/>
                    <a:pt x="625642" y="180474"/>
                  </a:cubicBezTo>
                  <a:cubicBezTo>
                    <a:pt x="623743" y="176044"/>
                    <a:pt x="620295" y="172453"/>
                    <a:pt x="617621" y="168442"/>
                  </a:cubicBezTo>
                  <a:cubicBezTo>
                    <a:pt x="616284" y="163095"/>
                    <a:pt x="614254" y="157874"/>
                    <a:pt x="613610" y="152400"/>
                  </a:cubicBezTo>
                  <a:cubicBezTo>
                    <a:pt x="611573" y="135089"/>
                    <a:pt x="614091" y="117105"/>
                    <a:pt x="609600" y="100264"/>
                  </a:cubicBezTo>
                  <a:cubicBezTo>
                    <a:pt x="608358" y="95606"/>
                    <a:pt x="601579" y="94916"/>
                    <a:pt x="597568" y="92242"/>
                  </a:cubicBezTo>
                  <a:cubicBezTo>
                    <a:pt x="594894" y="88232"/>
                    <a:pt x="591702" y="84522"/>
                    <a:pt x="589547" y="80211"/>
                  </a:cubicBezTo>
                  <a:cubicBezTo>
                    <a:pt x="587656" y="76430"/>
                    <a:pt x="581309" y="68179"/>
                    <a:pt x="585537" y="68179"/>
                  </a:cubicBezTo>
                  <a:cubicBezTo>
                    <a:pt x="590357" y="68179"/>
                    <a:pt x="590150" y="76803"/>
                    <a:pt x="593558" y="80211"/>
                  </a:cubicBezTo>
                  <a:cubicBezTo>
                    <a:pt x="596966" y="83619"/>
                    <a:pt x="601502" y="85677"/>
                    <a:pt x="605589" y="88232"/>
                  </a:cubicBezTo>
                  <a:cubicBezTo>
                    <a:pt x="612199" y="92364"/>
                    <a:pt x="619032" y="96133"/>
                    <a:pt x="625642" y="100264"/>
                  </a:cubicBezTo>
                  <a:cubicBezTo>
                    <a:pt x="644941" y="112326"/>
                    <a:pt x="633725" y="107866"/>
                    <a:pt x="661737" y="120316"/>
                  </a:cubicBezTo>
                  <a:cubicBezTo>
                    <a:pt x="671832" y="124803"/>
                    <a:pt x="683173" y="126208"/>
                    <a:pt x="693821" y="128337"/>
                  </a:cubicBezTo>
                  <a:cubicBezTo>
                    <a:pt x="700505" y="131011"/>
                    <a:pt x="706928" y="134464"/>
                    <a:pt x="713874" y="136358"/>
                  </a:cubicBezTo>
                  <a:cubicBezTo>
                    <a:pt x="721719" y="138498"/>
                    <a:pt x="729945" y="138870"/>
                    <a:pt x="737937" y="140369"/>
                  </a:cubicBezTo>
                  <a:cubicBezTo>
                    <a:pt x="751337" y="142882"/>
                    <a:pt x="764758" y="145325"/>
                    <a:pt x="778042" y="148390"/>
                  </a:cubicBezTo>
                  <a:cubicBezTo>
                    <a:pt x="782161" y="149341"/>
                    <a:pt x="785973" y="151375"/>
                    <a:pt x="790074" y="152400"/>
                  </a:cubicBezTo>
                  <a:cubicBezTo>
                    <a:pt x="796687" y="154053"/>
                    <a:pt x="803420" y="155192"/>
                    <a:pt x="810126" y="156411"/>
                  </a:cubicBezTo>
                  <a:cubicBezTo>
                    <a:pt x="838402" y="161552"/>
                    <a:pt x="837612" y="160801"/>
                    <a:pt x="870284" y="164432"/>
                  </a:cubicBezTo>
                  <a:cubicBezTo>
                    <a:pt x="912263" y="174925"/>
                    <a:pt x="869647" y="165343"/>
                    <a:pt x="958516" y="172453"/>
                  </a:cubicBezTo>
                  <a:cubicBezTo>
                    <a:pt x="967939" y="173207"/>
                    <a:pt x="977160" y="175791"/>
                    <a:pt x="986589" y="176464"/>
                  </a:cubicBezTo>
                  <a:cubicBezTo>
                    <a:pt x="1014623" y="178466"/>
                    <a:pt x="1042736" y="179137"/>
                    <a:pt x="1070810" y="180474"/>
                  </a:cubicBezTo>
                  <a:cubicBezTo>
                    <a:pt x="1066800" y="177800"/>
                    <a:pt x="1063010" y="174761"/>
                    <a:pt x="1058779" y="172453"/>
                  </a:cubicBezTo>
                  <a:cubicBezTo>
                    <a:pt x="1048282" y="166727"/>
                    <a:pt x="1036260" y="163585"/>
                    <a:pt x="1026695" y="156411"/>
                  </a:cubicBezTo>
                  <a:cubicBezTo>
                    <a:pt x="1014075" y="146946"/>
                    <a:pt x="1009292" y="141864"/>
                    <a:pt x="994610" y="136358"/>
                  </a:cubicBezTo>
                  <a:cubicBezTo>
                    <a:pt x="963638" y="124744"/>
                    <a:pt x="994116" y="142609"/>
                    <a:pt x="954505" y="124327"/>
                  </a:cubicBezTo>
                  <a:cubicBezTo>
                    <a:pt x="944719" y="119810"/>
                    <a:pt x="936306" y="112605"/>
                    <a:pt x="926432" y="108285"/>
                  </a:cubicBezTo>
                  <a:cubicBezTo>
                    <a:pt x="914813" y="103202"/>
                    <a:pt x="902369" y="100264"/>
                    <a:pt x="890337" y="96253"/>
                  </a:cubicBezTo>
                  <a:cubicBezTo>
                    <a:pt x="873073" y="90498"/>
                    <a:pt x="882410" y="93268"/>
                    <a:pt x="862263" y="88232"/>
                  </a:cubicBezTo>
                  <a:cubicBezTo>
                    <a:pt x="856916" y="84221"/>
                    <a:pt x="852025" y="79516"/>
                    <a:pt x="846221" y="76200"/>
                  </a:cubicBezTo>
                  <a:cubicBezTo>
                    <a:pt x="838093" y="71556"/>
                    <a:pt x="816011" y="69160"/>
                    <a:pt x="810126" y="68179"/>
                  </a:cubicBezTo>
                  <a:cubicBezTo>
                    <a:pt x="771050" y="52548"/>
                    <a:pt x="807335" y="66179"/>
                    <a:pt x="745958" y="48127"/>
                  </a:cubicBezTo>
                  <a:cubicBezTo>
                    <a:pt x="694357" y="32951"/>
                    <a:pt x="753829" y="45912"/>
                    <a:pt x="677779" y="32085"/>
                  </a:cubicBezTo>
                  <a:cubicBezTo>
                    <a:pt x="663681" y="10938"/>
                    <a:pt x="677887" y="26401"/>
                    <a:pt x="653716" y="16042"/>
                  </a:cubicBezTo>
                  <a:cubicBezTo>
                    <a:pt x="649286" y="14143"/>
                    <a:pt x="646503" y="8145"/>
                    <a:pt x="641684" y="8021"/>
                  </a:cubicBezTo>
                  <a:lnTo>
                    <a:pt x="316832" y="0"/>
                  </a:lnTo>
                  <a:close/>
                </a:path>
              </a:pathLst>
            </a:custGeom>
            <a:solidFill>
              <a:srgbClr val="CC3300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092685" y="6342400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2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9289918" y="3210977"/>
            <a:ext cx="27320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蹴り糸は必ず最初から張っておく、基本的に高さ</a:t>
            </a:r>
            <a:endParaRPr kumimoji="1" lang="en-US" altLang="ja-JP" sz="2400" b="1" dirty="0" smtClean="0"/>
          </a:p>
          <a:p>
            <a:r>
              <a:rPr kumimoji="1" lang="en-US" altLang="ja-JP" sz="2400" b="1" dirty="0" smtClean="0"/>
              <a:t>40</a:t>
            </a:r>
            <a:r>
              <a:rPr kumimoji="1" lang="ja-JP" altLang="en-US" sz="2400" b="1" dirty="0" smtClean="0"/>
              <a:t>～</a:t>
            </a:r>
            <a:r>
              <a:rPr kumimoji="1" lang="en-US" altLang="ja-JP" sz="2400" b="1" dirty="0" smtClean="0"/>
              <a:t>50cm</a:t>
            </a:r>
          </a:p>
          <a:p>
            <a:r>
              <a:rPr kumimoji="1" lang="ja-JP" altLang="en-US" sz="2400" b="1" dirty="0"/>
              <a:t>太</a:t>
            </a:r>
            <a:r>
              <a:rPr kumimoji="1" lang="ja-JP" altLang="en-US" sz="2400" b="1" dirty="0" smtClean="0"/>
              <a:t>くても可</a:t>
            </a:r>
            <a:endParaRPr kumimoji="1" lang="en-US" altLang="ja-JP" sz="2400" b="1" dirty="0" smtClean="0"/>
          </a:p>
          <a:p>
            <a:r>
              <a:rPr kumimoji="1" lang="ja-JP" altLang="en-US" sz="2400" b="1" dirty="0"/>
              <a:t>電</a:t>
            </a:r>
            <a:r>
              <a:rPr kumimoji="1" lang="ja-JP" altLang="en-US" sz="2400" b="1" dirty="0" smtClean="0"/>
              <a:t>柵線似は不可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9477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台形 26"/>
          <p:cNvSpPr/>
          <p:nvPr/>
        </p:nvSpPr>
        <p:spPr>
          <a:xfrm>
            <a:off x="6726973" y="2626977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 rot="647987">
            <a:off x="-363066" y="1828544"/>
            <a:ext cx="12977912" cy="629941"/>
          </a:xfrm>
          <a:prstGeom prst="rect">
            <a:avLst/>
          </a:prstGeom>
          <a:solidFill>
            <a:srgbClr val="FFCC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10522" y="-435672"/>
            <a:ext cx="2218523" cy="221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06860" y="-315659"/>
            <a:ext cx="2708064" cy="270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60375" y="52799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90088" y="-197061"/>
            <a:ext cx="2552091" cy="2552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56306" y="1185612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3606" y="-732063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台形 3"/>
          <p:cNvSpPr/>
          <p:nvPr/>
        </p:nvSpPr>
        <p:spPr>
          <a:xfrm>
            <a:off x="6157010" y="3039071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台形 12"/>
          <p:cNvSpPr/>
          <p:nvPr/>
        </p:nvSpPr>
        <p:spPr>
          <a:xfrm>
            <a:off x="4920832" y="4070766"/>
            <a:ext cx="1454093" cy="905251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台形 13"/>
          <p:cNvSpPr/>
          <p:nvPr/>
        </p:nvSpPr>
        <p:spPr>
          <a:xfrm>
            <a:off x="5583251" y="3585270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台形 14"/>
          <p:cNvSpPr/>
          <p:nvPr/>
        </p:nvSpPr>
        <p:spPr>
          <a:xfrm>
            <a:off x="7171552" y="2407234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35278" y="5747102"/>
            <a:ext cx="502992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FF0000"/>
                </a:solidFill>
              </a:rPr>
              <a:t>林から罠へ</a:t>
            </a:r>
            <a:endParaRPr kumimoji="1" lang="en-US" altLang="ja-JP" sz="40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019107" y="1914952"/>
            <a:ext cx="100540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獣道</a:t>
            </a:r>
          </a:p>
        </p:txBody>
      </p:sp>
      <p:pic>
        <p:nvPicPr>
          <p:cNvPr id="20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513" y="107269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34223" y="305993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4541" y="38370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5081" y="2119112"/>
            <a:ext cx="2414082" cy="241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68844" y="1848407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41206" y="213702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97019" y="2813387"/>
            <a:ext cx="2459749" cy="245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直方体 2"/>
          <p:cNvSpPr/>
          <p:nvPr/>
        </p:nvSpPr>
        <p:spPr>
          <a:xfrm>
            <a:off x="3531276" y="4606281"/>
            <a:ext cx="1616036" cy="1297227"/>
          </a:xfrm>
          <a:prstGeom prst="cube">
            <a:avLst>
              <a:gd name="adj" fmla="val 44959"/>
            </a:avLst>
          </a:prstGeom>
          <a:pattFill prst="lgGri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493669" y="597659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箱</a:t>
            </a:r>
            <a:r>
              <a:rPr lang="ja-JP" altLang="en-US" sz="2400" dirty="0"/>
              <a:t>罠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019107" y="-33040"/>
            <a:ext cx="5270607" cy="163121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林から罠への誘引法</a:t>
            </a:r>
            <a:endParaRPr kumimoji="1" lang="en-US" altLang="ja-JP" sz="36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dirty="0" smtClean="0"/>
              <a:t>イメージ１</a:t>
            </a:r>
            <a:endParaRPr kumimoji="1" lang="en-US" altLang="ja-JP" sz="3200" dirty="0" smtClean="0"/>
          </a:p>
          <a:p>
            <a:pPr algn="ctr"/>
            <a:r>
              <a:rPr kumimoji="1" lang="ja-JP" altLang="en-US" sz="3200" dirty="0" smtClean="0"/>
              <a:t>獣道がすぐ近くに有る場合</a:t>
            </a:r>
            <a:endParaRPr kumimoji="1" lang="ja-JP" altLang="en-US" sz="3200" dirty="0"/>
          </a:p>
        </p:txBody>
      </p:sp>
      <p:pic>
        <p:nvPicPr>
          <p:cNvPr id="30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5806" y="880296"/>
            <a:ext cx="2414082" cy="241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/>
          <p:cNvSpPr txBox="1"/>
          <p:nvPr/>
        </p:nvSpPr>
        <p:spPr>
          <a:xfrm>
            <a:off x="5152600" y="4183682"/>
            <a:ext cx="1151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たっぷり</a:t>
            </a:r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4107543" y="4036616"/>
            <a:ext cx="1039769" cy="569665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スライド番号プレースホルダー 18"/>
          <p:cNvSpPr>
            <a:spLocks noGrp="1"/>
          </p:cNvSpPr>
          <p:nvPr>
            <p:ph type="sldNum" sz="quarter" idx="12"/>
          </p:nvPr>
        </p:nvSpPr>
        <p:spPr>
          <a:xfrm>
            <a:off x="9012806" y="6342253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3</a:t>
            </a:fld>
            <a:endParaRPr kumimoji="1" lang="ja-JP" altLang="en-US" sz="1600">
              <a:solidFill>
                <a:schemeClr val="tx1"/>
              </a:solidFill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1417520" y="3988532"/>
            <a:ext cx="1106897" cy="1783387"/>
            <a:chOff x="1902789" y="10618"/>
            <a:chExt cx="1090863" cy="2411740"/>
          </a:xfrm>
        </p:grpSpPr>
        <p:sp>
          <p:nvSpPr>
            <p:cNvPr id="32" name="正方形/長方形 31"/>
            <p:cNvSpPr/>
            <p:nvPr/>
          </p:nvSpPr>
          <p:spPr>
            <a:xfrm>
              <a:off x="2211665" y="10618"/>
              <a:ext cx="351192" cy="2184905"/>
            </a:xfrm>
            <a:prstGeom prst="rect">
              <a:avLst/>
            </a:prstGeom>
            <a:solidFill>
              <a:srgbClr val="CC3300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角丸四角形 32"/>
            <p:cNvSpPr/>
            <p:nvPr/>
          </p:nvSpPr>
          <p:spPr>
            <a:xfrm>
              <a:off x="2525060" y="343354"/>
              <a:ext cx="304689" cy="879733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 35"/>
            <p:cNvSpPr/>
            <p:nvPr/>
          </p:nvSpPr>
          <p:spPr>
            <a:xfrm>
              <a:off x="1902789" y="2184905"/>
              <a:ext cx="1090863" cy="237453"/>
            </a:xfrm>
            <a:custGeom>
              <a:avLst/>
              <a:gdLst>
                <a:gd name="connsiteX0" fmla="*/ 316832 w 1070810"/>
                <a:gd name="connsiteY0" fmla="*/ 0 h 232611"/>
                <a:gd name="connsiteX1" fmla="*/ 316832 w 1070810"/>
                <a:gd name="connsiteY1" fmla="*/ 0 h 232611"/>
                <a:gd name="connsiteX2" fmla="*/ 300789 w 1070810"/>
                <a:gd name="connsiteY2" fmla="*/ 32085 h 232611"/>
                <a:gd name="connsiteX3" fmla="*/ 292768 w 1070810"/>
                <a:gd name="connsiteY3" fmla="*/ 44116 h 232611"/>
                <a:gd name="connsiteX4" fmla="*/ 268705 w 1070810"/>
                <a:gd name="connsiteY4" fmla="*/ 52137 h 232611"/>
                <a:gd name="connsiteX5" fmla="*/ 244642 w 1070810"/>
                <a:gd name="connsiteY5" fmla="*/ 64169 h 232611"/>
                <a:gd name="connsiteX6" fmla="*/ 220579 w 1070810"/>
                <a:gd name="connsiteY6" fmla="*/ 76200 h 232611"/>
                <a:gd name="connsiteX7" fmla="*/ 188495 w 1070810"/>
                <a:gd name="connsiteY7" fmla="*/ 96253 h 232611"/>
                <a:gd name="connsiteX8" fmla="*/ 176463 w 1070810"/>
                <a:gd name="connsiteY8" fmla="*/ 104274 h 232611"/>
                <a:gd name="connsiteX9" fmla="*/ 164432 w 1070810"/>
                <a:gd name="connsiteY9" fmla="*/ 108285 h 232611"/>
                <a:gd name="connsiteX10" fmla="*/ 136358 w 1070810"/>
                <a:gd name="connsiteY10" fmla="*/ 120316 h 232611"/>
                <a:gd name="connsiteX11" fmla="*/ 104274 w 1070810"/>
                <a:gd name="connsiteY11" fmla="*/ 136358 h 232611"/>
                <a:gd name="connsiteX12" fmla="*/ 80210 w 1070810"/>
                <a:gd name="connsiteY12" fmla="*/ 148390 h 232611"/>
                <a:gd name="connsiteX13" fmla="*/ 48126 w 1070810"/>
                <a:gd name="connsiteY13" fmla="*/ 156411 h 232611"/>
                <a:gd name="connsiteX14" fmla="*/ 44116 w 1070810"/>
                <a:gd name="connsiteY14" fmla="*/ 168442 h 232611"/>
                <a:gd name="connsiteX15" fmla="*/ 32084 w 1070810"/>
                <a:gd name="connsiteY15" fmla="*/ 176464 h 232611"/>
                <a:gd name="connsiteX16" fmla="*/ 0 w 1070810"/>
                <a:gd name="connsiteY16" fmla="*/ 192506 h 232611"/>
                <a:gd name="connsiteX17" fmla="*/ 20053 w 1070810"/>
                <a:gd name="connsiteY17" fmla="*/ 196516 h 232611"/>
                <a:gd name="connsiteX18" fmla="*/ 116305 w 1070810"/>
                <a:gd name="connsiteY18" fmla="*/ 188495 h 232611"/>
                <a:gd name="connsiteX19" fmla="*/ 132347 w 1070810"/>
                <a:gd name="connsiteY19" fmla="*/ 180474 h 232611"/>
                <a:gd name="connsiteX20" fmla="*/ 152400 w 1070810"/>
                <a:gd name="connsiteY20" fmla="*/ 176464 h 232611"/>
                <a:gd name="connsiteX21" fmla="*/ 192505 w 1070810"/>
                <a:gd name="connsiteY21" fmla="*/ 168442 h 232611"/>
                <a:gd name="connsiteX22" fmla="*/ 204537 w 1070810"/>
                <a:gd name="connsiteY22" fmla="*/ 164432 h 232611"/>
                <a:gd name="connsiteX23" fmla="*/ 216568 w 1070810"/>
                <a:gd name="connsiteY23" fmla="*/ 156411 h 232611"/>
                <a:gd name="connsiteX24" fmla="*/ 236621 w 1070810"/>
                <a:gd name="connsiteY24" fmla="*/ 152400 h 232611"/>
                <a:gd name="connsiteX25" fmla="*/ 248653 w 1070810"/>
                <a:gd name="connsiteY25" fmla="*/ 148390 h 232611"/>
                <a:gd name="connsiteX26" fmla="*/ 280737 w 1070810"/>
                <a:gd name="connsiteY26" fmla="*/ 140369 h 232611"/>
                <a:gd name="connsiteX27" fmla="*/ 300789 w 1070810"/>
                <a:gd name="connsiteY27" fmla="*/ 132348 h 232611"/>
                <a:gd name="connsiteX28" fmla="*/ 316832 w 1070810"/>
                <a:gd name="connsiteY28" fmla="*/ 128337 h 232611"/>
                <a:gd name="connsiteX29" fmla="*/ 328863 w 1070810"/>
                <a:gd name="connsiteY29" fmla="*/ 124327 h 232611"/>
                <a:gd name="connsiteX30" fmla="*/ 344905 w 1070810"/>
                <a:gd name="connsiteY30" fmla="*/ 112295 h 232611"/>
                <a:gd name="connsiteX31" fmla="*/ 368968 w 1070810"/>
                <a:gd name="connsiteY31" fmla="*/ 104274 h 232611"/>
                <a:gd name="connsiteX32" fmla="*/ 381000 w 1070810"/>
                <a:gd name="connsiteY32" fmla="*/ 92242 h 232611"/>
                <a:gd name="connsiteX33" fmla="*/ 393032 w 1070810"/>
                <a:gd name="connsiteY33" fmla="*/ 84221 h 232611"/>
                <a:gd name="connsiteX34" fmla="*/ 397042 w 1070810"/>
                <a:gd name="connsiteY34" fmla="*/ 72190 h 232611"/>
                <a:gd name="connsiteX35" fmla="*/ 421105 w 1070810"/>
                <a:gd name="connsiteY35" fmla="*/ 88232 h 232611"/>
                <a:gd name="connsiteX36" fmla="*/ 469232 w 1070810"/>
                <a:gd name="connsiteY36" fmla="*/ 120316 h 232611"/>
                <a:gd name="connsiteX37" fmla="*/ 477253 w 1070810"/>
                <a:gd name="connsiteY37" fmla="*/ 136358 h 232611"/>
                <a:gd name="connsiteX38" fmla="*/ 521368 w 1070810"/>
                <a:gd name="connsiteY38" fmla="*/ 168442 h 232611"/>
                <a:gd name="connsiteX39" fmla="*/ 541421 w 1070810"/>
                <a:gd name="connsiteY39" fmla="*/ 184485 h 232611"/>
                <a:gd name="connsiteX40" fmla="*/ 553453 w 1070810"/>
                <a:gd name="connsiteY40" fmla="*/ 196516 h 232611"/>
                <a:gd name="connsiteX41" fmla="*/ 565484 w 1070810"/>
                <a:gd name="connsiteY41" fmla="*/ 200527 h 232611"/>
                <a:gd name="connsiteX42" fmla="*/ 593558 w 1070810"/>
                <a:gd name="connsiteY42" fmla="*/ 216569 h 232611"/>
                <a:gd name="connsiteX43" fmla="*/ 605589 w 1070810"/>
                <a:gd name="connsiteY43" fmla="*/ 224590 h 232611"/>
                <a:gd name="connsiteX44" fmla="*/ 629653 w 1070810"/>
                <a:gd name="connsiteY44" fmla="*/ 232611 h 232611"/>
                <a:gd name="connsiteX45" fmla="*/ 633663 w 1070810"/>
                <a:gd name="connsiteY45" fmla="*/ 220579 h 232611"/>
                <a:gd name="connsiteX46" fmla="*/ 625642 w 1070810"/>
                <a:gd name="connsiteY46" fmla="*/ 180474 h 232611"/>
                <a:gd name="connsiteX47" fmla="*/ 617621 w 1070810"/>
                <a:gd name="connsiteY47" fmla="*/ 168442 h 232611"/>
                <a:gd name="connsiteX48" fmla="*/ 613610 w 1070810"/>
                <a:gd name="connsiteY48" fmla="*/ 152400 h 232611"/>
                <a:gd name="connsiteX49" fmla="*/ 609600 w 1070810"/>
                <a:gd name="connsiteY49" fmla="*/ 100264 h 232611"/>
                <a:gd name="connsiteX50" fmla="*/ 597568 w 1070810"/>
                <a:gd name="connsiteY50" fmla="*/ 92242 h 232611"/>
                <a:gd name="connsiteX51" fmla="*/ 589547 w 1070810"/>
                <a:gd name="connsiteY51" fmla="*/ 80211 h 232611"/>
                <a:gd name="connsiteX52" fmla="*/ 585537 w 1070810"/>
                <a:gd name="connsiteY52" fmla="*/ 68179 h 232611"/>
                <a:gd name="connsiteX53" fmla="*/ 593558 w 1070810"/>
                <a:gd name="connsiteY53" fmla="*/ 80211 h 232611"/>
                <a:gd name="connsiteX54" fmla="*/ 605589 w 1070810"/>
                <a:gd name="connsiteY54" fmla="*/ 88232 h 232611"/>
                <a:gd name="connsiteX55" fmla="*/ 625642 w 1070810"/>
                <a:gd name="connsiteY55" fmla="*/ 100264 h 232611"/>
                <a:gd name="connsiteX56" fmla="*/ 661737 w 1070810"/>
                <a:gd name="connsiteY56" fmla="*/ 120316 h 232611"/>
                <a:gd name="connsiteX57" fmla="*/ 693821 w 1070810"/>
                <a:gd name="connsiteY57" fmla="*/ 128337 h 232611"/>
                <a:gd name="connsiteX58" fmla="*/ 713874 w 1070810"/>
                <a:gd name="connsiteY58" fmla="*/ 136358 h 232611"/>
                <a:gd name="connsiteX59" fmla="*/ 737937 w 1070810"/>
                <a:gd name="connsiteY59" fmla="*/ 140369 h 232611"/>
                <a:gd name="connsiteX60" fmla="*/ 778042 w 1070810"/>
                <a:gd name="connsiteY60" fmla="*/ 148390 h 232611"/>
                <a:gd name="connsiteX61" fmla="*/ 790074 w 1070810"/>
                <a:gd name="connsiteY61" fmla="*/ 152400 h 232611"/>
                <a:gd name="connsiteX62" fmla="*/ 810126 w 1070810"/>
                <a:gd name="connsiteY62" fmla="*/ 156411 h 232611"/>
                <a:gd name="connsiteX63" fmla="*/ 870284 w 1070810"/>
                <a:gd name="connsiteY63" fmla="*/ 164432 h 232611"/>
                <a:gd name="connsiteX64" fmla="*/ 958516 w 1070810"/>
                <a:gd name="connsiteY64" fmla="*/ 172453 h 232611"/>
                <a:gd name="connsiteX65" fmla="*/ 986589 w 1070810"/>
                <a:gd name="connsiteY65" fmla="*/ 176464 h 232611"/>
                <a:gd name="connsiteX66" fmla="*/ 1070810 w 1070810"/>
                <a:gd name="connsiteY66" fmla="*/ 180474 h 232611"/>
                <a:gd name="connsiteX67" fmla="*/ 1058779 w 1070810"/>
                <a:gd name="connsiteY67" fmla="*/ 172453 h 232611"/>
                <a:gd name="connsiteX68" fmla="*/ 1026695 w 1070810"/>
                <a:gd name="connsiteY68" fmla="*/ 156411 h 232611"/>
                <a:gd name="connsiteX69" fmla="*/ 994610 w 1070810"/>
                <a:gd name="connsiteY69" fmla="*/ 136358 h 232611"/>
                <a:gd name="connsiteX70" fmla="*/ 954505 w 1070810"/>
                <a:gd name="connsiteY70" fmla="*/ 124327 h 232611"/>
                <a:gd name="connsiteX71" fmla="*/ 926432 w 1070810"/>
                <a:gd name="connsiteY71" fmla="*/ 108285 h 232611"/>
                <a:gd name="connsiteX72" fmla="*/ 890337 w 1070810"/>
                <a:gd name="connsiteY72" fmla="*/ 96253 h 232611"/>
                <a:gd name="connsiteX73" fmla="*/ 862263 w 1070810"/>
                <a:gd name="connsiteY73" fmla="*/ 88232 h 232611"/>
                <a:gd name="connsiteX74" fmla="*/ 846221 w 1070810"/>
                <a:gd name="connsiteY74" fmla="*/ 76200 h 232611"/>
                <a:gd name="connsiteX75" fmla="*/ 810126 w 1070810"/>
                <a:gd name="connsiteY75" fmla="*/ 68179 h 232611"/>
                <a:gd name="connsiteX76" fmla="*/ 745958 w 1070810"/>
                <a:gd name="connsiteY76" fmla="*/ 48127 h 232611"/>
                <a:gd name="connsiteX77" fmla="*/ 677779 w 1070810"/>
                <a:gd name="connsiteY77" fmla="*/ 32085 h 232611"/>
                <a:gd name="connsiteX78" fmla="*/ 653716 w 1070810"/>
                <a:gd name="connsiteY78" fmla="*/ 16042 h 232611"/>
                <a:gd name="connsiteX79" fmla="*/ 641684 w 1070810"/>
                <a:gd name="connsiteY79" fmla="*/ 8021 h 232611"/>
                <a:gd name="connsiteX80" fmla="*/ 316832 w 1070810"/>
                <a:gd name="connsiteY80" fmla="*/ 0 h 232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1070810" h="232611">
                  <a:moveTo>
                    <a:pt x="316832" y="0"/>
                  </a:moveTo>
                  <a:lnTo>
                    <a:pt x="316832" y="0"/>
                  </a:lnTo>
                  <a:cubicBezTo>
                    <a:pt x="311484" y="10695"/>
                    <a:pt x="306515" y="21588"/>
                    <a:pt x="300789" y="32085"/>
                  </a:cubicBezTo>
                  <a:cubicBezTo>
                    <a:pt x="298481" y="36316"/>
                    <a:pt x="296855" y="41562"/>
                    <a:pt x="292768" y="44116"/>
                  </a:cubicBezTo>
                  <a:cubicBezTo>
                    <a:pt x="285598" y="48597"/>
                    <a:pt x="268705" y="52137"/>
                    <a:pt x="268705" y="52137"/>
                  </a:cubicBezTo>
                  <a:cubicBezTo>
                    <a:pt x="234232" y="75120"/>
                    <a:pt x="277845" y="47567"/>
                    <a:pt x="244642" y="64169"/>
                  </a:cubicBezTo>
                  <a:cubicBezTo>
                    <a:pt x="213549" y="79716"/>
                    <a:pt x="250815" y="66122"/>
                    <a:pt x="220579" y="76200"/>
                  </a:cubicBezTo>
                  <a:cubicBezTo>
                    <a:pt x="199467" y="97312"/>
                    <a:pt x="218876" y="81062"/>
                    <a:pt x="188495" y="96253"/>
                  </a:cubicBezTo>
                  <a:cubicBezTo>
                    <a:pt x="184184" y="98409"/>
                    <a:pt x="180774" y="102118"/>
                    <a:pt x="176463" y="104274"/>
                  </a:cubicBezTo>
                  <a:cubicBezTo>
                    <a:pt x="172682" y="106165"/>
                    <a:pt x="168213" y="106394"/>
                    <a:pt x="164432" y="108285"/>
                  </a:cubicBezTo>
                  <a:cubicBezTo>
                    <a:pt x="136741" y="122131"/>
                    <a:pt x="169739" y="111972"/>
                    <a:pt x="136358" y="120316"/>
                  </a:cubicBezTo>
                  <a:cubicBezTo>
                    <a:pt x="108482" y="138899"/>
                    <a:pt x="143519" y="116736"/>
                    <a:pt x="104274" y="136358"/>
                  </a:cubicBezTo>
                  <a:cubicBezTo>
                    <a:pt x="82373" y="147308"/>
                    <a:pt x="102385" y="142342"/>
                    <a:pt x="80210" y="148390"/>
                  </a:cubicBezTo>
                  <a:cubicBezTo>
                    <a:pt x="69575" y="151291"/>
                    <a:pt x="48126" y="156411"/>
                    <a:pt x="48126" y="156411"/>
                  </a:cubicBezTo>
                  <a:cubicBezTo>
                    <a:pt x="46789" y="160421"/>
                    <a:pt x="46757" y="165141"/>
                    <a:pt x="44116" y="168442"/>
                  </a:cubicBezTo>
                  <a:cubicBezTo>
                    <a:pt x="41105" y="172206"/>
                    <a:pt x="36316" y="174156"/>
                    <a:pt x="32084" y="176464"/>
                  </a:cubicBezTo>
                  <a:cubicBezTo>
                    <a:pt x="21587" y="182190"/>
                    <a:pt x="10695" y="187159"/>
                    <a:pt x="0" y="192506"/>
                  </a:cubicBezTo>
                  <a:cubicBezTo>
                    <a:pt x="6684" y="193843"/>
                    <a:pt x="13236" y="196516"/>
                    <a:pt x="20053" y="196516"/>
                  </a:cubicBezTo>
                  <a:cubicBezTo>
                    <a:pt x="73598" y="196516"/>
                    <a:pt x="77500" y="194963"/>
                    <a:pt x="116305" y="188495"/>
                  </a:cubicBezTo>
                  <a:cubicBezTo>
                    <a:pt x="121652" y="185821"/>
                    <a:pt x="126675" y="182364"/>
                    <a:pt x="132347" y="180474"/>
                  </a:cubicBezTo>
                  <a:cubicBezTo>
                    <a:pt x="138814" y="178318"/>
                    <a:pt x="145787" y="178117"/>
                    <a:pt x="152400" y="176464"/>
                  </a:cubicBezTo>
                  <a:cubicBezTo>
                    <a:pt x="189744" y="167128"/>
                    <a:pt x="123702" y="178272"/>
                    <a:pt x="192505" y="168442"/>
                  </a:cubicBezTo>
                  <a:cubicBezTo>
                    <a:pt x="196516" y="167105"/>
                    <a:pt x="200756" y="166323"/>
                    <a:pt x="204537" y="164432"/>
                  </a:cubicBezTo>
                  <a:cubicBezTo>
                    <a:pt x="208848" y="162277"/>
                    <a:pt x="212055" y="158103"/>
                    <a:pt x="216568" y="156411"/>
                  </a:cubicBezTo>
                  <a:cubicBezTo>
                    <a:pt x="222951" y="154017"/>
                    <a:pt x="230008" y="154053"/>
                    <a:pt x="236621" y="152400"/>
                  </a:cubicBezTo>
                  <a:cubicBezTo>
                    <a:pt x="240722" y="151375"/>
                    <a:pt x="244574" y="149502"/>
                    <a:pt x="248653" y="148390"/>
                  </a:cubicBezTo>
                  <a:cubicBezTo>
                    <a:pt x="259288" y="145490"/>
                    <a:pt x="270502" y="144463"/>
                    <a:pt x="280737" y="140369"/>
                  </a:cubicBezTo>
                  <a:cubicBezTo>
                    <a:pt x="287421" y="137695"/>
                    <a:pt x="293960" y="134625"/>
                    <a:pt x="300789" y="132348"/>
                  </a:cubicBezTo>
                  <a:cubicBezTo>
                    <a:pt x="306018" y="130605"/>
                    <a:pt x="311532" y="129851"/>
                    <a:pt x="316832" y="128337"/>
                  </a:cubicBezTo>
                  <a:cubicBezTo>
                    <a:pt x="320897" y="127176"/>
                    <a:pt x="324853" y="125664"/>
                    <a:pt x="328863" y="124327"/>
                  </a:cubicBezTo>
                  <a:cubicBezTo>
                    <a:pt x="334210" y="120316"/>
                    <a:pt x="338926" y="115284"/>
                    <a:pt x="344905" y="112295"/>
                  </a:cubicBezTo>
                  <a:cubicBezTo>
                    <a:pt x="352467" y="108514"/>
                    <a:pt x="368968" y="104274"/>
                    <a:pt x="368968" y="104274"/>
                  </a:cubicBezTo>
                  <a:cubicBezTo>
                    <a:pt x="372979" y="100263"/>
                    <a:pt x="376643" y="95873"/>
                    <a:pt x="381000" y="92242"/>
                  </a:cubicBezTo>
                  <a:cubicBezTo>
                    <a:pt x="384703" y="89156"/>
                    <a:pt x="390021" y="87985"/>
                    <a:pt x="393032" y="84221"/>
                  </a:cubicBezTo>
                  <a:cubicBezTo>
                    <a:pt x="395673" y="80920"/>
                    <a:pt x="395705" y="76200"/>
                    <a:pt x="397042" y="72190"/>
                  </a:cubicBezTo>
                  <a:cubicBezTo>
                    <a:pt x="421920" y="80481"/>
                    <a:pt x="396070" y="69873"/>
                    <a:pt x="421105" y="88232"/>
                  </a:cubicBezTo>
                  <a:cubicBezTo>
                    <a:pt x="436653" y="99634"/>
                    <a:pt x="469232" y="120316"/>
                    <a:pt x="469232" y="120316"/>
                  </a:cubicBezTo>
                  <a:cubicBezTo>
                    <a:pt x="471906" y="125663"/>
                    <a:pt x="473281" y="131890"/>
                    <a:pt x="477253" y="136358"/>
                  </a:cubicBezTo>
                  <a:cubicBezTo>
                    <a:pt x="495825" y="157252"/>
                    <a:pt x="500932" y="154137"/>
                    <a:pt x="521368" y="168442"/>
                  </a:cubicBezTo>
                  <a:cubicBezTo>
                    <a:pt x="528381" y="173351"/>
                    <a:pt x="534979" y="178848"/>
                    <a:pt x="541421" y="184485"/>
                  </a:cubicBezTo>
                  <a:cubicBezTo>
                    <a:pt x="545689" y="188220"/>
                    <a:pt x="548734" y="193370"/>
                    <a:pt x="553453" y="196516"/>
                  </a:cubicBezTo>
                  <a:cubicBezTo>
                    <a:pt x="556970" y="198861"/>
                    <a:pt x="561474" y="199190"/>
                    <a:pt x="565484" y="200527"/>
                  </a:cubicBezTo>
                  <a:cubicBezTo>
                    <a:pt x="604277" y="229621"/>
                    <a:pt x="562934" y="201257"/>
                    <a:pt x="593558" y="216569"/>
                  </a:cubicBezTo>
                  <a:cubicBezTo>
                    <a:pt x="597869" y="218725"/>
                    <a:pt x="601185" y="222632"/>
                    <a:pt x="605589" y="224590"/>
                  </a:cubicBezTo>
                  <a:cubicBezTo>
                    <a:pt x="613315" y="228024"/>
                    <a:pt x="629653" y="232611"/>
                    <a:pt x="629653" y="232611"/>
                  </a:cubicBezTo>
                  <a:cubicBezTo>
                    <a:pt x="630990" y="228600"/>
                    <a:pt x="633663" y="224807"/>
                    <a:pt x="633663" y="220579"/>
                  </a:cubicBezTo>
                  <a:cubicBezTo>
                    <a:pt x="633663" y="217258"/>
                    <a:pt x="628293" y="186660"/>
                    <a:pt x="625642" y="180474"/>
                  </a:cubicBezTo>
                  <a:cubicBezTo>
                    <a:pt x="623743" y="176044"/>
                    <a:pt x="620295" y="172453"/>
                    <a:pt x="617621" y="168442"/>
                  </a:cubicBezTo>
                  <a:cubicBezTo>
                    <a:pt x="616284" y="163095"/>
                    <a:pt x="614254" y="157874"/>
                    <a:pt x="613610" y="152400"/>
                  </a:cubicBezTo>
                  <a:cubicBezTo>
                    <a:pt x="611573" y="135089"/>
                    <a:pt x="614091" y="117105"/>
                    <a:pt x="609600" y="100264"/>
                  </a:cubicBezTo>
                  <a:cubicBezTo>
                    <a:pt x="608358" y="95606"/>
                    <a:pt x="601579" y="94916"/>
                    <a:pt x="597568" y="92242"/>
                  </a:cubicBezTo>
                  <a:cubicBezTo>
                    <a:pt x="594894" y="88232"/>
                    <a:pt x="591702" y="84522"/>
                    <a:pt x="589547" y="80211"/>
                  </a:cubicBezTo>
                  <a:cubicBezTo>
                    <a:pt x="587656" y="76430"/>
                    <a:pt x="581309" y="68179"/>
                    <a:pt x="585537" y="68179"/>
                  </a:cubicBezTo>
                  <a:cubicBezTo>
                    <a:pt x="590357" y="68179"/>
                    <a:pt x="590150" y="76803"/>
                    <a:pt x="593558" y="80211"/>
                  </a:cubicBezTo>
                  <a:cubicBezTo>
                    <a:pt x="596966" y="83619"/>
                    <a:pt x="601502" y="85677"/>
                    <a:pt x="605589" y="88232"/>
                  </a:cubicBezTo>
                  <a:cubicBezTo>
                    <a:pt x="612199" y="92364"/>
                    <a:pt x="619032" y="96133"/>
                    <a:pt x="625642" y="100264"/>
                  </a:cubicBezTo>
                  <a:cubicBezTo>
                    <a:pt x="644941" y="112326"/>
                    <a:pt x="633725" y="107866"/>
                    <a:pt x="661737" y="120316"/>
                  </a:cubicBezTo>
                  <a:cubicBezTo>
                    <a:pt x="671832" y="124803"/>
                    <a:pt x="683173" y="126208"/>
                    <a:pt x="693821" y="128337"/>
                  </a:cubicBezTo>
                  <a:cubicBezTo>
                    <a:pt x="700505" y="131011"/>
                    <a:pt x="706928" y="134464"/>
                    <a:pt x="713874" y="136358"/>
                  </a:cubicBezTo>
                  <a:cubicBezTo>
                    <a:pt x="721719" y="138498"/>
                    <a:pt x="729945" y="138870"/>
                    <a:pt x="737937" y="140369"/>
                  </a:cubicBezTo>
                  <a:cubicBezTo>
                    <a:pt x="751337" y="142882"/>
                    <a:pt x="764758" y="145325"/>
                    <a:pt x="778042" y="148390"/>
                  </a:cubicBezTo>
                  <a:cubicBezTo>
                    <a:pt x="782161" y="149341"/>
                    <a:pt x="785973" y="151375"/>
                    <a:pt x="790074" y="152400"/>
                  </a:cubicBezTo>
                  <a:cubicBezTo>
                    <a:pt x="796687" y="154053"/>
                    <a:pt x="803420" y="155192"/>
                    <a:pt x="810126" y="156411"/>
                  </a:cubicBezTo>
                  <a:cubicBezTo>
                    <a:pt x="838402" y="161552"/>
                    <a:pt x="837612" y="160801"/>
                    <a:pt x="870284" y="164432"/>
                  </a:cubicBezTo>
                  <a:cubicBezTo>
                    <a:pt x="912263" y="174925"/>
                    <a:pt x="869647" y="165343"/>
                    <a:pt x="958516" y="172453"/>
                  </a:cubicBezTo>
                  <a:cubicBezTo>
                    <a:pt x="967939" y="173207"/>
                    <a:pt x="977160" y="175791"/>
                    <a:pt x="986589" y="176464"/>
                  </a:cubicBezTo>
                  <a:cubicBezTo>
                    <a:pt x="1014623" y="178466"/>
                    <a:pt x="1042736" y="179137"/>
                    <a:pt x="1070810" y="180474"/>
                  </a:cubicBezTo>
                  <a:cubicBezTo>
                    <a:pt x="1066800" y="177800"/>
                    <a:pt x="1063010" y="174761"/>
                    <a:pt x="1058779" y="172453"/>
                  </a:cubicBezTo>
                  <a:cubicBezTo>
                    <a:pt x="1048282" y="166727"/>
                    <a:pt x="1036260" y="163585"/>
                    <a:pt x="1026695" y="156411"/>
                  </a:cubicBezTo>
                  <a:cubicBezTo>
                    <a:pt x="1014075" y="146946"/>
                    <a:pt x="1009292" y="141864"/>
                    <a:pt x="994610" y="136358"/>
                  </a:cubicBezTo>
                  <a:cubicBezTo>
                    <a:pt x="963638" y="124744"/>
                    <a:pt x="994116" y="142609"/>
                    <a:pt x="954505" y="124327"/>
                  </a:cubicBezTo>
                  <a:cubicBezTo>
                    <a:pt x="944719" y="119810"/>
                    <a:pt x="936306" y="112605"/>
                    <a:pt x="926432" y="108285"/>
                  </a:cubicBezTo>
                  <a:cubicBezTo>
                    <a:pt x="914813" y="103202"/>
                    <a:pt x="902369" y="100264"/>
                    <a:pt x="890337" y="96253"/>
                  </a:cubicBezTo>
                  <a:cubicBezTo>
                    <a:pt x="873073" y="90498"/>
                    <a:pt x="882410" y="93268"/>
                    <a:pt x="862263" y="88232"/>
                  </a:cubicBezTo>
                  <a:cubicBezTo>
                    <a:pt x="856916" y="84221"/>
                    <a:pt x="852025" y="79516"/>
                    <a:pt x="846221" y="76200"/>
                  </a:cubicBezTo>
                  <a:cubicBezTo>
                    <a:pt x="838093" y="71556"/>
                    <a:pt x="816011" y="69160"/>
                    <a:pt x="810126" y="68179"/>
                  </a:cubicBezTo>
                  <a:cubicBezTo>
                    <a:pt x="771050" y="52548"/>
                    <a:pt x="807335" y="66179"/>
                    <a:pt x="745958" y="48127"/>
                  </a:cubicBezTo>
                  <a:cubicBezTo>
                    <a:pt x="694357" y="32951"/>
                    <a:pt x="753829" y="45912"/>
                    <a:pt x="677779" y="32085"/>
                  </a:cubicBezTo>
                  <a:cubicBezTo>
                    <a:pt x="663681" y="10938"/>
                    <a:pt x="677887" y="26401"/>
                    <a:pt x="653716" y="16042"/>
                  </a:cubicBezTo>
                  <a:cubicBezTo>
                    <a:pt x="649286" y="14143"/>
                    <a:pt x="646503" y="8145"/>
                    <a:pt x="641684" y="8021"/>
                  </a:cubicBezTo>
                  <a:lnTo>
                    <a:pt x="316832" y="0"/>
                  </a:lnTo>
                  <a:close/>
                </a:path>
              </a:pathLst>
            </a:custGeom>
            <a:solidFill>
              <a:srgbClr val="CC3300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1693606" y="4363202"/>
            <a:ext cx="355331" cy="120888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39047" y="3919938"/>
            <a:ext cx="1236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センサーカメラでアプローチを確認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80125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 rot="20579693">
            <a:off x="-342395" y="311213"/>
            <a:ext cx="6025646" cy="629941"/>
          </a:xfrm>
          <a:prstGeom prst="rect">
            <a:avLst/>
          </a:prstGeom>
          <a:solidFill>
            <a:srgbClr val="FFCC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10522" y="-435672"/>
            <a:ext cx="2218523" cy="221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70531" y="-440691"/>
            <a:ext cx="2708064" cy="270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71441" y="544287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90088" y="-197061"/>
            <a:ext cx="2552091" cy="2552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9089" y="1185441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3606" y="-732063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台形 12"/>
          <p:cNvSpPr/>
          <p:nvPr/>
        </p:nvSpPr>
        <p:spPr>
          <a:xfrm>
            <a:off x="6476815" y="2119112"/>
            <a:ext cx="1697072" cy="835239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41077" y="5729127"/>
            <a:ext cx="581826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solidFill>
                  <a:srgbClr val="FF0000"/>
                </a:solidFill>
              </a:rPr>
              <a:t>林で一旦餌場をつくる</a:t>
            </a:r>
            <a:endParaRPr kumimoji="1" lang="en-US" altLang="ja-JP" sz="4000" dirty="0">
              <a:solidFill>
                <a:srgbClr val="FF0000"/>
              </a:solidFill>
            </a:endParaRPr>
          </a:p>
        </p:txBody>
      </p:sp>
      <p:pic>
        <p:nvPicPr>
          <p:cNvPr id="20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513" y="107269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34223" y="305993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4541" y="38370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5081" y="2119112"/>
            <a:ext cx="2414082" cy="241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88265" y="2579967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77066" y="2406765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5242" y="2722164"/>
            <a:ext cx="2459749" cy="245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直方体 2"/>
          <p:cNvSpPr/>
          <p:nvPr/>
        </p:nvSpPr>
        <p:spPr>
          <a:xfrm>
            <a:off x="3531276" y="4606281"/>
            <a:ext cx="1616036" cy="1297227"/>
          </a:xfrm>
          <a:prstGeom prst="cube">
            <a:avLst>
              <a:gd name="adj" fmla="val 44959"/>
            </a:avLst>
          </a:prstGeom>
          <a:pattFill prst="lgGri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493669" y="597659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箱</a:t>
            </a:r>
            <a:r>
              <a:rPr lang="ja-JP" altLang="en-US" sz="2400" dirty="0"/>
              <a:t>罠</a:t>
            </a:r>
            <a:endParaRPr kumimoji="1" lang="ja-JP" altLang="en-US" sz="2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633288" y="-59374"/>
            <a:ext cx="5568675" cy="2000548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林から罠への誘引法</a:t>
            </a:r>
            <a:endParaRPr kumimoji="1" lang="en-US" altLang="ja-JP" sz="36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dirty="0" smtClean="0"/>
              <a:t>イメージ２</a:t>
            </a:r>
            <a:r>
              <a:rPr kumimoji="1" lang="en-US" altLang="ja-JP" sz="3200" dirty="0" smtClean="0">
                <a:latin typeface="+mn-ea"/>
              </a:rPr>
              <a:t>-1</a:t>
            </a:r>
          </a:p>
          <a:p>
            <a:pPr algn="ctr"/>
            <a:r>
              <a:rPr kumimoji="1" lang="ja-JP" altLang="en-US" sz="2800" dirty="0" smtClean="0"/>
              <a:t>獣道がすぐ近くに無い場合</a:t>
            </a:r>
            <a:endParaRPr kumimoji="1" lang="en-US" altLang="ja-JP" sz="2800" dirty="0" smtClean="0"/>
          </a:p>
          <a:p>
            <a:pPr algn="ctr"/>
            <a:r>
              <a:rPr kumimoji="1" lang="ja-JP" altLang="en-US" sz="2800" dirty="0" smtClean="0"/>
              <a:t>イメージ１でなかなか来ない場合</a:t>
            </a:r>
            <a:endParaRPr kumimoji="1" lang="ja-JP" altLang="en-US" sz="2800" dirty="0"/>
          </a:p>
        </p:txBody>
      </p:sp>
      <p:sp>
        <p:nvSpPr>
          <p:cNvPr id="2" name="テキスト ボックス 1"/>
          <p:cNvSpPr txBox="1"/>
          <p:nvPr/>
        </p:nvSpPr>
        <p:spPr>
          <a:xfrm rot="20562086">
            <a:off x="492665" y="715392"/>
            <a:ext cx="149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FF0000"/>
                </a:solidFill>
              </a:rPr>
              <a:t>獣道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sp>
        <p:nvSpPr>
          <p:cNvPr id="30" name="台形 29"/>
          <p:cNvSpPr/>
          <p:nvPr/>
        </p:nvSpPr>
        <p:spPr>
          <a:xfrm>
            <a:off x="9063924" y="2299698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台形 30"/>
          <p:cNvSpPr/>
          <p:nvPr/>
        </p:nvSpPr>
        <p:spPr>
          <a:xfrm>
            <a:off x="11459449" y="2180476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台形 31"/>
          <p:cNvSpPr/>
          <p:nvPr/>
        </p:nvSpPr>
        <p:spPr>
          <a:xfrm>
            <a:off x="10294789" y="2340425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台形 32"/>
          <p:cNvSpPr/>
          <p:nvPr/>
        </p:nvSpPr>
        <p:spPr>
          <a:xfrm>
            <a:off x="3694168" y="178054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台形 33"/>
          <p:cNvSpPr/>
          <p:nvPr/>
        </p:nvSpPr>
        <p:spPr>
          <a:xfrm>
            <a:off x="4203931" y="717418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台形 34"/>
          <p:cNvSpPr/>
          <p:nvPr/>
        </p:nvSpPr>
        <p:spPr>
          <a:xfrm>
            <a:off x="4867578" y="1341610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台形 35"/>
          <p:cNvSpPr/>
          <p:nvPr/>
        </p:nvSpPr>
        <p:spPr>
          <a:xfrm>
            <a:off x="5541077" y="1884312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台形 37"/>
          <p:cNvSpPr/>
          <p:nvPr/>
        </p:nvSpPr>
        <p:spPr>
          <a:xfrm>
            <a:off x="6103809" y="3114933"/>
            <a:ext cx="504055" cy="32875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2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2389" y="1401814"/>
            <a:ext cx="2414082" cy="241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テキスト ボックス 42"/>
          <p:cNvSpPr txBox="1"/>
          <p:nvPr/>
        </p:nvSpPr>
        <p:spPr>
          <a:xfrm>
            <a:off x="6839783" y="2199597"/>
            <a:ext cx="1499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</a:rPr>
              <a:t>餌場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4107543" y="4036616"/>
            <a:ext cx="1039769" cy="569665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617009" y="2643671"/>
            <a:ext cx="1151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たっぷり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315951" y="6437013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4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4932670" y="2325095"/>
            <a:ext cx="694173" cy="1061017"/>
            <a:chOff x="1417520" y="3988532"/>
            <a:chExt cx="1106897" cy="1783387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1417520" y="3988532"/>
              <a:ext cx="1106897" cy="1783387"/>
              <a:chOff x="1902789" y="10618"/>
              <a:chExt cx="1090863" cy="2411740"/>
            </a:xfrm>
          </p:grpSpPr>
          <p:sp>
            <p:nvSpPr>
              <p:cNvPr id="41" name="正方形/長方形 40"/>
              <p:cNvSpPr/>
              <p:nvPr/>
            </p:nvSpPr>
            <p:spPr>
              <a:xfrm>
                <a:off x="2211665" y="10618"/>
                <a:ext cx="351192" cy="2184905"/>
              </a:xfrm>
              <a:prstGeom prst="rect">
                <a:avLst/>
              </a:prstGeom>
              <a:solidFill>
                <a:srgbClr val="CC3300"/>
              </a:solidFill>
              <a:ln>
                <a:solidFill>
                  <a:srgbClr val="CC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角丸四角形 43"/>
              <p:cNvSpPr/>
              <p:nvPr/>
            </p:nvSpPr>
            <p:spPr>
              <a:xfrm>
                <a:off x="2525060" y="343354"/>
                <a:ext cx="304689" cy="879733"/>
              </a:xfrm>
              <a:prstGeom prst="roundRect">
                <a:avLst/>
              </a:prstGeom>
              <a:blipFill>
                <a:blip r:embed="rId3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フリーフォーム 44"/>
              <p:cNvSpPr/>
              <p:nvPr/>
            </p:nvSpPr>
            <p:spPr>
              <a:xfrm>
                <a:off x="1902789" y="2184905"/>
                <a:ext cx="1090863" cy="237453"/>
              </a:xfrm>
              <a:custGeom>
                <a:avLst/>
                <a:gdLst>
                  <a:gd name="connsiteX0" fmla="*/ 316832 w 1070810"/>
                  <a:gd name="connsiteY0" fmla="*/ 0 h 232611"/>
                  <a:gd name="connsiteX1" fmla="*/ 316832 w 1070810"/>
                  <a:gd name="connsiteY1" fmla="*/ 0 h 232611"/>
                  <a:gd name="connsiteX2" fmla="*/ 300789 w 1070810"/>
                  <a:gd name="connsiteY2" fmla="*/ 32085 h 232611"/>
                  <a:gd name="connsiteX3" fmla="*/ 292768 w 1070810"/>
                  <a:gd name="connsiteY3" fmla="*/ 44116 h 232611"/>
                  <a:gd name="connsiteX4" fmla="*/ 268705 w 1070810"/>
                  <a:gd name="connsiteY4" fmla="*/ 52137 h 232611"/>
                  <a:gd name="connsiteX5" fmla="*/ 244642 w 1070810"/>
                  <a:gd name="connsiteY5" fmla="*/ 64169 h 232611"/>
                  <a:gd name="connsiteX6" fmla="*/ 220579 w 1070810"/>
                  <a:gd name="connsiteY6" fmla="*/ 76200 h 232611"/>
                  <a:gd name="connsiteX7" fmla="*/ 188495 w 1070810"/>
                  <a:gd name="connsiteY7" fmla="*/ 96253 h 232611"/>
                  <a:gd name="connsiteX8" fmla="*/ 176463 w 1070810"/>
                  <a:gd name="connsiteY8" fmla="*/ 104274 h 232611"/>
                  <a:gd name="connsiteX9" fmla="*/ 164432 w 1070810"/>
                  <a:gd name="connsiteY9" fmla="*/ 108285 h 232611"/>
                  <a:gd name="connsiteX10" fmla="*/ 136358 w 1070810"/>
                  <a:gd name="connsiteY10" fmla="*/ 120316 h 232611"/>
                  <a:gd name="connsiteX11" fmla="*/ 104274 w 1070810"/>
                  <a:gd name="connsiteY11" fmla="*/ 136358 h 232611"/>
                  <a:gd name="connsiteX12" fmla="*/ 80210 w 1070810"/>
                  <a:gd name="connsiteY12" fmla="*/ 148390 h 232611"/>
                  <a:gd name="connsiteX13" fmla="*/ 48126 w 1070810"/>
                  <a:gd name="connsiteY13" fmla="*/ 156411 h 232611"/>
                  <a:gd name="connsiteX14" fmla="*/ 44116 w 1070810"/>
                  <a:gd name="connsiteY14" fmla="*/ 168442 h 232611"/>
                  <a:gd name="connsiteX15" fmla="*/ 32084 w 1070810"/>
                  <a:gd name="connsiteY15" fmla="*/ 176464 h 232611"/>
                  <a:gd name="connsiteX16" fmla="*/ 0 w 1070810"/>
                  <a:gd name="connsiteY16" fmla="*/ 192506 h 232611"/>
                  <a:gd name="connsiteX17" fmla="*/ 20053 w 1070810"/>
                  <a:gd name="connsiteY17" fmla="*/ 196516 h 232611"/>
                  <a:gd name="connsiteX18" fmla="*/ 116305 w 1070810"/>
                  <a:gd name="connsiteY18" fmla="*/ 188495 h 232611"/>
                  <a:gd name="connsiteX19" fmla="*/ 132347 w 1070810"/>
                  <a:gd name="connsiteY19" fmla="*/ 180474 h 232611"/>
                  <a:gd name="connsiteX20" fmla="*/ 152400 w 1070810"/>
                  <a:gd name="connsiteY20" fmla="*/ 176464 h 232611"/>
                  <a:gd name="connsiteX21" fmla="*/ 192505 w 1070810"/>
                  <a:gd name="connsiteY21" fmla="*/ 168442 h 232611"/>
                  <a:gd name="connsiteX22" fmla="*/ 204537 w 1070810"/>
                  <a:gd name="connsiteY22" fmla="*/ 164432 h 232611"/>
                  <a:gd name="connsiteX23" fmla="*/ 216568 w 1070810"/>
                  <a:gd name="connsiteY23" fmla="*/ 156411 h 232611"/>
                  <a:gd name="connsiteX24" fmla="*/ 236621 w 1070810"/>
                  <a:gd name="connsiteY24" fmla="*/ 152400 h 232611"/>
                  <a:gd name="connsiteX25" fmla="*/ 248653 w 1070810"/>
                  <a:gd name="connsiteY25" fmla="*/ 148390 h 232611"/>
                  <a:gd name="connsiteX26" fmla="*/ 280737 w 1070810"/>
                  <a:gd name="connsiteY26" fmla="*/ 140369 h 232611"/>
                  <a:gd name="connsiteX27" fmla="*/ 300789 w 1070810"/>
                  <a:gd name="connsiteY27" fmla="*/ 132348 h 232611"/>
                  <a:gd name="connsiteX28" fmla="*/ 316832 w 1070810"/>
                  <a:gd name="connsiteY28" fmla="*/ 128337 h 232611"/>
                  <a:gd name="connsiteX29" fmla="*/ 328863 w 1070810"/>
                  <a:gd name="connsiteY29" fmla="*/ 124327 h 232611"/>
                  <a:gd name="connsiteX30" fmla="*/ 344905 w 1070810"/>
                  <a:gd name="connsiteY30" fmla="*/ 112295 h 232611"/>
                  <a:gd name="connsiteX31" fmla="*/ 368968 w 1070810"/>
                  <a:gd name="connsiteY31" fmla="*/ 104274 h 232611"/>
                  <a:gd name="connsiteX32" fmla="*/ 381000 w 1070810"/>
                  <a:gd name="connsiteY32" fmla="*/ 92242 h 232611"/>
                  <a:gd name="connsiteX33" fmla="*/ 393032 w 1070810"/>
                  <a:gd name="connsiteY33" fmla="*/ 84221 h 232611"/>
                  <a:gd name="connsiteX34" fmla="*/ 397042 w 1070810"/>
                  <a:gd name="connsiteY34" fmla="*/ 72190 h 232611"/>
                  <a:gd name="connsiteX35" fmla="*/ 421105 w 1070810"/>
                  <a:gd name="connsiteY35" fmla="*/ 88232 h 232611"/>
                  <a:gd name="connsiteX36" fmla="*/ 469232 w 1070810"/>
                  <a:gd name="connsiteY36" fmla="*/ 120316 h 232611"/>
                  <a:gd name="connsiteX37" fmla="*/ 477253 w 1070810"/>
                  <a:gd name="connsiteY37" fmla="*/ 136358 h 232611"/>
                  <a:gd name="connsiteX38" fmla="*/ 521368 w 1070810"/>
                  <a:gd name="connsiteY38" fmla="*/ 168442 h 232611"/>
                  <a:gd name="connsiteX39" fmla="*/ 541421 w 1070810"/>
                  <a:gd name="connsiteY39" fmla="*/ 184485 h 232611"/>
                  <a:gd name="connsiteX40" fmla="*/ 553453 w 1070810"/>
                  <a:gd name="connsiteY40" fmla="*/ 196516 h 232611"/>
                  <a:gd name="connsiteX41" fmla="*/ 565484 w 1070810"/>
                  <a:gd name="connsiteY41" fmla="*/ 200527 h 232611"/>
                  <a:gd name="connsiteX42" fmla="*/ 593558 w 1070810"/>
                  <a:gd name="connsiteY42" fmla="*/ 216569 h 232611"/>
                  <a:gd name="connsiteX43" fmla="*/ 605589 w 1070810"/>
                  <a:gd name="connsiteY43" fmla="*/ 224590 h 232611"/>
                  <a:gd name="connsiteX44" fmla="*/ 629653 w 1070810"/>
                  <a:gd name="connsiteY44" fmla="*/ 232611 h 232611"/>
                  <a:gd name="connsiteX45" fmla="*/ 633663 w 1070810"/>
                  <a:gd name="connsiteY45" fmla="*/ 220579 h 232611"/>
                  <a:gd name="connsiteX46" fmla="*/ 625642 w 1070810"/>
                  <a:gd name="connsiteY46" fmla="*/ 180474 h 232611"/>
                  <a:gd name="connsiteX47" fmla="*/ 617621 w 1070810"/>
                  <a:gd name="connsiteY47" fmla="*/ 168442 h 232611"/>
                  <a:gd name="connsiteX48" fmla="*/ 613610 w 1070810"/>
                  <a:gd name="connsiteY48" fmla="*/ 152400 h 232611"/>
                  <a:gd name="connsiteX49" fmla="*/ 609600 w 1070810"/>
                  <a:gd name="connsiteY49" fmla="*/ 100264 h 232611"/>
                  <a:gd name="connsiteX50" fmla="*/ 597568 w 1070810"/>
                  <a:gd name="connsiteY50" fmla="*/ 92242 h 232611"/>
                  <a:gd name="connsiteX51" fmla="*/ 589547 w 1070810"/>
                  <a:gd name="connsiteY51" fmla="*/ 80211 h 232611"/>
                  <a:gd name="connsiteX52" fmla="*/ 585537 w 1070810"/>
                  <a:gd name="connsiteY52" fmla="*/ 68179 h 232611"/>
                  <a:gd name="connsiteX53" fmla="*/ 593558 w 1070810"/>
                  <a:gd name="connsiteY53" fmla="*/ 80211 h 232611"/>
                  <a:gd name="connsiteX54" fmla="*/ 605589 w 1070810"/>
                  <a:gd name="connsiteY54" fmla="*/ 88232 h 232611"/>
                  <a:gd name="connsiteX55" fmla="*/ 625642 w 1070810"/>
                  <a:gd name="connsiteY55" fmla="*/ 100264 h 232611"/>
                  <a:gd name="connsiteX56" fmla="*/ 661737 w 1070810"/>
                  <a:gd name="connsiteY56" fmla="*/ 120316 h 232611"/>
                  <a:gd name="connsiteX57" fmla="*/ 693821 w 1070810"/>
                  <a:gd name="connsiteY57" fmla="*/ 128337 h 232611"/>
                  <a:gd name="connsiteX58" fmla="*/ 713874 w 1070810"/>
                  <a:gd name="connsiteY58" fmla="*/ 136358 h 232611"/>
                  <a:gd name="connsiteX59" fmla="*/ 737937 w 1070810"/>
                  <a:gd name="connsiteY59" fmla="*/ 140369 h 232611"/>
                  <a:gd name="connsiteX60" fmla="*/ 778042 w 1070810"/>
                  <a:gd name="connsiteY60" fmla="*/ 148390 h 232611"/>
                  <a:gd name="connsiteX61" fmla="*/ 790074 w 1070810"/>
                  <a:gd name="connsiteY61" fmla="*/ 152400 h 232611"/>
                  <a:gd name="connsiteX62" fmla="*/ 810126 w 1070810"/>
                  <a:gd name="connsiteY62" fmla="*/ 156411 h 232611"/>
                  <a:gd name="connsiteX63" fmla="*/ 870284 w 1070810"/>
                  <a:gd name="connsiteY63" fmla="*/ 164432 h 232611"/>
                  <a:gd name="connsiteX64" fmla="*/ 958516 w 1070810"/>
                  <a:gd name="connsiteY64" fmla="*/ 172453 h 232611"/>
                  <a:gd name="connsiteX65" fmla="*/ 986589 w 1070810"/>
                  <a:gd name="connsiteY65" fmla="*/ 176464 h 232611"/>
                  <a:gd name="connsiteX66" fmla="*/ 1070810 w 1070810"/>
                  <a:gd name="connsiteY66" fmla="*/ 180474 h 232611"/>
                  <a:gd name="connsiteX67" fmla="*/ 1058779 w 1070810"/>
                  <a:gd name="connsiteY67" fmla="*/ 172453 h 232611"/>
                  <a:gd name="connsiteX68" fmla="*/ 1026695 w 1070810"/>
                  <a:gd name="connsiteY68" fmla="*/ 156411 h 232611"/>
                  <a:gd name="connsiteX69" fmla="*/ 994610 w 1070810"/>
                  <a:gd name="connsiteY69" fmla="*/ 136358 h 232611"/>
                  <a:gd name="connsiteX70" fmla="*/ 954505 w 1070810"/>
                  <a:gd name="connsiteY70" fmla="*/ 124327 h 232611"/>
                  <a:gd name="connsiteX71" fmla="*/ 926432 w 1070810"/>
                  <a:gd name="connsiteY71" fmla="*/ 108285 h 232611"/>
                  <a:gd name="connsiteX72" fmla="*/ 890337 w 1070810"/>
                  <a:gd name="connsiteY72" fmla="*/ 96253 h 232611"/>
                  <a:gd name="connsiteX73" fmla="*/ 862263 w 1070810"/>
                  <a:gd name="connsiteY73" fmla="*/ 88232 h 232611"/>
                  <a:gd name="connsiteX74" fmla="*/ 846221 w 1070810"/>
                  <a:gd name="connsiteY74" fmla="*/ 76200 h 232611"/>
                  <a:gd name="connsiteX75" fmla="*/ 810126 w 1070810"/>
                  <a:gd name="connsiteY75" fmla="*/ 68179 h 232611"/>
                  <a:gd name="connsiteX76" fmla="*/ 745958 w 1070810"/>
                  <a:gd name="connsiteY76" fmla="*/ 48127 h 232611"/>
                  <a:gd name="connsiteX77" fmla="*/ 677779 w 1070810"/>
                  <a:gd name="connsiteY77" fmla="*/ 32085 h 232611"/>
                  <a:gd name="connsiteX78" fmla="*/ 653716 w 1070810"/>
                  <a:gd name="connsiteY78" fmla="*/ 16042 h 232611"/>
                  <a:gd name="connsiteX79" fmla="*/ 641684 w 1070810"/>
                  <a:gd name="connsiteY79" fmla="*/ 8021 h 232611"/>
                  <a:gd name="connsiteX80" fmla="*/ 316832 w 1070810"/>
                  <a:gd name="connsiteY80" fmla="*/ 0 h 232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</a:cxnLst>
                <a:rect l="l" t="t" r="r" b="b"/>
                <a:pathLst>
                  <a:path w="1070810" h="232611">
                    <a:moveTo>
                      <a:pt x="316832" y="0"/>
                    </a:moveTo>
                    <a:lnTo>
                      <a:pt x="316832" y="0"/>
                    </a:lnTo>
                    <a:cubicBezTo>
                      <a:pt x="311484" y="10695"/>
                      <a:pt x="306515" y="21588"/>
                      <a:pt x="300789" y="32085"/>
                    </a:cubicBezTo>
                    <a:cubicBezTo>
                      <a:pt x="298481" y="36316"/>
                      <a:pt x="296855" y="41562"/>
                      <a:pt x="292768" y="44116"/>
                    </a:cubicBezTo>
                    <a:cubicBezTo>
                      <a:pt x="285598" y="48597"/>
                      <a:pt x="268705" y="52137"/>
                      <a:pt x="268705" y="52137"/>
                    </a:cubicBezTo>
                    <a:cubicBezTo>
                      <a:pt x="234232" y="75120"/>
                      <a:pt x="277845" y="47567"/>
                      <a:pt x="244642" y="64169"/>
                    </a:cubicBezTo>
                    <a:cubicBezTo>
                      <a:pt x="213549" y="79716"/>
                      <a:pt x="250815" y="66122"/>
                      <a:pt x="220579" y="76200"/>
                    </a:cubicBezTo>
                    <a:cubicBezTo>
                      <a:pt x="199467" y="97312"/>
                      <a:pt x="218876" y="81062"/>
                      <a:pt x="188495" y="96253"/>
                    </a:cubicBezTo>
                    <a:cubicBezTo>
                      <a:pt x="184184" y="98409"/>
                      <a:pt x="180774" y="102118"/>
                      <a:pt x="176463" y="104274"/>
                    </a:cubicBezTo>
                    <a:cubicBezTo>
                      <a:pt x="172682" y="106165"/>
                      <a:pt x="168213" y="106394"/>
                      <a:pt x="164432" y="108285"/>
                    </a:cubicBezTo>
                    <a:cubicBezTo>
                      <a:pt x="136741" y="122131"/>
                      <a:pt x="169739" y="111972"/>
                      <a:pt x="136358" y="120316"/>
                    </a:cubicBezTo>
                    <a:cubicBezTo>
                      <a:pt x="108482" y="138899"/>
                      <a:pt x="143519" y="116736"/>
                      <a:pt x="104274" y="136358"/>
                    </a:cubicBezTo>
                    <a:cubicBezTo>
                      <a:pt x="82373" y="147308"/>
                      <a:pt x="102385" y="142342"/>
                      <a:pt x="80210" y="148390"/>
                    </a:cubicBezTo>
                    <a:cubicBezTo>
                      <a:pt x="69575" y="151291"/>
                      <a:pt x="48126" y="156411"/>
                      <a:pt x="48126" y="156411"/>
                    </a:cubicBezTo>
                    <a:cubicBezTo>
                      <a:pt x="46789" y="160421"/>
                      <a:pt x="46757" y="165141"/>
                      <a:pt x="44116" y="168442"/>
                    </a:cubicBezTo>
                    <a:cubicBezTo>
                      <a:pt x="41105" y="172206"/>
                      <a:pt x="36316" y="174156"/>
                      <a:pt x="32084" y="176464"/>
                    </a:cubicBezTo>
                    <a:cubicBezTo>
                      <a:pt x="21587" y="182190"/>
                      <a:pt x="10695" y="187159"/>
                      <a:pt x="0" y="192506"/>
                    </a:cubicBezTo>
                    <a:cubicBezTo>
                      <a:pt x="6684" y="193843"/>
                      <a:pt x="13236" y="196516"/>
                      <a:pt x="20053" y="196516"/>
                    </a:cubicBezTo>
                    <a:cubicBezTo>
                      <a:pt x="73598" y="196516"/>
                      <a:pt x="77500" y="194963"/>
                      <a:pt x="116305" y="188495"/>
                    </a:cubicBezTo>
                    <a:cubicBezTo>
                      <a:pt x="121652" y="185821"/>
                      <a:pt x="126675" y="182364"/>
                      <a:pt x="132347" y="180474"/>
                    </a:cubicBezTo>
                    <a:cubicBezTo>
                      <a:pt x="138814" y="178318"/>
                      <a:pt x="145787" y="178117"/>
                      <a:pt x="152400" y="176464"/>
                    </a:cubicBezTo>
                    <a:cubicBezTo>
                      <a:pt x="189744" y="167128"/>
                      <a:pt x="123702" y="178272"/>
                      <a:pt x="192505" y="168442"/>
                    </a:cubicBezTo>
                    <a:cubicBezTo>
                      <a:pt x="196516" y="167105"/>
                      <a:pt x="200756" y="166323"/>
                      <a:pt x="204537" y="164432"/>
                    </a:cubicBezTo>
                    <a:cubicBezTo>
                      <a:pt x="208848" y="162277"/>
                      <a:pt x="212055" y="158103"/>
                      <a:pt x="216568" y="156411"/>
                    </a:cubicBezTo>
                    <a:cubicBezTo>
                      <a:pt x="222951" y="154017"/>
                      <a:pt x="230008" y="154053"/>
                      <a:pt x="236621" y="152400"/>
                    </a:cubicBezTo>
                    <a:cubicBezTo>
                      <a:pt x="240722" y="151375"/>
                      <a:pt x="244574" y="149502"/>
                      <a:pt x="248653" y="148390"/>
                    </a:cubicBezTo>
                    <a:cubicBezTo>
                      <a:pt x="259288" y="145490"/>
                      <a:pt x="270502" y="144463"/>
                      <a:pt x="280737" y="140369"/>
                    </a:cubicBezTo>
                    <a:cubicBezTo>
                      <a:pt x="287421" y="137695"/>
                      <a:pt x="293960" y="134625"/>
                      <a:pt x="300789" y="132348"/>
                    </a:cubicBezTo>
                    <a:cubicBezTo>
                      <a:pt x="306018" y="130605"/>
                      <a:pt x="311532" y="129851"/>
                      <a:pt x="316832" y="128337"/>
                    </a:cubicBezTo>
                    <a:cubicBezTo>
                      <a:pt x="320897" y="127176"/>
                      <a:pt x="324853" y="125664"/>
                      <a:pt x="328863" y="124327"/>
                    </a:cubicBezTo>
                    <a:cubicBezTo>
                      <a:pt x="334210" y="120316"/>
                      <a:pt x="338926" y="115284"/>
                      <a:pt x="344905" y="112295"/>
                    </a:cubicBezTo>
                    <a:cubicBezTo>
                      <a:pt x="352467" y="108514"/>
                      <a:pt x="368968" y="104274"/>
                      <a:pt x="368968" y="104274"/>
                    </a:cubicBezTo>
                    <a:cubicBezTo>
                      <a:pt x="372979" y="100263"/>
                      <a:pt x="376643" y="95873"/>
                      <a:pt x="381000" y="92242"/>
                    </a:cubicBezTo>
                    <a:cubicBezTo>
                      <a:pt x="384703" y="89156"/>
                      <a:pt x="390021" y="87985"/>
                      <a:pt x="393032" y="84221"/>
                    </a:cubicBezTo>
                    <a:cubicBezTo>
                      <a:pt x="395673" y="80920"/>
                      <a:pt x="395705" y="76200"/>
                      <a:pt x="397042" y="72190"/>
                    </a:cubicBezTo>
                    <a:cubicBezTo>
                      <a:pt x="421920" y="80481"/>
                      <a:pt x="396070" y="69873"/>
                      <a:pt x="421105" y="88232"/>
                    </a:cubicBezTo>
                    <a:cubicBezTo>
                      <a:pt x="436653" y="99634"/>
                      <a:pt x="469232" y="120316"/>
                      <a:pt x="469232" y="120316"/>
                    </a:cubicBezTo>
                    <a:cubicBezTo>
                      <a:pt x="471906" y="125663"/>
                      <a:pt x="473281" y="131890"/>
                      <a:pt x="477253" y="136358"/>
                    </a:cubicBezTo>
                    <a:cubicBezTo>
                      <a:pt x="495825" y="157252"/>
                      <a:pt x="500932" y="154137"/>
                      <a:pt x="521368" y="168442"/>
                    </a:cubicBezTo>
                    <a:cubicBezTo>
                      <a:pt x="528381" y="173351"/>
                      <a:pt x="534979" y="178848"/>
                      <a:pt x="541421" y="184485"/>
                    </a:cubicBezTo>
                    <a:cubicBezTo>
                      <a:pt x="545689" y="188220"/>
                      <a:pt x="548734" y="193370"/>
                      <a:pt x="553453" y="196516"/>
                    </a:cubicBezTo>
                    <a:cubicBezTo>
                      <a:pt x="556970" y="198861"/>
                      <a:pt x="561474" y="199190"/>
                      <a:pt x="565484" y="200527"/>
                    </a:cubicBezTo>
                    <a:cubicBezTo>
                      <a:pt x="604277" y="229621"/>
                      <a:pt x="562934" y="201257"/>
                      <a:pt x="593558" y="216569"/>
                    </a:cubicBezTo>
                    <a:cubicBezTo>
                      <a:pt x="597869" y="218725"/>
                      <a:pt x="601185" y="222632"/>
                      <a:pt x="605589" y="224590"/>
                    </a:cubicBezTo>
                    <a:cubicBezTo>
                      <a:pt x="613315" y="228024"/>
                      <a:pt x="629653" y="232611"/>
                      <a:pt x="629653" y="232611"/>
                    </a:cubicBezTo>
                    <a:cubicBezTo>
                      <a:pt x="630990" y="228600"/>
                      <a:pt x="633663" y="224807"/>
                      <a:pt x="633663" y="220579"/>
                    </a:cubicBezTo>
                    <a:cubicBezTo>
                      <a:pt x="633663" y="217258"/>
                      <a:pt x="628293" y="186660"/>
                      <a:pt x="625642" y="180474"/>
                    </a:cubicBezTo>
                    <a:cubicBezTo>
                      <a:pt x="623743" y="176044"/>
                      <a:pt x="620295" y="172453"/>
                      <a:pt x="617621" y="168442"/>
                    </a:cubicBezTo>
                    <a:cubicBezTo>
                      <a:pt x="616284" y="163095"/>
                      <a:pt x="614254" y="157874"/>
                      <a:pt x="613610" y="152400"/>
                    </a:cubicBezTo>
                    <a:cubicBezTo>
                      <a:pt x="611573" y="135089"/>
                      <a:pt x="614091" y="117105"/>
                      <a:pt x="609600" y="100264"/>
                    </a:cubicBezTo>
                    <a:cubicBezTo>
                      <a:pt x="608358" y="95606"/>
                      <a:pt x="601579" y="94916"/>
                      <a:pt x="597568" y="92242"/>
                    </a:cubicBezTo>
                    <a:cubicBezTo>
                      <a:pt x="594894" y="88232"/>
                      <a:pt x="591702" y="84522"/>
                      <a:pt x="589547" y="80211"/>
                    </a:cubicBezTo>
                    <a:cubicBezTo>
                      <a:pt x="587656" y="76430"/>
                      <a:pt x="581309" y="68179"/>
                      <a:pt x="585537" y="68179"/>
                    </a:cubicBezTo>
                    <a:cubicBezTo>
                      <a:pt x="590357" y="68179"/>
                      <a:pt x="590150" y="76803"/>
                      <a:pt x="593558" y="80211"/>
                    </a:cubicBezTo>
                    <a:cubicBezTo>
                      <a:pt x="596966" y="83619"/>
                      <a:pt x="601502" y="85677"/>
                      <a:pt x="605589" y="88232"/>
                    </a:cubicBezTo>
                    <a:cubicBezTo>
                      <a:pt x="612199" y="92364"/>
                      <a:pt x="619032" y="96133"/>
                      <a:pt x="625642" y="100264"/>
                    </a:cubicBezTo>
                    <a:cubicBezTo>
                      <a:pt x="644941" y="112326"/>
                      <a:pt x="633725" y="107866"/>
                      <a:pt x="661737" y="120316"/>
                    </a:cubicBezTo>
                    <a:cubicBezTo>
                      <a:pt x="671832" y="124803"/>
                      <a:pt x="683173" y="126208"/>
                      <a:pt x="693821" y="128337"/>
                    </a:cubicBezTo>
                    <a:cubicBezTo>
                      <a:pt x="700505" y="131011"/>
                      <a:pt x="706928" y="134464"/>
                      <a:pt x="713874" y="136358"/>
                    </a:cubicBezTo>
                    <a:cubicBezTo>
                      <a:pt x="721719" y="138498"/>
                      <a:pt x="729945" y="138870"/>
                      <a:pt x="737937" y="140369"/>
                    </a:cubicBezTo>
                    <a:cubicBezTo>
                      <a:pt x="751337" y="142882"/>
                      <a:pt x="764758" y="145325"/>
                      <a:pt x="778042" y="148390"/>
                    </a:cubicBezTo>
                    <a:cubicBezTo>
                      <a:pt x="782161" y="149341"/>
                      <a:pt x="785973" y="151375"/>
                      <a:pt x="790074" y="152400"/>
                    </a:cubicBezTo>
                    <a:cubicBezTo>
                      <a:pt x="796687" y="154053"/>
                      <a:pt x="803420" y="155192"/>
                      <a:pt x="810126" y="156411"/>
                    </a:cubicBezTo>
                    <a:cubicBezTo>
                      <a:pt x="838402" y="161552"/>
                      <a:pt x="837612" y="160801"/>
                      <a:pt x="870284" y="164432"/>
                    </a:cubicBezTo>
                    <a:cubicBezTo>
                      <a:pt x="912263" y="174925"/>
                      <a:pt x="869647" y="165343"/>
                      <a:pt x="958516" y="172453"/>
                    </a:cubicBezTo>
                    <a:cubicBezTo>
                      <a:pt x="967939" y="173207"/>
                      <a:pt x="977160" y="175791"/>
                      <a:pt x="986589" y="176464"/>
                    </a:cubicBezTo>
                    <a:cubicBezTo>
                      <a:pt x="1014623" y="178466"/>
                      <a:pt x="1042736" y="179137"/>
                      <a:pt x="1070810" y="180474"/>
                    </a:cubicBezTo>
                    <a:cubicBezTo>
                      <a:pt x="1066800" y="177800"/>
                      <a:pt x="1063010" y="174761"/>
                      <a:pt x="1058779" y="172453"/>
                    </a:cubicBezTo>
                    <a:cubicBezTo>
                      <a:pt x="1048282" y="166727"/>
                      <a:pt x="1036260" y="163585"/>
                      <a:pt x="1026695" y="156411"/>
                    </a:cubicBezTo>
                    <a:cubicBezTo>
                      <a:pt x="1014075" y="146946"/>
                      <a:pt x="1009292" y="141864"/>
                      <a:pt x="994610" y="136358"/>
                    </a:cubicBezTo>
                    <a:cubicBezTo>
                      <a:pt x="963638" y="124744"/>
                      <a:pt x="994116" y="142609"/>
                      <a:pt x="954505" y="124327"/>
                    </a:cubicBezTo>
                    <a:cubicBezTo>
                      <a:pt x="944719" y="119810"/>
                      <a:pt x="936306" y="112605"/>
                      <a:pt x="926432" y="108285"/>
                    </a:cubicBezTo>
                    <a:cubicBezTo>
                      <a:pt x="914813" y="103202"/>
                      <a:pt x="902369" y="100264"/>
                      <a:pt x="890337" y="96253"/>
                    </a:cubicBezTo>
                    <a:cubicBezTo>
                      <a:pt x="873073" y="90498"/>
                      <a:pt x="882410" y="93268"/>
                      <a:pt x="862263" y="88232"/>
                    </a:cubicBezTo>
                    <a:cubicBezTo>
                      <a:pt x="856916" y="84221"/>
                      <a:pt x="852025" y="79516"/>
                      <a:pt x="846221" y="76200"/>
                    </a:cubicBezTo>
                    <a:cubicBezTo>
                      <a:pt x="838093" y="71556"/>
                      <a:pt x="816011" y="69160"/>
                      <a:pt x="810126" y="68179"/>
                    </a:cubicBezTo>
                    <a:cubicBezTo>
                      <a:pt x="771050" y="52548"/>
                      <a:pt x="807335" y="66179"/>
                      <a:pt x="745958" y="48127"/>
                    </a:cubicBezTo>
                    <a:cubicBezTo>
                      <a:pt x="694357" y="32951"/>
                      <a:pt x="753829" y="45912"/>
                      <a:pt x="677779" y="32085"/>
                    </a:cubicBezTo>
                    <a:cubicBezTo>
                      <a:pt x="663681" y="10938"/>
                      <a:pt x="677887" y="26401"/>
                      <a:pt x="653716" y="16042"/>
                    </a:cubicBezTo>
                    <a:cubicBezTo>
                      <a:pt x="649286" y="14143"/>
                      <a:pt x="646503" y="8145"/>
                      <a:pt x="641684" y="8021"/>
                    </a:cubicBezTo>
                    <a:lnTo>
                      <a:pt x="316832" y="0"/>
                    </a:lnTo>
                    <a:close/>
                  </a:path>
                </a:pathLst>
              </a:custGeom>
              <a:solidFill>
                <a:srgbClr val="CC3300"/>
              </a:solidFill>
              <a:ln>
                <a:solidFill>
                  <a:srgbClr val="CC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6" name="正方形/長方形 45"/>
            <p:cNvSpPr/>
            <p:nvPr/>
          </p:nvSpPr>
          <p:spPr>
            <a:xfrm>
              <a:off x="1693606" y="4363202"/>
              <a:ext cx="355331" cy="120888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7" name="テキスト ボックス 46"/>
          <p:cNvSpPr txBox="1"/>
          <p:nvPr/>
        </p:nvSpPr>
        <p:spPr>
          <a:xfrm>
            <a:off x="4598520" y="3344131"/>
            <a:ext cx="13878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センサーカメラで摂食を確認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87683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 rot="20579693">
            <a:off x="-342395" y="311213"/>
            <a:ext cx="6025646" cy="629941"/>
          </a:xfrm>
          <a:prstGeom prst="rect">
            <a:avLst/>
          </a:prstGeom>
          <a:solidFill>
            <a:srgbClr val="FFCC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台形 26"/>
          <p:cNvSpPr/>
          <p:nvPr/>
        </p:nvSpPr>
        <p:spPr>
          <a:xfrm>
            <a:off x="6232239" y="3252351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7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10522" y="-435672"/>
            <a:ext cx="2218523" cy="221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70531" y="-440691"/>
            <a:ext cx="2708064" cy="270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71441" y="544287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90088" y="-197061"/>
            <a:ext cx="2552091" cy="2552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89089" y="1185441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3606" y="-732063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台形 3"/>
          <p:cNvSpPr/>
          <p:nvPr/>
        </p:nvSpPr>
        <p:spPr>
          <a:xfrm>
            <a:off x="5509376" y="3756444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台形 11"/>
          <p:cNvSpPr/>
          <p:nvPr/>
        </p:nvSpPr>
        <p:spPr>
          <a:xfrm>
            <a:off x="7115499" y="2278137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台形 13"/>
          <p:cNvSpPr/>
          <p:nvPr/>
        </p:nvSpPr>
        <p:spPr>
          <a:xfrm>
            <a:off x="4588767" y="4358850"/>
            <a:ext cx="1152178" cy="78272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台形 14"/>
          <p:cNvSpPr/>
          <p:nvPr/>
        </p:nvSpPr>
        <p:spPr>
          <a:xfrm>
            <a:off x="6676818" y="2822748"/>
            <a:ext cx="504055" cy="278904"/>
          </a:xfrm>
          <a:prstGeom prst="trapezoid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13431" y="5853485"/>
            <a:ext cx="502992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FF0000"/>
                </a:solidFill>
              </a:rPr>
              <a:t>餌場</a:t>
            </a:r>
            <a:r>
              <a:rPr kumimoji="1" lang="ja-JP" altLang="en-US" sz="4000" dirty="0" smtClean="0">
                <a:solidFill>
                  <a:srgbClr val="FF0000"/>
                </a:solidFill>
              </a:rPr>
              <a:t>から</a:t>
            </a:r>
            <a:r>
              <a:rPr kumimoji="1" lang="ja-JP" altLang="en-US" sz="4000" dirty="0">
                <a:solidFill>
                  <a:srgbClr val="FF0000"/>
                </a:solidFill>
              </a:rPr>
              <a:t>罠へ</a:t>
            </a:r>
            <a:endParaRPr kumimoji="1" lang="en-US" altLang="ja-JP" sz="4000" dirty="0">
              <a:solidFill>
                <a:srgbClr val="FF0000"/>
              </a:solidFill>
            </a:endParaRPr>
          </a:p>
        </p:txBody>
      </p:sp>
      <p:pic>
        <p:nvPicPr>
          <p:cNvPr id="20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513" y="107269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34223" y="305993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4541" y="383706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35081" y="2119112"/>
            <a:ext cx="2414082" cy="241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8160" y="2009423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12170" y="217751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5242" y="2722164"/>
            <a:ext cx="2459749" cy="245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直方体 2"/>
          <p:cNvSpPr/>
          <p:nvPr/>
        </p:nvSpPr>
        <p:spPr>
          <a:xfrm>
            <a:off x="3531276" y="4606281"/>
            <a:ext cx="1616036" cy="1297227"/>
          </a:xfrm>
          <a:prstGeom prst="cube">
            <a:avLst>
              <a:gd name="adj" fmla="val 44959"/>
            </a:avLst>
          </a:prstGeom>
          <a:pattFill prst="lgGri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493669" y="597659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箱</a:t>
            </a:r>
            <a:r>
              <a:rPr lang="ja-JP" altLang="en-US" sz="2400" dirty="0"/>
              <a:t>罠</a:t>
            </a:r>
            <a:endParaRPr kumimoji="1" lang="ja-JP" altLang="en-US" sz="24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059193" y="264525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</a:rPr>
              <a:t>元餌場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 rot="20562086">
            <a:off x="492665" y="715392"/>
            <a:ext cx="149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rgbClr val="FF0000"/>
                </a:solidFill>
              </a:rPr>
              <a:t>獣道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31" name="Picture 3" descr="C:\Users\oa\AppData\Local\Microsoft\Windows\Temporary Internet Files\Content.IE5\WV6R8OM8\MC90044179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2389" y="1401814"/>
            <a:ext cx="2414082" cy="241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テキスト ボックス 28"/>
          <p:cNvSpPr txBox="1"/>
          <p:nvPr/>
        </p:nvSpPr>
        <p:spPr>
          <a:xfrm>
            <a:off x="6633288" y="-59374"/>
            <a:ext cx="5568675" cy="156966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林から罠への誘引法</a:t>
            </a:r>
            <a:endParaRPr kumimoji="1" lang="en-US" altLang="ja-JP" sz="36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dirty="0" smtClean="0"/>
              <a:t>イメージ２</a:t>
            </a:r>
            <a:r>
              <a:rPr kumimoji="1" lang="en-US" altLang="ja-JP" sz="3200" dirty="0" smtClean="0">
                <a:latin typeface="+mn-ea"/>
              </a:rPr>
              <a:t>-2</a:t>
            </a:r>
          </a:p>
          <a:p>
            <a:pPr algn="ctr"/>
            <a:r>
              <a:rPr kumimoji="1" lang="ja-JP" altLang="en-US" sz="2800" dirty="0" smtClean="0"/>
              <a:t>作った餌場にイノシシが来たら</a:t>
            </a:r>
            <a:endParaRPr kumimoji="1" lang="ja-JP" altLang="en-US" sz="2800" dirty="0"/>
          </a:p>
        </p:txBody>
      </p:sp>
      <p:sp>
        <p:nvSpPr>
          <p:cNvPr id="33" name="正方形/長方形 32"/>
          <p:cNvSpPr/>
          <p:nvPr/>
        </p:nvSpPr>
        <p:spPr>
          <a:xfrm>
            <a:off x="4107543" y="4035348"/>
            <a:ext cx="1039769" cy="570933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9166276" y="6373722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5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1417520" y="3988532"/>
            <a:ext cx="1106897" cy="1783387"/>
            <a:chOff x="1902789" y="10618"/>
            <a:chExt cx="1090863" cy="2411740"/>
          </a:xfrm>
        </p:grpSpPr>
        <p:sp>
          <p:nvSpPr>
            <p:cNvPr id="34" name="正方形/長方形 33"/>
            <p:cNvSpPr/>
            <p:nvPr/>
          </p:nvSpPr>
          <p:spPr>
            <a:xfrm>
              <a:off x="2211665" y="10618"/>
              <a:ext cx="351192" cy="2184905"/>
            </a:xfrm>
            <a:prstGeom prst="rect">
              <a:avLst/>
            </a:prstGeom>
            <a:solidFill>
              <a:srgbClr val="CC3300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2525060" y="343354"/>
              <a:ext cx="304689" cy="879733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フリーフォーム 35"/>
            <p:cNvSpPr/>
            <p:nvPr/>
          </p:nvSpPr>
          <p:spPr>
            <a:xfrm>
              <a:off x="1902789" y="2184905"/>
              <a:ext cx="1090863" cy="237453"/>
            </a:xfrm>
            <a:custGeom>
              <a:avLst/>
              <a:gdLst>
                <a:gd name="connsiteX0" fmla="*/ 316832 w 1070810"/>
                <a:gd name="connsiteY0" fmla="*/ 0 h 232611"/>
                <a:gd name="connsiteX1" fmla="*/ 316832 w 1070810"/>
                <a:gd name="connsiteY1" fmla="*/ 0 h 232611"/>
                <a:gd name="connsiteX2" fmla="*/ 300789 w 1070810"/>
                <a:gd name="connsiteY2" fmla="*/ 32085 h 232611"/>
                <a:gd name="connsiteX3" fmla="*/ 292768 w 1070810"/>
                <a:gd name="connsiteY3" fmla="*/ 44116 h 232611"/>
                <a:gd name="connsiteX4" fmla="*/ 268705 w 1070810"/>
                <a:gd name="connsiteY4" fmla="*/ 52137 h 232611"/>
                <a:gd name="connsiteX5" fmla="*/ 244642 w 1070810"/>
                <a:gd name="connsiteY5" fmla="*/ 64169 h 232611"/>
                <a:gd name="connsiteX6" fmla="*/ 220579 w 1070810"/>
                <a:gd name="connsiteY6" fmla="*/ 76200 h 232611"/>
                <a:gd name="connsiteX7" fmla="*/ 188495 w 1070810"/>
                <a:gd name="connsiteY7" fmla="*/ 96253 h 232611"/>
                <a:gd name="connsiteX8" fmla="*/ 176463 w 1070810"/>
                <a:gd name="connsiteY8" fmla="*/ 104274 h 232611"/>
                <a:gd name="connsiteX9" fmla="*/ 164432 w 1070810"/>
                <a:gd name="connsiteY9" fmla="*/ 108285 h 232611"/>
                <a:gd name="connsiteX10" fmla="*/ 136358 w 1070810"/>
                <a:gd name="connsiteY10" fmla="*/ 120316 h 232611"/>
                <a:gd name="connsiteX11" fmla="*/ 104274 w 1070810"/>
                <a:gd name="connsiteY11" fmla="*/ 136358 h 232611"/>
                <a:gd name="connsiteX12" fmla="*/ 80210 w 1070810"/>
                <a:gd name="connsiteY12" fmla="*/ 148390 h 232611"/>
                <a:gd name="connsiteX13" fmla="*/ 48126 w 1070810"/>
                <a:gd name="connsiteY13" fmla="*/ 156411 h 232611"/>
                <a:gd name="connsiteX14" fmla="*/ 44116 w 1070810"/>
                <a:gd name="connsiteY14" fmla="*/ 168442 h 232611"/>
                <a:gd name="connsiteX15" fmla="*/ 32084 w 1070810"/>
                <a:gd name="connsiteY15" fmla="*/ 176464 h 232611"/>
                <a:gd name="connsiteX16" fmla="*/ 0 w 1070810"/>
                <a:gd name="connsiteY16" fmla="*/ 192506 h 232611"/>
                <a:gd name="connsiteX17" fmla="*/ 20053 w 1070810"/>
                <a:gd name="connsiteY17" fmla="*/ 196516 h 232611"/>
                <a:gd name="connsiteX18" fmla="*/ 116305 w 1070810"/>
                <a:gd name="connsiteY18" fmla="*/ 188495 h 232611"/>
                <a:gd name="connsiteX19" fmla="*/ 132347 w 1070810"/>
                <a:gd name="connsiteY19" fmla="*/ 180474 h 232611"/>
                <a:gd name="connsiteX20" fmla="*/ 152400 w 1070810"/>
                <a:gd name="connsiteY20" fmla="*/ 176464 h 232611"/>
                <a:gd name="connsiteX21" fmla="*/ 192505 w 1070810"/>
                <a:gd name="connsiteY21" fmla="*/ 168442 h 232611"/>
                <a:gd name="connsiteX22" fmla="*/ 204537 w 1070810"/>
                <a:gd name="connsiteY22" fmla="*/ 164432 h 232611"/>
                <a:gd name="connsiteX23" fmla="*/ 216568 w 1070810"/>
                <a:gd name="connsiteY23" fmla="*/ 156411 h 232611"/>
                <a:gd name="connsiteX24" fmla="*/ 236621 w 1070810"/>
                <a:gd name="connsiteY24" fmla="*/ 152400 h 232611"/>
                <a:gd name="connsiteX25" fmla="*/ 248653 w 1070810"/>
                <a:gd name="connsiteY25" fmla="*/ 148390 h 232611"/>
                <a:gd name="connsiteX26" fmla="*/ 280737 w 1070810"/>
                <a:gd name="connsiteY26" fmla="*/ 140369 h 232611"/>
                <a:gd name="connsiteX27" fmla="*/ 300789 w 1070810"/>
                <a:gd name="connsiteY27" fmla="*/ 132348 h 232611"/>
                <a:gd name="connsiteX28" fmla="*/ 316832 w 1070810"/>
                <a:gd name="connsiteY28" fmla="*/ 128337 h 232611"/>
                <a:gd name="connsiteX29" fmla="*/ 328863 w 1070810"/>
                <a:gd name="connsiteY29" fmla="*/ 124327 h 232611"/>
                <a:gd name="connsiteX30" fmla="*/ 344905 w 1070810"/>
                <a:gd name="connsiteY30" fmla="*/ 112295 h 232611"/>
                <a:gd name="connsiteX31" fmla="*/ 368968 w 1070810"/>
                <a:gd name="connsiteY31" fmla="*/ 104274 h 232611"/>
                <a:gd name="connsiteX32" fmla="*/ 381000 w 1070810"/>
                <a:gd name="connsiteY32" fmla="*/ 92242 h 232611"/>
                <a:gd name="connsiteX33" fmla="*/ 393032 w 1070810"/>
                <a:gd name="connsiteY33" fmla="*/ 84221 h 232611"/>
                <a:gd name="connsiteX34" fmla="*/ 397042 w 1070810"/>
                <a:gd name="connsiteY34" fmla="*/ 72190 h 232611"/>
                <a:gd name="connsiteX35" fmla="*/ 421105 w 1070810"/>
                <a:gd name="connsiteY35" fmla="*/ 88232 h 232611"/>
                <a:gd name="connsiteX36" fmla="*/ 469232 w 1070810"/>
                <a:gd name="connsiteY36" fmla="*/ 120316 h 232611"/>
                <a:gd name="connsiteX37" fmla="*/ 477253 w 1070810"/>
                <a:gd name="connsiteY37" fmla="*/ 136358 h 232611"/>
                <a:gd name="connsiteX38" fmla="*/ 521368 w 1070810"/>
                <a:gd name="connsiteY38" fmla="*/ 168442 h 232611"/>
                <a:gd name="connsiteX39" fmla="*/ 541421 w 1070810"/>
                <a:gd name="connsiteY39" fmla="*/ 184485 h 232611"/>
                <a:gd name="connsiteX40" fmla="*/ 553453 w 1070810"/>
                <a:gd name="connsiteY40" fmla="*/ 196516 h 232611"/>
                <a:gd name="connsiteX41" fmla="*/ 565484 w 1070810"/>
                <a:gd name="connsiteY41" fmla="*/ 200527 h 232611"/>
                <a:gd name="connsiteX42" fmla="*/ 593558 w 1070810"/>
                <a:gd name="connsiteY42" fmla="*/ 216569 h 232611"/>
                <a:gd name="connsiteX43" fmla="*/ 605589 w 1070810"/>
                <a:gd name="connsiteY43" fmla="*/ 224590 h 232611"/>
                <a:gd name="connsiteX44" fmla="*/ 629653 w 1070810"/>
                <a:gd name="connsiteY44" fmla="*/ 232611 h 232611"/>
                <a:gd name="connsiteX45" fmla="*/ 633663 w 1070810"/>
                <a:gd name="connsiteY45" fmla="*/ 220579 h 232611"/>
                <a:gd name="connsiteX46" fmla="*/ 625642 w 1070810"/>
                <a:gd name="connsiteY46" fmla="*/ 180474 h 232611"/>
                <a:gd name="connsiteX47" fmla="*/ 617621 w 1070810"/>
                <a:gd name="connsiteY47" fmla="*/ 168442 h 232611"/>
                <a:gd name="connsiteX48" fmla="*/ 613610 w 1070810"/>
                <a:gd name="connsiteY48" fmla="*/ 152400 h 232611"/>
                <a:gd name="connsiteX49" fmla="*/ 609600 w 1070810"/>
                <a:gd name="connsiteY49" fmla="*/ 100264 h 232611"/>
                <a:gd name="connsiteX50" fmla="*/ 597568 w 1070810"/>
                <a:gd name="connsiteY50" fmla="*/ 92242 h 232611"/>
                <a:gd name="connsiteX51" fmla="*/ 589547 w 1070810"/>
                <a:gd name="connsiteY51" fmla="*/ 80211 h 232611"/>
                <a:gd name="connsiteX52" fmla="*/ 585537 w 1070810"/>
                <a:gd name="connsiteY52" fmla="*/ 68179 h 232611"/>
                <a:gd name="connsiteX53" fmla="*/ 593558 w 1070810"/>
                <a:gd name="connsiteY53" fmla="*/ 80211 h 232611"/>
                <a:gd name="connsiteX54" fmla="*/ 605589 w 1070810"/>
                <a:gd name="connsiteY54" fmla="*/ 88232 h 232611"/>
                <a:gd name="connsiteX55" fmla="*/ 625642 w 1070810"/>
                <a:gd name="connsiteY55" fmla="*/ 100264 h 232611"/>
                <a:gd name="connsiteX56" fmla="*/ 661737 w 1070810"/>
                <a:gd name="connsiteY56" fmla="*/ 120316 h 232611"/>
                <a:gd name="connsiteX57" fmla="*/ 693821 w 1070810"/>
                <a:gd name="connsiteY57" fmla="*/ 128337 h 232611"/>
                <a:gd name="connsiteX58" fmla="*/ 713874 w 1070810"/>
                <a:gd name="connsiteY58" fmla="*/ 136358 h 232611"/>
                <a:gd name="connsiteX59" fmla="*/ 737937 w 1070810"/>
                <a:gd name="connsiteY59" fmla="*/ 140369 h 232611"/>
                <a:gd name="connsiteX60" fmla="*/ 778042 w 1070810"/>
                <a:gd name="connsiteY60" fmla="*/ 148390 h 232611"/>
                <a:gd name="connsiteX61" fmla="*/ 790074 w 1070810"/>
                <a:gd name="connsiteY61" fmla="*/ 152400 h 232611"/>
                <a:gd name="connsiteX62" fmla="*/ 810126 w 1070810"/>
                <a:gd name="connsiteY62" fmla="*/ 156411 h 232611"/>
                <a:gd name="connsiteX63" fmla="*/ 870284 w 1070810"/>
                <a:gd name="connsiteY63" fmla="*/ 164432 h 232611"/>
                <a:gd name="connsiteX64" fmla="*/ 958516 w 1070810"/>
                <a:gd name="connsiteY64" fmla="*/ 172453 h 232611"/>
                <a:gd name="connsiteX65" fmla="*/ 986589 w 1070810"/>
                <a:gd name="connsiteY65" fmla="*/ 176464 h 232611"/>
                <a:gd name="connsiteX66" fmla="*/ 1070810 w 1070810"/>
                <a:gd name="connsiteY66" fmla="*/ 180474 h 232611"/>
                <a:gd name="connsiteX67" fmla="*/ 1058779 w 1070810"/>
                <a:gd name="connsiteY67" fmla="*/ 172453 h 232611"/>
                <a:gd name="connsiteX68" fmla="*/ 1026695 w 1070810"/>
                <a:gd name="connsiteY68" fmla="*/ 156411 h 232611"/>
                <a:gd name="connsiteX69" fmla="*/ 994610 w 1070810"/>
                <a:gd name="connsiteY69" fmla="*/ 136358 h 232611"/>
                <a:gd name="connsiteX70" fmla="*/ 954505 w 1070810"/>
                <a:gd name="connsiteY70" fmla="*/ 124327 h 232611"/>
                <a:gd name="connsiteX71" fmla="*/ 926432 w 1070810"/>
                <a:gd name="connsiteY71" fmla="*/ 108285 h 232611"/>
                <a:gd name="connsiteX72" fmla="*/ 890337 w 1070810"/>
                <a:gd name="connsiteY72" fmla="*/ 96253 h 232611"/>
                <a:gd name="connsiteX73" fmla="*/ 862263 w 1070810"/>
                <a:gd name="connsiteY73" fmla="*/ 88232 h 232611"/>
                <a:gd name="connsiteX74" fmla="*/ 846221 w 1070810"/>
                <a:gd name="connsiteY74" fmla="*/ 76200 h 232611"/>
                <a:gd name="connsiteX75" fmla="*/ 810126 w 1070810"/>
                <a:gd name="connsiteY75" fmla="*/ 68179 h 232611"/>
                <a:gd name="connsiteX76" fmla="*/ 745958 w 1070810"/>
                <a:gd name="connsiteY76" fmla="*/ 48127 h 232611"/>
                <a:gd name="connsiteX77" fmla="*/ 677779 w 1070810"/>
                <a:gd name="connsiteY77" fmla="*/ 32085 h 232611"/>
                <a:gd name="connsiteX78" fmla="*/ 653716 w 1070810"/>
                <a:gd name="connsiteY78" fmla="*/ 16042 h 232611"/>
                <a:gd name="connsiteX79" fmla="*/ 641684 w 1070810"/>
                <a:gd name="connsiteY79" fmla="*/ 8021 h 232611"/>
                <a:gd name="connsiteX80" fmla="*/ 316832 w 1070810"/>
                <a:gd name="connsiteY80" fmla="*/ 0 h 232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1070810" h="232611">
                  <a:moveTo>
                    <a:pt x="316832" y="0"/>
                  </a:moveTo>
                  <a:lnTo>
                    <a:pt x="316832" y="0"/>
                  </a:lnTo>
                  <a:cubicBezTo>
                    <a:pt x="311484" y="10695"/>
                    <a:pt x="306515" y="21588"/>
                    <a:pt x="300789" y="32085"/>
                  </a:cubicBezTo>
                  <a:cubicBezTo>
                    <a:pt x="298481" y="36316"/>
                    <a:pt x="296855" y="41562"/>
                    <a:pt x="292768" y="44116"/>
                  </a:cubicBezTo>
                  <a:cubicBezTo>
                    <a:pt x="285598" y="48597"/>
                    <a:pt x="268705" y="52137"/>
                    <a:pt x="268705" y="52137"/>
                  </a:cubicBezTo>
                  <a:cubicBezTo>
                    <a:pt x="234232" y="75120"/>
                    <a:pt x="277845" y="47567"/>
                    <a:pt x="244642" y="64169"/>
                  </a:cubicBezTo>
                  <a:cubicBezTo>
                    <a:pt x="213549" y="79716"/>
                    <a:pt x="250815" y="66122"/>
                    <a:pt x="220579" y="76200"/>
                  </a:cubicBezTo>
                  <a:cubicBezTo>
                    <a:pt x="199467" y="97312"/>
                    <a:pt x="218876" y="81062"/>
                    <a:pt x="188495" y="96253"/>
                  </a:cubicBezTo>
                  <a:cubicBezTo>
                    <a:pt x="184184" y="98409"/>
                    <a:pt x="180774" y="102118"/>
                    <a:pt x="176463" y="104274"/>
                  </a:cubicBezTo>
                  <a:cubicBezTo>
                    <a:pt x="172682" y="106165"/>
                    <a:pt x="168213" y="106394"/>
                    <a:pt x="164432" y="108285"/>
                  </a:cubicBezTo>
                  <a:cubicBezTo>
                    <a:pt x="136741" y="122131"/>
                    <a:pt x="169739" y="111972"/>
                    <a:pt x="136358" y="120316"/>
                  </a:cubicBezTo>
                  <a:cubicBezTo>
                    <a:pt x="108482" y="138899"/>
                    <a:pt x="143519" y="116736"/>
                    <a:pt x="104274" y="136358"/>
                  </a:cubicBezTo>
                  <a:cubicBezTo>
                    <a:pt x="82373" y="147308"/>
                    <a:pt x="102385" y="142342"/>
                    <a:pt x="80210" y="148390"/>
                  </a:cubicBezTo>
                  <a:cubicBezTo>
                    <a:pt x="69575" y="151291"/>
                    <a:pt x="48126" y="156411"/>
                    <a:pt x="48126" y="156411"/>
                  </a:cubicBezTo>
                  <a:cubicBezTo>
                    <a:pt x="46789" y="160421"/>
                    <a:pt x="46757" y="165141"/>
                    <a:pt x="44116" y="168442"/>
                  </a:cubicBezTo>
                  <a:cubicBezTo>
                    <a:pt x="41105" y="172206"/>
                    <a:pt x="36316" y="174156"/>
                    <a:pt x="32084" y="176464"/>
                  </a:cubicBezTo>
                  <a:cubicBezTo>
                    <a:pt x="21587" y="182190"/>
                    <a:pt x="10695" y="187159"/>
                    <a:pt x="0" y="192506"/>
                  </a:cubicBezTo>
                  <a:cubicBezTo>
                    <a:pt x="6684" y="193843"/>
                    <a:pt x="13236" y="196516"/>
                    <a:pt x="20053" y="196516"/>
                  </a:cubicBezTo>
                  <a:cubicBezTo>
                    <a:pt x="73598" y="196516"/>
                    <a:pt x="77500" y="194963"/>
                    <a:pt x="116305" y="188495"/>
                  </a:cubicBezTo>
                  <a:cubicBezTo>
                    <a:pt x="121652" y="185821"/>
                    <a:pt x="126675" y="182364"/>
                    <a:pt x="132347" y="180474"/>
                  </a:cubicBezTo>
                  <a:cubicBezTo>
                    <a:pt x="138814" y="178318"/>
                    <a:pt x="145787" y="178117"/>
                    <a:pt x="152400" y="176464"/>
                  </a:cubicBezTo>
                  <a:cubicBezTo>
                    <a:pt x="189744" y="167128"/>
                    <a:pt x="123702" y="178272"/>
                    <a:pt x="192505" y="168442"/>
                  </a:cubicBezTo>
                  <a:cubicBezTo>
                    <a:pt x="196516" y="167105"/>
                    <a:pt x="200756" y="166323"/>
                    <a:pt x="204537" y="164432"/>
                  </a:cubicBezTo>
                  <a:cubicBezTo>
                    <a:pt x="208848" y="162277"/>
                    <a:pt x="212055" y="158103"/>
                    <a:pt x="216568" y="156411"/>
                  </a:cubicBezTo>
                  <a:cubicBezTo>
                    <a:pt x="222951" y="154017"/>
                    <a:pt x="230008" y="154053"/>
                    <a:pt x="236621" y="152400"/>
                  </a:cubicBezTo>
                  <a:cubicBezTo>
                    <a:pt x="240722" y="151375"/>
                    <a:pt x="244574" y="149502"/>
                    <a:pt x="248653" y="148390"/>
                  </a:cubicBezTo>
                  <a:cubicBezTo>
                    <a:pt x="259288" y="145490"/>
                    <a:pt x="270502" y="144463"/>
                    <a:pt x="280737" y="140369"/>
                  </a:cubicBezTo>
                  <a:cubicBezTo>
                    <a:pt x="287421" y="137695"/>
                    <a:pt x="293960" y="134625"/>
                    <a:pt x="300789" y="132348"/>
                  </a:cubicBezTo>
                  <a:cubicBezTo>
                    <a:pt x="306018" y="130605"/>
                    <a:pt x="311532" y="129851"/>
                    <a:pt x="316832" y="128337"/>
                  </a:cubicBezTo>
                  <a:cubicBezTo>
                    <a:pt x="320897" y="127176"/>
                    <a:pt x="324853" y="125664"/>
                    <a:pt x="328863" y="124327"/>
                  </a:cubicBezTo>
                  <a:cubicBezTo>
                    <a:pt x="334210" y="120316"/>
                    <a:pt x="338926" y="115284"/>
                    <a:pt x="344905" y="112295"/>
                  </a:cubicBezTo>
                  <a:cubicBezTo>
                    <a:pt x="352467" y="108514"/>
                    <a:pt x="368968" y="104274"/>
                    <a:pt x="368968" y="104274"/>
                  </a:cubicBezTo>
                  <a:cubicBezTo>
                    <a:pt x="372979" y="100263"/>
                    <a:pt x="376643" y="95873"/>
                    <a:pt x="381000" y="92242"/>
                  </a:cubicBezTo>
                  <a:cubicBezTo>
                    <a:pt x="384703" y="89156"/>
                    <a:pt x="390021" y="87985"/>
                    <a:pt x="393032" y="84221"/>
                  </a:cubicBezTo>
                  <a:cubicBezTo>
                    <a:pt x="395673" y="80920"/>
                    <a:pt x="395705" y="76200"/>
                    <a:pt x="397042" y="72190"/>
                  </a:cubicBezTo>
                  <a:cubicBezTo>
                    <a:pt x="421920" y="80481"/>
                    <a:pt x="396070" y="69873"/>
                    <a:pt x="421105" y="88232"/>
                  </a:cubicBezTo>
                  <a:cubicBezTo>
                    <a:pt x="436653" y="99634"/>
                    <a:pt x="469232" y="120316"/>
                    <a:pt x="469232" y="120316"/>
                  </a:cubicBezTo>
                  <a:cubicBezTo>
                    <a:pt x="471906" y="125663"/>
                    <a:pt x="473281" y="131890"/>
                    <a:pt x="477253" y="136358"/>
                  </a:cubicBezTo>
                  <a:cubicBezTo>
                    <a:pt x="495825" y="157252"/>
                    <a:pt x="500932" y="154137"/>
                    <a:pt x="521368" y="168442"/>
                  </a:cubicBezTo>
                  <a:cubicBezTo>
                    <a:pt x="528381" y="173351"/>
                    <a:pt x="534979" y="178848"/>
                    <a:pt x="541421" y="184485"/>
                  </a:cubicBezTo>
                  <a:cubicBezTo>
                    <a:pt x="545689" y="188220"/>
                    <a:pt x="548734" y="193370"/>
                    <a:pt x="553453" y="196516"/>
                  </a:cubicBezTo>
                  <a:cubicBezTo>
                    <a:pt x="556970" y="198861"/>
                    <a:pt x="561474" y="199190"/>
                    <a:pt x="565484" y="200527"/>
                  </a:cubicBezTo>
                  <a:cubicBezTo>
                    <a:pt x="604277" y="229621"/>
                    <a:pt x="562934" y="201257"/>
                    <a:pt x="593558" y="216569"/>
                  </a:cubicBezTo>
                  <a:cubicBezTo>
                    <a:pt x="597869" y="218725"/>
                    <a:pt x="601185" y="222632"/>
                    <a:pt x="605589" y="224590"/>
                  </a:cubicBezTo>
                  <a:cubicBezTo>
                    <a:pt x="613315" y="228024"/>
                    <a:pt x="629653" y="232611"/>
                    <a:pt x="629653" y="232611"/>
                  </a:cubicBezTo>
                  <a:cubicBezTo>
                    <a:pt x="630990" y="228600"/>
                    <a:pt x="633663" y="224807"/>
                    <a:pt x="633663" y="220579"/>
                  </a:cubicBezTo>
                  <a:cubicBezTo>
                    <a:pt x="633663" y="217258"/>
                    <a:pt x="628293" y="186660"/>
                    <a:pt x="625642" y="180474"/>
                  </a:cubicBezTo>
                  <a:cubicBezTo>
                    <a:pt x="623743" y="176044"/>
                    <a:pt x="620295" y="172453"/>
                    <a:pt x="617621" y="168442"/>
                  </a:cubicBezTo>
                  <a:cubicBezTo>
                    <a:pt x="616284" y="163095"/>
                    <a:pt x="614254" y="157874"/>
                    <a:pt x="613610" y="152400"/>
                  </a:cubicBezTo>
                  <a:cubicBezTo>
                    <a:pt x="611573" y="135089"/>
                    <a:pt x="614091" y="117105"/>
                    <a:pt x="609600" y="100264"/>
                  </a:cubicBezTo>
                  <a:cubicBezTo>
                    <a:pt x="608358" y="95606"/>
                    <a:pt x="601579" y="94916"/>
                    <a:pt x="597568" y="92242"/>
                  </a:cubicBezTo>
                  <a:cubicBezTo>
                    <a:pt x="594894" y="88232"/>
                    <a:pt x="591702" y="84522"/>
                    <a:pt x="589547" y="80211"/>
                  </a:cubicBezTo>
                  <a:cubicBezTo>
                    <a:pt x="587656" y="76430"/>
                    <a:pt x="581309" y="68179"/>
                    <a:pt x="585537" y="68179"/>
                  </a:cubicBezTo>
                  <a:cubicBezTo>
                    <a:pt x="590357" y="68179"/>
                    <a:pt x="590150" y="76803"/>
                    <a:pt x="593558" y="80211"/>
                  </a:cubicBezTo>
                  <a:cubicBezTo>
                    <a:pt x="596966" y="83619"/>
                    <a:pt x="601502" y="85677"/>
                    <a:pt x="605589" y="88232"/>
                  </a:cubicBezTo>
                  <a:cubicBezTo>
                    <a:pt x="612199" y="92364"/>
                    <a:pt x="619032" y="96133"/>
                    <a:pt x="625642" y="100264"/>
                  </a:cubicBezTo>
                  <a:cubicBezTo>
                    <a:pt x="644941" y="112326"/>
                    <a:pt x="633725" y="107866"/>
                    <a:pt x="661737" y="120316"/>
                  </a:cubicBezTo>
                  <a:cubicBezTo>
                    <a:pt x="671832" y="124803"/>
                    <a:pt x="683173" y="126208"/>
                    <a:pt x="693821" y="128337"/>
                  </a:cubicBezTo>
                  <a:cubicBezTo>
                    <a:pt x="700505" y="131011"/>
                    <a:pt x="706928" y="134464"/>
                    <a:pt x="713874" y="136358"/>
                  </a:cubicBezTo>
                  <a:cubicBezTo>
                    <a:pt x="721719" y="138498"/>
                    <a:pt x="729945" y="138870"/>
                    <a:pt x="737937" y="140369"/>
                  </a:cubicBezTo>
                  <a:cubicBezTo>
                    <a:pt x="751337" y="142882"/>
                    <a:pt x="764758" y="145325"/>
                    <a:pt x="778042" y="148390"/>
                  </a:cubicBezTo>
                  <a:cubicBezTo>
                    <a:pt x="782161" y="149341"/>
                    <a:pt x="785973" y="151375"/>
                    <a:pt x="790074" y="152400"/>
                  </a:cubicBezTo>
                  <a:cubicBezTo>
                    <a:pt x="796687" y="154053"/>
                    <a:pt x="803420" y="155192"/>
                    <a:pt x="810126" y="156411"/>
                  </a:cubicBezTo>
                  <a:cubicBezTo>
                    <a:pt x="838402" y="161552"/>
                    <a:pt x="837612" y="160801"/>
                    <a:pt x="870284" y="164432"/>
                  </a:cubicBezTo>
                  <a:cubicBezTo>
                    <a:pt x="912263" y="174925"/>
                    <a:pt x="869647" y="165343"/>
                    <a:pt x="958516" y="172453"/>
                  </a:cubicBezTo>
                  <a:cubicBezTo>
                    <a:pt x="967939" y="173207"/>
                    <a:pt x="977160" y="175791"/>
                    <a:pt x="986589" y="176464"/>
                  </a:cubicBezTo>
                  <a:cubicBezTo>
                    <a:pt x="1014623" y="178466"/>
                    <a:pt x="1042736" y="179137"/>
                    <a:pt x="1070810" y="180474"/>
                  </a:cubicBezTo>
                  <a:cubicBezTo>
                    <a:pt x="1066800" y="177800"/>
                    <a:pt x="1063010" y="174761"/>
                    <a:pt x="1058779" y="172453"/>
                  </a:cubicBezTo>
                  <a:cubicBezTo>
                    <a:pt x="1048282" y="166727"/>
                    <a:pt x="1036260" y="163585"/>
                    <a:pt x="1026695" y="156411"/>
                  </a:cubicBezTo>
                  <a:cubicBezTo>
                    <a:pt x="1014075" y="146946"/>
                    <a:pt x="1009292" y="141864"/>
                    <a:pt x="994610" y="136358"/>
                  </a:cubicBezTo>
                  <a:cubicBezTo>
                    <a:pt x="963638" y="124744"/>
                    <a:pt x="994116" y="142609"/>
                    <a:pt x="954505" y="124327"/>
                  </a:cubicBezTo>
                  <a:cubicBezTo>
                    <a:pt x="944719" y="119810"/>
                    <a:pt x="936306" y="112605"/>
                    <a:pt x="926432" y="108285"/>
                  </a:cubicBezTo>
                  <a:cubicBezTo>
                    <a:pt x="914813" y="103202"/>
                    <a:pt x="902369" y="100264"/>
                    <a:pt x="890337" y="96253"/>
                  </a:cubicBezTo>
                  <a:cubicBezTo>
                    <a:pt x="873073" y="90498"/>
                    <a:pt x="882410" y="93268"/>
                    <a:pt x="862263" y="88232"/>
                  </a:cubicBezTo>
                  <a:cubicBezTo>
                    <a:pt x="856916" y="84221"/>
                    <a:pt x="852025" y="79516"/>
                    <a:pt x="846221" y="76200"/>
                  </a:cubicBezTo>
                  <a:cubicBezTo>
                    <a:pt x="838093" y="71556"/>
                    <a:pt x="816011" y="69160"/>
                    <a:pt x="810126" y="68179"/>
                  </a:cubicBezTo>
                  <a:cubicBezTo>
                    <a:pt x="771050" y="52548"/>
                    <a:pt x="807335" y="66179"/>
                    <a:pt x="745958" y="48127"/>
                  </a:cubicBezTo>
                  <a:cubicBezTo>
                    <a:pt x="694357" y="32951"/>
                    <a:pt x="753829" y="45912"/>
                    <a:pt x="677779" y="32085"/>
                  </a:cubicBezTo>
                  <a:cubicBezTo>
                    <a:pt x="663681" y="10938"/>
                    <a:pt x="677887" y="26401"/>
                    <a:pt x="653716" y="16042"/>
                  </a:cubicBezTo>
                  <a:cubicBezTo>
                    <a:pt x="649286" y="14143"/>
                    <a:pt x="646503" y="8145"/>
                    <a:pt x="641684" y="8021"/>
                  </a:cubicBezTo>
                  <a:lnTo>
                    <a:pt x="316832" y="0"/>
                  </a:lnTo>
                  <a:close/>
                </a:path>
              </a:pathLst>
            </a:custGeom>
            <a:solidFill>
              <a:srgbClr val="CC3300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7" name="正方形/長方形 36"/>
          <p:cNvSpPr/>
          <p:nvPr/>
        </p:nvSpPr>
        <p:spPr>
          <a:xfrm>
            <a:off x="1693606" y="4363202"/>
            <a:ext cx="355331" cy="120888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39047" y="3919938"/>
            <a:ext cx="1236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センサーカメラでアプローチを確認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66420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2672305" y="4866355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フリーフォーム 27"/>
          <p:cNvSpPr/>
          <p:nvPr/>
        </p:nvSpPr>
        <p:spPr>
          <a:xfrm rot="20434585" flipH="1">
            <a:off x="2233775" y="5563096"/>
            <a:ext cx="2765373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131379" y="-33040"/>
            <a:ext cx="5158335" cy="113877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餌やり法</a:t>
            </a:r>
            <a:endParaRPr kumimoji="1" lang="en-US" altLang="ja-JP" sz="3200" dirty="0"/>
          </a:p>
          <a:p>
            <a:pPr algn="ctr"/>
            <a:r>
              <a:rPr kumimoji="1" lang="ja-JP" altLang="en-US" sz="3200" dirty="0" smtClean="0"/>
              <a:t>入口外でしっかり餌付け</a:t>
            </a:r>
            <a:endParaRPr kumimoji="1" lang="en-US" altLang="ja-JP" sz="3600" dirty="0"/>
          </a:p>
        </p:txBody>
      </p:sp>
      <p:sp>
        <p:nvSpPr>
          <p:cNvPr id="5" name="正方形/長方形 4"/>
          <p:cNvSpPr/>
          <p:nvPr/>
        </p:nvSpPr>
        <p:spPr>
          <a:xfrm>
            <a:off x="4680489" y="3201802"/>
            <a:ext cx="6106332" cy="2805193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直線コネクタ 6"/>
          <p:cNvCxnSpPr/>
          <p:nvPr/>
        </p:nvCxnSpPr>
        <p:spPr>
          <a:xfrm flipV="1">
            <a:off x="4680487" y="5532499"/>
            <a:ext cx="6075335" cy="1549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 flipV="1">
            <a:off x="4680487" y="5068552"/>
            <a:ext cx="6075335" cy="1549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4680487" y="4604607"/>
            <a:ext cx="6075335" cy="1549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V="1">
            <a:off x="4680487" y="4140662"/>
            <a:ext cx="6075335" cy="1549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V="1">
            <a:off x="4680487" y="3676717"/>
            <a:ext cx="6075335" cy="1549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H="1">
            <a:off x="5176754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7456586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H="1">
            <a:off x="8026544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H="1">
            <a:off x="8596502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H="1">
            <a:off x="9166460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H="1">
            <a:off x="9736418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H="1">
            <a:off x="10306372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H="1">
            <a:off x="5746712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H="1">
            <a:off x="6316670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6886628" y="3201006"/>
            <a:ext cx="15498" cy="280519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4680487" y="1032039"/>
            <a:ext cx="0" cy="216896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台形 26"/>
          <p:cNvSpPr/>
          <p:nvPr/>
        </p:nvSpPr>
        <p:spPr>
          <a:xfrm>
            <a:off x="1637655" y="6051292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2187168" y="5117092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4099539" y="5627235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708" flipH="1">
            <a:off x="96028" y="4903293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5319">
            <a:off x="2983436" y="5888173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楕円 35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40794" y="4059070"/>
            <a:ext cx="96895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蹴り</a:t>
            </a:r>
            <a:r>
              <a:rPr kumimoji="1" lang="ja-JP" altLang="en-US" sz="2000" dirty="0"/>
              <a:t>糸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14440" y="2697803"/>
            <a:ext cx="1867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37" name="直線コネクタ 36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38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51324" y="1160330"/>
            <a:ext cx="43352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u="sng" dirty="0" smtClean="0"/>
              <a:t>入口外</a:t>
            </a:r>
            <a:r>
              <a:rPr kumimoji="1" lang="ja-JP" altLang="en-US" sz="3600" dirty="0" smtClean="0"/>
              <a:t>でしっかり餌付け（慌てて餌を中に入れない）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一日に食べる量を測定しておく</a:t>
            </a:r>
            <a:endParaRPr kumimoji="1" lang="ja-JP" altLang="en-US" sz="3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2648" y="161926"/>
            <a:ext cx="4879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センサーカメラは餌やり前に毎日チェック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>
          <a:xfrm>
            <a:off x="9227582" y="5837406"/>
            <a:ext cx="2841171" cy="457654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6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16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3079009" y="4896151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フリーフォーム 27"/>
          <p:cNvSpPr/>
          <p:nvPr/>
        </p:nvSpPr>
        <p:spPr>
          <a:xfrm rot="20434585" flipH="1">
            <a:off x="3150217" y="5288759"/>
            <a:ext cx="2765373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131379" y="-33040"/>
            <a:ext cx="5158335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罠の入口で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入口でしっかり餌付け</a:t>
            </a:r>
            <a:endParaRPr kumimoji="1" lang="en-US" altLang="ja-JP" sz="3600" dirty="0"/>
          </a:p>
        </p:txBody>
      </p:sp>
      <p:sp>
        <p:nvSpPr>
          <p:cNvPr id="27" name="台形 26"/>
          <p:cNvSpPr/>
          <p:nvPr/>
        </p:nvSpPr>
        <p:spPr>
          <a:xfrm>
            <a:off x="1674977" y="6051292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4089493" y="4619981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4887192" y="5290096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708" flipH="1">
            <a:off x="791968" y="5099703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33963" flipH="1">
            <a:off x="3253584" y="5722627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楕円 29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075017" y="4136980"/>
            <a:ext cx="96895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蹴り</a:t>
            </a:r>
            <a:r>
              <a:rPr kumimoji="1" lang="ja-JP" altLang="en-US" sz="2000" dirty="0"/>
              <a:t>糸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100823" y="2725589"/>
            <a:ext cx="186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39" name="直線コネクタ 38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直線コネクタ 40"/>
          <p:cNvCxnSpPr>
            <a:endCxn id="40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150515" y="426339"/>
            <a:ext cx="41391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入口でしっかり餌付け（慌てて餌を中に入れない）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扉の枠の下部の上にたっぷりと</a:t>
            </a:r>
            <a:endParaRPr kumimoji="1" lang="en-US" altLang="ja-JP" sz="3600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361198" y="5817570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7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13114" y="6213699"/>
            <a:ext cx="3194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扉の枠の下部</a:t>
            </a:r>
            <a:endParaRPr kumimoji="1" lang="ja-JP" altLang="en-US" sz="2800" dirty="0"/>
          </a:p>
        </p:txBody>
      </p:sp>
      <p:cxnSp>
        <p:nvCxnSpPr>
          <p:cNvPr id="13" name="直線矢印コネクタ 12"/>
          <p:cNvCxnSpPr/>
          <p:nvPr/>
        </p:nvCxnSpPr>
        <p:spPr>
          <a:xfrm flipH="1" flipV="1">
            <a:off x="4737168" y="6115808"/>
            <a:ext cx="291433" cy="329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12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4475498" y="4883688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フリーフォーム 27"/>
          <p:cNvSpPr/>
          <p:nvPr/>
        </p:nvSpPr>
        <p:spPr>
          <a:xfrm rot="21298558" flipH="1">
            <a:off x="4683098" y="5249518"/>
            <a:ext cx="2543633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台形 26"/>
          <p:cNvSpPr/>
          <p:nvPr/>
        </p:nvSpPr>
        <p:spPr>
          <a:xfrm>
            <a:off x="1637655" y="6051292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5250054" y="4778744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6647527" y="5166964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708" flipH="1">
            <a:off x="1909512" y="4692443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48095" y="5212680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楕円 29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039125" y="4055616"/>
            <a:ext cx="96895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蹴り</a:t>
            </a:r>
            <a:r>
              <a:rPr kumimoji="1" lang="ja-JP" altLang="en-US" sz="2000" dirty="0"/>
              <a:t>糸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274677" y="2725987"/>
            <a:ext cx="1723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39" name="直線コネクタ 38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直線コネクタ 40"/>
          <p:cNvCxnSpPr>
            <a:endCxn id="40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40321" y="1442734"/>
            <a:ext cx="3951096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親が食べられるようにたっぷりと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親が食べるまでその位置で</a:t>
            </a:r>
            <a:endParaRPr kumimoji="1" lang="ja-JP" altLang="en-US" sz="36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720115" y="-33040"/>
            <a:ext cx="5569600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罠の入口から奥へ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親に食べさせ徐々に奥へ</a:t>
            </a:r>
            <a:endParaRPr kumimoji="1" lang="en-US" altLang="ja-JP" sz="36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12648" y="161926"/>
            <a:ext cx="4879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センサーカメラで親が食べているかをチェック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227582" y="5828013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8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12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79965">
            <a:off x="7576690" y="4738590"/>
            <a:ext cx="1442575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フリーフォーム 27"/>
          <p:cNvSpPr/>
          <p:nvPr/>
        </p:nvSpPr>
        <p:spPr>
          <a:xfrm rot="21298558" flipH="1">
            <a:off x="4681059" y="5203076"/>
            <a:ext cx="3604287" cy="976393"/>
          </a:xfrm>
          <a:custGeom>
            <a:avLst/>
            <a:gdLst>
              <a:gd name="connsiteX0" fmla="*/ 710138 w 2507941"/>
              <a:gd name="connsiteY0" fmla="*/ 836909 h 976393"/>
              <a:gd name="connsiteX1" fmla="*/ 710138 w 2507941"/>
              <a:gd name="connsiteY1" fmla="*/ 836909 h 976393"/>
              <a:gd name="connsiteX2" fmla="*/ 555155 w 2507941"/>
              <a:gd name="connsiteY2" fmla="*/ 867905 h 976393"/>
              <a:gd name="connsiteX3" fmla="*/ 167697 w 2507941"/>
              <a:gd name="connsiteY3" fmla="*/ 898902 h 976393"/>
              <a:gd name="connsiteX4" fmla="*/ 121202 w 2507941"/>
              <a:gd name="connsiteY4" fmla="*/ 883403 h 976393"/>
              <a:gd name="connsiteX5" fmla="*/ 105704 w 2507941"/>
              <a:gd name="connsiteY5" fmla="*/ 836909 h 976393"/>
              <a:gd name="connsiteX6" fmla="*/ 74707 w 2507941"/>
              <a:gd name="connsiteY6" fmla="*/ 790414 h 976393"/>
              <a:gd name="connsiteX7" fmla="*/ 59209 w 2507941"/>
              <a:gd name="connsiteY7" fmla="*/ 743919 h 976393"/>
              <a:gd name="connsiteX8" fmla="*/ 12714 w 2507941"/>
              <a:gd name="connsiteY8" fmla="*/ 635431 h 976393"/>
              <a:gd name="connsiteX9" fmla="*/ 59209 w 2507941"/>
              <a:gd name="connsiteY9" fmla="*/ 325464 h 976393"/>
              <a:gd name="connsiteX10" fmla="*/ 74707 w 2507941"/>
              <a:gd name="connsiteY10" fmla="*/ 278970 h 976393"/>
              <a:gd name="connsiteX11" fmla="*/ 384673 w 2507941"/>
              <a:gd name="connsiteY11" fmla="*/ 247973 h 976393"/>
              <a:gd name="connsiteX12" fmla="*/ 431168 w 2507941"/>
              <a:gd name="connsiteY12" fmla="*/ 278970 h 976393"/>
              <a:gd name="connsiteX13" fmla="*/ 477663 w 2507941"/>
              <a:gd name="connsiteY13" fmla="*/ 247973 h 976393"/>
              <a:gd name="connsiteX14" fmla="*/ 524158 w 2507941"/>
              <a:gd name="connsiteY14" fmla="*/ 232475 h 976393"/>
              <a:gd name="connsiteX15" fmla="*/ 679141 w 2507941"/>
              <a:gd name="connsiteY15" fmla="*/ 123987 h 976393"/>
              <a:gd name="connsiteX16" fmla="*/ 756632 w 2507941"/>
              <a:gd name="connsiteY16" fmla="*/ 30997 h 976393"/>
              <a:gd name="connsiteX17" fmla="*/ 880619 w 2507941"/>
              <a:gd name="connsiteY17" fmla="*/ 0 h 976393"/>
              <a:gd name="connsiteX18" fmla="*/ 989107 w 2507941"/>
              <a:gd name="connsiteY18" fmla="*/ 30997 h 976393"/>
              <a:gd name="connsiteX19" fmla="*/ 1175087 w 2507941"/>
              <a:gd name="connsiteY19" fmla="*/ 170481 h 976393"/>
              <a:gd name="connsiteX20" fmla="*/ 1268077 w 2507941"/>
              <a:gd name="connsiteY20" fmla="*/ 232475 h 976393"/>
              <a:gd name="connsiteX21" fmla="*/ 1330070 w 2507941"/>
              <a:gd name="connsiteY21" fmla="*/ 247973 h 976393"/>
              <a:gd name="connsiteX22" fmla="*/ 1438558 w 2507941"/>
              <a:gd name="connsiteY22" fmla="*/ 185980 h 976393"/>
              <a:gd name="connsiteX23" fmla="*/ 1469555 w 2507941"/>
              <a:gd name="connsiteY23" fmla="*/ 139485 h 976393"/>
              <a:gd name="connsiteX24" fmla="*/ 1562544 w 2507941"/>
              <a:gd name="connsiteY24" fmla="*/ 123987 h 976393"/>
              <a:gd name="connsiteX25" fmla="*/ 1980999 w 2507941"/>
              <a:gd name="connsiteY25" fmla="*/ 154983 h 976393"/>
              <a:gd name="connsiteX26" fmla="*/ 2058490 w 2507941"/>
              <a:gd name="connsiteY26" fmla="*/ 185980 h 976393"/>
              <a:gd name="connsiteX27" fmla="*/ 2104985 w 2507941"/>
              <a:gd name="connsiteY27" fmla="*/ 278970 h 976393"/>
              <a:gd name="connsiteX28" fmla="*/ 2135982 w 2507941"/>
              <a:gd name="connsiteY28" fmla="*/ 356461 h 976393"/>
              <a:gd name="connsiteX29" fmla="*/ 2275466 w 2507941"/>
              <a:gd name="connsiteY29" fmla="*/ 371959 h 976393"/>
              <a:gd name="connsiteX30" fmla="*/ 2492443 w 2507941"/>
              <a:gd name="connsiteY30" fmla="*/ 495946 h 976393"/>
              <a:gd name="connsiteX31" fmla="*/ 2507941 w 2507941"/>
              <a:gd name="connsiteY31" fmla="*/ 542441 h 976393"/>
              <a:gd name="connsiteX32" fmla="*/ 2492443 w 2507941"/>
              <a:gd name="connsiteY32" fmla="*/ 635431 h 976393"/>
              <a:gd name="connsiteX33" fmla="*/ 2445948 w 2507941"/>
              <a:gd name="connsiteY33" fmla="*/ 650929 h 976393"/>
              <a:gd name="connsiteX34" fmla="*/ 2337460 w 2507941"/>
              <a:gd name="connsiteY34" fmla="*/ 666427 h 976393"/>
              <a:gd name="connsiteX35" fmla="*/ 2104985 w 2507941"/>
              <a:gd name="connsiteY35" fmla="*/ 681925 h 976393"/>
              <a:gd name="connsiteX36" fmla="*/ 2058490 w 2507941"/>
              <a:gd name="connsiteY36" fmla="*/ 712922 h 976393"/>
              <a:gd name="connsiteX37" fmla="*/ 1919005 w 2507941"/>
              <a:gd name="connsiteY37" fmla="*/ 774915 h 976393"/>
              <a:gd name="connsiteX38" fmla="*/ 1841514 w 2507941"/>
              <a:gd name="connsiteY38" fmla="*/ 790414 h 976393"/>
              <a:gd name="connsiteX39" fmla="*/ 1562544 w 2507941"/>
              <a:gd name="connsiteY39" fmla="*/ 759417 h 976393"/>
              <a:gd name="connsiteX40" fmla="*/ 1516049 w 2507941"/>
              <a:gd name="connsiteY40" fmla="*/ 728420 h 976393"/>
              <a:gd name="connsiteX41" fmla="*/ 1469555 w 2507941"/>
              <a:gd name="connsiteY41" fmla="*/ 681925 h 976393"/>
              <a:gd name="connsiteX42" fmla="*/ 1454056 w 2507941"/>
              <a:gd name="connsiteY42" fmla="*/ 743919 h 976393"/>
              <a:gd name="connsiteX43" fmla="*/ 1407561 w 2507941"/>
              <a:gd name="connsiteY43" fmla="*/ 790414 h 976393"/>
              <a:gd name="connsiteX44" fmla="*/ 1314571 w 2507941"/>
              <a:gd name="connsiteY44" fmla="*/ 883403 h 976393"/>
              <a:gd name="connsiteX45" fmla="*/ 1175087 w 2507941"/>
              <a:gd name="connsiteY45" fmla="*/ 852407 h 976393"/>
              <a:gd name="connsiteX46" fmla="*/ 1128592 w 2507941"/>
              <a:gd name="connsiteY46" fmla="*/ 805912 h 976393"/>
              <a:gd name="connsiteX47" fmla="*/ 1082097 w 2507941"/>
              <a:gd name="connsiteY47" fmla="*/ 836909 h 976393"/>
              <a:gd name="connsiteX48" fmla="*/ 973609 w 2507941"/>
              <a:gd name="connsiteY48" fmla="*/ 960895 h 976393"/>
              <a:gd name="connsiteX49" fmla="*/ 927114 w 2507941"/>
              <a:gd name="connsiteY49" fmla="*/ 976393 h 976393"/>
              <a:gd name="connsiteX50" fmla="*/ 803127 w 2507941"/>
              <a:gd name="connsiteY50" fmla="*/ 945397 h 976393"/>
              <a:gd name="connsiteX51" fmla="*/ 694639 w 2507941"/>
              <a:gd name="connsiteY51" fmla="*/ 914400 h 976393"/>
              <a:gd name="connsiteX52" fmla="*/ 648144 w 2507941"/>
              <a:gd name="connsiteY52" fmla="*/ 883403 h 976393"/>
              <a:gd name="connsiteX53" fmla="*/ 415670 w 2507941"/>
              <a:gd name="connsiteY53" fmla="*/ 929898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507941" h="976393">
                <a:moveTo>
                  <a:pt x="710138" y="836909"/>
                </a:moveTo>
                <a:lnTo>
                  <a:pt x="710138" y="836909"/>
                </a:lnTo>
                <a:cubicBezTo>
                  <a:pt x="658477" y="847241"/>
                  <a:pt x="607498" y="861923"/>
                  <a:pt x="555155" y="867905"/>
                </a:cubicBezTo>
                <a:cubicBezTo>
                  <a:pt x="426428" y="882617"/>
                  <a:pt x="167697" y="898902"/>
                  <a:pt x="167697" y="898902"/>
                </a:cubicBezTo>
                <a:cubicBezTo>
                  <a:pt x="152199" y="893736"/>
                  <a:pt x="132754" y="894955"/>
                  <a:pt x="121202" y="883403"/>
                </a:cubicBezTo>
                <a:cubicBezTo>
                  <a:pt x="109650" y="871851"/>
                  <a:pt x="113010" y="851521"/>
                  <a:pt x="105704" y="836909"/>
                </a:cubicBezTo>
                <a:cubicBezTo>
                  <a:pt x="97374" y="820249"/>
                  <a:pt x="85039" y="805912"/>
                  <a:pt x="74707" y="790414"/>
                </a:cubicBezTo>
                <a:cubicBezTo>
                  <a:pt x="69541" y="774916"/>
                  <a:pt x="65276" y="759087"/>
                  <a:pt x="59209" y="743919"/>
                </a:cubicBezTo>
                <a:cubicBezTo>
                  <a:pt x="44597" y="707389"/>
                  <a:pt x="15981" y="674639"/>
                  <a:pt x="12714" y="635431"/>
                </a:cubicBezTo>
                <a:cubicBezTo>
                  <a:pt x="-6337" y="406827"/>
                  <a:pt x="-13042" y="433840"/>
                  <a:pt x="59209" y="325464"/>
                </a:cubicBezTo>
                <a:cubicBezTo>
                  <a:pt x="64375" y="309966"/>
                  <a:pt x="65645" y="292563"/>
                  <a:pt x="74707" y="278970"/>
                </a:cubicBezTo>
                <a:cubicBezTo>
                  <a:pt x="148543" y="168216"/>
                  <a:pt x="239272" y="239420"/>
                  <a:pt x="384673" y="247973"/>
                </a:cubicBezTo>
                <a:cubicBezTo>
                  <a:pt x="400171" y="258305"/>
                  <a:pt x="412541" y="278970"/>
                  <a:pt x="431168" y="278970"/>
                </a:cubicBezTo>
                <a:cubicBezTo>
                  <a:pt x="449795" y="278970"/>
                  <a:pt x="461003" y="256303"/>
                  <a:pt x="477663" y="247973"/>
                </a:cubicBezTo>
                <a:cubicBezTo>
                  <a:pt x="492275" y="240667"/>
                  <a:pt x="508660" y="237641"/>
                  <a:pt x="524158" y="232475"/>
                </a:cubicBezTo>
                <a:cubicBezTo>
                  <a:pt x="575819" y="196312"/>
                  <a:pt x="644161" y="176456"/>
                  <a:pt x="679141" y="123987"/>
                </a:cubicBezTo>
                <a:cubicBezTo>
                  <a:pt x="702012" y="89681"/>
                  <a:pt x="720834" y="54863"/>
                  <a:pt x="756632" y="30997"/>
                </a:cubicBezTo>
                <a:cubicBezTo>
                  <a:pt x="777059" y="17379"/>
                  <a:pt x="869437" y="2236"/>
                  <a:pt x="880619" y="0"/>
                </a:cubicBezTo>
                <a:cubicBezTo>
                  <a:pt x="916782" y="10332"/>
                  <a:pt x="956558" y="12153"/>
                  <a:pt x="989107" y="30997"/>
                </a:cubicBezTo>
                <a:cubicBezTo>
                  <a:pt x="1056170" y="69823"/>
                  <a:pt x="1112266" y="125111"/>
                  <a:pt x="1175087" y="170481"/>
                </a:cubicBezTo>
                <a:cubicBezTo>
                  <a:pt x="1205288" y="192293"/>
                  <a:pt x="1231936" y="223440"/>
                  <a:pt x="1268077" y="232475"/>
                </a:cubicBezTo>
                <a:lnTo>
                  <a:pt x="1330070" y="247973"/>
                </a:lnTo>
                <a:cubicBezTo>
                  <a:pt x="1402760" y="138935"/>
                  <a:pt x="1304500" y="262584"/>
                  <a:pt x="1438558" y="185980"/>
                </a:cubicBezTo>
                <a:cubicBezTo>
                  <a:pt x="1454731" y="176739"/>
                  <a:pt x="1452895" y="147815"/>
                  <a:pt x="1469555" y="139485"/>
                </a:cubicBezTo>
                <a:cubicBezTo>
                  <a:pt x="1497661" y="125432"/>
                  <a:pt x="1531548" y="129153"/>
                  <a:pt x="1562544" y="123987"/>
                </a:cubicBezTo>
                <a:cubicBezTo>
                  <a:pt x="1794864" y="133667"/>
                  <a:pt x="1837310" y="101099"/>
                  <a:pt x="1980999" y="154983"/>
                </a:cubicBezTo>
                <a:cubicBezTo>
                  <a:pt x="2007048" y="164751"/>
                  <a:pt x="2032660" y="175648"/>
                  <a:pt x="2058490" y="185980"/>
                </a:cubicBezTo>
                <a:cubicBezTo>
                  <a:pt x="2105518" y="256522"/>
                  <a:pt x="2077484" y="205636"/>
                  <a:pt x="2104985" y="278970"/>
                </a:cubicBezTo>
                <a:cubicBezTo>
                  <a:pt x="2114753" y="305019"/>
                  <a:pt x="2111559" y="343139"/>
                  <a:pt x="2135982" y="356461"/>
                </a:cubicBezTo>
                <a:cubicBezTo>
                  <a:pt x="2177051" y="378862"/>
                  <a:pt x="2228971" y="366793"/>
                  <a:pt x="2275466" y="371959"/>
                </a:cubicBezTo>
                <a:cubicBezTo>
                  <a:pt x="2446029" y="418476"/>
                  <a:pt x="2430464" y="371987"/>
                  <a:pt x="2492443" y="495946"/>
                </a:cubicBezTo>
                <a:cubicBezTo>
                  <a:pt x="2499749" y="510558"/>
                  <a:pt x="2502775" y="526943"/>
                  <a:pt x="2507941" y="542441"/>
                </a:cubicBezTo>
                <a:cubicBezTo>
                  <a:pt x="2502775" y="573438"/>
                  <a:pt x="2508034" y="608147"/>
                  <a:pt x="2492443" y="635431"/>
                </a:cubicBezTo>
                <a:cubicBezTo>
                  <a:pt x="2484338" y="649615"/>
                  <a:pt x="2461967" y="647725"/>
                  <a:pt x="2445948" y="650929"/>
                </a:cubicBezTo>
                <a:cubicBezTo>
                  <a:pt x="2410128" y="658093"/>
                  <a:pt x="2373840" y="663120"/>
                  <a:pt x="2337460" y="666427"/>
                </a:cubicBezTo>
                <a:cubicBezTo>
                  <a:pt x="2260115" y="673458"/>
                  <a:pt x="2182477" y="676759"/>
                  <a:pt x="2104985" y="681925"/>
                </a:cubicBezTo>
                <a:cubicBezTo>
                  <a:pt x="2089487" y="692257"/>
                  <a:pt x="2074662" y="703680"/>
                  <a:pt x="2058490" y="712922"/>
                </a:cubicBezTo>
                <a:cubicBezTo>
                  <a:pt x="2024743" y="732206"/>
                  <a:pt x="1953971" y="764425"/>
                  <a:pt x="1919005" y="774915"/>
                </a:cubicBezTo>
                <a:cubicBezTo>
                  <a:pt x="1893774" y="782484"/>
                  <a:pt x="1867344" y="785248"/>
                  <a:pt x="1841514" y="790414"/>
                </a:cubicBezTo>
                <a:cubicBezTo>
                  <a:pt x="1812480" y="788478"/>
                  <a:pt x="1636495" y="796392"/>
                  <a:pt x="1562544" y="759417"/>
                </a:cubicBezTo>
                <a:cubicBezTo>
                  <a:pt x="1545884" y="751087"/>
                  <a:pt x="1530358" y="740345"/>
                  <a:pt x="1516049" y="728420"/>
                </a:cubicBezTo>
                <a:cubicBezTo>
                  <a:pt x="1499211" y="714388"/>
                  <a:pt x="1485053" y="697423"/>
                  <a:pt x="1469555" y="681925"/>
                </a:cubicBezTo>
                <a:cubicBezTo>
                  <a:pt x="1464389" y="702590"/>
                  <a:pt x="1464624" y="725425"/>
                  <a:pt x="1454056" y="743919"/>
                </a:cubicBezTo>
                <a:cubicBezTo>
                  <a:pt x="1443182" y="762949"/>
                  <a:pt x="1421592" y="773576"/>
                  <a:pt x="1407561" y="790414"/>
                </a:cubicBezTo>
                <a:cubicBezTo>
                  <a:pt x="1332021" y="881063"/>
                  <a:pt x="1433369" y="794308"/>
                  <a:pt x="1314571" y="883403"/>
                </a:cubicBezTo>
                <a:cubicBezTo>
                  <a:pt x="1303320" y="881528"/>
                  <a:pt x="1200522" y="869363"/>
                  <a:pt x="1175087" y="852407"/>
                </a:cubicBezTo>
                <a:cubicBezTo>
                  <a:pt x="1156850" y="840249"/>
                  <a:pt x="1144090" y="821410"/>
                  <a:pt x="1128592" y="805912"/>
                </a:cubicBezTo>
                <a:cubicBezTo>
                  <a:pt x="1113094" y="816244"/>
                  <a:pt x="1095268" y="823738"/>
                  <a:pt x="1082097" y="836909"/>
                </a:cubicBezTo>
                <a:cubicBezTo>
                  <a:pt x="974549" y="944456"/>
                  <a:pt x="1174661" y="810105"/>
                  <a:pt x="973609" y="960895"/>
                </a:cubicBezTo>
                <a:cubicBezTo>
                  <a:pt x="960540" y="970697"/>
                  <a:pt x="942612" y="971227"/>
                  <a:pt x="927114" y="976393"/>
                </a:cubicBezTo>
                <a:cubicBezTo>
                  <a:pt x="769587" y="944888"/>
                  <a:pt x="914313" y="977165"/>
                  <a:pt x="803127" y="945397"/>
                </a:cubicBezTo>
                <a:cubicBezTo>
                  <a:pt x="666903" y="906475"/>
                  <a:pt x="806118" y="951559"/>
                  <a:pt x="694639" y="914400"/>
                </a:cubicBezTo>
                <a:lnTo>
                  <a:pt x="648144" y="883403"/>
                </a:lnTo>
                <a:lnTo>
                  <a:pt x="415670" y="929898"/>
                </a:lnTo>
              </a:path>
            </a:pathLst>
          </a:cu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720115" y="-33040"/>
            <a:ext cx="5569600" cy="120032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 smtClean="0">
                <a:solidFill>
                  <a:srgbClr val="FF0000"/>
                </a:solidFill>
              </a:rPr>
              <a:t>罠の入口から奥へ</a:t>
            </a:r>
            <a:endParaRPr kumimoji="1" lang="en-US" altLang="ja-JP" sz="3600" b="1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600" dirty="0" smtClean="0"/>
              <a:t>親に食べさせ徐々に奥へ</a:t>
            </a:r>
            <a:endParaRPr kumimoji="1" lang="en-US" altLang="ja-JP" sz="3600" dirty="0"/>
          </a:p>
        </p:txBody>
      </p:sp>
      <p:sp>
        <p:nvSpPr>
          <p:cNvPr id="27" name="台形 26"/>
          <p:cNvSpPr/>
          <p:nvPr/>
        </p:nvSpPr>
        <p:spPr>
          <a:xfrm>
            <a:off x="1674977" y="6050496"/>
            <a:ext cx="12192000" cy="806708"/>
          </a:xfrm>
          <a:prstGeom prst="trapezoid">
            <a:avLst>
              <a:gd name="adj" fmla="val 365048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 flipH="1">
            <a:off x="5776765" y="4667399"/>
            <a:ext cx="1487837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7700">
            <a:off x="8349991" y="5166962"/>
            <a:ext cx="130677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1708" flipH="1">
            <a:off x="1909512" y="4692443"/>
            <a:ext cx="2999261" cy="1988653"/>
          </a:xfrm>
          <a:prstGeom prst="rect">
            <a:avLst/>
          </a:prstGeom>
        </p:spPr>
      </p:pic>
      <p:pic>
        <p:nvPicPr>
          <p:cNvPr id="35" name="Picture 4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48918" y="5293683"/>
            <a:ext cx="1333054" cy="948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4657463" y="1076336"/>
            <a:ext cx="6106334" cy="4974956"/>
            <a:chOff x="4680487" y="1032039"/>
            <a:chExt cx="6106334" cy="4974956"/>
          </a:xfrm>
        </p:grpSpPr>
        <p:sp>
          <p:nvSpPr>
            <p:cNvPr id="5" name="正方形/長方形 4"/>
            <p:cNvSpPr/>
            <p:nvPr/>
          </p:nvSpPr>
          <p:spPr>
            <a:xfrm>
              <a:off x="4680489" y="3201802"/>
              <a:ext cx="6106332" cy="2805193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" name="直線コネクタ 6"/>
            <p:cNvCxnSpPr/>
            <p:nvPr/>
          </p:nvCxnSpPr>
          <p:spPr>
            <a:xfrm flipV="1">
              <a:off x="4680487" y="5532499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680487" y="506855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 flipV="1">
              <a:off x="4680487" y="460460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V="1">
              <a:off x="4680487" y="4140662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4680487" y="3676717"/>
              <a:ext cx="6075335" cy="154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 flipH="1">
              <a:off x="517675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H="1">
              <a:off x="7456586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H="1">
              <a:off x="8026544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 flipH="1">
              <a:off x="859650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 flipH="1">
              <a:off x="916646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>
              <a:off x="973641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H="1">
              <a:off x="1030637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H="1">
              <a:off x="5746712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H="1">
              <a:off x="6316670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>
              <a:off x="6886628" y="3201006"/>
              <a:ext cx="15498" cy="280519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4680487" y="1032039"/>
              <a:ext cx="0" cy="2168967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楕円 29"/>
          <p:cNvSpPr/>
          <p:nvPr/>
        </p:nvSpPr>
        <p:spPr>
          <a:xfrm>
            <a:off x="7770977" y="4557590"/>
            <a:ext cx="336745" cy="2533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054090" y="4137501"/>
            <a:ext cx="96895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蹴り</a:t>
            </a:r>
            <a:r>
              <a:rPr kumimoji="1" lang="ja-JP" altLang="en-US" sz="2000" dirty="0"/>
              <a:t>糸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4246535" y="3000553"/>
            <a:ext cx="782066" cy="15343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137258" y="2755651"/>
            <a:ext cx="1771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扉はロック</a:t>
            </a:r>
            <a:endParaRPr kumimoji="1" lang="ja-JP" altLang="en-US" sz="2400" dirty="0"/>
          </a:p>
        </p:txBody>
      </p:sp>
      <p:cxnSp>
        <p:nvCxnSpPr>
          <p:cNvPr id="39" name="直線コネクタ 38"/>
          <p:cNvCxnSpPr/>
          <p:nvPr/>
        </p:nvCxnSpPr>
        <p:spPr>
          <a:xfrm>
            <a:off x="4681707" y="1565818"/>
            <a:ext cx="4545875" cy="162143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 rot="1171144">
            <a:off x="7461730" y="2640438"/>
            <a:ext cx="955589" cy="1773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直線コネクタ 40"/>
          <p:cNvCxnSpPr>
            <a:endCxn id="40" idx="3"/>
          </p:cNvCxnSpPr>
          <p:nvPr/>
        </p:nvCxnSpPr>
        <p:spPr>
          <a:xfrm flipV="1">
            <a:off x="7939350" y="2888766"/>
            <a:ext cx="450510" cy="16688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141333" y="1150280"/>
            <a:ext cx="43017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餌を奥まで長くすると子は中の餌を食べ、親は入口の餌から食進む</a:t>
            </a:r>
            <a:endParaRPr kumimoji="1" lang="en-US" altLang="ja-JP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3600" dirty="0" smtClean="0"/>
              <a:t>親が食べるのを確認する</a:t>
            </a:r>
            <a:endParaRPr kumimoji="1" lang="ja-JP" altLang="en-US" sz="36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12648" y="161926"/>
            <a:ext cx="4879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センサーカメラで親が食べているかをチェック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309979" y="5859720"/>
            <a:ext cx="2743200" cy="365125"/>
          </a:xfrm>
        </p:spPr>
        <p:txBody>
          <a:bodyPr/>
          <a:lstStyle/>
          <a:p>
            <a:fld id="{1274A5FB-8A5F-4E8B-812F-9D5D7B46125F}" type="slidenum">
              <a:rPr kumimoji="1" lang="ja-JP" altLang="en-US" sz="1600" smtClean="0">
                <a:solidFill>
                  <a:schemeClr val="tx1"/>
                </a:solidFill>
              </a:rPr>
              <a:t>9</a:t>
            </a:fld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88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809</Words>
  <Application>Microsoft Office PowerPoint</Application>
  <PresentationFormat>ワイド画面</PresentationFormat>
  <Paragraphs>152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6" baseType="lpstr">
      <vt:lpstr>HGP創英角ｺﾞｼｯｸUB</vt:lpstr>
      <vt:lpstr>HGS創英角ﾎﾟｯﾌﾟ体</vt:lpstr>
      <vt:lpstr>HG創英角ﾎﾟｯﾌﾟ体</vt:lpstr>
      <vt:lpstr>ＭＳ 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oa</dc:creator>
  <cp:lastModifiedBy>oa</cp:lastModifiedBy>
  <cp:revision>65</cp:revision>
  <cp:lastPrinted>2022-10-12T00:27:53Z</cp:lastPrinted>
  <dcterms:created xsi:type="dcterms:W3CDTF">2022-09-27T04:52:01Z</dcterms:created>
  <dcterms:modified xsi:type="dcterms:W3CDTF">2022-10-14T02:12:45Z</dcterms:modified>
</cp:coreProperties>
</file>