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58" r:id="rId5"/>
    <p:sldId id="259" r:id="rId6"/>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27" autoAdjust="0"/>
  </p:normalViewPr>
  <p:slideViewPr>
    <p:cSldViewPr snapToGrid="0">
      <p:cViewPr varScale="1">
        <p:scale>
          <a:sx n="72" d="100"/>
          <a:sy n="72" d="100"/>
        </p:scale>
        <p:origin x="288" y="60"/>
      </p:cViewPr>
      <p:guideLst/>
    </p:cSldViewPr>
  </p:slideViewPr>
  <p:notesTextViewPr>
    <p:cViewPr>
      <p:scale>
        <a:sx n="1" d="1"/>
        <a:sy n="1" d="1"/>
      </p:scale>
      <p:origin x="0" y="0"/>
    </p:cViewPr>
  </p:notesText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B740DAC9-DA66-45D9-8EF3-40C045813EED}" type="datetimeFigureOut">
              <a:rPr kumimoji="1" lang="ja-JP" altLang="en-US" smtClean="0"/>
              <a:t>2022/10/24</a:t>
            </a:fld>
            <a:endParaRPr kumimoji="1" lang="ja-JP" altLang="en-US"/>
          </a:p>
        </p:txBody>
      </p:sp>
      <p:sp>
        <p:nvSpPr>
          <p:cNvPr id="4" name="スライド イメージ プレースホルダー 3"/>
          <p:cNvSpPr>
            <a:spLocks noGrp="1" noRot="1" noChangeAspect="1"/>
          </p:cNvSpPr>
          <p:nvPr>
            <p:ph type="sldImg" idx="2"/>
          </p:nvPr>
        </p:nvSpPr>
        <p:spPr>
          <a:xfrm>
            <a:off x="481013" y="639763"/>
            <a:ext cx="6140450" cy="4605337"/>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5493143"/>
            <a:ext cx="5681980" cy="4029254"/>
          </a:xfrm>
          <a:prstGeom prst="rect">
            <a:avLst/>
          </a:prstGeom>
        </p:spPr>
        <p:txBody>
          <a:bodyPr vert="horz" lIns="99057" tIns="49528" rIns="99057" bIns="4952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5F56CF17-F128-4D71-AC6E-B872D417038C}" type="slidenum">
              <a:rPr kumimoji="1" lang="ja-JP" altLang="en-US" smtClean="0"/>
              <a:t>‹#›</a:t>
            </a:fld>
            <a:endParaRPr kumimoji="1" lang="ja-JP" altLang="en-US"/>
          </a:p>
        </p:txBody>
      </p:sp>
    </p:spTree>
    <p:extLst>
      <p:ext uri="{BB962C8B-B14F-4D97-AF65-F5344CB8AC3E}">
        <p14:creationId xmlns:p14="http://schemas.microsoft.com/office/powerpoint/2010/main" val="17227013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639763"/>
            <a:ext cx="6140450" cy="4605337"/>
          </a:xfrm>
        </p:spPr>
      </p:sp>
      <p:sp>
        <p:nvSpPr>
          <p:cNvPr id="3" name="ノート プレースホルダー 2"/>
          <p:cNvSpPr>
            <a:spLocks noGrp="1"/>
          </p:cNvSpPr>
          <p:nvPr>
            <p:ph type="body" idx="1"/>
          </p:nvPr>
        </p:nvSpPr>
        <p:spPr/>
        <p:txBody>
          <a:bodyPr/>
          <a:lstStyle/>
          <a:p>
            <a:r>
              <a:rPr kumimoji="1" lang="ja-JP" altLang="en-US" dirty="0"/>
              <a:t>みなさん、こんにちは。</a:t>
            </a:r>
            <a:endParaRPr kumimoji="1" lang="en-US" altLang="ja-JP" dirty="0"/>
          </a:p>
          <a:p>
            <a:endParaRPr lang="en-US" altLang="ja-JP" dirty="0"/>
          </a:p>
          <a:p>
            <a:r>
              <a:rPr kumimoji="1" lang="ja-JP" altLang="en-US" dirty="0"/>
              <a:t>この講座では、スマートフォンに関する基礎知識について学びます。</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1</a:t>
            </a:fld>
            <a:endParaRPr kumimoji="1" lang="ja-JP" altLang="en-US"/>
          </a:p>
        </p:txBody>
      </p:sp>
    </p:spTree>
    <p:extLst>
      <p:ext uri="{BB962C8B-B14F-4D97-AF65-F5344CB8AC3E}">
        <p14:creationId xmlns:p14="http://schemas.microsoft.com/office/powerpoint/2010/main" val="261459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639763"/>
            <a:ext cx="6140450" cy="4605337"/>
          </a:xfrm>
        </p:spPr>
      </p:sp>
      <p:sp>
        <p:nvSpPr>
          <p:cNvPr id="3" name="ノート プレースホルダー 2"/>
          <p:cNvSpPr>
            <a:spLocks noGrp="1"/>
          </p:cNvSpPr>
          <p:nvPr>
            <p:ph type="body" idx="1"/>
          </p:nvPr>
        </p:nvSpPr>
        <p:spPr>
          <a:xfrm>
            <a:off x="710248" y="5493143"/>
            <a:ext cx="5681980" cy="4604860"/>
          </a:xfrm>
        </p:spPr>
        <p:txBody>
          <a:bodyPr/>
          <a:lstStyle/>
          <a:p>
            <a:r>
              <a:rPr kumimoji="1" lang="ja-JP" altLang="en-US" dirty="0"/>
              <a:t>スマートフォンは、簡単に言うと従来の携帯電話にパソコンの機能が追加されたものです。</a:t>
            </a:r>
            <a:endParaRPr kumimoji="1" lang="en-US" altLang="ja-JP" dirty="0"/>
          </a:p>
          <a:p>
            <a:endParaRPr lang="en-US" altLang="ja-JP" dirty="0"/>
          </a:p>
          <a:p>
            <a:r>
              <a:rPr kumimoji="1" lang="ja-JP" altLang="en-US" dirty="0"/>
              <a:t>画面も大きいので、文字や動画が見やすいです。</a:t>
            </a:r>
            <a:endParaRPr kumimoji="1" lang="en-US" altLang="ja-JP" dirty="0"/>
          </a:p>
          <a:p>
            <a:endParaRPr lang="en-US" altLang="ja-JP" dirty="0"/>
          </a:p>
          <a:p>
            <a:r>
              <a:rPr kumimoji="1" lang="ja-JP" altLang="en-US" dirty="0"/>
              <a:t>「スマートフォン」は略して「スマホ」ということもあります。</a:t>
            </a:r>
            <a:endParaRPr kumimoji="1" lang="en-US" altLang="ja-JP" dirty="0"/>
          </a:p>
          <a:p>
            <a:endParaRPr lang="en-US" altLang="ja-JP" dirty="0"/>
          </a:p>
          <a:p>
            <a:r>
              <a:rPr kumimoji="1" lang="ja-JP" altLang="en-US" dirty="0"/>
              <a:t>操作についても、タッチパネル式で見たままを触るだけで簡単に操作できるので、とても便利に使えます。</a:t>
            </a:r>
            <a:endParaRPr kumimoji="1" lang="en-US" altLang="ja-JP" dirty="0"/>
          </a:p>
          <a:p>
            <a:endParaRPr lang="en-US" altLang="ja-JP" dirty="0"/>
          </a:p>
          <a:p>
            <a:r>
              <a:rPr kumimoji="1" lang="ja-JP" altLang="en-US" dirty="0"/>
              <a:t>インターネットで調べ物ができたり、お財布代わりとして電子マネー決済もできるようになっています。</a:t>
            </a:r>
            <a:endParaRPr kumimoji="1" lang="en-US" altLang="ja-JP" dirty="0"/>
          </a:p>
          <a:p>
            <a:endParaRPr lang="en-US" altLang="ja-JP" dirty="0"/>
          </a:p>
          <a:p>
            <a:r>
              <a:rPr kumimoji="1" lang="ja-JP" altLang="en-US" dirty="0"/>
              <a:t>このように便利な機能がたくさん備わっているので、様々な操作や設定方法について知っておくことがとても大切です。</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2</a:t>
            </a:fld>
            <a:endParaRPr kumimoji="1" lang="ja-JP" altLang="en-US"/>
          </a:p>
        </p:txBody>
      </p:sp>
    </p:spTree>
    <p:extLst>
      <p:ext uri="{BB962C8B-B14F-4D97-AF65-F5344CB8AC3E}">
        <p14:creationId xmlns:p14="http://schemas.microsoft.com/office/powerpoint/2010/main" val="417130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639763"/>
            <a:ext cx="6140450" cy="4605337"/>
          </a:xfrm>
        </p:spPr>
      </p:sp>
      <p:sp>
        <p:nvSpPr>
          <p:cNvPr id="3" name="ノート プレースホルダー 2"/>
          <p:cNvSpPr>
            <a:spLocks noGrp="1"/>
          </p:cNvSpPr>
          <p:nvPr>
            <p:ph type="body" idx="1"/>
          </p:nvPr>
        </p:nvSpPr>
        <p:spPr>
          <a:xfrm>
            <a:off x="710248" y="5430747"/>
            <a:ext cx="5681980" cy="4739883"/>
          </a:xfrm>
        </p:spPr>
        <p:txBody>
          <a:bodyPr/>
          <a:lstStyle/>
          <a:p>
            <a:r>
              <a:rPr kumimoji="1" lang="ja-JP" altLang="en-US" dirty="0"/>
              <a:t>持ち運びに適した電子機器のことを「モバイル機器」といいます。</a:t>
            </a:r>
            <a:endParaRPr kumimoji="1" lang="en-US" altLang="ja-JP" dirty="0"/>
          </a:p>
          <a:p>
            <a:endParaRPr lang="en-US" altLang="ja-JP" dirty="0"/>
          </a:p>
          <a:p>
            <a:r>
              <a:rPr kumimoji="1" lang="ja-JP" altLang="en-US" dirty="0"/>
              <a:t>スマホも「モバイル機器」の一つです。</a:t>
            </a:r>
            <a:endParaRPr kumimoji="1" lang="en-US" altLang="ja-JP" dirty="0"/>
          </a:p>
          <a:p>
            <a:endParaRPr lang="en-US" altLang="ja-JP" dirty="0"/>
          </a:p>
          <a:p>
            <a:r>
              <a:rPr kumimoji="1" lang="ja-JP" altLang="en-US" dirty="0"/>
              <a:t>「モバイル機器」で利用できる回線は主に２種類あります。</a:t>
            </a:r>
            <a:endParaRPr kumimoji="1" lang="en-US" altLang="ja-JP" dirty="0"/>
          </a:p>
          <a:p>
            <a:endParaRPr lang="en-US" altLang="ja-JP" dirty="0"/>
          </a:p>
          <a:p>
            <a:r>
              <a:rPr kumimoji="1" lang="en-US" altLang="ja-JP" dirty="0"/>
              <a:t>1</a:t>
            </a:r>
            <a:r>
              <a:rPr kumimoji="1" lang="ja-JP" altLang="en-US" dirty="0"/>
              <a:t>つ目が、キャリア回線と呼ばれるものです。</a:t>
            </a:r>
            <a:endParaRPr kumimoji="1" lang="en-US" altLang="ja-JP" dirty="0"/>
          </a:p>
          <a:p>
            <a:endParaRPr kumimoji="1" lang="en-US" altLang="ja-JP" dirty="0"/>
          </a:p>
          <a:p>
            <a:r>
              <a:rPr lang="ja-JP" altLang="en-US" dirty="0"/>
              <a:t>免許を持っている各通信事業者が、基地局を介して提供しているものになります。</a:t>
            </a:r>
            <a:endParaRPr lang="en-US" altLang="ja-JP" dirty="0"/>
          </a:p>
          <a:p>
            <a:endParaRPr lang="en-US" altLang="ja-JP" dirty="0"/>
          </a:p>
          <a:p>
            <a:r>
              <a:rPr kumimoji="1" lang="ja-JP" altLang="en-US" dirty="0"/>
              <a:t>いわゆる「４</a:t>
            </a:r>
            <a:r>
              <a:rPr kumimoji="1" lang="en-US" altLang="ja-JP" dirty="0"/>
              <a:t>G</a:t>
            </a:r>
            <a:r>
              <a:rPr kumimoji="1" lang="ja-JP" altLang="en-US" dirty="0"/>
              <a:t>（フォージー）」や「５</a:t>
            </a:r>
            <a:r>
              <a:rPr kumimoji="1" lang="en-US" altLang="ja-JP" dirty="0"/>
              <a:t>G</a:t>
            </a:r>
            <a:r>
              <a:rPr kumimoji="1" lang="ja-JP" altLang="en-US" dirty="0"/>
              <a:t>（ファイブジー）」と呼ばれるものがこれにあたります。</a:t>
            </a:r>
            <a:endParaRPr kumimoji="1" lang="en-US" altLang="ja-JP" dirty="0"/>
          </a:p>
          <a:p>
            <a:endParaRPr lang="en-US" altLang="ja-JP" dirty="0"/>
          </a:p>
          <a:p>
            <a:r>
              <a:rPr kumimoji="1" lang="en-US" altLang="ja-JP" dirty="0"/>
              <a:t>2</a:t>
            </a:r>
            <a:r>
              <a:rPr kumimoji="1" lang="ja-JP" altLang="en-US" dirty="0"/>
              <a:t>つ目が無線</a:t>
            </a:r>
            <a:r>
              <a:rPr kumimoji="1" lang="en-US" altLang="ja-JP" dirty="0"/>
              <a:t>LAN</a:t>
            </a:r>
            <a:r>
              <a:rPr kumimoji="1" lang="ja-JP" altLang="en-US" dirty="0"/>
              <a:t>（ラン）回線、いわゆる</a:t>
            </a:r>
            <a:r>
              <a:rPr kumimoji="1" lang="en-US" altLang="ja-JP" dirty="0"/>
              <a:t>Wi-Fi</a:t>
            </a:r>
            <a:r>
              <a:rPr kumimoji="1" lang="ja-JP" altLang="en-US" dirty="0"/>
              <a:t>（ワイファイ）と呼ばれるものです。</a:t>
            </a:r>
            <a:endParaRPr kumimoji="1" lang="en-US" altLang="ja-JP" dirty="0"/>
          </a:p>
          <a:p>
            <a:endParaRPr lang="en-US" altLang="ja-JP" dirty="0"/>
          </a:p>
          <a:p>
            <a:r>
              <a:rPr kumimoji="1" lang="ja-JP" altLang="en-US" dirty="0"/>
              <a:t>自宅で契約して回線を設置したり、駅などの公共施設や飲食店などで利用できたりと使用できる場所が増えてきています。</a:t>
            </a:r>
            <a:endParaRPr kumimoji="1" lang="en-US" altLang="ja-JP" dirty="0"/>
          </a:p>
          <a:p>
            <a:endParaRPr lang="en-US" altLang="ja-JP" dirty="0"/>
          </a:p>
          <a:p>
            <a:r>
              <a:rPr kumimoji="1" lang="ja-JP" altLang="en-US" dirty="0"/>
              <a:t>大切なのは、その場に応じて、どちらの回線につなげて使うかを意識することです。</a:t>
            </a:r>
            <a:endParaRPr kumimoji="1" lang="en-US" altLang="ja-JP" dirty="0"/>
          </a:p>
          <a:p>
            <a:endParaRPr lang="en-US" altLang="ja-JP" dirty="0"/>
          </a:p>
          <a:p>
            <a:r>
              <a:rPr kumimoji="1" lang="ja-JP" altLang="en-US" dirty="0"/>
              <a:t>それだけで、通信量を節約することができます。</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3</a:t>
            </a:fld>
            <a:endParaRPr kumimoji="1" lang="ja-JP" altLang="en-US"/>
          </a:p>
        </p:txBody>
      </p:sp>
    </p:spTree>
    <p:extLst>
      <p:ext uri="{BB962C8B-B14F-4D97-AF65-F5344CB8AC3E}">
        <p14:creationId xmlns:p14="http://schemas.microsoft.com/office/powerpoint/2010/main" val="335748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639763"/>
            <a:ext cx="6140450" cy="4605337"/>
          </a:xfrm>
        </p:spPr>
      </p:sp>
      <p:sp>
        <p:nvSpPr>
          <p:cNvPr id="3" name="ノート プレースホルダー 2"/>
          <p:cNvSpPr>
            <a:spLocks noGrp="1"/>
          </p:cNvSpPr>
          <p:nvPr>
            <p:ph type="body" idx="1"/>
          </p:nvPr>
        </p:nvSpPr>
        <p:spPr>
          <a:xfrm>
            <a:off x="710248" y="5493143"/>
            <a:ext cx="5681980" cy="4604860"/>
          </a:xfrm>
        </p:spPr>
        <p:txBody>
          <a:bodyPr/>
          <a:lstStyle/>
          <a:p>
            <a:r>
              <a:rPr kumimoji="1" lang="ja-JP" altLang="en-US" dirty="0"/>
              <a:t>スマホでできることは、とてもたくさんあります。</a:t>
            </a:r>
            <a:endParaRPr kumimoji="1" lang="en-US" altLang="ja-JP" dirty="0"/>
          </a:p>
          <a:p>
            <a:endParaRPr lang="en-US" altLang="ja-JP" dirty="0"/>
          </a:p>
          <a:p>
            <a:r>
              <a:rPr kumimoji="1" lang="ja-JP" altLang="en-US" dirty="0"/>
              <a:t>従来の携帯電話の機能はもちろん、パソコンでよく使われるインターネットも利用が可能です。</a:t>
            </a:r>
            <a:endParaRPr kumimoji="1" lang="en-US" altLang="ja-JP" dirty="0"/>
          </a:p>
          <a:p>
            <a:endParaRPr lang="en-US" altLang="ja-JP" dirty="0"/>
          </a:p>
          <a:p>
            <a:r>
              <a:rPr kumimoji="1" lang="ja-JP" altLang="en-US" dirty="0"/>
              <a:t>従来の携帯電話でもインターネットの利用は可能ですが、パソコンに比べると情報量が少なかったり、画面も小さくて見にくいという点があります。</a:t>
            </a:r>
            <a:endParaRPr kumimoji="1" lang="en-US" altLang="ja-JP" dirty="0"/>
          </a:p>
          <a:p>
            <a:endParaRPr lang="en-US" altLang="ja-JP" dirty="0"/>
          </a:p>
          <a:p>
            <a:r>
              <a:rPr kumimoji="1" lang="ja-JP" altLang="en-US" dirty="0"/>
              <a:t>スマホでは、パソコンと同等の情報量を見ることができ、従来の携帯電話と比べても画面も大きいのでとても見やすくなっています。</a:t>
            </a:r>
            <a:endParaRPr kumimoji="1" lang="en-US" altLang="ja-JP" dirty="0"/>
          </a:p>
          <a:p>
            <a:endParaRPr lang="en-US" altLang="ja-JP" dirty="0"/>
          </a:p>
          <a:p>
            <a:r>
              <a:rPr kumimoji="1" lang="en-US" altLang="ja-JP" dirty="0"/>
              <a:t>SNS</a:t>
            </a:r>
            <a:r>
              <a:rPr kumimoji="1" lang="ja-JP" altLang="en-US" dirty="0"/>
              <a:t>（エスエヌエス）も利用できるため、簡単に世界中の情報を確認することができるようになりました。</a:t>
            </a:r>
            <a:endParaRPr kumimoji="1" lang="en-US" altLang="ja-JP" dirty="0"/>
          </a:p>
          <a:p>
            <a:endParaRPr lang="en-US" altLang="ja-JP" dirty="0"/>
          </a:p>
          <a:p>
            <a:r>
              <a:rPr kumimoji="1" lang="ja-JP" altLang="en-US" dirty="0"/>
              <a:t>その他にもいろいろな道具の機能を備えています。</a:t>
            </a:r>
            <a:endParaRPr kumimoji="1" lang="en-US" altLang="ja-JP" dirty="0"/>
          </a:p>
          <a:p>
            <a:endParaRPr lang="en-US" altLang="ja-JP" dirty="0"/>
          </a:p>
          <a:p>
            <a:r>
              <a:rPr kumimoji="1" lang="ja-JP" altLang="en-US" dirty="0"/>
              <a:t>例えば、新聞や本を読んだり、ラジオや音楽を聴いたり、地図を見たりできます。</a:t>
            </a:r>
            <a:endParaRPr kumimoji="1" lang="en-US" altLang="ja-JP" dirty="0"/>
          </a:p>
          <a:p>
            <a:endParaRPr lang="en-US" altLang="ja-JP" dirty="0"/>
          </a:p>
          <a:p>
            <a:r>
              <a:rPr kumimoji="1" lang="ja-JP" altLang="en-US" dirty="0"/>
              <a:t>他にも、写真や動画の撮影ができるので、ビデオやデジカメの代わりとして使うことができます。</a:t>
            </a:r>
            <a:endParaRPr kumimoji="1" lang="en-US" altLang="ja-JP" dirty="0"/>
          </a:p>
          <a:p>
            <a:endParaRPr lang="en-US" altLang="ja-JP" dirty="0"/>
          </a:p>
          <a:p>
            <a:r>
              <a:rPr kumimoji="1" lang="ja-JP" altLang="en-US" dirty="0"/>
              <a:t>このようにスマホはいろいろな道具の代わりになり、またインターネットで世界中とつながることができる、とても便利なものです。</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4</a:t>
            </a:fld>
            <a:endParaRPr kumimoji="1" lang="ja-JP" altLang="en-US"/>
          </a:p>
        </p:txBody>
      </p:sp>
    </p:spTree>
    <p:extLst>
      <p:ext uri="{BB962C8B-B14F-4D97-AF65-F5344CB8AC3E}">
        <p14:creationId xmlns:p14="http://schemas.microsoft.com/office/powerpoint/2010/main" val="215887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639763"/>
            <a:ext cx="6140450" cy="4605337"/>
          </a:xfrm>
        </p:spPr>
      </p:sp>
      <p:sp>
        <p:nvSpPr>
          <p:cNvPr id="3" name="ノート プレースホルダー 2"/>
          <p:cNvSpPr>
            <a:spLocks noGrp="1"/>
          </p:cNvSpPr>
          <p:nvPr>
            <p:ph type="body" idx="1"/>
          </p:nvPr>
        </p:nvSpPr>
        <p:spPr>
          <a:xfrm>
            <a:off x="710248" y="5493142"/>
            <a:ext cx="5681980" cy="4425557"/>
          </a:xfrm>
        </p:spPr>
        <p:txBody>
          <a:bodyPr/>
          <a:lstStyle/>
          <a:p>
            <a:r>
              <a:rPr kumimoji="1" lang="ja-JP" altLang="en-US" dirty="0"/>
              <a:t>ではここで、覚えておきたいスマホに関わる用語についてご紹介いたします。</a:t>
            </a:r>
            <a:endParaRPr kumimoji="1" lang="en-US" altLang="ja-JP" dirty="0"/>
          </a:p>
          <a:p>
            <a:endParaRPr lang="en-US" altLang="ja-JP" dirty="0"/>
          </a:p>
          <a:p>
            <a:r>
              <a:rPr kumimoji="1" lang="ja-JP" altLang="en-US" dirty="0"/>
              <a:t>まずは、よく使われる用語から見ていきましょう。</a:t>
            </a:r>
            <a:endParaRPr kumimoji="1" lang="en-US" altLang="ja-JP" dirty="0"/>
          </a:p>
          <a:p>
            <a:endParaRPr lang="en-US" altLang="ja-JP" dirty="0"/>
          </a:p>
          <a:p>
            <a:r>
              <a:rPr kumimoji="1" lang="ja-JP" altLang="en-US" dirty="0"/>
              <a:t>スマホには「ホーム画面」という画面があります。</a:t>
            </a:r>
            <a:endParaRPr kumimoji="1" lang="en-US" altLang="ja-JP" dirty="0"/>
          </a:p>
          <a:p>
            <a:endParaRPr lang="en-US" altLang="ja-JP" dirty="0"/>
          </a:p>
          <a:p>
            <a:r>
              <a:rPr kumimoji="1" lang="ja-JP" altLang="en-US" dirty="0"/>
              <a:t>折りたたみ携帯、いわゆるガラケーでいうところの待ち受け画面のことです。</a:t>
            </a:r>
            <a:endParaRPr kumimoji="1" lang="en-US" altLang="ja-JP" dirty="0"/>
          </a:p>
          <a:p>
            <a:endParaRPr lang="en-US" altLang="ja-JP" dirty="0"/>
          </a:p>
          <a:p>
            <a:r>
              <a:rPr kumimoji="1" lang="ja-JP" altLang="en-US" dirty="0"/>
              <a:t>次に「アイコン」ですが、これはアプリの絵のボタンを指しています。</a:t>
            </a:r>
            <a:endParaRPr kumimoji="1" lang="en-US" altLang="ja-JP" dirty="0"/>
          </a:p>
          <a:p>
            <a:endParaRPr lang="en-US" altLang="ja-JP" dirty="0"/>
          </a:p>
          <a:p>
            <a:r>
              <a:rPr kumimoji="1" lang="ja-JP" altLang="en-US" dirty="0"/>
              <a:t>指でアイコンをタッチすると、アプリが起動します。</a:t>
            </a:r>
            <a:endParaRPr kumimoji="1" lang="en-US" altLang="ja-JP" dirty="0"/>
          </a:p>
          <a:p>
            <a:endParaRPr lang="en-US" altLang="ja-JP" dirty="0"/>
          </a:p>
          <a:p>
            <a:r>
              <a:rPr kumimoji="1" lang="ja-JP" altLang="en-US" dirty="0"/>
              <a:t>また「インストール」はスマホにアプリを追加すること、「アンインストール」は反対にスマホからアプリを消去することです。</a:t>
            </a:r>
            <a:endParaRPr kumimoji="1" lang="en-US" altLang="ja-JP" dirty="0"/>
          </a:p>
          <a:p>
            <a:endParaRPr lang="en-US" altLang="ja-JP" dirty="0"/>
          </a:p>
          <a:p>
            <a:r>
              <a:rPr kumimoji="1" lang="ja-JP" altLang="en-US" dirty="0"/>
              <a:t>「</a:t>
            </a:r>
            <a:r>
              <a:rPr kumimoji="1" lang="en-US" altLang="ja-JP" dirty="0"/>
              <a:t>OS</a:t>
            </a:r>
            <a:r>
              <a:rPr kumimoji="1" lang="ja-JP" altLang="en-US" dirty="0"/>
              <a:t>（オーエス）」とは、スマホを使うための土台となるソフトウェアのことです。</a:t>
            </a:r>
            <a:endParaRPr kumimoji="1" lang="en-US" altLang="ja-JP" dirty="0"/>
          </a:p>
          <a:p>
            <a:endParaRPr lang="en-US" altLang="ja-JP" dirty="0"/>
          </a:p>
          <a:p>
            <a:r>
              <a:rPr kumimoji="1" lang="ja-JP" altLang="en-US" dirty="0"/>
              <a:t>「ソフトウェア」とは、スマホを動かす命令のことで、「ソフト」ともいいます。</a:t>
            </a:r>
            <a:endParaRPr kumimoji="1" lang="en-US" altLang="ja-JP" dirty="0"/>
          </a:p>
          <a:p>
            <a:endParaRPr lang="en-US" altLang="ja-JP" dirty="0"/>
          </a:p>
          <a:p>
            <a:r>
              <a:rPr kumimoji="1" lang="en-US" altLang="ja-JP" dirty="0"/>
              <a:t>iPhone</a:t>
            </a:r>
            <a:r>
              <a:rPr kumimoji="1" lang="ja-JP" altLang="en-US" dirty="0"/>
              <a:t>では「</a:t>
            </a:r>
            <a:r>
              <a:rPr kumimoji="1" lang="en-US" altLang="ja-JP" dirty="0"/>
              <a:t>iOS</a:t>
            </a:r>
            <a:r>
              <a:rPr kumimoji="1" lang="ja-JP" altLang="en-US" dirty="0"/>
              <a:t>（アイオーエス）」、それ以外のスマホでは「</a:t>
            </a:r>
            <a:r>
              <a:rPr kumimoji="1" lang="en-US" altLang="ja-JP" dirty="0"/>
              <a:t>Android</a:t>
            </a:r>
            <a:r>
              <a:rPr kumimoji="1" lang="ja-JP" altLang="en-US" dirty="0"/>
              <a:t>（アンドロイド）」というソフトウェアが主に使われています。</a:t>
            </a:r>
            <a:endParaRPr kumimoji="1" lang="en-US" altLang="ja-JP" dirty="0"/>
          </a:p>
          <a:p>
            <a:endParaRPr lang="en-US" altLang="ja-JP" dirty="0"/>
          </a:p>
          <a:p>
            <a:r>
              <a:rPr lang="ja-JP" altLang="en-US" dirty="0"/>
              <a:t>「アプリ」とは「アプリケーション」の略で、特定の役割に特化したソフトウェアのことです。</a:t>
            </a:r>
            <a:endParaRPr lang="en-US" altLang="ja-JP" dirty="0"/>
          </a:p>
          <a:p>
            <a:endParaRPr lang="en-US" altLang="ja-JP" dirty="0"/>
          </a:p>
          <a:p>
            <a:r>
              <a:rPr lang="ja-JP" altLang="en-US" dirty="0"/>
              <a:t>電話のアプリは電話をするためのソフトウェア、カメラのアプリはカメラの機能を使うためのソフトウェアです。</a:t>
            </a:r>
            <a:endParaRPr lang="en-US" altLang="ja-JP" dirty="0"/>
          </a:p>
          <a:p>
            <a:endParaRPr lang="en-US" altLang="ja-JP" dirty="0"/>
          </a:p>
          <a:p>
            <a:r>
              <a:rPr lang="ja-JP" altLang="en-US" dirty="0"/>
              <a:t>また、アプリの中にある「ブラウザ」は、インターネットを閲覧するためのソフトウェアです。</a:t>
            </a:r>
            <a:endParaRPr lang="en-US" altLang="ja-JP" dirty="0"/>
          </a:p>
          <a:p>
            <a:endParaRPr lang="en-US" altLang="ja-JP" dirty="0"/>
          </a:p>
          <a:p>
            <a:r>
              <a:rPr kumimoji="1" lang="ja-JP" altLang="en-US" dirty="0"/>
              <a:t>スマートフォンに関する基礎知識の講座は以上です。</a:t>
            </a:r>
            <a:endParaRPr lang="en-US"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5</a:t>
            </a:fld>
            <a:endParaRPr kumimoji="1" lang="ja-JP" altLang="en-US"/>
          </a:p>
        </p:txBody>
      </p:sp>
    </p:spTree>
    <p:extLst>
      <p:ext uri="{BB962C8B-B14F-4D97-AF65-F5344CB8AC3E}">
        <p14:creationId xmlns:p14="http://schemas.microsoft.com/office/powerpoint/2010/main" val="96285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313626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14580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26709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193646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134736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377272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82549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07354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70904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333529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56158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082921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6228B98-4C7E-4F78-BB39-9427F291F25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6763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1373052-DC5F-4A35-ABAF-90109610363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5018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DEF3E93-F8D8-4470-BAC8-EF367A99A3F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7551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a:extLst>
              <a:ext uri="{FF2B5EF4-FFF2-40B4-BE49-F238E27FC236}">
                <a16:creationId xmlns:a16="http://schemas.microsoft.com/office/drawing/2014/main" id="{A200BBCF-C691-4E6C-BC13-7C98B41B6E8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3447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3C94E7D-AA4D-4D61-95B4-2D0330FC8D3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446501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787</Words>
  <Application>Microsoft Office PowerPoint</Application>
  <PresentationFormat>画面に合わせる (4:3)</PresentationFormat>
  <Paragraphs>83</Paragraphs>
  <Slides>5</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由佳</dc:creator>
  <cp:lastModifiedBy>佐藤　由佳</cp:lastModifiedBy>
  <cp:revision>63</cp:revision>
  <cp:lastPrinted>2022-10-12T08:49:52Z</cp:lastPrinted>
  <dcterms:created xsi:type="dcterms:W3CDTF">2022-10-12T05:32:45Z</dcterms:created>
  <dcterms:modified xsi:type="dcterms:W3CDTF">2022-10-24T07:02:07Z</dcterms:modified>
</cp:coreProperties>
</file>