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27" autoAdjust="0"/>
  </p:normalViewPr>
  <p:slideViewPr>
    <p:cSldViewPr snapToGrid="0">
      <p:cViewPr varScale="1">
        <p:scale>
          <a:sx n="72" d="100"/>
          <a:sy n="72" d="100"/>
        </p:scale>
        <p:origin x="288" y="60"/>
      </p:cViewPr>
      <p:guideLst/>
    </p:cSldViewPr>
  </p:slideViewPr>
  <p:notesTextViewPr>
    <p:cViewPr>
      <p:scale>
        <a:sx n="1" d="1"/>
        <a:sy n="1" d="1"/>
      </p:scale>
      <p:origin x="0" y="0"/>
    </p:cViewPr>
  </p:notesTextViewPr>
  <p:notesViewPr>
    <p:cSldViewPr snapToGrid="0">
      <p:cViewPr varScale="1">
        <p:scale>
          <a:sx n="77" d="100"/>
          <a:sy n="77" d="100"/>
        </p:scale>
        <p:origin x="400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39" cy="513428"/>
          </a:xfrm>
          <a:prstGeom prst="rect">
            <a:avLst/>
          </a:prstGeom>
        </p:spPr>
        <p:txBody>
          <a:bodyPr vert="horz" lIns="99055" tIns="49527" rIns="99055" bIns="49527"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3093" y="1"/>
            <a:ext cx="3077739" cy="513428"/>
          </a:xfrm>
          <a:prstGeom prst="rect">
            <a:avLst/>
          </a:prstGeom>
        </p:spPr>
        <p:txBody>
          <a:bodyPr vert="horz" lIns="99055" tIns="49527" rIns="99055" bIns="49527" rtlCol="0"/>
          <a:lstStyle>
            <a:lvl1pPr algn="r">
              <a:defRPr sz="1400"/>
            </a:lvl1pPr>
          </a:lstStyle>
          <a:p>
            <a:fld id="{B740DAC9-DA66-45D9-8EF3-40C045813EED}" type="datetimeFigureOut">
              <a:rPr kumimoji="1" lang="ja-JP" altLang="en-US" smtClean="0"/>
              <a:t>2022/10/24</a:t>
            </a:fld>
            <a:endParaRPr kumimoji="1" lang="ja-JP" altLang="en-US"/>
          </a:p>
        </p:txBody>
      </p:sp>
      <p:sp>
        <p:nvSpPr>
          <p:cNvPr id="4" name="スライド イメージ プレースホルダー 3"/>
          <p:cNvSpPr>
            <a:spLocks noGrp="1" noRot="1" noChangeAspect="1"/>
          </p:cNvSpPr>
          <p:nvPr>
            <p:ph type="sldImg" idx="2"/>
          </p:nvPr>
        </p:nvSpPr>
        <p:spPr>
          <a:xfrm>
            <a:off x="481013" y="639763"/>
            <a:ext cx="6140450" cy="4605337"/>
          </a:xfrm>
          <a:prstGeom prst="rect">
            <a:avLst/>
          </a:prstGeom>
          <a:noFill/>
          <a:ln w="12700">
            <a:solidFill>
              <a:prstClr val="black"/>
            </a:solidFill>
          </a:ln>
        </p:spPr>
        <p:txBody>
          <a:bodyPr vert="horz" lIns="99055" tIns="49527" rIns="99055" bIns="49527" rtlCol="0" anchor="ctr"/>
          <a:lstStyle/>
          <a:p>
            <a:endParaRPr lang="ja-JP" altLang="en-US"/>
          </a:p>
        </p:txBody>
      </p:sp>
      <p:sp>
        <p:nvSpPr>
          <p:cNvPr id="5" name="ノート プレースホルダー 4"/>
          <p:cNvSpPr>
            <a:spLocks noGrp="1"/>
          </p:cNvSpPr>
          <p:nvPr>
            <p:ph type="body" sz="quarter" idx="3"/>
          </p:nvPr>
        </p:nvSpPr>
        <p:spPr>
          <a:xfrm>
            <a:off x="710248" y="5493143"/>
            <a:ext cx="5681980" cy="4029254"/>
          </a:xfrm>
          <a:prstGeom prst="rect">
            <a:avLst/>
          </a:prstGeom>
        </p:spPr>
        <p:txBody>
          <a:bodyPr vert="horz" lIns="99055" tIns="49527" rIns="99055" bIns="4952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599"/>
            <a:ext cx="3077739" cy="513427"/>
          </a:xfrm>
          <a:prstGeom prst="rect">
            <a:avLst/>
          </a:prstGeom>
        </p:spPr>
        <p:txBody>
          <a:bodyPr vert="horz" lIns="99055" tIns="49527" rIns="99055" bIns="49527"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3093" y="9719599"/>
            <a:ext cx="3077739" cy="513427"/>
          </a:xfrm>
          <a:prstGeom prst="rect">
            <a:avLst/>
          </a:prstGeom>
        </p:spPr>
        <p:txBody>
          <a:bodyPr vert="horz" lIns="99055" tIns="49527" rIns="99055" bIns="49527" rtlCol="0" anchor="b"/>
          <a:lstStyle>
            <a:lvl1pPr algn="r">
              <a:defRPr sz="1400"/>
            </a:lvl1pPr>
          </a:lstStyle>
          <a:p>
            <a:fld id="{5F56CF17-F128-4D71-AC6E-B872D417038C}" type="slidenum">
              <a:rPr kumimoji="1" lang="ja-JP" altLang="en-US" smtClean="0"/>
              <a:t>‹#›</a:t>
            </a:fld>
            <a:endParaRPr kumimoji="1" lang="ja-JP" altLang="en-US"/>
          </a:p>
        </p:txBody>
      </p:sp>
    </p:spTree>
    <p:extLst>
      <p:ext uri="{BB962C8B-B14F-4D97-AF65-F5344CB8AC3E}">
        <p14:creationId xmlns:p14="http://schemas.microsoft.com/office/powerpoint/2010/main" val="17227013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639763"/>
            <a:ext cx="6140450" cy="4605337"/>
          </a:xfrm>
        </p:spPr>
      </p:sp>
      <p:sp>
        <p:nvSpPr>
          <p:cNvPr id="3" name="ノート プレースホルダー 2"/>
          <p:cNvSpPr>
            <a:spLocks noGrp="1"/>
          </p:cNvSpPr>
          <p:nvPr>
            <p:ph type="body" idx="1"/>
          </p:nvPr>
        </p:nvSpPr>
        <p:spPr/>
        <p:txBody>
          <a:bodyPr/>
          <a:lstStyle/>
          <a:p>
            <a:r>
              <a:rPr kumimoji="1" lang="ja-JP" altLang="en-US" dirty="0"/>
              <a:t>みなさん、こんにちは。</a:t>
            </a:r>
            <a:endParaRPr kumimoji="1" lang="en-US" altLang="ja-JP" dirty="0"/>
          </a:p>
          <a:p>
            <a:endParaRPr lang="en-US" altLang="ja-JP" dirty="0"/>
          </a:p>
          <a:p>
            <a:r>
              <a:rPr kumimoji="1" lang="ja-JP" altLang="en-US" dirty="0"/>
              <a:t>この講座では、高齢者が巻き込まれがちなトラブルや対応について学びます。</a:t>
            </a:r>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1</a:t>
            </a:fld>
            <a:endParaRPr kumimoji="1" lang="ja-JP" altLang="en-US"/>
          </a:p>
        </p:txBody>
      </p:sp>
    </p:spTree>
    <p:extLst>
      <p:ext uri="{BB962C8B-B14F-4D97-AF65-F5344CB8AC3E}">
        <p14:creationId xmlns:p14="http://schemas.microsoft.com/office/powerpoint/2010/main" val="2614591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他にも</a:t>
            </a:r>
            <a:r>
              <a:rPr kumimoji="1" lang="en-US" altLang="ja-JP" dirty="0"/>
              <a:t>SNS</a:t>
            </a:r>
            <a:r>
              <a:rPr kumimoji="1" lang="ja-JP" altLang="en-US" dirty="0"/>
              <a:t>で投稿する際には気をつけておきたいことがいくつかあります。</a:t>
            </a:r>
            <a:endParaRPr kumimoji="1" lang="en-US" altLang="ja-JP" dirty="0"/>
          </a:p>
          <a:p>
            <a:endParaRPr kumimoji="1" lang="ja-JP" altLang="en-US" dirty="0"/>
          </a:p>
          <a:p>
            <a:r>
              <a:rPr kumimoji="1" lang="ja-JP" altLang="en-US" dirty="0"/>
              <a:t>もし不適切な投稿をしてしまったら、それらをすぐに削除しても、コピーや拡散がされていれば、ずっとインターネット上に残ってしまいます。</a:t>
            </a:r>
            <a:endParaRPr kumimoji="1" lang="en-US" altLang="ja-JP" dirty="0"/>
          </a:p>
          <a:p>
            <a:endParaRPr kumimoji="1" lang="ja-JP" altLang="en-US" dirty="0"/>
          </a:p>
          <a:p>
            <a:r>
              <a:rPr kumimoji="1" lang="ja-JP" altLang="en-US" dirty="0"/>
              <a:t>大切なのは投稿の直前に最終確認をすることです。</a:t>
            </a:r>
            <a:endParaRPr kumimoji="1" lang="en-US" altLang="ja-JP" dirty="0"/>
          </a:p>
          <a:p>
            <a:endParaRPr kumimoji="1" lang="en-US" altLang="ja-JP" dirty="0"/>
          </a:p>
          <a:p>
            <a:r>
              <a:rPr kumimoji="1" lang="ja-JP" altLang="en-US" dirty="0"/>
              <a:t>そのときの感情に任せて書き込んだり、安易な気持ちで投稿するのは危険です。</a:t>
            </a:r>
            <a:endParaRPr kumimoji="1" lang="en-US" altLang="ja-JP" dirty="0"/>
          </a:p>
          <a:p>
            <a:endParaRPr kumimoji="1" lang="ja-JP" altLang="en-US" dirty="0"/>
          </a:p>
          <a:p>
            <a:r>
              <a:rPr kumimoji="1" lang="en-US" altLang="ja-JP" dirty="0"/>
              <a:t>SNS</a:t>
            </a:r>
            <a:r>
              <a:rPr kumimoji="1" lang="ja-JP" altLang="en-US" dirty="0"/>
              <a:t>は知り合いしか⾒ていないという感覚に陥りやすいですが、他⼈も⾒ている危険性があることを、忘れないようにしましょう。</a:t>
            </a:r>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10</a:t>
            </a:fld>
            <a:endParaRPr kumimoji="1" lang="ja-JP" altLang="en-US"/>
          </a:p>
        </p:txBody>
      </p:sp>
    </p:spTree>
    <p:extLst>
      <p:ext uri="{BB962C8B-B14F-4D97-AF65-F5344CB8AC3E}">
        <p14:creationId xmlns:p14="http://schemas.microsoft.com/office/powerpoint/2010/main" val="278710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8" y="5493143"/>
            <a:ext cx="5681980" cy="4414945"/>
          </a:xfrm>
        </p:spPr>
        <p:txBody>
          <a:bodyPr/>
          <a:lstStyle/>
          <a:p>
            <a:r>
              <a:rPr kumimoji="1" lang="ja-JP" altLang="en-US" dirty="0"/>
              <a:t>動画視聴でのトラブル回避策についてお話していきます。</a:t>
            </a:r>
            <a:endParaRPr kumimoji="1" lang="en-US" altLang="ja-JP" dirty="0"/>
          </a:p>
          <a:p>
            <a:endParaRPr kumimoji="1" lang="ja-JP" altLang="en-US" dirty="0"/>
          </a:p>
          <a:p>
            <a:r>
              <a:rPr kumimoji="1" lang="ja-JP" altLang="en-US" dirty="0"/>
              <a:t>最近では、スマートフォンで動画を視聴される⽅も増えてきました。</a:t>
            </a:r>
            <a:endParaRPr kumimoji="1" lang="en-US" altLang="ja-JP" dirty="0"/>
          </a:p>
          <a:p>
            <a:endParaRPr kumimoji="1" lang="ja-JP" altLang="en-US" dirty="0"/>
          </a:p>
          <a:p>
            <a:r>
              <a:rPr kumimoji="1" lang="ja-JP" altLang="en-US" dirty="0"/>
              <a:t>動画視聴サイトの中には有料・無料・何ヶ⽉無料など料⾦設定が細かく分かれているものもあるので、登録前に必ず確認しましょう。</a:t>
            </a:r>
            <a:endParaRPr kumimoji="1" lang="en-US" altLang="ja-JP" dirty="0"/>
          </a:p>
          <a:p>
            <a:endParaRPr kumimoji="1" lang="ja-JP" altLang="en-US" dirty="0"/>
          </a:p>
          <a:p>
            <a:r>
              <a:rPr kumimoji="1" lang="ja-JP" altLang="en-US" dirty="0"/>
              <a:t>また、中には違法に掲載されている動画もあります。</a:t>
            </a:r>
            <a:endParaRPr kumimoji="1" lang="en-US" altLang="ja-JP" dirty="0"/>
          </a:p>
          <a:p>
            <a:endParaRPr lang="en-US" altLang="ja-JP" dirty="0"/>
          </a:p>
          <a:p>
            <a:r>
              <a:rPr kumimoji="1" lang="ja-JP" altLang="en-US" dirty="0"/>
              <a:t>違法と知りながらスマートフォンに取り込む⾏為は著作権侵害にあたりますので気をつけましょう。</a:t>
            </a:r>
            <a:endParaRPr kumimoji="1" lang="en-US" altLang="ja-JP" dirty="0"/>
          </a:p>
          <a:p>
            <a:endParaRPr kumimoji="1" lang="ja-JP" altLang="en-US" dirty="0"/>
          </a:p>
          <a:p>
            <a:r>
              <a:rPr kumimoji="1" lang="ja-JP" altLang="en-US" dirty="0"/>
              <a:t>動画視聴のデータ通信料は膨大になることが多いので、</a:t>
            </a:r>
            <a:r>
              <a:rPr kumimoji="1" lang="en-US" altLang="ja-JP" dirty="0"/>
              <a:t>Wi-Fi</a:t>
            </a:r>
            <a:r>
              <a:rPr kumimoji="1" lang="ja-JP" altLang="en-US" dirty="0"/>
              <a:t>（ワイファイ）をうまく利⽤しましょう。</a:t>
            </a:r>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11</a:t>
            </a:fld>
            <a:endParaRPr kumimoji="1" lang="ja-JP" altLang="en-US"/>
          </a:p>
        </p:txBody>
      </p:sp>
    </p:spTree>
    <p:extLst>
      <p:ext uri="{BB962C8B-B14F-4D97-AF65-F5344CB8AC3E}">
        <p14:creationId xmlns:p14="http://schemas.microsoft.com/office/powerpoint/2010/main" val="179806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8" y="5443039"/>
            <a:ext cx="5681980" cy="4789986"/>
          </a:xfrm>
        </p:spPr>
        <p:txBody>
          <a:bodyPr/>
          <a:lstStyle/>
          <a:p>
            <a:pPr defTabSz="914385"/>
            <a:r>
              <a:rPr kumimoji="1" lang="ja-JP" altLang="en-US" dirty="0"/>
              <a:t>オンラインショッピングでのトラブル回避策についてお話していきます。</a:t>
            </a:r>
            <a:endParaRPr kumimoji="1" lang="en-US" altLang="ja-JP" dirty="0"/>
          </a:p>
          <a:p>
            <a:pPr defTabSz="914385"/>
            <a:endParaRPr kumimoji="1" lang="ja-JP" altLang="en-US" dirty="0"/>
          </a:p>
          <a:p>
            <a:pPr defTabSz="914385"/>
            <a:r>
              <a:rPr kumimoji="1" lang="ja-JP" altLang="en-US" dirty="0"/>
              <a:t>最近利⽤される⽅が増えてきたサービスの中にオンラインショッピングがあります。</a:t>
            </a:r>
            <a:endParaRPr kumimoji="1" lang="en-US" altLang="ja-JP" dirty="0"/>
          </a:p>
          <a:p>
            <a:pPr defTabSz="914385"/>
            <a:endParaRPr kumimoji="1" lang="ja-JP" altLang="en-US" dirty="0"/>
          </a:p>
          <a:p>
            <a:pPr defTabSz="914385"/>
            <a:r>
              <a:rPr kumimoji="1" lang="ja-JP" altLang="en-US" dirty="0"/>
              <a:t>皆さんの中にも既に利⽤されている⽅、これから挑戦しようと考えている⽅がいるかもしれません。</a:t>
            </a:r>
            <a:endParaRPr kumimoji="1" lang="en-US" altLang="ja-JP" dirty="0"/>
          </a:p>
          <a:p>
            <a:pPr defTabSz="914385"/>
            <a:endParaRPr kumimoji="1" lang="ja-JP" altLang="en-US" dirty="0"/>
          </a:p>
          <a:p>
            <a:pPr defTabSz="914385"/>
            <a:r>
              <a:rPr kumimoji="1" lang="ja-JP" altLang="en-US" dirty="0"/>
              <a:t>ネットでお買い物をする際には、まず信頼できるサイトや販売者を選ぶことが大切です。</a:t>
            </a:r>
            <a:endParaRPr kumimoji="1" lang="en-US" altLang="ja-JP" dirty="0"/>
          </a:p>
          <a:p>
            <a:pPr defTabSz="914385"/>
            <a:endParaRPr kumimoji="1" lang="en-US" altLang="ja-JP" dirty="0"/>
          </a:p>
          <a:p>
            <a:pPr defTabSz="914385"/>
            <a:r>
              <a:rPr kumimoji="1" lang="ja-JP" altLang="en-US" dirty="0"/>
              <a:t>また、安すぎる価格など少しでも気になる点があれば、商品の内容や説明をしっかり読むことも大切です。</a:t>
            </a:r>
            <a:endParaRPr kumimoji="1" lang="en-US" altLang="ja-JP" dirty="0"/>
          </a:p>
          <a:p>
            <a:pPr defTabSz="914385"/>
            <a:endParaRPr kumimoji="1" lang="ja-JP" altLang="en-US" dirty="0"/>
          </a:p>
          <a:p>
            <a:pPr defTabSz="914385"/>
            <a:r>
              <a:rPr kumimoji="1" lang="ja-JP" altLang="en-US" dirty="0"/>
              <a:t>ショッピングモールやオークションサイトなどは、運営元が大⼿企業であっても出店者はさまざまです。</a:t>
            </a:r>
            <a:endParaRPr kumimoji="1" lang="en-US" altLang="ja-JP" dirty="0"/>
          </a:p>
          <a:p>
            <a:pPr defTabSz="914385"/>
            <a:endParaRPr kumimoji="1" lang="ja-JP" altLang="en-US" dirty="0"/>
          </a:p>
          <a:p>
            <a:pPr defTabSz="914385"/>
            <a:r>
              <a:rPr kumimoji="1" lang="ja-JP" altLang="en-US" dirty="0"/>
              <a:t>取引は慎重に⾏いましょう。</a:t>
            </a:r>
            <a:endParaRPr kumimoji="1" lang="en-US" altLang="ja-JP" dirty="0"/>
          </a:p>
          <a:p>
            <a:pPr defTabSz="914385"/>
            <a:endParaRPr lang="en-US" altLang="ja-JP" dirty="0"/>
          </a:p>
          <a:p>
            <a:pPr defTabSz="914385"/>
            <a:r>
              <a:rPr kumimoji="1" lang="ja-JP" altLang="en-US" dirty="0"/>
              <a:t>高齢者が巻き込まれがちなトラブルや対応についての講座は以上です。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12</a:t>
            </a:fld>
            <a:endParaRPr kumimoji="1" lang="ja-JP" altLang="en-US"/>
          </a:p>
        </p:txBody>
      </p:sp>
    </p:spTree>
    <p:extLst>
      <p:ext uri="{BB962C8B-B14F-4D97-AF65-F5344CB8AC3E}">
        <p14:creationId xmlns:p14="http://schemas.microsoft.com/office/powerpoint/2010/main" val="23776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電話でのトラブル回避策についてお話していきます。</a:t>
            </a:r>
            <a:endParaRPr lang="en-US" altLang="ja-JP" dirty="0"/>
          </a:p>
          <a:p>
            <a:endParaRPr kumimoji="1" lang="en-US" altLang="ja-JP" dirty="0"/>
          </a:p>
          <a:p>
            <a:r>
              <a:rPr kumimoji="1" lang="ja-JP" altLang="en-US" dirty="0"/>
              <a:t>周りの⼈が多くいる公共の乗り物、例えばバスや電⾞でスマートフォンの着信⾳が鳴ってしまうと困りますよね</a:t>
            </a:r>
            <a:r>
              <a:rPr kumimoji="1" lang="en-US" altLang="ja-JP" dirty="0"/>
              <a:t>︖</a:t>
            </a:r>
          </a:p>
          <a:p>
            <a:endParaRPr kumimoji="1" lang="en-US" altLang="ja-JP" dirty="0"/>
          </a:p>
          <a:p>
            <a:r>
              <a:rPr kumimoji="1" lang="ja-JP" altLang="en-US" dirty="0"/>
              <a:t>事前の回避策として、出かける前や乗り物に乗る前に着信⾳などの設定をチェックしておきましょう。</a:t>
            </a:r>
            <a:endParaRPr kumimoji="1" lang="en-US" altLang="ja-JP" dirty="0"/>
          </a:p>
          <a:p>
            <a:endParaRPr kumimoji="1" lang="ja-JP" altLang="en-US" dirty="0"/>
          </a:p>
          <a:p>
            <a:r>
              <a:rPr kumimoji="1" lang="ja-JP" altLang="en-US" dirty="0"/>
              <a:t>「マナーモード」に設定しておけば着信⾳を消すことができますし、「機内モード」に設定しておけば電波を遮断し、電話がかかってこないようにすることができます。</a:t>
            </a:r>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2</a:t>
            </a:fld>
            <a:endParaRPr kumimoji="1" lang="ja-JP" altLang="en-US"/>
          </a:p>
        </p:txBody>
      </p:sp>
    </p:spTree>
    <p:extLst>
      <p:ext uri="{BB962C8B-B14F-4D97-AF65-F5344CB8AC3E}">
        <p14:creationId xmlns:p14="http://schemas.microsoft.com/office/powerpoint/2010/main" val="292312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8" y="5493143"/>
            <a:ext cx="5681980" cy="4439997"/>
          </a:xfrm>
        </p:spPr>
        <p:txBody>
          <a:bodyPr/>
          <a:lstStyle/>
          <a:p>
            <a:r>
              <a:rPr kumimoji="1" lang="ja-JP" altLang="en-US" dirty="0"/>
              <a:t>皆さんは電話がかかってきたとき、誰からの電話なのか、きちんと確認していますか。</a:t>
            </a:r>
            <a:endParaRPr kumimoji="1" lang="en-US" altLang="ja-JP" dirty="0"/>
          </a:p>
          <a:p>
            <a:endParaRPr kumimoji="1" lang="ja-JP" altLang="en-US" dirty="0"/>
          </a:p>
          <a:p>
            <a:r>
              <a:rPr kumimoji="1" lang="ja-JP" altLang="en-US" dirty="0"/>
              <a:t>例えば、⼼当たりがない番号や番号⾮通知の相⼿から電話がかかってくるとびっくりしますよね。</a:t>
            </a:r>
            <a:endParaRPr kumimoji="1" lang="en-US" altLang="ja-JP" dirty="0"/>
          </a:p>
          <a:p>
            <a:endParaRPr kumimoji="1" lang="ja-JP" altLang="en-US" dirty="0"/>
          </a:p>
          <a:p>
            <a:r>
              <a:rPr kumimoji="1" lang="ja-JP" altLang="en-US" dirty="0"/>
              <a:t>そんな場合は、電話に出なくても大丈夫です。</a:t>
            </a:r>
          </a:p>
          <a:p>
            <a:endParaRPr kumimoji="1" lang="en-US" altLang="ja-JP" dirty="0"/>
          </a:p>
          <a:p>
            <a:r>
              <a:rPr kumimoji="1" lang="ja-JP" altLang="en-US" dirty="0"/>
              <a:t>着信履歴に知らない番号からの着信が残っていても、かけ直さないようにしましょう。</a:t>
            </a:r>
            <a:endParaRPr kumimoji="1" lang="en-US" altLang="ja-JP" dirty="0"/>
          </a:p>
          <a:p>
            <a:endParaRPr kumimoji="1" lang="ja-JP" altLang="en-US" dirty="0"/>
          </a:p>
          <a:p>
            <a:r>
              <a:rPr kumimoji="1" lang="ja-JP" altLang="en-US" dirty="0"/>
              <a:t>事前にいつも連絡している⼈は電話帳にきちんと登録しておくことがおすすめです。</a:t>
            </a:r>
            <a:endParaRPr kumimoji="1" lang="en-US" altLang="ja-JP" dirty="0"/>
          </a:p>
          <a:p>
            <a:endParaRPr kumimoji="1" lang="en-US" altLang="ja-JP" dirty="0"/>
          </a:p>
          <a:p>
            <a:r>
              <a:rPr kumimoji="1" lang="ja-JP" altLang="en-US" dirty="0"/>
              <a:t>うっかり間違えて出てしまった場合や、かけてしまった場合は、すぐに切ってしまってもいいです。</a:t>
            </a:r>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3</a:t>
            </a:fld>
            <a:endParaRPr kumimoji="1" lang="ja-JP" altLang="en-US"/>
          </a:p>
        </p:txBody>
      </p:sp>
    </p:spTree>
    <p:extLst>
      <p:ext uri="{BB962C8B-B14F-4D97-AF65-F5344CB8AC3E}">
        <p14:creationId xmlns:p14="http://schemas.microsoft.com/office/powerpoint/2010/main" val="312715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メールでのトラブル回避策についてお話していきます。</a:t>
            </a:r>
            <a:endParaRPr kumimoji="1" lang="en-US" altLang="ja-JP" dirty="0"/>
          </a:p>
          <a:p>
            <a:endParaRPr kumimoji="1" lang="ja-JP" altLang="en-US" dirty="0"/>
          </a:p>
          <a:p>
            <a:r>
              <a:rPr kumimoji="1" lang="ja-JP" altLang="en-US" dirty="0"/>
              <a:t>架空請求や何かの当選情報、ウイルス注意喚起など、身に覚えのないメールが届くことがあります。</a:t>
            </a:r>
            <a:endParaRPr kumimoji="1" lang="en-US" altLang="ja-JP" dirty="0"/>
          </a:p>
          <a:p>
            <a:endParaRPr kumimoji="1" lang="ja-JP" altLang="en-US" dirty="0"/>
          </a:p>
          <a:p>
            <a:r>
              <a:rPr kumimoji="1" lang="ja-JP" altLang="en-US" dirty="0"/>
              <a:t>これらに関しては基本的には無視して削除してもらえれば大丈夫です。</a:t>
            </a:r>
            <a:endParaRPr kumimoji="1" lang="en-US" altLang="ja-JP" dirty="0"/>
          </a:p>
          <a:p>
            <a:endParaRPr kumimoji="1" lang="ja-JP" altLang="en-US" dirty="0"/>
          </a:p>
          <a:p>
            <a:r>
              <a:rPr kumimoji="1" lang="ja-JP" altLang="en-US" dirty="0"/>
              <a:t>国⺠⽣活センターには年間</a:t>
            </a:r>
            <a:r>
              <a:rPr kumimoji="1" lang="en-US" altLang="ja-JP" dirty="0"/>
              <a:t>10</a:t>
            </a:r>
            <a:r>
              <a:rPr kumimoji="1" lang="ja-JP" altLang="en-US" dirty="0"/>
              <a:t>万件以上の相談が寄せられています。</a:t>
            </a:r>
            <a:endParaRPr kumimoji="1" lang="en-US" altLang="ja-JP" dirty="0"/>
          </a:p>
          <a:p>
            <a:endParaRPr kumimoji="1" lang="ja-JP" altLang="en-US" dirty="0"/>
          </a:p>
          <a:p>
            <a:r>
              <a:rPr kumimoji="1" lang="ja-JP" altLang="en-US" dirty="0"/>
              <a:t>役所や銀⾏をかたるメールも中にはありますので、すぐには信じず慎重に対応しましょう。</a:t>
            </a:r>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4</a:t>
            </a:fld>
            <a:endParaRPr kumimoji="1" lang="ja-JP" altLang="en-US"/>
          </a:p>
        </p:txBody>
      </p:sp>
    </p:spTree>
    <p:extLst>
      <p:ext uri="{BB962C8B-B14F-4D97-AF65-F5344CB8AC3E}">
        <p14:creationId xmlns:p14="http://schemas.microsoft.com/office/powerpoint/2010/main" val="266653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カメラでのトラブル回避策についてお話していきます。</a:t>
            </a:r>
            <a:endParaRPr kumimoji="1" lang="en-US" altLang="ja-JP" dirty="0"/>
          </a:p>
          <a:p>
            <a:endParaRPr kumimoji="1" lang="ja-JP" altLang="en-US" dirty="0"/>
          </a:p>
          <a:p>
            <a:r>
              <a:rPr kumimoji="1" lang="ja-JP" altLang="en-US" dirty="0"/>
              <a:t>スマートフォンで撮影した写真や動画を送信・公開するときは、位置情報付加をオフに設定しましょう。</a:t>
            </a:r>
            <a:endParaRPr kumimoji="1" lang="en-US" altLang="ja-JP" dirty="0"/>
          </a:p>
          <a:p>
            <a:endParaRPr kumimoji="1" lang="ja-JP" altLang="en-US" dirty="0"/>
          </a:p>
          <a:p>
            <a:r>
              <a:rPr kumimoji="1" lang="ja-JP" altLang="en-US" dirty="0"/>
              <a:t>次に、写真に個⼈情報を特定できるものが写りこんでいないかを必ずチェックしましょう。</a:t>
            </a:r>
            <a:endParaRPr kumimoji="1" lang="en-US" altLang="ja-JP" dirty="0"/>
          </a:p>
          <a:p>
            <a:endParaRPr kumimoji="1" lang="ja-JP" altLang="en-US" dirty="0"/>
          </a:p>
          <a:p>
            <a:r>
              <a:rPr kumimoji="1" lang="ja-JP" altLang="en-US" dirty="0"/>
              <a:t>スマートフォンのカメラはかなり高画質です。</a:t>
            </a:r>
          </a:p>
          <a:p>
            <a:endParaRPr kumimoji="1" lang="en-US" altLang="ja-JP" dirty="0"/>
          </a:p>
          <a:p>
            <a:r>
              <a:rPr kumimoji="1" lang="ja-JP" altLang="en-US" dirty="0"/>
              <a:t>⼀⾒大丈夫そうに⾒えても拡大するとくっきり⾒えることもあります。</a:t>
            </a:r>
            <a:endParaRPr kumimoji="1" lang="en-US" altLang="ja-JP" dirty="0"/>
          </a:p>
          <a:p>
            <a:endParaRPr kumimoji="1" lang="ja-JP" altLang="en-US" dirty="0"/>
          </a:p>
          <a:p>
            <a:r>
              <a:rPr kumimoji="1" lang="ja-JP" altLang="en-US" dirty="0"/>
              <a:t>第三者に共有する際には細⼼の注意を払いましょう。</a:t>
            </a:r>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5</a:t>
            </a:fld>
            <a:endParaRPr kumimoji="1" lang="ja-JP" altLang="en-US"/>
          </a:p>
        </p:txBody>
      </p:sp>
    </p:spTree>
    <p:extLst>
      <p:ext uri="{BB962C8B-B14F-4D97-AF65-F5344CB8AC3E}">
        <p14:creationId xmlns:p14="http://schemas.microsoft.com/office/powerpoint/2010/main" val="176769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地図情報・位置情報でのトラブル回避策についてお話していきます。</a:t>
            </a:r>
            <a:endParaRPr kumimoji="1" lang="en-US" altLang="ja-JP" dirty="0"/>
          </a:p>
          <a:p>
            <a:endParaRPr kumimoji="1" lang="ja-JP" altLang="en-US" dirty="0"/>
          </a:p>
          <a:p>
            <a:r>
              <a:rPr kumimoji="1" lang="ja-JP" altLang="en-US" dirty="0"/>
              <a:t>スマートフォンのアプリの中でも、とても便利な地図アプリですが、道案内を使うときには注意が必要です。</a:t>
            </a:r>
            <a:endParaRPr kumimoji="1" lang="en-US" altLang="ja-JP" dirty="0"/>
          </a:p>
          <a:p>
            <a:endParaRPr kumimoji="1" lang="ja-JP" altLang="en-US" dirty="0"/>
          </a:p>
          <a:p>
            <a:r>
              <a:rPr kumimoji="1" lang="ja-JP" altLang="en-US" dirty="0"/>
              <a:t>まず、運転中の操作は絶対にしてはいけません。</a:t>
            </a:r>
          </a:p>
          <a:p>
            <a:endParaRPr kumimoji="1" lang="en-US" altLang="ja-JP" dirty="0"/>
          </a:p>
          <a:p>
            <a:r>
              <a:rPr kumimoji="1" lang="ja-JP" altLang="en-US" dirty="0"/>
              <a:t>運転中は⾳声案内を利⽤し、地図を⾒たいときは、安全な場所に⼀旦停⾞するようにしましょう。</a:t>
            </a:r>
            <a:endParaRPr kumimoji="1" lang="en-US" altLang="ja-JP" dirty="0"/>
          </a:p>
          <a:p>
            <a:endParaRPr kumimoji="1" lang="ja-JP" altLang="en-US" dirty="0"/>
          </a:p>
          <a:p>
            <a:r>
              <a:rPr kumimoji="1" lang="ja-JP" altLang="en-US" dirty="0"/>
              <a:t>最近は、スマートフォンの画⾯を⾒ながらの事故や、操作しながらの事故が多発しております。</a:t>
            </a:r>
            <a:endParaRPr kumimoji="1" lang="en-US" altLang="ja-JP" dirty="0"/>
          </a:p>
          <a:p>
            <a:endParaRPr kumimoji="1" lang="ja-JP" altLang="en-US" dirty="0"/>
          </a:p>
          <a:p>
            <a:r>
              <a:rPr kumimoji="1" lang="ja-JP" altLang="en-US" dirty="0"/>
              <a:t>皆さんも十分に気をつけてください。</a:t>
            </a:r>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6</a:t>
            </a:fld>
            <a:endParaRPr kumimoji="1" lang="ja-JP" altLang="en-US"/>
          </a:p>
        </p:txBody>
      </p:sp>
    </p:spTree>
    <p:extLst>
      <p:ext uri="{BB962C8B-B14F-4D97-AF65-F5344CB8AC3E}">
        <p14:creationId xmlns:p14="http://schemas.microsoft.com/office/powerpoint/2010/main" val="4179141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検索・閲覧でのトラブル回避策についてお話していきます。</a:t>
            </a:r>
            <a:endParaRPr kumimoji="1" lang="en-US" altLang="ja-JP" dirty="0"/>
          </a:p>
          <a:p>
            <a:endParaRPr kumimoji="1" lang="ja-JP" altLang="en-US" dirty="0"/>
          </a:p>
          <a:p>
            <a:r>
              <a:rPr kumimoji="1" lang="ja-JP" altLang="en-US" dirty="0"/>
              <a:t>スマートフォンで使う機能としてまず挙げられるのがインターネット検索です。</a:t>
            </a:r>
            <a:endParaRPr kumimoji="1" lang="en-US" altLang="ja-JP" dirty="0"/>
          </a:p>
          <a:p>
            <a:endParaRPr kumimoji="1" lang="ja-JP" altLang="en-US" dirty="0"/>
          </a:p>
          <a:p>
            <a:r>
              <a:rPr kumimoji="1" lang="ja-JP" altLang="en-US" dirty="0"/>
              <a:t>とても便利ですが、⼀⽅でインターネット上には有益な情報の他に悪意のある情報が掲載されていることもあります。</a:t>
            </a:r>
            <a:endParaRPr kumimoji="1" lang="en-US" altLang="ja-JP" dirty="0"/>
          </a:p>
          <a:p>
            <a:endParaRPr kumimoji="1" lang="ja-JP" altLang="en-US" dirty="0"/>
          </a:p>
          <a:p>
            <a:r>
              <a:rPr kumimoji="1" lang="ja-JP" altLang="en-US" dirty="0"/>
              <a:t>根拠のない情報や、ウソや、悪意のある情報がたくさんあることを意識するようにしましょう。</a:t>
            </a:r>
            <a:endParaRPr kumimoji="1" lang="en-US" altLang="ja-JP" dirty="0"/>
          </a:p>
          <a:p>
            <a:endParaRPr kumimoji="1" lang="ja-JP" altLang="en-US" dirty="0"/>
          </a:p>
          <a:p>
            <a:r>
              <a:rPr kumimoji="1" lang="ja-JP" altLang="en-US" dirty="0"/>
              <a:t>特に興味を引く誇張されたタイトルなどが掲載されていると、つい⾒てしまいますが、詐欺にあうこともあります。</a:t>
            </a:r>
            <a:endParaRPr kumimoji="1" lang="en-US" altLang="ja-JP" dirty="0"/>
          </a:p>
          <a:p>
            <a:endParaRPr kumimoji="1" lang="ja-JP" altLang="en-US" dirty="0"/>
          </a:p>
          <a:p>
            <a:r>
              <a:rPr kumimoji="1" lang="ja-JP" altLang="en-US" dirty="0"/>
              <a:t>冷静に⾒極める⼒を養いましょう。</a:t>
            </a:r>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7</a:t>
            </a:fld>
            <a:endParaRPr kumimoji="1" lang="ja-JP" altLang="en-US"/>
          </a:p>
        </p:txBody>
      </p:sp>
    </p:spTree>
    <p:extLst>
      <p:ext uri="{BB962C8B-B14F-4D97-AF65-F5344CB8AC3E}">
        <p14:creationId xmlns:p14="http://schemas.microsoft.com/office/powerpoint/2010/main" val="3927214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248" y="5493142"/>
            <a:ext cx="5681980" cy="4605337"/>
          </a:xfrm>
        </p:spPr>
        <p:txBody>
          <a:bodyPr/>
          <a:lstStyle/>
          <a:p>
            <a:r>
              <a:rPr kumimoji="1" lang="ja-JP" altLang="en-US" dirty="0"/>
              <a:t>メッセージアプリでのトラブル回避策についてお話していきます。</a:t>
            </a:r>
            <a:endParaRPr kumimoji="1" lang="en-US" altLang="ja-JP" dirty="0"/>
          </a:p>
          <a:p>
            <a:endParaRPr kumimoji="1" lang="ja-JP" altLang="en-US" dirty="0"/>
          </a:p>
          <a:p>
            <a:r>
              <a:rPr kumimoji="1" lang="ja-JP" altLang="en-US" dirty="0"/>
              <a:t>多くの⼈が利⽤しているメッセージアプリも設定によってはトラブルにつながる場合があります。</a:t>
            </a:r>
            <a:endParaRPr kumimoji="1" lang="en-US" altLang="ja-JP" dirty="0"/>
          </a:p>
          <a:p>
            <a:endParaRPr kumimoji="1" lang="ja-JP" altLang="en-US" dirty="0"/>
          </a:p>
          <a:p>
            <a:r>
              <a:rPr kumimoji="1" lang="ja-JP" altLang="en-US" dirty="0"/>
              <a:t>例えば、</a:t>
            </a:r>
            <a:r>
              <a:rPr kumimoji="1" lang="en-US" altLang="ja-JP" dirty="0"/>
              <a:t>LINE</a:t>
            </a:r>
            <a:r>
              <a:rPr kumimoji="1" lang="ja-JP" altLang="en-US" dirty="0"/>
              <a:t>（ライン）の場合では、知らない⼈や⻑年連絡を取っていない⼈が「知り合いかも</a:t>
            </a:r>
            <a:r>
              <a:rPr kumimoji="1" lang="en-US" altLang="ja-JP" dirty="0"/>
              <a:t>︖</a:t>
            </a:r>
            <a:r>
              <a:rPr kumimoji="1" lang="ja-JP" altLang="en-US" dirty="0"/>
              <a:t>」に表⽰されることがあります。</a:t>
            </a:r>
            <a:endParaRPr kumimoji="1" lang="en-US" altLang="ja-JP" dirty="0"/>
          </a:p>
          <a:p>
            <a:endParaRPr kumimoji="1" lang="en-US" altLang="ja-JP" dirty="0"/>
          </a:p>
          <a:p>
            <a:r>
              <a:rPr kumimoji="1" lang="ja-JP" altLang="en-US" dirty="0"/>
              <a:t>家族や親しい友⼈とのやりとりだけに使う場合、設定で「友だち自動追加」の機能や「友だちへの追加を許可」の機能をオフにすることがおすすめです。</a:t>
            </a:r>
            <a:endParaRPr kumimoji="1" lang="en-US" altLang="ja-JP" dirty="0"/>
          </a:p>
          <a:p>
            <a:endParaRPr kumimoji="1" lang="ja-JP" altLang="en-US" dirty="0"/>
          </a:p>
          <a:p>
            <a:r>
              <a:rPr kumimoji="1" lang="ja-JP" altLang="en-US" dirty="0"/>
              <a:t>これらの機能がオンになっていると、電話帳に登録している⼈や相⼿の電話帳に自分が登録されている場合に自動で友だち登録されます。</a:t>
            </a:r>
            <a:endParaRPr kumimoji="1" lang="en-US" altLang="ja-JP" dirty="0"/>
          </a:p>
          <a:p>
            <a:endParaRPr lang="en-US" altLang="ja-JP" dirty="0"/>
          </a:p>
          <a:p>
            <a:r>
              <a:rPr kumimoji="1" lang="ja-JP" altLang="en-US" dirty="0"/>
              <a:t>ご自身に合った設定をしていきましょう。</a:t>
            </a:r>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8</a:t>
            </a:fld>
            <a:endParaRPr kumimoji="1" lang="ja-JP" altLang="en-US"/>
          </a:p>
        </p:txBody>
      </p:sp>
    </p:spTree>
    <p:extLst>
      <p:ext uri="{BB962C8B-B14F-4D97-AF65-F5344CB8AC3E}">
        <p14:creationId xmlns:p14="http://schemas.microsoft.com/office/powerpoint/2010/main" val="333066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SNS</a:t>
            </a:r>
            <a:r>
              <a:rPr kumimoji="1" lang="ja-JP" altLang="en-US" dirty="0"/>
              <a:t>（エスエヌエス）でのトラブル回避策についてお話していきます。</a:t>
            </a:r>
            <a:endParaRPr kumimoji="1" lang="en-US" altLang="ja-JP" dirty="0"/>
          </a:p>
          <a:p>
            <a:endParaRPr kumimoji="1" lang="ja-JP" altLang="en-US" dirty="0"/>
          </a:p>
          <a:p>
            <a:r>
              <a:rPr kumimoji="1" lang="ja-JP" altLang="en-US" dirty="0"/>
              <a:t>スマートフォンで</a:t>
            </a:r>
            <a:r>
              <a:rPr kumimoji="1" lang="en-US" altLang="ja-JP" dirty="0"/>
              <a:t>SNS</a:t>
            </a:r>
            <a:r>
              <a:rPr kumimoji="1" lang="ja-JP" altLang="en-US" dirty="0"/>
              <a:t>を利⽤したいと考えている⽅もいるかもしれません。</a:t>
            </a:r>
            <a:endParaRPr kumimoji="1" lang="en-US" altLang="ja-JP" dirty="0"/>
          </a:p>
          <a:p>
            <a:endParaRPr kumimoji="1" lang="ja-JP" altLang="en-US" dirty="0"/>
          </a:p>
          <a:p>
            <a:r>
              <a:rPr kumimoji="1" lang="en-US" altLang="ja-JP" dirty="0"/>
              <a:t>SNS</a:t>
            </a:r>
            <a:r>
              <a:rPr kumimoji="1" lang="ja-JP" altLang="en-US" dirty="0"/>
              <a:t>を閲覧する際は、⾒ている情報が悪質な広告だったりする可能性も十分にあります。</a:t>
            </a:r>
            <a:endParaRPr kumimoji="1" lang="en-US" altLang="ja-JP" dirty="0"/>
          </a:p>
          <a:p>
            <a:endParaRPr kumimoji="1" lang="ja-JP" altLang="en-US" dirty="0"/>
          </a:p>
          <a:p>
            <a:r>
              <a:rPr kumimoji="1" lang="ja-JP" altLang="en-US" dirty="0"/>
              <a:t>フェイク情報、いわゆるうその情報や悪質な投稿に惑わされないように、信頼できる情報かどうかきちんと⾒極めましょう。</a:t>
            </a:r>
          </a:p>
        </p:txBody>
      </p:sp>
      <p:sp>
        <p:nvSpPr>
          <p:cNvPr id="4" name="スライド番号プレースホルダー 3"/>
          <p:cNvSpPr>
            <a:spLocks noGrp="1"/>
          </p:cNvSpPr>
          <p:nvPr>
            <p:ph type="sldNum" sz="quarter" idx="5"/>
          </p:nvPr>
        </p:nvSpPr>
        <p:spPr/>
        <p:txBody>
          <a:bodyPr/>
          <a:lstStyle/>
          <a:p>
            <a:fld id="{5F56CF17-F128-4D71-AC6E-B872D417038C}" type="slidenum">
              <a:rPr kumimoji="1" lang="ja-JP" altLang="en-US" smtClean="0"/>
              <a:t>9</a:t>
            </a:fld>
            <a:endParaRPr kumimoji="1" lang="ja-JP" altLang="en-US"/>
          </a:p>
        </p:txBody>
      </p:sp>
    </p:spTree>
    <p:extLst>
      <p:ext uri="{BB962C8B-B14F-4D97-AF65-F5344CB8AC3E}">
        <p14:creationId xmlns:p14="http://schemas.microsoft.com/office/powerpoint/2010/main" val="94651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313626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14580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226709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193646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134736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377272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282549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207354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270904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333529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72858F-90B4-4AC1-B793-8F0119206FA4}" type="datetimeFigureOut">
              <a:rPr kumimoji="1" lang="ja-JP" altLang="en-US" smtClean="0"/>
              <a:t>2022/10/24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256158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2858F-90B4-4AC1-B793-8F0119206FA4}" type="datetimeFigureOut">
              <a:rPr kumimoji="1" lang="ja-JP" altLang="en-US" smtClean="0"/>
              <a:t>2022/10/24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967D7-30EE-4F2B-8125-48D72E911439}" type="slidenum">
              <a:rPr kumimoji="1" lang="ja-JP" altLang="en-US" smtClean="0"/>
              <a:t>‹#›</a:t>
            </a:fld>
            <a:endParaRPr kumimoji="1" lang="ja-JP" altLang="en-US"/>
          </a:p>
        </p:txBody>
      </p:sp>
    </p:spTree>
    <p:extLst>
      <p:ext uri="{BB962C8B-B14F-4D97-AF65-F5344CB8AC3E}">
        <p14:creationId xmlns:p14="http://schemas.microsoft.com/office/powerpoint/2010/main" val="2082921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35CB2C3-4C9A-40D9-B64E-7F89F78B0E1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6763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ACC62B4-875D-49E7-99B3-5CD4D9AAE4C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2428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B714130-0313-4E24-B93F-5F36D2A5BCF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33869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0D4FD8D-0E28-4CD5-8FAE-F0AAB418633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5138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091C262-A883-4A33-B7DE-B6A6753CE1A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2128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28A1F61-7B8C-406F-9411-F61C2984750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3343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029ECAA-77FB-4939-B083-544B5C378AC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9634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84F80AB-40D4-4A0D-AAEF-BA972DC72A9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9512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441D4D3-C2C0-4ACD-AA2E-3477F5CB93E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147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ACBEEDF-31C2-49B3-B8B7-4D1C424E308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2887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F720A3B-C3E3-4C87-87FB-5C6E7222ECF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3867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E698BD3-84F2-4B76-B2CA-7125DBDFA82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126288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TotalTime>
  <Words>1276</Words>
  <Application>Microsoft Office PowerPoint</Application>
  <PresentationFormat>画面に合わせる (4:3)</PresentationFormat>
  <Paragraphs>128</Paragraphs>
  <Slides>12</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佐藤　由佳</dc:creator>
  <cp:lastModifiedBy>佐藤　由佳</cp:lastModifiedBy>
  <cp:revision>93</cp:revision>
  <cp:lastPrinted>2022-10-14T05:46:27Z</cp:lastPrinted>
  <dcterms:created xsi:type="dcterms:W3CDTF">2022-10-12T05:32:45Z</dcterms:created>
  <dcterms:modified xsi:type="dcterms:W3CDTF">2022-10-24T07:45:23Z</dcterms:modified>
</cp:coreProperties>
</file>