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1"/>
    <p:sldMasterId id="2147483668" r:id="rId2"/>
  </p:sldMasterIdLst>
  <p:notesMasterIdLst>
    <p:notesMasterId r:id="rId35"/>
  </p:notesMasterIdLst>
  <p:sldIdLst>
    <p:sldId id="291" r:id="rId3"/>
    <p:sldId id="292" r:id="rId4"/>
    <p:sldId id="267" r:id="rId5"/>
    <p:sldId id="280" r:id="rId6"/>
    <p:sldId id="313" r:id="rId7"/>
    <p:sldId id="258" r:id="rId8"/>
    <p:sldId id="259" r:id="rId9"/>
    <p:sldId id="300" r:id="rId10"/>
    <p:sldId id="296" r:id="rId11"/>
    <p:sldId id="265" r:id="rId12"/>
    <p:sldId id="262" r:id="rId13"/>
    <p:sldId id="281" r:id="rId14"/>
    <p:sldId id="297" r:id="rId15"/>
    <p:sldId id="283" r:id="rId16"/>
    <p:sldId id="269" r:id="rId17"/>
    <p:sldId id="314" r:id="rId18"/>
    <p:sldId id="315" r:id="rId19"/>
    <p:sldId id="316" r:id="rId20"/>
    <p:sldId id="317" r:id="rId21"/>
    <p:sldId id="318" r:id="rId22"/>
    <p:sldId id="319" r:id="rId23"/>
    <p:sldId id="320" r:id="rId24"/>
    <p:sldId id="321" r:id="rId25"/>
    <p:sldId id="322" r:id="rId26"/>
    <p:sldId id="323" r:id="rId27"/>
    <p:sldId id="324" r:id="rId28"/>
    <p:sldId id="329" r:id="rId29"/>
    <p:sldId id="325" r:id="rId30"/>
    <p:sldId id="330" r:id="rId31"/>
    <p:sldId id="326" r:id="rId32"/>
    <p:sldId id="327" r:id="rId33"/>
    <p:sldId id="328" r:id="rId34"/>
  </p:sldIdLst>
  <p:sldSz cx="9144000" cy="6858000" type="screen4x3"/>
  <p:notesSz cx="7102475" cy="10233025"/>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11" pos="3107" userDrawn="1">
          <p15:clr>
            <a:srgbClr val="A4A3A4"/>
          </p15:clr>
        </p15:guide>
        <p15:guide id="12" pos="4014" userDrawn="1">
          <p15:clr>
            <a:srgbClr val="A4A3A4"/>
          </p15:clr>
        </p15:guide>
        <p15:guide id="13" pos="2653" userDrawn="1">
          <p15:clr>
            <a:srgbClr val="A4A3A4"/>
          </p15:clr>
        </p15:guide>
        <p15:guide id="15" orient="horz" pos="230" userDrawn="1">
          <p15:clr>
            <a:srgbClr val="A4A3A4"/>
          </p15:clr>
        </p15:guide>
        <p15:guide id="16" pos="5375" userDrawn="1">
          <p15:clr>
            <a:srgbClr val="A4A3A4"/>
          </p15:clr>
        </p15:guide>
        <p15:guide id="17" pos="3923" userDrawn="1">
          <p15:clr>
            <a:srgbClr val="A4A3A4"/>
          </p15:clr>
        </p15:guide>
        <p15:guide id="18" pos="1180" userDrawn="1">
          <p15:clr>
            <a:srgbClr val="A4A3A4"/>
          </p15:clr>
        </p15:guide>
        <p15:guide id="19" orient="horz" pos="102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2F528F"/>
    <a:srgbClr val="FFFFFF"/>
    <a:srgbClr val="F7F7F7"/>
    <a:srgbClr val="FFC000"/>
    <a:srgbClr val="329664"/>
    <a:srgbClr val="329632"/>
    <a:srgbClr val="FFFFCC"/>
    <a:srgbClr val="32C864"/>
    <a:srgbClr val="FF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55149" autoAdjust="0"/>
  </p:normalViewPr>
  <p:slideViewPr>
    <p:cSldViewPr snapToObjects="1">
      <p:cViewPr varScale="1">
        <p:scale>
          <a:sx n="63" d="100"/>
          <a:sy n="63" d="100"/>
        </p:scale>
        <p:origin x="2706" y="60"/>
      </p:cViewPr>
      <p:guideLst>
        <p:guide orient="horz" pos="1933"/>
        <p:guide pos="3107"/>
        <p:guide pos="4014"/>
        <p:guide pos="2653"/>
        <p:guide orient="horz" pos="230"/>
        <p:guide pos="5375"/>
        <p:guide pos="3923"/>
        <p:guide pos="1180"/>
        <p:guide orient="horz" pos="1026"/>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3444"/>
    </p:cViewPr>
  </p:sorterViewPr>
  <p:notesViewPr>
    <p:cSldViewPr snapToObjects="1" showGuides="1">
      <p:cViewPr>
        <p:scale>
          <a:sx n="75" d="100"/>
          <a:sy n="75" d="100"/>
        </p:scale>
        <p:origin x="4032" y="-161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739" cy="513429"/>
          </a:xfrm>
          <a:prstGeom prst="rect">
            <a:avLst/>
          </a:prstGeom>
        </p:spPr>
        <p:txBody>
          <a:bodyPr vert="horz" lIns="95470" tIns="47735" rIns="95470" bIns="4773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0"/>
            <a:ext cx="3077739" cy="513429"/>
          </a:xfrm>
          <a:prstGeom prst="rect">
            <a:avLst/>
          </a:prstGeom>
        </p:spPr>
        <p:txBody>
          <a:bodyPr vert="horz" lIns="95470" tIns="47735" rIns="95470" bIns="47735" rtlCol="0"/>
          <a:lstStyle>
            <a:lvl1pPr algn="r">
              <a:defRPr sz="1200"/>
            </a:lvl1pPr>
          </a:lstStyle>
          <a:p>
            <a:fld id="{E494CD0C-F361-904E-887F-8674BA2AA333}" type="datetimeFigureOut">
              <a:rPr kumimoji="1" lang="ja-JP" altLang="en-US" smtClean="0"/>
              <a:t>2023/3/7</a:t>
            </a:fld>
            <a:endParaRPr kumimoji="1" lang="ja-JP" altLang="en-US"/>
          </a:p>
        </p:txBody>
      </p:sp>
      <p:sp>
        <p:nvSpPr>
          <p:cNvPr id="4" name="スライド イメージ プレースホルダー 3"/>
          <p:cNvSpPr>
            <a:spLocks noGrp="1" noRot="1" noChangeAspect="1"/>
          </p:cNvSpPr>
          <p:nvPr>
            <p:ph type="sldImg" idx="2"/>
          </p:nvPr>
        </p:nvSpPr>
        <p:spPr>
          <a:xfrm>
            <a:off x="727075" y="496888"/>
            <a:ext cx="5648325" cy="4235450"/>
          </a:xfrm>
          <a:prstGeom prst="rect">
            <a:avLst/>
          </a:prstGeom>
          <a:noFill/>
          <a:ln w="12700">
            <a:solidFill>
              <a:prstClr val="black"/>
            </a:solidFill>
          </a:ln>
        </p:spPr>
        <p:txBody>
          <a:bodyPr vert="horz" lIns="95470" tIns="47735" rIns="95470" bIns="47735" rtlCol="0" anchor="ctr"/>
          <a:lstStyle/>
          <a:p>
            <a:endParaRPr lang="ja-JP" altLang="en-US"/>
          </a:p>
        </p:txBody>
      </p:sp>
      <p:sp>
        <p:nvSpPr>
          <p:cNvPr id="5" name="ノート プレースホルダー 4"/>
          <p:cNvSpPr>
            <a:spLocks noGrp="1"/>
          </p:cNvSpPr>
          <p:nvPr>
            <p:ph type="body" sz="quarter" idx="3"/>
          </p:nvPr>
        </p:nvSpPr>
        <p:spPr>
          <a:xfrm>
            <a:off x="710249" y="4924644"/>
            <a:ext cx="5681980" cy="4029254"/>
          </a:xfrm>
          <a:prstGeom prst="rect">
            <a:avLst/>
          </a:prstGeom>
        </p:spPr>
        <p:txBody>
          <a:bodyPr vert="horz" lIns="95470" tIns="47735" rIns="95470" bIns="4773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599"/>
            <a:ext cx="3077739" cy="513428"/>
          </a:xfrm>
          <a:prstGeom prst="rect">
            <a:avLst/>
          </a:prstGeom>
        </p:spPr>
        <p:txBody>
          <a:bodyPr vert="horz" lIns="95470" tIns="47735" rIns="95470" bIns="477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39" cy="513428"/>
          </a:xfrm>
          <a:prstGeom prst="rect">
            <a:avLst/>
          </a:prstGeom>
        </p:spPr>
        <p:txBody>
          <a:bodyPr vert="horz" lIns="95470" tIns="47735" rIns="95470" bIns="47735" rtlCol="0" anchor="b"/>
          <a:lstStyle>
            <a:lvl1pPr algn="r">
              <a:defRPr sz="1200"/>
            </a:lvl1pPr>
          </a:lstStyle>
          <a:p>
            <a:fld id="{C2E67660-8B61-D34C-A3C8-957005D240BE}" type="slidenum">
              <a:rPr kumimoji="1" lang="ja-JP" altLang="en-US" smtClean="0"/>
              <a:t>‹#›</a:t>
            </a:fld>
            <a:endParaRPr kumimoji="1" lang="ja-JP" altLang="en-US"/>
          </a:p>
        </p:txBody>
      </p:sp>
    </p:spTree>
    <p:extLst>
      <p:ext uri="{BB962C8B-B14F-4D97-AF65-F5344CB8AC3E}">
        <p14:creationId xmlns:p14="http://schemas.microsoft.com/office/powerpoint/2010/main" val="1530004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9" y="4924645"/>
            <a:ext cx="5681980" cy="4440339"/>
          </a:xfrm>
        </p:spPr>
        <p:txBody>
          <a:bodyPr/>
          <a:lstStyle/>
          <a:p>
            <a:r>
              <a:rPr lang="ja-JP" altLang="en-US" dirty="0"/>
              <a:t>みなさん、こんにちは。</a:t>
            </a:r>
            <a:endParaRPr lang="en-US" altLang="ja-JP" dirty="0"/>
          </a:p>
          <a:p>
            <a:endParaRPr lang="en-US" altLang="ja-JP" dirty="0"/>
          </a:p>
          <a:p>
            <a:r>
              <a:rPr lang="ja-JP" altLang="en-US" dirty="0"/>
              <a:t>これから、マイナンバーカードの申請方法についてご説明していきます。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講師の皆様は、講座を行うにあたって、次の点を注意してください。</a:t>
            </a:r>
            <a:endParaRPr lang="en-US" altLang="ja-JP" dirty="0"/>
          </a:p>
          <a:p>
            <a:endParaRPr lang="en-US" altLang="ja-JP" dirty="0"/>
          </a:p>
          <a:p>
            <a:r>
              <a:rPr lang="ja-JP" altLang="en-US" dirty="0"/>
              <a:t>受講者の皆様から、マイナンバー制度の詳細等について、教材での説明にない内容についての質問を受けた場合は、自身の理解で回答せずに、この教材（３２ページ）で紹介しているお問い合わせ先をご案内ください。</a:t>
            </a:r>
            <a:endParaRPr lang="en-US" altLang="ja-JP" dirty="0"/>
          </a:p>
          <a:p>
            <a:endParaRPr lang="en-US" altLang="ja-JP" dirty="0"/>
          </a:p>
          <a:p>
            <a:r>
              <a:rPr lang="ja-JP" altLang="en-US" dirty="0"/>
              <a:t>講座の中で、通知カードその他、受講者の方が</a:t>
            </a:r>
            <a:r>
              <a:rPr lang="en-US" altLang="ja-JP" dirty="0"/>
              <a:t>QR</a:t>
            </a:r>
            <a:r>
              <a:rPr lang="ja-JP" altLang="en-US" dirty="0"/>
              <a:t>コードを読み取ったり、申請情報の登録・確認を行う際、スマートフォン等に表示された受講者の方の個人情報等を見ることのないよう注意してください。</a:t>
            </a:r>
            <a:endParaRPr lang="en-US" altLang="ja-JP" dirty="0"/>
          </a:p>
          <a:p>
            <a:endParaRPr lang="en-US" altLang="ja-JP" dirty="0"/>
          </a:p>
          <a:p>
            <a:r>
              <a:rPr lang="ja-JP" altLang="en-US" dirty="0"/>
              <a:t>代理での入力も行わないでください。</a:t>
            </a:r>
            <a:endParaRPr lang="en-US" altLang="ja-JP" dirty="0"/>
          </a:p>
          <a:p>
            <a:endParaRPr lang="en-US" altLang="ja-JP" dirty="0"/>
          </a:p>
          <a:p>
            <a:r>
              <a:rPr lang="ja-JP" altLang="en-US" dirty="0"/>
              <a:t>また本教材で取り上げたアプリはマイナンバーカード申請用写真に求められる所定の縦横比率を満たす写真撮影がしやすいために一例として取り上げています。</a:t>
            </a:r>
            <a:endParaRPr lang="en-US" altLang="ja-JP" dirty="0"/>
          </a:p>
          <a:p>
            <a:endParaRPr lang="en-US" altLang="ja-JP" dirty="0"/>
          </a:p>
          <a:p>
            <a:r>
              <a:rPr lang="ja-JP" altLang="en-US" dirty="0"/>
              <a:t>アプリはマイナンバーカード申請用写真の条件を満たす写真撮影のしやすい他のアプリがあれば、そちらをご紹介いただいても構いませんが、個別のアプリ等の利用の強制や強い誘導等にならないようご注意ください。</a:t>
            </a:r>
            <a:endParaRPr lang="en-US" altLang="ja-JP" dirty="0"/>
          </a:p>
          <a:p>
            <a:endParaRPr lang="en-US" altLang="ja-JP" dirty="0"/>
          </a:p>
          <a:p>
            <a:endParaRPr lang="ja-JP" altLang="en-US" dirty="0"/>
          </a:p>
          <a:p>
            <a:r>
              <a:rPr lang="ja-JP" altLang="en-US" dirty="0"/>
              <a:t>余裕があれば、キャラクターの紹介も行ってください。</a:t>
            </a:r>
            <a:endParaRPr lang="en-US" altLang="ja-JP" dirty="0"/>
          </a:p>
          <a:p>
            <a:endParaRPr lang="en-US" altLang="ja-JP" dirty="0"/>
          </a:p>
          <a:p>
            <a:r>
              <a:rPr lang="ja-JP" altLang="en-US" dirty="0"/>
              <a:t>左側の「マイナちゃん」は、マイナンバーＰＲキャラクターです。</a:t>
            </a:r>
            <a:endParaRPr lang="en-US" altLang="ja-JP" dirty="0"/>
          </a:p>
          <a:p>
            <a:endParaRPr lang="en-US" altLang="ja-JP" dirty="0"/>
          </a:p>
          <a:p>
            <a:r>
              <a:rPr lang="ja-JP" altLang="en-US" dirty="0"/>
              <a:t>右側の「マイキーくん」は、マイナンバーカードに搭載されるＩＣチップの空き領域と公的個人認証を象徴するＰＲキャラクターです。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C286F940-E69D-4485-9247-28433776089A}"/>
              </a:ext>
            </a:extLst>
          </p:cNvPr>
          <p:cNvSpPr>
            <a:spLocks noGrp="1" noRot="1" noChangeAspect="1"/>
          </p:cNvSpPr>
          <p:nvPr>
            <p:ph type="sldImg"/>
          </p:nvPr>
        </p:nvSpPr>
        <p:spPr>
          <a:xfrm>
            <a:off x="727075" y="496888"/>
            <a:ext cx="5648325" cy="4235450"/>
          </a:xfrm>
        </p:spPr>
      </p:sp>
    </p:spTree>
    <p:extLst>
      <p:ext uri="{BB962C8B-B14F-4D97-AF65-F5344CB8AC3E}">
        <p14:creationId xmlns:p14="http://schemas.microsoft.com/office/powerpoint/2010/main" val="883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ここではマイナンバーカードに印刷される顔写真の写真撮影の仕方について説明します。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証明用写真撮影のアプリをインストールし、それから写真撮影をするという流れになります。</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10</a:t>
            </a:fld>
            <a:endParaRPr kumimoji="1" lang="ja-JP" altLang="en-US" dirty="0"/>
          </a:p>
        </p:txBody>
      </p:sp>
    </p:spTree>
    <p:extLst>
      <p:ext uri="{BB962C8B-B14F-4D97-AF65-F5344CB8AC3E}">
        <p14:creationId xmlns:p14="http://schemas.microsoft.com/office/powerpoint/2010/main" val="154458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pPr indent="93021"/>
            <a:r>
              <a:rPr lang="ja-JP" altLang="en-US" dirty="0">
                <a:latin typeface="Meiryo UI" panose="020B0604030504040204" pitchFamily="50" charset="-128"/>
                <a:ea typeface="Meiryo UI" panose="020B0604030504040204" pitchFamily="50" charset="-128"/>
              </a:rPr>
              <a:t>ここからはスマートフォンによるマイナンバーカードの交付申請の仕方を紹介していきます。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申請に</a:t>
            </a:r>
            <a:r>
              <a:rPr lang="ja-JP" altLang="en-US" spc="-14" dirty="0">
                <a:cs typeface="AoyagiKouzanFontT"/>
              </a:rPr>
              <a:t>あ</a:t>
            </a:r>
            <a:r>
              <a:rPr lang="ja-JP" altLang="en-US" spc="19" dirty="0">
                <a:cs typeface="AoyagiKouzanFontT"/>
              </a:rPr>
              <a:t>た</a:t>
            </a:r>
            <a:r>
              <a:rPr lang="ja-JP" altLang="en-US" spc="-37" dirty="0">
                <a:cs typeface="AoyagiKouzanFontT"/>
              </a:rPr>
              <a:t>っ</a:t>
            </a:r>
            <a:r>
              <a:rPr lang="ja-JP" altLang="en-US" spc="33" dirty="0">
                <a:cs typeface="AoyagiKouzanFontT"/>
              </a:rPr>
              <a:t>て</a:t>
            </a:r>
            <a:r>
              <a:rPr lang="ja-JP" altLang="en-US" spc="-24" dirty="0">
                <a:cs typeface="AoyagiKouzanFontT"/>
              </a:rPr>
              <a:t>は、</a:t>
            </a:r>
            <a:r>
              <a:rPr lang="ja-JP" altLang="en-US" spc="-19" dirty="0">
                <a:cs typeface="AoyagiKouzanFontT"/>
              </a:rPr>
              <a:t>お</a:t>
            </a:r>
            <a:r>
              <a:rPr lang="ja-JP" altLang="en-US" dirty="0">
                <a:latin typeface="Meiryo UI" panose="020B0604030504040204" pitchFamily="50" charset="-128"/>
                <a:ea typeface="Meiryo UI" panose="020B0604030504040204" pitchFamily="50" charset="-128"/>
                <a:cs typeface="AoyagiKouzanFontT"/>
              </a:rPr>
              <a:t>手元</a:t>
            </a:r>
            <a:r>
              <a:rPr lang="ja-JP" altLang="en-US" spc="-9" dirty="0">
                <a:cs typeface="AoyagiKouzanFontT"/>
              </a:rPr>
              <a:t>に郵便で送られてきた個人</a:t>
            </a:r>
            <a:r>
              <a:rPr lang="ja-JP" altLang="en-US" dirty="0">
                <a:latin typeface="Meiryo UI" panose="020B0604030504040204" pitchFamily="50" charset="-128"/>
                <a:ea typeface="Meiryo UI" panose="020B0604030504040204" pitchFamily="50" charset="-128"/>
              </a:rPr>
              <a:t>番号カード交付申請書を</a:t>
            </a:r>
            <a:r>
              <a:rPr lang="ja-JP" altLang="en-US" dirty="0">
                <a:latin typeface="Meiryo UI" panose="020B0604030504040204" pitchFamily="50" charset="-128"/>
                <a:ea typeface="Meiryo UI" panose="020B0604030504040204" pitchFamily="50" charset="-128"/>
                <a:cs typeface="AoyagiKouzanFontT"/>
              </a:rPr>
              <a:t>用意</a:t>
            </a:r>
            <a:r>
              <a:rPr lang="ja-JP" altLang="en-US" spc="28" dirty="0">
                <a:cs typeface="AoyagiKouzanFontT"/>
              </a:rPr>
              <a:t>し</a:t>
            </a:r>
            <a:r>
              <a:rPr lang="ja-JP" altLang="en-US" spc="33" dirty="0">
                <a:cs typeface="AoyagiKouzanFontT"/>
              </a:rPr>
              <a:t>て</a:t>
            </a:r>
            <a:r>
              <a:rPr lang="ja-JP" altLang="en-US" dirty="0">
                <a:latin typeface="Meiryo UI" panose="020B0604030504040204" pitchFamily="50" charset="-128"/>
                <a:ea typeface="Meiryo UI" panose="020B0604030504040204" pitchFamily="50" charset="-128"/>
                <a:cs typeface="AoyagiKouzanFontT"/>
              </a:rPr>
              <a:t>ください</a:t>
            </a:r>
            <a:r>
              <a:rPr lang="ja-JP" altLang="en-US" spc="-14" dirty="0">
                <a:cs typeface="AoyagiKouzanFontT"/>
              </a:rPr>
              <a:t>。</a:t>
            </a:r>
            <a:endParaRPr lang="en-US" altLang="ja-JP" spc="-14" dirty="0">
              <a:cs typeface="AoyagiKouzanFontT"/>
            </a:endParaRPr>
          </a:p>
          <a:p>
            <a:pPr indent="93021"/>
            <a:endParaRPr lang="en-US" altLang="ja-JP" spc="-14" dirty="0">
              <a:cs typeface="AoyagiKouzanFontT"/>
            </a:endParaRPr>
          </a:p>
          <a:p>
            <a:pPr indent="93021"/>
            <a:r>
              <a:rPr lang="ja-JP" altLang="en-US" spc="-14" dirty="0">
                <a:cs typeface="AoyagiKouzanFontT"/>
              </a:rPr>
              <a:t>まず</a:t>
            </a:r>
            <a:r>
              <a:rPr lang="ja-JP" altLang="en-US" spc="-14" dirty="0"/>
              <a:t>撮影に使う証明写真撮影のアプリを決めます。</a:t>
            </a:r>
            <a:endParaRPr lang="en-US" altLang="ja-JP" spc="-14" dirty="0"/>
          </a:p>
          <a:p>
            <a:pPr indent="93021"/>
            <a:endParaRPr lang="en-US" altLang="ja-JP" spc="-14" dirty="0"/>
          </a:p>
          <a:p>
            <a:pPr indent="93021"/>
            <a:r>
              <a:rPr lang="ja-JP" altLang="en-US" spc="-14" dirty="0"/>
              <a:t>様々なアプリがありますが、今回は「履歴書カメラ」というアプリを使って説明していきます。　</a:t>
            </a:r>
            <a:endParaRPr lang="en-US" altLang="ja-JP" spc="-14" dirty="0"/>
          </a:p>
          <a:p>
            <a:pPr indent="93021"/>
            <a:endParaRPr lang="en-US" altLang="ja-JP" spc="-14" dirty="0"/>
          </a:p>
          <a:p>
            <a:pPr indent="93021"/>
            <a:r>
              <a:rPr lang="ja-JP" altLang="en-US" spc="-14" dirty="0"/>
              <a:t>「証明写真」で検索すると他のアプリも色々とみつかります。</a:t>
            </a:r>
            <a:r>
              <a:rPr lang="ja-JP" altLang="en-US" dirty="0">
                <a:latin typeface="Meiryo UI" panose="020B0604030504040204" pitchFamily="50" charset="-128"/>
                <a:ea typeface="Meiryo UI" panose="020B0604030504040204" pitchFamily="50" charset="-128"/>
              </a:rPr>
              <a:t>ご自身で使い易いアプリを</a:t>
            </a:r>
            <a:r>
              <a:rPr lang="ja-JP" altLang="en-US" spc="-14" dirty="0"/>
              <a:t>ご利用ください。</a:t>
            </a:r>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11</a:t>
            </a:fld>
            <a:endParaRPr kumimoji="1" lang="ja-JP" altLang="en-US"/>
          </a:p>
        </p:txBody>
      </p:sp>
    </p:spTree>
    <p:extLst>
      <p:ext uri="{BB962C8B-B14F-4D97-AF65-F5344CB8AC3E}">
        <p14:creationId xmlns:p14="http://schemas.microsoft.com/office/powerpoint/2010/main" val="1916593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746071"/>
            <a:ext cx="5681980" cy="5486955"/>
          </a:xfrm>
        </p:spPr>
        <p:txBody>
          <a:bodyPr/>
          <a:lstStyle/>
          <a:p>
            <a:pPr indent="93021"/>
            <a:r>
              <a:rPr lang="ja-JP" altLang="en-US" dirty="0">
                <a:latin typeface="Meiryo UI" panose="020B0604030504040204" pitchFamily="50" charset="-128"/>
                <a:ea typeface="Meiryo UI" panose="020B0604030504040204" pitchFamily="50" charset="-128"/>
              </a:rPr>
              <a:t>使用する証明用写真撮影アプリが決まりましたら、アプリのインストールを行います。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版スマートフォンを使っている方は、次の手順で進めます。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spc="42" dirty="0">
                <a:cs typeface="AoyagiKouzanFontT"/>
              </a:rPr>
              <a:t>「</a:t>
            </a:r>
            <a:r>
              <a:rPr lang="en-US" altLang="ja-JP" spc="42" dirty="0">
                <a:cs typeface="AoyagiKouzanFontT"/>
              </a:rPr>
              <a:t>Play</a:t>
            </a:r>
            <a:r>
              <a:rPr lang="ja-JP" altLang="en-US" spc="42" dirty="0">
                <a:cs typeface="AoyagiKouzanFontT"/>
              </a:rPr>
              <a:t>ストア</a:t>
            </a:r>
            <a:r>
              <a:rPr lang="en-US" altLang="ja-JP" spc="-458" dirty="0">
                <a:cs typeface="AoyagiKouzanFontT"/>
              </a:rPr>
              <a:t> </a:t>
            </a:r>
            <a:r>
              <a:rPr lang="ja-JP" altLang="en-US" spc="-458" dirty="0">
                <a:cs typeface="AoyagiKouzanFontT"/>
              </a:rPr>
              <a:t>」　　</a:t>
            </a:r>
            <a:r>
              <a:rPr lang="ja-JP" altLang="en-US" spc="-19" dirty="0">
                <a:cs typeface="AoyagiKouzanFontT"/>
              </a:rPr>
              <a:t>か</a:t>
            </a:r>
            <a:r>
              <a:rPr lang="ja-JP" altLang="en-US" spc="19" dirty="0">
                <a:cs typeface="AoyagiKouzanFontT"/>
              </a:rPr>
              <a:t>ら「履歴書カメラ」をインストールします。</a:t>
            </a:r>
            <a:endParaRPr lang="en-US" altLang="ja-JP" dirty="0">
              <a:latin typeface="Meiryo UI" panose="020B0604030504040204" pitchFamily="50" charset="-128"/>
              <a:ea typeface="Meiryo UI" panose="020B0604030504040204" pitchFamily="50" charset="-128"/>
            </a:endParaRPr>
          </a:p>
          <a:p>
            <a:pPr indent="95807"/>
            <a:endParaRPr kumimoji="1" lang="en-US" altLang="ja-JP" dirty="0">
              <a:latin typeface="Meiryo UI" panose="020B0604030504040204" pitchFamily="50" charset="-128"/>
              <a:ea typeface="Meiryo UI" panose="020B0604030504040204" pitchFamily="50" charset="-128"/>
            </a:endParaRPr>
          </a:p>
          <a:p>
            <a:pPr indent="95807"/>
            <a:r>
              <a:rPr kumimoji="1" lang="ja-JP" altLang="en-US" dirty="0">
                <a:latin typeface="Meiryo UI" panose="020B0604030504040204" pitchFamily="50" charset="-128"/>
                <a:ea typeface="Meiryo UI" panose="020B0604030504040204" pitchFamily="50" charset="-128"/>
              </a:rPr>
              <a:t>①「</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ストア」をタップしてください。</a:t>
            </a:r>
            <a:endParaRPr kumimoji="1" lang="en-US" altLang="ja-JP" dirty="0">
              <a:latin typeface="Meiryo UI" panose="020B0604030504040204" pitchFamily="50" charset="-128"/>
              <a:ea typeface="Meiryo UI" panose="020B0604030504040204" pitchFamily="50" charset="-128"/>
            </a:endParaRPr>
          </a:p>
          <a:p>
            <a:pPr indent="95807"/>
            <a:endParaRPr kumimoji="1"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②「アプリやゲームを検索」をタップしてください。</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③検索文章の入力箇所に「かんたんキレイ」と入力します。</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④リスト一覧から「かんたんキレイな証明写真」を選択してタップしてください。</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⑤「インストール」をタップしてください。</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2503" defTabSz="940084">
              <a:defRPr/>
            </a:pPr>
            <a:r>
              <a:rPr lang="ja-JP" altLang="en-US" dirty="0">
                <a:latin typeface="Meiryo UI" panose="020B0604030504040204" pitchFamily="50" charset="-128"/>
                <a:ea typeface="Meiryo UI" panose="020B0604030504040204" pitchFamily="50" charset="-128"/>
              </a:rPr>
              <a:t>インストールが始まります。</a:t>
            </a:r>
            <a:endParaRPr lang="en-US" altLang="ja-JP" dirty="0">
              <a:latin typeface="Meiryo UI" panose="020B0604030504040204" pitchFamily="50" charset="-128"/>
              <a:ea typeface="Meiryo UI" panose="020B0604030504040204" pitchFamily="50" charset="-128"/>
            </a:endParaRPr>
          </a:p>
          <a:p>
            <a:pPr indent="92503" defTabSz="940084">
              <a:defRPr/>
            </a:pPr>
            <a:endParaRPr lang="en-US" altLang="ja-JP" strike="sngStrike"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スライドの右上に掲載されている</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コードを読み取り、インストールのサイトに直接接続し、インストールしていただくこともできます。</a:t>
            </a:r>
            <a:endParaRPr lang="en-US" altLang="ja-JP" dirty="0">
              <a:latin typeface="Meiryo UI" panose="020B0604030504040204" pitchFamily="50" charset="-128"/>
              <a:ea typeface="Meiryo UI" panose="020B0604030504040204" pitchFamily="50" charset="-128"/>
            </a:endParaRPr>
          </a:p>
          <a:p>
            <a:pPr indent="92503"/>
            <a:endParaRPr lang="en-US" altLang="ja-JP" strike="noStrike" dirty="0">
              <a:latin typeface="Meiryo UI" panose="020B0604030504040204" pitchFamily="50" charset="-128"/>
              <a:ea typeface="Meiryo UI" panose="020B0604030504040204" pitchFamily="50" charset="-128"/>
            </a:endParaRPr>
          </a:p>
          <a:p>
            <a:pPr indent="92503"/>
            <a:endParaRPr lang="en-US" altLang="ja-JP" strike="noStrike" dirty="0">
              <a:latin typeface="Meiryo UI" panose="020B0604030504040204" pitchFamily="50" charset="-128"/>
              <a:ea typeface="Meiryo UI" panose="020B0604030504040204" pitchFamily="50" charset="-128"/>
            </a:endParaRPr>
          </a:p>
          <a:p>
            <a:pPr indent="92503"/>
            <a:r>
              <a:rPr lang="en-US" altLang="ja-JP" strike="noStrike" dirty="0">
                <a:latin typeface="Meiryo UI" panose="020B0604030504040204" pitchFamily="50" charset="-128"/>
                <a:ea typeface="Meiryo UI" panose="020B0604030504040204" pitchFamily="50" charset="-128"/>
              </a:rPr>
              <a:t>【</a:t>
            </a:r>
            <a:r>
              <a:rPr lang="ja-JP" altLang="en-US" strike="noStrike" dirty="0">
                <a:latin typeface="Meiryo UI" panose="020B0604030504040204" pitchFamily="50" charset="-128"/>
                <a:ea typeface="Meiryo UI" panose="020B0604030504040204" pitchFamily="50" charset="-128"/>
              </a:rPr>
              <a:t>補足説明</a:t>
            </a:r>
            <a:r>
              <a:rPr lang="en-US" altLang="ja-JP" strike="noStrike" dirty="0">
                <a:latin typeface="Meiryo UI" panose="020B0604030504040204" pitchFamily="50" charset="-128"/>
                <a:ea typeface="Meiryo UI" panose="020B0604030504040204" pitchFamily="50" charset="-128"/>
              </a:rPr>
              <a:t>】</a:t>
            </a:r>
          </a:p>
          <a:p>
            <a:pPr indent="92503"/>
            <a:endParaRPr lang="en-US" altLang="ja-JP" strike="noStrike" dirty="0">
              <a:latin typeface="Meiryo UI" panose="020B0604030504040204" pitchFamily="50" charset="-128"/>
              <a:ea typeface="Meiryo UI" panose="020B0604030504040204" pitchFamily="50" charset="-128"/>
            </a:endParaRPr>
          </a:p>
          <a:p>
            <a:pPr indent="92503"/>
            <a:r>
              <a:rPr lang="ja-JP" altLang="en-US" strike="noStrike" dirty="0">
                <a:latin typeface="Meiryo UI" panose="020B0604030504040204" pitchFamily="50" charset="-128"/>
                <a:ea typeface="Meiryo UI" panose="020B0604030504040204" pitchFamily="50" charset="-128"/>
              </a:rPr>
              <a:t>講師の皆様は、「履歴書カメラ」を使わない場合、「履歴書カメラ」のところをご利用になるアプリに読み替えなどして説明してください。</a:t>
            </a:r>
            <a:endParaRPr lang="en-US" altLang="ja-JP" strike="noStrike" dirty="0">
              <a:latin typeface="Meiryo UI" panose="020B0604030504040204" pitchFamily="50" charset="-128"/>
              <a:ea typeface="Meiryo UI" panose="020B0604030504040204" pitchFamily="50" charset="-128"/>
            </a:endParaRPr>
          </a:p>
          <a:p>
            <a:pPr indent="92819"/>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12</a:t>
            </a:fld>
            <a:endParaRPr kumimoji="1" lang="ja-JP" altLang="en-US"/>
          </a:p>
        </p:txBody>
      </p:sp>
    </p:spTree>
    <p:extLst>
      <p:ext uri="{BB962C8B-B14F-4D97-AF65-F5344CB8AC3E}">
        <p14:creationId xmlns:p14="http://schemas.microsoft.com/office/powerpoint/2010/main" val="1798582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746071"/>
            <a:ext cx="5681980" cy="5486954"/>
          </a:xfrm>
        </p:spPr>
        <p:txBody>
          <a:bodyPr/>
          <a:lstStyle/>
          <a:p>
            <a:pPr indent="92503"/>
            <a:r>
              <a:rPr lang="en-US" altLang="ja-JP" spc="76" dirty="0">
                <a:cs typeface="AoyagiKouzanFontT"/>
              </a:rPr>
              <a:t>iPhone</a:t>
            </a:r>
            <a:r>
              <a:rPr lang="ja-JP" altLang="en-US" spc="76" dirty="0">
                <a:cs typeface="AoyagiKouzanFontT"/>
              </a:rPr>
              <a:t>のスマートフォンを使っている方は次の手順で行います。</a:t>
            </a:r>
            <a:endParaRPr lang="en-US" altLang="ja-JP" spc="76" dirty="0">
              <a:cs typeface="AoyagiKouzanFontT"/>
            </a:endParaRPr>
          </a:p>
          <a:p>
            <a:pPr indent="92503"/>
            <a:endParaRPr lang="en-US" altLang="ja-JP" spc="76" dirty="0">
              <a:cs typeface="AoyagiKouzanFontT"/>
            </a:endParaRPr>
          </a:p>
          <a:p>
            <a:pPr indent="92503"/>
            <a:r>
              <a:rPr lang="ja-JP" altLang="en-US" spc="76" dirty="0">
                <a:cs typeface="AoyagiKouzanFontT"/>
              </a:rPr>
              <a:t>「</a:t>
            </a:r>
            <a:r>
              <a:rPr kumimoji="1" lang="en-US" altLang="ja-JP" dirty="0">
                <a:latin typeface="Meiryo UI" panose="020B0604030504040204" pitchFamily="50" charset="-128"/>
                <a:ea typeface="Meiryo UI" panose="020B0604030504040204" pitchFamily="50" charset="-128"/>
              </a:rPr>
              <a:t>App Store</a:t>
            </a:r>
            <a:r>
              <a:rPr lang="ja-JP" altLang="en-US" spc="42" dirty="0">
                <a:cs typeface="AoyagiKouzanFontT"/>
              </a:rPr>
              <a:t>（アップストア）」</a:t>
            </a:r>
            <a:r>
              <a:rPr lang="en-US" altLang="ja-JP" spc="-458" dirty="0">
                <a:cs typeface="AoyagiKouzanFontT"/>
              </a:rPr>
              <a:t> </a:t>
            </a:r>
            <a:r>
              <a:rPr lang="ja-JP" altLang="en-US" spc="-19" dirty="0">
                <a:cs typeface="AoyagiKouzanFontT"/>
              </a:rPr>
              <a:t>か</a:t>
            </a:r>
            <a:r>
              <a:rPr lang="ja-JP" altLang="en-US" spc="19" dirty="0">
                <a:cs typeface="AoyagiKouzanFontT"/>
              </a:rPr>
              <a:t>ら「履歴書カメラ」をインストールします。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95807"/>
            <a:r>
              <a:rPr kumimoji="1" lang="ja-JP" altLang="en-US" dirty="0">
                <a:latin typeface="Meiryo UI" panose="020B0604030504040204" pitchFamily="50" charset="-128"/>
                <a:ea typeface="Meiryo UI" panose="020B0604030504040204" pitchFamily="50" charset="-128"/>
              </a:rPr>
              <a:t>①「</a:t>
            </a:r>
            <a:r>
              <a:rPr kumimoji="1" lang="en-US" altLang="ja-JP" dirty="0">
                <a:latin typeface="Meiryo UI" panose="020B0604030504040204" pitchFamily="50" charset="-128"/>
                <a:ea typeface="Meiryo UI" panose="020B0604030504040204" pitchFamily="50" charset="-128"/>
              </a:rPr>
              <a:t>App Store</a:t>
            </a:r>
            <a:r>
              <a:rPr kumimoji="1" lang="ja-JP" altLang="en-US" dirty="0">
                <a:latin typeface="Meiryo UI" panose="020B0604030504040204" pitchFamily="50" charset="-128"/>
                <a:ea typeface="Meiryo UI" panose="020B0604030504040204" pitchFamily="50" charset="-128"/>
              </a:rPr>
              <a:t>」をタップしてください。</a:t>
            </a:r>
            <a:endParaRPr kumimoji="1" lang="en-US" altLang="ja-JP" dirty="0">
              <a:latin typeface="Meiryo UI" panose="020B0604030504040204" pitchFamily="50" charset="-128"/>
              <a:ea typeface="Meiryo UI" panose="020B0604030504040204" pitchFamily="50" charset="-128"/>
            </a:endParaRPr>
          </a:p>
          <a:p>
            <a:pPr indent="95807"/>
            <a:endParaRPr kumimoji="1"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②「検索」をタップしてください。</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③検索文章の入力箇所に「かんたんキレイ」と入力します。</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④リスト一覧から「かんたんキレイな証明写真」を選択してタップしてください。</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⑤「入手」をタップしてください。</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スライドの右上に掲載されている</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コードを読み取り、インストールのサイトに直接接続し、インストールしていただくこともできます。</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endParaRPr lang="en-US" altLang="ja-JP" strike="noStrike" dirty="0">
              <a:latin typeface="Meiryo UI" panose="020B0604030504040204" pitchFamily="50" charset="-128"/>
              <a:ea typeface="Meiryo UI" panose="020B0604030504040204" pitchFamily="50" charset="-128"/>
            </a:endParaRPr>
          </a:p>
          <a:p>
            <a:pPr indent="92503"/>
            <a:r>
              <a:rPr lang="en-US" altLang="ja-JP" strike="noStrike" dirty="0">
                <a:latin typeface="Meiryo UI" panose="020B0604030504040204" pitchFamily="50" charset="-128"/>
                <a:ea typeface="Meiryo UI" panose="020B0604030504040204" pitchFamily="50" charset="-128"/>
              </a:rPr>
              <a:t>【</a:t>
            </a:r>
            <a:r>
              <a:rPr lang="ja-JP" altLang="en-US" strike="noStrike" dirty="0">
                <a:latin typeface="Meiryo UI" panose="020B0604030504040204" pitchFamily="50" charset="-128"/>
                <a:ea typeface="Meiryo UI" panose="020B0604030504040204" pitchFamily="50" charset="-128"/>
              </a:rPr>
              <a:t>補足説明</a:t>
            </a:r>
            <a:r>
              <a:rPr lang="en-US" altLang="ja-JP" strike="noStrike" dirty="0">
                <a:latin typeface="Meiryo UI" panose="020B0604030504040204" pitchFamily="50" charset="-128"/>
                <a:ea typeface="Meiryo UI" panose="020B0604030504040204" pitchFamily="50" charset="-128"/>
              </a:rPr>
              <a:t>】</a:t>
            </a:r>
          </a:p>
          <a:p>
            <a:pPr indent="92503"/>
            <a:endParaRPr lang="en-US" altLang="ja-JP" strike="noStrike" dirty="0">
              <a:latin typeface="Meiryo UI" panose="020B0604030504040204" pitchFamily="50" charset="-128"/>
              <a:ea typeface="Meiryo UI" panose="020B0604030504040204" pitchFamily="50" charset="-128"/>
            </a:endParaRPr>
          </a:p>
          <a:p>
            <a:pPr indent="92503"/>
            <a:r>
              <a:rPr lang="ja-JP" altLang="en-US" strike="noStrike" dirty="0">
                <a:latin typeface="Meiryo UI" panose="020B0604030504040204" pitchFamily="50" charset="-128"/>
                <a:ea typeface="Meiryo UI" panose="020B0604030504040204" pitchFamily="50" charset="-128"/>
              </a:rPr>
              <a:t>講師の皆様は、前のページと同様に、「履歴書カメラ」を使わない場合、「履歴書カメラ」のところをご利用になるアプリに読み替えなどして説明してください。</a:t>
            </a:r>
            <a:endParaRPr lang="en-US" altLang="ja-JP" strike="sngStrike" dirty="0">
              <a:latin typeface="Meiryo UI" panose="020B0604030504040204" pitchFamily="50" charset="-128"/>
              <a:ea typeface="Meiryo UI" panose="020B0604030504040204" pitchFamily="50" charset="-128"/>
            </a:endParaRPr>
          </a:p>
          <a:p>
            <a:pPr indent="92819"/>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13</a:t>
            </a:fld>
            <a:endParaRPr kumimoji="1" lang="ja-JP" altLang="en-US"/>
          </a:p>
        </p:txBody>
      </p:sp>
    </p:spTree>
    <p:extLst>
      <p:ext uri="{BB962C8B-B14F-4D97-AF65-F5344CB8AC3E}">
        <p14:creationId xmlns:p14="http://schemas.microsoft.com/office/powerpoint/2010/main" val="424308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746071"/>
            <a:ext cx="5681980" cy="5486954"/>
          </a:xfrm>
        </p:spPr>
        <p:txBody>
          <a:bodyPr/>
          <a:lstStyle/>
          <a:p>
            <a:pPr indent="90852"/>
            <a:r>
              <a:rPr lang="ja-JP" altLang="en-US" dirty="0">
                <a:latin typeface="Meiryo UI" panose="020B0604030504040204" pitchFamily="50" charset="-128"/>
                <a:ea typeface="Meiryo UI" panose="020B0604030504040204" pitchFamily="50" charset="-128"/>
              </a:rPr>
              <a:t>アプリのインストールが終わりましたら、アプリを使用して、マイナンバーカードに印刷される証明用写真を撮影します。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必ず「正面向き、無帽、無背景」で撮影してください。</a:t>
            </a:r>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不適切な写真だと申請が通らない場合がありますので気をつけて撮影してください。</a:t>
            </a:r>
            <a:endParaRPr lang="en-US" altLang="ja-JP" dirty="0">
              <a:latin typeface="Meiryo UI" panose="020B0604030504040204" pitchFamily="50" charset="-128"/>
              <a:ea typeface="Meiryo UI" panose="020B0604030504040204" pitchFamily="50" charset="-128"/>
            </a:endParaRPr>
          </a:p>
          <a:p>
            <a:pPr indent="90852"/>
            <a:endParaRPr lang="ja-JP" altLang="en-US"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顔の位置は適切な写真の例のように、画面とバランスを考慮して撮影してください。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背景は無背景、色は白・薄い灰色・青が望ましいです。</a:t>
            </a:r>
            <a:endParaRPr lang="en-US" altLang="ja-JP" dirty="0">
              <a:latin typeface="Meiryo UI" panose="020B0604030504040204" pitchFamily="50" charset="-128"/>
              <a:ea typeface="Meiryo UI" panose="020B0604030504040204" pitchFamily="50" charset="-128"/>
            </a:endParaRPr>
          </a:p>
          <a:p>
            <a:pPr indent="90852"/>
            <a:endParaRPr lang="en-US" altLang="ja-JP" b="0" i="0" dirty="0">
              <a:effectLst/>
              <a:latin typeface="Meiryo UI" panose="020B0604030504040204" pitchFamily="50" charset="-128"/>
              <a:ea typeface="Meiryo UI" panose="020B0604030504040204" pitchFamily="50" charset="-128"/>
            </a:endParaRPr>
          </a:p>
          <a:p>
            <a:pPr indent="90852"/>
            <a:r>
              <a:rPr lang="ja-JP" altLang="en-US" b="0" i="0" dirty="0">
                <a:effectLst/>
                <a:latin typeface="Meiryo UI" panose="020B0604030504040204" pitchFamily="50" charset="-128"/>
                <a:ea typeface="Meiryo UI" panose="020B0604030504040204" pitchFamily="50" charset="-128"/>
              </a:rPr>
              <a:t>自分で撮影するのが難しい方は周囲の人などに手伝ってもらってもいいでしょう。</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講師の皆様は、講座を実施している会場の中で撮影にあたり適切な場所があれば、受講者の方を誘導してください。</a:t>
            </a:r>
            <a:endParaRPr lang="en-US" altLang="ja-JP" dirty="0">
              <a:latin typeface="Meiryo UI" panose="020B0604030504040204" pitchFamily="50" charset="-128"/>
              <a:ea typeface="Meiryo UI" panose="020B0604030504040204" pitchFamily="50" charset="-128"/>
            </a:endParaRPr>
          </a:p>
          <a:p>
            <a:pPr indent="91161"/>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14</a:t>
            </a:fld>
            <a:endParaRPr kumimoji="1" lang="ja-JP" altLang="en-US"/>
          </a:p>
        </p:txBody>
      </p:sp>
    </p:spTree>
    <p:extLst>
      <p:ext uri="{BB962C8B-B14F-4D97-AF65-F5344CB8AC3E}">
        <p14:creationId xmlns:p14="http://schemas.microsoft.com/office/powerpoint/2010/main" val="4702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746071"/>
            <a:ext cx="5681980" cy="5486954"/>
          </a:xfrm>
        </p:spPr>
        <p:txBody>
          <a:bodyPr/>
          <a:lstStyle/>
          <a:p>
            <a:pPr indent="90852"/>
            <a:r>
              <a:rPr lang="ja-JP" altLang="en-US" dirty="0">
                <a:latin typeface="Meiryo UI" panose="020B0604030504040204" pitchFamily="50" charset="-128"/>
                <a:ea typeface="Meiryo UI" panose="020B0604030504040204" pitchFamily="50" charset="-128"/>
              </a:rPr>
              <a:t>それではアプリを使った写真撮影をしてみましょう。</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ここは、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版、</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版、共通の説明になります。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アプリを起動します。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①「撮影する」をタップしてください。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②ピンクの楕円の中に顔の輪郭を合わせます。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③カメラのアイコンを押して</a:t>
            </a:r>
            <a:r>
              <a:rPr lang="ja-JP" altLang="en-US" strike="noStrike"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撮影します。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　気に入った写真が撮れるまで何度も撮影できます。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　撮影が終わったら、「写真を選ぶ」をタップします。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講師の皆様は、念のため、前のページで説明した適切な写真について再度ご案内ください。</a:t>
            </a:r>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15</a:t>
            </a:fld>
            <a:endParaRPr kumimoji="1" lang="ja-JP" altLang="en-US"/>
          </a:p>
        </p:txBody>
      </p:sp>
    </p:spTree>
    <p:extLst>
      <p:ext uri="{BB962C8B-B14F-4D97-AF65-F5344CB8AC3E}">
        <p14:creationId xmlns:p14="http://schemas.microsoft.com/office/powerpoint/2010/main" val="132866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924644"/>
            <a:ext cx="5681980" cy="4637170"/>
          </a:xfrm>
        </p:spPr>
        <p:txBody>
          <a:bodyPr/>
          <a:lstStyle/>
          <a:p>
            <a:pPr indent="90852"/>
            <a:r>
              <a:rPr lang="en-US" altLang="ja-JP" dirty="0">
                <a:latin typeface="Meiryo UI" panose="020B0604030504040204" pitchFamily="50" charset="-128"/>
                <a:ea typeface="Meiryo UI" panose="020B0604030504040204" pitchFamily="50" charset="-128"/>
              </a:rPr>
              <a:t>Android </a:t>
            </a:r>
            <a:r>
              <a:rPr lang="ja-JP" altLang="en-US" dirty="0">
                <a:latin typeface="Meiryo UI" panose="020B0604030504040204" pitchFamily="50" charset="-128"/>
                <a:ea typeface="Meiryo UI" panose="020B0604030504040204" pitchFamily="50" charset="-128"/>
              </a:rPr>
              <a:t>でのアプリを使った撮影のしかたです。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④写真を選択してから「補正する」をタップしてください。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⑤マイナンバーカードの申請規定では写真の補正は認められていませんので補正はしないでそのまま「保存する」をタップしてください。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0852"/>
            <a:endParaRPr lang="en-US" altLang="ja-JP" dirty="0">
              <a:latin typeface="Meiryo UI" panose="020B0604030504040204" pitchFamily="50" charset="-128"/>
              <a:ea typeface="Meiryo UI" panose="020B0604030504040204" pitchFamily="50" charset="-128"/>
            </a:endParaRPr>
          </a:p>
          <a:p>
            <a:pPr indent="90852" defTabSz="940084">
              <a:defRPr/>
            </a:pPr>
            <a:r>
              <a:rPr lang="ja-JP" altLang="en-US" dirty="0">
                <a:latin typeface="Meiryo UI" panose="020B0604030504040204" pitchFamily="50" charset="-128"/>
                <a:ea typeface="Meiryo UI" panose="020B0604030504040204" pitchFamily="50" charset="-128"/>
              </a:rPr>
              <a:t>講師の皆様は、補正をしない場合でも「補正する」をタップするよう説明してください。</a:t>
            </a:r>
            <a:endParaRPr lang="en-US" altLang="ja-JP" dirty="0">
              <a:latin typeface="Meiryo UI" panose="020B0604030504040204" pitchFamily="50" charset="-128"/>
              <a:ea typeface="Meiryo UI" panose="020B0604030504040204" pitchFamily="50" charset="-128"/>
            </a:endParaRPr>
          </a:p>
          <a:p>
            <a:pPr indent="90852" defTabSz="940084">
              <a:defRPr/>
            </a:pPr>
            <a:endParaRPr lang="ja-JP" altLang="en-US"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補正は行いませんが、こちらのアプリは「補正する」を選ばないと「保存する」へ移ることはできません。</a:t>
            </a:r>
            <a:endParaRPr lang="en-US" altLang="ja-JP" dirty="0">
              <a:latin typeface="Meiryo UI" panose="020B0604030504040204" pitchFamily="50" charset="-128"/>
              <a:ea typeface="Meiryo UI" panose="020B0604030504040204" pitchFamily="50" charset="-128"/>
            </a:endParaRPr>
          </a:p>
          <a:p>
            <a:pPr indent="91161"/>
            <a:endParaRPr lang="ja-JP" altLang="en-US"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16</a:t>
            </a:fld>
            <a:endParaRPr kumimoji="1" lang="ja-JP" altLang="en-US"/>
          </a:p>
        </p:txBody>
      </p:sp>
    </p:spTree>
    <p:extLst>
      <p:ext uri="{BB962C8B-B14F-4D97-AF65-F5344CB8AC3E}">
        <p14:creationId xmlns:p14="http://schemas.microsoft.com/office/powerpoint/2010/main" val="16406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pPr indent="90852"/>
            <a:r>
              <a:rPr lang="en-US" altLang="ja-JP" dirty="0">
                <a:latin typeface="Meiryo UI" panose="020B0604030504040204" pitchFamily="50" charset="-128"/>
                <a:ea typeface="Meiryo UI" panose="020B0604030504040204" pitchFamily="50" charset="-128"/>
              </a:rPr>
              <a:t>iPhone </a:t>
            </a:r>
            <a:r>
              <a:rPr lang="ja-JP" altLang="en-US" dirty="0">
                <a:latin typeface="Meiryo UI" panose="020B0604030504040204" pitchFamily="50" charset="-128"/>
                <a:ea typeface="Meiryo UI" panose="020B0604030504040204" pitchFamily="50" charset="-128"/>
              </a:rPr>
              <a:t>でのアプリを使った撮影のしかたです。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の場合も</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とほぼ同じですが、「補正する」の後ですぐ「保存」するではなく、サイズ選択が入りますので注意してください。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④写真を選択してから「補正する」をタップしてください。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⑤マイナンバーカードの申請規定では写真の補正は認められていませんので補正はしないでそのまま、「サイズ選択」をタップしてください。</a:t>
            </a:r>
            <a:endParaRPr lang="en-US" altLang="ja-JP" dirty="0">
              <a:latin typeface="Meiryo UI" panose="020B0604030504040204" pitchFamily="50" charset="-128"/>
              <a:ea typeface="Meiryo UI" panose="020B0604030504040204" pitchFamily="50" charset="-128"/>
            </a:endParaRPr>
          </a:p>
          <a:p>
            <a:pPr indent="90852"/>
            <a:endParaRPr lang="ja-JP" altLang="en-US"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⑥サイズは、「</a:t>
            </a:r>
            <a:r>
              <a:rPr lang="en-US" altLang="ja-JP" dirty="0">
                <a:latin typeface="Meiryo UI" panose="020B0604030504040204" pitchFamily="50" charset="-128"/>
                <a:ea typeface="Meiryo UI" panose="020B0604030504040204" pitchFamily="50" charset="-128"/>
              </a:rPr>
              <a:t>3.5×4.5cm</a:t>
            </a:r>
            <a:r>
              <a:rPr lang="ja-JP" altLang="en-US" dirty="0">
                <a:latin typeface="Meiryo UI" panose="020B0604030504040204" pitchFamily="50" charset="-128"/>
                <a:ea typeface="Meiryo UI" panose="020B0604030504040204" pitchFamily="50" charset="-128"/>
              </a:rPr>
              <a:t>」を選択し、「保存する」をタップしてください。</a:t>
            </a:r>
          </a:p>
          <a:p>
            <a:pPr indent="91161"/>
            <a:endParaRPr lang="ja-JP" altLang="en-US"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17</a:t>
            </a:fld>
            <a:endParaRPr kumimoji="1" lang="ja-JP" altLang="en-US"/>
          </a:p>
        </p:txBody>
      </p:sp>
    </p:spTree>
    <p:extLst>
      <p:ext uri="{BB962C8B-B14F-4D97-AF65-F5344CB8AC3E}">
        <p14:creationId xmlns:p14="http://schemas.microsoft.com/office/powerpoint/2010/main" val="16873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ここではマイナンバーカード申請のための</a:t>
            </a:r>
            <a:r>
              <a:rPr kumimoji="1" lang="en-US" altLang="ja-JP" dirty="0">
                <a:latin typeface="Meiryo UI" panose="020B0604030504040204" pitchFamily="50" charset="-128"/>
                <a:ea typeface="Meiryo UI" panose="020B0604030504040204" pitchFamily="50" charset="-128"/>
              </a:rPr>
              <a:t>HP</a:t>
            </a:r>
            <a:r>
              <a:rPr kumimoji="1" lang="ja-JP" altLang="en-US" dirty="0">
                <a:latin typeface="Meiryo UI" panose="020B0604030504040204" pitchFamily="50" charset="-128"/>
                <a:ea typeface="Meiryo UI" panose="020B0604030504040204" pitchFamily="50" charset="-128"/>
              </a:rPr>
              <a:t>に接続し、顔写真の登録、申請情報等の登録を行い、申請を進めていきます。</a:t>
            </a:r>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18</a:t>
            </a:fld>
            <a:endParaRPr kumimoji="1" lang="ja-JP" altLang="en-US"/>
          </a:p>
        </p:txBody>
      </p:sp>
    </p:spTree>
    <p:extLst>
      <p:ext uri="{BB962C8B-B14F-4D97-AF65-F5344CB8AC3E}">
        <p14:creationId xmlns:p14="http://schemas.microsoft.com/office/powerpoint/2010/main" val="1413056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924644"/>
            <a:ext cx="5681980" cy="5308382"/>
          </a:xfrm>
        </p:spPr>
        <p:txBody>
          <a:bodyPr/>
          <a:lstStyle/>
          <a:p>
            <a:pPr indent="90852"/>
            <a:r>
              <a:rPr lang="ja-JP" altLang="en-US" dirty="0">
                <a:latin typeface="Meiryo UI" panose="020B0604030504040204" pitchFamily="50" charset="-128"/>
                <a:ea typeface="Meiryo UI" panose="020B0604030504040204" pitchFamily="50" charset="-128"/>
                <a:cs typeface="AoyagiKouzanFontT"/>
              </a:rPr>
              <a:t>マイナンバーカードの申請は、個人番号</a:t>
            </a:r>
            <a:r>
              <a:rPr lang="ja-JP" altLang="en-US" spc="9" dirty="0">
                <a:cs typeface="AoyagiKouzanFontT"/>
              </a:rPr>
              <a:t>カ</a:t>
            </a:r>
            <a:r>
              <a:rPr lang="ja-JP" altLang="en-US" spc="-52" dirty="0">
                <a:cs typeface="AoyagiKouzanFontT"/>
              </a:rPr>
              <a:t>ー</a:t>
            </a:r>
            <a:r>
              <a:rPr lang="ja-JP" altLang="en-US" spc="5" dirty="0">
                <a:cs typeface="AoyagiKouzanFontT"/>
              </a:rPr>
              <a:t>ド</a:t>
            </a:r>
            <a:r>
              <a:rPr lang="ja-JP" altLang="en-US" dirty="0">
                <a:latin typeface="Meiryo UI" panose="020B0604030504040204" pitchFamily="50" charset="-128"/>
                <a:ea typeface="Meiryo UI" panose="020B0604030504040204" pitchFamily="50" charset="-128"/>
                <a:cs typeface="AoyagiKouzanFontT"/>
              </a:rPr>
              <a:t>交付申請書</a:t>
            </a:r>
            <a:r>
              <a:rPr lang="ja-JP" altLang="en-US" spc="-9" dirty="0">
                <a:cs typeface="AoyagiKouzanFontT"/>
              </a:rPr>
              <a:t>に印刷されている</a:t>
            </a:r>
            <a:r>
              <a:rPr lang="ja-JP" altLang="en-US" spc="-28" dirty="0">
                <a:cs typeface="AoyagiKouzanFontT"/>
              </a:rPr>
              <a:t>ＱＲコ</a:t>
            </a:r>
            <a:r>
              <a:rPr lang="ja-JP" altLang="en-US" spc="-52" dirty="0">
                <a:cs typeface="AoyagiKouzanFontT"/>
              </a:rPr>
              <a:t>ー</a:t>
            </a:r>
            <a:r>
              <a:rPr lang="ja-JP" altLang="en-US" spc="-5" dirty="0">
                <a:cs typeface="AoyagiKouzanFontT"/>
              </a:rPr>
              <a:t>ド</a:t>
            </a:r>
            <a:r>
              <a:rPr lang="ja-JP" altLang="en-US" spc="42" dirty="0">
                <a:cs typeface="AoyagiKouzanFontT"/>
              </a:rPr>
              <a:t>を</a:t>
            </a:r>
            <a:r>
              <a:rPr lang="ja-JP" altLang="en-US" dirty="0">
                <a:latin typeface="Meiryo UI" panose="020B0604030504040204" pitchFamily="50" charset="-128"/>
                <a:ea typeface="Meiryo UI" panose="020B0604030504040204" pitchFamily="50" charset="-128"/>
                <a:cs typeface="AoyagiKouzanFontT"/>
              </a:rPr>
              <a:t>読み取ることによって申請を行います。</a:t>
            </a:r>
            <a:endParaRPr lang="en-US" altLang="ja-JP" dirty="0">
              <a:latin typeface="Meiryo UI" panose="020B0604030504040204" pitchFamily="50" charset="-128"/>
              <a:ea typeface="Meiryo UI" panose="020B0604030504040204" pitchFamily="50" charset="-128"/>
              <a:cs typeface="AoyagiKouzanFontT"/>
            </a:endParaRPr>
          </a:p>
          <a:p>
            <a:pPr indent="90852"/>
            <a:endParaRPr lang="en-US" altLang="ja-JP" dirty="0">
              <a:latin typeface="Meiryo UI" panose="020B0604030504040204" pitchFamily="50" charset="-128"/>
              <a:ea typeface="Meiryo UI" panose="020B0604030504040204" pitchFamily="50" charset="-128"/>
              <a:cs typeface="AoyagiKouzanFontT"/>
            </a:endParaRPr>
          </a:p>
          <a:p>
            <a:pPr indent="90852"/>
            <a:r>
              <a:rPr lang="ja-JP" altLang="en-US" dirty="0">
                <a:latin typeface="Meiryo UI" panose="020B0604030504040204" pitchFamily="50" charset="-128"/>
                <a:ea typeface="Meiryo UI" panose="020B0604030504040204" pitchFamily="50" charset="-128"/>
                <a:cs typeface="AoyagiKouzanFontT"/>
              </a:rPr>
              <a:t>ＱＲコードを読み取るアプリには様々なものがあります。お好みのアプリをダウンロードしてお使いください。</a:t>
            </a:r>
            <a:endParaRPr lang="en-US" altLang="ja-JP" dirty="0">
              <a:latin typeface="Meiryo UI" panose="020B0604030504040204" pitchFamily="50" charset="-128"/>
              <a:ea typeface="Meiryo UI" panose="020B0604030504040204" pitchFamily="50" charset="-128"/>
              <a:cs typeface="AoyagiKouzanFontT"/>
            </a:endParaRPr>
          </a:p>
          <a:p>
            <a:pPr indent="90852"/>
            <a:endParaRPr lang="en-US" altLang="ja-JP" dirty="0">
              <a:latin typeface="Meiryo UI" panose="020B0604030504040204" pitchFamily="50" charset="-128"/>
              <a:ea typeface="Meiryo UI" panose="020B0604030504040204" pitchFamily="50" charset="-128"/>
              <a:cs typeface="AoyagiKouzanFontT"/>
            </a:endParaRPr>
          </a:p>
          <a:p>
            <a:pPr indent="90852"/>
            <a:r>
              <a:rPr lang="en-US" altLang="ja-JP" dirty="0">
                <a:latin typeface="Meiryo UI" panose="020B0604030504040204" pitchFamily="50" charset="-128"/>
                <a:ea typeface="Meiryo UI" panose="020B0604030504040204" pitchFamily="50" charset="-128"/>
                <a:cs typeface="AoyagiKouzanFontT"/>
              </a:rPr>
              <a:t>Android</a:t>
            </a:r>
            <a:r>
              <a:rPr lang="ja-JP" altLang="en-US" dirty="0">
                <a:latin typeface="Meiryo UI" panose="020B0604030504040204" pitchFamily="50" charset="-128"/>
                <a:ea typeface="Meiryo UI" panose="020B0604030504040204" pitchFamily="50" charset="-128"/>
                <a:cs typeface="AoyagiKouzanFontT"/>
              </a:rPr>
              <a:t>のスマートフォンの場合、</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（グーグル）レンズ」を使い説明していきます。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のカメラ機能を使い説明します。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コード読み取りアプリの選択にあたって、受講者に対して個別のアプリの利用の強制や強い誘導等は行わないでください。</a:t>
            </a:r>
            <a:endParaRPr lang="en-US" altLang="ja-JP" dirty="0">
              <a:latin typeface="Meiryo UI" panose="020B0604030504040204" pitchFamily="50" charset="-128"/>
              <a:ea typeface="Meiryo UI" panose="020B0604030504040204" pitchFamily="50" charset="-128"/>
            </a:endParaRPr>
          </a:p>
          <a:p>
            <a:pPr indent="91161"/>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19</a:t>
            </a:fld>
            <a:endParaRPr kumimoji="1" lang="ja-JP" altLang="en-US"/>
          </a:p>
        </p:txBody>
      </p:sp>
    </p:spTree>
    <p:extLst>
      <p:ext uri="{BB962C8B-B14F-4D97-AF65-F5344CB8AC3E}">
        <p14:creationId xmlns:p14="http://schemas.microsoft.com/office/powerpoint/2010/main" val="411899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2</a:t>
            </a:fld>
            <a:endParaRPr lang="ja-JP" altLang="en-US" dirty="0"/>
          </a:p>
        </p:txBody>
      </p:sp>
      <p:sp>
        <p:nvSpPr>
          <p:cNvPr id="5" name="ノート プレースホルダー 4">
            <a:extLst>
              <a:ext uri="{FF2B5EF4-FFF2-40B4-BE49-F238E27FC236}">
                <a16:creationId xmlns:a16="http://schemas.microsoft.com/office/drawing/2014/main" id="{AB2ACFEF-7E21-451B-8A84-DD560630599C}"/>
              </a:ext>
            </a:extLst>
          </p:cNvPr>
          <p:cNvSpPr>
            <a:spLocks noGrp="1"/>
          </p:cNvSpPr>
          <p:nvPr>
            <p:ph type="body" sz="quarter" idx="3"/>
          </p:nvPr>
        </p:nvSpPr>
        <p:spPr/>
        <p:txBody>
          <a:bodyPr/>
          <a:lstStyle/>
          <a:p>
            <a:r>
              <a:rPr lang="ja-JP" altLang="en-US" dirty="0"/>
              <a:t>この講座はスマートフォンを使ったマイナンバーカードの申請の仕方を学ぶ講座です。</a:t>
            </a:r>
            <a:endParaRPr lang="en-US" altLang="ja-JP" dirty="0"/>
          </a:p>
          <a:p>
            <a:endParaRPr lang="en-US" altLang="ja-JP" dirty="0"/>
          </a:p>
          <a:p>
            <a:r>
              <a:rPr lang="ja-JP" altLang="en-US" dirty="0"/>
              <a:t>第</a:t>
            </a:r>
            <a:r>
              <a:rPr lang="en-US" altLang="ja-JP" dirty="0"/>
              <a:t>1</a:t>
            </a:r>
            <a:r>
              <a:rPr lang="ja-JP" altLang="en-US" dirty="0"/>
              <a:t>章では、マイナンバーカードとはどのようなカードなのか、またマイナンバーカードを持っていると何が良いのかという概要について学びます。</a:t>
            </a:r>
            <a:endParaRPr lang="en-US" altLang="ja-JP" dirty="0"/>
          </a:p>
          <a:p>
            <a:endParaRPr lang="en-US" altLang="ja-JP" dirty="0"/>
          </a:p>
          <a:p>
            <a:r>
              <a:rPr lang="ja-JP" altLang="en-US" dirty="0"/>
              <a:t>第</a:t>
            </a:r>
            <a:r>
              <a:rPr lang="en-US" altLang="ja-JP" dirty="0"/>
              <a:t>2</a:t>
            </a:r>
            <a:r>
              <a:rPr lang="ja-JP" altLang="en-US" dirty="0"/>
              <a:t>章では申請のための事前準備としてスマートフォンを使った顔写真の撮影の仕方を学びます。</a:t>
            </a:r>
            <a:endParaRPr lang="en-US" altLang="ja-JP" dirty="0"/>
          </a:p>
          <a:p>
            <a:endParaRPr lang="en-US" altLang="ja-JP" dirty="0"/>
          </a:p>
          <a:p>
            <a:r>
              <a:rPr lang="ja-JP" altLang="en-US" dirty="0"/>
              <a:t>第</a:t>
            </a:r>
            <a:r>
              <a:rPr lang="en-US" altLang="ja-JP" dirty="0"/>
              <a:t>3</a:t>
            </a:r>
            <a:r>
              <a:rPr lang="ja-JP" altLang="en-US" dirty="0"/>
              <a:t>章ではスマートフォンを使い、具体的にどのようにしてマイナンバーカードの申請を行うかについて学びます。</a:t>
            </a:r>
            <a:endParaRPr lang="en-US" altLang="ja-JP" dirty="0"/>
          </a:p>
        </p:txBody>
      </p:sp>
      <p:sp>
        <p:nvSpPr>
          <p:cNvPr id="7" name="スライド イメージ プレースホルダー 6">
            <a:extLst>
              <a:ext uri="{FF2B5EF4-FFF2-40B4-BE49-F238E27FC236}">
                <a16:creationId xmlns:a16="http://schemas.microsoft.com/office/drawing/2014/main" id="{7CA39DCB-F6A5-4A60-9ECE-31FA49DA8A4B}"/>
              </a:ext>
            </a:extLst>
          </p:cNvPr>
          <p:cNvSpPr>
            <a:spLocks noGrp="1" noRot="1" noChangeAspect="1"/>
          </p:cNvSpPr>
          <p:nvPr>
            <p:ph type="sldImg"/>
          </p:nvPr>
        </p:nvSpPr>
        <p:spPr>
          <a:xfrm>
            <a:off x="727075" y="496888"/>
            <a:ext cx="5648325" cy="4235450"/>
          </a:xfrm>
        </p:spPr>
      </p:sp>
    </p:spTree>
    <p:extLst>
      <p:ext uri="{BB962C8B-B14F-4D97-AF65-F5344CB8AC3E}">
        <p14:creationId xmlns:p14="http://schemas.microsoft.com/office/powerpoint/2010/main" val="157067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pPr indent="90852"/>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版スマートフォンの場合の説明になります。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 例として今回は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レンズを使い、説明していきます。</a:t>
            </a:r>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まず、</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レンズを起動する操作方法を説明します。</a:t>
            </a:r>
            <a:r>
              <a:rPr lang="en-US" altLang="ja-JP" dirty="0">
                <a:latin typeface="Meiryo UI" panose="020B0604030504040204" pitchFamily="50" charset="-128"/>
                <a:ea typeface="Meiryo UI" panose="020B0604030504040204" pitchFamily="50" charset="-128"/>
              </a:rPr>
              <a:t> </a:t>
            </a: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①ホームボタンを長押し、「</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アシスタント」を起動します。</a:t>
            </a:r>
            <a:endParaRPr lang="en-US" altLang="ja-JP" strike="sngStrike"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②「</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レンズ」ボタンをタップすると「</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レンズ」が起動します。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コードを読み取るアプリについてご自身で使用しているアプリがあれば、そちらをお使いいただいても構いません。</a:t>
            </a:r>
            <a:endParaRPr lang="en-US" altLang="ja-JP" dirty="0">
              <a:latin typeface="Meiryo UI" panose="020B0604030504040204" pitchFamily="50" charset="-128"/>
              <a:ea typeface="Meiryo UI" panose="020B0604030504040204" pitchFamily="50" charset="-128"/>
            </a:endParaRPr>
          </a:p>
          <a:p>
            <a:pPr indent="91161"/>
            <a:endParaRPr lang="ja-JP" altLang="en-US"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20</a:t>
            </a:fld>
            <a:endParaRPr kumimoji="1" lang="ja-JP" altLang="en-US"/>
          </a:p>
        </p:txBody>
      </p:sp>
    </p:spTree>
    <p:extLst>
      <p:ext uri="{BB962C8B-B14F-4D97-AF65-F5344CB8AC3E}">
        <p14:creationId xmlns:p14="http://schemas.microsoft.com/office/powerpoint/2010/main" val="236871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22493" y="4924644"/>
            <a:ext cx="5681980" cy="4029254"/>
          </a:xfrm>
        </p:spPr>
        <p:txBody>
          <a:bodyPr/>
          <a:lstStyle/>
          <a:p>
            <a:pPr marL="11563" indent="79289">
              <a:tabLst>
                <a:tab pos="349038" algn="l"/>
              </a:tabLst>
            </a:pPr>
            <a:r>
              <a:rPr lang="ja-JP" altLang="en-US" dirty="0">
                <a:latin typeface="Meiryo UI" panose="020B0604030504040204" pitchFamily="50" charset="-128"/>
                <a:ea typeface="Meiryo UI" panose="020B0604030504040204" pitchFamily="50" charset="-128"/>
                <a:cs typeface="AoyagiKouzanFontT"/>
              </a:rPr>
              <a:t>③起動したＱＲコード読み取りアプリを使い、「個人番号</a:t>
            </a:r>
            <a:r>
              <a:rPr lang="ja-JP" altLang="en-US" spc="9" dirty="0">
                <a:cs typeface="AoyagiKouzanFontT"/>
              </a:rPr>
              <a:t>カ</a:t>
            </a:r>
            <a:r>
              <a:rPr lang="ja-JP" altLang="en-US" spc="-52" dirty="0">
                <a:cs typeface="AoyagiKouzanFontT"/>
              </a:rPr>
              <a:t>ー</a:t>
            </a:r>
            <a:r>
              <a:rPr lang="ja-JP" altLang="en-US" spc="5" dirty="0">
                <a:cs typeface="AoyagiKouzanFontT"/>
              </a:rPr>
              <a:t>ド</a:t>
            </a:r>
            <a:r>
              <a:rPr lang="ja-JP" altLang="en-US" dirty="0">
                <a:latin typeface="Meiryo UI" panose="020B0604030504040204" pitchFamily="50" charset="-128"/>
                <a:ea typeface="Meiryo UI" panose="020B0604030504040204" pitchFamily="50" charset="-128"/>
                <a:cs typeface="AoyagiKouzanFontT"/>
              </a:rPr>
              <a:t>交付申請書</a:t>
            </a:r>
            <a:r>
              <a:rPr lang="ja-JP" altLang="en-US" spc="-37" dirty="0">
                <a:cs typeface="AoyagiKouzanFontT"/>
              </a:rPr>
              <a:t>」</a:t>
            </a:r>
            <a:r>
              <a:rPr lang="ja-JP" altLang="en-US" spc="-9" dirty="0">
                <a:cs typeface="AoyagiKouzanFontT"/>
              </a:rPr>
              <a:t>に印刷された</a:t>
            </a:r>
            <a:r>
              <a:rPr lang="ja-JP" altLang="en-US" spc="-28" dirty="0">
                <a:cs typeface="AoyagiKouzanFontT"/>
              </a:rPr>
              <a:t>ＱＲコ</a:t>
            </a:r>
            <a:r>
              <a:rPr lang="ja-JP" altLang="en-US" spc="-52" dirty="0">
                <a:cs typeface="AoyagiKouzanFontT"/>
              </a:rPr>
              <a:t>ー</a:t>
            </a:r>
            <a:r>
              <a:rPr lang="ja-JP" altLang="en-US" spc="-5" dirty="0">
                <a:cs typeface="AoyagiKouzanFontT"/>
              </a:rPr>
              <a:t>ド</a:t>
            </a:r>
            <a:r>
              <a:rPr lang="ja-JP" altLang="en-US" spc="42" dirty="0">
                <a:cs typeface="AoyagiKouzanFontT"/>
              </a:rPr>
              <a:t>をカメラで</a:t>
            </a:r>
            <a:r>
              <a:rPr lang="ja-JP" altLang="en-US" dirty="0">
                <a:latin typeface="Meiryo UI" panose="020B0604030504040204" pitchFamily="50" charset="-128"/>
                <a:ea typeface="Meiryo UI" panose="020B0604030504040204" pitchFamily="50" charset="-128"/>
                <a:cs typeface="AoyagiKouzanFontT"/>
              </a:rPr>
              <a:t>読み取ってください。</a:t>
            </a:r>
            <a:endParaRPr lang="en-US" altLang="ja-JP" dirty="0">
              <a:latin typeface="Meiryo UI" panose="020B0604030504040204" pitchFamily="50" charset="-128"/>
              <a:ea typeface="Meiryo UI" panose="020B0604030504040204" pitchFamily="50" charset="-128"/>
              <a:cs typeface="AoyagiKouzanFontT"/>
            </a:endParaRPr>
          </a:p>
          <a:p>
            <a:pPr marL="11563" indent="79289">
              <a:tabLst>
                <a:tab pos="349038" algn="l"/>
              </a:tabLst>
            </a:pPr>
            <a:endParaRPr lang="en-US" altLang="ja-JP" dirty="0">
              <a:latin typeface="Meiryo UI" panose="020B0604030504040204" pitchFamily="50" charset="-128"/>
              <a:ea typeface="Meiryo UI" panose="020B0604030504040204" pitchFamily="50" charset="-128"/>
              <a:cs typeface="AoyagiKouzanFontT"/>
            </a:endParaRPr>
          </a:p>
          <a:p>
            <a:pPr marL="11563" indent="79289">
              <a:tabLst>
                <a:tab pos="349038" algn="l"/>
              </a:tabLst>
            </a:pPr>
            <a:r>
              <a:rPr lang="ja-JP" altLang="en-US" dirty="0">
                <a:latin typeface="Meiryo UI" panose="020B0604030504040204" pitchFamily="50" charset="-128"/>
                <a:ea typeface="Meiryo UI" panose="020B0604030504040204" pitchFamily="50" charset="-128"/>
              </a:rPr>
              <a:t>④</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コードを読み取ると、ウェブサイトのアドレスが表示されますので、アドレスをタップするとマイナンバーカードの交付申請のためのサイトに接続されます</a:t>
            </a:r>
            <a:r>
              <a:rPr lang="ja-JP" altLang="en-US" strike="noStrike" dirty="0">
                <a:latin typeface="Meiryo UI" panose="020B0604030504040204" pitchFamily="50" charset="-128"/>
                <a:ea typeface="Meiryo UI" panose="020B0604030504040204" pitchFamily="50" charset="-128"/>
              </a:rPr>
              <a:t>。</a:t>
            </a:r>
            <a:endParaRPr lang="en-US" altLang="ja-JP" strike="noStrike" dirty="0">
              <a:latin typeface="Meiryo UI" panose="020B0604030504040204" pitchFamily="50" charset="-128"/>
              <a:ea typeface="Meiryo UI" panose="020B0604030504040204" pitchFamily="50" charset="-128"/>
            </a:endParaRPr>
          </a:p>
          <a:p>
            <a:pPr marL="11563" indent="79289">
              <a:tabLst>
                <a:tab pos="349038" algn="l"/>
              </a:tabLst>
            </a:pPr>
            <a:endParaRPr lang="en-US" altLang="ja-JP" strike="noStrike" dirty="0">
              <a:latin typeface="Meiryo UI" panose="020B0604030504040204" pitchFamily="50" charset="-128"/>
              <a:ea typeface="Meiryo UI" panose="020B0604030504040204" pitchFamily="50" charset="-128"/>
            </a:endParaRPr>
          </a:p>
          <a:p>
            <a:pPr marL="11563" indent="79289">
              <a:tabLst>
                <a:tab pos="349038" algn="l"/>
              </a:tabLst>
            </a:pPr>
            <a:r>
              <a:rPr lang="ja-JP" altLang="en-US" strike="noStrike" dirty="0">
                <a:latin typeface="Meiryo UI" panose="020B0604030504040204" pitchFamily="50" charset="-128"/>
                <a:ea typeface="Meiryo UI" panose="020B0604030504040204" pitchFamily="50" charset="-128"/>
              </a:rPr>
              <a:t>接続されたサイトからマイナンバーカードの申請を行います。</a:t>
            </a:r>
            <a:endParaRPr lang="en-US" altLang="ja-JP" strike="noStrike" dirty="0">
              <a:latin typeface="Meiryo UI" panose="020B0604030504040204" pitchFamily="50" charset="-128"/>
              <a:ea typeface="Meiryo UI" panose="020B0604030504040204" pitchFamily="50" charset="-128"/>
            </a:endParaRPr>
          </a:p>
          <a:p>
            <a:pPr marL="11602" indent="79559">
              <a:tabLst>
                <a:tab pos="350230" algn="l"/>
              </a:tabLst>
            </a:pPr>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21</a:t>
            </a:fld>
            <a:endParaRPr kumimoji="1" lang="ja-JP" altLang="en-US"/>
          </a:p>
        </p:txBody>
      </p:sp>
    </p:spTree>
    <p:extLst>
      <p:ext uri="{BB962C8B-B14F-4D97-AF65-F5344CB8AC3E}">
        <p14:creationId xmlns:p14="http://schemas.microsoft.com/office/powerpoint/2010/main" val="3395356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pPr indent="92503"/>
            <a:r>
              <a:rPr lang="en-US" altLang="ja-JP" dirty="0">
                <a:latin typeface="Meiryo UI" panose="020B0604030504040204" pitchFamily="50" charset="-128"/>
                <a:ea typeface="Meiryo UI" panose="020B0604030504040204" pitchFamily="50" charset="-128"/>
                <a:cs typeface="AoyagiKouzanFontT"/>
              </a:rPr>
              <a:t>iPhone</a:t>
            </a:r>
            <a:r>
              <a:rPr lang="ja-JP" altLang="en-US" dirty="0">
                <a:latin typeface="Meiryo UI" panose="020B0604030504040204" pitchFamily="50" charset="-128"/>
                <a:ea typeface="Meiryo UI" panose="020B0604030504040204" pitchFamily="50" charset="-128"/>
                <a:cs typeface="AoyagiKouzanFontT"/>
              </a:rPr>
              <a:t>の場合は、</a:t>
            </a:r>
            <a:r>
              <a:rPr lang="en-US" altLang="ja-JP" dirty="0">
                <a:latin typeface="Meiryo UI" panose="020B0604030504040204" pitchFamily="50" charset="-128"/>
                <a:ea typeface="Meiryo UI" panose="020B0604030504040204" pitchFamily="50" charset="-128"/>
                <a:cs typeface="AoyagiKouzanFontT"/>
              </a:rPr>
              <a:t>iPhone</a:t>
            </a:r>
            <a:r>
              <a:rPr lang="ja-JP" altLang="en-US" dirty="0">
                <a:latin typeface="Meiryo UI" panose="020B0604030504040204" pitchFamily="50" charset="-128"/>
                <a:ea typeface="Meiryo UI" panose="020B0604030504040204" pitchFamily="50" charset="-128"/>
                <a:cs typeface="AoyagiKouzanFontT"/>
              </a:rPr>
              <a:t>のカメラ機能を使います。</a:t>
            </a:r>
            <a:endParaRPr lang="en-US" altLang="ja-JP" dirty="0">
              <a:latin typeface="Meiryo UI" panose="020B0604030504040204" pitchFamily="50" charset="-128"/>
              <a:ea typeface="Meiryo UI" panose="020B0604030504040204" pitchFamily="50" charset="-128"/>
              <a:cs typeface="AoyagiKouzanFontT"/>
            </a:endParaRPr>
          </a:p>
          <a:p>
            <a:pPr indent="92503"/>
            <a:endParaRPr lang="en-US" altLang="ja-JP" dirty="0">
              <a:latin typeface="Meiryo UI" panose="020B0604030504040204" pitchFamily="50" charset="-128"/>
              <a:ea typeface="Meiryo UI" panose="020B0604030504040204" pitchFamily="50" charset="-128"/>
              <a:cs typeface="AoyagiKouzanFontT"/>
            </a:endParaRPr>
          </a:p>
          <a:p>
            <a:pPr indent="92503"/>
            <a:r>
              <a:rPr kumimoji="1" lang="ja-JP" altLang="en-US" kern="1200" dirty="0">
                <a:effectLst/>
                <a:latin typeface="Meiryo UI" panose="020B0604030504040204" pitchFamily="50" charset="-128"/>
                <a:ea typeface="Meiryo UI" panose="020B0604030504040204" pitchFamily="50" charset="-128"/>
              </a:rPr>
              <a:t>①「カメラ」のアイコンをタップしてください。</a:t>
            </a:r>
            <a:endParaRPr kumimoji="1" lang="en-US" altLang="ja-JP" kern="1200" dirty="0">
              <a:effectLst/>
              <a:latin typeface="Meiryo UI" panose="020B0604030504040204" pitchFamily="50" charset="-128"/>
              <a:ea typeface="Meiryo UI" panose="020B0604030504040204" pitchFamily="50" charset="-128"/>
            </a:endParaRPr>
          </a:p>
          <a:p>
            <a:pPr indent="92503"/>
            <a:endParaRPr kumimoji="1" lang="en-US" altLang="ja-JP" kern="1200" dirty="0">
              <a:effectLst/>
              <a:latin typeface="Meiryo UI" panose="020B0604030504040204" pitchFamily="50" charset="-128"/>
              <a:ea typeface="Meiryo UI" panose="020B0604030504040204" pitchFamily="50" charset="-128"/>
            </a:endParaRPr>
          </a:p>
          <a:p>
            <a:pPr indent="92503"/>
            <a:r>
              <a:rPr kumimoji="1" lang="ja-JP" altLang="en-US" kern="1200" dirty="0">
                <a:effectLst/>
                <a:latin typeface="Meiryo UI" panose="020B0604030504040204" pitchFamily="50" charset="-128"/>
                <a:ea typeface="Meiryo UI" panose="020B0604030504040204" pitchFamily="50" charset="-128"/>
              </a:rPr>
              <a:t>②個人番号カード交付申請書に印刷されたＱＲコードを読み取ってください。</a:t>
            </a:r>
            <a:endParaRPr kumimoji="1" lang="en-US" altLang="ja-JP" kern="1200" dirty="0">
              <a:effectLst/>
              <a:latin typeface="Meiryo UI" panose="020B0604030504040204" pitchFamily="50" charset="-128"/>
              <a:ea typeface="Meiryo UI" panose="020B0604030504040204" pitchFamily="50" charset="-128"/>
            </a:endParaRPr>
          </a:p>
          <a:p>
            <a:pPr indent="92503"/>
            <a:endParaRPr kumimoji="1" lang="en-US" altLang="ja-JP" kern="1200" dirty="0">
              <a:effectLst/>
              <a:latin typeface="Meiryo UI" panose="020B0604030504040204" pitchFamily="50" charset="-128"/>
              <a:ea typeface="Meiryo UI" panose="020B0604030504040204" pitchFamily="50" charset="-128"/>
            </a:endParaRPr>
          </a:p>
          <a:p>
            <a:pPr indent="92503"/>
            <a:r>
              <a:rPr kumimoji="1" lang="ja-JP" altLang="en-US" kern="1200" dirty="0">
                <a:effectLst/>
                <a:latin typeface="Meiryo UI" panose="020B0604030504040204" pitchFamily="50" charset="-128"/>
                <a:ea typeface="Meiryo UI" panose="020B0604030504040204" pitchFamily="50" charset="-128"/>
              </a:rPr>
              <a:t>　</a:t>
            </a:r>
            <a:r>
              <a:rPr kumimoji="1" lang="ja-JP" altLang="ja-JP" kern="1200" dirty="0">
                <a:effectLst/>
                <a:latin typeface="Meiryo UI" panose="020B0604030504040204" pitchFamily="50" charset="-128"/>
                <a:ea typeface="Meiryo UI" panose="020B0604030504040204" pitchFamily="50" charset="-128"/>
              </a:rPr>
              <a:t>画面上に</a:t>
            </a:r>
            <a:r>
              <a:rPr kumimoji="1" lang="ja-JP" altLang="en-US" kern="1200" dirty="0">
                <a:effectLst/>
                <a:latin typeface="Meiryo UI" panose="020B0604030504040204" pitchFamily="50" charset="-128"/>
                <a:ea typeface="Meiryo UI" panose="020B0604030504040204" pitchFamily="50" charset="-128"/>
              </a:rPr>
              <a:t>「</a:t>
            </a:r>
            <a:r>
              <a:rPr kumimoji="1" lang="en-US" altLang="ja-JP" kern="1200" dirty="0">
                <a:effectLst/>
                <a:latin typeface="Meiryo UI" panose="020B0604030504040204" pitchFamily="50" charset="-128"/>
                <a:ea typeface="Meiryo UI" panose="020B0604030504040204" pitchFamily="50" charset="-128"/>
              </a:rPr>
              <a:t>Safari</a:t>
            </a:r>
            <a:r>
              <a:rPr kumimoji="1" lang="ja-JP" altLang="en-US" kern="1200" dirty="0">
                <a:effectLst/>
                <a:latin typeface="Meiryo UI" panose="020B0604030504040204" pitchFamily="50" charset="-128"/>
                <a:ea typeface="Meiryo UI" panose="020B0604030504040204" pitchFamily="50" charset="-128"/>
              </a:rPr>
              <a:t>（サファリ）</a:t>
            </a:r>
            <a:r>
              <a:rPr kumimoji="1" lang="ja-JP" altLang="ja-JP" kern="1200" dirty="0">
                <a:effectLst/>
                <a:latin typeface="Meiryo UI" panose="020B0604030504040204" pitchFamily="50" charset="-128"/>
                <a:ea typeface="Meiryo UI" panose="020B0604030504040204" pitchFamily="50" charset="-128"/>
              </a:rPr>
              <a:t>で開く」</a:t>
            </a:r>
            <a:r>
              <a:rPr kumimoji="1" lang="ja-JP" altLang="en-US" kern="1200" dirty="0">
                <a:effectLst/>
                <a:latin typeface="Meiryo UI" panose="020B0604030504040204" pitchFamily="50" charset="-128"/>
                <a:ea typeface="Meiryo UI" panose="020B0604030504040204" pitchFamily="50" charset="-128"/>
              </a:rPr>
              <a:t>指示</a:t>
            </a:r>
            <a:r>
              <a:rPr kumimoji="1" lang="ja-JP" altLang="ja-JP" kern="1200" dirty="0">
                <a:effectLst/>
                <a:latin typeface="Meiryo UI" panose="020B0604030504040204" pitchFamily="50" charset="-128"/>
                <a:ea typeface="Meiryo UI" panose="020B0604030504040204" pitchFamily="50" charset="-128"/>
              </a:rPr>
              <a:t>が表示されます。</a:t>
            </a:r>
            <a:endParaRPr kumimoji="1" lang="en-US" altLang="ja-JP" kern="1200" dirty="0">
              <a:effectLst/>
              <a:latin typeface="Meiryo UI" panose="020B0604030504040204" pitchFamily="50" charset="-128"/>
              <a:ea typeface="Meiryo UI" panose="020B0604030504040204" pitchFamily="50" charset="-128"/>
            </a:endParaRPr>
          </a:p>
          <a:p>
            <a:pPr indent="92503"/>
            <a:endParaRPr kumimoji="1" lang="en-US" altLang="ja-JP" kern="1200" dirty="0">
              <a:effectLst/>
              <a:latin typeface="Meiryo UI" panose="020B0604030504040204" pitchFamily="50" charset="-128"/>
              <a:ea typeface="Meiryo UI" panose="020B0604030504040204" pitchFamily="50" charset="-128"/>
            </a:endParaRPr>
          </a:p>
          <a:p>
            <a:pPr indent="92503"/>
            <a:r>
              <a:rPr kumimoji="1" lang="ja-JP" altLang="en-US" kern="1200" dirty="0">
                <a:effectLst/>
                <a:latin typeface="Meiryo UI" panose="020B0604030504040204" pitchFamily="50" charset="-128"/>
                <a:ea typeface="Meiryo UI" panose="020B0604030504040204" pitchFamily="50" charset="-128"/>
              </a:rPr>
              <a:t>　</a:t>
            </a:r>
            <a:r>
              <a:rPr kumimoji="1" lang="ja-JP" altLang="ja-JP" kern="1200" dirty="0">
                <a:effectLst/>
                <a:latin typeface="Meiryo UI" panose="020B0604030504040204" pitchFamily="50" charset="-128"/>
                <a:ea typeface="Meiryo UI" panose="020B0604030504040204" pitchFamily="50" charset="-128"/>
              </a:rPr>
              <a:t>それをタップ</a:t>
            </a:r>
            <a:r>
              <a:rPr kumimoji="1" lang="ja-JP" altLang="en-US" kern="1200" dirty="0">
                <a:effectLst/>
                <a:latin typeface="Meiryo UI" panose="020B0604030504040204" pitchFamily="50" charset="-128"/>
                <a:ea typeface="Meiryo UI" panose="020B0604030504040204" pitchFamily="50" charset="-128"/>
              </a:rPr>
              <a:t>すると</a:t>
            </a:r>
            <a:r>
              <a:rPr kumimoji="1" lang="en-US" altLang="ja-JP" kern="1200" dirty="0">
                <a:effectLst/>
                <a:latin typeface="Meiryo UI" panose="020B0604030504040204" pitchFamily="50" charset="-128"/>
                <a:ea typeface="Meiryo UI" panose="020B0604030504040204" pitchFamily="50" charset="-128"/>
              </a:rPr>
              <a:t>Safari</a:t>
            </a:r>
            <a:r>
              <a:rPr kumimoji="1" lang="ja-JP" altLang="ja-JP" kern="1200" dirty="0">
                <a:effectLst/>
                <a:latin typeface="Meiryo UI" panose="020B0604030504040204" pitchFamily="50" charset="-128"/>
                <a:ea typeface="Meiryo UI" panose="020B0604030504040204" pitchFamily="50" charset="-128"/>
              </a:rPr>
              <a:t>が起動し</a:t>
            </a:r>
            <a:r>
              <a:rPr kumimoji="1" lang="ja-JP" altLang="en-US" kern="1200" dirty="0">
                <a:effectLst/>
                <a:latin typeface="Meiryo UI" panose="020B0604030504040204" pitchFamily="50" charset="-128"/>
                <a:ea typeface="Meiryo UI" panose="020B0604030504040204" pitchFamily="50" charset="-128"/>
              </a:rPr>
              <a:t>、マイナンバーカード申請のページ</a:t>
            </a:r>
            <a:r>
              <a:rPr kumimoji="1" lang="ja-JP" altLang="en-US" strike="noStrike" kern="1200" dirty="0">
                <a:effectLst/>
                <a:latin typeface="Meiryo UI" panose="020B0604030504040204" pitchFamily="50" charset="-128"/>
                <a:ea typeface="Meiryo UI" panose="020B0604030504040204" pitchFamily="50" charset="-128"/>
              </a:rPr>
              <a:t>に</a:t>
            </a:r>
            <a:r>
              <a:rPr kumimoji="1" lang="ja-JP" altLang="en-US" kern="1200" dirty="0">
                <a:effectLst/>
                <a:latin typeface="Meiryo UI" panose="020B0604030504040204" pitchFamily="50" charset="-128"/>
                <a:ea typeface="Meiryo UI" panose="020B0604030504040204" pitchFamily="50" charset="-128"/>
              </a:rPr>
              <a:t>接続されます。</a:t>
            </a:r>
            <a:endParaRPr kumimoji="1" lang="en-US" altLang="ja-JP" kern="1200" dirty="0">
              <a:effectLst/>
              <a:latin typeface="Meiryo UI" panose="020B0604030504040204" pitchFamily="50" charset="-128"/>
              <a:ea typeface="Meiryo UI" panose="020B0604030504040204" pitchFamily="50" charset="-128"/>
            </a:endParaRPr>
          </a:p>
          <a:p>
            <a:pPr indent="92503"/>
            <a:endParaRPr kumimoji="1" lang="en-US" altLang="ja-JP" kern="1200" dirty="0">
              <a:effectLst/>
              <a:latin typeface="Meiryo UI" panose="020B0604030504040204" pitchFamily="50" charset="-128"/>
              <a:ea typeface="Meiryo UI" panose="020B0604030504040204" pitchFamily="50" charset="-128"/>
            </a:endParaRPr>
          </a:p>
          <a:p>
            <a:pPr indent="92503"/>
            <a:r>
              <a:rPr kumimoji="1" lang="ja-JP" altLang="en-US" kern="1200" dirty="0">
                <a:effectLst/>
                <a:latin typeface="Meiryo UI" panose="020B0604030504040204" pitchFamily="50" charset="-128"/>
                <a:ea typeface="Meiryo UI" panose="020B0604030504040204" pitchFamily="50" charset="-128"/>
              </a:rPr>
              <a:t>ご自身で使用しているアプリがあれば、もちろんそちらをお使いいただいても構いません。</a:t>
            </a:r>
            <a:endParaRPr lang="ja-JP" altLang="ja-JP" dirty="0">
              <a:latin typeface="Meiryo UI" panose="020B0604030504040204" pitchFamily="50" charset="-128"/>
              <a:ea typeface="Meiryo UI" panose="020B0604030504040204" pitchFamily="50" charset="-128"/>
            </a:endParaRPr>
          </a:p>
          <a:p>
            <a:pPr indent="92819"/>
            <a:endParaRPr lang="ja-JP"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22</a:t>
            </a:fld>
            <a:endParaRPr kumimoji="1" lang="ja-JP" altLang="en-US"/>
          </a:p>
        </p:txBody>
      </p:sp>
    </p:spTree>
    <p:extLst>
      <p:ext uri="{BB962C8B-B14F-4D97-AF65-F5344CB8AC3E}">
        <p14:creationId xmlns:p14="http://schemas.microsoft.com/office/powerpoint/2010/main" val="3678565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pPr marL="11563" indent="80940">
              <a:spcBef>
                <a:spcPts val="217"/>
              </a:spcBef>
              <a:tabLst>
                <a:tab pos="349038" algn="l"/>
              </a:tabLst>
            </a:pPr>
            <a:r>
              <a:rPr lang="ja-JP" altLang="en-US" dirty="0">
                <a:latin typeface="Meiryo UI" panose="020B0604030504040204" pitchFamily="50" charset="-128"/>
                <a:ea typeface="Meiryo UI" panose="020B0604030504040204" pitchFamily="50" charset="-128"/>
              </a:rPr>
              <a:t>ＱＲコードを読み取ると、マイナンバーカードの交付申請のページが表示されます。</a:t>
            </a:r>
            <a:endParaRPr lang="en-US" altLang="ja-JP" dirty="0">
              <a:latin typeface="Meiryo UI" panose="020B0604030504040204" pitchFamily="50" charset="-128"/>
              <a:ea typeface="Meiryo UI" panose="020B0604030504040204" pitchFamily="50" charset="-128"/>
            </a:endParaRPr>
          </a:p>
          <a:p>
            <a:pPr marL="11563" indent="80940">
              <a:spcBef>
                <a:spcPts val="217"/>
              </a:spcBef>
              <a:tabLst>
                <a:tab pos="349038" algn="l"/>
              </a:tabLst>
            </a:pPr>
            <a:endParaRPr lang="en-US" altLang="ja-JP" dirty="0">
              <a:latin typeface="Meiryo UI" panose="020B0604030504040204" pitchFamily="50" charset="-128"/>
              <a:ea typeface="Meiryo UI" panose="020B0604030504040204" pitchFamily="50" charset="-128"/>
            </a:endParaRPr>
          </a:p>
          <a:p>
            <a:pPr marL="11563" indent="80940">
              <a:spcBef>
                <a:spcPts val="217"/>
              </a:spcBef>
              <a:tabLst>
                <a:tab pos="349038" algn="l"/>
              </a:tabLst>
            </a:pPr>
            <a:r>
              <a:rPr lang="ja-JP" altLang="en-US" dirty="0">
                <a:latin typeface="Meiryo UI" panose="020B0604030504040204" pitchFamily="50" charset="-128"/>
                <a:ea typeface="Meiryo UI" panose="020B0604030504040204" pitchFamily="50" charset="-128"/>
              </a:rPr>
              <a:t>①「利用者規約」が</a:t>
            </a:r>
            <a:r>
              <a:rPr lang="ja-JP" altLang="en-US" dirty="0">
                <a:latin typeface="Meiryo UI" panose="020B0604030504040204" pitchFamily="50" charset="-128"/>
                <a:ea typeface="Meiryo UI" panose="020B0604030504040204" pitchFamily="50" charset="-128"/>
                <a:cs typeface="AoyagiKouzanFontT"/>
              </a:rPr>
              <a:t>表示されますので、内容を確認してください。</a:t>
            </a:r>
            <a:endParaRPr lang="en-US" altLang="ja-JP" dirty="0">
              <a:latin typeface="Meiryo UI" panose="020B0604030504040204" pitchFamily="50" charset="-128"/>
              <a:ea typeface="Meiryo UI" panose="020B0604030504040204" pitchFamily="50" charset="-128"/>
              <a:cs typeface="AoyagiKouzanFontT"/>
            </a:endParaRPr>
          </a:p>
          <a:p>
            <a:pPr marL="11563" indent="80940">
              <a:spcBef>
                <a:spcPts val="217"/>
              </a:spcBef>
              <a:tabLst>
                <a:tab pos="349038" algn="l"/>
              </a:tabLst>
            </a:pPr>
            <a:endParaRPr lang="en-US" altLang="ja-JP" dirty="0">
              <a:latin typeface="Meiryo UI" panose="020B0604030504040204" pitchFamily="50" charset="-128"/>
              <a:ea typeface="Meiryo UI" panose="020B0604030504040204" pitchFamily="50" charset="-128"/>
              <a:cs typeface="AoyagiKouzanFontT"/>
            </a:endParaRPr>
          </a:p>
          <a:p>
            <a:pPr marL="11563" indent="80940">
              <a:spcBef>
                <a:spcPts val="217"/>
              </a:spcBef>
              <a:tabLst>
                <a:tab pos="349038" algn="l"/>
              </a:tabLst>
            </a:pPr>
            <a:r>
              <a:rPr lang="ja-JP" altLang="en-US" dirty="0">
                <a:latin typeface="Meiryo UI" panose="020B0604030504040204" pitchFamily="50" charset="-128"/>
                <a:ea typeface="Meiryo UI" panose="020B0604030504040204" pitchFamily="50" charset="-128"/>
                <a:cs typeface="AoyagiKouzanFontT"/>
              </a:rPr>
              <a:t>②「利用者</a:t>
            </a:r>
            <a:r>
              <a:rPr lang="ja-JP" altLang="en-US" dirty="0">
                <a:latin typeface="Meiryo UI" panose="020B0604030504040204" pitchFamily="50" charset="-128"/>
                <a:ea typeface="Meiryo UI" panose="020B0604030504040204" pitchFamily="50" charset="-128"/>
              </a:rPr>
              <a:t>確認」にチェック「レ」を入れてください（チェックを入れないと次へ進めません）。</a:t>
            </a:r>
            <a:endParaRPr lang="en-US" altLang="ja-JP" dirty="0">
              <a:latin typeface="Meiryo UI" panose="020B0604030504040204" pitchFamily="50" charset="-128"/>
              <a:ea typeface="Meiryo UI" panose="020B0604030504040204" pitchFamily="50" charset="-128"/>
            </a:endParaRPr>
          </a:p>
          <a:p>
            <a:pPr marL="11563" indent="80940">
              <a:spcBef>
                <a:spcPts val="217"/>
              </a:spcBef>
              <a:tabLst>
                <a:tab pos="349038" algn="l"/>
              </a:tabLst>
            </a:pPr>
            <a:endParaRPr lang="en-US" altLang="ja-JP" dirty="0"/>
          </a:p>
          <a:p>
            <a:pPr marL="11563" indent="80940">
              <a:spcBef>
                <a:spcPts val="217"/>
              </a:spcBef>
              <a:tabLst>
                <a:tab pos="349038" algn="l"/>
              </a:tabLst>
            </a:pPr>
            <a:r>
              <a:rPr lang="ja-JP" altLang="en-US" dirty="0">
                <a:latin typeface="Meiryo UI" panose="020B0604030504040204" pitchFamily="50" charset="-128"/>
                <a:ea typeface="Meiryo UI" panose="020B0604030504040204" pitchFamily="50" charset="-128"/>
              </a:rPr>
              <a:t>最後に「確認」をタップしてください。</a:t>
            </a:r>
            <a:endParaRPr lang="en-US" altLang="ja-JP" dirty="0">
              <a:latin typeface="Meiryo UI" panose="020B0604030504040204" pitchFamily="50" charset="-128"/>
              <a:ea typeface="Meiryo UI" panose="020B0604030504040204" pitchFamily="50" charset="-128"/>
            </a:endParaRPr>
          </a:p>
          <a:p>
            <a:pPr marL="11602" indent="81217">
              <a:spcBef>
                <a:spcPts val="218"/>
              </a:spcBef>
              <a:tabLst>
                <a:tab pos="350230" algn="l"/>
              </a:tabLst>
            </a:pPr>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23</a:t>
            </a:fld>
            <a:endParaRPr kumimoji="1" lang="ja-JP" altLang="en-US"/>
          </a:p>
        </p:txBody>
      </p:sp>
    </p:spTree>
    <p:extLst>
      <p:ext uri="{BB962C8B-B14F-4D97-AF65-F5344CB8AC3E}">
        <p14:creationId xmlns:p14="http://schemas.microsoft.com/office/powerpoint/2010/main" val="954999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924644"/>
            <a:ext cx="5681980" cy="5007612"/>
          </a:xfrm>
        </p:spPr>
        <p:txBody>
          <a:bodyPr/>
          <a:lstStyle/>
          <a:p>
            <a:pPr indent="90852"/>
            <a:r>
              <a:rPr lang="ja-JP" altLang="en-US" dirty="0">
                <a:latin typeface="Meiryo UI" panose="020B0604030504040204" pitchFamily="50" charset="-128"/>
                <a:ea typeface="Meiryo UI" panose="020B0604030504040204" pitchFamily="50" charset="-128"/>
              </a:rPr>
              <a:t>メールアドレスの登録の画面です。表示されている項目について、順次、入力・確認をしていきます。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①申請書ＩＤ</a:t>
            </a:r>
            <a:endParaRPr lang="en-US" altLang="ja-JP" dirty="0">
              <a:latin typeface="Meiryo UI" panose="020B0604030504040204" pitchFamily="50" charset="-128"/>
              <a:ea typeface="Meiryo UI" panose="020B0604030504040204" pitchFamily="50" charset="-128"/>
            </a:endParaRPr>
          </a:p>
          <a:p>
            <a:pPr indent="90852"/>
            <a:endParaRPr lang="en-US" altLang="ja-JP" strike="sngStrike"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申請書ＩＤのところは、すでに数字が入力されているはずです。</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ご自身の「個人番号</a:t>
            </a:r>
            <a:r>
              <a:rPr lang="ja-JP" altLang="en-US" spc="9" dirty="0">
                <a:cs typeface="AoyagiKouzanFontT"/>
              </a:rPr>
              <a:t>カ</a:t>
            </a:r>
            <a:r>
              <a:rPr lang="ja-JP" altLang="en-US" spc="-52" dirty="0">
                <a:cs typeface="AoyagiKouzanFontT"/>
              </a:rPr>
              <a:t>ー</a:t>
            </a:r>
            <a:r>
              <a:rPr lang="ja-JP" altLang="en-US" spc="5" dirty="0">
                <a:cs typeface="AoyagiKouzanFontT"/>
              </a:rPr>
              <a:t>ド</a:t>
            </a:r>
            <a:r>
              <a:rPr lang="ja-JP" altLang="en-US" dirty="0">
                <a:latin typeface="Meiryo UI" panose="020B0604030504040204" pitchFamily="50" charset="-128"/>
                <a:ea typeface="Meiryo UI" panose="020B0604030504040204" pitchFamily="50" charset="-128"/>
                <a:cs typeface="AoyagiKouzanFontT"/>
              </a:rPr>
              <a:t>交付申請書</a:t>
            </a:r>
            <a:r>
              <a:rPr lang="ja-JP" altLang="en-US" spc="-37" dirty="0">
                <a:cs typeface="AoyagiKouzanFontT"/>
              </a:rPr>
              <a:t>」に記載されている申請書ＩＤと同じ数字が入力されていることを確認してください。</a:t>
            </a:r>
            <a:endParaRPr lang="en-US" altLang="ja-JP" spc="-37" dirty="0">
              <a:cs typeface="AoyagiKouzanFontT"/>
            </a:endParaRPr>
          </a:p>
          <a:p>
            <a:pPr indent="90852"/>
            <a:endParaRPr lang="en-US" altLang="ja-JP" spc="-37" dirty="0"/>
          </a:p>
          <a:p>
            <a:pPr indent="90852"/>
            <a:endParaRPr lang="en-US" altLang="ja-JP" spc="-37" dirty="0"/>
          </a:p>
          <a:p>
            <a:pPr indent="90852"/>
            <a:r>
              <a:rPr lang="ja-JP" altLang="en-US" spc="-37" dirty="0"/>
              <a:t>②メール連絡用氏名とメールアドレスの入力</a:t>
            </a:r>
            <a:endParaRPr lang="en-US" altLang="ja-JP" spc="-37" dirty="0"/>
          </a:p>
          <a:p>
            <a:pPr indent="90852"/>
            <a:endParaRPr lang="en-US" altLang="ja-JP" spc="-37" dirty="0"/>
          </a:p>
          <a:p>
            <a:pPr indent="90852"/>
            <a:r>
              <a:rPr lang="ja-JP" altLang="en-US" spc="-37" dirty="0"/>
              <a:t>メール連絡用の</a:t>
            </a:r>
            <a:r>
              <a:rPr lang="ja-JP" altLang="en-US" dirty="0">
                <a:latin typeface="Meiryo UI" panose="020B0604030504040204" pitchFamily="50" charset="-128"/>
                <a:ea typeface="Meiryo UI" panose="020B0604030504040204" pitchFamily="50" charset="-128"/>
              </a:rPr>
              <a:t>氏名、メールアドレスを入力してください。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登録したメールアドレスにこのあとの手続でメールが届くことになりますので、必ずスマートフォンで受け取れるメールアドレスを登録してください。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spc="-37" dirty="0"/>
          </a:p>
          <a:p>
            <a:pPr indent="90852"/>
            <a:endParaRPr lang="en-US" altLang="ja-JP" spc="-37" dirty="0"/>
          </a:p>
          <a:p>
            <a:pPr indent="90852"/>
            <a:r>
              <a:rPr lang="ja-JP" altLang="en-US" spc="-37" dirty="0"/>
              <a:t>③</a:t>
            </a:r>
            <a:r>
              <a:rPr lang="ja-JP" altLang="en-US" dirty="0">
                <a:latin typeface="Meiryo UI" panose="020B0604030504040204" pitchFamily="50" charset="-128"/>
                <a:ea typeface="Meiryo UI" panose="020B0604030504040204" pitchFamily="50" charset="-128"/>
              </a:rPr>
              <a:t>画像認証</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見えているアルファベットや数字を入力してください。</a:t>
            </a:r>
            <a:endParaRPr lang="en-US" altLang="ja-JP" dirty="0">
              <a:latin typeface="Meiryo UI" panose="020B0604030504040204" pitchFamily="50" charset="-128"/>
              <a:ea typeface="Meiryo UI" panose="020B0604030504040204" pitchFamily="50" charset="-128"/>
            </a:endParaRPr>
          </a:p>
          <a:p>
            <a:pPr indent="90852"/>
            <a:endParaRPr lang="en-US" altLang="ja-JP" dirty="0">
              <a:latin typeface="Meiryo UI" panose="020B0604030504040204" pitchFamily="50" charset="-128"/>
              <a:ea typeface="Meiryo UI" panose="020B0604030504040204" pitchFamily="50" charset="-128"/>
            </a:endParaRPr>
          </a:p>
          <a:p>
            <a:pPr indent="90852"/>
            <a:r>
              <a:rPr lang="ja-JP" altLang="en-US" dirty="0">
                <a:latin typeface="Meiryo UI" panose="020B0604030504040204" pitchFamily="50" charset="-128"/>
                <a:ea typeface="Meiryo UI" panose="020B0604030504040204" pitchFamily="50" charset="-128"/>
              </a:rPr>
              <a:t>全部入力したら「確認」をタップします。</a:t>
            </a:r>
            <a:endParaRPr lang="en-US" altLang="ja-JP" dirty="0">
              <a:latin typeface="Meiryo UI" panose="020B0604030504040204" pitchFamily="50" charset="-128"/>
              <a:ea typeface="Meiryo UI" panose="020B0604030504040204" pitchFamily="50" charset="-128"/>
            </a:endParaRPr>
          </a:p>
          <a:p>
            <a:pPr indent="91161"/>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24</a:t>
            </a:fld>
            <a:endParaRPr kumimoji="1" lang="ja-JP" altLang="en-US"/>
          </a:p>
        </p:txBody>
      </p:sp>
    </p:spTree>
    <p:extLst>
      <p:ext uri="{BB962C8B-B14F-4D97-AF65-F5344CB8AC3E}">
        <p14:creationId xmlns:p14="http://schemas.microsoft.com/office/powerpoint/2010/main" val="2302329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746071"/>
            <a:ext cx="5681980" cy="5486954"/>
          </a:xfrm>
        </p:spPr>
        <p:txBody>
          <a:bodyPr/>
          <a:lstStyle/>
          <a:p>
            <a:pPr indent="92503"/>
            <a:r>
              <a:rPr lang="ja-JP" altLang="en-US" dirty="0">
                <a:latin typeface="Meiryo UI" panose="020B0604030504040204" pitchFamily="50" charset="-128"/>
                <a:ea typeface="Meiryo UI" panose="020B0604030504040204" pitchFamily="50" charset="-128"/>
              </a:rPr>
              <a:t>④先ほど登録したメールアドレスにメールが届きます。</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メールの件名は、「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個人番号カード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申請情報登録</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のご案内」です。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⑤メールを開いて、記載してある</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（青い文字の部分）をタップします。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講師の皆様は、メールが届かない場合は、登録したメールアドレスに間違いがないか、受講者の方に確認いただくよう説明してください。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それでも届かない場合はメールの設定の問題かもしれませんので、</a:t>
            </a:r>
            <a:r>
              <a:rPr lang="ja-JP" altLang="en-US" strike="noStrike" dirty="0">
                <a:latin typeface="Meiryo UI" panose="020B0604030504040204" pitchFamily="50" charset="-128"/>
                <a:ea typeface="Meiryo UI" panose="020B0604030504040204" pitchFamily="50" charset="-128"/>
              </a:rPr>
              <a:t>地方公共団体情報システム機構</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J-LIS</a:t>
            </a:r>
            <a:r>
              <a:rPr lang="ja-JP" altLang="en-US" dirty="0">
                <a:latin typeface="Meiryo UI" panose="020B0604030504040204" pitchFamily="50" charset="-128"/>
                <a:ea typeface="Meiryo UI" panose="020B0604030504040204" pitchFamily="50" charset="-128"/>
              </a:rPr>
              <a:t>）のサイトの</a:t>
            </a:r>
            <a:r>
              <a:rPr lang="en-US" altLang="ja-JP" dirty="0">
                <a:latin typeface="Meiryo UI" panose="020B0604030504040204" pitchFamily="50" charset="-128"/>
                <a:ea typeface="Meiryo UI" panose="020B0604030504040204" pitchFamily="50" charset="-128"/>
              </a:rPr>
              <a:t>FAQ</a:t>
            </a:r>
            <a:r>
              <a:rPr lang="ja-JP" altLang="en-US" dirty="0">
                <a:latin typeface="Meiryo UI" panose="020B0604030504040204" pitchFamily="50" charset="-128"/>
                <a:ea typeface="Meiryo UI" panose="020B0604030504040204" pitchFamily="50" charset="-128"/>
              </a:rPr>
              <a:t>を参考にしてください。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マイナンバーカード総合サイトで検索できます。</a:t>
            </a:r>
            <a:endParaRPr lang="en-US" altLang="ja-JP" dirty="0">
              <a:latin typeface="Meiryo UI" panose="020B0604030504040204" pitchFamily="50" charset="-128"/>
              <a:ea typeface="Meiryo UI" panose="020B0604030504040204" pitchFamily="50" charset="-128"/>
            </a:endParaRPr>
          </a:p>
          <a:p>
            <a:pPr indent="94985"/>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25</a:t>
            </a:fld>
            <a:endParaRPr kumimoji="1" lang="ja-JP" altLang="en-US"/>
          </a:p>
        </p:txBody>
      </p:sp>
    </p:spTree>
    <p:extLst>
      <p:ext uri="{BB962C8B-B14F-4D97-AF65-F5344CB8AC3E}">
        <p14:creationId xmlns:p14="http://schemas.microsoft.com/office/powerpoint/2010/main" val="3425283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pPr indent="92503"/>
            <a:r>
              <a:rPr lang="ja-JP" altLang="en-US" dirty="0">
                <a:latin typeface="Meiryo UI" panose="020B0604030504040204" pitchFamily="50" charset="-128"/>
                <a:ea typeface="Meiryo UI" panose="020B0604030504040204" pitchFamily="50" charset="-128"/>
              </a:rPr>
              <a:t>スマートフォンに保存してあるご自身の顔写真を登録します。</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①「こちら」をタップすると「適正な写真」に関する説明がでてきますので、ご自分が申請しようとしている写真が適切なものかどうか確認してください。</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②「アップロード」をタップしてください。</a:t>
            </a:r>
            <a:endParaRPr lang="en-US" altLang="ja-JP" dirty="0">
              <a:latin typeface="Meiryo UI" panose="020B0604030504040204" pitchFamily="50" charset="-128"/>
              <a:ea typeface="Meiryo UI" panose="020B0604030504040204" pitchFamily="50" charset="-128"/>
            </a:endParaRPr>
          </a:p>
          <a:p>
            <a:r>
              <a:rPr lang="ja-JP" altLang="en-US" dirty="0"/>
              <a:t> </a:t>
            </a:r>
            <a:endParaRPr lang="en-US" altLang="ja-JP" dirty="0"/>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③申請したい写真をタップしてください。</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④「確認」をタップしてください。</a:t>
            </a:r>
            <a:endParaRPr lang="en-US" altLang="ja-JP" dirty="0">
              <a:latin typeface="Meiryo UI" panose="020B0604030504040204" pitchFamily="50" charset="-128"/>
              <a:ea typeface="Meiryo UI" panose="020B0604030504040204" pitchFamily="50" charset="-128"/>
            </a:endParaRPr>
          </a:p>
          <a:p>
            <a:pPr indent="92819"/>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26</a:t>
            </a:fld>
            <a:endParaRPr kumimoji="1" lang="ja-JP" altLang="en-US"/>
          </a:p>
        </p:txBody>
      </p:sp>
    </p:spTree>
    <p:extLst>
      <p:ext uri="{BB962C8B-B14F-4D97-AF65-F5344CB8AC3E}">
        <p14:creationId xmlns:p14="http://schemas.microsoft.com/office/powerpoint/2010/main" val="2466544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p:txBody>
          <a:bodyPr/>
          <a:lstStyle/>
          <a:p>
            <a:pPr indent="92503"/>
            <a:r>
              <a:rPr lang="ja-JP" altLang="en-US" dirty="0">
                <a:latin typeface="Meiryo UI" panose="020B0604030504040204" pitchFamily="50" charset="-128"/>
                <a:ea typeface="Meiryo UI" panose="020B0604030504040204" pitchFamily="50" charset="-128"/>
              </a:rPr>
              <a:t>⑤「顔写真登録確認」の画面が表示されますので、アップロードされた写真が正しいか確認してください</a:t>
            </a:r>
            <a:r>
              <a:rPr lang="ja-JP" altLang="en-US" dirty="0"/>
              <a:t>。</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⑥確認事項をチェックし、「登録」をタップしてください。</a:t>
            </a:r>
            <a:endParaRPr lang="en-US" altLang="ja-JP" dirty="0">
              <a:latin typeface="Meiryo UI" panose="020B0604030504040204" pitchFamily="50" charset="-128"/>
              <a:ea typeface="Meiryo UI" panose="020B0604030504040204" pitchFamily="50" charset="-128"/>
            </a:endParaRPr>
          </a:p>
          <a:p>
            <a:pPr indent="92819"/>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27</a:t>
            </a:fld>
            <a:endParaRPr kumimoji="1" lang="ja-JP" altLang="en-US"/>
          </a:p>
        </p:txBody>
      </p:sp>
    </p:spTree>
    <p:extLst>
      <p:ext uri="{BB962C8B-B14F-4D97-AF65-F5344CB8AC3E}">
        <p14:creationId xmlns:p14="http://schemas.microsoft.com/office/powerpoint/2010/main" val="131403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28</a:t>
            </a:fld>
            <a:endParaRPr kumimoji="1" lang="ja-JP" altLang="en-US"/>
          </a:p>
        </p:txBody>
      </p:sp>
      <p:sp>
        <p:nvSpPr>
          <p:cNvPr id="7" name="ノート プレースホルダー 6"/>
          <p:cNvSpPr>
            <a:spLocks noGrp="1"/>
          </p:cNvSpPr>
          <p:nvPr>
            <p:ph type="body" sz="quarter" idx="11"/>
          </p:nvPr>
        </p:nvSpPr>
        <p:spPr/>
        <p:txBody>
          <a:bodyPr/>
          <a:lstStyle/>
          <a:p>
            <a:pPr indent="92503"/>
            <a:r>
              <a:rPr lang="ja-JP" altLang="en-US" dirty="0">
                <a:latin typeface="Meiryo UI" panose="020B0604030504040204" pitchFamily="50" charset="-128"/>
                <a:ea typeface="Meiryo UI" panose="020B0604030504040204" pitchFamily="50" charset="-128"/>
              </a:rPr>
              <a:t>申請者の情報登録を行います。</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①生年月日を入力します。</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・電子証明書は、</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による確定申告やコンビニでの各種証明書取得等のオンラインでの行政サービスを利用される場合に必要となります。必要ない場合は「希望しない」を選んでください。</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・マイナンバーカードの表面に、点字の氏名を入れることを希望する方は、「点字表記を希望する」を選んでください。</a:t>
            </a:r>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endParaRPr lang="en-US" altLang="ja-JP" dirty="0">
              <a:latin typeface="Meiryo UI" panose="020B0604030504040204" pitchFamily="50" charset="-128"/>
              <a:ea typeface="Meiryo UI" panose="020B0604030504040204" pitchFamily="50" charset="-128"/>
            </a:endParaRPr>
          </a:p>
          <a:p>
            <a:pPr indent="92503"/>
            <a:r>
              <a:rPr lang="ja-JP" altLang="en-US" dirty="0">
                <a:latin typeface="Meiryo UI" panose="020B0604030504040204" pitchFamily="50" charset="-128"/>
                <a:ea typeface="Meiryo UI" panose="020B0604030504040204" pitchFamily="50" charset="-128"/>
              </a:rPr>
              <a:t>②入力が終わったら「確認」をタップしてください。</a:t>
            </a:r>
            <a:endParaRPr lang="en-US" altLang="ja-JP" dirty="0">
              <a:latin typeface="Meiryo UI" panose="020B0604030504040204" pitchFamily="50" charset="-128"/>
              <a:ea typeface="Meiryo UI" panose="020B0604030504040204" pitchFamily="50" charset="-128"/>
            </a:endParaRPr>
          </a:p>
          <a:p>
            <a:pPr indent="92819"/>
            <a:endParaRPr lang="en-US" altLang="ja-JP" dirty="0"/>
          </a:p>
        </p:txBody>
      </p:sp>
    </p:spTree>
    <p:extLst>
      <p:ext uri="{BB962C8B-B14F-4D97-AF65-F5344CB8AC3E}">
        <p14:creationId xmlns:p14="http://schemas.microsoft.com/office/powerpoint/2010/main" val="2392648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29</a:t>
            </a:fld>
            <a:endParaRPr kumimoji="1" lang="ja-JP" altLang="en-US"/>
          </a:p>
        </p:txBody>
      </p:sp>
      <p:sp>
        <p:nvSpPr>
          <p:cNvPr id="7" name="ノート プレースホルダー 6"/>
          <p:cNvSpPr>
            <a:spLocks noGrp="1"/>
          </p:cNvSpPr>
          <p:nvPr>
            <p:ph type="body" sz="quarter" idx="11"/>
          </p:nvPr>
        </p:nvSpPr>
        <p:spPr/>
        <p:txBody>
          <a:bodyPr/>
          <a:lstStyle/>
          <a:p>
            <a:pPr indent="92503"/>
            <a:r>
              <a:rPr lang="ja-JP" altLang="en-US" dirty="0">
                <a:latin typeface="Meiryo UI" panose="020B0604030504040204" pitchFamily="50" charset="-128"/>
                <a:ea typeface="Meiryo UI" panose="020B0604030504040204" pitchFamily="50" charset="-128"/>
              </a:rPr>
              <a:t>③今登録した内容の確認画面が表示されます。</a:t>
            </a:r>
            <a:endParaRPr lang="en-US" altLang="ja-JP" dirty="0">
              <a:latin typeface="Meiryo UI" panose="020B0604030504040204" pitchFamily="50" charset="-128"/>
              <a:ea typeface="Meiryo UI" panose="020B0604030504040204" pitchFamily="50" charset="-128"/>
            </a:endParaRPr>
          </a:p>
          <a:p>
            <a:pPr indent="92503"/>
            <a:endParaRPr lang="en-US" altLang="ja-JP" dirty="0"/>
          </a:p>
          <a:p>
            <a:pPr indent="92503"/>
            <a:r>
              <a:rPr lang="ja-JP" altLang="en-US" dirty="0">
                <a:latin typeface="Meiryo UI" panose="020B0604030504040204" pitchFamily="50" charset="-128"/>
                <a:ea typeface="Meiryo UI" panose="020B0604030504040204" pitchFamily="50" charset="-128"/>
              </a:rPr>
              <a:t>登録した内容に間違いがないことを確認して、「登録」をタップしてください。</a:t>
            </a:r>
            <a:endParaRPr lang="en-US" altLang="ja-JP" dirty="0">
              <a:latin typeface="Meiryo UI" panose="020B0604030504040204" pitchFamily="50" charset="-128"/>
              <a:ea typeface="Meiryo UI" panose="020B0604030504040204" pitchFamily="50" charset="-128"/>
            </a:endParaRPr>
          </a:p>
          <a:p>
            <a:pPr indent="92819"/>
            <a:endParaRPr lang="en-US" altLang="ja-JP" dirty="0"/>
          </a:p>
        </p:txBody>
      </p:sp>
    </p:spTree>
    <p:extLst>
      <p:ext uri="{BB962C8B-B14F-4D97-AF65-F5344CB8AC3E}">
        <p14:creationId xmlns:p14="http://schemas.microsoft.com/office/powerpoint/2010/main" val="252780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3</a:t>
            </a:fld>
            <a:endParaRPr kumimoji="1" lang="ja-JP" altLang="en-US" dirty="0"/>
          </a:p>
        </p:txBody>
      </p:sp>
      <p:sp>
        <p:nvSpPr>
          <p:cNvPr id="6" name="ノート プレースホルダー 5">
            <a:extLst>
              <a:ext uri="{FF2B5EF4-FFF2-40B4-BE49-F238E27FC236}">
                <a16:creationId xmlns:a16="http://schemas.microsoft.com/office/drawing/2014/main" id="{1133D4A9-2A4F-426D-B4FB-7262DC2A15F6}"/>
              </a:ext>
            </a:extLst>
          </p:cNvPr>
          <p:cNvSpPr>
            <a:spLocks noGrp="1"/>
          </p:cNvSpPr>
          <p:nvPr>
            <p:ph type="body" sz="quarter" idx="3"/>
          </p:nvPr>
        </p:nvSpPr>
        <p:spPr/>
        <p:txBody>
          <a:bodyPr/>
          <a:lstStyle/>
          <a:p>
            <a:r>
              <a:rPr kumimoji="1" lang="ja-JP" altLang="en-US" dirty="0">
                <a:latin typeface="Meiryo UI" panose="020B0604030504040204" pitchFamily="50" charset="-128"/>
                <a:ea typeface="Meiryo UI" panose="020B0604030504040204" pitchFamily="50" charset="-128"/>
              </a:rPr>
              <a:t>ここではマイナンバーカードとはどのようなカードなのか、また発行・申請の仕方にはどのようなものがあるかをご説明します。</a:t>
            </a:r>
            <a:endParaRPr kumimoji="1"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0447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④申請の操作が終わると申請受付のメールが届きます。</a:t>
            </a:r>
            <a:endParaRPr lang="en-US" altLang="ja-JP" dirty="0"/>
          </a:p>
          <a:p>
            <a:endParaRPr lang="en-US" altLang="ja-JP" dirty="0"/>
          </a:p>
          <a:p>
            <a:r>
              <a:rPr lang="ja-JP" altLang="en-US" dirty="0"/>
              <a:t>メールの件名は「</a:t>
            </a:r>
            <a:r>
              <a:rPr lang="en-US" altLang="ja-JP" dirty="0"/>
              <a:t>【</a:t>
            </a:r>
            <a:r>
              <a:rPr lang="ja-JP" altLang="en-US" dirty="0"/>
              <a:t>個人番号カード</a:t>
            </a:r>
            <a:r>
              <a:rPr lang="en-US" altLang="ja-JP" dirty="0"/>
              <a:t>】</a:t>
            </a:r>
            <a:r>
              <a:rPr lang="ja-JP" altLang="en-US" dirty="0"/>
              <a:t>申請受付完了のお知らせ」です。</a:t>
            </a:r>
            <a:endParaRPr lang="en-US" altLang="ja-JP" dirty="0"/>
          </a:p>
          <a:p>
            <a:endParaRPr lang="en-US" altLang="ja-JP" dirty="0"/>
          </a:p>
          <a:p>
            <a:r>
              <a:rPr lang="ja-JP" altLang="en-US" dirty="0"/>
              <a:t>　メールの内容を見て、申請受付が完了したことを確認してください。</a:t>
            </a:r>
            <a:endParaRPr lang="en-US" altLang="ja-JP" dirty="0"/>
          </a:p>
          <a:p>
            <a:endParaRPr lang="en-US" altLang="ja-JP" dirty="0"/>
          </a:p>
          <a:p>
            <a:r>
              <a:rPr lang="ja-JP" altLang="en-US" dirty="0"/>
              <a:t>これで、マイナンバーカードの申請は完了です。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8A5B7269-6998-4296-AB37-B13C238D9A7D}"/>
              </a:ext>
            </a:extLst>
          </p:cNvPr>
          <p:cNvSpPr>
            <a:spLocks noGrp="1" noRot="1" noChangeAspect="1"/>
          </p:cNvSpPr>
          <p:nvPr>
            <p:ph type="sldImg"/>
          </p:nvPr>
        </p:nvSpPr>
        <p:spPr>
          <a:xfrm>
            <a:off x="727075" y="496888"/>
            <a:ext cx="5648325" cy="4235450"/>
          </a:xfrm>
        </p:spPr>
      </p:sp>
    </p:spTree>
    <p:extLst>
      <p:ext uri="{BB962C8B-B14F-4D97-AF65-F5344CB8AC3E}">
        <p14:creationId xmlns:p14="http://schemas.microsoft.com/office/powerpoint/2010/main" val="149670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818078"/>
            <a:ext cx="5681980" cy="4402890"/>
          </a:xfrm>
        </p:spPr>
        <p:txBody>
          <a:bodyPr/>
          <a:lstStyle/>
          <a:p>
            <a:pPr indent="93021"/>
            <a:r>
              <a:rPr lang="ja-JP" altLang="en-US" dirty="0">
                <a:latin typeface="Meiryo UI" panose="020B0604030504040204" pitchFamily="50" charset="-128"/>
                <a:ea typeface="Meiryo UI" panose="020B0604030504040204" pitchFamily="50" charset="-128"/>
              </a:rPr>
              <a:t>申請してから概ね一か月後に、お住まいの市区町村から交付通知書（はがき）が自宅に郵送されます。</a:t>
            </a:r>
            <a:endParaRPr lang="en-US" altLang="ja-JP" dirty="0">
              <a:latin typeface="Meiryo UI" panose="020B0604030504040204" pitchFamily="50" charset="-128"/>
              <a:ea typeface="Meiryo UI" panose="020B0604030504040204" pitchFamily="50" charset="-128"/>
            </a:endParaRPr>
          </a:p>
          <a:p>
            <a:pPr indent="93021"/>
            <a:endParaRPr lang="en-US" altLang="ja-JP" dirty="0"/>
          </a:p>
          <a:p>
            <a:pPr indent="93021"/>
            <a:r>
              <a:rPr lang="ja-JP" altLang="en-US" dirty="0">
                <a:latin typeface="Meiryo UI" panose="020B0604030504040204" pitchFamily="50" charset="-128"/>
                <a:ea typeface="Meiryo UI" panose="020B0604030504040204" pitchFamily="50" charset="-128"/>
              </a:rPr>
              <a:t>届いたら市区町村の窓口へ受取りに行くことになります。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交付通知書には、「交付場所、受取り時に必要なもの、交付期限」が記載されています。通知書記載の内容をよく読んで、期限までに取りに行くようにしてください。</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交付窓口では、本人確認およびマイナンバーカードへの暗証番号の設定を行ったうえ、マイナンバーカードを受取ります。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マイナンバーカードの申請が、一定期間内に集中したり、市区町村の窓口が混雑</a:t>
            </a:r>
            <a:r>
              <a:rPr lang="ja-JP" altLang="en-US" strike="noStrike" dirty="0">
                <a:latin typeface="Meiryo UI" panose="020B0604030504040204" pitchFamily="50" charset="-128"/>
                <a:ea typeface="Meiryo UI" panose="020B0604030504040204" pitchFamily="50" charset="-128"/>
              </a:rPr>
              <a:t>したり</a:t>
            </a:r>
            <a:r>
              <a:rPr lang="ja-JP" altLang="en-US" dirty="0">
                <a:latin typeface="Meiryo UI" panose="020B0604030504040204" pitchFamily="50" charset="-128"/>
                <a:ea typeface="Meiryo UI" panose="020B0604030504040204" pitchFamily="50" charset="-128"/>
              </a:rPr>
              <a:t>している場合には、１ケ月以上時間がかかることもあります。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講師の皆様は、交付通知書が届いたら、必ず内容確認を行うよう受講者に説明してください。</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また、申請したマイナンバーカードの受取り場所については、交付通知書に記載されています。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本講座を実施した場所で受け取れるわけではないことを受講者の方にご理解いただくよう説明してください。</a:t>
            </a:r>
            <a:endParaRPr lang="en-US" altLang="ja-JP" dirty="0">
              <a:latin typeface="Meiryo UI" panose="020B0604030504040204" pitchFamily="50" charset="-128"/>
              <a:ea typeface="Meiryo UI" panose="020B0604030504040204" pitchFamily="50" charset="-128"/>
            </a:endParaRPr>
          </a:p>
          <a:p>
            <a:pPr indent="93339"/>
            <a:endParaRPr lang="en-US" altLang="ja-JP" dirty="0"/>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31</a:t>
            </a:fld>
            <a:endParaRPr kumimoji="1" lang="ja-JP" altLang="en-US" dirty="0"/>
          </a:p>
        </p:txBody>
      </p:sp>
    </p:spTree>
    <p:extLst>
      <p:ext uri="{BB962C8B-B14F-4D97-AF65-F5344CB8AC3E}">
        <p14:creationId xmlns:p14="http://schemas.microsoft.com/office/powerpoint/2010/main" val="903518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3" name="ノート プレースホルダー 2"/>
          <p:cNvSpPr>
            <a:spLocks noGrp="1"/>
          </p:cNvSpPr>
          <p:nvPr>
            <p:ph type="body" idx="1"/>
          </p:nvPr>
        </p:nvSpPr>
        <p:spPr>
          <a:xfrm>
            <a:off x="710249" y="4828480"/>
            <a:ext cx="5681980" cy="5308381"/>
          </a:xfrm>
        </p:spPr>
        <p:txBody>
          <a:bodyPr/>
          <a:lstStyle/>
          <a:p>
            <a:r>
              <a:rPr lang="ja-JP" altLang="en-US" dirty="0">
                <a:latin typeface="Meiryo UI" panose="020B0604030504040204" pitchFamily="50" charset="-128"/>
                <a:ea typeface="Meiryo UI" panose="020B0604030504040204" pitchFamily="50" charset="-128"/>
              </a:rPr>
              <a:t>最後に、マイナンバーカードに関するお問い合わせ先の案内です。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今回はマイナンバーカードの申請方法に関する説明でしたが、マイナンバーカードに関してご不明な点があった場合は、マイナンバー総合フリーダイヤル、</a:t>
            </a:r>
            <a:r>
              <a:rPr lang="en-US" altLang="ja-JP" dirty="0">
                <a:latin typeface="Meiryo UI" panose="020B0604030504040204" pitchFamily="50" charset="-128"/>
                <a:ea typeface="Meiryo UI" panose="020B0604030504040204" pitchFamily="50" charset="-128"/>
              </a:rPr>
              <a:t>FAX</a:t>
            </a:r>
            <a:r>
              <a:rPr lang="ja-JP" altLang="en-US" dirty="0">
                <a:latin typeface="Meiryo UI" panose="020B0604030504040204" pitchFamily="50" charset="-128"/>
                <a:ea typeface="Meiryo UI" panose="020B0604030504040204" pitchFamily="50" charset="-128"/>
              </a:rPr>
              <a:t>、お問い合わせフォームにお問い合わせください。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マイナンバー総合フリーダイヤルの受付は、平日は</a:t>
            </a:r>
            <a:r>
              <a:rPr lang="en-US" altLang="ja-JP" dirty="0">
                <a:latin typeface="Meiryo UI" panose="020B0604030504040204" pitchFamily="50" charset="-128"/>
                <a:ea typeface="Meiryo UI" panose="020B0604030504040204" pitchFamily="50" charset="-128"/>
              </a:rPr>
              <a:t>9:30</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20:00</a:t>
            </a:r>
            <a:r>
              <a:rPr lang="ja-JP" altLang="en-US" dirty="0">
                <a:latin typeface="Meiryo UI" panose="020B0604030504040204" pitchFamily="50" charset="-128"/>
                <a:ea typeface="Meiryo UI" panose="020B0604030504040204" pitchFamily="50" charset="-128"/>
              </a:rPr>
              <a:t>までです。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土日祝日は</a:t>
            </a:r>
            <a:r>
              <a:rPr lang="en-US" altLang="ja-JP" dirty="0">
                <a:latin typeface="Meiryo UI" panose="020B0604030504040204" pitchFamily="50" charset="-128"/>
                <a:ea typeface="Meiryo UI" panose="020B0604030504040204" pitchFamily="50" charset="-128"/>
              </a:rPr>
              <a:t>9:30</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17:30</a:t>
            </a:r>
            <a:r>
              <a:rPr lang="ja-JP" altLang="en-US" dirty="0">
                <a:latin typeface="Meiryo UI" panose="020B0604030504040204" pitchFamily="50" charset="-128"/>
                <a:ea typeface="Meiryo UI" panose="020B0604030504040204" pitchFamily="50" charset="-128"/>
              </a:rPr>
              <a:t>までです。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但し、マイナンバーカードの紛失や盗難によるカードの一時利用停止については、</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365</a:t>
            </a:r>
            <a:r>
              <a:rPr lang="ja-JP" altLang="en-US" dirty="0">
                <a:latin typeface="Meiryo UI" panose="020B0604030504040204" pitchFamily="50" charset="-128"/>
                <a:ea typeface="Meiryo UI" panose="020B0604030504040204" pitchFamily="50" charset="-128"/>
              </a:rPr>
              <a:t>日受け付けています。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defTabSz="940084">
              <a:defRPr/>
            </a:pPr>
            <a:r>
              <a:rPr lang="ja-JP" altLang="en-US" dirty="0">
                <a:latin typeface="Meiryo UI" panose="020B0604030504040204" pitchFamily="50" charset="-128"/>
                <a:ea typeface="Meiryo UI" panose="020B0604030504040204" pitchFamily="50" charset="-128"/>
              </a:rPr>
              <a:t>また、マイナンバーカードは運転免許証と同じで有効期限があります</a:t>
            </a:r>
            <a:r>
              <a:rPr lang="ja-JP" altLang="en-US" strike="noStrike" dirty="0">
                <a:latin typeface="Meiryo UI" panose="020B0604030504040204" pitchFamily="50" charset="-128"/>
                <a:ea typeface="Meiryo UI" panose="020B0604030504040204" pitchFamily="50" charset="-128"/>
              </a:rPr>
              <a:t>のでご注意ください</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defTabSz="940084">
              <a:defRPr/>
            </a:pPr>
            <a:endParaRPr lang="en-US" altLang="ja-JP" dirty="0">
              <a:latin typeface="Meiryo UI" panose="020B0604030504040204" pitchFamily="50" charset="-128"/>
              <a:ea typeface="Meiryo UI" panose="020B0604030504040204" pitchFamily="50" charset="-128"/>
            </a:endParaRPr>
          </a:p>
          <a:p>
            <a:pPr defTabSz="940084">
              <a:defRPr/>
            </a:pPr>
            <a:r>
              <a:rPr lang="ja-JP" altLang="en-US" dirty="0">
                <a:latin typeface="Meiryo UI" panose="020B0604030504040204" pitchFamily="50" charset="-128"/>
                <a:ea typeface="Meiryo UI" panose="020B0604030504040204" pitchFamily="50" charset="-128"/>
              </a:rPr>
              <a:t>マイナンバーカードの有効期限は</a:t>
            </a:r>
            <a:r>
              <a:rPr lang="en-US" altLang="ja-JP" dirty="0">
                <a:latin typeface="Meiryo UI" panose="020B0604030504040204" pitchFamily="50" charset="-128"/>
                <a:ea typeface="Meiryo UI" panose="020B0604030504040204" pitchFamily="50" charset="-128"/>
              </a:rPr>
              <a:t>18</a:t>
            </a:r>
            <a:r>
              <a:rPr lang="ja-JP" altLang="en-US" dirty="0">
                <a:latin typeface="Meiryo UI" panose="020B0604030504040204" pitchFamily="50" charset="-128"/>
                <a:ea typeface="Meiryo UI" panose="020B0604030504040204" pitchFamily="50" charset="-128"/>
              </a:rPr>
              <a:t>歳以上の方は、マイナンバーカードの発行から</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回目の誕生日です。</a:t>
            </a:r>
            <a:endParaRPr lang="en-US" altLang="ja-JP" dirty="0">
              <a:latin typeface="Meiryo UI" panose="020B0604030504040204" pitchFamily="50" charset="-128"/>
              <a:ea typeface="Meiryo UI" panose="020B0604030504040204" pitchFamily="50" charset="-128"/>
            </a:endParaRPr>
          </a:p>
          <a:p>
            <a:pPr defTabSz="940084">
              <a:defRPr/>
            </a:pPr>
            <a:endParaRPr lang="en-US" altLang="ja-JP" dirty="0">
              <a:latin typeface="Meiryo UI" panose="020B0604030504040204" pitchFamily="50" charset="-128"/>
              <a:ea typeface="Meiryo UI" panose="020B0604030504040204" pitchFamily="50" charset="-128"/>
            </a:endParaRPr>
          </a:p>
          <a:p>
            <a:pPr defTabSz="940084">
              <a:defRPr/>
            </a:pPr>
            <a:r>
              <a:rPr lang="ja-JP" altLang="en-US" dirty="0">
                <a:latin typeface="Meiryo UI" panose="020B0604030504040204" pitchFamily="50" charset="-128"/>
                <a:ea typeface="Meiryo UI" panose="020B0604030504040204" pitchFamily="50" charset="-128"/>
              </a:rPr>
              <a:t>電子証明書も有効期限があり、こちらはマイナンバーカード発行後</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回目の誕生日までとなります。</a:t>
            </a:r>
            <a:endParaRPr lang="en-US" altLang="ja-JP" dirty="0">
              <a:latin typeface="Meiryo UI" panose="020B0604030504040204" pitchFamily="50" charset="-128"/>
              <a:ea typeface="Meiryo UI" panose="020B0604030504040204" pitchFamily="50" charset="-128"/>
            </a:endParaRPr>
          </a:p>
          <a:p>
            <a:pPr defTabSz="940084">
              <a:defRPr/>
            </a:pPr>
            <a:endParaRPr lang="en-US" altLang="ja-JP" dirty="0">
              <a:latin typeface="Meiryo UI" panose="020B0604030504040204" pitchFamily="50" charset="-128"/>
              <a:ea typeface="Meiryo UI" panose="020B0604030504040204" pitchFamily="50" charset="-128"/>
            </a:endParaRPr>
          </a:p>
          <a:p>
            <a:pPr defTabSz="940084">
              <a:defRPr/>
            </a:pPr>
            <a:r>
              <a:rPr lang="ja-JP" altLang="en-US" dirty="0">
                <a:latin typeface="Meiryo UI" panose="020B0604030504040204" pitchFamily="50" charset="-128"/>
                <a:ea typeface="Meiryo UI" panose="020B0604030504040204" pitchFamily="50" charset="-128"/>
              </a:rPr>
              <a:t>有効期限が近付くと、</a:t>
            </a:r>
            <a:r>
              <a:rPr lang="ja-JP" altLang="en-US" strike="noStrike" dirty="0">
                <a:latin typeface="Meiryo UI" panose="020B0604030504040204" pitchFamily="50" charset="-128"/>
                <a:ea typeface="Meiryo UI" panose="020B0604030504040204" pitchFamily="50" charset="-128"/>
              </a:rPr>
              <a:t>地方公共団体情報システム機構</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J-LIS</a:t>
            </a:r>
            <a:r>
              <a:rPr lang="ja-JP" altLang="en-US" dirty="0">
                <a:latin typeface="Meiryo UI" panose="020B0604030504040204" pitchFamily="50" charset="-128"/>
                <a:ea typeface="Meiryo UI" panose="020B0604030504040204" pitchFamily="50" charset="-128"/>
              </a:rPr>
              <a:t>）から有効期限通知書が自宅に郵送されてきます。内容を確認し、更新の手続きを行うよう説明ください。</a:t>
            </a:r>
            <a:endParaRPr lang="en-US" altLang="ja-JP" dirty="0">
              <a:latin typeface="Meiryo UI" panose="020B0604030504040204" pitchFamily="50" charset="-128"/>
              <a:ea typeface="Meiryo UI" panose="020B0604030504040204" pitchFamily="50" charset="-128"/>
            </a:endParaRPr>
          </a:p>
          <a:p>
            <a:pPr defTabSz="940084">
              <a:defRPr/>
            </a:pPr>
            <a:endParaRPr lang="en-US" altLang="ja-JP" dirty="0">
              <a:latin typeface="Meiryo UI" panose="020B0604030504040204" pitchFamily="50" charset="-128"/>
              <a:ea typeface="Meiryo UI" panose="020B0604030504040204" pitchFamily="50" charset="-128"/>
            </a:endParaRPr>
          </a:p>
          <a:p>
            <a:pPr defTabSz="940084">
              <a:defRPr/>
            </a:pPr>
            <a:r>
              <a:rPr lang="ja-JP" altLang="en-US" dirty="0">
                <a:latin typeface="Meiryo UI" panose="020B0604030504040204" pitchFamily="50" charset="-128"/>
                <a:ea typeface="Meiryo UI" panose="020B0604030504040204" pitchFamily="50" charset="-128"/>
              </a:rPr>
              <a:t>以上でマイナンバーカードの申請の仕方についての講座は終了となります。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32</a:t>
            </a:fld>
            <a:endParaRPr kumimoji="1" lang="ja-JP" altLang="en-US"/>
          </a:p>
        </p:txBody>
      </p:sp>
    </p:spTree>
    <p:extLst>
      <p:ext uri="{BB962C8B-B14F-4D97-AF65-F5344CB8AC3E}">
        <p14:creationId xmlns:p14="http://schemas.microsoft.com/office/powerpoint/2010/main" val="97240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4</a:t>
            </a:fld>
            <a:endParaRPr kumimoji="1" lang="ja-JP" altLang="en-US" dirty="0"/>
          </a:p>
        </p:txBody>
      </p:sp>
      <p:sp>
        <p:nvSpPr>
          <p:cNvPr id="6" name="ノート プレースホルダー 5">
            <a:extLst>
              <a:ext uri="{FF2B5EF4-FFF2-40B4-BE49-F238E27FC236}">
                <a16:creationId xmlns:a16="http://schemas.microsoft.com/office/drawing/2014/main" id="{D1E65201-D00F-4BA4-872F-2AB897D5963E}"/>
              </a:ext>
            </a:extLst>
          </p:cNvPr>
          <p:cNvSpPr>
            <a:spLocks noGrp="1"/>
          </p:cNvSpPr>
          <p:nvPr>
            <p:ph type="body" sz="quarter" idx="3"/>
          </p:nvPr>
        </p:nvSpPr>
        <p:spPr/>
        <p:txBody>
          <a:bodyPr/>
          <a:lstStyle/>
          <a:p>
            <a:pPr indent="93021" defTabSz="865084">
              <a:defRPr/>
            </a:pPr>
            <a:r>
              <a:rPr lang="ja-JP" altLang="en-US" spc="19" dirty="0">
                <a:cs typeface="AoyagiKouzanFontT"/>
              </a:rPr>
              <a:t>マイナンバーカードとはどのようなカードなのでしょうか。</a:t>
            </a:r>
            <a:endParaRPr lang="en-US" altLang="ja-JP" spc="19" dirty="0">
              <a:cs typeface="AoyagiKouzanFontT"/>
            </a:endParaRPr>
          </a:p>
          <a:p>
            <a:pPr indent="93021" defTabSz="865084">
              <a:defRPr/>
            </a:pPr>
            <a:endParaRPr lang="en-US" altLang="ja-JP" spc="19" dirty="0">
              <a:cs typeface="AoyagiKouzanFontT"/>
            </a:endParaRPr>
          </a:p>
          <a:p>
            <a:pPr indent="93021" defTabSz="865084">
              <a:defRPr/>
            </a:pPr>
            <a:r>
              <a:rPr lang="ja-JP" altLang="en-US" spc="19" dirty="0">
                <a:cs typeface="AoyagiKouzanFontT"/>
              </a:rPr>
              <a:t>マイナンバーカードは個人番号カードともいいます。</a:t>
            </a:r>
            <a:endParaRPr lang="en-US" altLang="ja-JP" spc="19" dirty="0">
              <a:cs typeface="AoyagiKouzanFontT"/>
            </a:endParaRPr>
          </a:p>
          <a:p>
            <a:pPr indent="93021" defTabSz="865084">
              <a:defRPr/>
            </a:pPr>
            <a:endParaRPr lang="en-US" altLang="ja-JP" spc="19" dirty="0">
              <a:cs typeface="AoyagiKouzanFontT"/>
            </a:endParaRPr>
          </a:p>
          <a:p>
            <a:pPr indent="93021" defTabSz="865084">
              <a:defRPr/>
            </a:pPr>
            <a:r>
              <a:rPr lang="ja-JP" altLang="en-US" spc="19" dirty="0">
                <a:cs typeface="AoyagiKouzanFontT"/>
              </a:rPr>
              <a:t>マ</a:t>
            </a:r>
            <a:r>
              <a:rPr lang="ja-JP" altLang="en-US" spc="-24" dirty="0">
                <a:cs typeface="AoyagiKouzanFontT"/>
              </a:rPr>
              <a:t>イ</a:t>
            </a:r>
            <a:r>
              <a:rPr lang="ja-JP" altLang="en-US" spc="28" dirty="0">
                <a:cs typeface="AoyagiKouzanFontT"/>
              </a:rPr>
              <a:t>ナ</a:t>
            </a:r>
            <a:r>
              <a:rPr lang="ja-JP" altLang="en-US" spc="19" dirty="0">
                <a:cs typeface="AoyagiKouzanFontT"/>
              </a:rPr>
              <a:t>ン</a:t>
            </a:r>
            <a:r>
              <a:rPr lang="ja-JP" altLang="en-US" spc="-9" dirty="0">
                <a:cs typeface="AoyagiKouzanFontT"/>
              </a:rPr>
              <a:t>バ</a:t>
            </a:r>
            <a:r>
              <a:rPr lang="ja-JP" altLang="en-US" spc="-52" dirty="0">
                <a:cs typeface="AoyagiKouzanFontT"/>
              </a:rPr>
              <a:t>ー</a:t>
            </a:r>
            <a:r>
              <a:rPr lang="ja-JP" altLang="en-US" spc="9" dirty="0">
                <a:cs typeface="AoyagiKouzanFontT"/>
              </a:rPr>
              <a:t>カ</a:t>
            </a:r>
            <a:r>
              <a:rPr lang="ja-JP" altLang="en-US" spc="-52" dirty="0">
                <a:cs typeface="AoyagiKouzanFontT"/>
              </a:rPr>
              <a:t>ー</a:t>
            </a:r>
            <a:r>
              <a:rPr lang="ja-JP" altLang="en-US" spc="-5" dirty="0">
                <a:cs typeface="AoyagiKouzanFontT"/>
              </a:rPr>
              <a:t>ド</a:t>
            </a:r>
            <a:r>
              <a:rPr lang="ja-JP" altLang="en-US" spc="-24" dirty="0">
                <a:cs typeface="AoyagiKouzanFontT"/>
              </a:rPr>
              <a:t>は</a:t>
            </a:r>
            <a:r>
              <a:rPr lang="ja-JP" altLang="en-US" spc="28" dirty="0">
                <a:cs typeface="AoyagiKouzanFontT"/>
              </a:rPr>
              <a:t>、</a:t>
            </a:r>
            <a:r>
              <a:rPr lang="ja-JP" altLang="en-US" spc="19" dirty="0">
                <a:cs typeface="AoyagiKouzanFontT"/>
              </a:rPr>
              <a:t>一人ひとりに割り当てられる番号、つまり「マイナンバー」が記載された</a:t>
            </a:r>
            <a:r>
              <a:rPr lang="ja-JP" altLang="en-US" spc="-5" dirty="0">
                <a:cs typeface="AoyagiKouzanFontT"/>
              </a:rPr>
              <a:t>プ</a:t>
            </a:r>
            <a:r>
              <a:rPr lang="ja-JP" altLang="en-US" spc="-14" dirty="0">
                <a:cs typeface="AoyagiKouzanFontT"/>
              </a:rPr>
              <a:t>ラ</a:t>
            </a:r>
            <a:r>
              <a:rPr lang="ja-JP" altLang="en-US" spc="-24" dirty="0">
                <a:cs typeface="AoyagiKouzanFontT"/>
              </a:rPr>
              <a:t>ス</a:t>
            </a:r>
            <a:r>
              <a:rPr lang="ja-JP" altLang="en-US" spc="24" dirty="0">
                <a:cs typeface="AoyagiKouzanFontT"/>
              </a:rPr>
              <a:t>チッ</a:t>
            </a:r>
            <a:r>
              <a:rPr lang="ja-JP" altLang="en-US" spc="-14" dirty="0">
                <a:cs typeface="AoyagiKouzanFontT"/>
              </a:rPr>
              <a:t>ク</a:t>
            </a:r>
            <a:r>
              <a:rPr lang="ja-JP" altLang="en-US" dirty="0">
                <a:latin typeface="Meiryo UI" panose="020B0604030504040204" pitchFamily="50" charset="-128"/>
                <a:ea typeface="Meiryo UI" panose="020B0604030504040204" pitchFamily="50" charset="-128"/>
                <a:cs typeface="AoyagiKouzanFontT"/>
              </a:rPr>
              <a:t>製</a:t>
            </a:r>
            <a:r>
              <a:rPr lang="ja-JP" altLang="en-US" spc="-37" dirty="0">
                <a:cs typeface="AoyagiKouzanFontT"/>
              </a:rPr>
              <a:t>の</a:t>
            </a:r>
            <a:r>
              <a:rPr lang="en-US" altLang="ja-JP" spc="-14" dirty="0">
                <a:cs typeface="AoyagiKouzanFontT"/>
              </a:rPr>
              <a:t>IC</a:t>
            </a:r>
            <a:r>
              <a:rPr lang="ja-JP" altLang="en-US" spc="-128" dirty="0">
                <a:cs typeface="AoyagiKouzanFontT"/>
              </a:rPr>
              <a:t> </a:t>
            </a:r>
            <a:r>
              <a:rPr lang="ja-JP" altLang="en-US" spc="24" dirty="0">
                <a:cs typeface="AoyagiKouzanFontT"/>
              </a:rPr>
              <a:t>チッ</a:t>
            </a:r>
            <a:r>
              <a:rPr lang="ja-JP" altLang="en-US" spc="-5" dirty="0">
                <a:cs typeface="AoyagiKouzanFontT"/>
              </a:rPr>
              <a:t>プ</a:t>
            </a:r>
            <a:r>
              <a:rPr lang="ja-JP" altLang="en-US" dirty="0">
                <a:latin typeface="Meiryo UI" panose="020B0604030504040204" pitchFamily="50" charset="-128"/>
                <a:ea typeface="Meiryo UI" panose="020B0604030504040204" pitchFamily="50" charset="-128"/>
                <a:cs typeface="AoyagiKouzanFontT"/>
              </a:rPr>
              <a:t>付</a:t>
            </a:r>
            <a:r>
              <a:rPr lang="ja-JP" altLang="en-US" spc="-19" dirty="0">
                <a:cs typeface="AoyagiKouzanFontT"/>
              </a:rPr>
              <a:t>き</a:t>
            </a:r>
            <a:r>
              <a:rPr lang="ja-JP" altLang="en-US" spc="19" dirty="0">
                <a:cs typeface="AoyagiKouzanFontT"/>
              </a:rPr>
              <a:t>カ</a:t>
            </a:r>
            <a:r>
              <a:rPr lang="ja-JP" altLang="en-US" spc="-52" dirty="0">
                <a:cs typeface="AoyagiKouzanFontT"/>
              </a:rPr>
              <a:t>ー</a:t>
            </a:r>
            <a:r>
              <a:rPr lang="ja-JP" altLang="en-US" spc="-5" dirty="0">
                <a:cs typeface="AoyagiKouzanFontT"/>
              </a:rPr>
              <a:t>ド</a:t>
            </a:r>
            <a:r>
              <a:rPr lang="ja-JP" altLang="en-US" spc="-19" dirty="0">
                <a:cs typeface="AoyagiKouzanFontT"/>
              </a:rPr>
              <a:t>です。</a:t>
            </a:r>
            <a:br>
              <a:rPr lang="en-US" altLang="ja-JP" spc="-19" dirty="0">
                <a:cs typeface="AoyagiKouzanFontT"/>
              </a:rPr>
            </a:br>
            <a:endParaRPr lang="en-US" altLang="ja-JP" spc="-19" dirty="0">
              <a:cs typeface="AoyagiKouzanFontT"/>
            </a:endParaRPr>
          </a:p>
          <a:p>
            <a:pPr indent="93021" defTabSz="865084">
              <a:defRPr/>
            </a:pPr>
            <a:r>
              <a:rPr lang="ja-JP" altLang="en-US" spc="-19" dirty="0">
                <a:cs typeface="AoyagiKouzanFontT"/>
              </a:rPr>
              <a:t>本人が申請することにより初回無料で交付されます。</a:t>
            </a:r>
            <a:endParaRPr lang="en-US" altLang="ja-JP" spc="-19" dirty="0">
              <a:cs typeface="AoyagiKouzanFontT"/>
            </a:endParaRPr>
          </a:p>
          <a:p>
            <a:pPr indent="90852"/>
            <a:endParaRPr lang="en-US" altLang="ja-JP" dirty="0">
              <a:latin typeface="Meiryo UI" panose="020B0604030504040204" pitchFamily="50" charset="-128"/>
              <a:ea typeface="Meiryo UI" panose="020B0604030504040204" pitchFamily="50" charset="-128"/>
              <a:cs typeface="AoyagiKouzanFontT"/>
            </a:endParaRPr>
          </a:p>
          <a:p>
            <a:pPr indent="90852"/>
            <a:r>
              <a:rPr lang="ja-JP" altLang="en-US" dirty="0">
                <a:latin typeface="Meiryo UI" panose="020B0604030504040204" pitchFamily="50" charset="-128"/>
                <a:ea typeface="Meiryo UI" panose="020B0604030504040204" pitchFamily="50" charset="-128"/>
                <a:cs typeface="AoyagiKouzanFontT"/>
              </a:rPr>
              <a:t>カードの表面には、氏</a:t>
            </a:r>
            <a:r>
              <a:rPr lang="ja-JP" altLang="en-US" spc="9" dirty="0">
                <a:cs typeface="AoyagiKouzanFontT"/>
              </a:rPr>
              <a:t>名、</a:t>
            </a:r>
            <a:r>
              <a:rPr lang="ja-JP" altLang="en-US" dirty="0">
                <a:latin typeface="Meiryo UI" panose="020B0604030504040204" pitchFamily="50" charset="-128"/>
                <a:ea typeface="Meiryo UI" panose="020B0604030504040204" pitchFamily="50" charset="-128"/>
                <a:cs typeface="AoyagiKouzanFontT"/>
              </a:rPr>
              <a:t>住所</a:t>
            </a:r>
            <a:r>
              <a:rPr lang="ja-JP" altLang="en-US" spc="19" dirty="0">
                <a:cs typeface="AoyagiKouzanFontT"/>
              </a:rPr>
              <a:t>、</a:t>
            </a:r>
            <a:r>
              <a:rPr lang="ja-JP" altLang="en-US" dirty="0">
                <a:latin typeface="Meiryo UI" panose="020B0604030504040204" pitchFamily="50" charset="-128"/>
                <a:ea typeface="Meiryo UI" panose="020B0604030504040204" pitchFamily="50" charset="-128"/>
                <a:cs typeface="AoyagiKouzanFontT"/>
              </a:rPr>
              <a:t>生年月</a:t>
            </a:r>
            <a:r>
              <a:rPr lang="ja-JP" altLang="en-US" spc="9" dirty="0">
                <a:cs typeface="AoyagiKouzanFontT"/>
              </a:rPr>
              <a:t>日</a:t>
            </a:r>
            <a:r>
              <a:rPr lang="ja-JP" altLang="en-US" spc="19" dirty="0">
                <a:cs typeface="AoyagiKouzanFontT"/>
              </a:rPr>
              <a:t>、</a:t>
            </a:r>
            <a:r>
              <a:rPr lang="ja-JP" altLang="en-US" dirty="0">
                <a:latin typeface="Meiryo UI" panose="020B0604030504040204" pitchFamily="50" charset="-128"/>
                <a:ea typeface="Meiryo UI" panose="020B0604030504040204" pitchFamily="50" charset="-128"/>
                <a:cs typeface="AoyagiKouzanFontT"/>
              </a:rPr>
              <a:t>性別</a:t>
            </a:r>
            <a:r>
              <a:rPr lang="ja-JP" altLang="en-US" spc="19" dirty="0">
                <a:cs typeface="AoyagiKouzanFontT"/>
              </a:rPr>
              <a:t>、</a:t>
            </a:r>
            <a:r>
              <a:rPr lang="ja-JP" altLang="en-US" dirty="0">
                <a:latin typeface="Meiryo UI" panose="020B0604030504040204" pitchFamily="50" charset="-128"/>
                <a:ea typeface="Meiryo UI" panose="020B0604030504040204" pitchFamily="50" charset="-128"/>
                <a:cs typeface="AoyagiKouzanFontT"/>
              </a:rPr>
              <a:t>顔写</a:t>
            </a:r>
            <a:r>
              <a:rPr lang="ja-JP" altLang="en-US" spc="9" dirty="0">
                <a:cs typeface="AoyagiKouzanFontT"/>
              </a:rPr>
              <a:t>真</a:t>
            </a:r>
            <a:r>
              <a:rPr lang="ja-JP" altLang="en-US" dirty="0">
                <a:latin typeface="Meiryo UI" panose="020B0604030504040204" pitchFamily="50" charset="-128"/>
                <a:ea typeface="Meiryo UI" panose="020B0604030504040204" pitchFamily="50" charset="-128"/>
                <a:cs typeface="AoyagiKouzanFontT"/>
              </a:rPr>
              <a:t>等</a:t>
            </a:r>
            <a:r>
              <a:rPr lang="ja-JP" altLang="en-US" spc="-14" dirty="0">
                <a:cs typeface="AoyagiKouzanFontT"/>
              </a:rPr>
              <a:t>が表示されており、公的な本人確認書類として使えます。</a:t>
            </a:r>
            <a:endParaRPr lang="en-US" altLang="ja-JP" spc="-14" dirty="0">
              <a:cs typeface="AoyagiKouzanFontT"/>
            </a:endParaRPr>
          </a:p>
          <a:p>
            <a:endParaRPr lang="en-US" altLang="ja-JP" spc="-14" dirty="0">
              <a:cs typeface="AoyagiKouzanFontT"/>
            </a:endParaRPr>
          </a:p>
          <a:p>
            <a:r>
              <a:rPr lang="ja-JP" altLang="en-US" spc="-14" dirty="0">
                <a:cs typeface="AoyagiKouzanFontT"/>
              </a:rPr>
              <a:t>また、カード裏面は</a:t>
            </a:r>
            <a:r>
              <a:rPr lang="ja-JP" altLang="en-US" spc="19" dirty="0">
                <a:cs typeface="AoyagiKouzanFontT"/>
              </a:rPr>
              <a:t>マ</a:t>
            </a:r>
            <a:r>
              <a:rPr lang="ja-JP" altLang="en-US" spc="-24" dirty="0">
                <a:cs typeface="AoyagiKouzanFontT"/>
              </a:rPr>
              <a:t>イ</a:t>
            </a:r>
            <a:r>
              <a:rPr lang="ja-JP" altLang="en-US" spc="28" dirty="0">
                <a:cs typeface="AoyagiKouzanFontT"/>
              </a:rPr>
              <a:t>ナ</a:t>
            </a:r>
            <a:r>
              <a:rPr lang="ja-JP" altLang="en-US" spc="19" dirty="0">
                <a:cs typeface="AoyagiKouzanFontT"/>
              </a:rPr>
              <a:t>ン</a:t>
            </a:r>
            <a:r>
              <a:rPr lang="ja-JP" altLang="en-US" spc="-9" dirty="0">
                <a:cs typeface="AoyagiKouzanFontT"/>
              </a:rPr>
              <a:t>バ</a:t>
            </a:r>
            <a:r>
              <a:rPr lang="ja-JP" altLang="en-US" spc="-146" dirty="0">
                <a:cs typeface="AoyagiKouzanFontT"/>
              </a:rPr>
              <a:t>ー</a:t>
            </a:r>
            <a:r>
              <a:rPr lang="ja-JP" altLang="en-US" dirty="0">
                <a:latin typeface="Meiryo UI" panose="020B0604030504040204" pitchFamily="50" charset="-128"/>
                <a:ea typeface="Meiryo UI" panose="020B0604030504040204" pitchFamily="50" charset="-128"/>
                <a:cs typeface="AoyagiKouzanFontT"/>
              </a:rPr>
              <a:t>（番号</a:t>
            </a:r>
            <a:r>
              <a:rPr lang="ja-JP" altLang="en-US" spc="-95" dirty="0">
                <a:cs typeface="AoyagiKouzanFontT"/>
              </a:rPr>
              <a:t>）が記載されています。</a:t>
            </a:r>
            <a:endParaRPr lang="en-US" altLang="ja-JP" spc="-95" dirty="0">
              <a:cs typeface="AoyagiKouzanFontT"/>
            </a:endParaRPr>
          </a:p>
          <a:p>
            <a:endParaRPr lang="ja-JP" altLang="en-US" dirty="0"/>
          </a:p>
        </p:txBody>
      </p:sp>
    </p:spTree>
    <p:extLst>
      <p:ext uri="{BB962C8B-B14F-4D97-AF65-F5344CB8AC3E}">
        <p14:creationId xmlns:p14="http://schemas.microsoft.com/office/powerpoint/2010/main" val="144622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5</a:t>
            </a:fld>
            <a:endParaRPr kumimoji="1" lang="ja-JP" altLang="en-US" dirty="0"/>
          </a:p>
        </p:txBody>
      </p:sp>
      <p:sp>
        <p:nvSpPr>
          <p:cNvPr id="6" name="ノート プレースホルダー 5">
            <a:extLst>
              <a:ext uri="{FF2B5EF4-FFF2-40B4-BE49-F238E27FC236}">
                <a16:creationId xmlns:a16="http://schemas.microsoft.com/office/drawing/2014/main" id="{8C2AE265-A081-40BD-A8A2-DF6C4F18FDC2}"/>
              </a:ext>
            </a:extLst>
          </p:cNvPr>
          <p:cNvSpPr>
            <a:spLocks noGrp="1"/>
          </p:cNvSpPr>
          <p:nvPr>
            <p:ph type="body" sz="quarter" idx="3"/>
          </p:nvPr>
        </p:nvSpPr>
        <p:spPr>
          <a:xfrm>
            <a:off x="710249" y="4924645"/>
            <a:ext cx="5681980" cy="5308382"/>
          </a:xfrm>
        </p:spPr>
        <p:txBody>
          <a:bodyPr/>
          <a:lstStyle/>
          <a:p>
            <a:pPr indent="89761"/>
            <a:r>
              <a:rPr lang="ja-JP" altLang="en-US" dirty="0">
                <a:latin typeface="Meiryo UI" panose="020B0604030504040204" pitchFamily="50" charset="-128"/>
                <a:ea typeface="Meiryo UI" panose="020B0604030504040204" pitchFamily="50" charset="-128"/>
              </a:rPr>
              <a:t>マイナンバーカードは、様々な生活シーンで使うことで暮らしを便利にするカードと言われています。</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マイナンバーカードを持っていると、なにができるのかを簡単に紹介させていただきます。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マイナンバーカードは、</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・銀行や保険会社の窓口などで、本人確認書類として使うことができます。</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・住民票や印鑑登録証など各種証明書を、コンビニでいつでも取得することができます。</a:t>
            </a:r>
            <a:endParaRPr lang="en-US" altLang="ja-JP" dirty="0">
              <a:latin typeface="Meiryo UI" panose="020B0604030504040204" pitchFamily="50" charset="-128"/>
              <a:ea typeface="Meiryo UI" panose="020B0604030504040204" pitchFamily="50" charset="-128"/>
            </a:endParaRPr>
          </a:p>
          <a:p>
            <a:pPr indent="89761" defTabSz="940084">
              <a:defRPr/>
            </a:pPr>
            <a:endParaRPr lang="en-US" altLang="ja-JP" dirty="0">
              <a:latin typeface="Meiryo UI" panose="020B0604030504040204" pitchFamily="50" charset="-128"/>
              <a:ea typeface="Meiryo UI" panose="020B0604030504040204" pitchFamily="50" charset="-128"/>
            </a:endParaRPr>
          </a:p>
          <a:p>
            <a:pPr indent="89761" defTabSz="940084">
              <a:defRPr/>
            </a:pPr>
            <a:r>
              <a:rPr lang="ja-JP" altLang="en-US" dirty="0">
                <a:latin typeface="Meiryo UI" panose="020B0604030504040204" pitchFamily="50" charset="-128"/>
                <a:ea typeface="Meiryo UI" panose="020B0604030504040204" pitchFamily="50" charset="-128"/>
              </a:rPr>
              <a:t>・マイナンバーカードは健康保険証としても利用できます。</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・マイナポイントに申し込むと、条件に応じてポイントがもらえます。</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・マイナポータルを使うと、市区町村や国への様々な手続がオンラインで実施できるようになります。</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・確定申告の届出が</a:t>
            </a:r>
            <a:r>
              <a:rPr lang="ja-JP" altLang="en-US" strike="noStrike" dirty="0">
                <a:latin typeface="Meiryo UI" panose="020B0604030504040204" pitchFamily="50" charset="-128"/>
                <a:ea typeface="Meiryo UI" panose="020B0604030504040204" pitchFamily="50" charset="-128"/>
              </a:rPr>
              <a:t>オンラインで</a:t>
            </a:r>
            <a:r>
              <a:rPr lang="ja-JP" altLang="en-US" dirty="0">
                <a:latin typeface="Meiryo UI" panose="020B0604030504040204" pitchFamily="50" charset="-128"/>
                <a:ea typeface="Meiryo UI" panose="020B0604030504040204" pitchFamily="50" charset="-128"/>
              </a:rPr>
              <a:t>できます。</a:t>
            </a:r>
            <a:endParaRPr lang="en-US" altLang="ja-JP" dirty="0">
              <a:latin typeface="Meiryo UI" panose="020B0604030504040204" pitchFamily="50" charset="-128"/>
              <a:ea typeface="Meiryo UI" panose="020B0604030504040204" pitchFamily="50" charset="-128"/>
            </a:endParaRPr>
          </a:p>
          <a:p>
            <a:pPr indent="89761" defTabSz="940084">
              <a:defRPr/>
            </a:pPr>
            <a:endParaRPr lang="en-US" altLang="ja-JP" dirty="0">
              <a:latin typeface="Meiryo UI" panose="020B0604030504040204" pitchFamily="50" charset="-128"/>
              <a:ea typeface="Meiryo UI" panose="020B0604030504040204" pitchFamily="50" charset="-128"/>
            </a:endParaRPr>
          </a:p>
          <a:p>
            <a:pPr indent="89761" defTabSz="940084">
              <a:defRPr/>
            </a:pPr>
            <a:r>
              <a:rPr lang="ja-JP" altLang="en-US" dirty="0">
                <a:latin typeface="Meiryo UI" panose="020B0604030504040204" pitchFamily="50" charset="-128"/>
                <a:ea typeface="Meiryo UI" panose="020B0604030504040204" pitchFamily="50" charset="-128"/>
              </a:rPr>
              <a:t>・公金受取口座の登録もできます。</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ja-JP" altLang="en-US" dirty="0">
                <a:latin typeface="Meiryo UI" panose="020B0604030504040204" pitchFamily="50" charset="-128"/>
                <a:ea typeface="Meiryo UI" panose="020B0604030504040204" pitchFamily="50" charset="-128"/>
              </a:rPr>
              <a:t>このように、マイナンバーカードは皆様の生活をより便利にするカードと言えます。</a:t>
            </a:r>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endParaRPr lang="en-US" altLang="ja-JP" dirty="0">
              <a:latin typeface="Meiryo UI" panose="020B0604030504040204" pitchFamily="50" charset="-128"/>
              <a:ea typeface="Meiryo UI" panose="020B0604030504040204" pitchFamily="50" charset="-128"/>
            </a:endParaRPr>
          </a:p>
          <a:p>
            <a:pPr indent="89761"/>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講師の皆様は、受講者の皆様に注意事項をお伝えするようにしてください。</a:t>
            </a:r>
            <a:endParaRPr kumimoji="1" lang="en-US" altLang="ja-JP" dirty="0">
              <a:latin typeface="Meiryo UI" panose="020B0604030504040204" pitchFamily="50" charset="-128"/>
              <a:ea typeface="Meiryo UI" panose="020B0604030504040204" pitchFamily="50" charset="-128"/>
            </a:endParaRPr>
          </a:p>
          <a:p>
            <a:pPr defTabSz="940084">
              <a:defRPr/>
            </a:pPr>
            <a:endParaRPr lang="en-US" altLang="ja-JP" dirty="0">
              <a:latin typeface="Meiryo UI" panose="020B0604030504040204" pitchFamily="50" charset="-128"/>
              <a:ea typeface="Meiryo UI" panose="020B0604030504040204" pitchFamily="50" charset="-128"/>
            </a:endParaRPr>
          </a:p>
          <a:p>
            <a:pPr defTabSz="940084">
              <a:defRPr/>
            </a:pPr>
            <a:r>
              <a:rPr lang="ja-JP" altLang="en-US" dirty="0">
                <a:latin typeface="Meiryo UI" panose="020B0604030504040204" pitchFamily="50" charset="-128"/>
                <a:ea typeface="Meiryo UI" panose="020B0604030504040204" pitchFamily="50" charset="-128"/>
              </a:rPr>
              <a:t>コンビニでの各種証明書の取得については、実施できない地域も一部ございますので、事前にご確認するようお伝えください。</a:t>
            </a:r>
            <a:endParaRPr lang="en-US" altLang="ja-JP" dirty="0">
              <a:latin typeface="Meiryo UI" panose="020B0604030504040204" pitchFamily="50" charset="-128"/>
              <a:ea typeface="Meiryo UI" panose="020B0604030504040204" pitchFamily="50" charset="-128"/>
            </a:endParaRPr>
          </a:p>
          <a:p>
            <a:pPr defTabSz="940084">
              <a:defRPr/>
            </a:pPr>
            <a:endParaRPr lang="en-US" altLang="ja-JP" dirty="0">
              <a:latin typeface="Meiryo UI" panose="020B0604030504040204" pitchFamily="50" charset="-128"/>
              <a:ea typeface="Meiryo UI" panose="020B0604030504040204" pitchFamily="50" charset="-128"/>
            </a:endParaRPr>
          </a:p>
          <a:p>
            <a:pPr defTabSz="940084">
              <a:defRPr/>
            </a:pPr>
            <a:r>
              <a:rPr lang="ja-JP" altLang="en-US" dirty="0">
                <a:latin typeface="Meiryo UI" panose="020B0604030504040204" pitchFamily="50" charset="-128"/>
                <a:ea typeface="Meiryo UI" panose="020B0604030504040204" pitchFamily="50" charset="-128"/>
              </a:rPr>
              <a:t>マイナンバーカードについての詳しい情報は、「マイナンバー」「マイナンバーカード」等の用語で検索するか、ＱＲコードを読み取ると、ホームページを閲覧できるとご説明ください。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056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6</a:t>
            </a:fld>
            <a:endParaRPr lang="ja-JP" altLang="en-US" dirty="0"/>
          </a:p>
        </p:txBody>
      </p:sp>
      <p:sp>
        <p:nvSpPr>
          <p:cNvPr id="6" name="ノート プレースホルダー 5">
            <a:extLst>
              <a:ext uri="{FF2B5EF4-FFF2-40B4-BE49-F238E27FC236}">
                <a16:creationId xmlns:a16="http://schemas.microsoft.com/office/drawing/2014/main" id="{844CE81C-ECD4-4453-A52C-4A797848A15F}"/>
              </a:ext>
            </a:extLst>
          </p:cNvPr>
          <p:cNvSpPr>
            <a:spLocks noGrp="1"/>
          </p:cNvSpPr>
          <p:nvPr>
            <p:ph type="body" sz="quarter" idx="3"/>
          </p:nvPr>
        </p:nvSpPr>
        <p:spPr>
          <a:xfrm>
            <a:off x="710249" y="4924645"/>
            <a:ext cx="5681980" cy="4944396"/>
          </a:xfrm>
        </p:spPr>
        <p:txBody>
          <a:bodyPr/>
          <a:lstStyle/>
          <a:p>
            <a:r>
              <a:rPr lang="ja-JP" altLang="en-US" dirty="0"/>
              <a:t>次にマイナンバーカードの安全性についてご説明します。</a:t>
            </a:r>
            <a:endParaRPr lang="en-US" altLang="ja-JP" dirty="0"/>
          </a:p>
          <a:p>
            <a:endParaRPr lang="en-US" altLang="ja-JP" dirty="0"/>
          </a:p>
          <a:p>
            <a:r>
              <a:rPr lang="ja-JP" altLang="en-US" dirty="0"/>
              <a:t>マイナンバーカードには安全性への対策がしっかり取られています。</a:t>
            </a:r>
            <a:endParaRPr lang="en-US" altLang="ja-JP" dirty="0"/>
          </a:p>
          <a:p>
            <a:endParaRPr lang="en-US" altLang="ja-JP" dirty="0"/>
          </a:p>
          <a:p>
            <a:r>
              <a:rPr lang="ja-JP" altLang="en-US" dirty="0"/>
              <a:t>マイナンバーカードを落としても、それを拾った他人が使うことはできません。</a:t>
            </a:r>
            <a:endParaRPr lang="en-US" altLang="ja-JP" dirty="0"/>
          </a:p>
          <a:p>
            <a:endParaRPr lang="en-US" altLang="ja-JP" dirty="0"/>
          </a:p>
          <a:p>
            <a:r>
              <a:rPr lang="ja-JP" altLang="en-US" dirty="0"/>
              <a:t>・顔写真付きのため対面での悪用は困難です。</a:t>
            </a:r>
            <a:endParaRPr lang="en-US" altLang="ja-JP" dirty="0"/>
          </a:p>
          <a:p>
            <a:endParaRPr lang="en-US" altLang="ja-JP" dirty="0"/>
          </a:p>
          <a:p>
            <a:r>
              <a:rPr lang="ja-JP" altLang="en-US" dirty="0"/>
              <a:t>・オンラインで使用するためには暗証番号が必要です。</a:t>
            </a:r>
            <a:endParaRPr lang="en-US" altLang="ja-JP" dirty="0"/>
          </a:p>
          <a:p>
            <a:endParaRPr lang="en-US" altLang="ja-JP" dirty="0"/>
          </a:p>
          <a:p>
            <a:r>
              <a:rPr lang="ja-JP" altLang="en-US" dirty="0"/>
              <a:t>・不正に情報を読みだそうとすると</a:t>
            </a:r>
            <a:r>
              <a:rPr lang="en-US" altLang="ja-JP" dirty="0"/>
              <a:t>IC</a:t>
            </a:r>
            <a:r>
              <a:rPr lang="ja-JP" altLang="en-US" dirty="0"/>
              <a:t>チップが壊れる仕組みになっています。</a:t>
            </a:r>
            <a:endParaRPr lang="en-US" altLang="ja-JP" dirty="0"/>
          </a:p>
          <a:p>
            <a:endParaRPr lang="en-US" altLang="ja-JP" dirty="0"/>
          </a:p>
          <a:p>
            <a:r>
              <a:rPr lang="ja-JP" altLang="en-US" dirty="0"/>
              <a:t>また、マイナンバーカードには大切な個人情報は入っていません。</a:t>
            </a:r>
            <a:endParaRPr lang="en-US" altLang="ja-JP" dirty="0"/>
          </a:p>
          <a:p>
            <a:endParaRPr lang="en-US" altLang="ja-JP" dirty="0"/>
          </a:p>
          <a:p>
            <a:r>
              <a:rPr lang="ja-JP" altLang="en-US" dirty="0"/>
              <a:t>・プライバシー性の高い情報はマイナンバーカードの</a:t>
            </a:r>
            <a:r>
              <a:rPr lang="en-US" altLang="ja-JP" dirty="0"/>
              <a:t>IC</a:t>
            </a:r>
            <a:r>
              <a:rPr lang="ja-JP" altLang="en-US" dirty="0"/>
              <a:t>チップには入っていません。</a:t>
            </a:r>
            <a:endParaRPr lang="en-US" altLang="ja-JP" dirty="0"/>
          </a:p>
          <a:p>
            <a:endParaRPr lang="en-US" altLang="ja-JP" dirty="0"/>
          </a:p>
          <a:p>
            <a:r>
              <a:rPr lang="ja-JP" altLang="en-US" dirty="0"/>
              <a:t>・税や年金などの情報は各行政機関において分散して管理しているので、仮にマイナンバーが他人に知られても芋づる式に個人情報が漏れることはありません。</a:t>
            </a:r>
            <a:endParaRPr lang="en-US" altLang="ja-JP" dirty="0"/>
          </a:p>
          <a:p>
            <a:endParaRPr lang="en-US" altLang="ja-JP" dirty="0"/>
          </a:p>
          <a:p>
            <a:r>
              <a:rPr lang="ja-JP" altLang="en-US" dirty="0"/>
              <a:t>万一落としたとしてもすぐに利用停止をすることができます。</a:t>
            </a:r>
            <a:endParaRPr lang="en-US" altLang="ja-JP" dirty="0"/>
          </a:p>
          <a:p>
            <a:endParaRPr lang="en-US" altLang="ja-JP" dirty="0"/>
          </a:p>
          <a:p>
            <a:r>
              <a:rPr lang="ja-JP" altLang="en-US" dirty="0"/>
              <a:t>利用停止については、２４時間３６５日受け付けています。</a:t>
            </a:r>
            <a:endParaRPr lang="en-US" altLang="ja-JP" dirty="0"/>
          </a:p>
          <a:p>
            <a:endParaRPr lang="en-US" altLang="ja-JP" dirty="0"/>
          </a:p>
          <a:p>
            <a:r>
              <a:rPr lang="ja-JP" altLang="en-US" dirty="0"/>
              <a:t>受付先はこのテキストの３２ページで紹介しています。</a:t>
            </a:r>
            <a:endParaRPr lang="en-US" altLang="ja-JP" dirty="0"/>
          </a:p>
          <a:p>
            <a:endParaRPr lang="en-US" altLang="ja-JP" dirty="0"/>
          </a:p>
          <a:p>
            <a:r>
              <a:rPr lang="ja-JP" altLang="en-US" dirty="0"/>
              <a:t>マイナンバーカードには他にも様々な対策が施されています。</a:t>
            </a:r>
            <a:endParaRPr lang="en-US" altLang="ja-JP" dirty="0"/>
          </a:p>
          <a:p>
            <a:endParaRPr lang="en-US" altLang="ja-JP" dirty="0"/>
          </a:p>
          <a:p>
            <a:r>
              <a:rPr lang="ja-JP" altLang="en-US" dirty="0"/>
              <a:t>詳しくは地方公共団体情報システム機構、略して</a:t>
            </a:r>
            <a:r>
              <a:rPr lang="en-US" altLang="ja-JP" dirty="0"/>
              <a:t>J-LIS</a:t>
            </a:r>
            <a:r>
              <a:rPr lang="ja-JP" altLang="en-US" dirty="0"/>
              <a:t>の</a:t>
            </a:r>
            <a:r>
              <a:rPr lang="en-US" altLang="ja-JP" dirty="0"/>
              <a:t>HP</a:t>
            </a:r>
            <a:r>
              <a:rPr lang="ja-JP" altLang="en-US" dirty="0"/>
              <a:t>に掲載されています。</a:t>
            </a:r>
            <a:endParaRPr lang="en-US" altLang="ja-JP" dirty="0"/>
          </a:p>
          <a:p>
            <a:endParaRPr lang="en-US" altLang="ja-JP" dirty="0"/>
          </a:p>
          <a:p>
            <a:r>
              <a:rPr lang="en-US" altLang="ja-JP" dirty="0"/>
              <a:t>J-LIS</a:t>
            </a:r>
            <a:r>
              <a:rPr lang="ja-JP" altLang="en-US" dirty="0"/>
              <a:t>のサイトはマイナンバーカード総合サイトで検索することができます。</a:t>
            </a:r>
          </a:p>
        </p:txBody>
      </p:sp>
      <p:sp>
        <p:nvSpPr>
          <p:cNvPr id="7" name="スライド イメージ プレースホルダー 6">
            <a:extLst>
              <a:ext uri="{FF2B5EF4-FFF2-40B4-BE49-F238E27FC236}">
                <a16:creationId xmlns:a16="http://schemas.microsoft.com/office/drawing/2014/main" id="{3B11C5E7-C234-4E6C-B30C-8A62926F9C48}"/>
              </a:ext>
            </a:extLst>
          </p:cNvPr>
          <p:cNvSpPr>
            <a:spLocks noGrp="1" noRot="1" noChangeAspect="1"/>
          </p:cNvSpPr>
          <p:nvPr>
            <p:ph type="sldImg"/>
          </p:nvPr>
        </p:nvSpPr>
        <p:spPr>
          <a:xfrm>
            <a:off x="727075" y="496888"/>
            <a:ext cx="5648325" cy="4235450"/>
          </a:xfrm>
        </p:spPr>
      </p:sp>
    </p:spTree>
    <p:extLst>
      <p:ext uri="{BB962C8B-B14F-4D97-AF65-F5344CB8AC3E}">
        <p14:creationId xmlns:p14="http://schemas.microsoft.com/office/powerpoint/2010/main" val="81791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08002A20-1681-4F47-88AD-DDE4A96BC771}"/>
              </a:ext>
            </a:extLst>
          </p:cNvPr>
          <p:cNvSpPr>
            <a:spLocks noGrp="1"/>
          </p:cNvSpPr>
          <p:nvPr>
            <p:ph type="body" sz="quarter" idx="3"/>
          </p:nvPr>
        </p:nvSpPr>
        <p:spPr/>
        <p:txBody>
          <a:bodyPr/>
          <a:lstStyle/>
          <a:p>
            <a:pPr indent="93021"/>
            <a:r>
              <a:rPr lang="ja-JP" altLang="en-US" dirty="0">
                <a:latin typeface="Meiryo UI" panose="020B0604030504040204" pitchFamily="50" charset="-128"/>
                <a:ea typeface="Meiryo UI" panose="020B0604030504040204" pitchFamily="50" charset="-128"/>
              </a:rPr>
              <a:t>マイナンバーカードの申請のしかたについてご説明します。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マイナンバーカードは、スマートフォン、パソコン、まちなかの証明写真機、郵便により申請することができます。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スマートフォンやデジタルカメラで撮った写真も使うことができます。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講師の皆様は、マイナンバーカードの申請方法による違いについては先ほどご紹介した</a:t>
            </a:r>
            <a:r>
              <a:rPr lang="ja-JP" altLang="en-US" strike="noStrike" dirty="0">
                <a:latin typeface="Meiryo UI" panose="020B0604030504040204" pitchFamily="50" charset="-128"/>
                <a:ea typeface="Meiryo UI" panose="020B0604030504040204" pitchFamily="50" charset="-128"/>
              </a:rPr>
              <a:t>地方公共団体情報システム機構</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J-LIS</a:t>
            </a:r>
            <a:r>
              <a:rPr lang="ja-JP" altLang="en-US" dirty="0">
                <a:latin typeface="Meiryo UI" panose="020B0604030504040204" pitchFamily="50" charset="-128"/>
                <a:ea typeface="Meiryo UI" panose="020B0604030504040204" pitchFamily="50" charset="-128"/>
              </a:rPr>
              <a:t>）のサイトに掲載されていますので、併せてご案内ください。</a:t>
            </a:r>
            <a:endParaRPr lang="ja-JP" altLang="en-US" dirty="0"/>
          </a:p>
        </p:txBody>
      </p:sp>
    </p:spTree>
    <p:extLst>
      <p:ext uri="{BB962C8B-B14F-4D97-AF65-F5344CB8AC3E}">
        <p14:creationId xmlns:p14="http://schemas.microsoft.com/office/powerpoint/2010/main" val="76857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8</a:t>
            </a:fld>
            <a:endParaRPr kumimoji="1" lang="ja-JP" altLang="en-US" dirty="0"/>
          </a:p>
        </p:txBody>
      </p:sp>
      <p:sp>
        <p:nvSpPr>
          <p:cNvPr id="6" name="ノート プレースホルダー 5">
            <a:extLst>
              <a:ext uri="{FF2B5EF4-FFF2-40B4-BE49-F238E27FC236}">
                <a16:creationId xmlns:a16="http://schemas.microsoft.com/office/drawing/2014/main" id="{1F9547FA-911E-40B8-BD68-7252E714AA0F}"/>
              </a:ext>
            </a:extLst>
          </p:cNvPr>
          <p:cNvSpPr>
            <a:spLocks noGrp="1"/>
          </p:cNvSpPr>
          <p:nvPr>
            <p:ph type="body" sz="quarter" idx="3"/>
          </p:nvPr>
        </p:nvSpPr>
        <p:spPr>
          <a:xfrm>
            <a:off x="710249" y="4924645"/>
            <a:ext cx="5681980" cy="5160420"/>
          </a:xfrm>
        </p:spPr>
        <p:txBody>
          <a:bodyPr/>
          <a:lstStyle/>
          <a:p>
            <a:pPr indent="93021"/>
            <a:r>
              <a:rPr lang="ja-JP" altLang="en-US" dirty="0">
                <a:latin typeface="Meiryo UI" panose="020B0604030504040204" pitchFamily="50" charset="-128"/>
                <a:ea typeface="Meiryo UI" panose="020B0604030504040204" pitchFamily="50" charset="-128"/>
              </a:rPr>
              <a:t>スマートフォンを使ってマイナンバーカードの申請を行うにあたり、準備が必要なものについてご説明します。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①個人番号カード交付申請書</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②スマートフォンで受け取れるメールアドレス</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③証明用写真</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これらのものが必要になります。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個人番号カード交付申請書については、受講者の方のご自宅に郵送されています。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スライドには</a:t>
            </a:r>
            <a:r>
              <a:rPr lang="en-US" altLang="ja-JP" dirty="0" err="1">
                <a:latin typeface="Meiryo UI" panose="020B0604030504040204" pitchFamily="50" charset="-128"/>
                <a:ea typeface="Meiryo UI" panose="020B0604030504040204" pitchFamily="50" charset="-128"/>
              </a:rPr>
              <a:t>a,b</a:t>
            </a:r>
            <a:r>
              <a:rPr lang="ja-JP" altLang="en-US" dirty="0">
                <a:latin typeface="Meiryo UI" panose="020B0604030504040204" pitchFamily="50" charset="-128"/>
                <a:ea typeface="Meiryo UI" panose="020B0604030504040204" pitchFamily="50" charset="-128"/>
              </a:rPr>
              <a:t>の二種類の交付申請書を載せていますが、どちらでも使うことができます。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の申請書は個人番号の制度運用が開始された当初から使われている様式です。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の申請書は</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月頃から使われている様式です。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年末時点で、マイナンバーカードの申請が行われていない方へは</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の申請書が再度送付されていますので、「</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もあるが</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も届いた」という方もいらっしゃるかもしれませんが、</a:t>
            </a:r>
            <a:r>
              <a:rPr lang="en-US" altLang="ja-JP" dirty="0" err="1">
                <a:latin typeface="Meiryo UI" panose="020B0604030504040204" pitchFamily="50" charset="-128"/>
                <a:ea typeface="Meiryo UI" panose="020B0604030504040204" pitchFamily="50" charset="-128"/>
              </a:rPr>
              <a:t>a,b</a:t>
            </a:r>
            <a:r>
              <a:rPr lang="ja-JP" altLang="en-US" dirty="0">
                <a:latin typeface="Meiryo UI" panose="020B0604030504040204" pitchFamily="50" charset="-128"/>
                <a:ea typeface="Meiryo UI" panose="020B0604030504040204" pitchFamily="50" charset="-128"/>
              </a:rPr>
              <a:t>いずれの申請書でも申請が可能です。</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また、引っ越しなどにより、交付申請書に記載されている住所と現在お住まいの住所が異なる場合でも、申請は可能です。</a:t>
            </a:r>
            <a:endParaRPr lang="en-US" altLang="ja-JP" dirty="0">
              <a:latin typeface="Meiryo UI" panose="020B0604030504040204" pitchFamily="50" charset="-128"/>
              <a:ea typeface="Meiryo UI" panose="020B0604030504040204" pitchFamily="50" charset="-128"/>
            </a:endParaRPr>
          </a:p>
          <a:p>
            <a:pPr indent="93021"/>
            <a:endParaRPr lang="en-US" altLang="ja-JP" dirty="0"/>
          </a:p>
          <a:p>
            <a:pPr indent="93021"/>
            <a:r>
              <a:rPr lang="ja-JP" altLang="en-US" dirty="0">
                <a:latin typeface="Meiryo UI" panose="020B0604030504040204" pitchFamily="50" charset="-128"/>
                <a:ea typeface="Meiryo UI" panose="020B0604030504040204" pitchFamily="50" charset="-128"/>
              </a:rPr>
              <a:t>郵送申請の場合は、旧住所に二重線を引き、余白に新しい住所をご記入のうえ、郵送してください。</a:t>
            </a:r>
            <a:endParaRPr lang="en-US" altLang="ja-JP" dirty="0">
              <a:latin typeface="Meiryo UI" panose="020B0604030504040204" pitchFamily="50" charset="-128"/>
              <a:ea typeface="Meiryo UI" panose="020B0604030504040204" pitchFamily="50" charset="-128"/>
            </a:endParaRPr>
          </a:p>
          <a:p>
            <a:pPr indent="93021"/>
            <a:endParaRPr lang="en-US" altLang="ja-JP" dirty="0">
              <a:latin typeface="Meiryo UI" panose="020B0604030504040204" pitchFamily="50" charset="-128"/>
              <a:ea typeface="Meiryo UI" panose="020B0604030504040204" pitchFamily="50" charset="-128"/>
            </a:endParaRPr>
          </a:p>
          <a:p>
            <a:pPr indent="93021"/>
            <a:r>
              <a:rPr lang="ja-JP" altLang="en-US" dirty="0">
                <a:latin typeface="Meiryo UI" panose="020B0604030504040204" pitchFamily="50" charset="-128"/>
                <a:ea typeface="Meiryo UI" panose="020B0604030504040204" pitchFamily="50" charset="-128"/>
              </a:rPr>
              <a:t>交付申請書の取り扱いについては、お住まいの市区町村の窓口やウェブサイトで調べることができます。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6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496888"/>
            <a:ext cx="5648325" cy="4235450"/>
          </a:xfrm>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9</a:t>
            </a:fld>
            <a:endParaRPr kumimoji="1" lang="ja-JP" altLang="en-US" dirty="0"/>
          </a:p>
        </p:txBody>
      </p:sp>
      <p:sp>
        <p:nvSpPr>
          <p:cNvPr id="6" name="ノート プレースホルダー 5">
            <a:extLst>
              <a:ext uri="{FF2B5EF4-FFF2-40B4-BE49-F238E27FC236}">
                <a16:creationId xmlns:a16="http://schemas.microsoft.com/office/drawing/2014/main" id="{77CC4A5C-8482-4572-8DE2-1D7DE56E16C2}"/>
              </a:ext>
            </a:extLst>
          </p:cNvPr>
          <p:cNvSpPr>
            <a:spLocks noGrp="1"/>
          </p:cNvSpPr>
          <p:nvPr>
            <p:ph type="body" sz="quarter" idx="3"/>
          </p:nvPr>
        </p:nvSpPr>
        <p:spPr>
          <a:xfrm>
            <a:off x="710249" y="4924644"/>
            <a:ext cx="5681980" cy="4563082"/>
          </a:xfrm>
        </p:spPr>
        <p:txBody>
          <a:bodyPr/>
          <a:lstStyle/>
          <a:p>
            <a:pPr indent="95807"/>
            <a:r>
              <a:rPr lang="ja-JP" altLang="en-US" dirty="0">
                <a:latin typeface="Meiryo UI" panose="020B0604030504040204" pitchFamily="50" charset="-128"/>
                <a:ea typeface="Meiryo UI" panose="020B0604030504040204" pitchFamily="50" charset="-128"/>
              </a:rPr>
              <a:t>スマートフォンによるマイナンバーカードの申請からマイナンバーカードの受取りまでの流れをご説明します。</a:t>
            </a: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全体の流れは、</a:t>
            </a:r>
            <a:r>
              <a:rPr lang="ja-JP" altLang="en-US" strike="noStrike" dirty="0">
                <a:latin typeface="Meiryo UI" panose="020B0604030504040204" pitchFamily="50" charset="-128"/>
                <a:ea typeface="Meiryo UI" panose="020B0604030504040204" pitchFamily="50" charset="-128"/>
              </a:rPr>
              <a:t>大きく</a:t>
            </a:r>
            <a:r>
              <a:rPr lang="ja-JP" altLang="en-US" dirty="0">
                <a:latin typeface="Meiryo UI" panose="020B0604030504040204" pitchFamily="50" charset="-128"/>
                <a:ea typeface="Meiryo UI" panose="020B0604030504040204" pitchFamily="50" charset="-128"/>
              </a:rPr>
              <a:t>３つに分かれます。</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まずは証明用写真の撮影、次にマイナンバーカードの申請手続、最後にマイナンバーカードの受取です。</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ja-JP" altLang="en-US" dirty="0">
                <a:latin typeface="Meiryo UI" panose="020B0604030504040204" pitchFamily="50" charset="-128"/>
                <a:ea typeface="Meiryo UI" panose="020B0604030504040204" pitchFamily="50" charset="-128"/>
              </a:rPr>
              <a:t>この後、それぞれの手順の詳細をテキストで説明します。</a:t>
            </a:r>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endParaRPr lang="en-US" altLang="ja-JP" dirty="0">
              <a:latin typeface="Meiryo UI" panose="020B0604030504040204" pitchFamily="50" charset="-128"/>
              <a:ea typeface="Meiryo UI" panose="020B0604030504040204" pitchFamily="50" charset="-128"/>
            </a:endParaRPr>
          </a:p>
          <a:p>
            <a:pPr indent="9580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5807" defTabSz="940084">
              <a:defRPr/>
            </a:pPr>
            <a:endParaRPr kumimoji="1" lang="en-US" altLang="ja-JP" dirty="0">
              <a:latin typeface="Meiryo UI" panose="020B0604030504040204" pitchFamily="50" charset="-128"/>
              <a:ea typeface="Meiryo UI" panose="020B0604030504040204" pitchFamily="50" charset="-128"/>
            </a:endParaRPr>
          </a:p>
          <a:p>
            <a:pPr indent="95807" defTabSz="940084">
              <a:defRPr/>
            </a:pPr>
            <a:r>
              <a:rPr kumimoji="1" lang="ja-JP" altLang="en-US" dirty="0">
                <a:latin typeface="Meiryo UI" panose="020B0604030504040204" pitchFamily="50" charset="-128"/>
                <a:ea typeface="Meiryo UI" panose="020B0604030504040204" pitchFamily="50" charset="-128"/>
              </a:rPr>
              <a:t>講師の皆様は、この講座で実施するのは、マイナンバーカードの申請までであり、実際にマイナンバーカードを受け取るには所定の交付場所に出向く必要がある点、ご説明してください。</a:t>
            </a:r>
            <a:endParaRPr kumimoji="1" lang="en-US" altLang="ja-JP"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200937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5" name="角丸四角形 14"/>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円/楕円 15"/>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8"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9" name="直線コネクタ 18"/>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385" userDrawn="1">
          <p15:clr>
            <a:srgbClr val="FBAE40"/>
          </p15:clr>
        </p15:guide>
        <p15:guide id="5" pos="1066" userDrawn="1">
          <p15:clr>
            <a:srgbClr val="FBAE40"/>
          </p15:clr>
        </p15:guide>
        <p15:guide id="6" pos="1180" userDrawn="1">
          <p15:clr>
            <a:srgbClr val="FBAE40"/>
          </p15:clr>
        </p15:guide>
        <p15:guide id="7" pos="1860" userDrawn="1">
          <p15:clr>
            <a:srgbClr val="FBAE40"/>
          </p15:clr>
        </p15:guide>
        <p15:guide id="8" pos="2087" userDrawn="1">
          <p15:clr>
            <a:srgbClr val="FBAE40"/>
          </p15:clr>
        </p15:guide>
        <p15:guide id="9" pos="3787" userDrawn="1">
          <p15:clr>
            <a:srgbClr val="FBAE40"/>
          </p15:clr>
        </p15:guide>
        <p15:guide id="10" pos="5375" userDrawn="1">
          <p15:clr>
            <a:srgbClr val="FBAE40"/>
          </p15:clr>
        </p15:guide>
        <p15:guide id="11" pos="5602" userDrawn="1">
          <p15:clr>
            <a:srgbClr val="FBAE40"/>
          </p15:clr>
        </p15:guide>
        <p15:guide id="12" orient="horz" pos="119" userDrawn="1">
          <p15:clr>
            <a:srgbClr val="FBAE40"/>
          </p15:clr>
        </p15:guide>
        <p15:guide id="13" orient="horz" pos="346" userDrawn="1">
          <p15:clr>
            <a:srgbClr val="FBAE40"/>
          </p15:clr>
        </p15:guide>
        <p15:guide id="14" orient="horz" pos="572" userDrawn="1">
          <p15:clr>
            <a:srgbClr val="FBAE40"/>
          </p15:clr>
        </p15:guide>
        <p15:guide id="15" orient="horz" pos="799" userDrawn="1">
          <p15:clr>
            <a:srgbClr val="FBAE40"/>
          </p15:clr>
        </p15:guide>
        <p15:guide id="16" orient="horz" pos="910" userDrawn="1">
          <p15:clr>
            <a:srgbClr val="FBAE40"/>
          </p15:clr>
        </p15:guide>
        <p15:guide id="17" orient="horz" pos="1253" userDrawn="1">
          <p15:clr>
            <a:srgbClr val="FBAE40"/>
          </p15:clr>
        </p15:guide>
        <p15:guide id="18" orient="horz" pos="1480" userDrawn="1">
          <p15:clr>
            <a:srgbClr val="FBAE40"/>
          </p15:clr>
        </p15:guide>
        <p15:guide id="19" orient="horz" pos="1706" userDrawn="1">
          <p15:clr>
            <a:srgbClr val="FBAE40"/>
          </p15:clr>
        </p15:guide>
        <p15:guide id="20" orient="horz" pos="3859" userDrawn="1">
          <p15:clr>
            <a:srgbClr val="FBAE40"/>
          </p15:clr>
        </p15:guide>
        <p15:guide id="21" orient="horz" pos="40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102788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1378285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209358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28632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194371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46565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86811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7" name="角丸四角形 1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円/楕円 18"/>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3"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99" userDrawn="1">
          <p15:clr>
            <a:srgbClr val="FBAE40"/>
          </p15:clr>
        </p15:guide>
        <p15:guide id="4" pos="5261" userDrawn="1">
          <p15:clr>
            <a:srgbClr val="FBAE40"/>
          </p15:clr>
        </p15:guide>
        <p15:guide id="5" orient="horz" pos="346" userDrawn="1">
          <p15:clr>
            <a:srgbClr val="FBAE40"/>
          </p15:clr>
        </p15:guide>
        <p15:guide id="6"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4"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5" name="直線コネクタ 14"/>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1252" userDrawn="1">
          <p15:clr>
            <a:srgbClr val="FBAE40"/>
          </p15:clr>
        </p15:guide>
        <p15:guide id="2" pos="3787" userDrawn="1">
          <p15:clr>
            <a:srgbClr val="FBAE40"/>
          </p15:clr>
        </p15:guide>
        <p15:guide id="3" pos="158" userDrawn="1">
          <p15:clr>
            <a:srgbClr val="FBAE40"/>
          </p15:clr>
        </p15:guide>
        <p15:guide id="4" pos="1063" userDrawn="1">
          <p15:clr>
            <a:srgbClr val="FBAE40"/>
          </p15:clr>
        </p15:guide>
        <p15:guide id="5" pos="1180" userDrawn="1">
          <p15:clr>
            <a:srgbClr val="FBAE40"/>
          </p15:clr>
        </p15:guide>
        <p15:guide id="6" pos="385" userDrawn="1">
          <p15:clr>
            <a:srgbClr val="FBAE40"/>
          </p15:clr>
        </p15:guide>
        <p15:guide id="7" pos="2087" userDrawn="1">
          <p15:clr>
            <a:srgbClr val="FBAE40"/>
          </p15:clr>
        </p15:guide>
        <p15:guide id="8" pos="1856" userDrawn="1">
          <p15:clr>
            <a:srgbClr val="FBAE40"/>
          </p15:clr>
        </p15:guide>
        <p15:guide id="9" pos="2880" userDrawn="1">
          <p15:clr>
            <a:srgbClr val="FBAE40"/>
          </p15:clr>
        </p15:guide>
        <p15:guide id="10" pos="5375" userDrawn="1">
          <p15:clr>
            <a:srgbClr val="FBAE40"/>
          </p15:clr>
        </p15:guide>
        <p15:guide id="11" pos="5602" userDrawn="1">
          <p15:clr>
            <a:srgbClr val="FBAE40"/>
          </p15:clr>
        </p15:guide>
        <p15:guide id="12" orient="horz" pos="119" userDrawn="1">
          <p15:clr>
            <a:srgbClr val="FBAE40"/>
          </p15:clr>
        </p15:guide>
        <p15:guide id="13" orient="horz" pos="346" userDrawn="1">
          <p15:clr>
            <a:srgbClr val="FBAE40"/>
          </p15:clr>
        </p15:guide>
        <p15:guide id="14" orient="horz" pos="572" userDrawn="1">
          <p15:clr>
            <a:srgbClr val="FBAE40"/>
          </p15:clr>
        </p15:guide>
        <p15:guide id="15" orient="horz" pos="799" userDrawn="1">
          <p15:clr>
            <a:srgbClr val="FBAE40"/>
          </p15:clr>
        </p15:guide>
        <p15:guide id="16" orient="horz" pos="910" userDrawn="1">
          <p15:clr>
            <a:srgbClr val="FBAE40"/>
          </p15:clr>
        </p15:guide>
        <p15:guide id="17" orient="horz" pos="2160" userDrawn="1">
          <p15:clr>
            <a:srgbClr val="FBAE40"/>
          </p15:clr>
        </p15:guide>
        <p15:guide id="18" orient="horz" pos="1480" userDrawn="1">
          <p15:clr>
            <a:srgbClr val="FBAE40"/>
          </p15:clr>
        </p15:guide>
        <p15:guide id="19" orient="horz" pos="1706" userDrawn="1">
          <p15:clr>
            <a:srgbClr val="FBAE40"/>
          </p15:clr>
        </p15:guide>
        <p15:guide id="20" orient="horz" pos="3861" userDrawn="1">
          <p15:clr>
            <a:srgbClr val="FBAE40"/>
          </p15:clr>
        </p15:guide>
        <p15:guide id="21" orient="horz" pos="40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11" name="円/楕円 10"/>
          <p:cNvSpPr/>
          <p:nvPr userDrawn="1"/>
        </p:nvSpPr>
        <p:spPr>
          <a:xfrm>
            <a:off x="4392000" y="6294277"/>
            <a:ext cx="360000" cy="360000"/>
          </a:xfrm>
          <a:prstGeom prst="ellipse">
            <a:avLst/>
          </a:prstGeom>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Slide Number Placeholder 5"/>
          <p:cNvSpPr>
            <a:spLocks noGrp="1"/>
          </p:cNvSpPr>
          <p:nvPr>
            <p:ph type="sldNum" sz="quarter" idx="12"/>
          </p:nvPr>
        </p:nvSpPr>
        <p:spPr>
          <a:xfrm>
            <a:off x="3993658" y="6329997"/>
            <a:ext cx="1148956" cy="360001"/>
          </a:xfrm>
          <a:prstGeom prst="rect">
            <a:avLst/>
          </a:prstGeom>
        </p:spPr>
        <p:txBody>
          <a:bodyPr/>
          <a:lstStyle>
            <a:lvl1pPr algn="ctr">
              <a:defRPr sz="1600" b="1" i="0">
                <a:solidFill>
                  <a:srgbClr val="009650"/>
                </a:solidFill>
                <a:latin typeface="Meiryo" charset="-128"/>
                <a:ea typeface="Meiryo" charset="-128"/>
                <a:cs typeface="Meiryo" charset="-128"/>
              </a:defRPr>
            </a:lvl1pPr>
          </a:lstStyle>
          <a:p>
            <a:fld id="{3B1C07BB-6777-BE4E-9D13-23F11C0D5FE8}"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4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7952688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guide id="14" pos="2086">
          <p15:clr>
            <a:srgbClr val="FBAE40"/>
          </p15:clr>
        </p15:guide>
        <p15:guide id="15" pos="3787">
          <p15:clr>
            <a:srgbClr val="FBAE40"/>
          </p15:clr>
        </p15:guide>
        <p15:guide id="16" pos="54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131161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3775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154430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2023/3/7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62218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7D68FDB4-8101-4AF3-BFAC-3D4C290735B9}"/>
              </a:ext>
            </a:extLst>
          </p:cNvPr>
          <p:cNvGraphicFramePr>
            <a:graphicFrameLocks noChangeAspect="1"/>
          </p:cNvGraphicFramePr>
          <p:nvPr userDrawn="1">
            <p:custDataLst>
              <p:tags r:id="rId7"/>
            </p:custDataLst>
            <p:extLst>
              <p:ext uri="{D42A27DB-BD31-4B8C-83A1-F6EECF244321}">
                <p14:modId xmlns:p14="http://schemas.microsoft.com/office/powerpoint/2010/main" val="234964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713647" y="365126"/>
            <a:ext cx="5400000" cy="1080000"/>
          </a:xfrm>
          <a:prstGeom prst="rect">
            <a:avLst/>
          </a:prstGeom>
        </p:spPr>
        <p:txBody>
          <a:bodyPr vert="horz" lIns="91440" tIns="45720" rIns="91440" bIns="45720" rtlCol="0" anchor="ctr">
            <a:normAutofit/>
          </a:bodyPr>
          <a:lstStyle/>
          <a:p>
            <a:r>
              <a:rPr lang="ja-JP" altLang="en-US" dirty="0"/>
              <a:t>マター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a:t>
            </a:r>
            <a:r>
              <a:rPr lang="ja-JP" altLang="en-US"/>
              <a:t>書式設定</a:t>
            </a:r>
            <a:endParaRPr lang="en-US" dirty="0"/>
          </a:p>
        </p:txBody>
      </p:sp>
    </p:spTree>
    <p:extLst>
      <p:ext uri="{BB962C8B-B14F-4D97-AF65-F5344CB8AC3E}">
        <p14:creationId xmlns:p14="http://schemas.microsoft.com/office/powerpoint/2010/main" val="10730804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kumimoji="1" sz="2800" b="1" i="0" kern="1200">
          <a:solidFill>
            <a:schemeClr val="tx1"/>
          </a:solidFill>
          <a:latin typeface="Meiryo" charset="-128"/>
          <a:ea typeface="Meiryo" charset="-128"/>
          <a:cs typeface="Meiryo" charset="-128"/>
        </a:defRPr>
      </a:lvl1pPr>
    </p:titleStyle>
    <p:body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3AAF04-FD01-433A-9FD3-7D0E178E8107}"/>
              </a:ext>
            </a:extLst>
          </p:cNvPr>
          <p:cNvGraphicFramePr>
            <a:graphicFrameLocks noChangeAspect="1"/>
          </p:cNvGraphicFramePr>
          <p:nvPr userDrawn="1">
            <p:custDataLst>
              <p:tags r:id="rId13"/>
            </p:custDataLst>
            <p:extLst>
              <p:ext uri="{D42A27DB-BD31-4B8C-83A1-F6EECF244321}">
                <p14:modId xmlns:p14="http://schemas.microsoft.com/office/powerpoint/2010/main" val="297010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7FC07-99D3-854B-9821-22F68A6F8831}" type="datetimeFigureOut">
              <a:rPr kumimoji="1" lang="ja-JP" altLang="en-US" smtClean="0"/>
              <a:t>2023/3/7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3695-ADB4-4E49-B1BE-D03E97434AF2}" type="slidenum">
              <a:rPr kumimoji="1" lang="ja-JP" altLang="en-US" smtClean="0"/>
              <a:t>‹#›</a:t>
            </a:fld>
            <a:endParaRPr kumimoji="1" lang="ja-JP" altLang="en-US"/>
          </a:p>
        </p:txBody>
      </p:sp>
    </p:spTree>
    <p:extLst>
      <p:ext uri="{BB962C8B-B14F-4D97-AF65-F5344CB8AC3E}">
        <p14:creationId xmlns:p14="http://schemas.microsoft.com/office/powerpoint/2010/main" val="14541367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5.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3D13932-7500-70D0-9666-3CA36091A76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812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7B74C9-B3BE-9A58-A3C6-7C64338BA32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51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E48304F-2800-118F-4997-F5D112269B0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1695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8FDD64-4FAC-133F-BA5A-723CE0A3905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900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73B78B9-ECC2-13A0-EA85-4F28146EC0B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6089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D5BB2B2-7022-AF35-457B-FA3C7A63B65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8094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947932D-6331-040C-1076-BB153401388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9044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180DB60-7267-ACE9-5F5A-DD22CCCC697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1309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6E26EF3-9439-9ACC-D442-C3065EAF747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022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61D01D2-5D98-A20D-9A2F-77C6D5F39A5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55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C6ABA92-4C29-DA83-BF39-7D4E78DFA82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0237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C60A530-BD29-84FD-B389-3FE97A982FD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4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F4B3BD6-F0E2-597A-645D-D96857E2294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7903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968B330-2BFA-346A-9467-DD6603ED264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3985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8CFCA3E-3B01-17E1-A36C-72C8B6FC613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75782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9974DCA-104C-475C-8E9A-08CD678C7CEA}"/>
              </a:ext>
            </a:extLst>
          </p:cNvPr>
          <p:cNvGraphicFramePr>
            <a:graphicFrameLocks noChangeAspect="1"/>
          </p:cNvGraphicFramePr>
          <p:nvPr>
            <p:custDataLst>
              <p:tags r:id="rId1"/>
            </p:custDataLst>
            <p:extLst>
              <p:ext uri="{D42A27DB-BD31-4B8C-83A1-F6EECF244321}">
                <p14:modId xmlns:p14="http://schemas.microsoft.com/office/powerpoint/2010/main" val="850123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9F4A2299-F1D5-3DE2-3422-9A65A19211D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0335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BE1FD230-E71A-4B3B-B468-6BE6C253FB80}"/>
              </a:ext>
            </a:extLst>
          </p:cNvPr>
          <p:cNvGraphicFramePr>
            <a:graphicFrameLocks noChangeAspect="1"/>
          </p:cNvGraphicFramePr>
          <p:nvPr>
            <p:custDataLst>
              <p:tags r:id="rId1"/>
            </p:custDataLst>
            <p:extLst>
              <p:ext uri="{D42A27DB-BD31-4B8C-83A1-F6EECF244321}">
                <p14:modId xmlns:p14="http://schemas.microsoft.com/office/powerpoint/2010/main" val="1522033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7C2F1BBA-AEDF-E2A4-8B6C-119B22441E9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4731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86DE877-0341-4462-A9BC-F466DB611233}"/>
              </a:ext>
            </a:extLst>
          </p:cNvPr>
          <p:cNvGraphicFramePr>
            <a:graphicFrameLocks noChangeAspect="1"/>
          </p:cNvGraphicFramePr>
          <p:nvPr>
            <p:custDataLst>
              <p:tags r:id="rId1"/>
            </p:custDataLst>
            <p:extLst>
              <p:ext uri="{D42A27DB-BD31-4B8C-83A1-F6EECF244321}">
                <p14:modId xmlns:p14="http://schemas.microsoft.com/office/powerpoint/2010/main" val="726689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E4872A55-5AB5-7892-451D-E39A9E3A811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74913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5CD18192-23AF-4F80-943B-215C9C3131AF}"/>
              </a:ext>
            </a:extLst>
          </p:cNvPr>
          <p:cNvGraphicFramePr>
            <a:graphicFrameLocks noChangeAspect="1"/>
          </p:cNvGraphicFramePr>
          <p:nvPr>
            <p:custDataLst>
              <p:tags r:id="rId1"/>
            </p:custDataLst>
            <p:extLst>
              <p:ext uri="{D42A27DB-BD31-4B8C-83A1-F6EECF244321}">
                <p14:modId xmlns:p14="http://schemas.microsoft.com/office/powerpoint/2010/main" val="2030205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8F47F9DC-C41D-5B7D-E57F-003AF5908AE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9887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5CD18192-23AF-4F80-943B-215C9C3131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5CD18192-23AF-4F80-943B-215C9C3131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356BE30D-BD20-453C-FD4A-F9F9C56C7BD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567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0C300B-6AA8-403C-ADD5-5ECD325C27BF}"/>
              </a:ext>
            </a:extLst>
          </p:cNvPr>
          <p:cNvGraphicFramePr>
            <a:graphicFrameLocks noChangeAspect="1"/>
          </p:cNvGraphicFramePr>
          <p:nvPr>
            <p:custDataLst>
              <p:tags r:id="rId1"/>
            </p:custDataLst>
            <p:extLst>
              <p:ext uri="{D42A27DB-BD31-4B8C-83A1-F6EECF244321}">
                <p14:modId xmlns:p14="http://schemas.microsoft.com/office/powerpoint/2010/main" val="1786348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E3DF3EEE-1130-DD0E-9577-91E83FC87EB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27294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0C300B-6AA8-403C-ADD5-5ECD325C27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2" name="オブジェクト 11" hidden="1">
                        <a:extLst>
                          <a:ext uri="{FF2B5EF4-FFF2-40B4-BE49-F238E27FC236}">
                            <a16:creationId xmlns:a16="http://schemas.microsoft.com/office/drawing/2014/main" id="{8E0C300B-6AA8-403C-ADD5-5ECD325C27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B0363A77-F6DA-13EF-F1C6-81AD45BB14F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427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6632466-B5B6-C702-D44A-137CE263999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76978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6EC2552-DC6C-E918-5A94-200BB2D16C3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78799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422875B-5C14-0242-AD5D-A308F102C8E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7346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08B660-C761-8831-80DB-71FC65D4101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075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28B64C7-800E-7086-63F2-254CFA94748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0957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212FE04-2D8F-001B-F64A-F4ADB991FD7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7867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4A77A40-56BB-55E7-3FBF-F539709C8FE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896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32DAAE67-61E8-1E73-3BBF-120376387A9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117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4CB9BB8-5E98-79AE-EDBD-2EFA7FECB73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8672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DBBBCF8B-235F-D6C8-760F-A72359E0C4C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42489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3900</Words>
  <Application>Microsoft Office PowerPoint</Application>
  <PresentationFormat>画面に合わせる (4:3)</PresentationFormat>
  <Paragraphs>444</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41" baseType="lpstr">
      <vt:lpstr>Meiryo UI</vt:lpstr>
      <vt:lpstr>Meiryo</vt:lpstr>
      <vt:lpstr>Yu Gothic</vt:lpstr>
      <vt:lpstr>Yu Gothic Light</vt:lpstr>
      <vt:lpstr>Arial</vt:lpstr>
      <vt:lpstr>Calibri</vt:lpstr>
      <vt:lpstr>1_ホワイト</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2021-08-16T09:06:16Z</dcterms:created>
  <dcterms:modified xsi:type="dcterms:W3CDTF">2023-03-07T09:16:07Z</dcterms:modified>
</cp:coreProperties>
</file>