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3"/>
  </p:sldMasterIdLst>
  <p:notesMasterIdLst>
    <p:notesMasterId r:id="rId26"/>
  </p:notesMasterIdLst>
  <p:sldIdLst>
    <p:sldId id="327" r:id="rId4"/>
    <p:sldId id="342" r:id="rId5"/>
    <p:sldId id="343" r:id="rId6"/>
    <p:sldId id="345" r:id="rId7"/>
    <p:sldId id="346" r:id="rId8"/>
    <p:sldId id="350" r:id="rId9"/>
    <p:sldId id="351" r:id="rId10"/>
    <p:sldId id="353" r:id="rId11"/>
    <p:sldId id="329" r:id="rId12"/>
    <p:sldId id="330" r:id="rId13"/>
    <p:sldId id="331" r:id="rId14"/>
    <p:sldId id="442" r:id="rId15"/>
    <p:sldId id="452" r:id="rId16"/>
    <p:sldId id="444" r:id="rId17"/>
    <p:sldId id="436" r:id="rId18"/>
    <p:sldId id="445" r:id="rId19"/>
    <p:sldId id="451" r:id="rId20"/>
    <p:sldId id="447" r:id="rId21"/>
    <p:sldId id="453" r:id="rId22"/>
    <p:sldId id="448" r:id="rId23"/>
    <p:sldId id="449" r:id="rId24"/>
    <p:sldId id="450" r:id="rId25"/>
  </p:sldIdLst>
  <p:sldSz cx="9144000" cy="6858000" type="screen4x3"/>
  <p:notesSz cx="7104063" cy="10234613"/>
  <p:custDataLst>
    <p:tags r:id="rId2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996633"/>
    <a:srgbClr val="FABE00"/>
    <a:srgbClr val="FFFFCC"/>
    <a:srgbClr val="FF00FF"/>
    <a:srgbClr val="FF66CC"/>
    <a:srgbClr val="FF99FF"/>
    <a:srgbClr val="FFCCFF"/>
    <a:srgbClr val="E5004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69069" autoAdjust="0"/>
  </p:normalViewPr>
  <p:slideViewPr>
    <p:cSldViewPr snapToGrid="0" snapToObjects="1">
      <p:cViewPr varScale="1">
        <p:scale>
          <a:sx n="87" d="100"/>
          <a:sy n="87" d="100"/>
        </p:scale>
        <p:origin x="2418" y="96"/>
      </p:cViewPr>
      <p:guideLst/>
    </p:cSldViewPr>
  </p:slideViewPr>
  <p:outlineViewPr>
    <p:cViewPr>
      <p:scale>
        <a:sx n="33" d="100"/>
        <a:sy n="33" d="100"/>
      </p:scale>
      <p:origin x="0" y="-13008"/>
    </p:cViewPr>
  </p:outlineViewPr>
  <p:notesTextViewPr>
    <p:cViewPr>
      <p:scale>
        <a:sx n="150" d="100"/>
        <a:sy n="150" d="100"/>
      </p:scale>
      <p:origin x="0" y="0"/>
    </p:cViewPr>
  </p:notesTextViewPr>
  <p:sorterViewPr>
    <p:cViewPr varScale="1">
      <p:scale>
        <a:sx n="100" d="100"/>
        <a:sy n="100" d="100"/>
      </p:scale>
      <p:origin x="0" y="-3512"/>
    </p:cViewPr>
  </p:sorterViewPr>
  <p:notesViewPr>
    <p:cSldViewPr snapToGrid="0" snapToObjects="1" showGuides="1">
      <p:cViewPr varScale="1">
        <p:scale>
          <a:sx n="89" d="100"/>
          <a:sy n="89" d="100"/>
        </p:scale>
        <p:origin x="3810" y="84"/>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936625" y="265113"/>
            <a:ext cx="5241925" cy="3932237"/>
          </a:xfrm>
          <a:prstGeom prst="rect">
            <a:avLst/>
          </a:prstGeom>
          <a:noFill/>
          <a:ln w="12700">
            <a:solidFill>
              <a:prstClr val="black"/>
            </a:solidFill>
          </a:ln>
        </p:spPr>
        <p:txBody>
          <a:bodyPr vert="horz" lIns="94329" tIns="47165" rIns="94329" bIns="47165" rtlCol="0" anchor="ctr"/>
          <a:lstStyle/>
          <a:p>
            <a:endParaRPr lang="ja-JP" altLang="en-US" dirty="0"/>
          </a:p>
        </p:txBody>
      </p:sp>
      <p:sp>
        <p:nvSpPr>
          <p:cNvPr id="5" name="ノート プレースホルダー 4"/>
          <p:cNvSpPr>
            <a:spLocks noGrp="1"/>
          </p:cNvSpPr>
          <p:nvPr>
            <p:ph type="body" sz="quarter" idx="3"/>
          </p:nvPr>
        </p:nvSpPr>
        <p:spPr>
          <a:xfrm>
            <a:off x="509753" y="4362219"/>
            <a:ext cx="6089484" cy="5872394"/>
          </a:xfrm>
          <a:prstGeom prst="rect">
            <a:avLst/>
          </a:prstGeom>
        </p:spPr>
        <p:txBody>
          <a:bodyPr vert="horz" lIns="94329" tIns="47165" rIns="94329" bIns="4716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4023993" y="9721107"/>
            <a:ext cx="3078428" cy="513507"/>
          </a:xfrm>
          <a:prstGeom prst="rect">
            <a:avLst/>
          </a:prstGeom>
        </p:spPr>
        <p:txBody>
          <a:bodyPr vert="horz" lIns="94329" tIns="47165" rIns="94329" bIns="47165" rtlCol="0" anchor="b"/>
          <a:lstStyle>
            <a:lvl1pPr algn="r">
              <a:defRPr sz="1200"/>
            </a:lvl1pPr>
          </a:lstStyle>
          <a:p>
            <a:fld id="{2E1C7AFC-CFB2-404C-A69D-ECFBCE546BF5}" type="slidenum">
              <a:rPr kumimoji="1" lang="ja-JP" altLang="en-US" smtClean="0"/>
              <a:t>‹#›</a:t>
            </a:fld>
            <a:endParaRPr kumimoji="1"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みなさん、こんにちは。</a:t>
            </a:r>
            <a:endParaRPr lang="en-US" altLang="ja-JP" dirty="0"/>
          </a:p>
          <a:p>
            <a:endParaRPr lang="en-US" altLang="ja-JP" dirty="0"/>
          </a:p>
          <a:p>
            <a:pPr lvl="0"/>
            <a:r>
              <a:rPr lang="ja-JP" altLang="en-US" dirty="0"/>
              <a:t>これから、全国版救急受診アプリ（Ｑ助（きゅーすけ））についてご説明していきます。</a:t>
            </a:r>
            <a:endParaRPr lang="en-US" altLang="ja-JP" dirty="0"/>
          </a:p>
          <a:p>
            <a:pPr lvl="0"/>
            <a:endParaRPr lang="en-US" altLang="ja-JP" dirty="0"/>
          </a:p>
          <a:p>
            <a:pPr lvl="0"/>
            <a:r>
              <a:rPr lang="ja-JP" altLang="en-US" dirty="0"/>
              <a:t>どうぞよろしくお願いいたします。</a:t>
            </a:r>
            <a:endParaRPr lang="en-US" altLang="ja-JP" dirty="0"/>
          </a:p>
          <a:p>
            <a:endParaRPr lang="en-US" altLang="ja-JP" dirty="0"/>
          </a:p>
          <a:p>
            <a:r>
              <a:rPr lang="ja-JP" altLang="en-US" dirty="0"/>
              <a:t>本講座では、全国版救急受診アプリ「</a:t>
            </a:r>
            <a:r>
              <a:rPr lang="en-US" altLang="ja-JP" dirty="0"/>
              <a:t>Q</a:t>
            </a:r>
            <a:r>
              <a:rPr lang="ja-JP" altLang="en-US" dirty="0"/>
              <a:t>助」を使う方法を学んでいきたいと思います。</a:t>
            </a:r>
            <a:endParaRPr lang="en-US" altLang="ja-JP" dirty="0"/>
          </a:p>
          <a:p>
            <a:endParaRPr lang="en-US" altLang="ja-JP" dirty="0"/>
          </a:p>
          <a:p>
            <a:r>
              <a:rPr lang="ja-JP" altLang="en-US" dirty="0"/>
              <a:t>「</a:t>
            </a:r>
            <a:r>
              <a:rPr lang="en-US" altLang="ja-JP" dirty="0"/>
              <a:t>Q</a:t>
            </a:r>
            <a:r>
              <a:rPr lang="ja-JP" altLang="en-US" dirty="0"/>
              <a:t>助」は病気やけがの症状から緊急度を判定し、救急車を呼ぶ必要があるかどうかについて知ることができるアプリです。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講師の皆様は、講座を行うにあたって、次の点を注意してください。</a:t>
            </a:r>
            <a:endParaRPr lang="en-US" altLang="ja-JP" dirty="0"/>
          </a:p>
          <a:p>
            <a:endParaRPr lang="en-US" altLang="ja-JP" dirty="0"/>
          </a:p>
          <a:p>
            <a:r>
              <a:rPr lang="ja-JP" altLang="en-US" dirty="0"/>
              <a:t>受講者の皆様から、全国版救急受診アプリ（Ｑ助）や救急車の利用、緊急度判定の詳細等について、教材での説明にない内容についての質問を受けた場合は、自身の理解で回答せずに、この教材で紹介している</a:t>
            </a:r>
            <a:r>
              <a:rPr lang="en-US" altLang="ja-JP" dirty="0"/>
              <a:t>URL</a:t>
            </a:r>
            <a:r>
              <a:rPr lang="ja-JP" altLang="en-US" dirty="0"/>
              <a:t>をご案内ください。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99E5F3D3-0574-919D-826A-094F4E8D94D7}"/>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をお持ちの方の操作です。</a:t>
            </a:r>
            <a:endParaRPr lang="en-US" altLang="ja-JP" dirty="0"/>
          </a:p>
          <a:p>
            <a:endParaRPr lang="en-US" altLang="ja-JP" dirty="0"/>
          </a:p>
          <a:p>
            <a:r>
              <a:rPr lang="ja-JP" altLang="en-US" dirty="0"/>
              <a:t>①「</a:t>
            </a:r>
            <a:r>
              <a:rPr lang="en-US" altLang="ja-JP" dirty="0"/>
              <a:t>App Store</a:t>
            </a:r>
            <a:r>
              <a:rPr lang="ja-JP" altLang="en-US" dirty="0"/>
              <a:t>（アップストア）」をタップします。</a:t>
            </a:r>
            <a:endParaRPr lang="en-US" altLang="ja-JP" dirty="0"/>
          </a:p>
          <a:p>
            <a:endParaRPr lang="en-US" altLang="ja-JP" dirty="0"/>
          </a:p>
          <a:p>
            <a:r>
              <a:rPr lang="ja-JP" altLang="en-US" dirty="0"/>
              <a:t>②「検索」をタップします。</a:t>
            </a:r>
            <a:endParaRPr lang="en-US" altLang="ja-JP" dirty="0"/>
          </a:p>
          <a:p>
            <a:endParaRPr lang="en-US" altLang="ja-JP" dirty="0"/>
          </a:p>
          <a:p>
            <a:r>
              <a:rPr lang="ja-JP" altLang="en-US" dirty="0"/>
              <a:t>③「ゲーム、</a:t>
            </a:r>
            <a:r>
              <a:rPr lang="en-US" altLang="ja-JP" dirty="0"/>
              <a:t>App</a:t>
            </a:r>
            <a:r>
              <a:rPr lang="ja-JP" altLang="en-US" dirty="0"/>
              <a:t>、ストーリーなど」をタップします。</a:t>
            </a:r>
            <a:endParaRPr lang="en-US" altLang="ja-JP" dirty="0"/>
          </a:p>
          <a:p>
            <a:endParaRPr lang="en-US" altLang="ja-JP" dirty="0"/>
          </a:p>
          <a:p>
            <a:r>
              <a:rPr lang="ja-JP" altLang="en-US" dirty="0"/>
              <a:t>④検索文章の入力箇所に「</a:t>
            </a:r>
            <a:r>
              <a:rPr lang="en-US" altLang="ja-JP" dirty="0"/>
              <a:t>Q</a:t>
            </a:r>
            <a:r>
              <a:rPr lang="ja-JP" altLang="en-US" dirty="0"/>
              <a:t>助」と入力します。</a:t>
            </a:r>
            <a:endParaRPr lang="en-US" altLang="ja-JP" dirty="0"/>
          </a:p>
          <a:p>
            <a:endParaRPr lang="en-US" altLang="ja-JP" dirty="0"/>
          </a:p>
          <a:p>
            <a:r>
              <a:rPr lang="ja-JP" altLang="en-US" dirty="0"/>
              <a:t>　</a:t>
            </a:r>
            <a:r>
              <a:rPr lang="en-US" altLang="ja-JP" dirty="0"/>
              <a:t>Android</a:t>
            </a:r>
            <a:r>
              <a:rPr lang="ja-JP" altLang="en-US" dirty="0"/>
              <a:t>と同様に、「</a:t>
            </a:r>
            <a:r>
              <a:rPr lang="en-US" altLang="ja-JP" dirty="0"/>
              <a:t>Q</a:t>
            </a:r>
            <a:r>
              <a:rPr lang="ja-JP" altLang="en-US" dirty="0"/>
              <a:t>」の文字は小文字の「</a:t>
            </a:r>
            <a:r>
              <a:rPr lang="en-US" altLang="ja-JP" dirty="0"/>
              <a:t>q</a:t>
            </a:r>
            <a:r>
              <a:rPr lang="ja-JP" altLang="en-US" dirty="0"/>
              <a:t>」でも構いません。</a:t>
            </a:r>
            <a:endParaRPr lang="en-US" altLang="ja-JP" dirty="0"/>
          </a:p>
          <a:p>
            <a:endParaRPr lang="en-US" altLang="ja-JP" dirty="0"/>
          </a:p>
          <a:p>
            <a:r>
              <a:rPr lang="ja-JP" altLang="en-US" dirty="0"/>
              <a:t>⑤「入手」をタップします。</a:t>
            </a:r>
            <a:endParaRPr lang="en-US" altLang="ja-JP" dirty="0"/>
          </a:p>
          <a:p>
            <a:endParaRPr lang="en-US" altLang="ja-JP" dirty="0"/>
          </a:p>
          <a:p>
            <a:r>
              <a:rPr lang="ja-JP" altLang="en-US" dirty="0"/>
              <a:t>　インストールが始まります。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688D8A82-4303-EB83-D24B-58BF427617BA}"/>
              </a:ext>
            </a:extLst>
          </p:cNvPr>
          <p:cNvSpPr>
            <a:spLocks noGrp="1" noRot="1" noChangeAspect="1"/>
          </p:cNvSpPr>
          <p:nvPr>
            <p:ph type="sldImg"/>
          </p:nvPr>
        </p:nvSpPr>
        <p:spPr/>
      </p:sp>
    </p:spTree>
    <p:extLst>
      <p:ext uri="{BB962C8B-B14F-4D97-AF65-F5344CB8AC3E}">
        <p14:creationId xmlns:p14="http://schemas.microsoft.com/office/powerpoint/2010/main" val="130928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利用登録を行います。</a:t>
            </a:r>
            <a:endParaRPr lang="en-US" altLang="ja-JP" dirty="0"/>
          </a:p>
          <a:p>
            <a:endParaRPr lang="en-US" altLang="ja-JP" dirty="0"/>
          </a:p>
          <a:p>
            <a:r>
              <a:rPr lang="ja-JP" altLang="en-US" dirty="0"/>
              <a:t>①ホーム画面から、「</a:t>
            </a:r>
            <a:r>
              <a:rPr lang="en-US" altLang="ja-JP" dirty="0"/>
              <a:t>Q</a:t>
            </a:r>
            <a:r>
              <a:rPr lang="ja-JP" altLang="en-US" dirty="0"/>
              <a:t>助」のアイコンをタップします。</a:t>
            </a:r>
            <a:endParaRPr lang="en-US" altLang="ja-JP" dirty="0"/>
          </a:p>
          <a:p>
            <a:endParaRPr lang="en-US" altLang="ja-JP" dirty="0"/>
          </a:p>
          <a:p>
            <a:r>
              <a:rPr lang="ja-JP" altLang="en-US" dirty="0"/>
              <a:t>②「利用規約」が表示されますので、画面を指で下にスライドさせ、内容を確認し、</a:t>
            </a:r>
            <a:endParaRPr lang="en-US" altLang="ja-JP" dirty="0"/>
          </a:p>
          <a:p>
            <a:endParaRPr lang="en-US" altLang="ja-JP" dirty="0"/>
          </a:p>
          <a:p>
            <a:r>
              <a:rPr lang="en-US" altLang="ja-JP" dirty="0"/>
              <a:t>  </a:t>
            </a:r>
            <a:r>
              <a:rPr lang="ja-JP" altLang="en-US" dirty="0"/>
              <a:t>最後に「利用規約に同意する」をタップします。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0D97EE7D-BEFE-3A8C-A9A4-E01112384573}"/>
              </a:ext>
            </a:extLst>
          </p:cNvPr>
          <p:cNvSpPr>
            <a:spLocks noGrp="1" noRot="1" noChangeAspect="1"/>
          </p:cNvSpPr>
          <p:nvPr>
            <p:ph type="sldImg"/>
          </p:nvPr>
        </p:nvSpPr>
        <p:spPr/>
      </p:sp>
    </p:spTree>
    <p:extLst>
      <p:ext uri="{BB962C8B-B14F-4D97-AF65-F5344CB8AC3E}">
        <p14:creationId xmlns:p14="http://schemas.microsoft.com/office/powerpoint/2010/main" val="375391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次に、画面設定が表示されます。</a:t>
            </a:r>
            <a:endParaRPr lang="en-US" altLang="ja-JP" dirty="0"/>
          </a:p>
          <a:p>
            <a:endParaRPr lang="en-US" altLang="ja-JP" dirty="0"/>
          </a:p>
          <a:p>
            <a:r>
              <a:rPr lang="ja-JP" altLang="en-US" dirty="0"/>
              <a:t>表示される文字の大きさはもちろん、カラーか白黒、どちらで表示するかなどの選択が簡単にでき、自分が一番見やすい画面を設定することができるようになっています。</a:t>
            </a:r>
            <a:endParaRPr lang="en-US" altLang="ja-JP" dirty="0"/>
          </a:p>
          <a:p>
            <a:endParaRPr lang="en-US" altLang="ja-JP" dirty="0"/>
          </a:p>
          <a:p>
            <a:r>
              <a:rPr lang="ja-JP" altLang="en-US" dirty="0"/>
              <a:t>③視覚効果については、「通常</a:t>
            </a:r>
            <a:r>
              <a:rPr lang="en-US" altLang="ja-JP" dirty="0"/>
              <a:t>/</a:t>
            </a:r>
            <a:r>
              <a:rPr lang="ja-JP" altLang="en-US" dirty="0"/>
              <a:t>高コントラスト</a:t>
            </a:r>
            <a:r>
              <a:rPr lang="en-US" altLang="ja-JP" dirty="0"/>
              <a:t>/</a:t>
            </a:r>
            <a:r>
              <a:rPr lang="ja-JP" altLang="en-US" dirty="0"/>
              <a:t>明度反転」のいずれかをタップします。</a:t>
            </a:r>
            <a:endParaRPr lang="en-US" altLang="ja-JP" dirty="0"/>
          </a:p>
          <a:p>
            <a:endParaRPr lang="en-US" altLang="ja-JP" dirty="0"/>
          </a:p>
          <a:p>
            <a:r>
              <a:rPr lang="ja-JP" altLang="en-US" dirty="0"/>
              <a:t>④色の表示については、「カラー</a:t>
            </a:r>
            <a:r>
              <a:rPr lang="en-US" altLang="ja-JP" dirty="0"/>
              <a:t>/</a:t>
            </a:r>
            <a:r>
              <a:rPr lang="ja-JP" altLang="en-US" dirty="0"/>
              <a:t>白黒」のいずれかをタップします。</a:t>
            </a:r>
            <a:endParaRPr lang="en-US" altLang="ja-JP" dirty="0"/>
          </a:p>
          <a:p>
            <a:endParaRPr lang="en-US" altLang="ja-JP" dirty="0"/>
          </a:p>
          <a:p>
            <a:r>
              <a:rPr lang="ja-JP" altLang="en-US" dirty="0"/>
              <a:t>⑤文字の大きさについては、「標準</a:t>
            </a:r>
            <a:r>
              <a:rPr lang="en-US" altLang="ja-JP" dirty="0"/>
              <a:t>/</a:t>
            </a:r>
            <a:r>
              <a:rPr lang="ja-JP" altLang="en-US" dirty="0"/>
              <a:t>中</a:t>
            </a:r>
            <a:r>
              <a:rPr lang="en-US" altLang="ja-JP" dirty="0"/>
              <a:t>/</a:t>
            </a:r>
            <a:r>
              <a:rPr lang="ja-JP" altLang="en-US" dirty="0"/>
              <a:t>大」のいずれかをタップします。</a:t>
            </a:r>
            <a:endParaRPr lang="en-US" altLang="ja-JP" dirty="0"/>
          </a:p>
          <a:p>
            <a:endParaRPr lang="en-US" altLang="ja-JP" dirty="0"/>
          </a:p>
          <a:p>
            <a:r>
              <a:rPr lang="ja-JP" altLang="en-US" dirty="0"/>
              <a:t>⑥画面の動きについては、「通常</a:t>
            </a:r>
            <a:r>
              <a:rPr lang="en-US" altLang="ja-JP" dirty="0"/>
              <a:t>/</a:t>
            </a:r>
            <a:r>
              <a:rPr lang="ja-JP" altLang="en-US" dirty="0"/>
              <a:t>動きを減らす」のいずれかをタップします。</a:t>
            </a:r>
            <a:endParaRPr lang="en-US" altLang="ja-JP" dirty="0"/>
          </a:p>
          <a:p>
            <a:endParaRPr lang="en-US" altLang="ja-JP" dirty="0"/>
          </a:p>
          <a:p>
            <a:r>
              <a:rPr lang="ja-JP" altLang="en-US" dirty="0"/>
              <a:t>⑦すべての設定が完了したら、最後に「閉じる」をタップします。</a:t>
            </a:r>
            <a:endParaRPr lang="en-US" altLang="ja-JP" dirty="0"/>
          </a:p>
          <a:p>
            <a:endParaRPr lang="en-US" altLang="ja-JP" dirty="0"/>
          </a:p>
          <a:p>
            <a:r>
              <a:rPr lang="ja-JP" altLang="en-US" dirty="0"/>
              <a:t>これで「</a:t>
            </a:r>
            <a:r>
              <a:rPr lang="en-US" altLang="ja-JP" dirty="0"/>
              <a:t>Q</a:t>
            </a:r>
            <a:r>
              <a:rPr lang="ja-JP" altLang="en-US" dirty="0"/>
              <a:t>助」を利用する準備が整いました。</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F9AF7F71-8097-2993-A173-2A3737892608}"/>
              </a:ext>
            </a:extLst>
          </p:cNvPr>
          <p:cNvSpPr>
            <a:spLocks noGrp="1" noRot="1" noChangeAspect="1"/>
          </p:cNvSpPr>
          <p:nvPr>
            <p:ph type="sldImg"/>
          </p:nvPr>
        </p:nvSpPr>
        <p:spPr/>
      </p:sp>
    </p:spTree>
    <p:extLst>
      <p:ext uri="{BB962C8B-B14F-4D97-AF65-F5344CB8AC3E}">
        <p14:creationId xmlns:p14="http://schemas.microsoft.com/office/powerpoint/2010/main" val="114529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画面設定はいつでも変更が可能です。</a:t>
            </a:r>
            <a:endParaRPr lang="en-US" altLang="ja-JP" dirty="0"/>
          </a:p>
          <a:p>
            <a:endParaRPr lang="en-US" altLang="ja-JP" dirty="0"/>
          </a:p>
          <a:p>
            <a:r>
              <a:rPr lang="ja-JP" altLang="en-US" dirty="0"/>
              <a:t>⑧</a:t>
            </a:r>
            <a:r>
              <a:rPr lang="en-US" altLang="ja-JP" dirty="0"/>
              <a:t>2</a:t>
            </a:r>
            <a:r>
              <a:rPr lang="ja-JP" altLang="en-US" dirty="0"/>
              <a:t>回目以降にアプリを起動した際に設定を変更したい場合、</a:t>
            </a:r>
            <a:endParaRPr lang="en-US" altLang="ja-JP" dirty="0"/>
          </a:p>
          <a:p>
            <a:endParaRPr lang="en-US" altLang="ja-JP" dirty="0"/>
          </a:p>
          <a:p>
            <a:r>
              <a:rPr lang="en-US" altLang="ja-JP" dirty="0"/>
              <a:t>  </a:t>
            </a:r>
            <a:r>
              <a:rPr lang="ja-JP" altLang="en-US" dirty="0"/>
              <a:t>画面右下の「画面設定」をタップします。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5E87A9AB-38B8-47C6-F546-E21840DDBEEB}"/>
              </a:ext>
            </a:extLst>
          </p:cNvPr>
          <p:cNvSpPr>
            <a:spLocks noGrp="1" noRot="1" noChangeAspect="1"/>
          </p:cNvSpPr>
          <p:nvPr>
            <p:ph type="sldImg"/>
          </p:nvPr>
        </p:nvSpPr>
        <p:spPr/>
      </p:sp>
    </p:spTree>
    <p:extLst>
      <p:ext uri="{BB962C8B-B14F-4D97-AF65-F5344CB8AC3E}">
        <p14:creationId xmlns:p14="http://schemas.microsoft.com/office/powerpoint/2010/main" val="373610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a:t>
            </a:r>
            <a:r>
              <a:rPr lang="en-US" altLang="ja-JP" dirty="0"/>
              <a:t>Q</a:t>
            </a:r>
            <a:r>
              <a:rPr lang="ja-JP" altLang="en-US" dirty="0"/>
              <a:t>助」を利用してどのように緊急度判定を行うのか、ご説明します。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CCC87D0F-2032-46C7-2B9E-043E1AEB7FA3}"/>
              </a:ext>
            </a:extLst>
          </p:cNvPr>
          <p:cNvSpPr>
            <a:spLocks noGrp="1" noRot="1" noChangeAspect="1"/>
          </p:cNvSpPr>
          <p:nvPr>
            <p:ph type="sldImg"/>
          </p:nvPr>
        </p:nvSpPr>
        <p:spPr/>
      </p:sp>
    </p:spTree>
    <p:extLst>
      <p:ext uri="{BB962C8B-B14F-4D97-AF65-F5344CB8AC3E}">
        <p14:creationId xmlns:p14="http://schemas.microsoft.com/office/powerpoint/2010/main" val="604666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Q</a:t>
            </a:r>
            <a:r>
              <a:rPr lang="ja-JP" altLang="en-US" dirty="0"/>
              <a:t>助」では、該当する症状及び症候を画面上で選択していくと、緊急度に応じた４つの対応が表示されます。</a:t>
            </a:r>
            <a:endParaRPr lang="en-US" altLang="ja-JP" dirty="0"/>
          </a:p>
          <a:p>
            <a:endParaRPr lang="en-US" altLang="ja-JP" dirty="0"/>
          </a:p>
          <a:p>
            <a:r>
              <a:rPr lang="ja-JP" altLang="en-US" dirty="0"/>
              <a:t>・最も緊急度が高い「いますぐ救急車を呼びましょう」は赤色</a:t>
            </a:r>
            <a:endParaRPr lang="en-US" altLang="ja-JP" dirty="0"/>
          </a:p>
          <a:p>
            <a:endParaRPr lang="en-US" altLang="ja-JP" dirty="0"/>
          </a:p>
          <a:p>
            <a:r>
              <a:rPr lang="ja-JP" altLang="en-US" dirty="0"/>
              <a:t>・</a:t>
            </a:r>
            <a:r>
              <a:rPr lang="en-US" altLang="ja-JP" dirty="0"/>
              <a:t>2</a:t>
            </a:r>
            <a:r>
              <a:rPr lang="ja-JP" altLang="en-US" dirty="0"/>
              <a:t>番目に緊急度が高い「できるだけ早めに医療機関を受診しましょう」は黄色</a:t>
            </a:r>
            <a:endParaRPr lang="en-US" altLang="ja-JP" dirty="0"/>
          </a:p>
          <a:p>
            <a:endParaRPr lang="en-US" altLang="ja-JP" dirty="0"/>
          </a:p>
          <a:p>
            <a:r>
              <a:rPr lang="ja-JP" altLang="en-US" dirty="0"/>
              <a:t>・</a:t>
            </a:r>
            <a:r>
              <a:rPr lang="en-US" altLang="ja-JP" dirty="0"/>
              <a:t>3</a:t>
            </a:r>
            <a:r>
              <a:rPr lang="ja-JP" altLang="en-US" dirty="0"/>
              <a:t>番目に緊急度が高い「緊急ではありませんが医療機関を受診しましょう」は緑色</a:t>
            </a:r>
            <a:endParaRPr lang="en-US" altLang="ja-JP" dirty="0"/>
          </a:p>
          <a:p>
            <a:endParaRPr lang="en-US" altLang="ja-JP" dirty="0"/>
          </a:p>
          <a:p>
            <a:r>
              <a:rPr lang="ja-JP" altLang="en-US" dirty="0"/>
              <a:t>・最も緊急度が低い「引き続き、注意して様子をみてください」は青色</a:t>
            </a:r>
            <a:endParaRPr lang="en-US" altLang="ja-JP" dirty="0"/>
          </a:p>
          <a:p>
            <a:endParaRPr lang="en-US" altLang="ja-JP" dirty="0"/>
          </a:p>
          <a:p>
            <a:r>
              <a:rPr lang="ja-JP" altLang="en-US" dirty="0"/>
              <a:t>で表現されています。</a:t>
            </a:r>
            <a:endParaRPr lang="en-US" altLang="ja-JP" dirty="0"/>
          </a:p>
          <a:p>
            <a:endParaRPr lang="en-US" altLang="ja-JP" dirty="0"/>
          </a:p>
          <a:p>
            <a:r>
              <a:rPr lang="ja-JP" altLang="en-US" dirty="0"/>
              <a:t>なお、「引き続き、注意して様子をみてください」が表示された場合は、緊急度が高くありませんので、家庭での経過観察または通常診療時間内での受診をお勧めします。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CA8FC761-64E8-9A95-75A3-87E87384A014}"/>
              </a:ext>
            </a:extLst>
          </p:cNvPr>
          <p:cNvSpPr>
            <a:spLocks noGrp="1" noRot="1" noChangeAspect="1"/>
          </p:cNvSpPr>
          <p:nvPr>
            <p:ph type="sldImg"/>
          </p:nvPr>
        </p:nvSpPr>
        <p:spPr/>
      </p:sp>
    </p:spTree>
    <p:extLst>
      <p:ext uri="{BB962C8B-B14F-4D97-AF65-F5344CB8AC3E}">
        <p14:creationId xmlns:p14="http://schemas.microsoft.com/office/powerpoint/2010/main" val="243335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Q</a:t>
            </a:r>
            <a:r>
              <a:rPr lang="ja-JP" altLang="en-US" dirty="0"/>
              <a:t>助」を起動すると、現在の症状についての質問が表示されます。</a:t>
            </a:r>
            <a:endParaRPr lang="en-US" altLang="ja-JP" dirty="0"/>
          </a:p>
          <a:p>
            <a:endParaRPr lang="en-US" altLang="ja-JP" dirty="0"/>
          </a:p>
          <a:p>
            <a:r>
              <a:rPr lang="en-US" altLang="ja-JP" dirty="0"/>
              <a:t>①</a:t>
            </a:r>
            <a:r>
              <a:rPr lang="ja-JP" altLang="en-US" dirty="0"/>
              <a:t>「急に息が苦しくなりましたか？」や「胸の痛みがありますか？」といった症状を選択する画面が表示された場合、当てはまる症状をタップします。</a:t>
            </a:r>
            <a:endParaRPr lang="en-US" altLang="ja-JP" dirty="0"/>
          </a:p>
          <a:p>
            <a:endParaRPr lang="en-US" altLang="ja-JP" dirty="0"/>
          </a:p>
          <a:p>
            <a:r>
              <a:rPr lang="ja-JP" altLang="en-US" dirty="0"/>
              <a:t>②「はい」か「いいえ」を選択する画面が表示された場合、いずれかをタップします。</a:t>
            </a:r>
            <a:endParaRPr lang="en-US" altLang="ja-JP" dirty="0"/>
          </a:p>
          <a:p>
            <a:endParaRPr lang="en-US" altLang="ja-JP" dirty="0"/>
          </a:p>
          <a:p>
            <a:r>
              <a:rPr lang="en-US" altLang="ja-JP" dirty="0"/>
              <a:t>③</a:t>
            </a:r>
            <a:r>
              <a:rPr lang="ja-JP" altLang="en-US" dirty="0"/>
              <a:t>「大人（</a:t>
            </a:r>
            <a:r>
              <a:rPr lang="en-US" altLang="ja-JP" dirty="0"/>
              <a:t>16</a:t>
            </a:r>
            <a:r>
              <a:rPr lang="ja-JP" altLang="en-US" dirty="0"/>
              <a:t>歳以上）」か「こども」かを選択する画面が表示された場合、いずれかをタップします。</a:t>
            </a:r>
            <a:endParaRPr lang="en-US" altLang="ja-JP" dirty="0"/>
          </a:p>
          <a:p>
            <a:endParaRPr lang="en-US" altLang="ja-JP" dirty="0"/>
          </a:p>
          <a:p>
            <a:r>
              <a:rPr lang="en-US" altLang="ja-JP" dirty="0"/>
              <a:t>④</a:t>
            </a:r>
            <a:r>
              <a:rPr lang="ja-JP" altLang="en-US" dirty="0"/>
              <a:t>答えている最中に、</a:t>
            </a:r>
            <a:r>
              <a:rPr lang="en-US" altLang="ja-JP" dirty="0"/>
              <a:t>1</a:t>
            </a:r>
            <a:r>
              <a:rPr lang="ja-JP" altLang="en-US" dirty="0"/>
              <a:t>つ前の画面に戻りたい場合は、画面左上にある「前に戻る」をタップします。</a:t>
            </a:r>
            <a:endParaRPr lang="en-US" altLang="ja-JP" dirty="0"/>
          </a:p>
          <a:p>
            <a:endParaRPr lang="en-US" altLang="ja-JP" dirty="0"/>
          </a:p>
          <a:p>
            <a:r>
              <a:rPr lang="en-US" altLang="ja-JP" dirty="0"/>
              <a:t>⑤</a:t>
            </a:r>
            <a:r>
              <a:rPr lang="ja-JP" altLang="en-US" dirty="0"/>
              <a:t>はじめからやり直したい場合は、画面左下の「はじめに戻る」をタップしてください。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FBBC76A4-76FF-653F-57E9-BBB1C3059A8A}"/>
              </a:ext>
            </a:extLst>
          </p:cNvPr>
          <p:cNvSpPr>
            <a:spLocks noGrp="1" noRot="1" noChangeAspect="1"/>
          </p:cNvSpPr>
          <p:nvPr>
            <p:ph type="sldImg"/>
          </p:nvPr>
        </p:nvSpPr>
        <p:spPr/>
      </p:sp>
    </p:spTree>
    <p:extLst>
      <p:ext uri="{BB962C8B-B14F-4D97-AF65-F5344CB8AC3E}">
        <p14:creationId xmlns:p14="http://schemas.microsoft.com/office/powerpoint/2010/main" val="2486053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最後に赤色の「いますぐ救急車を呼びましょう」が表示された場合は、緊急度が高いので、すぐに</a:t>
            </a:r>
            <a:r>
              <a:rPr lang="en-US" altLang="ja-JP" dirty="0"/>
              <a:t>119</a:t>
            </a:r>
            <a:r>
              <a:rPr lang="ja-JP" altLang="en-US" dirty="0"/>
              <a:t>番に電話してください。</a:t>
            </a:r>
            <a:endParaRPr lang="en-US" altLang="ja-JP" dirty="0"/>
          </a:p>
          <a:p>
            <a:endParaRPr lang="en-US" altLang="ja-JP" dirty="0"/>
          </a:p>
          <a:p>
            <a:r>
              <a:rPr lang="en-US" altLang="ja-JP" dirty="0"/>
              <a:t>①</a:t>
            </a:r>
            <a:r>
              <a:rPr lang="ja-JP" altLang="en-US" dirty="0"/>
              <a:t>同じ画面にある、「</a:t>
            </a:r>
            <a:r>
              <a:rPr lang="en-US" altLang="ja-JP" dirty="0"/>
              <a:t>119</a:t>
            </a:r>
            <a:r>
              <a:rPr lang="ja-JP" altLang="en-US" dirty="0"/>
              <a:t>番に電話する」をタップし、「電話をかける」の表示に「はい」を選択すると</a:t>
            </a:r>
            <a:r>
              <a:rPr lang="en-US" altLang="ja-JP" dirty="0"/>
              <a:t>119</a:t>
            </a:r>
            <a:r>
              <a:rPr lang="ja-JP" altLang="en-US" dirty="0"/>
              <a:t>番に繋がります。</a:t>
            </a:r>
            <a:endParaRPr lang="en-US" altLang="ja-JP" dirty="0"/>
          </a:p>
          <a:p>
            <a:endParaRPr lang="en-US" altLang="ja-JP" dirty="0"/>
          </a:p>
          <a:p>
            <a:r>
              <a:rPr lang="ja-JP" altLang="en-US" dirty="0"/>
              <a:t>　ここで「はい」を選択してしまうと、本当に電話が繋がってしまいますので、緊急時以外には絶対にタップしないようにしましょう。</a:t>
            </a:r>
            <a:endParaRPr lang="en-US" altLang="ja-JP" dirty="0"/>
          </a:p>
          <a:p>
            <a:endParaRPr lang="en-US" altLang="ja-JP" dirty="0"/>
          </a:p>
          <a:p>
            <a:r>
              <a:rPr lang="ja-JP" altLang="en-US" dirty="0"/>
              <a:t>　なお、音声による通話が困難な方には、画面上の操作で、救急車や消防車の要請ができる「</a:t>
            </a:r>
            <a:r>
              <a:rPr lang="en-US" altLang="ja-JP" dirty="0"/>
              <a:t>Net119</a:t>
            </a:r>
            <a:r>
              <a:rPr lang="ja-JP" altLang="en-US" dirty="0"/>
              <a:t>緊急通報システム」もありますので、必要に応じてご活用ください。</a:t>
            </a:r>
            <a:endParaRPr lang="en-US" altLang="ja-JP" dirty="0"/>
          </a:p>
          <a:p>
            <a:r>
              <a:rPr lang="ja-JP" altLang="en-US" dirty="0"/>
              <a:t>　</a:t>
            </a:r>
            <a:endParaRPr lang="en-US" altLang="ja-JP" dirty="0"/>
          </a:p>
          <a:p>
            <a:r>
              <a:rPr lang="ja-JP" altLang="en-US" dirty="0"/>
              <a:t>②「</a:t>
            </a:r>
            <a:r>
              <a:rPr lang="en-US" altLang="ja-JP" dirty="0"/>
              <a:t>Q</a:t>
            </a:r>
            <a:r>
              <a:rPr lang="ja-JP" altLang="en-US" dirty="0"/>
              <a:t>助」で選択した症状もすべて画面に表示されますので、オペレーターに症状を伝える際の参考にしてください。</a:t>
            </a:r>
          </a:p>
          <a:p>
            <a:endParaRPr lang="en-US" altLang="ja-JP" dirty="0"/>
          </a:p>
          <a:p>
            <a:r>
              <a:rPr lang="ja-JP" altLang="en-US" dirty="0"/>
              <a:t>ここからは、</a:t>
            </a:r>
            <a:r>
              <a:rPr lang="en-US" altLang="ja-JP" dirty="0"/>
              <a:t>Net119</a:t>
            </a:r>
            <a:r>
              <a:rPr lang="ja-JP" altLang="en-US" dirty="0"/>
              <a:t>緊急通報システムを利用する際の注意点です。</a:t>
            </a:r>
            <a:endParaRPr lang="en-US" altLang="ja-JP" dirty="0"/>
          </a:p>
          <a:p>
            <a:endParaRPr lang="en-US" altLang="ja-JP" dirty="0"/>
          </a:p>
          <a:p>
            <a:r>
              <a:rPr lang="en-US" altLang="ja-JP" dirty="0"/>
              <a:t>Net119</a:t>
            </a:r>
            <a:r>
              <a:rPr lang="ja-JP" altLang="en-US" dirty="0"/>
              <a:t>緊急通報システムを利用できない地域もありますので、ご注意ください。</a:t>
            </a:r>
            <a:endParaRPr lang="en-US" altLang="ja-JP" dirty="0"/>
          </a:p>
          <a:p>
            <a:endParaRPr lang="en-US" altLang="ja-JP" dirty="0"/>
          </a:p>
          <a:p>
            <a:r>
              <a:rPr lang="en-US" altLang="ja-JP" dirty="0"/>
              <a:t>Net119</a:t>
            </a:r>
            <a:r>
              <a:rPr lang="ja-JP" altLang="en-US" dirty="0"/>
              <a:t>緊急通報システムを導入している地域は、消防庁のホームページから確認することができます。</a:t>
            </a:r>
            <a:endParaRPr lang="en-US" altLang="ja-JP" dirty="0"/>
          </a:p>
          <a:p>
            <a:endParaRPr lang="en-US" altLang="ja-JP" dirty="0"/>
          </a:p>
          <a:p>
            <a:r>
              <a:rPr lang="ja-JP" altLang="en-US" dirty="0"/>
              <a:t>　また、</a:t>
            </a:r>
            <a:r>
              <a:rPr lang="en-US" altLang="ja-JP" dirty="0"/>
              <a:t>Net119</a:t>
            </a:r>
            <a:r>
              <a:rPr lang="ja-JP" altLang="en-US" dirty="0"/>
              <a:t>緊急通報システムの利用にあたっては事前に申請手続きが必要になります。</a:t>
            </a:r>
            <a:endParaRPr lang="en-US" altLang="ja-JP" dirty="0"/>
          </a:p>
          <a:p>
            <a:endParaRPr lang="en-US" altLang="ja-JP" dirty="0"/>
          </a:p>
          <a:p>
            <a:r>
              <a:rPr lang="ja-JP" altLang="en-US" dirty="0"/>
              <a:t>　具体的な申請方法については、お住まいの自治体の</a:t>
            </a:r>
            <a:r>
              <a:rPr lang="en-US" altLang="ja-JP" dirty="0"/>
              <a:t>HP</a:t>
            </a:r>
            <a:r>
              <a:rPr lang="ja-JP" altLang="en-US" dirty="0"/>
              <a:t>等をご確認ください。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3D73A7BB-E32D-57AE-ACB1-88C632A2E68B}"/>
              </a:ext>
            </a:extLst>
          </p:cNvPr>
          <p:cNvSpPr>
            <a:spLocks noGrp="1" noRot="1" noChangeAspect="1"/>
          </p:cNvSpPr>
          <p:nvPr>
            <p:ph type="sldImg"/>
          </p:nvPr>
        </p:nvSpPr>
        <p:spPr/>
      </p:sp>
    </p:spTree>
    <p:extLst>
      <p:ext uri="{BB962C8B-B14F-4D97-AF65-F5344CB8AC3E}">
        <p14:creationId xmlns:p14="http://schemas.microsoft.com/office/powerpoint/2010/main" val="3812528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黄色の「できるだけ早めに医療機関を受診しましょう」が表示された場合は、今すぐに救急車を呼ぶ必要はありませんが、</a:t>
            </a:r>
            <a:endParaRPr lang="en-US" altLang="ja-JP" dirty="0"/>
          </a:p>
          <a:p>
            <a:endParaRPr lang="en-US" altLang="ja-JP" dirty="0"/>
          </a:p>
          <a:p>
            <a:r>
              <a:rPr lang="en-US" altLang="ja-JP" dirty="0"/>
              <a:t>2</a:t>
            </a:r>
            <a:r>
              <a:rPr lang="ja-JP" altLang="en-US" dirty="0"/>
              <a:t>時間をめやすに病院を受診するようにしましょう。</a:t>
            </a:r>
            <a:endParaRPr lang="en-US" altLang="ja-JP" dirty="0"/>
          </a:p>
          <a:p>
            <a:endParaRPr lang="en-US" altLang="ja-JP" dirty="0"/>
          </a:p>
          <a:p>
            <a:r>
              <a:rPr lang="ja-JP" altLang="en-US" dirty="0"/>
              <a:t>画面下部には、「</a:t>
            </a:r>
            <a:r>
              <a:rPr lang="en-US" altLang="ja-JP" dirty="0"/>
              <a:t>Q</a:t>
            </a:r>
            <a:r>
              <a:rPr lang="ja-JP" altLang="en-US" dirty="0"/>
              <a:t>助」で選択した症状や、何科を受診すればよいかの参考も表示されますので、受診の際に参考にしてください。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E38B1645-ED58-A1EB-5385-C4AC4EABBE08}"/>
              </a:ext>
            </a:extLst>
          </p:cNvPr>
          <p:cNvSpPr>
            <a:spLocks noGrp="1" noRot="1" noChangeAspect="1"/>
          </p:cNvSpPr>
          <p:nvPr>
            <p:ph type="sldImg"/>
          </p:nvPr>
        </p:nvSpPr>
        <p:spPr/>
      </p:sp>
    </p:spTree>
    <p:extLst>
      <p:ext uri="{BB962C8B-B14F-4D97-AF65-F5344CB8AC3E}">
        <p14:creationId xmlns:p14="http://schemas.microsoft.com/office/powerpoint/2010/main" val="2698698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緑色の「緊急ではありませんが医療機関を受診しましょう」が表示された場合は、夜間でしたら翌日の診療でもかまいません。</a:t>
            </a:r>
            <a:endParaRPr lang="en-US" altLang="ja-JP" dirty="0"/>
          </a:p>
          <a:p>
            <a:endParaRPr lang="en-US" altLang="ja-JP" dirty="0"/>
          </a:p>
          <a:p>
            <a:r>
              <a:rPr lang="ja-JP" altLang="en-US" dirty="0"/>
              <a:t>　「できるだけ早めに医療機関を受診しましょう」の場合と同じく、画面下部には、「</a:t>
            </a:r>
            <a:r>
              <a:rPr lang="en-US" altLang="ja-JP" dirty="0"/>
              <a:t>Q</a:t>
            </a:r>
            <a:r>
              <a:rPr lang="ja-JP" altLang="en-US" dirty="0"/>
              <a:t>助」で選択した症状や、何科を受診すればよいかの参考も表示されますので、受診の際に参考にしてください。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426B56A1-6A13-4CD0-5AF1-126845966688}"/>
              </a:ext>
            </a:extLst>
          </p:cNvPr>
          <p:cNvSpPr>
            <a:spLocks noGrp="1" noRot="1" noChangeAspect="1"/>
          </p:cNvSpPr>
          <p:nvPr>
            <p:ph type="sldImg"/>
          </p:nvPr>
        </p:nvSpPr>
        <p:spPr/>
      </p:sp>
    </p:spTree>
    <p:extLst>
      <p:ext uri="{BB962C8B-B14F-4D97-AF65-F5344CB8AC3E}">
        <p14:creationId xmlns:p14="http://schemas.microsoft.com/office/powerpoint/2010/main" val="203451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この講座は全国版救急受診アプリ（Ｑ助）を利用して病気やけがの緊急度を判定する方法を学ぶ講座です。</a:t>
            </a:r>
            <a:endParaRPr lang="en-US" altLang="ja-JP" dirty="0"/>
          </a:p>
          <a:p>
            <a:endParaRPr lang="en-US" altLang="ja-JP" dirty="0"/>
          </a:p>
          <a:p>
            <a:r>
              <a:rPr lang="ja-JP" altLang="en-US" dirty="0"/>
              <a:t>「第</a:t>
            </a:r>
            <a:r>
              <a:rPr lang="en-US" altLang="ja-JP" dirty="0"/>
              <a:t>1</a:t>
            </a:r>
            <a:r>
              <a:rPr lang="ja-JP" altLang="en-US" dirty="0"/>
              <a:t>章　全国版救急受診アプリ（Ｑ助）を知りましょう」では、救急車の適時・適切な利用や「Ｑ助」の概要等について説明します。</a:t>
            </a:r>
            <a:endParaRPr lang="en-US" altLang="ja-JP" dirty="0"/>
          </a:p>
          <a:p>
            <a:endParaRPr lang="en-US" altLang="ja-JP" dirty="0"/>
          </a:p>
          <a:p>
            <a:r>
              <a:rPr lang="ja-JP" altLang="en-US" dirty="0"/>
              <a:t>「第</a:t>
            </a:r>
            <a:r>
              <a:rPr lang="en-US" altLang="ja-JP" dirty="0"/>
              <a:t>2</a:t>
            </a:r>
            <a:r>
              <a:rPr lang="ja-JP" altLang="en-US" dirty="0"/>
              <a:t>章　全国版救急受診アプリ（Ｑ助）利用の準備をしましょう」では、「</a:t>
            </a:r>
            <a:r>
              <a:rPr lang="en-US" altLang="ja-JP" dirty="0"/>
              <a:t>Q</a:t>
            </a:r>
            <a:r>
              <a:rPr lang="ja-JP" altLang="en-US" dirty="0"/>
              <a:t>助」のアプリのインストール方法や登録方法について学びます。</a:t>
            </a:r>
            <a:endParaRPr lang="en-US" altLang="ja-JP" dirty="0"/>
          </a:p>
          <a:p>
            <a:endParaRPr lang="en-US" altLang="ja-JP" dirty="0"/>
          </a:p>
          <a:p>
            <a:r>
              <a:rPr lang="ja-JP" altLang="en-US" dirty="0"/>
              <a:t>「第</a:t>
            </a:r>
            <a:r>
              <a:rPr lang="en-US" altLang="ja-JP" dirty="0"/>
              <a:t>3</a:t>
            </a:r>
            <a:r>
              <a:rPr lang="ja-JP" altLang="en-US" dirty="0"/>
              <a:t>章　全国版救急受診アプリ（Ｑ助）を利用しましょう」では、「</a:t>
            </a:r>
            <a:r>
              <a:rPr lang="en-US" altLang="ja-JP" dirty="0"/>
              <a:t>Q</a:t>
            </a:r>
            <a:r>
              <a:rPr lang="ja-JP" altLang="en-US" dirty="0"/>
              <a:t>助」を用いた緊急度判定の方法を学びます。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a:t>
            </a:fld>
            <a:endParaRPr lang="ja-JP" altLang="en-US" dirty="0"/>
          </a:p>
        </p:txBody>
      </p:sp>
      <p:sp>
        <p:nvSpPr>
          <p:cNvPr id="10" name="スライド イメージ プレースホルダー 9">
            <a:extLst>
              <a:ext uri="{FF2B5EF4-FFF2-40B4-BE49-F238E27FC236}">
                <a16:creationId xmlns:a16="http://schemas.microsoft.com/office/drawing/2014/main" id="{9149038E-BB73-E760-966F-282A31592231}"/>
              </a:ext>
            </a:extLst>
          </p:cNvPr>
          <p:cNvSpPr>
            <a:spLocks noGrp="1" noRot="1" noChangeAspect="1"/>
          </p:cNvSpPr>
          <p:nvPr>
            <p:ph type="sldImg"/>
          </p:nvPr>
        </p:nvSpPr>
        <p:spPr/>
      </p:sp>
    </p:spTree>
    <p:extLst>
      <p:ext uri="{BB962C8B-B14F-4D97-AF65-F5344CB8AC3E}">
        <p14:creationId xmlns:p14="http://schemas.microsoft.com/office/powerpoint/2010/main" val="421127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Q</a:t>
            </a:r>
            <a:r>
              <a:rPr lang="ja-JP" altLang="en-US" dirty="0"/>
              <a:t>助」から、医療機関や受診手段の検索を行うこともできます。</a:t>
            </a:r>
            <a:endParaRPr lang="en-US" altLang="ja-JP" dirty="0"/>
          </a:p>
          <a:p>
            <a:endParaRPr lang="en-US" altLang="ja-JP" dirty="0"/>
          </a:p>
          <a:p>
            <a:r>
              <a:rPr lang="ja-JP" altLang="en-US" dirty="0"/>
              <a:t>結果が表示されている画面を下へスライドすると、「医療情報ネットへ」と「全国タクシーガイドへ」という項目が表示されます。</a:t>
            </a:r>
            <a:endParaRPr lang="en-US" altLang="ja-JP" dirty="0"/>
          </a:p>
          <a:p>
            <a:endParaRPr lang="en-US" altLang="ja-JP" dirty="0"/>
          </a:p>
          <a:p>
            <a:r>
              <a:rPr lang="en-US" altLang="ja-JP" dirty="0"/>
              <a:t>①</a:t>
            </a:r>
            <a:r>
              <a:rPr lang="ja-JP" altLang="en-US" dirty="0"/>
              <a:t>診療科目や診療日・時間等を検索する場合、「医療情報ネットへ」をタップします。</a:t>
            </a:r>
            <a:endParaRPr lang="en-US" altLang="ja-JP" dirty="0"/>
          </a:p>
          <a:p>
            <a:r>
              <a:rPr lang="ja-JP" altLang="en-US" dirty="0"/>
              <a:t>　</a:t>
            </a:r>
            <a:endParaRPr lang="en-US" altLang="ja-JP" dirty="0"/>
          </a:p>
          <a:p>
            <a:r>
              <a:rPr lang="ja-JP" altLang="en-US" dirty="0"/>
              <a:t> 「医療情報ネット」に接続されます。</a:t>
            </a:r>
            <a:endParaRPr lang="en-US" altLang="ja-JP" dirty="0"/>
          </a:p>
          <a:p>
            <a:endParaRPr lang="en-US" altLang="ja-JP" dirty="0"/>
          </a:p>
          <a:p>
            <a:r>
              <a:rPr lang="ja-JP" altLang="en-US" dirty="0"/>
              <a:t>②受診にあたってタクシーを利用する場合、「全国タクシーガイドへ」をタップします。</a:t>
            </a:r>
            <a:endParaRPr lang="en-US" altLang="ja-JP" dirty="0"/>
          </a:p>
          <a:p>
            <a:endParaRPr lang="en-US" altLang="ja-JP" dirty="0"/>
          </a:p>
          <a:p>
            <a:r>
              <a:rPr lang="ja-JP" altLang="en-US" dirty="0"/>
              <a:t>　「全国タクシーガイド」で全国のタクシー事業者を目的別に検索することができます。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D217A828-7595-BA53-9203-2213F7BC0BE6}"/>
              </a:ext>
            </a:extLst>
          </p:cNvPr>
          <p:cNvSpPr>
            <a:spLocks noGrp="1" noRot="1" noChangeAspect="1"/>
          </p:cNvSpPr>
          <p:nvPr>
            <p:ph type="sldImg"/>
          </p:nvPr>
        </p:nvSpPr>
        <p:spPr/>
      </p:sp>
    </p:spTree>
    <p:extLst>
      <p:ext uri="{BB962C8B-B14F-4D97-AF65-F5344CB8AC3E}">
        <p14:creationId xmlns:p14="http://schemas.microsoft.com/office/powerpoint/2010/main" val="1155094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「医療情報ネットへ」をタップすると、「医療情報ネット」が表示されます。</a:t>
            </a:r>
            <a:endParaRPr lang="en-US" altLang="ja-JP" dirty="0"/>
          </a:p>
          <a:p>
            <a:endParaRPr lang="en-US" altLang="ja-JP" dirty="0"/>
          </a:p>
          <a:p>
            <a:r>
              <a:rPr lang="ja-JP" altLang="en-US" dirty="0"/>
              <a:t>①該当する都道府県をタップしてください。</a:t>
            </a:r>
            <a:endParaRPr lang="en-US" altLang="ja-JP" dirty="0"/>
          </a:p>
          <a:p>
            <a:endParaRPr lang="en-US" altLang="ja-JP" dirty="0"/>
          </a:p>
          <a:p>
            <a:r>
              <a:rPr lang="ja-JP" altLang="en-US" dirty="0"/>
              <a:t>　各都道府県が医療情報をまとめたページが表示されますので、各々の画面の指示に従って進めば、受診できる医療機関や日時などを検索することが可能です。</a:t>
            </a:r>
            <a:endParaRPr lang="en-US" altLang="ja-JP" dirty="0"/>
          </a:p>
          <a:p>
            <a:endParaRPr lang="en-US" altLang="ja-JP" dirty="0"/>
          </a:p>
          <a:p>
            <a:r>
              <a:rPr lang="ja-JP" altLang="en-US" dirty="0"/>
              <a:t>「医療情報ネット」の詳細については、厚生労働省の</a:t>
            </a:r>
            <a:r>
              <a:rPr lang="en-US" altLang="ja-JP" dirty="0"/>
              <a:t>HP</a:t>
            </a:r>
            <a:r>
              <a:rPr lang="ja-JP" altLang="en-US" dirty="0"/>
              <a:t>も併せてご参照ください。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9E495C72-1180-F130-7DE2-2C24CC9EF3B2}"/>
              </a:ext>
            </a:extLst>
          </p:cNvPr>
          <p:cNvSpPr>
            <a:spLocks noGrp="1" noRot="1" noChangeAspect="1"/>
          </p:cNvSpPr>
          <p:nvPr>
            <p:ph type="sldImg"/>
          </p:nvPr>
        </p:nvSpPr>
        <p:spPr/>
      </p:sp>
    </p:spTree>
    <p:extLst>
      <p:ext uri="{BB962C8B-B14F-4D97-AF65-F5344CB8AC3E}">
        <p14:creationId xmlns:p14="http://schemas.microsoft.com/office/powerpoint/2010/main" val="1896033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「全国タクシーガイドへ」をタップすると、受診手段を検索できます。</a:t>
            </a:r>
            <a:endParaRPr lang="en-US" altLang="ja-JP" dirty="0"/>
          </a:p>
          <a:p>
            <a:endParaRPr lang="en-US" altLang="ja-JP" dirty="0"/>
          </a:p>
          <a:p>
            <a:r>
              <a:rPr lang="en-US" altLang="ja-JP" dirty="0"/>
              <a:t>①</a:t>
            </a:r>
            <a:r>
              <a:rPr lang="ja-JP" altLang="en-US" dirty="0"/>
              <a:t>「全国タクシーガイドへ」をタップすると、「全国タクシーガイド」が表示されますので、</a:t>
            </a:r>
            <a:endParaRPr lang="en-US" altLang="ja-JP" dirty="0"/>
          </a:p>
          <a:p>
            <a:r>
              <a:rPr lang="ja-JP" altLang="en-US" dirty="0"/>
              <a:t>　「ご希望のタクシーをお選びください」の項目で、「救急・救援タクシー」をタップしてください。</a:t>
            </a:r>
            <a:endParaRPr lang="en-US" altLang="ja-JP" dirty="0"/>
          </a:p>
          <a:p>
            <a:endParaRPr lang="en-US" altLang="ja-JP" dirty="0"/>
          </a:p>
          <a:p>
            <a:r>
              <a:rPr lang="ja-JP" altLang="en-US" dirty="0"/>
              <a:t>②次に、画面を下にスライドさせて、「タクシーを利用される都道府県をお選びください」の項目で、「都道府県を選択して下さい」をタップし、検索したい都道府県を選択してください。</a:t>
            </a:r>
            <a:endParaRPr lang="en-US" altLang="ja-JP" dirty="0"/>
          </a:p>
          <a:p>
            <a:endParaRPr lang="en-US" altLang="ja-JP" dirty="0"/>
          </a:p>
          <a:p>
            <a:r>
              <a:rPr lang="ja-JP" altLang="en-US" dirty="0"/>
              <a:t>　条件に合致するタクシー会社の電話番号や</a:t>
            </a:r>
            <a:r>
              <a:rPr lang="en-US" altLang="ja-JP" dirty="0"/>
              <a:t>URL</a:t>
            </a:r>
            <a:r>
              <a:rPr lang="ja-JP" altLang="en-US" dirty="0"/>
              <a:t>等が表示されます。</a:t>
            </a:r>
            <a:endParaRPr lang="en-US" altLang="ja-JP" dirty="0"/>
          </a:p>
          <a:p>
            <a:endParaRPr lang="en-US" altLang="ja-JP" dirty="0"/>
          </a:p>
          <a:p>
            <a:r>
              <a:rPr lang="ja-JP" altLang="en-US" dirty="0"/>
              <a:t>　なお、電話を利用する場合は通話料がかかります。</a:t>
            </a:r>
            <a:endParaRPr lang="en-US" altLang="ja-JP" dirty="0"/>
          </a:p>
          <a:p>
            <a:endParaRPr lang="en-US" altLang="ja-JP" dirty="0"/>
          </a:p>
          <a:p>
            <a:r>
              <a:rPr lang="ja-JP" altLang="en-US" dirty="0"/>
              <a:t>　また、電話の音声利用が難しい方は、電話リレーサービスを利用することも可能です。</a:t>
            </a:r>
            <a:endParaRPr lang="en-US" altLang="ja-JP" dirty="0"/>
          </a:p>
          <a:p>
            <a:r>
              <a:rPr lang="ja-JP" altLang="en-US" dirty="0"/>
              <a:t>　</a:t>
            </a:r>
            <a:endParaRPr lang="en-US" altLang="ja-JP" dirty="0"/>
          </a:p>
          <a:p>
            <a:r>
              <a:rPr lang="ja-JP" altLang="en-US" dirty="0"/>
              <a:t>　「全国タクシーガイド」の詳細については、全国タクシーガイドの</a:t>
            </a:r>
            <a:r>
              <a:rPr lang="en-US" altLang="ja-JP" dirty="0"/>
              <a:t>HP</a:t>
            </a:r>
            <a:r>
              <a:rPr lang="ja-JP" altLang="en-US" dirty="0"/>
              <a:t>も併せてご参照ください。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88110D7B-634A-3972-9166-71227B07AB52}"/>
              </a:ext>
            </a:extLst>
          </p:cNvPr>
          <p:cNvSpPr>
            <a:spLocks noGrp="1" noRot="1" noChangeAspect="1"/>
          </p:cNvSpPr>
          <p:nvPr>
            <p:ph type="sldImg"/>
          </p:nvPr>
        </p:nvSpPr>
        <p:spPr/>
      </p:sp>
    </p:spTree>
    <p:extLst>
      <p:ext uri="{BB962C8B-B14F-4D97-AF65-F5344CB8AC3E}">
        <p14:creationId xmlns:p14="http://schemas.microsoft.com/office/powerpoint/2010/main" val="90851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ここでは、救急車の適時・適切な利用の重要性や「</a:t>
            </a:r>
            <a:r>
              <a:rPr lang="en-US" altLang="ja-JP" dirty="0"/>
              <a:t>Q</a:t>
            </a:r>
            <a:r>
              <a:rPr lang="ja-JP" altLang="en-US" dirty="0"/>
              <a:t>助」の概要、参考となる情報等について説明します。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7E53B498-613A-F7FF-2C9E-C30728609238}"/>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⽣命に関わる病気やけがは、何の前触れもなく起こることがあります。</a:t>
            </a:r>
            <a:endParaRPr lang="en-US" altLang="ja-JP" dirty="0"/>
          </a:p>
          <a:p>
            <a:endParaRPr lang="en-US" altLang="ja-JP" dirty="0"/>
          </a:p>
          <a:p>
            <a:r>
              <a:rPr lang="ja-JP" altLang="en-US" dirty="0"/>
              <a:t>　このような突然の発症に対する、早期の通報、救急隊による適切な処置、そして早期の病院搬送は、傷病者の後遺症の軽減や、早い社会復帰、救命につながります。</a:t>
            </a:r>
            <a:endParaRPr lang="en-US" altLang="ja-JP" dirty="0"/>
          </a:p>
          <a:p>
            <a:endParaRPr lang="en-US" altLang="ja-JP" dirty="0"/>
          </a:p>
          <a:p>
            <a:r>
              <a:rPr lang="ja-JP" altLang="en-US" dirty="0"/>
              <a:t>　一方で、救急車は「緊急」に医療機関を受診するための地域の限られた手段です。</a:t>
            </a:r>
            <a:endParaRPr lang="en-US" altLang="ja-JP" dirty="0"/>
          </a:p>
          <a:p>
            <a:endParaRPr lang="en-US" altLang="ja-JP" dirty="0"/>
          </a:p>
          <a:p>
            <a:r>
              <a:rPr lang="ja-JP" altLang="en-US" dirty="0"/>
              <a:t>いざというときに、⼀分⼀秒でも早く救急⾞がかけつけられるよう、救急⾞を呼ぶかどうか迷ったときは、家族や電話相談、かかりつけ医などに相談するようにしましょう。</a:t>
            </a:r>
            <a:endParaRPr lang="en-US" altLang="ja-JP" dirty="0"/>
          </a:p>
          <a:p>
            <a:endParaRPr lang="en-US" altLang="ja-JP" dirty="0"/>
          </a:p>
          <a:p>
            <a:r>
              <a:rPr lang="ja-JP" altLang="en-US" dirty="0"/>
              <a:t>　また、次ページ以降で説明する　「全国版救急受診アプリ（</a:t>
            </a:r>
            <a:r>
              <a:rPr lang="en-US" altLang="ja-JP" dirty="0"/>
              <a:t>Q</a:t>
            </a:r>
            <a:r>
              <a:rPr lang="ja-JP" altLang="en-US" dirty="0"/>
              <a:t>助）」を準備しておくことで、救急車を呼ぶかどうかの判断の参考にすることもできます。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15E217ED-9936-982A-FFB7-F4551429F841}"/>
              </a:ext>
            </a:extLst>
          </p:cNvPr>
          <p:cNvSpPr>
            <a:spLocks noGrp="1" noRot="1" noChangeAspect="1"/>
          </p:cNvSpPr>
          <p:nvPr>
            <p:ph type="sldImg"/>
          </p:nvPr>
        </p:nvSpPr>
        <p:spPr/>
      </p:sp>
    </p:spTree>
    <p:extLst>
      <p:ext uri="{BB962C8B-B14F-4D97-AF65-F5344CB8AC3E}">
        <p14:creationId xmlns:p14="http://schemas.microsoft.com/office/powerpoint/2010/main" val="332049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これからご説明する「全国版救急受診アプリ（</a:t>
            </a:r>
            <a:r>
              <a:rPr lang="en-US" altLang="ja-JP" dirty="0"/>
              <a:t>Q</a:t>
            </a:r>
            <a:r>
              <a:rPr lang="ja-JP" altLang="en-US" dirty="0"/>
              <a:t>助）」は、急な病気やけがをした際に、</a:t>
            </a:r>
            <a:endParaRPr lang="en-US" altLang="ja-JP" dirty="0"/>
          </a:p>
          <a:p>
            <a:r>
              <a:rPr lang="ja-JP" altLang="en-US" dirty="0"/>
              <a:t>「病院やクリニックに行った方がいいのか？」、「行くなら急いだ方がいいのか？待てるのか？」、それとも「救急車をいますぐ呼んだ方がいいのか？」など、</a:t>
            </a:r>
            <a:endParaRPr lang="en-US" altLang="ja-JP" dirty="0"/>
          </a:p>
          <a:p>
            <a:r>
              <a:rPr lang="ja-JP" altLang="en-US" dirty="0"/>
              <a:t>迷った時に、ご自身の判断の一助になることを目的に作成されています。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a:t>
            </a:r>
            <a:r>
              <a:rPr lang="en-US" altLang="ja-JP" dirty="0"/>
              <a:t>Q</a:t>
            </a:r>
            <a:r>
              <a:rPr lang="ja-JP" altLang="en-US" dirty="0"/>
              <a:t>助」の判定はあくまでも１つの目安であることをお伝えください。</a:t>
            </a:r>
            <a:endParaRPr lang="en-US" altLang="ja-JP" dirty="0"/>
          </a:p>
          <a:p>
            <a:endParaRPr lang="en-US" altLang="ja-JP" dirty="0"/>
          </a:p>
          <a:p>
            <a:r>
              <a:rPr lang="ja-JP" altLang="en-US" dirty="0"/>
              <a:t>また、ご自身でスマートフォンをうまく操作できない状態の時は、無理に「</a:t>
            </a:r>
            <a:r>
              <a:rPr lang="en-US" altLang="ja-JP" dirty="0"/>
              <a:t>Q</a:t>
            </a:r>
            <a:r>
              <a:rPr lang="ja-JP" altLang="en-US" dirty="0"/>
              <a:t>助」を利用せず、電話相談やかかりつけ医に相談するか、場合によっては救急車を呼ぶようご案内ください。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7" name="スライド イメージ プレースホルダー 6">
            <a:extLst>
              <a:ext uri="{FF2B5EF4-FFF2-40B4-BE49-F238E27FC236}">
                <a16:creationId xmlns:a16="http://schemas.microsoft.com/office/drawing/2014/main" id="{0008626E-7CA1-14EB-EA92-B65FF536765C}"/>
              </a:ext>
            </a:extLst>
          </p:cNvPr>
          <p:cNvSpPr>
            <a:spLocks noGrp="1" noRot="1" noChangeAspect="1"/>
          </p:cNvSpPr>
          <p:nvPr>
            <p:ph type="sldImg"/>
          </p:nvPr>
        </p:nvSpPr>
        <p:spPr/>
      </p:sp>
    </p:spTree>
    <p:extLst>
      <p:ext uri="{BB962C8B-B14F-4D97-AF65-F5344CB8AC3E}">
        <p14:creationId xmlns:p14="http://schemas.microsoft.com/office/powerpoint/2010/main" val="195285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救急車の適時・適切な利用に関する確認サイトについてご説明します。</a:t>
            </a:r>
            <a:endParaRPr lang="en-US" altLang="ja-JP" dirty="0"/>
          </a:p>
          <a:p>
            <a:endParaRPr lang="en-US" altLang="ja-JP" dirty="0"/>
          </a:p>
          <a:p>
            <a:r>
              <a:rPr lang="ja-JP" altLang="en-US" dirty="0"/>
              <a:t>本ページに、救急車の適時・適切な利用について、参考となる情報が掲載されているホームページの</a:t>
            </a:r>
            <a:r>
              <a:rPr lang="en-US" altLang="ja-JP" dirty="0"/>
              <a:t>URL</a:t>
            </a:r>
            <a:r>
              <a:rPr lang="ja-JP" altLang="en-US" dirty="0"/>
              <a:t>を記載しました。</a:t>
            </a:r>
            <a:endParaRPr lang="en-US" altLang="ja-JP" dirty="0"/>
          </a:p>
          <a:p>
            <a:endParaRPr lang="en-US" altLang="ja-JP" dirty="0"/>
          </a:p>
          <a:p>
            <a:r>
              <a:rPr lang="ja-JP" altLang="en-US" dirty="0"/>
              <a:t>「全国版救急受診アプリ（愛称「</a:t>
            </a:r>
            <a:r>
              <a:rPr lang="en-US" altLang="ja-JP" dirty="0"/>
              <a:t>Q</a:t>
            </a:r>
            <a:r>
              <a:rPr lang="ja-JP" altLang="en-US" dirty="0"/>
              <a:t>助」）」については消防庁のホームページもご覧ください。</a:t>
            </a:r>
            <a:endParaRPr lang="en-US" altLang="ja-JP" dirty="0"/>
          </a:p>
          <a:p>
            <a:endParaRPr lang="en-US" altLang="ja-JP" dirty="0"/>
          </a:p>
          <a:p>
            <a:r>
              <a:rPr lang="ja-JP" altLang="en-US" dirty="0"/>
              <a:t>　また、緊急度判定についての詳細情報や、救急車の役割等を絵本やアニメーションを使って、年代別にわかりやすく解説した「救急お役立ちポータルサイト」によって、さらに詳しく学ぶことができます。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DF037CED-0F88-2610-9347-A5EC816F4A19}"/>
              </a:ext>
            </a:extLst>
          </p:cNvPr>
          <p:cNvSpPr>
            <a:spLocks noGrp="1" noRot="1" noChangeAspect="1"/>
          </p:cNvSpPr>
          <p:nvPr>
            <p:ph type="sldImg"/>
          </p:nvPr>
        </p:nvSpPr>
        <p:spPr/>
      </p:sp>
    </p:spTree>
    <p:extLst>
      <p:ext uri="{BB962C8B-B14F-4D97-AF65-F5344CB8AC3E}">
        <p14:creationId xmlns:p14="http://schemas.microsoft.com/office/powerpoint/2010/main" val="151462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3" name="ノート プレースホルダー 2">
            <a:extLst>
              <a:ext uri="{FF2B5EF4-FFF2-40B4-BE49-F238E27FC236}">
                <a16:creationId xmlns:a16="http://schemas.microsoft.com/office/drawing/2014/main" id="{7A600F82-788A-49EB-8AAB-D9DD497BFE5B}"/>
              </a:ext>
            </a:extLst>
          </p:cNvPr>
          <p:cNvSpPr>
            <a:spLocks noGrp="1"/>
          </p:cNvSpPr>
          <p:nvPr>
            <p:ph type="body" idx="1"/>
          </p:nvPr>
        </p:nvSpPr>
        <p:spPr/>
        <p:txBody>
          <a:bodyPr/>
          <a:lstStyle/>
          <a:p>
            <a:r>
              <a:rPr lang="ja-JP" altLang="en-US" dirty="0"/>
              <a:t>「</a:t>
            </a:r>
            <a:r>
              <a:rPr lang="en-US" altLang="ja-JP" dirty="0"/>
              <a:t>Q</a:t>
            </a:r>
            <a:r>
              <a:rPr lang="ja-JP" altLang="en-US" dirty="0"/>
              <a:t>助」による緊急度判定を行う準備について、</a:t>
            </a:r>
            <a:r>
              <a:rPr lang="ja-JP" altLang="ja-JP" dirty="0"/>
              <a:t>①</a:t>
            </a:r>
            <a:r>
              <a:rPr lang="ja-JP" altLang="en-US" dirty="0"/>
              <a:t>「</a:t>
            </a:r>
            <a:r>
              <a:rPr lang="en-US" altLang="ja-JP" dirty="0"/>
              <a:t>Q</a:t>
            </a:r>
            <a:r>
              <a:rPr lang="ja-JP" altLang="en-US" dirty="0"/>
              <a:t>助」の</a:t>
            </a:r>
            <a:r>
              <a:rPr lang="ja-JP" altLang="ja-JP" dirty="0"/>
              <a:t>インストール、②利用登録の流れでご説明します。</a:t>
            </a:r>
            <a:endParaRPr lang="en-US" altLang="ja-JP" dirty="0"/>
          </a:p>
          <a:p>
            <a:endParaRPr lang="en-US" altLang="ja-JP" dirty="0"/>
          </a:p>
          <a:p>
            <a:r>
              <a:rPr lang="ja-JP" altLang="en-US" dirty="0"/>
              <a:t>次に、アプリを利用する準備ができたら、「</a:t>
            </a:r>
            <a:r>
              <a:rPr lang="en-US" altLang="ja-JP" dirty="0"/>
              <a:t>Q</a:t>
            </a:r>
            <a:r>
              <a:rPr lang="ja-JP" altLang="en-US" dirty="0"/>
              <a:t>助」を用いた緊急度判定の方法を、</a:t>
            </a:r>
            <a:endParaRPr lang="en-US" altLang="ja-JP" dirty="0"/>
          </a:p>
          <a:p>
            <a:r>
              <a:rPr lang="ja-JP" altLang="ja-JP" dirty="0"/>
              <a:t>①緊急度判定の実施、②医療機関・受診手段の検索の流れでご説明します。</a:t>
            </a:r>
            <a:endParaRPr lang="en-US" altLang="ja-JP" dirty="0"/>
          </a:p>
        </p:txBody>
      </p:sp>
      <p:sp>
        <p:nvSpPr>
          <p:cNvPr id="7" name="スライド イメージ プレースホルダー 6">
            <a:extLst>
              <a:ext uri="{FF2B5EF4-FFF2-40B4-BE49-F238E27FC236}">
                <a16:creationId xmlns:a16="http://schemas.microsoft.com/office/drawing/2014/main" id="{4CB46C14-C560-CB0E-BCD6-E0C6C34185B0}"/>
              </a:ext>
            </a:extLst>
          </p:cNvPr>
          <p:cNvSpPr>
            <a:spLocks noGrp="1" noRot="1" noChangeAspect="1"/>
          </p:cNvSpPr>
          <p:nvPr>
            <p:ph type="sldImg"/>
          </p:nvPr>
        </p:nvSpPr>
        <p:spPr/>
      </p:sp>
    </p:spTree>
    <p:extLst>
      <p:ext uri="{BB962C8B-B14F-4D97-AF65-F5344CB8AC3E}">
        <p14:creationId xmlns:p14="http://schemas.microsoft.com/office/powerpoint/2010/main" val="38063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a:t>
            </a:r>
            <a:r>
              <a:rPr lang="en-US" altLang="ja-JP" dirty="0"/>
              <a:t>Q</a:t>
            </a:r>
            <a:r>
              <a:rPr lang="ja-JP" altLang="en-US" dirty="0"/>
              <a:t>助」を利用する準備についてご説明します。</a:t>
            </a:r>
            <a:endParaRPr lang="en-US" altLang="ja-JP" dirty="0"/>
          </a:p>
          <a:p>
            <a:endParaRPr lang="en-US" altLang="ja-JP" dirty="0"/>
          </a:p>
          <a:p>
            <a:r>
              <a:rPr lang="ja-JP" altLang="en-US" dirty="0"/>
              <a:t>「</a:t>
            </a:r>
            <a:r>
              <a:rPr lang="en-US" altLang="ja-JP" dirty="0"/>
              <a:t>Q</a:t>
            </a:r>
            <a:r>
              <a:rPr lang="ja-JP" altLang="en-US" dirty="0"/>
              <a:t>助」のインストールや利用登録を行っていきます。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2D769080-1870-974B-DCC1-08D5ABB4B5BA}"/>
              </a:ext>
            </a:extLst>
          </p:cNvPr>
          <p:cNvSpPr>
            <a:spLocks noGrp="1" noRot="1" noChangeAspect="1"/>
          </p:cNvSpPr>
          <p:nvPr>
            <p:ph type="sldImg"/>
          </p:nvPr>
        </p:nvSpPr>
        <p:spPr/>
      </p:sp>
    </p:spTree>
    <p:extLst>
      <p:ext uri="{BB962C8B-B14F-4D97-AF65-F5344CB8AC3E}">
        <p14:creationId xmlns:p14="http://schemas.microsoft.com/office/powerpoint/2010/main" val="294831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Q</a:t>
            </a:r>
            <a:r>
              <a:rPr lang="ja-JP" altLang="en-US" dirty="0"/>
              <a:t>助」のインストールの仕方について説明します。</a:t>
            </a:r>
            <a:endParaRPr lang="en-US" altLang="ja-JP" dirty="0"/>
          </a:p>
          <a:p>
            <a:endParaRPr lang="en-US" altLang="ja-JP" dirty="0"/>
          </a:p>
          <a:p>
            <a:r>
              <a:rPr lang="en-US" altLang="ja-JP" dirty="0"/>
              <a:t>Android</a:t>
            </a:r>
            <a:r>
              <a:rPr lang="ja-JP" altLang="en-US" dirty="0"/>
              <a:t>スマートフォンをお持ちの方の操作です。</a:t>
            </a:r>
            <a:endParaRPr lang="en-US" altLang="ja-JP" dirty="0"/>
          </a:p>
          <a:p>
            <a:endParaRPr lang="en-US" altLang="ja-JP" dirty="0"/>
          </a:p>
          <a:p>
            <a:r>
              <a:rPr lang="ja-JP" altLang="en-US" dirty="0"/>
              <a:t>①「</a:t>
            </a:r>
            <a:r>
              <a:rPr lang="en-US" altLang="ja-JP" dirty="0"/>
              <a:t>Play </a:t>
            </a:r>
            <a:r>
              <a:rPr lang="ja-JP" altLang="en-US" dirty="0"/>
              <a:t>ストア」をタップします。</a:t>
            </a:r>
            <a:endParaRPr lang="en-US" altLang="ja-JP" dirty="0"/>
          </a:p>
          <a:p>
            <a:endParaRPr lang="en-US" altLang="ja-JP" dirty="0"/>
          </a:p>
          <a:p>
            <a:r>
              <a:rPr lang="ja-JP" altLang="en-US" dirty="0"/>
              <a:t>②「アプリやゲームを検索」をタップします。</a:t>
            </a:r>
            <a:endParaRPr lang="en-US" altLang="ja-JP" dirty="0"/>
          </a:p>
          <a:p>
            <a:endParaRPr lang="en-US" altLang="ja-JP" dirty="0"/>
          </a:p>
          <a:p>
            <a:r>
              <a:rPr lang="ja-JP" altLang="en-US" dirty="0"/>
              <a:t>③検索文章の入力箇所に「</a:t>
            </a:r>
            <a:r>
              <a:rPr lang="en-US" altLang="ja-JP" dirty="0"/>
              <a:t>Q</a:t>
            </a:r>
            <a:r>
              <a:rPr lang="ja-JP" altLang="en-US" dirty="0"/>
              <a:t>助」と入力し、検索します。</a:t>
            </a:r>
            <a:endParaRPr lang="en-US" altLang="ja-JP" dirty="0"/>
          </a:p>
          <a:p>
            <a:endParaRPr lang="en-US" altLang="ja-JP" dirty="0"/>
          </a:p>
          <a:p>
            <a:r>
              <a:rPr lang="ja-JP" altLang="en-US" dirty="0"/>
              <a:t>　「</a:t>
            </a:r>
            <a:r>
              <a:rPr lang="en-US" altLang="ja-JP" dirty="0"/>
              <a:t>Q</a:t>
            </a:r>
            <a:r>
              <a:rPr lang="ja-JP" altLang="en-US" dirty="0"/>
              <a:t>」の文字は小文字の「</a:t>
            </a:r>
            <a:r>
              <a:rPr lang="en-US" altLang="ja-JP" dirty="0"/>
              <a:t>q</a:t>
            </a:r>
            <a:r>
              <a:rPr lang="ja-JP" altLang="en-US" dirty="0"/>
              <a:t>」でも構いません。</a:t>
            </a:r>
            <a:endParaRPr lang="en-US" altLang="ja-JP" dirty="0"/>
          </a:p>
          <a:p>
            <a:endParaRPr lang="en-US" altLang="ja-JP" dirty="0"/>
          </a:p>
          <a:p>
            <a:r>
              <a:rPr lang="ja-JP" altLang="en-US" dirty="0"/>
              <a:t>④全国版救急受診アプリ「</a:t>
            </a:r>
            <a:r>
              <a:rPr lang="en-US" altLang="ja-JP" dirty="0"/>
              <a:t>Q</a:t>
            </a:r>
            <a:r>
              <a:rPr lang="ja-JP" altLang="en-US" dirty="0"/>
              <a:t>助」のアプリが表示されたら「インストール」をタップします。</a:t>
            </a:r>
            <a:endParaRPr lang="en-US" altLang="ja-JP" dirty="0"/>
          </a:p>
          <a:p>
            <a:endParaRPr lang="en-US" altLang="ja-JP" dirty="0"/>
          </a:p>
          <a:p>
            <a:r>
              <a:rPr lang="ja-JP" altLang="en-US" dirty="0"/>
              <a:t>　インストールが始まります。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6B2EA891-76C5-A0AD-1D74-CFA08B3399FE}"/>
              </a:ext>
            </a:extLst>
          </p:cNvPr>
          <p:cNvSpPr>
            <a:spLocks noGrp="1" noRot="1" noChangeAspect="1"/>
          </p:cNvSpPr>
          <p:nvPr>
            <p:ph type="sldImg"/>
          </p:nvPr>
        </p:nvSpPr>
        <p:spPr/>
      </p:sp>
    </p:spTree>
    <p:extLst>
      <p:ext uri="{BB962C8B-B14F-4D97-AF65-F5344CB8AC3E}">
        <p14:creationId xmlns:p14="http://schemas.microsoft.com/office/powerpoint/2010/main" val="421114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orient="horz" pos="4133" userDrawn="1">
          <p15:clr>
            <a:srgbClr val="FBAE40"/>
          </p15:clr>
        </p15:guide>
        <p15:guide id="16" pos="53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1253" userDrawn="1">
          <p15:clr>
            <a:srgbClr val="FBAE40"/>
          </p15:clr>
        </p15:guide>
        <p15:guide id="15" pos="1859" userDrawn="1">
          <p15:clr>
            <a:srgbClr val="FBAE40"/>
          </p15:clr>
        </p15:guide>
        <p15:guide id="16" pos="3107" userDrawn="1">
          <p15:clr>
            <a:srgbClr val="FBAE40"/>
          </p15:clr>
        </p15:guide>
        <p15:guide id="17" pos="5375" userDrawn="1">
          <p15:clr>
            <a:srgbClr val="FBAE40"/>
          </p15:clr>
        </p15:guide>
        <p15:guide id="18" orient="horz" pos="913" userDrawn="1">
          <p15:clr>
            <a:srgbClr val="FBAE40"/>
          </p15:clr>
        </p15:guide>
        <p15:guide id="19" orient="horz" pos="1480" userDrawn="1">
          <p15:clr>
            <a:srgbClr val="FBAE40"/>
          </p15:clr>
        </p15:guide>
        <p15:guide id="20" orient="horz" pos="1706" userDrawn="1">
          <p15:clr>
            <a:srgbClr val="FBAE40"/>
          </p15:clr>
        </p15:guide>
        <p15:guide id="21" pos="612" userDrawn="1">
          <p15:clr>
            <a:srgbClr val="FBAE40"/>
          </p15:clr>
        </p15:guide>
        <p15:guide id="22" pos="4354" userDrawn="1">
          <p15:clr>
            <a:srgbClr val="FBAE40"/>
          </p15:clr>
        </p15:guide>
        <p15:guide id="23" pos="4127" userDrawn="1">
          <p15:clr>
            <a:srgbClr val="FBAE40"/>
          </p15:clr>
        </p15:guide>
        <p15:guide id="24" orient="horz" pos="3861" userDrawn="1">
          <p15:clr>
            <a:srgbClr val="FBAE40"/>
          </p15:clr>
        </p15:guide>
        <p15:guide id="25" pos="2653" userDrawn="1">
          <p15:clr>
            <a:srgbClr val="FBAE40"/>
          </p15:clr>
        </p15:guide>
        <p15:guide id="26" pos="333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2023/6/23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7"/>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2023/6/23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D61DCEE-0CAB-7869-D0A6-1E2C905FAE8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1A569691-48C8-4D34-AB23-149E54E0AE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1A569691-48C8-4D34-AB23-149E54E0AE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B9DACB04-57EF-E101-2272-1028DEA91F9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97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extLst>
              <p:ext uri="{D42A27DB-BD31-4B8C-83A1-F6EECF244321}">
                <p14:modId xmlns:p14="http://schemas.microsoft.com/office/powerpoint/2010/main" val="3661937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D467F51A-ED99-5C76-7381-61F934E1040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5650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extLst>
              <p:ext uri="{D42A27DB-BD31-4B8C-83A1-F6EECF244321}">
                <p14:modId xmlns:p14="http://schemas.microsoft.com/office/powerpoint/2010/main" val="272975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9E67017A-FAFA-9203-45B5-93120E5AA19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9328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extLst>
              <p:ext uri="{D42A27DB-BD31-4B8C-83A1-F6EECF244321}">
                <p14:modId xmlns:p14="http://schemas.microsoft.com/office/powerpoint/2010/main" val="3696978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34C08B7B-C7B1-ACA5-BE48-37DEB528F84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9115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44589C7-707E-F40C-AD4D-AA2A7F4930D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2743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3116317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01714DAB-3EF2-52BD-D980-2AAC95C9C2E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7975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3105410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E86D40A4-76D1-3781-4FDE-ABB30953C85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7423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1279966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31D5476C-238A-C502-9169-D67B3273275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4872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3315114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FC320BAD-EB95-69C8-C4BB-4A00E012E18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1320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1395701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FB6722BA-5372-49B5-6976-F68C15A1494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6168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B1EEF6D-B8EB-B1D6-1ECF-BA8984CD873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377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321424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DB569456-E9B5-ECBE-CDF1-875711665F7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65850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33F468B5-0A3D-AFCC-5A4C-45EE2E72305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63122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E8A0648A-E68A-BE2D-BC02-3A3373AEEC1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2739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6B894DE-7D2F-2286-726C-8572F34C43F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291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5714120F-91C6-46BA-8384-4A5F2962EF7F}"/>
              </a:ext>
            </a:extLst>
          </p:cNvPr>
          <p:cNvGraphicFramePr>
            <a:graphicFrameLocks noChangeAspect="1"/>
          </p:cNvGraphicFramePr>
          <p:nvPr>
            <p:custDataLst>
              <p:tags r:id="rId1"/>
            </p:custDataLst>
            <p:extLst>
              <p:ext uri="{D42A27DB-BD31-4B8C-83A1-F6EECF244321}">
                <p14:modId xmlns:p14="http://schemas.microsoft.com/office/powerpoint/2010/main" val="424385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F2EDAA94-E783-3337-3A30-82ADB70373D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3464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8EFFC18B-3C5C-4348-A589-4A43CA5F27A1}"/>
              </a:ext>
            </a:extLst>
          </p:cNvPr>
          <p:cNvGraphicFramePr>
            <a:graphicFrameLocks noChangeAspect="1"/>
          </p:cNvGraphicFramePr>
          <p:nvPr>
            <p:custDataLst>
              <p:tags r:id="rId1"/>
            </p:custDataLst>
            <p:extLst>
              <p:ext uri="{D42A27DB-BD31-4B8C-83A1-F6EECF244321}">
                <p14:modId xmlns:p14="http://schemas.microsoft.com/office/powerpoint/2010/main" val="3532818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4C2FE648-3834-88FC-5523-C5457B67318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4719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67736EB9-1321-4654-B3FD-AEF14828A76D}"/>
              </a:ext>
            </a:extLst>
          </p:cNvPr>
          <p:cNvGraphicFramePr>
            <a:graphicFrameLocks noChangeAspect="1"/>
          </p:cNvGraphicFramePr>
          <p:nvPr>
            <p:custDataLst>
              <p:tags r:id="rId1"/>
            </p:custDataLst>
            <p:extLst>
              <p:ext uri="{D42A27DB-BD31-4B8C-83A1-F6EECF244321}">
                <p14:modId xmlns:p14="http://schemas.microsoft.com/office/powerpoint/2010/main" val="1154300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119EE44B-5802-CA3B-BBE6-7C9740765CA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544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BD75373F-B603-4191-9293-1DDD6156E435}"/>
              </a:ext>
            </a:extLst>
          </p:cNvPr>
          <p:cNvGraphicFramePr>
            <a:graphicFrameLocks noChangeAspect="1"/>
          </p:cNvGraphicFramePr>
          <p:nvPr>
            <p:custDataLst>
              <p:tags r:id="rId1"/>
            </p:custDataLst>
            <p:extLst>
              <p:ext uri="{D42A27DB-BD31-4B8C-83A1-F6EECF244321}">
                <p14:modId xmlns:p14="http://schemas.microsoft.com/office/powerpoint/2010/main" val="4107779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49D671A2-F455-EA69-5E65-F75FD9D9E5F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1619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EBFBED6-ECFB-BF75-0927-22DD65B6B48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1798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extLst>
              <p:ext uri="{D42A27DB-BD31-4B8C-83A1-F6EECF244321}">
                <p14:modId xmlns:p14="http://schemas.microsoft.com/office/powerpoint/2010/main" val="1685825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E49DEBB8-BF7E-EA6B-E842-53CB0D8A046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66865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221E737B91CD54B90BF8EA7BB4FF285" ma:contentTypeVersion="4" ma:contentTypeDescription="新しいドキュメントを作成します。" ma:contentTypeScope="" ma:versionID="f57a2a0a52e375441cab4fb7b7c564e5">
  <xsd:schema xmlns:xsd="http://www.w3.org/2001/XMLSchema" xmlns:xs="http://www.w3.org/2001/XMLSchema" xmlns:p="http://schemas.microsoft.com/office/2006/metadata/properties" xmlns:ns2="48eda21e-c3ca-4c84-96af-7a820448060a" xmlns:ns3="991be074-868e-4d92-97d6-e216f9fec143" targetNamespace="http://schemas.microsoft.com/office/2006/metadata/properties" ma:root="true" ma:fieldsID="39bbe0096ee592dbd2eb397613c042cc" ns2:_="" ns3:_="">
    <xsd:import namespace="48eda21e-c3ca-4c84-96af-7a820448060a"/>
    <xsd:import namespace="991be074-868e-4d92-97d6-e216f9fec1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da21e-c3ca-4c84-96af-7a8204480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1be074-868e-4d92-97d6-e216f9fec14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B9AD4A-700E-4CAD-A728-A7F377435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eda21e-c3ca-4c84-96af-7a820448060a"/>
    <ds:schemaRef ds:uri="991be074-868e-4d92-97d6-e216f9fec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198397-B7D1-4E94-B163-EE5938044D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2500</Words>
  <Application>Microsoft Office PowerPoint</Application>
  <PresentationFormat>画面に合わせる (4:3)</PresentationFormat>
  <Paragraphs>220</Paragraphs>
  <Slides>22</Slides>
  <Notes>22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0"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2021-12-21T00:45:50Z</dcterms:created>
  <dcterms:modified xsi:type="dcterms:W3CDTF">2023-06-23T02:29:40Z</dcterms:modified>
</cp:coreProperties>
</file>