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4"/>
  </p:notesMasterIdLst>
  <p:sldIdLst>
    <p:sldId id="374" r:id="rId5"/>
    <p:sldId id="375" r:id="rId6"/>
    <p:sldId id="376" r:id="rId7"/>
    <p:sldId id="417" r:id="rId8"/>
    <p:sldId id="418" r:id="rId9"/>
    <p:sldId id="385" r:id="rId10"/>
    <p:sldId id="386" r:id="rId11"/>
    <p:sldId id="387" r:id="rId12"/>
    <p:sldId id="390" r:id="rId13"/>
    <p:sldId id="391" r:id="rId14"/>
    <p:sldId id="393" r:id="rId15"/>
    <p:sldId id="398" r:id="rId16"/>
    <p:sldId id="399" r:id="rId17"/>
    <p:sldId id="394" r:id="rId18"/>
    <p:sldId id="395" r:id="rId19"/>
    <p:sldId id="396" r:id="rId20"/>
    <p:sldId id="397" r:id="rId21"/>
    <p:sldId id="400" r:id="rId22"/>
    <p:sldId id="401" r:id="rId23"/>
  </p:sldIdLst>
  <p:sldSz cx="9144000" cy="6858000" type="screen4x3"/>
  <p:notesSz cx="6669088" cy="9926638"/>
  <p:custDataLst>
    <p:tags r:id="rId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1" autoAdjust="0"/>
    <p:restoredTop sz="58609" autoAdjust="0"/>
  </p:normalViewPr>
  <p:slideViewPr>
    <p:cSldViewPr snapToObjects="1">
      <p:cViewPr varScale="1">
        <p:scale>
          <a:sx n="74" d="100"/>
          <a:sy n="74" d="100"/>
        </p:scale>
        <p:origin x="2256" y="66"/>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varScale="1">
        <p:scale>
          <a:sx n="80" d="100"/>
          <a:sy n="80" d="100"/>
        </p:scale>
        <p:origin x="40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9939" cy="498055"/>
          </a:xfrm>
          <a:prstGeom prst="rect">
            <a:avLst/>
          </a:prstGeom>
        </p:spPr>
        <p:txBody>
          <a:bodyPr vert="horz" lIns="91391" tIns="45696" rIns="91391"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6" y="1"/>
            <a:ext cx="2889939" cy="498055"/>
          </a:xfrm>
          <a:prstGeom prst="rect">
            <a:avLst/>
          </a:prstGeom>
        </p:spPr>
        <p:txBody>
          <a:bodyPr vert="horz" lIns="91391" tIns="45696" rIns="91391" bIns="45696" rtlCol="0"/>
          <a:lstStyle>
            <a:lvl1pPr algn="r">
              <a:defRPr sz="1200"/>
            </a:lvl1pPr>
          </a:lstStyle>
          <a:p>
            <a:fld id="{BA50B120-CD90-CA4A-A384-DB7B908530F3}"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754286" y="249028"/>
            <a:ext cx="5160516" cy="3870764"/>
          </a:xfrm>
          <a:prstGeom prst="rect">
            <a:avLst/>
          </a:prstGeom>
          <a:noFill/>
          <a:ln w="12700">
            <a:solidFill>
              <a:prstClr val="black"/>
            </a:solidFill>
          </a:ln>
        </p:spPr>
        <p:txBody>
          <a:bodyPr vert="horz" lIns="91391" tIns="45696" rIns="91391" bIns="45696" rtlCol="0" anchor="ctr"/>
          <a:lstStyle/>
          <a:p>
            <a:endParaRPr lang="ja-JP" altLang="en-US"/>
          </a:p>
        </p:txBody>
      </p:sp>
      <p:sp>
        <p:nvSpPr>
          <p:cNvPr id="5" name="ノート プレースホルダー 4"/>
          <p:cNvSpPr>
            <a:spLocks noGrp="1"/>
          </p:cNvSpPr>
          <p:nvPr>
            <p:ph type="body" sz="quarter" idx="3"/>
          </p:nvPr>
        </p:nvSpPr>
        <p:spPr>
          <a:xfrm>
            <a:off x="666908" y="4777195"/>
            <a:ext cx="5691971" cy="5149441"/>
          </a:xfrm>
          <a:prstGeom prst="rect">
            <a:avLst/>
          </a:prstGeom>
        </p:spPr>
        <p:txBody>
          <a:bodyPr vert="horz" lIns="91391" tIns="45696" rIns="91391" bIns="4569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28585"/>
            <a:ext cx="2889939" cy="498054"/>
          </a:xfrm>
          <a:prstGeom prst="rect">
            <a:avLst/>
          </a:prstGeom>
        </p:spPr>
        <p:txBody>
          <a:bodyPr vert="horz" lIns="91391" tIns="45696" rIns="91391"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6" y="9428585"/>
            <a:ext cx="2889939" cy="498054"/>
          </a:xfrm>
          <a:prstGeom prst="rect">
            <a:avLst/>
          </a:prstGeom>
        </p:spPr>
        <p:txBody>
          <a:bodyPr vert="horz" lIns="91391" tIns="45696" rIns="91391" bIns="4569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ここでは、マイナポータルの各サービスの利用方法について、そのサービスの概要と利用方法についてご説明します。</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F697F55F-B846-400D-8A82-B6E6225E0C5D}"/>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9685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「やりとり履歴」の使い方をご説明します。</a:t>
            </a:r>
            <a:endParaRPr lang="en-US" altLang="ja-JP" dirty="0"/>
          </a:p>
          <a:p>
            <a:endParaRPr lang="ja-JP" altLang="en-US" dirty="0"/>
          </a:p>
          <a:p>
            <a:r>
              <a:rPr lang="ja-JP" altLang="en-US" dirty="0"/>
              <a:t>①トップ画面から上にスクロールします。</a:t>
            </a:r>
            <a:endParaRPr lang="en-US" altLang="ja-JP" dirty="0"/>
          </a:p>
          <a:p>
            <a:endParaRPr lang="ja-JP" altLang="en-US" dirty="0"/>
          </a:p>
          <a:p>
            <a:r>
              <a:rPr lang="ja-JP" altLang="en-US" dirty="0"/>
              <a:t>②行政機関のあいだでの情報提供履歴の「履歴を確認」をタップします。</a:t>
            </a:r>
            <a:endParaRPr lang="en-US" altLang="ja-JP" dirty="0"/>
          </a:p>
          <a:p>
            <a:endParaRPr lang="ja-JP" altLang="en-US" dirty="0"/>
          </a:p>
          <a:p>
            <a:r>
              <a:rPr lang="ja-JP" altLang="en-US" dirty="0"/>
              <a:t>③やりとり履歴があれば赤枠内に表示されます。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0FB9EF23-B82D-4DF8-9FF6-E29873E49953}"/>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95849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「お知らせ」の使い方についてご説明します。</a:t>
            </a:r>
            <a:endParaRPr lang="en-US" altLang="ja-JP" dirty="0"/>
          </a:p>
          <a:p>
            <a:endParaRPr lang="ja-JP" altLang="en-US" dirty="0"/>
          </a:p>
          <a:p>
            <a:r>
              <a:rPr lang="ja-JP" altLang="en-US" dirty="0"/>
              <a:t>ここでは、「お知らせ」について、検索画面の表示までご説明します。</a:t>
            </a:r>
            <a:endParaRPr lang="en-US" altLang="ja-JP" dirty="0"/>
          </a:p>
          <a:p>
            <a:endParaRPr lang="ja-JP" altLang="en-US" dirty="0"/>
          </a:p>
          <a:p>
            <a:r>
              <a:rPr lang="ja-JP" altLang="en-US" dirty="0"/>
              <a:t>①「お知らせ」をタップしてください。</a:t>
            </a:r>
            <a:endParaRPr lang="en-US" altLang="ja-JP" dirty="0"/>
          </a:p>
          <a:p>
            <a:endParaRPr lang="ja-JP" altLang="en-US" dirty="0"/>
          </a:p>
          <a:p>
            <a:r>
              <a:rPr lang="ja-JP" altLang="en-US" dirty="0"/>
              <a:t>②届いているお知らせが一覧で表示されます。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4A35E2E4-84B1-4F63-A88F-D1AB65B1B55E}"/>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356887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外部サイトとの連携の使い方についてご説明します。</a:t>
            </a:r>
            <a:endParaRPr lang="en-US" altLang="ja-JP" dirty="0"/>
          </a:p>
          <a:p>
            <a:endParaRPr lang="ja-JP" altLang="en-US" dirty="0"/>
          </a:p>
          <a:p>
            <a:r>
              <a:rPr lang="ja-JP" altLang="en-US" dirty="0"/>
              <a:t>外部サイトとの連携では、マイナポータルと外部サイトをつなぎ、つないだサイトのサービスを受けることができます。</a:t>
            </a:r>
            <a:endParaRPr lang="en-US" altLang="ja-JP" dirty="0"/>
          </a:p>
          <a:p>
            <a:endParaRPr lang="en-US" altLang="ja-JP" dirty="0"/>
          </a:p>
          <a:p>
            <a:r>
              <a:rPr lang="ja-JP" altLang="en-US" dirty="0"/>
              <a:t>例えば年末調整手続において、生命保険控除証明書等のデータをまとめて入手し、控除申告書へ自動入力ができます。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D98DBA52-DC38-4BA8-8F58-F38407D1FCD0}"/>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3443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614058"/>
            <a:ext cx="5335270" cy="5448457"/>
          </a:xfrm>
        </p:spPr>
        <p:txBody>
          <a:bodyPr/>
          <a:lstStyle/>
          <a:p>
            <a:r>
              <a:rPr lang="ja-JP" altLang="en-US" dirty="0"/>
              <a:t>外部サイトとの連携の使い方をご説明します。</a:t>
            </a:r>
            <a:endParaRPr lang="en-US" altLang="ja-JP" dirty="0"/>
          </a:p>
          <a:p>
            <a:endParaRPr lang="ja-JP" altLang="en-US" dirty="0"/>
          </a:p>
          <a:p>
            <a:r>
              <a:rPr lang="ja-JP" altLang="en-US" dirty="0"/>
              <a:t>①画面左上の「三本線」をタップしてください。</a:t>
            </a:r>
            <a:endParaRPr lang="en-US" altLang="ja-JP" dirty="0"/>
          </a:p>
          <a:p>
            <a:endParaRPr lang="ja-JP" altLang="en-US" dirty="0"/>
          </a:p>
          <a:p>
            <a:r>
              <a:rPr lang="ja-JP" altLang="en-US" dirty="0"/>
              <a:t>②メニュー画面の中から「外部サイトとの連携」をタップしてください。</a:t>
            </a:r>
            <a:endParaRPr lang="en-US" altLang="ja-JP" dirty="0"/>
          </a:p>
          <a:p>
            <a:endParaRPr lang="ja-JP" altLang="en-US" dirty="0"/>
          </a:p>
          <a:p>
            <a:r>
              <a:rPr lang="ja-JP" altLang="en-US" dirty="0"/>
              <a:t>③はじめの設定では、どのサイトとも繋がっていない状態であるため、つながっていないウェブサイトとしてねんきんネットなどが表示されます。</a:t>
            </a:r>
            <a:endParaRPr lang="en-US" altLang="ja-JP" dirty="0"/>
          </a:p>
          <a:p>
            <a:endParaRPr lang="en-US" altLang="ja-JP" dirty="0"/>
          </a:p>
          <a:p>
            <a:r>
              <a:rPr lang="ja-JP" altLang="en-US" dirty="0"/>
              <a:t>たとえば、 ねんきんネットの「つなぐ」ボタンを押すと、ねんきんネットにつなぐことができます。</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講師の皆様は、「もっとつながる」で官民のサイトにつなげることができることをご案内ください。</a:t>
            </a:r>
            <a:endParaRPr lang="en-US" altLang="ja-JP" dirty="0"/>
          </a:p>
          <a:p>
            <a:endParaRPr lang="ja-JP" altLang="en-US" dirty="0"/>
          </a:p>
          <a:p>
            <a:r>
              <a:rPr lang="ja-JP" altLang="en-US" dirty="0"/>
              <a:t>例えば、公的機関は、</a:t>
            </a:r>
            <a:r>
              <a:rPr lang="en-US" altLang="ja-JP" dirty="0"/>
              <a:t>e-Tax</a:t>
            </a:r>
            <a:r>
              <a:rPr lang="ja-JP" altLang="en-US" dirty="0"/>
              <a:t>やねんきんネットなど、国の様々なサービスが利用でき、税金の申告や年金の情報をチェックすることが容易になります。</a:t>
            </a:r>
            <a:endParaRPr lang="en-US" altLang="ja-JP" dirty="0"/>
          </a:p>
          <a:p>
            <a:endParaRPr lang="ja-JP" altLang="en-US" dirty="0"/>
          </a:p>
          <a:p>
            <a:r>
              <a:rPr lang="ja-JP" altLang="en-US" dirty="0"/>
              <a:t>民間の関連サイトは、日本郵便のマイポストなど、生活を便利にする多様なサービスへのリンクが見つかります。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58283A52-246E-4127-BD53-9D0E230B8BB9}"/>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85444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「操作履歴」についての説明です。</a:t>
            </a:r>
            <a:endParaRPr lang="en-US" altLang="ja-JP" dirty="0"/>
          </a:p>
          <a:p>
            <a:pPr lvl="0"/>
            <a:endParaRPr lang="ja-JP" altLang="en-US" dirty="0"/>
          </a:p>
          <a:p>
            <a:pPr lvl="0"/>
            <a:r>
              <a:rPr lang="ja-JP" altLang="en-US" dirty="0"/>
              <a:t>「操作履歴」では、あなたご自身、またはあなたの代理人の方が、マイナポータルで、いつ、どのサービスを利用したのかなどの利用履歴が確認できます。</a:t>
            </a:r>
          </a:p>
          <a:p>
            <a:pPr lvl="0"/>
            <a:endParaRPr lang="en-US" altLang="ja-JP" dirty="0"/>
          </a:p>
          <a:p>
            <a:pPr lvl="0"/>
            <a:endParaRPr lang="ja-JP" altLang="en-US" dirty="0"/>
          </a:p>
          <a:p>
            <a:pPr lvl="0"/>
            <a:r>
              <a:rPr lang="en-US" altLang="ja-JP" dirty="0"/>
              <a:t>【</a:t>
            </a:r>
            <a:r>
              <a:rPr lang="ja-JP" altLang="en-US" dirty="0"/>
              <a:t>補足説明</a:t>
            </a:r>
            <a:r>
              <a:rPr lang="en-US" altLang="ja-JP" dirty="0"/>
              <a:t>】</a:t>
            </a:r>
          </a:p>
          <a:p>
            <a:pPr lvl="0"/>
            <a:endParaRPr lang="en-US" altLang="ja-JP" dirty="0"/>
          </a:p>
          <a:p>
            <a:pPr lvl="0"/>
            <a:r>
              <a:rPr lang="ja-JP" altLang="en-US" dirty="0"/>
              <a:t>講師の方は、役所に書類を提出した際などに、自身の手元に書類のコピーや日付を控えておかなければ、いつどのような申請を行ったか確認することは難しいが、「操作履歴」を確認すれば、簡単に履歴を見ることができる、等のメリットを伝えるよう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2298A06C-6775-4BDF-8B98-5D020344824C}"/>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0473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利用履歴の使いかたについてご説明します。</a:t>
            </a:r>
          </a:p>
          <a:p>
            <a:endParaRPr lang="ja-JP" altLang="en-US" dirty="0"/>
          </a:p>
          <a:p>
            <a:r>
              <a:rPr lang="ja-JP" altLang="en-US" dirty="0"/>
              <a:t>①ホーム画面をスクロールしていき、「操作履歴」をタップします。</a:t>
            </a:r>
            <a:endParaRPr lang="en-US" altLang="ja-JP" dirty="0"/>
          </a:p>
          <a:p>
            <a:endParaRPr lang="ja-JP" altLang="en-US" dirty="0"/>
          </a:p>
          <a:p>
            <a:r>
              <a:rPr lang="ja-JP" altLang="en-US" dirty="0"/>
              <a:t>②画面が遷移し「利用履歴一覧画面」が表示されます。</a:t>
            </a:r>
            <a:endParaRPr lang="en-US" altLang="ja-JP" dirty="0"/>
          </a:p>
          <a:p>
            <a:endParaRPr lang="ja-JP" altLang="en-US" dirty="0"/>
          </a:p>
          <a:p>
            <a:r>
              <a:rPr lang="ja-JP" altLang="en-US" dirty="0"/>
              <a:t>　そこで利用履歴を確認することができます。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EE1C5308-CEF0-4955-8427-98AEA479C6CA}"/>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37991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6"/>
            <a:ext cx="5335270" cy="4750364"/>
          </a:xfrm>
        </p:spPr>
        <p:txBody>
          <a:bodyPr/>
          <a:lstStyle/>
          <a:p>
            <a:r>
              <a:rPr lang="ja-JP" altLang="en-US" dirty="0"/>
              <a:t>「利用者者登録変更」についてご説明します。</a:t>
            </a:r>
            <a:endParaRPr lang="en-US" altLang="ja-JP" dirty="0"/>
          </a:p>
          <a:p>
            <a:endParaRPr lang="en-US" altLang="ja-JP" dirty="0"/>
          </a:p>
          <a:p>
            <a:r>
              <a:rPr lang="ja-JP" altLang="en-US" dirty="0"/>
              <a:t>ここでは、マイナポータルの利用者情報の登録変更ができます。</a:t>
            </a:r>
            <a:endParaRPr lang="en-US" altLang="ja-JP" dirty="0"/>
          </a:p>
          <a:p>
            <a:endParaRPr lang="en-US" altLang="ja-JP" dirty="0"/>
          </a:p>
          <a:p>
            <a:r>
              <a:rPr lang="ja-JP" altLang="en-US" dirty="0"/>
              <a:t>変更できるのは、</a:t>
            </a:r>
            <a:endParaRPr lang="en-US" altLang="ja-JP" dirty="0"/>
          </a:p>
          <a:p>
            <a:endParaRPr lang="en-US" altLang="ja-JP" dirty="0"/>
          </a:p>
          <a:p>
            <a:r>
              <a:rPr lang="ja-JP" altLang="en-US" dirty="0"/>
              <a:t>・メール通知の希望変更</a:t>
            </a:r>
            <a:endParaRPr lang="en-US" altLang="ja-JP" dirty="0"/>
          </a:p>
          <a:p>
            <a:endParaRPr lang="en-US" altLang="ja-JP" dirty="0"/>
          </a:p>
          <a:p>
            <a:r>
              <a:rPr lang="ja-JP" altLang="en-US" dirty="0"/>
              <a:t>・ニックネームの変更</a:t>
            </a:r>
            <a:endParaRPr lang="en-US" altLang="ja-JP" dirty="0"/>
          </a:p>
          <a:p>
            <a:endParaRPr lang="en-US" altLang="ja-JP" dirty="0"/>
          </a:p>
          <a:p>
            <a:r>
              <a:rPr lang="ja-JP" altLang="en-US" dirty="0"/>
              <a:t>・メールアドレスの変更</a:t>
            </a:r>
            <a:endParaRPr lang="en-US" altLang="ja-JP" dirty="0"/>
          </a:p>
          <a:p>
            <a:endParaRPr lang="en-US" altLang="ja-JP" dirty="0"/>
          </a:p>
          <a:p>
            <a:r>
              <a:rPr lang="ja-JP" altLang="en-US" dirty="0"/>
              <a:t>などです。</a:t>
            </a:r>
            <a:endParaRPr lang="en-US" altLang="ja-JP" dirty="0"/>
          </a:p>
          <a:p>
            <a:endParaRPr lang="en-US" altLang="ja-JP" dirty="0"/>
          </a:p>
          <a:p>
            <a:r>
              <a:rPr lang="ja-JP" altLang="en-US" dirty="0"/>
              <a:t>メール通知の希望変更とは、マイナポータルにログインしたり、お知らせが来た際に、メールでの通知を希望するかどうかの変更です。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C3E5AF72-4C46-4C11-863B-DFFCE85A40C9}"/>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52812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利用者登録変更の使い方をご説明します。</a:t>
            </a:r>
            <a:endParaRPr lang="en-US" altLang="ja-JP" dirty="0"/>
          </a:p>
          <a:p>
            <a:endParaRPr lang="ja-JP" altLang="en-US" dirty="0"/>
          </a:p>
          <a:p>
            <a:r>
              <a:rPr lang="ja-JP" altLang="en-US" dirty="0"/>
              <a:t>①左上の三本線をタップしてください。</a:t>
            </a:r>
            <a:endParaRPr lang="en-US" altLang="ja-JP" dirty="0"/>
          </a:p>
          <a:p>
            <a:endParaRPr lang="ja-JP" altLang="en-US" dirty="0"/>
          </a:p>
          <a:p>
            <a:r>
              <a:rPr lang="ja-JP" altLang="en-US" dirty="0"/>
              <a:t>②「アカウント設定」をタップしてください。</a:t>
            </a:r>
            <a:endParaRPr lang="en-US" altLang="ja-JP" dirty="0"/>
          </a:p>
          <a:p>
            <a:endParaRPr lang="ja-JP" altLang="en-US" dirty="0"/>
          </a:p>
          <a:p>
            <a:r>
              <a:rPr lang="ja-JP" altLang="en-US" dirty="0"/>
              <a:t>③登録した利用者情報が表示されますので、変更したいところを選び変更してください。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A15F4D9D-5FE3-4EA1-9431-E4787D842B0F}"/>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51361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544206"/>
            <a:ext cx="5335270" cy="5448457"/>
          </a:xfrm>
        </p:spPr>
        <p:txBody>
          <a:bodyPr/>
          <a:lstStyle/>
          <a:p>
            <a:r>
              <a:rPr lang="ja-JP" altLang="en-US" dirty="0"/>
              <a:t>「代理人を変更・登録」についてご説明します。</a:t>
            </a:r>
            <a:endParaRPr lang="en-US" altLang="ja-JP" dirty="0"/>
          </a:p>
          <a:p>
            <a:endParaRPr lang="en-US" altLang="ja-JP" dirty="0"/>
          </a:p>
          <a:p>
            <a:r>
              <a:rPr lang="ja-JP" altLang="en-US" dirty="0"/>
              <a:t>あなたの代わりに、代理人の方がマイナポータルの機能を使用できるように設定できます。</a:t>
            </a:r>
            <a:endParaRPr lang="en-US" altLang="ja-JP" dirty="0"/>
          </a:p>
          <a:p>
            <a:endParaRPr lang="en-US" altLang="ja-JP" dirty="0"/>
          </a:p>
          <a:p>
            <a:r>
              <a:rPr lang="ja-JP" altLang="en-US" dirty="0"/>
              <a:t>代理人を設定する際は、あなたが代理人同席のもと、代理人に利用を許可するサービスや、代理できる期間を入力し、代理人が自身のマイナンバーカード読み込ませて代理人登録を行います。</a:t>
            </a:r>
            <a:endParaRPr lang="en-US" altLang="ja-JP" dirty="0"/>
          </a:p>
          <a:p>
            <a:endParaRPr lang="en-US" altLang="ja-JP" dirty="0"/>
          </a:p>
          <a:p>
            <a:r>
              <a:rPr lang="ja-JP" altLang="en-US" dirty="0"/>
              <a:t>代理人登録後、あなたに代わって代理人が作業できるようになります。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講師の方は、代理人を設定することにより、一部の機能について代理人が代わりに作業することができるようになるということをご説明ください。</a:t>
            </a:r>
            <a:endParaRPr lang="en-US" altLang="ja-JP" dirty="0"/>
          </a:p>
          <a:p>
            <a:endParaRPr lang="en-US" altLang="ja-JP" dirty="0"/>
          </a:p>
          <a:p>
            <a:r>
              <a:rPr lang="ja-JP" altLang="en-US" dirty="0"/>
              <a:t>例えば、ご家族が受講者の情報を見る必要がある場合、ご家族を代理人設定することにより、確認が可能になります。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49F61297-630A-4B74-A77A-49486E097874}"/>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455490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「代理人を登録・変更」の使い方をご説明します。</a:t>
            </a:r>
            <a:endParaRPr lang="en-US" altLang="ja-JP" dirty="0"/>
          </a:p>
          <a:p>
            <a:endParaRPr lang="ja-JP" altLang="en-US" dirty="0"/>
          </a:p>
          <a:p>
            <a:r>
              <a:rPr lang="ja-JP" altLang="en-US" dirty="0"/>
              <a:t>①左上の三本線をタップしてください。</a:t>
            </a:r>
            <a:endParaRPr lang="en-US" altLang="ja-JP" dirty="0"/>
          </a:p>
          <a:p>
            <a:endParaRPr lang="ja-JP" altLang="en-US" dirty="0"/>
          </a:p>
          <a:p>
            <a:r>
              <a:rPr lang="ja-JP" altLang="en-US" dirty="0"/>
              <a:t>②「アカウント設定」をタップしてください。</a:t>
            </a:r>
            <a:endParaRPr lang="en-US" altLang="ja-JP" dirty="0"/>
          </a:p>
          <a:p>
            <a:endParaRPr lang="ja-JP" altLang="en-US" dirty="0"/>
          </a:p>
          <a:p>
            <a:r>
              <a:rPr lang="ja-JP" altLang="en-US" dirty="0"/>
              <a:t>③行いたい操作を選んでください。</a:t>
            </a:r>
          </a:p>
          <a:p>
            <a:endParaRPr lang="en-US" altLang="ja-JP" dirty="0"/>
          </a:p>
          <a:p>
            <a:endParaRPr lang="ja-JP" altLang="en-US" dirty="0"/>
          </a:p>
          <a:p>
            <a:r>
              <a:rPr lang="ja-JP" altLang="en-US" dirty="0"/>
              <a:t>マイナポータルについての講座は以上です。</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講師の皆様は、代理人登録を行いたい場合、ご自宅等のパソコンで、ＱＲコードの表示のあるサイトから登録を行っていただくようにご案内ください。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E78915DC-DBE2-45FD-89D9-A564B1375CF9}"/>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37632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6"/>
            <a:ext cx="5335270" cy="4388123"/>
          </a:xfrm>
        </p:spPr>
        <p:txBody>
          <a:bodyPr/>
          <a:lstStyle/>
          <a:p>
            <a:r>
              <a:rPr lang="ja-JP" altLang="en-US" dirty="0"/>
              <a:t>次に、様々なサービス・申請のしかたについて説明します。</a:t>
            </a:r>
            <a:endParaRPr lang="en-US" altLang="ja-JP" dirty="0"/>
          </a:p>
          <a:p>
            <a:endParaRPr lang="ja-JP" altLang="en-US" dirty="0"/>
          </a:p>
          <a:p>
            <a:r>
              <a:rPr lang="ja-JP" altLang="en-US" dirty="0"/>
              <a:t>マイナポータルを使うと、地方公共団体で行われている「子育て、介護、被災者支援サービス等」のような、身近な行政サービスの利用手続きを、自宅からでも簡単に行うことができます。</a:t>
            </a:r>
          </a:p>
          <a:p>
            <a:endParaRPr lang="en-US" altLang="ja-JP" dirty="0"/>
          </a:p>
          <a:p>
            <a:r>
              <a:rPr lang="ja-JP" altLang="en-US" dirty="0"/>
              <a:t>①お住まいの地域や自身の状況に合わせて、適切な行政サービスを検索することができます。 </a:t>
            </a:r>
          </a:p>
          <a:p>
            <a:endParaRPr lang="en-US" altLang="ja-JP" dirty="0"/>
          </a:p>
          <a:p>
            <a:r>
              <a:rPr lang="ja-JP" altLang="en-US" dirty="0"/>
              <a:t>②役所に足を運ぶことなく、手続きに必要な書類をオンラインで作成することが可能です。 </a:t>
            </a:r>
          </a:p>
          <a:p>
            <a:endParaRPr lang="en-US" altLang="ja-JP" dirty="0"/>
          </a:p>
          <a:p>
            <a:r>
              <a:rPr lang="ja-JP" altLang="en-US" dirty="0"/>
              <a:t>③作成した書類を電子申請することができます。ただし、一部の手続きでは、マイナンバーカードによる電子署名が必要な場合があります。</a:t>
            </a:r>
          </a:p>
          <a:p>
            <a:endParaRPr lang="en-US" altLang="ja-JP" dirty="0"/>
          </a:p>
          <a:p>
            <a:r>
              <a:rPr lang="ja-JP" altLang="en-US" dirty="0"/>
              <a:t>手続きの検索・電子申請で可能な具体的な申請や手続き内容は、地方公共団体によって異なります。また、全てのサービスがオンラインで利用できるわけではないので、ご注意ください。</a:t>
            </a:r>
          </a:p>
          <a:p>
            <a:endParaRPr lang="en-US" altLang="ja-JP" dirty="0"/>
          </a:p>
          <a:p>
            <a:endParaRPr lang="ja-JP" altLang="en-US" dirty="0"/>
          </a:p>
          <a:p>
            <a:r>
              <a:rPr lang="en-US" altLang="ja-JP" dirty="0"/>
              <a:t>【</a:t>
            </a:r>
            <a:r>
              <a:rPr lang="ja-JP" altLang="en-US" dirty="0"/>
              <a:t>補足説明</a:t>
            </a:r>
            <a:r>
              <a:rPr lang="en-US" altLang="ja-JP" dirty="0"/>
              <a:t>】 </a:t>
            </a:r>
          </a:p>
          <a:p>
            <a:endParaRPr lang="en-US" altLang="ja-JP" dirty="0"/>
          </a:p>
          <a:p>
            <a:r>
              <a:rPr lang="ja-JP" altLang="en-US" dirty="0"/>
              <a:t>講師の皆様は、マイナポータルの利便性を具体的に説明することで、受講者の理解を深めてください。例えば、役所に出向くことなく、自宅から申請手続きができる利点や、必要な情報を事前に確認してから書類を作成できるため、無駄な往復が減るなどのメリットを説明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827C3EF6-24FF-4212-B6BB-F1F7A32AC7D5}"/>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99184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895261"/>
          </a:xfrm>
        </p:spPr>
        <p:txBody>
          <a:bodyPr/>
          <a:lstStyle/>
          <a:p>
            <a:r>
              <a:rPr lang="ja-JP" altLang="en-US" dirty="0"/>
              <a:t>マイナポータルにはどんなサービスがあるかを確認してみましょう。</a:t>
            </a:r>
            <a:endParaRPr lang="en-US" altLang="ja-JP" dirty="0"/>
          </a:p>
          <a:p>
            <a:endParaRPr lang="ja-JP" altLang="en-US" dirty="0"/>
          </a:p>
          <a:p>
            <a:r>
              <a:rPr lang="ja-JP" altLang="en-US" dirty="0"/>
              <a:t>マイナポータルのサービスは主にホーム画面右下の「さがす」から確認することができます。</a:t>
            </a:r>
          </a:p>
          <a:p>
            <a:endParaRPr lang="ja-JP" altLang="en-US" dirty="0"/>
          </a:p>
          <a:p>
            <a:r>
              <a:rPr lang="ja-JP" altLang="en-US" dirty="0"/>
              <a:t>「さがす」からは、様々な方法でマイナポータルのサービスを探すことができます。</a:t>
            </a:r>
            <a:endParaRPr lang="en-US" altLang="ja-JP" dirty="0"/>
          </a:p>
          <a:p>
            <a:endParaRPr lang="ja-JP" altLang="en-US" dirty="0"/>
          </a:p>
          <a:p>
            <a:r>
              <a:rPr lang="ja-JP" altLang="en-US" dirty="0"/>
              <a:t>探したいサービスが決まっている場合は直接画面上の検索ボックスにキーワードを入力することで関連するサービスを探すことができます。</a:t>
            </a:r>
          </a:p>
          <a:p>
            <a:endParaRPr lang="en-US" altLang="ja-JP" dirty="0"/>
          </a:p>
          <a:p>
            <a:r>
              <a:rPr lang="ja-JP" altLang="en-US" dirty="0"/>
              <a:t>その下には「＃」で検索ワードの一例もありますので、ここを押すことでも検索ができます。</a:t>
            </a:r>
          </a:p>
          <a:p>
            <a:endParaRPr lang="en-US" altLang="ja-JP" dirty="0"/>
          </a:p>
          <a:p>
            <a:r>
              <a:rPr lang="ja-JP" altLang="en-US" dirty="0"/>
              <a:t>また、「注目」では特に需要の高い６つのキーワードから関連するサービスを探すこともできます。</a:t>
            </a:r>
          </a:p>
          <a:p>
            <a:endParaRPr lang="en-US" altLang="ja-JP" dirty="0"/>
          </a:p>
          <a:p>
            <a:r>
              <a:rPr lang="ja-JP" altLang="en-US" dirty="0"/>
              <a:t>「証明書」からはマイナ保険証の登録や確認、パスポートに関わるサービスなどをさがすことができます。</a:t>
            </a:r>
          </a:p>
          <a:p>
            <a:endParaRPr lang="en-US" altLang="ja-JP" dirty="0"/>
          </a:p>
          <a:p>
            <a:r>
              <a:rPr lang="ja-JP" altLang="en-US" dirty="0"/>
              <a:t>「住まい」からは引っ越しの手続きや世帯情報の確認など暮らしに関わるサービスなどをさがすことができます。</a:t>
            </a:r>
          </a:p>
          <a:p>
            <a:endParaRPr lang="en-US" altLang="ja-JP" dirty="0"/>
          </a:p>
          <a:p>
            <a:r>
              <a:rPr lang="ja-JP" altLang="en-US" dirty="0"/>
              <a:t>「こども」からは保育園の申し込みや予防接種履歴の確認など、子育てに関わるサービスなどをさがすことができます。</a:t>
            </a: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講師の皆様は、お住まいの自治体によって表示される行政手続きが異なることもご説明ください。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77454C77-80A7-446E-8CEE-DCC1F8A37133}"/>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53693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895261"/>
          </a:xfrm>
        </p:spPr>
        <p:txBody>
          <a:bodyPr/>
          <a:lstStyle/>
          <a:p>
            <a:r>
              <a:rPr lang="ja-JP" altLang="en-US" dirty="0"/>
              <a:t>「健康医療」からは医療費や薬剤履歴など、医療に関わるサービスなどをさがすことができます。</a:t>
            </a:r>
            <a:endParaRPr lang="en-US" altLang="ja-JP" dirty="0"/>
          </a:p>
          <a:p>
            <a:endParaRPr lang="ja-JP" altLang="en-US" dirty="0"/>
          </a:p>
          <a:p>
            <a:r>
              <a:rPr lang="ja-JP" altLang="en-US" dirty="0"/>
              <a:t>「お金」からは公金受取口座の登録や確認、税金や年金の確認などお金に関わるサービスなどをさがすことができます。</a:t>
            </a:r>
            <a:endParaRPr lang="en-US" altLang="ja-JP" dirty="0"/>
          </a:p>
          <a:p>
            <a:endParaRPr lang="ja-JP" altLang="en-US" dirty="0"/>
          </a:p>
          <a:p>
            <a:r>
              <a:rPr lang="ja-JP" altLang="en-US" dirty="0"/>
              <a:t>「出入国」からはパスポートの申請や更新など国外への渡航の際などに役に立つサービスをさがすことができます。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77454C77-80A7-446E-8CEE-DCC1F8A37133}"/>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93926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895261"/>
          </a:xfrm>
        </p:spPr>
        <p:txBody>
          <a:bodyPr/>
          <a:lstStyle/>
          <a:p>
            <a:r>
              <a:rPr lang="ja-JP" altLang="en-US" dirty="0"/>
              <a:t>「さがす」画面を下から上に動かして、カテゴリからのサービスの検索も確認しましょう。</a:t>
            </a:r>
            <a:endParaRPr lang="en-US" altLang="ja-JP" dirty="0"/>
          </a:p>
          <a:p>
            <a:endParaRPr lang="ja-JP" altLang="en-US" dirty="0"/>
          </a:p>
          <a:p>
            <a:r>
              <a:rPr lang="ja-JP" altLang="en-US" dirty="0"/>
              <a:t>表示される手続きが設定する自治体によって異なります。</a:t>
            </a:r>
          </a:p>
          <a:p>
            <a:endParaRPr lang="ja-JP" altLang="en-US" dirty="0"/>
          </a:p>
          <a:p>
            <a:r>
              <a:rPr lang="ja-JP" altLang="en-US" dirty="0"/>
              <a:t>例えば荒川区に設定すると「カテゴリから検索」では、</a:t>
            </a:r>
          </a:p>
          <a:p>
            <a:r>
              <a:rPr lang="ja-JP" altLang="en-US" dirty="0"/>
              <a:t>「妊娠・出産」、「子育て」、「引っ越し・住まい」、「高齢者・介護」、「ご不幸」、「健康・医療」の６つのカテゴリからサービスを検索できます。</a:t>
            </a:r>
          </a:p>
          <a:p>
            <a:endParaRPr lang="ja-JP" altLang="en-US" dirty="0"/>
          </a:p>
          <a:p>
            <a:r>
              <a:rPr lang="ja-JP" altLang="en-US" dirty="0"/>
              <a:t>このように様々な方法でサービスや手続きを検索することが出来ますので、自分にあった検索方法で利用してみましょう。</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講師の皆様は、受講者の皆様に、同じサービスや手続きでも様々な検索方法で探すことができる点、またお住まいの地域によって検索される行政手続きが異なる点をご説明ください。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77454C77-80A7-446E-8CEE-DCC1F8A37133}"/>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98483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6"/>
            <a:ext cx="5335270" cy="5149443"/>
          </a:xfrm>
        </p:spPr>
        <p:txBody>
          <a:bodyPr/>
          <a:lstStyle/>
          <a:p>
            <a:r>
              <a:rPr lang="ja-JP" altLang="en-US" dirty="0"/>
              <a:t>「わたしの情報（自己情報表示）」についてご説明します。</a:t>
            </a:r>
            <a:endParaRPr lang="en-US" altLang="ja-JP" dirty="0"/>
          </a:p>
          <a:p>
            <a:endParaRPr lang="en-US" altLang="ja-JP" dirty="0"/>
          </a:p>
          <a:p>
            <a:r>
              <a:rPr lang="ja-JP" altLang="en-US" dirty="0"/>
              <a:t>地方公共団体や国の行政機関等が保有する自己情報を確認できます。</a:t>
            </a:r>
            <a:endParaRPr lang="en-US" altLang="ja-JP" dirty="0"/>
          </a:p>
          <a:p>
            <a:endParaRPr lang="en-US" altLang="ja-JP" dirty="0"/>
          </a:p>
          <a:p>
            <a:r>
              <a:rPr lang="ja-JP" altLang="en-US" dirty="0"/>
              <a:t>情報を確認する場合には、次の情報を指定することが必要です。</a:t>
            </a:r>
            <a:endParaRPr lang="en-US" altLang="ja-JP" dirty="0"/>
          </a:p>
          <a:p>
            <a:endParaRPr lang="en-US" altLang="ja-JP" dirty="0"/>
          </a:p>
          <a:p>
            <a:r>
              <a:rPr lang="ja-JP" altLang="en-US" dirty="0"/>
              <a:t>・世帯情報、税・所得、健康・医療などの分野項目の指定。</a:t>
            </a:r>
            <a:endParaRPr lang="en-US" altLang="ja-JP" dirty="0"/>
          </a:p>
          <a:p>
            <a:endParaRPr lang="en-US" altLang="ja-JP" dirty="0"/>
          </a:p>
          <a:p>
            <a:r>
              <a:rPr lang="ja-JP" altLang="en-US" dirty="0"/>
              <a:t>・いつの時点のあなたの情報の内容が必要かの確認対象日、日付などを指定し、ご自身の情報が参照できます。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講師の皆様は、例えば前年度の所得の金額をスマートフォンで簡単に確認できるなど、具体的なメリットを伝えられると良いでしょう。</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2BBAA1BE-60CB-401A-9607-DE9F85FACF00}"/>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09291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ここから、具体的な操作方法の説明です。</a:t>
            </a:r>
            <a:endParaRPr lang="en-US" altLang="ja-JP" dirty="0"/>
          </a:p>
          <a:p>
            <a:endParaRPr lang="en-US" altLang="ja-JP" dirty="0"/>
          </a:p>
          <a:p>
            <a:r>
              <a:rPr lang="ja-JP" altLang="en-US" dirty="0"/>
              <a:t>①「その他のわたしの情報」をタップしてください。　</a:t>
            </a:r>
          </a:p>
          <a:p>
            <a:endParaRPr lang="en-US" altLang="ja-JP" dirty="0"/>
          </a:p>
          <a:p>
            <a:r>
              <a:rPr lang="ja-JP" altLang="en-US" dirty="0"/>
              <a:t>　　わたしの情報の画面が表示されます。</a:t>
            </a:r>
          </a:p>
          <a:p>
            <a:endParaRPr lang="en-US" altLang="ja-JP" dirty="0"/>
          </a:p>
          <a:p>
            <a:r>
              <a:rPr lang="ja-JP" altLang="en-US" dirty="0"/>
              <a:t>②「詳しい条件で探す」をタップしてください。</a:t>
            </a:r>
          </a:p>
          <a:p>
            <a:endParaRPr lang="en-US" altLang="ja-JP" dirty="0"/>
          </a:p>
          <a:p>
            <a:r>
              <a:rPr lang="ja-JP" altLang="en-US" dirty="0"/>
              <a:t>③検索条件を設定します。「情報の内容」を押し、知りたい情報をチェックします。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23B41B62-2036-4FA1-AE44-47ADB20245A3}"/>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13810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④情報の対象日について、見たい対象の期間を選択してください。</a:t>
            </a:r>
            <a:endParaRPr lang="en-US" altLang="ja-JP" dirty="0"/>
          </a:p>
          <a:p>
            <a:endParaRPr lang="ja-JP" altLang="en-US" dirty="0"/>
          </a:p>
          <a:p>
            <a:r>
              <a:rPr lang="ja-JP" altLang="en-US" dirty="0"/>
              <a:t>⑤「表示する」をタップします。</a:t>
            </a:r>
            <a:endParaRPr lang="en-US" altLang="ja-JP" dirty="0"/>
          </a:p>
          <a:p>
            <a:endParaRPr lang="ja-JP" altLang="en-US" dirty="0"/>
          </a:p>
          <a:p>
            <a:r>
              <a:rPr lang="ja-JP" altLang="en-US" dirty="0"/>
              <a:t>⑥「回答詳細」が表示され、ご自身の情報を確認することができます。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講師の皆様は、受講者が内容を確認する際に、画面が表示されるまで時間がかかっている際には、いったんここで手順説明を終わりにして、帰宅後に再確認するようご案内してください。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5B1434E3-6977-408B-9FEF-F90609ED7C27}"/>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339547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6"/>
            <a:ext cx="5335270" cy="4750364"/>
          </a:xfrm>
        </p:spPr>
        <p:txBody>
          <a:bodyPr/>
          <a:lstStyle/>
          <a:p>
            <a:r>
              <a:rPr lang="ja-JP" altLang="en-US" dirty="0"/>
              <a:t>「やりとり履歴」についてご説明します。</a:t>
            </a:r>
            <a:endParaRPr lang="en-US" altLang="ja-JP" dirty="0"/>
          </a:p>
          <a:p>
            <a:endParaRPr lang="en-US" altLang="ja-JP" dirty="0"/>
          </a:p>
          <a:p>
            <a:r>
              <a:rPr lang="ja-JP" altLang="en-US" dirty="0"/>
              <a:t>やりとり履歴では、行政サービスの審査・手続等に伴い、あなたの情報がどの機関との間で、いつ、どのように利用されたかを確認できます。</a:t>
            </a:r>
            <a:endParaRPr lang="en-US" altLang="ja-JP" dirty="0"/>
          </a:p>
          <a:p>
            <a:endParaRPr lang="en-US" altLang="ja-JP" dirty="0"/>
          </a:p>
          <a:p>
            <a:r>
              <a:rPr lang="ja-JP" altLang="en-US" dirty="0"/>
              <a:t>知りたい期間を指定して確認します。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受講者の皆様からやりとり履歴と利用履歴の違いについて質問された場合、やりとり履歴は行政機関等の業務上で情報連携を行った履歴となっており、利用履歴は利用者、および代理人がマイナポータルを利用した履歴であるとご説明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40D7FE78-D055-4312-8DFD-5FC151D063A5}"/>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73460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F5E473-6610-D947-FDE4-B52687AB2F8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704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DF579A56-6632-4B52-81D0-F3CDA2B68088}"/>
              </a:ext>
            </a:extLst>
          </p:cNvPr>
          <p:cNvGraphicFramePr>
            <a:graphicFrameLocks noChangeAspect="1"/>
          </p:cNvGraphicFramePr>
          <p:nvPr>
            <p:custDataLst>
              <p:tags r:id="rId1"/>
            </p:custDataLst>
            <p:extLst>
              <p:ext uri="{D42A27DB-BD31-4B8C-83A1-F6EECF244321}">
                <p14:modId xmlns:p14="http://schemas.microsoft.com/office/powerpoint/2010/main" val="2867780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DF579A56-6632-4B52-81D0-F3CDA2B680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3221FE66-559F-4C45-FC17-EE6D70FEA99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847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D601B768-01CF-40DB-B57C-DD5BEA920EE5}"/>
              </a:ext>
            </a:extLst>
          </p:cNvPr>
          <p:cNvGraphicFramePr>
            <a:graphicFrameLocks noChangeAspect="1"/>
          </p:cNvGraphicFramePr>
          <p:nvPr>
            <p:custDataLst>
              <p:tags r:id="rId1"/>
            </p:custDataLst>
            <p:extLst>
              <p:ext uri="{D42A27DB-BD31-4B8C-83A1-F6EECF244321}">
                <p14:modId xmlns:p14="http://schemas.microsoft.com/office/powerpoint/2010/main" val="1511088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D601B768-01CF-40DB-B57C-DD5BEA920E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1DA9054F-D21F-E954-68CC-CECE8B36A98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3436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0E3263E-F080-450D-BF23-8D1BD66FE91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678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18F587D-E51B-4E82-816C-6EC71A05C09B}"/>
              </a:ext>
            </a:extLst>
          </p:cNvPr>
          <p:cNvGraphicFramePr>
            <a:graphicFrameLocks noChangeAspect="1"/>
          </p:cNvGraphicFramePr>
          <p:nvPr>
            <p:custDataLst>
              <p:tags r:id="rId1"/>
            </p:custDataLst>
            <p:extLst>
              <p:ext uri="{D42A27DB-BD31-4B8C-83A1-F6EECF244321}">
                <p14:modId xmlns:p14="http://schemas.microsoft.com/office/powerpoint/2010/main" val="2585051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E18F587D-E51B-4E82-816C-6EC71A05C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25E90032-B9EB-68BC-A014-4EBE3E80511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0167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6B6603-F4D0-F7E0-D713-B40C01DDF8D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50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72C80DC4-4215-44E5-BBCF-B8BBA25B0937}"/>
              </a:ext>
            </a:extLst>
          </p:cNvPr>
          <p:cNvGraphicFramePr>
            <a:graphicFrameLocks noChangeAspect="1"/>
          </p:cNvGraphicFramePr>
          <p:nvPr>
            <p:custDataLst>
              <p:tags r:id="rId1"/>
            </p:custDataLst>
            <p:extLst>
              <p:ext uri="{D42A27DB-BD31-4B8C-83A1-F6EECF244321}">
                <p14:modId xmlns:p14="http://schemas.microsoft.com/office/powerpoint/2010/main" val="4143515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72C80DC4-4215-44E5-BBCF-B8BBA25B0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794AFD0-461E-64A3-DB8D-8372C895C70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17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CFF1A1F-0A4D-3D93-D574-B62DEF8A2B1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566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709A64BB-155A-43B1-9FC2-24DB30859DC8}"/>
              </a:ext>
            </a:extLst>
          </p:cNvPr>
          <p:cNvGraphicFramePr>
            <a:graphicFrameLocks noChangeAspect="1"/>
          </p:cNvGraphicFramePr>
          <p:nvPr>
            <p:custDataLst>
              <p:tags r:id="rId1"/>
            </p:custDataLst>
            <p:extLst>
              <p:ext uri="{D42A27DB-BD31-4B8C-83A1-F6EECF244321}">
                <p14:modId xmlns:p14="http://schemas.microsoft.com/office/powerpoint/2010/main" val="1177793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8" name="オブジェクト 7" hidden="1">
                        <a:extLst>
                          <a:ext uri="{FF2B5EF4-FFF2-40B4-BE49-F238E27FC236}">
                            <a16:creationId xmlns:a16="http://schemas.microsoft.com/office/drawing/2014/main" id="{709A64BB-155A-43B1-9FC2-24DB30859D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7F15860-067C-920D-599D-9BB1B92CA69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6766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D215B03-9DA1-E1E6-4AAF-B8B1F066100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558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3337077E-8ABF-4C06-8C5C-7AEF60FC36CB}"/>
              </a:ext>
            </a:extLst>
          </p:cNvPr>
          <p:cNvGraphicFramePr>
            <a:graphicFrameLocks noChangeAspect="1"/>
          </p:cNvGraphicFramePr>
          <p:nvPr>
            <p:custDataLst>
              <p:tags r:id="rId1"/>
            </p:custDataLst>
            <p:extLst>
              <p:ext uri="{D42A27DB-BD31-4B8C-83A1-F6EECF244321}">
                <p14:modId xmlns:p14="http://schemas.microsoft.com/office/powerpoint/2010/main" val="301924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3337077E-8ABF-4C06-8C5C-7AEF60FC36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1EF49AF1-AB8D-71BC-638F-61E615CDFF6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4513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D3ACCA-0C99-F2E7-46F4-1691551AC23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460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D7BE8DA-3672-969E-467E-386F8EC71C6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593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EA5C771-0F5B-7605-2512-7B1B94A3DE5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5249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6C6B6CE-8EC9-283F-0C64-4BA606DB935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130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1EB05C81-A780-3A90-54DA-1A91AA60D5F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265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F88EC680-EB18-48DC-AA4B-BF483B99F298}"/>
              </a:ext>
            </a:extLst>
          </p:cNvPr>
          <p:cNvGraphicFramePr>
            <a:graphicFrameLocks noChangeAspect="1"/>
          </p:cNvGraphicFramePr>
          <p:nvPr>
            <p:custDataLst>
              <p:tags r:id="rId1"/>
            </p:custDataLst>
            <p:extLst>
              <p:ext uri="{D42A27DB-BD31-4B8C-83A1-F6EECF244321}">
                <p14:modId xmlns:p14="http://schemas.microsoft.com/office/powerpoint/2010/main" val="749259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F88EC680-EB18-48DC-AA4B-BF483B99F2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BFD0B454-DEE5-A161-CF8D-F1581A1C71E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385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83546DD6-BD56-4C52-9EAE-02CD14445C0C}"/>
              </a:ext>
            </a:extLst>
          </p:cNvPr>
          <p:cNvGraphicFramePr>
            <a:graphicFrameLocks noChangeAspect="1"/>
          </p:cNvGraphicFramePr>
          <p:nvPr>
            <p:custDataLst>
              <p:tags r:id="rId1"/>
            </p:custDataLst>
            <p:extLst>
              <p:ext uri="{D42A27DB-BD31-4B8C-83A1-F6EECF244321}">
                <p14:modId xmlns:p14="http://schemas.microsoft.com/office/powerpoint/2010/main" val="1848028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83546DD6-BD56-4C52-9EAE-02CD14445C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0269B2B-C32C-65CF-5DCF-1619783E2B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8962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9E825EB-3078-A98F-CE51-17F962894F1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934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2072</Words>
  <Application>Microsoft Office PowerPoint</Application>
  <PresentationFormat>画面に合わせる (4:3)</PresentationFormat>
  <Paragraphs>222</Paragraphs>
  <Slides>19</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2024-03-08T09:00:11Z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