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8"/>
  </p:notesMasterIdLst>
  <p:sldIdLst>
    <p:sldId id="416" r:id="rId5"/>
    <p:sldId id="429" r:id="rId6"/>
    <p:sldId id="297" r:id="rId7"/>
    <p:sldId id="418" r:id="rId8"/>
    <p:sldId id="419" r:id="rId9"/>
    <p:sldId id="437" r:id="rId10"/>
    <p:sldId id="421" r:id="rId11"/>
    <p:sldId id="422" r:id="rId12"/>
    <p:sldId id="430" r:id="rId13"/>
    <p:sldId id="440" r:id="rId14"/>
    <p:sldId id="432" r:id="rId15"/>
    <p:sldId id="439" r:id="rId16"/>
    <p:sldId id="441" r:id="rId17"/>
    <p:sldId id="435" r:id="rId18"/>
    <p:sldId id="343" r:id="rId19"/>
    <p:sldId id="346" r:id="rId20"/>
    <p:sldId id="347" r:id="rId21"/>
    <p:sldId id="348" r:id="rId22"/>
    <p:sldId id="349" r:id="rId23"/>
    <p:sldId id="376" r:id="rId24"/>
    <p:sldId id="409" r:id="rId25"/>
    <p:sldId id="377" r:id="rId26"/>
    <p:sldId id="378" r:id="rId27"/>
    <p:sldId id="267" r:id="rId28"/>
    <p:sldId id="262" r:id="rId29"/>
    <p:sldId id="410" r:id="rId30"/>
    <p:sldId id="411" r:id="rId31"/>
    <p:sldId id="412" r:id="rId32"/>
    <p:sldId id="413" r:id="rId33"/>
    <p:sldId id="414" r:id="rId34"/>
    <p:sldId id="374" r:id="rId35"/>
    <p:sldId id="375" r:id="rId36"/>
    <p:sldId id="436" r:id="rId37"/>
  </p:sldIdLst>
  <p:sldSz cx="9144000" cy="6858000" type="screen4x3"/>
  <p:notesSz cx="7104063" cy="10234613"/>
  <p:custDataLst>
    <p:tags r:id="rId3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F528F"/>
    <a:srgbClr val="007864"/>
    <a:srgbClr val="FFFF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3" autoAdjust="0"/>
    <p:restoredTop sz="47208" autoAdjust="0"/>
  </p:normalViewPr>
  <p:slideViewPr>
    <p:cSldViewPr snapToObjects="1">
      <p:cViewPr varScale="1">
        <p:scale>
          <a:sx n="60" d="100"/>
          <a:sy n="60" d="100"/>
        </p:scale>
        <p:origin x="2424" y="60"/>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Objects="1">
      <p:cViewPr varScale="1">
        <p:scale>
          <a:sx n="77" d="100"/>
          <a:sy n="77" d="100"/>
        </p:scale>
        <p:origin x="11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194826"/>
          </a:xfrm>
        </p:spPr>
        <p:txBody>
          <a:bodyPr/>
          <a:lstStyle/>
          <a:p>
            <a:pPr indent="93345"/>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5"/>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これから、マイナポータルによる健康保険証利用の登録・公金受取口座の登録についてご説明していきます。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どうぞよろしくお願いいたします。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講師の皆様は、講座を行うにあたって、次の点を注意してください。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受講者の皆様から、マイナンバー制度や各種サービスの詳細等について、教材での説明にない内容についての質問を受けた場合は、自身の理解で回答せずに、以下の照会先をお伝えください。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algn="l"/>
            <a:r>
              <a:rPr kumimoji="1" lang="ja-JP" altLang="en-US" b="0" dirty="0">
                <a:effectLst/>
                <a:latin typeface="Meiryo UI" panose="020B0604030504040204" pitchFamily="50" charset="-128"/>
                <a:ea typeface="Meiryo UI" panose="020B0604030504040204" pitchFamily="50" charset="-128"/>
              </a:rPr>
              <a:t>・マイナンバー総合フリーダイヤル</a:t>
            </a:r>
            <a:endParaRPr kumimoji="1" lang="en-US" altLang="ja-JP" b="0" dirty="0">
              <a:effectLst/>
              <a:latin typeface="Meiryo UI" panose="020B0604030504040204" pitchFamily="50" charset="-128"/>
              <a:ea typeface="Meiryo UI" panose="020B0604030504040204" pitchFamily="50" charset="-128"/>
            </a:endParaRPr>
          </a:p>
          <a:p>
            <a:pPr algn="l"/>
            <a:r>
              <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rPr>
              <a:t>　電話番号：</a:t>
            </a:r>
            <a:r>
              <a:rPr lang="en-US" altLang="ja-JP" b="0" kern="100" dirty="0">
                <a:effectLst/>
                <a:latin typeface="Meiryo UI" panose="020B0604030504040204" pitchFamily="50" charset="-128"/>
                <a:ea typeface="Meiryo UI" panose="020B0604030504040204" pitchFamily="50" charset="-128"/>
                <a:cs typeface="Courier New" panose="02070309020205020404" pitchFamily="49" charset="0"/>
              </a:rPr>
              <a:t>0120-95-0178</a:t>
            </a:r>
            <a:endParaRPr lang="en-US" altLang="ja-JP" kern="100" dirty="0">
              <a:cs typeface="Courier New" panose="02070309020205020404" pitchFamily="49" charset="0"/>
            </a:endParaRPr>
          </a:p>
          <a:p>
            <a:pPr algn="l"/>
            <a:r>
              <a:rPr lang="ja-JP" altLang="en-US" b="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rPr>
              <a:t>ファックス：</a:t>
            </a:r>
            <a:r>
              <a:rPr lang="en-US" altLang="ja-JP" b="0" kern="100" dirty="0">
                <a:effectLst/>
                <a:latin typeface="Meiryo UI" panose="020B0604030504040204" pitchFamily="50" charset="-128"/>
                <a:ea typeface="Meiryo UI" panose="020B0604030504040204" pitchFamily="50" charset="-128"/>
                <a:cs typeface="Courier New" panose="02070309020205020404" pitchFamily="49" charset="0"/>
              </a:rPr>
              <a:t>0120-601-785</a:t>
            </a:r>
          </a:p>
          <a:p>
            <a:pPr algn="l"/>
            <a:r>
              <a:rPr lang="ja-JP" altLang="en-US" kern="100" dirty="0">
                <a:cs typeface="Courier New" panose="02070309020205020404" pitchFamily="49" charset="0"/>
              </a:rPr>
              <a:t>　</a:t>
            </a:r>
            <a:r>
              <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rPr>
              <a:t>マイナンバーカード総合サイトの「お問い合わせ」から、お問い合わせフォームでの連絡もできます。</a:t>
            </a:r>
            <a:endParaRPr lang="en-US" altLang="ja-JP" b="0" kern="100" dirty="0">
              <a:effectLst/>
              <a:latin typeface="Meiryo UI" panose="020B0604030504040204" pitchFamily="50" charset="-128"/>
              <a:ea typeface="Meiryo UI" panose="020B0604030504040204" pitchFamily="50" charset="-128"/>
              <a:cs typeface="Courier New" panose="02070309020205020404" pitchFamily="49" charset="0"/>
            </a:endParaRPr>
          </a:p>
          <a:p>
            <a:pPr algn="l"/>
            <a:endPar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endParaRPr>
          </a:p>
          <a:p>
            <a:pPr algn="l"/>
            <a:r>
              <a:rPr kumimoji="1" lang="ja-JP" altLang="en-US" b="0" dirty="0">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各省庁のホームページ</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pPr algn="l"/>
            <a:r>
              <a:rPr kumimoji="1" lang="ja-JP" altLang="en-US" b="0" dirty="0">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自治体の窓口</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pPr algn="l"/>
            <a:r>
              <a:rPr kumimoji="1" lang="ja-JP" altLang="en-US" dirty="0">
                <a:latin typeface="Meiryo UI" panose="020B0604030504040204" pitchFamily="50" charset="-128"/>
                <a:ea typeface="Meiryo UI" panose="020B0604030504040204" pitchFamily="50" charset="-128"/>
              </a:rPr>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手順の中で、マイナンバーカードを読み取る場面が何度か出てきますが、マイナンバーカードが読み取れない場合は、再度読み取る際に、カードを少しずらしてみるなど試してみてください。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もしも余裕があれば、表紙のキャラクターについて受講者の皆様にご紹介ください。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左側の「マイナちゃん」は、マイナンバーＰＲキャラクターです。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右側の「マイキーくん」は、マイナンバーカードに搭載されるＩＣチップの空き領域と公的個人認証を象徴するＰＲキャラクターです。</a:t>
            </a:r>
            <a:endParaRPr kumimoji="1" lang="en-US" altLang="ja-JP" dirty="0">
              <a:latin typeface="Meiryo UI" panose="020B0604030504040204" pitchFamily="50" charset="-128"/>
              <a:ea typeface="Meiryo UI" panose="020B0604030504040204" pitchFamily="50" charset="-128"/>
            </a:endParaRPr>
          </a:p>
          <a:p>
            <a:pPr indent="9334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80282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7798"/>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の場合の「マイナポータルアプリ」の入手およびインストールのしかたについてです。</a:t>
            </a:r>
            <a:endParaRPr lang="en-US" altLang="ja-JP" dirty="0">
              <a:latin typeface="Meiryo UI" panose="020B0604030504040204" pitchFamily="50" charset="-128"/>
              <a:ea typeface="Meiryo UI" panose="020B0604030504040204" pitchFamily="50" charset="-128"/>
            </a:endParaRP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AppStore</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②次に検索をタップしてください。</a:t>
            </a:r>
            <a:endParaRPr lang="en-US" altLang="ja-JP" dirty="0">
              <a:latin typeface="Meiryo UI" panose="020B0604030504040204" pitchFamily="50" charset="-128"/>
              <a:ea typeface="Meiryo UI" panose="020B0604030504040204" pitchFamily="50" charset="-128"/>
            </a:endParaRP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③「ゲーム、アプリ、ストーリーなど」をタップします。</a:t>
            </a:r>
            <a:endParaRPr lang="en-US" altLang="ja-JP" dirty="0">
              <a:latin typeface="Meiryo UI" panose="020B0604030504040204" pitchFamily="50" charset="-128"/>
              <a:ea typeface="Meiryo UI" panose="020B0604030504040204" pitchFamily="50" charset="-128"/>
            </a:endParaRP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④検索文章の入力箇所に「マイナポータル」と入力し、検索します。</a:t>
            </a:r>
            <a:endParaRPr lang="en-US" altLang="ja-JP" dirty="0">
              <a:latin typeface="Meiryo UI" panose="020B0604030504040204" pitchFamily="50" charset="-128"/>
              <a:ea typeface="Meiryo UI" panose="020B0604030504040204" pitchFamily="50" charset="-128"/>
            </a:endParaRP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⑤マイナちゃんアイコンとともに、「マイナポータルアプリ」をインストールするかどうかの画面が表示されますので、「入手」のところをタップしてください。</a:t>
            </a:r>
            <a:endParaRPr lang="en-US" altLang="ja-JP" dirty="0">
              <a:latin typeface="Meiryo UI" panose="020B0604030504040204" pitchFamily="50" charset="-128"/>
              <a:ea typeface="Meiryo UI" panose="020B0604030504040204" pitchFamily="50" charset="-128"/>
            </a:endParaRP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インストールが始まります。</a:t>
            </a: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スマートフォンの</a:t>
            </a:r>
            <a:r>
              <a:rPr lang="en-US" altLang="ja-JP" dirty="0">
                <a:latin typeface="Meiryo UI" panose="020B0604030504040204" pitchFamily="50" charset="-128"/>
                <a:ea typeface="Meiryo UI" panose="020B0604030504040204" pitchFamily="50" charset="-128"/>
              </a:rPr>
              <a:t>OS</a:t>
            </a:r>
            <a:r>
              <a:rPr lang="ja-JP" altLang="en-US" dirty="0">
                <a:latin typeface="Meiryo UI" panose="020B0604030504040204" pitchFamily="50" charset="-128"/>
                <a:ea typeface="Meiryo UI" panose="020B0604030504040204" pitchFamily="50" charset="-128"/>
              </a:rPr>
              <a:t>のバージョンが古い場合、アプリが見つからないことがあります。</a:t>
            </a:r>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受講者がお持ちのスマートフォンの</a:t>
            </a:r>
            <a:r>
              <a:rPr lang="en-US" altLang="ja-JP" dirty="0">
                <a:latin typeface="Meiryo UI" panose="020B0604030504040204" pitchFamily="50" charset="-128"/>
                <a:ea typeface="Meiryo UI" panose="020B0604030504040204" pitchFamily="50" charset="-128"/>
              </a:rPr>
              <a:t>OS</a:t>
            </a:r>
            <a:r>
              <a:rPr lang="ja-JP" altLang="en-US" dirty="0">
                <a:latin typeface="Meiryo UI" panose="020B0604030504040204" pitchFamily="50" charset="-128"/>
                <a:ea typeface="Meiryo UI" panose="020B0604030504040204" pitchFamily="50" charset="-128"/>
              </a:rPr>
              <a:t>のバージョンは、ホーム画面の「設定」から「一般」を開き、「情報」を参照することで確認できます。</a:t>
            </a:r>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defTabSz="954820">
              <a:defRPr/>
            </a:pPr>
            <a:r>
              <a:rPr lang="ja-JP" altLang="en-US" dirty="0">
                <a:latin typeface="Meiryo UI" panose="020B0604030504040204" pitchFamily="50" charset="-128"/>
                <a:ea typeface="Meiryo UI" panose="020B0604030504040204" pitchFamily="50" charset="-128"/>
              </a:rPr>
              <a:t>バージョンが古い場合は、バージョンアップをご案内してください。</a:t>
            </a:r>
            <a:endParaRPr lang="en-US" altLang="ja-JP" dirty="0">
              <a:latin typeface="Meiryo UI" panose="020B0604030504040204" pitchFamily="50" charset="-128"/>
              <a:ea typeface="Meiryo UI" panose="020B0604030504040204" pitchFamily="50" charset="-128"/>
            </a:endParaRPr>
          </a:p>
          <a:p>
            <a:pPr marL="97798" defTabSz="954820">
              <a:defRPr/>
            </a:pPr>
            <a:endParaRPr lang="en-US" altLang="ja-JP" dirty="0"/>
          </a:p>
          <a:p>
            <a:pPr marL="97798" defTabSz="954820">
              <a:defRPr/>
            </a:pPr>
            <a:r>
              <a:rPr lang="ja-JP" altLang="en-US" dirty="0"/>
              <a:t>なお、</a:t>
            </a:r>
            <a:r>
              <a:rPr lang="en-US" altLang="ja-JP" dirty="0"/>
              <a:t>OS</a:t>
            </a:r>
            <a:r>
              <a:rPr lang="ja-JP" altLang="en-US" dirty="0"/>
              <a:t>のバージョンアップは多くのデータ通信が必要で、時間がかかる場合がありますので、ご自宅で行うようご案内ください。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58196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0788"/>
          </a:xfrm>
        </p:spPr>
        <p:txBody>
          <a:bodyPr/>
          <a:lstStyle/>
          <a:p>
            <a:pPr indent="102134"/>
            <a:r>
              <a:rPr kumimoji="1" lang="ja-JP" altLang="en-US" dirty="0">
                <a:latin typeface="Meiryo UI" panose="020B0604030504040204" pitchFamily="50" charset="-128"/>
                <a:ea typeface="Meiryo UI" panose="020B0604030504040204" pitchFamily="50" charset="-128"/>
              </a:rPr>
              <a:t>マイナポータルアプリへのログイン方法についてご説明します。</a:t>
            </a:r>
            <a:endParaRPr kumimoji="1" lang="en-US" altLang="ja-JP" dirty="0">
              <a:latin typeface="Meiryo UI" panose="020B0604030504040204" pitchFamily="50" charset="-128"/>
              <a:ea typeface="Meiryo UI" panose="020B0604030504040204" pitchFamily="50" charset="-128"/>
            </a:endParaRPr>
          </a:p>
          <a:p>
            <a:pPr indent="102134"/>
            <a:endParaRPr kumimoji="1" lang="en-US" altLang="ja-JP" dirty="0">
              <a:latin typeface="Meiryo UI" panose="020B0604030504040204" pitchFamily="50" charset="-128"/>
              <a:ea typeface="Meiryo UI" panose="020B0604030504040204" pitchFamily="50" charset="-128"/>
            </a:endParaRPr>
          </a:p>
          <a:p>
            <a:pPr indent="102134"/>
            <a:r>
              <a:rPr kumimoji="1" lang="ja-JP" altLang="en-US" dirty="0">
                <a:latin typeface="Meiryo UI" panose="020B0604030504040204" pitchFamily="50" charset="-128"/>
                <a:ea typeface="Meiryo UI" panose="020B0604030504040204" pitchFamily="50" charset="-128"/>
              </a:rPr>
              <a:t>①マイナポータルアプリをインストール後、ホーム画面からマイナちゃんのアイコンをタップしてください。</a:t>
            </a:r>
            <a:endParaRPr kumimoji="1" lang="en-US" altLang="ja-JP" dirty="0">
              <a:latin typeface="Meiryo UI" panose="020B0604030504040204" pitchFamily="50" charset="-128"/>
              <a:ea typeface="Meiryo UI" panose="020B0604030504040204" pitchFamily="50" charset="-128"/>
            </a:endParaRPr>
          </a:p>
          <a:p>
            <a:pPr indent="102134"/>
            <a:endParaRPr kumimoji="1" lang="ja-JP" altLang="en-US" dirty="0">
              <a:latin typeface="Meiryo UI" panose="020B0604030504040204" pitchFamily="50" charset="-128"/>
              <a:ea typeface="Meiryo UI" panose="020B0604030504040204" pitchFamily="50" charset="-128"/>
            </a:endParaRPr>
          </a:p>
          <a:p>
            <a:pPr indent="102134"/>
            <a:r>
              <a:rPr kumimoji="1" lang="ja-JP" altLang="en-US" dirty="0">
                <a:latin typeface="Meiryo UI" panose="020B0604030504040204" pitchFamily="50" charset="-128"/>
                <a:ea typeface="Meiryo UI" panose="020B0604030504040204" pitchFamily="50" charset="-128"/>
              </a:rPr>
              <a:t>②ホーム画面が表示されますので、「登録・ログイン」をタップしてください。</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講師の方は、初めてログインされる受講者の皆様は利用者登録も必要になることをご説明ください。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登録方法については、</a:t>
            </a:r>
            <a:r>
              <a:rPr kumimoji="1" lang="en-US" altLang="ja-JP" dirty="0">
                <a:latin typeface="Meiryo UI" panose="020B0604030504040204" pitchFamily="50" charset="-128"/>
                <a:ea typeface="Meiryo UI" panose="020B0604030504040204" pitchFamily="50" charset="-128"/>
              </a:rPr>
              <a:t>13</a:t>
            </a:r>
            <a:r>
              <a:rPr kumimoji="1" lang="ja-JP" altLang="en-US" dirty="0">
                <a:latin typeface="Meiryo UI" panose="020B0604030504040204" pitchFamily="50" charset="-128"/>
                <a:ea typeface="Meiryo UI" panose="020B0604030504040204" pitchFamily="50" charset="-128"/>
              </a:rPr>
              <a:t>ページでご説明します。</a:t>
            </a:r>
            <a:endParaRPr kumimoji="1" lang="en-US" altLang="ja-JP" dirty="0">
              <a:latin typeface="Meiryo UI" panose="020B0604030504040204" pitchFamily="50" charset="-128"/>
              <a:ea typeface="Meiryo UI" panose="020B0604030504040204" pitchFamily="50" charset="-128"/>
            </a:endParaRPr>
          </a:p>
          <a:p>
            <a:pPr indent="102134"/>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Tree>
    <p:extLst>
      <p:ext uri="{BB962C8B-B14F-4D97-AF65-F5344CB8AC3E}">
        <p14:creationId xmlns:p14="http://schemas.microsoft.com/office/powerpoint/2010/main" val="81476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89202"/>
          </a:xfrm>
        </p:spPr>
        <p:txBody>
          <a:bodyPr/>
          <a:lstStyle/>
          <a:p>
            <a:pPr indent="97798" defTabSz="943362">
              <a:defRPr/>
            </a:pPr>
            <a:r>
              <a:rPr lang="ja-JP" altLang="en-US" dirty="0">
                <a:latin typeface="Meiryo UI" panose="020B0604030504040204" pitchFamily="50" charset="-128"/>
                <a:ea typeface="Meiryo UI" panose="020B0604030504040204" pitchFamily="50" charset="-128"/>
              </a:rPr>
              <a:t>では、ログイン方法についてご説明します。</a:t>
            </a:r>
            <a:endParaRPr lang="en-US" altLang="ja-JP" dirty="0">
              <a:latin typeface="Meiryo UI" panose="020B0604030504040204" pitchFamily="50" charset="-128"/>
              <a:ea typeface="Meiryo UI" panose="020B0604030504040204" pitchFamily="50" charset="-128"/>
            </a:endParaRPr>
          </a:p>
          <a:p>
            <a:pPr indent="97798" defTabSz="943362">
              <a:defRPr/>
            </a:pPr>
            <a:endParaRPr lang="en-US" altLang="ja-JP" dirty="0">
              <a:latin typeface="Meiryo UI" panose="020B0604030504040204" pitchFamily="50" charset="-128"/>
              <a:ea typeface="Meiryo UI" panose="020B0604030504040204" pitchFamily="50" charset="-128"/>
            </a:endParaRPr>
          </a:p>
          <a:p>
            <a:pPr indent="97798" defTabSz="943362">
              <a:defRPr/>
            </a:pPr>
            <a:r>
              <a:rPr lang="ja-JP" altLang="en-US" dirty="0">
                <a:latin typeface="Meiryo UI" panose="020B0604030504040204" pitchFamily="50" charset="-128"/>
                <a:ea typeface="Meiryo UI" panose="020B0604030504040204" pitchFamily="50" charset="-128"/>
              </a:rPr>
              <a:t>ここでは、「利用者証明用電子証明書」の認証を行い、マイナンバーカードをスマートフォンで読み取ります。</a:t>
            </a:r>
            <a:endParaRPr lang="en-US" altLang="ja-JP" dirty="0">
              <a:latin typeface="Meiryo UI" panose="020B0604030504040204" pitchFamily="50" charset="-128"/>
              <a:ea typeface="Meiryo UI" panose="020B0604030504040204" pitchFamily="50" charset="-128"/>
            </a:endParaRPr>
          </a:p>
          <a:p>
            <a:pPr indent="97798" defTabSz="943362">
              <a:defRPr/>
            </a:pPr>
            <a:endParaRPr lang="en-US" altLang="ja-JP" dirty="0">
              <a:latin typeface="Meiryo UI" panose="020B0604030504040204" pitchFamily="50" charset="-128"/>
              <a:ea typeface="Meiryo UI" panose="020B0604030504040204" pitchFamily="50" charset="-128"/>
            </a:endParaRPr>
          </a:p>
          <a:p>
            <a:pPr indent="97798" defTabSz="943362">
              <a:defRPr/>
            </a:pPr>
            <a:r>
              <a:rPr lang="ja-JP" altLang="en-US" dirty="0">
                <a:latin typeface="Meiryo UI" panose="020B0604030504040204" pitchFamily="50" charset="-128"/>
                <a:ea typeface="Meiryo UI" panose="020B0604030504040204" pitchFamily="50" charset="-128"/>
              </a:rPr>
              <a:t>「利用者証明用電子証明書」とは、</a:t>
            </a:r>
            <a:r>
              <a:rPr kumimoji="1" lang="ja-JP" altLang="en-US" b="0" dirty="0">
                <a:latin typeface="Meiryo UI" panose="020B0604030504040204" pitchFamily="50" charset="-128"/>
                <a:ea typeface="Meiryo UI" panose="020B0604030504040204" pitchFamily="50" charset="-128"/>
              </a:rPr>
              <a:t>「ログインした者が、利用者本人であること」を証明することができる電子証明書のことで、マイナンバーカードに搭載されています。</a:t>
            </a:r>
            <a:endParaRPr kumimoji="1" lang="en-US" altLang="ja-JP" b="0" dirty="0">
              <a:latin typeface="Meiryo UI" panose="020B0604030504040204" pitchFamily="50" charset="-128"/>
              <a:ea typeface="Meiryo UI" panose="020B0604030504040204" pitchFamily="50" charset="-128"/>
            </a:endParaRPr>
          </a:p>
          <a:p>
            <a:pPr indent="97798" defTabSz="943362">
              <a:defRPr/>
            </a:pPr>
            <a:endParaRPr kumimoji="1" lang="en-US" altLang="ja-JP" b="0" dirty="0">
              <a:latin typeface="Meiryo UI" panose="020B0604030504040204" pitchFamily="50" charset="-128"/>
              <a:ea typeface="Meiryo UI" panose="020B0604030504040204" pitchFamily="50" charset="-128"/>
            </a:endParaRPr>
          </a:p>
          <a:p>
            <a:pPr indent="97798" defTabSz="943362">
              <a:defRPr/>
            </a:pPr>
            <a:r>
              <a:rPr kumimoji="1" lang="ja-JP" altLang="en-US" b="0" dirty="0">
                <a:latin typeface="Meiryo UI" panose="020B0604030504040204" pitchFamily="50" charset="-128"/>
                <a:ea typeface="Meiryo UI" panose="020B0604030504040204" pitchFamily="50" charset="-128"/>
              </a:rPr>
              <a:t>例えるならば、書面取引における印鑑証明書のようなものです。</a:t>
            </a:r>
            <a:endParaRPr kumimoji="1" lang="en-US" altLang="ja-JP" b="0" dirty="0">
              <a:latin typeface="Meiryo UI" panose="020B0604030504040204" pitchFamily="50" charset="-128"/>
              <a:ea typeface="Meiryo UI" panose="020B0604030504040204" pitchFamily="50" charset="-128"/>
            </a:endParaRPr>
          </a:p>
          <a:p>
            <a:pPr indent="97798" defTabSz="943362">
              <a:defRPr/>
            </a:pPr>
            <a:endParaRPr kumimoji="1" lang="en-US" altLang="ja-JP" b="0" dirty="0">
              <a:latin typeface="Meiryo UI" panose="020B0604030504040204" pitchFamily="50" charset="-128"/>
              <a:ea typeface="Meiryo UI" panose="020B0604030504040204" pitchFamily="50" charset="-128"/>
            </a:endParaRPr>
          </a:p>
          <a:p>
            <a:pPr indent="97798" defTabSz="943362">
              <a:defRPr/>
            </a:pPr>
            <a:r>
              <a:rPr lang="ja-JP" altLang="en-US" b="0" dirty="0">
                <a:latin typeface="Meiryo UI" panose="020B0604030504040204" pitchFamily="50" charset="-128"/>
                <a:ea typeface="Meiryo UI" panose="020B0604030504040204" pitchFamily="50" charset="-128"/>
                <a:cs typeface="Meiryo" charset="-128"/>
              </a:rPr>
              <a:t>「利用者証明用電子証明書のパスワード」とは、マイナンバーカードを市区町村の窓口で受け取った際に、「利用者証明用電子証明書」に設定した数字</a:t>
            </a:r>
            <a:r>
              <a:rPr lang="en-US" altLang="ja-JP" b="0" dirty="0">
                <a:latin typeface="Meiryo UI" panose="020B0604030504040204" pitchFamily="50" charset="-128"/>
                <a:ea typeface="Meiryo UI" panose="020B0604030504040204" pitchFamily="50" charset="-128"/>
                <a:cs typeface="Meiryo" charset="-128"/>
              </a:rPr>
              <a:t>4</a:t>
            </a:r>
            <a:r>
              <a:rPr lang="ja-JP" altLang="en-US" b="0" dirty="0">
                <a:latin typeface="Meiryo UI" panose="020B0604030504040204" pitchFamily="50" charset="-128"/>
                <a:ea typeface="Meiryo UI" panose="020B0604030504040204" pitchFamily="50" charset="-128"/>
                <a:cs typeface="Meiryo" charset="-128"/>
              </a:rPr>
              <a:t>桁のパスワードのことです。</a:t>
            </a:r>
            <a:endParaRPr lang="en-US" altLang="ja-JP" b="0" dirty="0">
              <a:latin typeface="Meiryo UI" panose="020B0604030504040204" pitchFamily="50" charset="-128"/>
              <a:ea typeface="Meiryo UI" panose="020B0604030504040204" pitchFamily="50" charset="-128"/>
              <a:cs typeface="Meiryo" charset="-128"/>
            </a:endParaRPr>
          </a:p>
          <a:p>
            <a:pPr indent="97798" defTabSz="943362">
              <a:defRPr/>
            </a:pPr>
            <a:endParaRPr lang="en-US" altLang="ja-JP" b="0"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①「利用者証明用電子証明書」の数字４桁のパスワードを入力してください。</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marL="157025"/>
            <a:r>
              <a:rPr kumimoji="1" lang="ja-JP" altLang="en-US" dirty="0">
                <a:latin typeface="Meiryo UI" panose="020B0604030504040204" pitchFamily="50" charset="-128"/>
                <a:ea typeface="Meiryo UI" panose="020B0604030504040204" pitchFamily="50" charset="-128"/>
              </a:rPr>
              <a:t>　パスワードを３回間違えると不正防止のためロックがかかります。　</a:t>
            </a:r>
            <a:endParaRPr kumimoji="1" lang="en-US" altLang="ja-JP" dirty="0">
              <a:latin typeface="Meiryo UI" panose="020B0604030504040204" pitchFamily="50" charset="-128"/>
              <a:ea typeface="Meiryo UI" panose="020B0604030504040204" pitchFamily="50" charset="-128"/>
            </a:endParaRPr>
          </a:p>
          <a:p>
            <a:pPr marL="157025"/>
            <a:endParaRPr kumimoji="1" lang="en-US" altLang="ja-JP" dirty="0">
              <a:latin typeface="Meiryo UI" panose="020B0604030504040204" pitchFamily="50" charset="-128"/>
              <a:ea typeface="Meiryo UI" panose="020B0604030504040204" pitchFamily="50" charset="-128"/>
            </a:endParaRPr>
          </a:p>
          <a:p>
            <a:pPr marL="157025"/>
            <a:r>
              <a:rPr lang="ja-JP" altLang="en-US" dirty="0">
                <a:latin typeface="Meiryo UI" panose="020B0604030504040204" pitchFamily="50" charset="-128"/>
                <a:ea typeface="Meiryo UI" panose="020B0604030504040204" pitchFamily="50" charset="-128"/>
              </a:rPr>
              <a:t>　正しいパスワードを確認してから入力してください。</a:t>
            </a:r>
            <a:endParaRPr lang="en-US" altLang="ja-JP" dirty="0">
              <a:latin typeface="Meiryo UI" panose="020B0604030504040204" pitchFamily="50" charset="-128"/>
              <a:ea typeface="Meiryo UI" panose="020B0604030504040204" pitchFamily="50" charset="-128"/>
            </a:endParaRPr>
          </a:p>
          <a:p>
            <a:pPr marL="157025"/>
            <a:endParaRPr kumimoji="1" lang="ja-JP" altLang="en-US"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　「次へ」をタップしてください。</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②マイナンバー</a:t>
            </a:r>
            <a:r>
              <a:rPr kumimoji="1" lang="ja-JP" altLang="en-US" dirty="0">
                <a:latin typeface="Meiryo UI" panose="020B0604030504040204" pitchFamily="50" charset="-128"/>
                <a:ea typeface="Meiryo UI" panose="020B0604030504040204" pitchFamily="50" charset="-128"/>
              </a:rPr>
              <a:t>カードをスマホ裏面に密着させ少し</a:t>
            </a:r>
            <a:r>
              <a:rPr lang="ja-JP" altLang="en-US" dirty="0">
                <a:latin typeface="Meiryo UI" panose="020B0604030504040204" pitchFamily="50" charset="-128"/>
                <a:ea typeface="Meiryo UI" panose="020B0604030504040204" pitchFamily="50" charset="-128"/>
              </a:rPr>
              <a:t>待ちます。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スマートフォンの機種により、マイナンバーカードの読み取り位置が異なる場合がございます。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marL="89510" indent="8289"/>
            <a:r>
              <a:rPr kumimoji="1" lang="ja-JP" altLang="en-US" dirty="0">
                <a:latin typeface="Meiryo UI" panose="020B0604030504040204" pitchFamily="50" charset="-128"/>
                <a:ea typeface="Meiryo UI" panose="020B0604030504040204" pitchFamily="50" charset="-128"/>
              </a:rPr>
              <a:t>③「認証に成功しました」が表示されるまでマイナンバーカードを密着させたままに</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初めてログインされる方は、次のページの利用者登録の画面が表示されます。</a:t>
            </a:r>
            <a:endParaRPr kumimoji="1" lang="en-US" altLang="ja-JP" dirty="0">
              <a:latin typeface="Meiryo UI" panose="020B0604030504040204" pitchFamily="50" charset="-128"/>
              <a:ea typeface="Meiryo UI" panose="020B0604030504040204" pitchFamily="50" charset="-128"/>
            </a:endParaRPr>
          </a:p>
          <a:p>
            <a:pPr indent="97798" defTabSz="943362">
              <a:defRPr/>
            </a:pPr>
            <a:endParaRPr lang="en-US" altLang="ja-JP" dirty="0">
              <a:latin typeface="Meiryo UI" panose="020B0604030504040204" pitchFamily="50" charset="-128"/>
              <a:ea typeface="Meiryo UI" panose="020B0604030504040204" pitchFamily="50" charset="-128"/>
            </a:endParaRPr>
          </a:p>
          <a:p>
            <a:pPr indent="97798" defTabSz="943362">
              <a:defRPr/>
            </a:pPr>
            <a:endParaRPr lang="en-US" altLang="ja-JP" dirty="0">
              <a:latin typeface="Meiryo UI" panose="020B0604030504040204" pitchFamily="50" charset="-128"/>
              <a:ea typeface="Meiryo UI" panose="020B0604030504040204" pitchFamily="50" charset="-128"/>
            </a:endParaRPr>
          </a:p>
          <a:p>
            <a:pPr indent="97798" defTabSz="943362">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defTabSz="943362">
              <a:defRPr/>
            </a:pPr>
            <a:endParaRPr lang="en-US" altLang="ja-JP" dirty="0">
              <a:latin typeface="Meiryo UI" panose="020B0604030504040204" pitchFamily="50" charset="-128"/>
              <a:ea typeface="Meiryo UI" panose="020B0604030504040204" pitchFamily="50" charset="-128"/>
            </a:endParaRPr>
          </a:p>
          <a:p>
            <a:pPr indent="97798" defTabSz="943362">
              <a:defRPr/>
            </a:pPr>
            <a:r>
              <a:rPr lang="ja-JP" altLang="en-US" dirty="0">
                <a:latin typeface="Meiryo UI" panose="020B0604030504040204" pitchFamily="50" charset="-128"/>
                <a:ea typeface="Meiryo UI" panose="020B0604030504040204" pitchFamily="50" charset="-128"/>
              </a:rPr>
              <a:t>講師の皆様は、「利用者証明用電子証明書」の数字４桁のパスワードを入力する際に、</a:t>
            </a:r>
            <a:r>
              <a:rPr kumimoji="1" lang="ja-JP" altLang="en-US" dirty="0">
                <a:latin typeface="Meiryo UI" panose="020B0604030504040204" pitchFamily="50" charset="-128"/>
                <a:ea typeface="Meiryo UI" panose="020B0604030504040204" pitchFamily="50" charset="-128"/>
              </a:rPr>
              <a:t>パスワードを３回間違えると不正防止のためロックがかかりますので、正しいパスワードを確認してから入力するようにご案内ください。</a:t>
            </a:r>
            <a:endParaRPr kumimoji="1" lang="en-US" altLang="ja-JP" dirty="0">
              <a:latin typeface="Meiryo UI" panose="020B0604030504040204" pitchFamily="50" charset="-128"/>
              <a:ea typeface="Meiryo UI" panose="020B0604030504040204" pitchFamily="50" charset="-128"/>
            </a:endParaRPr>
          </a:p>
          <a:p>
            <a:pPr indent="97798" defTabSz="943362">
              <a:defRPr/>
            </a:pPr>
            <a:endParaRPr kumimoji="1" lang="en-US" altLang="ja-JP" dirty="0">
              <a:latin typeface="Meiryo UI" panose="020B0604030504040204" pitchFamily="50" charset="-128"/>
              <a:ea typeface="Meiryo UI" panose="020B0604030504040204" pitchFamily="50" charset="-128"/>
            </a:endParaRPr>
          </a:p>
          <a:p>
            <a:pPr indent="97798" defTabSz="943362">
              <a:defRPr/>
            </a:pPr>
            <a:r>
              <a:rPr lang="ja-JP" altLang="en-US" dirty="0">
                <a:latin typeface="Meiryo UI" panose="020B0604030504040204" pitchFamily="50" charset="-128"/>
                <a:ea typeface="Meiryo UI" panose="020B0604030504040204" pitchFamily="50" charset="-128"/>
              </a:rPr>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endParaRPr lang="en-US" altLang="ja-JP" dirty="0">
              <a:latin typeface="Meiryo UI" panose="020B0604030504040204" pitchFamily="50" charset="-128"/>
              <a:ea typeface="Meiryo UI" panose="020B0604030504040204" pitchFamily="50" charset="-128"/>
            </a:endParaRPr>
          </a:p>
          <a:p>
            <a:pPr indent="97798" defTabSz="943362">
              <a:defRPr/>
            </a:pPr>
            <a:endParaRPr lang="en-US" altLang="ja-JP" dirty="0">
              <a:latin typeface="Meiryo UI" panose="020B0604030504040204" pitchFamily="50" charset="-128"/>
              <a:ea typeface="Meiryo UI" panose="020B0604030504040204" pitchFamily="50" charset="-128"/>
            </a:endParaRPr>
          </a:p>
          <a:p>
            <a:pPr indent="97798" defTabSz="943362">
              <a:defRPr/>
            </a:pPr>
            <a:r>
              <a:rPr lang="ja-JP" altLang="en-US" dirty="0">
                <a:latin typeface="Meiryo UI" panose="020B0604030504040204" pitchFamily="50" charset="-128"/>
                <a:ea typeface="Meiryo UI" panose="020B0604030504040204" pitchFamily="50" charset="-128"/>
              </a:rPr>
              <a:t>また、マイナバーカードの読み取りには時間がかかることがありますので、しばらく待つようお伝えください。</a:t>
            </a:r>
            <a:endParaRPr lang="en-US" altLang="ja-JP" dirty="0">
              <a:latin typeface="Meiryo UI" panose="020B0604030504040204" pitchFamily="50" charset="-128"/>
              <a:ea typeface="Meiryo UI" panose="020B0604030504040204" pitchFamily="50" charset="-128"/>
            </a:endParaRPr>
          </a:p>
          <a:p>
            <a:pPr indent="97798" defTabSz="943362">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48567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0788"/>
          </a:xfrm>
        </p:spPr>
        <p:txBody>
          <a:bodyPr/>
          <a:lstStyle/>
          <a:p>
            <a:pPr indent="97798"/>
            <a:r>
              <a:rPr lang="ja-JP" altLang="en-US" dirty="0"/>
              <a:t>初めてログインされる方は、ここで利用者登録を行います。</a:t>
            </a:r>
            <a:endParaRPr lang="en-US" altLang="ja-JP" dirty="0"/>
          </a:p>
          <a:p>
            <a:pPr indent="97798"/>
            <a:endParaRPr lang="ja-JP" altLang="en-US" dirty="0"/>
          </a:p>
          <a:p>
            <a:pPr indent="97798"/>
            <a:r>
              <a:rPr lang="ja-JP" altLang="en-US" dirty="0"/>
              <a:t>①「利用者登録へ進む」をタップしてください。</a:t>
            </a:r>
            <a:endParaRPr lang="en-US" altLang="ja-JP" dirty="0"/>
          </a:p>
          <a:p>
            <a:pPr indent="97798"/>
            <a:endParaRPr lang="ja-JP" altLang="en-US" dirty="0"/>
          </a:p>
          <a:p>
            <a:pPr indent="97798"/>
            <a:r>
              <a:rPr lang="ja-JP" altLang="en-US" dirty="0"/>
              <a:t>②「メール通知」希望のありなしの選択と、「メールアドレス」の入力を行います。</a:t>
            </a:r>
            <a:endParaRPr lang="en-US" altLang="ja-JP" dirty="0"/>
          </a:p>
          <a:p>
            <a:pPr indent="97798"/>
            <a:endParaRPr lang="ja-JP" altLang="en-US" dirty="0"/>
          </a:p>
          <a:p>
            <a:pPr indent="97798"/>
            <a:r>
              <a:rPr lang="ja-JP" altLang="en-US" dirty="0"/>
              <a:t>「メール通知を希望する」を選択すると、マイナポータルへログインしたり、またお知らせが届いた際に、登録したメールアドレスへメールで知らせてくれます。</a:t>
            </a:r>
            <a:endParaRPr lang="en-US" altLang="ja-JP" dirty="0"/>
          </a:p>
          <a:p>
            <a:pPr indent="97798"/>
            <a:endParaRPr lang="ja-JP" altLang="en-US" dirty="0"/>
          </a:p>
          <a:p>
            <a:pPr indent="97798"/>
            <a:r>
              <a:rPr lang="ja-JP" altLang="en-US" dirty="0"/>
              <a:t>③利用規約を確認し、「利用規約に同意して確認へ進む」をタップしてください。</a:t>
            </a:r>
            <a:endParaRPr lang="en-US" altLang="ja-JP" dirty="0"/>
          </a:p>
          <a:p>
            <a:pPr indent="97798"/>
            <a:endParaRPr lang="ja-JP" altLang="en-US" dirty="0"/>
          </a:p>
          <a:p>
            <a:pPr indent="97798"/>
            <a:r>
              <a:rPr lang="ja-JP" altLang="en-US" dirty="0"/>
              <a:t>④今登録した内容が表示されますので、内容を確認し、よければ「利用者登録する」をタップしてください。これで「利用者登録」は完了です。</a:t>
            </a:r>
            <a:endParaRPr lang="en-US" altLang="ja-JP" dirty="0"/>
          </a:p>
          <a:p>
            <a:pPr indent="97798"/>
            <a:endParaRPr lang="ja-JP" altLang="en-US" dirty="0"/>
          </a:p>
          <a:p>
            <a:pPr indent="97798"/>
            <a:r>
              <a:rPr lang="ja-JP" altLang="en-US" dirty="0"/>
              <a:t>⑤「トップページへ」をタップし、マイナポータルの「メインメニュー」へすすんでください。</a:t>
            </a:r>
          </a:p>
          <a:p>
            <a:pPr indent="97798"/>
            <a:endParaRPr lang="en-US" altLang="ja-JP" dirty="0"/>
          </a:p>
          <a:p>
            <a:pPr indent="97798"/>
            <a:endParaRPr lang="ja-JP" altLang="en-US" dirty="0"/>
          </a:p>
          <a:p>
            <a:pPr indent="97798"/>
            <a:r>
              <a:rPr lang="en-US" altLang="ja-JP" dirty="0"/>
              <a:t>【</a:t>
            </a:r>
            <a:r>
              <a:rPr lang="ja-JP" altLang="en-US" dirty="0"/>
              <a:t>補足説明</a:t>
            </a:r>
            <a:r>
              <a:rPr lang="en-US" altLang="ja-JP" dirty="0"/>
              <a:t>】</a:t>
            </a:r>
          </a:p>
          <a:p>
            <a:pPr indent="97798"/>
            <a:endParaRPr lang="en-US" altLang="ja-JP" dirty="0"/>
          </a:p>
          <a:p>
            <a:pPr indent="97798"/>
            <a:r>
              <a:rPr lang="ja-JP" altLang="en-US" dirty="0"/>
              <a:t>講師の方は、登録は一度すれば良いことをご説明ください。</a:t>
            </a:r>
            <a:endParaRPr lang="en-US" altLang="ja-JP" dirty="0"/>
          </a:p>
          <a:p>
            <a:pPr indent="97798"/>
            <a:endParaRPr lang="ja-JP" altLang="en-US" dirty="0"/>
          </a:p>
          <a:p>
            <a:pPr indent="97798"/>
            <a:r>
              <a:rPr lang="ja-JP" altLang="en-US" dirty="0"/>
              <a:t>ここで登録した内容は、後から変更することが可能である点も併せてお伝えください。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82869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4972441"/>
          </a:xfrm>
        </p:spPr>
        <p:txBody>
          <a:bodyPr/>
          <a:lstStyle/>
          <a:p>
            <a:pPr indent="97798" defTabSz="954820">
              <a:defRPr/>
            </a:pPr>
            <a:r>
              <a:rPr lang="ja-JP" altLang="en-US" dirty="0">
                <a:latin typeface="Meiryo UI" panose="020B0604030504040204" pitchFamily="50" charset="-128"/>
                <a:ea typeface="Meiryo UI" panose="020B0604030504040204" pitchFamily="50" charset="-128"/>
              </a:rPr>
              <a:t>マイナポータルを利用するための確認サイトのご紹介です。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マイナポータル対応のスマートフォンの機種、パソコンで利用する際に必要なマイナンバーカード読み取り対応のＩＣカードリーダー等、マイナポータルの動作環境や操作方法について、</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また、マイナポータルの最新の情報など利用に関しては、</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ＵＲＬ・ＱＲコードを掲載し</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ていますので、参考にしてください。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defTabSz="954820">
              <a:defRPr/>
            </a:pP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defTabSz="954820">
              <a:defRPr/>
            </a:pP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defTabSz="954820">
              <a:defRPr/>
            </a:pP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a:t>
            </a:r>
          </a:p>
          <a:p>
            <a:pPr indent="97798" defTabSz="954820">
              <a:defRPr/>
            </a:pP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defTabSz="954820">
              <a:defRPr/>
            </a:pP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講師の皆様は、詳細については、こちらのサイトで確認するようご紹介ください。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defTabSz="954820">
              <a:defRPr/>
            </a:pP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defTabSz="954820">
              <a:defRPr/>
            </a:pP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ＱＲコードについて理解できていない受講者がいた場合は、カメラを起動してＱＲコードを読み取るとサイトへ接続されることをご説明ください。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53560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2829"/>
            <a:r>
              <a:rPr lang="ja-JP" altLang="en-US" dirty="0">
                <a:latin typeface="Meiryo UI" panose="020B0604030504040204" pitchFamily="50" charset="-128"/>
                <a:ea typeface="Meiryo UI" panose="020B0604030504040204" pitchFamily="50" charset="-128"/>
              </a:rPr>
              <a:t>ここでは、マイナンバーカードを健康保険証として登録する方法についてご説明します。</a:t>
            </a:r>
            <a:endParaRPr lang="en-US" altLang="ja-JP" dirty="0">
              <a:latin typeface="Meiryo UI" panose="020B0604030504040204" pitchFamily="50" charset="-128"/>
              <a:ea typeface="Meiryo UI" panose="020B0604030504040204" pitchFamily="50" charset="-128"/>
            </a:endParaRPr>
          </a:p>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4991"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「健康保険証利用の</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申込の</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しかた」をご説明します。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現在</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、一部の医療機関</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・薬局等</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でマイナンバーカードを保険証として利用することができます。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マイナンバーカードを健康保険証として使うと、どんないいことがあるのかをご説明します。</a:t>
            </a:r>
          </a:p>
          <a:p>
            <a:pPr algn="just"/>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医療機関でマイナンバーカードを保険証として使用すると、</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例えば、</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・ご本人が同意することで、</a:t>
            </a:r>
            <a:r>
              <a:rPr kumimoji="1" lang="ja-JP" altLang="ja-JP" kern="1200" dirty="0">
                <a:effectLst/>
                <a:latin typeface="Meiryo UI" panose="020B0604030504040204" pitchFamily="50" charset="-128"/>
                <a:ea typeface="Meiryo UI" panose="020B0604030504040204" pitchFamily="50" charset="-128"/>
              </a:rPr>
              <a:t>今までに使った薬の正確な情報や、過去の特定健診結果を、医師・薬剤師等と共有できることで、より多くの情報に基づいたより良い医療を受けることができます。</a:t>
            </a:r>
            <a:endParaRPr kumimoji="1" lang="en-US" altLang="ja-JP" kern="1200" dirty="0">
              <a:effectLst/>
              <a:latin typeface="Meiryo UI" panose="020B0604030504040204" pitchFamily="50" charset="-128"/>
              <a:ea typeface="Meiryo UI" panose="020B0604030504040204" pitchFamily="50" charset="-128"/>
            </a:endParaRPr>
          </a:p>
          <a:p>
            <a:endParaRPr kumimoji="1"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94991" algn="just" defTabSz="954820">
              <a:defRPr/>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マイナポータルで⾃⾝の特定健診情報や薬剤情報・医療費</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通知</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情報が⾒</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ら</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れます。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defTabSz="954820">
              <a:defRPr/>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マイナポータルの医療費情報の⾃動⼊⼒により、確定申告の医療費控除が簡単にできます。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・手続きなしで</a:t>
            </a:r>
            <a:r>
              <a:rPr lang="ja-JP" altLang="ja-JP" dirty="0">
                <a:latin typeface="Meiryo UI" panose="020B0604030504040204" pitchFamily="50" charset="-128"/>
                <a:ea typeface="Meiryo UI" panose="020B0604030504040204" pitchFamily="50" charset="-128"/>
                <a:cs typeface="Times New Roman" panose="02020603050405020304" pitchFamily="18" charset="0"/>
              </a:rPr>
              <a:t>⾼額療養費制度における限度額を超える⽀払いが免除されます。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なお、詳細については、マイナポータルのサイトから確認することができます。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defTabSz="954820">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4991" algn="just" defTabSz="954820">
              <a:defRPr/>
            </a:pPr>
            <a:endParaRPr lang="en-US" altLang="ja-JP" dirty="0">
              <a:latin typeface="Meiryo UI" panose="020B0604030504040204" pitchFamily="50" charset="-128"/>
              <a:ea typeface="Meiryo UI" panose="020B0604030504040204" pitchFamily="50" charset="-128"/>
            </a:endParaRPr>
          </a:p>
          <a:p>
            <a:pPr indent="94991"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講師の皆様は、まず、</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マイナンバーカードを健康保険証として使う</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ことの便利さを説明した後に、登録の手順についてご説明してください。</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具体例も交えながら、メリットを伝えられると良いでしょう。</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defTabSz="954820">
              <a:defRPr/>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例えば、</a:t>
            </a:r>
            <a:r>
              <a:rPr kumimoji="1" lang="ja-JP" altLang="ja-JP" kern="1200" dirty="0">
                <a:effectLst/>
                <a:latin typeface="Meiryo UI" panose="020B0604030504040204" pitchFamily="50" charset="-128"/>
                <a:ea typeface="Meiryo UI" panose="020B0604030504040204" pitchFamily="50" charset="-128"/>
              </a:rPr>
              <a:t>他の医療機関や診療科で処方された薬剤や過去の特定健診結果がわかることで、口頭では説明しきれない事項も含めた、正確な情報に基づいた総合的な診断を受けられることや、重複する投薬や避けるべき投薬を回避し適切な処方を受けられるなどのメリットがあります。</a:t>
            </a: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また、確定申告で医療費控除を行う際に、</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年分の領収書の内容を参照しながら入力することはとても大変ですが、</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マイナンバーカードを保険証として使</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うと、簡単に情報を連携させることができます。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kumimoji="1" lang="ja-JP" altLang="en-US" kern="1200" dirty="0">
                <a:effectLst/>
                <a:latin typeface="Meiryo UI" panose="020B0604030504040204" pitchFamily="50" charset="-128"/>
                <a:ea typeface="Meiryo UI" panose="020B0604030504040204" pitchFamily="50" charset="-128"/>
              </a:rPr>
              <a:t>その他、以下のようなメリットがあります。</a:t>
            </a:r>
            <a:endParaRPr kumimoji="1" lang="en-US" altLang="ja-JP" kern="1200" dirty="0">
              <a:effectLst/>
              <a:latin typeface="Meiryo UI" panose="020B0604030504040204" pitchFamily="50" charset="-128"/>
              <a:ea typeface="Meiryo UI" panose="020B0604030504040204" pitchFamily="50" charset="-128"/>
            </a:endParaRPr>
          </a:p>
          <a:p>
            <a:endParaRPr kumimoji="1" lang="ja-JP" altLang="ja-JP" kern="1200" dirty="0">
              <a:effectLst/>
              <a:latin typeface="Meiryo UI" panose="020B0604030504040204" pitchFamily="50" charset="-128"/>
              <a:ea typeface="Meiryo UI" panose="020B0604030504040204" pitchFamily="50" charset="-128"/>
            </a:endParaRPr>
          </a:p>
          <a:p>
            <a:r>
              <a:rPr kumimoji="1" lang="ja-JP" altLang="ja-JP" kern="1200" dirty="0">
                <a:effectLst/>
                <a:latin typeface="Meiryo UI" panose="020B0604030504040204" pitchFamily="50" charset="-128"/>
                <a:ea typeface="Meiryo UI" panose="020B0604030504040204" pitchFamily="50" charset="-128"/>
              </a:rPr>
              <a:t>・　自分が使った薬や過去の健康診断の結果を、口頭ではなく正確なデータで、医師等に伝えることができ</a:t>
            </a:r>
            <a:r>
              <a:rPr kumimoji="1" lang="ja-JP" altLang="en-US" kern="1200" dirty="0">
                <a:effectLst/>
                <a:latin typeface="Meiryo UI" panose="020B0604030504040204" pitchFamily="50" charset="-128"/>
                <a:ea typeface="Meiryo UI" panose="020B0604030504040204" pitchFamily="50" charset="-128"/>
              </a:rPr>
              <a:t>ます</a:t>
            </a:r>
            <a:r>
              <a:rPr kumimoji="1" lang="ja-JP" altLang="ja-JP" kern="1200" dirty="0">
                <a:effectLst/>
                <a:latin typeface="Meiryo UI" panose="020B0604030504040204" pitchFamily="50" charset="-128"/>
                <a:ea typeface="Meiryo UI" panose="020B0604030504040204" pitchFamily="50" charset="-128"/>
              </a:rPr>
              <a:t>。</a:t>
            </a:r>
            <a:endParaRPr kumimoji="1" lang="en-US" altLang="ja-JP" kern="1200" dirty="0">
              <a:effectLst/>
              <a:latin typeface="Meiryo UI" panose="020B0604030504040204" pitchFamily="50" charset="-128"/>
              <a:ea typeface="Meiryo UI" panose="020B0604030504040204" pitchFamily="50" charset="-128"/>
            </a:endParaRPr>
          </a:p>
          <a:p>
            <a:endParaRPr kumimoji="1" lang="en-US" altLang="ja-JP" kern="1200" dirty="0">
              <a:effectLst/>
              <a:latin typeface="Meiryo UI" panose="020B0604030504040204" pitchFamily="50" charset="-128"/>
              <a:ea typeface="Meiryo UI" panose="020B0604030504040204" pitchFamily="50" charset="-128"/>
            </a:endParaRPr>
          </a:p>
          <a:p>
            <a:endParaRPr kumimoji="1" lang="ja-JP" altLang="ja-JP" kern="1200" dirty="0">
              <a:effectLst/>
              <a:latin typeface="Meiryo UI" panose="020B0604030504040204" pitchFamily="50" charset="-128"/>
              <a:ea typeface="Meiryo UI" panose="020B0604030504040204" pitchFamily="50" charset="-128"/>
            </a:endParaRPr>
          </a:p>
          <a:p>
            <a:r>
              <a:rPr kumimoji="1" lang="ja-JP" altLang="ja-JP" kern="1200" dirty="0">
                <a:effectLst/>
                <a:latin typeface="Meiryo UI" panose="020B0604030504040204" pitchFamily="50" charset="-128"/>
                <a:ea typeface="Meiryo UI" panose="020B0604030504040204" pitchFamily="50" charset="-128"/>
              </a:rPr>
              <a:t>・　別の医療機関や他の診療科で処方された薬剤の情報も含めて情報提供ができ</a:t>
            </a:r>
            <a:r>
              <a:rPr kumimoji="1" lang="ja-JP" altLang="en-US" kern="1200" dirty="0">
                <a:effectLst/>
                <a:latin typeface="Meiryo UI" panose="020B0604030504040204" pitchFamily="50" charset="-128"/>
                <a:ea typeface="Meiryo UI" panose="020B0604030504040204" pitchFamily="50" charset="-128"/>
              </a:rPr>
              <a:t>ます</a:t>
            </a:r>
            <a:r>
              <a:rPr kumimoji="1" lang="ja-JP" altLang="ja-JP" kern="1200" dirty="0">
                <a:effectLst/>
                <a:latin typeface="Meiryo UI" panose="020B0604030504040204" pitchFamily="50" charset="-128"/>
                <a:ea typeface="Meiryo UI" panose="020B0604030504040204" pitchFamily="50" charset="-128"/>
              </a:rPr>
              <a:t>。お薬手帳には記載されていない、入院中の薬剤や院内処方の医療機関で投薬された薬剤も含め、網羅的な情報が記載されてい</a:t>
            </a:r>
            <a:r>
              <a:rPr kumimoji="1" lang="ja-JP" altLang="en-US" kern="1200" dirty="0">
                <a:effectLst/>
                <a:latin typeface="Meiryo UI" panose="020B0604030504040204" pitchFamily="50" charset="-128"/>
                <a:ea typeface="Meiryo UI" panose="020B0604030504040204" pitchFamily="50" charset="-128"/>
              </a:rPr>
              <a:t>ます</a:t>
            </a:r>
            <a:r>
              <a:rPr kumimoji="1" lang="ja-JP" altLang="ja-JP" kern="1200" dirty="0">
                <a:effectLst/>
                <a:latin typeface="Meiryo UI" panose="020B0604030504040204" pitchFamily="50" charset="-128"/>
                <a:ea typeface="Meiryo UI" panose="020B0604030504040204" pitchFamily="50" charset="-128"/>
              </a:rPr>
              <a:t>。</a:t>
            </a:r>
            <a:endParaRPr kumimoji="1" lang="en-US" altLang="ja-JP" kern="1200" dirty="0">
              <a:effectLst/>
              <a:latin typeface="Meiryo UI" panose="020B0604030504040204" pitchFamily="50" charset="-128"/>
              <a:ea typeface="Meiryo UI" panose="020B0604030504040204" pitchFamily="50" charset="-128"/>
            </a:endParaRPr>
          </a:p>
          <a:p>
            <a:endParaRPr kumimoji="1" lang="en-US" altLang="ja-JP" kern="1200" dirty="0">
              <a:effectLst/>
              <a:latin typeface="Meiryo UI" panose="020B0604030504040204" pitchFamily="50" charset="-128"/>
              <a:ea typeface="Meiryo UI" panose="020B0604030504040204" pitchFamily="50" charset="-128"/>
            </a:endParaRPr>
          </a:p>
          <a:p>
            <a:r>
              <a:rPr kumimoji="1" lang="ja-JP" altLang="ja-JP" kern="1200" dirty="0">
                <a:effectLst/>
                <a:latin typeface="Meiryo UI" panose="020B0604030504040204" pitchFamily="50" charset="-128"/>
                <a:ea typeface="Meiryo UI" panose="020B0604030504040204" pitchFamily="50" charset="-128"/>
              </a:rPr>
              <a:t>※　ただし、レセプト情報であるため、１～２か月程度のタイムラグ</a:t>
            </a:r>
            <a:r>
              <a:rPr kumimoji="1" lang="ja-JP" altLang="en-US" kern="1200" dirty="0">
                <a:effectLst/>
                <a:latin typeface="Meiryo UI" panose="020B0604030504040204" pitchFamily="50" charset="-128"/>
                <a:ea typeface="Meiryo UI" panose="020B0604030504040204" pitchFamily="50" charset="-128"/>
              </a:rPr>
              <a:t>が</a:t>
            </a:r>
            <a:r>
              <a:rPr kumimoji="1" lang="ja-JP" altLang="ja-JP" kern="1200" dirty="0">
                <a:effectLst/>
                <a:latin typeface="Meiryo UI" panose="020B0604030504040204" pitchFamily="50" charset="-128"/>
                <a:ea typeface="Meiryo UI" panose="020B0604030504040204" pitchFamily="50" charset="-128"/>
              </a:rPr>
              <a:t>あり</a:t>
            </a:r>
            <a:r>
              <a:rPr kumimoji="1" lang="ja-JP" altLang="en-US" kern="1200" dirty="0">
                <a:effectLst/>
                <a:latin typeface="Meiryo UI" panose="020B0604030504040204" pitchFamily="50" charset="-128"/>
                <a:ea typeface="Meiryo UI" panose="020B0604030504040204" pitchFamily="50" charset="-128"/>
              </a:rPr>
              <a:t>ます</a:t>
            </a:r>
            <a:r>
              <a:rPr kumimoji="1" lang="ja-JP" altLang="ja-JP" kern="1200" dirty="0">
                <a:effectLst/>
                <a:latin typeface="Meiryo UI" panose="020B0604030504040204" pitchFamily="50" charset="-128"/>
                <a:ea typeface="Meiryo UI" panose="020B0604030504040204" pitchFamily="50" charset="-128"/>
              </a:rPr>
              <a:t>。</a:t>
            </a:r>
            <a:endParaRPr kumimoji="1" lang="en-US" altLang="ja-JP" kern="1200" dirty="0">
              <a:effectLst/>
              <a:latin typeface="Meiryo UI" panose="020B0604030504040204" pitchFamily="50" charset="-128"/>
              <a:ea typeface="Meiryo UI" panose="020B0604030504040204" pitchFamily="50" charset="-128"/>
            </a:endParaRPr>
          </a:p>
          <a:p>
            <a:endParaRPr kumimoji="1" lang="ja-JP" altLang="ja-JP" kern="1200" dirty="0">
              <a:effectLst/>
              <a:latin typeface="Meiryo UI" panose="020B0604030504040204" pitchFamily="50" charset="-128"/>
              <a:ea typeface="Meiryo UI" panose="020B0604030504040204" pitchFamily="50" charset="-128"/>
            </a:endParaRPr>
          </a:p>
          <a:p>
            <a:r>
              <a:rPr kumimoji="1" lang="ja-JP" altLang="ja-JP" kern="1200" dirty="0">
                <a:effectLst/>
                <a:latin typeface="Meiryo UI" panose="020B0604030504040204" pitchFamily="50" charset="-128"/>
                <a:ea typeface="Meiryo UI" panose="020B0604030504040204" pitchFamily="50" charset="-128"/>
              </a:rPr>
              <a:t>・　上記のとおり、同意することで、より多くの種類の情報に基づいた総合的な診断や、重複する投薬を回避し適切な処方を受けることができ、より良い医療を受けることができ</a:t>
            </a:r>
            <a:r>
              <a:rPr kumimoji="1" lang="ja-JP" altLang="en-US" kern="1200" dirty="0">
                <a:effectLst/>
                <a:latin typeface="Meiryo UI" panose="020B0604030504040204" pitchFamily="50" charset="-128"/>
                <a:ea typeface="Meiryo UI" panose="020B0604030504040204" pitchFamily="50" charset="-128"/>
              </a:rPr>
              <a:t>ます</a:t>
            </a:r>
            <a:r>
              <a:rPr kumimoji="1" lang="ja-JP" altLang="ja-JP" kern="1200" dirty="0">
                <a:effectLst/>
                <a:latin typeface="Meiryo UI" panose="020B0604030504040204" pitchFamily="50" charset="-128"/>
                <a:ea typeface="Meiryo UI" panose="020B0604030504040204" pitchFamily="50" charset="-128"/>
              </a:rPr>
              <a:t>。</a:t>
            </a:r>
          </a:p>
          <a:p>
            <a:pPr indent="94991" algn="just"/>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419445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93336"/>
          </a:xfrm>
        </p:spPr>
        <p:txBody>
          <a:bodyPr/>
          <a:lstStyle/>
          <a:p>
            <a:pPr indent="89510"/>
            <a:r>
              <a:rPr kumimoji="1" lang="ja-JP" altLang="en-US" dirty="0">
                <a:latin typeface="Meiryo UI" panose="020B0604030504040204" pitchFamily="50" charset="-128"/>
                <a:ea typeface="Meiryo UI" panose="020B0604030504040204" pitchFamily="50" charset="-128"/>
              </a:rPr>
              <a:t>それではスマートフォンでの健康保険証利用</a:t>
            </a:r>
            <a:r>
              <a:rPr lang="ja-JP" altLang="en-US" dirty="0">
                <a:latin typeface="Meiryo UI" panose="020B0604030504040204" pitchFamily="50" charset="-128"/>
                <a:ea typeface="Meiryo UI" panose="020B0604030504040204" pitchFamily="50" charset="-128"/>
              </a:rPr>
              <a:t>の実際の申込方法</a:t>
            </a:r>
            <a:r>
              <a:rPr kumimoji="1" lang="ja-JP" altLang="en-US" dirty="0">
                <a:latin typeface="Meiryo UI" panose="020B0604030504040204" pitchFamily="50" charset="-128"/>
                <a:ea typeface="Meiryo UI" panose="020B0604030504040204" pitchFamily="50" charset="-128"/>
              </a:rPr>
              <a:t>について、ご説明します。</a:t>
            </a:r>
            <a:endParaRPr kumimoji="1"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kumimoji="1" lang="ja-JP" altLang="en-US" dirty="0">
                <a:latin typeface="Meiryo UI" panose="020B0604030504040204" pitchFamily="50" charset="-128"/>
                <a:ea typeface="Meiryo UI" panose="020B0604030504040204" pitchFamily="50" charset="-128"/>
              </a:rPr>
              <a:t>①マイナポータルメニュー画面に表示されている「マイナンバーカードが健康保険証として利用できます」から「申し込む」をタップしてください。</a:t>
            </a:r>
            <a:endParaRPr kumimoji="1" lang="en-US" altLang="ja-JP" dirty="0">
              <a:latin typeface="Meiryo UI" panose="020B0604030504040204" pitchFamily="50" charset="-128"/>
              <a:ea typeface="Meiryo UI" panose="020B0604030504040204" pitchFamily="50" charset="-128"/>
            </a:endParaRPr>
          </a:p>
          <a:p>
            <a:pPr indent="89510"/>
            <a:endParaRPr kumimoji="1"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②</a:t>
            </a:r>
            <a:r>
              <a:rPr kumimoji="1" lang="ja-JP" altLang="en-US" dirty="0">
                <a:latin typeface="Meiryo UI" panose="020B0604030504040204" pitchFamily="50" charset="-128"/>
                <a:ea typeface="Meiryo UI" panose="020B0604030504040204" pitchFamily="50" charset="-128"/>
              </a:rPr>
              <a:t>「マイナポータル利用規約」がありますので内容を確認し、</a:t>
            </a:r>
            <a:endParaRPr kumimoji="1" lang="en-US" altLang="ja-JP" dirty="0">
              <a:latin typeface="Meiryo UI" panose="020B0604030504040204" pitchFamily="50" charset="-128"/>
              <a:ea typeface="Meiryo UI" panose="020B0604030504040204" pitchFamily="50" charset="-128"/>
            </a:endParaRPr>
          </a:p>
          <a:p>
            <a:pPr indent="89510"/>
            <a:r>
              <a:rPr kumimoji="1" lang="ja-JP" altLang="en-US" dirty="0">
                <a:latin typeface="Meiryo UI" panose="020B0604030504040204" pitchFamily="50" charset="-128"/>
                <a:ea typeface="Meiryo UI" panose="020B0604030504040204" pitchFamily="50" charset="-128"/>
              </a:rPr>
              <a:t>③「同意して次へ進む」をタップしてください。</a:t>
            </a:r>
            <a:endParaRPr kumimoji="1" lang="en-US" altLang="ja-JP" dirty="0">
              <a:latin typeface="Meiryo UI" panose="020B0604030504040204" pitchFamily="50" charset="-128"/>
              <a:ea typeface="Meiryo UI" panose="020B0604030504040204" pitchFamily="50" charset="-128"/>
            </a:endParaRPr>
          </a:p>
          <a:p>
            <a:pPr indent="89510"/>
            <a:endParaRPr kumimoji="1"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「詳しくはこちら」のところをタップすると、詳しい説明を見ることができます。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89510"/>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講師の皆様は、</a:t>
            </a:r>
            <a:r>
              <a:rPr lang="ja-JP" altLang="en-US" dirty="0">
                <a:latin typeface="Meiryo UI" panose="020B0604030504040204" pitchFamily="50" charset="-128"/>
                <a:ea typeface="Meiryo UI" panose="020B0604030504040204" pitchFamily="50" charset="-128"/>
              </a:rPr>
              <a:t>受講者に利用規約</a:t>
            </a:r>
            <a:r>
              <a:rPr lang="ja-JP" altLang="en-US" b="0" dirty="0">
                <a:latin typeface="Meiryo UI" panose="020B0604030504040204" pitchFamily="50" charset="-128"/>
                <a:ea typeface="Meiryo UI" panose="020B0604030504040204" pitchFamily="50" charset="-128"/>
                <a:cs typeface="Meiryo" charset="-128"/>
              </a:rPr>
              <a:t>を</a:t>
            </a:r>
            <a:r>
              <a:rPr lang="ja-JP" altLang="en-US" b="0" dirty="0">
                <a:latin typeface="Meiryo UI" panose="020B0604030504040204" pitchFamily="50" charset="-128"/>
                <a:ea typeface="Meiryo UI" panose="020B0604030504040204" pitchFamily="50" charset="-128"/>
              </a:rPr>
              <a:t>確認いただき、同意できる場合は「同意して次に進む」をタップしてもらいましょう。</a:t>
            </a:r>
            <a:endParaRPr lang="en-US" altLang="ja-JP" b="0" dirty="0">
              <a:latin typeface="Meiryo UI" panose="020B0604030504040204" pitchFamily="50" charset="-128"/>
              <a:ea typeface="Meiryo UI" panose="020B0604030504040204" pitchFamily="50" charset="-128"/>
            </a:endParaRPr>
          </a:p>
          <a:p>
            <a:pPr indent="97798"/>
            <a:endParaRPr lang="en-US" altLang="ja-JP" b="0" dirty="0">
              <a:latin typeface="Meiryo UI" panose="020B0604030504040204" pitchFamily="50" charset="-128"/>
              <a:ea typeface="Meiryo UI" panose="020B0604030504040204" pitchFamily="50" charset="-128"/>
            </a:endParaRPr>
          </a:p>
          <a:p>
            <a:pPr indent="97798"/>
            <a:r>
              <a:rPr lang="ja-JP" altLang="en-US" b="0" dirty="0">
                <a:latin typeface="Meiryo UI" panose="020B0604030504040204" pitchFamily="50" charset="-128"/>
                <a:ea typeface="Meiryo UI" panose="020B0604030504040204" pitchFamily="50" charset="-128"/>
                <a:cs typeface="Meiryo" charset="-128"/>
              </a:rPr>
              <a:t>利用規約を確認しないままに先に進むことを</a:t>
            </a:r>
            <a:r>
              <a:rPr lang="ja-JP" altLang="en-US" b="0" dirty="0">
                <a:latin typeface="Meiryo UI" panose="020B0604030504040204" pitchFamily="50" charset="-128"/>
                <a:ea typeface="Meiryo UI" panose="020B0604030504040204" pitchFamily="50" charset="-128"/>
              </a:rPr>
              <a:t>促すようなことはしないでいただけますよう、ご注意ください。</a:t>
            </a:r>
            <a:endParaRPr lang="en-US" altLang="ja-JP" b="0"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39746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89510"/>
            <a:r>
              <a:rPr lang="ja-JP" altLang="en-US" dirty="0">
                <a:latin typeface="Meiryo UI" panose="020B0604030504040204" pitchFamily="50" charset="-128"/>
                <a:ea typeface="Meiryo UI" panose="020B0604030504040204" pitchFamily="50" charset="-128"/>
              </a:rPr>
              <a:t>マイナンバーカードをスマートフォン裏面に密着させ読み取りを行うことで、健康保険証としての利用申込を行います。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利用申込には、申込者の本人確認が必要です。</a:t>
            </a:r>
            <a:endParaRPr lang="en-US" altLang="ja-JP" dirty="0">
              <a:latin typeface="Meiryo UI" panose="020B0604030504040204" pitchFamily="50" charset="-128"/>
              <a:ea typeface="Meiryo UI" panose="020B0604030504040204" pitchFamily="50" charset="-128"/>
            </a:endParaRPr>
          </a:p>
          <a:p>
            <a:pPr indent="89510"/>
            <a:endParaRPr lang="en-US" altLang="ja-JP" dirty="0"/>
          </a:p>
          <a:p>
            <a:pPr indent="89510"/>
            <a:r>
              <a:rPr lang="ja-JP" altLang="en-US" dirty="0"/>
              <a:t>④まず</a:t>
            </a:r>
            <a:r>
              <a:rPr lang="ja-JP" altLang="en-US" dirty="0">
                <a:latin typeface="Meiryo UI" panose="020B0604030504040204" pitchFamily="50" charset="-128"/>
                <a:ea typeface="Meiryo UI" panose="020B0604030504040204" pitchFamily="50" charset="-128"/>
              </a:rPr>
              <a:t>は「申し込む」をタップしてください。</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⑤マイナンバーカードの利用者証明用電子証明書の数字４桁のパスワードの入力画面が表示されますので、数字４桁のパスワードを入力してください。</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⑥「次へ」をタップしてください。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94991"/>
            <a:r>
              <a:rPr lang="ja-JP" altLang="en-US" dirty="0">
                <a:latin typeface="Meiryo UI" panose="020B0604030504040204" pitchFamily="50" charset="-128"/>
                <a:ea typeface="Meiryo UI" panose="020B0604030504040204" pitchFamily="50" charset="-128"/>
              </a:rPr>
              <a:t>パスワードを３回間違えると不正防止のためロックがかかります。</a:t>
            </a:r>
            <a:endParaRPr lang="en-US" altLang="ja-JP" dirty="0">
              <a:latin typeface="Meiryo UI" panose="020B0604030504040204" pitchFamily="50" charset="-128"/>
              <a:ea typeface="Meiryo UI" panose="020B0604030504040204" pitchFamily="50" charset="-128"/>
            </a:endParaRPr>
          </a:p>
          <a:p>
            <a:pPr indent="94991"/>
            <a:endParaRPr lang="en-US" altLang="ja-JP" dirty="0">
              <a:latin typeface="Meiryo UI" panose="020B0604030504040204" pitchFamily="50" charset="-128"/>
              <a:ea typeface="Meiryo UI" panose="020B0604030504040204" pitchFamily="50" charset="-128"/>
            </a:endParaRPr>
          </a:p>
          <a:p>
            <a:pPr indent="94991"/>
            <a:r>
              <a:rPr lang="ja-JP" altLang="en-US" dirty="0">
                <a:latin typeface="Meiryo UI" panose="020B0604030504040204" pitchFamily="50" charset="-128"/>
                <a:ea typeface="Meiryo UI" panose="020B0604030504040204" pitchFamily="50" charset="-128"/>
              </a:rPr>
              <a:t>正しいパスワードを確認してから入力してください。</a:t>
            </a:r>
            <a:endParaRPr lang="en-US" altLang="ja-JP"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660975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39301"/>
            <a:ext cx="5683250" cy="5495313"/>
          </a:xfrm>
        </p:spPr>
        <p:txBody>
          <a:bodyPr/>
          <a:lstStyle/>
          <a:p>
            <a:pPr indent="92825"/>
            <a:r>
              <a:rPr kumimoji="1" lang="ja-JP" altLang="en-US" dirty="0">
                <a:latin typeface="Meiryo UI" panose="020B0604030504040204" pitchFamily="50" charset="-128"/>
                <a:ea typeface="Meiryo UI" panose="020B0604030504040204" pitchFamily="50" charset="-128"/>
              </a:rPr>
              <a:t>マイナンバーカードの利用者証明用電子証明書の認証を行います。</a:t>
            </a:r>
            <a:endParaRPr kumimoji="1" lang="en-US" altLang="ja-JP" dirty="0">
              <a:latin typeface="Meiryo UI" panose="020B0604030504040204" pitchFamily="50" charset="-128"/>
              <a:ea typeface="Meiryo UI" panose="020B0604030504040204" pitchFamily="50" charset="-128"/>
            </a:endParaRPr>
          </a:p>
          <a:p>
            <a:pPr indent="92825"/>
            <a:endParaRPr lang="en-US" altLang="ja-JP" dirty="0">
              <a:latin typeface="Meiryo UI" panose="020B0604030504040204" pitchFamily="50" charset="-128"/>
              <a:ea typeface="Meiryo UI" panose="020B0604030504040204" pitchFamily="50" charset="-128"/>
            </a:endParaRPr>
          </a:p>
          <a:p>
            <a:pPr indent="92825"/>
            <a:r>
              <a:rPr kumimoji="1" lang="ja-JP" altLang="en-US" dirty="0">
                <a:latin typeface="Meiryo UI" panose="020B0604030504040204" pitchFamily="50" charset="-128"/>
                <a:ea typeface="Meiryo UI" panose="020B0604030504040204" pitchFamily="50" charset="-128"/>
              </a:rPr>
              <a:t>⑦マイナンバーカードをスマホートフォン裏面に密着させしばらく待ちます。</a:t>
            </a:r>
            <a:endParaRPr kumimoji="1" lang="en-US" altLang="ja-JP" dirty="0">
              <a:latin typeface="Meiryo UI" panose="020B0604030504040204" pitchFamily="50" charset="-128"/>
              <a:ea typeface="Meiryo UI" panose="020B0604030504040204" pitchFamily="50" charset="-128"/>
            </a:endParaRPr>
          </a:p>
          <a:p>
            <a:pPr indent="92825"/>
            <a:endParaRPr kumimoji="1" lang="en-US" altLang="ja-JP" dirty="0">
              <a:latin typeface="Meiryo UI" panose="020B0604030504040204" pitchFamily="50" charset="-128"/>
              <a:ea typeface="Meiryo UI" panose="020B0604030504040204" pitchFamily="50" charset="-128"/>
            </a:endParaRPr>
          </a:p>
          <a:p>
            <a:pPr indent="92825"/>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認証に成功しました」が表示されるまで、マイナンバーカードをスマホ裏面に密着させたままとしてください。</a:t>
            </a:r>
            <a:endParaRPr kumimoji="1" lang="en-US" altLang="ja-JP" dirty="0">
              <a:latin typeface="Meiryo UI" panose="020B0604030504040204" pitchFamily="50" charset="-128"/>
              <a:ea typeface="Meiryo UI" panose="020B0604030504040204" pitchFamily="50" charset="-128"/>
            </a:endParaRPr>
          </a:p>
          <a:p>
            <a:pPr indent="92825"/>
            <a:endParaRPr kumimoji="1" lang="en-US" altLang="ja-JP" dirty="0">
              <a:latin typeface="Meiryo UI" panose="020B0604030504040204" pitchFamily="50" charset="-128"/>
              <a:ea typeface="Meiryo UI" panose="020B0604030504040204" pitchFamily="50" charset="-128"/>
            </a:endParaRPr>
          </a:p>
          <a:p>
            <a:pPr indent="92825"/>
            <a:r>
              <a:rPr lang="ja-JP" altLang="en-US" dirty="0">
                <a:latin typeface="Meiryo UI" panose="020B0604030504040204" pitchFamily="50" charset="-128"/>
                <a:ea typeface="Meiryo UI" panose="020B0604030504040204" pitchFamily="50" charset="-128"/>
              </a:rPr>
              <a:t>「マイナンバーカードを保険証として利用するための登録が完了しました</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の画面が表示されますので、</a:t>
            </a:r>
            <a:r>
              <a:rPr kumimoji="1" lang="ja-JP" altLang="en-US" b="0" dirty="0">
                <a:latin typeface="Meiryo UI" panose="020B0604030504040204" pitchFamily="50" charset="-128"/>
                <a:ea typeface="Meiryo UI" panose="020B0604030504040204" pitchFamily="50" charset="-128"/>
              </a:rPr>
              <a:t>画面を触れたまま指を上に移動させ、下の画面を表示</a:t>
            </a:r>
            <a:r>
              <a:rPr kumimoji="1" lang="ja-JP" altLang="en-US" dirty="0">
                <a:latin typeface="Meiryo UI" panose="020B0604030504040204" pitchFamily="50" charset="-128"/>
                <a:ea typeface="Meiryo UI" panose="020B0604030504040204" pitchFamily="50" charset="-128"/>
              </a:rPr>
              <a:t>させます。</a:t>
            </a:r>
            <a:endParaRPr kumimoji="1" lang="en-US" altLang="ja-JP" dirty="0">
              <a:latin typeface="Meiryo UI" panose="020B0604030504040204" pitchFamily="50" charset="-128"/>
              <a:ea typeface="Meiryo UI" panose="020B0604030504040204" pitchFamily="50" charset="-128"/>
            </a:endParaRPr>
          </a:p>
          <a:p>
            <a:pPr indent="92825"/>
            <a:endParaRPr lang="en-US" altLang="ja-JP" dirty="0">
              <a:latin typeface="Meiryo UI" panose="020B0604030504040204" pitchFamily="50" charset="-128"/>
              <a:ea typeface="Meiryo UI" panose="020B0604030504040204" pitchFamily="50" charset="-128"/>
            </a:endParaRPr>
          </a:p>
          <a:p>
            <a:pPr indent="92825"/>
            <a:r>
              <a:rPr lang="ja-JP" altLang="en-US" dirty="0">
                <a:latin typeface="Meiryo UI" panose="020B0604030504040204" pitchFamily="50" charset="-128"/>
                <a:ea typeface="Meiryo UI" panose="020B0604030504040204" pitchFamily="50" charset="-128"/>
              </a:rPr>
              <a:t>マイナンバー</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カードがうまく認識できないときは、カードを少しずらしてみるなど試して</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みてください。</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2825"/>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2825"/>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（機種により、カード位置に違いがありますので、認識できないときにはご確認ください）</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50358"/>
            <a:endParaRPr lang="ja-JP" altLang="en-US" dirty="0">
              <a:latin typeface="Meiryo UI" panose="020B0604030504040204" pitchFamily="50" charset="-128"/>
              <a:ea typeface="Meiryo UI" panose="020B0604030504040204" pitchFamily="50" charset="-128"/>
            </a:endParaRPr>
          </a:p>
          <a:p>
            <a:pPr indent="92825"/>
            <a:r>
              <a:rPr kumimoji="1" lang="ja-JP" altLang="en-US" dirty="0">
                <a:latin typeface="Meiryo UI" panose="020B0604030504040204" pitchFamily="50" charset="-128"/>
                <a:ea typeface="Meiryo UI" panose="020B0604030504040204" pitchFamily="50" charset="-128"/>
              </a:rPr>
              <a:t>⑧「終了」をタップします。</a:t>
            </a:r>
            <a:endParaRPr kumimoji="1" lang="en-US" altLang="ja-JP" dirty="0">
              <a:latin typeface="Meiryo UI" panose="020B0604030504040204" pitchFamily="50" charset="-128"/>
              <a:ea typeface="Meiryo UI" panose="020B0604030504040204" pitchFamily="50" charset="-128"/>
            </a:endParaRPr>
          </a:p>
          <a:p>
            <a:pPr indent="92825"/>
            <a:endParaRPr kumimoji="1" lang="en-US" altLang="ja-JP" dirty="0">
              <a:latin typeface="Meiryo UI" panose="020B0604030504040204" pitchFamily="50" charset="-128"/>
              <a:ea typeface="Meiryo UI" panose="020B0604030504040204" pitchFamily="50" charset="-128"/>
            </a:endParaRPr>
          </a:p>
          <a:p>
            <a:pPr indent="92825"/>
            <a:endParaRPr kumimoji="1" lang="en-US" altLang="ja-JP" dirty="0">
              <a:latin typeface="Meiryo UI" panose="020B0604030504040204" pitchFamily="50" charset="-128"/>
              <a:ea typeface="Meiryo UI" panose="020B0604030504040204" pitchFamily="50" charset="-128"/>
            </a:endParaRPr>
          </a:p>
          <a:p>
            <a:pPr indent="92825"/>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2825"/>
            <a:endParaRPr kumimoji="1" lang="en-US" altLang="ja-JP" dirty="0">
              <a:latin typeface="Meiryo UI" panose="020B0604030504040204" pitchFamily="50" charset="-128"/>
              <a:ea typeface="Meiryo UI" panose="020B0604030504040204" pitchFamily="50" charset="-128"/>
            </a:endParaRPr>
          </a:p>
          <a:p>
            <a:pPr indent="92825" defTabSz="954820">
              <a:defRPr/>
            </a:pPr>
            <a:r>
              <a:rPr kumimoji="1" lang="ja-JP" altLang="en-US" dirty="0">
                <a:latin typeface="Meiryo UI" panose="020B0604030504040204" pitchFamily="50" charset="-128"/>
                <a:ea typeface="Meiryo UI" panose="020B0604030504040204" pitchFamily="50" charset="-128"/>
              </a:rPr>
              <a:t>講師の皆様は、状況に応じて説明をしてください。</a:t>
            </a:r>
            <a:endParaRPr kumimoji="1" lang="en-US" altLang="ja-JP" dirty="0">
              <a:latin typeface="Meiryo UI" panose="020B0604030504040204" pitchFamily="50" charset="-128"/>
              <a:ea typeface="Meiryo UI" panose="020B0604030504040204" pitchFamily="50" charset="-128"/>
            </a:endParaRPr>
          </a:p>
          <a:p>
            <a:pPr indent="92825" defTabSz="954820">
              <a:defRPr/>
            </a:pPr>
            <a:endParaRPr kumimoji="1" lang="en-US" altLang="ja-JP" dirty="0">
              <a:latin typeface="Meiryo UI" panose="020B0604030504040204" pitchFamily="50" charset="-128"/>
              <a:ea typeface="Meiryo UI" panose="020B0604030504040204" pitchFamily="50" charset="-128"/>
            </a:endParaRPr>
          </a:p>
          <a:p>
            <a:pPr indent="92825"/>
            <a:r>
              <a:rPr kumimoji="1" lang="ja-JP" altLang="en-US" dirty="0">
                <a:latin typeface="Meiryo UI" panose="020B0604030504040204" pitchFamily="50" charset="-128"/>
                <a:ea typeface="Meiryo UI" panose="020B0604030504040204" pitchFamily="50" charset="-128"/>
              </a:rPr>
              <a:t>パスワードの入力やマイナンバーカードを使った認証は、既に本講座の第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章で実践していますので、講師の方は、受講者の理解度を見ながら、特に戸惑いがないようであれば、適宜説明を割愛しても良いでしょう。</a:t>
            </a:r>
            <a:endParaRPr kumimoji="1" lang="en-US" altLang="ja-JP" dirty="0">
              <a:latin typeface="Meiryo UI" panose="020B0604030504040204" pitchFamily="50" charset="-128"/>
              <a:ea typeface="Meiryo UI" panose="020B0604030504040204" pitchFamily="50" charset="-128"/>
            </a:endParaRPr>
          </a:p>
          <a:p>
            <a:pPr indent="9282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226677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047137"/>
          </a:xfrm>
        </p:spPr>
        <p:txBody>
          <a:bodyPr/>
          <a:lstStyle/>
          <a:p>
            <a:pPr indent="91168"/>
            <a:r>
              <a:rPr kumimoji="1" lang="ja-JP" altLang="en-US" dirty="0">
                <a:latin typeface="Meiryo UI" panose="020B0604030504040204" pitchFamily="50" charset="-128"/>
                <a:ea typeface="Meiryo UI" panose="020B0604030504040204" pitchFamily="50" charset="-128"/>
              </a:rPr>
              <a:t>「マイナポータル」は、マイナンバーカードを使いログインすることで様々なサービスを受けることができます。</a:t>
            </a:r>
            <a:endParaRPr kumimoji="1" lang="en-US" altLang="ja-JP" dirty="0">
              <a:latin typeface="Meiryo UI" panose="020B0604030504040204" pitchFamily="50" charset="-128"/>
              <a:ea typeface="Meiryo UI" panose="020B0604030504040204" pitchFamily="50" charset="-128"/>
            </a:endParaRPr>
          </a:p>
          <a:p>
            <a:pPr indent="91168"/>
            <a:endParaRPr kumimoji="1"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マイナンバーカードは、様々な生活シーンで使うことで暮らしを便利にするカードと言われています。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マイナンバーカードを持っていると、なにができるのかを簡単に紹介させていただきます。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マイナンバーカードは、</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・銀行や保険会社の窓口などで、本人確認書類として使うことができます。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・住民票や印鑑登録証など各種証明書を、コンビニでいつでも取得することができます。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defTabSz="954820">
              <a:defRPr/>
            </a:pPr>
            <a:r>
              <a:rPr lang="ja-JP" altLang="en-US" dirty="0">
                <a:latin typeface="Meiryo UI" panose="020B0604030504040204" pitchFamily="50" charset="-128"/>
                <a:ea typeface="Meiryo UI" panose="020B0604030504040204" pitchFamily="50" charset="-128"/>
              </a:rPr>
              <a:t>・マイナンバーカードは健康保険証としても利用できます。</a:t>
            </a:r>
            <a:endParaRPr lang="en-US" altLang="ja-JP" dirty="0">
              <a:latin typeface="Meiryo UI" panose="020B0604030504040204" pitchFamily="50" charset="-128"/>
              <a:ea typeface="Meiryo UI" panose="020B0604030504040204" pitchFamily="50" charset="-128"/>
            </a:endParaRPr>
          </a:p>
          <a:p>
            <a:pPr indent="91168" defTabSz="954820">
              <a:defRPr/>
            </a:pPr>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・マイナポイントに申し込むと、条件に応じてポイントがもらえます。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・マイナポータルを使うと、市区町村や国への様々な手続がオンラインで実施できるようになります。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・確定申告の届出が</a:t>
            </a:r>
            <a:r>
              <a:rPr lang="ja-JP" altLang="en-US" strike="noStrike" dirty="0">
                <a:latin typeface="Meiryo UI" panose="020B0604030504040204" pitchFamily="50" charset="-128"/>
                <a:ea typeface="Meiryo UI" panose="020B0604030504040204" pitchFamily="50" charset="-128"/>
              </a:rPr>
              <a:t>オンラインで</a:t>
            </a:r>
            <a:r>
              <a:rPr lang="ja-JP" altLang="en-US" dirty="0">
                <a:latin typeface="Meiryo UI" panose="020B0604030504040204" pitchFamily="50" charset="-128"/>
                <a:ea typeface="Meiryo UI" panose="020B0604030504040204" pitchFamily="50" charset="-128"/>
              </a:rPr>
              <a:t>できます。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defTabSz="954820">
              <a:defRPr/>
            </a:pPr>
            <a:r>
              <a:rPr lang="ja-JP" altLang="en-US" dirty="0">
                <a:latin typeface="Meiryo UI" panose="020B0604030504040204" pitchFamily="50" charset="-128"/>
                <a:ea typeface="Meiryo UI" panose="020B0604030504040204" pitchFamily="50" charset="-128"/>
              </a:rPr>
              <a:t>・公金受取口座の登録もできます。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このように、マイナンバーカードは皆様の生活をより便利にするカードと言えます。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ja-JP" altLang="en-US" dirty="0">
                <a:latin typeface="Meiryo UI" panose="020B0604030504040204" pitchFamily="50" charset="-128"/>
                <a:ea typeface="Meiryo UI" panose="020B0604030504040204" pitchFamily="50" charset="-128"/>
              </a:rPr>
              <a:t>本講座では、</a:t>
            </a:r>
            <a:r>
              <a:rPr kumimoji="1" lang="ja-JP" altLang="en-US" dirty="0">
                <a:latin typeface="Meiryo UI" panose="020B0604030504040204" pitchFamily="50" charset="-128"/>
                <a:ea typeface="Meiryo UI" panose="020B0604030504040204" pitchFamily="50" charset="-128"/>
              </a:rPr>
              <a:t>健康保険証登録と公金受取口座の登録についてご説明します。</a:t>
            </a:r>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endParaRPr lang="en-US" altLang="ja-JP" dirty="0">
              <a:latin typeface="Meiryo UI" panose="020B0604030504040204" pitchFamily="50" charset="-128"/>
              <a:ea typeface="Meiryo UI" panose="020B0604030504040204" pitchFamily="50" charset="-128"/>
            </a:endParaRPr>
          </a:p>
          <a:p>
            <a:pPr indent="9116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168"/>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講師の皆様は、受講者の皆様に注意事項をお伝えするようにしてください。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defTabSz="954820">
              <a:defRPr/>
            </a:pPr>
            <a:r>
              <a:rPr lang="ja-JP" altLang="en-US" dirty="0">
                <a:latin typeface="Meiryo UI" panose="020B0604030504040204" pitchFamily="50" charset="-128"/>
                <a:ea typeface="Meiryo UI" panose="020B0604030504040204" pitchFamily="50" charset="-128"/>
              </a:rPr>
              <a:t>コンビニでの各種証明書の取得については、実施できない地域も一部ございますので、事前にご確認するようお伝えください。</a:t>
            </a:r>
            <a:endParaRPr lang="en-US" altLang="ja-JP" dirty="0">
              <a:latin typeface="Meiryo UI" panose="020B0604030504040204" pitchFamily="50" charset="-128"/>
              <a:ea typeface="Meiryo UI" panose="020B0604030504040204" pitchFamily="50" charset="-128"/>
            </a:endParaRPr>
          </a:p>
          <a:p>
            <a:pPr defTabSz="954820">
              <a:defRPr/>
            </a:pPr>
            <a:endParaRPr lang="en-US" altLang="ja-JP" dirty="0">
              <a:latin typeface="Meiryo UI" panose="020B0604030504040204" pitchFamily="50" charset="-128"/>
              <a:ea typeface="Meiryo UI" panose="020B0604030504040204" pitchFamily="50" charset="-128"/>
            </a:endParaRPr>
          </a:p>
          <a:p>
            <a:pPr defTabSz="954820">
              <a:defRPr/>
            </a:pPr>
            <a:r>
              <a:rPr lang="ja-JP" altLang="en-US" dirty="0">
                <a:latin typeface="Meiryo UI" panose="020B0604030504040204" pitchFamily="50" charset="-128"/>
                <a:ea typeface="Meiryo UI" panose="020B0604030504040204" pitchFamily="50" charset="-128"/>
              </a:rPr>
              <a:t>マイナンバーカードについての詳しい情報は、「マイナンバー」「マイナンバーカード」等の用語で検索するか、ＱＲコードを読み取ると、ホームページを閲覧できるとご説明ください。</a:t>
            </a:r>
            <a:endParaRPr lang="en-US" altLang="ja-JP" dirty="0">
              <a:latin typeface="Meiryo UI" panose="020B0604030504040204" pitchFamily="50" charset="-128"/>
              <a:ea typeface="Meiryo UI" panose="020B0604030504040204" pitchFamily="50" charset="-128"/>
            </a:endParaRPr>
          </a:p>
          <a:p>
            <a:pPr defTabSz="954820">
              <a:defRPr/>
            </a:pPr>
            <a:endParaRPr lang="en-US" altLang="ja-JP" dirty="0">
              <a:latin typeface="Meiryo UI" panose="020B0604030504040204" pitchFamily="50" charset="-128"/>
              <a:ea typeface="Meiryo UI" panose="020B0604030504040204" pitchFamily="50" charset="-128"/>
            </a:endParaRPr>
          </a:p>
          <a:p>
            <a:pPr defTabSz="954820">
              <a:defRPr/>
            </a:pPr>
            <a:r>
              <a:rPr lang="ja-JP" altLang="en-US" dirty="0">
                <a:latin typeface="Meiryo UI" panose="020B0604030504040204" pitchFamily="50" charset="-128"/>
                <a:ea typeface="Meiryo UI" panose="020B0604030504040204" pitchFamily="50" charset="-128"/>
              </a:rPr>
              <a:t>また、マイナンバーカードとマイナポータルの関係性がわかりにくいという受講者に対しては、マイナンバーカードは、暮らしを便利にする様々なサービスを受けることができる大変便利なカードであり、マイナポータルは、様々なサービスの中の一つであるとご説明ください。</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9369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7238" y="561975"/>
            <a:ext cx="5589587" cy="4191000"/>
          </a:xfrm>
        </p:spPr>
      </p:sp>
      <p:sp>
        <p:nvSpPr>
          <p:cNvPr id="3" name="ノート プレースホルダー 2"/>
          <p:cNvSpPr>
            <a:spLocks noGrp="1"/>
          </p:cNvSpPr>
          <p:nvPr>
            <p:ph type="body" idx="1"/>
          </p:nvPr>
        </p:nvSpPr>
        <p:spPr>
          <a:xfrm>
            <a:off x="710407" y="4925409"/>
            <a:ext cx="5683250" cy="3553217"/>
          </a:xfrm>
        </p:spPr>
        <p:txBody>
          <a:bodyPr/>
          <a:lstStyle/>
          <a:p>
            <a:pPr indent="94991"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「健康保険証利用のしかた」をご説明します。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一部の医療機関</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・薬局等</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でマイナンバーカードを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健康</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保険証として利用することができます。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94991" algn="just"/>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「マイナ受付」のステッカーやポスターが目印です。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教材に表示されているようなマークがある医療機関や薬局であれば、マイナ</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ンバーカードを健康保険証として</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利用できます。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利用できる医療機関・薬局等は、厚生労働省のホームページで公開されています。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defTabSz="954820">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defTabSz="954820">
              <a:defRPr/>
            </a:pP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講師の皆様は、ここからの説明はスマートフォンの画面上のことではなく、実際に医療機関や薬局を訪れたときにすることになる手順であるという点を受講者にご説明ください。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スマートフォンには、教材に示されたような画面は表示されませんのでご注意ください。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375158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7238" y="561975"/>
            <a:ext cx="5589587" cy="4191000"/>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マイナンバーカードの健康保険証利用はとても簡単にできます。</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マイナンバーカードを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健康</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保険証として利用することができ</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る</a:t>
            </a:r>
            <a:r>
              <a:rPr lang="ja-JP" altLang="en-US" dirty="0">
                <a:latin typeface="Meiryo UI" panose="020B0604030504040204" pitchFamily="50" charset="-128"/>
                <a:ea typeface="Meiryo UI" panose="020B0604030504040204" pitchFamily="50" charset="-128"/>
              </a:rPr>
              <a:t>医療機関や薬局では、専用のカードリーダーが置いてあります。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カードリーダーでマイナンバーカードを読み取った後、顔写真で本人確認をするだけで、マイナンバーカードを保険証として使えます。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52699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89510"/>
            <a:r>
              <a:rPr lang="ja-JP" altLang="en-US" dirty="0">
                <a:latin typeface="Meiryo UI" panose="020B0604030504040204" pitchFamily="50" charset="-128"/>
                <a:ea typeface="Meiryo UI" panose="020B0604030504040204" pitchFamily="50" charset="-128"/>
              </a:rPr>
              <a:t>健康保険証利用を行う際の顔認証付きカードリーダーの使い方をご説明します。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①顔認証付きカードリーダーにマイナンバーカードを置きます。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②カードリーダーに「本人確認の方法を選んでください」の画面が表示されますので、本人確認の方法を選んでタップします。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本人確認の方法は、顔の画像を機械が判別する「顔認証」と暗証番号を自身で入力する「暗証番号入力」があります。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③顔認証の場合は、カードリーダーに表示される四角の中に顔を合わせてください。</a:t>
            </a:r>
            <a:endParaRPr lang="en-US" altLang="ja-JP" dirty="0">
              <a:latin typeface="Meiryo UI" panose="020B0604030504040204" pitchFamily="50" charset="-128"/>
              <a:ea typeface="Meiryo UI" panose="020B0604030504040204" pitchFamily="50" charset="-128"/>
            </a:endParaRPr>
          </a:p>
          <a:p>
            <a:pPr indent="89510"/>
            <a:endParaRPr lang="en-US" altLang="ja-JP" dirty="0"/>
          </a:p>
          <a:p>
            <a:pPr indent="89510"/>
            <a:r>
              <a:rPr lang="ja-JP" altLang="en-US" dirty="0">
                <a:latin typeface="Meiryo UI" panose="020B0604030504040204" pitchFamily="50" charset="-128"/>
                <a:ea typeface="Meiryo UI" panose="020B0604030504040204" pitchFamily="50" charset="-128"/>
              </a:rPr>
              <a:t>暗証番号入力の場合は、ご自身で設定された暗証番号を入力してください。</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なお、教材に表示されている画面は、実際には変更になる可能性がございますので、ご注意ください。</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9510"/>
            <a:endParaRPr lang="en-US" altLang="ja-JP" dirty="0">
              <a:latin typeface="Meiryo UI" panose="020B0604030504040204" pitchFamily="50" charset="-128"/>
              <a:ea typeface="Meiryo UI" panose="020B0604030504040204" pitchFamily="50" charset="-128"/>
            </a:endParaRPr>
          </a:p>
          <a:p>
            <a:pPr indent="89510" defTabSz="954820">
              <a:defRPr/>
            </a:pPr>
            <a:r>
              <a:rPr kumimoji="1" lang="ja-JP" altLang="en-US" dirty="0">
                <a:latin typeface="Meiryo UI" panose="020B0604030504040204" pitchFamily="50" charset="-128"/>
                <a:ea typeface="Meiryo UI" panose="020B0604030504040204" pitchFamily="50" charset="-128"/>
              </a:rPr>
              <a:t>講師の皆様は、顔認証でも暗証番号でも、どちらの方法でも問題ないことをご説明ください。</a:t>
            </a:r>
            <a:endParaRPr kumimoji="1" lang="en-US" altLang="ja-JP" dirty="0">
              <a:latin typeface="Meiryo UI" panose="020B0604030504040204" pitchFamily="50" charset="-128"/>
              <a:ea typeface="Meiryo UI" panose="020B0604030504040204" pitchFamily="50" charset="-128"/>
            </a:endParaRPr>
          </a:p>
          <a:p>
            <a:pPr indent="89510" defTabSz="954820">
              <a:defRPr/>
            </a:pPr>
            <a:endParaRPr kumimoji="1" lang="en-US" altLang="ja-JP" dirty="0">
              <a:latin typeface="Meiryo UI" panose="020B0604030504040204" pitchFamily="50" charset="-128"/>
              <a:ea typeface="Meiryo UI" panose="020B0604030504040204" pitchFamily="50" charset="-128"/>
            </a:endParaRPr>
          </a:p>
          <a:p>
            <a:pPr indent="89510" defTabSz="954820">
              <a:defRPr/>
            </a:pPr>
            <a:r>
              <a:rPr kumimoji="1" lang="ja-JP" altLang="en-US" dirty="0">
                <a:latin typeface="Meiryo UI" panose="020B0604030504040204" pitchFamily="50" charset="-128"/>
                <a:ea typeface="Meiryo UI" panose="020B0604030504040204" pitchFamily="50" charset="-128"/>
              </a:rPr>
              <a:t>また、手続きが終わるまで、マイナンバーカードをカードリーダーから取り出さないようにお伝えください。</a:t>
            </a:r>
            <a:endParaRPr kumimoji="1"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645735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598961"/>
          </a:xfrm>
        </p:spPr>
        <p:txBody>
          <a:bodyPr/>
          <a:lstStyle/>
          <a:p>
            <a:pPr indent="89510"/>
            <a:r>
              <a:rPr lang="ja-JP" altLang="en-US" dirty="0">
                <a:latin typeface="Meiryo UI" panose="020B0604030504040204" pitchFamily="50" charset="-128"/>
                <a:ea typeface="Meiryo UI" panose="020B0604030504040204" pitchFamily="50" charset="-128"/>
              </a:rPr>
              <a:t>④特定検診情報や薬剤情報について、同意事項を確認して選択します。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⑤マイナンバーカードをカードリーダーから取り出したら受付完了です。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⑥高額療養費制度を利用される方は、限度額情報を提供するかどうか選択します。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ja-JP" altLang="en-US" dirty="0">
                <a:latin typeface="Meiryo UI" panose="020B0604030504040204" pitchFamily="50" charset="-128"/>
                <a:ea typeface="Meiryo UI" panose="020B0604030504040204" pitchFamily="50" charset="-128"/>
              </a:rPr>
              <a:t>顔認証つきカードリーダーの使い方の説明は以上です。</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a:p>
            <a:pPr indent="8951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9510"/>
            <a:endParaRPr lang="en-US" altLang="ja-JP" dirty="0">
              <a:latin typeface="Meiryo UI" panose="020B0604030504040204" pitchFamily="50" charset="-128"/>
              <a:ea typeface="Meiryo UI" panose="020B0604030504040204" pitchFamily="50" charset="-128"/>
            </a:endParaRPr>
          </a:p>
          <a:p>
            <a:pPr indent="89510" defTabSz="954820">
              <a:defRPr/>
            </a:pPr>
            <a:r>
              <a:rPr kumimoji="1" lang="ja-JP" altLang="en-US" dirty="0">
                <a:latin typeface="Meiryo UI" panose="020B0604030504040204" pitchFamily="50" charset="-128"/>
                <a:ea typeface="Meiryo UI" panose="020B0604030504040204" pitchFamily="50" charset="-128"/>
              </a:rPr>
              <a:t>講師の皆様は、念のため、カードリーダーにマイナンバーカードを置き忘れないようにお伝えください。</a:t>
            </a:r>
            <a:endParaRPr lang="en-US" altLang="ja-JP" dirty="0">
              <a:latin typeface="Meiryo UI" panose="020B0604030504040204" pitchFamily="50" charset="-128"/>
              <a:ea typeface="Meiryo UI" panose="020B0604030504040204" pitchFamily="50" charset="-128"/>
            </a:endParaRPr>
          </a:p>
          <a:p>
            <a:pPr indent="8951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326666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2829"/>
            <a:r>
              <a:rPr lang="ja-JP" altLang="en-US" dirty="0">
                <a:latin typeface="Meiryo UI" panose="020B0604030504040204" pitchFamily="50" charset="-128"/>
                <a:ea typeface="Meiryo UI" panose="020B0604030504040204" pitchFamily="50" charset="-128"/>
              </a:rPr>
              <a:t>ここでは、マイナポータルで公金受取口座を登録する方法についてご説明します。</a:t>
            </a:r>
            <a:endParaRPr lang="en-US" altLang="ja-JP" dirty="0">
              <a:latin typeface="Meiryo UI" panose="020B0604030504040204" pitchFamily="50" charset="-128"/>
              <a:ea typeface="Meiryo UI" panose="020B0604030504040204" pitchFamily="50" charset="-128"/>
            </a:endParaRPr>
          </a:p>
          <a:p>
            <a:pPr indent="92829"/>
            <a:endParaRPr lang="en-US" altLang="ja-JP" dirty="0">
              <a:latin typeface="Meiryo UI" panose="020B0604030504040204" pitchFamily="50" charset="-128"/>
              <a:ea typeface="Meiryo UI" panose="020B0604030504040204" pitchFamily="50" charset="-128"/>
            </a:endParaRPr>
          </a:p>
          <a:p>
            <a:pPr indent="92829"/>
            <a:endParaRPr lang="en-US" altLang="ja-JP" dirty="0">
              <a:latin typeface="Meiryo UI" panose="020B0604030504040204" pitchFamily="50" charset="-128"/>
              <a:ea typeface="Meiryo UI" panose="020B0604030504040204" pitchFamily="50" charset="-128"/>
            </a:endParaRPr>
          </a:p>
          <a:p>
            <a:pPr indent="9282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2829"/>
            <a:endParaRPr lang="en-US" altLang="ja-JP" dirty="0">
              <a:latin typeface="Meiryo UI" panose="020B0604030504040204" pitchFamily="50" charset="-128"/>
              <a:ea typeface="Meiryo UI" panose="020B0604030504040204" pitchFamily="50" charset="-128"/>
            </a:endParaRPr>
          </a:p>
          <a:p>
            <a:pPr indent="92829"/>
            <a:r>
              <a:rPr lang="ja-JP" altLang="en-US" dirty="0">
                <a:latin typeface="Meiryo UI" panose="020B0604030504040204" pitchFamily="50" charset="-128"/>
                <a:ea typeface="Meiryo UI" panose="020B0604030504040204" pitchFamily="50" charset="-128"/>
              </a:rPr>
              <a:t>講師の皆様は、マイナポータルで公金受取口座を登録する手順を説明することになります。</a:t>
            </a:r>
            <a:endParaRPr lang="en-US" altLang="ja-JP" dirty="0">
              <a:latin typeface="Meiryo UI" panose="020B0604030504040204" pitchFamily="50" charset="-128"/>
              <a:ea typeface="Meiryo UI" panose="020B0604030504040204" pitchFamily="50" charset="-128"/>
            </a:endParaRPr>
          </a:p>
          <a:p>
            <a:pPr indent="92829"/>
            <a:endParaRPr lang="en-US" altLang="ja-JP" dirty="0">
              <a:latin typeface="Meiryo UI" panose="020B0604030504040204" pitchFamily="50" charset="-128"/>
              <a:ea typeface="Meiryo UI" panose="020B0604030504040204" pitchFamily="50" charset="-128"/>
            </a:endParaRPr>
          </a:p>
          <a:p>
            <a:pPr indent="92829"/>
            <a:r>
              <a:rPr lang="ja-JP" altLang="en-US" dirty="0">
                <a:latin typeface="Meiryo UI" panose="020B0604030504040204" pitchFamily="50" charset="-128"/>
                <a:ea typeface="Meiryo UI" panose="020B0604030504040204" pitchFamily="50" charset="-128"/>
              </a:rPr>
              <a:t>講座を行う中で、実際に口座を登録する場合、手元に登録したい銀行口座の情報があるかどうかも確認しましょう。</a:t>
            </a:r>
            <a:endParaRPr lang="en-US" altLang="ja-JP" dirty="0">
              <a:latin typeface="Meiryo UI" panose="020B0604030504040204" pitchFamily="50" charset="-128"/>
              <a:ea typeface="Meiryo UI" panose="020B0604030504040204" pitchFamily="50" charset="-128"/>
            </a:endParaRPr>
          </a:p>
          <a:p>
            <a:pPr indent="92829"/>
            <a:endParaRPr lang="en-US" altLang="ja-JP" dirty="0">
              <a:latin typeface="Meiryo UI" panose="020B0604030504040204" pitchFamily="50" charset="-128"/>
              <a:ea typeface="Meiryo UI" panose="020B0604030504040204" pitchFamily="50" charset="-128"/>
            </a:endParaRPr>
          </a:p>
          <a:p>
            <a:pPr indent="92829"/>
            <a:r>
              <a:rPr lang="ja-JP" altLang="en-US" dirty="0">
                <a:latin typeface="Meiryo UI" panose="020B0604030504040204" pitchFamily="50" charset="-128"/>
                <a:ea typeface="Meiryo UI" panose="020B0604030504040204" pitchFamily="50" charset="-128"/>
              </a:rPr>
              <a:t>また、再三申し上げておりますが、銀行の口座情報のようにとても重要な情報については、講師の皆様はもちろん、受講者の皆様にも取り扱いには十分注意するよう、お伝えください。</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369010"/>
          </a:xfrm>
        </p:spPr>
        <p:txBody>
          <a:bodyPr/>
          <a:lstStyle/>
          <a:p>
            <a:pPr indent="92829"/>
            <a:r>
              <a:rPr lang="ja-JP" altLang="en-US" dirty="0">
                <a:latin typeface="Meiryo UI" panose="020B0604030504040204" pitchFamily="50" charset="-128"/>
                <a:ea typeface="Meiryo UI" panose="020B0604030504040204" pitchFamily="50" charset="-128"/>
              </a:rPr>
              <a:t>マイナポータルを利用して、公金受取口座を国に登録することができます。</a:t>
            </a:r>
            <a:endParaRPr lang="en-US" altLang="ja-JP" dirty="0">
              <a:latin typeface="Meiryo UI" panose="020B0604030504040204" pitchFamily="50" charset="-128"/>
              <a:ea typeface="Meiryo UI" panose="020B0604030504040204" pitchFamily="50" charset="-128"/>
            </a:endParaRPr>
          </a:p>
          <a:p>
            <a:pPr indent="92829"/>
            <a:endParaRPr lang="en-US" altLang="ja-JP" dirty="0">
              <a:latin typeface="Meiryo UI" panose="020B0604030504040204" pitchFamily="50" charset="-128"/>
              <a:ea typeface="Meiryo UI" panose="020B0604030504040204" pitchFamily="50" charset="-128"/>
            </a:endParaRPr>
          </a:p>
          <a:p>
            <a:pPr indent="92829"/>
            <a:r>
              <a:rPr lang="ja-JP" altLang="en-US" dirty="0">
                <a:latin typeface="Meiryo UI" panose="020B0604030504040204" pitchFamily="50" charset="-128"/>
                <a:ea typeface="Meiryo UI" panose="020B0604030504040204" pitchFamily="50" charset="-128"/>
              </a:rPr>
              <a:t>事前に公金受取口座を登録しておけば、緊急に給付金を受け取ることになった場合も、申請書に口座情報を書いたり、行政機関で口座情報の確認作業等をしなくて済むようになります。</a:t>
            </a:r>
            <a:endParaRPr lang="en-US" altLang="ja-JP" dirty="0">
              <a:latin typeface="Meiryo UI" panose="020B0604030504040204" pitchFamily="50" charset="-128"/>
              <a:ea typeface="Meiryo UI" panose="020B0604030504040204" pitchFamily="50" charset="-128"/>
            </a:endParaRPr>
          </a:p>
          <a:p>
            <a:pPr indent="92829"/>
            <a:endParaRPr lang="en-US" altLang="ja-JP" dirty="0">
              <a:latin typeface="Meiryo UI" panose="020B0604030504040204" pitchFamily="50" charset="-128"/>
              <a:ea typeface="Meiryo UI" panose="020B0604030504040204" pitchFamily="50" charset="-128"/>
            </a:endParaRPr>
          </a:p>
          <a:p>
            <a:pPr indent="92829"/>
            <a:r>
              <a:rPr lang="ja-JP" altLang="en-US" dirty="0">
                <a:latin typeface="Meiryo UI" panose="020B0604030504040204" pitchFamily="50" charset="-128"/>
                <a:ea typeface="Meiryo UI" panose="020B0604030504040204" pitchFamily="50" charset="-128"/>
              </a:rPr>
              <a:t>なお、</a:t>
            </a:r>
            <a:r>
              <a:rPr lang="ja-JP" altLang="en-US" dirty="0">
                <a:latin typeface="Meiryo UI" panose="020B0604030504040204" pitchFamily="50" charset="-128"/>
                <a:ea typeface="Meiryo UI" panose="020B0604030504040204" pitchFamily="50" charset="-128"/>
                <a:cs typeface="Meiryo" charset="-128"/>
              </a:rPr>
              <a:t>公金受取口座を登録しても、国が預金残高を把握したり、税金が勝手に引き落とされたりすることはありませんので、ご安心ください。</a:t>
            </a:r>
            <a:endParaRPr lang="ja-JP" altLang="en-US"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講師の皆様は、公金受取口座を登録することによってどのようなメリットがあるのかを具体的に説明しましょう。</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例えば、ご自身が給付金の申請書を書く際に口座情報を照会することが大変だったことや、公金受取口座を設定することによって公金の受け取りがスムーズになったといったエピソードを交えると、受講者の方もイメージしやすくなるのではないでしょうか？</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口座情報を登録することに不安を覚える受講者もいらっしゃると思いますので、ここで登録した口座は、給付金等の振り込みのみに使われることを強調すると、受講者も安心するでしょう。</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7798"/>
            <a:r>
              <a:rPr lang="ja-JP" altLang="en-US" dirty="0">
                <a:latin typeface="Meiryo UI" panose="020B0604030504040204" pitchFamily="50" charset="-128"/>
                <a:ea typeface="Meiryo UI" panose="020B0604030504040204" pitchFamily="50" charset="-128"/>
              </a:rPr>
              <a:t>マイナポータルアプリから登録を始めます。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①画面右上の「ログイン」をタップしてログインします。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②「登録する」をタップします。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③「口座情報の確認」という画面が表示されるので、「マイナンバーカードを読み取る」をタップします。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講師の皆様は、受講者のログイン状況を確認し、既にログインが済んでいれば、再度説明する必要はありません。</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第２章で実際にログインを試していれば、受講者は既にログインしている状態になっているはずです。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dirty="0"/>
          </a:p>
        </p:txBody>
      </p:sp>
    </p:spTree>
    <p:extLst>
      <p:ext uri="{BB962C8B-B14F-4D97-AF65-F5344CB8AC3E}">
        <p14:creationId xmlns:p14="http://schemas.microsoft.com/office/powerpoint/2010/main" val="1348386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7798"/>
            <a:r>
              <a:rPr lang="ja-JP" altLang="en-US" dirty="0">
                <a:latin typeface="Meiryo UI" panose="020B0604030504040204" pitchFamily="50" charset="-128"/>
                <a:ea typeface="Meiryo UI" panose="020B0604030504040204" pitchFamily="50" charset="-128"/>
              </a:rPr>
              <a:t>マイナポータルアプリから登録を始めます。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a:t>
            </a:r>
            <a:r>
              <a:rPr lang="ja-JP" altLang="en-US" b="0" dirty="0">
                <a:latin typeface="Meiryo UI" panose="020B0604030504040204" pitchFamily="50" charset="-128"/>
                <a:ea typeface="Meiryo UI" panose="020B0604030504040204" pitchFamily="50" charset="-128"/>
                <a:cs typeface="Meiryo" charset="-128"/>
              </a:rPr>
              <a:t>券面事項入力補助アプリの数字４ケタのパスワードを入力します。</a:t>
            </a:r>
            <a:endParaRPr lang="en-US" altLang="ja-JP" b="0" dirty="0">
              <a:latin typeface="Meiryo UI" panose="020B0604030504040204" pitchFamily="50" charset="-128"/>
              <a:ea typeface="Meiryo UI" panose="020B0604030504040204" pitchFamily="50" charset="-128"/>
              <a:cs typeface="Meiryo"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②マイナンバーカードにスマートフォンを密着させてしばらく待ちます。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③読み取りが完了すると本人情報が入力されますので、「確認する」をタップします。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講師の皆様は、マイナンバーカードの読み取りについて説明する際に、マイナポータルにログインするときの手順とほぼ同じであることを受講者にお伝えすると、理解してもらいやすくなるでしょう。</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dirty="0"/>
          </a:p>
        </p:txBody>
      </p:sp>
    </p:spTree>
    <p:extLst>
      <p:ext uri="{BB962C8B-B14F-4D97-AF65-F5344CB8AC3E}">
        <p14:creationId xmlns:p14="http://schemas.microsoft.com/office/powerpoint/2010/main" val="1775333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102134"/>
            <a:r>
              <a:rPr lang="ja-JP" altLang="en-US" dirty="0">
                <a:latin typeface="Meiryo UI" panose="020B0604030504040204" pitchFamily="50" charset="-128"/>
                <a:ea typeface="Meiryo UI" panose="020B0604030504040204" pitchFamily="50" charset="-128"/>
              </a:rPr>
              <a:t>次に、口座情報の登録に進みます。</a:t>
            </a:r>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①「口座情報の登録情報」が表示されますので、「口座情報を登録する」をタップします。</a:t>
            </a:r>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②「公金口座の登録について」が表示されますので、内容を確認の上、「次へ」をタップします。</a:t>
            </a:r>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③「口座情報の登録」の画面が表示されますので、氏名を入力します。電話番号やメールアドレスも任意で入力することができます。</a:t>
            </a:r>
          </a:p>
          <a:p>
            <a:pPr indent="102134"/>
            <a:endParaRPr lang="en-US" altLang="ja-JP"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④情報を入力できたら、「次へ」をタップします。</a:t>
            </a:r>
          </a:p>
          <a:p>
            <a:pPr indent="102134"/>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102134"/>
            <a:endParaRPr lang="en-US" altLang="ja-JP"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講師の皆様は、必ず本人名義の口座を登録する（ご家族の口座等を登録しない）点 及び 電話番号とメールアドレスの入力は任意であり、絶対に入力が必要なものというわけではない点をご説明してください。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7798"/>
            <a:r>
              <a:rPr lang="ja-JP" altLang="en-US" dirty="0">
                <a:latin typeface="Meiryo UI" panose="020B0604030504040204" pitchFamily="50" charset="-128"/>
                <a:ea typeface="Meiryo UI" panose="020B0604030504040204" pitchFamily="50" charset="-128"/>
              </a:rPr>
              <a:t>口座の登録画面が表示されます。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①「金融機関を選択」をタップします。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②登録したい金融機関を選びます。「金融機関」をタップすると、「金融機関を選択」が表示されます。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登録したい金融機関の名称、または名称の一部を入力することで、金融機関を検索できます。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検索結果に出てきた金融機関を選択します。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③登録したい支店を選びます。「支店名を選択」をタップします。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④金融機関のときと同じように、支店名を検索します。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検索結果に出てきた支店を選択します。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講師の皆様は、この手順は丁寧にご説明ください。</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特に、金融機関名や支店名の選択については、経験のない受講者は戸惑うかもしれません。</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例えば、金融機関や支店の名称はひらがなでも良い点や、名称の一部であっても検索可能な点をお伝えすると良いでしょう。</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名称を入力しても登録したい金融機関や支店が候補に出てこない場合は、入力が間違っている可能性がありますので、再度検索画面に戻って入力するように促したりすることが考えられます。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422079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761534"/>
          </a:xfrm>
        </p:spPr>
        <p:txBody>
          <a:bodyPr/>
          <a:lstStyle/>
          <a:p>
            <a:r>
              <a:rPr kumimoji="1" lang="ja-JP" altLang="en-US" dirty="0">
                <a:latin typeface="Meiryo UI" panose="020B0604030504040204" pitchFamily="50" charset="-128"/>
                <a:ea typeface="Meiryo UI" panose="020B0604030504040204" pitchFamily="50" charset="-128"/>
              </a:rPr>
              <a:t>この講座は、マイナポータルでの健康保険証登録と公金受取口座の登録について学ぶ講座です。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章では、マイナポータルの概要について学びます。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章では、マイナポータルを利用する準備について学びます。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章では、健康保険証利用の登録のしかたについて学びます。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章では、公金受取口座の登録のしかたについて学びます。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講師の皆様は、講座の進め方として、まず、スライドのご説明、及び操作のご説明をしてから、注意点があれば、注意点をご説明ください。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また、この講座でのマイナポータルの説明は、健康保険証登録と公金受取口座の登録を行うために必要な最低限の情報にとどめているという点をお伝えください。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7798" defTabSz="954820">
              <a:defRPr/>
            </a:pPr>
            <a:r>
              <a:rPr lang="ja-JP" altLang="en-US" dirty="0">
                <a:latin typeface="Meiryo UI" panose="020B0604030504040204" pitchFamily="50" charset="-128"/>
                <a:ea typeface="Meiryo UI" panose="020B0604030504040204" pitchFamily="50" charset="-128"/>
              </a:rPr>
              <a:t>⑤普通か当座かのいずれかをタップします。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⑥口座番号を入力します。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なお、ゆうちょ銀行を選択している場合は、「口座種別」や「口座番号」に代わる項目を入力することになります。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画面の案内に従って登録してください。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⑦口座名義を確認して、「確認する」をタップします。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講師の皆様は、口座番号を入力する際に数字を間違って入力しないように、注意を促してください。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また、口座番号が</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桁未満の場合は、左側に「０」を入力することも、ご説明してください。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また、口座情報の確認結果画面については、慌てずに、良く画面の案内を読んで頂くようご説明してください。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「確認ができませんでした」という見出しであっても、続く案内にて、「後日、システムが口座情報を自動で照会をします。」とある場合は、問題無くそのまま進んで頂けます。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171450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7798"/>
            <a:r>
              <a:rPr lang="ja-JP" altLang="en-US" dirty="0">
                <a:latin typeface="Meiryo UI" panose="020B0604030504040204" pitchFamily="50" charset="-128"/>
                <a:ea typeface="Meiryo UI" panose="020B0604030504040204" pitchFamily="50" charset="-128"/>
              </a:rPr>
              <a:t>登録することについての同意確認に進みます。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①「次へ」をタップすると、口座が登録されます。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r>
              <a:rPr lang="ja-JP" altLang="en-US" dirty="0"/>
              <a:t> </a:t>
            </a:r>
            <a:r>
              <a:rPr lang="ja-JP" altLang="en-US" dirty="0">
                <a:latin typeface="Meiryo UI" panose="020B0604030504040204" pitchFamily="50" charset="-128"/>
                <a:ea typeface="Meiryo UI" panose="020B0604030504040204" pitchFamily="50" charset="-128"/>
              </a:rPr>
              <a:t>②</a:t>
            </a:r>
            <a:r>
              <a:rPr lang="ja-JP" altLang="en-US" b="0" dirty="0">
                <a:latin typeface="Meiryo UI" panose="020B0604030504040204" pitchFamily="50" charset="-128"/>
                <a:ea typeface="Meiryo UI" panose="020B0604030504040204" pitchFamily="50" charset="-128"/>
                <a:cs typeface="Meiryo" charset="-128"/>
              </a:rPr>
              <a:t>「口座情報登録・連携システム利用に関する利用規約」を確認いただきます。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pPr defTabSz="954820">
              <a:defRPr/>
            </a:pPr>
            <a:r>
              <a:rPr kumimoji="1" lang="ja-JP" altLang="en-US" b="0" dirty="0">
                <a:latin typeface="Meiryo UI" panose="020B0604030504040204" pitchFamily="50" charset="-128"/>
                <a:ea typeface="Meiryo UI" panose="020B0604030504040204" pitchFamily="50" charset="-128"/>
              </a:rPr>
              <a:t>画面を触れたまま指を上に移動させ、下の画面を表示させると</a:t>
            </a:r>
            <a:r>
              <a:rPr kumimoji="1" lang="ja-JP" altLang="en-US" b="1"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cs typeface="Meiryo" charset="-128"/>
              </a:rPr>
              <a:t>「すべての確認事項に同意する」が表示されますので、チェックを入れます。</a:t>
            </a:r>
            <a:endParaRPr lang="en-US" altLang="ja-JP" b="0" dirty="0">
              <a:latin typeface="Meiryo UI" panose="020B0604030504040204" pitchFamily="50" charset="-128"/>
              <a:ea typeface="Meiryo UI" panose="020B0604030504040204" pitchFamily="50" charset="-128"/>
              <a:cs typeface="Meiryo" charset="-128"/>
            </a:endParaRPr>
          </a:p>
          <a:p>
            <a:pPr defTabSz="954820">
              <a:defRPr/>
            </a:pPr>
            <a:endParaRPr lang="en-US" altLang="ja-JP" b="0" dirty="0">
              <a:latin typeface="Meiryo UI" panose="020B0604030504040204" pitchFamily="50" charset="-128"/>
              <a:ea typeface="Meiryo UI" panose="020B0604030504040204" pitchFamily="50" charset="-128"/>
              <a:cs typeface="Meiryo" charset="-128"/>
            </a:endParaRPr>
          </a:p>
          <a:p>
            <a:pPr indent="97798"/>
            <a:r>
              <a:rPr lang="ja-JP" altLang="en-US" dirty="0">
                <a:latin typeface="Meiryo UI" panose="020B0604030504040204" pitchFamily="50" charset="-128"/>
                <a:ea typeface="Meiryo UI" panose="020B0604030504040204" pitchFamily="50" charset="-128"/>
              </a:rPr>
              <a:t>③表示された情報を確認して、「登録する」をタップします。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ここまでの手順で、公金受取口座の登録ができました。</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講師の皆様は、受講者に「</a:t>
            </a:r>
            <a:r>
              <a:rPr lang="ja-JP" altLang="en-US" b="0" dirty="0">
                <a:latin typeface="Meiryo UI" panose="020B0604030504040204" pitchFamily="50" charset="-128"/>
                <a:ea typeface="Meiryo UI" panose="020B0604030504040204" pitchFamily="50" charset="-128"/>
                <a:cs typeface="Meiryo" charset="-128"/>
              </a:rPr>
              <a:t>口座情報登録・連携システム利用に関する利用規約」を</a:t>
            </a:r>
            <a:r>
              <a:rPr lang="ja-JP" altLang="en-US" b="0" dirty="0">
                <a:latin typeface="Meiryo UI" panose="020B0604030504040204" pitchFamily="50" charset="-128"/>
                <a:ea typeface="Meiryo UI" panose="020B0604030504040204" pitchFamily="50" charset="-128"/>
              </a:rPr>
              <a:t>確認いただき、同意できる場合は「すべての確認事項に同意する」にチェックをしてもらいましょう。</a:t>
            </a:r>
            <a:endParaRPr lang="en-US" altLang="ja-JP" b="0" dirty="0">
              <a:latin typeface="Meiryo UI" panose="020B0604030504040204" pitchFamily="50" charset="-128"/>
              <a:ea typeface="Meiryo UI" panose="020B0604030504040204" pitchFamily="50" charset="-128"/>
            </a:endParaRPr>
          </a:p>
          <a:p>
            <a:pPr indent="97798"/>
            <a:endParaRPr lang="en-US" altLang="ja-JP" b="0"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cs typeface="Meiryo" charset="-128"/>
              </a:rPr>
              <a:t>口座情報登録・連携システム利用に関する利用規約」を確認しないままに「同意する」に</a:t>
            </a:r>
            <a:r>
              <a:rPr lang="ja-JP" altLang="en-US" b="0" dirty="0">
                <a:latin typeface="Meiryo UI" panose="020B0604030504040204" pitchFamily="50" charset="-128"/>
                <a:ea typeface="Meiryo UI" panose="020B0604030504040204" pitchFamily="50" charset="-128"/>
              </a:rPr>
              <a:t>チェックをするよう促すようなことはしないでいただけますよう、ご注意ください。</a:t>
            </a:r>
            <a:endParaRPr lang="en-US" altLang="ja-JP" b="0" dirty="0">
              <a:latin typeface="Meiryo UI" panose="020B0604030504040204" pitchFamily="50" charset="-128"/>
              <a:ea typeface="Meiryo UI" panose="020B0604030504040204" pitchFamily="50" charset="-128"/>
            </a:endParaRPr>
          </a:p>
          <a:p>
            <a:pPr indent="97798"/>
            <a:endParaRPr lang="en-US" altLang="ja-JP" b="0" dirty="0">
              <a:latin typeface="Meiryo UI" panose="020B0604030504040204" pitchFamily="50" charset="-128"/>
              <a:ea typeface="Meiryo UI" panose="020B0604030504040204" pitchFamily="50" charset="-128"/>
            </a:endParaRPr>
          </a:p>
          <a:p>
            <a:pPr indent="97798"/>
            <a:r>
              <a:rPr lang="ja-JP" altLang="en-US" b="0" dirty="0">
                <a:latin typeface="Meiryo UI" panose="020B0604030504040204" pitchFamily="50" charset="-128"/>
                <a:ea typeface="Meiryo UI" panose="020B0604030504040204" pitchFamily="50" charset="-128"/>
              </a:rPr>
              <a:t>また、「すべての確認事項に同意する」のチェックボックスの位置が分かりにくいかもしれないので、文字の左側にある四角い箱をタップすれば良いことを説明してください。</a:t>
            </a:r>
            <a:endParaRPr lang="en-US" altLang="ja-JP" b="0"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dirty="0"/>
          </a:p>
        </p:txBody>
      </p:sp>
    </p:spTree>
    <p:extLst>
      <p:ext uri="{BB962C8B-B14F-4D97-AF65-F5344CB8AC3E}">
        <p14:creationId xmlns:p14="http://schemas.microsoft.com/office/powerpoint/2010/main" val="3525880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7798"/>
            <a:r>
              <a:rPr lang="ja-JP" altLang="en-US" dirty="0">
                <a:latin typeface="Meiryo UI" panose="020B0604030504040204" pitchFamily="50" charset="-128"/>
                <a:ea typeface="Meiryo UI" panose="020B0604030504040204" pitchFamily="50" charset="-128"/>
              </a:rPr>
              <a:t>登録した口座の情報を確認したり、変更したりできます。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①トップページの下の方にある「公金受取口座の登録・変更」をタップします。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②</a:t>
            </a:r>
            <a:r>
              <a:rPr lang="ja-JP" altLang="en-US" b="0" dirty="0">
                <a:latin typeface="Meiryo UI" panose="020B0604030504040204" pitchFamily="50" charset="-128"/>
                <a:ea typeface="Meiryo UI" panose="020B0604030504040204" pitchFamily="50" charset="-128"/>
                <a:cs typeface="Meiryo" charset="-128"/>
              </a:rPr>
              <a:t>「口座情報の登録状況」という画面が表示されますので、「口座情報を変更する」をタップすると、変更や削除をすることができます。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r>
              <a:rPr lang="ja-JP" altLang="en-US" b="0" dirty="0">
                <a:latin typeface="Meiryo UI" panose="020B0604030504040204" pitchFamily="50" charset="-128"/>
                <a:ea typeface="Meiryo UI" panose="020B0604030504040204" pitchFamily="50" charset="-128"/>
                <a:cs typeface="Meiryo" charset="-128"/>
              </a:rPr>
              <a:t>公金受取口座の登録手順は以上です。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講師の皆様は、講座の中で実際に変更の具体的な手順までを説明しなくても構いません。</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a:p>
        </p:txBody>
      </p:sp>
    </p:spTree>
    <p:extLst>
      <p:ext uri="{BB962C8B-B14F-4D97-AF65-F5344CB8AC3E}">
        <p14:creationId xmlns:p14="http://schemas.microsoft.com/office/powerpoint/2010/main" val="2801028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a:spcBef>
                <a:spcPts val="418"/>
              </a:spcBef>
            </a:pPr>
            <a:r>
              <a:rPr lang="ja-JP" altLang="en-US" dirty="0">
                <a:latin typeface="Meiryo UI" panose="020B0604030504040204" pitchFamily="50" charset="-128"/>
                <a:ea typeface="Meiryo UI" panose="020B0604030504040204" pitchFamily="50" charset="-128"/>
              </a:rPr>
              <a:t>公金受取口座登録制度の詳細やよくある質問、公金受取口座登録が可能な金融機関などは</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ＵＲＬ・ＱＲコードを掲載していますので、参考にしてください。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a:spcBef>
                <a:spcPts val="418"/>
              </a:spcBef>
            </a:pPr>
            <a:endParaRPr lang="en-US" altLang="ja-JP" dirty="0">
              <a:latin typeface="Meiryo UI" panose="020B0604030504040204" pitchFamily="50" charset="-128"/>
              <a:ea typeface="Meiryo UI" panose="020B0604030504040204" pitchFamily="50" charset="-128"/>
            </a:endParaRPr>
          </a:p>
          <a:p>
            <a:pPr defTabSz="954820">
              <a:spcBef>
                <a:spcPts val="418"/>
              </a:spcBef>
              <a:defRPr/>
            </a:pPr>
            <a:r>
              <a:rPr lang="ja-JP" altLang="en-US" dirty="0">
                <a:latin typeface="Meiryo UI" panose="020B0604030504040204" pitchFamily="50" charset="-128"/>
                <a:ea typeface="Meiryo UI" panose="020B0604030504040204" pitchFamily="50" charset="-128"/>
              </a:rPr>
              <a:t>情報の更新も考えられますので、こまめにチェックすると良いです。</a:t>
            </a:r>
            <a:endParaRPr lang="en-US" altLang="ja-JP" dirty="0">
              <a:latin typeface="Meiryo UI" panose="020B0604030504040204" pitchFamily="50" charset="-128"/>
              <a:ea typeface="Meiryo UI" panose="020B0604030504040204" pitchFamily="50" charset="-128"/>
            </a:endParaRPr>
          </a:p>
          <a:p>
            <a:pPr>
              <a:spcBef>
                <a:spcPts val="418"/>
              </a:spcBef>
            </a:pPr>
            <a:endParaRPr lang="en-US" altLang="ja-JP" dirty="0">
              <a:latin typeface="Meiryo UI" panose="020B0604030504040204" pitchFamily="50" charset="-128"/>
              <a:ea typeface="Meiryo UI" panose="020B0604030504040204" pitchFamily="50" charset="-128"/>
            </a:endParaRPr>
          </a:p>
          <a:p>
            <a:pPr>
              <a:spcBef>
                <a:spcPts val="418"/>
              </a:spcBef>
            </a:pPr>
            <a:r>
              <a:rPr lang="ja-JP" altLang="en-US" dirty="0">
                <a:latin typeface="Meiryo UI" panose="020B0604030504040204" pitchFamily="50" charset="-128"/>
                <a:ea typeface="Meiryo UI" panose="020B0604030504040204" pitchFamily="50" charset="-128"/>
              </a:rPr>
              <a:t>公金受取口座についての説明は以上です。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a:p>
        </p:txBody>
      </p:sp>
    </p:spTree>
    <p:extLst>
      <p:ext uri="{BB962C8B-B14F-4D97-AF65-F5344CB8AC3E}">
        <p14:creationId xmlns:p14="http://schemas.microsoft.com/office/powerpoint/2010/main" val="101280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defTabSz="954820">
              <a:defRPr/>
            </a:pPr>
            <a:r>
              <a:rPr kumimoji="1" lang="ja-JP" altLang="en-US" dirty="0">
                <a:latin typeface="Meiryo UI" panose="020B0604030504040204" pitchFamily="50" charset="-128"/>
                <a:ea typeface="Meiryo UI" panose="020B0604030504040204" pitchFamily="50" charset="-128"/>
              </a:rPr>
              <a:t>ここでは、マイナポータルの概要についてご説明します。</a:t>
            </a:r>
            <a:endParaRPr kumimoji="1" lang="en-US" altLang="ja-JP" dirty="0">
              <a:latin typeface="Meiryo UI" panose="020B0604030504040204" pitchFamily="50" charset="-128"/>
              <a:ea typeface="Meiryo UI" panose="020B0604030504040204" pitchFamily="50" charset="-128"/>
            </a:endParaRPr>
          </a:p>
          <a:p>
            <a:pPr defTabSz="954820">
              <a:defRPr/>
            </a:pPr>
            <a:endParaRPr kumimoji="1" lang="en-US" altLang="ja-JP" dirty="0">
              <a:latin typeface="Meiryo UI" panose="020B0604030504040204" pitchFamily="50" charset="-128"/>
              <a:ea typeface="Meiryo UI" panose="020B0604030504040204" pitchFamily="50" charset="-128"/>
            </a:endParaRPr>
          </a:p>
          <a:p>
            <a:pPr defTabSz="954820">
              <a:defRPr/>
            </a:pP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講師の皆様は、マイナポータルについて質問等を受けた場合は、教材の</a:t>
            </a:r>
            <a:r>
              <a:rPr kumimoji="1" lang="en-US" altLang="ja-JP" dirty="0">
                <a:latin typeface="Meiryo UI" panose="020B0604030504040204" pitchFamily="50" charset="-128"/>
                <a:ea typeface="Meiryo UI" panose="020B0604030504040204" pitchFamily="50" charset="-128"/>
              </a:rPr>
              <a:t>14</a:t>
            </a:r>
            <a:r>
              <a:rPr kumimoji="1" lang="ja-JP" altLang="en-US" dirty="0">
                <a:latin typeface="Meiryo UI" panose="020B0604030504040204" pitchFamily="50" charset="-128"/>
                <a:ea typeface="Meiryo UI" panose="020B0604030504040204" pitchFamily="50" charset="-128"/>
              </a:rPr>
              <a:t>ページに掲載されているマイナポータルに関する確認サイトをご紹介ください。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12694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829229"/>
            <a:ext cx="5683250" cy="5405385"/>
          </a:xfrm>
        </p:spPr>
        <p:txBody>
          <a:bodyPr/>
          <a:lstStyle/>
          <a:p>
            <a:pPr indent="92825"/>
            <a:r>
              <a:rPr kumimoji="1" lang="ja-JP" altLang="en-US" dirty="0">
                <a:latin typeface="Meiryo UI" panose="020B0604030504040204" pitchFamily="50" charset="-128"/>
                <a:ea typeface="Meiryo UI" panose="020B0604030504040204" pitchFamily="50" charset="-128"/>
              </a:rPr>
              <a:t>マイナポータルとは、政府が運営するオンラインサービスです。</a:t>
            </a:r>
            <a:endParaRPr kumimoji="1" lang="en-US" altLang="ja-JP" dirty="0">
              <a:latin typeface="Meiryo UI" panose="020B0604030504040204" pitchFamily="50" charset="-128"/>
              <a:ea typeface="Meiryo UI" panose="020B0604030504040204" pitchFamily="50" charset="-128"/>
            </a:endParaRPr>
          </a:p>
          <a:p>
            <a:pPr indent="92825"/>
            <a:endParaRPr lang="en-US" altLang="ja-JP" dirty="0">
              <a:latin typeface="Meiryo UI" panose="020B0604030504040204" pitchFamily="50" charset="-128"/>
              <a:ea typeface="Meiryo UI" panose="020B0604030504040204" pitchFamily="50" charset="-128"/>
            </a:endParaRPr>
          </a:p>
          <a:p>
            <a:pPr indent="92825"/>
            <a:r>
              <a:rPr lang="ja-JP" altLang="en-US" dirty="0">
                <a:latin typeface="Meiryo UI" panose="020B0604030504040204" pitchFamily="50" charset="-128"/>
                <a:ea typeface="Meiryo UI" panose="020B0604030504040204" pitchFamily="50" charset="-128"/>
              </a:rPr>
              <a:t>子育てや介護をはじめとする行政サービスの検索やオンライン申請ができたり、行政からのお知らせを受け取ることができる自分専用のサイトです。</a:t>
            </a:r>
            <a:endParaRPr lang="en-US" altLang="ja-JP" dirty="0">
              <a:latin typeface="Meiryo UI" panose="020B0604030504040204" pitchFamily="50" charset="-128"/>
              <a:ea typeface="Meiryo UI" panose="020B0604030504040204" pitchFamily="50" charset="-128"/>
            </a:endParaRPr>
          </a:p>
          <a:p>
            <a:pPr indent="92825"/>
            <a:endParaRPr lang="en-US" altLang="ja-JP" dirty="0">
              <a:latin typeface="Meiryo UI" panose="020B0604030504040204" pitchFamily="50" charset="-128"/>
              <a:ea typeface="Meiryo UI" panose="020B0604030504040204" pitchFamily="50" charset="-128"/>
            </a:endParaRPr>
          </a:p>
          <a:p>
            <a:pPr indent="92825"/>
            <a:r>
              <a:rPr lang="ja-JP" altLang="en-US" dirty="0">
                <a:latin typeface="Meiryo UI" panose="020B0604030504040204" pitchFamily="50" charset="-128"/>
                <a:ea typeface="Meiryo UI" panose="020B0604030504040204" pitchFamily="50" charset="-128"/>
              </a:rPr>
              <a:t>一部の機能の利用にはマイナンバーカードは不要ですが、マイナンバーカードでログインすれば全ての機能を利用することができます。</a:t>
            </a:r>
            <a:endParaRPr lang="en-US" altLang="ja-JP" dirty="0">
              <a:latin typeface="Meiryo UI" panose="020B0604030504040204" pitchFamily="50" charset="-128"/>
              <a:ea typeface="Meiryo UI" panose="020B0604030504040204" pitchFamily="50" charset="-128"/>
            </a:endParaRPr>
          </a:p>
          <a:p>
            <a:pPr indent="92825"/>
            <a:endParaRPr lang="en-US" altLang="ja-JP" dirty="0">
              <a:latin typeface="Meiryo UI" panose="020B0604030504040204" pitchFamily="50" charset="-128"/>
              <a:ea typeface="Meiryo UI" panose="020B0604030504040204" pitchFamily="50" charset="-128"/>
            </a:endParaRPr>
          </a:p>
          <a:p>
            <a:pPr indent="86195">
              <a:spcBef>
                <a:spcPts val="418"/>
              </a:spcBef>
            </a:pPr>
            <a:r>
              <a:rPr lang="ja-JP" altLang="en-US" dirty="0">
                <a:latin typeface="Meiryo UI" panose="020B0604030504040204" pitchFamily="50" charset="-128"/>
                <a:ea typeface="Meiryo UI" panose="020B0604030504040204" pitchFamily="50" charset="-128"/>
              </a:rPr>
              <a:t>利用にあたっては、スマートフォンの場合はマイナンバーカード読み取り対応の機種、パソコンの場合はマイナンバーカードに対応する</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カードリーダーが必要です。</a:t>
            </a:r>
            <a:endParaRPr lang="en-US" altLang="ja-JP" dirty="0">
              <a:latin typeface="Meiryo UI" panose="020B0604030504040204" pitchFamily="50" charset="-128"/>
              <a:ea typeface="Meiryo UI" panose="020B0604030504040204" pitchFamily="50" charset="-128"/>
            </a:endParaRPr>
          </a:p>
          <a:p>
            <a:pPr indent="86195">
              <a:spcBef>
                <a:spcPts val="418"/>
              </a:spcBef>
            </a:pPr>
            <a:endParaRPr lang="en-US" altLang="ja-JP" dirty="0">
              <a:latin typeface="Meiryo UI" panose="020B0604030504040204" pitchFamily="50" charset="-128"/>
              <a:ea typeface="Meiryo UI" panose="020B0604030504040204" pitchFamily="50" charset="-128"/>
            </a:endParaRPr>
          </a:p>
          <a:p>
            <a:pPr indent="86195">
              <a:spcBef>
                <a:spcPts val="418"/>
              </a:spcBef>
            </a:pPr>
            <a:r>
              <a:rPr lang="ja-JP" altLang="en-US" dirty="0">
                <a:latin typeface="Meiryo UI" panose="020B0604030504040204" pitchFamily="50" charset="-128"/>
                <a:ea typeface="Meiryo UI" panose="020B0604030504040204" pitchFamily="50" charset="-128"/>
              </a:rPr>
              <a:t>ログインには、マイナンバーカードの利用者証明用電子証明書の数字４桁のパスワードが必要です。</a:t>
            </a:r>
            <a:endParaRPr lang="en-US" altLang="ja-JP" dirty="0">
              <a:latin typeface="Meiryo UI" panose="020B0604030504040204" pitchFamily="50" charset="-128"/>
              <a:ea typeface="Meiryo UI" panose="020B0604030504040204" pitchFamily="50" charset="-128"/>
            </a:endParaRPr>
          </a:p>
          <a:p>
            <a:pPr indent="86195">
              <a:spcBef>
                <a:spcPts val="418"/>
              </a:spcBef>
            </a:pPr>
            <a:endParaRPr lang="en-US" altLang="ja-JP" dirty="0">
              <a:latin typeface="Meiryo UI" panose="020B0604030504040204" pitchFamily="50" charset="-128"/>
              <a:ea typeface="Meiryo UI" panose="020B0604030504040204" pitchFamily="50" charset="-128"/>
            </a:endParaRPr>
          </a:p>
          <a:p>
            <a:pPr indent="86195">
              <a:spcBef>
                <a:spcPts val="418"/>
              </a:spcBef>
            </a:pPr>
            <a:r>
              <a:rPr lang="ja-JP" altLang="en-US" dirty="0">
                <a:latin typeface="Meiryo UI" panose="020B0604030504040204" pitchFamily="50" charset="-128"/>
                <a:ea typeface="Meiryo UI" panose="020B0604030504040204" pitchFamily="50" charset="-128"/>
              </a:rPr>
              <a:t>「利用者証明用電子証明書」のパスワードとは、</a:t>
            </a:r>
            <a:r>
              <a:rPr lang="ja-JP" altLang="en-US" b="0" dirty="0">
                <a:latin typeface="Meiryo UI" panose="020B0604030504040204" pitchFamily="50" charset="-128"/>
                <a:ea typeface="Meiryo UI" panose="020B0604030504040204" pitchFamily="50" charset="-128"/>
                <a:cs typeface="Meiryo" charset="-128"/>
              </a:rPr>
              <a:t>マイナンバーカードを市区町村の窓口で受け取った際に、利用者証明用電子証明書に設定した数字</a:t>
            </a:r>
            <a:r>
              <a:rPr lang="en-US" altLang="ja-JP" b="0" dirty="0">
                <a:latin typeface="Meiryo UI" panose="020B0604030504040204" pitchFamily="50" charset="-128"/>
                <a:ea typeface="Meiryo UI" panose="020B0604030504040204" pitchFamily="50" charset="-128"/>
                <a:cs typeface="Meiryo" charset="-128"/>
              </a:rPr>
              <a:t>4</a:t>
            </a:r>
            <a:r>
              <a:rPr lang="ja-JP" altLang="en-US" b="0" dirty="0">
                <a:latin typeface="Meiryo UI" panose="020B0604030504040204" pitchFamily="50" charset="-128"/>
                <a:ea typeface="Meiryo UI" panose="020B0604030504040204" pitchFamily="50" charset="-128"/>
                <a:cs typeface="Meiryo" charset="-128"/>
              </a:rPr>
              <a:t>桁のパスワードのことです。</a:t>
            </a:r>
            <a:endParaRPr kumimoji="1" lang="en-US" altLang="ja-JP" b="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講師の皆様は、本講座を受講するにあたって、</a:t>
            </a:r>
            <a:r>
              <a:rPr lang="ja-JP" altLang="en-US" dirty="0">
                <a:latin typeface="Meiryo UI" panose="020B0604030504040204" pitchFamily="50" charset="-128"/>
                <a:ea typeface="Meiryo UI" panose="020B0604030504040204" pitchFamily="50" charset="-128"/>
              </a:rPr>
              <a:t>マイナンバーカード読み取り対応の</a:t>
            </a:r>
            <a:r>
              <a:rPr kumimoji="1" lang="ja-JP" altLang="en-US" dirty="0">
                <a:latin typeface="Meiryo UI" panose="020B0604030504040204" pitchFamily="50" charset="-128"/>
                <a:ea typeface="Meiryo UI" panose="020B0604030504040204" pitchFamily="50" charset="-128"/>
              </a:rPr>
              <a:t>スマートフォン、マイナンバーカード、</a:t>
            </a:r>
            <a:r>
              <a:rPr lang="ja-JP" altLang="en-US" dirty="0">
                <a:latin typeface="Meiryo UI" panose="020B0604030504040204" pitchFamily="50" charset="-128"/>
                <a:ea typeface="Meiryo UI" panose="020B0604030504040204" pitchFamily="50" charset="-128"/>
              </a:rPr>
              <a:t>利用者証明用電子証明書の数字４桁のパスワードが</a:t>
            </a:r>
            <a:r>
              <a:rPr kumimoji="1" lang="ja-JP" altLang="en-US" dirty="0">
                <a:latin typeface="Meiryo UI" panose="020B0604030504040204" pitchFamily="50" charset="-128"/>
                <a:ea typeface="Meiryo UI" panose="020B0604030504040204" pitchFamily="50" charset="-128"/>
              </a:rPr>
              <a:t>必要である点をご説明ください。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また、受講者の皆様がパスワード・暗証番号を理解しているかも、講座の中でご確認ください。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204918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644705"/>
          </a:xfrm>
        </p:spPr>
        <p:txBody>
          <a:bodyPr/>
          <a:lstStyle/>
          <a:p>
            <a:pPr indent="97798"/>
            <a:r>
              <a:rPr kumimoji="1" lang="ja-JP" altLang="en-US" dirty="0">
                <a:latin typeface="Meiryo UI" panose="020B0604030504040204" pitchFamily="50" charset="-128"/>
                <a:ea typeface="Meiryo UI" panose="020B0604030504040204" pitchFamily="50" charset="-128"/>
              </a:rPr>
              <a:t>次にマイナポータルでできることをご説明します。</a:t>
            </a:r>
            <a:endParaRPr kumimoji="1"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マイナンバーカードの健康保険証としての利用申込や公金受取口座の登録や変更できます。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その他、たくさんのサービスを受けられます。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講師の皆様は、マイナポータルで利用できるサービスの詳細について質問があった場合は、マイナポータルのサイトから確認できることをお伝えください。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また、「健康保険証利用の申込」「公金受取口座の登録・変更」以外については、この講座では取り扱わないことをご説明ください。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5959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6" y="4685191"/>
            <a:ext cx="5939584" cy="5689515"/>
          </a:xfrm>
        </p:spPr>
        <p:txBody>
          <a:bodyPr/>
          <a:lstStyle/>
          <a:p>
            <a:pPr indent="97798"/>
            <a:r>
              <a:rPr kumimoji="1" lang="ja-JP" altLang="en-US" dirty="0">
                <a:latin typeface="Meiryo UI" panose="020B0604030504040204" pitchFamily="50" charset="-128"/>
                <a:ea typeface="Meiryo UI" panose="020B0604030504040204" pitchFamily="50" charset="-128"/>
              </a:rPr>
              <a:t>スマートフォンによるマイナポータルを利用するための手順に</a:t>
            </a:r>
            <a:r>
              <a:rPr lang="ja-JP" altLang="en-US" dirty="0">
                <a:latin typeface="Meiryo UI" panose="020B0604030504040204" pitchFamily="50" charset="-128"/>
                <a:ea typeface="Meiryo UI" panose="020B0604030504040204" pitchFamily="50" charset="-128"/>
              </a:rPr>
              <a:t>ついてご説明します。　</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全体の</a:t>
            </a:r>
            <a:r>
              <a:rPr kumimoji="1" lang="ja-JP" altLang="en-US" dirty="0">
                <a:latin typeface="Meiryo UI" panose="020B0604030504040204" pitchFamily="50" charset="-128"/>
                <a:ea typeface="Meiryo UI" panose="020B0604030504040204" pitchFamily="50" charset="-128"/>
              </a:rPr>
              <a:t>流れは、大別して、前半の「①，②」と「③、④」になります。</a:t>
            </a:r>
            <a:endParaRPr kumimoji="1"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前半</a:t>
            </a:r>
            <a:r>
              <a:rPr lang="ja-JP" altLang="en-US" dirty="0">
                <a:latin typeface="Meiryo UI" panose="020B0604030504040204" pitchFamily="50" charset="-128"/>
                <a:ea typeface="Meiryo UI" panose="020B0604030504040204" pitchFamily="50" charset="-128"/>
              </a:rPr>
              <a:t>の①②は、</a:t>
            </a:r>
            <a:r>
              <a:rPr kumimoji="1" lang="ja-JP" altLang="en-US" dirty="0">
                <a:latin typeface="Meiryo UI" panose="020B0604030504040204" pitchFamily="50" charset="-128"/>
                <a:ea typeface="Meiryo UI" panose="020B0604030504040204" pitchFamily="50" charset="-128"/>
              </a:rPr>
              <a:t>マイナポータルを利用するための準備の部分です。</a:t>
            </a:r>
            <a:endParaRPr kumimoji="1" lang="en-US" altLang="ja-JP" dirty="0">
              <a:latin typeface="Meiryo UI" panose="020B0604030504040204" pitchFamily="50" charset="-128"/>
              <a:ea typeface="Meiryo UI" panose="020B0604030504040204" pitchFamily="50" charset="-128"/>
            </a:endParaRPr>
          </a:p>
          <a:p>
            <a:pPr indent="97798"/>
            <a:endParaRPr kumimoji="1"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マイナンバーカードを使いログイン</a:t>
            </a:r>
            <a:r>
              <a:rPr lang="ja-JP" altLang="en-US" strike="noStrike" dirty="0">
                <a:latin typeface="Meiryo UI" panose="020B0604030504040204" pitchFamily="50" charset="-128"/>
                <a:ea typeface="Meiryo UI" panose="020B0604030504040204" pitchFamily="50" charset="-128"/>
              </a:rPr>
              <a:t>（利用者用電子証明書の認証）</a:t>
            </a:r>
            <a:r>
              <a:rPr lang="ja-JP" altLang="en-US" dirty="0">
                <a:latin typeface="Meiryo UI" panose="020B0604030504040204" pitchFamily="50" charset="-128"/>
                <a:ea typeface="Meiryo UI" panose="020B0604030504040204" pitchFamily="50" charset="-128"/>
              </a:rPr>
              <a:t>を行うことで、自分専用のサイトが開設できます。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後半の③④は、マイナポータルで用意されている「健康保険証利用の登録」と「公金受取口座の登録」を利用する部分になります。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とても便利なサービスですので是非使ってみてください。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講師の皆様は、初めてマイナポータルを利用する場合は、前半部分で利用者の登録が必要になりますが、</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回目以降は不要であることをご説明ください。</a:t>
            </a:r>
            <a:endParaRPr kumimoji="1" lang="en-US" altLang="ja-JP" dirty="0">
              <a:latin typeface="Meiryo UI" panose="020B0604030504040204" pitchFamily="50" charset="-128"/>
              <a:ea typeface="Meiryo UI" panose="020B0604030504040204" pitchFamily="50" charset="-128"/>
            </a:endParaRPr>
          </a:p>
          <a:p>
            <a:pPr indent="97798"/>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3835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6146" defTabSz="954820">
              <a:defRPr/>
            </a:pPr>
            <a:r>
              <a:rPr kumimoji="1" lang="ja-JP" altLang="en-US" dirty="0">
                <a:latin typeface="Meiryo UI" panose="020B0604030504040204" pitchFamily="50" charset="-128"/>
                <a:ea typeface="Meiryo UI" panose="020B0604030504040204" pitchFamily="50" charset="-128"/>
              </a:rPr>
              <a:t>ここでは、マイナポータルを利用する準備についてご説明します。</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マイナポータルアプリやログイン方法、利用者の認証を行っていきます。</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利用者認証の際には、ご自身のマイナンバーカードが必要です。</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マイナンバーカードをお手元にご準備ください。</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講師の皆様は、受講者の皆様の手元にマイナンバーカードが用意されているかを確認してから説明を始めてください。</a:t>
            </a:r>
            <a:endParaRPr kumimoji="1"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61799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7798"/>
            <a:r>
              <a:rPr kumimoji="1" lang="ja-JP" altLang="en-US" dirty="0">
                <a:latin typeface="Meiryo UI" panose="020B0604030504040204" pitchFamily="50" charset="-128"/>
                <a:ea typeface="Meiryo UI" panose="020B0604030504040204" pitchFamily="50" charset="-128"/>
              </a:rPr>
              <a:t>スマートフォンでマイナポータルを利用するための手順をご説明いたします。</a:t>
            </a:r>
            <a:endParaRPr kumimoji="1" lang="en-US" altLang="ja-JP" dirty="0">
              <a:latin typeface="Meiryo UI" panose="020B0604030504040204" pitchFamily="50" charset="-128"/>
              <a:ea typeface="Meiryo UI" panose="020B0604030504040204" pitchFamily="50" charset="-128"/>
            </a:endParaRPr>
          </a:p>
          <a:p>
            <a:pPr indent="97798"/>
            <a:endParaRPr kumimoji="1" lang="ja-JP" altLang="en-US" dirty="0">
              <a:latin typeface="Meiryo UI" panose="020B0604030504040204" pitchFamily="50" charset="-128"/>
              <a:ea typeface="Meiryo UI" panose="020B0604030504040204" pitchFamily="50" charset="-128"/>
            </a:endParaRPr>
          </a:p>
          <a:p>
            <a:pPr indent="97798"/>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スマートフォンの場合の「マイナポータルアプリ」の入手およびインストールのしかたについてです。</a:t>
            </a: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①「</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ストア」をタップしてください。</a:t>
            </a: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②「アプリやゲームを検索」をタップしてください。</a:t>
            </a: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③検索文章の入力箇所に「マイナポータル」と入力し、検索してください。</a:t>
            </a: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④マイナちゃんのアイコンとともに、「マイナポータルアプリ」をインストールするかどうかの画面が表示されますので、「インストール」のところをタップしてください。</a:t>
            </a:r>
          </a:p>
          <a:p>
            <a:pPr indent="97798"/>
            <a:endParaRPr kumimoji="1" lang="en-US" altLang="ja-JP" dirty="0">
              <a:latin typeface="Meiryo UI" panose="020B0604030504040204" pitchFamily="50" charset="-128"/>
              <a:ea typeface="Meiryo UI" panose="020B0604030504040204" pitchFamily="50" charset="-128"/>
            </a:endParaRPr>
          </a:p>
          <a:p>
            <a:pPr indent="97798"/>
            <a:r>
              <a:rPr kumimoji="1" lang="ja-JP" altLang="en-US" dirty="0">
                <a:latin typeface="Meiryo UI" panose="020B0604030504040204" pitchFamily="50" charset="-128"/>
                <a:ea typeface="Meiryo UI" panose="020B0604030504040204" pitchFamily="50" charset="-128"/>
              </a:rPr>
              <a:t>インストールが始まります。</a:t>
            </a:r>
          </a:p>
          <a:p>
            <a:pPr marL="97798"/>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marL="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講師の皆様は、マイナポータルを利用するためにアプリが必要であるということをご説明ください。</a:t>
            </a:r>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また、アプリは一度インストールすれば良いこともご説明ください。</a:t>
            </a:r>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スマートフォンの</a:t>
            </a:r>
            <a:r>
              <a:rPr lang="en-US" altLang="ja-JP" dirty="0">
                <a:latin typeface="Meiryo UI" panose="020B0604030504040204" pitchFamily="50" charset="-128"/>
                <a:ea typeface="Meiryo UI" panose="020B0604030504040204" pitchFamily="50" charset="-128"/>
              </a:rPr>
              <a:t>OS</a:t>
            </a:r>
            <a:r>
              <a:rPr lang="ja-JP" altLang="en-US" dirty="0">
                <a:latin typeface="Meiryo UI" panose="020B0604030504040204" pitchFamily="50" charset="-128"/>
                <a:ea typeface="Meiryo UI" panose="020B0604030504040204" pitchFamily="50" charset="-128"/>
              </a:rPr>
              <a:t>のバージョンが古い場合、アプリが見つからないことがあります。</a:t>
            </a:r>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受講者がお持ちのスマートフォンの</a:t>
            </a:r>
            <a:r>
              <a:rPr lang="en-US" altLang="ja-JP" dirty="0">
                <a:latin typeface="Meiryo UI" panose="020B0604030504040204" pitchFamily="50" charset="-128"/>
                <a:ea typeface="Meiryo UI" panose="020B0604030504040204" pitchFamily="50" charset="-128"/>
              </a:rPr>
              <a:t>OS</a:t>
            </a:r>
            <a:r>
              <a:rPr lang="ja-JP" altLang="en-US" dirty="0">
                <a:latin typeface="Meiryo UI" panose="020B0604030504040204" pitchFamily="50" charset="-128"/>
                <a:ea typeface="Meiryo UI" panose="020B0604030504040204" pitchFamily="50" charset="-128"/>
              </a:rPr>
              <a:t>のバージョンは、ホーム画面の「設定」から「システム」を開き、「端末情報」を参照することで確認できます。</a:t>
            </a:r>
            <a:endParaRPr lang="en-US" altLang="ja-JP" dirty="0">
              <a:latin typeface="Meiryo UI" panose="020B0604030504040204" pitchFamily="50" charset="-128"/>
              <a:ea typeface="Meiryo UI" panose="020B0604030504040204" pitchFamily="50" charset="-128"/>
            </a:endParaRPr>
          </a:p>
          <a:p>
            <a:pPr marL="97798"/>
            <a:endParaRPr lang="en-US" altLang="ja-JP" dirty="0">
              <a:latin typeface="Meiryo UI" panose="020B0604030504040204" pitchFamily="50" charset="-128"/>
              <a:ea typeface="Meiryo UI" panose="020B0604030504040204" pitchFamily="50" charset="-128"/>
            </a:endParaRPr>
          </a:p>
          <a:p>
            <a:pPr marL="97798"/>
            <a:r>
              <a:rPr lang="ja-JP" altLang="en-US" dirty="0">
                <a:latin typeface="Meiryo UI" panose="020B0604030504040204" pitchFamily="50" charset="-128"/>
                <a:ea typeface="Meiryo UI" panose="020B0604030504040204" pitchFamily="50" charset="-128"/>
              </a:rPr>
              <a:t>バージョンが古い場合は、バージョンアップをご案内してください。</a:t>
            </a:r>
            <a:endParaRPr lang="en-US" altLang="ja-JP" dirty="0">
              <a:latin typeface="Meiryo UI" panose="020B0604030504040204" pitchFamily="50" charset="-128"/>
              <a:ea typeface="Meiryo UI" panose="020B0604030504040204" pitchFamily="50" charset="-128"/>
            </a:endParaRPr>
          </a:p>
          <a:p>
            <a:pPr marL="97798"/>
            <a:endParaRPr lang="en-US" altLang="ja-JP" dirty="0"/>
          </a:p>
          <a:p>
            <a:pPr marL="97798"/>
            <a:r>
              <a:rPr lang="ja-JP" altLang="en-US" dirty="0"/>
              <a:t>なお、</a:t>
            </a:r>
            <a:r>
              <a:rPr lang="en-US" altLang="ja-JP" dirty="0"/>
              <a:t>OS</a:t>
            </a:r>
            <a:r>
              <a:rPr lang="ja-JP" altLang="en-US" dirty="0"/>
              <a:t>のバージョンアップは多くのデータ通信が必要で、時間がかかる場合がありますので、ご自宅で行うようご案内ください。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90127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2.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33.jpe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1F075BA-4F67-74CA-7E3E-82A499F66FC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120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16E0E58-2BF6-CA39-9330-F0163DBAC64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6180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図 20">
            <a:extLst>
              <a:ext uri="{FF2B5EF4-FFF2-40B4-BE49-F238E27FC236}">
                <a16:creationId xmlns:a16="http://schemas.microsoft.com/office/drawing/2014/main" id="{8C3B7D47-8434-1B32-9182-9582F55AE69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760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extLst>
              <p:ext uri="{D42A27DB-BD31-4B8C-83A1-F6EECF244321}">
                <p14:modId xmlns:p14="http://schemas.microsoft.com/office/powerpoint/2010/main" val="2668187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0EB43DB9-54C8-1770-46E1-F0B28490CED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4584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EE8C3BA3-052B-4D7A-2CDA-1064A92031F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7657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D749AAB-4DC2-D726-E084-C7FA76D0000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03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B98E2E4-0AFC-599F-B60A-9BE7830F126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141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246A447-796A-1F5D-FC49-ED8AE1A76EE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6863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14EDDD05-4932-DA3B-B3DA-00210727270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0970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92429389-33CA-4C66-80B9-65D55877C2F3}"/>
              </a:ext>
            </a:extLst>
          </p:cNvPr>
          <p:cNvGraphicFramePr>
            <a:graphicFrameLocks noChangeAspect="1"/>
          </p:cNvGraphicFramePr>
          <p:nvPr>
            <p:custDataLst>
              <p:tags r:id="rId1"/>
            </p:custDataLst>
            <p:extLst>
              <p:ext uri="{D42A27DB-BD31-4B8C-83A1-F6EECF244321}">
                <p14:modId xmlns:p14="http://schemas.microsoft.com/office/powerpoint/2010/main" val="3237096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92429389-33CA-4C66-80B9-65D55877C2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a:extLst>
              <a:ext uri="{FF2B5EF4-FFF2-40B4-BE49-F238E27FC236}">
                <a16:creationId xmlns:a16="http://schemas.microsoft.com/office/drawing/2014/main" id="{6C18CD5E-B724-1836-0637-A36F63F9578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6353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31D6A57B-E0E8-4443-B7E1-11D5C3F97B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31D6A57B-E0E8-4443-B7E1-11D5C3F97B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1B6B1341-9600-2563-F03F-8DB6587E86B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8347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C3FDDA6-3FE5-4802-A9E1-14FC1EAE462A}"/>
              </a:ext>
            </a:extLst>
          </p:cNvPr>
          <p:cNvGraphicFramePr>
            <a:graphicFrameLocks noChangeAspect="1"/>
          </p:cNvGraphicFramePr>
          <p:nvPr>
            <p:custDataLst>
              <p:tags r:id="rId1"/>
            </p:custDataLst>
            <p:extLst>
              <p:ext uri="{D42A27DB-BD31-4B8C-83A1-F6EECF244321}">
                <p14:modId xmlns:p14="http://schemas.microsoft.com/office/powerpoint/2010/main" val="394580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4B75C30A-2EFB-CB71-7416-8C04A32154D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301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8F2262C4-7EA0-4121-A975-712A6A2076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8F2262C4-7EA0-4121-A975-712A6A2076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24C6E2EE-64CF-74EB-114A-689A9CDA6FD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1295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8F2262C4-7EA0-4121-A975-712A6A2076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8F2262C4-7EA0-4121-A975-712A6A2076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FBA0F90E-0C82-A604-2FB9-936C86A88ED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4028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0F096225-6E5F-CB21-B00F-FFB65B95D87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3123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2C65C230-4214-EECD-ECEE-67B4263FB29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0406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A13BC0-985E-8314-AE6F-05658AC7AE1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822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a:extLst>
              <a:ext uri="{FF2B5EF4-FFF2-40B4-BE49-F238E27FC236}">
                <a16:creationId xmlns:a16="http://schemas.microsoft.com/office/drawing/2014/main" id="{4B344F3F-66F7-4403-B4CE-65B459AB16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3" name="オブジェクト 12" hidden="1">
                        <a:extLst>
                          <a:ext uri="{FF2B5EF4-FFF2-40B4-BE49-F238E27FC236}">
                            <a16:creationId xmlns:a16="http://schemas.microsoft.com/office/drawing/2014/main" id="{4B344F3F-66F7-4403-B4CE-65B459AB16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5FC8A3CC-176E-8599-20BB-B215CE3249A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97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hidden="1">
            <a:extLst>
              <a:ext uri="{FF2B5EF4-FFF2-40B4-BE49-F238E27FC236}">
                <a16:creationId xmlns:a16="http://schemas.microsoft.com/office/drawing/2014/main" id="{B7DDFABE-1AFB-4CB1-8BAB-549AB32DA0F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7" name="オブジェクト 16" hidden="1">
                        <a:extLst>
                          <a:ext uri="{FF2B5EF4-FFF2-40B4-BE49-F238E27FC236}">
                            <a16:creationId xmlns:a16="http://schemas.microsoft.com/office/drawing/2014/main" id="{B7DDFABE-1AFB-4CB1-8BAB-549AB32DA0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78DAEB74-B279-998E-A81C-51F7844B081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8868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255AE547-ABF1-49AA-BED2-07E98567B9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255AE547-ABF1-49AA-BED2-07E98567B9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CB5A2211-EC0E-9762-B1B7-D90B45B7562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48911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E263EF63-2E70-0F1C-DCD1-8C9625BDA3A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98223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09C5DF82-3ECD-9A90-F453-98E71CD7F84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050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DE87E7E-DC3D-0A6E-F6A2-31395038D85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C5E598B8-069F-EA45-74DD-1DA3FEC1D7E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7677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FDFD51F5-5E9D-2721-B1EA-BF6A6F61B42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8972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a:extLst>
              <a:ext uri="{FF2B5EF4-FFF2-40B4-BE49-F238E27FC236}">
                <a16:creationId xmlns:a16="http://schemas.microsoft.com/office/drawing/2014/main" id="{51DECEEA-39B9-2AAC-B8D3-AB20D55F5DE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787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209FEA1-8D39-2CC4-936D-4953E99CAFA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963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3F366D4-702C-34A3-4AF7-600D053F3FB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0896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97DE5080-23D3-BDD8-EC04-1180609A46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048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34C53FE-884E-A9D6-7082-B5625E126D7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68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B92AA0F5-1CC0-167F-E2F2-DEEEAC6513B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05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CEB7AA8-F6F7-6C46-FD0B-F6504EDEF09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169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2680882B-AA78-FC0C-54B2-4AFED4395BD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34935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42175F-BB82-471C-9562-CC2BD0ADE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E8405-322E-4A13-8E84-4ADFD06B1E2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6D7F8FE1-4434-4E62-9961-999C052E8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5712</Words>
  <Application>Microsoft Office PowerPoint</Application>
  <PresentationFormat>画面に合わせる (4:3)</PresentationFormat>
  <Paragraphs>596</Paragraphs>
  <Slides>33</Slides>
  <Notes>33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1"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2021-08-16T09:05:36Z</dcterms:created>
  <dcterms:modified xsi:type="dcterms:W3CDTF">2023-10-10T05:36:22Z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