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8" r:id="rId2"/>
  </p:sldMasterIdLst>
  <p:notesMasterIdLst>
    <p:notesMasterId r:id="rId18"/>
  </p:notesMasterIdLst>
  <p:sldIdLst>
    <p:sldId id="398" r:id="rId3"/>
    <p:sldId id="399" r:id="rId4"/>
    <p:sldId id="400" r:id="rId5"/>
    <p:sldId id="401" r:id="rId6"/>
    <p:sldId id="402" r:id="rId7"/>
    <p:sldId id="403" r:id="rId8"/>
    <p:sldId id="404" r:id="rId9"/>
    <p:sldId id="405" r:id="rId10"/>
    <p:sldId id="406" r:id="rId11"/>
    <p:sldId id="407" r:id="rId12"/>
    <p:sldId id="265" r:id="rId13"/>
    <p:sldId id="329" r:id="rId14"/>
    <p:sldId id="330" r:id="rId15"/>
    <p:sldId id="331" r:id="rId16"/>
    <p:sldId id="410" r:id="rId17"/>
  </p:sldIdLst>
  <p:sldSz cx="9144000" cy="6858000" type="screen4x3"/>
  <p:notesSz cx="7102475" cy="1023302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633" userDrawn="1">
          <p15:clr>
            <a:srgbClr val="A4A3A4"/>
          </p15:clr>
        </p15:guide>
        <p15:guide id="3" pos="158" userDrawn="1">
          <p15:clr>
            <a:srgbClr val="A4A3A4"/>
          </p15:clr>
        </p15:guide>
        <p15:guide id="4" pos="5375" userDrawn="1">
          <p15:clr>
            <a:srgbClr val="A4A3A4"/>
          </p15:clr>
        </p15:guide>
        <p15:guide id="5" orient="horz" pos="346" userDrawn="1">
          <p15:clr>
            <a:srgbClr val="A4A3A4"/>
          </p15:clr>
        </p15:guide>
        <p15:guide id="6" orient="horz" pos="3974" userDrawn="1">
          <p15:clr>
            <a:srgbClr val="A4A3A4"/>
          </p15:clr>
        </p15:guide>
        <p15:guide id="7" pos="2880" userDrawn="1">
          <p15:clr>
            <a:srgbClr val="A4A3A4"/>
          </p15:clr>
        </p15:guide>
        <p15:guide id="9" pos="5602" userDrawn="1">
          <p15:clr>
            <a:srgbClr val="A4A3A4"/>
          </p15:clr>
        </p15:guide>
        <p15:guide id="10" pos="2653" userDrawn="1">
          <p15:clr>
            <a:srgbClr val="A4A3A4"/>
          </p15:clr>
        </p15:guide>
        <p15:guide id="11" pos="3787" userDrawn="1">
          <p15:clr>
            <a:srgbClr val="A4A3A4"/>
          </p15:clr>
        </p15:guide>
        <p15:guide id="12" pos="1066" userDrawn="1">
          <p15:clr>
            <a:srgbClr val="A4A3A4"/>
          </p15:clr>
        </p15:guide>
        <p15:guide id="15" orient="horz" pos="572" userDrawn="1">
          <p15:clr>
            <a:srgbClr val="A4A3A4"/>
          </p15:clr>
        </p15:guide>
        <p15:guide id="17" pos="363" userDrawn="1">
          <p15:clr>
            <a:srgbClr val="A4A3A4"/>
          </p15:clr>
        </p15:guide>
        <p15:guide id="18" orient="horz" pos="1253" userDrawn="1">
          <p15:clr>
            <a:srgbClr val="A4A3A4"/>
          </p15:clr>
        </p15:guide>
        <p15:guide id="19" orient="horz" pos="1480" userDrawn="1">
          <p15:clr>
            <a:srgbClr val="A4A3A4"/>
          </p15:clr>
        </p15:guide>
        <p15:guide id="20" pos="3560" userDrawn="1">
          <p15:clr>
            <a:srgbClr val="A4A3A4"/>
          </p15:clr>
        </p15:guide>
        <p15:guide id="21" pos="3901" userDrawn="1">
          <p15:clr>
            <a:srgbClr val="A4A3A4"/>
          </p15:clr>
        </p15:guide>
        <p15:guide id="22" pos="1338" userDrawn="1">
          <p15:clr>
            <a:srgbClr val="A4A3A4"/>
          </p15:clr>
        </p15:guide>
        <p15:guide id="23" pos="2086" userDrawn="1">
          <p15:clr>
            <a:srgbClr val="A4A3A4"/>
          </p15:clr>
        </p15:guide>
        <p15:guide id="24" pos="4694" userDrawn="1">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N.NMDA" initials="N" lastIdx="14" clrIdx="0">
    <p:extLst>
      <p:ext uri="{19B8F6BF-5375-455C-9EA6-DF929625EA0E}">
        <p15:presenceInfo xmlns:p15="http://schemas.microsoft.com/office/powerpoint/2012/main" userId="HN.NMDA" providerId="None"/>
      </p:ext>
    </p:extLst>
  </p:cmAuthor>
  <p:cmAuthor id="2" name="kawamura kenzou" initials="kk" lastIdx="74" clrIdx="1">
    <p:extLst>
      <p:ext uri="{19B8F6BF-5375-455C-9EA6-DF929625EA0E}">
        <p15:presenceInfo xmlns:p15="http://schemas.microsoft.com/office/powerpoint/2012/main" userId="941b256efbbe05ca" providerId="Windows Live"/>
      </p:ext>
    </p:extLst>
  </p:cmAuthor>
  <p:cmAuthor id="3" name="t.kobayashi" initials="t" lastIdx="22" clrIdx="2">
    <p:extLst>
      <p:ext uri="{19B8F6BF-5375-455C-9EA6-DF929625EA0E}">
        <p15:presenceInfo xmlns:p15="http://schemas.microsoft.com/office/powerpoint/2012/main" userId="t.kobayash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329664"/>
    <a:srgbClr val="CC0000"/>
    <a:srgbClr val="329632"/>
    <a:srgbClr val="FFC000"/>
    <a:srgbClr val="91877D"/>
    <a:srgbClr val="D9DBD6"/>
    <a:srgbClr val="AB8989"/>
    <a:srgbClr val="895F6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68081" autoAdjust="0"/>
  </p:normalViewPr>
  <p:slideViewPr>
    <p:cSldViewPr snapToObjects="1">
      <p:cViewPr varScale="1">
        <p:scale>
          <a:sx n="78" d="100"/>
          <a:sy n="78" d="100"/>
        </p:scale>
        <p:origin x="2802" y="78"/>
      </p:cViewPr>
      <p:guideLst>
        <p:guide orient="horz" pos="2160"/>
        <p:guide pos="1633"/>
        <p:guide pos="158"/>
        <p:guide pos="5375"/>
        <p:guide orient="horz" pos="346"/>
        <p:guide orient="horz" pos="3974"/>
        <p:guide pos="2880"/>
        <p:guide pos="5602"/>
        <p:guide pos="2653"/>
        <p:guide pos="3787"/>
        <p:guide pos="1066"/>
        <p:guide orient="horz" pos="572"/>
        <p:guide pos="363"/>
        <p:guide orient="horz" pos="1253"/>
        <p:guide orient="horz" pos="1480"/>
        <p:guide pos="3560"/>
        <p:guide pos="3901"/>
        <p:guide pos="1338"/>
        <p:guide pos="2086"/>
        <p:guide pos="469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showGuides="1">
      <p:cViewPr varScale="1">
        <p:scale>
          <a:sx n="49" d="100"/>
          <a:sy n="49" d="100"/>
        </p:scale>
        <p:origin x="2952" y="-108"/>
      </p:cViewPr>
      <p:guideLst>
        <p:guide orient="horz" pos="3223"/>
        <p:guide pos="22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3077739" cy="513428"/>
          </a:xfrm>
          <a:prstGeom prst="rect">
            <a:avLst/>
          </a:prstGeom>
        </p:spPr>
        <p:txBody>
          <a:bodyPr vert="horz" lIns="95454" tIns="47726" rIns="95454" bIns="47726"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4023094" y="0"/>
            <a:ext cx="3077739" cy="513428"/>
          </a:xfrm>
          <a:prstGeom prst="rect">
            <a:avLst/>
          </a:prstGeom>
        </p:spPr>
        <p:txBody>
          <a:bodyPr vert="horz" lIns="95454" tIns="47726" rIns="95454" bIns="47726" rtlCol="0"/>
          <a:lstStyle>
            <a:lvl1pPr algn="r">
              <a:defRPr sz="1100"/>
            </a:lvl1pPr>
          </a:lstStyle>
          <a:p>
            <a:fld id="{E494CD0C-F361-904E-887F-8674BA2AA333}" type="datetimeFigureOut">
              <a:rPr kumimoji="1" lang="ja-JP" altLang="en-US" smtClean="0"/>
              <a:t>2022/8/16</a:t>
            </a:fld>
            <a:endParaRPr kumimoji="1" lang="ja-JP" altLang="en-US" dirty="0"/>
          </a:p>
        </p:txBody>
      </p:sp>
      <p:sp>
        <p:nvSpPr>
          <p:cNvPr id="4" name="スライド イメージ プレースホルダー 3"/>
          <p:cNvSpPr>
            <a:spLocks noGrp="1" noRot="1" noChangeAspect="1"/>
          </p:cNvSpPr>
          <p:nvPr>
            <p:ph type="sldImg" idx="2"/>
          </p:nvPr>
        </p:nvSpPr>
        <p:spPr>
          <a:xfrm>
            <a:off x="711200" y="471488"/>
            <a:ext cx="5680075" cy="4260850"/>
          </a:xfrm>
          <a:prstGeom prst="rect">
            <a:avLst/>
          </a:prstGeom>
          <a:noFill/>
          <a:ln w="12700">
            <a:solidFill>
              <a:prstClr val="black"/>
            </a:solidFill>
          </a:ln>
        </p:spPr>
        <p:txBody>
          <a:bodyPr vert="horz" lIns="95454" tIns="47726" rIns="95454" bIns="47726" rtlCol="0" anchor="ctr"/>
          <a:lstStyle/>
          <a:p>
            <a:endParaRPr lang="ja-JP" altLang="en-US" dirty="0"/>
          </a:p>
        </p:txBody>
      </p:sp>
      <p:sp>
        <p:nvSpPr>
          <p:cNvPr id="5" name="ノート プレースホルダー 4"/>
          <p:cNvSpPr>
            <a:spLocks noGrp="1"/>
          </p:cNvSpPr>
          <p:nvPr>
            <p:ph type="body" sz="quarter" idx="3"/>
          </p:nvPr>
        </p:nvSpPr>
        <p:spPr>
          <a:xfrm>
            <a:off x="710249" y="4924647"/>
            <a:ext cx="5681980" cy="4029254"/>
          </a:xfrm>
          <a:prstGeom prst="rect">
            <a:avLst/>
          </a:prstGeom>
        </p:spPr>
        <p:txBody>
          <a:bodyPr vert="horz" lIns="95454" tIns="47726" rIns="95454" bIns="47726"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3" y="9719599"/>
            <a:ext cx="3077739" cy="513427"/>
          </a:xfrm>
          <a:prstGeom prst="rect">
            <a:avLst/>
          </a:prstGeom>
        </p:spPr>
        <p:txBody>
          <a:bodyPr vert="horz" lIns="95454" tIns="47726" rIns="95454" bIns="47726"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4023094" y="9719599"/>
            <a:ext cx="3077739" cy="513427"/>
          </a:xfrm>
          <a:prstGeom prst="rect">
            <a:avLst/>
          </a:prstGeom>
        </p:spPr>
        <p:txBody>
          <a:bodyPr vert="horz" lIns="95454" tIns="47726" rIns="95454" bIns="47726" rtlCol="0" anchor="b"/>
          <a:lstStyle>
            <a:lvl1pPr algn="r">
              <a:defRPr sz="1100"/>
            </a:lvl1pPr>
          </a:lstStyle>
          <a:p>
            <a:fld id="{C2E67660-8B61-D34C-A3C8-957005D240BE}" type="slidenum">
              <a:rPr kumimoji="1" lang="ja-JP" altLang="en-US" smtClean="0"/>
              <a:t>‹#›</a:t>
            </a:fld>
            <a:endParaRPr kumimoji="1" lang="ja-JP" altLang="en-US" dirty="0"/>
          </a:p>
        </p:txBody>
      </p:sp>
    </p:spTree>
    <p:extLst>
      <p:ext uri="{BB962C8B-B14F-4D97-AF65-F5344CB8AC3E}">
        <p14:creationId xmlns:p14="http://schemas.microsoft.com/office/powerpoint/2010/main" val="15300042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5095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solidFill>
                  <a:schemeClr val="tx1"/>
                </a:solidFill>
                <a:effectLst/>
                <a:cs typeface="+mn-cs"/>
              </a:rPr>
              <a:t>みなさんこんにちは</a:t>
            </a:r>
            <a:r>
              <a:rPr kumimoji="1" lang="ja-JP" altLang="en-US" kern="1200" dirty="0">
                <a:solidFill>
                  <a:schemeClr val="tx1"/>
                </a:solidFill>
                <a:effectLst/>
                <a:cs typeface="+mn-cs"/>
              </a:rPr>
              <a:t>。</a:t>
            </a:r>
            <a:endParaRPr kumimoji="1" lang="en-US" altLang="ja-JP" kern="1200" dirty="0">
              <a:solidFill>
                <a:schemeClr val="tx1"/>
              </a:solidFill>
              <a:effectLst/>
              <a:cs typeface="+mn-cs"/>
            </a:endParaRPr>
          </a:p>
          <a:p>
            <a:endParaRPr lang="en-US" altLang="ja-JP" dirty="0"/>
          </a:p>
          <a:p>
            <a:r>
              <a:rPr kumimoji="1" lang="ja-JP" altLang="ja-JP" kern="1200" dirty="0">
                <a:solidFill>
                  <a:schemeClr val="tx1"/>
                </a:solidFill>
                <a:effectLst/>
                <a:cs typeface="+mn-cs"/>
              </a:rPr>
              <a:t>スマホで新型コロナワクチン接種証明書を取得する方法をご説明します。</a:t>
            </a:r>
            <a:endParaRPr kumimoji="1" lang="en-US" altLang="ja-JP" kern="1200" dirty="0">
              <a:solidFill>
                <a:schemeClr val="tx1"/>
              </a:solidFill>
              <a:effectLst/>
              <a:cs typeface="+mn-cs"/>
            </a:endParaRPr>
          </a:p>
          <a:p>
            <a:endParaRPr kumimoji="1" lang="en-US" altLang="ja-JP" kern="1200" dirty="0">
              <a:solidFill>
                <a:schemeClr val="tx1"/>
              </a:solidFill>
              <a:effectLst/>
              <a:cs typeface="+mn-cs"/>
            </a:endParaRPr>
          </a:p>
          <a:p>
            <a:r>
              <a:rPr kumimoji="1" lang="ja-JP" altLang="ja-JP" kern="1200" dirty="0">
                <a:solidFill>
                  <a:schemeClr val="tx1"/>
                </a:solidFill>
                <a:effectLst/>
                <a:cs typeface="+mn-cs"/>
              </a:rPr>
              <a:t>どうぞよろしくお願いいたします</a:t>
            </a:r>
            <a:r>
              <a:rPr kumimoji="1" lang="ja-JP" altLang="en-US" kern="1200" dirty="0">
                <a:solidFill>
                  <a:schemeClr val="tx1"/>
                </a:solidFill>
                <a:effectLst/>
                <a:cs typeface="+mn-cs"/>
              </a:rPr>
              <a:t>。</a:t>
            </a:r>
            <a:endParaRPr kumimoji="1" lang="ja-JP" altLang="en-US" dirty="0"/>
          </a:p>
        </p:txBody>
      </p:sp>
    </p:spTree>
    <p:extLst>
      <p:ext uri="{BB962C8B-B14F-4D97-AF65-F5344CB8AC3E}">
        <p14:creationId xmlns:p14="http://schemas.microsoft.com/office/powerpoint/2010/main" val="3379645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10</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effectLst/>
              </a:rPr>
              <a:t>第二章ではアプリのインストールを行い、三章、四章ではそれぞれ国内用と海外用の接種証明書の発行取得の仕方</a:t>
            </a:r>
            <a:r>
              <a:rPr kumimoji="1" lang="ja-JP" altLang="en-US" kern="1200" dirty="0">
                <a:effectLst/>
              </a:rPr>
              <a:t>について</a:t>
            </a:r>
            <a:r>
              <a:rPr kumimoji="1" lang="ja-JP" altLang="ja-JP" kern="1200" dirty="0">
                <a:effectLst/>
              </a:rPr>
              <a:t>説明していきます</a:t>
            </a:r>
            <a:r>
              <a:rPr kumimoji="1" lang="ja-JP" altLang="en-US" kern="1200" dirty="0">
                <a:effectLst/>
              </a:rPr>
              <a:t>。</a:t>
            </a:r>
            <a:endParaRPr kumimoji="1" lang="en-US" altLang="ja-JP" kern="1200" dirty="0">
              <a:effectLst/>
            </a:endParaRPr>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ja-JP" dirty="0"/>
              <a:t>ここではスマートフォンで接種証明書の発行取得から利用までの流れについて簡単にご案内しましょう。</a:t>
            </a:r>
            <a:endParaRPr lang="en-US" altLang="ja-JP" dirty="0"/>
          </a:p>
          <a:p>
            <a:endParaRPr kumimoji="1" lang="ja-JP" altLang="en-US" dirty="0"/>
          </a:p>
        </p:txBody>
      </p:sp>
    </p:spTree>
    <p:extLst>
      <p:ext uri="{BB962C8B-B14F-4D97-AF65-F5344CB8AC3E}">
        <p14:creationId xmlns:p14="http://schemas.microsoft.com/office/powerpoint/2010/main" val="3776124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11</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effectLst/>
              </a:rPr>
              <a:t>この章では、新型コロナワクチン接種証明書アプリのインストールの仕方についてご説明します。</a:t>
            </a:r>
            <a:endParaRPr kumimoji="1" lang="en-US" altLang="ja-JP" kern="1200" dirty="0">
              <a:effectLst/>
            </a:endParaRPr>
          </a:p>
          <a:p>
            <a:endParaRPr kumimoji="1" lang="en-US" altLang="ja-JP" kern="1200" dirty="0">
              <a:effectLst/>
            </a:endParaRPr>
          </a:p>
          <a:p>
            <a:endParaRPr kumimoji="1" lang="ja-JP" altLang="ja-JP" kern="1200" dirty="0">
              <a:effectLst/>
            </a:endParaRPr>
          </a:p>
          <a:p>
            <a:r>
              <a:rPr kumimoji="1" lang="en-US" altLang="ja-JP" kern="1200" dirty="0">
                <a:effectLst/>
              </a:rPr>
              <a:t>【</a:t>
            </a:r>
            <a:r>
              <a:rPr kumimoji="1" lang="ja-JP" altLang="en-US" kern="1200" dirty="0">
                <a:effectLst/>
              </a:rPr>
              <a:t>補足説明</a:t>
            </a:r>
            <a:r>
              <a:rPr kumimoji="1" lang="en-US" altLang="ja-JP" kern="1200" dirty="0">
                <a:effectLst/>
              </a:rPr>
              <a:t>】</a:t>
            </a:r>
          </a:p>
          <a:p>
            <a:endParaRPr lang="en-US" altLang="ja-JP" dirty="0"/>
          </a:p>
          <a:p>
            <a:r>
              <a:rPr kumimoji="1" lang="en-US" altLang="ja-JP" kern="1200" dirty="0">
                <a:effectLst/>
              </a:rPr>
              <a:t>iPhone</a:t>
            </a:r>
            <a:r>
              <a:rPr kumimoji="1" lang="ja-JP" altLang="ja-JP" kern="1200" dirty="0">
                <a:effectLst/>
              </a:rPr>
              <a:t>と</a:t>
            </a:r>
            <a:r>
              <a:rPr kumimoji="1" lang="en-US" altLang="ja-JP" kern="1200" dirty="0">
                <a:effectLst/>
              </a:rPr>
              <a:t>Android</a:t>
            </a:r>
            <a:r>
              <a:rPr kumimoji="1" lang="ja-JP" altLang="ja-JP" kern="1200" dirty="0">
                <a:effectLst/>
              </a:rPr>
              <a:t>でインストール方法が変わるため、あらかじめ受講者のお持ちのスマートフォンの</a:t>
            </a:r>
            <a:r>
              <a:rPr kumimoji="1" lang="en-US" altLang="ja-JP" kern="1200" dirty="0">
                <a:effectLst/>
              </a:rPr>
              <a:t>OS</a:t>
            </a:r>
            <a:r>
              <a:rPr kumimoji="1" lang="ja-JP" altLang="ja-JP" kern="1200" dirty="0">
                <a:effectLst/>
              </a:rPr>
              <a:t>を確認しておき、混乱のないようにご案内してください。</a:t>
            </a:r>
          </a:p>
          <a:p>
            <a:endParaRPr kumimoji="1" lang="ja-JP" altLang="en-US" dirty="0"/>
          </a:p>
          <a:p>
            <a:endParaRPr kumimoji="1" lang="ja-JP" altLang="en-US" dirty="0"/>
          </a:p>
        </p:txBody>
      </p:sp>
    </p:spTree>
    <p:extLst>
      <p:ext uri="{BB962C8B-B14F-4D97-AF65-F5344CB8AC3E}">
        <p14:creationId xmlns:p14="http://schemas.microsoft.com/office/powerpoint/2010/main" val="154458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98475"/>
            <a:ext cx="5678487" cy="4259263"/>
          </a:xfrm>
        </p:spPr>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12</a:t>
            </a:fld>
            <a:endParaRPr kumimoji="1" lang="ja-JP" altLang="en-US" dirty="0"/>
          </a:p>
        </p:txBody>
      </p:sp>
      <p:sp>
        <p:nvSpPr>
          <p:cNvPr id="3" name="ノート プレースホルダー 2"/>
          <p:cNvSpPr>
            <a:spLocks noGrp="1"/>
          </p:cNvSpPr>
          <p:nvPr>
            <p:ph type="body" idx="1"/>
          </p:nvPr>
        </p:nvSpPr>
        <p:spPr>
          <a:xfrm>
            <a:off x="710249" y="4924646"/>
            <a:ext cx="5681980" cy="5160417"/>
          </a:xfrm>
        </p:spPr>
        <p:txBody>
          <a:bodyPr/>
          <a:lstStyle/>
          <a:p>
            <a:r>
              <a:rPr kumimoji="1" lang="ja-JP" altLang="ja-JP" kern="1200" dirty="0">
                <a:effectLst/>
              </a:rPr>
              <a:t>ここでは</a:t>
            </a:r>
            <a:r>
              <a:rPr kumimoji="1" lang="en-US" altLang="ja-JP" kern="1200" dirty="0">
                <a:effectLst/>
              </a:rPr>
              <a:t>Android</a:t>
            </a:r>
            <a:r>
              <a:rPr kumimoji="1" lang="ja-JP" altLang="ja-JP" kern="1200" dirty="0">
                <a:effectLst/>
              </a:rPr>
              <a:t>スマートフォンをお持ちの方向けに、</a:t>
            </a:r>
            <a:r>
              <a:rPr kumimoji="1" lang="en-US" altLang="ja-JP" kern="1200" dirty="0">
                <a:effectLst/>
              </a:rPr>
              <a:t>Play</a:t>
            </a:r>
            <a:r>
              <a:rPr kumimoji="1" lang="ja-JP" altLang="ja-JP" kern="1200" dirty="0">
                <a:effectLst/>
              </a:rPr>
              <a:t>ストアから新型コロナワクチン接種証明書アプリをインストールする方法についてご説明します。</a:t>
            </a:r>
            <a:endParaRPr kumimoji="1" lang="en-US" altLang="ja-JP" kern="1200" dirty="0">
              <a:effectLst/>
            </a:endParaRPr>
          </a:p>
          <a:p>
            <a:endParaRPr kumimoji="1" lang="en-US" altLang="ja-JP" kern="1200" dirty="0">
              <a:effectLst/>
            </a:endParaRPr>
          </a:p>
          <a:p>
            <a:r>
              <a:rPr kumimoji="1" lang="ja-JP" altLang="ja-JP" kern="1200" dirty="0">
                <a:effectLst/>
              </a:rPr>
              <a:t>まず</a:t>
            </a:r>
          </a:p>
          <a:p>
            <a:endParaRPr kumimoji="1" lang="en-US" altLang="ja-JP" kern="1200" dirty="0">
              <a:effectLst/>
            </a:endParaRPr>
          </a:p>
          <a:p>
            <a:r>
              <a:rPr kumimoji="1" lang="ja-JP" altLang="ja-JP" kern="1200" dirty="0">
                <a:effectLst/>
              </a:rPr>
              <a:t>①「</a:t>
            </a:r>
            <a:r>
              <a:rPr kumimoji="1" lang="en-US" altLang="ja-JP" kern="1200" dirty="0">
                <a:effectLst/>
              </a:rPr>
              <a:t>Play</a:t>
            </a:r>
            <a:r>
              <a:rPr kumimoji="1" lang="ja-JP" altLang="ja-JP" kern="1200" dirty="0">
                <a:effectLst/>
              </a:rPr>
              <a:t>ストア」のアイコンをタップしてください。</a:t>
            </a:r>
            <a:endParaRPr kumimoji="1" lang="en-US" altLang="ja-JP" kern="1200" dirty="0">
              <a:effectLst/>
            </a:endParaRPr>
          </a:p>
          <a:p>
            <a:endParaRPr kumimoji="1" lang="ja-JP" altLang="ja-JP" kern="1200" dirty="0">
              <a:effectLst/>
            </a:endParaRPr>
          </a:p>
          <a:p>
            <a:r>
              <a:rPr kumimoji="1" lang="ja-JP" altLang="ja-JP" kern="1200" dirty="0">
                <a:effectLst/>
              </a:rPr>
              <a:t>アイコンが見つからない場合はスライドにある</a:t>
            </a:r>
            <a:r>
              <a:rPr kumimoji="1" lang="ja-JP" altLang="ja-JP" b="0" kern="1200" dirty="0">
                <a:effectLst/>
              </a:rPr>
              <a:t>二次元コード</a:t>
            </a:r>
            <a:r>
              <a:rPr kumimoji="1" lang="ja-JP" altLang="ja-JP" kern="1200" dirty="0">
                <a:effectLst/>
              </a:rPr>
              <a:t>を読み込んでいただくことでも対応可能です。</a:t>
            </a:r>
            <a:endParaRPr kumimoji="1" lang="en-US" altLang="ja-JP" kern="1200" dirty="0">
              <a:effectLst/>
            </a:endParaRPr>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en-US" altLang="ja-JP" dirty="0"/>
              <a:t>iPhone</a:t>
            </a:r>
            <a:r>
              <a:rPr lang="ja-JP" altLang="ja-JP" dirty="0"/>
              <a:t>をお持ちの方には対象ではないことを伝え、テキスト</a:t>
            </a:r>
            <a:r>
              <a:rPr lang="en-US" altLang="ja-JP" dirty="0"/>
              <a:t>14</a:t>
            </a:r>
            <a:r>
              <a:rPr lang="ja-JP" altLang="ja-JP" dirty="0"/>
              <a:t>ページを開き、操作せずにお待ちいただくようにお伝えしましょう。</a:t>
            </a:r>
          </a:p>
          <a:p>
            <a:endParaRPr kumimoji="1" lang="ja-JP" altLang="ja-JP" kern="1200" dirty="0">
              <a:effectLst/>
            </a:endParaRPr>
          </a:p>
          <a:p>
            <a:r>
              <a:rPr kumimoji="1" lang="en-US" altLang="ja-JP" kern="1200" dirty="0">
                <a:effectLst/>
              </a:rPr>
              <a:t>OS</a:t>
            </a:r>
            <a:r>
              <a:rPr kumimoji="1" lang="ja-JP" altLang="ja-JP" kern="1200" dirty="0">
                <a:effectLst/>
              </a:rPr>
              <a:t>のバージョンが対応していない場合はインストールができませんので再度注意点として伝えておきましょう。</a:t>
            </a:r>
          </a:p>
          <a:p>
            <a:endParaRPr kumimoji="1" lang="ja-JP" altLang="en-US" dirty="0"/>
          </a:p>
        </p:txBody>
      </p:sp>
    </p:spTree>
    <p:extLst>
      <p:ext uri="{BB962C8B-B14F-4D97-AF65-F5344CB8AC3E}">
        <p14:creationId xmlns:p14="http://schemas.microsoft.com/office/powerpoint/2010/main" val="3413482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509588"/>
            <a:ext cx="5678487" cy="4259262"/>
          </a:xfrm>
        </p:spPr>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13</a:t>
            </a:fld>
            <a:endParaRPr kumimoji="1" lang="ja-JP" altLang="en-US" dirty="0"/>
          </a:p>
        </p:txBody>
      </p:sp>
      <p:sp>
        <p:nvSpPr>
          <p:cNvPr id="3" name="ノート プレースホルダー 2"/>
          <p:cNvSpPr>
            <a:spLocks noGrp="1"/>
          </p:cNvSpPr>
          <p:nvPr>
            <p:ph type="body" idx="1"/>
          </p:nvPr>
        </p:nvSpPr>
        <p:spPr>
          <a:xfrm>
            <a:off x="710249" y="4924647"/>
            <a:ext cx="5936640" cy="4512345"/>
          </a:xfrm>
        </p:spPr>
        <p:txBody>
          <a:bodyPr/>
          <a:lstStyle/>
          <a:p>
            <a:r>
              <a:rPr kumimoji="1" lang="ja-JP" altLang="ja-JP" kern="1200" dirty="0">
                <a:effectLst/>
              </a:rPr>
              <a:t>②検索ボックスをタップし、｢接種証明書｣と入力します。</a:t>
            </a:r>
            <a:endParaRPr kumimoji="1" lang="en-US" altLang="ja-JP" kern="1200" dirty="0">
              <a:effectLst/>
            </a:endParaRPr>
          </a:p>
          <a:p>
            <a:endParaRPr kumimoji="1" lang="ja-JP" altLang="ja-JP" kern="1200" dirty="0">
              <a:effectLst/>
            </a:endParaRPr>
          </a:p>
          <a:p>
            <a:r>
              <a:rPr kumimoji="1" lang="ja-JP" altLang="ja-JP" kern="1200" dirty="0">
                <a:effectLst/>
              </a:rPr>
              <a:t>③検索の結果が表示されたら｢接種証明書　</a:t>
            </a:r>
            <a:r>
              <a:rPr kumimoji="1" lang="ja-JP" altLang="ja-JP" b="0" kern="1200" dirty="0">
                <a:effectLst/>
              </a:rPr>
              <a:t>デジタル庁｣を</a:t>
            </a:r>
            <a:r>
              <a:rPr kumimoji="1" lang="ja-JP" altLang="ja-JP" kern="1200" dirty="0">
                <a:effectLst/>
              </a:rPr>
              <a:t>タップしてください。</a:t>
            </a:r>
            <a:endParaRPr kumimoji="1" lang="en-US" altLang="ja-JP" kern="1200" dirty="0">
              <a:effectLst/>
            </a:endParaRPr>
          </a:p>
          <a:p>
            <a:endParaRPr kumimoji="1" lang="ja-JP" altLang="ja-JP" kern="1200" dirty="0">
              <a:effectLst/>
            </a:endParaRPr>
          </a:p>
          <a:p>
            <a:r>
              <a:rPr kumimoji="1" lang="ja-JP" altLang="ja-JP" b="1" kern="1200" dirty="0">
                <a:effectLst/>
              </a:rPr>
              <a:t>　</a:t>
            </a:r>
            <a:r>
              <a:rPr kumimoji="1" lang="ja-JP" altLang="ja-JP" kern="1200" dirty="0">
                <a:effectLst/>
              </a:rPr>
              <a:t>該当の</a:t>
            </a:r>
            <a:r>
              <a:rPr kumimoji="1" lang="ja-JP" altLang="ja-JP" b="0" kern="1200" dirty="0">
                <a:effectLst/>
              </a:rPr>
              <a:t>アプリが</a:t>
            </a:r>
            <a:r>
              <a:rPr kumimoji="1" lang="ja-JP" altLang="ja-JP" kern="1200" dirty="0">
                <a:effectLst/>
              </a:rPr>
              <a:t>一番上に表示されない場合もあります。その際は下にスクロールして探してください。</a:t>
            </a:r>
            <a:endParaRPr kumimoji="1" lang="en-US" altLang="ja-JP" kern="1200" dirty="0">
              <a:effectLst/>
            </a:endParaRPr>
          </a:p>
          <a:p>
            <a:endParaRPr kumimoji="1" lang="ja-JP" altLang="ja-JP" kern="1200" dirty="0">
              <a:effectLst/>
            </a:endParaRPr>
          </a:p>
          <a:p>
            <a:r>
              <a:rPr kumimoji="1" lang="ja-JP" altLang="ja-JP" kern="1200" dirty="0">
                <a:effectLst/>
              </a:rPr>
              <a:t>　アプリ名だけではなく、テキストに記載のあるアイコンと同じものかも確認し、正しいものを選びましょう。</a:t>
            </a:r>
            <a:endParaRPr kumimoji="1" lang="en-US" altLang="ja-JP" kern="1200" dirty="0">
              <a:effectLst/>
            </a:endParaRPr>
          </a:p>
          <a:p>
            <a:endParaRPr kumimoji="1" lang="ja-JP" altLang="ja-JP" kern="1200" dirty="0">
              <a:effectLst/>
            </a:endParaRPr>
          </a:p>
          <a:p>
            <a:r>
              <a:rPr kumimoji="1" lang="ja-JP" altLang="ja-JP" kern="1200" dirty="0">
                <a:effectLst/>
              </a:rPr>
              <a:t>④アプリが見つかったら右端にある｢インストール｣をタップしてください。</a:t>
            </a:r>
            <a:endParaRPr kumimoji="1" lang="en-US" altLang="ja-JP" kern="1200" dirty="0">
              <a:effectLst/>
            </a:endParaRPr>
          </a:p>
          <a:p>
            <a:endParaRPr kumimoji="1" lang="ja-JP" altLang="ja-JP" kern="1200" dirty="0">
              <a:effectLst/>
            </a:endParaRPr>
          </a:p>
          <a:p>
            <a:r>
              <a:rPr kumimoji="1" lang="ja-JP" altLang="ja-JP" kern="1200" dirty="0">
                <a:effectLst/>
              </a:rPr>
              <a:t>　インストールには時間がかかる場合があります。</a:t>
            </a:r>
            <a:endParaRPr kumimoji="1" lang="en-US" altLang="ja-JP" kern="1200" dirty="0">
              <a:effectLst/>
            </a:endParaRPr>
          </a:p>
          <a:p>
            <a:endParaRPr kumimoji="1" lang="ja-JP" altLang="ja-JP" kern="1200" dirty="0">
              <a:effectLst/>
            </a:endParaRPr>
          </a:p>
          <a:p>
            <a:r>
              <a:rPr kumimoji="1" lang="ja-JP" altLang="ja-JP" kern="1200" dirty="0">
                <a:effectLst/>
              </a:rPr>
              <a:t>⑤インストールが完了したら｢開く｣をタップするとアプリが起動します。</a:t>
            </a:r>
            <a:endParaRPr kumimoji="1" lang="en-US" altLang="ja-JP" kern="1200" dirty="0">
              <a:effectLst/>
            </a:endParaRPr>
          </a:p>
          <a:p>
            <a:endParaRPr kumimoji="1" lang="en-US" altLang="ja-JP" kern="1200" dirty="0">
              <a:effectLst/>
            </a:endParaRPr>
          </a:p>
          <a:p>
            <a:endParaRPr kumimoji="1" lang="ja-JP" altLang="ja-JP" kern="1200" dirty="0">
              <a:effectLst/>
            </a:endParaRPr>
          </a:p>
          <a:p>
            <a:r>
              <a:rPr kumimoji="1" lang="en-US" altLang="ja-JP" kern="1200" dirty="0">
                <a:effectLst/>
              </a:rPr>
              <a:t>【</a:t>
            </a:r>
            <a:r>
              <a:rPr kumimoji="1" lang="ja-JP" altLang="en-US" kern="1200" dirty="0">
                <a:effectLst/>
              </a:rPr>
              <a:t>補足説明</a:t>
            </a:r>
            <a:r>
              <a:rPr kumimoji="1" lang="en-US" altLang="ja-JP" kern="1200" dirty="0">
                <a:effectLst/>
              </a:rPr>
              <a:t>】</a:t>
            </a:r>
          </a:p>
          <a:p>
            <a:endParaRPr lang="en-US" altLang="ja-JP" dirty="0"/>
          </a:p>
          <a:p>
            <a:r>
              <a:rPr kumimoji="1" lang="en-US" altLang="ja-JP" kern="1200" dirty="0">
                <a:effectLst/>
              </a:rPr>
              <a:t>Android</a:t>
            </a:r>
            <a:r>
              <a:rPr kumimoji="1" lang="ja-JP" altLang="ja-JP" kern="1200" dirty="0">
                <a:effectLst/>
              </a:rPr>
              <a:t>の方が全員起動までできたら一度手を止めて</a:t>
            </a:r>
            <a:r>
              <a:rPr kumimoji="1" lang="en-US" altLang="ja-JP" kern="1200" dirty="0">
                <a:effectLst/>
              </a:rPr>
              <a:t>iPhone</a:t>
            </a:r>
            <a:r>
              <a:rPr kumimoji="1" lang="ja-JP" altLang="ja-JP" kern="1200" dirty="0">
                <a:effectLst/>
              </a:rPr>
              <a:t>の方のインストールが終わるまで画面には触らずにお待ちいただくようにお伝えしましょう。</a:t>
            </a:r>
          </a:p>
          <a:p>
            <a:endParaRPr kumimoji="1" lang="ja-JP" altLang="en-US" dirty="0"/>
          </a:p>
        </p:txBody>
      </p:sp>
    </p:spTree>
    <p:extLst>
      <p:ext uri="{BB962C8B-B14F-4D97-AF65-F5344CB8AC3E}">
        <p14:creationId xmlns:p14="http://schemas.microsoft.com/office/powerpoint/2010/main" val="990408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509588"/>
            <a:ext cx="5678487" cy="4259262"/>
          </a:xfrm>
        </p:spPr>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14</a:t>
            </a:fld>
            <a:endParaRPr kumimoji="1" lang="ja-JP" altLang="en-US" dirty="0"/>
          </a:p>
        </p:txBody>
      </p:sp>
      <p:sp>
        <p:nvSpPr>
          <p:cNvPr id="3" name="ノート プレースホルダー 2"/>
          <p:cNvSpPr>
            <a:spLocks noGrp="1"/>
          </p:cNvSpPr>
          <p:nvPr>
            <p:ph type="body" idx="1"/>
          </p:nvPr>
        </p:nvSpPr>
        <p:spPr>
          <a:xfrm>
            <a:off x="710249" y="4924647"/>
            <a:ext cx="5681980" cy="4794952"/>
          </a:xfrm>
        </p:spPr>
        <p:txBody>
          <a:bodyPr/>
          <a:lstStyle/>
          <a:p>
            <a:r>
              <a:rPr kumimoji="1" lang="ja-JP" altLang="ja-JP" b="0" kern="1200" dirty="0">
                <a:effectLst/>
              </a:rPr>
              <a:t>ここでは</a:t>
            </a:r>
            <a:r>
              <a:rPr kumimoji="1" lang="en-US" altLang="ja-JP" b="0" kern="1200" dirty="0">
                <a:effectLst/>
              </a:rPr>
              <a:t>iPhone</a:t>
            </a:r>
            <a:r>
              <a:rPr kumimoji="1" lang="ja-JP" altLang="ja-JP" b="0" kern="1200" dirty="0">
                <a:effectLst/>
              </a:rPr>
              <a:t>をお持ちの方向けに、</a:t>
            </a:r>
            <a:r>
              <a:rPr kumimoji="1" lang="en-US" altLang="ja-JP" b="0" kern="1200" dirty="0">
                <a:effectLst/>
              </a:rPr>
              <a:t>App Store</a:t>
            </a:r>
            <a:r>
              <a:rPr kumimoji="1" lang="ja-JP" altLang="ja-JP" b="0" kern="1200" dirty="0">
                <a:effectLst/>
              </a:rPr>
              <a:t>から新型コロナワクチン接種証明書アプリをインストールする方法についてご説明します。</a:t>
            </a:r>
            <a:endParaRPr kumimoji="1" lang="en-US" altLang="ja-JP" b="0" kern="1200" dirty="0">
              <a:effectLst/>
            </a:endParaRPr>
          </a:p>
          <a:p>
            <a:endParaRPr kumimoji="1" lang="ja-JP" altLang="ja-JP" b="0" kern="1200" dirty="0">
              <a:effectLst/>
            </a:endParaRPr>
          </a:p>
          <a:p>
            <a:r>
              <a:rPr kumimoji="1" lang="ja-JP" altLang="ja-JP" b="0" kern="1200" dirty="0">
                <a:effectLst/>
              </a:rPr>
              <a:t>まず</a:t>
            </a:r>
            <a:endParaRPr kumimoji="1" lang="en-US" altLang="ja-JP" b="0" kern="1200" dirty="0">
              <a:effectLst/>
            </a:endParaRPr>
          </a:p>
          <a:p>
            <a:endParaRPr kumimoji="1" lang="ja-JP" altLang="ja-JP" b="0" kern="1200" dirty="0">
              <a:effectLst/>
            </a:endParaRPr>
          </a:p>
          <a:p>
            <a:r>
              <a:rPr kumimoji="1" lang="ja-JP" altLang="ja-JP" b="0" kern="1200" dirty="0">
                <a:effectLst/>
              </a:rPr>
              <a:t>①「</a:t>
            </a:r>
            <a:r>
              <a:rPr kumimoji="1" lang="en-US" altLang="ja-JP" b="0" kern="1200" dirty="0">
                <a:effectLst/>
              </a:rPr>
              <a:t>App Store</a:t>
            </a:r>
            <a:r>
              <a:rPr kumimoji="1" lang="ja-JP" altLang="ja-JP" b="0" kern="1200" dirty="0">
                <a:effectLst/>
              </a:rPr>
              <a:t>」のアイコンをタップしてください。</a:t>
            </a:r>
            <a:endParaRPr kumimoji="1" lang="en-US" altLang="ja-JP" b="0" kern="1200" dirty="0">
              <a:effectLst/>
            </a:endParaRPr>
          </a:p>
          <a:p>
            <a:endParaRPr kumimoji="1" lang="ja-JP" altLang="ja-JP" b="0" kern="1200" dirty="0">
              <a:effectLst/>
            </a:endParaRPr>
          </a:p>
          <a:p>
            <a:r>
              <a:rPr kumimoji="1" lang="ja-JP" altLang="ja-JP" b="0" kern="1200" dirty="0">
                <a:effectLst/>
              </a:rPr>
              <a:t>アイコンが見つからない場合はスライドにある二次元コ</a:t>
            </a:r>
            <a:r>
              <a:rPr kumimoji="1" lang="ja-JP" altLang="ja-JP" kern="1200" dirty="0">
                <a:effectLst/>
              </a:rPr>
              <a:t>ードを読み込んでいただくことでも対応可能です。</a:t>
            </a:r>
            <a:endParaRPr kumimoji="1" lang="en-US" altLang="ja-JP" kern="1200" dirty="0">
              <a:effectLst/>
            </a:endParaRPr>
          </a:p>
          <a:p>
            <a:endParaRPr kumimoji="1" lang="en-US" altLang="ja-JP" kern="1200" dirty="0">
              <a:effectLst/>
            </a:endParaRPr>
          </a:p>
          <a:p>
            <a:endParaRPr kumimoji="1" lang="ja-JP" altLang="ja-JP" kern="1200" dirty="0">
              <a:effectLst/>
            </a:endParaRPr>
          </a:p>
          <a:p>
            <a:r>
              <a:rPr kumimoji="1" lang="en-US" altLang="ja-JP" kern="1200" dirty="0">
                <a:effectLst/>
              </a:rPr>
              <a:t>【</a:t>
            </a:r>
            <a:r>
              <a:rPr kumimoji="1" lang="ja-JP" altLang="en-US" kern="1200" dirty="0">
                <a:effectLst/>
              </a:rPr>
              <a:t>補足説明</a:t>
            </a:r>
            <a:r>
              <a:rPr kumimoji="1" lang="en-US" altLang="ja-JP" kern="1200" dirty="0">
                <a:effectLst/>
              </a:rPr>
              <a:t>】</a:t>
            </a:r>
          </a:p>
          <a:p>
            <a:endParaRPr lang="en-US" altLang="ja-JP" dirty="0"/>
          </a:p>
          <a:p>
            <a:r>
              <a:rPr kumimoji="1" lang="en-US" altLang="ja-JP" kern="1200" dirty="0">
                <a:effectLst/>
              </a:rPr>
              <a:t>OS</a:t>
            </a:r>
            <a:r>
              <a:rPr kumimoji="1" lang="ja-JP" altLang="ja-JP" kern="1200" dirty="0">
                <a:effectLst/>
              </a:rPr>
              <a:t>のバージョンが対応していない場合はインストールができませんので再度注意点として伝えておきましょう。</a:t>
            </a:r>
          </a:p>
          <a:p>
            <a:endParaRPr kumimoji="1" lang="ja-JP" altLang="en-US" dirty="0"/>
          </a:p>
        </p:txBody>
      </p:sp>
    </p:spTree>
    <p:extLst>
      <p:ext uri="{BB962C8B-B14F-4D97-AF65-F5344CB8AC3E}">
        <p14:creationId xmlns:p14="http://schemas.microsoft.com/office/powerpoint/2010/main" val="2645314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509588"/>
            <a:ext cx="5678487" cy="4260850"/>
          </a:xfrm>
        </p:spPr>
      </p:sp>
      <p:sp>
        <p:nvSpPr>
          <p:cNvPr id="4" name="スライド番号プレースホルダー 3"/>
          <p:cNvSpPr>
            <a:spLocks noGrp="1"/>
          </p:cNvSpPr>
          <p:nvPr>
            <p:ph type="sldNum" sz="quarter" idx="5"/>
          </p:nvPr>
        </p:nvSpPr>
        <p:spPr/>
        <p:txBody>
          <a:bodyPr/>
          <a:lstStyle/>
          <a:p>
            <a:fld id="{49644716-616D-4231-A61C-F7E9AEAE4E36}" type="slidenum">
              <a:rPr kumimoji="1" lang="ja-JP" altLang="en-US" smtClean="0"/>
              <a:t>15</a:t>
            </a:fld>
            <a:endParaRPr kumimoji="1" lang="ja-JP" altLang="en-US" dirty="0"/>
          </a:p>
        </p:txBody>
      </p:sp>
      <p:sp>
        <p:nvSpPr>
          <p:cNvPr id="3" name="ノート プレースホルダー 2"/>
          <p:cNvSpPr>
            <a:spLocks noGrp="1"/>
          </p:cNvSpPr>
          <p:nvPr>
            <p:ph type="body" idx="1"/>
          </p:nvPr>
        </p:nvSpPr>
        <p:spPr>
          <a:xfrm>
            <a:off x="710249" y="4924647"/>
            <a:ext cx="5681980" cy="5159646"/>
          </a:xfrm>
        </p:spPr>
        <p:txBody>
          <a:bodyPr/>
          <a:lstStyle/>
          <a:p>
            <a:r>
              <a:rPr kumimoji="1" lang="ja-JP" altLang="en-US" dirty="0"/>
              <a:t>②検索をタップしてください。</a:t>
            </a:r>
            <a:endParaRPr kumimoji="1" lang="en-US" altLang="ja-JP" dirty="0"/>
          </a:p>
          <a:p>
            <a:endParaRPr kumimoji="1" lang="ja-JP" altLang="en-US" dirty="0"/>
          </a:p>
          <a:p>
            <a:r>
              <a:rPr kumimoji="1" lang="ja-JP" altLang="en-US" dirty="0"/>
              <a:t>③検索ボックスをタップし、</a:t>
            </a:r>
            <a:r>
              <a:rPr kumimoji="1" lang="en-US" altLang="ja-JP" dirty="0"/>
              <a:t>｢</a:t>
            </a:r>
            <a:r>
              <a:rPr kumimoji="1" lang="ja-JP" altLang="en-US" dirty="0"/>
              <a:t>接種証明書</a:t>
            </a:r>
            <a:r>
              <a:rPr kumimoji="1" lang="en-US" altLang="ja-JP" dirty="0"/>
              <a:t>｣</a:t>
            </a:r>
            <a:r>
              <a:rPr kumimoji="1" lang="ja-JP" altLang="en-US" dirty="0"/>
              <a:t>と入力します。</a:t>
            </a:r>
            <a:endParaRPr kumimoji="1" lang="en-US" altLang="ja-JP" dirty="0"/>
          </a:p>
          <a:p>
            <a:endParaRPr kumimoji="1" lang="ja-JP" altLang="en-US" dirty="0"/>
          </a:p>
          <a:p>
            <a:r>
              <a:rPr kumimoji="1" lang="ja-JP" altLang="en-US" dirty="0"/>
              <a:t>④検索の結果が表示されたら「接種証明書デジタル庁」をタップしてください。</a:t>
            </a:r>
            <a:endParaRPr kumimoji="1" lang="en-US" altLang="ja-JP" dirty="0"/>
          </a:p>
          <a:p>
            <a:endParaRPr kumimoji="1" lang="ja-JP" altLang="en-US" dirty="0"/>
          </a:p>
          <a:p>
            <a:r>
              <a:rPr kumimoji="1" lang="ja-JP" altLang="en-US" dirty="0"/>
              <a:t>　該当のアプリが一番上に表示されない場合もあります。その際は下にスクロールして探してください。</a:t>
            </a:r>
            <a:endParaRPr kumimoji="1" lang="en-US" altLang="ja-JP" dirty="0"/>
          </a:p>
          <a:p>
            <a:endParaRPr kumimoji="1" lang="ja-JP" altLang="en-US" dirty="0"/>
          </a:p>
          <a:p>
            <a:r>
              <a:rPr kumimoji="1" lang="ja-JP" altLang="en-US" dirty="0"/>
              <a:t>　アプリ名だけではなく、テキストに記載のあるアイコンと同じものかも確認し、正しいものを選びましょう。</a:t>
            </a:r>
            <a:endParaRPr kumimoji="1" lang="en-US" altLang="ja-JP" dirty="0"/>
          </a:p>
          <a:p>
            <a:endParaRPr kumimoji="1" lang="ja-JP" altLang="en-US" dirty="0"/>
          </a:p>
          <a:p>
            <a:r>
              <a:rPr kumimoji="1" lang="ja-JP" altLang="en-US" dirty="0"/>
              <a:t>⑤アプリが見つかったら右端にある</a:t>
            </a:r>
            <a:r>
              <a:rPr kumimoji="1" lang="en-US" altLang="ja-JP" dirty="0"/>
              <a:t>｢</a:t>
            </a:r>
            <a:r>
              <a:rPr kumimoji="1" lang="ja-JP" altLang="en-US" dirty="0"/>
              <a:t>入手</a:t>
            </a:r>
            <a:r>
              <a:rPr kumimoji="1" lang="en-US" altLang="ja-JP" dirty="0"/>
              <a:t>｣</a:t>
            </a:r>
            <a:r>
              <a:rPr kumimoji="1" lang="ja-JP" altLang="en-US" dirty="0"/>
              <a:t>をタップしてください。</a:t>
            </a:r>
            <a:endParaRPr kumimoji="1" lang="en-US" altLang="ja-JP" dirty="0"/>
          </a:p>
          <a:p>
            <a:endParaRPr kumimoji="1" lang="ja-JP" altLang="en-US" dirty="0"/>
          </a:p>
          <a:p>
            <a:r>
              <a:rPr kumimoji="1" lang="ja-JP" altLang="en-US" dirty="0"/>
              <a:t>⑥下から確認画面が出てくるので真ん中にある「インストール」をタップしてください。</a:t>
            </a:r>
            <a:endParaRPr kumimoji="1" lang="en-US" altLang="ja-JP" dirty="0"/>
          </a:p>
          <a:p>
            <a:endParaRPr kumimoji="1" lang="ja-JP" altLang="en-US" dirty="0"/>
          </a:p>
          <a:p>
            <a:r>
              <a:rPr kumimoji="1" lang="ja-JP" altLang="en-US" dirty="0"/>
              <a:t>　インストールには時間がかかる場合があります。</a:t>
            </a:r>
            <a:endParaRPr kumimoji="1" lang="en-US" altLang="ja-JP" dirty="0"/>
          </a:p>
          <a:p>
            <a:endParaRPr kumimoji="1" lang="ja-JP" altLang="en-US" dirty="0"/>
          </a:p>
          <a:p>
            <a:r>
              <a:rPr kumimoji="1" lang="ja-JP" altLang="en-US" dirty="0"/>
              <a:t>⑦インストールが完了したら</a:t>
            </a:r>
            <a:r>
              <a:rPr kumimoji="1" lang="en-US" altLang="ja-JP" dirty="0"/>
              <a:t>｢</a:t>
            </a:r>
            <a:r>
              <a:rPr kumimoji="1" lang="ja-JP" altLang="en-US" dirty="0"/>
              <a:t>開く</a:t>
            </a:r>
            <a:r>
              <a:rPr kumimoji="1" lang="en-US" altLang="ja-JP" dirty="0"/>
              <a:t>｣</a:t>
            </a:r>
            <a:r>
              <a:rPr kumimoji="1" lang="ja-JP" altLang="en-US" dirty="0"/>
              <a:t>をタップするとアプリが起動します。</a:t>
            </a:r>
            <a:endParaRPr kumimoji="1" lang="en-US" altLang="ja-JP" dirty="0"/>
          </a:p>
          <a:p>
            <a:endParaRPr kumimoji="1" lang="en-US" altLang="ja-JP" dirty="0"/>
          </a:p>
          <a:p>
            <a:endParaRPr kumimoji="1" lang="ja-JP" altLang="en-US" dirty="0"/>
          </a:p>
          <a:p>
            <a:r>
              <a:rPr kumimoji="1" lang="en-US" altLang="ja-JP" dirty="0"/>
              <a:t>【</a:t>
            </a:r>
            <a:r>
              <a:rPr kumimoji="1" lang="ja-JP" altLang="en-US" dirty="0"/>
              <a:t>補足説明</a:t>
            </a:r>
            <a:r>
              <a:rPr kumimoji="1" lang="en-US" altLang="ja-JP" dirty="0"/>
              <a:t>】</a:t>
            </a:r>
          </a:p>
          <a:p>
            <a:endParaRPr lang="en-US" altLang="ja-JP" dirty="0"/>
          </a:p>
          <a:p>
            <a:r>
              <a:rPr kumimoji="1" lang="ja-JP" altLang="en-US" dirty="0"/>
              <a:t>全員のインストール、アプリの起動が確認できたらホーム画面に戻っていただきましょう。</a:t>
            </a:r>
          </a:p>
          <a:p>
            <a:endParaRPr kumimoji="1" lang="ja-JP" altLang="en-US" dirty="0"/>
          </a:p>
        </p:txBody>
      </p:sp>
    </p:spTree>
    <p:extLst>
      <p:ext uri="{BB962C8B-B14F-4D97-AF65-F5344CB8AC3E}">
        <p14:creationId xmlns:p14="http://schemas.microsoft.com/office/powerpoint/2010/main" val="130095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2</a:t>
            </a:fld>
            <a:endParaRPr kumimoji="1" lang="ja-JP" altLang="en-US" dirty="0"/>
          </a:p>
        </p:txBody>
      </p:sp>
      <p:sp>
        <p:nvSpPr>
          <p:cNvPr id="3" name="ノート プレースホルダー 2"/>
          <p:cNvSpPr>
            <a:spLocks noGrp="1"/>
          </p:cNvSpPr>
          <p:nvPr>
            <p:ph type="body" idx="1"/>
          </p:nvPr>
        </p:nvSpPr>
        <p:spPr>
          <a:xfrm>
            <a:off x="710249" y="4924646"/>
            <a:ext cx="5681980" cy="5160418"/>
          </a:xfrm>
        </p:spPr>
        <p:txBody>
          <a:bodyPr/>
          <a:lstStyle/>
          <a:p>
            <a:r>
              <a:rPr kumimoji="1" lang="ja-JP" altLang="ja-JP" kern="1200" dirty="0">
                <a:effectLst/>
                <a:cs typeface="+mn-cs"/>
              </a:rPr>
              <a:t>この講座は新型コロナワクチン接種証明書の</a:t>
            </a:r>
            <a:r>
              <a:rPr kumimoji="1" lang="ja-JP" altLang="ja-JP" b="0" kern="1200" dirty="0">
                <a:effectLst/>
                <a:cs typeface="+mn-cs"/>
              </a:rPr>
              <a:t>取得</a:t>
            </a:r>
            <a:r>
              <a:rPr kumimoji="1" lang="ja-JP" altLang="ja-JP" kern="1200" dirty="0">
                <a:effectLst/>
                <a:cs typeface="+mn-cs"/>
              </a:rPr>
              <a:t>について学ぶ講座です。</a:t>
            </a:r>
            <a:endParaRPr kumimoji="1" lang="en-US" altLang="ja-JP" kern="1200" dirty="0">
              <a:effectLst/>
              <a:cs typeface="+mn-cs"/>
            </a:endParaRPr>
          </a:p>
          <a:p>
            <a:endParaRPr kumimoji="1" lang="ja-JP" altLang="ja-JP" kern="1200" dirty="0">
              <a:effectLst/>
              <a:cs typeface="+mn-cs"/>
            </a:endParaRPr>
          </a:p>
          <a:p>
            <a:r>
              <a:rPr kumimoji="1" lang="ja-JP" altLang="ja-JP" kern="1200" dirty="0">
                <a:effectLst/>
                <a:cs typeface="+mn-cs"/>
              </a:rPr>
              <a:t>第一章では新型コロナワクチン接種証明書について、</a:t>
            </a:r>
          </a:p>
          <a:p>
            <a:r>
              <a:rPr kumimoji="1" lang="ja-JP" altLang="ja-JP" kern="1200" dirty="0">
                <a:effectLst/>
                <a:cs typeface="+mn-cs"/>
              </a:rPr>
              <a:t>第二章では新型コロナワクチン接種証明書アプリのインストールの仕方について、</a:t>
            </a:r>
          </a:p>
          <a:p>
            <a:r>
              <a:rPr kumimoji="1" lang="ja-JP" altLang="ja-JP" kern="1200" dirty="0">
                <a:effectLst/>
                <a:cs typeface="+mn-cs"/>
              </a:rPr>
              <a:t>第三章では接種証明書アプリから日本国内用接種証明書の取得の仕方について、お話していきます。</a:t>
            </a:r>
            <a:endParaRPr kumimoji="1" lang="en-US" altLang="ja-JP" kern="1200" dirty="0">
              <a:effectLst/>
              <a:cs typeface="+mn-cs"/>
            </a:endParaRPr>
          </a:p>
          <a:p>
            <a:endParaRPr lang="en-US" altLang="ja-JP" dirty="0"/>
          </a:p>
          <a:p>
            <a:endParaRPr lang="en-US" altLang="ja-JP" dirty="0"/>
          </a:p>
          <a:p>
            <a:r>
              <a:rPr lang="en-US" altLang="ja-JP" dirty="0"/>
              <a:t>【</a:t>
            </a:r>
            <a:r>
              <a:rPr lang="ja-JP" altLang="en-US" dirty="0"/>
              <a:t>補足説明</a:t>
            </a:r>
            <a:r>
              <a:rPr lang="en-US" altLang="ja-JP" dirty="0"/>
              <a:t>】</a:t>
            </a:r>
          </a:p>
          <a:p>
            <a:endParaRPr lang="en-US" altLang="ja-JP" dirty="0"/>
          </a:p>
          <a:p>
            <a:r>
              <a:rPr lang="ja-JP" altLang="ja-JP" dirty="0"/>
              <a:t>この講座ではマイナンバーカードと数字４桁の暗証番号が必要になります。</a:t>
            </a:r>
            <a:endParaRPr lang="en-US" altLang="ja-JP" dirty="0"/>
          </a:p>
          <a:p>
            <a:endParaRPr lang="en-US" altLang="ja-JP" dirty="0"/>
          </a:p>
          <a:p>
            <a:r>
              <a:rPr lang="ja-JP" altLang="ja-JP" dirty="0"/>
              <a:t>事前に受講者にご準備いただいているかを確認しておきましょう。</a:t>
            </a:r>
            <a:endParaRPr lang="en-US" altLang="ja-JP" dirty="0"/>
          </a:p>
          <a:p>
            <a:endParaRPr lang="en-US" altLang="ja-JP" dirty="0"/>
          </a:p>
          <a:p>
            <a:r>
              <a:rPr lang="ja-JP" altLang="ja-JP" dirty="0"/>
              <a:t>また、海外用証明書を発行される方はパスポートも必要です。併せてご案内してください。</a:t>
            </a:r>
            <a:endParaRPr lang="en-US" altLang="ja-JP" dirty="0"/>
          </a:p>
        </p:txBody>
      </p:sp>
    </p:spTree>
    <p:extLst>
      <p:ext uri="{BB962C8B-B14F-4D97-AF65-F5344CB8AC3E}">
        <p14:creationId xmlns:p14="http://schemas.microsoft.com/office/powerpoint/2010/main" val="2793931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3</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effectLst/>
                <a:cs typeface="+mn-cs"/>
              </a:rPr>
              <a:t>第四章では海外用証明書の取得の仕方についてお話していきます。</a:t>
            </a:r>
            <a:endParaRPr kumimoji="1" lang="en-US" altLang="ja-JP" kern="1200" dirty="0">
              <a:effectLst/>
              <a:cs typeface="+mn-cs"/>
            </a:endParaRPr>
          </a:p>
          <a:p>
            <a:endParaRPr kumimoji="1" lang="ja-JP" altLang="ja-JP" kern="1200" dirty="0">
              <a:effectLst/>
              <a:cs typeface="+mn-cs"/>
            </a:endParaRPr>
          </a:p>
          <a:p>
            <a:r>
              <a:rPr kumimoji="1" lang="ja-JP" altLang="ja-JP" kern="1200" dirty="0">
                <a:effectLst/>
                <a:cs typeface="+mn-cs"/>
              </a:rPr>
              <a:t>その他、アプリサポートの窓口やトラブルがあった際の対処方法についても紹介していきます。</a:t>
            </a:r>
            <a:endParaRPr kumimoji="1" lang="en-US" altLang="ja-JP" kern="1200" dirty="0">
              <a:effectLst/>
              <a:cs typeface="+mn-cs"/>
            </a:endParaRPr>
          </a:p>
          <a:p>
            <a:endParaRPr kumimoji="1" lang="ja-JP" altLang="ja-JP" kern="1200" dirty="0">
              <a:effectLst/>
              <a:cs typeface="+mn-cs"/>
            </a:endParaRPr>
          </a:p>
          <a:p>
            <a:r>
              <a:rPr kumimoji="1" lang="ja-JP" altLang="ja-JP" kern="1200" dirty="0">
                <a:effectLst/>
                <a:cs typeface="+mn-cs"/>
              </a:rPr>
              <a:t>では講座を進めていきましょう。</a:t>
            </a:r>
          </a:p>
          <a:p>
            <a:endParaRPr lang="en-US" altLang="ja-JP" dirty="0"/>
          </a:p>
          <a:p>
            <a:endParaRPr lang="ja-JP" altLang="ja-JP" dirty="0"/>
          </a:p>
          <a:p>
            <a:r>
              <a:rPr lang="en-US" altLang="ja-JP" dirty="0"/>
              <a:t>【</a:t>
            </a:r>
            <a:r>
              <a:rPr lang="ja-JP" altLang="en-US" dirty="0"/>
              <a:t>補足説明</a:t>
            </a:r>
            <a:r>
              <a:rPr lang="en-US" altLang="ja-JP" dirty="0"/>
              <a:t>】</a:t>
            </a:r>
          </a:p>
          <a:p>
            <a:endParaRPr lang="en-US" altLang="ja-JP" dirty="0"/>
          </a:p>
          <a:p>
            <a:r>
              <a:rPr lang="ja-JP" altLang="ja-JP" dirty="0"/>
              <a:t>講座の進め方としまして、まずスライドのご説明、および操作方法の説明をしてから、注意点があれば注意点をお話してください。</a:t>
            </a:r>
            <a:endParaRPr lang="en-US" altLang="ja-JP" dirty="0"/>
          </a:p>
        </p:txBody>
      </p:sp>
    </p:spTree>
    <p:extLst>
      <p:ext uri="{BB962C8B-B14F-4D97-AF65-F5344CB8AC3E}">
        <p14:creationId xmlns:p14="http://schemas.microsoft.com/office/powerpoint/2010/main" val="466663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4</a:t>
            </a:fld>
            <a:endParaRPr kumimoji="1" lang="ja-JP" altLang="en-US" dirty="0"/>
          </a:p>
        </p:txBody>
      </p:sp>
      <p:sp>
        <p:nvSpPr>
          <p:cNvPr id="3" name="ノート プレースホルダー 2"/>
          <p:cNvSpPr>
            <a:spLocks noGrp="1"/>
          </p:cNvSpPr>
          <p:nvPr>
            <p:ph type="body" idx="1"/>
          </p:nvPr>
        </p:nvSpPr>
        <p:spPr/>
        <p:txBody>
          <a:bodyPr/>
          <a:lstStyle/>
          <a:p>
            <a:r>
              <a:rPr kumimoji="1" lang="ja-JP" altLang="ja-JP" kern="1200" dirty="0">
                <a:effectLst/>
                <a:cs typeface="+mn-cs"/>
              </a:rPr>
              <a:t>ここでは新型コロナワクチン接種証明書の概要についてご説明します。</a:t>
            </a:r>
            <a:endParaRPr kumimoji="1" lang="en-US" altLang="ja-JP" kern="1200" dirty="0">
              <a:effectLst/>
              <a:cs typeface="+mn-cs"/>
            </a:endParaRPr>
          </a:p>
          <a:p>
            <a:endParaRPr kumimoji="1" lang="en-US" altLang="ja-JP" kern="1200" dirty="0">
              <a:effectLst/>
              <a:cs typeface="+mn-cs"/>
            </a:endParaRPr>
          </a:p>
          <a:p>
            <a:endParaRPr kumimoji="1" lang="ja-JP" altLang="ja-JP" kern="1200" dirty="0">
              <a:effectLst/>
              <a:cs typeface="+mn-cs"/>
            </a:endParaRPr>
          </a:p>
          <a:p>
            <a:r>
              <a:rPr kumimoji="1" lang="en-US" altLang="ja-JP" kern="1200" dirty="0">
                <a:effectLst/>
              </a:rPr>
              <a:t>【</a:t>
            </a:r>
            <a:r>
              <a:rPr kumimoji="1" lang="ja-JP" altLang="en-US" kern="1200" dirty="0">
                <a:effectLst/>
              </a:rPr>
              <a:t>補足説明</a:t>
            </a:r>
            <a:r>
              <a:rPr kumimoji="1" lang="en-US" altLang="ja-JP" kern="1200" dirty="0">
                <a:effectLst/>
              </a:rPr>
              <a:t>】</a:t>
            </a:r>
          </a:p>
          <a:p>
            <a:endParaRPr lang="en-US" altLang="ja-JP" dirty="0"/>
          </a:p>
          <a:p>
            <a:r>
              <a:rPr kumimoji="1" lang="ja-JP" altLang="ja-JP" kern="1200" dirty="0">
                <a:effectLst/>
              </a:rPr>
              <a:t>受講者の方が分かりやすいよう、丁寧にご説明をお願いします。</a:t>
            </a:r>
            <a:endParaRPr kumimoji="1" lang="ja-JP" altLang="en-US" dirty="0"/>
          </a:p>
        </p:txBody>
      </p:sp>
    </p:spTree>
    <p:extLst>
      <p:ext uri="{BB962C8B-B14F-4D97-AF65-F5344CB8AC3E}">
        <p14:creationId xmlns:p14="http://schemas.microsoft.com/office/powerpoint/2010/main" val="1573757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5</a:t>
            </a:fld>
            <a:endParaRPr kumimoji="1" lang="ja-JP" altLang="en-US" dirty="0"/>
          </a:p>
        </p:txBody>
      </p:sp>
      <p:sp>
        <p:nvSpPr>
          <p:cNvPr id="3" name="ノート プレースホルダー 2"/>
          <p:cNvSpPr>
            <a:spLocks noGrp="1"/>
          </p:cNvSpPr>
          <p:nvPr>
            <p:ph type="body" idx="1"/>
          </p:nvPr>
        </p:nvSpPr>
        <p:spPr>
          <a:xfrm>
            <a:off x="710249" y="4924647"/>
            <a:ext cx="5681980" cy="4943656"/>
          </a:xfrm>
        </p:spPr>
        <p:txBody>
          <a:bodyPr/>
          <a:lstStyle/>
          <a:p>
            <a:r>
              <a:rPr kumimoji="1" lang="ja-JP" altLang="ja-JP" kern="1200" dirty="0">
                <a:solidFill>
                  <a:schemeClr val="tx1"/>
                </a:solidFill>
                <a:effectLst/>
                <a:cs typeface="+mn-cs"/>
              </a:rPr>
              <a:t>ここでは新型コロナワクチン接種証明書についてご説明します。</a:t>
            </a:r>
            <a:endParaRPr kumimoji="1" lang="en-US" altLang="ja-JP" kern="1200" dirty="0">
              <a:solidFill>
                <a:schemeClr val="tx1"/>
              </a:solidFill>
              <a:effectLst/>
              <a:cs typeface="+mn-cs"/>
            </a:endParaRPr>
          </a:p>
          <a:p>
            <a:endParaRPr kumimoji="1" lang="ja-JP" altLang="ja-JP" kern="1200" dirty="0">
              <a:solidFill>
                <a:schemeClr val="tx1"/>
              </a:solidFill>
              <a:effectLst/>
              <a:cs typeface="+mn-cs"/>
            </a:endParaRPr>
          </a:p>
          <a:p>
            <a:r>
              <a:rPr kumimoji="1" lang="ja-JP" altLang="ja-JP" kern="1200" dirty="0">
                <a:solidFill>
                  <a:schemeClr val="tx1"/>
                </a:solidFill>
                <a:effectLst/>
                <a:cs typeface="+mn-cs"/>
              </a:rPr>
              <a:t>新型コロナワクチン接種証明書とは</a:t>
            </a:r>
            <a:r>
              <a:rPr kumimoji="1" lang="ja-JP" altLang="en-US" kern="1200" dirty="0">
                <a:solidFill>
                  <a:schemeClr val="tx1"/>
                </a:solidFill>
                <a:effectLst/>
                <a:cs typeface="+mn-cs"/>
              </a:rPr>
              <a:t>、</a:t>
            </a:r>
            <a:r>
              <a:rPr kumimoji="1" lang="ja-JP" altLang="ja-JP" kern="1200" dirty="0">
                <a:solidFill>
                  <a:schemeClr val="tx1"/>
                </a:solidFill>
                <a:effectLst/>
                <a:cs typeface="+mn-cs"/>
              </a:rPr>
              <a:t>日本の予防接種法に基づいて各市区町村で実施された新型コロナワクチン接種の事実を公的に証明するものです。</a:t>
            </a:r>
            <a:endParaRPr kumimoji="1" lang="en-US" altLang="ja-JP" kern="1200" dirty="0">
              <a:solidFill>
                <a:schemeClr val="tx1"/>
              </a:solidFill>
              <a:effectLst/>
              <a:cs typeface="+mn-cs"/>
            </a:endParaRPr>
          </a:p>
          <a:p>
            <a:endParaRPr lang="en-US" altLang="ja-JP" dirty="0"/>
          </a:p>
          <a:p>
            <a:r>
              <a:rPr kumimoji="1" lang="ja-JP" altLang="ja-JP" kern="1200" dirty="0">
                <a:solidFill>
                  <a:schemeClr val="tx1"/>
                </a:solidFill>
                <a:effectLst/>
                <a:cs typeface="+mn-cs"/>
              </a:rPr>
              <a:t>日本国内用と海外用があります。</a:t>
            </a:r>
            <a:endParaRPr kumimoji="1" lang="en-US" altLang="ja-JP" kern="1200" dirty="0">
              <a:solidFill>
                <a:schemeClr val="tx1"/>
              </a:solidFill>
              <a:effectLst/>
              <a:cs typeface="+mn-cs"/>
            </a:endParaRPr>
          </a:p>
          <a:p>
            <a:endParaRPr kumimoji="1" lang="ja-JP" altLang="ja-JP" kern="1200" dirty="0">
              <a:solidFill>
                <a:schemeClr val="tx1"/>
              </a:solidFill>
              <a:effectLst/>
              <a:cs typeface="+mn-cs"/>
            </a:endParaRPr>
          </a:p>
          <a:p>
            <a:r>
              <a:rPr kumimoji="1" lang="ja-JP" altLang="ja-JP" kern="1200" dirty="0">
                <a:solidFill>
                  <a:schemeClr val="tx1"/>
                </a:solidFill>
                <a:effectLst/>
                <a:cs typeface="+mn-cs"/>
              </a:rPr>
              <a:t>国内用証明書には、氏名、生年月日、接種記録（ワクチンの種類、接種年月日、ロット番号など）が記載されます。</a:t>
            </a:r>
            <a:endParaRPr kumimoji="1" lang="en-US" altLang="ja-JP" kern="1200" dirty="0">
              <a:solidFill>
                <a:schemeClr val="tx1"/>
              </a:solidFill>
              <a:effectLst/>
              <a:cs typeface="+mn-cs"/>
            </a:endParaRPr>
          </a:p>
          <a:p>
            <a:endParaRPr kumimoji="1" lang="en-US" altLang="ja-JP" kern="1200" dirty="0">
              <a:solidFill>
                <a:schemeClr val="tx1"/>
              </a:solidFill>
              <a:effectLst/>
              <a:cs typeface="+mn-cs"/>
            </a:endParaRPr>
          </a:p>
          <a:p>
            <a:r>
              <a:rPr kumimoji="1" lang="ja-JP" altLang="ja-JP" kern="1200" dirty="0">
                <a:solidFill>
                  <a:schemeClr val="tx1"/>
                </a:solidFill>
                <a:effectLst/>
                <a:cs typeface="+mn-cs"/>
              </a:rPr>
              <a:t>海外用証明書には、国内用証明書記載内容に加え、国籍や旅券番号が記載されます。</a:t>
            </a:r>
            <a:endParaRPr kumimoji="1" lang="en-US" altLang="ja-JP" kern="1200" dirty="0">
              <a:solidFill>
                <a:schemeClr val="tx1"/>
              </a:solidFill>
              <a:effectLst/>
              <a:cs typeface="+mn-cs"/>
            </a:endParaRPr>
          </a:p>
          <a:p>
            <a:endParaRPr kumimoji="1" lang="ja-JP" altLang="ja-JP" kern="1200" dirty="0">
              <a:solidFill>
                <a:schemeClr val="tx1"/>
              </a:solidFill>
              <a:effectLst/>
              <a:cs typeface="+mn-cs"/>
            </a:endParaRPr>
          </a:p>
          <a:p>
            <a:r>
              <a:rPr kumimoji="1" lang="ja-JP" altLang="ja-JP" kern="1200" dirty="0">
                <a:solidFill>
                  <a:schemeClr val="tx1"/>
                </a:solidFill>
                <a:effectLst/>
                <a:cs typeface="+mn-cs"/>
              </a:rPr>
              <a:t>書面での接種証明書と電子版での接種証明書があります。</a:t>
            </a:r>
            <a:endParaRPr kumimoji="1" lang="en-US" altLang="ja-JP" kern="1200" dirty="0">
              <a:solidFill>
                <a:schemeClr val="tx1"/>
              </a:solidFill>
              <a:effectLst/>
              <a:cs typeface="+mn-cs"/>
            </a:endParaRPr>
          </a:p>
          <a:p>
            <a:endParaRPr kumimoji="1" lang="ja-JP" altLang="ja-JP" kern="1200" dirty="0">
              <a:solidFill>
                <a:schemeClr val="tx1"/>
              </a:solidFill>
              <a:effectLst/>
              <a:cs typeface="+mn-cs"/>
            </a:endParaRPr>
          </a:p>
          <a:p>
            <a:r>
              <a:rPr kumimoji="1" lang="ja-JP" altLang="ja-JP" kern="1200" dirty="0">
                <a:solidFill>
                  <a:schemeClr val="tx1"/>
                </a:solidFill>
                <a:effectLst/>
                <a:cs typeface="+mn-cs"/>
              </a:rPr>
              <a:t>ここでは、スマートフォンを使い、電子版の接種証明書を取得する方法について説明していきます。</a:t>
            </a:r>
            <a:endParaRPr kumimoji="1" lang="ja-JP" altLang="en-US" dirty="0"/>
          </a:p>
        </p:txBody>
      </p:sp>
    </p:spTree>
    <p:extLst>
      <p:ext uri="{BB962C8B-B14F-4D97-AF65-F5344CB8AC3E}">
        <p14:creationId xmlns:p14="http://schemas.microsoft.com/office/powerpoint/2010/main" val="2093704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6</a:t>
            </a:fld>
            <a:endParaRPr kumimoji="1" lang="ja-JP" altLang="en-US" dirty="0"/>
          </a:p>
        </p:txBody>
      </p:sp>
      <p:sp>
        <p:nvSpPr>
          <p:cNvPr id="3" name="ノート プレースホルダー 2"/>
          <p:cNvSpPr>
            <a:spLocks noGrp="1"/>
          </p:cNvSpPr>
          <p:nvPr>
            <p:ph type="body" idx="1"/>
          </p:nvPr>
        </p:nvSpPr>
        <p:spPr>
          <a:xfrm>
            <a:off x="710249" y="4924647"/>
            <a:ext cx="5681980" cy="4794952"/>
          </a:xfrm>
        </p:spPr>
        <p:txBody>
          <a:bodyPr/>
          <a:lstStyle/>
          <a:p>
            <a:r>
              <a:rPr kumimoji="1" lang="ja-JP" altLang="ja-JP" kern="1200" dirty="0">
                <a:effectLst/>
              </a:rPr>
              <a:t>ここでは新型コロナワクチン接種証明書アプリについてご説明します。</a:t>
            </a:r>
            <a:endParaRPr kumimoji="1" lang="en-US" altLang="ja-JP" kern="1200" dirty="0">
              <a:effectLst/>
            </a:endParaRPr>
          </a:p>
          <a:p>
            <a:endParaRPr kumimoji="1" lang="ja-JP" altLang="ja-JP" kern="1200" dirty="0">
              <a:effectLst/>
            </a:endParaRPr>
          </a:p>
          <a:p>
            <a:r>
              <a:rPr kumimoji="1" lang="ja-JP" altLang="ja-JP" kern="1200" dirty="0">
                <a:effectLst/>
              </a:rPr>
              <a:t>新型コロナワクチン接種証明書アプリは</a:t>
            </a:r>
            <a:r>
              <a:rPr kumimoji="1" lang="ja-JP" altLang="en-US" kern="1200" dirty="0">
                <a:effectLst/>
              </a:rPr>
              <a:t>、</a:t>
            </a:r>
            <a:r>
              <a:rPr kumimoji="1" lang="ja-JP" altLang="ja-JP" kern="1200" dirty="0">
                <a:effectLst/>
              </a:rPr>
              <a:t>日本政府が公式に提供する、新型コロナワクチン接種証明書を取得できるスマートフォン用のアプリです。</a:t>
            </a:r>
            <a:endParaRPr kumimoji="1" lang="en-US" altLang="ja-JP" kern="1200" dirty="0">
              <a:effectLst/>
            </a:endParaRPr>
          </a:p>
          <a:p>
            <a:endParaRPr lang="en-US" altLang="ja-JP" dirty="0"/>
          </a:p>
          <a:p>
            <a:r>
              <a:rPr kumimoji="1" lang="ja-JP" altLang="ja-JP" kern="1200" dirty="0">
                <a:effectLst/>
              </a:rPr>
              <a:t>日本国内用と海外用の新型コロナワクチン接種証明書を取得できます。</a:t>
            </a:r>
            <a:endParaRPr kumimoji="1" lang="en-US" altLang="ja-JP" kern="1200" dirty="0">
              <a:effectLst/>
            </a:endParaRPr>
          </a:p>
          <a:p>
            <a:endParaRPr kumimoji="1" lang="ja-JP" altLang="ja-JP" kern="1200" dirty="0">
              <a:effectLst/>
            </a:endParaRPr>
          </a:p>
          <a:p>
            <a:r>
              <a:rPr kumimoji="1" lang="ja-JP" altLang="ja-JP" kern="1200" dirty="0">
                <a:effectLst/>
              </a:rPr>
              <a:t>このアプリで</a:t>
            </a:r>
            <a:r>
              <a:rPr kumimoji="1" lang="ja-JP" altLang="ja-JP" b="0" kern="1200" dirty="0">
                <a:effectLst/>
              </a:rPr>
              <a:t>取得</a:t>
            </a:r>
            <a:r>
              <a:rPr kumimoji="1" lang="ja-JP" altLang="ja-JP" kern="1200" dirty="0">
                <a:effectLst/>
              </a:rPr>
              <a:t>する接種証明書には、二次元コードが記載されています。</a:t>
            </a:r>
            <a:endParaRPr kumimoji="1" lang="en-US" altLang="ja-JP" kern="1200" dirty="0">
              <a:effectLst/>
            </a:endParaRPr>
          </a:p>
          <a:p>
            <a:endParaRPr kumimoji="1" lang="ja-JP" altLang="ja-JP" kern="1200" dirty="0">
              <a:effectLst/>
            </a:endParaRPr>
          </a:p>
          <a:p>
            <a:r>
              <a:rPr kumimoji="1" lang="ja-JP" altLang="ja-JP" kern="1200" dirty="0">
                <a:effectLst/>
              </a:rPr>
              <a:t>二次元コードには、氏名、生年月日、接種記録等の情報を含みます。</a:t>
            </a:r>
            <a:endParaRPr kumimoji="1" lang="en-US" altLang="ja-JP" kern="1200" dirty="0">
              <a:effectLst/>
            </a:endParaRPr>
          </a:p>
          <a:p>
            <a:endParaRPr kumimoji="1" lang="ja-JP" altLang="ja-JP" kern="1200" dirty="0">
              <a:effectLst/>
            </a:endParaRPr>
          </a:p>
          <a:p>
            <a:r>
              <a:rPr kumimoji="1" lang="ja-JP" altLang="ja-JP" kern="1200" dirty="0">
                <a:effectLst/>
              </a:rPr>
              <a:t>スマートフォンの画面に表示された二次元コードは、本アプリの二次元コード</a:t>
            </a:r>
            <a:r>
              <a:rPr kumimoji="1" lang="ja-JP" altLang="en-US" kern="1200" dirty="0">
                <a:effectLst/>
              </a:rPr>
              <a:t>読み取り</a:t>
            </a:r>
            <a:r>
              <a:rPr kumimoji="1" lang="ja-JP" altLang="ja-JP" kern="1200" dirty="0">
                <a:effectLst/>
              </a:rPr>
              <a:t>機能を使い</a:t>
            </a:r>
            <a:r>
              <a:rPr kumimoji="1" lang="ja-JP" altLang="en-US" kern="1200" dirty="0">
                <a:effectLst/>
              </a:rPr>
              <a:t>読み取れ</a:t>
            </a:r>
            <a:r>
              <a:rPr kumimoji="1" lang="ja-JP" altLang="ja-JP" kern="1200" dirty="0">
                <a:effectLst/>
              </a:rPr>
              <a:t>ます。</a:t>
            </a:r>
            <a:endParaRPr kumimoji="1" lang="en-US" altLang="ja-JP" kern="1200" dirty="0">
              <a:effectLst/>
            </a:endParaRPr>
          </a:p>
          <a:p>
            <a:endParaRPr kumimoji="1" lang="ja-JP" altLang="ja-JP" kern="1200" dirty="0">
              <a:effectLst/>
            </a:endParaRPr>
          </a:p>
          <a:p>
            <a:r>
              <a:rPr kumimoji="1" lang="en-US" altLang="ja-JP" kern="1200" dirty="0">
                <a:effectLst/>
              </a:rPr>
              <a:t>iPhone</a:t>
            </a:r>
            <a:r>
              <a:rPr kumimoji="1" lang="ja-JP" altLang="ja-JP" kern="1200" dirty="0">
                <a:effectLst/>
              </a:rPr>
              <a:t>をお持ちの方は「</a:t>
            </a:r>
            <a:r>
              <a:rPr kumimoji="1" lang="en-US" altLang="ja-JP" kern="1200" dirty="0">
                <a:effectLst/>
              </a:rPr>
              <a:t>App Store</a:t>
            </a:r>
            <a:r>
              <a:rPr kumimoji="1" lang="ja-JP" altLang="ja-JP" kern="1200" dirty="0">
                <a:effectLst/>
              </a:rPr>
              <a:t>」から、</a:t>
            </a:r>
            <a:r>
              <a:rPr kumimoji="1" lang="en-US" altLang="ja-JP" kern="1200" dirty="0">
                <a:effectLst/>
              </a:rPr>
              <a:t>Android</a:t>
            </a:r>
            <a:r>
              <a:rPr kumimoji="1" lang="ja-JP" altLang="ja-JP" kern="1200" dirty="0">
                <a:effectLst/>
              </a:rPr>
              <a:t>のスマートフォンをお持ちの方は「</a:t>
            </a:r>
            <a:r>
              <a:rPr kumimoji="1" lang="en-US" altLang="ja-JP" kern="1200" dirty="0">
                <a:effectLst/>
              </a:rPr>
              <a:t>Play</a:t>
            </a:r>
            <a:r>
              <a:rPr kumimoji="1" lang="ja-JP" altLang="en-US" kern="1200" dirty="0">
                <a:effectLst/>
              </a:rPr>
              <a:t>ストア</a:t>
            </a:r>
            <a:r>
              <a:rPr kumimoji="1" lang="ja-JP" altLang="ja-JP" kern="1200" dirty="0">
                <a:effectLst/>
              </a:rPr>
              <a:t>」から入手できます。</a:t>
            </a:r>
            <a:endParaRPr kumimoji="1" lang="en-US" altLang="ja-JP" kern="1200" dirty="0">
              <a:effectLst/>
            </a:endParaRPr>
          </a:p>
          <a:p>
            <a:endParaRPr lang="en-US" altLang="ja-JP" dirty="0"/>
          </a:p>
          <a:p>
            <a:r>
              <a:rPr kumimoji="1" lang="en-US" altLang="ja-JP" kern="1200" dirty="0">
                <a:effectLst/>
              </a:rPr>
              <a:t>OS</a:t>
            </a:r>
            <a:r>
              <a:rPr kumimoji="1" lang="ja-JP" altLang="ja-JP" kern="1200" dirty="0">
                <a:effectLst/>
              </a:rPr>
              <a:t>のバージョンは、</a:t>
            </a:r>
            <a:r>
              <a:rPr kumimoji="1" lang="en-US" altLang="ja-JP" kern="1200" dirty="0">
                <a:effectLst/>
              </a:rPr>
              <a:t>iOS</a:t>
            </a:r>
            <a:r>
              <a:rPr kumimoji="1" lang="ja-JP" altLang="ja-JP" b="0" kern="1200" dirty="0">
                <a:effectLst/>
              </a:rPr>
              <a:t>で</a:t>
            </a:r>
            <a:r>
              <a:rPr kumimoji="1" lang="ja-JP" altLang="ja-JP" kern="1200" dirty="0">
                <a:effectLst/>
              </a:rPr>
              <a:t>は</a:t>
            </a:r>
            <a:r>
              <a:rPr kumimoji="1" lang="en-US" altLang="ja-JP" kern="1200" dirty="0">
                <a:effectLst/>
              </a:rPr>
              <a:t>13.7</a:t>
            </a:r>
            <a:r>
              <a:rPr kumimoji="1" lang="ja-JP" altLang="ja-JP" kern="1200" dirty="0" err="1">
                <a:effectLst/>
              </a:rPr>
              <a:t>、</a:t>
            </a:r>
            <a:r>
              <a:rPr kumimoji="1" lang="en-US" altLang="ja-JP" kern="1200" dirty="0">
                <a:effectLst/>
              </a:rPr>
              <a:t>Android</a:t>
            </a:r>
            <a:r>
              <a:rPr kumimoji="1" lang="ja-JP" altLang="ja-JP" b="0" kern="1200" dirty="0">
                <a:effectLst/>
              </a:rPr>
              <a:t>で</a:t>
            </a:r>
            <a:r>
              <a:rPr kumimoji="1" lang="ja-JP" altLang="ja-JP" kern="1200" dirty="0">
                <a:effectLst/>
              </a:rPr>
              <a:t>は</a:t>
            </a:r>
            <a:r>
              <a:rPr kumimoji="1" lang="en-US" altLang="ja-JP" kern="1200" dirty="0">
                <a:effectLst/>
              </a:rPr>
              <a:t>8.0</a:t>
            </a:r>
            <a:r>
              <a:rPr kumimoji="1" lang="ja-JP" altLang="ja-JP" kern="1200" dirty="0">
                <a:effectLst/>
              </a:rPr>
              <a:t>以上のスマートフォンです。</a:t>
            </a:r>
            <a:endParaRPr kumimoji="1" lang="en-US" altLang="ja-JP" kern="1200" dirty="0">
              <a:effectLst/>
            </a:endParaRPr>
          </a:p>
          <a:p>
            <a:endParaRPr kumimoji="1" lang="en-US" altLang="ja-JP" kern="1200" dirty="0">
              <a:effectLst/>
            </a:endParaRPr>
          </a:p>
          <a:p>
            <a:endParaRPr kumimoji="1" lang="ja-JP" altLang="ja-JP" kern="1200" dirty="0">
              <a:effectLst/>
            </a:endParaRPr>
          </a:p>
          <a:p>
            <a:r>
              <a:rPr kumimoji="1" lang="en-US" altLang="ja-JP" kern="1200" dirty="0">
                <a:effectLst/>
              </a:rPr>
              <a:t>【</a:t>
            </a:r>
            <a:r>
              <a:rPr kumimoji="1" lang="ja-JP" altLang="en-US" kern="1200" dirty="0">
                <a:effectLst/>
              </a:rPr>
              <a:t>補足説明</a:t>
            </a:r>
            <a:r>
              <a:rPr kumimoji="1" lang="en-US" altLang="ja-JP" kern="1200" dirty="0">
                <a:effectLst/>
              </a:rPr>
              <a:t>】</a:t>
            </a:r>
          </a:p>
          <a:p>
            <a:endParaRPr lang="en-US" altLang="ja-JP" dirty="0"/>
          </a:p>
          <a:p>
            <a:r>
              <a:rPr kumimoji="1" lang="ja-JP" altLang="ja-JP" kern="1200" dirty="0">
                <a:effectLst/>
              </a:rPr>
              <a:t>バージョンが古い場合はダウンロードができないため、もし、受講者のスマートフォンが対応していない場合は可能であればアップデートをしていただくか、</a:t>
            </a:r>
            <a:r>
              <a:rPr kumimoji="1" lang="en-US" altLang="ja-JP" kern="1200" dirty="0">
                <a:effectLst/>
              </a:rPr>
              <a:t>OS</a:t>
            </a:r>
            <a:r>
              <a:rPr kumimoji="1" lang="ja-JP" altLang="ja-JP" kern="1200" dirty="0">
                <a:effectLst/>
              </a:rPr>
              <a:t>が対応しているスマートフォンの準備が必要であることをお伝えしましょう。</a:t>
            </a:r>
          </a:p>
          <a:p>
            <a:endParaRPr kumimoji="1" lang="ja-JP" altLang="en-US" dirty="0"/>
          </a:p>
        </p:txBody>
      </p:sp>
    </p:spTree>
    <p:extLst>
      <p:ext uri="{BB962C8B-B14F-4D97-AF65-F5344CB8AC3E}">
        <p14:creationId xmlns:p14="http://schemas.microsoft.com/office/powerpoint/2010/main" val="141331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2E1C7AFC-CFB2-404C-A69D-ECFBCE546BF5}" type="slidenum">
              <a:rPr kumimoji="1" lang="ja-JP" altLang="en-US" smtClean="0"/>
              <a:t>7</a:t>
            </a:fld>
            <a:endParaRPr kumimoji="1" lang="ja-JP" altLang="en-US" dirty="0"/>
          </a:p>
        </p:txBody>
      </p:sp>
      <p:sp>
        <p:nvSpPr>
          <p:cNvPr id="3" name="ノート プレースホルダー 2"/>
          <p:cNvSpPr>
            <a:spLocks noGrp="1"/>
          </p:cNvSpPr>
          <p:nvPr>
            <p:ph type="body" idx="1"/>
          </p:nvPr>
        </p:nvSpPr>
        <p:spPr>
          <a:xfrm>
            <a:off x="710249" y="4924647"/>
            <a:ext cx="5681980" cy="3936281"/>
          </a:xfrm>
        </p:spPr>
        <p:txBody>
          <a:bodyPr/>
          <a:lstStyle/>
          <a:p>
            <a:r>
              <a:rPr kumimoji="1" lang="ja-JP" altLang="ja-JP" kern="1200" dirty="0">
                <a:effectLst/>
              </a:rPr>
              <a:t>ここでは接種証明書の利用場面についてご説明します</a:t>
            </a:r>
            <a:r>
              <a:rPr kumimoji="1" lang="ja-JP" altLang="en-US" kern="1200" dirty="0">
                <a:effectLst/>
              </a:rPr>
              <a:t>。</a:t>
            </a:r>
            <a:endParaRPr kumimoji="1" lang="en-US" altLang="ja-JP" kern="1200" dirty="0">
              <a:effectLst/>
            </a:endParaRPr>
          </a:p>
          <a:p>
            <a:endParaRPr kumimoji="1" lang="ja-JP" altLang="ja-JP" kern="1200" dirty="0">
              <a:effectLst/>
            </a:endParaRPr>
          </a:p>
          <a:p>
            <a:r>
              <a:rPr kumimoji="1" lang="ja-JP" altLang="ja-JP" kern="1200" dirty="0">
                <a:effectLst/>
              </a:rPr>
              <a:t>証明書は国内用と海外用の二種類に分かれます。</a:t>
            </a:r>
            <a:endParaRPr kumimoji="1" lang="en-US" altLang="ja-JP" kern="1200" dirty="0">
              <a:effectLst/>
            </a:endParaRPr>
          </a:p>
          <a:p>
            <a:endParaRPr kumimoji="1" lang="ja-JP" altLang="ja-JP" kern="1200" dirty="0">
              <a:effectLst/>
            </a:endParaRPr>
          </a:p>
          <a:p>
            <a:r>
              <a:rPr kumimoji="1" lang="ja-JP" altLang="ja-JP" kern="1200" dirty="0">
                <a:effectLst/>
              </a:rPr>
              <a:t>まず、国内用です。</a:t>
            </a:r>
            <a:endParaRPr kumimoji="1" lang="en-US" altLang="ja-JP" kern="1200" dirty="0">
              <a:effectLst/>
            </a:endParaRPr>
          </a:p>
          <a:p>
            <a:endParaRPr lang="en-US" altLang="ja-JP" dirty="0"/>
          </a:p>
          <a:p>
            <a:r>
              <a:rPr kumimoji="1" lang="ja-JP" altLang="ja-JP" kern="1200" dirty="0">
                <a:effectLst/>
              </a:rPr>
              <a:t>接種証明書を発行することで新型コロナワクチン接種済みの証明が必要な場面で利用できます。</a:t>
            </a:r>
            <a:endParaRPr kumimoji="1" lang="en-US" altLang="ja-JP" kern="1200" dirty="0">
              <a:effectLst/>
            </a:endParaRPr>
          </a:p>
          <a:p>
            <a:br>
              <a:rPr kumimoji="1" lang="en-US" altLang="ja-JP" kern="1200" dirty="0">
                <a:effectLst/>
              </a:rPr>
            </a:br>
            <a:r>
              <a:rPr kumimoji="1" lang="ja-JP" altLang="ja-JP" kern="1200" dirty="0">
                <a:effectLst/>
              </a:rPr>
              <a:t>つづいて海外用です。</a:t>
            </a:r>
          </a:p>
          <a:p>
            <a:endParaRPr kumimoji="1" lang="en-US" altLang="ja-JP" kern="1200" dirty="0">
              <a:effectLst/>
            </a:endParaRPr>
          </a:p>
          <a:p>
            <a:r>
              <a:rPr kumimoji="1" lang="ja-JP" altLang="ja-JP" kern="1200" dirty="0">
                <a:effectLst/>
              </a:rPr>
              <a:t>接種証明書を発行することで渡航先入国時に、防疫措置の免除または緩和を受けることが可能な国や地域があります。</a:t>
            </a:r>
            <a:endParaRPr kumimoji="1" lang="en-US" altLang="ja-JP" kern="1200" dirty="0">
              <a:effectLst/>
            </a:endParaRPr>
          </a:p>
          <a:p>
            <a:endParaRPr kumimoji="1" lang="ja-JP" altLang="ja-JP" kern="1200" dirty="0">
              <a:effectLst/>
            </a:endParaRPr>
          </a:p>
          <a:p>
            <a:endParaRPr lang="ja-JP" altLang="ja-JP" dirty="0"/>
          </a:p>
          <a:p>
            <a:r>
              <a:rPr lang="en-US" altLang="ja-JP" kern="100" dirty="0">
                <a:cs typeface="Courier New" panose="02070309020205020404" pitchFamily="49" charset="0"/>
              </a:rPr>
              <a:t>【</a:t>
            </a:r>
            <a:r>
              <a:rPr lang="ja-JP" altLang="en-US" kern="100" dirty="0">
                <a:cs typeface="Courier New" panose="02070309020205020404" pitchFamily="49" charset="0"/>
              </a:rPr>
              <a:t>補足説明（国内用）</a:t>
            </a:r>
            <a:r>
              <a:rPr lang="en-US" altLang="ja-JP" kern="100" dirty="0">
                <a:cs typeface="Courier New" panose="02070309020205020404" pitchFamily="49" charset="0"/>
              </a:rPr>
              <a:t>】</a:t>
            </a:r>
          </a:p>
          <a:p>
            <a:endParaRPr lang="en-US" altLang="ja-JP" kern="100" dirty="0">
              <a:cs typeface="Courier New" panose="02070309020205020404" pitchFamily="49" charset="0"/>
            </a:endParaRPr>
          </a:p>
          <a:p>
            <a:r>
              <a:rPr lang="ja-JP" altLang="ja-JP" kern="100" dirty="0">
                <a:cs typeface="Courier New" panose="02070309020205020404" pitchFamily="49" charset="0"/>
              </a:rPr>
              <a:t>飲食店、スポーツ観戦、宿泊、各種イベントなどでの利用が想定されることをお伝えしましょう。</a:t>
            </a:r>
            <a:endParaRPr lang="en-US" altLang="ja-JP" kern="100" dirty="0">
              <a:cs typeface="Courier New" panose="02070309020205020404" pitchFamily="49" charset="0"/>
            </a:endParaRPr>
          </a:p>
          <a:p>
            <a:endParaRPr lang="ja-JP" altLang="ja-JP" kern="100" dirty="0">
              <a:cs typeface="Courier New" panose="02070309020205020404" pitchFamily="49" charset="0"/>
            </a:endParaRPr>
          </a:p>
          <a:p>
            <a:r>
              <a:rPr lang="ja-JP" altLang="ja-JP" kern="100" dirty="0">
                <a:cs typeface="Courier New" panose="02070309020205020404" pitchFamily="49" charset="0"/>
              </a:rPr>
              <a:t>利用する際、割引やクーポンがもらえるなどの利用特典がある事業者や自治体があります。</a:t>
            </a:r>
            <a:endParaRPr lang="en-US" altLang="ja-JP" kern="100" dirty="0">
              <a:cs typeface="Courier New" panose="02070309020205020404" pitchFamily="49" charset="0"/>
            </a:endParaRPr>
          </a:p>
          <a:p>
            <a:endParaRPr lang="ja-JP" altLang="ja-JP" kern="100" dirty="0">
              <a:cs typeface="Courier New" panose="02070309020205020404" pitchFamily="49" charset="0"/>
            </a:endParaRPr>
          </a:p>
          <a:p>
            <a:r>
              <a:rPr lang="ja-JP" altLang="ja-JP" dirty="0"/>
              <a:t>詳しくは各自治体のホームページを参照いただくようお伝えしてください。</a:t>
            </a:r>
          </a:p>
          <a:p>
            <a:endParaRPr kumimoji="1" lang="en-US" altLang="ja-JP" kern="1200" dirty="0">
              <a:effectLst/>
            </a:endParaRPr>
          </a:p>
          <a:p>
            <a:endParaRPr kumimoji="1" lang="en-US" altLang="ja-JP" kern="1200" dirty="0">
              <a:effectLst/>
            </a:endParaRPr>
          </a:p>
          <a:p>
            <a:r>
              <a:rPr lang="en-US" altLang="ja-JP" dirty="0"/>
              <a:t>【</a:t>
            </a:r>
            <a:r>
              <a:rPr lang="ja-JP" altLang="en-US" dirty="0"/>
              <a:t>補足説明（海外用）</a:t>
            </a:r>
            <a:r>
              <a:rPr lang="en-US" altLang="ja-JP" dirty="0"/>
              <a:t>】</a:t>
            </a:r>
          </a:p>
          <a:p>
            <a:endParaRPr kumimoji="1" lang="en-US" altLang="ja-JP" kern="1200" dirty="0">
              <a:effectLst/>
            </a:endParaRPr>
          </a:p>
          <a:p>
            <a:r>
              <a:rPr kumimoji="1" lang="ja-JP" altLang="ja-JP" kern="1200" dirty="0">
                <a:effectLst/>
              </a:rPr>
              <a:t>こちらも記載されている二次元コードから外務省のホームページを参照いただくようお伝えしてください。</a:t>
            </a:r>
            <a:endParaRPr kumimoji="1" lang="ja-JP" altLang="en-US" dirty="0"/>
          </a:p>
        </p:txBody>
      </p:sp>
    </p:spTree>
    <p:extLst>
      <p:ext uri="{BB962C8B-B14F-4D97-AF65-F5344CB8AC3E}">
        <p14:creationId xmlns:p14="http://schemas.microsoft.com/office/powerpoint/2010/main" val="296955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8</a:t>
            </a:fld>
            <a:endParaRPr kumimoji="1" lang="ja-JP" altLang="en-US" dirty="0"/>
          </a:p>
        </p:txBody>
      </p:sp>
      <p:sp>
        <p:nvSpPr>
          <p:cNvPr id="3" name="ノート プレースホルダー 2"/>
          <p:cNvSpPr>
            <a:spLocks noGrp="1"/>
          </p:cNvSpPr>
          <p:nvPr>
            <p:ph type="body" idx="1"/>
          </p:nvPr>
        </p:nvSpPr>
        <p:spPr>
          <a:xfrm>
            <a:off x="710249" y="4828480"/>
            <a:ext cx="5681980" cy="5308378"/>
          </a:xfrm>
        </p:spPr>
        <p:txBody>
          <a:bodyPr/>
          <a:lstStyle/>
          <a:p>
            <a:r>
              <a:rPr kumimoji="1" lang="ja-JP" altLang="ja-JP" kern="1200" dirty="0">
                <a:solidFill>
                  <a:schemeClr val="tx1"/>
                </a:solidFill>
                <a:effectLst/>
              </a:rPr>
              <a:t>ここではスマートフォン以外での接種証明書の取得方法についてみていきましょう</a:t>
            </a:r>
            <a:r>
              <a:rPr kumimoji="1" lang="ja-JP" altLang="en-US" kern="1200" dirty="0">
                <a:solidFill>
                  <a:schemeClr val="tx1"/>
                </a:solidFill>
                <a:effectLst/>
              </a:rPr>
              <a:t>。</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新型コロナワクチン接種証明書の申請、取得の方法は全部で</a:t>
            </a:r>
            <a:r>
              <a:rPr kumimoji="1" lang="en-US" altLang="ja-JP" kern="1200" dirty="0">
                <a:solidFill>
                  <a:schemeClr val="tx1"/>
                </a:solidFill>
                <a:effectLst/>
              </a:rPr>
              <a:t>4</a:t>
            </a:r>
            <a:r>
              <a:rPr kumimoji="1" lang="ja-JP" altLang="ja-JP" kern="1200" dirty="0">
                <a:solidFill>
                  <a:schemeClr val="tx1"/>
                </a:solidFill>
                <a:effectLst/>
              </a:rPr>
              <a:t>つあります。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まず一つ目は今回の講座の題材でもあるスマートフォンでの申請・取得です。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つづいて二つ目は自治体窓口での申請・取得です。</a:t>
            </a:r>
          </a:p>
          <a:p>
            <a:r>
              <a:rPr kumimoji="1" lang="ja-JP" altLang="ja-JP" kern="1200" dirty="0">
                <a:solidFill>
                  <a:schemeClr val="tx1"/>
                </a:solidFill>
                <a:effectLst/>
              </a:rPr>
              <a:t>お住いの市区町村（住民票のある市区町村）の窓口で申請・取得ができます。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三つ目は郵送での申請・取得です。</a:t>
            </a:r>
          </a:p>
          <a:p>
            <a:r>
              <a:rPr kumimoji="1" lang="ja-JP" altLang="ja-JP" kern="1200" dirty="0">
                <a:solidFill>
                  <a:schemeClr val="tx1"/>
                </a:solidFill>
                <a:effectLst/>
              </a:rPr>
              <a:t>お住いの市区町村の窓口に行けない場合は郵送でも対応しています。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最後に四つ目、マイナポータルでの申請・取得です。</a:t>
            </a:r>
          </a:p>
          <a:p>
            <a:r>
              <a:rPr kumimoji="1" lang="ja-JP" altLang="ja-JP" kern="1200" dirty="0">
                <a:solidFill>
                  <a:schemeClr val="tx1"/>
                </a:solidFill>
                <a:effectLst/>
              </a:rPr>
              <a:t>一部の自治体では、マイナポータルのぴったりサービスを使うことで、申請・取得ができます。</a:t>
            </a:r>
            <a:endParaRPr kumimoji="1" lang="en-US" altLang="ja-JP" kern="1200" dirty="0">
              <a:solidFill>
                <a:schemeClr val="tx1"/>
              </a:solidFill>
              <a:effectLst/>
            </a:endParaRPr>
          </a:p>
        </p:txBody>
      </p:sp>
    </p:spTree>
    <p:extLst>
      <p:ext uri="{BB962C8B-B14F-4D97-AF65-F5344CB8AC3E}">
        <p14:creationId xmlns:p14="http://schemas.microsoft.com/office/powerpoint/2010/main" val="2260206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471488"/>
            <a:ext cx="5678487" cy="4260850"/>
          </a:xfrm>
        </p:spPr>
      </p:sp>
      <p:sp>
        <p:nvSpPr>
          <p:cNvPr id="4" name="スライド番号プレースホルダー 3"/>
          <p:cNvSpPr>
            <a:spLocks noGrp="1"/>
          </p:cNvSpPr>
          <p:nvPr>
            <p:ph type="sldNum" sz="quarter" idx="10"/>
          </p:nvPr>
        </p:nvSpPr>
        <p:spPr/>
        <p:txBody>
          <a:bodyPr/>
          <a:lstStyle/>
          <a:p>
            <a:fld id="{C2E67660-8B61-D34C-A3C8-957005D240BE}" type="slidenum">
              <a:rPr kumimoji="1" lang="ja-JP" altLang="en-US" smtClean="0"/>
              <a:t>9</a:t>
            </a:fld>
            <a:endParaRPr kumimoji="1" lang="ja-JP" altLang="en-US" dirty="0"/>
          </a:p>
        </p:txBody>
      </p:sp>
      <p:sp>
        <p:nvSpPr>
          <p:cNvPr id="3" name="ノート プレースホルダー 2"/>
          <p:cNvSpPr>
            <a:spLocks noGrp="1"/>
          </p:cNvSpPr>
          <p:nvPr>
            <p:ph type="body" idx="1"/>
          </p:nvPr>
        </p:nvSpPr>
        <p:spPr>
          <a:xfrm>
            <a:off x="710249" y="4924647"/>
            <a:ext cx="5681980" cy="5308378"/>
          </a:xfrm>
        </p:spPr>
        <p:txBody>
          <a:bodyPr/>
          <a:lstStyle/>
          <a:p>
            <a:r>
              <a:rPr kumimoji="1" lang="ja-JP" altLang="ja-JP" kern="1200" dirty="0">
                <a:solidFill>
                  <a:schemeClr val="tx1"/>
                </a:solidFill>
                <a:effectLst/>
              </a:rPr>
              <a:t>ここではスマートフォンで接種証明書取得のための準備について説明します。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まず、日本国内用接種証明書取得のために準備が必要なものは全部で３点あります。</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①マイナンバーカード</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②マイナンバーカード対応のスマートフォン</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③マイナンバーカード受け取り時に設定した</a:t>
            </a:r>
            <a:r>
              <a:rPr kumimoji="1" lang="en-US" altLang="ja-JP" kern="1200" dirty="0">
                <a:solidFill>
                  <a:schemeClr val="tx1"/>
                </a:solidFill>
                <a:effectLst/>
              </a:rPr>
              <a:t>4</a:t>
            </a:r>
            <a:r>
              <a:rPr kumimoji="1" lang="ja-JP" altLang="ja-JP" kern="1200" dirty="0">
                <a:solidFill>
                  <a:schemeClr val="tx1"/>
                </a:solidFill>
                <a:effectLst/>
              </a:rPr>
              <a:t>桁の暗証番号</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以上の３つです。</a:t>
            </a:r>
            <a:br>
              <a:rPr kumimoji="1" lang="en-US" altLang="ja-JP" kern="1200" dirty="0">
                <a:solidFill>
                  <a:schemeClr val="tx1"/>
                </a:solidFill>
                <a:effectLst/>
              </a:rPr>
            </a:br>
            <a:endParaRPr kumimoji="1" lang="ja-JP" altLang="ja-JP" kern="1200" dirty="0">
              <a:solidFill>
                <a:schemeClr val="tx1"/>
              </a:solidFill>
              <a:effectLst/>
            </a:endParaRPr>
          </a:p>
          <a:p>
            <a:r>
              <a:rPr kumimoji="1" lang="ja-JP" altLang="ja-JP" kern="1200" dirty="0">
                <a:solidFill>
                  <a:schemeClr val="tx1"/>
                </a:solidFill>
                <a:effectLst/>
              </a:rPr>
              <a:t>続いて海外用証明書取得に必要なものは</a:t>
            </a:r>
          </a:p>
          <a:p>
            <a:r>
              <a:rPr kumimoji="1" lang="ja-JP" altLang="ja-JP" kern="1200" dirty="0">
                <a:solidFill>
                  <a:schemeClr val="tx1"/>
                </a:solidFill>
                <a:effectLst/>
              </a:rPr>
              <a:t>先ほどお伝えした３点にプラスして</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④パスポート（旅券）</a:t>
            </a:r>
            <a:endParaRPr kumimoji="1" lang="en-US" altLang="ja-JP" kern="1200" dirty="0">
              <a:solidFill>
                <a:schemeClr val="tx1"/>
              </a:solidFill>
              <a:effectLst/>
            </a:endParaRPr>
          </a:p>
          <a:p>
            <a:endParaRPr kumimoji="1" lang="ja-JP" altLang="ja-JP" kern="1200" dirty="0">
              <a:solidFill>
                <a:schemeClr val="tx1"/>
              </a:solidFill>
              <a:effectLst/>
            </a:endParaRPr>
          </a:p>
          <a:p>
            <a:r>
              <a:rPr kumimoji="1" lang="ja-JP" altLang="ja-JP" kern="1200" dirty="0">
                <a:solidFill>
                  <a:schemeClr val="tx1"/>
                </a:solidFill>
                <a:effectLst/>
              </a:rPr>
              <a:t>が必要です。</a:t>
            </a:r>
            <a:endParaRPr kumimoji="1" lang="en-US" altLang="ja-JP" kern="1200" dirty="0">
              <a:solidFill>
                <a:schemeClr val="tx1"/>
              </a:solidFill>
              <a:effectLst/>
            </a:endParaRPr>
          </a:p>
          <a:p>
            <a:endParaRPr kumimoji="1" lang="en-US" altLang="ja-JP" kern="1200" dirty="0">
              <a:solidFill>
                <a:schemeClr val="tx1"/>
              </a:solidFill>
              <a:effectLst/>
            </a:endParaRPr>
          </a:p>
          <a:p>
            <a:endParaRPr kumimoji="1" lang="ja-JP" altLang="ja-JP" kern="1200" dirty="0">
              <a:solidFill>
                <a:schemeClr val="tx1"/>
              </a:solidFill>
              <a:effectLst/>
            </a:endParaRPr>
          </a:p>
          <a:p>
            <a:r>
              <a:rPr lang="en-US" altLang="ja-JP" dirty="0"/>
              <a:t>【</a:t>
            </a:r>
            <a:r>
              <a:rPr lang="ja-JP" altLang="en-US" dirty="0"/>
              <a:t>補足説明</a:t>
            </a:r>
            <a:r>
              <a:rPr lang="en-US" altLang="ja-JP" dirty="0"/>
              <a:t>】</a:t>
            </a:r>
          </a:p>
          <a:p>
            <a:endParaRPr lang="en-US" altLang="ja-JP" dirty="0"/>
          </a:p>
          <a:p>
            <a:r>
              <a:rPr lang="ja-JP" altLang="ja-JP" dirty="0"/>
              <a:t>スマートフォンが、マイナンバーカード対応のスマートフォンかどうかを調べるには総務省のホームページを案内しましょう。</a:t>
            </a:r>
            <a:endParaRPr lang="en-US" altLang="ja-JP" dirty="0"/>
          </a:p>
          <a:p>
            <a:endParaRPr lang="en-US" altLang="ja-JP" dirty="0"/>
          </a:p>
          <a:p>
            <a:r>
              <a:rPr lang="ja-JP" altLang="ja-JP" dirty="0"/>
              <a:t>また、本教材の最後の頁「付録」に、ホームページを見ることができる二次元コードを記載していますのでそちらもお伝えしてください。</a:t>
            </a:r>
            <a:endParaRPr lang="en-US" altLang="ja-JP" dirty="0"/>
          </a:p>
          <a:p>
            <a:endParaRPr kumimoji="1" lang="en-US" altLang="ja-JP" kern="1200" dirty="0">
              <a:effectLst/>
            </a:endParaRPr>
          </a:p>
          <a:p>
            <a:r>
              <a:rPr kumimoji="1" lang="ja-JP" altLang="en-US" kern="1200" dirty="0">
                <a:effectLst/>
              </a:rPr>
              <a:t>パスポート（旅券）は、</a:t>
            </a:r>
            <a:r>
              <a:rPr kumimoji="1" lang="ja-JP" altLang="ja-JP" kern="1200" dirty="0">
                <a:effectLst/>
              </a:rPr>
              <a:t>期限が切れているものでは取得ができないので有効なものを準備していただくようにお伝えしてください。</a:t>
            </a:r>
            <a:endParaRPr kumimoji="1" lang="ja-JP" altLang="en-US" dirty="0"/>
          </a:p>
        </p:txBody>
      </p:sp>
    </p:spTree>
    <p:extLst>
      <p:ext uri="{BB962C8B-B14F-4D97-AF65-F5344CB8AC3E}">
        <p14:creationId xmlns:p14="http://schemas.microsoft.com/office/powerpoint/2010/main" val="3628845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5" name="角丸四角形 14"/>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6" name="円/楕円 15"/>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18"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9" name="直線コネクタ 18"/>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20"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102788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1378285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209358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2863275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1943713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465657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868117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17" name="角丸四角形 1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9" name="円/楕円 18"/>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2" name="直線コネクタ 21"/>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23"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99" userDrawn="1">
          <p15:clr>
            <a:srgbClr val="FBAE40"/>
          </p15:clr>
        </p15:guide>
        <p15:guide id="4" pos="5261" userDrawn="1">
          <p15:clr>
            <a:srgbClr val="FBAE40"/>
          </p15:clr>
        </p15:guide>
        <p15:guide id="5" orient="horz" pos="346" userDrawn="1">
          <p15:clr>
            <a:srgbClr val="FBAE40"/>
          </p15:clr>
        </p15:guide>
        <p15:guide id="6" orient="horz" pos="397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14"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5" name="直線コネクタ 14"/>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11" name="円/楕円 10"/>
          <p:cNvSpPr/>
          <p:nvPr userDrawn="1"/>
        </p:nvSpPr>
        <p:spPr>
          <a:xfrm>
            <a:off x="4392000" y="6294277"/>
            <a:ext cx="360000" cy="360000"/>
          </a:xfrm>
          <a:prstGeom prst="ellipse">
            <a:avLst/>
          </a:prstGeom>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2" name="Slide Number Placeholder 5"/>
          <p:cNvSpPr>
            <a:spLocks noGrp="1"/>
          </p:cNvSpPr>
          <p:nvPr>
            <p:ph type="sldNum" sz="quarter" idx="12"/>
          </p:nvPr>
        </p:nvSpPr>
        <p:spPr>
          <a:xfrm>
            <a:off x="3993658" y="6329997"/>
            <a:ext cx="1148956" cy="360001"/>
          </a:xfrm>
          <a:prstGeom prst="rect">
            <a:avLst/>
          </a:prstGeom>
        </p:spPr>
        <p:txBody>
          <a:bodyPr/>
          <a:lstStyle>
            <a:lvl1pPr algn="ctr">
              <a:defRPr sz="1600" b="1" i="0">
                <a:solidFill>
                  <a:srgbClr val="009650"/>
                </a:solidFill>
                <a:latin typeface="Meiryo" charset="-128"/>
                <a:ea typeface="Meiryo" charset="-128"/>
                <a:cs typeface="Meiryo" charset="-128"/>
              </a:defRPr>
            </a:lvl1pPr>
          </a:lstStyle>
          <a:p>
            <a:fld id="{3B1C07BB-6777-BE4E-9D13-23F11C0D5FE8}" type="slidenum">
              <a:rPr lang="ja-JP" altLang="en-US" smtClean="0"/>
              <a:pPr/>
              <a:t>‹#›</a:t>
            </a:fld>
            <a:endParaRPr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4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extLst>
      <p:ext uri="{BB962C8B-B14F-4D97-AF65-F5344CB8AC3E}">
        <p14:creationId xmlns:p14="http://schemas.microsoft.com/office/powerpoint/2010/main" val="79526889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0" orient="horz" pos="346">
          <p15:clr>
            <a:srgbClr val="FBAE40"/>
          </p15:clr>
        </p15:guide>
        <p15:guide id="11" pos="385">
          <p15:clr>
            <a:srgbClr val="FBAE40"/>
          </p15:clr>
        </p15:guide>
        <p15:guide id="12" pos="1179">
          <p15:clr>
            <a:srgbClr val="FBAE40"/>
          </p15:clr>
        </p15:guide>
        <p15:guide id="13" orient="horz" pos="913">
          <p15:clr>
            <a:srgbClr val="FBAE40"/>
          </p15:clr>
        </p15:guide>
        <p15:guide id="14" pos="2086">
          <p15:clr>
            <a:srgbClr val="FBAE40"/>
          </p15:clr>
        </p15:guide>
        <p15:guide id="15" pos="3787">
          <p15:clr>
            <a:srgbClr val="FBAE40"/>
          </p15:clr>
        </p15:guide>
        <p15:guide id="16" pos="54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1311614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3775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1544303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117FC07-99D3-854B-9821-22F68A6F8831}" type="datetimeFigureOut">
              <a:rPr kumimoji="1" lang="ja-JP" altLang="en-US" smtClean="0"/>
              <a:t>2022/8/16</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622188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13647" y="365126"/>
            <a:ext cx="5400000" cy="1080000"/>
          </a:xfrm>
          <a:prstGeom prst="rect">
            <a:avLst/>
          </a:prstGeom>
        </p:spPr>
        <p:txBody>
          <a:bodyPr vert="horz" lIns="91440" tIns="45720" rIns="91440" bIns="45720" rtlCol="0" anchor="ctr">
            <a:normAutofit/>
          </a:bodyPr>
          <a:lstStyle/>
          <a:p>
            <a:r>
              <a:rPr lang="ja-JP" altLang="en-US" dirty="0"/>
              <a:t>マター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a:t>マスター テキストの</a:t>
            </a:r>
            <a:r>
              <a:rPr lang="ja-JP" altLang="en-US"/>
              <a:t>書式設定</a:t>
            </a:r>
            <a:endParaRPr lang="en-US" dirty="0"/>
          </a:p>
        </p:txBody>
      </p:sp>
    </p:spTree>
    <p:extLst>
      <p:ext uri="{BB962C8B-B14F-4D97-AF65-F5344CB8AC3E}">
        <p14:creationId xmlns:p14="http://schemas.microsoft.com/office/powerpoint/2010/main" val="10730804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hf hdr="0" ftr="0" dt="0"/>
  <p:txStyles>
    <p:titleStyle>
      <a:lvl1pPr algn="l" defTabSz="914400" rtl="0" eaLnBrk="1" latinLnBrk="0" hangingPunct="1">
        <a:lnSpc>
          <a:spcPct val="90000"/>
        </a:lnSpc>
        <a:spcBef>
          <a:spcPct val="0"/>
        </a:spcBef>
        <a:buNone/>
        <a:defRPr kumimoji="1" sz="2800" b="1" i="0" kern="1200">
          <a:solidFill>
            <a:schemeClr val="tx1"/>
          </a:solidFill>
          <a:latin typeface="Meiryo" charset="-128"/>
          <a:ea typeface="Meiryo" charset="-128"/>
          <a:cs typeface="Meiryo" charset="-128"/>
        </a:defRPr>
      </a:lvl1pPr>
    </p:titleStyle>
    <p:body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7FC07-99D3-854B-9821-22F68A6F8831}" type="datetimeFigureOut">
              <a:rPr kumimoji="1" lang="ja-JP" altLang="en-US" smtClean="0"/>
              <a:t>2022/8/16</a:t>
            </a:fld>
            <a:endParaRPr kumimoji="1" lang="ja-JP" altLang="en-US" dirty="0"/>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43695-ADB4-4E49-B1BE-D03E97434AF2}" type="slidenum">
              <a:rPr kumimoji="1" lang="ja-JP" altLang="en-US" smtClean="0"/>
              <a:t>‹#›</a:t>
            </a:fld>
            <a:endParaRPr kumimoji="1" lang="ja-JP" altLang="en-US" dirty="0"/>
          </a:p>
        </p:txBody>
      </p:sp>
    </p:spTree>
    <p:extLst>
      <p:ext uri="{BB962C8B-B14F-4D97-AF65-F5344CB8AC3E}">
        <p14:creationId xmlns:p14="http://schemas.microsoft.com/office/powerpoint/2010/main" val="145413670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1D851F63-4A3C-4434-9279-4EADBF8E03F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9741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a:extLst>
              <a:ext uri="{FF2B5EF4-FFF2-40B4-BE49-F238E27FC236}">
                <a16:creationId xmlns:a16="http://schemas.microsoft.com/office/drawing/2014/main" id="{7F1AC0D0-7CFA-473A-828A-D1DE03EF9A7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18752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927B8D7-A1D9-406E-8C65-52A08182D70E}"/>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4515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EEE9BC7B-F1FC-49CC-887A-D9109B81C53C}"/>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275457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475E5DC3-063B-42B9-B46F-12B26A4DB4F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783098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7562DE4A-5424-49B6-ADC8-2BD7BF837A69}"/>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322875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図 56">
            <a:extLst>
              <a:ext uri="{FF2B5EF4-FFF2-40B4-BE49-F238E27FC236}">
                <a16:creationId xmlns:a16="http://schemas.microsoft.com/office/drawing/2014/main" id="{F100B0DE-C30A-4A67-BF50-3A02E554E57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0766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517F55F-97E1-4770-850C-A10D3E483D8D}"/>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9428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0A79A6AE-D36C-4DC0-B4F2-E7436E3F059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7226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B9F0143-170D-4024-BF74-02892DEFEB05}"/>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47059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BD77861-2210-4DAE-ADEE-A7585589460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2763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2297587-643B-4D64-9827-BC467B10F3E7}"/>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3185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ABC042C6-714E-401F-A4F0-E1ACFAAB53F6}"/>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09844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37FC51B9-25EF-46A6-9D0A-EC4A0878C541}"/>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4149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5B1DDC92-1D20-4B72-AEDC-A1300401057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88350089"/>
      </p:ext>
    </p:extLst>
  </p:cSld>
  <p:clrMapOvr>
    <a:masterClrMapping/>
  </p:clrMapOvr>
</p:sld>
</file>

<file path=ppt/theme/theme1.xml><?xml version="1.0" encoding="utf-8"?>
<a:theme xmlns:a="http://schemas.openxmlformats.org/drawingml/2006/main" name="1_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10474</TotalTime>
  <Words>1731</Words>
  <Application>Microsoft Office PowerPoint</Application>
  <PresentationFormat>画面に合わせる (4:3)</PresentationFormat>
  <Paragraphs>225</Paragraphs>
  <Slides>15</Slides>
  <Notes>15</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15</vt:i4>
      </vt:variant>
    </vt:vector>
  </HeadingPairs>
  <TitlesOfParts>
    <vt:vector size="25" baseType="lpstr">
      <vt:lpstr>Meiryo UI</vt:lpstr>
      <vt:lpstr>Meiryo</vt:lpstr>
      <vt:lpstr>游ゴシック</vt:lpstr>
      <vt:lpstr>游ゴシック</vt:lpstr>
      <vt:lpstr>Yu Gothic Light</vt:lpstr>
      <vt:lpstr>Arial</vt:lpstr>
      <vt:lpstr>Calibri</vt:lpstr>
      <vt:lpstr>Courier New</vt:lpstr>
      <vt:lpstr>1_ホワイト</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ユーザー</dc:creator>
  <cp:revision>798</cp:revision>
  <cp:lastPrinted>2022-06-22T12:21:24Z</cp:lastPrinted>
  <dcterms:created xsi:type="dcterms:W3CDTF">2021-02-25T01:35:49Z</dcterms:created>
  <dcterms:modified xsi:type="dcterms:W3CDTF">2022-08-16T02:36:54Z</dcterms:modified>
</cp:coreProperties>
</file>