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8" r:id="rId2"/>
  </p:sldMasterIdLst>
  <p:notesMasterIdLst>
    <p:notesMasterId r:id="rId29"/>
  </p:notesMasterIdLst>
  <p:sldIdLst>
    <p:sldId id="316" r:id="rId3"/>
    <p:sldId id="318" r:id="rId4"/>
    <p:sldId id="333" r:id="rId5"/>
    <p:sldId id="334" r:id="rId6"/>
    <p:sldId id="335" r:id="rId7"/>
    <p:sldId id="381" r:id="rId8"/>
    <p:sldId id="382" r:id="rId9"/>
    <p:sldId id="383" r:id="rId10"/>
    <p:sldId id="337" r:id="rId11"/>
    <p:sldId id="384" r:id="rId12"/>
    <p:sldId id="340" r:id="rId13"/>
    <p:sldId id="351" r:id="rId14"/>
    <p:sldId id="341" r:id="rId15"/>
    <p:sldId id="343" r:id="rId16"/>
    <p:sldId id="409" r:id="rId17"/>
    <p:sldId id="408" r:id="rId18"/>
    <p:sldId id="394" r:id="rId19"/>
    <p:sldId id="395" r:id="rId20"/>
    <p:sldId id="388" r:id="rId21"/>
    <p:sldId id="396" r:id="rId22"/>
    <p:sldId id="397" r:id="rId23"/>
    <p:sldId id="390" r:id="rId24"/>
    <p:sldId id="350" r:id="rId25"/>
    <p:sldId id="352" r:id="rId26"/>
    <p:sldId id="411" r:id="rId27"/>
    <p:sldId id="339" r:id="rId28"/>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33" userDrawn="1">
          <p15:clr>
            <a:srgbClr val="A4A3A4"/>
          </p15:clr>
        </p15:guide>
        <p15:guide id="3" pos="158" userDrawn="1">
          <p15:clr>
            <a:srgbClr val="A4A3A4"/>
          </p15:clr>
        </p15:guide>
        <p15:guide id="4" pos="5375" userDrawn="1">
          <p15:clr>
            <a:srgbClr val="A4A3A4"/>
          </p15:clr>
        </p15:guide>
        <p15:guide id="5" orient="horz" pos="346" userDrawn="1">
          <p15:clr>
            <a:srgbClr val="A4A3A4"/>
          </p15:clr>
        </p15:guide>
        <p15:guide id="6" orient="horz" pos="3974" userDrawn="1">
          <p15:clr>
            <a:srgbClr val="A4A3A4"/>
          </p15:clr>
        </p15:guide>
        <p15:guide id="7" pos="2880" userDrawn="1">
          <p15:clr>
            <a:srgbClr val="A4A3A4"/>
          </p15:clr>
        </p15:guide>
        <p15:guide id="9" pos="5602" userDrawn="1">
          <p15:clr>
            <a:srgbClr val="A4A3A4"/>
          </p15:clr>
        </p15:guide>
        <p15:guide id="10" pos="2653" userDrawn="1">
          <p15:clr>
            <a:srgbClr val="A4A3A4"/>
          </p15:clr>
        </p15:guide>
        <p15:guide id="11" pos="3787" userDrawn="1">
          <p15:clr>
            <a:srgbClr val="A4A3A4"/>
          </p15:clr>
        </p15:guide>
        <p15:guide id="12" pos="1066" userDrawn="1">
          <p15:clr>
            <a:srgbClr val="A4A3A4"/>
          </p15:clr>
        </p15:guide>
        <p15:guide id="15" orient="horz" pos="572" userDrawn="1">
          <p15:clr>
            <a:srgbClr val="A4A3A4"/>
          </p15:clr>
        </p15:guide>
        <p15:guide id="17" pos="363" userDrawn="1">
          <p15:clr>
            <a:srgbClr val="A4A3A4"/>
          </p15:clr>
        </p15:guide>
        <p15:guide id="18" orient="horz" pos="1253" userDrawn="1">
          <p15:clr>
            <a:srgbClr val="A4A3A4"/>
          </p15:clr>
        </p15:guide>
        <p15:guide id="19" orient="horz" pos="1480" userDrawn="1">
          <p15:clr>
            <a:srgbClr val="A4A3A4"/>
          </p15:clr>
        </p15:guide>
        <p15:guide id="20" pos="3560" userDrawn="1">
          <p15:clr>
            <a:srgbClr val="A4A3A4"/>
          </p15:clr>
        </p15:guide>
        <p15:guide id="21" pos="3901" userDrawn="1">
          <p15:clr>
            <a:srgbClr val="A4A3A4"/>
          </p15:clr>
        </p15:guide>
        <p15:guide id="22" pos="1338" userDrawn="1">
          <p15:clr>
            <a:srgbClr val="A4A3A4"/>
          </p15:clr>
        </p15:guide>
        <p15:guide id="23" pos="2086" userDrawn="1">
          <p15:clr>
            <a:srgbClr val="A4A3A4"/>
          </p15:clr>
        </p15:guide>
        <p15:guide id="24" pos="4694"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N.NMDA" initials="N" lastIdx="14" clrIdx="0">
    <p:extLst>
      <p:ext uri="{19B8F6BF-5375-455C-9EA6-DF929625EA0E}">
        <p15:presenceInfo xmlns:p15="http://schemas.microsoft.com/office/powerpoint/2012/main" userId="HN.NMDA" providerId="None"/>
      </p:ext>
    </p:extLst>
  </p:cmAuthor>
  <p:cmAuthor id="2" name="kawamura kenzou" initials="kk" lastIdx="74" clrIdx="1">
    <p:extLst>
      <p:ext uri="{19B8F6BF-5375-455C-9EA6-DF929625EA0E}">
        <p15:presenceInfo xmlns:p15="http://schemas.microsoft.com/office/powerpoint/2012/main" userId="941b256efbbe05ca" providerId="Windows Live"/>
      </p:ext>
    </p:extLst>
  </p:cmAuthor>
  <p:cmAuthor id="3" name="t.kobayashi" initials="t" lastIdx="22" clrIdx="2">
    <p:extLst>
      <p:ext uri="{19B8F6BF-5375-455C-9EA6-DF929625EA0E}">
        <p15:presenceInfo xmlns:p15="http://schemas.microsoft.com/office/powerpoint/2012/main" userId="t.kobayas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329664"/>
    <a:srgbClr val="CC0000"/>
    <a:srgbClr val="329632"/>
    <a:srgbClr val="FFC000"/>
    <a:srgbClr val="91877D"/>
    <a:srgbClr val="D9DBD6"/>
    <a:srgbClr val="AB8989"/>
    <a:srgbClr val="895F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68081" autoAdjust="0"/>
  </p:normalViewPr>
  <p:slideViewPr>
    <p:cSldViewPr snapToObjects="1">
      <p:cViewPr varScale="1">
        <p:scale>
          <a:sx n="78" d="100"/>
          <a:sy n="78" d="100"/>
        </p:scale>
        <p:origin x="2760" y="78"/>
      </p:cViewPr>
      <p:guideLst>
        <p:guide orient="horz" pos="2160"/>
        <p:guide pos="1633"/>
        <p:guide pos="158"/>
        <p:guide pos="5375"/>
        <p:guide orient="horz" pos="346"/>
        <p:guide orient="horz" pos="3974"/>
        <p:guide pos="2880"/>
        <p:guide pos="5602"/>
        <p:guide pos="2653"/>
        <p:guide pos="3787"/>
        <p:guide pos="1066"/>
        <p:guide orient="horz" pos="572"/>
        <p:guide pos="363"/>
        <p:guide orient="horz" pos="1253"/>
        <p:guide orient="horz" pos="1480"/>
        <p:guide pos="3560"/>
        <p:guide pos="3901"/>
        <p:guide pos="1338"/>
        <p:guide pos="2086"/>
        <p:guide pos="469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49" d="100"/>
          <a:sy n="49" d="100"/>
        </p:scale>
        <p:origin x="2952" y="-108"/>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7739" cy="513428"/>
          </a:xfrm>
          <a:prstGeom prst="rect">
            <a:avLst/>
          </a:prstGeom>
        </p:spPr>
        <p:txBody>
          <a:bodyPr vert="horz" lIns="95454" tIns="47726" rIns="95454" bIns="47726"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4023094" y="0"/>
            <a:ext cx="3077739" cy="513428"/>
          </a:xfrm>
          <a:prstGeom prst="rect">
            <a:avLst/>
          </a:prstGeom>
        </p:spPr>
        <p:txBody>
          <a:bodyPr vert="horz" lIns="95454" tIns="47726" rIns="95454" bIns="47726" rtlCol="0"/>
          <a:lstStyle>
            <a:lvl1pPr algn="r">
              <a:defRPr sz="1100"/>
            </a:lvl1pPr>
          </a:lstStyle>
          <a:p>
            <a:fld id="{E494CD0C-F361-904E-887F-8674BA2AA333}" type="datetimeFigureOut">
              <a:rPr kumimoji="1" lang="ja-JP" altLang="en-US" smtClean="0"/>
              <a:t>2022/8/16</a:t>
            </a:fld>
            <a:endParaRPr kumimoji="1" lang="ja-JP" altLang="en-US" dirty="0"/>
          </a:p>
        </p:txBody>
      </p:sp>
      <p:sp>
        <p:nvSpPr>
          <p:cNvPr id="4" name="スライド イメージ プレースホルダー 3"/>
          <p:cNvSpPr>
            <a:spLocks noGrp="1" noRot="1" noChangeAspect="1"/>
          </p:cNvSpPr>
          <p:nvPr>
            <p:ph type="sldImg" idx="2"/>
          </p:nvPr>
        </p:nvSpPr>
        <p:spPr>
          <a:xfrm>
            <a:off x="711200" y="471488"/>
            <a:ext cx="5680075" cy="4260850"/>
          </a:xfrm>
          <a:prstGeom prst="rect">
            <a:avLst/>
          </a:prstGeom>
          <a:noFill/>
          <a:ln w="12700">
            <a:solidFill>
              <a:prstClr val="black"/>
            </a:solidFill>
          </a:ln>
        </p:spPr>
        <p:txBody>
          <a:bodyPr vert="horz" lIns="95454" tIns="47726" rIns="95454" bIns="47726" rtlCol="0" anchor="ctr"/>
          <a:lstStyle/>
          <a:p>
            <a:endParaRPr lang="ja-JP" altLang="en-US" dirty="0"/>
          </a:p>
        </p:txBody>
      </p:sp>
      <p:sp>
        <p:nvSpPr>
          <p:cNvPr id="5" name="ノート プレースホルダー 4"/>
          <p:cNvSpPr>
            <a:spLocks noGrp="1"/>
          </p:cNvSpPr>
          <p:nvPr>
            <p:ph type="body" sz="quarter" idx="3"/>
          </p:nvPr>
        </p:nvSpPr>
        <p:spPr>
          <a:xfrm>
            <a:off x="710249" y="4924647"/>
            <a:ext cx="5681980" cy="4029254"/>
          </a:xfrm>
          <a:prstGeom prst="rect">
            <a:avLst/>
          </a:prstGeom>
        </p:spPr>
        <p:txBody>
          <a:bodyPr vert="horz" lIns="95454" tIns="47726" rIns="95454" bIns="4772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19599"/>
            <a:ext cx="3077739" cy="513427"/>
          </a:xfrm>
          <a:prstGeom prst="rect">
            <a:avLst/>
          </a:prstGeom>
        </p:spPr>
        <p:txBody>
          <a:bodyPr vert="horz" lIns="95454" tIns="47726" rIns="95454" bIns="47726"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4023094" y="9719599"/>
            <a:ext cx="3077739" cy="513427"/>
          </a:xfrm>
          <a:prstGeom prst="rect">
            <a:avLst/>
          </a:prstGeom>
        </p:spPr>
        <p:txBody>
          <a:bodyPr vert="horz" lIns="95454" tIns="47726" rIns="95454" bIns="47726" rtlCol="0" anchor="b"/>
          <a:lstStyle>
            <a:lvl1pPr algn="r">
              <a:defRPr sz="1100"/>
            </a:lvl1pPr>
          </a:lstStyle>
          <a:p>
            <a:fld id="{C2E67660-8B61-D34C-A3C8-957005D240BE}" type="slidenum">
              <a:rPr kumimoji="1" lang="ja-JP" altLang="en-US" smtClean="0"/>
              <a:t>‹#›</a:t>
            </a:fld>
            <a:endParaRPr kumimoji="1" lang="ja-JP" altLang="en-US" dirty="0"/>
          </a:p>
        </p:txBody>
      </p:sp>
    </p:spTree>
    <p:extLst>
      <p:ext uri="{BB962C8B-B14F-4D97-AF65-F5344CB8AC3E}">
        <p14:creationId xmlns:p14="http://schemas.microsoft.com/office/powerpoint/2010/main" val="1530004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こ</a:t>
            </a:r>
            <a:r>
              <a:rPr kumimoji="1" lang="ja-JP" altLang="en-US" kern="1200" dirty="0">
                <a:solidFill>
                  <a:schemeClr val="tx1"/>
                </a:solidFill>
                <a:effectLst/>
              </a:rPr>
              <a:t>こ</a:t>
            </a:r>
            <a:r>
              <a:rPr kumimoji="1" lang="ja-JP" altLang="ja-JP" kern="1200" dirty="0">
                <a:solidFill>
                  <a:schemeClr val="tx1"/>
                </a:solidFill>
                <a:effectLst/>
              </a:rPr>
              <a:t>では接種証明書アプリから日本国内用接種証明書取得の仕方についてご説明します。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日本国内用接種証明書の取得にはマイナンバーカードが必要です。</a:t>
            </a:r>
          </a:p>
          <a:p>
            <a:endParaRPr kumimoji="1" lang="ja-JP" altLang="en-US" dirty="0"/>
          </a:p>
        </p:txBody>
      </p:sp>
    </p:spTree>
    <p:extLst>
      <p:ext uri="{BB962C8B-B14F-4D97-AF65-F5344CB8AC3E}">
        <p14:creationId xmlns:p14="http://schemas.microsoft.com/office/powerpoint/2010/main" val="141305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10</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effectLst/>
              </a:rPr>
              <a:t>ここでは請求先の自治体を選択の方法についてご説明します。</a:t>
            </a:r>
            <a:endParaRPr kumimoji="1" lang="en-US" altLang="ja-JP" kern="1200" dirty="0">
              <a:effectLst/>
            </a:endParaRPr>
          </a:p>
          <a:p>
            <a:endParaRPr kumimoji="1" lang="ja-JP" altLang="ja-JP" kern="1200" dirty="0">
              <a:effectLst/>
            </a:endParaRPr>
          </a:p>
          <a:p>
            <a:r>
              <a:rPr kumimoji="1" lang="ja-JP" altLang="ja-JP" kern="1200" dirty="0">
                <a:effectLst/>
              </a:rPr>
              <a:t>①</a:t>
            </a:r>
            <a:r>
              <a:rPr kumimoji="1" lang="ja-JP" altLang="en-US" kern="1200" dirty="0">
                <a:effectLst/>
              </a:rPr>
              <a:t>ワクチン</a:t>
            </a:r>
            <a:r>
              <a:rPr kumimoji="1" lang="ja-JP" altLang="ja-JP" kern="1200" dirty="0">
                <a:effectLst/>
              </a:rPr>
              <a:t>接種時</a:t>
            </a:r>
            <a:r>
              <a:rPr kumimoji="1" lang="ja-JP" altLang="en-US" kern="1200" dirty="0">
                <a:effectLst/>
              </a:rPr>
              <a:t>に</a:t>
            </a:r>
            <a:r>
              <a:rPr kumimoji="1" lang="ja-JP" altLang="ja-JP" kern="1200" dirty="0">
                <a:effectLst/>
              </a:rPr>
              <a:t>ご自身がお住まいになっていた自治体</a:t>
            </a:r>
            <a:r>
              <a:rPr kumimoji="1" lang="ja-JP" altLang="en-US" kern="1200" dirty="0">
                <a:effectLst/>
              </a:rPr>
              <a:t>（市区町村）を</a:t>
            </a:r>
            <a:r>
              <a:rPr kumimoji="1" lang="ja-JP" altLang="ja-JP" kern="1200" dirty="0">
                <a:effectLst/>
              </a:rPr>
              <a:t>選択し</a:t>
            </a:r>
            <a:r>
              <a:rPr kumimoji="1" lang="ja-JP" altLang="en-US" kern="1200" dirty="0">
                <a:effectLst/>
              </a:rPr>
              <a:t>、</a:t>
            </a:r>
            <a:r>
              <a:rPr kumimoji="1" lang="ja-JP" altLang="ja-JP" kern="1200" dirty="0">
                <a:effectLst/>
              </a:rPr>
              <a:t>｢ワクチン接種記録の検索｣をタップをし</a:t>
            </a:r>
            <a:r>
              <a:rPr kumimoji="1" lang="ja-JP" altLang="en-US" kern="1200" dirty="0">
                <a:effectLst/>
              </a:rPr>
              <a:t>ます。</a:t>
            </a:r>
            <a:endParaRPr kumimoji="1" lang="en-US" altLang="ja-JP" kern="1200" dirty="0">
              <a:effectLst/>
            </a:endParaRPr>
          </a:p>
          <a:p>
            <a:endParaRPr kumimoji="1" lang="ja-JP" altLang="ja-JP" kern="1200" dirty="0">
              <a:effectLst/>
            </a:endParaRPr>
          </a:p>
          <a:p>
            <a:r>
              <a:rPr kumimoji="1" lang="ja-JP" altLang="ja-JP" b="1" kern="1200" dirty="0">
                <a:effectLst/>
              </a:rPr>
              <a:t>　</a:t>
            </a:r>
            <a:r>
              <a:rPr kumimoji="1" lang="ja-JP" altLang="ja-JP" kern="1200" dirty="0">
                <a:effectLst/>
              </a:rPr>
              <a:t>都道府県名と市区町村名それぞれ当てはまるものを選択してください。</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en-US" altLang="ja-JP" kern="1200" dirty="0">
                <a:effectLst/>
              </a:rPr>
              <a:t>1</a:t>
            </a:r>
            <a:r>
              <a:rPr kumimoji="1" lang="ja-JP" altLang="ja-JP" kern="1200" dirty="0">
                <a:effectLst/>
              </a:rPr>
              <a:t>回目と</a:t>
            </a:r>
            <a:r>
              <a:rPr kumimoji="1" lang="en-US" altLang="ja-JP" kern="1200" dirty="0">
                <a:effectLst/>
              </a:rPr>
              <a:t>2</a:t>
            </a:r>
            <a:r>
              <a:rPr kumimoji="1" lang="ja-JP" altLang="ja-JP" kern="1200" dirty="0">
                <a:effectLst/>
              </a:rPr>
              <a:t>回目で接種した場所が異なる場合は注意が必要です。</a:t>
            </a:r>
            <a:endParaRPr kumimoji="1" lang="en-US" altLang="ja-JP" kern="1200" dirty="0">
              <a:effectLst/>
            </a:endParaRPr>
          </a:p>
          <a:p>
            <a:endParaRPr lang="en-US" altLang="ja-JP" dirty="0"/>
          </a:p>
          <a:p>
            <a:r>
              <a:rPr kumimoji="1" lang="ja-JP" altLang="ja-JP" kern="1200" dirty="0">
                <a:effectLst/>
              </a:rPr>
              <a:t>詳しくは説明をご確認ください。</a:t>
            </a:r>
          </a:p>
          <a:p>
            <a:endParaRPr kumimoji="1" lang="ja-JP" altLang="en-US" dirty="0"/>
          </a:p>
        </p:txBody>
      </p:sp>
    </p:spTree>
    <p:extLst>
      <p:ext uri="{BB962C8B-B14F-4D97-AF65-F5344CB8AC3E}">
        <p14:creationId xmlns:p14="http://schemas.microsoft.com/office/powerpoint/2010/main" val="357207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11</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②画面を下から上にスクロールして「発行する」をタップしてください。</a:t>
            </a:r>
          </a:p>
          <a:p>
            <a:endParaRPr kumimoji="1" lang="en-US" altLang="ja-JP" kern="1200" dirty="0">
              <a:solidFill>
                <a:schemeClr val="tx1"/>
              </a:solidFill>
              <a:effectLst/>
            </a:endParaRPr>
          </a:p>
          <a:p>
            <a:r>
              <a:rPr kumimoji="1" lang="ja-JP" altLang="ja-JP" kern="1200" dirty="0">
                <a:solidFill>
                  <a:schemeClr val="tx1"/>
                </a:solidFill>
                <a:effectLst/>
              </a:rPr>
              <a:t>③「証明書を発行しました」と表示が出たら下の「終了する」をタップしてください。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b="0" kern="1200" dirty="0">
                <a:solidFill>
                  <a:schemeClr val="tx1"/>
                </a:solidFill>
                <a:effectLst/>
              </a:rPr>
              <a:t>これで日本国内用の新型コロナウイルス感染症予防接種証明書が発行されました。</a:t>
            </a:r>
          </a:p>
          <a:p>
            <a:endParaRPr kumimoji="1" lang="ja-JP" altLang="en-US" dirty="0"/>
          </a:p>
        </p:txBody>
      </p:sp>
    </p:spTree>
    <p:extLst>
      <p:ext uri="{BB962C8B-B14F-4D97-AF65-F5344CB8AC3E}">
        <p14:creationId xmlns:p14="http://schemas.microsoft.com/office/powerpoint/2010/main" val="327614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12</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ここでは発行された接種証明書</a:t>
            </a:r>
            <a:r>
              <a:rPr kumimoji="1" lang="ja-JP" altLang="en-US" kern="1200" dirty="0">
                <a:solidFill>
                  <a:schemeClr val="tx1"/>
                </a:solidFill>
                <a:effectLst/>
              </a:rPr>
              <a:t>の</a:t>
            </a:r>
            <a:r>
              <a:rPr kumimoji="1" lang="ja-JP" altLang="ja-JP" kern="1200" dirty="0">
                <a:solidFill>
                  <a:schemeClr val="tx1"/>
                </a:solidFill>
                <a:effectLst/>
              </a:rPr>
              <a:t>記録の確認と詳細の表示方法についてご説明します。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①「予防接種証明書」をタップしてください。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　　接種回数やワクチンの種類、最終接種日など、詳細が確認できます。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②「二次元コードを表示する」をタップすると、画面いっぱいに二次元コードが表示されます。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③「氏名を表示する」をタップすると、氏名が表示されます。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　生年月日についても同じ要領で表示が可能です。</a:t>
            </a:r>
          </a:p>
          <a:p>
            <a:endParaRPr kumimoji="1" lang="ja-JP" altLang="en-US" dirty="0"/>
          </a:p>
        </p:txBody>
      </p:sp>
    </p:spTree>
    <p:extLst>
      <p:ext uri="{BB962C8B-B14F-4D97-AF65-F5344CB8AC3E}">
        <p14:creationId xmlns:p14="http://schemas.microsoft.com/office/powerpoint/2010/main" val="157431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13</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ここでは証明書の表示についてご説明します。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発行済の証明書は｢接種証明書｣アイコンをタップし、アプリを開くことで簡単に表示が可能です。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右下の青いプラスマークをタップすることで接種証明書の</a:t>
            </a:r>
            <a:r>
              <a:rPr kumimoji="1" lang="ja-JP" altLang="ja-JP" strike="noStrike" kern="1200" dirty="0">
                <a:solidFill>
                  <a:schemeClr val="tx1"/>
                </a:solidFill>
                <a:effectLst/>
              </a:rPr>
              <a:t>発行</a:t>
            </a:r>
            <a:r>
              <a:rPr kumimoji="1" lang="ja-JP" altLang="ja-JP" kern="1200" dirty="0">
                <a:solidFill>
                  <a:schemeClr val="tx1"/>
                </a:solidFill>
                <a:effectLst/>
              </a:rPr>
              <a:t>申請ができます。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次の第四章の海外証明書</a:t>
            </a:r>
            <a:r>
              <a:rPr kumimoji="1" lang="ja-JP" altLang="ja-JP" strike="noStrike" kern="1200" dirty="0">
                <a:solidFill>
                  <a:schemeClr val="tx1"/>
                </a:solidFill>
                <a:effectLst/>
              </a:rPr>
              <a:t>発行</a:t>
            </a:r>
            <a:r>
              <a:rPr kumimoji="1" lang="ja-JP" altLang="ja-JP" kern="1200" dirty="0">
                <a:solidFill>
                  <a:schemeClr val="tx1"/>
                </a:solidFill>
                <a:effectLst/>
              </a:rPr>
              <a:t>ではこのマークから追加の申請を行います。</a:t>
            </a:r>
            <a:endParaRPr kumimoji="1" lang="ja-JP" altLang="en-US" dirty="0"/>
          </a:p>
        </p:txBody>
      </p:sp>
    </p:spTree>
    <p:extLst>
      <p:ext uri="{BB962C8B-B14F-4D97-AF65-F5344CB8AC3E}">
        <p14:creationId xmlns:p14="http://schemas.microsoft.com/office/powerpoint/2010/main" val="32905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14</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この章では接種証明書アプリから海外用接種証明書取得の仕方についてご説明します。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海外用証明書の発行にはマイナンバーカードのほかにパスポートも必要です。</a:t>
            </a:r>
          </a:p>
          <a:p>
            <a:endParaRPr kumimoji="1" lang="ja-JP" altLang="en-US" dirty="0"/>
          </a:p>
        </p:txBody>
      </p:sp>
    </p:spTree>
    <p:extLst>
      <p:ext uri="{BB962C8B-B14F-4D97-AF65-F5344CB8AC3E}">
        <p14:creationId xmlns:p14="http://schemas.microsoft.com/office/powerpoint/2010/main" val="112488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15</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ここでは海外用の接種証明書の発行方法について説明します。</a:t>
            </a:r>
          </a:p>
          <a:p>
            <a:endParaRPr kumimoji="1" lang="en-US" altLang="ja-JP" kern="1200" dirty="0">
              <a:solidFill>
                <a:schemeClr val="tx1"/>
              </a:solidFill>
              <a:effectLst/>
            </a:endParaRPr>
          </a:p>
          <a:p>
            <a:r>
              <a:rPr kumimoji="1" lang="ja-JP" altLang="ja-JP" kern="1200" dirty="0">
                <a:solidFill>
                  <a:schemeClr val="tx1"/>
                </a:solidFill>
                <a:effectLst/>
              </a:rPr>
              <a:t>①｢予防接種証明書｣の右下の青いプラスマークをタップしてください。</a:t>
            </a:r>
          </a:p>
          <a:p>
            <a:endParaRPr kumimoji="1" lang="en-US" altLang="ja-JP" kern="1200" dirty="0">
              <a:solidFill>
                <a:schemeClr val="tx1"/>
              </a:solidFill>
              <a:effectLst/>
            </a:endParaRPr>
          </a:p>
          <a:p>
            <a:r>
              <a:rPr kumimoji="1" lang="ja-JP" altLang="ja-JP" kern="1200" dirty="0">
                <a:solidFill>
                  <a:schemeClr val="tx1"/>
                </a:solidFill>
                <a:effectLst/>
              </a:rPr>
              <a:t>②｢海外用｣の選択ボタンを右にタップしてください。</a:t>
            </a:r>
          </a:p>
          <a:p>
            <a:endParaRPr kumimoji="1" lang="en-US" altLang="ja-JP" kern="1200" dirty="0">
              <a:solidFill>
                <a:schemeClr val="tx1"/>
              </a:solidFill>
              <a:effectLst/>
            </a:endParaRPr>
          </a:p>
          <a:p>
            <a:r>
              <a:rPr kumimoji="1" lang="ja-JP" altLang="ja-JP" kern="1200" dirty="0">
                <a:solidFill>
                  <a:schemeClr val="tx1"/>
                </a:solidFill>
                <a:effectLst/>
              </a:rPr>
              <a:t>③スライドが完了したら｢次へ進む｣をタップしてください。</a:t>
            </a:r>
          </a:p>
          <a:p>
            <a:endParaRPr kumimoji="1" lang="ja-JP" altLang="en-US" dirty="0"/>
          </a:p>
        </p:txBody>
      </p:sp>
    </p:spTree>
    <p:extLst>
      <p:ext uri="{BB962C8B-B14F-4D97-AF65-F5344CB8AC3E}">
        <p14:creationId xmlns:p14="http://schemas.microsoft.com/office/powerpoint/2010/main" val="9390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16</a:t>
            </a:fld>
            <a:endParaRPr kumimoji="1" lang="ja-JP" altLang="en-US" dirty="0"/>
          </a:p>
        </p:txBody>
      </p:sp>
      <p:sp>
        <p:nvSpPr>
          <p:cNvPr id="3" name="ノート プレースホルダー 2"/>
          <p:cNvSpPr>
            <a:spLocks noGrp="1"/>
          </p:cNvSpPr>
          <p:nvPr>
            <p:ph type="body" idx="1"/>
          </p:nvPr>
        </p:nvSpPr>
        <p:spPr>
          <a:xfrm>
            <a:off x="710249" y="4924646"/>
            <a:ext cx="5681980" cy="5160417"/>
          </a:xfrm>
        </p:spPr>
        <p:txBody>
          <a:bodyPr/>
          <a:lstStyle/>
          <a:p>
            <a:r>
              <a:rPr kumimoji="1" lang="ja-JP" altLang="ja-JP" kern="1200" dirty="0">
                <a:effectLst/>
              </a:rPr>
              <a:t>マイナンバーカードを用意して読み込ませましょう。</a:t>
            </a:r>
          </a:p>
          <a:p>
            <a:r>
              <a:rPr kumimoji="1" lang="ja-JP" altLang="ja-JP" kern="1200" dirty="0">
                <a:effectLst/>
              </a:rPr>
              <a:t>読み込み方法は日本国内用の方法と同じです。</a:t>
            </a:r>
            <a:endParaRPr kumimoji="1" lang="en-US" altLang="ja-JP" kern="1200" dirty="0">
              <a:effectLst/>
            </a:endParaRPr>
          </a:p>
          <a:p>
            <a:endParaRPr kumimoji="1" lang="ja-JP" altLang="ja-JP" kern="1200" dirty="0">
              <a:effectLst/>
            </a:endParaRPr>
          </a:p>
          <a:p>
            <a:r>
              <a:rPr kumimoji="1" lang="ja-JP" altLang="ja-JP" kern="1200" dirty="0">
                <a:effectLst/>
              </a:rPr>
              <a:t>①数字</a:t>
            </a:r>
            <a:r>
              <a:rPr kumimoji="1" lang="en-US" altLang="ja-JP" kern="1200" dirty="0">
                <a:effectLst/>
              </a:rPr>
              <a:t>4</a:t>
            </a:r>
            <a:r>
              <a:rPr kumimoji="1" lang="ja-JP" altLang="ja-JP" kern="1200" dirty="0">
                <a:effectLst/>
              </a:rPr>
              <a:t>桁の暗証番号を入力してください。</a:t>
            </a:r>
            <a:endParaRPr kumimoji="1" lang="en-US" altLang="ja-JP" kern="1200" dirty="0">
              <a:effectLst/>
            </a:endParaRPr>
          </a:p>
          <a:p>
            <a:endParaRPr kumimoji="1" lang="ja-JP" altLang="ja-JP" kern="1200" dirty="0">
              <a:effectLst/>
            </a:endParaRPr>
          </a:p>
          <a:p>
            <a:r>
              <a:rPr kumimoji="1" lang="ja-JP" altLang="ja-JP" kern="1200" dirty="0">
                <a:effectLst/>
              </a:rPr>
              <a:t>　番号を３回間違えると発行自治体に行って解除手続きを行わなければならなくなります。</a:t>
            </a:r>
            <a:endParaRPr kumimoji="1" lang="en-US" altLang="ja-JP" kern="1200" dirty="0">
              <a:effectLst/>
            </a:endParaRPr>
          </a:p>
          <a:p>
            <a:endParaRPr kumimoji="1" lang="ja-JP" altLang="ja-JP" kern="1200" dirty="0">
              <a:effectLst/>
            </a:endParaRPr>
          </a:p>
          <a:p>
            <a:r>
              <a:rPr kumimoji="1" lang="ja-JP" altLang="ja-JP" kern="1200" dirty="0">
                <a:effectLst/>
              </a:rPr>
              <a:t>②入力が完了したら「次へ」をタップしてください。</a:t>
            </a:r>
            <a:endParaRPr kumimoji="1" lang="en-US" altLang="ja-JP" kern="1200" dirty="0">
              <a:effectLst/>
            </a:endParaRPr>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ja-JP" dirty="0"/>
              <a:t>慎重に入力するようお伝えしましょう。</a:t>
            </a:r>
            <a:endParaRPr lang="en-US" altLang="ja-JP" dirty="0"/>
          </a:p>
          <a:p>
            <a:endParaRPr lang="ja-JP" altLang="ja-JP" dirty="0"/>
          </a:p>
          <a:p>
            <a:r>
              <a:rPr lang="ja-JP" altLang="ja-JP" dirty="0"/>
              <a:t>講座を行う注意点として、講師は受講者の方が暗証番号を入力する際、受講者の方のスマートフォンの画面をのぞき込まないよう注意してください。また、講師による代理入力も行わないでください。</a:t>
            </a:r>
            <a:endParaRPr lang="en-US" altLang="ja-JP" dirty="0"/>
          </a:p>
          <a:p>
            <a:endParaRPr kumimoji="1" lang="ja-JP" altLang="en-US" dirty="0"/>
          </a:p>
        </p:txBody>
      </p:sp>
    </p:spTree>
    <p:extLst>
      <p:ext uri="{BB962C8B-B14F-4D97-AF65-F5344CB8AC3E}">
        <p14:creationId xmlns:p14="http://schemas.microsoft.com/office/powerpoint/2010/main" val="2193969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17</a:t>
            </a:fld>
            <a:endParaRPr kumimoji="1" lang="ja-JP" altLang="en-US" dirty="0"/>
          </a:p>
        </p:txBody>
      </p:sp>
      <p:sp>
        <p:nvSpPr>
          <p:cNvPr id="3" name="ノート プレースホルダー 2"/>
          <p:cNvSpPr>
            <a:spLocks noGrp="1"/>
          </p:cNvSpPr>
          <p:nvPr>
            <p:ph type="body" idx="1"/>
          </p:nvPr>
        </p:nvSpPr>
        <p:spPr>
          <a:xfrm>
            <a:off x="710249" y="4924647"/>
            <a:ext cx="5681980" cy="5308379"/>
          </a:xfrm>
        </p:spPr>
        <p:txBody>
          <a:bodyPr/>
          <a:lstStyle/>
          <a:p>
            <a:r>
              <a:rPr kumimoji="1" lang="ja-JP" altLang="ja-JP" b="1" kern="1200" dirty="0">
                <a:solidFill>
                  <a:srgbClr val="FF0000"/>
                </a:solidFill>
                <a:effectLst/>
              </a:rPr>
              <a:t>ここから</a:t>
            </a:r>
            <a:r>
              <a:rPr kumimoji="1" lang="en-US" altLang="ja-JP" b="1" kern="1200" dirty="0">
                <a:solidFill>
                  <a:srgbClr val="FF0000"/>
                </a:solidFill>
                <a:effectLst/>
              </a:rPr>
              <a:t>Android</a:t>
            </a:r>
            <a:r>
              <a:rPr kumimoji="1" lang="ja-JP" altLang="ja-JP" b="1" kern="1200" dirty="0">
                <a:solidFill>
                  <a:srgbClr val="FF0000"/>
                </a:solidFill>
                <a:effectLst/>
              </a:rPr>
              <a:t>スマートフォンと</a:t>
            </a:r>
            <a:r>
              <a:rPr kumimoji="1" lang="en-US" altLang="ja-JP" b="1" kern="1200" dirty="0">
                <a:solidFill>
                  <a:srgbClr val="FF0000"/>
                </a:solidFill>
                <a:effectLst/>
              </a:rPr>
              <a:t>iPhone</a:t>
            </a:r>
            <a:r>
              <a:rPr kumimoji="1" lang="ja-JP" altLang="ja-JP" b="1" kern="1200" dirty="0">
                <a:solidFill>
                  <a:srgbClr val="FF0000"/>
                </a:solidFill>
                <a:effectLst/>
              </a:rPr>
              <a:t>で操作が変わります。</a:t>
            </a:r>
            <a:endParaRPr kumimoji="1" lang="ja-JP" altLang="ja-JP" kern="1200" dirty="0">
              <a:solidFill>
                <a:srgbClr val="FF0000"/>
              </a:solidFill>
              <a:effectLst/>
            </a:endParaRPr>
          </a:p>
          <a:p>
            <a:endParaRPr kumimoji="1" lang="en-US" altLang="ja-JP" kern="1200" dirty="0">
              <a:solidFill>
                <a:schemeClr val="tx1"/>
              </a:solidFill>
              <a:effectLst/>
            </a:endParaRPr>
          </a:p>
          <a:p>
            <a:r>
              <a:rPr kumimoji="1" lang="en-US" altLang="ja-JP" kern="1200" dirty="0">
                <a:solidFill>
                  <a:schemeClr val="tx1"/>
                </a:solidFill>
                <a:effectLst/>
              </a:rPr>
              <a:t>Android</a:t>
            </a:r>
            <a:r>
              <a:rPr kumimoji="1" lang="ja-JP" altLang="ja-JP" kern="1200" dirty="0">
                <a:solidFill>
                  <a:schemeClr val="tx1"/>
                </a:solidFill>
                <a:effectLst/>
              </a:rPr>
              <a:t>スマートフォンの方の場合から説明します。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左の手順をご確認ください。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③注意を確認してから「</a:t>
            </a:r>
            <a:r>
              <a:rPr kumimoji="1" lang="en-US" altLang="ja-JP" kern="1200" dirty="0">
                <a:solidFill>
                  <a:schemeClr val="tx1"/>
                </a:solidFill>
                <a:effectLst/>
              </a:rPr>
              <a:t>OK</a:t>
            </a:r>
            <a:r>
              <a:rPr kumimoji="1" lang="ja-JP" altLang="ja-JP" kern="1200" dirty="0">
                <a:solidFill>
                  <a:schemeClr val="tx1"/>
                </a:solidFill>
                <a:effectLst/>
              </a:rPr>
              <a:t>」をタップしてください。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④</a:t>
            </a:r>
            <a:r>
              <a:rPr kumimoji="1" lang="en-US" altLang="ja-JP" kern="1200" dirty="0">
                <a:solidFill>
                  <a:schemeClr val="tx1"/>
                </a:solidFill>
                <a:effectLst/>
              </a:rPr>
              <a:t>33</a:t>
            </a:r>
            <a:r>
              <a:rPr kumimoji="1" lang="ja-JP" altLang="ja-JP" kern="1200" dirty="0">
                <a:solidFill>
                  <a:schemeClr val="tx1"/>
                </a:solidFill>
                <a:effectLst/>
              </a:rPr>
              <a:t>ページ左の手順、マイナンバーカードをスマホ裏面に密着させて</a:t>
            </a:r>
            <a:r>
              <a:rPr kumimoji="1" lang="ja-JP" altLang="en-US" strike="noStrike" kern="1200" dirty="0">
                <a:solidFill>
                  <a:schemeClr val="tx1"/>
                </a:solidFill>
                <a:effectLst/>
              </a:rPr>
              <a:t>マイナンバーカードを</a:t>
            </a:r>
            <a:r>
              <a:rPr kumimoji="1" lang="ja-JP" altLang="ja-JP" kern="1200" dirty="0">
                <a:solidFill>
                  <a:schemeClr val="tx1"/>
                </a:solidFill>
                <a:effectLst/>
              </a:rPr>
              <a:t>読みとってください。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⑤続いて</a:t>
            </a:r>
            <a:r>
              <a:rPr kumimoji="1" lang="en-US" altLang="ja-JP" kern="1200" dirty="0">
                <a:solidFill>
                  <a:schemeClr val="tx1"/>
                </a:solidFill>
                <a:effectLst/>
              </a:rPr>
              <a:t>34</a:t>
            </a:r>
            <a:r>
              <a:rPr kumimoji="1" lang="ja-JP" altLang="ja-JP" kern="1200" dirty="0">
                <a:solidFill>
                  <a:schemeClr val="tx1"/>
                </a:solidFill>
                <a:effectLst/>
              </a:rPr>
              <a:t>ページ、カードを読み取れたら「次へ進む」をタップしてください。</a:t>
            </a:r>
            <a:endParaRPr kumimoji="1" lang="en-US" altLang="ja-JP" kern="1200" dirty="0">
              <a:solidFill>
                <a:schemeClr val="tx1"/>
              </a:solidFill>
              <a:effectLst/>
            </a:endParaRPr>
          </a:p>
          <a:p>
            <a:endParaRPr kumimoji="1" lang="en-US" altLang="ja-JP" kern="1200" dirty="0">
              <a:solidFill>
                <a:schemeClr val="tx1"/>
              </a:solidFill>
              <a:effectLst/>
            </a:endParaRPr>
          </a:p>
          <a:p>
            <a:endParaRPr kumimoji="1" lang="ja-JP" altLang="ja-JP" kern="1200" dirty="0">
              <a:solidFill>
                <a:schemeClr val="tx1"/>
              </a:solidFill>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en-US" altLang="ja-JP" kern="1200" dirty="0">
                <a:effectLst/>
              </a:rPr>
              <a:t>Android</a:t>
            </a:r>
            <a:r>
              <a:rPr kumimoji="1" lang="ja-JP" altLang="ja-JP" kern="1200" dirty="0">
                <a:effectLst/>
              </a:rPr>
              <a:t>の方がここまで完了したら一度手を止めていただき、</a:t>
            </a:r>
            <a:r>
              <a:rPr kumimoji="1" lang="en-US" altLang="ja-JP" kern="1200" dirty="0">
                <a:effectLst/>
              </a:rPr>
              <a:t>iPhone</a:t>
            </a:r>
            <a:r>
              <a:rPr kumimoji="1" lang="ja-JP" altLang="ja-JP" kern="1200" dirty="0">
                <a:effectLst/>
              </a:rPr>
              <a:t>の方の読み取りが終わるまで画面には触らずにお待ちいただくようにお伝えしましょう。</a:t>
            </a:r>
            <a:endParaRPr kumimoji="1" lang="en-US" altLang="ja-JP" kern="1200" dirty="0">
              <a:effectLst/>
            </a:endParaRPr>
          </a:p>
          <a:p>
            <a:endParaRPr kumimoji="1" lang="ja-JP" altLang="ja-JP" kern="1200" dirty="0">
              <a:effectLst/>
            </a:endParaRPr>
          </a:p>
          <a:p>
            <a:r>
              <a:rPr kumimoji="1" lang="ja-JP" altLang="ja-JP" kern="1200" dirty="0">
                <a:effectLst/>
              </a:rPr>
              <a:t>続いて</a:t>
            </a:r>
            <a:r>
              <a:rPr kumimoji="1" lang="en-US" altLang="ja-JP" kern="1200" dirty="0">
                <a:effectLst/>
              </a:rPr>
              <a:t>iPhone</a:t>
            </a:r>
            <a:r>
              <a:rPr kumimoji="1" lang="ja-JP" altLang="ja-JP" kern="1200" dirty="0">
                <a:effectLst/>
              </a:rPr>
              <a:t>の方の場合です。</a:t>
            </a:r>
            <a:endParaRPr kumimoji="1" lang="en-US" altLang="ja-JP" kern="1200" dirty="0">
              <a:effectLst/>
            </a:endParaRPr>
          </a:p>
          <a:p>
            <a:endParaRPr kumimoji="1" lang="ja-JP" altLang="ja-JP" kern="1200" dirty="0">
              <a:effectLst/>
            </a:endParaRPr>
          </a:p>
          <a:p>
            <a:r>
              <a:rPr kumimoji="1" lang="ja-JP" altLang="ja-JP" kern="1200" dirty="0">
                <a:effectLst/>
              </a:rPr>
              <a:t>右の手順をご覧ください。</a:t>
            </a:r>
            <a:endParaRPr kumimoji="1" lang="en-US" altLang="ja-JP" kern="1200" dirty="0">
              <a:effectLst/>
            </a:endParaRPr>
          </a:p>
          <a:p>
            <a:endParaRPr kumimoji="1" lang="ja-JP" altLang="ja-JP" kern="1200" dirty="0">
              <a:effectLst/>
            </a:endParaRPr>
          </a:p>
          <a:p>
            <a:r>
              <a:rPr kumimoji="1" lang="ja-JP" altLang="ja-JP" kern="1200" dirty="0">
                <a:effectLst/>
              </a:rPr>
              <a:t>③マイナンバーカードをスマホ裏面に密着させてマイナンバーカードを読みとってください。</a:t>
            </a:r>
            <a:endParaRPr kumimoji="1" lang="en-US" altLang="ja-JP" kern="1200" dirty="0">
              <a:effectLst/>
            </a:endParaRPr>
          </a:p>
          <a:p>
            <a:endParaRPr kumimoji="1" lang="ja-JP" altLang="ja-JP" kern="1200" dirty="0">
              <a:effectLst/>
            </a:endParaRPr>
          </a:p>
          <a:p>
            <a:r>
              <a:rPr kumimoji="1" lang="en-US" altLang="ja-JP" kern="1200" dirty="0">
                <a:effectLst/>
              </a:rPr>
              <a:t>33</a:t>
            </a:r>
            <a:r>
              <a:rPr kumimoji="1" lang="ja-JP" altLang="ja-JP" kern="1200" dirty="0">
                <a:effectLst/>
              </a:rPr>
              <a:t>ページ④読み取り中は右の画面が表示されます。</a:t>
            </a:r>
            <a:endParaRPr kumimoji="1" lang="en-US" altLang="ja-JP" kern="1200" dirty="0">
              <a:effectLst/>
            </a:endParaRPr>
          </a:p>
          <a:p>
            <a:endParaRPr kumimoji="1" lang="ja-JP" altLang="ja-JP" kern="1200" dirty="0">
              <a:effectLst/>
            </a:endParaRPr>
          </a:p>
          <a:p>
            <a:r>
              <a:rPr kumimoji="1" lang="ja-JP" altLang="ja-JP" kern="1200" dirty="0">
                <a:effectLst/>
              </a:rPr>
              <a:t>続いて</a:t>
            </a:r>
            <a:r>
              <a:rPr kumimoji="1" lang="en-US" altLang="ja-JP" kern="1200" dirty="0">
                <a:effectLst/>
              </a:rPr>
              <a:t>34</a:t>
            </a:r>
            <a:r>
              <a:rPr kumimoji="1" lang="ja-JP" altLang="ja-JP" kern="1200" dirty="0">
                <a:effectLst/>
              </a:rPr>
              <a:t>ページ⑤カードを読み取れたら「次へ進む」をタップしてください。</a:t>
            </a:r>
            <a:endParaRPr kumimoji="1" lang="en-US" altLang="ja-JP" kern="1200" dirty="0">
              <a:effectLst/>
            </a:endParaRPr>
          </a:p>
          <a:p>
            <a:endParaRPr kumimoji="1" lang="ja-JP" altLang="ja-JP" kern="1200" dirty="0">
              <a:effectLst/>
            </a:endParaRPr>
          </a:p>
          <a:p>
            <a:r>
              <a:rPr kumimoji="1" lang="ja-JP" altLang="ja-JP" kern="1200" dirty="0">
                <a:effectLst/>
              </a:rPr>
              <a:t>これで</a:t>
            </a:r>
            <a:r>
              <a:rPr kumimoji="1" lang="en-US" altLang="ja-JP" kern="1200" dirty="0">
                <a:effectLst/>
              </a:rPr>
              <a:t>iPhone</a:t>
            </a:r>
            <a:r>
              <a:rPr kumimoji="1" lang="ja-JP" altLang="ja-JP" kern="1200" dirty="0">
                <a:effectLst/>
              </a:rPr>
              <a:t>の方の読み取りも完了です。</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ja-JP" altLang="ja-JP" kern="1200" dirty="0">
                <a:effectLst/>
              </a:rPr>
              <a:t>マイナンバーカードがなかなか読み取れない場合はマイナンバーカードを密着させる場所をずらしながら読み取り位置を調節してみてください。最適な読み取り位置について詳しくは</a:t>
            </a:r>
            <a:r>
              <a:rPr kumimoji="1" lang="en-US" altLang="ja-JP" kern="1200" dirty="0">
                <a:effectLst/>
              </a:rPr>
              <a:t>41</a:t>
            </a:r>
            <a:r>
              <a:rPr kumimoji="1" lang="ja-JP" altLang="ja-JP" kern="1200" dirty="0">
                <a:effectLst/>
              </a:rPr>
              <a:t>ページ</a:t>
            </a:r>
            <a:r>
              <a:rPr kumimoji="1" lang="ja-JP" altLang="en-US" kern="1200" dirty="0">
                <a:effectLst/>
              </a:rPr>
              <a:t>の</a:t>
            </a:r>
            <a:r>
              <a:rPr lang="ja-JP" altLang="ja-JP" dirty="0"/>
              <a:t>付録を</a:t>
            </a:r>
            <a:r>
              <a:rPr kumimoji="1" lang="ja-JP" altLang="ja-JP" kern="1200" dirty="0">
                <a:effectLst/>
              </a:rPr>
              <a:t>ご確認ください。</a:t>
            </a:r>
            <a:endParaRPr kumimoji="1" lang="ja-JP" altLang="en-US" dirty="0"/>
          </a:p>
        </p:txBody>
      </p:sp>
    </p:spTree>
    <p:extLst>
      <p:ext uri="{BB962C8B-B14F-4D97-AF65-F5344CB8AC3E}">
        <p14:creationId xmlns:p14="http://schemas.microsoft.com/office/powerpoint/2010/main" val="3749207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18</a:t>
            </a:fld>
            <a:endParaRPr kumimoji="1" lang="ja-JP" altLang="en-US" dirty="0"/>
          </a:p>
        </p:txBody>
      </p:sp>
    </p:spTree>
    <p:extLst>
      <p:ext uri="{BB962C8B-B14F-4D97-AF65-F5344CB8AC3E}">
        <p14:creationId xmlns:p14="http://schemas.microsoft.com/office/powerpoint/2010/main" val="3562723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19</a:t>
            </a:fld>
            <a:endParaRPr kumimoji="1" lang="ja-JP" altLang="en-US" dirty="0"/>
          </a:p>
        </p:txBody>
      </p:sp>
    </p:spTree>
    <p:extLst>
      <p:ext uri="{BB962C8B-B14F-4D97-AF65-F5344CB8AC3E}">
        <p14:creationId xmlns:p14="http://schemas.microsoft.com/office/powerpoint/2010/main" val="51160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ここでは接種証明書アプリから証明書発行の仕方と証明書発行の開始の方法について説明します。</a:t>
            </a:r>
            <a:endParaRPr kumimoji="1" lang="en-US" altLang="ja-JP" kern="1200" dirty="0">
              <a:solidFill>
                <a:schemeClr val="tx1"/>
              </a:solidFill>
              <a:effectLst/>
            </a:endParaRPr>
          </a:p>
          <a:p>
            <a:endParaRPr lang="en-US" altLang="ja-JP" dirty="0"/>
          </a:p>
          <a:p>
            <a:r>
              <a:rPr kumimoji="1" lang="ja-JP" altLang="ja-JP" kern="1200" dirty="0">
                <a:solidFill>
                  <a:schemeClr val="tx1"/>
                </a:solidFill>
                <a:effectLst/>
              </a:rPr>
              <a:t>まずホーム画面にある新型コロナワクチン接種証明書アプリをタップしてください。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en-US" altLang="ja-JP" kern="1200" dirty="0">
                <a:solidFill>
                  <a:schemeClr val="tx1"/>
                </a:solidFill>
                <a:effectLst/>
              </a:rPr>
              <a:t>Android</a:t>
            </a:r>
            <a:r>
              <a:rPr kumimoji="1" lang="ja-JP" altLang="ja-JP" kern="1200" dirty="0">
                <a:solidFill>
                  <a:schemeClr val="tx1"/>
                </a:solidFill>
                <a:effectLst/>
              </a:rPr>
              <a:t>スマートフォン、</a:t>
            </a:r>
            <a:r>
              <a:rPr kumimoji="1" lang="en-US" altLang="ja-JP" kern="1200" dirty="0">
                <a:solidFill>
                  <a:schemeClr val="tx1"/>
                </a:solidFill>
                <a:effectLst/>
              </a:rPr>
              <a:t>iPhone</a:t>
            </a:r>
            <a:r>
              <a:rPr kumimoji="1" lang="ja-JP" altLang="ja-JP" kern="1200" dirty="0">
                <a:solidFill>
                  <a:schemeClr val="tx1"/>
                </a:solidFill>
                <a:effectLst/>
              </a:rPr>
              <a:t>どちらも同じアイコンです。</a:t>
            </a:r>
          </a:p>
          <a:p>
            <a:endParaRPr kumimoji="1" lang="ja-JP" altLang="en-US" dirty="0"/>
          </a:p>
        </p:txBody>
      </p:sp>
    </p:spTree>
    <p:extLst>
      <p:ext uri="{BB962C8B-B14F-4D97-AF65-F5344CB8AC3E}">
        <p14:creationId xmlns:p14="http://schemas.microsoft.com/office/powerpoint/2010/main" val="236871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20</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マイナンバーカードの読み取りが完了したら次はパスポートの読み込みです。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①パスポートを用意し、「読み取り開始」をタップしてください。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②パスポートをフレームの中に合わせてください。</a:t>
            </a:r>
          </a:p>
          <a:p>
            <a:r>
              <a:rPr kumimoji="1" lang="ja-JP" altLang="ja-JP" b="1" kern="1200" dirty="0">
                <a:solidFill>
                  <a:schemeClr val="tx1"/>
                </a:solidFill>
                <a:effectLst/>
              </a:rPr>
              <a:t>　</a:t>
            </a:r>
            <a:r>
              <a:rPr kumimoji="1" lang="ja-JP" altLang="ja-JP" kern="1200" dirty="0">
                <a:solidFill>
                  <a:schemeClr val="tx1"/>
                </a:solidFill>
                <a:effectLst/>
              </a:rPr>
              <a:t>近づけたり離したりしながら枠の中に納まるように調節します。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③「パスポートを読み取りました」と出たら「次に進む」をタップしてください。</a:t>
            </a:r>
          </a:p>
          <a:p>
            <a:endParaRPr kumimoji="1" lang="ja-JP" altLang="en-US" dirty="0"/>
          </a:p>
        </p:txBody>
      </p:sp>
    </p:spTree>
    <p:extLst>
      <p:ext uri="{BB962C8B-B14F-4D97-AF65-F5344CB8AC3E}">
        <p14:creationId xmlns:p14="http://schemas.microsoft.com/office/powerpoint/2010/main" val="288343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21</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effectLst/>
              </a:rPr>
              <a:t>ここでは請求先の自治体を選択します。</a:t>
            </a:r>
            <a:endParaRPr kumimoji="1" lang="en-US" altLang="ja-JP" kern="1200" dirty="0">
              <a:effectLst/>
            </a:endParaRPr>
          </a:p>
          <a:p>
            <a:endParaRPr kumimoji="1" lang="ja-JP" altLang="ja-JP" kern="1200" dirty="0">
              <a:effectLst/>
            </a:endParaRPr>
          </a:p>
          <a:p>
            <a:r>
              <a:rPr kumimoji="1" lang="ja-JP" altLang="ja-JP" kern="1200" dirty="0">
                <a:effectLst/>
              </a:rPr>
              <a:t>選択方法は日本国内用の方法と同じです。</a:t>
            </a:r>
            <a:endParaRPr kumimoji="1" lang="en-US" altLang="ja-JP" kern="1200" dirty="0">
              <a:effectLst/>
            </a:endParaRPr>
          </a:p>
          <a:p>
            <a:endParaRPr kumimoji="1" lang="ja-JP" altLang="ja-JP" kern="1200" dirty="0">
              <a:effectLst/>
            </a:endParaRPr>
          </a:p>
          <a:p>
            <a:r>
              <a:rPr kumimoji="1" lang="ja-JP" altLang="ja-JP" kern="1200" dirty="0">
                <a:effectLst/>
              </a:rPr>
              <a:t>①</a:t>
            </a:r>
            <a:r>
              <a:rPr kumimoji="1" lang="ja-JP" altLang="en-US" kern="1200" dirty="0">
                <a:effectLst/>
              </a:rPr>
              <a:t>ワクチン接種時にご自身がお住まいになっていた</a:t>
            </a:r>
            <a:r>
              <a:rPr kumimoji="1" lang="ja-JP" altLang="ja-JP" kern="1200" dirty="0">
                <a:effectLst/>
              </a:rPr>
              <a:t>自治体</a:t>
            </a:r>
            <a:r>
              <a:rPr kumimoji="1" lang="ja-JP" altLang="en-US" kern="1200" dirty="0">
                <a:effectLst/>
              </a:rPr>
              <a:t>（市区町村）</a:t>
            </a:r>
            <a:r>
              <a:rPr kumimoji="1" lang="ja-JP" altLang="ja-JP" kern="1200" dirty="0">
                <a:effectLst/>
              </a:rPr>
              <a:t>を選択し</a:t>
            </a:r>
            <a:r>
              <a:rPr kumimoji="1" lang="ja-JP" altLang="en-US" kern="1200" dirty="0">
                <a:effectLst/>
              </a:rPr>
              <a:t>、</a:t>
            </a:r>
            <a:r>
              <a:rPr kumimoji="1" lang="ja-JP" altLang="ja-JP" kern="1200" dirty="0">
                <a:effectLst/>
              </a:rPr>
              <a:t>｢ワクチン接種記録</a:t>
            </a:r>
            <a:r>
              <a:rPr kumimoji="1" lang="ja-JP" altLang="en-US" kern="1200" dirty="0">
                <a:effectLst/>
              </a:rPr>
              <a:t>を</a:t>
            </a:r>
            <a:r>
              <a:rPr kumimoji="1" lang="ja-JP" altLang="ja-JP" kern="1200" dirty="0">
                <a:effectLst/>
              </a:rPr>
              <a:t>検索｣をタップし、都道府県名と市区町村名それぞれ当てはまるものを選択してください。</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en-US" altLang="ja-JP" kern="1200" dirty="0">
                <a:effectLst/>
              </a:rPr>
              <a:t>1</a:t>
            </a:r>
            <a:r>
              <a:rPr kumimoji="1" lang="ja-JP" altLang="ja-JP" kern="1200" dirty="0">
                <a:effectLst/>
              </a:rPr>
              <a:t>回目と</a:t>
            </a:r>
            <a:r>
              <a:rPr kumimoji="1" lang="en-US" altLang="ja-JP" kern="1200" dirty="0">
                <a:effectLst/>
              </a:rPr>
              <a:t>2</a:t>
            </a:r>
            <a:r>
              <a:rPr kumimoji="1" lang="ja-JP" altLang="ja-JP" kern="1200" dirty="0">
                <a:effectLst/>
              </a:rPr>
              <a:t>回目で接種した場所が異なる場合は注意が必要です。</a:t>
            </a:r>
            <a:endParaRPr kumimoji="1" lang="en-US" altLang="ja-JP" kern="1200" dirty="0">
              <a:effectLst/>
            </a:endParaRPr>
          </a:p>
          <a:p>
            <a:endParaRPr lang="en-US" altLang="ja-JP" dirty="0"/>
          </a:p>
          <a:p>
            <a:r>
              <a:rPr kumimoji="1" lang="ja-JP" altLang="ja-JP" kern="1200" dirty="0">
                <a:effectLst/>
              </a:rPr>
              <a:t>詳しくは説明をご確認ください。</a:t>
            </a:r>
            <a:endParaRPr kumimoji="1" lang="ja-JP" altLang="en-US" dirty="0"/>
          </a:p>
        </p:txBody>
      </p:sp>
    </p:spTree>
    <p:extLst>
      <p:ext uri="{BB962C8B-B14F-4D97-AF65-F5344CB8AC3E}">
        <p14:creationId xmlns:p14="http://schemas.microsoft.com/office/powerpoint/2010/main" val="3265282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22</a:t>
            </a:fld>
            <a:endParaRPr kumimoji="1" lang="ja-JP" altLang="en-US" dirty="0"/>
          </a:p>
        </p:txBody>
      </p:sp>
      <p:sp>
        <p:nvSpPr>
          <p:cNvPr id="3" name="ノート プレースホルダー 2"/>
          <p:cNvSpPr>
            <a:spLocks noGrp="1"/>
          </p:cNvSpPr>
          <p:nvPr>
            <p:ph type="body" idx="1"/>
          </p:nvPr>
        </p:nvSpPr>
        <p:spPr>
          <a:xfrm>
            <a:off x="710249" y="4924647"/>
            <a:ext cx="5936640" cy="4029254"/>
          </a:xfrm>
        </p:spPr>
        <p:txBody>
          <a:bodyPr/>
          <a:lstStyle/>
          <a:p>
            <a:r>
              <a:rPr kumimoji="1" lang="ja-JP" altLang="ja-JP" kern="1200" dirty="0">
                <a:solidFill>
                  <a:schemeClr val="tx1"/>
                </a:solidFill>
                <a:effectLst/>
              </a:rPr>
              <a:t>②「発行する」をタップしてください。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　　「発行する」のボタンは画面を下から上にスクロールするとあります。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③「終了する」をタップしてください。</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b="0" kern="1200" dirty="0">
                <a:solidFill>
                  <a:schemeClr val="tx1"/>
                </a:solidFill>
                <a:effectLst/>
              </a:rPr>
              <a:t>これで海外用の新型コロナウイルス感染症予防接種証明書が発行されました。</a:t>
            </a:r>
          </a:p>
          <a:p>
            <a:endParaRPr kumimoji="1" lang="ja-JP" altLang="en-US" dirty="0"/>
          </a:p>
        </p:txBody>
      </p:sp>
    </p:spTree>
    <p:extLst>
      <p:ext uri="{BB962C8B-B14F-4D97-AF65-F5344CB8AC3E}">
        <p14:creationId xmlns:p14="http://schemas.microsoft.com/office/powerpoint/2010/main" val="58521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23</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ここでは発行された証明書記録の確認方法についてご説明します。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①「</a:t>
            </a:r>
            <a:r>
              <a:rPr kumimoji="1" lang="en-US" altLang="ja-JP" kern="1200" dirty="0">
                <a:solidFill>
                  <a:schemeClr val="tx1"/>
                </a:solidFill>
                <a:effectLst/>
              </a:rPr>
              <a:t>Vaccination Certificate of COVID-19 </a:t>
            </a:r>
            <a:r>
              <a:rPr kumimoji="1" lang="ja-JP" altLang="ja-JP" kern="1200" dirty="0">
                <a:solidFill>
                  <a:schemeClr val="tx1"/>
                </a:solidFill>
                <a:effectLst/>
              </a:rPr>
              <a:t>（バク</a:t>
            </a:r>
            <a:r>
              <a:rPr kumimoji="1" lang="ja-JP" altLang="en-US" kern="1200" dirty="0">
                <a:solidFill>
                  <a:schemeClr val="tx1"/>
                </a:solidFill>
                <a:effectLst/>
              </a:rPr>
              <a:t>シ</a:t>
            </a:r>
            <a:r>
              <a:rPr kumimoji="1" lang="ja-JP" altLang="ja-JP" kern="1200" dirty="0">
                <a:solidFill>
                  <a:schemeClr val="tx1"/>
                </a:solidFill>
                <a:effectLst/>
              </a:rPr>
              <a:t>ネイション　サーティフィケイト　オブ　コビット　ナインティーン）」をタップすると二次元コードと詳細が確認できます。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画面をスクロールするとワクチンタイプなど、すべての詳細が確認できます。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二次元コードには国により規格が異なります。</a:t>
            </a:r>
            <a:endParaRPr kumimoji="1" lang="ja-JP" altLang="en-US" dirty="0"/>
          </a:p>
        </p:txBody>
      </p:sp>
    </p:spTree>
    <p:extLst>
      <p:ext uri="{BB962C8B-B14F-4D97-AF65-F5344CB8AC3E}">
        <p14:creationId xmlns:p14="http://schemas.microsoft.com/office/powerpoint/2010/main" val="224229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24</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rPr>
              <a:t>ここでは証明書の表示についてご説明します。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発行済の証明書は｢接種証明書｣アイコンをタップし、アプリを開くことで簡単に表示が可能です。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海外用だけでなく、第三章で発行している日本国内用も確認ができます。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以上でワクチンパスポートについての講座は終了となります。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ありがとうございました。</a:t>
            </a:r>
            <a:endParaRPr kumimoji="1" lang="ja-JP" altLang="en-US" dirty="0"/>
          </a:p>
        </p:txBody>
      </p:sp>
    </p:spTree>
    <p:extLst>
      <p:ext uri="{BB962C8B-B14F-4D97-AF65-F5344CB8AC3E}">
        <p14:creationId xmlns:p14="http://schemas.microsoft.com/office/powerpoint/2010/main" val="3639500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25</a:t>
            </a:fld>
            <a:endParaRPr kumimoji="1" lang="ja-JP" altLang="en-US" dirty="0"/>
          </a:p>
        </p:txBody>
      </p:sp>
      <p:sp>
        <p:nvSpPr>
          <p:cNvPr id="3" name="ノート プレースホルダー 2"/>
          <p:cNvSpPr>
            <a:spLocks noGrp="1"/>
          </p:cNvSpPr>
          <p:nvPr>
            <p:ph type="body" idx="1"/>
          </p:nvPr>
        </p:nvSpPr>
        <p:spPr/>
        <p:txBody>
          <a:bodyPr/>
          <a:lstStyle/>
          <a:p>
            <a:pPr defTabSz="914217">
              <a:defRPr/>
            </a:pPr>
            <a:r>
              <a:rPr kumimoji="1" lang="en-US" altLang="ja-JP" kern="1200" dirty="0">
                <a:effectLst/>
              </a:rPr>
              <a:t>【</a:t>
            </a:r>
            <a:r>
              <a:rPr kumimoji="1" lang="ja-JP" altLang="en-US" kern="1200" dirty="0">
                <a:effectLst/>
              </a:rPr>
              <a:t>補足説明</a:t>
            </a:r>
            <a:r>
              <a:rPr kumimoji="1" lang="en-US" altLang="ja-JP" kern="1200" dirty="0">
                <a:effectLst/>
              </a:rPr>
              <a:t>】</a:t>
            </a:r>
          </a:p>
          <a:p>
            <a:pPr defTabSz="914217">
              <a:defRPr/>
            </a:pPr>
            <a:endParaRPr lang="en-US" altLang="ja-JP" dirty="0"/>
          </a:p>
          <a:p>
            <a:pPr defTabSz="914217">
              <a:defRPr/>
            </a:pPr>
            <a:r>
              <a:rPr kumimoji="1" lang="ja-JP" altLang="ja-JP" kern="1200" dirty="0">
                <a:effectLst/>
              </a:rPr>
              <a:t>接種証明書のお問合せについては</a:t>
            </a:r>
            <a:r>
              <a:rPr kumimoji="1" lang="ja-JP" altLang="en-US" kern="1200" dirty="0">
                <a:effectLst/>
              </a:rPr>
              <a:t>、よくある質問、お問い合わせページ</a:t>
            </a:r>
            <a:r>
              <a:rPr kumimoji="1" lang="ja-JP" altLang="ja-JP" kern="1200" dirty="0">
                <a:effectLst/>
              </a:rPr>
              <a:t>をご案内してください。</a:t>
            </a:r>
          </a:p>
          <a:p>
            <a:pPr defTabSz="914217">
              <a:defRPr/>
            </a:pPr>
            <a:endParaRPr kumimoji="1" lang="ja-JP" altLang="en-US" dirty="0"/>
          </a:p>
        </p:txBody>
      </p:sp>
    </p:spTree>
    <p:extLst>
      <p:ext uri="{BB962C8B-B14F-4D97-AF65-F5344CB8AC3E}">
        <p14:creationId xmlns:p14="http://schemas.microsoft.com/office/powerpoint/2010/main" val="972405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26</a:t>
            </a:fld>
            <a:endParaRPr kumimoji="1" lang="ja-JP" altLang="en-US" dirty="0"/>
          </a:p>
        </p:txBody>
      </p:sp>
    </p:spTree>
    <p:extLst>
      <p:ext uri="{BB962C8B-B14F-4D97-AF65-F5344CB8AC3E}">
        <p14:creationId xmlns:p14="http://schemas.microsoft.com/office/powerpoint/2010/main" val="305190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3</a:t>
            </a:fld>
            <a:endParaRPr kumimoji="1" lang="ja-JP" altLang="en-US" dirty="0"/>
          </a:p>
        </p:txBody>
      </p:sp>
      <p:sp>
        <p:nvSpPr>
          <p:cNvPr id="3" name="ノート プレースホルダー 2"/>
          <p:cNvSpPr>
            <a:spLocks noGrp="1"/>
          </p:cNvSpPr>
          <p:nvPr>
            <p:ph type="body" idx="1"/>
          </p:nvPr>
        </p:nvSpPr>
        <p:spPr/>
        <p:txBody>
          <a:bodyPr/>
          <a:lstStyle/>
          <a:p>
            <a:r>
              <a:rPr kumimoji="1" lang="ja-JP" altLang="en-US" kern="1200" dirty="0">
                <a:solidFill>
                  <a:schemeClr val="tx1"/>
                </a:solidFill>
                <a:effectLst/>
              </a:rPr>
              <a:t>初回の起動では初期起動画面が表示されます。</a:t>
            </a:r>
            <a:endParaRPr kumimoji="1" lang="en-US" altLang="ja-JP" kern="1200" dirty="0">
              <a:solidFill>
                <a:schemeClr val="tx1"/>
              </a:solidFill>
              <a:effectLst/>
            </a:endParaRPr>
          </a:p>
          <a:p>
            <a:endParaRPr kumimoji="1" lang="en-US" altLang="ja-JP" kern="1200" dirty="0">
              <a:solidFill>
                <a:schemeClr val="tx1"/>
              </a:solidFill>
              <a:effectLst/>
            </a:endParaRPr>
          </a:p>
          <a:p>
            <a:r>
              <a:rPr kumimoji="1" lang="ja-JP" altLang="ja-JP" kern="1200" dirty="0">
                <a:solidFill>
                  <a:schemeClr val="tx1"/>
                </a:solidFill>
                <a:effectLst/>
              </a:rPr>
              <a:t>アプリの説明が表示されますので確認いただきながら</a:t>
            </a:r>
          </a:p>
          <a:p>
            <a:r>
              <a:rPr kumimoji="1" lang="ja-JP" altLang="ja-JP" kern="1200" dirty="0">
                <a:solidFill>
                  <a:schemeClr val="tx1"/>
                </a:solidFill>
                <a:effectLst/>
              </a:rPr>
              <a:t>「次へ進む」をタップしていきます。</a:t>
            </a:r>
            <a:endParaRPr kumimoji="1" lang="en-US" altLang="ja-JP" kern="1200" dirty="0">
              <a:solidFill>
                <a:schemeClr val="tx1"/>
              </a:solidFill>
              <a:effectLst/>
            </a:endParaRPr>
          </a:p>
          <a:p>
            <a:endParaRPr kumimoji="1" lang="en-US" altLang="ja-JP" kern="1200" dirty="0">
              <a:solidFill>
                <a:schemeClr val="tx1"/>
              </a:solidFill>
              <a:effectLst/>
            </a:endParaRPr>
          </a:p>
          <a:p>
            <a:r>
              <a:rPr kumimoji="1" lang="ja-JP" altLang="ja-JP" kern="1200" dirty="0">
                <a:solidFill>
                  <a:schemeClr val="tx1"/>
                </a:solidFill>
                <a:effectLst/>
              </a:rPr>
              <a:t>①から④の手順に従い、</a:t>
            </a:r>
            <a:r>
              <a:rPr kumimoji="1" lang="ja-JP" altLang="en-US" kern="1200" dirty="0">
                <a:solidFill>
                  <a:schemeClr val="tx1"/>
                </a:solidFill>
                <a:effectLst/>
              </a:rPr>
              <a:t>「</a:t>
            </a:r>
            <a:r>
              <a:rPr kumimoji="1" lang="ja-JP" altLang="ja-JP" kern="1200" dirty="0">
                <a:solidFill>
                  <a:schemeClr val="tx1"/>
                </a:solidFill>
                <a:effectLst/>
              </a:rPr>
              <a:t>次へ進む</a:t>
            </a:r>
            <a:r>
              <a:rPr kumimoji="1" lang="ja-JP" altLang="en-US" kern="1200" dirty="0">
                <a:solidFill>
                  <a:schemeClr val="tx1"/>
                </a:solidFill>
                <a:effectLst/>
              </a:rPr>
              <a:t>」</a:t>
            </a:r>
            <a:r>
              <a:rPr kumimoji="1" lang="ja-JP" altLang="ja-JP" kern="1200" dirty="0">
                <a:solidFill>
                  <a:schemeClr val="tx1"/>
                </a:solidFill>
                <a:effectLst/>
              </a:rPr>
              <a:t>を</a:t>
            </a:r>
            <a:r>
              <a:rPr kumimoji="1" lang="en-US" altLang="ja-JP" kern="1200" dirty="0">
                <a:solidFill>
                  <a:schemeClr val="tx1"/>
                </a:solidFill>
                <a:effectLst/>
              </a:rPr>
              <a:t>4</a:t>
            </a:r>
            <a:r>
              <a:rPr kumimoji="1" lang="ja-JP" altLang="ja-JP" kern="1200" dirty="0">
                <a:solidFill>
                  <a:schemeClr val="tx1"/>
                </a:solidFill>
                <a:effectLst/>
              </a:rPr>
              <a:t>回タップすると利用規約が出てきます。</a:t>
            </a:r>
            <a:endParaRPr kumimoji="1" lang="ja-JP" altLang="en-US" dirty="0"/>
          </a:p>
        </p:txBody>
      </p:sp>
    </p:spTree>
    <p:extLst>
      <p:ext uri="{BB962C8B-B14F-4D97-AF65-F5344CB8AC3E}">
        <p14:creationId xmlns:p14="http://schemas.microsoft.com/office/powerpoint/2010/main" val="182583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4</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effectLst/>
              </a:rPr>
              <a:t>⑤利用規約を確認いただき、確認</a:t>
            </a:r>
            <a:r>
              <a:rPr kumimoji="1" lang="ja-JP" altLang="en-US" kern="1200" dirty="0">
                <a:effectLst/>
              </a:rPr>
              <a:t>でき</a:t>
            </a:r>
            <a:r>
              <a:rPr kumimoji="1" lang="ja-JP" altLang="ja-JP" kern="1200" dirty="0">
                <a:effectLst/>
              </a:rPr>
              <a:t>たら「同意する」にチェックを付けてください。</a:t>
            </a:r>
            <a:endParaRPr kumimoji="1" lang="en-US" altLang="ja-JP" kern="1200" dirty="0">
              <a:effectLst/>
            </a:endParaRPr>
          </a:p>
          <a:p>
            <a:endParaRPr kumimoji="1" lang="ja-JP" altLang="ja-JP" kern="1200" dirty="0">
              <a:effectLst/>
            </a:endParaRPr>
          </a:p>
          <a:p>
            <a:r>
              <a:rPr kumimoji="1" lang="ja-JP" altLang="ja-JP" kern="1200" dirty="0">
                <a:effectLst/>
              </a:rPr>
              <a:t>⑥チェックをつけたら「次</a:t>
            </a:r>
            <a:r>
              <a:rPr kumimoji="1" lang="ja-JP" altLang="en-US" kern="1200" dirty="0">
                <a:effectLst/>
              </a:rPr>
              <a:t>へ</a:t>
            </a:r>
            <a:r>
              <a:rPr kumimoji="1" lang="ja-JP" altLang="ja-JP" kern="1200" dirty="0">
                <a:effectLst/>
              </a:rPr>
              <a:t>進む」をタップしてください。</a:t>
            </a:r>
            <a:endParaRPr kumimoji="1" lang="en-US" altLang="ja-JP" kern="1200" dirty="0">
              <a:effectLst/>
            </a:endParaRPr>
          </a:p>
          <a:p>
            <a:endParaRPr kumimoji="1" lang="ja-JP" altLang="ja-JP" kern="1200" dirty="0">
              <a:effectLst/>
            </a:endParaRPr>
          </a:p>
          <a:p>
            <a:r>
              <a:rPr kumimoji="1" lang="ja-JP" altLang="ja-JP" kern="1200" dirty="0">
                <a:effectLst/>
              </a:rPr>
              <a:t>これで初期設定は完了です。</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ja-JP" altLang="ja-JP" kern="1200" dirty="0">
                <a:effectLst/>
              </a:rPr>
              <a:t>二回目以降の起動ではこちらの画面は表示されないことをお伝えしてください。</a:t>
            </a:r>
            <a:endParaRPr kumimoji="1" lang="ja-JP" altLang="en-US" dirty="0"/>
          </a:p>
        </p:txBody>
      </p:sp>
    </p:spTree>
    <p:extLst>
      <p:ext uri="{BB962C8B-B14F-4D97-AF65-F5344CB8AC3E}">
        <p14:creationId xmlns:p14="http://schemas.microsoft.com/office/powerpoint/2010/main" val="19859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5</a:t>
            </a:fld>
            <a:endParaRPr kumimoji="1" lang="ja-JP" altLang="en-US" dirty="0"/>
          </a:p>
        </p:txBody>
      </p:sp>
      <p:sp>
        <p:nvSpPr>
          <p:cNvPr id="3" name="ノート プレースホルダー 2"/>
          <p:cNvSpPr>
            <a:spLocks noGrp="1"/>
          </p:cNvSpPr>
          <p:nvPr>
            <p:ph type="body" idx="1"/>
          </p:nvPr>
        </p:nvSpPr>
        <p:spPr>
          <a:xfrm>
            <a:off x="710249" y="4924647"/>
            <a:ext cx="5681980" cy="4794952"/>
          </a:xfrm>
        </p:spPr>
        <p:txBody>
          <a:bodyPr/>
          <a:lstStyle/>
          <a:p>
            <a:r>
              <a:rPr kumimoji="1" lang="ja-JP" altLang="ja-JP" kern="1200" dirty="0">
                <a:effectLst/>
              </a:rPr>
              <a:t>ここでは日本国内用の接種証明書の発行方法について説明します。</a:t>
            </a:r>
            <a:endParaRPr kumimoji="1" lang="en-US" altLang="ja-JP" kern="1200" dirty="0">
              <a:effectLst/>
            </a:endParaRPr>
          </a:p>
          <a:p>
            <a:endParaRPr kumimoji="1" lang="ja-JP" altLang="ja-JP" kern="1200" dirty="0">
              <a:effectLst/>
            </a:endParaRPr>
          </a:p>
          <a:p>
            <a:r>
              <a:rPr kumimoji="1" lang="ja-JP" altLang="ja-JP" kern="1200" dirty="0">
                <a:effectLst/>
              </a:rPr>
              <a:t>①｢接種証明書を発行｣をタップしてください。</a:t>
            </a:r>
            <a:endParaRPr kumimoji="1" lang="en-US" altLang="ja-JP" kern="1200" dirty="0">
              <a:effectLst/>
            </a:endParaRPr>
          </a:p>
          <a:p>
            <a:endParaRPr kumimoji="1" lang="ja-JP" altLang="ja-JP" kern="1200" dirty="0">
              <a:effectLst/>
            </a:endParaRPr>
          </a:p>
          <a:p>
            <a:r>
              <a:rPr kumimoji="1" lang="ja-JP" altLang="ja-JP" kern="1200" dirty="0">
                <a:effectLst/>
              </a:rPr>
              <a:t>②取得したい証明書のボタンをタップしてください。</a:t>
            </a:r>
            <a:endParaRPr kumimoji="1" lang="en-US" altLang="ja-JP" kern="1200" dirty="0">
              <a:effectLst/>
            </a:endParaRPr>
          </a:p>
          <a:p>
            <a:endParaRPr kumimoji="1" lang="ja-JP" altLang="ja-JP" kern="1200" dirty="0">
              <a:effectLst/>
            </a:endParaRPr>
          </a:p>
          <a:p>
            <a:r>
              <a:rPr kumimoji="1" lang="ja-JP" altLang="ja-JP" kern="1200" dirty="0">
                <a:effectLst/>
              </a:rPr>
              <a:t>③選択が完了したら｢次へ進む｣をタップしてください。</a:t>
            </a:r>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ja-JP" dirty="0"/>
              <a:t>ここでは「日本国内用」の選択ボタンをタップします。</a:t>
            </a:r>
            <a:endParaRPr lang="en-US" altLang="ja-JP" dirty="0"/>
          </a:p>
          <a:p>
            <a:endParaRPr lang="en-US" altLang="ja-JP" dirty="0"/>
          </a:p>
          <a:p>
            <a:r>
              <a:rPr lang="ja-JP" altLang="ja-JP" dirty="0"/>
              <a:t>「海外用」も同時に選択できますが、「海外用」は第四章で説明するので、混乱を避けるため</a:t>
            </a:r>
            <a:r>
              <a:rPr lang="ja-JP" altLang="en-US" dirty="0"/>
              <a:t>に</a:t>
            </a:r>
            <a:r>
              <a:rPr lang="ja-JP" altLang="ja-JP" dirty="0"/>
              <a:t>ここでは選択しないように伝えましょう。</a:t>
            </a:r>
            <a:endParaRPr lang="en-US" altLang="ja-JP" dirty="0"/>
          </a:p>
        </p:txBody>
      </p:sp>
    </p:spTree>
    <p:extLst>
      <p:ext uri="{BB962C8B-B14F-4D97-AF65-F5344CB8AC3E}">
        <p14:creationId xmlns:p14="http://schemas.microsoft.com/office/powerpoint/2010/main" val="286257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6</a:t>
            </a:fld>
            <a:endParaRPr kumimoji="1" lang="ja-JP" altLang="en-US" dirty="0"/>
          </a:p>
        </p:txBody>
      </p:sp>
      <p:sp>
        <p:nvSpPr>
          <p:cNvPr id="3" name="ノート プレースホルダー 2"/>
          <p:cNvSpPr>
            <a:spLocks noGrp="1"/>
          </p:cNvSpPr>
          <p:nvPr>
            <p:ph type="body" idx="1"/>
          </p:nvPr>
        </p:nvSpPr>
        <p:spPr>
          <a:xfrm>
            <a:off x="710249" y="4924646"/>
            <a:ext cx="5681980" cy="5088409"/>
          </a:xfrm>
        </p:spPr>
        <p:txBody>
          <a:bodyPr/>
          <a:lstStyle/>
          <a:p>
            <a:r>
              <a:rPr kumimoji="1" lang="ja-JP" altLang="ja-JP" kern="1200" dirty="0">
                <a:effectLst/>
              </a:rPr>
              <a:t>マイナンバーカードを用意して読み込ませましょう。</a:t>
            </a:r>
            <a:endParaRPr kumimoji="1" lang="en-US" altLang="ja-JP" kern="1200" dirty="0">
              <a:effectLst/>
            </a:endParaRPr>
          </a:p>
          <a:p>
            <a:endParaRPr kumimoji="1" lang="ja-JP" altLang="ja-JP" kern="1200" dirty="0">
              <a:effectLst/>
            </a:endParaRPr>
          </a:p>
          <a:p>
            <a:r>
              <a:rPr kumimoji="1" lang="ja-JP" altLang="ja-JP" kern="1200" dirty="0">
                <a:effectLst/>
              </a:rPr>
              <a:t>①数字</a:t>
            </a:r>
            <a:r>
              <a:rPr kumimoji="1" lang="en-US" altLang="ja-JP" kern="1200" dirty="0">
                <a:effectLst/>
              </a:rPr>
              <a:t>4</a:t>
            </a:r>
            <a:r>
              <a:rPr kumimoji="1" lang="ja-JP" altLang="ja-JP" kern="1200" dirty="0">
                <a:effectLst/>
              </a:rPr>
              <a:t>桁の暗証番号を入力してください。</a:t>
            </a:r>
            <a:endParaRPr kumimoji="1" lang="en-US" altLang="ja-JP" kern="1200" dirty="0">
              <a:effectLst/>
            </a:endParaRPr>
          </a:p>
          <a:p>
            <a:endParaRPr kumimoji="1" lang="ja-JP" altLang="ja-JP" kern="1200" dirty="0">
              <a:effectLst/>
            </a:endParaRPr>
          </a:p>
          <a:p>
            <a:r>
              <a:rPr kumimoji="1" lang="ja-JP" altLang="ja-JP" kern="1200" dirty="0">
                <a:effectLst/>
              </a:rPr>
              <a:t>　番号を３回間違えると発行自治体に行って解除手続きを行わなければならなくなります。</a:t>
            </a:r>
            <a:endParaRPr kumimoji="1" lang="en-US" altLang="ja-JP" kern="1200" dirty="0">
              <a:effectLst/>
            </a:endParaRPr>
          </a:p>
          <a:p>
            <a:endParaRPr kumimoji="1" lang="ja-JP" altLang="ja-JP" kern="1200" dirty="0">
              <a:effectLst/>
            </a:endParaRPr>
          </a:p>
          <a:p>
            <a:r>
              <a:rPr kumimoji="1" lang="ja-JP" altLang="ja-JP" kern="1200" dirty="0">
                <a:effectLst/>
              </a:rPr>
              <a:t>②入力が完了したら「次へ」をタップしてください。</a:t>
            </a:r>
            <a:endParaRPr kumimoji="1" lang="en-US" altLang="ja-JP" kern="1200" dirty="0">
              <a:effectLst/>
            </a:endParaRPr>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ja-JP" dirty="0"/>
              <a:t>慎重に入力するようお伝えしましょう</a:t>
            </a:r>
            <a:r>
              <a:rPr lang="ja-JP" altLang="en-US" dirty="0"/>
              <a:t>。</a:t>
            </a:r>
            <a:endParaRPr lang="ja-JP" altLang="ja-JP" dirty="0"/>
          </a:p>
          <a:p>
            <a:endParaRPr lang="en-US" altLang="ja-JP" dirty="0"/>
          </a:p>
          <a:p>
            <a:r>
              <a:rPr lang="ja-JP" altLang="ja-JP" dirty="0"/>
              <a:t>講座を行う注意点として、講師は受講者の方が暗証番号を入力する際、受講者の方のスマートフォンの画面をのぞき込まないよう注意してください。また、講師による代理入力も行わないでください。</a:t>
            </a:r>
            <a:endParaRPr lang="en-US" altLang="ja-JP" dirty="0"/>
          </a:p>
          <a:p>
            <a:endParaRPr kumimoji="1" lang="ja-JP" altLang="ja-JP" kern="1200" dirty="0">
              <a:effectLst/>
            </a:endParaRPr>
          </a:p>
          <a:p>
            <a:endParaRPr kumimoji="1" lang="ja-JP" altLang="en-US" dirty="0"/>
          </a:p>
        </p:txBody>
      </p:sp>
    </p:spTree>
    <p:extLst>
      <p:ext uri="{BB962C8B-B14F-4D97-AF65-F5344CB8AC3E}">
        <p14:creationId xmlns:p14="http://schemas.microsoft.com/office/powerpoint/2010/main" val="415102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7</a:t>
            </a:fld>
            <a:endParaRPr kumimoji="1" lang="ja-JP" altLang="en-US" dirty="0"/>
          </a:p>
        </p:txBody>
      </p:sp>
      <p:sp>
        <p:nvSpPr>
          <p:cNvPr id="3" name="ノート プレースホルダー 2"/>
          <p:cNvSpPr>
            <a:spLocks noGrp="1"/>
          </p:cNvSpPr>
          <p:nvPr>
            <p:ph type="body" idx="1"/>
          </p:nvPr>
        </p:nvSpPr>
        <p:spPr>
          <a:xfrm>
            <a:off x="710249" y="4924647"/>
            <a:ext cx="5681980" cy="5308379"/>
          </a:xfrm>
        </p:spPr>
        <p:txBody>
          <a:bodyPr/>
          <a:lstStyle/>
          <a:p>
            <a:r>
              <a:rPr kumimoji="1" lang="ja-JP" altLang="ja-JP" b="1" kern="1200" dirty="0">
                <a:solidFill>
                  <a:srgbClr val="FF0000"/>
                </a:solidFill>
                <a:effectLst/>
              </a:rPr>
              <a:t>ここから</a:t>
            </a:r>
            <a:r>
              <a:rPr kumimoji="1" lang="en-US" altLang="ja-JP" b="1" kern="1200" dirty="0">
                <a:solidFill>
                  <a:srgbClr val="FF0000"/>
                </a:solidFill>
                <a:effectLst/>
              </a:rPr>
              <a:t>Android</a:t>
            </a:r>
            <a:r>
              <a:rPr kumimoji="1" lang="ja-JP" altLang="ja-JP" b="1" kern="1200" dirty="0">
                <a:solidFill>
                  <a:srgbClr val="FF0000"/>
                </a:solidFill>
                <a:effectLst/>
              </a:rPr>
              <a:t>スマートフォンと</a:t>
            </a:r>
            <a:r>
              <a:rPr kumimoji="1" lang="en-US" altLang="ja-JP" b="1" kern="1200" dirty="0">
                <a:solidFill>
                  <a:srgbClr val="FF0000"/>
                </a:solidFill>
                <a:effectLst/>
              </a:rPr>
              <a:t>iPhone</a:t>
            </a:r>
            <a:r>
              <a:rPr kumimoji="1" lang="ja-JP" altLang="ja-JP" b="1" kern="1200" dirty="0">
                <a:solidFill>
                  <a:srgbClr val="FF0000"/>
                </a:solidFill>
                <a:effectLst/>
              </a:rPr>
              <a:t>で操作が変わります。</a:t>
            </a:r>
            <a:endParaRPr kumimoji="1" lang="en-US" altLang="ja-JP" b="1" kern="1200" dirty="0">
              <a:solidFill>
                <a:srgbClr val="FF0000"/>
              </a:solidFill>
              <a:effectLst/>
            </a:endParaRPr>
          </a:p>
          <a:p>
            <a:endParaRPr kumimoji="1" lang="ja-JP" altLang="ja-JP" b="0" kern="1200" dirty="0">
              <a:effectLst/>
            </a:endParaRPr>
          </a:p>
          <a:p>
            <a:r>
              <a:rPr kumimoji="1" lang="ja-JP" altLang="ja-JP" kern="1200" dirty="0">
                <a:effectLst/>
              </a:rPr>
              <a:t>まず</a:t>
            </a:r>
            <a:r>
              <a:rPr kumimoji="1" lang="en-US" altLang="ja-JP" kern="1200" dirty="0">
                <a:effectLst/>
              </a:rPr>
              <a:t>Android</a:t>
            </a:r>
            <a:r>
              <a:rPr kumimoji="1" lang="ja-JP" altLang="ja-JP" kern="1200" dirty="0">
                <a:effectLst/>
              </a:rPr>
              <a:t>スマートフォンの方の場合から説明します。</a:t>
            </a:r>
            <a:endParaRPr kumimoji="1" lang="en-US" altLang="ja-JP" kern="1200" dirty="0">
              <a:effectLst/>
            </a:endParaRPr>
          </a:p>
          <a:p>
            <a:endParaRPr kumimoji="1" lang="ja-JP" altLang="ja-JP" kern="1200" dirty="0">
              <a:effectLst/>
            </a:endParaRPr>
          </a:p>
          <a:p>
            <a:r>
              <a:rPr kumimoji="1" lang="ja-JP" altLang="ja-JP" kern="1200" dirty="0">
                <a:effectLst/>
              </a:rPr>
              <a:t>テキストは左の手順をご確認ください。</a:t>
            </a:r>
            <a:endParaRPr kumimoji="1" lang="en-US" altLang="ja-JP" kern="1200" dirty="0">
              <a:effectLst/>
            </a:endParaRPr>
          </a:p>
          <a:p>
            <a:endParaRPr kumimoji="1" lang="ja-JP" altLang="ja-JP" kern="1200" dirty="0">
              <a:effectLst/>
            </a:endParaRPr>
          </a:p>
          <a:p>
            <a:r>
              <a:rPr kumimoji="1" lang="ja-JP" altLang="ja-JP" kern="1200" dirty="0">
                <a:effectLst/>
              </a:rPr>
              <a:t>③注意を確認してから「</a:t>
            </a:r>
            <a:r>
              <a:rPr kumimoji="1" lang="en-US" altLang="ja-JP" kern="1200" dirty="0">
                <a:effectLst/>
              </a:rPr>
              <a:t>OK</a:t>
            </a:r>
            <a:r>
              <a:rPr kumimoji="1" lang="ja-JP" altLang="ja-JP" kern="1200" dirty="0">
                <a:effectLst/>
              </a:rPr>
              <a:t>」をタップしてください。</a:t>
            </a:r>
            <a:endParaRPr kumimoji="1" lang="en-US" altLang="ja-JP" kern="1200" dirty="0">
              <a:effectLst/>
            </a:endParaRPr>
          </a:p>
          <a:p>
            <a:endParaRPr kumimoji="1" lang="ja-JP" altLang="ja-JP" kern="1200" dirty="0">
              <a:effectLst/>
            </a:endParaRPr>
          </a:p>
          <a:p>
            <a:r>
              <a:rPr kumimoji="1" lang="ja-JP" altLang="ja-JP" kern="1200" dirty="0">
                <a:effectLst/>
              </a:rPr>
              <a:t>④</a:t>
            </a:r>
            <a:r>
              <a:rPr kumimoji="1" lang="en-US" altLang="ja-JP" kern="1200" dirty="0">
                <a:effectLst/>
              </a:rPr>
              <a:t>23</a:t>
            </a:r>
            <a:r>
              <a:rPr kumimoji="1" lang="ja-JP" altLang="ja-JP" kern="1200" dirty="0">
                <a:effectLst/>
              </a:rPr>
              <a:t>ページの左の手順、マイナンバーカードをスマホ裏面に密着させてマイナンバーカードを読みとってください。</a:t>
            </a:r>
            <a:endParaRPr kumimoji="1" lang="en-US" altLang="ja-JP" kern="1200" dirty="0">
              <a:effectLst/>
            </a:endParaRPr>
          </a:p>
          <a:p>
            <a:endParaRPr kumimoji="1" lang="ja-JP" altLang="ja-JP" kern="1200" dirty="0">
              <a:effectLst/>
            </a:endParaRPr>
          </a:p>
          <a:p>
            <a:r>
              <a:rPr kumimoji="1" lang="ja-JP" altLang="ja-JP" kern="1200" dirty="0">
                <a:effectLst/>
              </a:rPr>
              <a:t>⑤続いて</a:t>
            </a:r>
            <a:r>
              <a:rPr kumimoji="1" lang="en-US" altLang="ja-JP" kern="1200" dirty="0">
                <a:effectLst/>
              </a:rPr>
              <a:t>24</a:t>
            </a:r>
            <a:r>
              <a:rPr kumimoji="1" lang="ja-JP" altLang="ja-JP" kern="1200" dirty="0">
                <a:effectLst/>
              </a:rPr>
              <a:t>ページ、カードを読み取れたら「次へ進む」をタップしてください。</a:t>
            </a:r>
            <a:endParaRPr kumimoji="1" lang="en-US" altLang="ja-JP" kern="1200" dirty="0">
              <a:effectLst/>
            </a:endParaRPr>
          </a:p>
          <a:p>
            <a:endParaRPr kumimoji="1" lang="en-US" altLang="ja-JP" kern="1200" dirty="0">
              <a:effectLst/>
            </a:endParaRPr>
          </a:p>
          <a:p>
            <a:endParaRPr kumimoji="1" lang="ja-JP" altLang="ja-JP" kern="1200" dirty="0">
              <a:effectLst/>
            </a:endParaRPr>
          </a:p>
          <a:p>
            <a:r>
              <a:rPr lang="en-US" altLang="ja-JP" dirty="0"/>
              <a:t>【</a:t>
            </a:r>
            <a:r>
              <a:rPr lang="ja-JP" altLang="en-US" dirty="0"/>
              <a:t>補足説明</a:t>
            </a:r>
            <a:r>
              <a:rPr lang="en-US" altLang="ja-JP" dirty="0"/>
              <a:t>】</a:t>
            </a:r>
          </a:p>
          <a:p>
            <a:endParaRPr kumimoji="1" lang="en-US" altLang="ja-JP" kern="1200" dirty="0">
              <a:effectLst/>
            </a:endParaRPr>
          </a:p>
          <a:p>
            <a:r>
              <a:rPr kumimoji="1" lang="en-US" altLang="ja-JP" kern="1200" dirty="0">
                <a:effectLst/>
              </a:rPr>
              <a:t>Android</a:t>
            </a:r>
            <a:r>
              <a:rPr kumimoji="1" lang="ja-JP" altLang="ja-JP" kern="1200" dirty="0">
                <a:effectLst/>
              </a:rPr>
              <a:t>の方がここまで完了したら一度手を止めていただき、</a:t>
            </a:r>
            <a:r>
              <a:rPr kumimoji="1" lang="en-US" altLang="ja-JP" kern="1200" dirty="0">
                <a:effectLst/>
              </a:rPr>
              <a:t>iPhone</a:t>
            </a:r>
            <a:r>
              <a:rPr kumimoji="1" lang="ja-JP" altLang="ja-JP" kern="1200" dirty="0">
                <a:effectLst/>
              </a:rPr>
              <a:t>の方の読み取りが終わるまで画面には触らずにお待ちいただくようにお伝えしましょう。</a:t>
            </a:r>
            <a:endParaRPr kumimoji="1" lang="en-US" altLang="ja-JP" kern="1200" dirty="0">
              <a:effectLst/>
            </a:endParaRPr>
          </a:p>
          <a:p>
            <a:endParaRPr kumimoji="1" lang="ja-JP" altLang="ja-JP" kern="1200" dirty="0">
              <a:effectLst/>
            </a:endParaRPr>
          </a:p>
          <a:p>
            <a:r>
              <a:rPr kumimoji="1" lang="ja-JP" altLang="ja-JP" kern="1200" dirty="0">
                <a:effectLst/>
              </a:rPr>
              <a:t>続いて</a:t>
            </a:r>
            <a:r>
              <a:rPr kumimoji="1" lang="en-US" altLang="ja-JP" kern="1200" dirty="0">
                <a:effectLst/>
              </a:rPr>
              <a:t>iPhone</a:t>
            </a:r>
            <a:r>
              <a:rPr kumimoji="1" lang="ja-JP" altLang="ja-JP" kern="1200" dirty="0">
                <a:effectLst/>
              </a:rPr>
              <a:t>の方の場合です。</a:t>
            </a:r>
            <a:endParaRPr kumimoji="1" lang="en-US" altLang="ja-JP" kern="1200" dirty="0">
              <a:effectLst/>
            </a:endParaRPr>
          </a:p>
          <a:p>
            <a:endParaRPr kumimoji="1" lang="ja-JP" altLang="ja-JP" kern="1200" dirty="0">
              <a:effectLst/>
            </a:endParaRPr>
          </a:p>
          <a:p>
            <a:r>
              <a:rPr kumimoji="1" lang="en-US" altLang="ja-JP" kern="1200" dirty="0">
                <a:effectLst/>
              </a:rPr>
              <a:t>22</a:t>
            </a:r>
            <a:r>
              <a:rPr kumimoji="1" lang="ja-JP" altLang="en-US" kern="1200" dirty="0">
                <a:effectLst/>
              </a:rPr>
              <a:t>ページ</a:t>
            </a:r>
            <a:r>
              <a:rPr kumimoji="1" lang="ja-JP" altLang="ja-JP" kern="1200" dirty="0">
                <a:effectLst/>
              </a:rPr>
              <a:t>右の手順をご覧ください。</a:t>
            </a:r>
            <a:endParaRPr kumimoji="1" lang="en-US" altLang="ja-JP" kern="1200" dirty="0">
              <a:effectLst/>
            </a:endParaRPr>
          </a:p>
          <a:p>
            <a:endParaRPr kumimoji="1" lang="ja-JP" altLang="ja-JP" kern="1200" dirty="0">
              <a:effectLst/>
            </a:endParaRPr>
          </a:p>
          <a:p>
            <a:r>
              <a:rPr kumimoji="1" lang="ja-JP" altLang="ja-JP" kern="1200" dirty="0">
                <a:effectLst/>
              </a:rPr>
              <a:t>③マイナンバーカードをスマホの裏面に密着させ</a:t>
            </a:r>
            <a:r>
              <a:rPr kumimoji="1" lang="ja-JP" altLang="en-US" kern="1200" dirty="0">
                <a:effectLst/>
              </a:rPr>
              <a:t>てマインナンバーカードを</a:t>
            </a:r>
            <a:r>
              <a:rPr kumimoji="1" lang="ja-JP" altLang="ja-JP" kern="1200" dirty="0">
                <a:effectLst/>
              </a:rPr>
              <a:t>読みとってください。</a:t>
            </a:r>
            <a:endParaRPr kumimoji="1" lang="en-US" altLang="ja-JP" kern="1200" dirty="0">
              <a:effectLst/>
            </a:endParaRPr>
          </a:p>
          <a:p>
            <a:endParaRPr kumimoji="1" lang="ja-JP" altLang="ja-JP" kern="1200" dirty="0">
              <a:effectLst/>
            </a:endParaRPr>
          </a:p>
          <a:p>
            <a:r>
              <a:rPr kumimoji="1" lang="ja-JP" altLang="ja-JP" kern="1200" dirty="0">
                <a:effectLst/>
              </a:rPr>
              <a:t>④読み取り中は</a:t>
            </a:r>
            <a:r>
              <a:rPr kumimoji="1" lang="en-US" altLang="ja-JP" kern="1200" dirty="0">
                <a:effectLst/>
              </a:rPr>
              <a:t>23</a:t>
            </a:r>
            <a:r>
              <a:rPr kumimoji="1" lang="ja-JP" altLang="ja-JP" kern="1200" dirty="0">
                <a:effectLst/>
              </a:rPr>
              <a:t>ページの右の画面が表示されます。</a:t>
            </a:r>
            <a:endParaRPr kumimoji="1" lang="en-US" altLang="ja-JP" kern="1200" dirty="0">
              <a:effectLst/>
            </a:endParaRPr>
          </a:p>
          <a:p>
            <a:endParaRPr kumimoji="1" lang="ja-JP" altLang="ja-JP" kern="1200" dirty="0">
              <a:effectLst/>
            </a:endParaRPr>
          </a:p>
          <a:p>
            <a:r>
              <a:rPr kumimoji="1" lang="ja-JP" altLang="ja-JP" kern="1200" dirty="0">
                <a:effectLst/>
              </a:rPr>
              <a:t>⑤続いて</a:t>
            </a:r>
            <a:r>
              <a:rPr kumimoji="1" lang="en-US" altLang="ja-JP" kern="1200" dirty="0">
                <a:effectLst/>
              </a:rPr>
              <a:t>24</a:t>
            </a:r>
            <a:r>
              <a:rPr kumimoji="1" lang="ja-JP" altLang="ja-JP" kern="1200" dirty="0">
                <a:effectLst/>
              </a:rPr>
              <a:t>ページ、カードを読み取れたら「次へ進む」をタップしてください。</a:t>
            </a:r>
            <a:endParaRPr kumimoji="1" lang="en-US" altLang="ja-JP" kern="1200" dirty="0">
              <a:effectLst/>
            </a:endParaRPr>
          </a:p>
          <a:p>
            <a:endParaRPr kumimoji="1" lang="ja-JP" altLang="ja-JP" kern="1200" dirty="0">
              <a:effectLst/>
            </a:endParaRPr>
          </a:p>
          <a:p>
            <a:r>
              <a:rPr kumimoji="1" lang="ja-JP" altLang="ja-JP" kern="1200" dirty="0">
                <a:effectLst/>
              </a:rPr>
              <a:t>これで</a:t>
            </a:r>
            <a:r>
              <a:rPr kumimoji="1" lang="en-US" altLang="ja-JP" kern="1200" dirty="0">
                <a:effectLst/>
              </a:rPr>
              <a:t>iPhone</a:t>
            </a:r>
            <a:r>
              <a:rPr kumimoji="1" lang="ja-JP" altLang="ja-JP" kern="1200" dirty="0">
                <a:effectLst/>
              </a:rPr>
              <a:t>の方の読み取りも完了です。</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ja-JP" altLang="ja-JP" kern="1200" dirty="0">
                <a:effectLst/>
              </a:rPr>
              <a:t>マイナンバーカードがなかなか読み取れない場合はマイナンバーカードを密着させる場所をずらしながら読み取り位置を調節してみてください。最適な読み取り位置について</a:t>
            </a:r>
            <a:r>
              <a:rPr kumimoji="1" lang="ja-JP" altLang="en-US" kern="1200" dirty="0">
                <a:effectLst/>
              </a:rPr>
              <a:t>は</a:t>
            </a:r>
            <a:r>
              <a:rPr kumimoji="1" lang="ja-JP" altLang="ja-JP" kern="1200" dirty="0">
                <a:effectLst/>
              </a:rPr>
              <a:t>詳しくは</a:t>
            </a:r>
            <a:r>
              <a:rPr kumimoji="1" lang="en-US" altLang="ja-JP" kern="1200" dirty="0">
                <a:effectLst/>
              </a:rPr>
              <a:t>41</a:t>
            </a:r>
            <a:r>
              <a:rPr kumimoji="1" lang="ja-JP" altLang="ja-JP" kern="1200" dirty="0">
                <a:effectLst/>
              </a:rPr>
              <a:t>ページ</a:t>
            </a:r>
            <a:r>
              <a:rPr kumimoji="1" lang="ja-JP" altLang="en-US" kern="1200" dirty="0">
                <a:effectLst/>
              </a:rPr>
              <a:t>の</a:t>
            </a:r>
            <a:r>
              <a:rPr lang="ja-JP" altLang="ja-JP" dirty="0"/>
              <a:t>付録を</a:t>
            </a:r>
            <a:r>
              <a:rPr kumimoji="1" lang="ja-JP" altLang="ja-JP" kern="1200" dirty="0">
                <a:effectLst/>
              </a:rPr>
              <a:t>ご確認ください。</a:t>
            </a:r>
            <a:endParaRPr kumimoji="1" lang="ja-JP" altLang="en-US" dirty="0"/>
          </a:p>
        </p:txBody>
      </p:sp>
    </p:spTree>
    <p:extLst>
      <p:ext uri="{BB962C8B-B14F-4D97-AF65-F5344CB8AC3E}">
        <p14:creationId xmlns:p14="http://schemas.microsoft.com/office/powerpoint/2010/main" val="153943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8</a:t>
            </a:fld>
            <a:endParaRPr kumimoji="1" lang="ja-JP" altLang="en-US" dirty="0"/>
          </a:p>
        </p:txBody>
      </p:sp>
    </p:spTree>
    <p:extLst>
      <p:ext uri="{BB962C8B-B14F-4D97-AF65-F5344CB8AC3E}">
        <p14:creationId xmlns:p14="http://schemas.microsoft.com/office/powerpoint/2010/main" val="44900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9</a:t>
            </a:fld>
            <a:endParaRPr kumimoji="1" lang="ja-JP" altLang="en-US" dirty="0"/>
          </a:p>
        </p:txBody>
      </p:sp>
    </p:spTree>
    <p:extLst>
      <p:ext uri="{BB962C8B-B14F-4D97-AF65-F5344CB8AC3E}">
        <p14:creationId xmlns:p14="http://schemas.microsoft.com/office/powerpoint/2010/main" val="318685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5" name="角丸四角形 14"/>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円/楕円 15"/>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18"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9" name="直線コネクタ 18"/>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37828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209358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28632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94371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465657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86811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7" name="角丸四角形 1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9" name="円/楕円 18"/>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3"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99" userDrawn="1">
          <p15:clr>
            <a:srgbClr val="FBAE40"/>
          </p15:clr>
        </p15:guide>
        <p15:guide id="4" pos="5261" userDrawn="1">
          <p15:clr>
            <a:srgbClr val="FBAE40"/>
          </p15:clr>
        </p15:guide>
        <p15:guide id="5" orient="horz" pos="346" userDrawn="1">
          <p15:clr>
            <a:srgbClr val="FBAE40"/>
          </p15:clr>
        </p15:guide>
        <p15:guide id="6"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14"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5" name="直線コネクタ 14"/>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11" name="円/楕円 10"/>
          <p:cNvSpPr/>
          <p:nvPr userDrawn="1"/>
        </p:nvSpPr>
        <p:spPr>
          <a:xfrm>
            <a:off x="4392000" y="6294277"/>
            <a:ext cx="360000" cy="360000"/>
          </a:xfrm>
          <a:prstGeom prst="ellipse">
            <a:avLst/>
          </a:prstGeom>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2" name="Slide Number Placeholder 5"/>
          <p:cNvSpPr>
            <a:spLocks noGrp="1"/>
          </p:cNvSpPr>
          <p:nvPr>
            <p:ph type="sldNum" sz="quarter" idx="12"/>
          </p:nvPr>
        </p:nvSpPr>
        <p:spPr>
          <a:xfrm>
            <a:off x="3993658" y="6329997"/>
            <a:ext cx="1148956" cy="360001"/>
          </a:xfrm>
          <a:prstGeom prst="rect">
            <a:avLst/>
          </a:prstGeom>
        </p:spPr>
        <p:txBody>
          <a:bodyPr/>
          <a:lstStyle>
            <a:lvl1pPr algn="ctr">
              <a:defRPr sz="1600" b="1" i="0">
                <a:solidFill>
                  <a:srgbClr val="009650"/>
                </a:solidFill>
                <a:latin typeface="Meiryo" charset="-128"/>
                <a:ea typeface="Meiryo" charset="-128"/>
                <a:cs typeface="Meiryo" charset="-128"/>
              </a:defRPr>
            </a:lvl1pPr>
          </a:lstStyle>
          <a:p>
            <a:fld id="{3B1C07BB-6777-BE4E-9D13-23F11C0D5FE8}"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31161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37753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5443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62218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027889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3647" y="365126"/>
            <a:ext cx="5400000" cy="1080000"/>
          </a:xfrm>
          <a:prstGeom prst="rect">
            <a:avLst/>
          </a:prstGeom>
        </p:spPr>
        <p:txBody>
          <a:bodyPr vert="horz" lIns="91440" tIns="45720" rIns="91440" bIns="45720" rtlCol="0" anchor="ctr">
            <a:normAutofit/>
          </a:bodyPr>
          <a:lstStyle/>
          <a:p>
            <a:r>
              <a:rPr lang="ja-JP" altLang="en-US" dirty="0"/>
              <a:t>マター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a:t>
            </a:r>
            <a:r>
              <a:rPr lang="ja-JP" altLang="en-US"/>
              <a:t>書式設定</a:t>
            </a:r>
            <a:endParaRPr lang="en-US" dirty="0"/>
          </a:p>
        </p:txBody>
      </p:sp>
    </p:spTree>
    <p:extLst>
      <p:ext uri="{BB962C8B-B14F-4D97-AF65-F5344CB8AC3E}">
        <p14:creationId xmlns:p14="http://schemas.microsoft.com/office/powerpoint/2010/main" val="10730804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kumimoji="1" sz="2800" b="1" i="0" kern="1200">
          <a:solidFill>
            <a:schemeClr val="tx1"/>
          </a:solidFill>
          <a:latin typeface="Meiryo" charset="-128"/>
          <a:ea typeface="Meiryo" charset="-128"/>
          <a:cs typeface="Meiryo" charset="-128"/>
        </a:defRPr>
      </a:lvl1pPr>
    </p:titleStyle>
    <p:body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4541367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0A7DFD7-2D50-4146-99BA-B99E6D655E3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55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7FEDA8DD-04F5-4974-B059-5F3E7E0CBF4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4262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3E178F52-29BD-45B8-B905-61D7D58E1BE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9456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31FE6A8F-8EF2-4B8F-B791-09D1E8FFC10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135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4324A70-C48F-4B74-8F79-13261CDB1D9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112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750C659-9598-48DB-B77D-E305F98DA17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60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8508263F-4F3B-4CC3-8097-592DEE38B86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0561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8AACDC57-F3C5-42F1-8B35-0985EE5F36D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731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D9C7AA12-3FD3-4EE9-8BB5-AA486429336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3744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21BCE07E-7525-487D-AC56-468B6C47FDF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8530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2F1894EB-AA2F-47DA-9CED-3B068EC767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688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B8EAEDB7-CBEA-4B9E-A521-2373DC4FC25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79036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8489CF17-CDF2-48D9-BE24-A2B39D4848E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803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0DBF781-C68D-46B9-871A-D09AA5B0E53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034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CBBE137-D45C-4C88-B51B-BEBC6025354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33114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8E7BD69-5C7C-472F-87A8-F8A38A86D86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1344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EB57BB94-CBB6-4275-978E-7FECAD6D097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5951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993DD84-771A-4850-B214-52C96436C18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8317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3DD7E3BC-B293-47DF-9FF4-0E192BDF20C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822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666951EE-6668-4FB6-AD4B-A2D1FADCBF3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955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D172A618-B493-406F-BBA9-1353F0AB357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4812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99C516D6-622C-4B0F-9227-6C981AED07C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8846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F1A6356-B6EF-49F5-B0D3-3ED6D756DDA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932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08F1793F-A84A-4AC2-8738-255C001D68D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7912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64533D7-409E-42F2-A33B-C7A9ADFA875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1664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5270B87-6C3B-473D-99D3-328E97EEF35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64511729"/>
      </p:ext>
    </p:extLst>
  </p:cSld>
  <p:clrMapOvr>
    <a:masterClrMapping/>
  </p:clrMapOvr>
</p:sld>
</file>

<file path=ppt/theme/theme1.xml><?xml version="1.0" encoding="utf-8"?>
<a:theme xmlns:a="http://schemas.openxmlformats.org/drawingml/2006/main" name="1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10474</TotalTime>
  <Words>1812</Words>
  <Application>Microsoft Office PowerPoint</Application>
  <PresentationFormat>画面に合わせる (4:3)</PresentationFormat>
  <Paragraphs>250</Paragraphs>
  <Slides>26</Slides>
  <Notes>26</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26</vt:i4>
      </vt:variant>
    </vt:vector>
  </HeadingPairs>
  <TitlesOfParts>
    <vt:vector size="35" baseType="lpstr">
      <vt:lpstr>Meiryo UI</vt:lpstr>
      <vt:lpstr>Meiryo</vt:lpstr>
      <vt:lpstr>游ゴシック</vt:lpstr>
      <vt:lpstr>游ゴシック</vt:lpstr>
      <vt:lpstr>Yu Gothic Light</vt:lpstr>
      <vt:lpstr>Arial</vt:lpstr>
      <vt:lpstr>Calibri</vt:lpstr>
      <vt:lpstr>1_ホワイト</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revision>798</cp:revision>
  <cp:lastPrinted>2022-06-22T12:21:24Z</cp:lastPrinted>
  <dcterms:created xsi:type="dcterms:W3CDTF">2021-02-25T01:35:49Z</dcterms:created>
  <dcterms:modified xsi:type="dcterms:W3CDTF">2022-08-16T02:37:58Z</dcterms:modified>
</cp:coreProperties>
</file>