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96" r:id="rId2"/>
    <p:sldId id="297" r:id="rId3"/>
    <p:sldId id="258" r:id="rId4"/>
    <p:sldId id="29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452" r:id="rId15"/>
    <p:sldId id="270" r:id="rId16"/>
    <p:sldId id="271" r:id="rId17"/>
    <p:sldId id="272" r:id="rId18"/>
    <p:sldId id="299" r:id="rId19"/>
    <p:sldId id="274" r:id="rId20"/>
    <p:sldId id="275" r:id="rId21"/>
    <p:sldId id="276" r:id="rId22"/>
    <p:sldId id="277" r:id="rId23"/>
    <p:sldId id="278" r:id="rId24"/>
    <p:sldId id="300" r:id="rId25"/>
    <p:sldId id="280" r:id="rId26"/>
    <p:sldId id="281" r:id="rId27"/>
    <p:sldId id="282" r:id="rId28"/>
    <p:sldId id="283" r:id="rId29"/>
    <p:sldId id="301" r:id="rId30"/>
    <p:sldId id="285" r:id="rId31"/>
    <p:sldId id="286" r:id="rId32"/>
    <p:sldId id="302" r:id="rId33"/>
    <p:sldId id="288" r:id="rId34"/>
    <p:sldId id="399" r:id="rId35"/>
    <p:sldId id="320" r:id="rId36"/>
    <p:sldId id="319" r:id="rId37"/>
    <p:sldId id="293" r:id="rId38"/>
    <p:sldId id="294" r:id="rId39"/>
    <p:sldId id="295" r:id="rId40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6175" autoAdjust="0"/>
  </p:normalViewPr>
  <p:slideViewPr>
    <p:cSldViewPr snapToGrid="0">
      <p:cViewPr varScale="1">
        <p:scale>
          <a:sx n="89" d="100"/>
          <a:sy n="89" d="100"/>
        </p:scale>
        <p:origin x="11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3FD4-E2CE-4EFE-B5EE-666DA7F50E05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A7362-7F3F-4482-ADAD-34FA32108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32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3" y="742950"/>
            <a:ext cx="5921375" cy="4441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723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14363" y="682625"/>
            <a:ext cx="5440362" cy="4081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115">
              <a:defRPr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27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14363" y="682625"/>
            <a:ext cx="5440362" cy="4081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77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541338" y="434975"/>
            <a:ext cx="5670550" cy="42529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5679" y="5199354"/>
            <a:ext cx="5405421" cy="5169097"/>
          </a:xfrm>
        </p:spPr>
        <p:txBody>
          <a:bodyPr/>
          <a:lstStyle/>
          <a:p>
            <a:pPr defTabSz="914321">
              <a:defRPr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821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3" y="742950"/>
            <a:ext cx="5921375" cy="4441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914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14363" y="682625"/>
            <a:ext cx="5440362" cy="4081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57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3" y="742950"/>
            <a:ext cx="5921375" cy="4441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36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3" y="742950"/>
            <a:ext cx="5921375" cy="4441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59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3" y="742950"/>
            <a:ext cx="5921375" cy="4441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240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3" y="742950"/>
            <a:ext cx="5921375" cy="44418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0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14363" y="682625"/>
            <a:ext cx="5440362" cy="4081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FAF17-7326-4AF6-A31B-249D939509B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56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42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66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9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69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63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9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2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1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7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9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121F-79F1-430A-991A-FEFA83EF33DD}" type="datetimeFigureOut">
              <a:rPr kumimoji="1" lang="ja-JP" altLang="en-US" smtClean="0"/>
              <a:t>2024/3/18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A6C4-E787-4A66-9B4A-8D0E5659C0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69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672194"/>
            <a:ext cx="9144000" cy="30991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0" y="86511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令和元年度　風水害防災体制強化事業</a:t>
            </a:r>
            <a:endParaRPr kumimoji="1" lang="en-US" altLang="ja-JP" sz="2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28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みんなで「逃げ遅れゼロ！」</a:t>
            </a:r>
            <a:endParaRPr kumimoji="1" lang="en-US" altLang="ja-JP" sz="40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を目指す研修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D4AED0-75BC-4999-9386-4A8B20E50A99}"/>
              </a:ext>
            </a:extLst>
          </p:cNvPr>
          <p:cNvSpPr txBox="1"/>
          <p:nvPr/>
        </p:nvSpPr>
        <p:spPr>
          <a:xfrm>
            <a:off x="0" y="586367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愛　知　県</a:t>
            </a:r>
            <a:endParaRPr kumimoji="1" lang="en-US" altLang="ja-JP" sz="4400" b="1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896A29-4091-483E-BA98-21C6D60BE451}"/>
              </a:ext>
            </a:extLst>
          </p:cNvPr>
          <p:cNvSpPr txBox="1"/>
          <p:nvPr/>
        </p:nvSpPr>
        <p:spPr>
          <a:xfrm>
            <a:off x="0" y="31168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令和○年○月○日（○）</a:t>
            </a:r>
            <a:endParaRPr kumimoji="1" lang="en-US" altLang="ja-JP" sz="2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C7058F-B368-4E67-9F5D-AEDA3F9B4643}"/>
              </a:ext>
            </a:extLst>
          </p:cNvPr>
          <p:cNvSpPr/>
          <p:nvPr/>
        </p:nvSpPr>
        <p:spPr>
          <a:xfrm>
            <a:off x="87086" y="126509"/>
            <a:ext cx="23513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説明用スライド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6534820" y="3964304"/>
            <a:ext cx="2520280" cy="2697832"/>
            <a:chOff x="395536" y="4005064"/>
            <a:chExt cx="2520280" cy="2697832"/>
          </a:xfrm>
        </p:grpSpPr>
        <p:pic>
          <p:nvPicPr>
            <p:cNvPr id="8" name="Picture 7" descr="namazu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005064"/>
              <a:ext cx="2520280" cy="222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7544" y="6093296"/>
              <a:ext cx="2149728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あいち防災キャラクター</a:t>
              </a:r>
            </a:p>
            <a:p>
              <a:pPr algn="ctr"/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防災ナマズン</a:t>
              </a:r>
            </a:p>
          </p:txBody>
        </p:sp>
      </p:grp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6855160" y="179037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z="1400" smtClean="0">
                <a:solidFill>
                  <a:schemeClr val="tx1"/>
                </a:solidFill>
              </a:rPr>
              <a:t>1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7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3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9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716"/>
            <a:ext cx="9144000" cy="591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237994" y="-8790"/>
            <a:ext cx="890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■避難情報と求められる行動</a:t>
            </a:r>
            <a:endParaRPr kumimoji="1" lang="ja-JP" altLang="en-US" sz="20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6978-F89C-44B1-A06E-8F3B1DD8D52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1229" y="6428330"/>
            <a:ext cx="549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出典：内閣府「避難情報に関するガイドラインの改訂（令和３年５月）」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55F096E-B32B-614C-BD8C-5B743C996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9" y="702432"/>
            <a:ext cx="8331858" cy="5757206"/>
          </a:xfrm>
          <a:prstGeom prst="rect">
            <a:avLst/>
          </a:prstGeom>
        </p:spPr>
      </p:pic>
      <p:sp>
        <p:nvSpPr>
          <p:cNvPr id="2" name="スライド番号プレースホルダー 10">
            <a:extLst>
              <a:ext uri="{FF2B5EF4-FFF2-40B4-BE49-F238E27FC236}">
                <a16:creationId xmlns:a16="http://schemas.microsoft.com/office/drawing/2014/main" id="{5CF4AF66-D913-1977-ED8A-B6E8A44D4A40}"/>
              </a:ext>
            </a:extLst>
          </p:cNvPr>
          <p:cNvSpPr txBox="1">
            <a:spLocks/>
          </p:cNvSpPr>
          <p:nvPr/>
        </p:nvSpPr>
        <p:spPr>
          <a:xfrm>
            <a:off x="6905289" y="1857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96978-F89C-44B1-A06E-8F3B1DD8D52D}" type="slidenum">
              <a:rPr kumimoji="1" lang="ja-JP" altLang="en-US" sz="1600" smtClean="0">
                <a:solidFill>
                  <a:schemeClr val="bg1"/>
                </a:solidFill>
              </a:rPr>
              <a:pPr/>
              <a:t>14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0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3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2002090"/>
            <a:ext cx="9144000" cy="28538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0" y="2090171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第２部</a:t>
            </a:r>
            <a:endParaRPr kumimoji="1" lang="en-US" altLang="ja-JP" sz="3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20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災害エスノグラフィー演習</a:t>
            </a:r>
            <a:endParaRPr kumimoji="1" lang="en-US" altLang="ja-JP" sz="48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（読み解き）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20795" y="102306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z="1400" smtClean="0">
                <a:solidFill>
                  <a:schemeClr val="tx1"/>
                </a:solidFill>
              </a:rPr>
              <a:t>18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7177" y="5707916"/>
            <a:ext cx="532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13:20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～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14:05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68689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5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0"/>
            <a:ext cx="9144000" cy="6966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0" y="55954"/>
            <a:ext cx="901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■研修スケジュール　</a:t>
            </a:r>
            <a:r>
              <a:rPr kumimoji="1" lang="zh-TW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ja-JP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研修時間</a:t>
            </a:r>
            <a:r>
              <a:rPr kumimoji="1" lang="zh-TW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約３時間</a:t>
            </a:r>
            <a:r>
              <a:rPr kumimoji="1" lang="en-US" altLang="zh-TW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zh-TW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r>
              <a:rPr kumimoji="1" lang="ja-JP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程度</a:t>
            </a:r>
            <a:r>
              <a:rPr kumimoji="1" lang="zh-TW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16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18" name="表 9">
            <a:extLst>
              <a:ext uri="{FF2B5EF4-FFF2-40B4-BE49-F238E27FC236}">
                <a16:creationId xmlns:a16="http://schemas.microsoft.com/office/drawing/2014/main" id="{39A2F674-BD73-4A9D-8BF4-506D6113F310}"/>
              </a:ext>
            </a:extLst>
          </p:cNvPr>
          <p:cNvGraphicFramePr>
            <a:graphicFrameLocks noGrp="1"/>
          </p:cNvGraphicFramePr>
          <p:nvPr/>
        </p:nvGraphicFramePr>
        <p:xfrm>
          <a:off x="209583" y="862173"/>
          <a:ext cx="8724833" cy="560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163">
                  <a:extLst>
                    <a:ext uri="{9D8B030D-6E8A-4147-A177-3AD203B41FA5}">
                      <a16:colId xmlns:a16="http://schemas.microsoft.com/office/drawing/2014/main" val="3624925221"/>
                    </a:ext>
                  </a:extLst>
                </a:gridCol>
                <a:gridCol w="6020389">
                  <a:extLst>
                    <a:ext uri="{9D8B030D-6E8A-4147-A177-3AD203B41FA5}">
                      <a16:colId xmlns:a16="http://schemas.microsoft.com/office/drawing/2014/main" val="3599775575"/>
                    </a:ext>
                  </a:extLst>
                </a:gridCol>
                <a:gridCol w="1097281">
                  <a:extLst>
                    <a:ext uri="{9D8B030D-6E8A-4147-A177-3AD203B41FA5}">
                      <a16:colId xmlns:a16="http://schemas.microsoft.com/office/drawing/2014/main" val="2410072482"/>
                    </a:ext>
                  </a:extLst>
                </a:gridCol>
              </a:tblGrid>
              <a:tr h="3302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時間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実施内容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spc="-120" baseline="0" dirty="0"/>
                        <a:t>所要時間</a:t>
                      </a:r>
                      <a:endParaRPr kumimoji="1" lang="ja-JP" altLang="en-US" sz="1800" spc="-120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541834"/>
                  </a:ext>
                </a:extLst>
              </a:tr>
              <a:tr h="2063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13:00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13:05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開会（あいさつ）、研修の説明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70315"/>
                  </a:ext>
                </a:extLst>
              </a:tr>
              <a:tr h="6461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13:05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b="1" dirty="0">
                          <a:latin typeface="ＤＨＰ特太ゴシック体" panose="020B0500000000000000" pitchFamily="50" charset="-128"/>
                          <a:ea typeface="ＤＨＰ特太ゴシック体" panose="020B0500000000000000" pitchFamily="50" charset="-128"/>
                        </a:rPr>
                        <a:t>第１部　平成</a:t>
                      </a:r>
                      <a:r>
                        <a:rPr kumimoji="1" lang="en-US" altLang="ja-JP" sz="2400" b="1" dirty="0">
                          <a:latin typeface="ＤＨＰ特太ゴシック体" panose="020B0500000000000000" pitchFamily="50" charset="-128"/>
                          <a:ea typeface="ＤＨＰ特太ゴシック体" panose="020B0500000000000000" pitchFamily="50" charset="-128"/>
                        </a:rPr>
                        <a:t>30</a:t>
                      </a:r>
                      <a:r>
                        <a:rPr kumimoji="1" lang="ja-JP" altLang="en-US" sz="2400" b="1" dirty="0">
                          <a:latin typeface="ＤＨＰ特太ゴシック体" panose="020B0500000000000000" pitchFamily="50" charset="-128"/>
                          <a:ea typeface="ＤＨＰ特太ゴシック体" panose="020B0500000000000000" pitchFamily="50" charset="-128"/>
                        </a:rPr>
                        <a:t>年</a:t>
                      </a:r>
                      <a:r>
                        <a:rPr kumimoji="1" lang="en-US" altLang="ja-JP" sz="2400" b="1" dirty="0">
                          <a:latin typeface="ＤＨＰ特太ゴシック体" panose="020B0500000000000000" pitchFamily="50" charset="-128"/>
                          <a:ea typeface="ＤＨＰ特太ゴシック体" panose="020B0500000000000000" pitchFamily="50" charset="-128"/>
                        </a:rPr>
                        <a:t>7</a:t>
                      </a:r>
                      <a:r>
                        <a:rPr kumimoji="1" lang="ja-JP" altLang="en-US" sz="2400" b="1" dirty="0">
                          <a:latin typeface="ＤＨＰ特太ゴシック体" panose="020B0500000000000000" pitchFamily="50" charset="-128"/>
                          <a:ea typeface="ＤＨＰ特太ゴシック体" panose="020B0500000000000000" pitchFamily="50" charset="-128"/>
                        </a:rPr>
                        <a:t>月豪雨の状況</a:t>
                      </a:r>
                      <a:endParaRPr kumimoji="1" lang="en-US" altLang="ja-JP" sz="2400" b="1" dirty="0">
                        <a:latin typeface="ＤＨＰ特太ゴシック体" panose="020B0500000000000000" pitchFamily="50" charset="-128"/>
                        <a:ea typeface="ＤＨＰ特太ゴシック体" panose="020B05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44227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13:20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14:05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kern="1200" dirty="0">
                          <a:solidFill>
                            <a:schemeClr val="dk1"/>
                          </a:solidFill>
                          <a:latin typeface="ＤＨＰ特太ゴシック体" panose="020B0500000000000000" pitchFamily="50" charset="-128"/>
                          <a:ea typeface="ＤＨＰ特太ゴシック体" panose="020B0500000000000000" pitchFamily="50" charset="-128"/>
                          <a:cs typeface="+mn-cs"/>
                        </a:rPr>
                        <a:t>第２部　</a:t>
                      </a:r>
                      <a:r>
                        <a:rPr kumimoji="1" lang="ja-JP" altLang="en-US" sz="2400" b="1" dirty="0">
                          <a:latin typeface="ＤＨＰ特太ゴシック体" panose="020B0500000000000000" pitchFamily="50" charset="-128"/>
                          <a:ea typeface="ＤＨＰ特太ゴシック体" panose="020B0500000000000000" pitchFamily="50" charset="-128"/>
                        </a:rPr>
                        <a:t>災害エスノグラフィー演習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2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　〇読み解き</a:t>
                      </a:r>
                      <a:endParaRPr kumimoji="1" lang="en-US" altLang="ja-JP" sz="22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en-US" altLang="ja-JP" sz="2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45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285432"/>
                  </a:ext>
                </a:extLst>
              </a:tr>
              <a:tr h="357052">
                <a:tc>
                  <a:txBody>
                    <a:bodyPr/>
                    <a:lstStyle/>
                    <a:p>
                      <a:pPr algn="l"/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（休憩）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256749"/>
                  </a:ext>
                </a:extLst>
              </a:tr>
              <a:tr h="25517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14:10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15:10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200" b="1" kern="12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　　　〇ワークショップ</a:t>
                      </a:r>
                      <a:endParaRPr kumimoji="1" lang="en-US" altLang="ja-JP" sz="2200" b="1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3417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15:10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15:25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200" b="1" kern="12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　　　〇発表</a:t>
                      </a:r>
                      <a:endParaRPr kumimoji="1" lang="en-US" altLang="ja-JP" sz="2200" b="1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9618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/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（休憩）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848824"/>
                  </a:ext>
                </a:extLst>
              </a:tr>
              <a:tr h="4550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15:30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16:00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b="1" kern="1200" dirty="0">
                          <a:solidFill>
                            <a:schemeClr val="dk1"/>
                          </a:solidFill>
                          <a:latin typeface="ＤＨＰ特太ゴシック体" panose="020B0500000000000000" pitchFamily="50" charset="-128"/>
                          <a:ea typeface="ＤＨＰ特太ゴシック体" panose="020B0500000000000000" pitchFamily="50" charset="-128"/>
                          <a:cs typeface="+mn-cs"/>
                        </a:rPr>
                        <a:t>第３部　みんなで「逃げ遅れゼロへ！」</a:t>
                      </a:r>
                      <a:endParaRPr kumimoji="1" lang="en-US" altLang="ja-JP" sz="2400" b="1" kern="1200" dirty="0">
                        <a:solidFill>
                          <a:schemeClr val="dk1"/>
                        </a:solidFill>
                        <a:latin typeface="ＤＨＰ特太ゴシック体" panose="020B0500000000000000" pitchFamily="50" charset="-128"/>
                        <a:ea typeface="ＤＨＰ特太ゴシック体" panose="020B0500000000000000" pitchFamily="50" charset="-128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1" lang="ja-JP" altLang="en-US" sz="2200" b="1" kern="12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　　　〇振り返り　</a:t>
                      </a:r>
                      <a:endParaRPr kumimoji="1" lang="en-US" altLang="ja-JP" sz="2200" b="1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  <a:endParaRPr kumimoji="1" lang="en-US" altLang="ja-JP" sz="2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324986"/>
                  </a:ext>
                </a:extLst>
              </a:tr>
              <a:tr h="455033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16:00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16:40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200" b="1" kern="120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　　　　〇ワークショップ</a:t>
                      </a:r>
                      <a:endParaRPr kumimoji="1" lang="en-US" altLang="ja-JP" sz="2200" b="1" kern="120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035772"/>
                  </a:ext>
                </a:extLst>
              </a:tr>
              <a:tr h="51550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16:40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閉会（あいさつ）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037307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77016" y="165778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z="1400" smtClean="0">
                <a:solidFill>
                  <a:schemeClr val="bg1"/>
                </a:solidFill>
              </a:rPr>
              <a:t>2</a:t>
            </a:fld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9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0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14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8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2002090"/>
            <a:ext cx="9144000" cy="28538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0" y="2090171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第２部</a:t>
            </a:r>
            <a:endParaRPr kumimoji="1" lang="en-US" altLang="ja-JP" sz="3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2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災害エスノグラフィー演習</a:t>
            </a:r>
            <a:endParaRPr kumimoji="1" lang="en-US" altLang="ja-JP" sz="48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（ワークショップ）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9506" y="113595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z="1400" smtClean="0">
                <a:solidFill>
                  <a:schemeClr val="tx1"/>
                </a:solidFill>
              </a:rPr>
              <a:t>24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7177" y="5707916"/>
            <a:ext cx="532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14:10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～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15:10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05498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30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74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2002090"/>
            <a:ext cx="9144000" cy="28538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0" y="209017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第２部</a:t>
            </a:r>
            <a:endParaRPr kumimoji="1" lang="en-US" altLang="ja-JP" sz="3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28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災害エスノグラフィー演習</a:t>
            </a:r>
            <a:endParaRPr kumimoji="1" lang="en-US" altLang="ja-JP" sz="48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 発表 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9506" y="136173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z="1400" smtClean="0">
                <a:solidFill>
                  <a:schemeClr val="tx1"/>
                </a:solidFill>
              </a:rPr>
              <a:t>29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7177" y="5707916"/>
            <a:ext cx="532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15:10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～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15:25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75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31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71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1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2002090"/>
            <a:ext cx="9144000" cy="28538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0" y="2330653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第３部</a:t>
            </a:r>
            <a:endParaRPr kumimoji="1" lang="en-US" altLang="ja-JP" sz="3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3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みんなで「逃げ遅れゼロへ！」</a:t>
            </a:r>
            <a:endParaRPr kumimoji="1" lang="en-US" altLang="ja-JP" sz="48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6928" y="124884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z="1400" smtClean="0">
                <a:solidFill>
                  <a:schemeClr val="tx1"/>
                </a:solidFill>
              </a:rPr>
              <a:t>32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7177" y="5707916"/>
            <a:ext cx="532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15:30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～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16:40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38034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6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0"/>
            <a:ext cx="9144000" cy="6966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95293" y="79537"/>
            <a:ext cx="897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①ハザードマップとは？</a:t>
            </a:r>
            <a:r>
              <a:rPr kumimoji="1" lang="ja-JP" altLang="en-US" sz="2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（住所地のハザードマップ使用）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B2BBA6-6A2A-4139-8F6E-BC421C24F3BF}"/>
              </a:ext>
            </a:extLst>
          </p:cNvPr>
          <p:cNvSpPr txBox="1"/>
          <p:nvPr/>
        </p:nvSpPr>
        <p:spPr>
          <a:xfrm>
            <a:off x="95292" y="909072"/>
            <a:ext cx="904870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kumimoji="1" lang="en-US" altLang="ja-JP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ハザードマップ（洪水・内水氾濫）から住んでいる地域の危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625475" indent="-625475"/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険を読み解く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625475" indent="-625475">
              <a:spcBef>
                <a:spcPts val="1800"/>
              </a:spcBef>
            </a:pP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（ハザードマップの見方）　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625475" indent="-625475"/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〇住所地の確認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625475" indent="-625475"/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〇指定緊急避難場所の確認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625475" indent="-625475"/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〇住所地の浸水想定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625475" indent="-625475"/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〇避難経路の浸水想定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625475" indent="-625475"/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〇氾濫が想定される河川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32289" y="185738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B90C947-48A8-78E9-EEA4-F830F26F5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02" y="1507127"/>
            <a:ext cx="4468092" cy="315128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23F2CC3-2A7B-D2FB-1114-A4E48D4A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16" y="3533644"/>
            <a:ext cx="4468092" cy="31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22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0"/>
            <a:ext cx="9144000" cy="6966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0" y="55954"/>
            <a:ext cx="962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②コミュニケーションシート記載 </a:t>
            </a:r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kumimoji="1" lang="en-US" altLang="ja-JP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  <a:endParaRPr kumimoji="1" lang="en-US" altLang="ja-JP" sz="2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614219" y="882731"/>
            <a:ext cx="4529781" cy="5872448"/>
            <a:chOff x="4664149" y="612836"/>
            <a:chExt cx="4556489" cy="618618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149" y="612836"/>
              <a:ext cx="4374109" cy="6186184"/>
            </a:xfrm>
            <a:prstGeom prst="rect">
              <a:avLst/>
            </a:prstGeom>
          </p:spPr>
        </p:pic>
        <p:grpSp>
          <p:nvGrpSpPr>
            <p:cNvPr id="2" name="グループ化 1"/>
            <p:cNvGrpSpPr/>
            <p:nvPr/>
          </p:nvGrpSpPr>
          <p:grpSpPr>
            <a:xfrm>
              <a:off x="5172715" y="1458405"/>
              <a:ext cx="4047923" cy="4391598"/>
              <a:chOff x="5097059" y="2140482"/>
              <a:chExt cx="4047923" cy="4391598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5097059" y="2140482"/>
                <a:ext cx="4047923" cy="313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400" dirty="0">
                    <a:solidFill>
                      <a:srgbClr val="FF0000"/>
                    </a:solidFill>
                  </a:rPr>
                  <a:t>お住まいの地域</a:t>
                </a:r>
                <a:r>
                  <a:rPr kumimoji="1" lang="ja-JP" altLang="en-US" sz="1400" dirty="0">
                    <a:solidFill>
                      <a:srgbClr val="FF0000"/>
                    </a:solidFill>
                  </a:rPr>
                  <a:t>は、どのような危険がありますか？</a:t>
                </a: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5283024" y="2818863"/>
                <a:ext cx="3398604" cy="3209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400" dirty="0">
                    <a:solidFill>
                      <a:srgbClr val="FF0000"/>
                    </a:solidFill>
                  </a:rPr>
                  <a:t>ご自宅</a:t>
                </a:r>
                <a:r>
                  <a:rPr kumimoji="1" lang="ja-JP" altLang="en-US" sz="1400" dirty="0">
                    <a:solidFill>
                      <a:srgbClr val="FF0000"/>
                    </a:solidFill>
                  </a:rPr>
                  <a:t>は、どのような危険がありますか？</a:t>
                </a: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400114" y="4217736"/>
                <a:ext cx="3295470" cy="313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kumimoji="1" lang="ja-JP" altLang="en-US" sz="1400" dirty="0">
                    <a:solidFill>
                      <a:srgbClr val="FF0000"/>
                    </a:solidFill>
                  </a:rPr>
                  <a:t>家族状況は、配慮すべき人はいますか？</a:t>
                </a: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39826" y="4901281"/>
                <a:ext cx="2911026" cy="297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400" dirty="0">
                    <a:solidFill>
                      <a:srgbClr val="FF0000"/>
                    </a:solidFill>
                  </a:rPr>
                  <a:t>避難のタイミングはいつ？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485670" y="6260211"/>
                <a:ext cx="2932439" cy="2718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ja-JP" altLang="en-US" sz="1400" dirty="0">
                    <a:solidFill>
                      <a:srgbClr val="FF0000"/>
                    </a:solidFill>
                  </a:rPr>
                  <a:t>地域行事への参加はしてますか？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796843" y="5647539"/>
                <a:ext cx="2667069" cy="3134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400" dirty="0">
                    <a:solidFill>
                      <a:srgbClr val="FF0000"/>
                    </a:solidFill>
                  </a:rPr>
                  <a:t>避難する時に気にかける人・こと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425473" y="3558252"/>
                <a:ext cx="2911026" cy="2975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400" dirty="0">
                    <a:solidFill>
                      <a:srgbClr val="FF0000"/>
                    </a:solidFill>
                  </a:rPr>
                  <a:t>避難所の場所は</a:t>
                </a:r>
                <a:r>
                  <a:rPr kumimoji="1" lang="ja-JP" altLang="en-US" sz="1400" dirty="0">
                    <a:solidFill>
                      <a:srgbClr val="FF0000"/>
                    </a:solidFill>
                  </a:rPr>
                  <a:t>？</a:t>
                </a:r>
              </a:p>
            </p:txBody>
          </p:sp>
        </p:grp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05289" y="110690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9D4F57-C502-44DB-ABFA-47E34880A379}"/>
              </a:ext>
            </a:extLst>
          </p:cNvPr>
          <p:cNvSpPr txBox="1"/>
          <p:nvPr/>
        </p:nvSpPr>
        <p:spPr>
          <a:xfrm>
            <a:off x="6159" y="752639"/>
            <a:ext cx="681922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〇各自、コミュニケーションシート各欄に記載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・自分が住む地域や自宅の危険、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家族特性等を振り返る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・ハザードマップや５段階の　　　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警戒レベルを参考に避難の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タイミングを考える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・災害に直面した時に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頼りになるのはご近所の方。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日頃のご近所付き合いは？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1200"/>
              </a:spcBef>
            </a:pPr>
            <a:r>
              <a:rPr kumimoji="1"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記載できたら、自分の家庭だけでなく、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ご近所の高齢者・障がい者世帯等のこと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も想像してみましょう。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824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9">
            <a:extLst>
              <a:ext uri="{FF2B5EF4-FFF2-40B4-BE49-F238E27FC236}">
                <a16:creationId xmlns:a16="http://schemas.microsoft.com/office/drawing/2014/main" id="{EC5FDDF1-96A8-4E83-90FE-4B1F43366189}"/>
              </a:ext>
            </a:extLst>
          </p:cNvPr>
          <p:cNvSpPr/>
          <p:nvPr/>
        </p:nvSpPr>
        <p:spPr>
          <a:xfrm>
            <a:off x="154053" y="779737"/>
            <a:ext cx="8573984" cy="1109621"/>
          </a:xfrm>
          <a:prstGeom prst="roundRect">
            <a:avLst>
              <a:gd name="adj" fmla="val 12350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C5FDDF1-96A8-4E83-90FE-4B1F43366189}"/>
              </a:ext>
            </a:extLst>
          </p:cNvPr>
          <p:cNvSpPr/>
          <p:nvPr/>
        </p:nvSpPr>
        <p:spPr>
          <a:xfrm>
            <a:off x="170857" y="1992106"/>
            <a:ext cx="8688134" cy="4729370"/>
          </a:xfrm>
          <a:prstGeom prst="roundRect">
            <a:avLst>
              <a:gd name="adj" fmla="val 4194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0"/>
            <a:ext cx="9144000" cy="6966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B2BBA6-6A2A-4139-8F6E-BC421C24F3BF}"/>
              </a:ext>
            </a:extLst>
          </p:cNvPr>
          <p:cNvSpPr txBox="1"/>
          <p:nvPr/>
        </p:nvSpPr>
        <p:spPr>
          <a:xfrm>
            <a:off x="170856" y="2068646"/>
            <a:ext cx="855718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</a:t>
            </a:r>
            <a:r>
              <a:rPr kumimoji="1" lang="ja-JP" altLang="en-US" sz="2400" b="1" spc="-13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第２部の「</a:t>
            </a:r>
            <a:r>
              <a:rPr kumimoji="1" lang="ja-JP" altLang="en-US" sz="2400" b="1" spc="-13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キーワード</a:t>
            </a:r>
            <a:r>
              <a:rPr kumimoji="1" lang="ja-JP" altLang="en-US" sz="2400" b="1" spc="-13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</a:t>
            </a:r>
            <a:r>
              <a:rPr kumimoji="1" lang="ja-JP" altLang="en-US" sz="2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を踏まえ</a:t>
            </a: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、自由に話し合いましょう。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（話し合う内容例）</a:t>
            </a:r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〇避難を行うにあたって心配なこと</a:t>
            </a:r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〇夜間や曜日によって家に人がいないこと</a:t>
            </a:r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〇避難に当たって、地域の支援が必要な方</a:t>
            </a:r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について</a:t>
            </a:r>
            <a:endParaRPr kumimoji="1"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B2BBA6-6A2A-4139-8F6E-BC421C24F3BF}"/>
              </a:ext>
            </a:extLst>
          </p:cNvPr>
          <p:cNvSpPr txBox="1"/>
          <p:nvPr/>
        </p:nvSpPr>
        <p:spPr>
          <a:xfrm>
            <a:off x="371840" y="4295020"/>
            <a:ext cx="89632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・近くに避難所がなく避難が大変</a:t>
            </a:r>
            <a:endParaRPr kumimoji="1" lang="en-US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・共働きで昼間家にいないので、子供が心配</a:t>
            </a:r>
            <a:endParaRPr kumimoji="1" lang="en-US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・スマホが使えず情報収集に不安</a:t>
            </a:r>
            <a:endParaRPr kumimoji="1" lang="en-US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・地域で顔がみえない人が多い</a:t>
            </a:r>
            <a:endParaRPr kumimoji="1" lang="en-US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・高齢者はどうする？</a:t>
            </a:r>
            <a:endParaRPr kumimoji="1" lang="en-US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・地域の絆を強めるために何をすべきか　等</a:t>
            </a:r>
            <a:endParaRPr kumimoji="1" lang="en-US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B2BBA6-6A2A-4139-8F6E-BC421C24F3BF}"/>
              </a:ext>
            </a:extLst>
          </p:cNvPr>
          <p:cNvSpPr txBox="1"/>
          <p:nvPr/>
        </p:nvSpPr>
        <p:spPr>
          <a:xfrm>
            <a:off x="170857" y="910771"/>
            <a:ext cx="880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①自分の状況（迷ったことや課題も含めて）について、順番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に、グループメンバーに発表しましょう。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0" y="55954"/>
            <a:ext cx="948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</a:t>
            </a:r>
            <a:r>
              <a:rPr kumimoji="1" lang="ja-JP" altLang="en-US" sz="2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みんなで話し合い、理解を深める</a:t>
            </a:r>
            <a:r>
              <a:rPr kumimoji="1" lang="en-US" altLang="ja-JP" sz="3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2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kumimoji="1" lang="en-US" altLang="ja-JP" sz="2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kumimoji="1" lang="ja-JP" altLang="en-US" sz="2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分）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0603" y="695189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23CC3F75-A06A-A6BB-03D6-045FB28D91E1}"/>
              </a:ext>
            </a:extLst>
          </p:cNvPr>
          <p:cNvSpPr txBox="1">
            <a:spLocks/>
          </p:cNvSpPr>
          <p:nvPr/>
        </p:nvSpPr>
        <p:spPr>
          <a:xfrm>
            <a:off x="6905289" y="1106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D96978-F89C-44B1-A06E-8F3B1DD8D52D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31C3F7-4C78-7094-5DD3-F97404D24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8" y="3710521"/>
            <a:ext cx="3819422" cy="288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38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2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06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5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7653A89-82E5-44FE-9A06-0B0EB690EF5E}"/>
              </a:ext>
            </a:extLst>
          </p:cNvPr>
          <p:cNvSpPr/>
          <p:nvPr/>
        </p:nvSpPr>
        <p:spPr>
          <a:xfrm>
            <a:off x="0" y="2002090"/>
            <a:ext cx="9144000" cy="28538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D9FF41-140C-4F27-8CF6-5CCC8A6881E1}"/>
              </a:ext>
            </a:extLst>
          </p:cNvPr>
          <p:cNvSpPr txBox="1"/>
          <p:nvPr/>
        </p:nvSpPr>
        <p:spPr>
          <a:xfrm>
            <a:off x="0" y="245950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第１部</a:t>
            </a:r>
            <a:endParaRPr kumimoji="1" lang="en-US" altLang="ja-JP" sz="3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3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平成</a:t>
            </a:r>
            <a:r>
              <a:rPr kumimoji="1" lang="en-US" altLang="ja-JP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kumimoji="1" lang="en-US" altLang="ja-JP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</a:t>
            </a:r>
            <a:r>
              <a:rPr kumimoji="1" lang="ja-JP" altLang="en-US" sz="4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月豪雨の状況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20794" y="91017"/>
            <a:ext cx="2057400" cy="365125"/>
          </a:xfrm>
        </p:spPr>
        <p:txBody>
          <a:bodyPr/>
          <a:lstStyle/>
          <a:p>
            <a:fld id="{DAD96978-F89C-44B1-A06E-8F3B1DD8D52D}" type="slidenum">
              <a:rPr kumimoji="1" lang="ja-JP" altLang="en-US" sz="1400" smtClean="0">
                <a:solidFill>
                  <a:schemeClr val="tx1"/>
                </a:solidFill>
              </a:rPr>
              <a:t>4</a:t>
            </a:fld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07177" y="5707916"/>
            <a:ext cx="532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13:05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～</a:t>
            </a:r>
            <a:r>
              <a:rPr kumimoji="1" lang="en-US" altLang="ja-JP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13:20</a:t>
            </a:r>
            <a:r>
              <a:rPr kumimoji="1" lang="ja-JP" altLang="en-US" sz="4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4717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3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0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0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669</Words>
  <Application>Microsoft Office PowerPoint</Application>
  <PresentationFormat>画面に合わせる (4:3)</PresentationFormat>
  <Paragraphs>143</Paragraphs>
  <Slides>39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51" baseType="lpstr">
      <vt:lpstr>BIZ UDゴシック</vt:lpstr>
      <vt:lpstr>ＤＨＰ特太ゴシック体</vt:lpstr>
      <vt:lpstr>HGSｺﾞｼｯｸE</vt:lpstr>
      <vt:lpstr>HG丸ｺﾞｼｯｸM-PRO</vt:lpstr>
      <vt:lpstr>Meiryo UI</vt:lpstr>
      <vt:lpstr>ＭＳ Ｐゴシック</vt:lpstr>
      <vt:lpstr>ＭＳ 明朝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oa</dc:creator>
  <cp:lastModifiedBy>松林　紀子</cp:lastModifiedBy>
  <cp:revision>10</cp:revision>
  <cp:lastPrinted>2020-03-02T06:13:09Z</cp:lastPrinted>
  <dcterms:created xsi:type="dcterms:W3CDTF">2020-03-02T04:50:06Z</dcterms:created>
  <dcterms:modified xsi:type="dcterms:W3CDTF">2024-03-18T01:49:25Z</dcterms:modified>
</cp:coreProperties>
</file>