
<file path=[Content_Types].xml><?xml version="1.0" encoding="utf-8"?>
<Types xmlns="http://schemas.openxmlformats.org/package/2006/content-types">
  <Default Extension="jpeg" ContentType="image/jpeg"/>
  <Default Extension="m4a" ContentType="audio/mp4"/>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4"/>
  </p:notesMasterIdLst>
  <p:sldIdLst>
    <p:sldId id="383" r:id="rId2"/>
    <p:sldId id="384" r:id="rId3"/>
    <p:sldId id="385" r:id="rId4"/>
    <p:sldId id="386" r:id="rId5"/>
    <p:sldId id="387" r:id="rId6"/>
    <p:sldId id="388" r:id="rId7"/>
    <p:sldId id="391" r:id="rId8"/>
    <p:sldId id="392" r:id="rId9"/>
    <p:sldId id="419" r:id="rId10"/>
    <p:sldId id="394" r:id="rId11"/>
    <p:sldId id="395" r:id="rId12"/>
    <p:sldId id="270" r:id="rId13"/>
  </p:sldIdLst>
  <p:sldSz cx="12192000" cy="6858000"/>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957" autoAdjust="0"/>
    <p:restoredTop sz="94660"/>
  </p:normalViewPr>
  <p:slideViewPr>
    <p:cSldViewPr snapToGrid="0">
      <p:cViewPr varScale="1">
        <p:scale>
          <a:sx n="91" d="100"/>
          <a:sy n="91" d="100"/>
        </p:scale>
        <p:origin x="56" y="2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C9756FF-1412-4FDA-B8E0-36F0B5849E77}" type="datetimeFigureOut">
              <a:rPr kumimoji="1" lang="ja-JP" altLang="en-US" smtClean="0"/>
              <a:t>2024/4/1</a:t>
            </a:fld>
            <a:endParaRPr kumimoji="1" lang="ja-JP" altLang="en-US"/>
          </a:p>
        </p:txBody>
      </p:sp>
      <p:sp>
        <p:nvSpPr>
          <p:cNvPr id="4" name="スライド イメージ プレースホルダー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78682FB-3266-43F9-AEA3-63814BC70267}" type="slidenum">
              <a:rPr kumimoji="1" lang="ja-JP" altLang="en-US" smtClean="0"/>
              <a:t>‹#›</a:t>
            </a:fld>
            <a:endParaRPr kumimoji="1" lang="ja-JP" altLang="en-US"/>
          </a:p>
        </p:txBody>
      </p:sp>
    </p:spTree>
    <p:extLst>
      <p:ext uri="{BB962C8B-B14F-4D97-AF65-F5344CB8AC3E}">
        <p14:creationId xmlns:p14="http://schemas.microsoft.com/office/powerpoint/2010/main" val="3843649806"/>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332387B-4DAC-45E7-B1CA-A6F78DDF79F5}" type="slidenum">
              <a:rPr kumimoji="1" lang="ja-JP" altLang="en-US" sz="1200" b="0" i="0" u="none" strike="noStrike" kern="1200" cap="none" spc="0" normalizeH="0" baseline="0" noProof="0" smtClean="0">
                <a:ln>
                  <a:noFill/>
                </a:ln>
                <a:solidFill>
                  <a:prstClr val="black"/>
                </a:solidFill>
                <a:effectLst/>
                <a:uLnTx/>
                <a:uFillTx/>
                <a:latin typeface="游ゴシック" panose="020F0502020204030204"/>
                <a:ea typeface="游ゴシック" panose="020B0400000000000000"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1</a:t>
            </a:fld>
            <a:endParaRPr kumimoji="1" lang="ja-JP" altLang="en-US" sz="12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6793966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dirty="0"/>
          </a:p>
        </p:txBody>
      </p:sp>
      <p:sp>
        <p:nvSpPr>
          <p:cNvPr id="4" name="スライド番号プレースホルダー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3DE0B77-D559-4501-A62D-14CB6ED8D6E2}" type="slidenum">
              <a:rPr kumimoji="1" lang="ja-JP" altLang="en-US" sz="1200" b="0" i="0" u="none" strike="noStrike" kern="1200" cap="none" spc="0" normalizeH="0" baseline="0" noProof="0" smtClean="0">
                <a:ln>
                  <a:noFill/>
                </a:ln>
                <a:solidFill>
                  <a:prstClr val="black"/>
                </a:solidFill>
                <a:effectLst/>
                <a:uLnTx/>
                <a:uFillTx/>
                <a:latin typeface="游ゴシック" panose="020F0502020204030204"/>
                <a:ea typeface="游ゴシック" panose="020B0400000000000000"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10</a:t>
            </a:fld>
            <a:endParaRPr kumimoji="1" lang="ja-JP" altLang="en-US" sz="12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271701451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dirty="0"/>
          </a:p>
        </p:txBody>
      </p:sp>
      <p:sp>
        <p:nvSpPr>
          <p:cNvPr id="4" name="スライド番号プレースホルダー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3DE0B77-D559-4501-A62D-14CB6ED8D6E2}" type="slidenum">
              <a:rPr kumimoji="1" lang="ja-JP" altLang="en-US" sz="1200" b="0" i="0" u="none" strike="noStrike" kern="1200" cap="none" spc="0" normalizeH="0" baseline="0" noProof="0" smtClean="0">
                <a:ln>
                  <a:noFill/>
                </a:ln>
                <a:solidFill>
                  <a:prstClr val="black"/>
                </a:solidFill>
                <a:effectLst/>
                <a:uLnTx/>
                <a:uFillTx/>
                <a:latin typeface="游ゴシック" panose="020F0502020204030204"/>
                <a:ea typeface="游ゴシック" panose="020B0400000000000000"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11</a:t>
            </a:fld>
            <a:endParaRPr kumimoji="1" lang="ja-JP" altLang="en-US" sz="12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93831047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dirty="0"/>
          </a:p>
        </p:txBody>
      </p:sp>
      <p:sp>
        <p:nvSpPr>
          <p:cNvPr id="4" name="スライド番号プレースホルダー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3DE0B77-D559-4501-A62D-14CB6ED8D6E2}" type="slidenum">
              <a:rPr kumimoji="1" lang="ja-JP" altLang="en-US" sz="1200" b="0" i="0" u="none" strike="noStrike" kern="1200" cap="none" spc="0" normalizeH="0" baseline="0" noProof="0" smtClean="0">
                <a:ln>
                  <a:noFill/>
                </a:ln>
                <a:solidFill>
                  <a:prstClr val="black"/>
                </a:solidFill>
                <a:effectLst/>
                <a:uLnTx/>
                <a:uFillTx/>
                <a:latin typeface="游ゴシック" panose="020F0502020204030204"/>
                <a:ea typeface="游ゴシック" panose="020B0400000000000000"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12</a:t>
            </a:fld>
            <a:endParaRPr kumimoji="1" lang="ja-JP" altLang="en-US" sz="12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325801838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332387B-4DAC-45E7-B1CA-A6F78DDF79F5}" type="slidenum">
              <a:rPr kumimoji="1" lang="ja-JP" altLang="en-US" sz="1200" b="0" i="0" u="none" strike="noStrike" kern="1200" cap="none" spc="0" normalizeH="0" baseline="0" noProof="0" smtClean="0">
                <a:ln>
                  <a:noFill/>
                </a:ln>
                <a:solidFill>
                  <a:prstClr val="black"/>
                </a:solidFill>
                <a:effectLst/>
                <a:uLnTx/>
                <a:uFillTx/>
                <a:latin typeface="游ゴシック" panose="020F0502020204030204"/>
                <a:ea typeface="游ゴシック" panose="020B0400000000000000"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2</a:t>
            </a:fld>
            <a:endParaRPr kumimoji="1" lang="ja-JP" altLang="en-US" sz="12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375201537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332387B-4DAC-45E7-B1CA-A6F78DDF79F5}" type="slidenum">
              <a:rPr kumimoji="1" lang="ja-JP" altLang="en-US" sz="1200" b="0" i="0" u="none" strike="noStrike" kern="1200" cap="none" spc="0" normalizeH="0" baseline="0" noProof="0" smtClean="0">
                <a:ln>
                  <a:noFill/>
                </a:ln>
                <a:solidFill>
                  <a:prstClr val="black"/>
                </a:solidFill>
                <a:effectLst/>
                <a:uLnTx/>
                <a:uFillTx/>
                <a:latin typeface="游ゴシック" panose="020F0502020204030204"/>
                <a:ea typeface="游ゴシック" panose="020B0400000000000000"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3</a:t>
            </a:fld>
            <a:endParaRPr kumimoji="1" lang="ja-JP" altLang="en-US" sz="12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424898637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332387B-4DAC-45E7-B1CA-A6F78DDF79F5}" type="slidenum">
              <a:rPr kumimoji="1" lang="ja-JP" altLang="en-US" sz="1200" b="0" i="0" u="none" strike="noStrike" kern="1200" cap="none" spc="0" normalizeH="0" baseline="0" noProof="0" smtClean="0">
                <a:ln>
                  <a:noFill/>
                </a:ln>
                <a:solidFill>
                  <a:prstClr val="black"/>
                </a:solidFill>
                <a:effectLst/>
                <a:uLnTx/>
                <a:uFillTx/>
                <a:latin typeface="游ゴシック" panose="020F0502020204030204"/>
                <a:ea typeface="游ゴシック" panose="020B0400000000000000"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4</a:t>
            </a:fld>
            <a:endParaRPr kumimoji="1" lang="ja-JP" altLang="en-US" sz="12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397445234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332387B-4DAC-45E7-B1CA-A6F78DDF79F5}" type="slidenum">
              <a:rPr kumimoji="1" lang="ja-JP" altLang="en-US" sz="1200" b="0" i="0" u="none" strike="noStrike" kern="1200" cap="none" spc="0" normalizeH="0" baseline="0" noProof="0" smtClean="0">
                <a:ln>
                  <a:noFill/>
                </a:ln>
                <a:solidFill>
                  <a:prstClr val="black"/>
                </a:solidFill>
                <a:effectLst/>
                <a:uLnTx/>
                <a:uFillTx/>
                <a:latin typeface="游ゴシック" panose="020F0502020204030204"/>
                <a:ea typeface="游ゴシック" panose="020B0400000000000000"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5</a:t>
            </a:fld>
            <a:endParaRPr kumimoji="1" lang="ja-JP" altLang="en-US" sz="12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379530730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b="0" dirty="0">
              <a:latin typeface="+mn-lt"/>
            </a:endParaRPr>
          </a:p>
        </p:txBody>
      </p:sp>
      <p:sp>
        <p:nvSpPr>
          <p:cNvPr id="4" name="スライド番号プレースホルダー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332387B-4DAC-45E7-B1CA-A6F78DDF79F5}" type="slidenum">
              <a:rPr kumimoji="1" lang="ja-JP" altLang="en-US" sz="1200" b="0" i="0" u="none" strike="noStrike" kern="1200" cap="none" spc="0" normalizeH="0" baseline="0" noProof="0" smtClean="0">
                <a:ln>
                  <a:noFill/>
                </a:ln>
                <a:solidFill>
                  <a:prstClr val="black"/>
                </a:solidFill>
                <a:effectLst/>
                <a:uLnTx/>
                <a:uFillTx/>
                <a:latin typeface="游ゴシック" panose="020F0502020204030204"/>
                <a:ea typeface="游ゴシック" panose="020B0400000000000000"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6</a:t>
            </a:fld>
            <a:endParaRPr kumimoji="1" lang="ja-JP" altLang="en-US" sz="12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178554097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3DE0B77-D559-4501-A62D-14CB6ED8D6E2}" type="slidenum">
              <a:rPr kumimoji="1" lang="ja-JP" altLang="en-US" sz="1200" b="0" i="0" u="none" strike="noStrike" kern="1200" cap="none" spc="0" normalizeH="0" baseline="0" noProof="0" smtClean="0">
                <a:ln>
                  <a:noFill/>
                </a:ln>
                <a:solidFill>
                  <a:prstClr val="black"/>
                </a:solidFill>
                <a:effectLst/>
                <a:uLnTx/>
                <a:uFillTx/>
                <a:latin typeface="游ゴシック" panose="020F0502020204030204"/>
                <a:ea typeface="游ゴシック" panose="020B0400000000000000"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7</a:t>
            </a:fld>
            <a:endParaRPr kumimoji="1" lang="ja-JP" altLang="en-US" sz="12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4670853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dirty="0"/>
          </a:p>
        </p:txBody>
      </p:sp>
      <p:sp>
        <p:nvSpPr>
          <p:cNvPr id="4" name="スライド番号プレースホルダー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3DE0B77-D559-4501-A62D-14CB6ED8D6E2}" type="slidenum">
              <a:rPr kumimoji="1" lang="ja-JP" altLang="en-US" sz="1200" b="0" i="0" u="none" strike="noStrike" kern="1200" cap="none" spc="0" normalizeH="0" baseline="0" noProof="0" smtClean="0">
                <a:ln>
                  <a:noFill/>
                </a:ln>
                <a:solidFill>
                  <a:prstClr val="black"/>
                </a:solidFill>
                <a:effectLst/>
                <a:uLnTx/>
                <a:uFillTx/>
                <a:latin typeface="游ゴシック" panose="020F0502020204030204"/>
                <a:ea typeface="游ゴシック" panose="020B0400000000000000"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8</a:t>
            </a:fld>
            <a:endParaRPr kumimoji="1" lang="ja-JP" altLang="en-US" sz="12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180494833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3DE0B77-D559-4501-A62D-14CB6ED8D6E2}" type="slidenum">
              <a:rPr kumimoji="1" lang="ja-JP" altLang="en-US" sz="1200" b="0" i="0" u="none" strike="noStrike" kern="1200" cap="none" spc="0" normalizeH="0" baseline="0" noProof="0" smtClean="0">
                <a:ln>
                  <a:noFill/>
                </a:ln>
                <a:solidFill>
                  <a:prstClr val="black"/>
                </a:solidFill>
                <a:effectLst/>
                <a:uLnTx/>
                <a:uFillTx/>
                <a:latin typeface="游ゴシック" panose="020F0502020204030204"/>
                <a:ea typeface="游ゴシック" panose="020B0400000000000000"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9</a:t>
            </a:fld>
            <a:endParaRPr kumimoji="1" lang="ja-JP" altLang="en-US" sz="12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13953531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タイトル スライド">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 y="6334316"/>
            <a:ext cx="12192000"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ja-JP" altLang="en-US"/>
              <a:t>マスター タイトルの書式設定</a:t>
            </a:r>
            <a:endParaRPr lang="en-US" dirty="0"/>
          </a:p>
        </p:txBody>
      </p:sp>
      <p:sp>
        <p:nvSpPr>
          <p:cNvPr id="3" name="Subtitle 2"/>
          <p:cNvSpPr>
            <a:spLocks noGrp="1"/>
          </p:cNvSpPr>
          <p:nvPr>
            <p:ph type="subTitle" idx="1"/>
          </p:nvPr>
        </p:nvSpPr>
        <p:spPr>
          <a:xfrm>
            <a:off x="1100051" y="4455621"/>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B878162F-A5B2-46E2-AAE1-DEF76BCD1785}" type="datetimeFigureOut">
              <a:rPr kumimoji="1" lang="ja-JP" altLang="en-US" smtClean="0"/>
              <a:t>2024/4/1</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B1510FE9-9205-4FC0-9E32-842882F65DBA}" type="slidenum">
              <a:rPr kumimoji="1" lang="ja-JP" altLang="en-US" smtClean="0"/>
              <a:t>‹#›</a:t>
            </a:fld>
            <a:endParaRPr kumimoji="1" lang="ja-JP" altLang="en-U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6557241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B878162F-A5B2-46E2-AAE1-DEF76BCD1785}" type="datetimeFigureOut">
              <a:rPr kumimoji="1" lang="ja-JP" altLang="en-US" smtClean="0"/>
              <a:t>2024/4/1</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B1510FE9-9205-4FC0-9E32-842882F65DBA}" type="slidenum">
              <a:rPr kumimoji="1" lang="ja-JP" altLang="en-US" smtClean="0"/>
              <a:t>‹#›</a:t>
            </a:fld>
            <a:endParaRPr kumimoji="1" lang="ja-JP" altLang="en-US"/>
          </a:p>
        </p:txBody>
      </p:sp>
    </p:spTree>
    <p:extLst>
      <p:ext uri="{BB962C8B-B14F-4D97-AF65-F5344CB8AC3E}">
        <p14:creationId xmlns:p14="http://schemas.microsoft.com/office/powerpoint/2010/main" val="36450731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縦書きタイトルと&#10;縦書きテキスト">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2302"/>
            <a:ext cx="2628900" cy="5759898"/>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838200" y="412302"/>
            <a:ext cx="7734300" cy="5759898"/>
          </a:xfrm>
        </p:spPr>
        <p:txBody>
          <a:bodyPr vert="eaVert" lIns="45720" tIns="0" rIns="45720" bIns="0"/>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B878162F-A5B2-46E2-AAE1-DEF76BCD1785}" type="datetimeFigureOut">
              <a:rPr kumimoji="1" lang="ja-JP" altLang="en-US" smtClean="0"/>
              <a:t>2024/4/1</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B1510FE9-9205-4FC0-9E32-842882F65DBA}" type="slidenum">
              <a:rPr kumimoji="1" lang="ja-JP" altLang="en-US" smtClean="0"/>
              <a:t>‹#›</a:t>
            </a:fld>
            <a:endParaRPr kumimoji="1" lang="ja-JP" altLang="en-US"/>
          </a:p>
        </p:txBody>
      </p:sp>
    </p:spTree>
    <p:extLst>
      <p:ext uri="{BB962C8B-B14F-4D97-AF65-F5344CB8AC3E}">
        <p14:creationId xmlns:p14="http://schemas.microsoft.com/office/powerpoint/2010/main" val="32370653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B878162F-A5B2-46E2-AAE1-DEF76BCD1785}" type="datetimeFigureOut">
              <a:rPr kumimoji="1" lang="ja-JP" altLang="en-US" smtClean="0"/>
              <a:t>2024/4/1</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B1510FE9-9205-4FC0-9E32-842882F65DBA}" type="slidenum">
              <a:rPr kumimoji="1" lang="ja-JP" altLang="en-US" smtClean="0"/>
              <a:t>‹#›</a:t>
            </a:fld>
            <a:endParaRPr kumimoji="1" lang="ja-JP" altLang="en-US"/>
          </a:p>
        </p:txBody>
      </p:sp>
    </p:spTree>
    <p:extLst>
      <p:ext uri="{BB962C8B-B14F-4D97-AF65-F5344CB8AC3E}">
        <p14:creationId xmlns:p14="http://schemas.microsoft.com/office/powerpoint/2010/main" val="11041368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セクション見出し">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ja-JP" altLang="en-US"/>
              <a:t>マスター タイトルの書式設定</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B878162F-A5B2-46E2-AAE1-DEF76BCD1785}" type="datetimeFigureOut">
              <a:rPr kumimoji="1" lang="ja-JP" altLang="en-US" smtClean="0"/>
              <a:t>2024/4/1</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B1510FE9-9205-4FC0-9E32-842882F65DBA}" type="slidenum">
              <a:rPr kumimoji="1" lang="ja-JP" altLang="en-US" smtClean="0"/>
              <a:t>‹#›</a:t>
            </a:fld>
            <a:endParaRPr kumimoji="1" lang="ja-JP" altLang="en-U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684026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1097280" y="1845734"/>
            <a:ext cx="4937760" cy="4023359"/>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B878162F-A5B2-46E2-AAE1-DEF76BCD1785}" type="datetimeFigureOut">
              <a:rPr kumimoji="1" lang="ja-JP" altLang="en-US" smtClean="0"/>
              <a:t>2024/4/1</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B1510FE9-9205-4FC0-9E32-842882F65DBA}" type="slidenum">
              <a:rPr kumimoji="1" lang="ja-JP" altLang="en-US" smtClean="0"/>
              <a:t>‹#›</a:t>
            </a:fld>
            <a:endParaRPr kumimoji="1" lang="ja-JP" altLang="en-US"/>
          </a:p>
        </p:txBody>
      </p:sp>
    </p:spTree>
    <p:extLst>
      <p:ext uri="{BB962C8B-B14F-4D97-AF65-F5344CB8AC3E}">
        <p14:creationId xmlns:p14="http://schemas.microsoft.com/office/powerpoint/2010/main" val="132933470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Content Placeholder 3"/>
          <p:cNvSpPr>
            <a:spLocks noGrp="1"/>
          </p:cNvSpPr>
          <p:nvPr>
            <p:ph sz="half" idx="2"/>
          </p:nvPr>
        </p:nvSpPr>
        <p:spPr>
          <a:xfrm>
            <a:off x="1097280" y="2582335"/>
            <a:ext cx="4937760" cy="3286760"/>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Content Placeholder 5"/>
          <p:cNvSpPr>
            <a:spLocks noGrp="1"/>
          </p:cNvSpPr>
          <p:nvPr>
            <p:ph sz="quarter" idx="4"/>
          </p:nvPr>
        </p:nvSpPr>
        <p:spPr>
          <a:xfrm>
            <a:off x="6217920" y="2582334"/>
            <a:ext cx="4937760" cy="3286760"/>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B878162F-A5B2-46E2-AAE1-DEF76BCD1785}" type="datetimeFigureOut">
              <a:rPr kumimoji="1" lang="ja-JP" altLang="en-US" smtClean="0"/>
              <a:t>2024/4/1</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B1510FE9-9205-4FC0-9E32-842882F65DBA}" type="slidenum">
              <a:rPr kumimoji="1" lang="ja-JP" altLang="en-US" smtClean="0"/>
              <a:t>‹#›</a:t>
            </a:fld>
            <a:endParaRPr kumimoji="1" lang="ja-JP" altLang="en-US"/>
          </a:p>
        </p:txBody>
      </p:sp>
    </p:spTree>
    <p:extLst>
      <p:ext uri="{BB962C8B-B14F-4D97-AF65-F5344CB8AC3E}">
        <p14:creationId xmlns:p14="http://schemas.microsoft.com/office/powerpoint/2010/main" val="219230791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B878162F-A5B2-46E2-AAE1-DEF76BCD1785}" type="datetimeFigureOut">
              <a:rPr kumimoji="1" lang="ja-JP" altLang="en-US" smtClean="0"/>
              <a:t>2024/4/1</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B1510FE9-9205-4FC0-9E32-842882F65DBA}" type="slidenum">
              <a:rPr kumimoji="1" lang="ja-JP" altLang="en-US" smtClean="0"/>
              <a:t>‹#›</a:t>
            </a:fld>
            <a:endParaRPr kumimoji="1" lang="ja-JP" altLang="en-US"/>
          </a:p>
        </p:txBody>
      </p:sp>
    </p:spTree>
    <p:extLst>
      <p:ext uri="{BB962C8B-B14F-4D97-AF65-F5344CB8AC3E}">
        <p14:creationId xmlns:p14="http://schemas.microsoft.com/office/powerpoint/2010/main" val="22336805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白紙">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B878162F-A5B2-46E2-AAE1-DEF76BCD1785}" type="datetimeFigureOut">
              <a:rPr kumimoji="1" lang="ja-JP" altLang="en-US" smtClean="0"/>
              <a:t>2024/4/1</a:t>
            </a:fld>
            <a:endParaRPr kumimoji="1" lang="ja-JP" altLang="en-US"/>
          </a:p>
        </p:txBody>
      </p:sp>
      <p:sp>
        <p:nvSpPr>
          <p:cNvPr id="8" name="Footer Placeholder 7"/>
          <p:cNvSpPr>
            <a:spLocks noGrp="1"/>
          </p:cNvSpPr>
          <p:nvPr>
            <p:ph type="ftr" sz="quarter" idx="11"/>
          </p:nvPr>
        </p:nvSpPr>
        <p:spPr/>
        <p:txBody>
          <a:bodyPr/>
          <a:lstStyle>
            <a:lvl1pPr>
              <a:defRPr>
                <a:solidFill>
                  <a:srgbClr val="FFFFFF"/>
                </a:solidFill>
              </a:defRPr>
            </a:lvl1pPr>
          </a:lstStyle>
          <a:p>
            <a:endParaRPr kumimoji="1" lang="ja-JP" altLang="en-US"/>
          </a:p>
        </p:txBody>
      </p:sp>
      <p:sp>
        <p:nvSpPr>
          <p:cNvPr id="9" name="Slide Number Placeholder 8"/>
          <p:cNvSpPr>
            <a:spLocks noGrp="1"/>
          </p:cNvSpPr>
          <p:nvPr>
            <p:ph type="sldNum" sz="quarter" idx="12"/>
          </p:nvPr>
        </p:nvSpPr>
        <p:spPr/>
        <p:txBody>
          <a:bodyPr/>
          <a:lstStyle/>
          <a:p>
            <a:fld id="{B1510FE9-9205-4FC0-9E32-842882F65DBA}" type="slidenum">
              <a:rPr kumimoji="1" lang="ja-JP" altLang="en-US" smtClean="0"/>
              <a:t>‹#›</a:t>
            </a:fld>
            <a:endParaRPr kumimoji="1" lang="ja-JP" altLang="en-US"/>
          </a:p>
        </p:txBody>
      </p:sp>
    </p:spTree>
    <p:extLst>
      <p:ext uri="{BB962C8B-B14F-4D97-AF65-F5344CB8AC3E}">
        <p14:creationId xmlns:p14="http://schemas.microsoft.com/office/powerpoint/2010/main" val="222752761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タイトル付きの&#10;コンテンツ">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ja-JP" altLang="en-US"/>
              <a:t>マスター タイトルの書式設定</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B878162F-A5B2-46E2-AAE1-DEF76BCD1785}" type="datetimeFigureOut">
              <a:rPr kumimoji="1" lang="ja-JP" altLang="en-US" smtClean="0"/>
              <a:t>2024/4/1</a:t>
            </a:fld>
            <a:endParaRPr kumimoji="1" lang="ja-JP" altLang="en-US"/>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kumimoji="1" lang="ja-JP" altLang="en-US"/>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B1510FE9-9205-4FC0-9E32-842882F65DBA}" type="slidenum">
              <a:rPr kumimoji="1" lang="ja-JP" altLang="en-US" smtClean="0"/>
              <a:t>‹#›</a:t>
            </a:fld>
            <a:endParaRPr kumimoji="1" lang="ja-JP" altLang="en-US"/>
          </a:p>
        </p:txBody>
      </p:sp>
    </p:spTree>
    <p:extLst>
      <p:ext uri="{BB962C8B-B14F-4D97-AF65-F5344CB8AC3E}">
        <p14:creationId xmlns:p14="http://schemas.microsoft.com/office/powerpoint/2010/main" val="38129309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タイトル付きの図">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645" cy="822960"/>
          </a:xfrm>
        </p:spPr>
        <p:txBody>
          <a:bodyPr tIns="0" bIns="0" anchor="b">
            <a:noAutofit/>
          </a:bodyPr>
          <a:lstStyle>
            <a:lvl1pPr>
              <a:defRPr sz="3600" b="0">
                <a:solidFill>
                  <a:srgbClr val="FFFFFF"/>
                </a:solidFill>
              </a:defRPr>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15" y="0"/>
            <a:ext cx="12191985" cy="4915076"/>
          </a:xfrm>
          <a:solidFill>
            <a:schemeClr val="bg2">
              <a:lumMod val="90000"/>
            </a:schemeClr>
          </a:solidFill>
        </p:spPr>
        <p:txBody>
          <a:bodyPr lIns="457200" tIns="45720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図を追加</a:t>
            </a:r>
            <a:endParaRPr lang="en-US" dirty="0"/>
          </a:p>
        </p:txBody>
      </p:sp>
      <p:sp>
        <p:nvSpPr>
          <p:cNvPr id="4" name="Text Placeholder 3"/>
          <p:cNvSpPr>
            <a:spLocks noGrp="1"/>
          </p:cNvSpPr>
          <p:nvPr>
            <p:ph type="body" sz="half" idx="2"/>
          </p:nvPr>
        </p:nvSpPr>
        <p:spPr>
          <a:xfrm>
            <a:off x="1097280" y="5907024"/>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B878162F-A5B2-46E2-AAE1-DEF76BCD1785}" type="datetimeFigureOut">
              <a:rPr kumimoji="1" lang="ja-JP" altLang="en-US" smtClean="0"/>
              <a:t>2024/4/1</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B1510FE9-9205-4FC0-9E32-842882F65DBA}" type="slidenum">
              <a:rPr kumimoji="1" lang="ja-JP" altLang="en-US" smtClean="0"/>
              <a:t>‹#›</a:t>
            </a:fld>
            <a:endParaRPr kumimoji="1" lang="ja-JP" altLang="en-US"/>
          </a:p>
        </p:txBody>
      </p:sp>
    </p:spTree>
    <p:extLst>
      <p:ext uri="{BB962C8B-B14F-4D97-AF65-F5344CB8AC3E}">
        <p14:creationId xmlns:p14="http://schemas.microsoft.com/office/powerpoint/2010/main" val="129448030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B878162F-A5B2-46E2-AAE1-DEF76BCD1785}" type="datetimeFigureOut">
              <a:rPr kumimoji="1" lang="ja-JP" altLang="en-US" smtClean="0"/>
              <a:t>2024/4/1</a:t>
            </a:fld>
            <a:endParaRPr kumimoji="1" lang="ja-JP" altLang="en-US"/>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kumimoji="1" lang="ja-JP" altLang="en-US"/>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B1510FE9-9205-4FC0-9E32-842882F65DBA}" type="slidenum">
              <a:rPr kumimoji="1" lang="ja-JP" altLang="en-US" smtClean="0"/>
              <a:t>‹#›</a:t>
            </a:fld>
            <a:endParaRPr kumimoji="1" lang="ja-JP" altLang="en-US"/>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3480520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85000"/>
        </a:lnSpc>
        <a:spcBef>
          <a:spcPct val="0"/>
        </a:spcBef>
        <a:buNone/>
        <a:defRPr kumimoji="1"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kumimoji="1"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kumimoji="1"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m4a"/><Relationship Id="rId1" Type="http://schemas.microsoft.com/office/2007/relationships/media" Target="../media/media1.m4a"/><Relationship Id="rId5" Type="http://schemas.openxmlformats.org/officeDocument/2006/relationships/image" Target="../media/image1.png"/><Relationship Id="rId4"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audio" Target="../media/media10.m4a"/><Relationship Id="rId1" Type="http://schemas.microsoft.com/office/2007/relationships/media" Target="../media/media10.m4a"/><Relationship Id="rId5" Type="http://schemas.openxmlformats.org/officeDocument/2006/relationships/image" Target="../media/image1.png"/><Relationship Id="rId4"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audio" Target="../media/media11.m4a"/><Relationship Id="rId1" Type="http://schemas.microsoft.com/office/2007/relationships/media" Target="../media/media11.m4a"/><Relationship Id="rId5" Type="http://schemas.openxmlformats.org/officeDocument/2006/relationships/image" Target="../media/image1.png"/><Relationship Id="rId4"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audio" Target="../media/media12.m4a"/><Relationship Id="rId1" Type="http://schemas.microsoft.com/office/2007/relationships/media" Target="../media/media12.m4a"/><Relationship Id="rId5" Type="http://schemas.openxmlformats.org/officeDocument/2006/relationships/image" Target="../media/image1.png"/><Relationship Id="rId4" Type="http://schemas.openxmlformats.org/officeDocument/2006/relationships/notesSlide" Target="../notesSlides/notesSlide12.xml"/></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2.m4a"/><Relationship Id="rId1" Type="http://schemas.microsoft.com/office/2007/relationships/media" Target="../media/media2.m4a"/><Relationship Id="rId5" Type="http://schemas.openxmlformats.org/officeDocument/2006/relationships/image" Target="../media/image1.png"/><Relationship Id="rId4"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3.m4a"/><Relationship Id="rId1" Type="http://schemas.microsoft.com/office/2007/relationships/media" Target="../media/media3.m4a"/><Relationship Id="rId5" Type="http://schemas.openxmlformats.org/officeDocument/2006/relationships/image" Target="../media/image1.png"/><Relationship Id="rId4"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4.m4a"/><Relationship Id="rId1" Type="http://schemas.microsoft.com/office/2007/relationships/media" Target="../media/media4.m4a"/><Relationship Id="rId5" Type="http://schemas.openxmlformats.org/officeDocument/2006/relationships/image" Target="../media/image1.png"/><Relationship Id="rId4"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5.m4a"/><Relationship Id="rId1" Type="http://schemas.microsoft.com/office/2007/relationships/media" Target="../media/media5.m4a"/><Relationship Id="rId5" Type="http://schemas.openxmlformats.org/officeDocument/2006/relationships/image" Target="../media/image1.png"/><Relationship Id="rId4"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6.m4a"/><Relationship Id="rId1" Type="http://schemas.microsoft.com/office/2007/relationships/media" Target="../media/media6.m4a"/><Relationship Id="rId5" Type="http://schemas.openxmlformats.org/officeDocument/2006/relationships/image" Target="../media/image1.png"/><Relationship Id="rId4"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audio" Target="../media/media7.m4a"/><Relationship Id="rId1" Type="http://schemas.microsoft.com/office/2007/relationships/media" Target="../media/media7.m4a"/><Relationship Id="rId5" Type="http://schemas.openxmlformats.org/officeDocument/2006/relationships/image" Target="../media/image1.png"/><Relationship Id="rId4"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audio" Target="../media/media8.m4a"/><Relationship Id="rId1" Type="http://schemas.microsoft.com/office/2007/relationships/media" Target="../media/media8.m4a"/><Relationship Id="rId5" Type="http://schemas.openxmlformats.org/officeDocument/2006/relationships/image" Target="../media/image1.png"/><Relationship Id="rId4"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audio" Target="../media/media9.m4a"/><Relationship Id="rId1" Type="http://schemas.microsoft.com/office/2007/relationships/media" Target="../media/media9.m4a"/><Relationship Id="rId5" Type="http://schemas.openxmlformats.org/officeDocument/2006/relationships/image" Target="../media/image1.png"/><Relationship Id="rId4"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角丸四角形 3"/>
          <p:cNvSpPr/>
          <p:nvPr/>
        </p:nvSpPr>
        <p:spPr>
          <a:xfrm>
            <a:off x="838200" y="3321424"/>
            <a:ext cx="10470776" cy="101525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ＭＳ Ｐゴシック" panose="020B0600070205080204" pitchFamily="50" charset="-128"/>
              <a:cs typeface="+mn-cs"/>
            </a:endParaRPr>
          </a:p>
        </p:txBody>
      </p:sp>
      <p:sp>
        <p:nvSpPr>
          <p:cNvPr id="3" name="コンテンツ プレースホルダー 2"/>
          <p:cNvSpPr>
            <a:spLocks noGrp="1"/>
          </p:cNvSpPr>
          <p:nvPr>
            <p:ph idx="1"/>
          </p:nvPr>
        </p:nvSpPr>
        <p:spPr>
          <a:xfrm>
            <a:off x="649941" y="1790412"/>
            <a:ext cx="11491653" cy="4599707"/>
          </a:xfrm>
        </p:spPr>
        <p:txBody>
          <a:bodyPr>
            <a:normAutofit fontScale="85000" lnSpcReduction="20000"/>
          </a:bodyPr>
          <a:lstStyle/>
          <a:p>
            <a:pPr marL="0" indent="0">
              <a:buNone/>
            </a:pPr>
            <a:r>
              <a:rPr lang="ja-JP" altLang="en-US" sz="2600" b="1" dirty="0"/>
              <a:t>　　</a:t>
            </a:r>
            <a:r>
              <a:rPr lang="ja-JP" altLang="en-US" sz="2600" b="1" dirty="0">
                <a:solidFill>
                  <a:schemeClr val="tx1"/>
                </a:solidFill>
              </a:rPr>
              <a:t>（２）令和６年４月における加算の届出について</a:t>
            </a:r>
            <a:endParaRPr lang="en-US" altLang="ja-JP" sz="2600" b="1" dirty="0">
              <a:solidFill>
                <a:schemeClr val="tx1"/>
              </a:solidFill>
            </a:endParaRPr>
          </a:p>
          <a:p>
            <a:pPr marL="0" indent="0">
              <a:buNone/>
            </a:pPr>
            <a:r>
              <a:rPr kumimoji="1" lang="ja-JP" altLang="en-US" dirty="0">
                <a:solidFill>
                  <a:schemeClr val="tx1"/>
                </a:solidFill>
              </a:rPr>
              <a:t>　　　例年、４月に原則全事業所に加算届の提出を求めていましたが、令和６年度より</a:t>
            </a:r>
            <a:r>
              <a:rPr lang="ja-JP" altLang="en-US" dirty="0">
                <a:solidFill>
                  <a:schemeClr val="tx1"/>
                </a:solidFill>
                <a:latin typeface="+mn-ea"/>
              </a:rPr>
              <a:t>算定する単位数の</a:t>
            </a:r>
            <a:endParaRPr lang="en-US" altLang="ja-JP" dirty="0">
              <a:solidFill>
                <a:schemeClr val="tx1"/>
              </a:solidFill>
              <a:latin typeface="+mn-ea"/>
            </a:endParaRPr>
          </a:p>
          <a:p>
            <a:pPr marL="0" indent="0">
              <a:buNone/>
            </a:pPr>
            <a:r>
              <a:rPr lang="ja-JP" altLang="en-US" dirty="0">
                <a:solidFill>
                  <a:schemeClr val="tx1"/>
                </a:solidFill>
                <a:latin typeface="+mn-ea"/>
              </a:rPr>
              <a:t>　　変更が無い場合は一部例外を除いて</a:t>
            </a:r>
            <a:r>
              <a:rPr lang="ja-JP" altLang="en-US" b="1" u="sng" dirty="0">
                <a:solidFill>
                  <a:schemeClr val="tx1"/>
                </a:solidFill>
                <a:latin typeface="+mn-ea"/>
              </a:rPr>
              <a:t>提出不要</a:t>
            </a:r>
            <a:r>
              <a:rPr lang="en-US" altLang="ja-JP" b="1" u="sng" baseline="30000" dirty="0">
                <a:solidFill>
                  <a:schemeClr val="tx1"/>
                </a:solidFill>
                <a:latin typeface="+mn-ea"/>
              </a:rPr>
              <a:t>※</a:t>
            </a:r>
            <a:r>
              <a:rPr lang="ja-JP" altLang="en-US" dirty="0">
                <a:solidFill>
                  <a:schemeClr val="tx1"/>
                </a:solidFill>
                <a:latin typeface="+mn-ea"/>
              </a:rPr>
              <a:t>とします。</a:t>
            </a:r>
            <a:endParaRPr kumimoji="1" lang="en-US" altLang="ja-JP" dirty="0">
              <a:solidFill>
                <a:schemeClr val="tx1"/>
              </a:solidFill>
              <a:latin typeface="+mn-ea"/>
            </a:endParaRPr>
          </a:p>
          <a:p>
            <a:pPr marL="0" indent="0">
              <a:lnSpc>
                <a:spcPct val="120000"/>
              </a:lnSpc>
              <a:buNone/>
            </a:pPr>
            <a:r>
              <a:rPr kumimoji="1" lang="ja-JP" altLang="en-US" dirty="0">
                <a:solidFill>
                  <a:schemeClr val="tx1"/>
                </a:solidFill>
                <a:latin typeface="+mn-ea"/>
              </a:rPr>
              <a:t>　　　</a:t>
            </a:r>
            <a:r>
              <a:rPr kumimoji="1" lang="en-US" altLang="ja-JP" sz="1500" u="sng" dirty="0">
                <a:solidFill>
                  <a:schemeClr val="tx1"/>
                </a:solidFill>
                <a:latin typeface="+mn-ea"/>
              </a:rPr>
              <a:t>※</a:t>
            </a:r>
            <a:r>
              <a:rPr lang="ja-JP" altLang="en-US" sz="1500" u="sng" dirty="0">
                <a:solidFill>
                  <a:schemeClr val="tx1"/>
                </a:solidFill>
                <a:latin typeface="+mn-ea"/>
              </a:rPr>
              <a:t>前年度実績に基づき算定する基本報酬・加算がある場合で、単位数に変更が無ければ</a:t>
            </a:r>
            <a:r>
              <a:rPr lang="ja-JP" altLang="en-US" sz="1500" b="1" u="sng" dirty="0">
                <a:solidFill>
                  <a:schemeClr val="tx1"/>
                </a:solidFill>
                <a:latin typeface="+mn-ea"/>
              </a:rPr>
              <a:t>自己点検表の提出が必要となりますので、ご注意ください。</a:t>
            </a:r>
            <a:endParaRPr lang="en-US" altLang="ja-JP" sz="1500" b="1" u="sng" dirty="0">
              <a:solidFill>
                <a:schemeClr val="tx1"/>
              </a:solidFill>
              <a:latin typeface="+mn-ea"/>
            </a:endParaRPr>
          </a:p>
          <a:p>
            <a:pPr marL="0" indent="0">
              <a:buNone/>
            </a:pPr>
            <a:r>
              <a:rPr kumimoji="1" lang="ja-JP" altLang="en-US" b="1" dirty="0">
                <a:solidFill>
                  <a:schemeClr val="tx1"/>
                </a:solidFill>
              </a:rPr>
              <a:t>　　　★</a:t>
            </a:r>
            <a:r>
              <a:rPr kumimoji="1" lang="ja-JP" altLang="en-US" b="1" u="sng" dirty="0">
                <a:solidFill>
                  <a:schemeClr val="tx1"/>
                </a:solidFill>
              </a:rPr>
              <a:t>算定する単位数に変更がある場合は例年どおり提出が必要です。</a:t>
            </a:r>
            <a:endParaRPr kumimoji="1" lang="en-US" altLang="ja-JP" b="1" u="sng" dirty="0">
              <a:solidFill>
                <a:schemeClr val="tx1"/>
              </a:solidFill>
            </a:endParaRPr>
          </a:p>
          <a:p>
            <a:pPr marL="0" indent="0">
              <a:buNone/>
            </a:pPr>
            <a:r>
              <a:rPr lang="ja-JP" altLang="en-US" b="1" dirty="0">
                <a:solidFill>
                  <a:schemeClr val="tx1"/>
                </a:solidFill>
              </a:rPr>
              <a:t>　　</a:t>
            </a:r>
            <a:r>
              <a:rPr lang="ja-JP" altLang="en-US" b="1" u="sng" dirty="0">
                <a:solidFill>
                  <a:schemeClr val="tx1"/>
                </a:solidFill>
              </a:rPr>
              <a:t>（夜間支援対象利用者数の変更がある場合、延長支援加算又は特別支援加算の算定対象者の追加がある場　</a:t>
            </a:r>
            <a:endParaRPr lang="en-US" altLang="ja-JP" b="1" u="sng" dirty="0">
              <a:solidFill>
                <a:schemeClr val="tx1"/>
              </a:solidFill>
            </a:endParaRPr>
          </a:p>
          <a:p>
            <a:pPr marL="0" indent="0">
              <a:buNone/>
            </a:pPr>
            <a:r>
              <a:rPr lang="ja-JP" altLang="en-US" b="1" dirty="0">
                <a:solidFill>
                  <a:schemeClr val="tx1"/>
                </a:solidFill>
              </a:rPr>
              <a:t>　　　</a:t>
            </a:r>
            <a:r>
              <a:rPr lang="ja-JP" altLang="en-US" b="1" u="sng" dirty="0">
                <a:solidFill>
                  <a:schemeClr val="tx1"/>
                </a:solidFill>
              </a:rPr>
              <a:t>合も含む）</a:t>
            </a:r>
            <a:endParaRPr lang="en-US" altLang="ja-JP" b="1" u="sng" dirty="0">
              <a:solidFill>
                <a:schemeClr val="tx1"/>
              </a:solidFill>
            </a:endParaRPr>
          </a:p>
          <a:p>
            <a:pPr marL="0" indent="0">
              <a:buNone/>
            </a:pPr>
            <a:r>
              <a:rPr kumimoji="1" lang="ja-JP" altLang="en-US" b="1" dirty="0">
                <a:solidFill>
                  <a:schemeClr val="tx1"/>
                </a:solidFill>
              </a:rPr>
              <a:t>　　　提出期限</a:t>
            </a:r>
            <a:r>
              <a:rPr kumimoji="1" lang="ja-JP" altLang="en-US" dirty="0">
                <a:solidFill>
                  <a:schemeClr val="tx1"/>
                </a:solidFill>
              </a:rPr>
              <a:t>　</a:t>
            </a:r>
            <a:r>
              <a:rPr kumimoji="1" lang="ja-JP" altLang="en-US" b="1" u="sng" dirty="0">
                <a:solidFill>
                  <a:schemeClr val="tx1"/>
                </a:solidFill>
              </a:rPr>
              <a:t>令和６年４月１５日（月）消印有効</a:t>
            </a:r>
            <a:endParaRPr kumimoji="1" lang="en-US" altLang="ja-JP" b="1" u="sng" dirty="0">
              <a:solidFill>
                <a:schemeClr val="tx1"/>
              </a:solidFill>
            </a:endParaRPr>
          </a:p>
          <a:p>
            <a:pPr marL="0" indent="0">
              <a:buNone/>
            </a:pPr>
            <a:r>
              <a:rPr kumimoji="1" lang="ja-JP" altLang="en-US" dirty="0">
                <a:solidFill>
                  <a:schemeClr val="tx1"/>
                </a:solidFill>
                <a:latin typeface="+mn-ea"/>
              </a:rPr>
              <a:t>　　　</a:t>
            </a:r>
            <a:endParaRPr kumimoji="1" lang="en-US" altLang="ja-JP" dirty="0">
              <a:solidFill>
                <a:schemeClr val="tx1"/>
              </a:solidFill>
              <a:latin typeface="+mn-ea"/>
            </a:endParaRPr>
          </a:p>
          <a:p>
            <a:pPr marL="0" indent="0">
              <a:buNone/>
            </a:pPr>
            <a:r>
              <a:rPr kumimoji="1" lang="ja-JP" altLang="en-US" b="1" dirty="0">
                <a:solidFill>
                  <a:schemeClr val="tx1"/>
                </a:solidFill>
                <a:latin typeface="+mn-ea"/>
              </a:rPr>
              <a:t>　　　提出方法</a:t>
            </a:r>
            <a:r>
              <a:rPr kumimoji="1" lang="ja-JP" altLang="en-US" dirty="0">
                <a:solidFill>
                  <a:schemeClr val="tx1"/>
                </a:solidFill>
                <a:latin typeface="+mn-ea"/>
              </a:rPr>
              <a:t>　郵送</a:t>
            </a:r>
            <a:endParaRPr kumimoji="1" lang="en-US" altLang="ja-JP" dirty="0">
              <a:solidFill>
                <a:schemeClr val="tx1"/>
              </a:solidFill>
              <a:latin typeface="+mn-ea"/>
            </a:endParaRPr>
          </a:p>
          <a:p>
            <a:pPr marL="0" indent="0">
              <a:buNone/>
            </a:pPr>
            <a:r>
              <a:rPr kumimoji="1" lang="ja-JP" altLang="en-US" dirty="0">
                <a:solidFill>
                  <a:schemeClr val="tx1"/>
                </a:solidFill>
                <a:latin typeface="+mn-ea"/>
              </a:rPr>
              <a:t>　　　　　　</a:t>
            </a:r>
            <a:endParaRPr kumimoji="1" lang="en-US" altLang="ja-JP" dirty="0">
              <a:solidFill>
                <a:schemeClr val="tx1"/>
              </a:solidFill>
              <a:latin typeface="+mn-ea"/>
            </a:endParaRPr>
          </a:p>
          <a:p>
            <a:pPr marL="0" indent="0">
              <a:buNone/>
            </a:pPr>
            <a:r>
              <a:rPr kumimoji="1" lang="ja-JP" altLang="en-US" dirty="0">
                <a:latin typeface="+mn-ea"/>
              </a:rPr>
              <a:t>　　　</a:t>
            </a:r>
          </a:p>
        </p:txBody>
      </p:sp>
      <p:sp>
        <p:nvSpPr>
          <p:cNvPr id="2" name="タイトル 1"/>
          <p:cNvSpPr>
            <a:spLocks noGrp="1"/>
          </p:cNvSpPr>
          <p:nvPr>
            <p:ph type="title"/>
          </p:nvPr>
        </p:nvSpPr>
        <p:spPr>
          <a:xfrm>
            <a:off x="838200" y="191777"/>
            <a:ext cx="10980420" cy="2056410"/>
          </a:xfrm>
        </p:spPr>
        <p:txBody>
          <a:bodyPr>
            <a:normAutofit fontScale="90000"/>
          </a:bodyPr>
          <a:lstStyle/>
          <a:p>
            <a:r>
              <a:rPr lang="ja-JP" altLang="en-US" dirty="0"/>
              <a:t>障害福祉サービス事業等における</a:t>
            </a:r>
            <a:br>
              <a:rPr lang="ja-JP" altLang="en-US" dirty="0"/>
            </a:br>
            <a:r>
              <a:rPr lang="ja-JP" altLang="en-US" dirty="0"/>
              <a:t>各種届出等に当たっての留意事項について</a:t>
            </a:r>
            <a:br>
              <a:rPr lang="ja-JP" altLang="en-US" dirty="0"/>
            </a:br>
            <a:endParaRPr kumimoji="1" lang="ja-JP" altLang="en-US" dirty="0"/>
          </a:p>
        </p:txBody>
      </p:sp>
      <p:sp>
        <p:nvSpPr>
          <p:cNvPr id="5" name="テキスト ボックス 4"/>
          <p:cNvSpPr txBox="1"/>
          <p:nvPr/>
        </p:nvSpPr>
        <p:spPr>
          <a:xfrm>
            <a:off x="6899474" y="4671249"/>
            <a:ext cx="4154905" cy="1477328"/>
          </a:xfrm>
          <a:prstGeom prst="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rPr>
              <a:t>　</a:t>
            </a:r>
            <a:r>
              <a:rPr kumimoji="1" lang="ja-JP" altLang="en-US" sz="1800" b="1"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rPr>
              <a:t>提出先　</a:t>
            </a:r>
            <a:endParaRPr kumimoji="1" lang="en-US" altLang="ja-JP" sz="1800" b="1"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rPr>
              <a:t>　〒４６０－８５０１（住所記載不要）</a:t>
            </a: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rPr>
              <a:t>　愛知県福祉局福祉部障害福祉課　</a:t>
            </a:r>
            <a:endParaRPr kumimoji="1" lang="en-US" altLang="ja-JP" sz="18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rPr>
              <a:t>　事業所指導第一グループ宛（者）</a:t>
            </a:r>
            <a:endParaRPr kumimoji="1" lang="en-US" altLang="ja-JP" sz="18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18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rPr>
              <a:t>　事業所指導第二グループ宛（児）</a:t>
            </a:r>
            <a:endParaRPr kumimoji="1" lang="ja-JP" altLang="en-US" sz="18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endParaRPr>
          </a:p>
        </p:txBody>
      </p:sp>
      <p:pic>
        <p:nvPicPr>
          <p:cNvPr id="6" name="録音されたサウンド">
            <a:hlinkClick r:id="" action="ppaction://media"/>
            <a:extLst>
              <a:ext uri="{FF2B5EF4-FFF2-40B4-BE49-F238E27FC236}">
                <a16:creationId xmlns:a16="http://schemas.microsoft.com/office/drawing/2014/main" id="{9F621F09-6FB7-42F1-8B87-2D485E3A8539}"/>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0932459" y="5340048"/>
            <a:ext cx="609600" cy="609600"/>
          </a:xfrm>
          <a:prstGeom prst="rect">
            <a:avLst/>
          </a:prstGeom>
        </p:spPr>
      </p:pic>
    </p:spTree>
    <p:extLst>
      <p:ext uri="{BB962C8B-B14F-4D97-AF65-F5344CB8AC3E}">
        <p14:creationId xmlns:p14="http://schemas.microsoft.com/office/powerpoint/2010/main" val="9734822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46263"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6"/>
                </p:tgtEl>
              </p:cMediaNode>
            </p:audio>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EE7EC5FA-3979-4706-93A6-4CC5D3FA628A}"/>
              </a:ext>
            </a:extLst>
          </p:cNvPr>
          <p:cNvSpPr>
            <a:spLocks noGrp="1"/>
          </p:cNvSpPr>
          <p:nvPr>
            <p:ph type="title"/>
          </p:nvPr>
        </p:nvSpPr>
        <p:spPr>
          <a:xfrm>
            <a:off x="467138" y="391629"/>
            <a:ext cx="9167191" cy="973345"/>
          </a:xfrm>
        </p:spPr>
        <p:txBody>
          <a:bodyPr>
            <a:normAutofit fontScale="90000"/>
          </a:bodyPr>
          <a:lstStyle/>
          <a:p>
            <a:r>
              <a:rPr lang="ja-JP" altLang="en-US" b="1" dirty="0"/>
              <a:t>加算・減算に係る留意事項について</a:t>
            </a:r>
            <a:endParaRPr kumimoji="1" lang="ja-JP" altLang="en-US" b="1" dirty="0"/>
          </a:p>
        </p:txBody>
      </p:sp>
      <p:sp>
        <p:nvSpPr>
          <p:cNvPr id="3" name="テキスト ボックス 2">
            <a:extLst>
              <a:ext uri="{FF2B5EF4-FFF2-40B4-BE49-F238E27FC236}">
                <a16:creationId xmlns:a16="http://schemas.microsoft.com/office/drawing/2014/main" id="{A1E29AD3-B8BC-4F9F-8753-5A2406A8CDE9}"/>
              </a:ext>
            </a:extLst>
          </p:cNvPr>
          <p:cNvSpPr txBox="1"/>
          <p:nvPr/>
        </p:nvSpPr>
        <p:spPr>
          <a:xfrm>
            <a:off x="467137" y="2569542"/>
            <a:ext cx="11022497" cy="2616101"/>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altLang="ja-JP" sz="2400" b="1"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ja-JP" altLang="en-US" sz="2400" b="1"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2400" b="1"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rPr>
              <a:t>○　基本報酬区分の見直し</a:t>
            </a:r>
            <a:endParaRPr kumimoji="0" lang="en-US" altLang="ja-JP" sz="2400" b="1"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2400" b="1"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rPr>
              <a:t>　　　</a:t>
            </a:r>
            <a:endParaRPr kumimoji="0" lang="en-US" altLang="ja-JP" sz="24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altLang="ja-JP" sz="2400" b="1"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2400" b="1"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rPr>
              <a:t>○　特定従業者数換算方法による職員の加配</a:t>
            </a:r>
            <a:endParaRPr kumimoji="0" lang="en-US" altLang="ja-JP" sz="2400" b="1"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20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rPr>
              <a:t>　</a:t>
            </a:r>
            <a:endParaRPr kumimoji="0" lang="ja-JP" altLang="en-US" sz="2800" b="1"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endParaRPr>
          </a:p>
        </p:txBody>
      </p:sp>
      <p:sp>
        <p:nvSpPr>
          <p:cNvPr id="4" name="正方形/長方形 3">
            <a:extLst>
              <a:ext uri="{FF2B5EF4-FFF2-40B4-BE49-F238E27FC236}">
                <a16:creationId xmlns:a16="http://schemas.microsoft.com/office/drawing/2014/main" id="{9F4B7FAE-B1FF-4D97-9936-65D8F091DECD}"/>
              </a:ext>
            </a:extLst>
          </p:cNvPr>
          <p:cNvSpPr/>
          <p:nvPr/>
        </p:nvSpPr>
        <p:spPr>
          <a:xfrm>
            <a:off x="467138" y="1245704"/>
            <a:ext cx="11022497" cy="1092615"/>
          </a:xfrm>
          <a:prstGeom prst="rect">
            <a:avLst/>
          </a:prstGeom>
          <a:noFill/>
        </p:spPr>
        <p:style>
          <a:lnRef idx="2">
            <a:schemeClr val="dk1"/>
          </a:lnRef>
          <a:fillRef idx="1">
            <a:schemeClr val="lt1"/>
          </a:fillRef>
          <a:effectRef idx="0">
            <a:schemeClr val="dk1"/>
          </a:effectRef>
          <a:fontRef idx="minor">
            <a:schemeClr val="dk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Calibri" panose="020F0502020204030204"/>
              <a:ea typeface="ＭＳ Ｐゴシック" panose="020B0600070205080204" pitchFamily="50" charset="-128"/>
              <a:cs typeface="+mn-cs"/>
            </a:endParaRPr>
          </a:p>
        </p:txBody>
      </p:sp>
      <p:sp>
        <p:nvSpPr>
          <p:cNvPr id="5" name="テキスト ボックス 4">
            <a:extLst>
              <a:ext uri="{FF2B5EF4-FFF2-40B4-BE49-F238E27FC236}">
                <a16:creationId xmlns:a16="http://schemas.microsoft.com/office/drawing/2014/main" id="{6B083F14-516D-50C9-113E-86C3DFB5C012}"/>
              </a:ext>
            </a:extLst>
          </p:cNvPr>
          <p:cNvSpPr txBox="1"/>
          <p:nvPr/>
        </p:nvSpPr>
        <p:spPr>
          <a:xfrm>
            <a:off x="467138" y="1354372"/>
            <a:ext cx="10637806" cy="461665"/>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2400" b="1"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rPr>
              <a:t>２　人員配置体制加算について（共同生活援助）</a:t>
            </a:r>
            <a:endParaRPr kumimoji="0" lang="en-US" altLang="ja-JP" sz="2400" b="1"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endParaRPr>
          </a:p>
        </p:txBody>
      </p:sp>
      <p:pic>
        <p:nvPicPr>
          <p:cNvPr id="6" name="録音されたサウンド">
            <a:hlinkClick r:id="" action="ppaction://media"/>
            <a:extLst>
              <a:ext uri="{FF2B5EF4-FFF2-40B4-BE49-F238E27FC236}">
                <a16:creationId xmlns:a16="http://schemas.microsoft.com/office/drawing/2014/main" id="{0C576536-FE7A-42EB-AACD-DB2137D895A3}"/>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0111740" y="5462586"/>
            <a:ext cx="609600" cy="609600"/>
          </a:xfrm>
          <a:prstGeom prst="rect">
            <a:avLst/>
          </a:prstGeom>
        </p:spPr>
      </p:pic>
    </p:spTree>
    <p:extLst>
      <p:ext uri="{BB962C8B-B14F-4D97-AF65-F5344CB8AC3E}">
        <p14:creationId xmlns:p14="http://schemas.microsoft.com/office/powerpoint/2010/main" val="39507363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2596"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6"/>
                </p:tgtEl>
              </p:cMediaNode>
            </p:audio>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EE7EC5FA-3979-4706-93A6-4CC5D3FA628A}"/>
              </a:ext>
            </a:extLst>
          </p:cNvPr>
          <p:cNvSpPr>
            <a:spLocks noGrp="1"/>
          </p:cNvSpPr>
          <p:nvPr>
            <p:ph type="title"/>
          </p:nvPr>
        </p:nvSpPr>
        <p:spPr>
          <a:xfrm>
            <a:off x="467138" y="391629"/>
            <a:ext cx="9167191" cy="973345"/>
          </a:xfrm>
        </p:spPr>
        <p:txBody>
          <a:bodyPr>
            <a:normAutofit fontScale="90000"/>
          </a:bodyPr>
          <a:lstStyle/>
          <a:p>
            <a:r>
              <a:rPr lang="ja-JP" altLang="en-US" b="1" dirty="0"/>
              <a:t>加算・減算に係る留意事項について</a:t>
            </a:r>
            <a:endParaRPr kumimoji="1" lang="ja-JP" altLang="en-US" b="1" dirty="0"/>
          </a:p>
        </p:txBody>
      </p:sp>
      <p:sp>
        <p:nvSpPr>
          <p:cNvPr id="3" name="テキスト ボックス 2">
            <a:extLst>
              <a:ext uri="{FF2B5EF4-FFF2-40B4-BE49-F238E27FC236}">
                <a16:creationId xmlns:a16="http://schemas.microsoft.com/office/drawing/2014/main" id="{A1E29AD3-B8BC-4F9F-8753-5A2406A8CDE9}"/>
              </a:ext>
            </a:extLst>
          </p:cNvPr>
          <p:cNvSpPr txBox="1"/>
          <p:nvPr/>
        </p:nvSpPr>
        <p:spPr>
          <a:xfrm>
            <a:off x="467137" y="2553640"/>
            <a:ext cx="11022497" cy="2739211"/>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2400" b="1"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rPr>
              <a:t>基本報酬区分の見直し</a:t>
            </a:r>
            <a:endParaRPr kumimoji="0" lang="en-US" altLang="ja-JP" sz="2400" b="1"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altLang="ja-JP" sz="2400" b="1"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2400" b="1"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rPr>
              <a:t>〇　共同生活援助サービス費が（</a:t>
            </a:r>
            <a:r>
              <a:rPr kumimoji="0" lang="en-US" altLang="ja-JP" sz="2400" b="1"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rPr>
              <a:t>Ⅰ</a:t>
            </a:r>
            <a:r>
              <a:rPr kumimoji="0" lang="ja-JP" altLang="en-US" sz="2400" b="1"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rPr>
              <a:t>）（世話人の配置６：１以上）</a:t>
            </a:r>
            <a:endParaRPr kumimoji="0" lang="en-US" altLang="ja-JP" sz="2400" b="1"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2400" b="1"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rPr>
              <a:t>　　</a:t>
            </a:r>
            <a:r>
              <a:rPr kumimoji="0" lang="ja-JP" altLang="en-US" sz="20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rPr>
              <a:t>世話人の配置４：１及び５：１の区分については廃止。</a:t>
            </a:r>
            <a:endParaRPr kumimoji="0" lang="en-US" altLang="ja-JP" sz="2000" b="1"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altLang="ja-JP" sz="2400" b="1"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2400" b="1"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rPr>
              <a:t>〇　共同生活援助サービス費が（</a:t>
            </a:r>
            <a:r>
              <a:rPr kumimoji="0" lang="en-US" altLang="ja-JP" sz="2400" b="1"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rPr>
              <a:t>Ⅱ</a:t>
            </a:r>
            <a:r>
              <a:rPr kumimoji="0" lang="ja-JP" altLang="en-US" sz="2400" b="1"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rPr>
              <a:t>）（体験利用）</a:t>
            </a:r>
            <a:endParaRPr kumimoji="0" lang="en-US" altLang="ja-JP" sz="2400" b="1"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2800" b="1"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rPr>
              <a:t>　　</a:t>
            </a:r>
            <a:r>
              <a:rPr kumimoji="0" lang="ja-JP" altLang="en-US" sz="20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rPr>
              <a:t>旧サービス費（</a:t>
            </a:r>
            <a:r>
              <a:rPr kumimoji="0" lang="en-US" altLang="ja-JP" sz="20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rPr>
              <a:t>Ⅳ</a:t>
            </a:r>
            <a:r>
              <a:rPr kumimoji="0" lang="ja-JP" altLang="en-US" sz="20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rPr>
              <a:t>）体験利用。</a:t>
            </a:r>
            <a:endParaRPr kumimoji="0" lang="en-US" altLang="ja-JP" sz="2800" b="1"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endParaRPr>
          </a:p>
        </p:txBody>
      </p:sp>
      <p:sp>
        <p:nvSpPr>
          <p:cNvPr id="4" name="正方形/長方形 3">
            <a:extLst>
              <a:ext uri="{FF2B5EF4-FFF2-40B4-BE49-F238E27FC236}">
                <a16:creationId xmlns:a16="http://schemas.microsoft.com/office/drawing/2014/main" id="{9F4B7FAE-B1FF-4D97-9936-65D8F091DECD}"/>
              </a:ext>
            </a:extLst>
          </p:cNvPr>
          <p:cNvSpPr/>
          <p:nvPr/>
        </p:nvSpPr>
        <p:spPr>
          <a:xfrm>
            <a:off x="467138" y="1245704"/>
            <a:ext cx="11022497" cy="1092615"/>
          </a:xfrm>
          <a:prstGeom prst="rect">
            <a:avLst/>
          </a:prstGeom>
          <a:noFill/>
        </p:spPr>
        <p:style>
          <a:lnRef idx="2">
            <a:schemeClr val="dk1"/>
          </a:lnRef>
          <a:fillRef idx="1">
            <a:schemeClr val="lt1"/>
          </a:fillRef>
          <a:effectRef idx="0">
            <a:schemeClr val="dk1"/>
          </a:effectRef>
          <a:fontRef idx="minor">
            <a:schemeClr val="dk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Calibri" panose="020F0502020204030204"/>
              <a:ea typeface="ＭＳ Ｐゴシック" panose="020B0600070205080204" pitchFamily="50" charset="-128"/>
              <a:cs typeface="+mn-cs"/>
            </a:endParaRPr>
          </a:p>
        </p:txBody>
      </p:sp>
      <p:sp>
        <p:nvSpPr>
          <p:cNvPr id="5" name="テキスト ボックス 4">
            <a:extLst>
              <a:ext uri="{FF2B5EF4-FFF2-40B4-BE49-F238E27FC236}">
                <a16:creationId xmlns:a16="http://schemas.microsoft.com/office/drawing/2014/main" id="{6B083F14-516D-50C9-113E-86C3DFB5C012}"/>
              </a:ext>
            </a:extLst>
          </p:cNvPr>
          <p:cNvSpPr txBox="1"/>
          <p:nvPr/>
        </p:nvSpPr>
        <p:spPr>
          <a:xfrm>
            <a:off x="467138" y="1354372"/>
            <a:ext cx="10637806" cy="461665"/>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2400" b="1"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rPr>
              <a:t>２　人員配置体制加算について（共同生活援助）</a:t>
            </a:r>
            <a:endParaRPr kumimoji="0" lang="en-US" altLang="ja-JP" sz="2400" b="1"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endParaRPr>
          </a:p>
        </p:txBody>
      </p:sp>
      <p:pic>
        <p:nvPicPr>
          <p:cNvPr id="6" name="録音されたサウンド">
            <a:hlinkClick r:id="" action="ppaction://media"/>
            <a:extLst>
              <a:ext uri="{FF2B5EF4-FFF2-40B4-BE49-F238E27FC236}">
                <a16:creationId xmlns:a16="http://schemas.microsoft.com/office/drawing/2014/main" id="{6C4526C3-8050-49D8-99FF-E4AE2C395985}"/>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0260330" y="5198828"/>
            <a:ext cx="609600" cy="609600"/>
          </a:xfrm>
          <a:prstGeom prst="rect">
            <a:avLst/>
          </a:prstGeom>
        </p:spPr>
      </p:pic>
    </p:spTree>
    <p:extLst>
      <p:ext uri="{BB962C8B-B14F-4D97-AF65-F5344CB8AC3E}">
        <p14:creationId xmlns:p14="http://schemas.microsoft.com/office/powerpoint/2010/main" val="28149461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25343"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6"/>
                </p:tgtEl>
              </p:cMediaNode>
            </p:audio>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EE7EC5FA-3979-4706-93A6-4CC5D3FA628A}"/>
              </a:ext>
            </a:extLst>
          </p:cNvPr>
          <p:cNvSpPr>
            <a:spLocks noGrp="1"/>
          </p:cNvSpPr>
          <p:nvPr>
            <p:ph type="title"/>
          </p:nvPr>
        </p:nvSpPr>
        <p:spPr>
          <a:xfrm>
            <a:off x="467138" y="391629"/>
            <a:ext cx="9167191" cy="973345"/>
          </a:xfrm>
        </p:spPr>
        <p:txBody>
          <a:bodyPr>
            <a:normAutofit fontScale="90000"/>
          </a:bodyPr>
          <a:lstStyle/>
          <a:p>
            <a:r>
              <a:rPr lang="ja-JP" altLang="en-US" b="1" dirty="0"/>
              <a:t>加算・減算に係る留意事項について</a:t>
            </a:r>
            <a:endParaRPr kumimoji="1" lang="ja-JP" altLang="en-US" b="1" dirty="0"/>
          </a:p>
        </p:txBody>
      </p:sp>
      <p:sp>
        <p:nvSpPr>
          <p:cNvPr id="3" name="テキスト ボックス 2">
            <a:extLst>
              <a:ext uri="{FF2B5EF4-FFF2-40B4-BE49-F238E27FC236}">
                <a16:creationId xmlns:a16="http://schemas.microsoft.com/office/drawing/2014/main" id="{A1E29AD3-B8BC-4F9F-8753-5A2406A8CDE9}"/>
              </a:ext>
            </a:extLst>
          </p:cNvPr>
          <p:cNvSpPr txBox="1"/>
          <p:nvPr/>
        </p:nvSpPr>
        <p:spPr>
          <a:xfrm>
            <a:off x="467137" y="2569542"/>
            <a:ext cx="11022497" cy="4031873"/>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2400" b="1"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rPr>
              <a:t>特定従業者数換算方法による職員の加配</a:t>
            </a:r>
            <a:endParaRPr kumimoji="0" lang="en-US" altLang="ja-JP" sz="2400" b="1"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altLang="ja-JP" sz="2000" b="1"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2400" b="1"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rPr>
              <a:t>○　特定従業者数換算方法</a:t>
            </a:r>
            <a:r>
              <a:rPr kumimoji="0" lang="en-US" altLang="ja-JP" sz="2400" b="1"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rPr>
              <a:t>※</a:t>
            </a:r>
            <a:r>
              <a:rPr kumimoji="0" lang="ja-JP" altLang="en-US" sz="2400" b="1"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rPr>
              <a:t>により、それぞれの数字で除した数以上配置</a:t>
            </a:r>
            <a:endParaRPr kumimoji="0" lang="en-US" altLang="ja-JP" sz="2400" b="1"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2400" b="1"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rPr>
              <a:t>　　　　　　　　　　　　　　　　　</a:t>
            </a:r>
            <a:r>
              <a:rPr kumimoji="0" lang="ja-JP" altLang="en-US" sz="20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rPr>
              <a:t>（</a:t>
            </a:r>
            <a:r>
              <a:rPr kumimoji="0" lang="en-US" altLang="ja-JP" sz="20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rPr>
              <a:t>12</a:t>
            </a:r>
            <a:r>
              <a:rPr kumimoji="0" lang="ja-JP" altLang="en-US" sz="20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rPr>
              <a:t>，</a:t>
            </a:r>
            <a:r>
              <a:rPr kumimoji="0" lang="en-US" altLang="ja-JP" sz="20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rPr>
              <a:t>30</a:t>
            </a:r>
            <a:r>
              <a:rPr kumimoji="0" lang="ja-JP" altLang="en-US" sz="20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rPr>
              <a:t>，</a:t>
            </a:r>
            <a:r>
              <a:rPr kumimoji="0" lang="en-US" altLang="ja-JP" sz="20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rPr>
              <a:t>7.5</a:t>
            </a:r>
            <a:r>
              <a:rPr kumimoji="0" lang="ja-JP" altLang="en-US" sz="20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rPr>
              <a:t>，</a:t>
            </a:r>
            <a:r>
              <a:rPr kumimoji="0" lang="en-US" altLang="ja-JP" sz="20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rPr>
              <a:t>20</a:t>
            </a:r>
            <a:r>
              <a:rPr kumimoji="0" lang="ja-JP" altLang="en-US" sz="20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rPr>
              <a:t>）</a:t>
            </a:r>
            <a:endParaRPr kumimoji="0" lang="en-US" altLang="ja-JP" sz="20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altLang="ja-JP" sz="20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ja-JP" sz="20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rPr>
              <a:t>※</a:t>
            </a:r>
            <a:r>
              <a:rPr kumimoji="0" lang="ja-JP" altLang="en-US" sz="20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rPr>
              <a:t>特定従業者数換算方法とは</a:t>
            </a:r>
            <a:endParaRPr kumimoji="0" lang="en-US" altLang="ja-JP" sz="20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20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rPr>
              <a:t>　基準上の世話人等及び加配した世話人等の勤務延べ時間数を、それぞれ「</a:t>
            </a:r>
            <a:r>
              <a:rPr kumimoji="0" lang="en-US" altLang="ja-JP" sz="20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rPr>
              <a:t>40 </a:t>
            </a:r>
            <a:r>
              <a:rPr kumimoji="0" lang="ja-JP" altLang="en-US" sz="20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rPr>
              <a:t>時間」で除することにより、当該加算の算定に当たっての従業者数の員数に換算する方法。</a:t>
            </a:r>
            <a:endParaRPr kumimoji="0" lang="en-US" altLang="ja-JP" sz="20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2000" b="1"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rPr>
              <a:t>→後日、厚生労働省より自動計算書式が示される予定</a:t>
            </a:r>
            <a:endParaRPr kumimoji="0" lang="en-US" altLang="ja-JP" sz="2000" b="1"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altLang="ja-JP" sz="2000" b="1"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altLang="ja-JP" sz="2400" b="1"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altLang="ja-JP" sz="20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endParaRPr>
          </a:p>
        </p:txBody>
      </p:sp>
      <p:sp>
        <p:nvSpPr>
          <p:cNvPr id="4" name="正方形/長方形 3">
            <a:extLst>
              <a:ext uri="{FF2B5EF4-FFF2-40B4-BE49-F238E27FC236}">
                <a16:creationId xmlns:a16="http://schemas.microsoft.com/office/drawing/2014/main" id="{9F4B7FAE-B1FF-4D97-9936-65D8F091DECD}"/>
              </a:ext>
            </a:extLst>
          </p:cNvPr>
          <p:cNvSpPr/>
          <p:nvPr/>
        </p:nvSpPr>
        <p:spPr>
          <a:xfrm>
            <a:off x="467138" y="1245704"/>
            <a:ext cx="11022497" cy="1092615"/>
          </a:xfrm>
          <a:prstGeom prst="rect">
            <a:avLst/>
          </a:prstGeom>
          <a:noFill/>
        </p:spPr>
        <p:style>
          <a:lnRef idx="2">
            <a:schemeClr val="dk1"/>
          </a:lnRef>
          <a:fillRef idx="1">
            <a:schemeClr val="lt1"/>
          </a:fillRef>
          <a:effectRef idx="0">
            <a:schemeClr val="dk1"/>
          </a:effectRef>
          <a:fontRef idx="minor">
            <a:schemeClr val="dk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Calibri" panose="020F0502020204030204"/>
              <a:ea typeface="ＭＳ Ｐゴシック" panose="020B0600070205080204" pitchFamily="50" charset="-128"/>
              <a:cs typeface="+mn-cs"/>
            </a:endParaRPr>
          </a:p>
        </p:txBody>
      </p:sp>
      <p:sp>
        <p:nvSpPr>
          <p:cNvPr id="5" name="テキスト ボックス 4">
            <a:extLst>
              <a:ext uri="{FF2B5EF4-FFF2-40B4-BE49-F238E27FC236}">
                <a16:creationId xmlns:a16="http://schemas.microsoft.com/office/drawing/2014/main" id="{6B083F14-516D-50C9-113E-86C3DFB5C012}"/>
              </a:ext>
            </a:extLst>
          </p:cNvPr>
          <p:cNvSpPr txBox="1"/>
          <p:nvPr/>
        </p:nvSpPr>
        <p:spPr>
          <a:xfrm>
            <a:off x="467138" y="1354372"/>
            <a:ext cx="10637806" cy="461665"/>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2400" b="1"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rPr>
              <a:t>２　人員配置体制加算について（共同生活援助）</a:t>
            </a:r>
            <a:endParaRPr kumimoji="0" lang="en-US" altLang="ja-JP" sz="2400" b="1"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endParaRPr>
          </a:p>
        </p:txBody>
      </p:sp>
      <p:pic>
        <p:nvPicPr>
          <p:cNvPr id="6" name="録音されたサウンド">
            <a:hlinkClick r:id="" action="ppaction://media"/>
            <a:extLst>
              <a:ext uri="{FF2B5EF4-FFF2-40B4-BE49-F238E27FC236}">
                <a16:creationId xmlns:a16="http://schemas.microsoft.com/office/drawing/2014/main" id="{DFFCA76E-89EF-4E08-8A92-1CC0B0603045}"/>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0800144" y="5307496"/>
            <a:ext cx="609600" cy="609600"/>
          </a:xfrm>
          <a:prstGeom prst="rect">
            <a:avLst/>
          </a:prstGeom>
        </p:spPr>
      </p:pic>
    </p:spTree>
    <p:extLst>
      <p:ext uri="{BB962C8B-B14F-4D97-AF65-F5344CB8AC3E}">
        <p14:creationId xmlns:p14="http://schemas.microsoft.com/office/powerpoint/2010/main" val="42660112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8469"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6"/>
                </p:tgtEl>
              </p:cMediaNode>
            </p:audi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838200" y="191777"/>
            <a:ext cx="10980420" cy="2056410"/>
          </a:xfrm>
          <a:solidFill>
            <a:schemeClr val="bg1"/>
          </a:solidFill>
        </p:spPr>
        <p:txBody>
          <a:bodyPr>
            <a:normAutofit fontScale="90000"/>
          </a:bodyPr>
          <a:lstStyle/>
          <a:p>
            <a:r>
              <a:rPr lang="ja-JP" altLang="en-US" dirty="0"/>
              <a:t>障害福祉サービス事業等における</a:t>
            </a:r>
            <a:br>
              <a:rPr lang="ja-JP" altLang="en-US" dirty="0"/>
            </a:br>
            <a:r>
              <a:rPr lang="ja-JP" altLang="en-US" dirty="0"/>
              <a:t>各種届出等に当たっての留意事項について</a:t>
            </a:r>
            <a:br>
              <a:rPr lang="ja-JP" altLang="en-US" dirty="0"/>
            </a:br>
            <a:endParaRPr kumimoji="1" lang="ja-JP" altLang="en-US" dirty="0"/>
          </a:p>
        </p:txBody>
      </p:sp>
      <p:sp>
        <p:nvSpPr>
          <p:cNvPr id="3" name="コンテンツ プレースホルダー 2"/>
          <p:cNvSpPr>
            <a:spLocks noGrp="1"/>
          </p:cNvSpPr>
          <p:nvPr>
            <p:ph idx="1"/>
          </p:nvPr>
        </p:nvSpPr>
        <p:spPr>
          <a:xfrm>
            <a:off x="582583" y="1642859"/>
            <a:ext cx="11491653" cy="605328"/>
          </a:xfrm>
        </p:spPr>
        <p:txBody>
          <a:bodyPr>
            <a:normAutofit/>
          </a:bodyPr>
          <a:lstStyle/>
          <a:p>
            <a:pPr marL="0" indent="0">
              <a:buNone/>
            </a:pPr>
            <a:r>
              <a:rPr lang="ja-JP" altLang="en-US" sz="2600" b="1" dirty="0"/>
              <a:t>　　</a:t>
            </a:r>
            <a:r>
              <a:rPr lang="ja-JP" altLang="en-US" sz="2600" b="1" dirty="0">
                <a:solidFill>
                  <a:schemeClr val="tx1"/>
                </a:solidFill>
              </a:rPr>
              <a:t>（２）令和６年４月における加算の届出について</a:t>
            </a:r>
            <a:r>
              <a:rPr kumimoji="1" lang="ja-JP" altLang="en-US" dirty="0">
                <a:solidFill>
                  <a:schemeClr val="tx1"/>
                </a:solidFill>
              </a:rPr>
              <a:t>　</a:t>
            </a:r>
            <a:r>
              <a:rPr kumimoji="1" lang="ja-JP" altLang="en-US" dirty="0"/>
              <a:t>　　</a:t>
            </a:r>
            <a:endParaRPr kumimoji="1" lang="ja-JP" altLang="en-US" dirty="0">
              <a:latin typeface="+mn-ea"/>
            </a:endParaRPr>
          </a:p>
        </p:txBody>
      </p:sp>
      <p:graphicFrame>
        <p:nvGraphicFramePr>
          <p:cNvPr id="7" name="コンテンツ プレースホルダー 3"/>
          <p:cNvGraphicFramePr>
            <a:graphicFrameLocks/>
          </p:cNvGraphicFramePr>
          <p:nvPr/>
        </p:nvGraphicFramePr>
        <p:xfrm>
          <a:off x="1012657" y="2143684"/>
          <a:ext cx="10631504" cy="3309669"/>
        </p:xfrm>
        <a:graphic>
          <a:graphicData uri="http://schemas.openxmlformats.org/drawingml/2006/table">
            <a:tbl>
              <a:tblPr>
                <a:tableStyleId>{5C22544A-7EE6-4342-B048-85BDC9FD1C3A}</a:tableStyleId>
              </a:tblPr>
              <a:tblGrid>
                <a:gridCol w="2241697">
                  <a:extLst>
                    <a:ext uri="{9D8B030D-6E8A-4147-A177-3AD203B41FA5}">
                      <a16:colId xmlns:a16="http://schemas.microsoft.com/office/drawing/2014/main" val="436848042"/>
                    </a:ext>
                  </a:extLst>
                </a:gridCol>
                <a:gridCol w="2905814">
                  <a:extLst>
                    <a:ext uri="{9D8B030D-6E8A-4147-A177-3AD203B41FA5}">
                      <a16:colId xmlns:a16="http://schemas.microsoft.com/office/drawing/2014/main" val="4045441145"/>
                    </a:ext>
                  </a:extLst>
                </a:gridCol>
                <a:gridCol w="2573801">
                  <a:extLst>
                    <a:ext uri="{9D8B030D-6E8A-4147-A177-3AD203B41FA5}">
                      <a16:colId xmlns:a16="http://schemas.microsoft.com/office/drawing/2014/main" val="1506501936"/>
                    </a:ext>
                  </a:extLst>
                </a:gridCol>
                <a:gridCol w="2910192">
                  <a:extLst>
                    <a:ext uri="{9D8B030D-6E8A-4147-A177-3AD203B41FA5}">
                      <a16:colId xmlns:a16="http://schemas.microsoft.com/office/drawing/2014/main" val="4011081061"/>
                    </a:ext>
                  </a:extLst>
                </a:gridCol>
              </a:tblGrid>
              <a:tr h="548151">
                <a:tc>
                  <a:txBody>
                    <a:bodyPr/>
                    <a:lstStyle/>
                    <a:p>
                      <a:pPr algn="ctr" fontAlgn="ctr"/>
                      <a:r>
                        <a:rPr lang="ja-JP" altLang="en-US" sz="1600" b="1" u="none" strike="noStrike" dirty="0">
                          <a:effectLst/>
                        </a:rPr>
                        <a:t>算定する単位数の変更</a:t>
                      </a:r>
                      <a:endParaRPr lang="ja-JP" altLang="en-US" sz="1600" b="1"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9525" marR="9525" marT="9525"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ctr" fontAlgn="ctr"/>
                      <a:r>
                        <a:rPr lang="ja-JP" altLang="en-US" sz="1600" b="1" u="none" strike="noStrike" dirty="0">
                          <a:effectLst/>
                        </a:rPr>
                        <a:t>届出内容</a:t>
                      </a:r>
                      <a:endParaRPr lang="ja-JP" altLang="en-US" sz="1600" b="1"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9525" marR="9525" marT="9525"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ctr" fontAlgn="ctr"/>
                      <a:r>
                        <a:rPr lang="ja-JP" altLang="en-US" sz="1600" b="1" u="none" strike="noStrike" dirty="0">
                          <a:effectLst/>
                        </a:rPr>
                        <a:t>加算届</a:t>
                      </a:r>
                      <a:endParaRPr lang="ja-JP" altLang="en-US" sz="1600" b="1"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9525" marR="9525" marT="9525"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ctr" fontAlgn="ctr"/>
                      <a:r>
                        <a:rPr lang="ja-JP" altLang="en-US" sz="1600" b="1" i="0" u="none" strike="noStrike" dirty="0">
                          <a:solidFill>
                            <a:srgbClr val="000000"/>
                          </a:solidFill>
                          <a:effectLst/>
                          <a:latin typeface="游ゴシック" panose="020B0400000000000000" pitchFamily="50" charset="-128"/>
                          <a:ea typeface="游ゴシック" panose="020B0400000000000000" pitchFamily="50" charset="-128"/>
                        </a:rPr>
                        <a:t>提出期限</a:t>
                      </a:r>
                    </a:p>
                  </a:txBody>
                  <a:tcPr marL="9525" marR="9525" marT="9525"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059080954"/>
                  </a:ext>
                </a:extLst>
              </a:tr>
              <a:tr h="739012">
                <a:tc rowSpan="2">
                  <a:txBody>
                    <a:bodyPr/>
                    <a:lstStyle/>
                    <a:p>
                      <a:pPr algn="ctr" fontAlgn="ctr"/>
                      <a:r>
                        <a:rPr lang="ja-JP" altLang="en-US" sz="2400" b="1" u="none" strike="noStrike" dirty="0">
                          <a:effectLst/>
                        </a:rPr>
                        <a:t>あり</a:t>
                      </a:r>
                      <a:endParaRPr lang="ja-JP" altLang="en-US" sz="2400" b="1"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9525" marR="9525" marT="9525"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l" fontAlgn="ctr"/>
                      <a:r>
                        <a:rPr lang="ja-JP" altLang="en-US" sz="1200" u="none" strike="noStrike" dirty="0">
                          <a:effectLst/>
                        </a:rPr>
                        <a:t>　①前年度実績に基づき算定する　　　</a:t>
                      </a:r>
                      <a:endParaRPr lang="en-US" altLang="ja-JP" sz="1200" u="none" strike="noStrike" dirty="0">
                        <a:effectLst/>
                      </a:endParaRPr>
                    </a:p>
                    <a:p>
                      <a:pPr algn="ctr" fontAlgn="ctr"/>
                      <a:r>
                        <a:rPr lang="ja-JP" altLang="en-US" sz="1200" u="none" strike="noStrike" dirty="0">
                          <a:effectLst/>
                        </a:rPr>
                        <a:t>　　　　　　　基本報酬・加算がある場合</a:t>
                      </a:r>
                      <a:endParaRPr lang="ja-JP" altLang="en-US" sz="12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9525" marR="9525" marT="9525"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ctr" fontAlgn="ctr"/>
                      <a:r>
                        <a:rPr lang="ja-JP" altLang="en-US" sz="1600" b="1" u="sng" strike="noStrike" dirty="0">
                          <a:effectLst/>
                        </a:rPr>
                        <a:t>要提出</a:t>
                      </a:r>
                      <a:endParaRPr lang="ja-JP" altLang="en-US" sz="1600" b="1" i="0" u="sng" strike="noStrike" dirty="0">
                        <a:solidFill>
                          <a:srgbClr val="000000"/>
                        </a:solidFill>
                        <a:effectLst/>
                        <a:latin typeface="游ゴシック" panose="020B0400000000000000" pitchFamily="50" charset="-128"/>
                        <a:ea typeface="游ゴシック" panose="020B0400000000000000" pitchFamily="50" charset="-128"/>
                      </a:endParaRPr>
                    </a:p>
                  </a:txBody>
                  <a:tcPr marL="9525" marR="9525" marT="9525"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ctr" fontAlgn="ctr"/>
                      <a:r>
                        <a:rPr lang="ja-JP" altLang="en-US" sz="1600" b="1" i="0" u="sng" strike="noStrike" dirty="0">
                          <a:solidFill>
                            <a:srgbClr val="000000"/>
                          </a:solidFill>
                          <a:effectLst/>
                          <a:latin typeface="+mj-ea"/>
                          <a:ea typeface="+mj-ea"/>
                        </a:rPr>
                        <a:t>令和６年４月１５日（消印有効）</a:t>
                      </a:r>
                    </a:p>
                  </a:txBody>
                  <a:tcPr marL="9525" marR="9525" marT="9525"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82870503"/>
                  </a:ext>
                </a:extLst>
              </a:tr>
              <a:tr h="544482">
                <a:tc vMerge="1">
                  <a:txBody>
                    <a:bodyPr/>
                    <a:lstStyle/>
                    <a:p>
                      <a:endParaRPr kumimoji="1" lang="ja-JP" altLang="en-US"/>
                    </a:p>
                  </a:txBody>
                  <a:tcPr/>
                </a:tc>
                <a:tc>
                  <a:txBody>
                    <a:bodyPr/>
                    <a:lstStyle/>
                    <a:p>
                      <a:pPr algn="l" fontAlgn="ctr"/>
                      <a:r>
                        <a:rPr lang="ja-JP" altLang="en-US" sz="1200" u="none" strike="noStrike" dirty="0">
                          <a:effectLst/>
                        </a:rPr>
                        <a:t>　②新たに算定、又は算定する単位数が　　　　　　　　　</a:t>
                      </a:r>
                      <a:endParaRPr lang="en-US" altLang="ja-JP" sz="1200" u="none" strike="noStrike" dirty="0">
                        <a:effectLst/>
                      </a:endParaRPr>
                    </a:p>
                    <a:p>
                      <a:pPr algn="l" fontAlgn="ctr"/>
                      <a:r>
                        <a:rPr lang="ja-JP" altLang="en-US" sz="1200" u="none" strike="noStrike" dirty="0">
                          <a:effectLst/>
                        </a:rPr>
                        <a:t>　　　　　　　　　　　　　　　　　　　　増える場合</a:t>
                      </a:r>
                      <a:endParaRPr lang="ja-JP" altLang="en-US" sz="12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9525" marR="9525" marT="9525"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ctr" fontAlgn="ctr"/>
                      <a:r>
                        <a:rPr lang="ja-JP" altLang="en-US" sz="1600" b="1" u="sng" strike="noStrike" dirty="0">
                          <a:effectLst/>
                        </a:rPr>
                        <a:t>要提出</a:t>
                      </a:r>
                      <a:endParaRPr lang="ja-JP" altLang="en-US" sz="1600" b="1" i="0" u="sng" strike="noStrike" dirty="0">
                        <a:solidFill>
                          <a:srgbClr val="000000"/>
                        </a:solidFill>
                        <a:effectLst/>
                        <a:latin typeface="游ゴシック" panose="020B0400000000000000" pitchFamily="50" charset="-128"/>
                        <a:ea typeface="游ゴシック" panose="020B0400000000000000" pitchFamily="50" charset="-128"/>
                      </a:endParaRPr>
                    </a:p>
                  </a:txBody>
                  <a:tcPr marL="9525" marR="9525" marT="9525"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ja-JP" altLang="en-US" sz="1600" b="1" i="0" u="sng" strike="noStrike" dirty="0">
                          <a:solidFill>
                            <a:srgbClr val="000000"/>
                          </a:solidFill>
                          <a:effectLst/>
                          <a:latin typeface="+mj-ea"/>
                          <a:ea typeface="+mj-ea"/>
                        </a:rPr>
                        <a:t>令和６年４月１５日（消印有効）</a:t>
                      </a:r>
                      <a:endParaRPr lang="ja-JP" altLang="en-US" sz="1600" b="1" i="0" u="sng" strike="noStrike" baseline="30000" dirty="0">
                        <a:solidFill>
                          <a:srgbClr val="000000"/>
                        </a:solidFill>
                        <a:effectLst/>
                        <a:latin typeface="+mj-ea"/>
                        <a:ea typeface="+mj-ea"/>
                      </a:endParaRPr>
                    </a:p>
                  </a:txBody>
                  <a:tcPr marL="9525" marR="9525" marT="9525"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7997801"/>
                  </a:ext>
                </a:extLst>
              </a:tr>
              <a:tr h="739012">
                <a:tc rowSpan="2">
                  <a:txBody>
                    <a:bodyPr/>
                    <a:lstStyle/>
                    <a:p>
                      <a:pPr algn="ctr" fontAlgn="ctr"/>
                      <a:r>
                        <a:rPr lang="ja-JP" altLang="en-US" sz="2400" b="1" u="none" strike="noStrike" dirty="0">
                          <a:effectLst/>
                        </a:rPr>
                        <a:t>なし</a:t>
                      </a:r>
                      <a:endParaRPr lang="ja-JP" altLang="en-US" sz="2400" b="1"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9525" marR="9525" marT="9525"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l" fontAlgn="ctr"/>
                      <a:r>
                        <a:rPr lang="ja-JP" altLang="en-US" sz="1200" u="none" strike="noStrike" dirty="0">
                          <a:effectLst/>
                        </a:rPr>
                        <a:t>　③前年度実績に基づき算定する</a:t>
                      </a:r>
                      <a:endParaRPr lang="en-US" altLang="ja-JP" sz="1200" u="none" strike="noStrike" dirty="0">
                        <a:effectLst/>
                      </a:endParaRPr>
                    </a:p>
                    <a:p>
                      <a:pPr algn="l" fontAlgn="ctr"/>
                      <a:r>
                        <a:rPr lang="ja-JP" altLang="en-US" sz="1200" u="none" strike="noStrike" dirty="0">
                          <a:effectLst/>
                        </a:rPr>
                        <a:t>　　　　　　　　　　　基本報酬・加算がある場合</a:t>
                      </a:r>
                      <a:endParaRPr lang="en-US" altLang="ja-JP" sz="1200" u="none" strike="noStrike" dirty="0">
                        <a:effectLst/>
                      </a:endParaRPr>
                    </a:p>
                  </a:txBody>
                  <a:tcPr marL="9525" marR="9525" marT="9525"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ctr" fontAlgn="ctr"/>
                      <a:r>
                        <a:rPr lang="ja-JP" altLang="en-US" sz="1600" u="none" strike="noStrike" dirty="0">
                          <a:effectLst/>
                        </a:rPr>
                        <a:t>不要</a:t>
                      </a:r>
                      <a:r>
                        <a:rPr lang="en-US" altLang="ja-JP" sz="1600" u="none" strike="noStrike" dirty="0">
                          <a:effectLst/>
                        </a:rPr>
                        <a:t>※</a:t>
                      </a:r>
                      <a:r>
                        <a:rPr lang="ja-JP" altLang="en-US" sz="1600" u="none" strike="noStrike" baseline="30000" dirty="0">
                          <a:effectLst/>
                        </a:rPr>
                        <a:t>１</a:t>
                      </a:r>
                      <a:br>
                        <a:rPr lang="en-US" altLang="ja-JP" sz="1600" u="none" strike="noStrike" dirty="0">
                          <a:effectLst/>
                        </a:rPr>
                      </a:br>
                      <a:r>
                        <a:rPr lang="ja-JP" altLang="en-US" sz="1600" u="none" strike="noStrike" dirty="0">
                          <a:effectLst/>
                        </a:rPr>
                        <a:t>（</a:t>
                      </a:r>
                      <a:r>
                        <a:rPr lang="ja-JP" altLang="en-US" sz="1600" b="1" u="sng" strike="noStrike" dirty="0">
                          <a:effectLst/>
                        </a:rPr>
                        <a:t>自己点検表の提出が必要</a:t>
                      </a:r>
                      <a:r>
                        <a:rPr lang="ja-JP" altLang="en-US" sz="1600" u="none" strike="noStrike" dirty="0">
                          <a:effectLst/>
                        </a:rPr>
                        <a:t>）</a:t>
                      </a:r>
                      <a:endParaRPr lang="en-US" altLang="ja-JP" sz="1600" u="none" strike="noStrike" dirty="0">
                        <a:effectLst/>
                      </a:endParaRPr>
                    </a:p>
                  </a:txBody>
                  <a:tcPr marL="9525" marR="9525" marT="9525"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ctr" fontAlgn="ctr"/>
                      <a:r>
                        <a:rPr lang="ja-JP" altLang="en-US" sz="1600" b="1" u="none" strike="noStrike" dirty="0">
                          <a:effectLst/>
                        </a:rPr>
                        <a:t>令和６年４月１５日（消印有効）　　（自己点検表の提出）</a:t>
                      </a:r>
                      <a:endParaRPr lang="en-US" altLang="ja-JP" sz="1600" b="1" u="none" strike="noStrike" dirty="0">
                        <a:effectLst/>
                      </a:endParaRPr>
                    </a:p>
                  </a:txBody>
                  <a:tcPr marL="9525" marR="9525" marT="9525"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259324106"/>
                  </a:ext>
                </a:extLst>
              </a:tr>
              <a:tr h="739012">
                <a:tc vMerge="1">
                  <a:txBody>
                    <a:bodyPr/>
                    <a:lstStyle/>
                    <a:p>
                      <a:endParaRPr kumimoji="1" lang="ja-JP" altLang="en-US"/>
                    </a:p>
                  </a:txBody>
                  <a:tcPr/>
                </a:tc>
                <a:tc>
                  <a:txBody>
                    <a:bodyPr/>
                    <a:lstStyle/>
                    <a:p>
                      <a:pPr algn="ctr" fontAlgn="ctr"/>
                      <a:r>
                        <a:rPr lang="ja-JP" altLang="en-US" sz="1200" u="none" strike="noStrike" dirty="0">
                          <a:effectLst/>
                        </a:rPr>
                        <a:t>④上記以外</a:t>
                      </a:r>
                      <a:endParaRPr lang="ja-JP" altLang="en-US" sz="12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9525" marR="9525" marT="9525"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ctr" fontAlgn="ctr"/>
                      <a:r>
                        <a:rPr lang="ja-JP" altLang="en-US" sz="1600" u="none" strike="noStrike" dirty="0">
                          <a:effectLst/>
                        </a:rPr>
                        <a:t>原則不要</a:t>
                      </a:r>
                      <a:r>
                        <a:rPr lang="en-US" altLang="ja-JP" sz="1600" u="none" strike="noStrike" dirty="0">
                          <a:effectLst/>
                        </a:rPr>
                        <a:t>※</a:t>
                      </a:r>
                      <a:r>
                        <a:rPr lang="ja-JP" altLang="en-US" sz="1600" u="none" strike="noStrike" baseline="30000" dirty="0">
                          <a:effectLst/>
                        </a:rPr>
                        <a:t>２</a:t>
                      </a:r>
                      <a:endParaRPr lang="ja-JP" altLang="en-US" sz="1600" b="0" i="0" u="none" strike="noStrike" baseline="30000" dirty="0">
                        <a:solidFill>
                          <a:srgbClr val="000000"/>
                        </a:solidFill>
                        <a:effectLst/>
                        <a:latin typeface="游ゴシック" panose="020B0400000000000000" pitchFamily="50" charset="-128"/>
                        <a:ea typeface="游ゴシック" panose="020B0400000000000000" pitchFamily="50" charset="-128"/>
                      </a:endParaRPr>
                    </a:p>
                  </a:txBody>
                  <a:tcPr marL="9525" marR="9525" marT="9525"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ctr" fontAlgn="ctr"/>
                      <a:endParaRPr lang="ja-JP" altLang="en-US" sz="16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9525" marR="9525" marT="9525"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ap="flat" cmpd="sng" algn="ctr">
                      <a:solidFill>
                        <a:schemeClr val="tx1"/>
                      </a:solidFill>
                      <a:prstDash val="solid"/>
                      <a:round/>
                      <a:headEnd type="none" w="med" len="med"/>
                      <a:tailEnd type="none" w="med" len="med"/>
                    </a:lnTlToBr>
                  </a:tcPr>
                </a:tc>
                <a:extLst>
                  <a:ext uri="{0D108BD9-81ED-4DB2-BD59-A6C34878D82A}">
                    <a16:rowId xmlns:a16="http://schemas.microsoft.com/office/drawing/2014/main" val="301135111"/>
                  </a:ext>
                </a:extLst>
              </a:tr>
            </a:tbl>
          </a:graphicData>
        </a:graphic>
      </p:graphicFrame>
      <p:sp>
        <p:nvSpPr>
          <p:cNvPr id="8" name="テキスト ボックス 7"/>
          <p:cNvSpPr txBox="1"/>
          <p:nvPr/>
        </p:nvSpPr>
        <p:spPr>
          <a:xfrm>
            <a:off x="2137266" y="5453353"/>
            <a:ext cx="8817688" cy="92333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en-US" altLang="ja-JP" sz="1800" b="1" i="0" u="sng"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rPr>
              <a:t>※</a:t>
            </a:r>
            <a:r>
              <a:rPr kumimoji="1" lang="ja-JP" altLang="en-US" sz="1800" b="1" i="0" u="sng"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rPr>
              <a:t>１　自己点検表の提出を持って加算届の提出は不要となります。</a:t>
            </a:r>
            <a:endParaRPr kumimoji="1" lang="en-US" altLang="ja-JP" sz="1800" b="1" i="0" u="sng"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en-US" altLang="ja-JP" sz="1800" b="1" i="0" u="sng" strike="noStrike" kern="1200" cap="none" spc="0" normalizeH="0" baseline="0" noProof="0" dirty="0">
                <a:ln>
                  <a:noFill/>
                </a:ln>
                <a:solidFill>
                  <a:prstClr val="black"/>
                </a:solidFill>
                <a:effectLst/>
                <a:uLnTx/>
                <a:uFill>
                  <a:solidFill>
                    <a:srgbClr val="FF0000"/>
                  </a:solidFill>
                </a:uFill>
                <a:latin typeface="Calibri" panose="020F0502020204030204"/>
                <a:ea typeface="ＭＳ Ｐゴシック" panose="020B0600070205080204" pitchFamily="50" charset="-128"/>
                <a:cs typeface="+mn-cs"/>
              </a:rPr>
              <a:t>※</a:t>
            </a:r>
            <a:r>
              <a:rPr kumimoji="1" lang="ja-JP" altLang="en-US" sz="1800" b="1" i="0" u="sng" strike="noStrike" kern="1200" cap="none" spc="0" normalizeH="0" baseline="0" noProof="0" dirty="0">
                <a:ln>
                  <a:noFill/>
                </a:ln>
                <a:solidFill>
                  <a:prstClr val="black"/>
                </a:solidFill>
                <a:effectLst/>
                <a:uLnTx/>
                <a:uFill>
                  <a:solidFill>
                    <a:srgbClr val="FF0000"/>
                  </a:solidFill>
                </a:uFill>
                <a:latin typeface="Calibri" panose="020F0502020204030204"/>
                <a:ea typeface="ＭＳ Ｐゴシック" panose="020B0600070205080204" pitchFamily="50" charset="-128"/>
                <a:cs typeface="+mn-cs"/>
              </a:rPr>
              <a:t>２　夜間支援対象利用者数の変更がある場合、延長支援加算又は特別支援加算の算定対象者の追加がある場合は②と同じく加算届の提出が必要です。</a:t>
            </a:r>
            <a:r>
              <a:rPr kumimoji="1" lang="ja-JP" altLang="en-US" sz="1800" b="1" i="0" u="sng" strike="noStrike" kern="1200" cap="none" spc="0" normalizeH="0" baseline="0" noProof="0" dirty="0">
                <a:ln>
                  <a:noFill/>
                </a:ln>
                <a:solidFill>
                  <a:srgbClr val="FF0000"/>
                </a:solidFill>
                <a:effectLst/>
                <a:uLnTx/>
                <a:uFillTx/>
                <a:latin typeface="Calibri" panose="020F0502020204030204"/>
                <a:ea typeface="ＭＳ Ｐゴシック" panose="020B0600070205080204" pitchFamily="50" charset="-128"/>
                <a:cs typeface="+mn-cs"/>
              </a:rPr>
              <a:t>　　　　　　　　　　　　　　　　　　　</a:t>
            </a:r>
          </a:p>
        </p:txBody>
      </p:sp>
      <p:pic>
        <p:nvPicPr>
          <p:cNvPr id="4" name="録音されたサウンド">
            <a:hlinkClick r:id="" action="ppaction://media"/>
            <a:extLst>
              <a:ext uri="{FF2B5EF4-FFF2-40B4-BE49-F238E27FC236}">
                <a16:creationId xmlns:a16="http://schemas.microsoft.com/office/drawing/2014/main" id="{B3CA9759-91F9-4B07-9144-3AD26FEF9A20}"/>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1034561" y="5527922"/>
            <a:ext cx="609600" cy="609600"/>
          </a:xfrm>
          <a:prstGeom prst="rect">
            <a:avLst/>
          </a:prstGeom>
        </p:spPr>
      </p:pic>
    </p:spTree>
    <p:extLst>
      <p:ext uri="{BB962C8B-B14F-4D97-AF65-F5344CB8AC3E}">
        <p14:creationId xmlns:p14="http://schemas.microsoft.com/office/powerpoint/2010/main" val="7665535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39600"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838200" y="191777"/>
            <a:ext cx="10980420" cy="2056410"/>
          </a:xfrm>
        </p:spPr>
        <p:txBody>
          <a:bodyPr>
            <a:normAutofit fontScale="90000"/>
          </a:bodyPr>
          <a:lstStyle/>
          <a:p>
            <a:r>
              <a:rPr lang="ja-JP" altLang="en-US" dirty="0"/>
              <a:t>障害福祉サービス事業等における</a:t>
            </a:r>
            <a:br>
              <a:rPr lang="ja-JP" altLang="en-US" dirty="0"/>
            </a:br>
            <a:r>
              <a:rPr lang="ja-JP" altLang="en-US" dirty="0"/>
              <a:t>各種届出等に当たっての留意事項について</a:t>
            </a:r>
            <a:br>
              <a:rPr lang="ja-JP" altLang="en-US" dirty="0"/>
            </a:br>
            <a:endParaRPr kumimoji="1" lang="ja-JP" altLang="en-US" dirty="0"/>
          </a:p>
        </p:txBody>
      </p:sp>
      <p:sp>
        <p:nvSpPr>
          <p:cNvPr id="3" name="コンテンツ プレースホルダー 2"/>
          <p:cNvSpPr>
            <a:spLocks noGrp="1"/>
          </p:cNvSpPr>
          <p:nvPr>
            <p:ph idx="1"/>
          </p:nvPr>
        </p:nvSpPr>
        <p:spPr>
          <a:xfrm>
            <a:off x="582583" y="1835363"/>
            <a:ext cx="11491653" cy="4599707"/>
          </a:xfrm>
        </p:spPr>
        <p:txBody>
          <a:bodyPr>
            <a:normAutofit/>
          </a:bodyPr>
          <a:lstStyle/>
          <a:p>
            <a:pPr marL="0" indent="0">
              <a:buNone/>
            </a:pPr>
            <a:r>
              <a:rPr lang="ja-JP" altLang="en-US" sz="2600" b="1" dirty="0"/>
              <a:t>　　</a:t>
            </a:r>
            <a:r>
              <a:rPr kumimoji="1" lang="ja-JP" altLang="en-US" dirty="0">
                <a:latin typeface="+mn-ea"/>
              </a:rPr>
              <a:t>　　　　</a:t>
            </a:r>
          </a:p>
        </p:txBody>
      </p:sp>
      <p:sp>
        <p:nvSpPr>
          <p:cNvPr id="4" name="正方形/長方形 3"/>
          <p:cNvSpPr/>
          <p:nvPr/>
        </p:nvSpPr>
        <p:spPr>
          <a:xfrm>
            <a:off x="1233442" y="1708589"/>
            <a:ext cx="10401093" cy="4708981"/>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2000" b="1"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rPr>
              <a:t>（２）令和６年４月における加算の届出について</a:t>
            </a:r>
            <a:endParaRPr kumimoji="0" lang="en-US" altLang="ja-JP" sz="2000" b="1"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2000" b="1"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　　</a:t>
            </a:r>
            <a:endParaRPr kumimoji="0" lang="en-US" altLang="ja-JP" sz="2000" b="1"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2000" b="1"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　　留意事項</a:t>
            </a:r>
            <a:endParaRPr kumimoji="0" lang="en-US" altLang="ja-JP" sz="2000" b="1"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altLang="ja-JP" sz="20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20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rPr>
              <a:t>　　・勤務形態一覧表及び組織体制図は</a:t>
            </a:r>
            <a:r>
              <a:rPr kumimoji="0" lang="ja-JP" altLang="en-US" sz="2000" b="1" i="0" u="sng"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rPr>
              <a:t>算定対象月</a:t>
            </a:r>
            <a:r>
              <a:rPr kumimoji="0" lang="ja-JP" altLang="en-US" sz="20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rPr>
              <a:t>のものを作成。</a:t>
            </a:r>
            <a:endParaRPr kumimoji="0" lang="en-US" altLang="ja-JP" sz="20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ja-JP" altLang="en-US" sz="20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20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rPr>
              <a:t>　　・届出書等提出がなく算定を行った場合は返還措置の対象となります。</a:t>
            </a:r>
            <a:endParaRPr kumimoji="0" lang="en-US" altLang="ja-JP" sz="20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altLang="ja-JP" sz="20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20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rPr>
              <a:t>　　・加算届の届出をもって、変更届の届出についても提出したことにできません。</a:t>
            </a:r>
            <a:endParaRPr kumimoji="0" lang="en-US" altLang="ja-JP" sz="20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20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rPr>
              <a:t>　　　（それぞれ双方で届出及び必要書類の提出が必要です）</a:t>
            </a:r>
            <a:endParaRPr kumimoji="0" lang="en-US" altLang="ja-JP" sz="20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altLang="ja-JP" sz="20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20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rPr>
              <a:t>　　・処遇改善加算届は添付せず、別の届出として提出すること。</a:t>
            </a:r>
            <a:br>
              <a:rPr kumimoji="0" lang="en-US" altLang="ja-JP" sz="20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rPr>
            </a:br>
            <a:r>
              <a:rPr kumimoji="0" lang="ja-JP" altLang="en-US" sz="20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rPr>
              <a:t>　</a:t>
            </a:r>
            <a:endParaRPr kumimoji="0" lang="en-US" altLang="ja-JP" sz="20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20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rPr>
              <a:t>　　</a:t>
            </a:r>
            <a:r>
              <a:rPr kumimoji="0" lang="en-US" altLang="ja-JP" sz="20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rPr>
              <a:t>※</a:t>
            </a:r>
            <a:r>
              <a:rPr kumimoji="0" lang="ja-JP" altLang="en-US" sz="20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rPr>
              <a:t>例年４月は他の届出を含め、多くの届出が提出されるため、異なる届出については</a:t>
            </a:r>
            <a:endParaRPr kumimoji="0" lang="en-US" altLang="ja-JP" sz="20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20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rPr>
              <a:t>　　同封せずそれぞれ別の届出として提出するようにしてください。</a:t>
            </a:r>
          </a:p>
        </p:txBody>
      </p:sp>
      <p:pic>
        <p:nvPicPr>
          <p:cNvPr id="5" name="録音されたサウンド">
            <a:hlinkClick r:id="" action="ppaction://media"/>
            <a:extLst>
              <a:ext uri="{FF2B5EF4-FFF2-40B4-BE49-F238E27FC236}">
                <a16:creationId xmlns:a16="http://schemas.microsoft.com/office/drawing/2014/main" id="{F654A887-7224-4E4A-815E-623770439424}"/>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0939986" y="5618973"/>
            <a:ext cx="609600" cy="609600"/>
          </a:xfrm>
          <a:prstGeom prst="rect">
            <a:avLst/>
          </a:prstGeom>
        </p:spPr>
      </p:pic>
    </p:spTree>
    <p:extLst>
      <p:ext uri="{BB962C8B-B14F-4D97-AF65-F5344CB8AC3E}">
        <p14:creationId xmlns:p14="http://schemas.microsoft.com/office/powerpoint/2010/main" val="19620598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7890"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5"/>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838200" y="191777"/>
            <a:ext cx="10980420" cy="2056410"/>
          </a:xfrm>
        </p:spPr>
        <p:txBody>
          <a:bodyPr>
            <a:normAutofit fontScale="90000"/>
          </a:bodyPr>
          <a:lstStyle/>
          <a:p>
            <a:r>
              <a:rPr lang="ja-JP" altLang="en-US" dirty="0"/>
              <a:t>障害福祉サービス事業等における</a:t>
            </a:r>
            <a:br>
              <a:rPr lang="ja-JP" altLang="en-US" dirty="0"/>
            </a:br>
            <a:r>
              <a:rPr lang="ja-JP" altLang="en-US" dirty="0"/>
              <a:t>各種届出等に当たっての留意事項について</a:t>
            </a:r>
            <a:br>
              <a:rPr lang="ja-JP" altLang="en-US" dirty="0"/>
            </a:br>
            <a:endParaRPr kumimoji="1" lang="ja-JP" altLang="en-US" dirty="0"/>
          </a:p>
        </p:txBody>
      </p:sp>
      <p:sp>
        <p:nvSpPr>
          <p:cNvPr id="3" name="コンテンツ プレースホルダー 2"/>
          <p:cNvSpPr>
            <a:spLocks noGrp="1"/>
          </p:cNvSpPr>
          <p:nvPr>
            <p:ph idx="1"/>
          </p:nvPr>
        </p:nvSpPr>
        <p:spPr>
          <a:xfrm>
            <a:off x="582583" y="1835363"/>
            <a:ext cx="11491653" cy="4599707"/>
          </a:xfrm>
        </p:spPr>
        <p:txBody>
          <a:bodyPr>
            <a:normAutofit/>
          </a:bodyPr>
          <a:lstStyle/>
          <a:p>
            <a:pPr marL="0" indent="0">
              <a:buNone/>
            </a:pPr>
            <a:r>
              <a:rPr lang="ja-JP" altLang="en-US" sz="2600" b="1" dirty="0"/>
              <a:t>　　（３）通常月（５月以降）における加算の届出について</a:t>
            </a:r>
            <a:endParaRPr lang="en-US" altLang="ja-JP" sz="2600" b="1" dirty="0"/>
          </a:p>
          <a:p>
            <a:pPr marL="0" indent="0">
              <a:buNone/>
            </a:pPr>
            <a:r>
              <a:rPr kumimoji="1" lang="ja-JP" altLang="en-US" dirty="0">
                <a:latin typeface="+mn-ea"/>
              </a:rPr>
              <a:t>　　　　　　</a:t>
            </a:r>
            <a:endParaRPr kumimoji="1" lang="en-US" altLang="ja-JP" dirty="0">
              <a:latin typeface="+mn-ea"/>
            </a:endParaRPr>
          </a:p>
          <a:p>
            <a:pPr marL="0" indent="0">
              <a:buNone/>
            </a:pPr>
            <a:r>
              <a:rPr kumimoji="1" lang="ja-JP" altLang="en-US" dirty="0">
                <a:latin typeface="+mn-ea"/>
              </a:rPr>
              <a:t>　　　</a:t>
            </a:r>
          </a:p>
        </p:txBody>
      </p:sp>
      <p:sp>
        <p:nvSpPr>
          <p:cNvPr id="6" name="Rectangle 1"/>
          <p:cNvSpPr>
            <a:spLocks noChangeArrowheads="1"/>
          </p:cNvSpPr>
          <p:nvPr/>
        </p:nvSpPr>
        <p:spPr bwMode="auto">
          <a:xfrm>
            <a:off x="838200" y="2248187"/>
            <a:ext cx="17730003" cy="28623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indent="1066800"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228600" algn="l" defTabSz="914400" rtl="0" eaLnBrk="0" fontAlgn="base" latinLnBrk="0" hangingPunct="0">
              <a:lnSpc>
                <a:spcPct val="100000"/>
              </a:lnSpc>
              <a:spcBef>
                <a:spcPct val="0"/>
              </a:spcBef>
              <a:spcAft>
                <a:spcPct val="0"/>
              </a:spcAft>
              <a:buClrTx/>
              <a:buSzTx/>
              <a:buFontTx/>
              <a:buNone/>
              <a:tabLst/>
              <a:defRPr/>
            </a:pPr>
            <a:r>
              <a:rPr kumimoji="0" lang="ja-JP" altLang="ja-JP" sz="2000" b="1" i="0" u="none" strike="noStrike" kern="1200" cap="none" spc="0" normalizeH="0" baseline="0" noProof="0" dirty="0">
                <a:ln>
                  <a:noFill/>
                </a:ln>
                <a:solidFill>
                  <a:prstClr val="black"/>
                </a:solidFill>
                <a:effectLst/>
                <a:uLnTx/>
                <a:uFillTx/>
                <a:latin typeface="Century" panose="02040604050505020304" pitchFamily="18" charset="0"/>
                <a:ea typeface="ＭＳ 明朝" panose="02020609040205080304" pitchFamily="17" charset="-128"/>
                <a:cs typeface="Times New Roman" panose="02020603050405020304" pitchFamily="18" charset="0"/>
              </a:rPr>
              <a:t>① </a:t>
            </a:r>
            <a:r>
              <a:rPr kumimoji="0" lang="ja-JP" altLang="ja-JP" sz="2000" b="1"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Times New Roman" panose="02020603050405020304" pitchFamily="18" charset="0"/>
              </a:rPr>
              <a:t>提出期限</a:t>
            </a:r>
            <a:r>
              <a:rPr kumimoji="0" lang="ja-JP" altLang="ja-JP" sz="1600" b="1"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Times New Roman" panose="02020603050405020304" pitchFamily="18" charset="0"/>
              </a:rPr>
              <a:t>　　　</a:t>
            </a:r>
            <a:endParaRPr kumimoji="0" lang="ja-JP" altLang="ja-JP" sz="16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50" charset="-128"/>
              <a:cs typeface="+mn-cs"/>
            </a:endParaRPr>
          </a:p>
          <a:p>
            <a:pPr marL="0" marR="0" lvl="0" indent="1066800" algn="l" defTabSz="914400" rtl="0" eaLnBrk="0" fontAlgn="base" latinLnBrk="0" hangingPunct="0">
              <a:lnSpc>
                <a:spcPct val="100000"/>
              </a:lnSpc>
              <a:spcBef>
                <a:spcPct val="0"/>
              </a:spcBef>
              <a:spcAft>
                <a:spcPct val="0"/>
              </a:spcAft>
              <a:buClrTx/>
              <a:buSzTx/>
              <a:buFontTx/>
              <a:buNone/>
              <a:tabLst/>
              <a:defRPr/>
            </a:pPr>
            <a:endParaRPr kumimoji="0" lang="en-US" altLang="ja-JP" sz="1600" b="0" i="0" u="none" strike="noStrike" kern="1200" cap="none" spc="0" normalizeH="0" baseline="0" noProof="0" dirty="0">
              <a:ln>
                <a:noFill/>
              </a:ln>
              <a:solidFill>
                <a:srgbClr val="000000"/>
              </a:solidFill>
              <a:effectLst/>
              <a:uLnTx/>
              <a:uFillTx/>
              <a:latin typeface="Century" panose="02040604050505020304" pitchFamily="18" charset="0"/>
              <a:ea typeface="ＭＳ 明朝" panose="02020609040205080304" pitchFamily="17" charset="-128"/>
              <a:cs typeface="ＭＳ 明朝" panose="02020609040205080304" pitchFamily="17" charset="-128"/>
            </a:endParaRPr>
          </a:p>
          <a:p>
            <a:pPr marL="0" marR="0" lvl="0" indent="1066800" algn="l" defTabSz="914400" rtl="0" eaLnBrk="0" fontAlgn="base" latinLnBrk="0" hangingPunct="0">
              <a:lnSpc>
                <a:spcPct val="100000"/>
              </a:lnSpc>
              <a:spcBef>
                <a:spcPct val="0"/>
              </a:spcBef>
              <a:spcAft>
                <a:spcPct val="0"/>
              </a:spcAft>
              <a:buClrTx/>
              <a:buSzTx/>
              <a:buFontTx/>
              <a:buNone/>
              <a:tabLst/>
              <a:defRPr/>
            </a:pPr>
            <a:endParaRPr kumimoji="0" lang="en-US" altLang="ja-JP" sz="1600" b="0" i="0" u="none" strike="noStrike" kern="1200" cap="none" spc="0" normalizeH="0" baseline="0" noProof="0" dirty="0">
              <a:ln>
                <a:noFill/>
              </a:ln>
              <a:solidFill>
                <a:srgbClr val="000000"/>
              </a:solidFill>
              <a:effectLst/>
              <a:uLnTx/>
              <a:uFillTx/>
              <a:latin typeface="Century" panose="02040604050505020304" pitchFamily="18" charset="0"/>
              <a:ea typeface="ＭＳ 明朝" panose="02020609040205080304" pitchFamily="17" charset="-128"/>
              <a:cs typeface="ＭＳ 明朝" panose="02020609040205080304" pitchFamily="17" charset="-128"/>
            </a:endParaRPr>
          </a:p>
          <a:p>
            <a:pPr marL="0" marR="0" lvl="0" indent="1066800" algn="l" defTabSz="914400" rtl="0" eaLnBrk="0" fontAlgn="base" latinLnBrk="0" hangingPunct="0">
              <a:lnSpc>
                <a:spcPct val="100000"/>
              </a:lnSpc>
              <a:spcBef>
                <a:spcPct val="0"/>
              </a:spcBef>
              <a:spcAft>
                <a:spcPct val="0"/>
              </a:spcAft>
              <a:buClrTx/>
              <a:buSzTx/>
              <a:buFontTx/>
              <a:buNone/>
              <a:tabLst/>
              <a:defRPr/>
            </a:pPr>
            <a:endParaRPr kumimoji="0" lang="en-US" altLang="ja-JP" sz="1600" b="0" i="0" u="none" strike="noStrike" kern="1200" cap="none" spc="0" normalizeH="0" baseline="0" noProof="0" dirty="0">
              <a:ln>
                <a:noFill/>
              </a:ln>
              <a:solidFill>
                <a:srgbClr val="000000"/>
              </a:solidFill>
              <a:effectLst/>
              <a:uLnTx/>
              <a:uFillTx/>
              <a:latin typeface="Century" panose="02040604050505020304" pitchFamily="18" charset="0"/>
              <a:ea typeface="ＭＳ 明朝" panose="02020609040205080304" pitchFamily="17" charset="-128"/>
              <a:cs typeface="ＭＳ 明朝" panose="02020609040205080304" pitchFamily="17" charset="-128"/>
            </a:endParaRPr>
          </a:p>
          <a:p>
            <a:pPr marL="0" marR="0" lvl="0" indent="1066800" algn="l" defTabSz="914400" rtl="0" eaLnBrk="0" fontAlgn="base" latinLnBrk="0" hangingPunct="0">
              <a:lnSpc>
                <a:spcPct val="100000"/>
              </a:lnSpc>
              <a:spcBef>
                <a:spcPct val="0"/>
              </a:spcBef>
              <a:spcAft>
                <a:spcPct val="0"/>
              </a:spcAft>
              <a:buClrTx/>
              <a:buSzTx/>
              <a:buFontTx/>
              <a:buNone/>
              <a:tabLst/>
              <a:defRPr/>
            </a:pPr>
            <a:endParaRPr kumimoji="0" lang="en-US" altLang="ja-JP" sz="1600" b="0" i="0" u="none" strike="noStrike" kern="1200" cap="none" spc="0" normalizeH="0" baseline="0" noProof="0" dirty="0">
              <a:ln>
                <a:noFill/>
              </a:ln>
              <a:solidFill>
                <a:srgbClr val="000000"/>
              </a:solidFill>
              <a:effectLst/>
              <a:uLnTx/>
              <a:uFillTx/>
              <a:latin typeface="Century" panose="02040604050505020304" pitchFamily="18" charset="0"/>
              <a:ea typeface="ＭＳ 明朝" panose="02020609040205080304" pitchFamily="17" charset="-128"/>
              <a:cs typeface="ＭＳ 明朝" panose="02020609040205080304" pitchFamily="17" charset="-128"/>
            </a:endParaRPr>
          </a:p>
          <a:p>
            <a:pPr marL="0" marR="0" lvl="0" indent="1066800" algn="l" defTabSz="914400" rtl="0" eaLnBrk="0" fontAlgn="base" latinLnBrk="0" hangingPunct="0">
              <a:lnSpc>
                <a:spcPct val="100000"/>
              </a:lnSpc>
              <a:spcBef>
                <a:spcPct val="0"/>
              </a:spcBef>
              <a:spcAft>
                <a:spcPct val="0"/>
              </a:spcAft>
              <a:buClrTx/>
              <a:buSzTx/>
              <a:buFontTx/>
              <a:buNone/>
              <a:tabLst/>
              <a:defRPr/>
            </a:pPr>
            <a:endParaRPr kumimoji="0" lang="en-US" altLang="ja-JP" sz="1600" b="0" i="0" u="none" strike="noStrike" kern="1200" cap="none" spc="0" normalizeH="0" baseline="0" noProof="0" dirty="0">
              <a:ln>
                <a:noFill/>
              </a:ln>
              <a:solidFill>
                <a:srgbClr val="000000"/>
              </a:solidFill>
              <a:effectLst/>
              <a:uLnTx/>
              <a:uFillTx/>
              <a:latin typeface="Century" panose="02040604050505020304" pitchFamily="18" charset="0"/>
              <a:ea typeface="ＭＳ 明朝" panose="02020609040205080304" pitchFamily="17" charset="-128"/>
              <a:cs typeface="ＭＳ 明朝" panose="02020609040205080304" pitchFamily="17" charset="-128"/>
            </a:endParaRPr>
          </a:p>
          <a:p>
            <a:pPr marL="0" marR="0" lvl="0" indent="1066800" algn="l" defTabSz="914400" rtl="0" eaLnBrk="0" fontAlgn="base" latinLnBrk="0" hangingPunct="0">
              <a:lnSpc>
                <a:spcPct val="100000"/>
              </a:lnSpc>
              <a:spcBef>
                <a:spcPct val="0"/>
              </a:spcBef>
              <a:spcAft>
                <a:spcPct val="0"/>
              </a:spcAft>
              <a:buClrTx/>
              <a:buSzTx/>
              <a:buFontTx/>
              <a:buNone/>
              <a:tabLst/>
              <a:defRPr/>
            </a:pPr>
            <a:endParaRPr kumimoji="0" lang="en-US" altLang="ja-JP" sz="1600" b="0" i="0" u="none" strike="noStrike" kern="1200" cap="none" spc="0" normalizeH="0" baseline="0" noProof="0" dirty="0">
              <a:ln>
                <a:noFill/>
              </a:ln>
              <a:solidFill>
                <a:srgbClr val="000000"/>
              </a:solidFill>
              <a:effectLst/>
              <a:uLnTx/>
              <a:uFillTx/>
              <a:latin typeface="Century" panose="02040604050505020304" pitchFamily="18" charset="0"/>
              <a:ea typeface="ＭＳ 明朝" panose="02020609040205080304" pitchFamily="17" charset="-128"/>
              <a:cs typeface="ＭＳ 明朝" panose="02020609040205080304" pitchFamily="17" charset="-128"/>
            </a:endParaRPr>
          </a:p>
          <a:p>
            <a:pPr marL="0" marR="0" lvl="0" indent="1066800" algn="l" defTabSz="914400" rtl="0" eaLnBrk="0" fontAlgn="base" latinLnBrk="0" hangingPunct="0">
              <a:lnSpc>
                <a:spcPct val="100000"/>
              </a:lnSpc>
              <a:spcBef>
                <a:spcPct val="0"/>
              </a:spcBef>
              <a:spcAft>
                <a:spcPct val="0"/>
              </a:spcAft>
              <a:buClrTx/>
              <a:buSzTx/>
              <a:buFontTx/>
              <a:buNone/>
              <a:tabLst/>
              <a:defRPr/>
            </a:pPr>
            <a:endParaRPr kumimoji="0" lang="en-US" altLang="ja-JP" sz="1600" b="0" i="0" u="none" strike="noStrike" kern="1200" cap="none" spc="0" normalizeH="0" baseline="0" noProof="0" dirty="0">
              <a:ln>
                <a:noFill/>
              </a:ln>
              <a:solidFill>
                <a:srgbClr val="000000"/>
              </a:solidFill>
              <a:effectLst/>
              <a:uLnTx/>
              <a:uFillTx/>
              <a:latin typeface="Century" panose="02040604050505020304" pitchFamily="18" charset="0"/>
              <a:ea typeface="ＭＳ 明朝" panose="02020609040205080304" pitchFamily="17" charset="-128"/>
              <a:cs typeface="ＭＳ 明朝" panose="02020609040205080304" pitchFamily="17" charset="-128"/>
            </a:endParaRPr>
          </a:p>
          <a:p>
            <a:pPr marL="0" marR="0" lvl="0" indent="1066800" algn="l" defTabSz="914400" rtl="0" eaLnBrk="0" fontAlgn="base" latinLnBrk="0" hangingPunct="0">
              <a:lnSpc>
                <a:spcPct val="100000"/>
              </a:lnSpc>
              <a:spcBef>
                <a:spcPct val="0"/>
              </a:spcBef>
              <a:spcAft>
                <a:spcPct val="0"/>
              </a:spcAft>
              <a:buClrTx/>
              <a:buSzTx/>
              <a:buFontTx/>
              <a:buNone/>
              <a:tabLst/>
              <a:defRPr/>
            </a:pPr>
            <a:endParaRPr kumimoji="0" lang="en-US" altLang="ja-JP" sz="1600" b="0" i="0" u="none" strike="noStrike" kern="1200" cap="none" spc="0" normalizeH="0" baseline="0" noProof="0" dirty="0">
              <a:ln>
                <a:noFill/>
              </a:ln>
              <a:solidFill>
                <a:srgbClr val="000000"/>
              </a:solidFill>
              <a:effectLst/>
              <a:uLnTx/>
              <a:uFillTx/>
              <a:latin typeface="Century" panose="02040604050505020304" pitchFamily="18" charset="0"/>
              <a:ea typeface="ＭＳ 明朝" panose="02020609040205080304" pitchFamily="17" charset="-128"/>
              <a:cs typeface="ＭＳ 明朝" panose="02020609040205080304" pitchFamily="17" charset="-128"/>
            </a:endParaRPr>
          </a:p>
          <a:p>
            <a:pPr marL="0" marR="0" lvl="0" indent="1066800" algn="l" defTabSz="914400" rtl="0" eaLnBrk="0" fontAlgn="base" latinLnBrk="0" hangingPunct="0">
              <a:lnSpc>
                <a:spcPct val="100000"/>
              </a:lnSpc>
              <a:spcBef>
                <a:spcPct val="0"/>
              </a:spcBef>
              <a:spcAft>
                <a:spcPct val="0"/>
              </a:spcAft>
              <a:buClrTx/>
              <a:buSzTx/>
              <a:buFontTx/>
              <a:buNone/>
              <a:tabLst/>
              <a:defRPr/>
            </a:pPr>
            <a:endParaRPr kumimoji="0" lang="en-US" altLang="ja-JP" sz="1600" b="0" i="0" u="none" strike="noStrike" kern="1200" cap="none" spc="0" normalizeH="0" baseline="0" noProof="0" dirty="0">
              <a:ln>
                <a:noFill/>
              </a:ln>
              <a:solidFill>
                <a:srgbClr val="000000"/>
              </a:solidFill>
              <a:effectLst/>
              <a:uLnTx/>
              <a:uFillTx/>
              <a:latin typeface="Century" panose="02040604050505020304" pitchFamily="18" charset="0"/>
              <a:ea typeface="ＭＳ 明朝" panose="02020609040205080304" pitchFamily="17" charset="-128"/>
              <a:cs typeface="ＭＳ 明朝" panose="02020609040205080304" pitchFamily="17" charset="-128"/>
            </a:endParaRPr>
          </a:p>
          <a:p>
            <a:pPr marL="0" marR="0" lvl="0" indent="1066800" algn="l" defTabSz="914400" rtl="0" eaLnBrk="0" fontAlgn="base" latinLnBrk="0" hangingPunct="0">
              <a:lnSpc>
                <a:spcPct val="100000"/>
              </a:lnSpc>
              <a:spcBef>
                <a:spcPct val="0"/>
              </a:spcBef>
              <a:spcAft>
                <a:spcPct val="0"/>
              </a:spcAft>
              <a:buClrTx/>
              <a:buSzTx/>
              <a:buFontTx/>
              <a:buNone/>
              <a:tabLst/>
              <a:defRPr/>
            </a:pPr>
            <a:endParaRPr kumimoji="0" lang="en-US" altLang="ja-JP" sz="1600" b="0" i="0" u="none" strike="noStrike" kern="1200" cap="none" spc="0" normalizeH="0" baseline="0" noProof="0" dirty="0">
              <a:ln>
                <a:noFill/>
              </a:ln>
              <a:solidFill>
                <a:srgbClr val="000000"/>
              </a:solidFill>
              <a:effectLst/>
              <a:uLnTx/>
              <a:uFillTx/>
              <a:latin typeface="Century" panose="02040604050505020304" pitchFamily="18" charset="0"/>
              <a:ea typeface="ＭＳ 明朝" panose="02020609040205080304" pitchFamily="17" charset="-128"/>
              <a:cs typeface="ＭＳ 明朝" panose="02020609040205080304" pitchFamily="17" charset="-128"/>
            </a:endParaRPr>
          </a:p>
        </p:txBody>
      </p:sp>
      <p:graphicFrame>
        <p:nvGraphicFramePr>
          <p:cNvPr id="4" name="表 3"/>
          <p:cNvGraphicFramePr>
            <a:graphicFrameLocks noGrp="1"/>
          </p:cNvGraphicFramePr>
          <p:nvPr/>
        </p:nvGraphicFramePr>
        <p:xfrm>
          <a:off x="1313410" y="2692651"/>
          <a:ext cx="9127375" cy="2793790"/>
        </p:xfrm>
        <a:graphic>
          <a:graphicData uri="http://schemas.openxmlformats.org/drawingml/2006/table">
            <a:tbl>
              <a:tblPr firstRow="1" firstCol="1" bandRow="1">
                <a:tableStyleId>{5C22544A-7EE6-4342-B048-85BDC9FD1C3A}</a:tableStyleId>
              </a:tblPr>
              <a:tblGrid>
                <a:gridCol w="3937720">
                  <a:extLst>
                    <a:ext uri="{9D8B030D-6E8A-4147-A177-3AD203B41FA5}">
                      <a16:colId xmlns:a16="http://schemas.microsoft.com/office/drawing/2014/main" val="689817455"/>
                    </a:ext>
                  </a:extLst>
                </a:gridCol>
                <a:gridCol w="5189655">
                  <a:extLst>
                    <a:ext uri="{9D8B030D-6E8A-4147-A177-3AD203B41FA5}">
                      <a16:colId xmlns:a16="http://schemas.microsoft.com/office/drawing/2014/main" val="2086614399"/>
                    </a:ext>
                  </a:extLst>
                </a:gridCol>
              </a:tblGrid>
              <a:tr h="558758">
                <a:tc>
                  <a:txBody>
                    <a:bodyPr/>
                    <a:lstStyle/>
                    <a:p>
                      <a:pPr algn="ctr">
                        <a:spcAft>
                          <a:spcPts val="0"/>
                        </a:spcAft>
                      </a:pPr>
                      <a:r>
                        <a:rPr lang="ja-JP" sz="1100" kern="0" dirty="0">
                          <a:effectLst/>
                        </a:rPr>
                        <a:t>変更内容</a:t>
                      </a:r>
                      <a:endParaRPr lang="ja-JP" sz="105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62865" marR="62865" marT="0" marB="0" anchor="ctr"/>
                </a:tc>
                <a:tc>
                  <a:txBody>
                    <a:bodyPr/>
                    <a:lstStyle/>
                    <a:p>
                      <a:pPr algn="ctr">
                        <a:spcAft>
                          <a:spcPts val="0"/>
                        </a:spcAft>
                      </a:pPr>
                      <a:r>
                        <a:rPr lang="ja-JP" sz="1100" kern="0" dirty="0">
                          <a:effectLst/>
                        </a:rPr>
                        <a:t>期限</a:t>
                      </a:r>
                      <a:endParaRPr lang="ja-JP" sz="105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62865" marR="62865" marT="0" marB="0" anchor="ctr"/>
                </a:tc>
                <a:extLst>
                  <a:ext uri="{0D108BD9-81ED-4DB2-BD59-A6C34878D82A}">
                    <a16:rowId xmlns:a16="http://schemas.microsoft.com/office/drawing/2014/main" val="3596822510"/>
                  </a:ext>
                </a:extLst>
              </a:tr>
              <a:tr h="558758">
                <a:tc>
                  <a:txBody>
                    <a:bodyPr/>
                    <a:lstStyle/>
                    <a:p>
                      <a:pPr algn="l">
                        <a:spcAft>
                          <a:spcPts val="0"/>
                        </a:spcAft>
                      </a:pPr>
                      <a:r>
                        <a:rPr lang="ja-JP" sz="1100" kern="0">
                          <a:effectLst/>
                        </a:rPr>
                        <a:t>新たに加算等を算定</a:t>
                      </a:r>
                      <a:endParaRPr lang="ja-JP" sz="1050" kern="100">
                        <a:effectLst/>
                        <a:latin typeface="Century" panose="02040604050505020304" pitchFamily="18" charset="0"/>
                        <a:ea typeface="ＭＳ 明朝" panose="02020609040205080304" pitchFamily="17" charset="-128"/>
                        <a:cs typeface="Times New Roman" panose="02020603050405020304" pitchFamily="18" charset="0"/>
                      </a:endParaRPr>
                    </a:p>
                  </a:txBody>
                  <a:tcPr marL="62865" marR="62865" marT="0" marB="0" anchor="ctr"/>
                </a:tc>
                <a:tc>
                  <a:txBody>
                    <a:bodyPr/>
                    <a:lstStyle/>
                    <a:p>
                      <a:pPr algn="ctr">
                        <a:spcAft>
                          <a:spcPts val="0"/>
                        </a:spcAft>
                      </a:pPr>
                      <a:r>
                        <a:rPr lang="ja-JP" sz="1100" kern="0" dirty="0">
                          <a:effectLst/>
                        </a:rPr>
                        <a:t>前月</a:t>
                      </a:r>
                      <a:r>
                        <a:rPr lang="en-US" sz="1100" kern="0" dirty="0">
                          <a:effectLst/>
                        </a:rPr>
                        <a:t>15</a:t>
                      </a:r>
                      <a:r>
                        <a:rPr lang="ja-JP" sz="1100" kern="0" dirty="0">
                          <a:effectLst/>
                        </a:rPr>
                        <a:t>日</a:t>
                      </a:r>
                      <a:r>
                        <a:rPr lang="ja-JP" altLang="en-US" sz="1100" kern="0" dirty="0">
                          <a:effectLst/>
                        </a:rPr>
                        <a:t>（消印有効）</a:t>
                      </a:r>
                      <a:r>
                        <a:rPr lang="ja-JP" sz="1100" kern="0" dirty="0">
                          <a:effectLst/>
                        </a:rPr>
                        <a:t>までに障害福祉課</a:t>
                      </a:r>
                      <a:r>
                        <a:rPr lang="ja-JP" altLang="en-US" sz="1100" kern="0" dirty="0">
                          <a:effectLst/>
                        </a:rPr>
                        <a:t>事業所指導第一・第二グループへ提出</a:t>
                      </a:r>
                      <a:endParaRPr lang="ja-JP" sz="105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62865" marR="62865" marT="0" marB="0" anchor="ctr"/>
                </a:tc>
                <a:extLst>
                  <a:ext uri="{0D108BD9-81ED-4DB2-BD59-A6C34878D82A}">
                    <a16:rowId xmlns:a16="http://schemas.microsoft.com/office/drawing/2014/main" val="2107009996"/>
                  </a:ext>
                </a:extLst>
              </a:tr>
              <a:tr h="558758">
                <a:tc>
                  <a:txBody>
                    <a:bodyPr/>
                    <a:lstStyle/>
                    <a:p>
                      <a:pPr algn="l">
                        <a:spcAft>
                          <a:spcPts val="0"/>
                        </a:spcAft>
                      </a:pPr>
                      <a:r>
                        <a:rPr lang="ja-JP" sz="1100" kern="0">
                          <a:effectLst/>
                        </a:rPr>
                        <a:t>加算等の取り下げ</a:t>
                      </a:r>
                      <a:r>
                        <a:rPr lang="en-US" sz="1100" kern="0">
                          <a:effectLst/>
                        </a:rPr>
                        <a:t>  </a:t>
                      </a:r>
                      <a:r>
                        <a:rPr lang="ja-JP" sz="1100" kern="0">
                          <a:effectLst/>
                        </a:rPr>
                        <a:t>・ 減算</a:t>
                      </a:r>
                      <a:endParaRPr lang="ja-JP" sz="1050" kern="100">
                        <a:effectLst/>
                        <a:latin typeface="Century" panose="02040604050505020304" pitchFamily="18" charset="0"/>
                        <a:ea typeface="ＭＳ 明朝" panose="02020609040205080304" pitchFamily="17" charset="-128"/>
                        <a:cs typeface="Times New Roman" panose="02020603050405020304" pitchFamily="18" charset="0"/>
                      </a:endParaRPr>
                    </a:p>
                  </a:txBody>
                  <a:tcPr marL="62865" marR="62865" marT="0" marB="0" anchor="ctr"/>
                </a:tc>
                <a:tc>
                  <a:txBody>
                    <a:bodyPr/>
                    <a:lstStyle/>
                    <a:p>
                      <a:pPr algn="ctr">
                        <a:spcAft>
                          <a:spcPts val="0"/>
                        </a:spcAft>
                      </a:pPr>
                      <a:r>
                        <a:rPr lang="ja-JP" sz="1100" kern="0" dirty="0">
                          <a:effectLst/>
                        </a:rPr>
                        <a:t>期限なし（わかり次第早急に）</a:t>
                      </a:r>
                      <a:endParaRPr lang="ja-JP" sz="105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62865" marR="62865" marT="0" marB="0" anchor="ctr"/>
                </a:tc>
                <a:extLst>
                  <a:ext uri="{0D108BD9-81ED-4DB2-BD59-A6C34878D82A}">
                    <a16:rowId xmlns:a16="http://schemas.microsoft.com/office/drawing/2014/main" val="2445323258"/>
                  </a:ext>
                </a:extLst>
              </a:tr>
              <a:tr h="558758">
                <a:tc>
                  <a:txBody>
                    <a:bodyPr/>
                    <a:lstStyle/>
                    <a:p>
                      <a:pPr algn="l">
                        <a:spcAft>
                          <a:spcPts val="0"/>
                        </a:spcAft>
                      </a:pPr>
                      <a:r>
                        <a:rPr lang="ja-JP" sz="1100" kern="0" dirty="0">
                          <a:effectLst/>
                        </a:rPr>
                        <a:t>加算等の区分変更（</a:t>
                      </a:r>
                      <a:r>
                        <a:rPr lang="ja-JP" sz="1100" u="sng" kern="0" dirty="0">
                          <a:effectLst/>
                        </a:rPr>
                        <a:t>単位数が増える</a:t>
                      </a:r>
                      <a:r>
                        <a:rPr lang="ja-JP" sz="1100" kern="0" dirty="0">
                          <a:effectLst/>
                        </a:rPr>
                        <a:t>）</a:t>
                      </a:r>
                      <a:endParaRPr lang="ja-JP" sz="105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62865" marR="62865" marT="0" marB="0" anchor="ctr"/>
                </a:tc>
                <a:tc>
                  <a:txBody>
                    <a:bodyPr/>
                    <a:lstStyle/>
                    <a:p>
                      <a:pPr algn="ctr">
                        <a:spcAft>
                          <a:spcPts val="0"/>
                        </a:spcAft>
                      </a:pPr>
                      <a:r>
                        <a:rPr lang="ja-JP" sz="1100" kern="0" dirty="0">
                          <a:effectLst/>
                        </a:rPr>
                        <a:t>前月</a:t>
                      </a:r>
                      <a:r>
                        <a:rPr lang="en-US" sz="1100" kern="0" dirty="0">
                          <a:effectLst/>
                        </a:rPr>
                        <a:t>15</a:t>
                      </a:r>
                      <a:r>
                        <a:rPr lang="ja-JP" sz="1100" kern="0" dirty="0">
                          <a:effectLst/>
                        </a:rPr>
                        <a:t>日</a:t>
                      </a:r>
                      <a:r>
                        <a:rPr lang="ja-JP" altLang="en-US" sz="1100" kern="0" dirty="0">
                          <a:effectLst/>
                        </a:rPr>
                        <a:t>（消印有効）</a:t>
                      </a:r>
                      <a:r>
                        <a:rPr lang="ja-JP" sz="1100" kern="0" dirty="0">
                          <a:effectLst/>
                        </a:rPr>
                        <a:t>までに障害福祉課</a:t>
                      </a:r>
                      <a:r>
                        <a:rPr lang="ja-JP" altLang="en-US" sz="1100" kern="0" dirty="0">
                          <a:effectLst/>
                        </a:rPr>
                        <a:t>事業所指導第一・第二グループ提出</a:t>
                      </a:r>
                      <a:endParaRPr lang="ja-JP" sz="105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62865" marR="62865" marT="0" marB="0" anchor="ctr"/>
                </a:tc>
                <a:extLst>
                  <a:ext uri="{0D108BD9-81ED-4DB2-BD59-A6C34878D82A}">
                    <a16:rowId xmlns:a16="http://schemas.microsoft.com/office/drawing/2014/main" val="1062677481"/>
                  </a:ext>
                </a:extLst>
              </a:tr>
              <a:tr h="558758">
                <a:tc>
                  <a:txBody>
                    <a:bodyPr/>
                    <a:lstStyle/>
                    <a:p>
                      <a:pPr algn="l">
                        <a:spcAft>
                          <a:spcPts val="0"/>
                        </a:spcAft>
                      </a:pPr>
                      <a:r>
                        <a:rPr lang="ja-JP" sz="1100" kern="0">
                          <a:effectLst/>
                        </a:rPr>
                        <a:t>加算等の区分変更（</a:t>
                      </a:r>
                      <a:r>
                        <a:rPr lang="ja-JP" sz="1100" u="sng" kern="0">
                          <a:effectLst/>
                        </a:rPr>
                        <a:t>単位数が減る</a:t>
                      </a:r>
                      <a:r>
                        <a:rPr lang="ja-JP" sz="1100" kern="0">
                          <a:effectLst/>
                        </a:rPr>
                        <a:t>）</a:t>
                      </a:r>
                      <a:endParaRPr lang="ja-JP" sz="1050" kern="100">
                        <a:effectLst/>
                        <a:latin typeface="Century" panose="02040604050505020304" pitchFamily="18" charset="0"/>
                        <a:ea typeface="ＭＳ 明朝" panose="02020609040205080304" pitchFamily="17" charset="-128"/>
                        <a:cs typeface="Times New Roman" panose="02020603050405020304" pitchFamily="18" charset="0"/>
                      </a:endParaRPr>
                    </a:p>
                  </a:txBody>
                  <a:tcPr marL="62865" marR="62865" marT="0" marB="0" anchor="ctr"/>
                </a:tc>
                <a:tc>
                  <a:txBody>
                    <a:bodyPr/>
                    <a:lstStyle/>
                    <a:p>
                      <a:pPr algn="ctr">
                        <a:spcAft>
                          <a:spcPts val="0"/>
                        </a:spcAft>
                      </a:pPr>
                      <a:r>
                        <a:rPr lang="ja-JP" sz="1100" kern="0" dirty="0">
                          <a:effectLst/>
                        </a:rPr>
                        <a:t>期限なし（わかり次第早急に）</a:t>
                      </a:r>
                      <a:endParaRPr lang="ja-JP" sz="105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62865" marR="62865" marT="0" marB="0" anchor="ctr"/>
                </a:tc>
                <a:extLst>
                  <a:ext uri="{0D108BD9-81ED-4DB2-BD59-A6C34878D82A}">
                    <a16:rowId xmlns:a16="http://schemas.microsoft.com/office/drawing/2014/main" val="3767133376"/>
                  </a:ext>
                </a:extLst>
              </a:tr>
            </a:tbl>
          </a:graphicData>
        </a:graphic>
      </p:graphicFrame>
      <p:pic>
        <p:nvPicPr>
          <p:cNvPr id="5" name="録音されたサウンド">
            <a:hlinkClick r:id="" action="ppaction://media"/>
            <a:extLst>
              <a:ext uri="{FF2B5EF4-FFF2-40B4-BE49-F238E27FC236}">
                <a16:creationId xmlns:a16="http://schemas.microsoft.com/office/drawing/2014/main" id="{0A711679-8103-44CA-861C-554A836E00C0}"/>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1209020" y="5467989"/>
            <a:ext cx="609600" cy="609600"/>
          </a:xfrm>
          <a:prstGeom prst="rect">
            <a:avLst/>
          </a:prstGeom>
        </p:spPr>
      </p:pic>
    </p:spTree>
    <p:extLst>
      <p:ext uri="{BB962C8B-B14F-4D97-AF65-F5344CB8AC3E}">
        <p14:creationId xmlns:p14="http://schemas.microsoft.com/office/powerpoint/2010/main" val="4820360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9468"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5"/>
                </p:tgtEl>
              </p:cMediaNode>
            </p:audi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838200" y="191777"/>
            <a:ext cx="10980420" cy="2056410"/>
          </a:xfrm>
        </p:spPr>
        <p:txBody>
          <a:bodyPr>
            <a:normAutofit fontScale="90000"/>
          </a:bodyPr>
          <a:lstStyle/>
          <a:p>
            <a:r>
              <a:rPr lang="ja-JP" altLang="en-US" dirty="0"/>
              <a:t>障害福祉サービス事業等における</a:t>
            </a:r>
            <a:br>
              <a:rPr lang="ja-JP" altLang="en-US" dirty="0"/>
            </a:br>
            <a:r>
              <a:rPr lang="ja-JP" altLang="en-US" dirty="0"/>
              <a:t>各種届出等に当たっての留意事項について</a:t>
            </a:r>
            <a:br>
              <a:rPr lang="ja-JP" altLang="en-US" dirty="0"/>
            </a:br>
            <a:endParaRPr kumimoji="1" lang="ja-JP" altLang="en-US" dirty="0"/>
          </a:p>
        </p:txBody>
      </p:sp>
      <p:sp>
        <p:nvSpPr>
          <p:cNvPr id="3" name="コンテンツ プレースホルダー 2"/>
          <p:cNvSpPr>
            <a:spLocks noGrp="1"/>
          </p:cNvSpPr>
          <p:nvPr>
            <p:ph idx="1"/>
          </p:nvPr>
        </p:nvSpPr>
        <p:spPr>
          <a:xfrm>
            <a:off x="582583" y="2425550"/>
            <a:ext cx="11491653" cy="4009520"/>
          </a:xfrm>
        </p:spPr>
        <p:txBody>
          <a:bodyPr>
            <a:noAutofit/>
          </a:bodyPr>
          <a:lstStyle/>
          <a:p>
            <a:r>
              <a:rPr lang="ja-JP" altLang="en-US" sz="1600" b="1" dirty="0"/>
              <a:t>　　　</a:t>
            </a:r>
            <a:r>
              <a:rPr lang="ja-JP" altLang="en-US" sz="1600" b="1" dirty="0">
                <a:solidFill>
                  <a:schemeClr val="tx1"/>
                </a:solidFill>
                <a:latin typeface="+mj-ea"/>
                <a:ea typeface="+mj-ea"/>
              </a:rPr>
              <a:t>　</a:t>
            </a:r>
            <a:r>
              <a:rPr lang="ja-JP" altLang="ja-JP" sz="1600" b="1" dirty="0">
                <a:solidFill>
                  <a:schemeClr val="tx1"/>
                </a:solidFill>
                <a:latin typeface="+mj-ea"/>
                <a:ea typeface="+mj-ea"/>
              </a:rPr>
              <a:t>「新たに加算等を算定」、「加算等の区分変更（単位数が増える）」場合</a:t>
            </a:r>
          </a:p>
          <a:p>
            <a:r>
              <a:rPr lang="ja-JP" altLang="en-US" sz="1600" b="1" dirty="0">
                <a:solidFill>
                  <a:schemeClr val="tx1"/>
                </a:solidFill>
                <a:latin typeface="+mj-ea"/>
                <a:ea typeface="+mj-ea"/>
              </a:rPr>
              <a:t>　　　　</a:t>
            </a:r>
            <a:r>
              <a:rPr lang="ja-JP" altLang="ja-JP" sz="1600" b="1" dirty="0">
                <a:solidFill>
                  <a:schemeClr val="tx1"/>
                </a:solidFill>
                <a:latin typeface="+mj-ea"/>
                <a:ea typeface="+mj-ea"/>
              </a:rPr>
              <a:t>８月５日</a:t>
            </a:r>
            <a:r>
              <a:rPr lang="ja-JP" altLang="en-US" sz="1600" b="1" dirty="0">
                <a:solidFill>
                  <a:schemeClr val="tx1"/>
                </a:solidFill>
                <a:latin typeface="+mj-ea"/>
                <a:ea typeface="+mj-ea"/>
              </a:rPr>
              <a:t>（消印）で</a:t>
            </a:r>
            <a:r>
              <a:rPr lang="ja-JP" altLang="ja-JP" sz="1600" b="1" u="heavy" dirty="0">
                <a:solidFill>
                  <a:schemeClr val="tx1"/>
                </a:solidFill>
                <a:latin typeface="+mj-ea"/>
                <a:ea typeface="+mj-ea"/>
              </a:rPr>
              <a:t>受理</a:t>
            </a:r>
            <a:r>
              <a:rPr lang="ja-JP" altLang="en-US" sz="1600" b="1" u="heavy" dirty="0">
                <a:solidFill>
                  <a:schemeClr val="tx1"/>
                </a:solidFill>
                <a:latin typeface="+mj-ea"/>
                <a:ea typeface="+mj-ea"/>
              </a:rPr>
              <a:t>　</a:t>
            </a:r>
            <a:r>
              <a:rPr lang="ja-JP" altLang="ja-JP" sz="1600" b="1" dirty="0">
                <a:solidFill>
                  <a:schemeClr val="tx1"/>
                </a:solidFill>
                <a:latin typeface="+mj-ea"/>
                <a:ea typeface="+mj-ea"/>
              </a:rPr>
              <a:t>⇒</a:t>
            </a:r>
            <a:r>
              <a:rPr lang="ja-JP" altLang="en-US" sz="1600" b="1" dirty="0">
                <a:solidFill>
                  <a:schemeClr val="tx1"/>
                </a:solidFill>
                <a:latin typeface="+mj-ea"/>
                <a:ea typeface="+mj-ea"/>
              </a:rPr>
              <a:t>　</a:t>
            </a:r>
            <a:r>
              <a:rPr lang="ja-JP" altLang="ja-JP" sz="1600" b="1" dirty="0">
                <a:solidFill>
                  <a:schemeClr val="tx1"/>
                </a:solidFill>
                <a:latin typeface="+mj-ea"/>
                <a:ea typeface="+mj-ea"/>
              </a:rPr>
              <a:t>１０月分の請求（９月サービス提供分）から適用</a:t>
            </a:r>
          </a:p>
          <a:p>
            <a:r>
              <a:rPr lang="ja-JP" altLang="en-US" sz="1600" b="1" dirty="0">
                <a:solidFill>
                  <a:schemeClr val="tx1"/>
                </a:solidFill>
                <a:latin typeface="+mj-ea"/>
                <a:ea typeface="+mj-ea"/>
              </a:rPr>
              <a:t>　　　　</a:t>
            </a:r>
            <a:r>
              <a:rPr lang="ja-JP" altLang="ja-JP" sz="1600" b="1" dirty="0">
                <a:solidFill>
                  <a:schemeClr val="tx1"/>
                </a:solidFill>
                <a:latin typeface="+mj-ea"/>
                <a:ea typeface="+mj-ea"/>
              </a:rPr>
              <a:t>８月１６日</a:t>
            </a:r>
            <a:r>
              <a:rPr lang="ja-JP" altLang="en-US" sz="1600" b="1" dirty="0">
                <a:solidFill>
                  <a:schemeClr val="tx1"/>
                </a:solidFill>
                <a:latin typeface="+mj-ea"/>
                <a:ea typeface="+mj-ea"/>
              </a:rPr>
              <a:t>（消印）で</a:t>
            </a:r>
            <a:r>
              <a:rPr lang="ja-JP" altLang="ja-JP" sz="1600" b="1" u="heavy" dirty="0">
                <a:solidFill>
                  <a:schemeClr val="tx1"/>
                </a:solidFill>
                <a:latin typeface="+mj-ea"/>
                <a:ea typeface="+mj-ea"/>
              </a:rPr>
              <a:t>受理</a:t>
            </a:r>
            <a:r>
              <a:rPr lang="ja-JP" altLang="en-US" sz="1600" b="1" dirty="0">
                <a:solidFill>
                  <a:schemeClr val="tx1"/>
                </a:solidFill>
                <a:latin typeface="+mj-ea"/>
                <a:ea typeface="+mj-ea"/>
              </a:rPr>
              <a:t>　</a:t>
            </a:r>
            <a:r>
              <a:rPr lang="ja-JP" altLang="ja-JP" sz="1600" b="1" dirty="0">
                <a:solidFill>
                  <a:schemeClr val="tx1"/>
                </a:solidFill>
                <a:latin typeface="+mj-ea"/>
                <a:ea typeface="+mj-ea"/>
              </a:rPr>
              <a:t>⇒</a:t>
            </a:r>
            <a:r>
              <a:rPr lang="ja-JP" altLang="en-US" sz="1600" b="1" dirty="0">
                <a:solidFill>
                  <a:schemeClr val="tx1"/>
                </a:solidFill>
                <a:latin typeface="+mj-ea"/>
                <a:ea typeface="+mj-ea"/>
              </a:rPr>
              <a:t>　</a:t>
            </a:r>
            <a:r>
              <a:rPr lang="ja-JP" altLang="ja-JP" sz="1600" b="1" dirty="0">
                <a:solidFill>
                  <a:schemeClr val="tx1"/>
                </a:solidFill>
                <a:latin typeface="+mj-ea"/>
                <a:ea typeface="+mj-ea"/>
              </a:rPr>
              <a:t>１１月分の請求（１０月サービス提供分）から適用</a:t>
            </a:r>
          </a:p>
          <a:p>
            <a:pPr marL="0" indent="0">
              <a:buNone/>
            </a:pPr>
            <a:r>
              <a:rPr lang="en-US" altLang="ja-JP" sz="1800" b="1" dirty="0">
                <a:solidFill>
                  <a:schemeClr val="tx1"/>
                </a:solidFill>
                <a:latin typeface="+mj-ea"/>
                <a:ea typeface="+mj-ea"/>
              </a:rPr>
              <a:t>【</a:t>
            </a:r>
            <a:r>
              <a:rPr lang="ja-JP" altLang="en-US" sz="1800" b="1" dirty="0">
                <a:solidFill>
                  <a:schemeClr val="tx1"/>
                </a:solidFill>
                <a:latin typeface="+mj-ea"/>
                <a:ea typeface="+mj-ea"/>
              </a:rPr>
              <a:t>注意</a:t>
            </a:r>
            <a:r>
              <a:rPr lang="en-US" altLang="ja-JP" sz="1800" b="1" dirty="0">
                <a:solidFill>
                  <a:schemeClr val="tx1"/>
                </a:solidFill>
                <a:latin typeface="+mj-ea"/>
                <a:ea typeface="+mj-ea"/>
              </a:rPr>
              <a:t>】 </a:t>
            </a:r>
          </a:p>
          <a:p>
            <a:r>
              <a:rPr lang="ja-JP" altLang="en-US" sz="1600" dirty="0">
                <a:solidFill>
                  <a:schemeClr val="tx1"/>
                </a:solidFill>
                <a:latin typeface="+mj-ea"/>
                <a:ea typeface="+mj-ea"/>
              </a:rPr>
              <a:t>　</a:t>
            </a:r>
            <a:r>
              <a:rPr lang="ja-JP" altLang="ja-JP" sz="1800" dirty="0">
                <a:solidFill>
                  <a:schemeClr val="tx1"/>
                </a:solidFill>
                <a:latin typeface="+mj-ea"/>
                <a:ea typeface="+mj-ea"/>
              </a:rPr>
              <a:t>加算等を取り下げる場合の提出期限については、国保連合会に適正なデータが反映されなくなる可能性があるため、速やかに提出するとともに、</a:t>
            </a:r>
            <a:r>
              <a:rPr lang="ja-JP" altLang="ja-JP" sz="1800" b="1" u="sng" dirty="0">
                <a:solidFill>
                  <a:schemeClr val="tx1"/>
                </a:solidFill>
                <a:latin typeface="+mj-ea"/>
                <a:ea typeface="+mj-ea"/>
              </a:rPr>
              <a:t>当該加算の請求を行わない</a:t>
            </a:r>
            <a:r>
              <a:rPr lang="ja-JP" altLang="ja-JP" sz="1800" dirty="0">
                <a:solidFill>
                  <a:schemeClr val="tx1"/>
                </a:solidFill>
                <a:latin typeface="+mj-ea"/>
                <a:ea typeface="+mj-ea"/>
              </a:rPr>
              <a:t>ようにしてください。</a:t>
            </a:r>
          </a:p>
          <a:p>
            <a:r>
              <a:rPr lang="ja-JP" altLang="en-US" b="1" u="wavy" dirty="0">
                <a:solidFill>
                  <a:schemeClr val="tx1"/>
                </a:solidFill>
                <a:latin typeface="+mj-ea"/>
                <a:ea typeface="+mj-ea"/>
              </a:rPr>
              <a:t>　</a:t>
            </a:r>
            <a:r>
              <a:rPr lang="ja-JP" altLang="ja-JP" b="1" u="wavy" dirty="0">
                <a:solidFill>
                  <a:schemeClr val="tx1"/>
                </a:solidFill>
                <a:latin typeface="+mj-ea"/>
                <a:ea typeface="+mj-ea"/>
              </a:rPr>
              <a:t>令和</a:t>
            </a:r>
            <a:r>
              <a:rPr lang="ja-JP" altLang="en-US" b="1" u="wavy" dirty="0">
                <a:solidFill>
                  <a:schemeClr val="tx1"/>
                </a:solidFill>
                <a:latin typeface="+mj-ea"/>
                <a:ea typeface="+mj-ea"/>
              </a:rPr>
              <a:t>６</a:t>
            </a:r>
            <a:r>
              <a:rPr lang="ja-JP" altLang="ja-JP" b="1" u="wavy" dirty="0">
                <a:solidFill>
                  <a:schemeClr val="tx1"/>
                </a:solidFill>
                <a:latin typeface="+mj-ea"/>
                <a:ea typeface="+mj-ea"/>
              </a:rPr>
              <a:t>年５月から新たな加算を算定する場合、特例扱いとする４月１日加算届と同じ令和</a:t>
            </a:r>
            <a:r>
              <a:rPr lang="ja-JP" altLang="en-US" b="1" u="wavy" dirty="0">
                <a:solidFill>
                  <a:schemeClr val="tx1"/>
                </a:solidFill>
                <a:latin typeface="+mj-ea"/>
                <a:ea typeface="+mj-ea"/>
              </a:rPr>
              <a:t>６</a:t>
            </a:r>
            <a:r>
              <a:rPr lang="ja-JP" altLang="ja-JP" b="1" u="wavy" dirty="0">
                <a:solidFill>
                  <a:schemeClr val="tx1"/>
                </a:solidFill>
                <a:latin typeface="+mj-ea"/>
                <a:ea typeface="+mj-ea"/>
              </a:rPr>
              <a:t>年４月１</a:t>
            </a:r>
            <a:r>
              <a:rPr lang="ja-JP" altLang="en-US" b="1" u="wavy" dirty="0">
                <a:solidFill>
                  <a:schemeClr val="tx1"/>
                </a:solidFill>
                <a:latin typeface="+mj-ea"/>
                <a:ea typeface="+mj-ea"/>
              </a:rPr>
              <a:t>５</a:t>
            </a:r>
            <a:r>
              <a:rPr lang="ja-JP" altLang="ja-JP" b="1" u="wavy" dirty="0">
                <a:solidFill>
                  <a:schemeClr val="tx1"/>
                </a:solidFill>
                <a:latin typeface="+mj-ea"/>
                <a:ea typeface="+mj-ea"/>
              </a:rPr>
              <a:t>日（</a:t>
            </a:r>
            <a:r>
              <a:rPr lang="ja-JP" altLang="en-US" b="1" u="wavy" dirty="0">
                <a:solidFill>
                  <a:schemeClr val="tx1"/>
                </a:solidFill>
                <a:latin typeface="+mj-ea"/>
                <a:ea typeface="+mj-ea"/>
              </a:rPr>
              <a:t>月</a:t>
            </a:r>
            <a:r>
              <a:rPr lang="ja-JP" altLang="ja-JP" b="1" u="wavy" dirty="0">
                <a:solidFill>
                  <a:schemeClr val="tx1"/>
                </a:solidFill>
                <a:latin typeface="+mj-ea"/>
                <a:ea typeface="+mj-ea"/>
              </a:rPr>
              <a:t>）</a:t>
            </a:r>
            <a:r>
              <a:rPr lang="ja-JP" altLang="en-US" b="1" u="wavy" dirty="0">
                <a:solidFill>
                  <a:schemeClr val="tx1"/>
                </a:solidFill>
                <a:latin typeface="+mj-ea"/>
                <a:ea typeface="+mj-ea"/>
              </a:rPr>
              <a:t>（消印有効）</a:t>
            </a:r>
            <a:r>
              <a:rPr lang="ja-JP" altLang="ja-JP" b="1" u="wavy" dirty="0">
                <a:solidFill>
                  <a:schemeClr val="tx1"/>
                </a:solidFill>
                <a:latin typeface="+mj-ea"/>
                <a:ea typeface="+mj-ea"/>
              </a:rPr>
              <a:t>が締切となります。４月１日扱いと５月１日扱いの２件の加算届を同時に提出する場合は、それぞれ独立した届出を作成すること。</a:t>
            </a:r>
          </a:p>
          <a:p>
            <a:r>
              <a:rPr lang="en-US" altLang="ja-JP" b="1" dirty="0">
                <a:solidFill>
                  <a:schemeClr val="tx1"/>
                </a:solidFill>
                <a:latin typeface="+mj-ea"/>
                <a:ea typeface="+mj-ea"/>
              </a:rPr>
              <a:t> </a:t>
            </a:r>
            <a:endParaRPr lang="ja-JP" altLang="ja-JP" dirty="0">
              <a:solidFill>
                <a:schemeClr val="tx1"/>
              </a:solidFill>
              <a:latin typeface="+mj-ea"/>
              <a:ea typeface="+mj-ea"/>
            </a:endParaRPr>
          </a:p>
        </p:txBody>
      </p:sp>
      <p:sp>
        <p:nvSpPr>
          <p:cNvPr id="4" name="正方形/長方形 3"/>
          <p:cNvSpPr/>
          <p:nvPr/>
        </p:nvSpPr>
        <p:spPr>
          <a:xfrm>
            <a:off x="582583" y="1936759"/>
            <a:ext cx="9096703" cy="369332"/>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ja-JP" sz="1800" b="1"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a:t>
            </a:r>
            <a:r>
              <a:rPr kumimoji="0" lang="ja-JP" altLang="en-US" sz="1800" b="1"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届出例</a:t>
            </a:r>
            <a:r>
              <a:rPr kumimoji="0" lang="en-US" altLang="ja-JP" sz="1800" b="1"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a:t>
            </a:r>
            <a:endParaRPr kumimoji="0" lang="ja-JP" altLang="en-US" sz="18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endParaRPr>
          </a:p>
        </p:txBody>
      </p:sp>
      <p:pic>
        <p:nvPicPr>
          <p:cNvPr id="5" name="録音されたサウンド">
            <a:hlinkClick r:id="" action="ppaction://media"/>
            <a:extLst>
              <a:ext uri="{FF2B5EF4-FFF2-40B4-BE49-F238E27FC236}">
                <a16:creationId xmlns:a16="http://schemas.microsoft.com/office/drawing/2014/main" id="{7AAE7988-5AFE-480A-A418-6C2AE1E55751}"/>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0511790" y="5707380"/>
            <a:ext cx="609600" cy="609600"/>
          </a:xfrm>
          <a:prstGeom prst="rect">
            <a:avLst/>
          </a:prstGeom>
        </p:spPr>
      </p:pic>
    </p:spTree>
    <p:extLst>
      <p:ext uri="{BB962C8B-B14F-4D97-AF65-F5344CB8AC3E}">
        <p14:creationId xmlns:p14="http://schemas.microsoft.com/office/powerpoint/2010/main" val="38743093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48794"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5"/>
                </p:tgtEl>
              </p:cMediaNode>
            </p:audi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838200" y="1"/>
            <a:ext cx="10980420" cy="1686910"/>
          </a:xfrm>
        </p:spPr>
        <p:txBody>
          <a:bodyPr>
            <a:normAutofit fontScale="90000"/>
          </a:bodyPr>
          <a:lstStyle/>
          <a:p>
            <a:r>
              <a:rPr lang="ja-JP" altLang="en-US" dirty="0"/>
              <a:t>障害福祉サービス事業等における</a:t>
            </a:r>
            <a:br>
              <a:rPr lang="ja-JP" altLang="en-US" dirty="0"/>
            </a:br>
            <a:r>
              <a:rPr lang="ja-JP" altLang="en-US" dirty="0"/>
              <a:t>各種届出等に当たっての留意事項について</a:t>
            </a:r>
            <a:endParaRPr kumimoji="1" lang="ja-JP" altLang="en-US" dirty="0"/>
          </a:p>
        </p:txBody>
      </p:sp>
      <p:sp>
        <p:nvSpPr>
          <p:cNvPr id="3" name="コンテンツ プレースホルダー 2"/>
          <p:cNvSpPr>
            <a:spLocks noGrp="1"/>
          </p:cNvSpPr>
          <p:nvPr>
            <p:ph idx="1"/>
          </p:nvPr>
        </p:nvSpPr>
        <p:spPr>
          <a:xfrm>
            <a:off x="582583" y="2425550"/>
            <a:ext cx="11609417" cy="5268022"/>
          </a:xfrm>
        </p:spPr>
        <p:txBody>
          <a:bodyPr>
            <a:noAutofit/>
          </a:bodyPr>
          <a:lstStyle/>
          <a:p>
            <a:pPr indent="306070" algn="just">
              <a:spcAft>
                <a:spcPts val="0"/>
              </a:spcAft>
            </a:pPr>
            <a:r>
              <a:rPr lang="ja-JP" altLang="en-US" sz="1600" dirty="0">
                <a:solidFill>
                  <a:schemeClr val="tx1"/>
                </a:solidFill>
                <a:latin typeface="+mj-ea"/>
                <a:ea typeface="+mj-ea"/>
              </a:rPr>
              <a:t>　</a:t>
            </a:r>
            <a:endParaRPr lang="ja-JP" altLang="ja-JP" sz="1800" kern="100" dirty="0">
              <a:latin typeface="Century" panose="02040604050505020304" pitchFamily="18" charset="0"/>
              <a:ea typeface="ＭＳ 明朝" panose="02020609040205080304" pitchFamily="17" charset="-128"/>
              <a:cs typeface="Times New Roman" panose="02020603050405020304" pitchFamily="18" charset="0"/>
            </a:endParaRPr>
          </a:p>
        </p:txBody>
      </p:sp>
      <p:sp>
        <p:nvSpPr>
          <p:cNvPr id="4" name="正方形/長方形 3"/>
          <p:cNvSpPr/>
          <p:nvPr/>
        </p:nvSpPr>
        <p:spPr>
          <a:xfrm>
            <a:off x="1191126" y="1930562"/>
            <a:ext cx="9096703" cy="400110"/>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2000" b="1"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rPr>
              <a:t>（３）変更の届出について</a:t>
            </a:r>
          </a:p>
        </p:txBody>
      </p:sp>
      <p:sp>
        <p:nvSpPr>
          <p:cNvPr id="5" name="正方形/長方形 4"/>
          <p:cNvSpPr/>
          <p:nvPr/>
        </p:nvSpPr>
        <p:spPr>
          <a:xfrm>
            <a:off x="962527" y="2702524"/>
            <a:ext cx="7042484" cy="923330"/>
          </a:xfrm>
          <a:prstGeom prst="rect">
            <a:avLst/>
          </a:prstGeom>
        </p:spPr>
        <p:txBody>
          <a:bodyPr wrap="square">
            <a:spAutoFit/>
          </a:bodyPr>
          <a:lstStyle/>
          <a:p>
            <a:pPr marL="0" marR="0" lvl="0" indent="306070" algn="just" defTabSz="457200" rtl="0" eaLnBrk="1" fontAlgn="auto" latinLnBrk="0" hangingPunct="1">
              <a:lnSpc>
                <a:spcPct val="100000"/>
              </a:lnSpc>
              <a:spcBef>
                <a:spcPts val="0"/>
              </a:spcBef>
              <a:spcAft>
                <a:spcPts val="0"/>
              </a:spcAft>
              <a:buClrTx/>
              <a:buSzTx/>
              <a:buFontTx/>
              <a:buNone/>
              <a:tabLst/>
              <a:defRPr/>
            </a:pPr>
            <a:r>
              <a:rPr kumimoji="0" lang="ja-JP" altLang="ja-JP" sz="1800" b="1" i="0" u="none" strike="noStrike" kern="100" cap="none" spc="0" normalizeH="0" baseline="0" noProof="0" dirty="0">
                <a:ln>
                  <a:noFill/>
                </a:ln>
                <a:solidFill>
                  <a:prstClr val="black"/>
                </a:solidFill>
                <a:effectLst/>
                <a:uLnTx/>
                <a:uFillTx/>
                <a:latin typeface="Century" panose="02040604050505020304" pitchFamily="18" charset="0"/>
                <a:ea typeface="ＭＳ 明朝" panose="02020609040205080304" pitchFamily="17" charset="-128"/>
                <a:cs typeface="Times New Roman" panose="02020603050405020304" pitchFamily="18" charset="0"/>
              </a:rPr>
              <a:t>① </a:t>
            </a:r>
            <a:r>
              <a:rPr kumimoji="0" lang="ja-JP" altLang="ja-JP" sz="1800" b="1" i="0" u="none" strike="noStrike" kern="100" cap="none" spc="0" normalizeH="0" baseline="0" noProof="0" dirty="0">
                <a:ln>
                  <a:noFill/>
                </a:ln>
                <a:solidFill>
                  <a:prstClr val="black"/>
                </a:solidFill>
                <a:effectLst/>
                <a:uLnTx/>
                <a:uFillTx/>
                <a:latin typeface="Century" panose="02040604050505020304" pitchFamily="18" charset="0"/>
                <a:ea typeface="ＭＳ ゴシック" panose="020B0609070205080204" pitchFamily="49" charset="-128"/>
                <a:cs typeface="Times New Roman" panose="02020603050405020304" pitchFamily="18" charset="0"/>
              </a:rPr>
              <a:t>提出期限　　　</a:t>
            </a:r>
            <a:r>
              <a:rPr kumimoji="0" lang="ja-JP" altLang="ja-JP" sz="1800" b="1" i="0" u="heavy" strike="noStrike" kern="100" cap="none" spc="0" normalizeH="0" baseline="0" noProof="0" dirty="0">
                <a:ln>
                  <a:noFill/>
                </a:ln>
                <a:solidFill>
                  <a:prstClr val="black"/>
                </a:solidFill>
                <a:effectLst/>
                <a:uLnTx/>
                <a:uFill>
                  <a:solidFill>
                    <a:srgbClr val="FF0000"/>
                  </a:solidFill>
                </a:uFill>
                <a:latin typeface="Century" panose="02040604050505020304" pitchFamily="18" charset="0"/>
                <a:ea typeface="ＭＳ ゴシック" panose="020B0609070205080204" pitchFamily="49" charset="-128"/>
                <a:cs typeface="Times New Roman" panose="02020603050405020304" pitchFamily="18" charset="0"/>
              </a:rPr>
              <a:t>変更が生じた日から原則１０日以内（必着）</a:t>
            </a:r>
            <a:endParaRPr kumimoji="0" lang="ja-JP" altLang="ja-JP" sz="1400" b="0" i="0" u="none" strike="noStrike" kern="100" cap="none" spc="0" normalizeH="0" baseline="0" noProof="0" dirty="0">
              <a:ln>
                <a:noFill/>
              </a:ln>
              <a:solidFill>
                <a:prstClr val="black"/>
              </a:solidFill>
              <a:effectLst/>
              <a:uLnTx/>
              <a:uFillTx/>
              <a:latin typeface="Century" panose="02040604050505020304" pitchFamily="18" charset="0"/>
              <a:ea typeface="ＭＳ 明朝" panose="02020609040205080304" pitchFamily="17" charset="-128"/>
              <a:cs typeface="Times New Roman" panose="02020603050405020304" pitchFamily="18" charset="0"/>
            </a:endParaRPr>
          </a:p>
          <a:p>
            <a:pPr marL="0" marR="0" lvl="0" indent="76200" algn="just" defTabSz="457200" rtl="0" eaLnBrk="1" fontAlgn="auto" latinLnBrk="0" hangingPunct="1">
              <a:lnSpc>
                <a:spcPct val="100000"/>
              </a:lnSpc>
              <a:spcBef>
                <a:spcPts val="0"/>
              </a:spcBef>
              <a:spcAft>
                <a:spcPts val="0"/>
              </a:spcAft>
              <a:buClrTx/>
              <a:buSzTx/>
              <a:buFontTx/>
              <a:buNone/>
              <a:tabLst/>
              <a:defRPr/>
            </a:pPr>
            <a:r>
              <a:rPr kumimoji="0" lang="en-US" altLang="ja-JP" sz="1800" b="0" i="0" u="none" strike="noStrike" kern="100" cap="none" spc="0" normalizeH="0" baseline="0" noProof="0" dirty="0">
                <a:ln>
                  <a:noFill/>
                </a:ln>
                <a:solidFill>
                  <a:prstClr val="black"/>
                </a:solidFill>
                <a:effectLst/>
                <a:uLnTx/>
                <a:uFillTx/>
                <a:latin typeface="ＭＳ 明朝" panose="02020609040205080304" pitchFamily="17" charset="-128"/>
                <a:ea typeface="ＭＳ 明朝" panose="02020609040205080304" pitchFamily="17" charset="-128"/>
                <a:cs typeface="Times New Roman" panose="02020603050405020304" pitchFamily="18" charset="0"/>
              </a:rPr>
              <a:t> </a:t>
            </a:r>
            <a:endParaRPr kumimoji="0" lang="ja-JP" altLang="ja-JP" sz="1400" b="0" i="0" u="none" strike="noStrike" kern="100" cap="none" spc="0" normalizeH="0" baseline="0" noProof="0" dirty="0">
              <a:ln>
                <a:noFill/>
              </a:ln>
              <a:solidFill>
                <a:prstClr val="black"/>
              </a:solidFill>
              <a:effectLst/>
              <a:uLnTx/>
              <a:uFillTx/>
              <a:latin typeface="Century" panose="02040604050505020304" pitchFamily="18" charset="0"/>
              <a:ea typeface="ＭＳ 明朝" panose="02020609040205080304" pitchFamily="17" charset="-128"/>
              <a:cs typeface="Times New Roman" panose="02020603050405020304" pitchFamily="18" charset="0"/>
            </a:endParaRPr>
          </a:p>
          <a:p>
            <a:pPr marL="0" marR="0" lvl="0" indent="306070" algn="just" defTabSz="457200" rtl="0" eaLnBrk="1" fontAlgn="auto" latinLnBrk="0" hangingPunct="1">
              <a:lnSpc>
                <a:spcPct val="100000"/>
              </a:lnSpc>
              <a:spcBef>
                <a:spcPts val="0"/>
              </a:spcBef>
              <a:spcAft>
                <a:spcPts val="0"/>
              </a:spcAft>
              <a:buClrTx/>
              <a:buSzTx/>
              <a:buFontTx/>
              <a:buNone/>
              <a:tabLst/>
              <a:defRPr/>
            </a:pPr>
            <a:r>
              <a:rPr kumimoji="0" lang="ja-JP" altLang="ja-JP" sz="1800" b="1" i="0" u="none" strike="noStrike" kern="100" cap="none" spc="0" normalizeH="0" baseline="0" noProof="0" dirty="0">
                <a:ln>
                  <a:noFill/>
                </a:ln>
                <a:solidFill>
                  <a:prstClr val="black"/>
                </a:solidFill>
                <a:effectLst/>
                <a:uLnTx/>
                <a:uFillTx/>
                <a:latin typeface="Century" panose="02040604050505020304" pitchFamily="18" charset="0"/>
                <a:ea typeface="ＭＳ ゴシック" panose="020B0609070205080204" pitchFamily="49" charset="-128"/>
                <a:cs typeface="Times New Roman" panose="02020603050405020304" pitchFamily="18" charset="0"/>
              </a:rPr>
              <a:t>② 提出方法</a:t>
            </a:r>
            <a:r>
              <a:rPr kumimoji="0" lang="ja-JP" altLang="ja-JP" sz="1800" b="0" i="0" u="none" strike="noStrike" kern="100" cap="none" spc="0" normalizeH="0" baseline="0" noProof="0" dirty="0">
                <a:ln>
                  <a:noFill/>
                </a:ln>
                <a:solidFill>
                  <a:prstClr val="black"/>
                </a:solidFill>
                <a:effectLst/>
                <a:uLnTx/>
                <a:uFillTx/>
                <a:latin typeface="Century" panose="02040604050505020304" pitchFamily="18" charset="0"/>
                <a:ea typeface="ＭＳ 明朝" panose="02020609040205080304" pitchFamily="17" charset="-128"/>
                <a:cs typeface="Times New Roman" panose="02020603050405020304" pitchFamily="18" charset="0"/>
              </a:rPr>
              <a:t>　　　</a:t>
            </a:r>
            <a:r>
              <a:rPr kumimoji="0" lang="ja-JP" altLang="ja-JP" sz="1800" b="1" i="0" u="heavy" strike="noStrike" kern="100" cap="none" spc="0" normalizeH="0" baseline="0" noProof="0" dirty="0">
                <a:ln>
                  <a:noFill/>
                </a:ln>
                <a:solidFill>
                  <a:prstClr val="black"/>
                </a:solidFill>
                <a:effectLst/>
                <a:uLnTx/>
                <a:uFill>
                  <a:solidFill>
                    <a:srgbClr val="FF0000"/>
                  </a:solidFill>
                </a:uFill>
                <a:latin typeface="Century" panose="02040604050505020304" pitchFamily="18" charset="0"/>
                <a:ea typeface="ＭＳ ゴシック" panose="020B0609070205080204" pitchFamily="49" charset="-128"/>
                <a:cs typeface="Times New Roman" panose="02020603050405020304" pitchFamily="18" charset="0"/>
              </a:rPr>
              <a:t>郵送</a:t>
            </a:r>
            <a:r>
              <a:rPr kumimoji="0" lang="en-US" altLang="ja-JP" sz="1800" b="1" i="0" u="none" strike="noStrike" kern="100" cap="none" spc="0" normalizeH="0" baseline="0" noProof="0" dirty="0">
                <a:ln>
                  <a:noFill/>
                </a:ln>
                <a:solidFill>
                  <a:prstClr val="black"/>
                </a:solidFill>
                <a:effectLst/>
                <a:uLnTx/>
                <a:uFillTx/>
                <a:latin typeface="ＭＳ ゴシック" panose="020B0609070205080204" pitchFamily="49" charset="-128"/>
                <a:ea typeface="ＭＳ 明朝" panose="02020609040205080304" pitchFamily="17" charset="-128"/>
                <a:cs typeface="Times New Roman" panose="02020603050405020304" pitchFamily="18" charset="0"/>
              </a:rPr>
              <a:t>         </a:t>
            </a:r>
            <a:endParaRPr kumimoji="0" lang="ja-JP" altLang="ja-JP" sz="1400" b="0" i="0" u="none" strike="noStrike" kern="100" cap="none" spc="0" normalizeH="0" baseline="0" noProof="0" dirty="0">
              <a:ln>
                <a:noFill/>
              </a:ln>
              <a:solidFill>
                <a:prstClr val="black"/>
              </a:solidFill>
              <a:effectLst/>
              <a:uLnTx/>
              <a:uFillTx/>
              <a:latin typeface="Century" panose="02040604050505020304" pitchFamily="18" charset="0"/>
              <a:ea typeface="ＭＳ 明朝" panose="02020609040205080304" pitchFamily="17" charset="-128"/>
              <a:cs typeface="Times New Roman" panose="02020603050405020304" pitchFamily="18" charset="0"/>
            </a:endParaRPr>
          </a:p>
        </p:txBody>
      </p:sp>
      <p:sp>
        <p:nvSpPr>
          <p:cNvPr id="6" name="正方形/長方形 5"/>
          <p:cNvSpPr/>
          <p:nvPr/>
        </p:nvSpPr>
        <p:spPr>
          <a:xfrm>
            <a:off x="962527" y="3720732"/>
            <a:ext cx="10459452" cy="2554545"/>
          </a:xfrm>
          <a:prstGeom prst="rect">
            <a:avLst/>
          </a:prstGeom>
        </p:spPr>
        <p:txBody>
          <a:bodyPr wrap="square">
            <a:spAutoFit/>
          </a:bodyPr>
          <a:lstStyle/>
          <a:p>
            <a:pPr marL="306070" marR="0" lvl="0" indent="0" algn="just" defTabSz="457200" rtl="0" eaLnBrk="1" fontAlgn="auto" latinLnBrk="0" hangingPunct="1">
              <a:lnSpc>
                <a:spcPct val="100000"/>
              </a:lnSpc>
              <a:spcBef>
                <a:spcPts val="0"/>
              </a:spcBef>
              <a:spcAft>
                <a:spcPts val="0"/>
              </a:spcAft>
              <a:buClrTx/>
              <a:buSzTx/>
              <a:buFontTx/>
              <a:buNone/>
              <a:tabLst/>
              <a:defRPr/>
            </a:pPr>
            <a:r>
              <a:rPr kumimoji="0" lang="ja-JP" altLang="ja-JP" sz="1800" b="1" i="0" u="none" strike="noStrike" kern="100" cap="none" spc="0" normalizeH="0" baseline="0" noProof="0" dirty="0">
                <a:ln>
                  <a:noFill/>
                </a:ln>
                <a:solidFill>
                  <a:prstClr val="black"/>
                </a:solidFill>
                <a:effectLst/>
                <a:uLnTx/>
                <a:uFillTx/>
                <a:latin typeface="Century" panose="02040604050505020304" pitchFamily="18" charset="0"/>
                <a:ea typeface="ＭＳ ゴシック" panose="020B0609070205080204" pitchFamily="49" charset="-128"/>
                <a:cs typeface="Times New Roman" panose="02020603050405020304" pitchFamily="18" charset="0"/>
              </a:rPr>
              <a:t>③ 留意事項</a:t>
            </a:r>
            <a:endParaRPr kumimoji="0" lang="ja-JP" altLang="ja-JP" sz="1800" b="0" i="0" u="none" strike="noStrike" kern="100" cap="none" spc="0" normalizeH="0" baseline="0" noProof="0" dirty="0">
              <a:ln>
                <a:noFill/>
              </a:ln>
              <a:solidFill>
                <a:prstClr val="black"/>
              </a:solidFill>
              <a:effectLst/>
              <a:uLnTx/>
              <a:uFillTx/>
              <a:latin typeface="Century" panose="02040604050505020304" pitchFamily="18" charset="0"/>
              <a:ea typeface="ＭＳ 明朝" panose="02020609040205080304" pitchFamily="17" charset="-128"/>
              <a:cs typeface="Times New Roman" panose="02020603050405020304" pitchFamily="18" charset="0"/>
            </a:endParaRPr>
          </a:p>
          <a:p>
            <a:pPr marL="333375" marR="0" lvl="0" indent="0" algn="just" defTabSz="457200" rtl="0" eaLnBrk="1" fontAlgn="auto" latinLnBrk="0" hangingPunct="1">
              <a:lnSpc>
                <a:spcPct val="100000"/>
              </a:lnSpc>
              <a:spcBef>
                <a:spcPts val="0"/>
              </a:spcBef>
              <a:spcAft>
                <a:spcPts val="0"/>
              </a:spcAft>
              <a:buClrTx/>
              <a:buSzTx/>
              <a:buFontTx/>
              <a:buNone/>
              <a:tabLst/>
              <a:defRPr/>
            </a:pPr>
            <a:r>
              <a:rPr kumimoji="0" lang="ja-JP" altLang="ja-JP" sz="1800" b="0" i="0" u="none" strike="noStrike" kern="100" cap="none" spc="0" normalizeH="0" baseline="0" noProof="0" dirty="0">
                <a:ln>
                  <a:noFill/>
                </a:ln>
                <a:solidFill>
                  <a:prstClr val="black"/>
                </a:solidFill>
                <a:effectLst/>
                <a:uLnTx/>
                <a:uFillTx/>
                <a:latin typeface="Century" panose="02040604050505020304" pitchFamily="18" charset="0"/>
                <a:ea typeface="ＭＳ 明朝" panose="02020609040205080304" pitchFamily="17" charset="-128"/>
                <a:cs typeface="Times New Roman" panose="02020603050405020304" pitchFamily="18" charset="0"/>
              </a:rPr>
              <a:t>・事業所の</a:t>
            </a:r>
            <a:r>
              <a:rPr kumimoji="0" lang="ja-JP" altLang="ja-JP" sz="2000" b="0" i="0" u="none" strike="noStrike" kern="100" cap="none" spc="0" normalizeH="0" baseline="0" noProof="0" dirty="0">
                <a:ln>
                  <a:noFill/>
                </a:ln>
                <a:solidFill>
                  <a:prstClr val="black"/>
                </a:solidFill>
                <a:effectLst/>
                <a:uLnTx/>
                <a:uFillTx/>
                <a:latin typeface="Century" panose="02040604050505020304" pitchFamily="18" charset="0"/>
                <a:ea typeface="ＭＳ 明朝" panose="02020609040205080304" pitchFamily="17" charset="-128"/>
                <a:cs typeface="Times New Roman" panose="02020603050405020304" pitchFamily="18" charset="0"/>
              </a:rPr>
              <a:t>移転</a:t>
            </a:r>
            <a:r>
              <a:rPr kumimoji="0" lang="ja-JP" altLang="ja-JP" sz="1800" b="0" i="0" u="none" strike="noStrike" kern="100" cap="none" spc="0" normalizeH="0" baseline="0" noProof="0" dirty="0">
                <a:ln>
                  <a:noFill/>
                </a:ln>
                <a:solidFill>
                  <a:prstClr val="black"/>
                </a:solidFill>
                <a:effectLst/>
                <a:uLnTx/>
                <a:uFillTx/>
                <a:latin typeface="Century" panose="02040604050505020304" pitchFamily="18" charset="0"/>
                <a:ea typeface="ＭＳ 明朝" panose="02020609040205080304" pitchFamily="17" charset="-128"/>
                <a:cs typeface="Times New Roman" panose="02020603050405020304" pitchFamily="18" charset="0"/>
              </a:rPr>
              <a:t>等の場合は、新たな事業所設備について</a:t>
            </a:r>
            <a:r>
              <a:rPr kumimoji="0" lang="ja-JP" altLang="ja-JP" sz="1800" b="1" i="0" u="heavy" strike="noStrike" kern="100" cap="none" spc="0" normalizeH="0" baseline="0" noProof="0" dirty="0">
                <a:ln>
                  <a:noFill/>
                </a:ln>
                <a:solidFill>
                  <a:prstClr val="black"/>
                </a:solidFill>
                <a:effectLst/>
                <a:uLnTx/>
                <a:uFillTx/>
                <a:latin typeface="Century" panose="02040604050505020304" pitchFamily="18" charset="0"/>
                <a:ea typeface="ＭＳ ゴシック" panose="020B0609070205080204" pitchFamily="49" charset="-128"/>
                <a:cs typeface="Times New Roman" panose="02020603050405020304" pitchFamily="18" charset="0"/>
              </a:rPr>
              <a:t>事前に図面相談を行ったうえで</a:t>
            </a:r>
            <a:r>
              <a:rPr kumimoji="0" lang="ja-JP" altLang="ja-JP" sz="1800" b="0" i="0" u="none" strike="noStrike" kern="100" cap="none" spc="0" normalizeH="0" baseline="0" noProof="0" dirty="0">
                <a:ln>
                  <a:noFill/>
                </a:ln>
                <a:solidFill>
                  <a:prstClr val="black"/>
                </a:solidFill>
                <a:effectLst/>
                <a:uLnTx/>
                <a:uFillTx/>
                <a:latin typeface="Century" panose="02040604050505020304" pitchFamily="18" charset="0"/>
                <a:ea typeface="ＭＳ 明朝" panose="02020609040205080304" pitchFamily="17" charset="-128"/>
                <a:cs typeface="Times New Roman" panose="02020603050405020304" pitchFamily="18" charset="0"/>
              </a:rPr>
              <a:t>提出してください。平面図上には内寸及び、それに基づく有効面積を明記したうえで提出すること。</a:t>
            </a:r>
            <a:endParaRPr kumimoji="0" lang="en-US" altLang="ja-JP" sz="1800" b="0" i="0" u="none" strike="noStrike" kern="100" cap="none" spc="0" normalizeH="0" baseline="0" noProof="0" dirty="0">
              <a:ln>
                <a:noFill/>
              </a:ln>
              <a:solidFill>
                <a:prstClr val="black"/>
              </a:solidFill>
              <a:effectLst/>
              <a:uLnTx/>
              <a:uFillTx/>
              <a:latin typeface="Century" panose="02040604050505020304" pitchFamily="18" charset="0"/>
              <a:ea typeface="ＭＳ 明朝" panose="02020609040205080304" pitchFamily="17" charset="-128"/>
              <a:cs typeface="Times New Roman" panose="02020603050405020304" pitchFamily="18" charset="0"/>
            </a:endParaRPr>
          </a:p>
          <a:p>
            <a:pPr marL="333375" marR="0" lvl="0" indent="0" algn="just" defTabSz="457200" rtl="0" eaLnBrk="1" fontAlgn="auto" latinLnBrk="0" hangingPunct="1">
              <a:lnSpc>
                <a:spcPct val="100000"/>
              </a:lnSpc>
              <a:spcBef>
                <a:spcPts val="0"/>
              </a:spcBef>
              <a:spcAft>
                <a:spcPts val="0"/>
              </a:spcAft>
              <a:buClrTx/>
              <a:buSzTx/>
              <a:buFontTx/>
              <a:buNone/>
              <a:tabLst/>
              <a:defRPr/>
            </a:pPr>
            <a:r>
              <a:rPr kumimoji="0" lang="ja-JP" altLang="en-US" sz="1600" b="1" i="0" u="none" strike="noStrike" kern="1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Times New Roman" panose="02020603050405020304" pitchFamily="18" charset="0"/>
              </a:rPr>
              <a:t>⇒当該事項について、事前の図面相談及び変更届の提出をすることなく、移転しサービス提供を実施していたことにより、未届け期間のサービス報酬を返還していただく事例が複数件発生しております。届出については確実に行っていただくよう、改めて注意をしていただくようお願いいたします。</a:t>
            </a:r>
            <a:r>
              <a:rPr kumimoji="0" lang="en-US" altLang="ja-JP" sz="1800" b="0" i="0" u="none" strike="noStrike" kern="100" cap="none" spc="0" normalizeH="0" baseline="0" noProof="0" dirty="0">
                <a:ln>
                  <a:noFill/>
                </a:ln>
                <a:solidFill>
                  <a:prstClr val="black"/>
                </a:solidFill>
                <a:effectLst/>
                <a:uLnTx/>
                <a:uFillTx/>
                <a:latin typeface="ＭＳ 明朝" panose="02020609040205080304" pitchFamily="17" charset="-128"/>
                <a:ea typeface="ＭＳ 明朝" panose="02020609040205080304" pitchFamily="17" charset="-128"/>
                <a:cs typeface="Times New Roman" panose="02020603050405020304" pitchFamily="18" charset="0"/>
              </a:rPr>
              <a:t> </a:t>
            </a:r>
            <a:endParaRPr kumimoji="0" lang="ja-JP" altLang="ja-JP" sz="1600" b="0" i="0" u="none" strike="noStrike" kern="100" cap="none" spc="0" normalizeH="0" baseline="0" noProof="0" dirty="0">
              <a:ln>
                <a:noFill/>
              </a:ln>
              <a:solidFill>
                <a:prstClr val="black"/>
              </a:solidFill>
              <a:effectLst/>
              <a:uLnTx/>
              <a:uFillTx/>
              <a:latin typeface="Century" panose="02040604050505020304" pitchFamily="18" charset="0"/>
              <a:ea typeface="ＭＳ 明朝" panose="02020609040205080304" pitchFamily="17" charset="-128"/>
              <a:cs typeface="Times New Roman" panose="02020603050405020304" pitchFamily="18" charset="0"/>
            </a:endParaRPr>
          </a:p>
          <a:p>
            <a:pPr marL="403225" marR="0" lvl="0" indent="-69850" algn="just" defTabSz="457200" rtl="0" eaLnBrk="1" fontAlgn="auto" latinLnBrk="0" hangingPunct="1">
              <a:lnSpc>
                <a:spcPct val="100000"/>
              </a:lnSpc>
              <a:spcBef>
                <a:spcPts val="0"/>
              </a:spcBef>
              <a:spcAft>
                <a:spcPts val="0"/>
              </a:spcAft>
              <a:buClrTx/>
              <a:buSzTx/>
              <a:buFontTx/>
              <a:buNone/>
              <a:tabLst/>
              <a:defRPr/>
            </a:pPr>
            <a:r>
              <a:rPr kumimoji="0" lang="ja-JP" altLang="ja-JP" sz="1800" b="0" i="0" u="none" strike="noStrike" kern="100" cap="none" spc="0" normalizeH="0" baseline="0" noProof="0" dirty="0">
                <a:ln>
                  <a:noFill/>
                </a:ln>
                <a:solidFill>
                  <a:prstClr val="black"/>
                </a:solidFill>
                <a:effectLst/>
                <a:uLnTx/>
                <a:uFillTx/>
                <a:latin typeface="Century" panose="02040604050505020304" pitchFamily="18" charset="0"/>
                <a:ea typeface="ＭＳ 明朝" panose="02020609040205080304" pitchFamily="17" charset="-128"/>
                <a:cs typeface="Times New Roman" panose="02020603050405020304" pitchFamily="18" charset="0"/>
              </a:rPr>
              <a:t>・</a:t>
            </a:r>
            <a:r>
              <a:rPr kumimoji="0" lang="ja-JP" altLang="ja-JP" sz="1800" b="1" i="0" u="sng" strike="noStrike" kern="100" cap="none" spc="0" normalizeH="0" baseline="0" noProof="0" dirty="0">
                <a:ln>
                  <a:noFill/>
                </a:ln>
                <a:solidFill>
                  <a:prstClr val="black"/>
                </a:solidFill>
                <a:effectLst/>
                <a:uLnTx/>
                <a:uFillTx/>
                <a:latin typeface="Century" panose="02040604050505020304" pitchFamily="18" charset="0"/>
                <a:ea typeface="ＭＳ ゴシック" panose="020B0609070205080204" pitchFamily="49" charset="-128"/>
                <a:cs typeface="Times New Roman" panose="02020603050405020304" pitchFamily="18" charset="0"/>
              </a:rPr>
              <a:t>電話番号及びＦＡＸ番号に変更があった場合</a:t>
            </a:r>
            <a:r>
              <a:rPr kumimoji="0" lang="ja-JP" altLang="ja-JP" sz="1800" b="0" i="0" u="none" strike="noStrike" kern="100" cap="none" spc="0" normalizeH="0" baseline="0" noProof="0" dirty="0">
                <a:ln>
                  <a:noFill/>
                </a:ln>
                <a:solidFill>
                  <a:prstClr val="black"/>
                </a:solidFill>
                <a:effectLst/>
                <a:uLnTx/>
                <a:uFillTx/>
                <a:latin typeface="Century" panose="02040604050505020304" pitchFamily="18" charset="0"/>
                <a:ea typeface="ＭＳ ゴシック" panose="020B0609070205080204" pitchFamily="49" charset="-128"/>
                <a:cs typeface="Times New Roman" panose="02020603050405020304" pitchFamily="18" charset="0"/>
              </a:rPr>
              <a:t>も</a:t>
            </a:r>
            <a:r>
              <a:rPr kumimoji="0" lang="ja-JP" altLang="ja-JP" sz="1800" b="0" i="0" u="none" strike="noStrike" kern="100" cap="none" spc="0" normalizeH="0" baseline="0" noProof="0" dirty="0">
                <a:ln>
                  <a:noFill/>
                </a:ln>
                <a:solidFill>
                  <a:prstClr val="black"/>
                </a:solidFill>
                <a:effectLst/>
                <a:uLnTx/>
                <a:uFillTx/>
                <a:latin typeface="Century" panose="02040604050505020304" pitchFamily="18" charset="0"/>
                <a:ea typeface="ＭＳ 明朝" panose="02020609040205080304" pitchFamily="17" charset="-128"/>
                <a:cs typeface="Times New Roman" panose="02020603050405020304" pitchFamily="18" charset="0"/>
              </a:rPr>
              <a:t>新旧を示したうえで、変更届の様式第２号、（児童）様式第３の３号に記入し提出すること。</a:t>
            </a:r>
            <a:r>
              <a:rPr kumimoji="0" lang="ja-JP" altLang="ja-JP" sz="1800" b="1" i="0" u="sng" strike="noStrike" kern="100" cap="none" spc="0" normalizeH="0" baseline="0" noProof="0" dirty="0">
                <a:ln>
                  <a:noFill/>
                </a:ln>
                <a:solidFill>
                  <a:prstClr val="black"/>
                </a:solidFill>
                <a:effectLst/>
                <a:uLnTx/>
                <a:uFillTx/>
                <a:latin typeface="Century" panose="02040604050505020304" pitchFamily="18" charset="0"/>
                <a:ea typeface="ＭＳ ゴシック" panose="020B0609070205080204" pitchFamily="49" charset="-128"/>
                <a:cs typeface="Times New Roman" panose="02020603050405020304" pitchFamily="18" charset="0"/>
              </a:rPr>
              <a:t>（法人、事業所双方。移転しない場合も含む）</a:t>
            </a:r>
            <a:endParaRPr kumimoji="0" lang="ja-JP" altLang="ja-JP" sz="1600" b="0" i="0" u="none" strike="noStrike" kern="100" cap="none" spc="0" normalizeH="0" baseline="0" noProof="0" dirty="0">
              <a:ln>
                <a:noFill/>
              </a:ln>
              <a:solidFill>
                <a:prstClr val="black"/>
              </a:solidFill>
              <a:effectLst/>
              <a:uLnTx/>
              <a:uFillTx/>
              <a:latin typeface="Century" panose="02040604050505020304" pitchFamily="18" charset="0"/>
              <a:ea typeface="ＭＳ 明朝" panose="02020609040205080304" pitchFamily="17" charset="-128"/>
              <a:cs typeface="Times New Roman" panose="02020603050405020304" pitchFamily="18" charset="0"/>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1800" b="1" i="0" u="none" strike="noStrike" kern="1200" cap="none" spc="0" normalizeH="0" baseline="0" noProof="0" dirty="0">
                <a:ln>
                  <a:noFill/>
                </a:ln>
                <a:solidFill>
                  <a:prstClr val="black"/>
                </a:solidFill>
                <a:effectLst/>
                <a:uLnTx/>
                <a:uFillTx/>
                <a:latin typeface="Calibri" panose="020F0502020204030204"/>
                <a:ea typeface="ＭＳ 明朝" panose="02020609040205080304" pitchFamily="17" charset="-128"/>
                <a:cs typeface="Times New Roman" panose="02020603050405020304" pitchFamily="18" charset="0"/>
              </a:rPr>
              <a:t>　　</a:t>
            </a:r>
            <a:r>
              <a:rPr kumimoji="0" lang="ja-JP" altLang="ja-JP" sz="1800" b="1" i="0" u="none" strike="noStrike" kern="1200" cap="none" spc="0" normalizeH="0" baseline="0" noProof="0" dirty="0">
                <a:ln>
                  <a:noFill/>
                </a:ln>
                <a:solidFill>
                  <a:prstClr val="black"/>
                </a:solidFill>
                <a:effectLst/>
                <a:uLnTx/>
                <a:uFillTx/>
                <a:latin typeface="Calibri" panose="020F0502020204030204"/>
                <a:ea typeface="ＭＳ 明朝" panose="02020609040205080304" pitchFamily="17" charset="-128"/>
                <a:cs typeface="Times New Roman" panose="02020603050405020304" pitchFamily="18" charset="0"/>
              </a:rPr>
              <a:t>⇒変更があった場合は速やかに、必ず提出してください。</a:t>
            </a:r>
            <a:endParaRPr kumimoji="0" lang="ja-JP" altLang="en-US" sz="18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endParaRPr>
          </a:p>
        </p:txBody>
      </p:sp>
      <p:pic>
        <p:nvPicPr>
          <p:cNvPr id="8" name="録音されたサウンド">
            <a:hlinkClick r:id="" action="ppaction://media"/>
            <a:extLst>
              <a:ext uri="{FF2B5EF4-FFF2-40B4-BE49-F238E27FC236}">
                <a16:creationId xmlns:a16="http://schemas.microsoft.com/office/drawing/2014/main" id="{0D636B14-DCA2-44EE-8C8A-A599832ABF36}"/>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1421979" y="5665677"/>
            <a:ext cx="609600" cy="609600"/>
          </a:xfrm>
          <a:prstGeom prst="rect">
            <a:avLst/>
          </a:prstGeom>
        </p:spPr>
      </p:pic>
    </p:spTree>
    <p:extLst>
      <p:ext uri="{BB962C8B-B14F-4D97-AF65-F5344CB8AC3E}">
        <p14:creationId xmlns:p14="http://schemas.microsoft.com/office/powerpoint/2010/main" val="33628682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36023" fill="hold"/>
                                        <p:tgtEl>
                                          <p:spTgt spid="8"/>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8"/>
                </p:tgtEl>
              </p:cMediaNode>
            </p:audio>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EE7EC5FA-3979-4706-93A6-4CC5D3FA628A}"/>
              </a:ext>
            </a:extLst>
          </p:cNvPr>
          <p:cNvSpPr>
            <a:spLocks noGrp="1"/>
          </p:cNvSpPr>
          <p:nvPr>
            <p:ph type="title"/>
          </p:nvPr>
        </p:nvSpPr>
        <p:spPr>
          <a:xfrm>
            <a:off x="467138" y="391629"/>
            <a:ext cx="9167191" cy="973345"/>
          </a:xfrm>
        </p:spPr>
        <p:txBody>
          <a:bodyPr>
            <a:normAutofit fontScale="90000"/>
          </a:bodyPr>
          <a:lstStyle/>
          <a:p>
            <a:r>
              <a:rPr lang="ja-JP" altLang="en-US" b="1" dirty="0"/>
              <a:t>加算・減算に係る留意事項について</a:t>
            </a:r>
            <a:endParaRPr kumimoji="1" lang="ja-JP" altLang="en-US" b="1" dirty="0"/>
          </a:p>
        </p:txBody>
      </p:sp>
      <p:sp>
        <p:nvSpPr>
          <p:cNvPr id="3" name="テキスト ボックス 2">
            <a:extLst>
              <a:ext uri="{FF2B5EF4-FFF2-40B4-BE49-F238E27FC236}">
                <a16:creationId xmlns:a16="http://schemas.microsoft.com/office/drawing/2014/main" id="{A1E29AD3-B8BC-4F9F-8753-5A2406A8CDE9}"/>
              </a:ext>
            </a:extLst>
          </p:cNvPr>
          <p:cNvSpPr txBox="1"/>
          <p:nvPr/>
        </p:nvSpPr>
        <p:spPr>
          <a:xfrm>
            <a:off x="1262269" y="3706579"/>
            <a:ext cx="11022497" cy="1200329"/>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2400" b="1"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rPr>
              <a:t>生活介護については（</a:t>
            </a:r>
            <a:r>
              <a:rPr kumimoji="0" lang="en-US" altLang="ja-JP" sz="2400" b="1"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rPr>
              <a:t>Ⅰ</a:t>
            </a:r>
            <a:r>
              <a:rPr kumimoji="0" lang="ja-JP" altLang="en-US" sz="2400" b="1"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rPr>
              <a:t>）又は（</a:t>
            </a:r>
            <a:r>
              <a:rPr kumimoji="0" lang="en-US" altLang="ja-JP" sz="2400" b="1"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rPr>
              <a:t>Ⅱ</a:t>
            </a:r>
            <a:r>
              <a:rPr kumimoji="0" lang="ja-JP" altLang="en-US" sz="2400" b="1"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rPr>
              <a:t>）と（</a:t>
            </a:r>
            <a:r>
              <a:rPr kumimoji="0" lang="en-US" altLang="ja-JP" sz="2400" b="1"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rPr>
              <a:t>Ⅲ</a:t>
            </a:r>
            <a:r>
              <a:rPr kumimoji="0" lang="ja-JP" altLang="en-US" sz="2400" b="1"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rPr>
              <a:t>）の併給が可能に。</a:t>
            </a:r>
            <a:endParaRPr kumimoji="0" lang="en-US" altLang="ja-JP" sz="2400" b="1"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20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rPr>
              <a:t>　　　今後は（</a:t>
            </a:r>
            <a:r>
              <a:rPr kumimoji="0" lang="en-US" altLang="ja-JP" sz="20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rPr>
              <a:t>Ⅰ</a:t>
            </a:r>
            <a:r>
              <a:rPr kumimoji="0" lang="ja-JP" altLang="en-US" sz="20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rPr>
              <a:t>）と（</a:t>
            </a:r>
            <a:r>
              <a:rPr kumimoji="0" lang="en-US" altLang="ja-JP" sz="20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rPr>
              <a:t>Ⅲ</a:t>
            </a:r>
            <a:r>
              <a:rPr kumimoji="0" lang="ja-JP" altLang="en-US" sz="20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rPr>
              <a:t>）の両方、 （</a:t>
            </a:r>
            <a:r>
              <a:rPr kumimoji="0" lang="en-US" altLang="ja-JP" sz="20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rPr>
              <a:t>Ⅱ</a:t>
            </a:r>
            <a:r>
              <a:rPr kumimoji="0" lang="ja-JP" altLang="en-US" sz="20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rPr>
              <a:t>）と（</a:t>
            </a:r>
            <a:r>
              <a:rPr kumimoji="0" lang="en-US" altLang="ja-JP" sz="20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rPr>
              <a:t>Ⅲ</a:t>
            </a:r>
            <a:r>
              <a:rPr kumimoji="0" lang="ja-JP" altLang="en-US" sz="20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rPr>
              <a:t>）の両方の算定が可能</a:t>
            </a:r>
            <a:endParaRPr kumimoji="0" lang="en-US" altLang="ja-JP" sz="20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ja-JP" altLang="en-US" sz="2800" b="1"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endParaRPr>
          </a:p>
        </p:txBody>
      </p:sp>
      <p:sp>
        <p:nvSpPr>
          <p:cNvPr id="4" name="正方形/長方形 3">
            <a:extLst>
              <a:ext uri="{FF2B5EF4-FFF2-40B4-BE49-F238E27FC236}">
                <a16:creationId xmlns:a16="http://schemas.microsoft.com/office/drawing/2014/main" id="{9F4B7FAE-B1FF-4D97-9936-65D8F091DECD}"/>
              </a:ext>
            </a:extLst>
          </p:cNvPr>
          <p:cNvSpPr/>
          <p:nvPr/>
        </p:nvSpPr>
        <p:spPr>
          <a:xfrm>
            <a:off x="467138" y="1245704"/>
            <a:ext cx="11022497" cy="1092615"/>
          </a:xfrm>
          <a:prstGeom prst="rect">
            <a:avLst/>
          </a:prstGeom>
          <a:noFill/>
        </p:spPr>
        <p:style>
          <a:lnRef idx="2">
            <a:schemeClr val="dk1"/>
          </a:lnRef>
          <a:fillRef idx="1">
            <a:schemeClr val="lt1"/>
          </a:fillRef>
          <a:effectRef idx="0">
            <a:schemeClr val="dk1"/>
          </a:effectRef>
          <a:fontRef idx="minor">
            <a:schemeClr val="dk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Calibri" panose="020F0502020204030204"/>
              <a:ea typeface="ＭＳ Ｐゴシック" panose="020B0600070205080204" pitchFamily="50" charset="-128"/>
              <a:cs typeface="+mn-cs"/>
            </a:endParaRPr>
          </a:p>
        </p:txBody>
      </p:sp>
      <p:sp>
        <p:nvSpPr>
          <p:cNvPr id="5" name="テキスト ボックス 4">
            <a:extLst>
              <a:ext uri="{FF2B5EF4-FFF2-40B4-BE49-F238E27FC236}">
                <a16:creationId xmlns:a16="http://schemas.microsoft.com/office/drawing/2014/main" id="{6B083F14-516D-50C9-113E-86C3DFB5C012}"/>
              </a:ext>
            </a:extLst>
          </p:cNvPr>
          <p:cNvSpPr txBox="1"/>
          <p:nvPr/>
        </p:nvSpPr>
        <p:spPr>
          <a:xfrm>
            <a:off x="467138" y="1354372"/>
            <a:ext cx="10637806" cy="461665"/>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2400" b="1"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rPr>
              <a:t>１　福祉専門職員配置等加算について（通所系サービス全般）</a:t>
            </a:r>
            <a:endParaRPr kumimoji="0" lang="en-US" altLang="ja-JP" sz="2400" b="1"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endParaRPr>
          </a:p>
        </p:txBody>
      </p:sp>
      <p:pic>
        <p:nvPicPr>
          <p:cNvPr id="6" name="録音されたサウンド">
            <a:hlinkClick r:id="" action="ppaction://media"/>
            <a:extLst>
              <a:ext uri="{FF2B5EF4-FFF2-40B4-BE49-F238E27FC236}">
                <a16:creationId xmlns:a16="http://schemas.microsoft.com/office/drawing/2014/main" id="{B5EC527E-F124-4587-B5FB-67940CABD0AB}"/>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0626090" y="5198828"/>
            <a:ext cx="609600" cy="609600"/>
          </a:xfrm>
          <a:prstGeom prst="rect">
            <a:avLst/>
          </a:prstGeom>
        </p:spPr>
      </p:pic>
    </p:spTree>
    <p:extLst>
      <p:ext uri="{BB962C8B-B14F-4D97-AF65-F5344CB8AC3E}">
        <p14:creationId xmlns:p14="http://schemas.microsoft.com/office/powerpoint/2010/main" val="1877795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63354"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6"/>
                </p:tgtEl>
              </p:cMediaNode>
            </p:audio>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EE7EC5FA-3979-4706-93A6-4CC5D3FA628A}"/>
              </a:ext>
            </a:extLst>
          </p:cNvPr>
          <p:cNvSpPr>
            <a:spLocks noGrp="1"/>
          </p:cNvSpPr>
          <p:nvPr>
            <p:ph type="title"/>
          </p:nvPr>
        </p:nvSpPr>
        <p:spPr>
          <a:xfrm>
            <a:off x="467138" y="391629"/>
            <a:ext cx="9167191" cy="973345"/>
          </a:xfrm>
        </p:spPr>
        <p:txBody>
          <a:bodyPr>
            <a:normAutofit fontScale="90000"/>
          </a:bodyPr>
          <a:lstStyle/>
          <a:p>
            <a:r>
              <a:rPr lang="ja-JP" altLang="en-US" b="1" dirty="0"/>
              <a:t>加算・減算に係る留意事項について</a:t>
            </a:r>
            <a:endParaRPr kumimoji="1" lang="ja-JP" altLang="en-US" b="1" dirty="0"/>
          </a:p>
        </p:txBody>
      </p:sp>
      <p:sp>
        <p:nvSpPr>
          <p:cNvPr id="3" name="テキスト ボックス 2">
            <a:extLst>
              <a:ext uri="{FF2B5EF4-FFF2-40B4-BE49-F238E27FC236}">
                <a16:creationId xmlns:a16="http://schemas.microsoft.com/office/drawing/2014/main" id="{A1E29AD3-B8BC-4F9F-8753-5A2406A8CDE9}"/>
              </a:ext>
            </a:extLst>
          </p:cNvPr>
          <p:cNvSpPr txBox="1"/>
          <p:nvPr/>
        </p:nvSpPr>
        <p:spPr>
          <a:xfrm>
            <a:off x="467138" y="2569542"/>
            <a:ext cx="11022497" cy="2616101"/>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altLang="ja-JP" sz="2400" b="1"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ja-JP" altLang="en-US" sz="2400" b="1"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2400" b="1"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rPr>
              <a:t>○　１．５：１以上の区分が新設</a:t>
            </a:r>
            <a:endParaRPr kumimoji="0" lang="en-US" altLang="ja-JP" sz="2400" b="1"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2400" b="1"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rPr>
              <a:t>　　　</a:t>
            </a:r>
            <a:endParaRPr kumimoji="0" lang="en-US" altLang="ja-JP" sz="24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altLang="ja-JP" sz="2400" b="1"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2400" b="1"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rPr>
              <a:t>○　共同生活援助についても、算定可能に</a:t>
            </a:r>
            <a:endParaRPr kumimoji="0" lang="en-US" altLang="ja-JP" sz="2400" b="1"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20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rPr>
              <a:t>　</a:t>
            </a:r>
            <a:endParaRPr kumimoji="0" lang="ja-JP" altLang="en-US" sz="2800" b="1"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endParaRPr>
          </a:p>
        </p:txBody>
      </p:sp>
      <p:sp>
        <p:nvSpPr>
          <p:cNvPr id="4" name="正方形/長方形 3">
            <a:extLst>
              <a:ext uri="{FF2B5EF4-FFF2-40B4-BE49-F238E27FC236}">
                <a16:creationId xmlns:a16="http://schemas.microsoft.com/office/drawing/2014/main" id="{9F4B7FAE-B1FF-4D97-9936-65D8F091DECD}"/>
              </a:ext>
            </a:extLst>
          </p:cNvPr>
          <p:cNvSpPr/>
          <p:nvPr/>
        </p:nvSpPr>
        <p:spPr>
          <a:xfrm>
            <a:off x="467138" y="1245704"/>
            <a:ext cx="11022497" cy="1092615"/>
          </a:xfrm>
          <a:prstGeom prst="rect">
            <a:avLst/>
          </a:prstGeom>
          <a:noFill/>
        </p:spPr>
        <p:style>
          <a:lnRef idx="2">
            <a:schemeClr val="dk1"/>
          </a:lnRef>
          <a:fillRef idx="1">
            <a:schemeClr val="lt1"/>
          </a:fillRef>
          <a:effectRef idx="0">
            <a:schemeClr val="dk1"/>
          </a:effectRef>
          <a:fontRef idx="minor">
            <a:schemeClr val="dk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Calibri" panose="020F0502020204030204"/>
              <a:ea typeface="ＭＳ Ｐゴシック" panose="020B0600070205080204" pitchFamily="50" charset="-128"/>
              <a:cs typeface="+mn-cs"/>
            </a:endParaRPr>
          </a:p>
        </p:txBody>
      </p:sp>
      <p:sp>
        <p:nvSpPr>
          <p:cNvPr id="5" name="テキスト ボックス 4">
            <a:extLst>
              <a:ext uri="{FF2B5EF4-FFF2-40B4-BE49-F238E27FC236}">
                <a16:creationId xmlns:a16="http://schemas.microsoft.com/office/drawing/2014/main" id="{6B083F14-516D-50C9-113E-86C3DFB5C012}"/>
              </a:ext>
            </a:extLst>
          </p:cNvPr>
          <p:cNvSpPr txBox="1"/>
          <p:nvPr/>
        </p:nvSpPr>
        <p:spPr>
          <a:xfrm>
            <a:off x="467138" y="1354372"/>
            <a:ext cx="10637806" cy="461665"/>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2400" b="1"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rPr>
              <a:t>２　人員配置体制加算について</a:t>
            </a:r>
            <a:endParaRPr kumimoji="0" lang="en-US" altLang="ja-JP" sz="2400" b="1"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endParaRPr>
          </a:p>
        </p:txBody>
      </p:sp>
      <p:pic>
        <p:nvPicPr>
          <p:cNvPr id="6" name="録音されたサウンド">
            <a:hlinkClick r:id="" action="ppaction://media"/>
            <a:extLst>
              <a:ext uri="{FF2B5EF4-FFF2-40B4-BE49-F238E27FC236}">
                <a16:creationId xmlns:a16="http://schemas.microsoft.com/office/drawing/2014/main" id="{8FB95E39-903A-4B33-83C3-F581F9DB3BAB}"/>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0271760" y="4924741"/>
            <a:ext cx="609600" cy="609600"/>
          </a:xfrm>
          <a:prstGeom prst="rect">
            <a:avLst/>
          </a:prstGeom>
        </p:spPr>
      </p:pic>
    </p:spTree>
    <p:extLst>
      <p:ext uri="{BB962C8B-B14F-4D97-AF65-F5344CB8AC3E}">
        <p14:creationId xmlns:p14="http://schemas.microsoft.com/office/powerpoint/2010/main" val="28965307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9352"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6"/>
                </p:tgtEl>
              </p:cMediaNode>
            </p:audio>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EE7EC5FA-3979-4706-93A6-4CC5D3FA628A}"/>
              </a:ext>
            </a:extLst>
          </p:cNvPr>
          <p:cNvSpPr>
            <a:spLocks noGrp="1"/>
          </p:cNvSpPr>
          <p:nvPr>
            <p:ph type="title"/>
          </p:nvPr>
        </p:nvSpPr>
        <p:spPr>
          <a:xfrm>
            <a:off x="467138" y="391629"/>
            <a:ext cx="9167191" cy="973345"/>
          </a:xfrm>
        </p:spPr>
        <p:txBody>
          <a:bodyPr>
            <a:normAutofit fontScale="90000"/>
          </a:bodyPr>
          <a:lstStyle/>
          <a:p>
            <a:r>
              <a:rPr lang="ja-JP" altLang="en-US" b="1" dirty="0"/>
              <a:t>加算・減算に係る留意事項について</a:t>
            </a:r>
            <a:endParaRPr kumimoji="1" lang="ja-JP" altLang="en-US" b="1" dirty="0"/>
          </a:p>
        </p:txBody>
      </p:sp>
      <p:sp>
        <p:nvSpPr>
          <p:cNvPr id="3" name="テキスト ボックス 2">
            <a:extLst>
              <a:ext uri="{FF2B5EF4-FFF2-40B4-BE49-F238E27FC236}">
                <a16:creationId xmlns:a16="http://schemas.microsoft.com/office/drawing/2014/main" id="{A1E29AD3-B8BC-4F9F-8753-5A2406A8CDE9}"/>
              </a:ext>
            </a:extLst>
          </p:cNvPr>
          <p:cNvSpPr txBox="1"/>
          <p:nvPr/>
        </p:nvSpPr>
        <p:spPr>
          <a:xfrm>
            <a:off x="467138" y="2569542"/>
            <a:ext cx="11022497" cy="3231654"/>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2400" b="1"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rPr>
              <a:t>人員配置体制加算（</a:t>
            </a:r>
            <a:r>
              <a:rPr kumimoji="0" lang="en-US" altLang="ja-JP" sz="2400" b="1"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rPr>
              <a:t>Ⅰ</a:t>
            </a:r>
            <a:r>
              <a:rPr kumimoji="0" lang="ja-JP" altLang="en-US" sz="2400" b="1"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rPr>
              <a:t>）</a:t>
            </a:r>
            <a:endParaRPr kumimoji="0" lang="en-US" altLang="ja-JP" sz="2400" b="1"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ja-JP" altLang="en-US" sz="2400" b="1"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2400" b="1"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rPr>
              <a:t>○　重度利用者の割合が１００分の６０以上</a:t>
            </a:r>
            <a:endParaRPr kumimoji="0" lang="en-US" altLang="ja-JP" sz="2400" b="1"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2400" b="1"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rPr>
              <a:t>　　　</a:t>
            </a:r>
            <a:endParaRPr kumimoji="0" lang="en-US" altLang="ja-JP" sz="2400" b="1"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2400" b="1"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rPr>
              <a:t>○　前年度平均利用者数を１．５で除した数以上の職員配置</a:t>
            </a:r>
            <a:endParaRPr kumimoji="0" lang="en-US" altLang="ja-JP" sz="2400" b="1"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altLang="ja-JP" sz="2400" b="1"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ja-JP" sz="20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rPr>
              <a:t>※</a:t>
            </a:r>
            <a:r>
              <a:rPr kumimoji="0" lang="ja-JP" altLang="en-US" sz="20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rPr>
              <a:t>旧来の加算はそれぞれ、（</a:t>
            </a:r>
            <a:r>
              <a:rPr kumimoji="0" lang="en-US" altLang="ja-JP" sz="20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rPr>
              <a:t>Ⅰ</a:t>
            </a:r>
            <a:r>
              <a:rPr kumimoji="0" lang="ja-JP" altLang="en-US" sz="20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rPr>
              <a:t>）→（</a:t>
            </a:r>
            <a:r>
              <a:rPr kumimoji="0" lang="en-US" altLang="ja-JP" sz="20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rPr>
              <a:t>Ⅱ</a:t>
            </a:r>
            <a:r>
              <a:rPr kumimoji="0" lang="ja-JP" altLang="en-US" sz="20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rPr>
              <a:t>）、 （</a:t>
            </a:r>
            <a:r>
              <a:rPr kumimoji="0" lang="en-US" altLang="ja-JP" sz="20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rPr>
              <a:t>Ⅱ</a:t>
            </a:r>
            <a:r>
              <a:rPr kumimoji="0" lang="ja-JP" altLang="en-US" sz="20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rPr>
              <a:t>）→（</a:t>
            </a:r>
            <a:r>
              <a:rPr kumimoji="0" lang="en-US" altLang="ja-JP" sz="20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rPr>
              <a:t>Ⅲ</a:t>
            </a:r>
            <a:r>
              <a:rPr kumimoji="0" lang="ja-JP" altLang="en-US" sz="20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rPr>
              <a:t>）、 （</a:t>
            </a:r>
            <a:r>
              <a:rPr kumimoji="0" lang="en-US" altLang="ja-JP" sz="20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rPr>
              <a:t>Ⅲ</a:t>
            </a:r>
            <a:r>
              <a:rPr kumimoji="0" lang="ja-JP" altLang="en-US" sz="20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rPr>
              <a:t>）→（</a:t>
            </a:r>
            <a:r>
              <a:rPr kumimoji="0" lang="en-US" altLang="ja-JP" sz="20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rPr>
              <a:t>Ⅳ</a:t>
            </a:r>
            <a:r>
              <a:rPr kumimoji="0" lang="ja-JP" altLang="en-US" sz="20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rPr>
              <a:t>）へ</a:t>
            </a:r>
            <a:endParaRPr kumimoji="0" lang="en-US" altLang="ja-JP" sz="20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altLang="ja-JP" sz="2000" b="1"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20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rPr>
              <a:t>　</a:t>
            </a:r>
            <a:endParaRPr kumimoji="0" lang="ja-JP" altLang="en-US" sz="2800" b="1"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endParaRPr>
          </a:p>
        </p:txBody>
      </p:sp>
      <p:sp>
        <p:nvSpPr>
          <p:cNvPr id="4" name="正方形/長方形 3">
            <a:extLst>
              <a:ext uri="{FF2B5EF4-FFF2-40B4-BE49-F238E27FC236}">
                <a16:creationId xmlns:a16="http://schemas.microsoft.com/office/drawing/2014/main" id="{9F4B7FAE-B1FF-4D97-9936-65D8F091DECD}"/>
              </a:ext>
            </a:extLst>
          </p:cNvPr>
          <p:cNvSpPr/>
          <p:nvPr/>
        </p:nvSpPr>
        <p:spPr>
          <a:xfrm>
            <a:off x="467138" y="1245704"/>
            <a:ext cx="11022497" cy="1092615"/>
          </a:xfrm>
          <a:prstGeom prst="rect">
            <a:avLst/>
          </a:prstGeom>
          <a:noFill/>
        </p:spPr>
        <p:style>
          <a:lnRef idx="2">
            <a:schemeClr val="dk1"/>
          </a:lnRef>
          <a:fillRef idx="1">
            <a:schemeClr val="lt1"/>
          </a:fillRef>
          <a:effectRef idx="0">
            <a:schemeClr val="dk1"/>
          </a:effectRef>
          <a:fontRef idx="minor">
            <a:schemeClr val="dk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Calibri" panose="020F0502020204030204"/>
              <a:ea typeface="ＭＳ Ｐゴシック" panose="020B0600070205080204" pitchFamily="50" charset="-128"/>
              <a:cs typeface="+mn-cs"/>
            </a:endParaRPr>
          </a:p>
        </p:txBody>
      </p:sp>
      <p:sp>
        <p:nvSpPr>
          <p:cNvPr id="5" name="テキスト ボックス 4">
            <a:extLst>
              <a:ext uri="{FF2B5EF4-FFF2-40B4-BE49-F238E27FC236}">
                <a16:creationId xmlns:a16="http://schemas.microsoft.com/office/drawing/2014/main" id="{6B083F14-516D-50C9-113E-86C3DFB5C012}"/>
              </a:ext>
            </a:extLst>
          </p:cNvPr>
          <p:cNvSpPr txBox="1"/>
          <p:nvPr/>
        </p:nvSpPr>
        <p:spPr>
          <a:xfrm>
            <a:off x="467138" y="1354372"/>
            <a:ext cx="10637806" cy="461665"/>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2400" b="1"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rPr>
              <a:t>２　人員配置体制加算について（生活介護等）</a:t>
            </a:r>
            <a:endParaRPr kumimoji="0" lang="en-US" altLang="ja-JP" sz="2400" b="1"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endParaRPr>
          </a:p>
        </p:txBody>
      </p:sp>
      <p:pic>
        <p:nvPicPr>
          <p:cNvPr id="6" name="録音されたサウンド">
            <a:hlinkClick r:id="" action="ppaction://media"/>
            <a:extLst>
              <a:ext uri="{FF2B5EF4-FFF2-40B4-BE49-F238E27FC236}">
                <a16:creationId xmlns:a16="http://schemas.microsoft.com/office/drawing/2014/main" id="{BFB8AF9A-75E3-4973-BD8D-BD35E00BE853}"/>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0880035" y="5422819"/>
            <a:ext cx="609600" cy="609600"/>
          </a:xfrm>
          <a:prstGeom prst="rect">
            <a:avLst/>
          </a:prstGeom>
        </p:spPr>
      </p:pic>
    </p:spTree>
    <p:extLst>
      <p:ext uri="{BB962C8B-B14F-4D97-AF65-F5344CB8AC3E}">
        <p14:creationId xmlns:p14="http://schemas.microsoft.com/office/powerpoint/2010/main" val="16613521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31496"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6"/>
                </p:tgtEl>
              </p:cMediaNode>
            </p:audio>
          </p:childTnLst>
        </p:cTn>
      </p:par>
    </p:tnLst>
  </p:timing>
</p:sld>
</file>

<file path=ppt/theme/theme1.xml><?xml version="1.0" encoding="utf-8"?>
<a:theme xmlns:a="http://schemas.openxmlformats.org/drawingml/2006/main" name="レトロスペクト">
  <a:themeElements>
    <a:clrScheme name="レトロスペクト">
      <a:dk1>
        <a:sysClr val="windowText" lastClr="000000"/>
      </a:dk1>
      <a:lt1>
        <a:sysClr val="window" lastClr="FFFFFF"/>
      </a:lt1>
      <a:dk2>
        <a:srgbClr val="344068"/>
      </a:dk2>
      <a:lt2>
        <a:srgbClr val="D9E0E6"/>
      </a:lt2>
      <a:accent1>
        <a:srgbClr val="1CADE4"/>
      </a:accent1>
      <a:accent2>
        <a:srgbClr val="2683C6"/>
      </a:accent2>
      <a:accent3>
        <a:srgbClr val="28C4CC"/>
      </a:accent3>
      <a:accent4>
        <a:srgbClr val="42BA97"/>
      </a:accent4>
      <a:accent5>
        <a:srgbClr val="3E8853"/>
      </a:accent5>
      <a:accent6>
        <a:srgbClr val="62A39F"/>
      </a:accent6>
      <a:hlink>
        <a:srgbClr val="6EAC1C"/>
      </a:hlink>
      <a:folHlink>
        <a:srgbClr val="B26B02"/>
      </a:folHlink>
    </a:clrScheme>
    <a:fontScheme name="レトロスペクト">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レトロスペクト">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9CC26709-368C-4D72-9060-94E5B3FF3CD6}"/>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23</TotalTime>
  <Words>1572</Words>
  <Application>Microsoft Office PowerPoint</Application>
  <PresentationFormat>ワイド画面</PresentationFormat>
  <Paragraphs>166</Paragraphs>
  <Slides>12</Slides>
  <Notes>12</Notes>
  <HiddenSlides>0</HiddenSlides>
  <MMClips>12</MMClips>
  <ScaleCrop>false</ScaleCrop>
  <HeadingPairs>
    <vt:vector size="6" baseType="variant">
      <vt:variant>
        <vt:lpstr>使用されているフォント</vt:lpstr>
      </vt:variant>
      <vt:variant>
        <vt:i4>8</vt:i4>
      </vt:variant>
      <vt:variant>
        <vt:lpstr>テーマ</vt:lpstr>
      </vt:variant>
      <vt:variant>
        <vt:i4>1</vt:i4>
      </vt:variant>
      <vt:variant>
        <vt:lpstr>スライド タイトル</vt:lpstr>
      </vt:variant>
      <vt:variant>
        <vt:i4>12</vt:i4>
      </vt:variant>
    </vt:vector>
  </HeadingPairs>
  <TitlesOfParts>
    <vt:vector size="21" baseType="lpstr">
      <vt:lpstr>ＭＳ Ｐゴシック</vt:lpstr>
      <vt:lpstr>ＭＳ ゴシック</vt:lpstr>
      <vt:lpstr>ＭＳ 明朝</vt:lpstr>
      <vt:lpstr>游ゴシック</vt:lpstr>
      <vt:lpstr>Arial</vt:lpstr>
      <vt:lpstr>Calibri</vt:lpstr>
      <vt:lpstr>Calibri Light</vt:lpstr>
      <vt:lpstr>Century</vt:lpstr>
      <vt:lpstr>レトロスペクト</vt:lpstr>
      <vt:lpstr>障害福祉サービス事業等における 各種届出等に当たっての留意事項について </vt:lpstr>
      <vt:lpstr>障害福祉サービス事業等における 各種届出等に当たっての留意事項について </vt:lpstr>
      <vt:lpstr>障害福祉サービス事業等における 各種届出等に当たっての留意事項について </vt:lpstr>
      <vt:lpstr>障害福祉サービス事業等における 各種届出等に当たっての留意事項について </vt:lpstr>
      <vt:lpstr>障害福祉サービス事業等における 各種届出等に当たっての留意事項について </vt:lpstr>
      <vt:lpstr>障害福祉サービス事業等における 各種届出等に当たっての留意事項について</vt:lpstr>
      <vt:lpstr>加算・減算に係る留意事項について</vt:lpstr>
      <vt:lpstr>加算・減算に係る留意事項について</vt:lpstr>
      <vt:lpstr>加算・減算に係る留意事項について</vt:lpstr>
      <vt:lpstr>加算・減算に係る留意事項について</vt:lpstr>
      <vt:lpstr>加算・減算に係る留意事項について</vt:lpstr>
      <vt:lpstr>加算・減算に係る留意事項について</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加算・減算に係る留意事項について</dc:title>
  <dc:creator>新見　ゆき</dc:creator>
  <cp:lastModifiedBy>新見　ゆき</cp:lastModifiedBy>
  <cp:revision>3</cp:revision>
  <dcterms:created xsi:type="dcterms:W3CDTF">2024-04-01T02:23:16Z</dcterms:created>
  <dcterms:modified xsi:type="dcterms:W3CDTF">2024-04-01T03:06:09Z</dcterms:modified>
</cp:coreProperties>
</file>