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18" r:id="rId2"/>
    <p:sldId id="397" r:id="rId3"/>
    <p:sldId id="398" r:id="rId4"/>
    <p:sldId id="399" r:id="rId5"/>
    <p:sldId id="400" r:id="rId6"/>
    <p:sldId id="401" r:id="rId7"/>
    <p:sldId id="402" r:id="rId8"/>
    <p:sldId id="403" r:id="rId9"/>
    <p:sldId id="404" r:id="rId10"/>
    <p:sldId id="405" r:id="rId11"/>
    <p:sldId id="406" r:id="rId12"/>
    <p:sldId id="40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91" d="100"/>
          <a:sy n="91" d="100"/>
        </p:scale>
        <p:origin x="5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4E340-6AF9-4B97-BAB0-C72CA34E939C}" type="datetimeFigureOut">
              <a:rPr kumimoji="1" lang="ja-JP" altLang="en-US" smtClean="0"/>
              <a:t>2024/4/1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5C7F2-B96F-496F-A533-519898380D64}" type="slidenum">
              <a:rPr kumimoji="1" lang="ja-JP" altLang="en-US" smtClean="0"/>
              <a:t>‹#›</a:t>
            </a:fld>
            <a:endParaRPr kumimoji="1" lang="ja-JP" altLang="en-US"/>
          </a:p>
        </p:txBody>
      </p:sp>
    </p:spTree>
    <p:extLst>
      <p:ext uri="{BB962C8B-B14F-4D97-AF65-F5344CB8AC3E}">
        <p14:creationId xmlns:p14="http://schemas.microsoft.com/office/powerpoint/2010/main" val="247743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577B6-9EC2-49DE-9534-40BDE72755F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0321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07CCA8-412F-44A7-86AF-4502F6AA693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702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342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166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723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377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61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582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06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2A54BD-3992-4E87-8EA1-C79D7F9067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334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50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220071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43202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419638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3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24153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11772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123744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199178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35464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119569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510FE9-9205-4FC0-9E32-842882F65DB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91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hyperlink" Target="https://www.pref.aichi.jp/soshiki/shogai/0000054629.htm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3.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4F7AC-5B86-401A-8DB9-FDBB94B67F50}"/>
              </a:ext>
            </a:extLst>
          </p:cNvPr>
          <p:cNvSpPr>
            <a:spLocks noGrp="1"/>
          </p:cNvSpPr>
          <p:nvPr>
            <p:ph type="title"/>
          </p:nvPr>
        </p:nvSpPr>
        <p:spPr/>
        <p:txBody>
          <a:bodyPr>
            <a:normAutofit/>
          </a:bodyPr>
          <a:lstStyle/>
          <a:p>
            <a:r>
              <a:rPr kumimoji="1" lang="ja-JP" altLang="en-US" b="1" dirty="0"/>
              <a:t>処遇改善加算等の届出について</a:t>
            </a:r>
          </a:p>
        </p:txBody>
      </p:sp>
      <p:sp>
        <p:nvSpPr>
          <p:cNvPr id="3" name="Rectangle 2">
            <a:extLst>
              <a:ext uri="{FF2B5EF4-FFF2-40B4-BE49-F238E27FC236}">
                <a16:creationId xmlns:a16="http://schemas.microsoft.com/office/drawing/2014/main" id="{DD849568-0D43-45E1-81D7-AD29F67828E3}"/>
              </a:ext>
            </a:extLst>
          </p:cNvPr>
          <p:cNvSpPr>
            <a:spLocks noChangeArrowheads="1"/>
          </p:cNvSpPr>
          <p:nvPr/>
        </p:nvSpPr>
        <p:spPr bwMode="auto">
          <a:xfrm>
            <a:off x="869950" y="1444487"/>
            <a:ext cx="4548211" cy="133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Rectangle 4">
            <a:extLst>
              <a:ext uri="{FF2B5EF4-FFF2-40B4-BE49-F238E27FC236}">
                <a16:creationId xmlns:a16="http://schemas.microsoft.com/office/drawing/2014/main" id="{04D830C6-0310-49BC-9145-51414AE9B09F}"/>
              </a:ext>
            </a:extLst>
          </p:cNvPr>
          <p:cNvSpPr>
            <a:spLocks noChangeArrowheads="1"/>
          </p:cNvSpPr>
          <p:nvPr/>
        </p:nvSpPr>
        <p:spPr bwMode="auto">
          <a:xfrm>
            <a:off x="869950" y="1901686"/>
            <a:ext cx="4548211" cy="4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C6200031-D510-7081-7876-0E704951E1D0}"/>
              </a:ext>
            </a:extLst>
          </p:cNvPr>
          <p:cNvSpPr/>
          <p:nvPr/>
        </p:nvSpPr>
        <p:spPr>
          <a:xfrm>
            <a:off x="869950" y="1249983"/>
            <a:ext cx="10217150" cy="57554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0" lang="en-US" altLang="ja-JP" sz="3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令和６年度報酬改定に伴い、現行の処遇改善加算等の一本化が予定されています（令和６年６月１日施行予定）</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1" indent="0" algn="l" defTabSz="457200" rtl="0" eaLnBrk="1" fontAlgn="auto" latinLnBrk="0" hangingPunct="1">
              <a:lnSpc>
                <a:spcPct val="100000"/>
              </a:lnSpc>
              <a:spcBef>
                <a:spcPts val="60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集団指導資料では、令和６年４、５月分に係る手続き</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等について御案内しております。</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1" indent="0" algn="l" defTabSz="457200" rtl="0" eaLnBrk="1" fontAlgn="auto" latinLnBrk="0" hangingPunct="1">
              <a:lnSpc>
                <a:spcPct val="100000"/>
              </a:lnSpc>
              <a:spcBef>
                <a:spcPts val="60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令和６年６月分以降の手続きについては、別途県</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HP</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等</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で周知予定です。</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（現行・新加算いずれも</a:t>
            </a:r>
            <a:r>
              <a:rPr kumimoji="0" lang="ja-JP" altLang="en-US"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計画書提出期限は４月</a:t>
            </a:r>
            <a:r>
              <a:rPr kumimoji="0" lang="en-US" altLang="ja-JP"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15</a:t>
            </a:r>
            <a:r>
              <a:rPr kumimoji="0" lang="ja-JP" altLang="en-US"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日予定</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積極的な取得を御検討下さい。</a:t>
            </a:r>
            <a:endParaRPr kumimoji="0" lang="en-US" altLang="ja-JP" sz="3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B1DC3518-0A8F-466C-BE77-EB8049511F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3330" y="5410200"/>
            <a:ext cx="609600" cy="609600"/>
          </a:xfrm>
          <a:prstGeom prst="rect">
            <a:avLst/>
          </a:prstGeom>
        </p:spPr>
      </p:pic>
    </p:spTree>
    <p:extLst>
      <p:ext uri="{BB962C8B-B14F-4D97-AF65-F5344CB8AC3E}">
        <p14:creationId xmlns:p14="http://schemas.microsoft.com/office/powerpoint/2010/main" val="313112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8ED4E0A-0F3A-370F-122B-B1EE70D19962}"/>
              </a:ext>
            </a:extLst>
          </p:cNvPr>
          <p:cNvSpPr/>
          <p:nvPr/>
        </p:nvSpPr>
        <p:spPr>
          <a:xfrm>
            <a:off x="0" y="99445"/>
            <a:ext cx="11264622"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ＭＳ Ｐゴシック" panose="020B0600070205080204" pitchFamily="50" charset="-128"/>
                <a:cs typeface="+mn-cs"/>
              </a:rPr>
              <a:t>令和６年４月１日以降も有効な経過措置</a:t>
            </a:r>
          </a:p>
        </p:txBody>
      </p:sp>
      <p:pic>
        <p:nvPicPr>
          <p:cNvPr id="3" name="図 2">
            <a:extLst>
              <a:ext uri="{FF2B5EF4-FFF2-40B4-BE49-F238E27FC236}">
                <a16:creationId xmlns:a16="http://schemas.microsoft.com/office/drawing/2014/main" id="{C9E4A404-2947-3414-97C6-F8840BDA66CB}"/>
              </a:ext>
            </a:extLst>
          </p:cNvPr>
          <p:cNvPicPr>
            <a:picLocks noChangeAspect="1"/>
          </p:cNvPicPr>
          <p:nvPr/>
        </p:nvPicPr>
        <p:blipFill>
          <a:blip r:embed="rId5"/>
          <a:stretch>
            <a:fillRect/>
          </a:stretch>
        </p:blipFill>
        <p:spPr>
          <a:xfrm>
            <a:off x="1234910" y="1168284"/>
            <a:ext cx="9483365" cy="5232516"/>
          </a:xfrm>
          <a:prstGeom prst="rect">
            <a:avLst/>
          </a:prstGeom>
        </p:spPr>
      </p:pic>
      <p:pic>
        <p:nvPicPr>
          <p:cNvPr id="2" name="録音されたサウンド">
            <a:hlinkClick r:id="" action="ppaction://media"/>
            <a:extLst>
              <a:ext uri="{FF2B5EF4-FFF2-40B4-BE49-F238E27FC236}">
                <a16:creationId xmlns:a16="http://schemas.microsoft.com/office/drawing/2014/main" id="{A8269B51-69D4-4888-92EC-6E20B25523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0752" y="5550408"/>
            <a:ext cx="609600" cy="609600"/>
          </a:xfrm>
          <a:prstGeom prst="rect">
            <a:avLst/>
          </a:prstGeom>
        </p:spPr>
      </p:pic>
    </p:spTree>
    <p:extLst>
      <p:ext uri="{BB962C8B-B14F-4D97-AF65-F5344CB8AC3E}">
        <p14:creationId xmlns:p14="http://schemas.microsoft.com/office/powerpoint/2010/main" val="4050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DCA3A2-6E51-8C99-692B-E9FF78D0D16E}"/>
              </a:ext>
            </a:extLst>
          </p:cNvPr>
          <p:cNvPicPr>
            <a:picLocks noChangeAspect="1"/>
          </p:cNvPicPr>
          <p:nvPr/>
        </p:nvPicPr>
        <p:blipFill>
          <a:blip r:embed="rId2"/>
          <a:stretch>
            <a:fillRect/>
          </a:stretch>
        </p:blipFill>
        <p:spPr>
          <a:xfrm>
            <a:off x="1216059" y="946022"/>
            <a:ext cx="8975902" cy="5190827"/>
          </a:xfrm>
          <a:prstGeom prst="rect">
            <a:avLst/>
          </a:prstGeom>
        </p:spPr>
      </p:pic>
    </p:spTree>
    <p:extLst>
      <p:ext uri="{BB962C8B-B14F-4D97-AF65-F5344CB8AC3E}">
        <p14:creationId xmlns:p14="http://schemas.microsoft.com/office/powerpoint/2010/main" val="319231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A63B482-5338-47A7-5057-AC833CB285DC}"/>
              </a:ext>
            </a:extLst>
          </p:cNvPr>
          <p:cNvPicPr>
            <a:picLocks noChangeAspect="1"/>
          </p:cNvPicPr>
          <p:nvPr/>
        </p:nvPicPr>
        <p:blipFill>
          <a:blip r:embed="rId2"/>
          <a:stretch>
            <a:fillRect/>
          </a:stretch>
        </p:blipFill>
        <p:spPr>
          <a:xfrm>
            <a:off x="1159497" y="774563"/>
            <a:ext cx="9032463" cy="5673371"/>
          </a:xfrm>
          <a:prstGeom prst="rect">
            <a:avLst/>
          </a:prstGeom>
        </p:spPr>
      </p:pic>
    </p:spTree>
    <p:extLst>
      <p:ext uri="{BB962C8B-B14F-4D97-AF65-F5344CB8AC3E}">
        <p14:creationId xmlns:p14="http://schemas.microsoft.com/office/powerpoint/2010/main" val="17073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a:bodyPr>
          <a:lstStyle/>
          <a:p>
            <a:r>
              <a:rPr lang="ja-JP" altLang="en-US" dirty="0"/>
              <a:t>業務管理体制の整備に係る届出</a:t>
            </a:r>
            <a:br>
              <a:rPr lang="ja-JP" altLang="en-US" dirty="0"/>
            </a:br>
            <a:endParaRPr kumimoji="1" lang="ja-JP" altLang="en-US" dirty="0"/>
          </a:p>
        </p:txBody>
      </p:sp>
      <p:sp>
        <p:nvSpPr>
          <p:cNvPr id="3" name="コンテンツ プレースホルダー 2"/>
          <p:cNvSpPr>
            <a:spLocks noGrp="1"/>
          </p:cNvSpPr>
          <p:nvPr>
            <p:ph idx="1"/>
          </p:nvPr>
        </p:nvSpPr>
        <p:spPr>
          <a:xfrm>
            <a:off x="585480" y="2066516"/>
            <a:ext cx="11032006" cy="4599707"/>
          </a:xfrm>
        </p:spPr>
        <p:txBody>
          <a:bodyPr>
            <a:normAutofit/>
          </a:bodyPr>
          <a:lstStyle/>
          <a:p>
            <a:pPr marL="0" indent="0">
              <a:buNone/>
            </a:pPr>
            <a:r>
              <a:rPr kumimoji="1" lang="ja-JP" altLang="en-US" dirty="0">
                <a:solidFill>
                  <a:schemeClr val="tx1"/>
                </a:solidFill>
              </a:rPr>
              <a:t>○　指定障害福祉サービス事業等を営む事業所・施設が、関係法令やそれに基づく命令を遵守するため、障害者総合支援法及び児童福祉法は全ての指定事業者等に対して　業務管理体制の整備を義務づけています。</a:t>
            </a:r>
          </a:p>
          <a:p>
            <a:pPr marL="0" indent="0">
              <a:buNone/>
            </a:pPr>
            <a:r>
              <a:rPr kumimoji="1" lang="ja-JP" altLang="en-US" dirty="0">
                <a:solidFill>
                  <a:schemeClr val="tx1"/>
                </a:solidFill>
              </a:rPr>
              <a:t>○　事業者各位におかれては、以下に従い、関係指定権者あて必要な届出を行うようにしてください。</a:t>
            </a:r>
          </a:p>
          <a:p>
            <a:pPr marL="0" indent="0">
              <a:buNone/>
            </a:pPr>
            <a:endParaRPr kumimoji="1" lang="ja-JP" altLang="en-US" dirty="0">
              <a:solidFill>
                <a:schemeClr val="tx1"/>
              </a:solidFill>
            </a:endParaRPr>
          </a:p>
        </p:txBody>
      </p:sp>
      <p:pic>
        <p:nvPicPr>
          <p:cNvPr id="4" name="録音されたサウンド">
            <a:hlinkClick r:id="" action="ppaction://media"/>
            <a:extLst>
              <a:ext uri="{FF2B5EF4-FFF2-40B4-BE49-F238E27FC236}">
                <a16:creationId xmlns:a16="http://schemas.microsoft.com/office/drawing/2014/main" id="{003935E9-9E1A-4E0F-AFAC-5C62DA89EF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4610" y="4907280"/>
            <a:ext cx="609600" cy="609600"/>
          </a:xfrm>
          <a:prstGeom prst="rect">
            <a:avLst/>
          </a:prstGeom>
        </p:spPr>
      </p:pic>
    </p:spTree>
    <p:extLst>
      <p:ext uri="{BB962C8B-B14F-4D97-AF65-F5344CB8AC3E}">
        <p14:creationId xmlns:p14="http://schemas.microsoft.com/office/powerpoint/2010/main" val="873747849"/>
      </p:ext>
    </p:extLst>
  </p:cSld>
  <p:clrMapOvr>
    <a:masterClrMapping/>
  </p:clrMapOvr>
  <mc:AlternateContent xmlns:mc="http://schemas.openxmlformats.org/markup-compatibility/2006" xmlns:p14="http://schemas.microsoft.com/office/powerpoint/2010/main">
    <mc:Choice Requires="p14">
      <p:transition spd="slow" p14:dur="2000" advTm="95065"/>
    </mc:Choice>
    <mc:Fallback xmlns="">
      <p:transition spd="slow" advTm="95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2" objId="4"/>
        <p14:pauseEvt time="93967" objId="4"/>
        <p14:seekEvt time="93967" objId="4" seek="93482"/>
        <p14:resumeEvt time="94168" objId="4"/>
        <p14:stopEvt time="95065"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a:bodyPr>
          <a:lstStyle/>
          <a:p>
            <a:r>
              <a:rPr lang="ja-JP" altLang="en-US" dirty="0"/>
              <a:t>業務管理体制の整備に係る届出</a:t>
            </a:r>
            <a:br>
              <a:rPr lang="ja-JP" altLang="en-US" dirty="0"/>
            </a:br>
            <a:endParaRPr kumimoji="1" lang="ja-JP" altLang="en-US" dirty="0"/>
          </a:p>
        </p:txBody>
      </p:sp>
      <p:sp>
        <p:nvSpPr>
          <p:cNvPr id="3" name="コンテンツ プレースホルダー 2"/>
          <p:cNvSpPr>
            <a:spLocks noGrp="1"/>
          </p:cNvSpPr>
          <p:nvPr>
            <p:ph idx="1"/>
          </p:nvPr>
        </p:nvSpPr>
        <p:spPr>
          <a:xfrm>
            <a:off x="585480" y="2066516"/>
            <a:ext cx="11032006" cy="4599707"/>
          </a:xfrm>
        </p:spPr>
        <p:txBody>
          <a:bodyPr>
            <a:normAutofit/>
          </a:bodyPr>
          <a:lstStyle/>
          <a:p>
            <a:pPr marL="0" indent="0">
              <a:buNone/>
            </a:pPr>
            <a:r>
              <a:rPr kumimoji="1" lang="ja-JP" altLang="en-US" dirty="0">
                <a:solidFill>
                  <a:schemeClr val="tx1"/>
                </a:solidFill>
              </a:rPr>
              <a:t>○　法人が営む事業所数に応じ、以下のとおり法人毎に整備する必要があります。</a:t>
            </a:r>
          </a:p>
          <a:p>
            <a:pPr marL="0" indent="0">
              <a:buNone/>
            </a:pPr>
            <a:endParaRPr kumimoji="1" lang="ja-JP" altLang="en-US" dirty="0">
              <a:solidFill>
                <a:schemeClr val="tx1"/>
              </a:solidFill>
            </a:endParaRPr>
          </a:p>
        </p:txBody>
      </p:sp>
      <p:graphicFrame>
        <p:nvGraphicFramePr>
          <p:cNvPr id="9" name="表 8">
            <a:extLst>
              <a:ext uri="{FF2B5EF4-FFF2-40B4-BE49-F238E27FC236}">
                <a16:creationId xmlns:a16="http://schemas.microsoft.com/office/drawing/2014/main" id="{5C419428-6BE7-A979-BDEB-5367C5A49503}"/>
              </a:ext>
            </a:extLst>
          </p:cNvPr>
          <p:cNvGraphicFramePr>
            <a:graphicFrameLocks noGrp="1"/>
          </p:cNvGraphicFramePr>
          <p:nvPr/>
        </p:nvGraphicFramePr>
        <p:xfrm>
          <a:off x="927557" y="2437314"/>
          <a:ext cx="10689929" cy="2070068"/>
        </p:xfrm>
        <a:graphic>
          <a:graphicData uri="http://schemas.openxmlformats.org/drawingml/2006/table">
            <a:tbl>
              <a:tblPr firstRow="1" firstCol="1" bandRow="1">
                <a:tableStyleId>{5C22544A-7EE6-4342-B048-85BDC9FD1C3A}</a:tableStyleId>
              </a:tblPr>
              <a:tblGrid>
                <a:gridCol w="1896188">
                  <a:extLst>
                    <a:ext uri="{9D8B030D-6E8A-4147-A177-3AD203B41FA5}">
                      <a16:colId xmlns:a16="http://schemas.microsoft.com/office/drawing/2014/main" val="3692552863"/>
                    </a:ext>
                  </a:extLst>
                </a:gridCol>
                <a:gridCol w="2596871">
                  <a:extLst>
                    <a:ext uri="{9D8B030D-6E8A-4147-A177-3AD203B41FA5}">
                      <a16:colId xmlns:a16="http://schemas.microsoft.com/office/drawing/2014/main" val="2302957606"/>
                    </a:ext>
                  </a:extLst>
                </a:gridCol>
                <a:gridCol w="2776092">
                  <a:extLst>
                    <a:ext uri="{9D8B030D-6E8A-4147-A177-3AD203B41FA5}">
                      <a16:colId xmlns:a16="http://schemas.microsoft.com/office/drawing/2014/main" val="339868446"/>
                    </a:ext>
                  </a:extLst>
                </a:gridCol>
                <a:gridCol w="3420778">
                  <a:extLst>
                    <a:ext uri="{9D8B030D-6E8A-4147-A177-3AD203B41FA5}">
                      <a16:colId xmlns:a16="http://schemas.microsoft.com/office/drawing/2014/main" val="3754761461"/>
                    </a:ext>
                  </a:extLst>
                </a:gridCol>
              </a:tblGrid>
              <a:tr h="854882">
                <a:tc>
                  <a:txBody>
                    <a:bodyPr/>
                    <a:lstStyle/>
                    <a:p>
                      <a:pPr algn="ctr">
                        <a:lnSpc>
                          <a:spcPts val="2000"/>
                        </a:lnSpc>
                      </a:pPr>
                      <a:r>
                        <a:rPr lang="ja-JP" sz="1600" kern="100" dirty="0">
                          <a:effectLst/>
                        </a:rPr>
                        <a:t>事業所数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法令遵守者の選任</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法令遵守規定の整備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業務執行状況の監査の</a:t>
                      </a:r>
                      <a:r>
                        <a:rPr lang="ja-JP" sz="1600" kern="0" dirty="0">
                          <a:effectLst/>
                        </a:rPr>
                        <a:t>定期的な実施</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05865804"/>
                  </a:ext>
                </a:extLst>
              </a:tr>
              <a:tr h="405062">
                <a:tc>
                  <a:txBody>
                    <a:bodyPr/>
                    <a:lstStyle/>
                    <a:p>
                      <a:pPr algn="ctr">
                        <a:lnSpc>
                          <a:spcPts val="2000"/>
                        </a:lnSpc>
                      </a:pPr>
                      <a:r>
                        <a:rPr lang="en-US" sz="1600" kern="100" dirty="0">
                          <a:effectLst/>
                        </a:rPr>
                        <a:t>1</a:t>
                      </a:r>
                      <a:r>
                        <a:rPr lang="ja-JP" sz="1600" kern="100" dirty="0">
                          <a:effectLst/>
                        </a:rPr>
                        <a:t>～</a:t>
                      </a:r>
                      <a:r>
                        <a:rPr lang="en-US" sz="1600" kern="100" dirty="0">
                          <a:effectLst/>
                        </a:rPr>
                        <a:t>19</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a:effectLst/>
                        </a:rPr>
                        <a:t>－</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72454295"/>
                  </a:ext>
                </a:extLst>
              </a:tr>
              <a:tr h="405062">
                <a:tc>
                  <a:txBody>
                    <a:bodyPr/>
                    <a:lstStyle/>
                    <a:p>
                      <a:pPr algn="ctr">
                        <a:lnSpc>
                          <a:spcPts val="2000"/>
                        </a:lnSpc>
                      </a:pPr>
                      <a:r>
                        <a:rPr lang="en-US" sz="1600" kern="100" dirty="0">
                          <a:effectLst/>
                        </a:rPr>
                        <a:t>20</a:t>
                      </a:r>
                      <a:r>
                        <a:rPr lang="ja-JP" sz="1600" kern="100" dirty="0">
                          <a:effectLst/>
                        </a:rPr>
                        <a:t>～</a:t>
                      </a:r>
                      <a:r>
                        <a:rPr lang="en-US" sz="1600" kern="100" dirty="0">
                          <a:effectLst/>
                        </a:rPr>
                        <a:t>99</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07114188"/>
                  </a:ext>
                </a:extLst>
              </a:tr>
              <a:tr h="405062">
                <a:tc>
                  <a:txBody>
                    <a:bodyPr/>
                    <a:lstStyle/>
                    <a:p>
                      <a:pPr algn="ctr">
                        <a:lnSpc>
                          <a:spcPts val="2000"/>
                        </a:lnSpc>
                      </a:pPr>
                      <a:r>
                        <a:rPr lang="en-US" sz="1600" kern="100" dirty="0">
                          <a:effectLst/>
                        </a:rPr>
                        <a:t>100</a:t>
                      </a:r>
                      <a:r>
                        <a:rPr lang="ja-JP" sz="16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a:effectLst/>
                        </a:rPr>
                        <a:t>○</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a:effectLst/>
                        </a:rPr>
                        <a:t>○</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3616283"/>
                  </a:ext>
                </a:extLst>
              </a:tr>
            </a:tbl>
          </a:graphicData>
        </a:graphic>
      </p:graphicFrame>
      <p:sp>
        <p:nvSpPr>
          <p:cNvPr id="10" name="角丸四角形吹き出し 1">
            <a:extLst>
              <a:ext uri="{FF2B5EF4-FFF2-40B4-BE49-F238E27FC236}">
                <a16:creationId xmlns:a16="http://schemas.microsoft.com/office/drawing/2014/main" id="{AD52C353-A15E-6FC5-9E50-2FFB5655B2DF}"/>
              </a:ext>
            </a:extLst>
          </p:cNvPr>
          <p:cNvSpPr/>
          <p:nvPr/>
        </p:nvSpPr>
        <p:spPr>
          <a:xfrm>
            <a:off x="1620803" y="4696510"/>
            <a:ext cx="6799572" cy="1605613"/>
          </a:xfrm>
          <a:prstGeom prst="wedgeRoundRectCallout">
            <a:avLst>
              <a:gd name="adj1" fmla="val -38628"/>
              <a:gd name="adj2" fmla="val -62800"/>
              <a:gd name="adj3" fmla="val 1666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指定を受けているサービス毎に１事業所として数えます。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例）株式会社Ａは２つ事業所を運営しており、</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ひとつは、生活介護、就労継続支援Ｂ型の多機能 ⇒２つ</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ひとつは、児童発達支援のみの事業所　　　　 　　 ⇒１つ</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sz="16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6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株式会社Ａは、合計３つの事業所を運営していることになる。</a:t>
            </a:r>
          </a:p>
        </p:txBody>
      </p:sp>
      <p:pic>
        <p:nvPicPr>
          <p:cNvPr id="4" name="録音されたサウンド">
            <a:hlinkClick r:id="" action="ppaction://media"/>
            <a:extLst>
              <a:ext uri="{FF2B5EF4-FFF2-40B4-BE49-F238E27FC236}">
                <a16:creationId xmlns:a16="http://schemas.microsoft.com/office/drawing/2014/main" id="{A4FDBA96-B23E-4E41-89B1-13842771CD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71197" y="5282002"/>
            <a:ext cx="609600" cy="609600"/>
          </a:xfrm>
          <a:prstGeom prst="rect">
            <a:avLst/>
          </a:prstGeom>
        </p:spPr>
      </p:pic>
    </p:spTree>
    <p:extLst>
      <p:ext uri="{BB962C8B-B14F-4D97-AF65-F5344CB8AC3E}">
        <p14:creationId xmlns:p14="http://schemas.microsoft.com/office/powerpoint/2010/main" val="3421315538"/>
      </p:ext>
    </p:extLst>
  </p:cSld>
  <p:clrMapOvr>
    <a:masterClrMapping/>
  </p:clrMapOvr>
  <mc:AlternateContent xmlns:mc="http://schemas.openxmlformats.org/markup-compatibility/2006" xmlns:p14="http://schemas.microsoft.com/office/powerpoint/2010/main">
    <mc:Choice Requires="p14">
      <p:transition spd="slow" p14:dur="2000" advTm="95065"/>
    </mc:Choice>
    <mc:Fallback xmlns="">
      <p:transition spd="slow" advTm="95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2" objId="4"/>
        <p14:pauseEvt time="93967" objId="4"/>
        <p14:seekEvt time="93967" objId="4" seek="93482"/>
        <p14:resumeEvt time="94168" objId="4"/>
        <p14:stopEvt time="95065"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a:bodyPr>
          <a:lstStyle/>
          <a:p>
            <a:r>
              <a:rPr lang="ja-JP" altLang="en-US" dirty="0"/>
              <a:t>業務管理体制の整備に係る届出</a:t>
            </a:r>
            <a:br>
              <a:rPr lang="ja-JP" altLang="en-US" dirty="0"/>
            </a:br>
            <a:endParaRPr kumimoji="1" lang="ja-JP" altLang="en-US" dirty="0"/>
          </a:p>
        </p:txBody>
      </p:sp>
      <p:sp>
        <p:nvSpPr>
          <p:cNvPr id="3" name="コンテンツ プレースホルダー 2"/>
          <p:cNvSpPr>
            <a:spLocks noGrp="1"/>
          </p:cNvSpPr>
          <p:nvPr>
            <p:ph idx="1"/>
          </p:nvPr>
        </p:nvSpPr>
        <p:spPr>
          <a:xfrm>
            <a:off x="585480" y="2066516"/>
            <a:ext cx="11032006" cy="4599707"/>
          </a:xfrm>
        </p:spPr>
        <p:txBody>
          <a:bodyPr>
            <a:normAutofit/>
          </a:bodyPr>
          <a:lstStyle/>
          <a:p>
            <a:pPr marL="0" indent="0">
              <a:buNone/>
            </a:pPr>
            <a:r>
              <a:rPr kumimoji="1" lang="ja-JP" altLang="en-US" dirty="0">
                <a:solidFill>
                  <a:schemeClr val="tx1"/>
                </a:solidFill>
              </a:rPr>
              <a:t>○　</a:t>
            </a:r>
            <a:r>
              <a:rPr kumimoji="1" lang="ja-JP" altLang="en-US" dirty="0">
                <a:solidFill>
                  <a:schemeClr val="tx1"/>
                </a:solidFill>
                <a:highlight>
                  <a:srgbClr val="FFFF00"/>
                </a:highlight>
              </a:rPr>
              <a:t>「法令遵守責任者」とは</a:t>
            </a:r>
            <a:br>
              <a:rPr kumimoji="1" lang="en-US" altLang="ja-JP" dirty="0">
                <a:solidFill>
                  <a:schemeClr val="tx1"/>
                </a:solidFill>
                <a:highlight>
                  <a:srgbClr val="FFFF00"/>
                </a:highlight>
              </a:rPr>
            </a:br>
            <a:r>
              <a:rPr kumimoji="1" lang="ja-JP" altLang="en-US" dirty="0">
                <a:solidFill>
                  <a:schemeClr val="tx1"/>
                </a:solidFill>
              </a:rPr>
              <a:t>障害者総合支援法及び児童福祉法始め関係法令に定める諸規定等を把握の上、適切な事業所運営を担保できる者を選任すること。なお、法人代表者がこれを務めることも　妨げません。</a:t>
            </a:r>
            <a:endParaRPr kumimoji="1" lang="en-US" altLang="ja-JP" dirty="0">
              <a:solidFill>
                <a:schemeClr val="tx1"/>
              </a:solidFill>
            </a:endParaRPr>
          </a:p>
          <a:p>
            <a:pPr marL="0" indent="0">
              <a:buNone/>
            </a:pPr>
            <a:r>
              <a:rPr kumimoji="1" lang="ja-JP" altLang="en-US" dirty="0">
                <a:solidFill>
                  <a:schemeClr val="tx1"/>
                </a:solidFill>
              </a:rPr>
              <a:t>〇　</a:t>
            </a:r>
            <a:r>
              <a:rPr kumimoji="1" lang="ja-JP" altLang="en-US" dirty="0">
                <a:solidFill>
                  <a:schemeClr val="tx1"/>
                </a:solidFill>
                <a:highlight>
                  <a:srgbClr val="FFFF00"/>
                </a:highlight>
              </a:rPr>
              <a:t>「法令遵守規定」とは</a:t>
            </a:r>
            <a:br>
              <a:rPr kumimoji="1" lang="en-US" altLang="ja-JP" dirty="0">
                <a:solidFill>
                  <a:schemeClr val="tx1"/>
                </a:solidFill>
                <a:highlight>
                  <a:srgbClr val="FFFF00"/>
                </a:highlight>
              </a:rPr>
            </a:br>
            <a:r>
              <a:rPr kumimoji="1" lang="ja-JP" altLang="en-US" dirty="0">
                <a:solidFill>
                  <a:schemeClr val="tx1"/>
                </a:solidFill>
              </a:rPr>
              <a:t>日常の事業所運営にあたり、関係諸規定の遵守を確保するための注意事項や処理手順を記載したもの。法人の実態に即した任意の定めで構いません。</a:t>
            </a:r>
          </a:p>
          <a:p>
            <a:pPr marL="0" indent="0">
              <a:buNone/>
            </a:pPr>
            <a:r>
              <a:rPr lang="ja-JP" altLang="en-US" dirty="0">
                <a:solidFill>
                  <a:schemeClr val="tx1"/>
                </a:solidFill>
              </a:rPr>
              <a:t>〇　</a:t>
            </a:r>
            <a:r>
              <a:rPr lang="ja-JP" altLang="en-US" dirty="0">
                <a:solidFill>
                  <a:schemeClr val="tx1"/>
                </a:solidFill>
                <a:highlight>
                  <a:srgbClr val="FFFF00"/>
                </a:highlight>
              </a:rPr>
              <a:t>「業務執行状況の監査」とは</a:t>
            </a:r>
            <a:br>
              <a:rPr lang="en-US" altLang="ja-JP" dirty="0">
                <a:solidFill>
                  <a:schemeClr val="tx1"/>
                </a:solidFill>
                <a:highlight>
                  <a:srgbClr val="FFFF00"/>
                </a:highlight>
              </a:rPr>
            </a:br>
            <a:r>
              <a:rPr lang="ja-JP" altLang="en-US" dirty="0">
                <a:solidFill>
                  <a:schemeClr val="tx1"/>
                </a:solidFill>
              </a:rPr>
              <a:t>他法の規定等に基づき既に法人内で監査体制が確保されている場合、それに替えることも可能です。実施方法は内部監査及び外部（委託による）監査のいずれでも構いません。なお、定期的な実施とは効率的かつ効果的な実施が見込まれる場合、必ずしも年１回行う必要があるものではありません。</a:t>
            </a:r>
          </a:p>
          <a:p>
            <a:pPr marL="0" indent="0">
              <a:buNone/>
            </a:pPr>
            <a:endParaRPr kumimoji="1" lang="ja-JP" altLang="en-US" dirty="0">
              <a:solidFill>
                <a:schemeClr val="tx1"/>
              </a:solidFill>
            </a:endParaRPr>
          </a:p>
          <a:p>
            <a:pPr marL="0" indent="0">
              <a:buNone/>
            </a:pPr>
            <a:endParaRPr kumimoji="1" lang="ja-JP" altLang="en-US" dirty="0">
              <a:solidFill>
                <a:schemeClr val="tx1"/>
              </a:solidFill>
            </a:endParaRPr>
          </a:p>
        </p:txBody>
      </p:sp>
      <p:sp>
        <p:nvSpPr>
          <p:cNvPr id="5" name="四角形: 角を丸くする 4">
            <a:extLst>
              <a:ext uri="{FF2B5EF4-FFF2-40B4-BE49-F238E27FC236}">
                <a16:creationId xmlns:a16="http://schemas.microsoft.com/office/drawing/2014/main" id="{16DEA810-2586-2E43-19D5-A6A38E628FA6}"/>
              </a:ext>
            </a:extLst>
          </p:cNvPr>
          <p:cNvSpPr/>
          <p:nvPr/>
        </p:nvSpPr>
        <p:spPr>
          <a:xfrm>
            <a:off x="664420" y="5387724"/>
            <a:ext cx="10722820" cy="809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届出の様式については、</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URL</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hlinkClick r:id="rId5">
                  <a:extLst>
                    <a:ext uri="{A12FA001-AC4F-418D-AE19-62706E023703}">
                      <ahyp:hlinkClr xmlns:ahyp="http://schemas.microsoft.com/office/drawing/2018/hyperlinkcolor" val="tx"/>
                    </a:ext>
                  </a:extLst>
                </a:hlinkClick>
              </a:rPr>
              <a:t>https://www.pref.aichi.jp/soshiki/shogai/0000054629.html</a:t>
            </a:r>
            <a:br>
              <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b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（または「愛知県障害福祉課　業務管理体制の届出」で検索）</a:t>
            </a:r>
          </a:p>
        </p:txBody>
      </p:sp>
      <p:pic>
        <p:nvPicPr>
          <p:cNvPr id="4" name="録音されたサウンド">
            <a:hlinkClick r:id="" action="ppaction://media"/>
            <a:extLst>
              <a:ext uri="{FF2B5EF4-FFF2-40B4-BE49-F238E27FC236}">
                <a16:creationId xmlns:a16="http://schemas.microsoft.com/office/drawing/2014/main" id="{A54C41EE-0E78-4024-BBC1-DAD5308722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9020" y="5587269"/>
            <a:ext cx="609600" cy="609600"/>
          </a:xfrm>
          <a:prstGeom prst="rect">
            <a:avLst/>
          </a:prstGeom>
        </p:spPr>
      </p:pic>
    </p:spTree>
    <p:extLst>
      <p:ext uri="{BB962C8B-B14F-4D97-AF65-F5344CB8AC3E}">
        <p14:creationId xmlns:p14="http://schemas.microsoft.com/office/powerpoint/2010/main" val="4213060139"/>
      </p:ext>
    </p:extLst>
  </p:cSld>
  <p:clrMapOvr>
    <a:masterClrMapping/>
  </p:clrMapOvr>
  <mc:AlternateContent xmlns:mc="http://schemas.openxmlformats.org/markup-compatibility/2006" xmlns:p14="http://schemas.microsoft.com/office/powerpoint/2010/main">
    <mc:Choice Requires="p14">
      <p:transition spd="slow" p14:dur="2000" advTm="95065"/>
    </mc:Choice>
    <mc:Fallback xmlns="">
      <p:transition spd="slow" advTm="95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2" objId="4"/>
        <p14:pauseEvt time="93967" objId="4"/>
        <p14:seekEvt time="93967" objId="4" seek="93482"/>
        <p14:resumeEvt time="94168" objId="4"/>
        <p14:stopEvt time="95065"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a:bodyPr>
          <a:lstStyle/>
          <a:p>
            <a:r>
              <a:rPr lang="ja-JP" altLang="en-US" dirty="0"/>
              <a:t>業務管理体制の整備に係る届出</a:t>
            </a:r>
            <a:br>
              <a:rPr lang="ja-JP" altLang="en-US" dirty="0"/>
            </a:br>
            <a:endParaRPr kumimoji="1" lang="ja-JP" altLang="en-US" dirty="0"/>
          </a:p>
        </p:txBody>
      </p:sp>
      <p:sp>
        <p:nvSpPr>
          <p:cNvPr id="3" name="コンテンツ プレースホルダー 2"/>
          <p:cNvSpPr>
            <a:spLocks noGrp="1"/>
          </p:cNvSpPr>
          <p:nvPr>
            <p:ph idx="1"/>
          </p:nvPr>
        </p:nvSpPr>
        <p:spPr>
          <a:xfrm>
            <a:off x="72362" y="1783644"/>
            <a:ext cx="11893779" cy="4599707"/>
          </a:xfrm>
        </p:spPr>
        <p:txBody>
          <a:bodyPr>
            <a:normAutofit/>
          </a:bodyPr>
          <a:lstStyle/>
          <a:p>
            <a:pPr marL="0" indent="0">
              <a:buNone/>
            </a:pPr>
            <a:r>
              <a:rPr kumimoji="1" lang="ja-JP" altLang="en-US" dirty="0">
                <a:solidFill>
                  <a:schemeClr val="tx1"/>
                </a:solidFill>
              </a:rPr>
              <a:t>○　整備の届出</a:t>
            </a:r>
            <a:br>
              <a:rPr kumimoji="1" lang="en-US" altLang="ja-JP" dirty="0">
                <a:solidFill>
                  <a:schemeClr val="tx1"/>
                </a:solidFill>
              </a:rPr>
            </a:br>
            <a:r>
              <a:rPr kumimoji="1" lang="ja-JP" altLang="en-US" dirty="0">
                <a:solidFill>
                  <a:schemeClr val="tx1"/>
                </a:solidFill>
              </a:rPr>
              <a:t>　事業所として指定を受けた際は、その事業所数に応じて業務管理体制を整備の上、定めの所轄庁あて整備の届出を提出してください。</a:t>
            </a:r>
            <a:br>
              <a:rPr kumimoji="1" lang="en-US" altLang="ja-JP" dirty="0">
                <a:solidFill>
                  <a:schemeClr val="tx1"/>
                </a:solidFill>
              </a:rPr>
            </a:br>
            <a:r>
              <a:rPr kumimoji="1" lang="ja-JP" altLang="en-US" dirty="0">
                <a:solidFill>
                  <a:schemeClr val="tx1"/>
                </a:solidFill>
              </a:rPr>
              <a:t>　また、整備の届出の内容に変更が生じた際には、変更の届出が必要となります。</a:t>
            </a:r>
            <a:br>
              <a:rPr kumimoji="1" lang="en-US" altLang="ja-JP" dirty="0">
                <a:solidFill>
                  <a:schemeClr val="tx1"/>
                </a:solidFill>
              </a:rPr>
            </a:br>
            <a:r>
              <a:rPr kumimoji="1" lang="ja-JP" altLang="en-US" dirty="0">
                <a:solidFill>
                  <a:schemeClr val="tx1"/>
                </a:solidFill>
              </a:rPr>
              <a:t>　なお、単に事業所数が増減するのみで、これにより整備の内容に変更がない場合は変更の届出は不要です。</a:t>
            </a:r>
          </a:p>
          <a:p>
            <a:pPr marL="0" indent="0">
              <a:buNone/>
            </a:pPr>
            <a:endParaRPr kumimoji="1" lang="ja-JP" altLang="en-US" dirty="0">
              <a:solidFill>
                <a:schemeClr val="tx1"/>
              </a:solidFill>
            </a:endParaRPr>
          </a:p>
        </p:txBody>
      </p:sp>
      <p:graphicFrame>
        <p:nvGraphicFramePr>
          <p:cNvPr id="5" name="表 4">
            <a:extLst>
              <a:ext uri="{FF2B5EF4-FFF2-40B4-BE49-F238E27FC236}">
                <a16:creationId xmlns:a16="http://schemas.microsoft.com/office/drawing/2014/main" id="{B661B605-3B9F-5EB7-7395-4DE46613DB77}"/>
              </a:ext>
            </a:extLst>
          </p:cNvPr>
          <p:cNvGraphicFramePr>
            <a:graphicFrameLocks noGrp="1"/>
          </p:cNvGraphicFramePr>
          <p:nvPr/>
        </p:nvGraphicFramePr>
        <p:xfrm>
          <a:off x="1299539" y="3344723"/>
          <a:ext cx="9782108" cy="2912504"/>
        </p:xfrm>
        <a:graphic>
          <a:graphicData uri="http://schemas.openxmlformats.org/drawingml/2006/table">
            <a:tbl>
              <a:tblPr firstRow="1" firstCol="1" bandRow="1">
                <a:tableStyleId>{5C22544A-7EE6-4342-B048-85BDC9FD1C3A}</a:tableStyleId>
              </a:tblPr>
              <a:tblGrid>
                <a:gridCol w="1528758">
                  <a:extLst>
                    <a:ext uri="{9D8B030D-6E8A-4147-A177-3AD203B41FA5}">
                      <a16:colId xmlns:a16="http://schemas.microsoft.com/office/drawing/2014/main" val="3184986244"/>
                    </a:ext>
                  </a:extLst>
                </a:gridCol>
                <a:gridCol w="4126675">
                  <a:extLst>
                    <a:ext uri="{9D8B030D-6E8A-4147-A177-3AD203B41FA5}">
                      <a16:colId xmlns:a16="http://schemas.microsoft.com/office/drawing/2014/main" val="2639876490"/>
                    </a:ext>
                  </a:extLst>
                </a:gridCol>
                <a:gridCol w="4126675">
                  <a:extLst>
                    <a:ext uri="{9D8B030D-6E8A-4147-A177-3AD203B41FA5}">
                      <a16:colId xmlns:a16="http://schemas.microsoft.com/office/drawing/2014/main" val="918652131"/>
                    </a:ext>
                  </a:extLst>
                </a:gridCol>
              </a:tblGrid>
              <a:tr h="368448">
                <a:tc>
                  <a:txBody>
                    <a:bodyPr/>
                    <a:lstStyle/>
                    <a:p>
                      <a:pPr algn="ctr">
                        <a:lnSpc>
                          <a:spcPts val="2000"/>
                        </a:lnSpc>
                      </a:pPr>
                      <a:r>
                        <a:rPr lang="ja-JP" sz="1200" kern="100" dirty="0">
                          <a:effectLst/>
                        </a:rPr>
                        <a:t>分類</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200" kern="100" dirty="0">
                          <a:effectLst/>
                        </a:rPr>
                        <a:t>障害者総合支援法に基づく事業所・施設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200" kern="100" dirty="0">
                          <a:effectLst/>
                        </a:rPr>
                        <a:t>児童福祉法に基づく事業所・施設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08875485"/>
                  </a:ext>
                </a:extLst>
              </a:tr>
              <a:tr h="1094549">
                <a:tc>
                  <a:txBody>
                    <a:bodyPr/>
                    <a:lstStyle/>
                    <a:p>
                      <a:pPr algn="ctr">
                        <a:lnSpc>
                          <a:spcPts val="2000"/>
                        </a:lnSpc>
                      </a:pPr>
                      <a:r>
                        <a:rPr lang="ja-JP" sz="1200" kern="100">
                          <a:effectLst/>
                        </a:rPr>
                        <a:t>実施事業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indent="152400" algn="l">
                        <a:lnSpc>
                          <a:spcPts val="2000"/>
                        </a:lnSpc>
                      </a:pPr>
                      <a:r>
                        <a:rPr lang="ja-JP" sz="1200" kern="100" dirty="0">
                          <a:effectLst/>
                        </a:rPr>
                        <a:t>①</a:t>
                      </a:r>
                      <a:r>
                        <a:rPr lang="en-US" sz="1200" kern="100" dirty="0">
                          <a:effectLst/>
                        </a:rPr>
                        <a:t>a.</a:t>
                      </a:r>
                      <a:r>
                        <a:rPr lang="ja-JP" sz="1200" kern="100" dirty="0">
                          <a:effectLst/>
                        </a:rPr>
                        <a:t>障害福祉サービス事業</a:t>
                      </a:r>
                      <a:endParaRPr lang="ja-JP" sz="1050" kern="100" dirty="0">
                        <a:effectLst/>
                      </a:endParaRPr>
                    </a:p>
                    <a:p>
                      <a:pPr indent="152400" algn="l">
                        <a:lnSpc>
                          <a:spcPts val="2000"/>
                        </a:lnSpc>
                      </a:pPr>
                      <a:r>
                        <a:rPr lang="ja-JP" sz="1200" kern="100" dirty="0">
                          <a:effectLst/>
                        </a:rPr>
                        <a:t>①</a:t>
                      </a:r>
                      <a:r>
                        <a:rPr lang="en-US" sz="1200" kern="100" dirty="0">
                          <a:effectLst/>
                        </a:rPr>
                        <a:t>b.</a:t>
                      </a:r>
                      <a:r>
                        <a:rPr lang="ja-JP" sz="1200" kern="100" dirty="0">
                          <a:effectLst/>
                        </a:rPr>
                        <a:t>障害者支援施設</a:t>
                      </a:r>
                      <a:endParaRPr lang="ja-JP" sz="1050" kern="100" dirty="0">
                        <a:effectLst/>
                      </a:endParaRPr>
                    </a:p>
                    <a:p>
                      <a:pPr indent="152400" algn="l">
                        <a:lnSpc>
                          <a:spcPts val="2000"/>
                        </a:lnSpc>
                      </a:pPr>
                      <a:r>
                        <a:rPr lang="ja-JP" sz="1200" kern="100" dirty="0">
                          <a:effectLst/>
                        </a:rPr>
                        <a:t>③</a:t>
                      </a:r>
                      <a:r>
                        <a:rPr lang="en-US" sz="1200" kern="100" dirty="0">
                          <a:effectLst/>
                        </a:rPr>
                        <a:t>e.</a:t>
                      </a:r>
                      <a:r>
                        <a:rPr lang="ja-JP" sz="1200" kern="100" dirty="0">
                          <a:effectLst/>
                        </a:rPr>
                        <a:t>一般相談支援</a:t>
                      </a:r>
                      <a:endParaRPr lang="ja-JP" sz="1050" kern="100" dirty="0">
                        <a:effectLst/>
                      </a:endParaRPr>
                    </a:p>
                    <a:p>
                      <a:pPr indent="152400" algn="just">
                        <a:lnSpc>
                          <a:spcPts val="2000"/>
                        </a:lnSpc>
                      </a:pPr>
                      <a:r>
                        <a:rPr lang="ja-JP" sz="1200" kern="100" dirty="0">
                          <a:effectLst/>
                        </a:rPr>
                        <a:t>④</a:t>
                      </a:r>
                      <a:r>
                        <a:rPr lang="en-US" sz="1200" kern="100" dirty="0">
                          <a:effectLst/>
                        </a:rPr>
                        <a:t>f.</a:t>
                      </a:r>
                      <a:r>
                        <a:rPr lang="ja-JP" sz="1200" kern="100" dirty="0">
                          <a:effectLst/>
                        </a:rPr>
                        <a:t>特定相談支援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indent="152400" algn="l">
                        <a:lnSpc>
                          <a:spcPts val="2000"/>
                        </a:lnSpc>
                      </a:pPr>
                      <a:r>
                        <a:rPr lang="ja-JP" sz="1200" kern="100" dirty="0">
                          <a:effectLst/>
                        </a:rPr>
                        <a:t>①</a:t>
                      </a:r>
                      <a:r>
                        <a:rPr lang="en-US" sz="1200" kern="100" dirty="0">
                          <a:effectLst/>
                        </a:rPr>
                        <a:t>c.</a:t>
                      </a:r>
                      <a:r>
                        <a:rPr lang="ja-JP" sz="1200" kern="100" dirty="0">
                          <a:effectLst/>
                        </a:rPr>
                        <a:t>障害児通所支援事業</a:t>
                      </a:r>
                      <a:endParaRPr lang="ja-JP" sz="1050" kern="100" dirty="0">
                        <a:effectLst/>
                      </a:endParaRPr>
                    </a:p>
                    <a:p>
                      <a:pPr indent="152400" algn="l">
                        <a:lnSpc>
                          <a:spcPts val="2000"/>
                        </a:lnSpc>
                      </a:pPr>
                      <a:r>
                        <a:rPr lang="ja-JP" sz="1200" kern="100" dirty="0">
                          <a:effectLst/>
                        </a:rPr>
                        <a:t>②</a:t>
                      </a:r>
                      <a:r>
                        <a:rPr lang="en-US" sz="1200" kern="100" dirty="0">
                          <a:effectLst/>
                        </a:rPr>
                        <a:t>d.</a:t>
                      </a:r>
                      <a:r>
                        <a:rPr lang="ja-JP" sz="1200" kern="100" dirty="0">
                          <a:effectLst/>
                        </a:rPr>
                        <a:t>障害児入所施設</a:t>
                      </a:r>
                      <a:endParaRPr lang="ja-JP" sz="1050" kern="100" dirty="0">
                        <a:effectLst/>
                      </a:endParaRPr>
                    </a:p>
                    <a:p>
                      <a:pPr indent="152400" algn="just">
                        <a:lnSpc>
                          <a:spcPts val="2000"/>
                        </a:lnSpc>
                      </a:pPr>
                      <a:r>
                        <a:rPr lang="ja-JP" sz="1200" kern="100" dirty="0">
                          <a:effectLst/>
                        </a:rPr>
                        <a:t>④</a:t>
                      </a:r>
                      <a:r>
                        <a:rPr lang="en-US" sz="1200" kern="100" dirty="0">
                          <a:effectLst/>
                        </a:rPr>
                        <a:t>g.</a:t>
                      </a:r>
                      <a:r>
                        <a:rPr lang="ja-JP" sz="1200" kern="100" dirty="0">
                          <a:effectLst/>
                        </a:rPr>
                        <a:t>障害児相談支援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042427"/>
                  </a:ext>
                </a:extLst>
              </a:tr>
              <a:tr h="332968">
                <a:tc>
                  <a:txBody>
                    <a:bodyPr/>
                    <a:lstStyle/>
                    <a:p>
                      <a:pPr algn="ctr">
                        <a:lnSpc>
                          <a:spcPts val="2000"/>
                        </a:lnSpc>
                      </a:pPr>
                      <a:r>
                        <a:rPr lang="ja-JP" sz="1200" kern="100">
                          <a:effectLst/>
                        </a:rPr>
                        <a:t>整備の届出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200" kern="100">
                          <a:effectLst/>
                        </a:rPr>
                        <a:t>様式</a:t>
                      </a:r>
                      <a:r>
                        <a:rPr lang="en-US" sz="1200" kern="100">
                          <a:effectLst/>
                        </a:rPr>
                        <a:t>1</a:t>
                      </a:r>
                      <a:r>
                        <a:rPr lang="ja-JP" sz="1200" kern="100">
                          <a:effectLst/>
                        </a:rPr>
                        <a:t>号、事業所一覧</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200" kern="100" dirty="0">
                          <a:effectLst/>
                        </a:rPr>
                        <a:t>様式</a:t>
                      </a:r>
                      <a:r>
                        <a:rPr lang="en-US" sz="1200" kern="100" dirty="0">
                          <a:effectLst/>
                        </a:rPr>
                        <a:t>2</a:t>
                      </a:r>
                      <a:r>
                        <a:rPr lang="ja-JP" sz="1200" kern="100" dirty="0">
                          <a:effectLst/>
                        </a:rPr>
                        <a:t>号、事業所一覧</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07007278"/>
                  </a:ext>
                </a:extLst>
              </a:tr>
              <a:tr h="302607">
                <a:tc>
                  <a:txBody>
                    <a:bodyPr/>
                    <a:lstStyle/>
                    <a:p>
                      <a:pPr algn="ctr">
                        <a:lnSpc>
                          <a:spcPts val="2000"/>
                        </a:lnSpc>
                      </a:pPr>
                      <a:r>
                        <a:rPr lang="ja-JP" sz="1200" kern="100">
                          <a:effectLst/>
                        </a:rPr>
                        <a:t>変更の届出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200" kern="100">
                          <a:effectLst/>
                        </a:rPr>
                        <a:t>様式</a:t>
                      </a:r>
                      <a:r>
                        <a:rPr lang="en-US" sz="1200" kern="100">
                          <a:effectLst/>
                        </a:rPr>
                        <a:t>3</a:t>
                      </a:r>
                      <a:r>
                        <a:rPr lang="ja-JP" sz="1200" kern="100">
                          <a:effectLst/>
                        </a:rPr>
                        <a:t>号</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200" kern="100" dirty="0">
                          <a:effectLst/>
                        </a:rPr>
                        <a:t>様式</a:t>
                      </a:r>
                      <a:r>
                        <a:rPr lang="en-US" sz="1200" kern="100" dirty="0">
                          <a:effectLst/>
                        </a:rPr>
                        <a:t>4</a:t>
                      </a:r>
                      <a:r>
                        <a:rPr lang="ja-JP" sz="1200" kern="100" dirty="0">
                          <a:effectLst/>
                        </a:rPr>
                        <a:t>号</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86369673"/>
                  </a:ext>
                </a:extLst>
              </a:tr>
              <a:tr h="813932">
                <a:tc>
                  <a:txBody>
                    <a:bodyPr/>
                    <a:lstStyle/>
                    <a:p>
                      <a:pPr algn="ctr">
                        <a:lnSpc>
                          <a:spcPts val="2000"/>
                        </a:lnSpc>
                      </a:pPr>
                      <a:r>
                        <a:rPr lang="ja-JP" sz="1200" kern="100">
                          <a:effectLst/>
                        </a:rPr>
                        <a:t>根拠条文</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lnSpc>
                          <a:spcPts val="2000"/>
                        </a:lnSpc>
                      </a:pPr>
                      <a:r>
                        <a:rPr lang="ja-JP" sz="1200" kern="100" dirty="0">
                          <a:effectLst/>
                        </a:rPr>
                        <a:t>①</a:t>
                      </a:r>
                      <a:r>
                        <a:rPr lang="en-US" sz="1200" kern="100" dirty="0">
                          <a:effectLst/>
                        </a:rPr>
                        <a:t>a,</a:t>
                      </a:r>
                      <a:r>
                        <a:rPr lang="ja-JP" sz="1200" kern="100" dirty="0">
                          <a:effectLst/>
                        </a:rPr>
                        <a:t>①</a:t>
                      </a:r>
                      <a:r>
                        <a:rPr lang="en-US" sz="1200" kern="100" dirty="0">
                          <a:effectLst/>
                        </a:rPr>
                        <a:t>b</a:t>
                      </a:r>
                      <a:r>
                        <a:rPr lang="ja-JP" sz="1200" kern="100" dirty="0">
                          <a:effectLst/>
                        </a:rPr>
                        <a:t>：法第</a:t>
                      </a:r>
                      <a:r>
                        <a:rPr lang="en-US" sz="1200" kern="100" dirty="0">
                          <a:effectLst/>
                        </a:rPr>
                        <a:t>51</a:t>
                      </a:r>
                      <a:r>
                        <a:rPr lang="ja-JP" sz="1200" kern="100" dirty="0">
                          <a:effectLst/>
                        </a:rPr>
                        <a:t>条の２第２項</a:t>
                      </a:r>
                      <a:endParaRPr lang="ja-JP" sz="1050" kern="100" dirty="0">
                        <a:effectLst/>
                      </a:endParaRPr>
                    </a:p>
                    <a:p>
                      <a:pPr algn="l">
                        <a:lnSpc>
                          <a:spcPts val="2000"/>
                        </a:lnSpc>
                      </a:pPr>
                      <a:r>
                        <a:rPr lang="ja-JP" sz="1200" kern="0" spc="50" dirty="0">
                          <a:effectLst/>
                        </a:rPr>
                        <a:t>③</a:t>
                      </a:r>
                      <a:r>
                        <a:rPr lang="en-US" sz="1200" kern="0" spc="50" dirty="0">
                          <a:effectLst/>
                        </a:rPr>
                        <a:t>e,</a:t>
                      </a:r>
                      <a:r>
                        <a:rPr lang="ja-JP" sz="1200" kern="0" spc="50" dirty="0">
                          <a:effectLst/>
                        </a:rPr>
                        <a:t>④</a:t>
                      </a:r>
                      <a:r>
                        <a:rPr lang="en-US" sz="1200" kern="0" spc="50" dirty="0">
                          <a:effectLst/>
                        </a:rPr>
                        <a:t>f</a:t>
                      </a:r>
                      <a:r>
                        <a:rPr lang="ja-JP" sz="1200" kern="0" spc="50" dirty="0">
                          <a:effectLst/>
                        </a:rPr>
                        <a:t>：</a:t>
                      </a:r>
                      <a:r>
                        <a:rPr lang="ja-JP" sz="1200" kern="100" dirty="0">
                          <a:effectLst/>
                        </a:rPr>
                        <a:t>法第</a:t>
                      </a:r>
                      <a:r>
                        <a:rPr lang="en-US" sz="1200" kern="100" dirty="0">
                          <a:effectLst/>
                        </a:rPr>
                        <a:t>51</a:t>
                      </a:r>
                      <a:r>
                        <a:rPr lang="ja-JP" sz="1200" kern="100" dirty="0">
                          <a:effectLst/>
                        </a:rPr>
                        <a:t>条の</a:t>
                      </a:r>
                      <a:r>
                        <a:rPr lang="en-US" sz="1200" kern="100" dirty="0">
                          <a:effectLst/>
                        </a:rPr>
                        <a:t>31</a:t>
                      </a:r>
                      <a:r>
                        <a:rPr lang="ja-JP" sz="1200" kern="100" dirty="0">
                          <a:effectLst/>
                        </a:rPr>
                        <a:t>第２項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lnSpc>
                          <a:spcPts val="2000"/>
                        </a:lnSpc>
                      </a:pPr>
                      <a:r>
                        <a:rPr lang="ja-JP" altLang="en-US" sz="1200" kern="100" dirty="0">
                          <a:effectLst/>
                        </a:rPr>
                        <a:t>　　　　　　　　　　</a:t>
                      </a:r>
                      <a:r>
                        <a:rPr lang="ja-JP" sz="1200" kern="100" dirty="0">
                          <a:effectLst/>
                        </a:rPr>
                        <a:t>①</a:t>
                      </a:r>
                      <a:r>
                        <a:rPr lang="en-US" sz="1200" kern="100" dirty="0">
                          <a:effectLst/>
                        </a:rPr>
                        <a:t>c:</a:t>
                      </a:r>
                      <a:r>
                        <a:rPr lang="ja-JP" sz="1200" kern="100" dirty="0">
                          <a:effectLst/>
                        </a:rPr>
                        <a:t>法第</a:t>
                      </a:r>
                      <a:r>
                        <a:rPr lang="en-US" sz="1200" kern="100" dirty="0">
                          <a:effectLst/>
                        </a:rPr>
                        <a:t>21</a:t>
                      </a:r>
                      <a:r>
                        <a:rPr lang="ja-JP" sz="1200" kern="100" dirty="0">
                          <a:effectLst/>
                        </a:rPr>
                        <a:t>条の</a:t>
                      </a:r>
                      <a:r>
                        <a:rPr lang="en-US" sz="1200" kern="100" dirty="0">
                          <a:effectLst/>
                        </a:rPr>
                        <a:t>5</a:t>
                      </a:r>
                      <a:r>
                        <a:rPr lang="ja-JP" sz="1200" kern="100" dirty="0">
                          <a:effectLst/>
                        </a:rPr>
                        <a:t>の</a:t>
                      </a:r>
                      <a:r>
                        <a:rPr lang="en-US" sz="1200" kern="100" dirty="0">
                          <a:effectLst/>
                        </a:rPr>
                        <a:t>26</a:t>
                      </a:r>
                      <a:r>
                        <a:rPr lang="ja-JP" sz="1200" kern="100" dirty="0">
                          <a:effectLst/>
                        </a:rPr>
                        <a:t>の第</a:t>
                      </a:r>
                      <a:r>
                        <a:rPr lang="en-US" sz="1200" kern="100" dirty="0">
                          <a:effectLst/>
                        </a:rPr>
                        <a:t>2</a:t>
                      </a:r>
                      <a:r>
                        <a:rPr lang="ja-JP" sz="1200" kern="100" dirty="0">
                          <a:effectLst/>
                        </a:rPr>
                        <a:t>項</a:t>
                      </a:r>
                      <a:endParaRPr lang="ja-JP" sz="1050" kern="100" dirty="0">
                        <a:effectLst/>
                      </a:endParaRPr>
                    </a:p>
                    <a:p>
                      <a:pPr algn="l">
                        <a:lnSpc>
                          <a:spcPts val="2000"/>
                        </a:lnSpc>
                      </a:pPr>
                      <a:r>
                        <a:rPr lang="ja-JP" altLang="en-US" sz="1200" kern="100" dirty="0">
                          <a:effectLst/>
                        </a:rPr>
                        <a:t>　　　　　　　　　　</a:t>
                      </a:r>
                      <a:r>
                        <a:rPr lang="ja-JP" sz="1200" kern="100" dirty="0">
                          <a:effectLst/>
                        </a:rPr>
                        <a:t>②</a:t>
                      </a:r>
                      <a:r>
                        <a:rPr lang="en-US" sz="1200" kern="100" dirty="0">
                          <a:effectLst/>
                        </a:rPr>
                        <a:t>d:</a:t>
                      </a:r>
                      <a:r>
                        <a:rPr lang="ja-JP" sz="1200" kern="100" dirty="0">
                          <a:effectLst/>
                        </a:rPr>
                        <a:t>法第</a:t>
                      </a:r>
                      <a:r>
                        <a:rPr lang="en-US" sz="1200" kern="100" dirty="0">
                          <a:effectLst/>
                        </a:rPr>
                        <a:t>24</a:t>
                      </a:r>
                      <a:r>
                        <a:rPr lang="ja-JP" sz="1200" kern="100" dirty="0">
                          <a:effectLst/>
                        </a:rPr>
                        <a:t>条の</a:t>
                      </a:r>
                      <a:r>
                        <a:rPr lang="en-US" sz="1200" kern="100" dirty="0">
                          <a:effectLst/>
                        </a:rPr>
                        <a:t>19</a:t>
                      </a:r>
                      <a:r>
                        <a:rPr lang="ja-JP" sz="1200" kern="100" dirty="0">
                          <a:effectLst/>
                        </a:rPr>
                        <a:t>の２</a:t>
                      </a:r>
                      <a:endParaRPr lang="ja-JP" sz="1050" kern="100" dirty="0">
                        <a:effectLst/>
                      </a:endParaRPr>
                    </a:p>
                    <a:p>
                      <a:pPr algn="l">
                        <a:lnSpc>
                          <a:spcPts val="2000"/>
                        </a:lnSpc>
                      </a:pPr>
                      <a:r>
                        <a:rPr lang="ja-JP" altLang="en-US" sz="1200" kern="100" dirty="0">
                          <a:effectLst/>
                        </a:rPr>
                        <a:t>　　　　　　　　　　</a:t>
                      </a:r>
                      <a:r>
                        <a:rPr lang="ja-JP" sz="1200" kern="100" dirty="0">
                          <a:effectLst/>
                        </a:rPr>
                        <a:t>④</a:t>
                      </a:r>
                      <a:r>
                        <a:rPr lang="en-US" sz="1200" kern="100" dirty="0">
                          <a:effectLst/>
                        </a:rPr>
                        <a:t>g:</a:t>
                      </a:r>
                      <a:r>
                        <a:rPr lang="ja-JP" sz="1200" kern="100" dirty="0">
                          <a:effectLst/>
                        </a:rPr>
                        <a:t>法第</a:t>
                      </a:r>
                      <a:r>
                        <a:rPr lang="en-US" sz="1200" kern="100" dirty="0">
                          <a:effectLst/>
                        </a:rPr>
                        <a:t>24</a:t>
                      </a:r>
                      <a:r>
                        <a:rPr lang="ja-JP" sz="1200" kern="100" dirty="0">
                          <a:effectLst/>
                        </a:rPr>
                        <a:t>条の</a:t>
                      </a:r>
                      <a:r>
                        <a:rPr lang="en-US" sz="1200" kern="100" dirty="0">
                          <a:effectLst/>
                        </a:rPr>
                        <a:t>38</a:t>
                      </a:r>
                      <a:r>
                        <a:rPr lang="ja-JP" sz="1200" kern="100" dirty="0">
                          <a:effectLst/>
                        </a:rPr>
                        <a:t>第２項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6941260"/>
                  </a:ext>
                </a:extLst>
              </a:tr>
            </a:tbl>
          </a:graphicData>
        </a:graphic>
      </p:graphicFrame>
      <p:sp>
        <p:nvSpPr>
          <p:cNvPr id="6" name="角丸四角形吹き出し 6">
            <a:extLst>
              <a:ext uri="{FF2B5EF4-FFF2-40B4-BE49-F238E27FC236}">
                <a16:creationId xmlns:a16="http://schemas.microsoft.com/office/drawing/2014/main" id="{54FBE923-C663-78F6-9BD1-EAD871BDE26F}"/>
              </a:ext>
            </a:extLst>
          </p:cNvPr>
          <p:cNvSpPr/>
          <p:nvPr/>
        </p:nvSpPr>
        <p:spPr>
          <a:xfrm>
            <a:off x="5224537" y="5605884"/>
            <a:ext cx="2556455" cy="466518"/>
          </a:xfrm>
          <a:prstGeom prst="wedgeRoundRectCallout">
            <a:avLst>
              <a:gd name="adj1" fmla="val -22911"/>
              <a:gd name="adj2" fmla="val -19109"/>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6667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各様式の「１　届出の内容」で〇を打つ際に参照してください。</a:t>
            </a:r>
            <a:endParaRPr kumimoji="0"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 name="録音されたサウンド">
            <a:hlinkClick r:id="" action="ppaction://media"/>
            <a:extLst>
              <a:ext uri="{FF2B5EF4-FFF2-40B4-BE49-F238E27FC236}">
                <a16:creationId xmlns:a16="http://schemas.microsoft.com/office/drawing/2014/main" id="{C2187847-0ED2-4522-B698-C2D8FE1BD7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6541" y="5627358"/>
            <a:ext cx="609600" cy="609600"/>
          </a:xfrm>
          <a:prstGeom prst="rect">
            <a:avLst/>
          </a:prstGeom>
        </p:spPr>
      </p:pic>
    </p:spTree>
    <p:extLst>
      <p:ext uri="{BB962C8B-B14F-4D97-AF65-F5344CB8AC3E}">
        <p14:creationId xmlns:p14="http://schemas.microsoft.com/office/powerpoint/2010/main" val="2888913402"/>
      </p:ext>
    </p:extLst>
  </p:cSld>
  <p:clrMapOvr>
    <a:masterClrMapping/>
  </p:clrMapOvr>
  <mc:AlternateContent xmlns:mc="http://schemas.openxmlformats.org/markup-compatibility/2006" xmlns:p14="http://schemas.microsoft.com/office/powerpoint/2010/main">
    <mc:Choice Requires="p14">
      <p:transition spd="slow" p14:dur="2000" advTm="95065"/>
    </mc:Choice>
    <mc:Fallback xmlns="">
      <p:transition spd="slow" advTm="95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2" objId="4"/>
        <p14:pauseEvt time="93967" objId="4"/>
        <p14:seekEvt time="93967" objId="4" seek="93482"/>
        <p14:resumeEvt time="94168" objId="4"/>
        <p14:stopEvt time="95065"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1777"/>
            <a:ext cx="10980420" cy="2056410"/>
          </a:xfrm>
        </p:spPr>
        <p:txBody>
          <a:bodyPr>
            <a:normAutofit/>
          </a:bodyPr>
          <a:lstStyle/>
          <a:p>
            <a:r>
              <a:rPr lang="ja-JP" altLang="en-US" dirty="0"/>
              <a:t>業務管理体制の整備に係る届出</a:t>
            </a:r>
            <a:br>
              <a:rPr lang="ja-JP" altLang="en-US" dirty="0"/>
            </a:br>
            <a:endParaRPr kumimoji="1" lang="ja-JP" altLang="en-US" dirty="0"/>
          </a:p>
        </p:txBody>
      </p:sp>
      <p:sp>
        <p:nvSpPr>
          <p:cNvPr id="3" name="コンテンツ プレースホルダー 2"/>
          <p:cNvSpPr>
            <a:spLocks noGrp="1"/>
          </p:cNvSpPr>
          <p:nvPr>
            <p:ph idx="1"/>
          </p:nvPr>
        </p:nvSpPr>
        <p:spPr>
          <a:xfrm>
            <a:off x="276295" y="1934941"/>
            <a:ext cx="11542326" cy="4599707"/>
          </a:xfrm>
        </p:spPr>
        <p:txBody>
          <a:bodyPr>
            <a:normAutofit/>
          </a:bodyPr>
          <a:lstStyle/>
          <a:p>
            <a:pPr marL="0" indent="0">
              <a:buNone/>
            </a:pPr>
            <a:r>
              <a:rPr kumimoji="1" lang="ja-JP" altLang="en-US" dirty="0">
                <a:solidFill>
                  <a:schemeClr val="tx1"/>
                </a:solidFill>
              </a:rPr>
              <a:t>○　区分の変更の届出</a:t>
            </a:r>
            <a:br>
              <a:rPr kumimoji="1" lang="en-US" altLang="ja-JP" dirty="0">
                <a:solidFill>
                  <a:schemeClr val="tx1"/>
                </a:solidFill>
              </a:rPr>
            </a:br>
            <a:r>
              <a:rPr kumimoji="1" lang="ja-JP" altLang="en-US" dirty="0">
                <a:solidFill>
                  <a:schemeClr val="tx1"/>
                </a:solidFill>
              </a:rPr>
              <a:t>　事業所の移転や、事業所の増加等で届出先に変更が生じた場合（次頁を併せて参照）、整備の届出の様式中「６ 区分変更」に変更前及び変更後の届出先等を記入の上、変更前及び変更後の届出先いずれにも提出してください。</a:t>
            </a:r>
          </a:p>
          <a:p>
            <a:pPr marL="0" indent="0">
              <a:buNone/>
            </a:pPr>
            <a:endParaRPr kumimoji="1" lang="ja-JP" altLang="en-US" dirty="0">
              <a:solidFill>
                <a:schemeClr val="tx1"/>
              </a:solidFill>
            </a:endParaRPr>
          </a:p>
        </p:txBody>
      </p:sp>
      <p:graphicFrame>
        <p:nvGraphicFramePr>
          <p:cNvPr id="7" name="表 6">
            <a:extLst>
              <a:ext uri="{FF2B5EF4-FFF2-40B4-BE49-F238E27FC236}">
                <a16:creationId xmlns:a16="http://schemas.microsoft.com/office/drawing/2014/main" id="{0D90A3C8-4050-4872-9FCA-BF022850515C}"/>
              </a:ext>
            </a:extLst>
          </p:cNvPr>
          <p:cNvGraphicFramePr>
            <a:graphicFrameLocks noGrp="1"/>
          </p:cNvGraphicFramePr>
          <p:nvPr/>
        </p:nvGraphicFramePr>
        <p:xfrm>
          <a:off x="1385132" y="3318642"/>
          <a:ext cx="8639811" cy="2469651"/>
        </p:xfrm>
        <a:graphic>
          <a:graphicData uri="http://schemas.openxmlformats.org/drawingml/2006/table">
            <a:tbl>
              <a:tblPr firstRow="1" firstCol="1" bandRow="1">
                <a:tableStyleId>{5C22544A-7EE6-4342-B048-85BDC9FD1C3A}</a:tableStyleId>
              </a:tblPr>
              <a:tblGrid>
                <a:gridCol w="1350239">
                  <a:extLst>
                    <a:ext uri="{9D8B030D-6E8A-4147-A177-3AD203B41FA5}">
                      <a16:colId xmlns:a16="http://schemas.microsoft.com/office/drawing/2014/main" val="901247011"/>
                    </a:ext>
                  </a:extLst>
                </a:gridCol>
                <a:gridCol w="3644786">
                  <a:extLst>
                    <a:ext uri="{9D8B030D-6E8A-4147-A177-3AD203B41FA5}">
                      <a16:colId xmlns:a16="http://schemas.microsoft.com/office/drawing/2014/main" val="346076201"/>
                    </a:ext>
                  </a:extLst>
                </a:gridCol>
                <a:gridCol w="3644786">
                  <a:extLst>
                    <a:ext uri="{9D8B030D-6E8A-4147-A177-3AD203B41FA5}">
                      <a16:colId xmlns:a16="http://schemas.microsoft.com/office/drawing/2014/main" val="1030383129"/>
                    </a:ext>
                  </a:extLst>
                </a:gridCol>
              </a:tblGrid>
              <a:tr h="823217">
                <a:tc>
                  <a:txBody>
                    <a:bodyPr/>
                    <a:lstStyle/>
                    <a:p>
                      <a:pPr algn="ctr">
                        <a:lnSpc>
                          <a:spcPts val="2000"/>
                        </a:lnSpc>
                      </a:pPr>
                      <a:r>
                        <a:rPr lang="ja-JP" sz="1600" kern="100">
                          <a:effectLst/>
                        </a:rPr>
                        <a:t>分類</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障害者総合支援法に基づく事業所・施設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児童福祉法に基づく事業所・施設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10625240"/>
                  </a:ext>
                </a:extLst>
              </a:tr>
              <a:tr h="390059">
                <a:tc>
                  <a:txBody>
                    <a:bodyPr/>
                    <a:lstStyle/>
                    <a:p>
                      <a:pPr algn="ctr">
                        <a:lnSpc>
                          <a:spcPts val="2000"/>
                        </a:lnSpc>
                      </a:pPr>
                      <a:r>
                        <a:rPr lang="ja-JP" sz="1600" kern="100">
                          <a:effectLst/>
                        </a:rPr>
                        <a:t>区分の変更</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様式</a:t>
                      </a:r>
                      <a:r>
                        <a:rPr lang="en-US" sz="1600" kern="100" dirty="0">
                          <a:effectLst/>
                        </a:rPr>
                        <a:t>1</a:t>
                      </a:r>
                      <a:r>
                        <a:rPr lang="ja-JP" sz="1600" kern="100" dirty="0">
                          <a:effectLst/>
                        </a:rPr>
                        <a:t>号、事業所一覧</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pPr>
                      <a:r>
                        <a:rPr lang="ja-JP" sz="1600" kern="100" dirty="0">
                          <a:effectLst/>
                        </a:rPr>
                        <a:t>様式</a:t>
                      </a:r>
                      <a:r>
                        <a:rPr lang="en-US" sz="1600" kern="100" dirty="0">
                          <a:effectLst/>
                        </a:rPr>
                        <a:t>2</a:t>
                      </a:r>
                      <a:r>
                        <a:rPr lang="ja-JP" sz="1600" kern="100" dirty="0">
                          <a:effectLst/>
                        </a:rPr>
                        <a:t>号、事業所一覧</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9833471"/>
                  </a:ext>
                </a:extLst>
              </a:tr>
              <a:tr h="1256375">
                <a:tc>
                  <a:txBody>
                    <a:bodyPr/>
                    <a:lstStyle/>
                    <a:p>
                      <a:pPr algn="ctr">
                        <a:lnSpc>
                          <a:spcPts val="2000"/>
                        </a:lnSpc>
                      </a:pPr>
                      <a:r>
                        <a:rPr lang="ja-JP" sz="1600" kern="100">
                          <a:effectLst/>
                        </a:rPr>
                        <a:t>根拠条文</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lnSpc>
                          <a:spcPts val="2000"/>
                        </a:lnSpc>
                      </a:pPr>
                      <a:r>
                        <a:rPr lang="ja-JP" sz="1600" kern="100" dirty="0">
                          <a:effectLst/>
                        </a:rPr>
                        <a:t>①</a:t>
                      </a:r>
                      <a:r>
                        <a:rPr lang="en-US" sz="1600" kern="100" dirty="0">
                          <a:effectLst/>
                        </a:rPr>
                        <a:t>a,</a:t>
                      </a:r>
                      <a:r>
                        <a:rPr lang="ja-JP" sz="1600" kern="100" dirty="0">
                          <a:effectLst/>
                        </a:rPr>
                        <a:t>①</a:t>
                      </a:r>
                      <a:r>
                        <a:rPr lang="en-US" sz="1600" kern="100" dirty="0">
                          <a:effectLst/>
                        </a:rPr>
                        <a:t>b</a:t>
                      </a:r>
                      <a:r>
                        <a:rPr lang="ja-JP" sz="1600" kern="100" dirty="0">
                          <a:effectLst/>
                        </a:rPr>
                        <a:t>：法第</a:t>
                      </a:r>
                      <a:r>
                        <a:rPr lang="en-US" sz="1600" kern="100" dirty="0">
                          <a:effectLst/>
                        </a:rPr>
                        <a:t>51</a:t>
                      </a:r>
                      <a:r>
                        <a:rPr lang="ja-JP" sz="1600" kern="100" dirty="0">
                          <a:effectLst/>
                        </a:rPr>
                        <a:t>条の２第４項</a:t>
                      </a:r>
                      <a:endParaRPr lang="ja-JP" sz="1200" kern="100" dirty="0">
                        <a:effectLst/>
                      </a:endParaRPr>
                    </a:p>
                    <a:p>
                      <a:pPr algn="l">
                        <a:lnSpc>
                          <a:spcPts val="2000"/>
                        </a:lnSpc>
                      </a:pPr>
                      <a:r>
                        <a:rPr lang="ja-JP" sz="1600" kern="0" spc="50" dirty="0">
                          <a:effectLst/>
                        </a:rPr>
                        <a:t>③</a:t>
                      </a:r>
                      <a:r>
                        <a:rPr lang="en-US" sz="1600" kern="0" spc="50" dirty="0">
                          <a:effectLst/>
                        </a:rPr>
                        <a:t>e,</a:t>
                      </a:r>
                      <a:r>
                        <a:rPr lang="ja-JP" sz="1600" kern="0" spc="50" dirty="0">
                          <a:effectLst/>
                        </a:rPr>
                        <a:t>④</a:t>
                      </a:r>
                      <a:r>
                        <a:rPr lang="en-US" sz="1600" kern="0" spc="50" dirty="0">
                          <a:effectLst/>
                        </a:rPr>
                        <a:t>f</a:t>
                      </a:r>
                      <a:r>
                        <a:rPr lang="ja-JP" sz="1600" kern="0" spc="50" dirty="0">
                          <a:effectLst/>
                        </a:rPr>
                        <a:t>：</a:t>
                      </a:r>
                      <a:r>
                        <a:rPr lang="ja-JP" sz="1600" kern="100" dirty="0">
                          <a:effectLst/>
                        </a:rPr>
                        <a:t>法第</a:t>
                      </a:r>
                      <a:r>
                        <a:rPr lang="en-US" sz="1600" kern="100" dirty="0">
                          <a:effectLst/>
                        </a:rPr>
                        <a:t>51</a:t>
                      </a:r>
                      <a:r>
                        <a:rPr lang="ja-JP" sz="1600" kern="100" dirty="0">
                          <a:effectLst/>
                        </a:rPr>
                        <a:t>条の</a:t>
                      </a:r>
                      <a:r>
                        <a:rPr lang="en-US" sz="1600" kern="100" dirty="0">
                          <a:effectLst/>
                        </a:rPr>
                        <a:t>31</a:t>
                      </a:r>
                      <a:r>
                        <a:rPr lang="ja-JP" sz="1600" kern="100" dirty="0">
                          <a:effectLst/>
                        </a:rPr>
                        <a:t>第４項</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lnSpc>
                          <a:spcPts val="2000"/>
                        </a:lnSpc>
                      </a:pPr>
                      <a:r>
                        <a:rPr lang="ja-JP" sz="1600" kern="100" dirty="0">
                          <a:effectLst/>
                        </a:rPr>
                        <a:t>①</a:t>
                      </a:r>
                      <a:r>
                        <a:rPr lang="en-US" sz="1600" kern="100" dirty="0">
                          <a:effectLst/>
                        </a:rPr>
                        <a:t>c:</a:t>
                      </a:r>
                      <a:r>
                        <a:rPr lang="ja-JP" sz="1600" kern="100" dirty="0">
                          <a:effectLst/>
                        </a:rPr>
                        <a:t>法第</a:t>
                      </a:r>
                      <a:r>
                        <a:rPr lang="en-US" sz="1600" kern="100" dirty="0">
                          <a:effectLst/>
                        </a:rPr>
                        <a:t>21</a:t>
                      </a:r>
                      <a:r>
                        <a:rPr lang="ja-JP" sz="1600" kern="100" dirty="0">
                          <a:effectLst/>
                        </a:rPr>
                        <a:t>条の</a:t>
                      </a:r>
                      <a:r>
                        <a:rPr lang="en-US" sz="1600" kern="100" dirty="0">
                          <a:effectLst/>
                        </a:rPr>
                        <a:t>5</a:t>
                      </a:r>
                      <a:r>
                        <a:rPr lang="ja-JP" sz="1600" kern="100" dirty="0">
                          <a:effectLst/>
                        </a:rPr>
                        <a:t>の</a:t>
                      </a:r>
                      <a:r>
                        <a:rPr lang="en-US" sz="1600" kern="100" dirty="0">
                          <a:effectLst/>
                        </a:rPr>
                        <a:t>26</a:t>
                      </a:r>
                      <a:r>
                        <a:rPr lang="ja-JP" sz="1600" kern="100" dirty="0">
                          <a:effectLst/>
                        </a:rPr>
                        <a:t>の第４項</a:t>
                      </a:r>
                      <a:endParaRPr lang="ja-JP" sz="1200" kern="100" dirty="0">
                        <a:effectLst/>
                      </a:endParaRPr>
                    </a:p>
                    <a:p>
                      <a:pPr algn="l">
                        <a:lnSpc>
                          <a:spcPts val="2000"/>
                        </a:lnSpc>
                      </a:pPr>
                      <a:r>
                        <a:rPr lang="ja-JP" sz="1600" kern="100" dirty="0">
                          <a:effectLst/>
                        </a:rPr>
                        <a:t>②</a:t>
                      </a:r>
                      <a:r>
                        <a:rPr lang="en-US" sz="1600" kern="100" dirty="0">
                          <a:effectLst/>
                        </a:rPr>
                        <a:t>d:</a:t>
                      </a:r>
                      <a:r>
                        <a:rPr lang="ja-JP" sz="1600" kern="100" dirty="0">
                          <a:effectLst/>
                        </a:rPr>
                        <a:t>法第</a:t>
                      </a:r>
                      <a:r>
                        <a:rPr lang="en-US" sz="1600" kern="100" dirty="0">
                          <a:effectLst/>
                        </a:rPr>
                        <a:t>24</a:t>
                      </a:r>
                      <a:r>
                        <a:rPr lang="ja-JP" sz="1600" kern="100" dirty="0">
                          <a:effectLst/>
                        </a:rPr>
                        <a:t>条の</a:t>
                      </a:r>
                      <a:r>
                        <a:rPr lang="en-US" sz="1600" kern="100" dirty="0">
                          <a:effectLst/>
                        </a:rPr>
                        <a:t>19</a:t>
                      </a:r>
                      <a:r>
                        <a:rPr lang="ja-JP" sz="1600" kern="100" dirty="0">
                          <a:effectLst/>
                        </a:rPr>
                        <a:t>の２</a:t>
                      </a:r>
                      <a:endParaRPr lang="ja-JP" sz="1200" kern="100" dirty="0">
                        <a:effectLst/>
                      </a:endParaRPr>
                    </a:p>
                    <a:p>
                      <a:pPr algn="l">
                        <a:lnSpc>
                          <a:spcPts val="2000"/>
                        </a:lnSpc>
                      </a:pPr>
                      <a:r>
                        <a:rPr lang="ja-JP" sz="1600" kern="100" dirty="0">
                          <a:effectLst/>
                        </a:rPr>
                        <a:t>④</a:t>
                      </a:r>
                      <a:r>
                        <a:rPr lang="en-US" sz="1600" kern="100" dirty="0">
                          <a:effectLst/>
                        </a:rPr>
                        <a:t>g:</a:t>
                      </a:r>
                      <a:r>
                        <a:rPr lang="ja-JP" sz="1600" kern="100" dirty="0">
                          <a:effectLst/>
                        </a:rPr>
                        <a:t>法第</a:t>
                      </a:r>
                      <a:r>
                        <a:rPr lang="en-US" sz="1600" kern="100" dirty="0">
                          <a:effectLst/>
                        </a:rPr>
                        <a:t>24</a:t>
                      </a:r>
                      <a:r>
                        <a:rPr lang="ja-JP" sz="1600" kern="100" dirty="0">
                          <a:effectLst/>
                        </a:rPr>
                        <a:t>条の</a:t>
                      </a:r>
                      <a:r>
                        <a:rPr lang="en-US" sz="1600" kern="100" dirty="0">
                          <a:effectLst/>
                        </a:rPr>
                        <a:t>38</a:t>
                      </a:r>
                      <a:r>
                        <a:rPr lang="ja-JP" sz="1600" kern="100" dirty="0">
                          <a:effectLst/>
                        </a:rPr>
                        <a:t>第４項</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25670241"/>
                  </a:ext>
                </a:extLst>
              </a:tr>
            </a:tbl>
          </a:graphicData>
        </a:graphic>
      </p:graphicFrame>
      <p:pic>
        <p:nvPicPr>
          <p:cNvPr id="4" name="録音されたサウンド">
            <a:hlinkClick r:id="" action="ppaction://media"/>
            <a:extLst>
              <a:ext uri="{FF2B5EF4-FFF2-40B4-BE49-F238E27FC236}">
                <a16:creationId xmlns:a16="http://schemas.microsoft.com/office/drawing/2014/main" id="{2016B0E9-ABA5-4FE6-A9D4-617D390DB4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06868" y="5298943"/>
            <a:ext cx="609600" cy="609600"/>
          </a:xfrm>
          <a:prstGeom prst="rect">
            <a:avLst/>
          </a:prstGeom>
        </p:spPr>
      </p:pic>
    </p:spTree>
    <p:extLst>
      <p:ext uri="{BB962C8B-B14F-4D97-AF65-F5344CB8AC3E}">
        <p14:creationId xmlns:p14="http://schemas.microsoft.com/office/powerpoint/2010/main" val="2724708691"/>
      </p:ext>
    </p:extLst>
  </p:cSld>
  <p:clrMapOvr>
    <a:masterClrMapping/>
  </p:clrMapOvr>
  <mc:AlternateContent xmlns:mc="http://schemas.openxmlformats.org/markup-compatibility/2006" xmlns:p14="http://schemas.microsoft.com/office/powerpoint/2010/main">
    <mc:Choice Requires="p14">
      <p:transition spd="slow" p14:dur="2000" advTm="95065"/>
    </mc:Choice>
    <mc:Fallback xmlns="">
      <p:transition spd="slow" advTm="95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2" objId="4"/>
        <p14:pauseEvt time="93967" objId="4"/>
        <p14:seekEvt time="93967" objId="4" seek="93482"/>
        <p14:resumeEvt time="94168" objId="4"/>
        <p14:stopEvt time="95065"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A234103-B280-A7C7-CA88-EC4A22BB8D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199" y="2720450"/>
            <a:ext cx="7369570" cy="3555359"/>
          </a:xfrm>
          <a:prstGeom prst="rect">
            <a:avLst/>
          </a:prstGeom>
          <a:noFill/>
          <a:ln>
            <a:noFill/>
          </a:ln>
        </p:spPr>
      </p:pic>
      <p:sp>
        <p:nvSpPr>
          <p:cNvPr id="2" name="タイトル 1"/>
          <p:cNvSpPr>
            <a:spLocks noGrp="1"/>
          </p:cNvSpPr>
          <p:nvPr>
            <p:ph type="title"/>
          </p:nvPr>
        </p:nvSpPr>
        <p:spPr>
          <a:xfrm>
            <a:off x="838200" y="191777"/>
            <a:ext cx="10980420" cy="2056410"/>
          </a:xfrm>
        </p:spPr>
        <p:txBody>
          <a:bodyPr>
            <a:normAutofit/>
          </a:bodyPr>
          <a:lstStyle/>
          <a:p>
            <a:r>
              <a:rPr lang="ja-JP" altLang="en-US" dirty="0"/>
              <a:t>業務管理体制の整備に係る届出</a:t>
            </a:r>
            <a:br>
              <a:rPr lang="ja-JP" altLang="en-US" dirty="0"/>
            </a:br>
            <a:endParaRPr kumimoji="1" lang="ja-JP" altLang="en-US" dirty="0"/>
          </a:p>
        </p:txBody>
      </p:sp>
      <p:sp>
        <p:nvSpPr>
          <p:cNvPr id="3" name="コンテンツ プレースホルダー 2"/>
          <p:cNvSpPr>
            <a:spLocks noGrp="1"/>
          </p:cNvSpPr>
          <p:nvPr>
            <p:ph idx="1"/>
          </p:nvPr>
        </p:nvSpPr>
        <p:spPr>
          <a:xfrm>
            <a:off x="276294" y="1790216"/>
            <a:ext cx="11542326" cy="4599707"/>
          </a:xfrm>
        </p:spPr>
        <p:txBody>
          <a:bodyPr>
            <a:normAutofit/>
          </a:bodyPr>
          <a:lstStyle/>
          <a:p>
            <a:pPr marL="0" indent="0">
              <a:buNone/>
            </a:pPr>
            <a:r>
              <a:rPr kumimoji="1" lang="ja-JP" altLang="en-US" dirty="0">
                <a:solidFill>
                  <a:schemeClr val="tx1"/>
                </a:solidFill>
              </a:rPr>
              <a:t>○　届出先</a:t>
            </a:r>
            <a:br>
              <a:rPr kumimoji="1" lang="en-US" altLang="ja-JP" dirty="0">
                <a:solidFill>
                  <a:schemeClr val="tx1"/>
                </a:solidFill>
              </a:rPr>
            </a:br>
            <a:r>
              <a:rPr kumimoji="1" lang="ja-JP" altLang="en-US" dirty="0">
                <a:solidFill>
                  <a:schemeClr val="tx1"/>
                </a:solidFill>
              </a:rPr>
              <a:t>原　則　 ⇒指定権者あて</a:t>
            </a:r>
            <a:br>
              <a:rPr kumimoji="1" lang="en-US" altLang="ja-JP" dirty="0">
                <a:solidFill>
                  <a:schemeClr val="tx1"/>
                </a:solidFill>
              </a:rPr>
            </a:br>
            <a:r>
              <a:rPr kumimoji="1" lang="ja-JP" altLang="en-US" dirty="0">
                <a:solidFill>
                  <a:schemeClr val="tx1"/>
                </a:solidFill>
              </a:rPr>
              <a:t>要注意１⇒以下①～④のサービス群を跨いで複数の事業所を運営する場合（指定権者が複数に跨る）</a:t>
            </a:r>
            <a:br>
              <a:rPr kumimoji="1" lang="en-US" altLang="ja-JP" dirty="0">
                <a:solidFill>
                  <a:schemeClr val="tx1"/>
                </a:solidFill>
              </a:rPr>
            </a:br>
            <a:endParaRPr kumimoji="1" lang="ja-JP" altLang="en-US" dirty="0">
              <a:solidFill>
                <a:schemeClr val="tx1"/>
              </a:solidFill>
            </a:endParaRPr>
          </a:p>
        </p:txBody>
      </p:sp>
      <p:pic>
        <p:nvPicPr>
          <p:cNvPr id="4" name="録音されたサウンド">
            <a:hlinkClick r:id="" action="ppaction://media"/>
            <a:extLst>
              <a:ext uri="{FF2B5EF4-FFF2-40B4-BE49-F238E27FC236}">
                <a16:creationId xmlns:a16="http://schemas.microsoft.com/office/drawing/2014/main" id="{35CB7683-3127-4A39-9144-B5D034251A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99776" y="5233416"/>
            <a:ext cx="609600" cy="609600"/>
          </a:xfrm>
          <a:prstGeom prst="rect">
            <a:avLst/>
          </a:prstGeom>
        </p:spPr>
      </p:pic>
    </p:spTree>
    <p:extLst>
      <p:ext uri="{BB962C8B-B14F-4D97-AF65-F5344CB8AC3E}">
        <p14:creationId xmlns:p14="http://schemas.microsoft.com/office/powerpoint/2010/main" val="2696741409"/>
      </p:ext>
    </p:extLst>
  </p:cSld>
  <p:clrMapOvr>
    <a:masterClrMapping/>
  </p:clrMapOvr>
  <mc:AlternateContent xmlns:mc="http://schemas.openxmlformats.org/markup-compatibility/2006" xmlns:p14="http://schemas.microsoft.com/office/powerpoint/2010/main">
    <mc:Choice Requires="p14">
      <p:transition spd="slow" p14:dur="2000" advTm="95065"/>
    </mc:Choice>
    <mc:Fallback xmlns="">
      <p:transition spd="slow" advTm="95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2" objId="4"/>
        <p14:pauseEvt time="93967" objId="4"/>
        <p14:seekEvt time="93967" objId="4" seek="93482"/>
        <p14:resumeEvt time="94168" objId="4"/>
        <p14:stopEvt time="95065"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5BD4B59-B900-FECC-A756-97B7DF89C7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0408" y="1548723"/>
            <a:ext cx="7742235" cy="4707351"/>
          </a:xfrm>
          <a:prstGeom prst="rect">
            <a:avLst/>
          </a:prstGeom>
          <a:noFill/>
          <a:ln>
            <a:noFill/>
          </a:ln>
        </p:spPr>
      </p:pic>
      <p:sp>
        <p:nvSpPr>
          <p:cNvPr id="2" name="タイトル 1"/>
          <p:cNvSpPr>
            <a:spLocks noGrp="1"/>
          </p:cNvSpPr>
          <p:nvPr>
            <p:ph type="title"/>
          </p:nvPr>
        </p:nvSpPr>
        <p:spPr>
          <a:xfrm>
            <a:off x="838200" y="191777"/>
            <a:ext cx="10980420" cy="2056410"/>
          </a:xfrm>
        </p:spPr>
        <p:txBody>
          <a:bodyPr>
            <a:normAutofit/>
          </a:bodyPr>
          <a:lstStyle/>
          <a:p>
            <a:r>
              <a:rPr lang="ja-JP" altLang="en-US" dirty="0"/>
              <a:t>業務管理体制の整備に係る届出</a:t>
            </a:r>
            <a:br>
              <a:rPr lang="ja-JP" altLang="en-US" dirty="0"/>
            </a:br>
            <a:endParaRPr kumimoji="1" lang="ja-JP" altLang="en-US" dirty="0"/>
          </a:p>
        </p:txBody>
      </p:sp>
      <p:sp>
        <p:nvSpPr>
          <p:cNvPr id="3" name="コンテンツ プレースホルダー 2"/>
          <p:cNvSpPr>
            <a:spLocks noGrp="1"/>
          </p:cNvSpPr>
          <p:nvPr>
            <p:ph idx="1"/>
          </p:nvPr>
        </p:nvSpPr>
        <p:spPr>
          <a:xfrm>
            <a:off x="276294" y="1790216"/>
            <a:ext cx="11542326" cy="4599707"/>
          </a:xfrm>
        </p:spPr>
        <p:txBody>
          <a:bodyPr>
            <a:normAutofit/>
          </a:bodyPr>
          <a:lstStyle/>
          <a:p>
            <a:pPr marL="0" indent="0">
              <a:buNone/>
            </a:pPr>
            <a:endParaRPr kumimoji="1" lang="ja-JP" altLang="en-US" dirty="0">
              <a:solidFill>
                <a:schemeClr val="tx1"/>
              </a:solidFill>
            </a:endParaRPr>
          </a:p>
        </p:txBody>
      </p:sp>
      <p:pic>
        <p:nvPicPr>
          <p:cNvPr id="4" name="録音されたサウンド">
            <a:hlinkClick r:id="" action="ppaction://media"/>
            <a:extLst>
              <a:ext uri="{FF2B5EF4-FFF2-40B4-BE49-F238E27FC236}">
                <a16:creationId xmlns:a16="http://schemas.microsoft.com/office/drawing/2014/main" id="{030530CD-5E89-4A1A-B704-425F51FDE4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46080" y="5318760"/>
            <a:ext cx="609600" cy="609600"/>
          </a:xfrm>
          <a:prstGeom prst="rect">
            <a:avLst/>
          </a:prstGeom>
        </p:spPr>
      </p:pic>
    </p:spTree>
    <p:extLst>
      <p:ext uri="{BB962C8B-B14F-4D97-AF65-F5344CB8AC3E}">
        <p14:creationId xmlns:p14="http://schemas.microsoft.com/office/powerpoint/2010/main" val="3607084668"/>
      </p:ext>
    </p:extLst>
  </p:cSld>
  <p:clrMapOvr>
    <a:masterClrMapping/>
  </p:clrMapOvr>
  <mc:AlternateContent xmlns:mc="http://schemas.openxmlformats.org/markup-compatibility/2006" xmlns:p14="http://schemas.microsoft.com/office/powerpoint/2010/main">
    <mc:Choice Requires="p14">
      <p:transition spd="slow" p14:dur="2000" advTm="95065"/>
    </mc:Choice>
    <mc:Fallback xmlns="">
      <p:transition spd="slow" advTm="95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2" objId="4"/>
        <p14:pauseEvt time="93967" objId="4"/>
        <p14:seekEvt time="93967" objId="4" seek="93482"/>
        <p14:resumeEvt time="94168" objId="4"/>
        <p14:stopEvt time="95065"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20250" y="-331076"/>
            <a:ext cx="10228217" cy="1816780"/>
          </a:xfrm>
          <a:noFill/>
        </p:spPr>
        <p:txBody>
          <a:bodyPr>
            <a:normAutofit/>
          </a:bodyPr>
          <a:lstStyle/>
          <a:p>
            <a:pPr algn="l"/>
            <a:r>
              <a:rPr lang="ja-JP" altLang="ja-JP" sz="4400" b="1" dirty="0">
                <a:ea typeface="$ＪＳ明朝" panose="04030B090D0B02020403" pitchFamily="17" charset="-128"/>
              </a:rPr>
              <a:t>障害福祉サービス等についての</a:t>
            </a:r>
            <a:r>
              <a:rPr lang="ja-JP" altLang="en-US" sz="4400" b="1" dirty="0">
                <a:ea typeface="$ＪＳ明朝" panose="04030B090D0B02020403" pitchFamily="17" charset="-128"/>
              </a:rPr>
              <a:t>　　　　　　</a:t>
            </a:r>
            <a:r>
              <a:rPr lang="en-US" altLang="ja-JP" sz="4400" b="1" dirty="0">
                <a:ea typeface="$ＪＳ明朝" panose="04030B090D0B02020403" pitchFamily="17" charset="-128"/>
              </a:rPr>
              <a:t>	</a:t>
            </a:r>
            <a:r>
              <a:rPr lang="ja-JP" altLang="ja-JP" sz="4400" b="1" dirty="0">
                <a:ea typeface="$ＪＳ明朝" panose="04030B090D0B02020403" pitchFamily="17" charset="-128"/>
              </a:rPr>
              <a:t>よくあるご質問（</a:t>
            </a:r>
            <a:r>
              <a:rPr lang="en-US" altLang="ja-JP" sz="4400" b="1" dirty="0">
                <a:ea typeface="$ＪＳ明朝" panose="04030B090D0B02020403" pitchFamily="17" charset="-128"/>
              </a:rPr>
              <a:t>Q&amp;A</a:t>
            </a:r>
            <a:r>
              <a:rPr lang="ja-JP" altLang="ja-JP" sz="4400" b="1" dirty="0">
                <a:ea typeface="$ＪＳ明朝" panose="04030B090D0B02020403" pitchFamily="17" charset="-128"/>
              </a:rPr>
              <a:t>集）について</a:t>
            </a:r>
            <a:endParaRPr kumimoji="1" lang="ja-JP" altLang="en-US" sz="4400" dirty="0">
              <a:ea typeface="$ＪＳ明朝" panose="04030B090D0B02020403" pitchFamily="17" charset="-128"/>
            </a:endParaRPr>
          </a:p>
        </p:txBody>
      </p:sp>
      <p:sp>
        <p:nvSpPr>
          <p:cNvPr id="3" name="サブタイトル 2"/>
          <p:cNvSpPr>
            <a:spLocks noGrp="1"/>
          </p:cNvSpPr>
          <p:nvPr>
            <p:ph type="subTitle" idx="1"/>
          </p:nvPr>
        </p:nvSpPr>
        <p:spPr>
          <a:xfrm>
            <a:off x="1220250" y="1924535"/>
            <a:ext cx="9892937" cy="2926080"/>
          </a:xfrm>
          <a:solidFill>
            <a:schemeClr val="bg1"/>
          </a:solidFill>
        </p:spPr>
        <p:txBody>
          <a:bodyPr>
            <a:normAutofit/>
          </a:bodyPr>
          <a:lstStyle/>
          <a:p>
            <a:pPr algn="l"/>
            <a:r>
              <a:rPr lang="ja-JP" altLang="en-US" dirty="0">
                <a:latin typeface="+mn-ea"/>
              </a:rPr>
              <a:t>　</a:t>
            </a:r>
            <a:r>
              <a:rPr lang="ja-JP" altLang="en-US" dirty="0">
                <a:solidFill>
                  <a:schemeClr val="tx1"/>
                </a:solidFill>
                <a:latin typeface="+mn-ea"/>
              </a:rPr>
              <a:t>障害福祉サービス等についてよくあるご質問や留意事項について、</a:t>
            </a:r>
            <a:r>
              <a:rPr lang="en-US" altLang="ja-JP" dirty="0">
                <a:solidFill>
                  <a:schemeClr val="tx1"/>
                </a:solidFill>
                <a:latin typeface="+mn-ea"/>
              </a:rPr>
              <a:t>Q&amp;A</a:t>
            </a:r>
            <a:r>
              <a:rPr lang="ja-JP" altLang="en-US" dirty="0">
                <a:solidFill>
                  <a:schemeClr val="tx1"/>
                </a:solidFill>
                <a:latin typeface="+mn-ea"/>
              </a:rPr>
              <a:t>集を作成しています。</a:t>
            </a:r>
          </a:p>
          <a:p>
            <a:pPr algn="l"/>
            <a:r>
              <a:rPr lang="ja-JP" altLang="en-US" dirty="0">
                <a:solidFill>
                  <a:schemeClr val="tx1"/>
                </a:solidFill>
                <a:latin typeface="+mn-ea"/>
              </a:rPr>
              <a:t>　届出や請求などについて</a:t>
            </a:r>
            <a:r>
              <a:rPr lang="ja-JP" altLang="en-US" u="sng" dirty="0">
                <a:solidFill>
                  <a:schemeClr val="tx1"/>
                </a:solidFill>
                <a:latin typeface="+mn-ea"/>
              </a:rPr>
              <a:t>ご不明点がある場合は、まずは</a:t>
            </a:r>
            <a:r>
              <a:rPr lang="en-US" altLang="ja-JP" u="sng" dirty="0">
                <a:solidFill>
                  <a:schemeClr val="tx1"/>
                </a:solidFill>
                <a:latin typeface="+mn-ea"/>
              </a:rPr>
              <a:t>Q&amp;A</a:t>
            </a:r>
            <a:r>
              <a:rPr lang="ja-JP" altLang="en-US" u="sng" dirty="0">
                <a:solidFill>
                  <a:schemeClr val="tx1"/>
                </a:solidFill>
                <a:latin typeface="+mn-ea"/>
              </a:rPr>
              <a:t>集をご確認ください</a:t>
            </a:r>
            <a:r>
              <a:rPr lang="ja-JP" altLang="en-US" b="1" u="sng" dirty="0">
                <a:solidFill>
                  <a:schemeClr val="tx1"/>
                </a:solidFill>
                <a:latin typeface="+mn-ea"/>
              </a:rPr>
              <a:t>。</a:t>
            </a:r>
          </a:p>
          <a:p>
            <a:pPr algn="l"/>
            <a:r>
              <a:rPr lang="ja-JP" altLang="en-US" dirty="0">
                <a:solidFill>
                  <a:schemeClr val="tx1"/>
                </a:solidFill>
                <a:latin typeface="+mn-ea"/>
              </a:rPr>
              <a:t>　また、内容については適宜更新しますので、定期的にご確認ください。</a:t>
            </a:r>
          </a:p>
          <a:p>
            <a:pPr algn="l"/>
            <a:endParaRPr kumimoji="1" lang="ja-JP" altLang="en-US" b="1" dirty="0">
              <a:solidFill>
                <a:schemeClr val="tx1"/>
              </a:solidFill>
              <a:ea typeface="$ＪＳゴシック" panose="04030B090D0B02020403" pitchFamily="17" charset="-128"/>
            </a:endParaRPr>
          </a:p>
        </p:txBody>
      </p:sp>
      <p:cxnSp>
        <p:nvCxnSpPr>
          <p:cNvPr id="5" name="直線コネクタ 4"/>
          <p:cNvCxnSpPr/>
          <p:nvPr/>
        </p:nvCxnSpPr>
        <p:spPr>
          <a:xfrm>
            <a:off x="1074821" y="1604211"/>
            <a:ext cx="10038366" cy="32084"/>
          </a:xfrm>
          <a:prstGeom prst="line">
            <a:avLst/>
          </a:prstGeom>
          <a:ln w="6350"/>
        </p:spPr>
        <p:style>
          <a:lnRef idx="1">
            <a:schemeClr val="dk1"/>
          </a:lnRef>
          <a:fillRef idx="0">
            <a:schemeClr val="dk1"/>
          </a:fillRef>
          <a:effectRef idx="0">
            <a:schemeClr val="dk1"/>
          </a:effectRef>
          <a:fontRef idx="minor">
            <a:schemeClr val="tx1"/>
          </a:fontRef>
        </p:style>
      </p:cxnSp>
      <p:sp>
        <p:nvSpPr>
          <p:cNvPr id="4" name="正方形/長方形 3">
            <a:extLst>
              <a:ext uri="{FF2B5EF4-FFF2-40B4-BE49-F238E27FC236}">
                <a16:creationId xmlns:a16="http://schemas.microsoft.com/office/drawing/2014/main" id="{D1531E86-7B0E-4413-8683-1E597FB9EC45}"/>
              </a:ext>
            </a:extLst>
          </p:cNvPr>
          <p:cNvSpPr/>
          <p:nvPr/>
        </p:nvSpPr>
        <p:spPr>
          <a:xfrm>
            <a:off x="-1558340" y="6787634"/>
            <a:ext cx="33855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録音されたサウンド">
            <a:hlinkClick r:id="" action="ppaction://media"/>
            <a:extLst>
              <a:ext uri="{FF2B5EF4-FFF2-40B4-BE49-F238E27FC236}">
                <a16:creationId xmlns:a16="http://schemas.microsoft.com/office/drawing/2014/main" id="{29554275-1208-4816-9DDA-1CA4FABF57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08387" y="5416296"/>
            <a:ext cx="609600" cy="609600"/>
          </a:xfrm>
          <a:prstGeom prst="rect">
            <a:avLst/>
          </a:prstGeom>
        </p:spPr>
      </p:pic>
    </p:spTree>
    <p:extLst>
      <p:ext uri="{BB962C8B-B14F-4D97-AF65-F5344CB8AC3E}">
        <p14:creationId xmlns:p14="http://schemas.microsoft.com/office/powerpoint/2010/main" val="24182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1143</Words>
  <Application>Microsoft Office PowerPoint</Application>
  <PresentationFormat>ワイド画面</PresentationFormat>
  <Paragraphs>102</Paragraphs>
  <Slides>12</Slides>
  <Notes>10</Notes>
  <HiddenSlides>0</HiddenSlides>
  <MMClips>10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游ゴシック</vt:lpstr>
      <vt:lpstr>游明朝</vt:lpstr>
      <vt:lpstr>Calibri</vt:lpstr>
      <vt:lpstr>Calibri Light</vt:lpstr>
      <vt:lpstr>レトロスペクト</vt:lpstr>
      <vt:lpstr>処遇改善加算等の届出について</vt:lpstr>
      <vt:lpstr>業務管理体制の整備に係る届出 </vt:lpstr>
      <vt:lpstr>業務管理体制の整備に係る届出 </vt:lpstr>
      <vt:lpstr>業務管理体制の整備に係る届出 </vt:lpstr>
      <vt:lpstr>業務管理体制の整備に係る届出 </vt:lpstr>
      <vt:lpstr>業務管理体制の整備に係る届出 </vt:lpstr>
      <vt:lpstr>業務管理体制の整備に係る届出 </vt:lpstr>
      <vt:lpstr>業務管理体制の整備に係る届出 </vt:lpstr>
      <vt:lpstr>障害福祉サービス等についての　　　　　　 よくあるご質問（Q&amp;A集）について</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業務管理体制の整備に係る届出 </dc:title>
  <dc:creator>新見　ゆき</dc:creator>
  <cp:lastModifiedBy>新見　ゆき</cp:lastModifiedBy>
  <cp:revision>2</cp:revision>
  <dcterms:created xsi:type="dcterms:W3CDTF">2024-04-01T02:25:18Z</dcterms:created>
  <dcterms:modified xsi:type="dcterms:W3CDTF">2024-04-01T03:09:28Z</dcterms:modified>
</cp:coreProperties>
</file>