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328" r:id="rId2"/>
    <p:sldId id="345" r:id="rId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4" autoAdjust="0"/>
    <p:restoredTop sz="94660"/>
  </p:normalViewPr>
  <p:slideViewPr>
    <p:cSldViewPr snapToGrid="0">
      <p:cViewPr varScale="1">
        <p:scale>
          <a:sx n="44" d="100"/>
          <a:sy n="44" d="100"/>
        </p:scale>
        <p:origin x="64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C349E4-9154-48BC-93DB-BD86666A5258}" type="datetimeFigureOut">
              <a:rPr kumimoji="1" lang="ja-JP" altLang="en-US" smtClean="0"/>
              <a:t>2024/4/1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FE5523-7E14-4D1A-B854-E82EEDF88B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2384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6079"/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30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32387B-4DAC-45E7-B1CA-A6F78DDF79F5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30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1354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30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32387B-4DAC-45E7-B1CA-A6F78DDF79F5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30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964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8162F-A5B2-46E2-AAE1-DEF76BCD1785}" type="datetimeFigureOut">
              <a:rPr kumimoji="1" lang="ja-JP" altLang="en-US" smtClean="0"/>
              <a:t>2024/4/1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10FE9-9205-4FC0-9E32-842882F65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490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8162F-A5B2-46E2-AAE1-DEF76BCD1785}" type="datetimeFigureOut">
              <a:rPr kumimoji="1" lang="ja-JP" altLang="en-US" smtClean="0"/>
              <a:t>2024/4/1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10FE9-9205-4FC0-9E32-842882F65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5216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8162F-A5B2-46E2-AAE1-DEF76BCD1785}" type="datetimeFigureOut">
              <a:rPr kumimoji="1" lang="ja-JP" altLang="en-US" smtClean="0"/>
              <a:t>2024/4/1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10FE9-9205-4FC0-9E32-842882F65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5722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8162F-A5B2-46E2-AAE1-DEF76BCD1785}" type="datetimeFigureOut">
              <a:rPr kumimoji="1" lang="ja-JP" altLang="en-US" smtClean="0"/>
              <a:t>2024/4/1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10FE9-9205-4FC0-9E32-842882F65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4908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8162F-A5B2-46E2-AAE1-DEF76BCD1785}" type="datetimeFigureOut">
              <a:rPr kumimoji="1" lang="ja-JP" altLang="en-US" smtClean="0"/>
              <a:t>2024/4/1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10FE9-9205-4FC0-9E32-842882F65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73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8162F-A5B2-46E2-AAE1-DEF76BCD1785}" type="datetimeFigureOut">
              <a:rPr kumimoji="1" lang="ja-JP" altLang="en-US" smtClean="0"/>
              <a:t>2024/4/1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10FE9-9205-4FC0-9E32-842882F65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851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8162F-A5B2-46E2-AAE1-DEF76BCD1785}" type="datetimeFigureOut">
              <a:rPr kumimoji="1" lang="ja-JP" altLang="en-US" smtClean="0"/>
              <a:t>2024/4/1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10FE9-9205-4FC0-9E32-842882F65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709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8162F-A5B2-46E2-AAE1-DEF76BCD1785}" type="datetimeFigureOut">
              <a:rPr kumimoji="1" lang="ja-JP" altLang="en-US" smtClean="0"/>
              <a:t>2024/4/1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10FE9-9205-4FC0-9E32-842882F65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4440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8162F-A5B2-46E2-AAE1-DEF76BCD1785}" type="datetimeFigureOut">
              <a:rPr kumimoji="1" lang="ja-JP" altLang="en-US" smtClean="0"/>
              <a:t>2024/4/1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10FE9-9205-4FC0-9E32-842882F65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5100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878162F-A5B2-46E2-AAE1-DEF76BCD1785}" type="datetimeFigureOut">
              <a:rPr kumimoji="1" lang="ja-JP" altLang="en-US" smtClean="0"/>
              <a:t>2024/4/1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510FE9-9205-4FC0-9E32-842882F65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6110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8162F-A5B2-46E2-AAE1-DEF76BCD1785}" type="datetimeFigureOut">
              <a:rPr kumimoji="1" lang="ja-JP" altLang="en-US" smtClean="0"/>
              <a:t>2024/4/1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10FE9-9205-4FC0-9E32-842882F65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9722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878162F-A5B2-46E2-AAE1-DEF76BCD1785}" type="datetimeFigureOut">
              <a:rPr kumimoji="1" lang="ja-JP" altLang="en-US" smtClean="0"/>
              <a:t>2024/4/1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1510FE9-9205-4FC0-9E32-842882F65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249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microsoft.com/office/2007/relationships/media" Target="../media/media2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5" Type="http://schemas.microsoft.com/office/2007/relationships/media" Target="../media/media3.m4a"/><Relationship Id="rId4" Type="http://schemas.openxmlformats.org/officeDocument/2006/relationships/audio" Target="../media/media2.m4a"/><Relationship Id="rId9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91777"/>
            <a:ext cx="10980420" cy="2056410"/>
          </a:xfrm>
        </p:spPr>
        <p:txBody>
          <a:bodyPr>
            <a:normAutofit/>
          </a:bodyPr>
          <a:lstStyle/>
          <a:p>
            <a:r>
              <a:rPr lang="ja-JP" altLang="en-US" sz="4200" dirty="0">
                <a:solidFill>
                  <a:schemeClr val="tx1"/>
                </a:solidFill>
              </a:rPr>
              <a:t>指定障害福祉サービス事業者等の指導監査の実施について</a:t>
            </a:r>
            <a:br>
              <a:rPr lang="en-US" altLang="ja-JP" dirty="0"/>
            </a:br>
            <a:endParaRPr kumimoji="1" lang="ja-JP" altLang="en-US" dirty="0"/>
          </a:p>
        </p:txBody>
      </p:sp>
      <p:sp>
        <p:nvSpPr>
          <p:cNvPr id="8" name="コンテンツ プレースホルダー 7">
            <a:extLst>
              <a:ext uri="{FF2B5EF4-FFF2-40B4-BE49-F238E27FC236}">
                <a16:creationId xmlns:a16="http://schemas.microsoft.com/office/drawing/2014/main" id="{5D568179-D45A-55F0-FD16-81783ABF7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527" y="1851193"/>
            <a:ext cx="10058400" cy="643423"/>
          </a:xfrm>
        </p:spPr>
        <p:txBody>
          <a:bodyPr/>
          <a:lstStyle/>
          <a:p>
            <a:pPr indent="152400" algn="just">
              <a:spcAft>
                <a:spcPts val="0"/>
              </a:spcAft>
            </a:pPr>
            <a:r>
              <a:rPr lang="ja-JP" altLang="en-US" sz="36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○実地指導について</a:t>
            </a:r>
            <a:endParaRPr lang="en-US" altLang="ja-JP" sz="3600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9" name="表 9">
            <a:extLst>
              <a:ext uri="{FF2B5EF4-FFF2-40B4-BE49-F238E27FC236}">
                <a16:creationId xmlns:a16="http://schemas.microsoft.com/office/drawing/2014/main" id="{8FDBCD32-750B-5F83-BFC2-4DEA53F74B3A}"/>
              </a:ext>
            </a:extLst>
          </p:cNvPr>
          <p:cNvGraphicFramePr>
            <a:graphicFrameLocks noGrp="1"/>
          </p:cNvGraphicFramePr>
          <p:nvPr/>
        </p:nvGraphicFramePr>
        <p:xfrm>
          <a:off x="235527" y="2388919"/>
          <a:ext cx="11720946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0473">
                  <a:extLst>
                    <a:ext uri="{9D8B030D-6E8A-4147-A177-3AD203B41FA5}">
                      <a16:colId xmlns:a16="http://schemas.microsoft.com/office/drawing/2014/main" val="1753416213"/>
                    </a:ext>
                  </a:extLst>
                </a:gridCol>
                <a:gridCol w="5860473">
                  <a:extLst>
                    <a:ext uri="{9D8B030D-6E8A-4147-A177-3AD203B41FA5}">
                      <a16:colId xmlns:a16="http://schemas.microsoft.com/office/drawing/2014/main" val="2081937774"/>
                    </a:ext>
                  </a:extLst>
                </a:gridCol>
              </a:tblGrid>
              <a:tr h="541317">
                <a:tc>
                  <a:txBody>
                    <a:bodyPr/>
                    <a:lstStyle/>
                    <a:p>
                      <a:r>
                        <a:rPr kumimoji="1" lang="ja-JP" altLang="en-US" sz="3200" b="0" dirty="0"/>
                        <a:t>根拠・目的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b="0" dirty="0"/>
                        <a:t>当日の流れ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8108696"/>
                  </a:ext>
                </a:extLst>
              </a:tr>
              <a:tr h="7296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2800" dirty="0">
                          <a:latin typeface="游明朝" panose="02020400000000000000" pitchFamily="18" charset="-128"/>
                          <a:ea typeface="游明朝" panose="02020400000000000000" pitchFamily="18" charset="-128"/>
                        </a:rPr>
                        <a:t>障害者総合支援法第</a:t>
                      </a:r>
                      <a:r>
                        <a:rPr kumimoji="1" lang="en-US" altLang="zh-CN" sz="2800" dirty="0">
                          <a:latin typeface="游明朝" panose="02020400000000000000" pitchFamily="18" charset="-128"/>
                          <a:ea typeface="游明朝" panose="02020400000000000000" pitchFamily="18" charset="-128"/>
                        </a:rPr>
                        <a:t>11</a:t>
                      </a:r>
                      <a:r>
                        <a:rPr kumimoji="1" lang="zh-CN" altLang="en-US" sz="2800" dirty="0">
                          <a:latin typeface="游明朝" panose="02020400000000000000" pitchFamily="18" charset="-128"/>
                          <a:ea typeface="游明朝" panose="02020400000000000000" pitchFamily="18" charset="-128"/>
                        </a:rPr>
                        <a:t>条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kumimoji="1" lang="ja-JP" altLang="en-US" sz="2800" dirty="0">
                          <a:latin typeface="游明朝" panose="02020400000000000000" pitchFamily="18" charset="-128"/>
                          <a:ea typeface="游明朝" panose="02020400000000000000" pitchFamily="18" charset="-128"/>
                        </a:rPr>
                        <a:t>指導約１ヶ月前</a:t>
                      </a:r>
                      <a:endParaRPr kumimoji="1" lang="en-US" altLang="ja-JP" sz="2800" dirty="0">
                        <a:latin typeface="游明朝" panose="02020400000000000000" pitchFamily="18" charset="-128"/>
                        <a:ea typeface="游明朝" panose="02020400000000000000" pitchFamily="18" charset="-128"/>
                      </a:endParaRPr>
                    </a:p>
                    <a:p>
                      <a:r>
                        <a:rPr kumimoji="1" lang="ja-JP" altLang="en-US" sz="2800" dirty="0">
                          <a:latin typeface="游明朝" panose="02020400000000000000" pitchFamily="18" charset="-128"/>
                          <a:ea typeface="游明朝" panose="02020400000000000000" pitchFamily="18" charset="-128"/>
                        </a:rPr>
                        <a:t>　事業所に実施通知が到達</a:t>
                      </a:r>
                      <a:endParaRPr kumimoji="1" lang="en-US" altLang="ja-JP" sz="2800" dirty="0">
                        <a:latin typeface="游明朝" panose="02020400000000000000" pitchFamily="18" charset="-128"/>
                        <a:ea typeface="游明朝" panose="02020400000000000000" pitchFamily="18" charset="-128"/>
                      </a:endParaRPr>
                    </a:p>
                    <a:p>
                      <a:r>
                        <a:rPr kumimoji="1" lang="ja-JP" altLang="en-US" sz="2800" dirty="0">
                          <a:latin typeface="游明朝" panose="02020400000000000000" pitchFamily="18" charset="-128"/>
                          <a:ea typeface="游明朝" panose="02020400000000000000" pitchFamily="18" charset="-128"/>
                        </a:rPr>
                        <a:t>指導約</a:t>
                      </a:r>
                      <a:r>
                        <a:rPr kumimoji="1" lang="en-US" altLang="ja-JP" sz="2800" dirty="0">
                          <a:latin typeface="游明朝" panose="02020400000000000000" pitchFamily="18" charset="-128"/>
                          <a:ea typeface="游明朝" panose="02020400000000000000" pitchFamily="18" charset="-128"/>
                        </a:rPr>
                        <a:t>10</a:t>
                      </a:r>
                      <a:r>
                        <a:rPr kumimoji="1" lang="ja-JP" altLang="en-US" sz="2800" dirty="0">
                          <a:latin typeface="游明朝" panose="02020400000000000000" pitchFamily="18" charset="-128"/>
                          <a:ea typeface="游明朝" panose="02020400000000000000" pitchFamily="18" charset="-128"/>
                        </a:rPr>
                        <a:t>日前</a:t>
                      </a:r>
                      <a:endParaRPr kumimoji="1" lang="en-US" altLang="ja-JP" sz="2800" dirty="0">
                        <a:latin typeface="游明朝" panose="02020400000000000000" pitchFamily="18" charset="-128"/>
                        <a:ea typeface="游明朝" panose="02020400000000000000" pitchFamily="18" charset="-128"/>
                      </a:endParaRPr>
                    </a:p>
                    <a:p>
                      <a:r>
                        <a:rPr kumimoji="1" lang="ja-JP" altLang="en-US" sz="2800" dirty="0">
                          <a:latin typeface="游明朝" panose="02020400000000000000" pitchFamily="18" charset="-128"/>
                          <a:ea typeface="游明朝" panose="02020400000000000000" pitchFamily="18" charset="-128"/>
                        </a:rPr>
                        <a:t>　県や所在市町村あてに資料提出</a:t>
                      </a:r>
                      <a:endParaRPr kumimoji="1" lang="en-US" altLang="ja-JP" sz="2800" dirty="0">
                        <a:latin typeface="游明朝" panose="02020400000000000000" pitchFamily="18" charset="-128"/>
                        <a:ea typeface="游明朝" panose="02020400000000000000" pitchFamily="18" charset="-128"/>
                      </a:endParaRPr>
                    </a:p>
                    <a:p>
                      <a:r>
                        <a:rPr kumimoji="1" lang="ja-JP" altLang="en-US" sz="2800" dirty="0">
                          <a:latin typeface="游明朝" panose="02020400000000000000" pitchFamily="18" charset="-128"/>
                          <a:ea typeface="游明朝" panose="02020400000000000000" pitchFamily="18" charset="-128"/>
                        </a:rPr>
                        <a:t>　　　（実地指導実施）</a:t>
                      </a:r>
                      <a:endParaRPr kumimoji="1" lang="en-US" altLang="ja-JP" sz="2800" dirty="0">
                        <a:latin typeface="游明朝" panose="02020400000000000000" pitchFamily="18" charset="-128"/>
                        <a:ea typeface="游明朝" panose="02020400000000000000" pitchFamily="18" charset="-128"/>
                      </a:endParaRPr>
                    </a:p>
                    <a:p>
                      <a:r>
                        <a:rPr kumimoji="1" lang="ja-JP" altLang="en-US" sz="2800" dirty="0">
                          <a:latin typeface="游明朝" panose="02020400000000000000" pitchFamily="18" charset="-128"/>
                          <a:ea typeface="游明朝" panose="02020400000000000000" pitchFamily="18" charset="-128"/>
                        </a:rPr>
                        <a:t>指導約１ヶ月後</a:t>
                      </a:r>
                      <a:endParaRPr kumimoji="1" lang="en-US" altLang="ja-JP" sz="2800" dirty="0">
                        <a:latin typeface="游明朝" panose="02020400000000000000" pitchFamily="18" charset="-128"/>
                        <a:ea typeface="游明朝" panose="02020400000000000000" pitchFamily="18" charset="-128"/>
                      </a:endParaRPr>
                    </a:p>
                    <a:p>
                      <a:r>
                        <a:rPr kumimoji="1" lang="ja-JP" altLang="en-US" sz="2800" dirty="0">
                          <a:latin typeface="游明朝" panose="02020400000000000000" pitchFamily="18" charset="-128"/>
                          <a:ea typeface="游明朝" panose="02020400000000000000" pitchFamily="18" charset="-128"/>
                        </a:rPr>
                        <a:t>　改善指示事項に従い改善報告</a:t>
                      </a:r>
                      <a:endParaRPr kumimoji="1" lang="en-US" altLang="ja-JP" sz="2800" dirty="0">
                        <a:latin typeface="游明朝" panose="02020400000000000000" pitchFamily="18" charset="-128"/>
                        <a:ea typeface="游明朝" panose="02020400000000000000" pitchFamily="18" charset="-128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475961"/>
                  </a:ext>
                </a:extLst>
              </a:tr>
              <a:tr h="668638"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latin typeface="游明朝" panose="02020400000000000000" pitchFamily="18" charset="-128"/>
                          <a:ea typeface="游明朝" panose="02020400000000000000" pitchFamily="18" charset="-128"/>
                        </a:rPr>
                        <a:t>指定有効期間内に１，２回程実施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8093385"/>
                  </a:ext>
                </a:extLst>
              </a:tr>
              <a:tr h="1378333"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latin typeface="游明朝" panose="02020400000000000000" pitchFamily="18" charset="-128"/>
                          <a:ea typeface="游明朝" panose="02020400000000000000" pitchFamily="18" charset="-128"/>
                        </a:rPr>
                        <a:t>法令、通知等を遵守し、適正な事業運営を実施しているか否かを確認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7754304"/>
                  </a:ext>
                </a:extLst>
              </a:tr>
            </a:tbl>
          </a:graphicData>
        </a:graphic>
      </p:graphicFrame>
      <p:pic>
        <p:nvPicPr>
          <p:cNvPr id="3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B6020CBF-C9CE-C80D-8811-DE21CB35C6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4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AD383A6E-AA28-CB97-03EF-C1B724AF46C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5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23FE0B7F-4363-A5C3-3655-8C72277B03D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615420" y="578085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03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065"/>
    </mc:Choice>
    <mc:Fallback xmlns="">
      <p:transition spd="slow" advTm="950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8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31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3133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numSld="999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52" objId="4"/>
        <p14:pauseEvt time="93967" objId="4"/>
        <p14:seekEvt time="93967" objId="4" seek="93482"/>
        <p14:resumeEvt time="94168" objId="4"/>
        <p14:stopEvt time="95065" objId="4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91777"/>
            <a:ext cx="10980420" cy="2056410"/>
          </a:xfrm>
        </p:spPr>
        <p:txBody>
          <a:bodyPr>
            <a:normAutofit/>
          </a:bodyPr>
          <a:lstStyle/>
          <a:p>
            <a:r>
              <a:rPr lang="ja-JP" altLang="en-US" sz="4200" dirty="0"/>
              <a:t>本日の説明の要点</a:t>
            </a:r>
            <a:br>
              <a:rPr lang="ja-JP" altLang="en-US" dirty="0"/>
            </a:b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2066516"/>
            <a:ext cx="10007553" cy="459970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ja-JP" altLang="en-US" sz="3600" dirty="0">
                <a:solidFill>
                  <a:schemeClr val="tx1"/>
                </a:solidFill>
              </a:rPr>
              <a:t>集団指導の資料を用いて適正な運営体制が構築　　</a:t>
            </a:r>
            <a:endParaRPr lang="en-US" altLang="ja-JP" sz="3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sz="3600" dirty="0">
                <a:solidFill>
                  <a:schemeClr val="tx1"/>
                </a:solidFill>
              </a:rPr>
              <a:t>　されているか御確認いただくこと</a:t>
            </a:r>
            <a:endParaRPr lang="en-US" altLang="ja-JP" sz="3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ja-JP" sz="36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ja-JP" altLang="en-US" sz="3600" dirty="0">
                <a:solidFill>
                  <a:schemeClr val="tx1"/>
                </a:solidFill>
              </a:rPr>
              <a:t>実地指導について御理解いただき準備体制を整え</a:t>
            </a:r>
            <a:endParaRPr lang="en-US" altLang="ja-JP" sz="3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sz="3600" dirty="0">
                <a:solidFill>
                  <a:schemeClr val="tx1"/>
                </a:solidFill>
              </a:rPr>
              <a:t>　ていただくこと</a:t>
            </a:r>
            <a:endParaRPr lang="zh-TW" altLang="en-US" sz="36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ja-JP" sz="36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ja-JP" sz="2800" dirty="0">
              <a:solidFill>
                <a:schemeClr val="tx1"/>
              </a:solidFill>
            </a:endParaRPr>
          </a:p>
        </p:txBody>
      </p:sp>
      <p:pic>
        <p:nvPicPr>
          <p:cNvPr id="4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5DBCCA83-0379-D2A9-1686-CB84F57567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12220" y="571961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13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5065"/>
    </mc:Choice>
    <mc:Fallback xmlns="">
      <p:transition spd="slow" advClick="0" advTm="950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52" objId="4"/>
        <p14:pauseEvt time="93967" objId="4"/>
        <p14:seekEvt time="93967" objId="4" seek="93482"/>
        <p14:resumeEvt time="94168" objId="4"/>
        <p14:stopEvt time="95065" objId="4"/>
      </p14:showEvtLst>
    </p:ext>
  </p:extLst>
</p:sld>
</file>

<file path=ppt/theme/theme1.xml><?xml version="1.0" encoding="utf-8"?>
<a:theme xmlns:a="http://schemas.openxmlformats.org/drawingml/2006/main" name="レトロスペクト">
  <a:themeElements>
    <a:clrScheme name="レトロスペクト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137</Words>
  <Application>Microsoft Office PowerPoint</Application>
  <PresentationFormat>ワイド画面</PresentationFormat>
  <Paragraphs>22</Paragraphs>
  <Slides>2</Slides>
  <Notes>2</Notes>
  <HiddenSlides>0</HiddenSlides>
  <MMClips>4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游ゴシック</vt:lpstr>
      <vt:lpstr>游明朝</vt:lpstr>
      <vt:lpstr>Calibri</vt:lpstr>
      <vt:lpstr>Calibri Light</vt:lpstr>
      <vt:lpstr>Wingdings</vt:lpstr>
      <vt:lpstr>レトロスペクト</vt:lpstr>
      <vt:lpstr>指定障害福祉サービス事業者等の指導監査の実施について </vt:lpstr>
      <vt:lpstr>本日の説明の要点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指定障害福祉サービス事業者等の指導監査の実施について </dc:title>
  <dc:creator>新見　ゆき</dc:creator>
  <cp:lastModifiedBy>新見　ゆき</cp:lastModifiedBy>
  <cp:revision>2</cp:revision>
  <dcterms:created xsi:type="dcterms:W3CDTF">2024-04-01T03:45:45Z</dcterms:created>
  <dcterms:modified xsi:type="dcterms:W3CDTF">2024-04-01T03:49:58Z</dcterms:modified>
</cp:coreProperties>
</file>