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4"/>
  </p:notesMasterIdLst>
  <p:sldIdLst>
    <p:sldId id="269" r:id="rId5"/>
    <p:sldId id="297" r:id="rId6"/>
    <p:sldId id="266" r:id="rId7"/>
    <p:sldId id="469" r:id="rId8"/>
    <p:sldId id="515" r:id="rId9"/>
    <p:sldId id="516" r:id="rId10"/>
    <p:sldId id="470" r:id="rId11"/>
    <p:sldId id="471" r:id="rId12"/>
    <p:sldId id="496" r:id="rId13"/>
    <p:sldId id="497" r:id="rId14"/>
    <p:sldId id="498" r:id="rId15"/>
    <p:sldId id="499" r:id="rId16"/>
    <p:sldId id="500" r:id="rId17"/>
    <p:sldId id="501" r:id="rId18"/>
    <p:sldId id="502" r:id="rId19"/>
    <p:sldId id="503" r:id="rId20"/>
    <p:sldId id="504" r:id="rId21"/>
    <p:sldId id="372" r:id="rId22"/>
    <p:sldId id="506" r:id="rId23"/>
    <p:sldId id="505" r:id="rId24"/>
    <p:sldId id="494" r:id="rId25"/>
    <p:sldId id="495" r:id="rId26"/>
    <p:sldId id="457" r:id="rId27"/>
    <p:sldId id="478" r:id="rId28"/>
    <p:sldId id="508" r:id="rId29"/>
    <p:sldId id="509" r:id="rId30"/>
    <p:sldId id="510" r:id="rId31"/>
    <p:sldId id="511" r:id="rId32"/>
    <p:sldId id="477" r:id="rId33"/>
  </p:sldIdLst>
  <p:sldSz cx="9144000" cy="6858000" type="screen4x3"/>
  <p:notesSz cx="7104063" cy="10234613"/>
  <p:custDataLst>
    <p:tags r:id="rId3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6" autoAdjust="0"/>
    <p:restoredTop sz="93199" autoAdjust="0"/>
  </p:normalViewPr>
  <p:slideViewPr>
    <p:cSldViewPr snapToObjects="1">
      <p:cViewPr varScale="1">
        <p:scale>
          <a:sx n="80" d="100"/>
          <a:sy n="80" d="100"/>
        </p:scale>
        <p:origin x="1469"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2024/9/24</a:t>
            </a:fld>
            <a:endParaRPr kumimoji="1" lang="ja-JP" altLang="en-US"/>
          </a:p>
        </p:txBody>
      </p:sp>
      <p:sp>
        <p:nvSpPr>
          <p:cNvPr id="4" name="スライド イメージ プレースホルダー 3"/>
          <p:cNvSpPr>
            <a:spLocks noGrp="1" noRot="1" noChangeAspect="1"/>
          </p:cNvSpPr>
          <p:nvPr>
            <p:ph type="sldImg" idx="2"/>
          </p:nvPr>
        </p:nvSpPr>
        <p:spPr>
          <a:xfrm>
            <a:off x="1062038" y="596900"/>
            <a:ext cx="4979987" cy="3733800"/>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400652" y="4481261"/>
            <a:ext cx="6302757" cy="5377514"/>
          </a:xfrm>
          <a:prstGeom prst="rect">
            <a:avLst/>
          </a:prstGeom>
        </p:spPr>
        <p:txBody>
          <a:bodyPr vert="horz" lIns="95477" tIns="47739" rIns="95477" bIns="477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3"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r>
              <a:rPr lang="ja-JP" altLang="en-US" sz="1700" dirty="0">
                <a:latin typeface="Meiryo UI" panose="020B0604030504040204" pitchFamily="50" charset="-128"/>
                <a:ea typeface="Meiryo UI" panose="020B0604030504040204" pitchFamily="50" charset="-128"/>
              </a:rPr>
              <a:t>みなさん、こんにちは。​</a:t>
            </a:r>
            <a:endParaRPr lang="en-US" altLang="ja-JP" sz="1700" dirty="0">
              <a:latin typeface="Meiryo UI" panose="020B0604030504040204" pitchFamily="50" charset="-128"/>
              <a:ea typeface="Meiryo UI" panose="020B0604030504040204" pitchFamily="50" charset="-128"/>
            </a:endParaRPr>
          </a:p>
          <a:p>
            <a:endParaRPr lang="ja-JP" altLang="en-US"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これから地理院地図の使い方についてご説明いたします。​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どうぞよろしくお願いいたします。​</a:t>
            </a:r>
          </a:p>
          <a:p>
            <a:r>
              <a:rPr lang="ja-JP" altLang="en-US"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r>
              <a:rPr lang="ja-JP" altLang="en-US" sz="1700" dirty="0">
                <a:latin typeface="Meiryo UI" panose="020B0604030504040204" pitchFamily="50" charset="-128"/>
                <a:ea typeface="Meiryo UI" panose="020B0604030504040204" pitchFamily="50" charset="-128"/>
              </a:rPr>
              <a:t>講師の皆様は、講座を行うにあたり、次の点を注意してください。​</a:t>
            </a:r>
          </a:p>
          <a:p>
            <a:r>
              <a:rPr lang="ja-JP" altLang="en-US" sz="1700" dirty="0">
                <a:latin typeface="Meiryo UI" panose="020B0604030504040204" pitchFamily="50" charset="-128"/>
                <a:ea typeface="Meiryo UI" panose="020B0604030504040204" pitchFamily="50" charset="-128"/>
              </a:rPr>
              <a:t>​</a:t>
            </a:r>
          </a:p>
          <a:p>
            <a:r>
              <a:rPr lang="ja-JP" altLang="en-US" sz="1700" dirty="0">
                <a:latin typeface="Meiryo UI" panose="020B0604030504040204" pitchFamily="50" charset="-128"/>
                <a:ea typeface="Meiryo UI" panose="020B0604030504040204" pitchFamily="50" charset="-128"/>
              </a:rPr>
              <a:t>受講者の皆様から、地理院地図の詳細等について、教材での説明にない内容についての質問を受けた場合は、​</a:t>
            </a:r>
          </a:p>
          <a:p>
            <a:r>
              <a:rPr lang="ja-JP" altLang="en-US" sz="1700" dirty="0">
                <a:latin typeface="Meiryo UI" panose="020B0604030504040204" pitchFamily="50" charset="-128"/>
                <a:ea typeface="Meiryo UI" panose="020B0604030504040204" pitchFamily="50" charset="-128"/>
              </a:rPr>
              <a:t>自身の理解で回答せず、この教材で紹介している</a:t>
            </a:r>
            <a:r>
              <a:rPr lang="en-US" altLang="ja-JP" sz="1700" dirty="0">
                <a:latin typeface="Meiryo UI" panose="020B0604030504040204" pitchFamily="50" charset="-128"/>
                <a:ea typeface="Meiryo UI" panose="020B0604030504040204" pitchFamily="50" charset="-128"/>
              </a:rPr>
              <a:t>URL</a:t>
            </a:r>
            <a:r>
              <a:rPr lang="ja-JP" altLang="en-US" sz="1700" dirty="0">
                <a:latin typeface="Meiryo UI" panose="020B0604030504040204" pitchFamily="50" charset="-128"/>
                <a:ea typeface="Meiryo UI" panose="020B0604030504040204" pitchFamily="50" charset="-128"/>
              </a:rPr>
              <a:t>をご案内ください。​</a:t>
            </a:r>
          </a:p>
          <a:p>
            <a:r>
              <a:rPr lang="ja-JP" altLang="en-US" sz="1100" dirty="0">
                <a:latin typeface="Meiryo UI" panose="020B0604030504040204" pitchFamily="50" charset="-128"/>
                <a:ea typeface="Meiryo UI" panose="020B0604030504040204" pitchFamily="50" charset="-128"/>
              </a:rPr>
              <a:t>​</a:t>
            </a: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defTabSz="872593">
              <a:defRPr/>
            </a:pPr>
            <a:r>
              <a:rPr lang="ja-JP" altLang="ja-JP" sz="1700" dirty="0">
                <a:solidFill>
                  <a:srgbClr val="000000"/>
                </a:solidFill>
                <a:latin typeface="Meiryo UI" panose="020B0604030504040204" pitchFamily="50" charset="-128"/>
                <a:ea typeface="Meiryo UI" panose="020B0604030504040204" pitchFamily="50" charset="-128"/>
              </a:rPr>
              <a:t>次に</a:t>
            </a:r>
            <a:r>
              <a:rPr lang="en-US" altLang="ja-JP" sz="1700" dirty="0">
                <a:solidFill>
                  <a:srgbClr val="000000"/>
                </a:solidFill>
                <a:latin typeface="Meiryo UI" panose="020B0604030504040204" pitchFamily="50" charset="-128"/>
                <a:ea typeface="Meiryo UI" panose="020B0604030504040204" pitchFamily="50" charset="-128"/>
              </a:rPr>
              <a:t>iPhone</a:t>
            </a:r>
            <a:r>
              <a:rPr lang="ja-JP" altLang="en-US" sz="1700" dirty="0">
                <a:solidFill>
                  <a:srgbClr val="000000"/>
                </a:solidFill>
                <a:latin typeface="Meiryo UI" panose="020B0604030504040204" pitchFamily="50" charset="-128"/>
                <a:ea typeface="Meiryo UI" panose="020B0604030504040204" pitchFamily="50" charset="-128"/>
              </a:rPr>
              <a:t>をお持ちの方の</a:t>
            </a:r>
            <a:r>
              <a:rPr lang="ja-JP" altLang="ja-JP" sz="1700" dirty="0">
                <a:solidFill>
                  <a:srgbClr val="000000"/>
                </a:solidFill>
                <a:latin typeface="Meiryo UI" panose="020B0604030504040204" pitchFamily="50" charset="-128"/>
                <a:ea typeface="Meiryo UI" panose="020B0604030504040204" pitchFamily="50" charset="-128"/>
              </a:rPr>
              <a:t>操作方法です。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dirty="0">
              <a:solidFill>
                <a:srgbClr val="444444"/>
              </a:solidFill>
              <a:latin typeface="Meiryo UI" panose="020B0604030504040204" pitchFamily="50" charset="-128"/>
              <a:ea typeface="Meiryo UI" panose="020B0604030504040204" pitchFamily="50" charset="-128"/>
            </a:endParaRPr>
          </a:p>
          <a:p>
            <a:pPr algn="l" rtl="0" fontAlgn="base"/>
            <a:endParaRPr lang="en-US" altLang="ja-JP" sz="1700" dirty="0">
              <a:solidFill>
                <a:srgbClr val="000000"/>
              </a:solidFill>
              <a:latin typeface="Meiryo UI" panose="020B0604030504040204" pitchFamily="50" charset="-128"/>
              <a:ea typeface="Meiryo UI" panose="020B0604030504040204" pitchFamily="50" charset="-128"/>
            </a:endParaRPr>
          </a:p>
          <a:p>
            <a:pPr algn="l" rtl="0" fontAlgn="base"/>
            <a:r>
              <a:rPr lang="ja-JP" altLang="ja-JP" sz="1700" dirty="0">
                <a:solidFill>
                  <a:srgbClr val="000000"/>
                </a:solidFill>
                <a:latin typeface="Meiryo UI" panose="020B0604030504040204" pitchFamily="50" charset="-128"/>
                <a:ea typeface="Meiryo UI" panose="020B0604030504040204" pitchFamily="50" charset="-128"/>
              </a:rPr>
              <a:t>①</a:t>
            </a:r>
            <a:r>
              <a:rPr lang="ja-JP" altLang="en-US" sz="1700" dirty="0">
                <a:solidFill>
                  <a:srgbClr val="000000"/>
                </a:solidFill>
                <a:latin typeface="Meiryo UI" panose="020B0604030504040204" pitchFamily="50" charset="-128"/>
                <a:ea typeface="Meiryo UI" panose="020B0604030504040204" pitchFamily="50" charset="-128"/>
              </a:rPr>
              <a:t>ホーム画面より</a:t>
            </a:r>
            <a:r>
              <a:rPr lang="ja-JP" altLang="ja-JP" sz="1700" dirty="0">
                <a:solidFill>
                  <a:srgbClr val="000000"/>
                </a:solidFill>
                <a:latin typeface="Meiryo UI" panose="020B0604030504040204" pitchFamily="50" charset="-128"/>
                <a:ea typeface="Meiryo UI" panose="020B0604030504040204" pitchFamily="50" charset="-128"/>
              </a:rPr>
              <a:t>「</a:t>
            </a:r>
            <a:r>
              <a:rPr lang="en-US" altLang="ja-JP" sz="1700" dirty="0">
                <a:solidFill>
                  <a:srgbClr val="000000"/>
                </a:solidFill>
                <a:latin typeface="Meiryo UI" panose="020B0604030504040204" pitchFamily="50" charset="-128"/>
                <a:ea typeface="Meiryo UI" panose="020B0604030504040204" pitchFamily="50" charset="-128"/>
              </a:rPr>
              <a:t>Safari</a:t>
            </a:r>
            <a:r>
              <a:rPr lang="ja-JP" altLang="ja-JP" sz="1700" dirty="0">
                <a:solidFill>
                  <a:srgbClr val="000000"/>
                </a:solidFill>
                <a:latin typeface="Meiryo UI" panose="020B0604030504040204" pitchFamily="50" charset="-128"/>
                <a:ea typeface="Meiryo UI" panose="020B0604030504040204" pitchFamily="50" charset="-128"/>
              </a:rPr>
              <a:t>」を押します。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dirty="0">
              <a:solidFill>
                <a:srgbClr val="444444"/>
              </a:solidFill>
              <a:latin typeface="Meiryo UI" panose="020B0604030504040204" pitchFamily="50" charset="-128"/>
              <a:ea typeface="Meiryo UI" panose="020B0604030504040204" pitchFamily="50" charset="-128"/>
            </a:endParaRPr>
          </a:p>
          <a:p>
            <a:pPr algn="l" rtl="0" fontAlgn="base"/>
            <a:endParaRPr lang="en-US" altLang="ja-JP" sz="1700" dirty="0">
              <a:solidFill>
                <a:srgbClr val="000000"/>
              </a:solidFill>
              <a:latin typeface="Meiryo UI" panose="020B0604030504040204" pitchFamily="50" charset="-128"/>
              <a:ea typeface="Meiryo UI" panose="020B0604030504040204" pitchFamily="50" charset="-128"/>
            </a:endParaRPr>
          </a:p>
          <a:p>
            <a:pPr algn="l" rtl="0" fontAlgn="base"/>
            <a:r>
              <a:rPr lang="ja-JP" altLang="ja-JP" sz="1700" dirty="0">
                <a:solidFill>
                  <a:srgbClr val="000000"/>
                </a:solidFill>
                <a:latin typeface="Meiryo UI" panose="020B0604030504040204" pitchFamily="50" charset="-128"/>
                <a:ea typeface="Meiryo UI" panose="020B0604030504040204" pitchFamily="50" charset="-128"/>
              </a:rPr>
              <a:t>②「検索</a:t>
            </a:r>
            <a:r>
              <a:rPr lang="ja-JP" altLang="en-US" sz="1700" dirty="0">
                <a:solidFill>
                  <a:srgbClr val="000000"/>
                </a:solidFill>
                <a:latin typeface="Meiryo UI" panose="020B0604030504040204" pitchFamily="50" charset="-128"/>
                <a:ea typeface="Meiryo UI" panose="020B0604030504040204" pitchFamily="50" charset="-128"/>
              </a:rPr>
              <a:t>用の枠</a:t>
            </a:r>
            <a:r>
              <a:rPr lang="ja-JP" altLang="ja-JP" sz="1700" dirty="0">
                <a:solidFill>
                  <a:srgbClr val="000000"/>
                </a:solidFill>
                <a:latin typeface="Meiryo UI" panose="020B0604030504040204" pitchFamily="50" charset="-128"/>
                <a:ea typeface="Meiryo UI" panose="020B0604030504040204" pitchFamily="50" charset="-128"/>
              </a:rPr>
              <a:t>」を押します。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dirty="0">
              <a:solidFill>
                <a:srgbClr val="444444"/>
              </a:solidFill>
              <a:latin typeface="Meiryo UI" panose="020B0604030504040204" pitchFamily="50" charset="-128"/>
              <a:ea typeface="Meiryo UI" panose="020B0604030504040204" pitchFamily="50" charset="-128"/>
            </a:endParaRPr>
          </a:p>
          <a:p>
            <a:pPr algn="l" rtl="0" fontAlgn="base"/>
            <a:endParaRPr lang="en-US" altLang="ja-JP" sz="1700" dirty="0">
              <a:solidFill>
                <a:srgbClr val="000000"/>
              </a:solidFill>
              <a:latin typeface="Meiryo UI" panose="020B0604030504040204" pitchFamily="50" charset="-128"/>
              <a:ea typeface="Meiryo UI" panose="020B0604030504040204" pitchFamily="50" charset="-128"/>
            </a:endParaRPr>
          </a:p>
          <a:p>
            <a:pPr algn="l" rtl="0" fontAlgn="base"/>
            <a:r>
              <a:rPr lang="ja-JP" altLang="ja-JP" sz="1700" dirty="0">
                <a:solidFill>
                  <a:srgbClr val="000000"/>
                </a:solidFill>
                <a:latin typeface="Meiryo UI" panose="020B0604030504040204" pitchFamily="50" charset="-128"/>
                <a:ea typeface="Meiryo UI" panose="020B0604030504040204" pitchFamily="50" charset="-128"/>
              </a:rPr>
              <a:t>③</a:t>
            </a:r>
            <a:r>
              <a:rPr lang="ja-JP" altLang="en-US" sz="1700" dirty="0">
                <a:solidFill>
                  <a:srgbClr val="000000"/>
                </a:solidFill>
                <a:latin typeface="Meiryo UI" panose="020B0604030504040204" pitchFamily="50" charset="-128"/>
                <a:ea typeface="Meiryo UI" panose="020B0604030504040204" pitchFamily="50" charset="-128"/>
              </a:rPr>
              <a:t>「地理院地図」と入力します。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629190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l" rtl="0" fontAlgn="base"/>
            <a:r>
              <a:rPr lang="ja-JP" altLang="en-US" sz="1700" dirty="0">
                <a:solidFill>
                  <a:srgbClr val="000000"/>
                </a:solidFill>
                <a:latin typeface="Meiryo UI" panose="020B0604030504040204" pitchFamily="50" charset="-128"/>
                <a:ea typeface="Meiryo UI" panose="020B0604030504040204" pitchFamily="50" charset="-128"/>
              </a:rPr>
              <a:t>④画面右下の青色の</a:t>
            </a:r>
            <a:r>
              <a:rPr lang="ja-JP" altLang="ja-JP" sz="1700" dirty="0">
                <a:solidFill>
                  <a:srgbClr val="000000"/>
                </a:solidFill>
                <a:latin typeface="Meiryo UI" panose="020B0604030504040204" pitchFamily="50" charset="-128"/>
                <a:ea typeface="Meiryo UI" panose="020B0604030504040204" pitchFamily="50" charset="-128"/>
              </a:rPr>
              <a:t>「</a:t>
            </a:r>
            <a:r>
              <a:rPr lang="ja-JP" altLang="en-US" sz="1700" dirty="0">
                <a:solidFill>
                  <a:srgbClr val="000000"/>
                </a:solidFill>
                <a:latin typeface="Meiryo UI" panose="020B0604030504040204" pitchFamily="50" charset="-128"/>
                <a:ea typeface="Meiryo UI" panose="020B0604030504040204" pitchFamily="50" charset="-128"/>
              </a:rPr>
              <a:t>開く</a:t>
            </a:r>
            <a:r>
              <a:rPr lang="ja-JP" altLang="ja-JP" sz="1700" dirty="0">
                <a:solidFill>
                  <a:srgbClr val="000000"/>
                </a:solidFill>
                <a:latin typeface="Meiryo UI" panose="020B0604030504040204" pitchFamily="50" charset="-128"/>
                <a:ea typeface="Meiryo UI" panose="020B0604030504040204" pitchFamily="50" charset="-128"/>
              </a:rPr>
              <a:t>」を押します。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dirty="0">
              <a:solidFill>
                <a:srgbClr val="444444"/>
              </a:solidFill>
              <a:latin typeface="Meiryo UI" panose="020B0604030504040204" pitchFamily="50" charset="-128"/>
              <a:ea typeface="Meiryo UI" panose="020B0604030504040204" pitchFamily="50" charset="-128"/>
            </a:endParaRPr>
          </a:p>
          <a:p>
            <a:pPr algn="l" rtl="0" fontAlgn="base"/>
            <a:endParaRPr lang="en-US" altLang="ja-JP" sz="1700" dirty="0">
              <a:solidFill>
                <a:srgbClr val="000000"/>
              </a:solidFill>
              <a:latin typeface="Meiryo UI" panose="020B0604030504040204" pitchFamily="50" charset="-128"/>
              <a:ea typeface="Meiryo UI" panose="020B0604030504040204" pitchFamily="50" charset="-128"/>
            </a:endParaRPr>
          </a:p>
          <a:p>
            <a:pPr algn="l" rtl="0" fontAlgn="base"/>
            <a:r>
              <a:rPr lang="ja-JP" altLang="en-US" sz="1700" dirty="0">
                <a:solidFill>
                  <a:srgbClr val="000000"/>
                </a:solidFill>
                <a:latin typeface="Meiryo UI" panose="020B0604030504040204" pitchFamily="50" charset="-128"/>
                <a:ea typeface="Meiryo UI" panose="020B0604030504040204" pitchFamily="50" charset="-128"/>
              </a:rPr>
              <a:t>⑤検索結果の中から見たい項目を</a:t>
            </a:r>
            <a:r>
              <a:rPr lang="ja-JP" altLang="ja-JP" sz="1700" dirty="0">
                <a:solidFill>
                  <a:srgbClr val="000000"/>
                </a:solidFill>
                <a:latin typeface="Meiryo UI" panose="020B0604030504040204" pitchFamily="50" charset="-128"/>
                <a:ea typeface="Meiryo UI" panose="020B0604030504040204" pitchFamily="50" charset="-128"/>
              </a:rPr>
              <a:t>押します。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dirty="0">
              <a:solidFill>
                <a:srgbClr val="444444"/>
              </a:solidFill>
              <a:latin typeface="Meiryo UI" panose="020B0604030504040204" pitchFamily="50" charset="-128"/>
              <a:ea typeface="Meiryo UI" panose="020B0604030504040204" pitchFamily="50" charset="-128"/>
            </a:endParaRPr>
          </a:p>
          <a:p>
            <a:pPr algn="l" rtl="0" fontAlgn="base"/>
            <a:endParaRPr lang="en-US" altLang="ja-JP" sz="1700" dirty="0">
              <a:solidFill>
                <a:srgbClr val="000000"/>
              </a:solidFill>
              <a:latin typeface="Meiryo UI" panose="020B0604030504040204" pitchFamily="50" charset="-128"/>
              <a:ea typeface="Meiryo UI" panose="020B0604030504040204" pitchFamily="50" charset="-128"/>
            </a:endParaRPr>
          </a:p>
          <a:p>
            <a:pPr algn="l" rtl="0" fontAlgn="base"/>
            <a:r>
              <a:rPr lang="ja-JP" altLang="en-US" sz="1700" dirty="0">
                <a:solidFill>
                  <a:srgbClr val="000000"/>
                </a:solidFill>
                <a:latin typeface="Meiryo UI" panose="020B0604030504040204" pitchFamily="50" charset="-128"/>
                <a:ea typeface="Meiryo UI" panose="020B0604030504040204" pitchFamily="50" charset="-128"/>
              </a:rPr>
              <a:t>⑥地理院地図が表示されます。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417404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r>
              <a:rPr lang="ja-JP" altLang="en-US" sz="1700" dirty="0">
                <a:latin typeface="Meiryo UI" panose="020B0604030504040204" pitchFamily="50" charset="-128"/>
                <a:ea typeface="Meiryo UI" panose="020B0604030504040204" pitchFamily="50" charset="-128"/>
              </a:rPr>
              <a:t>続いて、ブックマークの仕方についてご説明いたします。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ブックマークとはよく閲覧するページを登録し、簡単に表示できるよう保存しておく機能です。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pPr defTabSz="954825">
              <a:defRPr/>
            </a:pPr>
            <a:r>
              <a:rPr lang="ja-JP" altLang="en-US" sz="1700" dirty="0">
                <a:latin typeface="Meiryo UI" panose="020B0604030504040204" pitchFamily="50" charset="-128"/>
                <a:ea typeface="Meiryo UI" panose="020B0604030504040204" pitchFamily="50" charset="-128"/>
              </a:rPr>
              <a:t>まずは、</a:t>
            </a:r>
            <a:r>
              <a:rPr lang="en-US" altLang="ja-JP" sz="1700" dirty="0">
                <a:solidFill>
                  <a:srgbClr val="000000"/>
                </a:solidFill>
                <a:latin typeface="Meiryo UI" panose="020B0604030504040204" pitchFamily="50" charset="-128"/>
                <a:ea typeface="Meiryo UI" panose="020B0604030504040204" pitchFamily="50" charset="-128"/>
              </a:rPr>
              <a:t>Android</a:t>
            </a:r>
            <a:r>
              <a:rPr lang="ja-JP" altLang="ja-JP" sz="1700" dirty="0">
                <a:solidFill>
                  <a:srgbClr val="000000"/>
                </a:solidFill>
                <a:latin typeface="Meiryo UI" panose="020B0604030504040204" pitchFamily="50" charset="-128"/>
                <a:ea typeface="Meiryo UI" panose="020B0604030504040204" pitchFamily="50" charset="-128"/>
              </a:rPr>
              <a:t>スマートフォンをお持ちの方の操作方法です。</a:t>
            </a:r>
            <a:endParaRPr lang="en-US" altLang="ja-JP" sz="1700" dirty="0">
              <a:solidFill>
                <a:srgbClr val="000000"/>
              </a:solidFill>
              <a:latin typeface="Meiryo UI" panose="020B0604030504040204" pitchFamily="50" charset="-128"/>
              <a:ea typeface="Meiryo UI" panose="020B0604030504040204" pitchFamily="50" charset="-128"/>
            </a:endParaRPr>
          </a:p>
          <a:p>
            <a:pPr defTabSz="954825">
              <a:defRPr/>
            </a:pPr>
            <a:endParaRPr lang="en-US" altLang="ja-JP" sz="1700" dirty="0">
              <a:solidFill>
                <a:srgbClr val="000000"/>
              </a:solidFill>
              <a:latin typeface="Meiryo UI" panose="020B0604030504040204" pitchFamily="50" charset="-128"/>
              <a:ea typeface="Meiryo UI" panose="020B0604030504040204" pitchFamily="50" charset="-128"/>
            </a:endParaRPr>
          </a:p>
          <a:p>
            <a:pPr defTabSz="954825">
              <a:defRPr/>
            </a:pPr>
            <a:r>
              <a:rPr lang="ja-JP" altLang="en-US" sz="1700" dirty="0">
                <a:solidFill>
                  <a:srgbClr val="000000"/>
                </a:solidFill>
                <a:latin typeface="Meiryo UI" panose="020B0604030504040204" pitchFamily="50" charset="-128"/>
                <a:ea typeface="Meiryo UI" panose="020B0604030504040204" pitchFamily="50" charset="-128"/>
              </a:rPr>
              <a:t>①地理院地図の表示画面で、画面右上の</a:t>
            </a:r>
            <a:r>
              <a:rPr lang="en-US" altLang="ja-JP" sz="1700" dirty="0">
                <a:solidFill>
                  <a:srgbClr val="000000"/>
                </a:solidFill>
                <a:latin typeface="Meiryo UI" panose="020B0604030504040204" pitchFamily="50" charset="-128"/>
                <a:ea typeface="Meiryo UI" panose="020B0604030504040204" pitchFamily="50" charset="-128"/>
              </a:rPr>
              <a:t>3</a:t>
            </a:r>
            <a:r>
              <a:rPr lang="ja-JP" altLang="en-US" sz="1700" dirty="0">
                <a:solidFill>
                  <a:srgbClr val="000000"/>
                </a:solidFill>
                <a:latin typeface="Meiryo UI" panose="020B0604030504040204" pitchFamily="50" charset="-128"/>
                <a:ea typeface="Meiryo UI" panose="020B0604030504040204" pitchFamily="50" charset="-128"/>
              </a:rPr>
              <a:t>つの点を押します。</a:t>
            </a:r>
            <a:endParaRPr lang="en-US" altLang="ja-JP" sz="1700" dirty="0">
              <a:solidFill>
                <a:srgbClr val="000000"/>
              </a:solidFill>
              <a:latin typeface="Meiryo UI" panose="020B0604030504040204" pitchFamily="50" charset="-128"/>
              <a:ea typeface="Meiryo UI" panose="020B0604030504040204" pitchFamily="50" charset="-128"/>
            </a:endParaRPr>
          </a:p>
          <a:p>
            <a:pPr defTabSz="954825">
              <a:defRPr/>
            </a:pPr>
            <a:endParaRPr lang="en-US" altLang="ja-JP" sz="1700" dirty="0">
              <a:solidFill>
                <a:srgbClr val="000000"/>
              </a:solidFill>
              <a:latin typeface="Meiryo UI" panose="020B0604030504040204" pitchFamily="50" charset="-128"/>
              <a:ea typeface="Meiryo UI" panose="020B0604030504040204" pitchFamily="50" charset="-128"/>
            </a:endParaRPr>
          </a:p>
          <a:p>
            <a:pPr defTabSz="954825">
              <a:defRPr/>
            </a:pPr>
            <a:r>
              <a:rPr lang="ja-JP" altLang="en-US" sz="1700" dirty="0">
                <a:solidFill>
                  <a:srgbClr val="000000"/>
                </a:solidFill>
                <a:latin typeface="Meiryo UI" panose="020B0604030504040204" pitchFamily="50" charset="-128"/>
                <a:ea typeface="Meiryo UI" panose="020B0604030504040204" pitchFamily="50" charset="-128"/>
              </a:rPr>
              <a:t>②星形のボタンを押します。</a:t>
            </a:r>
            <a:endParaRPr lang="en-US" altLang="ja-JP" sz="1700" dirty="0">
              <a:solidFill>
                <a:srgbClr val="000000"/>
              </a:solidFill>
              <a:latin typeface="Meiryo UI" panose="020B0604030504040204" pitchFamily="50" charset="-128"/>
              <a:ea typeface="Meiryo UI" panose="020B0604030504040204" pitchFamily="50" charset="-128"/>
            </a:endParaRPr>
          </a:p>
          <a:p>
            <a:pPr defTabSz="954825">
              <a:defRPr/>
            </a:pPr>
            <a:endParaRPr lang="en-US" altLang="ja-JP" sz="1700" dirty="0">
              <a:solidFill>
                <a:srgbClr val="000000"/>
              </a:solidFill>
              <a:latin typeface="Meiryo UI" panose="020B0604030504040204" pitchFamily="50" charset="-128"/>
              <a:ea typeface="Meiryo UI" panose="020B0604030504040204" pitchFamily="50" charset="-128"/>
            </a:endParaRPr>
          </a:p>
          <a:p>
            <a:pPr defTabSz="954825">
              <a:defRPr/>
            </a:pPr>
            <a:r>
              <a:rPr lang="ja-JP" altLang="en-US" sz="1700" dirty="0">
                <a:solidFill>
                  <a:srgbClr val="000000"/>
                </a:solidFill>
                <a:latin typeface="Meiryo UI" panose="020B0604030504040204" pitchFamily="50" charset="-128"/>
                <a:ea typeface="Meiryo UI" panose="020B0604030504040204" pitchFamily="50" charset="-128"/>
              </a:rPr>
              <a:t>これでブックマークは完了です。</a:t>
            </a:r>
            <a:endParaRPr lang="en-US" altLang="ja-JP" sz="1700" dirty="0">
              <a:solidFill>
                <a:srgbClr val="000000"/>
              </a:solidFill>
              <a:latin typeface="Meiryo UI" panose="020B0604030504040204" pitchFamily="50" charset="-128"/>
              <a:ea typeface="Meiryo UI" panose="020B0604030504040204" pitchFamily="50" charset="-128"/>
            </a:endParaRPr>
          </a:p>
          <a:p>
            <a:pPr defTabSz="954825">
              <a:defRPr/>
            </a:pPr>
            <a:endParaRPr lang="en-US" altLang="ja-JP" sz="1100" dirty="0">
              <a:solidFill>
                <a:srgbClr val="000000"/>
              </a:solidFill>
              <a:latin typeface="Meiryo UI" panose="020B0604030504040204" pitchFamily="50" charset="-128"/>
              <a:ea typeface="Meiryo UI" panose="020B0604030504040204" pitchFamily="50" charset="-128"/>
            </a:endParaRPr>
          </a:p>
          <a:p>
            <a:pPr defTabSz="954825">
              <a:defRPr/>
            </a:pPr>
            <a:r>
              <a:rPr lang="en-US" altLang="ja-JP" sz="1100" dirty="0">
                <a:solidFill>
                  <a:srgbClr val="000000"/>
                </a:solidFill>
                <a:latin typeface="Meiryo UI" panose="020B0604030504040204" pitchFamily="50" charset="-128"/>
                <a:ea typeface="Meiryo UI" panose="020B0604030504040204" pitchFamily="50" charset="-128"/>
              </a:rPr>
              <a:t>​</a:t>
            </a:r>
            <a:endParaRPr lang="en-US" altLang="ja-JP" sz="1100" dirty="0">
              <a:solidFill>
                <a:srgbClr val="444444"/>
              </a:solidFill>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46747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r>
              <a:rPr lang="en-US" altLang="ja-JP" sz="1700" dirty="0">
                <a:latin typeface="Meiryo UI" panose="020B0604030504040204" pitchFamily="50" charset="-128"/>
                <a:ea typeface="Meiryo UI" panose="020B0604030504040204" pitchFamily="50" charset="-128"/>
              </a:rPr>
              <a:t>Android</a:t>
            </a:r>
            <a:r>
              <a:rPr lang="ja-JP" altLang="en-US" sz="1700" dirty="0">
                <a:latin typeface="Meiryo UI" panose="020B0604030504040204" pitchFamily="50" charset="-128"/>
                <a:ea typeface="Meiryo UI" panose="020B0604030504040204" pitchFamily="50" charset="-128"/>
              </a:rPr>
              <a:t>で保存したページをブックマークから開く方法をご説明いたします。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a:t>
            </a:r>
            <a:r>
              <a:rPr lang="ja-JP" altLang="en-US" sz="1700" dirty="0">
                <a:latin typeface="Meiryo UI" panose="020B0604030504040204" pitchFamily="50" charset="-128"/>
                <a:ea typeface="Meiryo UI" panose="020B0604030504040204" pitchFamily="50" charset="-128"/>
                <a:cs typeface="メイリオ" panose="020B0604030504040204" pitchFamily="50" charset="-128"/>
              </a:rPr>
              <a:t>画面右上</a:t>
            </a:r>
            <a:r>
              <a:rPr lang="ja-JP" altLang="ja-JP" sz="1700" dirty="0">
                <a:latin typeface="Meiryo UI" panose="020B0604030504040204" pitchFamily="50" charset="-128"/>
                <a:ea typeface="Meiryo UI" panose="020B0604030504040204" pitchFamily="50" charset="-128"/>
                <a:cs typeface="メイリオ" panose="020B0604030504040204" pitchFamily="50" charset="-128"/>
              </a:rPr>
              <a:t>の</a:t>
            </a:r>
            <a:r>
              <a:rPr lang="ja-JP" altLang="en-US" sz="1700" dirty="0">
                <a:latin typeface="Meiryo UI" panose="020B0604030504040204" pitchFamily="50" charset="-128"/>
                <a:ea typeface="Meiryo UI" panose="020B0604030504040204" pitchFamily="50" charset="-128"/>
                <a:cs typeface="メイリオ" panose="020B0604030504040204" pitchFamily="50" charset="-128"/>
              </a:rPr>
              <a:t>３つの点を押します。</a:t>
            </a:r>
            <a:endParaRPr lang="en-US" altLang="ja-JP" sz="17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②「ブックマーク」を押します。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③開きたいページを押します。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④見たい画面が表示されます。</a:t>
            </a:r>
            <a:endParaRPr lang="en-US" altLang="ja-JP" sz="17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defTabSz="872593">
              <a:defRPr/>
            </a:pPr>
            <a:r>
              <a:rPr lang="ja-JP" altLang="en-US" sz="1700" dirty="0">
                <a:latin typeface="Meiryo UI" panose="020B0604030504040204" pitchFamily="50" charset="-128"/>
                <a:ea typeface="Meiryo UI" panose="020B0604030504040204" pitchFamily="50" charset="-128"/>
              </a:rPr>
              <a:t>続いて、</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でのブックマークの仕方をご説明いたします。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①画面下部の赤枠で囲ってあるマークを押します。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②赤枠で囲ってある「ブックマークを追加」を押します。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③「保存」を押します。</a:t>
            </a:r>
          </a:p>
          <a:p>
            <a:pPr defTabSz="87259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defTabSz="872593">
              <a:defRPr/>
            </a:pPr>
            <a:r>
              <a:rPr lang="ja-JP" altLang="en-US"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で保存したぺージをブックマークから開く方法についてご説明いたします。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①画面下部の赤枠で囲ってある本のマークを押します。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②赤枠で囲ってある開きたいページを押します。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③見たい画面が表示されます。</a:t>
            </a:r>
          </a:p>
          <a:p>
            <a:pPr defTabSz="87259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3426258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defTabSz="872593">
              <a:defRPr/>
            </a:pPr>
            <a:r>
              <a:rPr lang="ja-JP" altLang="en-US"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Android</a:t>
            </a:r>
            <a:r>
              <a:rPr lang="ja-JP" altLang="en-US" sz="1700" dirty="0">
                <a:latin typeface="Meiryo UI" panose="020B0604030504040204" pitchFamily="50" charset="-128"/>
                <a:ea typeface="Meiryo UI" panose="020B0604030504040204" pitchFamily="50" charset="-128"/>
              </a:rPr>
              <a:t>でホーム画面に追加する方法です。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ホーム画面に追加しておくとすぐに開く事が出来て、便利になります。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①画面右上の３つの点を押します。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②「ホーム画面に追加」を押します。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③「追加」を押します。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④ホーム画面に追加が完了しました。</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82897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defTabSz="872593">
              <a:defRPr/>
            </a:pPr>
            <a:r>
              <a:rPr lang="ja-JP" altLang="en-US" sz="1700" dirty="0">
                <a:latin typeface="Meiryo UI" panose="020B0604030504040204" pitchFamily="50" charset="-128"/>
                <a:ea typeface="Meiryo UI" panose="020B0604030504040204" pitchFamily="50" charset="-128"/>
              </a:rPr>
              <a:t>続いて、</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でホーム画面に追加する方法です。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①画面下部の赤枠で囲ってあるマークを押します。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②「ホーム画面に追加」を押します。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③「追加」を押します。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④ホーム画面に追加が完了しました。</a:t>
            </a:r>
          </a:p>
          <a:p>
            <a:pPr defTabSz="87259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302730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r>
              <a:rPr lang="ja-JP" altLang="en-US" sz="1700" dirty="0">
                <a:latin typeface="Meiryo UI" panose="020B0604030504040204" pitchFamily="50" charset="-128"/>
                <a:ea typeface="Meiryo UI" panose="020B0604030504040204" pitchFamily="50" charset="-128"/>
              </a:rPr>
              <a:t>ここでは、地理院地図の活用の仕方をご説明いたします。</a:t>
            </a:r>
          </a:p>
          <a:p>
            <a:endParaRPr lang="ja-JP" altLang="en-US"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まずは、</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地理院地図の基本</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画面</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構成についてご説明いた</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します。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検索バー</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で</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は、</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気になる</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場所の地名や住所などを入力すると</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検索結果が表示されます。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検索結果</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の中から</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目当ての</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場所を選択すると</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そこの</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地図</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を表示でき</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ます。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地図</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ボタンを押すと</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、様々な種類の</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地図</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や航空写真等が一覧で</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表示されます。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見たい項目を</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選択する</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と、地図上にその項目が重ね合わせ</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て</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表示されます。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「地図」ボタンからは、地図や航空写真の他にも、標高や災害伝承等、地理院地図で確認可能なあらゆる情報を表示させることが可能です。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メニュー</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ボタン</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右上の</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本線</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を押すと「共有・設定・ツール」が表示され</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この内ツールからは、断面図や３</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D</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表示など、様々な</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機能を利用できます。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画面下部の</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コンテキストメニュー</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で</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は、</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画面</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左下</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「矢印」を押す</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ことで、そのとき表示している</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地図</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中心</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部の「</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住所・緯度・経度等</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が</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確認でき</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367901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r>
              <a:rPr lang="ja-JP" altLang="en-US" sz="1700" dirty="0">
                <a:latin typeface="Meiryo UI" panose="020B0604030504040204" pitchFamily="50" charset="-128"/>
                <a:ea typeface="Meiryo UI" panose="020B0604030504040204" pitchFamily="50" charset="-128"/>
              </a:rPr>
              <a:t>この講座は、地理院地図について学ぶ講座です。​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章では、地理院地図とはなにかについて学びます。​​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2</a:t>
            </a:r>
            <a:r>
              <a:rPr lang="ja-JP" altLang="en-US" sz="1700" dirty="0">
                <a:latin typeface="Meiryo UI" panose="020B0604030504040204" pitchFamily="50" charset="-128"/>
                <a:ea typeface="Meiryo UI" panose="020B0604030504040204" pitchFamily="50" charset="-128"/>
              </a:rPr>
              <a:t>章では、地理院地図の準備の仕方を学びます。​​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章では、地理院地図の活用方法についてご説明いたします。</a:t>
            </a: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次に、</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スマートフォンで地理院地図</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を操作する際</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基本的な</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操作方法をご紹介いたします。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まずは</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拡大・縮小の方法です。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地理院地図の画面に</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本の指を乗せて、指を広げると地図が拡大し、つまむと地図が縮小されます。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次に</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地図</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上</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の移動の方法についてです。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地理院地図の画面に指を乗せて、上下左右に動かすと地図を移動することができます。</a:t>
            </a:r>
          </a:p>
          <a:p>
            <a:pPr defTabSz="87259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328385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defTabSz="872593">
              <a:defRPr/>
            </a:pPr>
            <a:r>
              <a:rPr lang="ja-JP" altLang="en-US" sz="1700" dirty="0">
                <a:latin typeface="Meiryo UI" panose="020B0604030504040204" pitchFamily="50" charset="-128"/>
                <a:ea typeface="Meiryo UI" panose="020B0604030504040204" pitchFamily="50" charset="-128"/>
              </a:rPr>
              <a:t>地理院地図で現在地を表示させるためには、</a:t>
            </a:r>
            <a:r>
              <a:rPr lang="en-US" altLang="ja-JP" sz="1700" dirty="0">
                <a:latin typeface="Meiryo UI" panose="020B0604030504040204" pitchFamily="50" charset="-128"/>
                <a:ea typeface="Meiryo UI" panose="020B0604030504040204" pitchFamily="50" charset="-128"/>
              </a:rPr>
              <a:t>GPS</a:t>
            </a:r>
            <a:r>
              <a:rPr lang="ja-JP" altLang="en-US" sz="1700" dirty="0">
                <a:latin typeface="Meiryo UI" panose="020B0604030504040204" pitchFamily="50" charset="-128"/>
                <a:ea typeface="Meiryo UI" panose="020B0604030504040204" pitchFamily="50" charset="-128"/>
              </a:rPr>
              <a:t>機能の利用を設定する必要があります。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en-US" altLang="ja-JP" sz="1700" dirty="0">
                <a:latin typeface="Meiryo UI" panose="020B0604030504040204" pitchFamily="50" charset="-128"/>
                <a:ea typeface="Meiryo UI" panose="020B0604030504040204" pitchFamily="50" charset="-128"/>
              </a:rPr>
              <a:t>Android</a:t>
            </a:r>
            <a:r>
              <a:rPr lang="ja-JP" altLang="en-US" sz="1700" dirty="0">
                <a:latin typeface="Meiryo UI" panose="020B0604030504040204" pitchFamily="50" charset="-128"/>
                <a:ea typeface="Meiryo UI" panose="020B0604030504040204" pitchFamily="50" charset="-128"/>
              </a:rPr>
              <a:t>で</a:t>
            </a:r>
            <a:r>
              <a:rPr lang="en-US" altLang="ja-JP" sz="1700" dirty="0">
                <a:latin typeface="Meiryo UI" panose="020B0604030504040204" pitchFamily="50" charset="-128"/>
                <a:ea typeface="Meiryo UI" panose="020B0604030504040204" pitchFamily="50" charset="-128"/>
              </a:rPr>
              <a:t>GPS</a:t>
            </a:r>
            <a:r>
              <a:rPr lang="ja-JP" altLang="en-US" sz="1700" dirty="0">
                <a:latin typeface="Meiryo UI" panose="020B0604030504040204" pitchFamily="50" charset="-128"/>
                <a:ea typeface="Meiryo UI" panose="020B0604030504040204" pitchFamily="50" charset="-128"/>
              </a:rPr>
              <a:t>機能を利用して現在の位置を表示する方法についてご説明いたします。</a:t>
            </a: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①画面右下の赤枠で囲ってあるマークを押します。これはスマートフォンの</a:t>
            </a:r>
            <a:r>
              <a:rPr lang="en-US" altLang="ja-JP" sz="1700" dirty="0">
                <a:latin typeface="Meiryo UI" panose="020B0604030504040204" pitchFamily="50" charset="-128"/>
                <a:ea typeface="Meiryo UI" panose="020B0604030504040204" pitchFamily="50" charset="-128"/>
              </a:rPr>
              <a:t>GPS</a:t>
            </a:r>
            <a:r>
              <a:rPr lang="ja-JP" altLang="en-US" sz="1700" dirty="0">
                <a:latin typeface="Meiryo UI" panose="020B0604030504040204" pitchFamily="50" charset="-128"/>
                <a:ea typeface="Meiryo UI" panose="020B0604030504040204" pitchFamily="50" charset="-128"/>
              </a:rPr>
              <a:t>機能による位置情報サービスの利用</a:t>
            </a:r>
            <a:r>
              <a:rPr lang="en-US" altLang="ja-JP" sz="1700" dirty="0">
                <a:latin typeface="Meiryo UI" panose="020B0604030504040204" pitchFamily="50" charset="-128"/>
                <a:ea typeface="Meiryo UI" panose="020B0604030504040204" pitchFamily="50" charset="-128"/>
              </a:rPr>
              <a:t>ON</a:t>
            </a:r>
            <a:r>
              <a:rPr lang="ja-JP" altLang="en-US" sz="1700" dirty="0">
                <a:latin typeface="Meiryo UI" panose="020B0604030504040204" pitchFamily="50" charset="-128"/>
                <a:ea typeface="Meiryo UI" panose="020B0604030504040204" pitchFamily="50" charset="-128"/>
              </a:rPr>
              <a:t>又は</a:t>
            </a:r>
            <a:r>
              <a:rPr lang="en-US" altLang="ja-JP" sz="1700" dirty="0">
                <a:latin typeface="Meiryo UI" panose="020B0604030504040204" pitchFamily="50" charset="-128"/>
                <a:ea typeface="Meiryo UI" panose="020B0604030504040204" pitchFamily="50" charset="-128"/>
              </a:rPr>
              <a:t>OFF</a:t>
            </a:r>
            <a:r>
              <a:rPr lang="ja-JP" altLang="en-US" sz="1700" dirty="0">
                <a:latin typeface="Meiryo UI" panose="020B0604030504040204" pitchFamily="50" charset="-128"/>
                <a:ea typeface="Meiryo UI" panose="020B0604030504040204" pitchFamily="50" charset="-128"/>
              </a:rPr>
              <a:t>に切り替えるボタンです。</a:t>
            </a: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②「アプリの使用時のみ」を押します。地理院地図を利用している時のみ位置情報サービスを使用します。</a:t>
            </a: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③「</a:t>
            </a:r>
            <a:r>
              <a:rPr lang="en-US" altLang="ja-JP" sz="1700" dirty="0">
                <a:latin typeface="Meiryo UI" panose="020B0604030504040204" pitchFamily="50" charset="-128"/>
                <a:ea typeface="Meiryo UI" panose="020B0604030504040204" pitchFamily="50" charset="-128"/>
              </a:rPr>
              <a:t>OK</a:t>
            </a:r>
            <a:r>
              <a:rPr lang="ja-JP" altLang="en-US" sz="1700" dirty="0">
                <a:latin typeface="Meiryo UI" panose="020B0604030504040204" pitchFamily="50" charset="-128"/>
                <a:ea typeface="Meiryo UI" panose="020B0604030504040204" pitchFamily="50" charset="-128"/>
              </a:rPr>
              <a:t>」を押します。</a:t>
            </a: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④現在地が表示されれば完了です。</a:t>
            </a:r>
          </a:p>
          <a:p>
            <a:pPr defTabSz="87259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680947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続いて、</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iPhone</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で</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GPS</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機能を利用して現在の位置を表示する方法について説明</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いた</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します。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①</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画面右下の赤枠で囲ってあるマークを押します。これはスマートフォンの</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GPS</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機能で位置情報サービスの利用</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ON</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又は</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OFF</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に切り替えるボタンです。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②</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「許可」を押します。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③</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現在地が表示されれば完了です。</a:t>
            </a:r>
          </a:p>
          <a:p>
            <a:pPr defTabSz="87259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99454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では、</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まずは</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知りたい場所の緯度・経度・標高</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といった基本的な情報から</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調べてみましょう。</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今回は例として「台東区役所」の緯度・経度</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・標高</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を調べます。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①</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検索バーを押します。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②</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「台東区役所」と記入して検索します。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③</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検索結果から該当するものを押します。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④</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検索結果画面の右上にあるバツ印を押して検索結果の表示を消します。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⑤</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画面左下にある斜め上矢印マークを押します。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⑥</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緯度・経度・標高が表示されれば完了です。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補足説明</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教材では一例として台東区役所を挙げておりますが、</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講師の皆さまは適宜現在地や近くの市町村役場など、</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受講者の方にとって身近な場所を用いてご説明ください。</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661006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次に、</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地図ボタンから色々な</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場所の昔の</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様子</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を</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見てみ</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ましょう。</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①</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昔の写真の見たい場所を表示した状態で、</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左上にある「地図ボタン」を押します。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②「年代別の写真」を押します。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③</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見たい年代を押して選択します。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④画面下部の「選択中の地図」に地図が追加され、</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選択した年代の写真があれば、表示していた地図の上に選択した写真が表示されます。</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全ての場所に全ての年代の写真が準備されているわけではございません。</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⑤</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「左向き三角ボタン」を押して情報リストの表示を消したら完了です。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補足説明</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a:t>
            </a: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表示させている地域によって、搭載されている写真の年代が異なりますので、</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講習会で取り扱う地域について、どの年代の写真なら表示可能か、事前にご確認をお願いいたします。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297245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r>
              <a:rPr lang="ja-JP" altLang="en-US" sz="1700" dirty="0">
                <a:solidFill>
                  <a:srgbClr val="000000"/>
                </a:solidFill>
                <a:latin typeface="Meiryo UI" panose="020B0604030504040204" pitchFamily="50" charset="-128"/>
                <a:ea typeface="Meiryo UI" panose="020B0604030504040204" pitchFamily="50" charset="-128"/>
              </a:rPr>
              <a:t>自然災害伝承碑は、</a:t>
            </a:r>
            <a:r>
              <a:rPr lang="ja-JP" altLang="en-US" sz="1700" dirty="0">
                <a:latin typeface="Meiryo UI" panose="020B0604030504040204" pitchFamily="50" charset="-128"/>
                <a:ea typeface="Meiryo UI" panose="020B0604030504040204" pitchFamily="50" charset="-128"/>
              </a:rPr>
              <a:t>過去に起きた自然災害の規模や被害の情報を伝える石碑やモニュメントです。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①</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見たい場所を表示させた状態で、左上の地図ボタンを押します。今回は台東区を表示しています。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②「</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災害伝承・避難場所」を押します。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③「自然災害伝承碑」を押します。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④災害の種類別でも表示することができますが、今回は「自然災害伝承碑（すべて）」を押します。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343307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⑤表示範囲の自然災害伝承碑の記号が、アイコンで地図上に表示されます。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⑥知りたい伝承碑の記号を押すと、碑銘と写真が表示されます。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⑦伝承碑の写真を押すと、伝承内容や災害名、年代などより詳しい説明が表示されます。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3951312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次に、「ツール」ボタンを使って、立体的に表示してみましょう。</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dirty="0">
              <a:latin typeface="Meiryo UI" panose="020B0604030504040204" pitchFamily="50" charset="-128"/>
              <a:ea typeface="Meiryo UI" panose="020B0604030504040204" pitchFamily="50" charset="-128"/>
            </a:endParaRPr>
          </a:p>
          <a:p>
            <a:pPr algn="just"/>
            <a:r>
              <a:rPr lang="ja-JP" altLang="en-US" sz="1700" dirty="0">
                <a:latin typeface="Meiryo UI" panose="020B0604030504040204" pitchFamily="50" charset="-128"/>
                <a:ea typeface="Meiryo UI" panose="020B0604030504040204" pitchFamily="50" charset="-128"/>
              </a:rPr>
              <a:t>①富士山を表示してみましょう。画面上部の検索バーに「富士山」と入力します。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②</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検索結果から「富士山」を選択し押します。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③検索結果の右上にあるバツ印を押します。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④右上の三本線のボタンを押します。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⑤ツールを押します。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⑥表示される各種のツールの中から「３</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D</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」を押します。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mj-ea"/>
              <a:buNone/>
            </a:pP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3314104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⑦作成する範囲を「大・小・カスタム」から選択する。ここでは小を選択しています。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⑧ページが自動で移動し、富士山が３</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D</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で表示されます。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dirty="0">
              <a:latin typeface="Meiryo UI" panose="020B0604030504040204" pitchFamily="50" charset="-128"/>
              <a:ea typeface="Meiryo UI" panose="020B0604030504040204" pitchFamily="50" charset="-128"/>
            </a:endParaRPr>
          </a:p>
          <a:p>
            <a:pPr algn="just"/>
            <a:r>
              <a:rPr lang="ja-JP" altLang="en-US" sz="1700" dirty="0">
                <a:latin typeface="Meiryo UI" panose="020B0604030504040204" pitchFamily="50" charset="-128"/>
                <a:ea typeface="Meiryo UI" panose="020B0604030504040204" pitchFamily="50" charset="-128"/>
              </a:rPr>
              <a:t>⑨①で空中写真を重ねた状態で表示させてから作成することで空中写真も</a:t>
            </a:r>
            <a:r>
              <a:rPr lang="en-US" altLang="ja-JP" sz="1700" dirty="0">
                <a:latin typeface="Meiryo UI" panose="020B0604030504040204" pitchFamily="50" charset="-128"/>
                <a:ea typeface="Meiryo UI" panose="020B0604030504040204" pitchFamily="50" charset="-128"/>
              </a:rPr>
              <a:t>3D</a:t>
            </a:r>
            <a:r>
              <a:rPr lang="ja-JP" altLang="en-US" sz="1700" dirty="0">
                <a:latin typeface="Meiryo UI" panose="020B0604030504040204" pitchFamily="50" charset="-128"/>
                <a:ea typeface="Meiryo UI" panose="020B0604030504040204" pitchFamily="50" charset="-128"/>
              </a:rPr>
              <a:t>モデルで表示できます。</a:t>
            </a:r>
            <a:endParaRPr lang="ja-JP" altLang="en-US"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defTabSz="954825">
              <a:defRPr/>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defTabSz="954825">
              <a:defRPr/>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山だけでなく、沿岸部や河口の</a:t>
            </a:r>
            <a:r>
              <a:rPr lang="ja-JP" altLang="en-US" sz="1700" dirty="0">
                <a:latin typeface="Meiryo UI" panose="020B0604030504040204" pitchFamily="50" charset="-128"/>
                <a:ea typeface="Meiryo UI" panose="020B0604030504040204" pitchFamily="50" charset="-128"/>
              </a:rPr>
              <a:t>三角州</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など、様々な特徴ある地形を３</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D</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で表示してみましょう。</a:t>
            </a:r>
          </a:p>
          <a:p>
            <a:pPr algn="just"/>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138686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地理院地図の利用方法などのお問い合わせにつきましては以下のサイトをご参照ください。</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地理院地図についての説明は以上です。</a:t>
            </a:r>
          </a:p>
          <a:p>
            <a:pPr defTabSz="954825">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115126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r>
              <a:rPr lang="ja-JP" altLang="en-US" sz="1700" dirty="0">
                <a:latin typeface="Meiryo UI" panose="020B0604030504040204" pitchFamily="50" charset="-128"/>
                <a:ea typeface="Meiryo UI" panose="020B0604030504040204" pitchFamily="50" charset="-128"/>
              </a:rPr>
              <a:t>ここでは、地理院地図の概要についてご説明いたします。</a:t>
            </a: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「地理院地図」とは、国土地理院が捉えた日本の国土の様子を発信</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している</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ウェブ地図で、正確な日本の姿を</a:t>
            </a:r>
            <a:r>
              <a:rPr lang="ja-JP" altLang="en-US" sz="1700" dirty="0">
                <a:latin typeface="Meiryo UI" panose="020B0604030504040204" pitchFamily="50" charset="-128"/>
                <a:ea typeface="Meiryo UI" panose="020B0604030504040204" pitchFamily="50" charset="-128"/>
              </a:rPr>
              <a:t>スマートフォンでも簡単に</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見ることができます。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地理院地図には様々な情報や機能が備わっていますが、まずは、</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地理院地図の特徴</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や地理院地図でできることを、簡単に紹介し</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ます。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まず、地理院地図では、</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高速道路や国道等を</a:t>
            </a:r>
            <a:r>
              <a:rPr lang="ja-JP" altLang="en-US" sz="1700" dirty="0">
                <a:latin typeface="Meiryo UI" panose="020B0604030504040204" pitchFamily="50" charset="-128"/>
                <a:ea typeface="Meiryo UI" panose="020B0604030504040204" pitchFamily="50" charset="-128"/>
              </a:rPr>
              <a:t>開通後速やかに</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地図で見ることができ</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、最新の道路の情報を確認することができます。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次に、あらゆる地点の土地の凹凸や標高、</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緯度・経度が</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すぐに</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分か</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り、さらに</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断面図作成機能</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や色別標高図</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を使うこと</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で、身近な場所の</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高低差</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を分かりやすくイメージすることが</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41965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また、戦前から現在までの空中写真のデータが備わっており、様々な年代の空中写真を自由に見ることもできます。（操作方法は</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24P</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です）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defTabSz="954825">
              <a:defRPr/>
            </a:pP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defTabSz="954825">
              <a:defRPr/>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さらに、防災関連の情報も備わっており、</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defTabSz="954825">
              <a:defRPr/>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災害発生時の空中写真や、被災状況を示した地図、また</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過去の被災状況を</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今に</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伝える「自然災害伝承碑」の位置や情報</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も</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確認できます。</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（操作方法は</a:t>
            </a:r>
            <a:r>
              <a:rPr lang="en-US" altLang="ja-JP" sz="1700" kern="100" dirty="0">
                <a:latin typeface="Meiryo UI" panose="020B0604030504040204" pitchFamily="50" charset="-128"/>
                <a:ea typeface="Meiryo UI" panose="020B0604030504040204" pitchFamily="50" charset="-128"/>
                <a:cs typeface="Times New Roman" panose="02020603050405020304" pitchFamily="18" charset="0"/>
              </a:rPr>
              <a:t>25P</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です）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389895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防災関連の情報としては、身の回りの土地の成り立ちや、それによる自然災害のリスクを確認したり、</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指定緊急避難場所</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等の</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防災面で有効な施設情報を確認</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したりすることもでき</a:t>
            </a:r>
            <a:r>
              <a:rPr lang="ja-JP" altLang="ja-JP" sz="1700" kern="100" dirty="0">
                <a:latin typeface="Meiryo UI" panose="020B0604030504040204" pitchFamily="50" charset="-128"/>
                <a:ea typeface="Meiryo UI" panose="020B0604030504040204" pitchFamily="50" charset="-128"/>
                <a:cs typeface="Times New Roman" panose="02020603050405020304" pitchFamily="18" charset="0"/>
              </a:rPr>
              <a:t>ます。</a:t>
            </a:r>
          </a:p>
          <a:p>
            <a:pPr algn="just"/>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本講座では、地理院地図の機能の一部を実際に使ってみます。</a:t>
            </a:r>
            <a:endParaRPr lang="ja-JP" altLang="ja-JP" sz="17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293263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r>
              <a:rPr lang="ja-JP" altLang="en-US" sz="1700" dirty="0">
                <a:latin typeface="Meiryo UI" panose="020B0604030504040204" pitchFamily="50" charset="-128"/>
                <a:ea typeface="Meiryo UI" panose="020B0604030504040204" pitchFamily="50" charset="-128"/>
              </a:rPr>
              <a:t>ここでは、地理院地図を利用する準備についてご説明いたします。​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51592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defTabSz="872593">
              <a:defRPr/>
            </a:pPr>
            <a:r>
              <a:rPr lang="ja-JP" altLang="en-US" sz="1700" dirty="0">
                <a:latin typeface="Meiryo UI" panose="020B0604030504040204" pitchFamily="50" charset="-128"/>
                <a:ea typeface="Meiryo UI" panose="020B0604030504040204" pitchFamily="50" charset="-128"/>
              </a:rPr>
              <a:t>地理院地図を利用するために検索から始めましょう。​</a:t>
            </a:r>
          </a:p>
          <a:p>
            <a:pPr defTabSz="872593">
              <a:defRPr/>
            </a:pPr>
            <a:r>
              <a:rPr lang="ja-JP" altLang="en-US" sz="1700" dirty="0">
                <a:latin typeface="Meiryo UI" panose="020B0604030504040204" pitchFamily="50" charset="-128"/>
                <a:ea typeface="Meiryo UI" panose="020B0604030504040204" pitchFamily="50" charset="-128"/>
              </a:rPr>
              <a:t>​</a:t>
            </a:r>
          </a:p>
          <a:p>
            <a:pPr defTabSz="872593">
              <a:defRPr/>
            </a:pPr>
            <a:r>
              <a:rPr lang="ja-JP" altLang="en-US" sz="1700" dirty="0">
                <a:latin typeface="Meiryo UI" panose="020B0604030504040204" pitchFamily="50" charset="-128"/>
                <a:ea typeface="Meiryo UI" panose="020B0604030504040204" pitchFamily="50" charset="-128"/>
              </a:rPr>
              <a:t>最初に、</a:t>
            </a:r>
            <a:r>
              <a:rPr lang="en-US" altLang="ja-JP" sz="1700" dirty="0">
                <a:latin typeface="Meiryo UI" panose="020B0604030504040204" pitchFamily="50" charset="-128"/>
                <a:ea typeface="Meiryo UI" panose="020B0604030504040204" pitchFamily="50" charset="-128"/>
              </a:rPr>
              <a:t>Android</a:t>
            </a:r>
            <a:r>
              <a:rPr lang="ja-JP" altLang="en-US" sz="1700" dirty="0">
                <a:latin typeface="Meiryo UI" panose="020B0604030504040204" pitchFamily="50" charset="-128"/>
                <a:ea typeface="Meiryo UI" panose="020B0604030504040204" pitchFamily="50" charset="-128"/>
              </a:rPr>
              <a:t>スマートフォンをお持ちの方の操作方法です。</a:t>
            </a:r>
          </a:p>
          <a:p>
            <a:pPr defTabSz="872593">
              <a:defRPr/>
            </a:pPr>
            <a:r>
              <a:rPr lang="ja-JP" altLang="en-US" sz="1700" dirty="0">
                <a:latin typeface="Meiryo UI" panose="020B0604030504040204" pitchFamily="50" charset="-128"/>
                <a:ea typeface="Meiryo UI" panose="020B0604030504040204" pitchFamily="50" charset="-128"/>
              </a:rPr>
              <a:t>​​</a:t>
            </a:r>
          </a:p>
          <a:p>
            <a:pPr defTabSz="872593">
              <a:defRPr/>
            </a:pPr>
            <a:r>
              <a:rPr lang="ja-JP" altLang="en-US" sz="1700" dirty="0">
                <a:latin typeface="Meiryo UI" panose="020B0604030504040204" pitchFamily="50" charset="-128"/>
                <a:ea typeface="Meiryo UI" panose="020B0604030504040204" pitchFamily="50" charset="-128"/>
              </a:rPr>
              <a:t>①ホーム画面の「</a:t>
            </a:r>
            <a:r>
              <a:rPr lang="en-US" altLang="ja-JP" sz="1700" dirty="0">
                <a:latin typeface="Meiryo UI" panose="020B0604030504040204" pitchFamily="50" charset="-128"/>
                <a:ea typeface="Meiryo UI" panose="020B0604030504040204" pitchFamily="50" charset="-128"/>
              </a:rPr>
              <a:t>Chrome</a:t>
            </a:r>
            <a:r>
              <a:rPr lang="ja-JP" altLang="en-US" sz="1700" dirty="0">
                <a:latin typeface="Meiryo UI" panose="020B0604030504040204" pitchFamily="50" charset="-128"/>
                <a:ea typeface="Meiryo UI" panose="020B0604030504040204" pitchFamily="50" charset="-128"/>
              </a:rPr>
              <a:t>」を押します。​</a:t>
            </a: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②「検索用の枠」を押します。​</a:t>
            </a:r>
          </a:p>
          <a:p>
            <a:pPr defTabSz="872593">
              <a:defRPr/>
            </a:pPr>
            <a:endParaRPr lang="en-US" altLang="ja-JP" sz="1700" dirty="0">
              <a:latin typeface="Meiryo UI" panose="020B0604030504040204" pitchFamily="50" charset="-128"/>
              <a:ea typeface="Meiryo UI" panose="020B0604030504040204" pitchFamily="50" charset="-128"/>
            </a:endParaRPr>
          </a:p>
          <a:p>
            <a:pPr defTabSz="872593">
              <a:defRPr/>
            </a:pPr>
            <a:r>
              <a:rPr lang="ja-JP" altLang="en-US" sz="1700" dirty="0">
                <a:latin typeface="Meiryo UI" panose="020B0604030504040204" pitchFamily="50" charset="-128"/>
                <a:ea typeface="Meiryo UI" panose="020B0604030504040204" pitchFamily="50" charset="-128"/>
              </a:rPr>
              <a:t>③「地理院地図」と入力します。</a:t>
            </a:r>
          </a:p>
          <a:p>
            <a:pPr defTabSz="87259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423252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2038" y="596900"/>
            <a:ext cx="4979987" cy="3735388"/>
          </a:xfrm>
        </p:spPr>
      </p:sp>
      <p:sp>
        <p:nvSpPr>
          <p:cNvPr id="3" name="ノート プレースホルダー 2"/>
          <p:cNvSpPr>
            <a:spLocks noGrp="1"/>
          </p:cNvSpPr>
          <p:nvPr>
            <p:ph type="body" idx="1"/>
          </p:nvPr>
        </p:nvSpPr>
        <p:spPr>
          <a:xfrm>
            <a:off x="1062038" y="4481261"/>
            <a:ext cx="4979987" cy="5377514"/>
          </a:xfrm>
        </p:spPr>
        <p:txBody>
          <a:bodyPr/>
          <a:lstStyle/>
          <a:p>
            <a:pPr algn="l" rtl="0" fontAlgn="base"/>
            <a:r>
              <a:rPr lang="ja-JP" altLang="en-US" sz="1700" dirty="0">
                <a:solidFill>
                  <a:srgbClr val="000000"/>
                </a:solidFill>
                <a:latin typeface="Meiryo UI" panose="020B0604030504040204" pitchFamily="50" charset="-128"/>
                <a:ea typeface="Meiryo UI" panose="020B0604030504040204" pitchFamily="50" charset="-128"/>
              </a:rPr>
              <a:t>④画面右下の</a:t>
            </a:r>
            <a:r>
              <a:rPr lang="ja-JP" altLang="ja-JP" sz="1700" dirty="0">
                <a:solidFill>
                  <a:srgbClr val="000000"/>
                </a:solidFill>
                <a:latin typeface="Meiryo UI" panose="020B0604030504040204" pitchFamily="50" charset="-128"/>
                <a:ea typeface="Meiryo UI" panose="020B0604030504040204" pitchFamily="50" charset="-128"/>
              </a:rPr>
              <a:t>「</a:t>
            </a:r>
            <a:r>
              <a:rPr lang="ja-JP" altLang="en-US" sz="1700" dirty="0">
                <a:solidFill>
                  <a:srgbClr val="000000"/>
                </a:solidFill>
                <a:latin typeface="Meiryo UI" panose="020B0604030504040204" pitchFamily="50" charset="-128"/>
                <a:ea typeface="Meiryo UI" panose="020B0604030504040204" pitchFamily="50" charset="-128"/>
              </a:rPr>
              <a:t>水色の右矢印</a:t>
            </a:r>
            <a:r>
              <a:rPr lang="ja-JP" altLang="ja-JP" sz="1700" dirty="0">
                <a:solidFill>
                  <a:srgbClr val="000000"/>
                </a:solidFill>
                <a:latin typeface="Meiryo UI" panose="020B0604030504040204" pitchFamily="50" charset="-128"/>
                <a:ea typeface="Meiryo UI" panose="020B0604030504040204" pitchFamily="50" charset="-128"/>
              </a:rPr>
              <a:t>」を押します。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dirty="0">
              <a:solidFill>
                <a:srgbClr val="444444"/>
              </a:solidFill>
              <a:latin typeface="Meiryo UI" panose="020B0604030504040204" pitchFamily="50" charset="-128"/>
              <a:ea typeface="Meiryo UI" panose="020B0604030504040204" pitchFamily="50" charset="-128"/>
            </a:endParaRPr>
          </a:p>
          <a:p>
            <a:pPr algn="l" rtl="0" fontAlgn="base"/>
            <a:endParaRPr lang="en-US" altLang="ja-JP" sz="1700" dirty="0">
              <a:solidFill>
                <a:srgbClr val="000000"/>
              </a:solidFill>
              <a:latin typeface="Meiryo UI" panose="020B0604030504040204" pitchFamily="50" charset="-128"/>
              <a:ea typeface="Meiryo UI" panose="020B0604030504040204" pitchFamily="50" charset="-128"/>
            </a:endParaRPr>
          </a:p>
          <a:p>
            <a:pPr algn="l" rtl="0" fontAlgn="base"/>
            <a:r>
              <a:rPr lang="ja-JP" altLang="en-US" sz="1700" dirty="0">
                <a:solidFill>
                  <a:srgbClr val="000000"/>
                </a:solidFill>
                <a:latin typeface="Meiryo UI" panose="020B0604030504040204" pitchFamily="50" charset="-128"/>
                <a:ea typeface="Meiryo UI" panose="020B0604030504040204" pitchFamily="50" charset="-128"/>
              </a:rPr>
              <a:t>⑤検索結果の中から見たい項目を</a:t>
            </a:r>
            <a:r>
              <a:rPr lang="ja-JP" altLang="ja-JP" sz="1700" dirty="0">
                <a:solidFill>
                  <a:srgbClr val="000000"/>
                </a:solidFill>
                <a:latin typeface="Meiryo UI" panose="020B0604030504040204" pitchFamily="50" charset="-128"/>
                <a:ea typeface="Meiryo UI" panose="020B0604030504040204" pitchFamily="50" charset="-128"/>
              </a:rPr>
              <a:t>押します。</a:t>
            </a:r>
            <a:r>
              <a:rPr lang="en-US" altLang="ja-JP" sz="1700" dirty="0">
                <a:solidFill>
                  <a:srgbClr val="000000"/>
                </a:solidFill>
                <a:latin typeface="Meiryo UI" panose="020B0604030504040204" pitchFamily="50" charset="-128"/>
                <a:ea typeface="Meiryo UI" panose="020B0604030504040204" pitchFamily="50" charset="-128"/>
              </a:rPr>
              <a:t>​</a:t>
            </a:r>
            <a:endParaRPr lang="en-US" altLang="ja-JP" sz="1700" dirty="0">
              <a:solidFill>
                <a:srgbClr val="444444"/>
              </a:solidFill>
              <a:latin typeface="Meiryo UI" panose="020B0604030504040204" pitchFamily="50" charset="-128"/>
              <a:ea typeface="Meiryo UI" panose="020B0604030504040204" pitchFamily="50" charset="-128"/>
            </a:endParaRPr>
          </a:p>
          <a:p>
            <a:pPr algn="l" rtl="0" fontAlgn="base"/>
            <a:endParaRPr lang="en-US" altLang="ja-JP" sz="1700" dirty="0">
              <a:solidFill>
                <a:srgbClr val="000000"/>
              </a:solidFill>
              <a:latin typeface="Meiryo UI" panose="020B0604030504040204" pitchFamily="50" charset="-128"/>
              <a:ea typeface="Meiryo UI" panose="020B0604030504040204" pitchFamily="50" charset="-128"/>
            </a:endParaRPr>
          </a:p>
          <a:p>
            <a:pPr algn="l" rtl="0" fontAlgn="base"/>
            <a:r>
              <a:rPr lang="ja-JP" altLang="en-US" sz="1700" dirty="0">
                <a:solidFill>
                  <a:srgbClr val="000000"/>
                </a:solidFill>
                <a:latin typeface="Meiryo UI" panose="020B0604030504040204" pitchFamily="50" charset="-128"/>
                <a:ea typeface="Meiryo UI" panose="020B0604030504040204" pitchFamily="50" charset="-128"/>
              </a:rPr>
              <a:t>⑥地理院地図が表示されます。</a:t>
            </a:r>
            <a:endParaRPr lang="en-US" altLang="ja-JP" sz="1700" dirty="0">
              <a:latin typeface="Meiryo UI" panose="020B0604030504040204" pitchFamily="50" charset="-128"/>
              <a:ea typeface="Meiryo UI" panose="020B0604030504040204" pitchFamily="50" charset="-128"/>
            </a:endParaRPr>
          </a:p>
          <a:p>
            <a:pPr defTabSz="872593">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46605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F4B4DC7-C7A6-B37E-560A-E0DEB185DEE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5BB84E1-CB50-0539-C417-B7C907C6A315}"/>
              </a:ext>
            </a:extLst>
          </p:cNvPr>
          <p:cNvSpPr>
            <a:spLocks noGrp="1"/>
          </p:cNvSpPr>
          <p:nvPr>
            <p:ph type="ctrTitle"/>
          </p:nvPr>
        </p:nvSpPr>
        <p:spPr/>
        <p:txBody>
          <a:bodyPr>
            <a:normAutofit fontScale="90000"/>
          </a:bodyPr>
          <a:lstStyle/>
          <a:p>
            <a:endParaRPr lang="ja-JP" altLang="en-US"/>
          </a:p>
        </p:txBody>
      </p:sp>
      <p:sp>
        <p:nvSpPr>
          <p:cNvPr id="6" name="字幕 5">
            <a:extLst>
              <a:ext uri="{FF2B5EF4-FFF2-40B4-BE49-F238E27FC236}">
                <a16:creationId xmlns:a16="http://schemas.microsoft.com/office/drawing/2014/main" id="{F8CE27D9-F0FB-AB09-D770-D4AC145814AE}"/>
              </a:ext>
            </a:extLst>
          </p:cNvPr>
          <p:cNvSpPr>
            <a:spLocks noGrp="1"/>
          </p:cNvSpPr>
          <p:nvPr>
            <p:ph type="subTitle" idx="1"/>
          </p:nvPr>
        </p:nvSpPr>
        <p:spPr/>
        <p:txBody>
          <a:bodyPr/>
          <a:lstStyle/>
          <a:p>
            <a:endParaRPr lang="ja-JP" altLang="en-US"/>
          </a:p>
        </p:txBody>
      </p:sp>
      <p:pic>
        <p:nvPicPr>
          <p:cNvPr id="9" name="図 8">
            <a:extLst>
              <a:ext uri="{FF2B5EF4-FFF2-40B4-BE49-F238E27FC236}">
                <a16:creationId xmlns:a16="http://schemas.microsoft.com/office/drawing/2014/main" id="{3AC132C2-DBC1-9CA4-2C78-AF12443E6C0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3555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a:extLst>
              <a:ext uri="{FF2B5EF4-FFF2-40B4-BE49-F238E27FC236}">
                <a16:creationId xmlns:a16="http://schemas.microsoft.com/office/drawing/2014/main" id="{181F0855-593E-712E-2AE7-D3FFF3B97B44}"/>
              </a:ext>
            </a:extLst>
          </p:cNvPr>
          <p:cNvSpPr>
            <a:spLocks noGrp="1"/>
          </p:cNvSpPr>
          <p:nvPr>
            <p:ph type="ctrTitle"/>
          </p:nvPr>
        </p:nvSpPr>
        <p:spPr/>
        <p:txBody>
          <a:bodyPr>
            <a:normAutofit fontScale="90000"/>
          </a:bodyPr>
          <a:lstStyle/>
          <a:p>
            <a:endParaRPr lang="ja-JP" altLang="en-US"/>
          </a:p>
        </p:txBody>
      </p:sp>
      <p:sp>
        <p:nvSpPr>
          <p:cNvPr id="26" name="字幕 25">
            <a:extLst>
              <a:ext uri="{FF2B5EF4-FFF2-40B4-BE49-F238E27FC236}">
                <a16:creationId xmlns:a16="http://schemas.microsoft.com/office/drawing/2014/main" id="{27571FFF-E03A-2575-1536-E9AB51DE4A4A}"/>
              </a:ext>
            </a:extLst>
          </p:cNvPr>
          <p:cNvSpPr>
            <a:spLocks noGrp="1"/>
          </p:cNvSpPr>
          <p:nvPr>
            <p:ph type="subTitle" idx="1"/>
          </p:nvPr>
        </p:nvSpPr>
        <p:spPr/>
        <p:txBody>
          <a:bodyPr/>
          <a:lstStyle/>
          <a:p>
            <a:endParaRPr lang="ja-JP" altLang="en-US"/>
          </a:p>
        </p:txBody>
      </p:sp>
      <p:pic>
        <p:nvPicPr>
          <p:cNvPr id="27" name="図 26">
            <a:extLst>
              <a:ext uri="{FF2B5EF4-FFF2-40B4-BE49-F238E27FC236}">
                <a16:creationId xmlns:a16="http://schemas.microsoft.com/office/drawing/2014/main" id="{85093B56-5C76-DE10-B26A-7B7AE3C3C75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7960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タイトル 9">
            <a:extLst>
              <a:ext uri="{FF2B5EF4-FFF2-40B4-BE49-F238E27FC236}">
                <a16:creationId xmlns:a16="http://schemas.microsoft.com/office/drawing/2014/main" id="{A4E542E4-7142-3F46-1D3E-8231A2D9CE1E}"/>
              </a:ext>
            </a:extLst>
          </p:cNvPr>
          <p:cNvSpPr>
            <a:spLocks noGrp="1"/>
          </p:cNvSpPr>
          <p:nvPr>
            <p:ph type="ctrTitle"/>
          </p:nvPr>
        </p:nvSpPr>
        <p:spPr/>
        <p:txBody>
          <a:bodyPr>
            <a:normAutofit fontScale="90000"/>
          </a:bodyPr>
          <a:lstStyle/>
          <a:p>
            <a:endParaRPr kumimoji="1" lang="ja-JP" altLang="en-US"/>
          </a:p>
        </p:txBody>
      </p:sp>
      <p:sp>
        <p:nvSpPr>
          <p:cNvPr id="11" name="字幕 10">
            <a:extLst>
              <a:ext uri="{FF2B5EF4-FFF2-40B4-BE49-F238E27FC236}">
                <a16:creationId xmlns:a16="http://schemas.microsoft.com/office/drawing/2014/main" id="{BD006268-ABA7-9478-36F0-47138EF3A64F}"/>
              </a:ext>
            </a:extLst>
          </p:cNvPr>
          <p:cNvSpPr>
            <a:spLocks noGrp="1"/>
          </p:cNvSpPr>
          <p:nvPr>
            <p:ph type="subTitle" idx="1"/>
          </p:nvPr>
        </p:nvSpPr>
        <p:spPr/>
        <p:txBody>
          <a:bodyPr/>
          <a:lstStyle/>
          <a:p>
            <a:endParaRPr kumimoji="1" lang="ja-JP" altLang="en-US"/>
          </a:p>
        </p:txBody>
      </p:sp>
      <p:pic>
        <p:nvPicPr>
          <p:cNvPr id="12" name="図 11">
            <a:extLst>
              <a:ext uri="{FF2B5EF4-FFF2-40B4-BE49-F238E27FC236}">
                <a16:creationId xmlns:a16="http://schemas.microsoft.com/office/drawing/2014/main" id="{2548BA67-0BC1-3961-F4D7-4C1B389EF88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7395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字幕 4">
            <a:extLst>
              <a:ext uri="{FF2B5EF4-FFF2-40B4-BE49-F238E27FC236}">
                <a16:creationId xmlns:a16="http://schemas.microsoft.com/office/drawing/2014/main" id="{601BD79F-B35A-DEF6-E5D7-A55FC8BC70FB}"/>
              </a:ext>
            </a:extLst>
          </p:cNvPr>
          <p:cNvSpPr>
            <a:spLocks noGrp="1"/>
          </p:cNvSpPr>
          <p:nvPr>
            <p:ph type="subTitle" idx="1"/>
          </p:nvPr>
        </p:nvSpPr>
        <p:spPr/>
        <p:txBody>
          <a:bodyPr/>
          <a:lstStyle/>
          <a:p>
            <a:endParaRPr lang="ja-JP" altLang="en-US"/>
          </a:p>
        </p:txBody>
      </p:sp>
      <p:sp>
        <p:nvSpPr>
          <p:cNvPr id="10" name="タイトル 9">
            <a:extLst>
              <a:ext uri="{FF2B5EF4-FFF2-40B4-BE49-F238E27FC236}">
                <a16:creationId xmlns:a16="http://schemas.microsoft.com/office/drawing/2014/main" id="{F3487B8C-0345-8AF3-300F-5E0362BB599E}"/>
              </a:ext>
            </a:extLst>
          </p:cNvPr>
          <p:cNvSpPr>
            <a:spLocks noGrp="1"/>
          </p:cNvSpPr>
          <p:nvPr>
            <p:ph type="ctrTitle"/>
          </p:nvPr>
        </p:nvSpPr>
        <p:spPr/>
        <p:txBody>
          <a:bodyPr>
            <a:normAutofit fontScale="90000"/>
          </a:bodyPr>
          <a:lstStyle/>
          <a:p>
            <a:endParaRPr lang="ja-JP" altLang="en-US"/>
          </a:p>
        </p:txBody>
      </p:sp>
      <p:pic>
        <p:nvPicPr>
          <p:cNvPr id="13" name="図 12">
            <a:extLst>
              <a:ext uri="{FF2B5EF4-FFF2-40B4-BE49-F238E27FC236}">
                <a16:creationId xmlns:a16="http://schemas.microsoft.com/office/drawing/2014/main" id="{60ED06B2-8EDE-872A-F0C4-20189567656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2186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3E686516-98B1-9AB2-F71D-78064418FB6B}"/>
              </a:ext>
            </a:extLst>
          </p:cNvPr>
          <p:cNvSpPr>
            <a:spLocks noGrp="1"/>
          </p:cNvSpPr>
          <p:nvPr>
            <p:ph type="ctrTitle"/>
          </p:nvPr>
        </p:nvSpPr>
        <p:spPr/>
        <p:txBody>
          <a:bodyPr>
            <a:normAutofit fontScale="90000"/>
          </a:bodyPr>
          <a:lstStyle/>
          <a:p>
            <a:endParaRPr lang="ja-JP" altLang="en-US"/>
          </a:p>
        </p:txBody>
      </p:sp>
      <p:sp>
        <p:nvSpPr>
          <p:cNvPr id="14" name="字幕 13">
            <a:extLst>
              <a:ext uri="{FF2B5EF4-FFF2-40B4-BE49-F238E27FC236}">
                <a16:creationId xmlns:a16="http://schemas.microsoft.com/office/drawing/2014/main" id="{DBB6A758-27C4-4CA5-CD07-2D90E270E31C}"/>
              </a:ext>
            </a:extLst>
          </p:cNvPr>
          <p:cNvSpPr>
            <a:spLocks noGrp="1"/>
          </p:cNvSpPr>
          <p:nvPr>
            <p:ph type="subTitle" idx="1"/>
          </p:nvPr>
        </p:nvSpPr>
        <p:spPr/>
        <p:txBody>
          <a:bodyPr/>
          <a:lstStyle/>
          <a:p>
            <a:endParaRPr lang="ja-JP" altLang="en-US"/>
          </a:p>
        </p:txBody>
      </p:sp>
      <p:pic>
        <p:nvPicPr>
          <p:cNvPr id="17" name="図 16">
            <a:extLst>
              <a:ext uri="{FF2B5EF4-FFF2-40B4-BE49-F238E27FC236}">
                <a16:creationId xmlns:a16="http://schemas.microsoft.com/office/drawing/2014/main" id="{54F7DD3B-6CEA-E1DC-A16E-E01405F64F4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4238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1001F803-CBA9-04B6-61CE-B2A221AAD7F3}"/>
              </a:ext>
            </a:extLst>
          </p:cNvPr>
          <p:cNvSpPr>
            <a:spLocks noGrp="1"/>
          </p:cNvSpPr>
          <p:nvPr>
            <p:ph type="ctrTitle"/>
          </p:nvPr>
        </p:nvSpPr>
        <p:spPr/>
        <p:txBody>
          <a:bodyPr>
            <a:normAutofit fontScale="90000"/>
          </a:bodyPr>
          <a:lstStyle/>
          <a:p>
            <a:endParaRPr lang="ja-JP" altLang="en-US"/>
          </a:p>
        </p:txBody>
      </p:sp>
      <p:pic>
        <p:nvPicPr>
          <p:cNvPr id="26" name="図 25">
            <a:extLst>
              <a:ext uri="{FF2B5EF4-FFF2-40B4-BE49-F238E27FC236}">
                <a16:creationId xmlns:a16="http://schemas.microsoft.com/office/drawing/2014/main" id="{444CD9F8-711B-7905-378A-C0E4537AC92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3400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2C849E7-FD06-0805-8493-E95F700D4BAE}"/>
              </a:ext>
            </a:extLst>
          </p:cNvPr>
          <p:cNvSpPr>
            <a:spLocks noGrp="1"/>
          </p:cNvSpPr>
          <p:nvPr>
            <p:ph type="ctrTitle"/>
          </p:nvPr>
        </p:nvSpPr>
        <p:spPr/>
        <p:txBody>
          <a:bodyPr>
            <a:normAutofit fontScale="90000"/>
          </a:bodyPr>
          <a:lstStyle/>
          <a:p>
            <a:endParaRPr lang="ja-JP" altLang="en-US"/>
          </a:p>
        </p:txBody>
      </p:sp>
      <p:sp>
        <p:nvSpPr>
          <p:cNvPr id="11" name="字幕 10">
            <a:extLst>
              <a:ext uri="{FF2B5EF4-FFF2-40B4-BE49-F238E27FC236}">
                <a16:creationId xmlns:a16="http://schemas.microsoft.com/office/drawing/2014/main" id="{D0CDB260-9B3D-AF0C-10FA-13BCC918FEB3}"/>
              </a:ext>
            </a:extLst>
          </p:cNvPr>
          <p:cNvSpPr>
            <a:spLocks noGrp="1"/>
          </p:cNvSpPr>
          <p:nvPr>
            <p:ph type="subTitle" idx="1"/>
          </p:nvPr>
        </p:nvSpPr>
        <p:spPr/>
        <p:txBody>
          <a:bodyPr/>
          <a:lstStyle/>
          <a:p>
            <a:endParaRPr lang="ja-JP" altLang="en-US"/>
          </a:p>
        </p:txBody>
      </p:sp>
      <p:pic>
        <p:nvPicPr>
          <p:cNvPr id="12" name="図 11">
            <a:extLst>
              <a:ext uri="{FF2B5EF4-FFF2-40B4-BE49-F238E27FC236}">
                <a16:creationId xmlns:a16="http://schemas.microsoft.com/office/drawing/2014/main" id="{69535395-ECF5-FC1D-8CFF-BD001F017DC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6805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DA5328AD-311C-4E9D-35F2-7A42017EBD41}"/>
              </a:ext>
            </a:extLst>
          </p:cNvPr>
          <p:cNvSpPr>
            <a:spLocks noGrp="1"/>
          </p:cNvSpPr>
          <p:nvPr>
            <p:ph type="ctrTitle"/>
          </p:nvPr>
        </p:nvSpPr>
        <p:spPr/>
        <p:txBody>
          <a:bodyPr>
            <a:normAutofit fontScale="90000"/>
          </a:bodyPr>
          <a:lstStyle/>
          <a:p>
            <a:endParaRPr lang="ja-JP" altLang="en-US"/>
          </a:p>
        </p:txBody>
      </p:sp>
      <p:sp>
        <p:nvSpPr>
          <p:cNvPr id="23" name="字幕 22">
            <a:extLst>
              <a:ext uri="{FF2B5EF4-FFF2-40B4-BE49-F238E27FC236}">
                <a16:creationId xmlns:a16="http://schemas.microsoft.com/office/drawing/2014/main" id="{8EF238C0-E3DF-7B6A-DE42-8979119932FE}"/>
              </a:ext>
            </a:extLst>
          </p:cNvPr>
          <p:cNvSpPr>
            <a:spLocks noGrp="1"/>
          </p:cNvSpPr>
          <p:nvPr>
            <p:ph type="subTitle" idx="1"/>
          </p:nvPr>
        </p:nvSpPr>
        <p:spPr/>
        <p:txBody>
          <a:bodyPr/>
          <a:lstStyle/>
          <a:p>
            <a:endParaRPr lang="ja-JP" altLang="en-US"/>
          </a:p>
        </p:txBody>
      </p:sp>
      <p:pic>
        <p:nvPicPr>
          <p:cNvPr id="24" name="図 23">
            <a:extLst>
              <a:ext uri="{FF2B5EF4-FFF2-40B4-BE49-F238E27FC236}">
                <a16:creationId xmlns:a16="http://schemas.microsoft.com/office/drawing/2014/main" id="{C3871848-282C-D6D0-C64C-38547993F6B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077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EB27965-9E72-4667-209A-612A3EBE4B2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58AF3A1E-BF13-445E-A0ED-8A9285235F86}"/>
              </a:ext>
            </a:extLst>
          </p:cNvPr>
          <p:cNvGrpSpPr/>
          <p:nvPr/>
        </p:nvGrpSpPr>
        <p:grpSpPr>
          <a:xfrm>
            <a:off x="3383868" y="1717569"/>
            <a:ext cx="2376264" cy="4567039"/>
            <a:chOff x="3614497" y="2096013"/>
            <a:chExt cx="1912848" cy="3969991"/>
          </a:xfrm>
        </p:grpSpPr>
        <p:pic>
          <p:nvPicPr>
            <p:cNvPr id="2" name="図 1" descr="マップ&#10;&#10;自動的に生成された説明">
              <a:extLst>
                <a:ext uri="{FF2B5EF4-FFF2-40B4-BE49-F238E27FC236}">
                  <a16:creationId xmlns:a16="http://schemas.microsoft.com/office/drawing/2014/main" id="{5967E679-4869-652F-5472-01A74699C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6654" y="2096013"/>
              <a:ext cx="1910691" cy="3969991"/>
            </a:xfrm>
            <a:prstGeom prst="rect">
              <a:avLst/>
            </a:prstGeom>
            <a:ln>
              <a:solidFill>
                <a:schemeClr val="tx1"/>
              </a:solidFill>
            </a:ln>
          </p:spPr>
        </p:pic>
        <p:sp>
          <p:nvSpPr>
            <p:cNvPr id="26" name="正方形/長方形 25">
              <a:extLst>
                <a:ext uri="{FF2B5EF4-FFF2-40B4-BE49-F238E27FC236}">
                  <a16:creationId xmlns:a16="http://schemas.microsoft.com/office/drawing/2014/main" id="{AA633ECE-0CA9-C62E-4FB0-AB625D7D695A}"/>
                </a:ext>
              </a:extLst>
            </p:cNvPr>
            <p:cNvSpPr/>
            <p:nvPr/>
          </p:nvSpPr>
          <p:spPr>
            <a:xfrm>
              <a:off x="3626439" y="2490551"/>
              <a:ext cx="1483580" cy="1229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343A6928-4CC4-2C3E-FD00-C6925CF18018}"/>
                </a:ext>
              </a:extLst>
            </p:cNvPr>
            <p:cNvSpPr/>
            <p:nvPr/>
          </p:nvSpPr>
          <p:spPr>
            <a:xfrm>
              <a:off x="3642428" y="2686588"/>
              <a:ext cx="232912" cy="221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C98BBB5C-9CBA-BF20-A4C6-51662D147AEC}"/>
                </a:ext>
              </a:extLst>
            </p:cNvPr>
            <p:cNvSpPr/>
            <p:nvPr/>
          </p:nvSpPr>
          <p:spPr>
            <a:xfrm>
              <a:off x="3614497" y="5715573"/>
              <a:ext cx="1910691" cy="162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EA1D36AD-8542-350A-FCAC-75906300C947}"/>
                </a:ext>
              </a:extLst>
            </p:cNvPr>
            <p:cNvSpPr/>
            <p:nvPr/>
          </p:nvSpPr>
          <p:spPr>
            <a:xfrm>
              <a:off x="5203027" y="2463764"/>
              <a:ext cx="228128" cy="162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4288353" cy="547842"/>
          </a:xfrm>
        </p:spPr>
        <p:txBody>
          <a:bodyPr wrap="none">
            <a:spAutoFit/>
          </a:bodyPr>
          <a:lstStyle/>
          <a:p>
            <a:r>
              <a:rPr lang="ja-JP" altLang="en-US" dirty="0"/>
              <a:t>地理院地図の基本画面</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3" name="テキスト ボックス 2">
            <a:extLst>
              <a:ext uri="{FF2B5EF4-FFF2-40B4-BE49-F238E27FC236}">
                <a16:creationId xmlns:a16="http://schemas.microsoft.com/office/drawing/2014/main" id="{81B5FEAC-7FC2-1099-3C44-7B256066BAB1}"/>
              </a:ext>
            </a:extLst>
          </p:cNvPr>
          <p:cNvSpPr txBox="1"/>
          <p:nvPr/>
        </p:nvSpPr>
        <p:spPr>
          <a:xfrm>
            <a:off x="2888216" y="1317056"/>
            <a:ext cx="3367567" cy="461665"/>
          </a:xfrm>
          <a:prstGeom prst="rect">
            <a:avLst/>
          </a:prstGeom>
          <a:noFill/>
        </p:spPr>
        <p:txBody>
          <a:bodyPr wrap="square">
            <a:spAutoFit/>
          </a:bodyPr>
          <a:lstStyle/>
          <a:p>
            <a:pPr algn="ctr"/>
            <a:r>
              <a:rPr lang="ja-JP" altLang="en-US" sz="2400" b="1" dirty="0">
                <a:latin typeface="メイリオ" panose="020B0604030504040204" pitchFamily="50" charset="-128"/>
                <a:ea typeface="メイリオ" panose="020B0604030504040204" pitchFamily="50" charset="-128"/>
              </a:rPr>
              <a:t>基本の画面構成</a:t>
            </a:r>
          </a:p>
        </p:txBody>
      </p:sp>
      <p:grpSp>
        <p:nvGrpSpPr>
          <p:cNvPr id="5" name="グループ化 4">
            <a:extLst>
              <a:ext uri="{FF2B5EF4-FFF2-40B4-BE49-F238E27FC236}">
                <a16:creationId xmlns:a16="http://schemas.microsoft.com/office/drawing/2014/main" id="{CF0B6C51-6C0F-44F8-8B67-611676663630}"/>
              </a:ext>
            </a:extLst>
          </p:cNvPr>
          <p:cNvGrpSpPr/>
          <p:nvPr/>
        </p:nvGrpSpPr>
        <p:grpSpPr>
          <a:xfrm>
            <a:off x="323528" y="1316236"/>
            <a:ext cx="2376264" cy="2242803"/>
            <a:chOff x="323528" y="1316236"/>
            <a:chExt cx="2376264" cy="2242803"/>
          </a:xfrm>
        </p:grpSpPr>
        <p:sp>
          <p:nvSpPr>
            <p:cNvPr id="4" name="四角形: 角を丸くする 3">
              <a:extLst>
                <a:ext uri="{FF2B5EF4-FFF2-40B4-BE49-F238E27FC236}">
                  <a16:creationId xmlns:a16="http://schemas.microsoft.com/office/drawing/2014/main" id="{4302535B-7B7C-7C60-A51C-07EBFFDE5F5D}"/>
                </a:ext>
              </a:extLst>
            </p:cNvPr>
            <p:cNvSpPr/>
            <p:nvPr/>
          </p:nvSpPr>
          <p:spPr>
            <a:xfrm>
              <a:off x="333313" y="1316236"/>
              <a:ext cx="2206474" cy="2242803"/>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9B45F87F-F586-1BD5-44E5-4B49ADF010D2}"/>
                </a:ext>
              </a:extLst>
            </p:cNvPr>
            <p:cNvSpPr txBox="1"/>
            <p:nvPr/>
          </p:nvSpPr>
          <p:spPr>
            <a:xfrm>
              <a:off x="510127" y="1453414"/>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検索バー</a:t>
              </a:r>
              <a:endParaRPr lang="en-US" altLang="ja-JP" b="1" dirty="0">
                <a:solidFill>
                  <a:srgbClr val="009650"/>
                </a:solidFill>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6BA269C7-47F7-5A7E-C394-BAA5444129A0}"/>
                </a:ext>
              </a:extLst>
            </p:cNvPr>
            <p:cNvSpPr txBox="1"/>
            <p:nvPr/>
          </p:nvSpPr>
          <p:spPr>
            <a:xfrm>
              <a:off x="323528" y="1849628"/>
              <a:ext cx="2376264" cy="1569660"/>
            </a:xfrm>
            <a:prstGeom prst="rect">
              <a:avLst/>
            </a:prstGeom>
            <a:noFill/>
          </p:spPr>
          <p:txBody>
            <a:bodyPr wrap="square" lIns="91440" tIns="45720" rIns="91440" bIns="45720" anchor="t">
              <a:spAutoFit/>
            </a:bodyPr>
            <a:lstStyle/>
            <a:p>
              <a:pPr indent="-417195"/>
              <a:r>
                <a:rPr lang="ja-JP" altLang="en-US" sz="1600" b="1" spc="-16" dirty="0">
                  <a:latin typeface="メイリオ"/>
                  <a:ea typeface="メイリオ"/>
                  <a:cs typeface="Meiryo" charset="-128"/>
                </a:rPr>
                <a:t>気になる場所の地名や住所などを入力すると、検索結果が表示されますので、目当ての場所を選択するとそこの地図を表示できます</a:t>
              </a:r>
              <a:endParaRPr lang="ja-JP" altLang="en-US" sz="1600" b="1" dirty="0">
                <a:latin typeface="メイリオ"/>
                <a:ea typeface="メイリオ"/>
                <a:cs typeface="Meiryo" charset="-128"/>
              </a:endParaRPr>
            </a:p>
          </p:txBody>
        </p:sp>
      </p:grpSp>
      <p:grpSp>
        <p:nvGrpSpPr>
          <p:cNvPr id="18" name="グループ化 17">
            <a:extLst>
              <a:ext uri="{FF2B5EF4-FFF2-40B4-BE49-F238E27FC236}">
                <a16:creationId xmlns:a16="http://schemas.microsoft.com/office/drawing/2014/main" id="{C9258E93-744F-4082-B9E5-334E6355E7C7}"/>
              </a:ext>
            </a:extLst>
          </p:cNvPr>
          <p:cNvGrpSpPr/>
          <p:nvPr/>
        </p:nvGrpSpPr>
        <p:grpSpPr>
          <a:xfrm>
            <a:off x="333313" y="3614620"/>
            <a:ext cx="2257082" cy="2489231"/>
            <a:chOff x="333313" y="3614620"/>
            <a:chExt cx="2257082" cy="2489231"/>
          </a:xfrm>
        </p:grpSpPr>
        <p:sp>
          <p:nvSpPr>
            <p:cNvPr id="6" name="四角形: 角を丸くする 5">
              <a:extLst>
                <a:ext uri="{FF2B5EF4-FFF2-40B4-BE49-F238E27FC236}">
                  <a16:creationId xmlns:a16="http://schemas.microsoft.com/office/drawing/2014/main" id="{100AEC76-EB60-1D17-3C83-85D0C097778B}"/>
                </a:ext>
              </a:extLst>
            </p:cNvPr>
            <p:cNvSpPr/>
            <p:nvPr/>
          </p:nvSpPr>
          <p:spPr>
            <a:xfrm>
              <a:off x="333313" y="3614620"/>
              <a:ext cx="2257082" cy="2489231"/>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322CBB4F-A3AA-768F-4AE0-005E1A07E4C2}"/>
                </a:ext>
              </a:extLst>
            </p:cNvPr>
            <p:cNvSpPr txBox="1"/>
            <p:nvPr/>
          </p:nvSpPr>
          <p:spPr>
            <a:xfrm>
              <a:off x="467544" y="3723099"/>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「地図」ボタン</a:t>
              </a:r>
              <a:endParaRPr lang="en-US" altLang="ja-JP" b="1" dirty="0">
                <a:solidFill>
                  <a:srgbClr val="009650"/>
                </a:solidFill>
                <a:latin typeface="Meiryo" charset="-128"/>
                <a:ea typeface="Meiryo" charset="-128"/>
                <a:cs typeface="Meiryo" charset="-128"/>
              </a:endParaRPr>
            </a:p>
          </p:txBody>
        </p:sp>
        <p:sp>
          <p:nvSpPr>
            <p:cNvPr id="12" name="テキスト ボックス 11">
              <a:extLst>
                <a:ext uri="{FF2B5EF4-FFF2-40B4-BE49-F238E27FC236}">
                  <a16:creationId xmlns:a16="http://schemas.microsoft.com/office/drawing/2014/main" id="{BF094036-9D2C-4034-60B6-E9451D2532DD}"/>
                </a:ext>
              </a:extLst>
            </p:cNvPr>
            <p:cNvSpPr txBox="1"/>
            <p:nvPr/>
          </p:nvSpPr>
          <p:spPr>
            <a:xfrm>
              <a:off x="358147" y="4003901"/>
              <a:ext cx="2232248" cy="2062103"/>
            </a:xfrm>
            <a:prstGeom prst="rect">
              <a:avLst/>
            </a:prstGeom>
            <a:noFill/>
          </p:spPr>
          <p:txBody>
            <a:bodyPr wrap="square" lIns="91440" tIns="45720" rIns="91440" bIns="45720" anchor="t">
              <a:spAutoFit/>
            </a:bodyPr>
            <a:lstStyle/>
            <a:p>
              <a:pPr indent="-417195"/>
              <a:r>
                <a:rPr lang="ja-JP" altLang="en-US" sz="1600" b="1" dirty="0">
                  <a:latin typeface="Meiryo"/>
                  <a:ea typeface="Meiryo"/>
                  <a:cs typeface="Meiryo" charset="-128"/>
                </a:rPr>
                <a:t>地図ボタンからは、表示可能な様々な種類の地図や航空写真等を選択することが出来ます。</a:t>
              </a:r>
              <a:endParaRPr lang="en-US" altLang="ja-JP" sz="1600" b="1" dirty="0">
                <a:latin typeface="Meiryo" charset="-128"/>
                <a:ea typeface="Meiryo" charset="-128"/>
                <a:cs typeface="Meiryo" charset="-128"/>
              </a:endParaRPr>
            </a:p>
            <a:p>
              <a:pPr indent="-417195"/>
              <a:r>
                <a:rPr lang="ja-JP" altLang="en-US" sz="1600" b="1" dirty="0">
                  <a:latin typeface="Meiryo"/>
                  <a:ea typeface="Meiryo"/>
                  <a:cs typeface="Meiryo" charset="-128"/>
                </a:rPr>
                <a:t>見たい項目を選択すると、地図上にその項目を重ね合わせて、表示します。</a:t>
              </a:r>
            </a:p>
          </p:txBody>
        </p:sp>
      </p:grpSp>
      <p:grpSp>
        <p:nvGrpSpPr>
          <p:cNvPr id="21" name="グループ化 20">
            <a:extLst>
              <a:ext uri="{FF2B5EF4-FFF2-40B4-BE49-F238E27FC236}">
                <a16:creationId xmlns:a16="http://schemas.microsoft.com/office/drawing/2014/main" id="{A4783FB9-5F7F-4FC1-9712-17F35F959F51}"/>
              </a:ext>
            </a:extLst>
          </p:cNvPr>
          <p:cNvGrpSpPr/>
          <p:nvPr/>
        </p:nvGrpSpPr>
        <p:grpSpPr>
          <a:xfrm>
            <a:off x="6588834" y="1316236"/>
            <a:ext cx="2206475" cy="2295493"/>
            <a:chOff x="6588834" y="1316236"/>
            <a:chExt cx="2206475" cy="2295493"/>
          </a:xfrm>
        </p:grpSpPr>
        <p:sp>
          <p:nvSpPr>
            <p:cNvPr id="14" name="四角形: 角を丸くする 13">
              <a:extLst>
                <a:ext uri="{FF2B5EF4-FFF2-40B4-BE49-F238E27FC236}">
                  <a16:creationId xmlns:a16="http://schemas.microsoft.com/office/drawing/2014/main" id="{1B85B816-1436-067C-BC57-D8F2DBCF5758}"/>
                </a:ext>
              </a:extLst>
            </p:cNvPr>
            <p:cNvSpPr/>
            <p:nvPr/>
          </p:nvSpPr>
          <p:spPr>
            <a:xfrm>
              <a:off x="6588834" y="1316236"/>
              <a:ext cx="2206474" cy="2295493"/>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6712126D-1322-22DA-FF16-731C639D9CDF}"/>
                </a:ext>
              </a:extLst>
            </p:cNvPr>
            <p:cNvSpPr txBox="1"/>
            <p:nvPr/>
          </p:nvSpPr>
          <p:spPr>
            <a:xfrm>
              <a:off x="6738759" y="1386065"/>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メニューボタン</a:t>
              </a:r>
              <a:endParaRPr lang="en-US" altLang="ja-JP"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279CB44A-C989-492E-C63F-F4CD3E562ACD}"/>
                </a:ext>
              </a:extLst>
            </p:cNvPr>
            <p:cNvSpPr txBox="1"/>
            <p:nvPr/>
          </p:nvSpPr>
          <p:spPr>
            <a:xfrm>
              <a:off x="6609295" y="1705596"/>
              <a:ext cx="2186014" cy="1815882"/>
            </a:xfrm>
            <a:prstGeom prst="rect">
              <a:avLst/>
            </a:prstGeom>
            <a:noFill/>
          </p:spPr>
          <p:txBody>
            <a:bodyPr wrap="square" lIns="91440" tIns="45720" rIns="91440" bIns="45720" anchor="t">
              <a:spAutoFit/>
            </a:bodyPr>
            <a:lstStyle/>
            <a:p>
              <a:pPr indent="-417195"/>
              <a:r>
                <a:rPr lang="ja-JP" altLang="en-US" sz="1600" b="1" dirty="0">
                  <a:latin typeface="Meiryo" charset="-128"/>
                  <a:ea typeface="Meiryo" charset="-128"/>
                  <a:cs typeface="Meiryo" charset="-128"/>
                </a:rPr>
                <a:t>右上の</a:t>
              </a:r>
              <a:r>
                <a:rPr lang="en-US" altLang="ja-JP" sz="1600" b="1" dirty="0">
                  <a:latin typeface="Meiryo" charset="-128"/>
                  <a:ea typeface="Meiryo" charset="-128"/>
                  <a:cs typeface="Meiryo" charset="-128"/>
                </a:rPr>
                <a:t>3</a:t>
              </a:r>
              <a:r>
                <a:rPr lang="ja-JP" altLang="en-US" sz="1600" b="1" dirty="0">
                  <a:latin typeface="Meiryo" charset="-128"/>
                  <a:ea typeface="Meiryo" charset="-128"/>
                  <a:cs typeface="Meiryo" charset="-128"/>
                </a:rPr>
                <a:t>本線を押すと「共有・設定・ツール」が表示されます。ツールからは、断面図や３</a:t>
              </a:r>
              <a:r>
                <a:rPr lang="en-US" altLang="ja-JP" sz="1600" b="1" dirty="0">
                  <a:latin typeface="Meiryo" charset="-128"/>
                  <a:ea typeface="Meiryo" charset="-128"/>
                  <a:cs typeface="Meiryo" charset="-128"/>
                </a:rPr>
                <a:t>D</a:t>
              </a:r>
              <a:r>
                <a:rPr lang="ja-JP" altLang="en-US" sz="1600" b="1" dirty="0">
                  <a:latin typeface="Meiryo" charset="-128"/>
                  <a:ea typeface="Meiryo" charset="-128"/>
                  <a:cs typeface="Meiryo" charset="-128"/>
                </a:rPr>
                <a:t>表示など、様々な機能を利用することが出来ます。</a:t>
              </a:r>
              <a:endParaRPr lang="en-US" altLang="ja-JP" sz="1600" b="1" dirty="0">
                <a:latin typeface="Meiryo" charset="-128"/>
                <a:ea typeface="Meiryo" charset="-128"/>
                <a:cs typeface="Meiryo" charset="-128"/>
              </a:endParaRPr>
            </a:p>
          </p:txBody>
        </p:sp>
      </p:grpSp>
      <p:grpSp>
        <p:nvGrpSpPr>
          <p:cNvPr id="30" name="グループ化 29">
            <a:extLst>
              <a:ext uri="{FF2B5EF4-FFF2-40B4-BE49-F238E27FC236}">
                <a16:creationId xmlns:a16="http://schemas.microsoft.com/office/drawing/2014/main" id="{42B7EAC1-1EB8-48EA-83FA-ECB6DE2D26EE}"/>
              </a:ext>
            </a:extLst>
          </p:cNvPr>
          <p:cNvGrpSpPr/>
          <p:nvPr/>
        </p:nvGrpSpPr>
        <p:grpSpPr>
          <a:xfrm>
            <a:off x="6567764" y="3717032"/>
            <a:ext cx="2206474" cy="2386819"/>
            <a:chOff x="6567764" y="3717032"/>
            <a:chExt cx="2206474" cy="2386819"/>
          </a:xfrm>
        </p:grpSpPr>
        <p:sp>
          <p:nvSpPr>
            <p:cNvPr id="13" name="四角形: 角を丸くする 12">
              <a:extLst>
                <a:ext uri="{FF2B5EF4-FFF2-40B4-BE49-F238E27FC236}">
                  <a16:creationId xmlns:a16="http://schemas.microsoft.com/office/drawing/2014/main" id="{4F2E2DB0-B1C1-3510-2425-9F0A0A6E8583}"/>
                </a:ext>
              </a:extLst>
            </p:cNvPr>
            <p:cNvSpPr/>
            <p:nvPr/>
          </p:nvSpPr>
          <p:spPr>
            <a:xfrm>
              <a:off x="6567764" y="3717032"/>
              <a:ext cx="2206474" cy="2386819"/>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E6ACA03E-0EDE-937B-8471-78D71F8E2474}"/>
                </a:ext>
              </a:extLst>
            </p:cNvPr>
            <p:cNvSpPr txBox="1"/>
            <p:nvPr/>
          </p:nvSpPr>
          <p:spPr>
            <a:xfrm>
              <a:off x="6745278" y="3779204"/>
              <a:ext cx="1884944" cy="646331"/>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コンテキスト</a:t>
              </a:r>
              <a:endParaRPr lang="en-US" altLang="ja-JP" b="1" dirty="0">
                <a:solidFill>
                  <a:srgbClr val="009650"/>
                </a:solidFill>
                <a:latin typeface="Meiryo" charset="-128"/>
                <a:ea typeface="Meiryo" charset="-128"/>
                <a:cs typeface="Meiryo" charset="-128"/>
              </a:endParaRPr>
            </a:p>
            <a:p>
              <a:pPr lvl="0" algn="ctr">
                <a:defRPr/>
              </a:pPr>
              <a:r>
                <a:rPr lang="ja-JP" altLang="en-US" b="1" dirty="0">
                  <a:solidFill>
                    <a:srgbClr val="009650"/>
                  </a:solidFill>
                  <a:latin typeface="Meiryo" charset="-128"/>
                  <a:ea typeface="Meiryo" charset="-128"/>
                  <a:cs typeface="Meiryo" charset="-128"/>
                </a:rPr>
                <a:t>メニュー</a:t>
              </a:r>
              <a:endParaRPr lang="en-US" altLang="ja-JP" b="1" dirty="0">
                <a:solidFill>
                  <a:srgbClr val="009650"/>
                </a:solidFill>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5A3F8F56-3CE0-D693-B920-7A13CCFE5265}"/>
                </a:ext>
              </a:extLst>
            </p:cNvPr>
            <p:cNvSpPr txBox="1"/>
            <p:nvPr/>
          </p:nvSpPr>
          <p:spPr>
            <a:xfrm>
              <a:off x="6588224" y="4428888"/>
              <a:ext cx="2186014" cy="1569660"/>
            </a:xfrm>
            <a:prstGeom prst="rect">
              <a:avLst/>
            </a:prstGeom>
            <a:noFill/>
          </p:spPr>
          <p:txBody>
            <a:bodyPr wrap="square" lIns="91440" tIns="45720" rIns="91440" bIns="45720" anchor="t">
              <a:spAutoFit/>
            </a:bodyPr>
            <a:lstStyle/>
            <a:p>
              <a:pPr indent="-417195"/>
              <a:r>
                <a:rPr lang="ja-JP" altLang="en-US" sz="1600" b="1" dirty="0">
                  <a:latin typeface="Meiryo" charset="-128"/>
                  <a:ea typeface="Meiryo" charset="-128"/>
                  <a:cs typeface="Meiryo" charset="-128"/>
                </a:rPr>
                <a:t>左下に配置されている「矢印」を押すと表示している地図の中心部の「住所・緯度経度・標高等」を確認できます。</a:t>
              </a:r>
              <a:endParaRPr lang="en-US" altLang="ja-JP" sz="1600" b="1" dirty="0">
                <a:latin typeface="Meiryo" charset="-128"/>
                <a:ea typeface="Meiryo" charset="-128"/>
                <a:cs typeface="Meiryo" charset="-128"/>
              </a:endParaRPr>
            </a:p>
          </p:txBody>
        </p:sp>
      </p:grpSp>
      <p:cxnSp>
        <p:nvCxnSpPr>
          <p:cNvPr id="25" name="コネクタ: カギ線 24">
            <a:extLst>
              <a:ext uri="{FF2B5EF4-FFF2-40B4-BE49-F238E27FC236}">
                <a16:creationId xmlns:a16="http://schemas.microsoft.com/office/drawing/2014/main" id="{AC829F16-7881-8BEE-0825-0291992DF812}"/>
              </a:ext>
            </a:extLst>
          </p:cNvPr>
          <p:cNvCxnSpPr>
            <a:cxnSpLocks/>
            <a:stCxn id="26" idx="1"/>
          </p:cNvCxnSpPr>
          <p:nvPr/>
        </p:nvCxnSpPr>
        <p:spPr>
          <a:xfrm rot="10800000">
            <a:off x="2539787" y="1877445"/>
            <a:ext cx="858916" cy="364739"/>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コネクタ: カギ線 26">
            <a:extLst>
              <a:ext uri="{FF2B5EF4-FFF2-40B4-BE49-F238E27FC236}">
                <a16:creationId xmlns:a16="http://schemas.microsoft.com/office/drawing/2014/main" id="{7CF1CE4B-5069-6A67-6DC7-ECA5099B63AD}"/>
              </a:ext>
            </a:extLst>
          </p:cNvPr>
          <p:cNvCxnSpPr>
            <a:cxnSpLocks/>
            <a:stCxn id="28" idx="1"/>
            <a:endCxn id="12" idx="3"/>
          </p:cNvCxnSpPr>
          <p:nvPr/>
        </p:nvCxnSpPr>
        <p:spPr>
          <a:xfrm rot="10800000" flipV="1">
            <a:off x="2590396" y="2524529"/>
            <a:ext cx="828171" cy="2510424"/>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コネクタ: カギ線 37">
            <a:extLst>
              <a:ext uri="{FF2B5EF4-FFF2-40B4-BE49-F238E27FC236}">
                <a16:creationId xmlns:a16="http://schemas.microsoft.com/office/drawing/2014/main" id="{39C15E25-27DE-7650-CF87-EB2839FFFF80}"/>
              </a:ext>
            </a:extLst>
          </p:cNvPr>
          <p:cNvCxnSpPr>
            <a:cxnSpLocks/>
            <a:stCxn id="24" idx="1"/>
            <a:endCxn id="39" idx="3"/>
          </p:cNvCxnSpPr>
          <p:nvPr/>
        </p:nvCxnSpPr>
        <p:spPr>
          <a:xfrm rot="10800000" flipV="1">
            <a:off x="5757452" y="5213718"/>
            <a:ext cx="830772" cy="761112"/>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4" name="コネクタ: カギ線 43">
            <a:extLst>
              <a:ext uri="{FF2B5EF4-FFF2-40B4-BE49-F238E27FC236}">
                <a16:creationId xmlns:a16="http://schemas.microsoft.com/office/drawing/2014/main" id="{77C2AFDA-7B0D-E939-CC69-69CF71730EAA}"/>
              </a:ext>
            </a:extLst>
          </p:cNvPr>
          <p:cNvCxnSpPr>
            <a:cxnSpLocks/>
            <a:stCxn id="14" idx="1"/>
            <a:endCxn id="45" idx="3"/>
          </p:cNvCxnSpPr>
          <p:nvPr/>
        </p:nvCxnSpPr>
        <p:spPr>
          <a:xfrm rot="10800000">
            <a:off x="5640638" y="2233981"/>
            <a:ext cx="948196" cy="230003"/>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17" name="図 16">
            <a:extLst>
              <a:ext uri="{FF2B5EF4-FFF2-40B4-BE49-F238E27FC236}">
                <a16:creationId xmlns:a16="http://schemas.microsoft.com/office/drawing/2014/main" id="{163A14BC-DEB8-2540-5456-E9BF4C2E9A76}"/>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09670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2541F68-5EE6-23AA-29DE-09FB3656D20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4288353" cy="547842"/>
          </a:xfrm>
        </p:spPr>
        <p:txBody>
          <a:bodyPr wrap="none">
            <a:spAutoFit/>
          </a:bodyPr>
          <a:lstStyle/>
          <a:p>
            <a:r>
              <a:rPr lang="ja-JP" altLang="en-US" dirty="0"/>
              <a:t>地理院地図の操作方法</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p>
        </p:txBody>
      </p:sp>
      <p:sp>
        <p:nvSpPr>
          <p:cNvPr id="3" name="テキスト ボックス 2">
            <a:extLst>
              <a:ext uri="{FF2B5EF4-FFF2-40B4-BE49-F238E27FC236}">
                <a16:creationId xmlns:a16="http://schemas.microsoft.com/office/drawing/2014/main" id="{81B5FEAC-7FC2-1099-3C44-7B256066BAB1}"/>
              </a:ext>
            </a:extLst>
          </p:cNvPr>
          <p:cNvSpPr txBox="1"/>
          <p:nvPr/>
        </p:nvSpPr>
        <p:spPr>
          <a:xfrm>
            <a:off x="395536" y="1412776"/>
            <a:ext cx="7842434" cy="430887"/>
          </a:xfrm>
          <a:prstGeom prst="rect">
            <a:avLst/>
          </a:prstGeom>
          <a:noFill/>
        </p:spPr>
        <p:txBody>
          <a:bodyPr wrap="square">
            <a:spAutoFit/>
          </a:bodyPr>
          <a:lstStyle/>
          <a:p>
            <a:r>
              <a:rPr lang="ja-JP" altLang="en-US" sz="2200" b="1" dirty="0">
                <a:latin typeface="メイリオ" panose="020B0604030504040204" pitchFamily="50" charset="-128"/>
                <a:ea typeface="メイリオ" panose="020B0604030504040204" pitchFamily="50" charset="-128"/>
              </a:rPr>
              <a:t>スマートフォンでの地理院地図の基本的な操作方法</a:t>
            </a:r>
          </a:p>
        </p:txBody>
      </p:sp>
      <p:sp>
        <p:nvSpPr>
          <p:cNvPr id="5" name="テキスト ボックス 4">
            <a:extLst>
              <a:ext uri="{FF2B5EF4-FFF2-40B4-BE49-F238E27FC236}">
                <a16:creationId xmlns:a16="http://schemas.microsoft.com/office/drawing/2014/main" id="{CE807822-F4CC-647D-7FBF-AB0C4BD8EE78}"/>
              </a:ext>
            </a:extLst>
          </p:cNvPr>
          <p:cNvSpPr txBox="1"/>
          <p:nvPr/>
        </p:nvSpPr>
        <p:spPr>
          <a:xfrm>
            <a:off x="395537" y="2252392"/>
            <a:ext cx="2120072" cy="2677656"/>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画面に</a:t>
            </a:r>
            <a:r>
              <a:rPr lang="en-US" altLang="ja-JP" sz="2400" b="1" dirty="0">
                <a:latin typeface="メイリオ" panose="020B0604030504040204" pitchFamily="50" charset="-128"/>
                <a:ea typeface="メイリオ" panose="020B0604030504040204" pitchFamily="50" charset="-128"/>
              </a:rPr>
              <a:t>2</a:t>
            </a:r>
            <a:r>
              <a:rPr lang="ja-JP" altLang="en-US" sz="2400" b="1" dirty="0">
                <a:latin typeface="メイリオ" panose="020B0604030504040204" pitchFamily="50" charset="-128"/>
                <a:ea typeface="メイリオ" panose="020B0604030504040204" pitchFamily="50" charset="-128"/>
              </a:rPr>
              <a:t>本の指を乗せて</a:t>
            </a:r>
            <a:r>
              <a:rPr lang="ja-JP" altLang="en-US" sz="2400" b="1" dirty="0">
                <a:solidFill>
                  <a:srgbClr val="009650"/>
                </a:solidFill>
                <a:latin typeface="メイリオ" panose="020B0604030504040204" pitchFamily="50" charset="-128"/>
                <a:ea typeface="メイリオ" panose="020B0604030504040204" pitchFamily="50" charset="-128"/>
              </a:rPr>
              <a:t>「広げる・つまむ」</a:t>
            </a:r>
            <a:r>
              <a:rPr lang="ja-JP" altLang="en-US" sz="2400" b="1" dirty="0">
                <a:latin typeface="メイリオ" panose="020B0604030504040204" pitchFamily="50" charset="-128"/>
                <a:ea typeface="メイリオ" panose="020B0604030504040204" pitchFamily="50" charset="-128"/>
              </a:rPr>
              <a:t>と地図を</a:t>
            </a:r>
            <a:r>
              <a:rPr lang="ja-JP" altLang="en-US" sz="2400" b="1" dirty="0">
                <a:solidFill>
                  <a:srgbClr val="009650"/>
                </a:solidFill>
                <a:latin typeface="メイリオ" panose="020B0604030504040204" pitchFamily="50" charset="-128"/>
                <a:ea typeface="メイリオ" panose="020B0604030504040204" pitchFamily="50" charset="-128"/>
              </a:rPr>
              <a:t>拡大・縮小</a:t>
            </a:r>
            <a:r>
              <a:rPr lang="ja-JP" altLang="en-US" sz="2400" b="1" dirty="0">
                <a:latin typeface="メイリオ" panose="020B0604030504040204" pitchFamily="50" charset="-128"/>
                <a:ea typeface="メイリオ" panose="020B0604030504040204" pitchFamily="50" charset="-128"/>
              </a:rPr>
              <a:t>することができます</a:t>
            </a:r>
          </a:p>
        </p:txBody>
      </p:sp>
      <p:sp>
        <p:nvSpPr>
          <p:cNvPr id="18" name="テキスト ボックス 17">
            <a:extLst>
              <a:ext uri="{FF2B5EF4-FFF2-40B4-BE49-F238E27FC236}">
                <a16:creationId xmlns:a16="http://schemas.microsoft.com/office/drawing/2014/main" id="{73915813-8106-C5EA-CBE9-B7B63052C468}"/>
              </a:ext>
            </a:extLst>
          </p:cNvPr>
          <p:cNvSpPr txBox="1"/>
          <p:nvPr/>
        </p:nvSpPr>
        <p:spPr>
          <a:xfrm>
            <a:off x="4634321" y="2252392"/>
            <a:ext cx="1836670" cy="2308324"/>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画面に指を乗せて、</a:t>
            </a:r>
            <a:endParaRPr lang="en-US" altLang="ja-JP" sz="2400" b="1" dirty="0">
              <a:latin typeface="メイリオ" panose="020B0604030504040204" pitchFamily="50" charset="-128"/>
              <a:ea typeface="メイリオ" panose="020B0604030504040204" pitchFamily="50" charset="-128"/>
            </a:endParaRPr>
          </a:p>
          <a:p>
            <a:r>
              <a:rPr lang="ja-JP" altLang="en-US" sz="2400" b="1" dirty="0">
                <a:solidFill>
                  <a:srgbClr val="009650"/>
                </a:solidFill>
                <a:latin typeface="メイリオ" panose="020B0604030504040204" pitchFamily="50" charset="-128"/>
                <a:ea typeface="メイリオ" panose="020B0604030504040204" pitchFamily="50" charset="-128"/>
              </a:rPr>
              <a:t>上下左右に動かす</a:t>
            </a:r>
            <a:r>
              <a:rPr lang="ja-JP" altLang="en-US" sz="2400" b="1" dirty="0">
                <a:latin typeface="メイリオ" panose="020B0604030504040204" pitchFamily="50" charset="-128"/>
                <a:ea typeface="メイリオ" panose="020B0604030504040204" pitchFamily="50" charset="-128"/>
              </a:rPr>
              <a:t>と</a:t>
            </a:r>
            <a:endParaRPr lang="en-US" altLang="ja-JP" sz="2400" b="1" dirty="0">
              <a:latin typeface="メイリオ" panose="020B0604030504040204" pitchFamily="50" charset="-128"/>
              <a:ea typeface="メイリオ" panose="020B0604030504040204" pitchFamily="50" charset="-128"/>
            </a:endParaRPr>
          </a:p>
          <a:p>
            <a:r>
              <a:rPr lang="ja-JP" altLang="en-US" sz="2400" b="1" dirty="0">
                <a:solidFill>
                  <a:srgbClr val="009650"/>
                </a:solidFill>
                <a:latin typeface="メイリオ" panose="020B0604030504040204" pitchFamily="50" charset="-128"/>
                <a:ea typeface="メイリオ" panose="020B0604030504040204" pitchFamily="50" charset="-128"/>
              </a:rPr>
              <a:t>地図を移動</a:t>
            </a:r>
            <a:r>
              <a:rPr lang="ja-JP" altLang="en-US" sz="2400" b="1" dirty="0">
                <a:latin typeface="メイリオ" panose="020B0604030504040204" pitchFamily="50" charset="-128"/>
                <a:ea typeface="メイリオ" panose="020B0604030504040204" pitchFamily="50" charset="-128"/>
              </a:rPr>
              <a:t>できます</a:t>
            </a:r>
          </a:p>
        </p:txBody>
      </p:sp>
      <p:grpSp>
        <p:nvGrpSpPr>
          <p:cNvPr id="4" name="グループ化 3">
            <a:extLst>
              <a:ext uri="{FF2B5EF4-FFF2-40B4-BE49-F238E27FC236}">
                <a16:creationId xmlns:a16="http://schemas.microsoft.com/office/drawing/2014/main" id="{FA3F1DA4-9759-488C-B6FD-557866FA69C5}"/>
              </a:ext>
            </a:extLst>
          </p:cNvPr>
          <p:cNvGrpSpPr/>
          <p:nvPr/>
        </p:nvGrpSpPr>
        <p:grpSpPr>
          <a:xfrm>
            <a:off x="2583520" y="2090671"/>
            <a:ext cx="1925393" cy="3912912"/>
            <a:chOff x="2718615" y="2252392"/>
            <a:chExt cx="1637052" cy="3401430"/>
          </a:xfrm>
        </p:grpSpPr>
        <p:pic>
          <p:nvPicPr>
            <p:cNvPr id="2" name="図 1" descr="マップ&#10;&#10;自動的に生成された説明">
              <a:extLst>
                <a:ext uri="{FF2B5EF4-FFF2-40B4-BE49-F238E27FC236}">
                  <a16:creationId xmlns:a16="http://schemas.microsoft.com/office/drawing/2014/main" id="{5967E679-4869-652F-5472-01A74699C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8615" y="2252392"/>
              <a:ext cx="1637052" cy="3401430"/>
            </a:xfrm>
            <a:prstGeom prst="rect">
              <a:avLst/>
            </a:prstGeom>
            <a:ln>
              <a:solidFill>
                <a:schemeClr val="tx1"/>
              </a:solidFill>
            </a:ln>
          </p:spPr>
        </p:pic>
        <p:sp>
          <p:nvSpPr>
            <p:cNvPr id="20" name="フリーフォーム 43">
              <a:extLst>
                <a:ext uri="{FF2B5EF4-FFF2-40B4-BE49-F238E27FC236}">
                  <a16:creationId xmlns:a16="http://schemas.microsoft.com/office/drawing/2014/main" id="{5BFB14BB-C00F-B855-D832-D3C4201E322E}"/>
                </a:ext>
              </a:extLst>
            </p:cNvPr>
            <p:cNvSpPr/>
            <p:nvPr/>
          </p:nvSpPr>
          <p:spPr>
            <a:xfrm rot="1617193">
              <a:off x="3253815" y="3874902"/>
              <a:ext cx="618923" cy="851482"/>
            </a:xfrm>
            <a:custGeom>
              <a:avLst/>
              <a:gdLst>
                <a:gd name="connsiteX0" fmla="*/ 310824 w 706112"/>
                <a:gd name="connsiteY0" fmla="*/ 355733 h 1027257"/>
                <a:gd name="connsiteX1" fmla="*/ 329874 w 706112"/>
                <a:gd name="connsiteY1" fmla="*/ 222383 h 1027257"/>
                <a:gd name="connsiteX2" fmla="*/ 344162 w 706112"/>
                <a:gd name="connsiteY2" fmla="*/ 84270 h 1027257"/>
                <a:gd name="connsiteX3" fmla="*/ 348924 w 706112"/>
                <a:gd name="connsiteY3" fmla="*/ 22358 h 1027257"/>
                <a:gd name="connsiteX4" fmla="*/ 406074 w 706112"/>
                <a:gd name="connsiteY4" fmla="*/ 8070 h 1027257"/>
                <a:gd name="connsiteX5" fmla="*/ 410837 w 706112"/>
                <a:gd name="connsiteY5" fmla="*/ 141420 h 1027257"/>
                <a:gd name="connsiteX6" fmla="*/ 420362 w 706112"/>
                <a:gd name="connsiteY6" fmla="*/ 341445 h 1027257"/>
                <a:gd name="connsiteX7" fmla="*/ 448937 w 706112"/>
                <a:gd name="connsiteY7" fmla="*/ 298583 h 1027257"/>
                <a:gd name="connsiteX8" fmla="*/ 487037 w 706112"/>
                <a:gd name="connsiteY8" fmla="*/ 298583 h 1027257"/>
                <a:gd name="connsiteX9" fmla="*/ 510849 w 706112"/>
                <a:gd name="connsiteY9" fmla="*/ 331920 h 1027257"/>
                <a:gd name="connsiteX10" fmla="*/ 529899 w 706112"/>
                <a:gd name="connsiteY10" fmla="*/ 370020 h 1027257"/>
                <a:gd name="connsiteX11" fmla="*/ 539424 w 706112"/>
                <a:gd name="connsiteY11" fmla="*/ 346208 h 1027257"/>
                <a:gd name="connsiteX12" fmla="*/ 577524 w 706112"/>
                <a:gd name="connsiteY12" fmla="*/ 341445 h 1027257"/>
                <a:gd name="connsiteX13" fmla="*/ 615624 w 706112"/>
                <a:gd name="connsiteY13" fmla="*/ 436695 h 1027257"/>
                <a:gd name="connsiteX14" fmla="*/ 644199 w 706112"/>
                <a:gd name="connsiteY14" fmla="*/ 403358 h 1027257"/>
                <a:gd name="connsiteX15" fmla="*/ 677537 w 706112"/>
                <a:gd name="connsiteY15" fmla="*/ 455745 h 1027257"/>
                <a:gd name="connsiteX16" fmla="*/ 691824 w 706112"/>
                <a:gd name="connsiteY16" fmla="*/ 546233 h 1027257"/>
                <a:gd name="connsiteX17" fmla="*/ 706112 w 706112"/>
                <a:gd name="connsiteY17" fmla="*/ 579570 h 1027257"/>
                <a:gd name="connsiteX18" fmla="*/ 691824 w 706112"/>
                <a:gd name="connsiteY18" fmla="*/ 631958 h 1027257"/>
                <a:gd name="connsiteX19" fmla="*/ 668012 w 706112"/>
                <a:gd name="connsiteY19" fmla="*/ 689108 h 1027257"/>
                <a:gd name="connsiteX20" fmla="*/ 629912 w 706112"/>
                <a:gd name="connsiteY20" fmla="*/ 765308 h 1027257"/>
                <a:gd name="connsiteX21" fmla="*/ 629912 w 706112"/>
                <a:gd name="connsiteY21" fmla="*/ 812933 h 1027257"/>
                <a:gd name="connsiteX22" fmla="*/ 625149 w 706112"/>
                <a:gd name="connsiteY22" fmla="*/ 879608 h 1027257"/>
                <a:gd name="connsiteX23" fmla="*/ 610862 w 706112"/>
                <a:gd name="connsiteY23" fmla="*/ 927233 h 1027257"/>
                <a:gd name="connsiteX24" fmla="*/ 639437 w 706112"/>
                <a:gd name="connsiteY24" fmla="*/ 974858 h 1027257"/>
                <a:gd name="connsiteX25" fmla="*/ 453699 w 706112"/>
                <a:gd name="connsiteY25" fmla="*/ 1027245 h 1027257"/>
                <a:gd name="connsiteX26" fmla="*/ 310824 w 706112"/>
                <a:gd name="connsiteY26" fmla="*/ 970095 h 1027257"/>
                <a:gd name="connsiteX27" fmla="*/ 329874 w 706112"/>
                <a:gd name="connsiteY27" fmla="*/ 941520 h 1027257"/>
                <a:gd name="connsiteX28" fmla="*/ 344162 w 706112"/>
                <a:gd name="connsiteY28" fmla="*/ 889133 h 1027257"/>
                <a:gd name="connsiteX29" fmla="*/ 315587 w 706112"/>
                <a:gd name="connsiteY29" fmla="*/ 789120 h 1027257"/>
                <a:gd name="connsiteX30" fmla="*/ 263199 w 706112"/>
                <a:gd name="connsiteY30" fmla="*/ 717683 h 1027257"/>
                <a:gd name="connsiteX31" fmla="*/ 196524 w 706112"/>
                <a:gd name="connsiteY31" fmla="*/ 665295 h 1027257"/>
                <a:gd name="connsiteX32" fmla="*/ 77462 w 706112"/>
                <a:gd name="connsiteY32" fmla="*/ 612908 h 1027257"/>
                <a:gd name="connsiteX33" fmla="*/ 15549 w 706112"/>
                <a:gd name="connsiteY33" fmla="*/ 584333 h 1027257"/>
                <a:gd name="connsiteX34" fmla="*/ 1262 w 706112"/>
                <a:gd name="connsiteY34" fmla="*/ 546233 h 1027257"/>
                <a:gd name="connsiteX35" fmla="*/ 39362 w 706112"/>
                <a:gd name="connsiteY35" fmla="*/ 503370 h 1027257"/>
                <a:gd name="connsiteX36" fmla="*/ 115562 w 706112"/>
                <a:gd name="connsiteY36" fmla="*/ 512895 h 1027257"/>
                <a:gd name="connsiteX37" fmla="*/ 191762 w 706112"/>
                <a:gd name="connsiteY37" fmla="*/ 541470 h 1027257"/>
                <a:gd name="connsiteX38" fmla="*/ 225099 w 706112"/>
                <a:gd name="connsiteY38" fmla="*/ 546233 h 1027257"/>
                <a:gd name="connsiteX39" fmla="*/ 277487 w 706112"/>
                <a:gd name="connsiteY39" fmla="*/ 550995 h 1027257"/>
                <a:gd name="connsiteX40" fmla="*/ 301299 w 706112"/>
                <a:gd name="connsiteY40" fmla="*/ 474795 h 1027257"/>
                <a:gd name="connsiteX41" fmla="*/ 310824 w 706112"/>
                <a:gd name="connsiteY41" fmla="*/ 355733 h 102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6112" h="1027257">
                  <a:moveTo>
                    <a:pt x="310824" y="355733"/>
                  </a:moveTo>
                  <a:cubicBezTo>
                    <a:pt x="315586" y="313664"/>
                    <a:pt x="324318" y="267627"/>
                    <a:pt x="329874" y="222383"/>
                  </a:cubicBezTo>
                  <a:cubicBezTo>
                    <a:pt x="335430" y="177139"/>
                    <a:pt x="340987" y="117607"/>
                    <a:pt x="344162" y="84270"/>
                  </a:cubicBezTo>
                  <a:cubicBezTo>
                    <a:pt x="347337" y="50933"/>
                    <a:pt x="338605" y="35058"/>
                    <a:pt x="348924" y="22358"/>
                  </a:cubicBezTo>
                  <a:cubicBezTo>
                    <a:pt x="359243" y="9658"/>
                    <a:pt x="395755" y="-11774"/>
                    <a:pt x="406074" y="8070"/>
                  </a:cubicBezTo>
                  <a:cubicBezTo>
                    <a:pt x="416393" y="27914"/>
                    <a:pt x="408456" y="85858"/>
                    <a:pt x="410837" y="141420"/>
                  </a:cubicBezTo>
                  <a:cubicBezTo>
                    <a:pt x="413218" y="196982"/>
                    <a:pt x="414012" y="315251"/>
                    <a:pt x="420362" y="341445"/>
                  </a:cubicBezTo>
                  <a:cubicBezTo>
                    <a:pt x="426712" y="367639"/>
                    <a:pt x="437825" y="305727"/>
                    <a:pt x="448937" y="298583"/>
                  </a:cubicBezTo>
                  <a:cubicBezTo>
                    <a:pt x="460050" y="291439"/>
                    <a:pt x="476718" y="293027"/>
                    <a:pt x="487037" y="298583"/>
                  </a:cubicBezTo>
                  <a:cubicBezTo>
                    <a:pt x="497356" y="304139"/>
                    <a:pt x="503705" y="320014"/>
                    <a:pt x="510849" y="331920"/>
                  </a:cubicBezTo>
                  <a:cubicBezTo>
                    <a:pt x="517993" y="343826"/>
                    <a:pt x="525137" y="367639"/>
                    <a:pt x="529899" y="370020"/>
                  </a:cubicBezTo>
                  <a:cubicBezTo>
                    <a:pt x="534661" y="372401"/>
                    <a:pt x="531487" y="350970"/>
                    <a:pt x="539424" y="346208"/>
                  </a:cubicBezTo>
                  <a:cubicBezTo>
                    <a:pt x="547362" y="341445"/>
                    <a:pt x="564824" y="326364"/>
                    <a:pt x="577524" y="341445"/>
                  </a:cubicBezTo>
                  <a:cubicBezTo>
                    <a:pt x="590224" y="356526"/>
                    <a:pt x="604512" y="426376"/>
                    <a:pt x="615624" y="436695"/>
                  </a:cubicBezTo>
                  <a:cubicBezTo>
                    <a:pt x="626736" y="447014"/>
                    <a:pt x="633880" y="400183"/>
                    <a:pt x="644199" y="403358"/>
                  </a:cubicBezTo>
                  <a:cubicBezTo>
                    <a:pt x="654518" y="406533"/>
                    <a:pt x="669600" y="431933"/>
                    <a:pt x="677537" y="455745"/>
                  </a:cubicBezTo>
                  <a:cubicBezTo>
                    <a:pt x="685475" y="479558"/>
                    <a:pt x="687062" y="525596"/>
                    <a:pt x="691824" y="546233"/>
                  </a:cubicBezTo>
                  <a:cubicBezTo>
                    <a:pt x="696586" y="566870"/>
                    <a:pt x="706112" y="565283"/>
                    <a:pt x="706112" y="579570"/>
                  </a:cubicBezTo>
                  <a:cubicBezTo>
                    <a:pt x="706112" y="593857"/>
                    <a:pt x="698174" y="613702"/>
                    <a:pt x="691824" y="631958"/>
                  </a:cubicBezTo>
                  <a:cubicBezTo>
                    <a:pt x="685474" y="650214"/>
                    <a:pt x="678331" y="666883"/>
                    <a:pt x="668012" y="689108"/>
                  </a:cubicBezTo>
                  <a:cubicBezTo>
                    <a:pt x="657693" y="711333"/>
                    <a:pt x="636262" y="744671"/>
                    <a:pt x="629912" y="765308"/>
                  </a:cubicBezTo>
                  <a:cubicBezTo>
                    <a:pt x="623562" y="785945"/>
                    <a:pt x="630706" y="793883"/>
                    <a:pt x="629912" y="812933"/>
                  </a:cubicBezTo>
                  <a:cubicBezTo>
                    <a:pt x="629118" y="831983"/>
                    <a:pt x="628324" y="860558"/>
                    <a:pt x="625149" y="879608"/>
                  </a:cubicBezTo>
                  <a:cubicBezTo>
                    <a:pt x="621974" y="898658"/>
                    <a:pt x="608481" y="911358"/>
                    <a:pt x="610862" y="927233"/>
                  </a:cubicBezTo>
                  <a:cubicBezTo>
                    <a:pt x="613243" y="943108"/>
                    <a:pt x="665631" y="958189"/>
                    <a:pt x="639437" y="974858"/>
                  </a:cubicBezTo>
                  <a:cubicBezTo>
                    <a:pt x="613243" y="991527"/>
                    <a:pt x="508468" y="1028039"/>
                    <a:pt x="453699" y="1027245"/>
                  </a:cubicBezTo>
                  <a:cubicBezTo>
                    <a:pt x="398930" y="1026451"/>
                    <a:pt x="331461" y="984382"/>
                    <a:pt x="310824" y="970095"/>
                  </a:cubicBezTo>
                  <a:cubicBezTo>
                    <a:pt x="290187" y="955808"/>
                    <a:pt x="324318" y="955014"/>
                    <a:pt x="329874" y="941520"/>
                  </a:cubicBezTo>
                  <a:cubicBezTo>
                    <a:pt x="335430" y="928026"/>
                    <a:pt x="346543" y="914533"/>
                    <a:pt x="344162" y="889133"/>
                  </a:cubicBezTo>
                  <a:cubicBezTo>
                    <a:pt x="341781" y="863733"/>
                    <a:pt x="329081" y="817695"/>
                    <a:pt x="315587" y="789120"/>
                  </a:cubicBezTo>
                  <a:cubicBezTo>
                    <a:pt x="302093" y="760545"/>
                    <a:pt x="283043" y="738321"/>
                    <a:pt x="263199" y="717683"/>
                  </a:cubicBezTo>
                  <a:cubicBezTo>
                    <a:pt x="243355" y="697045"/>
                    <a:pt x="227480" y="682757"/>
                    <a:pt x="196524" y="665295"/>
                  </a:cubicBezTo>
                  <a:cubicBezTo>
                    <a:pt x="165568" y="647833"/>
                    <a:pt x="107624" y="626402"/>
                    <a:pt x="77462" y="612908"/>
                  </a:cubicBezTo>
                  <a:cubicBezTo>
                    <a:pt x="47300" y="599414"/>
                    <a:pt x="28249" y="595445"/>
                    <a:pt x="15549" y="584333"/>
                  </a:cubicBezTo>
                  <a:cubicBezTo>
                    <a:pt x="2849" y="573221"/>
                    <a:pt x="-2707" y="559727"/>
                    <a:pt x="1262" y="546233"/>
                  </a:cubicBezTo>
                  <a:cubicBezTo>
                    <a:pt x="5231" y="532739"/>
                    <a:pt x="20312" y="508926"/>
                    <a:pt x="39362" y="503370"/>
                  </a:cubicBezTo>
                  <a:cubicBezTo>
                    <a:pt x="58412" y="497814"/>
                    <a:pt x="90162" y="506545"/>
                    <a:pt x="115562" y="512895"/>
                  </a:cubicBezTo>
                  <a:cubicBezTo>
                    <a:pt x="140962" y="519245"/>
                    <a:pt x="173506" y="535914"/>
                    <a:pt x="191762" y="541470"/>
                  </a:cubicBezTo>
                  <a:cubicBezTo>
                    <a:pt x="210018" y="547026"/>
                    <a:pt x="210812" y="544646"/>
                    <a:pt x="225099" y="546233"/>
                  </a:cubicBezTo>
                  <a:cubicBezTo>
                    <a:pt x="239386" y="547820"/>
                    <a:pt x="264787" y="562901"/>
                    <a:pt x="277487" y="550995"/>
                  </a:cubicBezTo>
                  <a:cubicBezTo>
                    <a:pt x="290187" y="539089"/>
                    <a:pt x="294949" y="501782"/>
                    <a:pt x="301299" y="474795"/>
                  </a:cubicBezTo>
                  <a:cubicBezTo>
                    <a:pt x="307649" y="447808"/>
                    <a:pt x="306062" y="397802"/>
                    <a:pt x="310824" y="355733"/>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A9F73D68-CADD-3E41-9774-576791188E7D}"/>
                </a:ext>
              </a:extLst>
            </p:cNvPr>
            <p:cNvCxnSpPr>
              <a:cxnSpLocks/>
            </p:cNvCxnSpPr>
            <p:nvPr/>
          </p:nvCxnSpPr>
          <p:spPr>
            <a:xfrm flipV="1">
              <a:off x="3138899" y="3759371"/>
              <a:ext cx="637920" cy="38747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0787DCA7-9F19-46A5-BC25-95B72B350E87}"/>
              </a:ext>
            </a:extLst>
          </p:cNvPr>
          <p:cNvGrpSpPr/>
          <p:nvPr/>
        </p:nvGrpSpPr>
        <p:grpSpPr>
          <a:xfrm>
            <a:off x="6441559" y="2090671"/>
            <a:ext cx="1925393" cy="3912912"/>
            <a:chOff x="7020272" y="2252392"/>
            <a:chExt cx="1637052" cy="3401430"/>
          </a:xfrm>
        </p:grpSpPr>
        <p:pic>
          <p:nvPicPr>
            <p:cNvPr id="17" name="図 16" descr="マップ&#10;&#10;自動的に生成された説明">
              <a:extLst>
                <a:ext uri="{FF2B5EF4-FFF2-40B4-BE49-F238E27FC236}">
                  <a16:creationId xmlns:a16="http://schemas.microsoft.com/office/drawing/2014/main" id="{AD040DEC-4968-6841-FC2A-727F7364C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272" y="2252392"/>
              <a:ext cx="1637052" cy="3401430"/>
            </a:xfrm>
            <a:prstGeom prst="rect">
              <a:avLst/>
            </a:prstGeom>
            <a:ln>
              <a:solidFill>
                <a:schemeClr val="tx1"/>
              </a:solidFill>
            </a:ln>
          </p:spPr>
        </p:pic>
        <p:cxnSp>
          <p:nvCxnSpPr>
            <p:cNvPr id="21" name="直線矢印コネクタ 20">
              <a:extLst>
                <a:ext uri="{FF2B5EF4-FFF2-40B4-BE49-F238E27FC236}">
                  <a16:creationId xmlns:a16="http://schemas.microsoft.com/office/drawing/2014/main" id="{CFA4359B-71A8-CBF3-5355-82D915AB56AF}"/>
                </a:ext>
              </a:extLst>
            </p:cNvPr>
            <p:cNvCxnSpPr>
              <a:cxnSpLocks/>
            </p:cNvCxnSpPr>
            <p:nvPr/>
          </p:nvCxnSpPr>
          <p:spPr>
            <a:xfrm>
              <a:off x="7563222" y="4004313"/>
              <a:ext cx="674748"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8D104BB7-A575-D818-2DB9-B12EF3D5DEB4}"/>
                </a:ext>
              </a:extLst>
            </p:cNvPr>
            <p:cNvCxnSpPr>
              <a:cxnSpLocks/>
            </p:cNvCxnSpPr>
            <p:nvPr/>
          </p:nvCxnSpPr>
          <p:spPr>
            <a:xfrm flipV="1">
              <a:off x="7866823" y="3666019"/>
              <a:ext cx="0" cy="574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フリーフォーム 43">
              <a:extLst>
                <a:ext uri="{FF2B5EF4-FFF2-40B4-BE49-F238E27FC236}">
                  <a16:creationId xmlns:a16="http://schemas.microsoft.com/office/drawing/2014/main" id="{09AEBA8B-0323-A57C-68B5-8025AD80ABE3}"/>
                </a:ext>
              </a:extLst>
            </p:cNvPr>
            <p:cNvSpPr/>
            <p:nvPr/>
          </p:nvSpPr>
          <p:spPr>
            <a:xfrm>
              <a:off x="7459689" y="4047127"/>
              <a:ext cx="618923" cy="851482"/>
            </a:xfrm>
            <a:custGeom>
              <a:avLst/>
              <a:gdLst>
                <a:gd name="connsiteX0" fmla="*/ 310824 w 706112"/>
                <a:gd name="connsiteY0" fmla="*/ 355733 h 1027257"/>
                <a:gd name="connsiteX1" fmla="*/ 329874 w 706112"/>
                <a:gd name="connsiteY1" fmla="*/ 222383 h 1027257"/>
                <a:gd name="connsiteX2" fmla="*/ 344162 w 706112"/>
                <a:gd name="connsiteY2" fmla="*/ 84270 h 1027257"/>
                <a:gd name="connsiteX3" fmla="*/ 348924 w 706112"/>
                <a:gd name="connsiteY3" fmla="*/ 22358 h 1027257"/>
                <a:gd name="connsiteX4" fmla="*/ 406074 w 706112"/>
                <a:gd name="connsiteY4" fmla="*/ 8070 h 1027257"/>
                <a:gd name="connsiteX5" fmla="*/ 410837 w 706112"/>
                <a:gd name="connsiteY5" fmla="*/ 141420 h 1027257"/>
                <a:gd name="connsiteX6" fmla="*/ 420362 w 706112"/>
                <a:gd name="connsiteY6" fmla="*/ 341445 h 1027257"/>
                <a:gd name="connsiteX7" fmla="*/ 448937 w 706112"/>
                <a:gd name="connsiteY7" fmla="*/ 298583 h 1027257"/>
                <a:gd name="connsiteX8" fmla="*/ 487037 w 706112"/>
                <a:gd name="connsiteY8" fmla="*/ 298583 h 1027257"/>
                <a:gd name="connsiteX9" fmla="*/ 510849 w 706112"/>
                <a:gd name="connsiteY9" fmla="*/ 331920 h 1027257"/>
                <a:gd name="connsiteX10" fmla="*/ 529899 w 706112"/>
                <a:gd name="connsiteY10" fmla="*/ 370020 h 1027257"/>
                <a:gd name="connsiteX11" fmla="*/ 539424 w 706112"/>
                <a:gd name="connsiteY11" fmla="*/ 346208 h 1027257"/>
                <a:gd name="connsiteX12" fmla="*/ 577524 w 706112"/>
                <a:gd name="connsiteY12" fmla="*/ 341445 h 1027257"/>
                <a:gd name="connsiteX13" fmla="*/ 615624 w 706112"/>
                <a:gd name="connsiteY13" fmla="*/ 436695 h 1027257"/>
                <a:gd name="connsiteX14" fmla="*/ 644199 w 706112"/>
                <a:gd name="connsiteY14" fmla="*/ 403358 h 1027257"/>
                <a:gd name="connsiteX15" fmla="*/ 677537 w 706112"/>
                <a:gd name="connsiteY15" fmla="*/ 455745 h 1027257"/>
                <a:gd name="connsiteX16" fmla="*/ 691824 w 706112"/>
                <a:gd name="connsiteY16" fmla="*/ 546233 h 1027257"/>
                <a:gd name="connsiteX17" fmla="*/ 706112 w 706112"/>
                <a:gd name="connsiteY17" fmla="*/ 579570 h 1027257"/>
                <a:gd name="connsiteX18" fmla="*/ 691824 w 706112"/>
                <a:gd name="connsiteY18" fmla="*/ 631958 h 1027257"/>
                <a:gd name="connsiteX19" fmla="*/ 668012 w 706112"/>
                <a:gd name="connsiteY19" fmla="*/ 689108 h 1027257"/>
                <a:gd name="connsiteX20" fmla="*/ 629912 w 706112"/>
                <a:gd name="connsiteY20" fmla="*/ 765308 h 1027257"/>
                <a:gd name="connsiteX21" fmla="*/ 629912 w 706112"/>
                <a:gd name="connsiteY21" fmla="*/ 812933 h 1027257"/>
                <a:gd name="connsiteX22" fmla="*/ 625149 w 706112"/>
                <a:gd name="connsiteY22" fmla="*/ 879608 h 1027257"/>
                <a:gd name="connsiteX23" fmla="*/ 610862 w 706112"/>
                <a:gd name="connsiteY23" fmla="*/ 927233 h 1027257"/>
                <a:gd name="connsiteX24" fmla="*/ 639437 w 706112"/>
                <a:gd name="connsiteY24" fmla="*/ 974858 h 1027257"/>
                <a:gd name="connsiteX25" fmla="*/ 453699 w 706112"/>
                <a:gd name="connsiteY25" fmla="*/ 1027245 h 1027257"/>
                <a:gd name="connsiteX26" fmla="*/ 310824 w 706112"/>
                <a:gd name="connsiteY26" fmla="*/ 970095 h 1027257"/>
                <a:gd name="connsiteX27" fmla="*/ 329874 w 706112"/>
                <a:gd name="connsiteY27" fmla="*/ 941520 h 1027257"/>
                <a:gd name="connsiteX28" fmla="*/ 344162 w 706112"/>
                <a:gd name="connsiteY28" fmla="*/ 889133 h 1027257"/>
                <a:gd name="connsiteX29" fmla="*/ 315587 w 706112"/>
                <a:gd name="connsiteY29" fmla="*/ 789120 h 1027257"/>
                <a:gd name="connsiteX30" fmla="*/ 263199 w 706112"/>
                <a:gd name="connsiteY30" fmla="*/ 717683 h 1027257"/>
                <a:gd name="connsiteX31" fmla="*/ 196524 w 706112"/>
                <a:gd name="connsiteY31" fmla="*/ 665295 h 1027257"/>
                <a:gd name="connsiteX32" fmla="*/ 77462 w 706112"/>
                <a:gd name="connsiteY32" fmla="*/ 612908 h 1027257"/>
                <a:gd name="connsiteX33" fmla="*/ 15549 w 706112"/>
                <a:gd name="connsiteY33" fmla="*/ 584333 h 1027257"/>
                <a:gd name="connsiteX34" fmla="*/ 1262 w 706112"/>
                <a:gd name="connsiteY34" fmla="*/ 546233 h 1027257"/>
                <a:gd name="connsiteX35" fmla="*/ 39362 w 706112"/>
                <a:gd name="connsiteY35" fmla="*/ 503370 h 1027257"/>
                <a:gd name="connsiteX36" fmla="*/ 115562 w 706112"/>
                <a:gd name="connsiteY36" fmla="*/ 512895 h 1027257"/>
                <a:gd name="connsiteX37" fmla="*/ 191762 w 706112"/>
                <a:gd name="connsiteY37" fmla="*/ 541470 h 1027257"/>
                <a:gd name="connsiteX38" fmla="*/ 225099 w 706112"/>
                <a:gd name="connsiteY38" fmla="*/ 546233 h 1027257"/>
                <a:gd name="connsiteX39" fmla="*/ 277487 w 706112"/>
                <a:gd name="connsiteY39" fmla="*/ 550995 h 1027257"/>
                <a:gd name="connsiteX40" fmla="*/ 301299 w 706112"/>
                <a:gd name="connsiteY40" fmla="*/ 474795 h 1027257"/>
                <a:gd name="connsiteX41" fmla="*/ 310824 w 706112"/>
                <a:gd name="connsiteY41" fmla="*/ 355733 h 102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6112" h="1027257">
                  <a:moveTo>
                    <a:pt x="310824" y="355733"/>
                  </a:moveTo>
                  <a:cubicBezTo>
                    <a:pt x="315586" y="313664"/>
                    <a:pt x="324318" y="267627"/>
                    <a:pt x="329874" y="222383"/>
                  </a:cubicBezTo>
                  <a:cubicBezTo>
                    <a:pt x="335430" y="177139"/>
                    <a:pt x="340987" y="117607"/>
                    <a:pt x="344162" y="84270"/>
                  </a:cubicBezTo>
                  <a:cubicBezTo>
                    <a:pt x="347337" y="50933"/>
                    <a:pt x="338605" y="35058"/>
                    <a:pt x="348924" y="22358"/>
                  </a:cubicBezTo>
                  <a:cubicBezTo>
                    <a:pt x="359243" y="9658"/>
                    <a:pt x="395755" y="-11774"/>
                    <a:pt x="406074" y="8070"/>
                  </a:cubicBezTo>
                  <a:cubicBezTo>
                    <a:pt x="416393" y="27914"/>
                    <a:pt x="408456" y="85858"/>
                    <a:pt x="410837" y="141420"/>
                  </a:cubicBezTo>
                  <a:cubicBezTo>
                    <a:pt x="413218" y="196982"/>
                    <a:pt x="414012" y="315251"/>
                    <a:pt x="420362" y="341445"/>
                  </a:cubicBezTo>
                  <a:cubicBezTo>
                    <a:pt x="426712" y="367639"/>
                    <a:pt x="437825" y="305727"/>
                    <a:pt x="448937" y="298583"/>
                  </a:cubicBezTo>
                  <a:cubicBezTo>
                    <a:pt x="460050" y="291439"/>
                    <a:pt x="476718" y="293027"/>
                    <a:pt x="487037" y="298583"/>
                  </a:cubicBezTo>
                  <a:cubicBezTo>
                    <a:pt x="497356" y="304139"/>
                    <a:pt x="503705" y="320014"/>
                    <a:pt x="510849" y="331920"/>
                  </a:cubicBezTo>
                  <a:cubicBezTo>
                    <a:pt x="517993" y="343826"/>
                    <a:pt x="525137" y="367639"/>
                    <a:pt x="529899" y="370020"/>
                  </a:cubicBezTo>
                  <a:cubicBezTo>
                    <a:pt x="534661" y="372401"/>
                    <a:pt x="531487" y="350970"/>
                    <a:pt x="539424" y="346208"/>
                  </a:cubicBezTo>
                  <a:cubicBezTo>
                    <a:pt x="547362" y="341445"/>
                    <a:pt x="564824" y="326364"/>
                    <a:pt x="577524" y="341445"/>
                  </a:cubicBezTo>
                  <a:cubicBezTo>
                    <a:pt x="590224" y="356526"/>
                    <a:pt x="604512" y="426376"/>
                    <a:pt x="615624" y="436695"/>
                  </a:cubicBezTo>
                  <a:cubicBezTo>
                    <a:pt x="626736" y="447014"/>
                    <a:pt x="633880" y="400183"/>
                    <a:pt x="644199" y="403358"/>
                  </a:cubicBezTo>
                  <a:cubicBezTo>
                    <a:pt x="654518" y="406533"/>
                    <a:pt x="669600" y="431933"/>
                    <a:pt x="677537" y="455745"/>
                  </a:cubicBezTo>
                  <a:cubicBezTo>
                    <a:pt x="685475" y="479558"/>
                    <a:pt x="687062" y="525596"/>
                    <a:pt x="691824" y="546233"/>
                  </a:cubicBezTo>
                  <a:cubicBezTo>
                    <a:pt x="696586" y="566870"/>
                    <a:pt x="706112" y="565283"/>
                    <a:pt x="706112" y="579570"/>
                  </a:cubicBezTo>
                  <a:cubicBezTo>
                    <a:pt x="706112" y="593857"/>
                    <a:pt x="698174" y="613702"/>
                    <a:pt x="691824" y="631958"/>
                  </a:cubicBezTo>
                  <a:cubicBezTo>
                    <a:pt x="685474" y="650214"/>
                    <a:pt x="678331" y="666883"/>
                    <a:pt x="668012" y="689108"/>
                  </a:cubicBezTo>
                  <a:cubicBezTo>
                    <a:pt x="657693" y="711333"/>
                    <a:pt x="636262" y="744671"/>
                    <a:pt x="629912" y="765308"/>
                  </a:cubicBezTo>
                  <a:cubicBezTo>
                    <a:pt x="623562" y="785945"/>
                    <a:pt x="630706" y="793883"/>
                    <a:pt x="629912" y="812933"/>
                  </a:cubicBezTo>
                  <a:cubicBezTo>
                    <a:pt x="629118" y="831983"/>
                    <a:pt x="628324" y="860558"/>
                    <a:pt x="625149" y="879608"/>
                  </a:cubicBezTo>
                  <a:cubicBezTo>
                    <a:pt x="621974" y="898658"/>
                    <a:pt x="608481" y="911358"/>
                    <a:pt x="610862" y="927233"/>
                  </a:cubicBezTo>
                  <a:cubicBezTo>
                    <a:pt x="613243" y="943108"/>
                    <a:pt x="665631" y="958189"/>
                    <a:pt x="639437" y="974858"/>
                  </a:cubicBezTo>
                  <a:cubicBezTo>
                    <a:pt x="613243" y="991527"/>
                    <a:pt x="508468" y="1028039"/>
                    <a:pt x="453699" y="1027245"/>
                  </a:cubicBezTo>
                  <a:cubicBezTo>
                    <a:pt x="398930" y="1026451"/>
                    <a:pt x="331461" y="984382"/>
                    <a:pt x="310824" y="970095"/>
                  </a:cubicBezTo>
                  <a:cubicBezTo>
                    <a:pt x="290187" y="955808"/>
                    <a:pt x="324318" y="955014"/>
                    <a:pt x="329874" y="941520"/>
                  </a:cubicBezTo>
                  <a:cubicBezTo>
                    <a:pt x="335430" y="928026"/>
                    <a:pt x="346543" y="914533"/>
                    <a:pt x="344162" y="889133"/>
                  </a:cubicBezTo>
                  <a:cubicBezTo>
                    <a:pt x="341781" y="863733"/>
                    <a:pt x="329081" y="817695"/>
                    <a:pt x="315587" y="789120"/>
                  </a:cubicBezTo>
                  <a:cubicBezTo>
                    <a:pt x="302093" y="760545"/>
                    <a:pt x="283043" y="738321"/>
                    <a:pt x="263199" y="717683"/>
                  </a:cubicBezTo>
                  <a:cubicBezTo>
                    <a:pt x="243355" y="697045"/>
                    <a:pt x="227480" y="682757"/>
                    <a:pt x="196524" y="665295"/>
                  </a:cubicBezTo>
                  <a:cubicBezTo>
                    <a:pt x="165568" y="647833"/>
                    <a:pt x="107624" y="626402"/>
                    <a:pt x="77462" y="612908"/>
                  </a:cubicBezTo>
                  <a:cubicBezTo>
                    <a:pt x="47300" y="599414"/>
                    <a:pt x="28249" y="595445"/>
                    <a:pt x="15549" y="584333"/>
                  </a:cubicBezTo>
                  <a:cubicBezTo>
                    <a:pt x="2849" y="573221"/>
                    <a:pt x="-2707" y="559727"/>
                    <a:pt x="1262" y="546233"/>
                  </a:cubicBezTo>
                  <a:cubicBezTo>
                    <a:pt x="5231" y="532739"/>
                    <a:pt x="20312" y="508926"/>
                    <a:pt x="39362" y="503370"/>
                  </a:cubicBezTo>
                  <a:cubicBezTo>
                    <a:pt x="58412" y="497814"/>
                    <a:pt x="90162" y="506545"/>
                    <a:pt x="115562" y="512895"/>
                  </a:cubicBezTo>
                  <a:cubicBezTo>
                    <a:pt x="140962" y="519245"/>
                    <a:pt x="173506" y="535914"/>
                    <a:pt x="191762" y="541470"/>
                  </a:cubicBezTo>
                  <a:cubicBezTo>
                    <a:pt x="210018" y="547026"/>
                    <a:pt x="210812" y="544646"/>
                    <a:pt x="225099" y="546233"/>
                  </a:cubicBezTo>
                  <a:cubicBezTo>
                    <a:pt x="239386" y="547820"/>
                    <a:pt x="264787" y="562901"/>
                    <a:pt x="277487" y="550995"/>
                  </a:cubicBezTo>
                  <a:cubicBezTo>
                    <a:pt x="290187" y="539089"/>
                    <a:pt x="294949" y="501782"/>
                    <a:pt x="301299" y="474795"/>
                  </a:cubicBezTo>
                  <a:cubicBezTo>
                    <a:pt x="307649" y="447808"/>
                    <a:pt x="306062" y="397802"/>
                    <a:pt x="310824" y="355733"/>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a:extLst>
              <a:ext uri="{FF2B5EF4-FFF2-40B4-BE49-F238E27FC236}">
                <a16:creationId xmlns:a16="http://schemas.microsoft.com/office/drawing/2014/main" id="{D8EE89AD-C69C-1887-651A-D42ABE074F9F}"/>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71581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FE00099B-DDF0-89AC-5921-BCBCA2CC5D48}"/>
              </a:ext>
            </a:extLst>
          </p:cNvPr>
          <p:cNvSpPr>
            <a:spLocks noGrp="1"/>
          </p:cNvSpPr>
          <p:nvPr>
            <p:ph type="subTitle" idx="1"/>
          </p:nvPr>
        </p:nvSpPr>
        <p:spPr/>
        <p:txBody>
          <a:bodyPr/>
          <a:lstStyle/>
          <a:p>
            <a:endParaRPr lang="ja-JP" altLang="en-US"/>
          </a:p>
        </p:txBody>
      </p:sp>
      <p:sp>
        <p:nvSpPr>
          <p:cNvPr id="9" name="タイトル 8">
            <a:extLst>
              <a:ext uri="{FF2B5EF4-FFF2-40B4-BE49-F238E27FC236}">
                <a16:creationId xmlns:a16="http://schemas.microsoft.com/office/drawing/2014/main" id="{B190B5BF-1842-B100-4751-A00C0CE4A550}"/>
              </a:ext>
            </a:extLst>
          </p:cNvPr>
          <p:cNvSpPr>
            <a:spLocks noGrp="1"/>
          </p:cNvSpPr>
          <p:nvPr>
            <p:ph type="ctrTitle"/>
          </p:nvPr>
        </p:nvSpPr>
        <p:spPr/>
        <p:txBody>
          <a:bodyPr>
            <a:normAutofit fontScale="90000"/>
          </a:bodyPr>
          <a:lstStyle/>
          <a:p>
            <a:endParaRPr lang="ja-JP" altLang="en-US"/>
          </a:p>
        </p:txBody>
      </p:sp>
      <p:pic>
        <p:nvPicPr>
          <p:cNvPr id="11" name="図 10">
            <a:extLst>
              <a:ext uri="{FF2B5EF4-FFF2-40B4-BE49-F238E27FC236}">
                <a16:creationId xmlns:a16="http://schemas.microsoft.com/office/drawing/2014/main" id="{71AC142B-A094-525B-AD2F-C0AF666E9B0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147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6C1A58A-7844-0279-E93C-87F176C706E0}"/>
              </a:ext>
            </a:extLst>
          </p:cNvPr>
          <p:cNvSpPr>
            <a:spLocks noGrp="1"/>
          </p:cNvSpPr>
          <p:nvPr>
            <p:ph type="ctrTitle"/>
          </p:nvPr>
        </p:nvSpPr>
        <p:spPr/>
        <p:txBody>
          <a:bodyPr>
            <a:normAutofit fontScale="90000"/>
          </a:bodyPr>
          <a:lstStyle/>
          <a:p>
            <a:endParaRPr lang="ja-JP" altLang="en-US"/>
          </a:p>
        </p:txBody>
      </p:sp>
      <p:sp>
        <p:nvSpPr>
          <p:cNvPr id="13" name="字幕 12">
            <a:extLst>
              <a:ext uri="{FF2B5EF4-FFF2-40B4-BE49-F238E27FC236}">
                <a16:creationId xmlns:a16="http://schemas.microsoft.com/office/drawing/2014/main" id="{58057483-C136-A438-6DD4-B3BB324B988C}"/>
              </a:ext>
            </a:extLst>
          </p:cNvPr>
          <p:cNvSpPr>
            <a:spLocks noGrp="1"/>
          </p:cNvSpPr>
          <p:nvPr>
            <p:ph type="subTitle" idx="1"/>
          </p:nvPr>
        </p:nvSpPr>
        <p:spPr/>
        <p:txBody>
          <a:bodyPr/>
          <a:lstStyle/>
          <a:p>
            <a:endParaRPr lang="ja-JP" altLang="en-US"/>
          </a:p>
        </p:txBody>
      </p:sp>
      <p:pic>
        <p:nvPicPr>
          <p:cNvPr id="14" name="図 13">
            <a:extLst>
              <a:ext uri="{FF2B5EF4-FFF2-40B4-BE49-F238E27FC236}">
                <a16:creationId xmlns:a16="http://schemas.microsoft.com/office/drawing/2014/main" id="{4F83DFF4-3507-0ACC-C70C-6E1CA249EE3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2928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06D1986-B398-EFE2-75CE-1B499DEF3BAC}"/>
              </a:ext>
            </a:extLst>
          </p:cNvPr>
          <p:cNvSpPr>
            <a:spLocks noGrp="1"/>
          </p:cNvSpPr>
          <p:nvPr>
            <p:ph type="ctrTitle"/>
          </p:nvPr>
        </p:nvSpPr>
        <p:spPr/>
        <p:txBody>
          <a:bodyPr>
            <a:normAutofit fontScale="90000"/>
          </a:bodyPr>
          <a:lstStyle/>
          <a:p>
            <a:endParaRPr lang="ja-JP" altLang="en-US"/>
          </a:p>
        </p:txBody>
      </p:sp>
      <p:sp>
        <p:nvSpPr>
          <p:cNvPr id="6" name="字幕 5">
            <a:extLst>
              <a:ext uri="{FF2B5EF4-FFF2-40B4-BE49-F238E27FC236}">
                <a16:creationId xmlns:a16="http://schemas.microsoft.com/office/drawing/2014/main" id="{34891B7B-8439-D06A-5078-4367BBE6BFE0}"/>
              </a:ext>
            </a:extLst>
          </p:cNvPr>
          <p:cNvSpPr>
            <a:spLocks noGrp="1"/>
          </p:cNvSpPr>
          <p:nvPr>
            <p:ph type="subTitle" idx="1"/>
          </p:nvPr>
        </p:nvSpPr>
        <p:spPr/>
        <p:txBody>
          <a:bodyPr/>
          <a:lstStyle/>
          <a:p>
            <a:endParaRPr lang="ja-JP" altLang="en-US"/>
          </a:p>
        </p:txBody>
      </p:sp>
      <p:pic>
        <p:nvPicPr>
          <p:cNvPr id="7" name="図 6">
            <a:extLst>
              <a:ext uri="{FF2B5EF4-FFF2-40B4-BE49-F238E27FC236}">
                <a16:creationId xmlns:a16="http://schemas.microsoft.com/office/drawing/2014/main" id="{7CF48FDF-B6D8-2F78-9EAE-FE1162C2AD1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6129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字幕 28">
            <a:extLst>
              <a:ext uri="{FF2B5EF4-FFF2-40B4-BE49-F238E27FC236}">
                <a16:creationId xmlns:a16="http://schemas.microsoft.com/office/drawing/2014/main" id="{4DC4EEF0-4EAD-6FED-D5A3-A381968C2CAD}"/>
              </a:ext>
            </a:extLst>
          </p:cNvPr>
          <p:cNvSpPr>
            <a:spLocks noGrp="1"/>
          </p:cNvSpPr>
          <p:nvPr>
            <p:ph type="subTitle" idx="1"/>
          </p:nvPr>
        </p:nvSpPr>
        <p:spPr/>
        <p:txBody>
          <a:bodyPr/>
          <a:lstStyle/>
          <a:p>
            <a:endParaRPr lang="ja-JP" altLang="en-US"/>
          </a:p>
        </p:txBody>
      </p:sp>
      <p:sp>
        <p:nvSpPr>
          <p:cNvPr id="31" name="タイトル 30">
            <a:extLst>
              <a:ext uri="{FF2B5EF4-FFF2-40B4-BE49-F238E27FC236}">
                <a16:creationId xmlns:a16="http://schemas.microsoft.com/office/drawing/2014/main" id="{FD7EED35-51E4-7E74-71A1-5BE1F5EC3B41}"/>
              </a:ext>
            </a:extLst>
          </p:cNvPr>
          <p:cNvSpPr>
            <a:spLocks noGrp="1"/>
          </p:cNvSpPr>
          <p:nvPr>
            <p:ph type="ctrTitle"/>
          </p:nvPr>
        </p:nvSpPr>
        <p:spPr/>
        <p:txBody>
          <a:bodyPr>
            <a:normAutofit fontScale="90000"/>
          </a:bodyPr>
          <a:lstStyle/>
          <a:p>
            <a:endParaRPr lang="ja-JP" altLang="en-US"/>
          </a:p>
        </p:txBody>
      </p:sp>
      <p:pic>
        <p:nvPicPr>
          <p:cNvPr id="33" name="図 32">
            <a:extLst>
              <a:ext uri="{FF2B5EF4-FFF2-40B4-BE49-F238E27FC236}">
                <a16:creationId xmlns:a16="http://schemas.microsoft.com/office/drawing/2014/main" id="{B2F226F0-A5EF-0847-729F-BD6538882B4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4536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字幕 9">
            <a:extLst>
              <a:ext uri="{FF2B5EF4-FFF2-40B4-BE49-F238E27FC236}">
                <a16:creationId xmlns:a16="http://schemas.microsoft.com/office/drawing/2014/main" id="{EE260AE9-13FE-0A2A-4FF3-83C67B50A0E7}"/>
              </a:ext>
            </a:extLst>
          </p:cNvPr>
          <p:cNvSpPr>
            <a:spLocks noGrp="1"/>
          </p:cNvSpPr>
          <p:nvPr>
            <p:ph type="subTitle" idx="1"/>
          </p:nvPr>
        </p:nvSpPr>
        <p:spPr/>
        <p:txBody>
          <a:bodyPr/>
          <a:lstStyle/>
          <a:p>
            <a:endParaRPr lang="ja-JP" altLang="en-US"/>
          </a:p>
        </p:txBody>
      </p:sp>
      <p:sp>
        <p:nvSpPr>
          <p:cNvPr id="12" name="タイトル 11">
            <a:extLst>
              <a:ext uri="{FF2B5EF4-FFF2-40B4-BE49-F238E27FC236}">
                <a16:creationId xmlns:a16="http://schemas.microsoft.com/office/drawing/2014/main" id="{58F5C6EE-1AE5-052A-1594-9565420D90FB}"/>
              </a:ext>
            </a:extLst>
          </p:cNvPr>
          <p:cNvSpPr>
            <a:spLocks noGrp="1"/>
          </p:cNvSpPr>
          <p:nvPr>
            <p:ph type="ctrTitle"/>
          </p:nvPr>
        </p:nvSpPr>
        <p:spPr/>
        <p:txBody>
          <a:bodyPr>
            <a:normAutofit fontScale="90000"/>
          </a:bodyPr>
          <a:lstStyle/>
          <a:p>
            <a:endParaRPr lang="ja-JP" altLang="en-US"/>
          </a:p>
        </p:txBody>
      </p:sp>
      <p:pic>
        <p:nvPicPr>
          <p:cNvPr id="15" name="図 14">
            <a:extLst>
              <a:ext uri="{FF2B5EF4-FFF2-40B4-BE49-F238E27FC236}">
                <a16:creationId xmlns:a16="http://schemas.microsoft.com/office/drawing/2014/main" id="{793E5A20-985F-8AD9-BEDA-4DC68833D10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1836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9E3273C0-36B4-534C-2ADE-5A7B36CA182D}"/>
              </a:ext>
            </a:extLst>
          </p:cNvPr>
          <p:cNvSpPr>
            <a:spLocks noGrp="1"/>
          </p:cNvSpPr>
          <p:nvPr>
            <p:ph type="ctrTitle"/>
          </p:nvPr>
        </p:nvSpPr>
        <p:spPr/>
        <p:txBody>
          <a:bodyPr>
            <a:normAutofit fontScale="90000"/>
          </a:bodyPr>
          <a:lstStyle/>
          <a:p>
            <a:endParaRPr lang="ja-JP" altLang="en-US"/>
          </a:p>
        </p:txBody>
      </p:sp>
      <p:pic>
        <p:nvPicPr>
          <p:cNvPr id="15" name="図 14">
            <a:extLst>
              <a:ext uri="{FF2B5EF4-FFF2-40B4-BE49-F238E27FC236}">
                <a16:creationId xmlns:a16="http://schemas.microsoft.com/office/drawing/2014/main" id="{70DC7DA3-DE15-F414-E7D0-36E20DE9CA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27750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字幕 10">
            <a:extLst>
              <a:ext uri="{FF2B5EF4-FFF2-40B4-BE49-F238E27FC236}">
                <a16:creationId xmlns:a16="http://schemas.microsoft.com/office/drawing/2014/main" id="{17F98D43-0601-62BC-C85D-01BD35FE6AF7}"/>
              </a:ext>
            </a:extLst>
          </p:cNvPr>
          <p:cNvSpPr>
            <a:spLocks noGrp="1"/>
          </p:cNvSpPr>
          <p:nvPr>
            <p:ph type="subTitle" idx="1"/>
          </p:nvPr>
        </p:nvSpPr>
        <p:spPr/>
        <p:txBody>
          <a:bodyPr/>
          <a:lstStyle/>
          <a:p>
            <a:endParaRPr lang="ja-JP" altLang="en-US"/>
          </a:p>
        </p:txBody>
      </p:sp>
      <p:sp>
        <p:nvSpPr>
          <p:cNvPr id="30" name="タイトル 29">
            <a:extLst>
              <a:ext uri="{FF2B5EF4-FFF2-40B4-BE49-F238E27FC236}">
                <a16:creationId xmlns:a16="http://schemas.microsoft.com/office/drawing/2014/main" id="{A18024DC-90AF-9289-9F01-5CE1B36788B8}"/>
              </a:ext>
            </a:extLst>
          </p:cNvPr>
          <p:cNvSpPr>
            <a:spLocks noGrp="1"/>
          </p:cNvSpPr>
          <p:nvPr>
            <p:ph type="ctrTitle"/>
          </p:nvPr>
        </p:nvSpPr>
        <p:spPr/>
        <p:txBody>
          <a:bodyPr>
            <a:normAutofit fontScale="90000"/>
          </a:bodyPr>
          <a:lstStyle/>
          <a:p>
            <a:endParaRPr lang="ja-JP" altLang="en-US"/>
          </a:p>
        </p:txBody>
      </p:sp>
      <p:pic>
        <p:nvPicPr>
          <p:cNvPr id="31" name="図 30">
            <a:extLst>
              <a:ext uri="{FF2B5EF4-FFF2-40B4-BE49-F238E27FC236}">
                <a16:creationId xmlns:a16="http://schemas.microsoft.com/office/drawing/2014/main" id="{A66F8DD4-84EA-611C-CBFB-BC3728FC4F1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64611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90F60B16-28F0-C520-6409-82956867D459}"/>
              </a:ext>
            </a:extLst>
          </p:cNvPr>
          <p:cNvSpPr>
            <a:spLocks noGrp="1"/>
          </p:cNvSpPr>
          <p:nvPr>
            <p:ph type="ctrTitle"/>
          </p:nvPr>
        </p:nvSpPr>
        <p:spPr/>
        <p:txBody>
          <a:bodyPr>
            <a:normAutofit fontScale="90000"/>
          </a:bodyPr>
          <a:lstStyle/>
          <a:p>
            <a:endParaRPr lang="ja-JP" altLang="en-US"/>
          </a:p>
        </p:txBody>
      </p:sp>
      <p:pic>
        <p:nvPicPr>
          <p:cNvPr id="16" name="図 15">
            <a:extLst>
              <a:ext uri="{FF2B5EF4-FFF2-40B4-BE49-F238E27FC236}">
                <a16:creationId xmlns:a16="http://schemas.microsoft.com/office/drawing/2014/main" id="{F85B34EA-17CA-088E-CA41-E401127D398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33114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454C890-2000-4520-329E-EE43923F6FE4}"/>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A2065F45-4F9C-55EB-EA79-E640A36BDF7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6525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1E5D8B-10D1-3D46-BAE2-B691FCD6AC5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1CC1C01-B5B8-D0C8-E65B-10295A3A5968}"/>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7D142B41-702A-F523-4413-7A0B79532A4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3054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4FFE74D-03BF-547B-6353-2C77B78A0410}"/>
              </a:ext>
            </a:extLst>
          </p:cNvPr>
          <p:cNvSpPr>
            <a:spLocks noGrp="1"/>
          </p:cNvSpPr>
          <p:nvPr>
            <p:ph type="ctrTitle"/>
          </p:nvPr>
        </p:nvSpPr>
        <p:spPr/>
        <p:txBody>
          <a:bodyPr>
            <a:normAutofit fontScale="90000"/>
          </a:bodyPr>
          <a:lstStyle/>
          <a:p>
            <a:endParaRPr lang="ja-JP" altLang="en-US"/>
          </a:p>
        </p:txBody>
      </p:sp>
      <p:pic>
        <p:nvPicPr>
          <p:cNvPr id="5" name="図 4">
            <a:extLst>
              <a:ext uri="{FF2B5EF4-FFF2-40B4-BE49-F238E27FC236}">
                <a16:creationId xmlns:a16="http://schemas.microsoft.com/office/drawing/2014/main" id="{33D01814-7338-6A6C-A231-24BE35CDF51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6987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203C9E5-66DE-5813-077B-419EE459EBA6}"/>
              </a:ext>
            </a:extLst>
          </p:cNvPr>
          <p:cNvSpPr>
            <a:spLocks noGrp="1"/>
          </p:cNvSpPr>
          <p:nvPr>
            <p:ph type="ctrTitle"/>
          </p:nvPr>
        </p:nvSpPr>
        <p:spPr/>
        <p:txBody>
          <a:bodyPr>
            <a:normAutofit fontScale="90000"/>
          </a:bodyPr>
          <a:lstStyle/>
          <a:p>
            <a:endParaRPr lang="ja-JP" altLang="en-US"/>
          </a:p>
        </p:txBody>
      </p:sp>
      <p:pic>
        <p:nvPicPr>
          <p:cNvPr id="5" name="図 4">
            <a:extLst>
              <a:ext uri="{FF2B5EF4-FFF2-40B4-BE49-F238E27FC236}">
                <a16:creationId xmlns:a16="http://schemas.microsoft.com/office/drawing/2014/main" id="{6B2C9CC4-70E7-AE1D-2890-4481A684402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02250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1B79A10-51DE-67A7-AD14-BC8E356B0CF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1857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C004B-84AA-6987-AF6A-9BFCFBAB33F1}"/>
              </a:ext>
            </a:extLst>
          </p:cNvPr>
          <p:cNvSpPr>
            <a:spLocks noGrp="1"/>
          </p:cNvSpPr>
          <p:nvPr>
            <p:ph type="ctrTitle"/>
          </p:nvPr>
        </p:nvSpPr>
        <p:spPr/>
        <p:txBody>
          <a:bodyPr>
            <a:normAutofit fontScale="90000"/>
          </a:bodyPr>
          <a:lstStyle/>
          <a:p>
            <a:endParaRPr kumimoji="1" lang="ja-JP" altLang="en-US"/>
          </a:p>
        </p:txBody>
      </p:sp>
      <p:sp>
        <p:nvSpPr>
          <p:cNvPr id="3" name="字幕 2">
            <a:extLst>
              <a:ext uri="{FF2B5EF4-FFF2-40B4-BE49-F238E27FC236}">
                <a16:creationId xmlns:a16="http://schemas.microsoft.com/office/drawing/2014/main" id="{9717E928-EFEF-188F-899F-E348230765BD}"/>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B31BA36A-4685-0975-154D-37CF0DB867E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822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a:extLst>
              <a:ext uri="{FF2B5EF4-FFF2-40B4-BE49-F238E27FC236}">
                <a16:creationId xmlns:a16="http://schemas.microsoft.com/office/drawing/2014/main" id="{C566B177-6A0F-FB2C-BA39-7ED1B80AF4B9}"/>
              </a:ext>
            </a:extLst>
          </p:cNvPr>
          <p:cNvSpPr>
            <a:spLocks noGrp="1"/>
          </p:cNvSpPr>
          <p:nvPr>
            <p:ph type="ctrTitle"/>
          </p:nvPr>
        </p:nvSpPr>
        <p:spPr/>
        <p:txBody>
          <a:bodyPr>
            <a:normAutofit fontScale="90000"/>
          </a:bodyPr>
          <a:lstStyle/>
          <a:p>
            <a:endParaRPr lang="ja-JP" altLang="en-US"/>
          </a:p>
        </p:txBody>
      </p:sp>
      <p:sp>
        <p:nvSpPr>
          <p:cNvPr id="23" name="字幕 22">
            <a:extLst>
              <a:ext uri="{FF2B5EF4-FFF2-40B4-BE49-F238E27FC236}">
                <a16:creationId xmlns:a16="http://schemas.microsoft.com/office/drawing/2014/main" id="{2001FF04-963B-E268-E851-4F65E5234D6C}"/>
              </a:ext>
            </a:extLst>
          </p:cNvPr>
          <p:cNvSpPr>
            <a:spLocks noGrp="1"/>
          </p:cNvSpPr>
          <p:nvPr>
            <p:ph type="subTitle" idx="1"/>
          </p:nvPr>
        </p:nvSpPr>
        <p:spPr/>
        <p:txBody>
          <a:bodyPr/>
          <a:lstStyle/>
          <a:p>
            <a:endParaRPr lang="ja-JP" altLang="en-US"/>
          </a:p>
        </p:txBody>
      </p:sp>
      <p:pic>
        <p:nvPicPr>
          <p:cNvPr id="25" name="図 24">
            <a:extLst>
              <a:ext uri="{FF2B5EF4-FFF2-40B4-BE49-F238E27FC236}">
                <a16:creationId xmlns:a16="http://schemas.microsoft.com/office/drawing/2014/main" id="{19BA3DAD-85AB-4ED0-24C6-2B6FCB1EA81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93683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BFB4DA5BB34FA47A8FA7AE6B4938B14" ma:contentTypeVersion="8" ma:contentTypeDescription="新しいドキュメントを作成します。" ma:contentTypeScope="" ma:versionID="6fd382fa48ecb3930ec06da0c48cd1d4">
  <xsd:schema xmlns:xsd="http://www.w3.org/2001/XMLSchema" xmlns:xs="http://www.w3.org/2001/XMLSchema" xmlns:p="http://schemas.microsoft.com/office/2006/metadata/properties" xmlns:ns2="1ccc0202-570a-4c76-b717-959d73301744" targetNamespace="http://schemas.microsoft.com/office/2006/metadata/properties" ma:root="true" ma:fieldsID="51c391f78a4e40208510eff2b869fca9" ns2:_="">
    <xsd:import namespace="1ccc0202-570a-4c76-b717-959d733017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0202-570a-4c76-b717-959d73301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5482F2-D230-4F77-8331-7C5C3D2D4033}">
  <ds:schemaRefs>
    <ds:schemaRef ds:uri="http://schemas.microsoft.com/sharepoint/v3/contenttype/forms"/>
  </ds:schemaRefs>
</ds:datastoreItem>
</file>

<file path=customXml/itemProps2.xml><?xml version="1.0" encoding="utf-8"?>
<ds:datastoreItem xmlns:ds="http://schemas.openxmlformats.org/officeDocument/2006/customXml" ds:itemID="{80B0CB2A-29BA-4889-9F4F-D95C42F28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c0202-570a-4c76-b717-959d73301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4A0574-54B8-47FC-9949-1EFA783485F9}">
  <ds:schemaRefs>
    <ds:schemaRef ds:uri="1ccc0202-570a-4c76-b717-959d73301744"/>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2443</Words>
  <Application>Microsoft Office PowerPoint</Application>
  <PresentationFormat>画面に合わせる (4:3)</PresentationFormat>
  <Paragraphs>287</Paragraphs>
  <Slides>29</Slides>
  <Notes>29</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8" baseType="lpstr">
      <vt:lpstr>Meiryo UI</vt:lpstr>
      <vt:lpstr>メイリオ</vt:lpstr>
      <vt:lpstr>メイリオ</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地理院地図の基本画面</vt:lpstr>
      <vt:lpstr>地理院地図の操作方法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180</cp:revision>
  <dcterms:created xsi:type="dcterms:W3CDTF">2023-09-26T07:08:30Z</dcterms:created>
  <dcterms:modified xsi:type="dcterms:W3CDTF">2024-09-24T02:37:03Z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0x0101004BFB4DA5BB34FA47A8FA7AE6B4938B14</vt:lpwstr>
  </property>
</Properties>
</file>