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74" r:id="rId2"/>
    <p:sldId id="290" r:id="rId3"/>
    <p:sldId id="276" r:id="rId4"/>
    <p:sldId id="277" r:id="rId5"/>
    <p:sldId id="3048" r:id="rId6"/>
    <p:sldId id="279" r:id="rId7"/>
    <p:sldId id="280" r:id="rId8"/>
    <p:sldId id="3044" r:id="rId9"/>
    <p:sldId id="282" r:id="rId10"/>
    <p:sldId id="283" r:id="rId11"/>
    <p:sldId id="3047" r:id="rId12"/>
    <p:sldId id="284" r:id="rId13"/>
    <p:sldId id="285" r:id="rId14"/>
    <p:sldId id="287" r:id="rId15"/>
    <p:sldId id="289" r:id="rId1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EEF6"/>
    <a:srgbClr val="CFCD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195" autoAdjust="0"/>
  </p:normalViewPr>
  <p:slideViewPr>
    <p:cSldViewPr snapToGrid="0">
      <p:cViewPr varScale="1">
        <p:scale>
          <a:sx n="66" d="100"/>
          <a:sy n="66" d="100"/>
        </p:scale>
        <p:origin x="319" y="5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35DDC10-8E77-4591-9A85-F9B4737BBAB0}" type="datetimeFigureOut">
              <a:rPr kumimoji="1" lang="ja-JP" altLang="en-US" smtClean="0"/>
              <a:t>2025/3/5</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5DF2C09-C243-43FB-BADF-3C81B281FD63}" type="slidenum">
              <a:rPr kumimoji="1" lang="ja-JP" altLang="en-US" smtClean="0"/>
              <a:t>‹#›</a:t>
            </a:fld>
            <a:endParaRPr kumimoji="1" lang="ja-JP" altLang="en-US"/>
          </a:p>
        </p:txBody>
      </p:sp>
    </p:spTree>
    <p:extLst>
      <p:ext uri="{BB962C8B-B14F-4D97-AF65-F5344CB8AC3E}">
        <p14:creationId xmlns:p14="http://schemas.microsoft.com/office/powerpoint/2010/main" val="36115513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８</a:t>
            </a:r>
            <a:r>
              <a:rPr kumimoji="1" lang="en-US" altLang="ja-JP" dirty="0"/>
              <a:t>.</a:t>
            </a:r>
            <a:r>
              <a:rPr kumimoji="1" lang="ja-JP" altLang="en-US" dirty="0"/>
              <a:t>ロードマップ（令和５年９月時点（中間評価）、令和７年３月終了時点）　</a:t>
            </a:r>
          </a:p>
          <a:p>
            <a:r>
              <a:rPr kumimoji="1" lang="en-US" altLang="ja-JP" dirty="0"/>
              <a:t>※</a:t>
            </a:r>
            <a:r>
              <a:rPr kumimoji="1" lang="ja-JP" altLang="en-US" dirty="0"/>
              <a:t>本項目で</a:t>
            </a:r>
            <a:r>
              <a:rPr kumimoji="1" lang="en-US" altLang="ja-JP" dirty="0"/>
              <a:t>1p</a:t>
            </a:r>
            <a:r>
              <a:rPr kumimoji="1" lang="ja-JP" altLang="en-US" dirty="0"/>
              <a:t>まで可、デザインは自由</a:t>
            </a:r>
            <a:endParaRPr kumimoji="1" lang="en-US" altLang="ja-JP" dirty="0"/>
          </a:p>
          <a:p>
            <a:r>
              <a:rPr kumimoji="1" lang="en-US" altLang="ja-JP" dirty="0"/>
              <a:t>*****************************************</a:t>
            </a:r>
          </a:p>
          <a:p>
            <a:endParaRPr kumimoji="1" lang="en-US" altLang="ja-JP" dirty="0"/>
          </a:p>
          <a:p>
            <a:endParaRPr kumimoji="1" lang="ja-JP" altLang="en-US" dirty="0"/>
          </a:p>
          <a:p>
            <a:endParaRPr kumimoji="1" lang="ja-JP" altLang="en-US" dirty="0"/>
          </a:p>
        </p:txBody>
      </p:sp>
      <p:sp>
        <p:nvSpPr>
          <p:cNvPr id="4" name="スライド番号プレースホルダー 3"/>
          <p:cNvSpPr>
            <a:spLocks noGrp="1"/>
          </p:cNvSpPr>
          <p:nvPr>
            <p:ph type="sldNum" sz="quarter" idx="5"/>
          </p:nvPr>
        </p:nvSpPr>
        <p:spPr/>
        <p:txBody>
          <a:bodyPr/>
          <a:lstStyle/>
          <a:p>
            <a:pPr defTabSz="453186"/>
            <a:fld id="{23778800-8EE9-42C6-88F5-04917186B336}" type="slidenum">
              <a:rPr kumimoji="1" lang="ja-JP" altLang="en-US">
                <a:solidFill>
                  <a:prstClr val="black"/>
                </a:solidFill>
                <a:latin typeface="游ゴシック" panose="020F0502020204030204"/>
                <a:ea typeface="游ゴシック" panose="020B0400000000000000" pitchFamily="50" charset="-128"/>
              </a:rPr>
              <a:pPr defTabSz="453186"/>
              <a:t>8</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05436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02F45D-9407-FC6E-0D71-09CDEEE7E99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B13AED9-C614-C941-A1F5-D9BE7E29E487}"/>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BAF3CDCB-F522-F254-44A9-194CFA312527}"/>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993040A0-A747-B6AB-71D2-6B24087C61F6}"/>
              </a:ext>
            </a:extLst>
          </p:cNvPr>
          <p:cNvSpPr>
            <a:spLocks noGrp="1"/>
          </p:cNvSpPr>
          <p:nvPr>
            <p:ph type="sldNum" sz="quarter" idx="5"/>
          </p:nvPr>
        </p:nvSpPr>
        <p:spPr/>
        <p:txBody>
          <a:bodyPr/>
          <a:lstStyle/>
          <a:p>
            <a:fld id="{F5DF2C09-C243-43FB-BADF-3C81B281FD63}" type="slidenum">
              <a:rPr kumimoji="1" lang="ja-JP" altLang="en-US" smtClean="0"/>
              <a:t>15</a:t>
            </a:fld>
            <a:endParaRPr kumimoji="1" lang="ja-JP" altLang="en-US"/>
          </a:p>
        </p:txBody>
      </p:sp>
    </p:spTree>
    <p:extLst>
      <p:ext uri="{BB962C8B-B14F-4D97-AF65-F5344CB8AC3E}">
        <p14:creationId xmlns:p14="http://schemas.microsoft.com/office/powerpoint/2010/main" val="3626978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CCB8D85-408C-4313-A839-C79F6CEFEDFE}" type="datetime1">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D9C477-5CFB-4E8F-B477-AF2E93B6023D}" type="slidenum">
              <a:rPr kumimoji="1" lang="ja-JP" altLang="en-US" smtClean="0"/>
              <a:t>‹#›</a:t>
            </a:fld>
            <a:endParaRPr kumimoji="1" lang="ja-JP" altLang="en-US"/>
          </a:p>
        </p:txBody>
      </p:sp>
    </p:spTree>
    <p:extLst>
      <p:ext uri="{BB962C8B-B14F-4D97-AF65-F5344CB8AC3E}">
        <p14:creationId xmlns:p14="http://schemas.microsoft.com/office/powerpoint/2010/main" val="1262037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16FA8E-780C-40BB-B4F8-500F6CAF86D7}" type="datetime1">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D9C477-5CFB-4E8F-B477-AF2E93B6023D}" type="slidenum">
              <a:rPr kumimoji="1" lang="ja-JP" altLang="en-US" smtClean="0"/>
              <a:t>‹#›</a:t>
            </a:fld>
            <a:endParaRPr kumimoji="1" lang="ja-JP" altLang="en-US"/>
          </a:p>
        </p:txBody>
      </p:sp>
    </p:spTree>
    <p:extLst>
      <p:ext uri="{BB962C8B-B14F-4D97-AF65-F5344CB8AC3E}">
        <p14:creationId xmlns:p14="http://schemas.microsoft.com/office/powerpoint/2010/main" val="3910724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F097D6-D391-4FAD-83E9-19F331FF99F6}" type="datetime1">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D9C477-5CFB-4E8F-B477-AF2E93B6023D}" type="slidenum">
              <a:rPr kumimoji="1" lang="ja-JP" altLang="en-US" smtClean="0"/>
              <a:t>‹#›</a:t>
            </a:fld>
            <a:endParaRPr kumimoji="1" lang="ja-JP" altLang="en-US"/>
          </a:p>
        </p:txBody>
      </p:sp>
    </p:spTree>
    <p:extLst>
      <p:ext uri="{BB962C8B-B14F-4D97-AF65-F5344CB8AC3E}">
        <p14:creationId xmlns:p14="http://schemas.microsoft.com/office/powerpoint/2010/main" val="2087615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C5E5590-0F68-4AAB-A5EF-AECE49A98B7E}" type="datetime1">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D9C477-5CFB-4E8F-B477-AF2E93B6023D}" type="slidenum">
              <a:rPr kumimoji="1" lang="ja-JP" altLang="en-US" smtClean="0"/>
              <a:t>‹#›</a:t>
            </a:fld>
            <a:endParaRPr kumimoji="1" lang="ja-JP" altLang="en-US"/>
          </a:p>
        </p:txBody>
      </p:sp>
    </p:spTree>
    <p:extLst>
      <p:ext uri="{BB962C8B-B14F-4D97-AF65-F5344CB8AC3E}">
        <p14:creationId xmlns:p14="http://schemas.microsoft.com/office/powerpoint/2010/main" val="1241765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5BABCFF-0519-4502-B8AF-899E3419BCA3}" type="datetime1">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D9C477-5CFB-4E8F-B477-AF2E93B6023D}" type="slidenum">
              <a:rPr kumimoji="1" lang="ja-JP" altLang="en-US" smtClean="0"/>
              <a:t>‹#›</a:t>
            </a:fld>
            <a:endParaRPr kumimoji="1" lang="ja-JP" altLang="en-US"/>
          </a:p>
        </p:txBody>
      </p:sp>
    </p:spTree>
    <p:extLst>
      <p:ext uri="{BB962C8B-B14F-4D97-AF65-F5344CB8AC3E}">
        <p14:creationId xmlns:p14="http://schemas.microsoft.com/office/powerpoint/2010/main" val="886422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C22DC9E-621F-4785-AA9E-4B023AF3DD21}" type="datetime1">
              <a:rPr kumimoji="1" lang="ja-JP" altLang="en-US" smtClean="0"/>
              <a:t>2025/3/5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9D9C477-5CFB-4E8F-B477-AF2E93B6023D}" type="slidenum">
              <a:rPr kumimoji="1" lang="ja-JP" altLang="en-US" smtClean="0"/>
              <a:t>‹#›</a:t>
            </a:fld>
            <a:endParaRPr kumimoji="1" lang="ja-JP" altLang="en-US"/>
          </a:p>
        </p:txBody>
      </p:sp>
    </p:spTree>
    <p:extLst>
      <p:ext uri="{BB962C8B-B14F-4D97-AF65-F5344CB8AC3E}">
        <p14:creationId xmlns:p14="http://schemas.microsoft.com/office/powerpoint/2010/main" val="1392634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33E4F96-BEC0-4577-AFF6-06AB5D7E78CB}" type="datetime1">
              <a:rPr kumimoji="1" lang="ja-JP" altLang="en-US" smtClean="0"/>
              <a:t>2025/3/5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9D9C477-5CFB-4E8F-B477-AF2E93B6023D}" type="slidenum">
              <a:rPr kumimoji="1" lang="ja-JP" altLang="en-US" smtClean="0"/>
              <a:t>‹#›</a:t>
            </a:fld>
            <a:endParaRPr kumimoji="1" lang="ja-JP" altLang="en-US"/>
          </a:p>
        </p:txBody>
      </p:sp>
    </p:spTree>
    <p:extLst>
      <p:ext uri="{BB962C8B-B14F-4D97-AF65-F5344CB8AC3E}">
        <p14:creationId xmlns:p14="http://schemas.microsoft.com/office/powerpoint/2010/main" val="1255926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1D12C46-BAA8-4EA1-999E-4593C1ECC2F0}" type="datetime1">
              <a:rPr kumimoji="1" lang="ja-JP" altLang="en-US" smtClean="0"/>
              <a:t>2025/3/5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9D9C477-5CFB-4E8F-B477-AF2E93B6023D}" type="slidenum">
              <a:rPr kumimoji="1" lang="ja-JP" altLang="en-US" smtClean="0"/>
              <a:t>‹#›</a:t>
            </a:fld>
            <a:endParaRPr kumimoji="1" lang="ja-JP" altLang="en-US"/>
          </a:p>
        </p:txBody>
      </p:sp>
    </p:spTree>
    <p:extLst>
      <p:ext uri="{BB962C8B-B14F-4D97-AF65-F5344CB8AC3E}">
        <p14:creationId xmlns:p14="http://schemas.microsoft.com/office/powerpoint/2010/main" val="3447728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C37596-0B9E-4AB7-8759-0EA9D43CC69C}" type="datetime1">
              <a:rPr kumimoji="1" lang="ja-JP" altLang="en-US" smtClean="0"/>
              <a:t>2025/3/5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9D9C477-5CFB-4E8F-B477-AF2E93B6023D}" type="slidenum">
              <a:rPr kumimoji="1" lang="ja-JP" altLang="en-US" smtClean="0"/>
              <a:t>‹#›</a:t>
            </a:fld>
            <a:endParaRPr kumimoji="1" lang="ja-JP" altLang="en-US"/>
          </a:p>
        </p:txBody>
      </p:sp>
    </p:spTree>
    <p:extLst>
      <p:ext uri="{BB962C8B-B14F-4D97-AF65-F5344CB8AC3E}">
        <p14:creationId xmlns:p14="http://schemas.microsoft.com/office/powerpoint/2010/main" val="2725624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AEACC59-46DA-4C81-864C-CD610ECE5538}" type="datetime1">
              <a:rPr kumimoji="1" lang="ja-JP" altLang="en-US" smtClean="0"/>
              <a:t>2025/3/5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9D9C477-5CFB-4E8F-B477-AF2E93B6023D}" type="slidenum">
              <a:rPr kumimoji="1" lang="ja-JP" altLang="en-US" smtClean="0"/>
              <a:t>‹#›</a:t>
            </a:fld>
            <a:endParaRPr kumimoji="1" lang="ja-JP" altLang="en-US"/>
          </a:p>
        </p:txBody>
      </p:sp>
    </p:spTree>
    <p:extLst>
      <p:ext uri="{BB962C8B-B14F-4D97-AF65-F5344CB8AC3E}">
        <p14:creationId xmlns:p14="http://schemas.microsoft.com/office/powerpoint/2010/main" val="1638803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36C4CFD-51C8-4070-9BD6-BF01BE964C61}" type="datetime1">
              <a:rPr kumimoji="1" lang="ja-JP" altLang="en-US" smtClean="0"/>
              <a:t>2025/3/5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9D9C477-5CFB-4E8F-B477-AF2E93B6023D}" type="slidenum">
              <a:rPr kumimoji="1" lang="ja-JP" altLang="en-US" smtClean="0"/>
              <a:t>‹#›</a:t>
            </a:fld>
            <a:endParaRPr kumimoji="1" lang="ja-JP" altLang="en-US"/>
          </a:p>
        </p:txBody>
      </p:sp>
    </p:spTree>
    <p:extLst>
      <p:ext uri="{BB962C8B-B14F-4D97-AF65-F5344CB8AC3E}">
        <p14:creationId xmlns:p14="http://schemas.microsoft.com/office/powerpoint/2010/main" val="2596985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F0839A-3FFF-4DBF-8B2B-54CB2D4E7520}" type="datetime1">
              <a:rPr kumimoji="1" lang="ja-JP" altLang="en-US" smtClean="0"/>
              <a:t>2025/3/5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D9C477-5CFB-4E8F-B477-AF2E93B6023D}" type="slidenum">
              <a:rPr kumimoji="1" lang="ja-JP" altLang="en-US" smtClean="0"/>
              <a:t>‹#›</a:t>
            </a:fld>
            <a:endParaRPr kumimoji="1" lang="ja-JP" altLang="en-US"/>
          </a:p>
        </p:txBody>
      </p:sp>
    </p:spTree>
    <p:extLst>
      <p:ext uri="{BB962C8B-B14F-4D97-AF65-F5344CB8AC3E}">
        <p14:creationId xmlns:p14="http://schemas.microsoft.com/office/powerpoint/2010/main" val="8784552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 y="-2698"/>
            <a:ext cx="9144001" cy="681571"/>
          </a:xfrm>
          <a:prstGeom prst="rect">
            <a:avLst/>
          </a:prstGeom>
          <a:solidFill>
            <a:schemeClr val="tx1">
              <a:lumMod val="50000"/>
              <a:lumOff val="50000"/>
            </a:schemeClr>
          </a:solidFill>
          <a:ln>
            <a:noFill/>
          </a:ln>
        </p:spPr>
        <p:style>
          <a:lnRef idx="2">
            <a:schemeClr val="accent6"/>
          </a:lnRef>
          <a:fillRef idx="1">
            <a:schemeClr val="lt1"/>
          </a:fillRef>
          <a:effectRef idx="0">
            <a:schemeClr val="accent6"/>
          </a:effectRef>
          <a:fontRef idx="minor">
            <a:schemeClr val="dk1"/>
          </a:fontRef>
        </p:style>
        <p:txBody>
          <a:bodyPr rtlCol="0" anchor="t"/>
          <a:lstStyle/>
          <a:p>
            <a:r>
              <a:rPr lang="ja-JP" altLang="en-US" sz="3600" dirty="0">
                <a:solidFill>
                  <a:schemeClr val="bg1"/>
                </a:solidFill>
                <a:latin typeface="ＭＳ 明朝" panose="02020609040205080304" pitchFamily="17" charset="-128"/>
                <a:ea typeface="ＭＳ 明朝" panose="02020609040205080304" pitchFamily="17" charset="-128"/>
              </a:rPr>
              <a:t>１</a:t>
            </a:r>
            <a:r>
              <a:rPr lang="en-US" altLang="ja-JP" sz="3600" dirty="0">
                <a:solidFill>
                  <a:schemeClr val="bg1"/>
                </a:solidFill>
                <a:latin typeface="ＭＳ 明朝" panose="02020609040205080304" pitchFamily="17" charset="-128"/>
                <a:ea typeface="ＭＳ 明朝" panose="02020609040205080304" pitchFamily="17" charset="-128"/>
              </a:rPr>
              <a:t>.</a:t>
            </a:r>
            <a:r>
              <a:rPr lang="ja-JP" altLang="en-US" sz="3600" dirty="0">
                <a:solidFill>
                  <a:schemeClr val="bg1"/>
                </a:solidFill>
                <a:latin typeface="ＭＳ 明朝" panose="02020609040205080304" pitchFamily="17" charset="-128"/>
                <a:ea typeface="ＭＳ 明朝" panose="02020609040205080304" pitchFamily="17" charset="-128"/>
              </a:rPr>
              <a:t>表紙　　</a:t>
            </a:r>
            <a:endParaRPr lang="en-US" altLang="ja-JP" sz="3600" dirty="0">
              <a:solidFill>
                <a:schemeClr val="bg1"/>
              </a:solidFill>
              <a:latin typeface="ＭＳ 明朝" panose="02020609040205080304" pitchFamily="17" charset="-128"/>
              <a:ea typeface="ＭＳ 明朝" panose="02020609040205080304" pitchFamily="17" charset="-128"/>
            </a:endParaRPr>
          </a:p>
          <a:p>
            <a:endParaRPr lang="en-US" altLang="ja-JP" sz="3200" dirty="0">
              <a:solidFill>
                <a:schemeClr val="bg1"/>
              </a:solidFill>
              <a:latin typeface="ＭＳ 明朝" panose="02020609040205080304" pitchFamily="17" charset="-128"/>
              <a:ea typeface="ＭＳ 明朝" panose="02020609040205080304" pitchFamily="17" charset="-128"/>
            </a:endParaRPr>
          </a:p>
        </p:txBody>
      </p:sp>
      <p:sp>
        <p:nvSpPr>
          <p:cNvPr id="6" name="正方形/長方形 5"/>
          <p:cNvSpPr/>
          <p:nvPr/>
        </p:nvSpPr>
        <p:spPr>
          <a:xfrm>
            <a:off x="7224" y="682591"/>
            <a:ext cx="9144001" cy="57164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16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600" i="1" dirty="0">
                <a:solidFill>
                  <a:schemeClr val="bg1">
                    <a:lumMod val="50000"/>
                  </a:schemeClr>
                </a:solidFill>
                <a:latin typeface="ＭＳ 明朝" panose="02020609040205080304" pitchFamily="17" charset="-128"/>
                <a:ea typeface="ＭＳ 明朝" panose="02020609040205080304" pitchFamily="17" charset="-128"/>
              </a:rPr>
              <a:t>本項目で</a:t>
            </a:r>
            <a:r>
              <a:rPr lang="en-US" altLang="ja-JP" sz="1600" i="1" dirty="0">
                <a:solidFill>
                  <a:schemeClr val="bg1">
                    <a:lumMod val="50000"/>
                  </a:schemeClr>
                </a:solidFill>
                <a:latin typeface="ＭＳ 明朝" panose="02020609040205080304" pitchFamily="17" charset="-128"/>
                <a:ea typeface="ＭＳ 明朝" panose="02020609040205080304" pitchFamily="17" charset="-128"/>
              </a:rPr>
              <a:t>1p</a:t>
            </a:r>
            <a:r>
              <a:rPr lang="ja-JP" altLang="en-US" sz="1600" i="1" dirty="0">
                <a:solidFill>
                  <a:schemeClr val="bg1">
                    <a:lumMod val="50000"/>
                  </a:schemeClr>
                </a:solidFill>
                <a:latin typeface="ＭＳ 明朝" panose="02020609040205080304" pitchFamily="17" charset="-128"/>
                <a:ea typeface="ＭＳ 明朝" panose="02020609040205080304" pitchFamily="17" charset="-128"/>
              </a:rPr>
              <a:t>まで可。基本的に以下のフォームを活用</a:t>
            </a:r>
            <a:r>
              <a:rPr lang="en-US" altLang="ja-JP" sz="16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600" i="1" dirty="0">
                <a:solidFill>
                  <a:schemeClr val="bg1">
                    <a:lumMod val="50000"/>
                  </a:schemeClr>
                </a:solidFill>
                <a:latin typeface="ＭＳ 明朝" panose="02020609040205080304" pitchFamily="17" charset="-128"/>
                <a:ea typeface="ＭＳ 明朝" panose="02020609040205080304" pitchFamily="17" charset="-128"/>
              </a:rPr>
              <a:t>フォントサイズ等修正可</a:t>
            </a:r>
            <a:r>
              <a:rPr lang="en-US" altLang="ja-JP" sz="1600" i="1" dirty="0">
                <a:solidFill>
                  <a:schemeClr val="bg1">
                    <a:lumMod val="50000"/>
                  </a:schemeClr>
                </a:solidFill>
                <a:latin typeface="ＭＳ 明朝" panose="02020609040205080304" pitchFamily="17" charset="-128"/>
                <a:ea typeface="ＭＳ 明朝" panose="02020609040205080304" pitchFamily="17" charset="-128"/>
              </a:rPr>
              <a:t>) </a:t>
            </a:r>
            <a:r>
              <a:rPr lang="ja-JP" altLang="en-US" sz="1600" i="1" dirty="0">
                <a:solidFill>
                  <a:schemeClr val="bg1">
                    <a:lumMod val="50000"/>
                  </a:schemeClr>
                </a:solidFill>
                <a:latin typeface="ＭＳ 明朝" panose="02020609040205080304" pitchFamily="17" charset="-128"/>
                <a:ea typeface="ＭＳ 明朝" panose="02020609040205080304" pitchFamily="17" charset="-128"/>
              </a:rPr>
              <a:t>。　</a:t>
            </a:r>
            <a:endParaRPr lang="en-US" altLang="ja-JP" sz="16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600" i="1" dirty="0">
                <a:solidFill>
                  <a:schemeClr val="bg1">
                    <a:lumMod val="50000"/>
                  </a:schemeClr>
                </a:solidFill>
                <a:latin typeface="ＭＳ 明朝" panose="02020609040205080304" pitchFamily="17" charset="-128"/>
                <a:ea typeface="ＭＳ 明朝" panose="02020609040205080304" pitchFamily="17" charset="-128"/>
              </a:rPr>
              <a:t>　以降、斜字は提出時には削除。</a:t>
            </a:r>
            <a:endParaRPr lang="en-US" altLang="ja-JP" sz="1600"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7" name="テキスト ボックス 6"/>
          <p:cNvSpPr txBox="1"/>
          <p:nvPr/>
        </p:nvSpPr>
        <p:spPr>
          <a:xfrm>
            <a:off x="7924802" y="168810"/>
            <a:ext cx="1205743" cy="338554"/>
          </a:xfrm>
          <a:prstGeom prst="rect">
            <a:avLst/>
          </a:prstGeom>
          <a:noFill/>
        </p:spPr>
        <p:txBody>
          <a:bodyPr wrap="square" rtlCol="0">
            <a:spAutoFit/>
          </a:bodyPr>
          <a:lstStyle/>
          <a:p>
            <a:r>
              <a:rPr lang="ja-JP" altLang="en-US" sz="1600" b="1" dirty="0">
                <a:solidFill>
                  <a:schemeClr val="bg1"/>
                </a:solidFill>
              </a:rPr>
              <a:t>（様式２）</a:t>
            </a:r>
          </a:p>
        </p:txBody>
      </p:sp>
      <p:graphicFrame>
        <p:nvGraphicFramePr>
          <p:cNvPr id="2" name="表 2">
            <a:extLst>
              <a:ext uri="{FF2B5EF4-FFF2-40B4-BE49-F238E27FC236}">
                <a16:creationId xmlns:a16="http://schemas.microsoft.com/office/drawing/2014/main" id="{26813E7B-3ACE-C35F-97A4-1ECDB82A7D41}"/>
              </a:ext>
            </a:extLst>
          </p:cNvPr>
          <p:cNvGraphicFramePr>
            <a:graphicFrameLocks noGrp="1"/>
          </p:cNvGraphicFramePr>
          <p:nvPr>
            <p:extLst>
              <p:ext uri="{D42A27DB-BD31-4B8C-83A1-F6EECF244321}">
                <p14:modId xmlns:p14="http://schemas.microsoft.com/office/powerpoint/2010/main" val="2185633749"/>
              </p:ext>
            </p:extLst>
          </p:nvPr>
        </p:nvGraphicFramePr>
        <p:xfrm>
          <a:off x="719" y="1250928"/>
          <a:ext cx="9129826" cy="5340401"/>
        </p:xfrm>
        <a:graphic>
          <a:graphicData uri="http://schemas.openxmlformats.org/drawingml/2006/table">
            <a:tbl>
              <a:tblPr firstRow="1" bandRow="1">
                <a:tableStyleId>{5C22544A-7EE6-4342-B048-85BDC9FD1C3A}</a:tableStyleId>
              </a:tblPr>
              <a:tblGrid>
                <a:gridCol w="2178344">
                  <a:extLst>
                    <a:ext uri="{9D8B030D-6E8A-4147-A177-3AD203B41FA5}">
                      <a16:colId xmlns:a16="http://schemas.microsoft.com/office/drawing/2014/main" val="202982848"/>
                    </a:ext>
                  </a:extLst>
                </a:gridCol>
                <a:gridCol w="6951482">
                  <a:extLst>
                    <a:ext uri="{9D8B030D-6E8A-4147-A177-3AD203B41FA5}">
                      <a16:colId xmlns:a16="http://schemas.microsoft.com/office/drawing/2014/main" val="760964914"/>
                    </a:ext>
                  </a:extLst>
                </a:gridCol>
              </a:tblGrid>
              <a:tr h="504084">
                <a:tc>
                  <a:txBody>
                    <a:bodyPr/>
                    <a:lstStyle/>
                    <a:p>
                      <a:pPr algn="ctr"/>
                      <a:r>
                        <a:rPr kumimoji="1" lang="ja-JP" altLang="en-US" sz="2400" dirty="0">
                          <a:latin typeface="UD デジタル 教科書体 NK-B" panose="02020700000000000000" pitchFamily="18" charset="-128"/>
                          <a:ea typeface="UD デジタル 教科書体 NK-B" panose="02020700000000000000" pitchFamily="18" charset="-128"/>
                        </a:rPr>
                        <a:t>項目</a:t>
                      </a:r>
                    </a:p>
                  </a:txBody>
                  <a:tcPr anchor="ctr"/>
                </a:tc>
                <a:tc>
                  <a:txBody>
                    <a:bodyPr/>
                    <a:lstStyle/>
                    <a:p>
                      <a:pPr algn="ctr"/>
                      <a:r>
                        <a:rPr kumimoji="1" lang="ja-JP" altLang="en-US" sz="2400" dirty="0">
                          <a:latin typeface="UD デジタル 教科書体 NK-B" panose="02020700000000000000" pitchFamily="18" charset="-128"/>
                          <a:ea typeface="UD デジタル 教科書体 NK-B" panose="02020700000000000000" pitchFamily="18" charset="-128"/>
                        </a:rPr>
                        <a:t>詳細</a:t>
                      </a:r>
                    </a:p>
                  </a:txBody>
                  <a:tcPr anchor="ctr"/>
                </a:tc>
                <a:extLst>
                  <a:ext uri="{0D108BD9-81ED-4DB2-BD59-A6C34878D82A}">
                    <a16:rowId xmlns:a16="http://schemas.microsoft.com/office/drawing/2014/main" val="3079196789"/>
                  </a:ext>
                </a:extLst>
              </a:tr>
              <a:tr h="504084">
                <a:tc>
                  <a:txBody>
                    <a:bodyPr/>
                    <a:lstStyle/>
                    <a:p>
                      <a:pPr algn="ctr"/>
                      <a:r>
                        <a:rPr kumimoji="1" lang="ja-JP" altLang="en-US" sz="2000" dirty="0">
                          <a:latin typeface="UD デジタル 教科書体 NK-B" panose="02020700000000000000" pitchFamily="18" charset="-128"/>
                          <a:ea typeface="UD デジタル 教科書体 NK-B" panose="02020700000000000000" pitchFamily="18" charset="-128"/>
                        </a:rPr>
                        <a:t>研究対象分野</a:t>
                      </a:r>
                    </a:p>
                  </a:txBody>
                  <a:tcPr anchor="ctr"/>
                </a:tc>
                <a:tc>
                  <a:txBody>
                    <a:bodyPr/>
                    <a:lstStyle/>
                    <a:p>
                      <a:r>
                        <a:rPr lang="en-US" altLang="ja-JP" sz="20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2000" i="1" dirty="0">
                          <a:solidFill>
                            <a:schemeClr val="bg1">
                              <a:lumMod val="50000"/>
                            </a:schemeClr>
                          </a:solidFill>
                          <a:latin typeface="ＭＳ 明朝" panose="02020609040205080304" pitchFamily="17" charset="-128"/>
                          <a:ea typeface="ＭＳ 明朝" panose="02020609040205080304" pitchFamily="17" charset="-128"/>
                        </a:rPr>
                        <a:t>４研究対象分野のいずれかを選択</a:t>
                      </a:r>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259155463"/>
                  </a:ext>
                </a:extLst>
              </a:tr>
              <a:tr h="514084">
                <a:tc>
                  <a:txBody>
                    <a:bodyPr/>
                    <a:lstStyle/>
                    <a:p>
                      <a:pPr algn="ctr"/>
                      <a:r>
                        <a:rPr kumimoji="1" lang="ja-JP" altLang="en-US" sz="2000" dirty="0">
                          <a:latin typeface="UD デジタル 教科書体 NK-B" panose="02020700000000000000" pitchFamily="18" charset="-128"/>
                          <a:ea typeface="UD デジタル 教科書体 NK-B" panose="02020700000000000000" pitchFamily="18" charset="-128"/>
                        </a:rPr>
                        <a:t>採択枠</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a:latin typeface="ＭＳ 明朝" panose="02020609040205080304" pitchFamily="17" charset="-128"/>
                          <a:ea typeface="ＭＳ 明朝" panose="02020609040205080304" pitchFamily="17" charset="-128"/>
                        </a:rPr>
                        <a:t>　挑戦枠・実用枠</a:t>
                      </a:r>
                      <a:r>
                        <a:rPr lang="ja-JP" altLang="en-US" sz="2000" i="0" dirty="0">
                          <a:solidFill>
                            <a:schemeClr val="dk1"/>
                          </a:solidFill>
                          <a:latin typeface="ＭＳ 明朝" panose="02020609040205080304" pitchFamily="17" charset="-128"/>
                          <a:ea typeface="ＭＳ 明朝" panose="02020609040205080304" pitchFamily="17" charset="-128"/>
                        </a:rPr>
                        <a:t>　　　</a:t>
                      </a:r>
                      <a:r>
                        <a:rPr lang="en-US" altLang="ja-JP" sz="20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2000" i="1" dirty="0">
                          <a:solidFill>
                            <a:schemeClr val="bg1">
                              <a:lumMod val="50000"/>
                            </a:schemeClr>
                          </a:solidFill>
                          <a:latin typeface="ＭＳ 明朝" panose="02020609040205080304" pitchFamily="17" charset="-128"/>
                          <a:ea typeface="ＭＳ 明朝" panose="02020609040205080304" pitchFamily="17" charset="-128"/>
                        </a:rPr>
                        <a:t>いずれかに 〇</a:t>
                      </a:r>
                      <a:endParaRPr lang="en-US" altLang="ja-JP" sz="2000" dirty="0">
                        <a:latin typeface="ＭＳ 明朝" panose="02020609040205080304" pitchFamily="17" charset="-128"/>
                        <a:ea typeface="ＭＳ 明朝" panose="02020609040205080304" pitchFamily="17" charset="-128"/>
                      </a:endParaRPr>
                    </a:p>
                  </a:txBody>
                  <a:tcPr anchor="ctr"/>
                </a:tc>
                <a:extLst>
                  <a:ext uri="{0D108BD9-81ED-4DB2-BD59-A6C34878D82A}">
                    <a16:rowId xmlns:a16="http://schemas.microsoft.com/office/drawing/2014/main" val="632950912"/>
                  </a:ext>
                </a:extLst>
              </a:tr>
              <a:tr h="614597">
                <a:tc>
                  <a:txBody>
                    <a:bodyPr/>
                    <a:lstStyle/>
                    <a:p>
                      <a:pPr algn="ctr"/>
                      <a:r>
                        <a:rPr kumimoji="1" lang="ja-JP" altLang="en-US" sz="2000" dirty="0">
                          <a:latin typeface="UD デジタル 教科書体 NK-B" panose="02020700000000000000" pitchFamily="18" charset="-128"/>
                          <a:ea typeface="UD デジタル 教科書体 NK-B" panose="02020700000000000000" pitchFamily="18" charset="-128"/>
                        </a:rPr>
                        <a:t>研究開発テーマ</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0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2000" i="1" dirty="0">
                          <a:solidFill>
                            <a:schemeClr val="bg1">
                              <a:lumMod val="50000"/>
                            </a:schemeClr>
                          </a:solidFill>
                          <a:latin typeface="ＭＳ 明朝" panose="02020609040205080304" pitchFamily="17" charset="-128"/>
                          <a:ea typeface="ＭＳ 明朝" panose="02020609040205080304" pitchFamily="17" charset="-128"/>
                        </a:rPr>
                        <a:t>研究テーマを記入</a:t>
                      </a:r>
                      <a:endParaRPr lang="en-US" altLang="ja-JP" sz="2000" dirty="0">
                        <a:latin typeface="ＭＳ 明朝" panose="02020609040205080304" pitchFamily="17" charset="-128"/>
                        <a:ea typeface="ＭＳ 明朝" panose="02020609040205080304" pitchFamily="17" charset="-128"/>
                      </a:endParaRPr>
                    </a:p>
                  </a:txBody>
                  <a:tcPr anchor="ctr"/>
                </a:tc>
                <a:extLst>
                  <a:ext uri="{0D108BD9-81ED-4DB2-BD59-A6C34878D82A}">
                    <a16:rowId xmlns:a16="http://schemas.microsoft.com/office/drawing/2014/main" val="2482535705"/>
                  </a:ext>
                </a:extLst>
              </a:tr>
              <a:tr h="870063">
                <a:tc>
                  <a:txBody>
                    <a:bodyPr/>
                    <a:lstStyle/>
                    <a:p>
                      <a:pPr algn="ctr"/>
                      <a:r>
                        <a:rPr kumimoji="1" lang="ja-JP" altLang="en-US" sz="2000" dirty="0">
                          <a:latin typeface="UD デジタル 教科書体 NK-B" panose="02020700000000000000" pitchFamily="18" charset="-128"/>
                          <a:ea typeface="UD デジタル 教科書体 NK-B" panose="02020700000000000000" pitchFamily="18" charset="-128"/>
                        </a:rPr>
                        <a:t>研究リーダー</a:t>
                      </a:r>
                    </a:p>
                  </a:txBody>
                  <a:tcPr anchor="ctr"/>
                </a:tc>
                <a:tc>
                  <a:txBody>
                    <a:bodyPr/>
                    <a:lstStyle/>
                    <a:p>
                      <a:r>
                        <a:rPr lang="en-US" altLang="ja-JP" sz="20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2000" i="1" dirty="0">
                          <a:solidFill>
                            <a:schemeClr val="bg1">
                              <a:lumMod val="50000"/>
                            </a:schemeClr>
                          </a:solidFill>
                          <a:latin typeface="ＭＳ 明朝" panose="02020609040205080304" pitchFamily="17" charset="-128"/>
                          <a:ea typeface="ＭＳ 明朝" panose="02020609040205080304" pitchFamily="17" charset="-128"/>
                        </a:rPr>
                        <a:t>所属、役職、氏名を記入（</a:t>
                      </a:r>
                      <a:r>
                        <a:rPr lang="en-US" altLang="ja-JP" sz="2000" i="1" dirty="0">
                          <a:solidFill>
                            <a:schemeClr val="bg1">
                              <a:lumMod val="50000"/>
                            </a:schemeClr>
                          </a:solidFill>
                          <a:latin typeface="ＭＳ 明朝" panose="02020609040205080304" pitchFamily="17" charset="-128"/>
                          <a:ea typeface="ＭＳ 明朝" panose="02020609040205080304" pitchFamily="17" charset="-128"/>
                        </a:rPr>
                        <a:t>1</a:t>
                      </a:r>
                      <a:r>
                        <a:rPr lang="ja-JP" altLang="en-US" sz="2000" i="1" dirty="0">
                          <a:solidFill>
                            <a:schemeClr val="bg1">
                              <a:lumMod val="50000"/>
                            </a:schemeClr>
                          </a:solidFill>
                          <a:latin typeface="ＭＳ 明朝" panose="02020609040205080304" pitchFamily="17" charset="-128"/>
                          <a:ea typeface="ＭＳ 明朝" panose="02020609040205080304" pitchFamily="17" charset="-128"/>
                        </a:rPr>
                        <a:t>名、大学・企業等指定なし）</a:t>
                      </a:r>
                      <a:endParaRPr lang="en-US" altLang="ja-JP" sz="2000" dirty="0">
                        <a:latin typeface="ＭＳ 明朝" panose="02020609040205080304" pitchFamily="17" charset="-128"/>
                        <a:ea typeface="ＭＳ 明朝" panose="02020609040205080304" pitchFamily="17" charset="-128"/>
                      </a:endParaRPr>
                    </a:p>
                  </a:txBody>
                  <a:tcPr anchor="ctr"/>
                </a:tc>
                <a:extLst>
                  <a:ext uri="{0D108BD9-81ED-4DB2-BD59-A6C34878D82A}">
                    <a16:rowId xmlns:a16="http://schemas.microsoft.com/office/drawing/2014/main" val="2649907616"/>
                  </a:ext>
                </a:extLst>
              </a:tr>
              <a:tr h="870063">
                <a:tc>
                  <a:txBody>
                    <a:bodyPr/>
                    <a:lstStyle/>
                    <a:p>
                      <a:pPr algn="ctr"/>
                      <a:r>
                        <a:rPr kumimoji="1" lang="ja-JP" altLang="en-US" sz="2000" dirty="0">
                          <a:latin typeface="UD デジタル 教科書体 NK-B" panose="02020700000000000000" pitchFamily="18" charset="-128"/>
                          <a:ea typeface="UD デジタル 教科書体 NK-B" panose="02020700000000000000" pitchFamily="18" charset="-128"/>
                        </a:rPr>
                        <a:t>事業化リーダー</a:t>
                      </a:r>
                    </a:p>
                  </a:txBody>
                  <a:tcPr anchor="ctr"/>
                </a:tc>
                <a:tc>
                  <a:txBody>
                    <a:bodyPr/>
                    <a:lstStyle/>
                    <a:p>
                      <a:r>
                        <a:rPr lang="en-US" altLang="ja-JP" sz="20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2000" i="1" dirty="0">
                          <a:solidFill>
                            <a:schemeClr val="bg1">
                              <a:lumMod val="50000"/>
                            </a:schemeClr>
                          </a:solidFill>
                          <a:latin typeface="ＭＳ 明朝" panose="02020609040205080304" pitchFamily="17" charset="-128"/>
                          <a:ea typeface="ＭＳ 明朝" panose="02020609040205080304" pitchFamily="17" charset="-128"/>
                        </a:rPr>
                        <a:t>所属、役職、氏名を記入（開発ターゲットごとに設定、人数制限なし、企業のみ）</a:t>
                      </a:r>
                      <a:endParaRPr lang="en-US" altLang="ja-JP" sz="2000" dirty="0">
                        <a:latin typeface="ＭＳ 明朝" panose="02020609040205080304" pitchFamily="17" charset="-128"/>
                        <a:ea typeface="ＭＳ 明朝" panose="02020609040205080304" pitchFamily="17" charset="-128"/>
                      </a:endParaRPr>
                    </a:p>
                  </a:txBody>
                  <a:tcPr anchor="ctr"/>
                </a:tc>
                <a:extLst>
                  <a:ext uri="{0D108BD9-81ED-4DB2-BD59-A6C34878D82A}">
                    <a16:rowId xmlns:a16="http://schemas.microsoft.com/office/drawing/2014/main" val="4218125221"/>
                  </a:ext>
                </a:extLst>
              </a:tr>
              <a:tr h="1463426">
                <a:tc>
                  <a:txBody>
                    <a:bodyPr/>
                    <a:lstStyle/>
                    <a:p>
                      <a:pPr algn="ctr"/>
                      <a:r>
                        <a:rPr kumimoji="1" lang="ja-JP" altLang="en-US" sz="2000" dirty="0">
                          <a:latin typeface="UD デジタル 教科書体 NK-B" panose="02020700000000000000" pitchFamily="18" charset="-128"/>
                          <a:ea typeface="UD デジタル 教科書体 NK-B" panose="02020700000000000000" pitchFamily="18" charset="-128"/>
                        </a:rPr>
                        <a:t>参画機関</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0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2000" i="1" dirty="0">
                          <a:solidFill>
                            <a:schemeClr val="bg1">
                              <a:lumMod val="50000"/>
                            </a:schemeClr>
                          </a:solidFill>
                          <a:latin typeface="ＭＳ 明朝" panose="02020609040205080304" pitchFamily="17" charset="-128"/>
                          <a:ea typeface="ＭＳ 明朝" panose="02020609040205080304" pitchFamily="17" charset="-128"/>
                        </a:rPr>
                        <a:t>研究リーダー、事業化リーダー以外の参画機関を記入</a:t>
                      </a:r>
                      <a:endParaRPr lang="en-US" altLang="ja-JP" sz="2000" i="1" dirty="0">
                        <a:solidFill>
                          <a:schemeClr val="bg1">
                            <a:lumMod val="50000"/>
                          </a:schemeClr>
                        </a:solidFill>
                        <a:latin typeface="ＭＳ 明朝" panose="02020609040205080304" pitchFamily="17" charset="-128"/>
                        <a:ea typeface="ＭＳ 明朝" panose="02020609040205080304" pitchFamily="17"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i="1" dirty="0">
                          <a:solidFill>
                            <a:schemeClr val="bg1">
                              <a:lumMod val="50000"/>
                            </a:schemeClr>
                          </a:solidFill>
                          <a:latin typeface="ＭＳ 明朝" panose="02020609040205080304" pitchFamily="17" charset="-128"/>
                          <a:ea typeface="ＭＳ 明朝" panose="02020609040205080304" pitchFamily="17" charset="-128"/>
                        </a:rPr>
                        <a:t>※</a:t>
                      </a:r>
                      <a:r>
                        <a:rPr kumimoji="1" lang="ja-JP" altLang="en-US" sz="2000" i="1" dirty="0">
                          <a:solidFill>
                            <a:schemeClr val="bg1">
                              <a:lumMod val="50000"/>
                            </a:schemeClr>
                          </a:solidFill>
                          <a:latin typeface="ＭＳ 明朝" panose="02020609040205080304" pitchFamily="17" charset="-128"/>
                          <a:ea typeface="ＭＳ 明朝" panose="02020609040205080304" pitchFamily="17" charset="-128"/>
                        </a:rPr>
                        <a:t>参画機関名の後ろには、次のように表記する。</a:t>
                      </a:r>
                      <a:endParaRPr kumimoji="1" lang="en-US" altLang="ja-JP" sz="2000" i="1" dirty="0">
                        <a:solidFill>
                          <a:schemeClr val="bg1">
                            <a:lumMod val="50000"/>
                          </a:schemeClr>
                        </a:solidFill>
                        <a:latin typeface="ＭＳ 明朝" panose="02020609040205080304" pitchFamily="17" charset="-128"/>
                        <a:ea typeface="ＭＳ 明朝" panose="02020609040205080304" pitchFamily="17"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i="1" dirty="0">
                          <a:solidFill>
                            <a:schemeClr val="bg1">
                              <a:lumMod val="50000"/>
                            </a:schemeClr>
                          </a:solidFill>
                          <a:latin typeface="ＭＳ 明朝" panose="02020609040205080304" pitchFamily="17" charset="-128"/>
                          <a:ea typeface="ＭＳ 明朝" panose="02020609040205080304" pitchFamily="17" charset="-128"/>
                        </a:rPr>
                        <a:t>中小企業は●、中堅企業は〇、スタートアップは▲、海外大学・研究機関は★</a:t>
                      </a:r>
                      <a:endParaRPr kumimoji="1" lang="en-US" altLang="ja-JP" sz="2000" i="1" dirty="0">
                        <a:solidFill>
                          <a:schemeClr val="bg1">
                            <a:lumMod val="50000"/>
                          </a:schemeClr>
                        </a:solidFill>
                        <a:latin typeface="ＭＳ 明朝" panose="02020609040205080304" pitchFamily="17" charset="-128"/>
                        <a:ea typeface="ＭＳ 明朝" panose="02020609040205080304" pitchFamily="17" charset="-128"/>
                      </a:endParaRPr>
                    </a:p>
                  </a:txBody>
                  <a:tcPr anchor="ctr"/>
                </a:tc>
                <a:extLst>
                  <a:ext uri="{0D108BD9-81ED-4DB2-BD59-A6C34878D82A}">
                    <a16:rowId xmlns:a16="http://schemas.microsoft.com/office/drawing/2014/main" val="2101695449"/>
                  </a:ext>
                </a:extLst>
              </a:tr>
            </a:tbl>
          </a:graphicData>
        </a:graphic>
      </p:graphicFrame>
      <p:sp>
        <p:nvSpPr>
          <p:cNvPr id="3" name="スライド番号プレースホルダー 2">
            <a:extLst>
              <a:ext uri="{FF2B5EF4-FFF2-40B4-BE49-F238E27FC236}">
                <a16:creationId xmlns:a16="http://schemas.microsoft.com/office/drawing/2014/main" id="{48A2D198-17FB-B88B-9EFB-2F2D742D42D2}"/>
              </a:ext>
            </a:extLst>
          </p:cNvPr>
          <p:cNvSpPr>
            <a:spLocks noGrp="1"/>
          </p:cNvSpPr>
          <p:nvPr>
            <p:ph type="sldNum" sz="quarter" idx="12"/>
          </p:nvPr>
        </p:nvSpPr>
        <p:spPr>
          <a:xfrm>
            <a:off x="7093825" y="6506627"/>
            <a:ext cx="2057400" cy="365125"/>
          </a:xfrm>
        </p:spPr>
        <p:txBody>
          <a:bodyPr/>
          <a:lstStyle/>
          <a:p>
            <a:fld id="{E9D9C477-5CFB-4E8F-B477-AF2E93B6023D}" type="slidenum">
              <a:rPr kumimoji="1" lang="ja-JP" altLang="en-US" sz="2000" smtClean="0">
                <a:latin typeface="ＭＳ 明朝" panose="02020609040205080304" pitchFamily="17" charset="-128"/>
                <a:ea typeface="ＭＳ 明朝" panose="02020609040205080304" pitchFamily="17" charset="-128"/>
              </a:rPr>
              <a:t>1</a:t>
            </a:fld>
            <a:endParaRPr kumimoji="1" lang="ja-JP" altLang="en-US" sz="20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247582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136072" y="1129553"/>
            <a:ext cx="8007928" cy="39375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lstStyle/>
          <a:p>
            <a:endParaRPr lang="en-US" altLang="ja-JP" sz="3200"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14" name="正方形/長方形 13"/>
          <p:cNvSpPr/>
          <p:nvPr/>
        </p:nvSpPr>
        <p:spPr>
          <a:xfrm>
            <a:off x="46049" y="725419"/>
            <a:ext cx="9144000" cy="35157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本項目で２ｐまで可。基本的に以下のフォームを活用</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フォントサイズ等修正可</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。適宜、イメージ図等を追記。</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4" name="正方形/長方形 3"/>
          <p:cNvSpPr/>
          <p:nvPr/>
        </p:nvSpPr>
        <p:spPr>
          <a:xfrm>
            <a:off x="-1" y="-2698"/>
            <a:ext cx="9144001" cy="681571"/>
          </a:xfrm>
          <a:prstGeom prst="rect">
            <a:avLst/>
          </a:prstGeom>
          <a:solidFill>
            <a:schemeClr val="tx1">
              <a:lumMod val="50000"/>
              <a:lumOff val="50000"/>
            </a:schemeClr>
          </a:solid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3600" dirty="0">
                <a:solidFill>
                  <a:schemeClr val="bg1"/>
                </a:solidFill>
                <a:latin typeface="ＭＳ 明朝" panose="02020609040205080304" pitchFamily="17" charset="-128"/>
                <a:ea typeface="ＭＳ 明朝" panose="02020609040205080304" pitchFamily="17" charset="-128"/>
              </a:rPr>
              <a:t>10.</a:t>
            </a:r>
            <a:r>
              <a:rPr lang="ja-JP" altLang="en-US" sz="3600" dirty="0">
                <a:solidFill>
                  <a:schemeClr val="bg1"/>
                </a:solidFill>
                <a:latin typeface="ＭＳ 明朝" panose="02020609040205080304" pitchFamily="17" charset="-128"/>
                <a:ea typeface="ＭＳ 明朝" panose="02020609040205080304" pitchFamily="17" charset="-128"/>
              </a:rPr>
              <a:t> ビジネスプラン</a:t>
            </a:r>
            <a:endParaRPr lang="en-US" altLang="ja-JP" sz="3600" dirty="0">
              <a:solidFill>
                <a:schemeClr val="bg1"/>
              </a:solidFill>
              <a:latin typeface="Century" panose="02040604050505020304" pitchFamily="18" charset="0"/>
              <a:ea typeface="ＭＳ 明朝" panose="02020609040205080304" pitchFamily="17" charset="-128"/>
            </a:endParaRPr>
          </a:p>
        </p:txBody>
      </p:sp>
      <p:sp>
        <p:nvSpPr>
          <p:cNvPr id="2" name="正方形/長方形 1">
            <a:extLst>
              <a:ext uri="{FF2B5EF4-FFF2-40B4-BE49-F238E27FC236}">
                <a16:creationId xmlns:a16="http://schemas.microsoft.com/office/drawing/2014/main" id="{91F0126E-C25E-E6AC-B5B8-EF9EE993A796}"/>
              </a:ext>
            </a:extLst>
          </p:cNvPr>
          <p:cNvSpPr/>
          <p:nvPr/>
        </p:nvSpPr>
        <p:spPr>
          <a:xfrm>
            <a:off x="5735782" y="1925789"/>
            <a:ext cx="8007928" cy="39375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lstStyle/>
          <a:p>
            <a:endParaRPr lang="en-US" altLang="ja-JP" sz="3200"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8" name="スライド番号プレースホルダー 7">
            <a:extLst>
              <a:ext uri="{FF2B5EF4-FFF2-40B4-BE49-F238E27FC236}">
                <a16:creationId xmlns:a16="http://schemas.microsoft.com/office/drawing/2014/main" id="{75F097ED-D429-CA3C-F723-AEFD227FB44A}"/>
              </a:ext>
            </a:extLst>
          </p:cNvPr>
          <p:cNvSpPr>
            <a:spLocks noGrp="1"/>
          </p:cNvSpPr>
          <p:nvPr>
            <p:ph type="sldNum" sz="quarter" idx="12"/>
          </p:nvPr>
        </p:nvSpPr>
        <p:spPr>
          <a:xfrm>
            <a:off x="7052412" y="6456127"/>
            <a:ext cx="2057400" cy="365125"/>
          </a:xfrm>
        </p:spPr>
        <p:txBody>
          <a:bodyPr/>
          <a:lstStyle/>
          <a:p>
            <a:fld id="{E9D9C477-5CFB-4E8F-B477-AF2E93B6023D}" type="slidenum">
              <a:rPr kumimoji="1" lang="ja-JP" altLang="en-US" sz="2000" smtClean="0">
                <a:latin typeface="ＭＳ 明朝" panose="02020609040205080304" pitchFamily="17" charset="-128"/>
                <a:ea typeface="ＭＳ 明朝" panose="02020609040205080304" pitchFamily="17" charset="-128"/>
              </a:rPr>
              <a:t>10</a:t>
            </a:fld>
            <a:endParaRPr kumimoji="1" lang="ja-JP" altLang="en-US" sz="2000" dirty="0">
              <a:latin typeface="ＭＳ 明朝" panose="02020609040205080304" pitchFamily="17" charset="-128"/>
              <a:ea typeface="ＭＳ 明朝" panose="02020609040205080304" pitchFamily="17" charset="-128"/>
            </a:endParaRPr>
          </a:p>
        </p:txBody>
      </p:sp>
      <p:graphicFrame>
        <p:nvGraphicFramePr>
          <p:cNvPr id="7" name="表 6">
            <a:extLst>
              <a:ext uri="{FF2B5EF4-FFF2-40B4-BE49-F238E27FC236}">
                <a16:creationId xmlns:a16="http://schemas.microsoft.com/office/drawing/2014/main" id="{639105ED-4C86-22DD-8924-2ED09FF5B755}"/>
              </a:ext>
            </a:extLst>
          </p:cNvPr>
          <p:cNvGraphicFramePr>
            <a:graphicFrameLocks noGrp="1"/>
          </p:cNvGraphicFramePr>
          <p:nvPr>
            <p:extLst>
              <p:ext uri="{D42A27DB-BD31-4B8C-83A1-F6EECF244321}">
                <p14:modId xmlns:p14="http://schemas.microsoft.com/office/powerpoint/2010/main" val="1023401231"/>
              </p:ext>
            </p:extLst>
          </p:nvPr>
        </p:nvGraphicFramePr>
        <p:xfrm>
          <a:off x="261049" y="1129553"/>
          <a:ext cx="8424544" cy="4950466"/>
        </p:xfrm>
        <a:graphic>
          <a:graphicData uri="http://schemas.openxmlformats.org/drawingml/2006/table">
            <a:tbl>
              <a:tblPr firstRow="1" bandRow="1">
                <a:tableStyleId>{F5AB1C69-6EDB-4FF4-983F-18BD219EF322}</a:tableStyleId>
              </a:tblPr>
              <a:tblGrid>
                <a:gridCol w="1225673">
                  <a:extLst>
                    <a:ext uri="{9D8B030D-6E8A-4147-A177-3AD203B41FA5}">
                      <a16:colId xmlns:a16="http://schemas.microsoft.com/office/drawing/2014/main" val="283202130"/>
                    </a:ext>
                  </a:extLst>
                </a:gridCol>
                <a:gridCol w="1473565">
                  <a:extLst>
                    <a:ext uri="{9D8B030D-6E8A-4147-A177-3AD203B41FA5}">
                      <a16:colId xmlns:a16="http://schemas.microsoft.com/office/drawing/2014/main" val="4286642311"/>
                    </a:ext>
                  </a:extLst>
                </a:gridCol>
                <a:gridCol w="1535440">
                  <a:extLst>
                    <a:ext uri="{9D8B030D-6E8A-4147-A177-3AD203B41FA5}">
                      <a16:colId xmlns:a16="http://schemas.microsoft.com/office/drawing/2014/main" val="249313805"/>
                    </a:ext>
                  </a:extLst>
                </a:gridCol>
                <a:gridCol w="1396622">
                  <a:extLst>
                    <a:ext uri="{9D8B030D-6E8A-4147-A177-3AD203B41FA5}">
                      <a16:colId xmlns:a16="http://schemas.microsoft.com/office/drawing/2014/main" val="4276365540"/>
                    </a:ext>
                  </a:extLst>
                </a:gridCol>
                <a:gridCol w="1396622">
                  <a:extLst>
                    <a:ext uri="{9D8B030D-6E8A-4147-A177-3AD203B41FA5}">
                      <a16:colId xmlns:a16="http://schemas.microsoft.com/office/drawing/2014/main" val="1299970852"/>
                    </a:ext>
                  </a:extLst>
                </a:gridCol>
                <a:gridCol w="1396622">
                  <a:extLst>
                    <a:ext uri="{9D8B030D-6E8A-4147-A177-3AD203B41FA5}">
                      <a16:colId xmlns:a16="http://schemas.microsoft.com/office/drawing/2014/main" val="3766335155"/>
                    </a:ext>
                  </a:extLst>
                </a:gridCol>
              </a:tblGrid>
              <a:tr h="504796">
                <a:tc>
                  <a:txBody>
                    <a:bodyPr/>
                    <a:lstStyle/>
                    <a:p>
                      <a:pPr algn="ctr"/>
                      <a:r>
                        <a:rPr kumimoji="1" lang="ja-JP" altLang="en-US" sz="1400" dirty="0">
                          <a:latin typeface="ＭＳ Ｐゴシック" panose="020B0600070205080204" pitchFamily="50" charset="-128"/>
                          <a:ea typeface="ＭＳ Ｐゴシック" panose="020B0600070205080204" pitchFamily="50" charset="-128"/>
                        </a:rPr>
                        <a:t>参画企業</a:t>
                      </a:r>
                    </a:p>
                  </a:txBody>
                  <a:tcPr anchor="ctr">
                    <a:solidFill>
                      <a:schemeClr val="accent1"/>
                    </a:solidFill>
                  </a:tcPr>
                </a:tc>
                <a:tc>
                  <a:txBody>
                    <a:bodyPr/>
                    <a:lstStyle/>
                    <a:p>
                      <a:pPr algn="ctr"/>
                      <a:r>
                        <a:rPr kumimoji="1" lang="ja-JP" altLang="en-US" sz="1400" dirty="0"/>
                        <a:t>開発ターゲット</a:t>
                      </a:r>
                      <a:endParaRPr kumimoji="1" lang="ja-JP" altLang="en-US" sz="1400" dirty="0">
                        <a:latin typeface="ＭＳ Ｐゴシック" panose="020B0600070205080204" pitchFamily="50" charset="-128"/>
                        <a:ea typeface="ＭＳ Ｐゴシック" panose="020B0600070205080204" pitchFamily="50" charset="-128"/>
                      </a:endParaRPr>
                    </a:p>
                  </a:txBody>
                  <a:tcPr anchor="ctr">
                    <a:solidFill>
                      <a:schemeClr val="accent1"/>
                    </a:solidFill>
                  </a:tcPr>
                </a:tc>
                <a:tc>
                  <a:txBody>
                    <a:bodyPr/>
                    <a:lstStyle/>
                    <a:p>
                      <a:pPr algn="ctr"/>
                      <a:r>
                        <a:rPr kumimoji="1" lang="ja-JP" altLang="en-US" sz="1400" dirty="0"/>
                        <a:t>終了時の成果</a:t>
                      </a:r>
                      <a:endParaRPr kumimoji="1" lang="en-US" altLang="ja-JP" sz="1400" dirty="0"/>
                    </a:p>
                    <a:p>
                      <a:pPr algn="ctr"/>
                      <a:r>
                        <a:rPr kumimoji="1" lang="en-US" altLang="ja-JP" sz="1400" dirty="0">
                          <a:latin typeface="ＭＳ Ｐゴシック" panose="020B0600070205080204" pitchFamily="50" charset="-128"/>
                          <a:ea typeface="ＭＳ Ｐゴシック" panose="020B0600070205080204" pitchFamily="50" charset="-128"/>
                        </a:rPr>
                        <a:t>&lt;2029</a:t>
                      </a:r>
                      <a:r>
                        <a:rPr kumimoji="1" lang="ja-JP" altLang="en-US" sz="1400" dirty="0">
                          <a:latin typeface="ＭＳ Ｐゴシック" panose="020B0600070205080204" pitchFamily="50" charset="-128"/>
                          <a:ea typeface="ＭＳ Ｐゴシック" panose="020B0600070205080204" pitchFamily="50" charset="-128"/>
                        </a:rPr>
                        <a:t>年</a:t>
                      </a:r>
                      <a:r>
                        <a:rPr kumimoji="1" lang="en-US" altLang="ja-JP" sz="1400" dirty="0">
                          <a:latin typeface="ＭＳ Ｐゴシック" panose="020B0600070205080204" pitchFamily="50" charset="-128"/>
                          <a:ea typeface="ＭＳ Ｐゴシック" panose="020B0600070205080204" pitchFamily="50" charset="-128"/>
                        </a:rPr>
                        <a:t>3</a:t>
                      </a:r>
                      <a:r>
                        <a:rPr kumimoji="1" lang="ja-JP" altLang="en-US" sz="1400" dirty="0">
                          <a:latin typeface="ＭＳ Ｐゴシック" panose="020B0600070205080204" pitchFamily="50" charset="-128"/>
                          <a:ea typeface="ＭＳ Ｐゴシック" panose="020B0600070205080204" pitchFamily="50" charset="-128"/>
                        </a:rPr>
                        <a:t>月</a:t>
                      </a:r>
                      <a:r>
                        <a:rPr kumimoji="1" lang="en-US" altLang="ja-JP" sz="1400" dirty="0">
                          <a:latin typeface="ＭＳ Ｐゴシック" panose="020B0600070205080204" pitchFamily="50" charset="-128"/>
                          <a:ea typeface="ＭＳ Ｐゴシック" panose="020B0600070205080204" pitchFamily="50" charset="-128"/>
                        </a:rPr>
                        <a:t>&gt;</a:t>
                      </a:r>
                      <a:endParaRPr kumimoji="1" lang="ja-JP" altLang="en-US" sz="1400" dirty="0">
                        <a:latin typeface="ＭＳ Ｐゴシック" panose="020B0600070205080204" pitchFamily="50" charset="-128"/>
                        <a:ea typeface="ＭＳ Ｐゴシック" panose="020B0600070205080204" pitchFamily="50" charset="-128"/>
                      </a:endParaRPr>
                    </a:p>
                  </a:txBody>
                  <a:tcPr anchor="ctr">
                    <a:solidFill>
                      <a:schemeClr val="accent1"/>
                    </a:solidFill>
                  </a:tcPr>
                </a:tc>
                <a:tc>
                  <a:txBody>
                    <a:bodyPr/>
                    <a:lstStyle/>
                    <a:p>
                      <a:pPr algn="ctr"/>
                      <a:r>
                        <a:rPr kumimoji="1" lang="en-US" altLang="ja-JP" sz="1400" dirty="0">
                          <a:latin typeface="ＭＳ Ｐゴシック" panose="020B0600070205080204" pitchFamily="50" charset="-128"/>
                          <a:ea typeface="ＭＳ Ｐゴシック" panose="020B0600070205080204" pitchFamily="50" charset="-128"/>
                        </a:rPr>
                        <a:t>2030</a:t>
                      </a:r>
                      <a:r>
                        <a:rPr kumimoji="1" lang="ja-JP" altLang="en-US" sz="1400" dirty="0">
                          <a:latin typeface="ＭＳ Ｐゴシック" panose="020B0600070205080204" pitchFamily="50" charset="-128"/>
                          <a:ea typeface="ＭＳ Ｐゴシック" panose="020B0600070205080204" pitchFamily="50" charset="-128"/>
                        </a:rPr>
                        <a:t>年</a:t>
                      </a:r>
                      <a:r>
                        <a:rPr kumimoji="1" lang="en-US" altLang="ja-JP" sz="1400" dirty="0">
                          <a:latin typeface="ＭＳ Ｐゴシック" panose="020B0600070205080204" pitchFamily="50" charset="-128"/>
                          <a:ea typeface="ＭＳ Ｐゴシック" panose="020B0600070205080204" pitchFamily="50" charset="-128"/>
                        </a:rPr>
                        <a:t>3</a:t>
                      </a:r>
                      <a:r>
                        <a:rPr kumimoji="1" lang="ja-JP" altLang="en-US" sz="1400" dirty="0">
                          <a:latin typeface="ＭＳ Ｐゴシック" panose="020B0600070205080204" pitchFamily="50" charset="-128"/>
                          <a:ea typeface="ＭＳ Ｐゴシック" panose="020B0600070205080204" pitchFamily="50" charset="-128"/>
                        </a:rPr>
                        <a:t>月</a:t>
                      </a:r>
                      <a:endParaRPr kumimoji="1" lang="en-US" altLang="ja-JP" sz="1400" dirty="0">
                        <a:latin typeface="ＭＳ Ｐゴシック" panose="020B0600070205080204" pitchFamily="50" charset="-128"/>
                        <a:ea typeface="ＭＳ Ｐゴシック" panose="020B0600070205080204" pitchFamily="50" charset="-128"/>
                      </a:endParaRPr>
                    </a:p>
                    <a:p>
                      <a:pPr algn="ctr"/>
                      <a:r>
                        <a:rPr kumimoji="1" lang="en-US" altLang="ja-JP" sz="1400" dirty="0">
                          <a:latin typeface="ＭＳ Ｐゴシック" panose="020B0600070205080204" pitchFamily="50" charset="-128"/>
                          <a:ea typeface="ＭＳ Ｐゴシック" panose="020B0600070205080204" pitchFamily="50" charset="-128"/>
                        </a:rPr>
                        <a:t>&lt;1</a:t>
                      </a:r>
                      <a:r>
                        <a:rPr kumimoji="1" lang="ja-JP" altLang="en-US" sz="1400" dirty="0">
                          <a:latin typeface="ＭＳ Ｐゴシック" panose="020B0600070205080204" pitchFamily="50" charset="-128"/>
                          <a:ea typeface="ＭＳ Ｐゴシック" panose="020B0600070205080204" pitchFamily="50" charset="-128"/>
                        </a:rPr>
                        <a:t>年後</a:t>
                      </a:r>
                      <a:r>
                        <a:rPr kumimoji="1" lang="en-US" altLang="ja-JP" sz="1400" dirty="0">
                          <a:latin typeface="ＭＳ Ｐゴシック" panose="020B0600070205080204" pitchFamily="50" charset="-128"/>
                          <a:ea typeface="ＭＳ Ｐゴシック" panose="020B0600070205080204" pitchFamily="50" charset="-128"/>
                        </a:rPr>
                        <a:t>&gt;</a:t>
                      </a:r>
                      <a:endParaRPr kumimoji="1" lang="ja-JP" altLang="en-US" sz="1400" dirty="0">
                        <a:latin typeface="ＭＳ Ｐゴシック" panose="020B0600070205080204" pitchFamily="50" charset="-128"/>
                        <a:ea typeface="ＭＳ Ｐゴシック" panose="020B0600070205080204" pitchFamily="50" charset="-128"/>
                      </a:endParaRPr>
                    </a:p>
                  </a:txBody>
                  <a:tcPr anchor="ctr">
                    <a:solidFill>
                      <a:schemeClr val="accent1"/>
                    </a:solidFill>
                  </a:tcPr>
                </a:tc>
                <a:tc>
                  <a:txBody>
                    <a:bodyPr/>
                    <a:lstStyle/>
                    <a:p>
                      <a:pPr algn="ctr"/>
                      <a:r>
                        <a:rPr kumimoji="1" lang="en-US" altLang="ja-JP" sz="1400" dirty="0">
                          <a:latin typeface="ＭＳ Ｐゴシック" panose="020B0600070205080204" pitchFamily="50" charset="-128"/>
                          <a:ea typeface="ＭＳ Ｐゴシック" panose="020B0600070205080204" pitchFamily="50" charset="-128"/>
                        </a:rPr>
                        <a:t>2032</a:t>
                      </a:r>
                      <a:r>
                        <a:rPr kumimoji="1" lang="ja-JP" altLang="en-US" sz="1400" dirty="0">
                          <a:latin typeface="ＭＳ Ｐゴシック" panose="020B0600070205080204" pitchFamily="50" charset="-128"/>
                          <a:ea typeface="ＭＳ Ｐゴシック" panose="020B0600070205080204" pitchFamily="50" charset="-128"/>
                        </a:rPr>
                        <a:t>年</a:t>
                      </a:r>
                      <a:r>
                        <a:rPr kumimoji="1" lang="en-US" altLang="ja-JP" sz="1400" dirty="0">
                          <a:latin typeface="ＭＳ Ｐゴシック" panose="020B0600070205080204" pitchFamily="50" charset="-128"/>
                          <a:ea typeface="ＭＳ Ｐゴシック" panose="020B0600070205080204" pitchFamily="50" charset="-128"/>
                        </a:rPr>
                        <a:t>3</a:t>
                      </a:r>
                      <a:r>
                        <a:rPr kumimoji="1" lang="ja-JP" altLang="en-US" sz="1400" dirty="0">
                          <a:latin typeface="ＭＳ Ｐゴシック" panose="020B0600070205080204" pitchFamily="50" charset="-128"/>
                          <a:ea typeface="ＭＳ Ｐゴシック" panose="020B0600070205080204" pitchFamily="50" charset="-128"/>
                        </a:rPr>
                        <a:t>月</a:t>
                      </a:r>
                      <a:endParaRPr kumimoji="1" lang="en-US" altLang="ja-JP" sz="1400" dirty="0">
                        <a:latin typeface="ＭＳ Ｐゴシック" panose="020B0600070205080204" pitchFamily="50" charset="-128"/>
                        <a:ea typeface="ＭＳ Ｐゴシック" panose="020B0600070205080204" pitchFamily="50" charset="-128"/>
                      </a:endParaRPr>
                    </a:p>
                    <a:p>
                      <a:pPr algn="ctr"/>
                      <a:r>
                        <a:rPr kumimoji="1" lang="en-US" altLang="ja-JP" sz="1400" dirty="0">
                          <a:latin typeface="ＭＳ Ｐゴシック" panose="020B0600070205080204" pitchFamily="50" charset="-128"/>
                          <a:ea typeface="ＭＳ Ｐゴシック" panose="020B0600070205080204" pitchFamily="50" charset="-128"/>
                        </a:rPr>
                        <a:t>&lt;3</a:t>
                      </a:r>
                      <a:r>
                        <a:rPr kumimoji="1" lang="ja-JP" altLang="en-US" sz="1400" dirty="0">
                          <a:latin typeface="ＭＳ Ｐゴシック" panose="020B0600070205080204" pitchFamily="50" charset="-128"/>
                          <a:ea typeface="ＭＳ Ｐゴシック" panose="020B0600070205080204" pitchFamily="50" charset="-128"/>
                        </a:rPr>
                        <a:t>年後</a:t>
                      </a:r>
                      <a:r>
                        <a:rPr kumimoji="1" lang="en-US" altLang="ja-JP" sz="1400" dirty="0">
                          <a:latin typeface="ＭＳ Ｐゴシック" panose="020B0600070205080204" pitchFamily="50" charset="-128"/>
                          <a:ea typeface="ＭＳ Ｐゴシック" panose="020B0600070205080204" pitchFamily="50" charset="-128"/>
                        </a:rPr>
                        <a:t>&gt;</a:t>
                      </a:r>
                      <a:endParaRPr kumimoji="1" lang="ja-JP" altLang="en-US" sz="1400" dirty="0">
                        <a:latin typeface="ＭＳ Ｐゴシック" panose="020B0600070205080204" pitchFamily="50" charset="-128"/>
                        <a:ea typeface="ＭＳ Ｐゴシック" panose="020B0600070205080204" pitchFamily="50" charset="-128"/>
                      </a:endParaRPr>
                    </a:p>
                  </a:txBody>
                  <a:tcPr anchor="ctr">
                    <a:solidFill>
                      <a:schemeClr val="accent1"/>
                    </a:solidFill>
                  </a:tcPr>
                </a:tc>
                <a:tc>
                  <a:txBody>
                    <a:bodyPr/>
                    <a:lstStyle/>
                    <a:p>
                      <a:pPr algn="ctr"/>
                      <a:r>
                        <a:rPr kumimoji="1" lang="en-US" altLang="ja-JP" sz="1400">
                          <a:latin typeface="ＭＳ Ｐゴシック" panose="020B0600070205080204" pitchFamily="50" charset="-128"/>
                          <a:ea typeface="ＭＳ Ｐゴシック" panose="020B0600070205080204" pitchFamily="50" charset="-128"/>
                        </a:rPr>
                        <a:t>2034</a:t>
                      </a:r>
                      <a:r>
                        <a:rPr kumimoji="1" lang="ja-JP" altLang="en-US" sz="1400">
                          <a:latin typeface="ＭＳ Ｐゴシック" panose="020B0600070205080204" pitchFamily="50" charset="-128"/>
                          <a:ea typeface="ＭＳ Ｐゴシック" panose="020B0600070205080204" pitchFamily="50" charset="-128"/>
                        </a:rPr>
                        <a:t>年</a:t>
                      </a:r>
                      <a:r>
                        <a:rPr kumimoji="1" lang="en-US" altLang="ja-JP" sz="1400" dirty="0">
                          <a:latin typeface="ＭＳ Ｐゴシック" panose="020B0600070205080204" pitchFamily="50" charset="-128"/>
                          <a:ea typeface="ＭＳ Ｐゴシック" panose="020B0600070205080204" pitchFamily="50" charset="-128"/>
                        </a:rPr>
                        <a:t>3</a:t>
                      </a:r>
                      <a:r>
                        <a:rPr kumimoji="1" lang="ja-JP" altLang="en-US" sz="1400" dirty="0">
                          <a:latin typeface="ＭＳ Ｐゴシック" panose="020B0600070205080204" pitchFamily="50" charset="-128"/>
                          <a:ea typeface="ＭＳ Ｐゴシック" panose="020B0600070205080204" pitchFamily="50" charset="-128"/>
                        </a:rPr>
                        <a:t>月</a:t>
                      </a:r>
                      <a:endParaRPr kumimoji="1" lang="en-US" altLang="ja-JP" sz="1400" dirty="0">
                        <a:latin typeface="ＭＳ Ｐゴシック" panose="020B0600070205080204" pitchFamily="50" charset="-128"/>
                        <a:ea typeface="ＭＳ Ｐゴシック" panose="020B0600070205080204" pitchFamily="50" charset="-128"/>
                      </a:endParaRPr>
                    </a:p>
                    <a:p>
                      <a:pPr algn="ctr"/>
                      <a:r>
                        <a:rPr kumimoji="1" lang="en-US" altLang="ja-JP" sz="1400" dirty="0">
                          <a:latin typeface="ＭＳ Ｐゴシック" panose="020B0600070205080204" pitchFamily="50" charset="-128"/>
                          <a:ea typeface="ＭＳ Ｐゴシック" panose="020B0600070205080204" pitchFamily="50" charset="-128"/>
                        </a:rPr>
                        <a:t>&lt;5</a:t>
                      </a:r>
                      <a:r>
                        <a:rPr kumimoji="1" lang="ja-JP" altLang="en-US" sz="1400" dirty="0">
                          <a:latin typeface="ＭＳ Ｐゴシック" panose="020B0600070205080204" pitchFamily="50" charset="-128"/>
                          <a:ea typeface="ＭＳ Ｐゴシック" panose="020B0600070205080204" pitchFamily="50" charset="-128"/>
                        </a:rPr>
                        <a:t>年後</a:t>
                      </a:r>
                      <a:r>
                        <a:rPr kumimoji="1" lang="en-US" altLang="ja-JP" sz="1400" dirty="0">
                          <a:latin typeface="ＭＳ Ｐゴシック" panose="020B0600070205080204" pitchFamily="50" charset="-128"/>
                          <a:ea typeface="ＭＳ Ｐゴシック" panose="020B0600070205080204" pitchFamily="50" charset="-128"/>
                        </a:rPr>
                        <a:t>&gt;</a:t>
                      </a:r>
                      <a:endParaRPr kumimoji="1" lang="ja-JP" altLang="en-US" sz="1400" dirty="0">
                        <a:latin typeface="ＭＳ Ｐゴシック" panose="020B0600070205080204" pitchFamily="50" charset="-128"/>
                        <a:ea typeface="ＭＳ Ｐゴシック" panose="020B0600070205080204" pitchFamily="50" charset="-128"/>
                      </a:endParaRPr>
                    </a:p>
                  </a:txBody>
                  <a:tcPr anchor="ctr">
                    <a:solidFill>
                      <a:schemeClr val="accent1"/>
                    </a:solidFill>
                  </a:tcPr>
                </a:tc>
                <a:extLst>
                  <a:ext uri="{0D108BD9-81ED-4DB2-BD59-A6C34878D82A}">
                    <a16:rowId xmlns:a16="http://schemas.microsoft.com/office/drawing/2014/main" val="1895810035"/>
                  </a:ext>
                </a:extLst>
              </a:tr>
              <a:tr h="2395662">
                <a:tc rowSpan="2">
                  <a:txBody>
                    <a:bodyPr/>
                    <a:lstStyle/>
                    <a:p>
                      <a:r>
                        <a:rPr kumimoji="1" lang="ja-JP" altLang="en-US" sz="1600" i="1" dirty="0">
                          <a:solidFill>
                            <a:schemeClr val="bg1">
                              <a:lumMod val="50000"/>
                            </a:schemeClr>
                          </a:solidFill>
                        </a:rPr>
                        <a:t>〇〇㈱</a:t>
                      </a:r>
                    </a:p>
                  </a:txBody>
                  <a:tcPr>
                    <a:solidFill>
                      <a:srgbClr val="CFCDE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i="1" dirty="0">
                          <a:solidFill>
                            <a:schemeClr val="bg1">
                              <a:lumMod val="50000"/>
                            </a:schemeClr>
                          </a:solidFill>
                          <a:latin typeface="ＭＳ 明朝" panose="02020609040205080304" pitchFamily="17" charset="-128"/>
                          <a:ea typeface="ＭＳ 明朝" panose="02020609040205080304" pitchFamily="17" charset="-128"/>
                        </a:rPr>
                        <a:t>〇〇技術の開発</a:t>
                      </a:r>
                      <a:endParaRPr kumimoji="1" lang="ja-JP" altLang="en-US" sz="1600" i="1" dirty="0">
                        <a:solidFill>
                          <a:schemeClr val="bg1">
                            <a:lumMod val="50000"/>
                          </a:schemeClr>
                        </a:solidFill>
                        <a:latin typeface="メイリオ" panose="020B0604030504040204" pitchFamily="50" charset="-128"/>
                        <a:ea typeface="メイリオ" panose="020B0604030504040204" pitchFamily="50" charset="-128"/>
                      </a:endParaRPr>
                    </a:p>
                    <a:p>
                      <a:endParaRPr kumimoji="1" lang="ja-JP" altLang="en-US" sz="1600" i="1" dirty="0">
                        <a:solidFill>
                          <a:schemeClr val="bg1">
                            <a:lumMod val="50000"/>
                          </a:schemeClr>
                        </a:solidFill>
                      </a:endParaRPr>
                    </a:p>
                  </a:txBody>
                  <a:tcPr>
                    <a:solidFill>
                      <a:srgbClr val="CFCDE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i="1" dirty="0">
                          <a:solidFill>
                            <a:schemeClr val="bg1">
                              <a:lumMod val="50000"/>
                            </a:schemeClr>
                          </a:solidFill>
                          <a:latin typeface="ＭＳ 明朝" panose="02020609040205080304" pitchFamily="17" charset="-128"/>
                          <a:ea typeface="ＭＳ 明朝" panose="02020609040205080304" pitchFamily="17" charset="-128"/>
                        </a:rPr>
                        <a:t>〇〇伝導率の〇％達成と同技術を活用して〇〇を製品化。</a:t>
                      </a:r>
                      <a:r>
                        <a:rPr kumimoji="1" lang="en-US" altLang="ja-JP" sz="1600" i="1" dirty="0">
                          <a:solidFill>
                            <a:schemeClr val="bg1">
                              <a:lumMod val="50000"/>
                            </a:schemeClr>
                          </a:solidFill>
                          <a:latin typeface="ＭＳ 明朝" panose="02020609040205080304" pitchFamily="17" charset="-128"/>
                          <a:ea typeface="ＭＳ 明朝" panose="02020609040205080304" pitchFamily="17" charset="-128"/>
                        </a:rPr>
                        <a:t>&lt;</a:t>
                      </a:r>
                      <a:r>
                        <a:rPr kumimoji="1" lang="ja-JP" altLang="en-US" sz="1600" i="1" dirty="0">
                          <a:solidFill>
                            <a:schemeClr val="bg1">
                              <a:lumMod val="50000"/>
                            </a:schemeClr>
                          </a:solidFill>
                          <a:latin typeface="ＭＳ 明朝" panose="02020609040205080304" pitchFamily="17" charset="-128"/>
                          <a:ea typeface="ＭＳ 明朝" panose="02020609040205080304" pitchFamily="17" charset="-128"/>
                        </a:rPr>
                        <a:t>売上：〇〇万円</a:t>
                      </a:r>
                      <a:r>
                        <a:rPr kumimoji="1" lang="en-US" altLang="ja-JP" sz="1600" i="1" dirty="0">
                          <a:solidFill>
                            <a:schemeClr val="bg1">
                              <a:lumMod val="50000"/>
                            </a:schemeClr>
                          </a:solidFill>
                          <a:latin typeface="ＭＳ 明朝" panose="02020609040205080304" pitchFamily="17" charset="-128"/>
                          <a:ea typeface="ＭＳ 明朝" panose="02020609040205080304" pitchFamily="17" charset="-128"/>
                        </a:rPr>
                        <a:t>/</a:t>
                      </a:r>
                      <a:r>
                        <a:rPr kumimoji="1" lang="ja-JP" altLang="en-US" sz="1600" i="1" dirty="0">
                          <a:solidFill>
                            <a:schemeClr val="bg1">
                              <a:lumMod val="50000"/>
                            </a:schemeClr>
                          </a:solidFill>
                          <a:latin typeface="ＭＳ 明朝" panose="02020609040205080304" pitchFamily="17" charset="-128"/>
                          <a:ea typeface="ＭＳ 明朝" panose="02020609040205080304" pitchFamily="17" charset="-128"/>
                        </a:rPr>
                        <a:t>年</a:t>
                      </a:r>
                      <a:r>
                        <a:rPr kumimoji="1" lang="en-US" altLang="ja-JP" sz="1600" i="1" dirty="0">
                          <a:solidFill>
                            <a:schemeClr val="bg1">
                              <a:lumMod val="50000"/>
                            </a:schemeClr>
                          </a:solidFill>
                          <a:latin typeface="ＭＳ 明朝" panose="02020609040205080304" pitchFamily="17" charset="-128"/>
                          <a:ea typeface="ＭＳ 明朝" panose="02020609040205080304" pitchFamily="17" charset="-128"/>
                        </a:rPr>
                        <a:t>&gt;</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solidFill>
                      <a:srgbClr val="CFCDE5"/>
                    </a:solidFill>
                  </a:tcPr>
                </a:tc>
                <a:tc>
                  <a:txBody>
                    <a:bodyPr/>
                    <a:lstStyle/>
                    <a:p>
                      <a:r>
                        <a:rPr kumimoji="1" lang="ja-JP" altLang="en-US" sz="1600" i="1" dirty="0">
                          <a:solidFill>
                            <a:schemeClr val="bg1">
                              <a:lumMod val="50000"/>
                            </a:schemeClr>
                          </a:solidFill>
                        </a:rPr>
                        <a:t>〇％まで向上させる＜</a:t>
                      </a:r>
                      <a:endParaRPr kumimoji="1" lang="en-US" altLang="ja-JP" sz="1600" i="1" dirty="0">
                        <a:solidFill>
                          <a:schemeClr val="bg1">
                            <a:lumMod val="50000"/>
                          </a:schemeClr>
                        </a:solidFill>
                      </a:endParaRPr>
                    </a:p>
                    <a:p>
                      <a:endParaRPr kumimoji="1" lang="en-US" altLang="ja-JP" sz="1600" i="1" dirty="0">
                        <a:solidFill>
                          <a:schemeClr val="bg1">
                            <a:lumMod val="50000"/>
                          </a:schemeClr>
                        </a:solidFill>
                      </a:endParaRPr>
                    </a:p>
                    <a:p>
                      <a:r>
                        <a:rPr kumimoji="1" lang="ja-JP" altLang="en-US" sz="1600" i="1" dirty="0">
                          <a:solidFill>
                            <a:schemeClr val="bg1">
                              <a:lumMod val="50000"/>
                            </a:schemeClr>
                          </a:solidFill>
                        </a:rPr>
                        <a:t>売上：</a:t>
                      </a:r>
                      <a:r>
                        <a:rPr kumimoji="1" lang="ja-JP" altLang="en-US" sz="1600" i="1" dirty="0">
                          <a:solidFill>
                            <a:schemeClr val="bg1">
                              <a:lumMod val="50000"/>
                            </a:schemeClr>
                          </a:solidFill>
                          <a:latin typeface="ＭＳ 明朝" panose="02020609040205080304" pitchFamily="17" charset="-128"/>
                          <a:ea typeface="ＭＳ 明朝" panose="02020609040205080304" pitchFamily="17" charset="-128"/>
                        </a:rPr>
                        <a:t>〇〇万円</a:t>
                      </a:r>
                      <a:r>
                        <a:rPr kumimoji="1" lang="en-US" altLang="ja-JP" sz="1600" i="1" dirty="0">
                          <a:solidFill>
                            <a:schemeClr val="bg1">
                              <a:lumMod val="50000"/>
                            </a:schemeClr>
                          </a:solidFill>
                          <a:latin typeface="ＭＳ 明朝" panose="02020609040205080304" pitchFamily="17" charset="-128"/>
                          <a:ea typeface="ＭＳ 明朝" panose="02020609040205080304" pitchFamily="17" charset="-128"/>
                        </a:rPr>
                        <a:t>/</a:t>
                      </a:r>
                      <a:r>
                        <a:rPr kumimoji="1" lang="ja-JP" altLang="en-US" sz="1600" i="1" dirty="0">
                          <a:solidFill>
                            <a:schemeClr val="bg1">
                              <a:lumMod val="50000"/>
                            </a:schemeClr>
                          </a:solidFill>
                          <a:latin typeface="ＭＳ 明朝" panose="02020609040205080304" pitchFamily="17" charset="-128"/>
                          <a:ea typeface="ＭＳ 明朝" panose="02020609040205080304" pitchFamily="17" charset="-128"/>
                        </a:rPr>
                        <a:t>年</a:t>
                      </a:r>
                      <a:r>
                        <a:rPr kumimoji="1" lang="ja-JP" altLang="en-US" sz="1600" i="1" dirty="0">
                          <a:solidFill>
                            <a:schemeClr val="bg1">
                              <a:lumMod val="50000"/>
                            </a:schemeClr>
                          </a:solidFill>
                        </a:rPr>
                        <a:t>＞</a:t>
                      </a:r>
                      <a:endParaRPr kumimoji="1" lang="en-US" altLang="ja-JP" sz="1600" i="1" dirty="0">
                        <a:solidFill>
                          <a:schemeClr val="bg1">
                            <a:lumMod val="50000"/>
                          </a:schemeClr>
                        </a:solidFill>
                      </a:endParaRPr>
                    </a:p>
                  </a:txBody>
                  <a:tcPr>
                    <a:solidFill>
                      <a:srgbClr val="CFCDE5"/>
                    </a:solidFill>
                  </a:tcPr>
                </a:tc>
                <a:tc>
                  <a:txBody>
                    <a:bodyPr/>
                    <a:lstStyle/>
                    <a:p>
                      <a:r>
                        <a:rPr kumimoji="1" lang="ja-JP" altLang="en-US" sz="1600" i="1" dirty="0">
                          <a:solidFill>
                            <a:schemeClr val="bg1">
                              <a:lumMod val="50000"/>
                            </a:schemeClr>
                          </a:solidFill>
                        </a:rPr>
                        <a:t>〇〇社との連携により、〇〇技術を転用し、〇〇を製品化。</a:t>
                      </a:r>
                      <a:endParaRPr kumimoji="1" lang="en-US" altLang="ja-JP" sz="1600" i="1" dirty="0">
                        <a:solidFill>
                          <a:schemeClr val="bg1">
                            <a:lumMod val="50000"/>
                          </a:schemeClr>
                        </a:solidFill>
                      </a:endParaRPr>
                    </a:p>
                    <a:p>
                      <a:endParaRPr kumimoji="1" lang="en-US" altLang="ja-JP" sz="1600" i="1" dirty="0">
                        <a:solidFill>
                          <a:schemeClr val="bg1">
                            <a:lumMod val="50000"/>
                          </a:schemeClr>
                        </a:solidFill>
                      </a:endParaRPr>
                    </a:p>
                    <a:p>
                      <a:r>
                        <a:rPr kumimoji="1" lang="ja-JP" altLang="en-US" sz="1600" i="1" dirty="0">
                          <a:solidFill>
                            <a:schemeClr val="bg1">
                              <a:lumMod val="50000"/>
                            </a:schemeClr>
                          </a:solidFill>
                        </a:rPr>
                        <a:t>＜売上：</a:t>
                      </a:r>
                      <a:r>
                        <a:rPr kumimoji="1" lang="ja-JP" altLang="en-US" sz="1600" i="1" dirty="0">
                          <a:solidFill>
                            <a:schemeClr val="bg1">
                              <a:lumMod val="50000"/>
                            </a:schemeClr>
                          </a:solidFill>
                          <a:latin typeface="ＭＳ 明朝" panose="02020609040205080304" pitchFamily="17" charset="-128"/>
                          <a:ea typeface="ＭＳ 明朝" panose="02020609040205080304" pitchFamily="17" charset="-128"/>
                        </a:rPr>
                        <a:t>〇〇万円</a:t>
                      </a:r>
                      <a:r>
                        <a:rPr kumimoji="1" lang="en-US" altLang="ja-JP" sz="1600" i="1" dirty="0">
                          <a:solidFill>
                            <a:schemeClr val="bg1">
                              <a:lumMod val="50000"/>
                            </a:schemeClr>
                          </a:solidFill>
                          <a:latin typeface="ＭＳ 明朝" panose="02020609040205080304" pitchFamily="17" charset="-128"/>
                          <a:ea typeface="ＭＳ 明朝" panose="02020609040205080304" pitchFamily="17" charset="-128"/>
                        </a:rPr>
                        <a:t>/</a:t>
                      </a:r>
                      <a:r>
                        <a:rPr kumimoji="1" lang="ja-JP" altLang="en-US" sz="1600" i="1" dirty="0">
                          <a:solidFill>
                            <a:schemeClr val="bg1">
                              <a:lumMod val="50000"/>
                            </a:schemeClr>
                          </a:solidFill>
                          <a:latin typeface="ＭＳ 明朝" panose="02020609040205080304" pitchFamily="17" charset="-128"/>
                          <a:ea typeface="ＭＳ 明朝" panose="02020609040205080304" pitchFamily="17" charset="-128"/>
                        </a:rPr>
                        <a:t>年</a:t>
                      </a:r>
                      <a:r>
                        <a:rPr kumimoji="1" lang="ja-JP" altLang="en-US" sz="1600" i="1" dirty="0">
                          <a:solidFill>
                            <a:schemeClr val="bg1">
                              <a:lumMod val="50000"/>
                            </a:schemeClr>
                          </a:solidFill>
                        </a:rPr>
                        <a:t>＞</a:t>
                      </a:r>
                    </a:p>
                  </a:txBody>
                  <a:tcPr>
                    <a:solidFill>
                      <a:srgbClr val="CFCDE5"/>
                    </a:solidFill>
                  </a:tcPr>
                </a:tc>
                <a:tc>
                  <a:txBody>
                    <a:bodyPr/>
                    <a:lstStyle/>
                    <a:p>
                      <a:r>
                        <a:rPr kumimoji="1" lang="ja-JP" altLang="en-US" sz="1600" i="1" dirty="0">
                          <a:solidFill>
                            <a:schemeClr val="bg1">
                              <a:lumMod val="50000"/>
                            </a:schemeClr>
                          </a:solidFill>
                        </a:rPr>
                        <a:t>米国〇〇社との共同開発を進め、米国での販路を開拓。</a:t>
                      </a:r>
                      <a:endParaRPr kumimoji="1" lang="en-US" altLang="ja-JP" sz="1600" i="1" dirty="0">
                        <a:solidFill>
                          <a:schemeClr val="bg1">
                            <a:lumMod val="50000"/>
                          </a:schemeClr>
                        </a:solidFill>
                      </a:endParaRPr>
                    </a:p>
                    <a:p>
                      <a:endParaRPr kumimoji="1" lang="en-US" altLang="ja-JP" sz="1600" i="1" dirty="0">
                        <a:solidFill>
                          <a:schemeClr val="bg1">
                            <a:lumMod val="50000"/>
                          </a:scheme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i="1" dirty="0">
                          <a:solidFill>
                            <a:schemeClr val="bg1">
                              <a:lumMod val="50000"/>
                            </a:schemeClr>
                          </a:solidFill>
                        </a:rPr>
                        <a:t>＜売上：</a:t>
                      </a:r>
                      <a:r>
                        <a:rPr kumimoji="1" lang="ja-JP" altLang="en-US" sz="1600" i="1" dirty="0">
                          <a:solidFill>
                            <a:schemeClr val="bg1">
                              <a:lumMod val="50000"/>
                            </a:schemeClr>
                          </a:solidFill>
                          <a:latin typeface="ＭＳ 明朝" panose="02020609040205080304" pitchFamily="17" charset="-128"/>
                          <a:ea typeface="ＭＳ 明朝" panose="02020609040205080304" pitchFamily="17" charset="-128"/>
                        </a:rPr>
                        <a:t>〇〇〇万円</a:t>
                      </a:r>
                      <a:r>
                        <a:rPr kumimoji="1" lang="en-US" altLang="ja-JP" sz="1600" i="1" dirty="0">
                          <a:solidFill>
                            <a:schemeClr val="bg1">
                              <a:lumMod val="50000"/>
                            </a:schemeClr>
                          </a:solidFill>
                          <a:latin typeface="ＭＳ 明朝" panose="02020609040205080304" pitchFamily="17" charset="-128"/>
                          <a:ea typeface="ＭＳ 明朝" panose="02020609040205080304" pitchFamily="17" charset="-128"/>
                        </a:rPr>
                        <a:t>/</a:t>
                      </a:r>
                      <a:r>
                        <a:rPr kumimoji="1" lang="ja-JP" altLang="en-US" sz="1600" i="1" dirty="0">
                          <a:solidFill>
                            <a:schemeClr val="bg1">
                              <a:lumMod val="50000"/>
                            </a:schemeClr>
                          </a:solidFill>
                          <a:latin typeface="ＭＳ 明朝" panose="02020609040205080304" pitchFamily="17" charset="-128"/>
                          <a:ea typeface="ＭＳ 明朝" panose="02020609040205080304" pitchFamily="17" charset="-128"/>
                        </a:rPr>
                        <a:t>年</a:t>
                      </a:r>
                      <a:r>
                        <a:rPr kumimoji="1" lang="ja-JP" altLang="en-US" sz="1600" i="1" dirty="0">
                          <a:solidFill>
                            <a:schemeClr val="bg1">
                              <a:lumMod val="50000"/>
                            </a:schemeClr>
                          </a:solidFill>
                        </a:rPr>
                        <a:t>＞</a:t>
                      </a:r>
                    </a:p>
                  </a:txBody>
                  <a:tcPr>
                    <a:solidFill>
                      <a:srgbClr val="CFCDE5"/>
                    </a:solidFill>
                  </a:tcPr>
                </a:tc>
                <a:extLst>
                  <a:ext uri="{0D108BD9-81ED-4DB2-BD59-A6C34878D82A}">
                    <a16:rowId xmlns:a16="http://schemas.microsoft.com/office/drawing/2014/main" val="3940492608"/>
                  </a:ext>
                </a:extLst>
              </a:tr>
              <a:tr h="410598">
                <a:tc vMerge="1">
                  <a:txBody>
                    <a:bodyPr/>
                    <a:lstStyle/>
                    <a:p>
                      <a:endParaRPr kumimoji="1" lang="ja-JP" altLang="en-US" dirty="0"/>
                    </a:p>
                  </a:txBody>
                  <a:tcPr>
                    <a:solidFill>
                      <a:srgbClr val="EFEEF6"/>
                    </a:solidFill>
                  </a:tcPr>
                </a:tc>
                <a:tc>
                  <a:txBody>
                    <a:bodyPr/>
                    <a:lstStyle/>
                    <a:p>
                      <a:r>
                        <a:rPr kumimoji="1" lang="ja-JP" altLang="en-US" sz="1600" i="1" dirty="0">
                          <a:solidFill>
                            <a:schemeClr val="bg1">
                              <a:lumMod val="50000"/>
                            </a:schemeClr>
                          </a:solidFill>
                        </a:rPr>
                        <a:t>・・・</a:t>
                      </a:r>
                    </a:p>
                  </a:txBody>
                  <a:tcPr>
                    <a:solidFill>
                      <a:srgbClr val="EFEEF6"/>
                    </a:solidFill>
                  </a:tcPr>
                </a:tc>
                <a:tc>
                  <a:txBody>
                    <a:bodyPr/>
                    <a:lstStyle/>
                    <a:p>
                      <a:endParaRPr kumimoji="1" lang="ja-JP" altLang="en-US" sz="1600" i="1" dirty="0">
                        <a:solidFill>
                          <a:schemeClr val="bg1">
                            <a:lumMod val="50000"/>
                          </a:schemeClr>
                        </a:solidFill>
                      </a:endParaRPr>
                    </a:p>
                  </a:txBody>
                  <a:tcPr>
                    <a:solidFill>
                      <a:srgbClr val="EFEEF6"/>
                    </a:solidFill>
                  </a:tcPr>
                </a:tc>
                <a:tc>
                  <a:txBody>
                    <a:bodyPr/>
                    <a:lstStyle/>
                    <a:p>
                      <a:endParaRPr kumimoji="1" lang="ja-JP" altLang="en-US" sz="1600" i="1" dirty="0">
                        <a:solidFill>
                          <a:schemeClr val="bg1">
                            <a:lumMod val="50000"/>
                          </a:schemeClr>
                        </a:solidFill>
                      </a:endParaRPr>
                    </a:p>
                  </a:txBody>
                  <a:tcPr>
                    <a:solidFill>
                      <a:srgbClr val="EFEEF6"/>
                    </a:solidFill>
                  </a:tcPr>
                </a:tc>
                <a:tc>
                  <a:txBody>
                    <a:bodyPr/>
                    <a:lstStyle/>
                    <a:p>
                      <a:endParaRPr kumimoji="1" lang="ja-JP" altLang="en-US" sz="1600" i="1" dirty="0">
                        <a:solidFill>
                          <a:schemeClr val="bg1">
                            <a:lumMod val="50000"/>
                          </a:schemeClr>
                        </a:solidFill>
                      </a:endParaRPr>
                    </a:p>
                  </a:txBody>
                  <a:tcPr>
                    <a:solidFill>
                      <a:srgbClr val="EFEEF6"/>
                    </a:solidFill>
                  </a:tcPr>
                </a:tc>
                <a:tc>
                  <a:txBody>
                    <a:bodyPr/>
                    <a:lstStyle/>
                    <a:p>
                      <a:endParaRPr kumimoji="1" lang="ja-JP" altLang="en-US" sz="1600" i="1" dirty="0">
                        <a:solidFill>
                          <a:schemeClr val="bg1">
                            <a:lumMod val="50000"/>
                          </a:schemeClr>
                        </a:solidFill>
                      </a:endParaRPr>
                    </a:p>
                  </a:txBody>
                  <a:tcPr>
                    <a:solidFill>
                      <a:srgbClr val="EFEEF6"/>
                    </a:solidFill>
                  </a:tcPr>
                </a:tc>
                <a:extLst>
                  <a:ext uri="{0D108BD9-81ED-4DB2-BD59-A6C34878D82A}">
                    <a16:rowId xmlns:a16="http://schemas.microsoft.com/office/drawing/2014/main" val="2808245591"/>
                  </a:ext>
                </a:extLst>
              </a:tr>
              <a:tr h="640874">
                <a:tc rowSpan="2">
                  <a:txBody>
                    <a:bodyPr/>
                    <a:lstStyle/>
                    <a:p>
                      <a:r>
                        <a:rPr kumimoji="1" lang="ja-JP" altLang="en-US" sz="1600" i="1" dirty="0">
                          <a:solidFill>
                            <a:schemeClr val="bg1">
                              <a:lumMod val="50000"/>
                            </a:schemeClr>
                          </a:solidFill>
                        </a:rPr>
                        <a:t>㈱〇〇</a:t>
                      </a:r>
                    </a:p>
                  </a:txBody>
                  <a:tcPr>
                    <a:solidFill>
                      <a:srgbClr val="CFCDE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i="1" dirty="0">
                          <a:solidFill>
                            <a:schemeClr val="bg1">
                              <a:lumMod val="50000"/>
                            </a:schemeClr>
                          </a:solidFill>
                          <a:latin typeface="ＭＳ 明朝" panose="02020609040205080304" pitchFamily="17" charset="-128"/>
                          <a:ea typeface="ＭＳ 明朝" panose="02020609040205080304" pitchFamily="17" charset="-128"/>
                        </a:rPr>
                        <a:t>〇〇の設計・システム構築</a:t>
                      </a:r>
                      <a:endParaRPr kumimoji="1" lang="ja-JP" altLang="en-US" sz="1600" dirty="0">
                        <a:latin typeface="メイリオ" panose="020B0604030504040204" pitchFamily="50" charset="-128"/>
                        <a:ea typeface="メイリオ" panose="020B0604030504040204" pitchFamily="50" charset="-128"/>
                      </a:endParaRPr>
                    </a:p>
                  </a:txBody>
                  <a:tcPr>
                    <a:solidFill>
                      <a:srgbClr val="CFCDE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solidFill>
                      <a:srgbClr val="CFCDE5"/>
                    </a:solidFill>
                  </a:tcPr>
                </a:tc>
                <a:tc>
                  <a:txBody>
                    <a:bodyPr/>
                    <a:lstStyle/>
                    <a:p>
                      <a:endParaRPr kumimoji="1" lang="ja-JP" altLang="en-US" sz="1600" i="1" dirty="0">
                        <a:solidFill>
                          <a:schemeClr val="bg1">
                            <a:lumMod val="50000"/>
                          </a:schemeClr>
                        </a:solidFill>
                      </a:endParaRPr>
                    </a:p>
                  </a:txBody>
                  <a:tcPr>
                    <a:solidFill>
                      <a:srgbClr val="CFCDE5"/>
                    </a:solidFill>
                  </a:tcPr>
                </a:tc>
                <a:tc>
                  <a:txBody>
                    <a:bodyPr/>
                    <a:lstStyle/>
                    <a:p>
                      <a:endParaRPr kumimoji="1" lang="ja-JP" altLang="en-US" sz="1600" i="1" dirty="0">
                        <a:solidFill>
                          <a:schemeClr val="bg1">
                            <a:lumMod val="50000"/>
                          </a:schemeClr>
                        </a:solidFill>
                      </a:endParaRPr>
                    </a:p>
                  </a:txBody>
                  <a:tcPr>
                    <a:solidFill>
                      <a:srgbClr val="CFCDE5"/>
                    </a:solidFill>
                  </a:tcPr>
                </a:tc>
                <a:tc>
                  <a:txBody>
                    <a:bodyPr/>
                    <a:lstStyle/>
                    <a:p>
                      <a:endParaRPr kumimoji="1" lang="ja-JP" altLang="en-US" sz="1600" i="1" dirty="0">
                        <a:solidFill>
                          <a:schemeClr val="bg1">
                            <a:lumMod val="50000"/>
                          </a:schemeClr>
                        </a:solidFill>
                      </a:endParaRPr>
                    </a:p>
                  </a:txBody>
                  <a:tcPr>
                    <a:solidFill>
                      <a:srgbClr val="CFCDE5"/>
                    </a:solidFill>
                  </a:tcPr>
                </a:tc>
                <a:extLst>
                  <a:ext uri="{0D108BD9-81ED-4DB2-BD59-A6C34878D82A}">
                    <a16:rowId xmlns:a16="http://schemas.microsoft.com/office/drawing/2014/main" val="1676973948"/>
                  </a:ext>
                </a:extLst>
              </a:tr>
              <a:tr h="346073">
                <a:tc vMerge="1">
                  <a:txBody>
                    <a:bodyPr/>
                    <a:lstStyle/>
                    <a:p>
                      <a:endParaRPr kumimoji="1" lang="ja-JP" altLang="en-US" sz="1600" dirty="0"/>
                    </a:p>
                  </a:txBody>
                  <a:tcPr>
                    <a:solidFill>
                      <a:srgbClr val="EFEEF6"/>
                    </a:solidFill>
                  </a:tcPr>
                </a:tc>
                <a:tc>
                  <a:txBody>
                    <a:bodyPr/>
                    <a:lstStyle/>
                    <a:p>
                      <a:r>
                        <a:rPr kumimoji="1" lang="ja-JP" altLang="en-US" sz="1600" i="1" dirty="0">
                          <a:solidFill>
                            <a:schemeClr val="bg1">
                              <a:lumMod val="50000"/>
                            </a:schemeClr>
                          </a:solidFill>
                        </a:rPr>
                        <a:t>・・・</a:t>
                      </a:r>
                    </a:p>
                  </a:txBody>
                  <a:tcPr>
                    <a:solidFill>
                      <a:srgbClr val="EFEEF6"/>
                    </a:solidFill>
                  </a:tcPr>
                </a:tc>
                <a:tc>
                  <a:txBody>
                    <a:bodyPr/>
                    <a:lstStyle/>
                    <a:p>
                      <a:endParaRPr kumimoji="1" lang="ja-JP" altLang="en-US" sz="1600" i="1" dirty="0">
                        <a:solidFill>
                          <a:schemeClr val="bg1">
                            <a:lumMod val="50000"/>
                          </a:schemeClr>
                        </a:solidFill>
                      </a:endParaRPr>
                    </a:p>
                  </a:txBody>
                  <a:tcPr>
                    <a:solidFill>
                      <a:srgbClr val="EFEEF6"/>
                    </a:solidFill>
                  </a:tcPr>
                </a:tc>
                <a:tc>
                  <a:txBody>
                    <a:bodyPr/>
                    <a:lstStyle/>
                    <a:p>
                      <a:endParaRPr kumimoji="1" lang="ja-JP" altLang="en-US" sz="1600" i="1" dirty="0">
                        <a:solidFill>
                          <a:schemeClr val="bg1">
                            <a:lumMod val="50000"/>
                          </a:schemeClr>
                        </a:solidFill>
                      </a:endParaRPr>
                    </a:p>
                  </a:txBody>
                  <a:tcPr>
                    <a:solidFill>
                      <a:srgbClr val="EFEEF6"/>
                    </a:solidFill>
                  </a:tcPr>
                </a:tc>
                <a:tc>
                  <a:txBody>
                    <a:bodyPr/>
                    <a:lstStyle/>
                    <a:p>
                      <a:endParaRPr kumimoji="1" lang="ja-JP" altLang="en-US" sz="1600" i="1" dirty="0">
                        <a:solidFill>
                          <a:schemeClr val="bg1">
                            <a:lumMod val="50000"/>
                          </a:schemeClr>
                        </a:solidFill>
                      </a:endParaRPr>
                    </a:p>
                  </a:txBody>
                  <a:tcPr>
                    <a:solidFill>
                      <a:srgbClr val="EFEEF6"/>
                    </a:solidFill>
                  </a:tcPr>
                </a:tc>
                <a:tc>
                  <a:txBody>
                    <a:bodyPr/>
                    <a:lstStyle/>
                    <a:p>
                      <a:endParaRPr kumimoji="1" lang="ja-JP" altLang="en-US" sz="1600" i="1" dirty="0">
                        <a:solidFill>
                          <a:schemeClr val="bg1">
                            <a:lumMod val="50000"/>
                          </a:schemeClr>
                        </a:solidFill>
                      </a:endParaRPr>
                    </a:p>
                  </a:txBody>
                  <a:tcPr>
                    <a:solidFill>
                      <a:srgbClr val="EFEEF6"/>
                    </a:solidFill>
                  </a:tcPr>
                </a:tc>
                <a:extLst>
                  <a:ext uri="{0D108BD9-81ED-4DB2-BD59-A6C34878D82A}">
                    <a16:rowId xmlns:a16="http://schemas.microsoft.com/office/drawing/2014/main" val="255308857"/>
                  </a:ext>
                </a:extLst>
              </a:tr>
              <a:tr h="639099">
                <a:tc>
                  <a:txBody>
                    <a:bodyPr/>
                    <a:lstStyle/>
                    <a:p>
                      <a:endParaRPr kumimoji="1" lang="ja-JP" altLang="en-US" sz="1600" i="1" dirty="0">
                        <a:solidFill>
                          <a:schemeClr val="bg1">
                            <a:lumMod val="50000"/>
                          </a:schemeClr>
                        </a:solidFill>
                      </a:endParaRPr>
                    </a:p>
                  </a:txBody>
                  <a:tcPr>
                    <a:solidFill>
                      <a:srgbClr val="CFCDE5"/>
                    </a:solidFill>
                  </a:tcPr>
                </a:tc>
                <a:tc>
                  <a:txBody>
                    <a:bodyPr/>
                    <a:lstStyle/>
                    <a:p>
                      <a:endParaRPr kumimoji="1" lang="ja-JP" altLang="en-US" sz="1600" i="1" dirty="0">
                        <a:solidFill>
                          <a:schemeClr val="bg1">
                            <a:lumMod val="50000"/>
                          </a:schemeClr>
                        </a:solidFill>
                      </a:endParaRPr>
                    </a:p>
                  </a:txBody>
                  <a:tcPr>
                    <a:solidFill>
                      <a:srgbClr val="CFCDE5"/>
                    </a:solidFill>
                  </a:tcPr>
                </a:tc>
                <a:tc>
                  <a:txBody>
                    <a:bodyPr/>
                    <a:lstStyle/>
                    <a:p>
                      <a:endParaRPr kumimoji="1" lang="ja-JP" altLang="en-US" sz="1600" i="1" dirty="0">
                        <a:solidFill>
                          <a:schemeClr val="bg1">
                            <a:lumMod val="50000"/>
                          </a:schemeClr>
                        </a:solidFill>
                      </a:endParaRPr>
                    </a:p>
                  </a:txBody>
                  <a:tcPr>
                    <a:solidFill>
                      <a:srgbClr val="CFCDE5"/>
                    </a:solidFill>
                  </a:tcPr>
                </a:tc>
                <a:tc>
                  <a:txBody>
                    <a:bodyPr/>
                    <a:lstStyle/>
                    <a:p>
                      <a:endParaRPr kumimoji="1" lang="ja-JP" altLang="en-US" sz="1600" i="1" dirty="0">
                        <a:solidFill>
                          <a:schemeClr val="bg1">
                            <a:lumMod val="50000"/>
                          </a:schemeClr>
                        </a:solidFill>
                      </a:endParaRPr>
                    </a:p>
                  </a:txBody>
                  <a:tcPr>
                    <a:solidFill>
                      <a:srgbClr val="CFCDE5"/>
                    </a:solidFill>
                  </a:tcPr>
                </a:tc>
                <a:tc>
                  <a:txBody>
                    <a:bodyPr/>
                    <a:lstStyle/>
                    <a:p>
                      <a:endParaRPr kumimoji="1" lang="ja-JP" altLang="en-US" sz="1600" i="1" dirty="0">
                        <a:solidFill>
                          <a:schemeClr val="bg1">
                            <a:lumMod val="50000"/>
                          </a:schemeClr>
                        </a:solidFill>
                      </a:endParaRPr>
                    </a:p>
                  </a:txBody>
                  <a:tcPr>
                    <a:solidFill>
                      <a:srgbClr val="CFCDE5"/>
                    </a:solidFill>
                  </a:tcPr>
                </a:tc>
                <a:tc>
                  <a:txBody>
                    <a:bodyPr/>
                    <a:lstStyle/>
                    <a:p>
                      <a:endParaRPr kumimoji="1" lang="ja-JP" altLang="en-US" sz="1600" i="1" dirty="0">
                        <a:solidFill>
                          <a:schemeClr val="bg1">
                            <a:lumMod val="50000"/>
                          </a:schemeClr>
                        </a:solidFill>
                      </a:endParaRPr>
                    </a:p>
                  </a:txBody>
                  <a:tcPr>
                    <a:solidFill>
                      <a:srgbClr val="CFCDE5"/>
                    </a:solidFill>
                  </a:tcPr>
                </a:tc>
                <a:extLst>
                  <a:ext uri="{0D108BD9-81ED-4DB2-BD59-A6C34878D82A}">
                    <a16:rowId xmlns:a16="http://schemas.microsoft.com/office/drawing/2014/main" val="3617392844"/>
                  </a:ext>
                </a:extLst>
              </a:tr>
            </a:tbl>
          </a:graphicData>
        </a:graphic>
      </p:graphicFrame>
      <p:cxnSp>
        <p:nvCxnSpPr>
          <p:cNvPr id="9" name="直線矢印コネクタ 8">
            <a:extLst>
              <a:ext uri="{FF2B5EF4-FFF2-40B4-BE49-F238E27FC236}">
                <a16:creationId xmlns:a16="http://schemas.microsoft.com/office/drawing/2014/main" id="{42EC966E-50EE-621E-FC58-E030A48061DE}"/>
              </a:ext>
            </a:extLst>
          </p:cNvPr>
          <p:cNvCxnSpPr>
            <a:cxnSpLocks/>
          </p:cNvCxnSpPr>
          <p:nvPr/>
        </p:nvCxnSpPr>
        <p:spPr>
          <a:xfrm>
            <a:off x="4473321" y="2319545"/>
            <a:ext cx="1410415"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F7EA3F69-0B5A-0EBC-4CE0-2C5D38ECA4EB}"/>
              </a:ext>
            </a:extLst>
          </p:cNvPr>
          <p:cNvCxnSpPr>
            <a:cxnSpLocks/>
          </p:cNvCxnSpPr>
          <p:nvPr/>
        </p:nvCxnSpPr>
        <p:spPr>
          <a:xfrm>
            <a:off x="5913996" y="3034317"/>
            <a:ext cx="2771597"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正方形/長方形 12">
            <a:extLst>
              <a:ext uri="{FF2B5EF4-FFF2-40B4-BE49-F238E27FC236}">
                <a16:creationId xmlns:a16="http://schemas.microsoft.com/office/drawing/2014/main" id="{ABABFED2-22C2-39E2-B8BF-622BBECD4E5A}"/>
              </a:ext>
            </a:extLst>
          </p:cNvPr>
          <p:cNvSpPr/>
          <p:nvPr/>
        </p:nvSpPr>
        <p:spPr>
          <a:xfrm>
            <a:off x="2355984" y="3034317"/>
            <a:ext cx="4339650" cy="923330"/>
          </a:xfrm>
          <a:prstGeom prst="rect">
            <a:avLst/>
          </a:prstGeom>
          <a:noFill/>
        </p:spPr>
        <p:txBody>
          <a:bodyPr wrap="none" lIns="91440" tIns="45720" rIns="91440" bIns="45720">
            <a:spAutoFit/>
          </a:bodyPr>
          <a:lstStyle/>
          <a:p>
            <a:pPr algn="ctr"/>
            <a:r>
              <a:rPr lang="ja-JP" altLang="en-US" sz="5400" b="1" dirty="0">
                <a:ln w="10160">
                  <a:solidFill>
                    <a:schemeClr val="bg1">
                      <a:lumMod val="50000"/>
                    </a:schemeClr>
                  </a:solidFill>
                  <a:prstDash val="solid"/>
                </a:ln>
                <a:solidFill>
                  <a:srgbClr val="FFFFFF"/>
                </a:solidFill>
                <a:effectLst>
                  <a:outerShdw blurRad="38100" dist="22860" dir="5400000" algn="tl" rotWithShape="0">
                    <a:srgbClr val="000000">
                      <a:alpha val="30000"/>
                    </a:srgbClr>
                  </a:outerShdw>
                </a:effectLst>
              </a:rPr>
              <a:t>記入イメージ</a:t>
            </a:r>
          </a:p>
        </p:txBody>
      </p:sp>
      <p:sp>
        <p:nvSpPr>
          <p:cNvPr id="15" name="正方形/長方形 14">
            <a:extLst>
              <a:ext uri="{FF2B5EF4-FFF2-40B4-BE49-F238E27FC236}">
                <a16:creationId xmlns:a16="http://schemas.microsoft.com/office/drawing/2014/main" id="{815F12F0-CB6B-5FBF-9EF6-7D0048F890F7}"/>
              </a:ext>
            </a:extLst>
          </p:cNvPr>
          <p:cNvSpPr/>
          <p:nvPr/>
        </p:nvSpPr>
        <p:spPr>
          <a:xfrm>
            <a:off x="-1" y="6190112"/>
            <a:ext cx="9144000" cy="60467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挑戦枠については、終了時を「</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2027</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年</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3</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月」、</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1</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年後を「</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2028</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年</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3</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月」、</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3</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年後を「</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2030</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年</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3</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月」、</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5</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年後を「</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2032</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年</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3</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月」とする。</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1692665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46049" y="725419"/>
            <a:ext cx="9144000" cy="35157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本項目で</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1p</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まで可。基本的に以下のデザインイメージとする。デザインには適宜、線図やイメージ図等を追記。　</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4" name="正方形/長方形 3"/>
          <p:cNvSpPr/>
          <p:nvPr/>
        </p:nvSpPr>
        <p:spPr>
          <a:xfrm>
            <a:off x="-1" y="-2698"/>
            <a:ext cx="9144001" cy="681571"/>
          </a:xfrm>
          <a:prstGeom prst="rect">
            <a:avLst/>
          </a:prstGeom>
          <a:solidFill>
            <a:schemeClr val="tx1">
              <a:lumMod val="50000"/>
              <a:lumOff val="50000"/>
            </a:schemeClr>
          </a:solid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3600" dirty="0">
                <a:solidFill>
                  <a:schemeClr val="bg1"/>
                </a:solidFill>
                <a:latin typeface="ＭＳ 明朝" panose="02020609040205080304" pitchFamily="17" charset="-128"/>
                <a:ea typeface="ＭＳ 明朝" panose="02020609040205080304" pitchFamily="17" charset="-128"/>
              </a:rPr>
              <a:t>11.</a:t>
            </a:r>
            <a:r>
              <a:rPr lang="ja-JP" altLang="en-US" sz="3600" dirty="0">
                <a:solidFill>
                  <a:schemeClr val="bg1"/>
                </a:solidFill>
                <a:latin typeface="ＭＳ 明朝" panose="02020609040205080304" pitchFamily="17" charset="-128"/>
                <a:ea typeface="ＭＳ 明朝" panose="02020609040205080304" pitchFamily="17" charset="-128"/>
              </a:rPr>
              <a:t> 狙うべき市場とそのアプローチ</a:t>
            </a:r>
            <a:endParaRPr lang="en-US" altLang="ja-JP" sz="3600" dirty="0">
              <a:solidFill>
                <a:schemeClr val="bg1"/>
              </a:solidFill>
              <a:latin typeface="Century" panose="02040604050505020304" pitchFamily="18" charset="0"/>
              <a:ea typeface="ＭＳ 明朝" panose="02020609040205080304" pitchFamily="17" charset="-128"/>
            </a:endParaRPr>
          </a:p>
        </p:txBody>
      </p:sp>
      <p:sp>
        <p:nvSpPr>
          <p:cNvPr id="2" name="正方形/長方形 1">
            <a:extLst>
              <a:ext uri="{FF2B5EF4-FFF2-40B4-BE49-F238E27FC236}">
                <a16:creationId xmlns:a16="http://schemas.microsoft.com/office/drawing/2014/main" id="{91F0126E-C25E-E6AC-B5B8-EF9EE993A796}"/>
              </a:ext>
            </a:extLst>
          </p:cNvPr>
          <p:cNvSpPr/>
          <p:nvPr/>
        </p:nvSpPr>
        <p:spPr>
          <a:xfrm>
            <a:off x="5735782" y="1925789"/>
            <a:ext cx="8007928" cy="39375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lstStyle/>
          <a:p>
            <a:endParaRPr lang="en-US" altLang="ja-JP" sz="3200"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8" name="スライド番号プレースホルダー 7">
            <a:extLst>
              <a:ext uri="{FF2B5EF4-FFF2-40B4-BE49-F238E27FC236}">
                <a16:creationId xmlns:a16="http://schemas.microsoft.com/office/drawing/2014/main" id="{75F097ED-D429-CA3C-F723-AEFD227FB44A}"/>
              </a:ext>
            </a:extLst>
          </p:cNvPr>
          <p:cNvSpPr>
            <a:spLocks noGrp="1"/>
          </p:cNvSpPr>
          <p:nvPr>
            <p:ph type="sldNum" sz="quarter" idx="12"/>
          </p:nvPr>
        </p:nvSpPr>
        <p:spPr>
          <a:xfrm>
            <a:off x="7052412" y="6456127"/>
            <a:ext cx="2057400" cy="365125"/>
          </a:xfrm>
        </p:spPr>
        <p:txBody>
          <a:bodyPr/>
          <a:lstStyle/>
          <a:p>
            <a:fld id="{E9D9C477-5CFB-4E8F-B477-AF2E93B6023D}" type="slidenum">
              <a:rPr kumimoji="1" lang="ja-JP" altLang="en-US" sz="2000" smtClean="0">
                <a:latin typeface="ＭＳ 明朝" panose="02020609040205080304" pitchFamily="17" charset="-128"/>
                <a:ea typeface="ＭＳ 明朝" panose="02020609040205080304" pitchFamily="17" charset="-128"/>
              </a:rPr>
              <a:t>11</a:t>
            </a:fld>
            <a:endParaRPr kumimoji="1" lang="ja-JP" altLang="en-US" sz="2000" dirty="0">
              <a:latin typeface="ＭＳ 明朝" panose="02020609040205080304" pitchFamily="17" charset="-128"/>
              <a:ea typeface="ＭＳ 明朝" panose="02020609040205080304" pitchFamily="17" charset="-128"/>
            </a:endParaRPr>
          </a:p>
        </p:txBody>
      </p:sp>
      <p:sp>
        <p:nvSpPr>
          <p:cNvPr id="5" name="正方形/長方形 4">
            <a:extLst>
              <a:ext uri="{FF2B5EF4-FFF2-40B4-BE49-F238E27FC236}">
                <a16:creationId xmlns:a16="http://schemas.microsoft.com/office/drawing/2014/main" id="{EF9C1DC2-6400-2140-A9EB-713126BD8717}"/>
              </a:ext>
            </a:extLst>
          </p:cNvPr>
          <p:cNvSpPr/>
          <p:nvPr/>
        </p:nvSpPr>
        <p:spPr>
          <a:xfrm>
            <a:off x="1118331" y="1302526"/>
            <a:ext cx="6999436" cy="4757692"/>
          </a:xfrm>
          <a:prstGeom prst="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矢印コネクタ 6">
            <a:extLst>
              <a:ext uri="{FF2B5EF4-FFF2-40B4-BE49-F238E27FC236}">
                <a16:creationId xmlns:a16="http://schemas.microsoft.com/office/drawing/2014/main" id="{0DDF5D6A-4CD9-10AA-FE22-D4AD44D775A0}"/>
              </a:ext>
            </a:extLst>
          </p:cNvPr>
          <p:cNvCxnSpPr>
            <a:cxnSpLocks/>
            <a:stCxn id="5" idx="1"/>
            <a:endCxn id="5" idx="3"/>
          </p:cNvCxnSpPr>
          <p:nvPr/>
        </p:nvCxnSpPr>
        <p:spPr>
          <a:xfrm>
            <a:off x="1118331" y="3681372"/>
            <a:ext cx="6999436" cy="0"/>
          </a:xfrm>
          <a:prstGeom prst="straightConnector1">
            <a:avLst/>
          </a:prstGeom>
          <a:ln w="57150">
            <a:prstDash val="sys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a:extLst>
              <a:ext uri="{FF2B5EF4-FFF2-40B4-BE49-F238E27FC236}">
                <a16:creationId xmlns:a16="http://schemas.microsoft.com/office/drawing/2014/main" id="{2DA37581-E578-F937-10B9-2CEBA89C9A10}"/>
              </a:ext>
            </a:extLst>
          </p:cNvPr>
          <p:cNvCxnSpPr>
            <a:cxnSpLocks/>
            <a:stCxn id="5" idx="0"/>
            <a:endCxn id="5" idx="2"/>
          </p:cNvCxnSpPr>
          <p:nvPr/>
        </p:nvCxnSpPr>
        <p:spPr>
          <a:xfrm>
            <a:off x="4618049" y="1302526"/>
            <a:ext cx="0" cy="4757692"/>
          </a:xfrm>
          <a:prstGeom prst="straightConnector1">
            <a:avLst/>
          </a:prstGeom>
          <a:ln w="57150">
            <a:prstDash val="sys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正方形/長方形 11">
            <a:extLst>
              <a:ext uri="{FF2B5EF4-FFF2-40B4-BE49-F238E27FC236}">
                <a16:creationId xmlns:a16="http://schemas.microsoft.com/office/drawing/2014/main" id="{E7B771D4-1BBD-043B-1314-3D3F52967C04}"/>
              </a:ext>
            </a:extLst>
          </p:cNvPr>
          <p:cNvSpPr/>
          <p:nvPr/>
        </p:nvSpPr>
        <p:spPr>
          <a:xfrm>
            <a:off x="7137424" y="3256749"/>
            <a:ext cx="1776490" cy="3937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ja-JP" altLang="en-US" b="1" i="1" dirty="0">
                <a:solidFill>
                  <a:schemeClr val="bg1">
                    <a:lumMod val="50000"/>
                  </a:schemeClr>
                </a:solidFill>
                <a:latin typeface="ＭＳ 明朝" panose="02020609040205080304" pitchFamily="17" charset="-128"/>
                <a:ea typeface="ＭＳ 明朝" panose="02020609040205080304" pitchFamily="17" charset="-128"/>
              </a:rPr>
              <a:t>〇〇大</a:t>
            </a:r>
            <a:endParaRPr lang="en-US" altLang="ja-JP" b="1"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13" name="テキスト ボックス 12">
            <a:extLst>
              <a:ext uri="{FF2B5EF4-FFF2-40B4-BE49-F238E27FC236}">
                <a16:creationId xmlns:a16="http://schemas.microsoft.com/office/drawing/2014/main" id="{8CBA4DD6-CBAB-5884-E4E0-FE5251780456}"/>
              </a:ext>
            </a:extLst>
          </p:cNvPr>
          <p:cNvSpPr txBox="1"/>
          <p:nvPr/>
        </p:nvSpPr>
        <p:spPr>
          <a:xfrm>
            <a:off x="4618049" y="1372133"/>
            <a:ext cx="461665" cy="948761"/>
          </a:xfrm>
          <a:prstGeom prst="rect">
            <a:avLst/>
          </a:prstGeom>
          <a:noFill/>
        </p:spPr>
        <p:txBody>
          <a:bodyPr vert="eaVert" wrap="square" rtlCol="0">
            <a:spAutoFit/>
          </a:bodyPr>
          <a:lstStyle/>
          <a:p>
            <a:r>
              <a:rPr lang="ja-JP" altLang="en-US" b="1" i="1" dirty="0">
                <a:solidFill>
                  <a:schemeClr val="bg1">
                    <a:lumMod val="50000"/>
                  </a:schemeClr>
                </a:solidFill>
                <a:latin typeface="ＭＳ 明朝" panose="02020609040205080304" pitchFamily="17" charset="-128"/>
                <a:ea typeface="ＭＳ 明朝" panose="02020609040205080304" pitchFamily="17" charset="-128"/>
              </a:rPr>
              <a:t>〇〇高</a:t>
            </a:r>
            <a:endParaRPr lang="en-US" altLang="ja-JP" b="1"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15" name="テキスト ボックス 14">
            <a:extLst>
              <a:ext uri="{FF2B5EF4-FFF2-40B4-BE49-F238E27FC236}">
                <a16:creationId xmlns:a16="http://schemas.microsoft.com/office/drawing/2014/main" id="{D99658B3-F2D1-9B1A-31F7-5769C583132B}"/>
              </a:ext>
            </a:extLst>
          </p:cNvPr>
          <p:cNvSpPr txBox="1"/>
          <p:nvPr/>
        </p:nvSpPr>
        <p:spPr>
          <a:xfrm>
            <a:off x="4618049" y="5181064"/>
            <a:ext cx="461665" cy="948761"/>
          </a:xfrm>
          <a:prstGeom prst="rect">
            <a:avLst/>
          </a:prstGeom>
          <a:noFill/>
        </p:spPr>
        <p:txBody>
          <a:bodyPr vert="eaVert" wrap="square" rtlCol="0">
            <a:spAutoFit/>
          </a:bodyPr>
          <a:lstStyle/>
          <a:p>
            <a:r>
              <a:rPr lang="ja-JP" altLang="en-US" b="1" i="1" dirty="0">
                <a:solidFill>
                  <a:schemeClr val="bg1">
                    <a:lumMod val="50000"/>
                  </a:schemeClr>
                </a:solidFill>
                <a:latin typeface="ＭＳ 明朝" panose="02020609040205080304" pitchFamily="17" charset="-128"/>
                <a:ea typeface="ＭＳ 明朝" panose="02020609040205080304" pitchFamily="17" charset="-128"/>
              </a:rPr>
              <a:t>〇〇低</a:t>
            </a:r>
            <a:endParaRPr lang="en-US" altLang="ja-JP" b="1"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18" name="正方形/長方形 17">
            <a:extLst>
              <a:ext uri="{FF2B5EF4-FFF2-40B4-BE49-F238E27FC236}">
                <a16:creationId xmlns:a16="http://schemas.microsoft.com/office/drawing/2014/main" id="{EAEE6030-7AB9-A8DB-E6D5-68C19720F3C8}"/>
              </a:ext>
            </a:extLst>
          </p:cNvPr>
          <p:cNvSpPr/>
          <p:nvPr/>
        </p:nvSpPr>
        <p:spPr>
          <a:xfrm>
            <a:off x="1276054" y="3256749"/>
            <a:ext cx="1776490" cy="3937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ja-JP" altLang="en-US" b="1" i="1" dirty="0">
                <a:solidFill>
                  <a:schemeClr val="bg1">
                    <a:lumMod val="50000"/>
                  </a:schemeClr>
                </a:solidFill>
                <a:latin typeface="ＭＳ 明朝" panose="02020609040205080304" pitchFamily="17" charset="-128"/>
                <a:ea typeface="ＭＳ 明朝" panose="02020609040205080304" pitchFamily="17" charset="-128"/>
              </a:rPr>
              <a:t>〇〇小</a:t>
            </a:r>
            <a:endParaRPr lang="en-US" altLang="ja-JP" b="1"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19" name="楕円 18">
            <a:extLst>
              <a:ext uri="{FF2B5EF4-FFF2-40B4-BE49-F238E27FC236}">
                <a16:creationId xmlns:a16="http://schemas.microsoft.com/office/drawing/2014/main" id="{193E2026-F0A2-E888-6F8D-4E8F7CB722C0}"/>
              </a:ext>
            </a:extLst>
          </p:cNvPr>
          <p:cNvSpPr/>
          <p:nvPr/>
        </p:nvSpPr>
        <p:spPr>
          <a:xfrm>
            <a:off x="3710227" y="1499880"/>
            <a:ext cx="539429" cy="5394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69AE5D83-69BE-4A64-BFEB-6FF1F61AB2FB}"/>
              </a:ext>
            </a:extLst>
          </p:cNvPr>
          <p:cNvSpPr/>
          <p:nvPr/>
        </p:nvSpPr>
        <p:spPr>
          <a:xfrm>
            <a:off x="3709052" y="1572716"/>
            <a:ext cx="749967" cy="3937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b="1" i="1" dirty="0">
                <a:solidFill>
                  <a:schemeClr val="bg1">
                    <a:lumMod val="50000"/>
                  </a:schemeClr>
                </a:solidFill>
                <a:latin typeface="ＭＳ 明朝" panose="02020609040205080304" pitchFamily="17" charset="-128"/>
                <a:ea typeface="ＭＳ 明朝" panose="02020609040205080304" pitchFamily="17" charset="-128"/>
              </a:rPr>
              <a:t>A</a:t>
            </a:r>
            <a:r>
              <a:rPr lang="ja-JP" altLang="en-US" b="1" i="1" dirty="0">
                <a:solidFill>
                  <a:schemeClr val="bg1">
                    <a:lumMod val="50000"/>
                  </a:schemeClr>
                </a:solidFill>
                <a:latin typeface="ＭＳ 明朝" panose="02020609040205080304" pitchFamily="17" charset="-128"/>
                <a:ea typeface="ＭＳ 明朝" panose="02020609040205080304" pitchFamily="17" charset="-128"/>
              </a:rPr>
              <a:t>社</a:t>
            </a:r>
            <a:endParaRPr lang="en-US" altLang="ja-JP" b="1"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21" name="楕円 20">
            <a:extLst>
              <a:ext uri="{FF2B5EF4-FFF2-40B4-BE49-F238E27FC236}">
                <a16:creationId xmlns:a16="http://schemas.microsoft.com/office/drawing/2014/main" id="{28E57D56-6FBA-0A46-0B33-065E880DC930}"/>
              </a:ext>
            </a:extLst>
          </p:cNvPr>
          <p:cNvSpPr/>
          <p:nvPr/>
        </p:nvSpPr>
        <p:spPr>
          <a:xfrm>
            <a:off x="2670838" y="2746034"/>
            <a:ext cx="539429" cy="5394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0F4E090D-B861-8E1E-EB5B-8FC968F4661A}"/>
              </a:ext>
            </a:extLst>
          </p:cNvPr>
          <p:cNvSpPr/>
          <p:nvPr/>
        </p:nvSpPr>
        <p:spPr>
          <a:xfrm>
            <a:off x="2669663" y="2818870"/>
            <a:ext cx="749967" cy="3937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b="1" i="1" dirty="0">
                <a:solidFill>
                  <a:schemeClr val="bg1">
                    <a:lumMod val="50000"/>
                  </a:schemeClr>
                </a:solidFill>
                <a:latin typeface="ＭＳ 明朝" panose="02020609040205080304" pitchFamily="17" charset="-128"/>
                <a:ea typeface="ＭＳ 明朝" panose="02020609040205080304" pitchFamily="17" charset="-128"/>
              </a:rPr>
              <a:t>B</a:t>
            </a:r>
            <a:r>
              <a:rPr lang="ja-JP" altLang="en-US" b="1" i="1" dirty="0">
                <a:solidFill>
                  <a:schemeClr val="bg1">
                    <a:lumMod val="50000"/>
                  </a:schemeClr>
                </a:solidFill>
                <a:latin typeface="ＭＳ 明朝" panose="02020609040205080304" pitchFamily="17" charset="-128"/>
                <a:ea typeface="ＭＳ 明朝" panose="02020609040205080304" pitchFamily="17" charset="-128"/>
              </a:rPr>
              <a:t>社</a:t>
            </a:r>
            <a:endParaRPr lang="en-US" altLang="ja-JP" b="1"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23" name="楕円 22">
            <a:extLst>
              <a:ext uri="{FF2B5EF4-FFF2-40B4-BE49-F238E27FC236}">
                <a16:creationId xmlns:a16="http://schemas.microsoft.com/office/drawing/2014/main" id="{E4AE1A61-2C70-A333-DF21-A1D7FA6C3CFF}"/>
              </a:ext>
            </a:extLst>
          </p:cNvPr>
          <p:cNvSpPr/>
          <p:nvPr/>
        </p:nvSpPr>
        <p:spPr>
          <a:xfrm>
            <a:off x="6027007" y="3161597"/>
            <a:ext cx="539429" cy="5394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E8926CB9-1A81-4777-F6C2-7C309B0F5639}"/>
              </a:ext>
            </a:extLst>
          </p:cNvPr>
          <p:cNvSpPr/>
          <p:nvPr/>
        </p:nvSpPr>
        <p:spPr>
          <a:xfrm>
            <a:off x="6025832" y="3234433"/>
            <a:ext cx="749967" cy="3937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b="1" i="1" dirty="0">
                <a:solidFill>
                  <a:schemeClr val="bg1">
                    <a:lumMod val="50000"/>
                  </a:schemeClr>
                </a:solidFill>
                <a:latin typeface="ＭＳ 明朝" panose="02020609040205080304" pitchFamily="17" charset="-128"/>
                <a:ea typeface="ＭＳ 明朝" panose="02020609040205080304" pitchFamily="17" charset="-128"/>
              </a:rPr>
              <a:t>C</a:t>
            </a:r>
            <a:r>
              <a:rPr lang="ja-JP" altLang="en-US" b="1" i="1" dirty="0">
                <a:solidFill>
                  <a:schemeClr val="bg1">
                    <a:lumMod val="50000"/>
                  </a:schemeClr>
                </a:solidFill>
                <a:latin typeface="ＭＳ 明朝" panose="02020609040205080304" pitchFamily="17" charset="-128"/>
                <a:ea typeface="ＭＳ 明朝" panose="02020609040205080304" pitchFamily="17" charset="-128"/>
              </a:rPr>
              <a:t>社</a:t>
            </a:r>
            <a:endParaRPr lang="en-US" altLang="ja-JP" b="1"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25" name="楕円 24">
            <a:extLst>
              <a:ext uri="{FF2B5EF4-FFF2-40B4-BE49-F238E27FC236}">
                <a16:creationId xmlns:a16="http://schemas.microsoft.com/office/drawing/2014/main" id="{D7E9E1EB-9889-F632-EBEA-8C7AB6F7114F}"/>
              </a:ext>
            </a:extLst>
          </p:cNvPr>
          <p:cNvSpPr/>
          <p:nvPr/>
        </p:nvSpPr>
        <p:spPr>
          <a:xfrm>
            <a:off x="7308460" y="5496384"/>
            <a:ext cx="539429" cy="5394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8B8A7D8F-6975-17D7-ACD8-2BEAD55B65BA}"/>
              </a:ext>
            </a:extLst>
          </p:cNvPr>
          <p:cNvSpPr/>
          <p:nvPr/>
        </p:nvSpPr>
        <p:spPr>
          <a:xfrm>
            <a:off x="7307285" y="5569220"/>
            <a:ext cx="749967" cy="3937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b="1" i="1" dirty="0">
                <a:solidFill>
                  <a:schemeClr val="bg1">
                    <a:lumMod val="50000"/>
                  </a:schemeClr>
                </a:solidFill>
                <a:latin typeface="ＭＳ 明朝" panose="02020609040205080304" pitchFamily="17" charset="-128"/>
                <a:ea typeface="ＭＳ 明朝" panose="02020609040205080304" pitchFamily="17" charset="-128"/>
              </a:rPr>
              <a:t>D</a:t>
            </a:r>
            <a:r>
              <a:rPr lang="ja-JP" altLang="en-US" b="1" i="1" dirty="0">
                <a:solidFill>
                  <a:schemeClr val="bg1">
                    <a:lumMod val="50000"/>
                  </a:schemeClr>
                </a:solidFill>
                <a:latin typeface="ＭＳ 明朝" panose="02020609040205080304" pitchFamily="17" charset="-128"/>
                <a:ea typeface="ＭＳ 明朝" panose="02020609040205080304" pitchFamily="17" charset="-128"/>
              </a:rPr>
              <a:t>社</a:t>
            </a:r>
            <a:endParaRPr lang="en-US" altLang="ja-JP" b="1"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27" name="楕円 26">
            <a:extLst>
              <a:ext uri="{FF2B5EF4-FFF2-40B4-BE49-F238E27FC236}">
                <a16:creationId xmlns:a16="http://schemas.microsoft.com/office/drawing/2014/main" id="{B5F2FA37-9EDC-2EE9-9166-87E562EEAA1E}"/>
              </a:ext>
            </a:extLst>
          </p:cNvPr>
          <p:cNvSpPr/>
          <p:nvPr/>
        </p:nvSpPr>
        <p:spPr>
          <a:xfrm>
            <a:off x="1744415" y="4150119"/>
            <a:ext cx="539429" cy="5394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a:extLst>
              <a:ext uri="{FF2B5EF4-FFF2-40B4-BE49-F238E27FC236}">
                <a16:creationId xmlns:a16="http://schemas.microsoft.com/office/drawing/2014/main" id="{5E67F63E-5207-57AE-A9A3-CC1821AB9142}"/>
              </a:ext>
            </a:extLst>
          </p:cNvPr>
          <p:cNvSpPr/>
          <p:nvPr/>
        </p:nvSpPr>
        <p:spPr>
          <a:xfrm>
            <a:off x="1743240" y="4222955"/>
            <a:ext cx="749967" cy="3937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b="1" i="1" dirty="0">
                <a:solidFill>
                  <a:schemeClr val="bg1">
                    <a:lumMod val="50000"/>
                  </a:schemeClr>
                </a:solidFill>
                <a:latin typeface="ＭＳ 明朝" panose="02020609040205080304" pitchFamily="17" charset="-128"/>
                <a:ea typeface="ＭＳ 明朝" panose="02020609040205080304" pitchFamily="17" charset="-128"/>
              </a:rPr>
              <a:t>E</a:t>
            </a:r>
            <a:r>
              <a:rPr lang="ja-JP" altLang="en-US" b="1" i="1" dirty="0">
                <a:solidFill>
                  <a:schemeClr val="bg1">
                    <a:lumMod val="50000"/>
                  </a:schemeClr>
                </a:solidFill>
                <a:latin typeface="ＭＳ 明朝" panose="02020609040205080304" pitchFamily="17" charset="-128"/>
                <a:ea typeface="ＭＳ 明朝" panose="02020609040205080304" pitchFamily="17" charset="-128"/>
              </a:rPr>
              <a:t>社</a:t>
            </a:r>
            <a:endParaRPr lang="en-US" altLang="ja-JP" b="1"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39" name="楕円 38">
            <a:extLst>
              <a:ext uri="{FF2B5EF4-FFF2-40B4-BE49-F238E27FC236}">
                <a16:creationId xmlns:a16="http://schemas.microsoft.com/office/drawing/2014/main" id="{1E6C1C1C-0258-003F-1907-4D565F08EA70}"/>
              </a:ext>
            </a:extLst>
          </p:cNvPr>
          <p:cNvSpPr/>
          <p:nvPr/>
        </p:nvSpPr>
        <p:spPr>
          <a:xfrm>
            <a:off x="3725107" y="4495013"/>
            <a:ext cx="539429" cy="5394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a:extLst>
              <a:ext uri="{FF2B5EF4-FFF2-40B4-BE49-F238E27FC236}">
                <a16:creationId xmlns:a16="http://schemas.microsoft.com/office/drawing/2014/main" id="{A17F0970-959D-3D37-944F-AF4A7E4F0F43}"/>
              </a:ext>
            </a:extLst>
          </p:cNvPr>
          <p:cNvSpPr/>
          <p:nvPr/>
        </p:nvSpPr>
        <p:spPr>
          <a:xfrm>
            <a:off x="3723932" y="4567849"/>
            <a:ext cx="749967" cy="3937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b="1" i="1" dirty="0">
                <a:solidFill>
                  <a:schemeClr val="bg1">
                    <a:lumMod val="50000"/>
                  </a:schemeClr>
                </a:solidFill>
                <a:latin typeface="ＭＳ 明朝" panose="02020609040205080304" pitchFamily="17" charset="-128"/>
                <a:ea typeface="ＭＳ 明朝" panose="02020609040205080304" pitchFamily="17" charset="-128"/>
              </a:rPr>
              <a:t>F</a:t>
            </a:r>
            <a:r>
              <a:rPr lang="ja-JP" altLang="en-US" b="1" i="1" dirty="0">
                <a:solidFill>
                  <a:schemeClr val="bg1">
                    <a:lumMod val="50000"/>
                  </a:schemeClr>
                </a:solidFill>
                <a:latin typeface="ＭＳ 明朝" panose="02020609040205080304" pitchFamily="17" charset="-128"/>
                <a:ea typeface="ＭＳ 明朝" panose="02020609040205080304" pitchFamily="17" charset="-128"/>
              </a:rPr>
              <a:t>社</a:t>
            </a:r>
            <a:endParaRPr lang="en-US" altLang="ja-JP" b="1"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41" name="楕円 40">
            <a:extLst>
              <a:ext uri="{FF2B5EF4-FFF2-40B4-BE49-F238E27FC236}">
                <a16:creationId xmlns:a16="http://schemas.microsoft.com/office/drawing/2014/main" id="{1A7A9FC4-2F79-70C8-70FE-0C7DF55B4D16}"/>
              </a:ext>
            </a:extLst>
          </p:cNvPr>
          <p:cNvSpPr/>
          <p:nvPr/>
        </p:nvSpPr>
        <p:spPr>
          <a:xfrm>
            <a:off x="3605381" y="5396273"/>
            <a:ext cx="539429" cy="5394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a:extLst>
              <a:ext uri="{FF2B5EF4-FFF2-40B4-BE49-F238E27FC236}">
                <a16:creationId xmlns:a16="http://schemas.microsoft.com/office/drawing/2014/main" id="{52285200-54E5-1DB7-CCB6-9C02275595C1}"/>
              </a:ext>
            </a:extLst>
          </p:cNvPr>
          <p:cNvSpPr/>
          <p:nvPr/>
        </p:nvSpPr>
        <p:spPr>
          <a:xfrm>
            <a:off x="3604206" y="5469109"/>
            <a:ext cx="749967" cy="3937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b="1" i="1" dirty="0">
                <a:solidFill>
                  <a:schemeClr val="bg1">
                    <a:lumMod val="50000"/>
                  </a:schemeClr>
                </a:solidFill>
                <a:latin typeface="ＭＳ 明朝" panose="02020609040205080304" pitchFamily="17" charset="-128"/>
                <a:ea typeface="ＭＳ 明朝" panose="02020609040205080304" pitchFamily="17" charset="-128"/>
              </a:rPr>
              <a:t>H</a:t>
            </a:r>
            <a:r>
              <a:rPr lang="ja-JP" altLang="en-US" b="1" i="1" dirty="0">
                <a:solidFill>
                  <a:schemeClr val="bg1">
                    <a:lumMod val="50000"/>
                  </a:schemeClr>
                </a:solidFill>
                <a:latin typeface="ＭＳ 明朝" panose="02020609040205080304" pitchFamily="17" charset="-128"/>
                <a:ea typeface="ＭＳ 明朝" panose="02020609040205080304" pitchFamily="17" charset="-128"/>
              </a:rPr>
              <a:t>社</a:t>
            </a:r>
            <a:endParaRPr lang="en-US" altLang="ja-JP" b="1"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43" name="楕円 42">
            <a:extLst>
              <a:ext uri="{FF2B5EF4-FFF2-40B4-BE49-F238E27FC236}">
                <a16:creationId xmlns:a16="http://schemas.microsoft.com/office/drawing/2014/main" id="{AA7B6E1B-65F6-DFD4-22B1-83342B959753}"/>
              </a:ext>
            </a:extLst>
          </p:cNvPr>
          <p:cNvSpPr/>
          <p:nvPr/>
        </p:nvSpPr>
        <p:spPr>
          <a:xfrm>
            <a:off x="1423413" y="5385087"/>
            <a:ext cx="539429" cy="5394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a:extLst>
              <a:ext uri="{FF2B5EF4-FFF2-40B4-BE49-F238E27FC236}">
                <a16:creationId xmlns:a16="http://schemas.microsoft.com/office/drawing/2014/main" id="{2ADC0773-BBEF-C633-7AF9-48DA73D93515}"/>
              </a:ext>
            </a:extLst>
          </p:cNvPr>
          <p:cNvSpPr/>
          <p:nvPr/>
        </p:nvSpPr>
        <p:spPr>
          <a:xfrm>
            <a:off x="1422238" y="5457923"/>
            <a:ext cx="749967" cy="3937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b="1" i="1" dirty="0">
                <a:solidFill>
                  <a:schemeClr val="bg1">
                    <a:lumMod val="50000"/>
                  </a:schemeClr>
                </a:solidFill>
                <a:latin typeface="ＭＳ 明朝" panose="02020609040205080304" pitchFamily="17" charset="-128"/>
                <a:ea typeface="ＭＳ 明朝" panose="02020609040205080304" pitchFamily="17" charset="-128"/>
              </a:rPr>
              <a:t>G</a:t>
            </a:r>
            <a:r>
              <a:rPr lang="ja-JP" altLang="en-US" b="1" i="1" dirty="0">
                <a:solidFill>
                  <a:schemeClr val="bg1">
                    <a:lumMod val="50000"/>
                  </a:schemeClr>
                </a:solidFill>
                <a:latin typeface="ＭＳ 明朝" panose="02020609040205080304" pitchFamily="17" charset="-128"/>
                <a:ea typeface="ＭＳ 明朝" panose="02020609040205080304" pitchFamily="17" charset="-128"/>
              </a:rPr>
              <a:t>社</a:t>
            </a:r>
            <a:endParaRPr lang="en-US" altLang="ja-JP" b="1"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46" name="楕円 45">
            <a:extLst>
              <a:ext uri="{FF2B5EF4-FFF2-40B4-BE49-F238E27FC236}">
                <a16:creationId xmlns:a16="http://schemas.microsoft.com/office/drawing/2014/main" id="{0D20C5E7-6E9B-A761-C1F8-332B88AE6803}"/>
              </a:ext>
            </a:extLst>
          </p:cNvPr>
          <p:cNvSpPr/>
          <p:nvPr/>
        </p:nvSpPr>
        <p:spPr>
          <a:xfrm>
            <a:off x="2441071" y="4231599"/>
            <a:ext cx="1091837" cy="1091837"/>
          </a:xfrm>
          <a:prstGeom prst="ellipse">
            <a:avLst/>
          </a:prstGeom>
          <a:solidFill>
            <a:schemeClr val="accent4">
              <a:lumMod val="20000"/>
              <a:lumOff val="80000"/>
            </a:schemeClr>
          </a:solidFill>
          <a:ln w="57150"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a:extLst>
              <a:ext uri="{FF2B5EF4-FFF2-40B4-BE49-F238E27FC236}">
                <a16:creationId xmlns:a16="http://schemas.microsoft.com/office/drawing/2014/main" id="{4965723A-5DFE-445F-DC5A-B93FCCDDF628}"/>
              </a:ext>
            </a:extLst>
          </p:cNvPr>
          <p:cNvSpPr/>
          <p:nvPr/>
        </p:nvSpPr>
        <p:spPr>
          <a:xfrm>
            <a:off x="2493208" y="4446170"/>
            <a:ext cx="989056" cy="79351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ja-JP" altLang="en-US" b="1" i="1" dirty="0">
                <a:solidFill>
                  <a:schemeClr val="bg1">
                    <a:lumMod val="50000"/>
                  </a:schemeClr>
                </a:solidFill>
                <a:latin typeface="ＭＳ 明朝" panose="02020609040205080304" pitchFamily="17" charset="-128"/>
                <a:ea typeface="ＭＳ 明朝" panose="02020609040205080304" pitchFamily="17" charset="-128"/>
              </a:rPr>
              <a:t>参画機関</a:t>
            </a:r>
            <a:r>
              <a:rPr lang="en-US" altLang="ja-JP" b="1" i="1" dirty="0">
                <a:solidFill>
                  <a:schemeClr val="bg1">
                    <a:lumMod val="50000"/>
                  </a:schemeClr>
                </a:solidFill>
                <a:latin typeface="ＭＳ 明朝" panose="02020609040205080304" pitchFamily="17" charset="-128"/>
                <a:ea typeface="ＭＳ 明朝" panose="02020609040205080304" pitchFamily="17" charset="-128"/>
              </a:rPr>
              <a:t>XX</a:t>
            </a:r>
            <a:r>
              <a:rPr lang="ja-JP" altLang="en-US" b="1" i="1" dirty="0">
                <a:solidFill>
                  <a:schemeClr val="bg1">
                    <a:lumMod val="50000"/>
                  </a:schemeClr>
                </a:solidFill>
                <a:latin typeface="ＭＳ 明朝" panose="02020609040205080304" pitchFamily="17" charset="-128"/>
                <a:ea typeface="ＭＳ 明朝" panose="02020609040205080304" pitchFamily="17" charset="-128"/>
              </a:rPr>
              <a:t>社</a:t>
            </a:r>
            <a:endParaRPr lang="en-US" altLang="ja-JP" b="1"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48" name="楕円 47">
            <a:extLst>
              <a:ext uri="{FF2B5EF4-FFF2-40B4-BE49-F238E27FC236}">
                <a16:creationId xmlns:a16="http://schemas.microsoft.com/office/drawing/2014/main" id="{2F634C1A-DE87-1F78-BB6E-B86450D8A7B6}"/>
              </a:ext>
            </a:extLst>
          </p:cNvPr>
          <p:cNvSpPr/>
          <p:nvPr/>
        </p:nvSpPr>
        <p:spPr>
          <a:xfrm>
            <a:off x="6247305" y="1439024"/>
            <a:ext cx="1091837" cy="1091837"/>
          </a:xfrm>
          <a:prstGeom prst="ellipse">
            <a:avLst/>
          </a:prstGeom>
          <a:solidFill>
            <a:srgbClr val="FFC000"/>
          </a:solidFill>
          <a:ln w="57150"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a:extLst>
              <a:ext uri="{FF2B5EF4-FFF2-40B4-BE49-F238E27FC236}">
                <a16:creationId xmlns:a16="http://schemas.microsoft.com/office/drawing/2014/main" id="{08EF915B-1498-7CE2-C266-B6F96A88807A}"/>
              </a:ext>
            </a:extLst>
          </p:cNvPr>
          <p:cNvSpPr/>
          <p:nvPr/>
        </p:nvSpPr>
        <p:spPr>
          <a:xfrm>
            <a:off x="6281271" y="1648253"/>
            <a:ext cx="989056" cy="79351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algn="ctr"/>
            <a:r>
              <a:rPr lang="ja-JP" altLang="en-US" b="1" i="1" dirty="0">
                <a:solidFill>
                  <a:schemeClr val="bg1">
                    <a:lumMod val="50000"/>
                  </a:schemeClr>
                </a:solidFill>
                <a:latin typeface="ＭＳ 明朝" panose="02020609040205080304" pitchFamily="17" charset="-128"/>
                <a:ea typeface="ＭＳ 明朝" panose="02020609040205080304" pitchFamily="17" charset="-128"/>
              </a:rPr>
              <a:t>目指す市場</a:t>
            </a:r>
            <a:endParaRPr lang="en-US" altLang="ja-JP" b="1"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51" name="矢印: ストライプ 50">
            <a:extLst>
              <a:ext uri="{FF2B5EF4-FFF2-40B4-BE49-F238E27FC236}">
                <a16:creationId xmlns:a16="http://schemas.microsoft.com/office/drawing/2014/main" id="{78458B59-CDA4-F084-8EBF-0FCA8F6E3B32}"/>
              </a:ext>
            </a:extLst>
          </p:cNvPr>
          <p:cNvSpPr/>
          <p:nvPr/>
        </p:nvSpPr>
        <p:spPr>
          <a:xfrm rot="19358887">
            <a:off x="3252246" y="2794247"/>
            <a:ext cx="3375059" cy="1039389"/>
          </a:xfrm>
          <a:prstGeom prst="stripedRightArrow">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吹き出し: 線 62">
            <a:extLst>
              <a:ext uri="{FF2B5EF4-FFF2-40B4-BE49-F238E27FC236}">
                <a16:creationId xmlns:a16="http://schemas.microsoft.com/office/drawing/2014/main" id="{916848C6-7924-015C-CCBA-8392A0BB0111}"/>
              </a:ext>
            </a:extLst>
          </p:cNvPr>
          <p:cNvSpPr/>
          <p:nvPr/>
        </p:nvSpPr>
        <p:spPr>
          <a:xfrm>
            <a:off x="4585971" y="4270601"/>
            <a:ext cx="3361571" cy="1367112"/>
          </a:xfrm>
          <a:prstGeom prst="borderCallout1">
            <a:avLst>
              <a:gd name="adj1" fmla="val -978"/>
              <a:gd name="adj2" fmla="val 28849"/>
              <a:gd name="adj3" fmla="val -56398"/>
              <a:gd name="adj4" fmla="val 7851"/>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矢印: 五方向 51">
            <a:extLst>
              <a:ext uri="{FF2B5EF4-FFF2-40B4-BE49-F238E27FC236}">
                <a16:creationId xmlns:a16="http://schemas.microsoft.com/office/drawing/2014/main" id="{E0F5DEEE-6F2F-66A0-D573-1341F520D6AC}"/>
              </a:ext>
            </a:extLst>
          </p:cNvPr>
          <p:cNvSpPr/>
          <p:nvPr/>
        </p:nvSpPr>
        <p:spPr>
          <a:xfrm>
            <a:off x="4731328" y="4448970"/>
            <a:ext cx="1172772" cy="1030944"/>
          </a:xfrm>
          <a:prstGeom prst="homePlate">
            <a:avLst/>
          </a:prstGeom>
          <a:solidFill>
            <a:schemeClr val="accent4">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矢印: 山形 52">
            <a:extLst>
              <a:ext uri="{FF2B5EF4-FFF2-40B4-BE49-F238E27FC236}">
                <a16:creationId xmlns:a16="http://schemas.microsoft.com/office/drawing/2014/main" id="{645EB066-E7AA-3E08-0A27-89504DDC2332}"/>
              </a:ext>
            </a:extLst>
          </p:cNvPr>
          <p:cNvSpPr/>
          <p:nvPr/>
        </p:nvSpPr>
        <p:spPr>
          <a:xfrm>
            <a:off x="5496685" y="4448970"/>
            <a:ext cx="1363728" cy="1060443"/>
          </a:xfrm>
          <a:prstGeom prst="chevron">
            <a:avLst/>
          </a:prstGeom>
          <a:solidFill>
            <a:schemeClr val="accent4">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4" name="矢印: 山形 53">
            <a:extLst>
              <a:ext uri="{FF2B5EF4-FFF2-40B4-BE49-F238E27FC236}">
                <a16:creationId xmlns:a16="http://schemas.microsoft.com/office/drawing/2014/main" id="{337D4613-94D9-CDF8-B065-92438F808ED6}"/>
              </a:ext>
            </a:extLst>
          </p:cNvPr>
          <p:cNvSpPr/>
          <p:nvPr/>
        </p:nvSpPr>
        <p:spPr>
          <a:xfrm>
            <a:off x="6462974" y="4448970"/>
            <a:ext cx="1363728" cy="1060443"/>
          </a:xfrm>
          <a:prstGeom prst="chevron">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9" name="正方形/長方形 58">
            <a:extLst>
              <a:ext uri="{FF2B5EF4-FFF2-40B4-BE49-F238E27FC236}">
                <a16:creationId xmlns:a16="http://schemas.microsoft.com/office/drawing/2014/main" id="{9EBA4B95-6760-A888-50CA-895E871A229C}"/>
              </a:ext>
            </a:extLst>
          </p:cNvPr>
          <p:cNvSpPr/>
          <p:nvPr/>
        </p:nvSpPr>
        <p:spPr>
          <a:xfrm>
            <a:off x="4690926" y="4460551"/>
            <a:ext cx="974655" cy="91238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b="1" i="1" dirty="0">
                <a:solidFill>
                  <a:schemeClr val="bg1">
                    <a:lumMod val="50000"/>
                  </a:schemeClr>
                </a:solidFill>
                <a:latin typeface="ＭＳ 明朝" panose="02020609040205080304" pitchFamily="17" charset="-128"/>
                <a:ea typeface="ＭＳ 明朝" panose="02020609040205080304" pitchFamily="17" charset="-128"/>
              </a:rPr>
              <a:t>STEP1</a:t>
            </a:r>
          </a:p>
          <a:p>
            <a:r>
              <a:rPr lang="ja-JP" altLang="en-US" b="1" i="1" dirty="0">
                <a:solidFill>
                  <a:schemeClr val="bg1">
                    <a:lumMod val="50000"/>
                  </a:schemeClr>
                </a:solidFill>
                <a:latin typeface="ＭＳ 明朝" panose="02020609040205080304" pitchFamily="17" charset="-128"/>
                <a:ea typeface="ＭＳ 明朝" panose="02020609040205080304" pitchFamily="17" charset="-128"/>
              </a:rPr>
              <a:t>〇〇</a:t>
            </a:r>
            <a:endParaRPr lang="en-US" altLang="ja-JP" b="1"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60" name="正方形/長方形 59">
            <a:extLst>
              <a:ext uri="{FF2B5EF4-FFF2-40B4-BE49-F238E27FC236}">
                <a16:creationId xmlns:a16="http://schemas.microsoft.com/office/drawing/2014/main" id="{EDF1D8CC-3F4F-9352-1154-150FA6D1E170}"/>
              </a:ext>
            </a:extLst>
          </p:cNvPr>
          <p:cNvSpPr/>
          <p:nvPr/>
        </p:nvSpPr>
        <p:spPr>
          <a:xfrm>
            <a:off x="5729601" y="4460551"/>
            <a:ext cx="974655" cy="91238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b="1" i="1" dirty="0">
                <a:solidFill>
                  <a:schemeClr val="bg1">
                    <a:lumMod val="50000"/>
                  </a:schemeClr>
                </a:solidFill>
                <a:latin typeface="ＭＳ 明朝" panose="02020609040205080304" pitchFamily="17" charset="-128"/>
                <a:ea typeface="ＭＳ 明朝" panose="02020609040205080304" pitchFamily="17" charset="-128"/>
              </a:rPr>
              <a:t>STEP2</a:t>
            </a:r>
          </a:p>
          <a:p>
            <a:r>
              <a:rPr lang="ja-JP" altLang="en-US" b="1" i="1" dirty="0">
                <a:solidFill>
                  <a:schemeClr val="bg1">
                    <a:lumMod val="50000"/>
                  </a:schemeClr>
                </a:solidFill>
                <a:latin typeface="ＭＳ 明朝" panose="02020609040205080304" pitchFamily="17" charset="-128"/>
                <a:ea typeface="ＭＳ 明朝" panose="02020609040205080304" pitchFamily="17" charset="-128"/>
              </a:rPr>
              <a:t>　〇〇</a:t>
            </a:r>
            <a:endParaRPr lang="en-US" altLang="ja-JP" b="1"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62" name="正方形/長方形 61">
            <a:extLst>
              <a:ext uri="{FF2B5EF4-FFF2-40B4-BE49-F238E27FC236}">
                <a16:creationId xmlns:a16="http://schemas.microsoft.com/office/drawing/2014/main" id="{E304AB36-B4AE-5A66-21C1-FD1F29AFC91F}"/>
              </a:ext>
            </a:extLst>
          </p:cNvPr>
          <p:cNvSpPr/>
          <p:nvPr/>
        </p:nvSpPr>
        <p:spPr>
          <a:xfrm>
            <a:off x="6658416" y="4460551"/>
            <a:ext cx="974655" cy="91238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b="1" i="1" dirty="0">
                <a:solidFill>
                  <a:schemeClr val="bg1">
                    <a:lumMod val="50000"/>
                  </a:schemeClr>
                </a:solidFill>
                <a:latin typeface="ＭＳ 明朝" panose="02020609040205080304" pitchFamily="17" charset="-128"/>
                <a:ea typeface="ＭＳ 明朝" panose="02020609040205080304" pitchFamily="17" charset="-128"/>
              </a:rPr>
              <a:t>STEP3</a:t>
            </a:r>
          </a:p>
          <a:p>
            <a:r>
              <a:rPr lang="ja-JP" altLang="en-US" b="1" i="1" dirty="0">
                <a:solidFill>
                  <a:schemeClr val="bg1">
                    <a:lumMod val="50000"/>
                  </a:schemeClr>
                </a:solidFill>
                <a:latin typeface="ＭＳ 明朝" panose="02020609040205080304" pitchFamily="17" charset="-128"/>
                <a:ea typeface="ＭＳ 明朝" panose="02020609040205080304" pitchFamily="17" charset="-128"/>
              </a:rPr>
              <a:t>　〇〇</a:t>
            </a:r>
            <a:endParaRPr lang="en-US" altLang="ja-JP" b="1"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3" name="正方形/長方形 2">
            <a:extLst>
              <a:ext uri="{FF2B5EF4-FFF2-40B4-BE49-F238E27FC236}">
                <a16:creationId xmlns:a16="http://schemas.microsoft.com/office/drawing/2014/main" id="{57460AC1-1803-4544-BF0E-9A7DA5C7B967}"/>
              </a:ext>
            </a:extLst>
          </p:cNvPr>
          <p:cNvSpPr/>
          <p:nvPr/>
        </p:nvSpPr>
        <p:spPr>
          <a:xfrm>
            <a:off x="1254891" y="5928789"/>
            <a:ext cx="8451963" cy="307130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a:lnSpc>
                <a:spcPts val="1680"/>
              </a:lnSpc>
            </a:pP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pPr>
              <a:lnSpc>
                <a:spcPts val="1680"/>
              </a:lnSpc>
            </a:pP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マーケティング・市場調査結果</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pPr>
              <a:lnSpc>
                <a:spcPts val="1680"/>
              </a:lnSpc>
            </a:pP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アプローチ</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pPr>
              <a:lnSpc>
                <a:spcPts val="1680"/>
              </a:lnSpc>
            </a:pP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県産業への裨益</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229179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136072" y="1129553"/>
            <a:ext cx="8007928" cy="39375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lstStyle/>
          <a:p>
            <a:endParaRPr lang="en-US" altLang="ja-JP" sz="3200"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14" name="正方形/長方形 13"/>
          <p:cNvSpPr/>
          <p:nvPr/>
        </p:nvSpPr>
        <p:spPr>
          <a:xfrm>
            <a:off x="1" y="678875"/>
            <a:ext cx="9222940" cy="49983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2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200" i="1" dirty="0">
                <a:solidFill>
                  <a:schemeClr val="bg1">
                    <a:lumMod val="50000"/>
                  </a:schemeClr>
                </a:solidFill>
                <a:latin typeface="ＭＳ 明朝" panose="02020609040205080304" pitchFamily="17" charset="-128"/>
                <a:ea typeface="ＭＳ 明朝" panose="02020609040205080304" pitchFamily="17" charset="-128"/>
              </a:rPr>
              <a:t>本項目で</a:t>
            </a:r>
            <a:r>
              <a:rPr lang="en-US" altLang="ja-JP" sz="1200" i="1" dirty="0">
                <a:solidFill>
                  <a:schemeClr val="bg1">
                    <a:lumMod val="50000"/>
                  </a:schemeClr>
                </a:solidFill>
                <a:latin typeface="ＭＳ 明朝" panose="02020609040205080304" pitchFamily="17" charset="-128"/>
                <a:ea typeface="ＭＳ 明朝" panose="02020609040205080304" pitchFamily="17" charset="-128"/>
              </a:rPr>
              <a:t>1p</a:t>
            </a:r>
            <a:r>
              <a:rPr lang="ja-JP" altLang="en-US" sz="1200" i="1" dirty="0">
                <a:solidFill>
                  <a:schemeClr val="bg1">
                    <a:lumMod val="50000"/>
                  </a:schemeClr>
                </a:solidFill>
                <a:latin typeface="ＭＳ 明朝" panose="02020609040205080304" pitchFamily="17" charset="-128"/>
                <a:ea typeface="ＭＳ 明朝" panose="02020609040205080304" pitchFamily="17" charset="-128"/>
              </a:rPr>
              <a:t>まで可。基本的に以下のデザインイメージとする。デザインには適宜、線図やイメージ図等を追記。</a:t>
            </a:r>
            <a:endParaRPr lang="en-US" altLang="ja-JP" sz="1200" i="1" dirty="0">
              <a:solidFill>
                <a:schemeClr val="bg1">
                  <a:lumMod val="50000"/>
                </a:schemeClr>
              </a:solidFill>
              <a:latin typeface="ＭＳ 明朝" panose="02020609040205080304" pitchFamily="17" charset="-128"/>
              <a:ea typeface="ＭＳ 明朝" panose="02020609040205080304" pitchFamily="17" charset="-128"/>
            </a:endParaRPr>
          </a:p>
          <a:p>
            <a:r>
              <a:rPr lang="en-US" altLang="ja-JP" sz="12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200" i="1" dirty="0">
                <a:solidFill>
                  <a:schemeClr val="bg1">
                    <a:lumMod val="50000"/>
                  </a:schemeClr>
                </a:solidFill>
                <a:latin typeface="ＭＳ 明朝" panose="02020609040205080304" pitchFamily="17" charset="-128"/>
                <a:ea typeface="ＭＳ 明朝" panose="02020609040205080304" pitchFamily="17" charset="-128"/>
              </a:rPr>
              <a:t>製造品等出荷額への貢献は数字を示して必ず記載すること（記載しがたい場合は、類似の指標により定量的に説明すること）　</a:t>
            </a:r>
            <a:endParaRPr lang="en-US" altLang="ja-JP" sz="1200"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4" name="正方形/長方形 3"/>
          <p:cNvSpPr/>
          <p:nvPr/>
        </p:nvSpPr>
        <p:spPr>
          <a:xfrm>
            <a:off x="-1" y="-2698"/>
            <a:ext cx="9144001" cy="681571"/>
          </a:xfrm>
          <a:prstGeom prst="rect">
            <a:avLst/>
          </a:prstGeom>
          <a:solidFill>
            <a:schemeClr val="tx1">
              <a:lumMod val="50000"/>
              <a:lumOff val="50000"/>
            </a:schemeClr>
          </a:solid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3600" dirty="0">
                <a:solidFill>
                  <a:schemeClr val="bg1"/>
                </a:solidFill>
                <a:latin typeface="ＭＳ 明朝" panose="02020609040205080304" pitchFamily="17" charset="-128"/>
                <a:ea typeface="ＭＳ 明朝" panose="02020609040205080304" pitchFamily="17" charset="-128"/>
              </a:rPr>
              <a:t>12.</a:t>
            </a:r>
            <a:r>
              <a:rPr lang="ja-JP" altLang="en-US" sz="3600" dirty="0">
                <a:solidFill>
                  <a:schemeClr val="bg1"/>
                </a:solidFill>
                <a:latin typeface="ＭＳ 明朝" panose="02020609040205080304" pitchFamily="17" charset="-128"/>
                <a:ea typeface="ＭＳ 明朝" panose="02020609040205080304" pitchFamily="17" charset="-128"/>
              </a:rPr>
              <a:t>愛知県産業への貢献</a:t>
            </a:r>
            <a:r>
              <a:rPr lang="ja-JP" altLang="en-US" sz="1400" dirty="0">
                <a:solidFill>
                  <a:schemeClr val="bg1"/>
                </a:solidFill>
                <a:latin typeface="Century" panose="02040604050505020304" pitchFamily="18" charset="0"/>
                <a:ea typeface="ＭＳ 明朝" panose="02020609040205080304" pitchFamily="17" charset="-128"/>
              </a:rPr>
              <a:t>　</a:t>
            </a:r>
            <a:endParaRPr lang="en-US" altLang="ja-JP" sz="1400" dirty="0">
              <a:solidFill>
                <a:schemeClr val="bg1"/>
              </a:solidFill>
              <a:latin typeface="Century" panose="02040604050505020304" pitchFamily="18" charset="0"/>
              <a:ea typeface="ＭＳ 明朝" panose="02020609040205080304" pitchFamily="17" charset="-128"/>
            </a:endParaRPr>
          </a:p>
        </p:txBody>
      </p:sp>
      <p:sp>
        <p:nvSpPr>
          <p:cNvPr id="2" name="スライド番号プレースホルダー 1">
            <a:extLst>
              <a:ext uri="{FF2B5EF4-FFF2-40B4-BE49-F238E27FC236}">
                <a16:creationId xmlns:a16="http://schemas.microsoft.com/office/drawing/2014/main" id="{483DD90B-5AED-F804-3AFE-0337469B04AD}"/>
              </a:ext>
            </a:extLst>
          </p:cNvPr>
          <p:cNvSpPr>
            <a:spLocks noGrp="1"/>
          </p:cNvSpPr>
          <p:nvPr>
            <p:ph type="sldNum" sz="quarter" idx="12"/>
          </p:nvPr>
        </p:nvSpPr>
        <p:spPr>
          <a:xfrm>
            <a:off x="7086600" y="6492875"/>
            <a:ext cx="2057400" cy="365125"/>
          </a:xfrm>
        </p:spPr>
        <p:txBody>
          <a:bodyPr/>
          <a:lstStyle/>
          <a:p>
            <a:fld id="{E9D9C477-5CFB-4E8F-B477-AF2E93B6023D}" type="slidenum">
              <a:rPr kumimoji="1" lang="ja-JP" altLang="en-US" sz="2000" smtClean="0">
                <a:latin typeface="ＭＳ 明朝" panose="02020609040205080304" pitchFamily="17" charset="-128"/>
                <a:ea typeface="ＭＳ 明朝" panose="02020609040205080304" pitchFamily="17" charset="-128"/>
              </a:rPr>
              <a:t>12</a:t>
            </a:fld>
            <a:endParaRPr kumimoji="1" lang="ja-JP" altLang="en-US" sz="2000">
              <a:latin typeface="ＭＳ 明朝" panose="02020609040205080304" pitchFamily="17" charset="-128"/>
              <a:ea typeface="ＭＳ 明朝" panose="02020609040205080304" pitchFamily="17" charset="-128"/>
            </a:endParaRPr>
          </a:p>
        </p:txBody>
      </p:sp>
      <p:sp>
        <p:nvSpPr>
          <p:cNvPr id="5" name="正方形/長方形 4">
            <a:extLst>
              <a:ext uri="{FF2B5EF4-FFF2-40B4-BE49-F238E27FC236}">
                <a16:creationId xmlns:a16="http://schemas.microsoft.com/office/drawing/2014/main" id="{C33B92A6-2591-0435-4ED3-C1960B157FC1}"/>
              </a:ext>
            </a:extLst>
          </p:cNvPr>
          <p:cNvSpPr/>
          <p:nvPr/>
        </p:nvSpPr>
        <p:spPr>
          <a:xfrm>
            <a:off x="749300" y="1129553"/>
            <a:ext cx="8007928" cy="148664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AF686D86-3E6D-60DE-90E2-2E5DE623B5E9}"/>
              </a:ext>
            </a:extLst>
          </p:cNvPr>
          <p:cNvSpPr/>
          <p:nvPr/>
        </p:nvSpPr>
        <p:spPr>
          <a:xfrm>
            <a:off x="874433" y="2092715"/>
            <a:ext cx="7885686" cy="58642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2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200" i="1" dirty="0">
                <a:solidFill>
                  <a:schemeClr val="bg1">
                    <a:lumMod val="50000"/>
                  </a:schemeClr>
                </a:solidFill>
                <a:latin typeface="ＭＳ 明朝" panose="02020609040205080304" pitchFamily="17" charset="-128"/>
                <a:ea typeface="ＭＳ 明朝" panose="02020609040205080304" pitchFamily="17" charset="-128"/>
              </a:rPr>
              <a:t>事業化・実用化にあたっては、愛知県の企業／人材等が主体となる、あるいは大きく関与することを表現する。</a:t>
            </a:r>
            <a:endParaRPr lang="en-US" altLang="ja-JP" sz="1200" i="1" dirty="0">
              <a:solidFill>
                <a:schemeClr val="bg1">
                  <a:lumMod val="50000"/>
                </a:schemeClr>
              </a:solidFill>
              <a:latin typeface="ＭＳ 明朝" panose="02020609040205080304" pitchFamily="17" charset="-128"/>
              <a:ea typeface="ＭＳ 明朝" panose="02020609040205080304" pitchFamily="17" charset="-128"/>
            </a:endParaRPr>
          </a:p>
          <a:p>
            <a:r>
              <a:rPr lang="en-US" altLang="ja-JP" sz="12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200" i="1" dirty="0">
                <a:solidFill>
                  <a:schemeClr val="bg1">
                    <a:lumMod val="50000"/>
                  </a:schemeClr>
                </a:solidFill>
                <a:latin typeface="ＭＳ 明朝" panose="02020609040205080304" pitchFamily="17" charset="-128"/>
                <a:ea typeface="ＭＳ 明朝" panose="02020609040205080304" pitchFamily="17" charset="-128"/>
              </a:rPr>
              <a:t>本県関連産業が抱える課題への解決、持続可能な発展に向けた将来像</a:t>
            </a:r>
            <a:endParaRPr lang="en-US" altLang="ja-JP" sz="1200"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7" name="正方形/長方形 6">
            <a:extLst>
              <a:ext uri="{FF2B5EF4-FFF2-40B4-BE49-F238E27FC236}">
                <a16:creationId xmlns:a16="http://schemas.microsoft.com/office/drawing/2014/main" id="{52E5C9D8-BEC6-F3C4-8917-ED60423453DD}"/>
              </a:ext>
            </a:extLst>
          </p:cNvPr>
          <p:cNvSpPr/>
          <p:nvPr/>
        </p:nvSpPr>
        <p:spPr>
          <a:xfrm>
            <a:off x="409574" y="3163657"/>
            <a:ext cx="2498726" cy="30537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dirty="0">
                <a:solidFill>
                  <a:schemeClr val="tx1"/>
                </a:solidFill>
                <a:latin typeface="ＭＳ ゴシック" panose="020B0609070205080204" pitchFamily="49" charset="-128"/>
                <a:ea typeface="ＭＳ ゴシック" panose="020B0609070205080204" pitchFamily="49" charset="-128"/>
              </a:rPr>
              <a:t>【</a:t>
            </a:r>
            <a:r>
              <a:rPr lang="ja-JP" altLang="en-US" sz="1400" dirty="0">
                <a:solidFill>
                  <a:schemeClr val="tx1"/>
                </a:solidFill>
                <a:latin typeface="ＭＳ ゴシック" panose="020B0609070205080204" pitchFamily="49" charset="-128"/>
                <a:ea typeface="ＭＳ ゴシック" panose="020B0609070205080204" pitchFamily="49" charset="-128"/>
              </a:rPr>
              <a:t>研究期間終了後の取組</a:t>
            </a:r>
            <a:r>
              <a:rPr lang="en-US" altLang="ja-JP" sz="1400" dirty="0">
                <a:solidFill>
                  <a:schemeClr val="tx1"/>
                </a:solidFill>
                <a:latin typeface="ＭＳ ゴシック" panose="020B0609070205080204" pitchFamily="49" charset="-128"/>
                <a:ea typeface="ＭＳ ゴシック" panose="020B0609070205080204" pitchFamily="49" charset="-128"/>
              </a:rPr>
              <a:t>】</a:t>
            </a:r>
          </a:p>
        </p:txBody>
      </p:sp>
      <p:sp>
        <p:nvSpPr>
          <p:cNvPr id="8" name="正方形/長方形 7">
            <a:extLst>
              <a:ext uri="{FF2B5EF4-FFF2-40B4-BE49-F238E27FC236}">
                <a16:creationId xmlns:a16="http://schemas.microsoft.com/office/drawing/2014/main" id="{D2499E2C-6D2B-B8A9-7D8A-9ED566EB7BC1}"/>
              </a:ext>
            </a:extLst>
          </p:cNvPr>
          <p:cNvSpPr/>
          <p:nvPr/>
        </p:nvSpPr>
        <p:spPr>
          <a:xfrm>
            <a:off x="409574" y="5108689"/>
            <a:ext cx="2498726" cy="30537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dirty="0">
                <a:solidFill>
                  <a:schemeClr val="tx1"/>
                </a:solidFill>
                <a:latin typeface="ＭＳ ゴシック" panose="020B0609070205080204" pitchFamily="49" charset="-128"/>
                <a:ea typeface="ＭＳ ゴシック" panose="020B0609070205080204" pitchFamily="49" charset="-128"/>
              </a:rPr>
              <a:t>【</a:t>
            </a:r>
            <a:r>
              <a:rPr lang="ja-JP" altLang="en-US" sz="1400" dirty="0">
                <a:solidFill>
                  <a:schemeClr val="tx1"/>
                </a:solidFill>
                <a:latin typeface="ＭＳ ゴシック" panose="020B0609070205080204" pitchFamily="49" charset="-128"/>
                <a:ea typeface="ＭＳ ゴシック" panose="020B0609070205080204" pitchFamily="49" charset="-128"/>
              </a:rPr>
              <a:t>研究期間中の取組・成果</a:t>
            </a:r>
            <a:r>
              <a:rPr lang="en-US" altLang="ja-JP" sz="1400" dirty="0">
                <a:solidFill>
                  <a:schemeClr val="tx1"/>
                </a:solidFill>
                <a:latin typeface="ＭＳ ゴシック" panose="020B0609070205080204" pitchFamily="49" charset="-128"/>
                <a:ea typeface="ＭＳ ゴシック" panose="020B0609070205080204" pitchFamily="49" charset="-128"/>
              </a:rPr>
              <a:t>】</a:t>
            </a:r>
          </a:p>
        </p:txBody>
      </p:sp>
      <p:sp>
        <p:nvSpPr>
          <p:cNvPr id="9" name="正方形/長方形 8">
            <a:extLst>
              <a:ext uri="{FF2B5EF4-FFF2-40B4-BE49-F238E27FC236}">
                <a16:creationId xmlns:a16="http://schemas.microsoft.com/office/drawing/2014/main" id="{6D7D9C42-486F-D209-9C8C-F6A398B71408}"/>
              </a:ext>
            </a:extLst>
          </p:cNvPr>
          <p:cNvSpPr/>
          <p:nvPr/>
        </p:nvSpPr>
        <p:spPr>
          <a:xfrm>
            <a:off x="6144766" y="5118328"/>
            <a:ext cx="2498726" cy="30537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dirty="0">
                <a:solidFill>
                  <a:schemeClr val="tx1"/>
                </a:solidFill>
                <a:latin typeface="ＭＳ ゴシック" panose="020B0609070205080204" pitchFamily="49" charset="-128"/>
                <a:ea typeface="ＭＳ ゴシック" panose="020B0609070205080204" pitchFamily="49" charset="-128"/>
              </a:rPr>
              <a:t>【</a:t>
            </a:r>
            <a:r>
              <a:rPr lang="ja-JP" altLang="en-US" sz="1400" dirty="0">
                <a:solidFill>
                  <a:schemeClr val="tx1"/>
                </a:solidFill>
                <a:latin typeface="ＭＳ ゴシック" panose="020B0609070205080204" pitchFamily="49" charset="-128"/>
                <a:ea typeface="ＭＳ ゴシック" panose="020B0609070205080204" pitchFamily="49" charset="-128"/>
              </a:rPr>
              <a:t>県内産業へのインパクト</a:t>
            </a:r>
            <a:r>
              <a:rPr lang="en-US" altLang="ja-JP" sz="1400" dirty="0">
                <a:solidFill>
                  <a:schemeClr val="tx1"/>
                </a:solidFill>
                <a:latin typeface="ＭＳ ゴシック" panose="020B0609070205080204" pitchFamily="49" charset="-128"/>
                <a:ea typeface="ＭＳ ゴシック" panose="020B0609070205080204" pitchFamily="49" charset="-128"/>
              </a:rPr>
              <a:t>】</a:t>
            </a:r>
          </a:p>
        </p:txBody>
      </p:sp>
      <p:sp>
        <p:nvSpPr>
          <p:cNvPr id="11" name="正方形/長方形 10">
            <a:extLst>
              <a:ext uri="{FF2B5EF4-FFF2-40B4-BE49-F238E27FC236}">
                <a16:creationId xmlns:a16="http://schemas.microsoft.com/office/drawing/2014/main" id="{C305A64B-2B2D-E9F8-EF47-A33B3A2A1D05}"/>
              </a:ext>
            </a:extLst>
          </p:cNvPr>
          <p:cNvSpPr/>
          <p:nvPr/>
        </p:nvSpPr>
        <p:spPr>
          <a:xfrm>
            <a:off x="6144766" y="3163657"/>
            <a:ext cx="2498726" cy="30537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dirty="0">
                <a:solidFill>
                  <a:schemeClr val="tx1"/>
                </a:solidFill>
                <a:latin typeface="ＭＳ ゴシック" panose="020B0609070205080204" pitchFamily="49" charset="-128"/>
                <a:ea typeface="ＭＳ ゴシック" panose="020B0609070205080204" pitchFamily="49" charset="-128"/>
              </a:rPr>
              <a:t>【</a:t>
            </a:r>
            <a:r>
              <a:rPr lang="ja-JP" altLang="en-US" sz="1400" dirty="0">
                <a:solidFill>
                  <a:schemeClr val="tx1"/>
                </a:solidFill>
                <a:latin typeface="ＭＳ ゴシック" panose="020B0609070205080204" pitchFamily="49" charset="-128"/>
                <a:ea typeface="ＭＳ ゴシック" panose="020B0609070205080204" pitchFamily="49" charset="-128"/>
              </a:rPr>
              <a:t>県内産業へのインパクト</a:t>
            </a:r>
            <a:r>
              <a:rPr lang="en-US" altLang="ja-JP" sz="1400" dirty="0">
                <a:solidFill>
                  <a:schemeClr val="tx1"/>
                </a:solidFill>
                <a:latin typeface="ＭＳ ゴシック" panose="020B0609070205080204" pitchFamily="49" charset="-128"/>
                <a:ea typeface="ＭＳ ゴシック" panose="020B0609070205080204" pitchFamily="49" charset="-128"/>
              </a:rPr>
              <a:t>】</a:t>
            </a:r>
          </a:p>
        </p:txBody>
      </p:sp>
      <p:sp>
        <p:nvSpPr>
          <p:cNvPr id="12" name="二等辺三角形 11">
            <a:extLst>
              <a:ext uri="{FF2B5EF4-FFF2-40B4-BE49-F238E27FC236}">
                <a16:creationId xmlns:a16="http://schemas.microsoft.com/office/drawing/2014/main" id="{1114D8A9-DBCF-3E26-F6B9-6C30701B3F83}"/>
              </a:ext>
            </a:extLst>
          </p:cNvPr>
          <p:cNvSpPr/>
          <p:nvPr/>
        </p:nvSpPr>
        <p:spPr>
          <a:xfrm>
            <a:off x="2825748" y="2668932"/>
            <a:ext cx="3492502" cy="370232"/>
          </a:xfrm>
          <a:prstGeom prst="triangle">
            <a:avLst/>
          </a:prstGeom>
          <a:gradFill>
            <a:gsLst>
              <a:gs pos="100000">
                <a:schemeClr val="accent1"/>
              </a:gs>
              <a:gs pos="100000">
                <a:schemeClr val="accent1">
                  <a:lumMod val="5000"/>
                  <a:lumOff val="95000"/>
                </a:schemeClr>
              </a:gs>
              <a:gs pos="2000">
                <a:schemeClr val="accent1"/>
              </a:gs>
              <a:gs pos="99000">
                <a:schemeClr val="bg1"/>
              </a:gs>
              <a:gs pos="58000">
                <a:schemeClr val="accent1"/>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525AEA43-7098-4661-BF73-8BDB9315B63B}"/>
              </a:ext>
            </a:extLst>
          </p:cNvPr>
          <p:cNvSpPr/>
          <p:nvPr/>
        </p:nvSpPr>
        <p:spPr>
          <a:xfrm>
            <a:off x="368298" y="5373920"/>
            <a:ext cx="2498726" cy="101167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〇〇の〇〇伝導率の〇％達成と同技術を活用して〇〇を製品化。</a:t>
            </a:r>
            <a:endParaRPr kumimoji="1"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a:t>
            </a:r>
            <a:endParaRPr lang="en-US" altLang="ja-JP" sz="1400" dirty="0">
              <a:solidFill>
                <a:schemeClr val="tx1"/>
              </a:solidFill>
              <a:latin typeface="ＭＳ ゴシック" panose="020B0609070205080204" pitchFamily="49" charset="-128"/>
              <a:ea typeface="ＭＳ ゴシック" panose="020B0609070205080204" pitchFamily="49" charset="-128"/>
            </a:endParaRPr>
          </a:p>
        </p:txBody>
      </p:sp>
      <p:sp>
        <p:nvSpPr>
          <p:cNvPr id="18" name="正方形/長方形 17">
            <a:extLst>
              <a:ext uri="{FF2B5EF4-FFF2-40B4-BE49-F238E27FC236}">
                <a16:creationId xmlns:a16="http://schemas.microsoft.com/office/drawing/2014/main" id="{627133D7-7096-13D8-C4C8-A0F1E33EFE89}"/>
              </a:ext>
            </a:extLst>
          </p:cNvPr>
          <p:cNvSpPr/>
          <p:nvPr/>
        </p:nvSpPr>
        <p:spPr>
          <a:xfrm>
            <a:off x="368298" y="3433187"/>
            <a:ext cx="2498726" cy="114765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〇〇社、海外〇〇社との連携による〇〇技術の〇〇への転用等の市場開拓、プロモーション活動を展開。</a:t>
            </a:r>
            <a:endParaRPr kumimoji="1"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endParaRPr lang="en-US" altLang="ja-JP" sz="1400" dirty="0">
              <a:solidFill>
                <a:schemeClr val="tx1"/>
              </a:solidFill>
              <a:latin typeface="ＭＳ ゴシック" panose="020B0609070205080204" pitchFamily="49" charset="-128"/>
              <a:ea typeface="ＭＳ ゴシック" panose="020B0609070205080204" pitchFamily="49" charset="-128"/>
            </a:endParaRPr>
          </a:p>
        </p:txBody>
      </p:sp>
      <p:sp>
        <p:nvSpPr>
          <p:cNvPr id="19" name="正方形/長方形 18">
            <a:extLst>
              <a:ext uri="{FF2B5EF4-FFF2-40B4-BE49-F238E27FC236}">
                <a16:creationId xmlns:a16="http://schemas.microsoft.com/office/drawing/2014/main" id="{737EA520-5550-EBB4-334B-CA7B1FA9FF42}"/>
              </a:ext>
            </a:extLst>
          </p:cNvPr>
          <p:cNvSpPr/>
          <p:nvPr/>
        </p:nvSpPr>
        <p:spPr>
          <a:xfrm>
            <a:off x="6144766" y="5373920"/>
            <a:ext cx="2498726" cy="101167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〇〇伝導率を達成する〇〇材料の活用により県内〇〇産業での〇〇が加速。</a:t>
            </a:r>
            <a:endParaRPr lang="en-US" altLang="ja-JP" sz="1400" dirty="0">
              <a:solidFill>
                <a:schemeClr val="tx1"/>
              </a:solidFill>
              <a:latin typeface="ＭＳ ゴシック" panose="020B0609070205080204" pitchFamily="49" charset="-128"/>
              <a:ea typeface="ＭＳ ゴシック" panose="020B0609070205080204" pitchFamily="49" charset="-128"/>
            </a:endParaRPr>
          </a:p>
        </p:txBody>
      </p:sp>
      <p:sp>
        <p:nvSpPr>
          <p:cNvPr id="20" name="正方形/長方形 19">
            <a:extLst>
              <a:ext uri="{FF2B5EF4-FFF2-40B4-BE49-F238E27FC236}">
                <a16:creationId xmlns:a16="http://schemas.microsoft.com/office/drawing/2014/main" id="{22BF97B9-3534-B3AA-D95B-02F19D63D13C}"/>
              </a:ext>
            </a:extLst>
          </p:cNvPr>
          <p:cNvSpPr/>
          <p:nvPr/>
        </p:nvSpPr>
        <p:spPr>
          <a:xfrm>
            <a:off x="6144766" y="3433187"/>
            <a:ext cx="2498726" cy="114765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県内〇〇産業で過去に活用事例のなかった〇〇技術を活かされることで、〇〇への裾野拡大が〇〇まで図られる。</a:t>
            </a:r>
            <a:endParaRPr kumimoji="1"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〇〇までにグローバル展開が達成見込みであり、〇〇円規模の経済効果が見込まれる。</a:t>
            </a:r>
            <a:endParaRPr lang="en-US" altLang="ja-JP" sz="1400" dirty="0">
              <a:solidFill>
                <a:schemeClr val="tx1"/>
              </a:solidFill>
              <a:latin typeface="ＭＳ ゴシック" panose="020B0609070205080204" pitchFamily="49" charset="-128"/>
              <a:ea typeface="ＭＳ ゴシック" panose="020B0609070205080204" pitchFamily="49" charset="-128"/>
            </a:endParaRPr>
          </a:p>
        </p:txBody>
      </p:sp>
      <p:sp>
        <p:nvSpPr>
          <p:cNvPr id="21" name="矢印: 右 20">
            <a:extLst>
              <a:ext uri="{FF2B5EF4-FFF2-40B4-BE49-F238E27FC236}">
                <a16:creationId xmlns:a16="http://schemas.microsoft.com/office/drawing/2014/main" id="{8989F78B-7535-546D-CCF8-B722AD85BF8A}"/>
              </a:ext>
            </a:extLst>
          </p:cNvPr>
          <p:cNvSpPr/>
          <p:nvPr/>
        </p:nvSpPr>
        <p:spPr>
          <a:xfrm>
            <a:off x="3498850" y="3429000"/>
            <a:ext cx="2089150" cy="30537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矢印: 右 21">
            <a:extLst>
              <a:ext uri="{FF2B5EF4-FFF2-40B4-BE49-F238E27FC236}">
                <a16:creationId xmlns:a16="http://schemas.microsoft.com/office/drawing/2014/main" id="{493FB697-A803-F00F-0B16-3DCCD56F82E6}"/>
              </a:ext>
            </a:extLst>
          </p:cNvPr>
          <p:cNvSpPr/>
          <p:nvPr/>
        </p:nvSpPr>
        <p:spPr>
          <a:xfrm>
            <a:off x="3498850" y="5373920"/>
            <a:ext cx="2089150" cy="30537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1D19707F-E4E3-AAC1-C548-A71455EB2D90}"/>
              </a:ext>
            </a:extLst>
          </p:cNvPr>
          <p:cNvSpPr/>
          <p:nvPr/>
        </p:nvSpPr>
        <p:spPr>
          <a:xfrm>
            <a:off x="757806" y="6315023"/>
            <a:ext cx="7043168" cy="44660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kumimoji="1"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県内産業へのインパクトの時期・内容・規模を記載する。</a:t>
            </a:r>
            <a:endParaRPr lang="en-US" altLang="ja-JP" sz="1400" dirty="0">
              <a:solidFill>
                <a:schemeClr val="tx1"/>
              </a:solidFill>
              <a:latin typeface="ＭＳ ゴシック" panose="020B0609070205080204" pitchFamily="49" charset="-128"/>
              <a:ea typeface="ＭＳ ゴシック" panose="020B0609070205080204" pitchFamily="49" charset="-128"/>
            </a:endParaRPr>
          </a:p>
        </p:txBody>
      </p:sp>
      <p:sp>
        <p:nvSpPr>
          <p:cNvPr id="24" name="正方形/長方形 23">
            <a:extLst>
              <a:ext uri="{FF2B5EF4-FFF2-40B4-BE49-F238E27FC236}">
                <a16:creationId xmlns:a16="http://schemas.microsoft.com/office/drawing/2014/main" id="{943E56C2-7367-C3E2-9535-A2CB76F6F167}"/>
              </a:ext>
            </a:extLst>
          </p:cNvPr>
          <p:cNvSpPr/>
          <p:nvPr/>
        </p:nvSpPr>
        <p:spPr>
          <a:xfrm>
            <a:off x="899102" y="1171093"/>
            <a:ext cx="7387648" cy="92097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■本県〇〇関連産業が慢性的に抱えている〇〇についての課題に対して〇〇のソリューションを提供。海外企業とも連携して〇〇を達成。</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rgbClr val="00B050"/>
                </a:solidFill>
                <a:latin typeface="ＭＳ 明朝" panose="02020609040205080304" pitchFamily="17" charset="-128"/>
                <a:ea typeface="ＭＳ 明朝" panose="02020609040205080304" pitchFamily="17" charset="-128"/>
              </a:rPr>
              <a:t>■〇〇の〇〇業界での展開による〇〇売上の向上により、本県における製造品等出荷額の〇％上昇に貢献（全国シェアの〇〇％相当）。</a:t>
            </a:r>
            <a:endParaRPr lang="en-US" altLang="ja-JP" sz="1400" i="1" dirty="0">
              <a:solidFill>
                <a:srgbClr val="00B050"/>
              </a:solidFill>
              <a:latin typeface="ＭＳ 明朝" panose="02020609040205080304" pitchFamily="17" charset="-128"/>
              <a:ea typeface="ＭＳ 明朝" panose="02020609040205080304" pitchFamily="17" charset="-128"/>
            </a:endParaRPr>
          </a:p>
        </p:txBody>
      </p:sp>
      <p:sp>
        <p:nvSpPr>
          <p:cNvPr id="25" name="正方形/長方形 24">
            <a:extLst>
              <a:ext uri="{FF2B5EF4-FFF2-40B4-BE49-F238E27FC236}">
                <a16:creationId xmlns:a16="http://schemas.microsoft.com/office/drawing/2014/main" id="{955AB87F-6637-7E5A-E77E-EC6B1E478F3B}"/>
              </a:ext>
            </a:extLst>
          </p:cNvPr>
          <p:cNvSpPr/>
          <p:nvPr/>
        </p:nvSpPr>
        <p:spPr>
          <a:xfrm>
            <a:off x="2423101" y="3794883"/>
            <a:ext cx="4339650" cy="923330"/>
          </a:xfrm>
          <a:prstGeom prst="rect">
            <a:avLst/>
          </a:prstGeom>
          <a:noFill/>
        </p:spPr>
        <p:txBody>
          <a:bodyPr wrap="none" lIns="91440" tIns="45720" rIns="91440" bIns="45720">
            <a:spAutoFit/>
          </a:bodyPr>
          <a:lstStyle/>
          <a:p>
            <a:pPr algn="ctr"/>
            <a:r>
              <a:rPr lang="ja-JP" altLang="en-US" sz="5400" b="1" dirty="0">
                <a:ln w="10160">
                  <a:solidFill>
                    <a:schemeClr val="bg1">
                      <a:lumMod val="50000"/>
                    </a:schemeClr>
                  </a:solidFill>
                  <a:prstDash val="solid"/>
                </a:ln>
                <a:solidFill>
                  <a:srgbClr val="FFFFFF"/>
                </a:solidFill>
                <a:effectLst>
                  <a:outerShdw blurRad="38100" dist="22860" dir="5400000" algn="tl" rotWithShape="0">
                    <a:srgbClr val="000000">
                      <a:alpha val="30000"/>
                    </a:srgbClr>
                  </a:outerShdw>
                </a:effectLst>
              </a:rPr>
              <a:t>記入イメージ</a:t>
            </a:r>
          </a:p>
        </p:txBody>
      </p:sp>
    </p:spTree>
    <p:extLst>
      <p:ext uri="{BB962C8B-B14F-4D97-AF65-F5344CB8AC3E}">
        <p14:creationId xmlns:p14="http://schemas.microsoft.com/office/powerpoint/2010/main" val="1951575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1" y="678875"/>
            <a:ext cx="9144000" cy="617912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本項目で</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1p</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まで可。基本的に以下のデザインイメージとする。デザインには適宜、イメージ図等を追記。</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4" name="正方形/長方形 3"/>
          <p:cNvSpPr/>
          <p:nvPr/>
        </p:nvSpPr>
        <p:spPr>
          <a:xfrm>
            <a:off x="-1" y="-2698"/>
            <a:ext cx="9144001" cy="681571"/>
          </a:xfrm>
          <a:prstGeom prst="rect">
            <a:avLst/>
          </a:prstGeom>
          <a:solidFill>
            <a:schemeClr val="tx1">
              <a:lumMod val="50000"/>
              <a:lumOff val="50000"/>
            </a:schemeClr>
          </a:solid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3600" dirty="0">
                <a:solidFill>
                  <a:schemeClr val="bg1"/>
                </a:solidFill>
                <a:latin typeface="ＭＳ 明朝" panose="02020609040205080304" pitchFamily="17" charset="-128"/>
                <a:ea typeface="ＭＳ 明朝" panose="02020609040205080304" pitchFamily="17" charset="-128"/>
              </a:rPr>
              <a:t>13.</a:t>
            </a:r>
            <a:r>
              <a:rPr lang="ja-JP" altLang="en-US" sz="3600" dirty="0">
                <a:solidFill>
                  <a:schemeClr val="bg1"/>
                </a:solidFill>
                <a:latin typeface="ＭＳ 明朝" panose="02020609040205080304" pitchFamily="17" charset="-128"/>
                <a:ea typeface="ＭＳ 明朝" panose="02020609040205080304" pitchFamily="17" charset="-128"/>
              </a:rPr>
              <a:t>人材育成</a:t>
            </a:r>
            <a:endParaRPr lang="en-US" altLang="ja-JP" sz="1400" dirty="0">
              <a:solidFill>
                <a:schemeClr val="bg1"/>
              </a:solidFill>
              <a:latin typeface="Century" panose="02040604050505020304" pitchFamily="18" charset="0"/>
              <a:ea typeface="ＭＳ 明朝" panose="02020609040205080304" pitchFamily="17" charset="-128"/>
            </a:endParaRPr>
          </a:p>
        </p:txBody>
      </p:sp>
      <p:sp>
        <p:nvSpPr>
          <p:cNvPr id="18" name="テキスト ボックス 17">
            <a:extLst>
              <a:ext uri="{FF2B5EF4-FFF2-40B4-BE49-F238E27FC236}">
                <a16:creationId xmlns:a16="http://schemas.microsoft.com/office/drawing/2014/main" id="{57BF5A3F-D757-1B00-863B-72A405114A66}"/>
              </a:ext>
            </a:extLst>
          </p:cNvPr>
          <p:cNvSpPr txBox="1"/>
          <p:nvPr/>
        </p:nvSpPr>
        <p:spPr>
          <a:xfrm>
            <a:off x="634035" y="2777129"/>
            <a:ext cx="8093105" cy="577375"/>
          </a:xfrm>
          <a:prstGeom prst="roundRect">
            <a:avLst/>
          </a:prstGeom>
          <a:solidFill>
            <a:schemeClr val="accent1">
              <a:lumMod val="20000"/>
              <a:lumOff val="80000"/>
            </a:schemeClr>
          </a:solidFill>
          <a:ln w="38100">
            <a:solidFill>
              <a:schemeClr val="accent1"/>
            </a:solidFill>
          </a:ln>
          <a:effectLst>
            <a:outerShdw blurRad="50800" dist="38100" dir="2700000" algn="tl" rotWithShape="0">
              <a:prstClr val="black">
                <a:alpha val="40000"/>
              </a:prstClr>
            </a:outerShdw>
          </a:effectLst>
        </p:spPr>
        <p:txBody>
          <a:bodyPr wrap="square" rtlCol="0" anchor="ctr" anchorCtr="0">
            <a:noAutofit/>
          </a:bodyPr>
          <a:lstStyle/>
          <a:p>
            <a:pPr algn="ctr"/>
            <a:r>
              <a:rPr kumimoji="1" lang="en-US" altLang="ja-JP" i="1" dirty="0">
                <a:solidFill>
                  <a:schemeClr val="bg1">
                    <a:lumMod val="75000"/>
                  </a:schemeClr>
                </a:solidFill>
                <a:latin typeface="UD デジタル 教科書体 NK-B" panose="02020700000000000000" pitchFamily="18" charset="-128"/>
                <a:ea typeface="UD デジタル 教科書体 NK-B" panose="02020700000000000000" pitchFamily="18" charset="-128"/>
              </a:rPr>
              <a:t>【</a:t>
            </a:r>
            <a:r>
              <a:rPr kumimoji="1" lang="ja-JP" altLang="en-US" i="1" dirty="0">
                <a:solidFill>
                  <a:schemeClr val="bg1">
                    <a:lumMod val="75000"/>
                  </a:schemeClr>
                </a:solidFill>
                <a:latin typeface="UD デジタル 教科書体 NK-B" panose="02020700000000000000" pitchFamily="18" charset="-128"/>
                <a:ea typeface="UD デジタル 教科書体 NK-B" panose="02020700000000000000" pitchFamily="18" charset="-128"/>
              </a:rPr>
              <a:t>取組１</a:t>
            </a:r>
            <a:r>
              <a:rPr kumimoji="1" lang="en-US" altLang="ja-JP" i="1" dirty="0">
                <a:solidFill>
                  <a:schemeClr val="bg1">
                    <a:lumMod val="75000"/>
                  </a:schemeClr>
                </a:solidFill>
                <a:latin typeface="UD デジタル 教科書体 NK-B" panose="02020700000000000000" pitchFamily="18" charset="-128"/>
                <a:ea typeface="UD デジタル 教科書体 NK-B" panose="02020700000000000000" pitchFamily="18" charset="-128"/>
              </a:rPr>
              <a:t>】</a:t>
            </a:r>
            <a:r>
              <a:rPr kumimoji="1" lang="ja-JP" altLang="en-US" i="1" dirty="0">
                <a:solidFill>
                  <a:schemeClr val="bg1">
                    <a:lumMod val="75000"/>
                  </a:schemeClr>
                </a:solidFill>
                <a:latin typeface="UD デジタル 教科書体 NK-B" panose="02020700000000000000" pitchFamily="18" charset="-128"/>
                <a:ea typeface="UD デジタル 教科書体 NK-B" panose="02020700000000000000" pitchFamily="18" charset="-128"/>
              </a:rPr>
              <a:t>〇〇〇における博士人材の活用</a:t>
            </a:r>
          </a:p>
        </p:txBody>
      </p:sp>
      <p:sp>
        <p:nvSpPr>
          <p:cNvPr id="19" name="テキスト ボックス 18">
            <a:extLst>
              <a:ext uri="{FF2B5EF4-FFF2-40B4-BE49-F238E27FC236}">
                <a16:creationId xmlns:a16="http://schemas.microsoft.com/office/drawing/2014/main" id="{834DA6F8-9B85-03BB-F7FA-C4744E824E29}"/>
              </a:ext>
            </a:extLst>
          </p:cNvPr>
          <p:cNvSpPr txBox="1"/>
          <p:nvPr/>
        </p:nvSpPr>
        <p:spPr>
          <a:xfrm>
            <a:off x="634036" y="4012082"/>
            <a:ext cx="8093104" cy="577375"/>
          </a:xfrm>
          <a:prstGeom prst="roundRect">
            <a:avLst/>
          </a:prstGeom>
          <a:solidFill>
            <a:schemeClr val="accent1">
              <a:lumMod val="20000"/>
              <a:lumOff val="80000"/>
            </a:schemeClr>
          </a:solidFill>
          <a:ln w="38100">
            <a:solidFill>
              <a:schemeClr val="accent1"/>
            </a:solidFill>
          </a:ln>
          <a:effectLst>
            <a:outerShdw blurRad="50800" dist="38100" dir="2700000" algn="tl" rotWithShape="0">
              <a:prstClr val="black">
                <a:alpha val="40000"/>
              </a:prstClr>
            </a:outerShdw>
          </a:effectLst>
        </p:spPr>
        <p:txBody>
          <a:bodyPr wrap="square" rtlCol="0" anchor="ctr" anchorCtr="0">
            <a:noAutofit/>
          </a:bodyPr>
          <a:lstStyle/>
          <a:p>
            <a:pPr algn="ctr"/>
            <a:r>
              <a:rPr kumimoji="1" lang="en-US" altLang="ja-JP" i="1" dirty="0">
                <a:solidFill>
                  <a:schemeClr val="bg1">
                    <a:lumMod val="75000"/>
                  </a:schemeClr>
                </a:solidFill>
                <a:latin typeface="UD デジタル 教科書体 NK-B" panose="02020700000000000000" pitchFamily="18" charset="-128"/>
                <a:ea typeface="UD デジタル 教科書体 NK-B" panose="02020700000000000000" pitchFamily="18" charset="-128"/>
              </a:rPr>
              <a:t>【</a:t>
            </a:r>
            <a:r>
              <a:rPr kumimoji="1" lang="ja-JP" altLang="en-US" i="1" dirty="0">
                <a:solidFill>
                  <a:schemeClr val="bg1">
                    <a:lumMod val="75000"/>
                  </a:schemeClr>
                </a:solidFill>
                <a:latin typeface="UD デジタル 教科書体 NK-B" panose="02020700000000000000" pitchFamily="18" charset="-128"/>
                <a:ea typeface="UD デジタル 教科書体 NK-B" panose="02020700000000000000" pitchFamily="18" charset="-128"/>
              </a:rPr>
              <a:t>取組２</a:t>
            </a:r>
            <a:r>
              <a:rPr kumimoji="1" lang="en-US" altLang="ja-JP" i="1" dirty="0">
                <a:solidFill>
                  <a:schemeClr val="bg1">
                    <a:lumMod val="75000"/>
                  </a:schemeClr>
                </a:solidFill>
                <a:latin typeface="UD デジタル 教科書体 NK-B" panose="02020700000000000000" pitchFamily="18" charset="-128"/>
                <a:ea typeface="UD デジタル 教科書体 NK-B" panose="02020700000000000000" pitchFamily="18" charset="-128"/>
              </a:rPr>
              <a:t>】</a:t>
            </a:r>
            <a:r>
              <a:rPr kumimoji="1" lang="ja-JP" altLang="en-US" i="1" dirty="0">
                <a:solidFill>
                  <a:schemeClr val="bg1">
                    <a:lumMod val="75000"/>
                  </a:schemeClr>
                </a:solidFill>
                <a:latin typeface="UD デジタル 教科書体 NK-B" panose="02020700000000000000" pitchFamily="18" charset="-128"/>
                <a:ea typeface="UD デジタル 教科書体 NK-B" panose="02020700000000000000" pitchFamily="18" charset="-128"/>
              </a:rPr>
              <a:t>企業若手技術者の大学への派遣</a:t>
            </a:r>
          </a:p>
        </p:txBody>
      </p:sp>
      <p:sp>
        <p:nvSpPr>
          <p:cNvPr id="20" name="テキスト ボックス 19">
            <a:extLst>
              <a:ext uri="{FF2B5EF4-FFF2-40B4-BE49-F238E27FC236}">
                <a16:creationId xmlns:a16="http://schemas.microsoft.com/office/drawing/2014/main" id="{D023EFFF-9FE1-63D7-A605-8B246A83B536}"/>
              </a:ext>
            </a:extLst>
          </p:cNvPr>
          <p:cNvSpPr txBox="1"/>
          <p:nvPr/>
        </p:nvSpPr>
        <p:spPr>
          <a:xfrm>
            <a:off x="141975" y="1364901"/>
            <a:ext cx="8727142" cy="1082420"/>
          </a:xfrm>
          <a:prstGeom prst="rect">
            <a:avLst/>
          </a:prstGeom>
          <a:solidFill>
            <a:schemeClr val="accent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rtlCol="0" anchor="ctr" anchorCtr="0">
            <a:noAutofit/>
          </a:bodyPr>
          <a:lstStyle/>
          <a:p>
            <a:pPr algn="ctr"/>
            <a:r>
              <a:rPr kumimoji="1" lang="ja-JP" altLang="en-US" sz="2000" i="1" dirty="0">
                <a:solidFill>
                  <a:schemeClr val="bg1">
                    <a:lumMod val="65000"/>
                  </a:schemeClr>
                </a:solidFill>
                <a:effectLst>
                  <a:glow rad="127000">
                    <a:schemeClr val="bg1"/>
                  </a:glow>
                </a:effectLst>
                <a:latin typeface="UD デジタル 教科書体 NK-B" panose="02020700000000000000" pitchFamily="18" charset="-128"/>
                <a:ea typeface="UD デジタル 教科書体 NK-B" panose="02020700000000000000" pitchFamily="18" charset="-128"/>
              </a:rPr>
              <a:t>〇〇業界における〇〇人材の育成をめざす</a:t>
            </a:r>
            <a:endParaRPr kumimoji="1" lang="en-US" altLang="ja-JP" sz="2000" i="1" dirty="0">
              <a:solidFill>
                <a:schemeClr val="bg1">
                  <a:lumMod val="65000"/>
                </a:schemeClr>
              </a:solidFill>
              <a:effectLst>
                <a:glow rad="127000">
                  <a:schemeClr val="bg1"/>
                </a:glow>
              </a:effectLst>
              <a:latin typeface="UD デジタル 教科書体 NK-B" panose="02020700000000000000" pitchFamily="18" charset="-128"/>
              <a:ea typeface="UD デジタル 教科書体 NK-B" panose="02020700000000000000" pitchFamily="18" charset="-128"/>
            </a:endParaRPr>
          </a:p>
          <a:p>
            <a:pPr algn="ctr"/>
            <a:r>
              <a:rPr kumimoji="1" lang="en-US" altLang="ja-JP" sz="2000" i="1" dirty="0">
                <a:solidFill>
                  <a:schemeClr val="bg1">
                    <a:lumMod val="65000"/>
                  </a:schemeClr>
                </a:solidFill>
                <a:effectLst>
                  <a:glow rad="127000">
                    <a:schemeClr val="bg1"/>
                  </a:glow>
                </a:effectLst>
                <a:latin typeface="UD デジタル 教科書体 NK-B" panose="02020700000000000000" pitchFamily="18" charset="-128"/>
                <a:ea typeface="UD デジタル 教科書体 NK-B" panose="02020700000000000000" pitchFamily="18" charset="-128"/>
              </a:rPr>
              <a:t>※</a:t>
            </a:r>
            <a:r>
              <a:rPr kumimoji="1" lang="ja-JP" altLang="en-US" sz="2000" i="1" dirty="0">
                <a:solidFill>
                  <a:schemeClr val="bg1">
                    <a:lumMod val="65000"/>
                  </a:schemeClr>
                </a:solidFill>
                <a:effectLst>
                  <a:glow rad="127000">
                    <a:schemeClr val="bg1"/>
                  </a:glow>
                </a:effectLst>
                <a:latin typeface="UD デジタル 教科書体 NK-B" panose="02020700000000000000" pitchFamily="18" charset="-128"/>
                <a:ea typeface="UD デジタル 教科書体 NK-B" panose="02020700000000000000" pitchFamily="18" charset="-128"/>
              </a:rPr>
              <a:t>本県社会経済、関連産業の課題解決を把握して人材育成観</a:t>
            </a:r>
            <a:r>
              <a:rPr kumimoji="1" lang="en-US" altLang="ja-JP" sz="2000" i="1" dirty="0">
                <a:solidFill>
                  <a:schemeClr val="bg1">
                    <a:lumMod val="65000"/>
                  </a:schemeClr>
                </a:solidFill>
                <a:effectLst>
                  <a:glow rad="127000">
                    <a:schemeClr val="bg1"/>
                  </a:glow>
                </a:effectLst>
                <a:latin typeface="UD デジタル 教科書体 NK-B" panose="02020700000000000000" pitchFamily="18" charset="-128"/>
                <a:ea typeface="UD デジタル 教科書体 NK-B" panose="02020700000000000000" pitchFamily="18" charset="-128"/>
              </a:rPr>
              <a:t>(</a:t>
            </a:r>
            <a:r>
              <a:rPr kumimoji="1" lang="ja-JP" altLang="en-US" sz="2000" i="1" dirty="0">
                <a:solidFill>
                  <a:schemeClr val="bg1">
                    <a:lumMod val="65000"/>
                  </a:schemeClr>
                </a:solidFill>
                <a:effectLst>
                  <a:glow rad="127000">
                    <a:schemeClr val="bg1"/>
                  </a:glow>
                </a:effectLst>
                <a:latin typeface="UD デジタル 教科書体 NK-B" panose="02020700000000000000" pitchFamily="18" charset="-128"/>
                <a:ea typeface="UD デジタル 教科書体 NK-B" panose="02020700000000000000" pitchFamily="18" charset="-128"/>
              </a:rPr>
              <a:t>方向</a:t>
            </a:r>
            <a:r>
              <a:rPr kumimoji="1" lang="en-US" altLang="ja-JP" sz="2000" i="1" dirty="0">
                <a:solidFill>
                  <a:schemeClr val="bg1">
                    <a:lumMod val="65000"/>
                  </a:schemeClr>
                </a:solidFill>
                <a:effectLst>
                  <a:glow rad="127000">
                    <a:schemeClr val="bg1"/>
                  </a:glow>
                </a:effectLst>
                <a:latin typeface="UD デジタル 教科書体 NK-B" panose="02020700000000000000" pitchFamily="18" charset="-128"/>
                <a:ea typeface="UD デジタル 教科書体 NK-B" panose="02020700000000000000" pitchFamily="18" charset="-128"/>
              </a:rPr>
              <a:t>)</a:t>
            </a:r>
            <a:r>
              <a:rPr kumimoji="1" lang="ja-JP" altLang="en-US" sz="2000" i="1" dirty="0">
                <a:solidFill>
                  <a:schemeClr val="bg1">
                    <a:lumMod val="65000"/>
                  </a:schemeClr>
                </a:solidFill>
                <a:effectLst>
                  <a:glow rad="127000">
                    <a:schemeClr val="bg1"/>
                  </a:glow>
                </a:effectLst>
                <a:latin typeface="UD デジタル 教科書体 NK-B" panose="02020700000000000000" pitchFamily="18" charset="-128"/>
                <a:ea typeface="UD デジタル 教科書体 NK-B" panose="02020700000000000000" pitchFamily="18" charset="-128"/>
              </a:rPr>
              <a:t>を記載</a:t>
            </a:r>
          </a:p>
        </p:txBody>
      </p:sp>
      <p:sp>
        <p:nvSpPr>
          <p:cNvPr id="21" name="テキスト ボックス 20">
            <a:extLst>
              <a:ext uri="{FF2B5EF4-FFF2-40B4-BE49-F238E27FC236}">
                <a16:creationId xmlns:a16="http://schemas.microsoft.com/office/drawing/2014/main" id="{77A77C6E-1DA6-56EA-050C-D2C2A19E653A}"/>
              </a:ext>
            </a:extLst>
          </p:cNvPr>
          <p:cNvSpPr txBox="1"/>
          <p:nvPr/>
        </p:nvSpPr>
        <p:spPr>
          <a:xfrm>
            <a:off x="674376" y="5332828"/>
            <a:ext cx="8052763" cy="577375"/>
          </a:xfrm>
          <a:prstGeom prst="roundRect">
            <a:avLst/>
          </a:prstGeom>
          <a:solidFill>
            <a:schemeClr val="accent1">
              <a:lumMod val="20000"/>
              <a:lumOff val="80000"/>
            </a:schemeClr>
          </a:solidFill>
          <a:ln w="38100">
            <a:solidFill>
              <a:schemeClr val="accent1"/>
            </a:solidFill>
          </a:ln>
          <a:effectLst>
            <a:outerShdw blurRad="50800" dist="38100" dir="2700000" algn="tl" rotWithShape="0">
              <a:prstClr val="black">
                <a:alpha val="40000"/>
              </a:prstClr>
            </a:outerShdw>
          </a:effectLst>
        </p:spPr>
        <p:txBody>
          <a:bodyPr wrap="none" rtlCol="0" anchor="ctr" anchorCtr="0">
            <a:noAutofit/>
          </a:bodyPr>
          <a:lstStyle/>
          <a:p>
            <a:pPr algn="ctr"/>
            <a:r>
              <a:rPr kumimoji="1" lang="en-US" altLang="ja-JP" i="1" dirty="0">
                <a:solidFill>
                  <a:schemeClr val="bg1">
                    <a:lumMod val="75000"/>
                  </a:schemeClr>
                </a:solidFill>
                <a:latin typeface="UD デジタル 教科書体 NK-B" panose="02020700000000000000" pitchFamily="18" charset="-128"/>
                <a:ea typeface="UD デジタル 教科書体 NK-B" panose="02020700000000000000" pitchFamily="18" charset="-128"/>
              </a:rPr>
              <a:t>【</a:t>
            </a:r>
            <a:r>
              <a:rPr kumimoji="1" lang="ja-JP" altLang="en-US" i="1" dirty="0">
                <a:solidFill>
                  <a:schemeClr val="bg1">
                    <a:lumMod val="75000"/>
                  </a:schemeClr>
                </a:solidFill>
                <a:latin typeface="UD デジタル 教科書体 NK-B" panose="02020700000000000000" pitchFamily="18" charset="-128"/>
                <a:ea typeface="UD デジタル 教科書体 NK-B" panose="02020700000000000000" pitchFamily="18" charset="-128"/>
              </a:rPr>
              <a:t>取組３</a:t>
            </a:r>
            <a:r>
              <a:rPr kumimoji="1" lang="en-US" altLang="ja-JP" i="1" dirty="0">
                <a:solidFill>
                  <a:schemeClr val="bg1">
                    <a:lumMod val="75000"/>
                  </a:schemeClr>
                </a:solidFill>
                <a:latin typeface="UD デジタル 教科書体 NK-B" panose="02020700000000000000" pitchFamily="18" charset="-128"/>
                <a:ea typeface="UD デジタル 教科書体 NK-B" panose="02020700000000000000" pitchFamily="18" charset="-128"/>
              </a:rPr>
              <a:t>】</a:t>
            </a:r>
            <a:r>
              <a:rPr kumimoji="1" lang="ja-JP" altLang="en-US" i="1" dirty="0">
                <a:solidFill>
                  <a:schemeClr val="bg1">
                    <a:lumMod val="75000"/>
                  </a:schemeClr>
                </a:solidFill>
                <a:latin typeface="UD デジタル 教科書体 NK-B" panose="02020700000000000000" pitchFamily="18" charset="-128"/>
                <a:ea typeface="UD デジタル 教科書体 NK-B" panose="02020700000000000000" pitchFamily="18" charset="-128"/>
              </a:rPr>
              <a:t>〇〇技術普及にかかる〇〇教育を実施</a:t>
            </a:r>
          </a:p>
        </p:txBody>
      </p:sp>
      <p:sp>
        <p:nvSpPr>
          <p:cNvPr id="25" name="テキスト ボックス 24">
            <a:extLst>
              <a:ext uri="{FF2B5EF4-FFF2-40B4-BE49-F238E27FC236}">
                <a16:creationId xmlns:a16="http://schemas.microsoft.com/office/drawing/2014/main" id="{0567FD3C-6B4F-CD6F-598C-07FF21436BFF}"/>
              </a:ext>
            </a:extLst>
          </p:cNvPr>
          <p:cNvSpPr txBox="1"/>
          <p:nvPr/>
        </p:nvSpPr>
        <p:spPr>
          <a:xfrm>
            <a:off x="1170679" y="3448146"/>
            <a:ext cx="6278992" cy="584775"/>
          </a:xfrm>
          <a:prstGeom prst="rect">
            <a:avLst/>
          </a:prstGeom>
          <a:noFill/>
        </p:spPr>
        <p:txBody>
          <a:bodyPr wrap="square" rtlCol="0">
            <a:spAutoFit/>
          </a:bodyPr>
          <a:lstStyle/>
          <a:p>
            <a:r>
              <a:rPr kumimoji="1" lang="ja-JP" altLang="en-US" sz="1600" i="1" dirty="0">
                <a:solidFill>
                  <a:schemeClr val="bg1">
                    <a:lumMod val="75000"/>
                  </a:schemeClr>
                </a:solidFill>
                <a:latin typeface="UD デジタル 教科書体 NK-B" panose="02020700000000000000" pitchFamily="18" charset="-128"/>
                <a:ea typeface="UD デジタル 教科書体 NK-B" panose="02020700000000000000" pitchFamily="18" charset="-128"/>
              </a:rPr>
              <a:t>・ポスドクを活用して〇〇社と連携した〇〇開発を担当させる。</a:t>
            </a:r>
            <a:endParaRPr kumimoji="1" lang="en-US" altLang="ja-JP" sz="1600" i="1" dirty="0">
              <a:solidFill>
                <a:schemeClr val="bg1">
                  <a:lumMod val="75000"/>
                </a:schemeClr>
              </a:solidFill>
              <a:latin typeface="UD デジタル 教科書体 NK-B" panose="02020700000000000000" pitchFamily="18" charset="-128"/>
              <a:ea typeface="UD デジタル 教科書体 NK-B" panose="02020700000000000000" pitchFamily="18" charset="-128"/>
            </a:endParaRPr>
          </a:p>
          <a:p>
            <a:r>
              <a:rPr kumimoji="1" lang="ja-JP" altLang="en-US" sz="1600" i="1" dirty="0">
                <a:solidFill>
                  <a:schemeClr val="bg1">
                    <a:lumMod val="75000"/>
                  </a:schemeClr>
                </a:solidFill>
                <a:latin typeface="UD デジタル 教科書体 NK-B" panose="02020700000000000000" pitchFamily="18" charset="-128"/>
                <a:ea typeface="UD デジタル 教科書体 NK-B" panose="02020700000000000000" pitchFamily="18" charset="-128"/>
              </a:rPr>
              <a:t>・〇〇社は〇〇名を受入れ、共同研究を実施。</a:t>
            </a:r>
          </a:p>
        </p:txBody>
      </p:sp>
      <p:sp>
        <p:nvSpPr>
          <p:cNvPr id="26" name="テキスト ボックス 25">
            <a:extLst>
              <a:ext uri="{FF2B5EF4-FFF2-40B4-BE49-F238E27FC236}">
                <a16:creationId xmlns:a16="http://schemas.microsoft.com/office/drawing/2014/main" id="{6F79CB26-7489-7301-1CDD-4D0647ECF1E6}"/>
              </a:ext>
            </a:extLst>
          </p:cNvPr>
          <p:cNvSpPr txBox="1"/>
          <p:nvPr/>
        </p:nvSpPr>
        <p:spPr>
          <a:xfrm>
            <a:off x="1183740" y="4771485"/>
            <a:ext cx="7147459" cy="338554"/>
          </a:xfrm>
          <a:prstGeom prst="rect">
            <a:avLst/>
          </a:prstGeom>
          <a:noFill/>
        </p:spPr>
        <p:txBody>
          <a:bodyPr wrap="square" rtlCol="0">
            <a:spAutoFit/>
          </a:bodyPr>
          <a:lstStyle/>
          <a:p>
            <a:r>
              <a:rPr kumimoji="1" lang="ja-JP" altLang="en-US" sz="1600" i="1" dirty="0">
                <a:solidFill>
                  <a:schemeClr val="bg1">
                    <a:lumMod val="75000"/>
                  </a:schemeClr>
                </a:solidFill>
                <a:latin typeface="UD デジタル 教科書体 NK-B" panose="02020700000000000000" pitchFamily="18" charset="-128"/>
                <a:ea typeface="UD デジタル 教科書体 NK-B" panose="02020700000000000000" pitchFamily="18" charset="-128"/>
              </a:rPr>
              <a:t>・〇〇社と〇〇大とでクロスアポイントによる人材活用・交流を実施。</a:t>
            </a:r>
            <a:endParaRPr kumimoji="1" lang="en-US" altLang="ja-JP" sz="1600" i="1" dirty="0">
              <a:solidFill>
                <a:schemeClr val="bg1">
                  <a:lumMod val="75000"/>
                </a:schemeClr>
              </a:solidFill>
              <a:latin typeface="UD デジタル 教科書体 NK-B" panose="02020700000000000000" pitchFamily="18" charset="-128"/>
              <a:ea typeface="UD デジタル 教科書体 NK-B" panose="02020700000000000000" pitchFamily="18" charset="-128"/>
            </a:endParaRPr>
          </a:p>
        </p:txBody>
      </p:sp>
      <p:sp>
        <p:nvSpPr>
          <p:cNvPr id="27" name="テキスト ボックス 26">
            <a:extLst>
              <a:ext uri="{FF2B5EF4-FFF2-40B4-BE49-F238E27FC236}">
                <a16:creationId xmlns:a16="http://schemas.microsoft.com/office/drawing/2014/main" id="{AC2E4EDC-6A75-8516-95A8-608614FC7ABA}"/>
              </a:ext>
            </a:extLst>
          </p:cNvPr>
          <p:cNvSpPr txBox="1"/>
          <p:nvPr/>
        </p:nvSpPr>
        <p:spPr>
          <a:xfrm>
            <a:off x="1170679" y="5991608"/>
            <a:ext cx="4167803" cy="338554"/>
          </a:xfrm>
          <a:prstGeom prst="rect">
            <a:avLst/>
          </a:prstGeom>
          <a:noFill/>
        </p:spPr>
        <p:txBody>
          <a:bodyPr wrap="square" rtlCol="0">
            <a:spAutoFit/>
          </a:bodyPr>
          <a:lstStyle/>
          <a:p>
            <a:r>
              <a:rPr kumimoji="1" lang="ja-JP" altLang="en-US" sz="1600" i="1" dirty="0">
                <a:solidFill>
                  <a:schemeClr val="bg1">
                    <a:lumMod val="75000"/>
                  </a:schemeClr>
                </a:solidFill>
                <a:latin typeface="UD デジタル 教科書体 NK-B" panose="02020700000000000000" pitchFamily="18" charset="-128"/>
                <a:ea typeface="UD デジタル 教科書体 NK-B" panose="02020700000000000000" pitchFamily="18" charset="-128"/>
              </a:rPr>
              <a:t>・・・</a:t>
            </a:r>
          </a:p>
        </p:txBody>
      </p:sp>
      <p:sp>
        <p:nvSpPr>
          <p:cNvPr id="3" name="スライド番号プレースホルダー 2">
            <a:extLst>
              <a:ext uri="{FF2B5EF4-FFF2-40B4-BE49-F238E27FC236}">
                <a16:creationId xmlns:a16="http://schemas.microsoft.com/office/drawing/2014/main" id="{388C1386-6131-AD94-391E-AA173A5BA78A}"/>
              </a:ext>
            </a:extLst>
          </p:cNvPr>
          <p:cNvSpPr>
            <a:spLocks noGrp="1"/>
          </p:cNvSpPr>
          <p:nvPr>
            <p:ph type="sldNum" sz="quarter" idx="12"/>
          </p:nvPr>
        </p:nvSpPr>
        <p:spPr>
          <a:xfrm>
            <a:off x="7086597" y="6517784"/>
            <a:ext cx="2057400" cy="365125"/>
          </a:xfrm>
        </p:spPr>
        <p:txBody>
          <a:bodyPr/>
          <a:lstStyle/>
          <a:p>
            <a:fld id="{E9D9C477-5CFB-4E8F-B477-AF2E93B6023D}" type="slidenum">
              <a:rPr kumimoji="1" lang="ja-JP" altLang="en-US" sz="2000" smtClean="0">
                <a:latin typeface="ＭＳ 明朝" panose="02020609040205080304" pitchFamily="17" charset="-128"/>
                <a:ea typeface="ＭＳ 明朝" panose="02020609040205080304" pitchFamily="17" charset="-128"/>
              </a:rPr>
              <a:t>13</a:t>
            </a:fld>
            <a:endParaRPr kumimoji="1" lang="ja-JP" altLang="en-US" sz="2000" dirty="0">
              <a:latin typeface="ＭＳ 明朝" panose="02020609040205080304" pitchFamily="17" charset="-128"/>
              <a:ea typeface="ＭＳ 明朝" panose="02020609040205080304" pitchFamily="17" charset="-128"/>
            </a:endParaRPr>
          </a:p>
        </p:txBody>
      </p:sp>
      <p:sp>
        <p:nvSpPr>
          <p:cNvPr id="5" name="正方形/長方形 4">
            <a:extLst>
              <a:ext uri="{FF2B5EF4-FFF2-40B4-BE49-F238E27FC236}">
                <a16:creationId xmlns:a16="http://schemas.microsoft.com/office/drawing/2014/main" id="{8DA8FD35-C563-3003-6704-9490BCD1948A}"/>
              </a:ext>
            </a:extLst>
          </p:cNvPr>
          <p:cNvSpPr/>
          <p:nvPr/>
        </p:nvSpPr>
        <p:spPr>
          <a:xfrm>
            <a:off x="2587644" y="3668698"/>
            <a:ext cx="4339650" cy="923330"/>
          </a:xfrm>
          <a:prstGeom prst="rect">
            <a:avLst/>
          </a:prstGeom>
          <a:noFill/>
        </p:spPr>
        <p:txBody>
          <a:bodyPr wrap="none" lIns="91440" tIns="45720" rIns="91440" bIns="45720">
            <a:spAutoFit/>
          </a:bodyPr>
          <a:lstStyle/>
          <a:p>
            <a:pPr algn="ctr"/>
            <a:r>
              <a:rPr lang="ja-JP" altLang="en-US" sz="5400" b="1" dirty="0">
                <a:ln w="10160">
                  <a:solidFill>
                    <a:schemeClr val="bg1">
                      <a:lumMod val="50000"/>
                    </a:schemeClr>
                  </a:solidFill>
                  <a:prstDash val="solid"/>
                </a:ln>
                <a:solidFill>
                  <a:srgbClr val="FFFFFF"/>
                </a:solidFill>
                <a:effectLst>
                  <a:outerShdw blurRad="38100" dist="22860" dir="5400000" algn="tl" rotWithShape="0">
                    <a:srgbClr val="000000">
                      <a:alpha val="30000"/>
                    </a:srgbClr>
                  </a:outerShdw>
                </a:effectLst>
              </a:rPr>
              <a:t>記入イメージ</a:t>
            </a:r>
          </a:p>
        </p:txBody>
      </p:sp>
    </p:spTree>
    <p:extLst>
      <p:ext uri="{BB962C8B-B14F-4D97-AF65-F5344CB8AC3E}">
        <p14:creationId xmlns:p14="http://schemas.microsoft.com/office/powerpoint/2010/main" val="3182154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136072" y="1129553"/>
            <a:ext cx="8007928" cy="39375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lstStyle/>
          <a:p>
            <a:endParaRPr lang="en-US" altLang="ja-JP" sz="3200"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14" name="正方形/長方形 13"/>
          <p:cNvSpPr/>
          <p:nvPr/>
        </p:nvSpPr>
        <p:spPr>
          <a:xfrm>
            <a:off x="-14275" y="650298"/>
            <a:ext cx="9144000" cy="48951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本項目で</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1p</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まで可。以下のフォームを活用。テーマ採択後の研究計画においては整合性を確認するため、可能な限り正確に記載。</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年度ごとの必要経費のムラは極力抑えて計画すること。</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4" name="正方形/長方形 3"/>
          <p:cNvSpPr/>
          <p:nvPr/>
        </p:nvSpPr>
        <p:spPr>
          <a:xfrm>
            <a:off x="-1" y="-2698"/>
            <a:ext cx="9144001" cy="681571"/>
          </a:xfrm>
          <a:prstGeom prst="rect">
            <a:avLst/>
          </a:prstGeom>
          <a:solidFill>
            <a:schemeClr val="tx1">
              <a:lumMod val="50000"/>
              <a:lumOff val="50000"/>
            </a:schemeClr>
          </a:solid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3200" dirty="0">
                <a:solidFill>
                  <a:schemeClr val="bg1"/>
                </a:solidFill>
                <a:latin typeface="ＭＳ 明朝" panose="02020609040205080304" pitchFamily="17" charset="-128"/>
                <a:ea typeface="ＭＳ 明朝" panose="02020609040205080304" pitchFamily="17" charset="-128"/>
              </a:rPr>
              <a:t>14.</a:t>
            </a:r>
            <a:r>
              <a:rPr lang="ja-JP" altLang="en-US" sz="3200" dirty="0">
                <a:solidFill>
                  <a:schemeClr val="bg1"/>
                </a:solidFill>
                <a:latin typeface="ＭＳ 明朝" panose="02020609040205080304" pitchFamily="17" charset="-128"/>
                <a:ea typeface="ＭＳ 明朝" panose="02020609040205080304" pitchFamily="17" charset="-128"/>
              </a:rPr>
              <a:t>資金の活用</a:t>
            </a:r>
            <a:endParaRPr lang="en-US" altLang="ja-JP" sz="2000" dirty="0">
              <a:solidFill>
                <a:schemeClr val="bg1"/>
              </a:solidFill>
              <a:latin typeface="Century" panose="02040604050505020304" pitchFamily="18" charset="0"/>
              <a:ea typeface="ＭＳ 明朝" panose="02020609040205080304" pitchFamily="17" charset="-128"/>
            </a:endParaRPr>
          </a:p>
        </p:txBody>
      </p:sp>
      <p:graphicFrame>
        <p:nvGraphicFramePr>
          <p:cNvPr id="2" name="表 2">
            <a:extLst>
              <a:ext uri="{FF2B5EF4-FFF2-40B4-BE49-F238E27FC236}">
                <a16:creationId xmlns:a16="http://schemas.microsoft.com/office/drawing/2014/main" id="{53B51C7E-AF83-409E-B3F2-82A02EEBE23E}"/>
              </a:ext>
            </a:extLst>
          </p:cNvPr>
          <p:cNvGraphicFramePr>
            <a:graphicFrameLocks noGrp="1"/>
          </p:cNvGraphicFramePr>
          <p:nvPr>
            <p:extLst>
              <p:ext uri="{D42A27DB-BD31-4B8C-83A1-F6EECF244321}">
                <p14:modId xmlns:p14="http://schemas.microsoft.com/office/powerpoint/2010/main" val="247811175"/>
              </p:ext>
            </p:extLst>
          </p:nvPr>
        </p:nvGraphicFramePr>
        <p:xfrm>
          <a:off x="92716" y="1472338"/>
          <a:ext cx="8836974" cy="4960943"/>
        </p:xfrm>
        <a:graphic>
          <a:graphicData uri="http://schemas.openxmlformats.org/drawingml/2006/table">
            <a:tbl>
              <a:tblPr firstRow="1" bandRow="1">
                <a:tableStyleId>{073A0DAA-6AF3-43AB-8588-CEC1D06C72B9}</a:tableStyleId>
              </a:tblPr>
              <a:tblGrid>
                <a:gridCol w="500618">
                  <a:extLst>
                    <a:ext uri="{9D8B030D-6E8A-4147-A177-3AD203B41FA5}">
                      <a16:colId xmlns:a16="http://schemas.microsoft.com/office/drawing/2014/main" val="707054093"/>
                    </a:ext>
                  </a:extLst>
                </a:gridCol>
                <a:gridCol w="1836904">
                  <a:extLst>
                    <a:ext uri="{9D8B030D-6E8A-4147-A177-3AD203B41FA5}">
                      <a16:colId xmlns:a16="http://schemas.microsoft.com/office/drawing/2014/main" val="2791093238"/>
                    </a:ext>
                  </a:extLst>
                </a:gridCol>
                <a:gridCol w="1102246">
                  <a:extLst>
                    <a:ext uri="{9D8B030D-6E8A-4147-A177-3AD203B41FA5}">
                      <a16:colId xmlns:a16="http://schemas.microsoft.com/office/drawing/2014/main" val="2359073384"/>
                    </a:ext>
                  </a:extLst>
                </a:gridCol>
                <a:gridCol w="1609930">
                  <a:extLst>
                    <a:ext uri="{9D8B030D-6E8A-4147-A177-3AD203B41FA5}">
                      <a16:colId xmlns:a16="http://schemas.microsoft.com/office/drawing/2014/main" val="377092335"/>
                    </a:ext>
                  </a:extLst>
                </a:gridCol>
                <a:gridCol w="946819">
                  <a:extLst>
                    <a:ext uri="{9D8B030D-6E8A-4147-A177-3AD203B41FA5}">
                      <a16:colId xmlns:a16="http://schemas.microsoft.com/office/drawing/2014/main" val="2245503487"/>
                    </a:ext>
                  </a:extLst>
                </a:gridCol>
                <a:gridCol w="946819">
                  <a:extLst>
                    <a:ext uri="{9D8B030D-6E8A-4147-A177-3AD203B41FA5}">
                      <a16:colId xmlns:a16="http://schemas.microsoft.com/office/drawing/2014/main" val="3723307684"/>
                    </a:ext>
                  </a:extLst>
                </a:gridCol>
                <a:gridCol w="946819">
                  <a:extLst>
                    <a:ext uri="{9D8B030D-6E8A-4147-A177-3AD203B41FA5}">
                      <a16:colId xmlns:a16="http://schemas.microsoft.com/office/drawing/2014/main" val="2965302971"/>
                    </a:ext>
                  </a:extLst>
                </a:gridCol>
                <a:gridCol w="946819">
                  <a:extLst>
                    <a:ext uri="{9D8B030D-6E8A-4147-A177-3AD203B41FA5}">
                      <a16:colId xmlns:a16="http://schemas.microsoft.com/office/drawing/2014/main" val="1078135555"/>
                    </a:ext>
                  </a:extLst>
                </a:gridCol>
              </a:tblGrid>
              <a:tr h="223843">
                <a:tc>
                  <a:txBody>
                    <a:bodyPr/>
                    <a:lstStyle/>
                    <a:p>
                      <a:pPr algn="ctr"/>
                      <a:endParaRPr kumimoji="1" lang="ja-JP" altLang="en-US" sz="1200" dirty="0"/>
                    </a:p>
                  </a:txBody>
                  <a:tcPr anchor="ctr">
                    <a:solidFill>
                      <a:schemeClr val="accent1"/>
                    </a:solidFill>
                  </a:tcPr>
                </a:tc>
                <a:tc>
                  <a:txBody>
                    <a:bodyPr/>
                    <a:lstStyle/>
                    <a:p>
                      <a:pPr algn="ctr"/>
                      <a:r>
                        <a:rPr kumimoji="1" lang="ja-JP" altLang="en-US" sz="1200" dirty="0">
                          <a:latin typeface="UD デジタル 教科書体 NK-B" panose="02020700000000000000" pitchFamily="18" charset="-128"/>
                          <a:ea typeface="UD デジタル 教科書体 NK-B" panose="02020700000000000000" pitchFamily="18" charset="-128"/>
                        </a:rPr>
                        <a:t>機関</a:t>
                      </a:r>
                    </a:p>
                  </a:txBody>
                  <a:tcPr anchor="ctr">
                    <a:solidFill>
                      <a:schemeClr val="accent1"/>
                    </a:solidFill>
                  </a:tcPr>
                </a:tc>
                <a:tc>
                  <a:txBody>
                    <a:bodyPr/>
                    <a:lstStyle/>
                    <a:p>
                      <a:pPr algn="ctr"/>
                      <a:r>
                        <a:rPr kumimoji="1" lang="ja-JP" altLang="en-US" sz="1200" dirty="0">
                          <a:latin typeface="UD デジタル 教科書体 NK-B" panose="02020700000000000000" pitchFamily="18" charset="-128"/>
                          <a:ea typeface="UD デジタル 教科書体 NK-B" panose="02020700000000000000" pitchFamily="18" charset="-128"/>
                        </a:rPr>
                        <a:t>費目</a:t>
                      </a:r>
                    </a:p>
                  </a:txBody>
                  <a:tcPr anchor="ctr">
                    <a:solidFill>
                      <a:schemeClr val="accent1"/>
                    </a:solidFill>
                  </a:tcPr>
                </a:tc>
                <a:tc>
                  <a:txBody>
                    <a:bodyPr/>
                    <a:lstStyle/>
                    <a:p>
                      <a:pPr algn="ctr"/>
                      <a:r>
                        <a:rPr kumimoji="1" lang="ja-JP" altLang="en-US" sz="1200" dirty="0">
                          <a:latin typeface="UD デジタル 教科書体 NK-B" panose="02020700000000000000" pitchFamily="18" charset="-128"/>
                          <a:ea typeface="UD デジタル 教科書体 NK-B" panose="02020700000000000000" pitchFamily="18" charset="-128"/>
                        </a:rPr>
                        <a:t>主たる内訳</a:t>
                      </a:r>
                    </a:p>
                  </a:txBody>
                  <a:tcPr anchor="ctr">
                    <a:solidFill>
                      <a:schemeClr val="accent1"/>
                    </a:solidFill>
                  </a:tcPr>
                </a:tc>
                <a:tc>
                  <a:txBody>
                    <a:bodyPr/>
                    <a:lstStyle/>
                    <a:p>
                      <a:pPr algn="ctr"/>
                      <a:r>
                        <a:rPr kumimoji="1" lang="en-US" altLang="ja-JP" sz="1200" dirty="0">
                          <a:latin typeface="UD デジタル 教科書体 NK-B" panose="02020700000000000000" pitchFamily="18" charset="-128"/>
                          <a:ea typeface="UD デジタル 教科書体 NK-B" panose="02020700000000000000" pitchFamily="18" charset="-128"/>
                        </a:rPr>
                        <a:t>2025</a:t>
                      </a:r>
                      <a:r>
                        <a:rPr kumimoji="1" lang="ja-JP" altLang="en-US" sz="1200" dirty="0">
                          <a:latin typeface="UD デジタル 教科書体 NK-B" panose="02020700000000000000" pitchFamily="18" charset="-128"/>
                          <a:ea typeface="UD デジタル 教科書体 NK-B" panose="02020700000000000000" pitchFamily="18" charset="-128"/>
                        </a:rPr>
                        <a:t>年度</a:t>
                      </a:r>
                    </a:p>
                  </a:txBody>
                  <a:tcPr anchor="ctr">
                    <a:solidFill>
                      <a:schemeClr val="accent1"/>
                    </a:solidFill>
                  </a:tcPr>
                </a:tc>
                <a:tc>
                  <a:txBody>
                    <a:bodyPr/>
                    <a:lstStyle/>
                    <a:p>
                      <a:pPr algn="ctr"/>
                      <a:r>
                        <a:rPr kumimoji="1" lang="en-US" altLang="ja-JP" sz="1200" dirty="0">
                          <a:latin typeface="UD デジタル 教科書体 NK-B" panose="02020700000000000000" pitchFamily="18" charset="-128"/>
                          <a:ea typeface="UD デジタル 教科書体 NK-B" panose="02020700000000000000" pitchFamily="18" charset="-128"/>
                        </a:rPr>
                        <a:t>2026</a:t>
                      </a:r>
                      <a:r>
                        <a:rPr kumimoji="1" lang="ja-JP" altLang="en-US" sz="1200" dirty="0">
                          <a:latin typeface="UD デジタル 教科書体 NK-B" panose="02020700000000000000" pitchFamily="18" charset="-128"/>
                          <a:ea typeface="UD デジタル 教科書体 NK-B" panose="02020700000000000000" pitchFamily="18" charset="-128"/>
                        </a:rPr>
                        <a:t>年度</a:t>
                      </a:r>
                    </a:p>
                  </a:txBody>
                  <a:tcPr anchor="ctr">
                    <a:solidFill>
                      <a:schemeClr val="accent1"/>
                    </a:solidFill>
                  </a:tcPr>
                </a:tc>
                <a:tc>
                  <a:txBody>
                    <a:bodyPr/>
                    <a:lstStyle/>
                    <a:p>
                      <a:pPr algn="ctr"/>
                      <a:r>
                        <a:rPr kumimoji="1" lang="en-US" altLang="ja-JP" sz="1200" dirty="0">
                          <a:latin typeface="UD デジタル 教科書体 NK-B" panose="02020700000000000000" pitchFamily="18" charset="-128"/>
                          <a:ea typeface="UD デジタル 教科書体 NK-B" panose="02020700000000000000" pitchFamily="18" charset="-128"/>
                        </a:rPr>
                        <a:t>2027</a:t>
                      </a:r>
                      <a:r>
                        <a:rPr kumimoji="1" lang="ja-JP" altLang="en-US" sz="1200" dirty="0">
                          <a:latin typeface="UD デジタル 教科書体 NK-B" panose="02020700000000000000" pitchFamily="18" charset="-128"/>
                          <a:ea typeface="UD デジタル 教科書体 NK-B" panose="02020700000000000000" pitchFamily="18" charset="-128"/>
                        </a:rPr>
                        <a:t>年度</a:t>
                      </a:r>
                    </a:p>
                  </a:txBody>
                  <a:tcPr anchor="ctr">
                    <a:solidFill>
                      <a:schemeClr val="accent1"/>
                    </a:solidFill>
                  </a:tcPr>
                </a:tc>
                <a:tc>
                  <a:txBody>
                    <a:bodyPr/>
                    <a:lstStyle/>
                    <a:p>
                      <a:pPr algn="ctr"/>
                      <a:r>
                        <a:rPr kumimoji="1" lang="en-US" altLang="ja-JP" sz="1200" dirty="0">
                          <a:latin typeface="UD デジタル 教科書体 NK-B" panose="02020700000000000000" pitchFamily="18" charset="-128"/>
                          <a:ea typeface="UD デジタル 教科書体 NK-B" panose="02020700000000000000" pitchFamily="18" charset="-128"/>
                        </a:rPr>
                        <a:t>2028</a:t>
                      </a:r>
                      <a:r>
                        <a:rPr kumimoji="1" lang="ja-JP" altLang="en-US" sz="1200" dirty="0">
                          <a:latin typeface="UD デジタル 教科書体 NK-B" panose="02020700000000000000" pitchFamily="18" charset="-128"/>
                          <a:ea typeface="UD デジタル 教科書体 NK-B" panose="02020700000000000000" pitchFamily="18" charset="-128"/>
                        </a:rPr>
                        <a:t>年度</a:t>
                      </a:r>
                    </a:p>
                  </a:txBody>
                  <a:tcPr anchor="ctr">
                    <a:solidFill>
                      <a:schemeClr val="accent1"/>
                    </a:solidFill>
                  </a:tcPr>
                </a:tc>
                <a:extLst>
                  <a:ext uri="{0D108BD9-81ED-4DB2-BD59-A6C34878D82A}">
                    <a16:rowId xmlns:a16="http://schemas.microsoft.com/office/drawing/2014/main" val="3364146120"/>
                  </a:ext>
                </a:extLst>
              </a:tr>
              <a:tr h="197173">
                <a:tc rowSpan="9">
                  <a:txBody>
                    <a:bodyPr/>
                    <a:lstStyle/>
                    <a:p>
                      <a:pPr algn="ctr"/>
                      <a:r>
                        <a:rPr kumimoji="1" lang="ja-JP" altLang="en-US" sz="1200" dirty="0">
                          <a:latin typeface="UD デジタル 教科書体 NK-B" panose="02020700000000000000" pitchFamily="18" charset="-128"/>
                          <a:ea typeface="UD デジタル 教科書体 NK-B" panose="02020700000000000000" pitchFamily="18" charset="-128"/>
                        </a:rPr>
                        <a:t>県研究費の主な使途</a:t>
                      </a:r>
                    </a:p>
                  </a:txBody>
                  <a:tcPr anchor="ctr">
                    <a:solidFill>
                      <a:srgbClr val="CFCDE5"/>
                    </a:solidFill>
                  </a:tcPr>
                </a:tc>
                <a:tc rowSpan="5">
                  <a:txBody>
                    <a:bodyPr/>
                    <a:lstStyle/>
                    <a:p>
                      <a:pPr algn="ctr"/>
                      <a:r>
                        <a:rPr kumimoji="1" lang="ja-JP" altLang="en-US" sz="1200" dirty="0"/>
                        <a:t>大学・研究機関等名</a:t>
                      </a:r>
                    </a:p>
                  </a:txBody>
                  <a:tcPr anchor="ctr">
                    <a:solidFill>
                      <a:srgbClr val="CFCDE5"/>
                    </a:solidFill>
                  </a:tcPr>
                </a:tc>
                <a:tc rowSpan="2">
                  <a:txBody>
                    <a:bodyPr/>
                    <a:lstStyle/>
                    <a:p>
                      <a:pPr algn="l"/>
                      <a:r>
                        <a:rPr kumimoji="1" lang="ja-JP" altLang="en-US" sz="1200" dirty="0"/>
                        <a:t>設備備品・試作品費</a:t>
                      </a:r>
                    </a:p>
                  </a:txBody>
                  <a:tcPr anchor="ctr">
                    <a:solidFill>
                      <a:srgbClr val="CFCDE5"/>
                    </a:solidFill>
                  </a:tcPr>
                </a:tc>
                <a:tc>
                  <a:txBody>
                    <a:bodyPr/>
                    <a:lstStyle/>
                    <a:p>
                      <a:pPr algn="ctr"/>
                      <a:r>
                        <a:rPr kumimoji="1" lang="ja-JP" altLang="en-US" sz="1200" dirty="0"/>
                        <a:t>○○○</a:t>
                      </a:r>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extLst>
                  <a:ext uri="{0D108BD9-81ED-4DB2-BD59-A6C34878D82A}">
                    <a16:rowId xmlns:a16="http://schemas.microsoft.com/office/drawing/2014/main" val="85965422"/>
                  </a:ext>
                </a:extLst>
              </a:tr>
              <a:tr h="234003">
                <a:tc vMerge="1">
                  <a:txBody>
                    <a:bodyPr/>
                    <a:lstStyle/>
                    <a:p>
                      <a:pPr algn="ctr"/>
                      <a:endParaRPr kumimoji="1" lang="ja-JP" altLang="en-US" sz="1200" dirty="0"/>
                    </a:p>
                  </a:txBody>
                  <a:tcPr anchor="ctr"/>
                </a:tc>
                <a:tc vMerge="1">
                  <a:txBody>
                    <a:bodyPr/>
                    <a:lstStyle/>
                    <a:p>
                      <a:pPr algn="ctr"/>
                      <a:endParaRPr kumimoji="1" lang="ja-JP" altLang="en-US" sz="1200" dirty="0"/>
                    </a:p>
                  </a:txBody>
                  <a:tcPr anchor="ctr"/>
                </a:tc>
                <a:tc vMerge="1">
                  <a:txBody>
                    <a:bodyPr/>
                    <a:lstStyle/>
                    <a:p>
                      <a:endParaRPr kumimoji="1" lang="ja-JP" altLang="en-US"/>
                    </a:p>
                  </a:txBody>
                  <a:tcPr/>
                </a:tc>
                <a:tc>
                  <a:txBody>
                    <a:bodyPr/>
                    <a:lstStyle/>
                    <a:p>
                      <a:pPr algn="ctr"/>
                      <a:r>
                        <a:rPr kumimoji="1" lang="ja-JP" altLang="en-US" sz="1200" dirty="0"/>
                        <a:t>△△△</a:t>
                      </a:r>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extLst>
                  <a:ext uri="{0D108BD9-81ED-4DB2-BD59-A6C34878D82A}">
                    <a16:rowId xmlns:a16="http://schemas.microsoft.com/office/drawing/2014/main" val="1096915721"/>
                  </a:ext>
                </a:extLst>
              </a:tr>
              <a:tr h="207333">
                <a:tc vMerge="1">
                  <a:txBody>
                    <a:bodyPr/>
                    <a:lstStyle/>
                    <a:p>
                      <a:pPr algn="ctr"/>
                      <a:endParaRPr kumimoji="1" lang="ja-JP" altLang="en-US" sz="1200" dirty="0"/>
                    </a:p>
                  </a:txBody>
                  <a:tcPr anchor="ctr"/>
                </a:tc>
                <a:tc vMerge="1">
                  <a:txBody>
                    <a:bodyPr/>
                    <a:lstStyle/>
                    <a:p>
                      <a:pPr algn="ctr"/>
                      <a:endParaRPr kumimoji="1" lang="ja-JP" altLang="en-US" sz="1200" dirty="0"/>
                    </a:p>
                  </a:txBody>
                  <a:tcPr anchor="ctr"/>
                </a:tc>
                <a:tc>
                  <a:txBody>
                    <a:bodyPr/>
                    <a:lstStyle/>
                    <a:p>
                      <a:pPr algn="l"/>
                      <a:r>
                        <a:rPr kumimoji="1" lang="ja-JP" altLang="en-US" sz="1200" dirty="0"/>
                        <a:t>人件費</a:t>
                      </a:r>
                      <a:endParaRPr kumimoji="1" lang="ja-JP" altLang="en-US"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extLst>
                  <a:ext uri="{0D108BD9-81ED-4DB2-BD59-A6C34878D82A}">
                    <a16:rowId xmlns:a16="http://schemas.microsoft.com/office/drawing/2014/main" val="1275573022"/>
                  </a:ext>
                </a:extLst>
              </a:tr>
              <a:tr h="237813">
                <a:tc vMerge="1">
                  <a:txBody>
                    <a:bodyPr/>
                    <a:lstStyle/>
                    <a:p>
                      <a:pPr algn="ctr"/>
                      <a:endParaRPr kumimoji="1" lang="ja-JP" altLang="en-US" sz="1200" dirty="0"/>
                    </a:p>
                  </a:txBody>
                  <a:tcPr anchor="ctr"/>
                </a:tc>
                <a:tc vMerge="1">
                  <a:txBody>
                    <a:bodyPr/>
                    <a:lstStyle/>
                    <a:p>
                      <a:pPr algn="ctr"/>
                      <a:endParaRPr kumimoji="1" lang="ja-JP" altLang="en-US" sz="1200" dirty="0"/>
                    </a:p>
                  </a:txBody>
                  <a:tcPr anchor="ctr"/>
                </a:tc>
                <a:tc rowSpan="2">
                  <a:txBody>
                    <a:bodyPr/>
                    <a:lstStyle/>
                    <a:p>
                      <a:pPr algn="l"/>
                      <a:r>
                        <a:rPr kumimoji="1" lang="ja-JP" altLang="en-US" sz="1200" dirty="0"/>
                        <a:t>業務実施費</a:t>
                      </a:r>
                      <a:endParaRPr kumimoji="1" lang="ja-JP" altLang="en-US"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extLst>
                  <a:ext uri="{0D108BD9-81ED-4DB2-BD59-A6C34878D82A}">
                    <a16:rowId xmlns:a16="http://schemas.microsoft.com/office/drawing/2014/main" val="471312567"/>
                  </a:ext>
                </a:extLst>
              </a:tr>
              <a:tr h="282142">
                <a:tc vMerge="1">
                  <a:txBody>
                    <a:bodyPr/>
                    <a:lstStyle/>
                    <a:p>
                      <a:pPr algn="ctr"/>
                      <a:endParaRPr kumimoji="1" lang="ja-JP" altLang="en-US" sz="1200" dirty="0"/>
                    </a:p>
                  </a:txBody>
                  <a:tcPr anchor="ctr"/>
                </a:tc>
                <a:tc vMerge="1">
                  <a:txBody>
                    <a:bodyPr/>
                    <a:lstStyle/>
                    <a:p>
                      <a:pPr algn="ctr"/>
                      <a:endParaRPr kumimoji="1" lang="ja-JP" altLang="en-US" sz="1200" dirty="0"/>
                    </a:p>
                  </a:txBody>
                  <a:tcPr anchor="ctr"/>
                </a:tc>
                <a:tc vMerge="1">
                  <a:txBody>
                    <a:bodyPr/>
                    <a:lstStyle/>
                    <a:p>
                      <a:endParaRPr kumimoji="1" lang="ja-JP" altLang="en-US"/>
                    </a:p>
                  </a:txBody>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extLst>
                  <a:ext uri="{0D108BD9-81ED-4DB2-BD59-A6C34878D82A}">
                    <a16:rowId xmlns:a16="http://schemas.microsoft.com/office/drawing/2014/main" val="3556975288"/>
                  </a:ext>
                </a:extLst>
              </a:tr>
              <a:tr h="470237">
                <a:tc vMerge="1">
                  <a:txBody>
                    <a:bodyPr/>
                    <a:lstStyle/>
                    <a:p>
                      <a:pPr algn="ctr"/>
                      <a:endParaRPr kumimoji="1" lang="en-US" altLang="ja-JP" sz="1200" dirty="0"/>
                    </a:p>
                  </a:txBody>
                  <a:tcPr anchor="ctr"/>
                </a:tc>
                <a:tc rowSpan="3">
                  <a:txBody>
                    <a:bodyPr/>
                    <a:lstStyle/>
                    <a:p>
                      <a:pPr algn="ctr"/>
                      <a:r>
                        <a:rPr kumimoji="1" lang="ja-JP" altLang="en-US" sz="1200" dirty="0"/>
                        <a:t>企業名</a:t>
                      </a:r>
                    </a:p>
                  </a:txBody>
                  <a:tcPr anchor="ctr">
                    <a:solidFill>
                      <a:srgbClr val="EFEEF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設備備品・試作品費</a:t>
                      </a:r>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extLst>
                  <a:ext uri="{0D108BD9-81ED-4DB2-BD59-A6C34878D82A}">
                    <a16:rowId xmlns:a16="http://schemas.microsoft.com/office/drawing/2014/main" val="1742248897"/>
                  </a:ext>
                </a:extLst>
              </a:tr>
              <a:tr h="307406">
                <a:tc vMerge="1">
                  <a:txBody>
                    <a:bodyPr/>
                    <a:lstStyle/>
                    <a:p>
                      <a:pPr algn="ctr"/>
                      <a:endParaRPr kumimoji="1" lang="en-US" altLang="ja-JP" sz="1200" dirty="0"/>
                    </a:p>
                  </a:txBody>
                  <a:tcPr anchor="ctr"/>
                </a:tc>
                <a:tc vMerge="1">
                  <a:txBody>
                    <a:bodyPr/>
                    <a:lstStyle/>
                    <a:p>
                      <a:endParaRPr dirty="0"/>
                    </a:p>
                  </a:txBody>
                  <a:tcPr anchor="ctr"/>
                </a:tc>
                <a:tc>
                  <a:txBody>
                    <a:bodyPr/>
                    <a:lstStyle/>
                    <a:p>
                      <a:pPr algn="l"/>
                      <a:r>
                        <a:rPr kumimoji="1" lang="ja-JP" altLang="en-US" sz="1200" dirty="0"/>
                        <a:t>人件費</a:t>
                      </a:r>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extLst>
                  <a:ext uri="{0D108BD9-81ED-4DB2-BD59-A6C34878D82A}">
                    <a16:rowId xmlns:a16="http://schemas.microsoft.com/office/drawing/2014/main" val="2614764438"/>
                  </a:ext>
                </a:extLst>
              </a:tr>
              <a:tr h="243558">
                <a:tc vMerge="1">
                  <a:txBody>
                    <a:bodyPr/>
                    <a:lstStyle/>
                    <a:p>
                      <a:pPr algn="ctr"/>
                      <a:endParaRPr kumimoji="1" lang="en-US" altLang="ja-JP" sz="1200" dirty="0"/>
                    </a:p>
                  </a:txBody>
                  <a:tcPr anchor="ctr"/>
                </a:tc>
                <a:tc vMerge="1">
                  <a:txBody>
                    <a:bodyPr/>
                    <a:lstStyle/>
                    <a:p>
                      <a:pPr algn="ctr"/>
                      <a:endParaRPr kumimoji="1" lang="ja-JP" altLang="en-US" sz="1200" dirty="0"/>
                    </a:p>
                  </a:txBody>
                  <a:tcPr anchor="ctr"/>
                </a:tc>
                <a:tc>
                  <a:txBody>
                    <a:bodyPr/>
                    <a:lstStyle/>
                    <a:p>
                      <a:pPr algn="l"/>
                      <a:r>
                        <a:rPr kumimoji="1" lang="ja-JP" altLang="en-US" sz="1200" dirty="0"/>
                        <a:t>業務実施費</a:t>
                      </a:r>
                      <a:endParaRPr kumimoji="1" lang="ja-JP" altLang="en-US"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extLst>
                  <a:ext uri="{0D108BD9-81ED-4DB2-BD59-A6C34878D82A}">
                    <a16:rowId xmlns:a16="http://schemas.microsoft.com/office/drawing/2014/main" val="1132702693"/>
                  </a:ext>
                </a:extLst>
              </a:tr>
              <a:tr h="307406">
                <a:tc vMerge="1">
                  <a:txBody>
                    <a:bodyPr/>
                    <a:lstStyle/>
                    <a:p>
                      <a:pPr algn="ctr"/>
                      <a:endParaRPr kumimoji="1" lang="en-US" altLang="ja-JP" sz="1200" dirty="0"/>
                    </a:p>
                  </a:txBody>
                  <a:tcPr anchor="ctr"/>
                </a:tc>
                <a:tc gridSpan="2">
                  <a:txBody>
                    <a:bodyPr/>
                    <a:lstStyle/>
                    <a:p>
                      <a:pPr algn="ctr"/>
                      <a:r>
                        <a:rPr kumimoji="1" lang="ja-JP" altLang="en-US" sz="1200" b="1" dirty="0"/>
                        <a:t>合計</a:t>
                      </a:r>
                    </a:p>
                  </a:txBody>
                  <a:tcPr anchor="ctr">
                    <a:solidFill>
                      <a:srgbClr val="CFCDE5"/>
                    </a:solidFill>
                  </a:tcPr>
                </a:tc>
                <a:tc hMerge="1">
                  <a:txBody>
                    <a:bodyPr/>
                    <a:lstStyle/>
                    <a:p>
                      <a:endParaRPr kumimoji="1" lang="ja-JP" altLang="en-US"/>
                    </a:p>
                  </a:txBody>
                  <a:tcPr/>
                </a:tc>
                <a:tc>
                  <a:txBody>
                    <a:bodyPr/>
                    <a:lstStyle/>
                    <a:p>
                      <a:pPr algn="ctr"/>
                      <a:endParaRPr kumimoji="1" lang="ja-JP" altLang="en-US" sz="1200" b="1" dirty="0"/>
                    </a:p>
                  </a:txBody>
                  <a:tcPr anchor="ctr">
                    <a:solidFill>
                      <a:srgbClr val="CFCDE5"/>
                    </a:solidFill>
                  </a:tcPr>
                </a:tc>
                <a:tc>
                  <a:txBody>
                    <a:bodyPr/>
                    <a:lstStyle/>
                    <a:p>
                      <a:pPr algn="ctr"/>
                      <a:endParaRPr kumimoji="1" lang="ja-JP" altLang="en-US" sz="1200" b="1" dirty="0"/>
                    </a:p>
                  </a:txBody>
                  <a:tcPr anchor="ctr">
                    <a:solidFill>
                      <a:srgbClr val="CFCDE5"/>
                    </a:solidFill>
                  </a:tcPr>
                </a:tc>
                <a:tc>
                  <a:txBody>
                    <a:bodyPr/>
                    <a:lstStyle/>
                    <a:p>
                      <a:pPr algn="ctr"/>
                      <a:endParaRPr kumimoji="1" lang="ja-JP" altLang="en-US" sz="1200" b="1" dirty="0"/>
                    </a:p>
                  </a:txBody>
                  <a:tcPr anchor="ctr">
                    <a:solidFill>
                      <a:srgbClr val="CFCDE5"/>
                    </a:solidFill>
                  </a:tcPr>
                </a:tc>
                <a:tc>
                  <a:txBody>
                    <a:bodyPr/>
                    <a:lstStyle/>
                    <a:p>
                      <a:pPr algn="ctr"/>
                      <a:endParaRPr kumimoji="1" lang="ja-JP" altLang="en-US" sz="1200" b="1" dirty="0"/>
                    </a:p>
                  </a:txBody>
                  <a:tcPr anchor="ctr">
                    <a:solidFill>
                      <a:srgbClr val="CFCDE5"/>
                    </a:solidFill>
                  </a:tcPr>
                </a:tc>
                <a:tc>
                  <a:txBody>
                    <a:bodyPr/>
                    <a:lstStyle/>
                    <a:p>
                      <a:pPr algn="ctr"/>
                      <a:endParaRPr kumimoji="1" lang="ja-JP" altLang="en-US" sz="1200" b="1" dirty="0"/>
                    </a:p>
                  </a:txBody>
                  <a:tcPr anchor="ctr">
                    <a:solidFill>
                      <a:srgbClr val="CFCDE5"/>
                    </a:solidFill>
                  </a:tcPr>
                </a:tc>
                <a:extLst>
                  <a:ext uri="{0D108BD9-81ED-4DB2-BD59-A6C34878D82A}">
                    <a16:rowId xmlns:a16="http://schemas.microsoft.com/office/drawing/2014/main" val="1468543847"/>
                  </a:ext>
                </a:extLst>
              </a:tr>
              <a:tr h="252382">
                <a:tc rowSpan="5">
                  <a:txBody>
                    <a:bodyPr/>
                    <a:lstStyle/>
                    <a:p>
                      <a:pPr algn="ctr"/>
                      <a:r>
                        <a:rPr kumimoji="1" lang="ja-JP" altLang="en-US" sz="1200" dirty="0">
                          <a:latin typeface="UD デジタル 教科書体 NK-B" panose="02020700000000000000" pitchFamily="18" charset="-128"/>
                          <a:ea typeface="UD デジタル 教科書体 NK-B" panose="02020700000000000000" pitchFamily="18" charset="-128"/>
                        </a:rPr>
                        <a:t>自己負担金見込み</a:t>
                      </a:r>
                      <a:endParaRPr kumimoji="1" lang="en-US" altLang="ja-JP" sz="1200" dirty="0">
                        <a:latin typeface="UD デジタル 教科書体 NK-B" panose="02020700000000000000" pitchFamily="18" charset="-128"/>
                        <a:ea typeface="UD デジタル 教科書体 NK-B" panose="02020700000000000000" pitchFamily="18" charset="-128"/>
                      </a:endParaRPr>
                    </a:p>
                  </a:txBody>
                  <a:tcPr anchor="ctr">
                    <a:solidFill>
                      <a:srgbClr val="EFEEF6"/>
                    </a:solidFill>
                  </a:tcPr>
                </a:tc>
                <a:tc rowSpan="2">
                  <a:txBody>
                    <a:bodyPr/>
                    <a:lstStyle/>
                    <a:p>
                      <a:pPr algn="ctr"/>
                      <a:r>
                        <a:rPr kumimoji="1" lang="ja-JP" altLang="en-US" sz="1200" dirty="0"/>
                        <a:t>企業名</a:t>
                      </a:r>
                      <a:r>
                        <a:rPr kumimoji="1" lang="en-US" altLang="ja-JP" sz="1200" dirty="0"/>
                        <a:t>A</a:t>
                      </a:r>
                      <a:endParaRPr kumimoji="1" lang="ja-JP" altLang="en-US" sz="1200" dirty="0"/>
                    </a:p>
                  </a:txBody>
                  <a:tcPr anchor="ctr">
                    <a:solidFill>
                      <a:srgbClr val="EFEEF6"/>
                    </a:solidFill>
                  </a:tcPr>
                </a:tc>
                <a:tc>
                  <a:txBody>
                    <a:bodyPr/>
                    <a:lstStyle/>
                    <a:p>
                      <a:pPr algn="l"/>
                      <a:r>
                        <a:rPr kumimoji="1" lang="ja-JP" altLang="en-US" sz="1200" dirty="0"/>
                        <a:t>設備備品費</a:t>
                      </a:r>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extLst>
                  <a:ext uri="{0D108BD9-81ED-4DB2-BD59-A6C34878D82A}">
                    <a16:rowId xmlns:a16="http://schemas.microsoft.com/office/drawing/2014/main" val="2876259897"/>
                  </a:ext>
                </a:extLst>
              </a:tr>
              <a:tr h="307406">
                <a:tc vMerge="1">
                  <a:txBody>
                    <a:bodyPr/>
                    <a:lstStyle/>
                    <a:p>
                      <a:pPr algn="ctr"/>
                      <a:endParaRPr kumimoji="1" lang="en-US" altLang="ja-JP" sz="1200" dirty="0"/>
                    </a:p>
                  </a:txBody>
                  <a:tcPr anchor="ctr"/>
                </a:tc>
                <a:tc vMerge="1">
                  <a:txBody>
                    <a:bodyPr/>
                    <a:lstStyle/>
                    <a:p>
                      <a:pPr algn="ctr"/>
                      <a:endParaRPr kumimoji="1" lang="ja-JP" altLang="en-US" sz="1200" dirty="0"/>
                    </a:p>
                  </a:txBody>
                  <a:tcPr anchor="ctr"/>
                </a:tc>
                <a:tc>
                  <a:txBody>
                    <a:bodyPr/>
                    <a:lstStyle/>
                    <a:p>
                      <a:r>
                        <a:rPr kumimoji="1" lang="ja-JP" altLang="en-US" sz="1200" dirty="0"/>
                        <a:t>人件費</a:t>
                      </a:r>
                      <a:endParaRPr kumimoji="1" lang="ja-JP" altLang="en-US"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extLst>
                  <a:ext uri="{0D108BD9-81ED-4DB2-BD59-A6C34878D82A}">
                    <a16:rowId xmlns:a16="http://schemas.microsoft.com/office/drawing/2014/main" val="3904513174"/>
                  </a:ext>
                </a:extLst>
              </a:tr>
              <a:tr h="307406">
                <a:tc vMerge="1">
                  <a:txBody>
                    <a:bodyPr/>
                    <a:lstStyle/>
                    <a:p>
                      <a:pPr algn="ctr"/>
                      <a:endParaRPr kumimoji="1" lang="en-US" altLang="ja-JP" sz="1200" dirty="0"/>
                    </a:p>
                  </a:txBody>
                  <a:tcPr anchor="ctr"/>
                </a:tc>
                <a:tc rowSpan="2">
                  <a:txBody>
                    <a:bodyPr/>
                    <a:lstStyle/>
                    <a:p>
                      <a:pPr algn="ctr"/>
                      <a:r>
                        <a:rPr kumimoji="1" lang="ja-JP" altLang="en-US" sz="1200" dirty="0"/>
                        <a:t>企業名</a:t>
                      </a:r>
                      <a:r>
                        <a:rPr kumimoji="1" lang="en-US" altLang="ja-JP" sz="1200" dirty="0"/>
                        <a:t>B</a:t>
                      </a:r>
                    </a:p>
                    <a:p>
                      <a:pPr algn="ctr"/>
                      <a:r>
                        <a:rPr kumimoji="1" lang="ja-JP" altLang="en-US" sz="900" dirty="0"/>
                        <a:t>（中堅・中小企業のため</a:t>
                      </a:r>
                      <a:r>
                        <a:rPr kumimoji="1" lang="en-US" altLang="ja-JP" sz="900" dirty="0"/>
                        <a:t>2</a:t>
                      </a:r>
                      <a:r>
                        <a:rPr kumimoji="1" lang="ja-JP" altLang="en-US" sz="900" dirty="0"/>
                        <a:t>倍後の額）</a:t>
                      </a:r>
                    </a:p>
                  </a:txBody>
                  <a:tcPr anchor="ctr">
                    <a:solidFill>
                      <a:srgbClr val="EFEEF6"/>
                    </a:solidFill>
                  </a:tcPr>
                </a:tc>
                <a:tc>
                  <a:txBody>
                    <a:bodyPr/>
                    <a:lstStyle/>
                    <a:p>
                      <a:pPr algn="l"/>
                      <a:r>
                        <a:rPr kumimoji="1" lang="ja-JP" altLang="en-US" sz="1200" dirty="0"/>
                        <a:t>人件費</a:t>
                      </a:r>
                      <a:endParaRPr kumimoji="1" lang="ja-JP" altLang="en-US" sz="800"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tc>
                  <a:txBody>
                    <a:bodyPr/>
                    <a:lstStyle/>
                    <a:p>
                      <a:pPr algn="ctr"/>
                      <a:endParaRPr kumimoji="1" lang="ja-JP" altLang="en-US" sz="1200" dirty="0"/>
                    </a:p>
                  </a:txBody>
                  <a:tcPr anchor="ctr">
                    <a:solidFill>
                      <a:srgbClr val="EFEEF6"/>
                    </a:solidFill>
                  </a:tcPr>
                </a:tc>
                <a:extLst>
                  <a:ext uri="{0D108BD9-81ED-4DB2-BD59-A6C34878D82A}">
                    <a16:rowId xmlns:a16="http://schemas.microsoft.com/office/drawing/2014/main" val="3688738759"/>
                  </a:ext>
                </a:extLst>
              </a:tr>
              <a:tr h="307406">
                <a:tc vMerge="1">
                  <a:txBody>
                    <a:bodyPr/>
                    <a:lstStyle/>
                    <a:p>
                      <a:pPr algn="ctr"/>
                      <a:endParaRPr kumimoji="1" lang="en-US" altLang="ja-JP" sz="1200" dirty="0"/>
                    </a:p>
                  </a:txBody>
                  <a:tcPr anchor="ctr"/>
                </a:tc>
                <a:tc vMerge="1">
                  <a:txBody>
                    <a:bodyPr/>
                    <a:lstStyle/>
                    <a:p>
                      <a:pPr algn="ctr"/>
                      <a:endParaRPr kumimoji="1" lang="ja-JP" altLang="en-US" sz="1200" dirty="0"/>
                    </a:p>
                  </a:txBody>
                  <a:tcPr anchor="ctr"/>
                </a:tc>
                <a:tc>
                  <a:txBody>
                    <a:bodyPr/>
                    <a:lstStyle/>
                    <a:p>
                      <a:r>
                        <a:rPr kumimoji="1" lang="ja-JP" altLang="en-US" sz="1200" dirty="0"/>
                        <a:t>業務実施費</a:t>
                      </a:r>
                      <a:endParaRPr kumimoji="1" lang="ja-JP" altLang="en-US"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tc>
                  <a:txBody>
                    <a:bodyPr/>
                    <a:lstStyle/>
                    <a:p>
                      <a:pPr algn="ctr"/>
                      <a:endParaRPr kumimoji="1" lang="ja-JP" altLang="en-US" sz="1200" dirty="0"/>
                    </a:p>
                  </a:txBody>
                  <a:tcPr anchor="ctr">
                    <a:solidFill>
                      <a:srgbClr val="CFCDE5"/>
                    </a:solidFill>
                  </a:tcPr>
                </a:tc>
                <a:extLst>
                  <a:ext uri="{0D108BD9-81ED-4DB2-BD59-A6C34878D82A}">
                    <a16:rowId xmlns:a16="http://schemas.microsoft.com/office/drawing/2014/main" val="1425358556"/>
                  </a:ext>
                </a:extLst>
              </a:tr>
              <a:tr h="248308">
                <a:tc vMerge="1">
                  <a:txBody>
                    <a:bodyPr/>
                    <a:lstStyle/>
                    <a:p>
                      <a:pPr algn="ctr"/>
                      <a:endParaRPr kumimoji="1" lang="en-US" altLang="ja-JP" sz="1200" dirty="0"/>
                    </a:p>
                  </a:txBody>
                  <a:tcPr anchor="ctr"/>
                </a:tc>
                <a:tc gridSpan="2">
                  <a:txBody>
                    <a:bodyPr/>
                    <a:lstStyle/>
                    <a:p>
                      <a:pPr algn="ctr"/>
                      <a:r>
                        <a:rPr kumimoji="1" lang="ja-JP" altLang="en-US" sz="1200" b="1" dirty="0">
                          <a:effectLst/>
                        </a:rPr>
                        <a:t>合計</a:t>
                      </a:r>
                    </a:p>
                  </a:txBody>
                  <a:tcPr anchor="ctr">
                    <a:solidFill>
                      <a:srgbClr val="EFEEF6"/>
                    </a:solidFill>
                  </a:tcPr>
                </a:tc>
                <a:tc hMerge="1">
                  <a:txBody>
                    <a:bodyPr/>
                    <a:lstStyle/>
                    <a:p>
                      <a:endParaRPr kumimoji="1" lang="ja-JP" altLang="en-US"/>
                    </a:p>
                  </a:txBody>
                  <a:tcPr/>
                </a:tc>
                <a:tc>
                  <a:txBody>
                    <a:bodyPr/>
                    <a:lstStyle/>
                    <a:p>
                      <a:pPr algn="ctr"/>
                      <a:endParaRPr kumimoji="1" lang="ja-JP" altLang="en-US" sz="1200" b="1" dirty="0">
                        <a:effectLst/>
                      </a:endParaRPr>
                    </a:p>
                  </a:txBody>
                  <a:tcPr anchor="ctr">
                    <a:solidFill>
                      <a:srgbClr val="EFEEF6"/>
                    </a:solidFill>
                  </a:tcPr>
                </a:tc>
                <a:tc>
                  <a:txBody>
                    <a:bodyPr/>
                    <a:lstStyle/>
                    <a:p>
                      <a:pPr algn="ctr"/>
                      <a:endParaRPr kumimoji="1" lang="ja-JP" altLang="en-US" sz="1200" b="1" dirty="0">
                        <a:effectLst/>
                      </a:endParaRPr>
                    </a:p>
                  </a:txBody>
                  <a:tcPr anchor="ctr">
                    <a:solidFill>
                      <a:srgbClr val="EFEEF6"/>
                    </a:solidFill>
                  </a:tcPr>
                </a:tc>
                <a:tc>
                  <a:txBody>
                    <a:bodyPr/>
                    <a:lstStyle/>
                    <a:p>
                      <a:pPr algn="ctr"/>
                      <a:endParaRPr kumimoji="1" lang="ja-JP" altLang="en-US" sz="1200" b="1" dirty="0">
                        <a:effectLst/>
                      </a:endParaRPr>
                    </a:p>
                  </a:txBody>
                  <a:tcPr anchor="ctr">
                    <a:solidFill>
                      <a:srgbClr val="EFEEF6"/>
                    </a:solidFill>
                  </a:tcPr>
                </a:tc>
                <a:tc>
                  <a:txBody>
                    <a:bodyPr/>
                    <a:lstStyle/>
                    <a:p>
                      <a:pPr algn="ctr"/>
                      <a:endParaRPr kumimoji="1" lang="ja-JP" altLang="en-US" sz="1200" b="1" dirty="0">
                        <a:effectLst/>
                      </a:endParaRPr>
                    </a:p>
                  </a:txBody>
                  <a:tcPr anchor="ctr">
                    <a:solidFill>
                      <a:srgbClr val="EFEEF6"/>
                    </a:solidFill>
                  </a:tcPr>
                </a:tc>
                <a:tc>
                  <a:txBody>
                    <a:bodyPr/>
                    <a:lstStyle/>
                    <a:p>
                      <a:pPr algn="ctr"/>
                      <a:endParaRPr kumimoji="1" lang="ja-JP" altLang="en-US" sz="1200" b="1" dirty="0">
                        <a:effectLst/>
                      </a:endParaRPr>
                    </a:p>
                  </a:txBody>
                  <a:tcPr anchor="ctr">
                    <a:solidFill>
                      <a:srgbClr val="EFEEF6"/>
                    </a:solidFill>
                  </a:tcPr>
                </a:tc>
                <a:extLst>
                  <a:ext uri="{0D108BD9-81ED-4DB2-BD59-A6C34878D82A}">
                    <a16:rowId xmlns:a16="http://schemas.microsoft.com/office/drawing/2014/main" val="2578950290"/>
                  </a:ext>
                </a:extLst>
              </a:tr>
              <a:tr h="476974">
                <a:tc gridSpan="3">
                  <a:txBody>
                    <a:bodyPr/>
                    <a:lstStyle/>
                    <a:p>
                      <a:pPr algn="ctr"/>
                      <a:r>
                        <a:rPr kumimoji="1" lang="ja-JP" altLang="en-US" sz="1200" dirty="0">
                          <a:latin typeface="UD デジタル 教科書体 NK-B" panose="02020700000000000000" pitchFamily="18" charset="-128"/>
                          <a:ea typeface="UD デジタル 教科書体 NK-B" panose="02020700000000000000" pitchFamily="18" charset="-128"/>
                        </a:rPr>
                        <a:t>目標（</a:t>
                      </a:r>
                      <a:r>
                        <a:rPr kumimoji="1" lang="en-US" altLang="ja-JP" sz="1200" dirty="0">
                          <a:latin typeface="UD デジタル 教科書体 NK-B" panose="02020700000000000000" pitchFamily="18" charset="-128"/>
                          <a:ea typeface="UD デジタル 教科書体 NK-B" panose="02020700000000000000" pitchFamily="18" charset="-128"/>
                        </a:rPr>
                        <a:t>TRL</a:t>
                      </a:r>
                      <a:r>
                        <a:rPr kumimoji="1" lang="ja-JP" altLang="en-US" sz="1200" dirty="0">
                          <a:latin typeface="UD デジタル 教科書体 NK-B" panose="02020700000000000000" pitchFamily="18" charset="-128"/>
                          <a:ea typeface="UD デジタル 教科書体 NK-B" panose="02020700000000000000" pitchFamily="18" charset="-128"/>
                        </a:rPr>
                        <a:t>）</a:t>
                      </a:r>
                      <a:endParaRPr kumimoji="1" lang="en-US" altLang="ja-JP" sz="1200" dirty="0">
                        <a:latin typeface="UD デジタル 教科書体 NK-B" panose="02020700000000000000" pitchFamily="18" charset="-128"/>
                        <a:ea typeface="UD デジタル 教科書体 NK-B" panose="02020700000000000000" pitchFamily="18" charset="-128"/>
                      </a:endParaRPr>
                    </a:p>
                  </a:txBody>
                  <a:tcPr anchor="ctr">
                    <a:solidFill>
                      <a:srgbClr val="EFEEF6"/>
                    </a:solidFill>
                  </a:tcPr>
                </a:tc>
                <a:tc hMerge="1">
                  <a:txBody>
                    <a:bodyPr/>
                    <a:lstStyle/>
                    <a:p>
                      <a:pPr algn="ctr"/>
                      <a:endParaRPr kumimoji="1" lang="ja-JP" altLang="en-US" sz="1200" b="1" dirty="0">
                        <a:effectLst/>
                      </a:endParaRPr>
                    </a:p>
                  </a:txBody>
                  <a:tcPr anchor="ctr">
                    <a:solidFill>
                      <a:srgbClr val="EFEEF6"/>
                    </a:solidFill>
                  </a:tcPr>
                </a:tc>
                <a:tc hMerge="1">
                  <a:txBody>
                    <a:bodyPr/>
                    <a:lstStyle/>
                    <a:p>
                      <a:endParaRPr kumimoji="1" lang="ja-JP" altLang="en-US"/>
                    </a:p>
                  </a:txBody>
                  <a:tcPr/>
                </a:tc>
                <a:tc gridSpan="5">
                  <a:txBody>
                    <a:bodyPr/>
                    <a:lstStyle/>
                    <a:p>
                      <a:pPr algn="ctr"/>
                      <a:r>
                        <a:rPr kumimoji="1" lang="en-US" altLang="ja-JP" sz="1200" b="1" dirty="0">
                          <a:effectLst/>
                        </a:rPr>
                        <a:t>TRL5</a:t>
                      </a:r>
                      <a:r>
                        <a:rPr kumimoji="1" lang="ja-JP" altLang="en-US" sz="1200" b="1" dirty="0">
                          <a:effectLst/>
                        </a:rPr>
                        <a:t>以下</a:t>
                      </a:r>
                      <a:r>
                        <a:rPr kumimoji="1" lang="en-US" altLang="ja-JP" sz="1200" b="1" dirty="0">
                          <a:effectLst/>
                        </a:rPr>
                        <a:t>(</a:t>
                      </a:r>
                      <a:r>
                        <a:rPr kumimoji="1" lang="ja-JP" altLang="en-US" sz="1200" b="1" dirty="0">
                          <a:effectLst/>
                        </a:rPr>
                        <a:t>技術確立の目途</a:t>
                      </a:r>
                      <a:r>
                        <a:rPr kumimoji="1" lang="en-US" altLang="ja-JP" sz="1200" b="1" dirty="0">
                          <a:effectLst/>
                        </a:rPr>
                        <a:t>)</a:t>
                      </a:r>
                      <a:r>
                        <a:rPr kumimoji="1" lang="ja-JP" altLang="en-US" sz="1200" b="1" dirty="0">
                          <a:effectLst/>
                        </a:rPr>
                        <a:t>・</a:t>
                      </a:r>
                      <a:r>
                        <a:rPr kumimoji="1" lang="en-US" altLang="ja-JP" sz="1200" b="1" dirty="0">
                          <a:effectLst/>
                        </a:rPr>
                        <a:t>TRL6</a:t>
                      </a:r>
                      <a:r>
                        <a:rPr kumimoji="1" lang="ja-JP" altLang="en-US" sz="1200" b="1" dirty="0">
                          <a:effectLst/>
                        </a:rPr>
                        <a:t>～</a:t>
                      </a:r>
                      <a:r>
                        <a:rPr kumimoji="1" lang="en-US" altLang="ja-JP" sz="1200" b="1" dirty="0">
                          <a:effectLst/>
                        </a:rPr>
                        <a:t>7(</a:t>
                      </a:r>
                      <a:r>
                        <a:rPr kumimoji="1" lang="ja-JP" altLang="en-US" sz="1200" b="1" dirty="0">
                          <a:effectLst/>
                        </a:rPr>
                        <a:t>実証</a:t>
                      </a:r>
                      <a:r>
                        <a:rPr kumimoji="1" lang="en-US" altLang="ja-JP" sz="1200" b="1" dirty="0">
                          <a:effectLst/>
                        </a:rPr>
                        <a:t>)</a:t>
                      </a:r>
                      <a:r>
                        <a:rPr kumimoji="1" lang="ja-JP" altLang="en-US" sz="1200" b="1" dirty="0">
                          <a:effectLst/>
                        </a:rPr>
                        <a:t>・</a:t>
                      </a:r>
                      <a:r>
                        <a:rPr kumimoji="1" lang="en-US" altLang="ja-JP" sz="1200" b="1" dirty="0">
                          <a:effectLst/>
                        </a:rPr>
                        <a:t>TRL8</a:t>
                      </a:r>
                      <a:r>
                        <a:rPr kumimoji="1" lang="ja-JP" altLang="en-US" sz="1200" b="1" dirty="0">
                          <a:effectLst/>
                        </a:rPr>
                        <a:t>～</a:t>
                      </a:r>
                      <a:r>
                        <a:rPr kumimoji="1" lang="en-US" altLang="ja-JP" sz="1200" b="1" dirty="0">
                          <a:effectLst/>
                        </a:rPr>
                        <a:t>9(</a:t>
                      </a:r>
                      <a:r>
                        <a:rPr kumimoji="1" lang="ja-JP" altLang="en-US" sz="1200" b="1" dirty="0">
                          <a:effectLst/>
                        </a:rPr>
                        <a:t>事業化</a:t>
                      </a:r>
                      <a:r>
                        <a:rPr kumimoji="1" lang="en-US" altLang="ja-JP" sz="1200" b="1" dirty="0">
                          <a:effectLst/>
                        </a:rPr>
                        <a:t>)</a:t>
                      </a:r>
                    </a:p>
                    <a:p>
                      <a:pPr algn="l"/>
                      <a:r>
                        <a:rPr kumimoji="1" lang="en-US" altLang="ja-JP" sz="1200" b="1">
                          <a:solidFill>
                            <a:schemeClr val="bg1">
                              <a:lumMod val="50000"/>
                            </a:schemeClr>
                          </a:solidFill>
                          <a:effectLst/>
                        </a:rPr>
                        <a:t>                       </a:t>
                      </a:r>
                      <a:r>
                        <a:rPr kumimoji="1" lang="en-US" altLang="ja-JP" sz="1200" b="1" i="1" dirty="0">
                          <a:solidFill>
                            <a:schemeClr val="bg1">
                              <a:lumMod val="50000"/>
                            </a:schemeClr>
                          </a:solidFill>
                          <a:effectLst/>
                          <a:latin typeface="ＭＳ 明朝" panose="02020609040205080304" pitchFamily="17" charset="-128"/>
                          <a:ea typeface="ＭＳ 明朝" panose="02020609040205080304" pitchFamily="17" charset="-128"/>
                        </a:rPr>
                        <a:t>TRL</a:t>
                      </a:r>
                      <a:r>
                        <a:rPr kumimoji="1" lang="ja-JP" altLang="en-US" sz="1200" b="1" i="1" dirty="0">
                          <a:solidFill>
                            <a:schemeClr val="bg1">
                              <a:lumMod val="50000"/>
                            </a:schemeClr>
                          </a:solidFill>
                          <a:effectLst/>
                          <a:latin typeface="ＭＳ 明朝" panose="02020609040205080304" pitchFamily="17" charset="-128"/>
                          <a:ea typeface="ＭＳ 明朝" panose="02020609040205080304" pitchFamily="17" charset="-128"/>
                        </a:rPr>
                        <a:t>レベルに１つだけ 〇</a:t>
                      </a:r>
                    </a:p>
                  </a:txBody>
                  <a:tcPr>
                    <a:solidFill>
                      <a:srgbClr val="EFEEF6"/>
                    </a:solidFill>
                  </a:tcPr>
                </a:tc>
                <a:tc hMerge="1">
                  <a:txBody>
                    <a:bodyPr/>
                    <a:lstStyle/>
                    <a:p>
                      <a:pPr algn="ctr"/>
                      <a:endParaRPr kumimoji="1" lang="ja-JP" altLang="en-US" sz="1200" b="1" dirty="0">
                        <a:effectLst/>
                      </a:endParaRPr>
                    </a:p>
                  </a:txBody>
                  <a:tcPr anchor="ctr">
                    <a:solidFill>
                      <a:srgbClr val="EFEEF6"/>
                    </a:solidFill>
                  </a:tcPr>
                </a:tc>
                <a:tc hMerge="1">
                  <a:txBody>
                    <a:bodyPr/>
                    <a:lstStyle/>
                    <a:p>
                      <a:pPr algn="ctr"/>
                      <a:endParaRPr kumimoji="1" lang="ja-JP" altLang="en-US" sz="1200" b="1" dirty="0">
                        <a:effectLst/>
                      </a:endParaRPr>
                    </a:p>
                  </a:txBody>
                  <a:tcPr anchor="ctr">
                    <a:solidFill>
                      <a:srgbClr val="EFEEF6"/>
                    </a:solidFill>
                  </a:tcPr>
                </a:tc>
                <a:tc hMerge="1">
                  <a:txBody>
                    <a:bodyPr/>
                    <a:lstStyle/>
                    <a:p>
                      <a:pPr algn="ctr"/>
                      <a:endParaRPr kumimoji="1" lang="ja-JP" altLang="en-US" sz="1200" b="1" dirty="0">
                        <a:effectLst/>
                      </a:endParaRPr>
                    </a:p>
                  </a:txBody>
                  <a:tcPr anchor="ctr">
                    <a:solidFill>
                      <a:srgbClr val="EFEEF6"/>
                    </a:solidFill>
                  </a:tcPr>
                </a:tc>
                <a:tc hMerge="1">
                  <a:txBody>
                    <a:bodyPr/>
                    <a:lstStyle/>
                    <a:p>
                      <a:pPr algn="ctr"/>
                      <a:endParaRPr kumimoji="1" lang="ja-JP" altLang="en-US" sz="1200" b="1" dirty="0">
                        <a:effectLst/>
                      </a:endParaRPr>
                    </a:p>
                  </a:txBody>
                  <a:tcPr anchor="ctr">
                    <a:solidFill>
                      <a:srgbClr val="EFEEF6"/>
                    </a:solidFill>
                  </a:tcPr>
                </a:tc>
                <a:extLst>
                  <a:ext uri="{0D108BD9-81ED-4DB2-BD59-A6C34878D82A}">
                    <a16:rowId xmlns:a16="http://schemas.microsoft.com/office/drawing/2014/main" val="1981275403"/>
                  </a:ext>
                </a:extLst>
              </a:tr>
            </a:tbl>
          </a:graphicData>
        </a:graphic>
      </p:graphicFrame>
      <p:sp>
        <p:nvSpPr>
          <p:cNvPr id="6" name="スライド番号プレースホルダー 5">
            <a:extLst>
              <a:ext uri="{FF2B5EF4-FFF2-40B4-BE49-F238E27FC236}">
                <a16:creationId xmlns:a16="http://schemas.microsoft.com/office/drawing/2014/main" id="{CD9AA317-45A1-9B5D-7800-5833365EEA25}"/>
              </a:ext>
            </a:extLst>
          </p:cNvPr>
          <p:cNvSpPr>
            <a:spLocks noGrp="1"/>
          </p:cNvSpPr>
          <p:nvPr>
            <p:ph type="sldNum" sz="quarter" idx="12"/>
          </p:nvPr>
        </p:nvSpPr>
        <p:spPr>
          <a:xfrm>
            <a:off x="7072325" y="6492875"/>
            <a:ext cx="2057400" cy="365125"/>
          </a:xfrm>
        </p:spPr>
        <p:txBody>
          <a:bodyPr/>
          <a:lstStyle/>
          <a:p>
            <a:fld id="{E9D9C477-5CFB-4E8F-B477-AF2E93B6023D}" type="slidenum">
              <a:rPr kumimoji="1" lang="ja-JP" altLang="en-US" sz="2000" smtClean="0">
                <a:latin typeface="ＭＳ 明朝" panose="02020609040205080304" pitchFamily="17" charset="-128"/>
                <a:ea typeface="ＭＳ 明朝" panose="02020609040205080304" pitchFamily="17" charset="-128"/>
              </a:rPr>
              <a:t>14</a:t>
            </a:fld>
            <a:endParaRPr kumimoji="1" lang="ja-JP" altLang="en-US" sz="2000" dirty="0">
              <a:latin typeface="ＭＳ 明朝" panose="02020609040205080304" pitchFamily="17" charset="-128"/>
              <a:ea typeface="ＭＳ 明朝" panose="02020609040205080304" pitchFamily="17" charset="-128"/>
            </a:endParaRPr>
          </a:p>
        </p:txBody>
      </p:sp>
      <p:sp>
        <p:nvSpPr>
          <p:cNvPr id="7" name="正方形/長方形 6">
            <a:extLst>
              <a:ext uri="{FF2B5EF4-FFF2-40B4-BE49-F238E27FC236}">
                <a16:creationId xmlns:a16="http://schemas.microsoft.com/office/drawing/2014/main" id="{F14A5881-EF5F-9258-E771-BE64B739F162}"/>
              </a:ext>
            </a:extLst>
          </p:cNvPr>
          <p:cNvSpPr/>
          <p:nvPr/>
        </p:nvSpPr>
        <p:spPr>
          <a:xfrm>
            <a:off x="-14275" y="6492875"/>
            <a:ext cx="9144000" cy="59327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挑戦枠は「</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2026</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年度までの各年度」のみ記載。</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8" name="正方形/長方形 7">
            <a:extLst>
              <a:ext uri="{FF2B5EF4-FFF2-40B4-BE49-F238E27FC236}">
                <a16:creationId xmlns:a16="http://schemas.microsoft.com/office/drawing/2014/main" id="{74E3D962-BD66-D2FD-62DD-E2BA6D1B23A9}"/>
              </a:ext>
            </a:extLst>
          </p:cNvPr>
          <p:cNvSpPr/>
          <p:nvPr/>
        </p:nvSpPr>
        <p:spPr>
          <a:xfrm>
            <a:off x="2587644" y="3230411"/>
            <a:ext cx="4339650" cy="923330"/>
          </a:xfrm>
          <a:prstGeom prst="rect">
            <a:avLst/>
          </a:prstGeom>
          <a:noFill/>
        </p:spPr>
        <p:txBody>
          <a:bodyPr wrap="none" lIns="91440" tIns="45720" rIns="91440" bIns="45720">
            <a:spAutoFit/>
          </a:bodyPr>
          <a:lstStyle/>
          <a:p>
            <a:pPr algn="ctr"/>
            <a:r>
              <a:rPr lang="ja-JP" altLang="en-US" sz="5400" b="1" dirty="0">
                <a:ln w="10160">
                  <a:solidFill>
                    <a:schemeClr val="bg1">
                      <a:lumMod val="50000"/>
                    </a:schemeClr>
                  </a:solidFill>
                  <a:prstDash val="solid"/>
                </a:ln>
                <a:solidFill>
                  <a:srgbClr val="FFFFFF"/>
                </a:solidFill>
                <a:effectLst>
                  <a:outerShdw blurRad="38100" dist="22860" dir="5400000" algn="tl" rotWithShape="0">
                    <a:srgbClr val="000000">
                      <a:alpha val="30000"/>
                    </a:srgbClr>
                  </a:outerShdw>
                </a:effectLst>
              </a:rPr>
              <a:t>記入イメージ</a:t>
            </a:r>
          </a:p>
        </p:txBody>
      </p:sp>
      <p:sp>
        <p:nvSpPr>
          <p:cNvPr id="5" name="楕円 4">
            <a:extLst>
              <a:ext uri="{FF2B5EF4-FFF2-40B4-BE49-F238E27FC236}">
                <a16:creationId xmlns:a16="http://schemas.microsoft.com/office/drawing/2014/main" id="{12CF043C-3678-6240-B3C0-028D47F5B337}"/>
              </a:ext>
            </a:extLst>
          </p:cNvPr>
          <p:cNvSpPr/>
          <p:nvPr/>
        </p:nvSpPr>
        <p:spPr>
          <a:xfrm>
            <a:off x="6012673" y="5957401"/>
            <a:ext cx="1124910" cy="303962"/>
          </a:xfrm>
          <a:prstGeom prst="ellipse">
            <a:avLst/>
          </a:prstGeom>
          <a:noFill/>
          <a:ln w="28575">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04461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873987-D434-137A-F5E6-8516CB750174}"/>
            </a:ext>
          </a:extLst>
        </p:cNvPr>
        <p:cNvGrpSpPr/>
        <p:nvPr/>
      </p:nvGrpSpPr>
      <p:grpSpPr>
        <a:xfrm>
          <a:off x="0" y="0"/>
          <a:ext cx="0" cy="0"/>
          <a:chOff x="0" y="0"/>
          <a:chExt cx="0" cy="0"/>
        </a:xfrm>
      </p:grpSpPr>
      <p:sp>
        <p:nvSpPr>
          <p:cNvPr id="7" name="正方形/長方形 6">
            <a:extLst>
              <a:ext uri="{FF2B5EF4-FFF2-40B4-BE49-F238E27FC236}">
                <a16:creationId xmlns:a16="http://schemas.microsoft.com/office/drawing/2014/main" id="{C8F4FA56-DD10-4458-2100-24596A7EDB96}"/>
              </a:ext>
            </a:extLst>
          </p:cNvPr>
          <p:cNvSpPr/>
          <p:nvPr/>
        </p:nvSpPr>
        <p:spPr>
          <a:xfrm>
            <a:off x="1" y="678873"/>
            <a:ext cx="8954220" cy="37677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本項目で</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1p</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まで可。基本的に以下のフォームを活用。</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4" name="正方形/長方形 3">
            <a:extLst>
              <a:ext uri="{FF2B5EF4-FFF2-40B4-BE49-F238E27FC236}">
                <a16:creationId xmlns:a16="http://schemas.microsoft.com/office/drawing/2014/main" id="{D82E35F6-9BA9-7692-CA7E-278453B2B721}"/>
              </a:ext>
            </a:extLst>
          </p:cNvPr>
          <p:cNvSpPr/>
          <p:nvPr/>
        </p:nvSpPr>
        <p:spPr>
          <a:xfrm>
            <a:off x="9161" y="14657"/>
            <a:ext cx="9144001" cy="664216"/>
          </a:xfrm>
          <a:prstGeom prst="rect">
            <a:avLst/>
          </a:prstGeom>
          <a:solidFill>
            <a:schemeClr val="tx1">
              <a:lumMod val="50000"/>
              <a:lumOff val="50000"/>
            </a:schemeClr>
          </a:solid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3600" dirty="0">
                <a:solidFill>
                  <a:schemeClr val="bg1"/>
                </a:solidFill>
                <a:latin typeface="ＭＳ 明朝" panose="02020609040205080304" pitchFamily="17" charset="-128"/>
                <a:ea typeface="ＭＳ 明朝" panose="02020609040205080304" pitchFamily="17" charset="-128"/>
              </a:rPr>
              <a:t>15.</a:t>
            </a:r>
            <a:r>
              <a:rPr lang="ja-JP" altLang="en-US" sz="3600" dirty="0">
                <a:solidFill>
                  <a:schemeClr val="bg1"/>
                </a:solidFill>
                <a:latin typeface="ＭＳ 明朝" panose="02020609040205080304" pitchFamily="17" charset="-128"/>
                <a:ea typeface="ＭＳ 明朝" panose="02020609040205080304" pitchFamily="17" charset="-128"/>
              </a:rPr>
              <a:t>まとめ：提案者の公約　　</a:t>
            </a:r>
            <a:endParaRPr lang="en-US" altLang="ja-JP" sz="3600" dirty="0">
              <a:solidFill>
                <a:schemeClr val="bg1"/>
              </a:solidFill>
              <a:latin typeface="ＭＳ 明朝" panose="02020609040205080304" pitchFamily="17" charset="-128"/>
              <a:ea typeface="ＭＳ 明朝" panose="02020609040205080304" pitchFamily="17" charset="-128"/>
            </a:endParaRPr>
          </a:p>
          <a:p>
            <a:endParaRPr lang="en-US" altLang="ja-JP" sz="3200" dirty="0">
              <a:solidFill>
                <a:schemeClr val="bg1"/>
              </a:solidFill>
              <a:latin typeface="ＭＳ 明朝" panose="02020609040205080304" pitchFamily="17" charset="-128"/>
              <a:ea typeface="ＭＳ 明朝" panose="02020609040205080304" pitchFamily="17" charset="-128"/>
            </a:endParaRPr>
          </a:p>
        </p:txBody>
      </p:sp>
      <p:graphicFrame>
        <p:nvGraphicFramePr>
          <p:cNvPr id="8" name="表 7">
            <a:extLst>
              <a:ext uri="{FF2B5EF4-FFF2-40B4-BE49-F238E27FC236}">
                <a16:creationId xmlns:a16="http://schemas.microsoft.com/office/drawing/2014/main" id="{BE6D745C-BA8F-B5FD-7F4F-7106219C3413}"/>
              </a:ext>
            </a:extLst>
          </p:cNvPr>
          <p:cNvGraphicFramePr>
            <a:graphicFrameLocks noGrp="1"/>
          </p:cNvGraphicFramePr>
          <p:nvPr>
            <p:extLst>
              <p:ext uri="{D42A27DB-BD31-4B8C-83A1-F6EECF244321}">
                <p14:modId xmlns:p14="http://schemas.microsoft.com/office/powerpoint/2010/main" val="2046417578"/>
              </p:ext>
            </p:extLst>
          </p:nvPr>
        </p:nvGraphicFramePr>
        <p:xfrm>
          <a:off x="104052" y="1084220"/>
          <a:ext cx="8954220" cy="5107831"/>
        </p:xfrm>
        <a:graphic>
          <a:graphicData uri="http://schemas.openxmlformats.org/drawingml/2006/table">
            <a:tbl>
              <a:tblPr firstRow="1" bandRow="1"/>
              <a:tblGrid>
                <a:gridCol w="445180">
                  <a:extLst>
                    <a:ext uri="{9D8B030D-6E8A-4147-A177-3AD203B41FA5}">
                      <a16:colId xmlns:a16="http://schemas.microsoft.com/office/drawing/2014/main" val="20000"/>
                    </a:ext>
                  </a:extLst>
                </a:gridCol>
                <a:gridCol w="1511649">
                  <a:extLst>
                    <a:ext uri="{9D8B030D-6E8A-4147-A177-3AD203B41FA5}">
                      <a16:colId xmlns:a16="http://schemas.microsoft.com/office/drawing/2014/main" val="20001"/>
                    </a:ext>
                  </a:extLst>
                </a:gridCol>
                <a:gridCol w="3238995">
                  <a:extLst>
                    <a:ext uri="{9D8B030D-6E8A-4147-A177-3AD203B41FA5}">
                      <a16:colId xmlns:a16="http://schemas.microsoft.com/office/drawing/2014/main" val="20002"/>
                    </a:ext>
                  </a:extLst>
                </a:gridCol>
                <a:gridCol w="3758396">
                  <a:extLst>
                    <a:ext uri="{9D8B030D-6E8A-4147-A177-3AD203B41FA5}">
                      <a16:colId xmlns:a16="http://schemas.microsoft.com/office/drawing/2014/main" val="20003"/>
                    </a:ext>
                  </a:extLst>
                </a:gridCol>
              </a:tblGrid>
              <a:tr h="323412">
                <a:tc gridSpan="2">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ja-JP" altLang="en-US" sz="1600" b="0" dirty="0">
                          <a:solidFill>
                            <a:schemeClr val="bg1"/>
                          </a:solidFill>
                          <a:latin typeface="UD デジタル 教科書体 NK-B" panose="02020700000000000000" pitchFamily="18" charset="-128"/>
                          <a:ea typeface="UD デジタル 教科書体 NK-B" panose="02020700000000000000" pitchFamily="18" charset="-128"/>
                        </a:rPr>
                        <a:t>項　　　目</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5B9BD5">
                        <a:lumMod val="75000"/>
                      </a:srgbClr>
                    </a:solidFill>
                  </a:tcPr>
                </a:tc>
                <a:tc hMerge="1">
                  <a:txBody>
                    <a:bodyPr/>
                    <a:lstStyle/>
                    <a:p>
                      <a:endParaRPr kumimoji="1" lang="ja-JP" altLang="en-US" dirty="0"/>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ja-JP" altLang="en-US" sz="1600" b="0" dirty="0">
                          <a:solidFill>
                            <a:schemeClr val="bg1"/>
                          </a:solidFill>
                          <a:latin typeface="UD デジタル 教科書体 NK-B" panose="02020700000000000000" pitchFamily="18" charset="-128"/>
                          <a:ea typeface="UD デジタル 教科書体 NK-B" panose="02020700000000000000" pitchFamily="18" charset="-128"/>
                        </a:rPr>
                        <a:t>ステージゲート</a:t>
                      </a:r>
                      <a:r>
                        <a:rPr kumimoji="1" lang="en-US" altLang="ja-JP" sz="1600" b="0" dirty="0">
                          <a:solidFill>
                            <a:schemeClr val="bg1"/>
                          </a:solidFill>
                          <a:latin typeface="UD デジタル 教科書体 NK-B" panose="02020700000000000000" pitchFamily="18" charset="-128"/>
                          <a:ea typeface="UD デジタル 教科書体 NK-B" panose="02020700000000000000" pitchFamily="18" charset="-128"/>
                        </a:rPr>
                        <a:t>(</a:t>
                      </a:r>
                      <a:r>
                        <a:rPr kumimoji="1" lang="zh-TW" altLang="en-US" sz="1600" b="0" dirty="0">
                          <a:solidFill>
                            <a:schemeClr val="bg1"/>
                          </a:solidFill>
                          <a:latin typeface="UD デジタル 教科書体 NK-B" panose="02020700000000000000" pitchFamily="18" charset="-128"/>
                          <a:ea typeface="UD デジタル 教科書体 NK-B" panose="02020700000000000000" pitchFamily="18" charset="-128"/>
                        </a:rPr>
                        <a:t>中間</a:t>
                      </a:r>
                      <a:r>
                        <a:rPr kumimoji="1" lang="en-US" altLang="zh-TW" sz="1600" b="0" dirty="0">
                          <a:solidFill>
                            <a:schemeClr val="bg1"/>
                          </a:solidFill>
                          <a:latin typeface="UD デジタル 教科書体 NK-B" panose="02020700000000000000" pitchFamily="18" charset="-128"/>
                          <a:ea typeface="UD デジタル 教科書体 NK-B" panose="02020700000000000000" pitchFamily="18" charset="-128"/>
                        </a:rPr>
                        <a:t>)</a:t>
                      </a:r>
                    </a:p>
                    <a:p>
                      <a:pPr algn="ctr"/>
                      <a:r>
                        <a:rPr kumimoji="1" lang="ja-JP" altLang="en-US" sz="1600" b="0" dirty="0">
                          <a:solidFill>
                            <a:schemeClr val="bg1"/>
                          </a:solidFill>
                          <a:latin typeface="UD デジタル 教科書体 NK-B" panose="02020700000000000000" pitchFamily="18" charset="-128"/>
                          <a:ea typeface="UD デジタル 教科書体 NK-B" panose="02020700000000000000" pitchFamily="18" charset="-128"/>
                        </a:rPr>
                        <a:t>＜</a:t>
                      </a:r>
                      <a:r>
                        <a:rPr kumimoji="1" lang="en-US" altLang="ja-JP" sz="1600" b="0" dirty="0">
                          <a:solidFill>
                            <a:schemeClr val="bg1"/>
                          </a:solidFill>
                          <a:latin typeface="UD デジタル 教科書体 NK-B" panose="02020700000000000000" pitchFamily="18" charset="-128"/>
                          <a:ea typeface="UD デジタル 教科書体 NK-B" panose="02020700000000000000" pitchFamily="18" charset="-128"/>
                        </a:rPr>
                        <a:t>2027</a:t>
                      </a:r>
                      <a:r>
                        <a:rPr kumimoji="1" lang="zh-TW" altLang="en-US" sz="1600" b="0" dirty="0">
                          <a:solidFill>
                            <a:schemeClr val="bg1"/>
                          </a:solidFill>
                          <a:latin typeface="UD デジタル 教科書体 NK-B" panose="02020700000000000000" pitchFamily="18" charset="-128"/>
                          <a:ea typeface="UD デジタル 教科書体 NK-B" panose="02020700000000000000" pitchFamily="18" charset="-128"/>
                        </a:rPr>
                        <a:t>年</a:t>
                      </a:r>
                      <a:r>
                        <a:rPr kumimoji="1" lang="ja-JP" altLang="en-US" sz="1600" b="0" dirty="0">
                          <a:solidFill>
                            <a:schemeClr val="bg1"/>
                          </a:solidFill>
                          <a:latin typeface="UD デジタル 教科書体 NK-B" panose="02020700000000000000" pitchFamily="18" charset="-128"/>
                          <a:ea typeface="UD デジタル 教科書体 NK-B" panose="02020700000000000000" pitchFamily="18" charset="-128"/>
                        </a:rPr>
                        <a:t>３月＞</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5B9BD5">
                        <a:lumMod val="75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ja-JP" altLang="en-US" sz="1600" b="0" dirty="0">
                          <a:solidFill>
                            <a:schemeClr val="bg1"/>
                          </a:solidFill>
                          <a:latin typeface="UD デジタル 教科書体 NK-B" panose="02020700000000000000" pitchFamily="18" charset="-128"/>
                          <a:ea typeface="UD デジタル 教科書体 NK-B" panose="02020700000000000000" pitchFamily="18" charset="-128"/>
                        </a:rPr>
                        <a:t>終了</a:t>
                      </a:r>
                      <a:r>
                        <a:rPr kumimoji="1" lang="zh-TW" altLang="en-US" sz="1600" b="0" dirty="0">
                          <a:solidFill>
                            <a:schemeClr val="bg1"/>
                          </a:solidFill>
                          <a:latin typeface="UD デジタル 教科書体 NK-B" panose="02020700000000000000" pitchFamily="18" charset="-128"/>
                          <a:ea typeface="UD デジタル 教科書体 NK-B" panose="02020700000000000000" pitchFamily="18" charset="-128"/>
                        </a:rPr>
                        <a:t>時点</a:t>
                      </a:r>
                      <a:endParaRPr kumimoji="1" lang="en-US" altLang="zh-TW" sz="1600" b="0" dirty="0">
                        <a:solidFill>
                          <a:schemeClr val="bg1"/>
                        </a:solidFill>
                        <a:latin typeface="UD デジタル 教科書体 NK-B" panose="02020700000000000000" pitchFamily="18" charset="-128"/>
                        <a:ea typeface="UD デジタル 教科書体 NK-B" panose="02020700000000000000" pitchFamily="18" charset="-128"/>
                      </a:endParaRPr>
                    </a:p>
                    <a:p>
                      <a:pPr algn="ctr"/>
                      <a:r>
                        <a:rPr kumimoji="1" lang="ja-JP" altLang="en-US" sz="1600" b="0" dirty="0">
                          <a:solidFill>
                            <a:schemeClr val="bg1"/>
                          </a:solidFill>
                          <a:latin typeface="UD デジタル 教科書体 NK-B" panose="02020700000000000000" pitchFamily="18" charset="-128"/>
                          <a:ea typeface="UD デジタル 教科書体 NK-B" panose="02020700000000000000" pitchFamily="18" charset="-128"/>
                        </a:rPr>
                        <a:t>＜</a:t>
                      </a:r>
                      <a:r>
                        <a:rPr kumimoji="1" lang="en-US" altLang="ja-JP" sz="1600" b="0" dirty="0">
                          <a:solidFill>
                            <a:schemeClr val="bg1"/>
                          </a:solidFill>
                          <a:latin typeface="UD デジタル 教科書体 NK-B" panose="02020700000000000000" pitchFamily="18" charset="-128"/>
                          <a:ea typeface="UD デジタル 教科書体 NK-B" panose="02020700000000000000" pitchFamily="18" charset="-128"/>
                        </a:rPr>
                        <a:t>2029</a:t>
                      </a:r>
                      <a:r>
                        <a:rPr kumimoji="1" lang="ja-JP" altLang="en-US" sz="1600" b="0" dirty="0">
                          <a:solidFill>
                            <a:schemeClr val="bg1"/>
                          </a:solidFill>
                          <a:latin typeface="UD デジタル 教科書体 NK-B" panose="02020700000000000000" pitchFamily="18" charset="-128"/>
                          <a:ea typeface="UD デジタル 教科書体 NK-B" panose="02020700000000000000" pitchFamily="18" charset="-128"/>
                        </a:rPr>
                        <a:t>年３月＞</a:t>
                      </a:r>
                      <a:endParaRPr kumimoji="1" lang="zh-TW" altLang="en-US" sz="1600" b="0" dirty="0">
                        <a:solidFill>
                          <a:schemeClr val="bg1"/>
                        </a:solidFill>
                        <a:latin typeface="UD デジタル 教科書体 NK-B" panose="02020700000000000000" pitchFamily="18" charset="-128"/>
                        <a:ea typeface="UD デジタル 教科書体 NK-B" panose="02020700000000000000" pitchFamily="18"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5B9BD5">
                        <a:lumMod val="75000"/>
                      </a:srgbClr>
                    </a:solidFill>
                  </a:tcPr>
                </a:tc>
                <a:extLst>
                  <a:ext uri="{0D108BD9-81ED-4DB2-BD59-A6C34878D82A}">
                    <a16:rowId xmlns:a16="http://schemas.microsoft.com/office/drawing/2014/main" val="10000"/>
                  </a:ext>
                </a:extLst>
              </a:tr>
              <a:tr h="1232885">
                <a:tc rowSpan="2">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ja-JP" altLang="en-US" sz="1600" dirty="0">
                          <a:latin typeface="UD デジタル 教科書体 NK-B" panose="02020700000000000000" pitchFamily="18" charset="-128"/>
                          <a:ea typeface="UD デジタル 教科書体 NK-B" panose="02020700000000000000" pitchFamily="18" charset="-128"/>
                        </a:rPr>
                        <a:t>目</a:t>
                      </a:r>
                      <a:endParaRPr kumimoji="1" lang="en-US" altLang="ja-JP" sz="1600" dirty="0">
                        <a:latin typeface="UD デジタル 教科書体 NK-B" panose="02020700000000000000" pitchFamily="18" charset="-128"/>
                        <a:ea typeface="UD デジタル 教科書体 NK-B" panose="02020700000000000000" pitchFamily="18" charset="-128"/>
                      </a:endParaRPr>
                    </a:p>
                    <a:p>
                      <a:pPr algn="ctr"/>
                      <a:endParaRPr kumimoji="1" lang="en-US" altLang="ja-JP" sz="1600" dirty="0">
                        <a:latin typeface="UD デジタル 教科書体 NK-B" panose="02020700000000000000" pitchFamily="18" charset="-128"/>
                        <a:ea typeface="UD デジタル 教科書体 NK-B" panose="02020700000000000000" pitchFamily="18" charset="-128"/>
                      </a:endParaRPr>
                    </a:p>
                    <a:p>
                      <a:pPr algn="ctr"/>
                      <a:endParaRPr kumimoji="1" lang="en-US" altLang="ja-JP" sz="1600" dirty="0">
                        <a:latin typeface="UD デジタル 教科書体 NK-B" panose="02020700000000000000" pitchFamily="18" charset="-128"/>
                        <a:ea typeface="UD デジタル 教科書体 NK-B" panose="02020700000000000000" pitchFamily="18" charset="-128"/>
                      </a:endParaRPr>
                    </a:p>
                    <a:p>
                      <a:pPr algn="ctr"/>
                      <a:endParaRPr kumimoji="1" lang="en-US" altLang="ja-JP" sz="1600" dirty="0">
                        <a:latin typeface="UD デジタル 教科書体 NK-B" panose="02020700000000000000" pitchFamily="18" charset="-128"/>
                        <a:ea typeface="UD デジタル 教科書体 NK-B" panose="02020700000000000000" pitchFamily="18" charset="-128"/>
                      </a:endParaRPr>
                    </a:p>
                    <a:p>
                      <a:pPr algn="ctr"/>
                      <a:endParaRPr kumimoji="1" lang="en-US" altLang="ja-JP" sz="1600" dirty="0">
                        <a:latin typeface="UD デジタル 教科書体 NK-B" panose="02020700000000000000" pitchFamily="18" charset="-128"/>
                        <a:ea typeface="UD デジタル 教科書体 NK-B" panose="02020700000000000000" pitchFamily="18" charset="-128"/>
                      </a:endParaRPr>
                    </a:p>
                    <a:p>
                      <a:pPr algn="ctr"/>
                      <a:r>
                        <a:rPr kumimoji="1" lang="ja-JP" altLang="en-US" sz="1600" dirty="0">
                          <a:latin typeface="UD デジタル 教科書体 NK-B" panose="02020700000000000000" pitchFamily="18" charset="-128"/>
                          <a:ea typeface="UD デジタル 教科書体 NK-B" panose="02020700000000000000" pitchFamily="18" charset="-128"/>
                        </a:rPr>
                        <a:t>標</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ja-JP" altLang="en-US" sz="1600" b="1" dirty="0">
                          <a:latin typeface="UD デジタル 教科書体 NK-B" panose="02020700000000000000" pitchFamily="18" charset="-128"/>
                          <a:ea typeface="UD デジタル 教科書体 NK-B" panose="02020700000000000000" pitchFamily="18" charset="-128"/>
                        </a:rPr>
                        <a:t>①</a:t>
                      </a:r>
                      <a:r>
                        <a:rPr kumimoji="1" lang="ja-JP" altLang="en-US" sz="1600" b="0" i="1" dirty="0">
                          <a:solidFill>
                            <a:schemeClr val="bg1">
                              <a:lumMod val="50000"/>
                            </a:schemeClr>
                          </a:solidFill>
                          <a:latin typeface="UD デジタル 教科書体 NK-B" panose="02020700000000000000" pitchFamily="18" charset="-128"/>
                          <a:ea typeface="UD デジタル 教科書体 NK-B" panose="02020700000000000000" pitchFamily="18" charset="-128"/>
                        </a:rPr>
                        <a:t>〇〇技術の開発</a:t>
                      </a:r>
                      <a:endParaRPr kumimoji="1" lang="en-US" altLang="ja-JP" sz="1600" b="0" i="1" dirty="0">
                        <a:solidFill>
                          <a:schemeClr val="bg1">
                            <a:lumMod val="50000"/>
                          </a:schemeClr>
                        </a:solidFill>
                        <a:latin typeface="UD デジタル 教科書体 NK-B" panose="02020700000000000000" pitchFamily="18" charset="-128"/>
                        <a:ea typeface="UD デジタル 教科書体 NK-B" panose="02020700000000000000" pitchFamily="18"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144000" indent="-144000">
                        <a:buFont typeface="Arial" panose="020B0604020202020204" pitchFamily="34" charset="0"/>
                        <a:buChar char="•"/>
                      </a:pPr>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〇〇伝導率の〇％達成</a:t>
                      </a:r>
                      <a:endParaRPr kumimoji="1"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pPr marL="144000" indent="-144000">
                        <a:buFont typeface="Arial" panose="020B0604020202020204" pitchFamily="34" charset="0"/>
                        <a:buChar char="•"/>
                      </a:pPr>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同技術を活用した〇〇の試作完了</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1" dirty="0">
                          <a:solidFill>
                            <a:schemeClr val="bg1">
                              <a:lumMod val="50000"/>
                            </a:schemeClr>
                          </a:solidFill>
                          <a:latin typeface="ＭＳ 明朝" panose="02020609040205080304" pitchFamily="17" charset="-128"/>
                          <a:ea typeface="ＭＳ 明朝" panose="02020609040205080304" pitchFamily="17" charset="-128"/>
                        </a:rPr>
                        <a:t>・</a:t>
                      </a:r>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〇〇伝導率の〇％達成と同技術を活用した〇〇の製品化。</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005846">
                <a:tc vMerge="1">
                  <a:txBody>
                    <a:bodyPr/>
                    <a:lstStyle/>
                    <a:p>
                      <a:endParaRPr kumimoji="1" lang="ja-JP" altLang="en-US" dirty="0">
                        <a:latin typeface="ＭＳ 明朝" panose="02020609040205080304" pitchFamily="17" charset="-128"/>
                        <a:ea typeface="ＭＳ 明朝" panose="02020609040205080304" pitchFamily="17" charset="-128"/>
                      </a:endParaRPr>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ja-JP" altLang="en-US" sz="1600" b="1" dirty="0">
                          <a:latin typeface="UD デジタル 教科書体 NK-B" panose="02020700000000000000" pitchFamily="18" charset="-128"/>
                          <a:ea typeface="UD デジタル 教科書体 NK-B" panose="02020700000000000000" pitchFamily="18" charset="-128"/>
                        </a:rPr>
                        <a:t>②</a:t>
                      </a:r>
                      <a:r>
                        <a:rPr kumimoji="1" lang="ja-JP" altLang="en-US" sz="1600" b="0" i="1" dirty="0">
                          <a:solidFill>
                            <a:schemeClr val="bg1">
                              <a:lumMod val="50000"/>
                            </a:schemeClr>
                          </a:solidFill>
                          <a:latin typeface="UD デジタル 教科書体 NK-B" panose="02020700000000000000" pitchFamily="18" charset="-128"/>
                          <a:ea typeface="UD デジタル 教科書体 NK-B" panose="02020700000000000000" pitchFamily="18" charset="-128"/>
                        </a:rPr>
                        <a:t>〇〇〇〇</a:t>
                      </a:r>
                      <a:r>
                        <a:rPr kumimoji="1" lang="ja-JP" altLang="en-US" sz="1600" b="1" i="1" dirty="0">
                          <a:solidFill>
                            <a:schemeClr val="bg1">
                              <a:lumMod val="50000"/>
                            </a:schemeClr>
                          </a:solidFill>
                          <a:latin typeface="UD デジタル 教科書体 NK-B" panose="02020700000000000000" pitchFamily="18" charset="-128"/>
                          <a:ea typeface="UD デジタル 教科書体 NK-B" panose="02020700000000000000" pitchFamily="18" charset="-128"/>
                        </a:rPr>
                        <a:t>の実証</a:t>
                      </a:r>
                    </a:p>
                    <a:p>
                      <a:endParaRPr kumimoji="1" lang="ja-JP" altLang="en-US" sz="1600" b="1" dirty="0">
                        <a:latin typeface="UD デジタル 教科書体 NK-B" panose="02020700000000000000" pitchFamily="18" charset="-128"/>
                        <a:ea typeface="UD デジタル 教科書体 NK-B" panose="02020700000000000000" pitchFamily="18"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144000" marR="0" lvl="0" indent="-144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保有シーズを活用した〇〇によるシミュレーションアルゴリズムの試行</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pPr marL="144000" marR="0" lvl="0" indent="-144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誤差レベル〇％達成。</a:t>
                      </a:r>
                      <a:endParaRPr kumimoji="1" lang="ja-JP" altLang="en-US" sz="1400" dirty="0">
                        <a:latin typeface="UD デジタル 教科書体 NK-B" panose="02020700000000000000" pitchFamily="18" charset="-128"/>
                        <a:ea typeface="UD デジタル 教科書体 NK-B" panose="02020700000000000000" pitchFamily="18" charset="-128"/>
                      </a:endParaRPr>
                    </a:p>
                    <a:p>
                      <a:pPr marL="144000" indent="-144000">
                        <a:buFont typeface="Arial" panose="020B0604020202020204" pitchFamily="34" charset="0"/>
                        <a:buChar char="•"/>
                      </a:pPr>
                      <a:endPar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・〇〇を活用した〇〇シミュレーション技術を活用した誤差〇〇以下の達成。</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23412">
                <a:tc gridSpan="2">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ja-JP" altLang="en-US" sz="1600" dirty="0">
                          <a:latin typeface="UD デジタル 教科書体 NK-B" panose="02020700000000000000" pitchFamily="18" charset="-128"/>
                          <a:ea typeface="UD デジタル 教科書体 NK-B" panose="02020700000000000000" pitchFamily="18" charset="-128"/>
                        </a:rPr>
                        <a:t>特許出願件数</a:t>
                      </a:r>
                    </a:p>
                  </a:txBody>
                  <a:tcPr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latin typeface="ＭＳ 明朝" panose="02020609040205080304" pitchFamily="17" charset="-128"/>
                        <a:ea typeface="ＭＳ 明朝" panose="02020609040205080304" pitchFamily="17" charset="-128"/>
                      </a:endParaRPr>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ja-JP" altLang="en-US" sz="1200" i="1" dirty="0">
                          <a:solidFill>
                            <a:schemeClr val="bg1">
                              <a:lumMod val="50000"/>
                            </a:schemeClr>
                          </a:solidFill>
                          <a:latin typeface="ＭＳ 明朝" panose="02020609040205080304" pitchFamily="17" charset="-128"/>
                          <a:ea typeface="ＭＳ 明朝" panose="02020609040205080304" pitchFamily="17" charset="-128"/>
                        </a:rPr>
                        <a:t>〇件</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ja-JP" altLang="en-US" sz="1200" i="1" dirty="0">
                          <a:solidFill>
                            <a:schemeClr val="bg1">
                              <a:lumMod val="50000"/>
                            </a:schemeClr>
                          </a:solidFill>
                          <a:latin typeface="ＭＳ 明朝" panose="02020609040205080304" pitchFamily="17" charset="-128"/>
                          <a:ea typeface="ＭＳ 明朝" panose="02020609040205080304" pitchFamily="17" charset="-128"/>
                        </a:rPr>
                        <a:t>〇件（累計）</a:t>
                      </a:r>
                    </a:p>
                  </a:txBody>
                  <a:tcPr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23412">
                <a:tc gridSpan="2">
                  <a:txBody>
                    <a:bodyPr/>
                    <a:lstStyle/>
                    <a:p>
                      <a:pPr algn="ctr"/>
                      <a:r>
                        <a:rPr kumimoji="1" lang="ja-JP" altLang="en-US" sz="1600" dirty="0">
                          <a:latin typeface="UD デジタル 教科書体 NK-B" panose="02020700000000000000" pitchFamily="18" charset="-128"/>
                          <a:ea typeface="UD デジタル 教科書体 NK-B" panose="02020700000000000000" pitchFamily="18" charset="-128"/>
                        </a:rPr>
                        <a:t>論文投稿件数</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p>
                      <a:r>
                        <a:rPr kumimoji="1" lang="ja-JP" altLang="en-US" sz="1200" i="1" dirty="0">
                          <a:solidFill>
                            <a:schemeClr val="bg1">
                              <a:lumMod val="50000"/>
                            </a:schemeClr>
                          </a:solidFill>
                          <a:latin typeface="ＭＳ 明朝" panose="02020609040205080304" pitchFamily="17" charset="-128"/>
                          <a:ea typeface="ＭＳ 明朝" panose="02020609040205080304" pitchFamily="17" charset="-128"/>
                        </a:rPr>
                        <a:t>○件</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ja-JP" altLang="en-US" sz="1200" i="1" dirty="0">
                          <a:solidFill>
                            <a:schemeClr val="bg1">
                              <a:lumMod val="50000"/>
                            </a:schemeClr>
                          </a:solidFill>
                          <a:latin typeface="ＭＳ 明朝" panose="02020609040205080304" pitchFamily="17" charset="-128"/>
                          <a:ea typeface="ＭＳ 明朝" panose="02020609040205080304" pitchFamily="17" charset="-128"/>
                        </a:rPr>
                        <a:t>〇件（累計）</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736172522"/>
                  </a:ext>
                </a:extLst>
              </a:tr>
              <a:tr h="323412">
                <a:tc gridSpan="2">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ja-JP" altLang="en-US" sz="1600" dirty="0">
                          <a:latin typeface="UD デジタル 教科書体 NK-B" panose="02020700000000000000" pitchFamily="18" charset="-128"/>
                          <a:ea typeface="UD デジタル 教科書体 NK-B" panose="02020700000000000000" pitchFamily="18" charset="-128"/>
                        </a:rPr>
                        <a:t>プレス発表件数</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hMerge="1">
                  <a:txBody>
                    <a:bodyPr/>
                    <a:lstStyle/>
                    <a:p>
                      <a:endParaRPr kumimoji="1" lang="ja-JP" altLang="en-US" dirty="0">
                        <a:latin typeface="ＭＳ 明朝" panose="02020609040205080304" pitchFamily="17" charset="-128"/>
                        <a:ea typeface="ＭＳ 明朝" panose="02020609040205080304" pitchFamily="17" charset="-128"/>
                      </a:endParaRPr>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ja-JP" altLang="en-US" sz="1200" i="1" dirty="0">
                          <a:solidFill>
                            <a:schemeClr val="bg1">
                              <a:lumMod val="50000"/>
                            </a:schemeClr>
                          </a:solidFill>
                          <a:latin typeface="ＭＳ 明朝" panose="02020609040205080304" pitchFamily="17" charset="-128"/>
                          <a:ea typeface="ＭＳ 明朝" panose="02020609040205080304" pitchFamily="17" charset="-128"/>
                        </a:rPr>
                        <a:t>〇件</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ja-JP" altLang="en-US" sz="1200" i="1" dirty="0">
                          <a:solidFill>
                            <a:schemeClr val="bg1">
                              <a:lumMod val="50000"/>
                            </a:schemeClr>
                          </a:solidFill>
                          <a:latin typeface="ＭＳ 明朝" panose="02020609040205080304" pitchFamily="17" charset="-128"/>
                          <a:ea typeface="ＭＳ 明朝" panose="02020609040205080304" pitchFamily="17" charset="-128"/>
                        </a:rPr>
                        <a:t>〇件（累計）</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754626">
                <a:tc gridSpan="2">
                  <a:txBody>
                    <a:bodyPr/>
                    <a:lstStyle/>
                    <a:p>
                      <a:pPr algn="ctr"/>
                      <a:r>
                        <a:rPr kumimoji="1" lang="ja-JP" altLang="en-US" sz="1600" dirty="0">
                          <a:latin typeface="UD デジタル 教科書体 NK-B" panose="02020700000000000000" pitchFamily="18" charset="-128"/>
                          <a:ea typeface="UD デジタル 教科書体 NK-B" panose="02020700000000000000" pitchFamily="18" charset="-128"/>
                        </a:rPr>
                        <a:t>終了後の参加企業の計画</a:t>
                      </a:r>
                    </a:p>
                  </a:txBody>
                  <a:tcPr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gridSpan="2">
                  <a:txBody>
                    <a:bodyPr/>
                    <a:lstStyle/>
                    <a:p>
                      <a:r>
                        <a:rPr kumimoji="1" lang="ja-JP" altLang="en-US" sz="1200" i="1" dirty="0">
                          <a:solidFill>
                            <a:schemeClr val="bg1">
                              <a:lumMod val="50000"/>
                            </a:schemeClr>
                          </a:solidFill>
                          <a:latin typeface="ＭＳ 明朝" panose="02020609040205080304" pitchFamily="17" charset="-128"/>
                          <a:ea typeface="ＭＳ 明朝" panose="02020609040205080304" pitchFamily="17" charset="-128"/>
                        </a:rPr>
                        <a:t>・プロジェクト終了後〇年を目途に、商品化（製品化）を目標</a:t>
                      </a:r>
                      <a:endParaRPr kumimoji="1" lang="en-US" altLang="ja-JP" sz="1200" i="1" dirty="0">
                        <a:solidFill>
                          <a:schemeClr val="bg1">
                            <a:lumMod val="50000"/>
                          </a:schemeClr>
                        </a:solidFill>
                        <a:latin typeface="ＭＳ 明朝" panose="02020609040205080304" pitchFamily="17" charset="-128"/>
                        <a:ea typeface="ＭＳ 明朝" panose="02020609040205080304" pitchFamily="17" charset="-128"/>
                      </a:endParaRPr>
                    </a:p>
                    <a:p>
                      <a:r>
                        <a:rPr kumimoji="1" lang="ja-JP" altLang="en-US" sz="1200" i="1" dirty="0">
                          <a:solidFill>
                            <a:schemeClr val="bg1">
                              <a:lumMod val="50000"/>
                            </a:schemeClr>
                          </a:solidFill>
                          <a:latin typeface="ＭＳ 明朝" panose="02020609040205080304" pitchFamily="17" charset="-128"/>
                          <a:ea typeface="ＭＳ 明朝" panose="02020609040205080304" pitchFamily="17" charset="-128"/>
                        </a:rPr>
                        <a:t>・〇〇〇〇の市場への投入を目指し、市場開拓、プロモーション活動を推進</a:t>
                      </a:r>
                      <a:endParaRPr kumimoji="1" lang="en-US" altLang="ja-JP" sz="1200" i="1" dirty="0">
                        <a:solidFill>
                          <a:schemeClr val="bg1">
                            <a:lumMod val="50000"/>
                          </a:schemeClr>
                        </a:solidFill>
                        <a:latin typeface="ＭＳ 明朝" panose="02020609040205080304" pitchFamily="17" charset="-128"/>
                        <a:ea typeface="ＭＳ 明朝" panose="02020609040205080304" pitchFamily="17" charset="-128"/>
                      </a:endParaRPr>
                    </a:p>
                    <a:p>
                      <a:r>
                        <a:rPr kumimoji="1" lang="ja-JP" altLang="en-US" sz="1200" i="1" dirty="0">
                          <a:solidFill>
                            <a:schemeClr val="bg1">
                              <a:lumMod val="50000"/>
                            </a:schemeClr>
                          </a:solidFill>
                          <a:latin typeface="ＭＳ 明朝" panose="02020609040205080304" pitchFamily="17" charset="-128"/>
                          <a:ea typeface="ＭＳ 明朝" panose="02020609040205080304" pitchFamily="17" charset="-128"/>
                        </a:rPr>
                        <a:t>・○〇や海外機関との連携による〇〇市場への新規参入、グローバル展開を目指す</a:t>
                      </a:r>
                    </a:p>
                  </a:txBody>
                  <a:tcPr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200" dirty="0">
                        <a:latin typeface="ＭＳ 明朝" panose="02020609040205080304" pitchFamily="17" charset="-128"/>
                        <a:ea typeface="ＭＳ 明朝" panose="02020609040205080304" pitchFamily="17" charset="-128"/>
                      </a:endParaRPr>
                    </a:p>
                  </a:txBody>
                  <a:tcPr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36747198"/>
                  </a:ext>
                </a:extLst>
              </a:tr>
              <a:tr h="529514">
                <a:tc gridSpan="2">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UD デジタル 教科書体 NK-B" panose="02020700000000000000" pitchFamily="18" charset="-128"/>
                          <a:ea typeface="UD デジタル 教科書体 NK-B" panose="02020700000000000000" pitchFamily="18" charset="-128"/>
                        </a:rPr>
                        <a:t>人材育成</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hMerge="1">
                  <a:txBody>
                    <a:bodyPr/>
                    <a:lstStyle/>
                    <a:p>
                      <a:endParaRPr kumimoji="1" lang="ja-JP" altLang="en-US" dirty="0">
                        <a:latin typeface="ＭＳ 明朝" panose="02020609040205080304" pitchFamily="17" charset="-128"/>
                        <a:ea typeface="ＭＳ 明朝" panose="02020609040205080304" pitchFamily="17" charset="-128"/>
                      </a:endParaRPr>
                    </a:p>
                  </a:txBody>
                  <a:tcPr/>
                </a:tc>
                <a:tc gridSpan="2">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solidFill>
                            <a:schemeClr val="bg1">
                              <a:lumMod val="50000"/>
                            </a:schemeClr>
                          </a:solidFill>
                          <a:latin typeface="ＭＳ 明朝" panose="02020609040205080304" pitchFamily="17" charset="-128"/>
                          <a:ea typeface="ＭＳ 明朝" panose="02020609040205080304" pitchFamily="17" charset="-128"/>
                        </a:rPr>
                        <a:t>ポスドク・若手研究者の開発参加</a:t>
                      </a:r>
                      <a:r>
                        <a:rPr kumimoji="1" lang="en-US" altLang="ja-JP" sz="1200" i="1" dirty="0">
                          <a:solidFill>
                            <a:schemeClr val="bg1">
                              <a:lumMod val="50000"/>
                            </a:schemeClr>
                          </a:solidFill>
                          <a:latin typeface="ＭＳ 明朝" panose="02020609040205080304" pitchFamily="17" charset="-128"/>
                          <a:ea typeface="ＭＳ 明朝" panose="02020609040205080304" pitchFamily="17" charset="-128"/>
                        </a:rPr>
                        <a:t>:</a:t>
                      </a:r>
                      <a:r>
                        <a:rPr kumimoji="1" lang="ja-JP" altLang="en-US" sz="1200" i="1" dirty="0">
                          <a:solidFill>
                            <a:schemeClr val="bg1">
                              <a:lumMod val="50000"/>
                            </a:schemeClr>
                          </a:solidFill>
                          <a:latin typeface="ＭＳ 明朝" panose="02020609040205080304" pitchFamily="17" charset="-128"/>
                          <a:ea typeface="ＭＳ 明朝" panose="02020609040205080304" pitchFamily="17" charset="-128"/>
                        </a:rPr>
                        <a:t>〇人</a:t>
                      </a:r>
                      <a:endParaRPr kumimoji="1" lang="en-US" altLang="ja-JP" sz="1200" i="1" dirty="0">
                        <a:solidFill>
                          <a:schemeClr val="bg1">
                            <a:lumMod val="50000"/>
                          </a:schemeClr>
                        </a:solidFill>
                        <a:latin typeface="ＭＳ 明朝" panose="02020609040205080304" pitchFamily="17" charset="-128"/>
                        <a:ea typeface="ＭＳ 明朝" panose="02020609040205080304" pitchFamily="17"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solidFill>
                            <a:schemeClr val="bg1">
                              <a:lumMod val="50000"/>
                            </a:schemeClr>
                          </a:solidFill>
                          <a:latin typeface="ＭＳ 明朝" panose="02020609040205080304" pitchFamily="17" charset="-128"/>
                          <a:ea typeface="ＭＳ 明朝" panose="02020609040205080304" pitchFamily="17" charset="-128"/>
                        </a:rPr>
                        <a:t>企業技術者のクロスアポイント参加：〇人</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hMerge="1">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明朝" panose="02020609040205080304" pitchFamily="17" charset="-128"/>
                          <a:ea typeface="ＭＳ 明朝" panose="02020609040205080304" pitchFamily="17" charset="-128"/>
                        </a:rPr>
                        <a:t>若手研究参画者</a:t>
                      </a:r>
                      <a:r>
                        <a:rPr kumimoji="1" lang="en-US" altLang="ja-JP" sz="1200" dirty="0">
                          <a:latin typeface="ＭＳ 明朝" panose="02020609040205080304" pitchFamily="17" charset="-128"/>
                          <a:ea typeface="ＭＳ 明朝" panose="02020609040205080304" pitchFamily="17" charset="-128"/>
                        </a:rPr>
                        <a:t>:10</a:t>
                      </a:r>
                      <a:r>
                        <a:rPr kumimoji="1" lang="ja-JP" altLang="en-US" sz="1200" dirty="0">
                          <a:latin typeface="ＭＳ 明朝" panose="02020609040205080304" pitchFamily="17" charset="-128"/>
                          <a:ea typeface="ＭＳ 明朝" panose="02020609040205080304" pitchFamily="17" charset="-128"/>
                        </a:rPr>
                        <a:t>人</a:t>
                      </a:r>
                      <a:r>
                        <a:rPr kumimoji="1" lang="en-US" altLang="ja-JP" sz="1200" dirty="0">
                          <a:latin typeface="ＭＳ 明朝" panose="02020609040205080304" pitchFamily="17" charset="-128"/>
                          <a:ea typeface="ＭＳ 明朝" panose="02020609040205080304" pitchFamily="17" charset="-128"/>
                        </a:rPr>
                        <a:t>/</a:t>
                      </a:r>
                      <a:r>
                        <a:rPr kumimoji="1" lang="ja-JP" altLang="en-US" sz="1200" dirty="0">
                          <a:latin typeface="ＭＳ 明朝" panose="02020609040205080304" pitchFamily="17" charset="-128"/>
                          <a:ea typeface="ＭＳ 明朝" panose="02020609040205080304" pitchFamily="17" charset="-128"/>
                        </a:rPr>
                        <a:t>年</a:t>
                      </a:r>
                      <a:endParaRPr kumimoji="1" lang="ja-JP" altLang="en-US" sz="1200" dirty="0">
                        <a:highlight>
                          <a:srgbClr val="FFFF00"/>
                        </a:highlight>
                        <a:latin typeface="ＭＳ 明朝" panose="02020609040205080304" pitchFamily="17" charset="-128"/>
                        <a:ea typeface="ＭＳ 明朝" panose="02020609040205080304" pitchFamily="17"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bl>
          </a:graphicData>
        </a:graphic>
      </p:graphicFrame>
      <p:sp>
        <p:nvSpPr>
          <p:cNvPr id="3" name="スライド番号プレースホルダー 2">
            <a:extLst>
              <a:ext uri="{FF2B5EF4-FFF2-40B4-BE49-F238E27FC236}">
                <a16:creationId xmlns:a16="http://schemas.microsoft.com/office/drawing/2014/main" id="{32E8DBF1-3253-DA39-C675-A73B0920B2A0}"/>
              </a:ext>
            </a:extLst>
          </p:cNvPr>
          <p:cNvSpPr>
            <a:spLocks noGrp="1"/>
          </p:cNvSpPr>
          <p:nvPr>
            <p:ph type="sldNum" sz="quarter" idx="12"/>
          </p:nvPr>
        </p:nvSpPr>
        <p:spPr>
          <a:xfrm>
            <a:off x="7095762" y="6469573"/>
            <a:ext cx="2057400" cy="365125"/>
          </a:xfrm>
        </p:spPr>
        <p:txBody>
          <a:bodyPr/>
          <a:lstStyle/>
          <a:p>
            <a:fld id="{E9D9C477-5CFB-4E8F-B477-AF2E93B6023D}" type="slidenum">
              <a:rPr kumimoji="1" lang="ja-JP" altLang="en-US" sz="2000" smtClean="0">
                <a:latin typeface="ＭＳ 明朝" panose="02020609040205080304" pitchFamily="17" charset="-128"/>
                <a:ea typeface="ＭＳ 明朝" panose="02020609040205080304" pitchFamily="17" charset="-128"/>
              </a:rPr>
              <a:t>15</a:t>
            </a:fld>
            <a:endParaRPr kumimoji="1" lang="ja-JP" altLang="en-US" sz="2000">
              <a:latin typeface="ＭＳ 明朝" panose="02020609040205080304" pitchFamily="17" charset="-128"/>
              <a:ea typeface="ＭＳ 明朝" panose="02020609040205080304" pitchFamily="17" charset="-128"/>
            </a:endParaRPr>
          </a:p>
        </p:txBody>
      </p:sp>
      <p:sp>
        <p:nvSpPr>
          <p:cNvPr id="5" name="正方形/長方形 4">
            <a:extLst>
              <a:ext uri="{FF2B5EF4-FFF2-40B4-BE49-F238E27FC236}">
                <a16:creationId xmlns:a16="http://schemas.microsoft.com/office/drawing/2014/main" id="{5D27B70B-7F8C-34EC-E835-E806752DDDAC}"/>
              </a:ext>
            </a:extLst>
          </p:cNvPr>
          <p:cNvSpPr/>
          <p:nvPr/>
        </p:nvSpPr>
        <p:spPr>
          <a:xfrm>
            <a:off x="2587644" y="3668698"/>
            <a:ext cx="4339650" cy="923330"/>
          </a:xfrm>
          <a:prstGeom prst="rect">
            <a:avLst/>
          </a:prstGeom>
          <a:noFill/>
        </p:spPr>
        <p:txBody>
          <a:bodyPr wrap="none" lIns="91440" tIns="45720" rIns="91440" bIns="45720">
            <a:spAutoFit/>
          </a:bodyPr>
          <a:lstStyle/>
          <a:p>
            <a:pPr algn="ctr"/>
            <a:r>
              <a:rPr lang="ja-JP" altLang="en-US" sz="5400" b="1" dirty="0">
                <a:ln w="10160">
                  <a:solidFill>
                    <a:schemeClr val="bg1">
                      <a:lumMod val="50000"/>
                    </a:schemeClr>
                  </a:solidFill>
                  <a:prstDash val="solid"/>
                </a:ln>
                <a:solidFill>
                  <a:srgbClr val="FFFFFF"/>
                </a:solidFill>
                <a:effectLst>
                  <a:outerShdw blurRad="38100" dist="22860" dir="5400000" algn="tl" rotWithShape="0">
                    <a:srgbClr val="000000">
                      <a:alpha val="30000"/>
                    </a:srgbClr>
                  </a:outerShdw>
                </a:effectLst>
              </a:rPr>
              <a:t>記入イメージ</a:t>
            </a:r>
          </a:p>
        </p:txBody>
      </p:sp>
      <p:sp>
        <p:nvSpPr>
          <p:cNvPr id="2" name="正方形/長方形 1">
            <a:extLst>
              <a:ext uri="{FF2B5EF4-FFF2-40B4-BE49-F238E27FC236}">
                <a16:creationId xmlns:a16="http://schemas.microsoft.com/office/drawing/2014/main" id="{FE140F7D-F43C-45B3-CF36-9BCA2D537A7F}"/>
              </a:ext>
            </a:extLst>
          </p:cNvPr>
          <p:cNvSpPr/>
          <p:nvPr/>
        </p:nvSpPr>
        <p:spPr>
          <a:xfrm>
            <a:off x="-14275" y="6218109"/>
            <a:ext cx="9144000" cy="95839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挑戦枠は「終了時点＜</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2027</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年</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3</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月＞」として、この項目のみ記載。</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83335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C03E14-4465-33CC-62D7-EC1B39A0104E}"/>
            </a:ext>
          </a:extLst>
        </p:cNvPr>
        <p:cNvGrpSpPr/>
        <p:nvPr/>
      </p:nvGrpSpPr>
      <p:grpSpPr>
        <a:xfrm>
          <a:off x="0" y="0"/>
          <a:ext cx="0" cy="0"/>
          <a:chOff x="0" y="0"/>
          <a:chExt cx="0" cy="0"/>
        </a:xfrm>
      </p:grpSpPr>
      <p:sp>
        <p:nvSpPr>
          <p:cNvPr id="10" name="正方形/長方形 9">
            <a:extLst>
              <a:ext uri="{FF2B5EF4-FFF2-40B4-BE49-F238E27FC236}">
                <a16:creationId xmlns:a16="http://schemas.microsoft.com/office/drawing/2014/main" id="{968A4ECD-F110-7293-15CC-23445C1B7272}"/>
              </a:ext>
            </a:extLst>
          </p:cNvPr>
          <p:cNvSpPr/>
          <p:nvPr/>
        </p:nvSpPr>
        <p:spPr>
          <a:xfrm>
            <a:off x="1136072" y="1129553"/>
            <a:ext cx="8007928" cy="39375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lstStyle/>
          <a:p>
            <a:endParaRPr lang="en-US" altLang="ja-JP" sz="3200"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14" name="正方形/長方形 13">
            <a:extLst>
              <a:ext uri="{FF2B5EF4-FFF2-40B4-BE49-F238E27FC236}">
                <a16:creationId xmlns:a16="http://schemas.microsoft.com/office/drawing/2014/main" id="{813F50B6-90C0-C3F7-25C9-D7284B992E2A}"/>
              </a:ext>
            </a:extLst>
          </p:cNvPr>
          <p:cNvSpPr/>
          <p:nvPr/>
        </p:nvSpPr>
        <p:spPr>
          <a:xfrm>
            <a:off x="-6929" y="702895"/>
            <a:ext cx="9144000" cy="42665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本項目で</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1p</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まで可。以下の要素を必ず以下の要素を織り込む。デザインには適宜、線図やイメージ図等を追記。　</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4" name="正方形/長方形 3">
            <a:extLst>
              <a:ext uri="{FF2B5EF4-FFF2-40B4-BE49-F238E27FC236}">
                <a16:creationId xmlns:a16="http://schemas.microsoft.com/office/drawing/2014/main" id="{3A23590A-2F6B-8312-554B-13E5725ADA4A}"/>
              </a:ext>
            </a:extLst>
          </p:cNvPr>
          <p:cNvSpPr/>
          <p:nvPr/>
        </p:nvSpPr>
        <p:spPr>
          <a:xfrm>
            <a:off x="-1" y="-2698"/>
            <a:ext cx="9144001" cy="681571"/>
          </a:xfrm>
          <a:prstGeom prst="rect">
            <a:avLst/>
          </a:prstGeom>
          <a:solidFill>
            <a:schemeClr val="tx1">
              <a:lumMod val="50000"/>
              <a:lumOff val="50000"/>
            </a:schemeClr>
          </a:solidFill>
          <a:ln>
            <a:noFill/>
          </a:ln>
        </p:spPr>
        <p:style>
          <a:lnRef idx="2">
            <a:schemeClr val="accent6"/>
          </a:lnRef>
          <a:fillRef idx="1">
            <a:schemeClr val="lt1"/>
          </a:fillRef>
          <a:effectRef idx="0">
            <a:schemeClr val="accent6"/>
          </a:effectRef>
          <a:fontRef idx="minor">
            <a:schemeClr val="dk1"/>
          </a:fontRef>
        </p:style>
        <p:txBody>
          <a:bodyPr rtlCol="0" anchor="t"/>
          <a:lstStyle/>
          <a:p>
            <a:r>
              <a:rPr lang="ja-JP" altLang="en-US" sz="3600" dirty="0">
                <a:solidFill>
                  <a:schemeClr val="bg1"/>
                </a:solidFill>
                <a:latin typeface="ＭＳ 明朝" panose="02020609040205080304" pitchFamily="17" charset="-128"/>
                <a:ea typeface="ＭＳ 明朝" panose="02020609040205080304" pitchFamily="17" charset="-128"/>
              </a:rPr>
              <a:t>２</a:t>
            </a:r>
            <a:r>
              <a:rPr lang="en-US" altLang="ja-JP" sz="3600" dirty="0">
                <a:solidFill>
                  <a:schemeClr val="bg1"/>
                </a:solidFill>
                <a:latin typeface="ＭＳ 明朝" panose="02020609040205080304" pitchFamily="17" charset="-128"/>
                <a:ea typeface="ＭＳ 明朝" panose="02020609040205080304" pitchFamily="17" charset="-128"/>
              </a:rPr>
              <a:t>.</a:t>
            </a:r>
            <a:r>
              <a:rPr lang="ja-JP" altLang="en-US" sz="3600" dirty="0">
                <a:solidFill>
                  <a:schemeClr val="bg1"/>
                </a:solidFill>
                <a:latin typeface="ＭＳ 明朝" panose="02020609040205080304" pitchFamily="17" charset="-128"/>
                <a:ea typeface="ＭＳ 明朝" panose="02020609040205080304" pitchFamily="17" charset="-128"/>
              </a:rPr>
              <a:t>全体図　　</a:t>
            </a:r>
            <a:endParaRPr lang="en-US" altLang="ja-JP" sz="3600" dirty="0">
              <a:solidFill>
                <a:schemeClr val="bg1"/>
              </a:solidFill>
              <a:latin typeface="ＭＳ 明朝" panose="02020609040205080304" pitchFamily="17" charset="-128"/>
              <a:ea typeface="ＭＳ 明朝" panose="02020609040205080304" pitchFamily="17" charset="-128"/>
            </a:endParaRPr>
          </a:p>
        </p:txBody>
      </p:sp>
      <p:sp>
        <p:nvSpPr>
          <p:cNvPr id="3" name="スライド番号プレースホルダー 2">
            <a:extLst>
              <a:ext uri="{FF2B5EF4-FFF2-40B4-BE49-F238E27FC236}">
                <a16:creationId xmlns:a16="http://schemas.microsoft.com/office/drawing/2014/main" id="{93BB2E3A-D4F9-1055-7623-21AC2F34D169}"/>
              </a:ext>
            </a:extLst>
          </p:cNvPr>
          <p:cNvSpPr>
            <a:spLocks noGrp="1"/>
          </p:cNvSpPr>
          <p:nvPr>
            <p:ph type="sldNum" sz="quarter" idx="12"/>
          </p:nvPr>
        </p:nvSpPr>
        <p:spPr>
          <a:xfrm>
            <a:off x="7086600" y="6449696"/>
            <a:ext cx="2057400" cy="365125"/>
          </a:xfrm>
        </p:spPr>
        <p:txBody>
          <a:bodyPr/>
          <a:lstStyle/>
          <a:p>
            <a:fld id="{E9D9C477-5CFB-4E8F-B477-AF2E93B6023D}" type="slidenum">
              <a:rPr kumimoji="1" lang="ja-JP" altLang="en-US" sz="2000" smtClean="0">
                <a:latin typeface="ＭＳ 明朝" panose="02020609040205080304" pitchFamily="17" charset="-128"/>
                <a:ea typeface="ＭＳ 明朝" panose="02020609040205080304" pitchFamily="17" charset="-128"/>
              </a:rPr>
              <a:t>2</a:t>
            </a:fld>
            <a:endParaRPr kumimoji="1" lang="ja-JP" altLang="en-US" sz="2000" dirty="0">
              <a:latin typeface="ＭＳ 明朝" panose="02020609040205080304" pitchFamily="17" charset="-128"/>
              <a:ea typeface="ＭＳ 明朝" panose="02020609040205080304" pitchFamily="17" charset="-128"/>
            </a:endParaRPr>
          </a:p>
        </p:txBody>
      </p:sp>
      <p:sp>
        <p:nvSpPr>
          <p:cNvPr id="9" name="正方形/長方形 8">
            <a:extLst>
              <a:ext uri="{FF2B5EF4-FFF2-40B4-BE49-F238E27FC236}">
                <a16:creationId xmlns:a16="http://schemas.microsoft.com/office/drawing/2014/main" id="{E0133BC4-BDEA-97F6-5B30-50C3B2F3ED97}"/>
              </a:ext>
            </a:extLst>
          </p:cNvPr>
          <p:cNvSpPr/>
          <p:nvPr/>
        </p:nvSpPr>
        <p:spPr>
          <a:xfrm>
            <a:off x="-12878" y="1523309"/>
            <a:ext cx="9144000" cy="377540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体制</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開発体制、役割（すべての参画機関）</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背景・課題・研究テーマ</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社会的背景や関連産業の状況、最新の技術開発状況、関わる課題、</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これらから設定される研究開発テーマ</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目標</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何が出来上がるのか（すべての開発ターゲット）、最新の技術開発状況から設定される目標</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手段</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活用するシーズ、国際優位性、保有特許、課題解決に向けた実施内容・手法・目標とその革新性</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展望</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研究開発終了後の参加企業のビジネスプラン</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展望</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愛知県産業への貢献</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展望</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人材育成</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135405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1" y="695582"/>
            <a:ext cx="9144000" cy="47602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本項目で最大２</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p</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まで可。以下の要素を必ず織り込む。デザインには適宜、線図やイメージ図を追記。</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4" name="正方形/長方形 3"/>
          <p:cNvSpPr/>
          <p:nvPr/>
        </p:nvSpPr>
        <p:spPr>
          <a:xfrm>
            <a:off x="-1" y="-2698"/>
            <a:ext cx="9144001" cy="681571"/>
          </a:xfrm>
          <a:prstGeom prst="rect">
            <a:avLst/>
          </a:prstGeom>
          <a:solidFill>
            <a:schemeClr val="tx1">
              <a:lumMod val="50000"/>
              <a:lumOff val="50000"/>
            </a:schemeClr>
          </a:solidFill>
          <a:ln>
            <a:noFill/>
          </a:ln>
        </p:spPr>
        <p:style>
          <a:lnRef idx="2">
            <a:schemeClr val="accent6"/>
          </a:lnRef>
          <a:fillRef idx="1">
            <a:schemeClr val="lt1"/>
          </a:fillRef>
          <a:effectRef idx="0">
            <a:schemeClr val="accent6"/>
          </a:effectRef>
          <a:fontRef idx="minor">
            <a:schemeClr val="dk1"/>
          </a:fontRef>
        </p:style>
        <p:txBody>
          <a:bodyPr rtlCol="0" anchor="t"/>
          <a:lstStyle/>
          <a:p>
            <a:r>
              <a:rPr lang="ja-JP" altLang="en-US" sz="3600" dirty="0">
                <a:solidFill>
                  <a:schemeClr val="bg1"/>
                </a:solidFill>
                <a:latin typeface="ＭＳ 明朝" panose="02020609040205080304" pitchFamily="17" charset="-128"/>
                <a:ea typeface="ＭＳ 明朝" panose="02020609040205080304" pitchFamily="17" charset="-128"/>
              </a:rPr>
              <a:t>３</a:t>
            </a:r>
            <a:r>
              <a:rPr lang="en-US" altLang="ja-JP" sz="3600" dirty="0">
                <a:solidFill>
                  <a:schemeClr val="bg1"/>
                </a:solidFill>
                <a:latin typeface="ＭＳ 明朝" panose="02020609040205080304" pitchFamily="17" charset="-128"/>
                <a:ea typeface="ＭＳ 明朝" panose="02020609040205080304" pitchFamily="17" charset="-128"/>
              </a:rPr>
              <a:t>.</a:t>
            </a:r>
            <a:r>
              <a:rPr lang="ja-JP" altLang="en-US" sz="3600" dirty="0">
                <a:solidFill>
                  <a:schemeClr val="bg1"/>
                </a:solidFill>
                <a:latin typeface="ＭＳ 明朝" panose="02020609040205080304" pitchFamily="17" charset="-128"/>
                <a:ea typeface="ＭＳ 明朝" panose="02020609040205080304" pitchFamily="17" charset="-128"/>
              </a:rPr>
              <a:t>開発体制・役割分担　</a:t>
            </a:r>
            <a:endParaRPr lang="en-US" altLang="ja-JP" sz="3600" dirty="0">
              <a:solidFill>
                <a:schemeClr val="bg1"/>
              </a:solidFill>
              <a:latin typeface="ＭＳ 明朝" panose="02020609040205080304" pitchFamily="17" charset="-128"/>
              <a:ea typeface="ＭＳ 明朝" panose="02020609040205080304" pitchFamily="17" charset="-128"/>
            </a:endParaRPr>
          </a:p>
        </p:txBody>
      </p:sp>
      <p:sp>
        <p:nvSpPr>
          <p:cNvPr id="6" name="スライド番号プレースホルダー 5">
            <a:extLst>
              <a:ext uri="{FF2B5EF4-FFF2-40B4-BE49-F238E27FC236}">
                <a16:creationId xmlns:a16="http://schemas.microsoft.com/office/drawing/2014/main" id="{CC623938-E8D6-48A3-0C9F-11D91F8D8121}"/>
              </a:ext>
            </a:extLst>
          </p:cNvPr>
          <p:cNvSpPr>
            <a:spLocks noGrp="1"/>
          </p:cNvSpPr>
          <p:nvPr>
            <p:ph type="sldNum" sz="quarter" idx="12"/>
          </p:nvPr>
        </p:nvSpPr>
        <p:spPr>
          <a:xfrm>
            <a:off x="7086598" y="6492875"/>
            <a:ext cx="2057400" cy="365125"/>
          </a:xfrm>
        </p:spPr>
        <p:txBody>
          <a:bodyPr/>
          <a:lstStyle/>
          <a:p>
            <a:fld id="{E9D9C477-5CFB-4E8F-B477-AF2E93B6023D}" type="slidenum">
              <a:rPr kumimoji="1" lang="ja-JP" altLang="en-US" sz="2000" smtClean="0">
                <a:latin typeface="ＭＳ 明朝" panose="02020609040205080304" pitchFamily="17" charset="-128"/>
                <a:ea typeface="ＭＳ 明朝" panose="02020609040205080304" pitchFamily="17" charset="-128"/>
              </a:rPr>
              <a:t>3</a:t>
            </a:fld>
            <a:endParaRPr kumimoji="1" lang="ja-JP" altLang="en-US" sz="2000" dirty="0">
              <a:latin typeface="ＭＳ 明朝" panose="02020609040205080304" pitchFamily="17" charset="-128"/>
              <a:ea typeface="ＭＳ 明朝" panose="02020609040205080304" pitchFamily="17" charset="-128"/>
            </a:endParaRPr>
          </a:p>
        </p:txBody>
      </p:sp>
      <p:sp>
        <p:nvSpPr>
          <p:cNvPr id="8" name="正方形/長方形 7">
            <a:extLst>
              <a:ext uri="{FF2B5EF4-FFF2-40B4-BE49-F238E27FC236}">
                <a16:creationId xmlns:a16="http://schemas.microsoft.com/office/drawing/2014/main" id="{FB9A6A79-E52A-8B8B-DA51-D81CFF9C351D}"/>
              </a:ext>
            </a:extLst>
          </p:cNvPr>
          <p:cNvSpPr/>
          <p:nvPr/>
        </p:nvSpPr>
        <p:spPr>
          <a:xfrm>
            <a:off x="-12878" y="908456"/>
            <a:ext cx="9144000" cy="177452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役割分担</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すべての参画機関が持つシーズや強みを活かした役割分担を設定。</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それぞれの目標達成に向けた責任を明示</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体制</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研究活動・チームの方向性の統一や、チーム内のコミュニケーション・連携を意識して</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チームビルディング</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p:txBody>
      </p:sp>
      <p:graphicFrame>
        <p:nvGraphicFramePr>
          <p:cNvPr id="9" name="表 8">
            <a:extLst>
              <a:ext uri="{FF2B5EF4-FFF2-40B4-BE49-F238E27FC236}">
                <a16:creationId xmlns:a16="http://schemas.microsoft.com/office/drawing/2014/main" id="{9E9D7C77-3E49-2EED-A9AC-99314B8FCE11}"/>
              </a:ext>
            </a:extLst>
          </p:cNvPr>
          <p:cNvGraphicFramePr>
            <a:graphicFrameLocks noGrp="1"/>
          </p:cNvGraphicFramePr>
          <p:nvPr>
            <p:extLst>
              <p:ext uri="{D42A27DB-BD31-4B8C-83A1-F6EECF244321}">
                <p14:modId xmlns:p14="http://schemas.microsoft.com/office/powerpoint/2010/main" val="983155822"/>
              </p:ext>
            </p:extLst>
          </p:nvPr>
        </p:nvGraphicFramePr>
        <p:xfrm>
          <a:off x="186440" y="2895857"/>
          <a:ext cx="8507855" cy="3250396"/>
        </p:xfrm>
        <a:graphic>
          <a:graphicData uri="http://schemas.openxmlformats.org/drawingml/2006/table">
            <a:tbl>
              <a:tblPr firstRow="1" bandRow="1">
                <a:tableStyleId>{5C22544A-7EE6-4342-B048-85BDC9FD1C3A}</a:tableStyleId>
              </a:tblPr>
              <a:tblGrid>
                <a:gridCol w="1679835">
                  <a:extLst>
                    <a:ext uri="{9D8B030D-6E8A-4147-A177-3AD203B41FA5}">
                      <a16:colId xmlns:a16="http://schemas.microsoft.com/office/drawing/2014/main" val="4272752263"/>
                    </a:ext>
                  </a:extLst>
                </a:gridCol>
                <a:gridCol w="1424065">
                  <a:extLst>
                    <a:ext uri="{9D8B030D-6E8A-4147-A177-3AD203B41FA5}">
                      <a16:colId xmlns:a16="http://schemas.microsoft.com/office/drawing/2014/main" val="180940518"/>
                    </a:ext>
                  </a:extLst>
                </a:gridCol>
                <a:gridCol w="1558978">
                  <a:extLst>
                    <a:ext uri="{9D8B030D-6E8A-4147-A177-3AD203B41FA5}">
                      <a16:colId xmlns:a16="http://schemas.microsoft.com/office/drawing/2014/main" val="1889564033"/>
                    </a:ext>
                  </a:extLst>
                </a:gridCol>
                <a:gridCol w="3844977">
                  <a:extLst>
                    <a:ext uri="{9D8B030D-6E8A-4147-A177-3AD203B41FA5}">
                      <a16:colId xmlns:a16="http://schemas.microsoft.com/office/drawing/2014/main" val="2989329518"/>
                    </a:ext>
                  </a:extLst>
                </a:gridCol>
              </a:tblGrid>
              <a:tr h="1010465">
                <a:tc>
                  <a:txBody>
                    <a:bodyPr/>
                    <a:lstStyle/>
                    <a:p>
                      <a:pPr algn="ctr"/>
                      <a:r>
                        <a:rPr kumimoji="1" lang="ja-JP" altLang="en-US" sz="1800" dirty="0">
                          <a:latin typeface="UD デジタル 教科書体 NK-B" panose="02020700000000000000" pitchFamily="18" charset="-128"/>
                          <a:ea typeface="UD デジタル 教科書体 NK-B" panose="02020700000000000000" pitchFamily="18" charset="-128"/>
                        </a:rPr>
                        <a:t>研究開発内容・開発ターゲット</a:t>
                      </a:r>
                    </a:p>
                  </a:txBody>
                  <a:tcPr anchor="ctr"/>
                </a:tc>
                <a:tc>
                  <a:txBody>
                    <a:bodyPr/>
                    <a:lstStyle/>
                    <a:p>
                      <a:pPr algn="ctr"/>
                      <a:r>
                        <a:rPr kumimoji="1" lang="ja-JP" altLang="en-US" sz="1800" dirty="0">
                          <a:latin typeface="UD デジタル 教科書体 NK-B" panose="02020700000000000000" pitchFamily="18" charset="-128"/>
                          <a:ea typeface="UD デジタル 教科書体 NK-B" panose="02020700000000000000" pitchFamily="18" charset="-128"/>
                        </a:rPr>
                        <a:t>担当機関</a:t>
                      </a:r>
                    </a:p>
                  </a:txBody>
                  <a:tcPr anchor="ctr"/>
                </a:tc>
                <a:tc>
                  <a:txBody>
                    <a:bodyPr/>
                    <a:lstStyle/>
                    <a:p>
                      <a:pPr algn="ctr"/>
                      <a:r>
                        <a:rPr kumimoji="1" lang="ja-JP" altLang="en-US" sz="1800" dirty="0">
                          <a:latin typeface="UD デジタル 教科書体 NK-B" panose="02020700000000000000" pitchFamily="18" charset="-128"/>
                          <a:ea typeface="UD デジタル 教科書体 NK-B" panose="02020700000000000000" pitchFamily="18" charset="-128"/>
                        </a:rPr>
                        <a:t>主たるメンバー</a:t>
                      </a:r>
                    </a:p>
                  </a:txBody>
                  <a:tcPr anchor="ctr"/>
                </a:tc>
                <a:tc>
                  <a:txBody>
                    <a:bodyPr/>
                    <a:lstStyle/>
                    <a:p>
                      <a:pPr algn="ctr"/>
                      <a:r>
                        <a:rPr kumimoji="1" lang="ja-JP" altLang="en-US" sz="1800" dirty="0">
                          <a:latin typeface="UD デジタル 教科書体 NK-B" panose="02020700000000000000" pitchFamily="18" charset="-128"/>
                          <a:ea typeface="UD デジタル 教科書体 NK-B" panose="02020700000000000000" pitchFamily="18" charset="-128"/>
                        </a:rPr>
                        <a:t>役割</a:t>
                      </a:r>
                    </a:p>
                  </a:txBody>
                  <a:tcPr anchor="ctr"/>
                </a:tc>
                <a:extLst>
                  <a:ext uri="{0D108BD9-81ED-4DB2-BD59-A6C34878D82A}">
                    <a16:rowId xmlns:a16="http://schemas.microsoft.com/office/drawing/2014/main" val="2762728655"/>
                  </a:ext>
                </a:extLst>
              </a:tr>
              <a:tr h="70732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〇〇技術の開発</a:t>
                      </a:r>
                      <a:endParaRPr kumimoji="1" lang="ja-JP" altLang="en-US" sz="1800" dirty="0">
                        <a:latin typeface="メイリオ" panose="020B0604030504040204" pitchFamily="50" charset="-128"/>
                        <a:ea typeface="メイリオ"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〇〇大学</a:t>
                      </a: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i="1" u="sng" dirty="0">
                          <a:solidFill>
                            <a:schemeClr val="bg1">
                              <a:lumMod val="50000"/>
                            </a:schemeClr>
                          </a:solidFill>
                          <a:latin typeface="ＭＳ 明朝" panose="02020609040205080304" pitchFamily="17" charset="-128"/>
                          <a:ea typeface="ＭＳ 明朝" panose="02020609040205080304" pitchFamily="17" charset="-128"/>
                        </a:rPr>
                        <a:t>研究リーダー</a:t>
                      </a:r>
                      <a:endParaRPr lang="en-US" altLang="ja-JP" sz="1400" i="1" u="sng" dirty="0">
                        <a:solidFill>
                          <a:schemeClr val="bg1">
                            <a:lumMod val="50000"/>
                          </a:schemeClr>
                        </a:solidFill>
                        <a:latin typeface="ＭＳ 明朝" panose="02020609040205080304" pitchFamily="17" charset="-128"/>
                        <a:ea typeface="ＭＳ 明朝" panose="02020609040205080304" pitchFamily="17"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教授　〇〇</a:t>
                      </a: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保有するシーズ</a:t>
                      </a:r>
                      <a:r>
                        <a:rPr lang="en-US" altLang="ja-JP" sz="18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〇〇</a:t>
                      </a:r>
                      <a:r>
                        <a:rPr lang="en-US" altLang="ja-JP" sz="18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・特許</a:t>
                      </a:r>
                      <a:r>
                        <a:rPr lang="en-US" altLang="ja-JP" sz="18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〇〇</a:t>
                      </a:r>
                      <a:r>
                        <a:rPr lang="en-US" altLang="ja-JP" sz="18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・・を活用した、〇〇の実施。</a:t>
                      </a:r>
                      <a:endParaRPr kumimoji="1" lang="ja-JP" altLang="en-US" sz="18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555606589"/>
                  </a:ext>
                </a:extLst>
              </a:tr>
              <a:tr h="70732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〇〇の設計・システム構築</a:t>
                      </a:r>
                      <a:endParaRPr kumimoji="1" lang="ja-JP" altLang="en-US" sz="1800" dirty="0">
                        <a:latin typeface="メイリオ" panose="020B0604030504040204" pitchFamily="50" charset="-128"/>
                        <a:ea typeface="メイリオ"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㈱〇〇</a:t>
                      </a: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i="1" u="sng" dirty="0">
                          <a:solidFill>
                            <a:schemeClr val="bg1">
                              <a:lumMod val="50000"/>
                            </a:schemeClr>
                          </a:solidFill>
                          <a:latin typeface="ＭＳ 明朝" panose="02020609040205080304" pitchFamily="17" charset="-128"/>
                          <a:ea typeface="ＭＳ 明朝" panose="02020609040205080304" pitchFamily="17" charset="-128"/>
                        </a:rPr>
                        <a:t>事業化リーダー</a:t>
                      </a:r>
                      <a:endParaRPr lang="en-US" altLang="ja-JP" sz="1400" i="1" u="sng" dirty="0">
                        <a:solidFill>
                          <a:schemeClr val="bg1">
                            <a:lumMod val="50000"/>
                          </a:schemeClr>
                        </a:solidFill>
                        <a:latin typeface="ＭＳ 明朝" panose="02020609040205080304" pitchFamily="17" charset="-128"/>
                        <a:ea typeface="ＭＳ 明朝" panose="02020609040205080304" pitchFamily="17"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開発部設計課長　〇〇</a:t>
                      </a: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〇〇開発ノウハウを活かして、〇〇設計・システムを構築。</a:t>
                      </a:r>
                      <a:endParaRPr kumimoji="1" lang="ja-JP" altLang="en-US" sz="18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730229179"/>
                  </a:ext>
                </a:extLst>
              </a:tr>
              <a:tr h="679165">
                <a:tc>
                  <a:txBody>
                    <a:bodyPr/>
                    <a:lstStyle/>
                    <a:p>
                      <a:pPr algn="ct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ct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ct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800" dirty="0">
                        <a:latin typeface="ＭＳ 明朝" panose="02020609040205080304" pitchFamily="17" charset="-128"/>
                        <a:ea typeface="ＭＳ 明朝" panose="02020609040205080304" pitchFamily="17" charset="-128"/>
                      </a:endParaRPr>
                    </a:p>
                  </a:txBody>
                  <a:tcPr anchor="ctr"/>
                </a:tc>
                <a:extLst>
                  <a:ext uri="{0D108BD9-81ED-4DB2-BD59-A6C34878D82A}">
                    <a16:rowId xmlns:a16="http://schemas.microsoft.com/office/drawing/2014/main" val="1817637836"/>
                  </a:ext>
                </a:extLst>
              </a:tr>
            </a:tbl>
          </a:graphicData>
        </a:graphic>
      </p:graphicFrame>
      <p:sp>
        <p:nvSpPr>
          <p:cNvPr id="10" name="正方形/長方形 9">
            <a:extLst>
              <a:ext uri="{FF2B5EF4-FFF2-40B4-BE49-F238E27FC236}">
                <a16:creationId xmlns:a16="http://schemas.microsoft.com/office/drawing/2014/main" id="{BF6E1598-8961-21D7-6903-94C76A88339D}"/>
              </a:ext>
            </a:extLst>
          </p:cNvPr>
          <p:cNvSpPr/>
          <p:nvPr/>
        </p:nvSpPr>
        <p:spPr>
          <a:xfrm>
            <a:off x="1" y="2560992"/>
            <a:ext cx="8957559" cy="47602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基本的に以下のフォームを活用</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フォントサイズ等修正可</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 </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5" name="正方形/長方形 4">
            <a:extLst>
              <a:ext uri="{FF2B5EF4-FFF2-40B4-BE49-F238E27FC236}">
                <a16:creationId xmlns:a16="http://schemas.microsoft.com/office/drawing/2014/main" id="{6D503C04-688B-BBBA-CF8C-B22A14CA4FB3}"/>
              </a:ext>
            </a:extLst>
          </p:cNvPr>
          <p:cNvSpPr/>
          <p:nvPr/>
        </p:nvSpPr>
        <p:spPr>
          <a:xfrm>
            <a:off x="2207043" y="4885824"/>
            <a:ext cx="4339650" cy="923330"/>
          </a:xfrm>
          <a:prstGeom prst="rect">
            <a:avLst/>
          </a:prstGeom>
          <a:noFill/>
        </p:spPr>
        <p:txBody>
          <a:bodyPr wrap="none" lIns="91440" tIns="45720" rIns="91440" bIns="45720">
            <a:spAutoFit/>
          </a:bodyPr>
          <a:lstStyle/>
          <a:p>
            <a:pPr algn="ctr"/>
            <a:r>
              <a:rPr lang="ja-JP" altLang="en-US" sz="5400" b="1" dirty="0">
                <a:ln w="10160">
                  <a:solidFill>
                    <a:schemeClr val="bg1">
                      <a:lumMod val="50000"/>
                    </a:schemeClr>
                  </a:solidFill>
                  <a:prstDash val="solid"/>
                </a:ln>
                <a:solidFill>
                  <a:srgbClr val="FFFFFF"/>
                </a:solidFill>
                <a:effectLst>
                  <a:outerShdw blurRad="38100" dist="22860" dir="5400000" algn="tl" rotWithShape="0">
                    <a:srgbClr val="000000">
                      <a:alpha val="30000"/>
                    </a:srgbClr>
                  </a:outerShdw>
                </a:effectLst>
              </a:rPr>
              <a:t>記入イメージ</a:t>
            </a:r>
          </a:p>
        </p:txBody>
      </p:sp>
    </p:spTree>
    <p:extLst>
      <p:ext uri="{BB962C8B-B14F-4D97-AF65-F5344CB8AC3E}">
        <p14:creationId xmlns:p14="http://schemas.microsoft.com/office/powerpoint/2010/main" val="2277263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1" y="732532"/>
            <a:ext cx="9144000" cy="50214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本項目で最大２</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p</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まで可。以下の要素を必ず織り込む。デザインには適宜、線図やイメージ図を追記。</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4" name="正方形/長方形 3"/>
          <p:cNvSpPr/>
          <p:nvPr/>
        </p:nvSpPr>
        <p:spPr>
          <a:xfrm>
            <a:off x="-1" y="-2698"/>
            <a:ext cx="9144001" cy="681571"/>
          </a:xfrm>
          <a:prstGeom prst="rect">
            <a:avLst/>
          </a:prstGeom>
          <a:solidFill>
            <a:schemeClr val="tx1">
              <a:lumMod val="50000"/>
              <a:lumOff val="50000"/>
            </a:schemeClr>
          </a:solidFill>
          <a:ln>
            <a:noFill/>
          </a:ln>
        </p:spPr>
        <p:style>
          <a:lnRef idx="2">
            <a:schemeClr val="accent6"/>
          </a:lnRef>
          <a:fillRef idx="1">
            <a:schemeClr val="lt1"/>
          </a:fillRef>
          <a:effectRef idx="0">
            <a:schemeClr val="accent6"/>
          </a:effectRef>
          <a:fontRef idx="minor">
            <a:schemeClr val="dk1"/>
          </a:fontRef>
        </p:style>
        <p:txBody>
          <a:bodyPr rtlCol="0" anchor="t"/>
          <a:lstStyle/>
          <a:p>
            <a:r>
              <a:rPr lang="ja-JP" altLang="en-US" sz="3600" dirty="0">
                <a:solidFill>
                  <a:schemeClr val="bg1"/>
                </a:solidFill>
                <a:latin typeface="ＭＳ 明朝" panose="02020609040205080304" pitchFamily="17" charset="-128"/>
                <a:ea typeface="ＭＳ 明朝" panose="02020609040205080304" pitchFamily="17" charset="-128"/>
              </a:rPr>
              <a:t>４</a:t>
            </a:r>
            <a:r>
              <a:rPr lang="en-US" altLang="ja-JP" sz="3600" dirty="0">
                <a:solidFill>
                  <a:schemeClr val="bg1"/>
                </a:solidFill>
                <a:latin typeface="ＭＳ 明朝" panose="02020609040205080304" pitchFamily="17" charset="-128"/>
                <a:ea typeface="ＭＳ 明朝" panose="02020609040205080304" pitchFamily="17" charset="-128"/>
              </a:rPr>
              <a:t>.</a:t>
            </a:r>
            <a:r>
              <a:rPr lang="ja-JP" altLang="en-US" sz="3600" dirty="0">
                <a:solidFill>
                  <a:schemeClr val="bg1"/>
                </a:solidFill>
                <a:latin typeface="ＭＳ 明朝" panose="02020609040205080304" pitchFamily="17" charset="-128"/>
                <a:ea typeface="ＭＳ 明朝" panose="02020609040205080304" pitchFamily="17" charset="-128"/>
              </a:rPr>
              <a:t>研究テーマの背景・課題</a:t>
            </a:r>
            <a:r>
              <a:rPr lang="ja-JP" altLang="en-US" sz="1600" dirty="0">
                <a:solidFill>
                  <a:schemeClr val="bg1"/>
                </a:solidFill>
                <a:latin typeface="ＭＳ 明朝" panose="02020609040205080304" pitchFamily="17" charset="-128"/>
                <a:ea typeface="ＭＳ 明朝" panose="02020609040205080304" pitchFamily="17" charset="-128"/>
              </a:rPr>
              <a:t>　</a:t>
            </a:r>
            <a:endParaRPr lang="en-US" altLang="ja-JP" sz="1600" dirty="0">
              <a:solidFill>
                <a:schemeClr val="bg1"/>
              </a:solidFill>
              <a:latin typeface="ＭＳ 明朝" panose="02020609040205080304" pitchFamily="17" charset="-128"/>
              <a:ea typeface="ＭＳ 明朝" panose="02020609040205080304" pitchFamily="17" charset="-128"/>
            </a:endParaRPr>
          </a:p>
        </p:txBody>
      </p:sp>
      <p:sp>
        <p:nvSpPr>
          <p:cNvPr id="6" name="スライド番号プレースホルダー 5">
            <a:extLst>
              <a:ext uri="{FF2B5EF4-FFF2-40B4-BE49-F238E27FC236}">
                <a16:creationId xmlns:a16="http://schemas.microsoft.com/office/drawing/2014/main" id="{F163B377-64CF-A73C-A693-5FFE61E067CF}"/>
              </a:ext>
            </a:extLst>
          </p:cNvPr>
          <p:cNvSpPr>
            <a:spLocks noGrp="1"/>
          </p:cNvSpPr>
          <p:nvPr>
            <p:ph type="sldNum" sz="quarter" idx="12"/>
          </p:nvPr>
        </p:nvSpPr>
        <p:spPr>
          <a:xfrm>
            <a:off x="7079455" y="6523375"/>
            <a:ext cx="2057400" cy="365125"/>
          </a:xfrm>
        </p:spPr>
        <p:txBody>
          <a:bodyPr/>
          <a:lstStyle/>
          <a:p>
            <a:fld id="{E9D9C477-5CFB-4E8F-B477-AF2E93B6023D}" type="slidenum">
              <a:rPr kumimoji="1" lang="ja-JP" altLang="en-US" sz="2000" smtClean="0">
                <a:latin typeface="ＭＳ 明朝" panose="02020609040205080304" pitchFamily="17" charset="-128"/>
                <a:ea typeface="ＭＳ 明朝" panose="02020609040205080304" pitchFamily="17" charset="-128"/>
              </a:rPr>
              <a:t>4</a:t>
            </a:fld>
            <a:endParaRPr kumimoji="1" lang="ja-JP" altLang="en-US" sz="2000" dirty="0">
              <a:latin typeface="ＭＳ 明朝" panose="02020609040205080304" pitchFamily="17" charset="-128"/>
              <a:ea typeface="ＭＳ 明朝" panose="02020609040205080304" pitchFamily="17" charset="-128"/>
            </a:endParaRPr>
          </a:p>
        </p:txBody>
      </p:sp>
      <p:sp>
        <p:nvSpPr>
          <p:cNvPr id="7" name="正方形/長方形 6">
            <a:extLst>
              <a:ext uri="{FF2B5EF4-FFF2-40B4-BE49-F238E27FC236}">
                <a16:creationId xmlns:a16="http://schemas.microsoft.com/office/drawing/2014/main" id="{9AFA60EC-F8AF-549A-F1D0-4F4214D66842}"/>
              </a:ext>
            </a:extLst>
          </p:cNvPr>
          <p:cNvSpPr/>
          <p:nvPr/>
        </p:nvSpPr>
        <p:spPr>
          <a:xfrm>
            <a:off x="-12878" y="1523309"/>
            <a:ext cx="9144000" cy="377540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背景</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社会的背景や関連産業の状況</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技術動向</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最新の技術開発状況、抱える課題</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　・</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産学連携</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業界横断的、オープンイノベーションで取組むべき必然性</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148221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5AE699-F56C-712F-6048-469970FDBF49}"/>
            </a:ext>
          </a:extLst>
        </p:cNvPr>
        <p:cNvGrpSpPr/>
        <p:nvPr/>
      </p:nvGrpSpPr>
      <p:grpSpPr>
        <a:xfrm>
          <a:off x="0" y="0"/>
          <a:ext cx="0" cy="0"/>
          <a:chOff x="0" y="0"/>
          <a:chExt cx="0" cy="0"/>
        </a:xfrm>
      </p:grpSpPr>
      <p:sp>
        <p:nvSpPr>
          <p:cNvPr id="10" name="正方形/長方形 9">
            <a:extLst>
              <a:ext uri="{FF2B5EF4-FFF2-40B4-BE49-F238E27FC236}">
                <a16:creationId xmlns:a16="http://schemas.microsoft.com/office/drawing/2014/main" id="{C08B598A-6A73-7F2A-0C99-015DF986EFEE}"/>
              </a:ext>
            </a:extLst>
          </p:cNvPr>
          <p:cNvSpPr/>
          <p:nvPr/>
        </p:nvSpPr>
        <p:spPr>
          <a:xfrm>
            <a:off x="1136072" y="1129553"/>
            <a:ext cx="8007928" cy="39375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lstStyle/>
          <a:p>
            <a:endParaRPr lang="en-US" altLang="ja-JP" sz="3200"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14" name="正方形/長方形 13">
            <a:extLst>
              <a:ext uri="{FF2B5EF4-FFF2-40B4-BE49-F238E27FC236}">
                <a16:creationId xmlns:a16="http://schemas.microsoft.com/office/drawing/2014/main" id="{209F6DF8-45CC-A783-E416-455DC451FFB3}"/>
              </a:ext>
            </a:extLst>
          </p:cNvPr>
          <p:cNvSpPr/>
          <p:nvPr/>
        </p:nvSpPr>
        <p:spPr>
          <a:xfrm>
            <a:off x="1" y="678875"/>
            <a:ext cx="9144000" cy="43724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本項目で最大２</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p</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まで可。基本的に以下のフォームを活用</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フォントサイズ等修正可</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4" name="正方形/長方形 3">
            <a:extLst>
              <a:ext uri="{FF2B5EF4-FFF2-40B4-BE49-F238E27FC236}">
                <a16:creationId xmlns:a16="http://schemas.microsoft.com/office/drawing/2014/main" id="{C9903B6B-AF2C-5B7A-BF25-88DC2E2BE161}"/>
              </a:ext>
            </a:extLst>
          </p:cNvPr>
          <p:cNvSpPr/>
          <p:nvPr/>
        </p:nvSpPr>
        <p:spPr>
          <a:xfrm>
            <a:off x="-1" y="-2698"/>
            <a:ext cx="9144001" cy="681571"/>
          </a:xfrm>
          <a:prstGeom prst="rect">
            <a:avLst/>
          </a:prstGeom>
          <a:solidFill>
            <a:schemeClr val="tx1">
              <a:lumMod val="50000"/>
              <a:lumOff val="50000"/>
            </a:schemeClr>
          </a:solidFill>
          <a:ln>
            <a:noFill/>
          </a:ln>
        </p:spPr>
        <p:style>
          <a:lnRef idx="2">
            <a:schemeClr val="accent6"/>
          </a:lnRef>
          <a:fillRef idx="1">
            <a:schemeClr val="lt1"/>
          </a:fillRef>
          <a:effectRef idx="0">
            <a:schemeClr val="accent6"/>
          </a:effectRef>
          <a:fontRef idx="minor">
            <a:schemeClr val="dk1"/>
          </a:fontRef>
        </p:style>
        <p:txBody>
          <a:bodyPr rtlCol="0" anchor="t"/>
          <a:lstStyle/>
          <a:p>
            <a:r>
              <a:rPr lang="ja-JP" altLang="en-US" sz="2800" dirty="0">
                <a:solidFill>
                  <a:schemeClr val="bg1"/>
                </a:solidFill>
                <a:latin typeface="ＭＳ 明朝" panose="02020609040205080304" pitchFamily="17" charset="-128"/>
                <a:ea typeface="ＭＳ 明朝" panose="02020609040205080304" pitchFamily="17" charset="-128"/>
              </a:rPr>
              <a:t>５</a:t>
            </a:r>
            <a:r>
              <a:rPr lang="en-US" altLang="ja-JP" sz="2800" dirty="0">
                <a:solidFill>
                  <a:schemeClr val="bg1"/>
                </a:solidFill>
                <a:latin typeface="ＭＳ 明朝" panose="02020609040205080304" pitchFamily="17" charset="-128"/>
                <a:ea typeface="ＭＳ 明朝" panose="02020609040205080304" pitchFamily="17" charset="-128"/>
              </a:rPr>
              <a:t>.</a:t>
            </a:r>
            <a:r>
              <a:rPr lang="ja-JP" altLang="en-US" sz="2800" dirty="0">
                <a:solidFill>
                  <a:schemeClr val="bg1"/>
                </a:solidFill>
                <a:latin typeface="ＭＳ 明朝" panose="02020609040205080304" pitchFamily="17" charset="-128"/>
                <a:ea typeface="ＭＳ 明朝" panose="02020609040205080304" pitchFamily="17" charset="-128"/>
              </a:rPr>
              <a:t> 世の中の最新の取組状況・ベンチマーク・目標設定　</a:t>
            </a:r>
            <a:endParaRPr lang="en-US" altLang="ja-JP" sz="2800" dirty="0">
              <a:solidFill>
                <a:schemeClr val="bg1"/>
              </a:solidFill>
              <a:latin typeface="ＭＳ 明朝" panose="02020609040205080304" pitchFamily="17" charset="-128"/>
              <a:ea typeface="ＭＳ 明朝" panose="02020609040205080304" pitchFamily="17" charset="-128"/>
            </a:endParaRPr>
          </a:p>
        </p:txBody>
      </p:sp>
      <p:sp>
        <p:nvSpPr>
          <p:cNvPr id="6" name="スライド番号プレースホルダー 5">
            <a:extLst>
              <a:ext uri="{FF2B5EF4-FFF2-40B4-BE49-F238E27FC236}">
                <a16:creationId xmlns:a16="http://schemas.microsoft.com/office/drawing/2014/main" id="{ADD44A30-78B7-9C09-8669-208D9EC2B4DA}"/>
              </a:ext>
            </a:extLst>
          </p:cNvPr>
          <p:cNvSpPr>
            <a:spLocks noGrp="1"/>
          </p:cNvSpPr>
          <p:nvPr>
            <p:ph type="sldNum" sz="quarter" idx="12"/>
          </p:nvPr>
        </p:nvSpPr>
        <p:spPr>
          <a:xfrm>
            <a:off x="7086598" y="6461297"/>
            <a:ext cx="2057400" cy="365125"/>
          </a:xfrm>
        </p:spPr>
        <p:txBody>
          <a:bodyPr/>
          <a:lstStyle/>
          <a:p>
            <a:fld id="{E9D9C477-5CFB-4E8F-B477-AF2E93B6023D}" type="slidenum">
              <a:rPr kumimoji="1" lang="ja-JP" altLang="en-US" sz="2000" smtClean="0">
                <a:latin typeface="ＭＳ 明朝" panose="02020609040205080304" pitchFamily="17" charset="-128"/>
                <a:ea typeface="ＭＳ 明朝" panose="02020609040205080304" pitchFamily="17" charset="-128"/>
              </a:rPr>
              <a:t>5</a:t>
            </a:fld>
            <a:endParaRPr kumimoji="1" lang="ja-JP" altLang="en-US" sz="2000" dirty="0">
              <a:latin typeface="ＭＳ 明朝" panose="02020609040205080304" pitchFamily="17" charset="-128"/>
              <a:ea typeface="ＭＳ 明朝" panose="02020609040205080304" pitchFamily="17" charset="-128"/>
            </a:endParaRPr>
          </a:p>
        </p:txBody>
      </p:sp>
      <p:graphicFrame>
        <p:nvGraphicFramePr>
          <p:cNvPr id="2" name="表 1">
            <a:extLst>
              <a:ext uri="{FF2B5EF4-FFF2-40B4-BE49-F238E27FC236}">
                <a16:creationId xmlns:a16="http://schemas.microsoft.com/office/drawing/2014/main" id="{0599EC4A-11D9-B2D7-3D3C-D1BE75007625}"/>
              </a:ext>
            </a:extLst>
          </p:cNvPr>
          <p:cNvGraphicFramePr>
            <a:graphicFrameLocks noGrp="1"/>
          </p:cNvGraphicFramePr>
          <p:nvPr>
            <p:extLst>
              <p:ext uri="{D42A27DB-BD31-4B8C-83A1-F6EECF244321}">
                <p14:modId xmlns:p14="http://schemas.microsoft.com/office/powerpoint/2010/main" val="2796105655"/>
              </p:ext>
            </p:extLst>
          </p:nvPr>
        </p:nvGraphicFramePr>
        <p:xfrm>
          <a:off x="299676" y="1063959"/>
          <a:ext cx="8544646" cy="5449496"/>
        </p:xfrm>
        <a:graphic>
          <a:graphicData uri="http://schemas.openxmlformats.org/drawingml/2006/table">
            <a:tbl>
              <a:tblPr firstRow="1" bandRow="1">
                <a:tableStyleId>{5C22544A-7EE6-4342-B048-85BDC9FD1C3A}</a:tableStyleId>
              </a:tblPr>
              <a:tblGrid>
                <a:gridCol w="1905641">
                  <a:extLst>
                    <a:ext uri="{9D8B030D-6E8A-4147-A177-3AD203B41FA5}">
                      <a16:colId xmlns:a16="http://schemas.microsoft.com/office/drawing/2014/main" val="365015557"/>
                    </a:ext>
                  </a:extLst>
                </a:gridCol>
                <a:gridCol w="2375647">
                  <a:extLst>
                    <a:ext uri="{9D8B030D-6E8A-4147-A177-3AD203B41FA5}">
                      <a16:colId xmlns:a16="http://schemas.microsoft.com/office/drawing/2014/main" val="372994993"/>
                    </a:ext>
                  </a:extLst>
                </a:gridCol>
                <a:gridCol w="2131679">
                  <a:extLst>
                    <a:ext uri="{9D8B030D-6E8A-4147-A177-3AD203B41FA5}">
                      <a16:colId xmlns:a16="http://schemas.microsoft.com/office/drawing/2014/main" val="3081715690"/>
                    </a:ext>
                  </a:extLst>
                </a:gridCol>
                <a:gridCol w="2131679">
                  <a:extLst>
                    <a:ext uri="{9D8B030D-6E8A-4147-A177-3AD203B41FA5}">
                      <a16:colId xmlns:a16="http://schemas.microsoft.com/office/drawing/2014/main" val="733499677"/>
                    </a:ext>
                  </a:extLst>
                </a:gridCol>
              </a:tblGrid>
              <a:tr h="57437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UD デジタル 教科書体 NK-B" panose="02020700000000000000" pitchFamily="18" charset="-128"/>
                          <a:ea typeface="UD デジタル 教科書体 NK-B" panose="02020700000000000000" pitchFamily="18" charset="-128"/>
                        </a:rPr>
                        <a:t>開発ターゲット</a:t>
                      </a:r>
                    </a:p>
                  </a:txBody>
                  <a:tcPr anchor="ctr"/>
                </a:tc>
                <a:tc>
                  <a:txBody>
                    <a:bodyPr/>
                    <a:lstStyle/>
                    <a:p>
                      <a:pPr algn="ctr"/>
                      <a:r>
                        <a:rPr kumimoji="1" lang="ja-JP" altLang="en-US" sz="1800" dirty="0">
                          <a:solidFill>
                            <a:schemeClr val="bg1"/>
                          </a:solidFill>
                          <a:latin typeface="UD デジタル 教科書体 NK-B" panose="02020700000000000000" pitchFamily="18" charset="-128"/>
                          <a:ea typeface="UD デジタル 教科書体 NK-B" panose="02020700000000000000" pitchFamily="18" charset="-128"/>
                        </a:rPr>
                        <a:t>ベンチマーク結果</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solidFill>
                            <a:schemeClr val="bg1"/>
                          </a:solidFill>
                          <a:latin typeface="UD デジタル 教科書体 NK-B" panose="02020700000000000000" pitchFamily="18" charset="-128"/>
                          <a:ea typeface="UD デジタル 教科書体 NK-B" panose="02020700000000000000" pitchFamily="18" charset="-128"/>
                        </a:rPr>
                        <a:t>目標</a:t>
                      </a:r>
                      <a:r>
                        <a:rPr kumimoji="1" lang="en-US" altLang="ja-JP" sz="1800" dirty="0">
                          <a:solidFill>
                            <a:schemeClr val="bg1"/>
                          </a:solidFill>
                          <a:latin typeface="UD デジタル 教科書体 NK-B" panose="02020700000000000000" pitchFamily="18" charset="-128"/>
                          <a:ea typeface="UD デジタル 教科書体 NK-B" panose="02020700000000000000" pitchFamily="18" charset="-128"/>
                        </a:rPr>
                        <a:t>(</a:t>
                      </a:r>
                      <a:r>
                        <a:rPr kumimoji="1" lang="ja-JP" altLang="en-US" sz="1800" dirty="0">
                          <a:solidFill>
                            <a:schemeClr val="bg1"/>
                          </a:solidFill>
                          <a:latin typeface="UD デジタル 教科書体 NK-B" panose="02020700000000000000" pitchFamily="18" charset="-128"/>
                          <a:ea typeface="UD デジタル 教科書体 NK-B" panose="02020700000000000000" pitchFamily="18" charset="-128"/>
                        </a:rPr>
                        <a:t>アウトプット</a:t>
                      </a:r>
                      <a:r>
                        <a:rPr kumimoji="1" lang="en-US" altLang="ja-JP" sz="1800" dirty="0">
                          <a:solidFill>
                            <a:schemeClr val="bg1"/>
                          </a:solidFill>
                          <a:latin typeface="UD デジタル 教科書体 NK-B" panose="02020700000000000000" pitchFamily="18" charset="-128"/>
                          <a:ea typeface="UD デジタル 教科書体 NK-B" panose="02020700000000000000" pitchFamily="18" charset="-128"/>
                        </a:rPr>
                        <a:t>)</a:t>
                      </a:r>
                      <a:endParaRPr kumimoji="1" lang="ja-JP" altLang="en-US" sz="1800" dirty="0">
                        <a:solidFill>
                          <a:schemeClr val="bg1"/>
                        </a:solidFill>
                        <a:latin typeface="UD デジタル 教科書体 NK-B" panose="02020700000000000000" pitchFamily="18" charset="-128"/>
                        <a:ea typeface="UD デジタル 教科書体 NK-B" panose="02020700000000000000" pitchFamily="18"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solidFill>
                            <a:schemeClr val="bg1"/>
                          </a:solidFill>
                          <a:latin typeface="UD デジタル 教科書体 NK-B" panose="02020700000000000000" pitchFamily="18" charset="-128"/>
                          <a:ea typeface="UD デジタル 教科書体 NK-B" panose="02020700000000000000" pitchFamily="18" charset="-128"/>
                        </a:rPr>
                        <a:t>将来展望</a:t>
                      </a:r>
                      <a:endParaRPr kumimoji="1" lang="en-US" altLang="ja-JP" sz="1800" dirty="0">
                        <a:solidFill>
                          <a:schemeClr val="bg1"/>
                        </a:solidFill>
                        <a:latin typeface="UD デジタル 教科書体 NK-B" panose="02020700000000000000" pitchFamily="18" charset="-128"/>
                        <a:ea typeface="UD デジタル 教科書体 NK-B" panose="020207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a:solidFill>
                            <a:schemeClr val="bg1"/>
                          </a:solidFill>
                          <a:latin typeface="UD デジタル 教科書体 NK-B" panose="02020700000000000000" pitchFamily="18" charset="-128"/>
                          <a:ea typeface="UD デジタル 教科書体 NK-B" panose="02020700000000000000" pitchFamily="18" charset="-128"/>
                        </a:rPr>
                        <a:t>(</a:t>
                      </a:r>
                      <a:r>
                        <a:rPr kumimoji="1" lang="ja-JP" altLang="en-US" sz="1800" dirty="0">
                          <a:solidFill>
                            <a:schemeClr val="bg1"/>
                          </a:solidFill>
                          <a:latin typeface="UD デジタル 教科書体 NK-B" panose="02020700000000000000" pitchFamily="18" charset="-128"/>
                          <a:ea typeface="UD デジタル 教科書体 NK-B" panose="02020700000000000000" pitchFamily="18" charset="-128"/>
                        </a:rPr>
                        <a:t>アウトカム</a:t>
                      </a:r>
                      <a:r>
                        <a:rPr kumimoji="1" lang="en-US" altLang="ja-JP" sz="1800" dirty="0">
                          <a:solidFill>
                            <a:schemeClr val="bg1"/>
                          </a:solidFill>
                          <a:latin typeface="UD デジタル 教科書体 NK-B" panose="02020700000000000000" pitchFamily="18" charset="-128"/>
                          <a:ea typeface="UD デジタル 教科書体 NK-B" panose="02020700000000000000" pitchFamily="18" charset="-128"/>
                        </a:rPr>
                        <a:t>)</a:t>
                      </a:r>
                      <a:endParaRPr kumimoji="1" lang="ja-JP" altLang="en-US" sz="1800" dirty="0">
                        <a:solidFill>
                          <a:schemeClr val="bg1"/>
                        </a:solidFill>
                        <a:latin typeface="UD デジタル 教科書体 NK-B" panose="02020700000000000000" pitchFamily="18" charset="-128"/>
                        <a:ea typeface="UD デジタル 教科書体 NK-B" panose="02020700000000000000" pitchFamily="18" charset="-128"/>
                      </a:endParaRPr>
                    </a:p>
                  </a:txBody>
                  <a:tcPr anchor="ctr"/>
                </a:tc>
                <a:extLst>
                  <a:ext uri="{0D108BD9-81ED-4DB2-BD59-A6C34878D82A}">
                    <a16:rowId xmlns:a16="http://schemas.microsoft.com/office/drawing/2014/main" val="914491249"/>
                  </a:ext>
                </a:extLst>
              </a:tr>
              <a:tr h="13346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〇〇技術の開発</a:t>
                      </a:r>
                      <a:endParaRPr kumimoji="1" lang="ja-JP" altLang="en-US" sz="1800" dirty="0">
                        <a:latin typeface="メイリオ" panose="020B0604030504040204" pitchFamily="50" charset="-128"/>
                        <a:ea typeface="メイリオ"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米国〇〇大において〇〇伝導率の〇％達成と〇〇社と連携して製品開発（〇〇）の実績がある。</a:t>
                      </a: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i="1" dirty="0">
                          <a:solidFill>
                            <a:schemeClr val="bg1">
                              <a:lumMod val="50000"/>
                            </a:schemeClr>
                          </a:solidFill>
                          <a:latin typeface="ＭＳ 明朝" panose="02020609040205080304" pitchFamily="17" charset="-128"/>
                          <a:ea typeface="ＭＳ 明朝" panose="02020609040205080304" pitchFamily="17" charset="-128"/>
                        </a:rPr>
                        <a:t>〇〇伝導率の〇％達成と同技術を活用して参画機関〇〇社による上市。</a:t>
                      </a: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i="1" dirty="0">
                          <a:solidFill>
                            <a:schemeClr val="bg1">
                              <a:lumMod val="50000"/>
                            </a:schemeClr>
                          </a:solidFill>
                          <a:latin typeface="ＭＳ 明朝" panose="02020609040205080304" pitchFamily="17" charset="-128"/>
                          <a:ea typeface="ＭＳ 明朝" panose="02020609040205080304" pitchFamily="17" charset="-128"/>
                        </a:rPr>
                        <a:t>世界最高レベルの〇〇伝導率材料を活用した〇〇により本県〇〇産業界の強化と〇〇への技術転用による〇〇。</a:t>
                      </a: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tc>
                <a:extLst>
                  <a:ext uri="{0D108BD9-81ED-4DB2-BD59-A6C34878D82A}">
                    <a16:rowId xmlns:a16="http://schemas.microsoft.com/office/drawing/2014/main" val="1502934751"/>
                  </a:ext>
                </a:extLst>
              </a:tr>
              <a:tr h="13346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〇〇の設計・システム構築</a:t>
                      </a:r>
                      <a:endParaRPr kumimoji="1" lang="ja-JP" altLang="en-US" sz="1800" dirty="0">
                        <a:latin typeface="メイリオ" panose="020B0604030504040204" pitchFamily="50" charset="-128"/>
                        <a:ea typeface="メイリオ" panose="020B0604030504040204" pitchFamily="50" charset="-128"/>
                      </a:endParaRPr>
                    </a:p>
                    <a:p>
                      <a:pPr algn="ctr"/>
                      <a:endParaRPr kumimoji="1" lang="ja-JP" altLang="en-US"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i="1" dirty="0">
                          <a:solidFill>
                            <a:schemeClr val="bg1">
                              <a:lumMod val="50000"/>
                            </a:schemeClr>
                          </a:solidFill>
                          <a:latin typeface="ＭＳ 明朝" panose="02020609040205080304" pitchFamily="17" charset="-128"/>
                          <a:ea typeface="ＭＳ 明朝" panose="02020609040205080304" pitchFamily="17" charset="-128"/>
                        </a:rPr>
                        <a:t>ドイツ〇〇社において〇〇シミュレーション技術を活用した誤差〇〇以下の〇〇システムを構築。</a:t>
                      </a: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独自性のある〇〇を活用した〇〇シミュレーション技術を活用した誤差〇〇以下の達成。</a:t>
                      </a: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〇〇シミュレーション技術の〇〇社の〇〇への搭載によるグローバル展開。</a:t>
                      </a: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tc>
                <a:extLst>
                  <a:ext uri="{0D108BD9-81ED-4DB2-BD59-A6C34878D82A}">
                    <a16:rowId xmlns:a16="http://schemas.microsoft.com/office/drawing/2014/main" val="3996299298"/>
                  </a:ext>
                </a:extLst>
              </a:tr>
              <a:tr h="13346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i="1" dirty="0">
                          <a:solidFill>
                            <a:schemeClr val="bg1">
                              <a:lumMod val="50000"/>
                            </a:schemeClr>
                          </a:solidFill>
                          <a:latin typeface="ＭＳ 明朝" panose="02020609040205080304" pitchFamily="17" charset="-128"/>
                          <a:ea typeface="ＭＳ 明朝" panose="02020609040205080304" pitchFamily="17" charset="-128"/>
                        </a:rPr>
                        <a:t>・・・</a:t>
                      </a:r>
                      <a:endParaRPr kumimoji="1" lang="ja-JP" altLang="en-US" sz="1800" dirty="0">
                        <a:latin typeface="UD デジタル 教科書体 NK-B" panose="02020700000000000000" pitchFamily="18" charset="-128"/>
                        <a:ea typeface="UD デジタル 教科書体 NK-B" panose="02020700000000000000" pitchFamily="18" charset="-128"/>
                      </a:endParaRPr>
                    </a:p>
                    <a:p>
                      <a:pPr algn="ctr"/>
                      <a:endParaRPr kumimoji="1" lang="ja-JP" altLang="en-US" dirty="0"/>
                    </a:p>
                  </a:txBody>
                  <a:tcPr anchor="ct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704982088"/>
                  </a:ext>
                </a:extLst>
              </a:tr>
            </a:tbl>
          </a:graphicData>
        </a:graphic>
      </p:graphicFrame>
      <p:sp>
        <p:nvSpPr>
          <p:cNvPr id="11" name="正方形/長方形 10">
            <a:extLst>
              <a:ext uri="{FF2B5EF4-FFF2-40B4-BE49-F238E27FC236}">
                <a16:creationId xmlns:a16="http://schemas.microsoft.com/office/drawing/2014/main" id="{C6C281C0-3701-476F-BA8B-CD3520F9ADE6}"/>
              </a:ext>
            </a:extLst>
          </p:cNvPr>
          <p:cNvSpPr/>
          <p:nvPr/>
        </p:nvSpPr>
        <p:spPr>
          <a:xfrm>
            <a:off x="2811599" y="3327041"/>
            <a:ext cx="4339650" cy="923330"/>
          </a:xfrm>
          <a:prstGeom prst="rect">
            <a:avLst/>
          </a:prstGeom>
          <a:noFill/>
        </p:spPr>
        <p:txBody>
          <a:bodyPr wrap="none" lIns="91440" tIns="45720" rIns="91440" bIns="45720">
            <a:spAutoFit/>
          </a:bodyPr>
          <a:lstStyle/>
          <a:p>
            <a:pPr algn="ctr"/>
            <a:r>
              <a:rPr lang="ja-JP" altLang="en-US" sz="5400" b="1" dirty="0">
                <a:ln w="10160">
                  <a:solidFill>
                    <a:schemeClr val="bg1">
                      <a:lumMod val="50000"/>
                    </a:schemeClr>
                  </a:solidFill>
                  <a:prstDash val="solid"/>
                </a:ln>
                <a:solidFill>
                  <a:srgbClr val="FFFFFF"/>
                </a:solidFill>
                <a:effectLst>
                  <a:outerShdw blurRad="38100" dist="22860" dir="5400000" algn="tl" rotWithShape="0">
                    <a:srgbClr val="000000">
                      <a:alpha val="30000"/>
                    </a:srgbClr>
                  </a:outerShdw>
                </a:effectLst>
              </a:rPr>
              <a:t>記入イメージ</a:t>
            </a:r>
          </a:p>
        </p:txBody>
      </p:sp>
    </p:spTree>
    <p:extLst>
      <p:ext uri="{BB962C8B-B14F-4D97-AF65-F5344CB8AC3E}">
        <p14:creationId xmlns:p14="http://schemas.microsoft.com/office/powerpoint/2010/main" val="3730192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1" y="678875"/>
            <a:ext cx="9144000" cy="617912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本項目で最大２ｐまで可。基本的に以下のフォームを活用</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フォントサイズ等修正可</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。適宜、イメージ図、グラフ、表等を追記。</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4" name="正方形/長方形 3"/>
          <p:cNvSpPr/>
          <p:nvPr/>
        </p:nvSpPr>
        <p:spPr>
          <a:xfrm>
            <a:off x="-1" y="-2698"/>
            <a:ext cx="9144001" cy="681571"/>
          </a:xfrm>
          <a:prstGeom prst="rect">
            <a:avLst/>
          </a:prstGeom>
          <a:solidFill>
            <a:schemeClr val="tx1">
              <a:lumMod val="50000"/>
              <a:lumOff val="5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3000" dirty="0">
                <a:solidFill>
                  <a:schemeClr val="bg1"/>
                </a:solidFill>
                <a:latin typeface="ＭＳ 明朝" panose="02020609040205080304" pitchFamily="17" charset="-128"/>
                <a:ea typeface="ＭＳ 明朝" panose="02020609040205080304" pitchFamily="17" charset="-128"/>
              </a:rPr>
              <a:t>６</a:t>
            </a:r>
            <a:r>
              <a:rPr lang="en-US" altLang="ja-JP" sz="3000" dirty="0">
                <a:solidFill>
                  <a:schemeClr val="bg1"/>
                </a:solidFill>
                <a:latin typeface="ＭＳ 明朝" panose="02020609040205080304" pitchFamily="17" charset="-128"/>
                <a:ea typeface="ＭＳ 明朝" panose="02020609040205080304" pitchFamily="17" charset="-128"/>
              </a:rPr>
              <a:t>.</a:t>
            </a:r>
            <a:r>
              <a:rPr lang="ja-JP" altLang="en-US" sz="3000" dirty="0">
                <a:solidFill>
                  <a:schemeClr val="bg1"/>
                </a:solidFill>
                <a:latin typeface="ＭＳ 明朝" panose="02020609040205080304" pitchFamily="17" charset="-128"/>
                <a:ea typeface="ＭＳ 明朝" panose="02020609040205080304" pitchFamily="17" charset="-128"/>
              </a:rPr>
              <a:t>武器となる研究シーズ・国際優位性・保有特許</a:t>
            </a:r>
            <a:endParaRPr lang="en-US" altLang="ja-JP" sz="3000" dirty="0">
              <a:solidFill>
                <a:schemeClr val="bg1"/>
              </a:solidFill>
              <a:latin typeface="ＭＳ 明朝" panose="02020609040205080304" pitchFamily="17" charset="-128"/>
              <a:ea typeface="ＭＳ 明朝" panose="02020609040205080304" pitchFamily="17" charset="-128"/>
            </a:endParaRPr>
          </a:p>
        </p:txBody>
      </p:sp>
      <p:sp>
        <p:nvSpPr>
          <p:cNvPr id="2" name="スライド番号プレースホルダー 1">
            <a:extLst>
              <a:ext uri="{FF2B5EF4-FFF2-40B4-BE49-F238E27FC236}">
                <a16:creationId xmlns:a16="http://schemas.microsoft.com/office/drawing/2014/main" id="{561AD957-4956-0E19-7118-553680D954A2}"/>
              </a:ext>
            </a:extLst>
          </p:cNvPr>
          <p:cNvSpPr>
            <a:spLocks noGrp="1"/>
          </p:cNvSpPr>
          <p:nvPr>
            <p:ph type="sldNum" sz="quarter" idx="12"/>
          </p:nvPr>
        </p:nvSpPr>
        <p:spPr>
          <a:xfrm>
            <a:off x="7086600" y="6492875"/>
            <a:ext cx="2057400" cy="365125"/>
          </a:xfrm>
        </p:spPr>
        <p:txBody>
          <a:bodyPr/>
          <a:lstStyle/>
          <a:p>
            <a:fld id="{E9D9C477-5CFB-4E8F-B477-AF2E93B6023D}" type="slidenum">
              <a:rPr kumimoji="1" lang="ja-JP" altLang="en-US" sz="2000" smtClean="0">
                <a:latin typeface="ＭＳ 明朝" panose="02020609040205080304" pitchFamily="17" charset="-128"/>
                <a:ea typeface="ＭＳ 明朝" panose="02020609040205080304" pitchFamily="17" charset="-128"/>
              </a:rPr>
              <a:t>6</a:t>
            </a:fld>
            <a:endParaRPr kumimoji="1" lang="ja-JP" altLang="en-US" sz="2000" dirty="0">
              <a:latin typeface="ＭＳ 明朝" panose="02020609040205080304" pitchFamily="17" charset="-128"/>
              <a:ea typeface="ＭＳ 明朝" panose="02020609040205080304" pitchFamily="17" charset="-128"/>
            </a:endParaRPr>
          </a:p>
        </p:txBody>
      </p:sp>
      <p:graphicFrame>
        <p:nvGraphicFramePr>
          <p:cNvPr id="3" name="表 2">
            <a:extLst>
              <a:ext uri="{FF2B5EF4-FFF2-40B4-BE49-F238E27FC236}">
                <a16:creationId xmlns:a16="http://schemas.microsoft.com/office/drawing/2014/main" id="{DC1F499F-F360-F58A-BE19-06085A666CC0}"/>
              </a:ext>
            </a:extLst>
          </p:cNvPr>
          <p:cNvGraphicFramePr>
            <a:graphicFrameLocks noGrp="1"/>
          </p:cNvGraphicFramePr>
          <p:nvPr>
            <p:extLst>
              <p:ext uri="{D42A27DB-BD31-4B8C-83A1-F6EECF244321}">
                <p14:modId xmlns:p14="http://schemas.microsoft.com/office/powerpoint/2010/main" val="1724868119"/>
              </p:ext>
            </p:extLst>
          </p:nvPr>
        </p:nvGraphicFramePr>
        <p:xfrm>
          <a:off x="167390" y="1151625"/>
          <a:ext cx="8507855" cy="5438670"/>
        </p:xfrm>
        <a:graphic>
          <a:graphicData uri="http://schemas.openxmlformats.org/drawingml/2006/table">
            <a:tbl>
              <a:tblPr firstRow="1" bandRow="1">
                <a:tableStyleId>{5C22544A-7EE6-4342-B048-85BDC9FD1C3A}</a:tableStyleId>
              </a:tblPr>
              <a:tblGrid>
                <a:gridCol w="1318510">
                  <a:extLst>
                    <a:ext uri="{9D8B030D-6E8A-4147-A177-3AD203B41FA5}">
                      <a16:colId xmlns:a16="http://schemas.microsoft.com/office/drawing/2014/main" val="4272752263"/>
                    </a:ext>
                  </a:extLst>
                </a:gridCol>
                <a:gridCol w="1785390">
                  <a:extLst>
                    <a:ext uri="{9D8B030D-6E8A-4147-A177-3AD203B41FA5}">
                      <a16:colId xmlns:a16="http://schemas.microsoft.com/office/drawing/2014/main" val="180940518"/>
                    </a:ext>
                  </a:extLst>
                </a:gridCol>
                <a:gridCol w="1558978">
                  <a:extLst>
                    <a:ext uri="{9D8B030D-6E8A-4147-A177-3AD203B41FA5}">
                      <a16:colId xmlns:a16="http://schemas.microsoft.com/office/drawing/2014/main" val="1889564033"/>
                    </a:ext>
                  </a:extLst>
                </a:gridCol>
                <a:gridCol w="3844977">
                  <a:extLst>
                    <a:ext uri="{9D8B030D-6E8A-4147-A177-3AD203B41FA5}">
                      <a16:colId xmlns:a16="http://schemas.microsoft.com/office/drawing/2014/main" val="2989329518"/>
                    </a:ext>
                  </a:extLst>
                </a:gridCol>
              </a:tblGrid>
              <a:tr h="1010465">
                <a:tc>
                  <a:txBody>
                    <a:bodyPr/>
                    <a:lstStyle/>
                    <a:p>
                      <a:pPr algn="ctr"/>
                      <a:r>
                        <a:rPr kumimoji="1" lang="ja-JP" altLang="en-US" sz="1800" dirty="0">
                          <a:latin typeface="UD デジタル 教科書体 NK-B" panose="02020700000000000000" pitchFamily="18" charset="-128"/>
                          <a:ea typeface="UD デジタル 教科書体 NK-B" panose="02020700000000000000" pitchFamily="18" charset="-128"/>
                        </a:rPr>
                        <a:t>開発ターゲット</a:t>
                      </a:r>
                    </a:p>
                  </a:txBody>
                  <a:tcPr anchor="ctr"/>
                </a:tc>
                <a:tc>
                  <a:txBody>
                    <a:bodyPr/>
                    <a:lstStyle/>
                    <a:p>
                      <a:pPr algn="ctr"/>
                      <a:r>
                        <a:rPr kumimoji="1" lang="ja-JP" altLang="en-US" sz="1800" dirty="0">
                          <a:latin typeface="UD デジタル 教科書体 NK-B" panose="02020700000000000000" pitchFamily="18" charset="-128"/>
                          <a:ea typeface="UD デジタル 教科書体 NK-B" panose="02020700000000000000" pitchFamily="18" charset="-128"/>
                        </a:rPr>
                        <a:t>目標</a:t>
                      </a:r>
                      <a:r>
                        <a:rPr kumimoji="1" lang="en-US" altLang="ja-JP" sz="1800" dirty="0">
                          <a:latin typeface="UD デジタル 教科書体 NK-B" panose="02020700000000000000" pitchFamily="18" charset="-128"/>
                          <a:ea typeface="UD デジタル 教科書体 NK-B" panose="02020700000000000000" pitchFamily="18" charset="-128"/>
                        </a:rPr>
                        <a:t>(</a:t>
                      </a:r>
                      <a:r>
                        <a:rPr kumimoji="1" lang="ja-JP" altLang="en-US" sz="1800" dirty="0">
                          <a:latin typeface="UD デジタル 教科書体 NK-B" panose="02020700000000000000" pitchFamily="18" charset="-128"/>
                          <a:ea typeface="UD デジタル 教科書体 NK-B" panose="02020700000000000000" pitchFamily="18" charset="-128"/>
                        </a:rPr>
                        <a:t>アウトプット</a:t>
                      </a:r>
                      <a:r>
                        <a:rPr kumimoji="1" lang="en-US" altLang="ja-JP" sz="1800" dirty="0">
                          <a:latin typeface="UD デジタル 教科書体 NK-B" panose="02020700000000000000" pitchFamily="18" charset="-128"/>
                          <a:ea typeface="UD デジタル 教科書体 NK-B" panose="02020700000000000000" pitchFamily="18" charset="-128"/>
                        </a:rPr>
                        <a:t>)</a:t>
                      </a: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ctr"/>
                      <a:r>
                        <a:rPr kumimoji="1" lang="ja-JP" altLang="en-US" sz="1800" dirty="0">
                          <a:latin typeface="UD デジタル 教科書体 NK-B" panose="02020700000000000000" pitchFamily="18" charset="-128"/>
                          <a:ea typeface="UD デジタル 教科書体 NK-B" panose="02020700000000000000" pitchFamily="18" charset="-128"/>
                        </a:rPr>
                        <a:t>目標達成に向けた課題</a:t>
                      </a:r>
                    </a:p>
                  </a:txBody>
                  <a:tcPr anchor="ctr"/>
                </a:tc>
                <a:tc>
                  <a:txBody>
                    <a:bodyPr/>
                    <a:lstStyle/>
                    <a:p>
                      <a:pPr algn="ctr"/>
                      <a:r>
                        <a:rPr kumimoji="1" lang="ja-JP" altLang="en-US" sz="1800" dirty="0">
                          <a:latin typeface="UD デジタル 教科書体 NK-B" panose="02020700000000000000" pitchFamily="18" charset="-128"/>
                          <a:ea typeface="UD デジタル 教科書体 NK-B" panose="02020700000000000000" pitchFamily="18" charset="-128"/>
                        </a:rPr>
                        <a:t>活用する研究シーズ</a:t>
                      </a:r>
                      <a:r>
                        <a:rPr kumimoji="1" lang="en-US" altLang="ja-JP" sz="1800" dirty="0">
                          <a:latin typeface="UD デジタル 教科書体 NK-B" panose="02020700000000000000" pitchFamily="18" charset="-128"/>
                          <a:ea typeface="UD デジタル 教科書体 NK-B" panose="02020700000000000000" pitchFamily="18" charset="-128"/>
                        </a:rPr>
                        <a:t>(</a:t>
                      </a:r>
                      <a:r>
                        <a:rPr kumimoji="1" lang="ja-JP" altLang="en-US" sz="1800" dirty="0">
                          <a:latin typeface="UD デジタル 教科書体 NK-B" panose="02020700000000000000" pitchFamily="18" charset="-128"/>
                          <a:ea typeface="UD デジタル 教科書体 NK-B" panose="02020700000000000000" pitchFamily="18" charset="-128"/>
                        </a:rPr>
                        <a:t>特許、国際優位性</a:t>
                      </a:r>
                      <a:r>
                        <a:rPr kumimoji="1" lang="en-US" altLang="ja-JP" sz="1800" dirty="0">
                          <a:latin typeface="UD デジタル 教科書体 NK-B" panose="02020700000000000000" pitchFamily="18" charset="-128"/>
                          <a:ea typeface="UD デジタル 教科書体 NK-B" panose="02020700000000000000" pitchFamily="18" charset="-128"/>
                        </a:rPr>
                        <a:t>)(</a:t>
                      </a:r>
                      <a:r>
                        <a:rPr kumimoji="1" lang="ja-JP" altLang="en-US" sz="1800" dirty="0">
                          <a:latin typeface="UD デジタル 教科書体 NK-B" panose="02020700000000000000" pitchFamily="18" charset="-128"/>
                          <a:ea typeface="UD デジタル 教科書体 NK-B" panose="02020700000000000000" pitchFamily="18" charset="-128"/>
                        </a:rPr>
                        <a:t>保有機関</a:t>
                      </a:r>
                      <a:r>
                        <a:rPr kumimoji="1" lang="en-US" altLang="ja-JP" sz="1800" dirty="0">
                          <a:latin typeface="UD デジタル 教科書体 NK-B" panose="02020700000000000000" pitchFamily="18" charset="-128"/>
                          <a:ea typeface="UD デジタル 教科書体 NK-B" panose="02020700000000000000" pitchFamily="18" charset="-128"/>
                        </a:rPr>
                        <a:t>)</a:t>
                      </a: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nchor="ctr"/>
                </a:tc>
                <a:extLst>
                  <a:ext uri="{0D108BD9-81ED-4DB2-BD59-A6C34878D82A}">
                    <a16:rowId xmlns:a16="http://schemas.microsoft.com/office/drawing/2014/main" val="2762728655"/>
                  </a:ext>
                </a:extLst>
              </a:tr>
              <a:tr h="70732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〇〇技術の開発</a:t>
                      </a:r>
                      <a:endParaRPr kumimoji="1" lang="ja-JP" altLang="en-US" sz="1800" dirty="0">
                        <a:latin typeface="メイリオ" panose="020B0604030504040204" pitchFamily="50" charset="-128"/>
                        <a:ea typeface="メイリオ"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i="1" dirty="0">
                          <a:solidFill>
                            <a:schemeClr val="bg1">
                              <a:lumMod val="50000"/>
                            </a:schemeClr>
                          </a:solidFill>
                          <a:latin typeface="ＭＳ 明朝" panose="02020609040205080304" pitchFamily="17" charset="-128"/>
                          <a:ea typeface="ＭＳ 明朝" panose="02020609040205080304" pitchFamily="17" charset="-128"/>
                        </a:rPr>
                        <a:t>〇〇伝導率の〇％達成と同技術を活用して参画機関〇〇社による上市。</a:t>
                      </a: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〇〇伝導率は〇〇をボトルネックとし、その解決には〇〇を〇〇まで高める必要あり。</a:t>
                      </a: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・〇〇にかかる〇〇技術（〇〇大〇〇研究室）</a:t>
                      </a:r>
                      <a:endParaRPr lang="en-US" altLang="ja-JP" sz="1800" i="1" dirty="0">
                        <a:solidFill>
                          <a:schemeClr val="bg1">
                            <a:lumMod val="50000"/>
                          </a:schemeClr>
                        </a:solidFill>
                        <a:latin typeface="ＭＳ 明朝" panose="02020609040205080304" pitchFamily="17" charset="-128"/>
                        <a:ea typeface="ＭＳ 明朝" panose="02020609040205080304" pitchFamily="17" charset="-128"/>
                      </a:endParaRPr>
                    </a:p>
                    <a:p>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・〇〇にかかる特許（</a:t>
                      </a:r>
                      <a:r>
                        <a:rPr lang="en-US" altLang="ja-JP" sz="1800" i="1" dirty="0">
                          <a:solidFill>
                            <a:schemeClr val="bg1">
                              <a:lumMod val="50000"/>
                            </a:schemeClr>
                          </a:solidFill>
                          <a:latin typeface="ＭＳ 明朝" panose="02020609040205080304" pitchFamily="17" charset="-128"/>
                          <a:ea typeface="ＭＳ 明朝" panose="02020609040205080304" pitchFamily="17" charset="-128"/>
                        </a:rPr>
                        <a:t>No.</a:t>
                      </a:r>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）（㈱〇〇）</a:t>
                      </a:r>
                      <a:endParaRPr kumimoji="1" lang="ja-JP" altLang="en-US" sz="18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555606589"/>
                  </a:ext>
                </a:extLst>
              </a:tr>
              <a:tr h="70732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〇〇の設計・システム構築</a:t>
                      </a:r>
                      <a:endParaRPr kumimoji="1" lang="ja-JP" altLang="en-US" sz="1800" dirty="0">
                        <a:latin typeface="メイリオ" panose="020B0604030504040204" pitchFamily="50" charset="-128"/>
                        <a:ea typeface="メイリオ"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独自性のある〇〇を活用した〇〇シミュレーション技術を活用した誤差〇〇以下の達成。</a:t>
                      </a: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〇〇の〇〇シミュレーション技術への活用には〇〇をクリアする必要あり。</a:t>
                      </a: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・〇〇開発にかかる〇〇ノウハウ（〇〇㈱）</a:t>
                      </a:r>
                      <a:endParaRPr kumimoji="1" lang="en-US" altLang="ja-JP" sz="1800" i="1" dirty="0">
                        <a:solidFill>
                          <a:schemeClr val="bg1">
                            <a:lumMod val="50000"/>
                          </a:schemeClr>
                        </a:solidFill>
                        <a:latin typeface="メイリオ" panose="020B0604030504040204" pitchFamily="50" charset="-128"/>
                        <a:ea typeface="メイリオ" panose="020B0604030504040204" pitchFamily="50" charset="-128"/>
                      </a:endParaRPr>
                    </a:p>
                    <a:p>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・〇〇誤差〇〇実現</a:t>
                      </a:r>
                      <a:r>
                        <a:rPr lang="en-US" altLang="ja-JP" sz="18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米国〇〇社との共同研究成果</a:t>
                      </a:r>
                      <a:r>
                        <a:rPr lang="en-US" altLang="ja-JP" sz="1800" i="1" dirty="0">
                          <a:solidFill>
                            <a:schemeClr val="bg1">
                              <a:lumMod val="50000"/>
                            </a:schemeClr>
                          </a:solidFill>
                          <a:latin typeface="ＭＳ 明朝" panose="02020609040205080304" pitchFamily="17" charset="-128"/>
                          <a:ea typeface="ＭＳ 明朝" panose="02020609040205080304" pitchFamily="17" charset="-128"/>
                        </a:rPr>
                        <a:t>)</a:t>
                      </a:r>
                    </a:p>
                  </a:txBody>
                  <a:tcPr anchor="ctr"/>
                </a:tc>
                <a:extLst>
                  <a:ext uri="{0D108BD9-81ED-4DB2-BD59-A6C34878D82A}">
                    <a16:rowId xmlns:a16="http://schemas.microsoft.com/office/drawing/2014/main" val="730229179"/>
                  </a:ext>
                </a:extLst>
              </a:tr>
              <a:tr h="679165">
                <a:tc>
                  <a:txBody>
                    <a:bodyPr/>
                    <a:lstStyle/>
                    <a:p>
                      <a:pPr algn="ct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ct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ct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800" dirty="0">
                        <a:latin typeface="ＭＳ 明朝" panose="02020609040205080304" pitchFamily="17" charset="-128"/>
                        <a:ea typeface="ＭＳ 明朝" panose="02020609040205080304" pitchFamily="17" charset="-128"/>
                      </a:endParaRPr>
                    </a:p>
                  </a:txBody>
                  <a:tcPr anchor="ctr"/>
                </a:tc>
                <a:extLst>
                  <a:ext uri="{0D108BD9-81ED-4DB2-BD59-A6C34878D82A}">
                    <a16:rowId xmlns:a16="http://schemas.microsoft.com/office/drawing/2014/main" val="1817637836"/>
                  </a:ext>
                </a:extLst>
              </a:tr>
            </a:tbl>
          </a:graphicData>
        </a:graphic>
      </p:graphicFrame>
      <p:sp>
        <p:nvSpPr>
          <p:cNvPr id="6" name="正方形/長方形 5">
            <a:extLst>
              <a:ext uri="{FF2B5EF4-FFF2-40B4-BE49-F238E27FC236}">
                <a16:creationId xmlns:a16="http://schemas.microsoft.com/office/drawing/2014/main" id="{4978A26B-10F6-6FBB-8D73-717392522066}"/>
              </a:ext>
            </a:extLst>
          </p:cNvPr>
          <p:cNvSpPr/>
          <p:nvPr/>
        </p:nvSpPr>
        <p:spPr>
          <a:xfrm>
            <a:off x="2278194" y="3768438"/>
            <a:ext cx="4339650" cy="923330"/>
          </a:xfrm>
          <a:prstGeom prst="rect">
            <a:avLst/>
          </a:prstGeom>
          <a:noFill/>
        </p:spPr>
        <p:txBody>
          <a:bodyPr wrap="none" lIns="91440" tIns="45720" rIns="91440" bIns="45720">
            <a:spAutoFit/>
          </a:bodyPr>
          <a:lstStyle/>
          <a:p>
            <a:pPr algn="ctr"/>
            <a:r>
              <a:rPr lang="ja-JP" altLang="en-US" sz="5400" b="1" dirty="0">
                <a:ln w="10160">
                  <a:solidFill>
                    <a:schemeClr val="bg1">
                      <a:lumMod val="50000"/>
                    </a:schemeClr>
                  </a:solidFill>
                  <a:prstDash val="solid"/>
                </a:ln>
                <a:solidFill>
                  <a:srgbClr val="FFFFFF"/>
                </a:solidFill>
                <a:effectLst>
                  <a:outerShdw blurRad="38100" dist="22860" dir="5400000" algn="tl" rotWithShape="0">
                    <a:srgbClr val="000000">
                      <a:alpha val="30000"/>
                    </a:srgbClr>
                  </a:outerShdw>
                </a:effectLst>
              </a:rPr>
              <a:t>記入イメージ</a:t>
            </a:r>
          </a:p>
        </p:txBody>
      </p:sp>
    </p:spTree>
    <p:extLst>
      <p:ext uri="{BB962C8B-B14F-4D97-AF65-F5344CB8AC3E}">
        <p14:creationId xmlns:p14="http://schemas.microsoft.com/office/powerpoint/2010/main" val="1499952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1" y="678875"/>
            <a:ext cx="9144000" cy="617912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本項目で最大２ｐまで可。基本的に以下のフォームを活用</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フォントサイズ等修正可</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。適宜、イメージ図、グラフ、表等を追記。</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4" name="正方形/長方形 3"/>
          <p:cNvSpPr/>
          <p:nvPr/>
        </p:nvSpPr>
        <p:spPr>
          <a:xfrm>
            <a:off x="-1" y="-2698"/>
            <a:ext cx="9144001" cy="681571"/>
          </a:xfrm>
          <a:prstGeom prst="rect">
            <a:avLst/>
          </a:prstGeom>
          <a:solidFill>
            <a:schemeClr val="tx1">
              <a:lumMod val="50000"/>
              <a:lumOff val="5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3200" dirty="0">
                <a:solidFill>
                  <a:schemeClr val="bg1"/>
                </a:solidFill>
                <a:latin typeface="ＭＳ 明朝" panose="02020609040205080304" pitchFamily="17" charset="-128"/>
                <a:ea typeface="ＭＳ 明朝" panose="02020609040205080304" pitchFamily="17" charset="-128"/>
              </a:rPr>
              <a:t>７</a:t>
            </a:r>
            <a:r>
              <a:rPr lang="en-US" altLang="ja-JP" sz="3200" dirty="0">
                <a:solidFill>
                  <a:schemeClr val="bg1"/>
                </a:solidFill>
                <a:latin typeface="ＭＳ 明朝" panose="02020609040205080304" pitchFamily="17" charset="-128"/>
                <a:ea typeface="ＭＳ 明朝" panose="02020609040205080304" pitchFamily="17" charset="-128"/>
              </a:rPr>
              <a:t>.</a:t>
            </a:r>
            <a:r>
              <a:rPr lang="ja-JP" altLang="en-US" sz="3200" dirty="0">
                <a:solidFill>
                  <a:schemeClr val="bg1"/>
                </a:solidFill>
                <a:latin typeface="ＭＳ 明朝" panose="02020609040205080304" pitchFamily="17" charset="-128"/>
                <a:ea typeface="ＭＳ 明朝" panose="02020609040205080304" pitchFamily="17" charset="-128"/>
              </a:rPr>
              <a:t>研究シーズの活用目的</a:t>
            </a:r>
            <a:r>
              <a:rPr lang="ja-JP" altLang="en-US" sz="2000" dirty="0">
                <a:solidFill>
                  <a:schemeClr val="bg1"/>
                </a:solidFill>
                <a:latin typeface="ＭＳ 明朝" panose="02020609040205080304" pitchFamily="17" charset="-128"/>
                <a:ea typeface="ＭＳ 明朝" panose="02020609040205080304" pitchFamily="17" charset="-128"/>
              </a:rPr>
              <a:t>　</a:t>
            </a:r>
            <a:endParaRPr lang="en-US" altLang="ja-JP" sz="2700" dirty="0">
              <a:solidFill>
                <a:schemeClr val="bg1"/>
              </a:solidFill>
              <a:latin typeface="ＭＳ 明朝" panose="02020609040205080304" pitchFamily="17" charset="-128"/>
              <a:ea typeface="ＭＳ 明朝" panose="02020609040205080304" pitchFamily="17" charset="-128"/>
            </a:endParaRPr>
          </a:p>
        </p:txBody>
      </p:sp>
      <p:sp>
        <p:nvSpPr>
          <p:cNvPr id="3" name="スライド番号プレースホルダー 2">
            <a:extLst>
              <a:ext uri="{FF2B5EF4-FFF2-40B4-BE49-F238E27FC236}">
                <a16:creationId xmlns:a16="http://schemas.microsoft.com/office/drawing/2014/main" id="{6C977EBA-2EB8-09D5-4043-5E8DAA0F9845}"/>
              </a:ext>
            </a:extLst>
          </p:cNvPr>
          <p:cNvSpPr>
            <a:spLocks noGrp="1"/>
          </p:cNvSpPr>
          <p:nvPr>
            <p:ph type="sldNum" sz="quarter" idx="12"/>
          </p:nvPr>
        </p:nvSpPr>
        <p:spPr>
          <a:xfrm>
            <a:off x="7086598" y="6492876"/>
            <a:ext cx="2057400" cy="365125"/>
          </a:xfrm>
        </p:spPr>
        <p:txBody>
          <a:bodyPr/>
          <a:lstStyle/>
          <a:p>
            <a:fld id="{E9D9C477-5CFB-4E8F-B477-AF2E93B6023D}" type="slidenum">
              <a:rPr kumimoji="1" lang="ja-JP" altLang="en-US" sz="2000" smtClean="0">
                <a:latin typeface="ＭＳ 明朝" panose="02020609040205080304" pitchFamily="17" charset="-128"/>
                <a:ea typeface="ＭＳ 明朝" panose="02020609040205080304" pitchFamily="17" charset="-128"/>
              </a:rPr>
              <a:t>7</a:t>
            </a:fld>
            <a:endParaRPr kumimoji="1" lang="ja-JP" altLang="en-US" sz="2000" dirty="0">
              <a:latin typeface="ＭＳ 明朝" panose="02020609040205080304" pitchFamily="17" charset="-128"/>
              <a:ea typeface="ＭＳ 明朝" panose="02020609040205080304" pitchFamily="17" charset="-128"/>
            </a:endParaRPr>
          </a:p>
        </p:txBody>
      </p:sp>
      <p:graphicFrame>
        <p:nvGraphicFramePr>
          <p:cNvPr id="5" name="表 4">
            <a:extLst>
              <a:ext uri="{FF2B5EF4-FFF2-40B4-BE49-F238E27FC236}">
                <a16:creationId xmlns:a16="http://schemas.microsoft.com/office/drawing/2014/main" id="{087E29BA-F6A0-60DC-0E4C-F148078C4C24}"/>
              </a:ext>
            </a:extLst>
          </p:cNvPr>
          <p:cNvGraphicFramePr>
            <a:graphicFrameLocks noGrp="1"/>
          </p:cNvGraphicFramePr>
          <p:nvPr>
            <p:extLst>
              <p:ext uri="{D42A27DB-BD31-4B8C-83A1-F6EECF244321}">
                <p14:modId xmlns:p14="http://schemas.microsoft.com/office/powerpoint/2010/main" val="4195191111"/>
              </p:ext>
            </p:extLst>
          </p:nvPr>
        </p:nvGraphicFramePr>
        <p:xfrm>
          <a:off x="546100" y="1328525"/>
          <a:ext cx="8210550" cy="5164350"/>
        </p:xfrm>
        <a:graphic>
          <a:graphicData uri="http://schemas.openxmlformats.org/drawingml/2006/table">
            <a:tbl>
              <a:tblPr firstRow="1" bandRow="1">
                <a:tableStyleId>{5C22544A-7EE6-4342-B048-85BDC9FD1C3A}</a:tableStyleId>
              </a:tblPr>
              <a:tblGrid>
                <a:gridCol w="1720850">
                  <a:extLst>
                    <a:ext uri="{9D8B030D-6E8A-4147-A177-3AD203B41FA5}">
                      <a16:colId xmlns:a16="http://schemas.microsoft.com/office/drawing/2014/main" val="4099696890"/>
                    </a:ext>
                  </a:extLst>
                </a:gridCol>
                <a:gridCol w="3359150">
                  <a:extLst>
                    <a:ext uri="{9D8B030D-6E8A-4147-A177-3AD203B41FA5}">
                      <a16:colId xmlns:a16="http://schemas.microsoft.com/office/drawing/2014/main" val="1971251339"/>
                    </a:ext>
                  </a:extLst>
                </a:gridCol>
                <a:gridCol w="3130550">
                  <a:extLst>
                    <a:ext uri="{9D8B030D-6E8A-4147-A177-3AD203B41FA5}">
                      <a16:colId xmlns:a16="http://schemas.microsoft.com/office/drawing/2014/main" val="2485672469"/>
                    </a:ext>
                  </a:extLst>
                </a:gridCol>
              </a:tblGrid>
              <a:tr h="1010465">
                <a:tc>
                  <a:txBody>
                    <a:bodyPr/>
                    <a:lstStyle/>
                    <a:p>
                      <a:pPr algn="ctr"/>
                      <a:r>
                        <a:rPr kumimoji="1" lang="ja-JP" altLang="en-US" sz="1800" dirty="0">
                          <a:latin typeface="UD デジタル 教科書体 NK-B" panose="02020700000000000000" pitchFamily="18" charset="-128"/>
                          <a:ea typeface="UD デジタル 教科書体 NK-B" panose="02020700000000000000" pitchFamily="18" charset="-128"/>
                        </a:rPr>
                        <a:t>研究シーズ</a:t>
                      </a:r>
                    </a:p>
                  </a:txBody>
                  <a:tcPr anchor="ctr"/>
                </a:tc>
                <a:tc>
                  <a:txBody>
                    <a:bodyPr/>
                    <a:lstStyle/>
                    <a:p>
                      <a:pPr algn="ctr"/>
                      <a:r>
                        <a:rPr kumimoji="1" lang="ja-JP" altLang="en-US" sz="1800" dirty="0">
                          <a:latin typeface="UD デジタル 教科書体 NK-B" panose="02020700000000000000" pitchFamily="18" charset="-128"/>
                          <a:ea typeface="UD デジタル 教科書体 NK-B" panose="02020700000000000000" pitchFamily="18" charset="-128"/>
                        </a:rPr>
                        <a:t>シーズを活用して実施する目標達成のための研究内容</a:t>
                      </a:r>
                    </a:p>
                  </a:txBody>
                  <a:tcPr anchor="ctr"/>
                </a:tc>
                <a:tc>
                  <a:txBody>
                    <a:bodyPr/>
                    <a:lstStyle/>
                    <a:p>
                      <a:pPr algn="ctr"/>
                      <a:r>
                        <a:rPr kumimoji="1" lang="ja-JP" altLang="en-US" sz="1800" dirty="0">
                          <a:latin typeface="UD デジタル 教科書体 NK-B" panose="02020700000000000000" pitchFamily="18" charset="-128"/>
                          <a:ea typeface="UD デジタル 教科書体 NK-B" panose="02020700000000000000" pitchFamily="18" charset="-128"/>
                        </a:rPr>
                        <a:t>課題解決手法の革新性</a:t>
                      </a:r>
                    </a:p>
                  </a:txBody>
                  <a:tcPr anchor="ctr"/>
                </a:tc>
                <a:extLst>
                  <a:ext uri="{0D108BD9-81ED-4DB2-BD59-A6C34878D82A}">
                    <a16:rowId xmlns:a16="http://schemas.microsoft.com/office/drawing/2014/main" val="2840212511"/>
                  </a:ext>
                </a:extLst>
              </a:tr>
              <a:tr h="707326">
                <a:tc>
                  <a:txBody>
                    <a:bodyPr/>
                    <a:lstStyle/>
                    <a:p>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〇〇にかかる〇〇技術（〇〇大〇〇研究室）</a:t>
                      </a:r>
                      <a:endParaRPr lang="en-US" altLang="ja-JP" sz="1800" i="1" dirty="0">
                        <a:solidFill>
                          <a:schemeClr val="bg1">
                            <a:lumMod val="50000"/>
                          </a:schemeClr>
                        </a:solidFill>
                        <a:latin typeface="ＭＳ 明朝" panose="02020609040205080304" pitchFamily="17" charset="-128"/>
                        <a:ea typeface="ＭＳ 明朝" panose="02020609040205080304" pitchFamily="17"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i="1" dirty="0">
                          <a:solidFill>
                            <a:schemeClr val="bg1">
                              <a:lumMod val="50000"/>
                            </a:schemeClr>
                          </a:solidFill>
                          <a:latin typeface="ＭＳ 明朝" panose="02020609040205080304" pitchFamily="17" charset="-128"/>
                          <a:ea typeface="ＭＳ 明朝" panose="02020609040205080304" pitchFamily="17" charset="-128"/>
                        </a:rPr>
                        <a:t>〇〇伝導率の〇〇達成のためのボトルネック達成に向けて、〇〇社と連携して〇〇手法による実験を進める。</a:t>
                      </a: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i="1" dirty="0">
                          <a:solidFill>
                            <a:schemeClr val="bg1">
                              <a:lumMod val="50000"/>
                            </a:schemeClr>
                          </a:solidFill>
                          <a:latin typeface="ＭＳ 明朝" panose="02020609040205080304" pitchFamily="17" charset="-128"/>
                          <a:ea typeface="ＭＳ 明朝" panose="02020609040205080304" pitchFamily="17" charset="-128"/>
                        </a:rPr>
                        <a:t>〇〇達成に向けては過去に〇〇大での〇〇が報告されているが、〇〇手法を〇〇にかかる研究シーズを活用して世界で初めて実施する。</a:t>
                      </a: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nchor="ctr"/>
                </a:tc>
                <a:extLst>
                  <a:ext uri="{0D108BD9-81ED-4DB2-BD59-A6C34878D82A}">
                    <a16:rowId xmlns:a16="http://schemas.microsoft.com/office/drawing/2014/main" val="1384633100"/>
                  </a:ext>
                </a:extLst>
              </a:tr>
              <a:tr h="70732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〇〇開発における〇〇ノウハウ</a:t>
                      </a:r>
                      <a:r>
                        <a:rPr lang="en-US" altLang="ja-JP" sz="18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〇〇㈱</a:t>
                      </a:r>
                      <a:r>
                        <a:rPr lang="en-US" altLang="ja-JP" sz="1800" i="1" dirty="0">
                          <a:solidFill>
                            <a:schemeClr val="bg1">
                              <a:lumMod val="50000"/>
                            </a:schemeClr>
                          </a:solidFill>
                          <a:latin typeface="ＭＳ 明朝" panose="02020609040205080304" pitchFamily="17" charset="-128"/>
                          <a:ea typeface="ＭＳ 明朝" panose="02020609040205080304" pitchFamily="17" charset="-128"/>
                        </a:rPr>
                        <a:t>)</a:t>
                      </a:r>
                      <a:endParaRPr kumimoji="1" lang="ja-JP" altLang="en-US" sz="1800" dirty="0">
                        <a:latin typeface="メイリオ" panose="020B0604030504040204" pitchFamily="50" charset="-128"/>
                        <a:ea typeface="メイリオ"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〇〇シミュレーション活用のための課題である〇〇の解決のために、新たなアルゴリズムによる〇〇計算を実施する。</a:t>
                      </a: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〇〇の誤差〇〇以内での〇〇システム構築例はあるが、〇〇のため不十分だった。</a:t>
                      </a:r>
                      <a:endParaRPr lang="en-US" altLang="ja-JP" sz="1800" i="1" dirty="0">
                        <a:solidFill>
                          <a:schemeClr val="bg1">
                            <a:lumMod val="50000"/>
                          </a:schemeClr>
                        </a:solidFill>
                        <a:latin typeface="ＭＳ 明朝" panose="02020609040205080304" pitchFamily="17" charset="-128"/>
                        <a:ea typeface="ＭＳ 明朝" panose="02020609040205080304" pitchFamily="17"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800" i="1" dirty="0">
                          <a:solidFill>
                            <a:schemeClr val="bg1">
                              <a:lumMod val="50000"/>
                            </a:schemeClr>
                          </a:solidFill>
                          <a:latin typeface="ＭＳ 明朝" panose="02020609040205080304" pitchFamily="17" charset="-128"/>
                          <a:ea typeface="ＭＳ 明朝" panose="02020609040205080304" pitchFamily="17" charset="-128"/>
                        </a:rPr>
                        <a:t>そこで〇〇研究所の保有する〇〇技術を活用して業界で未達だった〇〇達成を図る。</a:t>
                      </a:r>
                      <a:endParaRPr lang="en-US" altLang="ja-JP" sz="1800" i="1" dirty="0">
                        <a:solidFill>
                          <a:schemeClr val="bg1">
                            <a:lumMod val="50000"/>
                          </a:schemeClr>
                        </a:solidFill>
                        <a:latin typeface="ＭＳ 明朝" panose="02020609040205080304" pitchFamily="17" charset="-128"/>
                        <a:ea typeface="ＭＳ 明朝" panose="02020609040205080304" pitchFamily="17" charset="-128"/>
                      </a:endParaRPr>
                    </a:p>
                  </a:txBody>
                  <a:tcPr anchor="ctr"/>
                </a:tc>
                <a:extLst>
                  <a:ext uri="{0D108BD9-81ED-4DB2-BD59-A6C34878D82A}">
                    <a16:rowId xmlns:a16="http://schemas.microsoft.com/office/drawing/2014/main" val="294269945"/>
                  </a:ext>
                </a:extLst>
              </a:tr>
              <a:tr h="679165">
                <a:tc>
                  <a:txBody>
                    <a:bodyPr/>
                    <a:lstStyle/>
                    <a:p>
                      <a:pPr algn="ct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ct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ct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nchor="ctr"/>
                </a:tc>
                <a:extLst>
                  <a:ext uri="{0D108BD9-81ED-4DB2-BD59-A6C34878D82A}">
                    <a16:rowId xmlns:a16="http://schemas.microsoft.com/office/drawing/2014/main" val="3939205438"/>
                  </a:ext>
                </a:extLst>
              </a:tr>
            </a:tbl>
          </a:graphicData>
        </a:graphic>
      </p:graphicFrame>
      <p:sp>
        <p:nvSpPr>
          <p:cNvPr id="6" name="正方形/長方形 5">
            <a:extLst>
              <a:ext uri="{FF2B5EF4-FFF2-40B4-BE49-F238E27FC236}">
                <a16:creationId xmlns:a16="http://schemas.microsoft.com/office/drawing/2014/main" id="{12183698-2308-8054-3172-60B9A63A4719}"/>
              </a:ext>
            </a:extLst>
          </p:cNvPr>
          <p:cNvSpPr/>
          <p:nvPr/>
        </p:nvSpPr>
        <p:spPr>
          <a:xfrm>
            <a:off x="2481550" y="3590638"/>
            <a:ext cx="4339650" cy="923330"/>
          </a:xfrm>
          <a:prstGeom prst="rect">
            <a:avLst/>
          </a:prstGeom>
          <a:noFill/>
        </p:spPr>
        <p:txBody>
          <a:bodyPr wrap="none" lIns="91440" tIns="45720" rIns="91440" bIns="45720">
            <a:spAutoFit/>
          </a:bodyPr>
          <a:lstStyle/>
          <a:p>
            <a:pPr algn="ctr"/>
            <a:r>
              <a:rPr lang="ja-JP" altLang="en-US" sz="5400" b="1" dirty="0">
                <a:ln w="10160">
                  <a:solidFill>
                    <a:schemeClr val="bg1">
                      <a:lumMod val="50000"/>
                    </a:schemeClr>
                  </a:solidFill>
                  <a:prstDash val="solid"/>
                </a:ln>
                <a:solidFill>
                  <a:srgbClr val="FFFFFF"/>
                </a:solidFill>
                <a:effectLst>
                  <a:outerShdw blurRad="38100" dist="22860" dir="5400000" algn="tl" rotWithShape="0">
                    <a:srgbClr val="000000">
                      <a:alpha val="30000"/>
                    </a:srgbClr>
                  </a:outerShdw>
                </a:effectLst>
              </a:rPr>
              <a:t>記入イメージ</a:t>
            </a:r>
          </a:p>
        </p:txBody>
      </p:sp>
    </p:spTree>
    <p:extLst>
      <p:ext uri="{BB962C8B-B14F-4D97-AF65-F5344CB8AC3E}">
        <p14:creationId xmlns:p14="http://schemas.microsoft.com/office/powerpoint/2010/main" val="1856970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136072" y="1603292"/>
            <a:ext cx="8007928" cy="39375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3200" b="0" i="0" u="none" strike="noStrike" kern="1200" cap="none" spc="0" normalizeH="0" baseline="0" noProof="0" dirty="0">
              <a:ln>
                <a:noFill/>
              </a:ln>
              <a:solidFill>
                <a:prstClr val="white">
                  <a:lumMod val="50000"/>
                </a:prstClr>
              </a:solidFill>
              <a:effectLst/>
              <a:uLnTx/>
              <a:uFillTx/>
              <a:latin typeface="ＭＳ 明朝" panose="02020609040205080304" pitchFamily="17" charset="-128"/>
              <a:ea typeface="ＭＳ 明朝" panose="02020609040205080304" pitchFamily="17" charset="-128"/>
              <a:cs typeface="+mn-cs"/>
            </a:endParaRPr>
          </a:p>
        </p:txBody>
      </p:sp>
      <p:sp>
        <p:nvSpPr>
          <p:cNvPr id="4" name="正方形/長方形 3"/>
          <p:cNvSpPr/>
          <p:nvPr/>
        </p:nvSpPr>
        <p:spPr>
          <a:xfrm>
            <a:off x="-1" y="-2698"/>
            <a:ext cx="9144001" cy="681571"/>
          </a:xfrm>
          <a:prstGeom prst="rect">
            <a:avLst/>
          </a:prstGeom>
          <a:solidFill>
            <a:schemeClr val="tx1">
              <a:lumMod val="50000"/>
              <a:lumOff val="50000"/>
            </a:schemeClr>
          </a:solidFill>
          <a:ln>
            <a:noFill/>
          </a:ln>
        </p:spPr>
        <p:style>
          <a:lnRef idx="2">
            <a:schemeClr val="accent6"/>
          </a:lnRef>
          <a:fillRef idx="1">
            <a:schemeClr val="lt1"/>
          </a:fillRef>
          <a:effectRef idx="0">
            <a:schemeClr val="accent6"/>
          </a:effectRef>
          <a:fontRef idx="minor">
            <a:schemeClr val="dk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3200" b="0" i="0" u="none" strike="noStrike" kern="1200" cap="none" spc="0" normalizeH="0" baseline="0" noProof="0" dirty="0">
                <a:ln>
                  <a:noFill/>
                </a:ln>
                <a:solidFill>
                  <a:prstClr val="white"/>
                </a:solidFill>
                <a:effectLst/>
                <a:uLnTx/>
                <a:uFillTx/>
                <a:latin typeface="ＭＳ 明朝" panose="02020609040205080304" pitchFamily="17" charset="-128"/>
                <a:ea typeface="ＭＳ 明朝" panose="02020609040205080304" pitchFamily="17" charset="-128"/>
                <a:cs typeface="+mn-cs"/>
              </a:rPr>
              <a:t>８</a:t>
            </a:r>
            <a:r>
              <a:rPr kumimoji="0" lang="en-US" altLang="ja-JP" sz="3200" b="0" i="0" u="none" strike="noStrike" kern="1200" cap="none" spc="0" normalizeH="0" baseline="0" noProof="0" dirty="0">
                <a:ln>
                  <a:noFill/>
                </a:ln>
                <a:solidFill>
                  <a:prstClr val="white"/>
                </a:solidFill>
                <a:effectLst/>
                <a:uLnTx/>
                <a:uFillTx/>
                <a:latin typeface="ＭＳ 明朝" panose="02020609040205080304" pitchFamily="17" charset="-128"/>
                <a:ea typeface="ＭＳ 明朝" panose="02020609040205080304" pitchFamily="17" charset="-128"/>
                <a:cs typeface="+mn-cs"/>
              </a:rPr>
              <a:t>.</a:t>
            </a:r>
            <a:r>
              <a:rPr kumimoji="0" lang="ja-JP" altLang="en-US" sz="3200" b="0" i="0" u="none" strike="noStrike" kern="1200" cap="none" spc="0" normalizeH="0" baseline="0" noProof="0" dirty="0">
                <a:ln>
                  <a:noFill/>
                </a:ln>
                <a:solidFill>
                  <a:prstClr val="white"/>
                </a:solidFill>
                <a:effectLst/>
                <a:uLnTx/>
                <a:uFillTx/>
                <a:latin typeface="ＭＳ 明朝" panose="02020609040205080304" pitchFamily="17" charset="-128"/>
                <a:ea typeface="ＭＳ 明朝" panose="02020609040205080304" pitchFamily="17" charset="-128"/>
                <a:cs typeface="+mn-cs"/>
              </a:rPr>
              <a:t>ロードマップ</a:t>
            </a:r>
            <a:endParaRPr lang="en-US" altLang="ja-JP" sz="1600" dirty="0">
              <a:solidFill>
                <a:schemeClr val="bg1"/>
              </a:solidFill>
              <a:latin typeface="Century" panose="02040604050505020304" pitchFamily="18" charset="0"/>
              <a:ea typeface="ＭＳ 明朝" panose="02020609040205080304" pitchFamily="17"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prstClr val="white"/>
              </a:solidFill>
              <a:effectLst/>
              <a:uLnTx/>
              <a:uFillTx/>
              <a:latin typeface="Century" panose="02040604050505020304" pitchFamily="18" charset="0"/>
              <a:ea typeface="ＭＳ 明朝" panose="02020609040205080304" pitchFamily="17" charset="-128"/>
              <a:cs typeface="+mn-cs"/>
            </a:endParaRPr>
          </a:p>
        </p:txBody>
      </p:sp>
      <p:graphicFrame>
        <p:nvGraphicFramePr>
          <p:cNvPr id="2" name="表 2">
            <a:extLst>
              <a:ext uri="{FF2B5EF4-FFF2-40B4-BE49-F238E27FC236}">
                <a16:creationId xmlns:a16="http://schemas.microsoft.com/office/drawing/2014/main" id="{E0EE0683-7CC8-4C45-BA49-E6088A665EFB}"/>
              </a:ext>
            </a:extLst>
          </p:cNvPr>
          <p:cNvGraphicFramePr>
            <a:graphicFrameLocks noGrp="1"/>
          </p:cNvGraphicFramePr>
          <p:nvPr>
            <p:extLst>
              <p:ext uri="{D42A27DB-BD31-4B8C-83A1-F6EECF244321}">
                <p14:modId xmlns:p14="http://schemas.microsoft.com/office/powerpoint/2010/main" val="2240930378"/>
              </p:ext>
            </p:extLst>
          </p:nvPr>
        </p:nvGraphicFramePr>
        <p:xfrm>
          <a:off x="96766" y="1164301"/>
          <a:ext cx="8891092" cy="5477851"/>
        </p:xfrm>
        <a:graphic>
          <a:graphicData uri="http://schemas.openxmlformats.org/drawingml/2006/table">
            <a:tbl>
              <a:tblPr firstRow="1" bandRow="1">
                <a:tableStyleId>{F5AB1C69-6EDB-4FF4-983F-18BD219EF322}</a:tableStyleId>
              </a:tblPr>
              <a:tblGrid>
                <a:gridCol w="466547">
                  <a:extLst>
                    <a:ext uri="{9D8B030D-6E8A-4147-A177-3AD203B41FA5}">
                      <a16:colId xmlns:a16="http://schemas.microsoft.com/office/drawing/2014/main" val="1246253593"/>
                    </a:ext>
                  </a:extLst>
                </a:gridCol>
                <a:gridCol w="1706465">
                  <a:extLst>
                    <a:ext uri="{9D8B030D-6E8A-4147-A177-3AD203B41FA5}">
                      <a16:colId xmlns:a16="http://schemas.microsoft.com/office/drawing/2014/main" val="47347176"/>
                    </a:ext>
                  </a:extLst>
                </a:gridCol>
                <a:gridCol w="1679520">
                  <a:extLst>
                    <a:ext uri="{9D8B030D-6E8A-4147-A177-3AD203B41FA5}">
                      <a16:colId xmlns:a16="http://schemas.microsoft.com/office/drawing/2014/main" val="3906041730"/>
                    </a:ext>
                  </a:extLst>
                </a:gridCol>
                <a:gridCol w="1679520">
                  <a:extLst>
                    <a:ext uri="{9D8B030D-6E8A-4147-A177-3AD203B41FA5}">
                      <a16:colId xmlns:a16="http://schemas.microsoft.com/office/drawing/2014/main" val="2608161136"/>
                    </a:ext>
                  </a:extLst>
                </a:gridCol>
                <a:gridCol w="1679520">
                  <a:extLst>
                    <a:ext uri="{9D8B030D-6E8A-4147-A177-3AD203B41FA5}">
                      <a16:colId xmlns:a16="http://schemas.microsoft.com/office/drawing/2014/main" val="2366837015"/>
                    </a:ext>
                  </a:extLst>
                </a:gridCol>
                <a:gridCol w="1679520">
                  <a:extLst>
                    <a:ext uri="{9D8B030D-6E8A-4147-A177-3AD203B41FA5}">
                      <a16:colId xmlns:a16="http://schemas.microsoft.com/office/drawing/2014/main" val="837095423"/>
                    </a:ext>
                  </a:extLst>
                </a:gridCol>
              </a:tblGrid>
              <a:tr h="374226">
                <a:tc>
                  <a:txBody>
                    <a:bodyPr/>
                    <a:lstStyle/>
                    <a:p>
                      <a:pPr algn="ctr"/>
                      <a:endParaRPr kumimoji="1" lang="ja-JP" altLang="en-US" dirty="0"/>
                    </a:p>
                  </a:txBody>
                  <a:tcPr anchor="ctr">
                    <a:solidFill>
                      <a:schemeClr val="accent1"/>
                    </a:solidFill>
                  </a:tcPr>
                </a:tc>
                <a:tc>
                  <a:txBody>
                    <a:bodyPr/>
                    <a:lstStyle/>
                    <a:p>
                      <a:pPr algn="ctr"/>
                      <a:r>
                        <a:rPr kumimoji="1" lang="ja-JP" altLang="en-US" sz="1400" dirty="0"/>
                        <a:t>研究項目</a:t>
                      </a:r>
                      <a:endParaRPr kumimoji="1" lang="ja-JP" altLang="en-US" sz="1400" dirty="0">
                        <a:latin typeface="ＭＳ Ｐゴシック" panose="020B0600070205080204" pitchFamily="50" charset="-128"/>
                        <a:ea typeface="ＭＳ Ｐゴシック" panose="020B0600070205080204" pitchFamily="50" charset="-128"/>
                      </a:endParaRPr>
                    </a:p>
                  </a:txBody>
                  <a:tcPr anchor="ctr">
                    <a:solidFill>
                      <a:schemeClr val="accent1"/>
                    </a:solidFill>
                  </a:tcPr>
                </a:tc>
                <a:tc>
                  <a:txBody>
                    <a:bodyPr/>
                    <a:lstStyle/>
                    <a:p>
                      <a:pPr algn="ctr"/>
                      <a:r>
                        <a:rPr kumimoji="1" lang="en-US" altLang="ja-JP" sz="1400" dirty="0"/>
                        <a:t>2025</a:t>
                      </a:r>
                      <a:r>
                        <a:rPr kumimoji="1" lang="ja-JP" altLang="en-US" sz="1400" dirty="0"/>
                        <a:t>年度</a:t>
                      </a:r>
                      <a:endParaRPr kumimoji="1" lang="ja-JP" altLang="en-US" sz="1400" dirty="0">
                        <a:latin typeface="ＭＳ Ｐゴシック" panose="020B0600070205080204" pitchFamily="50" charset="-128"/>
                        <a:ea typeface="ＭＳ Ｐゴシック" panose="020B0600070205080204" pitchFamily="50" charset="-128"/>
                      </a:endParaRPr>
                    </a:p>
                  </a:txBody>
                  <a:tcPr anchor="ctr">
                    <a:solidFill>
                      <a:schemeClr val="accent1"/>
                    </a:solidFill>
                  </a:tcPr>
                </a:tc>
                <a:tc>
                  <a:txBody>
                    <a:bodyPr/>
                    <a:lstStyle/>
                    <a:p>
                      <a:pPr algn="ctr"/>
                      <a:r>
                        <a:rPr kumimoji="1" lang="en-US" altLang="ja-JP" sz="1400" dirty="0"/>
                        <a:t>2026</a:t>
                      </a:r>
                      <a:r>
                        <a:rPr kumimoji="1" lang="ja-JP" altLang="en-US" sz="1400" dirty="0"/>
                        <a:t>年度</a:t>
                      </a:r>
                      <a:endParaRPr kumimoji="1" lang="ja-JP" altLang="en-US" sz="1400" dirty="0">
                        <a:latin typeface="ＭＳ Ｐゴシック" panose="020B0600070205080204" pitchFamily="50" charset="-128"/>
                        <a:ea typeface="ＭＳ Ｐゴシック" panose="020B0600070205080204" pitchFamily="50" charset="-128"/>
                      </a:endParaRPr>
                    </a:p>
                  </a:txBody>
                  <a:tcPr anchor="ctr">
                    <a:solidFill>
                      <a:schemeClr val="accent1"/>
                    </a:solidFill>
                  </a:tcPr>
                </a:tc>
                <a:tc>
                  <a:txBody>
                    <a:bodyPr/>
                    <a:lstStyle/>
                    <a:p>
                      <a:pPr algn="ctr"/>
                      <a:r>
                        <a:rPr kumimoji="1" lang="en-US" altLang="ja-JP" sz="1400" dirty="0">
                          <a:latin typeface="ＭＳ Ｐゴシック" panose="020B0600070205080204" pitchFamily="50" charset="-128"/>
                          <a:ea typeface="ＭＳ Ｐゴシック" panose="020B0600070205080204" pitchFamily="50" charset="-128"/>
                        </a:rPr>
                        <a:t>2027</a:t>
                      </a:r>
                      <a:r>
                        <a:rPr kumimoji="1" lang="ja-JP" altLang="en-US" sz="1400" dirty="0">
                          <a:latin typeface="ＭＳ Ｐゴシック" panose="020B0600070205080204" pitchFamily="50" charset="-128"/>
                          <a:ea typeface="ＭＳ Ｐゴシック" panose="020B0600070205080204" pitchFamily="50" charset="-128"/>
                        </a:rPr>
                        <a:t>年度</a:t>
                      </a:r>
                    </a:p>
                  </a:txBody>
                  <a:tcPr anchor="ctr">
                    <a:solidFill>
                      <a:schemeClr val="accent1"/>
                    </a:solidFill>
                  </a:tcPr>
                </a:tc>
                <a:tc>
                  <a:txBody>
                    <a:bodyPr/>
                    <a:lstStyle/>
                    <a:p>
                      <a:pPr algn="ctr"/>
                      <a:r>
                        <a:rPr kumimoji="1" lang="en-US" altLang="ja-JP" sz="1400" dirty="0"/>
                        <a:t>2028</a:t>
                      </a:r>
                      <a:r>
                        <a:rPr kumimoji="1" lang="ja-JP" altLang="en-US" sz="1400" dirty="0"/>
                        <a:t>年度</a:t>
                      </a:r>
                      <a:endParaRPr kumimoji="1" lang="ja-JP" altLang="en-US" sz="1400" dirty="0">
                        <a:latin typeface="ＭＳ Ｐゴシック" panose="020B0600070205080204" pitchFamily="50" charset="-128"/>
                        <a:ea typeface="ＭＳ Ｐゴシック" panose="020B0600070205080204" pitchFamily="50" charset="-128"/>
                      </a:endParaRPr>
                    </a:p>
                  </a:txBody>
                  <a:tcPr anchor="ctr">
                    <a:solidFill>
                      <a:schemeClr val="accent1"/>
                    </a:solidFill>
                  </a:tcPr>
                </a:tc>
                <a:extLst>
                  <a:ext uri="{0D108BD9-81ED-4DB2-BD59-A6C34878D82A}">
                    <a16:rowId xmlns:a16="http://schemas.microsoft.com/office/drawing/2014/main" val="673387118"/>
                  </a:ext>
                </a:extLst>
              </a:tr>
              <a:tr h="1037848">
                <a:tc rowSpan="4">
                  <a:txBody>
                    <a:bodyPr/>
                    <a:lstStyle/>
                    <a:p>
                      <a:endParaRPr kumimoji="1" lang="ja-JP" altLang="en-US" dirty="0"/>
                    </a:p>
                  </a:txBody>
                  <a:tcPr>
                    <a:solidFill>
                      <a:srgbClr val="CFCDE5"/>
                    </a:solidFill>
                  </a:tcPr>
                </a:tc>
                <a:tc>
                  <a:txBody>
                    <a:bodyPr/>
                    <a:lstStyle/>
                    <a:p>
                      <a:endParaRPr kumimoji="1" lang="ja-JP" altLang="en-US" dirty="0"/>
                    </a:p>
                  </a:txBody>
                  <a:tcPr>
                    <a:solidFill>
                      <a:srgbClr val="CFCDE5"/>
                    </a:solidFill>
                  </a:tcPr>
                </a:tc>
                <a:tc>
                  <a:txBody>
                    <a:bodyPr/>
                    <a:lstStyle/>
                    <a:p>
                      <a:endParaRPr kumimoji="1" lang="ja-JP" altLang="en-US" dirty="0"/>
                    </a:p>
                  </a:txBody>
                  <a:tcPr>
                    <a:solidFill>
                      <a:srgbClr val="CFCDE5"/>
                    </a:solidFill>
                  </a:tcPr>
                </a:tc>
                <a:tc>
                  <a:txBody>
                    <a:bodyPr/>
                    <a:lstStyle/>
                    <a:p>
                      <a:endParaRPr kumimoji="1" lang="ja-JP" altLang="en-US" dirty="0"/>
                    </a:p>
                  </a:txBody>
                  <a:tcPr>
                    <a:solidFill>
                      <a:srgbClr val="CFCDE5"/>
                    </a:solidFill>
                  </a:tcPr>
                </a:tc>
                <a:tc>
                  <a:txBody>
                    <a:bodyPr/>
                    <a:lstStyle/>
                    <a:p>
                      <a:endParaRPr kumimoji="1" lang="ja-JP" altLang="en-US" dirty="0"/>
                    </a:p>
                  </a:txBody>
                  <a:tcPr>
                    <a:solidFill>
                      <a:srgbClr val="CFCDE5"/>
                    </a:solidFill>
                  </a:tcPr>
                </a:tc>
                <a:tc>
                  <a:txBody>
                    <a:bodyPr/>
                    <a:lstStyle/>
                    <a:p>
                      <a:endParaRPr kumimoji="1" lang="ja-JP" altLang="en-US" dirty="0"/>
                    </a:p>
                  </a:txBody>
                  <a:tcPr>
                    <a:solidFill>
                      <a:srgbClr val="CFCDE5"/>
                    </a:solidFill>
                  </a:tcPr>
                </a:tc>
                <a:extLst>
                  <a:ext uri="{0D108BD9-81ED-4DB2-BD59-A6C34878D82A}">
                    <a16:rowId xmlns:a16="http://schemas.microsoft.com/office/drawing/2014/main" val="1380651826"/>
                  </a:ext>
                </a:extLst>
              </a:tr>
              <a:tr h="1080551">
                <a:tc vMerge="1">
                  <a:txBody>
                    <a:bodyPr/>
                    <a:lstStyle/>
                    <a:p>
                      <a:endParaRPr kumimoji="1" lang="ja-JP" altLang="en-US" dirty="0"/>
                    </a:p>
                  </a:txBody>
                  <a:tcPr>
                    <a:solidFill>
                      <a:srgbClr val="EFEEF6"/>
                    </a:solidFill>
                  </a:tcPr>
                </a:tc>
                <a:tc>
                  <a:txBody>
                    <a:bodyPr/>
                    <a:lstStyle/>
                    <a:p>
                      <a:endParaRPr kumimoji="1" lang="ja-JP" altLang="en-US" dirty="0"/>
                    </a:p>
                  </a:txBody>
                  <a:tcPr>
                    <a:solidFill>
                      <a:srgbClr val="EFEEF6"/>
                    </a:solidFill>
                  </a:tcPr>
                </a:tc>
                <a:tc>
                  <a:txBody>
                    <a:bodyPr/>
                    <a:lstStyle/>
                    <a:p>
                      <a:endParaRPr kumimoji="1" lang="ja-JP" altLang="en-US" dirty="0"/>
                    </a:p>
                  </a:txBody>
                  <a:tcPr>
                    <a:solidFill>
                      <a:srgbClr val="EFEEF6"/>
                    </a:solidFill>
                  </a:tcPr>
                </a:tc>
                <a:tc>
                  <a:txBody>
                    <a:bodyPr/>
                    <a:lstStyle/>
                    <a:p>
                      <a:endParaRPr kumimoji="1" lang="ja-JP" altLang="en-US" dirty="0"/>
                    </a:p>
                  </a:txBody>
                  <a:tcPr>
                    <a:solidFill>
                      <a:srgbClr val="EFEEF6"/>
                    </a:solidFill>
                  </a:tcPr>
                </a:tc>
                <a:tc>
                  <a:txBody>
                    <a:bodyPr/>
                    <a:lstStyle/>
                    <a:p>
                      <a:endParaRPr kumimoji="1" lang="ja-JP" altLang="en-US" dirty="0"/>
                    </a:p>
                  </a:txBody>
                  <a:tcPr>
                    <a:solidFill>
                      <a:srgbClr val="EFEEF6"/>
                    </a:solidFill>
                  </a:tcPr>
                </a:tc>
                <a:tc>
                  <a:txBody>
                    <a:bodyPr/>
                    <a:lstStyle/>
                    <a:p>
                      <a:endParaRPr kumimoji="1" lang="ja-JP" altLang="en-US" dirty="0"/>
                    </a:p>
                  </a:txBody>
                  <a:tcPr>
                    <a:solidFill>
                      <a:srgbClr val="EFEEF6"/>
                    </a:solidFill>
                  </a:tcPr>
                </a:tc>
                <a:extLst>
                  <a:ext uri="{0D108BD9-81ED-4DB2-BD59-A6C34878D82A}">
                    <a16:rowId xmlns:a16="http://schemas.microsoft.com/office/drawing/2014/main" val="4204742305"/>
                  </a:ext>
                </a:extLst>
              </a:tr>
              <a:tr h="604286">
                <a:tc vMerge="1">
                  <a:txBody>
                    <a:bodyPr/>
                    <a:lstStyle/>
                    <a:p>
                      <a:endParaRPr kumimoji="1" lang="ja-JP" altLang="en-US" dirty="0"/>
                    </a:p>
                  </a:txBody>
                  <a:tcPr>
                    <a:solidFill>
                      <a:srgbClr val="CFCDE5"/>
                    </a:solidFill>
                  </a:tcPr>
                </a:tc>
                <a:tc>
                  <a:txBody>
                    <a:bodyPr/>
                    <a:lstStyle/>
                    <a:p>
                      <a:endParaRPr kumimoji="1" lang="ja-JP" altLang="en-US" sz="1400" dirty="0"/>
                    </a:p>
                  </a:txBody>
                  <a:tcPr>
                    <a:solidFill>
                      <a:srgbClr val="CFCDE5"/>
                    </a:solidFill>
                  </a:tcPr>
                </a:tc>
                <a:tc>
                  <a:txBody>
                    <a:bodyPr/>
                    <a:lstStyle/>
                    <a:p>
                      <a:endParaRPr kumimoji="1" lang="ja-JP" altLang="en-US" sz="1400" dirty="0"/>
                    </a:p>
                  </a:txBody>
                  <a:tcPr>
                    <a:solidFill>
                      <a:srgbClr val="CFCDE5"/>
                    </a:solidFill>
                  </a:tcPr>
                </a:tc>
                <a:tc>
                  <a:txBody>
                    <a:bodyPr/>
                    <a:lstStyle/>
                    <a:p>
                      <a:endParaRPr kumimoji="1" lang="ja-JP" altLang="en-US" sz="1400" dirty="0"/>
                    </a:p>
                  </a:txBody>
                  <a:tcPr>
                    <a:solidFill>
                      <a:srgbClr val="CFCDE5"/>
                    </a:solidFill>
                  </a:tcPr>
                </a:tc>
                <a:tc>
                  <a:txBody>
                    <a:bodyPr/>
                    <a:lstStyle/>
                    <a:p>
                      <a:endParaRPr kumimoji="1" lang="ja-JP" altLang="en-US" sz="1400" dirty="0"/>
                    </a:p>
                  </a:txBody>
                  <a:tcPr>
                    <a:solidFill>
                      <a:srgbClr val="CFCDE5"/>
                    </a:solidFill>
                  </a:tcPr>
                </a:tc>
                <a:tc>
                  <a:txBody>
                    <a:bodyPr/>
                    <a:lstStyle/>
                    <a:p>
                      <a:endParaRPr kumimoji="1" lang="ja-JP" altLang="en-US" sz="1400" dirty="0"/>
                    </a:p>
                  </a:txBody>
                  <a:tcPr>
                    <a:solidFill>
                      <a:srgbClr val="CFCDE5"/>
                    </a:solidFill>
                  </a:tcPr>
                </a:tc>
                <a:extLst>
                  <a:ext uri="{0D108BD9-81ED-4DB2-BD59-A6C34878D82A}">
                    <a16:rowId xmlns:a16="http://schemas.microsoft.com/office/drawing/2014/main" val="944666859"/>
                  </a:ext>
                </a:extLst>
              </a:tr>
              <a:tr h="595235">
                <a:tc vMerge="1">
                  <a:txBody>
                    <a:bodyPr/>
                    <a:lstStyle/>
                    <a:p>
                      <a:endParaRPr kumimoji="1" lang="ja-JP" altLang="en-US" dirty="0"/>
                    </a:p>
                  </a:txBody>
                  <a:tcPr>
                    <a:solidFill>
                      <a:srgbClr val="EFEEF6"/>
                    </a:solidFill>
                  </a:tcPr>
                </a:tc>
                <a:tc>
                  <a:txBody>
                    <a:bodyPr/>
                    <a:lstStyle/>
                    <a:p>
                      <a:endParaRPr kumimoji="1" lang="ja-JP" altLang="en-US" dirty="0"/>
                    </a:p>
                  </a:txBody>
                  <a:tcPr>
                    <a:solidFill>
                      <a:srgbClr val="EFEEF6"/>
                    </a:solidFill>
                  </a:tcPr>
                </a:tc>
                <a:tc>
                  <a:txBody>
                    <a:bodyPr/>
                    <a:lstStyle/>
                    <a:p>
                      <a:endParaRPr kumimoji="1" lang="ja-JP" altLang="en-US" dirty="0"/>
                    </a:p>
                  </a:txBody>
                  <a:tcPr>
                    <a:solidFill>
                      <a:srgbClr val="EFEEF6"/>
                    </a:solidFill>
                  </a:tcPr>
                </a:tc>
                <a:tc>
                  <a:txBody>
                    <a:bodyPr/>
                    <a:lstStyle/>
                    <a:p>
                      <a:endParaRPr kumimoji="1" lang="ja-JP" altLang="en-US" dirty="0"/>
                    </a:p>
                  </a:txBody>
                  <a:tcPr>
                    <a:solidFill>
                      <a:srgbClr val="EFEEF6"/>
                    </a:solidFill>
                  </a:tcPr>
                </a:tc>
                <a:tc>
                  <a:txBody>
                    <a:bodyPr/>
                    <a:lstStyle/>
                    <a:p>
                      <a:endParaRPr kumimoji="1" lang="ja-JP" altLang="en-US" dirty="0"/>
                    </a:p>
                  </a:txBody>
                  <a:tcPr>
                    <a:solidFill>
                      <a:srgbClr val="EFEEF6"/>
                    </a:solidFill>
                  </a:tcPr>
                </a:tc>
                <a:tc>
                  <a:txBody>
                    <a:bodyPr/>
                    <a:lstStyle/>
                    <a:p>
                      <a:endParaRPr kumimoji="1" lang="ja-JP" altLang="en-US" dirty="0"/>
                    </a:p>
                  </a:txBody>
                  <a:tcPr>
                    <a:solidFill>
                      <a:srgbClr val="EFEEF6"/>
                    </a:solidFill>
                  </a:tcPr>
                </a:tc>
                <a:extLst>
                  <a:ext uri="{0D108BD9-81ED-4DB2-BD59-A6C34878D82A}">
                    <a16:rowId xmlns:a16="http://schemas.microsoft.com/office/drawing/2014/main" val="3687642380"/>
                  </a:ext>
                </a:extLst>
              </a:tr>
              <a:tr h="595235">
                <a:tc rowSpan="3">
                  <a:txBody>
                    <a:bodyPr/>
                    <a:lstStyle/>
                    <a:p>
                      <a:endParaRPr kumimoji="1" lang="ja-JP" altLang="en-US" dirty="0"/>
                    </a:p>
                  </a:txBody>
                  <a:tcPr>
                    <a:solidFill>
                      <a:srgbClr val="CFCDE5"/>
                    </a:solidFill>
                  </a:tcPr>
                </a:tc>
                <a:tc>
                  <a:txBody>
                    <a:bodyPr/>
                    <a:lstStyle/>
                    <a:p>
                      <a:endParaRPr kumimoji="1" lang="ja-JP" altLang="en-US" dirty="0"/>
                    </a:p>
                  </a:txBody>
                  <a:tcPr>
                    <a:solidFill>
                      <a:srgbClr val="CFCDE5"/>
                    </a:solidFill>
                  </a:tcPr>
                </a:tc>
                <a:tc>
                  <a:txBody>
                    <a:bodyPr/>
                    <a:lstStyle/>
                    <a:p>
                      <a:endParaRPr kumimoji="1" lang="ja-JP" altLang="en-US" dirty="0"/>
                    </a:p>
                  </a:txBody>
                  <a:tcPr>
                    <a:solidFill>
                      <a:srgbClr val="CFCDE5"/>
                    </a:solidFill>
                  </a:tcPr>
                </a:tc>
                <a:tc>
                  <a:txBody>
                    <a:bodyPr/>
                    <a:lstStyle/>
                    <a:p>
                      <a:endParaRPr kumimoji="1" lang="ja-JP" altLang="en-US" dirty="0"/>
                    </a:p>
                  </a:txBody>
                  <a:tcPr>
                    <a:solidFill>
                      <a:srgbClr val="CFCDE5"/>
                    </a:solidFill>
                  </a:tcPr>
                </a:tc>
                <a:tc>
                  <a:txBody>
                    <a:bodyPr/>
                    <a:lstStyle/>
                    <a:p>
                      <a:endParaRPr kumimoji="1" lang="ja-JP" altLang="en-US" dirty="0"/>
                    </a:p>
                  </a:txBody>
                  <a:tcPr>
                    <a:solidFill>
                      <a:srgbClr val="CFCDE5"/>
                    </a:solidFill>
                  </a:tcPr>
                </a:tc>
                <a:tc>
                  <a:txBody>
                    <a:bodyPr/>
                    <a:lstStyle/>
                    <a:p>
                      <a:endParaRPr kumimoji="1" lang="ja-JP" altLang="en-US" dirty="0"/>
                    </a:p>
                  </a:txBody>
                  <a:tcPr>
                    <a:solidFill>
                      <a:srgbClr val="CFCDE5"/>
                    </a:solidFill>
                  </a:tcPr>
                </a:tc>
                <a:extLst>
                  <a:ext uri="{0D108BD9-81ED-4DB2-BD59-A6C34878D82A}">
                    <a16:rowId xmlns:a16="http://schemas.microsoft.com/office/drawing/2014/main" val="3241128834"/>
                  </a:ext>
                </a:extLst>
              </a:tr>
              <a:tr h="595235">
                <a:tc vMerge="1">
                  <a:txBody>
                    <a:bodyPr/>
                    <a:lstStyle/>
                    <a:p>
                      <a:endParaRPr kumimoji="1" lang="ja-JP" altLang="en-US" dirty="0"/>
                    </a:p>
                  </a:txBody>
                  <a:tcPr>
                    <a:solidFill>
                      <a:srgbClr val="EFEEF6"/>
                    </a:solidFill>
                  </a:tcPr>
                </a:tc>
                <a:tc>
                  <a:txBody>
                    <a:bodyPr/>
                    <a:lstStyle/>
                    <a:p>
                      <a:endParaRPr kumimoji="1" lang="ja-JP" altLang="en-US" dirty="0"/>
                    </a:p>
                  </a:txBody>
                  <a:tcPr>
                    <a:solidFill>
                      <a:srgbClr val="EFEEF6"/>
                    </a:solidFill>
                  </a:tcPr>
                </a:tc>
                <a:tc>
                  <a:txBody>
                    <a:bodyPr/>
                    <a:lstStyle/>
                    <a:p>
                      <a:endParaRPr kumimoji="1" lang="ja-JP" altLang="en-US" dirty="0"/>
                    </a:p>
                  </a:txBody>
                  <a:tcPr>
                    <a:solidFill>
                      <a:srgbClr val="EFEEF6"/>
                    </a:solidFill>
                  </a:tcPr>
                </a:tc>
                <a:tc>
                  <a:txBody>
                    <a:bodyPr/>
                    <a:lstStyle/>
                    <a:p>
                      <a:endParaRPr kumimoji="1" lang="ja-JP" altLang="en-US" dirty="0"/>
                    </a:p>
                  </a:txBody>
                  <a:tcPr>
                    <a:solidFill>
                      <a:srgbClr val="EFEEF6"/>
                    </a:solidFill>
                  </a:tcPr>
                </a:tc>
                <a:tc>
                  <a:txBody>
                    <a:bodyPr/>
                    <a:lstStyle/>
                    <a:p>
                      <a:endParaRPr kumimoji="1" lang="ja-JP" altLang="en-US" dirty="0"/>
                    </a:p>
                  </a:txBody>
                  <a:tcPr>
                    <a:solidFill>
                      <a:srgbClr val="EFEEF6"/>
                    </a:solidFill>
                  </a:tcPr>
                </a:tc>
                <a:tc>
                  <a:txBody>
                    <a:bodyPr/>
                    <a:lstStyle/>
                    <a:p>
                      <a:endParaRPr kumimoji="1" lang="ja-JP" altLang="en-US" dirty="0"/>
                    </a:p>
                  </a:txBody>
                  <a:tcPr>
                    <a:solidFill>
                      <a:srgbClr val="EFEEF6"/>
                    </a:solidFill>
                  </a:tcPr>
                </a:tc>
                <a:extLst>
                  <a:ext uri="{0D108BD9-81ED-4DB2-BD59-A6C34878D82A}">
                    <a16:rowId xmlns:a16="http://schemas.microsoft.com/office/drawing/2014/main" val="3433182464"/>
                  </a:ext>
                </a:extLst>
              </a:tr>
              <a:tr h="595235">
                <a:tc vMerge="1">
                  <a:txBody>
                    <a:bodyPr/>
                    <a:lstStyle/>
                    <a:p>
                      <a:endParaRPr kumimoji="1" lang="ja-JP" altLang="en-US" dirty="0"/>
                    </a:p>
                  </a:txBody>
                  <a:tcPr>
                    <a:solidFill>
                      <a:srgbClr val="CFCDE5"/>
                    </a:solidFill>
                  </a:tcPr>
                </a:tc>
                <a:tc>
                  <a:txBody>
                    <a:bodyPr/>
                    <a:lstStyle/>
                    <a:p>
                      <a:endParaRPr kumimoji="1" lang="ja-JP" altLang="en-US" dirty="0"/>
                    </a:p>
                  </a:txBody>
                  <a:tcPr>
                    <a:solidFill>
                      <a:srgbClr val="CFCDE5"/>
                    </a:solidFill>
                  </a:tcPr>
                </a:tc>
                <a:tc>
                  <a:txBody>
                    <a:bodyPr/>
                    <a:lstStyle/>
                    <a:p>
                      <a:endParaRPr kumimoji="1" lang="ja-JP" altLang="en-US" dirty="0"/>
                    </a:p>
                  </a:txBody>
                  <a:tcPr>
                    <a:solidFill>
                      <a:srgbClr val="CFCDE5"/>
                    </a:solidFill>
                  </a:tcPr>
                </a:tc>
                <a:tc>
                  <a:txBody>
                    <a:bodyPr/>
                    <a:lstStyle/>
                    <a:p>
                      <a:endParaRPr kumimoji="1" lang="ja-JP" altLang="en-US" dirty="0"/>
                    </a:p>
                  </a:txBody>
                  <a:tcPr>
                    <a:solidFill>
                      <a:srgbClr val="CFCDE5"/>
                    </a:solidFill>
                  </a:tcPr>
                </a:tc>
                <a:tc>
                  <a:txBody>
                    <a:bodyPr/>
                    <a:lstStyle/>
                    <a:p>
                      <a:endParaRPr kumimoji="1" lang="ja-JP" altLang="en-US" dirty="0"/>
                    </a:p>
                  </a:txBody>
                  <a:tcPr>
                    <a:solidFill>
                      <a:srgbClr val="CFCDE5"/>
                    </a:solidFill>
                  </a:tcPr>
                </a:tc>
                <a:tc>
                  <a:txBody>
                    <a:bodyPr/>
                    <a:lstStyle/>
                    <a:p>
                      <a:endParaRPr kumimoji="1" lang="ja-JP" altLang="en-US" dirty="0"/>
                    </a:p>
                  </a:txBody>
                  <a:tcPr>
                    <a:solidFill>
                      <a:srgbClr val="CFCDE5"/>
                    </a:solidFill>
                  </a:tcPr>
                </a:tc>
                <a:extLst>
                  <a:ext uri="{0D108BD9-81ED-4DB2-BD59-A6C34878D82A}">
                    <a16:rowId xmlns:a16="http://schemas.microsoft.com/office/drawing/2014/main" val="3050259582"/>
                  </a:ext>
                </a:extLst>
              </a:tr>
            </a:tbl>
          </a:graphicData>
        </a:graphic>
      </p:graphicFrame>
      <p:sp>
        <p:nvSpPr>
          <p:cNvPr id="7" name="テキスト ボックス 6">
            <a:extLst>
              <a:ext uri="{FF2B5EF4-FFF2-40B4-BE49-F238E27FC236}">
                <a16:creationId xmlns:a16="http://schemas.microsoft.com/office/drawing/2014/main" id="{56A32EBB-FC66-4B2D-866E-49646D08E60D}"/>
              </a:ext>
            </a:extLst>
          </p:cNvPr>
          <p:cNvSpPr txBox="1"/>
          <p:nvPr/>
        </p:nvSpPr>
        <p:spPr>
          <a:xfrm>
            <a:off x="643963" y="2741797"/>
            <a:ext cx="144723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1" dirty="0">
                <a:solidFill>
                  <a:schemeClr val="bg1">
                    <a:lumMod val="50000"/>
                  </a:schemeClr>
                </a:solidFill>
                <a:latin typeface="ＭＳ 明朝" panose="02020609040205080304" pitchFamily="17" charset="-128"/>
                <a:ea typeface="ＭＳ 明朝" panose="02020609040205080304" pitchFamily="17" charset="-128"/>
              </a:rPr>
              <a:t>〇〇材料の分析技術開発</a:t>
            </a:r>
            <a:endParaRPr kumimoji="1" lang="en-US" altLang="ja-JP" sz="1200" b="1"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（〇〇</a:t>
            </a:r>
            <a:r>
              <a:rPr kumimoji="1" lang="ja-JP" altLang="en-US" sz="1200" b="1" i="1" dirty="0">
                <a:solidFill>
                  <a:schemeClr val="bg1">
                    <a:lumMod val="50000"/>
                  </a:schemeClr>
                </a:solidFill>
                <a:latin typeface="ＭＳ 明朝" panose="02020609040205080304" pitchFamily="17" charset="-128"/>
                <a:ea typeface="ＭＳ 明朝" panose="02020609040205080304" pitchFamily="17" charset="-128"/>
              </a:rPr>
              <a:t>㈱</a:t>
            </a:r>
            <a:r>
              <a:rPr kumimoji="1" lang="ja-JP" altLang="en-US" sz="1200" b="1"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a:t>
            </a:r>
          </a:p>
        </p:txBody>
      </p:sp>
      <p:sp>
        <p:nvSpPr>
          <p:cNvPr id="11" name="テキスト ボックス 10">
            <a:extLst>
              <a:ext uri="{FF2B5EF4-FFF2-40B4-BE49-F238E27FC236}">
                <a16:creationId xmlns:a16="http://schemas.microsoft.com/office/drawing/2014/main" id="{5507A754-9220-4C6D-8F33-03E5D6FA8658}"/>
              </a:ext>
            </a:extLst>
          </p:cNvPr>
          <p:cNvSpPr txBox="1"/>
          <p:nvPr/>
        </p:nvSpPr>
        <p:spPr>
          <a:xfrm>
            <a:off x="569935" y="4833359"/>
            <a:ext cx="1615688"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1" dirty="0">
                <a:solidFill>
                  <a:schemeClr val="bg1">
                    <a:lumMod val="50000"/>
                  </a:schemeClr>
                </a:solidFill>
                <a:latin typeface="ＭＳ 明朝" panose="02020609040205080304" pitchFamily="17" charset="-128"/>
                <a:ea typeface="ＭＳ 明朝" panose="02020609040205080304" pitchFamily="17" charset="-128"/>
              </a:rPr>
              <a:t>〇〇のシミュレーション技術開発</a:t>
            </a:r>
            <a:endParaRPr kumimoji="1" lang="en-US" altLang="ja-JP" sz="1200" b="1"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　（〇〇大学）</a:t>
            </a:r>
          </a:p>
        </p:txBody>
      </p:sp>
      <p:sp>
        <p:nvSpPr>
          <p:cNvPr id="12" name="テキスト ボックス 11">
            <a:extLst>
              <a:ext uri="{FF2B5EF4-FFF2-40B4-BE49-F238E27FC236}">
                <a16:creationId xmlns:a16="http://schemas.microsoft.com/office/drawing/2014/main" id="{59ACAAC4-25EF-48A6-802E-369F760451E3}"/>
              </a:ext>
            </a:extLst>
          </p:cNvPr>
          <p:cNvSpPr txBox="1"/>
          <p:nvPr/>
        </p:nvSpPr>
        <p:spPr>
          <a:xfrm>
            <a:off x="583756" y="5557678"/>
            <a:ext cx="1595283"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1" dirty="0">
                <a:solidFill>
                  <a:schemeClr val="bg1">
                    <a:lumMod val="50000"/>
                  </a:schemeClr>
                </a:solidFill>
                <a:latin typeface="ＭＳ 明朝" panose="02020609040205080304" pitchFamily="17" charset="-128"/>
                <a:ea typeface="ＭＳ 明朝" panose="02020609040205080304" pitchFamily="17" charset="-128"/>
              </a:rPr>
              <a:t>〇〇システム構築</a:t>
            </a:r>
            <a:endParaRPr kumimoji="1" lang="en-US" altLang="ja-JP" sz="1200" b="1"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a:p>
            <a:pPr lvl="0">
              <a:defRPr/>
            </a:pPr>
            <a:r>
              <a:rPr kumimoji="1" lang="ja-JP" altLang="en-US" sz="1200" b="1" i="1" dirty="0">
                <a:solidFill>
                  <a:schemeClr val="bg1">
                    <a:lumMod val="50000"/>
                  </a:schemeClr>
                </a:solidFill>
                <a:latin typeface="ＭＳ 明朝" panose="02020609040205080304" pitchFamily="17" charset="-128"/>
                <a:ea typeface="ＭＳ 明朝" panose="02020609040205080304" pitchFamily="17" charset="-128"/>
              </a:rPr>
              <a:t>　（〇〇㈱）</a:t>
            </a:r>
            <a:endParaRPr kumimoji="1" lang="ja-JP" altLang="en-US" sz="1200" b="1"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p:txBody>
      </p:sp>
      <p:sp>
        <p:nvSpPr>
          <p:cNvPr id="49" name="テキスト ボックス 48">
            <a:extLst>
              <a:ext uri="{FF2B5EF4-FFF2-40B4-BE49-F238E27FC236}">
                <a16:creationId xmlns:a16="http://schemas.microsoft.com/office/drawing/2014/main" id="{201DBED0-E4DB-446C-A24D-17267A093431}"/>
              </a:ext>
            </a:extLst>
          </p:cNvPr>
          <p:cNvSpPr txBox="1"/>
          <p:nvPr/>
        </p:nvSpPr>
        <p:spPr>
          <a:xfrm>
            <a:off x="619041" y="1588252"/>
            <a:ext cx="954107"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〇〇の開発</a:t>
            </a:r>
            <a:endParaRPr kumimoji="1" lang="en-US" altLang="ja-JP" sz="1200" b="1"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（〇〇大）</a:t>
            </a:r>
            <a:endParaRPr kumimoji="1" lang="en-US" altLang="ja-JP" sz="1200" b="1"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（㈱〇〇）</a:t>
            </a:r>
          </a:p>
        </p:txBody>
      </p:sp>
      <p:cxnSp>
        <p:nvCxnSpPr>
          <p:cNvPr id="51" name="直線矢印コネクタ 50">
            <a:extLst>
              <a:ext uri="{FF2B5EF4-FFF2-40B4-BE49-F238E27FC236}">
                <a16:creationId xmlns:a16="http://schemas.microsoft.com/office/drawing/2014/main" id="{7FD2D4B7-82D8-446A-AE81-FBCED2B3FBF2}"/>
              </a:ext>
            </a:extLst>
          </p:cNvPr>
          <p:cNvCxnSpPr>
            <a:cxnSpLocks/>
          </p:cNvCxnSpPr>
          <p:nvPr/>
        </p:nvCxnSpPr>
        <p:spPr>
          <a:xfrm>
            <a:off x="2275031" y="1675528"/>
            <a:ext cx="1252662"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2" name="テキスト ボックス 51">
            <a:extLst>
              <a:ext uri="{FF2B5EF4-FFF2-40B4-BE49-F238E27FC236}">
                <a16:creationId xmlns:a16="http://schemas.microsoft.com/office/drawing/2014/main" id="{59D082B4-758A-4640-A6C5-202ADA509BF5}"/>
              </a:ext>
            </a:extLst>
          </p:cNvPr>
          <p:cNvSpPr txBox="1"/>
          <p:nvPr/>
        </p:nvSpPr>
        <p:spPr>
          <a:xfrm>
            <a:off x="2164257" y="1657548"/>
            <a:ext cx="1422099"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〇〇材料の探索</a:t>
            </a:r>
            <a:endParaRPr kumimoji="1" lang="en-US" altLang="ja-JP"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p:txBody>
      </p:sp>
      <p:cxnSp>
        <p:nvCxnSpPr>
          <p:cNvPr id="53" name="直線矢印コネクタ 52">
            <a:extLst>
              <a:ext uri="{FF2B5EF4-FFF2-40B4-BE49-F238E27FC236}">
                <a16:creationId xmlns:a16="http://schemas.microsoft.com/office/drawing/2014/main" id="{1E49B856-2D59-4A13-BD5C-7C0D0324321C}"/>
              </a:ext>
            </a:extLst>
          </p:cNvPr>
          <p:cNvCxnSpPr>
            <a:cxnSpLocks/>
          </p:cNvCxnSpPr>
          <p:nvPr/>
        </p:nvCxnSpPr>
        <p:spPr>
          <a:xfrm>
            <a:off x="3529919" y="1986680"/>
            <a:ext cx="1191266"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テキスト ボックス 53">
            <a:extLst>
              <a:ext uri="{FF2B5EF4-FFF2-40B4-BE49-F238E27FC236}">
                <a16:creationId xmlns:a16="http://schemas.microsoft.com/office/drawing/2014/main" id="{CC2B2B2E-5EEF-4C18-9E50-6E0424200F85}"/>
              </a:ext>
            </a:extLst>
          </p:cNvPr>
          <p:cNvSpPr txBox="1"/>
          <p:nvPr/>
        </p:nvSpPr>
        <p:spPr>
          <a:xfrm>
            <a:off x="3582055" y="1945004"/>
            <a:ext cx="1059337"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〇〇伝導度</a:t>
            </a:r>
            <a:endParaRPr kumimoji="1" lang="en-US" altLang="ja-JP"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i="1" dirty="0">
                <a:solidFill>
                  <a:schemeClr val="bg1">
                    <a:lumMod val="50000"/>
                  </a:schemeClr>
                </a:solidFill>
                <a:latin typeface="ＭＳ 明朝" panose="02020609040205080304" pitchFamily="17" charset="-128"/>
                <a:ea typeface="ＭＳ 明朝" panose="02020609040205080304" pitchFamily="17" charset="-128"/>
              </a:rPr>
              <a:t>〇％達成</a:t>
            </a:r>
            <a:endParaRPr kumimoji="1" lang="ja-JP" altLang="en-US"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p:txBody>
      </p:sp>
      <p:cxnSp>
        <p:nvCxnSpPr>
          <p:cNvPr id="55" name="直線矢印コネクタ 54">
            <a:extLst>
              <a:ext uri="{FF2B5EF4-FFF2-40B4-BE49-F238E27FC236}">
                <a16:creationId xmlns:a16="http://schemas.microsoft.com/office/drawing/2014/main" id="{2C2E5337-2BE8-4E7E-8368-F2E7D1250C69}"/>
              </a:ext>
            </a:extLst>
          </p:cNvPr>
          <p:cNvCxnSpPr>
            <a:cxnSpLocks/>
          </p:cNvCxnSpPr>
          <p:nvPr/>
        </p:nvCxnSpPr>
        <p:spPr>
          <a:xfrm>
            <a:off x="7636005" y="2328872"/>
            <a:ext cx="1337464"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直線矢印コネクタ 56">
            <a:extLst>
              <a:ext uri="{FF2B5EF4-FFF2-40B4-BE49-F238E27FC236}">
                <a16:creationId xmlns:a16="http://schemas.microsoft.com/office/drawing/2014/main" id="{4A76E8CC-49AE-4779-B64E-3F9A9DD1D5A8}"/>
              </a:ext>
            </a:extLst>
          </p:cNvPr>
          <p:cNvCxnSpPr>
            <a:cxnSpLocks/>
          </p:cNvCxnSpPr>
          <p:nvPr/>
        </p:nvCxnSpPr>
        <p:spPr>
          <a:xfrm>
            <a:off x="5652789" y="1675528"/>
            <a:ext cx="1084561"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8" name="テキスト ボックス 57">
            <a:extLst>
              <a:ext uri="{FF2B5EF4-FFF2-40B4-BE49-F238E27FC236}">
                <a16:creationId xmlns:a16="http://schemas.microsoft.com/office/drawing/2014/main" id="{24D88D3F-6205-47B0-92C6-097518DAFCE5}"/>
              </a:ext>
            </a:extLst>
          </p:cNvPr>
          <p:cNvSpPr txBox="1"/>
          <p:nvPr/>
        </p:nvSpPr>
        <p:spPr>
          <a:xfrm>
            <a:off x="5694376" y="1653520"/>
            <a:ext cx="992481"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試作品改良</a:t>
            </a:r>
          </a:p>
        </p:txBody>
      </p:sp>
      <p:cxnSp>
        <p:nvCxnSpPr>
          <p:cNvPr id="59" name="直線矢印コネクタ 58">
            <a:extLst>
              <a:ext uri="{FF2B5EF4-FFF2-40B4-BE49-F238E27FC236}">
                <a16:creationId xmlns:a16="http://schemas.microsoft.com/office/drawing/2014/main" id="{09884E72-A15C-4A31-A1DD-FB283DE422EC}"/>
              </a:ext>
            </a:extLst>
          </p:cNvPr>
          <p:cNvCxnSpPr>
            <a:cxnSpLocks/>
          </p:cNvCxnSpPr>
          <p:nvPr/>
        </p:nvCxnSpPr>
        <p:spPr>
          <a:xfrm>
            <a:off x="6702281" y="1997048"/>
            <a:ext cx="982361"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0" name="テキスト ボックス 59">
            <a:extLst>
              <a:ext uri="{FF2B5EF4-FFF2-40B4-BE49-F238E27FC236}">
                <a16:creationId xmlns:a16="http://schemas.microsoft.com/office/drawing/2014/main" id="{506D93D4-67B2-47F1-ABD8-9292B730A412}"/>
              </a:ext>
            </a:extLst>
          </p:cNvPr>
          <p:cNvSpPr txBox="1"/>
          <p:nvPr/>
        </p:nvSpPr>
        <p:spPr>
          <a:xfrm>
            <a:off x="6383978" y="1981960"/>
            <a:ext cx="1252027"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試供品の提供・</a:t>
            </a:r>
            <a:endParaRPr kumimoji="1" lang="en-US" altLang="ja-JP"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i="1" dirty="0">
                <a:solidFill>
                  <a:schemeClr val="bg1">
                    <a:lumMod val="50000"/>
                  </a:schemeClr>
                </a:solidFill>
                <a:latin typeface="ＭＳ 明朝" panose="02020609040205080304" pitchFamily="17" charset="-128"/>
                <a:ea typeface="ＭＳ 明朝" panose="02020609040205080304" pitchFamily="17" charset="-128"/>
              </a:rPr>
              <a:t>フィードバック</a:t>
            </a:r>
            <a:endParaRPr kumimoji="1" lang="ja-JP" altLang="en-US"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p:txBody>
      </p:sp>
      <p:sp>
        <p:nvSpPr>
          <p:cNvPr id="3" name="テキスト ボックス 2">
            <a:extLst>
              <a:ext uri="{FF2B5EF4-FFF2-40B4-BE49-F238E27FC236}">
                <a16:creationId xmlns:a16="http://schemas.microsoft.com/office/drawing/2014/main" id="{764AC1AF-F4F3-4C0F-92F4-D2229798C2D9}"/>
              </a:ext>
            </a:extLst>
          </p:cNvPr>
          <p:cNvSpPr txBox="1"/>
          <p:nvPr/>
        </p:nvSpPr>
        <p:spPr>
          <a:xfrm>
            <a:off x="102281" y="1705889"/>
            <a:ext cx="400110" cy="2603342"/>
          </a:xfrm>
          <a:prstGeom prst="rect">
            <a:avLst/>
          </a:prstGeom>
          <a:noFill/>
        </p:spPr>
        <p:txBody>
          <a:bodyPr vert="eaVert"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①〇〇技術の開発</a:t>
            </a:r>
          </a:p>
        </p:txBody>
      </p:sp>
      <p:sp>
        <p:nvSpPr>
          <p:cNvPr id="62" name="テキスト ボックス 61">
            <a:extLst>
              <a:ext uri="{FF2B5EF4-FFF2-40B4-BE49-F238E27FC236}">
                <a16:creationId xmlns:a16="http://schemas.microsoft.com/office/drawing/2014/main" id="{1DE69CB8-FC72-410F-BBCB-7A9FCC35BAFE}"/>
              </a:ext>
            </a:extLst>
          </p:cNvPr>
          <p:cNvSpPr txBox="1"/>
          <p:nvPr/>
        </p:nvSpPr>
        <p:spPr>
          <a:xfrm>
            <a:off x="156142" y="4850819"/>
            <a:ext cx="346249" cy="2026935"/>
          </a:xfrm>
          <a:prstGeom prst="rect">
            <a:avLst/>
          </a:prstGeom>
          <a:noFill/>
        </p:spPr>
        <p:txBody>
          <a:bodyPr vert="eaVert" wrap="square" rtlCol="0">
            <a:spAutoFit/>
          </a:bodyPr>
          <a:lstStyle/>
          <a:p>
            <a:pPr>
              <a:defRPr/>
            </a:pPr>
            <a:r>
              <a:rPr kumimoji="1" lang="ja-JP" altLang="en-US" sz="1050" b="1"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②</a:t>
            </a:r>
            <a:r>
              <a:rPr lang="ja-JP" altLang="en-US" sz="1050" i="1" dirty="0">
                <a:solidFill>
                  <a:schemeClr val="bg1">
                    <a:lumMod val="50000"/>
                  </a:schemeClr>
                </a:solidFill>
                <a:latin typeface="ＭＳ 明朝" panose="02020609040205080304" pitchFamily="17" charset="-128"/>
                <a:ea typeface="ＭＳ 明朝" panose="02020609040205080304" pitchFamily="17" charset="-128"/>
              </a:rPr>
              <a:t>〇〇の設計・システム構築</a:t>
            </a:r>
            <a:endParaRPr kumimoji="1" lang="ja-JP" altLang="en-US" sz="1050" b="1"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p:txBody>
      </p:sp>
      <p:sp>
        <p:nvSpPr>
          <p:cNvPr id="5" name="正方形/長方形 4">
            <a:extLst>
              <a:ext uri="{FF2B5EF4-FFF2-40B4-BE49-F238E27FC236}">
                <a16:creationId xmlns:a16="http://schemas.microsoft.com/office/drawing/2014/main" id="{3AE637B0-4EBC-46B4-9793-165524D0E9AC}"/>
              </a:ext>
            </a:extLst>
          </p:cNvPr>
          <p:cNvSpPr/>
          <p:nvPr/>
        </p:nvSpPr>
        <p:spPr>
          <a:xfrm>
            <a:off x="102384" y="1541148"/>
            <a:ext cx="8891092" cy="3341724"/>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3" name="正方形/長方形 62">
            <a:extLst>
              <a:ext uri="{FF2B5EF4-FFF2-40B4-BE49-F238E27FC236}">
                <a16:creationId xmlns:a16="http://schemas.microsoft.com/office/drawing/2014/main" id="{766B835C-E690-4931-B76E-E990C964CAD6}"/>
              </a:ext>
            </a:extLst>
          </p:cNvPr>
          <p:cNvSpPr/>
          <p:nvPr/>
        </p:nvSpPr>
        <p:spPr>
          <a:xfrm>
            <a:off x="102384" y="4882878"/>
            <a:ext cx="8891092" cy="1759274"/>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5" name="正方形/長方形 74">
            <a:extLst>
              <a:ext uri="{FF2B5EF4-FFF2-40B4-BE49-F238E27FC236}">
                <a16:creationId xmlns:a16="http://schemas.microsoft.com/office/drawing/2014/main" id="{962262F0-9E1D-ED5D-A0F4-367BFDE615F0}"/>
              </a:ext>
            </a:extLst>
          </p:cNvPr>
          <p:cNvSpPr/>
          <p:nvPr/>
        </p:nvSpPr>
        <p:spPr>
          <a:xfrm>
            <a:off x="1" y="678875"/>
            <a:ext cx="9144000" cy="29837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本項目で最大</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2p</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まで可。基本的に以下のフォームを活用</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フォントサイズ等修正可</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※TRL</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は必ず記載すること。</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13" name="スライド番号プレースホルダー 12">
            <a:extLst>
              <a:ext uri="{FF2B5EF4-FFF2-40B4-BE49-F238E27FC236}">
                <a16:creationId xmlns:a16="http://schemas.microsoft.com/office/drawing/2014/main" id="{500F11E0-838F-4AC1-0CA0-DF629ED0FA13}"/>
              </a:ext>
            </a:extLst>
          </p:cNvPr>
          <p:cNvSpPr>
            <a:spLocks noGrp="1"/>
          </p:cNvSpPr>
          <p:nvPr>
            <p:ph type="sldNum" sz="quarter" idx="12"/>
          </p:nvPr>
        </p:nvSpPr>
        <p:spPr>
          <a:xfrm>
            <a:off x="7120694" y="6565083"/>
            <a:ext cx="2057400" cy="365125"/>
          </a:xfrm>
        </p:spPr>
        <p:txBody>
          <a:bodyPr/>
          <a:lstStyle/>
          <a:p>
            <a:fld id="{E9D9C477-5CFB-4E8F-B477-AF2E93B6023D}" type="slidenum">
              <a:rPr kumimoji="1" lang="ja-JP" altLang="en-US" sz="2000" smtClean="0">
                <a:latin typeface="ＭＳ 明朝" panose="02020609040205080304" pitchFamily="17" charset="-128"/>
                <a:ea typeface="ＭＳ 明朝" panose="02020609040205080304" pitchFamily="17" charset="-128"/>
              </a:rPr>
              <a:t>8</a:t>
            </a:fld>
            <a:endParaRPr kumimoji="1" lang="ja-JP" altLang="en-US" sz="2000" dirty="0">
              <a:latin typeface="ＭＳ 明朝" panose="02020609040205080304" pitchFamily="17" charset="-128"/>
              <a:ea typeface="ＭＳ 明朝" panose="02020609040205080304" pitchFamily="17" charset="-128"/>
            </a:endParaRPr>
          </a:p>
        </p:txBody>
      </p:sp>
      <p:sp>
        <p:nvSpPr>
          <p:cNvPr id="26" name="四角形: 角を丸くする 25">
            <a:extLst>
              <a:ext uri="{FF2B5EF4-FFF2-40B4-BE49-F238E27FC236}">
                <a16:creationId xmlns:a16="http://schemas.microsoft.com/office/drawing/2014/main" id="{91A06806-A586-01AC-B501-6FF6B30BF704}"/>
              </a:ext>
            </a:extLst>
          </p:cNvPr>
          <p:cNvSpPr/>
          <p:nvPr/>
        </p:nvSpPr>
        <p:spPr>
          <a:xfrm>
            <a:off x="5533914" y="1114068"/>
            <a:ext cx="206911" cy="5600320"/>
          </a:xfrm>
          <a:prstGeom prst="roundRect">
            <a:avLst/>
          </a:prstGeom>
          <a:noFill/>
          <a:ln w="28575">
            <a:solidFill>
              <a:schemeClr val="accent2">
                <a:lumMod val="60000"/>
                <a:lumOff val="40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四角形: 角を丸くする 42">
            <a:extLst>
              <a:ext uri="{FF2B5EF4-FFF2-40B4-BE49-F238E27FC236}">
                <a16:creationId xmlns:a16="http://schemas.microsoft.com/office/drawing/2014/main" id="{B6A5B696-275A-756C-51A8-F84ECC679EE6}"/>
              </a:ext>
            </a:extLst>
          </p:cNvPr>
          <p:cNvSpPr/>
          <p:nvPr/>
        </p:nvSpPr>
        <p:spPr>
          <a:xfrm>
            <a:off x="8875029" y="1114068"/>
            <a:ext cx="206911" cy="5600320"/>
          </a:xfrm>
          <a:prstGeom prst="roundRect">
            <a:avLst/>
          </a:prstGeom>
          <a:noFill/>
          <a:ln w="28575">
            <a:solidFill>
              <a:schemeClr val="accent2">
                <a:lumMod val="60000"/>
                <a:lumOff val="40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968791F2-D98E-D5DE-4848-C2A72A67FEB9}"/>
              </a:ext>
            </a:extLst>
          </p:cNvPr>
          <p:cNvSpPr txBox="1"/>
          <p:nvPr/>
        </p:nvSpPr>
        <p:spPr>
          <a:xfrm>
            <a:off x="4096174" y="6068057"/>
            <a:ext cx="1586780"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rPr>
              <a:t>ステージゲート</a:t>
            </a:r>
            <a:r>
              <a:rPr kumimoji="1" lang="en-US" altLang="ja-JP" sz="120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rPr>
              <a:t>(</a:t>
            </a:r>
            <a:r>
              <a:rPr kumimoji="1" lang="ja-JP" altLang="en-US" sz="120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rPr>
              <a:t>中間</a:t>
            </a:r>
            <a:r>
              <a:rPr kumimoji="1" lang="en-US" altLang="ja-JP" sz="120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rPr>
              <a:t>　　　　　　　　</a:t>
            </a:r>
            <a:r>
              <a:rPr kumimoji="1" lang="en-US" altLang="ja-JP" sz="120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rPr>
              <a:t>(</a:t>
            </a:r>
            <a:r>
              <a:rPr kumimoji="1" lang="ja-JP" altLang="en-US" sz="120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rPr>
              <a:t>実用枠</a:t>
            </a:r>
            <a:r>
              <a:rPr kumimoji="1" lang="en-US" altLang="ja-JP" sz="120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rPr>
              <a:t>　　終了</a:t>
            </a:r>
            <a:r>
              <a:rPr kumimoji="1" lang="ja-JP" altLang="en-US" sz="1200" dirty="0">
                <a:solidFill>
                  <a:srgbClr val="FF0000"/>
                </a:solidFill>
                <a:latin typeface="ＭＳ Ｐゴシック" panose="020B0600070205080204" pitchFamily="50" charset="-128"/>
                <a:ea typeface="ＭＳ Ｐゴシック" panose="020B0600070205080204" pitchFamily="50" charset="-128"/>
              </a:rPr>
              <a:t>時点</a:t>
            </a:r>
            <a:r>
              <a:rPr kumimoji="1" lang="en-US" altLang="ja-JP" sz="120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rPr>
              <a:t>(</a:t>
            </a:r>
            <a:r>
              <a:rPr kumimoji="1" lang="ja-JP" altLang="en-US" sz="120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rPr>
              <a:t>挑戦枠</a:t>
            </a:r>
            <a:r>
              <a:rPr kumimoji="1" lang="en-US" altLang="ja-JP" sz="120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rPr>
              <a:t>)</a:t>
            </a:r>
            <a:endParaRPr kumimoji="1" lang="ja-JP" altLang="en-US" sz="120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endParaRPr>
          </a:p>
        </p:txBody>
      </p:sp>
      <p:sp>
        <p:nvSpPr>
          <p:cNvPr id="14" name="テキスト ボックス 13">
            <a:extLst>
              <a:ext uri="{FF2B5EF4-FFF2-40B4-BE49-F238E27FC236}">
                <a16:creationId xmlns:a16="http://schemas.microsoft.com/office/drawing/2014/main" id="{A5548E51-F98C-9DC9-CEE6-29071A447C32}"/>
              </a:ext>
            </a:extLst>
          </p:cNvPr>
          <p:cNvSpPr txBox="1"/>
          <p:nvPr/>
        </p:nvSpPr>
        <p:spPr>
          <a:xfrm>
            <a:off x="8107363" y="6098703"/>
            <a:ext cx="1392028"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rPr>
              <a:t>終了時点</a:t>
            </a:r>
            <a:endParaRPr kumimoji="1" lang="en-US" altLang="ja-JP" sz="120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rPr>
              <a:t>(</a:t>
            </a:r>
            <a:r>
              <a:rPr kumimoji="1" lang="ja-JP" altLang="en-US" sz="1200" dirty="0">
                <a:solidFill>
                  <a:srgbClr val="FF0000"/>
                </a:solidFill>
                <a:latin typeface="ＭＳ Ｐゴシック" panose="020B0600070205080204" pitchFamily="50" charset="-128"/>
                <a:ea typeface="ＭＳ Ｐゴシック" panose="020B0600070205080204" pitchFamily="50" charset="-128"/>
              </a:rPr>
              <a:t>実用</a:t>
            </a:r>
            <a:r>
              <a:rPr kumimoji="1" lang="ja-JP" altLang="en-US" sz="120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rPr>
              <a:t>枠</a:t>
            </a:r>
            <a:r>
              <a:rPr kumimoji="1" lang="en-US" altLang="ja-JP" sz="120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rPr>
              <a:t>)</a:t>
            </a:r>
            <a:endParaRPr kumimoji="1" lang="ja-JP" altLang="en-US" sz="120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endParaRPr>
          </a:p>
        </p:txBody>
      </p:sp>
      <p:cxnSp>
        <p:nvCxnSpPr>
          <p:cNvPr id="45" name="直線矢印コネクタ 44">
            <a:extLst>
              <a:ext uri="{FF2B5EF4-FFF2-40B4-BE49-F238E27FC236}">
                <a16:creationId xmlns:a16="http://schemas.microsoft.com/office/drawing/2014/main" id="{D1DC6D71-3BD1-F517-139E-C021C6E9E596}"/>
              </a:ext>
            </a:extLst>
          </p:cNvPr>
          <p:cNvCxnSpPr>
            <a:cxnSpLocks/>
          </p:cNvCxnSpPr>
          <p:nvPr/>
        </p:nvCxnSpPr>
        <p:spPr>
          <a:xfrm>
            <a:off x="4721185" y="2357835"/>
            <a:ext cx="911169"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2" name="テキスト ボックス 71">
            <a:extLst>
              <a:ext uri="{FF2B5EF4-FFF2-40B4-BE49-F238E27FC236}">
                <a16:creationId xmlns:a16="http://schemas.microsoft.com/office/drawing/2014/main" id="{685AC52F-0621-6F0A-6C52-2D8924941C6F}"/>
              </a:ext>
            </a:extLst>
          </p:cNvPr>
          <p:cNvSpPr txBox="1"/>
          <p:nvPr/>
        </p:nvSpPr>
        <p:spPr>
          <a:xfrm>
            <a:off x="4597012" y="2323959"/>
            <a:ext cx="1252662"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〇〇材の試作</a:t>
            </a:r>
            <a:endParaRPr kumimoji="1" lang="en-US" altLang="ja-JP"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i="1" dirty="0">
                <a:solidFill>
                  <a:schemeClr val="bg1">
                    <a:lumMod val="50000"/>
                  </a:schemeClr>
                </a:solidFill>
                <a:latin typeface="ＭＳ 明朝" panose="02020609040205080304" pitchFamily="17" charset="-128"/>
                <a:ea typeface="ＭＳ 明朝" panose="02020609040205080304" pitchFamily="17" charset="-128"/>
              </a:rPr>
              <a:t>【TRL5】</a:t>
            </a:r>
          </a:p>
        </p:txBody>
      </p:sp>
      <p:cxnSp>
        <p:nvCxnSpPr>
          <p:cNvPr id="73" name="直線矢印コネクタ 72">
            <a:extLst>
              <a:ext uri="{FF2B5EF4-FFF2-40B4-BE49-F238E27FC236}">
                <a16:creationId xmlns:a16="http://schemas.microsoft.com/office/drawing/2014/main" id="{9B504568-3148-513A-F87B-FCE583A1C203}"/>
              </a:ext>
            </a:extLst>
          </p:cNvPr>
          <p:cNvCxnSpPr>
            <a:cxnSpLocks/>
          </p:cNvCxnSpPr>
          <p:nvPr/>
        </p:nvCxnSpPr>
        <p:spPr>
          <a:xfrm>
            <a:off x="3521004" y="1703021"/>
            <a:ext cx="0" cy="339600"/>
          </a:xfrm>
          <a:prstGeom prst="straightConnector1">
            <a:avLst/>
          </a:prstGeom>
          <a:ln w="28575">
            <a:solidFill>
              <a:schemeClr val="tx1"/>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9" name="直線矢印コネクタ 78">
            <a:extLst>
              <a:ext uri="{FF2B5EF4-FFF2-40B4-BE49-F238E27FC236}">
                <a16:creationId xmlns:a16="http://schemas.microsoft.com/office/drawing/2014/main" id="{4ED27E3E-61C8-0E6C-7B57-144477C128E7}"/>
              </a:ext>
            </a:extLst>
          </p:cNvPr>
          <p:cNvCxnSpPr>
            <a:cxnSpLocks/>
          </p:cNvCxnSpPr>
          <p:nvPr/>
        </p:nvCxnSpPr>
        <p:spPr>
          <a:xfrm>
            <a:off x="4721185" y="1986680"/>
            <a:ext cx="0" cy="2518511"/>
          </a:xfrm>
          <a:prstGeom prst="straightConnector1">
            <a:avLst/>
          </a:prstGeom>
          <a:ln w="28575">
            <a:solidFill>
              <a:schemeClr val="tx1"/>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2" name="直線矢印コネクタ 81">
            <a:extLst>
              <a:ext uri="{FF2B5EF4-FFF2-40B4-BE49-F238E27FC236}">
                <a16:creationId xmlns:a16="http://schemas.microsoft.com/office/drawing/2014/main" id="{090F28F5-3FDC-124A-A2C7-16D0C002CAF6}"/>
              </a:ext>
            </a:extLst>
          </p:cNvPr>
          <p:cNvCxnSpPr>
            <a:cxnSpLocks/>
          </p:cNvCxnSpPr>
          <p:nvPr/>
        </p:nvCxnSpPr>
        <p:spPr>
          <a:xfrm>
            <a:off x="6706789" y="1703021"/>
            <a:ext cx="0" cy="2802170"/>
          </a:xfrm>
          <a:prstGeom prst="straightConnector1">
            <a:avLst/>
          </a:prstGeom>
          <a:ln w="28575">
            <a:solidFill>
              <a:schemeClr val="tx1"/>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3" name="直線矢印コネクタ 92">
            <a:extLst>
              <a:ext uri="{FF2B5EF4-FFF2-40B4-BE49-F238E27FC236}">
                <a16:creationId xmlns:a16="http://schemas.microsoft.com/office/drawing/2014/main" id="{50FFFF75-DB79-CCFF-9349-EE57D5DE0B4B}"/>
              </a:ext>
            </a:extLst>
          </p:cNvPr>
          <p:cNvCxnSpPr>
            <a:cxnSpLocks/>
          </p:cNvCxnSpPr>
          <p:nvPr/>
        </p:nvCxnSpPr>
        <p:spPr>
          <a:xfrm>
            <a:off x="7627539" y="2001471"/>
            <a:ext cx="0" cy="339600"/>
          </a:xfrm>
          <a:prstGeom prst="straightConnector1">
            <a:avLst/>
          </a:prstGeom>
          <a:ln w="28575">
            <a:solidFill>
              <a:schemeClr val="tx1"/>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4" name="テキスト ボックス 93">
            <a:extLst>
              <a:ext uri="{FF2B5EF4-FFF2-40B4-BE49-F238E27FC236}">
                <a16:creationId xmlns:a16="http://schemas.microsoft.com/office/drawing/2014/main" id="{F2574526-74F7-3FE5-F104-84506A65B591}"/>
              </a:ext>
            </a:extLst>
          </p:cNvPr>
          <p:cNvSpPr txBox="1"/>
          <p:nvPr/>
        </p:nvSpPr>
        <p:spPr>
          <a:xfrm>
            <a:off x="7615497" y="2295145"/>
            <a:ext cx="1252662"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i="1" dirty="0">
                <a:solidFill>
                  <a:schemeClr val="bg1">
                    <a:lumMod val="50000"/>
                  </a:schemeClr>
                </a:solidFill>
                <a:latin typeface="ＭＳ 明朝" panose="02020609040205080304" pitchFamily="17" charset="-128"/>
                <a:ea typeface="ＭＳ 明朝" panose="02020609040205080304" pitchFamily="17" charset="-128"/>
              </a:rPr>
              <a:t>高〇〇率〇〇の製品化</a:t>
            </a:r>
            <a:r>
              <a:rPr kumimoji="1" lang="en-US" altLang="ja-JP" sz="1200" i="1" dirty="0">
                <a:solidFill>
                  <a:schemeClr val="bg1">
                    <a:lumMod val="50000"/>
                  </a:schemeClr>
                </a:solidFill>
                <a:latin typeface="ＭＳ 明朝" panose="02020609040205080304" pitchFamily="17" charset="-128"/>
                <a:ea typeface="ＭＳ 明朝" panose="02020609040205080304" pitchFamily="17" charset="-128"/>
              </a:rPr>
              <a:t>【TRL8】</a:t>
            </a:r>
            <a:endParaRPr kumimoji="1" lang="en-US" altLang="ja-JP"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p:txBody>
      </p:sp>
      <p:sp>
        <p:nvSpPr>
          <p:cNvPr id="96" name="テキスト ボックス 95">
            <a:extLst>
              <a:ext uri="{FF2B5EF4-FFF2-40B4-BE49-F238E27FC236}">
                <a16:creationId xmlns:a16="http://schemas.microsoft.com/office/drawing/2014/main" id="{A92BF641-C63D-136D-5ACD-F281ADFDCC36}"/>
              </a:ext>
            </a:extLst>
          </p:cNvPr>
          <p:cNvSpPr txBox="1"/>
          <p:nvPr/>
        </p:nvSpPr>
        <p:spPr>
          <a:xfrm>
            <a:off x="2260636" y="2837026"/>
            <a:ext cx="1252662"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i="1" dirty="0">
                <a:solidFill>
                  <a:schemeClr val="bg1">
                    <a:lumMod val="50000"/>
                  </a:schemeClr>
                </a:solidFill>
                <a:latin typeface="ＭＳ 明朝" panose="02020609040205080304" pitchFamily="17" charset="-128"/>
                <a:ea typeface="ＭＳ 明朝" panose="02020609040205080304" pitchFamily="17" charset="-128"/>
              </a:rPr>
              <a:t>〇〇部の計測技術開発</a:t>
            </a:r>
            <a:endParaRPr kumimoji="1" lang="en-US" altLang="ja-JP"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p:txBody>
      </p:sp>
      <p:cxnSp>
        <p:nvCxnSpPr>
          <p:cNvPr id="97" name="直線矢印コネクタ 96">
            <a:extLst>
              <a:ext uri="{FF2B5EF4-FFF2-40B4-BE49-F238E27FC236}">
                <a16:creationId xmlns:a16="http://schemas.microsoft.com/office/drawing/2014/main" id="{A896583C-F12C-9EB5-19D2-F666C834A1C6}"/>
              </a:ext>
            </a:extLst>
          </p:cNvPr>
          <p:cNvCxnSpPr>
            <a:cxnSpLocks/>
          </p:cNvCxnSpPr>
          <p:nvPr/>
        </p:nvCxnSpPr>
        <p:spPr>
          <a:xfrm>
            <a:off x="2275031" y="2849496"/>
            <a:ext cx="1252662"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8" name="直線矢印コネクタ 97">
            <a:extLst>
              <a:ext uri="{FF2B5EF4-FFF2-40B4-BE49-F238E27FC236}">
                <a16:creationId xmlns:a16="http://schemas.microsoft.com/office/drawing/2014/main" id="{79511E80-AB07-0950-6909-6EB45850EE72}"/>
              </a:ext>
            </a:extLst>
          </p:cNvPr>
          <p:cNvCxnSpPr>
            <a:cxnSpLocks/>
          </p:cNvCxnSpPr>
          <p:nvPr/>
        </p:nvCxnSpPr>
        <p:spPr>
          <a:xfrm>
            <a:off x="3512490" y="1997048"/>
            <a:ext cx="0" cy="2508143"/>
          </a:xfrm>
          <a:prstGeom prst="straightConnector1">
            <a:avLst/>
          </a:prstGeom>
          <a:ln w="28575">
            <a:solidFill>
              <a:schemeClr val="tx1"/>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0" name="直線矢印コネクタ 99">
            <a:extLst>
              <a:ext uri="{FF2B5EF4-FFF2-40B4-BE49-F238E27FC236}">
                <a16:creationId xmlns:a16="http://schemas.microsoft.com/office/drawing/2014/main" id="{8442D04A-617F-A241-E7E5-DA62C90D63B5}"/>
              </a:ext>
            </a:extLst>
          </p:cNvPr>
          <p:cNvCxnSpPr>
            <a:cxnSpLocks/>
          </p:cNvCxnSpPr>
          <p:nvPr/>
        </p:nvCxnSpPr>
        <p:spPr>
          <a:xfrm>
            <a:off x="3512490" y="3083514"/>
            <a:ext cx="2119864"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3" name="テキスト ボックス 102">
            <a:extLst>
              <a:ext uri="{FF2B5EF4-FFF2-40B4-BE49-F238E27FC236}">
                <a16:creationId xmlns:a16="http://schemas.microsoft.com/office/drawing/2014/main" id="{0059B2D0-7667-0834-0FDA-595057D0AA85}"/>
              </a:ext>
            </a:extLst>
          </p:cNvPr>
          <p:cNvSpPr txBox="1"/>
          <p:nvPr/>
        </p:nvSpPr>
        <p:spPr>
          <a:xfrm>
            <a:off x="3931587" y="3097622"/>
            <a:ext cx="1626819"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〇〇計測技術の材料製造ラボ実証</a:t>
            </a:r>
            <a:r>
              <a:rPr kumimoji="1" lang="en-US" altLang="ja-JP" sz="1200" i="1" dirty="0">
                <a:solidFill>
                  <a:schemeClr val="bg1">
                    <a:lumMod val="50000"/>
                  </a:schemeClr>
                </a:solidFill>
                <a:latin typeface="ＭＳ 明朝" panose="02020609040205080304" pitchFamily="17" charset="-128"/>
                <a:ea typeface="ＭＳ 明朝" panose="02020609040205080304" pitchFamily="17" charset="-128"/>
              </a:rPr>
              <a:t>【TRL6】</a:t>
            </a:r>
            <a:endParaRPr kumimoji="1" lang="en-US" altLang="ja-JP"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p:txBody>
      </p:sp>
      <p:cxnSp>
        <p:nvCxnSpPr>
          <p:cNvPr id="104" name="直線矢印コネクタ 103">
            <a:extLst>
              <a:ext uri="{FF2B5EF4-FFF2-40B4-BE49-F238E27FC236}">
                <a16:creationId xmlns:a16="http://schemas.microsoft.com/office/drawing/2014/main" id="{784A11C4-4CEB-F0B7-5CE9-2FE94993B680}"/>
              </a:ext>
            </a:extLst>
          </p:cNvPr>
          <p:cNvCxnSpPr>
            <a:cxnSpLocks/>
          </p:cNvCxnSpPr>
          <p:nvPr/>
        </p:nvCxnSpPr>
        <p:spPr>
          <a:xfrm>
            <a:off x="5642349" y="3298691"/>
            <a:ext cx="1993656"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直線矢印コネクタ 105">
            <a:extLst>
              <a:ext uri="{FF2B5EF4-FFF2-40B4-BE49-F238E27FC236}">
                <a16:creationId xmlns:a16="http://schemas.microsoft.com/office/drawing/2014/main" id="{5A89FEAE-1C7D-9109-59F4-773EA856AFD9}"/>
              </a:ext>
            </a:extLst>
          </p:cNvPr>
          <p:cNvCxnSpPr>
            <a:cxnSpLocks/>
          </p:cNvCxnSpPr>
          <p:nvPr/>
        </p:nvCxnSpPr>
        <p:spPr>
          <a:xfrm>
            <a:off x="5632354" y="3048528"/>
            <a:ext cx="0" cy="238814"/>
          </a:xfrm>
          <a:prstGeom prst="straightConnector1">
            <a:avLst/>
          </a:prstGeom>
          <a:ln w="28575">
            <a:solidFill>
              <a:schemeClr val="tx1"/>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7" name="テキスト ボックス 106">
            <a:extLst>
              <a:ext uri="{FF2B5EF4-FFF2-40B4-BE49-F238E27FC236}">
                <a16:creationId xmlns:a16="http://schemas.microsoft.com/office/drawing/2014/main" id="{C8D6372F-6498-9022-F0C9-D26469831EF8}"/>
              </a:ext>
            </a:extLst>
          </p:cNvPr>
          <p:cNvSpPr txBox="1"/>
          <p:nvPr/>
        </p:nvSpPr>
        <p:spPr>
          <a:xfrm>
            <a:off x="5773380" y="3287278"/>
            <a:ext cx="1626819"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〇〇工場のテストラインへの実装</a:t>
            </a:r>
            <a:endParaRPr kumimoji="1" lang="en-US" altLang="ja-JP"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p:txBody>
      </p:sp>
      <p:cxnSp>
        <p:nvCxnSpPr>
          <p:cNvPr id="108" name="直線矢印コネクタ 107">
            <a:extLst>
              <a:ext uri="{FF2B5EF4-FFF2-40B4-BE49-F238E27FC236}">
                <a16:creationId xmlns:a16="http://schemas.microsoft.com/office/drawing/2014/main" id="{870B6756-6AD8-D63C-FF85-2CB56250B9A9}"/>
              </a:ext>
            </a:extLst>
          </p:cNvPr>
          <p:cNvCxnSpPr>
            <a:cxnSpLocks/>
          </p:cNvCxnSpPr>
          <p:nvPr/>
        </p:nvCxnSpPr>
        <p:spPr>
          <a:xfrm>
            <a:off x="7636005" y="3506557"/>
            <a:ext cx="1398109"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9" name="テキスト ボックス 108">
            <a:extLst>
              <a:ext uri="{FF2B5EF4-FFF2-40B4-BE49-F238E27FC236}">
                <a16:creationId xmlns:a16="http://schemas.microsoft.com/office/drawing/2014/main" id="{F5770F1D-3E25-BD8A-8706-7B1E8B472582}"/>
              </a:ext>
            </a:extLst>
          </p:cNvPr>
          <p:cNvSpPr txBox="1"/>
          <p:nvPr/>
        </p:nvSpPr>
        <p:spPr>
          <a:xfrm>
            <a:off x="7552186" y="3476273"/>
            <a:ext cx="1626819"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i="1" dirty="0">
                <a:solidFill>
                  <a:schemeClr val="bg1">
                    <a:lumMod val="50000"/>
                  </a:schemeClr>
                </a:solidFill>
                <a:latin typeface="ＭＳ 明朝" panose="02020609040205080304" pitchFamily="17" charset="-128"/>
                <a:ea typeface="ＭＳ 明朝" panose="02020609040205080304" pitchFamily="17" charset="-128"/>
              </a:rPr>
              <a:t>〇〇材製造工程</a:t>
            </a:r>
            <a:endParaRPr kumimoji="1" lang="en-US" altLang="ja-JP" sz="1200" i="1" dirty="0">
              <a:solidFill>
                <a:schemeClr val="bg1">
                  <a:lumMod val="50000"/>
                </a:schemeClr>
              </a:solidFill>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i="1" dirty="0">
                <a:solidFill>
                  <a:schemeClr val="bg1">
                    <a:lumMod val="50000"/>
                  </a:schemeClr>
                </a:solidFill>
                <a:latin typeface="ＭＳ 明朝" panose="02020609040205080304" pitchFamily="17" charset="-128"/>
                <a:ea typeface="ＭＳ 明朝" panose="02020609040205080304" pitchFamily="17" charset="-128"/>
              </a:rPr>
              <a:t>への</a:t>
            </a:r>
            <a:r>
              <a:rPr kumimoji="1" lang="ja-JP" altLang="en-US"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実装</a:t>
            </a:r>
            <a:r>
              <a:rPr kumimoji="1" lang="en-US" altLang="ja-JP" sz="1200" i="1"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【TRL8】</a:t>
            </a:r>
          </a:p>
        </p:txBody>
      </p:sp>
      <p:cxnSp>
        <p:nvCxnSpPr>
          <p:cNvPr id="111" name="直線矢印コネクタ 110">
            <a:extLst>
              <a:ext uri="{FF2B5EF4-FFF2-40B4-BE49-F238E27FC236}">
                <a16:creationId xmlns:a16="http://schemas.microsoft.com/office/drawing/2014/main" id="{9BE7DAD4-9F98-CB18-683E-8D4F12152754}"/>
              </a:ext>
            </a:extLst>
          </p:cNvPr>
          <p:cNvCxnSpPr>
            <a:cxnSpLocks/>
          </p:cNvCxnSpPr>
          <p:nvPr/>
        </p:nvCxnSpPr>
        <p:spPr>
          <a:xfrm>
            <a:off x="7641412" y="2341071"/>
            <a:ext cx="0" cy="2164120"/>
          </a:xfrm>
          <a:prstGeom prst="straightConnector1">
            <a:avLst/>
          </a:prstGeom>
          <a:ln w="28575">
            <a:solidFill>
              <a:schemeClr val="tx1"/>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18" name="正方形/長方形 117">
            <a:extLst>
              <a:ext uri="{FF2B5EF4-FFF2-40B4-BE49-F238E27FC236}">
                <a16:creationId xmlns:a16="http://schemas.microsoft.com/office/drawing/2014/main" id="{5D356A77-0F23-EEEC-D05A-D89FD0BC55E3}"/>
              </a:ext>
            </a:extLst>
          </p:cNvPr>
          <p:cNvSpPr/>
          <p:nvPr/>
        </p:nvSpPr>
        <p:spPr>
          <a:xfrm>
            <a:off x="2659962" y="2613845"/>
            <a:ext cx="4339650" cy="923330"/>
          </a:xfrm>
          <a:prstGeom prst="rect">
            <a:avLst/>
          </a:prstGeom>
          <a:noFill/>
        </p:spPr>
        <p:txBody>
          <a:bodyPr wrap="none" lIns="91440" tIns="45720" rIns="91440" bIns="45720">
            <a:spAutoFit/>
          </a:bodyPr>
          <a:lstStyle/>
          <a:p>
            <a:pPr algn="ctr"/>
            <a:r>
              <a:rPr lang="ja-JP" altLang="en-US" sz="5400" b="1" dirty="0">
                <a:ln w="10160">
                  <a:solidFill>
                    <a:schemeClr val="bg1">
                      <a:lumMod val="50000"/>
                    </a:schemeClr>
                  </a:solidFill>
                  <a:prstDash val="solid"/>
                </a:ln>
                <a:solidFill>
                  <a:srgbClr val="FFFFFF"/>
                </a:solidFill>
                <a:effectLst>
                  <a:outerShdw blurRad="38100" dist="22860" dir="5400000" algn="tl" rotWithShape="0">
                    <a:srgbClr val="000000">
                      <a:alpha val="30000"/>
                    </a:srgbClr>
                  </a:outerShdw>
                </a:effectLst>
              </a:rPr>
              <a:t>記入イメージ</a:t>
            </a:r>
          </a:p>
        </p:txBody>
      </p:sp>
      <p:cxnSp>
        <p:nvCxnSpPr>
          <p:cNvPr id="6" name="直線矢印コネクタ 5">
            <a:extLst>
              <a:ext uri="{FF2B5EF4-FFF2-40B4-BE49-F238E27FC236}">
                <a16:creationId xmlns:a16="http://schemas.microsoft.com/office/drawing/2014/main" id="{91EACFD5-8EAA-1D72-8707-BFBB030FCC66}"/>
              </a:ext>
            </a:extLst>
          </p:cNvPr>
          <p:cNvCxnSpPr>
            <a:cxnSpLocks/>
          </p:cNvCxnSpPr>
          <p:nvPr/>
        </p:nvCxnSpPr>
        <p:spPr>
          <a:xfrm>
            <a:off x="2275031" y="4505191"/>
            <a:ext cx="6698438" cy="0"/>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1B009831-50A2-BD73-A573-9A6D972949E1}"/>
              </a:ext>
            </a:extLst>
          </p:cNvPr>
          <p:cNvSpPr txBox="1"/>
          <p:nvPr/>
        </p:nvSpPr>
        <p:spPr>
          <a:xfrm>
            <a:off x="643963" y="4314470"/>
            <a:ext cx="1447236" cy="461665"/>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1" u="none" strike="noStrike" kern="1200" cap="none" spc="0" normalizeH="0" baseline="0" noProof="0" dirty="0">
                <a:ln>
                  <a:noFill/>
                </a:ln>
                <a:solidFill>
                  <a:srgbClr val="00B050"/>
                </a:solidFill>
                <a:effectLst/>
                <a:uLnTx/>
                <a:uFillTx/>
                <a:latin typeface="ＭＳ 明朝" panose="02020609040205080304" pitchFamily="17" charset="-128"/>
                <a:ea typeface="ＭＳ 明朝" panose="02020609040205080304" pitchFamily="17" charset="-128"/>
              </a:rPr>
              <a:t>市場動向把握</a:t>
            </a:r>
            <a:endParaRPr kumimoji="1" lang="en-US" altLang="ja-JP" sz="1200" b="1" i="1" u="none" strike="noStrike" kern="1200" cap="none" spc="0" normalizeH="0" baseline="0" noProof="0" dirty="0">
              <a:ln>
                <a:noFill/>
              </a:ln>
              <a:solidFill>
                <a:srgbClr val="00B050"/>
              </a:solidFill>
              <a:effectLst/>
              <a:uLnTx/>
              <a:uFillTx/>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1" dirty="0">
                <a:solidFill>
                  <a:srgbClr val="00B050"/>
                </a:solidFill>
                <a:latin typeface="ＭＳ 明朝" panose="02020609040205080304" pitchFamily="17" charset="-128"/>
                <a:ea typeface="ＭＳ 明朝" panose="02020609040205080304" pitchFamily="17" charset="-128"/>
              </a:rPr>
              <a:t>競争力確保</a:t>
            </a:r>
            <a:endParaRPr kumimoji="1" lang="ja-JP" altLang="en-US" sz="1200" b="1" i="1" u="none" strike="noStrike" kern="1200" cap="none" spc="0" normalizeH="0" baseline="0" noProof="0" dirty="0">
              <a:ln>
                <a:noFill/>
              </a:ln>
              <a:solidFill>
                <a:srgbClr val="00B050"/>
              </a:solidFill>
              <a:effectLst/>
              <a:uLnTx/>
              <a:uFillTx/>
              <a:latin typeface="ＭＳ 明朝" panose="02020609040205080304" pitchFamily="17" charset="-128"/>
              <a:ea typeface="ＭＳ 明朝" panose="02020609040205080304" pitchFamily="17" charset="-128"/>
            </a:endParaRPr>
          </a:p>
        </p:txBody>
      </p:sp>
      <p:sp>
        <p:nvSpPr>
          <p:cNvPr id="16" name="テキスト ボックス 15">
            <a:extLst>
              <a:ext uri="{FF2B5EF4-FFF2-40B4-BE49-F238E27FC236}">
                <a16:creationId xmlns:a16="http://schemas.microsoft.com/office/drawing/2014/main" id="{9D73FFC6-8E4D-B90D-C340-09C9E9257B54}"/>
              </a:ext>
            </a:extLst>
          </p:cNvPr>
          <p:cNvSpPr txBox="1"/>
          <p:nvPr/>
        </p:nvSpPr>
        <p:spPr>
          <a:xfrm>
            <a:off x="2487109" y="4515636"/>
            <a:ext cx="3249227" cy="276999"/>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1" u="none" strike="noStrike" kern="1200" cap="none" spc="0" normalizeH="0" baseline="0" noProof="0" dirty="0">
                <a:ln>
                  <a:noFill/>
                </a:ln>
                <a:solidFill>
                  <a:srgbClr val="00B050"/>
                </a:solidFill>
                <a:effectLst/>
                <a:uLnTx/>
                <a:uFillTx/>
                <a:latin typeface="ＭＳ 明朝" panose="02020609040205080304" pitchFamily="17" charset="-128"/>
                <a:ea typeface="ＭＳ 明朝" panose="02020609040205080304" pitchFamily="17" charset="-128"/>
              </a:rPr>
              <a:t>継続的ベンチマーキング・市場調査</a:t>
            </a:r>
          </a:p>
        </p:txBody>
      </p:sp>
    </p:spTree>
    <p:extLst>
      <p:ext uri="{BB962C8B-B14F-4D97-AF65-F5344CB8AC3E}">
        <p14:creationId xmlns:p14="http://schemas.microsoft.com/office/powerpoint/2010/main" val="4116725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136072" y="1298230"/>
            <a:ext cx="8007928" cy="39375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lstStyle/>
          <a:p>
            <a:endParaRPr lang="en-US" altLang="ja-JP" sz="3200"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4" name="正方形/長方形 3"/>
          <p:cNvSpPr/>
          <p:nvPr/>
        </p:nvSpPr>
        <p:spPr>
          <a:xfrm>
            <a:off x="-1" y="-2698"/>
            <a:ext cx="9144001" cy="681571"/>
          </a:xfrm>
          <a:prstGeom prst="rect">
            <a:avLst/>
          </a:prstGeom>
          <a:solidFill>
            <a:schemeClr val="tx1">
              <a:lumMod val="50000"/>
              <a:lumOff val="50000"/>
            </a:schemeClr>
          </a:solidFill>
          <a:ln>
            <a:noFill/>
          </a:ln>
        </p:spPr>
        <p:style>
          <a:lnRef idx="2">
            <a:schemeClr val="accent6"/>
          </a:lnRef>
          <a:fillRef idx="1">
            <a:schemeClr val="lt1"/>
          </a:fillRef>
          <a:effectRef idx="0">
            <a:schemeClr val="accent6"/>
          </a:effectRef>
          <a:fontRef idx="minor">
            <a:schemeClr val="dk1"/>
          </a:fontRef>
        </p:style>
        <p:txBody>
          <a:bodyPr rtlCol="0" anchor="t"/>
          <a:lstStyle/>
          <a:p>
            <a:r>
              <a:rPr lang="ja-JP" altLang="en-US" sz="3600" dirty="0">
                <a:solidFill>
                  <a:schemeClr val="bg1"/>
                </a:solidFill>
                <a:latin typeface="ＭＳ 明朝" panose="02020609040205080304" pitchFamily="17" charset="-128"/>
                <a:ea typeface="ＭＳ 明朝" panose="02020609040205080304" pitchFamily="17" charset="-128"/>
              </a:rPr>
              <a:t>９</a:t>
            </a:r>
            <a:r>
              <a:rPr lang="en-US" altLang="ja-JP" sz="3600" dirty="0">
                <a:solidFill>
                  <a:schemeClr val="bg1"/>
                </a:solidFill>
                <a:latin typeface="ＭＳ 明朝" panose="02020609040205080304" pitchFamily="17" charset="-128"/>
                <a:ea typeface="ＭＳ 明朝" panose="02020609040205080304" pitchFamily="17" charset="-128"/>
              </a:rPr>
              <a:t>.</a:t>
            </a:r>
            <a:r>
              <a:rPr lang="ja-JP" altLang="en-US" sz="3600" dirty="0">
                <a:solidFill>
                  <a:schemeClr val="bg1"/>
                </a:solidFill>
                <a:latin typeface="ＭＳ 明朝" panose="02020609040205080304" pitchFamily="17" charset="-128"/>
                <a:ea typeface="ＭＳ 明朝" panose="02020609040205080304" pitchFamily="17" charset="-128"/>
              </a:rPr>
              <a:t>目標</a:t>
            </a:r>
            <a:r>
              <a:rPr lang="ja-JP" altLang="en-US" sz="1400" dirty="0">
                <a:solidFill>
                  <a:schemeClr val="bg1"/>
                </a:solidFill>
                <a:latin typeface="Century" panose="02040604050505020304" pitchFamily="18" charset="0"/>
                <a:ea typeface="ＭＳ 明朝" panose="02020609040205080304" pitchFamily="17" charset="-128"/>
              </a:rPr>
              <a:t>　</a:t>
            </a:r>
            <a:endParaRPr lang="en-US" altLang="ja-JP" sz="1400" dirty="0">
              <a:solidFill>
                <a:schemeClr val="bg1"/>
              </a:solidFill>
              <a:latin typeface="Century" panose="02040604050505020304" pitchFamily="18" charset="0"/>
              <a:ea typeface="ＭＳ 明朝" panose="02020609040205080304" pitchFamily="17" charset="-128"/>
            </a:endParaRPr>
          </a:p>
        </p:txBody>
      </p:sp>
      <p:sp>
        <p:nvSpPr>
          <p:cNvPr id="9" name="正方形/長方形 8">
            <a:extLst>
              <a:ext uri="{FF2B5EF4-FFF2-40B4-BE49-F238E27FC236}">
                <a16:creationId xmlns:a16="http://schemas.microsoft.com/office/drawing/2014/main" id="{D29F2D08-D0D1-8305-2C75-1ABEE90EF28B}"/>
              </a:ext>
            </a:extLst>
          </p:cNvPr>
          <p:cNvSpPr/>
          <p:nvPr/>
        </p:nvSpPr>
        <p:spPr>
          <a:xfrm>
            <a:off x="-2" y="698713"/>
            <a:ext cx="8912774" cy="39342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本項目で最大２ｐまで可。基本的に以下のフォームを活用</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フォントサイズ等修正可</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。適宜、イメージ図等を追記。</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※TRL</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は必ず記載すること。</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11" name="スライド番号プレースホルダー 10">
            <a:extLst>
              <a:ext uri="{FF2B5EF4-FFF2-40B4-BE49-F238E27FC236}">
                <a16:creationId xmlns:a16="http://schemas.microsoft.com/office/drawing/2014/main" id="{018DF749-1D04-5C6E-1AFA-B05A1DD0B0D9}"/>
              </a:ext>
            </a:extLst>
          </p:cNvPr>
          <p:cNvSpPr>
            <a:spLocks noGrp="1"/>
          </p:cNvSpPr>
          <p:nvPr>
            <p:ph type="sldNum" sz="quarter" idx="12"/>
          </p:nvPr>
        </p:nvSpPr>
        <p:spPr>
          <a:xfrm>
            <a:off x="7063065" y="6463927"/>
            <a:ext cx="2057400" cy="365125"/>
          </a:xfrm>
        </p:spPr>
        <p:txBody>
          <a:bodyPr/>
          <a:lstStyle/>
          <a:p>
            <a:fld id="{E9D9C477-5CFB-4E8F-B477-AF2E93B6023D}" type="slidenum">
              <a:rPr kumimoji="1" lang="ja-JP" altLang="en-US" sz="2000" smtClean="0">
                <a:latin typeface="ＭＳ 明朝" panose="02020609040205080304" pitchFamily="17" charset="-128"/>
                <a:ea typeface="ＭＳ 明朝" panose="02020609040205080304" pitchFamily="17" charset="-128"/>
              </a:rPr>
              <a:t>9</a:t>
            </a:fld>
            <a:endParaRPr kumimoji="1" lang="ja-JP" altLang="en-US" sz="2000">
              <a:latin typeface="ＭＳ 明朝" panose="02020609040205080304" pitchFamily="17" charset="-128"/>
              <a:ea typeface="ＭＳ 明朝" panose="02020609040205080304" pitchFamily="17" charset="-128"/>
            </a:endParaRPr>
          </a:p>
        </p:txBody>
      </p:sp>
      <p:graphicFrame>
        <p:nvGraphicFramePr>
          <p:cNvPr id="12" name="表 11">
            <a:extLst>
              <a:ext uri="{FF2B5EF4-FFF2-40B4-BE49-F238E27FC236}">
                <a16:creationId xmlns:a16="http://schemas.microsoft.com/office/drawing/2014/main" id="{54BC991C-324E-33DA-1B7E-9D88E49AE00A}"/>
              </a:ext>
            </a:extLst>
          </p:cNvPr>
          <p:cNvGraphicFramePr>
            <a:graphicFrameLocks noGrp="1"/>
          </p:cNvGraphicFramePr>
          <p:nvPr>
            <p:extLst>
              <p:ext uri="{D42A27DB-BD31-4B8C-83A1-F6EECF244321}">
                <p14:modId xmlns:p14="http://schemas.microsoft.com/office/powerpoint/2010/main" val="2748674146"/>
              </p:ext>
            </p:extLst>
          </p:nvPr>
        </p:nvGraphicFramePr>
        <p:xfrm>
          <a:off x="318072" y="1643684"/>
          <a:ext cx="8507854" cy="3938741"/>
        </p:xfrm>
        <a:graphic>
          <a:graphicData uri="http://schemas.openxmlformats.org/drawingml/2006/table">
            <a:tbl>
              <a:tblPr firstRow="1" bandRow="1">
                <a:tableStyleId>{5C22544A-7EE6-4342-B048-85BDC9FD1C3A}</a:tableStyleId>
              </a:tblPr>
              <a:tblGrid>
                <a:gridCol w="956222">
                  <a:extLst>
                    <a:ext uri="{9D8B030D-6E8A-4147-A177-3AD203B41FA5}">
                      <a16:colId xmlns:a16="http://schemas.microsoft.com/office/drawing/2014/main" val="7599708"/>
                    </a:ext>
                  </a:extLst>
                </a:gridCol>
                <a:gridCol w="1666999">
                  <a:extLst>
                    <a:ext uri="{9D8B030D-6E8A-4147-A177-3AD203B41FA5}">
                      <a16:colId xmlns:a16="http://schemas.microsoft.com/office/drawing/2014/main" val="870551224"/>
                    </a:ext>
                  </a:extLst>
                </a:gridCol>
                <a:gridCol w="1914401">
                  <a:extLst>
                    <a:ext uri="{9D8B030D-6E8A-4147-A177-3AD203B41FA5}">
                      <a16:colId xmlns:a16="http://schemas.microsoft.com/office/drawing/2014/main" val="1263774899"/>
                    </a:ext>
                  </a:extLst>
                </a:gridCol>
                <a:gridCol w="2133600">
                  <a:extLst>
                    <a:ext uri="{9D8B030D-6E8A-4147-A177-3AD203B41FA5}">
                      <a16:colId xmlns:a16="http://schemas.microsoft.com/office/drawing/2014/main" val="1237196581"/>
                    </a:ext>
                  </a:extLst>
                </a:gridCol>
                <a:gridCol w="1836632">
                  <a:extLst>
                    <a:ext uri="{9D8B030D-6E8A-4147-A177-3AD203B41FA5}">
                      <a16:colId xmlns:a16="http://schemas.microsoft.com/office/drawing/2014/main" val="2204827186"/>
                    </a:ext>
                  </a:extLst>
                </a:gridCol>
              </a:tblGrid>
              <a:tr h="671919">
                <a:tc>
                  <a:txBody>
                    <a:bodyPr/>
                    <a:lstStyle/>
                    <a:p>
                      <a:pPr algn="ctr"/>
                      <a:r>
                        <a:rPr kumimoji="1" lang="ja-JP" altLang="en-US" sz="1400" dirty="0">
                          <a:latin typeface="UD デジタル 教科書体 NK-B" panose="02020700000000000000" pitchFamily="18" charset="-128"/>
                          <a:ea typeface="UD デジタル 教科書体 NK-B" panose="02020700000000000000" pitchFamily="18" charset="-128"/>
                        </a:rPr>
                        <a:t>開発ターゲット</a:t>
                      </a:r>
                    </a:p>
                  </a:txBody>
                  <a:tcPr anchor="ctr"/>
                </a:tc>
                <a:tc>
                  <a:txBody>
                    <a:bodyPr/>
                    <a:lstStyle/>
                    <a:p>
                      <a:pPr algn="ctr"/>
                      <a:r>
                        <a:rPr kumimoji="1" lang="ja-JP" altLang="en-US" sz="1400" dirty="0">
                          <a:latin typeface="UD デジタル 教科書体 NK-B" panose="02020700000000000000" pitchFamily="18" charset="-128"/>
                          <a:ea typeface="UD デジタル 教科書体 NK-B" panose="02020700000000000000" pitchFamily="18" charset="-128"/>
                        </a:rPr>
                        <a:t>現状</a:t>
                      </a:r>
                    </a:p>
                  </a:txBody>
                  <a:tcPr anchor="ctr"/>
                </a:tc>
                <a:tc>
                  <a:txBody>
                    <a:bodyPr/>
                    <a:lstStyle/>
                    <a:p>
                      <a:pPr algn="ctr"/>
                      <a:r>
                        <a:rPr kumimoji="1" lang="ja-JP" altLang="en-US" sz="1400" dirty="0">
                          <a:latin typeface="UD デジタル 教科書体 NK-B" panose="02020700000000000000" pitchFamily="18" charset="-128"/>
                          <a:ea typeface="UD デジタル 教科書体 NK-B" panose="02020700000000000000" pitchFamily="18" charset="-128"/>
                        </a:rPr>
                        <a:t>ステージゲート</a:t>
                      </a:r>
                      <a:r>
                        <a:rPr kumimoji="1" lang="en-US" altLang="ja-JP" sz="1400" dirty="0">
                          <a:latin typeface="UD デジタル 教科書体 NK-B" panose="02020700000000000000" pitchFamily="18" charset="-128"/>
                          <a:ea typeface="UD デジタル 教科書体 NK-B" panose="02020700000000000000" pitchFamily="18" charset="-128"/>
                        </a:rPr>
                        <a:t>(</a:t>
                      </a:r>
                      <a:r>
                        <a:rPr kumimoji="1" lang="ja-JP" altLang="en-US" sz="1400" dirty="0">
                          <a:latin typeface="UD デジタル 教科書体 NK-B" panose="02020700000000000000" pitchFamily="18" charset="-128"/>
                          <a:ea typeface="UD デジタル 教科書体 NK-B" panose="02020700000000000000" pitchFamily="18" charset="-128"/>
                        </a:rPr>
                        <a:t>中間</a:t>
                      </a:r>
                      <a:r>
                        <a:rPr kumimoji="1" lang="en-US" altLang="ja-JP" sz="1400" dirty="0">
                          <a:latin typeface="UD デジタル 教科書体 NK-B" panose="02020700000000000000" pitchFamily="18" charset="-128"/>
                          <a:ea typeface="UD デジタル 教科書体 NK-B" panose="02020700000000000000" pitchFamily="18" charset="-128"/>
                        </a:rPr>
                        <a:t>)</a:t>
                      </a:r>
                      <a:r>
                        <a:rPr kumimoji="1" lang="ja-JP" altLang="en-US" sz="1400" dirty="0">
                          <a:latin typeface="UD デジタル 教科書体 NK-B" panose="02020700000000000000" pitchFamily="18" charset="-128"/>
                          <a:ea typeface="UD デジタル 教科書体 NK-B" panose="02020700000000000000" pitchFamily="18" charset="-128"/>
                        </a:rPr>
                        <a:t>時点</a:t>
                      </a:r>
                      <a:endParaRPr kumimoji="1" lang="en-US" altLang="ja-JP" sz="1400" dirty="0">
                        <a:latin typeface="UD デジタル 教科書体 NK-B" panose="02020700000000000000" pitchFamily="18" charset="-128"/>
                        <a:ea typeface="UD デジタル 教科書体 NK-B" panose="02020700000000000000" pitchFamily="18" charset="-128"/>
                      </a:endParaRPr>
                    </a:p>
                    <a:p>
                      <a:pPr algn="ctr"/>
                      <a:r>
                        <a:rPr kumimoji="1" lang="en-US" altLang="ja-JP" sz="1400" dirty="0">
                          <a:latin typeface="UD デジタル 教科書体 NK-B" panose="02020700000000000000" pitchFamily="18" charset="-128"/>
                          <a:ea typeface="UD デジタル 教科書体 NK-B" panose="02020700000000000000" pitchFamily="18" charset="-128"/>
                        </a:rPr>
                        <a:t>&lt;2027</a:t>
                      </a:r>
                      <a:r>
                        <a:rPr kumimoji="1" lang="ja-JP" altLang="en-US" sz="1400" dirty="0">
                          <a:latin typeface="UD デジタル 教科書体 NK-B" panose="02020700000000000000" pitchFamily="18" charset="-128"/>
                          <a:ea typeface="UD デジタル 教科書体 NK-B" panose="02020700000000000000" pitchFamily="18" charset="-128"/>
                        </a:rPr>
                        <a:t>年３月</a:t>
                      </a:r>
                      <a:r>
                        <a:rPr kumimoji="1" lang="en-US" altLang="ja-JP" sz="1400" dirty="0">
                          <a:latin typeface="UD デジタル 教科書体 NK-B" panose="02020700000000000000" pitchFamily="18" charset="-128"/>
                          <a:ea typeface="UD デジタル 教科書体 NK-B" panose="02020700000000000000" pitchFamily="18" charset="-128"/>
                        </a:rPr>
                        <a:t>&gt;</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ctr"/>
                      <a:r>
                        <a:rPr kumimoji="1" lang="ja-JP" altLang="en-US" sz="1400" dirty="0">
                          <a:latin typeface="UD デジタル 教科書体 NK-B" panose="02020700000000000000" pitchFamily="18" charset="-128"/>
                          <a:ea typeface="UD デジタル 教科書体 NK-B" panose="02020700000000000000" pitchFamily="18" charset="-128"/>
                        </a:rPr>
                        <a:t>終了時点</a:t>
                      </a:r>
                      <a:endParaRPr kumimoji="1" lang="en-US" altLang="ja-JP" sz="1400" dirty="0">
                        <a:latin typeface="UD デジタル 教科書体 NK-B" panose="02020700000000000000" pitchFamily="18" charset="-128"/>
                        <a:ea typeface="UD デジタル 教科書体 NK-B" panose="02020700000000000000" pitchFamily="18" charset="-128"/>
                      </a:endParaRPr>
                    </a:p>
                    <a:p>
                      <a:pPr algn="ctr"/>
                      <a:r>
                        <a:rPr kumimoji="1" lang="en-US" altLang="ja-JP" sz="1400" dirty="0">
                          <a:latin typeface="UD デジタル 教科書体 NK-B" panose="02020700000000000000" pitchFamily="18" charset="-128"/>
                          <a:ea typeface="UD デジタル 教科書体 NK-B" panose="02020700000000000000" pitchFamily="18" charset="-128"/>
                        </a:rPr>
                        <a:t>&lt;2029</a:t>
                      </a:r>
                      <a:r>
                        <a:rPr kumimoji="1" lang="ja-JP" altLang="en-US" sz="1400" dirty="0">
                          <a:latin typeface="UD デジタル 教科書体 NK-B" panose="02020700000000000000" pitchFamily="18" charset="-128"/>
                          <a:ea typeface="UD デジタル 教科書体 NK-B" panose="02020700000000000000" pitchFamily="18" charset="-128"/>
                        </a:rPr>
                        <a:t>年３月</a:t>
                      </a:r>
                      <a:r>
                        <a:rPr kumimoji="1" lang="en-US" altLang="ja-JP" sz="1400" dirty="0">
                          <a:latin typeface="UD デジタル 教科書体 NK-B" panose="02020700000000000000" pitchFamily="18" charset="-128"/>
                          <a:ea typeface="UD デジタル 教科書体 NK-B" panose="02020700000000000000" pitchFamily="18" charset="-128"/>
                        </a:rPr>
                        <a:t>&gt;</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ctr"/>
                      <a:r>
                        <a:rPr kumimoji="1" lang="en-US" altLang="ja-JP" sz="1400" dirty="0">
                          <a:latin typeface="UD デジタル 教科書体 NK-B" panose="02020700000000000000" pitchFamily="18" charset="-128"/>
                          <a:ea typeface="UD デジタル 教科書体 NK-B" panose="02020700000000000000" pitchFamily="18" charset="-128"/>
                        </a:rPr>
                        <a:t>【</a:t>
                      </a:r>
                      <a:r>
                        <a:rPr kumimoji="1" lang="ja-JP" altLang="en-US" sz="1400" dirty="0">
                          <a:latin typeface="UD デジタル 教科書体 NK-B" panose="02020700000000000000" pitchFamily="18" charset="-128"/>
                          <a:ea typeface="UD デジタル 教科書体 NK-B" panose="02020700000000000000" pitchFamily="18" charset="-128"/>
                        </a:rPr>
                        <a:t>参考</a:t>
                      </a:r>
                      <a:r>
                        <a:rPr kumimoji="1" lang="en-US" altLang="ja-JP" sz="1400" dirty="0">
                          <a:latin typeface="UD デジタル 教科書体 NK-B" panose="02020700000000000000" pitchFamily="18" charset="-128"/>
                          <a:ea typeface="UD デジタル 教科書体 NK-B" panose="02020700000000000000" pitchFamily="18" charset="-128"/>
                        </a:rPr>
                        <a:t>】</a:t>
                      </a:r>
                      <a:r>
                        <a:rPr kumimoji="1" lang="ja-JP" altLang="en-US" sz="1400" dirty="0">
                          <a:latin typeface="UD デジタル 教科書体 NK-B" panose="02020700000000000000" pitchFamily="18" charset="-128"/>
                          <a:ea typeface="UD デジタル 教科書体 NK-B" panose="02020700000000000000" pitchFamily="18" charset="-128"/>
                        </a:rPr>
                        <a:t>技術の将来展望</a:t>
                      </a:r>
                    </a:p>
                  </a:txBody>
                  <a:tcPr anchor="ctr"/>
                </a:tc>
                <a:extLst>
                  <a:ext uri="{0D108BD9-81ED-4DB2-BD59-A6C34878D82A}">
                    <a16:rowId xmlns:a16="http://schemas.microsoft.com/office/drawing/2014/main" val="3286125286"/>
                  </a:ext>
                </a:extLst>
              </a:tr>
              <a:tr h="70732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〇〇技術の開発</a:t>
                      </a:r>
                      <a:endParaRPr kumimoji="1" lang="ja-JP" altLang="en-US" sz="1400" dirty="0">
                        <a:latin typeface="メイリオ" panose="020B0604030504040204" pitchFamily="50" charset="-128"/>
                        <a:ea typeface="メイリオ"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〇〇の〇〇伝導率は〇％にとどまり、〇〇への活用には〇〇の課題あり。</a:t>
                      </a:r>
                      <a:endParaRPr kumimoji="1"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a:t>
                      </a:r>
                      <a:r>
                        <a:rPr kumimoji="1" lang="en-US" altLang="ja-JP" sz="1400" i="1" dirty="0">
                          <a:solidFill>
                            <a:schemeClr val="bg1">
                              <a:lumMod val="50000"/>
                            </a:schemeClr>
                          </a:solidFill>
                          <a:latin typeface="ＭＳ 明朝" panose="02020609040205080304" pitchFamily="17" charset="-128"/>
                          <a:ea typeface="ＭＳ 明朝" panose="02020609040205080304" pitchFamily="17" charset="-128"/>
                        </a:rPr>
                        <a:t>TRL</a:t>
                      </a:r>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〇）</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〇〇伝導率の〇％達成</a:t>
                      </a:r>
                      <a:r>
                        <a:rPr kumimoji="1"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終了時点の〇割</a:t>
                      </a:r>
                      <a:r>
                        <a:rPr kumimoji="1"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。同技術を活用した〇〇の試作が完了。</a:t>
                      </a:r>
                      <a:endParaRPr kumimoji="1"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a:t>
                      </a:r>
                      <a:r>
                        <a:rPr kumimoji="1" lang="en-US" altLang="ja-JP" sz="1400" i="1" dirty="0">
                          <a:solidFill>
                            <a:schemeClr val="bg1">
                              <a:lumMod val="50000"/>
                            </a:schemeClr>
                          </a:solidFill>
                          <a:latin typeface="ＭＳ 明朝" panose="02020609040205080304" pitchFamily="17" charset="-128"/>
                          <a:ea typeface="ＭＳ 明朝" panose="02020609040205080304" pitchFamily="17" charset="-128"/>
                        </a:rPr>
                        <a:t>TRL</a:t>
                      </a:r>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〇）</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〇〇伝導率の〇％達成と同技術を活用して参画機関〇〇社による製品化。</a:t>
                      </a:r>
                      <a:endParaRPr kumimoji="1"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a:t>
                      </a:r>
                      <a:r>
                        <a:rPr kumimoji="1" lang="en-US" altLang="ja-JP" sz="1400" i="1" dirty="0">
                          <a:solidFill>
                            <a:schemeClr val="bg1">
                              <a:lumMod val="50000"/>
                            </a:schemeClr>
                          </a:solidFill>
                          <a:latin typeface="ＭＳ 明朝" panose="02020609040205080304" pitchFamily="17" charset="-128"/>
                          <a:ea typeface="ＭＳ 明朝" panose="02020609040205080304" pitchFamily="17" charset="-128"/>
                        </a:rPr>
                        <a:t>TRL</a:t>
                      </a:r>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〇）</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〇〇の〇〇伝導率は</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2035</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年には〇〇％に達する見込み。</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根拠：〇〇論文</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endParaRPr kumimoji="1"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txBody>
                  <a:tcPr anchor="ctr"/>
                </a:tc>
                <a:extLst>
                  <a:ext uri="{0D108BD9-81ED-4DB2-BD59-A6C34878D82A}">
                    <a16:rowId xmlns:a16="http://schemas.microsoft.com/office/drawing/2014/main" val="3008386100"/>
                  </a:ext>
                </a:extLst>
              </a:tr>
              <a:tr h="5266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〇〇の設計・システム構築</a:t>
                      </a:r>
                      <a:endParaRPr kumimoji="1" lang="ja-JP" altLang="en-US" sz="1400" dirty="0">
                        <a:latin typeface="メイリオ" panose="020B0604030504040204" pitchFamily="50" charset="-128"/>
                        <a:ea typeface="メイリオ"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シミュレーション誤差は〇〇％。システム構築には既存技術〇〇を活用しつつ〇〇を付加する必要あり。</a:t>
                      </a:r>
                      <a:endParaRPr kumimoji="1"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a:t>
                      </a:r>
                      <a:r>
                        <a:rPr kumimoji="1" lang="en-US" altLang="ja-JP" sz="1400" i="1" dirty="0">
                          <a:solidFill>
                            <a:schemeClr val="bg1">
                              <a:lumMod val="50000"/>
                            </a:schemeClr>
                          </a:solidFill>
                          <a:latin typeface="ＭＳ 明朝" panose="02020609040205080304" pitchFamily="17" charset="-128"/>
                          <a:ea typeface="ＭＳ 明朝" panose="02020609040205080304" pitchFamily="17" charset="-128"/>
                        </a:rPr>
                        <a:t>TRL</a:t>
                      </a:r>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〇）</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保有シーズを活用した〇〇によるシミュレーションアルゴリズムを試行し、誤差レベル〇％</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終了時の〇割</a:t>
                      </a:r>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達成。</a:t>
                      </a:r>
                      <a:endParaRPr kumimoji="1"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a:t>
                      </a:r>
                      <a:r>
                        <a:rPr kumimoji="1" lang="en-US" altLang="ja-JP" sz="1400" i="1" dirty="0">
                          <a:solidFill>
                            <a:schemeClr val="bg1">
                              <a:lumMod val="50000"/>
                            </a:schemeClr>
                          </a:solidFill>
                          <a:latin typeface="ＭＳ 明朝" panose="02020609040205080304" pitchFamily="17" charset="-128"/>
                          <a:ea typeface="ＭＳ 明朝" panose="02020609040205080304" pitchFamily="17" charset="-128"/>
                        </a:rPr>
                        <a:t>TRL</a:t>
                      </a:r>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〇）</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独自性のある〇〇を活用した〇〇シミュレーション技術を活用した誤差〇〇以下の達成。</a:t>
                      </a:r>
                      <a:endParaRPr kumimoji="1"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a:t>
                      </a:r>
                      <a:r>
                        <a:rPr kumimoji="1" lang="en-US" altLang="ja-JP" sz="1400" i="1" dirty="0">
                          <a:solidFill>
                            <a:schemeClr val="bg1">
                              <a:lumMod val="50000"/>
                            </a:schemeClr>
                          </a:solidFill>
                          <a:latin typeface="ＭＳ 明朝" panose="02020609040205080304" pitchFamily="17" charset="-128"/>
                          <a:ea typeface="ＭＳ 明朝" panose="02020609040205080304" pitchFamily="17" charset="-128"/>
                        </a:rPr>
                        <a:t>TRL</a:t>
                      </a:r>
                      <a:r>
                        <a:rPr kumimoji="1" lang="ja-JP" altLang="en-US" sz="1400" i="1" dirty="0">
                          <a:solidFill>
                            <a:schemeClr val="bg1">
                              <a:lumMod val="50000"/>
                            </a:schemeClr>
                          </a:solidFill>
                          <a:latin typeface="ＭＳ 明朝" panose="02020609040205080304" pitchFamily="17" charset="-128"/>
                          <a:ea typeface="ＭＳ 明朝" panose="02020609040205080304" pitchFamily="17" charset="-128"/>
                        </a:rPr>
                        <a:t>〇）</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〇〇シミュレーション技術を活用したシステムは〇〇と融合して〇〇が目指される（根拠：〇〇学会ロードマップ）</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a:txBody>
                  <a:tcPr anchor="ctr"/>
                </a:tc>
                <a:extLst>
                  <a:ext uri="{0D108BD9-81ED-4DB2-BD59-A6C34878D82A}">
                    <a16:rowId xmlns:a16="http://schemas.microsoft.com/office/drawing/2014/main" val="690885122"/>
                  </a:ext>
                </a:extLst>
              </a:tr>
              <a:tr h="464021">
                <a:tc>
                  <a:txBody>
                    <a:bodyPr/>
                    <a:lstStyle/>
                    <a:p>
                      <a:pPr algn="ct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ct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ct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ct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dirty="0">
                        <a:latin typeface="ＭＳ 明朝" panose="02020609040205080304" pitchFamily="17" charset="-128"/>
                        <a:ea typeface="ＭＳ 明朝" panose="02020609040205080304" pitchFamily="17" charset="-128"/>
                      </a:endParaRPr>
                    </a:p>
                  </a:txBody>
                  <a:tcPr anchor="ctr"/>
                </a:tc>
                <a:extLst>
                  <a:ext uri="{0D108BD9-81ED-4DB2-BD59-A6C34878D82A}">
                    <a16:rowId xmlns:a16="http://schemas.microsoft.com/office/drawing/2014/main" val="2385839976"/>
                  </a:ext>
                </a:extLst>
              </a:tr>
            </a:tbl>
          </a:graphicData>
        </a:graphic>
      </p:graphicFrame>
      <p:sp>
        <p:nvSpPr>
          <p:cNvPr id="13" name="矢印: 下 12">
            <a:extLst>
              <a:ext uri="{FF2B5EF4-FFF2-40B4-BE49-F238E27FC236}">
                <a16:creationId xmlns:a16="http://schemas.microsoft.com/office/drawing/2014/main" id="{E83A62D0-0562-7E25-1B04-201EDE446FE6}"/>
              </a:ext>
            </a:extLst>
          </p:cNvPr>
          <p:cNvSpPr/>
          <p:nvPr/>
        </p:nvSpPr>
        <p:spPr>
          <a:xfrm>
            <a:off x="3498850" y="5706936"/>
            <a:ext cx="2292350" cy="330200"/>
          </a:xfrm>
          <a:prstGeom prst="downArrow">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0D515AFC-5809-C4F0-7294-5148913FE529}"/>
              </a:ext>
            </a:extLst>
          </p:cNvPr>
          <p:cNvSpPr txBox="1"/>
          <p:nvPr/>
        </p:nvSpPr>
        <p:spPr>
          <a:xfrm>
            <a:off x="-2" y="1372329"/>
            <a:ext cx="2763816"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400" dirty="0">
                <a:latin typeface="ＭＳ Ｐゴシック" panose="020B0600070205080204" pitchFamily="50" charset="-128"/>
                <a:ea typeface="ＭＳ Ｐゴシック" panose="020B0600070205080204" pitchFamily="50" charset="-128"/>
              </a:rPr>
              <a:t>【</a:t>
            </a:r>
            <a:r>
              <a:rPr kumimoji="1" lang="ja-JP" altLang="en-US" sz="1400" dirty="0">
                <a:latin typeface="ＭＳ Ｐゴシック" panose="020B0600070205080204" pitchFamily="50" charset="-128"/>
                <a:ea typeface="ＭＳ Ｐゴシック" panose="020B0600070205080204" pitchFamily="50" charset="-128"/>
              </a:rPr>
              <a:t>目標達成見込み</a:t>
            </a:r>
            <a:r>
              <a:rPr kumimoji="1" lang="en-US" altLang="ja-JP" sz="1400" dirty="0">
                <a:latin typeface="ＭＳ Ｐゴシック" panose="020B0600070205080204" pitchFamily="50" charset="-128"/>
                <a:ea typeface="ＭＳ Ｐゴシック" panose="020B0600070205080204" pitchFamily="50" charset="-128"/>
              </a:rPr>
              <a:t>】</a:t>
            </a:r>
            <a:endParaRPr kumimoji="1" lang="ja-JP" altLang="en-US" sz="140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endParaRPr>
          </a:p>
        </p:txBody>
      </p:sp>
      <p:sp>
        <p:nvSpPr>
          <p:cNvPr id="15" name="テキスト ボックス 14">
            <a:extLst>
              <a:ext uri="{FF2B5EF4-FFF2-40B4-BE49-F238E27FC236}">
                <a16:creationId xmlns:a16="http://schemas.microsoft.com/office/drawing/2014/main" id="{89119EE3-3234-0410-7E9E-A7FE2EE80DB0}"/>
              </a:ext>
            </a:extLst>
          </p:cNvPr>
          <p:cNvSpPr txBox="1"/>
          <p:nvPr/>
        </p:nvSpPr>
        <p:spPr>
          <a:xfrm>
            <a:off x="-2" y="5884728"/>
            <a:ext cx="2763816"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400" dirty="0">
                <a:latin typeface="ＭＳ Ｐゴシック" panose="020B0600070205080204" pitchFamily="50" charset="-128"/>
                <a:ea typeface="ＭＳ Ｐゴシック" panose="020B0600070205080204" pitchFamily="50" charset="-128"/>
              </a:rPr>
              <a:t>【</a:t>
            </a:r>
            <a:r>
              <a:rPr kumimoji="1" lang="ja-JP" altLang="en-US" sz="1400" dirty="0">
                <a:latin typeface="ＭＳ Ｐゴシック" panose="020B0600070205080204" pitchFamily="50" charset="-128"/>
                <a:ea typeface="ＭＳ Ｐゴシック" panose="020B0600070205080204" pitchFamily="50" charset="-128"/>
              </a:rPr>
              <a:t>本県産業へのインパクト</a:t>
            </a:r>
            <a:r>
              <a:rPr kumimoji="1" lang="en-US" altLang="ja-JP" sz="1400" dirty="0">
                <a:latin typeface="ＭＳ Ｐゴシック" panose="020B0600070205080204" pitchFamily="50" charset="-128"/>
                <a:ea typeface="ＭＳ Ｐゴシック" panose="020B0600070205080204" pitchFamily="50" charset="-128"/>
              </a:rPr>
              <a:t>】</a:t>
            </a:r>
            <a:endParaRPr kumimoji="1" lang="ja-JP" altLang="en-US" sz="140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endParaRPr>
          </a:p>
        </p:txBody>
      </p:sp>
      <p:sp>
        <p:nvSpPr>
          <p:cNvPr id="16" name="正方形/長方形 15">
            <a:extLst>
              <a:ext uri="{FF2B5EF4-FFF2-40B4-BE49-F238E27FC236}">
                <a16:creationId xmlns:a16="http://schemas.microsoft.com/office/drawing/2014/main" id="{B3D49C1C-1FE1-6AAC-F28C-E19B7CC8958B}"/>
              </a:ext>
            </a:extLst>
          </p:cNvPr>
          <p:cNvSpPr/>
          <p:nvPr/>
        </p:nvSpPr>
        <p:spPr>
          <a:xfrm>
            <a:off x="231228" y="6249647"/>
            <a:ext cx="8912774" cy="39342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i="1" dirty="0">
                <a:solidFill>
                  <a:schemeClr val="bg1">
                    <a:lumMod val="50000"/>
                  </a:schemeClr>
                </a:solidFill>
                <a:latin typeface="ＭＳ 明朝" panose="02020609040205080304" pitchFamily="17" charset="-128"/>
                <a:ea typeface="ＭＳ 明朝" panose="02020609040205080304" pitchFamily="17" charset="-128"/>
              </a:rPr>
              <a:t>※</a:t>
            </a:r>
            <a:r>
              <a:rPr lang="ja-JP" altLang="en-US" sz="1400" i="1" dirty="0">
                <a:solidFill>
                  <a:schemeClr val="bg1">
                    <a:lumMod val="50000"/>
                  </a:schemeClr>
                </a:solidFill>
                <a:latin typeface="ＭＳ 明朝" panose="02020609040205080304" pitchFamily="17" charset="-128"/>
                <a:ea typeface="ＭＳ 明朝" panose="02020609040205080304" pitchFamily="17" charset="-128"/>
              </a:rPr>
              <a:t>本県産業が抱える課題と、終了時点の成果をもって本県産業に与えるインパクトを記載。</a:t>
            </a:r>
            <a:endParaRPr lang="en-US" altLang="ja-JP" sz="1400" i="1" dirty="0">
              <a:solidFill>
                <a:schemeClr val="bg1">
                  <a:lumMod val="50000"/>
                </a:schemeClr>
              </a:solidFill>
              <a:latin typeface="ＭＳ 明朝" panose="02020609040205080304" pitchFamily="17" charset="-128"/>
              <a:ea typeface="ＭＳ 明朝" panose="02020609040205080304" pitchFamily="17" charset="-128"/>
            </a:endParaRPr>
          </a:p>
        </p:txBody>
      </p:sp>
      <p:sp>
        <p:nvSpPr>
          <p:cNvPr id="18" name="正方形/長方形 17">
            <a:extLst>
              <a:ext uri="{FF2B5EF4-FFF2-40B4-BE49-F238E27FC236}">
                <a16:creationId xmlns:a16="http://schemas.microsoft.com/office/drawing/2014/main" id="{0689E108-4552-72AF-4C74-B54A2A0102C0}"/>
              </a:ext>
            </a:extLst>
          </p:cNvPr>
          <p:cNvSpPr/>
          <p:nvPr/>
        </p:nvSpPr>
        <p:spPr>
          <a:xfrm>
            <a:off x="2481550" y="3144233"/>
            <a:ext cx="4339650" cy="923330"/>
          </a:xfrm>
          <a:prstGeom prst="rect">
            <a:avLst/>
          </a:prstGeom>
          <a:noFill/>
        </p:spPr>
        <p:txBody>
          <a:bodyPr wrap="none" lIns="91440" tIns="45720" rIns="91440" bIns="45720">
            <a:spAutoFit/>
          </a:bodyPr>
          <a:lstStyle/>
          <a:p>
            <a:pPr algn="ctr"/>
            <a:r>
              <a:rPr lang="ja-JP" altLang="en-US" sz="5400" b="1" dirty="0">
                <a:ln w="10160">
                  <a:solidFill>
                    <a:schemeClr val="bg1">
                      <a:lumMod val="50000"/>
                    </a:schemeClr>
                  </a:solidFill>
                  <a:prstDash val="solid"/>
                </a:ln>
                <a:solidFill>
                  <a:srgbClr val="FFFFFF"/>
                </a:solidFill>
                <a:effectLst>
                  <a:outerShdw blurRad="38100" dist="22860" dir="5400000" algn="tl" rotWithShape="0">
                    <a:srgbClr val="000000">
                      <a:alpha val="30000"/>
                    </a:srgbClr>
                  </a:outerShdw>
                </a:effectLst>
              </a:rPr>
              <a:t>記入イメージ</a:t>
            </a:r>
          </a:p>
        </p:txBody>
      </p:sp>
    </p:spTree>
    <p:extLst>
      <p:ext uri="{BB962C8B-B14F-4D97-AF65-F5344CB8AC3E}">
        <p14:creationId xmlns:p14="http://schemas.microsoft.com/office/powerpoint/2010/main" val="201908150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1307</TotalTime>
  <Words>2976</Words>
  <PresentationFormat>画面に合わせる (4:3)</PresentationFormat>
  <Paragraphs>371</Paragraphs>
  <Slides>15</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15</vt:i4>
      </vt:variant>
    </vt:vector>
  </HeadingPairs>
  <TitlesOfParts>
    <vt:vector size="26" baseType="lpstr">
      <vt:lpstr>ＭＳ Ｐゴシック</vt:lpstr>
      <vt:lpstr>ＭＳ ゴシック</vt:lpstr>
      <vt:lpstr>ＭＳ 明朝</vt:lpstr>
      <vt:lpstr>UD デジタル 教科書体 NK-B</vt:lpstr>
      <vt:lpstr>メイリオ</vt:lpstr>
      <vt:lpstr>游ゴシック</vt:lpstr>
      <vt:lpstr>Arial</vt:lpstr>
      <vt:lpstr>Calibri</vt:lpstr>
      <vt:lpstr>Calibri Light</vt:lpstr>
      <vt:lpstr>Century</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2022-02-22T06:10:15Z</cp:lastPrinted>
  <dcterms:created xsi:type="dcterms:W3CDTF">2022-02-21T01:52:10Z</dcterms:created>
  <dcterms:modified xsi:type="dcterms:W3CDTF">2025-03-05T06:05:08Z</dcterms:modified>
</cp:coreProperties>
</file>