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74" r:id="rId2"/>
    <p:sldId id="290" r:id="rId3"/>
    <p:sldId id="277" r:id="rId4"/>
    <p:sldId id="3048" r:id="rId5"/>
    <p:sldId id="279" r:id="rId6"/>
    <p:sldId id="3044" r:id="rId7"/>
    <p:sldId id="284" r:id="rId8"/>
    <p:sldId id="285" r:id="rId9"/>
    <p:sldId id="287" r:id="rId10"/>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EEF6"/>
    <a:srgbClr val="CFCDE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195" autoAdjust="0"/>
  </p:normalViewPr>
  <p:slideViewPr>
    <p:cSldViewPr snapToGrid="0">
      <p:cViewPr varScale="1">
        <p:scale>
          <a:sx n="79" d="100"/>
          <a:sy n="79" d="100"/>
        </p:scale>
        <p:origin x="943"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D35DDC10-8E77-4591-9A85-F9B4737BBAB0}" type="datetimeFigureOut">
              <a:rPr kumimoji="1" lang="ja-JP" altLang="en-US" smtClean="0"/>
              <a:t>2025/3/5</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F5DF2C09-C243-43FB-BADF-3C81B281FD63}" type="slidenum">
              <a:rPr kumimoji="1" lang="ja-JP" altLang="en-US" smtClean="0"/>
              <a:t>‹#›</a:t>
            </a:fld>
            <a:endParaRPr kumimoji="1" lang="ja-JP" altLang="en-US"/>
          </a:p>
        </p:txBody>
      </p:sp>
    </p:spTree>
    <p:extLst>
      <p:ext uri="{BB962C8B-B14F-4D97-AF65-F5344CB8AC3E}">
        <p14:creationId xmlns:p14="http://schemas.microsoft.com/office/powerpoint/2010/main" val="36115513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８</a:t>
            </a:r>
            <a:r>
              <a:rPr kumimoji="1" lang="en-US" altLang="ja-JP" dirty="0"/>
              <a:t>.</a:t>
            </a:r>
            <a:r>
              <a:rPr kumimoji="1" lang="ja-JP" altLang="en-US" dirty="0"/>
              <a:t>ロードマップ（令和５年９月時点（中間評価）、令和７年３月終了時点）　</a:t>
            </a:r>
          </a:p>
          <a:p>
            <a:r>
              <a:rPr kumimoji="1" lang="en-US" altLang="ja-JP" dirty="0"/>
              <a:t>※</a:t>
            </a:r>
            <a:r>
              <a:rPr kumimoji="1" lang="ja-JP" altLang="en-US" dirty="0"/>
              <a:t>本項目で</a:t>
            </a:r>
            <a:r>
              <a:rPr kumimoji="1" lang="en-US" altLang="ja-JP" dirty="0"/>
              <a:t>1p</a:t>
            </a:r>
            <a:r>
              <a:rPr kumimoji="1" lang="ja-JP" altLang="en-US" dirty="0"/>
              <a:t>まで可、デザインは自由</a:t>
            </a:r>
            <a:endParaRPr kumimoji="1" lang="en-US" altLang="ja-JP" dirty="0"/>
          </a:p>
          <a:p>
            <a:r>
              <a:rPr kumimoji="1" lang="en-US" altLang="ja-JP" dirty="0"/>
              <a:t>*****************************************</a:t>
            </a:r>
          </a:p>
          <a:p>
            <a:endParaRPr kumimoji="1" lang="en-US" altLang="ja-JP" dirty="0"/>
          </a:p>
          <a:p>
            <a:endParaRPr kumimoji="1" lang="ja-JP" altLang="en-US" dirty="0"/>
          </a:p>
          <a:p>
            <a:endParaRPr kumimoji="1" lang="ja-JP" altLang="en-US" dirty="0"/>
          </a:p>
        </p:txBody>
      </p:sp>
      <p:sp>
        <p:nvSpPr>
          <p:cNvPr id="4" name="スライド番号プレースホルダー 3"/>
          <p:cNvSpPr>
            <a:spLocks noGrp="1"/>
          </p:cNvSpPr>
          <p:nvPr>
            <p:ph type="sldNum" sz="quarter" idx="5"/>
          </p:nvPr>
        </p:nvSpPr>
        <p:spPr/>
        <p:txBody>
          <a:bodyPr/>
          <a:lstStyle/>
          <a:p>
            <a:pPr defTabSz="453186"/>
            <a:fld id="{23778800-8EE9-42C6-88F5-04917186B336}" type="slidenum">
              <a:rPr kumimoji="1" lang="ja-JP" altLang="en-US">
                <a:solidFill>
                  <a:prstClr val="black"/>
                </a:solidFill>
                <a:latin typeface="游ゴシック" panose="020F0502020204030204"/>
                <a:ea typeface="游ゴシック" panose="020B0400000000000000" pitchFamily="50" charset="-128"/>
              </a:rPr>
              <a:pPr defTabSz="453186"/>
              <a:t>6</a:t>
            </a:fld>
            <a:endParaRPr kumimoji="1"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2054360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CCB8D85-408C-4313-A839-C79F6CEFEDFE}" type="datetime1">
              <a:rPr kumimoji="1" lang="ja-JP" altLang="en-US" smtClean="0"/>
              <a:t>2025/3/5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9D9C477-5CFB-4E8F-B477-AF2E93B6023D}" type="slidenum">
              <a:rPr kumimoji="1" lang="ja-JP" altLang="en-US" smtClean="0"/>
              <a:t>‹#›</a:t>
            </a:fld>
            <a:endParaRPr kumimoji="1" lang="ja-JP" altLang="en-US"/>
          </a:p>
        </p:txBody>
      </p:sp>
    </p:spTree>
    <p:extLst>
      <p:ext uri="{BB962C8B-B14F-4D97-AF65-F5344CB8AC3E}">
        <p14:creationId xmlns:p14="http://schemas.microsoft.com/office/powerpoint/2010/main" val="12620378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D16FA8E-780C-40BB-B4F8-500F6CAF86D7}" type="datetime1">
              <a:rPr kumimoji="1" lang="ja-JP" altLang="en-US" smtClean="0"/>
              <a:t>2025/3/5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9D9C477-5CFB-4E8F-B477-AF2E93B6023D}" type="slidenum">
              <a:rPr kumimoji="1" lang="ja-JP" altLang="en-US" smtClean="0"/>
              <a:t>‹#›</a:t>
            </a:fld>
            <a:endParaRPr kumimoji="1" lang="ja-JP" altLang="en-US"/>
          </a:p>
        </p:txBody>
      </p:sp>
    </p:spTree>
    <p:extLst>
      <p:ext uri="{BB962C8B-B14F-4D97-AF65-F5344CB8AC3E}">
        <p14:creationId xmlns:p14="http://schemas.microsoft.com/office/powerpoint/2010/main" val="39107245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2F097D6-D391-4FAD-83E9-19F331FF99F6}" type="datetime1">
              <a:rPr kumimoji="1" lang="ja-JP" altLang="en-US" smtClean="0"/>
              <a:t>2025/3/5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9D9C477-5CFB-4E8F-B477-AF2E93B6023D}" type="slidenum">
              <a:rPr kumimoji="1" lang="ja-JP" altLang="en-US" smtClean="0"/>
              <a:t>‹#›</a:t>
            </a:fld>
            <a:endParaRPr kumimoji="1" lang="ja-JP" altLang="en-US"/>
          </a:p>
        </p:txBody>
      </p:sp>
    </p:spTree>
    <p:extLst>
      <p:ext uri="{BB962C8B-B14F-4D97-AF65-F5344CB8AC3E}">
        <p14:creationId xmlns:p14="http://schemas.microsoft.com/office/powerpoint/2010/main" val="2087615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C5E5590-0F68-4AAB-A5EF-AECE49A98B7E}" type="datetime1">
              <a:rPr kumimoji="1" lang="ja-JP" altLang="en-US" smtClean="0"/>
              <a:t>2025/3/5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9D9C477-5CFB-4E8F-B477-AF2E93B6023D}" type="slidenum">
              <a:rPr kumimoji="1" lang="ja-JP" altLang="en-US" smtClean="0"/>
              <a:t>‹#›</a:t>
            </a:fld>
            <a:endParaRPr kumimoji="1" lang="ja-JP" altLang="en-US"/>
          </a:p>
        </p:txBody>
      </p:sp>
    </p:spTree>
    <p:extLst>
      <p:ext uri="{BB962C8B-B14F-4D97-AF65-F5344CB8AC3E}">
        <p14:creationId xmlns:p14="http://schemas.microsoft.com/office/powerpoint/2010/main" val="1241765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5BABCFF-0519-4502-B8AF-899E3419BCA3}" type="datetime1">
              <a:rPr kumimoji="1" lang="ja-JP" altLang="en-US" smtClean="0"/>
              <a:t>2025/3/5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9D9C477-5CFB-4E8F-B477-AF2E93B6023D}" type="slidenum">
              <a:rPr kumimoji="1" lang="ja-JP" altLang="en-US" smtClean="0"/>
              <a:t>‹#›</a:t>
            </a:fld>
            <a:endParaRPr kumimoji="1" lang="ja-JP" altLang="en-US"/>
          </a:p>
        </p:txBody>
      </p:sp>
    </p:spTree>
    <p:extLst>
      <p:ext uri="{BB962C8B-B14F-4D97-AF65-F5344CB8AC3E}">
        <p14:creationId xmlns:p14="http://schemas.microsoft.com/office/powerpoint/2010/main" val="8864225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C22DC9E-621F-4785-AA9E-4B023AF3DD21}" type="datetime1">
              <a:rPr kumimoji="1" lang="ja-JP" altLang="en-US" smtClean="0"/>
              <a:t>2025/3/5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9D9C477-5CFB-4E8F-B477-AF2E93B6023D}" type="slidenum">
              <a:rPr kumimoji="1" lang="ja-JP" altLang="en-US" smtClean="0"/>
              <a:t>‹#›</a:t>
            </a:fld>
            <a:endParaRPr kumimoji="1" lang="ja-JP" altLang="en-US"/>
          </a:p>
        </p:txBody>
      </p:sp>
    </p:spTree>
    <p:extLst>
      <p:ext uri="{BB962C8B-B14F-4D97-AF65-F5344CB8AC3E}">
        <p14:creationId xmlns:p14="http://schemas.microsoft.com/office/powerpoint/2010/main" val="1392634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33E4F96-BEC0-4577-AFF6-06AB5D7E78CB}" type="datetime1">
              <a:rPr kumimoji="1" lang="ja-JP" altLang="en-US" smtClean="0"/>
              <a:t>2025/3/5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9D9C477-5CFB-4E8F-B477-AF2E93B6023D}" type="slidenum">
              <a:rPr kumimoji="1" lang="ja-JP" altLang="en-US" smtClean="0"/>
              <a:t>‹#›</a:t>
            </a:fld>
            <a:endParaRPr kumimoji="1" lang="ja-JP" altLang="en-US"/>
          </a:p>
        </p:txBody>
      </p:sp>
    </p:spTree>
    <p:extLst>
      <p:ext uri="{BB962C8B-B14F-4D97-AF65-F5344CB8AC3E}">
        <p14:creationId xmlns:p14="http://schemas.microsoft.com/office/powerpoint/2010/main" val="12559269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61D12C46-BAA8-4EA1-999E-4593C1ECC2F0}" type="datetime1">
              <a:rPr kumimoji="1" lang="ja-JP" altLang="en-US" smtClean="0"/>
              <a:t>2025/3/5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9D9C477-5CFB-4E8F-B477-AF2E93B6023D}" type="slidenum">
              <a:rPr kumimoji="1" lang="ja-JP" altLang="en-US" smtClean="0"/>
              <a:t>‹#›</a:t>
            </a:fld>
            <a:endParaRPr kumimoji="1" lang="ja-JP" altLang="en-US"/>
          </a:p>
        </p:txBody>
      </p:sp>
    </p:spTree>
    <p:extLst>
      <p:ext uri="{BB962C8B-B14F-4D97-AF65-F5344CB8AC3E}">
        <p14:creationId xmlns:p14="http://schemas.microsoft.com/office/powerpoint/2010/main" val="3447728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C37596-0B9E-4AB7-8759-0EA9D43CC69C}" type="datetime1">
              <a:rPr kumimoji="1" lang="ja-JP" altLang="en-US" smtClean="0"/>
              <a:t>2025/3/5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9D9C477-5CFB-4E8F-B477-AF2E93B6023D}" type="slidenum">
              <a:rPr kumimoji="1" lang="ja-JP" altLang="en-US" smtClean="0"/>
              <a:t>‹#›</a:t>
            </a:fld>
            <a:endParaRPr kumimoji="1" lang="ja-JP" altLang="en-US"/>
          </a:p>
        </p:txBody>
      </p:sp>
    </p:spTree>
    <p:extLst>
      <p:ext uri="{BB962C8B-B14F-4D97-AF65-F5344CB8AC3E}">
        <p14:creationId xmlns:p14="http://schemas.microsoft.com/office/powerpoint/2010/main" val="2725624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AEACC59-46DA-4C81-864C-CD610ECE5538}" type="datetime1">
              <a:rPr kumimoji="1" lang="ja-JP" altLang="en-US" smtClean="0"/>
              <a:t>2025/3/5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9D9C477-5CFB-4E8F-B477-AF2E93B6023D}" type="slidenum">
              <a:rPr kumimoji="1" lang="ja-JP" altLang="en-US" smtClean="0"/>
              <a:t>‹#›</a:t>
            </a:fld>
            <a:endParaRPr kumimoji="1" lang="ja-JP" altLang="en-US"/>
          </a:p>
        </p:txBody>
      </p:sp>
    </p:spTree>
    <p:extLst>
      <p:ext uri="{BB962C8B-B14F-4D97-AF65-F5344CB8AC3E}">
        <p14:creationId xmlns:p14="http://schemas.microsoft.com/office/powerpoint/2010/main" val="16388038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36C4CFD-51C8-4070-9BD6-BF01BE964C61}" type="datetime1">
              <a:rPr kumimoji="1" lang="ja-JP" altLang="en-US" smtClean="0"/>
              <a:t>2025/3/5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9D9C477-5CFB-4E8F-B477-AF2E93B6023D}" type="slidenum">
              <a:rPr kumimoji="1" lang="ja-JP" altLang="en-US" smtClean="0"/>
              <a:t>‹#›</a:t>
            </a:fld>
            <a:endParaRPr kumimoji="1" lang="ja-JP" altLang="en-US"/>
          </a:p>
        </p:txBody>
      </p:sp>
    </p:spTree>
    <p:extLst>
      <p:ext uri="{BB962C8B-B14F-4D97-AF65-F5344CB8AC3E}">
        <p14:creationId xmlns:p14="http://schemas.microsoft.com/office/powerpoint/2010/main" val="25969856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F0839A-3FFF-4DBF-8B2B-54CB2D4E7520}" type="datetime1">
              <a:rPr kumimoji="1" lang="ja-JP" altLang="en-US" smtClean="0"/>
              <a:t>2025/3/5</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D9C477-5CFB-4E8F-B477-AF2E93B6023D}" type="slidenum">
              <a:rPr kumimoji="1" lang="ja-JP" altLang="en-US" smtClean="0"/>
              <a:t>‹#›</a:t>
            </a:fld>
            <a:endParaRPr kumimoji="1" lang="ja-JP" altLang="en-US"/>
          </a:p>
        </p:txBody>
      </p:sp>
    </p:spTree>
    <p:extLst>
      <p:ext uri="{BB962C8B-B14F-4D97-AF65-F5344CB8AC3E}">
        <p14:creationId xmlns:p14="http://schemas.microsoft.com/office/powerpoint/2010/main" val="8784552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4176" y="0"/>
            <a:ext cx="9144001" cy="681571"/>
          </a:xfrm>
          <a:prstGeom prst="rect">
            <a:avLst/>
          </a:prstGeom>
          <a:solidFill>
            <a:schemeClr val="tx1">
              <a:lumMod val="50000"/>
              <a:lumOff val="50000"/>
            </a:schemeClr>
          </a:solidFill>
          <a:ln>
            <a:noFill/>
          </a:ln>
        </p:spPr>
        <p:style>
          <a:lnRef idx="2">
            <a:schemeClr val="accent6"/>
          </a:lnRef>
          <a:fillRef idx="1">
            <a:schemeClr val="lt1"/>
          </a:fillRef>
          <a:effectRef idx="0">
            <a:schemeClr val="accent6"/>
          </a:effectRef>
          <a:fontRef idx="minor">
            <a:schemeClr val="dk1"/>
          </a:fontRef>
        </p:style>
        <p:txBody>
          <a:bodyPr rtlCol="0" anchor="t"/>
          <a:lstStyle/>
          <a:p>
            <a:r>
              <a:rPr lang="ja-JP" altLang="en-US" sz="3600" dirty="0">
                <a:solidFill>
                  <a:schemeClr val="bg1"/>
                </a:solidFill>
                <a:latin typeface="ＭＳ 明朝" panose="02020609040205080304" pitchFamily="17" charset="-128"/>
                <a:ea typeface="ＭＳ 明朝" panose="02020609040205080304" pitchFamily="17" charset="-128"/>
              </a:rPr>
              <a:t>１</a:t>
            </a:r>
            <a:r>
              <a:rPr lang="en-US" altLang="ja-JP" sz="3600" dirty="0">
                <a:solidFill>
                  <a:schemeClr val="bg1"/>
                </a:solidFill>
                <a:latin typeface="ＭＳ 明朝" panose="02020609040205080304" pitchFamily="17" charset="-128"/>
                <a:ea typeface="ＭＳ 明朝" panose="02020609040205080304" pitchFamily="17" charset="-128"/>
              </a:rPr>
              <a:t>.</a:t>
            </a:r>
            <a:r>
              <a:rPr lang="ja-JP" altLang="en-US" sz="3600" dirty="0">
                <a:solidFill>
                  <a:schemeClr val="bg1"/>
                </a:solidFill>
                <a:latin typeface="ＭＳ 明朝" panose="02020609040205080304" pitchFamily="17" charset="-128"/>
                <a:ea typeface="ＭＳ 明朝" panose="02020609040205080304" pitchFamily="17" charset="-128"/>
              </a:rPr>
              <a:t>表紙　　</a:t>
            </a:r>
            <a:endParaRPr lang="en-US" altLang="ja-JP" sz="3600" dirty="0">
              <a:solidFill>
                <a:schemeClr val="bg1"/>
              </a:solidFill>
              <a:latin typeface="ＭＳ 明朝" panose="02020609040205080304" pitchFamily="17" charset="-128"/>
              <a:ea typeface="ＭＳ 明朝" panose="02020609040205080304" pitchFamily="17" charset="-128"/>
            </a:endParaRPr>
          </a:p>
          <a:p>
            <a:endParaRPr lang="en-US" altLang="ja-JP" sz="3200" dirty="0">
              <a:solidFill>
                <a:schemeClr val="bg1"/>
              </a:solidFill>
              <a:latin typeface="ＭＳ 明朝" panose="02020609040205080304" pitchFamily="17" charset="-128"/>
              <a:ea typeface="ＭＳ 明朝" panose="02020609040205080304" pitchFamily="17" charset="-128"/>
            </a:endParaRPr>
          </a:p>
        </p:txBody>
      </p:sp>
      <p:sp>
        <p:nvSpPr>
          <p:cNvPr id="6" name="正方形/長方形 5"/>
          <p:cNvSpPr/>
          <p:nvPr/>
        </p:nvSpPr>
        <p:spPr>
          <a:xfrm>
            <a:off x="7224" y="682591"/>
            <a:ext cx="9144001" cy="57164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t"/>
          <a:lstStyle/>
          <a:p>
            <a:r>
              <a:rPr lang="en-US" altLang="ja-JP" sz="16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600" i="1" dirty="0">
                <a:solidFill>
                  <a:schemeClr val="bg1">
                    <a:lumMod val="50000"/>
                  </a:schemeClr>
                </a:solidFill>
                <a:latin typeface="ＭＳ 明朝" panose="02020609040205080304" pitchFamily="17" charset="-128"/>
                <a:ea typeface="ＭＳ 明朝" panose="02020609040205080304" pitchFamily="17" charset="-128"/>
              </a:rPr>
              <a:t>本項目で</a:t>
            </a:r>
            <a:r>
              <a:rPr lang="en-US" altLang="ja-JP" sz="1600" i="1" dirty="0">
                <a:solidFill>
                  <a:schemeClr val="bg1">
                    <a:lumMod val="50000"/>
                  </a:schemeClr>
                </a:solidFill>
                <a:latin typeface="ＭＳ 明朝" panose="02020609040205080304" pitchFamily="17" charset="-128"/>
                <a:ea typeface="ＭＳ 明朝" panose="02020609040205080304" pitchFamily="17" charset="-128"/>
              </a:rPr>
              <a:t>1p</a:t>
            </a:r>
            <a:r>
              <a:rPr lang="ja-JP" altLang="en-US" sz="1600" i="1" dirty="0">
                <a:solidFill>
                  <a:schemeClr val="bg1">
                    <a:lumMod val="50000"/>
                  </a:schemeClr>
                </a:solidFill>
                <a:latin typeface="ＭＳ 明朝" panose="02020609040205080304" pitchFamily="17" charset="-128"/>
                <a:ea typeface="ＭＳ 明朝" panose="02020609040205080304" pitchFamily="17" charset="-128"/>
              </a:rPr>
              <a:t>まで可。基本的に以下のフォームを活用</a:t>
            </a:r>
            <a:r>
              <a:rPr lang="en-US" altLang="ja-JP" sz="16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600" i="1" dirty="0">
                <a:solidFill>
                  <a:schemeClr val="bg1">
                    <a:lumMod val="50000"/>
                  </a:schemeClr>
                </a:solidFill>
                <a:latin typeface="ＭＳ 明朝" panose="02020609040205080304" pitchFamily="17" charset="-128"/>
                <a:ea typeface="ＭＳ 明朝" panose="02020609040205080304" pitchFamily="17" charset="-128"/>
              </a:rPr>
              <a:t>フォントサイズ等修正可</a:t>
            </a:r>
            <a:r>
              <a:rPr lang="en-US" altLang="ja-JP" sz="1600" i="1" dirty="0">
                <a:solidFill>
                  <a:schemeClr val="bg1">
                    <a:lumMod val="50000"/>
                  </a:schemeClr>
                </a:solidFill>
                <a:latin typeface="ＭＳ 明朝" panose="02020609040205080304" pitchFamily="17" charset="-128"/>
                <a:ea typeface="ＭＳ 明朝" panose="02020609040205080304" pitchFamily="17" charset="-128"/>
              </a:rPr>
              <a:t>) </a:t>
            </a:r>
            <a:r>
              <a:rPr lang="ja-JP" altLang="en-US" sz="1600" i="1" dirty="0">
                <a:solidFill>
                  <a:schemeClr val="bg1">
                    <a:lumMod val="50000"/>
                  </a:schemeClr>
                </a:solidFill>
                <a:latin typeface="ＭＳ 明朝" panose="02020609040205080304" pitchFamily="17" charset="-128"/>
                <a:ea typeface="ＭＳ 明朝" panose="02020609040205080304" pitchFamily="17" charset="-128"/>
              </a:rPr>
              <a:t>。　</a:t>
            </a:r>
            <a:endParaRPr lang="en-US" altLang="ja-JP" sz="1600" i="1" dirty="0">
              <a:solidFill>
                <a:schemeClr val="bg1">
                  <a:lumMod val="50000"/>
                </a:schemeClr>
              </a:solidFill>
              <a:latin typeface="ＭＳ 明朝" panose="02020609040205080304" pitchFamily="17" charset="-128"/>
              <a:ea typeface="ＭＳ 明朝" panose="02020609040205080304" pitchFamily="17" charset="-128"/>
            </a:endParaRPr>
          </a:p>
          <a:p>
            <a:r>
              <a:rPr lang="ja-JP" altLang="en-US" sz="1600" i="1" dirty="0">
                <a:solidFill>
                  <a:schemeClr val="bg1">
                    <a:lumMod val="50000"/>
                  </a:schemeClr>
                </a:solidFill>
                <a:latin typeface="ＭＳ 明朝" panose="02020609040205080304" pitchFamily="17" charset="-128"/>
                <a:ea typeface="ＭＳ 明朝" panose="02020609040205080304" pitchFamily="17" charset="-128"/>
              </a:rPr>
              <a:t>　以降、斜字は提出時には削除。</a:t>
            </a:r>
            <a:endParaRPr lang="en-US" altLang="ja-JP" sz="1600" i="1" dirty="0">
              <a:solidFill>
                <a:schemeClr val="bg1">
                  <a:lumMod val="50000"/>
                </a:schemeClr>
              </a:solidFill>
              <a:latin typeface="ＭＳ 明朝" panose="02020609040205080304" pitchFamily="17" charset="-128"/>
              <a:ea typeface="ＭＳ 明朝" panose="02020609040205080304" pitchFamily="17" charset="-128"/>
            </a:endParaRPr>
          </a:p>
        </p:txBody>
      </p:sp>
      <p:sp>
        <p:nvSpPr>
          <p:cNvPr id="7" name="テキスト ボックス 6"/>
          <p:cNvSpPr txBox="1"/>
          <p:nvPr/>
        </p:nvSpPr>
        <p:spPr>
          <a:xfrm>
            <a:off x="7494630" y="67397"/>
            <a:ext cx="1656595" cy="584775"/>
          </a:xfrm>
          <a:prstGeom prst="rect">
            <a:avLst/>
          </a:prstGeom>
          <a:noFill/>
        </p:spPr>
        <p:txBody>
          <a:bodyPr wrap="square" rtlCol="0">
            <a:spAutoFit/>
          </a:bodyPr>
          <a:lstStyle/>
          <a:p>
            <a:pPr algn="ctr"/>
            <a:r>
              <a:rPr lang="ja-JP" altLang="en-US" sz="1600" b="1" dirty="0">
                <a:solidFill>
                  <a:schemeClr val="bg1"/>
                </a:solidFill>
              </a:rPr>
              <a:t>（様式８）</a:t>
            </a:r>
            <a:endParaRPr lang="en-US" altLang="ja-JP" sz="1600" b="1" dirty="0">
              <a:solidFill>
                <a:schemeClr val="bg1"/>
              </a:solidFill>
            </a:endParaRPr>
          </a:p>
          <a:p>
            <a:pPr algn="ctr"/>
            <a:r>
              <a:rPr lang="ja-JP" altLang="en-US" sz="1600" b="1" dirty="0">
                <a:solidFill>
                  <a:schemeClr val="bg1"/>
                </a:solidFill>
              </a:rPr>
              <a:t>国際枠用</a:t>
            </a:r>
          </a:p>
        </p:txBody>
      </p:sp>
      <p:graphicFrame>
        <p:nvGraphicFramePr>
          <p:cNvPr id="2" name="表 2">
            <a:extLst>
              <a:ext uri="{FF2B5EF4-FFF2-40B4-BE49-F238E27FC236}">
                <a16:creationId xmlns:a16="http://schemas.microsoft.com/office/drawing/2014/main" id="{26813E7B-3ACE-C35F-97A4-1ECDB82A7D41}"/>
              </a:ext>
            </a:extLst>
          </p:cNvPr>
          <p:cNvGraphicFramePr>
            <a:graphicFrameLocks noGrp="1"/>
          </p:cNvGraphicFramePr>
          <p:nvPr>
            <p:extLst>
              <p:ext uri="{D42A27DB-BD31-4B8C-83A1-F6EECF244321}">
                <p14:modId xmlns:p14="http://schemas.microsoft.com/office/powerpoint/2010/main" val="583958785"/>
              </p:ext>
            </p:extLst>
          </p:nvPr>
        </p:nvGraphicFramePr>
        <p:xfrm>
          <a:off x="719" y="1250928"/>
          <a:ext cx="9129826" cy="4836317"/>
        </p:xfrm>
        <a:graphic>
          <a:graphicData uri="http://schemas.openxmlformats.org/drawingml/2006/table">
            <a:tbl>
              <a:tblPr firstRow="1" bandRow="1">
                <a:tableStyleId>{5C22544A-7EE6-4342-B048-85BDC9FD1C3A}</a:tableStyleId>
              </a:tblPr>
              <a:tblGrid>
                <a:gridCol w="2178344">
                  <a:extLst>
                    <a:ext uri="{9D8B030D-6E8A-4147-A177-3AD203B41FA5}">
                      <a16:colId xmlns:a16="http://schemas.microsoft.com/office/drawing/2014/main" val="202982848"/>
                    </a:ext>
                  </a:extLst>
                </a:gridCol>
                <a:gridCol w="6951482">
                  <a:extLst>
                    <a:ext uri="{9D8B030D-6E8A-4147-A177-3AD203B41FA5}">
                      <a16:colId xmlns:a16="http://schemas.microsoft.com/office/drawing/2014/main" val="760964914"/>
                    </a:ext>
                  </a:extLst>
                </a:gridCol>
              </a:tblGrid>
              <a:tr h="504084">
                <a:tc>
                  <a:txBody>
                    <a:bodyPr/>
                    <a:lstStyle/>
                    <a:p>
                      <a:pPr algn="ctr"/>
                      <a:r>
                        <a:rPr kumimoji="1" lang="ja-JP" altLang="en-US" sz="2400" dirty="0">
                          <a:latin typeface="UD デジタル 教科書体 NK-B" panose="02020700000000000000" pitchFamily="18" charset="-128"/>
                          <a:ea typeface="UD デジタル 教科書体 NK-B" panose="02020700000000000000" pitchFamily="18" charset="-128"/>
                        </a:rPr>
                        <a:t>項目</a:t>
                      </a:r>
                    </a:p>
                  </a:txBody>
                  <a:tcPr anchor="ctr"/>
                </a:tc>
                <a:tc>
                  <a:txBody>
                    <a:bodyPr/>
                    <a:lstStyle/>
                    <a:p>
                      <a:pPr algn="ctr"/>
                      <a:r>
                        <a:rPr kumimoji="1" lang="ja-JP" altLang="en-US" sz="2400" dirty="0">
                          <a:latin typeface="UD デジタル 教科書体 NK-B" panose="02020700000000000000" pitchFamily="18" charset="-128"/>
                          <a:ea typeface="UD デジタル 教科書体 NK-B" panose="02020700000000000000" pitchFamily="18" charset="-128"/>
                        </a:rPr>
                        <a:t>詳細</a:t>
                      </a:r>
                    </a:p>
                  </a:txBody>
                  <a:tcPr anchor="ctr"/>
                </a:tc>
                <a:extLst>
                  <a:ext uri="{0D108BD9-81ED-4DB2-BD59-A6C34878D82A}">
                    <a16:rowId xmlns:a16="http://schemas.microsoft.com/office/drawing/2014/main" val="3079196789"/>
                  </a:ext>
                </a:extLst>
              </a:tr>
              <a:tr h="5140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dirty="0">
                          <a:latin typeface="UD デジタル 教科書体 NK-B" panose="02020700000000000000" pitchFamily="18" charset="-128"/>
                          <a:ea typeface="UD デジタル 教科書体 NK-B" panose="02020700000000000000" pitchFamily="18" charset="-128"/>
                        </a:rPr>
                        <a:t>研究対象分野</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20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2000" i="1" dirty="0">
                          <a:solidFill>
                            <a:schemeClr val="bg1">
                              <a:lumMod val="50000"/>
                            </a:schemeClr>
                          </a:solidFill>
                          <a:latin typeface="ＭＳ 明朝" panose="02020609040205080304" pitchFamily="17" charset="-128"/>
                          <a:ea typeface="ＭＳ 明朝" panose="02020609040205080304" pitchFamily="17" charset="-128"/>
                        </a:rPr>
                        <a:t>４研究対象分野のいずれかを選択</a:t>
                      </a:r>
                      <a:endParaRPr kumimoji="1" lang="ja-JP" altLang="en-US" sz="200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632950912"/>
                  </a:ext>
                </a:extLst>
              </a:tr>
              <a:tr h="614597">
                <a:tc>
                  <a:txBody>
                    <a:bodyPr/>
                    <a:lstStyle/>
                    <a:p>
                      <a:pPr algn="ctr"/>
                      <a:r>
                        <a:rPr kumimoji="1" lang="ja-JP" altLang="en-US" sz="2000" dirty="0">
                          <a:latin typeface="UD デジタル 教科書体 NK-B" panose="02020700000000000000" pitchFamily="18" charset="-128"/>
                          <a:ea typeface="UD デジタル 教科書体 NK-B" panose="02020700000000000000" pitchFamily="18" charset="-128"/>
                        </a:rPr>
                        <a:t>研究開発テーマ</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20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2000" i="1" dirty="0">
                          <a:solidFill>
                            <a:schemeClr val="bg1">
                              <a:lumMod val="50000"/>
                            </a:schemeClr>
                          </a:solidFill>
                          <a:latin typeface="ＭＳ 明朝" panose="02020609040205080304" pitchFamily="17" charset="-128"/>
                          <a:ea typeface="ＭＳ 明朝" panose="02020609040205080304" pitchFamily="17" charset="-128"/>
                        </a:rPr>
                        <a:t>研究テーマを記入</a:t>
                      </a:r>
                      <a:endParaRPr lang="en-US" altLang="ja-JP" sz="2000" dirty="0">
                        <a:latin typeface="ＭＳ 明朝" panose="02020609040205080304" pitchFamily="17" charset="-128"/>
                        <a:ea typeface="ＭＳ 明朝" panose="02020609040205080304" pitchFamily="17" charset="-128"/>
                      </a:endParaRPr>
                    </a:p>
                  </a:txBody>
                  <a:tcPr anchor="ctr"/>
                </a:tc>
                <a:extLst>
                  <a:ext uri="{0D108BD9-81ED-4DB2-BD59-A6C34878D82A}">
                    <a16:rowId xmlns:a16="http://schemas.microsoft.com/office/drawing/2014/main" val="2482535705"/>
                  </a:ext>
                </a:extLst>
              </a:tr>
              <a:tr h="870063">
                <a:tc>
                  <a:txBody>
                    <a:bodyPr/>
                    <a:lstStyle/>
                    <a:p>
                      <a:pPr algn="ctr"/>
                      <a:r>
                        <a:rPr kumimoji="1" lang="ja-JP" altLang="en-US" sz="2000" dirty="0">
                          <a:latin typeface="UD デジタル 教科書体 NK-B" panose="02020700000000000000" pitchFamily="18" charset="-128"/>
                          <a:ea typeface="UD デジタル 教科書体 NK-B" panose="02020700000000000000" pitchFamily="18" charset="-128"/>
                        </a:rPr>
                        <a:t>研究リーダー</a:t>
                      </a:r>
                    </a:p>
                  </a:txBody>
                  <a:tcPr anchor="ctr"/>
                </a:tc>
                <a:tc>
                  <a:txBody>
                    <a:bodyPr/>
                    <a:lstStyle/>
                    <a:p>
                      <a:r>
                        <a:rPr lang="en-US" altLang="ja-JP" sz="20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2000" i="1" dirty="0">
                          <a:solidFill>
                            <a:schemeClr val="bg1">
                              <a:lumMod val="50000"/>
                            </a:schemeClr>
                          </a:solidFill>
                          <a:latin typeface="ＭＳ 明朝" panose="02020609040205080304" pitchFamily="17" charset="-128"/>
                          <a:ea typeface="ＭＳ 明朝" panose="02020609040205080304" pitchFamily="17" charset="-128"/>
                        </a:rPr>
                        <a:t>所属、役職、氏名を記入（</a:t>
                      </a:r>
                      <a:r>
                        <a:rPr lang="en-US" altLang="ja-JP" sz="2000" i="1" dirty="0">
                          <a:solidFill>
                            <a:schemeClr val="bg1">
                              <a:lumMod val="50000"/>
                            </a:schemeClr>
                          </a:solidFill>
                          <a:latin typeface="ＭＳ 明朝" panose="02020609040205080304" pitchFamily="17" charset="-128"/>
                          <a:ea typeface="ＭＳ 明朝" panose="02020609040205080304" pitchFamily="17" charset="-128"/>
                        </a:rPr>
                        <a:t>1</a:t>
                      </a:r>
                      <a:r>
                        <a:rPr lang="ja-JP" altLang="en-US" sz="2000" i="1" dirty="0">
                          <a:solidFill>
                            <a:schemeClr val="bg1">
                              <a:lumMod val="50000"/>
                            </a:schemeClr>
                          </a:solidFill>
                          <a:latin typeface="ＭＳ 明朝" panose="02020609040205080304" pitchFamily="17" charset="-128"/>
                          <a:ea typeface="ＭＳ 明朝" panose="02020609040205080304" pitchFamily="17" charset="-128"/>
                        </a:rPr>
                        <a:t>名、大学・企業等指定なし）</a:t>
                      </a:r>
                      <a:endParaRPr lang="en-US" altLang="ja-JP" sz="2000" dirty="0">
                        <a:latin typeface="ＭＳ 明朝" panose="02020609040205080304" pitchFamily="17" charset="-128"/>
                        <a:ea typeface="ＭＳ 明朝" panose="02020609040205080304" pitchFamily="17" charset="-128"/>
                      </a:endParaRPr>
                    </a:p>
                  </a:txBody>
                  <a:tcPr anchor="ctr"/>
                </a:tc>
                <a:extLst>
                  <a:ext uri="{0D108BD9-81ED-4DB2-BD59-A6C34878D82A}">
                    <a16:rowId xmlns:a16="http://schemas.microsoft.com/office/drawing/2014/main" val="2649907616"/>
                  </a:ext>
                </a:extLst>
              </a:tr>
              <a:tr h="870063">
                <a:tc>
                  <a:txBody>
                    <a:bodyPr/>
                    <a:lstStyle/>
                    <a:p>
                      <a:pPr algn="ctr"/>
                      <a:r>
                        <a:rPr kumimoji="1" lang="ja-JP" altLang="en-US" sz="2000" dirty="0">
                          <a:latin typeface="UD デジタル 教科書体 NK-B" panose="02020700000000000000" pitchFamily="18" charset="-128"/>
                          <a:ea typeface="UD デジタル 教科書体 NK-B" panose="02020700000000000000" pitchFamily="18" charset="-128"/>
                        </a:rPr>
                        <a:t>事業化リーダー</a:t>
                      </a:r>
                    </a:p>
                  </a:txBody>
                  <a:tcPr anchor="ctr"/>
                </a:tc>
                <a:tc>
                  <a:txBody>
                    <a:bodyPr/>
                    <a:lstStyle/>
                    <a:p>
                      <a:r>
                        <a:rPr lang="en-US" altLang="ja-JP" sz="20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2000" i="1" dirty="0">
                          <a:solidFill>
                            <a:schemeClr val="bg1">
                              <a:lumMod val="50000"/>
                            </a:schemeClr>
                          </a:solidFill>
                          <a:latin typeface="ＭＳ 明朝" panose="02020609040205080304" pitchFamily="17" charset="-128"/>
                          <a:ea typeface="ＭＳ 明朝" panose="02020609040205080304" pitchFamily="17" charset="-128"/>
                        </a:rPr>
                        <a:t>所属、役職、氏名を記入（開発ターゲットごとに設定、人数制限なし、企業のみ）</a:t>
                      </a:r>
                      <a:endParaRPr lang="en-US" altLang="ja-JP" sz="2000" dirty="0">
                        <a:latin typeface="ＭＳ 明朝" panose="02020609040205080304" pitchFamily="17" charset="-128"/>
                        <a:ea typeface="ＭＳ 明朝" panose="02020609040205080304" pitchFamily="17" charset="-128"/>
                      </a:endParaRPr>
                    </a:p>
                  </a:txBody>
                  <a:tcPr anchor="ctr"/>
                </a:tc>
                <a:extLst>
                  <a:ext uri="{0D108BD9-81ED-4DB2-BD59-A6C34878D82A}">
                    <a16:rowId xmlns:a16="http://schemas.microsoft.com/office/drawing/2014/main" val="4218125221"/>
                  </a:ext>
                </a:extLst>
              </a:tr>
              <a:tr h="1463426">
                <a:tc>
                  <a:txBody>
                    <a:bodyPr/>
                    <a:lstStyle/>
                    <a:p>
                      <a:pPr algn="ctr"/>
                      <a:r>
                        <a:rPr kumimoji="1" lang="ja-JP" altLang="en-US" sz="2000" dirty="0">
                          <a:latin typeface="UD デジタル 教科書体 NK-B" panose="02020700000000000000" pitchFamily="18" charset="-128"/>
                          <a:ea typeface="UD デジタル 教科書体 NK-B" panose="02020700000000000000" pitchFamily="18" charset="-128"/>
                        </a:rPr>
                        <a:t>参画機関</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20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2000" i="1" dirty="0">
                          <a:solidFill>
                            <a:schemeClr val="bg1">
                              <a:lumMod val="50000"/>
                            </a:schemeClr>
                          </a:solidFill>
                          <a:latin typeface="ＭＳ 明朝" panose="02020609040205080304" pitchFamily="17" charset="-128"/>
                          <a:ea typeface="ＭＳ 明朝" panose="02020609040205080304" pitchFamily="17" charset="-128"/>
                        </a:rPr>
                        <a:t>研究リーダー、事業化リーダー以外の参画機関を記入</a:t>
                      </a:r>
                      <a:endParaRPr lang="en-US" altLang="ja-JP" sz="2000" i="1" dirty="0">
                        <a:solidFill>
                          <a:schemeClr val="bg1">
                            <a:lumMod val="50000"/>
                          </a:schemeClr>
                        </a:solidFill>
                        <a:latin typeface="ＭＳ 明朝" panose="02020609040205080304" pitchFamily="17" charset="-128"/>
                        <a:ea typeface="ＭＳ 明朝" panose="02020609040205080304" pitchFamily="17"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000" i="1" dirty="0">
                          <a:solidFill>
                            <a:schemeClr val="bg1">
                              <a:lumMod val="50000"/>
                            </a:schemeClr>
                          </a:solidFill>
                          <a:latin typeface="ＭＳ 明朝" panose="02020609040205080304" pitchFamily="17" charset="-128"/>
                          <a:ea typeface="ＭＳ 明朝" panose="02020609040205080304" pitchFamily="17" charset="-128"/>
                        </a:rPr>
                        <a:t>※</a:t>
                      </a:r>
                      <a:r>
                        <a:rPr kumimoji="1" lang="ja-JP" altLang="en-US" sz="2000" i="1" dirty="0">
                          <a:solidFill>
                            <a:schemeClr val="bg1">
                              <a:lumMod val="50000"/>
                            </a:schemeClr>
                          </a:solidFill>
                          <a:latin typeface="ＭＳ 明朝" panose="02020609040205080304" pitchFamily="17" charset="-128"/>
                          <a:ea typeface="ＭＳ 明朝" panose="02020609040205080304" pitchFamily="17" charset="-128"/>
                        </a:rPr>
                        <a:t>参画機関名の後ろには、次のように表記する。</a:t>
                      </a:r>
                      <a:endParaRPr kumimoji="1" lang="en-US" altLang="ja-JP" sz="2000" i="1" dirty="0">
                        <a:solidFill>
                          <a:schemeClr val="bg1">
                            <a:lumMod val="50000"/>
                          </a:schemeClr>
                        </a:solidFill>
                        <a:latin typeface="ＭＳ 明朝" panose="02020609040205080304" pitchFamily="17" charset="-128"/>
                        <a:ea typeface="ＭＳ 明朝" panose="02020609040205080304" pitchFamily="17"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i="1" dirty="0">
                          <a:solidFill>
                            <a:schemeClr val="bg1">
                              <a:lumMod val="50000"/>
                            </a:schemeClr>
                          </a:solidFill>
                          <a:latin typeface="ＭＳ 明朝" panose="02020609040205080304" pitchFamily="17" charset="-128"/>
                          <a:ea typeface="ＭＳ 明朝" panose="02020609040205080304" pitchFamily="17" charset="-128"/>
                        </a:rPr>
                        <a:t>中小企業は●、中堅企業は〇、スタートアップは▲、海外大学・研究機関は★</a:t>
                      </a:r>
                      <a:endParaRPr kumimoji="1" lang="en-US" altLang="ja-JP" sz="2000" i="1" dirty="0">
                        <a:solidFill>
                          <a:schemeClr val="bg1">
                            <a:lumMod val="50000"/>
                          </a:schemeClr>
                        </a:solidFill>
                        <a:latin typeface="ＭＳ 明朝" panose="02020609040205080304" pitchFamily="17" charset="-128"/>
                        <a:ea typeface="ＭＳ 明朝" panose="02020609040205080304" pitchFamily="17" charset="-128"/>
                      </a:endParaRPr>
                    </a:p>
                  </a:txBody>
                  <a:tcPr anchor="ctr"/>
                </a:tc>
                <a:extLst>
                  <a:ext uri="{0D108BD9-81ED-4DB2-BD59-A6C34878D82A}">
                    <a16:rowId xmlns:a16="http://schemas.microsoft.com/office/drawing/2014/main" val="2101695449"/>
                  </a:ext>
                </a:extLst>
              </a:tr>
            </a:tbl>
          </a:graphicData>
        </a:graphic>
      </p:graphicFrame>
      <p:sp>
        <p:nvSpPr>
          <p:cNvPr id="3" name="スライド番号プレースホルダー 2">
            <a:extLst>
              <a:ext uri="{FF2B5EF4-FFF2-40B4-BE49-F238E27FC236}">
                <a16:creationId xmlns:a16="http://schemas.microsoft.com/office/drawing/2014/main" id="{48A2D198-17FB-B88B-9EFB-2F2D742D42D2}"/>
              </a:ext>
            </a:extLst>
          </p:cNvPr>
          <p:cNvSpPr>
            <a:spLocks noGrp="1"/>
          </p:cNvSpPr>
          <p:nvPr>
            <p:ph type="sldNum" sz="quarter" idx="12"/>
          </p:nvPr>
        </p:nvSpPr>
        <p:spPr>
          <a:xfrm>
            <a:off x="7093825" y="6506627"/>
            <a:ext cx="2057400" cy="365125"/>
          </a:xfrm>
        </p:spPr>
        <p:txBody>
          <a:bodyPr/>
          <a:lstStyle/>
          <a:p>
            <a:fld id="{E9D9C477-5CFB-4E8F-B477-AF2E93B6023D}" type="slidenum">
              <a:rPr kumimoji="1" lang="ja-JP" altLang="en-US" sz="2000" smtClean="0">
                <a:latin typeface="ＭＳ 明朝" panose="02020609040205080304" pitchFamily="17" charset="-128"/>
                <a:ea typeface="ＭＳ 明朝" panose="02020609040205080304" pitchFamily="17" charset="-128"/>
              </a:rPr>
              <a:t>1</a:t>
            </a:fld>
            <a:endParaRPr kumimoji="1" lang="ja-JP" altLang="en-US" sz="20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2475823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C03E14-4465-33CC-62D7-EC1B39A0104E}"/>
            </a:ext>
          </a:extLst>
        </p:cNvPr>
        <p:cNvGrpSpPr/>
        <p:nvPr/>
      </p:nvGrpSpPr>
      <p:grpSpPr>
        <a:xfrm>
          <a:off x="0" y="0"/>
          <a:ext cx="0" cy="0"/>
          <a:chOff x="0" y="0"/>
          <a:chExt cx="0" cy="0"/>
        </a:xfrm>
      </p:grpSpPr>
      <p:sp>
        <p:nvSpPr>
          <p:cNvPr id="10" name="正方形/長方形 9">
            <a:extLst>
              <a:ext uri="{FF2B5EF4-FFF2-40B4-BE49-F238E27FC236}">
                <a16:creationId xmlns:a16="http://schemas.microsoft.com/office/drawing/2014/main" id="{968A4ECD-F110-7293-15CC-23445C1B7272}"/>
              </a:ext>
            </a:extLst>
          </p:cNvPr>
          <p:cNvSpPr/>
          <p:nvPr/>
        </p:nvSpPr>
        <p:spPr>
          <a:xfrm>
            <a:off x="1136072" y="1129553"/>
            <a:ext cx="8007928" cy="393756"/>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t"/>
          <a:lstStyle/>
          <a:p>
            <a:endParaRPr lang="en-US" altLang="ja-JP" sz="3200" dirty="0">
              <a:solidFill>
                <a:schemeClr val="bg1">
                  <a:lumMod val="50000"/>
                </a:schemeClr>
              </a:solidFill>
              <a:latin typeface="ＭＳ 明朝" panose="02020609040205080304" pitchFamily="17" charset="-128"/>
              <a:ea typeface="ＭＳ 明朝" panose="02020609040205080304" pitchFamily="17" charset="-128"/>
            </a:endParaRPr>
          </a:p>
        </p:txBody>
      </p:sp>
      <p:sp>
        <p:nvSpPr>
          <p:cNvPr id="14" name="正方形/長方形 13">
            <a:extLst>
              <a:ext uri="{FF2B5EF4-FFF2-40B4-BE49-F238E27FC236}">
                <a16:creationId xmlns:a16="http://schemas.microsoft.com/office/drawing/2014/main" id="{813F50B6-90C0-C3F7-25C9-D7284B992E2A}"/>
              </a:ext>
            </a:extLst>
          </p:cNvPr>
          <p:cNvSpPr/>
          <p:nvPr/>
        </p:nvSpPr>
        <p:spPr>
          <a:xfrm>
            <a:off x="-6929" y="702895"/>
            <a:ext cx="9144000" cy="426658"/>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本項目で</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1p</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まで可。以下の要素を必ず以下の要素を織り込む。デザインには適宜、線図やイメージ図等を追記。　</a:t>
            </a:r>
            <a:endParaRPr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a:p>
            <a:endParaRPr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p:txBody>
      </p:sp>
      <p:sp>
        <p:nvSpPr>
          <p:cNvPr id="4" name="正方形/長方形 3">
            <a:extLst>
              <a:ext uri="{FF2B5EF4-FFF2-40B4-BE49-F238E27FC236}">
                <a16:creationId xmlns:a16="http://schemas.microsoft.com/office/drawing/2014/main" id="{3A23590A-2F6B-8312-554B-13E5725ADA4A}"/>
              </a:ext>
            </a:extLst>
          </p:cNvPr>
          <p:cNvSpPr/>
          <p:nvPr/>
        </p:nvSpPr>
        <p:spPr>
          <a:xfrm>
            <a:off x="-1" y="-2698"/>
            <a:ext cx="9144001" cy="681571"/>
          </a:xfrm>
          <a:prstGeom prst="rect">
            <a:avLst/>
          </a:prstGeom>
          <a:solidFill>
            <a:schemeClr val="tx1">
              <a:lumMod val="50000"/>
              <a:lumOff val="50000"/>
            </a:schemeClr>
          </a:solidFill>
          <a:ln>
            <a:noFill/>
          </a:ln>
        </p:spPr>
        <p:style>
          <a:lnRef idx="2">
            <a:schemeClr val="accent6"/>
          </a:lnRef>
          <a:fillRef idx="1">
            <a:schemeClr val="lt1"/>
          </a:fillRef>
          <a:effectRef idx="0">
            <a:schemeClr val="accent6"/>
          </a:effectRef>
          <a:fontRef idx="minor">
            <a:schemeClr val="dk1"/>
          </a:fontRef>
        </p:style>
        <p:txBody>
          <a:bodyPr rtlCol="0" anchor="t"/>
          <a:lstStyle/>
          <a:p>
            <a:r>
              <a:rPr lang="ja-JP" altLang="en-US" sz="3600" dirty="0">
                <a:solidFill>
                  <a:schemeClr val="bg1"/>
                </a:solidFill>
                <a:latin typeface="ＭＳ 明朝" panose="02020609040205080304" pitchFamily="17" charset="-128"/>
                <a:ea typeface="ＭＳ 明朝" panose="02020609040205080304" pitchFamily="17" charset="-128"/>
              </a:rPr>
              <a:t>２</a:t>
            </a:r>
            <a:r>
              <a:rPr lang="en-US" altLang="ja-JP" sz="3600" dirty="0">
                <a:solidFill>
                  <a:schemeClr val="bg1"/>
                </a:solidFill>
                <a:latin typeface="ＭＳ 明朝" panose="02020609040205080304" pitchFamily="17" charset="-128"/>
                <a:ea typeface="ＭＳ 明朝" panose="02020609040205080304" pitchFamily="17" charset="-128"/>
              </a:rPr>
              <a:t>.</a:t>
            </a:r>
            <a:r>
              <a:rPr lang="ja-JP" altLang="en-US" sz="3600" dirty="0">
                <a:solidFill>
                  <a:schemeClr val="bg1"/>
                </a:solidFill>
                <a:latin typeface="ＭＳ 明朝" panose="02020609040205080304" pitchFamily="17" charset="-128"/>
                <a:ea typeface="ＭＳ 明朝" panose="02020609040205080304" pitchFamily="17" charset="-128"/>
              </a:rPr>
              <a:t>全体図　　</a:t>
            </a:r>
            <a:endParaRPr lang="en-US" altLang="ja-JP" sz="3600" dirty="0">
              <a:solidFill>
                <a:schemeClr val="bg1"/>
              </a:solidFill>
              <a:latin typeface="ＭＳ 明朝" panose="02020609040205080304" pitchFamily="17" charset="-128"/>
              <a:ea typeface="ＭＳ 明朝" panose="02020609040205080304" pitchFamily="17" charset="-128"/>
            </a:endParaRPr>
          </a:p>
        </p:txBody>
      </p:sp>
      <p:sp>
        <p:nvSpPr>
          <p:cNvPr id="3" name="スライド番号プレースホルダー 2">
            <a:extLst>
              <a:ext uri="{FF2B5EF4-FFF2-40B4-BE49-F238E27FC236}">
                <a16:creationId xmlns:a16="http://schemas.microsoft.com/office/drawing/2014/main" id="{93BB2E3A-D4F9-1055-7623-21AC2F34D169}"/>
              </a:ext>
            </a:extLst>
          </p:cNvPr>
          <p:cNvSpPr>
            <a:spLocks noGrp="1"/>
          </p:cNvSpPr>
          <p:nvPr>
            <p:ph type="sldNum" sz="quarter" idx="12"/>
          </p:nvPr>
        </p:nvSpPr>
        <p:spPr>
          <a:xfrm>
            <a:off x="7086600" y="6449696"/>
            <a:ext cx="2057400" cy="365125"/>
          </a:xfrm>
        </p:spPr>
        <p:txBody>
          <a:bodyPr/>
          <a:lstStyle/>
          <a:p>
            <a:fld id="{E9D9C477-5CFB-4E8F-B477-AF2E93B6023D}" type="slidenum">
              <a:rPr kumimoji="1" lang="ja-JP" altLang="en-US" sz="2000" smtClean="0">
                <a:latin typeface="ＭＳ 明朝" panose="02020609040205080304" pitchFamily="17" charset="-128"/>
                <a:ea typeface="ＭＳ 明朝" panose="02020609040205080304" pitchFamily="17" charset="-128"/>
              </a:rPr>
              <a:t>2</a:t>
            </a:fld>
            <a:endParaRPr kumimoji="1" lang="ja-JP" altLang="en-US" sz="2000" dirty="0">
              <a:latin typeface="ＭＳ 明朝" panose="02020609040205080304" pitchFamily="17" charset="-128"/>
              <a:ea typeface="ＭＳ 明朝" panose="02020609040205080304" pitchFamily="17" charset="-128"/>
            </a:endParaRPr>
          </a:p>
        </p:txBody>
      </p:sp>
      <p:sp>
        <p:nvSpPr>
          <p:cNvPr id="9" name="正方形/長方形 8">
            <a:extLst>
              <a:ext uri="{FF2B5EF4-FFF2-40B4-BE49-F238E27FC236}">
                <a16:creationId xmlns:a16="http://schemas.microsoft.com/office/drawing/2014/main" id="{E0133BC4-BDEA-97F6-5B30-50C3B2F3ED97}"/>
              </a:ext>
            </a:extLst>
          </p:cNvPr>
          <p:cNvSpPr/>
          <p:nvPr/>
        </p:nvSpPr>
        <p:spPr>
          <a:xfrm>
            <a:off x="-12878" y="1523309"/>
            <a:ext cx="9144000" cy="3775407"/>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endParaRPr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a:p>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　・</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体制</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開発体制、役割（すべての参画機関）</a:t>
            </a:r>
            <a:endParaRPr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a:p>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　　</a:t>
            </a:r>
            <a:endParaRPr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a:p>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　・</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背景・課題・研究テーマ</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社会的背景や関連産業の状況、最新の技術開発状況、関わる課題、</a:t>
            </a:r>
            <a:endParaRPr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a:p>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　　　　　　　　　　　　　　　これらから設定される研究開発テーマ</a:t>
            </a:r>
            <a:endParaRPr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a:p>
            <a:endParaRPr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a:p>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　・</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目標</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何が出来上がるのか（すべての開発ターゲット）、最新の技術開発状況から設定される目標</a:t>
            </a:r>
            <a:endParaRPr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a:p>
            <a:endParaRPr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a:p>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　・</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手段</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活用するシーズ、国際優位性、保有特許、課題解決に向けた実施内容・手法・目標とその革新性</a:t>
            </a:r>
            <a:endParaRPr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a:p>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　</a:t>
            </a:r>
            <a:endParaRPr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a:p>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　・</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展望</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研究開発終了後の参加企業のビジネスプラン</a:t>
            </a:r>
            <a:endParaRPr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a:p>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　　</a:t>
            </a:r>
            <a:endParaRPr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a:p>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　・</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展望</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愛知県産業への貢献</a:t>
            </a:r>
            <a:endParaRPr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a:p>
            <a:endParaRPr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a:p>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　・</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展望</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人材育成</a:t>
            </a:r>
            <a:endParaRPr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1354057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1" y="732532"/>
            <a:ext cx="9144000" cy="502148"/>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本項目で最大２</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p</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まで可。以下の要素を必ず織り込む。デザインには適宜、線図やイメージ図を追記。</a:t>
            </a:r>
            <a:endParaRPr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p:txBody>
      </p:sp>
      <p:sp>
        <p:nvSpPr>
          <p:cNvPr id="4" name="正方形/長方形 3"/>
          <p:cNvSpPr/>
          <p:nvPr/>
        </p:nvSpPr>
        <p:spPr>
          <a:xfrm>
            <a:off x="-1" y="-2698"/>
            <a:ext cx="9144001" cy="681571"/>
          </a:xfrm>
          <a:prstGeom prst="rect">
            <a:avLst/>
          </a:prstGeom>
          <a:solidFill>
            <a:schemeClr val="tx1">
              <a:lumMod val="50000"/>
              <a:lumOff val="50000"/>
            </a:schemeClr>
          </a:solidFill>
          <a:ln>
            <a:noFill/>
          </a:ln>
        </p:spPr>
        <p:style>
          <a:lnRef idx="2">
            <a:schemeClr val="accent6"/>
          </a:lnRef>
          <a:fillRef idx="1">
            <a:schemeClr val="lt1"/>
          </a:fillRef>
          <a:effectRef idx="0">
            <a:schemeClr val="accent6"/>
          </a:effectRef>
          <a:fontRef idx="minor">
            <a:schemeClr val="dk1"/>
          </a:fontRef>
        </p:style>
        <p:txBody>
          <a:bodyPr rtlCol="0" anchor="t"/>
          <a:lstStyle/>
          <a:p>
            <a:r>
              <a:rPr lang="ja-JP" altLang="en-US" sz="3600" dirty="0">
                <a:solidFill>
                  <a:schemeClr val="bg1"/>
                </a:solidFill>
                <a:latin typeface="ＭＳ 明朝" panose="02020609040205080304" pitchFamily="17" charset="-128"/>
                <a:ea typeface="ＭＳ 明朝" panose="02020609040205080304" pitchFamily="17" charset="-128"/>
              </a:rPr>
              <a:t>３</a:t>
            </a:r>
            <a:r>
              <a:rPr lang="en-US" altLang="ja-JP" sz="3600" dirty="0">
                <a:solidFill>
                  <a:schemeClr val="bg1"/>
                </a:solidFill>
                <a:latin typeface="ＭＳ 明朝" panose="02020609040205080304" pitchFamily="17" charset="-128"/>
                <a:ea typeface="ＭＳ 明朝" panose="02020609040205080304" pitchFamily="17" charset="-128"/>
              </a:rPr>
              <a:t>.</a:t>
            </a:r>
            <a:r>
              <a:rPr lang="ja-JP" altLang="en-US" sz="3600" dirty="0">
                <a:solidFill>
                  <a:schemeClr val="bg1"/>
                </a:solidFill>
                <a:latin typeface="ＭＳ 明朝" panose="02020609040205080304" pitchFamily="17" charset="-128"/>
                <a:ea typeface="ＭＳ 明朝" panose="02020609040205080304" pitchFamily="17" charset="-128"/>
              </a:rPr>
              <a:t>研究テーマの背景・課題</a:t>
            </a:r>
            <a:r>
              <a:rPr lang="ja-JP" altLang="en-US" sz="1600" dirty="0">
                <a:solidFill>
                  <a:schemeClr val="bg1"/>
                </a:solidFill>
                <a:latin typeface="ＭＳ 明朝" panose="02020609040205080304" pitchFamily="17" charset="-128"/>
                <a:ea typeface="ＭＳ 明朝" panose="02020609040205080304" pitchFamily="17" charset="-128"/>
              </a:rPr>
              <a:t>　</a:t>
            </a:r>
            <a:endParaRPr lang="en-US" altLang="ja-JP" sz="1600" dirty="0">
              <a:solidFill>
                <a:schemeClr val="bg1"/>
              </a:solidFill>
              <a:latin typeface="ＭＳ 明朝" panose="02020609040205080304" pitchFamily="17" charset="-128"/>
              <a:ea typeface="ＭＳ 明朝" panose="02020609040205080304" pitchFamily="17" charset="-128"/>
            </a:endParaRPr>
          </a:p>
        </p:txBody>
      </p:sp>
      <p:sp>
        <p:nvSpPr>
          <p:cNvPr id="6" name="スライド番号プレースホルダー 5">
            <a:extLst>
              <a:ext uri="{FF2B5EF4-FFF2-40B4-BE49-F238E27FC236}">
                <a16:creationId xmlns:a16="http://schemas.microsoft.com/office/drawing/2014/main" id="{F163B377-64CF-A73C-A693-5FFE61E067CF}"/>
              </a:ext>
            </a:extLst>
          </p:cNvPr>
          <p:cNvSpPr>
            <a:spLocks noGrp="1"/>
          </p:cNvSpPr>
          <p:nvPr>
            <p:ph type="sldNum" sz="quarter" idx="12"/>
          </p:nvPr>
        </p:nvSpPr>
        <p:spPr>
          <a:xfrm>
            <a:off x="7079455" y="6523375"/>
            <a:ext cx="2057400" cy="365125"/>
          </a:xfrm>
        </p:spPr>
        <p:txBody>
          <a:bodyPr/>
          <a:lstStyle/>
          <a:p>
            <a:fld id="{E9D9C477-5CFB-4E8F-B477-AF2E93B6023D}" type="slidenum">
              <a:rPr kumimoji="1" lang="ja-JP" altLang="en-US" sz="2000" smtClean="0">
                <a:latin typeface="ＭＳ 明朝" panose="02020609040205080304" pitchFamily="17" charset="-128"/>
                <a:ea typeface="ＭＳ 明朝" panose="02020609040205080304" pitchFamily="17" charset="-128"/>
              </a:rPr>
              <a:t>3</a:t>
            </a:fld>
            <a:endParaRPr kumimoji="1" lang="ja-JP" altLang="en-US" sz="2000" dirty="0">
              <a:latin typeface="ＭＳ 明朝" panose="02020609040205080304" pitchFamily="17" charset="-128"/>
              <a:ea typeface="ＭＳ 明朝" panose="02020609040205080304" pitchFamily="17" charset="-128"/>
            </a:endParaRPr>
          </a:p>
        </p:txBody>
      </p:sp>
      <p:sp>
        <p:nvSpPr>
          <p:cNvPr id="7" name="正方形/長方形 6">
            <a:extLst>
              <a:ext uri="{FF2B5EF4-FFF2-40B4-BE49-F238E27FC236}">
                <a16:creationId xmlns:a16="http://schemas.microsoft.com/office/drawing/2014/main" id="{9AFA60EC-F8AF-549A-F1D0-4F4214D66842}"/>
              </a:ext>
            </a:extLst>
          </p:cNvPr>
          <p:cNvSpPr/>
          <p:nvPr/>
        </p:nvSpPr>
        <p:spPr>
          <a:xfrm>
            <a:off x="-12878" y="1523309"/>
            <a:ext cx="9144000" cy="3775407"/>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endParaRPr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a:p>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　・</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背景</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社会的背景や関連産業の状況</a:t>
            </a:r>
            <a:endParaRPr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a:p>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　　</a:t>
            </a:r>
            <a:endParaRPr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a:p>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　・</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技術動向</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最新の技術開発状況、抱える課題</a:t>
            </a:r>
            <a:endParaRPr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a:p>
            <a:endParaRPr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a:p>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　・</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産学連携</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業界横断的、オープンイノベーションで取組むべき必然性</a:t>
            </a:r>
            <a:endParaRPr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1482212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5AE699-F56C-712F-6048-469970FDBF49}"/>
            </a:ext>
          </a:extLst>
        </p:cNvPr>
        <p:cNvGrpSpPr/>
        <p:nvPr/>
      </p:nvGrpSpPr>
      <p:grpSpPr>
        <a:xfrm>
          <a:off x="0" y="0"/>
          <a:ext cx="0" cy="0"/>
          <a:chOff x="0" y="0"/>
          <a:chExt cx="0" cy="0"/>
        </a:xfrm>
      </p:grpSpPr>
      <p:sp>
        <p:nvSpPr>
          <p:cNvPr id="10" name="正方形/長方形 9">
            <a:extLst>
              <a:ext uri="{FF2B5EF4-FFF2-40B4-BE49-F238E27FC236}">
                <a16:creationId xmlns:a16="http://schemas.microsoft.com/office/drawing/2014/main" id="{C08B598A-6A73-7F2A-0C99-015DF986EFEE}"/>
              </a:ext>
            </a:extLst>
          </p:cNvPr>
          <p:cNvSpPr/>
          <p:nvPr/>
        </p:nvSpPr>
        <p:spPr>
          <a:xfrm>
            <a:off x="1136072" y="1129553"/>
            <a:ext cx="8007928" cy="393756"/>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t"/>
          <a:lstStyle/>
          <a:p>
            <a:endParaRPr lang="en-US" altLang="ja-JP" sz="3200" dirty="0">
              <a:solidFill>
                <a:schemeClr val="bg1">
                  <a:lumMod val="50000"/>
                </a:schemeClr>
              </a:solidFill>
              <a:latin typeface="ＭＳ 明朝" panose="02020609040205080304" pitchFamily="17" charset="-128"/>
              <a:ea typeface="ＭＳ 明朝" panose="02020609040205080304" pitchFamily="17" charset="-128"/>
            </a:endParaRPr>
          </a:p>
        </p:txBody>
      </p:sp>
      <p:sp>
        <p:nvSpPr>
          <p:cNvPr id="14" name="正方形/長方形 13">
            <a:extLst>
              <a:ext uri="{FF2B5EF4-FFF2-40B4-BE49-F238E27FC236}">
                <a16:creationId xmlns:a16="http://schemas.microsoft.com/office/drawing/2014/main" id="{209F6DF8-45CC-A783-E416-455DC451FFB3}"/>
              </a:ext>
            </a:extLst>
          </p:cNvPr>
          <p:cNvSpPr/>
          <p:nvPr/>
        </p:nvSpPr>
        <p:spPr>
          <a:xfrm>
            <a:off x="1" y="678875"/>
            <a:ext cx="9144000" cy="437241"/>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本項目で最大２</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p</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まで可。基本的に以下のフォームを活用</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フォントサイズ等修正可</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a:t>
            </a:r>
            <a:endParaRPr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p:txBody>
      </p:sp>
      <p:sp>
        <p:nvSpPr>
          <p:cNvPr id="4" name="正方形/長方形 3">
            <a:extLst>
              <a:ext uri="{FF2B5EF4-FFF2-40B4-BE49-F238E27FC236}">
                <a16:creationId xmlns:a16="http://schemas.microsoft.com/office/drawing/2014/main" id="{C9903B6B-AF2C-5B7A-BF25-88DC2E2BE161}"/>
              </a:ext>
            </a:extLst>
          </p:cNvPr>
          <p:cNvSpPr/>
          <p:nvPr/>
        </p:nvSpPr>
        <p:spPr>
          <a:xfrm>
            <a:off x="-1" y="-2698"/>
            <a:ext cx="9144001" cy="681571"/>
          </a:xfrm>
          <a:prstGeom prst="rect">
            <a:avLst/>
          </a:prstGeom>
          <a:solidFill>
            <a:schemeClr val="tx1">
              <a:lumMod val="50000"/>
              <a:lumOff val="50000"/>
            </a:schemeClr>
          </a:solidFill>
          <a:ln>
            <a:noFill/>
          </a:ln>
        </p:spPr>
        <p:style>
          <a:lnRef idx="2">
            <a:schemeClr val="accent6"/>
          </a:lnRef>
          <a:fillRef idx="1">
            <a:schemeClr val="lt1"/>
          </a:fillRef>
          <a:effectRef idx="0">
            <a:schemeClr val="accent6"/>
          </a:effectRef>
          <a:fontRef idx="minor">
            <a:schemeClr val="dk1"/>
          </a:fontRef>
        </p:style>
        <p:txBody>
          <a:bodyPr rtlCol="0" anchor="t"/>
          <a:lstStyle/>
          <a:p>
            <a:r>
              <a:rPr lang="ja-JP" altLang="en-US" sz="2800" dirty="0">
                <a:solidFill>
                  <a:schemeClr val="bg1"/>
                </a:solidFill>
                <a:latin typeface="ＭＳ 明朝" panose="02020609040205080304" pitchFamily="17" charset="-128"/>
                <a:ea typeface="ＭＳ 明朝" panose="02020609040205080304" pitchFamily="17" charset="-128"/>
              </a:rPr>
              <a:t>４．世の中の最新の取組状況・ベンチマーク・目標設定　</a:t>
            </a:r>
            <a:endParaRPr lang="en-US" altLang="ja-JP" sz="2800" dirty="0">
              <a:solidFill>
                <a:schemeClr val="bg1"/>
              </a:solidFill>
              <a:latin typeface="ＭＳ 明朝" panose="02020609040205080304" pitchFamily="17" charset="-128"/>
              <a:ea typeface="ＭＳ 明朝" panose="02020609040205080304" pitchFamily="17" charset="-128"/>
            </a:endParaRPr>
          </a:p>
        </p:txBody>
      </p:sp>
      <p:sp>
        <p:nvSpPr>
          <p:cNvPr id="6" name="スライド番号プレースホルダー 5">
            <a:extLst>
              <a:ext uri="{FF2B5EF4-FFF2-40B4-BE49-F238E27FC236}">
                <a16:creationId xmlns:a16="http://schemas.microsoft.com/office/drawing/2014/main" id="{ADD44A30-78B7-9C09-8669-208D9EC2B4DA}"/>
              </a:ext>
            </a:extLst>
          </p:cNvPr>
          <p:cNvSpPr>
            <a:spLocks noGrp="1"/>
          </p:cNvSpPr>
          <p:nvPr>
            <p:ph type="sldNum" sz="quarter" idx="12"/>
          </p:nvPr>
        </p:nvSpPr>
        <p:spPr>
          <a:xfrm>
            <a:off x="7086598" y="6461297"/>
            <a:ext cx="2057400" cy="365125"/>
          </a:xfrm>
        </p:spPr>
        <p:txBody>
          <a:bodyPr/>
          <a:lstStyle/>
          <a:p>
            <a:fld id="{E9D9C477-5CFB-4E8F-B477-AF2E93B6023D}" type="slidenum">
              <a:rPr kumimoji="1" lang="ja-JP" altLang="en-US" sz="2000" smtClean="0">
                <a:latin typeface="ＭＳ 明朝" panose="02020609040205080304" pitchFamily="17" charset="-128"/>
                <a:ea typeface="ＭＳ 明朝" panose="02020609040205080304" pitchFamily="17" charset="-128"/>
              </a:rPr>
              <a:t>4</a:t>
            </a:fld>
            <a:endParaRPr kumimoji="1" lang="ja-JP" altLang="en-US" sz="2000" dirty="0">
              <a:latin typeface="ＭＳ 明朝" panose="02020609040205080304" pitchFamily="17" charset="-128"/>
              <a:ea typeface="ＭＳ 明朝" panose="02020609040205080304" pitchFamily="17" charset="-128"/>
            </a:endParaRPr>
          </a:p>
        </p:txBody>
      </p:sp>
      <p:graphicFrame>
        <p:nvGraphicFramePr>
          <p:cNvPr id="2" name="表 1">
            <a:extLst>
              <a:ext uri="{FF2B5EF4-FFF2-40B4-BE49-F238E27FC236}">
                <a16:creationId xmlns:a16="http://schemas.microsoft.com/office/drawing/2014/main" id="{0599EC4A-11D9-B2D7-3D3C-D1BE75007625}"/>
              </a:ext>
            </a:extLst>
          </p:cNvPr>
          <p:cNvGraphicFramePr>
            <a:graphicFrameLocks noGrp="1"/>
          </p:cNvGraphicFramePr>
          <p:nvPr>
            <p:extLst>
              <p:ext uri="{D42A27DB-BD31-4B8C-83A1-F6EECF244321}">
                <p14:modId xmlns:p14="http://schemas.microsoft.com/office/powerpoint/2010/main" val="212151943"/>
              </p:ext>
            </p:extLst>
          </p:nvPr>
        </p:nvGraphicFramePr>
        <p:xfrm>
          <a:off x="299676" y="1063959"/>
          <a:ext cx="8544646" cy="5175176"/>
        </p:xfrm>
        <a:graphic>
          <a:graphicData uri="http://schemas.openxmlformats.org/drawingml/2006/table">
            <a:tbl>
              <a:tblPr firstRow="1" bandRow="1">
                <a:tableStyleId>{5C22544A-7EE6-4342-B048-85BDC9FD1C3A}</a:tableStyleId>
              </a:tblPr>
              <a:tblGrid>
                <a:gridCol w="1693584">
                  <a:extLst>
                    <a:ext uri="{9D8B030D-6E8A-4147-A177-3AD203B41FA5}">
                      <a16:colId xmlns:a16="http://schemas.microsoft.com/office/drawing/2014/main" val="365015557"/>
                    </a:ext>
                  </a:extLst>
                </a:gridCol>
                <a:gridCol w="2335339">
                  <a:extLst>
                    <a:ext uri="{9D8B030D-6E8A-4147-A177-3AD203B41FA5}">
                      <a16:colId xmlns:a16="http://schemas.microsoft.com/office/drawing/2014/main" val="372994993"/>
                    </a:ext>
                  </a:extLst>
                </a:gridCol>
                <a:gridCol w="2256397">
                  <a:extLst>
                    <a:ext uri="{9D8B030D-6E8A-4147-A177-3AD203B41FA5}">
                      <a16:colId xmlns:a16="http://schemas.microsoft.com/office/drawing/2014/main" val="3081715690"/>
                    </a:ext>
                  </a:extLst>
                </a:gridCol>
                <a:gridCol w="2259326">
                  <a:extLst>
                    <a:ext uri="{9D8B030D-6E8A-4147-A177-3AD203B41FA5}">
                      <a16:colId xmlns:a16="http://schemas.microsoft.com/office/drawing/2014/main" val="733499677"/>
                    </a:ext>
                  </a:extLst>
                </a:gridCol>
              </a:tblGrid>
              <a:tr h="57437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dirty="0">
                          <a:latin typeface="UD デジタル 教科書体 NK-B" panose="02020700000000000000" pitchFamily="18" charset="-128"/>
                          <a:ea typeface="UD デジタル 教科書体 NK-B" panose="02020700000000000000" pitchFamily="18" charset="-128"/>
                        </a:rPr>
                        <a:t>開発ターゲット</a:t>
                      </a:r>
                    </a:p>
                  </a:txBody>
                  <a:tcPr anchor="ctr"/>
                </a:tc>
                <a:tc>
                  <a:txBody>
                    <a:bodyPr/>
                    <a:lstStyle/>
                    <a:p>
                      <a:pPr algn="ctr"/>
                      <a:r>
                        <a:rPr kumimoji="1" lang="ja-JP" altLang="en-US" sz="1800" dirty="0">
                          <a:solidFill>
                            <a:schemeClr val="bg1"/>
                          </a:solidFill>
                          <a:latin typeface="UD デジタル 教科書体 NK-B" panose="02020700000000000000" pitchFamily="18" charset="-128"/>
                          <a:ea typeface="UD デジタル 教科書体 NK-B" panose="02020700000000000000" pitchFamily="18" charset="-128"/>
                        </a:rPr>
                        <a:t>ベンチマーク結果</a:t>
                      </a:r>
                      <a:endParaRPr kumimoji="1" lang="ja-JP" altLang="en-US"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dirty="0">
                          <a:solidFill>
                            <a:schemeClr val="bg1"/>
                          </a:solidFill>
                          <a:latin typeface="UD デジタル 教科書体 NK-B" panose="02020700000000000000" pitchFamily="18" charset="-128"/>
                          <a:ea typeface="UD デジタル 教科書体 NK-B" panose="02020700000000000000" pitchFamily="18" charset="-128"/>
                        </a:rPr>
                        <a:t>目標</a:t>
                      </a:r>
                      <a:r>
                        <a:rPr kumimoji="1" lang="en-US" altLang="ja-JP" sz="1800" dirty="0">
                          <a:solidFill>
                            <a:schemeClr val="bg1"/>
                          </a:solidFill>
                          <a:latin typeface="UD デジタル 教科書体 NK-B" panose="02020700000000000000" pitchFamily="18" charset="-128"/>
                          <a:ea typeface="UD デジタル 教科書体 NK-B" panose="02020700000000000000" pitchFamily="18" charset="-128"/>
                        </a:rPr>
                        <a:t>(</a:t>
                      </a:r>
                      <a:r>
                        <a:rPr kumimoji="1" lang="ja-JP" altLang="en-US" sz="1800" dirty="0">
                          <a:solidFill>
                            <a:schemeClr val="bg1"/>
                          </a:solidFill>
                          <a:latin typeface="UD デジタル 教科書体 NK-B" panose="02020700000000000000" pitchFamily="18" charset="-128"/>
                          <a:ea typeface="UD デジタル 教科書体 NK-B" panose="02020700000000000000" pitchFamily="18" charset="-128"/>
                        </a:rPr>
                        <a:t>アウトプット</a:t>
                      </a:r>
                      <a:r>
                        <a:rPr kumimoji="1" lang="en-US" altLang="ja-JP" sz="1800" dirty="0">
                          <a:solidFill>
                            <a:schemeClr val="bg1"/>
                          </a:solidFill>
                          <a:latin typeface="UD デジタル 教科書体 NK-B" panose="02020700000000000000" pitchFamily="18" charset="-128"/>
                          <a:ea typeface="UD デジタル 教科書体 NK-B" panose="02020700000000000000" pitchFamily="18" charset="-128"/>
                        </a:rPr>
                        <a:t>)</a:t>
                      </a:r>
                      <a:endParaRPr kumimoji="1" lang="ja-JP" altLang="en-US" sz="1800" dirty="0">
                        <a:solidFill>
                          <a:schemeClr val="bg1"/>
                        </a:solidFill>
                        <a:latin typeface="UD デジタル 教科書体 NK-B" panose="02020700000000000000" pitchFamily="18" charset="-128"/>
                        <a:ea typeface="UD デジタル 教科書体 NK-B" panose="02020700000000000000" pitchFamily="18"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dirty="0">
                          <a:solidFill>
                            <a:schemeClr val="bg1"/>
                          </a:solidFill>
                          <a:latin typeface="UD デジタル 教科書体 NK-B" panose="02020700000000000000" pitchFamily="18" charset="-128"/>
                          <a:ea typeface="UD デジタル 教科書体 NK-B" panose="02020700000000000000" pitchFamily="18" charset="-128"/>
                        </a:rPr>
                        <a:t>将来展望</a:t>
                      </a:r>
                      <a:endParaRPr kumimoji="1" lang="en-US" altLang="ja-JP" sz="1800" dirty="0">
                        <a:solidFill>
                          <a:schemeClr val="bg1"/>
                        </a:solidFill>
                        <a:latin typeface="UD デジタル 教科書体 NK-B" panose="02020700000000000000" pitchFamily="18" charset="-128"/>
                        <a:ea typeface="UD デジタル 教科書体 NK-B" panose="02020700000000000000" pitchFamily="18"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800" dirty="0">
                          <a:solidFill>
                            <a:schemeClr val="bg1"/>
                          </a:solidFill>
                          <a:latin typeface="UD デジタル 教科書体 NK-B" panose="02020700000000000000" pitchFamily="18" charset="-128"/>
                          <a:ea typeface="UD デジタル 教科書体 NK-B" panose="02020700000000000000" pitchFamily="18" charset="-128"/>
                        </a:rPr>
                        <a:t>(</a:t>
                      </a:r>
                      <a:r>
                        <a:rPr kumimoji="1" lang="ja-JP" altLang="en-US" sz="1800" dirty="0">
                          <a:solidFill>
                            <a:schemeClr val="bg1"/>
                          </a:solidFill>
                          <a:latin typeface="UD デジタル 教科書体 NK-B" panose="02020700000000000000" pitchFamily="18" charset="-128"/>
                          <a:ea typeface="UD デジタル 教科書体 NK-B" panose="02020700000000000000" pitchFamily="18" charset="-128"/>
                        </a:rPr>
                        <a:t>アウトカム</a:t>
                      </a:r>
                      <a:r>
                        <a:rPr kumimoji="1" lang="en-US" altLang="ja-JP" sz="1800" dirty="0">
                          <a:solidFill>
                            <a:schemeClr val="bg1"/>
                          </a:solidFill>
                          <a:latin typeface="UD デジタル 教科書体 NK-B" panose="02020700000000000000" pitchFamily="18" charset="-128"/>
                          <a:ea typeface="UD デジタル 教科書体 NK-B" panose="02020700000000000000" pitchFamily="18" charset="-128"/>
                        </a:rPr>
                        <a:t>)</a:t>
                      </a:r>
                      <a:endParaRPr kumimoji="1" lang="ja-JP" altLang="en-US" sz="1800" dirty="0">
                        <a:solidFill>
                          <a:schemeClr val="bg1"/>
                        </a:solidFill>
                        <a:latin typeface="UD デジタル 教科書体 NK-B" panose="02020700000000000000" pitchFamily="18" charset="-128"/>
                        <a:ea typeface="UD デジタル 教科書体 NK-B" panose="02020700000000000000" pitchFamily="18" charset="-128"/>
                      </a:endParaRPr>
                    </a:p>
                  </a:txBody>
                  <a:tcPr anchor="ctr"/>
                </a:tc>
                <a:extLst>
                  <a:ext uri="{0D108BD9-81ED-4DB2-BD59-A6C34878D82A}">
                    <a16:rowId xmlns:a16="http://schemas.microsoft.com/office/drawing/2014/main" val="914491249"/>
                  </a:ext>
                </a:extLst>
              </a:tr>
              <a:tr h="133469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800" i="1" dirty="0">
                          <a:solidFill>
                            <a:schemeClr val="bg1">
                              <a:lumMod val="50000"/>
                            </a:schemeClr>
                          </a:solidFill>
                          <a:latin typeface="ＭＳ 明朝" panose="02020609040205080304" pitchFamily="17" charset="-128"/>
                          <a:ea typeface="ＭＳ 明朝" panose="02020609040205080304" pitchFamily="17" charset="-128"/>
                        </a:rPr>
                        <a:t>〇〇技術の開発</a:t>
                      </a:r>
                      <a:endParaRPr kumimoji="1" lang="ja-JP" altLang="en-US" sz="1800" dirty="0">
                        <a:latin typeface="メイリオ" panose="020B0604030504040204" pitchFamily="50" charset="-128"/>
                        <a:ea typeface="メイリオ"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800" i="1" dirty="0">
                          <a:solidFill>
                            <a:schemeClr val="bg1">
                              <a:lumMod val="50000"/>
                            </a:schemeClr>
                          </a:solidFill>
                          <a:latin typeface="ＭＳ 明朝" panose="02020609040205080304" pitchFamily="17" charset="-128"/>
                          <a:ea typeface="ＭＳ 明朝" panose="02020609040205080304" pitchFamily="17" charset="-128"/>
                        </a:rPr>
                        <a:t>米国〇〇大において〇〇伝導率の〇％達成と〇〇社と連携して製品開発（〇〇）の実績がある。</a:t>
                      </a:r>
                      <a:endParaRPr kumimoji="1" lang="ja-JP" altLang="en-US" sz="1800" dirty="0">
                        <a:latin typeface="UD デジタル 教科書体 NK-B" panose="02020700000000000000" pitchFamily="18" charset="-128"/>
                        <a:ea typeface="UD デジタル 教科書体 NK-B" panose="02020700000000000000" pitchFamily="18"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i="1" dirty="0">
                          <a:solidFill>
                            <a:schemeClr val="bg1">
                              <a:lumMod val="50000"/>
                            </a:schemeClr>
                          </a:solidFill>
                          <a:latin typeface="ＭＳ 明朝" panose="02020609040205080304" pitchFamily="17" charset="-128"/>
                          <a:ea typeface="ＭＳ 明朝" panose="02020609040205080304" pitchFamily="17" charset="-128"/>
                        </a:rPr>
                        <a:t>〇〇伝導率の〇％達成と同技術を活用して参画機関〇〇社による上市。</a:t>
                      </a:r>
                      <a:endParaRPr kumimoji="1" lang="ja-JP" altLang="en-US" sz="1800" dirty="0">
                        <a:latin typeface="UD デジタル 教科書体 NK-B" panose="02020700000000000000" pitchFamily="18" charset="-128"/>
                        <a:ea typeface="UD デジタル 教科書体 NK-B" panose="02020700000000000000" pitchFamily="18"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i="1" dirty="0">
                          <a:solidFill>
                            <a:schemeClr val="bg1">
                              <a:lumMod val="50000"/>
                            </a:schemeClr>
                          </a:solidFill>
                          <a:latin typeface="ＭＳ 明朝" panose="02020609040205080304" pitchFamily="17" charset="-128"/>
                          <a:ea typeface="ＭＳ 明朝" panose="02020609040205080304" pitchFamily="17" charset="-128"/>
                        </a:rPr>
                        <a:t>世界最高レベルの〇〇伝導率材料を活用した〇〇により本県〇〇産業界の強化と〇〇への技術転用による〇〇。</a:t>
                      </a:r>
                      <a:endParaRPr kumimoji="1" lang="ja-JP" altLang="en-US" sz="1800" dirty="0">
                        <a:latin typeface="UD デジタル 教科書体 NK-B" panose="02020700000000000000" pitchFamily="18" charset="-128"/>
                        <a:ea typeface="UD デジタル 教科書体 NK-B" panose="02020700000000000000" pitchFamily="18" charset="-128"/>
                      </a:endParaRPr>
                    </a:p>
                  </a:txBody>
                  <a:tcPr/>
                </a:tc>
                <a:extLst>
                  <a:ext uri="{0D108BD9-81ED-4DB2-BD59-A6C34878D82A}">
                    <a16:rowId xmlns:a16="http://schemas.microsoft.com/office/drawing/2014/main" val="1502934751"/>
                  </a:ext>
                </a:extLst>
              </a:tr>
              <a:tr h="133469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800" i="1" dirty="0">
                          <a:solidFill>
                            <a:schemeClr val="bg1">
                              <a:lumMod val="50000"/>
                            </a:schemeClr>
                          </a:solidFill>
                          <a:latin typeface="ＭＳ 明朝" panose="02020609040205080304" pitchFamily="17" charset="-128"/>
                          <a:ea typeface="ＭＳ 明朝" panose="02020609040205080304" pitchFamily="17" charset="-128"/>
                        </a:rPr>
                        <a:t>〇〇の設計・システム構築</a:t>
                      </a:r>
                      <a:endParaRPr kumimoji="1" lang="ja-JP" altLang="en-US" sz="1800" dirty="0">
                        <a:latin typeface="メイリオ" panose="020B0604030504040204" pitchFamily="50" charset="-128"/>
                        <a:ea typeface="メイリオ" panose="020B0604030504040204" pitchFamily="50" charset="-128"/>
                      </a:endParaRPr>
                    </a:p>
                    <a:p>
                      <a:pPr algn="ctr"/>
                      <a:endParaRPr kumimoji="1" lang="ja-JP" altLang="en-US"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i="1" dirty="0">
                          <a:solidFill>
                            <a:schemeClr val="bg1">
                              <a:lumMod val="50000"/>
                            </a:schemeClr>
                          </a:solidFill>
                          <a:latin typeface="ＭＳ 明朝" panose="02020609040205080304" pitchFamily="17" charset="-128"/>
                          <a:ea typeface="ＭＳ 明朝" panose="02020609040205080304" pitchFamily="17" charset="-128"/>
                        </a:rPr>
                        <a:t>ドイツ〇〇社において〇〇シミュレーション技術を活用した誤差〇〇以下の〇〇システムを構築。</a:t>
                      </a:r>
                      <a:endParaRPr kumimoji="1" lang="ja-JP" altLang="en-US" sz="1800" dirty="0">
                        <a:latin typeface="UD デジタル 教科書体 NK-B" panose="02020700000000000000" pitchFamily="18" charset="-128"/>
                        <a:ea typeface="UD デジタル 教科書体 NK-B" panose="02020700000000000000" pitchFamily="18"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800" i="1" dirty="0">
                          <a:solidFill>
                            <a:schemeClr val="bg1">
                              <a:lumMod val="50000"/>
                            </a:schemeClr>
                          </a:solidFill>
                          <a:latin typeface="ＭＳ 明朝" panose="02020609040205080304" pitchFamily="17" charset="-128"/>
                          <a:ea typeface="ＭＳ 明朝" panose="02020609040205080304" pitchFamily="17" charset="-128"/>
                        </a:rPr>
                        <a:t>独自性のある〇〇を活用した〇〇シミュレーション技術を活用した誤差〇〇以下の達成。</a:t>
                      </a:r>
                      <a:endParaRPr kumimoji="1" lang="ja-JP" altLang="en-US" sz="1800" dirty="0">
                        <a:latin typeface="UD デジタル 教科書体 NK-B" panose="02020700000000000000" pitchFamily="18" charset="-128"/>
                        <a:ea typeface="UD デジタル 教科書体 NK-B" panose="02020700000000000000" pitchFamily="18"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800" i="1" dirty="0">
                          <a:solidFill>
                            <a:schemeClr val="bg1">
                              <a:lumMod val="50000"/>
                            </a:schemeClr>
                          </a:solidFill>
                          <a:latin typeface="ＭＳ 明朝" panose="02020609040205080304" pitchFamily="17" charset="-128"/>
                          <a:ea typeface="ＭＳ 明朝" panose="02020609040205080304" pitchFamily="17" charset="-128"/>
                        </a:rPr>
                        <a:t>〇〇シミュレーション技術の〇〇社の〇〇への搭載によるグローバル展開。</a:t>
                      </a:r>
                      <a:endParaRPr kumimoji="1" lang="ja-JP" altLang="en-US" sz="1800" dirty="0">
                        <a:latin typeface="UD デジタル 教科書体 NK-B" panose="02020700000000000000" pitchFamily="18" charset="-128"/>
                        <a:ea typeface="UD デジタル 教科書体 NK-B" panose="02020700000000000000" pitchFamily="18" charset="-128"/>
                      </a:endParaRPr>
                    </a:p>
                  </a:txBody>
                  <a:tcPr/>
                </a:tc>
                <a:extLst>
                  <a:ext uri="{0D108BD9-81ED-4DB2-BD59-A6C34878D82A}">
                    <a16:rowId xmlns:a16="http://schemas.microsoft.com/office/drawing/2014/main" val="3996299298"/>
                  </a:ext>
                </a:extLst>
              </a:tr>
              <a:tr h="133469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i="1" dirty="0">
                          <a:solidFill>
                            <a:schemeClr val="bg1">
                              <a:lumMod val="50000"/>
                            </a:schemeClr>
                          </a:solidFill>
                          <a:latin typeface="ＭＳ 明朝" panose="02020609040205080304" pitchFamily="17" charset="-128"/>
                          <a:ea typeface="ＭＳ 明朝" panose="02020609040205080304" pitchFamily="17" charset="-128"/>
                        </a:rPr>
                        <a:t>・・・</a:t>
                      </a:r>
                      <a:endParaRPr kumimoji="1" lang="ja-JP" altLang="en-US" sz="1800" dirty="0">
                        <a:latin typeface="UD デジタル 教科書体 NK-B" panose="02020700000000000000" pitchFamily="18" charset="-128"/>
                        <a:ea typeface="UD デジタル 教科書体 NK-B" panose="02020700000000000000" pitchFamily="18" charset="-128"/>
                      </a:endParaRPr>
                    </a:p>
                    <a:p>
                      <a:pPr algn="ctr"/>
                      <a:endParaRPr kumimoji="1" lang="ja-JP" altLang="en-US" dirty="0"/>
                    </a:p>
                  </a:txBody>
                  <a:tcPr anchor="ct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extLst>
                  <a:ext uri="{0D108BD9-81ED-4DB2-BD59-A6C34878D82A}">
                    <a16:rowId xmlns:a16="http://schemas.microsoft.com/office/drawing/2014/main" val="704982088"/>
                  </a:ext>
                </a:extLst>
              </a:tr>
            </a:tbl>
          </a:graphicData>
        </a:graphic>
      </p:graphicFrame>
      <p:sp>
        <p:nvSpPr>
          <p:cNvPr id="11" name="正方形/長方形 10">
            <a:extLst>
              <a:ext uri="{FF2B5EF4-FFF2-40B4-BE49-F238E27FC236}">
                <a16:creationId xmlns:a16="http://schemas.microsoft.com/office/drawing/2014/main" id="{C6C281C0-3701-476F-BA8B-CD3520F9ADE6}"/>
              </a:ext>
            </a:extLst>
          </p:cNvPr>
          <p:cNvSpPr/>
          <p:nvPr/>
        </p:nvSpPr>
        <p:spPr>
          <a:xfrm>
            <a:off x="2811599" y="3327041"/>
            <a:ext cx="4339650" cy="923330"/>
          </a:xfrm>
          <a:prstGeom prst="rect">
            <a:avLst/>
          </a:prstGeom>
          <a:noFill/>
        </p:spPr>
        <p:txBody>
          <a:bodyPr wrap="none" lIns="91440" tIns="45720" rIns="91440" bIns="45720">
            <a:spAutoFit/>
          </a:bodyPr>
          <a:lstStyle/>
          <a:p>
            <a:pPr algn="ctr"/>
            <a:r>
              <a:rPr lang="ja-JP" altLang="en-US" sz="5400" b="1" dirty="0">
                <a:ln w="10160">
                  <a:solidFill>
                    <a:schemeClr val="bg1">
                      <a:lumMod val="50000"/>
                    </a:schemeClr>
                  </a:solidFill>
                  <a:prstDash val="solid"/>
                </a:ln>
                <a:solidFill>
                  <a:srgbClr val="FFFFFF"/>
                </a:solidFill>
                <a:effectLst>
                  <a:outerShdw blurRad="38100" dist="22860" dir="5400000" algn="tl" rotWithShape="0">
                    <a:srgbClr val="000000">
                      <a:alpha val="30000"/>
                    </a:srgbClr>
                  </a:outerShdw>
                </a:effectLst>
              </a:rPr>
              <a:t>記入イメージ</a:t>
            </a:r>
          </a:p>
        </p:txBody>
      </p:sp>
    </p:spTree>
    <p:extLst>
      <p:ext uri="{BB962C8B-B14F-4D97-AF65-F5344CB8AC3E}">
        <p14:creationId xmlns:p14="http://schemas.microsoft.com/office/powerpoint/2010/main" val="37301929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1" y="678875"/>
            <a:ext cx="9144000" cy="6179127"/>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本項目で最大２ｐまで可。基本的に以下のフォームを活用</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フォントサイズ等修正可</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。適宜、イメージ図、グラフ、表等を追記。</a:t>
            </a:r>
            <a:endParaRPr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p:txBody>
      </p:sp>
      <p:sp>
        <p:nvSpPr>
          <p:cNvPr id="4" name="正方形/長方形 3"/>
          <p:cNvSpPr/>
          <p:nvPr/>
        </p:nvSpPr>
        <p:spPr>
          <a:xfrm>
            <a:off x="-1" y="-2698"/>
            <a:ext cx="9144001" cy="681571"/>
          </a:xfrm>
          <a:prstGeom prst="rect">
            <a:avLst/>
          </a:prstGeom>
          <a:solidFill>
            <a:schemeClr val="tx1">
              <a:lumMod val="50000"/>
              <a:lumOff val="5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3000" dirty="0">
                <a:solidFill>
                  <a:schemeClr val="bg1"/>
                </a:solidFill>
                <a:latin typeface="ＭＳ 明朝" panose="02020609040205080304" pitchFamily="17" charset="-128"/>
                <a:ea typeface="ＭＳ 明朝" panose="02020609040205080304" pitchFamily="17" charset="-128"/>
              </a:rPr>
              <a:t>５</a:t>
            </a:r>
            <a:r>
              <a:rPr lang="en-US" altLang="ja-JP" sz="3000" dirty="0">
                <a:solidFill>
                  <a:schemeClr val="bg1"/>
                </a:solidFill>
                <a:latin typeface="ＭＳ 明朝" panose="02020609040205080304" pitchFamily="17" charset="-128"/>
                <a:ea typeface="ＭＳ 明朝" panose="02020609040205080304" pitchFamily="17" charset="-128"/>
              </a:rPr>
              <a:t>.</a:t>
            </a:r>
            <a:r>
              <a:rPr lang="ja-JP" altLang="en-US" sz="3000" dirty="0">
                <a:solidFill>
                  <a:schemeClr val="bg1"/>
                </a:solidFill>
                <a:latin typeface="ＭＳ 明朝" panose="02020609040205080304" pitchFamily="17" charset="-128"/>
                <a:ea typeface="ＭＳ 明朝" panose="02020609040205080304" pitchFamily="17" charset="-128"/>
              </a:rPr>
              <a:t>武器となる研究シーズ・国際優位性・研究内容</a:t>
            </a:r>
            <a:endParaRPr lang="en-US" altLang="ja-JP" sz="3000" dirty="0">
              <a:solidFill>
                <a:schemeClr val="bg1"/>
              </a:solidFill>
              <a:latin typeface="ＭＳ 明朝" panose="02020609040205080304" pitchFamily="17" charset="-128"/>
              <a:ea typeface="ＭＳ 明朝" panose="02020609040205080304" pitchFamily="17" charset="-128"/>
            </a:endParaRPr>
          </a:p>
        </p:txBody>
      </p:sp>
      <p:sp>
        <p:nvSpPr>
          <p:cNvPr id="2" name="スライド番号プレースホルダー 1">
            <a:extLst>
              <a:ext uri="{FF2B5EF4-FFF2-40B4-BE49-F238E27FC236}">
                <a16:creationId xmlns:a16="http://schemas.microsoft.com/office/drawing/2014/main" id="{561AD957-4956-0E19-7118-553680D954A2}"/>
              </a:ext>
            </a:extLst>
          </p:cNvPr>
          <p:cNvSpPr>
            <a:spLocks noGrp="1"/>
          </p:cNvSpPr>
          <p:nvPr>
            <p:ph type="sldNum" sz="quarter" idx="12"/>
          </p:nvPr>
        </p:nvSpPr>
        <p:spPr>
          <a:xfrm>
            <a:off x="7086600" y="6492875"/>
            <a:ext cx="2057400" cy="365125"/>
          </a:xfrm>
        </p:spPr>
        <p:txBody>
          <a:bodyPr/>
          <a:lstStyle/>
          <a:p>
            <a:fld id="{E9D9C477-5CFB-4E8F-B477-AF2E93B6023D}" type="slidenum">
              <a:rPr kumimoji="1" lang="ja-JP" altLang="en-US" sz="2000" smtClean="0">
                <a:latin typeface="ＭＳ 明朝" panose="02020609040205080304" pitchFamily="17" charset="-128"/>
                <a:ea typeface="ＭＳ 明朝" panose="02020609040205080304" pitchFamily="17" charset="-128"/>
              </a:rPr>
              <a:t>5</a:t>
            </a:fld>
            <a:endParaRPr kumimoji="1" lang="ja-JP" altLang="en-US" sz="2000" dirty="0">
              <a:latin typeface="ＭＳ 明朝" panose="02020609040205080304" pitchFamily="17" charset="-128"/>
              <a:ea typeface="ＭＳ 明朝" panose="02020609040205080304" pitchFamily="17" charset="-128"/>
            </a:endParaRPr>
          </a:p>
        </p:txBody>
      </p:sp>
      <p:graphicFrame>
        <p:nvGraphicFramePr>
          <p:cNvPr id="3" name="表 2">
            <a:extLst>
              <a:ext uri="{FF2B5EF4-FFF2-40B4-BE49-F238E27FC236}">
                <a16:creationId xmlns:a16="http://schemas.microsoft.com/office/drawing/2014/main" id="{DC1F499F-F360-F58A-BE19-06085A666CC0}"/>
              </a:ext>
            </a:extLst>
          </p:cNvPr>
          <p:cNvGraphicFramePr>
            <a:graphicFrameLocks noGrp="1"/>
          </p:cNvGraphicFramePr>
          <p:nvPr>
            <p:extLst>
              <p:ext uri="{D42A27DB-BD31-4B8C-83A1-F6EECF244321}">
                <p14:modId xmlns:p14="http://schemas.microsoft.com/office/powerpoint/2010/main" val="2167304680"/>
              </p:ext>
            </p:extLst>
          </p:nvPr>
        </p:nvGraphicFramePr>
        <p:xfrm>
          <a:off x="167389" y="1151625"/>
          <a:ext cx="8819213" cy="4646190"/>
        </p:xfrm>
        <a:graphic>
          <a:graphicData uri="http://schemas.openxmlformats.org/drawingml/2006/table">
            <a:tbl>
              <a:tblPr firstRow="1" bandRow="1">
                <a:tableStyleId>{5C22544A-7EE6-4342-B048-85BDC9FD1C3A}</a:tableStyleId>
              </a:tblPr>
              <a:tblGrid>
                <a:gridCol w="941340">
                  <a:extLst>
                    <a:ext uri="{9D8B030D-6E8A-4147-A177-3AD203B41FA5}">
                      <a16:colId xmlns:a16="http://schemas.microsoft.com/office/drawing/2014/main" val="4272752263"/>
                    </a:ext>
                  </a:extLst>
                </a:gridCol>
                <a:gridCol w="1274666">
                  <a:extLst>
                    <a:ext uri="{9D8B030D-6E8A-4147-A177-3AD203B41FA5}">
                      <a16:colId xmlns:a16="http://schemas.microsoft.com/office/drawing/2014/main" val="180940518"/>
                    </a:ext>
                  </a:extLst>
                </a:gridCol>
                <a:gridCol w="1461582">
                  <a:extLst>
                    <a:ext uri="{9D8B030D-6E8A-4147-A177-3AD203B41FA5}">
                      <a16:colId xmlns:a16="http://schemas.microsoft.com/office/drawing/2014/main" val="1889564033"/>
                    </a:ext>
                  </a:extLst>
                </a:gridCol>
                <a:gridCol w="2638269">
                  <a:extLst>
                    <a:ext uri="{9D8B030D-6E8A-4147-A177-3AD203B41FA5}">
                      <a16:colId xmlns:a16="http://schemas.microsoft.com/office/drawing/2014/main" val="2080566814"/>
                    </a:ext>
                  </a:extLst>
                </a:gridCol>
                <a:gridCol w="2503356">
                  <a:extLst>
                    <a:ext uri="{9D8B030D-6E8A-4147-A177-3AD203B41FA5}">
                      <a16:colId xmlns:a16="http://schemas.microsoft.com/office/drawing/2014/main" val="2989329518"/>
                    </a:ext>
                  </a:extLst>
                </a:gridCol>
              </a:tblGrid>
              <a:tr h="1010465">
                <a:tc>
                  <a:txBody>
                    <a:bodyPr/>
                    <a:lstStyle/>
                    <a:p>
                      <a:pPr algn="ctr"/>
                      <a:r>
                        <a:rPr kumimoji="1" lang="ja-JP" altLang="en-US" sz="1800" dirty="0">
                          <a:latin typeface="UD デジタル 教科書体 NK-B" panose="02020700000000000000" pitchFamily="18" charset="-128"/>
                          <a:ea typeface="UD デジタル 教科書体 NK-B" panose="02020700000000000000" pitchFamily="18" charset="-128"/>
                        </a:rPr>
                        <a:t>開発ターゲット</a:t>
                      </a:r>
                    </a:p>
                  </a:txBody>
                  <a:tcPr anchor="ctr"/>
                </a:tc>
                <a:tc>
                  <a:txBody>
                    <a:bodyPr/>
                    <a:lstStyle/>
                    <a:p>
                      <a:pPr algn="ctr"/>
                      <a:r>
                        <a:rPr kumimoji="1" lang="ja-JP" altLang="en-US" sz="1800" dirty="0">
                          <a:latin typeface="UD デジタル 教科書体 NK-B" panose="02020700000000000000" pitchFamily="18" charset="-128"/>
                          <a:ea typeface="UD デジタル 教科書体 NK-B" panose="02020700000000000000" pitchFamily="18" charset="-128"/>
                        </a:rPr>
                        <a:t>目標</a:t>
                      </a:r>
                      <a:r>
                        <a:rPr kumimoji="1" lang="en-US" altLang="ja-JP" sz="1800" dirty="0">
                          <a:latin typeface="UD デジタル 教科書体 NK-B" panose="02020700000000000000" pitchFamily="18" charset="-128"/>
                          <a:ea typeface="UD デジタル 教科書体 NK-B" panose="02020700000000000000" pitchFamily="18" charset="-128"/>
                        </a:rPr>
                        <a:t>(</a:t>
                      </a:r>
                      <a:r>
                        <a:rPr kumimoji="1" lang="ja-JP" altLang="en-US" sz="1800" dirty="0">
                          <a:latin typeface="UD デジタル 教科書体 NK-B" panose="02020700000000000000" pitchFamily="18" charset="-128"/>
                          <a:ea typeface="UD デジタル 教科書体 NK-B" panose="02020700000000000000" pitchFamily="18" charset="-128"/>
                        </a:rPr>
                        <a:t>アウトプット</a:t>
                      </a:r>
                      <a:r>
                        <a:rPr kumimoji="1" lang="en-US" altLang="ja-JP" sz="1800" dirty="0">
                          <a:latin typeface="UD デジタル 教科書体 NK-B" panose="02020700000000000000" pitchFamily="18" charset="-128"/>
                          <a:ea typeface="UD デジタル 教科書体 NK-B" panose="02020700000000000000" pitchFamily="18" charset="-128"/>
                        </a:rPr>
                        <a:t>)</a:t>
                      </a:r>
                      <a:endParaRPr kumimoji="1" lang="ja-JP" altLang="en-US" sz="1800" dirty="0">
                        <a:latin typeface="UD デジタル 教科書体 NK-B" panose="02020700000000000000" pitchFamily="18" charset="-128"/>
                        <a:ea typeface="UD デジタル 教科書体 NK-B" panose="02020700000000000000" pitchFamily="18" charset="-128"/>
                      </a:endParaRPr>
                    </a:p>
                  </a:txBody>
                  <a:tcPr anchor="ctr"/>
                </a:tc>
                <a:tc>
                  <a:txBody>
                    <a:bodyPr/>
                    <a:lstStyle/>
                    <a:p>
                      <a:pPr algn="ctr"/>
                      <a:r>
                        <a:rPr kumimoji="1" lang="ja-JP" altLang="en-US" sz="1800" dirty="0">
                          <a:latin typeface="UD デジタル 教科書体 NK-B" panose="02020700000000000000" pitchFamily="18" charset="-128"/>
                          <a:ea typeface="UD デジタル 教科書体 NK-B" panose="02020700000000000000" pitchFamily="18" charset="-128"/>
                        </a:rPr>
                        <a:t>目標達成に向けた課題</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dirty="0">
                          <a:latin typeface="UD デジタル 教科書体 NK-B" panose="02020700000000000000" pitchFamily="18" charset="-128"/>
                          <a:ea typeface="UD デジタル 教科書体 NK-B" panose="02020700000000000000" pitchFamily="18" charset="-128"/>
                        </a:rPr>
                        <a:t>活用する研究シーズ</a:t>
                      </a:r>
                      <a:r>
                        <a:rPr kumimoji="1" lang="en-US" altLang="ja-JP" sz="1800" dirty="0">
                          <a:latin typeface="UD デジタル 教科書体 NK-B" panose="02020700000000000000" pitchFamily="18" charset="-128"/>
                          <a:ea typeface="UD デジタル 教科書体 NK-B" panose="02020700000000000000" pitchFamily="18" charset="-128"/>
                        </a:rPr>
                        <a:t>(</a:t>
                      </a:r>
                      <a:r>
                        <a:rPr kumimoji="1" lang="ja-JP" altLang="en-US" sz="1800" dirty="0">
                          <a:latin typeface="UD デジタル 教科書体 NK-B" panose="02020700000000000000" pitchFamily="18" charset="-128"/>
                          <a:ea typeface="UD デジタル 教科書体 NK-B" panose="02020700000000000000" pitchFamily="18" charset="-128"/>
                        </a:rPr>
                        <a:t>特許、国際優位性</a:t>
                      </a:r>
                      <a:r>
                        <a:rPr kumimoji="1" lang="en-US" altLang="ja-JP" sz="1800" dirty="0">
                          <a:latin typeface="UD デジタル 教科書体 NK-B" panose="02020700000000000000" pitchFamily="18" charset="-128"/>
                          <a:ea typeface="UD デジタル 教科書体 NK-B" panose="02020700000000000000" pitchFamily="18" charset="-128"/>
                        </a:rPr>
                        <a:t>)(</a:t>
                      </a:r>
                      <a:r>
                        <a:rPr kumimoji="1" lang="ja-JP" altLang="en-US" sz="1800" dirty="0">
                          <a:latin typeface="UD デジタル 教科書体 NK-B" panose="02020700000000000000" pitchFamily="18" charset="-128"/>
                          <a:ea typeface="UD デジタル 教科書体 NK-B" panose="02020700000000000000" pitchFamily="18" charset="-128"/>
                        </a:rPr>
                        <a:t>保有機関</a:t>
                      </a:r>
                      <a:r>
                        <a:rPr kumimoji="1" lang="en-US" altLang="ja-JP" sz="1800" dirty="0">
                          <a:latin typeface="UD デジタル 教科書体 NK-B" panose="02020700000000000000" pitchFamily="18" charset="-128"/>
                          <a:ea typeface="UD デジタル 教科書体 NK-B" panose="02020700000000000000" pitchFamily="18" charset="-128"/>
                        </a:rPr>
                        <a:t>)</a:t>
                      </a:r>
                      <a:endParaRPr kumimoji="1" lang="ja-JP" altLang="en-US" sz="1800" dirty="0">
                        <a:latin typeface="UD デジタル 教科書体 NK-B" panose="02020700000000000000" pitchFamily="18" charset="-128"/>
                        <a:ea typeface="UD デジタル 教科書体 NK-B" panose="02020700000000000000" pitchFamily="18" charset="-128"/>
                      </a:endParaRPr>
                    </a:p>
                  </a:txBody>
                  <a:tcPr anchor="ctr"/>
                </a:tc>
                <a:tc>
                  <a:txBody>
                    <a:bodyPr/>
                    <a:lstStyle/>
                    <a:p>
                      <a:pPr algn="ctr"/>
                      <a:r>
                        <a:rPr kumimoji="1" lang="ja-JP" altLang="en-US" sz="1800" dirty="0">
                          <a:latin typeface="UD デジタル 教科書体 NK-B" panose="02020700000000000000" pitchFamily="18" charset="-128"/>
                          <a:ea typeface="UD デジタル 教科書体 NK-B" panose="02020700000000000000" pitchFamily="18" charset="-128"/>
                        </a:rPr>
                        <a:t>シーズを活用した研究内容</a:t>
                      </a:r>
                      <a:r>
                        <a:rPr kumimoji="1" lang="en-US" altLang="ja-JP" sz="1800" dirty="0">
                          <a:latin typeface="UD デジタル 教科書体 NK-B" panose="02020700000000000000" pitchFamily="18" charset="-128"/>
                          <a:ea typeface="UD デジタル 教科書体 NK-B" panose="02020700000000000000" pitchFamily="18" charset="-128"/>
                        </a:rPr>
                        <a:t>(</a:t>
                      </a:r>
                      <a:r>
                        <a:rPr kumimoji="1" lang="ja-JP" altLang="en-US" sz="1800" dirty="0">
                          <a:latin typeface="UD デジタル 教科書体 NK-B" panose="02020700000000000000" pitchFamily="18" charset="-128"/>
                          <a:ea typeface="UD デジタル 教科書体 NK-B" panose="02020700000000000000" pitchFamily="18" charset="-128"/>
                        </a:rPr>
                        <a:t>革新性</a:t>
                      </a:r>
                      <a:r>
                        <a:rPr kumimoji="1" lang="en-US" altLang="ja-JP" sz="1800" dirty="0">
                          <a:latin typeface="UD デジタル 教科書体 NK-B" panose="02020700000000000000" pitchFamily="18" charset="-128"/>
                          <a:ea typeface="UD デジタル 教科書体 NK-B" panose="02020700000000000000" pitchFamily="18" charset="-128"/>
                        </a:rPr>
                        <a:t>)</a:t>
                      </a:r>
                      <a:endParaRPr kumimoji="1" lang="ja-JP" altLang="en-US" sz="1800" dirty="0">
                        <a:latin typeface="UD デジタル 教科書体 NK-B" panose="02020700000000000000" pitchFamily="18" charset="-128"/>
                        <a:ea typeface="UD デジタル 教科書体 NK-B" panose="02020700000000000000" pitchFamily="18" charset="-128"/>
                      </a:endParaRPr>
                    </a:p>
                  </a:txBody>
                  <a:tcPr anchor="ctr"/>
                </a:tc>
                <a:extLst>
                  <a:ext uri="{0D108BD9-81ED-4DB2-BD59-A6C34878D82A}">
                    <a16:rowId xmlns:a16="http://schemas.microsoft.com/office/drawing/2014/main" val="2762728655"/>
                  </a:ext>
                </a:extLst>
              </a:tr>
              <a:tr h="70732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〇〇技術の開発</a:t>
                      </a:r>
                      <a:endParaRPr kumimoji="1" lang="ja-JP" altLang="en-US" sz="1400" dirty="0">
                        <a:latin typeface="メイリオ" panose="020B0604030504040204" pitchFamily="50" charset="-128"/>
                        <a:ea typeface="メイリオ" panose="020B0604030504040204"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i="1" dirty="0">
                          <a:solidFill>
                            <a:schemeClr val="bg1">
                              <a:lumMod val="50000"/>
                            </a:schemeClr>
                          </a:solidFill>
                          <a:latin typeface="ＭＳ 明朝" panose="02020609040205080304" pitchFamily="17" charset="-128"/>
                          <a:ea typeface="ＭＳ 明朝" panose="02020609040205080304" pitchFamily="17" charset="-128"/>
                        </a:rPr>
                        <a:t>〇〇伝導率の〇％達成と同技術を活用して参画機関〇〇社による上市。</a:t>
                      </a:r>
                      <a:endParaRPr kumimoji="1" lang="ja-JP" altLang="en-US" sz="1400" dirty="0">
                        <a:latin typeface="UD デジタル 教科書体 NK-B" panose="02020700000000000000" pitchFamily="18" charset="-128"/>
                        <a:ea typeface="UD デジタル 教科書体 NK-B" panose="02020700000000000000" pitchFamily="18"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〇〇伝導率は〇〇をボトルネックとし、その解決には〇〇を〇〇まで高める必要あり。</a:t>
                      </a:r>
                      <a:endParaRPr kumimoji="1" lang="ja-JP" altLang="en-US" sz="1400" dirty="0">
                        <a:latin typeface="UD デジタル 教科書体 NK-B" panose="02020700000000000000" pitchFamily="18" charset="-128"/>
                        <a:ea typeface="UD デジタル 教科書体 NK-B" panose="02020700000000000000" pitchFamily="18" charset="-128"/>
                      </a:endParaRPr>
                    </a:p>
                  </a:txBody>
                  <a:tcPr anchor="ctr"/>
                </a:tc>
                <a:tc>
                  <a:txBody>
                    <a:bodyPr/>
                    <a:lstStyle/>
                    <a:p>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・〇〇にかかる〇〇技術（〇〇大〇〇研究室）</a:t>
                      </a:r>
                      <a:endParaRPr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a:p>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・〇〇にかかる特許（</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No.</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）（㈱〇〇）</a:t>
                      </a:r>
                      <a:endParaRPr kumimoji="1" lang="ja-JP" altLang="en-US" sz="1400" dirty="0">
                        <a:latin typeface="メイリオ" panose="020B0604030504040204" pitchFamily="50" charset="-128"/>
                        <a:ea typeface="メイリオ" panose="020B0604030504040204"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i="1" dirty="0">
                          <a:solidFill>
                            <a:schemeClr val="bg1">
                              <a:lumMod val="50000"/>
                            </a:schemeClr>
                          </a:solidFill>
                          <a:latin typeface="ＭＳ 明朝" panose="02020609040205080304" pitchFamily="17" charset="-128"/>
                          <a:ea typeface="ＭＳ 明朝" panose="02020609040205080304" pitchFamily="17" charset="-128"/>
                        </a:rPr>
                        <a:t>〇〇伝導率の〇〇達成のためのボトルネック達成に向けて、〇〇社と連携して〇〇手法による実験を進める。</a:t>
                      </a:r>
                      <a:endParaRPr kumimoji="1" lang="ja-JP" altLang="en-US" sz="1400" dirty="0">
                        <a:latin typeface="UD デジタル 教科書体 NK-B" panose="02020700000000000000" pitchFamily="18" charset="-128"/>
                        <a:ea typeface="UD デジタル 教科書体 NK-B" panose="02020700000000000000" pitchFamily="18" charset="-128"/>
                      </a:endParaRPr>
                    </a:p>
                  </a:txBody>
                  <a:tcPr anchor="ctr"/>
                </a:tc>
                <a:extLst>
                  <a:ext uri="{0D108BD9-81ED-4DB2-BD59-A6C34878D82A}">
                    <a16:rowId xmlns:a16="http://schemas.microsoft.com/office/drawing/2014/main" val="3555606589"/>
                  </a:ext>
                </a:extLst>
              </a:tr>
              <a:tr h="70732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〇〇の設計・システム構築</a:t>
                      </a:r>
                      <a:endParaRPr kumimoji="1" lang="ja-JP" altLang="en-US" sz="1400" dirty="0">
                        <a:latin typeface="メイリオ" panose="020B0604030504040204" pitchFamily="50" charset="-128"/>
                        <a:ea typeface="メイリオ" panose="020B0604030504040204"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独自性のある〇〇を活用した〇〇シミュレーション技術を活用した誤差〇〇以下の達成。</a:t>
                      </a:r>
                      <a:endParaRPr kumimoji="1" lang="ja-JP" altLang="en-US" sz="1400" dirty="0">
                        <a:latin typeface="UD デジタル 教科書体 NK-B" panose="02020700000000000000" pitchFamily="18" charset="-128"/>
                        <a:ea typeface="UD デジタル 教科書体 NK-B" panose="02020700000000000000" pitchFamily="18"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〇〇の〇〇シミュレーション技術への活用には〇〇をクリアする必要あり。</a:t>
                      </a:r>
                      <a:endParaRPr kumimoji="1" lang="ja-JP" altLang="en-US" sz="1400" dirty="0">
                        <a:latin typeface="UD デジタル 教科書体 NK-B" panose="02020700000000000000" pitchFamily="18" charset="-128"/>
                        <a:ea typeface="UD デジタル 教科書体 NK-B" panose="02020700000000000000" pitchFamily="18" charset="-128"/>
                      </a:endParaRPr>
                    </a:p>
                  </a:txBody>
                  <a:tcPr anchor="ctr"/>
                </a:tc>
                <a:tc>
                  <a:txBody>
                    <a:bodyPr/>
                    <a:lstStyle/>
                    <a:p>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・〇〇開発にかかる〇〇ノウハウ（〇〇㈱）</a:t>
                      </a:r>
                      <a:endParaRPr kumimoji="1" lang="en-US" altLang="ja-JP" sz="1400" i="1" dirty="0">
                        <a:solidFill>
                          <a:schemeClr val="bg1">
                            <a:lumMod val="50000"/>
                          </a:schemeClr>
                        </a:solidFill>
                        <a:latin typeface="メイリオ" panose="020B0604030504040204" pitchFamily="50" charset="-128"/>
                        <a:ea typeface="メイリオ" panose="020B0604030504040204" pitchFamily="50" charset="-128"/>
                      </a:endParaRPr>
                    </a:p>
                    <a:p>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・〇〇誤差〇〇実現</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米国〇〇社との共同研究成果</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〇〇シミュレーション活用のための課題である〇〇の解決のために、新たなアルゴリズムによる〇〇計算を実施する。</a:t>
                      </a:r>
                      <a:endParaRPr kumimoji="1" lang="ja-JP" altLang="en-US" sz="1400" dirty="0">
                        <a:latin typeface="UD デジタル 教科書体 NK-B" panose="02020700000000000000" pitchFamily="18" charset="-128"/>
                        <a:ea typeface="UD デジタル 教科書体 NK-B" panose="02020700000000000000" pitchFamily="18" charset="-128"/>
                      </a:endParaRPr>
                    </a:p>
                  </a:txBody>
                  <a:tcPr anchor="ctr"/>
                </a:tc>
                <a:extLst>
                  <a:ext uri="{0D108BD9-81ED-4DB2-BD59-A6C34878D82A}">
                    <a16:rowId xmlns:a16="http://schemas.microsoft.com/office/drawing/2014/main" val="730229179"/>
                  </a:ext>
                </a:extLst>
              </a:tr>
              <a:tr h="679165">
                <a:tc>
                  <a:txBody>
                    <a:bodyPr/>
                    <a:lstStyle/>
                    <a:p>
                      <a:pPr algn="ctr"/>
                      <a:endParaRPr kumimoji="1" lang="ja-JP" altLang="en-US" sz="1800" dirty="0">
                        <a:latin typeface="UD デジタル 教科書体 NK-B" panose="02020700000000000000" pitchFamily="18" charset="-128"/>
                        <a:ea typeface="UD デジタル 教科書体 NK-B" panose="02020700000000000000" pitchFamily="18" charset="-128"/>
                      </a:endParaRPr>
                    </a:p>
                  </a:txBody>
                  <a:tcPr anchor="ctr"/>
                </a:tc>
                <a:tc>
                  <a:txBody>
                    <a:bodyPr/>
                    <a:lstStyle/>
                    <a:p>
                      <a:pPr algn="ctr"/>
                      <a:endParaRPr kumimoji="1" lang="ja-JP" altLang="en-US" sz="1800" dirty="0">
                        <a:latin typeface="UD デジタル 教科書体 NK-B" panose="02020700000000000000" pitchFamily="18" charset="-128"/>
                        <a:ea typeface="UD デジタル 教科書体 NK-B" panose="02020700000000000000" pitchFamily="18" charset="-128"/>
                      </a:endParaRPr>
                    </a:p>
                  </a:txBody>
                  <a:tcPr anchor="ctr"/>
                </a:tc>
                <a:tc>
                  <a:txBody>
                    <a:bodyPr/>
                    <a:lstStyle/>
                    <a:p>
                      <a:pPr algn="ctr"/>
                      <a:endParaRPr kumimoji="1" lang="ja-JP" altLang="en-US" sz="1800" dirty="0">
                        <a:latin typeface="UD デジタル 教科書体 NK-B" panose="02020700000000000000" pitchFamily="18" charset="-128"/>
                        <a:ea typeface="UD デジタル 教科書体 NK-B" panose="02020700000000000000" pitchFamily="18"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800" dirty="0">
                        <a:latin typeface="ＭＳ 明朝" panose="02020609040205080304" pitchFamily="17" charset="-128"/>
                        <a:ea typeface="ＭＳ 明朝" panose="02020609040205080304" pitchFamily="17"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800" dirty="0">
                        <a:latin typeface="ＭＳ 明朝" panose="02020609040205080304" pitchFamily="17" charset="-128"/>
                        <a:ea typeface="ＭＳ 明朝" panose="02020609040205080304" pitchFamily="17" charset="-128"/>
                      </a:endParaRPr>
                    </a:p>
                  </a:txBody>
                  <a:tcPr anchor="ctr"/>
                </a:tc>
                <a:extLst>
                  <a:ext uri="{0D108BD9-81ED-4DB2-BD59-A6C34878D82A}">
                    <a16:rowId xmlns:a16="http://schemas.microsoft.com/office/drawing/2014/main" val="1817637836"/>
                  </a:ext>
                </a:extLst>
              </a:tr>
            </a:tbl>
          </a:graphicData>
        </a:graphic>
      </p:graphicFrame>
      <p:sp>
        <p:nvSpPr>
          <p:cNvPr id="6" name="正方形/長方形 5">
            <a:extLst>
              <a:ext uri="{FF2B5EF4-FFF2-40B4-BE49-F238E27FC236}">
                <a16:creationId xmlns:a16="http://schemas.microsoft.com/office/drawing/2014/main" id="{4978A26B-10F6-6FBB-8D73-717392522066}"/>
              </a:ext>
            </a:extLst>
          </p:cNvPr>
          <p:cNvSpPr/>
          <p:nvPr/>
        </p:nvSpPr>
        <p:spPr>
          <a:xfrm>
            <a:off x="2555827" y="3306773"/>
            <a:ext cx="4339650" cy="923330"/>
          </a:xfrm>
          <a:prstGeom prst="rect">
            <a:avLst/>
          </a:prstGeom>
          <a:noFill/>
        </p:spPr>
        <p:txBody>
          <a:bodyPr wrap="none" lIns="91440" tIns="45720" rIns="91440" bIns="45720">
            <a:spAutoFit/>
          </a:bodyPr>
          <a:lstStyle/>
          <a:p>
            <a:pPr algn="ctr"/>
            <a:r>
              <a:rPr lang="ja-JP" altLang="en-US" sz="5400" b="1" dirty="0">
                <a:ln w="10160">
                  <a:solidFill>
                    <a:schemeClr val="bg1">
                      <a:lumMod val="50000"/>
                    </a:schemeClr>
                  </a:solidFill>
                  <a:prstDash val="solid"/>
                </a:ln>
                <a:solidFill>
                  <a:srgbClr val="FFFFFF"/>
                </a:solidFill>
                <a:effectLst>
                  <a:outerShdw blurRad="38100" dist="22860" dir="5400000" algn="tl" rotWithShape="0">
                    <a:srgbClr val="000000">
                      <a:alpha val="30000"/>
                    </a:srgbClr>
                  </a:outerShdw>
                </a:effectLst>
              </a:rPr>
              <a:t>記入イメージ</a:t>
            </a:r>
          </a:p>
        </p:txBody>
      </p:sp>
    </p:spTree>
    <p:extLst>
      <p:ext uri="{BB962C8B-B14F-4D97-AF65-F5344CB8AC3E}">
        <p14:creationId xmlns:p14="http://schemas.microsoft.com/office/powerpoint/2010/main" val="14999527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136072" y="1537516"/>
            <a:ext cx="8007928" cy="393756"/>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t"/>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3200" b="0" i="0" u="none" strike="noStrike" kern="1200" cap="none" spc="0" normalizeH="0" baseline="0" noProof="0" dirty="0">
              <a:ln>
                <a:noFill/>
              </a:ln>
              <a:solidFill>
                <a:prstClr val="white">
                  <a:lumMod val="50000"/>
                </a:prstClr>
              </a:solidFill>
              <a:effectLst/>
              <a:uLnTx/>
              <a:uFillTx/>
              <a:latin typeface="ＭＳ 明朝" panose="02020609040205080304" pitchFamily="17" charset="-128"/>
              <a:ea typeface="ＭＳ 明朝" panose="02020609040205080304" pitchFamily="17" charset="-128"/>
              <a:cs typeface="+mn-cs"/>
            </a:endParaRPr>
          </a:p>
        </p:txBody>
      </p:sp>
      <p:sp>
        <p:nvSpPr>
          <p:cNvPr id="4" name="正方形/長方形 3"/>
          <p:cNvSpPr/>
          <p:nvPr/>
        </p:nvSpPr>
        <p:spPr>
          <a:xfrm>
            <a:off x="-1" y="-2698"/>
            <a:ext cx="9144001" cy="681571"/>
          </a:xfrm>
          <a:prstGeom prst="rect">
            <a:avLst/>
          </a:prstGeom>
          <a:solidFill>
            <a:schemeClr val="tx1">
              <a:lumMod val="50000"/>
              <a:lumOff val="50000"/>
            </a:schemeClr>
          </a:solidFill>
          <a:ln>
            <a:noFill/>
          </a:ln>
        </p:spPr>
        <p:style>
          <a:lnRef idx="2">
            <a:schemeClr val="accent6"/>
          </a:lnRef>
          <a:fillRef idx="1">
            <a:schemeClr val="lt1"/>
          </a:fillRef>
          <a:effectRef idx="0">
            <a:schemeClr val="accent6"/>
          </a:effectRef>
          <a:fontRef idx="minor">
            <a:schemeClr val="dk1"/>
          </a:fontRef>
        </p:style>
        <p:txBody>
          <a:bodyPr rtlCol="0" anchor="t"/>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3200" dirty="0">
                <a:solidFill>
                  <a:prstClr val="white"/>
                </a:solidFill>
                <a:latin typeface="ＭＳ 明朝" panose="02020609040205080304" pitchFamily="17" charset="-128"/>
                <a:ea typeface="ＭＳ 明朝" panose="02020609040205080304" pitchFamily="17" charset="-128"/>
              </a:rPr>
              <a:t>６</a:t>
            </a:r>
            <a:r>
              <a:rPr kumimoji="0" lang="en-US" altLang="ja-JP" sz="3200" b="0" i="0" u="none" strike="noStrike" kern="1200" cap="none" spc="0" normalizeH="0" baseline="0" noProof="0" dirty="0">
                <a:ln>
                  <a:noFill/>
                </a:ln>
                <a:solidFill>
                  <a:prstClr val="white"/>
                </a:solidFill>
                <a:effectLst/>
                <a:uLnTx/>
                <a:uFillTx/>
                <a:latin typeface="ＭＳ 明朝" panose="02020609040205080304" pitchFamily="17" charset="-128"/>
                <a:ea typeface="ＭＳ 明朝" panose="02020609040205080304" pitchFamily="17" charset="-128"/>
                <a:cs typeface="+mn-cs"/>
              </a:rPr>
              <a:t>.</a:t>
            </a:r>
            <a:r>
              <a:rPr kumimoji="0" lang="ja-JP" altLang="en-US" sz="3200" b="0" i="0" u="none" strike="noStrike" kern="1200" cap="none" spc="0" normalizeH="0" baseline="0" noProof="0" dirty="0">
                <a:ln>
                  <a:noFill/>
                </a:ln>
                <a:solidFill>
                  <a:prstClr val="white"/>
                </a:solidFill>
                <a:effectLst/>
                <a:uLnTx/>
                <a:uFillTx/>
                <a:latin typeface="ＭＳ 明朝" panose="02020609040205080304" pitchFamily="17" charset="-128"/>
                <a:ea typeface="ＭＳ 明朝" panose="02020609040205080304" pitchFamily="17" charset="-128"/>
                <a:cs typeface="+mn-cs"/>
              </a:rPr>
              <a:t>ロードマップ</a:t>
            </a:r>
            <a:endParaRPr lang="en-US" altLang="ja-JP" sz="1600" dirty="0">
              <a:solidFill>
                <a:schemeClr val="bg1"/>
              </a:solidFill>
              <a:latin typeface="Century" panose="02040604050505020304" pitchFamily="18" charset="0"/>
              <a:ea typeface="ＭＳ 明朝" panose="02020609040205080304" pitchFamily="17"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400" b="0" i="0" u="none" strike="noStrike" kern="1200" cap="none" spc="0" normalizeH="0" baseline="0" noProof="0" dirty="0">
              <a:ln>
                <a:noFill/>
              </a:ln>
              <a:solidFill>
                <a:prstClr val="white"/>
              </a:solidFill>
              <a:effectLst/>
              <a:uLnTx/>
              <a:uFillTx/>
              <a:latin typeface="Century" panose="02040604050505020304" pitchFamily="18" charset="0"/>
              <a:ea typeface="ＭＳ 明朝" panose="02020609040205080304" pitchFamily="17" charset="-128"/>
              <a:cs typeface="+mn-cs"/>
            </a:endParaRPr>
          </a:p>
        </p:txBody>
      </p:sp>
      <p:graphicFrame>
        <p:nvGraphicFramePr>
          <p:cNvPr id="2" name="表 2">
            <a:extLst>
              <a:ext uri="{FF2B5EF4-FFF2-40B4-BE49-F238E27FC236}">
                <a16:creationId xmlns:a16="http://schemas.microsoft.com/office/drawing/2014/main" id="{E0EE0683-7CC8-4C45-BA49-E6088A665EFB}"/>
              </a:ext>
            </a:extLst>
          </p:cNvPr>
          <p:cNvGraphicFramePr>
            <a:graphicFrameLocks noGrp="1"/>
          </p:cNvGraphicFramePr>
          <p:nvPr>
            <p:extLst>
              <p:ext uri="{D42A27DB-BD31-4B8C-83A1-F6EECF244321}">
                <p14:modId xmlns:p14="http://schemas.microsoft.com/office/powerpoint/2010/main" val="501838602"/>
              </p:ext>
            </p:extLst>
          </p:nvPr>
        </p:nvGraphicFramePr>
        <p:xfrm>
          <a:off x="96766" y="1098525"/>
          <a:ext cx="8891092" cy="4960604"/>
        </p:xfrm>
        <a:graphic>
          <a:graphicData uri="http://schemas.openxmlformats.org/drawingml/2006/table">
            <a:tbl>
              <a:tblPr firstRow="1" bandRow="1">
                <a:tableStyleId>{F5AB1C69-6EDB-4FF4-983F-18BD219EF322}</a:tableStyleId>
              </a:tblPr>
              <a:tblGrid>
                <a:gridCol w="466547">
                  <a:extLst>
                    <a:ext uri="{9D8B030D-6E8A-4147-A177-3AD203B41FA5}">
                      <a16:colId xmlns:a16="http://schemas.microsoft.com/office/drawing/2014/main" val="1246253593"/>
                    </a:ext>
                  </a:extLst>
                </a:gridCol>
                <a:gridCol w="1706465">
                  <a:extLst>
                    <a:ext uri="{9D8B030D-6E8A-4147-A177-3AD203B41FA5}">
                      <a16:colId xmlns:a16="http://schemas.microsoft.com/office/drawing/2014/main" val="47347176"/>
                    </a:ext>
                  </a:extLst>
                </a:gridCol>
                <a:gridCol w="1679520">
                  <a:extLst>
                    <a:ext uri="{9D8B030D-6E8A-4147-A177-3AD203B41FA5}">
                      <a16:colId xmlns:a16="http://schemas.microsoft.com/office/drawing/2014/main" val="3906041730"/>
                    </a:ext>
                  </a:extLst>
                </a:gridCol>
                <a:gridCol w="1679520">
                  <a:extLst>
                    <a:ext uri="{9D8B030D-6E8A-4147-A177-3AD203B41FA5}">
                      <a16:colId xmlns:a16="http://schemas.microsoft.com/office/drawing/2014/main" val="2608161136"/>
                    </a:ext>
                  </a:extLst>
                </a:gridCol>
                <a:gridCol w="1679520">
                  <a:extLst>
                    <a:ext uri="{9D8B030D-6E8A-4147-A177-3AD203B41FA5}">
                      <a16:colId xmlns:a16="http://schemas.microsoft.com/office/drawing/2014/main" val="2366837015"/>
                    </a:ext>
                  </a:extLst>
                </a:gridCol>
                <a:gridCol w="1679520">
                  <a:extLst>
                    <a:ext uri="{9D8B030D-6E8A-4147-A177-3AD203B41FA5}">
                      <a16:colId xmlns:a16="http://schemas.microsoft.com/office/drawing/2014/main" val="837095423"/>
                    </a:ext>
                  </a:extLst>
                </a:gridCol>
              </a:tblGrid>
              <a:tr h="374830">
                <a:tc>
                  <a:txBody>
                    <a:bodyPr/>
                    <a:lstStyle/>
                    <a:p>
                      <a:pPr algn="ctr"/>
                      <a:endParaRPr kumimoji="1" lang="ja-JP" altLang="en-US" dirty="0"/>
                    </a:p>
                  </a:txBody>
                  <a:tcPr anchor="ctr">
                    <a:solidFill>
                      <a:schemeClr val="accent1"/>
                    </a:solidFill>
                  </a:tcPr>
                </a:tc>
                <a:tc>
                  <a:txBody>
                    <a:bodyPr/>
                    <a:lstStyle/>
                    <a:p>
                      <a:pPr algn="ctr"/>
                      <a:r>
                        <a:rPr kumimoji="1" lang="ja-JP" altLang="en-US" sz="1400" dirty="0"/>
                        <a:t>研究項目</a:t>
                      </a:r>
                      <a:endParaRPr kumimoji="1" lang="ja-JP" altLang="en-US" sz="1400" dirty="0">
                        <a:latin typeface="ＭＳ Ｐゴシック" panose="020B0600070205080204" pitchFamily="50" charset="-128"/>
                        <a:ea typeface="ＭＳ Ｐゴシック" panose="020B0600070205080204" pitchFamily="50" charset="-128"/>
                      </a:endParaRPr>
                    </a:p>
                  </a:txBody>
                  <a:tcPr anchor="ctr">
                    <a:solidFill>
                      <a:schemeClr val="accent1"/>
                    </a:solidFill>
                  </a:tcPr>
                </a:tc>
                <a:tc>
                  <a:txBody>
                    <a:bodyPr/>
                    <a:lstStyle/>
                    <a:p>
                      <a:pPr algn="ctr"/>
                      <a:r>
                        <a:rPr kumimoji="1" lang="en-US" altLang="ja-JP" sz="1400" dirty="0"/>
                        <a:t>2025</a:t>
                      </a:r>
                      <a:r>
                        <a:rPr kumimoji="1" lang="ja-JP" altLang="en-US" sz="1400" dirty="0"/>
                        <a:t>年度</a:t>
                      </a:r>
                      <a:endParaRPr kumimoji="1" lang="ja-JP" altLang="en-US" sz="1400" dirty="0">
                        <a:latin typeface="ＭＳ Ｐゴシック" panose="020B0600070205080204" pitchFamily="50" charset="-128"/>
                        <a:ea typeface="ＭＳ Ｐゴシック" panose="020B0600070205080204" pitchFamily="50" charset="-128"/>
                      </a:endParaRPr>
                    </a:p>
                  </a:txBody>
                  <a:tcPr anchor="ctr">
                    <a:solidFill>
                      <a:schemeClr val="accent1"/>
                    </a:solidFill>
                  </a:tcPr>
                </a:tc>
                <a:tc>
                  <a:txBody>
                    <a:bodyPr/>
                    <a:lstStyle/>
                    <a:p>
                      <a:pPr algn="ctr"/>
                      <a:r>
                        <a:rPr kumimoji="1" lang="en-US" altLang="ja-JP" sz="1400" dirty="0"/>
                        <a:t>2026</a:t>
                      </a:r>
                      <a:r>
                        <a:rPr kumimoji="1" lang="ja-JP" altLang="en-US" sz="1400" dirty="0"/>
                        <a:t>年度</a:t>
                      </a:r>
                      <a:endParaRPr kumimoji="1" lang="ja-JP" altLang="en-US" sz="1400" dirty="0">
                        <a:latin typeface="ＭＳ Ｐゴシック" panose="020B0600070205080204" pitchFamily="50" charset="-128"/>
                        <a:ea typeface="ＭＳ Ｐゴシック" panose="020B0600070205080204" pitchFamily="50" charset="-128"/>
                      </a:endParaRPr>
                    </a:p>
                  </a:txBody>
                  <a:tcPr anchor="ctr">
                    <a:solidFill>
                      <a:schemeClr val="accent1"/>
                    </a:solidFill>
                  </a:tcPr>
                </a:tc>
                <a:tc>
                  <a:txBody>
                    <a:bodyPr/>
                    <a:lstStyle/>
                    <a:p>
                      <a:pPr algn="ctr"/>
                      <a:r>
                        <a:rPr kumimoji="1" lang="en-US" altLang="ja-JP" sz="1400" dirty="0">
                          <a:latin typeface="ＭＳ Ｐゴシック" panose="020B0600070205080204" pitchFamily="50" charset="-128"/>
                          <a:ea typeface="ＭＳ Ｐゴシック" panose="020B0600070205080204" pitchFamily="50" charset="-128"/>
                        </a:rPr>
                        <a:t>2027</a:t>
                      </a:r>
                      <a:r>
                        <a:rPr kumimoji="1" lang="ja-JP" altLang="en-US" sz="1400" dirty="0">
                          <a:latin typeface="ＭＳ Ｐゴシック" panose="020B0600070205080204" pitchFamily="50" charset="-128"/>
                          <a:ea typeface="ＭＳ Ｐゴシック" panose="020B0600070205080204" pitchFamily="50" charset="-128"/>
                        </a:rPr>
                        <a:t>年度</a:t>
                      </a:r>
                    </a:p>
                  </a:txBody>
                  <a:tcPr anchor="ctr">
                    <a:solidFill>
                      <a:schemeClr val="accent1"/>
                    </a:solidFill>
                  </a:tcPr>
                </a:tc>
                <a:tc>
                  <a:txBody>
                    <a:bodyPr/>
                    <a:lstStyle/>
                    <a:p>
                      <a:pPr algn="ctr"/>
                      <a:r>
                        <a:rPr kumimoji="1" lang="en-US" altLang="ja-JP" sz="1400" dirty="0"/>
                        <a:t>2028</a:t>
                      </a:r>
                      <a:r>
                        <a:rPr kumimoji="1" lang="ja-JP" altLang="en-US" sz="1400" dirty="0"/>
                        <a:t>年度</a:t>
                      </a:r>
                      <a:endParaRPr kumimoji="1" lang="ja-JP" altLang="en-US" sz="1400" dirty="0">
                        <a:latin typeface="ＭＳ Ｐゴシック" panose="020B0600070205080204" pitchFamily="50" charset="-128"/>
                        <a:ea typeface="ＭＳ Ｐゴシック" panose="020B0600070205080204" pitchFamily="50" charset="-128"/>
                      </a:endParaRPr>
                    </a:p>
                  </a:txBody>
                  <a:tcPr anchor="ctr">
                    <a:solidFill>
                      <a:schemeClr val="accent1"/>
                    </a:solidFill>
                  </a:tcPr>
                </a:tc>
                <a:extLst>
                  <a:ext uri="{0D108BD9-81ED-4DB2-BD59-A6C34878D82A}">
                    <a16:rowId xmlns:a16="http://schemas.microsoft.com/office/drawing/2014/main" val="673387118"/>
                  </a:ext>
                </a:extLst>
              </a:tr>
              <a:tr h="1055661">
                <a:tc rowSpan="3">
                  <a:txBody>
                    <a:bodyPr/>
                    <a:lstStyle/>
                    <a:p>
                      <a:endParaRPr kumimoji="1" lang="ja-JP" altLang="en-US" dirty="0"/>
                    </a:p>
                  </a:txBody>
                  <a:tcPr>
                    <a:solidFill>
                      <a:srgbClr val="CFCDE5"/>
                    </a:solidFill>
                  </a:tcPr>
                </a:tc>
                <a:tc>
                  <a:txBody>
                    <a:bodyPr/>
                    <a:lstStyle/>
                    <a:p>
                      <a:endParaRPr kumimoji="1" lang="ja-JP" altLang="en-US" dirty="0"/>
                    </a:p>
                  </a:txBody>
                  <a:tcPr>
                    <a:solidFill>
                      <a:srgbClr val="CFCDE5"/>
                    </a:solidFill>
                  </a:tcPr>
                </a:tc>
                <a:tc>
                  <a:txBody>
                    <a:bodyPr/>
                    <a:lstStyle/>
                    <a:p>
                      <a:endParaRPr kumimoji="1" lang="ja-JP" altLang="en-US" dirty="0"/>
                    </a:p>
                  </a:txBody>
                  <a:tcPr>
                    <a:solidFill>
                      <a:srgbClr val="CFCDE5"/>
                    </a:solidFill>
                  </a:tcPr>
                </a:tc>
                <a:tc>
                  <a:txBody>
                    <a:bodyPr/>
                    <a:lstStyle/>
                    <a:p>
                      <a:endParaRPr kumimoji="1" lang="ja-JP" altLang="en-US" dirty="0"/>
                    </a:p>
                  </a:txBody>
                  <a:tcPr>
                    <a:solidFill>
                      <a:srgbClr val="CFCDE5"/>
                    </a:solidFill>
                  </a:tcPr>
                </a:tc>
                <a:tc>
                  <a:txBody>
                    <a:bodyPr/>
                    <a:lstStyle/>
                    <a:p>
                      <a:endParaRPr kumimoji="1" lang="ja-JP" altLang="en-US" dirty="0"/>
                    </a:p>
                  </a:txBody>
                  <a:tcPr>
                    <a:solidFill>
                      <a:srgbClr val="CFCDE5"/>
                    </a:solidFill>
                  </a:tcPr>
                </a:tc>
                <a:tc>
                  <a:txBody>
                    <a:bodyPr/>
                    <a:lstStyle/>
                    <a:p>
                      <a:endParaRPr kumimoji="1" lang="ja-JP" altLang="en-US" dirty="0"/>
                    </a:p>
                  </a:txBody>
                  <a:tcPr>
                    <a:solidFill>
                      <a:srgbClr val="CFCDE5"/>
                    </a:solidFill>
                  </a:tcPr>
                </a:tc>
                <a:extLst>
                  <a:ext uri="{0D108BD9-81ED-4DB2-BD59-A6C34878D82A}">
                    <a16:rowId xmlns:a16="http://schemas.microsoft.com/office/drawing/2014/main" val="1380651826"/>
                  </a:ext>
                </a:extLst>
              </a:tr>
              <a:tr h="1099098">
                <a:tc vMerge="1">
                  <a:txBody>
                    <a:bodyPr/>
                    <a:lstStyle/>
                    <a:p>
                      <a:endParaRPr kumimoji="1" lang="ja-JP" altLang="en-US" dirty="0"/>
                    </a:p>
                  </a:txBody>
                  <a:tcPr>
                    <a:solidFill>
                      <a:srgbClr val="CFCDE5"/>
                    </a:solidFill>
                  </a:tcPr>
                </a:tc>
                <a:tc>
                  <a:txBody>
                    <a:bodyPr/>
                    <a:lstStyle/>
                    <a:p>
                      <a:endParaRPr kumimoji="1" lang="ja-JP" altLang="en-US" dirty="0"/>
                    </a:p>
                  </a:txBody>
                  <a:tcPr>
                    <a:solidFill>
                      <a:srgbClr val="EFEEF6"/>
                    </a:solidFill>
                  </a:tcPr>
                </a:tc>
                <a:tc>
                  <a:txBody>
                    <a:bodyPr/>
                    <a:lstStyle/>
                    <a:p>
                      <a:endParaRPr kumimoji="1" lang="ja-JP" altLang="en-US" dirty="0"/>
                    </a:p>
                  </a:txBody>
                  <a:tcPr>
                    <a:solidFill>
                      <a:srgbClr val="EFEEF6"/>
                    </a:solidFill>
                  </a:tcPr>
                </a:tc>
                <a:tc>
                  <a:txBody>
                    <a:bodyPr/>
                    <a:lstStyle/>
                    <a:p>
                      <a:endParaRPr kumimoji="1" lang="ja-JP" altLang="en-US" dirty="0"/>
                    </a:p>
                  </a:txBody>
                  <a:tcPr>
                    <a:solidFill>
                      <a:srgbClr val="EFEEF6"/>
                    </a:solidFill>
                  </a:tcPr>
                </a:tc>
                <a:tc>
                  <a:txBody>
                    <a:bodyPr/>
                    <a:lstStyle/>
                    <a:p>
                      <a:endParaRPr kumimoji="1" lang="ja-JP" altLang="en-US" dirty="0"/>
                    </a:p>
                  </a:txBody>
                  <a:tcPr>
                    <a:solidFill>
                      <a:srgbClr val="EFEEF6"/>
                    </a:solidFill>
                  </a:tcPr>
                </a:tc>
                <a:tc>
                  <a:txBody>
                    <a:bodyPr/>
                    <a:lstStyle/>
                    <a:p>
                      <a:endParaRPr kumimoji="1" lang="ja-JP" altLang="en-US" dirty="0"/>
                    </a:p>
                  </a:txBody>
                  <a:tcPr>
                    <a:solidFill>
                      <a:srgbClr val="EFEEF6"/>
                    </a:solidFill>
                  </a:tcPr>
                </a:tc>
                <a:extLst>
                  <a:ext uri="{0D108BD9-81ED-4DB2-BD59-A6C34878D82A}">
                    <a16:rowId xmlns:a16="http://schemas.microsoft.com/office/drawing/2014/main" val="4204742305"/>
                  </a:ext>
                </a:extLst>
              </a:tr>
              <a:tr h="614659">
                <a:tc vMerge="1">
                  <a:txBody>
                    <a:bodyPr/>
                    <a:lstStyle/>
                    <a:p>
                      <a:endParaRPr kumimoji="1" lang="ja-JP" altLang="en-US" dirty="0"/>
                    </a:p>
                  </a:txBody>
                  <a:tcPr>
                    <a:solidFill>
                      <a:srgbClr val="CFCDE5"/>
                    </a:solidFill>
                  </a:tcPr>
                </a:tc>
                <a:tc>
                  <a:txBody>
                    <a:bodyPr/>
                    <a:lstStyle/>
                    <a:p>
                      <a:endParaRPr kumimoji="1" lang="ja-JP" altLang="en-US" sz="1400" dirty="0"/>
                    </a:p>
                  </a:txBody>
                  <a:tcPr>
                    <a:solidFill>
                      <a:srgbClr val="CFCDE5"/>
                    </a:solidFill>
                  </a:tcPr>
                </a:tc>
                <a:tc>
                  <a:txBody>
                    <a:bodyPr/>
                    <a:lstStyle/>
                    <a:p>
                      <a:endParaRPr kumimoji="1" lang="ja-JP" altLang="en-US" sz="1400" dirty="0"/>
                    </a:p>
                  </a:txBody>
                  <a:tcPr>
                    <a:solidFill>
                      <a:srgbClr val="CFCDE5"/>
                    </a:solidFill>
                  </a:tcPr>
                </a:tc>
                <a:tc>
                  <a:txBody>
                    <a:bodyPr/>
                    <a:lstStyle/>
                    <a:p>
                      <a:endParaRPr kumimoji="1" lang="ja-JP" altLang="en-US" sz="1400" dirty="0"/>
                    </a:p>
                  </a:txBody>
                  <a:tcPr>
                    <a:solidFill>
                      <a:srgbClr val="CFCDE5"/>
                    </a:solidFill>
                  </a:tcPr>
                </a:tc>
                <a:tc>
                  <a:txBody>
                    <a:bodyPr/>
                    <a:lstStyle/>
                    <a:p>
                      <a:endParaRPr kumimoji="1" lang="ja-JP" altLang="en-US" sz="1400" dirty="0"/>
                    </a:p>
                  </a:txBody>
                  <a:tcPr>
                    <a:solidFill>
                      <a:srgbClr val="CFCDE5"/>
                    </a:solidFill>
                  </a:tcPr>
                </a:tc>
                <a:tc>
                  <a:txBody>
                    <a:bodyPr/>
                    <a:lstStyle/>
                    <a:p>
                      <a:endParaRPr kumimoji="1" lang="ja-JP" altLang="en-US" sz="1400" dirty="0"/>
                    </a:p>
                  </a:txBody>
                  <a:tcPr>
                    <a:solidFill>
                      <a:srgbClr val="CFCDE5"/>
                    </a:solidFill>
                  </a:tcPr>
                </a:tc>
                <a:extLst>
                  <a:ext uri="{0D108BD9-81ED-4DB2-BD59-A6C34878D82A}">
                    <a16:rowId xmlns:a16="http://schemas.microsoft.com/office/drawing/2014/main" val="944666859"/>
                  </a:ext>
                </a:extLst>
              </a:tr>
              <a:tr h="605452">
                <a:tc rowSpan="3">
                  <a:txBody>
                    <a:bodyPr/>
                    <a:lstStyle/>
                    <a:p>
                      <a:endParaRPr kumimoji="1" lang="ja-JP" altLang="en-US" dirty="0"/>
                    </a:p>
                  </a:txBody>
                  <a:tcPr>
                    <a:solidFill>
                      <a:srgbClr val="CFCDE5"/>
                    </a:solidFill>
                  </a:tcPr>
                </a:tc>
                <a:tc>
                  <a:txBody>
                    <a:bodyPr/>
                    <a:lstStyle/>
                    <a:p>
                      <a:endParaRPr kumimoji="1" lang="ja-JP" altLang="en-US" dirty="0"/>
                    </a:p>
                  </a:txBody>
                  <a:tcPr>
                    <a:solidFill>
                      <a:srgbClr val="CFCDE5"/>
                    </a:solidFill>
                  </a:tcPr>
                </a:tc>
                <a:tc>
                  <a:txBody>
                    <a:bodyPr/>
                    <a:lstStyle/>
                    <a:p>
                      <a:endParaRPr kumimoji="1" lang="ja-JP" altLang="en-US" dirty="0"/>
                    </a:p>
                  </a:txBody>
                  <a:tcPr>
                    <a:solidFill>
                      <a:srgbClr val="CFCDE5"/>
                    </a:solidFill>
                  </a:tcPr>
                </a:tc>
                <a:tc>
                  <a:txBody>
                    <a:bodyPr/>
                    <a:lstStyle/>
                    <a:p>
                      <a:endParaRPr kumimoji="1" lang="ja-JP" altLang="en-US" dirty="0"/>
                    </a:p>
                  </a:txBody>
                  <a:tcPr>
                    <a:solidFill>
                      <a:srgbClr val="CFCDE5"/>
                    </a:solidFill>
                  </a:tcPr>
                </a:tc>
                <a:tc>
                  <a:txBody>
                    <a:bodyPr/>
                    <a:lstStyle/>
                    <a:p>
                      <a:endParaRPr kumimoji="1" lang="ja-JP" altLang="en-US" dirty="0"/>
                    </a:p>
                  </a:txBody>
                  <a:tcPr>
                    <a:solidFill>
                      <a:srgbClr val="CFCDE5"/>
                    </a:solidFill>
                  </a:tcPr>
                </a:tc>
                <a:tc>
                  <a:txBody>
                    <a:bodyPr/>
                    <a:lstStyle/>
                    <a:p>
                      <a:endParaRPr kumimoji="1" lang="ja-JP" altLang="en-US" dirty="0"/>
                    </a:p>
                  </a:txBody>
                  <a:tcPr>
                    <a:solidFill>
                      <a:srgbClr val="CFCDE5"/>
                    </a:solidFill>
                  </a:tcPr>
                </a:tc>
                <a:extLst>
                  <a:ext uri="{0D108BD9-81ED-4DB2-BD59-A6C34878D82A}">
                    <a16:rowId xmlns:a16="http://schemas.microsoft.com/office/drawing/2014/main" val="3241128834"/>
                  </a:ext>
                </a:extLst>
              </a:tr>
              <a:tr h="605452">
                <a:tc vMerge="1">
                  <a:txBody>
                    <a:bodyPr/>
                    <a:lstStyle/>
                    <a:p>
                      <a:endParaRPr kumimoji="1" lang="ja-JP" altLang="en-US" dirty="0"/>
                    </a:p>
                  </a:txBody>
                  <a:tcPr>
                    <a:solidFill>
                      <a:srgbClr val="CFCDE5"/>
                    </a:solidFill>
                  </a:tcPr>
                </a:tc>
                <a:tc>
                  <a:txBody>
                    <a:bodyPr/>
                    <a:lstStyle/>
                    <a:p>
                      <a:endParaRPr kumimoji="1" lang="ja-JP" altLang="en-US" dirty="0"/>
                    </a:p>
                  </a:txBody>
                  <a:tcPr>
                    <a:solidFill>
                      <a:srgbClr val="EFEEF6"/>
                    </a:solidFill>
                  </a:tcPr>
                </a:tc>
                <a:tc>
                  <a:txBody>
                    <a:bodyPr/>
                    <a:lstStyle/>
                    <a:p>
                      <a:endParaRPr kumimoji="1" lang="ja-JP" altLang="en-US" dirty="0"/>
                    </a:p>
                  </a:txBody>
                  <a:tcPr>
                    <a:solidFill>
                      <a:srgbClr val="EFEEF6"/>
                    </a:solidFill>
                  </a:tcPr>
                </a:tc>
                <a:tc>
                  <a:txBody>
                    <a:bodyPr/>
                    <a:lstStyle/>
                    <a:p>
                      <a:endParaRPr kumimoji="1" lang="ja-JP" altLang="en-US" dirty="0"/>
                    </a:p>
                  </a:txBody>
                  <a:tcPr>
                    <a:solidFill>
                      <a:srgbClr val="EFEEF6"/>
                    </a:solidFill>
                  </a:tcPr>
                </a:tc>
                <a:tc>
                  <a:txBody>
                    <a:bodyPr/>
                    <a:lstStyle/>
                    <a:p>
                      <a:endParaRPr kumimoji="1" lang="ja-JP" altLang="en-US" dirty="0"/>
                    </a:p>
                  </a:txBody>
                  <a:tcPr>
                    <a:solidFill>
                      <a:srgbClr val="EFEEF6"/>
                    </a:solidFill>
                  </a:tcPr>
                </a:tc>
                <a:tc>
                  <a:txBody>
                    <a:bodyPr/>
                    <a:lstStyle/>
                    <a:p>
                      <a:endParaRPr kumimoji="1" lang="ja-JP" altLang="en-US" dirty="0"/>
                    </a:p>
                  </a:txBody>
                  <a:tcPr>
                    <a:solidFill>
                      <a:srgbClr val="EFEEF6"/>
                    </a:solidFill>
                  </a:tcPr>
                </a:tc>
                <a:extLst>
                  <a:ext uri="{0D108BD9-81ED-4DB2-BD59-A6C34878D82A}">
                    <a16:rowId xmlns:a16="http://schemas.microsoft.com/office/drawing/2014/main" val="3433182464"/>
                  </a:ext>
                </a:extLst>
              </a:tr>
              <a:tr h="605452">
                <a:tc vMerge="1">
                  <a:txBody>
                    <a:bodyPr/>
                    <a:lstStyle/>
                    <a:p>
                      <a:endParaRPr kumimoji="1" lang="ja-JP" altLang="en-US" dirty="0"/>
                    </a:p>
                  </a:txBody>
                  <a:tcPr>
                    <a:solidFill>
                      <a:srgbClr val="CFCDE5"/>
                    </a:solidFill>
                  </a:tcPr>
                </a:tc>
                <a:tc>
                  <a:txBody>
                    <a:bodyPr/>
                    <a:lstStyle/>
                    <a:p>
                      <a:endParaRPr kumimoji="1" lang="ja-JP" altLang="en-US" dirty="0"/>
                    </a:p>
                  </a:txBody>
                  <a:tcPr>
                    <a:solidFill>
                      <a:srgbClr val="CFCDE5"/>
                    </a:solidFill>
                  </a:tcPr>
                </a:tc>
                <a:tc>
                  <a:txBody>
                    <a:bodyPr/>
                    <a:lstStyle/>
                    <a:p>
                      <a:endParaRPr kumimoji="1" lang="ja-JP" altLang="en-US" dirty="0"/>
                    </a:p>
                  </a:txBody>
                  <a:tcPr>
                    <a:solidFill>
                      <a:srgbClr val="CFCDE5"/>
                    </a:solidFill>
                  </a:tcPr>
                </a:tc>
                <a:tc>
                  <a:txBody>
                    <a:bodyPr/>
                    <a:lstStyle/>
                    <a:p>
                      <a:endParaRPr kumimoji="1" lang="ja-JP" altLang="en-US" dirty="0"/>
                    </a:p>
                  </a:txBody>
                  <a:tcPr>
                    <a:solidFill>
                      <a:srgbClr val="CFCDE5"/>
                    </a:solidFill>
                  </a:tcPr>
                </a:tc>
                <a:tc>
                  <a:txBody>
                    <a:bodyPr/>
                    <a:lstStyle/>
                    <a:p>
                      <a:endParaRPr kumimoji="1" lang="ja-JP" altLang="en-US" dirty="0"/>
                    </a:p>
                  </a:txBody>
                  <a:tcPr>
                    <a:solidFill>
                      <a:srgbClr val="CFCDE5"/>
                    </a:solidFill>
                  </a:tcPr>
                </a:tc>
                <a:tc>
                  <a:txBody>
                    <a:bodyPr/>
                    <a:lstStyle/>
                    <a:p>
                      <a:endParaRPr kumimoji="1" lang="ja-JP" altLang="en-US" dirty="0"/>
                    </a:p>
                  </a:txBody>
                  <a:tcPr>
                    <a:solidFill>
                      <a:srgbClr val="CFCDE5"/>
                    </a:solidFill>
                  </a:tcPr>
                </a:tc>
                <a:extLst>
                  <a:ext uri="{0D108BD9-81ED-4DB2-BD59-A6C34878D82A}">
                    <a16:rowId xmlns:a16="http://schemas.microsoft.com/office/drawing/2014/main" val="3050259582"/>
                  </a:ext>
                </a:extLst>
              </a:tr>
            </a:tbl>
          </a:graphicData>
        </a:graphic>
      </p:graphicFrame>
      <p:sp>
        <p:nvSpPr>
          <p:cNvPr id="7" name="テキスト ボックス 6">
            <a:extLst>
              <a:ext uri="{FF2B5EF4-FFF2-40B4-BE49-F238E27FC236}">
                <a16:creationId xmlns:a16="http://schemas.microsoft.com/office/drawing/2014/main" id="{56A32EBB-FC66-4B2D-866E-49646D08E60D}"/>
              </a:ext>
            </a:extLst>
          </p:cNvPr>
          <p:cNvSpPr txBox="1"/>
          <p:nvPr/>
        </p:nvSpPr>
        <p:spPr>
          <a:xfrm>
            <a:off x="643963" y="2676021"/>
            <a:ext cx="1447236"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1" dirty="0">
                <a:solidFill>
                  <a:schemeClr val="bg1">
                    <a:lumMod val="50000"/>
                  </a:schemeClr>
                </a:solidFill>
                <a:latin typeface="ＭＳ 明朝" panose="02020609040205080304" pitchFamily="17" charset="-128"/>
                <a:ea typeface="ＭＳ 明朝" panose="02020609040205080304" pitchFamily="17" charset="-128"/>
              </a:rPr>
              <a:t>〇〇材料の分析技術開発</a:t>
            </a:r>
            <a:endParaRPr kumimoji="1" lang="en-US" altLang="ja-JP" sz="1200" b="1" i="1" u="none" strike="noStrike" kern="1200" cap="none" spc="0" normalizeH="0" baseline="0" noProof="0" dirty="0">
              <a:ln>
                <a:noFill/>
              </a:ln>
              <a:solidFill>
                <a:schemeClr val="bg1">
                  <a:lumMod val="50000"/>
                </a:schemeClr>
              </a:solidFill>
              <a:effectLst/>
              <a:uLnTx/>
              <a:uFillTx/>
              <a:latin typeface="ＭＳ 明朝" panose="02020609040205080304" pitchFamily="17" charset="-128"/>
              <a:ea typeface="ＭＳ 明朝" panose="02020609040205080304" pitchFamily="17"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1" u="none" strike="noStrike" kern="1200" cap="none" spc="0" normalizeH="0" baseline="0" noProof="0" dirty="0">
                <a:ln>
                  <a:noFill/>
                </a:ln>
                <a:solidFill>
                  <a:schemeClr val="bg1">
                    <a:lumMod val="50000"/>
                  </a:schemeClr>
                </a:solidFill>
                <a:effectLst/>
                <a:uLnTx/>
                <a:uFillTx/>
                <a:latin typeface="ＭＳ 明朝" panose="02020609040205080304" pitchFamily="17" charset="-128"/>
                <a:ea typeface="ＭＳ 明朝" panose="02020609040205080304" pitchFamily="17" charset="-128"/>
              </a:rPr>
              <a:t>（〇〇</a:t>
            </a:r>
            <a:r>
              <a:rPr kumimoji="1" lang="ja-JP" altLang="en-US" sz="1200" b="1" i="1" dirty="0">
                <a:solidFill>
                  <a:schemeClr val="bg1">
                    <a:lumMod val="50000"/>
                  </a:schemeClr>
                </a:solidFill>
                <a:latin typeface="ＭＳ 明朝" panose="02020609040205080304" pitchFamily="17" charset="-128"/>
                <a:ea typeface="ＭＳ 明朝" panose="02020609040205080304" pitchFamily="17" charset="-128"/>
              </a:rPr>
              <a:t>㈱</a:t>
            </a:r>
            <a:r>
              <a:rPr kumimoji="1" lang="ja-JP" altLang="en-US" sz="1200" b="1" i="1" u="none" strike="noStrike" kern="1200" cap="none" spc="0" normalizeH="0" baseline="0" noProof="0" dirty="0">
                <a:ln>
                  <a:noFill/>
                </a:ln>
                <a:solidFill>
                  <a:schemeClr val="bg1">
                    <a:lumMod val="50000"/>
                  </a:schemeClr>
                </a:solidFill>
                <a:effectLst/>
                <a:uLnTx/>
                <a:uFillTx/>
                <a:latin typeface="ＭＳ 明朝" panose="02020609040205080304" pitchFamily="17" charset="-128"/>
                <a:ea typeface="ＭＳ 明朝" panose="02020609040205080304" pitchFamily="17" charset="-128"/>
              </a:rPr>
              <a:t>）</a:t>
            </a:r>
          </a:p>
        </p:txBody>
      </p:sp>
      <p:sp>
        <p:nvSpPr>
          <p:cNvPr id="11" name="テキスト ボックス 10">
            <a:extLst>
              <a:ext uri="{FF2B5EF4-FFF2-40B4-BE49-F238E27FC236}">
                <a16:creationId xmlns:a16="http://schemas.microsoft.com/office/drawing/2014/main" id="{5507A754-9220-4C6D-8F33-03E5D6FA8658}"/>
              </a:ext>
            </a:extLst>
          </p:cNvPr>
          <p:cNvSpPr txBox="1"/>
          <p:nvPr/>
        </p:nvSpPr>
        <p:spPr>
          <a:xfrm>
            <a:off x="569935" y="4252321"/>
            <a:ext cx="1615688"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1" dirty="0">
                <a:solidFill>
                  <a:schemeClr val="bg1">
                    <a:lumMod val="50000"/>
                  </a:schemeClr>
                </a:solidFill>
                <a:latin typeface="ＭＳ 明朝" panose="02020609040205080304" pitchFamily="17" charset="-128"/>
                <a:ea typeface="ＭＳ 明朝" panose="02020609040205080304" pitchFamily="17" charset="-128"/>
              </a:rPr>
              <a:t>〇〇のシミュレーション技術開発</a:t>
            </a:r>
            <a:endParaRPr kumimoji="1" lang="en-US" altLang="ja-JP" sz="1200" b="1" i="1" u="none" strike="noStrike" kern="1200" cap="none" spc="0" normalizeH="0" baseline="0" noProof="0" dirty="0">
              <a:ln>
                <a:noFill/>
              </a:ln>
              <a:solidFill>
                <a:schemeClr val="bg1">
                  <a:lumMod val="50000"/>
                </a:schemeClr>
              </a:solidFill>
              <a:effectLst/>
              <a:uLnTx/>
              <a:uFillTx/>
              <a:latin typeface="ＭＳ 明朝" panose="02020609040205080304" pitchFamily="17" charset="-128"/>
              <a:ea typeface="ＭＳ 明朝" panose="02020609040205080304" pitchFamily="17"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1" u="none" strike="noStrike" kern="1200" cap="none" spc="0" normalizeH="0" baseline="0" noProof="0" dirty="0">
                <a:ln>
                  <a:noFill/>
                </a:ln>
                <a:solidFill>
                  <a:schemeClr val="bg1">
                    <a:lumMod val="50000"/>
                  </a:schemeClr>
                </a:solidFill>
                <a:effectLst/>
                <a:uLnTx/>
                <a:uFillTx/>
                <a:latin typeface="ＭＳ 明朝" panose="02020609040205080304" pitchFamily="17" charset="-128"/>
                <a:ea typeface="ＭＳ 明朝" panose="02020609040205080304" pitchFamily="17" charset="-128"/>
              </a:rPr>
              <a:t>　（〇〇大学）</a:t>
            </a:r>
          </a:p>
        </p:txBody>
      </p:sp>
      <p:sp>
        <p:nvSpPr>
          <p:cNvPr id="12" name="テキスト ボックス 11">
            <a:extLst>
              <a:ext uri="{FF2B5EF4-FFF2-40B4-BE49-F238E27FC236}">
                <a16:creationId xmlns:a16="http://schemas.microsoft.com/office/drawing/2014/main" id="{59ACAAC4-25EF-48A6-802E-369F760451E3}"/>
              </a:ext>
            </a:extLst>
          </p:cNvPr>
          <p:cNvSpPr txBox="1"/>
          <p:nvPr/>
        </p:nvSpPr>
        <p:spPr>
          <a:xfrm>
            <a:off x="583756" y="4976640"/>
            <a:ext cx="1595283"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1" dirty="0">
                <a:solidFill>
                  <a:schemeClr val="bg1">
                    <a:lumMod val="50000"/>
                  </a:schemeClr>
                </a:solidFill>
                <a:latin typeface="ＭＳ 明朝" panose="02020609040205080304" pitchFamily="17" charset="-128"/>
                <a:ea typeface="ＭＳ 明朝" panose="02020609040205080304" pitchFamily="17" charset="-128"/>
              </a:rPr>
              <a:t>〇〇システム構築</a:t>
            </a:r>
            <a:endParaRPr kumimoji="1" lang="en-US" altLang="ja-JP" sz="1200" b="1" i="1" u="none" strike="noStrike" kern="1200" cap="none" spc="0" normalizeH="0" baseline="0" noProof="0" dirty="0">
              <a:ln>
                <a:noFill/>
              </a:ln>
              <a:solidFill>
                <a:schemeClr val="bg1">
                  <a:lumMod val="50000"/>
                </a:schemeClr>
              </a:solidFill>
              <a:effectLst/>
              <a:uLnTx/>
              <a:uFillTx/>
              <a:latin typeface="ＭＳ 明朝" panose="02020609040205080304" pitchFamily="17" charset="-128"/>
              <a:ea typeface="ＭＳ 明朝" panose="02020609040205080304" pitchFamily="17" charset="-128"/>
            </a:endParaRPr>
          </a:p>
          <a:p>
            <a:pPr lvl="0">
              <a:defRPr/>
            </a:pPr>
            <a:r>
              <a:rPr kumimoji="1" lang="ja-JP" altLang="en-US" sz="1200" b="1" i="1" dirty="0">
                <a:solidFill>
                  <a:schemeClr val="bg1">
                    <a:lumMod val="50000"/>
                  </a:schemeClr>
                </a:solidFill>
                <a:latin typeface="ＭＳ 明朝" panose="02020609040205080304" pitchFamily="17" charset="-128"/>
                <a:ea typeface="ＭＳ 明朝" panose="02020609040205080304" pitchFamily="17" charset="-128"/>
              </a:rPr>
              <a:t>　（〇〇㈱）</a:t>
            </a:r>
            <a:endParaRPr kumimoji="1" lang="ja-JP" altLang="en-US" sz="1200" b="1" i="1" u="none" strike="noStrike" kern="1200" cap="none" spc="0" normalizeH="0" baseline="0" noProof="0" dirty="0">
              <a:ln>
                <a:noFill/>
              </a:ln>
              <a:solidFill>
                <a:schemeClr val="bg1">
                  <a:lumMod val="50000"/>
                </a:schemeClr>
              </a:solidFill>
              <a:effectLst/>
              <a:uLnTx/>
              <a:uFillTx/>
              <a:latin typeface="ＭＳ 明朝" panose="02020609040205080304" pitchFamily="17" charset="-128"/>
              <a:ea typeface="ＭＳ 明朝" panose="02020609040205080304" pitchFamily="17" charset="-128"/>
            </a:endParaRPr>
          </a:p>
        </p:txBody>
      </p:sp>
      <p:sp>
        <p:nvSpPr>
          <p:cNvPr id="49" name="テキスト ボックス 48">
            <a:extLst>
              <a:ext uri="{FF2B5EF4-FFF2-40B4-BE49-F238E27FC236}">
                <a16:creationId xmlns:a16="http://schemas.microsoft.com/office/drawing/2014/main" id="{201DBED0-E4DB-446C-A24D-17267A093431}"/>
              </a:ext>
            </a:extLst>
          </p:cNvPr>
          <p:cNvSpPr txBox="1"/>
          <p:nvPr/>
        </p:nvSpPr>
        <p:spPr>
          <a:xfrm>
            <a:off x="619041" y="1522476"/>
            <a:ext cx="954107" cy="646331"/>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1" u="none" strike="noStrike" kern="1200" cap="none" spc="0" normalizeH="0" baseline="0" noProof="0" dirty="0">
                <a:ln>
                  <a:noFill/>
                </a:ln>
                <a:solidFill>
                  <a:schemeClr val="bg1">
                    <a:lumMod val="50000"/>
                  </a:schemeClr>
                </a:solidFill>
                <a:effectLst/>
                <a:uLnTx/>
                <a:uFillTx/>
                <a:latin typeface="ＭＳ 明朝" panose="02020609040205080304" pitchFamily="17" charset="-128"/>
                <a:ea typeface="ＭＳ 明朝" panose="02020609040205080304" pitchFamily="17" charset="-128"/>
              </a:rPr>
              <a:t>〇〇の開発</a:t>
            </a:r>
            <a:endParaRPr kumimoji="1" lang="en-US" altLang="ja-JP" sz="1200" b="1" i="1" u="none" strike="noStrike" kern="1200" cap="none" spc="0" normalizeH="0" baseline="0" noProof="0" dirty="0">
              <a:ln>
                <a:noFill/>
              </a:ln>
              <a:solidFill>
                <a:schemeClr val="bg1">
                  <a:lumMod val="50000"/>
                </a:schemeClr>
              </a:solidFill>
              <a:effectLst/>
              <a:uLnTx/>
              <a:uFillTx/>
              <a:latin typeface="ＭＳ 明朝" panose="02020609040205080304" pitchFamily="17" charset="-128"/>
              <a:ea typeface="ＭＳ 明朝" panose="02020609040205080304" pitchFamily="17"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1" u="none" strike="noStrike" kern="1200" cap="none" spc="0" normalizeH="0" baseline="0" noProof="0" dirty="0">
                <a:ln>
                  <a:noFill/>
                </a:ln>
                <a:solidFill>
                  <a:schemeClr val="bg1">
                    <a:lumMod val="50000"/>
                  </a:schemeClr>
                </a:solidFill>
                <a:effectLst/>
                <a:uLnTx/>
                <a:uFillTx/>
                <a:latin typeface="ＭＳ 明朝" panose="02020609040205080304" pitchFamily="17" charset="-128"/>
                <a:ea typeface="ＭＳ 明朝" panose="02020609040205080304" pitchFamily="17" charset="-128"/>
              </a:rPr>
              <a:t>（〇〇大）</a:t>
            </a:r>
            <a:endParaRPr kumimoji="1" lang="en-US" altLang="ja-JP" sz="1200" b="1" i="1" u="none" strike="noStrike" kern="1200" cap="none" spc="0" normalizeH="0" baseline="0" noProof="0" dirty="0">
              <a:ln>
                <a:noFill/>
              </a:ln>
              <a:solidFill>
                <a:schemeClr val="bg1">
                  <a:lumMod val="50000"/>
                </a:schemeClr>
              </a:solidFill>
              <a:effectLst/>
              <a:uLnTx/>
              <a:uFillTx/>
              <a:latin typeface="ＭＳ 明朝" panose="02020609040205080304" pitchFamily="17" charset="-128"/>
              <a:ea typeface="ＭＳ 明朝" panose="02020609040205080304" pitchFamily="17"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1" u="none" strike="noStrike" kern="1200" cap="none" spc="0" normalizeH="0" baseline="0" noProof="0" dirty="0">
                <a:ln>
                  <a:noFill/>
                </a:ln>
                <a:solidFill>
                  <a:schemeClr val="bg1">
                    <a:lumMod val="50000"/>
                  </a:schemeClr>
                </a:solidFill>
                <a:effectLst/>
                <a:uLnTx/>
                <a:uFillTx/>
                <a:latin typeface="ＭＳ 明朝" panose="02020609040205080304" pitchFamily="17" charset="-128"/>
                <a:ea typeface="ＭＳ 明朝" panose="02020609040205080304" pitchFamily="17" charset="-128"/>
              </a:rPr>
              <a:t>（㈱〇〇）</a:t>
            </a:r>
          </a:p>
        </p:txBody>
      </p:sp>
      <p:cxnSp>
        <p:nvCxnSpPr>
          <p:cNvPr id="51" name="直線矢印コネクタ 50">
            <a:extLst>
              <a:ext uri="{FF2B5EF4-FFF2-40B4-BE49-F238E27FC236}">
                <a16:creationId xmlns:a16="http://schemas.microsoft.com/office/drawing/2014/main" id="{7FD2D4B7-82D8-446A-AE81-FBCED2B3FBF2}"/>
              </a:ext>
            </a:extLst>
          </p:cNvPr>
          <p:cNvCxnSpPr>
            <a:cxnSpLocks/>
          </p:cNvCxnSpPr>
          <p:nvPr/>
        </p:nvCxnSpPr>
        <p:spPr>
          <a:xfrm>
            <a:off x="2275031" y="1609752"/>
            <a:ext cx="1654779"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2" name="テキスト ボックス 51">
            <a:extLst>
              <a:ext uri="{FF2B5EF4-FFF2-40B4-BE49-F238E27FC236}">
                <a16:creationId xmlns:a16="http://schemas.microsoft.com/office/drawing/2014/main" id="{59D082B4-758A-4640-A6C5-202ADA509BF5}"/>
              </a:ext>
            </a:extLst>
          </p:cNvPr>
          <p:cNvSpPr txBox="1"/>
          <p:nvPr/>
        </p:nvSpPr>
        <p:spPr>
          <a:xfrm>
            <a:off x="2379991" y="1591772"/>
            <a:ext cx="1422099"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i="1" u="none" strike="noStrike" kern="1200" cap="none" spc="0" normalizeH="0" baseline="0" noProof="0" dirty="0">
                <a:ln>
                  <a:noFill/>
                </a:ln>
                <a:solidFill>
                  <a:schemeClr val="bg1">
                    <a:lumMod val="50000"/>
                  </a:schemeClr>
                </a:solidFill>
                <a:effectLst/>
                <a:uLnTx/>
                <a:uFillTx/>
                <a:latin typeface="ＭＳ 明朝" panose="02020609040205080304" pitchFamily="17" charset="-128"/>
                <a:ea typeface="ＭＳ 明朝" panose="02020609040205080304" pitchFamily="17" charset="-128"/>
              </a:rPr>
              <a:t>〇〇材料の探索</a:t>
            </a:r>
            <a:endParaRPr kumimoji="1" lang="en-US" altLang="ja-JP" sz="1200" i="1" dirty="0">
              <a:solidFill>
                <a:schemeClr val="bg1">
                  <a:lumMod val="50000"/>
                </a:schemeClr>
              </a:solidFill>
              <a:latin typeface="ＭＳ 明朝" panose="02020609040205080304" pitchFamily="17" charset="-128"/>
              <a:ea typeface="ＭＳ 明朝" panose="02020609040205080304" pitchFamily="17"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i="1" u="none" strike="noStrike" kern="1200" cap="none" spc="0" normalizeH="0" baseline="0" noProof="0" dirty="0">
                <a:ln>
                  <a:noFill/>
                </a:ln>
                <a:solidFill>
                  <a:schemeClr val="bg1">
                    <a:lumMod val="50000"/>
                  </a:schemeClr>
                </a:solidFill>
                <a:effectLst/>
                <a:uLnTx/>
                <a:uFillTx/>
                <a:latin typeface="ＭＳ 明朝" panose="02020609040205080304" pitchFamily="17" charset="-128"/>
                <a:ea typeface="ＭＳ 明朝" panose="02020609040205080304" pitchFamily="17" charset="-128"/>
              </a:rPr>
              <a:t>【TRL2】</a:t>
            </a:r>
          </a:p>
        </p:txBody>
      </p:sp>
      <p:sp>
        <p:nvSpPr>
          <p:cNvPr id="60" name="テキスト ボックス 59">
            <a:extLst>
              <a:ext uri="{FF2B5EF4-FFF2-40B4-BE49-F238E27FC236}">
                <a16:creationId xmlns:a16="http://schemas.microsoft.com/office/drawing/2014/main" id="{506D93D4-67B2-47F1-ABD8-9292B730A412}"/>
              </a:ext>
            </a:extLst>
          </p:cNvPr>
          <p:cNvSpPr txBox="1"/>
          <p:nvPr/>
        </p:nvSpPr>
        <p:spPr>
          <a:xfrm>
            <a:off x="6727108" y="2094195"/>
            <a:ext cx="2053174"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i="1" u="none" strike="noStrike" kern="1200" cap="none" spc="0" normalizeH="0" baseline="0" noProof="0" dirty="0">
                <a:ln>
                  <a:noFill/>
                </a:ln>
                <a:solidFill>
                  <a:schemeClr val="bg1">
                    <a:lumMod val="50000"/>
                  </a:schemeClr>
                </a:solidFill>
                <a:effectLst/>
                <a:uLnTx/>
                <a:uFillTx/>
                <a:latin typeface="ＭＳ 明朝" panose="02020609040205080304" pitchFamily="17" charset="-128"/>
                <a:ea typeface="ＭＳ 明朝" panose="02020609040205080304" pitchFamily="17" charset="-128"/>
              </a:rPr>
              <a:t>試供品の提供・欧州をターゲットにした製品化</a:t>
            </a:r>
            <a:r>
              <a:rPr kumimoji="1" lang="en-US" altLang="ja-JP" sz="1200" i="1" u="none" strike="noStrike" kern="1200" cap="none" spc="0" normalizeH="0" baseline="0" noProof="0" dirty="0">
                <a:ln>
                  <a:noFill/>
                </a:ln>
                <a:solidFill>
                  <a:schemeClr val="bg1">
                    <a:lumMod val="50000"/>
                  </a:schemeClr>
                </a:solidFill>
                <a:effectLst/>
                <a:uLnTx/>
                <a:uFillTx/>
                <a:latin typeface="ＭＳ 明朝" panose="02020609040205080304" pitchFamily="17" charset="-128"/>
                <a:ea typeface="ＭＳ 明朝" panose="02020609040205080304" pitchFamily="17" charset="-128"/>
              </a:rPr>
              <a:t>【TRL8】</a:t>
            </a:r>
            <a:endParaRPr kumimoji="1" lang="ja-JP" altLang="en-US" sz="1200" i="1" u="none" strike="noStrike" kern="1200" cap="none" spc="0" normalizeH="0" baseline="0" noProof="0" dirty="0">
              <a:ln>
                <a:noFill/>
              </a:ln>
              <a:solidFill>
                <a:schemeClr val="bg1">
                  <a:lumMod val="50000"/>
                </a:schemeClr>
              </a:solidFill>
              <a:effectLst/>
              <a:uLnTx/>
              <a:uFillTx/>
              <a:latin typeface="ＭＳ 明朝" panose="02020609040205080304" pitchFamily="17" charset="-128"/>
              <a:ea typeface="ＭＳ 明朝" panose="02020609040205080304" pitchFamily="17" charset="-128"/>
            </a:endParaRPr>
          </a:p>
        </p:txBody>
      </p:sp>
      <p:sp>
        <p:nvSpPr>
          <p:cNvPr id="3" name="テキスト ボックス 2">
            <a:extLst>
              <a:ext uri="{FF2B5EF4-FFF2-40B4-BE49-F238E27FC236}">
                <a16:creationId xmlns:a16="http://schemas.microsoft.com/office/drawing/2014/main" id="{764AC1AF-F4F3-4C0F-92F4-D2229798C2D9}"/>
              </a:ext>
            </a:extLst>
          </p:cNvPr>
          <p:cNvSpPr txBox="1"/>
          <p:nvPr/>
        </p:nvSpPr>
        <p:spPr>
          <a:xfrm>
            <a:off x="102281" y="1640113"/>
            <a:ext cx="400110" cy="2603342"/>
          </a:xfrm>
          <a:prstGeom prst="rect">
            <a:avLst/>
          </a:prstGeom>
          <a:noFill/>
        </p:spPr>
        <p:txBody>
          <a:bodyPr vert="eaVert"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1" u="none" strike="noStrike" kern="1200" cap="none" spc="0" normalizeH="0" baseline="0" noProof="0" dirty="0">
                <a:ln>
                  <a:noFill/>
                </a:ln>
                <a:solidFill>
                  <a:schemeClr val="bg1">
                    <a:lumMod val="50000"/>
                  </a:schemeClr>
                </a:solidFill>
                <a:effectLst/>
                <a:uLnTx/>
                <a:uFillTx/>
                <a:latin typeface="ＭＳ 明朝" panose="02020609040205080304" pitchFamily="17" charset="-128"/>
                <a:ea typeface="ＭＳ 明朝" panose="02020609040205080304" pitchFamily="17" charset="-128"/>
              </a:rPr>
              <a:t>①〇〇技術の開発</a:t>
            </a:r>
          </a:p>
        </p:txBody>
      </p:sp>
      <p:sp>
        <p:nvSpPr>
          <p:cNvPr id="62" name="テキスト ボックス 61">
            <a:extLst>
              <a:ext uri="{FF2B5EF4-FFF2-40B4-BE49-F238E27FC236}">
                <a16:creationId xmlns:a16="http://schemas.microsoft.com/office/drawing/2014/main" id="{1DE69CB8-FC72-410F-BBCB-7A9FCC35BAFE}"/>
              </a:ext>
            </a:extLst>
          </p:cNvPr>
          <p:cNvSpPr txBox="1"/>
          <p:nvPr/>
        </p:nvSpPr>
        <p:spPr>
          <a:xfrm>
            <a:off x="156142" y="4290820"/>
            <a:ext cx="346249" cy="2026935"/>
          </a:xfrm>
          <a:prstGeom prst="rect">
            <a:avLst/>
          </a:prstGeom>
          <a:noFill/>
        </p:spPr>
        <p:txBody>
          <a:bodyPr vert="eaVert" wrap="square" rtlCol="0">
            <a:spAutoFit/>
          </a:bodyPr>
          <a:lstStyle/>
          <a:p>
            <a:pPr>
              <a:defRPr/>
            </a:pPr>
            <a:r>
              <a:rPr kumimoji="1" lang="ja-JP" altLang="en-US" sz="1050" b="1" i="1" u="none" strike="noStrike" kern="1200" cap="none" spc="0" normalizeH="0" baseline="0" noProof="0" dirty="0">
                <a:ln>
                  <a:noFill/>
                </a:ln>
                <a:solidFill>
                  <a:schemeClr val="bg1">
                    <a:lumMod val="50000"/>
                  </a:schemeClr>
                </a:solidFill>
                <a:effectLst/>
                <a:uLnTx/>
                <a:uFillTx/>
                <a:latin typeface="ＭＳ 明朝" panose="02020609040205080304" pitchFamily="17" charset="-128"/>
                <a:ea typeface="ＭＳ 明朝" panose="02020609040205080304" pitchFamily="17" charset="-128"/>
              </a:rPr>
              <a:t>②</a:t>
            </a:r>
            <a:r>
              <a:rPr lang="ja-JP" altLang="en-US" sz="1050" i="1" dirty="0">
                <a:solidFill>
                  <a:schemeClr val="bg1">
                    <a:lumMod val="50000"/>
                  </a:schemeClr>
                </a:solidFill>
                <a:latin typeface="ＭＳ 明朝" panose="02020609040205080304" pitchFamily="17" charset="-128"/>
                <a:ea typeface="ＭＳ 明朝" panose="02020609040205080304" pitchFamily="17" charset="-128"/>
              </a:rPr>
              <a:t>〇〇の設計・システム構築</a:t>
            </a:r>
            <a:endParaRPr kumimoji="1" lang="ja-JP" altLang="en-US" sz="1050" b="1" i="1" u="none" strike="noStrike" kern="1200" cap="none" spc="0" normalizeH="0" baseline="0" noProof="0" dirty="0">
              <a:ln>
                <a:noFill/>
              </a:ln>
              <a:solidFill>
                <a:schemeClr val="bg1">
                  <a:lumMod val="50000"/>
                </a:schemeClr>
              </a:solidFill>
              <a:effectLst/>
              <a:uLnTx/>
              <a:uFillTx/>
              <a:latin typeface="ＭＳ 明朝" panose="02020609040205080304" pitchFamily="17" charset="-128"/>
              <a:ea typeface="ＭＳ 明朝" panose="02020609040205080304" pitchFamily="17" charset="-128"/>
            </a:endParaRPr>
          </a:p>
        </p:txBody>
      </p:sp>
      <p:sp>
        <p:nvSpPr>
          <p:cNvPr id="5" name="正方形/長方形 4">
            <a:extLst>
              <a:ext uri="{FF2B5EF4-FFF2-40B4-BE49-F238E27FC236}">
                <a16:creationId xmlns:a16="http://schemas.microsoft.com/office/drawing/2014/main" id="{3AE637B0-4EBC-46B4-9793-165524D0E9AC}"/>
              </a:ext>
            </a:extLst>
          </p:cNvPr>
          <p:cNvSpPr/>
          <p:nvPr/>
        </p:nvSpPr>
        <p:spPr>
          <a:xfrm>
            <a:off x="102384" y="1475372"/>
            <a:ext cx="8891092" cy="2768079"/>
          </a:xfrm>
          <a:prstGeom prst="rect">
            <a:avLst/>
          </a:prstGeom>
          <a:no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3" name="正方形/長方形 62">
            <a:extLst>
              <a:ext uri="{FF2B5EF4-FFF2-40B4-BE49-F238E27FC236}">
                <a16:creationId xmlns:a16="http://schemas.microsoft.com/office/drawing/2014/main" id="{766B835C-E690-4931-B76E-E990C964CAD6}"/>
              </a:ext>
            </a:extLst>
          </p:cNvPr>
          <p:cNvSpPr/>
          <p:nvPr/>
        </p:nvSpPr>
        <p:spPr>
          <a:xfrm>
            <a:off x="102384" y="4243456"/>
            <a:ext cx="8891092" cy="1815674"/>
          </a:xfrm>
          <a:prstGeom prst="rect">
            <a:avLst/>
          </a:prstGeom>
          <a:no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75" name="正方形/長方形 74">
            <a:extLst>
              <a:ext uri="{FF2B5EF4-FFF2-40B4-BE49-F238E27FC236}">
                <a16:creationId xmlns:a16="http://schemas.microsoft.com/office/drawing/2014/main" id="{962262F0-9E1D-ED5D-A0F4-367BFDE615F0}"/>
              </a:ext>
            </a:extLst>
          </p:cNvPr>
          <p:cNvSpPr/>
          <p:nvPr/>
        </p:nvSpPr>
        <p:spPr>
          <a:xfrm>
            <a:off x="1" y="626251"/>
            <a:ext cx="9144000" cy="298373"/>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本項目で最大</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2p</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まで可。基本的に以下のフォームを活用</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フォントサイズ等修正可</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a:t>
            </a:r>
            <a:endParaRPr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a:p>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※TRL</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は必ず記載すること。</a:t>
            </a:r>
            <a:endParaRPr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p:txBody>
      </p:sp>
      <p:sp>
        <p:nvSpPr>
          <p:cNvPr id="13" name="スライド番号プレースホルダー 12">
            <a:extLst>
              <a:ext uri="{FF2B5EF4-FFF2-40B4-BE49-F238E27FC236}">
                <a16:creationId xmlns:a16="http://schemas.microsoft.com/office/drawing/2014/main" id="{500F11E0-838F-4AC1-0CA0-DF629ED0FA13}"/>
              </a:ext>
            </a:extLst>
          </p:cNvPr>
          <p:cNvSpPr>
            <a:spLocks noGrp="1"/>
          </p:cNvSpPr>
          <p:nvPr>
            <p:ph type="sldNum" sz="quarter" idx="12"/>
          </p:nvPr>
        </p:nvSpPr>
        <p:spPr>
          <a:xfrm>
            <a:off x="7078663" y="6576382"/>
            <a:ext cx="2057400" cy="365125"/>
          </a:xfrm>
        </p:spPr>
        <p:txBody>
          <a:bodyPr/>
          <a:lstStyle/>
          <a:p>
            <a:fld id="{E9D9C477-5CFB-4E8F-B477-AF2E93B6023D}" type="slidenum">
              <a:rPr kumimoji="1" lang="ja-JP" altLang="en-US" sz="2000" smtClean="0">
                <a:latin typeface="ＭＳ 明朝" panose="02020609040205080304" pitchFamily="17" charset="-128"/>
                <a:ea typeface="ＭＳ 明朝" panose="02020609040205080304" pitchFamily="17" charset="-128"/>
              </a:rPr>
              <a:t>6</a:t>
            </a:fld>
            <a:endParaRPr kumimoji="1" lang="ja-JP" altLang="en-US" sz="2000" dirty="0">
              <a:latin typeface="ＭＳ 明朝" panose="02020609040205080304" pitchFamily="17" charset="-128"/>
              <a:ea typeface="ＭＳ 明朝" panose="02020609040205080304" pitchFamily="17" charset="-128"/>
            </a:endParaRPr>
          </a:p>
        </p:txBody>
      </p:sp>
      <p:sp>
        <p:nvSpPr>
          <p:cNvPr id="43" name="四角形: 角を丸くする 42">
            <a:extLst>
              <a:ext uri="{FF2B5EF4-FFF2-40B4-BE49-F238E27FC236}">
                <a16:creationId xmlns:a16="http://schemas.microsoft.com/office/drawing/2014/main" id="{B6A5B696-275A-756C-51A8-F84ECC679EE6}"/>
              </a:ext>
            </a:extLst>
          </p:cNvPr>
          <p:cNvSpPr/>
          <p:nvPr/>
        </p:nvSpPr>
        <p:spPr>
          <a:xfrm>
            <a:off x="8875029" y="1048292"/>
            <a:ext cx="219283" cy="5628802"/>
          </a:xfrm>
          <a:prstGeom prst="roundRect">
            <a:avLst/>
          </a:prstGeom>
          <a:noFill/>
          <a:ln w="28575">
            <a:solidFill>
              <a:schemeClr val="accent2">
                <a:lumMod val="60000"/>
                <a:lumOff val="40000"/>
              </a:schemeClr>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四角形: 角を丸くする 43">
            <a:extLst>
              <a:ext uri="{FF2B5EF4-FFF2-40B4-BE49-F238E27FC236}">
                <a16:creationId xmlns:a16="http://schemas.microsoft.com/office/drawing/2014/main" id="{AAE7332D-36A0-5D90-C659-0D243EB9C6FD}"/>
              </a:ext>
            </a:extLst>
          </p:cNvPr>
          <p:cNvSpPr/>
          <p:nvPr/>
        </p:nvSpPr>
        <p:spPr>
          <a:xfrm>
            <a:off x="3831370" y="1048292"/>
            <a:ext cx="219283" cy="5628802"/>
          </a:xfrm>
          <a:prstGeom prst="roundRect">
            <a:avLst/>
          </a:prstGeom>
          <a:noFill/>
          <a:ln w="28575">
            <a:solidFill>
              <a:schemeClr val="accent2">
                <a:lumMod val="60000"/>
                <a:lumOff val="40000"/>
              </a:schemeClr>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テキスト ボックス 45">
            <a:extLst>
              <a:ext uri="{FF2B5EF4-FFF2-40B4-BE49-F238E27FC236}">
                <a16:creationId xmlns:a16="http://schemas.microsoft.com/office/drawing/2014/main" id="{A9982B56-635E-6F2D-06B1-693EFD257DAC}"/>
              </a:ext>
            </a:extLst>
          </p:cNvPr>
          <p:cNvSpPr txBox="1"/>
          <p:nvPr/>
        </p:nvSpPr>
        <p:spPr>
          <a:xfrm>
            <a:off x="2772345" y="5763001"/>
            <a:ext cx="1907997"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rPr>
              <a:t>ステージゲート</a:t>
            </a:r>
          </a:p>
        </p:txBody>
      </p:sp>
      <p:sp>
        <p:nvSpPr>
          <p:cNvPr id="14" name="テキスト ボックス 13">
            <a:extLst>
              <a:ext uri="{FF2B5EF4-FFF2-40B4-BE49-F238E27FC236}">
                <a16:creationId xmlns:a16="http://schemas.microsoft.com/office/drawing/2014/main" id="{A5548E51-F98C-9DC9-CEE6-29071A447C32}"/>
              </a:ext>
            </a:extLst>
          </p:cNvPr>
          <p:cNvSpPr txBox="1"/>
          <p:nvPr/>
        </p:nvSpPr>
        <p:spPr>
          <a:xfrm>
            <a:off x="8110306" y="5741289"/>
            <a:ext cx="1392028"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rPr>
              <a:t>終了時点</a:t>
            </a:r>
            <a:endParaRPr kumimoji="1" lang="en-US" altLang="ja-JP" sz="120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endParaRPr>
          </a:p>
        </p:txBody>
      </p:sp>
      <p:sp>
        <p:nvSpPr>
          <p:cNvPr id="72" name="テキスト ボックス 71">
            <a:extLst>
              <a:ext uri="{FF2B5EF4-FFF2-40B4-BE49-F238E27FC236}">
                <a16:creationId xmlns:a16="http://schemas.microsoft.com/office/drawing/2014/main" id="{685AC52F-0621-6F0A-6C52-2D8924941C6F}"/>
              </a:ext>
            </a:extLst>
          </p:cNvPr>
          <p:cNvSpPr txBox="1"/>
          <p:nvPr/>
        </p:nvSpPr>
        <p:spPr>
          <a:xfrm>
            <a:off x="4126688" y="1838345"/>
            <a:ext cx="1252662"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i="1" u="none" strike="noStrike" kern="1200" cap="none" spc="0" normalizeH="0" baseline="0" noProof="0" dirty="0">
                <a:ln>
                  <a:noFill/>
                </a:ln>
                <a:solidFill>
                  <a:schemeClr val="bg1">
                    <a:lumMod val="50000"/>
                  </a:schemeClr>
                </a:solidFill>
                <a:effectLst/>
                <a:uLnTx/>
                <a:uFillTx/>
                <a:latin typeface="ＭＳ 明朝" panose="02020609040205080304" pitchFamily="17" charset="-128"/>
                <a:ea typeface="ＭＳ 明朝" panose="02020609040205080304" pitchFamily="17" charset="-128"/>
              </a:rPr>
              <a:t>〇〇材の試作</a:t>
            </a:r>
            <a:r>
              <a:rPr kumimoji="1" lang="en-US" altLang="ja-JP" sz="1200" i="1" u="none" strike="noStrike" kern="1200" cap="none" spc="0" normalizeH="0" baseline="0" noProof="0" dirty="0">
                <a:ln>
                  <a:noFill/>
                </a:ln>
                <a:solidFill>
                  <a:schemeClr val="bg1">
                    <a:lumMod val="50000"/>
                  </a:schemeClr>
                </a:solidFill>
                <a:effectLst/>
                <a:uLnTx/>
                <a:uFillTx/>
                <a:latin typeface="ＭＳ 明朝" panose="02020609040205080304" pitchFamily="17" charset="-128"/>
                <a:ea typeface="ＭＳ 明朝" panose="02020609040205080304" pitchFamily="17" charset="-128"/>
              </a:rPr>
              <a:t>【TRL5】</a:t>
            </a:r>
          </a:p>
        </p:txBody>
      </p:sp>
      <p:sp>
        <p:nvSpPr>
          <p:cNvPr id="96" name="テキスト ボックス 95">
            <a:extLst>
              <a:ext uri="{FF2B5EF4-FFF2-40B4-BE49-F238E27FC236}">
                <a16:creationId xmlns:a16="http://schemas.microsoft.com/office/drawing/2014/main" id="{A92BF641-C63D-136D-5ACD-F281ADFDCC36}"/>
              </a:ext>
            </a:extLst>
          </p:cNvPr>
          <p:cNvSpPr txBox="1"/>
          <p:nvPr/>
        </p:nvSpPr>
        <p:spPr>
          <a:xfrm>
            <a:off x="2363735" y="2771250"/>
            <a:ext cx="1252662"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i="1" dirty="0">
                <a:solidFill>
                  <a:schemeClr val="bg1">
                    <a:lumMod val="50000"/>
                  </a:schemeClr>
                </a:solidFill>
                <a:latin typeface="ＭＳ 明朝" panose="02020609040205080304" pitchFamily="17" charset="-128"/>
                <a:ea typeface="ＭＳ 明朝" panose="02020609040205080304" pitchFamily="17" charset="-128"/>
              </a:rPr>
              <a:t>〇〇部分の計測技術開発</a:t>
            </a:r>
            <a:endParaRPr kumimoji="1" lang="en-US" altLang="ja-JP" sz="1200" i="1" dirty="0">
              <a:solidFill>
                <a:schemeClr val="bg1">
                  <a:lumMod val="50000"/>
                </a:schemeClr>
              </a:solidFill>
              <a:latin typeface="ＭＳ 明朝" panose="02020609040205080304" pitchFamily="17" charset="-128"/>
              <a:ea typeface="ＭＳ 明朝" panose="02020609040205080304" pitchFamily="17"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i="1" dirty="0">
                <a:solidFill>
                  <a:schemeClr val="bg1">
                    <a:lumMod val="50000"/>
                  </a:schemeClr>
                </a:solidFill>
                <a:latin typeface="ＭＳ 明朝" panose="02020609040205080304" pitchFamily="17" charset="-128"/>
                <a:ea typeface="ＭＳ 明朝" panose="02020609040205080304" pitchFamily="17" charset="-128"/>
              </a:rPr>
              <a:t>【TRL4】</a:t>
            </a:r>
            <a:endParaRPr kumimoji="1" lang="en-US" altLang="ja-JP" sz="1200" i="1" u="none" strike="noStrike" kern="1200" cap="none" spc="0" normalizeH="0" baseline="0" noProof="0" dirty="0">
              <a:ln>
                <a:noFill/>
              </a:ln>
              <a:solidFill>
                <a:schemeClr val="bg1">
                  <a:lumMod val="50000"/>
                </a:schemeClr>
              </a:solidFill>
              <a:effectLst/>
              <a:uLnTx/>
              <a:uFillTx/>
              <a:latin typeface="ＭＳ 明朝" panose="02020609040205080304" pitchFamily="17" charset="-128"/>
              <a:ea typeface="ＭＳ 明朝" panose="02020609040205080304" pitchFamily="17" charset="-128"/>
            </a:endParaRPr>
          </a:p>
        </p:txBody>
      </p:sp>
      <p:cxnSp>
        <p:nvCxnSpPr>
          <p:cNvPr id="97" name="直線矢印コネクタ 96">
            <a:extLst>
              <a:ext uri="{FF2B5EF4-FFF2-40B4-BE49-F238E27FC236}">
                <a16:creationId xmlns:a16="http://schemas.microsoft.com/office/drawing/2014/main" id="{A896583C-F12C-9EB5-19D2-F666C834A1C6}"/>
              </a:ext>
            </a:extLst>
          </p:cNvPr>
          <p:cNvCxnSpPr>
            <a:cxnSpLocks/>
          </p:cNvCxnSpPr>
          <p:nvPr/>
        </p:nvCxnSpPr>
        <p:spPr>
          <a:xfrm>
            <a:off x="2275031" y="2783720"/>
            <a:ext cx="1654779"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8" name="直線矢印コネクタ 97">
            <a:extLst>
              <a:ext uri="{FF2B5EF4-FFF2-40B4-BE49-F238E27FC236}">
                <a16:creationId xmlns:a16="http://schemas.microsoft.com/office/drawing/2014/main" id="{79511E80-AB07-0950-6909-6EB45850EE72}"/>
              </a:ext>
            </a:extLst>
          </p:cNvPr>
          <p:cNvCxnSpPr>
            <a:cxnSpLocks/>
          </p:cNvCxnSpPr>
          <p:nvPr/>
        </p:nvCxnSpPr>
        <p:spPr>
          <a:xfrm>
            <a:off x="3929810" y="1609752"/>
            <a:ext cx="0" cy="2174078"/>
          </a:xfrm>
          <a:prstGeom prst="straightConnector1">
            <a:avLst/>
          </a:prstGeom>
          <a:ln w="28575">
            <a:solidFill>
              <a:schemeClr val="tx1"/>
            </a:solidFill>
            <a:prstDash val="sys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0" name="直線矢印コネクタ 99">
            <a:extLst>
              <a:ext uri="{FF2B5EF4-FFF2-40B4-BE49-F238E27FC236}">
                <a16:creationId xmlns:a16="http://schemas.microsoft.com/office/drawing/2014/main" id="{8442D04A-617F-A241-E7E5-DA62C90D63B5}"/>
              </a:ext>
            </a:extLst>
          </p:cNvPr>
          <p:cNvCxnSpPr>
            <a:cxnSpLocks/>
          </p:cNvCxnSpPr>
          <p:nvPr/>
        </p:nvCxnSpPr>
        <p:spPr>
          <a:xfrm>
            <a:off x="3901850" y="3017738"/>
            <a:ext cx="2333850"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3" name="テキスト ボックス 102">
            <a:extLst>
              <a:ext uri="{FF2B5EF4-FFF2-40B4-BE49-F238E27FC236}">
                <a16:creationId xmlns:a16="http://schemas.microsoft.com/office/drawing/2014/main" id="{0059B2D0-7667-0834-0FDA-595057D0AA85}"/>
              </a:ext>
            </a:extLst>
          </p:cNvPr>
          <p:cNvSpPr txBox="1"/>
          <p:nvPr/>
        </p:nvSpPr>
        <p:spPr>
          <a:xfrm>
            <a:off x="3931587" y="3031846"/>
            <a:ext cx="2020952"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i="1" u="none" strike="noStrike" kern="1200" cap="none" spc="0" normalizeH="0" baseline="0" noProof="0" dirty="0">
                <a:ln>
                  <a:noFill/>
                </a:ln>
                <a:solidFill>
                  <a:schemeClr val="bg1">
                    <a:lumMod val="50000"/>
                  </a:schemeClr>
                </a:solidFill>
                <a:effectLst/>
                <a:uLnTx/>
                <a:uFillTx/>
                <a:latin typeface="ＭＳ 明朝" panose="02020609040205080304" pitchFamily="17" charset="-128"/>
                <a:ea typeface="ＭＳ 明朝" panose="02020609040205080304" pitchFamily="17" charset="-128"/>
              </a:rPr>
              <a:t>〇〇計測技術の</a:t>
            </a:r>
            <a:endParaRPr kumimoji="1" lang="en-US" altLang="ja-JP" sz="1200" i="1" u="none" strike="noStrike" kern="1200" cap="none" spc="0" normalizeH="0" baseline="0" noProof="0" dirty="0">
              <a:ln>
                <a:noFill/>
              </a:ln>
              <a:solidFill>
                <a:schemeClr val="bg1">
                  <a:lumMod val="50000"/>
                </a:schemeClr>
              </a:solidFill>
              <a:effectLst/>
              <a:uLnTx/>
              <a:uFillTx/>
              <a:latin typeface="ＭＳ 明朝" panose="02020609040205080304" pitchFamily="17" charset="-128"/>
              <a:ea typeface="ＭＳ 明朝" panose="02020609040205080304" pitchFamily="17"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i="1" u="none" strike="noStrike" kern="1200" cap="none" spc="0" normalizeH="0" baseline="0" noProof="0" dirty="0">
                <a:ln>
                  <a:noFill/>
                </a:ln>
                <a:solidFill>
                  <a:schemeClr val="bg1">
                    <a:lumMod val="50000"/>
                  </a:schemeClr>
                </a:solidFill>
                <a:effectLst/>
                <a:uLnTx/>
                <a:uFillTx/>
                <a:latin typeface="ＭＳ 明朝" panose="02020609040205080304" pitchFamily="17" charset="-128"/>
                <a:ea typeface="ＭＳ 明朝" panose="02020609040205080304" pitchFamily="17" charset="-128"/>
              </a:rPr>
              <a:t>材料製造ラボ実証</a:t>
            </a:r>
            <a:r>
              <a:rPr kumimoji="1" lang="en-US" altLang="ja-JP" sz="1200" i="1" u="none" strike="noStrike" kern="1200" cap="none" spc="0" normalizeH="0" baseline="0" noProof="0" dirty="0">
                <a:ln>
                  <a:noFill/>
                </a:ln>
                <a:solidFill>
                  <a:schemeClr val="bg1">
                    <a:lumMod val="50000"/>
                  </a:schemeClr>
                </a:solidFill>
                <a:effectLst/>
                <a:uLnTx/>
                <a:uFillTx/>
                <a:latin typeface="ＭＳ 明朝" panose="02020609040205080304" pitchFamily="17" charset="-128"/>
                <a:ea typeface="ＭＳ 明朝" panose="02020609040205080304" pitchFamily="17" charset="-128"/>
              </a:rPr>
              <a:t>【TRL6】</a:t>
            </a:r>
          </a:p>
        </p:txBody>
      </p:sp>
      <p:cxnSp>
        <p:nvCxnSpPr>
          <p:cNvPr id="106" name="直線矢印コネクタ 105">
            <a:extLst>
              <a:ext uri="{FF2B5EF4-FFF2-40B4-BE49-F238E27FC236}">
                <a16:creationId xmlns:a16="http://schemas.microsoft.com/office/drawing/2014/main" id="{5A89FEAE-1C7D-9109-59F4-773EA856AFD9}"/>
              </a:ext>
            </a:extLst>
          </p:cNvPr>
          <p:cNvCxnSpPr>
            <a:cxnSpLocks/>
          </p:cNvCxnSpPr>
          <p:nvPr/>
        </p:nvCxnSpPr>
        <p:spPr>
          <a:xfrm>
            <a:off x="6235700" y="1868770"/>
            <a:ext cx="0" cy="1915060"/>
          </a:xfrm>
          <a:prstGeom prst="straightConnector1">
            <a:avLst/>
          </a:prstGeom>
          <a:ln w="28575">
            <a:solidFill>
              <a:schemeClr val="tx1"/>
            </a:solidFill>
            <a:prstDash val="sys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09" name="テキスト ボックス 108">
            <a:extLst>
              <a:ext uri="{FF2B5EF4-FFF2-40B4-BE49-F238E27FC236}">
                <a16:creationId xmlns:a16="http://schemas.microsoft.com/office/drawing/2014/main" id="{F5770F1D-3E25-BD8A-8706-7B1E8B472582}"/>
              </a:ext>
            </a:extLst>
          </p:cNvPr>
          <p:cNvSpPr txBox="1"/>
          <p:nvPr/>
        </p:nvSpPr>
        <p:spPr>
          <a:xfrm>
            <a:off x="6752801" y="3221566"/>
            <a:ext cx="2342544"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i="1" dirty="0">
                <a:solidFill>
                  <a:schemeClr val="bg1">
                    <a:lumMod val="50000"/>
                  </a:schemeClr>
                </a:solidFill>
                <a:latin typeface="ＭＳ 明朝" panose="02020609040205080304" pitchFamily="17" charset="-128"/>
                <a:ea typeface="ＭＳ 明朝" panose="02020609040205080304" pitchFamily="17" charset="-128"/>
              </a:rPr>
              <a:t>〇〇材製造工程への</a:t>
            </a:r>
            <a:r>
              <a:rPr kumimoji="1" lang="ja-JP" altLang="en-US" sz="1200" i="1" u="none" strike="noStrike" kern="1200" cap="none" spc="0" normalizeH="0" baseline="0" noProof="0" dirty="0">
                <a:ln>
                  <a:noFill/>
                </a:ln>
                <a:solidFill>
                  <a:schemeClr val="bg1">
                    <a:lumMod val="50000"/>
                  </a:schemeClr>
                </a:solidFill>
                <a:effectLst/>
                <a:uLnTx/>
                <a:uFillTx/>
                <a:latin typeface="ＭＳ 明朝" panose="02020609040205080304" pitchFamily="17" charset="-128"/>
                <a:ea typeface="ＭＳ 明朝" panose="02020609040205080304" pitchFamily="17" charset="-128"/>
              </a:rPr>
              <a:t>実装</a:t>
            </a:r>
            <a:endParaRPr kumimoji="1" lang="en-US" altLang="ja-JP" sz="1200" i="1" u="none" strike="noStrike" kern="1200" cap="none" spc="0" normalizeH="0" baseline="0" noProof="0" dirty="0">
              <a:ln>
                <a:noFill/>
              </a:ln>
              <a:solidFill>
                <a:schemeClr val="bg1">
                  <a:lumMod val="50000"/>
                </a:schemeClr>
              </a:solidFill>
              <a:effectLst/>
              <a:uLnTx/>
              <a:uFillTx/>
              <a:latin typeface="ＭＳ 明朝" panose="02020609040205080304" pitchFamily="17" charset="-128"/>
              <a:ea typeface="ＭＳ 明朝" panose="02020609040205080304" pitchFamily="17"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i="1" dirty="0">
                <a:solidFill>
                  <a:schemeClr val="bg1">
                    <a:lumMod val="50000"/>
                  </a:schemeClr>
                </a:solidFill>
                <a:latin typeface="ＭＳ 明朝" panose="02020609040205080304" pitchFamily="17" charset="-128"/>
                <a:ea typeface="ＭＳ 明朝" panose="02020609040205080304" pitchFamily="17" charset="-128"/>
              </a:rPr>
              <a:t>【TRL9】</a:t>
            </a:r>
            <a:endParaRPr kumimoji="1" lang="en-US" altLang="ja-JP" sz="1200" i="1" u="none" strike="noStrike" kern="1200" cap="none" spc="0" normalizeH="0" baseline="0" noProof="0" dirty="0">
              <a:ln>
                <a:noFill/>
              </a:ln>
              <a:solidFill>
                <a:schemeClr val="bg1">
                  <a:lumMod val="50000"/>
                </a:schemeClr>
              </a:solidFill>
              <a:effectLst/>
              <a:uLnTx/>
              <a:uFillTx/>
              <a:latin typeface="ＭＳ 明朝" panose="02020609040205080304" pitchFamily="17" charset="-128"/>
              <a:ea typeface="ＭＳ 明朝" panose="02020609040205080304" pitchFamily="17" charset="-128"/>
            </a:endParaRPr>
          </a:p>
        </p:txBody>
      </p:sp>
      <p:sp>
        <p:nvSpPr>
          <p:cNvPr id="118" name="正方形/長方形 117">
            <a:extLst>
              <a:ext uri="{FF2B5EF4-FFF2-40B4-BE49-F238E27FC236}">
                <a16:creationId xmlns:a16="http://schemas.microsoft.com/office/drawing/2014/main" id="{5D356A77-0F23-EEEC-D05A-D89FD0BC55E3}"/>
              </a:ext>
            </a:extLst>
          </p:cNvPr>
          <p:cNvSpPr/>
          <p:nvPr/>
        </p:nvSpPr>
        <p:spPr>
          <a:xfrm>
            <a:off x="2347207" y="4271690"/>
            <a:ext cx="4339650" cy="923330"/>
          </a:xfrm>
          <a:prstGeom prst="rect">
            <a:avLst/>
          </a:prstGeom>
          <a:noFill/>
        </p:spPr>
        <p:txBody>
          <a:bodyPr wrap="none" lIns="91440" tIns="45720" rIns="91440" bIns="45720">
            <a:spAutoFit/>
          </a:bodyPr>
          <a:lstStyle/>
          <a:p>
            <a:pPr algn="ctr"/>
            <a:r>
              <a:rPr lang="ja-JP" altLang="en-US" sz="5400" b="1" dirty="0">
                <a:ln w="10160">
                  <a:solidFill>
                    <a:schemeClr val="bg1">
                      <a:lumMod val="50000"/>
                    </a:schemeClr>
                  </a:solidFill>
                  <a:prstDash val="solid"/>
                </a:ln>
                <a:solidFill>
                  <a:srgbClr val="FFFFFF"/>
                </a:solidFill>
                <a:effectLst>
                  <a:outerShdw blurRad="38100" dist="22860" dir="5400000" algn="tl" rotWithShape="0">
                    <a:srgbClr val="000000">
                      <a:alpha val="30000"/>
                    </a:srgbClr>
                  </a:outerShdw>
                </a:effectLst>
              </a:rPr>
              <a:t>記入イメージ</a:t>
            </a:r>
          </a:p>
        </p:txBody>
      </p:sp>
      <p:sp>
        <p:nvSpPr>
          <p:cNvPr id="6" name="テキスト ボックス 5">
            <a:extLst>
              <a:ext uri="{FF2B5EF4-FFF2-40B4-BE49-F238E27FC236}">
                <a16:creationId xmlns:a16="http://schemas.microsoft.com/office/drawing/2014/main" id="{30911DAD-338B-2978-C2CC-0AC403B2B5D4}"/>
              </a:ext>
            </a:extLst>
          </p:cNvPr>
          <p:cNvSpPr txBox="1"/>
          <p:nvPr/>
        </p:nvSpPr>
        <p:spPr>
          <a:xfrm>
            <a:off x="2227266" y="5958415"/>
            <a:ext cx="1626819" cy="830997"/>
          </a:xfrm>
          <a:prstGeom prst="rect">
            <a:avLst/>
          </a:prstGeom>
          <a:noFill/>
          <a:ln w="19050">
            <a:solidFill>
              <a:schemeClr val="tx1"/>
            </a:solid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i="1" u="none" strike="noStrike" kern="1200" cap="none" spc="0" normalizeH="0" baseline="0" noProof="0" dirty="0">
                <a:ln>
                  <a:noFill/>
                </a:ln>
                <a:solidFill>
                  <a:schemeClr val="bg1">
                    <a:lumMod val="50000"/>
                  </a:schemeClr>
                </a:solidFill>
                <a:effectLst/>
                <a:uLnTx/>
                <a:uFillTx/>
                <a:latin typeface="ＭＳ 明朝" panose="02020609040205080304" pitchFamily="17" charset="-128"/>
                <a:ea typeface="ＭＳ 明朝" panose="02020609040205080304" pitchFamily="17" charset="-128"/>
              </a:rPr>
              <a:t>【</a:t>
            </a:r>
            <a:r>
              <a:rPr kumimoji="1" lang="ja-JP" altLang="en-US" sz="1200" i="1" u="none" strike="noStrike" kern="1200" cap="none" spc="0" normalizeH="0" baseline="0" noProof="0" dirty="0">
                <a:ln>
                  <a:noFill/>
                </a:ln>
                <a:solidFill>
                  <a:schemeClr val="bg1">
                    <a:lumMod val="50000"/>
                  </a:schemeClr>
                </a:solidFill>
                <a:effectLst/>
                <a:uLnTx/>
                <a:uFillTx/>
                <a:latin typeface="ＭＳ 明朝" panose="02020609040205080304" pitchFamily="17" charset="-128"/>
                <a:ea typeface="ＭＳ 明朝" panose="02020609040205080304" pitchFamily="17" charset="-128"/>
              </a:rPr>
              <a:t>目標</a:t>
            </a:r>
            <a:r>
              <a:rPr kumimoji="1" lang="en-US" altLang="ja-JP" sz="1200" i="1" u="none" strike="noStrike" kern="1200" cap="none" spc="0" normalizeH="0" baseline="0" noProof="0" dirty="0">
                <a:ln>
                  <a:noFill/>
                </a:ln>
                <a:solidFill>
                  <a:schemeClr val="bg1">
                    <a:lumMod val="50000"/>
                  </a:schemeClr>
                </a:solidFill>
                <a:effectLst/>
                <a:uLnTx/>
                <a:uFillTx/>
                <a:latin typeface="ＭＳ 明朝" panose="02020609040205080304" pitchFamily="17" charset="-128"/>
                <a:ea typeface="ＭＳ 明朝" panose="02020609040205080304" pitchFamily="17" charset="-128"/>
              </a:rPr>
              <a:t>】</a:t>
            </a:r>
            <a:r>
              <a:rPr kumimoji="1" lang="ja-JP" altLang="en-US" sz="1200" i="1" u="none" strike="noStrike" kern="1200" cap="none" spc="0" normalizeH="0" baseline="0" noProof="0" dirty="0">
                <a:ln>
                  <a:noFill/>
                </a:ln>
                <a:solidFill>
                  <a:schemeClr val="bg1">
                    <a:lumMod val="50000"/>
                  </a:schemeClr>
                </a:solidFill>
                <a:effectLst/>
                <a:uLnTx/>
                <a:uFillTx/>
                <a:latin typeface="ＭＳ 明朝" panose="02020609040205080304" pitchFamily="17" charset="-128"/>
                <a:ea typeface="ＭＳ 明朝" panose="02020609040205080304" pitchFamily="17" charset="-128"/>
              </a:rPr>
              <a:t>高〇〇伝導度</a:t>
            </a:r>
            <a:r>
              <a:rPr kumimoji="1" lang="ja-JP" altLang="en-US" sz="1200" i="1" dirty="0">
                <a:solidFill>
                  <a:schemeClr val="bg1">
                    <a:lumMod val="50000"/>
                  </a:schemeClr>
                </a:solidFill>
                <a:latin typeface="ＭＳ 明朝" panose="02020609040205080304" pitchFamily="17" charset="-128"/>
                <a:ea typeface="ＭＳ 明朝" panose="02020609040205080304" pitchFamily="17" charset="-128"/>
              </a:rPr>
              <a:t>〇〇材料探索、及び</a:t>
            </a:r>
            <a:r>
              <a:rPr kumimoji="1" lang="ja-JP" altLang="en-US" sz="1200" i="1" u="none" strike="noStrike" kern="1200" cap="none" spc="0" normalizeH="0" baseline="0" noProof="0" dirty="0">
                <a:ln>
                  <a:noFill/>
                </a:ln>
                <a:solidFill>
                  <a:schemeClr val="bg1">
                    <a:lumMod val="50000"/>
                  </a:schemeClr>
                </a:solidFill>
                <a:effectLst/>
                <a:uLnTx/>
                <a:uFillTx/>
                <a:latin typeface="ＭＳ 明朝" panose="02020609040205080304" pitchFamily="17" charset="-128"/>
                <a:ea typeface="ＭＳ 明朝" panose="02020609040205080304" pitchFamily="17" charset="-128"/>
              </a:rPr>
              <a:t>〇〇部分の計測技術開発の目途</a:t>
            </a:r>
            <a:endParaRPr kumimoji="1" lang="en-US" altLang="ja-JP" sz="1200" i="1" u="none" strike="noStrike" kern="1200" cap="none" spc="0" normalizeH="0" baseline="0" noProof="0" dirty="0">
              <a:ln>
                <a:noFill/>
              </a:ln>
              <a:solidFill>
                <a:schemeClr val="bg1">
                  <a:lumMod val="50000"/>
                </a:schemeClr>
              </a:solidFill>
              <a:effectLst/>
              <a:uLnTx/>
              <a:uFillTx/>
              <a:latin typeface="ＭＳ 明朝" panose="02020609040205080304" pitchFamily="17" charset="-128"/>
              <a:ea typeface="ＭＳ 明朝" panose="02020609040205080304" pitchFamily="17" charset="-128"/>
            </a:endParaRPr>
          </a:p>
        </p:txBody>
      </p:sp>
      <p:cxnSp>
        <p:nvCxnSpPr>
          <p:cNvPr id="18" name="直線矢印コネクタ 17">
            <a:extLst>
              <a:ext uri="{FF2B5EF4-FFF2-40B4-BE49-F238E27FC236}">
                <a16:creationId xmlns:a16="http://schemas.microsoft.com/office/drawing/2014/main" id="{9463C645-0290-B14C-4082-731CB14BAAB7}"/>
              </a:ext>
            </a:extLst>
          </p:cNvPr>
          <p:cNvCxnSpPr>
            <a:cxnSpLocks/>
          </p:cNvCxnSpPr>
          <p:nvPr/>
        </p:nvCxnSpPr>
        <p:spPr>
          <a:xfrm>
            <a:off x="3929810" y="1853559"/>
            <a:ext cx="2305890"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テキスト ボックス 18">
            <a:extLst>
              <a:ext uri="{FF2B5EF4-FFF2-40B4-BE49-F238E27FC236}">
                <a16:creationId xmlns:a16="http://schemas.microsoft.com/office/drawing/2014/main" id="{FE928E95-2951-FCB1-00B9-A278A9B6675B}"/>
              </a:ext>
            </a:extLst>
          </p:cNvPr>
          <p:cNvSpPr txBox="1"/>
          <p:nvPr/>
        </p:nvSpPr>
        <p:spPr>
          <a:xfrm>
            <a:off x="7221384" y="5957352"/>
            <a:ext cx="1626819" cy="830997"/>
          </a:xfrm>
          <a:prstGeom prst="rect">
            <a:avLst/>
          </a:prstGeom>
          <a:noFill/>
          <a:ln w="19050">
            <a:solidFill>
              <a:schemeClr val="tx1"/>
            </a:solidFill>
          </a:ln>
        </p:spPr>
        <p:txBody>
          <a:bodyPr wrap="square" rtlCol="0">
            <a:spAutoFit/>
          </a:bodyPr>
          <a:lstStyle/>
          <a:p>
            <a:pPr>
              <a:defRPr/>
            </a:pPr>
            <a:r>
              <a:rPr kumimoji="1" lang="en-US" altLang="ja-JP" sz="1200" i="1" u="none" strike="noStrike" kern="1200" cap="none" spc="0" normalizeH="0" baseline="0" noProof="0" dirty="0">
                <a:ln>
                  <a:noFill/>
                </a:ln>
                <a:solidFill>
                  <a:schemeClr val="bg1">
                    <a:lumMod val="50000"/>
                  </a:schemeClr>
                </a:solidFill>
                <a:effectLst/>
                <a:uLnTx/>
                <a:uFillTx/>
                <a:latin typeface="ＭＳ 明朝" panose="02020609040205080304" pitchFamily="17" charset="-128"/>
                <a:ea typeface="ＭＳ 明朝" panose="02020609040205080304" pitchFamily="17" charset="-128"/>
              </a:rPr>
              <a:t>【</a:t>
            </a:r>
            <a:r>
              <a:rPr kumimoji="1" lang="ja-JP" altLang="en-US" sz="1200" i="1" u="none" strike="noStrike" kern="1200" cap="none" spc="0" normalizeH="0" baseline="0" noProof="0" dirty="0">
                <a:ln>
                  <a:noFill/>
                </a:ln>
                <a:solidFill>
                  <a:schemeClr val="bg1">
                    <a:lumMod val="50000"/>
                  </a:schemeClr>
                </a:solidFill>
                <a:effectLst/>
                <a:uLnTx/>
                <a:uFillTx/>
                <a:latin typeface="ＭＳ 明朝" panose="02020609040205080304" pitchFamily="17" charset="-128"/>
                <a:ea typeface="ＭＳ 明朝" panose="02020609040205080304" pitchFamily="17" charset="-128"/>
              </a:rPr>
              <a:t>目標</a:t>
            </a:r>
            <a:r>
              <a:rPr kumimoji="1" lang="en-US" altLang="ja-JP" sz="1200" i="1" u="none" strike="noStrike" kern="1200" cap="none" spc="0" normalizeH="0" baseline="0" noProof="0" dirty="0">
                <a:ln>
                  <a:noFill/>
                </a:ln>
                <a:solidFill>
                  <a:schemeClr val="bg1">
                    <a:lumMod val="50000"/>
                  </a:schemeClr>
                </a:solidFill>
                <a:effectLst/>
                <a:uLnTx/>
                <a:uFillTx/>
                <a:latin typeface="ＭＳ 明朝" panose="02020609040205080304" pitchFamily="17" charset="-128"/>
                <a:ea typeface="ＭＳ 明朝" panose="02020609040205080304" pitchFamily="17" charset="-128"/>
              </a:rPr>
              <a:t>】</a:t>
            </a:r>
            <a:r>
              <a:rPr kumimoji="1" lang="ja-JP" altLang="en-US" sz="1200" i="1" dirty="0">
                <a:solidFill>
                  <a:schemeClr val="bg1">
                    <a:lumMod val="50000"/>
                  </a:schemeClr>
                </a:solidFill>
                <a:latin typeface="ＭＳ 明朝" panose="02020609040205080304" pitchFamily="17" charset="-128"/>
                <a:ea typeface="ＭＳ 明朝" panose="02020609040205080304" pitchFamily="17" charset="-128"/>
              </a:rPr>
              <a:t>〇〇伝導率の〇％達成と同技術を活用して参画機関〇〇社による製品化。</a:t>
            </a:r>
            <a:endParaRPr kumimoji="1" lang="en-US" altLang="ja-JP" sz="1200" i="1" u="none" strike="noStrike" kern="1200" cap="none" spc="0" normalizeH="0" baseline="0" noProof="0" dirty="0">
              <a:ln>
                <a:noFill/>
              </a:ln>
              <a:solidFill>
                <a:schemeClr val="bg1">
                  <a:lumMod val="50000"/>
                </a:schemeClr>
              </a:solidFill>
              <a:effectLst/>
              <a:uLnTx/>
              <a:uFillTx/>
              <a:latin typeface="ＭＳ 明朝" panose="02020609040205080304" pitchFamily="17" charset="-128"/>
              <a:ea typeface="ＭＳ 明朝" panose="02020609040205080304" pitchFamily="17" charset="-128"/>
            </a:endParaRPr>
          </a:p>
        </p:txBody>
      </p:sp>
      <p:cxnSp>
        <p:nvCxnSpPr>
          <p:cNvPr id="22" name="直線矢印コネクタ 21">
            <a:extLst>
              <a:ext uri="{FF2B5EF4-FFF2-40B4-BE49-F238E27FC236}">
                <a16:creationId xmlns:a16="http://schemas.microsoft.com/office/drawing/2014/main" id="{8F91A4E6-4906-3D2C-0EE9-09C8F7862192}"/>
              </a:ext>
            </a:extLst>
          </p:cNvPr>
          <p:cNvCxnSpPr>
            <a:cxnSpLocks/>
          </p:cNvCxnSpPr>
          <p:nvPr/>
        </p:nvCxnSpPr>
        <p:spPr>
          <a:xfrm>
            <a:off x="6235700" y="2115344"/>
            <a:ext cx="2752158"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四角形: 角を丸くする 7">
            <a:extLst>
              <a:ext uri="{FF2B5EF4-FFF2-40B4-BE49-F238E27FC236}">
                <a16:creationId xmlns:a16="http://schemas.microsoft.com/office/drawing/2014/main" id="{9A6350DB-1413-04CB-3477-BA3F6408B54E}"/>
              </a:ext>
            </a:extLst>
          </p:cNvPr>
          <p:cNvSpPr/>
          <p:nvPr/>
        </p:nvSpPr>
        <p:spPr>
          <a:xfrm>
            <a:off x="6382964" y="1048292"/>
            <a:ext cx="219283" cy="5628802"/>
          </a:xfrm>
          <a:prstGeom prst="roundRect">
            <a:avLst/>
          </a:prstGeom>
          <a:noFill/>
          <a:ln w="28575">
            <a:solidFill>
              <a:schemeClr val="accent2">
                <a:lumMod val="60000"/>
                <a:lumOff val="40000"/>
              </a:schemeClr>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77816CDF-9567-C0F2-0720-46BC3D8DD8D4}"/>
              </a:ext>
            </a:extLst>
          </p:cNvPr>
          <p:cNvSpPr txBox="1"/>
          <p:nvPr/>
        </p:nvSpPr>
        <p:spPr>
          <a:xfrm>
            <a:off x="5323939" y="5573772"/>
            <a:ext cx="1907997"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rPr>
              <a:t>ステージゲート</a:t>
            </a:r>
            <a:endParaRPr kumimoji="1" lang="en-US" altLang="ja-JP" sz="120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dirty="0">
                <a:solidFill>
                  <a:srgbClr val="FF0000"/>
                </a:solidFill>
                <a:latin typeface="ＭＳ Ｐゴシック" panose="020B0600070205080204" pitchFamily="50" charset="-128"/>
                <a:ea typeface="ＭＳ Ｐゴシック" panose="020B0600070205080204" pitchFamily="50" charset="-128"/>
              </a:rPr>
              <a:t>　　　　　（中間）</a:t>
            </a:r>
            <a:endParaRPr kumimoji="1" lang="ja-JP" altLang="en-US" sz="120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endParaRPr>
          </a:p>
        </p:txBody>
      </p:sp>
      <p:cxnSp>
        <p:nvCxnSpPr>
          <p:cNvPr id="16" name="直線矢印コネクタ 15">
            <a:extLst>
              <a:ext uri="{FF2B5EF4-FFF2-40B4-BE49-F238E27FC236}">
                <a16:creationId xmlns:a16="http://schemas.microsoft.com/office/drawing/2014/main" id="{38B40B97-1C3D-E7A1-6C51-146E0AE62122}"/>
              </a:ext>
            </a:extLst>
          </p:cNvPr>
          <p:cNvCxnSpPr>
            <a:cxnSpLocks/>
          </p:cNvCxnSpPr>
          <p:nvPr/>
        </p:nvCxnSpPr>
        <p:spPr>
          <a:xfrm>
            <a:off x="6235700" y="3221566"/>
            <a:ext cx="2752158"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直線矢印コネクタ 14">
            <a:extLst>
              <a:ext uri="{FF2B5EF4-FFF2-40B4-BE49-F238E27FC236}">
                <a16:creationId xmlns:a16="http://schemas.microsoft.com/office/drawing/2014/main" id="{37B80F60-D162-6BB8-6434-AD3B5D807C0E}"/>
              </a:ext>
            </a:extLst>
          </p:cNvPr>
          <p:cNvCxnSpPr>
            <a:cxnSpLocks/>
          </p:cNvCxnSpPr>
          <p:nvPr/>
        </p:nvCxnSpPr>
        <p:spPr>
          <a:xfrm>
            <a:off x="2275031" y="3783830"/>
            <a:ext cx="6698438" cy="0"/>
          </a:xfrm>
          <a:prstGeom prst="straightConnector1">
            <a:avLst/>
          </a:prstGeom>
          <a:ln w="28575">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17" name="テキスト ボックス 16">
            <a:extLst>
              <a:ext uri="{FF2B5EF4-FFF2-40B4-BE49-F238E27FC236}">
                <a16:creationId xmlns:a16="http://schemas.microsoft.com/office/drawing/2014/main" id="{4C444ED4-67FD-A744-C8F2-8169918CE912}"/>
              </a:ext>
            </a:extLst>
          </p:cNvPr>
          <p:cNvSpPr txBox="1"/>
          <p:nvPr/>
        </p:nvSpPr>
        <p:spPr>
          <a:xfrm>
            <a:off x="643963" y="3669721"/>
            <a:ext cx="1447236"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1" u="none" strike="noStrike" kern="1200" cap="none" spc="0" normalizeH="0" baseline="0" noProof="0" dirty="0">
                <a:ln>
                  <a:noFill/>
                </a:ln>
                <a:solidFill>
                  <a:srgbClr val="00B050"/>
                </a:solidFill>
                <a:effectLst/>
                <a:uLnTx/>
                <a:uFillTx/>
                <a:latin typeface="ＭＳ 明朝" panose="02020609040205080304" pitchFamily="17" charset="-128"/>
                <a:ea typeface="ＭＳ 明朝" panose="02020609040205080304" pitchFamily="17" charset="-128"/>
              </a:rPr>
              <a:t>市場動向把握</a:t>
            </a:r>
            <a:endParaRPr kumimoji="1" lang="en-US" altLang="ja-JP" sz="1200" b="1" i="1" u="none" strike="noStrike" kern="1200" cap="none" spc="0" normalizeH="0" baseline="0" noProof="0" dirty="0">
              <a:ln>
                <a:noFill/>
              </a:ln>
              <a:solidFill>
                <a:srgbClr val="00B050"/>
              </a:solidFill>
              <a:effectLst/>
              <a:uLnTx/>
              <a:uFillTx/>
              <a:latin typeface="ＭＳ 明朝" panose="02020609040205080304" pitchFamily="17" charset="-128"/>
              <a:ea typeface="ＭＳ 明朝" panose="02020609040205080304" pitchFamily="17"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1" dirty="0">
                <a:solidFill>
                  <a:srgbClr val="00B050"/>
                </a:solidFill>
                <a:latin typeface="ＭＳ 明朝" panose="02020609040205080304" pitchFamily="17" charset="-128"/>
                <a:ea typeface="ＭＳ 明朝" panose="02020609040205080304" pitchFamily="17" charset="-128"/>
              </a:rPr>
              <a:t>競争力確保</a:t>
            </a:r>
            <a:endParaRPr kumimoji="1" lang="ja-JP" altLang="en-US" sz="1200" b="1" i="1" u="none" strike="noStrike" kern="1200" cap="none" spc="0" normalizeH="0" baseline="0" noProof="0" dirty="0">
              <a:ln>
                <a:noFill/>
              </a:ln>
              <a:solidFill>
                <a:srgbClr val="00B050"/>
              </a:solidFill>
              <a:effectLst/>
              <a:uLnTx/>
              <a:uFillTx/>
              <a:latin typeface="ＭＳ 明朝" panose="02020609040205080304" pitchFamily="17" charset="-128"/>
              <a:ea typeface="ＭＳ 明朝" panose="02020609040205080304" pitchFamily="17" charset="-128"/>
            </a:endParaRPr>
          </a:p>
        </p:txBody>
      </p:sp>
      <p:sp>
        <p:nvSpPr>
          <p:cNvPr id="20" name="テキスト ボックス 19">
            <a:extLst>
              <a:ext uri="{FF2B5EF4-FFF2-40B4-BE49-F238E27FC236}">
                <a16:creationId xmlns:a16="http://schemas.microsoft.com/office/drawing/2014/main" id="{17476C71-4F93-BEC7-D492-77FCBC9C0942}"/>
              </a:ext>
            </a:extLst>
          </p:cNvPr>
          <p:cNvSpPr txBox="1"/>
          <p:nvPr/>
        </p:nvSpPr>
        <p:spPr>
          <a:xfrm>
            <a:off x="2487109" y="3794275"/>
            <a:ext cx="3249227"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1" u="none" strike="noStrike" kern="1200" cap="none" spc="0" normalizeH="0" baseline="0" noProof="0" dirty="0">
                <a:ln>
                  <a:noFill/>
                </a:ln>
                <a:solidFill>
                  <a:srgbClr val="00B050"/>
                </a:solidFill>
                <a:effectLst/>
                <a:uLnTx/>
                <a:uFillTx/>
                <a:latin typeface="ＭＳ 明朝" panose="02020609040205080304" pitchFamily="17" charset="-128"/>
                <a:ea typeface="ＭＳ 明朝" panose="02020609040205080304" pitchFamily="17" charset="-128"/>
              </a:rPr>
              <a:t>継続的ベンチマーキング・市場調査</a:t>
            </a:r>
          </a:p>
        </p:txBody>
      </p:sp>
    </p:spTree>
    <p:extLst>
      <p:ext uri="{BB962C8B-B14F-4D97-AF65-F5344CB8AC3E}">
        <p14:creationId xmlns:p14="http://schemas.microsoft.com/office/powerpoint/2010/main" val="41167259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136072" y="1129553"/>
            <a:ext cx="8007928" cy="393756"/>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t"/>
          <a:lstStyle/>
          <a:p>
            <a:endParaRPr lang="en-US" altLang="ja-JP" sz="3200" dirty="0">
              <a:solidFill>
                <a:schemeClr val="bg1">
                  <a:lumMod val="50000"/>
                </a:schemeClr>
              </a:solidFill>
              <a:latin typeface="ＭＳ 明朝" panose="02020609040205080304" pitchFamily="17" charset="-128"/>
              <a:ea typeface="ＭＳ 明朝" panose="02020609040205080304" pitchFamily="17" charset="-128"/>
            </a:endParaRPr>
          </a:p>
        </p:txBody>
      </p:sp>
      <p:sp>
        <p:nvSpPr>
          <p:cNvPr id="4" name="正方形/長方形 3"/>
          <p:cNvSpPr/>
          <p:nvPr/>
        </p:nvSpPr>
        <p:spPr>
          <a:xfrm>
            <a:off x="-1" y="-2698"/>
            <a:ext cx="9144001" cy="681571"/>
          </a:xfrm>
          <a:prstGeom prst="rect">
            <a:avLst/>
          </a:prstGeom>
          <a:solidFill>
            <a:schemeClr val="tx1">
              <a:lumMod val="50000"/>
              <a:lumOff val="50000"/>
            </a:schemeClr>
          </a:solidFill>
          <a:ln>
            <a:noFill/>
          </a:ln>
        </p:spPr>
        <p:style>
          <a:lnRef idx="2">
            <a:schemeClr val="accent6"/>
          </a:lnRef>
          <a:fillRef idx="1">
            <a:schemeClr val="lt1"/>
          </a:fillRef>
          <a:effectRef idx="0">
            <a:schemeClr val="accent6"/>
          </a:effectRef>
          <a:fontRef idx="minor">
            <a:schemeClr val="dk1"/>
          </a:fontRef>
        </p:style>
        <p:txBody>
          <a:bodyPr rtlCol="0" anchor="t"/>
          <a:lstStyle/>
          <a:p>
            <a:r>
              <a:rPr lang="ja-JP" altLang="en-US" sz="3600" dirty="0">
                <a:solidFill>
                  <a:schemeClr val="bg1"/>
                </a:solidFill>
                <a:latin typeface="ＭＳ 明朝" panose="02020609040205080304" pitchFamily="17" charset="-128"/>
                <a:ea typeface="ＭＳ 明朝" panose="02020609040205080304" pitchFamily="17" charset="-128"/>
              </a:rPr>
              <a:t>７</a:t>
            </a:r>
            <a:r>
              <a:rPr lang="en-US" altLang="ja-JP" sz="3600" dirty="0">
                <a:solidFill>
                  <a:schemeClr val="bg1"/>
                </a:solidFill>
                <a:latin typeface="ＭＳ 明朝" panose="02020609040205080304" pitchFamily="17" charset="-128"/>
                <a:ea typeface="ＭＳ 明朝" panose="02020609040205080304" pitchFamily="17" charset="-128"/>
              </a:rPr>
              <a:t>.</a:t>
            </a:r>
            <a:r>
              <a:rPr lang="ja-JP" altLang="en-US" sz="3600" dirty="0">
                <a:solidFill>
                  <a:schemeClr val="bg1"/>
                </a:solidFill>
                <a:latin typeface="ＭＳ 明朝" panose="02020609040205080304" pitchFamily="17" charset="-128"/>
                <a:ea typeface="ＭＳ 明朝" panose="02020609040205080304" pitchFamily="17" charset="-128"/>
              </a:rPr>
              <a:t>愛知県産業への貢献</a:t>
            </a:r>
            <a:r>
              <a:rPr lang="ja-JP" altLang="en-US" sz="1400" dirty="0">
                <a:solidFill>
                  <a:schemeClr val="bg1"/>
                </a:solidFill>
                <a:latin typeface="Century" panose="02040604050505020304" pitchFamily="18" charset="0"/>
                <a:ea typeface="ＭＳ 明朝" panose="02020609040205080304" pitchFamily="17" charset="-128"/>
              </a:rPr>
              <a:t>　</a:t>
            </a:r>
            <a:endParaRPr lang="en-US" altLang="ja-JP" sz="1400" dirty="0">
              <a:solidFill>
                <a:schemeClr val="bg1"/>
              </a:solidFill>
              <a:latin typeface="Century" panose="02040604050505020304" pitchFamily="18" charset="0"/>
              <a:ea typeface="ＭＳ 明朝" panose="02020609040205080304" pitchFamily="17" charset="-128"/>
            </a:endParaRPr>
          </a:p>
        </p:txBody>
      </p:sp>
      <p:sp>
        <p:nvSpPr>
          <p:cNvPr id="2" name="スライド番号プレースホルダー 1">
            <a:extLst>
              <a:ext uri="{FF2B5EF4-FFF2-40B4-BE49-F238E27FC236}">
                <a16:creationId xmlns:a16="http://schemas.microsoft.com/office/drawing/2014/main" id="{483DD90B-5AED-F804-3AFE-0337469B04AD}"/>
              </a:ext>
            </a:extLst>
          </p:cNvPr>
          <p:cNvSpPr>
            <a:spLocks noGrp="1"/>
          </p:cNvSpPr>
          <p:nvPr>
            <p:ph type="sldNum" sz="quarter" idx="12"/>
          </p:nvPr>
        </p:nvSpPr>
        <p:spPr>
          <a:xfrm>
            <a:off x="7086600" y="6492875"/>
            <a:ext cx="2057400" cy="365125"/>
          </a:xfrm>
        </p:spPr>
        <p:txBody>
          <a:bodyPr/>
          <a:lstStyle/>
          <a:p>
            <a:fld id="{E9D9C477-5CFB-4E8F-B477-AF2E93B6023D}" type="slidenum">
              <a:rPr kumimoji="1" lang="ja-JP" altLang="en-US" sz="2000" smtClean="0">
                <a:latin typeface="ＭＳ 明朝" panose="02020609040205080304" pitchFamily="17" charset="-128"/>
                <a:ea typeface="ＭＳ 明朝" panose="02020609040205080304" pitchFamily="17" charset="-128"/>
              </a:rPr>
              <a:t>7</a:t>
            </a:fld>
            <a:endParaRPr kumimoji="1" lang="ja-JP" altLang="en-US" sz="2000">
              <a:latin typeface="ＭＳ 明朝" panose="02020609040205080304" pitchFamily="17" charset="-128"/>
              <a:ea typeface="ＭＳ 明朝" panose="02020609040205080304" pitchFamily="17" charset="-128"/>
            </a:endParaRPr>
          </a:p>
        </p:txBody>
      </p:sp>
      <p:sp>
        <p:nvSpPr>
          <p:cNvPr id="5" name="正方形/長方形 4">
            <a:extLst>
              <a:ext uri="{FF2B5EF4-FFF2-40B4-BE49-F238E27FC236}">
                <a16:creationId xmlns:a16="http://schemas.microsoft.com/office/drawing/2014/main" id="{C33B92A6-2591-0435-4ED3-C1960B157FC1}"/>
              </a:ext>
            </a:extLst>
          </p:cNvPr>
          <p:cNvSpPr/>
          <p:nvPr/>
        </p:nvSpPr>
        <p:spPr>
          <a:xfrm>
            <a:off x="559163" y="1216362"/>
            <a:ext cx="8334855" cy="1471423"/>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a:extLst>
              <a:ext uri="{FF2B5EF4-FFF2-40B4-BE49-F238E27FC236}">
                <a16:creationId xmlns:a16="http://schemas.microsoft.com/office/drawing/2014/main" id="{52E5C9D8-BEC6-F3C4-8917-ED60423453DD}"/>
              </a:ext>
            </a:extLst>
          </p:cNvPr>
          <p:cNvSpPr/>
          <p:nvPr/>
        </p:nvSpPr>
        <p:spPr>
          <a:xfrm>
            <a:off x="409574" y="3163657"/>
            <a:ext cx="2498726" cy="305375"/>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r>
              <a:rPr lang="en-US" altLang="ja-JP" sz="1400" dirty="0">
                <a:solidFill>
                  <a:schemeClr val="tx1"/>
                </a:solidFill>
                <a:latin typeface="ＭＳ ゴシック" panose="020B0609070205080204" pitchFamily="49" charset="-128"/>
                <a:ea typeface="ＭＳ ゴシック" panose="020B0609070205080204" pitchFamily="49" charset="-128"/>
              </a:rPr>
              <a:t>【</a:t>
            </a:r>
            <a:r>
              <a:rPr lang="ja-JP" altLang="en-US" sz="1400" dirty="0">
                <a:solidFill>
                  <a:schemeClr val="tx1"/>
                </a:solidFill>
                <a:latin typeface="ＭＳ ゴシック" panose="020B0609070205080204" pitchFamily="49" charset="-128"/>
                <a:ea typeface="ＭＳ ゴシック" panose="020B0609070205080204" pitchFamily="49" charset="-128"/>
              </a:rPr>
              <a:t>研究期間終了後の取組</a:t>
            </a:r>
            <a:r>
              <a:rPr lang="en-US" altLang="ja-JP" sz="1400" dirty="0">
                <a:solidFill>
                  <a:schemeClr val="tx1"/>
                </a:solidFill>
                <a:latin typeface="ＭＳ ゴシック" panose="020B0609070205080204" pitchFamily="49" charset="-128"/>
                <a:ea typeface="ＭＳ ゴシック" panose="020B0609070205080204" pitchFamily="49" charset="-128"/>
              </a:rPr>
              <a:t>】</a:t>
            </a:r>
          </a:p>
        </p:txBody>
      </p:sp>
      <p:sp>
        <p:nvSpPr>
          <p:cNvPr id="8" name="正方形/長方形 7">
            <a:extLst>
              <a:ext uri="{FF2B5EF4-FFF2-40B4-BE49-F238E27FC236}">
                <a16:creationId xmlns:a16="http://schemas.microsoft.com/office/drawing/2014/main" id="{D2499E2C-6D2B-B8A9-7D8A-9ED566EB7BC1}"/>
              </a:ext>
            </a:extLst>
          </p:cNvPr>
          <p:cNvSpPr/>
          <p:nvPr/>
        </p:nvSpPr>
        <p:spPr>
          <a:xfrm>
            <a:off x="409574" y="5108689"/>
            <a:ext cx="2498726" cy="305375"/>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r>
              <a:rPr lang="en-US" altLang="ja-JP" sz="1400" dirty="0">
                <a:solidFill>
                  <a:schemeClr val="tx1"/>
                </a:solidFill>
                <a:latin typeface="ＭＳ ゴシック" panose="020B0609070205080204" pitchFamily="49" charset="-128"/>
                <a:ea typeface="ＭＳ ゴシック" panose="020B0609070205080204" pitchFamily="49" charset="-128"/>
              </a:rPr>
              <a:t>【</a:t>
            </a:r>
            <a:r>
              <a:rPr lang="ja-JP" altLang="en-US" sz="1400" dirty="0">
                <a:solidFill>
                  <a:schemeClr val="tx1"/>
                </a:solidFill>
                <a:latin typeface="ＭＳ ゴシック" panose="020B0609070205080204" pitchFamily="49" charset="-128"/>
                <a:ea typeface="ＭＳ ゴシック" panose="020B0609070205080204" pitchFamily="49" charset="-128"/>
              </a:rPr>
              <a:t>研究期間中の取組・成果</a:t>
            </a:r>
            <a:r>
              <a:rPr lang="en-US" altLang="ja-JP" sz="1400" dirty="0">
                <a:solidFill>
                  <a:schemeClr val="tx1"/>
                </a:solidFill>
                <a:latin typeface="ＭＳ ゴシック" panose="020B0609070205080204" pitchFamily="49" charset="-128"/>
                <a:ea typeface="ＭＳ ゴシック" panose="020B0609070205080204" pitchFamily="49" charset="-128"/>
              </a:rPr>
              <a:t>】</a:t>
            </a:r>
          </a:p>
        </p:txBody>
      </p:sp>
      <p:sp>
        <p:nvSpPr>
          <p:cNvPr id="9" name="正方形/長方形 8">
            <a:extLst>
              <a:ext uri="{FF2B5EF4-FFF2-40B4-BE49-F238E27FC236}">
                <a16:creationId xmlns:a16="http://schemas.microsoft.com/office/drawing/2014/main" id="{6D7D9C42-486F-D209-9C8C-F6A398B71408}"/>
              </a:ext>
            </a:extLst>
          </p:cNvPr>
          <p:cNvSpPr/>
          <p:nvPr/>
        </p:nvSpPr>
        <p:spPr>
          <a:xfrm>
            <a:off x="6144766" y="5118328"/>
            <a:ext cx="2498726" cy="305375"/>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r>
              <a:rPr lang="en-US" altLang="ja-JP" sz="1400" dirty="0">
                <a:solidFill>
                  <a:schemeClr val="tx1"/>
                </a:solidFill>
                <a:latin typeface="ＭＳ ゴシック" panose="020B0609070205080204" pitchFamily="49" charset="-128"/>
                <a:ea typeface="ＭＳ ゴシック" panose="020B0609070205080204" pitchFamily="49" charset="-128"/>
              </a:rPr>
              <a:t>【</a:t>
            </a:r>
            <a:r>
              <a:rPr lang="ja-JP" altLang="en-US" sz="1400" dirty="0">
                <a:solidFill>
                  <a:schemeClr val="tx1"/>
                </a:solidFill>
                <a:latin typeface="ＭＳ ゴシック" panose="020B0609070205080204" pitchFamily="49" charset="-128"/>
                <a:ea typeface="ＭＳ ゴシック" panose="020B0609070205080204" pitchFamily="49" charset="-128"/>
              </a:rPr>
              <a:t>県内産業へのインパクト</a:t>
            </a:r>
            <a:r>
              <a:rPr lang="en-US" altLang="ja-JP" sz="1400" dirty="0">
                <a:solidFill>
                  <a:schemeClr val="tx1"/>
                </a:solidFill>
                <a:latin typeface="ＭＳ ゴシック" panose="020B0609070205080204" pitchFamily="49" charset="-128"/>
                <a:ea typeface="ＭＳ ゴシック" panose="020B0609070205080204" pitchFamily="49" charset="-128"/>
              </a:rPr>
              <a:t>】</a:t>
            </a:r>
          </a:p>
        </p:txBody>
      </p:sp>
      <p:sp>
        <p:nvSpPr>
          <p:cNvPr id="11" name="正方形/長方形 10">
            <a:extLst>
              <a:ext uri="{FF2B5EF4-FFF2-40B4-BE49-F238E27FC236}">
                <a16:creationId xmlns:a16="http://schemas.microsoft.com/office/drawing/2014/main" id="{C305A64B-2B2D-E9F8-EF47-A33B3A2A1D05}"/>
              </a:ext>
            </a:extLst>
          </p:cNvPr>
          <p:cNvSpPr/>
          <p:nvPr/>
        </p:nvSpPr>
        <p:spPr>
          <a:xfrm>
            <a:off x="6144766" y="3163657"/>
            <a:ext cx="2498726" cy="305375"/>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r>
              <a:rPr lang="en-US" altLang="ja-JP" sz="1400" dirty="0">
                <a:solidFill>
                  <a:schemeClr val="tx1"/>
                </a:solidFill>
                <a:latin typeface="ＭＳ ゴシック" panose="020B0609070205080204" pitchFamily="49" charset="-128"/>
                <a:ea typeface="ＭＳ ゴシック" panose="020B0609070205080204" pitchFamily="49" charset="-128"/>
              </a:rPr>
              <a:t>【</a:t>
            </a:r>
            <a:r>
              <a:rPr lang="ja-JP" altLang="en-US" sz="1400" dirty="0">
                <a:solidFill>
                  <a:schemeClr val="tx1"/>
                </a:solidFill>
                <a:latin typeface="ＭＳ ゴシック" panose="020B0609070205080204" pitchFamily="49" charset="-128"/>
                <a:ea typeface="ＭＳ ゴシック" panose="020B0609070205080204" pitchFamily="49" charset="-128"/>
              </a:rPr>
              <a:t>県内産業へのインパクト</a:t>
            </a:r>
            <a:r>
              <a:rPr lang="en-US" altLang="ja-JP" sz="1400" dirty="0">
                <a:solidFill>
                  <a:schemeClr val="tx1"/>
                </a:solidFill>
                <a:latin typeface="ＭＳ ゴシック" panose="020B0609070205080204" pitchFamily="49" charset="-128"/>
                <a:ea typeface="ＭＳ ゴシック" panose="020B0609070205080204" pitchFamily="49" charset="-128"/>
              </a:rPr>
              <a:t>】</a:t>
            </a:r>
          </a:p>
        </p:txBody>
      </p:sp>
      <p:sp>
        <p:nvSpPr>
          <p:cNvPr id="12" name="二等辺三角形 11">
            <a:extLst>
              <a:ext uri="{FF2B5EF4-FFF2-40B4-BE49-F238E27FC236}">
                <a16:creationId xmlns:a16="http://schemas.microsoft.com/office/drawing/2014/main" id="{1114D8A9-DBCF-3E26-F6B9-6C30701B3F83}"/>
              </a:ext>
            </a:extLst>
          </p:cNvPr>
          <p:cNvSpPr/>
          <p:nvPr/>
        </p:nvSpPr>
        <p:spPr>
          <a:xfrm>
            <a:off x="2825748" y="2721054"/>
            <a:ext cx="3492502" cy="370232"/>
          </a:xfrm>
          <a:prstGeom prst="triangle">
            <a:avLst/>
          </a:prstGeom>
          <a:gradFill>
            <a:gsLst>
              <a:gs pos="100000">
                <a:schemeClr val="accent1"/>
              </a:gs>
              <a:gs pos="100000">
                <a:schemeClr val="accent1">
                  <a:lumMod val="5000"/>
                  <a:lumOff val="95000"/>
                </a:schemeClr>
              </a:gs>
              <a:gs pos="2000">
                <a:schemeClr val="accent1"/>
              </a:gs>
              <a:gs pos="99000">
                <a:schemeClr val="bg1"/>
              </a:gs>
              <a:gs pos="58000">
                <a:schemeClr val="accent1"/>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a:extLst>
              <a:ext uri="{FF2B5EF4-FFF2-40B4-BE49-F238E27FC236}">
                <a16:creationId xmlns:a16="http://schemas.microsoft.com/office/drawing/2014/main" id="{525AEA43-7098-4661-BF73-8BDB9315B63B}"/>
              </a:ext>
            </a:extLst>
          </p:cNvPr>
          <p:cNvSpPr/>
          <p:nvPr/>
        </p:nvSpPr>
        <p:spPr>
          <a:xfrm>
            <a:off x="368298" y="5373920"/>
            <a:ext cx="2498726" cy="1011673"/>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r>
              <a:rPr kumimoji="1" lang="ja-JP" altLang="en-US" sz="1400" i="1" dirty="0">
                <a:solidFill>
                  <a:schemeClr val="bg1">
                    <a:lumMod val="50000"/>
                  </a:schemeClr>
                </a:solidFill>
                <a:latin typeface="ＭＳ 明朝" panose="02020609040205080304" pitchFamily="17" charset="-128"/>
                <a:ea typeface="ＭＳ 明朝" panose="02020609040205080304" pitchFamily="17" charset="-128"/>
              </a:rPr>
              <a:t>〇〇の〇〇伝導率の〇％達成と同技術を活用して〇〇を製品化。</a:t>
            </a:r>
            <a:endParaRPr kumimoji="1"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a:p>
            <a:r>
              <a:rPr kumimoji="1" lang="ja-JP" altLang="en-US" sz="1400" i="1" dirty="0">
                <a:solidFill>
                  <a:schemeClr val="bg1">
                    <a:lumMod val="50000"/>
                  </a:schemeClr>
                </a:solidFill>
                <a:latin typeface="ＭＳ 明朝" panose="02020609040205080304" pitchFamily="17" charset="-128"/>
                <a:ea typeface="ＭＳ 明朝" panose="02020609040205080304" pitchFamily="17" charset="-128"/>
              </a:rPr>
              <a:t>・・・</a:t>
            </a:r>
            <a:endParaRPr lang="en-US" altLang="ja-JP" sz="1400" dirty="0">
              <a:solidFill>
                <a:schemeClr val="tx1"/>
              </a:solidFill>
              <a:latin typeface="ＭＳ ゴシック" panose="020B0609070205080204" pitchFamily="49" charset="-128"/>
              <a:ea typeface="ＭＳ ゴシック" panose="020B0609070205080204" pitchFamily="49" charset="-128"/>
            </a:endParaRPr>
          </a:p>
        </p:txBody>
      </p:sp>
      <p:sp>
        <p:nvSpPr>
          <p:cNvPr id="18" name="正方形/長方形 17">
            <a:extLst>
              <a:ext uri="{FF2B5EF4-FFF2-40B4-BE49-F238E27FC236}">
                <a16:creationId xmlns:a16="http://schemas.microsoft.com/office/drawing/2014/main" id="{627133D7-7096-13D8-C4C8-A0F1E33EFE89}"/>
              </a:ext>
            </a:extLst>
          </p:cNvPr>
          <p:cNvSpPr/>
          <p:nvPr/>
        </p:nvSpPr>
        <p:spPr>
          <a:xfrm>
            <a:off x="368298" y="3433187"/>
            <a:ext cx="2498726" cy="1147651"/>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r>
              <a:rPr kumimoji="1" lang="ja-JP" altLang="en-US" sz="1400" i="1" dirty="0">
                <a:solidFill>
                  <a:schemeClr val="bg1">
                    <a:lumMod val="50000"/>
                  </a:schemeClr>
                </a:solidFill>
                <a:latin typeface="ＭＳ 明朝" panose="02020609040205080304" pitchFamily="17" charset="-128"/>
                <a:ea typeface="ＭＳ 明朝" panose="02020609040205080304" pitchFamily="17" charset="-128"/>
              </a:rPr>
              <a:t>〇〇社、海外〇〇社との連携による〇〇技術の〇〇への転用等の市場開拓、プロモーション活動を展開。</a:t>
            </a:r>
            <a:endParaRPr kumimoji="1"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a:p>
            <a:endParaRPr lang="en-US" altLang="ja-JP" sz="1400" dirty="0">
              <a:solidFill>
                <a:schemeClr val="tx1"/>
              </a:solidFill>
              <a:latin typeface="ＭＳ ゴシック" panose="020B0609070205080204" pitchFamily="49" charset="-128"/>
              <a:ea typeface="ＭＳ ゴシック" panose="020B0609070205080204" pitchFamily="49" charset="-128"/>
            </a:endParaRPr>
          </a:p>
        </p:txBody>
      </p:sp>
      <p:sp>
        <p:nvSpPr>
          <p:cNvPr id="19" name="正方形/長方形 18">
            <a:extLst>
              <a:ext uri="{FF2B5EF4-FFF2-40B4-BE49-F238E27FC236}">
                <a16:creationId xmlns:a16="http://schemas.microsoft.com/office/drawing/2014/main" id="{737EA520-5550-EBB4-334B-CA7B1FA9FF42}"/>
              </a:ext>
            </a:extLst>
          </p:cNvPr>
          <p:cNvSpPr/>
          <p:nvPr/>
        </p:nvSpPr>
        <p:spPr>
          <a:xfrm>
            <a:off x="6144766" y="5373920"/>
            <a:ext cx="2498726" cy="1011673"/>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r>
              <a:rPr kumimoji="1" lang="ja-JP" altLang="en-US" sz="1400" i="1" dirty="0">
                <a:solidFill>
                  <a:schemeClr val="bg1">
                    <a:lumMod val="50000"/>
                  </a:schemeClr>
                </a:solidFill>
                <a:latin typeface="ＭＳ 明朝" panose="02020609040205080304" pitchFamily="17" charset="-128"/>
                <a:ea typeface="ＭＳ 明朝" panose="02020609040205080304" pitchFamily="17" charset="-128"/>
              </a:rPr>
              <a:t>〇〇伝導率を達成する〇〇材料の活用により県内〇〇産業での〇〇が加速し、グローバル展開。</a:t>
            </a:r>
            <a:endParaRPr lang="en-US" altLang="ja-JP" sz="1400" dirty="0">
              <a:solidFill>
                <a:schemeClr val="tx1"/>
              </a:solidFill>
              <a:latin typeface="ＭＳ ゴシック" panose="020B0609070205080204" pitchFamily="49" charset="-128"/>
              <a:ea typeface="ＭＳ ゴシック" panose="020B0609070205080204" pitchFamily="49" charset="-128"/>
            </a:endParaRPr>
          </a:p>
        </p:txBody>
      </p:sp>
      <p:sp>
        <p:nvSpPr>
          <p:cNvPr id="20" name="正方形/長方形 19">
            <a:extLst>
              <a:ext uri="{FF2B5EF4-FFF2-40B4-BE49-F238E27FC236}">
                <a16:creationId xmlns:a16="http://schemas.microsoft.com/office/drawing/2014/main" id="{22BF97B9-3534-B3AA-D95B-02F19D63D13C}"/>
              </a:ext>
            </a:extLst>
          </p:cNvPr>
          <p:cNvSpPr/>
          <p:nvPr/>
        </p:nvSpPr>
        <p:spPr>
          <a:xfrm>
            <a:off x="6144766" y="3433187"/>
            <a:ext cx="2498726" cy="1147651"/>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r>
              <a:rPr kumimoji="1" lang="ja-JP" altLang="en-US" sz="1400" i="1" dirty="0">
                <a:solidFill>
                  <a:schemeClr val="bg1">
                    <a:lumMod val="50000"/>
                  </a:schemeClr>
                </a:solidFill>
                <a:latin typeface="ＭＳ 明朝" panose="02020609040205080304" pitchFamily="17" charset="-128"/>
                <a:ea typeface="ＭＳ 明朝" panose="02020609040205080304" pitchFamily="17" charset="-128"/>
              </a:rPr>
              <a:t>県内〇〇産業で過去に活用事例のなかった〇〇技術を活かされることで、〇〇への裾野拡大が〇〇まで図られる。</a:t>
            </a:r>
            <a:endParaRPr kumimoji="1"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a:p>
            <a:r>
              <a:rPr kumimoji="1" lang="ja-JP" altLang="en-US" sz="1400" i="1" dirty="0">
                <a:solidFill>
                  <a:schemeClr val="bg1">
                    <a:lumMod val="50000"/>
                  </a:schemeClr>
                </a:solidFill>
                <a:latin typeface="ＭＳ 明朝" panose="02020609040205080304" pitchFamily="17" charset="-128"/>
                <a:ea typeface="ＭＳ 明朝" panose="02020609040205080304" pitchFamily="17" charset="-128"/>
              </a:rPr>
              <a:t>〇〇までにグローバル展開が達成見込みであり、〇〇円規模の経済効果が見込まれる。</a:t>
            </a:r>
            <a:endParaRPr lang="en-US" altLang="ja-JP" sz="1400" dirty="0">
              <a:solidFill>
                <a:schemeClr val="tx1"/>
              </a:solidFill>
              <a:latin typeface="ＭＳ ゴシック" panose="020B0609070205080204" pitchFamily="49" charset="-128"/>
              <a:ea typeface="ＭＳ ゴシック" panose="020B0609070205080204" pitchFamily="49" charset="-128"/>
            </a:endParaRPr>
          </a:p>
        </p:txBody>
      </p:sp>
      <p:sp>
        <p:nvSpPr>
          <p:cNvPr id="21" name="矢印: 右 20">
            <a:extLst>
              <a:ext uri="{FF2B5EF4-FFF2-40B4-BE49-F238E27FC236}">
                <a16:creationId xmlns:a16="http://schemas.microsoft.com/office/drawing/2014/main" id="{8989F78B-7535-546D-CCF8-B722AD85BF8A}"/>
              </a:ext>
            </a:extLst>
          </p:cNvPr>
          <p:cNvSpPr/>
          <p:nvPr/>
        </p:nvSpPr>
        <p:spPr>
          <a:xfrm>
            <a:off x="3498850" y="3429000"/>
            <a:ext cx="2089150" cy="305375"/>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矢印: 右 21">
            <a:extLst>
              <a:ext uri="{FF2B5EF4-FFF2-40B4-BE49-F238E27FC236}">
                <a16:creationId xmlns:a16="http://schemas.microsoft.com/office/drawing/2014/main" id="{493FB697-A803-F00F-0B16-3DCCD56F82E6}"/>
              </a:ext>
            </a:extLst>
          </p:cNvPr>
          <p:cNvSpPr/>
          <p:nvPr/>
        </p:nvSpPr>
        <p:spPr>
          <a:xfrm>
            <a:off x="3498850" y="5373920"/>
            <a:ext cx="2089150" cy="305375"/>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正方形/長方形 22">
            <a:extLst>
              <a:ext uri="{FF2B5EF4-FFF2-40B4-BE49-F238E27FC236}">
                <a16:creationId xmlns:a16="http://schemas.microsoft.com/office/drawing/2014/main" id="{1D19707F-E4E3-AAC1-C548-A71455EB2D90}"/>
              </a:ext>
            </a:extLst>
          </p:cNvPr>
          <p:cNvSpPr/>
          <p:nvPr/>
        </p:nvSpPr>
        <p:spPr>
          <a:xfrm>
            <a:off x="757806" y="6315023"/>
            <a:ext cx="7043168" cy="44660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r>
              <a:rPr kumimoji="1"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r>
              <a:rPr kumimoji="1" lang="ja-JP" altLang="en-US" sz="1400" i="1" dirty="0">
                <a:solidFill>
                  <a:schemeClr val="bg1">
                    <a:lumMod val="50000"/>
                  </a:schemeClr>
                </a:solidFill>
                <a:latin typeface="ＭＳ 明朝" panose="02020609040205080304" pitchFamily="17" charset="-128"/>
                <a:ea typeface="ＭＳ 明朝" panose="02020609040205080304" pitchFamily="17" charset="-128"/>
              </a:rPr>
              <a:t>県内産業へのインパクトの時期・内容・規模を記載する。</a:t>
            </a:r>
            <a:endParaRPr lang="en-US" altLang="ja-JP" sz="1400" dirty="0">
              <a:solidFill>
                <a:schemeClr val="tx1"/>
              </a:solidFill>
              <a:latin typeface="ＭＳ ゴシック" panose="020B0609070205080204" pitchFamily="49" charset="-128"/>
              <a:ea typeface="ＭＳ ゴシック" panose="020B0609070205080204" pitchFamily="49" charset="-128"/>
            </a:endParaRPr>
          </a:p>
        </p:txBody>
      </p:sp>
      <p:sp>
        <p:nvSpPr>
          <p:cNvPr id="24" name="正方形/長方形 23">
            <a:extLst>
              <a:ext uri="{FF2B5EF4-FFF2-40B4-BE49-F238E27FC236}">
                <a16:creationId xmlns:a16="http://schemas.microsoft.com/office/drawing/2014/main" id="{943E56C2-7367-C3E2-9535-A2CB76F6F167}"/>
              </a:ext>
            </a:extLst>
          </p:cNvPr>
          <p:cNvSpPr/>
          <p:nvPr/>
        </p:nvSpPr>
        <p:spPr>
          <a:xfrm>
            <a:off x="899102" y="1210464"/>
            <a:ext cx="7387648" cy="576363"/>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■本県〇〇関連産業が慢性的に抱えている〇〇についての課題に対して〇〇のソリューションを提供。海外企業とも連携して〇〇を達成。</a:t>
            </a:r>
            <a:endParaRPr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a:p>
            <a:r>
              <a:rPr lang="ja-JP" altLang="en-US" sz="1400" i="1" dirty="0">
                <a:solidFill>
                  <a:srgbClr val="00B050"/>
                </a:solidFill>
                <a:latin typeface="ＭＳ 明朝" panose="02020609040205080304" pitchFamily="17" charset="-128"/>
                <a:ea typeface="ＭＳ 明朝" panose="02020609040205080304" pitchFamily="17" charset="-128"/>
              </a:rPr>
              <a:t>■〇〇の〇〇業界での展開による〇〇売上の向上により、本県における製造品等出荷額の〇％上昇に貢献（全国シェアの〇〇％相当）。</a:t>
            </a:r>
            <a:endParaRPr lang="en-US" altLang="ja-JP" sz="1400" i="1" dirty="0">
              <a:solidFill>
                <a:srgbClr val="00B050"/>
              </a:solidFill>
              <a:latin typeface="ＭＳ 明朝" panose="02020609040205080304" pitchFamily="17" charset="-128"/>
              <a:ea typeface="ＭＳ 明朝" panose="02020609040205080304" pitchFamily="17" charset="-128"/>
            </a:endParaRPr>
          </a:p>
          <a:p>
            <a:endParaRPr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p:txBody>
      </p:sp>
      <p:sp>
        <p:nvSpPr>
          <p:cNvPr id="25" name="正方形/長方形 24">
            <a:extLst>
              <a:ext uri="{FF2B5EF4-FFF2-40B4-BE49-F238E27FC236}">
                <a16:creationId xmlns:a16="http://schemas.microsoft.com/office/drawing/2014/main" id="{955AB87F-6637-7E5A-E77E-EC6B1E478F3B}"/>
              </a:ext>
            </a:extLst>
          </p:cNvPr>
          <p:cNvSpPr/>
          <p:nvPr/>
        </p:nvSpPr>
        <p:spPr>
          <a:xfrm>
            <a:off x="2423101" y="3794883"/>
            <a:ext cx="4339650" cy="923330"/>
          </a:xfrm>
          <a:prstGeom prst="rect">
            <a:avLst/>
          </a:prstGeom>
          <a:noFill/>
        </p:spPr>
        <p:txBody>
          <a:bodyPr wrap="none" lIns="91440" tIns="45720" rIns="91440" bIns="45720">
            <a:spAutoFit/>
          </a:bodyPr>
          <a:lstStyle/>
          <a:p>
            <a:pPr algn="ctr"/>
            <a:r>
              <a:rPr lang="ja-JP" altLang="en-US" sz="5400" b="1" dirty="0">
                <a:ln w="10160">
                  <a:solidFill>
                    <a:schemeClr val="bg1">
                      <a:lumMod val="50000"/>
                    </a:schemeClr>
                  </a:solidFill>
                  <a:prstDash val="solid"/>
                </a:ln>
                <a:solidFill>
                  <a:srgbClr val="FFFFFF"/>
                </a:solidFill>
                <a:effectLst>
                  <a:outerShdw blurRad="38100" dist="22860" dir="5400000" algn="tl" rotWithShape="0">
                    <a:srgbClr val="000000">
                      <a:alpha val="30000"/>
                    </a:srgbClr>
                  </a:outerShdw>
                </a:effectLst>
              </a:rPr>
              <a:t>記入イメージ</a:t>
            </a:r>
          </a:p>
        </p:txBody>
      </p:sp>
      <p:sp>
        <p:nvSpPr>
          <p:cNvPr id="3" name="正方形/長方形 2">
            <a:extLst>
              <a:ext uri="{FF2B5EF4-FFF2-40B4-BE49-F238E27FC236}">
                <a16:creationId xmlns:a16="http://schemas.microsoft.com/office/drawing/2014/main" id="{3D47FDAB-B95A-484D-4B03-AE00042FCF0E}"/>
              </a:ext>
            </a:extLst>
          </p:cNvPr>
          <p:cNvSpPr/>
          <p:nvPr/>
        </p:nvSpPr>
        <p:spPr>
          <a:xfrm>
            <a:off x="1" y="694189"/>
            <a:ext cx="9222940" cy="49983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r>
              <a:rPr lang="en-US" altLang="ja-JP" sz="12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200" i="1" dirty="0">
                <a:solidFill>
                  <a:schemeClr val="bg1">
                    <a:lumMod val="50000"/>
                  </a:schemeClr>
                </a:solidFill>
                <a:latin typeface="ＭＳ 明朝" panose="02020609040205080304" pitchFamily="17" charset="-128"/>
                <a:ea typeface="ＭＳ 明朝" panose="02020609040205080304" pitchFamily="17" charset="-128"/>
              </a:rPr>
              <a:t>本項目で</a:t>
            </a:r>
            <a:r>
              <a:rPr lang="en-US" altLang="ja-JP" sz="1200" i="1" dirty="0">
                <a:solidFill>
                  <a:schemeClr val="bg1">
                    <a:lumMod val="50000"/>
                  </a:schemeClr>
                </a:solidFill>
                <a:latin typeface="ＭＳ 明朝" panose="02020609040205080304" pitchFamily="17" charset="-128"/>
                <a:ea typeface="ＭＳ 明朝" panose="02020609040205080304" pitchFamily="17" charset="-128"/>
              </a:rPr>
              <a:t>1p</a:t>
            </a:r>
            <a:r>
              <a:rPr lang="ja-JP" altLang="en-US" sz="1200" i="1" dirty="0">
                <a:solidFill>
                  <a:schemeClr val="bg1">
                    <a:lumMod val="50000"/>
                  </a:schemeClr>
                </a:solidFill>
                <a:latin typeface="ＭＳ 明朝" panose="02020609040205080304" pitchFamily="17" charset="-128"/>
                <a:ea typeface="ＭＳ 明朝" panose="02020609040205080304" pitchFamily="17" charset="-128"/>
              </a:rPr>
              <a:t>まで可。基本的に以下のデザインイメージとする。デザインには適宜、線図やイメージ図等を追記。</a:t>
            </a:r>
            <a:endParaRPr lang="en-US" altLang="ja-JP" sz="1200" i="1" dirty="0">
              <a:solidFill>
                <a:schemeClr val="bg1">
                  <a:lumMod val="50000"/>
                </a:schemeClr>
              </a:solidFill>
              <a:latin typeface="ＭＳ 明朝" panose="02020609040205080304" pitchFamily="17" charset="-128"/>
              <a:ea typeface="ＭＳ 明朝" panose="02020609040205080304" pitchFamily="17" charset="-128"/>
            </a:endParaRPr>
          </a:p>
          <a:p>
            <a:r>
              <a:rPr lang="en-US" altLang="ja-JP" sz="12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200" i="1" dirty="0">
                <a:solidFill>
                  <a:schemeClr val="bg1">
                    <a:lumMod val="50000"/>
                  </a:schemeClr>
                </a:solidFill>
                <a:latin typeface="ＭＳ 明朝" panose="02020609040205080304" pitchFamily="17" charset="-128"/>
                <a:ea typeface="ＭＳ 明朝" panose="02020609040205080304" pitchFamily="17" charset="-128"/>
              </a:rPr>
              <a:t>製造品等出荷額への貢献は数字を示して必ず記載すること（記載しがたい場合は、類似の指標により定量的に説明すること）　</a:t>
            </a:r>
            <a:endParaRPr lang="en-US" altLang="ja-JP" sz="1200" i="1" dirty="0">
              <a:solidFill>
                <a:schemeClr val="bg1">
                  <a:lumMod val="50000"/>
                </a:schemeClr>
              </a:solidFill>
              <a:latin typeface="ＭＳ 明朝" panose="02020609040205080304" pitchFamily="17" charset="-128"/>
              <a:ea typeface="ＭＳ 明朝" panose="02020609040205080304" pitchFamily="17" charset="-128"/>
            </a:endParaRPr>
          </a:p>
        </p:txBody>
      </p:sp>
      <p:sp>
        <p:nvSpPr>
          <p:cNvPr id="13" name="正方形/長方形 12">
            <a:extLst>
              <a:ext uri="{FF2B5EF4-FFF2-40B4-BE49-F238E27FC236}">
                <a16:creationId xmlns:a16="http://schemas.microsoft.com/office/drawing/2014/main" id="{EF940F36-0F70-4FBC-C961-49630AE499C7}"/>
              </a:ext>
            </a:extLst>
          </p:cNvPr>
          <p:cNvSpPr/>
          <p:nvPr/>
        </p:nvSpPr>
        <p:spPr>
          <a:xfrm>
            <a:off x="783748" y="2132399"/>
            <a:ext cx="7885686" cy="586421"/>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r>
              <a:rPr lang="en-US" altLang="ja-JP" sz="12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200" i="1" dirty="0">
                <a:solidFill>
                  <a:schemeClr val="bg1">
                    <a:lumMod val="50000"/>
                  </a:schemeClr>
                </a:solidFill>
                <a:latin typeface="ＭＳ 明朝" panose="02020609040205080304" pitchFamily="17" charset="-128"/>
                <a:ea typeface="ＭＳ 明朝" panose="02020609040205080304" pitchFamily="17" charset="-128"/>
              </a:rPr>
              <a:t>事業化・実用化にあたっては、愛知県の企業／人材等が主体となる、あるいは大きく関与することを表現する。</a:t>
            </a:r>
            <a:endParaRPr lang="en-US" altLang="ja-JP" sz="1200" i="1" dirty="0">
              <a:solidFill>
                <a:schemeClr val="bg1">
                  <a:lumMod val="50000"/>
                </a:schemeClr>
              </a:solidFill>
              <a:latin typeface="ＭＳ 明朝" panose="02020609040205080304" pitchFamily="17" charset="-128"/>
              <a:ea typeface="ＭＳ 明朝" panose="02020609040205080304" pitchFamily="17" charset="-128"/>
            </a:endParaRPr>
          </a:p>
          <a:p>
            <a:r>
              <a:rPr lang="en-US" altLang="ja-JP" sz="12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200" i="1" dirty="0">
                <a:solidFill>
                  <a:schemeClr val="bg1">
                    <a:lumMod val="50000"/>
                  </a:schemeClr>
                </a:solidFill>
                <a:latin typeface="ＭＳ 明朝" panose="02020609040205080304" pitchFamily="17" charset="-128"/>
                <a:ea typeface="ＭＳ 明朝" panose="02020609040205080304" pitchFamily="17" charset="-128"/>
              </a:rPr>
              <a:t>本県関連産業が抱える課題への解決、持続可能な発展に向けた将来像</a:t>
            </a:r>
            <a:endParaRPr lang="en-US" altLang="ja-JP" sz="1200" i="1" dirty="0">
              <a:solidFill>
                <a:schemeClr val="bg1">
                  <a:lumMod val="50000"/>
                </a:schemeClr>
              </a:solidFill>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9515755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1" y="678875"/>
            <a:ext cx="9144000" cy="6179127"/>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本項目で</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1p</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まで可。基本的に以下のデザインイメージとする。デザインには適宜、イメージ図等を追記。</a:t>
            </a:r>
            <a:endParaRPr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p:txBody>
      </p:sp>
      <p:sp>
        <p:nvSpPr>
          <p:cNvPr id="4" name="正方形/長方形 3"/>
          <p:cNvSpPr/>
          <p:nvPr/>
        </p:nvSpPr>
        <p:spPr>
          <a:xfrm>
            <a:off x="-1" y="-2698"/>
            <a:ext cx="9144001" cy="681571"/>
          </a:xfrm>
          <a:prstGeom prst="rect">
            <a:avLst/>
          </a:prstGeom>
          <a:solidFill>
            <a:schemeClr val="tx1">
              <a:lumMod val="50000"/>
              <a:lumOff val="50000"/>
            </a:schemeClr>
          </a:solidFill>
          <a:ln>
            <a:noFill/>
          </a:ln>
        </p:spPr>
        <p:style>
          <a:lnRef idx="2">
            <a:schemeClr val="accent6"/>
          </a:lnRef>
          <a:fillRef idx="1">
            <a:schemeClr val="lt1"/>
          </a:fillRef>
          <a:effectRef idx="0">
            <a:schemeClr val="accent6"/>
          </a:effectRef>
          <a:fontRef idx="minor">
            <a:schemeClr val="dk1"/>
          </a:fontRef>
        </p:style>
        <p:txBody>
          <a:bodyPr rtlCol="0" anchor="t"/>
          <a:lstStyle/>
          <a:p>
            <a:r>
              <a:rPr lang="ja-JP" altLang="en-US" sz="3600" dirty="0">
                <a:solidFill>
                  <a:schemeClr val="bg1"/>
                </a:solidFill>
                <a:latin typeface="ＭＳ 明朝" panose="02020609040205080304" pitchFamily="17" charset="-128"/>
                <a:ea typeface="ＭＳ 明朝" panose="02020609040205080304" pitchFamily="17" charset="-128"/>
              </a:rPr>
              <a:t>８</a:t>
            </a:r>
            <a:r>
              <a:rPr lang="en-US" altLang="ja-JP" sz="3600" dirty="0">
                <a:solidFill>
                  <a:schemeClr val="bg1"/>
                </a:solidFill>
                <a:latin typeface="ＭＳ 明朝" panose="02020609040205080304" pitchFamily="17" charset="-128"/>
                <a:ea typeface="ＭＳ 明朝" panose="02020609040205080304" pitchFamily="17" charset="-128"/>
              </a:rPr>
              <a:t>.</a:t>
            </a:r>
            <a:r>
              <a:rPr lang="ja-JP" altLang="en-US" sz="3600" dirty="0">
                <a:solidFill>
                  <a:schemeClr val="bg1"/>
                </a:solidFill>
                <a:latin typeface="ＭＳ 明朝" panose="02020609040205080304" pitchFamily="17" charset="-128"/>
                <a:ea typeface="ＭＳ 明朝" panose="02020609040205080304" pitchFamily="17" charset="-128"/>
              </a:rPr>
              <a:t>人材育成</a:t>
            </a:r>
            <a:endParaRPr lang="en-US" altLang="ja-JP" sz="1400" dirty="0">
              <a:solidFill>
                <a:schemeClr val="bg1"/>
              </a:solidFill>
              <a:latin typeface="Century" panose="02040604050505020304" pitchFamily="18" charset="0"/>
              <a:ea typeface="ＭＳ 明朝" panose="02020609040205080304" pitchFamily="17" charset="-128"/>
            </a:endParaRPr>
          </a:p>
        </p:txBody>
      </p:sp>
      <p:sp>
        <p:nvSpPr>
          <p:cNvPr id="18" name="テキスト ボックス 17">
            <a:extLst>
              <a:ext uri="{FF2B5EF4-FFF2-40B4-BE49-F238E27FC236}">
                <a16:creationId xmlns:a16="http://schemas.microsoft.com/office/drawing/2014/main" id="{57BF5A3F-D757-1B00-863B-72A405114A66}"/>
              </a:ext>
            </a:extLst>
          </p:cNvPr>
          <p:cNvSpPr txBox="1"/>
          <p:nvPr/>
        </p:nvSpPr>
        <p:spPr>
          <a:xfrm>
            <a:off x="634035" y="2777129"/>
            <a:ext cx="8093105" cy="577375"/>
          </a:xfrm>
          <a:prstGeom prst="roundRect">
            <a:avLst/>
          </a:prstGeom>
          <a:solidFill>
            <a:schemeClr val="accent1">
              <a:lumMod val="20000"/>
              <a:lumOff val="80000"/>
            </a:schemeClr>
          </a:solidFill>
          <a:ln w="38100">
            <a:solidFill>
              <a:schemeClr val="accent1"/>
            </a:solidFill>
          </a:ln>
          <a:effectLst>
            <a:outerShdw blurRad="50800" dist="38100" dir="2700000" algn="tl" rotWithShape="0">
              <a:prstClr val="black">
                <a:alpha val="40000"/>
              </a:prstClr>
            </a:outerShdw>
          </a:effectLst>
        </p:spPr>
        <p:txBody>
          <a:bodyPr wrap="square" rtlCol="0" anchor="ctr" anchorCtr="0">
            <a:noAutofit/>
          </a:bodyPr>
          <a:lstStyle/>
          <a:p>
            <a:pPr algn="ctr"/>
            <a:r>
              <a:rPr kumimoji="1" lang="en-US" altLang="ja-JP" i="1" dirty="0">
                <a:solidFill>
                  <a:schemeClr val="bg1">
                    <a:lumMod val="75000"/>
                  </a:schemeClr>
                </a:solidFill>
                <a:latin typeface="UD デジタル 教科書体 NK-B" panose="02020700000000000000" pitchFamily="18" charset="-128"/>
                <a:ea typeface="UD デジタル 教科書体 NK-B" panose="02020700000000000000" pitchFamily="18" charset="-128"/>
              </a:rPr>
              <a:t>【</a:t>
            </a:r>
            <a:r>
              <a:rPr kumimoji="1" lang="ja-JP" altLang="en-US" i="1" dirty="0">
                <a:solidFill>
                  <a:schemeClr val="bg1">
                    <a:lumMod val="75000"/>
                  </a:schemeClr>
                </a:solidFill>
                <a:latin typeface="UD デジタル 教科書体 NK-B" panose="02020700000000000000" pitchFamily="18" charset="-128"/>
                <a:ea typeface="UD デジタル 教科書体 NK-B" panose="02020700000000000000" pitchFamily="18" charset="-128"/>
              </a:rPr>
              <a:t>取組１</a:t>
            </a:r>
            <a:r>
              <a:rPr kumimoji="1" lang="en-US" altLang="ja-JP" i="1" dirty="0">
                <a:solidFill>
                  <a:schemeClr val="bg1">
                    <a:lumMod val="75000"/>
                  </a:schemeClr>
                </a:solidFill>
                <a:latin typeface="UD デジタル 教科書体 NK-B" panose="02020700000000000000" pitchFamily="18" charset="-128"/>
                <a:ea typeface="UD デジタル 教科書体 NK-B" panose="02020700000000000000" pitchFamily="18" charset="-128"/>
              </a:rPr>
              <a:t>】</a:t>
            </a:r>
            <a:r>
              <a:rPr kumimoji="1" lang="ja-JP" altLang="en-US" i="1" dirty="0">
                <a:solidFill>
                  <a:schemeClr val="bg1">
                    <a:lumMod val="75000"/>
                  </a:schemeClr>
                </a:solidFill>
                <a:latin typeface="UD デジタル 教科書体 NK-B" panose="02020700000000000000" pitchFamily="18" charset="-128"/>
                <a:ea typeface="UD デジタル 教科書体 NK-B" panose="02020700000000000000" pitchFamily="18" charset="-128"/>
              </a:rPr>
              <a:t>〇〇〇における博士人材の活用</a:t>
            </a:r>
          </a:p>
        </p:txBody>
      </p:sp>
      <p:sp>
        <p:nvSpPr>
          <p:cNvPr id="19" name="テキスト ボックス 18">
            <a:extLst>
              <a:ext uri="{FF2B5EF4-FFF2-40B4-BE49-F238E27FC236}">
                <a16:creationId xmlns:a16="http://schemas.microsoft.com/office/drawing/2014/main" id="{834DA6F8-9B85-03BB-F7FA-C4744E824E29}"/>
              </a:ext>
            </a:extLst>
          </p:cNvPr>
          <p:cNvSpPr txBox="1"/>
          <p:nvPr/>
        </p:nvSpPr>
        <p:spPr>
          <a:xfrm>
            <a:off x="634036" y="4012082"/>
            <a:ext cx="8093104" cy="577375"/>
          </a:xfrm>
          <a:prstGeom prst="roundRect">
            <a:avLst/>
          </a:prstGeom>
          <a:solidFill>
            <a:schemeClr val="accent1">
              <a:lumMod val="20000"/>
              <a:lumOff val="80000"/>
            </a:schemeClr>
          </a:solidFill>
          <a:ln w="38100">
            <a:solidFill>
              <a:schemeClr val="accent1"/>
            </a:solidFill>
          </a:ln>
          <a:effectLst>
            <a:outerShdw blurRad="50800" dist="38100" dir="2700000" algn="tl" rotWithShape="0">
              <a:prstClr val="black">
                <a:alpha val="40000"/>
              </a:prstClr>
            </a:outerShdw>
          </a:effectLst>
        </p:spPr>
        <p:txBody>
          <a:bodyPr wrap="square" rtlCol="0" anchor="ctr" anchorCtr="0">
            <a:noAutofit/>
          </a:bodyPr>
          <a:lstStyle/>
          <a:p>
            <a:pPr algn="ctr"/>
            <a:r>
              <a:rPr kumimoji="1" lang="en-US" altLang="ja-JP" i="1" dirty="0">
                <a:solidFill>
                  <a:schemeClr val="bg1">
                    <a:lumMod val="75000"/>
                  </a:schemeClr>
                </a:solidFill>
                <a:latin typeface="UD デジタル 教科書体 NK-B" panose="02020700000000000000" pitchFamily="18" charset="-128"/>
                <a:ea typeface="UD デジタル 教科書体 NK-B" panose="02020700000000000000" pitchFamily="18" charset="-128"/>
              </a:rPr>
              <a:t>【</a:t>
            </a:r>
            <a:r>
              <a:rPr kumimoji="1" lang="ja-JP" altLang="en-US" i="1" dirty="0">
                <a:solidFill>
                  <a:schemeClr val="bg1">
                    <a:lumMod val="75000"/>
                  </a:schemeClr>
                </a:solidFill>
                <a:latin typeface="UD デジタル 教科書体 NK-B" panose="02020700000000000000" pitchFamily="18" charset="-128"/>
                <a:ea typeface="UD デジタル 教科書体 NK-B" panose="02020700000000000000" pitchFamily="18" charset="-128"/>
              </a:rPr>
              <a:t>取組２</a:t>
            </a:r>
            <a:r>
              <a:rPr kumimoji="1" lang="en-US" altLang="ja-JP" i="1" dirty="0">
                <a:solidFill>
                  <a:schemeClr val="bg1">
                    <a:lumMod val="75000"/>
                  </a:schemeClr>
                </a:solidFill>
                <a:latin typeface="UD デジタル 教科書体 NK-B" panose="02020700000000000000" pitchFamily="18" charset="-128"/>
                <a:ea typeface="UD デジタル 教科書体 NK-B" panose="02020700000000000000" pitchFamily="18" charset="-128"/>
              </a:rPr>
              <a:t>】</a:t>
            </a:r>
            <a:r>
              <a:rPr kumimoji="1" lang="ja-JP" altLang="en-US" i="1" dirty="0">
                <a:solidFill>
                  <a:schemeClr val="bg1">
                    <a:lumMod val="75000"/>
                  </a:schemeClr>
                </a:solidFill>
                <a:latin typeface="UD デジタル 教科書体 NK-B" panose="02020700000000000000" pitchFamily="18" charset="-128"/>
                <a:ea typeface="UD デジタル 教科書体 NK-B" panose="02020700000000000000" pitchFamily="18" charset="-128"/>
              </a:rPr>
              <a:t>海外大学の研究者の国内招へい</a:t>
            </a:r>
          </a:p>
        </p:txBody>
      </p:sp>
      <p:sp>
        <p:nvSpPr>
          <p:cNvPr id="20" name="テキスト ボックス 19">
            <a:extLst>
              <a:ext uri="{FF2B5EF4-FFF2-40B4-BE49-F238E27FC236}">
                <a16:creationId xmlns:a16="http://schemas.microsoft.com/office/drawing/2014/main" id="{D023EFFF-9FE1-63D7-A605-8B246A83B536}"/>
              </a:ext>
            </a:extLst>
          </p:cNvPr>
          <p:cNvSpPr txBox="1"/>
          <p:nvPr/>
        </p:nvSpPr>
        <p:spPr>
          <a:xfrm>
            <a:off x="141975" y="1364901"/>
            <a:ext cx="8727142" cy="1082420"/>
          </a:xfrm>
          <a:prstGeom prst="rect">
            <a:avLst/>
          </a:prstGeom>
          <a:solidFill>
            <a:schemeClr val="accent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none" rtlCol="0" anchor="ctr" anchorCtr="0">
            <a:noAutofit/>
          </a:bodyPr>
          <a:lstStyle/>
          <a:p>
            <a:pPr algn="ctr"/>
            <a:r>
              <a:rPr kumimoji="1" lang="ja-JP" altLang="en-US" sz="2000" i="1" dirty="0">
                <a:solidFill>
                  <a:schemeClr val="bg1">
                    <a:lumMod val="65000"/>
                  </a:schemeClr>
                </a:solidFill>
                <a:effectLst>
                  <a:glow rad="127000">
                    <a:schemeClr val="bg1"/>
                  </a:glow>
                </a:effectLst>
                <a:latin typeface="UD デジタル 教科書体 NK-B" panose="02020700000000000000" pitchFamily="18" charset="-128"/>
                <a:ea typeface="UD デジタル 教科書体 NK-B" panose="02020700000000000000" pitchFamily="18" charset="-128"/>
              </a:rPr>
              <a:t>〇〇業界における〇〇人材の育成をめざす</a:t>
            </a:r>
            <a:endParaRPr kumimoji="1" lang="en-US" altLang="ja-JP" sz="2000" i="1" dirty="0">
              <a:solidFill>
                <a:schemeClr val="bg1">
                  <a:lumMod val="65000"/>
                </a:schemeClr>
              </a:solidFill>
              <a:effectLst>
                <a:glow rad="127000">
                  <a:schemeClr val="bg1"/>
                </a:glow>
              </a:effectLst>
              <a:latin typeface="UD デジタル 教科書体 NK-B" panose="02020700000000000000" pitchFamily="18" charset="-128"/>
              <a:ea typeface="UD デジタル 教科書体 NK-B" panose="02020700000000000000" pitchFamily="18" charset="-128"/>
            </a:endParaRPr>
          </a:p>
          <a:p>
            <a:pPr algn="ctr"/>
            <a:r>
              <a:rPr kumimoji="1" lang="en-US" altLang="ja-JP" sz="2000" i="1" dirty="0">
                <a:solidFill>
                  <a:schemeClr val="bg1">
                    <a:lumMod val="65000"/>
                  </a:schemeClr>
                </a:solidFill>
                <a:effectLst>
                  <a:glow rad="127000">
                    <a:schemeClr val="bg1"/>
                  </a:glow>
                </a:effectLst>
                <a:latin typeface="UD デジタル 教科書体 NK-B" panose="02020700000000000000" pitchFamily="18" charset="-128"/>
                <a:ea typeface="UD デジタル 教科書体 NK-B" panose="02020700000000000000" pitchFamily="18" charset="-128"/>
              </a:rPr>
              <a:t>※</a:t>
            </a:r>
            <a:r>
              <a:rPr kumimoji="1" lang="ja-JP" altLang="en-US" sz="2000" i="1" dirty="0">
                <a:solidFill>
                  <a:schemeClr val="bg1">
                    <a:lumMod val="65000"/>
                  </a:schemeClr>
                </a:solidFill>
                <a:effectLst>
                  <a:glow rad="127000">
                    <a:schemeClr val="bg1"/>
                  </a:glow>
                </a:effectLst>
                <a:latin typeface="UD デジタル 教科書体 NK-B" panose="02020700000000000000" pitchFamily="18" charset="-128"/>
                <a:ea typeface="UD デジタル 教科書体 NK-B" panose="02020700000000000000" pitchFamily="18" charset="-128"/>
              </a:rPr>
              <a:t>本県社会経済の課題を把握。グローバルな人材育成観</a:t>
            </a:r>
            <a:r>
              <a:rPr kumimoji="1" lang="en-US" altLang="ja-JP" sz="2000" i="1" dirty="0">
                <a:solidFill>
                  <a:schemeClr val="bg1">
                    <a:lumMod val="65000"/>
                  </a:schemeClr>
                </a:solidFill>
                <a:effectLst>
                  <a:glow rad="127000">
                    <a:schemeClr val="bg1"/>
                  </a:glow>
                </a:effectLst>
                <a:latin typeface="UD デジタル 教科書体 NK-B" panose="02020700000000000000" pitchFamily="18" charset="-128"/>
                <a:ea typeface="UD デジタル 教科書体 NK-B" panose="02020700000000000000" pitchFamily="18" charset="-128"/>
              </a:rPr>
              <a:t>(</a:t>
            </a:r>
            <a:r>
              <a:rPr kumimoji="1" lang="ja-JP" altLang="en-US" sz="2000" i="1" dirty="0">
                <a:solidFill>
                  <a:schemeClr val="bg1">
                    <a:lumMod val="65000"/>
                  </a:schemeClr>
                </a:solidFill>
                <a:effectLst>
                  <a:glow rad="127000">
                    <a:schemeClr val="bg1"/>
                  </a:glow>
                </a:effectLst>
                <a:latin typeface="UD デジタル 教科書体 NK-B" panose="02020700000000000000" pitchFamily="18" charset="-128"/>
                <a:ea typeface="UD デジタル 教科書体 NK-B" panose="02020700000000000000" pitchFamily="18" charset="-128"/>
              </a:rPr>
              <a:t>方向</a:t>
            </a:r>
            <a:r>
              <a:rPr kumimoji="1" lang="en-US" altLang="ja-JP" sz="2000" i="1" dirty="0">
                <a:solidFill>
                  <a:schemeClr val="bg1">
                    <a:lumMod val="65000"/>
                  </a:schemeClr>
                </a:solidFill>
                <a:effectLst>
                  <a:glow rad="127000">
                    <a:schemeClr val="bg1"/>
                  </a:glow>
                </a:effectLst>
                <a:latin typeface="UD デジタル 教科書体 NK-B" panose="02020700000000000000" pitchFamily="18" charset="-128"/>
                <a:ea typeface="UD デジタル 教科書体 NK-B" panose="02020700000000000000" pitchFamily="18" charset="-128"/>
              </a:rPr>
              <a:t>)</a:t>
            </a:r>
            <a:r>
              <a:rPr kumimoji="1" lang="ja-JP" altLang="en-US" sz="2000" i="1" dirty="0">
                <a:solidFill>
                  <a:schemeClr val="bg1">
                    <a:lumMod val="65000"/>
                  </a:schemeClr>
                </a:solidFill>
                <a:effectLst>
                  <a:glow rad="127000">
                    <a:schemeClr val="bg1"/>
                  </a:glow>
                </a:effectLst>
                <a:latin typeface="UD デジタル 教科書体 NK-B" panose="02020700000000000000" pitchFamily="18" charset="-128"/>
                <a:ea typeface="UD デジタル 教科書体 NK-B" panose="02020700000000000000" pitchFamily="18" charset="-128"/>
              </a:rPr>
              <a:t>を記載</a:t>
            </a:r>
          </a:p>
        </p:txBody>
      </p:sp>
      <p:sp>
        <p:nvSpPr>
          <p:cNvPr id="21" name="テキスト ボックス 20">
            <a:extLst>
              <a:ext uri="{FF2B5EF4-FFF2-40B4-BE49-F238E27FC236}">
                <a16:creationId xmlns:a16="http://schemas.microsoft.com/office/drawing/2014/main" id="{77A77C6E-1DA6-56EA-050C-D2C2A19E653A}"/>
              </a:ext>
            </a:extLst>
          </p:cNvPr>
          <p:cNvSpPr txBox="1"/>
          <p:nvPr/>
        </p:nvSpPr>
        <p:spPr>
          <a:xfrm>
            <a:off x="674376" y="5332828"/>
            <a:ext cx="8052763" cy="577375"/>
          </a:xfrm>
          <a:prstGeom prst="roundRect">
            <a:avLst/>
          </a:prstGeom>
          <a:solidFill>
            <a:schemeClr val="accent1">
              <a:lumMod val="20000"/>
              <a:lumOff val="80000"/>
            </a:schemeClr>
          </a:solidFill>
          <a:ln w="38100">
            <a:solidFill>
              <a:schemeClr val="accent1"/>
            </a:solidFill>
          </a:ln>
          <a:effectLst>
            <a:outerShdw blurRad="50800" dist="38100" dir="2700000" algn="tl" rotWithShape="0">
              <a:prstClr val="black">
                <a:alpha val="40000"/>
              </a:prstClr>
            </a:outerShdw>
          </a:effectLst>
        </p:spPr>
        <p:txBody>
          <a:bodyPr wrap="none" rtlCol="0" anchor="ctr" anchorCtr="0">
            <a:noAutofit/>
          </a:bodyPr>
          <a:lstStyle/>
          <a:p>
            <a:pPr algn="ctr"/>
            <a:r>
              <a:rPr kumimoji="1" lang="en-US" altLang="ja-JP" i="1" dirty="0">
                <a:solidFill>
                  <a:schemeClr val="bg1">
                    <a:lumMod val="75000"/>
                  </a:schemeClr>
                </a:solidFill>
                <a:latin typeface="UD デジタル 教科書体 NK-B" panose="02020700000000000000" pitchFamily="18" charset="-128"/>
                <a:ea typeface="UD デジタル 教科書体 NK-B" panose="02020700000000000000" pitchFamily="18" charset="-128"/>
              </a:rPr>
              <a:t>【</a:t>
            </a:r>
            <a:r>
              <a:rPr kumimoji="1" lang="ja-JP" altLang="en-US" i="1" dirty="0">
                <a:solidFill>
                  <a:schemeClr val="bg1">
                    <a:lumMod val="75000"/>
                  </a:schemeClr>
                </a:solidFill>
                <a:latin typeface="UD デジタル 教科書体 NK-B" panose="02020700000000000000" pitchFamily="18" charset="-128"/>
                <a:ea typeface="UD デジタル 教科書体 NK-B" panose="02020700000000000000" pitchFamily="18" charset="-128"/>
              </a:rPr>
              <a:t>取組３</a:t>
            </a:r>
            <a:r>
              <a:rPr kumimoji="1" lang="en-US" altLang="ja-JP" i="1" dirty="0">
                <a:solidFill>
                  <a:schemeClr val="bg1">
                    <a:lumMod val="75000"/>
                  </a:schemeClr>
                </a:solidFill>
                <a:latin typeface="UD デジタル 教科書体 NK-B" panose="02020700000000000000" pitchFamily="18" charset="-128"/>
                <a:ea typeface="UD デジタル 教科書体 NK-B" panose="02020700000000000000" pitchFamily="18" charset="-128"/>
              </a:rPr>
              <a:t>】</a:t>
            </a:r>
            <a:r>
              <a:rPr kumimoji="1" lang="ja-JP" altLang="en-US" i="1" dirty="0">
                <a:solidFill>
                  <a:schemeClr val="bg1">
                    <a:lumMod val="75000"/>
                  </a:schemeClr>
                </a:solidFill>
                <a:latin typeface="UD デジタル 教科書体 NK-B" panose="02020700000000000000" pitchFamily="18" charset="-128"/>
                <a:ea typeface="UD デジタル 教科書体 NK-B" panose="02020700000000000000" pitchFamily="18" charset="-128"/>
              </a:rPr>
              <a:t>〇〇技術普及にかかる〇〇教育を実施</a:t>
            </a:r>
          </a:p>
        </p:txBody>
      </p:sp>
      <p:sp>
        <p:nvSpPr>
          <p:cNvPr id="25" name="テキスト ボックス 24">
            <a:extLst>
              <a:ext uri="{FF2B5EF4-FFF2-40B4-BE49-F238E27FC236}">
                <a16:creationId xmlns:a16="http://schemas.microsoft.com/office/drawing/2014/main" id="{0567FD3C-6B4F-CD6F-598C-07FF21436BFF}"/>
              </a:ext>
            </a:extLst>
          </p:cNvPr>
          <p:cNvSpPr txBox="1"/>
          <p:nvPr/>
        </p:nvSpPr>
        <p:spPr>
          <a:xfrm>
            <a:off x="1170679" y="3448146"/>
            <a:ext cx="6278992" cy="584775"/>
          </a:xfrm>
          <a:prstGeom prst="rect">
            <a:avLst/>
          </a:prstGeom>
          <a:noFill/>
        </p:spPr>
        <p:txBody>
          <a:bodyPr wrap="square" rtlCol="0">
            <a:spAutoFit/>
          </a:bodyPr>
          <a:lstStyle/>
          <a:p>
            <a:r>
              <a:rPr kumimoji="1" lang="ja-JP" altLang="en-US" sz="1600" i="1" dirty="0">
                <a:solidFill>
                  <a:schemeClr val="bg1">
                    <a:lumMod val="75000"/>
                  </a:schemeClr>
                </a:solidFill>
                <a:latin typeface="UD デジタル 教科書体 NK-B" panose="02020700000000000000" pitchFamily="18" charset="-128"/>
                <a:ea typeface="UD デジタル 教科書体 NK-B" panose="02020700000000000000" pitchFamily="18" charset="-128"/>
              </a:rPr>
              <a:t>・ポスドクを活用して〇〇社と連携した〇〇開発を担当させる。</a:t>
            </a:r>
            <a:endParaRPr kumimoji="1" lang="en-US" altLang="ja-JP" sz="1600" i="1" dirty="0">
              <a:solidFill>
                <a:schemeClr val="bg1">
                  <a:lumMod val="75000"/>
                </a:schemeClr>
              </a:solidFill>
              <a:latin typeface="UD デジタル 教科書体 NK-B" panose="02020700000000000000" pitchFamily="18" charset="-128"/>
              <a:ea typeface="UD デジタル 教科書体 NK-B" panose="02020700000000000000" pitchFamily="18" charset="-128"/>
            </a:endParaRPr>
          </a:p>
          <a:p>
            <a:r>
              <a:rPr kumimoji="1" lang="ja-JP" altLang="en-US" sz="1600" i="1" dirty="0">
                <a:solidFill>
                  <a:schemeClr val="bg1">
                    <a:lumMod val="75000"/>
                  </a:schemeClr>
                </a:solidFill>
                <a:latin typeface="UD デジタル 教科書体 NK-B" panose="02020700000000000000" pitchFamily="18" charset="-128"/>
                <a:ea typeface="UD デジタル 教科書体 NK-B" panose="02020700000000000000" pitchFamily="18" charset="-128"/>
              </a:rPr>
              <a:t>・〇〇社は〇〇名を受入れ、共同研究を実施。</a:t>
            </a:r>
          </a:p>
        </p:txBody>
      </p:sp>
      <p:sp>
        <p:nvSpPr>
          <p:cNvPr id="26" name="テキスト ボックス 25">
            <a:extLst>
              <a:ext uri="{FF2B5EF4-FFF2-40B4-BE49-F238E27FC236}">
                <a16:creationId xmlns:a16="http://schemas.microsoft.com/office/drawing/2014/main" id="{6F79CB26-7489-7301-1CDD-4D0647ECF1E6}"/>
              </a:ext>
            </a:extLst>
          </p:cNvPr>
          <p:cNvSpPr txBox="1"/>
          <p:nvPr/>
        </p:nvSpPr>
        <p:spPr>
          <a:xfrm>
            <a:off x="1183740" y="4676458"/>
            <a:ext cx="7147459" cy="584775"/>
          </a:xfrm>
          <a:prstGeom prst="rect">
            <a:avLst/>
          </a:prstGeom>
          <a:noFill/>
        </p:spPr>
        <p:txBody>
          <a:bodyPr wrap="square" rtlCol="0">
            <a:spAutoFit/>
          </a:bodyPr>
          <a:lstStyle/>
          <a:p>
            <a:r>
              <a:rPr kumimoji="1" lang="ja-JP" altLang="en-US" sz="1600" i="1" dirty="0">
                <a:solidFill>
                  <a:schemeClr val="bg1">
                    <a:lumMod val="75000"/>
                  </a:schemeClr>
                </a:solidFill>
                <a:latin typeface="UD デジタル 教科書体 NK-B" panose="02020700000000000000" pitchFamily="18" charset="-128"/>
                <a:ea typeface="UD デジタル 教科書体 NK-B" panose="02020700000000000000" pitchFamily="18" charset="-128"/>
              </a:rPr>
              <a:t>・シンガポール〇〇大から研究者を〇〇大に招へいして〇〇研究室での〇〇実験に参画させる。</a:t>
            </a:r>
            <a:endParaRPr kumimoji="1" lang="en-US" altLang="ja-JP" sz="1600" i="1" dirty="0">
              <a:solidFill>
                <a:schemeClr val="bg1">
                  <a:lumMod val="75000"/>
                </a:schemeClr>
              </a:solidFill>
              <a:latin typeface="UD デジタル 教科書体 NK-B" panose="02020700000000000000" pitchFamily="18" charset="-128"/>
              <a:ea typeface="UD デジタル 教科書体 NK-B" panose="02020700000000000000" pitchFamily="18" charset="-128"/>
            </a:endParaRPr>
          </a:p>
        </p:txBody>
      </p:sp>
      <p:sp>
        <p:nvSpPr>
          <p:cNvPr id="27" name="テキスト ボックス 26">
            <a:extLst>
              <a:ext uri="{FF2B5EF4-FFF2-40B4-BE49-F238E27FC236}">
                <a16:creationId xmlns:a16="http://schemas.microsoft.com/office/drawing/2014/main" id="{AC2E4EDC-6A75-8516-95A8-608614FC7ABA}"/>
              </a:ext>
            </a:extLst>
          </p:cNvPr>
          <p:cNvSpPr txBox="1"/>
          <p:nvPr/>
        </p:nvSpPr>
        <p:spPr>
          <a:xfrm>
            <a:off x="1170679" y="5991608"/>
            <a:ext cx="4167803" cy="338554"/>
          </a:xfrm>
          <a:prstGeom prst="rect">
            <a:avLst/>
          </a:prstGeom>
          <a:noFill/>
        </p:spPr>
        <p:txBody>
          <a:bodyPr wrap="square" rtlCol="0">
            <a:spAutoFit/>
          </a:bodyPr>
          <a:lstStyle/>
          <a:p>
            <a:r>
              <a:rPr kumimoji="1" lang="ja-JP" altLang="en-US" sz="1600" i="1" dirty="0">
                <a:solidFill>
                  <a:schemeClr val="bg1">
                    <a:lumMod val="75000"/>
                  </a:schemeClr>
                </a:solidFill>
                <a:latin typeface="UD デジタル 教科書体 NK-B" panose="02020700000000000000" pitchFamily="18" charset="-128"/>
                <a:ea typeface="UD デジタル 教科書体 NK-B" panose="02020700000000000000" pitchFamily="18" charset="-128"/>
              </a:rPr>
              <a:t>・・・</a:t>
            </a:r>
          </a:p>
        </p:txBody>
      </p:sp>
      <p:sp>
        <p:nvSpPr>
          <p:cNvPr id="3" name="スライド番号プレースホルダー 2">
            <a:extLst>
              <a:ext uri="{FF2B5EF4-FFF2-40B4-BE49-F238E27FC236}">
                <a16:creationId xmlns:a16="http://schemas.microsoft.com/office/drawing/2014/main" id="{388C1386-6131-AD94-391E-AA173A5BA78A}"/>
              </a:ext>
            </a:extLst>
          </p:cNvPr>
          <p:cNvSpPr>
            <a:spLocks noGrp="1"/>
          </p:cNvSpPr>
          <p:nvPr>
            <p:ph type="sldNum" sz="quarter" idx="12"/>
          </p:nvPr>
        </p:nvSpPr>
        <p:spPr>
          <a:xfrm>
            <a:off x="7086597" y="6517784"/>
            <a:ext cx="2057400" cy="365125"/>
          </a:xfrm>
        </p:spPr>
        <p:txBody>
          <a:bodyPr/>
          <a:lstStyle/>
          <a:p>
            <a:fld id="{E9D9C477-5CFB-4E8F-B477-AF2E93B6023D}" type="slidenum">
              <a:rPr kumimoji="1" lang="ja-JP" altLang="en-US" sz="2000" smtClean="0">
                <a:latin typeface="ＭＳ 明朝" panose="02020609040205080304" pitchFamily="17" charset="-128"/>
                <a:ea typeface="ＭＳ 明朝" panose="02020609040205080304" pitchFamily="17" charset="-128"/>
              </a:rPr>
              <a:t>8</a:t>
            </a:fld>
            <a:endParaRPr kumimoji="1" lang="ja-JP" altLang="en-US" sz="2000" dirty="0">
              <a:latin typeface="ＭＳ 明朝" panose="02020609040205080304" pitchFamily="17" charset="-128"/>
              <a:ea typeface="ＭＳ 明朝" panose="02020609040205080304" pitchFamily="17" charset="-128"/>
            </a:endParaRPr>
          </a:p>
        </p:txBody>
      </p:sp>
      <p:sp>
        <p:nvSpPr>
          <p:cNvPr id="5" name="正方形/長方形 4">
            <a:extLst>
              <a:ext uri="{FF2B5EF4-FFF2-40B4-BE49-F238E27FC236}">
                <a16:creationId xmlns:a16="http://schemas.microsoft.com/office/drawing/2014/main" id="{8DA8FD35-C563-3003-6704-9490BCD1948A}"/>
              </a:ext>
            </a:extLst>
          </p:cNvPr>
          <p:cNvSpPr/>
          <p:nvPr/>
        </p:nvSpPr>
        <p:spPr>
          <a:xfrm>
            <a:off x="2587644" y="3030758"/>
            <a:ext cx="4339650" cy="923330"/>
          </a:xfrm>
          <a:prstGeom prst="rect">
            <a:avLst/>
          </a:prstGeom>
          <a:noFill/>
        </p:spPr>
        <p:txBody>
          <a:bodyPr wrap="none" lIns="91440" tIns="45720" rIns="91440" bIns="45720">
            <a:spAutoFit/>
          </a:bodyPr>
          <a:lstStyle/>
          <a:p>
            <a:pPr algn="ctr"/>
            <a:r>
              <a:rPr lang="ja-JP" altLang="en-US" sz="5400" b="1" dirty="0">
                <a:ln w="10160">
                  <a:solidFill>
                    <a:schemeClr val="bg1">
                      <a:lumMod val="50000"/>
                    </a:schemeClr>
                  </a:solidFill>
                  <a:prstDash val="solid"/>
                </a:ln>
                <a:solidFill>
                  <a:srgbClr val="FFFFFF"/>
                </a:solidFill>
                <a:effectLst>
                  <a:outerShdw blurRad="38100" dist="22860" dir="5400000" algn="tl" rotWithShape="0">
                    <a:srgbClr val="000000">
                      <a:alpha val="30000"/>
                    </a:srgbClr>
                  </a:outerShdw>
                </a:effectLst>
              </a:rPr>
              <a:t>記入イメージ</a:t>
            </a:r>
          </a:p>
        </p:txBody>
      </p:sp>
    </p:spTree>
    <p:extLst>
      <p:ext uri="{BB962C8B-B14F-4D97-AF65-F5344CB8AC3E}">
        <p14:creationId xmlns:p14="http://schemas.microsoft.com/office/powerpoint/2010/main" val="31821546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136072" y="1129553"/>
            <a:ext cx="8007928" cy="393756"/>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t"/>
          <a:lstStyle/>
          <a:p>
            <a:endParaRPr lang="en-US" altLang="ja-JP" sz="3200" dirty="0">
              <a:solidFill>
                <a:schemeClr val="bg1">
                  <a:lumMod val="50000"/>
                </a:schemeClr>
              </a:solidFill>
              <a:latin typeface="ＭＳ 明朝" panose="02020609040205080304" pitchFamily="17" charset="-128"/>
              <a:ea typeface="ＭＳ 明朝" panose="02020609040205080304" pitchFamily="17" charset="-128"/>
            </a:endParaRPr>
          </a:p>
        </p:txBody>
      </p:sp>
      <p:sp>
        <p:nvSpPr>
          <p:cNvPr id="14" name="正方形/長方形 13"/>
          <p:cNvSpPr/>
          <p:nvPr/>
        </p:nvSpPr>
        <p:spPr>
          <a:xfrm>
            <a:off x="-14275" y="609761"/>
            <a:ext cx="9144000" cy="489518"/>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本項目で</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1p</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まで可。以下のフォームを活用。テーマ採択後の研究計画においては整合性を確認するため、可能な限り正確に記載。</a:t>
            </a:r>
            <a:endParaRPr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a:p>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※2</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年度目以降の年度ごとの必要経費は極力平準化して計画すること。</a:t>
            </a:r>
            <a:endParaRPr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a:p>
            <a:endParaRPr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a:p>
            <a:endParaRPr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p:txBody>
      </p:sp>
      <p:sp>
        <p:nvSpPr>
          <p:cNvPr id="4" name="正方形/長方形 3"/>
          <p:cNvSpPr/>
          <p:nvPr/>
        </p:nvSpPr>
        <p:spPr>
          <a:xfrm>
            <a:off x="-1" y="-2698"/>
            <a:ext cx="9144001" cy="681571"/>
          </a:xfrm>
          <a:prstGeom prst="rect">
            <a:avLst/>
          </a:prstGeom>
          <a:solidFill>
            <a:schemeClr val="tx1">
              <a:lumMod val="50000"/>
              <a:lumOff val="50000"/>
            </a:schemeClr>
          </a:solidFill>
          <a:ln>
            <a:noFill/>
          </a:ln>
        </p:spPr>
        <p:style>
          <a:lnRef idx="2">
            <a:schemeClr val="accent6"/>
          </a:lnRef>
          <a:fillRef idx="1">
            <a:schemeClr val="lt1"/>
          </a:fillRef>
          <a:effectRef idx="0">
            <a:schemeClr val="accent6"/>
          </a:effectRef>
          <a:fontRef idx="minor">
            <a:schemeClr val="dk1"/>
          </a:fontRef>
        </p:style>
        <p:txBody>
          <a:bodyPr rtlCol="0" anchor="t"/>
          <a:lstStyle/>
          <a:p>
            <a:r>
              <a:rPr lang="ja-JP" altLang="en-US" sz="3200" dirty="0">
                <a:solidFill>
                  <a:schemeClr val="bg1"/>
                </a:solidFill>
                <a:latin typeface="ＭＳ 明朝" panose="02020609040205080304" pitchFamily="17" charset="-128"/>
                <a:ea typeface="ＭＳ 明朝" panose="02020609040205080304" pitchFamily="17" charset="-128"/>
              </a:rPr>
              <a:t>９</a:t>
            </a:r>
            <a:r>
              <a:rPr lang="en-US" altLang="ja-JP" sz="3200" dirty="0">
                <a:solidFill>
                  <a:schemeClr val="bg1"/>
                </a:solidFill>
                <a:latin typeface="ＭＳ 明朝" panose="02020609040205080304" pitchFamily="17" charset="-128"/>
                <a:ea typeface="ＭＳ 明朝" panose="02020609040205080304" pitchFamily="17" charset="-128"/>
              </a:rPr>
              <a:t>.</a:t>
            </a:r>
            <a:r>
              <a:rPr lang="ja-JP" altLang="en-US" sz="3200" dirty="0">
                <a:solidFill>
                  <a:schemeClr val="bg1"/>
                </a:solidFill>
                <a:latin typeface="ＭＳ 明朝" panose="02020609040205080304" pitchFamily="17" charset="-128"/>
                <a:ea typeface="ＭＳ 明朝" panose="02020609040205080304" pitchFamily="17" charset="-128"/>
              </a:rPr>
              <a:t>資金の活用</a:t>
            </a:r>
            <a:endParaRPr lang="en-US" altLang="ja-JP" sz="2000" dirty="0">
              <a:solidFill>
                <a:schemeClr val="bg1"/>
              </a:solidFill>
              <a:latin typeface="Century" panose="02040604050505020304" pitchFamily="18" charset="0"/>
              <a:ea typeface="ＭＳ 明朝" panose="02020609040205080304" pitchFamily="17" charset="-128"/>
            </a:endParaRPr>
          </a:p>
        </p:txBody>
      </p:sp>
      <p:graphicFrame>
        <p:nvGraphicFramePr>
          <p:cNvPr id="2" name="表 2">
            <a:extLst>
              <a:ext uri="{FF2B5EF4-FFF2-40B4-BE49-F238E27FC236}">
                <a16:creationId xmlns:a16="http://schemas.microsoft.com/office/drawing/2014/main" id="{53B51C7E-AF83-409E-B3F2-82A02EEBE23E}"/>
              </a:ext>
            </a:extLst>
          </p:cNvPr>
          <p:cNvGraphicFramePr>
            <a:graphicFrameLocks noGrp="1"/>
          </p:cNvGraphicFramePr>
          <p:nvPr>
            <p:extLst>
              <p:ext uri="{D42A27DB-BD31-4B8C-83A1-F6EECF244321}">
                <p14:modId xmlns:p14="http://schemas.microsoft.com/office/powerpoint/2010/main" val="2701861629"/>
              </p:ext>
            </p:extLst>
          </p:nvPr>
        </p:nvGraphicFramePr>
        <p:xfrm>
          <a:off x="86138" y="1334191"/>
          <a:ext cx="8836974" cy="5232516"/>
        </p:xfrm>
        <a:graphic>
          <a:graphicData uri="http://schemas.openxmlformats.org/drawingml/2006/table">
            <a:tbl>
              <a:tblPr firstRow="1" bandRow="1">
                <a:tableStyleId>{073A0DAA-6AF3-43AB-8588-CEC1D06C72B9}</a:tableStyleId>
              </a:tblPr>
              <a:tblGrid>
                <a:gridCol w="500618">
                  <a:extLst>
                    <a:ext uri="{9D8B030D-6E8A-4147-A177-3AD203B41FA5}">
                      <a16:colId xmlns:a16="http://schemas.microsoft.com/office/drawing/2014/main" val="707054093"/>
                    </a:ext>
                  </a:extLst>
                </a:gridCol>
                <a:gridCol w="1836904">
                  <a:extLst>
                    <a:ext uri="{9D8B030D-6E8A-4147-A177-3AD203B41FA5}">
                      <a16:colId xmlns:a16="http://schemas.microsoft.com/office/drawing/2014/main" val="2791093238"/>
                    </a:ext>
                  </a:extLst>
                </a:gridCol>
                <a:gridCol w="1102246">
                  <a:extLst>
                    <a:ext uri="{9D8B030D-6E8A-4147-A177-3AD203B41FA5}">
                      <a16:colId xmlns:a16="http://schemas.microsoft.com/office/drawing/2014/main" val="2359073384"/>
                    </a:ext>
                  </a:extLst>
                </a:gridCol>
                <a:gridCol w="1609930">
                  <a:extLst>
                    <a:ext uri="{9D8B030D-6E8A-4147-A177-3AD203B41FA5}">
                      <a16:colId xmlns:a16="http://schemas.microsoft.com/office/drawing/2014/main" val="377092335"/>
                    </a:ext>
                  </a:extLst>
                </a:gridCol>
                <a:gridCol w="946819">
                  <a:extLst>
                    <a:ext uri="{9D8B030D-6E8A-4147-A177-3AD203B41FA5}">
                      <a16:colId xmlns:a16="http://schemas.microsoft.com/office/drawing/2014/main" val="2245503487"/>
                    </a:ext>
                  </a:extLst>
                </a:gridCol>
                <a:gridCol w="946819">
                  <a:extLst>
                    <a:ext uri="{9D8B030D-6E8A-4147-A177-3AD203B41FA5}">
                      <a16:colId xmlns:a16="http://schemas.microsoft.com/office/drawing/2014/main" val="3723307684"/>
                    </a:ext>
                  </a:extLst>
                </a:gridCol>
                <a:gridCol w="946819">
                  <a:extLst>
                    <a:ext uri="{9D8B030D-6E8A-4147-A177-3AD203B41FA5}">
                      <a16:colId xmlns:a16="http://schemas.microsoft.com/office/drawing/2014/main" val="2965302971"/>
                    </a:ext>
                  </a:extLst>
                </a:gridCol>
                <a:gridCol w="946819">
                  <a:extLst>
                    <a:ext uri="{9D8B030D-6E8A-4147-A177-3AD203B41FA5}">
                      <a16:colId xmlns:a16="http://schemas.microsoft.com/office/drawing/2014/main" val="1078135555"/>
                    </a:ext>
                  </a:extLst>
                </a:gridCol>
              </a:tblGrid>
              <a:tr h="298883">
                <a:tc>
                  <a:txBody>
                    <a:bodyPr/>
                    <a:lstStyle/>
                    <a:p>
                      <a:pPr algn="ctr"/>
                      <a:endParaRPr kumimoji="1" lang="ja-JP" altLang="en-US" sz="1200" dirty="0"/>
                    </a:p>
                  </a:txBody>
                  <a:tcPr anchor="ctr">
                    <a:solidFill>
                      <a:schemeClr val="accent1"/>
                    </a:solidFill>
                  </a:tcPr>
                </a:tc>
                <a:tc>
                  <a:txBody>
                    <a:bodyPr/>
                    <a:lstStyle/>
                    <a:p>
                      <a:pPr algn="ctr"/>
                      <a:r>
                        <a:rPr kumimoji="1" lang="ja-JP" altLang="en-US" sz="1200" dirty="0">
                          <a:latin typeface="UD デジタル 教科書体 NK-B" panose="02020700000000000000" pitchFamily="18" charset="-128"/>
                          <a:ea typeface="UD デジタル 教科書体 NK-B" panose="02020700000000000000" pitchFamily="18" charset="-128"/>
                        </a:rPr>
                        <a:t>機関</a:t>
                      </a:r>
                    </a:p>
                  </a:txBody>
                  <a:tcPr anchor="ctr">
                    <a:solidFill>
                      <a:schemeClr val="accent1"/>
                    </a:solidFill>
                  </a:tcPr>
                </a:tc>
                <a:tc>
                  <a:txBody>
                    <a:bodyPr/>
                    <a:lstStyle/>
                    <a:p>
                      <a:pPr algn="ctr"/>
                      <a:r>
                        <a:rPr kumimoji="1" lang="ja-JP" altLang="en-US" sz="1200" dirty="0">
                          <a:latin typeface="UD デジタル 教科書体 NK-B" panose="02020700000000000000" pitchFamily="18" charset="-128"/>
                          <a:ea typeface="UD デジタル 教科書体 NK-B" panose="02020700000000000000" pitchFamily="18" charset="-128"/>
                        </a:rPr>
                        <a:t>費目</a:t>
                      </a:r>
                    </a:p>
                  </a:txBody>
                  <a:tcPr anchor="ctr">
                    <a:solidFill>
                      <a:schemeClr val="accent1"/>
                    </a:solidFill>
                  </a:tcPr>
                </a:tc>
                <a:tc>
                  <a:txBody>
                    <a:bodyPr/>
                    <a:lstStyle/>
                    <a:p>
                      <a:pPr algn="ctr"/>
                      <a:r>
                        <a:rPr kumimoji="1" lang="ja-JP" altLang="en-US" sz="1200" dirty="0">
                          <a:latin typeface="UD デジタル 教科書体 NK-B" panose="02020700000000000000" pitchFamily="18" charset="-128"/>
                          <a:ea typeface="UD デジタル 教科書体 NK-B" panose="02020700000000000000" pitchFamily="18" charset="-128"/>
                        </a:rPr>
                        <a:t>主たる内訳</a:t>
                      </a:r>
                    </a:p>
                  </a:txBody>
                  <a:tcPr anchor="ctr">
                    <a:solidFill>
                      <a:schemeClr val="accent1"/>
                    </a:solidFill>
                  </a:tcPr>
                </a:tc>
                <a:tc>
                  <a:txBody>
                    <a:bodyPr/>
                    <a:lstStyle/>
                    <a:p>
                      <a:pPr algn="ctr"/>
                      <a:r>
                        <a:rPr kumimoji="1" lang="en-US" altLang="ja-JP" sz="1200" dirty="0">
                          <a:latin typeface="UD デジタル 教科書体 NK-B" panose="02020700000000000000" pitchFamily="18" charset="-128"/>
                          <a:ea typeface="UD デジタル 教科書体 NK-B" panose="02020700000000000000" pitchFamily="18" charset="-128"/>
                        </a:rPr>
                        <a:t>2025</a:t>
                      </a:r>
                      <a:r>
                        <a:rPr kumimoji="1" lang="ja-JP" altLang="en-US" sz="1200" dirty="0">
                          <a:latin typeface="UD デジタル 教科書体 NK-B" panose="02020700000000000000" pitchFamily="18" charset="-128"/>
                          <a:ea typeface="UD デジタル 教科書体 NK-B" panose="02020700000000000000" pitchFamily="18" charset="-128"/>
                        </a:rPr>
                        <a:t>年度</a:t>
                      </a:r>
                    </a:p>
                  </a:txBody>
                  <a:tcPr anchor="ctr">
                    <a:solidFill>
                      <a:schemeClr val="accent1"/>
                    </a:solidFill>
                  </a:tcPr>
                </a:tc>
                <a:tc>
                  <a:txBody>
                    <a:bodyPr/>
                    <a:lstStyle/>
                    <a:p>
                      <a:pPr algn="ctr"/>
                      <a:r>
                        <a:rPr kumimoji="1" lang="en-US" altLang="ja-JP" sz="1200" dirty="0">
                          <a:latin typeface="UD デジタル 教科書体 NK-B" panose="02020700000000000000" pitchFamily="18" charset="-128"/>
                          <a:ea typeface="UD デジタル 教科書体 NK-B" panose="02020700000000000000" pitchFamily="18" charset="-128"/>
                        </a:rPr>
                        <a:t>2026</a:t>
                      </a:r>
                      <a:r>
                        <a:rPr kumimoji="1" lang="ja-JP" altLang="en-US" sz="1200" dirty="0">
                          <a:latin typeface="UD デジタル 教科書体 NK-B" panose="02020700000000000000" pitchFamily="18" charset="-128"/>
                          <a:ea typeface="UD デジタル 教科書体 NK-B" panose="02020700000000000000" pitchFamily="18" charset="-128"/>
                        </a:rPr>
                        <a:t>年度</a:t>
                      </a:r>
                    </a:p>
                  </a:txBody>
                  <a:tcPr anchor="ctr">
                    <a:solidFill>
                      <a:schemeClr val="accent1"/>
                    </a:solidFill>
                  </a:tcPr>
                </a:tc>
                <a:tc>
                  <a:txBody>
                    <a:bodyPr/>
                    <a:lstStyle/>
                    <a:p>
                      <a:pPr algn="ctr"/>
                      <a:r>
                        <a:rPr kumimoji="1" lang="en-US" altLang="ja-JP" sz="1200" dirty="0">
                          <a:latin typeface="UD デジタル 教科書体 NK-B" panose="02020700000000000000" pitchFamily="18" charset="-128"/>
                          <a:ea typeface="UD デジタル 教科書体 NK-B" panose="02020700000000000000" pitchFamily="18" charset="-128"/>
                        </a:rPr>
                        <a:t>2027</a:t>
                      </a:r>
                      <a:r>
                        <a:rPr kumimoji="1" lang="ja-JP" altLang="en-US" sz="1200" dirty="0">
                          <a:latin typeface="UD デジタル 教科書体 NK-B" panose="02020700000000000000" pitchFamily="18" charset="-128"/>
                          <a:ea typeface="UD デジタル 教科書体 NK-B" panose="02020700000000000000" pitchFamily="18" charset="-128"/>
                        </a:rPr>
                        <a:t>年度</a:t>
                      </a:r>
                    </a:p>
                  </a:txBody>
                  <a:tcPr anchor="ctr">
                    <a:solidFill>
                      <a:schemeClr val="accent1"/>
                    </a:solidFill>
                  </a:tcPr>
                </a:tc>
                <a:tc>
                  <a:txBody>
                    <a:bodyPr/>
                    <a:lstStyle/>
                    <a:p>
                      <a:pPr algn="ctr"/>
                      <a:r>
                        <a:rPr kumimoji="1" lang="en-US" altLang="ja-JP" sz="1200" dirty="0">
                          <a:latin typeface="UD デジタル 教科書体 NK-B" panose="02020700000000000000" pitchFamily="18" charset="-128"/>
                          <a:ea typeface="UD デジタル 教科書体 NK-B" panose="02020700000000000000" pitchFamily="18" charset="-128"/>
                        </a:rPr>
                        <a:t>2028</a:t>
                      </a:r>
                      <a:r>
                        <a:rPr kumimoji="1" lang="ja-JP" altLang="en-US" sz="1200" dirty="0">
                          <a:latin typeface="UD デジタル 教科書体 NK-B" panose="02020700000000000000" pitchFamily="18" charset="-128"/>
                          <a:ea typeface="UD デジタル 教科書体 NK-B" panose="02020700000000000000" pitchFamily="18" charset="-128"/>
                        </a:rPr>
                        <a:t>年度</a:t>
                      </a:r>
                    </a:p>
                  </a:txBody>
                  <a:tcPr anchor="ctr">
                    <a:solidFill>
                      <a:schemeClr val="accent1"/>
                    </a:solidFill>
                  </a:tcPr>
                </a:tc>
                <a:extLst>
                  <a:ext uri="{0D108BD9-81ED-4DB2-BD59-A6C34878D82A}">
                    <a16:rowId xmlns:a16="http://schemas.microsoft.com/office/drawing/2014/main" val="3364146120"/>
                  </a:ext>
                </a:extLst>
              </a:tr>
              <a:tr h="298883">
                <a:tc rowSpan="9">
                  <a:txBody>
                    <a:bodyPr/>
                    <a:lstStyle/>
                    <a:p>
                      <a:pPr algn="ctr"/>
                      <a:r>
                        <a:rPr kumimoji="1" lang="ja-JP" altLang="en-US" sz="1200" dirty="0">
                          <a:latin typeface="UD デジタル 教科書体 NK-B" panose="02020700000000000000" pitchFamily="18" charset="-128"/>
                          <a:ea typeface="UD デジタル 教科書体 NK-B" panose="02020700000000000000" pitchFamily="18" charset="-128"/>
                        </a:rPr>
                        <a:t>県研究費の主な使途</a:t>
                      </a:r>
                    </a:p>
                  </a:txBody>
                  <a:tcPr anchor="ctr">
                    <a:solidFill>
                      <a:srgbClr val="CFCDE5"/>
                    </a:solidFill>
                  </a:tcPr>
                </a:tc>
                <a:tc rowSpan="5">
                  <a:txBody>
                    <a:bodyPr/>
                    <a:lstStyle/>
                    <a:p>
                      <a:pPr algn="ctr"/>
                      <a:r>
                        <a:rPr kumimoji="1" lang="ja-JP" altLang="en-US" sz="1200" dirty="0"/>
                        <a:t>大学・研究機関等名</a:t>
                      </a:r>
                    </a:p>
                  </a:txBody>
                  <a:tcPr anchor="ctr">
                    <a:solidFill>
                      <a:srgbClr val="CFCDE5"/>
                    </a:solidFill>
                  </a:tcPr>
                </a:tc>
                <a:tc rowSpan="2">
                  <a:txBody>
                    <a:bodyPr/>
                    <a:lstStyle/>
                    <a:p>
                      <a:pPr algn="l"/>
                      <a:r>
                        <a:rPr kumimoji="1" lang="ja-JP" altLang="en-US" sz="1200" dirty="0"/>
                        <a:t>設備備品・試作品費</a:t>
                      </a:r>
                    </a:p>
                  </a:txBody>
                  <a:tcPr anchor="ctr">
                    <a:solidFill>
                      <a:srgbClr val="CFCDE5"/>
                    </a:solidFill>
                  </a:tcPr>
                </a:tc>
                <a:tc>
                  <a:txBody>
                    <a:bodyPr/>
                    <a:lstStyle/>
                    <a:p>
                      <a:pPr algn="ctr"/>
                      <a:r>
                        <a:rPr kumimoji="1" lang="ja-JP" altLang="en-US" sz="1200" dirty="0"/>
                        <a:t>○○○</a:t>
                      </a:r>
                    </a:p>
                  </a:txBody>
                  <a:tcPr anchor="ctr">
                    <a:solidFill>
                      <a:srgbClr val="CFCDE5"/>
                    </a:solidFill>
                  </a:tcPr>
                </a:tc>
                <a:tc>
                  <a:txBody>
                    <a:bodyPr/>
                    <a:lstStyle/>
                    <a:p>
                      <a:pPr algn="ctr"/>
                      <a:endParaRPr kumimoji="1" lang="ja-JP" altLang="en-US" sz="1200" dirty="0"/>
                    </a:p>
                  </a:txBody>
                  <a:tcPr anchor="ctr">
                    <a:solidFill>
                      <a:srgbClr val="CFCDE5"/>
                    </a:solidFill>
                  </a:tcPr>
                </a:tc>
                <a:tc>
                  <a:txBody>
                    <a:bodyPr/>
                    <a:lstStyle/>
                    <a:p>
                      <a:pPr algn="ctr"/>
                      <a:endParaRPr kumimoji="1" lang="ja-JP" altLang="en-US" sz="1200" dirty="0"/>
                    </a:p>
                  </a:txBody>
                  <a:tcPr anchor="ctr">
                    <a:solidFill>
                      <a:srgbClr val="CFCDE5"/>
                    </a:solidFill>
                  </a:tcPr>
                </a:tc>
                <a:tc>
                  <a:txBody>
                    <a:bodyPr/>
                    <a:lstStyle/>
                    <a:p>
                      <a:pPr algn="ctr"/>
                      <a:endParaRPr kumimoji="1" lang="ja-JP" altLang="en-US" sz="1200" dirty="0"/>
                    </a:p>
                  </a:txBody>
                  <a:tcPr anchor="ctr">
                    <a:solidFill>
                      <a:srgbClr val="CFCDE5"/>
                    </a:solidFill>
                  </a:tcPr>
                </a:tc>
                <a:tc>
                  <a:txBody>
                    <a:bodyPr/>
                    <a:lstStyle/>
                    <a:p>
                      <a:pPr algn="ctr"/>
                      <a:endParaRPr kumimoji="1" lang="ja-JP" altLang="en-US" sz="1200" dirty="0"/>
                    </a:p>
                  </a:txBody>
                  <a:tcPr anchor="ctr">
                    <a:solidFill>
                      <a:srgbClr val="CFCDE5"/>
                    </a:solidFill>
                  </a:tcPr>
                </a:tc>
                <a:extLst>
                  <a:ext uri="{0D108BD9-81ED-4DB2-BD59-A6C34878D82A}">
                    <a16:rowId xmlns:a16="http://schemas.microsoft.com/office/drawing/2014/main" val="85965422"/>
                  </a:ext>
                </a:extLst>
              </a:tr>
              <a:tr h="162656">
                <a:tc vMerge="1">
                  <a:txBody>
                    <a:bodyPr/>
                    <a:lstStyle/>
                    <a:p>
                      <a:pPr algn="ctr"/>
                      <a:endParaRPr kumimoji="1" lang="ja-JP" altLang="en-US" sz="1200" dirty="0"/>
                    </a:p>
                  </a:txBody>
                  <a:tcPr anchor="ctr"/>
                </a:tc>
                <a:tc vMerge="1">
                  <a:txBody>
                    <a:bodyPr/>
                    <a:lstStyle/>
                    <a:p>
                      <a:pPr algn="ctr"/>
                      <a:endParaRPr kumimoji="1" lang="ja-JP" altLang="en-US" sz="1200" dirty="0"/>
                    </a:p>
                  </a:txBody>
                  <a:tcPr anchor="ctr"/>
                </a:tc>
                <a:tc vMerge="1">
                  <a:txBody>
                    <a:bodyPr/>
                    <a:lstStyle/>
                    <a:p>
                      <a:endParaRPr kumimoji="1" lang="ja-JP" altLang="en-US"/>
                    </a:p>
                  </a:txBody>
                  <a:tcPr/>
                </a:tc>
                <a:tc>
                  <a:txBody>
                    <a:bodyPr/>
                    <a:lstStyle/>
                    <a:p>
                      <a:pPr algn="ctr"/>
                      <a:r>
                        <a:rPr kumimoji="1" lang="ja-JP" altLang="en-US" sz="1200" dirty="0"/>
                        <a:t>△△△</a:t>
                      </a:r>
                    </a:p>
                  </a:txBody>
                  <a:tcPr anchor="ctr">
                    <a:solidFill>
                      <a:srgbClr val="EFEEF6"/>
                    </a:solidFill>
                  </a:tcPr>
                </a:tc>
                <a:tc>
                  <a:txBody>
                    <a:bodyPr/>
                    <a:lstStyle/>
                    <a:p>
                      <a:pPr algn="ctr"/>
                      <a:endParaRPr kumimoji="1" lang="ja-JP" altLang="en-US" sz="1200" dirty="0"/>
                    </a:p>
                  </a:txBody>
                  <a:tcPr anchor="ctr">
                    <a:solidFill>
                      <a:srgbClr val="EFEEF6"/>
                    </a:solidFill>
                  </a:tcPr>
                </a:tc>
                <a:tc>
                  <a:txBody>
                    <a:bodyPr/>
                    <a:lstStyle/>
                    <a:p>
                      <a:pPr algn="ctr"/>
                      <a:endParaRPr kumimoji="1" lang="ja-JP" altLang="en-US" sz="1200" dirty="0"/>
                    </a:p>
                  </a:txBody>
                  <a:tcPr anchor="ctr">
                    <a:solidFill>
                      <a:srgbClr val="EFEEF6"/>
                    </a:solidFill>
                  </a:tcPr>
                </a:tc>
                <a:tc>
                  <a:txBody>
                    <a:bodyPr/>
                    <a:lstStyle/>
                    <a:p>
                      <a:pPr algn="ctr"/>
                      <a:endParaRPr kumimoji="1" lang="ja-JP" altLang="en-US" sz="1200" dirty="0"/>
                    </a:p>
                  </a:txBody>
                  <a:tcPr anchor="ctr">
                    <a:solidFill>
                      <a:srgbClr val="EFEEF6"/>
                    </a:solidFill>
                  </a:tcPr>
                </a:tc>
                <a:tc>
                  <a:txBody>
                    <a:bodyPr/>
                    <a:lstStyle/>
                    <a:p>
                      <a:pPr algn="ctr"/>
                      <a:endParaRPr kumimoji="1" lang="ja-JP" altLang="en-US" sz="1200" dirty="0"/>
                    </a:p>
                  </a:txBody>
                  <a:tcPr anchor="ctr">
                    <a:solidFill>
                      <a:srgbClr val="EFEEF6"/>
                    </a:solidFill>
                  </a:tcPr>
                </a:tc>
                <a:extLst>
                  <a:ext uri="{0D108BD9-81ED-4DB2-BD59-A6C34878D82A}">
                    <a16:rowId xmlns:a16="http://schemas.microsoft.com/office/drawing/2014/main" val="1096915721"/>
                  </a:ext>
                </a:extLst>
              </a:tr>
              <a:tr h="298883">
                <a:tc vMerge="1">
                  <a:txBody>
                    <a:bodyPr/>
                    <a:lstStyle/>
                    <a:p>
                      <a:pPr algn="ctr"/>
                      <a:endParaRPr kumimoji="1" lang="ja-JP" altLang="en-US" sz="1200" dirty="0"/>
                    </a:p>
                  </a:txBody>
                  <a:tcPr anchor="ctr"/>
                </a:tc>
                <a:tc vMerge="1">
                  <a:txBody>
                    <a:bodyPr/>
                    <a:lstStyle/>
                    <a:p>
                      <a:pPr algn="ctr"/>
                      <a:endParaRPr kumimoji="1" lang="ja-JP" altLang="en-US" sz="1200" dirty="0"/>
                    </a:p>
                  </a:txBody>
                  <a:tcPr anchor="ctr"/>
                </a:tc>
                <a:tc>
                  <a:txBody>
                    <a:bodyPr/>
                    <a:lstStyle/>
                    <a:p>
                      <a:pPr algn="l"/>
                      <a:r>
                        <a:rPr kumimoji="1" lang="ja-JP" altLang="en-US" sz="1200" dirty="0"/>
                        <a:t>人件費</a:t>
                      </a:r>
                      <a:endParaRPr kumimoji="1" lang="ja-JP" altLang="en-US" dirty="0"/>
                    </a:p>
                  </a:txBody>
                  <a:tcPr anchor="ctr">
                    <a:solidFill>
                      <a:srgbClr val="CFCDE5"/>
                    </a:solidFill>
                  </a:tcPr>
                </a:tc>
                <a:tc>
                  <a:txBody>
                    <a:bodyPr/>
                    <a:lstStyle/>
                    <a:p>
                      <a:pPr algn="ctr"/>
                      <a:endParaRPr kumimoji="1" lang="ja-JP" altLang="en-US" sz="1200" dirty="0"/>
                    </a:p>
                  </a:txBody>
                  <a:tcPr anchor="ctr">
                    <a:solidFill>
                      <a:srgbClr val="CFCDE5"/>
                    </a:solidFill>
                  </a:tcPr>
                </a:tc>
                <a:tc>
                  <a:txBody>
                    <a:bodyPr/>
                    <a:lstStyle/>
                    <a:p>
                      <a:pPr algn="ctr"/>
                      <a:endParaRPr kumimoji="1" lang="ja-JP" altLang="en-US" sz="1200" dirty="0"/>
                    </a:p>
                  </a:txBody>
                  <a:tcPr anchor="ctr">
                    <a:solidFill>
                      <a:srgbClr val="CFCDE5"/>
                    </a:solidFill>
                  </a:tcPr>
                </a:tc>
                <a:tc>
                  <a:txBody>
                    <a:bodyPr/>
                    <a:lstStyle/>
                    <a:p>
                      <a:pPr algn="ctr"/>
                      <a:endParaRPr kumimoji="1" lang="ja-JP" altLang="en-US" sz="1200" dirty="0"/>
                    </a:p>
                  </a:txBody>
                  <a:tcPr anchor="ctr">
                    <a:solidFill>
                      <a:srgbClr val="CFCDE5"/>
                    </a:solidFill>
                  </a:tcPr>
                </a:tc>
                <a:tc>
                  <a:txBody>
                    <a:bodyPr/>
                    <a:lstStyle/>
                    <a:p>
                      <a:pPr algn="ctr"/>
                      <a:endParaRPr kumimoji="1" lang="ja-JP" altLang="en-US" sz="1200" dirty="0"/>
                    </a:p>
                  </a:txBody>
                  <a:tcPr anchor="ctr">
                    <a:solidFill>
                      <a:srgbClr val="CFCDE5"/>
                    </a:solidFill>
                  </a:tcPr>
                </a:tc>
                <a:tc>
                  <a:txBody>
                    <a:bodyPr/>
                    <a:lstStyle/>
                    <a:p>
                      <a:pPr algn="ctr"/>
                      <a:endParaRPr kumimoji="1" lang="ja-JP" altLang="en-US" sz="1200" dirty="0"/>
                    </a:p>
                  </a:txBody>
                  <a:tcPr anchor="ctr">
                    <a:solidFill>
                      <a:srgbClr val="CFCDE5"/>
                    </a:solidFill>
                  </a:tcPr>
                </a:tc>
                <a:extLst>
                  <a:ext uri="{0D108BD9-81ED-4DB2-BD59-A6C34878D82A}">
                    <a16:rowId xmlns:a16="http://schemas.microsoft.com/office/drawing/2014/main" val="1275573022"/>
                  </a:ext>
                </a:extLst>
              </a:tr>
              <a:tr h="298883">
                <a:tc vMerge="1">
                  <a:txBody>
                    <a:bodyPr/>
                    <a:lstStyle/>
                    <a:p>
                      <a:pPr algn="ctr"/>
                      <a:endParaRPr kumimoji="1" lang="ja-JP" altLang="en-US" sz="1200" dirty="0"/>
                    </a:p>
                  </a:txBody>
                  <a:tcPr anchor="ctr"/>
                </a:tc>
                <a:tc vMerge="1">
                  <a:txBody>
                    <a:bodyPr/>
                    <a:lstStyle/>
                    <a:p>
                      <a:pPr algn="ctr"/>
                      <a:endParaRPr kumimoji="1" lang="ja-JP" altLang="en-US" sz="1200" dirty="0"/>
                    </a:p>
                  </a:txBody>
                  <a:tcPr anchor="ctr"/>
                </a:tc>
                <a:tc rowSpan="2">
                  <a:txBody>
                    <a:bodyPr/>
                    <a:lstStyle/>
                    <a:p>
                      <a:pPr algn="l"/>
                      <a:r>
                        <a:rPr kumimoji="1" lang="ja-JP" altLang="en-US" sz="1200" dirty="0"/>
                        <a:t>業務実施費</a:t>
                      </a:r>
                      <a:endParaRPr kumimoji="1" lang="ja-JP" altLang="en-US" dirty="0"/>
                    </a:p>
                  </a:txBody>
                  <a:tcPr anchor="ctr">
                    <a:solidFill>
                      <a:srgbClr val="EFEEF6"/>
                    </a:solidFill>
                  </a:tcPr>
                </a:tc>
                <a:tc>
                  <a:txBody>
                    <a:bodyPr/>
                    <a:lstStyle/>
                    <a:p>
                      <a:pPr algn="ctr"/>
                      <a:endParaRPr kumimoji="1" lang="ja-JP" altLang="en-US" sz="1200" dirty="0"/>
                    </a:p>
                  </a:txBody>
                  <a:tcPr anchor="ctr">
                    <a:solidFill>
                      <a:srgbClr val="EFEEF6"/>
                    </a:solidFill>
                  </a:tcPr>
                </a:tc>
                <a:tc>
                  <a:txBody>
                    <a:bodyPr/>
                    <a:lstStyle/>
                    <a:p>
                      <a:pPr algn="ctr"/>
                      <a:endParaRPr kumimoji="1" lang="ja-JP" altLang="en-US" sz="1200" dirty="0"/>
                    </a:p>
                  </a:txBody>
                  <a:tcPr anchor="ctr">
                    <a:solidFill>
                      <a:srgbClr val="EFEEF6"/>
                    </a:solidFill>
                  </a:tcPr>
                </a:tc>
                <a:tc>
                  <a:txBody>
                    <a:bodyPr/>
                    <a:lstStyle/>
                    <a:p>
                      <a:pPr algn="ctr"/>
                      <a:endParaRPr kumimoji="1" lang="ja-JP" altLang="en-US" sz="1200" dirty="0"/>
                    </a:p>
                  </a:txBody>
                  <a:tcPr anchor="ctr">
                    <a:solidFill>
                      <a:srgbClr val="EFEEF6"/>
                    </a:solidFill>
                  </a:tcPr>
                </a:tc>
                <a:tc>
                  <a:txBody>
                    <a:bodyPr/>
                    <a:lstStyle/>
                    <a:p>
                      <a:pPr algn="ctr"/>
                      <a:endParaRPr kumimoji="1" lang="ja-JP" altLang="en-US" sz="1200" dirty="0"/>
                    </a:p>
                  </a:txBody>
                  <a:tcPr anchor="ctr">
                    <a:solidFill>
                      <a:srgbClr val="EFEEF6"/>
                    </a:solidFill>
                  </a:tcPr>
                </a:tc>
                <a:tc>
                  <a:txBody>
                    <a:bodyPr/>
                    <a:lstStyle/>
                    <a:p>
                      <a:pPr algn="ctr"/>
                      <a:endParaRPr kumimoji="1" lang="ja-JP" altLang="en-US" sz="1200" dirty="0"/>
                    </a:p>
                  </a:txBody>
                  <a:tcPr anchor="ctr">
                    <a:solidFill>
                      <a:srgbClr val="EFEEF6"/>
                    </a:solidFill>
                  </a:tcPr>
                </a:tc>
                <a:extLst>
                  <a:ext uri="{0D108BD9-81ED-4DB2-BD59-A6C34878D82A}">
                    <a16:rowId xmlns:a16="http://schemas.microsoft.com/office/drawing/2014/main" val="471312567"/>
                  </a:ext>
                </a:extLst>
              </a:tr>
              <a:tr h="0">
                <a:tc vMerge="1">
                  <a:txBody>
                    <a:bodyPr/>
                    <a:lstStyle/>
                    <a:p>
                      <a:pPr algn="ctr"/>
                      <a:endParaRPr kumimoji="1" lang="ja-JP" altLang="en-US" sz="1200" dirty="0"/>
                    </a:p>
                  </a:txBody>
                  <a:tcPr anchor="ctr"/>
                </a:tc>
                <a:tc vMerge="1">
                  <a:txBody>
                    <a:bodyPr/>
                    <a:lstStyle/>
                    <a:p>
                      <a:pPr algn="ctr"/>
                      <a:endParaRPr kumimoji="1" lang="ja-JP" altLang="en-US" sz="1200" dirty="0"/>
                    </a:p>
                  </a:txBody>
                  <a:tcPr anchor="ctr"/>
                </a:tc>
                <a:tc vMerge="1">
                  <a:txBody>
                    <a:bodyPr/>
                    <a:lstStyle/>
                    <a:p>
                      <a:endParaRPr kumimoji="1" lang="ja-JP" altLang="en-US"/>
                    </a:p>
                  </a:txBody>
                  <a:tcPr/>
                </a:tc>
                <a:tc>
                  <a:txBody>
                    <a:bodyPr/>
                    <a:lstStyle/>
                    <a:p>
                      <a:pPr algn="ctr"/>
                      <a:endParaRPr kumimoji="1" lang="ja-JP" altLang="en-US" sz="1200" dirty="0"/>
                    </a:p>
                  </a:txBody>
                  <a:tcPr anchor="ctr">
                    <a:solidFill>
                      <a:srgbClr val="CFCDE5"/>
                    </a:solidFill>
                  </a:tcPr>
                </a:tc>
                <a:tc>
                  <a:txBody>
                    <a:bodyPr/>
                    <a:lstStyle/>
                    <a:p>
                      <a:pPr algn="ctr"/>
                      <a:endParaRPr kumimoji="1" lang="ja-JP" altLang="en-US" sz="1200" dirty="0"/>
                    </a:p>
                  </a:txBody>
                  <a:tcPr anchor="ctr">
                    <a:solidFill>
                      <a:srgbClr val="CFCDE5"/>
                    </a:solidFill>
                  </a:tcPr>
                </a:tc>
                <a:tc>
                  <a:txBody>
                    <a:bodyPr/>
                    <a:lstStyle/>
                    <a:p>
                      <a:pPr algn="ctr"/>
                      <a:endParaRPr kumimoji="1" lang="ja-JP" altLang="en-US" sz="1200" dirty="0"/>
                    </a:p>
                  </a:txBody>
                  <a:tcPr anchor="ctr">
                    <a:solidFill>
                      <a:srgbClr val="CFCDE5"/>
                    </a:solidFill>
                  </a:tcPr>
                </a:tc>
                <a:tc>
                  <a:txBody>
                    <a:bodyPr/>
                    <a:lstStyle/>
                    <a:p>
                      <a:pPr algn="ctr"/>
                      <a:endParaRPr kumimoji="1" lang="ja-JP" altLang="en-US" sz="1200" dirty="0"/>
                    </a:p>
                  </a:txBody>
                  <a:tcPr anchor="ctr">
                    <a:solidFill>
                      <a:srgbClr val="CFCDE5"/>
                    </a:solidFill>
                  </a:tcPr>
                </a:tc>
                <a:tc>
                  <a:txBody>
                    <a:bodyPr/>
                    <a:lstStyle/>
                    <a:p>
                      <a:pPr algn="ctr"/>
                      <a:endParaRPr kumimoji="1" lang="ja-JP" altLang="en-US" sz="1200" dirty="0"/>
                    </a:p>
                  </a:txBody>
                  <a:tcPr anchor="ctr">
                    <a:solidFill>
                      <a:srgbClr val="CFCDE5"/>
                    </a:solidFill>
                  </a:tcPr>
                </a:tc>
                <a:extLst>
                  <a:ext uri="{0D108BD9-81ED-4DB2-BD59-A6C34878D82A}">
                    <a16:rowId xmlns:a16="http://schemas.microsoft.com/office/drawing/2014/main" val="3556975288"/>
                  </a:ext>
                </a:extLst>
              </a:tr>
              <a:tr h="298883">
                <a:tc vMerge="1">
                  <a:txBody>
                    <a:bodyPr/>
                    <a:lstStyle/>
                    <a:p>
                      <a:pPr algn="ctr"/>
                      <a:endParaRPr kumimoji="1" lang="en-US" altLang="ja-JP" sz="1200" dirty="0"/>
                    </a:p>
                  </a:txBody>
                  <a:tcPr anchor="ctr"/>
                </a:tc>
                <a:tc rowSpan="3">
                  <a:txBody>
                    <a:bodyPr/>
                    <a:lstStyle/>
                    <a:p>
                      <a:pPr algn="ctr"/>
                      <a:r>
                        <a:rPr kumimoji="1" lang="ja-JP" altLang="en-US" sz="1200" dirty="0"/>
                        <a:t>企業名</a:t>
                      </a:r>
                    </a:p>
                  </a:txBody>
                  <a:tcPr anchor="ctr">
                    <a:solidFill>
                      <a:srgbClr val="EFEEF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t>設備備品・試作品費</a:t>
                      </a:r>
                    </a:p>
                  </a:txBody>
                  <a:tcPr anchor="ctr">
                    <a:solidFill>
                      <a:srgbClr val="EFEEF6"/>
                    </a:solidFill>
                  </a:tcPr>
                </a:tc>
                <a:tc>
                  <a:txBody>
                    <a:bodyPr/>
                    <a:lstStyle/>
                    <a:p>
                      <a:pPr algn="ctr"/>
                      <a:endParaRPr kumimoji="1" lang="ja-JP" altLang="en-US" sz="1200" dirty="0"/>
                    </a:p>
                  </a:txBody>
                  <a:tcPr anchor="ctr">
                    <a:solidFill>
                      <a:srgbClr val="EFEEF6"/>
                    </a:solidFill>
                  </a:tcPr>
                </a:tc>
                <a:tc>
                  <a:txBody>
                    <a:bodyPr/>
                    <a:lstStyle/>
                    <a:p>
                      <a:pPr algn="ctr"/>
                      <a:endParaRPr kumimoji="1" lang="ja-JP" altLang="en-US" sz="1200" dirty="0"/>
                    </a:p>
                  </a:txBody>
                  <a:tcPr anchor="ctr">
                    <a:solidFill>
                      <a:srgbClr val="EFEEF6"/>
                    </a:solidFill>
                  </a:tcPr>
                </a:tc>
                <a:tc>
                  <a:txBody>
                    <a:bodyPr/>
                    <a:lstStyle/>
                    <a:p>
                      <a:pPr algn="ctr"/>
                      <a:endParaRPr kumimoji="1" lang="ja-JP" altLang="en-US" sz="1200" dirty="0"/>
                    </a:p>
                  </a:txBody>
                  <a:tcPr anchor="ctr">
                    <a:solidFill>
                      <a:srgbClr val="EFEEF6"/>
                    </a:solidFill>
                  </a:tcPr>
                </a:tc>
                <a:tc>
                  <a:txBody>
                    <a:bodyPr/>
                    <a:lstStyle/>
                    <a:p>
                      <a:pPr algn="ctr"/>
                      <a:endParaRPr kumimoji="1" lang="ja-JP" altLang="en-US" sz="1200" dirty="0"/>
                    </a:p>
                  </a:txBody>
                  <a:tcPr anchor="ctr">
                    <a:solidFill>
                      <a:srgbClr val="EFEEF6"/>
                    </a:solidFill>
                  </a:tcPr>
                </a:tc>
                <a:tc>
                  <a:txBody>
                    <a:bodyPr/>
                    <a:lstStyle/>
                    <a:p>
                      <a:pPr algn="ctr"/>
                      <a:endParaRPr kumimoji="1" lang="ja-JP" altLang="en-US" sz="1200" dirty="0"/>
                    </a:p>
                  </a:txBody>
                  <a:tcPr anchor="ctr">
                    <a:solidFill>
                      <a:srgbClr val="EFEEF6"/>
                    </a:solidFill>
                  </a:tcPr>
                </a:tc>
                <a:extLst>
                  <a:ext uri="{0D108BD9-81ED-4DB2-BD59-A6C34878D82A}">
                    <a16:rowId xmlns:a16="http://schemas.microsoft.com/office/drawing/2014/main" val="1742248897"/>
                  </a:ext>
                </a:extLst>
              </a:tr>
              <a:tr h="298883">
                <a:tc vMerge="1">
                  <a:txBody>
                    <a:bodyPr/>
                    <a:lstStyle/>
                    <a:p>
                      <a:pPr algn="ctr"/>
                      <a:endParaRPr kumimoji="1" lang="en-US" altLang="ja-JP" sz="1200" dirty="0"/>
                    </a:p>
                  </a:txBody>
                  <a:tcPr anchor="ctr"/>
                </a:tc>
                <a:tc vMerge="1">
                  <a:txBody>
                    <a:bodyPr/>
                    <a:lstStyle/>
                    <a:p>
                      <a:endParaRPr dirty="0"/>
                    </a:p>
                  </a:txBody>
                  <a:tcPr anchor="ctr"/>
                </a:tc>
                <a:tc>
                  <a:txBody>
                    <a:bodyPr/>
                    <a:lstStyle/>
                    <a:p>
                      <a:pPr algn="l"/>
                      <a:r>
                        <a:rPr kumimoji="1" lang="ja-JP" altLang="en-US" sz="1200" dirty="0"/>
                        <a:t>人件費</a:t>
                      </a:r>
                    </a:p>
                  </a:txBody>
                  <a:tcPr anchor="ctr">
                    <a:solidFill>
                      <a:srgbClr val="CFCDE5"/>
                    </a:solidFill>
                  </a:tcPr>
                </a:tc>
                <a:tc>
                  <a:txBody>
                    <a:bodyPr/>
                    <a:lstStyle/>
                    <a:p>
                      <a:pPr algn="ctr"/>
                      <a:endParaRPr kumimoji="1" lang="ja-JP" altLang="en-US" sz="1200" dirty="0"/>
                    </a:p>
                  </a:txBody>
                  <a:tcPr anchor="ctr">
                    <a:solidFill>
                      <a:srgbClr val="CFCDE5"/>
                    </a:solidFill>
                  </a:tcPr>
                </a:tc>
                <a:tc>
                  <a:txBody>
                    <a:bodyPr/>
                    <a:lstStyle/>
                    <a:p>
                      <a:pPr algn="ctr"/>
                      <a:endParaRPr kumimoji="1" lang="ja-JP" altLang="en-US" sz="1200" dirty="0"/>
                    </a:p>
                  </a:txBody>
                  <a:tcPr anchor="ctr">
                    <a:solidFill>
                      <a:srgbClr val="CFCDE5"/>
                    </a:solidFill>
                  </a:tcPr>
                </a:tc>
                <a:tc>
                  <a:txBody>
                    <a:bodyPr/>
                    <a:lstStyle/>
                    <a:p>
                      <a:pPr algn="ctr"/>
                      <a:endParaRPr kumimoji="1" lang="ja-JP" altLang="en-US" sz="1200" dirty="0"/>
                    </a:p>
                  </a:txBody>
                  <a:tcPr anchor="ctr">
                    <a:solidFill>
                      <a:srgbClr val="CFCDE5"/>
                    </a:solidFill>
                  </a:tcPr>
                </a:tc>
                <a:tc>
                  <a:txBody>
                    <a:bodyPr/>
                    <a:lstStyle/>
                    <a:p>
                      <a:pPr algn="ctr"/>
                      <a:endParaRPr kumimoji="1" lang="ja-JP" altLang="en-US" sz="1200" dirty="0"/>
                    </a:p>
                  </a:txBody>
                  <a:tcPr anchor="ctr">
                    <a:solidFill>
                      <a:srgbClr val="CFCDE5"/>
                    </a:solidFill>
                  </a:tcPr>
                </a:tc>
                <a:tc>
                  <a:txBody>
                    <a:bodyPr/>
                    <a:lstStyle/>
                    <a:p>
                      <a:pPr algn="ctr"/>
                      <a:endParaRPr kumimoji="1" lang="ja-JP" altLang="en-US" sz="1200" dirty="0"/>
                    </a:p>
                  </a:txBody>
                  <a:tcPr anchor="ctr">
                    <a:solidFill>
                      <a:srgbClr val="CFCDE5"/>
                    </a:solidFill>
                  </a:tcPr>
                </a:tc>
                <a:extLst>
                  <a:ext uri="{0D108BD9-81ED-4DB2-BD59-A6C34878D82A}">
                    <a16:rowId xmlns:a16="http://schemas.microsoft.com/office/drawing/2014/main" val="2614764438"/>
                  </a:ext>
                </a:extLst>
              </a:tr>
              <a:tr h="298883">
                <a:tc vMerge="1">
                  <a:txBody>
                    <a:bodyPr/>
                    <a:lstStyle/>
                    <a:p>
                      <a:pPr algn="ctr"/>
                      <a:endParaRPr kumimoji="1" lang="en-US" altLang="ja-JP" sz="1200" dirty="0"/>
                    </a:p>
                  </a:txBody>
                  <a:tcPr anchor="ctr"/>
                </a:tc>
                <a:tc vMerge="1">
                  <a:txBody>
                    <a:bodyPr/>
                    <a:lstStyle/>
                    <a:p>
                      <a:pPr algn="ctr"/>
                      <a:endParaRPr kumimoji="1" lang="ja-JP" altLang="en-US" sz="1200" dirty="0"/>
                    </a:p>
                  </a:txBody>
                  <a:tcPr anchor="ctr"/>
                </a:tc>
                <a:tc>
                  <a:txBody>
                    <a:bodyPr/>
                    <a:lstStyle/>
                    <a:p>
                      <a:pPr algn="l"/>
                      <a:r>
                        <a:rPr kumimoji="1" lang="ja-JP" altLang="en-US" sz="1200" dirty="0"/>
                        <a:t>業務実施費</a:t>
                      </a:r>
                      <a:endParaRPr kumimoji="1" lang="ja-JP" altLang="en-US" dirty="0"/>
                    </a:p>
                  </a:txBody>
                  <a:tcPr anchor="ctr">
                    <a:solidFill>
                      <a:srgbClr val="EFEEF6"/>
                    </a:solidFill>
                  </a:tcPr>
                </a:tc>
                <a:tc>
                  <a:txBody>
                    <a:bodyPr/>
                    <a:lstStyle/>
                    <a:p>
                      <a:pPr algn="ctr"/>
                      <a:endParaRPr kumimoji="1" lang="ja-JP" altLang="en-US" sz="1200" dirty="0"/>
                    </a:p>
                  </a:txBody>
                  <a:tcPr anchor="ctr">
                    <a:solidFill>
                      <a:srgbClr val="EFEEF6"/>
                    </a:solidFill>
                  </a:tcPr>
                </a:tc>
                <a:tc>
                  <a:txBody>
                    <a:bodyPr/>
                    <a:lstStyle/>
                    <a:p>
                      <a:pPr algn="ctr"/>
                      <a:endParaRPr kumimoji="1" lang="ja-JP" altLang="en-US" sz="1200" dirty="0"/>
                    </a:p>
                  </a:txBody>
                  <a:tcPr anchor="ctr">
                    <a:solidFill>
                      <a:srgbClr val="EFEEF6"/>
                    </a:solidFill>
                  </a:tcPr>
                </a:tc>
                <a:tc>
                  <a:txBody>
                    <a:bodyPr/>
                    <a:lstStyle/>
                    <a:p>
                      <a:pPr algn="ctr"/>
                      <a:endParaRPr kumimoji="1" lang="ja-JP" altLang="en-US" sz="1200" dirty="0"/>
                    </a:p>
                  </a:txBody>
                  <a:tcPr anchor="ctr">
                    <a:solidFill>
                      <a:srgbClr val="EFEEF6"/>
                    </a:solidFill>
                  </a:tcPr>
                </a:tc>
                <a:tc>
                  <a:txBody>
                    <a:bodyPr/>
                    <a:lstStyle/>
                    <a:p>
                      <a:pPr algn="ctr"/>
                      <a:endParaRPr kumimoji="1" lang="ja-JP" altLang="en-US" sz="1200" dirty="0"/>
                    </a:p>
                  </a:txBody>
                  <a:tcPr anchor="ctr">
                    <a:solidFill>
                      <a:srgbClr val="EFEEF6"/>
                    </a:solidFill>
                  </a:tcPr>
                </a:tc>
                <a:tc>
                  <a:txBody>
                    <a:bodyPr/>
                    <a:lstStyle/>
                    <a:p>
                      <a:pPr algn="ctr"/>
                      <a:endParaRPr kumimoji="1" lang="ja-JP" altLang="en-US" sz="1200" dirty="0"/>
                    </a:p>
                  </a:txBody>
                  <a:tcPr anchor="ctr">
                    <a:solidFill>
                      <a:srgbClr val="EFEEF6"/>
                    </a:solidFill>
                  </a:tcPr>
                </a:tc>
                <a:extLst>
                  <a:ext uri="{0D108BD9-81ED-4DB2-BD59-A6C34878D82A}">
                    <a16:rowId xmlns:a16="http://schemas.microsoft.com/office/drawing/2014/main" val="1132702693"/>
                  </a:ext>
                </a:extLst>
              </a:tr>
              <a:tr h="298883">
                <a:tc vMerge="1">
                  <a:txBody>
                    <a:bodyPr/>
                    <a:lstStyle/>
                    <a:p>
                      <a:pPr algn="ctr"/>
                      <a:endParaRPr kumimoji="1" lang="en-US" altLang="ja-JP" sz="1200" dirty="0"/>
                    </a:p>
                  </a:txBody>
                  <a:tcPr anchor="ctr"/>
                </a:tc>
                <a:tc gridSpan="2">
                  <a:txBody>
                    <a:bodyPr/>
                    <a:lstStyle/>
                    <a:p>
                      <a:pPr algn="ctr"/>
                      <a:r>
                        <a:rPr kumimoji="1" lang="ja-JP" altLang="en-US" sz="1200" b="1" dirty="0"/>
                        <a:t>合計</a:t>
                      </a:r>
                    </a:p>
                  </a:txBody>
                  <a:tcPr anchor="ctr">
                    <a:solidFill>
                      <a:srgbClr val="CFCDE5"/>
                    </a:solidFill>
                  </a:tcPr>
                </a:tc>
                <a:tc hMerge="1">
                  <a:txBody>
                    <a:bodyPr/>
                    <a:lstStyle/>
                    <a:p>
                      <a:endParaRPr kumimoji="1" lang="ja-JP" altLang="en-US"/>
                    </a:p>
                  </a:txBody>
                  <a:tcPr/>
                </a:tc>
                <a:tc>
                  <a:txBody>
                    <a:bodyPr/>
                    <a:lstStyle/>
                    <a:p>
                      <a:pPr algn="ctr"/>
                      <a:endParaRPr kumimoji="1" lang="ja-JP" altLang="en-US" sz="1200" b="1" dirty="0"/>
                    </a:p>
                  </a:txBody>
                  <a:tcPr anchor="ctr">
                    <a:solidFill>
                      <a:srgbClr val="CFCDE5"/>
                    </a:solidFill>
                  </a:tcPr>
                </a:tc>
                <a:tc>
                  <a:txBody>
                    <a:bodyPr/>
                    <a:lstStyle/>
                    <a:p>
                      <a:pPr algn="ctr"/>
                      <a:endParaRPr kumimoji="1" lang="ja-JP" altLang="en-US" sz="1200" b="1" dirty="0"/>
                    </a:p>
                  </a:txBody>
                  <a:tcPr anchor="ctr">
                    <a:solidFill>
                      <a:srgbClr val="CFCDE5"/>
                    </a:solidFill>
                  </a:tcPr>
                </a:tc>
                <a:tc>
                  <a:txBody>
                    <a:bodyPr/>
                    <a:lstStyle/>
                    <a:p>
                      <a:pPr algn="ctr"/>
                      <a:endParaRPr kumimoji="1" lang="ja-JP" altLang="en-US" sz="1200" b="1" dirty="0"/>
                    </a:p>
                  </a:txBody>
                  <a:tcPr anchor="ctr">
                    <a:solidFill>
                      <a:srgbClr val="CFCDE5"/>
                    </a:solidFill>
                  </a:tcPr>
                </a:tc>
                <a:tc>
                  <a:txBody>
                    <a:bodyPr/>
                    <a:lstStyle/>
                    <a:p>
                      <a:pPr algn="ctr"/>
                      <a:endParaRPr kumimoji="1" lang="ja-JP" altLang="en-US" sz="1200" b="1" dirty="0"/>
                    </a:p>
                  </a:txBody>
                  <a:tcPr anchor="ctr">
                    <a:solidFill>
                      <a:srgbClr val="CFCDE5"/>
                    </a:solidFill>
                  </a:tcPr>
                </a:tc>
                <a:tc>
                  <a:txBody>
                    <a:bodyPr/>
                    <a:lstStyle/>
                    <a:p>
                      <a:pPr algn="ctr"/>
                      <a:endParaRPr kumimoji="1" lang="ja-JP" altLang="en-US" sz="1200" b="1" dirty="0"/>
                    </a:p>
                  </a:txBody>
                  <a:tcPr anchor="ctr">
                    <a:solidFill>
                      <a:srgbClr val="CFCDE5"/>
                    </a:solidFill>
                  </a:tcPr>
                </a:tc>
                <a:extLst>
                  <a:ext uri="{0D108BD9-81ED-4DB2-BD59-A6C34878D82A}">
                    <a16:rowId xmlns:a16="http://schemas.microsoft.com/office/drawing/2014/main" val="1468543847"/>
                  </a:ext>
                </a:extLst>
              </a:tr>
              <a:tr h="298883">
                <a:tc rowSpan="5">
                  <a:txBody>
                    <a:bodyPr/>
                    <a:lstStyle/>
                    <a:p>
                      <a:pPr algn="ctr"/>
                      <a:r>
                        <a:rPr kumimoji="1" lang="ja-JP" altLang="en-US" sz="1200" dirty="0">
                          <a:latin typeface="UD デジタル 教科書体 NK-B" panose="02020700000000000000" pitchFamily="18" charset="-128"/>
                          <a:ea typeface="UD デジタル 教科書体 NK-B" panose="02020700000000000000" pitchFamily="18" charset="-128"/>
                        </a:rPr>
                        <a:t>自己負担金見込み</a:t>
                      </a:r>
                      <a:endParaRPr kumimoji="1" lang="en-US" altLang="ja-JP" sz="1200" dirty="0">
                        <a:latin typeface="UD デジタル 教科書体 NK-B" panose="02020700000000000000" pitchFamily="18" charset="-128"/>
                        <a:ea typeface="UD デジタル 教科書体 NK-B" panose="02020700000000000000" pitchFamily="18" charset="-128"/>
                      </a:endParaRPr>
                    </a:p>
                  </a:txBody>
                  <a:tcPr anchor="ctr">
                    <a:solidFill>
                      <a:srgbClr val="EFEEF6"/>
                    </a:solidFill>
                  </a:tcPr>
                </a:tc>
                <a:tc rowSpan="2">
                  <a:txBody>
                    <a:bodyPr/>
                    <a:lstStyle/>
                    <a:p>
                      <a:pPr algn="ctr"/>
                      <a:r>
                        <a:rPr kumimoji="1" lang="ja-JP" altLang="en-US" sz="1200" dirty="0"/>
                        <a:t>企業名</a:t>
                      </a:r>
                      <a:r>
                        <a:rPr kumimoji="1" lang="en-US" altLang="ja-JP" sz="1200" dirty="0"/>
                        <a:t>A</a:t>
                      </a:r>
                      <a:endParaRPr kumimoji="1" lang="ja-JP" altLang="en-US" sz="1200" dirty="0"/>
                    </a:p>
                  </a:txBody>
                  <a:tcPr anchor="ctr">
                    <a:solidFill>
                      <a:srgbClr val="EFEEF6"/>
                    </a:solidFill>
                  </a:tcPr>
                </a:tc>
                <a:tc>
                  <a:txBody>
                    <a:bodyPr/>
                    <a:lstStyle/>
                    <a:p>
                      <a:pPr algn="l"/>
                      <a:r>
                        <a:rPr kumimoji="1" lang="ja-JP" altLang="en-US" sz="1200" dirty="0"/>
                        <a:t>設備備品費</a:t>
                      </a:r>
                    </a:p>
                  </a:txBody>
                  <a:tcPr anchor="ctr">
                    <a:solidFill>
                      <a:srgbClr val="EFEEF6"/>
                    </a:solidFill>
                  </a:tcPr>
                </a:tc>
                <a:tc>
                  <a:txBody>
                    <a:bodyPr/>
                    <a:lstStyle/>
                    <a:p>
                      <a:pPr algn="ctr"/>
                      <a:endParaRPr kumimoji="1" lang="ja-JP" altLang="en-US" sz="1200" dirty="0"/>
                    </a:p>
                  </a:txBody>
                  <a:tcPr anchor="ctr">
                    <a:solidFill>
                      <a:srgbClr val="EFEEF6"/>
                    </a:solidFill>
                  </a:tcPr>
                </a:tc>
                <a:tc>
                  <a:txBody>
                    <a:bodyPr/>
                    <a:lstStyle/>
                    <a:p>
                      <a:pPr algn="ctr"/>
                      <a:r>
                        <a:rPr kumimoji="1" lang="ja-JP" altLang="en-US" sz="1200" dirty="0"/>
                        <a:t>ー</a:t>
                      </a:r>
                    </a:p>
                  </a:txBody>
                  <a:tcPr anchor="ctr">
                    <a:solidFill>
                      <a:srgbClr val="EFEEF6"/>
                    </a:solidFill>
                  </a:tcPr>
                </a:tc>
                <a:tc>
                  <a:txBody>
                    <a:bodyPr/>
                    <a:lstStyle/>
                    <a:p>
                      <a:pPr algn="ctr"/>
                      <a:endParaRPr kumimoji="1" lang="ja-JP" altLang="en-US" sz="1200" dirty="0"/>
                    </a:p>
                  </a:txBody>
                  <a:tcPr anchor="ctr">
                    <a:solidFill>
                      <a:srgbClr val="EFEEF6"/>
                    </a:solidFill>
                  </a:tcPr>
                </a:tc>
                <a:tc>
                  <a:txBody>
                    <a:bodyPr/>
                    <a:lstStyle/>
                    <a:p>
                      <a:pPr algn="ctr"/>
                      <a:endParaRPr kumimoji="1" lang="ja-JP" altLang="en-US" sz="1200" dirty="0"/>
                    </a:p>
                  </a:txBody>
                  <a:tcPr anchor="ctr">
                    <a:solidFill>
                      <a:srgbClr val="EFEEF6"/>
                    </a:solidFill>
                  </a:tcPr>
                </a:tc>
                <a:tc>
                  <a:txBody>
                    <a:bodyPr/>
                    <a:lstStyle/>
                    <a:p>
                      <a:pPr algn="ctr"/>
                      <a:endParaRPr kumimoji="1" lang="ja-JP" altLang="en-US" sz="1200" dirty="0"/>
                    </a:p>
                  </a:txBody>
                  <a:tcPr anchor="ctr">
                    <a:solidFill>
                      <a:srgbClr val="EFEEF6"/>
                    </a:solidFill>
                  </a:tcPr>
                </a:tc>
                <a:extLst>
                  <a:ext uri="{0D108BD9-81ED-4DB2-BD59-A6C34878D82A}">
                    <a16:rowId xmlns:a16="http://schemas.microsoft.com/office/drawing/2014/main" val="2876259897"/>
                  </a:ext>
                </a:extLst>
              </a:tr>
              <a:tr h="298883">
                <a:tc vMerge="1">
                  <a:txBody>
                    <a:bodyPr/>
                    <a:lstStyle/>
                    <a:p>
                      <a:pPr algn="ctr"/>
                      <a:endParaRPr kumimoji="1" lang="en-US" altLang="ja-JP" sz="1200" dirty="0"/>
                    </a:p>
                  </a:txBody>
                  <a:tcPr anchor="ctr"/>
                </a:tc>
                <a:tc vMerge="1">
                  <a:txBody>
                    <a:bodyPr/>
                    <a:lstStyle/>
                    <a:p>
                      <a:pPr algn="ctr"/>
                      <a:endParaRPr kumimoji="1" lang="ja-JP" altLang="en-US" sz="1200" dirty="0"/>
                    </a:p>
                  </a:txBody>
                  <a:tcPr anchor="ctr"/>
                </a:tc>
                <a:tc>
                  <a:txBody>
                    <a:bodyPr/>
                    <a:lstStyle/>
                    <a:p>
                      <a:r>
                        <a:rPr kumimoji="1" lang="ja-JP" altLang="en-US" sz="1200" dirty="0"/>
                        <a:t>人件費</a:t>
                      </a:r>
                      <a:endParaRPr kumimoji="1" lang="ja-JP" altLang="en-US" dirty="0"/>
                    </a:p>
                  </a:txBody>
                  <a:tcPr anchor="ctr">
                    <a:solidFill>
                      <a:srgbClr val="CFCDE5"/>
                    </a:solidFill>
                  </a:tcPr>
                </a:tc>
                <a:tc>
                  <a:txBody>
                    <a:bodyPr/>
                    <a:lstStyle/>
                    <a:p>
                      <a:pPr algn="ctr"/>
                      <a:endParaRPr kumimoji="1" lang="ja-JP" altLang="en-US" sz="1200" dirty="0"/>
                    </a:p>
                  </a:txBody>
                  <a:tcPr anchor="ctr">
                    <a:solidFill>
                      <a:srgbClr val="CFCDE5"/>
                    </a:solidFill>
                  </a:tcPr>
                </a:tc>
                <a:tc>
                  <a:txBody>
                    <a:bodyPr/>
                    <a:lstStyle/>
                    <a:p>
                      <a:pPr algn="ctr"/>
                      <a:r>
                        <a:rPr kumimoji="1" lang="ja-JP" altLang="en-US" sz="1200" dirty="0"/>
                        <a:t>ー</a:t>
                      </a:r>
                    </a:p>
                  </a:txBody>
                  <a:tcPr anchor="ctr">
                    <a:solidFill>
                      <a:srgbClr val="CFCDE5"/>
                    </a:solidFill>
                  </a:tcPr>
                </a:tc>
                <a:tc>
                  <a:txBody>
                    <a:bodyPr/>
                    <a:lstStyle/>
                    <a:p>
                      <a:pPr algn="ctr"/>
                      <a:endParaRPr kumimoji="1" lang="ja-JP" altLang="en-US" sz="1200" dirty="0"/>
                    </a:p>
                  </a:txBody>
                  <a:tcPr anchor="ctr">
                    <a:solidFill>
                      <a:srgbClr val="CFCDE5"/>
                    </a:solidFill>
                  </a:tcPr>
                </a:tc>
                <a:tc>
                  <a:txBody>
                    <a:bodyPr/>
                    <a:lstStyle/>
                    <a:p>
                      <a:pPr algn="ctr"/>
                      <a:endParaRPr kumimoji="1" lang="ja-JP" altLang="en-US" sz="1200" dirty="0"/>
                    </a:p>
                  </a:txBody>
                  <a:tcPr anchor="ctr">
                    <a:solidFill>
                      <a:srgbClr val="CFCDE5"/>
                    </a:solidFill>
                  </a:tcPr>
                </a:tc>
                <a:tc>
                  <a:txBody>
                    <a:bodyPr/>
                    <a:lstStyle/>
                    <a:p>
                      <a:pPr algn="ctr"/>
                      <a:endParaRPr kumimoji="1" lang="ja-JP" altLang="en-US" sz="1200" dirty="0"/>
                    </a:p>
                  </a:txBody>
                  <a:tcPr anchor="ctr">
                    <a:solidFill>
                      <a:srgbClr val="CFCDE5"/>
                    </a:solidFill>
                  </a:tcPr>
                </a:tc>
                <a:extLst>
                  <a:ext uri="{0D108BD9-81ED-4DB2-BD59-A6C34878D82A}">
                    <a16:rowId xmlns:a16="http://schemas.microsoft.com/office/drawing/2014/main" val="3904513174"/>
                  </a:ext>
                </a:extLst>
              </a:tr>
              <a:tr h="298883">
                <a:tc vMerge="1">
                  <a:txBody>
                    <a:bodyPr/>
                    <a:lstStyle/>
                    <a:p>
                      <a:pPr algn="ctr"/>
                      <a:endParaRPr kumimoji="1" lang="en-US" altLang="ja-JP" sz="1200" dirty="0"/>
                    </a:p>
                  </a:txBody>
                  <a:tcPr anchor="ctr"/>
                </a:tc>
                <a:tc rowSpan="2">
                  <a:txBody>
                    <a:bodyPr/>
                    <a:lstStyle/>
                    <a:p>
                      <a:pPr algn="ctr"/>
                      <a:r>
                        <a:rPr kumimoji="1" lang="ja-JP" altLang="en-US" sz="1200" dirty="0"/>
                        <a:t>企業名</a:t>
                      </a:r>
                      <a:r>
                        <a:rPr kumimoji="1" lang="en-US" altLang="ja-JP" sz="1200" dirty="0"/>
                        <a:t>B</a:t>
                      </a:r>
                    </a:p>
                    <a:p>
                      <a:pPr algn="ctr"/>
                      <a:r>
                        <a:rPr kumimoji="1" lang="ja-JP" altLang="en-US" sz="900" dirty="0"/>
                        <a:t>（中小企業のため</a:t>
                      </a:r>
                      <a:r>
                        <a:rPr kumimoji="1" lang="en-US" altLang="ja-JP" sz="900" dirty="0"/>
                        <a:t>2</a:t>
                      </a:r>
                      <a:r>
                        <a:rPr kumimoji="1" lang="ja-JP" altLang="en-US" sz="900" dirty="0"/>
                        <a:t>倍後の額）</a:t>
                      </a:r>
                    </a:p>
                  </a:txBody>
                  <a:tcPr anchor="ctr">
                    <a:solidFill>
                      <a:srgbClr val="EFEEF6"/>
                    </a:solidFill>
                  </a:tcPr>
                </a:tc>
                <a:tc>
                  <a:txBody>
                    <a:bodyPr/>
                    <a:lstStyle/>
                    <a:p>
                      <a:pPr algn="l"/>
                      <a:r>
                        <a:rPr kumimoji="1" lang="ja-JP" altLang="en-US" sz="1200" dirty="0"/>
                        <a:t>人件費</a:t>
                      </a:r>
                      <a:endParaRPr kumimoji="1" lang="ja-JP" altLang="en-US" sz="800" dirty="0"/>
                    </a:p>
                  </a:txBody>
                  <a:tcPr anchor="ctr">
                    <a:solidFill>
                      <a:srgbClr val="EFEEF6"/>
                    </a:solidFill>
                  </a:tcPr>
                </a:tc>
                <a:tc>
                  <a:txBody>
                    <a:bodyPr/>
                    <a:lstStyle/>
                    <a:p>
                      <a:pPr algn="ctr"/>
                      <a:endParaRPr kumimoji="1" lang="ja-JP" altLang="en-US" sz="1200" dirty="0"/>
                    </a:p>
                  </a:txBody>
                  <a:tcPr anchor="ctr">
                    <a:solidFill>
                      <a:srgbClr val="EFEEF6"/>
                    </a:solidFill>
                  </a:tcPr>
                </a:tc>
                <a:tc>
                  <a:txBody>
                    <a:bodyPr/>
                    <a:lstStyle/>
                    <a:p>
                      <a:pPr algn="ctr"/>
                      <a:r>
                        <a:rPr kumimoji="1" lang="ja-JP" altLang="en-US" sz="1200" dirty="0"/>
                        <a:t>ー</a:t>
                      </a:r>
                    </a:p>
                  </a:txBody>
                  <a:tcPr anchor="ctr">
                    <a:solidFill>
                      <a:srgbClr val="EFEEF6"/>
                    </a:solidFill>
                  </a:tcPr>
                </a:tc>
                <a:tc>
                  <a:txBody>
                    <a:bodyPr/>
                    <a:lstStyle/>
                    <a:p>
                      <a:pPr algn="ctr"/>
                      <a:endParaRPr kumimoji="1" lang="ja-JP" altLang="en-US" sz="1200" dirty="0"/>
                    </a:p>
                  </a:txBody>
                  <a:tcPr anchor="ctr">
                    <a:solidFill>
                      <a:srgbClr val="EFEEF6"/>
                    </a:solidFill>
                  </a:tcPr>
                </a:tc>
                <a:tc>
                  <a:txBody>
                    <a:bodyPr/>
                    <a:lstStyle/>
                    <a:p>
                      <a:pPr algn="ctr"/>
                      <a:endParaRPr kumimoji="1" lang="ja-JP" altLang="en-US" sz="1200" dirty="0"/>
                    </a:p>
                  </a:txBody>
                  <a:tcPr anchor="ctr">
                    <a:solidFill>
                      <a:srgbClr val="EFEEF6"/>
                    </a:solidFill>
                  </a:tcPr>
                </a:tc>
                <a:tc>
                  <a:txBody>
                    <a:bodyPr/>
                    <a:lstStyle/>
                    <a:p>
                      <a:pPr algn="ctr"/>
                      <a:endParaRPr kumimoji="1" lang="ja-JP" altLang="en-US" sz="1200" dirty="0"/>
                    </a:p>
                  </a:txBody>
                  <a:tcPr anchor="ctr">
                    <a:solidFill>
                      <a:srgbClr val="EFEEF6"/>
                    </a:solidFill>
                  </a:tcPr>
                </a:tc>
                <a:extLst>
                  <a:ext uri="{0D108BD9-81ED-4DB2-BD59-A6C34878D82A}">
                    <a16:rowId xmlns:a16="http://schemas.microsoft.com/office/drawing/2014/main" val="3688738759"/>
                  </a:ext>
                </a:extLst>
              </a:tr>
              <a:tr h="298883">
                <a:tc vMerge="1">
                  <a:txBody>
                    <a:bodyPr/>
                    <a:lstStyle/>
                    <a:p>
                      <a:pPr algn="ctr"/>
                      <a:endParaRPr kumimoji="1" lang="en-US" altLang="ja-JP" sz="1200" dirty="0"/>
                    </a:p>
                  </a:txBody>
                  <a:tcPr anchor="ctr"/>
                </a:tc>
                <a:tc vMerge="1">
                  <a:txBody>
                    <a:bodyPr/>
                    <a:lstStyle/>
                    <a:p>
                      <a:pPr algn="ctr"/>
                      <a:endParaRPr kumimoji="1" lang="ja-JP" altLang="en-US" sz="1200" dirty="0"/>
                    </a:p>
                  </a:txBody>
                  <a:tcPr anchor="ctr"/>
                </a:tc>
                <a:tc>
                  <a:txBody>
                    <a:bodyPr/>
                    <a:lstStyle/>
                    <a:p>
                      <a:r>
                        <a:rPr kumimoji="1" lang="ja-JP" altLang="en-US" sz="1200" dirty="0"/>
                        <a:t>業務実施費</a:t>
                      </a:r>
                      <a:endParaRPr kumimoji="1" lang="ja-JP" altLang="en-US" dirty="0"/>
                    </a:p>
                  </a:txBody>
                  <a:tcPr anchor="ctr">
                    <a:solidFill>
                      <a:srgbClr val="CFCDE5"/>
                    </a:solidFill>
                  </a:tcPr>
                </a:tc>
                <a:tc>
                  <a:txBody>
                    <a:bodyPr/>
                    <a:lstStyle/>
                    <a:p>
                      <a:pPr algn="ctr"/>
                      <a:endParaRPr kumimoji="1" lang="ja-JP" altLang="en-US" sz="1200" dirty="0"/>
                    </a:p>
                  </a:txBody>
                  <a:tcPr anchor="ctr">
                    <a:solidFill>
                      <a:srgbClr val="CFCDE5"/>
                    </a:solidFill>
                  </a:tcPr>
                </a:tc>
                <a:tc>
                  <a:txBody>
                    <a:bodyPr/>
                    <a:lstStyle/>
                    <a:p>
                      <a:pPr algn="ctr"/>
                      <a:r>
                        <a:rPr kumimoji="1" lang="ja-JP" altLang="en-US" sz="1200" dirty="0"/>
                        <a:t>ー</a:t>
                      </a:r>
                    </a:p>
                  </a:txBody>
                  <a:tcPr anchor="ctr">
                    <a:solidFill>
                      <a:srgbClr val="CFCDE5"/>
                    </a:solidFill>
                  </a:tcPr>
                </a:tc>
                <a:tc>
                  <a:txBody>
                    <a:bodyPr/>
                    <a:lstStyle/>
                    <a:p>
                      <a:pPr algn="ctr"/>
                      <a:endParaRPr kumimoji="1" lang="ja-JP" altLang="en-US" sz="1200" dirty="0"/>
                    </a:p>
                  </a:txBody>
                  <a:tcPr anchor="ctr">
                    <a:solidFill>
                      <a:srgbClr val="CFCDE5"/>
                    </a:solidFill>
                  </a:tcPr>
                </a:tc>
                <a:tc>
                  <a:txBody>
                    <a:bodyPr/>
                    <a:lstStyle/>
                    <a:p>
                      <a:pPr algn="ctr"/>
                      <a:endParaRPr kumimoji="1" lang="ja-JP" altLang="en-US" sz="1200" dirty="0"/>
                    </a:p>
                  </a:txBody>
                  <a:tcPr anchor="ctr">
                    <a:solidFill>
                      <a:srgbClr val="CFCDE5"/>
                    </a:solidFill>
                  </a:tcPr>
                </a:tc>
                <a:tc>
                  <a:txBody>
                    <a:bodyPr/>
                    <a:lstStyle/>
                    <a:p>
                      <a:pPr algn="ctr"/>
                      <a:endParaRPr kumimoji="1" lang="ja-JP" altLang="en-US" sz="1200" dirty="0"/>
                    </a:p>
                  </a:txBody>
                  <a:tcPr anchor="ctr">
                    <a:solidFill>
                      <a:srgbClr val="CFCDE5"/>
                    </a:solidFill>
                  </a:tcPr>
                </a:tc>
                <a:extLst>
                  <a:ext uri="{0D108BD9-81ED-4DB2-BD59-A6C34878D82A}">
                    <a16:rowId xmlns:a16="http://schemas.microsoft.com/office/drawing/2014/main" val="1425358556"/>
                  </a:ext>
                </a:extLst>
              </a:tr>
              <a:tr h="298883">
                <a:tc vMerge="1">
                  <a:txBody>
                    <a:bodyPr/>
                    <a:lstStyle/>
                    <a:p>
                      <a:pPr algn="ctr"/>
                      <a:endParaRPr kumimoji="1" lang="en-US" altLang="ja-JP" sz="1200" dirty="0"/>
                    </a:p>
                  </a:txBody>
                  <a:tcPr anchor="ctr"/>
                </a:tc>
                <a:tc gridSpan="2">
                  <a:txBody>
                    <a:bodyPr/>
                    <a:lstStyle/>
                    <a:p>
                      <a:pPr algn="ctr"/>
                      <a:r>
                        <a:rPr kumimoji="1" lang="ja-JP" altLang="en-US" sz="1200" b="1" dirty="0">
                          <a:effectLst/>
                        </a:rPr>
                        <a:t>合計</a:t>
                      </a:r>
                    </a:p>
                  </a:txBody>
                  <a:tcPr anchor="ctr">
                    <a:solidFill>
                      <a:srgbClr val="EFEEF6"/>
                    </a:solidFill>
                  </a:tcPr>
                </a:tc>
                <a:tc hMerge="1">
                  <a:txBody>
                    <a:bodyPr/>
                    <a:lstStyle/>
                    <a:p>
                      <a:endParaRPr kumimoji="1" lang="ja-JP" altLang="en-US"/>
                    </a:p>
                  </a:txBody>
                  <a:tcPr/>
                </a:tc>
                <a:tc>
                  <a:txBody>
                    <a:bodyPr/>
                    <a:lstStyle/>
                    <a:p>
                      <a:pPr algn="ctr"/>
                      <a:endParaRPr kumimoji="1" lang="ja-JP" altLang="en-US" sz="1200" b="1" dirty="0">
                        <a:effectLst/>
                      </a:endParaRPr>
                    </a:p>
                  </a:txBody>
                  <a:tcPr anchor="ctr">
                    <a:solidFill>
                      <a:srgbClr val="EFEEF6"/>
                    </a:solidFill>
                  </a:tcPr>
                </a:tc>
                <a:tc>
                  <a:txBody>
                    <a:bodyPr/>
                    <a:lstStyle/>
                    <a:p>
                      <a:pPr algn="ctr"/>
                      <a:r>
                        <a:rPr kumimoji="1" lang="ja-JP" altLang="en-US" sz="1200" b="1" dirty="0">
                          <a:effectLst/>
                        </a:rPr>
                        <a:t>ー</a:t>
                      </a:r>
                    </a:p>
                  </a:txBody>
                  <a:tcPr anchor="ctr">
                    <a:solidFill>
                      <a:srgbClr val="EFEEF6"/>
                    </a:solidFill>
                  </a:tcPr>
                </a:tc>
                <a:tc>
                  <a:txBody>
                    <a:bodyPr/>
                    <a:lstStyle/>
                    <a:p>
                      <a:pPr algn="ctr"/>
                      <a:endParaRPr kumimoji="1" lang="ja-JP" altLang="en-US" sz="1200" b="1" dirty="0">
                        <a:effectLst/>
                      </a:endParaRPr>
                    </a:p>
                  </a:txBody>
                  <a:tcPr anchor="ctr">
                    <a:solidFill>
                      <a:srgbClr val="EFEEF6"/>
                    </a:solidFill>
                  </a:tcPr>
                </a:tc>
                <a:tc>
                  <a:txBody>
                    <a:bodyPr/>
                    <a:lstStyle/>
                    <a:p>
                      <a:pPr algn="ctr"/>
                      <a:endParaRPr kumimoji="1" lang="ja-JP" altLang="en-US" sz="1200" b="1" dirty="0">
                        <a:effectLst/>
                      </a:endParaRPr>
                    </a:p>
                  </a:txBody>
                  <a:tcPr anchor="ctr">
                    <a:solidFill>
                      <a:srgbClr val="EFEEF6"/>
                    </a:solidFill>
                  </a:tcPr>
                </a:tc>
                <a:tc>
                  <a:txBody>
                    <a:bodyPr/>
                    <a:lstStyle/>
                    <a:p>
                      <a:pPr algn="ctr"/>
                      <a:endParaRPr kumimoji="1" lang="ja-JP" altLang="en-US" sz="1200" b="1" dirty="0">
                        <a:effectLst/>
                      </a:endParaRPr>
                    </a:p>
                  </a:txBody>
                  <a:tcPr anchor="ctr">
                    <a:solidFill>
                      <a:srgbClr val="EFEEF6"/>
                    </a:solidFill>
                  </a:tcPr>
                </a:tc>
                <a:extLst>
                  <a:ext uri="{0D108BD9-81ED-4DB2-BD59-A6C34878D82A}">
                    <a16:rowId xmlns:a16="http://schemas.microsoft.com/office/drawing/2014/main" val="2578950290"/>
                  </a:ext>
                </a:extLst>
              </a:tr>
              <a:tr h="298883">
                <a:tc gridSpan="3">
                  <a:txBody>
                    <a:bodyPr/>
                    <a:lstStyle/>
                    <a:p>
                      <a:pPr algn="ctr"/>
                      <a:r>
                        <a:rPr kumimoji="1" lang="ja-JP" altLang="en-US" sz="1200" dirty="0">
                          <a:latin typeface="UD デジタル 教科書体 NK-B" panose="02020700000000000000" pitchFamily="18" charset="-128"/>
                          <a:ea typeface="UD デジタル 教科書体 NK-B" panose="02020700000000000000" pitchFamily="18" charset="-128"/>
                        </a:rPr>
                        <a:t>目標（</a:t>
                      </a:r>
                      <a:r>
                        <a:rPr kumimoji="1" lang="en-US" altLang="ja-JP" sz="1200" dirty="0">
                          <a:latin typeface="UD デジタル 教科書体 NK-B" panose="02020700000000000000" pitchFamily="18" charset="-128"/>
                          <a:ea typeface="UD デジタル 教科書体 NK-B" panose="02020700000000000000" pitchFamily="18" charset="-128"/>
                        </a:rPr>
                        <a:t>TRL</a:t>
                      </a:r>
                      <a:r>
                        <a:rPr kumimoji="1" lang="ja-JP" altLang="en-US" sz="1200" dirty="0">
                          <a:latin typeface="UD デジタル 教科書体 NK-B" panose="02020700000000000000" pitchFamily="18" charset="-128"/>
                          <a:ea typeface="UD デジタル 教科書体 NK-B" panose="02020700000000000000" pitchFamily="18" charset="-128"/>
                        </a:rPr>
                        <a:t>）</a:t>
                      </a:r>
                      <a:endParaRPr kumimoji="1" lang="en-US" altLang="ja-JP" sz="1200" dirty="0">
                        <a:latin typeface="UD デジタル 教科書体 NK-B" panose="02020700000000000000" pitchFamily="18" charset="-128"/>
                        <a:ea typeface="UD デジタル 教科書体 NK-B" panose="02020700000000000000" pitchFamily="18" charset="-128"/>
                      </a:endParaRPr>
                    </a:p>
                  </a:txBody>
                  <a:tcPr anchor="ctr">
                    <a:solidFill>
                      <a:srgbClr val="EFEEF6"/>
                    </a:solidFill>
                  </a:tcPr>
                </a:tc>
                <a:tc hMerge="1">
                  <a:txBody>
                    <a:bodyPr/>
                    <a:lstStyle/>
                    <a:p>
                      <a:pPr algn="ctr"/>
                      <a:endParaRPr kumimoji="1" lang="ja-JP" altLang="en-US" sz="1200" b="1" dirty="0">
                        <a:effectLst/>
                      </a:endParaRPr>
                    </a:p>
                  </a:txBody>
                  <a:tcPr anchor="ctr">
                    <a:solidFill>
                      <a:srgbClr val="EFEEF6"/>
                    </a:solidFill>
                  </a:tcPr>
                </a:tc>
                <a:tc hMerge="1">
                  <a:txBody>
                    <a:bodyPr/>
                    <a:lstStyle/>
                    <a:p>
                      <a:endParaRPr kumimoji="1" lang="ja-JP" altLang="en-US"/>
                    </a:p>
                  </a:txBody>
                  <a:tcPr/>
                </a:tc>
                <a:tc gridSpan="5">
                  <a:txBody>
                    <a:bodyPr/>
                    <a:lstStyle/>
                    <a:p>
                      <a:pPr algn="ctr"/>
                      <a:r>
                        <a:rPr kumimoji="1" lang="en-US" altLang="ja-JP" sz="1200" b="1" dirty="0">
                          <a:effectLst/>
                        </a:rPr>
                        <a:t>2026</a:t>
                      </a:r>
                      <a:r>
                        <a:rPr kumimoji="1" lang="ja-JP" altLang="en-US" sz="1200" b="1" dirty="0">
                          <a:effectLst/>
                        </a:rPr>
                        <a:t>年度以降の目途</a:t>
                      </a:r>
                      <a:endParaRPr kumimoji="1" lang="en-US" altLang="ja-JP" sz="1200" b="1" dirty="0">
                        <a:effectLst/>
                      </a:endParaRPr>
                    </a:p>
                    <a:p>
                      <a:pPr algn="ctr"/>
                      <a:r>
                        <a:rPr kumimoji="1" lang="en-US" altLang="ja-JP" sz="1200" b="1" dirty="0">
                          <a:effectLst/>
                        </a:rPr>
                        <a:t>TRL5</a:t>
                      </a:r>
                      <a:r>
                        <a:rPr kumimoji="1" lang="ja-JP" altLang="en-US" sz="1200" b="1" dirty="0">
                          <a:effectLst/>
                        </a:rPr>
                        <a:t>以下</a:t>
                      </a:r>
                      <a:r>
                        <a:rPr kumimoji="1" lang="en-US" altLang="ja-JP" sz="1200" b="1" dirty="0">
                          <a:effectLst/>
                        </a:rPr>
                        <a:t>(</a:t>
                      </a:r>
                      <a:r>
                        <a:rPr kumimoji="1" lang="ja-JP" altLang="en-US" sz="1200" b="1" dirty="0">
                          <a:effectLst/>
                        </a:rPr>
                        <a:t>技術確立の目途</a:t>
                      </a:r>
                      <a:r>
                        <a:rPr kumimoji="1" lang="en-US" altLang="ja-JP" sz="1200" b="1" dirty="0">
                          <a:effectLst/>
                        </a:rPr>
                        <a:t>)</a:t>
                      </a:r>
                      <a:r>
                        <a:rPr kumimoji="1" lang="ja-JP" altLang="en-US" sz="1200" b="1" dirty="0">
                          <a:effectLst/>
                        </a:rPr>
                        <a:t>・</a:t>
                      </a:r>
                      <a:r>
                        <a:rPr kumimoji="1" lang="en-US" altLang="ja-JP" sz="1200" b="1" dirty="0">
                          <a:effectLst/>
                        </a:rPr>
                        <a:t>TRL6</a:t>
                      </a:r>
                      <a:r>
                        <a:rPr kumimoji="1" lang="ja-JP" altLang="en-US" sz="1200" b="1" dirty="0">
                          <a:effectLst/>
                        </a:rPr>
                        <a:t>～</a:t>
                      </a:r>
                      <a:r>
                        <a:rPr kumimoji="1" lang="en-US" altLang="ja-JP" sz="1200" b="1" dirty="0">
                          <a:effectLst/>
                        </a:rPr>
                        <a:t>7(</a:t>
                      </a:r>
                      <a:r>
                        <a:rPr kumimoji="1" lang="ja-JP" altLang="en-US" sz="1200" b="1" dirty="0">
                          <a:effectLst/>
                        </a:rPr>
                        <a:t>実証</a:t>
                      </a:r>
                      <a:r>
                        <a:rPr kumimoji="1" lang="en-US" altLang="ja-JP" sz="1200" b="1" dirty="0">
                          <a:effectLst/>
                        </a:rPr>
                        <a:t>)</a:t>
                      </a:r>
                      <a:r>
                        <a:rPr kumimoji="1" lang="ja-JP" altLang="en-US" sz="1200" b="1" dirty="0">
                          <a:effectLst/>
                        </a:rPr>
                        <a:t>・</a:t>
                      </a:r>
                      <a:r>
                        <a:rPr kumimoji="1" lang="en-US" altLang="ja-JP" sz="1200" b="1" dirty="0">
                          <a:effectLst/>
                        </a:rPr>
                        <a:t>TRL8</a:t>
                      </a:r>
                      <a:r>
                        <a:rPr kumimoji="1" lang="ja-JP" altLang="en-US" sz="1200" b="1" dirty="0">
                          <a:effectLst/>
                        </a:rPr>
                        <a:t>～</a:t>
                      </a:r>
                      <a:r>
                        <a:rPr kumimoji="1" lang="en-US" altLang="ja-JP" sz="1200" b="1" dirty="0">
                          <a:effectLst/>
                        </a:rPr>
                        <a:t>9(</a:t>
                      </a:r>
                      <a:r>
                        <a:rPr kumimoji="1" lang="ja-JP" altLang="en-US" sz="1200" b="1" dirty="0">
                          <a:effectLst/>
                        </a:rPr>
                        <a:t>事業化</a:t>
                      </a:r>
                      <a:r>
                        <a:rPr kumimoji="1" lang="en-US" altLang="ja-JP" sz="1200" b="1" dirty="0">
                          <a:effectLst/>
                        </a:rPr>
                        <a:t>)</a:t>
                      </a:r>
                    </a:p>
                    <a:p>
                      <a:pPr algn="l"/>
                      <a:r>
                        <a:rPr kumimoji="1" lang="en-US" altLang="ja-JP" sz="1200" b="1" dirty="0">
                          <a:solidFill>
                            <a:schemeClr val="bg1">
                              <a:lumMod val="50000"/>
                            </a:schemeClr>
                          </a:solidFill>
                          <a:effectLst/>
                        </a:rPr>
                        <a:t>                      </a:t>
                      </a:r>
                      <a:r>
                        <a:rPr kumimoji="1" lang="en-US" altLang="ja-JP" sz="1200" b="1" i="1" dirty="0">
                          <a:solidFill>
                            <a:schemeClr val="bg1">
                              <a:lumMod val="50000"/>
                            </a:schemeClr>
                          </a:solidFill>
                          <a:effectLst/>
                          <a:latin typeface="ＭＳ 明朝" panose="02020609040205080304" pitchFamily="17" charset="-128"/>
                          <a:ea typeface="ＭＳ 明朝" panose="02020609040205080304" pitchFamily="17" charset="-128"/>
                        </a:rPr>
                        <a:t>TRL</a:t>
                      </a:r>
                      <a:r>
                        <a:rPr kumimoji="1" lang="ja-JP" altLang="en-US" sz="1200" b="1" i="1" dirty="0">
                          <a:solidFill>
                            <a:schemeClr val="bg1">
                              <a:lumMod val="50000"/>
                            </a:schemeClr>
                          </a:solidFill>
                          <a:effectLst/>
                          <a:latin typeface="ＭＳ 明朝" panose="02020609040205080304" pitchFamily="17" charset="-128"/>
                          <a:ea typeface="ＭＳ 明朝" panose="02020609040205080304" pitchFamily="17" charset="-128"/>
                        </a:rPr>
                        <a:t>レベルに １つだけ〇</a:t>
                      </a:r>
                    </a:p>
                  </a:txBody>
                  <a:tcPr>
                    <a:solidFill>
                      <a:srgbClr val="EFEEF6"/>
                    </a:solidFill>
                  </a:tcPr>
                </a:tc>
                <a:tc hMerge="1">
                  <a:txBody>
                    <a:bodyPr/>
                    <a:lstStyle/>
                    <a:p>
                      <a:pPr algn="ctr"/>
                      <a:endParaRPr kumimoji="1" lang="ja-JP" altLang="en-US" sz="1200" b="1" dirty="0">
                        <a:effectLst/>
                      </a:endParaRPr>
                    </a:p>
                  </a:txBody>
                  <a:tcPr anchor="ctr">
                    <a:solidFill>
                      <a:srgbClr val="EFEEF6"/>
                    </a:solidFill>
                  </a:tcPr>
                </a:tc>
                <a:tc hMerge="1">
                  <a:txBody>
                    <a:bodyPr/>
                    <a:lstStyle/>
                    <a:p>
                      <a:pPr algn="ctr"/>
                      <a:endParaRPr kumimoji="1" lang="ja-JP" altLang="en-US" sz="1200" b="1" dirty="0">
                        <a:effectLst/>
                      </a:endParaRPr>
                    </a:p>
                  </a:txBody>
                  <a:tcPr anchor="ctr">
                    <a:solidFill>
                      <a:srgbClr val="EFEEF6"/>
                    </a:solidFill>
                  </a:tcPr>
                </a:tc>
                <a:tc hMerge="1">
                  <a:txBody>
                    <a:bodyPr/>
                    <a:lstStyle/>
                    <a:p>
                      <a:pPr algn="ctr"/>
                      <a:endParaRPr kumimoji="1" lang="ja-JP" altLang="en-US" sz="1200" b="1" dirty="0">
                        <a:effectLst/>
                      </a:endParaRPr>
                    </a:p>
                  </a:txBody>
                  <a:tcPr anchor="ctr">
                    <a:solidFill>
                      <a:srgbClr val="EFEEF6"/>
                    </a:solidFill>
                  </a:tcPr>
                </a:tc>
                <a:tc hMerge="1">
                  <a:txBody>
                    <a:bodyPr/>
                    <a:lstStyle/>
                    <a:p>
                      <a:pPr algn="ctr"/>
                      <a:endParaRPr kumimoji="1" lang="ja-JP" altLang="en-US" sz="1200" b="1" dirty="0">
                        <a:effectLst/>
                      </a:endParaRPr>
                    </a:p>
                  </a:txBody>
                  <a:tcPr anchor="ctr">
                    <a:solidFill>
                      <a:srgbClr val="EFEEF6"/>
                    </a:solidFill>
                  </a:tcPr>
                </a:tc>
                <a:extLst>
                  <a:ext uri="{0D108BD9-81ED-4DB2-BD59-A6C34878D82A}">
                    <a16:rowId xmlns:a16="http://schemas.microsoft.com/office/drawing/2014/main" val="637398085"/>
                  </a:ext>
                </a:extLst>
              </a:tr>
            </a:tbl>
          </a:graphicData>
        </a:graphic>
      </p:graphicFrame>
      <p:sp>
        <p:nvSpPr>
          <p:cNvPr id="6" name="スライド番号プレースホルダー 5">
            <a:extLst>
              <a:ext uri="{FF2B5EF4-FFF2-40B4-BE49-F238E27FC236}">
                <a16:creationId xmlns:a16="http://schemas.microsoft.com/office/drawing/2014/main" id="{CD9AA317-45A1-9B5D-7800-5833365EEA25}"/>
              </a:ext>
            </a:extLst>
          </p:cNvPr>
          <p:cNvSpPr>
            <a:spLocks noGrp="1"/>
          </p:cNvSpPr>
          <p:nvPr>
            <p:ph type="sldNum" sz="quarter" idx="12"/>
          </p:nvPr>
        </p:nvSpPr>
        <p:spPr>
          <a:xfrm>
            <a:off x="7072325" y="6492875"/>
            <a:ext cx="2057400" cy="365125"/>
          </a:xfrm>
        </p:spPr>
        <p:txBody>
          <a:bodyPr/>
          <a:lstStyle/>
          <a:p>
            <a:fld id="{E9D9C477-5CFB-4E8F-B477-AF2E93B6023D}" type="slidenum">
              <a:rPr kumimoji="1" lang="ja-JP" altLang="en-US" sz="2000" smtClean="0">
                <a:latin typeface="ＭＳ 明朝" panose="02020609040205080304" pitchFamily="17" charset="-128"/>
                <a:ea typeface="ＭＳ 明朝" panose="02020609040205080304" pitchFamily="17" charset="-128"/>
              </a:rPr>
              <a:t>9</a:t>
            </a:fld>
            <a:endParaRPr kumimoji="1" lang="ja-JP" altLang="en-US" sz="2000" dirty="0">
              <a:latin typeface="ＭＳ 明朝" panose="02020609040205080304" pitchFamily="17" charset="-128"/>
              <a:ea typeface="ＭＳ 明朝" panose="02020609040205080304" pitchFamily="17" charset="-128"/>
            </a:endParaRPr>
          </a:p>
        </p:txBody>
      </p:sp>
      <p:sp>
        <p:nvSpPr>
          <p:cNvPr id="8" name="正方形/長方形 7">
            <a:extLst>
              <a:ext uri="{FF2B5EF4-FFF2-40B4-BE49-F238E27FC236}">
                <a16:creationId xmlns:a16="http://schemas.microsoft.com/office/drawing/2014/main" id="{74E3D962-BD66-D2FD-62DD-E2BA6D1B23A9}"/>
              </a:ext>
            </a:extLst>
          </p:cNvPr>
          <p:cNvSpPr/>
          <p:nvPr/>
        </p:nvSpPr>
        <p:spPr>
          <a:xfrm>
            <a:off x="2587644" y="3309352"/>
            <a:ext cx="4339650" cy="923330"/>
          </a:xfrm>
          <a:prstGeom prst="rect">
            <a:avLst/>
          </a:prstGeom>
          <a:noFill/>
        </p:spPr>
        <p:txBody>
          <a:bodyPr wrap="none" lIns="91440" tIns="45720" rIns="91440" bIns="45720">
            <a:spAutoFit/>
          </a:bodyPr>
          <a:lstStyle/>
          <a:p>
            <a:pPr algn="ctr"/>
            <a:r>
              <a:rPr lang="ja-JP" altLang="en-US" sz="5400" b="1" dirty="0">
                <a:ln w="10160">
                  <a:solidFill>
                    <a:schemeClr val="bg1">
                      <a:lumMod val="50000"/>
                    </a:schemeClr>
                  </a:solidFill>
                  <a:prstDash val="solid"/>
                </a:ln>
                <a:solidFill>
                  <a:srgbClr val="FFFFFF"/>
                </a:solidFill>
                <a:effectLst>
                  <a:outerShdw blurRad="38100" dist="22860" dir="5400000" algn="tl" rotWithShape="0">
                    <a:srgbClr val="000000">
                      <a:alpha val="30000"/>
                    </a:srgbClr>
                  </a:outerShdw>
                </a:effectLst>
              </a:rPr>
              <a:t>記入イメージ</a:t>
            </a:r>
          </a:p>
        </p:txBody>
      </p:sp>
      <p:sp>
        <p:nvSpPr>
          <p:cNvPr id="3" name="楕円 2">
            <a:extLst>
              <a:ext uri="{FF2B5EF4-FFF2-40B4-BE49-F238E27FC236}">
                <a16:creationId xmlns:a16="http://schemas.microsoft.com/office/drawing/2014/main" id="{6C87607C-D5EE-62B8-32C4-74FF09E9A058}"/>
              </a:ext>
            </a:extLst>
          </p:cNvPr>
          <p:cNvSpPr/>
          <p:nvPr/>
        </p:nvSpPr>
        <p:spPr>
          <a:xfrm>
            <a:off x="5999973" y="6112802"/>
            <a:ext cx="1124910" cy="303962"/>
          </a:xfrm>
          <a:prstGeom prst="ellipse">
            <a:avLst/>
          </a:prstGeom>
          <a:noFill/>
          <a:ln w="28575">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50446135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993</TotalTime>
  <Words>1766</Words>
  <PresentationFormat>画面に合わせる (4:3)</PresentationFormat>
  <Paragraphs>206</Paragraphs>
  <Slides>9</Slides>
  <Notes>1</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9</vt:i4>
      </vt:variant>
    </vt:vector>
  </HeadingPairs>
  <TitlesOfParts>
    <vt:vector size="20" baseType="lpstr">
      <vt:lpstr>ＭＳ Ｐゴシック</vt:lpstr>
      <vt:lpstr>ＭＳ ゴシック</vt:lpstr>
      <vt:lpstr>ＭＳ 明朝</vt:lpstr>
      <vt:lpstr>UD デジタル 教科書体 NK-B</vt:lpstr>
      <vt:lpstr>メイリオ</vt:lpstr>
      <vt:lpstr>游ゴシック</vt:lpstr>
      <vt:lpstr>Arial</vt:lpstr>
      <vt:lpstr>Calibri</vt:lpstr>
      <vt:lpstr>Calibri Light</vt:lpstr>
      <vt:lpstr>Century</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2022-02-22T06:10:15Z</cp:lastPrinted>
  <dcterms:created xsi:type="dcterms:W3CDTF">2022-02-21T01:52:10Z</dcterms:created>
  <dcterms:modified xsi:type="dcterms:W3CDTF">2025-03-05T06:59:13Z</dcterms:modified>
</cp:coreProperties>
</file>