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74" r:id="rId2"/>
    <p:sldId id="290" r:id="rId3"/>
    <p:sldId id="276" r:id="rId4"/>
    <p:sldId id="277" r:id="rId5"/>
    <p:sldId id="3048" r:id="rId6"/>
    <p:sldId id="279" r:id="rId7"/>
    <p:sldId id="280" r:id="rId8"/>
    <p:sldId id="3044" r:id="rId9"/>
    <p:sldId id="282" r:id="rId10"/>
    <p:sldId id="283" r:id="rId11"/>
    <p:sldId id="3047" r:id="rId12"/>
    <p:sldId id="284" r:id="rId13"/>
    <p:sldId id="285" r:id="rId14"/>
    <p:sldId id="287" r:id="rId15"/>
    <p:sldId id="289" r:id="rId16"/>
  </p:sldIdLst>
  <p:sldSz cx="9144000" cy="6858000" type="screen4x3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EEF6"/>
    <a:srgbClr val="CFCD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195" autoAdjust="0"/>
  </p:normalViewPr>
  <p:slideViewPr>
    <p:cSldViewPr snapToGrid="0">
      <p:cViewPr varScale="1">
        <p:scale>
          <a:sx n="64" d="100"/>
          <a:sy n="64" d="100"/>
        </p:scale>
        <p:origin x="13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5448" cy="495131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6" y="1"/>
            <a:ext cx="2945448" cy="495131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D35DDC10-8E77-4591-9A85-F9B4737BBAB0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5075"/>
            <a:ext cx="444182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8" tIns="45304" rIns="90608" bIns="4530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6" y="4751055"/>
            <a:ext cx="5437506" cy="3886937"/>
          </a:xfrm>
          <a:prstGeom prst="rect">
            <a:avLst/>
          </a:prstGeom>
        </p:spPr>
        <p:txBody>
          <a:bodyPr vert="horz" lIns="90608" tIns="45304" rIns="90608" bIns="4530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377534"/>
            <a:ext cx="2945448" cy="495131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6" y="9377534"/>
            <a:ext cx="2945448" cy="495131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F5DF2C09-C243-43FB-BADF-3C81B281FD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1551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８</a:t>
            </a:r>
            <a:r>
              <a:rPr kumimoji="1" lang="en-US" altLang="ja-JP" dirty="0"/>
              <a:t>.</a:t>
            </a:r>
            <a:r>
              <a:rPr kumimoji="1" lang="ja-JP" altLang="en-US" dirty="0"/>
              <a:t>ロードマップ（令和５年９月時点（中間評価）、令和７年３月終了時点）　</a:t>
            </a:r>
          </a:p>
          <a:p>
            <a:r>
              <a:rPr kumimoji="1" lang="en-US" altLang="ja-JP" dirty="0"/>
              <a:t>※</a:t>
            </a:r>
            <a:r>
              <a:rPr kumimoji="1" lang="ja-JP" altLang="en-US" dirty="0"/>
              <a:t>本項目で</a:t>
            </a:r>
            <a:r>
              <a:rPr kumimoji="1" lang="en-US" altLang="ja-JP" dirty="0"/>
              <a:t>1p</a:t>
            </a:r>
            <a:r>
              <a:rPr kumimoji="1" lang="ja-JP" altLang="en-US" dirty="0"/>
              <a:t>まで可、デザインは自由</a:t>
            </a:r>
            <a:endParaRPr kumimoji="1" lang="en-US" altLang="ja-JP" dirty="0"/>
          </a:p>
          <a:p>
            <a:r>
              <a:rPr kumimoji="1" lang="en-US" altLang="ja-JP" dirty="0"/>
              <a:t>*****************************************</a:t>
            </a:r>
          </a:p>
          <a:p>
            <a:endParaRPr kumimoji="1" lang="en-US" altLang="ja-JP" dirty="0"/>
          </a:p>
          <a:p>
            <a:endParaRPr kumimoji="1" lang="ja-JP" altLang="en-US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49062"/>
            <a:fld id="{23778800-8EE9-42C6-88F5-04917186B336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49062"/>
              <a:t>8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436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02F45D-9407-FC6E-0D71-09CDEEE7E9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5B13AED9-C614-C941-A1F5-D9BE7E29E48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BAF3CDCB-F522-F254-44A9-194CFA3125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93040A0-A747-B6AB-71D2-6B24087C61F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DF2C09-C243-43FB-BADF-3C81B281FD63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6978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8D85-408C-4313-A839-C79F6CEFEDFE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9C477-5CFB-4E8F-B477-AF2E93B602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2037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6FA8E-780C-40BB-B4F8-500F6CAF86D7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9C477-5CFB-4E8F-B477-AF2E93B602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0724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97D6-D391-4FAD-83E9-19F331FF99F6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9C477-5CFB-4E8F-B477-AF2E93B602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7615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5590-0F68-4AAB-A5EF-AECE49A98B7E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9C477-5CFB-4E8F-B477-AF2E93B602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1765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ABCFF-0519-4502-B8AF-899E3419BCA3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9C477-5CFB-4E8F-B477-AF2E93B602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6422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2DC9E-621F-4785-AA9E-4B023AF3DD21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9C477-5CFB-4E8F-B477-AF2E93B602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2634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4F96-BEC0-4577-AFF6-06AB5D7E78CB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9C477-5CFB-4E8F-B477-AF2E93B602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926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12C46-BAA8-4EA1-999E-4593C1ECC2F0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9C477-5CFB-4E8F-B477-AF2E93B602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7728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37596-0B9E-4AB7-8759-0EA9D43CC69C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9C477-5CFB-4E8F-B477-AF2E93B602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5624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ACC59-46DA-4C81-864C-CD610ECE5538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9C477-5CFB-4E8F-B477-AF2E93B602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8803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C4CFD-51C8-4070-9BD6-BF01BE964C61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9C477-5CFB-4E8F-B477-AF2E93B602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6985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0839A-3FFF-4DBF-8B2B-54CB2D4E7520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9C477-5CFB-4E8F-B477-AF2E93B602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455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-1" y="-2698"/>
            <a:ext cx="9144001" cy="68157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360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1. Cover</a:t>
            </a:r>
            <a:endParaRPr lang="en-US" altLang="ja-JP" sz="3200" dirty="0">
              <a:solidFill>
                <a:schemeClr val="bg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224" y="682591"/>
            <a:ext cx="9144001" cy="5458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* This item can be up to 1 page. Basically, use the following form (font size, etc. can be modified).</a:t>
            </a:r>
            <a:r>
              <a:rPr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
</a:t>
            </a:r>
            <a:r>
              <a:rPr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*</a:t>
            </a:r>
            <a:r>
              <a:rPr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Thereafter, italics were removed at the time of submission.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924802" y="168810"/>
            <a:ext cx="12057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>
                <a:solidFill>
                  <a:schemeClr val="bg1"/>
                </a:solidFill>
              </a:rPr>
              <a:t>(Form 2)</a:t>
            </a:r>
            <a:endParaRPr lang="ja-JP" altLang="en-US"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26813E7B-3ACE-C35F-97A4-1ECDB82A7D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618770"/>
              </p:ext>
            </p:extLst>
          </p:nvPr>
        </p:nvGraphicFramePr>
        <p:xfrm>
          <a:off x="67579" y="1306351"/>
          <a:ext cx="8993292" cy="5489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5767">
                  <a:extLst>
                    <a:ext uri="{9D8B030D-6E8A-4147-A177-3AD203B41FA5}">
                      <a16:colId xmlns:a16="http://schemas.microsoft.com/office/drawing/2014/main" val="202982848"/>
                    </a:ext>
                  </a:extLst>
                </a:gridCol>
                <a:gridCol w="6847525">
                  <a:extLst>
                    <a:ext uri="{9D8B030D-6E8A-4147-A177-3AD203B41FA5}">
                      <a16:colId xmlns:a16="http://schemas.microsoft.com/office/drawing/2014/main" val="760964914"/>
                    </a:ext>
                  </a:extLst>
                </a:gridCol>
              </a:tblGrid>
              <a:tr h="24536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Item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Detail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79196789"/>
                  </a:ext>
                </a:extLst>
              </a:tr>
              <a:tr h="5040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Fields of application</a:t>
                      </a:r>
                      <a:endParaRPr kumimoji="1" lang="ja-JP" altLang="en-US" sz="16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*Selection of the 4 research fields(Manufacturing, Health care, Agri </a:t>
                      </a:r>
                      <a:r>
                        <a:rPr lang="en-US" altLang="ja-JP" sz="1400" i="1" dirty="0" err="1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Fish,Carbon</a:t>
                      </a:r>
                      <a:r>
                        <a:rPr lang="en-US" altLang="ja-JP" sz="14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Neutrality )</a:t>
                      </a:r>
                      <a:r>
                        <a:rPr kumimoji="1" lang="en-US" altLang="ja-JP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1" lang="ja-JP" altLang="en-US" sz="1400" i="1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59155463"/>
                  </a:ext>
                </a:extLst>
              </a:tr>
              <a:tr h="5140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Research Themes</a:t>
                      </a:r>
                      <a:endParaRPr kumimoji="1" lang="ja-JP" altLang="en-US" sz="16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Challenge frame</a:t>
                      </a:r>
                      <a:r>
                        <a:rPr lang="ja-JP" altLang="en-US" sz="14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・</a:t>
                      </a:r>
                      <a:r>
                        <a:rPr lang="en-US" altLang="ja-JP" sz="14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Practical frame</a:t>
                      </a:r>
                      <a:r>
                        <a:rPr lang="ja-JP" altLang="en-US" sz="1400" i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　</a:t>
                      </a:r>
                      <a:r>
                        <a:rPr lang="en-US" altLang="ja-JP" sz="14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*</a:t>
                      </a:r>
                      <a:r>
                        <a:rPr lang="ja-JP" altLang="en-US" sz="14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</a:t>
                      </a:r>
                      <a:r>
                        <a:rPr lang="en-US" altLang="ja-JP" sz="14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Put </a:t>
                      </a:r>
                      <a:r>
                        <a:rPr lang="ja-JP" altLang="en-US" sz="14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 </a:t>
                      </a:r>
                      <a:r>
                        <a:rPr lang="en-US" altLang="ja-JP" sz="14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on either Research Themes</a:t>
                      </a:r>
                      <a:endParaRPr lang="en-US" altLang="ja-JP" sz="14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2950912"/>
                  </a:ext>
                </a:extLst>
              </a:tr>
              <a:tr h="61459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Title of  Research Theme</a:t>
                      </a:r>
                      <a:endParaRPr kumimoji="1" lang="ja-JP" altLang="en-US" sz="16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* Fill in your research theme</a:t>
                      </a:r>
                      <a:endParaRPr lang="en-US" altLang="ja-JP" sz="14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2535705"/>
                  </a:ext>
                </a:extLst>
              </a:tr>
              <a:tr h="87006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Research Leader</a:t>
                      </a:r>
                      <a:endParaRPr kumimoji="1" lang="ja-JP" altLang="en-US" sz="16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* Fill your affiliation, position, and name (Fill one person for this item, but do not specify university or company etc.)</a:t>
                      </a:r>
                      <a:endParaRPr lang="en-US" altLang="ja-JP" sz="14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9907616"/>
                  </a:ext>
                </a:extLst>
              </a:tr>
              <a:tr h="87006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Commercialization Leader</a:t>
                      </a:r>
                      <a:endParaRPr kumimoji="1" lang="ja-JP" altLang="en-US" sz="16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* Enter affiliation, position, and name (Set for each development target, no limit on the number of people, companies only)</a:t>
                      </a:r>
                      <a:endParaRPr lang="en-US" altLang="ja-JP" sz="14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8125221"/>
                  </a:ext>
                </a:extLst>
              </a:tr>
              <a:tr h="146342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+mn-cs"/>
                        </a:rPr>
                        <a:t>Research Participating Organization</a:t>
                      </a:r>
                      <a:endParaRPr kumimoji="1" lang="ja-JP" altLang="en-US" sz="16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* Participating institutions other than research leaders and commercialization leaders are entered.
* After the name of the participating organization, the following is noted.
Small and medium-sized companies are ●, medium-sized companies are </a:t>
                      </a:r>
                      <a:r>
                        <a:rPr lang="ja-JP" altLang="en-US" sz="14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</a:t>
                      </a:r>
                      <a:r>
                        <a:rPr lang="en-US" altLang="ja-JP" sz="1400" i="1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, startups are ▲, overseas universities and research institutes are ★</a:t>
                      </a:r>
                      <a:endParaRPr kumimoji="1" lang="en-US" altLang="ja-JP" sz="1400" i="1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1695449"/>
                  </a:ext>
                </a:extLst>
              </a:tr>
            </a:tbl>
          </a:graphicData>
        </a:graphic>
      </p:graphicFrame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8A2D198-17FB-B88B-9EFB-2F2D742D4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93825" y="6506627"/>
            <a:ext cx="2057400" cy="365125"/>
          </a:xfrm>
        </p:spPr>
        <p:txBody>
          <a:bodyPr/>
          <a:lstStyle/>
          <a:p>
            <a:fld id="{E9D9C477-5CFB-4E8F-B477-AF2E93B6023D}" type="slidenum">
              <a:rPr kumimoji="1" lang="ja-JP" altLang="en-US" sz="200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</a:t>
            </a:fld>
            <a:endParaRPr kumimoji="1" lang="ja-JP" altLang="en-US" sz="2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75823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1136072" y="1129553"/>
            <a:ext cx="8007928" cy="3937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altLang="ja-JP" sz="3200" dirty="0">
              <a:solidFill>
                <a:schemeClr val="bg1">
                  <a:lumMod val="50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7768" y="678284"/>
            <a:ext cx="9144000" cy="6046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* This item can be up to 2 page. Basically, use the following form (font size, etc. can be modified). Image drawings are added as appropriate.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-1" y="-2698"/>
            <a:ext cx="9144001" cy="68157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360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10. Business Plan</a:t>
            </a:r>
            <a:endParaRPr lang="en-US" altLang="ja-JP" sz="3600" dirty="0">
              <a:solidFill>
                <a:schemeClr val="bg1"/>
              </a:solidFill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1F0126E-C25E-E6AC-B5B8-EF9EE993A796}"/>
              </a:ext>
            </a:extLst>
          </p:cNvPr>
          <p:cNvSpPr/>
          <p:nvPr/>
        </p:nvSpPr>
        <p:spPr>
          <a:xfrm>
            <a:off x="5735782" y="1925789"/>
            <a:ext cx="8007928" cy="3937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altLang="ja-JP" sz="3200" dirty="0">
              <a:solidFill>
                <a:schemeClr val="bg1">
                  <a:lumMod val="50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75F097ED-D429-CA3C-F723-AEFD227FB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52412" y="6456127"/>
            <a:ext cx="2057400" cy="365125"/>
          </a:xfrm>
        </p:spPr>
        <p:txBody>
          <a:bodyPr/>
          <a:lstStyle/>
          <a:p>
            <a:fld id="{E9D9C477-5CFB-4E8F-B477-AF2E93B6023D}" type="slidenum">
              <a:rPr kumimoji="1" lang="ja-JP" altLang="en-US" sz="200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10</a:t>
            </a:fld>
            <a:endParaRPr kumimoji="1" lang="ja-JP" altLang="en-US" sz="2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639105ED-4C86-22DD-8924-2ED09FF5B7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583631"/>
              </p:ext>
            </p:extLst>
          </p:nvPr>
        </p:nvGraphicFramePr>
        <p:xfrm>
          <a:off x="261049" y="1174557"/>
          <a:ext cx="8424544" cy="523196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25673">
                  <a:extLst>
                    <a:ext uri="{9D8B030D-6E8A-4147-A177-3AD203B41FA5}">
                      <a16:colId xmlns:a16="http://schemas.microsoft.com/office/drawing/2014/main" val="283202130"/>
                    </a:ext>
                  </a:extLst>
                </a:gridCol>
                <a:gridCol w="1473565">
                  <a:extLst>
                    <a:ext uri="{9D8B030D-6E8A-4147-A177-3AD203B41FA5}">
                      <a16:colId xmlns:a16="http://schemas.microsoft.com/office/drawing/2014/main" val="4286642311"/>
                    </a:ext>
                  </a:extLst>
                </a:gridCol>
                <a:gridCol w="1535440">
                  <a:extLst>
                    <a:ext uri="{9D8B030D-6E8A-4147-A177-3AD203B41FA5}">
                      <a16:colId xmlns:a16="http://schemas.microsoft.com/office/drawing/2014/main" val="249313805"/>
                    </a:ext>
                  </a:extLst>
                </a:gridCol>
                <a:gridCol w="1396622">
                  <a:extLst>
                    <a:ext uri="{9D8B030D-6E8A-4147-A177-3AD203B41FA5}">
                      <a16:colId xmlns:a16="http://schemas.microsoft.com/office/drawing/2014/main" val="4276365540"/>
                    </a:ext>
                  </a:extLst>
                </a:gridCol>
                <a:gridCol w="1396622">
                  <a:extLst>
                    <a:ext uri="{9D8B030D-6E8A-4147-A177-3AD203B41FA5}">
                      <a16:colId xmlns:a16="http://schemas.microsoft.com/office/drawing/2014/main" val="1299970852"/>
                    </a:ext>
                  </a:extLst>
                </a:gridCol>
                <a:gridCol w="1396622">
                  <a:extLst>
                    <a:ext uri="{9D8B030D-6E8A-4147-A177-3AD203B41FA5}">
                      <a16:colId xmlns:a16="http://schemas.microsoft.com/office/drawing/2014/main" val="3766335155"/>
                    </a:ext>
                  </a:extLst>
                </a:gridCol>
              </a:tblGrid>
              <a:tr h="7095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Calibri 本文"/>
                          <a:ea typeface="ＭＳ Ｐゴシック" panose="020B0600070205080204" pitchFamily="50" charset="-128"/>
                        </a:rPr>
                        <a:t>Participating Companies</a:t>
                      </a:r>
                      <a:endParaRPr kumimoji="1" lang="ja-JP" altLang="en-US" sz="1400" dirty="0">
                        <a:latin typeface="Calibri 本文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Development Targets</a:t>
                      </a:r>
                      <a:endParaRPr kumimoji="1"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Outcome at the end of the day
&lt;March &gt;, 2029)</a:t>
                      </a:r>
                      <a:endParaRPr kumimoji="1"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March 2030
&lt; 1 year later&gt;</a:t>
                      </a:r>
                      <a:endParaRPr kumimoji="1"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March 2032
&lt;3 years later&gt;</a:t>
                      </a:r>
                      <a:endParaRPr kumimoji="1"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March 2035
&lt; after 5 years&gt;</a:t>
                      </a:r>
                      <a:endParaRPr kumimoji="1"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5810035"/>
                  </a:ext>
                </a:extLst>
              </a:tr>
              <a:tr h="2323661">
                <a:tc rowSpan="2">
                  <a:txBody>
                    <a:bodyPr/>
                    <a:lstStyle/>
                    <a:p>
                      <a:r>
                        <a:rPr kumimoji="1" lang="ja-JP" altLang="en-US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〇〇</a:t>
                      </a:r>
                      <a:r>
                        <a:rPr kumimoji="1" lang="en-US" altLang="ja-JP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Company</a:t>
                      </a:r>
                      <a:endParaRPr kumimoji="1" lang="ja-JP" altLang="en-US" sz="1600" i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development of technology</a:t>
                      </a:r>
                      <a:endParaRPr kumimoji="1" lang="ja-JP" altLang="en-US" sz="1600" i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kumimoji="1"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Achieve 0% of conductivity and commercialize </a:t>
                      </a:r>
                      <a:r>
                        <a:rPr kumimoji="1"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kumimoji="1"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using the same technology.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&lt;sales: </a:t>
                      </a:r>
                      <a:r>
                        <a:rPr kumimoji="1"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</a:t>
                      </a:r>
                      <a:r>
                        <a:rPr kumimoji="1"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yen/year&gt;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Improve to </a:t>
                      </a:r>
                      <a:r>
                        <a:rPr kumimoji="1"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〇</a:t>
                      </a:r>
                      <a:r>
                        <a:rPr kumimoji="1"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%</a:t>
                      </a:r>
                      <a:r>
                        <a:rPr kumimoji="1"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＜</a:t>
                      </a:r>
                      <a:r>
                        <a:rPr kumimoji="1"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Sales: </a:t>
                      </a:r>
                      <a:r>
                        <a:rPr kumimoji="1"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〇〇</a:t>
                      </a:r>
                      <a:r>
                        <a:rPr kumimoji="1"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yen/year</a:t>
                      </a:r>
                      <a:r>
                        <a:rPr kumimoji="1"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＞</a:t>
                      </a:r>
                      <a:endParaRPr kumimoji="1" lang="en-US" altLang="ja-JP" sz="1400" i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In collaboration with </a:t>
                      </a:r>
                      <a:r>
                        <a:rPr kumimoji="1"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〇〇 </a:t>
                      </a:r>
                      <a:r>
                        <a:rPr kumimoji="1"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company, </a:t>
                      </a:r>
                      <a:r>
                        <a:rPr kumimoji="1"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〇〇 </a:t>
                      </a:r>
                      <a:r>
                        <a:rPr kumimoji="1"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technology is diverted and </a:t>
                      </a:r>
                      <a:r>
                        <a:rPr kumimoji="1"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〇〇 </a:t>
                      </a:r>
                      <a:r>
                        <a:rPr kumimoji="1"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is commercialized.</a:t>
                      </a:r>
                      <a:r>
                        <a:rPr kumimoji="1"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＜</a:t>
                      </a:r>
                      <a:r>
                        <a:rPr kumimoji="1"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Sales: </a:t>
                      </a:r>
                      <a:r>
                        <a:rPr kumimoji="1"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〇〇</a:t>
                      </a:r>
                      <a:r>
                        <a:rPr kumimoji="1"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yen/year</a:t>
                      </a:r>
                      <a:r>
                        <a:rPr kumimoji="1"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＞</a:t>
                      </a:r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Promote joint development with 00 companies in the U.S. to develop sales channels in the U.S.&lt; sales: </a:t>
                      </a:r>
                      <a:r>
                        <a:rPr kumimoji="1"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〇〇</a:t>
                      </a:r>
                      <a:r>
                        <a:rPr kumimoji="1"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yen/year&gt;</a:t>
                      </a:r>
                      <a:endParaRPr kumimoji="1" lang="ja-JP" altLang="en-US" sz="1400" i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CF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492608"/>
                  </a:ext>
                </a:extLst>
              </a:tr>
              <a:tr h="39825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・・・</a:t>
                      </a:r>
                    </a:p>
                  </a:txBody>
                  <a:tcPr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i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i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i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i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EFEE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245591"/>
                  </a:ext>
                </a:extLst>
              </a:tr>
              <a:tr h="798226">
                <a:tc rowSpan="2">
                  <a:txBody>
                    <a:bodyPr/>
                    <a:lstStyle/>
                    <a:p>
                      <a:r>
                        <a:rPr kumimoji="1" lang="en-US" altLang="ja-JP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Company</a:t>
                      </a:r>
                    </a:p>
                    <a:p>
                      <a:r>
                        <a:rPr kumimoji="1" lang="ja-JP" altLang="en-US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〇〇</a:t>
                      </a:r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design and system construction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i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i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i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CF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973948"/>
                  </a:ext>
                </a:extLst>
              </a:tr>
              <a:tr h="335672">
                <a:tc v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・・・</a:t>
                      </a:r>
                    </a:p>
                  </a:txBody>
                  <a:tcPr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i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i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i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i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EFEE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08857"/>
                  </a:ext>
                </a:extLst>
              </a:tr>
              <a:tr h="619891">
                <a:tc>
                  <a:txBody>
                    <a:bodyPr/>
                    <a:lstStyle/>
                    <a:p>
                      <a:endParaRPr kumimoji="1" lang="ja-JP" altLang="en-US" sz="1600" i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i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i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i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i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i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CF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392844"/>
                  </a:ext>
                </a:extLst>
              </a:tr>
            </a:tbl>
          </a:graphicData>
        </a:graphic>
      </p:graphicFrame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42EC966E-50EE-621E-FC58-E030A48061DE}"/>
              </a:ext>
            </a:extLst>
          </p:cNvPr>
          <p:cNvCxnSpPr>
            <a:cxnSpLocks/>
          </p:cNvCxnSpPr>
          <p:nvPr/>
        </p:nvCxnSpPr>
        <p:spPr>
          <a:xfrm>
            <a:off x="4473321" y="2715471"/>
            <a:ext cx="1410415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F7EA3F69-0B5A-0EBC-4CE0-2C5D38ECA4EB}"/>
              </a:ext>
            </a:extLst>
          </p:cNvPr>
          <p:cNvCxnSpPr>
            <a:cxnSpLocks/>
          </p:cNvCxnSpPr>
          <p:nvPr/>
        </p:nvCxnSpPr>
        <p:spPr>
          <a:xfrm>
            <a:off x="5913996" y="3976997"/>
            <a:ext cx="2771597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BABFED2-22C2-39E2-B8BF-622BBECD4E5A}"/>
              </a:ext>
            </a:extLst>
          </p:cNvPr>
          <p:cNvSpPr/>
          <p:nvPr/>
        </p:nvSpPr>
        <p:spPr>
          <a:xfrm>
            <a:off x="2449143" y="3906109"/>
            <a:ext cx="44812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5400" b="1" dirty="0">
                <a:ln w="1016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Filling in image</a:t>
            </a:r>
            <a:endParaRPr lang="ja-JP" altLang="en-US" sz="5400" b="1" dirty="0">
              <a:ln w="10160">
                <a:solidFill>
                  <a:schemeClr val="bg1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815F12F0-CB6B-5FBF-9EF6-7D0048F890F7}"/>
              </a:ext>
            </a:extLst>
          </p:cNvPr>
          <p:cNvSpPr/>
          <p:nvPr/>
        </p:nvSpPr>
        <p:spPr>
          <a:xfrm>
            <a:off x="-1" y="6359798"/>
            <a:ext cx="9144000" cy="6046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* The deadline for the challenge is March 2027, one year later is March 2028, three years later is March 2030, and five years later is March 2032.</a:t>
            </a:r>
          </a:p>
        </p:txBody>
      </p:sp>
    </p:spTree>
    <p:extLst>
      <p:ext uri="{BB962C8B-B14F-4D97-AF65-F5344CB8AC3E}">
        <p14:creationId xmlns:p14="http://schemas.microsoft.com/office/powerpoint/2010/main" val="21692665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/>
        </p:nvSpPr>
        <p:spPr>
          <a:xfrm>
            <a:off x="8341" y="687711"/>
            <a:ext cx="9144000" cy="526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* This item can be up to 1 page. Basically, the design image is as follows. Line diagrams and image drawings are added to the design as appropriate.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-1" y="-2698"/>
            <a:ext cx="9144001" cy="68157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3400" dirty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11. Markets to target and their approach</a:t>
            </a:r>
            <a:endParaRPr lang="en-US" altLang="ja-JP" sz="3400" dirty="0">
              <a:solidFill>
                <a:schemeClr val="bg1"/>
              </a:solidFill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1F0126E-C25E-E6AC-B5B8-EF9EE993A796}"/>
              </a:ext>
            </a:extLst>
          </p:cNvPr>
          <p:cNvSpPr/>
          <p:nvPr/>
        </p:nvSpPr>
        <p:spPr>
          <a:xfrm>
            <a:off x="5735782" y="1925789"/>
            <a:ext cx="8007928" cy="3937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altLang="ja-JP" sz="3200" dirty="0">
              <a:solidFill>
                <a:schemeClr val="bg1">
                  <a:lumMod val="50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75F097ED-D429-CA3C-F723-AEFD227FB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52412" y="6456127"/>
            <a:ext cx="2057400" cy="365125"/>
          </a:xfrm>
        </p:spPr>
        <p:txBody>
          <a:bodyPr/>
          <a:lstStyle/>
          <a:p>
            <a:fld id="{E9D9C477-5CFB-4E8F-B477-AF2E93B6023D}" type="slidenum">
              <a:rPr kumimoji="1" lang="ja-JP" altLang="en-US" sz="200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11</a:t>
            </a:fld>
            <a:endParaRPr kumimoji="1" lang="ja-JP" altLang="en-US" sz="2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F9C1DC2-6400-2140-A9EB-713126BD8717}"/>
              </a:ext>
            </a:extLst>
          </p:cNvPr>
          <p:cNvSpPr/>
          <p:nvPr/>
        </p:nvSpPr>
        <p:spPr>
          <a:xfrm>
            <a:off x="1118331" y="1302526"/>
            <a:ext cx="6999436" cy="47576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0DDF5D6A-4CD9-10AA-FE22-D4AD44D775A0}"/>
              </a:ext>
            </a:extLst>
          </p:cNvPr>
          <p:cNvCxnSpPr>
            <a:cxnSpLocks/>
            <a:stCxn id="5" idx="1"/>
            <a:endCxn id="5" idx="3"/>
          </p:cNvCxnSpPr>
          <p:nvPr/>
        </p:nvCxnSpPr>
        <p:spPr>
          <a:xfrm>
            <a:off x="1118331" y="3681372"/>
            <a:ext cx="6999436" cy="0"/>
          </a:xfrm>
          <a:prstGeom prst="straightConnector1">
            <a:avLst/>
          </a:prstGeom>
          <a:ln w="57150"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2DA37581-E578-F937-10B9-2CEBA89C9A10}"/>
              </a:ext>
            </a:extLst>
          </p:cNvPr>
          <p:cNvCxnSpPr>
            <a:cxnSpLocks/>
            <a:stCxn id="5" idx="0"/>
            <a:endCxn id="5" idx="2"/>
          </p:cNvCxnSpPr>
          <p:nvPr/>
        </p:nvCxnSpPr>
        <p:spPr>
          <a:xfrm>
            <a:off x="4618049" y="1302526"/>
            <a:ext cx="0" cy="4757692"/>
          </a:xfrm>
          <a:prstGeom prst="straightConnector1">
            <a:avLst/>
          </a:prstGeom>
          <a:ln w="57150"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7B771D4-1BBD-043B-1314-3D3F52967C04}"/>
              </a:ext>
            </a:extLst>
          </p:cNvPr>
          <p:cNvSpPr/>
          <p:nvPr/>
        </p:nvSpPr>
        <p:spPr>
          <a:xfrm>
            <a:off x="6958311" y="3256749"/>
            <a:ext cx="1776490" cy="3937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</a:t>
            </a:r>
            <a:r>
              <a:rPr lang="en-US" altLang="ja-JP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Large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CBA4DD6-CBAB-5884-E4E0-FE5251780456}"/>
              </a:ext>
            </a:extLst>
          </p:cNvPr>
          <p:cNvSpPr txBox="1"/>
          <p:nvPr/>
        </p:nvSpPr>
        <p:spPr>
          <a:xfrm>
            <a:off x="4618049" y="1372133"/>
            <a:ext cx="461665" cy="120344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</a:t>
            </a:r>
            <a:r>
              <a:rPr lang="en-US" altLang="ja-JP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High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99658B3-F2D1-9B1A-31F7-5769C583132B}"/>
              </a:ext>
            </a:extLst>
          </p:cNvPr>
          <p:cNvSpPr txBox="1"/>
          <p:nvPr/>
        </p:nvSpPr>
        <p:spPr>
          <a:xfrm>
            <a:off x="4618049" y="5181064"/>
            <a:ext cx="461665" cy="94876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</a:t>
            </a:r>
            <a:r>
              <a:rPr lang="en-US" altLang="ja-JP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Low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EAEE6030-7AB9-A8DB-E6D5-68C19720F3C8}"/>
              </a:ext>
            </a:extLst>
          </p:cNvPr>
          <p:cNvSpPr/>
          <p:nvPr/>
        </p:nvSpPr>
        <p:spPr>
          <a:xfrm>
            <a:off x="1276054" y="3256749"/>
            <a:ext cx="1776490" cy="3937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</a:t>
            </a:r>
            <a:r>
              <a:rPr lang="en-US" altLang="ja-JP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Small</a:t>
            </a:r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193E2026-F0A2-E888-6F8D-4E8F7CB722C0}"/>
              </a:ext>
            </a:extLst>
          </p:cNvPr>
          <p:cNvSpPr/>
          <p:nvPr/>
        </p:nvSpPr>
        <p:spPr>
          <a:xfrm>
            <a:off x="3710227" y="1499880"/>
            <a:ext cx="539429" cy="53942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69AE5D83-69BE-4A64-BFEB-6FF1F61AB2FB}"/>
              </a:ext>
            </a:extLst>
          </p:cNvPr>
          <p:cNvSpPr/>
          <p:nvPr/>
        </p:nvSpPr>
        <p:spPr>
          <a:xfrm>
            <a:off x="3359713" y="1544517"/>
            <a:ext cx="1241995" cy="5394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ja-JP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Company </a:t>
            </a:r>
          </a:p>
          <a:p>
            <a:pPr algn="ctr"/>
            <a:r>
              <a:rPr lang="en-US" altLang="ja-JP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A</a:t>
            </a:r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28E57D56-6FBA-0A46-0B33-065E880DC930}"/>
              </a:ext>
            </a:extLst>
          </p:cNvPr>
          <p:cNvSpPr/>
          <p:nvPr/>
        </p:nvSpPr>
        <p:spPr>
          <a:xfrm>
            <a:off x="2670838" y="2746034"/>
            <a:ext cx="539429" cy="53942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0F4E090D-B861-8E1E-EB5B-8FC968F4661A}"/>
              </a:ext>
            </a:extLst>
          </p:cNvPr>
          <p:cNvSpPr/>
          <p:nvPr/>
        </p:nvSpPr>
        <p:spPr>
          <a:xfrm>
            <a:off x="2565568" y="2784758"/>
            <a:ext cx="749967" cy="3937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ja-JP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Company B</a:t>
            </a:r>
            <a:endParaRPr lang="en-US" altLang="ja-JP" b="1" i="1" dirty="0">
              <a:solidFill>
                <a:schemeClr val="bg1">
                  <a:lumMod val="50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E4AE1A61-2C70-A333-DF21-A1D7FA6C3CFF}"/>
              </a:ext>
            </a:extLst>
          </p:cNvPr>
          <p:cNvSpPr/>
          <p:nvPr/>
        </p:nvSpPr>
        <p:spPr>
          <a:xfrm>
            <a:off x="6064530" y="3162274"/>
            <a:ext cx="539429" cy="53942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D7E9E1EB-9889-F632-EBEA-8C7AB6F7114F}"/>
              </a:ext>
            </a:extLst>
          </p:cNvPr>
          <p:cNvSpPr/>
          <p:nvPr/>
        </p:nvSpPr>
        <p:spPr>
          <a:xfrm>
            <a:off x="7308460" y="5496384"/>
            <a:ext cx="539429" cy="53942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B5F2FA37-9EDC-2EE9-9166-87E562EEAA1E}"/>
              </a:ext>
            </a:extLst>
          </p:cNvPr>
          <p:cNvSpPr/>
          <p:nvPr/>
        </p:nvSpPr>
        <p:spPr>
          <a:xfrm>
            <a:off x="1744415" y="4150119"/>
            <a:ext cx="539429" cy="53942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1E6C1C1C-0258-003F-1907-4D565F08EA70}"/>
              </a:ext>
            </a:extLst>
          </p:cNvPr>
          <p:cNvSpPr/>
          <p:nvPr/>
        </p:nvSpPr>
        <p:spPr>
          <a:xfrm>
            <a:off x="3725107" y="4495013"/>
            <a:ext cx="539429" cy="53942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楕円 40">
            <a:extLst>
              <a:ext uri="{FF2B5EF4-FFF2-40B4-BE49-F238E27FC236}">
                <a16:creationId xmlns:a16="http://schemas.microsoft.com/office/drawing/2014/main" id="{1A7A9FC4-2F79-70C8-70FE-0C7DF55B4D16}"/>
              </a:ext>
            </a:extLst>
          </p:cNvPr>
          <p:cNvSpPr/>
          <p:nvPr/>
        </p:nvSpPr>
        <p:spPr>
          <a:xfrm>
            <a:off x="3605381" y="5396273"/>
            <a:ext cx="539429" cy="53942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楕円 42">
            <a:extLst>
              <a:ext uri="{FF2B5EF4-FFF2-40B4-BE49-F238E27FC236}">
                <a16:creationId xmlns:a16="http://schemas.microsoft.com/office/drawing/2014/main" id="{AA7B6E1B-65F6-DFD4-22B1-83342B959753}"/>
              </a:ext>
            </a:extLst>
          </p:cNvPr>
          <p:cNvSpPr/>
          <p:nvPr/>
        </p:nvSpPr>
        <p:spPr>
          <a:xfrm>
            <a:off x="1423413" y="5385087"/>
            <a:ext cx="539429" cy="53942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楕円 45">
            <a:extLst>
              <a:ext uri="{FF2B5EF4-FFF2-40B4-BE49-F238E27FC236}">
                <a16:creationId xmlns:a16="http://schemas.microsoft.com/office/drawing/2014/main" id="{0D20C5E7-6E9B-A761-C1F8-332B88AE6803}"/>
              </a:ext>
            </a:extLst>
          </p:cNvPr>
          <p:cNvSpPr/>
          <p:nvPr/>
        </p:nvSpPr>
        <p:spPr>
          <a:xfrm>
            <a:off x="2441071" y="4231599"/>
            <a:ext cx="1091837" cy="1091837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57150" cmpd="dbl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4965723A-5DFE-445F-DC5A-B93FCCDDF628}"/>
              </a:ext>
            </a:extLst>
          </p:cNvPr>
          <p:cNvSpPr/>
          <p:nvPr/>
        </p:nvSpPr>
        <p:spPr>
          <a:xfrm>
            <a:off x="2424847" y="4428086"/>
            <a:ext cx="1265485" cy="7935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Participating </a:t>
            </a:r>
            <a:r>
              <a:rPr kumimoji="1" lang="en-US" altLang="ja-JP" sz="1200" b="1" i="1" kern="1200" dirty="0">
                <a:solidFill>
                  <a:schemeClr val="bg1">
                    <a:lumMod val="50000"/>
                  </a:schemeClr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</a:rPr>
              <a:t>Institutions</a:t>
            </a:r>
            <a:r>
              <a:rPr lang="en-US" altLang="ja-JP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XX</a:t>
            </a:r>
            <a:r>
              <a:rPr lang="ja-JP" altLang="en-US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en-US" altLang="ja-JP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Company</a:t>
            </a:r>
          </a:p>
        </p:txBody>
      </p:sp>
      <p:sp>
        <p:nvSpPr>
          <p:cNvPr id="48" name="楕円 47">
            <a:extLst>
              <a:ext uri="{FF2B5EF4-FFF2-40B4-BE49-F238E27FC236}">
                <a16:creationId xmlns:a16="http://schemas.microsoft.com/office/drawing/2014/main" id="{2F634C1A-DE87-1F78-BB6E-B86450D8A7B6}"/>
              </a:ext>
            </a:extLst>
          </p:cNvPr>
          <p:cNvSpPr/>
          <p:nvPr/>
        </p:nvSpPr>
        <p:spPr>
          <a:xfrm>
            <a:off x="6247305" y="1439024"/>
            <a:ext cx="1091837" cy="1091837"/>
          </a:xfrm>
          <a:prstGeom prst="ellipse">
            <a:avLst/>
          </a:prstGeom>
          <a:solidFill>
            <a:srgbClr val="FFC000"/>
          </a:solidFill>
          <a:ln w="57150" cmpd="dbl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08EF915B-1498-7CE2-C266-B6F96A88807A}"/>
              </a:ext>
            </a:extLst>
          </p:cNvPr>
          <p:cNvSpPr/>
          <p:nvPr/>
        </p:nvSpPr>
        <p:spPr>
          <a:xfrm>
            <a:off x="6215281" y="1629399"/>
            <a:ext cx="1057871" cy="7935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ja-JP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Target Markets</a:t>
            </a:r>
          </a:p>
        </p:txBody>
      </p:sp>
      <p:sp>
        <p:nvSpPr>
          <p:cNvPr id="51" name="矢印: ストライプ 50">
            <a:extLst>
              <a:ext uri="{FF2B5EF4-FFF2-40B4-BE49-F238E27FC236}">
                <a16:creationId xmlns:a16="http://schemas.microsoft.com/office/drawing/2014/main" id="{78458B59-CDA4-F084-8EBF-0FCA8F6E3B32}"/>
              </a:ext>
            </a:extLst>
          </p:cNvPr>
          <p:cNvSpPr/>
          <p:nvPr/>
        </p:nvSpPr>
        <p:spPr>
          <a:xfrm rot="19358887">
            <a:off x="3252246" y="2794247"/>
            <a:ext cx="3375059" cy="1039389"/>
          </a:xfrm>
          <a:prstGeom prst="striped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吹き出し: 線 62">
            <a:extLst>
              <a:ext uri="{FF2B5EF4-FFF2-40B4-BE49-F238E27FC236}">
                <a16:creationId xmlns:a16="http://schemas.microsoft.com/office/drawing/2014/main" id="{916848C6-7924-015C-CCBA-8392A0BB0111}"/>
              </a:ext>
            </a:extLst>
          </p:cNvPr>
          <p:cNvSpPr/>
          <p:nvPr/>
        </p:nvSpPr>
        <p:spPr>
          <a:xfrm>
            <a:off x="4585971" y="4270601"/>
            <a:ext cx="3361571" cy="1367112"/>
          </a:xfrm>
          <a:prstGeom prst="borderCallout1">
            <a:avLst>
              <a:gd name="adj1" fmla="val -978"/>
              <a:gd name="adj2" fmla="val 28849"/>
              <a:gd name="adj3" fmla="val -56398"/>
              <a:gd name="adj4" fmla="val 7851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矢印: 五方向 51">
            <a:extLst>
              <a:ext uri="{FF2B5EF4-FFF2-40B4-BE49-F238E27FC236}">
                <a16:creationId xmlns:a16="http://schemas.microsoft.com/office/drawing/2014/main" id="{E0F5DEEE-6F2F-66A0-D573-1341F520D6AC}"/>
              </a:ext>
            </a:extLst>
          </p:cNvPr>
          <p:cNvSpPr/>
          <p:nvPr/>
        </p:nvSpPr>
        <p:spPr>
          <a:xfrm>
            <a:off x="4731328" y="4448970"/>
            <a:ext cx="1172772" cy="1030944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矢印: 山形 52">
            <a:extLst>
              <a:ext uri="{FF2B5EF4-FFF2-40B4-BE49-F238E27FC236}">
                <a16:creationId xmlns:a16="http://schemas.microsoft.com/office/drawing/2014/main" id="{645EB066-E7AA-3E08-0A27-89504DDC2332}"/>
              </a:ext>
            </a:extLst>
          </p:cNvPr>
          <p:cNvSpPr/>
          <p:nvPr/>
        </p:nvSpPr>
        <p:spPr>
          <a:xfrm>
            <a:off x="5496685" y="4448970"/>
            <a:ext cx="1363728" cy="1060443"/>
          </a:xfrm>
          <a:prstGeom prst="chevro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4" name="矢印: 山形 53">
            <a:extLst>
              <a:ext uri="{FF2B5EF4-FFF2-40B4-BE49-F238E27FC236}">
                <a16:creationId xmlns:a16="http://schemas.microsoft.com/office/drawing/2014/main" id="{337D4613-94D9-CDF8-B065-92438F808ED6}"/>
              </a:ext>
            </a:extLst>
          </p:cNvPr>
          <p:cNvSpPr/>
          <p:nvPr/>
        </p:nvSpPr>
        <p:spPr>
          <a:xfrm>
            <a:off x="6462974" y="4448970"/>
            <a:ext cx="1363728" cy="1060443"/>
          </a:xfrm>
          <a:prstGeom prst="chevron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9EBA4B95-6760-A888-50CA-895E871A229C}"/>
              </a:ext>
            </a:extLst>
          </p:cNvPr>
          <p:cNvSpPr/>
          <p:nvPr/>
        </p:nvSpPr>
        <p:spPr>
          <a:xfrm>
            <a:off x="4690926" y="4460551"/>
            <a:ext cx="974655" cy="9123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STEP1</a:t>
            </a:r>
          </a:p>
          <a:p>
            <a:r>
              <a:rPr lang="ja-JP" altLang="en-US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</a:t>
            </a:r>
            <a:endParaRPr lang="en-US" altLang="ja-JP" b="1" i="1" dirty="0">
              <a:solidFill>
                <a:schemeClr val="bg1">
                  <a:lumMod val="50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EDF1D8CC-3F4F-9352-1154-150FA6D1E170}"/>
              </a:ext>
            </a:extLst>
          </p:cNvPr>
          <p:cNvSpPr/>
          <p:nvPr/>
        </p:nvSpPr>
        <p:spPr>
          <a:xfrm>
            <a:off x="5729601" y="4460551"/>
            <a:ext cx="974655" cy="9123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STEP2</a:t>
            </a:r>
          </a:p>
          <a:p>
            <a:r>
              <a:rPr lang="ja-JP" altLang="en-US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〇〇</a:t>
            </a:r>
            <a:endParaRPr lang="en-US" altLang="ja-JP" b="1" i="1" dirty="0">
              <a:solidFill>
                <a:schemeClr val="bg1">
                  <a:lumMod val="50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E304AB36-B4AE-5A66-21C1-FD1F29AFC91F}"/>
              </a:ext>
            </a:extLst>
          </p:cNvPr>
          <p:cNvSpPr/>
          <p:nvPr/>
        </p:nvSpPr>
        <p:spPr>
          <a:xfrm>
            <a:off x="6658416" y="4460551"/>
            <a:ext cx="974655" cy="9123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STEP3</a:t>
            </a:r>
          </a:p>
          <a:p>
            <a:r>
              <a:rPr lang="ja-JP" altLang="en-US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〇〇</a:t>
            </a:r>
            <a:endParaRPr lang="en-US" altLang="ja-JP" b="1" i="1" dirty="0">
              <a:solidFill>
                <a:schemeClr val="bg1">
                  <a:lumMod val="50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7460AC1-1803-4544-BF0E-9A7DA5C7B967}"/>
              </a:ext>
            </a:extLst>
          </p:cNvPr>
          <p:cNvSpPr/>
          <p:nvPr/>
        </p:nvSpPr>
        <p:spPr>
          <a:xfrm>
            <a:off x="726989" y="5909935"/>
            <a:ext cx="8451963" cy="30713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1680"/>
              </a:lnSpc>
            </a:pPr>
            <a:endParaRPr lang="en-US" altLang="ja-JP" sz="1400" i="1" dirty="0">
              <a:solidFill>
                <a:schemeClr val="bg1">
                  <a:lumMod val="50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680"/>
              </a:lnSpc>
            </a:pPr>
            <a:r>
              <a:rPr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</a:t>
            </a:r>
            <a:r>
              <a:rPr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【Marketing &amp; Market Survey Results】</a:t>
            </a:r>
            <a:r>
              <a:rPr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・・・・・・・・・・・・　　</a:t>
            </a:r>
            <a:endParaRPr lang="en-US" altLang="ja-JP" sz="1400" i="1" dirty="0">
              <a:solidFill>
                <a:schemeClr val="bg1">
                  <a:lumMod val="50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680"/>
              </a:lnSpc>
            </a:pPr>
            <a:r>
              <a:rPr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</a:t>
            </a:r>
            <a:r>
              <a:rPr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【approach】</a:t>
            </a:r>
            <a:r>
              <a:rPr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・・・・・・・・・・・・・・・・</a:t>
            </a:r>
            <a:endParaRPr lang="en-US" altLang="ja-JP" sz="1400" i="1" dirty="0">
              <a:solidFill>
                <a:schemeClr val="bg1">
                  <a:lumMod val="50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680"/>
              </a:lnSpc>
            </a:pPr>
            <a:r>
              <a:rPr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</a:t>
            </a:r>
            <a:r>
              <a:rPr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【Benefits to the prefectural industry】</a:t>
            </a:r>
            <a:r>
              <a:rPr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・・・・・・・・・・・・・・・・</a:t>
            </a:r>
            <a:endParaRPr lang="en-US" altLang="ja-JP" sz="1400" i="1" dirty="0">
              <a:solidFill>
                <a:schemeClr val="bg1">
                  <a:lumMod val="50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C1F3D87-DDCD-2CDC-0FDE-6B6C3B1A2AA2}"/>
              </a:ext>
            </a:extLst>
          </p:cNvPr>
          <p:cNvSpPr/>
          <p:nvPr/>
        </p:nvSpPr>
        <p:spPr>
          <a:xfrm>
            <a:off x="5978508" y="3213321"/>
            <a:ext cx="749967" cy="3937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ja-JP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Company C</a:t>
            </a:r>
            <a:endParaRPr lang="en-US" altLang="ja-JP" b="1" i="1" dirty="0">
              <a:solidFill>
                <a:schemeClr val="bg1">
                  <a:lumMod val="50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787BD54-4CB4-79B6-55E4-DB1E551B3B9A}"/>
              </a:ext>
            </a:extLst>
          </p:cNvPr>
          <p:cNvSpPr/>
          <p:nvPr/>
        </p:nvSpPr>
        <p:spPr>
          <a:xfrm>
            <a:off x="1662400" y="4214935"/>
            <a:ext cx="749967" cy="3937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ja-JP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Company E</a:t>
            </a:r>
            <a:endParaRPr lang="en-US" altLang="ja-JP" b="1" i="1" dirty="0">
              <a:solidFill>
                <a:schemeClr val="bg1">
                  <a:lumMod val="50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9FABB88-B6D4-9818-D5EA-0895E2FE5852}"/>
              </a:ext>
            </a:extLst>
          </p:cNvPr>
          <p:cNvSpPr/>
          <p:nvPr/>
        </p:nvSpPr>
        <p:spPr>
          <a:xfrm>
            <a:off x="1318143" y="5454829"/>
            <a:ext cx="749967" cy="3937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ja-JP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Company G</a:t>
            </a:r>
            <a:endParaRPr lang="en-US" altLang="ja-JP" b="1" i="1" dirty="0">
              <a:solidFill>
                <a:schemeClr val="bg1">
                  <a:lumMod val="50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4DC18B6-B131-4B15-5861-C33687292403}"/>
              </a:ext>
            </a:extLst>
          </p:cNvPr>
          <p:cNvSpPr/>
          <p:nvPr/>
        </p:nvSpPr>
        <p:spPr>
          <a:xfrm>
            <a:off x="3488727" y="5454256"/>
            <a:ext cx="749967" cy="3937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ja-JP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Company H</a:t>
            </a:r>
            <a:endParaRPr lang="en-US" altLang="ja-JP" b="1" i="1" dirty="0">
              <a:solidFill>
                <a:schemeClr val="bg1">
                  <a:lumMod val="50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A4B10965-6B27-AD56-41E5-C403809A68FC}"/>
              </a:ext>
            </a:extLst>
          </p:cNvPr>
          <p:cNvSpPr/>
          <p:nvPr/>
        </p:nvSpPr>
        <p:spPr>
          <a:xfrm>
            <a:off x="3611712" y="4559720"/>
            <a:ext cx="749967" cy="3937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ja-JP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Company F</a:t>
            </a:r>
            <a:endParaRPr lang="en-US" altLang="ja-JP" b="1" i="1" dirty="0">
              <a:solidFill>
                <a:schemeClr val="bg1">
                  <a:lumMod val="50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E5A0B1A5-225B-2946-0AEB-C895D21B2F7D}"/>
              </a:ext>
            </a:extLst>
          </p:cNvPr>
          <p:cNvSpPr/>
          <p:nvPr/>
        </p:nvSpPr>
        <p:spPr>
          <a:xfrm>
            <a:off x="7213397" y="5570763"/>
            <a:ext cx="749967" cy="3937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ja-JP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Company D</a:t>
            </a:r>
            <a:endParaRPr lang="en-US" altLang="ja-JP" b="1" i="1" dirty="0">
              <a:solidFill>
                <a:schemeClr val="bg1">
                  <a:lumMod val="50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29179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1136072" y="1129553"/>
            <a:ext cx="8007928" cy="3937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altLang="ja-JP" sz="3200" dirty="0">
              <a:solidFill>
                <a:schemeClr val="bg1">
                  <a:lumMod val="50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" y="678874"/>
            <a:ext cx="9222940" cy="6449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12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* This item can be up to 1 page. Basically, the design image is as follows. Line diagrams and image drawings are added </a:t>
            </a:r>
            <a:r>
              <a:rPr lang="ja-JP" altLang="en-US" sz="12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endParaRPr lang="en-US" altLang="ja-JP" sz="1200" i="1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2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en-US" altLang="ja-JP" sz="12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to the design as appropriate.</a:t>
            </a:r>
          </a:p>
          <a:p>
            <a:r>
              <a:rPr lang="en-US" altLang="ja-JP" sz="12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* The contribution to the shipment value of manufactured products, etc. must be stated with a numerical value (if it is difficult to describe, it should be explained quantitatively using similar indicators).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-1" y="-2698"/>
            <a:ext cx="9144001" cy="68157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3100" dirty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12. Contribution to Aichi Prefecture Industry</a:t>
            </a:r>
            <a:endParaRPr lang="en-US" altLang="ja-JP" sz="3100" dirty="0">
              <a:solidFill>
                <a:schemeClr val="bg1"/>
              </a:solidFill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83DD90B-5AED-F804-3AFE-0337469B0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E9D9C477-5CFB-4E8F-B477-AF2E93B6023D}" type="slidenum">
              <a:rPr kumimoji="1" lang="ja-JP" altLang="en-US" sz="200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12</a:t>
            </a:fld>
            <a:endParaRPr kumimoji="1" lang="ja-JP" altLang="en-US" sz="2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33B92A6-2591-0435-4ED3-C1960B157FC1}"/>
              </a:ext>
            </a:extLst>
          </p:cNvPr>
          <p:cNvSpPr/>
          <p:nvPr/>
        </p:nvSpPr>
        <p:spPr>
          <a:xfrm>
            <a:off x="69698" y="1498688"/>
            <a:ext cx="9022870" cy="134277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F686D86-3E6D-60DE-90E2-2E5DE623B5E9}"/>
              </a:ext>
            </a:extLst>
          </p:cNvPr>
          <p:cNvSpPr/>
          <p:nvPr/>
        </p:nvSpPr>
        <p:spPr>
          <a:xfrm>
            <a:off x="46180" y="2232751"/>
            <a:ext cx="9072693" cy="5864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* In commercialization and practical application, it is expressed that companies/human resources in Aichi Prefecture will take the lead or be greatly involved.</a:t>
            </a:r>
          </a:p>
          <a:p>
            <a:r>
              <a:rPr lang="en-US" altLang="ja-JP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* Future vision for solving problems faced by industries related to the prefecture and sustainable development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2E5C9D8-BEC6-F3C4-8917-ED60423453DD}"/>
              </a:ext>
            </a:extLst>
          </p:cNvPr>
          <p:cNvSpPr/>
          <p:nvPr/>
        </p:nvSpPr>
        <p:spPr>
          <a:xfrm>
            <a:off x="18191" y="3132991"/>
            <a:ext cx="2738884" cy="6229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【Initiatives after the end of the research period】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2499E2C-6D2B-B8A9-7D8A-9ED566EB7BC1}"/>
              </a:ext>
            </a:extLst>
          </p:cNvPr>
          <p:cNvSpPr/>
          <p:nvPr/>
        </p:nvSpPr>
        <p:spPr>
          <a:xfrm>
            <a:off x="46181" y="5116916"/>
            <a:ext cx="2705100" cy="4998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【Initiatives and Results during the Research Period】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D7D9C42-486F-D209-9C8C-F6A398B71408}"/>
              </a:ext>
            </a:extLst>
          </p:cNvPr>
          <p:cNvSpPr/>
          <p:nvPr/>
        </p:nvSpPr>
        <p:spPr>
          <a:xfrm>
            <a:off x="5958636" y="5136554"/>
            <a:ext cx="2736418" cy="4998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【Impact on industries in the prefecture】</a:t>
            </a:r>
          </a:p>
        </p:txBody>
      </p:sp>
      <p:sp>
        <p:nvSpPr>
          <p:cNvPr id="12" name="二等辺三角形 11">
            <a:extLst>
              <a:ext uri="{FF2B5EF4-FFF2-40B4-BE49-F238E27FC236}">
                <a16:creationId xmlns:a16="http://schemas.microsoft.com/office/drawing/2014/main" id="{1114D8A9-DBCF-3E26-F6B9-6C30701B3F83}"/>
              </a:ext>
            </a:extLst>
          </p:cNvPr>
          <p:cNvSpPr/>
          <p:nvPr/>
        </p:nvSpPr>
        <p:spPr>
          <a:xfrm>
            <a:off x="2767670" y="2990575"/>
            <a:ext cx="2877757" cy="370232"/>
          </a:xfrm>
          <a:prstGeom prst="triangle">
            <a:avLst/>
          </a:prstGeom>
          <a:gradFill>
            <a:gsLst>
              <a:gs pos="100000">
                <a:schemeClr val="accent1"/>
              </a:gs>
              <a:gs pos="100000">
                <a:schemeClr val="accent1">
                  <a:lumMod val="5000"/>
                  <a:lumOff val="95000"/>
                </a:schemeClr>
              </a:gs>
              <a:gs pos="2000">
                <a:schemeClr val="accent1"/>
              </a:gs>
              <a:gs pos="99000">
                <a:schemeClr val="bg1"/>
              </a:gs>
              <a:gs pos="58000">
                <a:schemeClr val="accent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525AEA43-7098-4661-BF73-8BDB9315B63B}"/>
              </a:ext>
            </a:extLst>
          </p:cNvPr>
          <p:cNvSpPr/>
          <p:nvPr/>
        </p:nvSpPr>
        <p:spPr>
          <a:xfrm>
            <a:off x="185819" y="5614199"/>
            <a:ext cx="2498726" cy="10116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Achieve </a:t>
            </a:r>
            <a:r>
              <a:rPr kumimoji="1"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</a:t>
            </a:r>
            <a:r>
              <a:rPr kumimoji="1"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% of the conductivity of </a:t>
            </a:r>
            <a:r>
              <a:rPr kumimoji="1"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kumimoji="1"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and commercialize </a:t>
            </a:r>
            <a:r>
              <a:rPr kumimoji="1"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kumimoji="1"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using the same technology.</a:t>
            </a:r>
            <a:r>
              <a:rPr kumimoji="1"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・・・</a:t>
            </a:r>
            <a:endParaRPr lang="en-US" altLang="ja-JP" sz="1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627133D7-7096-13D8-C4C8-A0F1E33EFE89}"/>
              </a:ext>
            </a:extLst>
          </p:cNvPr>
          <p:cNvSpPr/>
          <p:nvPr/>
        </p:nvSpPr>
        <p:spPr>
          <a:xfrm>
            <a:off x="69698" y="3684111"/>
            <a:ext cx="3150769" cy="14328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Develop market development and promotion activities such as the diversion of </a:t>
            </a:r>
            <a:r>
              <a:rPr kumimoji="1"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kumimoji="1"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technology to </a:t>
            </a:r>
            <a:r>
              <a:rPr kumimoji="1"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kumimoji="1"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in collaboration with </a:t>
            </a:r>
            <a:r>
              <a:rPr kumimoji="1"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kumimoji="1"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companies and overseas </a:t>
            </a:r>
            <a:r>
              <a:rPr kumimoji="1"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kumimoji="1"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companies.</a:t>
            </a:r>
            <a:endParaRPr lang="en-US" altLang="ja-JP" sz="1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737EA520-5550-EBB4-334B-CA7B1FA9FF42}"/>
              </a:ext>
            </a:extLst>
          </p:cNvPr>
          <p:cNvSpPr/>
          <p:nvPr/>
        </p:nvSpPr>
        <p:spPr>
          <a:xfrm>
            <a:off x="6008670" y="5614199"/>
            <a:ext cx="2974109" cy="10116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By utilizing </a:t>
            </a:r>
            <a:r>
              <a:rPr kumimoji="1"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kumimoji="1"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materials that achieve </a:t>
            </a:r>
            <a:r>
              <a:rPr kumimoji="1"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kumimoji="1"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conductivity, </a:t>
            </a:r>
            <a:r>
              <a:rPr kumimoji="1"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kumimoji="1"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in </a:t>
            </a:r>
            <a:r>
              <a:rPr kumimoji="1"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kumimoji="1"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industries in the prefecture is accelerated.</a:t>
            </a:r>
            <a:endParaRPr lang="en-US" altLang="ja-JP" sz="1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22BF97B9-3534-B3AA-D95B-02F19D63D13C}"/>
              </a:ext>
            </a:extLst>
          </p:cNvPr>
          <p:cNvSpPr/>
          <p:nvPr/>
        </p:nvSpPr>
        <p:spPr>
          <a:xfrm>
            <a:off x="5730439" y="3360807"/>
            <a:ext cx="3492502" cy="22952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By utilizing </a:t>
            </a:r>
            <a:r>
              <a:rPr kumimoji="1"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kumimoji="1"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technology, which has not been used in the past in the </a:t>
            </a:r>
            <a:r>
              <a:rPr kumimoji="1"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kumimoji="1"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industry in the prefecture, the base of </a:t>
            </a:r>
            <a:r>
              <a:rPr kumimoji="1"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kumimoji="1"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will be expanded to </a:t>
            </a:r>
            <a:r>
              <a:rPr kumimoji="1"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</a:t>
            </a:r>
            <a:r>
              <a:rPr kumimoji="1"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.
Global expansion is expected to be achieved by </a:t>
            </a:r>
            <a:r>
              <a:rPr kumimoji="1"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</a:t>
            </a:r>
            <a:r>
              <a:rPr kumimoji="1"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, and an economic effect on the scale of </a:t>
            </a:r>
            <a:r>
              <a:rPr kumimoji="1"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kumimoji="1"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yen is expected.</a:t>
            </a:r>
            <a:endParaRPr lang="en-US" altLang="ja-JP" sz="1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1" name="矢印: 右 20">
            <a:extLst>
              <a:ext uri="{FF2B5EF4-FFF2-40B4-BE49-F238E27FC236}">
                <a16:creationId xmlns:a16="http://schemas.microsoft.com/office/drawing/2014/main" id="{8989F78B-7535-546D-CCF8-B722AD85BF8A}"/>
              </a:ext>
            </a:extLst>
          </p:cNvPr>
          <p:cNvSpPr/>
          <p:nvPr/>
        </p:nvSpPr>
        <p:spPr>
          <a:xfrm>
            <a:off x="3196285" y="3550900"/>
            <a:ext cx="2089150" cy="30537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矢印: 右 21">
            <a:extLst>
              <a:ext uri="{FF2B5EF4-FFF2-40B4-BE49-F238E27FC236}">
                <a16:creationId xmlns:a16="http://schemas.microsoft.com/office/drawing/2014/main" id="{493FB697-A803-F00F-0B16-3DCCD56F82E6}"/>
              </a:ext>
            </a:extLst>
          </p:cNvPr>
          <p:cNvSpPr/>
          <p:nvPr/>
        </p:nvSpPr>
        <p:spPr>
          <a:xfrm>
            <a:off x="3172103" y="5308824"/>
            <a:ext cx="2089150" cy="30537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1D19707F-E4E3-AAC1-C548-A71455EB2D90}"/>
              </a:ext>
            </a:extLst>
          </p:cNvPr>
          <p:cNvSpPr/>
          <p:nvPr/>
        </p:nvSpPr>
        <p:spPr>
          <a:xfrm>
            <a:off x="257298" y="6534915"/>
            <a:ext cx="8386194" cy="4466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* The timing, content, and scale of the impact on industries in the prefecture are described.</a:t>
            </a:r>
            <a:endParaRPr lang="en-US" altLang="ja-JP" sz="1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943E56C2-7367-C3E2-9535-A2CB76F6F167}"/>
              </a:ext>
            </a:extLst>
          </p:cNvPr>
          <p:cNvSpPr/>
          <p:nvPr/>
        </p:nvSpPr>
        <p:spPr>
          <a:xfrm>
            <a:off x="40526" y="1493954"/>
            <a:ext cx="9110531" cy="1239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■ We provide </a:t>
            </a:r>
            <a:r>
              <a:rPr lang="ja-JP" altLang="en-US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lang="en-US" altLang="ja-JP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solutions to the chronic </a:t>
            </a:r>
            <a:r>
              <a:rPr lang="ja-JP" altLang="en-US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lang="en-US" altLang="ja-JP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issues that </a:t>
            </a:r>
            <a:r>
              <a:rPr lang="ja-JP" altLang="en-US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lang="en-US" altLang="ja-JP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related industries in this prefecture are having. We also collaborated with overseas companies to achieve </a:t>
            </a:r>
            <a:r>
              <a:rPr lang="ja-JP" altLang="en-US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</a:t>
            </a:r>
            <a:r>
              <a:rPr lang="en-US" altLang="ja-JP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.</a:t>
            </a:r>
          </a:p>
          <a:p>
            <a:r>
              <a:rPr lang="en-US" altLang="ja-JP" sz="1200" i="1" dirty="0">
                <a:solidFill>
                  <a:srgbClr val="00B05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■ Contributed to a 0% increase in the shipment value of manufactured products in the prefecture by increasing sales by increasing sales through the development of </a:t>
            </a:r>
            <a:r>
              <a:rPr lang="ja-JP" altLang="en-US" sz="1200" i="1" dirty="0">
                <a:solidFill>
                  <a:srgbClr val="00B05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lang="en-US" altLang="ja-JP" sz="1200" i="1" dirty="0">
                <a:solidFill>
                  <a:srgbClr val="00B05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in the </a:t>
            </a:r>
            <a:r>
              <a:rPr lang="ja-JP" altLang="en-US" sz="1200" i="1" dirty="0">
                <a:solidFill>
                  <a:srgbClr val="00B05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lang="en-US" altLang="ja-JP" sz="1200" i="1" dirty="0">
                <a:solidFill>
                  <a:srgbClr val="00B05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industry (equivalent to 00% of the nationwide share).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955AB87F-6637-7E5A-E77E-EC6B1E478F3B}"/>
              </a:ext>
            </a:extLst>
          </p:cNvPr>
          <p:cNvSpPr/>
          <p:nvPr/>
        </p:nvSpPr>
        <p:spPr>
          <a:xfrm>
            <a:off x="2352281" y="3794883"/>
            <a:ext cx="44812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5400" b="1">
                <a:ln w="1016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Filling in image</a:t>
            </a:r>
            <a:endParaRPr lang="ja-JP" altLang="en-US" sz="5400" b="1" dirty="0">
              <a:ln w="10160">
                <a:solidFill>
                  <a:schemeClr val="bg1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305A64B-2B2D-E9F8-EF47-A33B3A2A1D05}"/>
              </a:ext>
            </a:extLst>
          </p:cNvPr>
          <p:cNvSpPr/>
          <p:nvPr/>
        </p:nvSpPr>
        <p:spPr>
          <a:xfrm>
            <a:off x="5423429" y="3124425"/>
            <a:ext cx="3967649" cy="5213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【Impact on industries in the prefecture】</a:t>
            </a:r>
          </a:p>
        </p:txBody>
      </p:sp>
    </p:spTree>
    <p:extLst>
      <p:ext uri="{BB962C8B-B14F-4D97-AF65-F5344CB8AC3E}">
        <p14:creationId xmlns:p14="http://schemas.microsoft.com/office/powerpoint/2010/main" val="19515755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/>
        </p:nvSpPr>
        <p:spPr>
          <a:xfrm>
            <a:off x="1" y="678875"/>
            <a:ext cx="9144000" cy="61791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* This item can be up to 1 page. Basically, the design image is as follows. Image drawings are added to the design as appropriate.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-1" y="-2698"/>
            <a:ext cx="9144001" cy="68157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3600" dirty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13. Human Resource Development</a:t>
            </a:r>
            <a:endParaRPr lang="en-US" altLang="ja-JP" sz="1400" dirty="0">
              <a:solidFill>
                <a:schemeClr val="bg1"/>
              </a:solidFill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7BF5A3F-D757-1B00-863B-72A405114A66}"/>
              </a:ext>
            </a:extLst>
          </p:cNvPr>
          <p:cNvSpPr txBox="1"/>
          <p:nvPr/>
        </p:nvSpPr>
        <p:spPr>
          <a:xfrm>
            <a:off x="458545" y="2629352"/>
            <a:ext cx="8410572" cy="5773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en-US" altLang="ja-JP" i="1" dirty="0">
                <a:solidFill>
                  <a:schemeClr val="bg1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【Initiative 1】: Use of doctoral human resources in</a:t>
            </a:r>
            <a:r>
              <a:rPr kumimoji="1" lang="ja-JP" altLang="en-US" i="1" dirty="0">
                <a:solidFill>
                  <a:schemeClr val="bg1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〇〇〇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34DA6F8-9B85-03BB-F7FA-C4744E824E29}"/>
              </a:ext>
            </a:extLst>
          </p:cNvPr>
          <p:cNvSpPr txBox="1"/>
          <p:nvPr/>
        </p:nvSpPr>
        <p:spPr>
          <a:xfrm>
            <a:off x="458545" y="4085973"/>
            <a:ext cx="8410572" cy="5773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 anchorCtr="0">
            <a:noAutofit/>
          </a:bodyPr>
          <a:lstStyle/>
          <a:p>
            <a:r>
              <a:rPr kumimoji="1" lang="en-US" altLang="ja-JP" i="1" dirty="0">
                <a:solidFill>
                  <a:schemeClr val="bg1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【Initiative 2】: Dispatch of young engineers from companies to universities</a:t>
            </a:r>
            <a:endParaRPr kumimoji="1" lang="ja-JP" altLang="en-US" i="1" dirty="0">
              <a:solidFill>
                <a:schemeClr val="bg1">
                  <a:lumMod val="75000"/>
                </a:schemeClr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023EFFF-9FE1-63D7-A605-8B246A83B536}"/>
              </a:ext>
            </a:extLst>
          </p:cNvPr>
          <p:cNvSpPr txBox="1"/>
          <p:nvPr/>
        </p:nvSpPr>
        <p:spPr>
          <a:xfrm>
            <a:off x="141975" y="1327956"/>
            <a:ext cx="8727142" cy="10824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rtlCol="0" anchor="ctr" anchorCtr="0">
            <a:noAutofit/>
          </a:bodyPr>
          <a:lstStyle/>
          <a:p>
            <a:r>
              <a:rPr kumimoji="1" lang="ja-JP" altLang="en-US" sz="1400" i="1" dirty="0">
                <a:solidFill>
                  <a:schemeClr val="bg1">
                    <a:lumMod val="6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</a:t>
            </a:r>
            <a:r>
              <a:rPr kumimoji="1" lang="en-US" altLang="ja-JP" sz="1400" i="1" dirty="0">
                <a:solidFill>
                  <a:schemeClr val="bg1">
                    <a:lumMod val="6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Aiming to develop </a:t>
            </a:r>
            <a:r>
              <a:rPr kumimoji="1" lang="ja-JP" altLang="en-US" sz="1400" i="1" dirty="0">
                <a:solidFill>
                  <a:schemeClr val="bg1">
                    <a:lumMod val="6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〇〇 </a:t>
            </a:r>
            <a:r>
              <a:rPr kumimoji="1" lang="en-US" altLang="ja-JP" sz="1400" i="1" dirty="0">
                <a:solidFill>
                  <a:schemeClr val="bg1">
                    <a:lumMod val="6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human resources in the </a:t>
            </a:r>
            <a:r>
              <a:rPr kumimoji="1" lang="ja-JP" altLang="en-US" sz="1400" i="1" dirty="0">
                <a:solidFill>
                  <a:schemeClr val="bg1">
                    <a:lumMod val="6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〇〇 </a:t>
            </a:r>
            <a:r>
              <a:rPr kumimoji="1" lang="en-US" altLang="ja-JP" sz="1400" i="1" dirty="0">
                <a:solidFill>
                  <a:schemeClr val="bg1">
                    <a:lumMod val="6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industry</a:t>
            </a:r>
          </a:p>
          <a:p>
            <a:r>
              <a:rPr kumimoji="1" lang="ja-JP" altLang="en-US" sz="1600" i="1" dirty="0">
                <a:solidFill>
                  <a:srgbClr val="FF0000"/>
                </a:solidFill>
                <a:effectLst>
                  <a:glow rad="127000">
                    <a:schemeClr val="bg1"/>
                  </a:glo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</a:t>
            </a:r>
            <a:r>
              <a:rPr kumimoji="1" lang="en-US" altLang="ja-JP" sz="1600" i="1" dirty="0">
                <a:solidFill>
                  <a:srgbClr val="FF0000"/>
                </a:solidFill>
                <a:effectLst>
                  <a:glow rad="127000">
                    <a:schemeClr val="bg1"/>
                  </a:glo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Human resource development perspective (direction) based on an </a:t>
            </a:r>
          </a:p>
          <a:p>
            <a:r>
              <a:rPr kumimoji="1" lang="en-US" altLang="ja-JP" sz="1600" i="1" dirty="0">
                <a:solidFill>
                  <a:srgbClr val="FF0000"/>
                </a:solidFill>
                <a:effectLst>
                  <a:glow rad="127000">
                    <a:schemeClr val="bg1"/>
                  </a:glo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understanding of the</a:t>
            </a:r>
            <a:r>
              <a:rPr kumimoji="1" lang="ja-JP" altLang="en-US" sz="1600" i="1" dirty="0">
                <a:solidFill>
                  <a:srgbClr val="FF0000"/>
                </a:solidFill>
                <a:effectLst>
                  <a:glow rad="127000">
                    <a:schemeClr val="bg1"/>
                  </a:glo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en-US" altLang="ja-JP" sz="1600" i="1" dirty="0">
                <a:solidFill>
                  <a:srgbClr val="FF0000"/>
                </a:solidFill>
                <a:effectLst>
                  <a:glow rad="127000">
                    <a:schemeClr val="bg1"/>
                  </a:glo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issues to be resolved in the socio-economy of the</a:t>
            </a:r>
            <a:r>
              <a:rPr kumimoji="1" lang="ja-JP" altLang="en-US" sz="1600" i="1" dirty="0">
                <a:solidFill>
                  <a:srgbClr val="FF0000"/>
                </a:solidFill>
                <a:effectLst>
                  <a:glow rad="127000">
                    <a:schemeClr val="bg1"/>
                  </a:glo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en-US" altLang="ja-JP" sz="1600" i="1" dirty="0">
                <a:solidFill>
                  <a:srgbClr val="FF0000"/>
                </a:solidFill>
                <a:effectLst>
                  <a:glow rad="127000">
                    <a:schemeClr val="bg1"/>
                  </a:glo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county </a:t>
            </a:r>
          </a:p>
          <a:p>
            <a:r>
              <a:rPr kumimoji="1" lang="en-US" altLang="ja-JP" sz="1600" i="1" dirty="0">
                <a:solidFill>
                  <a:srgbClr val="FF0000"/>
                </a:solidFill>
                <a:effectLst>
                  <a:glow rad="127000">
                    <a:schemeClr val="bg1"/>
                  </a:glo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and related industries.</a:t>
            </a:r>
            <a:endParaRPr kumimoji="1" lang="ja-JP" altLang="en-US" sz="1600" i="1" dirty="0">
              <a:solidFill>
                <a:srgbClr val="FF0000"/>
              </a:solidFill>
              <a:effectLst>
                <a:glow rad="127000">
                  <a:schemeClr val="bg1"/>
                </a:glow>
              </a:effectLst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A77C6E-1DA6-56EA-050C-D2C2A19E653A}"/>
              </a:ext>
            </a:extLst>
          </p:cNvPr>
          <p:cNvSpPr txBox="1"/>
          <p:nvPr/>
        </p:nvSpPr>
        <p:spPr>
          <a:xfrm>
            <a:off x="427202" y="5446354"/>
            <a:ext cx="8441915" cy="77240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 anchor="ctr" anchorCtr="0">
            <a:noAutofit/>
          </a:bodyPr>
          <a:lstStyle/>
          <a:p>
            <a:pPr algn="ctr"/>
            <a:r>
              <a:rPr kumimoji="1" lang="ja-JP" altLang="en-US" i="1" dirty="0">
                <a:solidFill>
                  <a:schemeClr val="bg1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</a:t>
            </a:r>
            <a:r>
              <a:rPr kumimoji="1" lang="en-US" altLang="ja-JP" i="1" dirty="0">
                <a:solidFill>
                  <a:schemeClr val="bg1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【Initiative 3】: Implementation of </a:t>
            </a:r>
            <a:r>
              <a:rPr kumimoji="1" lang="ja-JP" altLang="en-US" i="1" dirty="0">
                <a:solidFill>
                  <a:schemeClr val="bg1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〇〇 </a:t>
            </a:r>
            <a:r>
              <a:rPr kumimoji="1" lang="en-US" altLang="ja-JP" i="1" dirty="0">
                <a:solidFill>
                  <a:schemeClr val="bg1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education on the dissemination </a:t>
            </a:r>
          </a:p>
          <a:p>
            <a:r>
              <a:rPr kumimoji="1" lang="en-US" altLang="ja-JP" i="1" dirty="0">
                <a:solidFill>
                  <a:schemeClr val="bg1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of </a:t>
            </a:r>
            <a:r>
              <a:rPr kumimoji="1" lang="ja-JP" altLang="en-US" i="1" dirty="0">
                <a:solidFill>
                  <a:schemeClr val="bg1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〇〇 </a:t>
            </a:r>
            <a:r>
              <a:rPr kumimoji="1" lang="en-US" altLang="ja-JP" i="1" dirty="0">
                <a:solidFill>
                  <a:schemeClr val="bg1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technology</a:t>
            </a:r>
            <a:endParaRPr kumimoji="1" lang="ja-JP" altLang="en-US" i="1" dirty="0">
              <a:solidFill>
                <a:schemeClr val="bg1">
                  <a:lumMod val="75000"/>
                </a:schemeClr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0567FD3C-6B4F-CD6F-598C-07FF21436BFF}"/>
              </a:ext>
            </a:extLst>
          </p:cNvPr>
          <p:cNvSpPr txBox="1"/>
          <p:nvPr/>
        </p:nvSpPr>
        <p:spPr>
          <a:xfrm>
            <a:off x="458545" y="3256579"/>
            <a:ext cx="9053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i="1" dirty="0">
                <a:solidFill>
                  <a:schemeClr val="bg1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 </a:t>
            </a:r>
            <a:r>
              <a:rPr kumimoji="1" lang="en-US" altLang="ja-JP" sz="1600" i="1" dirty="0">
                <a:solidFill>
                  <a:schemeClr val="bg1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Utilize a postdoc to be in charge of </a:t>
            </a:r>
            <a:r>
              <a:rPr kumimoji="1" lang="ja-JP" altLang="en-US" sz="1600" i="1" dirty="0">
                <a:solidFill>
                  <a:schemeClr val="bg1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〇〇 </a:t>
            </a:r>
            <a:r>
              <a:rPr kumimoji="1" lang="en-US" altLang="ja-JP" sz="1600" i="1" dirty="0">
                <a:solidFill>
                  <a:schemeClr val="bg1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development in collaboration with </a:t>
            </a:r>
            <a:r>
              <a:rPr kumimoji="1" lang="ja-JP" altLang="en-US" sz="1600" i="1" dirty="0">
                <a:solidFill>
                  <a:schemeClr val="bg1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〇〇 </a:t>
            </a:r>
            <a:r>
              <a:rPr kumimoji="1" lang="en-US" altLang="ja-JP" sz="1600" i="1" dirty="0">
                <a:solidFill>
                  <a:schemeClr val="bg1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company.</a:t>
            </a:r>
          </a:p>
          <a:p>
            <a:r>
              <a:rPr kumimoji="1" lang="ja-JP" altLang="en-US" sz="1600" i="1" dirty="0">
                <a:solidFill>
                  <a:schemeClr val="bg1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 〇〇 </a:t>
            </a:r>
            <a:r>
              <a:rPr kumimoji="1" lang="en-US" altLang="ja-JP" sz="1600" i="1" dirty="0">
                <a:solidFill>
                  <a:schemeClr val="bg1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company accepts </a:t>
            </a:r>
            <a:r>
              <a:rPr kumimoji="1" lang="ja-JP" altLang="en-US" sz="1600" i="1" dirty="0">
                <a:solidFill>
                  <a:schemeClr val="bg1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〇〇 </a:t>
            </a:r>
            <a:r>
              <a:rPr kumimoji="1" lang="en-US" altLang="ja-JP" sz="1600" i="1" dirty="0">
                <a:solidFill>
                  <a:schemeClr val="bg1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people and conducts joint research.</a:t>
            </a:r>
            <a:endParaRPr kumimoji="1" lang="ja-JP" altLang="en-US" sz="1600" i="1" dirty="0">
              <a:solidFill>
                <a:schemeClr val="bg1">
                  <a:lumMod val="75000"/>
                </a:schemeClr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F79CB26-7489-7301-1CDD-4D0647ECF1E6}"/>
              </a:ext>
            </a:extLst>
          </p:cNvPr>
          <p:cNvSpPr txBox="1"/>
          <p:nvPr/>
        </p:nvSpPr>
        <p:spPr>
          <a:xfrm>
            <a:off x="446608" y="4763800"/>
            <a:ext cx="78124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i="1" dirty="0">
                <a:solidFill>
                  <a:schemeClr val="bg1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 </a:t>
            </a:r>
            <a:r>
              <a:rPr kumimoji="1" lang="en-US" altLang="ja-JP" sz="1600" i="1" dirty="0">
                <a:solidFill>
                  <a:schemeClr val="bg1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Utilize and exchange human resources through cross-appointments between </a:t>
            </a:r>
            <a:r>
              <a:rPr kumimoji="1" lang="ja-JP" altLang="en-US" sz="1600" i="1" dirty="0">
                <a:solidFill>
                  <a:schemeClr val="bg1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〇〇 </a:t>
            </a:r>
            <a:r>
              <a:rPr kumimoji="1" lang="en-US" altLang="ja-JP" sz="1600" i="1" dirty="0">
                <a:solidFill>
                  <a:schemeClr val="bg1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company and </a:t>
            </a:r>
            <a:r>
              <a:rPr kumimoji="1" lang="ja-JP" altLang="en-US" sz="1600" i="1" dirty="0">
                <a:solidFill>
                  <a:schemeClr val="bg1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〇〇 </a:t>
            </a:r>
            <a:r>
              <a:rPr kumimoji="1" lang="en-US" altLang="ja-JP" sz="1600" i="1" dirty="0">
                <a:solidFill>
                  <a:schemeClr val="bg1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university.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AC2E4EDC-6A75-8516-95A8-608614FC7ABA}"/>
              </a:ext>
            </a:extLst>
          </p:cNvPr>
          <p:cNvSpPr txBox="1"/>
          <p:nvPr/>
        </p:nvSpPr>
        <p:spPr>
          <a:xfrm>
            <a:off x="1198388" y="6399112"/>
            <a:ext cx="41678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i="1" dirty="0">
                <a:solidFill>
                  <a:schemeClr val="bg1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・・・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88C1386-6131-AD94-391E-AA173A5BA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597" y="6517784"/>
            <a:ext cx="2057400" cy="365125"/>
          </a:xfrm>
        </p:spPr>
        <p:txBody>
          <a:bodyPr/>
          <a:lstStyle/>
          <a:p>
            <a:fld id="{E9D9C477-5CFB-4E8F-B477-AF2E93B6023D}" type="slidenum">
              <a:rPr kumimoji="1" lang="ja-JP" altLang="en-US" sz="200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13</a:t>
            </a:fld>
            <a:endParaRPr kumimoji="1" lang="ja-JP" altLang="en-US" sz="2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DA8FD35-C563-3003-6704-9490BCD1948A}"/>
              </a:ext>
            </a:extLst>
          </p:cNvPr>
          <p:cNvSpPr/>
          <p:nvPr/>
        </p:nvSpPr>
        <p:spPr>
          <a:xfrm>
            <a:off x="2709005" y="3720134"/>
            <a:ext cx="44812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5400" b="1" dirty="0">
                <a:ln w="1016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Filling in image</a:t>
            </a:r>
            <a:endParaRPr lang="ja-JP" altLang="en-US" sz="5400" b="1" dirty="0">
              <a:ln w="10160">
                <a:solidFill>
                  <a:schemeClr val="bg1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82154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1136072" y="1129553"/>
            <a:ext cx="8007928" cy="3937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altLang="ja-JP" sz="3200" dirty="0">
              <a:solidFill>
                <a:schemeClr val="bg1">
                  <a:lumMod val="50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-14275" y="631825"/>
            <a:ext cx="9144000" cy="7312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12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* This item can be up to 1 page. Use the form below. In the research plan after the theme is adopted, it should be described as accurately as possible in order to confirm consistency</a:t>
            </a:r>
          </a:p>
          <a:p>
            <a:r>
              <a:rPr lang="en-US" altLang="ja-JP" sz="12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* Plan with as little unevenness in necessary expenses as possible for each fiscal year.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-1" y="-2698"/>
            <a:ext cx="9144001" cy="68157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3200" dirty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14. Utilization of Funds</a:t>
            </a:r>
            <a:endParaRPr lang="en-US" altLang="ja-JP" sz="2000" dirty="0">
              <a:solidFill>
                <a:schemeClr val="bg1"/>
              </a:solidFill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53B51C7E-AF83-409E-B3F2-82A02EEBE2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8072140"/>
              </p:ext>
            </p:extLst>
          </p:nvPr>
        </p:nvGraphicFramePr>
        <p:xfrm>
          <a:off x="73998" y="1216478"/>
          <a:ext cx="8930853" cy="548269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91690">
                  <a:extLst>
                    <a:ext uri="{9D8B030D-6E8A-4147-A177-3AD203B41FA5}">
                      <a16:colId xmlns:a16="http://schemas.microsoft.com/office/drawing/2014/main" val="707054093"/>
                    </a:ext>
                  </a:extLst>
                </a:gridCol>
                <a:gridCol w="1373555">
                  <a:extLst>
                    <a:ext uri="{9D8B030D-6E8A-4147-A177-3AD203B41FA5}">
                      <a16:colId xmlns:a16="http://schemas.microsoft.com/office/drawing/2014/main" val="2791093238"/>
                    </a:ext>
                  </a:extLst>
                </a:gridCol>
                <a:gridCol w="1311066">
                  <a:extLst>
                    <a:ext uri="{9D8B030D-6E8A-4147-A177-3AD203B41FA5}">
                      <a16:colId xmlns:a16="http://schemas.microsoft.com/office/drawing/2014/main" val="2946656881"/>
                    </a:ext>
                  </a:extLst>
                </a:gridCol>
                <a:gridCol w="1627034">
                  <a:extLst>
                    <a:ext uri="{9D8B030D-6E8A-4147-A177-3AD203B41FA5}">
                      <a16:colId xmlns:a16="http://schemas.microsoft.com/office/drawing/2014/main" val="377092335"/>
                    </a:ext>
                  </a:extLst>
                </a:gridCol>
                <a:gridCol w="956877">
                  <a:extLst>
                    <a:ext uri="{9D8B030D-6E8A-4147-A177-3AD203B41FA5}">
                      <a16:colId xmlns:a16="http://schemas.microsoft.com/office/drawing/2014/main" val="2245503487"/>
                    </a:ext>
                  </a:extLst>
                </a:gridCol>
                <a:gridCol w="956877">
                  <a:extLst>
                    <a:ext uri="{9D8B030D-6E8A-4147-A177-3AD203B41FA5}">
                      <a16:colId xmlns:a16="http://schemas.microsoft.com/office/drawing/2014/main" val="3723307684"/>
                    </a:ext>
                  </a:extLst>
                </a:gridCol>
                <a:gridCol w="956877">
                  <a:extLst>
                    <a:ext uri="{9D8B030D-6E8A-4147-A177-3AD203B41FA5}">
                      <a16:colId xmlns:a16="http://schemas.microsoft.com/office/drawing/2014/main" val="2965302971"/>
                    </a:ext>
                  </a:extLst>
                </a:gridCol>
                <a:gridCol w="956877">
                  <a:extLst>
                    <a:ext uri="{9D8B030D-6E8A-4147-A177-3AD203B41FA5}">
                      <a16:colId xmlns:a16="http://schemas.microsoft.com/office/drawing/2014/main" val="1078135555"/>
                    </a:ext>
                  </a:extLst>
                </a:gridCol>
              </a:tblGrid>
              <a:tr h="438445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Organization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Item of expenditure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Main breakdown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2025 year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2026 year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2027 year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2028 year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146120"/>
                  </a:ext>
                </a:extLst>
              </a:tr>
              <a:tr h="263067">
                <a:tc rowSpan="9"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Main Uses of Prefectural Research Funds</a:t>
                      </a:r>
                      <a:endParaRPr kumimoji="1" lang="ja-JP" altLang="en-US" sz="11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Name of university, research institute, etc.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/>
                        <a:t>Equipment and Prototype Costs</a:t>
                      </a:r>
                      <a:endParaRPr kumimoji="1" lang="ja-JP" altLang="en-US" sz="11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○○○</a:t>
                      </a:r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65422"/>
                  </a:ext>
                </a:extLst>
              </a:tr>
              <a:tr h="26306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△△△</a:t>
                      </a:r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915721"/>
                  </a:ext>
                </a:extLst>
              </a:tr>
              <a:tr h="26306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/>
                        <a:t>labor cost</a:t>
                      </a:r>
                      <a:endParaRPr kumimoji="1" lang="ja-JP" altLang="en-US" sz="16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573022"/>
                  </a:ext>
                </a:extLst>
              </a:tr>
              <a:tr h="26306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/>
                        <a:t>Operational Expenses</a:t>
                      </a:r>
                      <a:endParaRPr kumimoji="1" lang="ja-JP" altLang="en-US" sz="16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1312567"/>
                  </a:ext>
                </a:extLst>
              </a:tr>
              <a:tr h="26306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975288"/>
                  </a:ext>
                </a:extLst>
              </a:tr>
              <a:tr h="409216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2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Company Name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/>
                        <a:t>Equipment and Prototype Costs</a:t>
                      </a:r>
                      <a:endParaRPr kumimoji="1" lang="ja-JP" altLang="en-US" sz="11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248897"/>
                  </a:ext>
                </a:extLst>
              </a:tr>
              <a:tr h="263067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/>
                        <a:t>labor cost</a:t>
                      </a:r>
                      <a:endParaRPr kumimoji="1" lang="ja-JP" altLang="en-US" sz="16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764438"/>
                  </a:ext>
                </a:extLst>
              </a:tr>
              <a:tr h="409216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/>
                        <a:t>Operational Expenses</a:t>
                      </a:r>
                      <a:endParaRPr kumimoji="1" lang="ja-JP" altLang="en-US" sz="16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702693"/>
                  </a:ext>
                </a:extLst>
              </a:tr>
              <a:tr h="263067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2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100" b="1" dirty="0"/>
                        <a:t>Sum</a:t>
                      </a:r>
                      <a:endParaRPr kumimoji="1" lang="ja-JP" altLang="en-US" sz="1100" b="1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1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1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1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1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1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543847"/>
                  </a:ext>
                </a:extLst>
              </a:tr>
              <a:tr h="409216">
                <a:tc rowSpan="5"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Expected out-of-pocket costs</a:t>
                      </a:r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Company A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/>
                        <a:t>Equipment and equipment costs</a:t>
                      </a:r>
                      <a:endParaRPr kumimoji="1" lang="ja-JP" altLang="en-US" sz="11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259897"/>
                  </a:ext>
                </a:extLst>
              </a:tr>
              <a:tr h="263067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/>
                        <a:t>labor cost</a:t>
                      </a:r>
                      <a:endParaRPr kumimoji="1" lang="ja-JP" altLang="en-US" sz="16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4513174"/>
                  </a:ext>
                </a:extLst>
              </a:tr>
              <a:tr h="263067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2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Company</a:t>
                      </a:r>
                      <a:r>
                        <a:rPr kumimoji="1" lang="ja-JP" altLang="en-US" sz="1200" dirty="0"/>
                        <a:t> </a:t>
                      </a:r>
                      <a:r>
                        <a:rPr kumimoji="1" lang="en-US" altLang="ja-JP" sz="1200" dirty="0"/>
                        <a:t>B</a:t>
                      </a:r>
                    </a:p>
                    <a:p>
                      <a:pPr algn="ctr"/>
                      <a:r>
                        <a:rPr kumimoji="1" lang="en-US" altLang="ja-JP" sz="900" dirty="0"/>
                        <a:t>(The amount after doubling because it is a small and medium-sized enterprise)</a:t>
                      </a:r>
                      <a:endParaRPr kumimoji="1" lang="ja-JP" altLang="en-US" sz="9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/>
                        <a:t>labor cost</a:t>
                      </a:r>
                      <a:endParaRPr kumimoji="1" lang="ja-JP" altLang="en-US" sz="8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738759"/>
                  </a:ext>
                </a:extLst>
              </a:tr>
              <a:tr h="526134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/>
                        <a:t>Operational Expenses</a:t>
                      </a:r>
                      <a:endParaRPr kumimoji="1" lang="ja-JP" altLang="en-US" sz="16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solidFill>
                      <a:srgbClr val="CF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5358556"/>
                  </a:ext>
                </a:extLst>
              </a:tr>
              <a:tr h="263067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2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effectLst/>
                        </a:rPr>
                        <a:t>Sum</a:t>
                      </a:r>
                      <a:endParaRPr kumimoji="1" lang="ja-JP" altLang="en-US" sz="1200" b="1" dirty="0">
                        <a:effectLst/>
                      </a:endParaRPr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effectLst/>
                      </a:endParaRPr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effectLst/>
                      </a:endParaRPr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effectLst/>
                      </a:endParaRPr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effectLst/>
                      </a:endParaRPr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effectLst/>
                      </a:endParaRPr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8950290"/>
                  </a:ext>
                </a:extLst>
              </a:tr>
              <a:tr h="453498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objective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</a:t>
                      </a:r>
                      <a:r>
                        <a:rPr kumimoji="1" lang="en-US" altLang="ja-JP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TRL</a:t>
                      </a:r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）</a:t>
                      </a:r>
                      <a:endParaRPr kumimoji="1" lang="en-US" altLang="ja-JP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effectLst/>
                      </a:endParaRPr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/>
                      <a:r>
                        <a:rPr kumimoji="1" lang="en-US" altLang="ja-JP" sz="1150" b="1" dirty="0">
                          <a:effectLst/>
                        </a:rPr>
                        <a:t>TRL5 or less(Prospects for the establishment of technology)</a:t>
                      </a:r>
                      <a:r>
                        <a:rPr kumimoji="1" lang="ja-JP" altLang="en-US" sz="1150" b="1" dirty="0">
                          <a:effectLst/>
                        </a:rPr>
                        <a:t>・</a:t>
                      </a:r>
                      <a:r>
                        <a:rPr kumimoji="1" lang="en-US" altLang="ja-JP" sz="1150" b="1" dirty="0">
                          <a:effectLst/>
                        </a:rPr>
                        <a:t>TRL6</a:t>
                      </a:r>
                      <a:r>
                        <a:rPr kumimoji="1" lang="ja-JP" altLang="en-US" sz="1150" b="1" dirty="0">
                          <a:effectLst/>
                        </a:rPr>
                        <a:t>～</a:t>
                      </a:r>
                      <a:r>
                        <a:rPr kumimoji="1" lang="en-US" altLang="ja-JP" sz="1150" b="1" dirty="0">
                          <a:effectLst/>
                        </a:rPr>
                        <a:t>7(</a:t>
                      </a:r>
                      <a:r>
                        <a:rPr kumimoji="1" lang="en-US" altLang="ja-JP" sz="1150" b="1" dirty="0">
                          <a:solidFill>
                            <a:schemeClr val="tx1"/>
                          </a:solidFill>
                          <a:effectLst/>
                        </a:rPr>
                        <a:t>demonstration test</a:t>
                      </a:r>
                      <a:r>
                        <a:rPr kumimoji="1" lang="en-US" altLang="ja-JP" sz="1150" b="1" dirty="0">
                          <a:solidFill>
                            <a:schemeClr val="tx1"/>
                          </a:solidFill>
                          <a:effectLst/>
                          <a:latin typeface="Calibri 本文"/>
                        </a:rPr>
                        <a:t>)</a:t>
                      </a:r>
                      <a:r>
                        <a:rPr kumimoji="1" lang="ja-JP" altLang="en-US" sz="1150" b="1" dirty="0">
                          <a:solidFill>
                            <a:schemeClr val="tx1"/>
                          </a:solidFill>
                          <a:effectLst/>
                        </a:rPr>
                        <a:t>・</a:t>
                      </a:r>
                      <a:r>
                        <a:rPr kumimoji="1" lang="en-US" altLang="ja-JP" sz="1150" b="1" dirty="0">
                          <a:solidFill>
                            <a:schemeClr val="tx1"/>
                          </a:solidFill>
                          <a:effectLst/>
                        </a:rPr>
                        <a:t>TRL8</a:t>
                      </a:r>
                      <a:r>
                        <a:rPr kumimoji="1" lang="ja-JP" altLang="en-US" sz="1150" b="1" dirty="0">
                          <a:solidFill>
                            <a:schemeClr val="tx1"/>
                          </a:solidFill>
                          <a:effectLst/>
                        </a:rPr>
                        <a:t>～</a:t>
                      </a:r>
                      <a:r>
                        <a:rPr kumimoji="1" lang="en-US" altLang="ja-JP" sz="1150" b="1" dirty="0">
                          <a:solidFill>
                            <a:schemeClr val="tx1"/>
                          </a:solidFill>
                          <a:effectLst/>
                        </a:rPr>
                        <a:t>9(commercialization)    Put only one</a:t>
                      </a:r>
                      <a:r>
                        <a:rPr kumimoji="1" lang="ja-JP" altLang="en-US" sz="1150" b="1" dirty="0">
                          <a:solidFill>
                            <a:schemeClr val="tx1"/>
                          </a:solidFill>
                          <a:effectLst/>
                        </a:rPr>
                        <a:t>“〇</a:t>
                      </a:r>
                      <a:r>
                        <a:rPr kumimoji="1" lang="en-US" altLang="ja-JP" sz="1150" b="1" dirty="0">
                          <a:solidFill>
                            <a:schemeClr val="tx1"/>
                          </a:solidFill>
                          <a:effectLst/>
                        </a:rPr>
                        <a:t>”</a:t>
                      </a:r>
                      <a:r>
                        <a:rPr kumimoji="1" lang="ja-JP" altLang="en-US" sz="115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kumimoji="1" lang="en-US" altLang="ja-JP" sz="1150" b="1" dirty="0">
                          <a:solidFill>
                            <a:schemeClr val="tx1"/>
                          </a:solidFill>
                          <a:effectLst/>
                        </a:rPr>
                        <a:t>in </a:t>
                      </a:r>
                      <a:r>
                        <a:rPr kumimoji="1" lang="en-US" altLang="ja-JP" sz="1150" b="1" dirty="0" err="1">
                          <a:solidFill>
                            <a:schemeClr val="tx1"/>
                          </a:solidFill>
                          <a:effectLst/>
                        </a:rPr>
                        <a:t>the</a:t>
                      </a:r>
                      <a:r>
                        <a:rPr kumimoji="1" lang="en-US" altLang="ja-JP" sz="1150" b="1" i="1" dirty="0" err="1">
                          <a:solidFill>
                            <a:schemeClr val="tx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TRL</a:t>
                      </a:r>
                      <a:r>
                        <a:rPr kumimoji="1" lang="en-US" altLang="ja-JP" sz="1150" b="1" i="1" dirty="0">
                          <a:solidFill>
                            <a:schemeClr val="tx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level.</a:t>
                      </a:r>
                      <a:endParaRPr kumimoji="1" lang="ja-JP" altLang="en-US" sz="1150" b="1" i="1" dirty="0"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rgbClr val="EFEEF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effectLst/>
                      </a:endParaRPr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effectLst/>
                      </a:endParaRPr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effectLst/>
                      </a:endParaRPr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effectLst/>
                      </a:endParaRPr>
                    </a:p>
                  </a:txBody>
                  <a:tcPr anchor="ctr">
                    <a:solidFill>
                      <a:srgbClr val="EFEE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275403"/>
                  </a:ext>
                </a:extLst>
              </a:tr>
            </a:tbl>
          </a:graphicData>
        </a:graphic>
      </p:graphicFrame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9AA317-45A1-9B5D-7800-5833365EE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92203" y="6502814"/>
            <a:ext cx="2057400" cy="365125"/>
          </a:xfrm>
        </p:spPr>
        <p:txBody>
          <a:bodyPr/>
          <a:lstStyle/>
          <a:p>
            <a:fld id="{E9D9C477-5CFB-4E8F-B477-AF2E93B6023D}" type="slidenum">
              <a:rPr kumimoji="1" lang="ja-JP" altLang="en-US" sz="200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14</a:t>
            </a:fld>
            <a:endParaRPr kumimoji="1" lang="ja-JP" altLang="en-US" sz="2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14A5881-EF5F-9258-E771-BE64B739F162}"/>
              </a:ext>
            </a:extLst>
          </p:cNvPr>
          <p:cNvSpPr/>
          <p:nvPr/>
        </p:nvSpPr>
        <p:spPr>
          <a:xfrm>
            <a:off x="64059" y="6609040"/>
            <a:ext cx="9144000" cy="5932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* The challenge frame is listed only for "each fiscal year up to FY2026".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4E3D962-BD66-D2FD-62DD-E2BA6D1B23A9}"/>
              </a:ext>
            </a:extLst>
          </p:cNvPr>
          <p:cNvSpPr/>
          <p:nvPr/>
        </p:nvSpPr>
        <p:spPr>
          <a:xfrm>
            <a:off x="3458933" y="3162934"/>
            <a:ext cx="44812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5400" b="1" dirty="0">
                <a:ln w="1016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Filling in image</a:t>
            </a:r>
            <a:endParaRPr lang="ja-JP" altLang="en-US" sz="5400" b="1" dirty="0">
              <a:ln w="10160">
                <a:solidFill>
                  <a:schemeClr val="bg1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12CF043C-3678-6240-B3C0-028D47F5B337}"/>
              </a:ext>
            </a:extLst>
          </p:cNvPr>
          <p:cNvSpPr/>
          <p:nvPr/>
        </p:nvSpPr>
        <p:spPr>
          <a:xfrm>
            <a:off x="8137568" y="6439561"/>
            <a:ext cx="585742" cy="234490"/>
          </a:xfrm>
          <a:prstGeom prst="ellipse">
            <a:avLst/>
          </a:prstGeom>
          <a:noFill/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44613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873987-D434-137A-F5E6-8516CB7501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8F4FA56-DD10-4458-2100-24596A7EDB96}"/>
              </a:ext>
            </a:extLst>
          </p:cNvPr>
          <p:cNvSpPr/>
          <p:nvPr/>
        </p:nvSpPr>
        <p:spPr>
          <a:xfrm>
            <a:off x="1" y="678873"/>
            <a:ext cx="8954220" cy="3767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* This item can be up to 1 page. Basically, use the following form.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82E35F6-9BA9-7692-CA7E-278453B2B721}"/>
              </a:ext>
            </a:extLst>
          </p:cNvPr>
          <p:cNvSpPr/>
          <p:nvPr/>
        </p:nvSpPr>
        <p:spPr>
          <a:xfrm>
            <a:off x="9161" y="14657"/>
            <a:ext cx="9144001" cy="66421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3600" dirty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15. Conclusion: Proposer's Pledge</a:t>
            </a:r>
            <a:endParaRPr lang="en-US" altLang="ja-JP" sz="3200" dirty="0">
              <a:solidFill>
                <a:schemeClr val="bg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BE6D745C-BA8F-B5FD-7F4F-7106219C34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10964"/>
              </p:ext>
            </p:extLst>
          </p:nvPr>
        </p:nvGraphicFramePr>
        <p:xfrm>
          <a:off x="66798" y="959396"/>
          <a:ext cx="8954220" cy="5710712"/>
        </p:xfrm>
        <a:graphic>
          <a:graphicData uri="http://schemas.openxmlformats.org/drawingml/2006/table">
            <a:tbl>
              <a:tblPr firstRow="1" bandRow="1"/>
              <a:tblGrid>
                <a:gridCol w="445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0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20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583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3412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project</a:t>
                      </a:r>
                      <a:endParaRPr kumimoji="1" lang="ja-JP" altLang="en-US" sz="1400" b="0" dirty="0">
                        <a:solidFill>
                          <a:schemeClr val="bg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7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Stage Gate (Intermediate)
&lt;March &gt;, 2027</a:t>
                      </a:r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＞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Termination
&lt;March , 2029</a:t>
                      </a:r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＞</a:t>
                      </a:r>
                      <a:endParaRPr kumimoji="1" lang="zh-TW" altLang="en-US" sz="1400" b="0" dirty="0">
                        <a:solidFill>
                          <a:schemeClr val="bg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7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096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6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objective</a:t>
                      </a:r>
                      <a:endParaRPr kumimoji="1" lang="ja-JP" altLang="en-US" sz="16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en-US" altLang="ja-JP" sz="1400" b="1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(1) Development of </a:t>
                      </a:r>
                      <a:r>
                        <a:rPr kumimoji="1" lang="ja-JP" altLang="en-US" sz="1400" b="1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〇〇 </a:t>
                      </a:r>
                      <a:r>
                        <a:rPr kumimoji="1" lang="en-US" altLang="ja-JP" sz="1400" b="1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technology</a:t>
                      </a:r>
                      <a:endParaRPr kumimoji="1" lang="en-US" altLang="ja-JP" sz="1400" b="0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144000" indent="-14400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</a:t>
                      </a:r>
                      <a:r>
                        <a:rPr kumimoji="1"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Achieve </a:t>
                      </a:r>
                      <a:r>
                        <a:rPr kumimoji="1"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</a:t>
                      </a:r>
                      <a:r>
                        <a:rPr kumimoji="1"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% of conductivity
Completion of prototype production of </a:t>
                      </a:r>
                      <a:r>
                        <a:rPr kumimoji="1"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kumimoji="1"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using this technology</a:t>
                      </a:r>
                      <a:endParaRPr kumimoji="1" lang="ja-JP" altLang="en-US" sz="1400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・</a:t>
                      </a:r>
                      <a:r>
                        <a:rPr kumimoji="1"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Achieve </a:t>
                      </a:r>
                      <a:r>
                        <a:rPr kumimoji="1"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</a:t>
                      </a:r>
                      <a:r>
                        <a:rPr kumimoji="1"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% of the conductivity and commercialize </a:t>
                      </a:r>
                      <a:r>
                        <a:rPr kumimoji="1"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kumimoji="1"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using the same technology.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7382"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en-US" altLang="ja-JP" sz="1200" b="1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(2) Demonstration of </a:t>
                      </a:r>
                      <a:r>
                        <a:rPr kumimoji="1" lang="ja-JP" altLang="en-US" sz="1200" b="1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〇〇〇〇</a:t>
                      </a:r>
                      <a:endParaRPr kumimoji="1" lang="ja-JP" altLang="en-US" sz="1400" b="1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144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Trial of simulation algorithm by </a:t>
                      </a:r>
                      <a:r>
                        <a:rPr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using the seeds held</a:t>
                      </a:r>
                    </a:p>
                    <a:p>
                      <a:pPr marL="144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Error level </a:t>
                      </a:r>
                      <a:r>
                        <a:rPr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</a:t>
                      </a:r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% achieved.</a:t>
                      </a:r>
                      <a:endParaRPr kumimoji="1" lang="ja-JP" altLang="en-US" sz="1400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・</a:t>
                      </a:r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Achievement of error of </a:t>
                      </a:r>
                      <a:r>
                        <a:rPr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or less using </a:t>
                      </a:r>
                      <a:r>
                        <a:rPr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simulation technology using </a:t>
                      </a:r>
                      <a:r>
                        <a:rPr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</a:t>
                      </a:r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.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412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Number of patent applications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</a:t>
                      </a:r>
                      <a:r>
                        <a:rPr kumimoji="1"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cases </a:t>
                      </a:r>
                      <a:endParaRPr kumimoji="1" lang="ja-JP" altLang="en-US" sz="1200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</a:t>
                      </a:r>
                      <a:r>
                        <a:rPr kumimoji="1"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cases (cumulative total)</a:t>
                      </a:r>
                      <a:endParaRPr kumimoji="1" lang="ja-JP" altLang="en-US" sz="1200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412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Number of Publications Submitted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○</a:t>
                      </a:r>
                      <a:r>
                        <a:rPr kumimoji="1"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cases </a:t>
                      </a:r>
                      <a:endParaRPr kumimoji="1" lang="ja-JP" altLang="en-US" sz="1200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 </a:t>
                      </a:r>
                      <a:r>
                        <a:rPr kumimoji="1"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cases (cumulative total)</a:t>
                      </a:r>
                      <a:endParaRPr kumimoji="1" lang="ja-JP" altLang="en-US" sz="1200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6172522"/>
                  </a:ext>
                </a:extLst>
              </a:tr>
              <a:tr h="323412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Number of Press Releases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 </a:t>
                      </a:r>
                      <a:r>
                        <a:rPr kumimoji="1"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cases</a:t>
                      </a:r>
                      <a:endParaRPr kumimoji="1" lang="ja-JP" altLang="en-US" sz="1200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</a:t>
                      </a:r>
                      <a:r>
                        <a:rPr kumimoji="1"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cases (cumulative total)</a:t>
                      </a:r>
                      <a:endParaRPr kumimoji="1" lang="ja-JP" altLang="en-US" sz="1200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4626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Plans for participating companies after the end of the project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・</a:t>
                      </a:r>
                      <a:r>
                        <a:rPr kumimoji="1"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Goal of commercialization (commercialization) within 0 years of the end of the project
</a:t>
                      </a:r>
                      <a:r>
                        <a:rPr kumimoji="1"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・</a:t>
                      </a:r>
                      <a:r>
                        <a:rPr kumimoji="1"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Aiming to introduce 0000 to the market, promote market development and promotion activities.
</a:t>
                      </a:r>
                      <a:r>
                        <a:rPr kumimoji="1"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・</a:t>
                      </a:r>
                      <a:r>
                        <a:rPr kumimoji="1"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Aiming for new entry into the </a:t>
                      </a:r>
                      <a:r>
                        <a:rPr kumimoji="1"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kumimoji="1"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market and global expansion through collaboration with ○○</a:t>
                      </a:r>
                      <a:r>
                        <a:rPr kumimoji="1"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 </a:t>
                      </a:r>
                      <a:r>
                        <a:rPr kumimoji="1"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and overseas organizations.</a:t>
                      </a:r>
                      <a:endParaRPr kumimoji="1" lang="ja-JP" altLang="en-US" sz="1200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6747198"/>
                  </a:ext>
                </a:extLst>
              </a:tr>
              <a:tr h="529514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Human Resource Development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Participation in the development of postdocs and young researchers: </a:t>
                      </a:r>
                      <a:r>
                        <a:rPr kumimoji="1"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 </a:t>
                      </a:r>
                      <a:r>
                        <a:rPr kumimoji="1"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people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Cross-appointment participation of corporate engineers: </a:t>
                      </a:r>
                      <a:r>
                        <a:rPr kumimoji="1"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 </a:t>
                      </a:r>
                      <a:r>
                        <a:rPr kumimoji="1"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people</a:t>
                      </a:r>
                      <a:endParaRPr kumimoji="1" lang="ja-JP" altLang="en-US" sz="1200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若手研究参画者</a:t>
                      </a:r>
                      <a:r>
                        <a:rPr kumimoji="1" lang="en-US" altLang="ja-JP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:10</a:t>
                      </a:r>
                      <a:r>
                        <a:rPr kumimoji="1" lang="ja-JP" altLang="en-US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人</a:t>
                      </a:r>
                      <a:r>
                        <a:rPr kumimoji="1" lang="en-US" altLang="ja-JP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/</a:t>
                      </a:r>
                      <a:r>
                        <a:rPr kumimoji="1" lang="ja-JP" altLang="en-US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年</a:t>
                      </a:r>
                      <a:endParaRPr kumimoji="1" lang="ja-JP" altLang="en-US" sz="1200" dirty="0">
                        <a:highlight>
                          <a:srgbClr val="FFFF00"/>
                        </a:highlight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2E8DBF1-3253-DA39-C675-A73B0920B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95762" y="6469573"/>
            <a:ext cx="2057400" cy="365125"/>
          </a:xfrm>
        </p:spPr>
        <p:txBody>
          <a:bodyPr/>
          <a:lstStyle/>
          <a:p>
            <a:fld id="{E9D9C477-5CFB-4E8F-B477-AF2E93B6023D}" type="slidenum">
              <a:rPr kumimoji="1" lang="ja-JP" altLang="en-US" sz="200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15</a:t>
            </a:fld>
            <a:endParaRPr kumimoji="1" lang="ja-JP" altLang="en-US" sz="200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D27B70B-7F8C-34EC-E835-E806752DDDAC}"/>
              </a:ext>
            </a:extLst>
          </p:cNvPr>
          <p:cNvSpPr/>
          <p:nvPr/>
        </p:nvSpPr>
        <p:spPr>
          <a:xfrm>
            <a:off x="2526061" y="2336776"/>
            <a:ext cx="44812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5400" b="1">
                <a:ln w="1016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Filling in image</a:t>
            </a:r>
            <a:endParaRPr lang="ja-JP" altLang="en-US" sz="5400" b="1" dirty="0">
              <a:ln w="10160">
                <a:solidFill>
                  <a:schemeClr val="bg1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E140F7D-F43C-45B3-CF36-9BCA2D537A7F}"/>
              </a:ext>
            </a:extLst>
          </p:cNvPr>
          <p:cNvSpPr/>
          <p:nvPr/>
        </p:nvSpPr>
        <p:spPr>
          <a:xfrm>
            <a:off x="9162" y="6600962"/>
            <a:ext cx="9144000" cy="3767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* The challenge frame is listed as "&lt; of March 2027 &gt;" as the end of the year.</a:t>
            </a:r>
          </a:p>
        </p:txBody>
      </p:sp>
    </p:spTree>
    <p:extLst>
      <p:ext uri="{BB962C8B-B14F-4D97-AF65-F5344CB8AC3E}">
        <p14:creationId xmlns:p14="http://schemas.microsoft.com/office/powerpoint/2010/main" val="383335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C03E14-4465-33CC-62D7-EC1B39A010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68A4ECD-F110-7293-15CC-23445C1B7272}"/>
              </a:ext>
            </a:extLst>
          </p:cNvPr>
          <p:cNvSpPr/>
          <p:nvPr/>
        </p:nvSpPr>
        <p:spPr>
          <a:xfrm>
            <a:off x="1136072" y="1129553"/>
            <a:ext cx="8007928" cy="3937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altLang="ja-JP" sz="3200" dirty="0">
              <a:solidFill>
                <a:schemeClr val="bg1">
                  <a:lumMod val="50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13F50B6-90C0-C3F7-25C9-D7284B992E2A}"/>
              </a:ext>
            </a:extLst>
          </p:cNvPr>
          <p:cNvSpPr/>
          <p:nvPr/>
        </p:nvSpPr>
        <p:spPr>
          <a:xfrm>
            <a:off x="-6929" y="702895"/>
            <a:ext cx="9144000" cy="5809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※ This item can be up to 1 page. Be sure to incorporate the following elements: Line diagrams and image drawings are added to the design as appropriate.</a:t>
            </a:r>
          </a:p>
          <a:p>
            <a:endParaRPr lang="en-US" altLang="ja-JP" sz="1400" i="1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A23590A-2F6B-8312-554B-13E5725ADA4A}"/>
              </a:ext>
            </a:extLst>
          </p:cNvPr>
          <p:cNvSpPr/>
          <p:nvPr/>
        </p:nvSpPr>
        <p:spPr>
          <a:xfrm>
            <a:off x="-1" y="-2698"/>
            <a:ext cx="9144001" cy="68157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360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2. Overall view</a:t>
            </a:r>
            <a:endParaRPr lang="en-US" altLang="ja-JP" sz="3600" dirty="0">
              <a:solidFill>
                <a:schemeClr val="bg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3BB2E3A-D4F9-1055-7623-21AC2F34D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49696"/>
            <a:ext cx="2057400" cy="365125"/>
          </a:xfrm>
        </p:spPr>
        <p:txBody>
          <a:bodyPr/>
          <a:lstStyle/>
          <a:p>
            <a:fld id="{E9D9C477-5CFB-4E8F-B477-AF2E93B6023D}" type="slidenum">
              <a:rPr kumimoji="1" lang="ja-JP" altLang="en-US" sz="200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2</a:t>
            </a:fld>
            <a:endParaRPr kumimoji="1" lang="ja-JP" altLang="en-US" sz="2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0133BC4-BDEA-97F6-5B30-50C3B2F3ED97}"/>
              </a:ext>
            </a:extLst>
          </p:cNvPr>
          <p:cNvSpPr/>
          <p:nvPr/>
        </p:nvSpPr>
        <p:spPr>
          <a:xfrm>
            <a:off x="-12878" y="1523309"/>
            <a:ext cx="9144000" cy="42051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altLang="ja-JP" sz="1400" i="1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</a:t>
            </a:r>
            <a:r>
              <a:rPr lang="en-US" altLang="ja-JP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en-US" altLang="ja-JP" sz="1400" i="1" dirty="0" err="1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System】Development</a:t>
            </a:r>
            <a:r>
              <a:rPr lang="en-US" altLang="ja-JP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Structure and Roles (All Participating Institutions)</a:t>
            </a:r>
            <a:r>
              <a:rPr lang="ja-JP" altLang="en-US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endParaRPr lang="en-US" altLang="ja-JP" sz="1400" i="1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endParaRPr lang="en-US" altLang="ja-JP" sz="1400" i="1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</a:t>
            </a:r>
            <a:r>
              <a:rPr lang="en-US" altLang="ja-JP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【Background, Issues, and Research Themes】</a:t>
            </a:r>
          </a:p>
          <a:p>
            <a:r>
              <a:rPr lang="ja-JP" altLang="en-US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</a:t>
            </a:r>
            <a:r>
              <a:rPr lang="en-US" altLang="ja-JP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Social background, status of related industries, the latest technological developments, </a:t>
            </a:r>
          </a:p>
          <a:p>
            <a:r>
              <a:rPr lang="ja-JP" altLang="en-US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</a:t>
            </a:r>
            <a:r>
              <a:rPr lang="en-US" altLang="ja-JP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related </a:t>
            </a:r>
            <a:r>
              <a:rPr lang="en-US" altLang="ja-JP" sz="1400" i="1" dirty="0" err="1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issues,Research</a:t>
            </a:r>
            <a:r>
              <a:rPr lang="en-US" altLang="ja-JP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themes set from these</a:t>
            </a:r>
          </a:p>
          <a:p>
            <a:endParaRPr lang="en-US" altLang="ja-JP" sz="1400" i="1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</a:t>
            </a:r>
            <a:r>
              <a:rPr lang="en-US" altLang="ja-JP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en-US" altLang="ja-JP" sz="1400" i="1" dirty="0" err="1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Objective】What</a:t>
            </a:r>
            <a:r>
              <a:rPr lang="en-US" altLang="ja-JP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will be achieved (all development targets) and goals set based on the latest </a:t>
            </a:r>
            <a:r>
              <a:rPr lang="ja-JP" altLang="en-US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endParaRPr lang="en-US" altLang="ja-JP" sz="1400" i="1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　　　</a:t>
            </a:r>
            <a:r>
              <a:rPr lang="en-US" altLang="ja-JP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technological development status</a:t>
            </a:r>
          </a:p>
          <a:p>
            <a:endParaRPr lang="en-US" altLang="ja-JP" sz="1400" i="1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</a:t>
            </a:r>
            <a:r>
              <a:rPr lang="en-US" altLang="ja-JP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en-US" altLang="ja-JP" sz="1400" i="1" dirty="0" err="1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Means】Research</a:t>
            </a:r>
            <a:r>
              <a:rPr lang="en-US" altLang="ja-JP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seeds to be utilized, international superiority, patents held, implementation </a:t>
            </a:r>
          </a:p>
          <a:p>
            <a:r>
              <a:rPr lang="en-US" altLang="ja-JP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            contents, methods, and targets for solving problems and their innovation</a:t>
            </a:r>
          </a:p>
          <a:p>
            <a:r>
              <a:rPr lang="ja-JP" altLang="en-US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endParaRPr lang="en-US" altLang="ja-JP" sz="1400" i="1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</a:t>
            </a:r>
            <a:r>
              <a:rPr lang="en-US" altLang="ja-JP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en-US" altLang="ja-JP" sz="1400" i="1" dirty="0" err="1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Prospect】Business</a:t>
            </a:r>
            <a:r>
              <a:rPr lang="en-US" altLang="ja-JP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plans of participating companies after the completion of R&amp;D</a:t>
            </a:r>
          </a:p>
          <a:p>
            <a:r>
              <a:rPr lang="ja-JP" altLang="en-US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</a:t>
            </a:r>
            <a:endParaRPr lang="en-US" altLang="ja-JP" sz="1400" i="1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</a:t>
            </a:r>
            <a:r>
              <a:rPr lang="en-US" altLang="ja-JP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en-US" altLang="ja-JP" sz="1400" i="1" dirty="0" err="1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Prospect】Contribution</a:t>
            </a:r>
            <a:r>
              <a:rPr lang="en-US" altLang="ja-JP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to Aichi Prefecture Industry</a:t>
            </a:r>
          </a:p>
          <a:p>
            <a:endParaRPr lang="en-US" altLang="ja-JP" sz="1400" i="1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</a:t>
            </a:r>
            <a:r>
              <a:rPr lang="en-US" altLang="ja-JP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en-US" altLang="ja-JP" sz="1400" i="1" dirty="0" err="1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Prospect】Human</a:t>
            </a:r>
            <a:r>
              <a:rPr lang="en-US" altLang="ja-JP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Resource Development</a:t>
            </a:r>
          </a:p>
        </p:txBody>
      </p:sp>
    </p:spTree>
    <p:extLst>
      <p:ext uri="{BB962C8B-B14F-4D97-AF65-F5344CB8AC3E}">
        <p14:creationId xmlns:p14="http://schemas.microsoft.com/office/powerpoint/2010/main" val="1135405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/>
        </p:nvSpPr>
        <p:spPr>
          <a:xfrm>
            <a:off x="1" y="695582"/>
            <a:ext cx="9144000" cy="4760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* This item can be up to 2 page. Be sure to incorporate the following elements: Line drawings and image drawings are added to the design as appropriate.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-1" y="-2698"/>
            <a:ext cx="9144001" cy="68157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3000" dirty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3. Development Structure and Division of Roles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B9A6A79-E52A-8B8B-DA51-D81CFF9C351D}"/>
              </a:ext>
            </a:extLst>
          </p:cNvPr>
          <p:cNvSpPr/>
          <p:nvPr/>
        </p:nvSpPr>
        <p:spPr>
          <a:xfrm>
            <a:off x="-2" y="1003081"/>
            <a:ext cx="9144000" cy="17745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altLang="ja-JP" sz="1400" i="1" dirty="0">
              <a:solidFill>
                <a:schemeClr val="bg1">
                  <a:lumMod val="50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</a:t>
            </a:r>
            <a:r>
              <a:rPr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【Division of </a:t>
            </a:r>
            <a:r>
              <a:rPr lang="en-US" altLang="ja-JP" sz="1400" i="1" dirty="0" err="1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Roles】We</a:t>
            </a:r>
            <a:r>
              <a:rPr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have established a division of roles that takes advantage of the seeds </a:t>
            </a:r>
            <a:r>
              <a:rPr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</a:t>
            </a:r>
            <a:endParaRPr lang="en-US" altLang="ja-JP" sz="1400" i="1" dirty="0">
              <a:solidFill>
                <a:schemeClr val="bg1">
                  <a:lumMod val="50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　　　　　　　</a:t>
            </a:r>
            <a:r>
              <a:rPr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and strengths of all participating institutions.
</a:t>
            </a:r>
            <a:r>
              <a:rPr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　　　　　　　</a:t>
            </a:r>
            <a:r>
              <a:rPr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Demonstrate responsibilities for achieving each goal</a:t>
            </a:r>
            <a:r>
              <a:rPr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</a:t>
            </a:r>
            <a:endParaRPr lang="en-US" altLang="ja-JP" sz="1400" i="1" dirty="0">
              <a:solidFill>
                <a:schemeClr val="bg1">
                  <a:lumMod val="50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</a:t>
            </a:r>
            <a:r>
              <a:rPr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en-US" altLang="ja-JP" sz="1400" i="1" dirty="0" err="1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System】Be</a:t>
            </a:r>
            <a:r>
              <a:rPr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aware of the unification of research activities and the direction of the team, as </a:t>
            </a:r>
            <a:r>
              <a:rPr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</a:t>
            </a:r>
            <a:endParaRPr lang="en-US" altLang="ja-JP" sz="1400" i="1" dirty="0">
              <a:solidFill>
                <a:schemeClr val="bg1">
                  <a:lumMod val="50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　　</a:t>
            </a:r>
            <a:r>
              <a:rPr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well as communication and collaboration within the Team Building</a:t>
            </a: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9E9D7C77-3E49-2EED-A9AC-99314B8FCE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232806"/>
              </p:ext>
            </p:extLst>
          </p:nvPr>
        </p:nvGraphicFramePr>
        <p:xfrm>
          <a:off x="93218" y="2718467"/>
          <a:ext cx="8957559" cy="4114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8627">
                  <a:extLst>
                    <a:ext uri="{9D8B030D-6E8A-4147-A177-3AD203B41FA5}">
                      <a16:colId xmlns:a16="http://schemas.microsoft.com/office/drawing/2014/main" val="4272752263"/>
                    </a:ext>
                  </a:extLst>
                </a:gridCol>
                <a:gridCol w="1798489">
                  <a:extLst>
                    <a:ext uri="{9D8B030D-6E8A-4147-A177-3AD203B41FA5}">
                      <a16:colId xmlns:a16="http://schemas.microsoft.com/office/drawing/2014/main" val="180940518"/>
                    </a:ext>
                  </a:extLst>
                </a:gridCol>
                <a:gridCol w="2032436">
                  <a:extLst>
                    <a:ext uri="{9D8B030D-6E8A-4147-A177-3AD203B41FA5}">
                      <a16:colId xmlns:a16="http://schemas.microsoft.com/office/drawing/2014/main" val="1889564033"/>
                    </a:ext>
                  </a:extLst>
                </a:gridCol>
                <a:gridCol w="3358007">
                  <a:extLst>
                    <a:ext uri="{9D8B030D-6E8A-4147-A177-3AD203B41FA5}">
                      <a16:colId xmlns:a16="http://schemas.microsoft.com/office/drawing/2014/main" val="2989329518"/>
                    </a:ext>
                  </a:extLst>
                </a:gridCol>
              </a:tblGrid>
              <a:tr h="97177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R&amp;D content and development targets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Responsible Institution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Principal Members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role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62728655"/>
                  </a:ext>
                </a:extLst>
              </a:tr>
              <a:tr h="7475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8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Development of technology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</a:t>
                      </a:r>
                      <a:r>
                        <a:rPr lang="en-US" altLang="ja-JP" sz="18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University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i="1" u="sng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Research Leader
Professor </a:t>
                      </a:r>
                      <a:r>
                        <a:rPr lang="ja-JP" altLang="en-US" sz="1800" i="1" u="sng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ja-JP" sz="18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Implementation of </a:t>
                      </a:r>
                      <a:r>
                        <a:rPr lang="ja-JP" altLang="en-US" sz="18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8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utilizing the seeds (</a:t>
                      </a:r>
                      <a:r>
                        <a:rPr lang="ja-JP" altLang="en-US" sz="18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</a:t>
                      </a:r>
                      <a:r>
                        <a:rPr lang="en-US" altLang="ja-JP" sz="18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) and patents (</a:t>
                      </a:r>
                      <a:r>
                        <a:rPr lang="ja-JP" altLang="en-US" sz="18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</a:t>
                      </a:r>
                      <a:r>
                        <a:rPr lang="en-US" altLang="ja-JP" sz="18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) that we have.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5606589"/>
                  </a:ext>
                </a:extLst>
              </a:tr>
              <a:tr h="112127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8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design and system construction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8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Company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i="1" u="sng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Commercialization Leader
Development Department Design Manager </a:t>
                      </a:r>
                      <a:r>
                        <a:rPr lang="ja-JP" altLang="en-US" sz="1600" i="1" u="sng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</a:t>
                      </a:r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8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8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Utilizing our development know-how, we build </a:t>
                      </a:r>
                      <a:r>
                        <a:rPr lang="ja-JP" altLang="en-US" sz="18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8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design and system.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30229179"/>
                  </a:ext>
                </a:extLst>
              </a:tr>
              <a:tr h="425999"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8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7637836"/>
                  </a:ext>
                </a:extLst>
              </a:tr>
            </a:tbl>
          </a:graphicData>
        </a:graphic>
      </p:graphicFrame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F6E1598-8961-21D7-6903-94C76A88339D}"/>
              </a:ext>
            </a:extLst>
          </p:cNvPr>
          <p:cNvSpPr/>
          <p:nvPr/>
        </p:nvSpPr>
        <p:spPr>
          <a:xfrm>
            <a:off x="-18471" y="2340123"/>
            <a:ext cx="8957559" cy="4760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* Basically, use the following form (font size, etc. can be modified).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D503C04-688B-BBBA-CF8C-B22A14CA4FB3}"/>
              </a:ext>
            </a:extLst>
          </p:cNvPr>
          <p:cNvSpPr/>
          <p:nvPr/>
        </p:nvSpPr>
        <p:spPr>
          <a:xfrm>
            <a:off x="2727350" y="2967335"/>
            <a:ext cx="44812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5400" b="1" dirty="0">
                <a:ln w="1016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Filling in image</a:t>
            </a:r>
            <a:endParaRPr lang="ja-JP" altLang="en-US" sz="5400" b="1" dirty="0">
              <a:ln w="10160">
                <a:solidFill>
                  <a:schemeClr val="bg1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623938-E8D6-48A3-0C9F-11D91F8D8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598" y="6492875"/>
            <a:ext cx="2057400" cy="365125"/>
          </a:xfrm>
        </p:spPr>
        <p:txBody>
          <a:bodyPr/>
          <a:lstStyle/>
          <a:p>
            <a:fld id="{E9D9C477-5CFB-4E8F-B477-AF2E93B6023D}" type="slidenum">
              <a:rPr kumimoji="1" lang="ja-JP" altLang="en-US" sz="200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3</a:t>
            </a:fld>
            <a:endParaRPr kumimoji="1" lang="ja-JP" altLang="en-US" sz="2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7263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/>
        </p:nvSpPr>
        <p:spPr>
          <a:xfrm>
            <a:off x="-1" y="732532"/>
            <a:ext cx="9144000" cy="5021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* This item can be up to 2 page. Be sure to incorporate the following elements: Line drawings and image drawings are added to the design as appropriate.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-1" y="-2698"/>
            <a:ext cx="9144001" cy="68157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3200" dirty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4. Background and Issues of Research Themes</a:t>
            </a:r>
            <a:endParaRPr lang="en-US" altLang="ja-JP" sz="1600" dirty="0">
              <a:solidFill>
                <a:schemeClr val="bg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63B377-64CF-A73C-A693-5FFE61E06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79455" y="6523375"/>
            <a:ext cx="2057400" cy="365125"/>
          </a:xfrm>
        </p:spPr>
        <p:txBody>
          <a:bodyPr/>
          <a:lstStyle/>
          <a:p>
            <a:fld id="{E9D9C477-5CFB-4E8F-B477-AF2E93B6023D}" type="slidenum">
              <a:rPr kumimoji="1" lang="ja-JP" altLang="en-US" sz="200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4</a:t>
            </a:fld>
            <a:endParaRPr kumimoji="1" lang="ja-JP" altLang="en-US" sz="2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AFA60EC-F8AF-549A-F1D0-4F4214D66842}"/>
              </a:ext>
            </a:extLst>
          </p:cNvPr>
          <p:cNvSpPr/>
          <p:nvPr/>
        </p:nvSpPr>
        <p:spPr>
          <a:xfrm>
            <a:off x="-12878" y="1523309"/>
            <a:ext cx="9144000" cy="37754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altLang="ja-JP" sz="1400" i="1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</a:t>
            </a:r>
            <a:r>
              <a:rPr lang="en-US" altLang="ja-JP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en-US" altLang="ja-JP" sz="1400" i="1" dirty="0" err="1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Background】Social</a:t>
            </a:r>
            <a:r>
              <a:rPr lang="en-US" altLang="ja-JP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Background and Status of Related Industries</a:t>
            </a:r>
          </a:p>
          <a:p>
            <a:r>
              <a:rPr lang="ja-JP" altLang="en-US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</a:t>
            </a:r>
            <a:endParaRPr lang="en-US" altLang="ja-JP" sz="1400" i="1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</a:t>
            </a:r>
            <a:r>
              <a:rPr lang="en-US" altLang="ja-JP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【Technology </a:t>
            </a:r>
            <a:r>
              <a:rPr lang="en-US" altLang="ja-JP" sz="1400" i="1" dirty="0" err="1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Trends】Latest</a:t>
            </a:r>
            <a:r>
              <a:rPr lang="en-US" altLang="ja-JP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Technological Development Status and Challenges</a:t>
            </a:r>
          </a:p>
          <a:p>
            <a:endParaRPr lang="en-US" altLang="ja-JP" sz="1400" i="1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</a:t>
            </a:r>
            <a:r>
              <a:rPr lang="en-US" altLang="ja-JP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【Industry-Academia Collaboration】 The necessity to work on cross-industry and open innovation</a:t>
            </a:r>
          </a:p>
        </p:txBody>
      </p:sp>
    </p:spTree>
    <p:extLst>
      <p:ext uri="{BB962C8B-B14F-4D97-AF65-F5344CB8AC3E}">
        <p14:creationId xmlns:p14="http://schemas.microsoft.com/office/powerpoint/2010/main" val="1148221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5AE699-F56C-712F-6048-469970FDBF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08B598A-6A73-7F2A-0C99-015DF986EFEE}"/>
              </a:ext>
            </a:extLst>
          </p:cNvPr>
          <p:cNvSpPr/>
          <p:nvPr/>
        </p:nvSpPr>
        <p:spPr>
          <a:xfrm>
            <a:off x="1136072" y="1129553"/>
            <a:ext cx="8007928" cy="3937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altLang="ja-JP" sz="3200" dirty="0">
              <a:solidFill>
                <a:schemeClr val="bg1">
                  <a:lumMod val="50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09F6DF8-45CC-A783-E416-455DC451FFB3}"/>
              </a:ext>
            </a:extLst>
          </p:cNvPr>
          <p:cNvSpPr/>
          <p:nvPr/>
        </p:nvSpPr>
        <p:spPr>
          <a:xfrm>
            <a:off x="1" y="678875"/>
            <a:ext cx="9144000" cy="437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* This item can be up to 2 page. Basically, use the following form (font size, etc. can be modified).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9903B6B-AF2C-5B7A-BF25-88DC2E2BE161}"/>
              </a:ext>
            </a:extLst>
          </p:cNvPr>
          <p:cNvSpPr/>
          <p:nvPr/>
        </p:nvSpPr>
        <p:spPr>
          <a:xfrm>
            <a:off x="-1" y="-2698"/>
            <a:ext cx="9144001" cy="68157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2500" dirty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５</a:t>
            </a:r>
            <a:r>
              <a:rPr lang="en-US" altLang="ja-JP" sz="2500" dirty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.Latest Initiatives, Benchmarks, and Target Targeting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DD44A30-78B7-9C09-8669-208D9EC2B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598" y="6461297"/>
            <a:ext cx="2057400" cy="365125"/>
          </a:xfrm>
        </p:spPr>
        <p:txBody>
          <a:bodyPr/>
          <a:lstStyle/>
          <a:p>
            <a:fld id="{E9D9C477-5CFB-4E8F-B477-AF2E93B6023D}" type="slidenum">
              <a:rPr kumimoji="1" lang="ja-JP" altLang="en-US" sz="200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5</a:t>
            </a:fld>
            <a:endParaRPr kumimoji="1" lang="ja-JP" altLang="en-US" sz="2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0599EC4A-11D9-B2D7-3D3C-D1BE750076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963656"/>
              </p:ext>
            </p:extLst>
          </p:nvPr>
        </p:nvGraphicFramePr>
        <p:xfrm>
          <a:off x="179604" y="1085336"/>
          <a:ext cx="8544646" cy="5646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641">
                  <a:extLst>
                    <a:ext uri="{9D8B030D-6E8A-4147-A177-3AD203B41FA5}">
                      <a16:colId xmlns:a16="http://schemas.microsoft.com/office/drawing/2014/main" val="365015557"/>
                    </a:ext>
                  </a:extLst>
                </a:gridCol>
                <a:gridCol w="2191192">
                  <a:extLst>
                    <a:ext uri="{9D8B030D-6E8A-4147-A177-3AD203B41FA5}">
                      <a16:colId xmlns:a16="http://schemas.microsoft.com/office/drawing/2014/main" val="372994993"/>
                    </a:ext>
                  </a:extLst>
                </a:gridCol>
                <a:gridCol w="2078182">
                  <a:extLst>
                    <a:ext uri="{9D8B030D-6E8A-4147-A177-3AD203B41FA5}">
                      <a16:colId xmlns:a16="http://schemas.microsoft.com/office/drawing/2014/main" val="3081715690"/>
                    </a:ext>
                  </a:extLst>
                </a:gridCol>
                <a:gridCol w="2369631">
                  <a:extLst>
                    <a:ext uri="{9D8B030D-6E8A-4147-A177-3AD203B41FA5}">
                      <a16:colId xmlns:a16="http://schemas.microsoft.com/office/drawing/2014/main" val="733499677"/>
                    </a:ext>
                  </a:extLst>
                </a:gridCol>
              </a:tblGrid>
              <a:tr h="65756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Development Targets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Benchmark Results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Goals (Outputs)</a:t>
                      </a:r>
                      <a:endParaRPr kumimoji="1" lang="ja-JP" altLang="en-US" sz="1800" dirty="0">
                        <a:solidFill>
                          <a:schemeClr val="bg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Future Prospects
(Outcome)</a:t>
                      </a:r>
                      <a:endParaRPr kumimoji="1" lang="ja-JP" altLang="en-US" sz="1800" dirty="0">
                        <a:solidFill>
                          <a:schemeClr val="bg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14491249"/>
                  </a:ext>
                </a:extLst>
              </a:tr>
              <a:tr h="22558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Development of technology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We have a track record of achieving </a:t>
                      </a:r>
                      <a:r>
                        <a:rPr lang="ja-JP" altLang="en-US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</a:t>
                      </a:r>
                      <a:r>
                        <a:rPr lang="en-US" altLang="ja-JP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% of </a:t>
                      </a:r>
                      <a:r>
                        <a:rPr lang="ja-JP" altLang="en-US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</a:t>
                      </a:r>
                      <a:r>
                        <a:rPr lang="en-US" altLang="ja-JP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% of </a:t>
                      </a:r>
                      <a:r>
                        <a:rPr lang="ja-JP" altLang="en-US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〇〇〇〇</a:t>
                      </a:r>
                      <a:r>
                        <a:rPr lang="en-US" altLang="ja-JP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conductivity at XX University in the U.S. and product development (XX) in collaboration with XX companies.</a:t>
                      </a:r>
                      <a:endParaRPr kumimoji="1" lang="ja-JP" altLang="en-US" sz="16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kumimoji="1" lang="en-US" altLang="ja-JP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Achieve </a:t>
                      </a:r>
                      <a:r>
                        <a:rPr kumimoji="1" lang="ja-JP" altLang="en-US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</a:t>
                      </a:r>
                      <a:r>
                        <a:rPr kumimoji="1" lang="en-US" altLang="ja-JP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% conductivity and launch by participating organizations using the same technology.</a:t>
                      </a:r>
                      <a:endParaRPr kumimoji="1" lang="ja-JP" altLang="en-US" sz="16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kumimoji="1" lang="en-US" altLang="ja-JP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by strengthening the industry of </a:t>
                      </a:r>
                      <a:r>
                        <a:rPr kumimoji="1" lang="ja-JP" altLang="en-US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kumimoji="1" lang="en-US" altLang="ja-JP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in this prefecture by utilizing </a:t>
                      </a:r>
                      <a:r>
                        <a:rPr kumimoji="1" lang="ja-JP" altLang="en-US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kumimoji="1" lang="en-US" altLang="ja-JP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conductivity materials at the highest level in the world, </a:t>
                      </a:r>
                      <a:r>
                        <a:rPr kumimoji="1" lang="ja-JP" altLang="en-US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kumimoji="1" lang="en-US" altLang="ja-JP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by diverting technology to </a:t>
                      </a:r>
                      <a:r>
                        <a:rPr kumimoji="1" lang="ja-JP" altLang="en-US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</a:t>
                      </a:r>
                      <a:r>
                        <a:rPr kumimoji="1" lang="en-US" altLang="ja-JP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.</a:t>
                      </a:r>
                      <a:endParaRPr kumimoji="1" lang="ja-JP" altLang="en-US" sz="16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2934751"/>
                  </a:ext>
                </a:extLst>
              </a:tr>
              <a:tr h="1386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design and system construction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Built a </a:t>
                      </a:r>
                      <a:r>
                        <a:rPr kumimoji="1" lang="ja-JP" altLang="en-US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kumimoji="1" lang="en-US" altLang="ja-JP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system with an error of </a:t>
                      </a:r>
                      <a:r>
                        <a:rPr kumimoji="1" lang="ja-JP" altLang="en-US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</a:t>
                      </a:r>
                      <a:r>
                        <a:rPr kumimoji="1" lang="en-US" altLang="ja-JP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or less using </a:t>
                      </a:r>
                      <a:r>
                        <a:rPr kumimoji="1" lang="ja-JP" altLang="en-US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kumimoji="1" lang="en-US" altLang="ja-JP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simulation technology at </a:t>
                      </a:r>
                      <a:r>
                        <a:rPr kumimoji="1" lang="ja-JP" altLang="en-US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kumimoji="1" lang="en-US" altLang="ja-JP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company in Germany.</a:t>
                      </a:r>
                      <a:endParaRPr kumimoji="1" lang="ja-JP" altLang="en-US" sz="16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Achievement of error </a:t>
                      </a:r>
                      <a:r>
                        <a:rPr lang="ja-JP" altLang="en-US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or less by utilizing </a:t>
                      </a:r>
                      <a:r>
                        <a:rPr lang="ja-JP" altLang="en-US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simulation technology using unique </a:t>
                      </a:r>
                      <a:r>
                        <a:rPr lang="ja-JP" altLang="en-US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</a:t>
                      </a:r>
                      <a:r>
                        <a:rPr lang="en-US" altLang="ja-JP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.</a:t>
                      </a:r>
                      <a:endParaRPr kumimoji="1" lang="ja-JP" altLang="en-US" sz="16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Global expansion by installing </a:t>
                      </a:r>
                      <a:r>
                        <a:rPr lang="ja-JP" altLang="en-US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simulation technology in </a:t>
                      </a:r>
                      <a:r>
                        <a:rPr lang="ja-JP" altLang="en-US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companies </a:t>
                      </a:r>
                      <a:r>
                        <a:rPr lang="ja-JP" altLang="en-US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</a:t>
                      </a:r>
                      <a:r>
                        <a:rPr lang="en-US" altLang="ja-JP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.</a:t>
                      </a:r>
                      <a:endParaRPr kumimoji="1" lang="ja-JP" altLang="en-US" sz="16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6299298"/>
                  </a:ext>
                </a:extLst>
              </a:tr>
              <a:tr h="90506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・・・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4982088"/>
                  </a:ext>
                </a:extLst>
              </a:tr>
            </a:tbl>
          </a:graphicData>
        </a:graphic>
      </p:graphicFrame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6C281C0-3701-476F-BA8B-CD3520F9ADE6}"/>
              </a:ext>
            </a:extLst>
          </p:cNvPr>
          <p:cNvSpPr/>
          <p:nvPr/>
        </p:nvSpPr>
        <p:spPr>
          <a:xfrm>
            <a:off x="2331353" y="4825540"/>
            <a:ext cx="44812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5400" b="1" dirty="0">
                <a:ln w="1016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Filling in image</a:t>
            </a:r>
            <a:endParaRPr lang="ja-JP" altLang="en-US" sz="5400" b="1" dirty="0">
              <a:ln w="10160">
                <a:solidFill>
                  <a:schemeClr val="bg1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0192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/>
        </p:nvSpPr>
        <p:spPr>
          <a:xfrm>
            <a:off x="1" y="835893"/>
            <a:ext cx="9144000" cy="5373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* This item can be up to 2 page. Basically, use the following form (font size, etc. can be modified). Image diagrams, graphs, tables, etc. are added as appropriate.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-1" y="-2698"/>
            <a:ext cx="9144001" cy="83859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3000" dirty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6. Research seeds that serve as weapons, international superiority, and patents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561AD957-4956-0E19-7118-553680D95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E9D9C477-5CFB-4E8F-B477-AF2E93B6023D}" type="slidenum">
              <a:rPr kumimoji="1" lang="ja-JP" altLang="en-US" sz="200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6</a:t>
            </a:fld>
            <a:endParaRPr kumimoji="1" lang="ja-JP" altLang="en-US" sz="2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DC1F499F-F360-F58A-BE19-06085A666C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852345"/>
              </p:ext>
            </p:extLst>
          </p:nvPr>
        </p:nvGraphicFramePr>
        <p:xfrm>
          <a:off x="161460" y="1354818"/>
          <a:ext cx="8507855" cy="5464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7666">
                  <a:extLst>
                    <a:ext uri="{9D8B030D-6E8A-4147-A177-3AD203B41FA5}">
                      <a16:colId xmlns:a16="http://schemas.microsoft.com/office/drawing/2014/main" val="4272752263"/>
                    </a:ext>
                  </a:extLst>
                </a:gridCol>
                <a:gridCol w="1487054">
                  <a:extLst>
                    <a:ext uri="{9D8B030D-6E8A-4147-A177-3AD203B41FA5}">
                      <a16:colId xmlns:a16="http://schemas.microsoft.com/office/drawing/2014/main" val="180940518"/>
                    </a:ext>
                  </a:extLst>
                </a:gridCol>
                <a:gridCol w="1782618">
                  <a:extLst>
                    <a:ext uri="{9D8B030D-6E8A-4147-A177-3AD203B41FA5}">
                      <a16:colId xmlns:a16="http://schemas.microsoft.com/office/drawing/2014/main" val="1889564033"/>
                    </a:ext>
                  </a:extLst>
                </a:gridCol>
                <a:gridCol w="3410517">
                  <a:extLst>
                    <a:ext uri="{9D8B030D-6E8A-4147-A177-3AD203B41FA5}">
                      <a16:colId xmlns:a16="http://schemas.microsoft.com/office/drawing/2014/main" val="2989329518"/>
                    </a:ext>
                  </a:extLst>
                </a:gridCol>
              </a:tblGrid>
              <a:tr h="101046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Development Targets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Goals (Outputs)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Challenges to achieve the goal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Research seeds to be utilized (patents, international superiority) (holding institution)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62728655"/>
                  </a:ext>
                </a:extLst>
              </a:tr>
              <a:tr h="70732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development of technology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kumimoji="1"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achieve </a:t>
                      </a:r>
                      <a:r>
                        <a:rPr kumimoji="1"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</a:t>
                      </a:r>
                      <a:r>
                        <a:rPr kumimoji="1"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% conductivity and launch by participating organizations using the same technology.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Conductivity is a bottleneck, and in order to solve it, it is necessary to increase </a:t>
                      </a:r>
                      <a:r>
                        <a:rPr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to </a:t>
                      </a:r>
                      <a:r>
                        <a:rPr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</a:t>
                      </a:r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.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Technology for </a:t>
                      </a:r>
                      <a:r>
                        <a:rPr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</a:t>
                      </a:r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(</a:t>
                      </a:r>
                      <a:r>
                        <a:rPr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</a:t>
                      </a:r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Laboratory, </a:t>
                      </a:r>
                      <a:r>
                        <a:rPr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</a:t>
                      </a:r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University.)</a:t>
                      </a:r>
                    </a:p>
                    <a:p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Patent (No.) for </a:t>
                      </a:r>
                      <a:r>
                        <a:rPr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</a:t>
                      </a:r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(</a:t>
                      </a:r>
                      <a:r>
                        <a:rPr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</a:t>
                      </a:r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Co., Ltd.)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5606589"/>
                  </a:ext>
                </a:extLst>
              </a:tr>
              <a:tr h="70732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design and system construction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Achievement of error </a:t>
                      </a:r>
                      <a:r>
                        <a:rPr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or less by utilizing </a:t>
                      </a:r>
                      <a:r>
                        <a:rPr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simulation technology using unique </a:t>
                      </a:r>
                      <a:r>
                        <a:rPr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</a:t>
                      </a:r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.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In order to use </a:t>
                      </a:r>
                      <a:r>
                        <a:rPr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for </a:t>
                      </a:r>
                      <a:r>
                        <a:rPr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simulation technology, it is necessary to clear </a:t>
                      </a:r>
                      <a:r>
                        <a:rPr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</a:t>
                      </a:r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.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・〇〇 </a:t>
                      </a:r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know-how related to </a:t>
                      </a:r>
                      <a:r>
                        <a:rPr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development (</a:t>
                      </a:r>
                      <a:r>
                        <a:rPr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Company)
</a:t>
                      </a:r>
                      <a:r>
                        <a:rPr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・</a:t>
                      </a:r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Realization of </a:t>
                      </a:r>
                      <a:r>
                        <a:rPr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measure error </a:t>
                      </a:r>
                      <a:r>
                        <a:rPr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(joint research results with </a:t>
                      </a:r>
                      <a:r>
                        <a:rPr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company in the United States)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30229179"/>
                  </a:ext>
                </a:extLst>
              </a:tr>
              <a:tr h="679165"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8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7637836"/>
                  </a:ext>
                </a:extLst>
              </a:tr>
            </a:tbl>
          </a:graphicData>
        </a:graphic>
      </p:graphicFrame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978A26B-10F6-6FBB-8D73-717392522066}"/>
              </a:ext>
            </a:extLst>
          </p:cNvPr>
          <p:cNvSpPr/>
          <p:nvPr/>
        </p:nvSpPr>
        <p:spPr>
          <a:xfrm>
            <a:off x="2054674" y="4755181"/>
            <a:ext cx="44812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5400" b="1" dirty="0">
                <a:ln w="1016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Filling in image</a:t>
            </a:r>
            <a:endParaRPr lang="ja-JP" altLang="en-US" sz="5400" b="1" dirty="0">
              <a:ln w="10160">
                <a:solidFill>
                  <a:schemeClr val="bg1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99952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/>
        </p:nvSpPr>
        <p:spPr>
          <a:xfrm>
            <a:off x="1" y="678875"/>
            <a:ext cx="9144000" cy="61791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* This item can be up to 2 page. Basically, use the following form (font size, etc. can be modified). Image diagrams, graphs, tables, etc. are added as appropriate.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-1" y="-2698"/>
            <a:ext cx="9144001" cy="68157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320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7. Purpose of use of research seeds</a:t>
            </a:r>
            <a:endParaRPr lang="en-US" altLang="ja-JP" sz="2700" dirty="0">
              <a:solidFill>
                <a:schemeClr val="bg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C977EBA-2EB8-09D5-4043-5E8DAA0F9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598" y="6492876"/>
            <a:ext cx="2057400" cy="365125"/>
          </a:xfrm>
        </p:spPr>
        <p:txBody>
          <a:bodyPr/>
          <a:lstStyle/>
          <a:p>
            <a:fld id="{E9D9C477-5CFB-4E8F-B477-AF2E93B6023D}" type="slidenum">
              <a:rPr kumimoji="1" lang="ja-JP" altLang="en-US" sz="200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7</a:t>
            </a:fld>
            <a:endParaRPr kumimoji="1" lang="ja-JP" altLang="en-US" sz="2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087E29BA-F6A0-60DC-0E4C-F148078C4C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9965537"/>
              </p:ext>
            </p:extLst>
          </p:nvPr>
        </p:nvGraphicFramePr>
        <p:xfrm>
          <a:off x="249382" y="1328525"/>
          <a:ext cx="8507268" cy="5072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039">
                  <a:extLst>
                    <a:ext uri="{9D8B030D-6E8A-4147-A177-3AD203B41FA5}">
                      <a16:colId xmlns:a16="http://schemas.microsoft.com/office/drawing/2014/main" val="4099696890"/>
                    </a:ext>
                  </a:extLst>
                </a:gridCol>
                <a:gridCol w="3480545">
                  <a:extLst>
                    <a:ext uri="{9D8B030D-6E8A-4147-A177-3AD203B41FA5}">
                      <a16:colId xmlns:a16="http://schemas.microsoft.com/office/drawing/2014/main" val="1971251339"/>
                    </a:ext>
                  </a:extLst>
                </a:gridCol>
                <a:gridCol w="3243684">
                  <a:extLst>
                    <a:ext uri="{9D8B030D-6E8A-4147-A177-3AD203B41FA5}">
                      <a16:colId xmlns:a16="http://schemas.microsoft.com/office/drawing/2014/main" val="2485672469"/>
                    </a:ext>
                  </a:extLst>
                </a:gridCol>
              </a:tblGrid>
              <a:tr h="101046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Research Seeds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Research content to achieve goals implemented using seeds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Innovation in problem-solving methods</a:t>
                      </a:r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40212511"/>
                  </a:ext>
                </a:extLst>
              </a:tr>
              <a:tr h="707326">
                <a:tc>
                  <a:txBody>
                    <a:bodyPr/>
                    <a:lstStyle/>
                    <a:p>
                      <a:r>
                        <a:rPr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technology related to </a:t>
                      </a:r>
                      <a:r>
                        <a:rPr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(</a:t>
                      </a:r>
                      <a:r>
                        <a:rPr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University </a:t>
                      </a:r>
                      <a:r>
                        <a:rPr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laboratory)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In order to achieve the bottleneck for achieving </a:t>
                      </a:r>
                      <a:r>
                        <a:rPr kumimoji="1"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kumimoji="1"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conductivity, we will proceed with experiments using the </a:t>
                      </a:r>
                      <a:r>
                        <a:rPr kumimoji="1"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kumimoji="1"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method in cooperation with </a:t>
                      </a:r>
                      <a:r>
                        <a:rPr kumimoji="1"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kumimoji="1"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companies.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In order to achieve </a:t>
                      </a:r>
                      <a:r>
                        <a:rPr kumimoji="1"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</a:t>
                      </a:r>
                      <a:r>
                        <a:rPr kumimoji="1"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, </a:t>
                      </a:r>
                      <a:r>
                        <a:rPr kumimoji="1"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kumimoji="1"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at </a:t>
                      </a:r>
                      <a:r>
                        <a:rPr kumimoji="1"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kumimoji="1"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University has been reported in the past, but the </a:t>
                      </a:r>
                      <a:r>
                        <a:rPr kumimoji="1"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kumimoji="1"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method will be implemented for the first time in the world by utilizing the research seeds related to </a:t>
                      </a:r>
                      <a:r>
                        <a:rPr kumimoji="1"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〇〇。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4633100"/>
                  </a:ext>
                </a:extLst>
              </a:tr>
              <a:tr h="70732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know-how in </a:t>
                      </a:r>
                      <a:r>
                        <a:rPr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development (</a:t>
                      </a:r>
                      <a:r>
                        <a:rPr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Co., Ltd.)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In order to solve </a:t>
                      </a:r>
                      <a:r>
                        <a:rPr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</a:t>
                      </a:r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, which is a problem for the use of </a:t>
                      </a:r>
                      <a:r>
                        <a:rPr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simulation, </a:t>
                      </a:r>
                      <a:r>
                        <a:rPr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calculation will be carried out using a new algorithm.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There is an example of building a </a:t>
                      </a:r>
                      <a:r>
                        <a:rPr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system within a measure error of </a:t>
                      </a:r>
                      <a:r>
                        <a:rPr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</a:t>
                      </a:r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, but it was insufficient because of </a:t>
                      </a:r>
                      <a:r>
                        <a:rPr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</a:t>
                      </a:r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.
Therefore, we will utilize the </a:t>
                      </a:r>
                      <a:r>
                        <a:rPr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technology possessed by the </a:t>
                      </a:r>
                      <a:r>
                        <a:rPr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Research Institute to achieve </a:t>
                      </a:r>
                      <a:r>
                        <a:rPr lang="ja-JP" altLang="en-US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that has not been achieved in the industry.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4269945"/>
                  </a:ext>
                </a:extLst>
              </a:tr>
              <a:tr h="679165"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9205438"/>
                  </a:ext>
                </a:extLst>
              </a:tr>
            </a:tbl>
          </a:graphicData>
        </a:graphic>
      </p:graphicFrame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2183698-2308-8054-3172-60B9A63A4719}"/>
              </a:ext>
            </a:extLst>
          </p:cNvPr>
          <p:cNvSpPr/>
          <p:nvPr/>
        </p:nvSpPr>
        <p:spPr>
          <a:xfrm>
            <a:off x="2331353" y="3948569"/>
            <a:ext cx="44812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5400" b="1" dirty="0">
                <a:ln w="1016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Filling in image</a:t>
            </a:r>
            <a:endParaRPr lang="ja-JP" altLang="en-US" sz="5400" b="1" dirty="0">
              <a:ln w="10160">
                <a:solidFill>
                  <a:schemeClr val="bg1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56970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1136072" y="1603292"/>
            <a:ext cx="8007928" cy="3937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n-cs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-1" y="-2698"/>
            <a:ext cx="9144001" cy="68157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lvl="0">
              <a:defRPr/>
            </a:pPr>
            <a:r>
              <a:rPr lang="en-US" altLang="ja-JP" sz="3200">
                <a:solidFill>
                  <a:prstClr val="white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8. Roadmap</a:t>
            </a:r>
            <a:endParaRPr kumimoji="0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" panose="02040604050505020304" pitchFamily="18" charset="0"/>
              <a:ea typeface="ＭＳ 明朝" panose="02020609040205080304" pitchFamily="17" charset="-128"/>
              <a:cs typeface="+mn-cs"/>
            </a:endParaRPr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E0EE0683-7CC8-4C45-BA49-E6088A665E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295901"/>
              </p:ext>
            </p:extLst>
          </p:nvPr>
        </p:nvGraphicFramePr>
        <p:xfrm>
          <a:off x="96766" y="1164301"/>
          <a:ext cx="8891092" cy="547785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6547">
                  <a:extLst>
                    <a:ext uri="{9D8B030D-6E8A-4147-A177-3AD203B41FA5}">
                      <a16:colId xmlns:a16="http://schemas.microsoft.com/office/drawing/2014/main" val="1246253593"/>
                    </a:ext>
                  </a:extLst>
                </a:gridCol>
                <a:gridCol w="1706465">
                  <a:extLst>
                    <a:ext uri="{9D8B030D-6E8A-4147-A177-3AD203B41FA5}">
                      <a16:colId xmlns:a16="http://schemas.microsoft.com/office/drawing/2014/main" val="47347176"/>
                    </a:ext>
                  </a:extLst>
                </a:gridCol>
                <a:gridCol w="1679520">
                  <a:extLst>
                    <a:ext uri="{9D8B030D-6E8A-4147-A177-3AD203B41FA5}">
                      <a16:colId xmlns:a16="http://schemas.microsoft.com/office/drawing/2014/main" val="3906041730"/>
                    </a:ext>
                  </a:extLst>
                </a:gridCol>
                <a:gridCol w="1679520">
                  <a:extLst>
                    <a:ext uri="{9D8B030D-6E8A-4147-A177-3AD203B41FA5}">
                      <a16:colId xmlns:a16="http://schemas.microsoft.com/office/drawing/2014/main" val="2608161136"/>
                    </a:ext>
                  </a:extLst>
                </a:gridCol>
                <a:gridCol w="1679520">
                  <a:extLst>
                    <a:ext uri="{9D8B030D-6E8A-4147-A177-3AD203B41FA5}">
                      <a16:colId xmlns:a16="http://schemas.microsoft.com/office/drawing/2014/main" val="2366837015"/>
                    </a:ext>
                  </a:extLst>
                </a:gridCol>
                <a:gridCol w="1679520">
                  <a:extLst>
                    <a:ext uri="{9D8B030D-6E8A-4147-A177-3AD203B41FA5}">
                      <a16:colId xmlns:a16="http://schemas.microsoft.com/office/drawing/2014/main" val="837095423"/>
                    </a:ext>
                  </a:extLst>
                </a:gridCol>
              </a:tblGrid>
              <a:tr h="374226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Research Projects</a:t>
                      </a:r>
                      <a:endParaRPr kumimoji="1"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2025 year</a:t>
                      </a:r>
                      <a:endParaRPr kumimoji="1"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2026 year</a:t>
                      </a:r>
                      <a:endParaRPr kumimoji="1"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2027 year</a:t>
                      </a:r>
                      <a:endParaRPr kumimoji="1"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2028 year</a:t>
                      </a:r>
                      <a:endParaRPr kumimoji="1"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3387118"/>
                  </a:ext>
                </a:extLst>
              </a:tr>
              <a:tr h="1037848">
                <a:tc rowSpan="4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CF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651826"/>
                  </a:ext>
                </a:extLst>
              </a:tr>
              <a:tr h="1080551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EFEE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742305"/>
                  </a:ext>
                </a:extLst>
              </a:tr>
              <a:tr h="604286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solidFill>
                      <a:srgbClr val="CF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666859"/>
                  </a:ext>
                </a:extLst>
              </a:tr>
              <a:tr h="595235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EFEE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642380"/>
                  </a:ext>
                </a:extLst>
              </a:tr>
              <a:tr h="595235">
                <a:tc rowSpan="3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CF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1128834"/>
                  </a:ext>
                </a:extLst>
              </a:tr>
              <a:tr h="595235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EFEEF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EFEE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182464"/>
                  </a:ext>
                </a:extLst>
              </a:tr>
              <a:tr h="595235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CFCDE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CF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259582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6A32EBB-FC66-4B2D-866E-49646D08E60D}"/>
              </a:ext>
            </a:extLst>
          </p:cNvPr>
          <p:cNvSpPr txBox="1"/>
          <p:nvPr/>
        </p:nvSpPr>
        <p:spPr>
          <a:xfrm>
            <a:off x="552043" y="2546561"/>
            <a:ext cx="16154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en-US" altLang="ja-JP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Development of analysis technology for </a:t>
            </a:r>
            <a:r>
              <a:rPr kumimoji="1" lang="ja-JP" altLang="en-US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kumimoji="1" lang="en-US" altLang="ja-JP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materials
(</a:t>
            </a:r>
            <a:r>
              <a:rPr kumimoji="1" lang="ja-JP" altLang="en-US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kumimoji="1" lang="en-US" altLang="ja-JP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Company)</a:t>
            </a:r>
            <a:endParaRPr kumimoji="1" lang="ja-JP" altLang="en-US" sz="1200" b="1" i="1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507A754-9220-4C6D-8F33-03E5D6FA8658}"/>
              </a:ext>
            </a:extLst>
          </p:cNvPr>
          <p:cNvSpPr txBox="1"/>
          <p:nvPr/>
        </p:nvSpPr>
        <p:spPr>
          <a:xfrm>
            <a:off x="569934" y="4833359"/>
            <a:ext cx="2165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en-US" altLang="ja-JP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Development of simulation technology for </a:t>
            </a:r>
            <a:r>
              <a:rPr kumimoji="1" lang="ja-JP" altLang="en-US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</a:t>
            </a:r>
            <a:r>
              <a:rPr kumimoji="1" lang="ja-JP" altLang="en-US" sz="1200" b="1" i="1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</a:rPr>
              <a:t>　（〇〇</a:t>
            </a:r>
            <a:r>
              <a:rPr kumimoji="1" lang="en-US" altLang="ja-JP" sz="1200" b="1" i="1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</a:rPr>
              <a:t>university</a:t>
            </a:r>
            <a:r>
              <a:rPr kumimoji="1" lang="ja-JP" altLang="en-US" sz="1200" b="1" i="1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</a:rPr>
              <a:t>）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9ACAAC4-25EF-48A6-802E-369F760451E3}"/>
              </a:ext>
            </a:extLst>
          </p:cNvPr>
          <p:cNvSpPr txBox="1"/>
          <p:nvPr/>
        </p:nvSpPr>
        <p:spPr>
          <a:xfrm>
            <a:off x="509868" y="5437606"/>
            <a:ext cx="1903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ja-JP" altLang="en-US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kumimoji="1" lang="en-US" altLang="ja-JP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System construction
</a:t>
            </a:r>
            <a:r>
              <a:rPr kumimoji="1" lang="ja-JP" altLang="en-US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kumimoji="1" lang="en-US" altLang="ja-JP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(</a:t>
            </a:r>
            <a:r>
              <a:rPr kumimoji="1" lang="ja-JP" altLang="en-US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kumimoji="1" lang="en-US" altLang="ja-JP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Company)</a:t>
            </a:r>
            <a:endParaRPr kumimoji="1" lang="ja-JP" altLang="en-US" sz="1200" b="1" i="1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201DBED0-E4DB-446C-A24D-17267A093431}"/>
              </a:ext>
            </a:extLst>
          </p:cNvPr>
          <p:cNvSpPr txBox="1"/>
          <p:nvPr/>
        </p:nvSpPr>
        <p:spPr>
          <a:xfrm>
            <a:off x="619041" y="1588252"/>
            <a:ext cx="16466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defRPr/>
            </a:pPr>
            <a:r>
              <a:rPr kumimoji="1" lang="en-US" altLang="ja-JP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Development of </a:t>
            </a:r>
            <a:r>
              <a:rPr kumimoji="1" lang="ja-JP" altLang="en-US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
</a:t>
            </a:r>
            <a:r>
              <a:rPr kumimoji="1" lang="en-US" altLang="ja-JP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(</a:t>
            </a:r>
            <a:r>
              <a:rPr kumimoji="1" lang="ja-JP" altLang="en-US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kumimoji="1" lang="en-US" altLang="ja-JP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University)
(</a:t>
            </a:r>
            <a:r>
              <a:rPr kumimoji="1" lang="ja-JP" altLang="en-US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kumimoji="1" lang="en-US" altLang="ja-JP" sz="12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Company)</a:t>
            </a:r>
            <a:endParaRPr kumimoji="1" lang="ja-JP" altLang="en-US" sz="1200" b="1" i="1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51" name="直線矢印コネクタ 50">
            <a:extLst>
              <a:ext uri="{FF2B5EF4-FFF2-40B4-BE49-F238E27FC236}">
                <a16:creationId xmlns:a16="http://schemas.microsoft.com/office/drawing/2014/main" id="{7FD2D4B7-82D8-446A-AE81-FBCED2B3FBF2}"/>
              </a:ext>
            </a:extLst>
          </p:cNvPr>
          <p:cNvCxnSpPr>
            <a:cxnSpLocks/>
          </p:cNvCxnSpPr>
          <p:nvPr/>
        </p:nvCxnSpPr>
        <p:spPr>
          <a:xfrm>
            <a:off x="2275031" y="1675528"/>
            <a:ext cx="1252662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59D082B4-758A-4640-A6C5-202ADA509BF5}"/>
              </a:ext>
            </a:extLst>
          </p:cNvPr>
          <p:cNvSpPr txBox="1"/>
          <p:nvPr/>
        </p:nvSpPr>
        <p:spPr>
          <a:xfrm>
            <a:off x="2138561" y="1664907"/>
            <a:ext cx="14220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ja-JP" altLang="en-US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kumimoji="1" lang="en-US" altLang="ja-JP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Exploration of materials</a:t>
            </a:r>
            <a:endParaRPr kumimoji="1" lang="en-US" altLang="ja-JP" sz="1200" i="1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53" name="直線矢印コネクタ 52">
            <a:extLst>
              <a:ext uri="{FF2B5EF4-FFF2-40B4-BE49-F238E27FC236}">
                <a16:creationId xmlns:a16="http://schemas.microsoft.com/office/drawing/2014/main" id="{1E49B856-2D59-4A13-BD5C-7C0D0324321C}"/>
              </a:ext>
            </a:extLst>
          </p:cNvPr>
          <p:cNvCxnSpPr>
            <a:cxnSpLocks/>
          </p:cNvCxnSpPr>
          <p:nvPr/>
        </p:nvCxnSpPr>
        <p:spPr>
          <a:xfrm>
            <a:off x="3529919" y="1986680"/>
            <a:ext cx="1191266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CC2B2B2E-5EEF-4C18-9E50-6E0424200F85}"/>
              </a:ext>
            </a:extLst>
          </p:cNvPr>
          <p:cNvSpPr txBox="1"/>
          <p:nvPr/>
        </p:nvSpPr>
        <p:spPr>
          <a:xfrm>
            <a:off x="3582055" y="1945004"/>
            <a:ext cx="11391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ja-JP" altLang="en-US" sz="1200" i="1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</a:t>
            </a:r>
            <a:r>
              <a:rPr kumimoji="1" lang="en-US" altLang="ja-JP" sz="1200" i="1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Conductivity
</a:t>
            </a:r>
            <a:r>
              <a:rPr kumimoji="1" lang="ja-JP" altLang="en-US" sz="1200" i="1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</a:t>
            </a:r>
            <a:r>
              <a:rPr kumimoji="1" lang="en-US" altLang="ja-JP" sz="1200" i="1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% achieved</a:t>
            </a:r>
            <a:endParaRPr kumimoji="1" lang="ja-JP" altLang="en-US" sz="1200" i="1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2C2E5337-2BE8-4E7E-8368-F2E7D1250C69}"/>
              </a:ext>
            </a:extLst>
          </p:cNvPr>
          <p:cNvCxnSpPr>
            <a:cxnSpLocks/>
          </p:cNvCxnSpPr>
          <p:nvPr/>
        </p:nvCxnSpPr>
        <p:spPr>
          <a:xfrm>
            <a:off x="7636005" y="2328872"/>
            <a:ext cx="1337464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4A76E8CC-49AE-4779-B64E-3F9A9DD1D5A8}"/>
              </a:ext>
            </a:extLst>
          </p:cNvPr>
          <p:cNvCxnSpPr>
            <a:cxnSpLocks/>
          </p:cNvCxnSpPr>
          <p:nvPr/>
        </p:nvCxnSpPr>
        <p:spPr>
          <a:xfrm>
            <a:off x="5652789" y="1675528"/>
            <a:ext cx="108456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24D88D3F-6205-47B0-92C6-097518DAFCE5}"/>
              </a:ext>
            </a:extLst>
          </p:cNvPr>
          <p:cNvSpPr txBox="1"/>
          <p:nvPr/>
        </p:nvSpPr>
        <p:spPr>
          <a:xfrm>
            <a:off x="5665372" y="1653520"/>
            <a:ext cx="10214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en-US" altLang="ja-JP" sz="1200" i="1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Prototype Improvement</a:t>
            </a:r>
            <a:endParaRPr kumimoji="1" lang="ja-JP" altLang="en-US" sz="1200" i="1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59" name="直線矢印コネクタ 58">
            <a:extLst>
              <a:ext uri="{FF2B5EF4-FFF2-40B4-BE49-F238E27FC236}">
                <a16:creationId xmlns:a16="http://schemas.microsoft.com/office/drawing/2014/main" id="{09884E72-A15C-4A31-A1DD-FB283DE422EC}"/>
              </a:ext>
            </a:extLst>
          </p:cNvPr>
          <p:cNvCxnSpPr>
            <a:cxnSpLocks/>
          </p:cNvCxnSpPr>
          <p:nvPr/>
        </p:nvCxnSpPr>
        <p:spPr>
          <a:xfrm>
            <a:off x="6702281" y="1997048"/>
            <a:ext cx="98236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506D93D4-67B2-47F1-ABD8-9292B730A412}"/>
              </a:ext>
            </a:extLst>
          </p:cNvPr>
          <p:cNvSpPr txBox="1"/>
          <p:nvPr/>
        </p:nvSpPr>
        <p:spPr>
          <a:xfrm>
            <a:off x="6681353" y="1981960"/>
            <a:ext cx="954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en-US" altLang="ja-JP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Provision of free samples,
feedback</a:t>
            </a:r>
            <a:endParaRPr kumimoji="1" lang="ja-JP" altLang="en-US" sz="1200" i="1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64AC1AF-F4F3-4C0F-92F4-D2229798C2D9}"/>
              </a:ext>
            </a:extLst>
          </p:cNvPr>
          <p:cNvSpPr txBox="1"/>
          <p:nvPr/>
        </p:nvSpPr>
        <p:spPr>
          <a:xfrm>
            <a:off x="102281" y="1705889"/>
            <a:ext cx="400110" cy="31726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>
              <a:defRPr/>
            </a:pPr>
            <a:r>
              <a:rPr kumimoji="1" lang="ja-JP" altLang="en-US" sz="1400" b="1" i="1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</a:rPr>
              <a:t>①</a:t>
            </a:r>
            <a:r>
              <a:rPr kumimoji="1" lang="ja-JP" altLang="en-US" sz="14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kumimoji="1" lang="en-US" altLang="ja-JP" sz="1400" b="1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Development of technology</a:t>
            </a:r>
            <a:endParaRPr kumimoji="1" lang="ja-JP" altLang="en-US" sz="1400" b="1" i="1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1DE69CB8-FC72-410F-BBCB-7A9FCC35BAFE}"/>
              </a:ext>
            </a:extLst>
          </p:cNvPr>
          <p:cNvSpPr txBox="1"/>
          <p:nvPr/>
        </p:nvSpPr>
        <p:spPr>
          <a:xfrm>
            <a:off x="59212" y="4878527"/>
            <a:ext cx="507831" cy="202693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defRPr/>
            </a:pPr>
            <a:r>
              <a:rPr kumimoji="1" lang="ja-JP" altLang="en-US" sz="1050" b="1" i="1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</a:rPr>
              <a:t>②</a:t>
            </a:r>
            <a:r>
              <a:rPr lang="ja-JP" altLang="en-US" sz="105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lang="en-US" altLang="ja-JP" sz="105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design and system construction</a:t>
            </a:r>
            <a:endParaRPr kumimoji="1" lang="ja-JP" altLang="en-US" sz="1050" b="1" i="1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AE637B0-4EBC-46B4-9793-165524D0E9AC}"/>
              </a:ext>
            </a:extLst>
          </p:cNvPr>
          <p:cNvSpPr/>
          <p:nvPr/>
        </p:nvSpPr>
        <p:spPr>
          <a:xfrm>
            <a:off x="102384" y="1541148"/>
            <a:ext cx="8891092" cy="3341724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766B835C-E690-4931-B76E-E990C964CAD6}"/>
              </a:ext>
            </a:extLst>
          </p:cNvPr>
          <p:cNvSpPr/>
          <p:nvPr/>
        </p:nvSpPr>
        <p:spPr>
          <a:xfrm>
            <a:off x="102384" y="4882878"/>
            <a:ext cx="8891092" cy="1759274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962262F0-9E1D-ED5D-A0F4-367BFDE615F0}"/>
              </a:ext>
            </a:extLst>
          </p:cNvPr>
          <p:cNvSpPr/>
          <p:nvPr/>
        </p:nvSpPr>
        <p:spPr>
          <a:xfrm>
            <a:off x="1" y="678875"/>
            <a:ext cx="9144000" cy="5775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* This item can be up to 2 page. Basically, use the following form (font size, etc. can be modified</a:t>
            </a:r>
            <a:r>
              <a:rPr lang="ja-JP" altLang="en-US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）</a:t>
            </a:r>
            <a:r>
              <a:rPr lang="en-US" altLang="ja-JP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*TRL must be included.</a:t>
            </a:r>
          </a:p>
        </p:txBody>
      </p:sp>
      <p:sp>
        <p:nvSpPr>
          <p:cNvPr id="13" name="スライド番号プレースホルダー 12">
            <a:extLst>
              <a:ext uri="{FF2B5EF4-FFF2-40B4-BE49-F238E27FC236}">
                <a16:creationId xmlns:a16="http://schemas.microsoft.com/office/drawing/2014/main" id="{500F11E0-838F-4AC1-0CA0-DF629ED0F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20694" y="6565083"/>
            <a:ext cx="2057400" cy="365125"/>
          </a:xfrm>
        </p:spPr>
        <p:txBody>
          <a:bodyPr/>
          <a:lstStyle/>
          <a:p>
            <a:fld id="{E9D9C477-5CFB-4E8F-B477-AF2E93B6023D}" type="slidenum">
              <a:rPr kumimoji="1" lang="ja-JP" altLang="en-US" sz="200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8</a:t>
            </a:fld>
            <a:endParaRPr kumimoji="1" lang="ja-JP" altLang="en-US" sz="2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91A06806-A586-01AC-B501-6FF6B30BF704}"/>
              </a:ext>
            </a:extLst>
          </p:cNvPr>
          <p:cNvSpPr/>
          <p:nvPr/>
        </p:nvSpPr>
        <p:spPr>
          <a:xfrm>
            <a:off x="5533914" y="1114068"/>
            <a:ext cx="206911" cy="5600320"/>
          </a:xfrm>
          <a:prstGeom prst="roundRect">
            <a:avLst/>
          </a:prstGeom>
          <a:noFill/>
          <a:ln w="28575">
            <a:solidFill>
              <a:schemeClr val="accent2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四角形: 角を丸くする 42">
            <a:extLst>
              <a:ext uri="{FF2B5EF4-FFF2-40B4-BE49-F238E27FC236}">
                <a16:creationId xmlns:a16="http://schemas.microsoft.com/office/drawing/2014/main" id="{B6A5B696-275A-756C-51A8-F84ECC679EE6}"/>
              </a:ext>
            </a:extLst>
          </p:cNvPr>
          <p:cNvSpPr/>
          <p:nvPr/>
        </p:nvSpPr>
        <p:spPr>
          <a:xfrm>
            <a:off x="8875029" y="1114068"/>
            <a:ext cx="206911" cy="5600320"/>
          </a:xfrm>
          <a:prstGeom prst="roundRect">
            <a:avLst/>
          </a:prstGeom>
          <a:noFill/>
          <a:ln w="28575">
            <a:solidFill>
              <a:schemeClr val="accent2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68791F2-D98E-D5DE-4848-C2A72A67FEB9}"/>
              </a:ext>
            </a:extLst>
          </p:cNvPr>
          <p:cNvSpPr txBox="1"/>
          <p:nvPr/>
        </p:nvSpPr>
        <p:spPr>
          <a:xfrm>
            <a:off x="3467078" y="6023313"/>
            <a:ext cx="23486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en-US" altLang="ja-JP" sz="120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Stage Gate (Intermediate)
</a:t>
            </a:r>
            <a:r>
              <a:rPr kumimoji="1" lang="ja-JP" altLang="en-US" sz="120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</a:t>
            </a:r>
            <a:r>
              <a:rPr kumimoji="1" lang="en-US" altLang="ja-JP" sz="120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(Practical frame)
</a:t>
            </a:r>
            <a:r>
              <a:rPr kumimoji="1" lang="ja-JP" altLang="en-US" sz="120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kumimoji="1" lang="en-US" altLang="ja-JP" sz="120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At the end of the challenge</a:t>
            </a:r>
            <a:endParaRPr kumimoji="1" lang="ja-JP" altLang="en-US" sz="120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5548E51-F98C-9DC9-CEE6-29071A447C32}"/>
              </a:ext>
            </a:extLst>
          </p:cNvPr>
          <p:cNvSpPr txBox="1"/>
          <p:nvPr/>
        </p:nvSpPr>
        <p:spPr>
          <a:xfrm>
            <a:off x="7598639" y="6154465"/>
            <a:ext cx="1392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en-US" altLang="ja-JP" sz="120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Termination
(Practical frame)</a:t>
            </a:r>
            <a:endParaRPr kumimoji="1" lang="ja-JP" altLang="en-US" sz="120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D1DC6D71-3BD1-F517-139E-C021C6E9E596}"/>
              </a:ext>
            </a:extLst>
          </p:cNvPr>
          <p:cNvCxnSpPr>
            <a:cxnSpLocks/>
          </p:cNvCxnSpPr>
          <p:nvPr/>
        </p:nvCxnSpPr>
        <p:spPr>
          <a:xfrm>
            <a:off x="4721185" y="2357835"/>
            <a:ext cx="911169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685AC52F-0621-6F0A-6C52-2D8924941C6F}"/>
              </a:ext>
            </a:extLst>
          </p:cNvPr>
          <p:cNvSpPr txBox="1"/>
          <p:nvPr/>
        </p:nvSpPr>
        <p:spPr>
          <a:xfrm>
            <a:off x="4680136" y="2342431"/>
            <a:ext cx="12526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en-US" altLang="ja-JP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Prototype of </a:t>
            </a:r>
            <a:r>
              <a:rPr kumimoji="1" lang="ja-JP" altLang="en-US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kumimoji="1" lang="en-US" altLang="ja-JP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material【TRL5】</a:t>
            </a:r>
          </a:p>
        </p:txBody>
      </p:sp>
      <p:cxnSp>
        <p:nvCxnSpPr>
          <p:cNvPr id="73" name="直線矢印コネクタ 72">
            <a:extLst>
              <a:ext uri="{FF2B5EF4-FFF2-40B4-BE49-F238E27FC236}">
                <a16:creationId xmlns:a16="http://schemas.microsoft.com/office/drawing/2014/main" id="{9B504568-3148-513A-F87B-FCE583A1C203}"/>
              </a:ext>
            </a:extLst>
          </p:cNvPr>
          <p:cNvCxnSpPr>
            <a:cxnSpLocks/>
          </p:cNvCxnSpPr>
          <p:nvPr/>
        </p:nvCxnSpPr>
        <p:spPr>
          <a:xfrm>
            <a:off x="3521004" y="1703021"/>
            <a:ext cx="0" cy="339600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矢印コネクタ 78">
            <a:extLst>
              <a:ext uri="{FF2B5EF4-FFF2-40B4-BE49-F238E27FC236}">
                <a16:creationId xmlns:a16="http://schemas.microsoft.com/office/drawing/2014/main" id="{4ED27E3E-61C8-0E6C-7B57-144477C128E7}"/>
              </a:ext>
            </a:extLst>
          </p:cNvPr>
          <p:cNvCxnSpPr>
            <a:cxnSpLocks/>
          </p:cNvCxnSpPr>
          <p:nvPr/>
        </p:nvCxnSpPr>
        <p:spPr>
          <a:xfrm>
            <a:off x="4721185" y="1986680"/>
            <a:ext cx="0" cy="2518511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矢印コネクタ 81">
            <a:extLst>
              <a:ext uri="{FF2B5EF4-FFF2-40B4-BE49-F238E27FC236}">
                <a16:creationId xmlns:a16="http://schemas.microsoft.com/office/drawing/2014/main" id="{090F28F5-3FDC-124A-A2C7-16D0C002CAF6}"/>
              </a:ext>
            </a:extLst>
          </p:cNvPr>
          <p:cNvCxnSpPr>
            <a:cxnSpLocks/>
          </p:cNvCxnSpPr>
          <p:nvPr/>
        </p:nvCxnSpPr>
        <p:spPr>
          <a:xfrm>
            <a:off x="6706789" y="1703021"/>
            <a:ext cx="0" cy="2802170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矢印コネクタ 92">
            <a:extLst>
              <a:ext uri="{FF2B5EF4-FFF2-40B4-BE49-F238E27FC236}">
                <a16:creationId xmlns:a16="http://schemas.microsoft.com/office/drawing/2014/main" id="{50FFFF75-DB79-CCFF-9349-EE57D5DE0B4B}"/>
              </a:ext>
            </a:extLst>
          </p:cNvPr>
          <p:cNvCxnSpPr>
            <a:cxnSpLocks/>
          </p:cNvCxnSpPr>
          <p:nvPr/>
        </p:nvCxnSpPr>
        <p:spPr>
          <a:xfrm>
            <a:off x="7627539" y="2001471"/>
            <a:ext cx="0" cy="339600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F2574526-74F7-3FE5-F104-84506A65B591}"/>
              </a:ext>
            </a:extLst>
          </p:cNvPr>
          <p:cNvSpPr txBox="1"/>
          <p:nvPr/>
        </p:nvSpPr>
        <p:spPr>
          <a:xfrm>
            <a:off x="7615497" y="2295145"/>
            <a:ext cx="12526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en-US" altLang="ja-JP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Commercialization of high </a:t>
            </a:r>
            <a:r>
              <a:rPr kumimoji="1" lang="ja-JP" altLang="en-US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kumimoji="1" lang="en-US" altLang="ja-JP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rate </a:t>
            </a:r>
            <a:r>
              <a:rPr kumimoji="1" lang="ja-JP" altLang="en-US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</a:t>
            </a:r>
            <a:r>
              <a:rPr kumimoji="1" lang="en-US" altLang="ja-JP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【TRL8】</a:t>
            </a:r>
            <a:endParaRPr kumimoji="1" lang="en-US" altLang="ja-JP" sz="1200" i="1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A92BF641-C63D-136D-5ACD-F281ADFDCC36}"/>
              </a:ext>
            </a:extLst>
          </p:cNvPr>
          <p:cNvSpPr txBox="1"/>
          <p:nvPr/>
        </p:nvSpPr>
        <p:spPr>
          <a:xfrm>
            <a:off x="2167456" y="2837026"/>
            <a:ext cx="13458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en-US" altLang="ja-JP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Development of measurement technology for </a:t>
            </a:r>
            <a:r>
              <a:rPr kumimoji="1" lang="ja-JP" altLang="en-US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</a:t>
            </a:r>
            <a:endParaRPr kumimoji="1" lang="en-US" altLang="ja-JP" sz="1200" i="1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97" name="直線矢印コネクタ 96">
            <a:extLst>
              <a:ext uri="{FF2B5EF4-FFF2-40B4-BE49-F238E27FC236}">
                <a16:creationId xmlns:a16="http://schemas.microsoft.com/office/drawing/2014/main" id="{A896583C-F12C-9EB5-19D2-F666C834A1C6}"/>
              </a:ext>
            </a:extLst>
          </p:cNvPr>
          <p:cNvCxnSpPr>
            <a:cxnSpLocks/>
          </p:cNvCxnSpPr>
          <p:nvPr/>
        </p:nvCxnSpPr>
        <p:spPr>
          <a:xfrm>
            <a:off x="2275031" y="2849496"/>
            <a:ext cx="1252662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矢印コネクタ 97">
            <a:extLst>
              <a:ext uri="{FF2B5EF4-FFF2-40B4-BE49-F238E27FC236}">
                <a16:creationId xmlns:a16="http://schemas.microsoft.com/office/drawing/2014/main" id="{79511E80-AB07-0950-6909-6EB45850EE72}"/>
              </a:ext>
            </a:extLst>
          </p:cNvPr>
          <p:cNvCxnSpPr>
            <a:cxnSpLocks/>
          </p:cNvCxnSpPr>
          <p:nvPr/>
        </p:nvCxnSpPr>
        <p:spPr>
          <a:xfrm>
            <a:off x="3512490" y="1997048"/>
            <a:ext cx="0" cy="2508143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矢印コネクタ 99">
            <a:extLst>
              <a:ext uri="{FF2B5EF4-FFF2-40B4-BE49-F238E27FC236}">
                <a16:creationId xmlns:a16="http://schemas.microsoft.com/office/drawing/2014/main" id="{8442D04A-617F-A241-E7E5-DA62C90D63B5}"/>
              </a:ext>
            </a:extLst>
          </p:cNvPr>
          <p:cNvCxnSpPr>
            <a:cxnSpLocks/>
          </p:cNvCxnSpPr>
          <p:nvPr/>
        </p:nvCxnSpPr>
        <p:spPr>
          <a:xfrm>
            <a:off x="3512490" y="3083514"/>
            <a:ext cx="2119864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0059B2D0-7667-0834-0FDA-595057D0AA85}"/>
              </a:ext>
            </a:extLst>
          </p:cNvPr>
          <p:cNvSpPr txBox="1"/>
          <p:nvPr/>
        </p:nvSpPr>
        <p:spPr>
          <a:xfrm>
            <a:off x="3537927" y="3097622"/>
            <a:ext cx="20204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1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</a:rPr>
              <a:t>Material manufacturing laboratory demonstration of </a:t>
            </a:r>
            <a:r>
              <a:rPr kumimoji="1" lang="ja-JP" altLang="en-US" sz="1200" i="1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</a:rPr>
              <a:t>〇〇</a:t>
            </a:r>
            <a:r>
              <a:rPr kumimoji="1" lang="en-US" altLang="ja-JP" sz="1200" i="1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</a:rPr>
              <a:t> measurement technology </a:t>
            </a:r>
            <a:r>
              <a:rPr kumimoji="1" lang="en-US" altLang="ja-JP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【TRL6】</a:t>
            </a:r>
            <a:endParaRPr kumimoji="1" lang="en-US" altLang="ja-JP" sz="1200" i="1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104" name="直線矢印コネクタ 103">
            <a:extLst>
              <a:ext uri="{FF2B5EF4-FFF2-40B4-BE49-F238E27FC236}">
                <a16:creationId xmlns:a16="http://schemas.microsoft.com/office/drawing/2014/main" id="{784A11C4-4CEB-F0B7-5CE9-2FE94993B680}"/>
              </a:ext>
            </a:extLst>
          </p:cNvPr>
          <p:cNvCxnSpPr>
            <a:cxnSpLocks/>
          </p:cNvCxnSpPr>
          <p:nvPr/>
        </p:nvCxnSpPr>
        <p:spPr>
          <a:xfrm>
            <a:off x="5642349" y="3298691"/>
            <a:ext cx="1993656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矢印コネクタ 105">
            <a:extLst>
              <a:ext uri="{FF2B5EF4-FFF2-40B4-BE49-F238E27FC236}">
                <a16:creationId xmlns:a16="http://schemas.microsoft.com/office/drawing/2014/main" id="{5A89FEAE-1C7D-9109-59F4-773EA856AFD9}"/>
              </a:ext>
            </a:extLst>
          </p:cNvPr>
          <p:cNvCxnSpPr>
            <a:cxnSpLocks/>
          </p:cNvCxnSpPr>
          <p:nvPr/>
        </p:nvCxnSpPr>
        <p:spPr>
          <a:xfrm>
            <a:off x="5632354" y="3048528"/>
            <a:ext cx="0" cy="238814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C8D6372F-6498-9022-F0C9-D26469831EF8}"/>
              </a:ext>
            </a:extLst>
          </p:cNvPr>
          <p:cNvSpPr txBox="1"/>
          <p:nvPr/>
        </p:nvSpPr>
        <p:spPr>
          <a:xfrm>
            <a:off x="5773380" y="3287278"/>
            <a:ext cx="16268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ja-JP" altLang="en-US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</a:t>
            </a:r>
            <a:r>
              <a:rPr kumimoji="1" lang="en-US" altLang="ja-JP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Implementation on the test line of the factory</a:t>
            </a:r>
            <a:endParaRPr kumimoji="1" lang="en-US" altLang="ja-JP" sz="1200" i="1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108" name="直線矢印コネクタ 107">
            <a:extLst>
              <a:ext uri="{FF2B5EF4-FFF2-40B4-BE49-F238E27FC236}">
                <a16:creationId xmlns:a16="http://schemas.microsoft.com/office/drawing/2014/main" id="{870B6756-6AD8-D63C-FF85-2CB56250B9A9}"/>
              </a:ext>
            </a:extLst>
          </p:cNvPr>
          <p:cNvCxnSpPr>
            <a:cxnSpLocks/>
          </p:cNvCxnSpPr>
          <p:nvPr/>
        </p:nvCxnSpPr>
        <p:spPr>
          <a:xfrm>
            <a:off x="7636005" y="3506557"/>
            <a:ext cx="1398109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テキスト ボックス 108">
            <a:extLst>
              <a:ext uri="{FF2B5EF4-FFF2-40B4-BE49-F238E27FC236}">
                <a16:creationId xmlns:a16="http://schemas.microsoft.com/office/drawing/2014/main" id="{F5770F1D-3E25-BD8A-8706-7B1E8B472582}"/>
              </a:ext>
            </a:extLst>
          </p:cNvPr>
          <p:cNvSpPr txBox="1"/>
          <p:nvPr/>
        </p:nvSpPr>
        <p:spPr>
          <a:xfrm>
            <a:off x="7552186" y="3476273"/>
            <a:ext cx="16268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en-US" altLang="ja-JP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Implementation in the manufacturing process of </a:t>
            </a:r>
            <a:r>
              <a:rPr kumimoji="1" lang="ja-JP" altLang="en-US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〇〇 </a:t>
            </a:r>
            <a:r>
              <a:rPr kumimoji="1" lang="en-US" altLang="ja-JP" sz="12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material</a:t>
            </a:r>
            <a:r>
              <a:rPr kumimoji="1" lang="en-US" altLang="ja-JP" sz="1200" i="1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</a:rPr>
              <a:t>【TRL8】</a:t>
            </a:r>
          </a:p>
        </p:txBody>
      </p:sp>
      <p:cxnSp>
        <p:nvCxnSpPr>
          <p:cNvPr id="111" name="直線矢印コネクタ 110">
            <a:extLst>
              <a:ext uri="{FF2B5EF4-FFF2-40B4-BE49-F238E27FC236}">
                <a16:creationId xmlns:a16="http://schemas.microsoft.com/office/drawing/2014/main" id="{9BE7DAD4-9F98-CB18-683E-8D4F12152754}"/>
              </a:ext>
            </a:extLst>
          </p:cNvPr>
          <p:cNvCxnSpPr>
            <a:cxnSpLocks/>
          </p:cNvCxnSpPr>
          <p:nvPr/>
        </p:nvCxnSpPr>
        <p:spPr>
          <a:xfrm>
            <a:off x="7641412" y="2341071"/>
            <a:ext cx="0" cy="2164120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正方形/長方形 117">
            <a:extLst>
              <a:ext uri="{FF2B5EF4-FFF2-40B4-BE49-F238E27FC236}">
                <a16:creationId xmlns:a16="http://schemas.microsoft.com/office/drawing/2014/main" id="{5D356A77-0F23-EEEC-D05A-D89FD0BC55E3}"/>
              </a:ext>
            </a:extLst>
          </p:cNvPr>
          <p:cNvSpPr/>
          <p:nvPr/>
        </p:nvSpPr>
        <p:spPr>
          <a:xfrm>
            <a:off x="2339845" y="3583411"/>
            <a:ext cx="44812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5400" b="1" dirty="0">
                <a:ln w="1016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Filling in image</a:t>
            </a:r>
            <a:endParaRPr lang="ja-JP" altLang="en-US" sz="5400" b="1" dirty="0">
              <a:ln w="10160">
                <a:solidFill>
                  <a:schemeClr val="bg1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91EACFD5-8EAA-1D72-8707-BFBB030FCC66}"/>
              </a:ext>
            </a:extLst>
          </p:cNvPr>
          <p:cNvCxnSpPr>
            <a:cxnSpLocks/>
          </p:cNvCxnSpPr>
          <p:nvPr/>
        </p:nvCxnSpPr>
        <p:spPr>
          <a:xfrm>
            <a:off x="2275031" y="4505191"/>
            <a:ext cx="6698438" cy="0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B009831-50A2-BD73-A573-9A6D972949E1}"/>
              </a:ext>
            </a:extLst>
          </p:cNvPr>
          <p:cNvSpPr txBox="1"/>
          <p:nvPr/>
        </p:nvSpPr>
        <p:spPr>
          <a:xfrm>
            <a:off x="496183" y="4323706"/>
            <a:ext cx="211264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en-US" altLang="ja-JP" sz="1200" b="1" i="1" dirty="0">
                <a:solidFill>
                  <a:srgbClr val="00B05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Grasp market trends
Ensuring Competitiveness</a:t>
            </a:r>
            <a:endParaRPr kumimoji="1" lang="ja-JP" altLang="en-US" sz="1200" b="1" i="1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D73FFC6-8E4D-B90D-C340-09C9E9257B54}"/>
              </a:ext>
            </a:extLst>
          </p:cNvPr>
          <p:cNvSpPr txBox="1"/>
          <p:nvPr/>
        </p:nvSpPr>
        <p:spPr>
          <a:xfrm>
            <a:off x="2487109" y="4515636"/>
            <a:ext cx="3362565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en-US" altLang="ja-JP" sz="1200" b="1" i="1" dirty="0">
                <a:solidFill>
                  <a:srgbClr val="00B05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Continuous Benchmarking &amp; Market Research</a:t>
            </a:r>
            <a:endParaRPr kumimoji="1" lang="ja-JP" altLang="en-US" sz="1200" b="1" i="1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16725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1136072" y="1298230"/>
            <a:ext cx="8007928" cy="3937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altLang="ja-JP" sz="3200" dirty="0">
              <a:solidFill>
                <a:schemeClr val="bg1">
                  <a:lumMod val="50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0" y="8382"/>
            <a:ext cx="9144001" cy="68157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360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9. Objectives</a:t>
            </a:r>
            <a:endParaRPr lang="en-US" altLang="ja-JP" sz="1400" dirty="0">
              <a:solidFill>
                <a:schemeClr val="bg1"/>
              </a:solidFill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29F2D08-D0D1-8305-2C75-1ABEE90EF28B}"/>
              </a:ext>
            </a:extLst>
          </p:cNvPr>
          <p:cNvSpPr/>
          <p:nvPr/>
        </p:nvSpPr>
        <p:spPr>
          <a:xfrm>
            <a:off x="-2" y="634061"/>
            <a:ext cx="8912774" cy="856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* This item can be up to 2 page. Basically, use the following form (font size, etc. can be modified). Image drawings are added as appropriate.</a:t>
            </a:r>
          </a:p>
          <a:p>
            <a:r>
              <a:rPr lang="en-US" altLang="ja-JP" sz="1400" i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* TRL must be included.</a:t>
            </a:r>
          </a:p>
        </p:txBody>
      </p:sp>
      <p:sp>
        <p:nvSpPr>
          <p:cNvPr id="11" name="スライド番号プレースホルダー 10">
            <a:extLst>
              <a:ext uri="{FF2B5EF4-FFF2-40B4-BE49-F238E27FC236}">
                <a16:creationId xmlns:a16="http://schemas.microsoft.com/office/drawing/2014/main" id="{018DF749-1D04-5C6E-1AFA-B05A1DD0B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63065" y="6463927"/>
            <a:ext cx="2057400" cy="365125"/>
          </a:xfrm>
        </p:spPr>
        <p:txBody>
          <a:bodyPr/>
          <a:lstStyle/>
          <a:p>
            <a:fld id="{E9D9C477-5CFB-4E8F-B477-AF2E93B6023D}" type="slidenum">
              <a:rPr kumimoji="1" lang="ja-JP" altLang="en-US" sz="200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9</a:t>
            </a:fld>
            <a:endParaRPr kumimoji="1" lang="ja-JP" altLang="en-US" sz="200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54BC991C-324E-33DA-1B7E-9D88E49AE0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782257"/>
              </p:ext>
            </p:extLst>
          </p:nvPr>
        </p:nvGraphicFramePr>
        <p:xfrm>
          <a:off x="202458" y="1569274"/>
          <a:ext cx="8507854" cy="4304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6222">
                  <a:extLst>
                    <a:ext uri="{9D8B030D-6E8A-4147-A177-3AD203B41FA5}">
                      <a16:colId xmlns:a16="http://schemas.microsoft.com/office/drawing/2014/main" val="7599708"/>
                    </a:ext>
                  </a:extLst>
                </a:gridCol>
                <a:gridCol w="1666999">
                  <a:extLst>
                    <a:ext uri="{9D8B030D-6E8A-4147-A177-3AD203B41FA5}">
                      <a16:colId xmlns:a16="http://schemas.microsoft.com/office/drawing/2014/main" val="870551224"/>
                    </a:ext>
                  </a:extLst>
                </a:gridCol>
                <a:gridCol w="1914401">
                  <a:extLst>
                    <a:ext uri="{9D8B030D-6E8A-4147-A177-3AD203B41FA5}">
                      <a16:colId xmlns:a16="http://schemas.microsoft.com/office/drawing/2014/main" val="1263774899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1237196581"/>
                    </a:ext>
                  </a:extLst>
                </a:gridCol>
                <a:gridCol w="1836632">
                  <a:extLst>
                    <a:ext uri="{9D8B030D-6E8A-4147-A177-3AD203B41FA5}">
                      <a16:colId xmlns:a16="http://schemas.microsoft.com/office/drawing/2014/main" val="2204827186"/>
                    </a:ext>
                  </a:extLst>
                </a:gridCol>
              </a:tblGrid>
              <a:tr h="67191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Development Targets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Current Status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Stage Gate (Middle) Point
&lt;March &gt;, 2027&gt;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Termination
&lt;March , 2029&gt;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【</a:t>
                      </a:r>
                      <a:r>
                        <a:rPr kumimoji="1" lang="en-US" altLang="ja-JP" sz="1400" dirty="0" err="1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reference】Future</a:t>
                      </a:r>
                      <a:r>
                        <a:rPr kumimoji="1" lang="en-US" altLang="ja-JP" sz="1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 Prospects for Technology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86125286"/>
                  </a:ext>
                </a:extLst>
              </a:tr>
              <a:tr h="70732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development of technology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The conductivity of </a:t>
                      </a:r>
                      <a:r>
                        <a:rPr kumimoji="1"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kumimoji="1"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is only </a:t>
                      </a:r>
                      <a:r>
                        <a:rPr kumimoji="1"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</a:t>
                      </a:r>
                      <a:r>
                        <a:rPr kumimoji="1"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%, and there are </a:t>
                      </a:r>
                      <a:r>
                        <a:rPr kumimoji="1"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</a:t>
                      </a:r>
                      <a:r>
                        <a:rPr kumimoji="1"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issues to be used for </a:t>
                      </a:r>
                      <a:r>
                        <a:rPr kumimoji="1"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</a:t>
                      </a:r>
                      <a:r>
                        <a:rPr kumimoji="1"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.
</a:t>
                      </a:r>
                      <a:r>
                        <a:rPr kumimoji="1"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（</a:t>
                      </a:r>
                      <a:r>
                        <a:rPr kumimoji="1"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TRL</a:t>
                      </a:r>
                      <a:r>
                        <a:rPr kumimoji="1"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〇）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Achieve </a:t>
                      </a:r>
                      <a:r>
                        <a:rPr kumimoji="1"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</a:t>
                      </a:r>
                      <a:r>
                        <a:rPr kumimoji="1"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% of </a:t>
                      </a:r>
                      <a:r>
                        <a:rPr kumimoji="1"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</a:t>
                      </a:r>
                      <a:r>
                        <a:rPr kumimoji="1"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% of the conductivity (</a:t>
                      </a:r>
                      <a:r>
                        <a:rPr kumimoji="1"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</a:t>
                      </a:r>
                      <a:r>
                        <a:rPr kumimoji="1"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% of the end time). Prototype production of </a:t>
                      </a:r>
                      <a:r>
                        <a:rPr kumimoji="1"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kumimoji="1"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using this technology has been completed.
</a:t>
                      </a:r>
                      <a:r>
                        <a:rPr kumimoji="1"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（</a:t>
                      </a:r>
                      <a:r>
                        <a:rPr kumimoji="1"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TRL</a:t>
                      </a:r>
                      <a:r>
                        <a:rPr kumimoji="1"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〇）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kumimoji="1"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Achieve 0% of conductivity and commercialize the product by participating organizations using the same technology.
</a:t>
                      </a:r>
                      <a:r>
                        <a:rPr kumimoji="1"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（</a:t>
                      </a:r>
                      <a:r>
                        <a:rPr kumimoji="1"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TRL</a:t>
                      </a:r>
                      <a:r>
                        <a:rPr kumimoji="1"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〇）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The conductivity of </a:t>
                      </a:r>
                      <a:r>
                        <a:rPr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is expected to reach </a:t>
                      </a:r>
                      <a:r>
                        <a:rPr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</a:t>
                      </a:r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% by 2035. (Rationale: </a:t>
                      </a:r>
                      <a:r>
                        <a:rPr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paper)</a:t>
                      </a:r>
                      <a:endParaRPr kumimoji="1" lang="en-US" altLang="ja-JP" sz="1200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08386100"/>
                  </a:ext>
                </a:extLst>
              </a:tr>
              <a:tr h="5266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design and system construction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The simulation error is 00%. In order to build a system, it is necessary to add </a:t>
                      </a:r>
                      <a:r>
                        <a:rPr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while utilizing existing technology.
</a:t>
                      </a:r>
                      <a:r>
                        <a:rPr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（</a:t>
                      </a:r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TRL</a:t>
                      </a:r>
                      <a:r>
                        <a:rPr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〇）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We tried a simulation algorithm using </a:t>
                      </a:r>
                      <a:r>
                        <a:rPr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using the seeds we had, and achieved an error level of 0% (0% at the end).
</a:t>
                      </a:r>
                      <a:r>
                        <a:rPr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（</a:t>
                      </a:r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TRL</a:t>
                      </a:r>
                      <a:r>
                        <a:rPr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〇）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Achievement of error </a:t>
                      </a:r>
                      <a:r>
                        <a:rPr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or less by utilizing </a:t>
                      </a:r>
                      <a:r>
                        <a:rPr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simulation technology using unique </a:t>
                      </a:r>
                      <a:r>
                        <a:rPr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</a:t>
                      </a:r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.
</a:t>
                      </a:r>
                      <a:r>
                        <a:rPr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（</a:t>
                      </a:r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TRL</a:t>
                      </a:r>
                      <a:r>
                        <a:rPr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〇）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A system that utilizes </a:t>
                      </a:r>
                      <a:r>
                        <a:rPr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simulation technology is fused with </a:t>
                      </a:r>
                      <a:r>
                        <a:rPr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and </a:t>
                      </a:r>
                      <a:r>
                        <a:rPr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is aimed at </a:t>
                      </a:r>
                      <a:r>
                        <a:rPr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(Rationale: </a:t>
                      </a:r>
                      <a:r>
                        <a:rPr lang="ja-JP" alt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〇〇 </a:t>
                      </a:r>
                      <a:r>
                        <a:rPr lang="en-US" altLang="ja-JP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Society Roadmap)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0885122"/>
                  </a:ext>
                </a:extLst>
              </a:tr>
              <a:tr h="464021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85839976"/>
                  </a:ext>
                </a:extLst>
              </a:tr>
            </a:tbl>
          </a:graphicData>
        </a:graphic>
      </p:graphicFrame>
      <p:sp>
        <p:nvSpPr>
          <p:cNvPr id="13" name="矢印: 下 12">
            <a:extLst>
              <a:ext uri="{FF2B5EF4-FFF2-40B4-BE49-F238E27FC236}">
                <a16:creationId xmlns:a16="http://schemas.microsoft.com/office/drawing/2014/main" id="{E83A62D0-0562-7E25-1B04-201EDE446FE6}"/>
              </a:ext>
            </a:extLst>
          </p:cNvPr>
          <p:cNvSpPr/>
          <p:nvPr/>
        </p:nvSpPr>
        <p:spPr>
          <a:xfrm>
            <a:off x="3498850" y="5706936"/>
            <a:ext cx="2292350" cy="330200"/>
          </a:xfrm>
          <a:prstGeom prst="down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D515AFC-5809-C4F0-7294-5148913FE529}"/>
              </a:ext>
            </a:extLst>
          </p:cNvPr>
          <p:cNvSpPr txBox="1"/>
          <p:nvPr/>
        </p:nvSpPr>
        <p:spPr>
          <a:xfrm>
            <a:off x="-46182" y="1298441"/>
            <a:ext cx="27638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【Expected to achieve the target】</a:t>
            </a:r>
            <a:endParaRPr kumimoji="1" lang="ja-JP" altLang="en-US" sz="140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9119EE3-3234-0410-7E9E-A7FE2EE80DB0}"/>
              </a:ext>
            </a:extLst>
          </p:cNvPr>
          <p:cNvSpPr txBox="1"/>
          <p:nvPr/>
        </p:nvSpPr>
        <p:spPr>
          <a:xfrm>
            <a:off x="-3" y="5986328"/>
            <a:ext cx="31126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【Impact on the prefecture's industry】</a:t>
            </a:r>
            <a:endParaRPr kumimoji="1" lang="ja-JP" altLang="en-US" sz="140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B3D49C1C-1FE1-6AAC-F28C-E19B7CC8958B}"/>
              </a:ext>
            </a:extLst>
          </p:cNvPr>
          <p:cNvSpPr/>
          <p:nvPr/>
        </p:nvSpPr>
        <p:spPr>
          <a:xfrm>
            <a:off x="129629" y="6286589"/>
            <a:ext cx="8912774" cy="5794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1400" i="1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* Describes the issues faced by the industry in the prefecture and the impact on the industry of the prefecture with the results at the time of completion.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0689E108-4552-72AF-4C74-B54A2A0102C0}"/>
              </a:ext>
            </a:extLst>
          </p:cNvPr>
          <p:cNvSpPr/>
          <p:nvPr/>
        </p:nvSpPr>
        <p:spPr>
          <a:xfrm>
            <a:off x="2215739" y="3808250"/>
            <a:ext cx="44812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5400" b="1" dirty="0">
                <a:ln w="1016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Filling in image</a:t>
            </a:r>
            <a:endParaRPr lang="ja-JP" altLang="en-US" sz="5400" b="1" dirty="0">
              <a:ln w="10160">
                <a:solidFill>
                  <a:schemeClr val="bg1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9081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2219</TotalTime>
  <Words>3230</Words>
  <Application>Microsoft Office PowerPoint</Application>
  <PresentationFormat>画面に合わせる (4:3)</PresentationFormat>
  <Paragraphs>327</Paragraphs>
  <Slides>15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7" baseType="lpstr">
      <vt:lpstr>Calibri 本文</vt:lpstr>
      <vt:lpstr>ＭＳ Ｐゴシック</vt:lpstr>
      <vt:lpstr>ＭＳ ゴシック</vt:lpstr>
      <vt:lpstr>ＭＳ 明朝</vt:lpstr>
      <vt:lpstr>UD デジタル 教科書体 NK-B</vt:lpstr>
      <vt:lpstr>メイリオ</vt:lpstr>
      <vt:lpstr>游ゴシック</vt:lpstr>
      <vt:lpstr>Arial</vt:lpstr>
      <vt:lpstr>Calibri</vt:lpstr>
      <vt:lpstr>Calibri Light</vt:lpstr>
      <vt:lpstr>Century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　智也</dc:creator>
  <cp:lastModifiedBy>山本　紘司</cp:lastModifiedBy>
  <cp:revision>44</cp:revision>
  <cp:lastPrinted>2025-03-05T10:47:45Z</cp:lastPrinted>
  <dcterms:created xsi:type="dcterms:W3CDTF">2022-02-21T01:52:10Z</dcterms:created>
  <dcterms:modified xsi:type="dcterms:W3CDTF">2025-03-05T11:10:31Z</dcterms:modified>
</cp:coreProperties>
</file>