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4" r:id="rId2"/>
    <p:sldId id="290" r:id="rId3"/>
    <p:sldId id="277" r:id="rId4"/>
    <p:sldId id="3048" r:id="rId5"/>
    <p:sldId id="279" r:id="rId6"/>
    <p:sldId id="3044" r:id="rId7"/>
    <p:sldId id="284" r:id="rId8"/>
    <p:sldId id="285" r:id="rId9"/>
    <p:sldId id="287" r:id="rId10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EF6"/>
    <a:srgbClr val="CF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95" autoAdjust="0"/>
  </p:normalViewPr>
  <p:slideViewPr>
    <p:cSldViewPr snapToGrid="0">
      <p:cViewPr varScale="1">
        <p:scale>
          <a:sx n="64" d="100"/>
          <a:sy n="64" d="100"/>
        </p:scale>
        <p:origin x="1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1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D35DDC10-8E77-4591-9A85-F9B4737BBAB0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6" y="4751053"/>
            <a:ext cx="5437506" cy="388693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532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377532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F5DF2C09-C243-43FB-BADF-3C81B281F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51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８</a:t>
            </a:r>
            <a:r>
              <a:rPr kumimoji="1" lang="en-US" altLang="ja-JP" dirty="0"/>
              <a:t>.</a:t>
            </a:r>
            <a:r>
              <a:rPr kumimoji="1" lang="ja-JP" altLang="en-US" dirty="0"/>
              <a:t>ロードマップ（令和５年９月時点（中間評価）、令和７年３月終了時点）　</a:t>
            </a:r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本項目で</a:t>
            </a:r>
            <a:r>
              <a:rPr kumimoji="1" lang="en-US" altLang="ja-JP" dirty="0"/>
              <a:t>1p</a:t>
            </a:r>
            <a:r>
              <a:rPr kumimoji="1" lang="ja-JP" altLang="en-US" dirty="0"/>
              <a:t>まで可、デザインは自由</a:t>
            </a:r>
            <a:endParaRPr kumimoji="1" lang="en-US" altLang="ja-JP" dirty="0"/>
          </a:p>
          <a:p>
            <a:r>
              <a:rPr kumimoji="1" lang="en-US" altLang="ja-JP" dirty="0"/>
              <a:t>*****************************************</a:t>
            </a:r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9062"/>
            <a:fld id="{23778800-8EE9-42C6-88F5-04917186B336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9062"/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3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8D85-408C-4313-A839-C79F6CEFEDF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03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FA8E-780C-40BB-B4F8-500F6CAF86D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2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97D6-D391-4FAD-83E9-19F331FF99F6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1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5590-0F68-4AAB-A5EF-AECE49A98B7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6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BCFF-0519-4502-B8AF-899E3419BCA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42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C9E-621F-4785-AA9E-4B023AF3DD2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6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4F96-BEC0-4577-AFF6-06AB5D7E78C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2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2C46-BAA8-4EA1-999E-4593C1ECC2F0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7596-0B9E-4AB7-8759-0EA9D43CC69C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2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CC59-46DA-4C81-864C-CD610ECE553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0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C4CFD-51C8-4070-9BD6-BF01BE964C6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98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0839A-3FFF-4DBF-8B2B-54CB2D4E7520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45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4176" y="0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1. Cover</a:t>
            </a:r>
            <a:endParaRPr lang="en-US" altLang="ja-JP" sz="3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24" y="682590"/>
            <a:ext cx="9144001" cy="832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6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</a:t>
            </a:r>
            <a:r>
              <a:rPr lang="ja-JP" altLang="en-US" sz="16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en-US" altLang="ja-JP" sz="16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page. Basically, use the following form (font size, etc. can be modified).</a:t>
            </a:r>
            <a:r>
              <a:rPr lang="ja-JP" altLang="en-US" sz="16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
</a:t>
            </a:r>
            <a:r>
              <a:rPr lang="en-US" altLang="ja-JP" sz="16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Thereafter, italics were removed at the time of submission.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77892" y="67397"/>
            <a:ext cx="2473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</a:rPr>
              <a:t>(Form 8)</a:t>
            </a:r>
          </a:p>
          <a:p>
            <a:pPr algn="ctr"/>
            <a:r>
              <a:rPr lang="en-US" altLang="ja-JP" sz="1600" b="1" dirty="0">
                <a:solidFill>
                  <a:schemeClr val="bg1"/>
                </a:solidFill>
              </a:rPr>
              <a:t>For International Quotas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26813E7B-3ACE-C35F-97A4-1ECDB82A7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9485"/>
              </p:ext>
            </p:extLst>
          </p:nvPr>
        </p:nvGraphicFramePr>
        <p:xfrm>
          <a:off x="0" y="1545181"/>
          <a:ext cx="9129826" cy="537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972">
                  <a:extLst>
                    <a:ext uri="{9D8B030D-6E8A-4147-A177-3AD203B41FA5}">
                      <a16:colId xmlns:a16="http://schemas.microsoft.com/office/drawing/2014/main" val="202982848"/>
                    </a:ext>
                  </a:extLst>
                </a:gridCol>
                <a:gridCol w="6719854">
                  <a:extLst>
                    <a:ext uri="{9D8B030D-6E8A-4147-A177-3AD203B41FA5}">
                      <a16:colId xmlns:a16="http://schemas.microsoft.com/office/drawing/2014/main" val="760964914"/>
                    </a:ext>
                  </a:extLst>
                </a:gridCol>
              </a:tblGrid>
              <a:tr h="4442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item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detail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196789"/>
                  </a:ext>
                </a:extLst>
              </a:tr>
              <a:tr h="6220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Fields of application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*Selection of the 4 research fields(Manufacturing, Health care, Agri </a:t>
                      </a:r>
                      <a:r>
                        <a:rPr lang="en-US" altLang="ja-JP" sz="1600" i="1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Fish,Carbon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Neutrality )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ja-JP" altLang="en-US" sz="1600" i="1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950912"/>
                  </a:ext>
                </a:extLst>
              </a:tr>
              <a:tr h="6220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Title of  Research Theme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*Fill in your research theme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535705"/>
                  </a:ext>
                </a:extLst>
              </a:tr>
              <a:tr h="7184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Leader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 Fill your affiliation, position, and name (Fill one person for this item, but do not specify university or company etc.)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907616"/>
                  </a:ext>
                </a:extLst>
              </a:tr>
              <a:tr h="8306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Commercialization Leader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*Fill in your affiliation, position, and name (set for each development target, no limit on the number of people, companies only)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125221"/>
                  </a:ext>
                </a:extLst>
              </a:tr>
              <a:tr h="20891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Research Participating Organization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*Fill in the names of participating organizations other than research leaders and commercialization leaders.
※After the name of the participating organization, the following is noted.
Small and medium-sized companies are ●, medium-sized companies are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startups are ▲, overseas universities and research institutes are ★</a:t>
                      </a:r>
                      <a:endParaRPr kumimoji="1" lang="en-US" altLang="ja-JP" sz="1600" i="1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1695449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A2D198-17FB-B88B-9EFB-2F2D742D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3825" y="650662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58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03E14-4465-33CC-62D7-EC1B39A01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8A4ECD-F110-7293-15CC-23445C1B7272}"/>
              </a:ext>
            </a:extLst>
          </p:cNvPr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3F50B6-90C0-C3F7-25C9-D7284B992E2A}"/>
              </a:ext>
            </a:extLst>
          </p:cNvPr>
          <p:cNvSpPr/>
          <p:nvPr/>
        </p:nvSpPr>
        <p:spPr>
          <a:xfrm>
            <a:off x="-6929" y="702894"/>
            <a:ext cx="9144000" cy="562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Be sure to incorporate the following elements: Lines and images are added to the design as appropriate.</a:t>
            </a:r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23590A-2F6B-8312-554B-13E5725ADA4A}"/>
              </a:ext>
            </a:extLst>
          </p:cNvPr>
          <p:cNvSpPr/>
          <p:nvPr/>
        </p:nvSpPr>
        <p:spPr>
          <a:xfrm>
            <a:off x="-12879" y="0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2. Overall view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BB2E3A-D4F9-1055-7623-21AC2F34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49696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133BC4-BDEA-97F6-5B30-50C3B2F3ED97}"/>
              </a:ext>
            </a:extLst>
          </p:cNvPr>
          <p:cNvSpPr/>
          <p:nvPr/>
        </p:nvSpPr>
        <p:spPr>
          <a:xfrm>
            <a:off x="-12878" y="1523309"/>
            <a:ext cx="9144000" cy="3775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【Structure】 Development system and roles (all participating organizations)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
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【Background, Issues, and Research Themes】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The social background, the status of related industries, the latest technological developments, related issues, and R&amp;D themes set from these
</a:t>
            </a: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【Objective】 What will be completed (all development targets) and goals set based on the latest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technological development status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【Means】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Seeds to be utilized, international superiority, patents held, implementation contents,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methods, and goals for solving problems and their innovation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
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【Prospect】 Business plan of participating companies after the completion of R&amp;D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
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【Prospect】 Contribution to Aichi Prefecture industry</a:t>
            </a:r>
          </a:p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【Prospect】 Human Resource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113540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-1" y="732532"/>
            <a:ext cx="9144000" cy="502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This item can be up to 2 page. Be sure to incorporate the following elements: Line drawings and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3. Background and Issues of Research Themes</a:t>
            </a:r>
            <a:endParaRPr lang="en-US" altLang="ja-JP" sz="14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63B377-64CF-A73C-A693-5FFE61E0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455" y="65233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FA60EC-F8AF-549A-F1D0-4F4214D66842}"/>
              </a:ext>
            </a:extLst>
          </p:cNvPr>
          <p:cNvSpPr/>
          <p:nvPr/>
        </p:nvSpPr>
        <p:spPr>
          <a:xfrm>
            <a:off x="-12878" y="1523309"/>
            <a:ext cx="9144000" cy="3775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Background】Social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Background and Status of Related Industries</a:t>
            </a: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【Technology </a:t>
            </a:r>
            <a:r>
              <a:rPr lang="en-US" altLang="ja-JP" sz="1400" i="1" dirty="0" err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Trends】Latest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Technological Development Status and Challenges</a:t>
            </a:r>
          </a:p>
          <a:p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【Industry-Academia </a:t>
            </a:r>
            <a:r>
              <a:rPr lang="en-US" altLang="ja-JP" sz="1400" i="1" dirty="0" err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Collaboration】Inevitability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to work on cross-industry, open innovation</a:t>
            </a:r>
          </a:p>
        </p:txBody>
      </p:sp>
    </p:spTree>
    <p:extLst>
      <p:ext uri="{BB962C8B-B14F-4D97-AF65-F5344CB8AC3E}">
        <p14:creationId xmlns:p14="http://schemas.microsoft.com/office/powerpoint/2010/main" val="114822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AE699-F56C-712F-6048-469970FDB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8B598A-6A73-7F2A-0C99-015DF986EFEE}"/>
              </a:ext>
            </a:extLst>
          </p:cNvPr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9F6DF8-45CC-A783-E416-455DC451FFB3}"/>
              </a:ext>
            </a:extLst>
          </p:cNvPr>
          <p:cNvSpPr/>
          <p:nvPr/>
        </p:nvSpPr>
        <p:spPr>
          <a:xfrm>
            <a:off x="1" y="882071"/>
            <a:ext cx="9144000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</a:t>
            </a:r>
            <a:r>
              <a:rPr lang="en-US" altLang="ja-JP" sz="140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This item can be up to 2 page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 Basically, use the following form (font size, etc. can be modified).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9903B6B-AF2C-5B7A-BF25-88DC2E2BE161}"/>
              </a:ext>
            </a:extLst>
          </p:cNvPr>
          <p:cNvSpPr/>
          <p:nvPr/>
        </p:nvSpPr>
        <p:spPr>
          <a:xfrm>
            <a:off x="-1" y="-2698"/>
            <a:ext cx="9144001" cy="8630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2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4. Latest Initiatives, Benchmarks, and Target Targeting in the World</a:t>
            </a:r>
            <a:endParaRPr lang="en-US" altLang="ja-JP" sz="28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D44A30-78B7-9C09-8669-208D9EC2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8" y="646129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599EC4A-11D9-B2D7-3D3C-D1BE75007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38198"/>
              </p:ext>
            </p:extLst>
          </p:nvPr>
        </p:nvGraphicFramePr>
        <p:xfrm>
          <a:off x="198077" y="1286539"/>
          <a:ext cx="8544646" cy="541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396">
                  <a:extLst>
                    <a:ext uri="{9D8B030D-6E8A-4147-A177-3AD203B41FA5}">
                      <a16:colId xmlns:a16="http://schemas.microsoft.com/office/drawing/2014/main" val="365015557"/>
                    </a:ext>
                  </a:extLst>
                </a:gridCol>
                <a:gridCol w="2176527">
                  <a:extLst>
                    <a:ext uri="{9D8B030D-6E8A-4147-A177-3AD203B41FA5}">
                      <a16:colId xmlns:a16="http://schemas.microsoft.com/office/drawing/2014/main" val="372994993"/>
                    </a:ext>
                  </a:extLst>
                </a:gridCol>
                <a:gridCol w="2256397">
                  <a:extLst>
                    <a:ext uri="{9D8B030D-6E8A-4147-A177-3AD203B41FA5}">
                      <a16:colId xmlns:a16="http://schemas.microsoft.com/office/drawing/2014/main" val="3081715690"/>
                    </a:ext>
                  </a:extLst>
                </a:gridCol>
                <a:gridCol w="2259326">
                  <a:extLst>
                    <a:ext uri="{9D8B030D-6E8A-4147-A177-3AD203B41FA5}">
                      <a16:colId xmlns:a16="http://schemas.microsoft.com/office/drawing/2014/main" val="733499677"/>
                    </a:ext>
                  </a:extLst>
                </a:gridCol>
              </a:tblGrid>
              <a:tr h="62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Development Targets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Benchmark Results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Goals (Outputs)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Future Prospects
(Outcome)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491249"/>
                  </a:ext>
                </a:extLst>
              </a:tr>
              <a:tr h="19519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We have a track record of achieving 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〇〇〇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conductivity at XX University in the U.S. and product development (XX) in collaboration with XX companies.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conductivity and launch by participating organizations using the same technology.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by strengthening the industry of </a:t>
                      </a: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this prefecture by utilizing </a:t>
                      </a: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 materials at the highest level in the world, </a:t>
                      </a: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by diverting technology to </a:t>
                      </a:r>
                      <a:r>
                        <a:rPr kumimoji="1"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34751"/>
                  </a:ext>
                </a:extLst>
              </a:tr>
              <a:tr h="15083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Built a </a:t>
                      </a:r>
                      <a:r>
                        <a:rPr kumimoji="1"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system with an error of 00 or less using </a:t>
                      </a:r>
                      <a:r>
                        <a:rPr kumimoji="1"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at </a:t>
                      </a:r>
                      <a:r>
                        <a:rPr kumimoji="1"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 in Germany.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by utilizing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unique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Global expansion by installing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in </a:t>
                      </a:r>
                      <a:r>
                        <a:rPr lang="ja-JP" altLang="en-US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companies.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299298"/>
                  </a:ext>
                </a:extLst>
              </a:tr>
              <a:tr h="12083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・・・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82088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6C281C0-3701-476F-BA8B-CD3520F9ADE6}"/>
              </a:ext>
            </a:extLst>
          </p:cNvPr>
          <p:cNvSpPr/>
          <p:nvPr/>
        </p:nvSpPr>
        <p:spPr>
          <a:xfrm>
            <a:off x="2899390" y="3018518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19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992914"/>
            <a:ext cx="9144000" cy="54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 Image diagrams, graphs, tables, etc. are added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9909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5. Research seeds, international superiority, and research content as weapons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C1F499F-F360-F58A-BE19-06085A666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94446"/>
              </p:ext>
            </p:extLst>
          </p:nvPr>
        </p:nvGraphicFramePr>
        <p:xfrm>
          <a:off x="70029" y="1533244"/>
          <a:ext cx="8953898" cy="535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226">
                  <a:extLst>
                    <a:ext uri="{9D8B030D-6E8A-4147-A177-3AD203B41FA5}">
                      <a16:colId xmlns:a16="http://schemas.microsoft.com/office/drawing/2014/main" val="4272752263"/>
                    </a:ext>
                  </a:extLst>
                </a:gridCol>
                <a:gridCol w="1431636">
                  <a:extLst>
                    <a:ext uri="{9D8B030D-6E8A-4147-A177-3AD203B41FA5}">
                      <a16:colId xmlns:a16="http://schemas.microsoft.com/office/drawing/2014/main" val="180940518"/>
                    </a:ext>
                  </a:extLst>
                </a:gridCol>
                <a:gridCol w="1348509">
                  <a:extLst>
                    <a:ext uri="{9D8B030D-6E8A-4147-A177-3AD203B41FA5}">
                      <a16:colId xmlns:a16="http://schemas.microsoft.com/office/drawing/2014/main" val="1889564033"/>
                    </a:ext>
                  </a:extLst>
                </a:gridCol>
                <a:gridCol w="2519940">
                  <a:extLst>
                    <a:ext uri="{9D8B030D-6E8A-4147-A177-3AD203B41FA5}">
                      <a16:colId xmlns:a16="http://schemas.microsoft.com/office/drawing/2014/main" val="2080566814"/>
                    </a:ext>
                  </a:extLst>
                </a:gridCol>
                <a:gridCol w="2541587">
                  <a:extLst>
                    <a:ext uri="{9D8B030D-6E8A-4147-A177-3AD203B41FA5}">
                      <a16:colId xmlns:a16="http://schemas.microsoft.com/office/drawing/2014/main" val="2989329518"/>
                    </a:ext>
                  </a:extLst>
                </a:gridCol>
              </a:tblGrid>
              <a:tr h="1661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Development Targets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Goals (Outputs)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Challenges to achieve the goal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seeds to be utilized (patents, international superiority) (holding institution)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content using seeds (Innovation)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728655"/>
                  </a:ext>
                </a:extLst>
              </a:tr>
              <a:tr h="14862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conductivity and launch by participating organizations using the same technology.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 is a bottleneck, and in order to solve it, it is necessary to increase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to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Technology for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(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Laboratory, 00 University)</a:t>
                      </a:r>
                    </a:p>
                    <a:p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Patent (No.)(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 for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achieve the bottleneck for achieving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conductivity, we will proceed with experiments using the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method in cooperation with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companies.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606589"/>
                  </a:ext>
                </a:extLst>
              </a:tr>
              <a:tr h="14029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by utilizing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unique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use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for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technology, it is necessary to clear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know-how related to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(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Co., Ltd.)
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Realization of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error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(joint research results with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 in the United States)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solve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which is an issue for the use of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simulations,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calculation using a new algorithm will be implemented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。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0229179"/>
                  </a:ext>
                </a:extLst>
              </a:tr>
              <a:tr h="658951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637836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78A26B-10F6-6FBB-8D73-717392522066}"/>
              </a:ext>
            </a:extLst>
          </p:cNvPr>
          <p:cNvSpPr/>
          <p:nvPr/>
        </p:nvSpPr>
        <p:spPr>
          <a:xfrm>
            <a:off x="2438825" y="2628064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61AD957-4956-0E19-7118-553680D95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95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26836" y="1814600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6. Roadmap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E0EE0683-7CC8-4C45-BA49-E6088A665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36960"/>
              </p:ext>
            </p:extLst>
          </p:nvPr>
        </p:nvGraphicFramePr>
        <p:xfrm>
          <a:off x="87530" y="1375609"/>
          <a:ext cx="8891092" cy="49606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547">
                  <a:extLst>
                    <a:ext uri="{9D8B030D-6E8A-4147-A177-3AD203B41FA5}">
                      <a16:colId xmlns:a16="http://schemas.microsoft.com/office/drawing/2014/main" val="1246253593"/>
                    </a:ext>
                  </a:extLst>
                </a:gridCol>
                <a:gridCol w="1706465">
                  <a:extLst>
                    <a:ext uri="{9D8B030D-6E8A-4147-A177-3AD203B41FA5}">
                      <a16:colId xmlns:a16="http://schemas.microsoft.com/office/drawing/2014/main" val="47347176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3906041730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2608161136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2366837015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837095423"/>
                    </a:ext>
                  </a:extLst>
                </a:gridCol>
              </a:tblGrid>
              <a:tr h="37483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Research Projects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2025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2026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2027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2028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387118"/>
                  </a:ext>
                </a:extLst>
              </a:tr>
              <a:tr h="1055661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51826"/>
                  </a:ext>
                </a:extLst>
              </a:tr>
              <a:tr h="10990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42305"/>
                  </a:ext>
                </a:extLst>
              </a:tr>
              <a:tr h="6146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666859"/>
                  </a:ext>
                </a:extLst>
              </a:tr>
              <a:tr h="605452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28834"/>
                  </a:ext>
                </a:extLst>
              </a:tr>
              <a:tr h="605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182464"/>
                  </a:ext>
                </a:extLst>
              </a:tr>
              <a:tr h="605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5958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A32EBB-FC66-4B2D-866E-49646D08E60D}"/>
              </a:ext>
            </a:extLst>
          </p:cNvPr>
          <p:cNvSpPr txBox="1"/>
          <p:nvPr/>
        </p:nvSpPr>
        <p:spPr>
          <a:xfrm>
            <a:off x="533130" y="3054705"/>
            <a:ext cx="1749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analysis technology for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materials</a:t>
            </a:r>
            <a:r>
              <a:rPr kumimoji="1" lang="ja-JP" alt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</a:t>
            </a:r>
            <a:r>
              <a:rPr kumimoji="1" lang="ja-JP" alt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07A754-9220-4C6D-8F33-03E5D6FA8658}"/>
              </a:ext>
            </a:extLst>
          </p:cNvPr>
          <p:cNvSpPr txBox="1"/>
          <p:nvPr/>
        </p:nvSpPr>
        <p:spPr>
          <a:xfrm>
            <a:off x="505282" y="4501697"/>
            <a:ext cx="2279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simulation technology for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
　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University)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ACAAC4-25EF-48A6-802E-369F760451E3}"/>
              </a:ext>
            </a:extLst>
          </p:cNvPr>
          <p:cNvSpPr txBox="1"/>
          <p:nvPr/>
        </p:nvSpPr>
        <p:spPr>
          <a:xfrm>
            <a:off x="529924" y="5088985"/>
            <a:ext cx="159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System construction
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01DBED0-E4DB-446C-A24D-17267A093431}"/>
              </a:ext>
            </a:extLst>
          </p:cNvPr>
          <p:cNvSpPr txBox="1"/>
          <p:nvPr/>
        </p:nvSpPr>
        <p:spPr>
          <a:xfrm>
            <a:off x="609805" y="1799560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
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University)
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FD2D4B7-82D8-446A-AE81-FBCED2B3FBF2}"/>
              </a:ext>
            </a:extLst>
          </p:cNvPr>
          <p:cNvCxnSpPr>
            <a:cxnSpLocks/>
          </p:cNvCxnSpPr>
          <p:nvPr/>
        </p:nvCxnSpPr>
        <p:spPr>
          <a:xfrm>
            <a:off x="2265795" y="1886836"/>
            <a:ext cx="165477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9D082B4-758A-4640-A6C5-202ADA509BF5}"/>
              </a:ext>
            </a:extLst>
          </p:cNvPr>
          <p:cNvSpPr txBox="1"/>
          <p:nvPr/>
        </p:nvSpPr>
        <p:spPr>
          <a:xfrm>
            <a:off x="2370755" y="1868856"/>
            <a:ext cx="1422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Exploration of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〇〇〇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
【TRL2】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06D93D4-67B2-47F1-ABD8-9292B730A412}"/>
              </a:ext>
            </a:extLst>
          </p:cNvPr>
          <p:cNvSpPr txBox="1"/>
          <p:nvPr/>
        </p:nvSpPr>
        <p:spPr>
          <a:xfrm>
            <a:off x="6717872" y="2371279"/>
            <a:ext cx="2053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Provision of free samples and commercialization targeting Europe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【TRL8】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4AC1AF-F4F3-4C0F-92F4-D2229798C2D9}"/>
              </a:ext>
            </a:extLst>
          </p:cNvPr>
          <p:cNvSpPr txBox="1"/>
          <p:nvPr/>
        </p:nvSpPr>
        <p:spPr>
          <a:xfrm>
            <a:off x="6907" y="1935669"/>
            <a:ext cx="615553" cy="26033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>
              <a:defRPr/>
            </a:pPr>
            <a:r>
              <a:rPr kumimoji="1" lang="ja-JP" altLang="en-US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kumimoji="1" lang="en-US" altLang="ja-JP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Development of </a:t>
            </a:r>
            <a:r>
              <a:rPr kumimoji="1" lang="ja-JP" altLang="en-US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technology</a:t>
            </a:r>
            <a:endParaRPr kumimoji="1" lang="ja-JP" altLang="en-US" sz="14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DE69CB8-FC72-410F-BBCB-7A9FCC35BAFE}"/>
              </a:ext>
            </a:extLst>
          </p:cNvPr>
          <p:cNvSpPr txBox="1"/>
          <p:nvPr/>
        </p:nvSpPr>
        <p:spPr>
          <a:xfrm>
            <a:off x="-14676" y="4567904"/>
            <a:ext cx="507831" cy="18185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defRPr/>
            </a:pPr>
            <a:r>
              <a:rPr kumimoji="1" lang="ja-JP" altLang="en-US" sz="105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kumimoji="1" lang="en-US" altLang="ja-JP" sz="105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Design and system construction of </a:t>
            </a:r>
            <a:r>
              <a:rPr kumimoji="1" lang="ja-JP" altLang="en-US" sz="105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endParaRPr kumimoji="1" lang="ja-JP" altLang="en-US" sz="105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E637B0-4EBC-46B4-9793-165524D0E9AC}"/>
              </a:ext>
            </a:extLst>
          </p:cNvPr>
          <p:cNvSpPr/>
          <p:nvPr/>
        </p:nvSpPr>
        <p:spPr>
          <a:xfrm>
            <a:off x="93148" y="1752456"/>
            <a:ext cx="8891092" cy="276807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766B835C-E690-4931-B76E-E990C964CAD6}"/>
              </a:ext>
            </a:extLst>
          </p:cNvPr>
          <p:cNvSpPr/>
          <p:nvPr/>
        </p:nvSpPr>
        <p:spPr>
          <a:xfrm>
            <a:off x="93148" y="4520540"/>
            <a:ext cx="8891092" cy="181567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62262F0-9E1D-ED5D-A0F4-367BFDE615F0}"/>
              </a:ext>
            </a:extLst>
          </p:cNvPr>
          <p:cNvSpPr/>
          <p:nvPr/>
        </p:nvSpPr>
        <p:spPr>
          <a:xfrm>
            <a:off x="1" y="626251"/>
            <a:ext cx="9134763" cy="732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
* TRL must be included.</a:t>
            </a: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500F11E0-838F-4AC1-0CA0-DF629ED0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9427" y="6853466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B6A5B696-275A-756C-51A8-F84ECC679EE6}"/>
              </a:ext>
            </a:extLst>
          </p:cNvPr>
          <p:cNvSpPr/>
          <p:nvPr/>
        </p:nvSpPr>
        <p:spPr>
          <a:xfrm>
            <a:off x="8865793" y="1122180"/>
            <a:ext cx="219283" cy="5628802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AAE7332D-36A0-5D90-C659-0D243EB9C6FD}"/>
              </a:ext>
            </a:extLst>
          </p:cNvPr>
          <p:cNvSpPr/>
          <p:nvPr/>
        </p:nvSpPr>
        <p:spPr>
          <a:xfrm>
            <a:off x="3822134" y="1122180"/>
            <a:ext cx="219283" cy="5628802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9982B56-635E-6F2D-06B1-693EFD257DAC}"/>
              </a:ext>
            </a:extLst>
          </p:cNvPr>
          <p:cNvSpPr txBox="1"/>
          <p:nvPr/>
        </p:nvSpPr>
        <p:spPr>
          <a:xfrm>
            <a:off x="2965298" y="5191711"/>
            <a:ext cx="1907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Stage Gate</a:t>
            </a:r>
            <a:endParaRPr kumimoji="1" lang="ja-JP" altLang="en-US" sz="12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5548E51-F98C-9DC9-CEE6-29071A447C32}"/>
              </a:ext>
            </a:extLst>
          </p:cNvPr>
          <p:cNvSpPr txBox="1"/>
          <p:nvPr/>
        </p:nvSpPr>
        <p:spPr>
          <a:xfrm>
            <a:off x="7940508" y="4803753"/>
            <a:ext cx="971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Termination</a:t>
            </a:r>
            <a:endParaRPr kumimoji="1" lang="en-US" altLang="ja-JP" sz="12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85AC52F-0621-6F0A-6C52-2D8924941C6F}"/>
              </a:ext>
            </a:extLst>
          </p:cNvPr>
          <p:cNvSpPr txBox="1"/>
          <p:nvPr/>
        </p:nvSpPr>
        <p:spPr>
          <a:xfrm>
            <a:off x="4117452" y="2115429"/>
            <a:ext cx="1252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Prototype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【TRL5】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92BF641-C63D-136D-5ACD-F281ADFDCC36}"/>
              </a:ext>
            </a:extLst>
          </p:cNvPr>
          <p:cNvSpPr txBox="1"/>
          <p:nvPr/>
        </p:nvSpPr>
        <p:spPr>
          <a:xfrm>
            <a:off x="2216108" y="3048334"/>
            <a:ext cx="1700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measurement technology for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parts【TRL4】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97" name="直線矢印コネクタ 96">
            <a:extLst>
              <a:ext uri="{FF2B5EF4-FFF2-40B4-BE49-F238E27FC236}">
                <a16:creationId xmlns:a16="http://schemas.microsoft.com/office/drawing/2014/main" id="{A896583C-F12C-9EB5-19D2-F666C834A1C6}"/>
              </a:ext>
            </a:extLst>
          </p:cNvPr>
          <p:cNvCxnSpPr>
            <a:cxnSpLocks/>
          </p:cNvCxnSpPr>
          <p:nvPr/>
        </p:nvCxnSpPr>
        <p:spPr>
          <a:xfrm>
            <a:off x="2265795" y="3060804"/>
            <a:ext cx="165477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79511E80-AB07-0950-6909-6EB45850EE72}"/>
              </a:ext>
            </a:extLst>
          </p:cNvPr>
          <p:cNvCxnSpPr>
            <a:cxnSpLocks/>
          </p:cNvCxnSpPr>
          <p:nvPr/>
        </p:nvCxnSpPr>
        <p:spPr>
          <a:xfrm>
            <a:off x="3920574" y="1886836"/>
            <a:ext cx="0" cy="2174078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8442D04A-617F-A241-E7E5-DA62C90D63B5}"/>
              </a:ext>
            </a:extLst>
          </p:cNvPr>
          <p:cNvCxnSpPr>
            <a:cxnSpLocks/>
          </p:cNvCxnSpPr>
          <p:nvPr/>
        </p:nvCxnSpPr>
        <p:spPr>
          <a:xfrm>
            <a:off x="3892614" y="3294822"/>
            <a:ext cx="23338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059B2D0-7667-0834-0FDA-595057D0AA85}"/>
              </a:ext>
            </a:extLst>
          </p:cNvPr>
          <p:cNvSpPr txBox="1"/>
          <p:nvPr/>
        </p:nvSpPr>
        <p:spPr>
          <a:xfrm>
            <a:off x="3922351" y="3308930"/>
            <a:ext cx="202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〇〇計測技術の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材料製造ラボ実証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【TRL6】</a:t>
            </a:r>
          </a:p>
        </p:txBody>
      </p: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5A89FEAE-1C7D-9109-59F4-773EA856AFD9}"/>
              </a:ext>
            </a:extLst>
          </p:cNvPr>
          <p:cNvCxnSpPr>
            <a:cxnSpLocks/>
          </p:cNvCxnSpPr>
          <p:nvPr/>
        </p:nvCxnSpPr>
        <p:spPr>
          <a:xfrm>
            <a:off x="6226464" y="2145854"/>
            <a:ext cx="0" cy="191506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5770F1D-3E25-BD8A-8706-7B1E8B472582}"/>
              </a:ext>
            </a:extLst>
          </p:cNvPr>
          <p:cNvSpPr txBox="1"/>
          <p:nvPr/>
        </p:nvSpPr>
        <p:spPr>
          <a:xfrm>
            <a:off x="6743565" y="3498650"/>
            <a:ext cx="2342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Implementation in the manufacturing process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material【TRL9】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D356A77-0F23-EEEC-D05A-D89FD0BC55E3}"/>
              </a:ext>
            </a:extLst>
          </p:cNvPr>
          <p:cNvSpPr/>
          <p:nvPr/>
        </p:nvSpPr>
        <p:spPr>
          <a:xfrm>
            <a:off x="2503137" y="4242843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911DAD-338B-2978-C2CC-0AC403B2B5D4}"/>
              </a:ext>
            </a:extLst>
          </p:cNvPr>
          <p:cNvSpPr txBox="1"/>
          <p:nvPr/>
        </p:nvSpPr>
        <p:spPr>
          <a:xfrm>
            <a:off x="1462716" y="5790735"/>
            <a:ext cx="2305333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Target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: To search for high 00 conductivity materials and to develop measurement technology for the </a:t>
            </a:r>
            <a:r>
              <a:rPr kumimoji="1" lang="ja-JP" alt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 portion of the materials.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9463C645-0290-B14C-4082-731CB14BAAB7}"/>
              </a:ext>
            </a:extLst>
          </p:cNvPr>
          <p:cNvCxnSpPr>
            <a:cxnSpLocks/>
          </p:cNvCxnSpPr>
          <p:nvPr/>
        </p:nvCxnSpPr>
        <p:spPr>
          <a:xfrm>
            <a:off x="3892614" y="2145854"/>
            <a:ext cx="230589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E928E95-2951-FCB1-00B9-A278A9B6675B}"/>
              </a:ext>
            </a:extLst>
          </p:cNvPr>
          <p:cNvSpPr txBox="1"/>
          <p:nvPr/>
        </p:nvSpPr>
        <p:spPr>
          <a:xfrm>
            <a:off x="6696438" y="5594163"/>
            <a:ext cx="2121095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Target: Achieve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of the conductivity and commercialize the technology by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participating organizations.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F91A4E6-4906-3D2C-0EE9-09C8F7862192}"/>
              </a:ext>
            </a:extLst>
          </p:cNvPr>
          <p:cNvCxnSpPr>
            <a:cxnSpLocks/>
          </p:cNvCxnSpPr>
          <p:nvPr/>
        </p:nvCxnSpPr>
        <p:spPr>
          <a:xfrm>
            <a:off x="6226464" y="2392428"/>
            <a:ext cx="27521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A6350DB-1413-04CB-3477-BA3F6408B54E}"/>
              </a:ext>
            </a:extLst>
          </p:cNvPr>
          <p:cNvSpPr/>
          <p:nvPr/>
        </p:nvSpPr>
        <p:spPr>
          <a:xfrm>
            <a:off x="6373728" y="1122180"/>
            <a:ext cx="219283" cy="5628802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816CDF-9567-C0F2-0720-46BC3D8DD8D4}"/>
              </a:ext>
            </a:extLst>
          </p:cNvPr>
          <p:cNvSpPr txBox="1"/>
          <p:nvPr/>
        </p:nvSpPr>
        <p:spPr>
          <a:xfrm>
            <a:off x="5327367" y="5748079"/>
            <a:ext cx="1155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Stage Gate</a:t>
            </a:r>
          </a:p>
          <a:p>
            <a:pPr lvl="0">
              <a:defRPr/>
            </a:pPr>
            <a:r>
              <a:rPr kumimoji="1"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(Intermediate)</a:t>
            </a:r>
            <a:endParaRPr kumimoji="1" lang="ja-JP" altLang="en-US" sz="12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38B40B97-1C3D-E7A1-6C51-146E0AE62122}"/>
              </a:ext>
            </a:extLst>
          </p:cNvPr>
          <p:cNvCxnSpPr>
            <a:cxnSpLocks/>
          </p:cNvCxnSpPr>
          <p:nvPr/>
        </p:nvCxnSpPr>
        <p:spPr>
          <a:xfrm>
            <a:off x="6226464" y="3498650"/>
            <a:ext cx="27521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37B80F60-D162-6BB8-6434-AD3B5D807C0E}"/>
              </a:ext>
            </a:extLst>
          </p:cNvPr>
          <p:cNvCxnSpPr>
            <a:cxnSpLocks/>
          </p:cNvCxnSpPr>
          <p:nvPr/>
        </p:nvCxnSpPr>
        <p:spPr>
          <a:xfrm>
            <a:off x="2265795" y="4153274"/>
            <a:ext cx="6698438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444ED4-67FD-A744-C8F2-8169918CE912}"/>
              </a:ext>
            </a:extLst>
          </p:cNvPr>
          <p:cNvSpPr txBox="1"/>
          <p:nvPr/>
        </p:nvSpPr>
        <p:spPr>
          <a:xfrm>
            <a:off x="477711" y="3946805"/>
            <a:ext cx="2105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Grasp market trends
Ensuring Competitiveness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476C71-4F93-BEC7-D492-77FCBC9C0942}"/>
              </a:ext>
            </a:extLst>
          </p:cNvPr>
          <p:cNvSpPr txBox="1"/>
          <p:nvPr/>
        </p:nvSpPr>
        <p:spPr>
          <a:xfrm>
            <a:off x="2644125" y="4117539"/>
            <a:ext cx="3890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Continuous Benchmarking &amp; Market Research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672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2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7. Contribution to Aichi Prefecture Industry</a:t>
            </a:r>
            <a:endParaRPr lang="en-US" altLang="ja-JP" sz="12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3DD90B-5AED-F804-3AFE-0337469B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fld>
            <a:endParaRPr kumimoji="1" lang="ja-JP" altLang="en-US" sz="20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33B92A6-2591-0435-4ED3-C1960B157FC1}"/>
              </a:ext>
            </a:extLst>
          </p:cNvPr>
          <p:cNvSpPr/>
          <p:nvPr/>
        </p:nvSpPr>
        <p:spPr>
          <a:xfrm>
            <a:off x="36948" y="1594316"/>
            <a:ext cx="9042396" cy="16476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E5C9D8-BEC6-F3C4-8917-ED60423453DD}"/>
              </a:ext>
            </a:extLst>
          </p:cNvPr>
          <p:cNvSpPr/>
          <p:nvPr/>
        </p:nvSpPr>
        <p:spPr>
          <a:xfrm>
            <a:off x="143125" y="3634714"/>
            <a:ext cx="2798191" cy="712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【Initiatives after the end of the research period】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499E2C-6D2B-B8A9-7D8A-9ED566EB7BC1}"/>
              </a:ext>
            </a:extLst>
          </p:cNvPr>
          <p:cNvSpPr/>
          <p:nvPr/>
        </p:nvSpPr>
        <p:spPr>
          <a:xfrm>
            <a:off x="463692" y="5411766"/>
            <a:ext cx="2498726" cy="305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【Research Period】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7D9C42-486F-D209-9C8C-F6A398B71408}"/>
              </a:ext>
            </a:extLst>
          </p:cNvPr>
          <p:cNvSpPr/>
          <p:nvPr/>
        </p:nvSpPr>
        <p:spPr>
          <a:xfrm>
            <a:off x="5788024" y="5204371"/>
            <a:ext cx="2498726" cy="550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【Impact on industries in 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prefecture】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05A64B-2B2D-E9F8-EF47-A33B3A2A1D05}"/>
              </a:ext>
            </a:extLst>
          </p:cNvPr>
          <p:cNvSpPr/>
          <p:nvPr/>
        </p:nvSpPr>
        <p:spPr>
          <a:xfrm>
            <a:off x="5342593" y="3560015"/>
            <a:ext cx="4073365" cy="332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【Impact on industries in the prefecture】</a:t>
            </a: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1114D8A9-DBCF-3E26-F6B9-6C30701B3F83}"/>
              </a:ext>
            </a:extLst>
          </p:cNvPr>
          <p:cNvSpPr/>
          <p:nvPr/>
        </p:nvSpPr>
        <p:spPr>
          <a:xfrm>
            <a:off x="2545759" y="3256717"/>
            <a:ext cx="3492502" cy="370232"/>
          </a:xfrm>
          <a:prstGeom prst="triangle">
            <a:avLst/>
          </a:prstGeom>
          <a:gradFill>
            <a:gsLst>
              <a:gs pos="100000">
                <a:schemeClr val="accent1"/>
              </a:gs>
              <a:gs pos="100000">
                <a:schemeClr val="accent1">
                  <a:lumMod val="5000"/>
                  <a:lumOff val="95000"/>
                </a:schemeClr>
              </a:gs>
              <a:gs pos="2000">
                <a:schemeClr val="accent1"/>
              </a:gs>
              <a:gs pos="99000">
                <a:schemeClr val="bg1"/>
              </a:gs>
              <a:gs pos="58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5AEA43-7098-4661-BF73-8BDB9315B63B}"/>
              </a:ext>
            </a:extLst>
          </p:cNvPr>
          <p:cNvSpPr/>
          <p:nvPr/>
        </p:nvSpPr>
        <p:spPr>
          <a:xfrm>
            <a:off x="252738" y="5758687"/>
            <a:ext cx="3196938" cy="789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Achieve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of the conductivity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and commercialize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using the same technology.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・・・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27133D7-7096-13D8-C4C8-A0F1E33EFE89}"/>
              </a:ext>
            </a:extLst>
          </p:cNvPr>
          <p:cNvSpPr/>
          <p:nvPr/>
        </p:nvSpPr>
        <p:spPr>
          <a:xfrm>
            <a:off x="78797" y="4208147"/>
            <a:ext cx="3492502" cy="116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 market development and promotion activities such as the diversion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technology to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collaboration with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companies and overseas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companies.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37EA520-5550-EBB4-334B-CA7B1FA9FF42}"/>
              </a:ext>
            </a:extLst>
          </p:cNvPr>
          <p:cNvSpPr/>
          <p:nvPr/>
        </p:nvSpPr>
        <p:spPr>
          <a:xfrm>
            <a:off x="5588000" y="5657975"/>
            <a:ext cx="3369528" cy="1011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By utilizing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materials that achieve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conductivity,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industries in the prefecture will accelerate and expand globally.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2BF97B9-3534-B3AA-D95B-02F19D63D13C}"/>
              </a:ext>
            </a:extLst>
          </p:cNvPr>
          <p:cNvSpPr/>
          <p:nvPr/>
        </p:nvSpPr>
        <p:spPr>
          <a:xfrm>
            <a:off x="5429461" y="3833443"/>
            <a:ext cx="3745990" cy="1414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By utilizing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technology, which has not been used in the past in the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industry in the prefecture, the base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will be expanded to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
Global expansion is expected to be achieved by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, and an economic effect on the scale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yen is expected.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8989F78B-7535-546D-CCF8-B722AD85BF8A}"/>
              </a:ext>
            </a:extLst>
          </p:cNvPr>
          <p:cNvSpPr/>
          <p:nvPr/>
        </p:nvSpPr>
        <p:spPr>
          <a:xfrm>
            <a:off x="3140813" y="3691821"/>
            <a:ext cx="2089150" cy="305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493FB697-A803-F00F-0B16-3DCCD56F82E6}"/>
              </a:ext>
            </a:extLst>
          </p:cNvPr>
          <p:cNvSpPr/>
          <p:nvPr/>
        </p:nvSpPr>
        <p:spPr>
          <a:xfrm>
            <a:off x="3330646" y="5464378"/>
            <a:ext cx="2089150" cy="305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D19707F-E4E3-AAC1-C548-A71455EB2D90}"/>
              </a:ext>
            </a:extLst>
          </p:cNvPr>
          <p:cNvSpPr/>
          <p:nvPr/>
        </p:nvSpPr>
        <p:spPr>
          <a:xfrm>
            <a:off x="351411" y="6545925"/>
            <a:ext cx="8940376" cy="446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timing, content, and scale of the impact on industries in the prefecture are described.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43E56C2-7367-C3E2-9535-A2CB76F6F167}"/>
              </a:ext>
            </a:extLst>
          </p:cNvPr>
          <p:cNvSpPr/>
          <p:nvPr/>
        </p:nvSpPr>
        <p:spPr>
          <a:xfrm>
            <a:off x="9240" y="1542969"/>
            <a:ext cx="9088582" cy="11539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■ We provide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solutions to the chronic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issues that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related industries in this prefecture are having. We also collaborated with overseas companies to achieve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  <a:p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■ Contributed to a </a:t>
            </a:r>
            <a:r>
              <a:rPr lang="ja-JP" altLang="en-US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</a:t>
            </a:r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increase in the shipment value of manufactured products in the prefecture by increasing sales by increasing sales through the development of </a:t>
            </a:r>
            <a:r>
              <a:rPr lang="ja-JP" altLang="en-US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the </a:t>
            </a:r>
            <a:r>
              <a:rPr lang="ja-JP" altLang="en-US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industry (equivalent to </a:t>
            </a:r>
            <a:r>
              <a:rPr lang="ja-JP" altLang="en-US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sz="14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of the nationwide share).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55AB87F-6637-7E5A-E77E-EC6B1E478F3B}"/>
              </a:ext>
            </a:extLst>
          </p:cNvPr>
          <p:cNvSpPr/>
          <p:nvPr/>
        </p:nvSpPr>
        <p:spPr>
          <a:xfrm>
            <a:off x="2352281" y="3794883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47FDAB-B95A-484D-4B03-AE00042FCF0E}"/>
              </a:ext>
            </a:extLst>
          </p:cNvPr>
          <p:cNvSpPr/>
          <p:nvPr/>
        </p:nvSpPr>
        <p:spPr>
          <a:xfrm>
            <a:off x="1" y="694188"/>
            <a:ext cx="9222940" cy="829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the design image is as follows. Line diagrams and image drawings are added to the design as appropriate.</a:t>
            </a:r>
          </a:p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contribution to the shipment value of manufactured products, etc. must be stated with a numerical value (if it is difficult to describe, it should be explained quantitatively using similar indicators).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F940F36-0F70-4FBC-C961-49630AE499C7}"/>
              </a:ext>
            </a:extLst>
          </p:cNvPr>
          <p:cNvSpPr/>
          <p:nvPr/>
        </p:nvSpPr>
        <p:spPr>
          <a:xfrm>
            <a:off x="46186" y="2594210"/>
            <a:ext cx="9097814" cy="639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In commercialization and practical application, it is expressed that companies/human resources in Aichi Prefecture will take the lead or be greatly involved.</a:t>
            </a:r>
          </a:p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Future vision for solving problems faced by industries related to the prefecture and sustainable development</a:t>
            </a:r>
          </a:p>
        </p:txBody>
      </p:sp>
    </p:spTree>
    <p:extLst>
      <p:ext uri="{BB962C8B-B14F-4D97-AF65-F5344CB8AC3E}">
        <p14:creationId xmlns:p14="http://schemas.microsoft.com/office/powerpoint/2010/main" val="195157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678875"/>
            <a:ext cx="9144000" cy="6179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the design image is as follows.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8. Human Resource Development</a:t>
            </a:r>
            <a:endParaRPr lang="en-US" altLang="ja-JP" sz="14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BF5A3F-D757-1B00-863B-72A405114A66}"/>
              </a:ext>
            </a:extLst>
          </p:cNvPr>
          <p:cNvSpPr txBox="1"/>
          <p:nvPr/>
        </p:nvSpPr>
        <p:spPr>
          <a:xfrm>
            <a:off x="634035" y="2777129"/>
            <a:ext cx="8093105" cy="577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ja-JP" i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1】 Use of doctoral human resources in</a:t>
            </a:r>
            <a:r>
              <a:rPr kumimoji="1" lang="ja-JP" altLang="en-US" i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〇〇〇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34DA6F8-9B85-03BB-F7FA-C4744E824E29}"/>
              </a:ext>
            </a:extLst>
          </p:cNvPr>
          <p:cNvSpPr txBox="1"/>
          <p:nvPr/>
        </p:nvSpPr>
        <p:spPr>
          <a:xfrm>
            <a:off x="634036" y="4012082"/>
            <a:ext cx="8093104" cy="577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2】 Inviting Researchers from Overseas Universities to Japan</a:t>
            </a:r>
            <a:endParaRPr kumimoji="1" lang="ja-JP" altLang="en-US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023EFFF-9FE1-63D7-A605-8B246A83B536}"/>
              </a:ext>
            </a:extLst>
          </p:cNvPr>
          <p:cNvSpPr txBox="1"/>
          <p:nvPr/>
        </p:nvSpPr>
        <p:spPr>
          <a:xfrm>
            <a:off x="68086" y="1262725"/>
            <a:ext cx="9002025" cy="126771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Aiming to develop </a:t>
            </a:r>
            <a:r>
              <a:rPr kumimoji="1" lang="ja-JP" altLang="en-US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human resources in the </a:t>
            </a:r>
            <a:r>
              <a:rPr kumimoji="1" lang="ja-JP" altLang="en-US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industry</a:t>
            </a:r>
          </a:p>
          <a:p>
            <a:r>
              <a:rPr kumimoji="1" lang="ja-JP" altLang="en-US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Human resource development perspective (direction) based on an </a:t>
            </a:r>
          </a:p>
          <a:p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understanding of the</a:t>
            </a:r>
            <a:r>
              <a:rPr kumimoji="1" lang="ja-JP" altLang="en-US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issues to be resolved in the socio-economy of the </a:t>
            </a:r>
          </a:p>
          <a:p>
            <a:r>
              <a:rPr kumimoji="1" lang="en-US" altLang="ja-JP" sz="1900" i="1" dirty="0"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county and related industries.</a:t>
            </a:r>
            <a:endParaRPr kumimoji="1" lang="ja-JP" altLang="en-US" sz="1900" i="1" dirty="0">
              <a:effectLst>
                <a:glow rad="127000">
                  <a:schemeClr val="bg1"/>
                </a:glo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A77C6E-1DA6-56EA-050C-D2C2A19E653A}"/>
              </a:ext>
            </a:extLst>
          </p:cNvPr>
          <p:cNvSpPr txBox="1"/>
          <p:nvPr/>
        </p:nvSpPr>
        <p:spPr>
          <a:xfrm>
            <a:off x="674376" y="5332828"/>
            <a:ext cx="8052763" cy="6587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3】 Implementation of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education on the dissemination</a:t>
            </a:r>
          </a:p>
          <a:p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of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technology</a:t>
            </a:r>
            <a:endParaRPr kumimoji="1" lang="ja-JP" altLang="en-US" sz="1600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567FD3C-6B4F-CD6F-598C-07FF21436BFF}"/>
              </a:ext>
            </a:extLst>
          </p:cNvPr>
          <p:cNvSpPr txBox="1"/>
          <p:nvPr/>
        </p:nvSpPr>
        <p:spPr>
          <a:xfrm>
            <a:off x="640734" y="3448146"/>
            <a:ext cx="893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Utilize a postdoc to be in charge of </a:t>
            </a:r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development in collaboration with </a:t>
            </a:r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company.
</a:t>
            </a:r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〇〇 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company accepts </a:t>
            </a:r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people and conducts joint research.</a:t>
            </a:r>
            <a:endParaRPr kumimoji="1" lang="ja-JP" altLang="en-US" sz="1400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F79CB26-7489-7301-1CDD-4D0647ECF1E6}"/>
              </a:ext>
            </a:extLst>
          </p:cNvPr>
          <p:cNvSpPr txBox="1"/>
          <p:nvPr/>
        </p:nvSpPr>
        <p:spPr>
          <a:xfrm>
            <a:off x="707923" y="4704166"/>
            <a:ext cx="809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4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Invite researchers from Singapore to the University of Singapore and participate in the experiments in the laboratory of Singapore.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C2E4EDC-6A75-8516-95A8-608614FC7ABA}"/>
              </a:ext>
            </a:extLst>
          </p:cNvPr>
          <p:cNvSpPr txBox="1"/>
          <p:nvPr/>
        </p:nvSpPr>
        <p:spPr>
          <a:xfrm>
            <a:off x="1170679" y="5991608"/>
            <a:ext cx="4167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・・・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8C1386-6131-AD94-391E-AA173A5B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7" y="6517784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A8FD35-C563-3003-6704-9490BCD1948A}"/>
              </a:ext>
            </a:extLst>
          </p:cNvPr>
          <p:cNvSpPr/>
          <p:nvPr/>
        </p:nvSpPr>
        <p:spPr>
          <a:xfrm>
            <a:off x="2331353" y="4096585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154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14275" y="535872"/>
            <a:ext cx="9144000" cy="628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1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Use the form below. In the research plan after the theme is adopted, it should be described as accurately as possible in order to confirm consistency.</a:t>
            </a:r>
          </a:p>
          <a:p>
            <a:r>
              <a:rPr lang="en-US" altLang="ja-JP" sz="11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necessary expenses for each fiscal year from the second fiscal year onwards should be leveled as much as possible.</a:t>
            </a:r>
          </a:p>
          <a:p>
            <a:endParaRPr lang="en-US" altLang="ja-JP" sz="11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-2697"/>
            <a:ext cx="9144001" cy="6124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9. Utilization of funds</a:t>
            </a:r>
            <a:endParaRPr lang="en-US" altLang="ja-JP" sz="20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53B51C7E-AF83-409E-B3F2-82A02EEBE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5858"/>
              </p:ext>
            </p:extLst>
          </p:nvPr>
        </p:nvGraphicFramePr>
        <p:xfrm>
          <a:off x="31965" y="1098443"/>
          <a:ext cx="9065855" cy="57648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6800">
                  <a:extLst>
                    <a:ext uri="{9D8B030D-6E8A-4147-A177-3AD203B41FA5}">
                      <a16:colId xmlns:a16="http://schemas.microsoft.com/office/drawing/2014/main" val="707054093"/>
                    </a:ext>
                  </a:extLst>
                </a:gridCol>
                <a:gridCol w="1413162">
                  <a:extLst>
                    <a:ext uri="{9D8B030D-6E8A-4147-A177-3AD203B41FA5}">
                      <a16:colId xmlns:a16="http://schemas.microsoft.com/office/drawing/2014/main" val="2791093238"/>
                    </a:ext>
                  </a:extLst>
                </a:gridCol>
                <a:gridCol w="1897709">
                  <a:extLst>
                    <a:ext uri="{9D8B030D-6E8A-4147-A177-3AD203B41FA5}">
                      <a16:colId xmlns:a16="http://schemas.microsoft.com/office/drawing/2014/main" val="165334988"/>
                    </a:ext>
                  </a:extLst>
                </a:gridCol>
                <a:gridCol w="1402816">
                  <a:extLst>
                    <a:ext uri="{9D8B030D-6E8A-4147-A177-3AD203B41FA5}">
                      <a16:colId xmlns:a16="http://schemas.microsoft.com/office/drawing/2014/main" val="377092335"/>
                    </a:ext>
                  </a:extLst>
                </a:gridCol>
                <a:gridCol w="971342">
                  <a:extLst>
                    <a:ext uri="{9D8B030D-6E8A-4147-A177-3AD203B41FA5}">
                      <a16:colId xmlns:a16="http://schemas.microsoft.com/office/drawing/2014/main" val="2245503487"/>
                    </a:ext>
                  </a:extLst>
                </a:gridCol>
                <a:gridCol w="971342">
                  <a:extLst>
                    <a:ext uri="{9D8B030D-6E8A-4147-A177-3AD203B41FA5}">
                      <a16:colId xmlns:a16="http://schemas.microsoft.com/office/drawing/2014/main" val="3723307684"/>
                    </a:ext>
                  </a:extLst>
                </a:gridCol>
                <a:gridCol w="971342">
                  <a:extLst>
                    <a:ext uri="{9D8B030D-6E8A-4147-A177-3AD203B41FA5}">
                      <a16:colId xmlns:a16="http://schemas.microsoft.com/office/drawing/2014/main" val="2965302971"/>
                    </a:ext>
                  </a:extLst>
                </a:gridCol>
                <a:gridCol w="971342">
                  <a:extLst>
                    <a:ext uri="{9D8B030D-6E8A-4147-A177-3AD203B41FA5}">
                      <a16:colId xmlns:a16="http://schemas.microsoft.com/office/drawing/2014/main" val="1078135555"/>
                    </a:ext>
                  </a:extLst>
                </a:gridCol>
              </a:tblGrid>
              <a:tr h="441743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Organization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Item of expenditure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Main breakdown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2025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2026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2027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2028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146120"/>
                  </a:ext>
                </a:extLst>
              </a:tr>
              <a:tr h="265046">
                <a:tc rowSpan="9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Main Uses of Prefectural Research Funds</a:t>
                      </a:r>
                      <a:endParaRPr kumimoji="1" lang="ja-JP" altLang="en-US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Name of university, research institute, etc.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/>
                        <a:t>Equipment and Prototype Costs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○○○</a:t>
                      </a: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65422"/>
                  </a:ext>
                </a:extLst>
              </a:tr>
              <a:tr h="2650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△△△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15721"/>
                  </a:ext>
                </a:extLst>
              </a:tr>
              <a:tr h="2650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labor cost</a:t>
                      </a:r>
                      <a:endParaRPr kumimoji="1" lang="ja-JP" altLang="en-US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573022"/>
                  </a:ext>
                </a:extLst>
              </a:tr>
              <a:tr h="2650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Operational Expenses</a:t>
                      </a:r>
                      <a:endParaRPr kumimoji="1" lang="ja-JP" altLang="en-US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12567"/>
                  </a:ext>
                </a:extLst>
              </a:tr>
              <a:tr h="2650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975288"/>
                  </a:ext>
                </a:extLst>
              </a:tr>
              <a:tr h="441743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 Name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Equipment and Prototype Costs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48897"/>
                  </a:ext>
                </a:extLst>
              </a:tr>
              <a:tr h="276408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labor cost</a:t>
                      </a:r>
                      <a:endParaRPr kumimoji="1" lang="ja-JP" altLang="en-US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764438"/>
                  </a:ext>
                </a:extLst>
              </a:tr>
              <a:tr h="26504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/>
                        <a:t>Operational Expenses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02693"/>
                  </a:ext>
                </a:extLst>
              </a:tr>
              <a:tr h="294495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/>
                        <a:t>sum</a:t>
                      </a:r>
                      <a:endParaRPr kumimoji="1" lang="ja-JP" altLang="en-US" sz="14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43847"/>
                  </a:ext>
                </a:extLst>
              </a:tr>
              <a:tr h="441743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Expected out-of-pocket costs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 Name A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/>
                        <a:t>Equipment and equipment costs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ー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59897"/>
                  </a:ext>
                </a:extLst>
              </a:tr>
              <a:tr h="276408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labor cost</a:t>
                      </a:r>
                      <a:endParaRPr kumimoji="1" lang="ja-JP" altLang="en-US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ー</a:t>
                      </a: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513174"/>
                  </a:ext>
                </a:extLst>
              </a:tr>
              <a:tr h="276408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 Name B</a:t>
                      </a:r>
                    </a:p>
                    <a:p>
                      <a:pPr algn="ctr"/>
                      <a:r>
                        <a:rPr kumimoji="1" lang="en-US" altLang="ja-JP" sz="1050" dirty="0"/>
                        <a:t>(The amount after doubling because it is a small and medium-sized enterprise)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labor cost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ー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38759"/>
                  </a:ext>
                </a:extLst>
              </a:tr>
              <a:tr h="6070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/>
                        <a:t>Operational Expenses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ー</a:t>
                      </a: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58556"/>
                  </a:ext>
                </a:extLst>
              </a:tr>
              <a:tr h="294495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effectLst/>
                        </a:rPr>
                        <a:t>sum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</a:rPr>
                        <a:t>ー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0290"/>
                  </a:ext>
                </a:extLst>
              </a:tr>
              <a:tr h="647889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Objectives (TRL)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effectLst/>
                        </a:rPr>
                        <a:t>Targets for FY2026 and beyond TRL5 hereinafter (Prospects for the establishment of technology)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effectLst/>
                        </a:rPr>
                        <a:t>TRL6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effectLst/>
                        </a:rPr>
                        <a:t>7(demonstration test)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effectLst/>
                        </a:rPr>
                        <a:t>TRL8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effectLst/>
                        </a:rPr>
                        <a:t>9(commercialization)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effectLst/>
                        </a:rPr>
                        <a:t>            Put only one “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effectLst/>
                        </a:rPr>
                        <a:t>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effectLst/>
                        </a:rPr>
                        <a:t>”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1" lang="en-US" altLang="ja-JP" sz="1400" b="1">
                          <a:solidFill>
                            <a:schemeClr val="tx1"/>
                          </a:solidFill>
                          <a:effectLst/>
                        </a:rPr>
                        <a:t>in the </a:t>
                      </a:r>
                      <a:r>
                        <a:rPr kumimoji="1" lang="en-US" altLang="ja-JP" sz="1400" b="1" i="1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 </a:t>
                      </a:r>
                      <a:r>
                        <a:rPr kumimoji="1" lang="en-US" altLang="ja-JP" sz="1400" b="1" i="1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level.</a:t>
                      </a:r>
                      <a:endParaRPr kumimoji="1" lang="ja-JP" altLang="en-US" sz="1400" b="1" i="1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398085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AA317-45A1-9B5D-7800-5833365E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4635" y="6446974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E3D962-BD66-D2FD-62DD-E2BA6D1B23A9}"/>
              </a:ext>
            </a:extLst>
          </p:cNvPr>
          <p:cNvSpPr/>
          <p:nvPr/>
        </p:nvSpPr>
        <p:spPr>
          <a:xfrm>
            <a:off x="4072402" y="3983335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C87607C-D5EE-62B8-32C4-74FF09E9A058}"/>
              </a:ext>
            </a:extLst>
          </p:cNvPr>
          <p:cNvSpPr/>
          <p:nvPr/>
        </p:nvSpPr>
        <p:spPr>
          <a:xfrm>
            <a:off x="8425401" y="6237337"/>
            <a:ext cx="672419" cy="230356"/>
          </a:xfrm>
          <a:prstGeom prst="ellipse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6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1424</TotalTime>
  <Words>1920</Words>
  <Application>Microsoft Office PowerPoint</Application>
  <PresentationFormat>画面に合わせる (4:3)</PresentationFormat>
  <Paragraphs>181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0" baseType="lpstr">
      <vt:lpstr>ＭＳ Ｐゴシック</vt:lpstr>
      <vt:lpstr>ＭＳ ゴシック</vt:lpstr>
      <vt:lpstr>ＭＳ 明朝</vt:lpstr>
      <vt:lpstr>UD デジタル 教科書体 NK-B</vt:lpstr>
      <vt:lpstr>メイリオ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山本　紘司</dc:creator>
  <cp:lastModifiedBy>山本　紘司</cp:lastModifiedBy>
  <cp:revision>1</cp:revision>
  <cp:lastPrinted>2025-03-05T10:58:37Z</cp:lastPrinted>
  <dcterms:created xsi:type="dcterms:W3CDTF">2022-02-21T01:52:10Z</dcterms:created>
  <dcterms:modified xsi:type="dcterms:W3CDTF">2025-03-05T10:58:53Z</dcterms:modified>
</cp:coreProperties>
</file>