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1"/>
  </p:notesMasterIdLst>
  <p:sldIdLst>
    <p:sldId id="269" r:id="rId2"/>
    <p:sldId id="297" r:id="rId3"/>
    <p:sldId id="266" r:id="rId4"/>
    <p:sldId id="523" r:id="rId5"/>
    <p:sldId id="525" r:id="rId6"/>
    <p:sldId id="372" r:id="rId7"/>
    <p:sldId id="526" r:id="rId8"/>
    <p:sldId id="477" r:id="rId9"/>
    <p:sldId id="488" r:id="rId10"/>
    <p:sldId id="489" r:id="rId11"/>
    <p:sldId id="490" r:id="rId12"/>
    <p:sldId id="512" r:id="rId13"/>
    <p:sldId id="514" r:id="rId14"/>
    <p:sldId id="515" r:id="rId15"/>
    <p:sldId id="516" r:id="rId16"/>
    <p:sldId id="517" r:id="rId17"/>
    <p:sldId id="518" r:id="rId18"/>
    <p:sldId id="491" r:id="rId19"/>
    <p:sldId id="494" r:id="rId20"/>
    <p:sldId id="495" r:id="rId21"/>
    <p:sldId id="492" r:id="rId22"/>
    <p:sldId id="493" r:id="rId23"/>
    <p:sldId id="505" r:id="rId24"/>
    <p:sldId id="506" r:id="rId25"/>
    <p:sldId id="507" r:id="rId26"/>
    <p:sldId id="509" r:id="rId27"/>
    <p:sldId id="496" r:id="rId28"/>
    <p:sldId id="520" r:id="rId29"/>
    <p:sldId id="497" r:id="rId30"/>
  </p:sldIdLst>
  <p:sldSz cx="9144000" cy="6858000" type="screen4x3"/>
  <p:notesSz cx="6805613" cy="9939338"/>
  <p:custDataLst>
    <p:tags r:id="rId3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CC"/>
    <a:srgbClr val="009650"/>
    <a:srgbClr val="007864"/>
    <a:srgbClr val="83CCAA"/>
    <a:srgbClr val="FF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2A8986-1D8C-4852-90AD-6C554DBE6639}" v="2" dt="2024-02-28T10:17:20.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5" autoAdjust="0"/>
    <p:restoredTop sz="96270" autoAdjust="0"/>
  </p:normalViewPr>
  <p:slideViewPr>
    <p:cSldViewPr snapToObjects="1">
      <p:cViewPr varScale="1">
        <p:scale>
          <a:sx n="107" d="100"/>
          <a:sy n="107" d="100"/>
        </p:scale>
        <p:origin x="1926" y="11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78" d="100"/>
          <a:sy n="78" d="100"/>
        </p:scale>
        <p:origin x="117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099" cy="498693"/>
          </a:xfrm>
          <a:prstGeom prst="rect">
            <a:avLst/>
          </a:prstGeom>
        </p:spPr>
        <p:txBody>
          <a:bodyPr vert="horz" lIns="92221" tIns="46111" rIns="92221" bIns="461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2221" tIns="46111" rIns="92221" bIns="46111" rtlCol="0"/>
          <a:lstStyle>
            <a:lvl1pPr algn="r">
              <a:defRPr sz="1200"/>
            </a:lvl1pPr>
          </a:lstStyle>
          <a:p>
            <a:fld id="{BA50B120-CD90-CA4A-A384-DB7B908530F3}"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1001954" y="576000"/>
            <a:ext cx="4801704" cy="3600000"/>
          </a:xfrm>
          <a:prstGeom prst="rect">
            <a:avLst/>
          </a:prstGeom>
          <a:noFill/>
          <a:ln w="12700">
            <a:solidFill>
              <a:prstClr val="black"/>
            </a:solidFill>
          </a:ln>
        </p:spPr>
        <p:txBody>
          <a:bodyPr vert="horz" lIns="92221" tIns="46111" rIns="92221" bIns="46111" rtlCol="0" anchor="ctr"/>
          <a:lstStyle/>
          <a:p>
            <a:endParaRPr lang="ja-JP" altLang="en-US"/>
          </a:p>
        </p:txBody>
      </p:sp>
      <p:sp>
        <p:nvSpPr>
          <p:cNvPr id="5" name="ノート プレースホルダー 4"/>
          <p:cNvSpPr>
            <a:spLocks noGrp="1"/>
          </p:cNvSpPr>
          <p:nvPr>
            <p:ph type="body" sz="quarter" idx="3"/>
          </p:nvPr>
        </p:nvSpPr>
        <p:spPr>
          <a:xfrm>
            <a:off x="414806" y="4320000"/>
            <a:ext cx="5976000" cy="5184000"/>
          </a:xfrm>
          <a:prstGeom prst="rect">
            <a:avLst/>
          </a:prstGeom>
        </p:spPr>
        <p:txBody>
          <a:bodyPr vert="horz" lIns="92221" tIns="46111" rIns="92221" bIns="461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099" cy="498692"/>
          </a:xfrm>
          <a:prstGeom prst="rect">
            <a:avLst/>
          </a:prstGeom>
        </p:spPr>
        <p:txBody>
          <a:bodyPr vert="horz" lIns="92221" tIns="46111" rIns="92221" bIns="461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2221" tIns="46111" rIns="92221" bIns="46111"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0" userDrawn="1">
          <p15:clr>
            <a:srgbClr val="F26B43"/>
          </p15:clr>
        </p15:guide>
        <p15:guide id="2" pos="2143"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r>
              <a:rPr lang="ja-JP" altLang="en-US" sz="1700" dirty="0">
                <a:latin typeface="Meiryo UI" panose="020B0604030504040204" pitchFamily="50" charset="-128"/>
                <a:ea typeface="Meiryo UI" panose="020B0604030504040204" pitchFamily="50" charset="-128"/>
              </a:rPr>
              <a:t>みなさん、こんにちは。</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この講座では、「ねんきんネット」</a:t>
            </a:r>
            <a:r>
              <a:rPr lang="ja-JP" altLang="en-US" sz="1700" i="0" dirty="0">
                <a:solidFill>
                  <a:srgbClr val="333333"/>
                </a:solidFill>
                <a:effectLst/>
                <a:latin typeface="Meiryo UI" panose="020B0604030504040204" pitchFamily="50" charset="-128"/>
                <a:ea typeface="Meiryo UI" panose="020B0604030504040204" pitchFamily="50" charset="-128"/>
              </a:rPr>
              <a:t>の機能や登録の方法、活用の仕方</a:t>
            </a:r>
            <a:r>
              <a:rPr lang="ja-JP" altLang="en-US" sz="1700" dirty="0">
                <a:latin typeface="Meiryo UI" panose="020B0604030504040204" pitchFamily="50" charset="-128"/>
                <a:ea typeface="Meiryo UI" panose="020B0604030504040204" pitchFamily="50" charset="-128"/>
              </a:rPr>
              <a:t>についてご説明していきますのでよろしくお願いします。</a:t>
            </a: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r>
              <a:rPr lang="ja-JP" altLang="en-US" sz="1700" dirty="0">
                <a:latin typeface="Meiryo UI" panose="020B0604030504040204" pitchFamily="50" charset="-128"/>
                <a:ea typeface="Meiryo UI" panose="020B0604030504040204" pitchFamily="50" charset="-128"/>
              </a:rPr>
              <a:t>講師の皆様は、講座を行うにあたって、次の点を注意してください。​</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受講者の皆様から、「ねんきんネット」について、教材に記載のない内容についての質問を受けた場合は、​自身の理解で回答せずに、この教材で紹介しているお問い合わせ先をご案内ください。​</a:t>
            </a:r>
            <a:endParaRPr lang="en-US" altLang="ja-JP" sz="17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algn="l" rtl="0" fontAlgn="base"/>
            <a:r>
              <a:rPr lang="ja-JP" altLang="ja-JP" sz="1700" dirty="0">
                <a:solidFill>
                  <a:srgbClr val="000000"/>
                </a:solidFill>
                <a:latin typeface="Meiryo UI" panose="020B0604030504040204" pitchFamily="50" charset="-128"/>
                <a:ea typeface="Meiryo UI" panose="020B0604030504040204" pitchFamily="50" charset="-128"/>
              </a:rPr>
              <a:t>次に</a:t>
            </a:r>
            <a:r>
              <a:rPr lang="en-US" altLang="ja-JP" sz="1700" dirty="0">
                <a:solidFill>
                  <a:srgbClr val="000000"/>
                </a:solidFill>
                <a:latin typeface="Meiryo UI" panose="020B0604030504040204" pitchFamily="50" charset="-128"/>
                <a:ea typeface="Meiryo UI" panose="020B0604030504040204" pitchFamily="50" charset="-128"/>
              </a:rPr>
              <a:t>iPhone</a:t>
            </a:r>
            <a:r>
              <a:rPr lang="ja-JP" altLang="ja-JP" sz="1700" dirty="0">
                <a:solidFill>
                  <a:srgbClr val="000000"/>
                </a:solidFill>
                <a:latin typeface="Meiryo UI" panose="020B0604030504040204" pitchFamily="50" charset="-128"/>
                <a:ea typeface="Meiryo UI" panose="020B0604030504040204" pitchFamily="50" charset="-128"/>
              </a:rPr>
              <a:t>をお持ちの方の操作方法です。</a:t>
            </a:r>
            <a:r>
              <a:rPr lang="en-US" altLang="ja-JP" sz="1700" dirty="0">
                <a:solidFill>
                  <a:srgbClr val="000000"/>
                </a:solidFill>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endParaRPr lang="en-US" altLang="ja-JP" sz="1700" dirty="0">
              <a:solidFill>
                <a:srgbClr val="000000"/>
              </a:solidFill>
              <a:latin typeface="Meiryo UI" panose="020B0604030504040204" pitchFamily="50" charset="-128"/>
              <a:ea typeface="Meiryo UI" panose="020B0604030504040204" pitchFamily="50" charset="-128"/>
            </a:endParaRPr>
          </a:p>
          <a:p>
            <a:pPr algn="l" rtl="0" fontAlgn="base"/>
            <a:r>
              <a:rPr lang="ja-JP" altLang="ja-JP" sz="1700" dirty="0">
                <a:solidFill>
                  <a:srgbClr val="000000"/>
                </a:solidFill>
                <a:latin typeface="Meiryo UI" panose="020B0604030504040204" pitchFamily="50" charset="-128"/>
                <a:ea typeface="Meiryo UI" panose="020B0604030504040204" pitchFamily="50" charset="-128"/>
              </a:rPr>
              <a:t>①</a:t>
            </a:r>
            <a:r>
              <a:rPr lang="ja-JP" altLang="ja-JP" sz="1700" b="0" dirty="0">
                <a:solidFill>
                  <a:srgbClr val="000000"/>
                </a:solidFill>
                <a:latin typeface="Meiryo UI" panose="020B0604030504040204" pitchFamily="50" charset="-128"/>
                <a:ea typeface="Meiryo UI" panose="020B0604030504040204" pitchFamily="50" charset="-128"/>
              </a:rPr>
              <a:t>ホーム画面より</a:t>
            </a:r>
            <a:r>
              <a:rPr lang="ja-JP" altLang="ja-JP" sz="1700" dirty="0">
                <a:solidFill>
                  <a:srgbClr val="000000"/>
                </a:solidFill>
                <a:latin typeface="Meiryo UI" panose="020B0604030504040204" pitchFamily="50" charset="-128"/>
                <a:ea typeface="Meiryo UI" panose="020B0604030504040204" pitchFamily="50" charset="-128"/>
              </a:rPr>
              <a:t>「</a:t>
            </a:r>
            <a:r>
              <a:rPr lang="en-US" altLang="ja-JP" sz="1700" dirty="0">
                <a:solidFill>
                  <a:srgbClr val="000000"/>
                </a:solidFill>
                <a:latin typeface="Meiryo UI" panose="020B0604030504040204" pitchFamily="50" charset="-128"/>
                <a:ea typeface="Meiryo UI" panose="020B0604030504040204" pitchFamily="50" charset="-128"/>
              </a:rPr>
              <a:t>Safari</a:t>
            </a:r>
            <a:r>
              <a:rPr lang="ja-JP" altLang="ja-JP" sz="1700" dirty="0">
                <a:solidFill>
                  <a:srgbClr val="000000"/>
                </a:solidFill>
                <a:latin typeface="Meiryo UI" panose="020B0604030504040204" pitchFamily="50" charset="-128"/>
                <a:ea typeface="Meiryo UI" panose="020B0604030504040204" pitchFamily="50" charset="-128"/>
              </a:rPr>
              <a:t>」を押します。</a:t>
            </a:r>
            <a:r>
              <a:rPr lang="en-US" altLang="ja-JP" sz="1700" dirty="0">
                <a:solidFill>
                  <a:srgbClr val="000000"/>
                </a:solidFill>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endParaRPr lang="en-US" altLang="ja-JP" sz="1700" dirty="0">
              <a:solidFill>
                <a:srgbClr val="000000"/>
              </a:solidFill>
              <a:latin typeface="Meiryo UI" panose="020B0604030504040204" pitchFamily="50" charset="-128"/>
              <a:ea typeface="Meiryo UI" panose="020B0604030504040204" pitchFamily="50" charset="-128"/>
            </a:endParaRPr>
          </a:p>
          <a:p>
            <a:pPr algn="l" rtl="0" fontAlgn="base"/>
            <a:r>
              <a:rPr lang="ja-JP" altLang="ja-JP" sz="1700" dirty="0">
                <a:solidFill>
                  <a:srgbClr val="000000"/>
                </a:solidFill>
                <a:latin typeface="Meiryo UI" panose="020B0604030504040204" pitchFamily="50" charset="-128"/>
                <a:ea typeface="Meiryo UI" panose="020B0604030504040204" pitchFamily="50" charset="-128"/>
              </a:rPr>
              <a:t>②「検索用の枠」を押します。</a:t>
            </a:r>
            <a:r>
              <a:rPr lang="en-US" altLang="ja-JP" sz="1700" dirty="0">
                <a:solidFill>
                  <a:srgbClr val="000000"/>
                </a:solidFill>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endParaRPr lang="en-US" altLang="ja-JP" sz="1700" dirty="0">
              <a:solidFill>
                <a:srgbClr val="000000"/>
              </a:solidFill>
              <a:latin typeface="Meiryo UI" panose="020B0604030504040204" pitchFamily="50" charset="-128"/>
              <a:ea typeface="Meiryo UI" panose="020B0604030504040204" pitchFamily="50" charset="-128"/>
            </a:endParaRPr>
          </a:p>
          <a:p>
            <a:pPr algn="l" rtl="0" fontAlgn="base"/>
            <a:r>
              <a:rPr lang="ja-JP" altLang="ja-JP" sz="1700" dirty="0">
                <a:solidFill>
                  <a:srgbClr val="000000"/>
                </a:solidFill>
                <a:latin typeface="Meiryo UI" panose="020B0604030504040204" pitchFamily="50" charset="-128"/>
                <a:ea typeface="Meiryo UI" panose="020B0604030504040204" pitchFamily="50" charset="-128"/>
              </a:rPr>
              <a:t>③</a:t>
            </a:r>
            <a:r>
              <a:rPr lang="ja-JP" altLang="en-US" sz="1700" dirty="0">
                <a:solidFill>
                  <a:srgbClr val="000000"/>
                </a:solidFill>
                <a:latin typeface="Meiryo UI" panose="020B0604030504040204" pitchFamily="50" charset="-128"/>
                <a:ea typeface="Meiryo UI" panose="020B0604030504040204" pitchFamily="50" charset="-128"/>
              </a:rPr>
              <a:t>「ねんきんネット」</a:t>
            </a:r>
            <a:r>
              <a:rPr lang="ja-JP" altLang="ja-JP" sz="1700" dirty="0">
                <a:solidFill>
                  <a:srgbClr val="000000"/>
                </a:solidFill>
                <a:latin typeface="Meiryo UI" panose="020B0604030504040204" pitchFamily="50" charset="-128"/>
                <a:ea typeface="Meiryo UI" panose="020B0604030504040204" pitchFamily="50" charset="-128"/>
              </a:rPr>
              <a:t>と入力します。</a:t>
            </a:r>
            <a:r>
              <a:rPr lang="en-US" altLang="ja-JP" sz="1700" dirty="0">
                <a:solidFill>
                  <a:srgbClr val="000000"/>
                </a:solidFill>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r>
              <a:rPr lang="en-US" altLang="ja-JP" sz="1700" dirty="0">
                <a:solidFill>
                  <a:srgbClr val="000000"/>
                </a:solidFill>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r>
              <a:rPr lang="en-US" altLang="ja-JP" sz="1100" dirty="0">
                <a:solidFill>
                  <a:srgbClr val="000000"/>
                </a:solidFill>
                <a:latin typeface="Meiryo UI" panose="020B0604030504040204" pitchFamily="50" charset="-128"/>
                <a:ea typeface="Meiryo UI" panose="020B0604030504040204" pitchFamily="50" charset="-128"/>
              </a:rPr>
              <a:t>​</a:t>
            </a:r>
            <a:endParaRPr lang="en-US" altLang="ja-JP" sz="1100" b="0" i="0" dirty="0">
              <a:solidFill>
                <a:srgbClr val="444444"/>
              </a:solidFill>
              <a:effectLst/>
              <a:latin typeface="Meiryo UI" panose="020B0604030504040204" pitchFamily="50" charset="-128"/>
              <a:ea typeface="Meiryo UI" panose="020B0604030504040204" pitchFamily="50" charset="-128"/>
            </a:endParaRPr>
          </a:p>
          <a:p>
            <a:pPr defTabSz="842837">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11020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algn="l" rtl="0" fontAlgn="base"/>
            <a:r>
              <a:rPr lang="ja-JP" altLang="ja-JP" sz="1700" b="0" i="0" u="none" strike="noStrike" dirty="0">
                <a:effectLst/>
                <a:latin typeface="Meiryo UI" panose="020B0604030504040204" pitchFamily="50" charset="-128"/>
                <a:ea typeface="Meiryo UI" panose="020B0604030504040204" pitchFamily="50" charset="-128"/>
              </a:rPr>
              <a:t>④画面右下の青色の「開く」を押します。</a:t>
            </a:r>
            <a:r>
              <a:rPr lang="en-US" altLang="ja-JP" sz="1700" b="0" i="0" u="none" strike="noStrike" dirty="0">
                <a:effectLst/>
                <a:latin typeface="Meiryo UI" panose="020B0604030504040204" pitchFamily="50" charset="-128"/>
                <a:ea typeface="Meiryo UI" panose="020B0604030504040204" pitchFamily="50" charset="-128"/>
              </a:rPr>
              <a:t>​</a:t>
            </a:r>
            <a:r>
              <a:rPr lang="en-US" altLang="ja-JP" sz="1700" b="0" i="0" dirty="0">
                <a:effectLst/>
                <a:latin typeface="Meiryo UI" panose="020B0604030504040204" pitchFamily="50" charset="-128"/>
                <a:ea typeface="Meiryo UI" panose="020B0604030504040204" pitchFamily="50" charset="-128"/>
              </a:rPr>
              <a:t>​</a:t>
            </a:r>
          </a:p>
          <a:p>
            <a:pPr algn="l" rtl="0" fontAlgn="base"/>
            <a:endParaRPr lang="en-US" altLang="ja-JP" sz="1700" b="0" i="0" u="none" strike="noStrike" dirty="0">
              <a:effectLst/>
              <a:latin typeface="Meiryo UI" panose="020B0604030504040204" pitchFamily="50" charset="-128"/>
              <a:ea typeface="Meiryo UI" panose="020B0604030504040204" pitchFamily="50" charset="-128"/>
            </a:endParaRPr>
          </a:p>
          <a:p>
            <a:pPr algn="l" rtl="0" fontAlgn="base"/>
            <a:r>
              <a:rPr lang="ja-JP" altLang="ja-JP" sz="1700" b="0" i="0" u="none" strike="noStrike" dirty="0">
                <a:effectLst/>
                <a:latin typeface="Meiryo UI" panose="020B0604030504040204" pitchFamily="50" charset="-128"/>
                <a:ea typeface="Meiryo UI" panose="020B0604030504040204" pitchFamily="50" charset="-128"/>
              </a:rPr>
              <a:t>⑤検索結果の中から</a:t>
            </a:r>
            <a:r>
              <a:rPr lang="ja-JP" altLang="en-US" sz="1700" b="0" i="0" u="none" strike="noStrike" dirty="0">
                <a:effectLst/>
                <a:latin typeface="Meiryo UI" panose="020B0604030504040204" pitchFamily="50" charset="-128"/>
                <a:ea typeface="Meiryo UI" panose="020B0604030504040204" pitchFamily="50" charset="-128"/>
              </a:rPr>
              <a:t>日本年金機構の「ねんきんネット」</a:t>
            </a:r>
            <a:r>
              <a:rPr lang="ja-JP" altLang="ja-JP" sz="1700" b="0" i="0" u="none" strike="noStrike" dirty="0">
                <a:effectLst/>
                <a:latin typeface="Meiryo UI" panose="020B0604030504040204" pitchFamily="50" charset="-128"/>
                <a:ea typeface="Meiryo UI" panose="020B0604030504040204" pitchFamily="50" charset="-128"/>
              </a:rPr>
              <a:t>を押します。</a:t>
            </a:r>
            <a:r>
              <a:rPr lang="en-US" altLang="ja-JP" sz="1700" b="0" i="0" u="none" strike="noStrike" dirty="0">
                <a:effectLst/>
                <a:latin typeface="Meiryo UI" panose="020B0604030504040204" pitchFamily="50" charset="-128"/>
                <a:ea typeface="Meiryo UI" panose="020B0604030504040204" pitchFamily="50" charset="-128"/>
              </a:rPr>
              <a:t>​</a:t>
            </a:r>
            <a:r>
              <a:rPr lang="en-US" altLang="ja-JP" sz="1700" b="0" i="0" dirty="0">
                <a:effectLst/>
                <a:latin typeface="Meiryo UI" panose="020B0604030504040204" pitchFamily="50" charset="-128"/>
                <a:ea typeface="Meiryo UI" panose="020B0604030504040204" pitchFamily="50" charset="-128"/>
              </a:rPr>
              <a:t>​</a:t>
            </a:r>
          </a:p>
          <a:p>
            <a:pPr algn="l" rtl="0" fontAlgn="base"/>
            <a:endParaRPr lang="en-US" altLang="ja-JP" sz="1700" b="0" i="0" u="none" strike="noStrike" dirty="0">
              <a:effectLst/>
              <a:latin typeface="Meiryo UI" panose="020B0604030504040204" pitchFamily="50" charset="-128"/>
              <a:ea typeface="Meiryo UI" panose="020B0604030504040204" pitchFamily="50" charset="-128"/>
            </a:endParaRPr>
          </a:p>
          <a:p>
            <a:pPr algn="l" rtl="0" fontAlgn="base"/>
            <a:r>
              <a:rPr lang="ja-JP" altLang="ja-JP" sz="1700" b="0" i="0" u="none" strike="noStrike" dirty="0">
                <a:effectLst/>
                <a:latin typeface="Meiryo UI" panose="020B0604030504040204" pitchFamily="50" charset="-128"/>
                <a:ea typeface="Meiryo UI" panose="020B0604030504040204" pitchFamily="50" charset="-128"/>
              </a:rPr>
              <a:t>⑥</a:t>
            </a:r>
            <a:r>
              <a:rPr lang="ja-JP" altLang="en-US" sz="1700" b="0" i="0" u="none" strike="noStrike" dirty="0">
                <a:effectLst/>
                <a:latin typeface="Meiryo UI" panose="020B0604030504040204" pitchFamily="50" charset="-128"/>
                <a:ea typeface="Meiryo UI" panose="020B0604030504040204" pitchFamily="50" charset="-128"/>
              </a:rPr>
              <a:t>「ねんきんネット」</a:t>
            </a:r>
            <a:r>
              <a:rPr lang="ja-JP" altLang="ja-JP" sz="1700" b="0" i="0" u="none" strike="noStrike" dirty="0">
                <a:effectLst/>
                <a:latin typeface="Meiryo UI" panose="020B0604030504040204" pitchFamily="50" charset="-128"/>
                <a:ea typeface="Meiryo UI" panose="020B0604030504040204" pitchFamily="50" charset="-128"/>
              </a:rPr>
              <a:t>が表示されます。</a:t>
            </a:r>
            <a:r>
              <a:rPr lang="en-US" altLang="ja-JP" sz="1700" b="0" i="0" dirty="0">
                <a:effectLst/>
                <a:latin typeface="Meiryo UI" panose="020B0604030504040204" pitchFamily="50" charset="-128"/>
                <a:ea typeface="Meiryo UI" panose="020B0604030504040204" pitchFamily="50" charset="-128"/>
              </a:rPr>
              <a:t>​</a:t>
            </a:r>
          </a:p>
          <a:p>
            <a:pPr algn="l" rtl="0" fontAlgn="base"/>
            <a:r>
              <a:rPr lang="en-US" altLang="ja-JP" sz="1700" b="0" i="0" dirty="0">
                <a:effectLst/>
                <a:latin typeface="Meiryo UI" panose="020B0604030504040204" pitchFamily="50" charset="-128"/>
                <a:ea typeface="Meiryo UI" panose="020B0604030504040204" pitchFamily="50" charset="-128"/>
              </a:rPr>
              <a:t>​</a:t>
            </a:r>
          </a:p>
          <a:p>
            <a:pPr algn="l" rtl="0" fontAlgn="base"/>
            <a:r>
              <a:rPr lang="en-US" altLang="ja-JP" sz="1100" b="0" i="0" dirty="0">
                <a:effectLst/>
                <a:latin typeface="Meiryo UI" panose="020B0604030504040204" pitchFamily="50" charset="-128"/>
                <a:ea typeface="Meiryo UI" panose="020B0604030504040204" pitchFamily="50" charset="-128"/>
              </a:rPr>
              <a:t>​</a:t>
            </a:r>
          </a:p>
          <a:p>
            <a:pPr defTabSz="842837">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13602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ja-JP" altLang="en-US" sz="1700" dirty="0">
                <a:latin typeface="Meiryo UI" panose="020B0604030504040204" pitchFamily="50" charset="-128"/>
                <a:ea typeface="Meiryo UI" panose="020B0604030504040204" pitchFamily="50" charset="-128"/>
              </a:rPr>
              <a:t>それでは、実際に「ねんきんネット」の利用登録をしてみましょう。</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はじめに、マイナンバーカードをお持ちの方の「ねんきんネット」の登録方法をご説明いたします。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①「新規登録」を押します。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②画面上部のスマートフォン版「ねんきんネット」のご利用はこちらを押します。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③画面が切り替わり表示されます。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④表示されている画面から「マイナンバーカードあり」を押します。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448178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ja-JP" altLang="en-US" sz="1700" b="0" dirty="0">
                <a:latin typeface="Meiryo UI" panose="020B0604030504040204" pitchFamily="50" charset="-128"/>
                <a:ea typeface="Meiryo UI" panose="020B0604030504040204" pitchFamily="50" charset="-128"/>
              </a:rPr>
              <a:t>⑤マイナポータルの画面で「ログイン」を押します。</a:t>
            </a:r>
            <a:endParaRPr lang="en-US" sz="1700" b="0" dirty="0">
              <a:latin typeface="Meiryo UI" panose="020B0604030504040204" pitchFamily="50" charset="-128"/>
              <a:ea typeface="Meiryo UI" panose="020B0604030504040204" pitchFamily="50" charset="-128"/>
            </a:endParaRPr>
          </a:p>
          <a:p>
            <a:pPr defTabSz="842837">
              <a:defRPr/>
            </a:pPr>
            <a:endParaRPr lang="en-US" altLang="ja-JP" sz="1700" b="0" dirty="0">
              <a:latin typeface="Meiryo UI" panose="020B0604030504040204" pitchFamily="50" charset="-128"/>
              <a:ea typeface="Meiryo UI" panose="020B0604030504040204" pitchFamily="50" charset="-128"/>
            </a:endParaRPr>
          </a:p>
          <a:p>
            <a:pPr defTabSz="842837">
              <a:defRPr/>
            </a:pPr>
            <a:r>
              <a:rPr lang="ja-JP" altLang="en-US" sz="1700" b="0" dirty="0">
                <a:latin typeface="Meiryo UI" panose="020B0604030504040204" pitchFamily="50" charset="-128"/>
                <a:ea typeface="Meiryo UI" panose="020B0604030504040204" pitchFamily="50" charset="-128"/>
              </a:rPr>
              <a:t>⑥</a:t>
            </a:r>
            <a:r>
              <a:rPr lang="ja-JP" altLang="en-US" sz="1700" b="0" i="0" dirty="0">
                <a:effectLst/>
                <a:latin typeface="Meiryo UI" panose="020B0604030504040204" pitchFamily="50" charset="-128"/>
                <a:ea typeface="Meiryo UI" panose="020B0604030504040204" pitchFamily="50" charset="-128"/>
              </a:rPr>
              <a:t>マイナポータルの数字４ケタのパスワード</a:t>
            </a:r>
            <a:r>
              <a:rPr lang="ja-JP" altLang="en-US" sz="1700" b="0" dirty="0">
                <a:latin typeface="Meiryo UI" panose="020B0604030504040204" pitchFamily="50" charset="-128"/>
                <a:ea typeface="Meiryo UI" panose="020B0604030504040204" pitchFamily="50" charset="-128"/>
              </a:rPr>
              <a:t>を入力します。</a:t>
            </a:r>
          </a:p>
          <a:p>
            <a:pPr defTabSz="842837">
              <a:defRPr/>
            </a:pPr>
            <a:endParaRPr lang="en-US" altLang="ja-JP" sz="1700" b="0" dirty="0">
              <a:latin typeface="Meiryo UI" panose="020B0604030504040204" pitchFamily="50" charset="-128"/>
              <a:ea typeface="Meiryo UI" panose="020B0604030504040204" pitchFamily="50" charset="-128"/>
            </a:endParaRPr>
          </a:p>
          <a:p>
            <a:pPr defTabSz="842837">
              <a:defRPr/>
            </a:pPr>
            <a:r>
              <a:rPr lang="ja-JP" altLang="en-US" sz="1700" b="0" dirty="0">
                <a:latin typeface="Meiryo UI" panose="020B0604030504040204" pitchFamily="50" charset="-128"/>
                <a:ea typeface="Meiryo UI" panose="020B0604030504040204" pitchFamily="50" charset="-128"/>
              </a:rPr>
              <a:t>⑦「次へ」を押します。</a:t>
            </a:r>
          </a:p>
          <a:p>
            <a:pPr defTabSz="842837">
              <a:defRPr/>
            </a:pPr>
            <a:endParaRPr lang="en-US" altLang="ja-JP" sz="1700" b="0" dirty="0">
              <a:latin typeface="Meiryo UI" panose="020B0604030504040204" pitchFamily="50" charset="-128"/>
              <a:ea typeface="Meiryo UI" panose="020B0604030504040204" pitchFamily="50" charset="-128"/>
            </a:endParaRPr>
          </a:p>
          <a:p>
            <a:pPr defTabSz="842837">
              <a:defRPr/>
            </a:pPr>
            <a:r>
              <a:rPr lang="ja-JP" altLang="en-US" sz="1700" b="0" dirty="0">
                <a:latin typeface="Meiryo UI" panose="020B0604030504040204" pitchFamily="50" charset="-128"/>
                <a:ea typeface="Meiryo UI" panose="020B0604030504040204" pitchFamily="50" charset="-128"/>
              </a:rPr>
              <a:t>⑧マイナンバーカードを後ろにかざします。</a:t>
            </a:r>
            <a:endParaRPr lang="en-US" sz="1700" b="0" dirty="0">
              <a:latin typeface="Meiryo UI" panose="020B0604030504040204" pitchFamily="50" charset="-128"/>
              <a:ea typeface="Meiryo UI" panose="020B0604030504040204" pitchFamily="50" charset="-128"/>
            </a:endParaRPr>
          </a:p>
          <a:p>
            <a:pPr defTabSz="842837">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2180176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en-US" sz="1700" b="0" dirty="0">
                <a:latin typeface="Meiryo UI" panose="020B0604030504040204" pitchFamily="50" charset="-128"/>
                <a:ea typeface="Meiryo UI" panose="020B0604030504040204" pitchFamily="50" charset="-128"/>
              </a:rPr>
              <a:t>⑨</a:t>
            </a:r>
            <a:r>
              <a:rPr lang="en-US" sz="1700" b="0" dirty="0" err="1">
                <a:latin typeface="Meiryo UI" panose="020B0604030504040204" pitchFamily="50" charset="-128"/>
                <a:ea typeface="Meiryo UI" panose="020B0604030504040204" pitchFamily="50" charset="-128"/>
              </a:rPr>
              <a:t>読み取りが完了したら、カードを外します</a:t>
            </a:r>
            <a:r>
              <a:rPr lang="en-US" sz="1700" b="0" dirty="0">
                <a:latin typeface="Meiryo UI" panose="020B0604030504040204" pitchFamily="50" charset="-128"/>
                <a:ea typeface="Meiryo UI" panose="020B0604030504040204" pitchFamily="50" charset="-128"/>
              </a:rPr>
              <a:t>。</a:t>
            </a:r>
          </a:p>
          <a:p>
            <a:pPr defTabSz="842837">
              <a:defRPr/>
            </a:pPr>
            <a:endParaRPr lang="en-US" sz="1700" b="0" dirty="0">
              <a:latin typeface="Meiryo UI" panose="020B0604030504040204" pitchFamily="50" charset="-128"/>
              <a:ea typeface="Meiryo UI" panose="020B0604030504040204" pitchFamily="50" charset="-128"/>
            </a:endParaRPr>
          </a:p>
          <a:p>
            <a:pPr defTabSz="842837">
              <a:defRPr/>
            </a:pPr>
            <a:r>
              <a:rPr lang="en-US" sz="1700" b="0" dirty="0">
                <a:latin typeface="Meiryo UI" panose="020B0604030504040204" pitchFamily="50" charset="-128"/>
                <a:ea typeface="Meiryo UI" panose="020B0604030504040204" pitchFamily="50" charset="-128"/>
              </a:rPr>
              <a:t>⑩</a:t>
            </a:r>
            <a:r>
              <a:rPr lang="en-US" sz="1700" b="0" dirty="0" err="1">
                <a:latin typeface="Meiryo UI" panose="020B0604030504040204" pitchFamily="50" charset="-128"/>
                <a:ea typeface="Meiryo UI" panose="020B0604030504040204" pitchFamily="50" charset="-128"/>
              </a:rPr>
              <a:t>左上の「三本線」を押します</a:t>
            </a:r>
            <a:r>
              <a:rPr lang="en-US" sz="1700" b="0" dirty="0">
                <a:latin typeface="Meiryo UI" panose="020B0604030504040204" pitchFamily="50" charset="-128"/>
                <a:ea typeface="Meiryo UI" panose="020B0604030504040204" pitchFamily="50" charset="-128"/>
              </a:rPr>
              <a:t>。</a:t>
            </a:r>
          </a:p>
          <a:p>
            <a:pPr defTabSz="842837">
              <a:defRPr/>
            </a:pPr>
            <a:endParaRPr lang="en-US" sz="1700" b="0" dirty="0">
              <a:latin typeface="Meiryo UI" panose="020B0604030504040204" pitchFamily="50" charset="-128"/>
              <a:ea typeface="Meiryo UI" panose="020B0604030504040204" pitchFamily="50" charset="-128"/>
            </a:endParaRPr>
          </a:p>
          <a:p>
            <a:pPr defTabSz="842837">
              <a:defRPr/>
            </a:pPr>
            <a:r>
              <a:rPr lang="en-US" sz="1700" b="0" dirty="0">
                <a:latin typeface="Meiryo UI" panose="020B0604030504040204" pitchFamily="50" charset="-128"/>
                <a:ea typeface="Meiryo UI" panose="020B0604030504040204" pitchFamily="50" charset="-128"/>
              </a:rPr>
              <a:t>⑪</a:t>
            </a:r>
            <a:r>
              <a:rPr lang="en-US" sz="1700" b="0" dirty="0" err="1">
                <a:latin typeface="Meiryo UI" panose="020B0604030504040204" pitchFamily="50" charset="-128"/>
                <a:ea typeface="Meiryo UI" panose="020B0604030504040204" pitchFamily="50" charset="-128"/>
              </a:rPr>
              <a:t>外部サイトとの連携を押します</a:t>
            </a:r>
            <a:r>
              <a:rPr lang="en-US" sz="1700" b="0" dirty="0">
                <a:latin typeface="Meiryo UI" panose="020B0604030504040204" pitchFamily="50" charset="-128"/>
                <a:ea typeface="Meiryo UI" panose="020B0604030504040204" pitchFamily="50" charset="-128"/>
              </a:rPr>
              <a:t>。</a:t>
            </a:r>
          </a:p>
          <a:p>
            <a:pPr defTabSz="842837">
              <a:defRPr/>
            </a:pPr>
            <a:endParaRPr lang="en-US" sz="1700" b="0" dirty="0">
              <a:latin typeface="Meiryo UI" panose="020B0604030504040204" pitchFamily="50" charset="-128"/>
              <a:ea typeface="Meiryo UI" panose="020B0604030504040204" pitchFamily="50" charset="-128"/>
            </a:endParaRPr>
          </a:p>
          <a:p>
            <a:pPr defTabSz="842837">
              <a:defRPr/>
            </a:pPr>
            <a:r>
              <a:rPr lang="en-US" sz="1700" b="0" dirty="0">
                <a:latin typeface="Meiryo UI" panose="020B0604030504040204" pitchFamily="50" charset="-128"/>
                <a:ea typeface="Meiryo UI" panose="020B0604030504040204" pitchFamily="50" charset="-128"/>
              </a:rPr>
              <a:t>⑫</a:t>
            </a:r>
            <a:r>
              <a:rPr lang="en-US" sz="1700" b="0" dirty="0" err="1">
                <a:latin typeface="Meiryo UI" panose="020B0604030504040204" pitchFamily="50" charset="-128"/>
                <a:ea typeface="Meiryo UI" panose="020B0604030504040204" pitchFamily="50" charset="-128"/>
              </a:rPr>
              <a:t>上にスクロールします</a:t>
            </a:r>
            <a:r>
              <a:rPr lang="en-US" sz="1700" b="0" dirty="0">
                <a:latin typeface="Meiryo UI" panose="020B0604030504040204" pitchFamily="50" charset="-128"/>
                <a:ea typeface="Meiryo UI" panose="020B0604030504040204" pitchFamily="50" charset="-128"/>
              </a:rPr>
              <a:t>。</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72831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en-US" altLang="ja-JP" sz="1700" b="0" dirty="0">
                <a:latin typeface="Meiryo UI" panose="020B0604030504040204" pitchFamily="50" charset="-128"/>
                <a:ea typeface="Meiryo UI" panose="020B0604030504040204" pitchFamily="50" charset="-128"/>
              </a:rPr>
              <a:t>⑬</a:t>
            </a:r>
            <a:r>
              <a:rPr lang="ja-JP" altLang="en-US" sz="1700" b="0" dirty="0">
                <a:latin typeface="Meiryo UI" panose="020B0604030504040204" pitchFamily="50" charset="-128"/>
                <a:ea typeface="Meiryo UI" panose="020B0604030504040204" pitchFamily="50" charset="-128"/>
              </a:rPr>
              <a:t>「ねんきんネット」</a:t>
            </a:r>
            <a:r>
              <a:rPr lang="en-US" altLang="ja-JP" sz="1700" b="0" dirty="0" err="1">
                <a:latin typeface="Meiryo UI" panose="020B0604030504040204" pitchFamily="50" charset="-128"/>
                <a:ea typeface="Meiryo UI" panose="020B0604030504040204" pitchFamily="50" charset="-128"/>
              </a:rPr>
              <a:t>の項目から「つなぐ」を押します</a:t>
            </a:r>
            <a:r>
              <a:rPr lang="en-US" altLang="ja-JP" sz="1700" b="0" dirty="0">
                <a:latin typeface="Meiryo UI" panose="020B0604030504040204" pitchFamily="50" charset="-128"/>
                <a:ea typeface="Meiryo UI" panose="020B0604030504040204" pitchFamily="50" charset="-128"/>
              </a:rPr>
              <a:t>。</a:t>
            </a:r>
          </a:p>
          <a:p>
            <a:pPr defTabSz="842837">
              <a:defRPr/>
            </a:pPr>
            <a:endParaRPr lang="en-US" altLang="ja-JP" sz="1700" b="0" dirty="0">
              <a:latin typeface="Meiryo UI" panose="020B0604030504040204" pitchFamily="50" charset="-128"/>
              <a:ea typeface="Meiryo UI" panose="020B0604030504040204" pitchFamily="50" charset="-128"/>
            </a:endParaRPr>
          </a:p>
          <a:p>
            <a:pPr defTabSz="842837">
              <a:defRPr/>
            </a:pPr>
            <a:r>
              <a:rPr lang="en-US" altLang="ja-JP" sz="1700" b="0" dirty="0">
                <a:latin typeface="Meiryo UI" panose="020B0604030504040204" pitchFamily="50" charset="-128"/>
                <a:ea typeface="Meiryo UI" panose="020B0604030504040204" pitchFamily="50" charset="-128"/>
              </a:rPr>
              <a:t>⑭</a:t>
            </a:r>
            <a:r>
              <a:rPr lang="ja-JP" altLang="en-US" sz="1700" b="0" dirty="0">
                <a:latin typeface="Meiryo UI" panose="020B0604030504040204" pitchFamily="50" charset="-128"/>
                <a:ea typeface="Meiryo UI" panose="020B0604030504040204" pitchFamily="50" charset="-128"/>
              </a:rPr>
              <a:t>利用規約を確認して</a:t>
            </a:r>
            <a:r>
              <a:rPr lang="en-US" altLang="ja-JP" sz="1700" b="0" dirty="0" err="1">
                <a:latin typeface="Meiryo UI" panose="020B0604030504040204" pitchFamily="50" charset="-128"/>
                <a:ea typeface="Meiryo UI" panose="020B0604030504040204" pitchFamily="50" charset="-128"/>
              </a:rPr>
              <a:t>同意</a:t>
            </a:r>
            <a:r>
              <a:rPr lang="ja-JP" altLang="en-US" sz="1700" b="0" dirty="0">
                <a:latin typeface="Meiryo UI" panose="020B0604030504040204" pitchFamily="50" charset="-128"/>
                <a:ea typeface="Meiryo UI" panose="020B0604030504040204" pitchFamily="50" charset="-128"/>
              </a:rPr>
              <a:t>する</a:t>
            </a:r>
            <a:r>
              <a:rPr lang="en-US" altLang="ja-JP" sz="1700" b="0" dirty="0">
                <a:latin typeface="Meiryo UI" panose="020B0604030504040204" pitchFamily="50" charset="-128"/>
                <a:ea typeface="Meiryo UI" panose="020B0604030504040204" pitchFamily="50" charset="-128"/>
              </a:rPr>
              <a:t>に「✓</a:t>
            </a:r>
            <a:r>
              <a:rPr lang="ja-JP" altLang="en-US" sz="1700" b="0" dirty="0">
                <a:latin typeface="Meiryo UI" panose="020B0604030504040204" pitchFamily="50" charset="-128"/>
                <a:ea typeface="Meiryo UI" panose="020B0604030504040204" pitchFamily="50" charset="-128"/>
              </a:rPr>
              <a:t>（チェック）</a:t>
            </a:r>
            <a:r>
              <a:rPr lang="en-US" altLang="ja-JP" sz="1700" b="0" dirty="0">
                <a:latin typeface="Meiryo UI" panose="020B0604030504040204" pitchFamily="50" charset="-128"/>
                <a:ea typeface="Meiryo UI" panose="020B0604030504040204" pitchFamily="50" charset="-128"/>
              </a:rPr>
              <a:t>」を</a:t>
            </a:r>
            <a:r>
              <a:rPr lang="ja-JP" altLang="en-US" sz="1700" b="0" dirty="0">
                <a:latin typeface="Meiryo UI" panose="020B0604030504040204" pitchFamily="50" charset="-128"/>
                <a:ea typeface="Meiryo UI" panose="020B0604030504040204" pitchFamily="50" charset="-128"/>
              </a:rPr>
              <a:t>入れ</a:t>
            </a:r>
            <a:r>
              <a:rPr lang="en-US" altLang="ja-JP" sz="1700" b="0" dirty="0">
                <a:latin typeface="Meiryo UI" panose="020B0604030504040204" pitchFamily="50" charset="-128"/>
                <a:ea typeface="Meiryo UI" panose="020B0604030504040204" pitchFamily="50" charset="-128"/>
              </a:rPr>
              <a:t>、「</a:t>
            </a:r>
            <a:r>
              <a:rPr lang="en-US" altLang="ja-JP" sz="1700" b="0" dirty="0" err="1">
                <a:latin typeface="Meiryo UI" panose="020B0604030504040204" pitchFamily="50" charset="-128"/>
                <a:ea typeface="Meiryo UI" panose="020B0604030504040204" pitchFamily="50" charset="-128"/>
              </a:rPr>
              <a:t>次へ」を押します</a:t>
            </a:r>
            <a:r>
              <a:rPr lang="en-US" altLang="ja-JP" sz="1700" b="0" dirty="0">
                <a:latin typeface="Meiryo UI" panose="020B0604030504040204" pitchFamily="50" charset="-128"/>
                <a:ea typeface="Meiryo UI" panose="020B0604030504040204" pitchFamily="50" charset="-128"/>
              </a:rPr>
              <a:t>。</a:t>
            </a:r>
          </a:p>
          <a:p>
            <a:pPr defTabSz="842837">
              <a:defRPr/>
            </a:pPr>
            <a:endParaRPr lang="en-US" altLang="ja-JP" sz="1700" b="0" dirty="0">
              <a:latin typeface="Meiryo UI" panose="020B0604030504040204" pitchFamily="50" charset="-128"/>
              <a:ea typeface="Meiryo UI" panose="020B0604030504040204" pitchFamily="50" charset="-128"/>
            </a:endParaRPr>
          </a:p>
          <a:p>
            <a:pPr defTabSz="842837">
              <a:defRPr/>
            </a:pPr>
            <a:r>
              <a:rPr lang="en-US" altLang="ja-JP" sz="1700" b="0" dirty="0">
                <a:latin typeface="Meiryo UI" panose="020B0604030504040204" pitchFamily="50" charset="-128"/>
                <a:ea typeface="Meiryo UI" panose="020B0604030504040204" pitchFamily="50" charset="-128"/>
              </a:rPr>
              <a:t>⑮「</a:t>
            </a:r>
            <a:r>
              <a:rPr lang="en-US" altLang="ja-JP" sz="1700" b="0" dirty="0" err="1">
                <a:latin typeface="Meiryo UI" panose="020B0604030504040204" pitchFamily="50" charset="-128"/>
                <a:ea typeface="Meiryo UI" panose="020B0604030504040204" pitchFamily="50" charset="-128"/>
              </a:rPr>
              <a:t>閉じる」を</a:t>
            </a:r>
            <a:r>
              <a:rPr lang="ja-JP" altLang="en-US" sz="1700" b="0" dirty="0">
                <a:latin typeface="Meiryo UI" panose="020B0604030504040204" pitchFamily="50" charset="-128"/>
                <a:ea typeface="Meiryo UI" panose="020B0604030504040204" pitchFamily="50" charset="-128"/>
              </a:rPr>
              <a:t>押します。</a:t>
            </a:r>
            <a:endParaRPr lang="en-US" altLang="ja-JP" sz="1700" b="0" dirty="0" err="1">
              <a:latin typeface="Meiryo UI" panose="020B0604030504040204" pitchFamily="50" charset="-128"/>
              <a:ea typeface="Meiryo UI" panose="020B0604030504040204" pitchFamily="50" charset="-128"/>
            </a:endParaRPr>
          </a:p>
          <a:p>
            <a:pPr defTabSz="842837">
              <a:defRPr/>
            </a:pPr>
            <a:endParaRPr lang="en-US" altLang="ja-JP" sz="1700" b="0" dirty="0">
              <a:latin typeface="Meiryo UI" panose="020B0604030504040204" pitchFamily="50" charset="-128"/>
              <a:ea typeface="Meiryo UI" panose="020B0604030504040204" pitchFamily="50" charset="-128"/>
            </a:endParaRPr>
          </a:p>
          <a:p>
            <a:pPr defTabSz="842837">
              <a:defRPr/>
            </a:pPr>
            <a:r>
              <a:rPr lang="en-US" altLang="ja-JP" sz="1700" b="0" dirty="0">
                <a:latin typeface="Meiryo UI" panose="020B0604030504040204" pitchFamily="50" charset="-128"/>
                <a:ea typeface="Meiryo UI" panose="020B0604030504040204" pitchFamily="50" charset="-128"/>
              </a:rPr>
              <a:t>⑯</a:t>
            </a:r>
            <a:r>
              <a:rPr lang="en-US" altLang="ja-JP" sz="1700" b="0" dirty="0" err="1">
                <a:latin typeface="Meiryo UI" panose="020B0604030504040204" pitchFamily="50" charset="-128"/>
                <a:ea typeface="Meiryo UI" panose="020B0604030504040204" pitchFamily="50" charset="-128"/>
              </a:rPr>
              <a:t>つながっているウェブサイトから</a:t>
            </a:r>
            <a:r>
              <a:rPr lang="ja-JP" altLang="en-US" sz="1700" b="0" dirty="0">
                <a:latin typeface="Meiryo UI" panose="020B0604030504040204" pitchFamily="50" charset="-128"/>
                <a:ea typeface="Meiryo UI" panose="020B0604030504040204" pitchFamily="50" charset="-128"/>
              </a:rPr>
              <a:t>「ねんきんネット」</a:t>
            </a:r>
            <a:r>
              <a:rPr lang="en-US" altLang="ja-JP" sz="1700" b="0" dirty="0" err="1">
                <a:latin typeface="Meiryo UI" panose="020B0604030504040204" pitchFamily="50" charset="-128"/>
                <a:ea typeface="Meiryo UI" panose="020B0604030504040204" pitchFamily="50" charset="-128"/>
              </a:rPr>
              <a:t>を押します</a:t>
            </a:r>
            <a:r>
              <a:rPr lang="en-US" altLang="ja-JP" sz="1700" b="0" dirty="0">
                <a:latin typeface="Meiryo UI" panose="020B0604030504040204" pitchFamily="50" charset="-128"/>
                <a:ea typeface="Meiryo UI" panose="020B0604030504040204" pitchFamily="50" charset="-128"/>
              </a:rPr>
              <a:t>。</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1997497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en-US" altLang="ja-JP" sz="1700" b="0" dirty="0">
                <a:latin typeface="Meiryo UI" panose="020B0604030504040204" pitchFamily="50" charset="-128"/>
                <a:ea typeface="Meiryo UI" panose="020B0604030504040204" pitchFamily="50" charset="-128"/>
              </a:rPr>
              <a:t>⑰</a:t>
            </a:r>
            <a:r>
              <a:rPr lang="en-US" altLang="ja-JP" sz="1700" b="0" dirty="0" err="1">
                <a:latin typeface="Meiryo UI" panose="020B0604030504040204" pitchFamily="50" charset="-128"/>
                <a:ea typeface="Meiryo UI" panose="020B0604030504040204" pitchFamily="50" charset="-128"/>
              </a:rPr>
              <a:t>上にスクロールします</a:t>
            </a:r>
            <a:r>
              <a:rPr lang="en-US" altLang="ja-JP" sz="1700" b="0" dirty="0">
                <a:latin typeface="Meiryo UI" panose="020B0604030504040204" pitchFamily="50" charset="-128"/>
                <a:ea typeface="Meiryo UI" panose="020B0604030504040204" pitchFamily="50" charset="-128"/>
              </a:rPr>
              <a:t>。</a:t>
            </a:r>
          </a:p>
          <a:p>
            <a:pPr defTabSz="842837">
              <a:defRPr/>
            </a:pPr>
            <a:endParaRPr lang="en-US" altLang="ja-JP" sz="1700" b="0" dirty="0">
              <a:latin typeface="Meiryo UI" panose="020B0604030504040204" pitchFamily="50" charset="-128"/>
              <a:ea typeface="Meiryo UI" panose="020B0604030504040204" pitchFamily="50" charset="-128"/>
            </a:endParaRPr>
          </a:p>
          <a:p>
            <a:pPr defTabSz="842837">
              <a:defRPr/>
            </a:pPr>
            <a:r>
              <a:rPr lang="en-US" altLang="ja-JP" sz="1700" b="0" dirty="0">
                <a:latin typeface="Meiryo UI" panose="020B0604030504040204" pitchFamily="50" charset="-128"/>
                <a:ea typeface="Meiryo UI" panose="020B0604030504040204" pitchFamily="50" charset="-128"/>
              </a:rPr>
              <a:t>⑱</a:t>
            </a:r>
            <a:r>
              <a:rPr lang="en-US" altLang="ja-JP" sz="1700" b="0" dirty="0" err="1">
                <a:latin typeface="Meiryo UI" panose="020B0604030504040204" pitchFamily="50" charset="-128"/>
                <a:ea typeface="Meiryo UI" panose="020B0604030504040204" pitchFamily="50" charset="-128"/>
              </a:rPr>
              <a:t>メールアドレスを入力します</a:t>
            </a:r>
            <a:r>
              <a:rPr lang="en-US" altLang="ja-JP" sz="1700" b="0" dirty="0">
                <a:latin typeface="Meiryo UI" panose="020B0604030504040204" pitchFamily="50" charset="-128"/>
                <a:ea typeface="Meiryo UI" panose="020B0604030504040204" pitchFamily="50" charset="-128"/>
              </a:rPr>
              <a:t>。</a:t>
            </a:r>
          </a:p>
          <a:p>
            <a:pPr defTabSz="842837">
              <a:defRPr/>
            </a:pPr>
            <a:endParaRPr lang="en-US" altLang="ja-JP" sz="1700" b="0" dirty="0">
              <a:latin typeface="Meiryo UI" panose="020B0604030504040204" pitchFamily="50" charset="-128"/>
              <a:ea typeface="Meiryo UI" panose="020B0604030504040204" pitchFamily="50" charset="-128"/>
            </a:endParaRPr>
          </a:p>
          <a:p>
            <a:pPr defTabSz="842837">
              <a:defRPr/>
            </a:pPr>
            <a:r>
              <a:rPr lang="en-US" altLang="ja-JP" sz="1700" b="0" dirty="0">
                <a:latin typeface="Meiryo UI" panose="020B0604030504040204" pitchFamily="50" charset="-128"/>
                <a:ea typeface="Meiryo UI" panose="020B0604030504040204" pitchFamily="50" charset="-128"/>
              </a:rPr>
              <a:t>⑲</a:t>
            </a:r>
            <a:r>
              <a:rPr lang="en-US" altLang="ja-JP" sz="1700" b="0" dirty="0" err="1">
                <a:latin typeface="Meiryo UI" panose="020B0604030504040204" pitchFamily="50" charset="-128"/>
                <a:ea typeface="Meiryo UI" panose="020B0604030504040204" pitchFamily="50" charset="-128"/>
              </a:rPr>
              <a:t>お知らせメールの配信希望を選択します</a:t>
            </a:r>
            <a:r>
              <a:rPr lang="en-US" altLang="ja-JP" sz="1700" b="0" dirty="0">
                <a:latin typeface="Meiryo UI" panose="020B0604030504040204" pitchFamily="50" charset="-128"/>
                <a:ea typeface="Meiryo UI" panose="020B0604030504040204" pitchFamily="50" charset="-128"/>
              </a:rPr>
              <a:t>。</a:t>
            </a:r>
          </a:p>
          <a:p>
            <a:pPr defTabSz="842837">
              <a:defRPr/>
            </a:pPr>
            <a:endParaRPr lang="en-US" altLang="ja-JP" sz="1700" b="0" dirty="0">
              <a:latin typeface="Meiryo UI" panose="020B0604030504040204" pitchFamily="50" charset="-128"/>
              <a:ea typeface="Meiryo UI" panose="020B0604030504040204" pitchFamily="50" charset="-128"/>
            </a:endParaRPr>
          </a:p>
          <a:p>
            <a:pPr defTabSz="842837">
              <a:defRPr/>
            </a:pPr>
            <a:r>
              <a:rPr lang="en-US" altLang="ja-JP" sz="1700" b="0" dirty="0">
                <a:latin typeface="Meiryo UI" panose="020B0604030504040204" pitchFamily="50" charset="-128"/>
                <a:ea typeface="Meiryo UI" panose="020B0604030504040204" pitchFamily="50" charset="-128"/>
              </a:rPr>
              <a:t>⑳「</a:t>
            </a:r>
            <a:r>
              <a:rPr lang="en-US" altLang="ja-JP" sz="1700" b="0" dirty="0" err="1">
                <a:latin typeface="Meiryo UI" panose="020B0604030504040204" pitchFamily="50" charset="-128"/>
                <a:ea typeface="Meiryo UI" panose="020B0604030504040204" pitchFamily="50" charset="-128"/>
              </a:rPr>
              <a:t>登録</a:t>
            </a:r>
            <a:r>
              <a:rPr lang="en-US" altLang="ja-JP" sz="1700" b="0" dirty="0">
                <a:latin typeface="Meiryo UI" panose="020B0604030504040204" pitchFamily="50" charset="-128"/>
                <a:ea typeface="Meiryo UI" panose="020B0604030504040204" pitchFamily="50" charset="-128"/>
              </a:rPr>
              <a:t>/</a:t>
            </a:r>
            <a:r>
              <a:rPr lang="en-US" altLang="ja-JP" sz="1700" b="0" dirty="0" err="1">
                <a:latin typeface="Meiryo UI" panose="020B0604030504040204" pitchFamily="50" charset="-128"/>
                <a:ea typeface="Meiryo UI" panose="020B0604030504040204" pitchFamily="50" charset="-128"/>
              </a:rPr>
              <a:t>変更内容を確認する」を押します</a:t>
            </a:r>
            <a:r>
              <a:rPr lang="en-US" altLang="ja-JP" sz="1700" b="0" dirty="0">
                <a:latin typeface="Meiryo UI" panose="020B0604030504040204" pitchFamily="50" charset="-128"/>
                <a:ea typeface="Meiryo UI" panose="020B0604030504040204" pitchFamily="50" charset="-128"/>
              </a:rPr>
              <a:t>。</a:t>
            </a:r>
          </a:p>
          <a:p>
            <a:pPr defTabSz="842837">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3857081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7" cy="5184000"/>
          </a:xfrm>
        </p:spPr>
        <p:txBody>
          <a:bodyPr/>
          <a:lstStyle/>
          <a:p>
            <a:pPr defTabSz="842837">
              <a:defRPr/>
            </a:pPr>
            <a:r>
              <a:rPr lang="en-US" altLang="ja-JP" sz="1700" b="0" dirty="0">
                <a:latin typeface="Meiryo UI" panose="020B0604030504040204" pitchFamily="50" charset="-128"/>
                <a:ea typeface="Meiryo UI" panose="020B0604030504040204" pitchFamily="50" charset="-128"/>
              </a:rPr>
              <a:t>㉑「</a:t>
            </a:r>
            <a:r>
              <a:rPr lang="en-US" altLang="ja-JP" sz="1700" b="0" dirty="0" err="1">
                <a:latin typeface="Meiryo UI" panose="020B0604030504040204" pitchFamily="50" charset="-128"/>
                <a:ea typeface="Meiryo UI" panose="020B0604030504040204" pitchFamily="50" charset="-128"/>
              </a:rPr>
              <a:t>入力内容を登録する」を押します</a:t>
            </a:r>
            <a:r>
              <a:rPr lang="en-US" altLang="ja-JP" sz="1700" b="0" dirty="0">
                <a:latin typeface="Meiryo UI" panose="020B0604030504040204" pitchFamily="50" charset="-128"/>
                <a:ea typeface="Meiryo UI" panose="020B0604030504040204" pitchFamily="50" charset="-128"/>
              </a:rPr>
              <a:t>。</a:t>
            </a:r>
          </a:p>
          <a:p>
            <a:pPr defTabSz="842837">
              <a:defRPr/>
            </a:pPr>
            <a:endParaRPr lang="en-US" altLang="ja-JP" sz="1700" b="0" dirty="0">
              <a:latin typeface="Meiryo UI" panose="020B0604030504040204" pitchFamily="50" charset="-128"/>
              <a:ea typeface="Meiryo UI" panose="020B0604030504040204" pitchFamily="50" charset="-128"/>
            </a:endParaRPr>
          </a:p>
          <a:p>
            <a:pPr defTabSz="842837">
              <a:defRPr/>
            </a:pPr>
            <a:r>
              <a:rPr lang="en-US" altLang="ja-JP" sz="1700" b="0" dirty="0">
                <a:latin typeface="Meiryo UI" panose="020B0604030504040204" pitchFamily="50" charset="-128"/>
                <a:ea typeface="Meiryo UI" panose="020B0604030504040204" pitchFamily="50" charset="-128"/>
              </a:rPr>
              <a:t>㉒「</a:t>
            </a:r>
            <a:r>
              <a:rPr lang="ja-JP" altLang="en-US" sz="1700" b="0" dirty="0">
                <a:latin typeface="Meiryo UI" panose="020B0604030504040204" pitchFamily="50" charset="-128"/>
                <a:ea typeface="Meiryo UI" panose="020B0604030504040204" pitchFamily="50" charset="-128"/>
              </a:rPr>
              <a:t>「ねんきんネット」</a:t>
            </a:r>
            <a:r>
              <a:rPr lang="en-US" altLang="ja-JP" sz="1700" b="0" dirty="0">
                <a:latin typeface="Meiryo UI" panose="020B0604030504040204" pitchFamily="50" charset="-128"/>
                <a:ea typeface="Meiryo UI" panose="020B0604030504040204" pitchFamily="50" charset="-128"/>
              </a:rPr>
              <a:t>（</a:t>
            </a:r>
            <a:r>
              <a:rPr lang="en-US" altLang="ja-JP" sz="1700" b="0" dirty="0" err="1">
                <a:latin typeface="Meiryo UI" panose="020B0604030504040204" pitchFamily="50" charset="-128"/>
                <a:ea typeface="Meiryo UI" panose="020B0604030504040204" pitchFamily="50" charset="-128"/>
              </a:rPr>
              <a:t>トップページ）へ戻る」を押します</a:t>
            </a:r>
            <a:r>
              <a:rPr lang="en-US" altLang="ja-JP" sz="1700" b="0" dirty="0">
                <a:latin typeface="Meiryo UI" panose="020B0604030504040204" pitchFamily="50" charset="-128"/>
                <a:ea typeface="Meiryo UI" panose="020B0604030504040204" pitchFamily="50" charset="-128"/>
              </a:rPr>
              <a:t>。</a:t>
            </a:r>
          </a:p>
          <a:p>
            <a:pPr defTabSz="842837">
              <a:defRPr/>
            </a:pPr>
            <a:endParaRPr lang="en-US" altLang="ja-JP" sz="1700" b="0" dirty="0">
              <a:latin typeface="Meiryo UI" panose="020B0604030504040204" pitchFamily="50" charset="-128"/>
              <a:ea typeface="Meiryo UI" panose="020B0604030504040204" pitchFamily="50" charset="-128"/>
            </a:endParaRPr>
          </a:p>
          <a:p>
            <a:pPr defTabSz="842837">
              <a:defRPr/>
            </a:pPr>
            <a:r>
              <a:rPr lang="en-US" altLang="ja-JP" sz="1700" b="0" dirty="0">
                <a:latin typeface="Meiryo UI" panose="020B0604030504040204" pitchFamily="50" charset="-128"/>
                <a:ea typeface="Meiryo UI" panose="020B0604030504040204" pitchFamily="50" charset="-128"/>
              </a:rPr>
              <a:t>㉓「</a:t>
            </a:r>
            <a:r>
              <a:rPr lang="en-US" altLang="ja-JP" sz="1700" b="0" dirty="0" err="1">
                <a:latin typeface="Meiryo UI" panose="020B0604030504040204" pitchFamily="50" charset="-128"/>
                <a:ea typeface="Meiryo UI" panose="020B0604030504040204" pitchFamily="50" charset="-128"/>
              </a:rPr>
              <a:t>閉じる」を押します</a:t>
            </a:r>
            <a:r>
              <a:rPr lang="en-US" altLang="ja-JP" sz="1700" b="0" dirty="0">
                <a:latin typeface="Meiryo UI" panose="020B0604030504040204" pitchFamily="50" charset="-128"/>
                <a:ea typeface="Meiryo UI" panose="020B0604030504040204" pitchFamily="50" charset="-128"/>
              </a:rPr>
              <a:t>。</a:t>
            </a:r>
          </a:p>
          <a:p>
            <a:pPr defTabSz="842837">
              <a:defRPr/>
            </a:pPr>
            <a:endParaRPr lang="en-US" altLang="ja-JP" sz="1700" b="0" dirty="0">
              <a:latin typeface="Meiryo UI" panose="020B0604030504040204" pitchFamily="50" charset="-128"/>
              <a:ea typeface="Meiryo UI" panose="020B0604030504040204" pitchFamily="50" charset="-128"/>
            </a:endParaRPr>
          </a:p>
          <a:p>
            <a:pPr defTabSz="842837">
              <a:defRPr/>
            </a:pPr>
            <a:r>
              <a:rPr lang="en-US" altLang="ja-JP" sz="1700" b="0" dirty="0">
                <a:latin typeface="Meiryo UI" panose="020B0604030504040204" pitchFamily="50" charset="-128"/>
                <a:ea typeface="Meiryo UI" panose="020B0604030504040204" pitchFamily="50" charset="-128"/>
              </a:rPr>
              <a:t>㉔</a:t>
            </a:r>
            <a:r>
              <a:rPr lang="ja-JP" altLang="en-US" sz="1700" b="0" dirty="0">
                <a:latin typeface="Meiryo UI" panose="020B0604030504040204" pitchFamily="50" charset="-128"/>
                <a:ea typeface="Meiryo UI" panose="020B0604030504040204" pitchFamily="50" charset="-128"/>
              </a:rPr>
              <a:t>「ねんきんネット」</a:t>
            </a:r>
            <a:r>
              <a:rPr lang="en-US" altLang="ja-JP" sz="1700" b="0" dirty="0" err="1">
                <a:latin typeface="Meiryo UI" panose="020B0604030504040204" pitchFamily="50" charset="-128"/>
                <a:ea typeface="Meiryo UI" panose="020B0604030504040204" pitchFamily="50" charset="-128"/>
              </a:rPr>
              <a:t>トップページが表示されれば完了です</a:t>
            </a:r>
            <a:r>
              <a:rPr lang="en-US" altLang="ja-JP" sz="1700" b="0" dirty="0">
                <a:latin typeface="Meiryo UI" panose="020B0604030504040204" pitchFamily="50" charset="-128"/>
                <a:ea typeface="Meiryo UI" panose="020B0604030504040204" pitchFamily="50" charset="-128"/>
              </a:rPr>
              <a:t>。</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92647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ja-JP" altLang="en-US" sz="1700" dirty="0">
                <a:latin typeface="Meiryo UI" panose="020B0604030504040204" pitchFamily="50" charset="-128"/>
                <a:ea typeface="Meiryo UI" panose="020B0604030504040204" pitchFamily="50" charset="-128"/>
              </a:rPr>
              <a:t>続いて、マイナンバーカードをお持ちでない方向けに、</a:t>
            </a: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「ねんきんネット」から直接登録をする方法をご説明いたします。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①「新規登録」を押してください。</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②画面上部のスマートフォン版「ねんきんネット」のご利用はこちらを押します。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③画面をスクロールします。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④アクセスキーをお持ちの方は「アクセスキーあり」を、お持ちでない方は「アクセスキーなし」を押します。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講師の皆さまは、受講者の方がアクセスキーを持っているかを確認の上講習会を進めてください。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2926293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en-US" altLang="ja-JP" sz="1700" dirty="0">
                <a:latin typeface="Meiryo UI" panose="020B0604030504040204" pitchFamily="50" charset="-128"/>
                <a:ea typeface="Meiryo UI" panose="020B0604030504040204" pitchFamily="50" charset="-128"/>
              </a:rPr>
              <a:t>18</a:t>
            </a:r>
            <a:r>
              <a:rPr lang="ja-JP" altLang="en-US" sz="1700" dirty="0">
                <a:latin typeface="Meiryo UI" panose="020B0604030504040204" pitchFamily="50" charset="-128"/>
                <a:ea typeface="Meiryo UI" panose="020B0604030504040204" pitchFamily="50" charset="-128"/>
              </a:rPr>
              <a:t>ページの④で、「アクセスキーあり」を選択した方の手順からご説明いたします。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「アクセスキーなし」を選択した方は、</a:t>
            </a:r>
            <a:r>
              <a:rPr lang="en-US" altLang="ja-JP" sz="1700" dirty="0">
                <a:latin typeface="Meiryo UI" panose="020B0604030504040204" pitchFamily="50" charset="-128"/>
                <a:ea typeface="Meiryo UI" panose="020B0604030504040204" pitchFamily="50" charset="-128"/>
              </a:rPr>
              <a:t>23</a:t>
            </a:r>
            <a:r>
              <a:rPr lang="ja-JP" altLang="en-US" sz="1700" dirty="0">
                <a:latin typeface="Meiryo UI" panose="020B0604030504040204" pitchFamily="50" charset="-128"/>
                <a:ea typeface="Meiryo UI" panose="020B0604030504040204" pitchFamily="50" charset="-128"/>
              </a:rPr>
              <a:t>ページに進んでください。</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①利用規約を確認し、同意するにチェックを入れます。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②「ご利用登録を続ける」を押します。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③表示された画面を上にスクロールします。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④確認ができましたら「閉じる」を押します。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327981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algn="l" rtl="0" fontAlgn="base"/>
            <a:r>
              <a:rPr lang="ja-JP" altLang="ja-JP" sz="1700" i="0" u="none" strike="noStrike" dirty="0">
                <a:solidFill>
                  <a:srgbClr val="000000"/>
                </a:solidFill>
                <a:effectLst/>
                <a:latin typeface="Meiryo UI" panose="020B0604030504040204" pitchFamily="50" charset="-128"/>
                <a:ea typeface="Meiryo UI" panose="020B0604030504040204" pitchFamily="50" charset="-128"/>
              </a:rPr>
              <a:t>この講座は</a:t>
            </a:r>
            <a:r>
              <a:rPr lang="ja-JP" altLang="en-US" sz="1700" i="0" u="none" strike="noStrike" dirty="0">
                <a:solidFill>
                  <a:srgbClr val="000000"/>
                </a:solidFill>
                <a:effectLst/>
                <a:latin typeface="Meiryo UI" panose="020B0604030504040204" pitchFamily="50" charset="-128"/>
                <a:ea typeface="Meiryo UI" panose="020B0604030504040204" pitchFamily="50" charset="-128"/>
              </a:rPr>
              <a:t>「ねんきんネット」について</a:t>
            </a:r>
            <a:r>
              <a:rPr lang="ja-JP" altLang="ja-JP" sz="1700" i="0" u="none" strike="noStrike" dirty="0">
                <a:solidFill>
                  <a:srgbClr val="000000"/>
                </a:solidFill>
                <a:effectLst/>
                <a:latin typeface="Meiryo UI" panose="020B0604030504040204" pitchFamily="50" charset="-128"/>
                <a:ea typeface="Meiryo UI" panose="020B0604030504040204" pitchFamily="50" charset="-128"/>
              </a:rPr>
              <a:t>学ぶ講座です。</a:t>
            </a:r>
            <a:r>
              <a:rPr lang="en-US" altLang="ja-JP" sz="1700" i="0" dirty="0">
                <a:solidFill>
                  <a:srgbClr val="000000"/>
                </a:solidFill>
                <a:effectLst/>
                <a:latin typeface="Meiryo UI" panose="020B0604030504040204" pitchFamily="50" charset="-128"/>
                <a:ea typeface="Meiryo UI" panose="020B0604030504040204" pitchFamily="50" charset="-128"/>
              </a:rPr>
              <a:t>​</a:t>
            </a:r>
            <a:endParaRPr lang="en-US" altLang="ja-JP" sz="1700" i="0" dirty="0">
              <a:solidFill>
                <a:srgbClr val="444444"/>
              </a:solidFill>
              <a:effectLst/>
              <a:latin typeface="Meiryo UI" panose="020B0604030504040204" pitchFamily="50" charset="-128"/>
              <a:ea typeface="Meiryo UI" panose="020B0604030504040204" pitchFamily="50" charset="-128"/>
            </a:endParaRPr>
          </a:p>
          <a:p>
            <a:pPr algn="l" rtl="0" fontAlgn="base"/>
            <a:endParaRPr lang="en-US" altLang="ja-JP" sz="1700" i="0" u="none" strike="noStrike" dirty="0">
              <a:solidFill>
                <a:srgbClr val="000000"/>
              </a:solidFill>
              <a:effectLst/>
              <a:latin typeface="Meiryo UI" panose="020B0604030504040204" pitchFamily="50" charset="-128"/>
              <a:ea typeface="Meiryo UI" panose="020B0604030504040204" pitchFamily="50" charset="-128"/>
            </a:endParaRPr>
          </a:p>
          <a:p>
            <a:pPr algn="l" rtl="0" fontAlgn="base"/>
            <a:r>
              <a:rPr lang="ja-JP" altLang="ja-JP" sz="170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700" i="0" u="none" strike="noStrike" dirty="0">
                <a:solidFill>
                  <a:srgbClr val="000000"/>
                </a:solidFill>
                <a:effectLst/>
                <a:latin typeface="Meiryo UI" panose="020B0604030504040204" pitchFamily="50" charset="-128"/>
                <a:ea typeface="Meiryo UI" panose="020B0604030504040204" pitchFamily="50" charset="-128"/>
              </a:rPr>
              <a:t>1</a:t>
            </a:r>
            <a:r>
              <a:rPr lang="ja-JP" altLang="ja-JP" sz="1700" i="0" u="none" strike="noStrike" dirty="0">
                <a:solidFill>
                  <a:srgbClr val="000000"/>
                </a:solidFill>
                <a:effectLst/>
                <a:latin typeface="Meiryo UI" panose="020B0604030504040204" pitchFamily="50" charset="-128"/>
                <a:ea typeface="Meiryo UI" panose="020B0604030504040204" pitchFamily="50" charset="-128"/>
              </a:rPr>
              <a:t>章では、</a:t>
            </a:r>
            <a:r>
              <a:rPr lang="ja-JP" altLang="en-US" sz="1700" i="0" u="none" strike="noStrike" dirty="0">
                <a:solidFill>
                  <a:srgbClr val="000000"/>
                </a:solidFill>
                <a:effectLst/>
                <a:latin typeface="Meiryo UI" panose="020B0604030504040204" pitchFamily="50" charset="-128"/>
                <a:ea typeface="Meiryo UI" panose="020B0604030504040204" pitchFamily="50" charset="-128"/>
              </a:rPr>
              <a:t>「ねんきんネット」とは何か、また「ねんきんネット」の機能</a:t>
            </a:r>
            <a:r>
              <a:rPr lang="ja-JP" altLang="ja-JP" sz="1700" i="0" u="none" strike="noStrike" dirty="0">
                <a:solidFill>
                  <a:srgbClr val="000000"/>
                </a:solidFill>
                <a:effectLst/>
                <a:latin typeface="Meiryo UI" panose="020B0604030504040204" pitchFamily="50" charset="-128"/>
                <a:ea typeface="Meiryo UI" panose="020B0604030504040204" pitchFamily="50" charset="-128"/>
              </a:rPr>
              <a:t>について学びます。</a:t>
            </a:r>
            <a:r>
              <a:rPr lang="en-US" altLang="ja-JP" sz="1700" i="0" dirty="0">
                <a:solidFill>
                  <a:srgbClr val="000000"/>
                </a:solidFill>
                <a:effectLst/>
                <a:latin typeface="Meiryo UI" panose="020B0604030504040204" pitchFamily="50" charset="-128"/>
                <a:ea typeface="Meiryo UI" panose="020B0604030504040204" pitchFamily="50" charset="-128"/>
              </a:rPr>
              <a:t>​</a:t>
            </a:r>
            <a:endParaRPr lang="en-US" altLang="ja-JP" sz="1700" i="0" dirty="0">
              <a:solidFill>
                <a:srgbClr val="444444"/>
              </a:solidFill>
              <a:effectLst/>
              <a:latin typeface="Meiryo UI" panose="020B0604030504040204" pitchFamily="50" charset="-128"/>
              <a:ea typeface="Meiryo UI" panose="020B0604030504040204" pitchFamily="50" charset="-128"/>
            </a:endParaRPr>
          </a:p>
          <a:p>
            <a:pPr algn="l" rtl="0" fontAlgn="base"/>
            <a:endParaRPr lang="en-US" altLang="ja-JP" sz="1700" i="0" u="none" strike="noStrike" dirty="0">
              <a:solidFill>
                <a:srgbClr val="000000"/>
              </a:solidFill>
              <a:effectLst/>
              <a:latin typeface="Meiryo UI" panose="020B0604030504040204" pitchFamily="50" charset="-128"/>
              <a:ea typeface="Meiryo UI" panose="020B0604030504040204" pitchFamily="50" charset="-128"/>
            </a:endParaRPr>
          </a:p>
          <a:p>
            <a:pPr algn="l" rtl="0" fontAlgn="base"/>
            <a:r>
              <a:rPr lang="ja-JP" altLang="ja-JP" sz="170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700" i="0" u="none" strike="noStrike" dirty="0">
                <a:solidFill>
                  <a:srgbClr val="000000"/>
                </a:solidFill>
                <a:effectLst/>
                <a:latin typeface="Meiryo UI" panose="020B0604030504040204" pitchFamily="50" charset="-128"/>
                <a:ea typeface="Meiryo UI" panose="020B0604030504040204" pitchFamily="50" charset="-128"/>
              </a:rPr>
              <a:t>2</a:t>
            </a:r>
            <a:r>
              <a:rPr lang="ja-JP" altLang="ja-JP" sz="1700" i="0" u="none" strike="noStrike" dirty="0">
                <a:solidFill>
                  <a:srgbClr val="000000"/>
                </a:solidFill>
                <a:effectLst/>
                <a:latin typeface="Meiryo UI" panose="020B0604030504040204" pitchFamily="50" charset="-128"/>
                <a:ea typeface="Meiryo UI" panose="020B0604030504040204" pitchFamily="50" charset="-128"/>
              </a:rPr>
              <a:t>章では</a:t>
            </a:r>
            <a:r>
              <a:rPr lang="ja-JP" altLang="en-US" sz="1700" i="0" u="none" strike="noStrike" dirty="0">
                <a:solidFill>
                  <a:srgbClr val="000000"/>
                </a:solidFill>
                <a:effectLst/>
                <a:latin typeface="Meiryo UI" panose="020B0604030504040204" pitchFamily="50" charset="-128"/>
                <a:ea typeface="Meiryo UI" panose="020B0604030504040204" pitchFamily="50" charset="-128"/>
              </a:rPr>
              <a:t>「ねんきんネット」を利用するための登録の方法</a:t>
            </a:r>
            <a:r>
              <a:rPr lang="ja-JP" altLang="ja-JP" sz="1700" i="0" u="none" strike="noStrike" dirty="0">
                <a:solidFill>
                  <a:srgbClr val="000000"/>
                </a:solidFill>
                <a:effectLst/>
                <a:latin typeface="Meiryo UI" panose="020B0604030504040204" pitchFamily="50" charset="-128"/>
                <a:ea typeface="Meiryo UI" panose="020B0604030504040204" pitchFamily="50" charset="-128"/>
              </a:rPr>
              <a:t>を学びます。</a:t>
            </a:r>
            <a:r>
              <a:rPr lang="en-US" altLang="ja-JP" sz="1700" i="0" dirty="0">
                <a:solidFill>
                  <a:srgbClr val="000000"/>
                </a:solidFill>
                <a:effectLst/>
                <a:latin typeface="Meiryo UI" panose="020B0604030504040204" pitchFamily="50" charset="-128"/>
                <a:ea typeface="Meiryo UI" panose="020B0604030504040204" pitchFamily="50" charset="-128"/>
              </a:rPr>
              <a:t>​</a:t>
            </a:r>
            <a:endParaRPr lang="en-US" altLang="ja-JP" sz="1700" i="0" dirty="0">
              <a:solidFill>
                <a:srgbClr val="444444"/>
              </a:solidFill>
              <a:effectLst/>
              <a:latin typeface="Meiryo UI" panose="020B0604030504040204" pitchFamily="50" charset="-128"/>
              <a:ea typeface="Meiryo UI" panose="020B0604030504040204" pitchFamily="50" charset="-128"/>
            </a:endParaRPr>
          </a:p>
          <a:p>
            <a:pPr algn="l" rtl="0" fontAlgn="base"/>
            <a:endParaRPr lang="en-US" altLang="ja-JP" sz="1700" i="0" u="none" strike="noStrike" dirty="0">
              <a:solidFill>
                <a:srgbClr val="000000"/>
              </a:solidFill>
              <a:effectLst/>
              <a:latin typeface="Meiryo UI" panose="020B0604030504040204" pitchFamily="50" charset="-128"/>
              <a:ea typeface="Meiryo UI" panose="020B0604030504040204" pitchFamily="50" charset="-128"/>
            </a:endParaRPr>
          </a:p>
          <a:p>
            <a:pPr algn="l" rtl="0" fontAlgn="base"/>
            <a:r>
              <a:rPr lang="ja-JP" altLang="ja-JP" sz="170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700" i="0" u="none" strike="noStrike" dirty="0">
                <a:solidFill>
                  <a:srgbClr val="000000"/>
                </a:solidFill>
                <a:effectLst/>
                <a:latin typeface="Meiryo UI" panose="020B0604030504040204" pitchFamily="50" charset="-128"/>
                <a:ea typeface="Meiryo UI" panose="020B0604030504040204" pitchFamily="50" charset="-128"/>
              </a:rPr>
              <a:t>3</a:t>
            </a:r>
            <a:r>
              <a:rPr lang="ja-JP" altLang="ja-JP" sz="1700" i="0" u="none" strike="noStrike" dirty="0">
                <a:solidFill>
                  <a:srgbClr val="000000"/>
                </a:solidFill>
                <a:effectLst/>
                <a:latin typeface="Meiryo UI" panose="020B0604030504040204" pitchFamily="50" charset="-128"/>
                <a:ea typeface="Meiryo UI" panose="020B0604030504040204" pitchFamily="50" charset="-128"/>
              </a:rPr>
              <a:t>章では</a:t>
            </a:r>
            <a:r>
              <a:rPr lang="ja-JP" altLang="en-US" sz="1700" i="0" u="none" strike="noStrike" dirty="0">
                <a:solidFill>
                  <a:srgbClr val="000000"/>
                </a:solidFill>
                <a:effectLst/>
                <a:latin typeface="Meiryo UI" panose="020B0604030504040204" pitchFamily="50" charset="-128"/>
                <a:ea typeface="Meiryo UI" panose="020B0604030504040204" pitchFamily="50" charset="-128"/>
              </a:rPr>
              <a:t>「ねんきんネット」の活用方法</a:t>
            </a:r>
            <a:r>
              <a:rPr lang="ja-JP" altLang="ja-JP" sz="1700" i="0" u="none" strike="noStrike" dirty="0">
                <a:solidFill>
                  <a:srgbClr val="000000"/>
                </a:solidFill>
                <a:effectLst/>
                <a:latin typeface="Meiryo UI" panose="020B0604030504040204" pitchFamily="50" charset="-128"/>
                <a:ea typeface="Meiryo UI" panose="020B0604030504040204" pitchFamily="50" charset="-128"/>
              </a:rPr>
              <a:t>について学びます。</a:t>
            </a:r>
            <a:r>
              <a:rPr lang="en-US" altLang="ja-JP" sz="1700" i="0" dirty="0">
                <a:solidFill>
                  <a:srgbClr val="000000"/>
                </a:solidFill>
                <a:effectLst/>
                <a:latin typeface="Meiryo UI" panose="020B0604030504040204" pitchFamily="50" charset="-128"/>
                <a:ea typeface="Meiryo UI" panose="020B0604030504040204" pitchFamily="50" charset="-128"/>
              </a:rPr>
              <a:t>​</a:t>
            </a:r>
            <a:endParaRPr lang="ja-JP" altLang="ja-JP" sz="1700" i="0" dirty="0">
              <a:solidFill>
                <a:srgbClr val="444444"/>
              </a:solidFill>
              <a:effectLst/>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ja-JP" altLang="en-US" sz="1700" dirty="0">
                <a:latin typeface="Meiryo UI" panose="020B0604030504040204" pitchFamily="50" charset="-128"/>
                <a:ea typeface="Meiryo UI" panose="020B0604030504040204" pitchFamily="50" charset="-128"/>
              </a:rPr>
              <a:t>⑤アクセスキーを入力します。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⑥基礎年金番号を入力します。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⑦氏名を入力します。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⑧生年月日を入力し性別を選択します。</a:t>
            </a:r>
            <a:endParaRPr lang="en-US" altLang="ja-JP" sz="1700" dirty="0">
              <a:latin typeface="Meiryo UI" panose="020B0604030504040204" pitchFamily="50" charset="-128"/>
              <a:ea typeface="Meiryo UI" panose="020B0604030504040204" pitchFamily="50" charset="-128"/>
            </a:endParaRPr>
          </a:p>
          <a:p>
            <a:pPr defTabSz="842837">
              <a:defRPr/>
            </a:pPr>
            <a:br>
              <a:rPr lang="en-US" altLang="ja-JP" sz="1100" dirty="0">
                <a:latin typeface="Meiryo UI" panose="020B0604030504040204" pitchFamily="50" charset="-128"/>
                <a:ea typeface="Meiryo UI" panose="020B0604030504040204" pitchFamily="50" charset="-128"/>
              </a:rPr>
            </a:b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3079295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ja-JP" altLang="en-US" sz="1700" dirty="0">
                <a:latin typeface="Meiryo UI" panose="020B0604030504040204" pitchFamily="50" charset="-128"/>
                <a:ea typeface="Meiryo UI" panose="020B0604030504040204" pitchFamily="50" charset="-128"/>
              </a:rPr>
              <a:t>⑨お客様パスワードを入力します。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⑩秘密の質問を選択し、秘密の答えを入力します。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⑪メールアドレスを入力します。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⑫お知らせメールの配信希望を選択します。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3571917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ja-JP" altLang="en-US" sz="1700" dirty="0">
                <a:latin typeface="Meiryo UI" panose="020B0604030504040204" pitchFamily="50" charset="-128"/>
                <a:ea typeface="Meiryo UI" panose="020B0604030504040204" pitchFamily="50" charset="-128"/>
              </a:rPr>
              <a:t>⑬電話番号を入力します。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⑭「次に進む（入力内容を確認する）」を押します。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b="0" i="0" dirty="0">
                <a:effectLst/>
                <a:latin typeface="Meiryo UI" panose="020B0604030504040204" pitchFamily="50" charset="-128"/>
                <a:ea typeface="Meiryo UI" panose="020B0604030504040204" pitchFamily="50" charset="-128"/>
              </a:rPr>
              <a:t>ユーザ</a:t>
            </a:r>
            <a:r>
              <a:rPr lang="en-US" altLang="ja-JP" sz="1700" b="0" i="0" dirty="0">
                <a:effectLst/>
                <a:latin typeface="Meiryo UI" panose="020B0604030504040204" pitchFamily="50" charset="-128"/>
                <a:ea typeface="Meiryo UI" panose="020B0604030504040204" pitchFamily="50" charset="-128"/>
              </a:rPr>
              <a:t>ID</a:t>
            </a:r>
            <a:r>
              <a:rPr lang="ja-JP" altLang="en-US" sz="1700" b="0" i="0" dirty="0">
                <a:effectLst/>
                <a:latin typeface="Meiryo UI" panose="020B0604030504040204" pitchFamily="50" charset="-128"/>
                <a:ea typeface="Meiryo UI" panose="020B0604030504040204" pitchFamily="50" charset="-128"/>
              </a:rPr>
              <a:t>確認用メールが登録したメールアドレス宛に送付されますので、</a:t>
            </a:r>
            <a:endParaRPr lang="en-US" altLang="ja-JP" sz="1700" b="0" i="0" dirty="0">
              <a:effectLst/>
              <a:latin typeface="Meiryo UI" panose="020B0604030504040204" pitchFamily="50" charset="-128"/>
              <a:ea typeface="Meiryo UI" panose="020B0604030504040204" pitchFamily="50" charset="-128"/>
            </a:endParaRPr>
          </a:p>
          <a:p>
            <a:pPr defTabSz="842837">
              <a:defRPr/>
            </a:pPr>
            <a:r>
              <a:rPr lang="ja-JP" altLang="en-US" sz="1700" b="0" i="0" dirty="0">
                <a:effectLst/>
                <a:latin typeface="Meiryo UI" panose="020B0604030504040204" pitchFamily="50" charset="-128"/>
                <a:ea typeface="Meiryo UI" panose="020B0604030504040204" pitchFamily="50" charset="-128"/>
              </a:rPr>
              <a:t>ユーザ</a:t>
            </a:r>
            <a:r>
              <a:rPr lang="en-US" altLang="ja-JP" sz="1700" b="0" i="0" dirty="0">
                <a:effectLst/>
                <a:latin typeface="Meiryo UI" panose="020B0604030504040204" pitchFamily="50" charset="-128"/>
                <a:ea typeface="Meiryo UI" panose="020B0604030504040204" pitchFamily="50" charset="-128"/>
              </a:rPr>
              <a:t>ID</a:t>
            </a:r>
            <a:r>
              <a:rPr lang="ja-JP" altLang="en-US" sz="1700" b="0" i="0" dirty="0">
                <a:effectLst/>
                <a:latin typeface="Meiryo UI" panose="020B0604030504040204" pitchFamily="50" charset="-128"/>
                <a:ea typeface="Meiryo UI" panose="020B0604030504040204" pitchFamily="50" charset="-128"/>
              </a:rPr>
              <a:t>を確認の上、ログインしてください</a:t>
            </a:r>
            <a:endParaRPr lang="en-US" altLang="ja-JP" sz="17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215186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ja-JP" altLang="en-US" sz="1700" dirty="0">
                <a:latin typeface="Meiryo UI" panose="020B0604030504040204" pitchFamily="50" charset="-128"/>
                <a:ea typeface="Meiryo UI" panose="020B0604030504040204" pitchFamily="50" charset="-128"/>
              </a:rPr>
              <a:t>続いて、アクセスキーなしを選択した方の手順をご説明いたします。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①利用規約を確認し、同意するにチェックを入れます。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②「ご利用登録を続ける」を押します。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③表示された画面を上にスクロールします。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④確認ができましたら「閉じる」を押します。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100" dirty="0">
              <a:latin typeface="Meiryo UI" panose="020B0604030504040204" pitchFamily="50" charset="-128"/>
              <a:ea typeface="Meiryo UI" panose="020B0604030504040204" pitchFamily="50" charset="-128"/>
            </a:endParaRPr>
          </a:p>
          <a:p>
            <a:pPr defTabSz="842837">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2198761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ja-JP" altLang="en-US" sz="1700" dirty="0">
                <a:latin typeface="Meiryo UI" panose="020B0604030504040204" pitchFamily="50" charset="-128"/>
                <a:ea typeface="Meiryo UI" panose="020B0604030504040204" pitchFamily="50" charset="-128"/>
              </a:rPr>
              <a:t>⑤表示された画面を上にスクロールします。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⑥基礎年金番号を入力します。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⑦氏名を入力します。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⑧生年月日を入力し性別を選択します。</a:t>
            </a:r>
            <a:endParaRPr lang="en-US" altLang="ja-JP" sz="1700" dirty="0">
              <a:latin typeface="Meiryo UI" panose="020B0604030504040204" pitchFamily="50" charset="-128"/>
              <a:ea typeface="Meiryo UI" panose="020B0604030504040204" pitchFamily="50" charset="-128"/>
            </a:endParaRPr>
          </a:p>
          <a:p>
            <a:pPr defTabSz="842837">
              <a:defRPr/>
            </a:pPr>
            <a:br>
              <a:rPr lang="en-US" altLang="ja-JP" sz="1100" dirty="0">
                <a:latin typeface="Meiryo UI" panose="020B0604030504040204" pitchFamily="50" charset="-128"/>
                <a:ea typeface="Meiryo UI" panose="020B0604030504040204" pitchFamily="50" charset="-128"/>
              </a:rPr>
            </a:br>
            <a:endParaRPr lang="en-US" altLang="ja-JP" sz="1100" dirty="0">
              <a:latin typeface="Meiryo UI" panose="020B0604030504040204" pitchFamily="50" charset="-128"/>
              <a:ea typeface="Meiryo UI" panose="020B0604030504040204" pitchFamily="50" charset="-128"/>
            </a:endParaRPr>
          </a:p>
          <a:p>
            <a:pPr defTabSz="842837">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794025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ja-JP" altLang="en-US" sz="1700" dirty="0">
                <a:latin typeface="Meiryo UI" panose="020B0604030504040204" pitchFamily="50" charset="-128"/>
                <a:ea typeface="Meiryo UI" panose="020B0604030504040204" pitchFamily="50" charset="-128"/>
              </a:rPr>
              <a:t>⑨郵便番号と住所を入力します。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⑩パスワードを決めて入力してください。</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⑪秘密の質問を選択し、秘密の答えを入力します。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⑫メールアドレスを入力します。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3687947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ja-JP" altLang="en-US" sz="1700" dirty="0">
                <a:latin typeface="Meiryo UI" panose="020B0604030504040204" pitchFamily="50" charset="-128"/>
                <a:ea typeface="Meiryo UI" panose="020B0604030504040204" pitchFamily="50" charset="-128"/>
              </a:rPr>
              <a:t>⑬お知らせメールの配信希望を選択し、電話番号を入力します。</a:t>
            </a: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⑭「次に進む（入力内容を確認する）」を押します。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r>
              <a:rPr lang="ja-JP" altLang="en-US" sz="1700" b="0" dirty="0">
                <a:latin typeface="Meiryo UI" panose="020B0604030504040204" pitchFamily="50" charset="-128"/>
                <a:ea typeface="Meiryo UI" panose="020B0604030504040204" pitchFamily="50" charset="-128"/>
              </a:rPr>
              <a:t>　後日ユーザ</a:t>
            </a:r>
            <a:r>
              <a:rPr lang="en-US" altLang="ja-JP" sz="1700" b="0" dirty="0">
                <a:latin typeface="Meiryo UI" panose="020B0604030504040204" pitchFamily="50" charset="-128"/>
                <a:ea typeface="Meiryo UI" panose="020B0604030504040204" pitchFamily="50" charset="-128"/>
              </a:rPr>
              <a:t>ID</a:t>
            </a:r>
            <a:r>
              <a:rPr lang="ja-JP" altLang="en-US" sz="1700" b="0" dirty="0">
                <a:latin typeface="Meiryo UI" panose="020B0604030504040204" pitchFamily="50" charset="-128"/>
                <a:ea typeface="Meiryo UI" panose="020B0604030504040204" pitchFamily="50" charset="-128"/>
              </a:rPr>
              <a:t>が郵送されますので、そのユーザ</a:t>
            </a:r>
            <a:r>
              <a:rPr lang="en-US" altLang="ja-JP" sz="1700" b="0" dirty="0">
                <a:latin typeface="Meiryo UI" panose="020B0604030504040204" pitchFamily="50" charset="-128"/>
                <a:ea typeface="Meiryo UI" panose="020B0604030504040204" pitchFamily="50" charset="-128"/>
              </a:rPr>
              <a:t>ID</a:t>
            </a:r>
            <a:r>
              <a:rPr lang="ja-JP" altLang="en-US" sz="1700" b="0" dirty="0">
                <a:latin typeface="Meiryo UI" panose="020B0604030504040204" pitchFamily="50" charset="-128"/>
                <a:ea typeface="Meiryo UI" panose="020B0604030504040204" pitchFamily="50" charset="-128"/>
              </a:rPr>
              <a:t>でログインしてください。</a:t>
            </a:r>
            <a:endParaRPr lang="en-US" altLang="ja-JP" sz="1700" b="0" dirty="0">
              <a:latin typeface="Meiryo UI" panose="020B0604030504040204" pitchFamily="50" charset="-128"/>
              <a:ea typeface="Meiryo UI" panose="020B0604030504040204" pitchFamily="50" charset="-128"/>
            </a:endParaRPr>
          </a:p>
          <a:p>
            <a:pPr defTabSz="842837">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1896226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922264">
              <a:defRPr/>
            </a:pPr>
            <a:r>
              <a:rPr lang="ja-JP" altLang="en-US" sz="1700" dirty="0">
                <a:latin typeface="Meiryo UI" panose="020B0604030504040204" pitchFamily="50" charset="-128"/>
                <a:ea typeface="Meiryo UI" panose="020B0604030504040204" pitchFamily="50" charset="-128"/>
              </a:rPr>
              <a:t>それでは、登録できた「ねんきんネット」に実際にログインする方法をご説明いたします。</a:t>
            </a:r>
          </a:p>
          <a:p>
            <a:pPr defTabSz="922264">
              <a:defRPr/>
            </a:pPr>
            <a:endParaRPr lang="ja-JP" altLang="en-US"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①「ログイン」を押します。</a:t>
            </a:r>
          </a:p>
          <a:p>
            <a:pPr defTabSz="922264">
              <a:defRPr/>
            </a:pPr>
            <a:endParaRPr lang="en-US" altLang="ja-JP"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②画面上部の青い部分を押します。</a:t>
            </a:r>
            <a:endParaRPr lang="en-US" altLang="ja-JP" sz="1700" dirty="0">
              <a:latin typeface="Meiryo UI" panose="020B0604030504040204" pitchFamily="50" charset="-128"/>
              <a:ea typeface="Meiryo UI" panose="020B0604030504040204" pitchFamily="50" charset="-128"/>
            </a:endParaRPr>
          </a:p>
          <a:p>
            <a:pPr defTabSz="922264">
              <a:defRPr/>
            </a:pPr>
            <a:endParaRPr lang="en-US" altLang="ja-JP"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③「マイナポータルからログイン」を押します。</a:t>
            </a:r>
            <a:endParaRPr lang="en-US" altLang="ja-JP" sz="1700" dirty="0">
              <a:latin typeface="Meiryo UI" panose="020B0604030504040204" pitchFamily="50" charset="-128"/>
              <a:ea typeface="Meiryo UI" panose="020B0604030504040204" pitchFamily="50" charset="-128"/>
            </a:endParaRPr>
          </a:p>
          <a:p>
            <a:pPr defTabSz="922264">
              <a:defRPr/>
            </a:pPr>
            <a:endParaRPr lang="en-US" altLang="ja-JP"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④マイナポータルの画面で「ログイン」を押します。</a:t>
            </a:r>
          </a:p>
          <a:p>
            <a:pPr defTabSz="922264">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3540123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922264">
              <a:defRPr/>
            </a:pPr>
            <a:r>
              <a:rPr lang="ja-JP" altLang="en-US" sz="1700" dirty="0">
                <a:latin typeface="Meiryo UI" panose="020B0604030504040204" pitchFamily="50" charset="-128"/>
                <a:ea typeface="Meiryo UI" panose="020B0604030504040204" pitchFamily="50" charset="-128"/>
              </a:rPr>
              <a:t>マイナポータルの画面では、</a:t>
            </a:r>
            <a:endParaRPr lang="en-US" altLang="ja-JP" sz="1700" dirty="0">
              <a:latin typeface="Meiryo UI" panose="020B0604030504040204" pitchFamily="50" charset="-128"/>
              <a:ea typeface="Meiryo UI" panose="020B0604030504040204" pitchFamily="50" charset="-128"/>
            </a:endParaRPr>
          </a:p>
          <a:p>
            <a:pPr defTabSz="922264">
              <a:defRPr/>
            </a:pPr>
            <a:r>
              <a:rPr lang="en-US" altLang="ja-JP" sz="1700" dirty="0">
                <a:latin typeface="Meiryo UI" panose="020B0604030504040204" pitchFamily="50" charset="-128"/>
                <a:ea typeface="Meiryo UI" panose="020B0604030504040204" pitchFamily="50" charset="-128"/>
              </a:rPr>
              <a:t>13P</a:t>
            </a:r>
            <a:r>
              <a:rPr lang="ja-JP" altLang="en-US" sz="1700" dirty="0">
                <a:latin typeface="Meiryo UI" panose="020B0604030504040204" pitchFamily="50" charset="-128"/>
                <a:ea typeface="Meiryo UI" panose="020B0604030504040204" pitchFamily="50" charset="-128"/>
              </a:rPr>
              <a:t>の⑥～</a:t>
            </a:r>
            <a:r>
              <a:rPr lang="en-US" altLang="ja-JP" sz="1700" dirty="0">
                <a:latin typeface="Meiryo UI" panose="020B0604030504040204" pitchFamily="50" charset="-128"/>
                <a:ea typeface="Meiryo UI" panose="020B0604030504040204" pitchFamily="50" charset="-128"/>
              </a:rPr>
              <a:t>14P</a:t>
            </a:r>
            <a:r>
              <a:rPr lang="ja-JP" altLang="en-US" sz="1700" dirty="0">
                <a:latin typeface="Meiryo UI" panose="020B0604030504040204" pitchFamily="50" charset="-128"/>
                <a:ea typeface="Meiryo UI" panose="020B0604030504040204" pitchFamily="50" charset="-128"/>
              </a:rPr>
              <a:t>の⑫の手順と同様に操作します。</a:t>
            </a:r>
            <a:endParaRPr lang="en-US" altLang="ja-JP" sz="1700" dirty="0">
              <a:latin typeface="Meiryo UI" panose="020B0604030504040204" pitchFamily="50" charset="-128"/>
              <a:ea typeface="Meiryo UI" panose="020B0604030504040204" pitchFamily="50" charset="-128"/>
            </a:endParaRPr>
          </a:p>
          <a:p>
            <a:pPr defTabSz="922264">
              <a:defRPr/>
            </a:pPr>
            <a:endParaRPr lang="en-US" altLang="ja-JP"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⑤つながっているウェブサイトから「</a:t>
            </a:r>
            <a:r>
              <a:rPr lang="ja-JP" altLang="en-US" sz="1700" dirty="0" err="1">
                <a:latin typeface="Meiryo UI" panose="020B0604030504040204" pitchFamily="50" charset="-128"/>
                <a:ea typeface="Meiryo UI" panose="020B0604030504040204" pitchFamily="50" charset="-128"/>
              </a:rPr>
              <a:t>ねんきん</a:t>
            </a:r>
            <a:r>
              <a:rPr lang="ja-JP" altLang="en-US" sz="1700" dirty="0">
                <a:latin typeface="Meiryo UI" panose="020B0604030504040204" pitchFamily="50" charset="-128"/>
                <a:ea typeface="Meiryo UI" panose="020B0604030504040204" pitchFamily="50" charset="-128"/>
              </a:rPr>
              <a:t>ネット」を押します。</a:t>
            </a:r>
            <a:endParaRPr lang="en-US" altLang="ja-JP" sz="1700" dirty="0">
              <a:latin typeface="Meiryo UI" panose="020B0604030504040204" pitchFamily="50" charset="-128"/>
              <a:ea typeface="Meiryo UI" panose="020B0604030504040204" pitchFamily="50" charset="-128"/>
            </a:endParaRPr>
          </a:p>
          <a:p>
            <a:pPr defTabSz="922264">
              <a:defRPr/>
            </a:pPr>
            <a:endParaRPr lang="en-US" altLang="ja-JP"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⑥「ねんきんネット」のトップページが表示されればログインは完了です。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2956589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922264">
              <a:defRPr/>
            </a:pPr>
            <a:r>
              <a:rPr lang="ja-JP" altLang="en-US" sz="1700" dirty="0">
                <a:latin typeface="Meiryo UI" panose="020B0604030504040204" pitchFamily="50" charset="-128"/>
                <a:ea typeface="Meiryo UI" panose="020B0604030504040204" pitchFamily="50" charset="-128"/>
              </a:rPr>
              <a:t>次に、マイナンバーカードをお持ちでなく、</a:t>
            </a:r>
            <a:endParaRPr lang="en-US" altLang="ja-JP"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a:t>
            </a:r>
            <a:r>
              <a:rPr lang="ja-JP" altLang="en-US" sz="1700" dirty="0" err="1">
                <a:latin typeface="Meiryo UI" panose="020B0604030504040204" pitchFamily="50" charset="-128"/>
                <a:ea typeface="Meiryo UI" panose="020B0604030504040204" pitchFamily="50" charset="-128"/>
              </a:rPr>
              <a:t>ねんきん</a:t>
            </a:r>
            <a:r>
              <a:rPr lang="ja-JP" altLang="en-US" sz="1700" dirty="0">
                <a:latin typeface="Meiryo UI" panose="020B0604030504040204" pitchFamily="50" charset="-128"/>
                <a:ea typeface="Meiryo UI" panose="020B0604030504040204" pitchFamily="50" charset="-128"/>
              </a:rPr>
              <a:t>ネット」から直接登録した方のログイン方法をご紹介します。</a:t>
            </a:r>
            <a:endParaRPr lang="en-US" altLang="ja-JP" sz="1700" dirty="0">
              <a:latin typeface="Meiryo UI" panose="020B0604030504040204" pitchFamily="50" charset="-128"/>
              <a:ea typeface="Meiryo UI" panose="020B0604030504040204" pitchFamily="50" charset="-128"/>
            </a:endParaRPr>
          </a:p>
          <a:p>
            <a:pPr defTabSz="922264">
              <a:defRPr/>
            </a:pPr>
            <a:endParaRPr lang="en-US" altLang="ja-JP"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①「ログイン」を押します。</a:t>
            </a:r>
          </a:p>
          <a:p>
            <a:pPr defTabSz="922264">
              <a:defRPr/>
            </a:pPr>
            <a:endParaRPr lang="en-US" altLang="ja-JP"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②画面上部の青い部分を押します。</a:t>
            </a:r>
            <a:endParaRPr lang="en-US" altLang="ja-JP" sz="1700" dirty="0">
              <a:latin typeface="Meiryo UI" panose="020B0604030504040204" pitchFamily="50" charset="-128"/>
              <a:ea typeface="Meiryo UI" panose="020B0604030504040204" pitchFamily="50" charset="-128"/>
            </a:endParaRPr>
          </a:p>
          <a:p>
            <a:pPr defTabSz="922264">
              <a:defRPr/>
            </a:pPr>
            <a:endParaRPr lang="en-US" altLang="ja-JP"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③上にスクロールします。</a:t>
            </a:r>
          </a:p>
          <a:p>
            <a:pPr defTabSz="922264">
              <a:defRPr/>
            </a:pPr>
            <a:endParaRPr lang="en-US" altLang="ja-JP"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④ユーザ</a:t>
            </a:r>
            <a:r>
              <a:rPr lang="en-US" altLang="ja-JP" sz="1700" dirty="0">
                <a:latin typeface="Meiryo UI" panose="020B0604030504040204" pitchFamily="50" charset="-128"/>
                <a:ea typeface="Meiryo UI" panose="020B0604030504040204" pitchFamily="50" charset="-128"/>
              </a:rPr>
              <a:t>ID</a:t>
            </a:r>
            <a:r>
              <a:rPr lang="ja-JP" altLang="en-US" sz="1700" dirty="0">
                <a:latin typeface="Meiryo UI" panose="020B0604030504040204" pitchFamily="50" charset="-128"/>
                <a:ea typeface="Meiryo UI" panose="020B0604030504040204" pitchFamily="50" charset="-128"/>
              </a:rPr>
              <a:t>とパスワードを入力し、「ログイン」を押すと、ログインは完了です。</a:t>
            </a:r>
          </a:p>
          <a:p>
            <a:pPr defTabSz="922264">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29</a:t>
            </a:fld>
            <a:endParaRPr kumimoji="1" lang="ja-JP" altLang="en-US"/>
          </a:p>
        </p:txBody>
      </p:sp>
    </p:spTree>
    <p:extLst>
      <p:ext uri="{BB962C8B-B14F-4D97-AF65-F5344CB8AC3E}">
        <p14:creationId xmlns:p14="http://schemas.microsoft.com/office/powerpoint/2010/main" val="205464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algn="l" rtl="0" fontAlgn="base"/>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ここでは</a:t>
            </a: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「ねんきんネット」とは何</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なのか、また</a:t>
            </a: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「ねんきんネット」でどんなことが出来るのか</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をご説明</a:t>
            </a: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いたします</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700" b="0" i="0" dirty="0">
                <a:solidFill>
                  <a:srgbClr val="000000"/>
                </a:solidFill>
                <a:effectLst/>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ja-JP" altLang="en-US" sz="1700" i="0" dirty="0">
                <a:solidFill>
                  <a:srgbClr val="000000"/>
                </a:solidFill>
                <a:effectLst/>
                <a:latin typeface="Meiryo UI" panose="020B0604030504040204" pitchFamily="50" charset="-128"/>
                <a:ea typeface="Meiryo UI" panose="020B0604030504040204" pitchFamily="50" charset="-128"/>
              </a:rPr>
              <a:t>「ねんきんネット」は、インターネットを通じてご自身の年金の情報を手軽に確認できるサービスです。</a:t>
            </a:r>
          </a:p>
          <a:p>
            <a:endParaRPr lang="en-US" altLang="ja-JP" sz="1700" i="0" dirty="0">
              <a:solidFill>
                <a:srgbClr val="000000"/>
              </a:solidFill>
              <a:effectLst/>
              <a:latin typeface="Meiryo UI" panose="020B0604030504040204" pitchFamily="50" charset="-128"/>
              <a:ea typeface="Meiryo UI" panose="020B0604030504040204" pitchFamily="50" charset="-128"/>
            </a:endParaRPr>
          </a:p>
          <a:p>
            <a:r>
              <a:rPr lang="ja-JP" altLang="en-US" sz="1700" i="0" dirty="0">
                <a:solidFill>
                  <a:srgbClr val="000000"/>
                </a:solidFill>
                <a:effectLst/>
                <a:latin typeface="Meiryo UI" panose="020B0604030504040204" pitchFamily="50" charset="-128"/>
                <a:ea typeface="Meiryo UI" panose="020B0604030504040204" pitchFamily="50" charset="-128"/>
              </a:rPr>
              <a:t>　</a:t>
            </a:r>
            <a:r>
              <a:rPr lang="en-US" altLang="ja-JP" sz="1700" i="0" dirty="0">
                <a:solidFill>
                  <a:srgbClr val="000000"/>
                </a:solidFill>
                <a:effectLst/>
                <a:latin typeface="Meiryo UI" panose="020B0604030504040204" pitchFamily="50" charset="-128"/>
                <a:ea typeface="Meiryo UI" panose="020B0604030504040204" pitchFamily="50" charset="-128"/>
              </a:rPr>
              <a:t>24</a:t>
            </a:r>
            <a:r>
              <a:rPr lang="ja-JP" altLang="en-US" sz="1700" i="0" dirty="0">
                <a:solidFill>
                  <a:srgbClr val="000000"/>
                </a:solidFill>
                <a:effectLst/>
                <a:latin typeface="Meiryo UI" panose="020B0604030504040204" pitchFamily="50" charset="-128"/>
                <a:ea typeface="Meiryo UI" panose="020B0604030504040204" pitchFamily="50" charset="-128"/>
              </a:rPr>
              <a:t>時間いつでもどこでも、パソコンやスマートフォンからご自身の年金情報を確認することができます。</a:t>
            </a:r>
            <a:endParaRPr lang="en-US" altLang="ja-JP" sz="1700" i="0" dirty="0">
              <a:solidFill>
                <a:srgbClr val="000000"/>
              </a:solidFill>
              <a:effectLst/>
              <a:latin typeface="Meiryo UI" panose="020B0604030504040204" pitchFamily="50" charset="-128"/>
              <a:ea typeface="Meiryo UI" panose="020B0604030504040204" pitchFamily="50" charset="-128"/>
            </a:endParaRPr>
          </a:p>
          <a:p>
            <a:endParaRPr lang="en-US" altLang="ja-JP" sz="1700" i="0" dirty="0">
              <a:solidFill>
                <a:srgbClr val="000000"/>
              </a:solidFill>
              <a:effectLst/>
              <a:latin typeface="Meiryo UI" panose="020B0604030504040204" pitchFamily="50" charset="-128"/>
              <a:ea typeface="Meiryo UI" panose="020B0604030504040204" pitchFamily="50" charset="-128"/>
            </a:endParaRPr>
          </a:p>
          <a:p>
            <a:r>
              <a:rPr lang="ja-JP" altLang="en-US" sz="1700" i="0" dirty="0">
                <a:solidFill>
                  <a:srgbClr val="000000"/>
                </a:solidFill>
                <a:effectLst/>
                <a:latin typeface="Meiryo UI" panose="020B0604030504040204" pitchFamily="50" charset="-128"/>
                <a:ea typeface="Meiryo UI" panose="020B0604030504040204" pitchFamily="50" charset="-128"/>
              </a:rPr>
              <a:t>　マイナポータルと連携させることでマイナポータルからも簡単にアクセスすることが可能となります。</a:t>
            </a:r>
            <a:endParaRPr lang="en-US" altLang="ja-JP" sz="1700" i="0" dirty="0">
              <a:solidFill>
                <a:srgbClr val="000000"/>
              </a:solidFill>
              <a:effectLst/>
              <a:latin typeface="Meiryo UI" panose="020B0604030504040204" pitchFamily="50" charset="-128"/>
              <a:ea typeface="Meiryo UI" panose="020B0604030504040204" pitchFamily="50" charset="-128"/>
            </a:endParaRPr>
          </a:p>
          <a:p>
            <a:r>
              <a:rPr lang="ja-JP" altLang="en-US" sz="1700" i="0" dirty="0">
                <a:solidFill>
                  <a:srgbClr val="000000"/>
                </a:solidFill>
                <a:effectLst/>
                <a:latin typeface="Meiryo UI" panose="020B0604030504040204" pitchFamily="50" charset="-128"/>
                <a:ea typeface="Meiryo UI" panose="020B0604030504040204" pitchFamily="50" charset="-128"/>
              </a:rPr>
              <a:t>　</a:t>
            </a:r>
          </a:p>
          <a:p>
            <a:r>
              <a:rPr lang="ja-JP" altLang="en-US" sz="1700" dirty="0">
                <a:solidFill>
                  <a:srgbClr val="000000"/>
                </a:solidFill>
                <a:latin typeface="Meiryo UI" panose="020B0604030504040204" pitchFamily="50" charset="-128"/>
                <a:ea typeface="Meiryo UI" panose="020B0604030504040204" pitchFamily="50" charset="-128"/>
              </a:rPr>
              <a:t>　登録の方法については、次章でご紹介いたしますが、初回の利用登録はマイナンバーカードを使うと便利です。</a:t>
            </a:r>
            <a:endParaRPr lang="en-US" altLang="ja-JP" sz="1700" dirty="0">
              <a:solidFill>
                <a:srgbClr val="000000"/>
              </a:solidFill>
              <a:latin typeface="Meiryo UI" panose="020B0604030504040204" pitchFamily="50" charset="-128"/>
              <a:ea typeface="Meiryo UI" panose="020B0604030504040204" pitchFamily="50" charset="-128"/>
            </a:endParaRPr>
          </a:p>
          <a:p>
            <a:endParaRPr lang="en-US" altLang="ja-JP" sz="1700" dirty="0">
              <a:solidFill>
                <a:srgbClr val="000000"/>
              </a:solidFill>
              <a:latin typeface="Meiryo UI" panose="020B0604030504040204" pitchFamily="50" charset="-128"/>
              <a:ea typeface="Meiryo UI" panose="020B0604030504040204" pitchFamily="50" charset="-128"/>
            </a:endParaRPr>
          </a:p>
          <a:p>
            <a:r>
              <a:rPr lang="ja-JP" altLang="en-US" sz="1700" dirty="0">
                <a:solidFill>
                  <a:srgbClr val="000000"/>
                </a:solidFill>
                <a:latin typeface="Meiryo UI" panose="020B0604030504040204" pitchFamily="50" charset="-128"/>
                <a:ea typeface="Meiryo UI" panose="020B0604030504040204" pitchFamily="50" charset="-128"/>
              </a:rPr>
              <a:t>　なお、マイナンバーカードを使って、マイナポータルから利用登録する場合、</a:t>
            </a:r>
            <a:endParaRPr lang="en-US" altLang="ja-JP" sz="1700" dirty="0">
              <a:solidFill>
                <a:srgbClr val="000000"/>
              </a:solidFill>
              <a:latin typeface="Meiryo UI" panose="020B0604030504040204" pitchFamily="50" charset="-128"/>
              <a:ea typeface="Meiryo UI" panose="020B0604030504040204" pitchFamily="50" charset="-128"/>
            </a:endParaRPr>
          </a:p>
          <a:p>
            <a:r>
              <a:rPr lang="ja-JP" altLang="en-US" sz="1700" dirty="0">
                <a:solidFill>
                  <a:srgbClr val="000000"/>
                </a:solidFill>
                <a:latin typeface="Meiryo UI" panose="020B0604030504040204" pitchFamily="50" charset="-128"/>
                <a:ea typeface="Meiryo UI" panose="020B0604030504040204" pitchFamily="50" charset="-128"/>
              </a:rPr>
              <a:t>　初回利用登録が可能な時間帯は、平日</a:t>
            </a:r>
            <a:r>
              <a:rPr lang="en-US" altLang="ja-JP" sz="1700" dirty="0">
                <a:solidFill>
                  <a:srgbClr val="000000"/>
                </a:solidFill>
                <a:latin typeface="Meiryo UI" panose="020B0604030504040204" pitchFamily="50" charset="-128"/>
                <a:ea typeface="Meiryo UI" panose="020B0604030504040204" pitchFamily="50" charset="-128"/>
              </a:rPr>
              <a:t>8</a:t>
            </a:r>
            <a:r>
              <a:rPr lang="ja-JP" altLang="en-US" sz="1700" dirty="0">
                <a:solidFill>
                  <a:srgbClr val="000000"/>
                </a:solidFill>
                <a:latin typeface="Meiryo UI" panose="020B0604030504040204" pitchFamily="50" charset="-128"/>
                <a:ea typeface="Meiryo UI" panose="020B0604030504040204" pitchFamily="50" charset="-128"/>
              </a:rPr>
              <a:t>時から</a:t>
            </a:r>
            <a:r>
              <a:rPr lang="en-US" altLang="ja-JP" sz="1700" dirty="0">
                <a:solidFill>
                  <a:srgbClr val="000000"/>
                </a:solidFill>
                <a:latin typeface="Meiryo UI" panose="020B0604030504040204" pitchFamily="50" charset="-128"/>
                <a:ea typeface="Meiryo UI" panose="020B0604030504040204" pitchFamily="50" charset="-128"/>
              </a:rPr>
              <a:t>23</a:t>
            </a:r>
            <a:r>
              <a:rPr lang="ja-JP" altLang="en-US" sz="1700" dirty="0">
                <a:solidFill>
                  <a:srgbClr val="000000"/>
                </a:solidFill>
                <a:latin typeface="Meiryo UI" panose="020B0604030504040204" pitchFamily="50" charset="-128"/>
                <a:ea typeface="Meiryo UI" panose="020B0604030504040204" pitchFamily="50" charset="-128"/>
              </a:rPr>
              <a:t>時までとなっており、時間帯によっては連携するまでに時間がかかる場合があります。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77145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842837">
              <a:defRPr/>
            </a:pPr>
            <a:r>
              <a:rPr lang="ja-JP" altLang="en-US" sz="1700" dirty="0">
                <a:latin typeface="Meiryo UI" panose="020B0604030504040204" pitchFamily="50" charset="-128"/>
                <a:ea typeface="Meiryo UI" panose="020B0604030504040204" pitchFamily="50" charset="-128"/>
              </a:rPr>
              <a:t>「ねんきんネット」には、以下のような機能があります。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なお、ここで紹介する機能には、パソコンのみで利用できる機能も含んでいます。</a:t>
            </a:r>
            <a:endParaRPr lang="en-US" altLang="ja-JP" sz="1700" dirty="0">
              <a:latin typeface="Meiryo UI" panose="020B0604030504040204" pitchFamily="50" charset="-128"/>
              <a:ea typeface="Meiryo UI" panose="020B0604030504040204" pitchFamily="50" charset="-128"/>
            </a:endParaRP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ご自身の年金記録の確認</a:t>
            </a:r>
          </a:p>
          <a:p>
            <a:pPr defTabSz="842837">
              <a:defRPr/>
            </a:pPr>
            <a:r>
              <a:rPr lang="ja-JP" altLang="en-US" sz="1700" dirty="0">
                <a:latin typeface="Meiryo UI" panose="020B0604030504040204" pitchFamily="50" charset="-128"/>
                <a:ea typeface="Meiryo UI" panose="020B0604030504040204" pitchFamily="50" charset="-128"/>
              </a:rPr>
              <a:t>　スマートフォンで、</a:t>
            </a:r>
            <a:r>
              <a:rPr lang="en-US" altLang="ja-JP" sz="1700" dirty="0">
                <a:latin typeface="Meiryo UI" panose="020B0604030504040204" pitchFamily="50" charset="-128"/>
                <a:ea typeface="Meiryo UI" panose="020B0604030504040204" pitchFamily="50" charset="-128"/>
              </a:rPr>
              <a:t>24</a:t>
            </a:r>
            <a:r>
              <a:rPr lang="ja-JP" altLang="en-US" sz="1700" dirty="0">
                <a:latin typeface="Meiryo UI" panose="020B0604030504040204" pitchFamily="50" charset="-128"/>
                <a:ea typeface="Meiryo UI" panose="020B0604030504040204" pitchFamily="50" charset="-128"/>
              </a:rPr>
              <a:t>時間いつでも最新の年金記録を確認できます。</a:t>
            </a: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将来の年金見込額の試算</a:t>
            </a:r>
          </a:p>
          <a:p>
            <a:pPr defTabSz="842837">
              <a:defRPr/>
            </a:pPr>
            <a:r>
              <a:rPr lang="ja-JP" altLang="en-US" sz="1700" dirty="0">
                <a:latin typeface="Meiryo UI" panose="020B0604030504040204" pitchFamily="50" charset="-128"/>
                <a:ea typeface="Meiryo UI" panose="020B0604030504040204" pitchFamily="50" charset="-128"/>
              </a:rPr>
              <a:t>　さまざまな条件を設定することで、将来受け取る老齢年金の見込額が試算できます。</a:t>
            </a: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追納等可能月数と金額の確認</a:t>
            </a:r>
          </a:p>
          <a:p>
            <a:pPr defTabSz="842837">
              <a:defRPr/>
            </a:pPr>
            <a:r>
              <a:rPr lang="ja-JP" altLang="en-US" sz="1700" dirty="0">
                <a:latin typeface="Meiryo UI" panose="020B0604030504040204" pitchFamily="50" charset="-128"/>
                <a:ea typeface="Meiryo UI" panose="020B0604030504040204" pitchFamily="50" charset="-128"/>
              </a:rPr>
              <a:t>　国民年金保険料等が未納の期間や、学生納付特例制度等が適用されている期間とその金額を確認することができます。</a:t>
            </a: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通知書の再交付申請</a:t>
            </a:r>
          </a:p>
          <a:p>
            <a:pPr defTabSz="842837">
              <a:defRPr/>
            </a:pPr>
            <a:r>
              <a:rPr lang="ja-JP" altLang="en-US" sz="1700" dirty="0">
                <a:latin typeface="Meiryo UI" panose="020B0604030504040204" pitchFamily="50" charset="-128"/>
                <a:ea typeface="Meiryo UI" panose="020B0604030504040204" pitchFamily="50" charset="-128"/>
              </a:rPr>
              <a:t>　日本年金機構から送付している様々な通知書の再交付を申請することができます。</a:t>
            </a: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各種通知書の確認</a:t>
            </a:r>
          </a:p>
          <a:p>
            <a:pPr defTabSz="842837">
              <a:defRPr/>
            </a:pPr>
            <a:r>
              <a:rPr lang="ja-JP" altLang="en-US" sz="1700" dirty="0">
                <a:latin typeface="Meiryo UI" panose="020B0604030504040204" pitchFamily="50" charset="-128"/>
                <a:ea typeface="Meiryo UI" panose="020B0604030504040204" pitchFamily="50" charset="-128"/>
              </a:rPr>
              <a:t>　日本年金機構から送付している様々な通知書をスマートフォンから確認できます。</a:t>
            </a: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届書の作成</a:t>
            </a:r>
          </a:p>
          <a:p>
            <a:pPr defTabSz="842837">
              <a:defRPr/>
            </a:pPr>
            <a:r>
              <a:rPr lang="ja-JP" altLang="en-US" sz="1700" dirty="0">
                <a:latin typeface="Meiryo UI" panose="020B0604030504040204" pitchFamily="50" charset="-128"/>
                <a:ea typeface="Meiryo UI" panose="020B0604030504040204" pitchFamily="50" charset="-128"/>
              </a:rPr>
              <a:t>　日本年金機構へ提出する届書を手書きすることなく「</a:t>
            </a:r>
            <a:r>
              <a:rPr lang="ja-JP" altLang="en-US" sz="1700" dirty="0" err="1">
                <a:latin typeface="Meiryo UI" panose="020B0604030504040204" pitchFamily="50" charset="-128"/>
                <a:ea typeface="Meiryo UI" panose="020B0604030504040204" pitchFamily="50" charset="-128"/>
              </a:rPr>
              <a:t>ねんきん</a:t>
            </a:r>
            <a:r>
              <a:rPr lang="ja-JP" altLang="en-US" sz="1700" dirty="0">
                <a:latin typeface="Meiryo UI" panose="020B0604030504040204" pitchFamily="50" charset="-128"/>
                <a:ea typeface="Meiryo UI" panose="020B0604030504040204" pitchFamily="50" charset="-128"/>
              </a:rPr>
              <a:t>ネット」上で作成することができます。</a:t>
            </a: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届書の電子申請</a:t>
            </a:r>
          </a:p>
          <a:p>
            <a:pPr defTabSz="842837">
              <a:defRPr/>
            </a:pPr>
            <a:r>
              <a:rPr lang="ja-JP" altLang="en-US" sz="1700" dirty="0">
                <a:latin typeface="Meiryo UI" panose="020B0604030504040204" pitchFamily="50" charset="-128"/>
                <a:ea typeface="Meiryo UI" panose="020B0604030504040204" pitchFamily="50" charset="-128"/>
              </a:rPr>
              <a:t>　日本年金機構への届出の申請をスマートフォンから行うことができます。</a:t>
            </a: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電子版「被保険者記録照会回答票」の確認</a:t>
            </a:r>
          </a:p>
          <a:p>
            <a:pPr defTabSz="842837">
              <a:defRPr/>
            </a:pPr>
            <a:r>
              <a:rPr lang="ja-JP" altLang="en-US" sz="1700" dirty="0">
                <a:latin typeface="Meiryo UI" panose="020B0604030504040204" pitchFamily="50" charset="-128"/>
                <a:ea typeface="Meiryo UI" panose="020B0604030504040204" pitchFamily="50" charset="-128"/>
              </a:rPr>
              <a:t>　年金記録の相談をした際に発行される「被保険者記録照会回答票」をスマートフォンから確認できます。</a:t>
            </a: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電子版「ねんきん定期便」の確認</a:t>
            </a:r>
          </a:p>
          <a:p>
            <a:pPr defTabSz="842837">
              <a:defRPr/>
            </a:pPr>
            <a:r>
              <a:rPr lang="ja-JP" altLang="en-US" sz="1700" dirty="0">
                <a:latin typeface="Meiryo UI" panose="020B0604030504040204" pitchFamily="50" charset="-128"/>
                <a:ea typeface="Meiryo UI" panose="020B0604030504040204" pitchFamily="50" charset="-128"/>
              </a:rPr>
              <a:t>　毎年誕生月に送付される「</a:t>
            </a:r>
            <a:r>
              <a:rPr lang="ja-JP" altLang="en-US" sz="1700" dirty="0" err="1">
                <a:latin typeface="Meiryo UI" panose="020B0604030504040204" pitchFamily="50" charset="-128"/>
                <a:ea typeface="Meiryo UI" panose="020B0604030504040204" pitchFamily="50" charset="-128"/>
              </a:rPr>
              <a:t>ねんきん</a:t>
            </a:r>
            <a:r>
              <a:rPr lang="ja-JP" altLang="en-US" sz="1700" dirty="0">
                <a:latin typeface="Meiryo UI" panose="020B0604030504040204" pitchFamily="50" charset="-128"/>
                <a:ea typeface="Meiryo UI" panose="020B0604030504040204" pitchFamily="50" charset="-128"/>
              </a:rPr>
              <a:t>定期便」をスマートフォンから確認できます。</a:t>
            </a: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持ち主不明記録検索</a:t>
            </a:r>
          </a:p>
          <a:p>
            <a:pPr defTabSz="842837">
              <a:defRPr/>
            </a:pPr>
            <a:r>
              <a:rPr lang="ja-JP" altLang="en-US" sz="1700" dirty="0">
                <a:latin typeface="Meiryo UI" panose="020B0604030504040204" pitchFamily="50" charset="-128"/>
                <a:ea typeface="Meiryo UI" panose="020B0604030504040204" pitchFamily="50" charset="-128"/>
              </a:rPr>
              <a:t>　現在持ち主がわからなくなっている年金記録などをインターネット上で検索できます。</a:t>
            </a:r>
          </a:p>
          <a:p>
            <a:pPr defTabSz="842837">
              <a:defRPr/>
            </a:pPr>
            <a:endParaRPr lang="en-US" altLang="ja-JP" sz="1700" dirty="0">
              <a:latin typeface="Meiryo UI" panose="020B0604030504040204" pitchFamily="50" charset="-128"/>
              <a:ea typeface="Meiryo UI" panose="020B0604030504040204" pitchFamily="50" charset="-128"/>
            </a:endParaRPr>
          </a:p>
          <a:p>
            <a:pPr defTabSz="842837">
              <a:defRPr/>
            </a:pPr>
            <a:r>
              <a:rPr lang="ja-JP" altLang="en-US" sz="1700" dirty="0">
                <a:latin typeface="Meiryo UI" panose="020B0604030504040204" pitchFamily="50" charset="-128"/>
                <a:ea typeface="Meiryo UI" panose="020B0604030504040204" pitchFamily="50" charset="-128"/>
              </a:rPr>
              <a:t>主にこのような機能が「</a:t>
            </a:r>
            <a:r>
              <a:rPr lang="ja-JP" altLang="en-US" sz="1700" dirty="0" err="1">
                <a:latin typeface="Meiryo UI" panose="020B0604030504040204" pitchFamily="50" charset="-128"/>
                <a:ea typeface="Meiryo UI" panose="020B0604030504040204" pitchFamily="50" charset="-128"/>
              </a:rPr>
              <a:t>ねんきん</a:t>
            </a:r>
            <a:r>
              <a:rPr lang="ja-JP" altLang="en-US" sz="1700" dirty="0">
                <a:latin typeface="Meiryo UI" panose="020B0604030504040204" pitchFamily="50" charset="-128"/>
                <a:ea typeface="Meiryo UI" panose="020B0604030504040204" pitchFamily="50" charset="-128"/>
              </a:rPr>
              <a:t>ネット」で利用することが可能です。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42804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922264">
              <a:defRPr/>
            </a:pP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ここでは、「ねんきんネット」</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を</a:t>
            </a: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利用するための登録の方法をご説明いたします</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a:t>
            </a:r>
            <a:endParaRPr kumimoji="1" lang="en-US" altLang="ja-JP" sz="17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922264">
              <a:defRPr/>
            </a:pPr>
            <a:r>
              <a:rPr lang="ja-JP" altLang="en-US" sz="1700" b="0" dirty="0">
                <a:latin typeface="Meiryo UI" panose="020B0604030504040204" pitchFamily="50" charset="-128"/>
                <a:ea typeface="Meiryo UI" panose="020B0604030504040204" pitchFamily="50" charset="-128"/>
              </a:rPr>
              <a:t>まず、「ねんきんネット」を利用する際の登録方法を</a:t>
            </a:r>
            <a:r>
              <a:rPr lang="en-US" altLang="ja-JP" sz="1700" b="0" dirty="0">
                <a:latin typeface="Meiryo UI" panose="020B0604030504040204" pitchFamily="50" charset="-128"/>
                <a:ea typeface="Meiryo UI" panose="020B0604030504040204" pitchFamily="50" charset="-128"/>
              </a:rPr>
              <a:t>2</a:t>
            </a:r>
            <a:r>
              <a:rPr lang="ja-JP" altLang="en-US" sz="1700" b="0" dirty="0">
                <a:latin typeface="Meiryo UI" panose="020B0604030504040204" pitchFamily="50" charset="-128"/>
                <a:ea typeface="Meiryo UI" panose="020B0604030504040204" pitchFamily="50" charset="-128"/>
              </a:rPr>
              <a:t>種類ご紹介</a:t>
            </a:r>
            <a:r>
              <a:rPr lang="ja-JP" altLang="en-US" sz="1700" dirty="0">
                <a:latin typeface="Meiryo UI" panose="020B0604030504040204" pitchFamily="50" charset="-128"/>
                <a:ea typeface="Meiryo UI" panose="020B0604030504040204" pitchFamily="50" charset="-128"/>
              </a:rPr>
              <a:t>いた</a:t>
            </a:r>
            <a:r>
              <a:rPr lang="ja-JP" altLang="en-US" sz="1700" b="0" dirty="0">
                <a:latin typeface="Meiryo UI" panose="020B0604030504040204" pitchFamily="50" charset="-128"/>
                <a:ea typeface="Meiryo UI" panose="020B0604030504040204" pitchFamily="50" charset="-128"/>
              </a:rPr>
              <a:t>します。</a:t>
            </a:r>
            <a:endParaRPr lang="ja-JP" altLang="en-US" sz="170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en-US" altLang="ja-JP" sz="1700" b="0" dirty="0">
                <a:latin typeface="Meiryo UI" panose="020B0604030504040204" pitchFamily="50" charset="-128"/>
                <a:ea typeface="Meiryo UI" panose="020B0604030504040204" pitchFamily="50" charset="-128"/>
              </a:rPr>
              <a:t>1</a:t>
            </a:r>
            <a:r>
              <a:rPr lang="ja-JP" altLang="en-US" sz="1700" b="0" dirty="0">
                <a:latin typeface="Meiryo UI" panose="020B0604030504040204" pitchFamily="50" charset="-128"/>
                <a:ea typeface="Meiryo UI" panose="020B0604030504040204" pitchFamily="50" charset="-128"/>
              </a:rPr>
              <a:t>つ目は、</a:t>
            </a:r>
            <a:r>
              <a:rPr lang="ja-JP" altLang="en-US" sz="1700" b="0" i="0" dirty="0">
                <a:effectLst/>
                <a:latin typeface="Meiryo UI" panose="020B0604030504040204" pitchFamily="50" charset="-128"/>
                <a:ea typeface="Meiryo UI" panose="020B0604030504040204" pitchFamily="50" charset="-128"/>
              </a:rPr>
              <a:t>マイナポータルからの利用登録をする方法です。</a:t>
            </a:r>
            <a:endParaRPr lang="en-US" altLang="ja-JP" sz="1700" b="0" i="0" dirty="0">
              <a:effectLst/>
              <a:latin typeface="Meiryo UI" panose="020B0604030504040204" pitchFamily="50" charset="-128"/>
              <a:ea typeface="Meiryo UI" panose="020B0604030504040204" pitchFamily="50" charset="-128"/>
            </a:endParaRPr>
          </a:p>
          <a:p>
            <a:pPr defTabSz="922264">
              <a:defRPr/>
            </a:pPr>
            <a:endParaRPr lang="en-US" altLang="ja-JP"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この方法では、まず、パソコンもしくはスマートフォンからマイナポータルにログインを行い、</a:t>
            </a:r>
            <a:endParaRPr lang="en-US" altLang="ja-JP"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マイナポータルの「年金記録・見込額を見る」（</a:t>
            </a:r>
            <a:r>
              <a:rPr lang="ja-JP" altLang="en-US" sz="1700" dirty="0" err="1">
                <a:latin typeface="Meiryo UI" panose="020B0604030504040204" pitchFamily="50" charset="-128"/>
                <a:ea typeface="Meiryo UI" panose="020B0604030504040204" pitchFamily="50" charset="-128"/>
              </a:rPr>
              <a:t>ねんきん</a:t>
            </a:r>
            <a:r>
              <a:rPr lang="ja-JP" altLang="en-US" sz="1700" dirty="0">
                <a:latin typeface="Meiryo UI" panose="020B0604030504040204" pitchFamily="50" charset="-128"/>
                <a:ea typeface="Meiryo UI" panose="020B0604030504040204" pitchFamily="50" charset="-128"/>
              </a:rPr>
              <a:t>ネット）の機能から</a:t>
            </a:r>
            <a:endParaRPr lang="en-US" altLang="ja-JP"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「ねんきんネット」へ連携手続きをする、といった流れで利用登録を行います。</a:t>
            </a:r>
          </a:p>
          <a:p>
            <a:pPr defTabSz="922264">
              <a:defRPr/>
            </a:pPr>
            <a:endParaRPr lang="en-US" altLang="ja-JP" sz="1700" dirty="0">
              <a:latin typeface="Meiryo UI" panose="020B0604030504040204" pitchFamily="50" charset="-128"/>
              <a:ea typeface="Meiryo UI" panose="020B0604030504040204" pitchFamily="50" charset="-128"/>
            </a:endParaRPr>
          </a:p>
          <a:p>
            <a:pPr defTabSz="922264">
              <a:defRPr/>
            </a:pPr>
            <a:r>
              <a:rPr lang="ja-JP" altLang="en-US" sz="1700" dirty="0">
                <a:latin typeface="Meiryo UI" panose="020B0604030504040204" pitchFamily="50" charset="-128"/>
                <a:ea typeface="Meiryo UI" panose="020B0604030504040204" pitchFamily="50" charset="-128"/>
              </a:rPr>
              <a:t>この登録方法では、マイナンバーカードとメールアドレスが必要となります。</a:t>
            </a: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en-US" altLang="ja-JP" sz="1700" b="0" dirty="0">
                <a:latin typeface="Meiryo UI" panose="020B0604030504040204" pitchFamily="50" charset="-128"/>
                <a:ea typeface="Meiryo UI" panose="020B0604030504040204" pitchFamily="50" charset="-128"/>
              </a:rPr>
              <a:t>2</a:t>
            </a:r>
            <a:r>
              <a:rPr lang="ja-JP" altLang="en-US" sz="1700" b="0" dirty="0">
                <a:latin typeface="Meiryo UI" panose="020B0604030504040204" pitchFamily="50" charset="-128"/>
                <a:ea typeface="Meiryo UI" panose="020B0604030504040204" pitchFamily="50" charset="-128"/>
              </a:rPr>
              <a:t>つ目は、マイナポータルは使わず、</a:t>
            </a:r>
            <a:r>
              <a:rPr lang="ja-JP" altLang="en-US" sz="1700" b="0" i="0" dirty="0">
                <a:effectLst/>
                <a:latin typeface="Meiryo UI" panose="020B0604030504040204" pitchFamily="50" charset="-128"/>
                <a:ea typeface="Meiryo UI" panose="020B0604030504040204" pitchFamily="50" charset="-128"/>
              </a:rPr>
              <a:t>「ねんきんネット」から直接利用登録をする方法です。</a:t>
            </a:r>
            <a:endParaRPr lang="en-US" altLang="ja-JP" sz="1700" b="0" i="0" dirty="0">
              <a:effectLst/>
              <a:latin typeface="Meiryo UI" panose="020B0604030504040204" pitchFamily="50" charset="-128"/>
              <a:ea typeface="Meiryo UI" panose="020B0604030504040204" pitchFamily="50" charset="-128"/>
            </a:endParaRPr>
          </a:p>
          <a:p>
            <a:pPr defTabSz="922264">
              <a:defRPr/>
            </a:pPr>
            <a:endParaRPr lang="en-US" altLang="ja-JP" sz="1700" b="0" i="0" dirty="0">
              <a:effectLst/>
              <a:latin typeface="Meiryo UI" panose="020B0604030504040204" pitchFamily="50" charset="-128"/>
              <a:ea typeface="Meiryo UI" panose="020B0604030504040204" pitchFamily="50" charset="-128"/>
            </a:endParaRPr>
          </a:p>
          <a:p>
            <a:pPr defTabSz="922264">
              <a:defRPr/>
            </a:pPr>
            <a:r>
              <a:rPr lang="ja-JP" altLang="en-US" sz="1700" b="0" i="0" dirty="0">
                <a:effectLst/>
                <a:latin typeface="Meiryo UI" panose="020B0604030504040204" pitchFamily="50" charset="-128"/>
                <a:ea typeface="Meiryo UI" panose="020B0604030504040204" pitchFamily="50" charset="-128"/>
              </a:rPr>
              <a:t>マイナンバーカードをお持ちでない方はこちらを選択してください。</a:t>
            </a:r>
            <a:endParaRPr lang="en-US" altLang="ja-JP" sz="1700" b="0" i="0" dirty="0">
              <a:effectLst/>
              <a:latin typeface="Meiryo UI" panose="020B0604030504040204" pitchFamily="50" charset="-128"/>
              <a:ea typeface="Meiryo UI" panose="020B0604030504040204" pitchFamily="50" charset="-128"/>
            </a:endParaRPr>
          </a:p>
          <a:p>
            <a:pPr defTabSz="922264">
              <a:defRPr/>
            </a:pPr>
            <a:endParaRPr lang="en-US" altLang="ja-JP" sz="1700" b="0" i="0" dirty="0">
              <a:effectLst/>
              <a:latin typeface="Meiryo UI" panose="020B0604030504040204" pitchFamily="50" charset="-128"/>
              <a:ea typeface="Meiryo UI" panose="020B0604030504040204" pitchFamily="50" charset="-128"/>
            </a:endParaRPr>
          </a:p>
          <a:p>
            <a:pPr defTabSz="922264">
              <a:defRPr/>
            </a:pPr>
            <a:r>
              <a:rPr lang="ja-JP" altLang="en-US" sz="1700" b="0" i="0" dirty="0">
                <a:effectLst/>
                <a:latin typeface="Meiryo UI" panose="020B0604030504040204" pitchFamily="50" charset="-128"/>
                <a:ea typeface="Meiryo UI" panose="020B0604030504040204" pitchFamily="50" charset="-128"/>
              </a:rPr>
              <a:t>こちらの方法では、</a:t>
            </a:r>
            <a:endParaRPr lang="en-US" altLang="ja-JP" sz="1700" b="0" i="0" dirty="0">
              <a:effectLst/>
              <a:latin typeface="Meiryo UI" panose="020B0604030504040204" pitchFamily="50" charset="-128"/>
              <a:ea typeface="Meiryo UI" panose="020B0604030504040204" pitchFamily="50" charset="-128"/>
            </a:endParaRPr>
          </a:p>
          <a:p>
            <a:pPr defTabSz="922264">
              <a:defRPr/>
            </a:pPr>
            <a:r>
              <a:rPr lang="ja-JP" altLang="en-US" sz="1700" b="0" i="0" dirty="0">
                <a:effectLst/>
                <a:latin typeface="Meiryo UI" panose="020B0604030504040204" pitchFamily="50" charset="-128"/>
                <a:ea typeface="Meiryo UI" panose="020B0604030504040204" pitchFamily="50" charset="-128"/>
              </a:rPr>
              <a:t>「</a:t>
            </a:r>
            <a:r>
              <a:rPr lang="ja-JP" altLang="en-US" sz="1700" b="0" i="0" dirty="0" err="1">
                <a:effectLst/>
                <a:latin typeface="Meiryo UI" panose="020B0604030504040204" pitchFamily="50" charset="-128"/>
                <a:ea typeface="Meiryo UI" panose="020B0604030504040204" pitchFamily="50" charset="-128"/>
              </a:rPr>
              <a:t>ねんきん</a:t>
            </a:r>
            <a:r>
              <a:rPr lang="ja-JP" altLang="en-US" sz="1700" b="0" i="0" dirty="0">
                <a:effectLst/>
                <a:latin typeface="Meiryo UI" panose="020B0604030504040204" pitchFamily="50" charset="-128"/>
                <a:ea typeface="Meiryo UI" panose="020B0604030504040204" pitchFamily="50" charset="-128"/>
              </a:rPr>
              <a:t>ネット」のユーザ</a:t>
            </a:r>
            <a:r>
              <a:rPr lang="en-US" altLang="ja-JP" sz="1700" b="0" i="0" dirty="0">
                <a:effectLst/>
                <a:latin typeface="Meiryo UI" panose="020B0604030504040204" pitchFamily="50" charset="-128"/>
                <a:ea typeface="Meiryo UI" panose="020B0604030504040204" pitchFamily="50" charset="-128"/>
              </a:rPr>
              <a:t>ID</a:t>
            </a:r>
            <a:r>
              <a:rPr lang="ja-JP" altLang="en-US" sz="1700" b="0" i="0" dirty="0">
                <a:effectLst/>
                <a:latin typeface="Meiryo UI" panose="020B0604030504040204" pitchFamily="50" charset="-128"/>
                <a:ea typeface="Meiryo UI" panose="020B0604030504040204" pitchFamily="50" charset="-128"/>
              </a:rPr>
              <a:t>を取得の上、「</a:t>
            </a:r>
            <a:r>
              <a:rPr lang="ja-JP" altLang="en-US" sz="1700" b="0" i="0" dirty="0" err="1">
                <a:effectLst/>
                <a:latin typeface="Meiryo UI" panose="020B0604030504040204" pitchFamily="50" charset="-128"/>
                <a:ea typeface="Meiryo UI" panose="020B0604030504040204" pitchFamily="50" charset="-128"/>
              </a:rPr>
              <a:t>ねんきん</a:t>
            </a:r>
            <a:r>
              <a:rPr lang="ja-JP" altLang="en-US" sz="1700" b="0" i="0" dirty="0">
                <a:effectLst/>
                <a:latin typeface="Meiryo UI" panose="020B0604030504040204" pitchFamily="50" charset="-128"/>
                <a:ea typeface="Meiryo UI" panose="020B0604030504040204" pitchFamily="50" charset="-128"/>
              </a:rPr>
              <a:t>ネット」から利用登録を進めます。</a:t>
            </a:r>
            <a:endParaRPr lang="en-US" altLang="ja-JP" sz="1700" b="0" i="0" dirty="0">
              <a:effectLst/>
              <a:latin typeface="Meiryo UI" panose="020B0604030504040204" pitchFamily="50" charset="-128"/>
              <a:ea typeface="Meiryo UI" panose="020B0604030504040204" pitchFamily="50" charset="-128"/>
            </a:endParaRPr>
          </a:p>
          <a:p>
            <a:pPr defTabSz="922264">
              <a:defRPr/>
            </a:pPr>
            <a:endParaRPr lang="en-US" altLang="ja-JP" sz="1700" b="0" i="0" dirty="0">
              <a:effectLst/>
              <a:latin typeface="Meiryo UI" panose="020B0604030504040204" pitchFamily="50" charset="-128"/>
              <a:ea typeface="Meiryo UI" panose="020B0604030504040204" pitchFamily="50" charset="-128"/>
            </a:endParaRPr>
          </a:p>
          <a:p>
            <a:pPr defTabSz="922264">
              <a:defRPr/>
            </a:pPr>
            <a:r>
              <a:rPr lang="ja-JP" altLang="en-US" sz="1700" b="0" i="0" dirty="0">
                <a:effectLst/>
                <a:latin typeface="Meiryo UI" panose="020B0604030504040204" pitchFamily="50" charset="-128"/>
                <a:ea typeface="Meiryo UI" panose="020B0604030504040204" pitchFamily="50" charset="-128"/>
              </a:rPr>
              <a:t>こちらの方法は、アクセスキーを持っている方と持っていない方で登録方法が異なります。</a:t>
            </a:r>
          </a:p>
          <a:p>
            <a:pPr defTabSz="922264">
              <a:defRPr/>
            </a:pPr>
            <a:endParaRPr lang="en-US" altLang="ja-JP" sz="1700" b="0" i="0" dirty="0">
              <a:effectLst/>
              <a:latin typeface="Meiryo UI" panose="020B0604030504040204" pitchFamily="50" charset="-128"/>
              <a:ea typeface="Meiryo UI" panose="020B0604030504040204" pitchFamily="50" charset="-128"/>
            </a:endParaRPr>
          </a:p>
          <a:p>
            <a:pPr defTabSz="922264">
              <a:defRPr/>
            </a:pPr>
            <a:r>
              <a:rPr lang="ja-JP" altLang="en-US" sz="1700" b="0" i="0" dirty="0">
                <a:effectLst/>
                <a:latin typeface="Meiryo UI" panose="020B0604030504040204" pitchFamily="50" charset="-128"/>
                <a:ea typeface="Meiryo UI" panose="020B0604030504040204" pitchFamily="50" charset="-128"/>
              </a:rPr>
              <a:t>ユーザ</a:t>
            </a:r>
            <a:r>
              <a:rPr lang="en-US" altLang="ja-JP" sz="1700" b="0" i="0" dirty="0">
                <a:effectLst/>
                <a:latin typeface="Meiryo UI" panose="020B0604030504040204" pitchFamily="50" charset="-128"/>
                <a:ea typeface="Meiryo UI" panose="020B0604030504040204" pitchFamily="50" charset="-128"/>
              </a:rPr>
              <a:t>ID</a:t>
            </a:r>
            <a:r>
              <a:rPr lang="ja-JP" altLang="en-US" sz="1700" b="0" i="0" dirty="0">
                <a:effectLst/>
                <a:latin typeface="Meiryo UI" panose="020B0604030504040204" pitchFamily="50" charset="-128"/>
                <a:ea typeface="Meiryo UI" panose="020B0604030504040204" pitchFamily="50" charset="-128"/>
              </a:rPr>
              <a:t>の取得には、年金手帳や年金証書などで確認できる「基礎年金番号」と登録するメールアドレスが必要となります。</a:t>
            </a:r>
            <a:br>
              <a:rPr lang="ja-JP" altLang="en-US" sz="1700" b="0" i="0" dirty="0">
                <a:effectLst/>
                <a:latin typeface="Meiryo UI" panose="020B0604030504040204" pitchFamily="50" charset="-128"/>
                <a:ea typeface="Meiryo UI" panose="020B0604030504040204" pitchFamily="50" charset="-128"/>
              </a:rPr>
            </a:br>
            <a:endParaRPr lang="en-US" altLang="ja-JP" sz="1700" b="0" i="0" dirty="0">
              <a:effectLst/>
              <a:latin typeface="Meiryo UI" panose="020B0604030504040204" pitchFamily="50" charset="-128"/>
              <a:ea typeface="Meiryo UI" panose="020B0604030504040204" pitchFamily="50" charset="-128"/>
            </a:endParaRPr>
          </a:p>
          <a:p>
            <a:pPr defTabSz="922264">
              <a:defRPr/>
            </a:pPr>
            <a:r>
              <a:rPr lang="ja-JP" altLang="en-US" sz="1700" b="0" i="0" dirty="0">
                <a:effectLst/>
                <a:latin typeface="Meiryo UI" panose="020B0604030504040204" pitchFamily="50" charset="-128"/>
                <a:ea typeface="Meiryo UI" panose="020B0604030504040204" pitchFamily="50" charset="-128"/>
              </a:rPr>
              <a:t>　アクセスキーをお持ちの場合はあわせてご用意ください。</a:t>
            </a:r>
          </a:p>
          <a:p>
            <a:pPr defTabSz="922264">
              <a:defRPr/>
            </a:pPr>
            <a:endParaRPr lang="en-US" altLang="ja-JP" sz="1700" b="0" i="0" dirty="0">
              <a:effectLst/>
              <a:latin typeface="Meiryo UI" panose="020B0604030504040204" pitchFamily="50" charset="-128"/>
              <a:ea typeface="Meiryo UI" panose="020B0604030504040204" pitchFamily="50" charset="-128"/>
            </a:endParaRPr>
          </a:p>
          <a:p>
            <a:pPr defTabSz="922264">
              <a:defRPr/>
            </a:pPr>
            <a:r>
              <a:rPr lang="ja-JP" altLang="en-US" sz="1700" b="0" i="0" dirty="0">
                <a:effectLst/>
                <a:latin typeface="Meiryo UI" panose="020B0604030504040204" pitchFamily="50" charset="-128"/>
                <a:ea typeface="Meiryo UI" panose="020B0604030504040204" pitchFamily="50" charset="-128"/>
              </a:rPr>
              <a:t>なお、アクセスキーとは、ユーザ</a:t>
            </a:r>
            <a:r>
              <a:rPr lang="en-US" altLang="ja-JP" sz="1700" b="0" i="0" dirty="0">
                <a:effectLst/>
                <a:latin typeface="Meiryo UI" panose="020B0604030504040204" pitchFamily="50" charset="-128"/>
                <a:ea typeface="Meiryo UI" panose="020B0604030504040204" pitchFamily="50" charset="-128"/>
              </a:rPr>
              <a:t>ID</a:t>
            </a:r>
            <a:r>
              <a:rPr lang="ja-JP" altLang="en-US" sz="1700" b="0" i="0" dirty="0">
                <a:effectLst/>
                <a:latin typeface="Meiryo UI" panose="020B0604030504040204" pitchFamily="50" charset="-128"/>
                <a:ea typeface="Meiryo UI" panose="020B0604030504040204" pitchFamily="50" charset="-128"/>
              </a:rPr>
              <a:t>の取得に必要な</a:t>
            </a:r>
            <a:r>
              <a:rPr lang="en-US" altLang="ja-JP" sz="1700" b="0" i="0" dirty="0">
                <a:effectLst/>
                <a:latin typeface="Meiryo UI" panose="020B0604030504040204" pitchFamily="50" charset="-128"/>
                <a:ea typeface="Meiryo UI" panose="020B0604030504040204" pitchFamily="50" charset="-128"/>
              </a:rPr>
              <a:t>17</a:t>
            </a:r>
            <a:r>
              <a:rPr lang="ja-JP" altLang="en-US" sz="1700" b="0" i="0" dirty="0">
                <a:effectLst/>
                <a:latin typeface="Meiryo UI" panose="020B0604030504040204" pitchFamily="50" charset="-128"/>
                <a:ea typeface="Meiryo UI" panose="020B0604030504040204" pitchFamily="50" charset="-128"/>
              </a:rPr>
              <a:t>桁の番号のことで、</a:t>
            </a:r>
          </a:p>
          <a:p>
            <a:pPr defTabSz="922264">
              <a:defRPr/>
            </a:pPr>
            <a:r>
              <a:rPr lang="ja-JP" altLang="en-US" sz="1700" b="0" i="0" dirty="0">
                <a:effectLst/>
                <a:latin typeface="Meiryo UI" panose="020B0604030504040204" pitchFamily="50" charset="-128"/>
                <a:ea typeface="Meiryo UI" panose="020B0604030504040204" pitchFamily="50" charset="-128"/>
              </a:rPr>
              <a:t>「</a:t>
            </a:r>
            <a:r>
              <a:rPr lang="ja-JP" altLang="en-US" sz="1700" b="0" i="0" dirty="0" err="1">
                <a:effectLst/>
                <a:latin typeface="Meiryo UI" panose="020B0604030504040204" pitchFamily="50" charset="-128"/>
                <a:ea typeface="Meiryo UI" panose="020B0604030504040204" pitchFamily="50" charset="-128"/>
              </a:rPr>
              <a:t>ねんきん</a:t>
            </a:r>
            <a:r>
              <a:rPr lang="ja-JP" altLang="en-US" sz="1700" b="0" i="0" dirty="0">
                <a:effectLst/>
                <a:latin typeface="Meiryo UI" panose="020B0604030504040204" pitchFamily="50" charset="-128"/>
                <a:ea typeface="Meiryo UI" panose="020B0604030504040204" pitchFamily="50" charset="-128"/>
              </a:rPr>
              <a:t>定期便」などに記載がされています。</a:t>
            </a:r>
          </a:p>
          <a:p>
            <a:pPr defTabSz="922264">
              <a:defRPr/>
            </a:pPr>
            <a:endParaRPr lang="en-US" altLang="ja-JP" sz="1700" b="0" i="0" dirty="0">
              <a:effectLst/>
              <a:latin typeface="Meiryo UI" panose="020B0604030504040204" pitchFamily="50" charset="-128"/>
              <a:ea typeface="Meiryo UI" panose="020B0604030504040204" pitchFamily="50" charset="-128"/>
            </a:endParaRPr>
          </a:p>
          <a:p>
            <a:pPr defTabSz="922264">
              <a:defRPr/>
            </a:pPr>
            <a:r>
              <a:rPr lang="ja-JP" altLang="en-US" sz="1700" b="0" i="0" dirty="0">
                <a:effectLst/>
                <a:latin typeface="Meiryo UI" panose="020B0604030504040204" pitchFamily="50" charset="-128"/>
                <a:ea typeface="Meiryo UI" panose="020B0604030504040204" pitchFamily="50" charset="-128"/>
              </a:rPr>
              <a:t>この番号を使用してお申し込みをいただくことで、即時にユーザ</a:t>
            </a:r>
            <a:r>
              <a:rPr lang="en-US" altLang="ja-JP" sz="1700" b="0" i="0" dirty="0">
                <a:effectLst/>
                <a:latin typeface="Meiryo UI" panose="020B0604030504040204" pitchFamily="50" charset="-128"/>
                <a:ea typeface="Meiryo UI" panose="020B0604030504040204" pitchFamily="50" charset="-128"/>
              </a:rPr>
              <a:t>ID</a:t>
            </a:r>
            <a:r>
              <a:rPr lang="ja-JP" altLang="en-US" sz="1700" b="0" i="0" dirty="0">
                <a:effectLst/>
                <a:latin typeface="Meiryo UI" panose="020B0604030504040204" pitchFamily="50" charset="-128"/>
                <a:ea typeface="Meiryo UI" panose="020B0604030504040204" pitchFamily="50" charset="-128"/>
              </a:rPr>
              <a:t>を取得できます。</a:t>
            </a:r>
            <a:endParaRPr lang="en-US" altLang="ja-JP" sz="1700" b="0" i="0" dirty="0">
              <a:effectLst/>
              <a:latin typeface="Meiryo UI" panose="020B0604030504040204" pitchFamily="50" charset="-128"/>
              <a:ea typeface="Meiryo UI" panose="020B0604030504040204" pitchFamily="50" charset="-128"/>
            </a:endParaRPr>
          </a:p>
          <a:p>
            <a:pPr defTabSz="922264">
              <a:defRPr/>
            </a:pPr>
            <a:endParaRPr lang="en-US" altLang="ja-JP" sz="1700" b="0" i="0" dirty="0">
              <a:effectLst/>
              <a:latin typeface="Meiryo UI" panose="020B0604030504040204" pitchFamily="50" charset="-128"/>
              <a:ea typeface="Meiryo UI" panose="020B0604030504040204" pitchFamily="50" charset="-128"/>
            </a:endParaRPr>
          </a:p>
          <a:p>
            <a:pPr defTabSz="922264">
              <a:defRPr/>
            </a:pPr>
            <a:r>
              <a:rPr lang="en-US" altLang="ja-JP" sz="1700" b="0" i="0" dirty="0">
                <a:effectLst/>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b="0" i="0" dirty="0">
                <a:effectLst/>
                <a:latin typeface="Meiryo UI" panose="020B0604030504040204" pitchFamily="50" charset="-128"/>
                <a:ea typeface="Meiryo UI" panose="020B0604030504040204" pitchFamily="50" charset="-128"/>
              </a:rPr>
              <a:t>】</a:t>
            </a:r>
          </a:p>
          <a:p>
            <a:pPr defTabSz="922264">
              <a:defRPr/>
            </a:pPr>
            <a:endParaRPr lang="en-US" altLang="ja-JP" sz="1700" b="0" i="0" dirty="0">
              <a:effectLst/>
              <a:latin typeface="Meiryo UI" panose="020B0604030504040204" pitchFamily="50" charset="-128"/>
              <a:ea typeface="Meiryo UI" panose="020B0604030504040204" pitchFamily="50" charset="-128"/>
            </a:endParaRPr>
          </a:p>
          <a:p>
            <a:pPr defTabSz="922264">
              <a:defRPr/>
            </a:pPr>
            <a:r>
              <a:rPr lang="ja-JP" altLang="en-US" sz="1700" b="0" i="0" dirty="0">
                <a:effectLst/>
                <a:latin typeface="Meiryo UI" panose="020B0604030504040204" pitchFamily="50" charset="-128"/>
                <a:ea typeface="Meiryo UI" panose="020B0604030504040204" pitchFamily="50" charset="-128"/>
              </a:rPr>
              <a:t>講師の皆さまは、受講者の方が、どの方法で登録をしようとしているのか、把握の上講習会を進めてください。</a:t>
            </a:r>
          </a:p>
          <a:p>
            <a:pPr defTabSz="922264">
              <a:defRPr/>
            </a:pPr>
            <a:endParaRPr lang="en-US" altLang="ja-JP" sz="11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19514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algn="l" rtl="0" fontAlgn="base"/>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それでは、「ねんきんネット」</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を利用するために</a:t>
            </a: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まずは</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検索から始めましょう。</a:t>
            </a:r>
            <a:r>
              <a:rPr lang="en-US" altLang="ja-JP" sz="17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700" b="0" i="0" dirty="0">
                <a:solidFill>
                  <a:srgbClr val="000000"/>
                </a:solidFill>
                <a:effectLst/>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r>
              <a:rPr lang="en-US" altLang="ja-JP" sz="17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700" b="0" i="0" dirty="0">
                <a:solidFill>
                  <a:srgbClr val="000000"/>
                </a:solidFill>
                <a:effectLst/>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最初に、</a:t>
            </a:r>
            <a:r>
              <a:rPr lang="en-US" altLang="ja-JP" sz="1700" b="0" i="0" u="none" strike="noStrike" dirty="0">
                <a:solidFill>
                  <a:srgbClr val="000000"/>
                </a:solidFill>
                <a:effectLst/>
                <a:latin typeface="Meiryo UI" panose="020B0604030504040204" pitchFamily="50" charset="-128"/>
                <a:ea typeface="Meiryo UI" panose="020B0604030504040204" pitchFamily="50" charset="-128"/>
              </a:rPr>
              <a:t>Android</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スマートフォンをお持ちの方の操作方法です。</a:t>
            </a:r>
            <a:r>
              <a:rPr lang="en-US" altLang="ja-JP" sz="1700" b="0" i="0" dirty="0">
                <a:solidFill>
                  <a:srgbClr val="000000"/>
                </a:solidFill>
                <a:effectLst/>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r>
              <a:rPr lang="en-US" altLang="ja-JP" sz="17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700" b="0" i="0" dirty="0">
                <a:solidFill>
                  <a:srgbClr val="000000"/>
                </a:solidFill>
                <a:effectLst/>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①ホーム画面の「</a:t>
            </a:r>
            <a:r>
              <a:rPr lang="en-US" altLang="ja-JP" sz="1700" b="0" i="0" u="none" strike="noStrike" dirty="0">
                <a:solidFill>
                  <a:srgbClr val="000000"/>
                </a:solidFill>
                <a:effectLst/>
                <a:latin typeface="Meiryo UI" panose="020B0604030504040204" pitchFamily="50" charset="-128"/>
                <a:ea typeface="Meiryo UI" panose="020B0604030504040204" pitchFamily="50" charset="-128"/>
              </a:rPr>
              <a:t>Chrome</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」を押します。</a:t>
            </a:r>
            <a:r>
              <a:rPr lang="en-US" altLang="ja-JP" sz="17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700" b="0" i="0" dirty="0">
                <a:solidFill>
                  <a:srgbClr val="000000"/>
                </a:solidFill>
                <a:effectLst/>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endParaRPr lang="en-US" altLang="ja-JP" sz="17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base"/>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②「検索用の枠」を押します。</a:t>
            </a:r>
            <a:r>
              <a:rPr lang="en-US" altLang="ja-JP" sz="17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700" b="0" i="0" dirty="0">
                <a:solidFill>
                  <a:srgbClr val="000000"/>
                </a:solidFill>
                <a:effectLst/>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endParaRPr lang="en-US" altLang="ja-JP" sz="17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base"/>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③</a:t>
            </a: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「ねんきんネット」</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と入力します。</a:t>
            </a:r>
            <a:r>
              <a:rPr lang="en-US" altLang="ja-JP" sz="1700" b="0" i="0" dirty="0">
                <a:solidFill>
                  <a:srgbClr val="000000"/>
                </a:solidFill>
                <a:effectLst/>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r>
              <a:rPr lang="en-US" altLang="ja-JP" sz="1100" b="0" i="0" dirty="0">
                <a:solidFill>
                  <a:srgbClr val="000000"/>
                </a:solidFill>
                <a:effectLst/>
                <a:latin typeface="Meiryo UI" panose="020B0604030504040204" pitchFamily="50" charset="-128"/>
                <a:ea typeface="Meiryo UI" panose="020B0604030504040204" pitchFamily="50" charset="-128"/>
              </a:rPr>
              <a:t>​</a:t>
            </a:r>
            <a:endParaRPr lang="en-US" altLang="ja-JP" sz="1100" b="0" i="0" dirty="0">
              <a:solidFill>
                <a:srgbClr val="444444"/>
              </a:solidFill>
              <a:effectLst/>
              <a:latin typeface="Meiryo UI" panose="020B0604030504040204" pitchFamily="50" charset="-128"/>
              <a:ea typeface="Meiryo UI" panose="020B0604030504040204" pitchFamily="50" charset="-128"/>
            </a:endParaRPr>
          </a:p>
          <a:p>
            <a:pPr defTabSz="922264">
              <a:defRPr/>
            </a:pPr>
            <a:endParaRPr lang="en-US" altLang="ja-JP" sz="11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30366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algn="l" rtl="0" fontAlgn="base"/>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④画面右下の「水色の右矢印」を押します。</a:t>
            </a:r>
            <a:r>
              <a:rPr lang="en-US" altLang="ja-JP" sz="17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700" b="0" i="0" dirty="0">
                <a:solidFill>
                  <a:srgbClr val="000000"/>
                </a:solidFill>
                <a:effectLst/>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endParaRPr lang="en-US" altLang="ja-JP" sz="17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base"/>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⑤検索結果の中から</a:t>
            </a: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日本年金機構の「ねんきんネット」</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を押します。</a:t>
            </a:r>
            <a:r>
              <a:rPr lang="en-US" altLang="ja-JP" sz="17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700" b="0" i="0" dirty="0">
                <a:solidFill>
                  <a:srgbClr val="000000"/>
                </a:solidFill>
                <a:effectLst/>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endParaRPr lang="en-US" altLang="ja-JP" sz="17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base"/>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⑥</a:t>
            </a: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「ねんきんネット」</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が表示されます。</a:t>
            </a:r>
            <a:r>
              <a:rPr lang="en-US" altLang="ja-JP" sz="1700" b="0" i="0" dirty="0">
                <a:solidFill>
                  <a:srgbClr val="000000"/>
                </a:solidFill>
                <a:effectLst/>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r>
              <a:rPr lang="en-US" altLang="ja-JP" sz="1100" b="0" i="0" dirty="0">
                <a:solidFill>
                  <a:srgbClr val="000000"/>
                </a:solidFill>
                <a:effectLst/>
                <a:latin typeface="Meiryo UI" panose="020B0604030504040204" pitchFamily="50" charset="-128"/>
                <a:ea typeface="Meiryo UI" panose="020B0604030504040204" pitchFamily="50" charset="-128"/>
              </a:rPr>
              <a:t>​</a:t>
            </a:r>
            <a:endParaRPr lang="en-US" altLang="ja-JP" sz="1100" b="0" i="0" dirty="0">
              <a:solidFill>
                <a:srgbClr val="444444"/>
              </a:solidFill>
              <a:effectLst/>
              <a:latin typeface="Meiryo UI" panose="020B0604030504040204" pitchFamily="50" charset="-128"/>
              <a:ea typeface="Meiryo UI" panose="020B0604030504040204" pitchFamily="50" charset="-128"/>
            </a:endParaRPr>
          </a:p>
          <a:p>
            <a:pPr algn="l" rtl="0" fontAlgn="base"/>
            <a:r>
              <a:rPr lang="en-US" altLang="ja-JP" sz="1100" b="0" i="0" dirty="0">
                <a:solidFill>
                  <a:srgbClr val="000000"/>
                </a:solidFill>
                <a:effectLst/>
                <a:latin typeface="Meiryo UI" panose="020B0604030504040204" pitchFamily="50" charset="-128"/>
                <a:ea typeface="Meiryo UI" panose="020B0604030504040204" pitchFamily="50" charset="-128"/>
              </a:rPr>
              <a:t>​</a:t>
            </a:r>
            <a:endParaRPr lang="en-US" altLang="ja-JP" sz="1100" b="0" i="0" dirty="0">
              <a:solidFill>
                <a:srgbClr val="444444"/>
              </a:solidFill>
              <a:effectLst/>
              <a:latin typeface="Meiryo UI" panose="020B0604030504040204" pitchFamily="50" charset="-128"/>
              <a:ea typeface="Meiryo UI" panose="020B0604030504040204" pitchFamily="50" charset="-128"/>
            </a:endParaRPr>
          </a:p>
          <a:p>
            <a:pPr defTabSz="842837">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46605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59FFA80-1A57-724F-F023-FA8B231786B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0C2D9A0-1038-5BBC-F58D-8F44E968CC2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2036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60F5D3E-27E7-55EF-5562-7F5464889BD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0546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0CF3950-2260-936F-AC9B-C3D1669162C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3131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C64FA93-37E7-FB43-F2CA-D716BAC20F9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5901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292DBBA-1A92-5983-44ED-72F02A08E7A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3327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6F972D2-E89B-08B1-1CD3-A4ABAE98351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6719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785B078-E5D6-86BD-59DF-A4FCB86276F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4958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CDF7D67-3C4E-26D3-13CD-1272239B160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7042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5CA33E4-9929-94D7-B3D1-46EE5A454C1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0952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BFC0C50-6489-CF87-984A-02EAE155927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2775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80E6604-CFC4-1938-4422-49CE9092C14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9820EC5-B88B-3B8E-6B86-8AF99312FAC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47900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C0BC7ED-5157-AE7B-C3D5-2141159CF6F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3195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F16C26A-A5E4-1284-5413-EC76F2B6017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1777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C19C35C-9BD0-BCE7-17C2-30383F5622F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4760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02F5BD3-12A1-3EC4-66C5-4E8F69E40D8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66072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0DF6BEE-8266-B0CE-CBA2-848638B3879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74172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F8F1AD2-09FC-D77A-9E8F-D9197199B94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81482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9F227E9-E38B-3304-0C77-16DDF456834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22922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163FC8C-B9EE-0221-B14A-D5CBB54C00B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03836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0BA619D-5038-E799-9DBF-B7E8A93BB62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2794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3128581-E411-9DB9-D7B0-A2CFDDE98DA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9BAE39-CEF8-B50B-4EDB-4665F14D809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4016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5398D20-C8C9-9EBC-0D82-311FD91E2C6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9977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23C2569-F8B5-F54C-A113-89714FD21D4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2B8B7962-33CE-B643-0C20-0E48F6D06F5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7471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0EF9A53-0C29-42E3-024E-8BC0F567CEC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6882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6B5E425-5B8B-77B7-2CEC-C5A8A3F4141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69866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2122</Words>
  <Application>Microsoft Office PowerPoint</Application>
  <PresentationFormat>画面に合わせる (4:3)</PresentationFormat>
  <Paragraphs>301</Paragraphs>
  <Slides>29</Slides>
  <Notes>29</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7"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2024-03-26T04:02:11Z</dcterms:created>
  <dcterms:modified xsi:type="dcterms:W3CDTF">2025-03-18T06:50:58Z</dcterms:modified>
</cp:coreProperties>
</file>