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1"/>
  </p:notesMasterIdLst>
  <p:sldIdLst>
    <p:sldId id="269" r:id="rId5"/>
    <p:sldId id="419" r:id="rId6"/>
    <p:sldId id="471" r:id="rId7"/>
    <p:sldId id="472" r:id="rId8"/>
    <p:sldId id="473" r:id="rId9"/>
    <p:sldId id="423" r:id="rId10"/>
    <p:sldId id="474" r:id="rId11"/>
    <p:sldId id="475" r:id="rId12"/>
    <p:sldId id="476" r:id="rId13"/>
    <p:sldId id="412" r:id="rId14"/>
    <p:sldId id="413" r:id="rId15"/>
    <p:sldId id="411" r:id="rId16"/>
    <p:sldId id="408" r:id="rId17"/>
    <p:sldId id="420" r:id="rId18"/>
    <p:sldId id="421" r:id="rId19"/>
    <p:sldId id="410" r:id="rId20"/>
  </p:sldIdLst>
  <p:sldSz cx="9144000" cy="6858000" type="screen4x3"/>
  <p:notesSz cx="6669088" cy="9926638"/>
  <p:custDataLst>
    <p:tags r:id="rId22"/>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7864"/>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551" autoAdjust="0"/>
    <p:restoredTop sz="96270" autoAdjust="0"/>
  </p:normalViewPr>
  <p:slideViewPr>
    <p:cSldViewPr snapToObjects="1">
      <p:cViewPr varScale="1">
        <p:scale>
          <a:sx n="111" d="100"/>
          <a:sy n="111" d="100"/>
        </p:scale>
        <p:origin x="1206" y="114"/>
      </p:cViewPr>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0"/>
    </p:cViewPr>
  </p:sorterViewPr>
  <p:notesViewPr>
    <p:cSldViewPr snapToObjects="1">
      <p:cViewPr>
        <p:scale>
          <a:sx n="100" d="100"/>
          <a:sy n="100" d="100"/>
        </p:scale>
        <p:origin x="74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889939" cy="498055"/>
          </a:xfrm>
          <a:prstGeom prst="rect">
            <a:avLst/>
          </a:prstGeom>
        </p:spPr>
        <p:txBody>
          <a:bodyPr vert="horz" lIns="91391" tIns="45696" rIns="91391" bIns="45696" rtlCol="0"/>
          <a:lstStyle>
            <a:lvl1pPr algn="l">
              <a:defRPr sz="1200"/>
            </a:lvl1pPr>
          </a:lstStyle>
          <a:p>
            <a:endParaRPr kumimoji="1" lang="ja-JP" altLang="en-US"/>
          </a:p>
        </p:txBody>
      </p:sp>
      <p:sp>
        <p:nvSpPr>
          <p:cNvPr id="3" name="日付プレースホルダー 2"/>
          <p:cNvSpPr>
            <a:spLocks noGrp="1"/>
          </p:cNvSpPr>
          <p:nvPr>
            <p:ph type="dt" idx="1"/>
          </p:nvPr>
        </p:nvSpPr>
        <p:spPr>
          <a:xfrm>
            <a:off x="3777606" y="1"/>
            <a:ext cx="2889939" cy="498055"/>
          </a:xfrm>
          <a:prstGeom prst="rect">
            <a:avLst/>
          </a:prstGeom>
        </p:spPr>
        <p:txBody>
          <a:bodyPr vert="horz" lIns="91391" tIns="45696" rIns="91391" bIns="45696" rtlCol="0"/>
          <a:lstStyle>
            <a:lvl1pPr algn="r">
              <a:defRPr sz="1200"/>
            </a:lvl1pPr>
          </a:lstStyle>
          <a:p>
            <a:fld id="{BA50B120-CD90-CA4A-A384-DB7B908530F3}" type="datetimeFigureOut">
              <a:rPr kumimoji="1" lang="ja-JP" altLang="en-US" smtClean="0"/>
              <a:t>2025/3/18</a:t>
            </a:fld>
            <a:endParaRPr kumimoji="1" lang="ja-JP" altLang="en-US"/>
          </a:p>
        </p:txBody>
      </p:sp>
      <p:sp>
        <p:nvSpPr>
          <p:cNvPr id="4" name="スライド イメージ プレースホルダー 3"/>
          <p:cNvSpPr>
            <a:spLocks noGrp="1" noRot="1" noChangeAspect="1"/>
          </p:cNvSpPr>
          <p:nvPr>
            <p:ph type="sldImg" idx="2"/>
          </p:nvPr>
        </p:nvSpPr>
        <p:spPr>
          <a:xfrm>
            <a:off x="754286" y="249028"/>
            <a:ext cx="5160516" cy="3870764"/>
          </a:xfrm>
          <a:prstGeom prst="rect">
            <a:avLst/>
          </a:prstGeom>
          <a:noFill/>
          <a:ln w="12700">
            <a:solidFill>
              <a:prstClr val="black"/>
            </a:solidFill>
          </a:ln>
        </p:spPr>
        <p:txBody>
          <a:bodyPr vert="horz" lIns="91391" tIns="45696" rIns="91391" bIns="45696" rtlCol="0" anchor="ctr"/>
          <a:lstStyle/>
          <a:p>
            <a:endParaRPr lang="ja-JP" altLang="en-US"/>
          </a:p>
        </p:txBody>
      </p:sp>
      <p:sp>
        <p:nvSpPr>
          <p:cNvPr id="5" name="ノート プレースホルダー 4"/>
          <p:cNvSpPr>
            <a:spLocks noGrp="1"/>
          </p:cNvSpPr>
          <p:nvPr>
            <p:ph type="body" sz="quarter" idx="3"/>
          </p:nvPr>
        </p:nvSpPr>
        <p:spPr>
          <a:xfrm>
            <a:off x="666908" y="4777195"/>
            <a:ext cx="5691971" cy="5149441"/>
          </a:xfrm>
          <a:prstGeom prst="rect">
            <a:avLst/>
          </a:prstGeom>
        </p:spPr>
        <p:txBody>
          <a:bodyPr vert="horz" lIns="91391" tIns="45696" rIns="91391" bIns="4569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428585"/>
            <a:ext cx="2889939" cy="498054"/>
          </a:xfrm>
          <a:prstGeom prst="rect">
            <a:avLst/>
          </a:prstGeom>
        </p:spPr>
        <p:txBody>
          <a:bodyPr vert="horz" lIns="91391" tIns="45696" rIns="91391" bIns="4569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77606" y="9428585"/>
            <a:ext cx="2889939" cy="498054"/>
          </a:xfrm>
          <a:prstGeom prst="rect">
            <a:avLst/>
          </a:prstGeom>
        </p:spPr>
        <p:txBody>
          <a:bodyPr vert="horz" lIns="91391" tIns="45696" rIns="91391" bIns="45696"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6909" y="4777195"/>
            <a:ext cx="5335270" cy="4936060"/>
          </a:xfrm>
        </p:spPr>
        <p:txBody>
          <a:bodyPr/>
          <a:lstStyle/>
          <a:p>
            <a:r>
              <a:rPr lang="ja-JP" altLang="en-US" dirty="0"/>
              <a:t>みなさん、こんにちは。</a:t>
            </a:r>
            <a:endParaRPr lang="en-US" altLang="ja-JP" dirty="0"/>
          </a:p>
          <a:p>
            <a:endParaRPr lang="en-US" altLang="ja-JP" dirty="0"/>
          </a:p>
          <a:p>
            <a:r>
              <a:rPr lang="ja-JP" altLang="en-US" dirty="0"/>
              <a:t>これから、マイナポータルの利用の仕方についてご説明していきます。</a:t>
            </a:r>
            <a:endParaRPr lang="en-US" altLang="ja-JP" dirty="0"/>
          </a:p>
          <a:p>
            <a:endParaRPr lang="en-US" altLang="ja-JP" dirty="0"/>
          </a:p>
          <a:p>
            <a:r>
              <a:rPr lang="ja-JP" altLang="en-US" dirty="0"/>
              <a:t>どうぞよろしくお願いいたします。</a:t>
            </a:r>
            <a:endParaRPr lang="en-US" altLang="ja-JP" dirty="0"/>
          </a:p>
          <a:p>
            <a:endParaRPr lang="en-US" altLang="ja-JP" dirty="0"/>
          </a:p>
          <a:p>
            <a:endParaRPr lang="en-US" altLang="ja-JP" dirty="0"/>
          </a:p>
          <a:p>
            <a:r>
              <a:rPr lang="en-US" altLang="ja-JP" dirty="0"/>
              <a:t>【</a:t>
            </a:r>
            <a:r>
              <a:rPr lang="ja-JP" altLang="en-US" dirty="0"/>
              <a:t>補足説明</a:t>
            </a:r>
            <a:r>
              <a:rPr lang="en-US" altLang="ja-JP" dirty="0"/>
              <a:t>】</a:t>
            </a:r>
          </a:p>
          <a:p>
            <a:endParaRPr lang="en-US" altLang="ja-JP" dirty="0"/>
          </a:p>
          <a:p>
            <a:r>
              <a:rPr lang="ja-JP" altLang="en-US" dirty="0"/>
              <a:t>講師の皆様は、講座を行うにあたって、次の点を注意してください。</a:t>
            </a:r>
            <a:endParaRPr lang="en-US" altLang="ja-JP" dirty="0"/>
          </a:p>
          <a:p>
            <a:endParaRPr lang="en-US" altLang="ja-JP" dirty="0"/>
          </a:p>
          <a:p>
            <a:r>
              <a:rPr lang="ja-JP" altLang="en-US" dirty="0"/>
              <a:t>受講者の皆様から、マイナンバー制度やマイナポータルの詳細等について、教材での説明にない内容についての質問を受けた場合は、自身の理解で回答せずに、以下の照会先をお伝えください。</a:t>
            </a:r>
            <a:endParaRPr lang="en-US" altLang="ja-JP" dirty="0"/>
          </a:p>
          <a:p>
            <a:endParaRPr lang="en-US" altLang="ja-JP" dirty="0"/>
          </a:p>
          <a:p>
            <a:r>
              <a:rPr lang="ja-JP" altLang="en-US" dirty="0"/>
              <a:t>・マイナンバー総合フリーダイヤル</a:t>
            </a:r>
            <a:endParaRPr lang="en-US" altLang="ja-JP" dirty="0"/>
          </a:p>
          <a:p>
            <a:r>
              <a:rPr lang="ja-JP" altLang="en-US" dirty="0"/>
              <a:t>　</a:t>
            </a:r>
            <a:r>
              <a:rPr lang="ja-JP" altLang="ja-JP" dirty="0"/>
              <a:t>電話番号：</a:t>
            </a:r>
            <a:r>
              <a:rPr lang="en-US" altLang="ja-JP" dirty="0"/>
              <a:t>0120-95-0178</a:t>
            </a:r>
          </a:p>
          <a:p>
            <a:r>
              <a:rPr lang="ja-JP" altLang="en-US" dirty="0"/>
              <a:t>　</a:t>
            </a:r>
            <a:r>
              <a:rPr lang="ja-JP" altLang="ja-JP" dirty="0"/>
              <a:t>ファックス：</a:t>
            </a:r>
            <a:r>
              <a:rPr lang="en-US" altLang="ja-JP" dirty="0"/>
              <a:t>0120-601-785</a:t>
            </a:r>
          </a:p>
          <a:p>
            <a:endParaRPr lang="en-US" altLang="ja-JP" dirty="0"/>
          </a:p>
          <a:p>
            <a:pPr lvl="0"/>
            <a:r>
              <a:rPr lang="en-US" altLang="ja-JP" dirty="0"/>
              <a:t>※</a:t>
            </a:r>
            <a:r>
              <a:rPr lang="ja-JP" altLang="ja-JP" dirty="0"/>
              <a:t>マイナンバーカード総合サイトの「お問い合わせ」から、お問い合わせフォームでの連絡もできます。</a:t>
            </a:r>
          </a:p>
          <a:p>
            <a:endParaRPr lang="en-US" altLang="ja-JP" dirty="0"/>
          </a:p>
          <a:p>
            <a:r>
              <a:rPr lang="ja-JP" altLang="en-US" dirty="0"/>
              <a:t>・各省庁のホームページ</a:t>
            </a:r>
            <a:endParaRPr lang="en-US" altLang="ja-JP" dirty="0"/>
          </a:p>
          <a:p>
            <a:endParaRPr lang="en-US" altLang="ja-JP" dirty="0"/>
          </a:p>
          <a:p>
            <a:r>
              <a:rPr lang="ja-JP" altLang="en-US" dirty="0"/>
              <a:t>・自治体の窓口</a:t>
            </a:r>
            <a:endParaRPr lang="en-US" altLang="ja-JP" dirty="0"/>
          </a:p>
          <a:p>
            <a:endParaRPr lang="en-US" altLang="ja-JP" dirty="0"/>
          </a:p>
          <a:p>
            <a:r>
              <a:rPr lang="ja-JP" altLang="en-US" dirty="0"/>
              <a:t>また、講座の中で、受講者の皆様がご自身の情報やパスワード等を入力する場面がありますが、これらの情報は大切な個人情報ですので、講師の皆様は画面をのぞき込んだり、代理での入力等は絶対にしないでください。</a:t>
            </a:r>
            <a:endParaRPr lang="en-US" altLang="ja-JP" dirty="0"/>
          </a:p>
          <a:p>
            <a:endParaRPr lang="en-US" altLang="ja-JP" dirty="0"/>
          </a:p>
          <a:p>
            <a:r>
              <a:rPr lang="ja-JP" altLang="en-US" dirty="0"/>
              <a:t>手順の中で、マイナンバーカードを読み取る場面が何度か出てきますが、マイナンバーカードが読み取れない場合は、再度読み取る際に、カードを少しずらしてみるなど試してみてください。</a:t>
            </a:r>
            <a:endParaRPr lang="en-US" altLang="ja-JP" dirty="0"/>
          </a:p>
          <a:p>
            <a:endParaRPr lang="en-US" altLang="ja-JP" dirty="0"/>
          </a:p>
          <a:p>
            <a:endParaRPr lang="en-US" altLang="ja-JP" dirty="0"/>
          </a:p>
          <a:p>
            <a:r>
              <a:rPr lang="ja-JP" altLang="en-US" dirty="0"/>
              <a:t>もしも余裕があれば、表紙のキャラクターについて受講者の皆様にご紹介ください。</a:t>
            </a:r>
            <a:endParaRPr lang="en-US" altLang="ja-JP" dirty="0"/>
          </a:p>
          <a:p>
            <a:endParaRPr lang="en-US" altLang="ja-JP" dirty="0"/>
          </a:p>
          <a:p>
            <a:r>
              <a:rPr lang="ja-JP" altLang="en-US" dirty="0"/>
              <a:t>左側の「マイナちゃん」は、マイナンバーＰＲキャラクターです。</a:t>
            </a:r>
            <a:endParaRPr lang="en-US" altLang="ja-JP" dirty="0"/>
          </a:p>
          <a:p>
            <a:endParaRPr lang="en-US" altLang="ja-JP" dirty="0"/>
          </a:p>
          <a:p>
            <a:r>
              <a:rPr lang="ja-JP" altLang="en-US" dirty="0"/>
              <a:t>右側の「マイキーくん」は、マイナンバーカードに搭載されるＩＣチップの空き領域と公的個人認証を象徴するＰＲキャラクターです。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a:t>
            </a:fld>
            <a:endParaRPr lang="ja-JP" altLang="en-US"/>
          </a:p>
        </p:txBody>
      </p:sp>
      <p:sp>
        <p:nvSpPr>
          <p:cNvPr id="7" name="スライド イメージ プレースホルダー 6">
            <a:extLst>
              <a:ext uri="{FF2B5EF4-FFF2-40B4-BE49-F238E27FC236}">
                <a16:creationId xmlns:a16="http://schemas.microsoft.com/office/drawing/2014/main" id="{586ABF0A-9AA7-4856-897B-9A27C70F3571}"/>
              </a:ext>
            </a:extLst>
          </p:cNvPr>
          <p:cNvSpPr>
            <a:spLocks noGrp="1" noRot="1" noChangeAspect="1"/>
          </p:cNvSpPr>
          <p:nvPr>
            <p:ph type="sldImg"/>
          </p:nvPr>
        </p:nvSpPr>
        <p:spPr>
          <a:xfrm>
            <a:off x="622300" y="522288"/>
            <a:ext cx="5424488" cy="4068762"/>
          </a:xfrm>
        </p:spPr>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6909" y="4777195"/>
            <a:ext cx="5335270" cy="4895261"/>
          </a:xfrm>
        </p:spPr>
        <p:txBody>
          <a:bodyPr/>
          <a:lstStyle/>
          <a:p>
            <a:r>
              <a:rPr lang="ja-JP" altLang="en-US" dirty="0"/>
              <a:t>スマートフォンでマイナポータルを利用するための手順をご説明いたします。</a:t>
            </a:r>
            <a:endParaRPr lang="en-US" altLang="ja-JP" dirty="0"/>
          </a:p>
          <a:p>
            <a:endParaRPr lang="ja-JP" altLang="en-US" dirty="0"/>
          </a:p>
          <a:p>
            <a:r>
              <a:rPr lang="ja-JP" altLang="en-US" dirty="0"/>
              <a:t>「マイナポータルアプリ」をインストールする方法を説明します。</a:t>
            </a:r>
            <a:endParaRPr lang="en-US" altLang="ja-JP" dirty="0"/>
          </a:p>
          <a:p>
            <a:endParaRPr lang="ja-JP" altLang="en-US" dirty="0"/>
          </a:p>
          <a:p>
            <a:r>
              <a:rPr lang="ja-JP" altLang="en-US" dirty="0"/>
              <a:t>まずは</a:t>
            </a:r>
            <a:r>
              <a:rPr lang="en-US" altLang="ja-JP" dirty="0"/>
              <a:t>Android</a:t>
            </a:r>
            <a:r>
              <a:rPr lang="ja-JP" altLang="en-US" dirty="0"/>
              <a:t>スマートフォンをお使いの方の操作方法からご説明します。</a:t>
            </a:r>
          </a:p>
          <a:p>
            <a:endParaRPr lang="ja-JP" altLang="en-US" dirty="0"/>
          </a:p>
          <a:p>
            <a:r>
              <a:rPr lang="ja-JP" altLang="en-US" dirty="0"/>
              <a:t>①ホーム画面の「</a:t>
            </a:r>
            <a:r>
              <a:rPr lang="en-US" altLang="ja-JP" dirty="0"/>
              <a:t>Play</a:t>
            </a:r>
            <a:r>
              <a:rPr lang="ja-JP" altLang="en-US" dirty="0"/>
              <a:t>ストア」をタップしてください。 </a:t>
            </a:r>
          </a:p>
          <a:p>
            <a:endParaRPr lang="en-US" altLang="ja-JP" dirty="0"/>
          </a:p>
          <a:p>
            <a:r>
              <a:rPr lang="ja-JP" altLang="en-US" dirty="0"/>
              <a:t>②次に、「アプリやゲームを検索」と薄く表示されている検索ボックスをタップしてください。 </a:t>
            </a:r>
          </a:p>
          <a:p>
            <a:endParaRPr lang="en-US" altLang="ja-JP" dirty="0"/>
          </a:p>
          <a:p>
            <a:r>
              <a:rPr lang="ja-JP" altLang="en-US" dirty="0"/>
              <a:t>③検索窓に「マイナポータル」と入力し、検索ボタンをタップしてください。 </a:t>
            </a:r>
          </a:p>
          <a:p>
            <a:endParaRPr lang="en-US" altLang="ja-JP" dirty="0"/>
          </a:p>
          <a:p>
            <a:r>
              <a:rPr lang="ja-JP" altLang="en-US" dirty="0"/>
              <a:t>④「マイナポータルアプリ」のインストール画面が出てきます。マイナちゃんのアイコンが表示されています。その下にある「インストール」ボタンをタップしてください。</a:t>
            </a:r>
          </a:p>
          <a:p>
            <a:endParaRPr lang="en-US" altLang="ja-JP" dirty="0"/>
          </a:p>
          <a:p>
            <a:r>
              <a:rPr lang="ja-JP" altLang="en-US" dirty="0"/>
              <a:t>これでアプリのインストールが始まります。</a:t>
            </a:r>
          </a:p>
          <a:p>
            <a:endParaRPr lang="ja-JP" altLang="en-US" dirty="0"/>
          </a:p>
          <a:p>
            <a:endParaRPr lang="en-US" altLang="ja-JP" dirty="0"/>
          </a:p>
          <a:p>
            <a:r>
              <a:rPr lang="en-US" altLang="ja-JP" dirty="0"/>
              <a:t>【</a:t>
            </a:r>
            <a:r>
              <a:rPr lang="ja-JP" altLang="en-US" dirty="0"/>
              <a:t>補足説明</a:t>
            </a:r>
            <a:r>
              <a:rPr lang="en-US" altLang="ja-JP" dirty="0"/>
              <a:t>】 </a:t>
            </a:r>
          </a:p>
          <a:p>
            <a:endParaRPr lang="en-US" altLang="ja-JP" dirty="0"/>
          </a:p>
          <a:p>
            <a:r>
              <a:rPr lang="ja-JP" altLang="en-US" dirty="0"/>
              <a:t>講師の皆様は、マイナポータルをスマートフォンで使うには、「マイナポータルアプリ」が必要であることを受講者にお伝えください。</a:t>
            </a:r>
          </a:p>
          <a:p>
            <a:endParaRPr lang="en-US" altLang="ja-JP" dirty="0"/>
          </a:p>
          <a:p>
            <a:r>
              <a:rPr lang="ja-JP" altLang="en-US" dirty="0"/>
              <a:t>また、このアプリは一度インストールすれば、何度もインストールする必要はないことを説明してください。</a:t>
            </a:r>
          </a:p>
          <a:p>
            <a:endParaRPr lang="en-US" altLang="ja-JP" dirty="0"/>
          </a:p>
          <a:p>
            <a:r>
              <a:rPr lang="ja-JP" altLang="en-US" dirty="0"/>
              <a:t>しかし、古い型のスマートフォンを使っていると、アプリが見つからないことがあります。</a:t>
            </a:r>
          </a:p>
          <a:p>
            <a:endParaRPr lang="en-US" altLang="ja-JP" dirty="0"/>
          </a:p>
          <a:p>
            <a:r>
              <a:rPr lang="ja-JP" altLang="en-US" dirty="0"/>
              <a:t>その場合、スマートフォンの「設定」から「システム」を開き、「端末情報」を見ると、自分のスマートフォンがどのバージョンか確認できます。</a:t>
            </a:r>
          </a:p>
          <a:p>
            <a:endParaRPr lang="en-US" altLang="ja-JP" dirty="0"/>
          </a:p>
          <a:p>
            <a:r>
              <a:rPr lang="ja-JP" altLang="en-US" dirty="0"/>
              <a:t>もしバージョンが古いとわかったら、バージョンを更新するように受講者にお知らせください。</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10</a:t>
            </a:fld>
            <a:endParaRPr lang="ja-JP" altLang="en-US"/>
          </a:p>
        </p:txBody>
      </p:sp>
      <p:sp>
        <p:nvSpPr>
          <p:cNvPr id="7" name="スライド イメージ プレースホルダー 6">
            <a:extLst>
              <a:ext uri="{FF2B5EF4-FFF2-40B4-BE49-F238E27FC236}">
                <a16:creationId xmlns:a16="http://schemas.microsoft.com/office/drawing/2014/main" id="{FA4D4F69-B933-416C-81B2-C9AAE4E86F1E}"/>
              </a:ext>
            </a:extLst>
          </p:cNvPr>
          <p:cNvSpPr>
            <a:spLocks noGrp="1" noRot="1" noChangeAspect="1"/>
          </p:cNvSpPr>
          <p:nvPr>
            <p:ph type="sldImg"/>
          </p:nvPr>
        </p:nvSpPr>
        <p:spPr>
          <a:xfrm>
            <a:off x="622300" y="522288"/>
            <a:ext cx="5424488" cy="4068762"/>
          </a:xfrm>
        </p:spPr>
      </p:sp>
    </p:spTree>
    <p:extLst>
      <p:ext uri="{BB962C8B-B14F-4D97-AF65-F5344CB8AC3E}">
        <p14:creationId xmlns:p14="http://schemas.microsoft.com/office/powerpoint/2010/main" val="240216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6909" y="4777195"/>
            <a:ext cx="5335270" cy="4447096"/>
          </a:xfrm>
        </p:spPr>
        <p:txBody>
          <a:bodyPr/>
          <a:lstStyle/>
          <a:p>
            <a:r>
              <a:rPr lang="ja-JP" altLang="en-US" dirty="0"/>
              <a:t>次に、</a:t>
            </a:r>
            <a:r>
              <a:rPr lang="en-US" altLang="ja-JP" dirty="0"/>
              <a:t>iPhone</a:t>
            </a:r>
            <a:r>
              <a:rPr lang="ja-JP" altLang="en-US" dirty="0"/>
              <a:t>をお使いの方向けに、「マイナポータルアプリ」のインストール方法をご説明いたします。</a:t>
            </a:r>
          </a:p>
          <a:p>
            <a:endParaRPr lang="ja-JP" altLang="en-US" dirty="0"/>
          </a:p>
          <a:p>
            <a:r>
              <a:rPr lang="ja-JP" altLang="en-US" dirty="0"/>
              <a:t>①まずは、ホーム画面から「</a:t>
            </a:r>
            <a:r>
              <a:rPr lang="en-US" altLang="ja-JP" dirty="0"/>
              <a:t>AppStore</a:t>
            </a:r>
            <a:r>
              <a:rPr lang="ja-JP" altLang="en-US" dirty="0"/>
              <a:t>（アップストア）」をタップしてください。</a:t>
            </a:r>
            <a:endParaRPr lang="en-US" altLang="ja-JP" dirty="0"/>
          </a:p>
          <a:p>
            <a:endParaRPr lang="ja-JP" altLang="en-US" dirty="0"/>
          </a:p>
          <a:p>
            <a:r>
              <a:rPr lang="ja-JP" altLang="en-US" dirty="0"/>
              <a:t>②次に、右下の「検索」をタップしてください。</a:t>
            </a:r>
            <a:endParaRPr lang="en-US" altLang="ja-JP" dirty="0"/>
          </a:p>
          <a:p>
            <a:r>
              <a:rPr lang="ja-JP" altLang="en-US" dirty="0"/>
              <a:t> </a:t>
            </a:r>
          </a:p>
          <a:p>
            <a:r>
              <a:rPr lang="ja-JP" altLang="en-US" dirty="0"/>
              <a:t>③そのあと、「ゲーム、アプリ、ストーリーなど」と書かれた部分をタップします。 </a:t>
            </a:r>
            <a:endParaRPr lang="en-US" altLang="ja-JP" dirty="0"/>
          </a:p>
          <a:p>
            <a:endParaRPr lang="ja-JP" altLang="en-US" dirty="0"/>
          </a:p>
          <a:p>
            <a:r>
              <a:rPr lang="ja-JP" altLang="en-US" dirty="0"/>
              <a:t>④ここに「マイナポータル」と入力し、検索ボタンをタップしてください。 </a:t>
            </a:r>
            <a:endParaRPr lang="en-US" altLang="ja-JP" dirty="0"/>
          </a:p>
          <a:p>
            <a:endParaRPr lang="ja-JP" altLang="en-US" dirty="0"/>
          </a:p>
          <a:p>
            <a:r>
              <a:rPr lang="ja-JP" altLang="en-US" dirty="0"/>
              <a:t>⑤すると、「マイナポータルアプリ」のインストール画面が出てきます。マイナちゃんのアイコンが表示されています。そに右側の「入手」ボタンをタップしてください。</a:t>
            </a:r>
            <a:endParaRPr lang="en-US" altLang="ja-JP" dirty="0"/>
          </a:p>
          <a:p>
            <a:endParaRPr lang="ja-JP" altLang="en-US" dirty="0"/>
          </a:p>
          <a:p>
            <a:r>
              <a:rPr lang="ja-JP" altLang="en-US" dirty="0"/>
              <a:t>これでアプリのインストールが始まります。</a:t>
            </a:r>
          </a:p>
          <a:p>
            <a:endParaRPr lang="en-US" altLang="ja-JP" dirty="0"/>
          </a:p>
          <a:p>
            <a:endParaRPr lang="ja-JP" altLang="en-US" dirty="0"/>
          </a:p>
          <a:p>
            <a:r>
              <a:rPr lang="en-US" altLang="ja-JP" dirty="0"/>
              <a:t>【</a:t>
            </a:r>
            <a:r>
              <a:rPr lang="ja-JP" altLang="en-US" dirty="0"/>
              <a:t>補足説明</a:t>
            </a:r>
            <a:r>
              <a:rPr lang="en-US" altLang="ja-JP" dirty="0"/>
              <a:t>】 </a:t>
            </a:r>
          </a:p>
          <a:p>
            <a:endParaRPr lang="en-US" altLang="ja-JP" dirty="0"/>
          </a:p>
          <a:p>
            <a:r>
              <a:rPr lang="ja-JP" altLang="en-US" dirty="0"/>
              <a:t>講師の皆様は、古い型の</a:t>
            </a:r>
            <a:r>
              <a:rPr lang="en-US" altLang="ja-JP" dirty="0"/>
              <a:t>iPhone</a:t>
            </a:r>
            <a:r>
              <a:rPr lang="ja-JP" altLang="en-US" dirty="0"/>
              <a:t>を使っていると、アプリが見つからないことがあることをご認識ください。</a:t>
            </a:r>
            <a:endParaRPr lang="en-US" altLang="ja-JP" dirty="0"/>
          </a:p>
          <a:p>
            <a:endParaRPr lang="ja-JP" altLang="en-US" dirty="0"/>
          </a:p>
          <a:p>
            <a:r>
              <a:rPr lang="ja-JP" altLang="en-US" dirty="0"/>
              <a:t>その場合、</a:t>
            </a:r>
            <a:r>
              <a:rPr lang="en-US" altLang="ja-JP" dirty="0"/>
              <a:t>iPhone</a:t>
            </a:r>
            <a:r>
              <a:rPr lang="ja-JP" altLang="en-US" dirty="0"/>
              <a:t>の「設定」から「一般」を開き、「情報」を見ると、自分の</a:t>
            </a:r>
            <a:r>
              <a:rPr lang="en-US" altLang="ja-JP" dirty="0"/>
              <a:t>iPhone</a:t>
            </a:r>
            <a:r>
              <a:rPr lang="ja-JP" altLang="en-US" dirty="0"/>
              <a:t>がどのバージョンか確認できます。</a:t>
            </a:r>
            <a:endParaRPr lang="en-US" altLang="ja-JP" dirty="0"/>
          </a:p>
          <a:p>
            <a:endParaRPr lang="ja-JP" altLang="en-US" dirty="0"/>
          </a:p>
          <a:p>
            <a:r>
              <a:rPr lang="ja-JP" altLang="en-US" dirty="0"/>
              <a:t>もし古いバージョンを利用している受講者がいたらバージョンを更新するようにお知らせください。</a:t>
            </a:r>
            <a:endParaRPr lang="en-US" altLang="ja-JP" dirty="0"/>
          </a:p>
          <a:p>
            <a:endParaRPr lang="ja-JP" altLang="en-US" dirty="0"/>
          </a:p>
          <a:p>
            <a:r>
              <a:rPr lang="ja-JP" altLang="en-US" dirty="0"/>
              <a:t>また、このアプリは一度インストールすれば、何度もインストールする必要はないことも説明して下さい。</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11</a:t>
            </a:fld>
            <a:endParaRPr lang="ja-JP" altLang="en-US" dirty="0"/>
          </a:p>
        </p:txBody>
      </p:sp>
      <p:sp>
        <p:nvSpPr>
          <p:cNvPr id="7" name="スライド イメージ プレースホルダー 6">
            <a:extLst>
              <a:ext uri="{FF2B5EF4-FFF2-40B4-BE49-F238E27FC236}">
                <a16:creationId xmlns:a16="http://schemas.microsoft.com/office/drawing/2014/main" id="{F48C5865-0B1A-4A7E-B943-318B79C96FC2}"/>
              </a:ext>
            </a:extLst>
          </p:cNvPr>
          <p:cNvSpPr>
            <a:spLocks noGrp="1" noRot="1" noChangeAspect="1"/>
          </p:cNvSpPr>
          <p:nvPr>
            <p:ph type="sldImg"/>
          </p:nvPr>
        </p:nvSpPr>
        <p:spPr>
          <a:xfrm>
            <a:off x="622300" y="522288"/>
            <a:ext cx="5424488" cy="4068762"/>
          </a:xfrm>
        </p:spPr>
      </p:sp>
    </p:spTree>
    <p:extLst>
      <p:ext uri="{BB962C8B-B14F-4D97-AF65-F5344CB8AC3E}">
        <p14:creationId xmlns:p14="http://schemas.microsoft.com/office/powerpoint/2010/main" val="2018374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20720" y="4819303"/>
            <a:ext cx="5426067" cy="5325561"/>
          </a:xfrm>
        </p:spPr>
        <p:txBody>
          <a:bodyPr/>
          <a:lstStyle/>
          <a:p>
            <a:r>
              <a:rPr lang="ja-JP" altLang="en-US" dirty="0"/>
              <a:t>マイナポータルアプリへのログイン方法についてご説明します。</a:t>
            </a:r>
          </a:p>
          <a:p>
            <a:endParaRPr lang="ja-JP" altLang="en-US" dirty="0"/>
          </a:p>
          <a:p>
            <a:r>
              <a:rPr lang="ja-JP" altLang="en-US" dirty="0"/>
              <a:t>①マイナポータルアプリをインストール後、ホーム画面からマイナちゃんのアイコンをタップしてください。</a:t>
            </a:r>
            <a:endParaRPr lang="en-US" altLang="ja-JP" dirty="0"/>
          </a:p>
          <a:p>
            <a:endParaRPr lang="ja-JP" altLang="en-US" dirty="0"/>
          </a:p>
          <a:p>
            <a:r>
              <a:rPr lang="ja-JP" altLang="en-US" dirty="0"/>
              <a:t>②アプリのトップ画面が表示されますので、「登録・ログイン」をタップしてください。</a:t>
            </a:r>
            <a:endParaRPr lang="en-US" altLang="ja-JP" dirty="0"/>
          </a:p>
          <a:p>
            <a:endParaRPr lang="ja-JP" altLang="en-US" dirty="0"/>
          </a:p>
          <a:p>
            <a:r>
              <a:rPr lang="ja-JP" altLang="en-US" dirty="0"/>
              <a:t>③「ログインする」の画面が表示されますので、画面に触れた状態で、下から上に指を動かしてください。</a:t>
            </a:r>
            <a:endParaRPr lang="en-US" altLang="ja-JP" dirty="0"/>
          </a:p>
          <a:p>
            <a:endParaRPr lang="ja-JP" altLang="en-US" dirty="0"/>
          </a:p>
          <a:p>
            <a:endParaRPr lang="ja-JP" altLang="en-US" dirty="0"/>
          </a:p>
          <a:p>
            <a:r>
              <a:rPr lang="en-US" altLang="ja-JP" dirty="0"/>
              <a:t>【</a:t>
            </a:r>
            <a:r>
              <a:rPr lang="ja-JP" altLang="en-US" dirty="0"/>
              <a:t>補足説明</a:t>
            </a:r>
            <a:r>
              <a:rPr lang="en-US" altLang="ja-JP" dirty="0"/>
              <a:t>】</a:t>
            </a:r>
          </a:p>
          <a:p>
            <a:endParaRPr lang="en-US" altLang="ja-JP" dirty="0"/>
          </a:p>
          <a:p>
            <a:r>
              <a:rPr lang="ja-JP" altLang="en-US" dirty="0"/>
              <a:t>講師の皆様は、初めてログインする際は、利用者登録も必要になることをご説明ください。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12</a:t>
            </a:fld>
            <a:endParaRPr lang="ja-JP" altLang="en-US"/>
          </a:p>
        </p:txBody>
      </p:sp>
      <p:sp>
        <p:nvSpPr>
          <p:cNvPr id="7" name="スライド イメージ プレースホルダー 6">
            <a:extLst>
              <a:ext uri="{FF2B5EF4-FFF2-40B4-BE49-F238E27FC236}">
                <a16:creationId xmlns:a16="http://schemas.microsoft.com/office/drawing/2014/main" id="{23E1EB2A-06C2-4A4D-ABCA-8E4C1102F78C}"/>
              </a:ext>
            </a:extLst>
          </p:cNvPr>
          <p:cNvSpPr>
            <a:spLocks noGrp="1" noRot="1" noChangeAspect="1"/>
          </p:cNvSpPr>
          <p:nvPr>
            <p:ph type="sldImg"/>
          </p:nvPr>
        </p:nvSpPr>
        <p:spPr>
          <a:xfrm>
            <a:off x="622300" y="522288"/>
            <a:ext cx="5424488" cy="4068762"/>
          </a:xfrm>
        </p:spPr>
      </p:sp>
    </p:spTree>
    <p:extLst>
      <p:ext uri="{BB962C8B-B14F-4D97-AF65-F5344CB8AC3E}">
        <p14:creationId xmlns:p14="http://schemas.microsoft.com/office/powerpoint/2010/main" val="1872400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6909" y="4941935"/>
            <a:ext cx="5335270" cy="5242728"/>
          </a:xfrm>
        </p:spPr>
        <p:txBody>
          <a:bodyPr/>
          <a:lstStyle/>
          <a:p>
            <a:r>
              <a:rPr lang="ja-JP" altLang="en-US" dirty="0"/>
              <a:t>次に、ログイン方法についてご説明します。</a:t>
            </a:r>
            <a:endParaRPr lang="en-US" altLang="ja-JP" dirty="0"/>
          </a:p>
          <a:p>
            <a:endParaRPr lang="ja-JP" altLang="en-US" dirty="0"/>
          </a:p>
          <a:p>
            <a:r>
              <a:rPr lang="ja-JP" altLang="en-US" dirty="0"/>
              <a:t>ここでは、利用者証明用電子証明書の認証を行い、マイナンバーカードをスマートフォンで読み取ります。</a:t>
            </a:r>
          </a:p>
          <a:p>
            <a:endParaRPr lang="en-US" altLang="ja-JP" dirty="0"/>
          </a:p>
          <a:p>
            <a:r>
              <a:rPr lang="ja-JP" altLang="en-US" dirty="0"/>
              <a:t>「利用者証明用電子証明書」とは、「ログインした者が、利用者本人であること」を証明することができる電子証明書のことで、マイナンバーカードに搭載されています。</a:t>
            </a:r>
          </a:p>
          <a:p>
            <a:endParaRPr lang="en-US" altLang="ja-JP" dirty="0"/>
          </a:p>
          <a:p>
            <a:r>
              <a:rPr lang="ja-JP" altLang="en-US" dirty="0"/>
              <a:t>パスワードは、マイナンバーカードを市区町村の窓口で受け取った際に利用者証明用電子証明書に設定した数字</a:t>
            </a:r>
            <a:r>
              <a:rPr lang="en-US" altLang="ja-JP" dirty="0"/>
              <a:t>4</a:t>
            </a:r>
            <a:r>
              <a:rPr lang="ja-JP" altLang="en-US" dirty="0"/>
              <a:t>桁のパスワードのことです。</a:t>
            </a:r>
          </a:p>
          <a:p>
            <a:endParaRPr lang="ja-JP" altLang="en-US" dirty="0"/>
          </a:p>
          <a:p>
            <a:endParaRPr lang="en-US" altLang="ja-JP" dirty="0"/>
          </a:p>
          <a:p>
            <a:r>
              <a:rPr lang="ja-JP" altLang="en-US" dirty="0"/>
              <a:t>①利用者証明用電子証明書の数字４桁のパスワードを入力してください。</a:t>
            </a:r>
          </a:p>
          <a:p>
            <a:endParaRPr lang="en-US" altLang="ja-JP" dirty="0"/>
          </a:p>
          <a:p>
            <a:r>
              <a:rPr lang="ja-JP" altLang="en-US" dirty="0"/>
              <a:t>　パスワードを３回間違えると不正防止のためロックがかかります。　</a:t>
            </a:r>
          </a:p>
          <a:p>
            <a:endParaRPr lang="en-US" altLang="ja-JP" dirty="0"/>
          </a:p>
          <a:p>
            <a:r>
              <a:rPr lang="ja-JP" altLang="en-US" dirty="0"/>
              <a:t>　正しいパスワードを確認してから入力してください。「次へ」を押してください。</a:t>
            </a:r>
          </a:p>
          <a:p>
            <a:endParaRPr lang="en-US" altLang="ja-JP" dirty="0"/>
          </a:p>
          <a:p>
            <a:r>
              <a:rPr lang="ja-JP" altLang="en-US" dirty="0"/>
              <a:t>②マイナンバーカードをスマホ裏面に密着させ少し待ちます。</a:t>
            </a:r>
          </a:p>
          <a:p>
            <a:endParaRPr lang="en-US" altLang="ja-JP" dirty="0"/>
          </a:p>
          <a:p>
            <a:r>
              <a:rPr lang="ja-JP" altLang="en-US" dirty="0"/>
              <a:t>　スマートフォンの機種により、マイナンバーカードの読み取り位置が異なる場合がございます。</a:t>
            </a:r>
          </a:p>
          <a:p>
            <a:endParaRPr lang="en-US" altLang="ja-JP" dirty="0"/>
          </a:p>
          <a:p>
            <a:r>
              <a:rPr lang="ja-JP" altLang="en-US" dirty="0"/>
              <a:t>③「認証に成功しました」が表示されるまでマイナンバーカードを密着させたままにしてください。</a:t>
            </a:r>
          </a:p>
          <a:p>
            <a:endParaRPr lang="en-US" altLang="ja-JP" dirty="0"/>
          </a:p>
          <a:p>
            <a:r>
              <a:rPr lang="ja-JP" altLang="en-US" dirty="0"/>
              <a:t>初めてログインされる方は、次のページの利用者登録の画面が表示されます。</a:t>
            </a:r>
          </a:p>
          <a:p>
            <a:endParaRPr lang="ja-JP" altLang="en-US" dirty="0"/>
          </a:p>
          <a:p>
            <a:endParaRPr lang="en-US" altLang="ja-JP" dirty="0"/>
          </a:p>
          <a:p>
            <a:r>
              <a:rPr lang="en-US" altLang="ja-JP" dirty="0"/>
              <a:t>【</a:t>
            </a:r>
            <a:r>
              <a:rPr lang="ja-JP" altLang="en-US" dirty="0"/>
              <a:t>補足説明</a:t>
            </a:r>
            <a:r>
              <a:rPr lang="en-US" altLang="ja-JP" dirty="0"/>
              <a:t>】</a:t>
            </a:r>
          </a:p>
          <a:p>
            <a:endParaRPr lang="en-US" altLang="ja-JP" dirty="0"/>
          </a:p>
          <a:p>
            <a:r>
              <a:rPr lang="ja-JP" altLang="en-US" dirty="0"/>
              <a:t>講師の皆様は、利用者証明用電子証明書の数字４桁のパスワードを入力する際にパスワードを３回間違えると不正防止のためロックがかかってしまうので、正しいパスワードを確認してから入力するようにご案内ください。</a:t>
            </a:r>
          </a:p>
          <a:p>
            <a:endParaRPr lang="en-US" altLang="ja-JP" dirty="0"/>
          </a:p>
          <a:p>
            <a:r>
              <a:rPr lang="ja-JP" altLang="en-US" dirty="0"/>
              <a:t>受講者の方が利用者証明用電子証明書の数字４桁のパスワードを間違えてロックされた場合には、住民票のある市区町村窓口で、利用者証明用電子証明書のパスワードの再設定が必要であることをお伝えください。</a:t>
            </a:r>
          </a:p>
          <a:p>
            <a:endParaRPr lang="en-US" altLang="ja-JP" dirty="0"/>
          </a:p>
          <a:p>
            <a:r>
              <a:rPr lang="ja-JP" altLang="en-US" dirty="0"/>
              <a:t>また、マイナンバーカードの読み取りには時間がかかることがありますので、しばらく待つようお伝えください。</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13</a:t>
            </a:fld>
            <a:endParaRPr lang="ja-JP" altLang="en-US"/>
          </a:p>
        </p:txBody>
      </p:sp>
      <p:sp>
        <p:nvSpPr>
          <p:cNvPr id="7" name="スライド イメージ プレースホルダー 6">
            <a:extLst>
              <a:ext uri="{FF2B5EF4-FFF2-40B4-BE49-F238E27FC236}">
                <a16:creationId xmlns:a16="http://schemas.microsoft.com/office/drawing/2014/main" id="{FF171CAC-3C7B-498F-9270-DF7314659A24}"/>
              </a:ext>
            </a:extLst>
          </p:cNvPr>
          <p:cNvSpPr>
            <a:spLocks noGrp="1" noRot="1" noChangeAspect="1"/>
          </p:cNvSpPr>
          <p:nvPr>
            <p:ph type="sldImg"/>
          </p:nvPr>
        </p:nvSpPr>
        <p:spPr>
          <a:xfrm>
            <a:off x="622300" y="522288"/>
            <a:ext cx="5424488" cy="4068762"/>
          </a:xfrm>
        </p:spPr>
      </p:sp>
    </p:spTree>
    <p:extLst>
      <p:ext uri="{BB962C8B-B14F-4D97-AF65-F5344CB8AC3E}">
        <p14:creationId xmlns:p14="http://schemas.microsoft.com/office/powerpoint/2010/main" val="3170557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7088" y="468313"/>
            <a:ext cx="5083175" cy="3811587"/>
          </a:xfrm>
        </p:spPr>
      </p:sp>
      <p:sp>
        <p:nvSpPr>
          <p:cNvPr id="3" name="ノート プレースホルダー 2"/>
          <p:cNvSpPr>
            <a:spLocks noGrp="1"/>
          </p:cNvSpPr>
          <p:nvPr>
            <p:ph type="body" idx="1"/>
          </p:nvPr>
        </p:nvSpPr>
        <p:spPr>
          <a:xfrm>
            <a:off x="848080" y="4492734"/>
            <a:ext cx="5062183" cy="5149441"/>
          </a:xfrm>
        </p:spPr>
        <p:txBody>
          <a:bodyPr/>
          <a:lstStyle/>
          <a:p>
            <a:pPr defTabSz="903608">
              <a:defRPr/>
            </a:pPr>
            <a:r>
              <a:rPr lang="ja-JP" altLang="en-US" dirty="0">
                <a:latin typeface="Meiryo UI" panose="020B0604030504040204" pitchFamily="50" charset="-128"/>
                <a:ea typeface="Meiryo UI" panose="020B0604030504040204" pitchFamily="50" charset="-128"/>
              </a:rPr>
              <a:t>初めてログインされる方は、ここで利用者登録を行います。</a:t>
            </a:r>
            <a:endParaRPr lang="en-US" altLang="ja-JP" dirty="0">
              <a:latin typeface="Meiryo UI" panose="020B0604030504040204" pitchFamily="50" charset="-128"/>
              <a:ea typeface="Meiryo UI" panose="020B0604030504040204" pitchFamily="50" charset="-128"/>
            </a:endParaRPr>
          </a:p>
          <a:p>
            <a:pPr defTabSz="903608">
              <a:defRPr/>
            </a:pP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①「利用者登録へ進む」を押してください。</a:t>
            </a:r>
            <a:endParaRPr lang="en-US" altLang="ja-JP" dirty="0">
              <a:latin typeface="Meiryo UI" panose="020B0604030504040204" pitchFamily="50" charset="-128"/>
              <a:ea typeface="Meiryo UI" panose="020B0604030504040204" pitchFamily="50" charset="-128"/>
            </a:endParaRPr>
          </a:p>
          <a:p>
            <a:pPr defTabSz="914583">
              <a:defRPr/>
            </a:pPr>
            <a:endParaRPr lang="en-US" altLang="ja-JP" dirty="0">
              <a:latin typeface="Meiryo UI" panose="020B0604030504040204" pitchFamily="50" charset="-128"/>
              <a:ea typeface="Meiryo UI" panose="020B0604030504040204" pitchFamily="50" charset="-128"/>
            </a:endParaRPr>
          </a:p>
          <a:p>
            <a:pPr defTabSz="914583">
              <a:defRPr/>
            </a:pPr>
            <a:r>
              <a:rPr lang="ja-JP" altLang="en-US" dirty="0">
                <a:latin typeface="Meiryo UI" panose="020B0604030504040204" pitchFamily="50" charset="-128"/>
                <a:ea typeface="Meiryo UI" panose="020B0604030504040204" pitchFamily="50" charset="-128"/>
              </a:rPr>
              <a:t>②</a:t>
            </a:r>
            <a:r>
              <a:rPr lang="ja-JP" altLang="en-US" b="0" i="0" dirty="0">
                <a:effectLst/>
                <a:latin typeface="Meiryo UI" panose="020B0604030504040204" pitchFamily="50" charset="-128"/>
                <a:ea typeface="Meiryo UI" panose="020B0604030504040204" pitchFamily="50" charset="-128"/>
              </a:rPr>
              <a:t>次に、メールでのお知らせを希望するかどうかを選択し、メールアドレスを入力します。</a:t>
            </a:r>
            <a:endParaRPr lang="en-US" altLang="ja-JP" b="0" i="0" dirty="0">
              <a:effectLst/>
              <a:latin typeface="Meiryo UI" panose="020B0604030504040204" pitchFamily="50" charset="-128"/>
              <a:ea typeface="Meiryo UI" panose="020B0604030504040204" pitchFamily="50" charset="-128"/>
            </a:endParaRPr>
          </a:p>
          <a:p>
            <a:pPr defTabSz="914583">
              <a:defRPr/>
            </a:pPr>
            <a:endParaRPr lang="en-US" altLang="ja-JP" dirty="0"/>
          </a:p>
          <a:p>
            <a:pPr defTabSz="914583">
              <a:defRPr/>
            </a:pPr>
            <a:r>
              <a:rPr lang="ja-JP" altLang="en-US" b="0" i="0" dirty="0">
                <a:effectLst/>
                <a:latin typeface="Meiryo UI" panose="020B0604030504040204" pitchFamily="50" charset="-128"/>
                <a:ea typeface="Meiryo UI" panose="020B0604030504040204" pitchFamily="50" charset="-128"/>
              </a:rPr>
              <a:t>もしメール通知を「希望する</a:t>
            </a:r>
            <a:r>
              <a:rPr lang="ja-JP" altLang="en-US" dirty="0">
                <a:latin typeface="Meiryo UI" panose="020B0604030504040204" pitchFamily="50" charset="-128"/>
                <a:ea typeface="Meiryo UI" panose="020B0604030504040204" pitchFamily="50" charset="-128"/>
              </a:rPr>
              <a:t>」</a:t>
            </a:r>
            <a:r>
              <a:rPr lang="ja-JP" altLang="en-US" b="0" i="0" dirty="0">
                <a:effectLst/>
                <a:latin typeface="Meiryo UI" panose="020B0604030504040204" pitchFamily="50" charset="-128"/>
                <a:ea typeface="Meiryo UI" panose="020B0604030504040204" pitchFamily="50" charset="-128"/>
              </a:rPr>
              <a:t>を選んだ場合、ログインした時や新しいお知らせがある時に、指定したメールアドレスに通知が届きます。</a:t>
            </a:r>
            <a:endParaRPr lang="en-US" altLang="ja-JP" dirty="0">
              <a:latin typeface="Meiryo UI" panose="020B0604030504040204" pitchFamily="50" charset="-128"/>
              <a:ea typeface="Meiryo UI" panose="020B0604030504040204" pitchFamily="50" charset="-128"/>
            </a:endParaRPr>
          </a:p>
          <a:p>
            <a:pPr defTabSz="914583">
              <a:defRPr/>
            </a:pPr>
            <a:endParaRPr kumimoji="1" lang="en-US" altLang="ja-JP" dirty="0">
              <a:latin typeface="Meiryo UI" panose="020B0604030504040204" pitchFamily="50" charset="-128"/>
              <a:ea typeface="Meiryo UI" panose="020B0604030504040204" pitchFamily="50" charset="-128"/>
            </a:endParaRPr>
          </a:p>
          <a:p>
            <a:pPr defTabSz="914583">
              <a:defRPr/>
            </a:pPr>
            <a:r>
              <a:rPr kumimoji="1" lang="ja-JP" altLang="en-US" dirty="0">
                <a:latin typeface="Meiryo UI" panose="020B0604030504040204" pitchFamily="50" charset="-128"/>
                <a:ea typeface="Meiryo UI" panose="020B0604030504040204" pitchFamily="50" charset="-128"/>
              </a:rPr>
              <a:t>③規約などの同意にチェックを入れて「確認コードを送信」を押します。</a:t>
            </a:r>
            <a:endParaRPr lang="en-US" altLang="ja-JP"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2098179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7088" y="468313"/>
            <a:ext cx="5083175" cy="3811587"/>
          </a:xfrm>
        </p:spPr>
      </p:sp>
      <p:sp>
        <p:nvSpPr>
          <p:cNvPr id="3" name="ノート プレースホルダー 2"/>
          <p:cNvSpPr>
            <a:spLocks noGrp="1"/>
          </p:cNvSpPr>
          <p:nvPr>
            <p:ph type="body" idx="1"/>
          </p:nvPr>
        </p:nvSpPr>
        <p:spPr>
          <a:xfrm>
            <a:off x="825288" y="4528171"/>
            <a:ext cx="5084975" cy="5149441"/>
          </a:xfrm>
        </p:spPr>
        <p:txBody>
          <a:bodyPr/>
          <a:lstStyle/>
          <a:p>
            <a:pPr defTabSz="914583">
              <a:defRPr/>
            </a:pPr>
            <a:r>
              <a:rPr kumimoji="1" lang="ja-JP" altLang="en-US" dirty="0">
                <a:latin typeface="Meiryo UI" panose="020B0604030504040204" pitchFamily="50" charset="-128"/>
                <a:ea typeface="Meiryo UI" panose="020B0604030504040204" pitchFamily="50" charset="-128"/>
              </a:rPr>
              <a:t>④メールで届いた確認コードを入力し「次へ」を押します。</a:t>
            </a:r>
            <a:endParaRPr kumimoji="1" lang="en-US" altLang="ja-JP" dirty="0">
              <a:latin typeface="Meiryo UI" panose="020B0604030504040204" pitchFamily="50" charset="-128"/>
              <a:ea typeface="Meiryo UI" panose="020B0604030504040204" pitchFamily="50" charset="-128"/>
            </a:endParaRPr>
          </a:p>
          <a:p>
            <a:pPr defTabSz="914583">
              <a:defRPr/>
            </a:pPr>
            <a:endParaRPr kumimoji="1" lang="en-US" altLang="ja-JP" dirty="0">
              <a:latin typeface="Meiryo UI" panose="020B0604030504040204" pitchFamily="50" charset="-128"/>
              <a:ea typeface="Meiryo UI" panose="020B0604030504040204" pitchFamily="50" charset="-128"/>
            </a:endParaRPr>
          </a:p>
          <a:p>
            <a:pPr defTabSz="914583">
              <a:defRPr/>
            </a:pPr>
            <a:r>
              <a:rPr kumimoji="1" lang="ja-JP" altLang="en-US" dirty="0">
                <a:latin typeface="Meiryo UI" panose="020B0604030504040204" pitchFamily="50" charset="-128"/>
                <a:ea typeface="Meiryo UI" panose="020B0604030504040204" pitchFamily="50" charset="-128"/>
              </a:rPr>
              <a:t>⑤登録内容を確認し「登録」を押します。</a:t>
            </a:r>
            <a:endParaRPr kumimoji="1" lang="en-US" altLang="ja-JP" dirty="0">
              <a:latin typeface="Meiryo UI" panose="020B0604030504040204" pitchFamily="50" charset="-128"/>
              <a:ea typeface="Meiryo UI" panose="020B0604030504040204" pitchFamily="50" charset="-128"/>
            </a:endParaRPr>
          </a:p>
          <a:p>
            <a:pPr defTabSz="914583">
              <a:defRPr/>
            </a:pPr>
            <a:endParaRPr kumimoji="1" lang="en-US" altLang="ja-JP" dirty="0">
              <a:latin typeface="Meiryo UI" panose="020B0604030504040204" pitchFamily="50" charset="-128"/>
              <a:ea typeface="Meiryo UI" panose="020B0604030504040204" pitchFamily="50" charset="-128"/>
            </a:endParaRPr>
          </a:p>
          <a:p>
            <a:pPr defTabSz="914583">
              <a:defRPr/>
            </a:pPr>
            <a:r>
              <a:rPr kumimoji="1" lang="ja-JP" altLang="en-US" dirty="0">
                <a:latin typeface="Meiryo UI" panose="020B0604030504040204" pitchFamily="50" charset="-128"/>
                <a:ea typeface="Meiryo UI" panose="020B0604030504040204" pitchFamily="50" charset="-128"/>
              </a:rPr>
              <a:t>⑥のように登録完了の画面が表示され「はじまる」を押せば完了です。</a:t>
            </a:r>
            <a:endParaRPr kumimoji="1" lang="en-US" altLang="ja-JP" dirty="0">
              <a:latin typeface="Meiryo UI" panose="020B0604030504040204" pitchFamily="50" charset="-128"/>
              <a:ea typeface="Meiryo UI" panose="020B0604030504040204" pitchFamily="50" charset="-128"/>
            </a:endParaRPr>
          </a:p>
          <a:p>
            <a:pPr defTabSz="914583">
              <a:defRPr/>
            </a:pPr>
            <a:endParaRPr kumimoji="1" lang="en-US" altLang="ja-JP" dirty="0">
              <a:latin typeface="Meiryo UI" panose="020B0604030504040204" pitchFamily="50" charset="-128"/>
              <a:ea typeface="Meiryo UI" panose="020B0604030504040204" pitchFamily="50" charset="-128"/>
            </a:endParaRPr>
          </a:p>
          <a:p>
            <a:pPr defTabSz="914583">
              <a:defRPr/>
            </a:pPr>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lang="ja-JP" altLang="en-US" dirty="0"/>
              <a:t>補足説明</a:t>
            </a:r>
            <a:r>
              <a:rPr kumimoji="1" lang="en-US" altLang="ja-JP" dirty="0">
                <a:latin typeface="Meiryo UI" panose="020B0604030504040204" pitchFamily="50" charset="-128"/>
                <a:ea typeface="Meiryo UI" panose="020B0604030504040204" pitchFamily="50" charset="-128"/>
              </a:rPr>
              <a:t>】</a:t>
            </a:r>
          </a:p>
          <a:p>
            <a:endParaRPr lang="en-US" altLang="ja-JP" b="0" i="0" dirty="0">
              <a:effectLst/>
              <a:latin typeface="Meiryo UI" panose="020B0604030504040204" pitchFamily="50" charset="-128"/>
              <a:ea typeface="Meiryo UI" panose="020B0604030504040204" pitchFamily="50" charset="-128"/>
            </a:endParaRPr>
          </a:p>
          <a:p>
            <a:r>
              <a:rPr lang="ja-JP" altLang="en-US" b="0" i="0" dirty="0">
                <a:effectLst/>
                <a:latin typeface="Meiryo UI" panose="020B0604030504040204" pitchFamily="50" charset="-128"/>
                <a:ea typeface="Meiryo UI" panose="020B0604030504040204" pitchFamily="50" charset="-128"/>
              </a:rPr>
              <a:t>講師の皆様は、受講者にご自身のアカウントは一度作成すれば続けて使うことができることと、</a:t>
            </a:r>
            <a:r>
              <a:rPr lang="ja-JP" altLang="en-US" dirty="0">
                <a:latin typeface="Meiryo UI" panose="020B0604030504040204" pitchFamily="50" charset="-128"/>
                <a:ea typeface="Meiryo UI" panose="020B0604030504040204" pitchFamily="50" charset="-128"/>
              </a:rPr>
              <a:t>登録情報は後から変更可能であることを伝えてください。</a:t>
            </a:r>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Tree>
    <p:extLst>
      <p:ext uri="{BB962C8B-B14F-4D97-AF65-F5344CB8AC3E}">
        <p14:creationId xmlns:p14="http://schemas.microsoft.com/office/powerpoint/2010/main" val="3390998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6909" y="4777196"/>
            <a:ext cx="5335270" cy="4651389"/>
          </a:xfrm>
        </p:spPr>
        <p:txBody>
          <a:bodyPr/>
          <a:lstStyle/>
          <a:p>
            <a:pPr lvl="0"/>
            <a:r>
              <a:rPr lang="ja-JP" altLang="en-US" dirty="0"/>
              <a:t>マイナポータルを利用するための確認サイトのご紹介です。</a:t>
            </a:r>
            <a:endParaRPr lang="en-US" altLang="ja-JP" dirty="0"/>
          </a:p>
          <a:p>
            <a:pPr lvl="0"/>
            <a:endParaRPr lang="ja-JP" altLang="en-US" dirty="0"/>
          </a:p>
          <a:p>
            <a:pPr lvl="0"/>
            <a:r>
              <a:rPr lang="ja-JP" altLang="en-US" dirty="0"/>
              <a:t>マイナポータルに対応しているスマートフォンの機種の一覧が確認できるサイト、パソコンで利用する際に必要なマイナンバーカード読取り対応のＩＣカードリーダーの一覧、マイナポータルの動作環境や操作方法を説明しているサイト、また、マイナポータルに接続するためのＵＲＬ・ＱＲコードを掲載していますので、参考にしてください。</a:t>
            </a:r>
          </a:p>
          <a:p>
            <a:pPr lvl="0"/>
            <a:endParaRPr lang="en-US" altLang="ja-JP" dirty="0"/>
          </a:p>
          <a:p>
            <a:pPr lvl="0"/>
            <a:endParaRPr lang="ja-JP" altLang="en-US" dirty="0"/>
          </a:p>
          <a:p>
            <a:pPr lvl="0"/>
            <a:r>
              <a:rPr lang="en-US" altLang="ja-JP" dirty="0"/>
              <a:t>【</a:t>
            </a:r>
            <a:r>
              <a:rPr lang="ja-JP" altLang="en-US" dirty="0"/>
              <a:t>補足説明</a:t>
            </a:r>
            <a:r>
              <a:rPr lang="en-US" altLang="ja-JP" dirty="0"/>
              <a:t>】</a:t>
            </a:r>
          </a:p>
          <a:p>
            <a:pPr lvl="0"/>
            <a:endParaRPr lang="en-US" altLang="ja-JP" dirty="0"/>
          </a:p>
          <a:p>
            <a:pPr lvl="0"/>
            <a:r>
              <a:rPr lang="ja-JP" altLang="en-US" dirty="0"/>
              <a:t>講師の皆様は、詳細については、こちらのサイトで確認するようご紹介ください。</a:t>
            </a:r>
            <a:endParaRPr lang="en-US" altLang="ja-JP" dirty="0"/>
          </a:p>
          <a:p>
            <a:pPr lvl="0"/>
            <a:endParaRPr lang="ja-JP" altLang="en-US" dirty="0"/>
          </a:p>
          <a:p>
            <a:pPr lvl="0"/>
            <a:r>
              <a:rPr lang="ja-JP" altLang="en-US" dirty="0"/>
              <a:t>ＱＲコードについて理解できていない受講者がいた場合は、カメラを起動してＱＲコードを読み取るとサイトへ接続されることをご説明ください。</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16</a:t>
            </a:fld>
            <a:endParaRPr lang="ja-JP" altLang="en-US"/>
          </a:p>
        </p:txBody>
      </p:sp>
      <p:sp>
        <p:nvSpPr>
          <p:cNvPr id="7" name="スライド イメージ プレースホルダー 6">
            <a:extLst>
              <a:ext uri="{FF2B5EF4-FFF2-40B4-BE49-F238E27FC236}">
                <a16:creationId xmlns:a16="http://schemas.microsoft.com/office/drawing/2014/main" id="{F895ADD1-5BA8-4459-A9DE-65927A3147A7}"/>
              </a:ext>
            </a:extLst>
          </p:cNvPr>
          <p:cNvSpPr>
            <a:spLocks noGrp="1" noRot="1" noChangeAspect="1"/>
          </p:cNvSpPr>
          <p:nvPr>
            <p:ph type="sldImg"/>
          </p:nvPr>
        </p:nvSpPr>
        <p:spPr>
          <a:xfrm>
            <a:off x="622300" y="522288"/>
            <a:ext cx="5424488" cy="4068762"/>
          </a:xfrm>
        </p:spPr>
      </p:sp>
    </p:spTree>
    <p:extLst>
      <p:ext uri="{BB962C8B-B14F-4D97-AF65-F5344CB8AC3E}">
        <p14:creationId xmlns:p14="http://schemas.microsoft.com/office/powerpoint/2010/main" val="1541791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7088" y="468313"/>
            <a:ext cx="5083175" cy="3811587"/>
          </a:xfrm>
        </p:spPr>
      </p:sp>
      <p:sp>
        <p:nvSpPr>
          <p:cNvPr id="3" name="ノート プレースホルダー 2"/>
          <p:cNvSpPr>
            <a:spLocks noGrp="1"/>
          </p:cNvSpPr>
          <p:nvPr>
            <p:ph type="body" idx="1"/>
          </p:nvPr>
        </p:nvSpPr>
        <p:spPr>
          <a:xfrm>
            <a:off x="827088" y="4505130"/>
            <a:ext cx="5083175" cy="5335200"/>
          </a:xfrm>
        </p:spPr>
        <p:txBody>
          <a:bodyPr/>
          <a:lstStyle/>
          <a:p>
            <a:r>
              <a:rPr kumimoji="1" lang="ja-JP" altLang="en-US" dirty="0">
                <a:latin typeface="Meiryo UI" panose="020B0604030504040204" pitchFamily="50" charset="-128"/>
                <a:ea typeface="Meiryo UI" panose="020B0604030504040204" pitchFamily="50" charset="-128"/>
              </a:rPr>
              <a:t>「マイナポータル」は、マイナンバーカードを使いログインすることで様々なサービスを受けることができます。</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マイナンバーカードは、様々な生活シーンで使うことで暮らしを便利にするカードと言われています。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マイナンバーカードを持っていると、なにができるのかを簡単に紹介させていただきます。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マイナンバーカードは、</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・銀行や保険会社の窓口などで、本人確認書類として使うことができます。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・住民票や印鑑登録証など各種証明書を、コンビニでいつでも取得することができます。</a:t>
            </a:r>
            <a:endParaRPr lang="en-US" altLang="ja-JP" dirty="0">
              <a:latin typeface="Meiryo UI" panose="020B0604030504040204" pitchFamily="50" charset="-128"/>
              <a:ea typeface="Meiryo UI" panose="020B0604030504040204" pitchFamily="50" charset="-128"/>
            </a:endParaRPr>
          </a:p>
          <a:p>
            <a:pPr defTabSz="914583">
              <a:defRPr/>
            </a:pPr>
            <a:endParaRPr lang="en-US" altLang="ja-JP" dirty="0">
              <a:latin typeface="Meiryo UI" panose="020B0604030504040204" pitchFamily="50" charset="-128"/>
              <a:ea typeface="Meiryo UI" panose="020B0604030504040204" pitchFamily="50" charset="-128"/>
            </a:endParaRPr>
          </a:p>
          <a:p>
            <a:pPr defTabSz="914583">
              <a:defRPr/>
            </a:pPr>
            <a:r>
              <a:rPr lang="ja-JP" altLang="en-US" dirty="0">
                <a:latin typeface="Meiryo UI" panose="020B0604030504040204" pitchFamily="50" charset="-128"/>
                <a:ea typeface="Meiryo UI" panose="020B0604030504040204" pitchFamily="50" charset="-128"/>
              </a:rPr>
              <a:t>・マイナンバーカードは健康保険証としても利用できます。</a:t>
            </a:r>
            <a:endParaRPr lang="en-US" altLang="ja-JP" strike="sngStrike"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・マイナポータルを使うと、市区町村や国への様々な手続がオンラインで実施できるよう</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になります。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・確定申告の届出が</a:t>
            </a:r>
            <a:r>
              <a:rPr lang="ja-JP" altLang="en-US" strike="noStrike" dirty="0">
                <a:latin typeface="Meiryo UI" panose="020B0604030504040204" pitchFamily="50" charset="-128"/>
                <a:ea typeface="Meiryo UI" panose="020B0604030504040204" pitchFamily="50" charset="-128"/>
              </a:rPr>
              <a:t>オンラインで</a:t>
            </a:r>
            <a:r>
              <a:rPr lang="ja-JP" altLang="en-US" dirty="0">
                <a:latin typeface="Meiryo UI" panose="020B0604030504040204" pitchFamily="50" charset="-128"/>
                <a:ea typeface="Meiryo UI" panose="020B0604030504040204" pitchFamily="50" charset="-128"/>
              </a:rPr>
              <a:t>できます。</a:t>
            </a:r>
            <a:endParaRPr lang="en-US" altLang="ja-JP" dirty="0">
              <a:latin typeface="Meiryo UI" panose="020B0604030504040204" pitchFamily="50" charset="-128"/>
              <a:ea typeface="Meiryo UI" panose="020B0604030504040204" pitchFamily="50" charset="-128"/>
            </a:endParaRPr>
          </a:p>
          <a:p>
            <a:pPr defTabSz="914583">
              <a:defRPr/>
            </a:pPr>
            <a:endParaRPr lang="en-US" altLang="ja-JP" dirty="0">
              <a:latin typeface="Meiryo UI" panose="020B0604030504040204" pitchFamily="50" charset="-128"/>
              <a:ea typeface="Meiryo UI" panose="020B0604030504040204" pitchFamily="50" charset="-128"/>
            </a:endParaRPr>
          </a:p>
          <a:p>
            <a:pPr defTabSz="914583">
              <a:defRPr/>
            </a:pPr>
            <a:r>
              <a:rPr lang="ja-JP" altLang="en-US" dirty="0">
                <a:latin typeface="Meiryo UI" panose="020B0604030504040204" pitchFamily="50" charset="-128"/>
                <a:ea typeface="Meiryo UI" panose="020B0604030504040204" pitchFamily="50" charset="-128"/>
              </a:rPr>
              <a:t>・公金受取口座の登録もできます。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このように、マイナンバーカードは皆様の生活をより便利にするカードと言えます。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本講座では、これらサービスの中の「マイナポータルの使い方」についてご説明させていただきます。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講師の皆様は、コンビニでの各種証明書の取得については、実施できない地域も一部ございますので、事前にご確認するようお伝えください。</a:t>
            </a:r>
            <a:endParaRPr lang="en-US" altLang="ja-JP" dirty="0">
              <a:latin typeface="Meiryo UI" panose="020B0604030504040204" pitchFamily="50" charset="-128"/>
              <a:ea typeface="Meiryo UI" panose="020B0604030504040204" pitchFamily="50" charset="-128"/>
            </a:endParaRPr>
          </a:p>
          <a:p>
            <a:pPr defTabSz="914583">
              <a:defRPr/>
            </a:pPr>
            <a:endParaRPr lang="en-US" altLang="ja-JP" dirty="0">
              <a:latin typeface="Meiryo UI" panose="020B0604030504040204" pitchFamily="50" charset="-128"/>
              <a:ea typeface="Meiryo UI" panose="020B0604030504040204" pitchFamily="50" charset="-128"/>
            </a:endParaRPr>
          </a:p>
          <a:p>
            <a:pPr defTabSz="914583">
              <a:defRPr/>
            </a:pPr>
            <a:r>
              <a:rPr lang="ja-JP" altLang="en-US" dirty="0">
                <a:latin typeface="Meiryo UI" panose="020B0604030504040204" pitchFamily="50" charset="-128"/>
                <a:ea typeface="Meiryo UI" panose="020B0604030504040204" pitchFamily="50" charset="-128"/>
              </a:rPr>
              <a:t>マイナンバーカードについての詳しい情報は、「マイナンバー」「マイナンバーカード」等の</a:t>
            </a:r>
            <a:endParaRPr lang="en-US" altLang="ja-JP" dirty="0">
              <a:latin typeface="Meiryo UI" panose="020B0604030504040204" pitchFamily="50" charset="-128"/>
              <a:ea typeface="Meiryo UI" panose="020B0604030504040204" pitchFamily="50" charset="-128"/>
            </a:endParaRPr>
          </a:p>
          <a:p>
            <a:pPr defTabSz="914583">
              <a:defRPr/>
            </a:pPr>
            <a:r>
              <a:rPr lang="ja-JP" altLang="en-US" dirty="0">
                <a:latin typeface="Meiryo UI" panose="020B0604030504040204" pitchFamily="50" charset="-128"/>
                <a:ea typeface="Meiryo UI" panose="020B0604030504040204" pitchFamily="50" charset="-128"/>
              </a:rPr>
              <a:t>言葉で検索するか、ＱＲコードを読み取ると、ホームページを閲覧できるとご説明ください。</a:t>
            </a:r>
            <a:endParaRPr lang="en-US" altLang="ja-JP" dirty="0">
              <a:latin typeface="Meiryo UI" panose="020B0604030504040204" pitchFamily="50" charset="-128"/>
              <a:ea typeface="Meiryo UI" panose="020B0604030504040204" pitchFamily="50" charset="-128"/>
            </a:endParaRPr>
          </a:p>
          <a:p>
            <a:pPr defTabSz="914583">
              <a:defRPr/>
            </a:pPr>
            <a:endParaRPr lang="en-US" altLang="ja-JP" dirty="0">
              <a:latin typeface="Meiryo UI" panose="020B0604030504040204" pitchFamily="50" charset="-128"/>
              <a:ea typeface="Meiryo UI" panose="020B0604030504040204" pitchFamily="50" charset="-128"/>
            </a:endParaRPr>
          </a:p>
          <a:p>
            <a:pPr defTabSz="914583">
              <a:defRPr/>
            </a:pPr>
            <a:r>
              <a:rPr lang="ja-JP" altLang="en-US" dirty="0">
                <a:latin typeface="Meiryo UI" panose="020B0604030504040204" pitchFamily="50" charset="-128"/>
                <a:ea typeface="Meiryo UI" panose="020B0604030504040204" pitchFamily="50" charset="-128"/>
              </a:rPr>
              <a:t>また、マイナンバーカードとマイナポータルの関係性がわかりにくいという受講者に対しては、</a:t>
            </a:r>
            <a:endParaRPr lang="en-US" altLang="ja-JP" dirty="0">
              <a:latin typeface="Meiryo UI" panose="020B0604030504040204" pitchFamily="50" charset="-128"/>
              <a:ea typeface="Meiryo UI" panose="020B0604030504040204" pitchFamily="50" charset="-128"/>
            </a:endParaRPr>
          </a:p>
          <a:p>
            <a:pPr defTabSz="914583">
              <a:defRPr/>
            </a:pPr>
            <a:r>
              <a:rPr lang="ja-JP" altLang="en-US" dirty="0">
                <a:latin typeface="Meiryo UI" panose="020B0604030504040204" pitchFamily="50" charset="-128"/>
                <a:ea typeface="Meiryo UI" panose="020B0604030504040204" pitchFamily="50" charset="-128"/>
              </a:rPr>
              <a:t>マイナンバーカードは、暮らしを便利にする様々なサービスを受けることができる大変便利なカードであり、マイナポータルは、様々なサービスの中の一つであるとご説明ください。</a:t>
            </a:r>
            <a:endParaRPr lang="en-US" altLang="ja-JP" dirty="0">
              <a:latin typeface="Meiryo UI" panose="020B0604030504040204" pitchFamily="50" charset="-128"/>
              <a:ea typeface="Meiryo UI" panose="020B0604030504040204" pitchFamily="50" charset="-128"/>
            </a:endParaRPr>
          </a:p>
          <a:p>
            <a:endParaRPr kumimoji="1" lang="ja-JP" altLang="en-US" sz="1100" dirty="0">
              <a:latin typeface="Meiryo UI" panose="020B0604030504040204" pitchFamily="50" charset="-128"/>
              <a:ea typeface="Meiryo UI" panose="020B0604030504040204" pitchFamily="50" charset="-128"/>
            </a:endParaRPr>
          </a:p>
          <a:p>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2</a:t>
            </a:fld>
            <a:endParaRPr kumimoji="1" lang="ja-JP" altLang="en-US" dirty="0"/>
          </a:p>
        </p:txBody>
      </p:sp>
    </p:spTree>
    <p:extLst>
      <p:ext uri="{BB962C8B-B14F-4D97-AF65-F5344CB8AC3E}">
        <p14:creationId xmlns:p14="http://schemas.microsoft.com/office/powerpoint/2010/main" val="1360568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4B9A7-3668-8F6C-C90F-44FEEF9EE37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995E4DD-982E-A1B9-F425-1793B9C354D2}"/>
              </a:ext>
            </a:extLst>
          </p:cNvPr>
          <p:cNvSpPr>
            <a:spLocks noGrp="1" noRot="1" noChangeAspect="1"/>
          </p:cNvSpPr>
          <p:nvPr>
            <p:ph type="sldImg"/>
          </p:nvPr>
        </p:nvSpPr>
        <p:spPr>
          <a:xfrm>
            <a:off x="827088" y="468313"/>
            <a:ext cx="5083175" cy="3811587"/>
          </a:xfrm>
        </p:spPr>
      </p:sp>
      <p:sp>
        <p:nvSpPr>
          <p:cNvPr id="3" name="ノート プレースホルダー 2">
            <a:extLst>
              <a:ext uri="{FF2B5EF4-FFF2-40B4-BE49-F238E27FC236}">
                <a16:creationId xmlns:a16="http://schemas.microsoft.com/office/drawing/2014/main" id="{2789D804-452E-A0D0-40ED-C4C6BEA4530E}"/>
              </a:ext>
            </a:extLst>
          </p:cNvPr>
          <p:cNvSpPr>
            <a:spLocks noGrp="1"/>
          </p:cNvSpPr>
          <p:nvPr>
            <p:ph type="body" idx="1"/>
          </p:nvPr>
        </p:nvSpPr>
        <p:spPr>
          <a:xfrm>
            <a:off x="827088" y="4493147"/>
            <a:ext cx="5083175" cy="5149441"/>
          </a:xfrm>
        </p:spPr>
        <p:txBody>
          <a:bodyPr/>
          <a:lstStyle/>
          <a:p>
            <a:r>
              <a:rPr kumimoji="1" lang="ja-JP" altLang="en-US" dirty="0">
                <a:latin typeface="Meiryo UI" panose="020B0604030504040204" pitchFamily="50" charset="-128"/>
                <a:ea typeface="Meiryo UI" panose="020B0604030504040204" pitchFamily="50" charset="-128"/>
              </a:rPr>
              <a:t>この講座は、マイナポータルの登録の仕方や、サービスの利用について学ぶ講座です。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第</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章では、マイナポータルの概要について学びます。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第</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章では、マイナポータルを利用する準備について学びます。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第</a:t>
            </a: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章では、マイナポータルで自分の情報を見る方法を学びます。</a:t>
            </a:r>
            <a:endParaRPr kumimoji="1" lang="en-US" altLang="ja-JP" dirty="0">
              <a:latin typeface="Meiryo UI" panose="020B0604030504040204" pitchFamily="50" charset="-128"/>
              <a:ea typeface="Meiryo UI" panose="020B0604030504040204" pitchFamily="50" charset="-128"/>
            </a:endParaRPr>
          </a:p>
          <a:p>
            <a:endParaRPr kumimoji="1" lang="ja-JP" altLang="en-US" sz="1100" dirty="0">
              <a:latin typeface="Meiryo UI" panose="020B0604030504040204" pitchFamily="50" charset="-128"/>
              <a:ea typeface="Meiryo UI" panose="020B0604030504040204" pitchFamily="50" charset="-128"/>
            </a:endParaRPr>
          </a:p>
          <a:p>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92A39F66-1B67-678F-593A-79B8B1219A29}"/>
              </a:ext>
            </a:extLst>
          </p:cNvPr>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4114325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7088" y="468313"/>
            <a:ext cx="5083175" cy="3811587"/>
          </a:xfrm>
        </p:spPr>
      </p:sp>
      <p:sp>
        <p:nvSpPr>
          <p:cNvPr id="3" name="ノート プレースホルダー 2"/>
          <p:cNvSpPr>
            <a:spLocks noGrp="1"/>
          </p:cNvSpPr>
          <p:nvPr>
            <p:ph type="body" idx="1"/>
          </p:nvPr>
        </p:nvSpPr>
        <p:spPr>
          <a:xfrm>
            <a:off x="827088" y="4528171"/>
            <a:ext cx="5083175" cy="5149441"/>
          </a:xfrm>
        </p:spPr>
        <p:txBody>
          <a:bodyPr/>
          <a:lstStyle/>
          <a:p>
            <a:r>
              <a:rPr kumimoji="1" lang="ja-JP" altLang="en-US" dirty="0">
                <a:latin typeface="Meiryo UI" panose="020B0604030504040204" pitchFamily="50" charset="-128"/>
                <a:ea typeface="Meiryo UI" panose="020B0604030504040204" pitchFamily="50" charset="-128"/>
              </a:rPr>
              <a:t>第</a:t>
            </a:r>
            <a:r>
              <a:rPr kumimoji="1" lang="en-US" altLang="ja-JP" dirty="0">
                <a:latin typeface="Meiryo UI" panose="020B0604030504040204" pitchFamily="50" charset="-128"/>
                <a:ea typeface="Meiryo UI" panose="020B0604030504040204" pitchFamily="50" charset="-128"/>
              </a:rPr>
              <a:t>4</a:t>
            </a:r>
            <a:r>
              <a:rPr kumimoji="1" lang="ja-JP" altLang="en-US" dirty="0">
                <a:latin typeface="Meiryo UI" panose="020B0604030504040204" pitchFamily="50" charset="-128"/>
                <a:ea typeface="Meiryo UI" panose="020B0604030504040204" pitchFamily="50" charset="-128"/>
              </a:rPr>
              <a:t>章では、マイナポータルを使ってオンラインで出来る行政手続きについて学びます。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第</a:t>
            </a:r>
            <a:r>
              <a:rPr kumimoji="1" lang="en-US" altLang="ja-JP" dirty="0">
                <a:latin typeface="Meiryo UI" panose="020B0604030504040204" pitchFamily="50" charset="-128"/>
                <a:ea typeface="Meiryo UI" panose="020B0604030504040204" pitchFamily="50" charset="-128"/>
              </a:rPr>
              <a:t>5</a:t>
            </a:r>
            <a:r>
              <a:rPr kumimoji="1" lang="ja-JP" altLang="en-US" dirty="0">
                <a:latin typeface="Meiryo UI" panose="020B0604030504040204" pitchFamily="50" charset="-128"/>
                <a:ea typeface="Meiryo UI" panose="020B0604030504040204" pitchFamily="50" charset="-128"/>
              </a:rPr>
              <a:t>章では、マイナポータルのその他の機能について学びます。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lang="ja-JP" altLang="en-US" dirty="0"/>
              <a:t>補足説明</a:t>
            </a:r>
            <a:r>
              <a:rPr kumimoji="1" lang="en-US" altLang="ja-JP" dirty="0">
                <a:latin typeface="Meiryo UI" panose="020B0604030504040204" pitchFamily="50" charset="-128"/>
                <a:ea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講師の皆様は、講座の進め方として、まず、スライドのご説明、及び操作のご説明をしてから、注意点があれば、注意点をご説明してください。</a:t>
            </a:r>
          </a:p>
          <a:p>
            <a:endParaRPr kumimoji="1" lang="ja-JP" altLang="en-US" sz="1100" dirty="0">
              <a:latin typeface="Meiryo UI" panose="020B0604030504040204" pitchFamily="50" charset="-128"/>
              <a:ea typeface="Meiryo UI" panose="020B0604030504040204" pitchFamily="50" charset="-128"/>
            </a:endParaRPr>
          </a:p>
          <a:p>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7088" y="468313"/>
            <a:ext cx="5083175" cy="3811587"/>
          </a:xfrm>
        </p:spPr>
      </p:sp>
      <p:sp>
        <p:nvSpPr>
          <p:cNvPr id="3" name="ノート プレースホルダー 2"/>
          <p:cNvSpPr>
            <a:spLocks noGrp="1"/>
          </p:cNvSpPr>
          <p:nvPr>
            <p:ph type="body" idx="1"/>
          </p:nvPr>
        </p:nvSpPr>
        <p:spPr>
          <a:xfrm>
            <a:off x="827088" y="4504766"/>
            <a:ext cx="5083175" cy="5149441"/>
          </a:xfrm>
        </p:spPr>
        <p:txBody>
          <a:bodyPr/>
          <a:lstStyle/>
          <a:p>
            <a:r>
              <a:rPr kumimoji="1" lang="ja-JP" altLang="en-US" dirty="0">
                <a:latin typeface="Meiryo UI" panose="020B0604030504040204" pitchFamily="50" charset="-128"/>
                <a:ea typeface="Meiryo UI" panose="020B0604030504040204" pitchFamily="50" charset="-128"/>
              </a:rPr>
              <a:t>ここでは、マイナポータルの概要についてご説明いたします。</a:t>
            </a:r>
            <a:endParaRPr kumimoji="1" lang="en-US" altLang="ja-JP" dirty="0">
              <a:latin typeface="Meiryo UI" panose="020B0604030504040204" pitchFamily="50" charset="-128"/>
              <a:ea typeface="Meiryo UI" panose="020B0604030504040204" pitchFamily="50" charset="-128"/>
            </a:endParaRPr>
          </a:p>
          <a:p>
            <a:pPr defTabSz="914583">
              <a:defRPr/>
            </a:pPr>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lang="ja-JP" altLang="en-US" dirty="0"/>
              <a:t>補足説明</a:t>
            </a:r>
            <a:r>
              <a:rPr kumimoji="1" lang="en-US" altLang="ja-JP" dirty="0">
                <a:latin typeface="Meiryo UI" panose="020B0604030504040204" pitchFamily="50" charset="-128"/>
                <a:ea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講師の皆様は、マイナポータルについて質問等を受けた場合は、</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教材の</a:t>
            </a:r>
            <a:r>
              <a:rPr kumimoji="1" lang="en-US" altLang="ja-JP" dirty="0">
                <a:latin typeface="Meiryo UI" panose="020B0604030504040204" pitchFamily="50" charset="-128"/>
                <a:ea typeface="Meiryo UI" panose="020B0604030504040204" pitchFamily="50" charset="-128"/>
              </a:rPr>
              <a:t>16</a:t>
            </a:r>
            <a:r>
              <a:rPr kumimoji="1" lang="ja-JP" altLang="en-US" dirty="0">
                <a:latin typeface="Meiryo UI" panose="020B0604030504040204" pitchFamily="50" charset="-128"/>
                <a:ea typeface="Meiryo UI" panose="020B0604030504040204" pitchFamily="50" charset="-128"/>
              </a:rPr>
              <a:t>ページに掲載されているマイナポータルに関する確認サイトをご紹介ください。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sz="1100" dirty="0">
              <a:latin typeface="Meiryo UI" panose="020B0604030504040204" pitchFamily="50" charset="-128"/>
              <a:ea typeface="Meiryo UI" panose="020B0604030504040204" pitchFamily="50" charset="-128"/>
            </a:endParaRPr>
          </a:p>
          <a:p>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7088" y="468313"/>
            <a:ext cx="5083175" cy="3811587"/>
          </a:xfrm>
        </p:spPr>
      </p:sp>
      <p:sp>
        <p:nvSpPr>
          <p:cNvPr id="3" name="ノート プレースホルダー 2"/>
          <p:cNvSpPr>
            <a:spLocks noGrp="1"/>
          </p:cNvSpPr>
          <p:nvPr>
            <p:ph type="body" idx="1"/>
          </p:nvPr>
        </p:nvSpPr>
        <p:spPr>
          <a:xfrm>
            <a:off x="827088" y="4534753"/>
            <a:ext cx="5083175" cy="5334735"/>
          </a:xfrm>
        </p:spPr>
        <p:txBody>
          <a:bodyPr/>
          <a:lstStyle/>
          <a:p>
            <a:r>
              <a:rPr kumimoji="1" lang="ja-JP" altLang="en-US" dirty="0">
                <a:latin typeface="Meiryo UI" panose="020B0604030504040204" pitchFamily="50" charset="-128"/>
                <a:ea typeface="Meiryo UI" panose="020B0604030504040204" pitchFamily="50" charset="-128"/>
              </a:rPr>
              <a:t>マイナポータルとは、政府が運営するオンラインサービスです。</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a:spcBef>
                <a:spcPts val="600"/>
              </a:spcBef>
            </a:pPr>
            <a:r>
              <a:rPr lang="ja-JP" altLang="en-US" dirty="0">
                <a:latin typeface="Meiryo UI" panose="020B0604030504040204" pitchFamily="50" charset="-128"/>
                <a:ea typeface="Meiryo UI" panose="020B0604030504040204" pitchFamily="50" charset="-128"/>
              </a:rPr>
              <a:t>子育てや介護をはじめとする行政サービスの検索やオンライン申請ができたり</a:t>
            </a:r>
            <a:r>
              <a:rPr lang="ja-JP" altLang="en-US" spc="-1000"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行政からのお知らせを受取ることができる自分専用サイトです。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一部の機能の利用にはマイナンバーカードは不要ですが、マイナンバーカードでログインすれば全ての機能を利用することができます。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a:spcBef>
                <a:spcPts val="400"/>
              </a:spcBef>
            </a:pPr>
            <a:r>
              <a:rPr lang="ja-JP" altLang="en-US" dirty="0">
                <a:latin typeface="Meiryo UI" panose="020B0604030504040204" pitchFamily="50" charset="-128"/>
                <a:ea typeface="Meiryo UI" panose="020B0604030504040204" pitchFamily="50" charset="-128"/>
              </a:rPr>
              <a:t>マイナポータルのを利用するには</a:t>
            </a:r>
            <a:endParaRPr lang="en-US" altLang="ja-JP" dirty="0">
              <a:latin typeface="Meiryo UI" panose="020B0604030504040204" pitchFamily="50" charset="-128"/>
              <a:ea typeface="Meiryo UI" panose="020B0604030504040204" pitchFamily="50" charset="-128"/>
            </a:endParaRPr>
          </a:p>
          <a:p>
            <a:pPr>
              <a:spcBef>
                <a:spcPts val="400"/>
              </a:spcBef>
            </a:pPr>
            <a:endParaRPr lang="en-US" altLang="ja-JP" dirty="0">
              <a:latin typeface="Meiryo UI" panose="020B0604030504040204" pitchFamily="50" charset="-128"/>
              <a:ea typeface="Meiryo UI" panose="020B0604030504040204" pitchFamily="50" charset="-128"/>
            </a:endParaRPr>
          </a:p>
          <a:p>
            <a:pPr>
              <a:spcBef>
                <a:spcPts val="400"/>
              </a:spcBef>
            </a:pPr>
            <a:r>
              <a:rPr lang="ja-JP" altLang="en-US" dirty="0">
                <a:latin typeface="Meiryo UI" panose="020B0604030504040204" pitchFamily="50" charset="-128"/>
                <a:ea typeface="Meiryo UI" panose="020B0604030504040204" pitchFamily="50" charset="-128"/>
              </a:rPr>
              <a:t>①スマートフォンの場合はマイナンバーカード読取対応の機種、パソコンの場合はマイナンバーカードに対応する</a:t>
            </a:r>
            <a:r>
              <a:rPr lang="en-US" altLang="ja-JP" dirty="0">
                <a:latin typeface="Meiryo UI" panose="020B0604030504040204" pitchFamily="50" charset="-128"/>
                <a:ea typeface="Meiryo UI" panose="020B0604030504040204" pitchFamily="50" charset="-128"/>
              </a:rPr>
              <a:t>IC</a:t>
            </a:r>
            <a:r>
              <a:rPr lang="ja-JP" altLang="en-US" dirty="0">
                <a:latin typeface="Meiryo UI" panose="020B0604030504040204" pitchFamily="50" charset="-128"/>
                <a:ea typeface="Meiryo UI" panose="020B0604030504040204" pitchFamily="50" charset="-128"/>
              </a:rPr>
              <a:t>カードリーダーが必要です。</a:t>
            </a:r>
            <a:endParaRPr lang="en-US" altLang="ja-JP" dirty="0">
              <a:latin typeface="Meiryo UI" panose="020B0604030504040204" pitchFamily="50" charset="-128"/>
              <a:ea typeface="Meiryo UI" panose="020B0604030504040204" pitchFamily="50" charset="-128"/>
            </a:endParaRPr>
          </a:p>
          <a:p>
            <a:pPr defTabSz="914583">
              <a:spcBef>
                <a:spcPts val="400"/>
              </a:spcBef>
              <a:defRPr/>
            </a:pPr>
            <a:endParaRPr lang="en-US" altLang="ja-JP" dirty="0">
              <a:latin typeface="Meiryo UI" panose="020B0604030504040204" pitchFamily="50" charset="-128"/>
              <a:ea typeface="Meiryo UI" panose="020B0604030504040204" pitchFamily="50" charset="-128"/>
            </a:endParaRPr>
          </a:p>
          <a:p>
            <a:pPr defTabSz="914583">
              <a:spcBef>
                <a:spcPts val="400"/>
              </a:spcBef>
              <a:defRPr/>
            </a:pPr>
            <a:r>
              <a:rPr lang="ja-JP" altLang="en-US" dirty="0">
                <a:latin typeface="Meiryo UI" panose="020B0604030504040204" pitchFamily="50" charset="-128"/>
                <a:ea typeface="Meiryo UI" panose="020B0604030504040204" pitchFamily="50" charset="-128"/>
              </a:rPr>
              <a:t>②</a:t>
            </a:r>
            <a:r>
              <a:rPr lang="ja-JP" altLang="en-US" i="0" dirty="0">
                <a:effectLst/>
                <a:latin typeface="Meiryo UI" panose="020B0604030504040204" pitchFamily="50" charset="-128"/>
                <a:ea typeface="Meiryo UI" panose="020B0604030504040204" pitchFamily="50" charset="-128"/>
              </a:rPr>
              <a:t>ログインの際に、利用者証明用電子証明書のパスワード（数字４桁）が必要です。</a:t>
            </a:r>
            <a:r>
              <a:rPr lang="ja-JP" altLang="en-US" dirty="0">
                <a:latin typeface="Meiryo UI" panose="020B0604030504040204" pitchFamily="50" charset="-128"/>
                <a:ea typeface="Meiryo UI" panose="020B0604030504040204" pitchFamily="50" charset="-128"/>
              </a:rPr>
              <a:t>パスワードは</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回連続で間違えるとロックされるため、正しいパスワードを事前に確認してから入力するようにしましょう。</a:t>
            </a:r>
            <a:endParaRPr lang="en-US" altLang="ja-JP" dirty="0">
              <a:latin typeface="Meiryo UI" panose="020B0604030504040204" pitchFamily="50" charset="-128"/>
              <a:ea typeface="Meiryo UI" panose="020B0604030504040204" pitchFamily="50" charset="-128"/>
            </a:endParaRPr>
          </a:p>
          <a:p>
            <a:pPr>
              <a:spcBef>
                <a:spcPts val="400"/>
              </a:spcBef>
            </a:pPr>
            <a:endParaRPr lang="en-US" altLang="ja-JP" dirty="0">
              <a:latin typeface="Meiryo UI" panose="020B0604030504040204" pitchFamily="50" charset="-128"/>
              <a:ea typeface="Meiryo UI" panose="020B0604030504040204" pitchFamily="50" charset="-128"/>
            </a:endParaRPr>
          </a:p>
          <a:p>
            <a:pPr>
              <a:spcBef>
                <a:spcPts val="400"/>
              </a:spcBef>
            </a:pPr>
            <a:r>
              <a:rPr lang="ja-JP" altLang="en-US" dirty="0">
                <a:latin typeface="Meiryo UI" panose="020B0604030504040204" pitchFamily="50" charset="-128"/>
                <a:ea typeface="Meiryo UI" panose="020B0604030504040204" pitchFamily="50" charset="-128"/>
              </a:rPr>
              <a:t>③パスワードを正しく入力した後、マイナンバーカードをスマートフォンまたは</a:t>
            </a:r>
            <a:r>
              <a:rPr lang="en-US" altLang="ja-JP" dirty="0">
                <a:latin typeface="Meiryo UI" panose="020B0604030504040204" pitchFamily="50" charset="-128"/>
                <a:ea typeface="Meiryo UI" panose="020B0604030504040204" pitchFamily="50" charset="-128"/>
              </a:rPr>
              <a:t>IC</a:t>
            </a:r>
            <a:r>
              <a:rPr lang="ja-JP" altLang="en-US" dirty="0">
                <a:latin typeface="Meiryo UI" panose="020B0604030504040204" pitchFamily="50" charset="-128"/>
                <a:ea typeface="Meiryo UI" panose="020B0604030504040204" pitchFamily="50" charset="-128"/>
              </a:rPr>
              <a:t>カードリーダーに</a:t>
            </a:r>
            <a:r>
              <a:rPr lang="ja-JP" altLang="en-US" i="0" dirty="0">
                <a:effectLst/>
                <a:latin typeface="Meiryo UI" panose="020B0604030504040204" pitchFamily="50" charset="-128"/>
                <a:ea typeface="Meiryo UI" panose="020B0604030504040204" pitchFamily="50" charset="-128"/>
              </a:rPr>
              <a:t>かざすことでマイナポータルを利用することができます。</a:t>
            </a:r>
            <a:endParaRPr lang="ja-JP" altLang="en-US" dirty="0">
              <a:latin typeface="Meiryo UI" panose="020B0604030504040204" pitchFamily="50" charset="-128"/>
              <a:ea typeface="Meiryo UI" panose="020B0604030504040204" pitchFamily="50" charset="-128"/>
            </a:endParaRPr>
          </a:p>
          <a:p>
            <a:pPr>
              <a:spcBef>
                <a:spcPts val="400"/>
              </a:spcBef>
            </a:pPr>
            <a:endParaRPr lang="ja-JP" altLang="en-US"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lang="ja-JP" altLang="en-US" dirty="0"/>
              <a:t>補足説明</a:t>
            </a:r>
            <a:r>
              <a:rPr kumimoji="1" lang="en-US" altLang="ja-JP" dirty="0">
                <a:latin typeface="Meiryo UI" panose="020B0604030504040204" pitchFamily="50" charset="-128"/>
                <a:ea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講師の皆様は、本講座を受講するにあたって、</a:t>
            </a:r>
            <a:r>
              <a:rPr lang="ja-JP" altLang="en-US" dirty="0">
                <a:latin typeface="Meiryo UI" panose="020B0604030504040204" pitchFamily="50" charset="-128"/>
                <a:ea typeface="Meiryo UI" panose="020B0604030504040204" pitchFamily="50" charset="-128"/>
              </a:rPr>
              <a:t>マイナンバーカード読取対応の</a:t>
            </a:r>
            <a:r>
              <a:rPr kumimoji="1" lang="ja-JP" altLang="en-US" dirty="0">
                <a:latin typeface="Meiryo UI" panose="020B0604030504040204" pitchFamily="50" charset="-128"/>
                <a:ea typeface="Meiryo UI" panose="020B0604030504040204" pitchFamily="50" charset="-128"/>
              </a:rPr>
              <a:t>スマートフォン、マイナンバーカード、</a:t>
            </a:r>
            <a:r>
              <a:rPr lang="ja-JP" altLang="en-US" dirty="0">
                <a:latin typeface="Meiryo UI" panose="020B0604030504040204" pitchFamily="50" charset="-128"/>
                <a:ea typeface="Meiryo UI" panose="020B0604030504040204" pitchFamily="50" charset="-128"/>
              </a:rPr>
              <a:t>利用者証明用電子証明書の数字４桁のパスワードが</a:t>
            </a:r>
            <a:r>
              <a:rPr kumimoji="1" lang="ja-JP" altLang="en-US" dirty="0">
                <a:latin typeface="Meiryo UI" panose="020B0604030504040204" pitchFamily="50" charset="-128"/>
                <a:ea typeface="Meiryo UI" panose="020B0604030504040204" pitchFamily="50" charset="-128"/>
              </a:rPr>
              <a:t>必要である点をご説明ください。</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また、受講者の皆様がパスワードを理解しているかも、講座の中でご確認ください。</a:t>
            </a:r>
          </a:p>
          <a:p>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481835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7088" y="468313"/>
            <a:ext cx="5083175" cy="3811587"/>
          </a:xfrm>
        </p:spPr>
      </p:sp>
      <p:sp>
        <p:nvSpPr>
          <p:cNvPr id="3" name="ノート プレースホルダー 2"/>
          <p:cNvSpPr>
            <a:spLocks noGrp="1"/>
          </p:cNvSpPr>
          <p:nvPr>
            <p:ph type="body" idx="1"/>
          </p:nvPr>
        </p:nvSpPr>
        <p:spPr>
          <a:xfrm>
            <a:off x="827088" y="4534753"/>
            <a:ext cx="5083175" cy="5334735"/>
          </a:xfrm>
        </p:spPr>
        <p:txBody>
          <a:bodyPr/>
          <a:lstStyle/>
          <a:p>
            <a:r>
              <a:rPr kumimoji="1" lang="ja-JP" altLang="en-US" dirty="0">
                <a:latin typeface="Meiryo UI" panose="020B0604030504040204" pitchFamily="50" charset="-128"/>
                <a:ea typeface="Meiryo UI" panose="020B0604030504040204" pitchFamily="50" charset="-128"/>
              </a:rPr>
              <a:t>次にマイナポータルの画面の構成をご説明いたします。</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マイナポータルは大きく分けて</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つのタブとメニューで構成されております。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つ目が「ホーム」で、健康保険証や公金受取口座などの情報の確認が可能です。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つ目が「やること」で、利用者証明用電子証明書の更新などの進捗確認をすることができます。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つ目が「さがす」でカテゴリから検索をし各項目の申請が出来たり、または情報の確認をすることが可能です。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講師の皆様は、マイナポータルで利用できるサービスの詳細について質問があった場合は、マイナポータルのサイトから確認できることをお伝えください。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また、「健康保険証利用の申込」「公金受取口座の登録・変更」については、別の講座で取り扱うため、この講座では取り扱わないことをご説明ください。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「健康保険証利用の申込」「公金受取口座の登録・変更」に興味のある方は、該当する講座を受講するよう、ご案内ください。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4274400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7088" y="468313"/>
            <a:ext cx="5083175" cy="3811587"/>
          </a:xfrm>
        </p:spPr>
      </p:sp>
      <p:sp>
        <p:nvSpPr>
          <p:cNvPr id="3" name="ノート プレースホルダー 2"/>
          <p:cNvSpPr>
            <a:spLocks noGrp="1"/>
          </p:cNvSpPr>
          <p:nvPr>
            <p:ph type="body" idx="1"/>
          </p:nvPr>
        </p:nvSpPr>
        <p:spPr>
          <a:xfrm>
            <a:off x="827088" y="4556596"/>
            <a:ext cx="5083175" cy="5335200"/>
          </a:xfrm>
        </p:spPr>
        <p:txBody>
          <a:bodyPr/>
          <a:lstStyle/>
          <a:p>
            <a:r>
              <a:rPr kumimoji="1" lang="ja-JP" altLang="en-US" dirty="0">
                <a:latin typeface="Meiryo UI" panose="020B0604030504040204" pitchFamily="50" charset="-128"/>
                <a:ea typeface="Meiryo UI" panose="020B0604030504040204" pitchFamily="50" charset="-128"/>
              </a:rPr>
              <a:t>スマートフォンによるマイナポータルを利用するための手順に</a:t>
            </a:r>
            <a:r>
              <a:rPr lang="ja-JP" altLang="en-US" dirty="0">
                <a:latin typeface="Meiryo UI" panose="020B0604030504040204" pitchFamily="50" charset="-128"/>
                <a:ea typeface="Meiryo UI" panose="020B0604030504040204" pitchFamily="50" charset="-128"/>
              </a:rPr>
              <a:t>ついてご説明いたします。　</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全体の</a:t>
            </a:r>
            <a:r>
              <a:rPr kumimoji="1" lang="ja-JP" altLang="en-US" dirty="0">
                <a:latin typeface="Meiryo UI" panose="020B0604030504040204" pitchFamily="50" charset="-128"/>
                <a:ea typeface="Meiryo UI" panose="020B0604030504040204" pitchFamily="50" charset="-128"/>
              </a:rPr>
              <a:t>流れは、大別して、前半の利用準備と後半の利用方法になります。</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前半</a:t>
            </a:r>
            <a:r>
              <a:rPr lang="ja-JP" altLang="en-US" dirty="0">
                <a:latin typeface="Meiryo UI" panose="020B0604030504040204" pitchFamily="50" charset="-128"/>
                <a:ea typeface="Meiryo UI" panose="020B0604030504040204" pitchFamily="50" charset="-128"/>
              </a:rPr>
              <a:t>の①②は、</a:t>
            </a:r>
            <a:r>
              <a:rPr kumimoji="1" lang="ja-JP" altLang="en-US" dirty="0">
                <a:latin typeface="Meiryo UI" panose="020B0604030504040204" pitchFamily="50" charset="-128"/>
                <a:ea typeface="Meiryo UI" panose="020B0604030504040204" pitchFamily="50" charset="-128"/>
              </a:rPr>
              <a:t>マイナポータルを利用するための準備の部分です。</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マイナンバーカードを使いログイン</a:t>
            </a:r>
            <a:r>
              <a:rPr lang="ja-JP" altLang="en-US" strike="noStrike" dirty="0">
                <a:latin typeface="Meiryo UI" panose="020B0604030504040204" pitchFamily="50" charset="-128"/>
                <a:ea typeface="Meiryo UI" panose="020B0604030504040204" pitchFamily="50" charset="-128"/>
              </a:rPr>
              <a:t>（利用者用電子証明書の認証）</a:t>
            </a:r>
            <a:r>
              <a:rPr lang="ja-JP" altLang="en-US" dirty="0">
                <a:latin typeface="Meiryo UI" panose="020B0604030504040204" pitchFamily="50" charset="-128"/>
                <a:ea typeface="Meiryo UI" panose="020B0604030504040204" pitchFamily="50" charset="-128"/>
              </a:rPr>
              <a:t>を行うことで、自分専用のサイトが開設できます。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defTabSz="914583">
              <a:defRPr/>
            </a:pPr>
            <a:r>
              <a:rPr lang="ja-JP" altLang="en-US" dirty="0">
                <a:latin typeface="Meiryo UI" panose="020B0604030504040204" pitchFamily="50" charset="-128"/>
                <a:ea typeface="Meiryo UI" panose="020B0604030504040204" pitchFamily="50" charset="-128"/>
                <a:cs typeface="Meiryo" charset="-128"/>
              </a:rPr>
              <a:t>後半のログイン後は、実際にマイナポータルを使ってみましょう。</a:t>
            </a:r>
            <a:endParaRPr lang="en-US" altLang="ja-JP" dirty="0">
              <a:latin typeface="Meiryo UI" panose="020B0604030504040204" pitchFamily="50" charset="-128"/>
              <a:ea typeface="Meiryo UI" panose="020B0604030504040204" pitchFamily="50" charset="-128"/>
              <a:cs typeface="Meiryo" charset="-128"/>
            </a:endParaRPr>
          </a:p>
          <a:p>
            <a:pPr defTabSz="914583">
              <a:defRPr/>
            </a:pPr>
            <a:endParaRPr lang="en-US" altLang="ja-JP" dirty="0">
              <a:latin typeface="Meiryo UI" panose="020B0604030504040204" pitchFamily="50" charset="-128"/>
              <a:ea typeface="Meiryo UI" panose="020B0604030504040204" pitchFamily="50" charset="-128"/>
              <a:cs typeface="Meiryo" charset="-128"/>
            </a:endParaRPr>
          </a:p>
          <a:p>
            <a:pPr defTabSz="914583">
              <a:defRPr/>
            </a:pPr>
            <a:r>
              <a:rPr lang="ja-JP" altLang="en-US" dirty="0">
                <a:latin typeface="Meiryo UI" panose="020B0604030504040204" pitchFamily="50" charset="-128"/>
                <a:ea typeface="Meiryo UI" panose="020B0604030504040204" pitchFamily="50" charset="-128"/>
                <a:cs typeface="Meiryo" charset="-128"/>
              </a:rPr>
              <a:t>医療費や薬剤の処方履歴など様々な自分の情報を確認したり、オンラインで可能な行政手続きを探したりしてみましょう。</a:t>
            </a:r>
            <a:endParaRPr lang="en-US" altLang="ja-JP" dirty="0">
              <a:latin typeface="Meiryo UI" panose="020B0604030504040204" pitchFamily="50" charset="-128"/>
              <a:ea typeface="Meiryo UI" panose="020B0604030504040204" pitchFamily="50" charset="-128"/>
              <a:cs typeface="Meiryo" charset="-128"/>
            </a:endParaRPr>
          </a:p>
          <a:p>
            <a:pPr defTabSz="914583">
              <a:defRPr/>
            </a:pPr>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lang="ja-JP" altLang="en-US" dirty="0"/>
              <a:t>補足説明</a:t>
            </a:r>
            <a:r>
              <a:rPr kumimoji="1" lang="en-US" altLang="ja-JP" dirty="0">
                <a:latin typeface="Meiryo UI" panose="020B0604030504040204" pitchFamily="50" charset="-128"/>
                <a:ea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講師の皆様は、初めてマイナポータルを利用する場合は、前半部分で利用者の登録が必要になりますが</a:t>
            </a:r>
            <a:r>
              <a:rPr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回目以降は不要であることをご説明ください。</a:t>
            </a:r>
            <a:endParaRPr kumimoji="1" lang="en-US" altLang="ja-JP"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34362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7088" y="468313"/>
            <a:ext cx="5083175" cy="3811587"/>
          </a:xfrm>
        </p:spPr>
      </p:sp>
      <p:sp>
        <p:nvSpPr>
          <p:cNvPr id="3" name="ノート プレースホルダー 2"/>
          <p:cNvSpPr>
            <a:spLocks noGrp="1"/>
          </p:cNvSpPr>
          <p:nvPr>
            <p:ph type="body" idx="1"/>
          </p:nvPr>
        </p:nvSpPr>
        <p:spPr>
          <a:xfrm>
            <a:off x="827088" y="4528829"/>
            <a:ext cx="5083175" cy="5149441"/>
          </a:xfrm>
        </p:spPr>
        <p:txBody>
          <a:bodyPr/>
          <a:lstStyle/>
          <a:p>
            <a:r>
              <a:rPr kumimoji="1" lang="ja-JP" altLang="en-US" dirty="0">
                <a:latin typeface="Meiryo UI" panose="020B0604030504040204" pitchFamily="50" charset="-128"/>
                <a:ea typeface="Meiryo UI" panose="020B0604030504040204" pitchFamily="50" charset="-128"/>
              </a:rPr>
              <a:t>ここでは、マイナポータルを利用する準備についてご説明いたします。</a:t>
            </a:r>
            <a:endParaRPr kumimoji="1" lang="en-US" altLang="ja-JP" dirty="0">
              <a:latin typeface="Meiryo UI" panose="020B0604030504040204" pitchFamily="50" charset="-128"/>
              <a:ea typeface="Meiryo UI" panose="020B0604030504040204" pitchFamily="50" charset="-128"/>
            </a:endParaRPr>
          </a:p>
          <a:p>
            <a:pPr defTabSz="914583">
              <a:defRPr/>
            </a:pPr>
            <a:endParaRPr kumimoji="1" lang="en-US" altLang="ja-JP" dirty="0">
              <a:latin typeface="Meiryo UI" panose="020B0604030504040204" pitchFamily="50" charset="-128"/>
              <a:ea typeface="Meiryo UI" panose="020B0604030504040204" pitchFamily="50" charset="-128"/>
            </a:endParaRPr>
          </a:p>
          <a:p>
            <a:pPr defTabSz="914583">
              <a:defRPr/>
            </a:pPr>
            <a:r>
              <a:rPr kumimoji="1" lang="ja-JP" altLang="en-US" dirty="0">
                <a:latin typeface="Meiryo UI" panose="020B0604030504040204" pitchFamily="50" charset="-128"/>
                <a:ea typeface="Meiryo UI" panose="020B0604030504040204" pitchFamily="50" charset="-128"/>
              </a:rPr>
              <a:t>マイナポータルアプリやログイン方法、利用者の認証を行っていきます。</a:t>
            </a:r>
            <a:endParaRPr kumimoji="1" lang="en-US" altLang="ja-JP" dirty="0">
              <a:latin typeface="Meiryo UI" panose="020B0604030504040204" pitchFamily="50" charset="-128"/>
              <a:ea typeface="Meiryo UI" panose="020B0604030504040204" pitchFamily="50" charset="-128"/>
            </a:endParaRPr>
          </a:p>
          <a:p>
            <a:pPr defTabSz="914583">
              <a:defRPr/>
            </a:pPr>
            <a:endParaRPr kumimoji="1" lang="en-US" altLang="ja-JP" dirty="0">
              <a:latin typeface="Meiryo UI" panose="020B0604030504040204" pitchFamily="50" charset="-128"/>
              <a:ea typeface="Meiryo UI" panose="020B0604030504040204" pitchFamily="50" charset="-128"/>
            </a:endParaRPr>
          </a:p>
          <a:p>
            <a:pPr defTabSz="914583">
              <a:defRPr/>
            </a:pPr>
            <a:r>
              <a:rPr kumimoji="1" lang="ja-JP" altLang="en-US" dirty="0">
                <a:latin typeface="Meiryo UI" panose="020B0604030504040204" pitchFamily="50" charset="-128"/>
                <a:ea typeface="Meiryo UI" panose="020B0604030504040204" pitchFamily="50" charset="-128"/>
              </a:rPr>
              <a:t>利用者認証の際には、ご自身のマイナンバーカードが必要です。</a:t>
            </a:r>
            <a:endParaRPr kumimoji="1" lang="en-US" altLang="ja-JP" dirty="0">
              <a:latin typeface="Meiryo UI" panose="020B0604030504040204" pitchFamily="50" charset="-128"/>
              <a:ea typeface="Meiryo UI" panose="020B0604030504040204" pitchFamily="50" charset="-128"/>
            </a:endParaRPr>
          </a:p>
          <a:p>
            <a:pPr defTabSz="914583">
              <a:defRPr/>
            </a:pPr>
            <a:endParaRPr kumimoji="1" lang="en-US" altLang="ja-JP" dirty="0">
              <a:latin typeface="Meiryo UI" panose="020B0604030504040204" pitchFamily="50" charset="-128"/>
              <a:ea typeface="Meiryo UI" panose="020B0604030504040204" pitchFamily="50" charset="-128"/>
            </a:endParaRPr>
          </a:p>
          <a:p>
            <a:pPr defTabSz="914583">
              <a:defRPr/>
            </a:pPr>
            <a:r>
              <a:rPr kumimoji="1" lang="ja-JP" altLang="en-US" dirty="0">
                <a:latin typeface="Meiryo UI" panose="020B0604030504040204" pitchFamily="50" charset="-128"/>
                <a:ea typeface="Meiryo UI" panose="020B0604030504040204" pitchFamily="50" charset="-128"/>
              </a:rPr>
              <a:t>マイナンバーカードをお手元にご準備ください。</a:t>
            </a:r>
            <a:endParaRPr kumimoji="1" lang="en-US" altLang="ja-JP" dirty="0">
              <a:latin typeface="Meiryo UI" panose="020B0604030504040204" pitchFamily="50" charset="-128"/>
              <a:ea typeface="Meiryo UI" panose="020B0604030504040204" pitchFamily="50" charset="-128"/>
            </a:endParaRPr>
          </a:p>
          <a:p>
            <a:pPr defTabSz="914583">
              <a:defRPr/>
            </a:pPr>
            <a:endParaRPr kumimoji="1" lang="en-US" altLang="ja-JP" dirty="0">
              <a:latin typeface="Meiryo UI" panose="020B0604030504040204" pitchFamily="50" charset="-128"/>
              <a:ea typeface="Meiryo UI" panose="020B0604030504040204" pitchFamily="50" charset="-128"/>
            </a:endParaRPr>
          </a:p>
          <a:p>
            <a:pPr defTabSz="914583">
              <a:defRPr/>
            </a:pPr>
            <a:r>
              <a:rPr kumimoji="1" lang="en-US" altLang="ja-JP" dirty="0">
                <a:latin typeface="Meiryo UI" panose="020B0604030504040204" pitchFamily="50" charset="-128"/>
                <a:ea typeface="Meiryo UI" panose="020B0604030504040204" pitchFamily="50" charset="-128"/>
              </a:rPr>
              <a:t>【</a:t>
            </a:r>
            <a:r>
              <a:rPr lang="ja-JP" altLang="en-US" dirty="0"/>
              <a:t>補足説明</a:t>
            </a:r>
            <a:r>
              <a:rPr kumimoji="1" lang="en-US" altLang="ja-JP" dirty="0">
                <a:latin typeface="Meiryo UI" panose="020B0604030504040204" pitchFamily="50" charset="-128"/>
                <a:ea typeface="Meiryo UI" panose="020B0604030504040204" pitchFamily="50" charset="-128"/>
              </a:rPr>
              <a:t>】</a:t>
            </a:r>
          </a:p>
          <a:p>
            <a:pPr defTabSz="914583">
              <a:defRPr/>
            </a:pPr>
            <a:endParaRPr kumimoji="1" lang="en-US" altLang="ja-JP" dirty="0">
              <a:latin typeface="Meiryo UI" panose="020B0604030504040204" pitchFamily="50" charset="-128"/>
              <a:ea typeface="Meiryo UI" panose="020B0604030504040204" pitchFamily="50" charset="-128"/>
            </a:endParaRPr>
          </a:p>
          <a:p>
            <a:pPr defTabSz="914583">
              <a:defRPr/>
            </a:pPr>
            <a:r>
              <a:rPr kumimoji="1" lang="ja-JP" altLang="en-US" dirty="0">
                <a:latin typeface="Meiryo UI" panose="020B0604030504040204" pitchFamily="50" charset="-128"/>
                <a:ea typeface="Meiryo UI" panose="020B0604030504040204" pitchFamily="50" charset="-128"/>
              </a:rPr>
              <a:t>講師の皆様は、受講者の皆様の手元にマイナンバーカードが用意されているかを確認してから説明を始めてください。</a:t>
            </a:r>
            <a:endParaRPr kumimoji="1" lang="en-US" altLang="ja-JP" dirty="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1088196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2025/3/18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2.jpe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3.jpe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5.jpe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6.jpe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3.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6FA8DEC-9A7B-5420-4DCA-52EE7551AE1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a:extLst>
              <a:ext uri="{FF2B5EF4-FFF2-40B4-BE49-F238E27FC236}">
                <a16:creationId xmlns:a16="http://schemas.microsoft.com/office/drawing/2014/main" id="{32F012FE-F258-1F88-F5BE-4645DE743BAB}"/>
              </a:ext>
            </a:extLst>
          </p:cNvPr>
          <p:cNvSpPr>
            <a:spLocks noGrp="1"/>
          </p:cNvSpPr>
          <p:nvPr>
            <p:ph type="ctrTitle"/>
          </p:nvPr>
        </p:nvSpPr>
        <p:spPr/>
        <p:txBody>
          <a:bodyPr>
            <a:normAutofit fontScale="90000"/>
          </a:bodyPr>
          <a:lstStyle/>
          <a:p>
            <a:endParaRPr lang="ja-JP" altLang="en-US"/>
          </a:p>
        </p:txBody>
      </p:sp>
      <p:sp>
        <p:nvSpPr>
          <p:cNvPr id="5" name="字幕 4">
            <a:extLst>
              <a:ext uri="{FF2B5EF4-FFF2-40B4-BE49-F238E27FC236}">
                <a16:creationId xmlns:a16="http://schemas.microsoft.com/office/drawing/2014/main" id="{7A062C2A-BC92-73B0-39CB-589EE6AB148A}"/>
              </a:ext>
            </a:extLst>
          </p:cNvPr>
          <p:cNvSpPr>
            <a:spLocks noGrp="1"/>
          </p:cNvSpPr>
          <p:nvPr>
            <p:ph type="subTitle" idx="1"/>
          </p:nvPr>
        </p:nvSpPr>
        <p:spPr/>
        <p:txBody>
          <a:bodyPr/>
          <a:lstStyle/>
          <a:p>
            <a:endParaRPr lang="ja-JP" altLang="en-US"/>
          </a:p>
        </p:txBody>
      </p:sp>
      <p:pic>
        <p:nvPicPr>
          <p:cNvPr id="13" name="図 12">
            <a:extLst>
              <a:ext uri="{FF2B5EF4-FFF2-40B4-BE49-F238E27FC236}">
                <a16:creationId xmlns:a16="http://schemas.microsoft.com/office/drawing/2014/main" id="{0ED98B28-F233-E159-DA12-9163ED761DCD}"/>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76897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a:extLst>
              <a:ext uri="{FF2B5EF4-FFF2-40B4-BE49-F238E27FC236}">
                <a16:creationId xmlns:a16="http://schemas.microsoft.com/office/drawing/2014/main" id="{403F1952-FC1F-2001-E7FB-72BE95B12D41}"/>
              </a:ext>
            </a:extLst>
          </p:cNvPr>
          <p:cNvSpPr>
            <a:spLocks noGrp="1"/>
          </p:cNvSpPr>
          <p:nvPr>
            <p:ph type="ctrTitle"/>
          </p:nvPr>
        </p:nvSpPr>
        <p:spPr/>
        <p:txBody>
          <a:bodyPr>
            <a:normAutofit fontScale="90000"/>
          </a:bodyPr>
          <a:lstStyle/>
          <a:p>
            <a:endParaRPr lang="ja-JP" altLang="en-US"/>
          </a:p>
        </p:txBody>
      </p:sp>
      <p:sp>
        <p:nvSpPr>
          <p:cNvPr id="5" name="字幕 4">
            <a:extLst>
              <a:ext uri="{FF2B5EF4-FFF2-40B4-BE49-F238E27FC236}">
                <a16:creationId xmlns:a16="http://schemas.microsoft.com/office/drawing/2014/main" id="{F97CE2B7-97F9-FDFF-23E7-4F2760A7822C}"/>
              </a:ext>
            </a:extLst>
          </p:cNvPr>
          <p:cNvSpPr>
            <a:spLocks noGrp="1"/>
          </p:cNvSpPr>
          <p:nvPr>
            <p:ph type="subTitle" idx="1"/>
          </p:nvPr>
        </p:nvSpPr>
        <p:spPr/>
        <p:txBody>
          <a:bodyPr/>
          <a:lstStyle/>
          <a:p>
            <a:endParaRPr lang="ja-JP" altLang="en-US"/>
          </a:p>
        </p:txBody>
      </p:sp>
      <p:pic>
        <p:nvPicPr>
          <p:cNvPr id="12" name="図 11">
            <a:extLst>
              <a:ext uri="{FF2B5EF4-FFF2-40B4-BE49-F238E27FC236}">
                <a16:creationId xmlns:a16="http://schemas.microsoft.com/office/drawing/2014/main" id="{125EE8FA-D926-CC9C-3A05-54A729ECEDB5}"/>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55190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a:extLst>
              <a:ext uri="{FF2B5EF4-FFF2-40B4-BE49-F238E27FC236}">
                <a16:creationId xmlns:a16="http://schemas.microsoft.com/office/drawing/2014/main" id="{F1062365-81CD-8791-FCDE-B6AC14610329}"/>
              </a:ext>
            </a:extLst>
          </p:cNvPr>
          <p:cNvSpPr>
            <a:spLocks noGrp="1"/>
          </p:cNvSpPr>
          <p:nvPr>
            <p:ph type="ctrTitle"/>
          </p:nvPr>
        </p:nvSpPr>
        <p:spPr/>
        <p:txBody>
          <a:bodyPr>
            <a:normAutofit fontScale="90000"/>
          </a:bodyPr>
          <a:lstStyle/>
          <a:p>
            <a:endParaRPr lang="ja-JP" altLang="en-US"/>
          </a:p>
        </p:txBody>
      </p:sp>
      <p:pic>
        <p:nvPicPr>
          <p:cNvPr id="4" name="図 3">
            <a:extLst>
              <a:ext uri="{FF2B5EF4-FFF2-40B4-BE49-F238E27FC236}">
                <a16:creationId xmlns:a16="http://schemas.microsoft.com/office/drawing/2014/main" id="{DA446792-61D9-7ADF-824C-BE59D52EBC59}"/>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685695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オブジェクト 8" hidden="1">
            <a:extLst>
              <a:ext uri="{FF2B5EF4-FFF2-40B4-BE49-F238E27FC236}">
                <a16:creationId xmlns:a16="http://schemas.microsoft.com/office/drawing/2014/main" id="{5740E3A7-FEB0-46B0-933C-164BA4C08EEC}"/>
              </a:ext>
            </a:extLst>
          </p:cNvPr>
          <p:cNvGraphicFramePr>
            <a:graphicFrameLocks noChangeAspect="1"/>
          </p:cNvGraphicFramePr>
          <p:nvPr>
            <p:custDataLst>
              <p:tags r:id="rId1"/>
            </p:custDataLst>
            <p:extLst>
              <p:ext uri="{D42A27DB-BD31-4B8C-83A1-F6EECF244321}">
                <p14:modId xmlns:p14="http://schemas.microsoft.com/office/powerpoint/2010/main" val="8367262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9" name="オブジェクト 8" hidden="1">
                        <a:extLst>
                          <a:ext uri="{FF2B5EF4-FFF2-40B4-BE49-F238E27FC236}">
                            <a16:creationId xmlns:a16="http://schemas.microsoft.com/office/drawing/2014/main" id="{5740E3A7-FEB0-46B0-933C-164BA4C08EE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タイトル 3">
            <a:extLst>
              <a:ext uri="{FF2B5EF4-FFF2-40B4-BE49-F238E27FC236}">
                <a16:creationId xmlns:a16="http://schemas.microsoft.com/office/drawing/2014/main" id="{3E00C6EF-6CAF-C0FF-5F49-BBD949B6F9CE}"/>
              </a:ext>
            </a:extLst>
          </p:cNvPr>
          <p:cNvSpPr>
            <a:spLocks noGrp="1"/>
          </p:cNvSpPr>
          <p:nvPr>
            <p:ph type="ctrTitle"/>
          </p:nvPr>
        </p:nvSpPr>
        <p:spPr/>
        <p:txBody>
          <a:bodyPr>
            <a:normAutofit fontScale="90000"/>
          </a:bodyPr>
          <a:lstStyle/>
          <a:p>
            <a:endParaRPr lang="ja-JP" altLang="en-US"/>
          </a:p>
        </p:txBody>
      </p:sp>
      <p:sp>
        <p:nvSpPr>
          <p:cNvPr id="6" name="字幕 5">
            <a:extLst>
              <a:ext uri="{FF2B5EF4-FFF2-40B4-BE49-F238E27FC236}">
                <a16:creationId xmlns:a16="http://schemas.microsoft.com/office/drawing/2014/main" id="{C695AA06-DF33-B4FB-B274-C91DFAAFDC70}"/>
              </a:ext>
            </a:extLst>
          </p:cNvPr>
          <p:cNvSpPr>
            <a:spLocks noGrp="1"/>
          </p:cNvSpPr>
          <p:nvPr>
            <p:ph type="subTitle" idx="1"/>
          </p:nvPr>
        </p:nvSpPr>
        <p:spPr/>
        <p:txBody>
          <a:bodyPr/>
          <a:lstStyle/>
          <a:p>
            <a:endParaRPr lang="ja-JP" altLang="en-US"/>
          </a:p>
        </p:txBody>
      </p:sp>
      <p:pic>
        <p:nvPicPr>
          <p:cNvPr id="7" name="図 6">
            <a:extLst>
              <a:ext uri="{FF2B5EF4-FFF2-40B4-BE49-F238E27FC236}">
                <a16:creationId xmlns:a16="http://schemas.microsoft.com/office/drawing/2014/main" id="{23ADED46-4206-06CC-D8FA-ECEB3FF35187}"/>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46585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a:extLst>
              <a:ext uri="{FF2B5EF4-FFF2-40B4-BE49-F238E27FC236}">
                <a16:creationId xmlns:a16="http://schemas.microsoft.com/office/drawing/2014/main" id="{7E3F5D4E-66D4-8DE4-D6DF-77A29D703766}"/>
              </a:ext>
            </a:extLst>
          </p:cNvPr>
          <p:cNvSpPr>
            <a:spLocks noGrp="1"/>
          </p:cNvSpPr>
          <p:nvPr>
            <p:ph type="ctrTitle"/>
          </p:nvPr>
        </p:nvSpPr>
        <p:spPr/>
        <p:txBody>
          <a:bodyPr>
            <a:normAutofit fontScale="90000"/>
          </a:bodyPr>
          <a:lstStyle/>
          <a:p>
            <a:endParaRPr lang="ja-JP" altLang="en-US"/>
          </a:p>
        </p:txBody>
      </p:sp>
      <p:sp>
        <p:nvSpPr>
          <p:cNvPr id="8" name="字幕 7">
            <a:extLst>
              <a:ext uri="{FF2B5EF4-FFF2-40B4-BE49-F238E27FC236}">
                <a16:creationId xmlns:a16="http://schemas.microsoft.com/office/drawing/2014/main" id="{F6E4E48A-870E-D5AE-4B2E-A3DC3C092BEF}"/>
              </a:ext>
            </a:extLst>
          </p:cNvPr>
          <p:cNvSpPr>
            <a:spLocks noGrp="1"/>
          </p:cNvSpPr>
          <p:nvPr>
            <p:ph type="subTitle" idx="1"/>
          </p:nvPr>
        </p:nvSpPr>
        <p:spPr/>
        <p:txBody>
          <a:bodyPr/>
          <a:lstStyle/>
          <a:p>
            <a:endParaRPr lang="ja-JP" altLang="en-US" dirty="0"/>
          </a:p>
        </p:txBody>
      </p:sp>
      <p:pic>
        <p:nvPicPr>
          <p:cNvPr id="11" name="図 10">
            <a:extLst>
              <a:ext uri="{FF2B5EF4-FFF2-40B4-BE49-F238E27FC236}">
                <a16:creationId xmlns:a16="http://schemas.microsoft.com/office/drawing/2014/main" id="{A7301E5F-147D-7B98-9CC0-7342F6372208}"/>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080285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タイトル 11">
            <a:extLst>
              <a:ext uri="{FF2B5EF4-FFF2-40B4-BE49-F238E27FC236}">
                <a16:creationId xmlns:a16="http://schemas.microsoft.com/office/drawing/2014/main" id="{0E99E89A-BBB2-84ED-DBF0-B3BDBB6D2E53}"/>
              </a:ext>
            </a:extLst>
          </p:cNvPr>
          <p:cNvSpPr>
            <a:spLocks noGrp="1"/>
          </p:cNvSpPr>
          <p:nvPr>
            <p:ph type="ctrTitle"/>
          </p:nvPr>
        </p:nvSpPr>
        <p:spPr/>
        <p:txBody>
          <a:bodyPr>
            <a:normAutofit fontScale="90000"/>
          </a:bodyPr>
          <a:lstStyle/>
          <a:p>
            <a:endParaRPr lang="ja-JP" altLang="en-US"/>
          </a:p>
        </p:txBody>
      </p:sp>
      <p:pic>
        <p:nvPicPr>
          <p:cNvPr id="13" name="図 12">
            <a:extLst>
              <a:ext uri="{FF2B5EF4-FFF2-40B4-BE49-F238E27FC236}">
                <a16:creationId xmlns:a16="http://schemas.microsoft.com/office/drawing/2014/main" id="{61F49B75-2188-D413-2EF7-F751243783D1}"/>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995916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A39EE127-B3E7-E1D6-037C-79BD66F1F993}"/>
              </a:ext>
            </a:extLst>
          </p:cNvPr>
          <p:cNvSpPr>
            <a:spLocks noGrp="1"/>
          </p:cNvSpPr>
          <p:nvPr>
            <p:ph type="ctrTitle"/>
          </p:nvPr>
        </p:nvSpPr>
        <p:spPr/>
        <p:txBody>
          <a:bodyPr>
            <a:normAutofit fontScale="90000"/>
          </a:bodyPr>
          <a:lstStyle/>
          <a:p>
            <a:endParaRPr lang="ja-JP" altLang="en-US"/>
          </a:p>
        </p:txBody>
      </p:sp>
      <p:sp>
        <p:nvSpPr>
          <p:cNvPr id="13" name="字幕 12">
            <a:extLst>
              <a:ext uri="{FF2B5EF4-FFF2-40B4-BE49-F238E27FC236}">
                <a16:creationId xmlns:a16="http://schemas.microsoft.com/office/drawing/2014/main" id="{E9F81007-F7B7-DC10-6B97-2875E95D7DAA}"/>
              </a:ext>
            </a:extLst>
          </p:cNvPr>
          <p:cNvSpPr>
            <a:spLocks noGrp="1"/>
          </p:cNvSpPr>
          <p:nvPr>
            <p:ph type="subTitle" idx="1"/>
          </p:nvPr>
        </p:nvSpPr>
        <p:spPr/>
        <p:txBody>
          <a:bodyPr/>
          <a:lstStyle/>
          <a:p>
            <a:endParaRPr lang="ja-JP" altLang="en-US" dirty="0"/>
          </a:p>
        </p:txBody>
      </p:sp>
      <p:pic>
        <p:nvPicPr>
          <p:cNvPr id="14" name="図 13">
            <a:extLst>
              <a:ext uri="{FF2B5EF4-FFF2-40B4-BE49-F238E27FC236}">
                <a16:creationId xmlns:a16="http://schemas.microsoft.com/office/drawing/2014/main" id="{5B926D12-751A-5C82-05AD-BE1021BE7DD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93644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a:extLst>
              <a:ext uri="{FF2B5EF4-FFF2-40B4-BE49-F238E27FC236}">
                <a16:creationId xmlns:a16="http://schemas.microsoft.com/office/drawing/2014/main" id="{EC3FDDA6-3FE5-4802-A9E1-14FC1EAE462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4" name="オブジェクト 3" hidden="1">
                        <a:extLst>
                          <a:ext uri="{FF2B5EF4-FFF2-40B4-BE49-F238E27FC236}">
                            <a16:creationId xmlns:a16="http://schemas.microsoft.com/office/drawing/2014/main" id="{EC3FDDA6-3FE5-4802-A9E1-14FC1EAE46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0543B552-9A2B-5F00-51E2-D6C04F2735C9}"/>
              </a:ext>
            </a:extLst>
          </p:cNvPr>
          <p:cNvSpPr>
            <a:spLocks noGrp="1"/>
          </p:cNvSpPr>
          <p:nvPr>
            <p:ph type="ctrTitle"/>
          </p:nvPr>
        </p:nvSpPr>
        <p:spPr/>
        <p:txBody>
          <a:bodyPr>
            <a:normAutofit fontScale="90000"/>
          </a:bodyPr>
          <a:lstStyle/>
          <a:p>
            <a:endParaRPr kumimoji="1" lang="ja-JP" altLang="en-US"/>
          </a:p>
        </p:txBody>
      </p:sp>
      <p:pic>
        <p:nvPicPr>
          <p:cNvPr id="3" name="図 2">
            <a:extLst>
              <a:ext uri="{FF2B5EF4-FFF2-40B4-BE49-F238E27FC236}">
                <a16:creationId xmlns:a16="http://schemas.microsoft.com/office/drawing/2014/main" id="{950913B6-5D0D-67AB-AF04-A104C3EAA2CA}"/>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816735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E2040-8004-566E-0CE9-96AA2FC541AD}"/>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4E41D8C2-62AB-E05D-536C-83613826B84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70388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7A49B6D-30F5-9C28-CAA1-F69E5BCDEC7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60716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F847A5B-09B7-B3E1-1B21-944D2F19FE2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37810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0427EFC1-E8E6-E9EC-3F35-D1A3B97FDB22}"/>
              </a:ext>
            </a:extLst>
          </p:cNvPr>
          <p:cNvSpPr>
            <a:spLocks noGrp="1"/>
          </p:cNvSpPr>
          <p:nvPr>
            <p:ph type="ctrTitle"/>
          </p:nvPr>
        </p:nvSpPr>
        <p:spPr/>
        <p:txBody>
          <a:bodyPr>
            <a:normAutofit fontScale="90000"/>
          </a:bodyPr>
          <a:lstStyle/>
          <a:p>
            <a:endParaRPr lang="ja-JP" altLang="en-US"/>
          </a:p>
        </p:txBody>
      </p:sp>
      <p:sp>
        <p:nvSpPr>
          <p:cNvPr id="11" name="字幕 10">
            <a:extLst>
              <a:ext uri="{FF2B5EF4-FFF2-40B4-BE49-F238E27FC236}">
                <a16:creationId xmlns:a16="http://schemas.microsoft.com/office/drawing/2014/main" id="{AE0A8430-953B-0D48-7268-55EC6404E191}"/>
              </a:ext>
            </a:extLst>
          </p:cNvPr>
          <p:cNvSpPr>
            <a:spLocks noGrp="1"/>
          </p:cNvSpPr>
          <p:nvPr>
            <p:ph type="subTitle" idx="1"/>
          </p:nvPr>
        </p:nvSpPr>
        <p:spPr/>
        <p:txBody>
          <a:bodyPr/>
          <a:lstStyle/>
          <a:p>
            <a:endParaRPr lang="ja-JP" altLang="en-US"/>
          </a:p>
        </p:txBody>
      </p:sp>
      <p:pic>
        <p:nvPicPr>
          <p:cNvPr id="13" name="図 12">
            <a:extLst>
              <a:ext uri="{FF2B5EF4-FFF2-40B4-BE49-F238E27FC236}">
                <a16:creationId xmlns:a16="http://schemas.microsoft.com/office/drawing/2014/main" id="{F8A7A684-73F4-4BE8-8930-4A5BBC04E95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96673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CDEB8719-5197-97DE-3999-F7DD863DF3B3}"/>
              </a:ext>
            </a:extLst>
          </p:cNvPr>
          <p:cNvSpPr>
            <a:spLocks noGrp="1"/>
          </p:cNvSpPr>
          <p:nvPr>
            <p:ph type="ctrTitle"/>
          </p:nvPr>
        </p:nvSpPr>
        <p:spPr/>
        <p:txBody>
          <a:bodyPr>
            <a:normAutofit fontScale="90000"/>
          </a:bodyPr>
          <a:lstStyle/>
          <a:p>
            <a:endParaRPr lang="ja-JP" altLang="en-US"/>
          </a:p>
        </p:txBody>
      </p:sp>
      <p:sp>
        <p:nvSpPr>
          <p:cNvPr id="9" name="字幕 8">
            <a:extLst>
              <a:ext uri="{FF2B5EF4-FFF2-40B4-BE49-F238E27FC236}">
                <a16:creationId xmlns:a16="http://schemas.microsoft.com/office/drawing/2014/main" id="{E2E8EABC-DDF9-D6A9-F507-691B0A412953}"/>
              </a:ext>
            </a:extLst>
          </p:cNvPr>
          <p:cNvSpPr>
            <a:spLocks noGrp="1"/>
          </p:cNvSpPr>
          <p:nvPr>
            <p:ph type="subTitle" idx="1"/>
          </p:nvPr>
        </p:nvSpPr>
        <p:spPr/>
        <p:txBody>
          <a:bodyPr/>
          <a:lstStyle/>
          <a:p>
            <a:endParaRPr lang="ja-JP" altLang="en-US"/>
          </a:p>
        </p:txBody>
      </p:sp>
      <p:pic>
        <p:nvPicPr>
          <p:cNvPr id="10" name="図 9">
            <a:extLst>
              <a:ext uri="{FF2B5EF4-FFF2-40B4-BE49-F238E27FC236}">
                <a16:creationId xmlns:a16="http://schemas.microsoft.com/office/drawing/2014/main" id="{4FDDEC15-F791-9C2F-D8DE-30B0381B68C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28297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4">
            <a:extLst>
              <a:ext uri="{FF2B5EF4-FFF2-40B4-BE49-F238E27FC236}">
                <a16:creationId xmlns:a16="http://schemas.microsoft.com/office/drawing/2014/main" id="{8BE0D707-013A-11F6-7ADB-262671D32E99}"/>
              </a:ext>
            </a:extLst>
          </p:cNvPr>
          <p:cNvSpPr>
            <a:spLocks noGrp="1"/>
          </p:cNvSpPr>
          <p:nvPr>
            <p:ph type="ctrTitle"/>
          </p:nvPr>
        </p:nvSpPr>
        <p:spPr/>
        <p:txBody>
          <a:bodyPr>
            <a:normAutofit fontScale="90000"/>
          </a:bodyPr>
          <a:lstStyle/>
          <a:p>
            <a:endParaRPr lang="ja-JP" altLang="en-US"/>
          </a:p>
        </p:txBody>
      </p:sp>
      <p:sp>
        <p:nvSpPr>
          <p:cNvPr id="17" name="字幕 16">
            <a:extLst>
              <a:ext uri="{FF2B5EF4-FFF2-40B4-BE49-F238E27FC236}">
                <a16:creationId xmlns:a16="http://schemas.microsoft.com/office/drawing/2014/main" id="{3A807D8C-91EB-C0B8-3B15-1C514B603908}"/>
              </a:ext>
            </a:extLst>
          </p:cNvPr>
          <p:cNvSpPr>
            <a:spLocks noGrp="1"/>
          </p:cNvSpPr>
          <p:nvPr>
            <p:ph type="subTitle" idx="1"/>
          </p:nvPr>
        </p:nvSpPr>
        <p:spPr/>
        <p:txBody>
          <a:bodyPr/>
          <a:lstStyle/>
          <a:p>
            <a:endParaRPr lang="ja-JP" altLang="en-US"/>
          </a:p>
        </p:txBody>
      </p:sp>
      <p:pic>
        <p:nvPicPr>
          <p:cNvPr id="18" name="図 17">
            <a:extLst>
              <a:ext uri="{FF2B5EF4-FFF2-40B4-BE49-F238E27FC236}">
                <a16:creationId xmlns:a16="http://schemas.microsoft.com/office/drawing/2014/main" id="{55D33CDF-0813-0D98-5C7E-6DA7BFE922A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23687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573F702-E62F-4A53-232C-3455A8E85B0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09936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989780B5394E4C90BB822BB27333F3" ma:contentTypeVersion="12" ma:contentTypeDescription="新しいドキュメントを作成します。" ma:contentTypeScope="" ma:versionID="6e5101fd8c9a498dc70dd5b302edcbee">
  <xsd:schema xmlns:xsd="http://www.w3.org/2001/XMLSchema" xmlns:xs="http://www.w3.org/2001/XMLSchema" xmlns:p="http://schemas.microsoft.com/office/2006/metadata/properties" xmlns:ns1="http://schemas.microsoft.com/sharepoint/v3" xmlns:ns2="deba4b51-64a5-4b77-ab7f-812b7f55eafa" targetNamespace="http://schemas.microsoft.com/office/2006/metadata/properties" ma:root="true" ma:fieldsID="86a8ac51b1a4d23747e991e0d5cdf460" ns1:_="" ns2:_="">
    <xsd:import namespace="http://schemas.microsoft.com/sharepoint/v3"/>
    <xsd:import namespace="deba4b51-64a5-4b77-ab7f-812b7f55ea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統合コンプライアンス ポリシーのプロパティ" ma:hidden="true" ma:internalName="_ip_UnifiedCompliancePolicyProperties">
      <xsd:simpleType>
        <xsd:restriction base="dms:Note"/>
      </xsd:simpleType>
    </xsd:element>
    <xsd:element name="_ip_UnifiedCompliancePolicyUIAction" ma:index="13" nillable="true" ma:displayName="統合コンプライアンス ポリシーの UI アクション"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ba4b51-64a5-4b77-ab7f-812b7f55ea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7517E0-B72E-4289-AD77-13DED8262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ba4b51-64a5-4b77-ab7f-812b7f55ea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9E89BB-BD4E-420A-B282-DFBC2E5EEED0}">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deba4b51-64a5-4b77-ab7f-812b7f55eafa"/>
    <ds:schemaRef ds:uri="http://www.w3.org/XML/1998/namespace"/>
    <ds:schemaRef ds:uri="http://purl.org/dc/dcmitype/"/>
  </ds:schemaRefs>
</ds:datastoreItem>
</file>

<file path=customXml/itemProps3.xml><?xml version="1.0" encoding="utf-8"?>
<ds:datastoreItem xmlns:ds="http://schemas.openxmlformats.org/officeDocument/2006/customXml" ds:itemID="{DC81A038-28EA-4852-A4B4-F585FA5FB8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2719</Words>
  <Application>Microsoft Office PowerPoint</Application>
  <PresentationFormat>画面に合わせる (4:3)</PresentationFormat>
  <Paragraphs>289</Paragraphs>
  <Slides>16</Slides>
  <Notes>16</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16</vt:i4>
      </vt:variant>
    </vt:vector>
  </HeadingPairs>
  <TitlesOfParts>
    <vt:vector size="24" baseType="lpstr">
      <vt:lpstr>Meiryo UI</vt:lpstr>
      <vt:lpstr>Meiryo</vt:lpstr>
      <vt:lpstr>Yu Gothic</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2021-08-16T09:05:36Z</dcterms:created>
  <dcterms:modified xsi:type="dcterms:W3CDTF">2025-03-18T06:54:23Z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0x0101002D989780B5394E4C90BB822BB27333F3</vt:lpwstr>
  </property>
</Properties>
</file>