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6"/>
  </p:notesMasterIdLst>
  <p:sldIdLst>
    <p:sldId id="270" r:id="rId2"/>
    <p:sldId id="271" r:id="rId3"/>
    <p:sldId id="268" r:id="rId4"/>
    <p:sldId id="269" r:id="rId5"/>
  </p:sldIdLst>
  <p:sldSz cx="15119350" cy="10693400"/>
  <p:notesSz cx="15125700" cy="10693400"/>
  <p:defaultTextStyle>
    <a:defPPr>
      <a:defRPr kern="0"/>
    </a:defPPr>
  </p:defaultTextStyle>
  <p:extLst>
    <p:ext uri="{EFAFB233-063F-42B5-8137-9DF3F51BA10A}">
      <p15:sldGuideLst xmlns:p15="http://schemas.microsoft.com/office/powerpoint/2012/main">
        <p15:guide id="1" orient="horz" pos="2880" userDrawn="1">
          <p15:clr>
            <a:srgbClr val="A4A3A4"/>
          </p15:clr>
        </p15:guide>
        <p15:guide id="2" pos="215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428F77-2D91-4669-A07C-7BAE319BECDC}" v="6" dt="2025-03-28T03:41:06.89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19" autoAdjust="0"/>
    <p:restoredTop sz="94660"/>
  </p:normalViewPr>
  <p:slideViewPr>
    <p:cSldViewPr snapToGrid="0">
      <p:cViewPr varScale="1">
        <p:scale>
          <a:sx n="68" d="100"/>
          <a:sy n="68" d="100"/>
        </p:scale>
        <p:origin x="1890" y="90"/>
      </p:cViewPr>
      <p:guideLst>
        <p:guide orient="horz" pos="2880"/>
        <p:guide pos="215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6554788" cy="5365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8567738" y="0"/>
            <a:ext cx="6554787" cy="536575"/>
          </a:xfrm>
          <a:prstGeom prst="rect">
            <a:avLst/>
          </a:prstGeom>
        </p:spPr>
        <p:txBody>
          <a:bodyPr vert="horz" lIns="91440" tIns="45720" rIns="91440" bIns="45720" rtlCol="0"/>
          <a:lstStyle>
            <a:lvl1pPr algn="r">
              <a:defRPr sz="1200"/>
            </a:lvl1pPr>
          </a:lstStyle>
          <a:p>
            <a:fld id="{51ECD182-EA37-4DF9-87CB-59570ABE153F}" type="datetimeFigureOut">
              <a:rPr kumimoji="1" lang="ja-JP" altLang="en-US" smtClean="0"/>
              <a:t>2025/4/22</a:t>
            </a:fld>
            <a:endParaRPr kumimoji="1" lang="ja-JP" altLang="en-US"/>
          </a:p>
        </p:txBody>
      </p:sp>
      <p:sp>
        <p:nvSpPr>
          <p:cNvPr id="4" name="スライド イメージ プレースホルダー 3"/>
          <p:cNvSpPr>
            <a:spLocks noGrp="1" noRot="1" noChangeAspect="1"/>
          </p:cNvSpPr>
          <p:nvPr>
            <p:ph type="sldImg" idx="2"/>
          </p:nvPr>
        </p:nvSpPr>
        <p:spPr>
          <a:xfrm>
            <a:off x="5011738" y="1336675"/>
            <a:ext cx="5102225" cy="360838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1512888" y="5146675"/>
            <a:ext cx="12099925" cy="42100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10156825"/>
            <a:ext cx="6554788" cy="5365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8567738" y="10156825"/>
            <a:ext cx="6554787" cy="536575"/>
          </a:xfrm>
          <a:prstGeom prst="rect">
            <a:avLst/>
          </a:prstGeom>
        </p:spPr>
        <p:txBody>
          <a:bodyPr vert="horz" lIns="91440" tIns="45720" rIns="91440" bIns="45720" rtlCol="0" anchor="b"/>
          <a:lstStyle>
            <a:lvl1pPr algn="r">
              <a:defRPr sz="1200"/>
            </a:lvl1pPr>
          </a:lstStyle>
          <a:p>
            <a:fld id="{0BE0C4C2-A213-4E92-925D-2CCDB210AFE3}" type="slidenum">
              <a:rPr kumimoji="1" lang="ja-JP" altLang="en-US" smtClean="0"/>
              <a:t>‹#›</a:t>
            </a:fld>
            <a:endParaRPr kumimoji="1" lang="ja-JP" altLang="en-US"/>
          </a:p>
        </p:txBody>
      </p:sp>
    </p:spTree>
    <p:extLst>
      <p:ext uri="{BB962C8B-B14F-4D97-AF65-F5344CB8AC3E}">
        <p14:creationId xmlns:p14="http://schemas.microsoft.com/office/powerpoint/2010/main" val="42735038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0BE0C4C2-A213-4E92-925D-2CCDB210AFE3}" type="slidenum">
              <a:rPr kumimoji="1" lang="ja-JP" altLang="en-US" smtClean="0"/>
              <a:t>1</a:t>
            </a:fld>
            <a:endParaRPr kumimoji="1" lang="ja-JP" altLang="en-US"/>
          </a:p>
        </p:txBody>
      </p:sp>
    </p:spTree>
    <p:extLst>
      <p:ext uri="{BB962C8B-B14F-4D97-AF65-F5344CB8AC3E}">
        <p14:creationId xmlns:p14="http://schemas.microsoft.com/office/powerpoint/2010/main" val="1862213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0BE0C4C2-A213-4E92-925D-2CCDB210AFE3}" type="slidenum">
              <a:rPr kumimoji="1" lang="ja-JP" altLang="en-US" smtClean="0"/>
              <a:t>4</a:t>
            </a:fld>
            <a:endParaRPr kumimoji="1" lang="ja-JP" altLang="en-US"/>
          </a:p>
        </p:txBody>
      </p:sp>
    </p:spTree>
    <p:extLst>
      <p:ext uri="{BB962C8B-B14F-4D97-AF65-F5344CB8AC3E}">
        <p14:creationId xmlns:p14="http://schemas.microsoft.com/office/powerpoint/2010/main" val="1499008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4/22/2025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4/22/2025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55968" y="427737"/>
            <a:ext cx="13607415"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140579" y="9944862"/>
            <a:ext cx="4838192"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55968" y="9944862"/>
            <a:ext cx="3477451"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4/22/2025</a:t>
            </a:fld>
            <a:endParaRPr lang="en-US"/>
          </a:p>
        </p:txBody>
      </p:sp>
      <p:sp>
        <p:nvSpPr>
          <p:cNvPr id="6" name="Holder 6"/>
          <p:cNvSpPr>
            <a:spLocks noGrp="1"/>
          </p:cNvSpPr>
          <p:nvPr>
            <p:ph type="sldNum" sz="quarter" idx="7"/>
          </p:nvPr>
        </p:nvSpPr>
        <p:spPr>
          <a:xfrm>
            <a:off x="10885932" y="9944862"/>
            <a:ext cx="3477451"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Lst>
  <p:txStyles>
    <p:titleStyle>
      <a:lvl1pPr>
        <a:defRPr b="0" i="0">
          <a:latin typeface="Yu Gothic" panose="020B0400000000000000" pitchFamily="34" charset="-128"/>
          <a:ea typeface="+mj-ea"/>
          <a:cs typeface="+mj-cs"/>
        </a:defRPr>
      </a:lvl1pPr>
    </p:titleStyle>
    <p:bodyStyle>
      <a:lvl1pPr marL="0">
        <a:defRPr b="0" i="0">
          <a:latin typeface="Yu Gothic" panose="020B0400000000000000" pitchFamily="34" charset="-128"/>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2B6754CB-4CF7-9AB8-55CA-DB5D68CE5578}"/>
              </a:ext>
            </a:extLst>
          </p:cNvPr>
          <p:cNvGraphicFramePr>
            <a:graphicFrameLocks noGrp="1"/>
          </p:cNvGraphicFramePr>
          <p:nvPr>
            <p:extLst>
              <p:ext uri="{D42A27DB-BD31-4B8C-83A1-F6EECF244321}">
                <p14:modId xmlns:p14="http://schemas.microsoft.com/office/powerpoint/2010/main" val="2947383218"/>
              </p:ext>
            </p:extLst>
          </p:nvPr>
        </p:nvGraphicFramePr>
        <p:xfrm>
          <a:off x="549524" y="1903359"/>
          <a:ext cx="14029824" cy="7895967"/>
        </p:xfrm>
        <a:graphic>
          <a:graphicData uri="http://schemas.openxmlformats.org/drawingml/2006/table">
            <a:tbl>
              <a:tblPr>
                <a:tableStyleId>{5C22544A-7EE6-4342-B048-85BDC9FD1C3A}</a:tableStyleId>
              </a:tblPr>
              <a:tblGrid>
                <a:gridCol w="1715783">
                  <a:extLst>
                    <a:ext uri="{9D8B030D-6E8A-4147-A177-3AD203B41FA5}">
                      <a16:colId xmlns:a16="http://schemas.microsoft.com/office/drawing/2014/main" val="2192792336"/>
                    </a:ext>
                  </a:extLst>
                </a:gridCol>
                <a:gridCol w="2604894">
                  <a:extLst>
                    <a:ext uri="{9D8B030D-6E8A-4147-A177-3AD203B41FA5}">
                      <a16:colId xmlns:a16="http://schemas.microsoft.com/office/drawing/2014/main" val="3863920252"/>
                    </a:ext>
                  </a:extLst>
                </a:gridCol>
                <a:gridCol w="1587486">
                  <a:extLst>
                    <a:ext uri="{9D8B030D-6E8A-4147-A177-3AD203B41FA5}">
                      <a16:colId xmlns:a16="http://schemas.microsoft.com/office/drawing/2014/main" val="2589561108"/>
                    </a:ext>
                  </a:extLst>
                </a:gridCol>
                <a:gridCol w="6359788">
                  <a:extLst>
                    <a:ext uri="{9D8B030D-6E8A-4147-A177-3AD203B41FA5}">
                      <a16:colId xmlns:a16="http://schemas.microsoft.com/office/drawing/2014/main" val="654837326"/>
                    </a:ext>
                  </a:extLst>
                </a:gridCol>
                <a:gridCol w="1761873">
                  <a:extLst>
                    <a:ext uri="{9D8B030D-6E8A-4147-A177-3AD203B41FA5}">
                      <a16:colId xmlns:a16="http://schemas.microsoft.com/office/drawing/2014/main" val="2841567785"/>
                    </a:ext>
                  </a:extLst>
                </a:gridCol>
              </a:tblGrid>
              <a:tr h="288000">
                <a:tc>
                  <a:txBody>
                    <a:bodyPr/>
                    <a:lstStyle/>
                    <a:p>
                      <a:pPr marL="0" marR="0" lvl="0" indent="0" algn="ctr" defTabSz="914400" eaLnBrk="1" fontAlgn="ctr" latinLnBrk="0" hangingPunct="1">
                        <a:lnSpc>
                          <a:spcPct val="100000"/>
                        </a:lnSpc>
                        <a:spcBef>
                          <a:spcPts val="0"/>
                        </a:spcBef>
                        <a:spcAft>
                          <a:spcPts val="0"/>
                        </a:spcAft>
                        <a:buClrTx/>
                        <a:buSzTx/>
                        <a:buFontTx/>
                        <a:buNone/>
                        <a:tabLst/>
                        <a:defRPr/>
                      </a:pPr>
                      <a:r>
                        <a:rPr lang="en-US" altLang="ja-JP" sz="1400" b="1" spc="95" dirty="0">
                          <a:solidFill>
                            <a:schemeClr val="bg1"/>
                          </a:solidFill>
                          <a:latin typeface="游ゴシック"/>
                          <a:ea typeface="游ゴシック"/>
                          <a:cs typeface="Noto Sans CJK JP Bold"/>
                        </a:rPr>
                        <a:t>【</a:t>
                      </a:r>
                      <a:r>
                        <a:rPr lang="ja-JP" altLang="en-US" sz="1400" b="1" spc="95" dirty="0">
                          <a:solidFill>
                            <a:schemeClr val="bg1"/>
                          </a:solidFill>
                          <a:latin typeface="游ゴシック"/>
                          <a:ea typeface="游ゴシック"/>
                          <a:cs typeface="Noto Sans CJK JP Bold"/>
                        </a:rPr>
                        <a:t>全</a:t>
                      </a:r>
                      <a:r>
                        <a:rPr lang="en-US" altLang="ja-JP" sz="1400" b="1" spc="95" dirty="0">
                          <a:solidFill>
                            <a:schemeClr val="bg1"/>
                          </a:solidFill>
                          <a:latin typeface="游ゴシック"/>
                          <a:ea typeface="游ゴシック"/>
                          <a:cs typeface="Noto Sans CJK JP Bold"/>
                        </a:rPr>
                        <a:t>20</a:t>
                      </a:r>
                      <a:r>
                        <a:rPr lang="ja-JP" altLang="en-US" sz="1400" b="1" spc="95" dirty="0">
                          <a:solidFill>
                            <a:schemeClr val="bg1"/>
                          </a:solidFill>
                          <a:latin typeface="游ゴシック"/>
                          <a:ea typeface="游ゴシック"/>
                          <a:cs typeface="Noto Sans CJK JP Bold"/>
                        </a:rPr>
                        <a:t>分</a:t>
                      </a:r>
                      <a:r>
                        <a:rPr lang="en-US" altLang="ja-JP" sz="1400" b="1" spc="95" dirty="0">
                          <a:solidFill>
                            <a:schemeClr val="bg1"/>
                          </a:solidFill>
                          <a:latin typeface="游ゴシック"/>
                          <a:ea typeface="游ゴシック"/>
                          <a:cs typeface="Noto Sans CJK JP Bold"/>
                        </a:rPr>
                        <a:t>】</a:t>
                      </a:r>
                      <a:endParaRPr lang="ja-JP" altLang="en-US" sz="1400" dirty="0">
                        <a:solidFill>
                          <a:schemeClr val="bg1"/>
                        </a:solidFill>
                        <a:latin typeface="游ゴシック"/>
                        <a:ea typeface="游ゴシック"/>
                      </a:endParaRPr>
                    </a:p>
                  </a:txBody>
                  <a:tcPr marL="0" marR="0" marT="0"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chemeClr val="accent1"/>
                    </a:solidFill>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あらすじ</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chemeClr val="accent1"/>
                    </a:solidFill>
                  </a:tcPr>
                </a:tc>
                <a:tc gridSpan="2">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動画から学べる内容や伝えたい思い</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chemeClr val="accent1"/>
                    </a:solidFill>
                  </a:tcPr>
                </a:tc>
                <a:tc hMerge="1">
                  <a:txBody>
                    <a:bodyPr/>
                    <a:lstStyle/>
                    <a:p>
                      <a:pPr algn="ctr" fontAlgn="ct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6350" cap="flat" cmpd="sng" algn="ctr">
                      <a:solidFill>
                        <a:schemeClr val="tx1">
                          <a:lumMod val="75000"/>
                          <a:lumOff val="25000"/>
                        </a:schemeClr>
                      </a:solidFill>
                      <a:prstDash val="solid"/>
                      <a:round/>
                      <a:headEnd type="none" w="med" len="med"/>
                      <a:tailEnd type="none" w="med" len="med"/>
                    </a:lnT>
                    <a:lnB w="6350" cap="flat" cmpd="sng" algn="ctr">
                      <a:solidFill>
                        <a:schemeClr val="tx1">
                          <a:lumMod val="75000"/>
                          <a:lumOff val="25000"/>
                        </a:schemeClr>
                      </a:solidFill>
                      <a:prstDash val="solid"/>
                      <a:round/>
                      <a:headEnd type="none" w="med" len="med"/>
                      <a:tailEnd type="none" w="med" len="med"/>
                    </a:lnB>
                    <a:solidFill>
                      <a:schemeClr val="tx1"/>
                    </a:solidFill>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ワークシートとの関連</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3156765152"/>
                  </a:ext>
                </a:extLst>
              </a:tr>
              <a:tr h="1812650">
                <a:tc>
                  <a:txBody>
                    <a:bodyPr/>
                    <a:lstStyle/>
                    <a:p>
                      <a:pPr algn="ctr" fontAlgn="ctr">
                        <a:lnSpc>
                          <a:spcPct val="120000"/>
                        </a:lnSpc>
                      </a:pPr>
                      <a:r>
                        <a:rPr lang="en-US" altLang="ja-JP" sz="1000" b="1" u="none" strike="noStrike" dirty="0">
                          <a:effectLst/>
                          <a:latin typeface="游ゴシック"/>
                          <a:ea typeface="游ゴシック"/>
                        </a:rPr>
                        <a:t>#Chapter1</a:t>
                      </a:r>
                      <a:r>
                        <a:rPr lang="ja-JP" altLang="en-US" sz="1000" b="1" u="none" strike="noStrike" dirty="0">
                          <a:effectLst/>
                          <a:latin typeface="游ゴシック"/>
                          <a:ea typeface="游ゴシック"/>
                        </a:rPr>
                        <a:t>　</a:t>
                      </a:r>
                      <a:br>
                        <a:rPr lang="ja-JP" altLang="en-US" sz="1000" b="1" u="none" strike="noStrike" dirty="0">
                          <a:effectLst/>
                          <a:latin typeface="游ゴシック"/>
                          <a:ea typeface="游ゴシック"/>
                        </a:rPr>
                      </a:br>
                      <a:r>
                        <a:rPr lang="ja-JP" altLang="en-US" sz="1000" b="1" u="none" strike="noStrike" dirty="0">
                          <a:effectLst/>
                          <a:latin typeface="游ゴシック"/>
                          <a:ea typeface="游ゴシック"/>
                        </a:rPr>
                        <a:t>アジア競技大会について</a:t>
                      </a:r>
                      <a:br>
                        <a:rPr lang="ja-JP" altLang="en-US" sz="1000" b="1" u="none" strike="noStrike" dirty="0">
                          <a:effectLst/>
                          <a:latin typeface="游ゴシック"/>
                          <a:ea typeface="游ゴシック"/>
                        </a:rPr>
                      </a:br>
                      <a:r>
                        <a:rPr lang="en-US" altLang="ja-JP" sz="1000" b="1" u="none" strike="noStrike" dirty="0">
                          <a:effectLst/>
                          <a:latin typeface="游ゴシック"/>
                          <a:ea typeface="游ゴシック"/>
                        </a:rPr>
                        <a:t>(4</a:t>
                      </a:r>
                      <a:r>
                        <a:rPr lang="ja-JP" altLang="en-US" sz="1000" b="1" u="none" strike="noStrike" dirty="0">
                          <a:effectLst/>
                          <a:latin typeface="游ゴシック"/>
                          <a:ea typeface="游ゴシック"/>
                        </a:rPr>
                        <a:t>分</a:t>
                      </a:r>
                      <a:r>
                        <a:rPr lang="en-US" altLang="ja-JP" sz="1000" b="1" u="none" strike="noStrike" dirty="0">
                          <a:effectLst/>
                          <a:latin typeface="游ゴシック"/>
                          <a:ea typeface="游ゴシック"/>
                        </a:rPr>
                        <a:t>)</a:t>
                      </a:r>
                    </a:p>
                    <a:p>
                      <a:pPr algn="ctr" fontAlgn="ctr">
                        <a:lnSpc>
                          <a:spcPct val="120000"/>
                        </a:lnSpc>
                      </a:pPr>
                      <a:endPar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en-US" altLang="ja-JP" sz="950" u="none" strike="noStrike" dirty="0">
                          <a:effectLst/>
                          <a:latin typeface="游ゴシック"/>
                          <a:ea typeface="游ゴシック"/>
                        </a:rPr>
                        <a:t>1</a:t>
                      </a:r>
                      <a:r>
                        <a:rPr lang="ja-JP" altLang="en-US" sz="950" u="none" strike="noStrike" dirty="0">
                          <a:effectLst/>
                          <a:latin typeface="游ゴシック"/>
                          <a:ea typeface="游ゴシック"/>
                        </a:rPr>
                        <a:t>年前</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小学校で第</a:t>
                      </a:r>
                      <a:r>
                        <a:rPr lang="en-US" altLang="ja-JP" sz="950" u="none" strike="noStrike" dirty="0">
                          <a:effectLst/>
                          <a:latin typeface="游ゴシック"/>
                          <a:ea typeface="游ゴシック"/>
                        </a:rPr>
                        <a:t>20</a:t>
                      </a:r>
                      <a:r>
                        <a:rPr lang="ja-JP" altLang="en-US" sz="950" u="none" strike="noStrike" dirty="0">
                          <a:effectLst/>
                          <a:latin typeface="游ゴシック"/>
                          <a:ea typeface="游ゴシック"/>
                        </a:rPr>
                        <a:t>回アジア競技大会と第</a:t>
                      </a:r>
                      <a:r>
                        <a:rPr lang="en-US" altLang="ja-JP" sz="950" u="none" strike="noStrike" dirty="0">
                          <a:effectLst/>
                          <a:latin typeface="游ゴシック"/>
                          <a:ea typeface="游ゴシック"/>
                        </a:rPr>
                        <a:t>5</a:t>
                      </a:r>
                      <a:r>
                        <a:rPr lang="ja-JP" altLang="en-US" sz="950" u="none" strike="noStrike" dirty="0">
                          <a:effectLst/>
                          <a:latin typeface="游ゴシック"/>
                          <a:ea typeface="游ゴシック"/>
                        </a:rPr>
                        <a:t>回アジアパラ競技大会が地元愛知・名古屋で開かれることが紹介された。ハナとショウタが大会についてもっと知りたいと話していると</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インド出身のクラスメイトのラジープが「実は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おじがアジア競技大会の仕事をしている」と言うので</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紹介してもらうことに。二人は早速ラジープのおじさんの職場に行き</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大会について話を聞いた。</a:t>
                      </a:r>
                      <a:endParaRPr lang="ja-JP" altLang="en-US" sz="950" b="0" i="0" u="none" strike="noStrike" dirty="0">
                        <a:solidFill>
                          <a:srgbClr val="000000"/>
                        </a:solidFill>
                        <a:effectLst/>
                        <a:latin typeface="游ゴシック"/>
                        <a:ea typeface="游ゴシック"/>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dirty="0">
                          <a:effectLst/>
                          <a:latin typeface="游ゴシック"/>
                          <a:ea typeface="游ゴシック"/>
                        </a:rPr>
                        <a:t>１</a:t>
                      </a:r>
                      <a:r>
                        <a:rPr lang="en-US" altLang="ja-JP" sz="950" b="1" u="none" strike="noStrike" dirty="0">
                          <a:effectLst/>
                          <a:latin typeface="游ゴシック"/>
                          <a:ea typeface="游ゴシック"/>
                        </a:rPr>
                        <a:t>_</a:t>
                      </a:r>
                      <a:r>
                        <a:rPr lang="ja-JP" altLang="en-US" sz="950" b="1" u="none" strike="noStrike" dirty="0">
                          <a:effectLst/>
                          <a:latin typeface="游ゴシック"/>
                          <a:ea typeface="游ゴシック"/>
                        </a:rPr>
                        <a:t>１</a:t>
                      </a:r>
                      <a:endParaRPr lang="en-US" altLang="ja-JP" sz="950" b="1" u="none" strike="noStrike" dirty="0">
                        <a:effectLst/>
                        <a:latin typeface="游ゴシック"/>
                        <a:ea typeface="游ゴシック"/>
                      </a:endParaRPr>
                    </a:p>
                    <a:p>
                      <a:pPr algn="l" fontAlgn="ctr">
                        <a:lnSpc>
                          <a:spcPct val="120000"/>
                        </a:lnSpc>
                      </a:pPr>
                      <a:r>
                        <a:rPr lang="ja-JP" altLang="en-US" sz="950" u="none" strike="noStrike" dirty="0">
                          <a:effectLst/>
                          <a:latin typeface="游ゴシック"/>
                          <a:ea typeface="游ゴシック"/>
                        </a:rPr>
                        <a:t>■アジア競技大会について</a:t>
                      </a: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a:ea typeface="游ゴシック"/>
                        </a:rPr>
                        <a:t>・アジア競技大会は</a:t>
                      </a:r>
                      <a:r>
                        <a:rPr lang="en-US" altLang="ja-JP" sz="950" u="none" strike="noStrike" dirty="0">
                          <a:effectLst/>
                          <a:latin typeface="游ゴシック"/>
                          <a:ea typeface="游ゴシック"/>
                        </a:rPr>
                        <a:t>4</a:t>
                      </a:r>
                      <a:r>
                        <a:rPr lang="ja-JP" altLang="en-US" sz="950" u="none" strike="noStrike" dirty="0">
                          <a:effectLst/>
                          <a:latin typeface="游ゴシック"/>
                          <a:ea typeface="游ゴシック"/>
                        </a:rPr>
                        <a:t>年に</a:t>
                      </a:r>
                      <a:r>
                        <a:rPr lang="en-US" altLang="ja-JP" sz="950" u="none" strike="noStrike" dirty="0">
                          <a:effectLst/>
                          <a:latin typeface="游ゴシック"/>
                          <a:ea typeface="游ゴシック"/>
                        </a:rPr>
                        <a:t>1</a:t>
                      </a:r>
                      <a:r>
                        <a:rPr lang="ja-JP" altLang="en-US" sz="950" u="none" strike="noStrike" dirty="0">
                          <a:effectLst/>
                          <a:latin typeface="游ゴシック"/>
                          <a:ea typeface="游ゴシック"/>
                        </a:rPr>
                        <a:t>度行われるアジア最大のスポーツ大会。</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・第二次世界大戦後</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インドの提案により始まった。</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a:t>
                      </a:r>
                      <a:r>
                        <a:rPr lang="en-US" altLang="ja-JP" sz="950" u="none" strike="noStrike" dirty="0">
                          <a:effectLst/>
                          <a:latin typeface="游ゴシック"/>
                          <a:ea typeface="游ゴシック"/>
                        </a:rPr>
                        <a:t>1951</a:t>
                      </a:r>
                      <a:r>
                        <a:rPr lang="ja-JP" altLang="en-US" sz="950" u="none" strike="noStrike" dirty="0">
                          <a:effectLst/>
                          <a:latin typeface="游ゴシック"/>
                          <a:ea typeface="游ゴシック"/>
                        </a:rPr>
                        <a:t>年にインドのニューデリーで初めて開催された。</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a:t>
                      </a:r>
                      <a:r>
                        <a:rPr lang="en-US" altLang="ja-JP" sz="950" u="none" strike="noStrike" dirty="0">
                          <a:effectLst/>
                          <a:latin typeface="游ゴシック"/>
                          <a:ea typeface="游ゴシック"/>
                        </a:rPr>
                        <a:t>2023</a:t>
                      </a:r>
                      <a:r>
                        <a:rPr lang="ja-JP" altLang="en-US" sz="950" u="none" strike="noStrike" dirty="0">
                          <a:effectLst/>
                          <a:latin typeface="游ゴシック"/>
                          <a:ea typeface="游ゴシック"/>
                        </a:rPr>
                        <a:t>年までに</a:t>
                      </a:r>
                      <a:r>
                        <a:rPr lang="en-US" altLang="ja-JP" sz="950" u="none" strike="noStrike" dirty="0">
                          <a:effectLst/>
                          <a:latin typeface="游ゴシック"/>
                          <a:ea typeface="游ゴシック"/>
                        </a:rPr>
                        <a:t>19</a:t>
                      </a:r>
                      <a:r>
                        <a:rPr lang="ja-JP" altLang="en-US" sz="950" u="none" strike="noStrike" dirty="0">
                          <a:effectLst/>
                          <a:latin typeface="游ゴシック"/>
                          <a:ea typeface="游ゴシック"/>
                        </a:rPr>
                        <a:t>回開催されている。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・日本では</a:t>
                      </a:r>
                      <a:r>
                        <a:rPr lang="en-US" altLang="ja-JP" sz="950" u="none" strike="noStrike" dirty="0">
                          <a:effectLst/>
                          <a:latin typeface="游ゴシック"/>
                          <a:ea typeface="游ゴシック"/>
                        </a:rPr>
                        <a:t>,1958</a:t>
                      </a:r>
                      <a:r>
                        <a:rPr lang="ja-JP" altLang="en-US" sz="950" u="none" strike="noStrike" dirty="0">
                          <a:effectLst/>
                          <a:latin typeface="游ゴシック"/>
                          <a:ea typeface="游ゴシック"/>
                        </a:rPr>
                        <a:t>年に東京</a:t>
                      </a:r>
                      <a:r>
                        <a:rPr lang="en-US" altLang="ja-JP" sz="950" u="none" strike="noStrike" dirty="0">
                          <a:effectLst/>
                          <a:latin typeface="游ゴシック"/>
                          <a:ea typeface="游ゴシック"/>
                        </a:rPr>
                        <a:t>,1994</a:t>
                      </a:r>
                      <a:r>
                        <a:rPr lang="ja-JP" altLang="en-US" sz="950" u="none" strike="noStrike" dirty="0">
                          <a:effectLst/>
                          <a:latin typeface="游ゴシック"/>
                          <a:ea typeface="游ゴシック"/>
                        </a:rPr>
                        <a:t>年に広島で行われた。</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a:t>
                      </a:r>
                      <a:r>
                        <a:rPr lang="en-US" altLang="ja-JP" sz="950" u="none" strike="noStrike" dirty="0">
                          <a:effectLst/>
                          <a:latin typeface="游ゴシック"/>
                          <a:ea typeface="游ゴシック"/>
                        </a:rPr>
                        <a:t>2026</a:t>
                      </a:r>
                      <a:r>
                        <a:rPr lang="ja-JP" altLang="en-US" sz="950" u="none" strike="noStrike" dirty="0">
                          <a:effectLst/>
                          <a:latin typeface="游ゴシック"/>
                          <a:ea typeface="游ゴシック"/>
                        </a:rPr>
                        <a:t>年には愛知・名古屋で</a:t>
                      </a:r>
                      <a:r>
                        <a:rPr lang="en-US" altLang="ja-JP" sz="950" u="none" strike="noStrike" dirty="0">
                          <a:effectLst/>
                          <a:latin typeface="游ゴシック"/>
                          <a:ea typeface="游ゴシック"/>
                        </a:rPr>
                        <a:t>20</a:t>
                      </a:r>
                      <a:r>
                        <a:rPr lang="ja-JP" altLang="en-US" sz="950" u="none" strike="noStrike" dirty="0">
                          <a:effectLst/>
                          <a:latin typeface="游ゴシック"/>
                          <a:ea typeface="游ゴシック"/>
                        </a:rPr>
                        <a:t>回目のアジア競技大会が開催される。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・アジア競技大会は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第二次世界大戦後にスポーツを通じてアジアの絆を取り戻したいという思いで始まった。</a:t>
                      </a:r>
                      <a:endParaRPr lang="ja-JP" altLang="en-US" sz="950" b="0" i="0" u="none" strike="noStrike" dirty="0">
                        <a:solidFill>
                          <a:srgbClr val="000000"/>
                        </a:solidFill>
                        <a:effectLst/>
                        <a:latin typeface="游ゴシック"/>
                        <a:ea typeface="游ゴシック"/>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944386795"/>
                  </a:ext>
                </a:extLst>
              </a:tr>
              <a:tr h="1094923">
                <a:tc rowSpan="5">
                  <a:txBody>
                    <a:bodyPr/>
                    <a:lstStyle/>
                    <a:p>
                      <a:pPr algn="ctr" fontAlgn="ctr">
                        <a:lnSpc>
                          <a:spcPct val="120000"/>
                        </a:lnSpc>
                      </a:pPr>
                      <a:r>
                        <a:rPr lang="en-US" altLang="ja-JP" sz="1000" b="1" u="none" strike="noStrike" dirty="0">
                          <a:effectLst/>
                          <a:latin typeface="游ゴシック"/>
                          <a:ea typeface="游ゴシック"/>
                        </a:rPr>
                        <a:t>#Chapter2</a:t>
                      </a:r>
                      <a:r>
                        <a:rPr lang="ja-JP" altLang="en-US" sz="1000" b="1" u="none" strike="noStrike" dirty="0">
                          <a:effectLst/>
                          <a:latin typeface="游ゴシック"/>
                          <a:ea typeface="游ゴシック"/>
                        </a:rPr>
                        <a:t>　</a:t>
                      </a:r>
                      <a:br>
                        <a:rPr lang="ja-JP" altLang="en-US" sz="1000" b="1" u="none" strike="noStrike" dirty="0">
                          <a:effectLst/>
                          <a:latin typeface="游ゴシック"/>
                          <a:ea typeface="游ゴシック"/>
                        </a:rPr>
                      </a:br>
                      <a:r>
                        <a:rPr lang="ja-JP" altLang="en-US" sz="1000" b="1" u="none" strike="noStrike" dirty="0">
                          <a:effectLst/>
                          <a:latin typeface="游ゴシック"/>
                          <a:ea typeface="游ゴシック"/>
                        </a:rPr>
                        <a:t>第</a:t>
                      </a:r>
                      <a:r>
                        <a:rPr lang="en-US" altLang="ja-JP" sz="1000" b="1" u="none" strike="noStrike" dirty="0">
                          <a:effectLst/>
                          <a:latin typeface="游ゴシック"/>
                          <a:ea typeface="游ゴシック"/>
                        </a:rPr>
                        <a:t>20</a:t>
                      </a:r>
                      <a:r>
                        <a:rPr lang="ja-JP" altLang="en-US" sz="1000" b="1" u="none" strike="noStrike" dirty="0">
                          <a:effectLst/>
                          <a:latin typeface="游ゴシック"/>
                          <a:ea typeface="游ゴシック"/>
                        </a:rPr>
                        <a:t>回アジア競技大会（</a:t>
                      </a:r>
                      <a:r>
                        <a:rPr lang="en-US" altLang="ja-JP" sz="1000" b="1" u="none" strike="noStrike" dirty="0">
                          <a:effectLst/>
                          <a:latin typeface="游ゴシック"/>
                          <a:ea typeface="游ゴシック"/>
                        </a:rPr>
                        <a:t>2026/</a:t>
                      </a:r>
                      <a:r>
                        <a:rPr lang="ja-JP" altLang="en-US" sz="1000" b="1" u="none" strike="noStrike" dirty="0">
                          <a:effectLst/>
                          <a:latin typeface="游ゴシック"/>
                          <a:ea typeface="游ゴシック"/>
                        </a:rPr>
                        <a:t>愛知・名古屋）について</a:t>
                      </a:r>
                      <a:br>
                        <a:rPr lang="ja-JP" altLang="en-US" sz="1000" b="1" u="none" strike="noStrike" dirty="0">
                          <a:effectLst/>
                          <a:latin typeface="游ゴシック"/>
                          <a:ea typeface="游ゴシック"/>
                        </a:rPr>
                      </a:br>
                      <a:r>
                        <a:rPr lang="en-US" altLang="ja-JP" sz="1000" b="1" u="none" strike="noStrike" dirty="0">
                          <a:effectLst/>
                          <a:latin typeface="游ゴシック"/>
                          <a:ea typeface="游ゴシック"/>
                        </a:rPr>
                        <a:t>(5</a:t>
                      </a:r>
                      <a:r>
                        <a:rPr lang="ja-JP" altLang="en-US" sz="1000" b="1" u="none" strike="noStrike" dirty="0">
                          <a:effectLst/>
                          <a:latin typeface="游ゴシック"/>
                          <a:ea typeface="游ゴシック"/>
                        </a:rPr>
                        <a:t>分</a:t>
                      </a:r>
                      <a:r>
                        <a:rPr lang="en-US" altLang="ja-JP" sz="1000" b="1" u="none" strike="noStrike" dirty="0">
                          <a:effectLst/>
                          <a:latin typeface="游ゴシック"/>
                          <a:ea typeface="游ゴシック"/>
                        </a:rPr>
                        <a:t>)</a:t>
                      </a:r>
                      <a:endParaRPr lang="en-US" altLang="ja-JP" sz="1000" b="1" i="0" u="none" strike="noStrike" dirty="0">
                        <a:solidFill>
                          <a:srgbClr val="000000"/>
                        </a:solidFill>
                        <a:effectLst/>
                        <a:latin typeface="游ゴシック"/>
                        <a:ea typeface="游ゴシック"/>
                      </a:endParaRPr>
                    </a:p>
                  </a:txBody>
                  <a:tcPr marL="108000" marR="108000" marT="72000" marB="7200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rowSpan="5">
                  <a:txBody>
                    <a:bodyPr/>
                    <a:lstStyle/>
                    <a:p>
                      <a:pPr algn="l" fontAlgn="ctr">
                        <a:lnSpc>
                          <a:spcPct val="120000"/>
                        </a:lnSpc>
                      </a:pPr>
                      <a:r>
                        <a:rPr lang="ja-JP" altLang="en-US" sz="950" u="none" strike="noStrike" dirty="0">
                          <a:effectLst/>
                          <a:latin typeface="游ゴシック"/>
                          <a:ea typeface="游ゴシック"/>
                        </a:rPr>
                        <a:t>ラジープのおじさんに</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第</a:t>
                      </a:r>
                      <a:r>
                        <a:rPr lang="en-US" altLang="ja-JP" sz="950" u="none" strike="noStrike" dirty="0">
                          <a:effectLst/>
                          <a:latin typeface="游ゴシック"/>
                          <a:ea typeface="游ゴシック"/>
                        </a:rPr>
                        <a:t>20</a:t>
                      </a:r>
                      <a:r>
                        <a:rPr lang="ja-JP" altLang="en-US" sz="950" u="none" strike="noStrike" dirty="0">
                          <a:effectLst/>
                          <a:latin typeface="游ゴシック"/>
                          <a:ea typeface="游ゴシック"/>
                        </a:rPr>
                        <a:t>回アジア競技大会（</a:t>
                      </a:r>
                      <a:r>
                        <a:rPr lang="en-US" altLang="ja-JP" sz="950" u="none" strike="noStrike" dirty="0">
                          <a:effectLst/>
                          <a:latin typeface="游ゴシック"/>
                          <a:ea typeface="游ゴシック"/>
                        </a:rPr>
                        <a:t>2026/</a:t>
                      </a:r>
                      <a:r>
                        <a:rPr lang="ja-JP" altLang="en-US" sz="950" u="none" strike="noStrike" dirty="0">
                          <a:effectLst/>
                          <a:latin typeface="游ゴシック"/>
                          <a:ea typeface="游ゴシック"/>
                        </a:rPr>
                        <a:t>愛知・名古屋）について話を聞いた。</a:t>
                      </a:r>
                      <a:br>
                        <a:rPr lang="ja-JP" altLang="en-US" sz="950" u="none" strike="noStrike" dirty="0">
                          <a:effectLst/>
                          <a:latin typeface="游ゴシック"/>
                          <a:ea typeface="游ゴシック"/>
                        </a:rPr>
                      </a:br>
                      <a:br>
                        <a:rPr lang="ja-JP" altLang="en-US" sz="950" u="none" strike="noStrike" dirty="0">
                          <a:effectLst/>
                          <a:latin typeface="游ゴシック"/>
                          <a:ea typeface="游ゴシック"/>
                        </a:rPr>
                      </a:br>
                      <a:endParaRPr lang="en-US" altLang="ja-JP" sz="950" u="none" strike="noStrike" dirty="0">
                        <a:effectLst/>
                        <a:latin typeface="游ゴシック"/>
                        <a:ea typeface="游ゴシック"/>
                      </a:endParaRPr>
                    </a:p>
                    <a:p>
                      <a:pPr algn="l" fontAlgn="ctr">
                        <a:lnSpc>
                          <a:spcPct val="120000"/>
                        </a:lnSpc>
                      </a:pP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動画内クイズ</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ワークシートと共通</a:t>
                      </a:r>
                      <a:br>
                        <a:rPr lang="en-US" altLang="ja-JP" sz="950" u="none" strike="noStrike" dirty="0">
                          <a:effectLst/>
                          <a:latin typeface="游ゴシック"/>
                          <a:ea typeface="游ゴシック"/>
                        </a:rPr>
                      </a:br>
                      <a:r>
                        <a:rPr lang="ja-JP" altLang="en-US" sz="950" u="none" strike="noStrike" dirty="0">
                          <a:effectLst/>
                          <a:latin typeface="游ゴシック"/>
                          <a:ea typeface="游ゴシック"/>
                        </a:rPr>
                        <a:t>このマスコットキャラクターの名前は何でしょう？</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（ヒント：「火の穂」が名前の由来）</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答えは「ホノホン」</a:t>
                      </a:r>
                      <a:endParaRPr lang="en-US" altLang="ja-JP" sz="950" u="none" strike="noStrike" dirty="0">
                        <a:effectLst/>
                        <a:latin typeface="游ゴシック"/>
                        <a:ea typeface="游ゴシック"/>
                      </a:endParaRPr>
                    </a:p>
                    <a:p>
                      <a:pPr algn="l" fontAlgn="ctr">
                        <a:lnSpc>
                          <a:spcPct val="120000"/>
                        </a:lnSpc>
                      </a:pP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動画内クイズ</a:t>
                      </a:r>
                      <a:r>
                        <a:rPr lang="en-US" altLang="ja-JP" sz="950" u="none" strike="noStrike" dirty="0">
                          <a:effectLst/>
                          <a:latin typeface="游ゴシック"/>
                          <a:ea typeface="游ゴシック"/>
                        </a:rPr>
                        <a:t>】</a:t>
                      </a:r>
                      <a:br>
                        <a:rPr lang="en-US" altLang="ja-JP" sz="950" u="none" strike="noStrike" dirty="0">
                          <a:effectLst/>
                          <a:latin typeface="游ゴシック"/>
                          <a:ea typeface="游ゴシック"/>
                        </a:rPr>
                      </a:br>
                      <a:r>
                        <a:rPr lang="ja-JP" altLang="en-US" sz="950" u="none" strike="noStrike" dirty="0">
                          <a:effectLst/>
                          <a:latin typeface="游ゴシック"/>
                          <a:ea typeface="游ゴシック"/>
                        </a:rPr>
                        <a:t>アジア特有の</a:t>
                      </a:r>
                      <a:r>
                        <a:rPr lang="en-US" altLang="ja-JP" sz="950" u="none" strike="noStrike" dirty="0">
                          <a:effectLst/>
                          <a:latin typeface="游ゴシック"/>
                          <a:ea typeface="游ゴシック"/>
                        </a:rPr>
                        <a:t>5</a:t>
                      </a:r>
                      <a:r>
                        <a:rPr lang="ja-JP" altLang="en-US" sz="950" u="none" strike="noStrike" dirty="0">
                          <a:effectLst/>
                          <a:latin typeface="游ゴシック"/>
                          <a:ea typeface="游ゴシック"/>
                        </a:rPr>
                        <a:t>競技は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どの国から生まれたスポーツか図を見ながら考えてみよう</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答えは以下のとおり</a:t>
                      </a:r>
                      <a:endParaRPr lang="en-US" altLang="ja-JP" sz="950" u="none" strike="noStrike" dirty="0">
                        <a:effectLst/>
                        <a:latin typeface="游ゴシック"/>
                        <a:ea typeface="游ゴシック"/>
                      </a:endParaRPr>
                    </a:p>
                    <a:p>
                      <a:pPr marL="0" marR="0" lvl="0" indent="0" algn="l" defTabSz="914400" eaLnBrk="1" fontAlgn="ctr" latinLnBrk="0" hangingPunct="1">
                        <a:lnSpc>
                          <a:spcPct val="120000"/>
                        </a:lnSpc>
                        <a:spcBef>
                          <a:spcPts val="0"/>
                        </a:spcBef>
                        <a:spcAft>
                          <a:spcPts val="0"/>
                        </a:spcAft>
                        <a:buClrTx/>
                        <a:buSzTx/>
                        <a:buFontTx/>
                        <a:buNone/>
                        <a:tabLst/>
                        <a:defRPr/>
                      </a:pPr>
                      <a:endParaRPr lang="en-US" altLang="ja-JP" sz="950" b="0" i="0" u="none" strike="noStrike" dirty="0">
                        <a:solidFill>
                          <a:srgbClr val="000000"/>
                        </a:solidFill>
                        <a:effectLst/>
                        <a:latin typeface="游ゴシック"/>
                        <a:ea typeface="游ゴシック"/>
                      </a:endParaRP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0" i="0" u="none" strike="noStrike" dirty="0">
                          <a:solidFill>
                            <a:srgbClr val="000000"/>
                          </a:solidFill>
                          <a:effectLst/>
                          <a:latin typeface="游ゴシック"/>
                          <a:ea typeface="游ゴシック"/>
                        </a:rPr>
                        <a:t>柔術</a:t>
                      </a:r>
                      <a:r>
                        <a:rPr lang="ja-JP" altLang="en-US" sz="950" u="none" strike="noStrike" dirty="0">
                          <a:effectLst/>
                          <a:latin typeface="游ゴシック"/>
                          <a:ea typeface="游ゴシック"/>
                        </a:rPr>
                        <a:t>／日本</a:t>
                      </a:r>
                      <a:endParaRPr lang="en-US" altLang="ja-JP" sz="950" u="none" strike="noStrike" dirty="0">
                        <a:effectLst/>
                        <a:latin typeface="游ゴシック"/>
                        <a:ea typeface="游ゴシック"/>
                      </a:endParaRP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0" i="0" u="none" strike="noStrike" dirty="0">
                          <a:solidFill>
                            <a:srgbClr val="000000"/>
                          </a:solidFill>
                          <a:effectLst/>
                          <a:latin typeface="游ゴシック"/>
                          <a:ea typeface="游ゴシック"/>
                        </a:rPr>
                        <a:t>武術太極拳</a:t>
                      </a:r>
                      <a:r>
                        <a:rPr lang="ja-JP" altLang="en-US" sz="950" u="none" strike="noStrike" dirty="0">
                          <a:effectLst/>
                          <a:latin typeface="游ゴシック"/>
                          <a:ea typeface="游ゴシック"/>
                        </a:rPr>
                        <a:t>／中国</a:t>
                      </a:r>
                      <a:endParaRPr lang="en-US" altLang="ja-JP" sz="950" u="none" strike="noStrike" dirty="0">
                        <a:effectLst/>
                        <a:latin typeface="游ゴシック"/>
                        <a:ea typeface="游ゴシック"/>
                      </a:endParaRP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0" i="0" u="none" strike="noStrike" dirty="0">
                          <a:solidFill>
                            <a:srgbClr val="000000"/>
                          </a:solidFill>
                          <a:effectLst/>
                          <a:latin typeface="游ゴシック"/>
                          <a:ea typeface="游ゴシック"/>
                        </a:rPr>
                        <a:t>カバディ</a:t>
                      </a:r>
                      <a:r>
                        <a:rPr lang="ja-JP" altLang="en-US" sz="950" u="none" strike="noStrike" dirty="0">
                          <a:effectLst/>
                          <a:latin typeface="游ゴシック"/>
                          <a:ea typeface="游ゴシック"/>
                        </a:rPr>
                        <a:t>／インド</a:t>
                      </a:r>
                      <a:endParaRPr lang="en-US" altLang="ja-JP" sz="950" u="none" strike="noStrike" dirty="0">
                        <a:effectLst/>
                        <a:latin typeface="游ゴシック"/>
                        <a:ea typeface="游ゴシック"/>
                      </a:endParaRP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0" i="0" u="none" strike="noStrike" dirty="0">
                          <a:solidFill>
                            <a:srgbClr val="000000"/>
                          </a:solidFill>
                          <a:effectLst/>
                          <a:latin typeface="游ゴシック"/>
                          <a:ea typeface="游ゴシック"/>
                        </a:rPr>
                        <a:t>セパタクロー</a:t>
                      </a:r>
                      <a:r>
                        <a:rPr lang="ja-JP" altLang="en-US" sz="950" u="none" strike="noStrike" dirty="0">
                          <a:effectLst/>
                          <a:latin typeface="游ゴシック"/>
                          <a:ea typeface="游ゴシック"/>
                        </a:rPr>
                        <a:t>／タイ・マレーシア</a:t>
                      </a:r>
                      <a:endParaRPr lang="en-US" altLang="ja-JP" sz="950" u="none" strike="noStrike" dirty="0">
                        <a:effectLst/>
                        <a:latin typeface="游ゴシック"/>
                        <a:ea typeface="游ゴシック"/>
                      </a:endParaRP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0" i="0" u="none" strike="noStrike" dirty="0">
                          <a:solidFill>
                            <a:srgbClr val="000000"/>
                          </a:solidFill>
                          <a:effectLst/>
                          <a:latin typeface="游ゴシック"/>
                          <a:ea typeface="游ゴシック"/>
                        </a:rPr>
                        <a:t>クラッシュ</a:t>
                      </a:r>
                      <a:r>
                        <a:rPr lang="ja-JP" altLang="en-US" sz="950" u="none" strike="noStrike" dirty="0">
                          <a:effectLst/>
                          <a:latin typeface="游ゴシック"/>
                          <a:ea typeface="游ゴシック"/>
                        </a:rPr>
                        <a:t>／ウズベキスタン</a:t>
                      </a:r>
                      <a:endParaRPr lang="ja-JP" altLang="en-US" sz="950" b="0" i="0" u="none" strike="noStrike" dirty="0">
                        <a:solidFill>
                          <a:srgbClr val="000000"/>
                        </a:solidFill>
                        <a:effectLst/>
                        <a:latin typeface="游ゴシック"/>
                        <a:ea typeface="游ゴシック"/>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dirty="0">
                          <a:effectLst/>
                          <a:latin typeface="游ゴシック"/>
                          <a:ea typeface="游ゴシック"/>
                        </a:rPr>
                        <a:t>２</a:t>
                      </a:r>
                      <a:r>
                        <a:rPr lang="en-US" altLang="ja-JP" sz="950" b="1" u="none" strike="noStrike" dirty="0">
                          <a:effectLst/>
                          <a:latin typeface="游ゴシック"/>
                          <a:ea typeface="游ゴシック"/>
                        </a:rPr>
                        <a:t>_</a:t>
                      </a:r>
                      <a:r>
                        <a:rPr lang="ja-JP" altLang="en-US" sz="950" b="1" u="none" strike="noStrike" dirty="0">
                          <a:effectLst/>
                          <a:latin typeface="游ゴシック"/>
                          <a:ea typeface="游ゴシック"/>
                        </a:rPr>
                        <a:t>１</a:t>
                      </a:r>
                      <a:endParaRPr lang="en-US" altLang="ja-JP" sz="950" b="1" u="none" strike="noStrike" dirty="0">
                        <a:effectLst/>
                        <a:latin typeface="游ゴシック"/>
                        <a:ea typeface="游ゴシック"/>
                      </a:endParaRPr>
                    </a:p>
                    <a:p>
                      <a:pPr algn="l" fontAlgn="ctr">
                        <a:lnSpc>
                          <a:spcPct val="120000"/>
                        </a:lnSpc>
                      </a:pPr>
                      <a:r>
                        <a:rPr lang="ja-JP" altLang="en-US" sz="950" u="none" strike="noStrike" dirty="0">
                          <a:effectLst/>
                          <a:latin typeface="游ゴシック"/>
                          <a:ea typeface="游ゴシック"/>
                        </a:rPr>
                        <a:t>■第</a:t>
                      </a:r>
                      <a:r>
                        <a:rPr lang="en-US" altLang="ja-JP" sz="950" u="none" strike="noStrike" dirty="0">
                          <a:effectLst/>
                          <a:latin typeface="游ゴシック"/>
                          <a:ea typeface="游ゴシック"/>
                        </a:rPr>
                        <a:t>20</a:t>
                      </a:r>
                      <a:r>
                        <a:rPr lang="ja-JP" altLang="en-US" sz="950" u="none" strike="noStrike" dirty="0">
                          <a:effectLst/>
                          <a:latin typeface="游ゴシック"/>
                          <a:ea typeface="游ゴシック"/>
                        </a:rPr>
                        <a:t>回アジア競技大会（</a:t>
                      </a:r>
                      <a:r>
                        <a:rPr lang="en-US" altLang="ja-JP" sz="950" u="none" strike="noStrike" dirty="0">
                          <a:effectLst/>
                          <a:latin typeface="游ゴシック"/>
                          <a:ea typeface="游ゴシック"/>
                        </a:rPr>
                        <a:t>2026/</a:t>
                      </a:r>
                      <a:r>
                        <a:rPr lang="ja-JP" altLang="en-US" sz="950" u="none" strike="noStrike" dirty="0">
                          <a:effectLst/>
                          <a:latin typeface="游ゴシック"/>
                          <a:ea typeface="游ゴシック"/>
                        </a:rPr>
                        <a:t>愛知・名古屋）の紹介</a:t>
                      </a:r>
                      <a:endParaRPr lang="ja-JP" altLang="en-US" sz="950" b="0" i="0" u="none" strike="noStrike" dirty="0">
                        <a:solidFill>
                          <a:srgbClr val="000000"/>
                        </a:solidFill>
                        <a:effectLst/>
                        <a:latin typeface="游ゴシック"/>
                        <a:ea typeface="游ゴシック"/>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a:ea typeface="游ゴシック"/>
                        </a:rPr>
                        <a:t>・開催期間は</a:t>
                      </a:r>
                      <a:r>
                        <a:rPr lang="en-US" altLang="ja-JP" sz="950" u="none" strike="noStrike" dirty="0">
                          <a:effectLst/>
                          <a:latin typeface="游ゴシック"/>
                          <a:ea typeface="游ゴシック"/>
                        </a:rPr>
                        <a:t>2026</a:t>
                      </a:r>
                      <a:r>
                        <a:rPr lang="ja-JP" altLang="en-US" sz="950" u="none" strike="noStrike" dirty="0">
                          <a:effectLst/>
                          <a:latin typeface="游ゴシック"/>
                          <a:ea typeface="游ゴシック"/>
                        </a:rPr>
                        <a:t>年の</a:t>
                      </a:r>
                      <a:r>
                        <a:rPr lang="en-US" altLang="ja-JP" sz="950" u="none" strike="noStrike" dirty="0">
                          <a:effectLst/>
                          <a:latin typeface="游ゴシック"/>
                          <a:ea typeface="游ゴシック"/>
                        </a:rPr>
                        <a:t>9</a:t>
                      </a:r>
                      <a:r>
                        <a:rPr lang="ja-JP" altLang="en-US" sz="950" u="none" strike="noStrike" dirty="0">
                          <a:effectLst/>
                          <a:latin typeface="游ゴシック"/>
                          <a:ea typeface="游ゴシック"/>
                        </a:rPr>
                        <a:t>月</a:t>
                      </a:r>
                      <a:r>
                        <a:rPr lang="en-US" altLang="ja-JP" sz="950" u="none" strike="noStrike" dirty="0">
                          <a:effectLst/>
                          <a:latin typeface="游ゴシック"/>
                          <a:ea typeface="游ゴシック"/>
                        </a:rPr>
                        <a:t>19</a:t>
                      </a:r>
                      <a:r>
                        <a:rPr lang="ja-JP" altLang="en-US" sz="950" u="none" strike="noStrike" dirty="0">
                          <a:effectLst/>
                          <a:latin typeface="游ゴシック"/>
                          <a:ea typeface="游ゴシック"/>
                        </a:rPr>
                        <a:t>日</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土曜日</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a:t>
                      </a:r>
                      <a:r>
                        <a:rPr lang="en-US" altLang="ja-JP" sz="950" u="none" strike="noStrike" dirty="0">
                          <a:effectLst/>
                          <a:latin typeface="游ゴシック"/>
                          <a:ea typeface="游ゴシック"/>
                        </a:rPr>
                        <a:t>10</a:t>
                      </a:r>
                      <a:r>
                        <a:rPr lang="ja-JP" altLang="en-US" sz="950" u="none" strike="noStrike" dirty="0">
                          <a:effectLst/>
                          <a:latin typeface="游ゴシック"/>
                          <a:ea typeface="游ゴシック"/>
                        </a:rPr>
                        <a:t>月</a:t>
                      </a:r>
                      <a:r>
                        <a:rPr lang="en-US" altLang="ja-JP" sz="950" u="none" strike="noStrike" dirty="0">
                          <a:effectLst/>
                          <a:latin typeface="游ゴシック"/>
                          <a:ea typeface="游ゴシック"/>
                        </a:rPr>
                        <a:t>4</a:t>
                      </a:r>
                      <a:r>
                        <a:rPr lang="ja-JP" altLang="en-US" sz="950" u="none" strike="noStrike" dirty="0">
                          <a:effectLst/>
                          <a:latin typeface="游ゴシック"/>
                          <a:ea typeface="游ゴシック"/>
                        </a:rPr>
                        <a:t>日（日曜日）。</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・アジア</a:t>
                      </a:r>
                      <a:r>
                        <a:rPr lang="en-US" altLang="ja-JP" sz="950" u="none" strike="noStrike" dirty="0">
                          <a:effectLst/>
                          <a:latin typeface="游ゴシック"/>
                          <a:ea typeface="游ゴシック"/>
                        </a:rPr>
                        <a:t>45</a:t>
                      </a:r>
                      <a:r>
                        <a:rPr lang="ja-JP" altLang="en-US" sz="950" u="none" strike="noStrike" dirty="0">
                          <a:effectLst/>
                          <a:latin typeface="游ゴシック"/>
                          <a:ea typeface="游ゴシック"/>
                        </a:rPr>
                        <a:t>の国と地域が参加する。競技はオリンピックよりも多い</a:t>
                      </a:r>
                      <a:r>
                        <a:rPr lang="en-US" altLang="ja-JP" sz="950" u="none" strike="noStrike" dirty="0">
                          <a:effectLst/>
                          <a:latin typeface="游ゴシック"/>
                          <a:ea typeface="游ゴシック"/>
                        </a:rPr>
                        <a:t>41</a:t>
                      </a:r>
                      <a:r>
                        <a:rPr lang="ja-JP" altLang="en-US" sz="950" u="none" strike="noStrike" dirty="0">
                          <a:effectLst/>
                          <a:latin typeface="游ゴシック"/>
                          <a:ea typeface="游ゴシック"/>
                        </a:rPr>
                        <a:t>競技が行われる。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・アジアからたくさんの選手</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関係者が愛知・名古屋に集まり</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最大で</a:t>
                      </a:r>
                      <a:r>
                        <a:rPr lang="en-US" altLang="ja-JP" sz="950" u="none" strike="noStrike" dirty="0">
                          <a:effectLst/>
                          <a:latin typeface="游ゴシック"/>
                          <a:ea typeface="游ゴシック"/>
                        </a:rPr>
                        <a:t>15,000</a:t>
                      </a:r>
                      <a:r>
                        <a:rPr lang="ja-JP" altLang="en-US" sz="950" u="none" strike="noStrike" dirty="0">
                          <a:effectLst/>
                          <a:latin typeface="游ゴシック"/>
                          <a:ea typeface="游ゴシック"/>
                        </a:rPr>
                        <a:t>人の選手やチーム関係者が来る予定。観客を含めると</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より多くの人がこの地域を訪れる。</a:t>
                      </a:r>
                      <a:endParaRPr lang="ja-JP" altLang="en-US" sz="950" b="0" i="0" u="none" strike="noStrike" dirty="0">
                        <a:solidFill>
                          <a:srgbClr val="000000"/>
                        </a:solidFill>
                        <a:effectLst/>
                        <a:latin typeface="游ゴシック"/>
                        <a:ea typeface="游ゴシック"/>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①アジア競技大会</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a:ea typeface="游ゴシック"/>
                        </a:rPr>
                        <a:t>ワークシートクイズ</a:t>
                      </a:r>
                      <a:br>
                        <a:rPr lang="ja-JP" altLang="en-US" sz="950" u="none" strike="noStrike">
                          <a:effectLst/>
                          <a:latin typeface="游ゴシック"/>
                          <a:ea typeface="游ゴシック"/>
                        </a:rPr>
                      </a:br>
                      <a:r>
                        <a:rPr lang="ja-JP" altLang="en-US" sz="950" u="none" strike="noStrike">
                          <a:effectLst/>
                          <a:latin typeface="游ゴシック"/>
                          <a:ea typeface="游ゴシック"/>
                        </a:rPr>
                        <a:t>第１問の解説</a:t>
                      </a:r>
                      <a:endParaRPr lang="ja-JP" altLang="en-US" sz="950" b="0" i="0" u="none" strike="noStrike">
                        <a:solidFill>
                          <a:srgbClr val="000000"/>
                        </a:solidFill>
                        <a:effectLst/>
                        <a:latin typeface="游ゴシック"/>
                        <a:ea typeface="游ゴシック"/>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4194238722"/>
                  </a:ext>
                </a:extLst>
              </a:tr>
              <a:tr h="1201739">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a:ea typeface="游ゴシック"/>
                        </a:rPr>
                        <a:t>２</a:t>
                      </a:r>
                      <a:r>
                        <a:rPr lang="en-US" altLang="ja-JP" sz="950" b="1" u="none" strike="noStrike">
                          <a:effectLst/>
                          <a:latin typeface="游ゴシック"/>
                          <a:ea typeface="游ゴシック"/>
                        </a:rPr>
                        <a:t>_</a:t>
                      </a:r>
                      <a:r>
                        <a:rPr lang="ja-JP" altLang="en-US" sz="950" b="1" u="none" strike="noStrike">
                          <a:effectLst/>
                          <a:latin typeface="游ゴシック"/>
                          <a:ea typeface="游ゴシック"/>
                        </a:rPr>
                        <a:t>２</a:t>
                      </a:r>
                      <a:endParaRPr lang="en-US" altLang="ja-JP" sz="950" b="1" u="none" strike="noStrike">
                        <a:effectLst/>
                        <a:latin typeface="游ゴシック"/>
                        <a:ea typeface="游ゴシック"/>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■スローガン、エンブレム、マスコットキャラクターの紹介</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a:ea typeface="游ゴシック"/>
                        </a:rPr>
                        <a:t>・この大会には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スポーツの力でアジアの人たちが手を取り合ってひとつになってほしいという思いが込められている。</a:t>
                      </a:r>
                      <a:endParaRPr lang="en-US" altLang="ja-JP" sz="950" u="none" strike="noStrike" dirty="0">
                        <a:effectLst/>
                        <a:latin typeface="游ゴシック"/>
                        <a:ea typeface="游ゴシック"/>
                      </a:endParaRPr>
                    </a:p>
                    <a:p>
                      <a:pPr algn="l" fontAlgn="ctr">
                        <a:lnSpc>
                          <a:spcPct val="120000"/>
                        </a:lnSpc>
                      </a:pPr>
                      <a:r>
                        <a:rPr lang="ja-JP" altLang="en-US" sz="950" u="none" strike="noStrike" dirty="0">
                          <a:effectLst/>
                          <a:latin typeface="游ゴシック"/>
                          <a:ea typeface="游ゴシック"/>
                        </a:rPr>
                        <a:t>・今大会のスローガンは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a:t>
                      </a:r>
                      <a:r>
                        <a:rPr lang="en-US" altLang="ja-JP" sz="950" u="none" strike="noStrike" dirty="0">
                          <a:effectLst/>
                          <a:latin typeface="游ゴシック"/>
                          <a:ea typeface="游ゴシック"/>
                        </a:rPr>
                        <a:t>IMAGINE ONE ASIA  </a:t>
                      </a:r>
                      <a:r>
                        <a:rPr lang="ja-JP" altLang="en-US" sz="950" u="none" strike="noStrike" dirty="0">
                          <a:effectLst/>
                          <a:latin typeface="游ゴシック"/>
                          <a:ea typeface="游ゴシック"/>
                        </a:rPr>
                        <a:t>ここで、ひとつに。」</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・今大会のエンブレムに使われている「紫」は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愛知県の花であるカキツバタ</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「金」は名古屋城のシャチホコ</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「緑」は環境への想いをそれぞれ表している。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・マスコットキャラクターの「ホノホン」は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愛知・名古屋のシンボルであるシャチホコとアスリートの心に宿る熱い炎をモチーフにしている。</a:t>
                      </a:r>
                      <a:endParaRPr lang="ja-JP" altLang="en-US" sz="950" b="0" i="0" u="none" strike="noStrike" dirty="0">
                        <a:solidFill>
                          <a:srgbClr val="000000"/>
                        </a:solidFill>
                        <a:effectLst/>
                        <a:latin typeface="游ゴシック"/>
                        <a:ea typeface="游ゴシック"/>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a:effectLst/>
                          <a:latin typeface="游ゴシック" panose="020B0400000000000000" pitchFamily="50" charset="-128"/>
                          <a:ea typeface="游ゴシック" panose="020B0400000000000000" pitchFamily="50" charset="-128"/>
                        </a:rPr>
                        <a:t>①アジア競技大会</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a:ea typeface="游ゴシック"/>
                        </a:rPr>
                        <a:t>ワークシートクイズ</a:t>
                      </a:r>
                      <a:br>
                        <a:rPr lang="ja-JP" altLang="en-US" sz="950" u="none" strike="noStrike">
                          <a:effectLst/>
                          <a:latin typeface="游ゴシック"/>
                          <a:ea typeface="游ゴシック"/>
                        </a:rPr>
                      </a:br>
                      <a:r>
                        <a:rPr lang="ja-JP" altLang="en-US" sz="950" u="none" strike="noStrike">
                          <a:effectLst/>
                          <a:latin typeface="游ゴシック"/>
                          <a:ea typeface="游ゴシック"/>
                        </a:rPr>
                        <a:t>第２問の解説</a:t>
                      </a:r>
                      <a:endParaRPr lang="ja-JP" altLang="en-US" sz="950" b="0" i="0" u="none" strike="noStrike">
                        <a:solidFill>
                          <a:srgbClr val="000000"/>
                        </a:solidFill>
                        <a:effectLst/>
                        <a:latin typeface="游ゴシック"/>
                        <a:ea typeface="游ゴシック"/>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2737672693"/>
                  </a:ext>
                </a:extLst>
              </a:tr>
              <a:tr h="90335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a:ea typeface="游ゴシック"/>
                        </a:rPr>
                        <a:t>２</a:t>
                      </a:r>
                      <a:r>
                        <a:rPr lang="en-US" altLang="ja-JP" sz="950" b="1" u="none" strike="noStrike">
                          <a:effectLst/>
                          <a:latin typeface="游ゴシック"/>
                          <a:ea typeface="游ゴシック"/>
                        </a:rPr>
                        <a:t>_</a:t>
                      </a:r>
                      <a:r>
                        <a:rPr lang="ja-JP" altLang="en-US" sz="950" b="1" u="none" strike="noStrike">
                          <a:effectLst/>
                          <a:latin typeface="游ゴシック"/>
                          <a:ea typeface="游ゴシック"/>
                        </a:rPr>
                        <a:t>３</a:t>
                      </a:r>
                      <a:endParaRPr lang="en-US" altLang="ja-JP" sz="950" b="1" u="none" strike="noStrike">
                        <a:effectLst/>
                        <a:latin typeface="游ゴシック"/>
                        <a:ea typeface="游ゴシック"/>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■競技の紹介</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a:ea typeface="游ゴシック"/>
                        </a:rPr>
                        <a:t>・大会で行われる</a:t>
                      </a:r>
                      <a:r>
                        <a:rPr lang="en-US" altLang="ja-JP" sz="950" u="none" strike="noStrike" dirty="0">
                          <a:effectLst/>
                          <a:latin typeface="游ゴシック"/>
                          <a:ea typeface="游ゴシック"/>
                        </a:rPr>
                        <a:t>41</a:t>
                      </a:r>
                      <a:r>
                        <a:rPr lang="ja-JP" altLang="en-US" sz="950" u="none" strike="noStrike" dirty="0">
                          <a:effectLst/>
                          <a:latin typeface="游ゴシック"/>
                          <a:ea typeface="游ゴシック"/>
                        </a:rPr>
                        <a:t>競技のうち</a:t>
                      </a:r>
                      <a:r>
                        <a:rPr lang="en-US" altLang="ja-JP" sz="950" u="none" strike="noStrike" dirty="0">
                          <a:effectLst/>
                          <a:latin typeface="游ゴシック"/>
                          <a:ea typeface="游ゴシック"/>
                        </a:rPr>
                        <a:t>,32</a:t>
                      </a:r>
                      <a:r>
                        <a:rPr lang="ja-JP" altLang="en-US" sz="950" u="none" strike="noStrike" dirty="0">
                          <a:effectLst/>
                          <a:latin typeface="游ゴシック"/>
                          <a:ea typeface="游ゴシック"/>
                        </a:rPr>
                        <a:t>競技はパリオリンピックでも行われた競技。</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・柔術が日本</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武術太極拳が中国</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カバディがインド</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セパタクローがタイやマレーシア</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クラッシュがウズベキスタンで生まれた。</a:t>
                      </a:r>
                      <a:endParaRPr lang="ja-JP" altLang="en-US" sz="950" b="0" i="0" u="none" strike="noStrike" dirty="0">
                        <a:solidFill>
                          <a:srgbClr val="000000"/>
                        </a:solidFill>
                        <a:effectLst/>
                        <a:latin typeface="游ゴシック"/>
                        <a:ea typeface="游ゴシック"/>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a:effectLst/>
                          <a:latin typeface="游ゴシック" panose="020B0400000000000000" pitchFamily="50" charset="-128"/>
                          <a:ea typeface="游ゴシック" panose="020B0400000000000000" pitchFamily="50" charset="-128"/>
                        </a:rPr>
                        <a:t>①アジア競技大会</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a:ea typeface="游ゴシック"/>
                        </a:rPr>
                        <a:t>ワークシートクイズ</a:t>
                      </a:r>
                      <a:br>
                        <a:rPr lang="ja-JP" altLang="en-US" sz="950" u="none" strike="noStrike">
                          <a:effectLst/>
                          <a:latin typeface="游ゴシック"/>
                          <a:ea typeface="游ゴシック"/>
                        </a:rPr>
                      </a:br>
                      <a:r>
                        <a:rPr lang="ja-JP" altLang="en-US" sz="950" u="none" strike="noStrike">
                          <a:effectLst/>
                          <a:latin typeface="游ゴシック"/>
                          <a:ea typeface="游ゴシック"/>
                        </a:rPr>
                        <a:t>第３問の解説</a:t>
                      </a:r>
                      <a:endParaRPr lang="ja-JP" altLang="en-US" sz="950" b="0" i="0" u="none" strike="noStrike">
                        <a:solidFill>
                          <a:srgbClr val="000000"/>
                        </a:solidFill>
                        <a:effectLst/>
                        <a:latin typeface="游ゴシック"/>
                        <a:ea typeface="游ゴシック"/>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2029425038"/>
                  </a:ext>
                </a:extLst>
              </a:tr>
              <a:tr h="177168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a:ea typeface="游ゴシック"/>
                        </a:rPr>
                        <a:t>２</a:t>
                      </a:r>
                      <a:r>
                        <a:rPr lang="en-US" altLang="ja-JP" sz="950" b="1" u="none" strike="noStrike">
                          <a:effectLst/>
                          <a:latin typeface="游ゴシック"/>
                          <a:ea typeface="游ゴシック"/>
                        </a:rPr>
                        <a:t>_</a:t>
                      </a:r>
                      <a:r>
                        <a:rPr lang="ja-JP" altLang="en-US" sz="950" b="1" u="none" strike="noStrike">
                          <a:effectLst/>
                          <a:latin typeface="游ゴシック"/>
                          <a:ea typeface="游ゴシック"/>
                        </a:rPr>
                        <a:t>４</a:t>
                      </a:r>
                      <a:endParaRPr lang="en-US" altLang="ja-JP" sz="950" b="1" u="none" strike="noStrike">
                        <a:effectLst/>
                        <a:latin typeface="游ゴシック"/>
                        <a:ea typeface="游ゴシック"/>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■競技会場の紹介</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a:ea typeface="游ゴシック"/>
                        </a:rPr>
                        <a:t>・競技は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愛知県内を中心に</a:t>
                      </a:r>
                      <a:r>
                        <a:rPr lang="en-US" altLang="ja-JP" sz="950" u="none" strike="noStrike" dirty="0">
                          <a:effectLst/>
                          <a:latin typeface="游ゴシック"/>
                          <a:ea typeface="游ゴシック"/>
                        </a:rPr>
                        <a:t>50</a:t>
                      </a:r>
                      <a:r>
                        <a:rPr lang="ja-JP" altLang="en-US" sz="950" u="none" strike="noStrike" dirty="0">
                          <a:effectLst/>
                          <a:latin typeface="游ゴシック"/>
                          <a:ea typeface="游ゴシック"/>
                        </a:rPr>
                        <a:t>以上の会場で実施される。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・名古屋市瑞穂公園陸上競技場は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改装工事で新しくなり</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メイン会場として開会式や閉会式</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陸上競技が行われる。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・新しい体育館愛知国際アリーナは</a:t>
                      </a:r>
                      <a:r>
                        <a:rPr lang="en-US" altLang="ja-JP" sz="950" u="none" strike="noStrike" dirty="0">
                          <a:solidFill>
                            <a:srgbClr val="00B050"/>
                          </a:solidFill>
                          <a:effectLst/>
                          <a:latin typeface="游ゴシック"/>
                          <a:ea typeface="游ゴシック"/>
                        </a:rPr>
                        <a:t>,</a:t>
                      </a:r>
                      <a:r>
                        <a:rPr lang="ja-JP" altLang="en-US" sz="950" u="none" strike="noStrike" dirty="0">
                          <a:solidFill>
                            <a:schemeClr val="tx1"/>
                          </a:solidFill>
                          <a:effectLst/>
                          <a:latin typeface="游ゴシック"/>
                          <a:ea typeface="游ゴシック"/>
                        </a:rPr>
                        <a:t>柔道など</a:t>
                      </a:r>
                      <a:r>
                        <a:rPr lang="ja-JP" altLang="en-US" sz="950" u="none" strike="noStrike" dirty="0">
                          <a:effectLst/>
                          <a:latin typeface="游ゴシック"/>
                          <a:ea typeface="游ゴシック"/>
                        </a:rPr>
                        <a:t>の会場として使われる。大会が終わった後も</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誰もが使いやすいように</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障がいのある方からの意見も取り入れながらバリアフリー対応が進められている。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・名古屋市東山公園テニスセンターでは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テニス／愛知県武道館では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 武術太極拳などが行われる。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・常滑市の愛知国際展示場で</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フェンシングなど／春日井市の総合体育館ではハンドボール／安城市の総合運動公園では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近代五種／豊橋市の市民球場では野球が実施される。</a:t>
                      </a:r>
                      <a:endParaRPr lang="ja-JP" altLang="en-US" sz="950" b="0" i="0" u="none" strike="noStrike" dirty="0">
                        <a:solidFill>
                          <a:srgbClr val="000000"/>
                        </a:solidFill>
                        <a:effectLst/>
                        <a:latin typeface="游ゴシック"/>
                        <a:ea typeface="游ゴシック"/>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3882208102"/>
                  </a:ext>
                </a:extLst>
              </a:tr>
              <a:tr h="513311">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a:ea typeface="游ゴシック"/>
                        </a:rPr>
                        <a:t>２</a:t>
                      </a:r>
                      <a:r>
                        <a:rPr lang="en-US" altLang="ja-JP" sz="950" b="1" u="none" strike="noStrike">
                          <a:effectLst/>
                          <a:latin typeface="游ゴシック"/>
                          <a:ea typeface="游ゴシック"/>
                        </a:rPr>
                        <a:t>_</a:t>
                      </a:r>
                      <a:r>
                        <a:rPr lang="ja-JP" altLang="en-US" sz="950" b="1" u="none" strike="noStrike">
                          <a:effectLst/>
                          <a:latin typeface="游ゴシック"/>
                          <a:ea typeface="游ゴシック"/>
                        </a:rPr>
                        <a:t>５</a:t>
                      </a:r>
                      <a:endParaRPr lang="en-US" altLang="ja-JP" sz="950" b="1" u="none" strike="noStrike">
                        <a:effectLst/>
                        <a:latin typeface="游ゴシック"/>
                        <a:ea typeface="游ゴシック"/>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■参加する国と地域の紹介</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a:ea typeface="游ゴシック"/>
                        </a:rPr>
                        <a:t>・大会にはアジアの</a:t>
                      </a:r>
                      <a:r>
                        <a:rPr lang="en-US" altLang="ja-JP" sz="950" u="none" strike="noStrike" dirty="0">
                          <a:effectLst/>
                          <a:latin typeface="游ゴシック"/>
                          <a:ea typeface="游ゴシック"/>
                        </a:rPr>
                        <a:t>45</a:t>
                      </a:r>
                      <a:r>
                        <a:rPr lang="ja-JP" altLang="en-US" sz="950" u="none" strike="noStrike" dirty="0">
                          <a:effectLst/>
                          <a:latin typeface="游ゴシック"/>
                          <a:ea typeface="游ゴシック"/>
                        </a:rPr>
                        <a:t>の国と地域が参加を予定</a:t>
                      </a:r>
                      <a:br>
                        <a:rPr lang="ja-JP" altLang="en-US" sz="950" u="none" strike="noStrike" dirty="0">
                          <a:effectLst/>
                          <a:latin typeface="游ゴシック"/>
                          <a:ea typeface="游ゴシック"/>
                        </a:rPr>
                      </a:br>
                      <a:endParaRPr lang="ja-JP" altLang="en-US" sz="950" b="0" i="0" u="none" strike="noStrike" dirty="0">
                        <a:solidFill>
                          <a:srgbClr val="000000"/>
                        </a:solidFill>
                        <a:effectLst/>
                        <a:latin typeface="游ゴシック"/>
                        <a:ea typeface="游ゴシック"/>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a:ea typeface="游ゴシック"/>
                        </a:rPr>
                        <a:t>別紙「小学生</a:t>
                      </a:r>
                      <a:r>
                        <a:rPr lang="en-US" altLang="ja-JP" sz="950" u="none" strike="noStrike" dirty="0">
                          <a:effectLst/>
                          <a:latin typeface="游ゴシック"/>
                          <a:ea typeface="游ゴシック"/>
                        </a:rPr>
                        <a:t>B</a:t>
                      </a:r>
                      <a:r>
                        <a:rPr lang="ja-JP" altLang="en-US" sz="950" u="none" strike="noStrike" dirty="0">
                          <a:effectLst/>
                          <a:latin typeface="游ゴシック"/>
                          <a:ea typeface="游ゴシック"/>
                        </a:rPr>
                        <a:t>：大会に参加する国・地域一覧」参照</a:t>
                      </a:r>
                      <a:endParaRPr lang="ja-JP" altLang="en-US" sz="950" b="0" i="0" u="none" strike="noStrike" dirty="0">
                        <a:solidFill>
                          <a:srgbClr val="000000"/>
                        </a:solidFill>
                        <a:effectLst/>
                        <a:latin typeface="游ゴシック"/>
                        <a:ea typeface="游ゴシック"/>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2909876063"/>
                  </a:ext>
                </a:extLst>
              </a:tr>
            </a:tbl>
          </a:graphicData>
        </a:graphic>
      </p:graphicFrame>
      <p:grpSp>
        <p:nvGrpSpPr>
          <p:cNvPr id="3" name="グループ化 2">
            <a:extLst>
              <a:ext uri="{FF2B5EF4-FFF2-40B4-BE49-F238E27FC236}">
                <a16:creationId xmlns:a16="http://schemas.microsoft.com/office/drawing/2014/main" id="{E9017826-B89A-DC3B-7770-FF0322FC9C7E}"/>
              </a:ext>
            </a:extLst>
          </p:cNvPr>
          <p:cNvGrpSpPr/>
          <p:nvPr/>
        </p:nvGrpSpPr>
        <p:grpSpPr>
          <a:xfrm>
            <a:off x="549524" y="546558"/>
            <a:ext cx="6463667" cy="773225"/>
            <a:chOff x="549524" y="546558"/>
            <a:chExt cx="6463667" cy="773225"/>
          </a:xfrm>
        </p:grpSpPr>
        <p:sp>
          <p:nvSpPr>
            <p:cNvPr id="4" name="角丸四角形 7">
              <a:extLst>
                <a:ext uri="{FF2B5EF4-FFF2-40B4-BE49-F238E27FC236}">
                  <a16:creationId xmlns:a16="http://schemas.microsoft.com/office/drawing/2014/main" id="{A93B5692-3CA2-C2CC-4D89-E346C71BAE97}"/>
                </a:ext>
              </a:extLst>
            </p:cNvPr>
            <p:cNvSpPr/>
            <p:nvPr/>
          </p:nvSpPr>
          <p:spPr>
            <a:xfrm>
              <a:off x="549524" y="546558"/>
              <a:ext cx="6463667" cy="773225"/>
            </a:xfrm>
            <a:prstGeom prst="roundRect">
              <a:avLst>
                <a:gd name="adj" fmla="val 6362"/>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19">
              <a:extLst>
                <a:ext uri="{FF2B5EF4-FFF2-40B4-BE49-F238E27FC236}">
                  <a16:creationId xmlns:a16="http://schemas.microsoft.com/office/drawing/2014/main" id="{8B633375-79A6-223C-92B1-F094AC10D5C6}"/>
                </a:ext>
              </a:extLst>
            </p:cNvPr>
            <p:cNvSpPr>
              <a:spLocks noChangeAspect="1"/>
            </p:cNvSpPr>
            <p:nvPr/>
          </p:nvSpPr>
          <p:spPr>
            <a:xfrm>
              <a:off x="626822" y="630008"/>
              <a:ext cx="50400" cy="504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20">
              <a:extLst>
                <a:ext uri="{FF2B5EF4-FFF2-40B4-BE49-F238E27FC236}">
                  <a16:creationId xmlns:a16="http://schemas.microsoft.com/office/drawing/2014/main" id="{9C26DD53-4530-6182-4D98-83A4F0491441}"/>
                </a:ext>
              </a:extLst>
            </p:cNvPr>
            <p:cNvSpPr>
              <a:spLocks noChangeAspect="1"/>
            </p:cNvSpPr>
            <p:nvPr/>
          </p:nvSpPr>
          <p:spPr>
            <a:xfrm>
              <a:off x="626822" y="1191748"/>
              <a:ext cx="50400" cy="504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21">
              <a:extLst>
                <a:ext uri="{FF2B5EF4-FFF2-40B4-BE49-F238E27FC236}">
                  <a16:creationId xmlns:a16="http://schemas.microsoft.com/office/drawing/2014/main" id="{2F9F3076-8CF0-07FB-3FC5-E10F49EACF7D}"/>
                </a:ext>
              </a:extLst>
            </p:cNvPr>
            <p:cNvSpPr>
              <a:spLocks noChangeAspect="1"/>
            </p:cNvSpPr>
            <p:nvPr/>
          </p:nvSpPr>
          <p:spPr>
            <a:xfrm>
              <a:off x="6876892" y="630008"/>
              <a:ext cx="50400" cy="504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22">
              <a:extLst>
                <a:ext uri="{FF2B5EF4-FFF2-40B4-BE49-F238E27FC236}">
                  <a16:creationId xmlns:a16="http://schemas.microsoft.com/office/drawing/2014/main" id="{C459AD01-09C7-F1D0-65CA-0A1CB742E5BD}"/>
                </a:ext>
              </a:extLst>
            </p:cNvPr>
            <p:cNvSpPr>
              <a:spLocks noChangeAspect="1"/>
            </p:cNvSpPr>
            <p:nvPr/>
          </p:nvSpPr>
          <p:spPr>
            <a:xfrm>
              <a:off x="6876892" y="1191748"/>
              <a:ext cx="50400" cy="504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object 13">
            <a:extLst>
              <a:ext uri="{FF2B5EF4-FFF2-40B4-BE49-F238E27FC236}">
                <a16:creationId xmlns:a16="http://schemas.microsoft.com/office/drawing/2014/main" id="{8E51F816-8271-F1D4-E450-413F3EB2804A}"/>
              </a:ext>
            </a:extLst>
          </p:cNvPr>
          <p:cNvSpPr txBox="1"/>
          <p:nvPr/>
        </p:nvSpPr>
        <p:spPr>
          <a:xfrm>
            <a:off x="589455" y="740835"/>
            <a:ext cx="6423736" cy="276999"/>
          </a:xfrm>
          <a:prstGeom prst="rect">
            <a:avLst/>
          </a:prstGeom>
        </p:spPr>
        <p:txBody>
          <a:bodyPr vert="horz" wrap="square" lIns="0" tIns="0" rIns="0" bIns="0" rtlCol="0">
            <a:spAutoFit/>
          </a:bodyPr>
          <a:lstStyle/>
          <a:p>
            <a:pPr marL="38100" algn="ctr">
              <a:spcBef>
                <a:spcPts val="1100"/>
              </a:spcBef>
              <a:tabLst>
                <a:tab pos="2669540" algn="l"/>
              </a:tabLst>
            </a:pPr>
            <a:r>
              <a:rPr lang="ja-JP" altLang="en-US" b="1" spc="90">
                <a:solidFill>
                  <a:srgbClr val="231916"/>
                </a:solidFill>
                <a:latin typeface="游ゴシック" panose="020B0400000000000000" pitchFamily="50" charset="-128"/>
                <a:ea typeface="游ゴシック" panose="020B0400000000000000" pitchFamily="50" charset="-128"/>
                <a:cs typeface="Noto Sans CJK JP Bold"/>
              </a:rPr>
              <a:t>「</a:t>
            </a:r>
            <a:r>
              <a:rPr lang="ja-JP" altLang="en-US" b="1" i="0">
                <a:solidFill>
                  <a:srgbClr val="222222"/>
                </a:solidFill>
                <a:effectLst/>
                <a:latin typeface="游ゴシック" panose="020B0400000000000000" pitchFamily="50" charset="-128"/>
                <a:ea typeface="游ゴシック" panose="020B0400000000000000" pitchFamily="50" charset="-128"/>
              </a:rPr>
              <a:t>愛知・名古屋</a:t>
            </a:r>
            <a:r>
              <a:rPr lang="en-US" altLang="ja-JP" b="1" i="0">
                <a:solidFill>
                  <a:srgbClr val="222222"/>
                </a:solidFill>
                <a:effectLst/>
                <a:latin typeface="游ゴシック" panose="020B0400000000000000" pitchFamily="50" charset="-128"/>
                <a:ea typeface="游ゴシック" panose="020B0400000000000000" pitchFamily="50" charset="-128"/>
              </a:rPr>
              <a:t>2026</a:t>
            </a:r>
            <a:r>
              <a:rPr lang="ja-JP" altLang="en-US" b="1" i="0">
                <a:solidFill>
                  <a:srgbClr val="222222"/>
                </a:solidFill>
                <a:effectLst/>
                <a:latin typeface="游ゴシック" panose="020B0400000000000000" pitchFamily="50" charset="-128"/>
                <a:ea typeface="游ゴシック" panose="020B0400000000000000" pitchFamily="50" charset="-128"/>
              </a:rPr>
              <a:t>大会学習教材</a:t>
            </a:r>
            <a:r>
              <a:rPr lang="ja-JP" altLang="en-US" b="1" spc="90">
                <a:solidFill>
                  <a:srgbClr val="231916"/>
                </a:solidFill>
                <a:latin typeface="游ゴシック" panose="020B0400000000000000" pitchFamily="50" charset="-128"/>
                <a:ea typeface="游ゴシック" panose="020B0400000000000000" pitchFamily="50" charset="-128"/>
                <a:cs typeface="Noto Sans CJK JP Bold"/>
              </a:rPr>
              <a:t>」</a:t>
            </a:r>
            <a:r>
              <a:rPr lang="ja-JP" altLang="en-US" b="1" spc="95">
                <a:solidFill>
                  <a:srgbClr val="231916"/>
                </a:solidFill>
                <a:latin typeface="游ゴシック" panose="020B0400000000000000" pitchFamily="50" charset="-128"/>
                <a:ea typeface="游ゴシック" panose="020B0400000000000000" pitchFamily="50" charset="-128"/>
                <a:cs typeface="Noto Sans CJK JP Bold"/>
              </a:rPr>
              <a:t>動画解説書</a:t>
            </a:r>
            <a:endParaRPr>
              <a:latin typeface="游ゴシック" panose="020B0400000000000000" pitchFamily="50" charset="-128"/>
              <a:ea typeface="游ゴシック" panose="020B0400000000000000" pitchFamily="50" charset="-128"/>
              <a:cs typeface="Noto Sans CJK JP Regular"/>
            </a:endParaRPr>
          </a:p>
        </p:txBody>
      </p:sp>
      <p:grpSp>
        <p:nvGrpSpPr>
          <p:cNvPr id="10" name="グループ化 9">
            <a:extLst>
              <a:ext uri="{FF2B5EF4-FFF2-40B4-BE49-F238E27FC236}">
                <a16:creationId xmlns:a16="http://schemas.microsoft.com/office/drawing/2014/main" id="{0DA18AB1-4ED2-C4FA-5DE9-69830F23DBC0}"/>
              </a:ext>
            </a:extLst>
          </p:cNvPr>
          <p:cNvGrpSpPr/>
          <p:nvPr/>
        </p:nvGrpSpPr>
        <p:grpSpPr>
          <a:xfrm>
            <a:off x="2742202" y="1158143"/>
            <a:ext cx="2078311" cy="324000"/>
            <a:chOff x="2738164" y="64326"/>
            <a:chExt cx="2078311" cy="324000"/>
          </a:xfrm>
        </p:grpSpPr>
        <p:sp>
          <p:nvSpPr>
            <p:cNvPr id="11" name="角丸四角形 24">
              <a:extLst>
                <a:ext uri="{FF2B5EF4-FFF2-40B4-BE49-F238E27FC236}">
                  <a16:creationId xmlns:a16="http://schemas.microsoft.com/office/drawing/2014/main" id="{F40397C1-B98C-EB06-11E5-F12989B38EA6}"/>
                </a:ext>
              </a:extLst>
            </p:cNvPr>
            <p:cNvSpPr/>
            <p:nvPr/>
          </p:nvSpPr>
          <p:spPr>
            <a:xfrm>
              <a:off x="2738164" y="64326"/>
              <a:ext cx="2078311" cy="324000"/>
            </a:xfrm>
            <a:prstGeom prst="roundRect">
              <a:avLst>
                <a:gd name="adj" fmla="val 15158"/>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片側の 2 つの角を丸めた四角形 25">
              <a:extLst>
                <a:ext uri="{FF2B5EF4-FFF2-40B4-BE49-F238E27FC236}">
                  <a16:creationId xmlns:a16="http://schemas.microsoft.com/office/drawing/2014/main" id="{993380DA-0F7B-3EA0-B337-B3D99DAAE59A}"/>
                </a:ext>
              </a:extLst>
            </p:cNvPr>
            <p:cNvSpPr/>
            <p:nvPr/>
          </p:nvSpPr>
          <p:spPr>
            <a:xfrm rot="16200000">
              <a:off x="3195911" y="-385288"/>
              <a:ext cx="324000" cy="1223228"/>
            </a:xfrm>
            <a:prstGeom prst="round2Same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object 13">
              <a:extLst>
                <a:ext uri="{FF2B5EF4-FFF2-40B4-BE49-F238E27FC236}">
                  <a16:creationId xmlns:a16="http://schemas.microsoft.com/office/drawing/2014/main" id="{AD552D63-BB4F-61D6-3748-E82B48AC5ED6}"/>
                </a:ext>
              </a:extLst>
            </p:cNvPr>
            <p:cNvSpPr txBox="1"/>
            <p:nvPr/>
          </p:nvSpPr>
          <p:spPr>
            <a:xfrm>
              <a:off x="2780022" y="93388"/>
              <a:ext cx="1155778" cy="273847"/>
            </a:xfrm>
            <a:prstGeom prst="rect">
              <a:avLst/>
            </a:prstGeom>
          </p:spPr>
          <p:txBody>
            <a:bodyPr vert="horz" wrap="none" lIns="0" tIns="0" rIns="0" bIns="0" rtlCol="0" anchor="ctr">
              <a:noAutofit/>
            </a:bodyPr>
            <a:lstStyle/>
            <a:p>
              <a:pPr marL="4763" algn="ctr">
                <a:spcBef>
                  <a:spcPts val="1700"/>
                </a:spcBef>
                <a:tabLst>
                  <a:tab pos="1758950" algn="l"/>
                </a:tabLst>
              </a:pPr>
              <a:r>
                <a:rPr sz="1200" b="1" spc="-75">
                  <a:solidFill>
                    <a:srgbClr val="FFFFFF"/>
                  </a:solidFill>
                  <a:latin typeface="Yu Gothic" panose="020B0400000000000000" pitchFamily="34" charset="-128"/>
                  <a:cs typeface="Noto Sans CJK JP Bold"/>
                </a:rPr>
                <a:t>小</a:t>
              </a:r>
              <a:r>
                <a:rPr lang="ja-JP" altLang="en-US" sz="1200" b="1" spc="-75">
                  <a:solidFill>
                    <a:srgbClr val="FFFFFF"/>
                  </a:solidFill>
                  <a:latin typeface="Yu Gothic" panose="020B0400000000000000" pitchFamily="34" charset="-128"/>
                  <a:cs typeface="Noto Sans CJK JP Bold"/>
                </a:rPr>
                <a:t>１</a:t>
              </a:r>
              <a:r>
                <a:rPr sz="1050" b="1" baseline="15873">
                  <a:solidFill>
                    <a:srgbClr val="FFFFFF"/>
                  </a:solidFill>
                  <a:latin typeface="Yu Gothic" panose="020B0400000000000000" pitchFamily="34" charset="-128"/>
                  <a:cs typeface="Noto Sans CJK JP Bold"/>
                </a:rPr>
                <a:t>～</a:t>
              </a:r>
              <a:r>
                <a:rPr sz="1200" b="1" spc="-35">
                  <a:solidFill>
                    <a:srgbClr val="FFFFFF"/>
                  </a:solidFill>
                  <a:latin typeface="Yu Gothic" panose="020B0400000000000000" pitchFamily="34" charset="-128"/>
                  <a:cs typeface="Noto Sans CJK JP Bold"/>
                </a:rPr>
                <a:t>小</a:t>
              </a:r>
              <a:r>
                <a:rPr sz="1200" b="1" spc="-80">
                  <a:solidFill>
                    <a:srgbClr val="FFFFFF"/>
                  </a:solidFill>
                  <a:latin typeface="Yu Gothic" panose="020B0400000000000000" pitchFamily="34" charset="-128"/>
                  <a:cs typeface="Noto Sans CJK JP Bold"/>
                </a:rPr>
                <a:t>６</a:t>
              </a:r>
              <a:r>
                <a:rPr sz="1200" b="1" spc="90">
                  <a:solidFill>
                    <a:srgbClr val="FFFFFF"/>
                  </a:solidFill>
                  <a:latin typeface="Yu Gothic" panose="020B0400000000000000" pitchFamily="34" charset="-128"/>
                  <a:cs typeface="Noto Sans CJK JP Bold"/>
                </a:rPr>
                <a:t>対</a:t>
              </a:r>
              <a:r>
                <a:rPr sz="1200" b="1" spc="-50">
                  <a:solidFill>
                    <a:srgbClr val="FFFFFF"/>
                  </a:solidFill>
                  <a:latin typeface="Yu Gothic" panose="020B0400000000000000" pitchFamily="34" charset="-128"/>
                  <a:cs typeface="Noto Sans CJK JP Bold"/>
                </a:rPr>
                <a:t>象</a:t>
              </a:r>
              <a:endParaRPr sz="1200">
                <a:latin typeface="Yu Gothic" panose="020B0400000000000000" pitchFamily="34" charset="-128"/>
                <a:cs typeface="Noto Sans CJK JP Regular"/>
              </a:endParaRPr>
            </a:p>
          </p:txBody>
        </p:sp>
        <p:sp>
          <p:nvSpPr>
            <p:cNvPr id="14" name="object 13">
              <a:extLst>
                <a:ext uri="{FF2B5EF4-FFF2-40B4-BE49-F238E27FC236}">
                  <a16:creationId xmlns:a16="http://schemas.microsoft.com/office/drawing/2014/main" id="{903DFE6C-3450-0026-ED39-CF586CF49D10}"/>
                </a:ext>
              </a:extLst>
            </p:cNvPr>
            <p:cNvSpPr txBox="1"/>
            <p:nvPr/>
          </p:nvSpPr>
          <p:spPr>
            <a:xfrm>
              <a:off x="4039120" y="93388"/>
              <a:ext cx="696653" cy="273847"/>
            </a:xfrm>
            <a:prstGeom prst="rect">
              <a:avLst/>
            </a:prstGeom>
          </p:spPr>
          <p:txBody>
            <a:bodyPr vert="horz" wrap="none" lIns="0" tIns="0" rIns="0" bIns="0" rtlCol="0" anchor="ctr">
              <a:noAutofit/>
            </a:bodyPr>
            <a:lstStyle/>
            <a:p>
              <a:pPr marL="4763" algn="ctr">
                <a:spcBef>
                  <a:spcPts val="1700"/>
                </a:spcBef>
                <a:tabLst>
                  <a:tab pos="1758950" algn="l"/>
                </a:tabLst>
              </a:pPr>
              <a:r>
                <a:rPr lang="ja-JP" altLang="en-US" sz="1200" b="1" spc="-45">
                  <a:solidFill>
                    <a:srgbClr val="231916"/>
                  </a:solidFill>
                  <a:latin typeface="Yu Gothic" panose="020B0400000000000000" pitchFamily="34" charset="-128"/>
                  <a:cs typeface="Noto Sans CJK JP Bold"/>
                </a:rPr>
                <a:t>小学生</a:t>
              </a:r>
              <a:r>
                <a:rPr lang="en-US" altLang="ja-JP" sz="1200" b="1" spc="-45">
                  <a:solidFill>
                    <a:srgbClr val="231916"/>
                  </a:solidFill>
                  <a:latin typeface="Yu Gothic" panose="020B0400000000000000" pitchFamily="34" charset="-128"/>
                  <a:cs typeface="Noto Sans CJK JP Bold"/>
                </a:rPr>
                <a:t>A</a:t>
              </a:r>
            </a:p>
          </p:txBody>
        </p:sp>
      </p:grpSp>
      <p:sp>
        <p:nvSpPr>
          <p:cNvPr id="17" name="テキスト ボックス 16">
            <a:extLst>
              <a:ext uri="{FF2B5EF4-FFF2-40B4-BE49-F238E27FC236}">
                <a16:creationId xmlns:a16="http://schemas.microsoft.com/office/drawing/2014/main" id="{960DF583-0CEF-C260-9950-4BD96C80BE32}"/>
              </a:ext>
            </a:extLst>
          </p:cNvPr>
          <p:cNvSpPr txBox="1"/>
          <p:nvPr/>
        </p:nvSpPr>
        <p:spPr>
          <a:xfrm>
            <a:off x="7596770" y="537953"/>
            <a:ext cx="4564702" cy="358881"/>
          </a:xfrm>
          <a:prstGeom prst="rect">
            <a:avLst/>
          </a:prstGeom>
          <a:noFill/>
        </p:spPr>
        <p:txBody>
          <a:bodyPr wrap="square" lIns="0" tIns="0" rIns="0" bIns="0">
            <a:spAutoFit/>
          </a:bodyPr>
          <a:lstStyle/>
          <a:p>
            <a:pPr>
              <a:lnSpc>
                <a:spcPct val="120000"/>
              </a:lnSpc>
            </a:pPr>
            <a:r>
              <a:rPr lang="ja-JP" altLang="en-US" sz="1000" b="1" dirty="0">
                <a:solidFill>
                  <a:srgbClr val="00B050"/>
                </a:solidFill>
                <a:latin typeface="游ゴシック" panose="020B0400000000000000" pitchFamily="50" charset="-128"/>
                <a:ea typeface="游ゴシック" panose="020B0400000000000000" pitchFamily="50" charset="-128"/>
              </a:rPr>
              <a:t>愛知・名古屋という自分たちの住む街でアジア競技大会・アジアパラ競技大会というトップアスリートが集う大会が行われる事を認知するための動画です。</a:t>
            </a:r>
          </a:p>
        </p:txBody>
      </p:sp>
      <p:sp>
        <p:nvSpPr>
          <p:cNvPr id="18" name="object 276">
            <a:extLst>
              <a:ext uri="{FF2B5EF4-FFF2-40B4-BE49-F238E27FC236}">
                <a16:creationId xmlns:a16="http://schemas.microsoft.com/office/drawing/2014/main" id="{AA636EA8-DE45-8C76-5868-6D8E386D324C}"/>
              </a:ext>
            </a:extLst>
          </p:cNvPr>
          <p:cNvSpPr txBox="1"/>
          <p:nvPr/>
        </p:nvSpPr>
        <p:spPr>
          <a:xfrm>
            <a:off x="12377147" y="511322"/>
            <a:ext cx="2322013" cy="1254189"/>
          </a:xfrm>
          <a:prstGeom prst="rect">
            <a:avLst/>
          </a:prstGeom>
        </p:spPr>
        <p:txBody>
          <a:bodyPr vert="horz" wrap="square" lIns="0" tIns="0" rIns="0" bIns="0" rtlCol="0">
            <a:spAutoFit/>
          </a:bodyPr>
          <a:lstStyle/>
          <a:p>
            <a:pPr marL="9525">
              <a:spcBef>
                <a:spcPts val="320"/>
              </a:spcBef>
            </a:pP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 対象ワークシート</a:t>
            </a: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①小学生</a:t>
            </a:r>
            <a:r>
              <a:rPr lang="en-US" altLang="ja-JP" sz="950" b="1" dirty="0">
                <a:solidFill>
                  <a:srgbClr val="231916"/>
                </a:solidFill>
                <a:latin typeface="Yu Gothic" panose="020B0400000000000000" pitchFamily="34" charset="-128"/>
                <a:ea typeface="Yu Gothic" panose="020B0400000000000000" pitchFamily="34" charset="-128"/>
                <a:cs typeface="Noto Sans CJK JP Bold"/>
              </a:rPr>
              <a:t>A :</a:t>
            </a: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第</a:t>
            </a:r>
            <a:r>
              <a:rPr lang="en-US" altLang="ja-JP" sz="950" b="1" dirty="0">
                <a:solidFill>
                  <a:srgbClr val="231916"/>
                </a:solidFill>
                <a:latin typeface="Yu Gothic" panose="020B0400000000000000" pitchFamily="34" charset="-128"/>
                <a:ea typeface="Yu Gothic" panose="020B0400000000000000" pitchFamily="34" charset="-128"/>
                <a:cs typeface="Noto Sans CJK JP Bold"/>
              </a:rPr>
              <a:t>20</a:t>
            </a: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回アジア競技大会</a:t>
            </a: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a:t>
            </a:r>
            <a:r>
              <a:rPr lang="en-US" altLang="ja-JP" sz="950" b="1" dirty="0">
                <a:solidFill>
                  <a:srgbClr val="231916"/>
                </a:solidFill>
                <a:latin typeface="Yu Gothic" panose="020B0400000000000000" pitchFamily="34" charset="-128"/>
                <a:ea typeface="Yu Gothic" panose="020B0400000000000000" pitchFamily="34" charset="-128"/>
                <a:cs typeface="Noto Sans CJK JP Bold"/>
              </a:rPr>
              <a:t>2026/</a:t>
            </a: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愛知・名古屋）</a:t>
            </a: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②小学生</a:t>
            </a:r>
            <a:r>
              <a:rPr lang="en-US" altLang="ja-JP" sz="950" b="1" dirty="0">
                <a:solidFill>
                  <a:srgbClr val="231916"/>
                </a:solidFill>
                <a:latin typeface="Yu Gothic" panose="020B0400000000000000" pitchFamily="34" charset="-128"/>
                <a:ea typeface="Yu Gothic" panose="020B0400000000000000" pitchFamily="34" charset="-128"/>
                <a:cs typeface="Noto Sans CJK JP Bold"/>
              </a:rPr>
              <a:t>A :</a:t>
            </a: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第</a:t>
            </a:r>
            <a:r>
              <a:rPr lang="en-US" altLang="ja-JP" sz="950" b="1" dirty="0">
                <a:solidFill>
                  <a:srgbClr val="231916"/>
                </a:solidFill>
                <a:latin typeface="Yu Gothic" panose="020B0400000000000000" pitchFamily="34" charset="-128"/>
                <a:ea typeface="Yu Gothic" panose="020B0400000000000000" pitchFamily="34" charset="-128"/>
                <a:cs typeface="Noto Sans CJK JP Bold"/>
              </a:rPr>
              <a:t>5</a:t>
            </a: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回アジアパラ競技大会</a:t>
            </a: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a:t>
            </a:r>
            <a:r>
              <a:rPr lang="en-US" altLang="ja-JP" sz="950" b="1" dirty="0">
                <a:solidFill>
                  <a:srgbClr val="231916"/>
                </a:solidFill>
                <a:latin typeface="Yu Gothic" panose="020B0400000000000000" pitchFamily="34" charset="-128"/>
                <a:ea typeface="Yu Gothic" panose="020B0400000000000000" pitchFamily="34" charset="-128"/>
                <a:cs typeface="Noto Sans CJK JP Bold"/>
              </a:rPr>
              <a:t>2026/</a:t>
            </a: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愛知・名古屋）</a:t>
            </a: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p:txBody>
      </p:sp>
      <p:sp>
        <p:nvSpPr>
          <p:cNvPr id="21" name="object 276">
            <a:extLst>
              <a:ext uri="{FF2B5EF4-FFF2-40B4-BE49-F238E27FC236}">
                <a16:creationId xmlns:a16="http://schemas.microsoft.com/office/drawing/2014/main" id="{036377AC-9B4A-0EC5-2585-A7A04BDD31B3}"/>
              </a:ext>
            </a:extLst>
          </p:cNvPr>
          <p:cNvSpPr txBox="1"/>
          <p:nvPr/>
        </p:nvSpPr>
        <p:spPr>
          <a:xfrm>
            <a:off x="7596770" y="972986"/>
            <a:ext cx="4800600" cy="846386"/>
          </a:xfrm>
          <a:prstGeom prst="rect">
            <a:avLst/>
          </a:prstGeom>
        </p:spPr>
        <p:txBody>
          <a:bodyPr vert="horz" wrap="square" lIns="0" tIns="0" rIns="0" bIns="0" rtlCol="0">
            <a:spAutoFit/>
          </a:bodyPr>
          <a:lstStyle/>
          <a:p>
            <a:pPr marL="9525">
              <a:spcBef>
                <a:spcPts val="320"/>
              </a:spcBef>
            </a:pPr>
            <a:r>
              <a:rPr lang="ja-JP" altLang="en-US" sz="900" dirty="0">
                <a:solidFill>
                  <a:srgbClr val="231916"/>
                </a:solidFill>
                <a:latin typeface="Yu Gothic" panose="020B0400000000000000" pitchFamily="34" charset="-128"/>
                <a:ea typeface="Yu Gothic" panose="020B0400000000000000" pitchFamily="34" charset="-128"/>
                <a:cs typeface="Noto Sans CJK JP Bold"/>
              </a:rPr>
              <a:t>登場人物：</a:t>
            </a:r>
            <a:endParaRPr lang="en-US" altLang="ja-JP" sz="900" dirty="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r>
              <a:rPr lang="ja-JP" altLang="en-US" sz="900" dirty="0">
                <a:solidFill>
                  <a:srgbClr val="231916"/>
                </a:solidFill>
                <a:latin typeface="Yu Gothic" panose="020B0400000000000000" pitchFamily="34" charset="-128"/>
                <a:ea typeface="Yu Gothic" panose="020B0400000000000000" pitchFamily="34" charset="-128"/>
                <a:cs typeface="Noto Sans CJK JP Bold"/>
              </a:rPr>
              <a:t>ハナ</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小学４年生の女の子</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	</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ラジープのおじ</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アジア競技大会関係者</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p>
          <a:p>
            <a:pPr marL="9525">
              <a:spcBef>
                <a:spcPts val="320"/>
              </a:spcBef>
            </a:pPr>
            <a:r>
              <a:rPr lang="ja-JP" altLang="en-US" sz="900" dirty="0">
                <a:solidFill>
                  <a:srgbClr val="231916"/>
                </a:solidFill>
                <a:latin typeface="Yu Gothic" panose="020B0400000000000000" pitchFamily="34" charset="-128"/>
                <a:ea typeface="Yu Gothic" panose="020B0400000000000000" pitchFamily="34" charset="-128"/>
                <a:cs typeface="Noto Sans CJK JP Bold"/>
              </a:rPr>
              <a:t>ショウタ</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小学４年生の男の子</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	</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ラジープのおじの友人</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アジアパラ競技大会関係者</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p>
          <a:p>
            <a:pPr marL="9525">
              <a:spcBef>
                <a:spcPts val="320"/>
              </a:spcBef>
            </a:pPr>
            <a:r>
              <a:rPr lang="ja-JP" altLang="en-US" sz="900" dirty="0">
                <a:solidFill>
                  <a:srgbClr val="231916"/>
                </a:solidFill>
                <a:latin typeface="Yu Gothic" panose="020B0400000000000000" pitchFamily="34" charset="-128"/>
                <a:ea typeface="Yu Gothic" panose="020B0400000000000000" pitchFamily="34" charset="-128"/>
                <a:cs typeface="Noto Sans CJK JP Bold"/>
              </a:rPr>
              <a:t>ラジープ</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ハナとショウタのインド出身のクラスメイト</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p>
          <a:p>
            <a:pPr marL="9525">
              <a:spcBef>
                <a:spcPts val="320"/>
              </a:spcBef>
            </a:pPr>
            <a:endParaRPr lang="en-US" altLang="ja-JP" sz="900" dirty="0">
              <a:solidFill>
                <a:srgbClr val="231916"/>
              </a:solidFill>
              <a:latin typeface="Yu Gothic" panose="020B0400000000000000" pitchFamily="34" charset="-128"/>
              <a:ea typeface="Yu Gothic" panose="020B0400000000000000" pitchFamily="34" charset="-128"/>
              <a:cs typeface="Noto Sans CJK JP Bold"/>
            </a:endParaRPr>
          </a:p>
        </p:txBody>
      </p:sp>
      <p:sp>
        <p:nvSpPr>
          <p:cNvPr id="26" name="object 106">
            <a:extLst>
              <a:ext uri="{FF2B5EF4-FFF2-40B4-BE49-F238E27FC236}">
                <a16:creationId xmlns:a16="http://schemas.microsoft.com/office/drawing/2014/main" id="{6DC62823-65C6-2B42-98E0-ED6BE192A0B6}"/>
              </a:ext>
            </a:extLst>
          </p:cNvPr>
          <p:cNvSpPr/>
          <p:nvPr/>
        </p:nvSpPr>
        <p:spPr>
          <a:xfrm>
            <a:off x="3489955" y="411318"/>
            <a:ext cx="582804" cy="243890"/>
          </a:xfrm>
          <a:custGeom>
            <a:avLst/>
            <a:gdLst/>
            <a:ahLst/>
            <a:cxnLst/>
            <a:rect l="l" t="t" r="r" b="b"/>
            <a:pathLst>
              <a:path w="1512570" h="180339">
                <a:moveTo>
                  <a:pt x="1511998" y="0"/>
                </a:moveTo>
                <a:lnTo>
                  <a:pt x="0" y="0"/>
                </a:lnTo>
                <a:lnTo>
                  <a:pt x="0" y="179997"/>
                </a:lnTo>
                <a:lnTo>
                  <a:pt x="1511998" y="179997"/>
                </a:lnTo>
                <a:lnTo>
                  <a:pt x="1511998" y="0"/>
                </a:lnTo>
                <a:close/>
              </a:path>
            </a:pathLst>
          </a:custGeom>
          <a:solidFill>
            <a:srgbClr val="FFFFFF"/>
          </a:solidFill>
        </p:spPr>
        <p:txBody>
          <a:bodyPr wrap="square" lIns="0" tIns="0" rIns="0" bIns="0" rtlCol="0"/>
          <a:lstStyle/>
          <a:p>
            <a:endParaRPr/>
          </a:p>
        </p:txBody>
      </p:sp>
      <p:pic>
        <p:nvPicPr>
          <p:cNvPr id="27" name="グラフィックス 26">
            <a:extLst>
              <a:ext uri="{FF2B5EF4-FFF2-40B4-BE49-F238E27FC236}">
                <a16:creationId xmlns:a16="http://schemas.microsoft.com/office/drawing/2014/main" id="{7630C704-71E2-19B1-2CDC-360B38B3523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667057" y="402597"/>
            <a:ext cx="228600" cy="228600"/>
          </a:xfrm>
          <a:prstGeom prst="rect">
            <a:avLst/>
          </a:prstGeom>
        </p:spPr>
      </p:pic>
      <p:sp>
        <p:nvSpPr>
          <p:cNvPr id="15" name="テキスト ボックス 14">
            <a:extLst>
              <a:ext uri="{FF2B5EF4-FFF2-40B4-BE49-F238E27FC236}">
                <a16:creationId xmlns:a16="http://schemas.microsoft.com/office/drawing/2014/main" id="{23A8F87E-4BD4-E80B-1B95-6A98E738EA48}"/>
              </a:ext>
            </a:extLst>
          </p:cNvPr>
          <p:cNvSpPr txBox="1"/>
          <p:nvPr/>
        </p:nvSpPr>
        <p:spPr>
          <a:xfrm>
            <a:off x="10074275" y="10290510"/>
            <a:ext cx="4816928" cy="298608"/>
          </a:xfrm>
          <a:prstGeom prst="rect">
            <a:avLst/>
          </a:prstGeom>
          <a:noFill/>
        </p:spPr>
        <p:txBody>
          <a:bodyPr wrap="square">
            <a:spAutoFit/>
          </a:bodyPr>
          <a:lstStyle/>
          <a:p>
            <a:pPr marL="12700" marR="5080" indent="3175" algn="r">
              <a:lnSpc>
                <a:spcPct val="117900"/>
              </a:lnSpc>
              <a:spcBef>
                <a:spcPts val="100"/>
              </a:spcBef>
            </a:pPr>
            <a:r>
              <a:rPr lang="ja-JP" altLang="en-US" sz="900" dirty="0">
                <a:solidFill>
                  <a:srgbClr val="231916"/>
                </a:solidFill>
                <a:latin typeface="Yu Gothic" panose="020B0400000000000000" pitchFamily="34" charset="-128"/>
                <a:ea typeface="Yu Gothic" panose="020B0400000000000000" pitchFamily="34" charset="-128"/>
                <a:cs typeface="Noto Sans CJK JP Bold"/>
              </a:rPr>
              <a:t>小学生</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A_</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アジア競技大会・アジアパラ競技大会動画解説書　</a:t>
            </a:r>
            <a:r>
              <a:rPr lang="en-US" altLang="ja-JP" sz="1200" b="1" dirty="0">
                <a:solidFill>
                  <a:srgbClr val="231916"/>
                </a:solidFill>
                <a:latin typeface="Yu Gothic" panose="020B0400000000000000" pitchFamily="34" charset="-128"/>
                <a:ea typeface="Yu Gothic" panose="020B0400000000000000" pitchFamily="34" charset="-128"/>
                <a:cs typeface="Noto Sans CJK JP Bold"/>
              </a:rPr>
              <a:t>1/2</a:t>
            </a:r>
            <a:endParaRPr lang="ja-JP" altLang="en-US" sz="1200" b="1" baseline="3968" dirty="0">
              <a:latin typeface="Yu Gothic" panose="020B0400000000000000" pitchFamily="34" charset="-128"/>
              <a:ea typeface="Yu Gothic" panose="020B0400000000000000" pitchFamily="34" charset="-128"/>
              <a:cs typeface="Noto Sans CJK JP Regular"/>
            </a:endParaRPr>
          </a:p>
        </p:txBody>
      </p:sp>
    </p:spTree>
    <p:extLst>
      <p:ext uri="{BB962C8B-B14F-4D97-AF65-F5344CB8AC3E}">
        <p14:creationId xmlns:p14="http://schemas.microsoft.com/office/powerpoint/2010/main" val="915198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F96D1E4-B100-8AC6-E631-51A970B90933}"/>
            </a:ext>
          </a:extLst>
        </p:cNvPr>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577E4EC7-A72B-5B2F-F43F-311FDCCBCAA7}"/>
              </a:ext>
            </a:extLst>
          </p:cNvPr>
          <p:cNvGraphicFramePr>
            <a:graphicFrameLocks noGrp="1"/>
          </p:cNvGraphicFramePr>
          <p:nvPr>
            <p:extLst>
              <p:ext uri="{D42A27DB-BD31-4B8C-83A1-F6EECF244321}">
                <p14:modId xmlns:p14="http://schemas.microsoft.com/office/powerpoint/2010/main" val="3234171175"/>
              </p:ext>
            </p:extLst>
          </p:nvPr>
        </p:nvGraphicFramePr>
        <p:xfrm>
          <a:off x="549524" y="33012"/>
          <a:ext cx="14029824" cy="10283808"/>
        </p:xfrm>
        <a:graphic>
          <a:graphicData uri="http://schemas.openxmlformats.org/drawingml/2006/table">
            <a:tbl>
              <a:tblPr>
                <a:tableStyleId>{5C22544A-7EE6-4342-B048-85BDC9FD1C3A}</a:tableStyleId>
              </a:tblPr>
              <a:tblGrid>
                <a:gridCol w="1715783">
                  <a:extLst>
                    <a:ext uri="{9D8B030D-6E8A-4147-A177-3AD203B41FA5}">
                      <a16:colId xmlns:a16="http://schemas.microsoft.com/office/drawing/2014/main" val="2192792336"/>
                    </a:ext>
                  </a:extLst>
                </a:gridCol>
                <a:gridCol w="2604894">
                  <a:extLst>
                    <a:ext uri="{9D8B030D-6E8A-4147-A177-3AD203B41FA5}">
                      <a16:colId xmlns:a16="http://schemas.microsoft.com/office/drawing/2014/main" val="3863920252"/>
                    </a:ext>
                  </a:extLst>
                </a:gridCol>
                <a:gridCol w="1587486">
                  <a:extLst>
                    <a:ext uri="{9D8B030D-6E8A-4147-A177-3AD203B41FA5}">
                      <a16:colId xmlns:a16="http://schemas.microsoft.com/office/drawing/2014/main" val="2589561108"/>
                    </a:ext>
                  </a:extLst>
                </a:gridCol>
                <a:gridCol w="6359788">
                  <a:extLst>
                    <a:ext uri="{9D8B030D-6E8A-4147-A177-3AD203B41FA5}">
                      <a16:colId xmlns:a16="http://schemas.microsoft.com/office/drawing/2014/main" val="654837326"/>
                    </a:ext>
                  </a:extLst>
                </a:gridCol>
                <a:gridCol w="1761873">
                  <a:extLst>
                    <a:ext uri="{9D8B030D-6E8A-4147-A177-3AD203B41FA5}">
                      <a16:colId xmlns:a16="http://schemas.microsoft.com/office/drawing/2014/main" val="2841567785"/>
                    </a:ext>
                  </a:extLst>
                </a:gridCol>
              </a:tblGrid>
              <a:tr h="207697">
                <a:tc>
                  <a:txBody>
                    <a:bodyPr/>
                    <a:lstStyle/>
                    <a:p>
                      <a:pPr marL="0" marR="0" lvl="0" indent="0" algn="ctr" defTabSz="914400" eaLnBrk="1" fontAlgn="ctr" latinLnBrk="0" hangingPunct="1">
                        <a:lnSpc>
                          <a:spcPct val="100000"/>
                        </a:lnSpc>
                        <a:spcBef>
                          <a:spcPts val="0"/>
                        </a:spcBef>
                        <a:spcAft>
                          <a:spcPts val="0"/>
                        </a:spcAft>
                        <a:buClrTx/>
                        <a:buSzTx/>
                        <a:buFontTx/>
                        <a:buNone/>
                        <a:tabLst/>
                        <a:defRPr/>
                      </a:pPr>
                      <a:r>
                        <a:rPr lang="en-US" altLang="ja-JP" sz="1400" b="1" spc="95">
                          <a:solidFill>
                            <a:schemeClr val="bg1"/>
                          </a:solidFill>
                          <a:latin typeface="游ゴシック"/>
                          <a:ea typeface="游ゴシック"/>
                          <a:cs typeface="Noto Sans CJK JP Bold"/>
                        </a:rPr>
                        <a:t>【</a:t>
                      </a:r>
                      <a:r>
                        <a:rPr lang="ja-JP" altLang="en-US" sz="1400" b="1" spc="95">
                          <a:solidFill>
                            <a:schemeClr val="bg1"/>
                          </a:solidFill>
                          <a:latin typeface="游ゴシック"/>
                          <a:ea typeface="游ゴシック"/>
                          <a:cs typeface="Noto Sans CJK JP Bold"/>
                        </a:rPr>
                        <a:t>全</a:t>
                      </a:r>
                      <a:r>
                        <a:rPr lang="en-US" altLang="ja-JP" sz="1400" b="1" spc="95">
                          <a:solidFill>
                            <a:schemeClr val="bg1"/>
                          </a:solidFill>
                          <a:latin typeface="游ゴシック"/>
                          <a:ea typeface="游ゴシック"/>
                          <a:cs typeface="Noto Sans CJK JP Bold"/>
                        </a:rPr>
                        <a:t>20</a:t>
                      </a:r>
                      <a:r>
                        <a:rPr lang="ja-JP" altLang="en-US" sz="1400" b="1" spc="95">
                          <a:solidFill>
                            <a:schemeClr val="bg1"/>
                          </a:solidFill>
                          <a:latin typeface="游ゴシック"/>
                          <a:ea typeface="游ゴシック"/>
                          <a:cs typeface="Noto Sans CJK JP Bold"/>
                        </a:rPr>
                        <a:t>分</a:t>
                      </a:r>
                      <a:r>
                        <a:rPr lang="en-US" altLang="ja-JP" sz="1400" b="1" spc="95">
                          <a:solidFill>
                            <a:schemeClr val="bg1"/>
                          </a:solidFill>
                          <a:latin typeface="游ゴシック"/>
                          <a:ea typeface="游ゴシック"/>
                          <a:cs typeface="Noto Sans CJK JP Bold"/>
                        </a:rPr>
                        <a:t>】</a:t>
                      </a:r>
                      <a:endParaRPr lang="ja-JP" altLang="en-US" sz="1400">
                        <a:solidFill>
                          <a:schemeClr val="bg1"/>
                        </a:solidFill>
                        <a:latin typeface="游ゴシック"/>
                        <a:ea typeface="游ゴシック"/>
                      </a:endParaRPr>
                    </a:p>
                  </a:txBody>
                  <a:tcPr marL="0" marR="0" marT="0"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chemeClr val="accent1"/>
                    </a:solidFill>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あらすじ</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chemeClr val="accent1"/>
                    </a:solidFill>
                  </a:tcPr>
                </a:tc>
                <a:tc gridSpan="2">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動画から学べる内容や伝えたい思い</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chemeClr val="accent1"/>
                    </a:solidFill>
                  </a:tcPr>
                </a:tc>
                <a:tc hMerge="1">
                  <a:txBody>
                    <a:bodyPr/>
                    <a:lstStyle/>
                    <a:p>
                      <a:pPr algn="ctr" fontAlgn="ct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6350" cap="flat" cmpd="sng" algn="ctr">
                      <a:solidFill>
                        <a:schemeClr val="tx1">
                          <a:lumMod val="75000"/>
                          <a:lumOff val="25000"/>
                        </a:schemeClr>
                      </a:solidFill>
                      <a:prstDash val="solid"/>
                      <a:round/>
                      <a:headEnd type="none" w="med" len="med"/>
                      <a:tailEnd type="none" w="med" len="med"/>
                    </a:lnT>
                    <a:lnB w="6350" cap="flat" cmpd="sng" algn="ctr">
                      <a:solidFill>
                        <a:schemeClr val="tx1">
                          <a:lumMod val="75000"/>
                          <a:lumOff val="25000"/>
                        </a:schemeClr>
                      </a:solidFill>
                      <a:prstDash val="solid"/>
                      <a:round/>
                      <a:headEnd type="none" w="med" len="med"/>
                      <a:tailEnd type="none" w="med" len="med"/>
                    </a:lnB>
                    <a:solidFill>
                      <a:schemeClr val="tx1"/>
                    </a:solidFill>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ワークシートとの関連</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3156765152"/>
                  </a:ext>
                </a:extLst>
              </a:tr>
              <a:tr h="703928">
                <a:tc rowSpan="2">
                  <a:txBody>
                    <a:bodyPr/>
                    <a:lstStyle/>
                    <a:p>
                      <a:pPr algn="ctr" fontAlgn="ctr">
                        <a:lnSpc>
                          <a:spcPct val="120000"/>
                        </a:lnSpc>
                      </a:pPr>
                      <a:r>
                        <a:rPr lang="en-US" altLang="ja-JP" sz="1000" b="1" u="none" strike="noStrike">
                          <a:effectLst/>
                          <a:latin typeface="游ゴシック"/>
                          <a:ea typeface="游ゴシック"/>
                        </a:rPr>
                        <a:t>#Chapter3</a:t>
                      </a:r>
                      <a:r>
                        <a:rPr lang="ja-JP" altLang="en-US" sz="1000" b="1" u="none" strike="noStrike">
                          <a:effectLst/>
                          <a:latin typeface="游ゴシック"/>
                          <a:ea typeface="游ゴシック"/>
                        </a:rPr>
                        <a:t>　</a:t>
                      </a:r>
                      <a:br>
                        <a:rPr lang="ja-JP" altLang="en-US" sz="1000" b="1" u="none" strike="noStrike">
                          <a:effectLst/>
                          <a:latin typeface="游ゴシック"/>
                          <a:ea typeface="游ゴシック"/>
                        </a:rPr>
                      </a:br>
                      <a:r>
                        <a:rPr lang="ja-JP" altLang="en-US" sz="1000" b="1" u="none" strike="noStrike">
                          <a:effectLst/>
                          <a:latin typeface="游ゴシック"/>
                          <a:ea typeface="游ゴシック"/>
                        </a:rPr>
                        <a:t>アジアパラ競技大会について</a:t>
                      </a:r>
                      <a:br>
                        <a:rPr lang="ja-JP" altLang="en-US" sz="1000" b="1" u="none" strike="noStrike">
                          <a:effectLst/>
                          <a:latin typeface="游ゴシック"/>
                          <a:ea typeface="游ゴシック"/>
                        </a:rPr>
                      </a:br>
                      <a:r>
                        <a:rPr lang="en-US" altLang="ja-JP" sz="1000" b="1" u="none" strike="noStrike">
                          <a:effectLst/>
                          <a:latin typeface="游ゴシック"/>
                          <a:ea typeface="游ゴシック"/>
                        </a:rPr>
                        <a:t>(4</a:t>
                      </a:r>
                      <a:r>
                        <a:rPr lang="ja-JP" altLang="en-US" sz="1000" b="1" u="none" strike="noStrike">
                          <a:effectLst/>
                          <a:latin typeface="游ゴシック"/>
                          <a:ea typeface="游ゴシック"/>
                        </a:rPr>
                        <a:t>分</a:t>
                      </a:r>
                      <a:r>
                        <a:rPr lang="en-US" altLang="ja-JP" sz="1000" b="1" u="none" strike="noStrike">
                          <a:effectLst/>
                          <a:latin typeface="游ゴシック"/>
                          <a:ea typeface="游ゴシック"/>
                        </a:rPr>
                        <a:t>)</a:t>
                      </a:r>
                    </a:p>
                    <a:p>
                      <a:pPr algn="ctr" fontAlgn="ctr">
                        <a:lnSpc>
                          <a:spcPct val="120000"/>
                        </a:lnSpc>
                      </a:pPr>
                      <a:endParaRPr lang="en-US" altLang="ja-JP" sz="1000" b="1"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rowSpan="2">
                  <a:txBody>
                    <a:bodyPr/>
                    <a:lstStyle/>
                    <a:p>
                      <a:pPr algn="l" fontAlgn="ctr">
                        <a:lnSpc>
                          <a:spcPct val="120000"/>
                        </a:lnSpc>
                      </a:pPr>
                      <a:r>
                        <a:rPr lang="ja-JP" altLang="en-US" sz="950" u="none" strike="noStrike" dirty="0">
                          <a:effectLst/>
                          <a:latin typeface="游ゴシック"/>
                          <a:ea typeface="游ゴシック"/>
                        </a:rPr>
                        <a:t>アジア競技大会のことについて</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たくさんの話が聞けたショウタとハナ。</a:t>
                      </a:r>
                      <a:r>
                        <a:rPr lang="en-US" altLang="ja-JP" sz="950" u="none" strike="noStrike" dirty="0">
                          <a:effectLst/>
                          <a:latin typeface="游ゴシック"/>
                          <a:ea typeface="游ゴシック"/>
                        </a:rPr>
                        <a:t>2026</a:t>
                      </a:r>
                      <a:r>
                        <a:rPr lang="ja-JP" altLang="en-US" sz="950" u="none" strike="noStrike" dirty="0">
                          <a:effectLst/>
                          <a:latin typeface="游ゴシック"/>
                          <a:ea typeface="游ゴシック"/>
                        </a:rPr>
                        <a:t>年開かれるアジアパラ競技大会についても調べたい二人は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今度は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ラジープのおじさんに</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友人のアジアパラ競技大会の大会関係者を紹介してもらい</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話を聞くことに。</a:t>
                      </a:r>
                      <a:endParaRPr lang="ja-JP" altLang="en-US" sz="950" b="0" i="0" u="none" strike="noStrike" dirty="0">
                        <a:solidFill>
                          <a:srgbClr val="000000"/>
                        </a:solidFill>
                        <a:effectLst/>
                        <a:latin typeface="游ゴシック"/>
                        <a:ea typeface="游ゴシック"/>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ja-JP" altLang="en-US" sz="950" b="1" u="none" strike="noStrike">
                          <a:effectLst/>
                          <a:latin typeface="游ゴシック"/>
                          <a:ea typeface="游ゴシック"/>
                        </a:rPr>
                        <a:t>３</a:t>
                      </a:r>
                      <a:r>
                        <a:rPr lang="en-US" altLang="ja-JP" sz="950" b="1" u="none" strike="noStrike">
                          <a:effectLst/>
                          <a:latin typeface="游ゴシック"/>
                          <a:ea typeface="游ゴシック"/>
                        </a:rPr>
                        <a:t>_</a:t>
                      </a:r>
                      <a:r>
                        <a:rPr lang="ja-JP" altLang="en-US" sz="950" b="1" u="none" strike="noStrike">
                          <a:effectLst/>
                          <a:latin typeface="游ゴシック"/>
                          <a:ea typeface="游ゴシック"/>
                        </a:rPr>
                        <a:t>１</a:t>
                      </a:r>
                      <a:endParaRPr lang="en-US" altLang="ja-JP" sz="950" b="1" u="none" strike="noStrike">
                        <a:effectLst/>
                        <a:latin typeface="游ゴシック"/>
                        <a:ea typeface="游ゴシック"/>
                      </a:endParaRPr>
                    </a:p>
                    <a:p>
                      <a:pPr algn="l" fontAlgn="ctr"/>
                      <a:r>
                        <a:rPr lang="ja-JP" altLang="en-US" sz="950" u="none" strike="noStrike">
                          <a:effectLst/>
                          <a:latin typeface="游ゴシック" panose="020B0400000000000000" pitchFamily="50" charset="-128"/>
                          <a:ea typeface="游ゴシック" panose="020B0400000000000000" pitchFamily="50" charset="-128"/>
                        </a:rPr>
                        <a:t>■アジアパラ競技大会について</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r>
                        <a:rPr lang="ja-JP" altLang="en-US" sz="950" u="none" strike="noStrike" dirty="0">
                          <a:effectLst/>
                          <a:latin typeface="游ゴシック"/>
                          <a:ea typeface="游ゴシック"/>
                        </a:rPr>
                        <a:t>・アジアパラ競技大会は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４年に１度行われるアジア地域の障がい者総合スポーツ大会。</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・様々な障がいのあるアスリートたちが出場し</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高いパフォーマンスを競い合う。</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・アジアパラ競技大会は</a:t>
                      </a:r>
                      <a:r>
                        <a:rPr lang="en-US" altLang="ja-JP" sz="950" u="none" strike="noStrike" dirty="0">
                          <a:effectLst/>
                          <a:latin typeface="游ゴシック"/>
                          <a:ea typeface="游ゴシック"/>
                        </a:rPr>
                        <a:t>,1975</a:t>
                      </a:r>
                      <a:r>
                        <a:rPr lang="ja-JP" altLang="en-US" sz="950" u="none" strike="noStrike" dirty="0">
                          <a:effectLst/>
                          <a:latin typeface="游ゴシック"/>
                          <a:ea typeface="游ゴシック"/>
                        </a:rPr>
                        <a:t>年に始まったフェスピック競技大会を受け継いで</a:t>
                      </a:r>
                      <a:r>
                        <a:rPr lang="en-US" altLang="ja-JP" sz="950" u="none" strike="noStrike" dirty="0">
                          <a:effectLst/>
                          <a:latin typeface="游ゴシック"/>
                          <a:ea typeface="游ゴシック"/>
                        </a:rPr>
                        <a:t>,2010</a:t>
                      </a:r>
                      <a:r>
                        <a:rPr lang="ja-JP" altLang="en-US" sz="950" u="none" strike="noStrike" dirty="0">
                          <a:effectLst/>
                          <a:latin typeface="游ゴシック"/>
                          <a:ea typeface="游ゴシック"/>
                        </a:rPr>
                        <a:t>年に第１回が開催され</a:t>
                      </a:r>
                      <a:r>
                        <a:rPr lang="en-US" altLang="ja-JP" sz="950" u="none" strike="noStrike" dirty="0">
                          <a:effectLst/>
                          <a:latin typeface="游ゴシック"/>
                          <a:ea typeface="游ゴシック"/>
                        </a:rPr>
                        <a:t>,2026</a:t>
                      </a:r>
                      <a:r>
                        <a:rPr lang="ja-JP" altLang="en-US" sz="950" u="none" strike="noStrike" dirty="0">
                          <a:effectLst/>
                          <a:latin typeface="游ゴシック"/>
                          <a:ea typeface="游ゴシック"/>
                        </a:rPr>
                        <a:t>年には愛知・名古屋で第５回大会が開催される。</a:t>
                      </a:r>
                      <a:endParaRPr lang="ja-JP" altLang="en-US" sz="950" b="0" i="0" u="none" strike="noStrike" dirty="0">
                        <a:solidFill>
                          <a:srgbClr val="000000"/>
                        </a:solidFill>
                        <a:effectLst/>
                        <a:latin typeface="游ゴシック"/>
                        <a:ea typeface="游ゴシック"/>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ja-JP" altLang="en-US" sz="950" u="none" strike="noStrike">
                          <a:effectLst/>
                          <a:latin typeface="游ゴシック" panose="020B0400000000000000" pitchFamily="50" charset="-128"/>
                          <a:ea typeface="游ゴシック" panose="020B0400000000000000" pitchFamily="50" charset="-128"/>
                        </a:rPr>
                        <a:t>②アジアパラ競技大会</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r>
                        <a:rPr lang="ja-JP" altLang="en-US" sz="950" u="none" strike="noStrike">
                          <a:effectLst/>
                          <a:latin typeface="游ゴシック"/>
                          <a:ea typeface="游ゴシック"/>
                        </a:rPr>
                        <a:t>ワークシートクイズ</a:t>
                      </a:r>
                      <a:br>
                        <a:rPr lang="ja-JP" altLang="en-US" sz="950" u="none" strike="noStrike">
                          <a:effectLst/>
                          <a:latin typeface="游ゴシック"/>
                          <a:ea typeface="游ゴシック"/>
                        </a:rPr>
                      </a:br>
                      <a:r>
                        <a:rPr lang="ja-JP" altLang="en-US" sz="950" u="none" strike="noStrike">
                          <a:effectLst/>
                          <a:latin typeface="游ゴシック"/>
                          <a:ea typeface="游ゴシック"/>
                        </a:rPr>
                        <a:t>第１問の解説</a:t>
                      </a:r>
                      <a:endParaRPr lang="ja-JP" altLang="en-US" sz="950" b="0" i="0" u="none" strike="noStrike">
                        <a:solidFill>
                          <a:srgbClr val="000000"/>
                        </a:solidFill>
                        <a:effectLst/>
                        <a:latin typeface="游ゴシック"/>
                        <a:ea typeface="游ゴシック"/>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944386795"/>
                  </a:ext>
                </a:extLst>
              </a:tr>
              <a:tr h="816678">
                <a:tc vMerge="1">
                  <a:txBody>
                    <a:bodyPr/>
                    <a:lstStyle/>
                    <a:p>
                      <a:pPr algn="ctr" fontAlgn="ctr">
                        <a:lnSpc>
                          <a:spcPct val="120000"/>
                        </a:lnSpc>
                      </a:pPr>
                      <a:r>
                        <a:rPr lang="en-US" altLang="ja-JP" sz="1000" b="1" u="none" strike="noStrike">
                          <a:effectLst/>
                          <a:latin typeface="游ゴシック" panose="020B0400000000000000" pitchFamily="50" charset="-128"/>
                          <a:ea typeface="游ゴシック" panose="020B0400000000000000" pitchFamily="50" charset="-128"/>
                        </a:rPr>
                        <a:t>#Chapter2</a:t>
                      </a:r>
                      <a:r>
                        <a:rPr lang="ja-JP" altLang="en-US" sz="1000" b="1" u="none" strike="noStrike">
                          <a:effectLst/>
                          <a:latin typeface="游ゴシック" panose="020B0400000000000000" pitchFamily="50" charset="-128"/>
                          <a:ea typeface="游ゴシック" panose="020B0400000000000000" pitchFamily="50" charset="-128"/>
                        </a:rPr>
                        <a:t>　</a:t>
                      </a:r>
                      <a:br>
                        <a:rPr lang="ja-JP" altLang="en-US" sz="1000" b="1" u="none" strike="noStrike">
                          <a:effectLst/>
                          <a:latin typeface="游ゴシック" panose="020B0400000000000000" pitchFamily="50" charset="-128"/>
                          <a:ea typeface="游ゴシック" panose="020B0400000000000000" pitchFamily="50" charset="-128"/>
                        </a:rPr>
                      </a:br>
                      <a:r>
                        <a:rPr lang="ja-JP" altLang="en-US" sz="1000" b="1" u="none" strike="noStrike">
                          <a:effectLst/>
                          <a:latin typeface="游ゴシック" panose="020B0400000000000000" pitchFamily="50" charset="-128"/>
                          <a:ea typeface="游ゴシック" panose="020B0400000000000000" pitchFamily="50" charset="-128"/>
                        </a:rPr>
                        <a:t>第</a:t>
                      </a:r>
                      <a:r>
                        <a:rPr lang="en-US" altLang="ja-JP" sz="1000" b="1" u="none" strike="noStrike">
                          <a:effectLst/>
                          <a:latin typeface="游ゴシック" panose="020B0400000000000000" pitchFamily="50" charset="-128"/>
                          <a:ea typeface="游ゴシック" panose="020B0400000000000000" pitchFamily="50" charset="-128"/>
                        </a:rPr>
                        <a:t>20</a:t>
                      </a:r>
                      <a:r>
                        <a:rPr lang="ja-JP" altLang="en-US" sz="1000" b="1" u="none" strike="noStrike">
                          <a:effectLst/>
                          <a:latin typeface="游ゴシック" panose="020B0400000000000000" pitchFamily="50" charset="-128"/>
                          <a:ea typeface="游ゴシック" panose="020B0400000000000000" pitchFamily="50" charset="-128"/>
                        </a:rPr>
                        <a:t>回アジア競技大会（</a:t>
                      </a:r>
                      <a:r>
                        <a:rPr lang="en-US" altLang="ja-JP" sz="1000" b="1" u="none" strike="noStrike">
                          <a:effectLst/>
                          <a:latin typeface="游ゴシック" panose="020B0400000000000000" pitchFamily="50" charset="-128"/>
                          <a:ea typeface="游ゴシック" panose="020B0400000000000000" pitchFamily="50" charset="-128"/>
                        </a:rPr>
                        <a:t>2026/</a:t>
                      </a:r>
                      <a:r>
                        <a:rPr lang="ja-JP" altLang="en-US" sz="1000" b="1" u="none" strike="noStrike">
                          <a:effectLst/>
                          <a:latin typeface="游ゴシック" panose="020B0400000000000000" pitchFamily="50" charset="-128"/>
                          <a:ea typeface="游ゴシック" panose="020B0400000000000000" pitchFamily="50" charset="-128"/>
                        </a:rPr>
                        <a:t>愛知・名古屋）について</a:t>
                      </a:r>
                      <a:br>
                        <a:rPr lang="ja-JP" altLang="en-US" sz="1000" b="1" u="none" strike="noStrike">
                          <a:effectLst/>
                          <a:latin typeface="游ゴシック" panose="020B0400000000000000" pitchFamily="50" charset="-128"/>
                          <a:ea typeface="游ゴシック" panose="020B0400000000000000" pitchFamily="50" charset="-128"/>
                        </a:rPr>
                      </a:br>
                      <a:r>
                        <a:rPr lang="en-US" altLang="ja-JP" sz="1000" b="1" u="none" strike="noStrike">
                          <a:effectLst/>
                          <a:latin typeface="游ゴシック" panose="020B0400000000000000" pitchFamily="50" charset="-128"/>
                          <a:ea typeface="游ゴシック" panose="020B0400000000000000" pitchFamily="50" charset="-128"/>
                        </a:rPr>
                        <a:t>(5</a:t>
                      </a:r>
                      <a:r>
                        <a:rPr lang="ja-JP" altLang="en-US" sz="1000" b="1" u="none" strike="noStrike">
                          <a:effectLst/>
                          <a:latin typeface="游ゴシック" panose="020B0400000000000000" pitchFamily="50" charset="-128"/>
                          <a:ea typeface="游ゴシック" panose="020B0400000000000000" pitchFamily="50" charset="-128"/>
                        </a:rPr>
                        <a:t>分</a:t>
                      </a:r>
                      <a:r>
                        <a:rPr lang="en-US" altLang="ja-JP" sz="1000" b="1" u="none" strike="noStrike">
                          <a:effectLst/>
                          <a:latin typeface="游ゴシック" panose="020B0400000000000000" pitchFamily="50" charset="-128"/>
                          <a:ea typeface="游ゴシック" panose="020B0400000000000000" pitchFamily="50" charset="-128"/>
                        </a:rPr>
                        <a:t>)</a:t>
                      </a:r>
                      <a:endParaRPr lang="en-US" altLang="ja-JP" sz="1000" b="1"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lumMod val="75000"/>
                          <a:lumOff val="25000"/>
                        </a:schemeClr>
                      </a:solidFill>
                      <a:prstDash val="solid"/>
                      <a:round/>
                      <a:headEnd type="none" w="med" len="med"/>
                      <a:tailEnd type="none" w="med" len="med"/>
                    </a:lnL>
                    <a:lnR w="6350" cap="flat" cmpd="sng" algn="ctr">
                      <a:solidFill>
                        <a:schemeClr val="tx1">
                          <a:lumMod val="65000"/>
                          <a:lumOff val="35000"/>
                        </a:schemeClr>
                      </a:solidFill>
                      <a:prstDash val="sysDot"/>
                      <a:round/>
                      <a:headEnd type="none" w="med" len="med"/>
                      <a:tailEnd type="none" w="med" len="med"/>
                    </a:lnR>
                    <a:lnT w="6350" cap="flat" cmpd="sng" algn="ctr">
                      <a:solidFill>
                        <a:schemeClr val="tx1">
                          <a:lumMod val="75000"/>
                          <a:lumOff val="25000"/>
                        </a:schemeClr>
                      </a:solidFill>
                      <a:prstDash val="solid"/>
                      <a:round/>
                      <a:headEnd type="none" w="med" len="med"/>
                      <a:tailEnd type="none" w="med" len="med"/>
                    </a:lnT>
                    <a:lnB w="6350" cap="flat" cmpd="sng" algn="ctr">
                      <a:solidFill>
                        <a:schemeClr val="tx1">
                          <a:lumMod val="75000"/>
                          <a:lumOff val="25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lnL w="6350" cap="flat" cmpd="sng" algn="ctr">
                      <a:solidFill>
                        <a:schemeClr val="tx1">
                          <a:lumMod val="75000"/>
                          <a:lumOff val="25000"/>
                        </a:schemeClr>
                      </a:solidFill>
                      <a:prstDash val="solid"/>
                      <a:round/>
                      <a:headEnd type="none" w="med" len="med"/>
                      <a:tailEnd type="none" w="med" len="med"/>
                    </a:lnL>
                    <a:lnR w="6350" cap="flat" cmpd="sng" algn="ctr">
                      <a:solidFill>
                        <a:schemeClr val="tx1">
                          <a:lumMod val="75000"/>
                          <a:lumOff val="25000"/>
                        </a:schemeClr>
                      </a:solidFill>
                      <a:prstDash val="solid"/>
                      <a:round/>
                      <a:headEnd type="none" w="med" len="med"/>
                      <a:tailEnd type="none" w="med" len="med"/>
                    </a:lnR>
                    <a:lnT w="6350" cap="flat" cmpd="sng" algn="ctr">
                      <a:solidFill>
                        <a:schemeClr val="tx1">
                          <a:lumMod val="75000"/>
                          <a:lumOff val="25000"/>
                        </a:schemeClr>
                      </a:solidFill>
                      <a:prstDash val="solid"/>
                      <a:round/>
                      <a:headEnd type="none" w="med" len="med"/>
                      <a:tailEnd type="none" w="med" len="med"/>
                    </a:lnT>
                    <a:lnB w="6350" cap="flat" cmpd="sng" algn="ctr">
                      <a:solidFill>
                        <a:schemeClr val="tx1">
                          <a:lumMod val="75000"/>
                          <a:lumOff val="2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a:ea typeface="游ゴシック"/>
                        </a:rPr>
                        <a:t>３</a:t>
                      </a:r>
                      <a:r>
                        <a:rPr lang="en-US" altLang="ja-JP" sz="950" b="1" u="none" strike="noStrike">
                          <a:effectLst/>
                          <a:latin typeface="游ゴシック"/>
                          <a:ea typeface="游ゴシック"/>
                        </a:rPr>
                        <a:t>_</a:t>
                      </a:r>
                      <a:r>
                        <a:rPr lang="ja-JP" altLang="en-US" sz="950" b="1" u="none" strike="noStrike">
                          <a:effectLst/>
                          <a:latin typeface="游ゴシック"/>
                          <a:ea typeface="游ゴシック"/>
                        </a:rPr>
                        <a:t>２</a:t>
                      </a:r>
                      <a:endParaRPr lang="en-US" altLang="ja-JP" sz="950" b="1" u="none" strike="noStrike">
                        <a:effectLst/>
                        <a:latin typeface="游ゴシック"/>
                        <a:ea typeface="游ゴシック"/>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■アジアパラ競技大会を開催する意義</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a:ea typeface="游ゴシック"/>
                        </a:rPr>
                        <a:t>・アジアパラ競技大会を開催することは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スポーツを通じて障がいへの理解を深めたり</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障がいの有無にかかわらずみんなが社会に参加することに繋がる。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・パラスポーツの中にある工夫や考え方を知ることで</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さまざまな違いのある人たちがそれぞれの違いを尊重し</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⽀え合い</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お互いを認め合う社会をどうやったら作っていけるのか</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考えるきっかけにもなる。</a:t>
                      </a:r>
                      <a:endParaRPr lang="ja-JP" altLang="en-US" sz="950" b="0" i="0" u="none" strike="noStrike" dirty="0">
                        <a:solidFill>
                          <a:srgbClr val="000000"/>
                        </a:solidFill>
                        <a:effectLst/>
                        <a:latin typeface="游ゴシック"/>
                        <a:ea typeface="游ゴシック"/>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4194238722"/>
                  </a:ext>
                </a:extLst>
              </a:tr>
              <a:tr h="985803">
                <a:tc rowSpan="5">
                  <a:txBody>
                    <a:bodyPr/>
                    <a:lstStyle/>
                    <a:p>
                      <a:pPr algn="ctr">
                        <a:lnSpc>
                          <a:spcPct val="120000"/>
                        </a:lnSpc>
                      </a:pPr>
                      <a:r>
                        <a:rPr lang="en-US" altLang="ja-JP" sz="1000" b="1" u="none" strike="noStrike" dirty="0">
                          <a:effectLst/>
                          <a:latin typeface="游ゴシック"/>
                          <a:ea typeface="游ゴシック"/>
                        </a:rPr>
                        <a:t>#Chapter4</a:t>
                      </a:r>
                      <a:r>
                        <a:rPr lang="ja-JP" altLang="en-US" sz="1000" b="1" u="none" strike="noStrike" dirty="0">
                          <a:effectLst/>
                          <a:latin typeface="游ゴシック"/>
                          <a:ea typeface="游ゴシック"/>
                        </a:rPr>
                        <a:t>　</a:t>
                      </a:r>
                      <a:br>
                        <a:rPr lang="ja-JP" altLang="en-US" sz="1000" b="1" u="none" strike="noStrike" dirty="0">
                          <a:effectLst/>
                          <a:latin typeface="游ゴシック"/>
                          <a:ea typeface="游ゴシック"/>
                        </a:rPr>
                      </a:br>
                      <a:r>
                        <a:rPr lang="ja-JP" altLang="en-US" sz="1000" b="1" u="none" strike="noStrike" dirty="0">
                          <a:effectLst/>
                          <a:latin typeface="游ゴシック"/>
                          <a:ea typeface="游ゴシック"/>
                        </a:rPr>
                        <a:t>第5回アジアパラ競技大会（</a:t>
                      </a:r>
                      <a:r>
                        <a:rPr lang="en-US" altLang="ja-JP" sz="1000" b="1" u="none" strike="noStrike" dirty="0">
                          <a:effectLst/>
                          <a:latin typeface="游ゴシック"/>
                          <a:ea typeface="游ゴシック"/>
                        </a:rPr>
                        <a:t>2026/</a:t>
                      </a:r>
                      <a:r>
                        <a:rPr lang="ja-JP" altLang="en-US" sz="1000" b="1" u="none" strike="noStrike" dirty="0">
                          <a:effectLst/>
                          <a:latin typeface="游ゴシック"/>
                          <a:ea typeface="游ゴシック"/>
                        </a:rPr>
                        <a:t>愛知・名古屋）について</a:t>
                      </a:r>
                      <a:br>
                        <a:rPr lang="ja-JP" altLang="en-US" sz="1000" b="1" u="none" strike="noStrike" dirty="0">
                          <a:effectLst/>
                          <a:latin typeface="游ゴシック"/>
                          <a:ea typeface="游ゴシック"/>
                        </a:rPr>
                      </a:br>
                      <a:r>
                        <a:rPr lang="en-US" altLang="ja-JP" sz="1000" b="1" u="none" strike="noStrike" dirty="0">
                          <a:effectLst/>
                          <a:latin typeface="游ゴシック"/>
                          <a:ea typeface="游ゴシック"/>
                        </a:rPr>
                        <a:t>(5</a:t>
                      </a:r>
                      <a:r>
                        <a:rPr lang="ja-JP" altLang="en-US" sz="1000" b="1" u="none" strike="noStrike" dirty="0">
                          <a:effectLst/>
                          <a:latin typeface="游ゴシック"/>
                          <a:ea typeface="游ゴシック"/>
                        </a:rPr>
                        <a:t>分</a:t>
                      </a:r>
                      <a:r>
                        <a:rPr lang="en-US" altLang="ja-JP" sz="1000" b="1" u="none" strike="noStrike" dirty="0">
                          <a:effectLst/>
                          <a:latin typeface="游ゴシック"/>
                          <a:ea typeface="游ゴシック"/>
                        </a:rPr>
                        <a:t>)</a:t>
                      </a:r>
                      <a:endParaRPr kumimoji="1" lang="ja-JP" altLang="en-US" dirty="0">
                        <a:latin typeface="游ゴシック"/>
                        <a:ea typeface="游ゴシック"/>
                      </a:endParaRPr>
                    </a:p>
                  </a:txBody>
                  <a:tcPr marL="108000" marR="108000" marT="72000" marB="7200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rowSpan="5">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a:ea typeface="游ゴシック"/>
                        </a:rPr>
                        <a:t>ラジープのおじさんの友人である大会関係者に</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第</a:t>
                      </a:r>
                      <a:r>
                        <a:rPr lang="en-US" altLang="ja-JP" sz="950" u="none" strike="noStrike" dirty="0">
                          <a:effectLst/>
                          <a:latin typeface="游ゴシック"/>
                          <a:ea typeface="游ゴシック"/>
                        </a:rPr>
                        <a:t>5</a:t>
                      </a:r>
                      <a:r>
                        <a:rPr lang="ja-JP" altLang="en-US" sz="950" u="none" strike="noStrike" dirty="0">
                          <a:effectLst/>
                          <a:latin typeface="游ゴシック"/>
                          <a:ea typeface="游ゴシック"/>
                        </a:rPr>
                        <a:t>回アジアパラ競技大会（</a:t>
                      </a:r>
                      <a:r>
                        <a:rPr lang="en-US" altLang="ja-JP" sz="950" u="none" strike="noStrike" dirty="0">
                          <a:effectLst/>
                          <a:latin typeface="游ゴシック"/>
                          <a:ea typeface="游ゴシック"/>
                        </a:rPr>
                        <a:t>2026/</a:t>
                      </a:r>
                      <a:r>
                        <a:rPr lang="ja-JP" altLang="en-US" sz="950" u="none" strike="noStrike" dirty="0">
                          <a:effectLst/>
                          <a:latin typeface="游ゴシック"/>
                          <a:ea typeface="游ゴシック"/>
                        </a:rPr>
                        <a:t>愛知・名古屋）について話を聞いた。</a:t>
                      </a:r>
                      <a:br>
                        <a:rPr lang="ja-JP" altLang="en-US" sz="950" u="none" strike="noStrike" dirty="0">
                          <a:effectLst/>
                          <a:latin typeface="游ゴシック"/>
                          <a:ea typeface="游ゴシック"/>
                        </a:rPr>
                      </a:br>
                      <a:br>
                        <a:rPr lang="ja-JP" altLang="en-US" sz="950" u="none" strike="noStrike" dirty="0">
                          <a:effectLst/>
                          <a:latin typeface="游ゴシック"/>
                          <a:ea typeface="游ゴシック"/>
                        </a:rPr>
                      </a:br>
                      <a:br>
                        <a:rPr lang="ja-JP" altLang="en-US" sz="950" u="none" strike="noStrike" dirty="0">
                          <a:effectLst/>
                          <a:latin typeface="游ゴシック"/>
                          <a:ea typeface="游ゴシック"/>
                        </a:rPr>
                      </a:br>
                      <a:endParaRPr lang="en-US" altLang="ja-JP" sz="950" u="none" strike="noStrike" dirty="0">
                        <a:effectLst/>
                        <a:latin typeface="游ゴシック"/>
                        <a:ea typeface="游ゴシック"/>
                      </a:endParaRPr>
                    </a:p>
                    <a:p>
                      <a:pPr marL="0" marR="0" lvl="0" indent="0" algn="l" defTabSz="914400" eaLnBrk="1" fontAlgn="ctr"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a:ea typeface="游ゴシック"/>
                      </a:endParaRPr>
                    </a:p>
                    <a:p>
                      <a:pPr marL="0" marR="0" lvl="0" indent="0" algn="l" defTabSz="914400" eaLnBrk="1" fontAlgn="ctr"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a:ea typeface="游ゴシック"/>
                      </a:endParaRPr>
                    </a:p>
                    <a:p>
                      <a:pPr marL="0" marR="0" lvl="0" indent="0" algn="l" defTabSz="914400" eaLnBrk="1" fontAlgn="ctr"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a:ea typeface="游ゴシック"/>
                      </a:endParaRPr>
                    </a:p>
                    <a:p>
                      <a:pPr marL="0" marR="0" lvl="0" indent="0" algn="l" defTabSz="914400" eaLnBrk="1" fontAlgn="ctr"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a:ea typeface="游ゴシック"/>
                      </a:endParaRPr>
                    </a:p>
                    <a:p>
                      <a:pPr marL="0" marR="0" lvl="0" indent="0" algn="l" defTabSz="914400" eaLnBrk="1" fontAlgn="ctr"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a:ea typeface="游ゴシック"/>
                      </a:endParaRPr>
                    </a:p>
                    <a:p>
                      <a:pPr marL="0" marR="0" lvl="0" indent="0" algn="l" defTabSz="914400" eaLnBrk="1" fontAlgn="ctr"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a:ea typeface="游ゴシック"/>
                      </a:endParaRPr>
                    </a:p>
                    <a:p>
                      <a:pPr marL="0" marR="0" lvl="0" indent="0" algn="l" defTabSz="914400" eaLnBrk="1" fontAlgn="ctr"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a:ea typeface="游ゴシック"/>
                      </a:endParaRPr>
                    </a:p>
                    <a:p>
                      <a:pPr marL="0" marR="0" lvl="0" indent="0" algn="l" defTabSz="914400" eaLnBrk="1" fontAlgn="ctr" latinLnBrk="0" hangingPunct="1">
                        <a:lnSpc>
                          <a:spcPct val="120000"/>
                        </a:lnSpc>
                        <a:spcBef>
                          <a:spcPts val="0"/>
                        </a:spcBef>
                        <a:spcAft>
                          <a:spcPts val="0"/>
                        </a:spcAft>
                        <a:buClrTx/>
                        <a:buSzTx/>
                        <a:buFontTx/>
                        <a:buNone/>
                        <a:tabLst/>
                        <a:defRPr/>
                      </a:pP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動画内クイズ</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ワークシートと共通</a:t>
                      </a:r>
                      <a:br>
                        <a:rPr lang="en-US" altLang="ja-JP" sz="950" u="none" strike="noStrike" dirty="0">
                          <a:effectLst/>
                          <a:latin typeface="游ゴシック"/>
                          <a:ea typeface="游ゴシック"/>
                        </a:rPr>
                      </a:br>
                      <a:r>
                        <a:rPr lang="ja-JP" altLang="en-US" sz="950" u="none" strike="noStrike" dirty="0">
                          <a:effectLst/>
                          <a:latin typeface="游ゴシック"/>
                          <a:ea typeface="游ゴシック"/>
                        </a:rPr>
                        <a:t>ゴールボールの試合中に使うと反則になってしまう音は三つのうちどれでしょうか？</a:t>
                      </a:r>
                      <a:br>
                        <a:rPr lang="ja-JP" altLang="en-US" sz="950" u="none" strike="noStrike" dirty="0">
                          <a:effectLst/>
                          <a:latin typeface="游ゴシック"/>
                          <a:ea typeface="游ゴシック"/>
                        </a:rPr>
                      </a:b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①声　②足音　③ボールが当たる音</a:t>
                      </a: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a:ea typeface="游ゴシック"/>
                        </a:rPr>
                        <a:t>答えは「①声」</a:t>
                      </a:r>
                    </a:p>
                    <a:p>
                      <a:pPr marL="0" marR="0" lvl="0" indent="0" algn="l" defTabSz="914400" eaLnBrk="1" fontAlgn="ctr" latinLnBrk="0" hangingPunct="1">
                        <a:lnSpc>
                          <a:spcPct val="120000"/>
                        </a:lnSpc>
                        <a:spcBef>
                          <a:spcPts val="0"/>
                        </a:spcBef>
                        <a:spcAft>
                          <a:spcPts val="0"/>
                        </a:spcAft>
                        <a:buClrTx/>
                        <a:buSzTx/>
                        <a:buFontTx/>
                        <a:buNone/>
                        <a:tabLst/>
                        <a:defRPr/>
                      </a:pPr>
                      <a:endParaRPr lang="ja-JP" altLang="en-US" sz="950" b="0" i="0" u="none" strike="noStrike" dirty="0">
                        <a:solidFill>
                          <a:srgbClr val="000000"/>
                        </a:solidFill>
                        <a:effectLst/>
                        <a:latin typeface="游ゴシック"/>
                        <a:ea typeface="游ゴシック"/>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a:ea typeface="游ゴシック"/>
                        </a:rPr>
                        <a:t>４</a:t>
                      </a:r>
                      <a:r>
                        <a:rPr lang="en-US" altLang="ja-JP" sz="950" b="1" u="none" strike="noStrike">
                          <a:effectLst/>
                          <a:latin typeface="游ゴシック"/>
                          <a:ea typeface="游ゴシック"/>
                        </a:rPr>
                        <a:t>_</a:t>
                      </a:r>
                      <a:r>
                        <a:rPr lang="ja-JP" altLang="en-US" sz="950" b="1" u="none" strike="noStrike">
                          <a:effectLst/>
                          <a:latin typeface="游ゴシック"/>
                          <a:ea typeface="游ゴシック"/>
                        </a:rPr>
                        <a:t>１</a:t>
                      </a:r>
                      <a:endParaRPr lang="en-US" altLang="ja-JP" sz="950" u="none" strike="noStrike">
                        <a:effectLst/>
                        <a:latin typeface="游ゴシック"/>
                        <a:ea typeface="游ゴシック"/>
                      </a:endParaRPr>
                    </a:p>
                    <a:p>
                      <a:pPr algn="l" fontAlgn="ctr">
                        <a:lnSpc>
                          <a:spcPct val="120000"/>
                        </a:lnSpc>
                      </a:pPr>
                      <a:r>
                        <a:rPr lang="ja-JP" altLang="en-US" sz="950" u="none" strike="noStrike">
                          <a:effectLst/>
                          <a:latin typeface="游ゴシック"/>
                          <a:ea typeface="游ゴシック"/>
                        </a:rPr>
                        <a:t>■第5回アジアパラ競技大会（</a:t>
                      </a:r>
                      <a:r>
                        <a:rPr lang="en-US" altLang="ja-JP" sz="950" u="none" strike="noStrike">
                          <a:effectLst/>
                          <a:latin typeface="游ゴシック"/>
                          <a:ea typeface="游ゴシック"/>
                        </a:rPr>
                        <a:t>2026/</a:t>
                      </a:r>
                      <a:r>
                        <a:rPr lang="ja-JP" altLang="en-US" sz="950" u="none" strike="noStrike">
                          <a:effectLst/>
                          <a:latin typeface="游ゴシック"/>
                          <a:ea typeface="游ゴシック"/>
                        </a:rPr>
                        <a:t>愛知・名古屋）の紹介</a:t>
                      </a:r>
                      <a:endParaRPr lang="ja-JP" altLang="en-US" sz="950" b="0" i="0" u="none" strike="noStrike">
                        <a:solidFill>
                          <a:srgbClr val="000000"/>
                        </a:solidFill>
                        <a:effectLst/>
                        <a:latin typeface="游ゴシック"/>
                        <a:ea typeface="游ゴシック"/>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a:ea typeface="游ゴシック"/>
                        </a:rPr>
                        <a:t>・開催期間は</a:t>
                      </a:r>
                      <a:r>
                        <a:rPr lang="en-US" altLang="ja-JP" sz="950" u="none" strike="noStrike" dirty="0">
                          <a:effectLst/>
                          <a:latin typeface="游ゴシック"/>
                          <a:ea typeface="游ゴシック"/>
                        </a:rPr>
                        <a:t>,2026</a:t>
                      </a:r>
                      <a:r>
                        <a:rPr lang="ja-JP" altLang="en-US" sz="950" u="none" strike="noStrike" dirty="0">
                          <a:effectLst/>
                          <a:latin typeface="游ゴシック"/>
                          <a:ea typeface="游ゴシック"/>
                        </a:rPr>
                        <a:t>年</a:t>
                      </a:r>
                      <a:r>
                        <a:rPr lang="en-US" altLang="ja-JP" sz="950" u="none" strike="noStrike" dirty="0">
                          <a:effectLst/>
                          <a:latin typeface="游ゴシック"/>
                          <a:ea typeface="游ゴシック"/>
                        </a:rPr>
                        <a:t>10</a:t>
                      </a:r>
                      <a:r>
                        <a:rPr lang="ja-JP" altLang="en-US" sz="950" u="none" strike="noStrike" dirty="0">
                          <a:effectLst/>
                          <a:latin typeface="游ゴシック"/>
                          <a:ea typeface="游ゴシック"/>
                        </a:rPr>
                        <a:t>月</a:t>
                      </a:r>
                      <a:r>
                        <a:rPr lang="en-US" altLang="ja-JP" sz="950" u="none" strike="noStrike" dirty="0">
                          <a:effectLst/>
                          <a:latin typeface="游ゴシック"/>
                          <a:ea typeface="游ゴシック"/>
                        </a:rPr>
                        <a:t>18</a:t>
                      </a:r>
                      <a:r>
                        <a:rPr lang="ja-JP" altLang="en-US" sz="950" u="none" strike="noStrike" dirty="0">
                          <a:effectLst/>
                          <a:latin typeface="游ゴシック"/>
                          <a:ea typeface="游ゴシック"/>
                        </a:rPr>
                        <a:t>日</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日曜日）～</a:t>
                      </a:r>
                      <a:r>
                        <a:rPr lang="en-US" altLang="ja-JP" sz="950" u="none" strike="noStrike" dirty="0">
                          <a:effectLst/>
                          <a:latin typeface="游ゴシック"/>
                          <a:ea typeface="游ゴシック"/>
                        </a:rPr>
                        <a:t>10</a:t>
                      </a:r>
                      <a:r>
                        <a:rPr lang="ja-JP" altLang="en-US" sz="950" u="none" strike="noStrike" dirty="0">
                          <a:effectLst/>
                          <a:latin typeface="游ゴシック"/>
                          <a:ea typeface="游ゴシック"/>
                        </a:rPr>
                        <a:t>月</a:t>
                      </a:r>
                      <a:r>
                        <a:rPr lang="en-US" altLang="ja-JP" sz="950" u="none" strike="noStrike" dirty="0">
                          <a:effectLst/>
                          <a:latin typeface="游ゴシック"/>
                          <a:ea typeface="游ゴシック"/>
                        </a:rPr>
                        <a:t>24</a:t>
                      </a:r>
                      <a:r>
                        <a:rPr lang="ja-JP" altLang="en-US" sz="950" u="none" strike="noStrike" dirty="0">
                          <a:effectLst/>
                          <a:latin typeface="游ゴシック"/>
                          <a:ea typeface="游ゴシック"/>
                        </a:rPr>
                        <a:t>日</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土曜日）。</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・アジア</a:t>
                      </a:r>
                      <a:r>
                        <a:rPr lang="en-US" altLang="ja-JP" sz="950" u="none" strike="noStrike" dirty="0">
                          <a:effectLst/>
                          <a:latin typeface="游ゴシック"/>
                          <a:ea typeface="游ゴシック"/>
                        </a:rPr>
                        <a:t>45</a:t>
                      </a:r>
                      <a:r>
                        <a:rPr lang="ja-JP" altLang="en-US" sz="950" u="none" strike="noStrike" dirty="0">
                          <a:effectLst/>
                          <a:latin typeface="游ゴシック"/>
                          <a:ea typeface="游ゴシック"/>
                        </a:rPr>
                        <a:t>の国と地域が参加する／競技は</a:t>
                      </a:r>
                      <a:r>
                        <a:rPr lang="en-US" altLang="ja-JP" sz="950" u="none" strike="noStrike" dirty="0">
                          <a:effectLst/>
                          <a:latin typeface="游ゴシック"/>
                          <a:ea typeface="游ゴシック"/>
                        </a:rPr>
                        <a:t>18</a:t>
                      </a:r>
                      <a:r>
                        <a:rPr lang="ja-JP" altLang="en-US" sz="950" u="none" strike="noStrike" dirty="0">
                          <a:effectLst/>
                          <a:latin typeface="游ゴシック"/>
                          <a:ea typeface="游ゴシック"/>
                        </a:rPr>
                        <a:t>競技が行われる／メイン会場は名古屋市瑞穂公園陸上競技場。</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a:t>
                      </a:r>
                      <a:r>
                        <a:rPr lang="en-US" altLang="ja-JP" sz="950" u="none" strike="noStrike" dirty="0">
                          <a:effectLst/>
                          <a:latin typeface="游ゴシック"/>
                          <a:ea typeface="游ゴシック"/>
                        </a:rPr>
                        <a:t>3,600</a:t>
                      </a:r>
                      <a:r>
                        <a:rPr lang="ja-JP" altLang="en-US" sz="950" u="none" strike="noStrike" dirty="0">
                          <a:effectLst/>
                          <a:latin typeface="游ゴシック"/>
                          <a:ea typeface="游ゴシック"/>
                        </a:rPr>
                        <a:t>～</a:t>
                      </a:r>
                      <a:r>
                        <a:rPr lang="en-US" altLang="ja-JP" sz="950" u="none" strike="noStrike" dirty="0">
                          <a:effectLst/>
                          <a:latin typeface="游ゴシック"/>
                          <a:ea typeface="游ゴシック"/>
                        </a:rPr>
                        <a:t>4,000</a:t>
                      </a:r>
                      <a:r>
                        <a:rPr lang="ja-JP" altLang="en-US" sz="950" u="none" strike="noStrike" dirty="0">
                          <a:effectLst/>
                          <a:latin typeface="游ゴシック"/>
                          <a:ea typeface="游ゴシック"/>
                        </a:rPr>
                        <a:t>人の選手・チーム関係者がアジア全土から愛知・名古屋に集まる。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・色んな国の人</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障がいのある人</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いろんな人がこの地域を訪れるから</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国籍や年齢</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障がいの有無にかかわらず</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誰もが過ごしやすい街を目指して準備をしている。</a:t>
                      </a:r>
                      <a:endParaRPr lang="ja-JP" altLang="en-US" sz="950" b="0" i="0" u="none" strike="noStrike" dirty="0">
                        <a:solidFill>
                          <a:srgbClr val="000000"/>
                        </a:solidFill>
                        <a:effectLst/>
                        <a:latin typeface="游ゴシック"/>
                        <a:ea typeface="游ゴシック"/>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2737672693"/>
                  </a:ext>
                </a:extLst>
              </a:tr>
              <a:tr h="1154928">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a:ea typeface="游ゴシック"/>
                        </a:rPr>
                        <a:t>４</a:t>
                      </a:r>
                      <a:r>
                        <a:rPr lang="en-US" altLang="ja-JP" sz="950" b="1" u="none" strike="noStrike">
                          <a:effectLst/>
                          <a:latin typeface="游ゴシック"/>
                          <a:ea typeface="游ゴシック"/>
                        </a:rPr>
                        <a:t>_</a:t>
                      </a:r>
                      <a:r>
                        <a:rPr lang="ja-JP" altLang="en-US" sz="950" b="1" u="none" strike="noStrike">
                          <a:effectLst/>
                          <a:latin typeface="游ゴシック"/>
                          <a:ea typeface="游ゴシック"/>
                        </a:rPr>
                        <a:t>２</a:t>
                      </a:r>
                      <a:endParaRPr lang="en-US" altLang="ja-JP" sz="950" b="1" u="none" strike="noStrike">
                        <a:effectLst/>
                        <a:latin typeface="游ゴシック"/>
                        <a:ea typeface="游ゴシック"/>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■スローガン、エンブレム、マスコットキャラクターの紹介</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a:ea typeface="游ゴシック"/>
                        </a:rPr>
                        <a:t>・今大会のスローガンは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a:t>
                      </a:r>
                      <a:r>
                        <a:rPr lang="en-US" altLang="ja-JP" sz="950" u="none" strike="noStrike" dirty="0">
                          <a:effectLst/>
                          <a:latin typeface="游ゴシック"/>
                          <a:ea typeface="游ゴシック"/>
                        </a:rPr>
                        <a:t>IMAGINE ONE HEART</a:t>
                      </a:r>
                      <a:r>
                        <a:rPr lang="ja-JP" altLang="en-US" sz="950" u="none" strike="noStrike" dirty="0">
                          <a:effectLst/>
                          <a:latin typeface="游ゴシック"/>
                          <a:ea typeface="游ゴシック"/>
                        </a:rPr>
                        <a:t>　こころを、ひとつに。」</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・選手の熱い想いを想像することで誰もが心をひとつにするという願いが込められている。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・エンブレムは赤やオレンジ</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黄色といった色が使われていて</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パラアスリートの方々の燃え盛る熱きこころを温かみのある色彩で表現されている。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・マスコットキャラクターの「ウズミン」は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モノづくり王国・愛知を支える「水」が</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愛知・名古屋の守り神であるシャチホコと</a:t>
                      </a:r>
                      <a:r>
                        <a:rPr lang="en-US" altLang="ja-JP" sz="950" u="none" strike="noStrike" dirty="0">
                          <a:effectLst/>
                          <a:latin typeface="游ゴシック"/>
                          <a:ea typeface="游ゴシック"/>
                        </a:rPr>
                        <a:t>1</a:t>
                      </a:r>
                      <a:r>
                        <a:rPr lang="ja-JP" altLang="en-US" sz="950" u="none" strike="noStrike" dirty="0">
                          <a:effectLst/>
                          <a:latin typeface="游ゴシック"/>
                          <a:ea typeface="游ゴシック"/>
                        </a:rPr>
                        <a:t>つになって誕生した。</a:t>
                      </a:r>
                      <a:endParaRPr lang="ja-JP" altLang="en-US" sz="950" b="0" i="0" u="none" strike="noStrike" dirty="0">
                        <a:solidFill>
                          <a:srgbClr val="000000"/>
                        </a:solidFill>
                        <a:effectLst/>
                        <a:latin typeface="游ゴシック"/>
                        <a:ea typeface="游ゴシック"/>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a:effectLst/>
                          <a:latin typeface="游ゴシック" panose="020B0400000000000000" pitchFamily="50" charset="-128"/>
                          <a:ea typeface="游ゴシック" panose="020B0400000000000000" pitchFamily="50" charset="-128"/>
                        </a:rPr>
                        <a:t>②アジアパラ競技大会</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a:ea typeface="游ゴシック"/>
                        </a:rPr>
                        <a:t>ワークシートクイズ</a:t>
                      </a:r>
                      <a:br>
                        <a:rPr lang="ja-JP" altLang="en-US" sz="950" u="none" strike="noStrike">
                          <a:effectLst/>
                          <a:latin typeface="游ゴシック"/>
                          <a:ea typeface="游ゴシック"/>
                        </a:rPr>
                      </a:br>
                      <a:r>
                        <a:rPr lang="ja-JP" altLang="en-US" sz="950" u="none" strike="noStrike">
                          <a:effectLst/>
                          <a:latin typeface="游ゴシック"/>
                          <a:ea typeface="游ゴシック"/>
                        </a:rPr>
                        <a:t>第２問の解説</a:t>
                      </a:r>
                      <a:endParaRPr lang="ja-JP" altLang="en-US" sz="950" b="0" i="0" u="none" strike="noStrike">
                        <a:solidFill>
                          <a:srgbClr val="000000"/>
                        </a:solidFill>
                        <a:effectLst/>
                        <a:latin typeface="游ゴシック"/>
                        <a:ea typeface="游ゴシック"/>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2029425038"/>
                  </a:ext>
                </a:extLst>
              </a:tr>
              <a:tr h="3522679">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a:ea typeface="游ゴシック"/>
                        </a:rPr>
                        <a:t>■</a:t>
                      </a:r>
                      <a:r>
                        <a:rPr lang="ja-JP" altLang="en-US" sz="950" b="1" u="none" strike="noStrike" dirty="0">
                          <a:effectLst/>
                          <a:latin typeface="游ゴシック"/>
                          <a:ea typeface="游ゴシック"/>
                        </a:rPr>
                        <a:t>４</a:t>
                      </a:r>
                      <a:r>
                        <a:rPr lang="en-US" altLang="ja-JP" sz="950" b="1" u="none" strike="noStrike" dirty="0">
                          <a:effectLst/>
                          <a:latin typeface="游ゴシック"/>
                          <a:ea typeface="游ゴシック"/>
                        </a:rPr>
                        <a:t>_</a:t>
                      </a:r>
                      <a:r>
                        <a:rPr lang="ja-JP" altLang="en-US" sz="950" b="1" u="none" strike="noStrike" dirty="0">
                          <a:effectLst/>
                          <a:latin typeface="游ゴシック"/>
                          <a:ea typeface="游ゴシック"/>
                        </a:rPr>
                        <a:t>３</a:t>
                      </a:r>
                      <a:endParaRPr lang="en-US" altLang="ja-JP" sz="950" b="1" u="none" strike="noStrike" dirty="0">
                        <a:effectLst/>
                        <a:latin typeface="游ゴシック"/>
                        <a:ea typeface="游ゴシック"/>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競技の紹介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a:ea typeface="游ゴシック"/>
                        </a:rPr>
                        <a:t>・大会では</a:t>
                      </a:r>
                      <a:r>
                        <a:rPr lang="en-US" altLang="ja-JP" sz="950" u="none" strike="noStrike" dirty="0">
                          <a:effectLst/>
                          <a:latin typeface="游ゴシック"/>
                          <a:ea typeface="游ゴシック"/>
                        </a:rPr>
                        <a:t>18</a:t>
                      </a:r>
                      <a:r>
                        <a:rPr lang="ja-JP" altLang="en-US" sz="950" u="none" strike="noStrike" dirty="0">
                          <a:effectLst/>
                          <a:latin typeface="游ゴシック"/>
                          <a:ea typeface="游ゴシック"/>
                        </a:rPr>
                        <a:t>競技が行われる。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・パラスポーツとは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障がいのある人たちが楽しめるように工夫されたスポーツ。</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・⼀般のスポーツのルールを少し変えたり</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用具を工夫したりすることで</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障がいのある人たちも安全に楽しめるようになっている。最近では障がいがあってもなくても一緒に楽しめるスポーツとしても注目されている。</a:t>
                      </a:r>
                      <a:br>
                        <a:rPr lang="ja-JP" altLang="en-US" sz="950" u="none" strike="noStrike" dirty="0">
                          <a:effectLst/>
                          <a:latin typeface="游ゴシック"/>
                          <a:ea typeface="游ゴシック"/>
                        </a:rPr>
                      </a:b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ルールの工夫例</a:t>
                      </a:r>
                      <a:r>
                        <a:rPr lang="en-US" altLang="ja-JP" sz="950" u="none" strike="noStrike" dirty="0">
                          <a:effectLst/>
                          <a:latin typeface="游ゴシック"/>
                          <a:ea typeface="游ゴシック"/>
                        </a:rPr>
                        <a:t>】</a:t>
                      </a:r>
                    </a:p>
                    <a:p>
                      <a:pPr algn="l" fontAlgn="ctr">
                        <a:lnSpc>
                          <a:spcPct val="120000"/>
                        </a:lnSpc>
                      </a:pPr>
                      <a:r>
                        <a:rPr lang="ja-JP" altLang="en-US" sz="950" u="none" strike="noStrike" dirty="0">
                          <a:effectLst/>
                          <a:latin typeface="游ゴシック"/>
                          <a:ea typeface="游ゴシック"/>
                        </a:rPr>
                        <a:t>・柔道</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パラスポーツの柔道は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視覚障がい者の競技として行われる。ルールはオリンピックの柔道とほとんど同じだが</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目がよく見えなくても相手がどこにいるかわかるように</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最初はお互いに組んでから</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審判の「はじめ」の合図でスタートする。試合の途中で選手たちが離れてしまったときは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最初の位置で組み直してから再スタートする。</a:t>
                      </a:r>
                      <a:br>
                        <a:rPr lang="ja-JP" altLang="en-US" sz="950" u="none" strike="noStrike" dirty="0">
                          <a:effectLst/>
                          <a:latin typeface="游ゴシック"/>
                          <a:ea typeface="游ゴシック"/>
                        </a:rPr>
                      </a:b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用具とサポートを用いた工夫例</a:t>
                      </a:r>
                      <a:r>
                        <a:rPr lang="en-US" altLang="ja-JP" sz="950" u="none" strike="noStrike" dirty="0">
                          <a:effectLst/>
                          <a:latin typeface="游ゴシック"/>
                          <a:ea typeface="游ゴシック"/>
                        </a:rPr>
                        <a:t>】</a:t>
                      </a:r>
                    </a:p>
                    <a:p>
                      <a:pPr algn="l" fontAlgn="ctr">
                        <a:lnSpc>
                          <a:spcPct val="120000"/>
                        </a:lnSpc>
                      </a:pPr>
                      <a:r>
                        <a:rPr lang="ja-JP" altLang="en-US" sz="950" u="none" strike="noStrike" dirty="0">
                          <a:effectLst/>
                          <a:latin typeface="游ゴシック"/>
                          <a:ea typeface="游ゴシック"/>
                        </a:rPr>
                        <a:t>・陸上競技</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陸上競技は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車いすを使っている人や</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義足・義手を使っている人</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視覚障がいのある人や知的障がいのある人など</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さまざまな障がいのある選手が出場する。自身の身体能力だけでなく車椅子や義足・義手といった用具を使いこなすテクニックや</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視覚障がい者と一緒に走る伴走者などサポートする人とのコンビネーションも魅力の競技。</a:t>
                      </a:r>
                      <a:br>
                        <a:rPr lang="ja-JP" altLang="en-US" sz="950" u="none" strike="noStrike" dirty="0">
                          <a:effectLst/>
                          <a:latin typeface="游ゴシック"/>
                          <a:ea typeface="游ゴシック"/>
                        </a:rPr>
                      </a:b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障がいのある人のために考えられたスポーツ例</a:t>
                      </a:r>
                      <a:r>
                        <a:rPr lang="en-US" altLang="ja-JP" sz="950" u="none" strike="noStrike" dirty="0">
                          <a:effectLst/>
                          <a:latin typeface="游ゴシック"/>
                          <a:ea typeface="游ゴシック"/>
                        </a:rPr>
                        <a:t>】</a:t>
                      </a:r>
                    </a:p>
                    <a:p>
                      <a:pPr algn="l" fontAlgn="ctr">
                        <a:lnSpc>
                          <a:spcPct val="120000"/>
                        </a:lnSpc>
                      </a:pPr>
                      <a:r>
                        <a:rPr lang="ja-JP" altLang="en-US" sz="950" u="none" strike="noStrike" dirty="0">
                          <a:effectLst/>
                          <a:latin typeface="游ゴシック"/>
                          <a:ea typeface="游ゴシック"/>
                        </a:rPr>
                        <a:t>・ゴールボール</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ゴールボールは視覚障がい者の競技で</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選手は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視覚を完全に塞ぐアイシェードを装着してプレーする。鈴が入ったボールを転がし合い</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ゴールに入った得点を競う。静寂の中</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選手は視覚以外の感覚を最大限に研ぎ澄まし</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激しい攻防を繰り広げる。</a:t>
                      </a:r>
                      <a:endParaRPr lang="ja-JP" altLang="en-US" sz="950" b="0" i="0" u="none" strike="noStrike" dirty="0">
                        <a:solidFill>
                          <a:srgbClr val="000000"/>
                        </a:solidFill>
                        <a:effectLst/>
                        <a:latin typeface="游ゴシック"/>
                        <a:ea typeface="游ゴシック"/>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②アジアパラ競技大会</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a:ea typeface="游ゴシック"/>
                        </a:rPr>
                        <a:t>ワークシートクイズ</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第３問の解説</a:t>
                      </a:r>
                      <a:endParaRPr lang="ja-JP" altLang="en-US" sz="950" b="0" i="0" u="none" strike="noStrike" dirty="0">
                        <a:solidFill>
                          <a:srgbClr val="000000"/>
                        </a:solidFill>
                        <a:effectLst/>
                        <a:latin typeface="游ゴシック"/>
                        <a:ea typeface="游ゴシック"/>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3882208102"/>
                  </a:ext>
                </a:extLst>
              </a:tr>
              <a:tr h="985803">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dirty="0">
                          <a:effectLst/>
                          <a:latin typeface="游ゴシック"/>
                          <a:ea typeface="游ゴシック"/>
                        </a:rPr>
                        <a:t>４</a:t>
                      </a:r>
                      <a:r>
                        <a:rPr lang="en-US" altLang="ja-JP" sz="950" b="1" u="none" strike="noStrike" dirty="0">
                          <a:effectLst/>
                          <a:latin typeface="游ゴシック"/>
                          <a:ea typeface="游ゴシック"/>
                        </a:rPr>
                        <a:t>_</a:t>
                      </a:r>
                      <a:r>
                        <a:rPr lang="ja-JP" altLang="en-US" sz="950" b="1" u="none" strike="noStrike" dirty="0">
                          <a:effectLst/>
                          <a:latin typeface="游ゴシック"/>
                          <a:ea typeface="游ゴシック"/>
                        </a:rPr>
                        <a:t>４</a:t>
                      </a:r>
                      <a:endParaRPr lang="en-US" altLang="ja-JP" sz="950" b="1" u="none" strike="noStrike" dirty="0">
                        <a:effectLst/>
                        <a:latin typeface="游ゴシック"/>
                        <a:ea typeface="游ゴシック"/>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■競技会場の紹介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a:ea typeface="游ゴシック"/>
                        </a:rPr>
                        <a:t>・競技は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愛知県内を中心に</a:t>
                      </a:r>
                      <a:r>
                        <a:rPr lang="en-US" altLang="ja-JP" sz="950" u="none" strike="noStrike" dirty="0">
                          <a:effectLst/>
                          <a:latin typeface="游ゴシック"/>
                          <a:ea typeface="游ゴシック"/>
                        </a:rPr>
                        <a:t>19</a:t>
                      </a:r>
                      <a:r>
                        <a:rPr lang="ja-JP" altLang="en-US" sz="950" u="none" strike="noStrike" dirty="0">
                          <a:effectLst/>
                          <a:latin typeface="游ゴシック"/>
                          <a:ea typeface="游ゴシック"/>
                        </a:rPr>
                        <a:t>の会場で実施される。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・名古屋市総合体育館では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ボッチャ／名古屋市瑞穂公園陸上競技場では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陸上競技／愛知国際アリーナでは車いすバスケットボール／名古屋市稲永スポーツセンターではパラフェンシングが行われる。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・岡崎市の中央総合公園総合体育館では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座位バレーボール／豊橋市の総合体育館ではゴールボール／一宮市の総合体育館では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バドミントン／刈谷市のウィングアリーナ刈谷では車いすラグビーが実施される。</a:t>
                      </a: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2909876063"/>
                  </a:ext>
                </a:extLst>
              </a:tr>
              <a:tr h="647553">
                <a:tc vMerge="1">
                  <a:txBody>
                    <a:bodyPr/>
                    <a:lstStyle/>
                    <a:p>
                      <a:pPr algn="ctr">
                        <a:lnSpc>
                          <a:spcPct val="120000"/>
                        </a:lnSpc>
                      </a:pPr>
                      <a:endParaRPr kumimoji="1" lang="ja-JP" altLang="en-US" dirty="0">
                        <a:latin typeface="游ゴシック"/>
                        <a:ea typeface="游ゴシック"/>
                      </a:endParaRPr>
                    </a:p>
                  </a:txBody>
                  <a:tcPr marL="108000" marR="108000" marT="72000" marB="7200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vMerge="1">
                  <a:txBody>
                    <a:bodyPr/>
                    <a:lstStyle/>
                    <a:p>
                      <a:pPr marL="0" marR="0" lvl="0" indent="0" algn="l" defTabSz="914400" eaLnBrk="1" fontAlgn="ctr" latinLnBrk="0" hangingPunct="1">
                        <a:lnSpc>
                          <a:spcPct val="120000"/>
                        </a:lnSpc>
                        <a:spcBef>
                          <a:spcPts val="0"/>
                        </a:spcBef>
                        <a:spcAft>
                          <a:spcPts val="0"/>
                        </a:spcAft>
                        <a:buClrTx/>
                        <a:buSzTx/>
                        <a:buFontTx/>
                        <a:buNone/>
                        <a:tabLst/>
                        <a:defRPr/>
                      </a:pPr>
                      <a:endParaRPr lang="ja-JP" altLang="en-US" sz="950" b="0" i="0" u="none" strike="noStrike" dirty="0">
                        <a:solidFill>
                          <a:srgbClr val="000000"/>
                        </a:solidFill>
                        <a:effectLst/>
                        <a:latin typeface="游ゴシック"/>
                        <a:ea typeface="游ゴシック"/>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dirty="0">
                          <a:effectLst/>
                          <a:latin typeface="游ゴシック"/>
                          <a:ea typeface="游ゴシック"/>
                        </a:rPr>
                        <a:t>４</a:t>
                      </a:r>
                      <a:r>
                        <a:rPr lang="en-US" altLang="ja-JP" sz="950" b="1" u="none" strike="noStrike" dirty="0">
                          <a:effectLst/>
                          <a:latin typeface="游ゴシック"/>
                          <a:ea typeface="游ゴシック"/>
                        </a:rPr>
                        <a:t>_5</a:t>
                      </a: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■参加する国と地域の紹介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b="0" i="0" u="none" strike="noStrike" dirty="0">
                          <a:solidFill>
                            <a:srgbClr val="000000"/>
                          </a:solidFill>
                          <a:effectLst/>
                          <a:latin typeface="游ゴシック"/>
                          <a:ea typeface="游ゴシック"/>
                        </a:rPr>
                        <a:t>・大会にはアジアの</a:t>
                      </a:r>
                      <a:r>
                        <a:rPr lang="en-US" altLang="ja-JP" sz="950" b="0" i="0" u="none" strike="noStrike" dirty="0">
                          <a:solidFill>
                            <a:srgbClr val="000000"/>
                          </a:solidFill>
                          <a:effectLst/>
                          <a:latin typeface="游ゴシック"/>
                          <a:ea typeface="游ゴシック"/>
                        </a:rPr>
                        <a:t>45</a:t>
                      </a:r>
                      <a:r>
                        <a:rPr lang="ja-JP" altLang="en-US" sz="950" b="0" i="0" u="none" strike="noStrike" dirty="0">
                          <a:solidFill>
                            <a:srgbClr val="000000"/>
                          </a:solidFill>
                          <a:effectLst/>
                          <a:latin typeface="游ゴシック"/>
                          <a:ea typeface="游ゴシック"/>
                        </a:rPr>
                        <a:t>の国と地域が参加する予定</a:t>
                      </a:r>
                      <a:endParaRPr lang="en-US" altLang="ja-JP" sz="950" b="0" i="0" u="none" strike="noStrike" dirty="0">
                        <a:solidFill>
                          <a:srgbClr val="000000"/>
                        </a:solidFill>
                        <a:effectLst/>
                        <a:latin typeface="游ゴシック"/>
                        <a:ea typeface="游ゴシック"/>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659023826"/>
                  </a:ext>
                </a:extLst>
              </a:tr>
              <a:tr h="985803">
                <a:tc>
                  <a:txBody>
                    <a:bodyPr/>
                    <a:lstStyle/>
                    <a:p>
                      <a:pPr algn="ctr" fontAlgn="ctr">
                        <a:lnSpc>
                          <a:spcPct val="120000"/>
                        </a:lnSpc>
                      </a:pPr>
                      <a:r>
                        <a:rPr lang="en-US" altLang="ja-JP" sz="1000" b="1" u="none" strike="noStrike">
                          <a:effectLst/>
                          <a:latin typeface="游ゴシック"/>
                          <a:ea typeface="游ゴシック"/>
                        </a:rPr>
                        <a:t>#Chapter5</a:t>
                      </a:r>
                      <a:r>
                        <a:rPr lang="ja-JP" altLang="en-US" sz="1000" b="1" u="none" strike="noStrike">
                          <a:effectLst/>
                          <a:latin typeface="游ゴシック"/>
                          <a:ea typeface="游ゴシック"/>
                        </a:rPr>
                        <a:t>　</a:t>
                      </a:r>
                      <a:br>
                        <a:rPr lang="ja-JP" altLang="en-US" sz="1000" b="1" u="none" strike="noStrike">
                          <a:effectLst/>
                          <a:latin typeface="游ゴシック"/>
                          <a:ea typeface="游ゴシック"/>
                        </a:rPr>
                      </a:br>
                      <a:r>
                        <a:rPr lang="ja-JP" altLang="en-US" sz="1000" b="1" u="none" strike="noStrike">
                          <a:effectLst/>
                          <a:latin typeface="游ゴシック"/>
                          <a:ea typeface="游ゴシック"/>
                        </a:rPr>
                        <a:t>愛知・名古屋が目指すまちの姿</a:t>
                      </a:r>
                      <a:br>
                        <a:rPr lang="ja-JP" altLang="en-US" sz="1000" b="1" u="none" strike="noStrike">
                          <a:effectLst/>
                          <a:latin typeface="游ゴシック"/>
                          <a:ea typeface="游ゴシック"/>
                        </a:rPr>
                      </a:br>
                      <a:r>
                        <a:rPr lang="en-US" altLang="ja-JP" sz="1000" b="1" u="none" strike="noStrike">
                          <a:effectLst/>
                          <a:latin typeface="游ゴシック"/>
                          <a:ea typeface="游ゴシック"/>
                        </a:rPr>
                        <a:t>(1</a:t>
                      </a:r>
                      <a:r>
                        <a:rPr lang="ja-JP" altLang="en-US" sz="1000" b="1" u="none" strike="noStrike">
                          <a:effectLst/>
                          <a:latin typeface="游ゴシック"/>
                          <a:ea typeface="游ゴシック"/>
                        </a:rPr>
                        <a:t>分</a:t>
                      </a:r>
                      <a:r>
                        <a:rPr lang="en-US" altLang="ja-JP" sz="1000" b="1" u="none" strike="noStrike">
                          <a:effectLst/>
                          <a:latin typeface="游ゴシック"/>
                          <a:ea typeface="游ゴシック"/>
                        </a:rPr>
                        <a:t>)</a:t>
                      </a:r>
                      <a:endParaRPr lang="en-US" altLang="ja-JP" sz="1000" b="1" i="0" u="none" strike="noStrike">
                        <a:solidFill>
                          <a:srgbClr val="000000"/>
                        </a:solidFill>
                        <a:effectLst/>
                        <a:latin typeface="游ゴシック"/>
                        <a:ea typeface="游ゴシック"/>
                      </a:endParaRPr>
                    </a:p>
                  </a:txBody>
                  <a:tcPr marL="180000" marR="180000" marT="72000" marB="7200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a:ea typeface="游ゴシック"/>
                        </a:rPr>
                        <a:t>大会について十分に話が聞けて</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満足するハナとショウタ。</a:t>
                      </a:r>
                      <a:r>
                        <a:rPr lang="en-US" altLang="ja-JP" sz="950" u="none" strike="noStrike" dirty="0">
                          <a:effectLst/>
                          <a:latin typeface="游ゴシック"/>
                          <a:ea typeface="游ゴシック"/>
                        </a:rPr>
                        <a:t>2026</a:t>
                      </a:r>
                      <a:r>
                        <a:rPr lang="ja-JP" altLang="en-US" sz="950" u="none" strike="noStrike" dirty="0">
                          <a:effectLst/>
                          <a:latin typeface="游ゴシック"/>
                          <a:ea typeface="游ゴシック"/>
                        </a:rPr>
                        <a:t>年に行われる大会や</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これからの愛知・名古屋がどんな街になるのか</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ますます楽しみになるのだった。</a:t>
                      </a:r>
                      <a:endParaRPr lang="ja-JP" altLang="en-US" sz="950" b="0" i="0" u="none" strike="noStrike" dirty="0">
                        <a:solidFill>
                          <a:srgbClr val="000000"/>
                        </a:solidFill>
                        <a:effectLst/>
                        <a:latin typeface="游ゴシック"/>
                        <a:ea typeface="游ゴシック"/>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a:ea typeface="游ゴシック"/>
                        </a:rPr>
                        <a:t>５</a:t>
                      </a:r>
                      <a:r>
                        <a:rPr lang="en-US" altLang="ja-JP" sz="950" b="1" u="none" strike="noStrike">
                          <a:effectLst/>
                          <a:latin typeface="游ゴシック"/>
                          <a:ea typeface="游ゴシック"/>
                        </a:rPr>
                        <a:t>_</a:t>
                      </a:r>
                      <a:r>
                        <a:rPr lang="ja-JP" altLang="en-US" sz="950" b="1" u="none" strike="noStrike">
                          <a:effectLst/>
                          <a:latin typeface="游ゴシック"/>
                          <a:ea typeface="游ゴシック"/>
                        </a:rPr>
                        <a:t>１</a:t>
                      </a:r>
                      <a:endParaRPr lang="en-US" altLang="ja-JP" sz="950" b="1" u="none" strike="noStrike">
                        <a:effectLst/>
                        <a:latin typeface="游ゴシック"/>
                        <a:ea typeface="游ゴシック"/>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a:ea typeface="游ゴシック"/>
                        </a:rPr>
                        <a:t>・こうした大会が開かれることを</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その時だけの盛り上がりで終わらせるのではなくて</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大会をきっかけに色んな発展に繋げられると良い。</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・スポーツに親しみを持つ人が増えたり</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愛知・名古屋の魅力を世界中の人に知ってもらったり</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アジアの国や地域の人たちと交流が深まったり</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どんどん街が便利に進化していったり</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色んな人が活躍できたり</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他にも色んなことに繋がってほしい。</a:t>
                      </a:r>
                      <a:endParaRPr lang="ja-JP" altLang="en-US" sz="950" b="0" i="0" u="none" strike="noStrike" dirty="0">
                        <a:solidFill>
                          <a:srgbClr val="000000"/>
                        </a:solidFill>
                        <a:effectLst/>
                        <a:latin typeface="游ゴシック"/>
                        <a:ea typeface="游ゴシック"/>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3278960625"/>
                  </a:ext>
                </a:extLst>
              </a:tr>
            </a:tbl>
          </a:graphicData>
        </a:graphic>
      </p:graphicFrame>
      <p:sp>
        <p:nvSpPr>
          <p:cNvPr id="10" name="テキスト ボックス 9">
            <a:extLst>
              <a:ext uri="{FF2B5EF4-FFF2-40B4-BE49-F238E27FC236}">
                <a16:creationId xmlns:a16="http://schemas.microsoft.com/office/drawing/2014/main" id="{09B54239-504D-C2E4-E6CC-CD0D24E6178F}"/>
              </a:ext>
            </a:extLst>
          </p:cNvPr>
          <p:cNvSpPr txBox="1"/>
          <p:nvPr/>
        </p:nvSpPr>
        <p:spPr>
          <a:xfrm>
            <a:off x="10074275" y="10290510"/>
            <a:ext cx="4816928" cy="298608"/>
          </a:xfrm>
          <a:prstGeom prst="rect">
            <a:avLst/>
          </a:prstGeom>
          <a:noFill/>
        </p:spPr>
        <p:txBody>
          <a:bodyPr wrap="square">
            <a:spAutoFit/>
          </a:bodyPr>
          <a:lstStyle/>
          <a:p>
            <a:pPr marL="12700" marR="5080" indent="3175" algn="r">
              <a:lnSpc>
                <a:spcPct val="117900"/>
              </a:lnSpc>
              <a:spcBef>
                <a:spcPts val="100"/>
              </a:spcBef>
            </a:pPr>
            <a:r>
              <a:rPr lang="ja-JP" altLang="en-US" sz="900" dirty="0">
                <a:solidFill>
                  <a:srgbClr val="231916"/>
                </a:solidFill>
                <a:latin typeface="Yu Gothic" panose="020B0400000000000000" pitchFamily="34" charset="-128"/>
                <a:ea typeface="Yu Gothic" panose="020B0400000000000000" pitchFamily="34" charset="-128"/>
                <a:cs typeface="Noto Sans CJK JP Bold"/>
              </a:rPr>
              <a:t>小学生</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A_</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アジア競技大会・アジアパラ競技大会動画解説書　</a:t>
            </a:r>
            <a:r>
              <a:rPr lang="en-US" altLang="ja-JP" sz="1200" b="1" dirty="0">
                <a:solidFill>
                  <a:srgbClr val="231916"/>
                </a:solidFill>
                <a:latin typeface="Yu Gothic" panose="020B0400000000000000" pitchFamily="34" charset="-128"/>
                <a:ea typeface="Yu Gothic" panose="020B0400000000000000" pitchFamily="34" charset="-128"/>
                <a:cs typeface="Noto Sans CJK JP Bold"/>
              </a:rPr>
              <a:t>2/2</a:t>
            </a:r>
            <a:endParaRPr lang="ja-JP" altLang="en-US" sz="1200" b="1" baseline="3968" dirty="0">
              <a:latin typeface="Yu Gothic" panose="020B0400000000000000" pitchFamily="34" charset="-128"/>
              <a:ea typeface="Yu Gothic" panose="020B0400000000000000" pitchFamily="34" charset="-128"/>
              <a:cs typeface="Noto Sans CJK JP Regular"/>
            </a:endParaRPr>
          </a:p>
        </p:txBody>
      </p:sp>
    </p:spTree>
    <p:extLst>
      <p:ext uri="{BB962C8B-B14F-4D97-AF65-F5344CB8AC3E}">
        <p14:creationId xmlns:p14="http://schemas.microsoft.com/office/powerpoint/2010/main" val="1948183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2A8B8F92-D9FF-2AC9-74C1-7096B39F9CCB}"/>
              </a:ext>
            </a:extLst>
          </p:cNvPr>
          <p:cNvGraphicFramePr>
            <a:graphicFrameLocks noGrp="1"/>
          </p:cNvGraphicFramePr>
          <p:nvPr>
            <p:extLst>
              <p:ext uri="{D42A27DB-BD31-4B8C-83A1-F6EECF244321}">
                <p14:modId xmlns:p14="http://schemas.microsoft.com/office/powerpoint/2010/main" val="1614736698"/>
              </p:ext>
            </p:extLst>
          </p:nvPr>
        </p:nvGraphicFramePr>
        <p:xfrm>
          <a:off x="549523" y="1903359"/>
          <a:ext cx="14031952" cy="7530678"/>
        </p:xfrm>
        <a:graphic>
          <a:graphicData uri="http://schemas.openxmlformats.org/drawingml/2006/table">
            <a:tbl>
              <a:tblPr>
                <a:tableStyleId>{5C22544A-7EE6-4342-B048-85BDC9FD1C3A}</a:tableStyleId>
              </a:tblPr>
              <a:tblGrid>
                <a:gridCol w="1728000">
                  <a:extLst>
                    <a:ext uri="{9D8B030D-6E8A-4147-A177-3AD203B41FA5}">
                      <a16:colId xmlns:a16="http://schemas.microsoft.com/office/drawing/2014/main" val="929702080"/>
                    </a:ext>
                  </a:extLst>
                </a:gridCol>
                <a:gridCol w="2592000">
                  <a:extLst>
                    <a:ext uri="{9D8B030D-6E8A-4147-A177-3AD203B41FA5}">
                      <a16:colId xmlns:a16="http://schemas.microsoft.com/office/drawing/2014/main" val="2447147450"/>
                    </a:ext>
                  </a:extLst>
                </a:gridCol>
                <a:gridCol w="1584000">
                  <a:extLst>
                    <a:ext uri="{9D8B030D-6E8A-4147-A177-3AD203B41FA5}">
                      <a16:colId xmlns:a16="http://schemas.microsoft.com/office/drawing/2014/main" val="3022936771"/>
                    </a:ext>
                  </a:extLst>
                </a:gridCol>
                <a:gridCol w="6363952">
                  <a:extLst>
                    <a:ext uri="{9D8B030D-6E8A-4147-A177-3AD203B41FA5}">
                      <a16:colId xmlns:a16="http://schemas.microsoft.com/office/drawing/2014/main" val="3957735284"/>
                    </a:ext>
                  </a:extLst>
                </a:gridCol>
                <a:gridCol w="1764000">
                  <a:extLst>
                    <a:ext uri="{9D8B030D-6E8A-4147-A177-3AD203B41FA5}">
                      <a16:colId xmlns:a16="http://schemas.microsoft.com/office/drawing/2014/main" val="1793304366"/>
                    </a:ext>
                  </a:extLst>
                </a:gridCol>
              </a:tblGrid>
              <a:tr h="340803">
                <a:tc>
                  <a:txBody>
                    <a:bodyPr/>
                    <a:lstStyle/>
                    <a:p>
                      <a:pPr marL="0" marR="0" lvl="0" indent="0" algn="ctr" defTabSz="914400" eaLnBrk="1" fontAlgn="ctr" latinLnBrk="0" hangingPunct="1">
                        <a:lnSpc>
                          <a:spcPct val="100000"/>
                        </a:lnSpc>
                        <a:spcBef>
                          <a:spcPts val="0"/>
                        </a:spcBef>
                        <a:spcAft>
                          <a:spcPts val="0"/>
                        </a:spcAft>
                        <a:buClrTx/>
                        <a:buSzTx/>
                        <a:buFontTx/>
                        <a:buNone/>
                        <a:tabLst/>
                        <a:defRPr/>
                      </a:pPr>
                      <a:r>
                        <a:rPr lang="en-US" altLang="ja-JP" sz="1400" b="1" spc="95" dirty="0">
                          <a:solidFill>
                            <a:schemeClr val="bg1"/>
                          </a:solidFill>
                          <a:latin typeface="游ゴシック" panose="020B0400000000000000" pitchFamily="50" charset="-128"/>
                          <a:ea typeface="游ゴシック" panose="020B0400000000000000" pitchFamily="50" charset="-128"/>
                          <a:cs typeface="Noto Sans CJK JP Bold"/>
                        </a:rPr>
                        <a:t>【</a:t>
                      </a:r>
                      <a:r>
                        <a:rPr lang="ja-JP" altLang="en-US" sz="1400" b="1" spc="95" dirty="0">
                          <a:solidFill>
                            <a:schemeClr val="bg1"/>
                          </a:solidFill>
                          <a:latin typeface="游ゴシック" panose="020B0400000000000000" pitchFamily="50" charset="-128"/>
                          <a:ea typeface="游ゴシック" panose="020B0400000000000000" pitchFamily="50" charset="-128"/>
                          <a:cs typeface="Noto Sans CJK JP Bold"/>
                        </a:rPr>
                        <a:t>全</a:t>
                      </a:r>
                      <a:r>
                        <a:rPr lang="en-US" altLang="ja-JP" sz="1400" b="1" spc="95" dirty="0">
                          <a:solidFill>
                            <a:schemeClr val="bg1"/>
                          </a:solidFill>
                          <a:latin typeface="游ゴシック" panose="020B0400000000000000" pitchFamily="50" charset="-128"/>
                          <a:ea typeface="游ゴシック" panose="020B0400000000000000" pitchFamily="50" charset="-128"/>
                          <a:cs typeface="Noto Sans CJK JP Bold"/>
                        </a:rPr>
                        <a:t>20</a:t>
                      </a:r>
                      <a:r>
                        <a:rPr lang="ja-JP" altLang="en-US" sz="1400" b="1" spc="95" dirty="0">
                          <a:solidFill>
                            <a:schemeClr val="bg1"/>
                          </a:solidFill>
                          <a:latin typeface="游ゴシック" panose="020B0400000000000000" pitchFamily="50" charset="-128"/>
                          <a:ea typeface="游ゴシック" panose="020B0400000000000000" pitchFamily="50" charset="-128"/>
                          <a:cs typeface="Noto Sans CJK JP Bold"/>
                        </a:rPr>
                        <a:t>分</a:t>
                      </a:r>
                      <a:r>
                        <a:rPr lang="en-US" altLang="ja-JP" sz="1400" b="1" spc="95" dirty="0">
                          <a:solidFill>
                            <a:schemeClr val="bg1"/>
                          </a:solidFill>
                          <a:latin typeface="游ゴシック" panose="020B0400000000000000" pitchFamily="50" charset="-128"/>
                          <a:ea typeface="游ゴシック" panose="020B0400000000000000" pitchFamily="50" charset="-128"/>
                          <a:cs typeface="Noto Sans CJK JP Bold"/>
                        </a:rPr>
                        <a:t>】</a:t>
                      </a:r>
                      <a:endParaRPr lang="ja-JP" altLang="en-US" sz="1400" dirty="0">
                        <a:solidFill>
                          <a:schemeClr val="bg1"/>
                        </a:solidFill>
                      </a:endParaRPr>
                    </a:p>
                  </a:txBody>
                  <a:tcPr marL="0" marR="0" marT="0"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chemeClr val="accent4"/>
                    </a:solidFill>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あらすじ</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chemeClr val="accent4"/>
                    </a:solidFill>
                  </a:tcPr>
                </a:tc>
                <a:tc gridSpan="2">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動画から学べる内容</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chemeClr val="accent4"/>
                    </a:solidFill>
                  </a:tcPr>
                </a:tc>
                <a:tc hMerge="1">
                  <a:txBody>
                    <a:bodyPr/>
                    <a:lstStyle/>
                    <a:p>
                      <a:pPr algn="ctr" fontAlgn="ct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B w="6350" cap="flat" cmpd="sng" algn="ctr">
                      <a:solidFill>
                        <a:schemeClr val="tx1">
                          <a:lumMod val="85000"/>
                          <a:lumOff val="15000"/>
                        </a:schemeClr>
                      </a:solidFill>
                      <a:prstDash val="solid"/>
                      <a:round/>
                      <a:headEnd type="none" w="med" len="med"/>
                      <a:tailEnd type="none" w="med" len="med"/>
                    </a:lnB>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ワークシートとの関連</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744721518"/>
                  </a:ext>
                </a:extLst>
              </a:tr>
              <a:tr h="638937">
                <a:tc rowSpan="2">
                  <a:txBody>
                    <a:bodyPr/>
                    <a:lstStyle/>
                    <a:p>
                      <a:pPr algn="ctr" fontAlgn="ctr"/>
                      <a:endParaRPr lang="en-US" altLang="ja-JP" sz="1000" b="1" u="none" strike="noStrike">
                        <a:effectLst/>
                        <a:latin typeface="游ゴシック" panose="020B0400000000000000" pitchFamily="50" charset="-128"/>
                        <a:ea typeface="游ゴシック" panose="020B0400000000000000" pitchFamily="50" charset="-128"/>
                      </a:endParaRPr>
                    </a:p>
                    <a:p>
                      <a:pPr algn="ctr" fontAlgn="ctr"/>
                      <a:endParaRPr lang="en-US" altLang="ja-JP" sz="1000" b="1" u="none" strike="noStrike">
                        <a:effectLst/>
                        <a:latin typeface="游ゴシック" panose="020B0400000000000000" pitchFamily="50" charset="-128"/>
                        <a:ea typeface="游ゴシック" panose="020B0400000000000000" pitchFamily="50" charset="-128"/>
                      </a:endParaRPr>
                    </a:p>
                    <a:p>
                      <a:pPr algn="ctr" fontAlgn="ctr"/>
                      <a:r>
                        <a:rPr lang="ja-JP" altLang="en-US" sz="1000" b="1" u="none" strike="noStrike">
                          <a:effectLst/>
                          <a:latin typeface="游ゴシック" panose="020B0400000000000000" pitchFamily="50" charset="-128"/>
                          <a:ea typeface="游ゴシック" panose="020B0400000000000000" pitchFamily="50" charset="-128"/>
                        </a:rPr>
                        <a:t>＃</a:t>
                      </a:r>
                      <a:r>
                        <a:rPr lang="en-US" altLang="ja-JP" sz="1000" b="1" u="none" strike="noStrike">
                          <a:effectLst/>
                          <a:latin typeface="游ゴシック" panose="020B0400000000000000" pitchFamily="50" charset="-128"/>
                          <a:ea typeface="游ゴシック" panose="020B0400000000000000" pitchFamily="50" charset="-128"/>
                        </a:rPr>
                        <a:t>Chapter</a:t>
                      </a:r>
                      <a:r>
                        <a:rPr lang="ja-JP" altLang="en-US" sz="1000" b="1" u="none" strike="noStrike">
                          <a:effectLst/>
                          <a:latin typeface="游ゴシック" panose="020B0400000000000000" pitchFamily="50" charset="-128"/>
                          <a:ea typeface="游ゴシック" panose="020B0400000000000000" pitchFamily="50" charset="-128"/>
                        </a:rPr>
                        <a:t>１ </a:t>
                      </a:r>
                      <a:br>
                        <a:rPr lang="ja-JP" altLang="en-US" sz="1000" b="1" u="none" strike="noStrike">
                          <a:effectLst/>
                          <a:latin typeface="游ゴシック" panose="020B0400000000000000" pitchFamily="50" charset="-128"/>
                          <a:ea typeface="游ゴシック" panose="020B0400000000000000" pitchFamily="50" charset="-128"/>
                        </a:rPr>
                      </a:br>
                      <a:r>
                        <a:rPr lang="ja-JP" altLang="en-US" sz="1000" b="1" u="none" strike="noStrike">
                          <a:effectLst/>
                          <a:latin typeface="游ゴシック" panose="020B0400000000000000" pitchFamily="50" charset="-128"/>
                          <a:ea typeface="游ゴシック" panose="020B0400000000000000" pitchFamily="50" charset="-128"/>
                        </a:rPr>
                        <a:t>アジアの国と地域</a:t>
                      </a:r>
                      <a:endParaRPr lang="en-US" altLang="ja-JP" sz="1000" b="1" u="none" strike="noStrike">
                        <a:effectLst/>
                        <a:latin typeface="游ゴシック" panose="020B0400000000000000" pitchFamily="50" charset="-128"/>
                        <a:ea typeface="游ゴシック" panose="020B0400000000000000" pitchFamily="50" charset="-128"/>
                      </a:endParaRPr>
                    </a:p>
                    <a:p>
                      <a:pPr algn="ctr" fontAlgn="ctr"/>
                      <a:r>
                        <a:rPr lang="ja-JP" altLang="en-US" sz="1000" b="1" u="none" strike="noStrike">
                          <a:effectLst/>
                          <a:latin typeface="游ゴシック" panose="020B0400000000000000" pitchFamily="50" charset="-128"/>
                          <a:ea typeface="游ゴシック" panose="020B0400000000000000" pitchFamily="50" charset="-128"/>
                        </a:rPr>
                        <a:t>について</a:t>
                      </a:r>
                      <a:br>
                        <a:rPr lang="ja-JP" altLang="en-US" sz="1000" b="1" u="none" strike="noStrike">
                          <a:effectLst/>
                          <a:latin typeface="游ゴシック" panose="020B0400000000000000" pitchFamily="50" charset="-128"/>
                          <a:ea typeface="游ゴシック" panose="020B0400000000000000" pitchFamily="50" charset="-128"/>
                        </a:rPr>
                      </a:br>
                      <a:r>
                        <a:rPr lang="en-US" altLang="ja-JP" sz="1000" b="1" u="none" strike="noStrike">
                          <a:effectLst/>
                          <a:latin typeface="游ゴシック" panose="020B0400000000000000" pitchFamily="50" charset="-128"/>
                          <a:ea typeface="游ゴシック" panose="020B0400000000000000" pitchFamily="50" charset="-128"/>
                        </a:rPr>
                        <a:t>(2</a:t>
                      </a:r>
                      <a:r>
                        <a:rPr lang="ja-JP" altLang="en-US" sz="1000" b="1" u="none" strike="noStrike">
                          <a:effectLst/>
                          <a:latin typeface="游ゴシック" panose="020B0400000000000000" pitchFamily="50" charset="-128"/>
                          <a:ea typeface="游ゴシック" panose="020B0400000000000000" pitchFamily="50" charset="-128"/>
                        </a:rPr>
                        <a:t>分</a:t>
                      </a:r>
                      <a:r>
                        <a:rPr lang="en-US" altLang="ja-JP" sz="1000" b="1" u="none" strike="noStrike">
                          <a:effectLst/>
                          <a:latin typeface="游ゴシック" panose="020B0400000000000000" pitchFamily="50" charset="-128"/>
                          <a:ea typeface="游ゴシック" panose="020B0400000000000000" pitchFamily="50" charset="-128"/>
                        </a:rPr>
                        <a:t>)</a:t>
                      </a:r>
                      <a:endParaRPr lang="en-US" altLang="ja-JP" sz="1000" b="1"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rowSpan="2">
                  <a:txBody>
                    <a:bodyPr/>
                    <a:lstStyle/>
                    <a:p>
                      <a:pPr lvl="0"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愛知・名古屋で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アジア競技大会・アジアパラ競技大会が開催されると聞いたハナとショウタは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大会のことを調べるために</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インド出身のクラスメイト</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ラジープのおじさん</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大会関係者</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に詳しい話を聞きに行った。大会について理解を深めていく二人は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両大会に参加するアジアの国と地域についても興味を持ち始め</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地域の特徴を学んでいく。</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b="1" u="none" strike="noStrike">
                          <a:effectLst/>
                          <a:latin typeface="游ゴシック" panose="020B0400000000000000" pitchFamily="50" charset="-128"/>
                          <a:ea typeface="游ゴシック" panose="020B0400000000000000" pitchFamily="50" charset="-128"/>
                        </a:rPr>
                        <a:t>１</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１</a:t>
                      </a:r>
                      <a:endParaRPr lang="en-US" altLang="ja-JP" sz="950" b="1"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a:t>
                      </a:r>
                      <a:r>
                        <a:rPr lang="en-US" altLang="ja-JP" sz="950" u="none" strike="noStrike">
                          <a:effectLst/>
                          <a:latin typeface="游ゴシック" panose="020B0400000000000000" pitchFamily="50" charset="-128"/>
                          <a:ea typeface="游ゴシック" panose="020B0400000000000000" pitchFamily="50" charset="-128"/>
                        </a:rPr>
                        <a:t>2026</a:t>
                      </a:r>
                      <a:r>
                        <a:rPr lang="ja-JP" altLang="en-US" sz="950" u="none" strike="noStrike">
                          <a:effectLst/>
                          <a:latin typeface="游ゴシック" panose="020B0400000000000000" pitchFamily="50" charset="-128"/>
                          <a:ea typeface="游ゴシック" panose="020B0400000000000000" pitchFamily="50" charset="-128"/>
                        </a:rPr>
                        <a:t>年アジア競技大会・アジアパラ競技大会開催地</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・第</a:t>
                      </a:r>
                      <a:r>
                        <a:rPr lang="en-US" altLang="ja-JP" sz="950" u="none" strike="noStrike" dirty="0">
                          <a:effectLst/>
                          <a:latin typeface="游ゴシック" panose="020B0400000000000000" pitchFamily="50" charset="-128"/>
                          <a:ea typeface="游ゴシック" panose="020B0400000000000000" pitchFamily="50" charset="-128"/>
                        </a:rPr>
                        <a:t>20</a:t>
                      </a:r>
                      <a:r>
                        <a:rPr lang="ja-JP" altLang="en-US" sz="950" u="none" strike="noStrike" dirty="0">
                          <a:effectLst/>
                          <a:latin typeface="游ゴシック" panose="020B0400000000000000" pitchFamily="50" charset="-128"/>
                          <a:ea typeface="游ゴシック" panose="020B0400000000000000" pitchFamily="50" charset="-128"/>
                        </a:rPr>
                        <a:t>回アジア競技大会（</a:t>
                      </a:r>
                      <a:r>
                        <a:rPr lang="en-US" altLang="ja-JP" sz="950" u="none" strike="noStrike" dirty="0">
                          <a:effectLst/>
                          <a:latin typeface="游ゴシック" panose="020B0400000000000000" pitchFamily="50" charset="-128"/>
                          <a:ea typeface="游ゴシック" panose="020B0400000000000000" pitchFamily="50" charset="-128"/>
                        </a:rPr>
                        <a:t>2026/</a:t>
                      </a:r>
                      <a:r>
                        <a:rPr lang="ja-JP" altLang="en-US" sz="950" u="none" strike="noStrike" dirty="0">
                          <a:effectLst/>
                          <a:latin typeface="游ゴシック" panose="020B0400000000000000" pitchFamily="50" charset="-128"/>
                          <a:ea typeface="游ゴシック" panose="020B0400000000000000" pitchFamily="50" charset="-128"/>
                        </a:rPr>
                        <a:t>愛知・名古屋）</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第</a:t>
                      </a:r>
                      <a:r>
                        <a:rPr lang="en-US" altLang="ja-JP" sz="950" u="none" strike="noStrike" dirty="0">
                          <a:effectLst/>
                          <a:latin typeface="游ゴシック" panose="020B0400000000000000" pitchFamily="50" charset="-128"/>
                          <a:ea typeface="游ゴシック" panose="020B0400000000000000" pitchFamily="50" charset="-128"/>
                        </a:rPr>
                        <a:t>5</a:t>
                      </a:r>
                      <a:r>
                        <a:rPr lang="ja-JP" altLang="en-US" sz="950" u="none" strike="noStrike" dirty="0">
                          <a:effectLst/>
                          <a:latin typeface="游ゴシック" panose="020B0400000000000000" pitchFamily="50" charset="-128"/>
                          <a:ea typeface="游ゴシック" panose="020B0400000000000000" pitchFamily="50" charset="-128"/>
                        </a:rPr>
                        <a:t>回アジアパラ競技大会（</a:t>
                      </a:r>
                      <a:r>
                        <a:rPr lang="en-US" altLang="ja-JP" sz="950" u="none" strike="noStrike" dirty="0">
                          <a:effectLst/>
                          <a:latin typeface="游ゴシック" panose="020B0400000000000000" pitchFamily="50" charset="-128"/>
                          <a:ea typeface="游ゴシック" panose="020B0400000000000000" pitchFamily="50" charset="-128"/>
                        </a:rPr>
                        <a:t>2026/</a:t>
                      </a:r>
                      <a:r>
                        <a:rPr lang="ja-JP" altLang="en-US" sz="950" u="none" strike="noStrike" dirty="0">
                          <a:effectLst/>
                          <a:latin typeface="游ゴシック" panose="020B0400000000000000" pitchFamily="50" charset="-128"/>
                          <a:ea typeface="游ゴシック" panose="020B0400000000000000" pitchFamily="50" charset="-128"/>
                        </a:rPr>
                        <a:t>愛知・名古屋）が開かれる。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914307869"/>
                  </a:ext>
                </a:extLst>
              </a:tr>
              <a:tr h="855418">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auto"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１</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２</a:t>
                      </a:r>
                      <a:endParaRPr lang="en-US" altLang="ja-JP" sz="950" u="none" strike="noStrike">
                        <a:effectLst/>
                        <a:latin typeface="游ゴシック" panose="020B0400000000000000" pitchFamily="50" charset="-128"/>
                        <a:ea typeface="游ゴシック" panose="020B0400000000000000" pitchFamily="50" charset="-128"/>
                      </a:endParaRPr>
                    </a:p>
                    <a:p>
                      <a:pPr algn="l">
                        <a:lnSpc>
                          <a:spcPct val="120000"/>
                        </a:lnSpc>
                      </a:pPr>
                      <a:r>
                        <a:rPr lang="ja-JP" altLang="en-US" sz="950" u="none" strike="noStrike">
                          <a:effectLst/>
                          <a:latin typeface="游ゴシック" panose="020B0400000000000000" pitchFamily="50" charset="-128"/>
                          <a:ea typeface="游ゴシック" panose="020B0400000000000000" pitchFamily="50" charset="-128"/>
                        </a:rPr>
                        <a:t>■アジアの地理</a:t>
                      </a:r>
                      <a:endParaRPr kumimoji="1" lang="ja-JP" altLang="en-US" sz="950">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・アジアは六大州の中で一番大きく</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地形や気候がとても多様。</a:t>
                      </a:r>
                      <a:br>
                        <a:rPr lang="ja-JP" altLang="en-US" sz="950" u="none" strike="noStrike">
                          <a:effectLst/>
                          <a:latin typeface="游ゴシック" panose="020B0400000000000000" pitchFamily="50" charset="-128"/>
                          <a:ea typeface="游ゴシック" panose="020B0400000000000000" pitchFamily="50" charset="-128"/>
                        </a:rPr>
                      </a:br>
                      <a:r>
                        <a:rPr lang="ja-JP" altLang="en-US" sz="950" u="none" strike="noStrike">
                          <a:effectLst/>
                          <a:latin typeface="游ゴシック" panose="020B0400000000000000" pitchFamily="50" charset="-128"/>
                          <a:ea typeface="游ゴシック" panose="020B0400000000000000" pitchFamily="50" charset="-128"/>
                        </a:rPr>
                        <a:t>・アジア諸国のほとんどがユーラシア大陸にあり</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東側にはたくさんの島がある。</a:t>
                      </a:r>
                      <a:br>
                        <a:rPr lang="ja-JP" altLang="en-US" sz="950" u="none" strike="noStrike">
                          <a:effectLst/>
                          <a:latin typeface="游ゴシック" panose="020B0400000000000000" pitchFamily="50" charset="-128"/>
                          <a:ea typeface="游ゴシック" panose="020B0400000000000000" pitchFamily="50" charset="-128"/>
                        </a:rPr>
                      </a:br>
                      <a:r>
                        <a:rPr lang="ja-JP" altLang="en-US" sz="950" u="none" strike="noStrike">
                          <a:effectLst/>
                          <a:latin typeface="游ゴシック" panose="020B0400000000000000" pitchFamily="50" charset="-128"/>
                          <a:ea typeface="游ゴシック" panose="020B0400000000000000" pitchFamily="50" charset="-128"/>
                        </a:rPr>
                        <a:t>・日本やフィリピン</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インドネシアなどの島国には多くの人が住んでいる。</a:t>
                      </a:r>
                      <a:br>
                        <a:rPr lang="ja-JP" altLang="en-US" sz="950" u="none" strike="noStrike">
                          <a:effectLst/>
                          <a:latin typeface="游ゴシック" panose="020B0400000000000000" pitchFamily="50" charset="-128"/>
                          <a:ea typeface="游ゴシック" panose="020B0400000000000000" pitchFamily="50" charset="-128"/>
                        </a:rPr>
                      </a:br>
                      <a:r>
                        <a:rPr lang="ja-JP" altLang="en-US" sz="950" u="none" strike="noStrike">
                          <a:effectLst/>
                          <a:latin typeface="游ゴシック" panose="020B0400000000000000" pitchFamily="50" charset="-128"/>
                          <a:ea typeface="游ゴシック" panose="020B0400000000000000" pitchFamily="50" charset="-128"/>
                        </a:rPr>
                        <a:t>・アジアの東部と南部は雨が多く</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土が肥えているため</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古くからたくさんの人が住んでいて</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今でも世界で一番人口が多い地域である。</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3921640013"/>
                  </a:ext>
                </a:extLst>
              </a:tr>
              <a:tr h="884668">
                <a:tc rowSpan="8">
                  <a:txBody>
                    <a:bodyPr/>
                    <a:lstStyle/>
                    <a:p>
                      <a:pPr algn="ctr" fontAlgn="ctr"/>
                      <a:r>
                        <a:rPr lang="ja-JP" altLang="en-US" sz="1000" b="1" u="none" strike="noStrike" dirty="0">
                          <a:effectLst/>
                          <a:latin typeface="游ゴシック" panose="020B0400000000000000" pitchFamily="50" charset="-128"/>
                          <a:ea typeface="游ゴシック" panose="020B0400000000000000" pitchFamily="50" charset="-128"/>
                        </a:rPr>
                        <a:t>＃</a:t>
                      </a:r>
                      <a:r>
                        <a:rPr lang="en-US" altLang="ja-JP" sz="1000" b="1" u="none" strike="noStrike" dirty="0">
                          <a:effectLst/>
                          <a:latin typeface="游ゴシック" panose="020B0400000000000000" pitchFamily="50" charset="-128"/>
                          <a:ea typeface="游ゴシック" panose="020B0400000000000000" pitchFamily="50" charset="-128"/>
                        </a:rPr>
                        <a:t>Chapter 2</a:t>
                      </a:r>
                      <a:r>
                        <a:rPr lang="ja-JP" altLang="en-US" sz="1000" b="1" u="none" strike="noStrike" dirty="0">
                          <a:effectLst/>
                          <a:latin typeface="游ゴシック" panose="020B0400000000000000" pitchFamily="50" charset="-128"/>
                          <a:ea typeface="游ゴシック" panose="020B0400000000000000" pitchFamily="50" charset="-128"/>
                        </a:rPr>
                        <a:t>　</a:t>
                      </a:r>
                      <a:br>
                        <a:rPr lang="ja-JP" altLang="en-US" sz="1000" b="1" u="none" strike="noStrike" dirty="0">
                          <a:effectLst/>
                          <a:latin typeface="游ゴシック" panose="020B0400000000000000" pitchFamily="50" charset="-128"/>
                          <a:ea typeface="游ゴシック" panose="020B0400000000000000" pitchFamily="50" charset="-128"/>
                        </a:rPr>
                      </a:br>
                      <a:r>
                        <a:rPr lang="ja-JP" altLang="en-US" sz="1000" b="1" u="none" strike="noStrike" dirty="0">
                          <a:effectLst/>
                          <a:latin typeface="游ゴシック" panose="020B0400000000000000" pitchFamily="50" charset="-128"/>
                          <a:ea typeface="游ゴシック" panose="020B0400000000000000" pitchFamily="50" charset="-128"/>
                        </a:rPr>
                        <a:t>アジアの国と地域　</a:t>
                      </a:r>
                      <a:br>
                        <a:rPr lang="ja-JP" altLang="en-US" sz="1000" b="1" u="none" strike="noStrike" dirty="0">
                          <a:effectLst/>
                          <a:latin typeface="游ゴシック" panose="020B0400000000000000" pitchFamily="50" charset="-128"/>
                          <a:ea typeface="游ゴシック" panose="020B0400000000000000" pitchFamily="50" charset="-128"/>
                        </a:rPr>
                      </a:br>
                      <a:r>
                        <a:rPr lang="ja-JP" altLang="en-US" sz="1000" b="1" u="none" strike="noStrike" dirty="0">
                          <a:effectLst/>
                          <a:latin typeface="游ゴシック" panose="020B0400000000000000" pitchFamily="50" charset="-128"/>
                          <a:ea typeface="游ゴシック" panose="020B0400000000000000" pitchFamily="50" charset="-128"/>
                        </a:rPr>
                        <a:t>～インド～</a:t>
                      </a:r>
                      <a:br>
                        <a:rPr lang="ja-JP" altLang="en-US" sz="1000" b="1" u="none" strike="noStrike" dirty="0">
                          <a:effectLst/>
                          <a:latin typeface="游ゴシック" panose="020B0400000000000000" pitchFamily="50" charset="-128"/>
                          <a:ea typeface="游ゴシック" panose="020B0400000000000000" pitchFamily="50" charset="-128"/>
                        </a:rPr>
                      </a:br>
                      <a:r>
                        <a:rPr lang="en-US" altLang="ja-JP" sz="1000" b="1" u="none" strike="noStrike" dirty="0">
                          <a:effectLst/>
                          <a:latin typeface="游ゴシック" panose="020B0400000000000000" pitchFamily="50" charset="-128"/>
                          <a:ea typeface="游ゴシック" panose="020B0400000000000000" pitchFamily="50" charset="-128"/>
                        </a:rPr>
                        <a:t>(5</a:t>
                      </a:r>
                      <a:r>
                        <a:rPr lang="ja-JP" altLang="en-US" sz="1000" b="1" u="none" strike="noStrike" dirty="0">
                          <a:effectLst/>
                          <a:latin typeface="游ゴシック" panose="020B0400000000000000" pitchFamily="50" charset="-128"/>
                          <a:ea typeface="游ゴシック" panose="020B0400000000000000" pitchFamily="50" charset="-128"/>
                        </a:rPr>
                        <a:t>分</a:t>
                      </a:r>
                      <a:r>
                        <a:rPr lang="en-US" altLang="ja-JP" sz="1000" b="1" u="none" strike="noStrike" dirty="0">
                          <a:effectLst/>
                          <a:latin typeface="游ゴシック" panose="020B0400000000000000" pitchFamily="50" charset="-128"/>
                          <a:ea typeface="游ゴシック" panose="020B0400000000000000" pitchFamily="50" charset="-128"/>
                        </a:rPr>
                        <a:t>)</a:t>
                      </a:r>
                      <a:endPar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rowSpan="7">
                  <a:txBody>
                    <a:bodyPr/>
                    <a:lstStyle/>
                    <a:p>
                      <a:pPr lvl="0"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インド生まれのラジープは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アジアに興味を持ったハナとショウタに</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インドの地理や文化を紹介する。</a:t>
                      </a:r>
                      <a:br>
                        <a:rPr lang="ja-JP" altLang="en-US" sz="950" u="none" strike="noStrike" dirty="0">
                          <a:effectLst/>
                          <a:latin typeface="游ゴシック" panose="020B0400000000000000" pitchFamily="50" charset="-128"/>
                          <a:ea typeface="游ゴシック" panose="020B0400000000000000" pitchFamily="50" charset="-128"/>
                        </a:rPr>
                      </a:b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br>
                        <a:rPr lang="ja-JP" altLang="en-US" sz="950" u="none" strike="noStrike" dirty="0">
                          <a:effectLst/>
                          <a:latin typeface="游ゴシック" panose="020B0400000000000000" pitchFamily="50" charset="-128"/>
                          <a:ea typeface="游ゴシック" panose="020B0400000000000000" pitchFamily="50" charset="-128"/>
                        </a:rPr>
                      </a:b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動画内クイズ</a:t>
                      </a:r>
                      <a:r>
                        <a:rPr lang="en-US" altLang="ja-JP" sz="950" u="none" strike="noStrike" dirty="0">
                          <a:effectLst/>
                          <a:latin typeface="游ゴシック" panose="020B0400000000000000" pitchFamily="50" charset="-128"/>
                          <a:ea typeface="游ゴシック" panose="020B0400000000000000" pitchFamily="50" charset="-128"/>
                        </a:rPr>
                        <a:t>】</a:t>
                      </a:r>
                      <a:br>
                        <a:rPr lang="en-US" altLang="ja-JP"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タージマハルとは何でしょう？この３つから選んでね。</a:t>
                      </a:r>
                      <a:endParaRPr lang="en-US" altLang="ja-JP" sz="950" u="none" strike="noStrike" dirty="0">
                        <a:effectLst/>
                        <a:latin typeface="游ゴシック" panose="020B0400000000000000" pitchFamily="50" charset="-128"/>
                        <a:ea typeface="游ゴシック" panose="020B0400000000000000" pitchFamily="50" charset="-128"/>
                      </a:endParaRPr>
                    </a:p>
                    <a:p>
                      <a:pPr lvl="0" algn="l" fontAlgn="ctr">
                        <a:lnSpc>
                          <a:spcPct val="120000"/>
                        </a:lnSpc>
                      </a:pP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①ホテル　</a:t>
                      </a:r>
                    </a:p>
                    <a:p>
                      <a:pPr lvl="0"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②図書館　</a:t>
                      </a:r>
                    </a:p>
                    <a:p>
                      <a:pPr lvl="0"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③お墓</a:t>
                      </a:r>
                    </a:p>
                    <a:p>
                      <a:pPr lvl="0"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答えは「③お墓」</a:t>
                      </a: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２</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１</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■インドの気候・地理</a:t>
                      </a:r>
                      <a:endParaRPr lang="en-US" altLang="ja-JP"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・南アジアにある大きな国で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気候は地域によってちがう。</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・雨季</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乾季</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暑季の</a:t>
                      </a:r>
                      <a:r>
                        <a:rPr lang="en-US" altLang="ja-JP" sz="950" u="none" strike="noStrike" dirty="0">
                          <a:effectLst/>
                          <a:latin typeface="游ゴシック" panose="020B0400000000000000" pitchFamily="50" charset="-128"/>
                          <a:ea typeface="游ゴシック" panose="020B0400000000000000" pitchFamily="50" charset="-128"/>
                        </a:rPr>
                        <a:t>3</a:t>
                      </a:r>
                      <a:r>
                        <a:rPr lang="ja-JP" altLang="en-US" sz="950" u="none" strike="noStrike" dirty="0">
                          <a:effectLst/>
                          <a:latin typeface="游ゴシック" panose="020B0400000000000000" pitchFamily="50" charset="-128"/>
                          <a:ea typeface="游ゴシック" panose="020B0400000000000000" pitchFamily="50" charset="-128"/>
                        </a:rPr>
                        <a:t>つの季節がある。</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・北部のヒマラヤ山脈は冬に寒く</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南部は年間を通じて過ごしやすい気温。北西部の砂漠地帯や首都ニューデリーは夏に非常に高温。</a:t>
                      </a:r>
                      <a:endParaRPr lang="en-US" altLang="ja-JP" sz="950" u="none" strike="noStrike" dirty="0">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4030657754"/>
                  </a:ext>
                </a:extLst>
              </a:tr>
              <a:tr h="676108">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auto" latinLnBrk="0" hangingPunct="1">
                        <a:lnSpc>
                          <a:spcPct val="120000"/>
                        </a:lnSpc>
                        <a:spcBef>
                          <a:spcPts val="0"/>
                        </a:spcBef>
                        <a:spcAft>
                          <a:spcPts val="0"/>
                        </a:spcAft>
                        <a:buClrTx/>
                        <a:buSzTx/>
                        <a:buFontTx/>
                        <a:buNone/>
                        <a:tabLst/>
                        <a:defRPr/>
                      </a:pPr>
                      <a:r>
                        <a:rPr lang="ja-JP" altLang="en-US" sz="950" b="1" u="none" strike="noStrike" dirty="0">
                          <a:effectLst/>
                          <a:latin typeface="游ゴシック" panose="020B0400000000000000" pitchFamily="50" charset="-128"/>
                          <a:ea typeface="游ゴシック" panose="020B0400000000000000" pitchFamily="50" charset="-128"/>
                        </a:rPr>
                        <a:t>２</a:t>
                      </a:r>
                      <a:r>
                        <a:rPr lang="en-US" altLang="ja-JP" sz="950" b="1" u="none" strike="noStrike" dirty="0">
                          <a:effectLst/>
                          <a:latin typeface="游ゴシック" panose="020B0400000000000000" pitchFamily="50" charset="-128"/>
                          <a:ea typeface="游ゴシック" panose="020B0400000000000000" pitchFamily="50" charset="-128"/>
                        </a:rPr>
                        <a:t>_</a:t>
                      </a:r>
                      <a:r>
                        <a:rPr lang="ja-JP" altLang="en-US" sz="950" b="1" u="none" strike="noStrike" dirty="0">
                          <a:effectLst/>
                          <a:latin typeface="游ゴシック" panose="020B0400000000000000" pitchFamily="50" charset="-128"/>
                          <a:ea typeface="游ゴシック" panose="020B0400000000000000" pitchFamily="50" charset="-128"/>
                        </a:rPr>
                        <a:t>２</a:t>
                      </a:r>
                      <a:endParaRPr lang="en-US" altLang="ja-JP" sz="950" u="none" strike="noStrike" dirty="0">
                        <a:effectLst/>
                        <a:latin typeface="游ゴシック" panose="020B0400000000000000" pitchFamily="50" charset="-128"/>
                        <a:ea typeface="游ゴシック" panose="020B0400000000000000" pitchFamily="50" charset="-128"/>
                      </a:endParaRPr>
                    </a:p>
                    <a:p>
                      <a:pPr algn="l">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■インドの民族衣装</a:t>
                      </a: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・インドやパキスタンの女性はカラフルなサリーを着用する。</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・とくに婚礼やパーティーでは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赤や黄色などの明るい色が好まれる。</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・サリーは一枚の長い布で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身体に巻き付けるようにして着る。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3352582530"/>
                  </a:ext>
                </a:extLst>
              </a:tr>
              <a:tr h="467549">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auto" latinLnBrk="0" hangingPunct="1">
                        <a:lnSpc>
                          <a:spcPct val="120000"/>
                        </a:lnSpc>
                        <a:spcBef>
                          <a:spcPts val="0"/>
                        </a:spcBef>
                        <a:spcAft>
                          <a:spcPts val="0"/>
                        </a:spcAft>
                        <a:buClrTx/>
                        <a:buSzTx/>
                        <a:buFontTx/>
                        <a:buNone/>
                        <a:tabLst/>
                        <a:defRPr/>
                      </a:pPr>
                      <a:r>
                        <a:rPr lang="ja-JP" altLang="en-US" sz="950" b="1" u="none" strike="noStrike" dirty="0">
                          <a:effectLst/>
                          <a:latin typeface="游ゴシック" panose="020B0400000000000000" pitchFamily="50" charset="-128"/>
                          <a:ea typeface="游ゴシック" panose="020B0400000000000000" pitchFamily="50" charset="-128"/>
                        </a:rPr>
                        <a:t>２</a:t>
                      </a:r>
                      <a:r>
                        <a:rPr lang="en-US" altLang="ja-JP" sz="950" b="1" u="none" strike="noStrike" dirty="0">
                          <a:effectLst/>
                          <a:latin typeface="游ゴシック" panose="020B0400000000000000" pitchFamily="50" charset="-128"/>
                          <a:ea typeface="游ゴシック" panose="020B0400000000000000" pitchFamily="50" charset="-128"/>
                        </a:rPr>
                        <a:t>_</a:t>
                      </a:r>
                      <a:r>
                        <a:rPr lang="ja-JP" altLang="en-US" sz="950" b="1" u="none" strike="noStrike" dirty="0">
                          <a:effectLst/>
                          <a:latin typeface="游ゴシック" panose="020B0400000000000000" pitchFamily="50" charset="-128"/>
                          <a:ea typeface="游ゴシック" panose="020B0400000000000000" pitchFamily="50" charset="-128"/>
                        </a:rPr>
                        <a:t>３</a:t>
                      </a:r>
                      <a:endParaRPr lang="en-US" altLang="ja-JP" sz="950" u="none" strike="noStrike" dirty="0">
                        <a:effectLst/>
                        <a:latin typeface="游ゴシック" panose="020B0400000000000000" pitchFamily="50" charset="-128"/>
                        <a:ea typeface="游ゴシック" panose="020B0400000000000000" pitchFamily="50" charset="-128"/>
                      </a:endParaRPr>
                    </a:p>
                    <a:p>
                      <a:pPr algn="l">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■インドの言葉</a:t>
                      </a:r>
                      <a:endParaRPr kumimoji="1" lang="ja-JP" altLang="en-US" sz="950" dirty="0">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・ヒンディー語はインドで広く話されており</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約</a:t>
                      </a:r>
                      <a:r>
                        <a:rPr lang="en-US" altLang="ja-JP" sz="950" u="none" strike="noStrike" dirty="0">
                          <a:effectLst/>
                          <a:latin typeface="游ゴシック" panose="020B0400000000000000" pitchFamily="50" charset="-128"/>
                          <a:ea typeface="游ゴシック" panose="020B0400000000000000" pitchFamily="50" charset="-128"/>
                        </a:rPr>
                        <a:t>4</a:t>
                      </a:r>
                      <a:r>
                        <a:rPr lang="ja-JP" altLang="en-US" sz="950" u="none" strike="noStrike" dirty="0">
                          <a:effectLst/>
                          <a:latin typeface="游ゴシック" panose="020B0400000000000000" pitchFamily="50" charset="-128"/>
                          <a:ea typeface="游ゴシック" panose="020B0400000000000000" pitchFamily="50" charset="-128"/>
                        </a:rPr>
                        <a:t>億人が母国語としている。</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・ヒンディー語で「こんにちは」は</a:t>
                      </a:r>
                      <a:r>
                        <a:rPr lang="en-US" altLang="ja-JP" sz="950" u="none" strike="noStrike" dirty="0">
                          <a:effectLst/>
                          <a:latin typeface="游ゴシック" panose="020B0400000000000000" pitchFamily="50" charset="-128"/>
                          <a:ea typeface="游ゴシック" panose="020B0400000000000000" pitchFamily="50" charset="-128"/>
                        </a:rPr>
                        <a:t>,</a:t>
                      </a:r>
                      <a:r>
                        <a:rPr lang="en-US" altLang="ja-JP" sz="950" u="none" strike="noStrike" dirty="0" err="1">
                          <a:effectLst/>
                          <a:latin typeface="游ゴシック" panose="020B0400000000000000" pitchFamily="50" charset="-128"/>
                          <a:ea typeface="游ゴシック" panose="020B0400000000000000" pitchFamily="50" charset="-128"/>
                        </a:rPr>
                        <a:t>नमस्ते</a:t>
                      </a:r>
                      <a:r>
                        <a:rPr lang="en-US" altLang="ja-JP" sz="950" u="none" strike="noStrike" dirty="0">
                          <a:effectLst/>
                          <a:latin typeface="游ゴシック" panose="020B0400000000000000" pitchFamily="50" charset="-128"/>
                          <a:ea typeface="游ゴシック" panose="020B0400000000000000" pitchFamily="50" charset="-128"/>
                        </a:rPr>
                        <a:t> </a:t>
                      </a:r>
                      <a:r>
                        <a:rPr lang="ja-JP" altLang="en-US" sz="950" u="none" strike="noStrike" dirty="0">
                          <a:effectLst/>
                          <a:latin typeface="游ゴシック" panose="020B0400000000000000" pitchFamily="50" charset="-128"/>
                          <a:ea typeface="游ゴシック" panose="020B0400000000000000" pitchFamily="50" charset="-128"/>
                        </a:rPr>
                        <a:t>ナマステ。</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3975670152"/>
                  </a:ext>
                </a:extLst>
              </a:tr>
              <a:tr h="467549">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auto"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２</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４</a:t>
                      </a:r>
                      <a:endParaRPr lang="en-US" altLang="ja-JP" sz="950" u="none" strike="noStrike">
                        <a:effectLst/>
                        <a:latin typeface="游ゴシック" panose="020B0400000000000000" pitchFamily="50" charset="-128"/>
                        <a:ea typeface="游ゴシック" panose="020B0400000000000000" pitchFamily="50" charset="-128"/>
                      </a:endParaRPr>
                    </a:p>
                    <a:p>
                      <a:pPr algn="l">
                        <a:lnSpc>
                          <a:spcPct val="120000"/>
                        </a:lnSpc>
                      </a:pPr>
                      <a:r>
                        <a:rPr lang="ja-JP" altLang="en-US" sz="950" u="none" strike="noStrike">
                          <a:effectLst/>
                          <a:latin typeface="游ゴシック" panose="020B0400000000000000" pitchFamily="50" charset="-128"/>
                          <a:ea typeface="游ゴシック" panose="020B0400000000000000" pitchFamily="50" charset="-128"/>
                        </a:rPr>
                        <a:t>■インドの食事</a:t>
                      </a:r>
                      <a:endParaRPr kumimoji="1" lang="ja-JP" altLang="en-US" sz="950">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・インドのカレーと日本のカレーは少しちがう。</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・右手のみで食事をする。右手が浄</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左手が不浄とされているため。</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2253444386"/>
                  </a:ext>
                </a:extLst>
              </a:tr>
              <a:tr h="777107">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auto" latinLnBrk="0" hangingPunct="1">
                        <a:lnSpc>
                          <a:spcPct val="120000"/>
                        </a:lnSpc>
                        <a:spcBef>
                          <a:spcPts val="0"/>
                        </a:spcBef>
                        <a:spcAft>
                          <a:spcPts val="0"/>
                        </a:spcAft>
                        <a:buClrTx/>
                        <a:buSzTx/>
                        <a:buFontTx/>
                        <a:buNone/>
                        <a:tabLst/>
                        <a:defRPr/>
                      </a:pPr>
                      <a:r>
                        <a:rPr lang="ja-JP" altLang="en-US" sz="950" b="1" u="none" strike="noStrike" dirty="0">
                          <a:effectLst/>
                          <a:latin typeface="游ゴシック" panose="020B0400000000000000" pitchFamily="50" charset="-128"/>
                          <a:ea typeface="游ゴシック" panose="020B0400000000000000" pitchFamily="50" charset="-128"/>
                        </a:rPr>
                        <a:t>２</a:t>
                      </a:r>
                      <a:r>
                        <a:rPr lang="en-US" altLang="ja-JP" sz="950" b="1" u="none" strike="noStrike" dirty="0">
                          <a:effectLst/>
                          <a:latin typeface="游ゴシック" panose="020B0400000000000000" pitchFamily="50" charset="-128"/>
                          <a:ea typeface="游ゴシック" panose="020B0400000000000000" pitchFamily="50" charset="-128"/>
                        </a:rPr>
                        <a:t>_</a:t>
                      </a:r>
                      <a:r>
                        <a:rPr lang="ja-JP" altLang="en-US" sz="950" b="1" u="none" strike="noStrike" dirty="0">
                          <a:effectLst/>
                          <a:latin typeface="游ゴシック" panose="020B0400000000000000" pitchFamily="50" charset="-128"/>
                          <a:ea typeface="游ゴシック" panose="020B0400000000000000" pitchFamily="50" charset="-128"/>
                        </a:rPr>
                        <a:t>５</a:t>
                      </a:r>
                      <a:endParaRPr lang="en-US" altLang="ja-JP" sz="950" u="none" strike="noStrike" dirty="0">
                        <a:effectLst/>
                        <a:latin typeface="游ゴシック" panose="020B0400000000000000" pitchFamily="50" charset="-128"/>
                        <a:ea typeface="游ゴシック" panose="020B0400000000000000" pitchFamily="50" charset="-128"/>
                      </a:endParaRPr>
                    </a:p>
                    <a:p>
                      <a:pPr algn="l">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■インドのスポーツ文化</a:t>
                      </a:r>
                      <a:endParaRPr kumimoji="1" lang="ja-JP" altLang="en-US" sz="950" dirty="0">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・インドで人気なスポーツにはクリケットがある。</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・カバディはインド発祥の国技で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鬼ごっことドッジボールを融合したようなルールを持つ。</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　攻撃チームの１人が「カバディ</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カバディ</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」と言いながら多くの人にタッチし</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自陣に戻ると得点となる。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ワークシートクイズ</a:t>
                      </a:r>
                      <a:endParaRPr lang="en-US" altLang="ja-JP" sz="950" b="0" i="0" u="none" strike="noStrike">
                        <a:solidFill>
                          <a:srgbClr val="000000"/>
                        </a:solidFill>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第１問の解説</a:t>
                      </a: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3647699533"/>
                  </a:ext>
                </a:extLst>
              </a:tr>
              <a:tr h="676108">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auto"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２</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６</a:t>
                      </a:r>
                      <a:endParaRPr lang="en-US" altLang="ja-JP" sz="950" u="none" strike="noStrike">
                        <a:effectLst/>
                        <a:latin typeface="游ゴシック" panose="020B0400000000000000" pitchFamily="50" charset="-128"/>
                        <a:ea typeface="游ゴシック" panose="020B0400000000000000" pitchFamily="50" charset="-128"/>
                      </a:endParaRPr>
                    </a:p>
                    <a:p>
                      <a:pPr algn="l">
                        <a:lnSpc>
                          <a:spcPct val="120000"/>
                        </a:lnSpc>
                      </a:pPr>
                      <a:r>
                        <a:rPr lang="ja-JP" altLang="en-US" sz="950" u="none" strike="noStrike">
                          <a:effectLst/>
                          <a:latin typeface="游ゴシック" panose="020B0400000000000000" pitchFamily="50" charset="-128"/>
                          <a:ea typeface="游ゴシック" panose="020B0400000000000000" pitchFamily="50" charset="-128"/>
                        </a:rPr>
                        <a:t>■インドの建物</a:t>
                      </a:r>
                      <a:endParaRPr kumimoji="1" lang="ja-JP" altLang="en-US" sz="950">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・インドで一番有名な建物はタージマハル。</a:t>
                      </a:r>
                      <a:br>
                        <a:rPr lang="ja-JP" altLang="en-US" sz="950" u="none" strike="noStrike">
                          <a:effectLst/>
                          <a:latin typeface="游ゴシック" panose="020B0400000000000000" pitchFamily="50" charset="-128"/>
                          <a:ea typeface="游ゴシック" panose="020B0400000000000000" pitchFamily="50" charset="-128"/>
                        </a:rPr>
                      </a:br>
                      <a:r>
                        <a:rPr lang="ja-JP" altLang="en-US" sz="950" u="none" strike="noStrike">
                          <a:effectLst/>
                          <a:latin typeface="游ゴシック" panose="020B0400000000000000" pitchFamily="50" charset="-128"/>
                          <a:ea typeface="游ゴシック" panose="020B0400000000000000" pitchFamily="50" charset="-128"/>
                        </a:rPr>
                        <a:t>・タージマハルは昔の皇帝が</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⾃分の奥さんのために建てたお墓のようなもの。</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2132912120"/>
                  </a:ext>
                </a:extLst>
              </a:tr>
              <a:tr h="60745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auto"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２</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７</a:t>
                      </a:r>
                      <a:endParaRPr lang="en-US" altLang="ja-JP" sz="950" u="none" strike="noStrike">
                        <a:effectLst/>
                        <a:latin typeface="游ゴシック" panose="020B0400000000000000" pitchFamily="50" charset="-128"/>
                        <a:ea typeface="游ゴシック" panose="020B0400000000000000" pitchFamily="50" charset="-128"/>
                      </a:endParaRPr>
                    </a:p>
                    <a:p>
                      <a:pPr algn="l">
                        <a:lnSpc>
                          <a:spcPct val="120000"/>
                        </a:lnSpc>
                      </a:pPr>
                      <a:r>
                        <a:rPr lang="ja-JP" altLang="en-US" sz="950" u="none" strike="noStrike">
                          <a:effectLst/>
                          <a:latin typeface="游ゴシック" panose="020B0400000000000000" pitchFamily="50" charset="-128"/>
                          <a:ea typeface="游ゴシック" panose="020B0400000000000000" pitchFamily="50" charset="-128"/>
                        </a:rPr>
                        <a:t>■インドの映画</a:t>
                      </a:r>
                      <a:endParaRPr kumimoji="1" lang="ja-JP" altLang="en-US" sz="950">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・インド人は映画が大好き。</a:t>
                      </a:r>
                      <a:br>
                        <a:rPr lang="ja-JP" altLang="en-US" sz="950" u="none" strike="noStrike">
                          <a:effectLst/>
                          <a:latin typeface="游ゴシック" panose="020B0400000000000000" pitchFamily="50" charset="-128"/>
                          <a:ea typeface="游ゴシック" panose="020B0400000000000000" pitchFamily="50" charset="-128"/>
                        </a:rPr>
                      </a:br>
                      <a:r>
                        <a:rPr lang="ja-JP" altLang="en-US" sz="950" u="none" strike="noStrike">
                          <a:effectLst/>
                          <a:latin typeface="游ゴシック" panose="020B0400000000000000" pitchFamily="50" charset="-128"/>
                          <a:ea typeface="游ゴシック" panose="020B0400000000000000" pitchFamily="50" charset="-128"/>
                        </a:rPr>
                        <a:t>・毎年たくさんの映画が作られていて</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１年間の映画製作本数は世界１位。インド映画では</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ストーリーの途中で歌やダンスが盛り込まれている。</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1145369459"/>
                  </a:ext>
                </a:extLst>
              </a:tr>
              <a:tr h="676108">
                <a:tc vMerge="1">
                  <a:txBody>
                    <a:bodyPr/>
                    <a:lstStyle/>
                    <a:p>
                      <a:endParaRPr kumimoji="1" lang="ja-JP" altLang="en-US"/>
                    </a:p>
                  </a:txBody>
                  <a:tcPr/>
                </a:tc>
                <a:tc>
                  <a:txBody>
                    <a:bodyPr/>
                    <a:lstStyle/>
                    <a:p>
                      <a:pPr lvl="0" algn="l" fontAlgn="ctr">
                        <a:lnSpc>
                          <a:spcPct val="120000"/>
                        </a:lnSpc>
                      </a:pPr>
                      <a:r>
                        <a:rPr lang="ja-JP" altLang="en-US" sz="950" u="none" strike="noStrike">
                          <a:solidFill>
                            <a:schemeClr val="tx1"/>
                          </a:solidFill>
                          <a:effectLst/>
                          <a:latin typeface="游ゴシック" panose="020B0400000000000000" pitchFamily="50" charset="-128"/>
                          <a:ea typeface="游ゴシック" panose="020B0400000000000000" pitchFamily="50" charset="-128"/>
                        </a:rPr>
                        <a:t>インタビュー</a:t>
                      </a:r>
                      <a:endParaRPr lang="ja-JP" altLang="en-US" sz="950" b="0" i="0" u="none" strike="noStrike">
                        <a:solidFill>
                          <a:schemeClr val="tx1"/>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solidFill>
                            <a:schemeClr val="tx1"/>
                          </a:solidFill>
                          <a:effectLst/>
                          <a:latin typeface="游ゴシック" panose="020B0400000000000000" pitchFamily="50" charset="-128"/>
                          <a:ea typeface="游ゴシック" panose="020B0400000000000000" pitchFamily="50" charset="-128"/>
                        </a:rPr>
                        <a:t>２</a:t>
                      </a:r>
                      <a:r>
                        <a:rPr lang="en-US" altLang="ja-JP" sz="950" b="1" u="none" strike="noStrike">
                          <a:solidFill>
                            <a:schemeClr val="tx1"/>
                          </a:solidFill>
                          <a:effectLst/>
                          <a:latin typeface="游ゴシック" panose="020B0400000000000000" pitchFamily="50" charset="-128"/>
                          <a:ea typeface="游ゴシック" panose="020B0400000000000000" pitchFamily="50" charset="-128"/>
                        </a:rPr>
                        <a:t>_</a:t>
                      </a:r>
                      <a:r>
                        <a:rPr lang="ja-JP" altLang="en-US" sz="950" b="1" u="none" strike="noStrike">
                          <a:solidFill>
                            <a:schemeClr val="tx1"/>
                          </a:solidFill>
                          <a:effectLst/>
                          <a:latin typeface="游ゴシック" panose="020B0400000000000000" pitchFamily="50" charset="-128"/>
                          <a:ea typeface="游ゴシック" panose="020B0400000000000000" pitchFamily="50" charset="-128"/>
                        </a:rPr>
                        <a:t>８</a:t>
                      </a:r>
                      <a:endParaRPr lang="en-US" altLang="ja-JP" sz="950" u="none" strike="noStrike">
                        <a:solidFill>
                          <a:schemeClr val="tx1"/>
                        </a:solidFill>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solidFill>
                            <a:schemeClr val="tx1"/>
                          </a:solidFill>
                          <a:effectLst/>
                          <a:latin typeface="游ゴシック" panose="020B0400000000000000" pitchFamily="50" charset="-128"/>
                          <a:ea typeface="游ゴシック" panose="020B0400000000000000" pitchFamily="50" charset="-128"/>
                        </a:rPr>
                        <a:t>■インドを知るためのインタビュー</a:t>
                      </a:r>
                      <a:endParaRPr lang="ja-JP" altLang="en-US" sz="950" b="0" i="0" u="none" strike="noStrike">
                        <a:solidFill>
                          <a:schemeClr val="tx1"/>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solidFill>
                            <a:schemeClr val="tx1"/>
                          </a:solidFill>
                          <a:effectLst/>
                          <a:latin typeface="游ゴシック" panose="020B0400000000000000" pitchFamily="50" charset="-128"/>
                          <a:ea typeface="游ゴシック" panose="020B0400000000000000" pitchFamily="50" charset="-128"/>
                        </a:rPr>
                        <a:t>・出身地は？　・日本のカレーは好きか？またインドのカレーとの違いは？</a:t>
                      </a:r>
                      <a:br>
                        <a:rPr lang="en-US" altLang="ja-JP" sz="950" u="none" strike="noStrike" dirty="0">
                          <a:solidFill>
                            <a:schemeClr val="tx1"/>
                          </a:solidFill>
                          <a:effectLst/>
                          <a:latin typeface="游ゴシック" panose="020B0400000000000000" pitchFamily="50" charset="-128"/>
                          <a:ea typeface="游ゴシック" panose="020B0400000000000000" pitchFamily="50" charset="-128"/>
                        </a:rPr>
                      </a:br>
                      <a:r>
                        <a:rPr lang="ja-JP" altLang="en-US" sz="950" u="none" strike="noStrike" dirty="0">
                          <a:solidFill>
                            <a:schemeClr val="tx1"/>
                          </a:solidFill>
                          <a:effectLst/>
                          <a:latin typeface="游ゴシック" panose="020B0400000000000000" pitchFamily="50" charset="-128"/>
                          <a:ea typeface="游ゴシック" panose="020B0400000000000000" pitchFamily="50" charset="-128"/>
                        </a:rPr>
                        <a:t>・日本に来て面白かったこと、おどろいたことは？　・インドの面白さは？</a:t>
                      </a:r>
                      <a:endParaRPr lang="en-US" altLang="ja-JP" sz="950" u="none" strike="noStrike" dirty="0">
                        <a:solidFill>
                          <a:schemeClr val="tx1"/>
                        </a:solidFill>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b="0" i="0" u="none" strike="noStrike" dirty="0">
                          <a:solidFill>
                            <a:schemeClr val="tx1"/>
                          </a:solidFill>
                          <a:effectLst/>
                          <a:latin typeface="游ゴシック" panose="020B0400000000000000" pitchFamily="50" charset="-128"/>
                          <a:ea typeface="游ゴシック" panose="020B0400000000000000" pitchFamily="50" charset="-128"/>
                        </a:rPr>
                        <a:t>・クリケットはインドで人気があるか？　・日本の人にインドの魅力を紹介</a:t>
                      </a: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594772699"/>
                  </a:ext>
                </a:extLst>
              </a:tr>
            </a:tbl>
          </a:graphicData>
        </a:graphic>
      </p:graphicFrame>
      <p:grpSp>
        <p:nvGrpSpPr>
          <p:cNvPr id="3" name="グループ化 2">
            <a:extLst>
              <a:ext uri="{FF2B5EF4-FFF2-40B4-BE49-F238E27FC236}">
                <a16:creationId xmlns:a16="http://schemas.microsoft.com/office/drawing/2014/main" id="{8BC76D5C-A1EE-0FEA-B2AA-AD367A83707A}"/>
              </a:ext>
            </a:extLst>
          </p:cNvPr>
          <p:cNvGrpSpPr/>
          <p:nvPr/>
        </p:nvGrpSpPr>
        <p:grpSpPr>
          <a:xfrm>
            <a:off x="549524" y="546558"/>
            <a:ext cx="6463667" cy="773225"/>
            <a:chOff x="549524" y="546558"/>
            <a:chExt cx="6463667" cy="773225"/>
          </a:xfrm>
        </p:grpSpPr>
        <p:sp>
          <p:nvSpPr>
            <p:cNvPr id="4" name="角丸四角形 7">
              <a:extLst>
                <a:ext uri="{FF2B5EF4-FFF2-40B4-BE49-F238E27FC236}">
                  <a16:creationId xmlns:a16="http://schemas.microsoft.com/office/drawing/2014/main" id="{C49187BD-2006-A718-085D-7224670B1D9A}"/>
                </a:ext>
              </a:extLst>
            </p:cNvPr>
            <p:cNvSpPr/>
            <p:nvPr/>
          </p:nvSpPr>
          <p:spPr>
            <a:xfrm>
              <a:off x="549524" y="546558"/>
              <a:ext cx="6463667" cy="773225"/>
            </a:xfrm>
            <a:prstGeom prst="roundRect">
              <a:avLst>
                <a:gd name="adj" fmla="val 6362"/>
              </a:avLst>
            </a:prstGeom>
            <a:no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19">
              <a:extLst>
                <a:ext uri="{FF2B5EF4-FFF2-40B4-BE49-F238E27FC236}">
                  <a16:creationId xmlns:a16="http://schemas.microsoft.com/office/drawing/2014/main" id="{25E90990-B643-0955-2505-5C480D9DBB67}"/>
                </a:ext>
              </a:extLst>
            </p:cNvPr>
            <p:cNvSpPr>
              <a:spLocks noChangeAspect="1"/>
            </p:cNvSpPr>
            <p:nvPr/>
          </p:nvSpPr>
          <p:spPr>
            <a:xfrm>
              <a:off x="626822" y="630008"/>
              <a:ext cx="50400" cy="504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20">
              <a:extLst>
                <a:ext uri="{FF2B5EF4-FFF2-40B4-BE49-F238E27FC236}">
                  <a16:creationId xmlns:a16="http://schemas.microsoft.com/office/drawing/2014/main" id="{F4840EAC-A040-F3DB-7694-32DF738A7642}"/>
                </a:ext>
              </a:extLst>
            </p:cNvPr>
            <p:cNvSpPr>
              <a:spLocks noChangeAspect="1"/>
            </p:cNvSpPr>
            <p:nvPr/>
          </p:nvSpPr>
          <p:spPr>
            <a:xfrm>
              <a:off x="626822" y="1191748"/>
              <a:ext cx="50400" cy="504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21">
              <a:extLst>
                <a:ext uri="{FF2B5EF4-FFF2-40B4-BE49-F238E27FC236}">
                  <a16:creationId xmlns:a16="http://schemas.microsoft.com/office/drawing/2014/main" id="{653D2B2F-EBFE-4B7A-D569-FA92CA9ED5AF}"/>
                </a:ext>
              </a:extLst>
            </p:cNvPr>
            <p:cNvSpPr>
              <a:spLocks noChangeAspect="1"/>
            </p:cNvSpPr>
            <p:nvPr/>
          </p:nvSpPr>
          <p:spPr>
            <a:xfrm>
              <a:off x="6876892" y="630008"/>
              <a:ext cx="50400" cy="504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22">
              <a:extLst>
                <a:ext uri="{FF2B5EF4-FFF2-40B4-BE49-F238E27FC236}">
                  <a16:creationId xmlns:a16="http://schemas.microsoft.com/office/drawing/2014/main" id="{8646CDCB-5E1D-D2E2-DAAB-04355DB730BC}"/>
                </a:ext>
              </a:extLst>
            </p:cNvPr>
            <p:cNvSpPr>
              <a:spLocks noChangeAspect="1"/>
            </p:cNvSpPr>
            <p:nvPr/>
          </p:nvSpPr>
          <p:spPr>
            <a:xfrm>
              <a:off x="6876892" y="1191748"/>
              <a:ext cx="50400" cy="504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object 13">
            <a:extLst>
              <a:ext uri="{FF2B5EF4-FFF2-40B4-BE49-F238E27FC236}">
                <a16:creationId xmlns:a16="http://schemas.microsoft.com/office/drawing/2014/main" id="{2F8ADC3B-B56A-B00E-A0C7-31D2858F672D}"/>
              </a:ext>
            </a:extLst>
          </p:cNvPr>
          <p:cNvSpPr txBox="1"/>
          <p:nvPr/>
        </p:nvSpPr>
        <p:spPr>
          <a:xfrm>
            <a:off x="763121" y="740835"/>
            <a:ext cx="6036473" cy="276999"/>
          </a:xfrm>
          <a:prstGeom prst="rect">
            <a:avLst/>
          </a:prstGeom>
        </p:spPr>
        <p:txBody>
          <a:bodyPr vert="horz" wrap="square" lIns="0" tIns="0" rIns="0" bIns="0" rtlCol="0">
            <a:spAutoFit/>
          </a:bodyPr>
          <a:lstStyle/>
          <a:p>
            <a:pPr marL="38100" algn="ctr">
              <a:spcBef>
                <a:spcPts val="1100"/>
              </a:spcBef>
              <a:tabLst>
                <a:tab pos="2669540" algn="l"/>
              </a:tabLst>
            </a:pPr>
            <a:r>
              <a:rPr lang="ja-JP" altLang="en-US" b="1" spc="90" dirty="0">
                <a:solidFill>
                  <a:srgbClr val="231916"/>
                </a:solidFill>
                <a:latin typeface="游ゴシック" panose="020B0400000000000000" pitchFamily="50" charset="-128"/>
                <a:ea typeface="游ゴシック" panose="020B0400000000000000" pitchFamily="50" charset="-128"/>
                <a:cs typeface="Noto Sans CJK JP Bold"/>
              </a:rPr>
              <a:t>「アジアの国や地域について学ぼう」</a:t>
            </a:r>
            <a:r>
              <a:rPr lang="ja-JP" altLang="en-US" b="1" spc="95" dirty="0">
                <a:solidFill>
                  <a:srgbClr val="231916"/>
                </a:solidFill>
                <a:latin typeface="游ゴシック" panose="020B0400000000000000" pitchFamily="50" charset="-128"/>
                <a:ea typeface="游ゴシック" panose="020B0400000000000000" pitchFamily="50" charset="-128"/>
                <a:cs typeface="Noto Sans CJK JP Bold"/>
              </a:rPr>
              <a:t>動画解説書</a:t>
            </a:r>
            <a:endParaRPr dirty="0">
              <a:latin typeface="游ゴシック" panose="020B0400000000000000" pitchFamily="50" charset="-128"/>
              <a:ea typeface="游ゴシック" panose="020B0400000000000000" pitchFamily="50" charset="-128"/>
              <a:cs typeface="Noto Sans CJK JP Regular"/>
            </a:endParaRPr>
          </a:p>
        </p:txBody>
      </p:sp>
      <p:grpSp>
        <p:nvGrpSpPr>
          <p:cNvPr id="10" name="グループ化 9">
            <a:extLst>
              <a:ext uri="{FF2B5EF4-FFF2-40B4-BE49-F238E27FC236}">
                <a16:creationId xmlns:a16="http://schemas.microsoft.com/office/drawing/2014/main" id="{68738BAE-9583-9070-E4E8-CAFB009EA8FA}"/>
              </a:ext>
            </a:extLst>
          </p:cNvPr>
          <p:cNvGrpSpPr/>
          <p:nvPr/>
        </p:nvGrpSpPr>
        <p:grpSpPr>
          <a:xfrm>
            <a:off x="2742202" y="1158143"/>
            <a:ext cx="2078311" cy="324000"/>
            <a:chOff x="2738164" y="64326"/>
            <a:chExt cx="2078311" cy="324000"/>
          </a:xfrm>
        </p:grpSpPr>
        <p:sp>
          <p:nvSpPr>
            <p:cNvPr id="11" name="角丸四角形 24">
              <a:extLst>
                <a:ext uri="{FF2B5EF4-FFF2-40B4-BE49-F238E27FC236}">
                  <a16:creationId xmlns:a16="http://schemas.microsoft.com/office/drawing/2014/main" id="{7A47F42C-AD03-D370-151E-DFF8615517A0}"/>
                </a:ext>
              </a:extLst>
            </p:cNvPr>
            <p:cNvSpPr/>
            <p:nvPr/>
          </p:nvSpPr>
          <p:spPr>
            <a:xfrm>
              <a:off x="2738164" y="64326"/>
              <a:ext cx="2078311" cy="324000"/>
            </a:xfrm>
            <a:prstGeom prst="roundRect">
              <a:avLst>
                <a:gd name="adj" fmla="val 15158"/>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片側の 2 つの角を丸めた四角形 25">
              <a:extLst>
                <a:ext uri="{FF2B5EF4-FFF2-40B4-BE49-F238E27FC236}">
                  <a16:creationId xmlns:a16="http://schemas.microsoft.com/office/drawing/2014/main" id="{A26FE0D9-4FDC-974A-1C8F-73748D9C936B}"/>
                </a:ext>
              </a:extLst>
            </p:cNvPr>
            <p:cNvSpPr/>
            <p:nvPr/>
          </p:nvSpPr>
          <p:spPr>
            <a:xfrm rot="16200000">
              <a:off x="3195911" y="-385288"/>
              <a:ext cx="324000" cy="1223228"/>
            </a:xfrm>
            <a:prstGeom prst="round2Same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object 13">
              <a:extLst>
                <a:ext uri="{FF2B5EF4-FFF2-40B4-BE49-F238E27FC236}">
                  <a16:creationId xmlns:a16="http://schemas.microsoft.com/office/drawing/2014/main" id="{EF9C1DB1-1253-7848-3913-6714C05C8721}"/>
                </a:ext>
              </a:extLst>
            </p:cNvPr>
            <p:cNvSpPr txBox="1"/>
            <p:nvPr/>
          </p:nvSpPr>
          <p:spPr>
            <a:xfrm>
              <a:off x="2780022" y="93388"/>
              <a:ext cx="1155778" cy="273847"/>
            </a:xfrm>
            <a:prstGeom prst="rect">
              <a:avLst/>
            </a:prstGeom>
          </p:spPr>
          <p:txBody>
            <a:bodyPr vert="horz" wrap="none" lIns="0" tIns="0" rIns="0" bIns="0" rtlCol="0" anchor="ctr">
              <a:noAutofit/>
            </a:bodyPr>
            <a:lstStyle/>
            <a:p>
              <a:pPr marL="4763" algn="ctr">
                <a:spcBef>
                  <a:spcPts val="1700"/>
                </a:spcBef>
                <a:tabLst>
                  <a:tab pos="1758950" algn="l"/>
                </a:tabLst>
              </a:pPr>
              <a:r>
                <a:rPr sz="1200" b="1" spc="-75">
                  <a:solidFill>
                    <a:srgbClr val="FFFFFF"/>
                  </a:solidFill>
                  <a:latin typeface="Yu Gothic" panose="020B0400000000000000" pitchFamily="34" charset="-128"/>
                  <a:cs typeface="Noto Sans CJK JP Bold"/>
                </a:rPr>
                <a:t>小</a:t>
              </a:r>
              <a:r>
                <a:rPr lang="en-US" sz="1200" b="1" spc="-75">
                  <a:solidFill>
                    <a:srgbClr val="FFFFFF"/>
                  </a:solidFill>
                  <a:latin typeface="Yu Gothic" panose="020B0400000000000000" pitchFamily="34" charset="-128"/>
                  <a:cs typeface="Noto Sans CJK JP Bold"/>
                </a:rPr>
                <a:t>1</a:t>
              </a:r>
              <a:r>
                <a:rPr sz="1050" b="1" baseline="15873">
                  <a:solidFill>
                    <a:srgbClr val="FFFFFF"/>
                  </a:solidFill>
                  <a:latin typeface="Yu Gothic" panose="020B0400000000000000" pitchFamily="34" charset="-128"/>
                  <a:cs typeface="Noto Sans CJK JP Bold"/>
                </a:rPr>
                <a:t>～</a:t>
              </a:r>
              <a:r>
                <a:rPr sz="1200" b="1" spc="-35">
                  <a:solidFill>
                    <a:srgbClr val="FFFFFF"/>
                  </a:solidFill>
                  <a:latin typeface="Yu Gothic" panose="020B0400000000000000" pitchFamily="34" charset="-128"/>
                  <a:cs typeface="Noto Sans CJK JP Bold"/>
                </a:rPr>
                <a:t>小</a:t>
              </a:r>
              <a:r>
                <a:rPr sz="1200" b="1" spc="-80">
                  <a:solidFill>
                    <a:srgbClr val="FFFFFF"/>
                  </a:solidFill>
                  <a:latin typeface="Yu Gothic" panose="020B0400000000000000" pitchFamily="34" charset="-128"/>
                  <a:cs typeface="Noto Sans CJK JP Bold"/>
                </a:rPr>
                <a:t>６</a:t>
              </a:r>
              <a:r>
                <a:rPr sz="1200" b="1" spc="90">
                  <a:solidFill>
                    <a:srgbClr val="FFFFFF"/>
                  </a:solidFill>
                  <a:latin typeface="Yu Gothic" panose="020B0400000000000000" pitchFamily="34" charset="-128"/>
                  <a:cs typeface="Noto Sans CJK JP Bold"/>
                </a:rPr>
                <a:t>対</a:t>
              </a:r>
              <a:r>
                <a:rPr sz="1200" b="1" spc="-50">
                  <a:solidFill>
                    <a:srgbClr val="FFFFFF"/>
                  </a:solidFill>
                  <a:latin typeface="Yu Gothic" panose="020B0400000000000000" pitchFamily="34" charset="-128"/>
                  <a:cs typeface="Noto Sans CJK JP Bold"/>
                </a:rPr>
                <a:t>象</a:t>
              </a:r>
              <a:endParaRPr sz="1200">
                <a:latin typeface="Yu Gothic" panose="020B0400000000000000" pitchFamily="34" charset="-128"/>
                <a:cs typeface="Noto Sans CJK JP Regular"/>
              </a:endParaRPr>
            </a:p>
          </p:txBody>
        </p:sp>
        <p:sp>
          <p:nvSpPr>
            <p:cNvPr id="14" name="object 13">
              <a:extLst>
                <a:ext uri="{FF2B5EF4-FFF2-40B4-BE49-F238E27FC236}">
                  <a16:creationId xmlns:a16="http://schemas.microsoft.com/office/drawing/2014/main" id="{CCBC5956-8981-E7B7-F770-1E89AFC8ECFF}"/>
                </a:ext>
              </a:extLst>
            </p:cNvPr>
            <p:cNvSpPr txBox="1"/>
            <p:nvPr/>
          </p:nvSpPr>
          <p:spPr>
            <a:xfrm>
              <a:off x="4039120" y="93388"/>
              <a:ext cx="696653" cy="273847"/>
            </a:xfrm>
            <a:prstGeom prst="rect">
              <a:avLst/>
            </a:prstGeom>
          </p:spPr>
          <p:txBody>
            <a:bodyPr vert="horz" wrap="none" lIns="0" tIns="0" rIns="0" bIns="0" rtlCol="0" anchor="ctr">
              <a:noAutofit/>
            </a:bodyPr>
            <a:lstStyle/>
            <a:p>
              <a:pPr marL="4763" algn="ctr">
                <a:spcBef>
                  <a:spcPts val="1700"/>
                </a:spcBef>
                <a:tabLst>
                  <a:tab pos="1758950" algn="l"/>
                </a:tabLst>
              </a:pPr>
              <a:r>
                <a:rPr lang="ja-JP" altLang="en-US" sz="1200" b="1" spc="-45">
                  <a:solidFill>
                    <a:srgbClr val="231916"/>
                  </a:solidFill>
                  <a:latin typeface="Yu Gothic" panose="020B0400000000000000" pitchFamily="34" charset="-128"/>
                  <a:cs typeface="Noto Sans CJK JP Bold"/>
                </a:rPr>
                <a:t>小学生</a:t>
              </a:r>
              <a:r>
                <a:rPr lang="en-US" altLang="ja-JP" sz="1200" b="1" spc="-45">
                  <a:solidFill>
                    <a:srgbClr val="231916"/>
                  </a:solidFill>
                  <a:latin typeface="Yu Gothic" panose="020B0400000000000000" pitchFamily="34" charset="-128"/>
                  <a:cs typeface="Noto Sans CJK JP Bold"/>
                </a:rPr>
                <a:t>B</a:t>
              </a:r>
            </a:p>
          </p:txBody>
        </p:sp>
      </p:grpSp>
      <p:sp>
        <p:nvSpPr>
          <p:cNvPr id="22" name="object 106">
            <a:extLst>
              <a:ext uri="{FF2B5EF4-FFF2-40B4-BE49-F238E27FC236}">
                <a16:creationId xmlns:a16="http://schemas.microsoft.com/office/drawing/2014/main" id="{F01F42F3-DCDD-B705-D870-F96DFA1BE29A}"/>
              </a:ext>
            </a:extLst>
          </p:cNvPr>
          <p:cNvSpPr/>
          <p:nvPr/>
        </p:nvSpPr>
        <p:spPr>
          <a:xfrm>
            <a:off x="3489955" y="411318"/>
            <a:ext cx="582804" cy="243890"/>
          </a:xfrm>
          <a:custGeom>
            <a:avLst/>
            <a:gdLst/>
            <a:ahLst/>
            <a:cxnLst/>
            <a:rect l="l" t="t" r="r" b="b"/>
            <a:pathLst>
              <a:path w="1512570" h="180339">
                <a:moveTo>
                  <a:pt x="1511998" y="0"/>
                </a:moveTo>
                <a:lnTo>
                  <a:pt x="0" y="0"/>
                </a:lnTo>
                <a:lnTo>
                  <a:pt x="0" y="179997"/>
                </a:lnTo>
                <a:lnTo>
                  <a:pt x="1511998" y="179997"/>
                </a:lnTo>
                <a:lnTo>
                  <a:pt x="1511998" y="0"/>
                </a:lnTo>
                <a:close/>
              </a:path>
            </a:pathLst>
          </a:custGeom>
          <a:solidFill>
            <a:srgbClr val="FFFFFF"/>
          </a:solidFill>
        </p:spPr>
        <p:txBody>
          <a:bodyPr wrap="square" lIns="0" tIns="0" rIns="0" bIns="0" rtlCol="0"/>
          <a:lstStyle/>
          <a:p>
            <a:endParaRPr/>
          </a:p>
        </p:txBody>
      </p:sp>
      <p:pic>
        <p:nvPicPr>
          <p:cNvPr id="23" name="グラフィックス 22">
            <a:extLst>
              <a:ext uri="{FF2B5EF4-FFF2-40B4-BE49-F238E27FC236}">
                <a16:creationId xmlns:a16="http://schemas.microsoft.com/office/drawing/2014/main" id="{911FCF0C-4A68-DE92-4095-81DB4974A42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667057" y="402597"/>
            <a:ext cx="228600" cy="228600"/>
          </a:xfrm>
          <a:prstGeom prst="rect">
            <a:avLst/>
          </a:prstGeom>
        </p:spPr>
      </p:pic>
      <p:sp>
        <p:nvSpPr>
          <p:cNvPr id="28" name="テキスト ボックス 27">
            <a:extLst>
              <a:ext uri="{FF2B5EF4-FFF2-40B4-BE49-F238E27FC236}">
                <a16:creationId xmlns:a16="http://schemas.microsoft.com/office/drawing/2014/main" id="{C37EF052-B212-F74B-0F55-7DAFD35F1E50}"/>
              </a:ext>
            </a:extLst>
          </p:cNvPr>
          <p:cNvSpPr txBox="1"/>
          <p:nvPr/>
        </p:nvSpPr>
        <p:spPr>
          <a:xfrm>
            <a:off x="7596770" y="537953"/>
            <a:ext cx="4564702" cy="358881"/>
          </a:xfrm>
          <a:prstGeom prst="rect">
            <a:avLst/>
          </a:prstGeom>
          <a:noFill/>
        </p:spPr>
        <p:txBody>
          <a:bodyPr wrap="square" lIns="0" tIns="0" rIns="0" bIns="0">
            <a:spAutoFit/>
          </a:bodyPr>
          <a:lstStyle/>
          <a:p>
            <a:pPr>
              <a:lnSpc>
                <a:spcPct val="120000"/>
              </a:lnSpc>
            </a:pPr>
            <a:r>
              <a:rPr lang="ja-JP" altLang="en-US" sz="1000" b="1">
                <a:solidFill>
                  <a:srgbClr val="00B050"/>
                </a:solidFill>
                <a:latin typeface="游ゴシック" panose="020B0400000000000000" pitchFamily="50" charset="-128"/>
                <a:ea typeface="游ゴシック" panose="020B0400000000000000" pitchFamily="50" charset="-128"/>
              </a:rPr>
              <a:t>大会に参加するアジアの国や地域について</a:t>
            </a:r>
            <a:r>
              <a:rPr lang="en-US" altLang="ja-JP" sz="1000" b="1">
                <a:solidFill>
                  <a:srgbClr val="00B050"/>
                </a:solidFill>
                <a:latin typeface="游ゴシック" panose="020B0400000000000000" pitchFamily="50" charset="-128"/>
                <a:ea typeface="游ゴシック" panose="020B0400000000000000" pitchFamily="50" charset="-128"/>
              </a:rPr>
              <a:t>,</a:t>
            </a:r>
            <a:r>
              <a:rPr lang="ja-JP" altLang="en-US" sz="1000" b="1">
                <a:solidFill>
                  <a:srgbClr val="00B050"/>
                </a:solidFill>
                <a:latin typeface="游ゴシック" panose="020B0400000000000000" pitchFamily="50" charset="-128"/>
                <a:ea typeface="游ゴシック" panose="020B0400000000000000" pitchFamily="50" charset="-128"/>
              </a:rPr>
              <a:t>文化や言語</a:t>
            </a:r>
            <a:r>
              <a:rPr lang="en-US" altLang="ja-JP" sz="1000" b="1">
                <a:solidFill>
                  <a:srgbClr val="00B050"/>
                </a:solidFill>
                <a:latin typeface="游ゴシック" panose="020B0400000000000000" pitchFamily="50" charset="-128"/>
                <a:ea typeface="游ゴシック" panose="020B0400000000000000" pitchFamily="50" charset="-128"/>
              </a:rPr>
              <a:t>,</a:t>
            </a:r>
            <a:r>
              <a:rPr lang="ja-JP" altLang="en-US" sz="1000" b="1">
                <a:solidFill>
                  <a:srgbClr val="00B050"/>
                </a:solidFill>
                <a:latin typeface="游ゴシック" panose="020B0400000000000000" pitchFamily="50" charset="-128"/>
                <a:ea typeface="游ゴシック" panose="020B0400000000000000" pitchFamily="50" charset="-128"/>
              </a:rPr>
              <a:t>暮らし</a:t>
            </a:r>
            <a:r>
              <a:rPr lang="en-US" altLang="ja-JP" sz="1000" b="1">
                <a:solidFill>
                  <a:srgbClr val="00B050"/>
                </a:solidFill>
                <a:latin typeface="游ゴシック" panose="020B0400000000000000" pitchFamily="50" charset="-128"/>
                <a:ea typeface="游ゴシック" panose="020B0400000000000000" pitchFamily="50" charset="-128"/>
              </a:rPr>
              <a:t>,</a:t>
            </a:r>
            <a:r>
              <a:rPr lang="ja-JP" altLang="en-US" sz="1000" b="1">
                <a:solidFill>
                  <a:srgbClr val="00B050"/>
                </a:solidFill>
                <a:latin typeface="游ゴシック" panose="020B0400000000000000" pitchFamily="50" charset="-128"/>
                <a:ea typeface="游ゴシック" panose="020B0400000000000000" pitchFamily="50" charset="-128"/>
              </a:rPr>
              <a:t>スポーツといった目線から</a:t>
            </a:r>
            <a:r>
              <a:rPr lang="en-US" altLang="ja-JP" sz="1000" b="1">
                <a:solidFill>
                  <a:srgbClr val="00B050"/>
                </a:solidFill>
                <a:latin typeface="游ゴシック" panose="020B0400000000000000" pitchFamily="50" charset="-128"/>
                <a:ea typeface="游ゴシック" panose="020B0400000000000000" pitchFamily="50" charset="-128"/>
              </a:rPr>
              <a:t>,</a:t>
            </a:r>
            <a:r>
              <a:rPr lang="ja-JP" altLang="en-US" sz="1000" b="1">
                <a:solidFill>
                  <a:srgbClr val="00B050"/>
                </a:solidFill>
                <a:latin typeface="游ゴシック" panose="020B0400000000000000" pitchFamily="50" charset="-128"/>
                <a:ea typeface="游ゴシック" panose="020B0400000000000000" pitchFamily="50" charset="-128"/>
              </a:rPr>
              <a:t>初めて知る国から身近な国まで</a:t>
            </a:r>
            <a:r>
              <a:rPr lang="en-US" altLang="ja-JP" sz="1000" b="1">
                <a:solidFill>
                  <a:srgbClr val="00B050"/>
                </a:solidFill>
                <a:latin typeface="游ゴシック" panose="020B0400000000000000" pitchFamily="50" charset="-128"/>
                <a:ea typeface="游ゴシック" panose="020B0400000000000000" pitchFamily="50" charset="-128"/>
              </a:rPr>
              <a:t>,</a:t>
            </a:r>
            <a:r>
              <a:rPr lang="ja-JP" altLang="en-US" sz="1000" b="1">
                <a:solidFill>
                  <a:srgbClr val="00B050"/>
                </a:solidFill>
                <a:latin typeface="游ゴシック" panose="020B0400000000000000" pitchFamily="50" charset="-128"/>
                <a:ea typeface="游ゴシック" panose="020B0400000000000000" pitchFamily="50" charset="-128"/>
              </a:rPr>
              <a:t>アジアの多様性を学ぶ動画です。</a:t>
            </a:r>
          </a:p>
        </p:txBody>
      </p:sp>
      <p:sp>
        <p:nvSpPr>
          <p:cNvPr id="29" name="object 276">
            <a:extLst>
              <a:ext uri="{FF2B5EF4-FFF2-40B4-BE49-F238E27FC236}">
                <a16:creationId xmlns:a16="http://schemas.microsoft.com/office/drawing/2014/main" id="{2658DEE0-8AEC-4D16-A549-2644453B66FC}"/>
              </a:ext>
            </a:extLst>
          </p:cNvPr>
          <p:cNvSpPr txBox="1"/>
          <p:nvPr/>
        </p:nvSpPr>
        <p:spPr>
          <a:xfrm>
            <a:off x="12377147" y="511322"/>
            <a:ext cx="2322013" cy="330860"/>
          </a:xfrm>
          <a:prstGeom prst="rect">
            <a:avLst/>
          </a:prstGeom>
        </p:spPr>
        <p:txBody>
          <a:bodyPr vert="horz" wrap="square" lIns="0" tIns="0" rIns="0" bIns="0" rtlCol="0">
            <a:spAutoFit/>
          </a:bodyPr>
          <a:lstStyle/>
          <a:p>
            <a:pPr marL="9525">
              <a:spcBef>
                <a:spcPts val="320"/>
              </a:spcBef>
            </a:pP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 対象ワークシート</a:t>
            </a: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小学生</a:t>
            </a:r>
            <a:r>
              <a:rPr lang="en-US" altLang="ja-JP" sz="950" b="1" dirty="0">
                <a:solidFill>
                  <a:srgbClr val="231916"/>
                </a:solidFill>
                <a:latin typeface="Yu Gothic" panose="020B0400000000000000" pitchFamily="34" charset="-128"/>
                <a:ea typeface="Yu Gothic" panose="020B0400000000000000" pitchFamily="34" charset="-128"/>
                <a:cs typeface="Noto Sans CJK JP Bold"/>
              </a:rPr>
              <a:t>B</a:t>
            </a: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：アジアの国と地域</a:t>
            </a: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p:txBody>
      </p:sp>
      <p:sp>
        <p:nvSpPr>
          <p:cNvPr id="30" name="object 276">
            <a:extLst>
              <a:ext uri="{FF2B5EF4-FFF2-40B4-BE49-F238E27FC236}">
                <a16:creationId xmlns:a16="http://schemas.microsoft.com/office/drawing/2014/main" id="{EC2BAE82-7128-0EEA-6B29-7D66D6C679FB}"/>
              </a:ext>
            </a:extLst>
          </p:cNvPr>
          <p:cNvSpPr txBox="1"/>
          <p:nvPr/>
        </p:nvSpPr>
        <p:spPr>
          <a:xfrm>
            <a:off x="7596770" y="972986"/>
            <a:ext cx="4800600" cy="846386"/>
          </a:xfrm>
          <a:prstGeom prst="rect">
            <a:avLst/>
          </a:prstGeom>
        </p:spPr>
        <p:txBody>
          <a:bodyPr vert="horz" wrap="square" lIns="0" tIns="0" rIns="0" bIns="0" rtlCol="0">
            <a:spAutoFit/>
          </a:bodyPr>
          <a:lstStyle/>
          <a:p>
            <a:pPr marL="9525">
              <a:spcBef>
                <a:spcPts val="320"/>
              </a:spcBef>
            </a:pPr>
            <a:r>
              <a:rPr lang="ja-JP" altLang="en-US" sz="900" dirty="0">
                <a:solidFill>
                  <a:srgbClr val="231916"/>
                </a:solidFill>
                <a:latin typeface="Yu Gothic" panose="020B0400000000000000" pitchFamily="34" charset="-128"/>
                <a:ea typeface="Yu Gothic" panose="020B0400000000000000" pitchFamily="34" charset="-128"/>
                <a:cs typeface="Noto Sans CJK JP Bold"/>
              </a:rPr>
              <a:t>登場人物：</a:t>
            </a:r>
            <a:endParaRPr lang="en-US" altLang="ja-JP" sz="900" dirty="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r>
              <a:rPr lang="ja-JP" altLang="en-US" sz="900" dirty="0">
                <a:solidFill>
                  <a:srgbClr val="231916"/>
                </a:solidFill>
                <a:latin typeface="Yu Gothic" panose="020B0400000000000000" pitchFamily="34" charset="-128"/>
                <a:ea typeface="Yu Gothic" panose="020B0400000000000000" pitchFamily="34" charset="-128"/>
                <a:cs typeface="Noto Sans CJK JP Bold"/>
              </a:rPr>
              <a:t>ハナ</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小学４年生の女の子</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	</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ハオ</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ベトナム出身の友人</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p>
          <a:p>
            <a:pPr marL="9525">
              <a:spcBef>
                <a:spcPts val="320"/>
              </a:spcBef>
            </a:pPr>
            <a:r>
              <a:rPr lang="ja-JP" altLang="en-US" sz="900" dirty="0">
                <a:solidFill>
                  <a:srgbClr val="231916"/>
                </a:solidFill>
                <a:latin typeface="Yu Gothic" panose="020B0400000000000000" pitchFamily="34" charset="-128"/>
                <a:ea typeface="Yu Gothic" panose="020B0400000000000000" pitchFamily="34" charset="-128"/>
                <a:cs typeface="Noto Sans CJK JP Bold"/>
              </a:rPr>
              <a:t>ショウタ</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小学４年生の男の子</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	</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ナジュア</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ウズベキスタン出身の近所に住むお姉さん</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p>
          <a:p>
            <a:pPr marL="9525">
              <a:spcBef>
                <a:spcPts val="320"/>
              </a:spcBef>
            </a:pPr>
            <a:r>
              <a:rPr lang="ja-JP" altLang="en-US" sz="900" dirty="0">
                <a:solidFill>
                  <a:srgbClr val="231916"/>
                </a:solidFill>
                <a:latin typeface="Yu Gothic" panose="020B0400000000000000" pitchFamily="34" charset="-128"/>
                <a:ea typeface="Yu Gothic" panose="020B0400000000000000" pitchFamily="34" charset="-128"/>
                <a:cs typeface="Noto Sans CJK JP Bold"/>
              </a:rPr>
              <a:t>ラジープ</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ハナとショウタのインド出身のクラスメイト</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p>
          <a:p>
            <a:pPr marL="9525">
              <a:spcBef>
                <a:spcPts val="320"/>
              </a:spcBef>
            </a:pPr>
            <a:endParaRPr lang="en-US" altLang="ja-JP" sz="900" dirty="0">
              <a:solidFill>
                <a:srgbClr val="231916"/>
              </a:solidFill>
              <a:latin typeface="Yu Gothic" panose="020B0400000000000000" pitchFamily="34" charset="-128"/>
              <a:ea typeface="Yu Gothic" panose="020B0400000000000000" pitchFamily="34" charset="-128"/>
              <a:cs typeface="Noto Sans CJK JP Bold"/>
            </a:endParaRPr>
          </a:p>
        </p:txBody>
      </p:sp>
      <p:sp>
        <p:nvSpPr>
          <p:cNvPr id="31" name="テキスト ボックス 30">
            <a:extLst>
              <a:ext uri="{FF2B5EF4-FFF2-40B4-BE49-F238E27FC236}">
                <a16:creationId xmlns:a16="http://schemas.microsoft.com/office/drawing/2014/main" id="{9B2A2D7D-6A7A-9769-5F7D-EA25FA7A808F}"/>
              </a:ext>
            </a:extLst>
          </p:cNvPr>
          <p:cNvSpPr txBox="1"/>
          <p:nvPr/>
        </p:nvSpPr>
        <p:spPr>
          <a:xfrm>
            <a:off x="10074275" y="10195260"/>
            <a:ext cx="4816928" cy="298608"/>
          </a:xfrm>
          <a:prstGeom prst="rect">
            <a:avLst/>
          </a:prstGeom>
          <a:noFill/>
        </p:spPr>
        <p:txBody>
          <a:bodyPr wrap="square">
            <a:spAutoFit/>
          </a:bodyPr>
          <a:lstStyle/>
          <a:p>
            <a:pPr marL="12700" marR="5080" indent="3175" algn="r">
              <a:lnSpc>
                <a:spcPct val="117900"/>
              </a:lnSpc>
              <a:spcBef>
                <a:spcPts val="100"/>
              </a:spcBef>
            </a:pPr>
            <a:r>
              <a:rPr lang="ja-JP" altLang="en-US" sz="900">
                <a:solidFill>
                  <a:srgbClr val="231916"/>
                </a:solidFill>
                <a:latin typeface="Yu Gothic" panose="020B0400000000000000" pitchFamily="34" charset="-128"/>
                <a:ea typeface="Yu Gothic" panose="020B0400000000000000" pitchFamily="34" charset="-128"/>
                <a:cs typeface="Noto Sans CJK JP Bold"/>
              </a:rPr>
              <a:t>小学生</a:t>
            </a:r>
            <a:r>
              <a:rPr lang="en-US" altLang="ja-JP" sz="900">
                <a:solidFill>
                  <a:srgbClr val="231916"/>
                </a:solidFill>
                <a:latin typeface="Yu Gothic" panose="020B0400000000000000" pitchFamily="34" charset="-128"/>
                <a:ea typeface="Yu Gothic" panose="020B0400000000000000" pitchFamily="34" charset="-128"/>
                <a:cs typeface="Noto Sans CJK JP Bold"/>
              </a:rPr>
              <a:t>B_</a:t>
            </a:r>
            <a:r>
              <a:rPr lang="ja-JP" altLang="en-US" sz="900">
                <a:solidFill>
                  <a:srgbClr val="231916"/>
                </a:solidFill>
                <a:latin typeface="Yu Gothic" panose="020B0400000000000000" pitchFamily="34" charset="-128"/>
                <a:ea typeface="Yu Gothic" panose="020B0400000000000000" pitchFamily="34" charset="-128"/>
                <a:cs typeface="Noto Sans CJK JP Bold"/>
              </a:rPr>
              <a:t>アジアの国や地域動画解説書　</a:t>
            </a:r>
            <a:r>
              <a:rPr lang="en-US" altLang="ja-JP" sz="1200" b="1">
                <a:solidFill>
                  <a:srgbClr val="231916"/>
                </a:solidFill>
                <a:latin typeface="Yu Gothic" panose="020B0400000000000000" pitchFamily="34" charset="-128"/>
                <a:ea typeface="Yu Gothic" panose="020B0400000000000000" pitchFamily="34" charset="-128"/>
                <a:cs typeface="Noto Sans CJK JP Bold"/>
              </a:rPr>
              <a:t>1/2</a:t>
            </a:r>
            <a:endParaRPr lang="ja-JP" altLang="en-US" sz="1200" b="1" baseline="3968">
              <a:latin typeface="Yu Gothic" panose="020B0400000000000000" pitchFamily="34" charset="-128"/>
              <a:ea typeface="Yu Gothic" panose="020B0400000000000000" pitchFamily="34" charset="-128"/>
              <a:cs typeface="Noto Sans CJK JP Regular"/>
            </a:endParaRPr>
          </a:p>
        </p:txBody>
      </p:sp>
    </p:spTree>
    <p:extLst>
      <p:ext uri="{BB962C8B-B14F-4D97-AF65-F5344CB8AC3E}">
        <p14:creationId xmlns:p14="http://schemas.microsoft.com/office/powerpoint/2010/main" val="2816702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FEBE558-A9CB-841D-3862-052CFFCA2171}"/>
              </a:ext>
            </a:extLst>
          </p:cNvPr>
          <p:cNvSpPr txBox="1"/>
          <p:nvPr/>
        </p:nvSpPr>
        <p:spPr>
          <a:xfrm>
            <a:off x="10074275" y="10195260"/>
            <a:ext cx="4816928" cy="298608"/>
          </a:xfrm>
          <a:prstGeom prst="rect">
            <a:avLst/>
          </a:prstGeom>
          <a:noFill/>
        </p:spPr>
        <p:txBody>
          <a:bodyPr wrap="square">
            <a:spAutoFit/>
          </a:bodyPr>
          <a:lstStyle/>
          <a:p>
            <a:pPr marL="12700" marR="5080" indent="3175" algn="r">
              <a:lnSpc>
                <a:spcPct val="117900"/>
              </a:lnSpc>
              <a:spcBef>
                <a:spcPts val="100"/>
              </a:spcBef>
            </a:pPr>
            <a:r>
              <a:rPr lang="ja-JP" altLang="en-US" sz="900">
                <a:solidFill>
                  <a:srgbClr val="231916"/>
                </a:solidFill>
                <a:latin typeface="Yu Gothic" panose="020B0400000000000000" pitchFamily="34" charset="-128"/>
                <a:ea typeface="Yu Gothic" panose="020B0400000000000000" pitchFamily="34" charset="-128"/>
                <a:cs typeface="Noto Sans CJK JP Bold"/>
              </a:rPr>
              <a:t>小学生</a:t>
            </a:r>
            <a:r>
              <a:rPr lang="en-US" altLang="ja-JP" sz="900">
                <a:solidFill>
                  <a:srgbClr val="231916"/>
                </a:solidFill>
                <a:latin typeface="Yu Gothic" panose="020B0400000000000000" pitchFamily="34" charset="-128"/>
                <a:ea typeface="Yu Gothic" panose="020B0400000000000000" pitchFamily="34" charset="-128"/>
                <a:cs typeface="Noto Sans CJK JP Bold"/>
              </a:rPr>
              <a:t>B_</a:t>
            </a:r>
            <a:r>
              <a:rPr lang="ja-JP" altLang="en-US" sz="900">
                <a:solidFill>
                  <a:srgbClr val="231916"/>
                </a:solidFill>
                <a:latin typeface="Yu Gothic" panose="020B0400000000000000" pitchFamily="34" charset="-128"/>
                <a:ea typeface="Yu Gothic" panose="020B0400000000000000" pitchFamily="34" charset="-128"/>
                <a:cs typeface="Noto Sans CJK JP Bold"/>
              </a:rPr>
              <a:t>アジアの国や地域動画解説書　</a:t>
            </a:r>
            <a:r>
              <a:rPr lang="en-US" altLang="ja-JP" sz="1200" b="1">
                <a:solidFill>
                  <a:srgbClr val="231916"/>
                </a:solidFill>
                <a:latin typeface="Yu Gothic" panose="020B0400000000000000" pitchFamily="34" charset="-128"/>
                <a:ea typeface="Yu Gothic" panose="020B0400000000000000" pitchFamily="34" charset="-128"/>
                <a:cs typeface="Noto Sans CJK JP Bold"/>
              </a:rPr>
              <a:t>2/2</a:t>
            </a:r>
            <a:endParaRPr lang="ja-JP" altLang="en-US" sz="1200" b="1" baseline="3968">
              <a:latin typeface="Yu Gothic" panose="020B0400000000000000" pitchFamily="34" charset="-128"/>
              <a:ea typeface="Yu Gothic" panose="020B0400000000000000" pitchFamily="34" charset="-128"/>
              <a:cs typeface="Noto Sans CJK JP Regular"/>
            </a:endParaRPr>
          </a:p>
        </p:txBody>
      </p:sp>
      <p:graphicFrame>
        <p:nvGraphicFramePr>
          <p:cNvPr id="4" name="表 3">
            <a:extLst>
              <a:ext uri="{FF2B5EF4-FFF2-40B4-BE49-F238E27FC236}">
                <a16:creationId xmlns:a16="http://schemas.microsoft.com/office/drawing/2014/main" id="{7B974FC0-57EE-F814-A0B6-616502466239}"/>
              </a:ext>
            </a:extLst>
          </p:cNvPr>
          <p:cNvGraphicFramePr>
            <a:graphicFrameLocks noGrp="1"/>
          </p:cNvGraphicFramePr>
          <p:nvPr>
            <p:extLst>
              <p:ext uri="{D42A27DB-BD31-4B8C-83A1-F6EECF244321}">
                <p14:modId xmlns:p14="http://schemas.microsoft.com/office/powerpoint/2010/main" val="3737359809"/>
              </p:ext>
            </p:extLst>
          </p:nvPr>
        </p:nvGraphicFramePr>
        <p:xfrm>
          <a:off x="540002" y="498732"/>
          <a:ext cx="14041473" cy="9435004"/>
        </p:xfrm>
        <a:graphic>
          <a:graphicData uri="http://schemas.openxmlformats.org/drawingml/2006/table">
            <a:tbl>
              <a:tblPr>
                <a:tableStyleId>{5C22544A-7EE6-4342-B048-85BDC9FD1C3A}</a:tableStyleId>
              </a:tblPr>
              <a:tblGrid>
                <a:gridCol w="1728000">
                  <a:extLst>
                    <a:ext uri="{9D8B030D-6E8A-4147-A177-3AD203B41FA5}">
                      <a16:colId xmlns:a16="http://schemas.microsoft.com/office/drawing/2014/main" val="288807410"/>
                    </a:ext>
                  </a:extLst>
                </a:gridCol>
                <a:gridCol w="2592000">
                  <a:extLst>
                    <a:ext uri="{9D8B030D-6E8A-4147-A177-3AD203B41FA5}">
                      <a16:colId xmlns:a16="http://schemas.microsoft.com/office/drawing/2014/main" val="190009112"/>
                    </a:ext>
                  </a:extLst>
                </a:gridCol>
                <a:gridCol w="1620000">
                  <a:extLst>
                    <a:ext uri="{9D8B030D-6E8A-4147-A177-3AD203B41FA5}">
                      <a16:colId xmlns:a16="http://schemas.microsoft.com/office/drawing/2014/main" val="1080978715"/>
                    </a:ext>
                  </a:extLst>
                </a:gridCol>
                <a:gridCol w="6337473">
                  <a:extLst>
                    <a:ext uri="{9D8B030D-6E8A-4147-A177-3AD203B41FA5}">
                      <a16:colId xmlns:a16="http://schemas.microsoft.com/office/drawing/2014/main" val="3076295915"/>
                    </a:ext>
                  </a:extLst>
                </a:gridCol>
                <a:gridCol w="1764000">
                  <a:extLst>
                    <a:ext uri="{9D8B030D-6E8A-4147-A177-3AD203B41FA5}">
                      <a16:colId xmlns:a16="http://schemas.microsoft.com/office/drawing/2014/main" val="2095797225"/>
                    </a:ext>
                  </a:extLst>
                </a:gridCol>
              </a:tblGrid>
              <a:tr h="288000">
                <a:tc>
                  <a:txBody>
                    <a:bodyPr/>
                    <a:lstStyle/>
                    <a:p>
                      <a:pPr marL="0" marR="0" lvl="0" indent="0" algn="ctr" defTabSz="914400" eaLnBrk="1" fontAlgn="ctr" latinLnBrk="0" hangingPunct="1">
                        <a:lnSpc>
                          <a:spcPct val="100000"/>
                        </a:lnSpc>
                        <a:spcBef>
                          <a:spcPts val="0"/>
                        </a:spcBef>
                        <a:spcAft>
                          <a:spcPts val="0"/>
                        </a:spcAft>
                        <a:buClrTx/>
                        <a:buSzTx/>
                        <a:buFontTx/>
                        <a:buNone/>
                        <a:tabLst/>
                        <a:defRPr/>
                      </a:pPr>
                      <a:r>
                        <a:rPr lang="en-US" altLang="ja-JP" sz="1400" b="1" spc="95">
                          <a:solidFill>
                            <a:schemeClr val="bg1"/>
                          </a:solidFill>
                          <a:latin typeface="游ゴシック" panose="020B0400000000000000" pitchFamily="50" charset="-128"/>
                          <a:ea typeface="游ゴシック" panose="020B0400000000000000" pitchFamily="50" charset="-128"/>
                          <a:cs typeface="Noto Sans CJK JP Bold"/>
                        </a:rPr>
                        <a:t>【</a:t>
                      </a:r>
                      <a:r>
                        <a:rPr lang="ja-JP" altLang="en-US" sz="1400" b="1" spc="95">
                          <a:solidFill>
                            <a:schemeClr val="bg1"/>
                          </a:solidFill>
                          <a:latin typeface="游ゴシック" panose="020B0400000000000000" pitchFamily="50" charset="-128"/>
                          <a:ea typeface="游ゴシック" panose="020B0400000000000000" pitchFamily="50" charset="-128"/>
                          <a:cs typeface="Noto Sans CJK JP Bold"/>
                        </a:rPr>
                        <a:t>全</a:t>
                      </a:r>
                      <a:r>
                        <a:rPr lang="en-US" altLang="ja-JP" sz="1400" b="1" spc="95">
                          <a:solidFill>
                            <a:schemeClr val="bg1"/>
                          </a:solidFill>
                          <a:latin typeface="游ゴシック" panose="020B0400000000000000" pitchFamily="50" charset="-128"/>
                          <a:ea typeface="游ゴシック" panose="020B0400000000000000" pitchFamily="50" charset="-128"/>
                          <a:cs typeface="Noto Sans CJK JP Bold"/>
                        </a:rPr>
                        <a:t>20</a:t>
                      </a:r>
                      <a:r>
                        <a:rPr lang="ja-JP" altLang="en-US" sz="1400" b="1" spc="95">
                          <a:solidFill>
                            <a:schemeClr val="bg1"/>
                          </a:solidFill>
                          <a:latin typeface="游ゴシック" panose="020B0400000000000000" pitchFamily="50" charset="-128"/>
                          <a:ea typeface="游ゴシック" panose="020B0400000000000000" pitchFamily="50" charset="-128"/>
                          <a:cs typeface="Noto Sans CJK JP Bold"/>
                        </a:rPr>
                        <a:t>分</a:t>
                      </a:r>
                      <a:r>
                        <a:rPr lang="en-US" altLang="ja-JP" sz="1400" b="1" spc="95">
                          <a:solidFill>
                            <a:schemeClr val="bg1"/>
                          </a:solidFill>
                          <a:latin typeface="游ゴシック" panose="020B0400000000000000" pitchFamily="50" charset="-128"/>
                          <a:ea typeface="游ゴシック" panose="020B0400000000000000" pitchFamily="50" charset="-128"/>
                          <a:cs typeface="Noto Sans CJK JP Bold"/>
                        </a:rPr>
                        <a:t>】</a:t>
                      </a:r>
                      <a:endParaRPr lang="ja-JP" altLang="en-US" sz="1400">
                        <a:solidFill>
                          <a:schemeClr val="bg1"/>
                        </a:solidFill>
                      </a:endParaRPr>
                    </a:p>
                  </a:txBody>
                  <a:tcPr marL="0" marR="0" marT="0"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chemeClr val="accent4"/>
                    </a:solidFill>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あらすじ</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chemeClr val="accent4"/>
                    </a:solidFill>
                  </a:tcPr>
                </a:tc>
                <a:tc gridSpan="2">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動画から学べる内容や伝えたい思い</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chemeClr val="accent4"/>
                    </a:solidFill>
                  </a:tcPr>
                </a:tc>
                <a:tc hMerge="1">
                  <a:txBody>
                    <a:bodyPr/>
                    <a:lstStyle/>
                    <a:p>
                      <a:pPr algn="ctr" fontAlgn="ct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ワークシートとの関連</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4110096514"/>
                  </a:ext>
                </a:extLst>
              </a:tr>
              <a:tr h="663664">
                <a:tc rowSpan="6">
                  <a:txBody>
                    <a:bodyPr/>
                    <a:lstStyle/>
                    <a:p>
                      <a:pPr algn="ctr" fontAlgn="ctr">
                        <a:lnSpc>
                          <a:spcPct val="120000"/>
                        </a:lnSpc>
                      </a:pPr>
                      <a:r>
                        <a:rPr lang="ja-JP" altLang="en-US" sz="1000" b="1" u="none" strike="noStrike" dirty="0">
                          <a:effectLst/>
                          <a:latin typeface="游ゴシック" panose="020B0400000000000000" pitchFamily="50" charset="-128"/>
                          <a:ea typeface="游ゴシック" panose="020B0400000000000000" pitchFamily="50" charset="-128"/>
                        </a:rPr>
                        <a:t>＃</a:t>
                      </a:r>
                      <a:r>
                        <a:rPr lang="en-US" altLang="ja-JP" sz="1000" b="1" u="none" strike="noStrike" dirty="0">
                          <a:effectLst/>
                          <a:latin typeface="游ゴシック" panose="020B0400000000000000" pitchFamily="50" charset="-128"/>
                          <a:ea typeface="游ゴシック" panose="020B0400000000000000" pitchFamily="50" charset="-128"/>
                        </a:rPr>
                        <a:t>Chapter 3</a:t>
                      </a:r>
                      <a:r>
                        <a:rPr lang="ja-JP" altLang="en-US" sz="1000" b="1" u="none" strike="noStrike" dirty="0">
                          <a:effectLst/>
                          <a:latin typeface="游ゴシック" panose="020B0400000000000000" pitchFamily="50" charset="-128"/>
                          <a:ea typeface="游ゴシック" panose="020B0400000000000000" pitchFamily="50" charset="-128"/>
                        </a:rPr>
                        <a:t>　</a:t>
                      </a:r>
                      <a:br>
                        <a:rPr lang="ja-JP" altLang="en-US" sz="1000" b="1" u="none" strike="noStrike" dirty="0">
                          <a:effectLst/>
                          <a:latin typeface="游ゴシック" panose="020B0400000000000000" pitchFamily="50" charset="-128"/>
                          <a:ea typeface="游ゴシック" panose="020B0400000000000000" pitchFamily="50" charset="-128"/>
                        </a:rPr>
                      </a:br>
                      <a:r>
                        <a:rPr lang="ja-JP" altLang="en-US" sz="1000" b="1" u="none" strike="noStrike" dirty="0">
                          <a:effectLst/>
                          <a:latin typeface="游ゴシック" panose="020B0400000000000000" pitchFamily="50" charset="-128"/>
                          <a:ea typeface="游ゴシック" panose="020B0400000000000000" pitchFamily="50" charset="-128"/>
                        </a:rPr>
                        <a:t>アジアの国と地域　</a:t>
                      </a:r>
                      <a:br>
                        <a:rPr lang="ja-JP" altLang="en-US" sz="1000" b="1" u="none" strike="noStrike" dirty="0">
                          <a:effectLst/>
                          <a:latin typeface="游ゴシック" panose="020B0400000000000000" pitchFamily="50" charset="-128"/>
                          <a:ea typeface="游ゴシック" panose="020B0400000000000000" pitchFamily="50" charset="-128"/>
                        </a:rPr>
                      </a:br>
                      <a:r>
                        <a:rPr lang="ja-JP" altLang="en-US" sz="1000" b="1" u="none" strike="noStrike" dirty="0">
                          <a:effectLst/>
                          <a:latin typeface="游ゴシック" panose="020B0400000000000000" pitchFamily="50" charset="-128"/>
                          <a:ea typeface="游ゴシック" panose="020B0400000000000000" pitchFamily="50" charset="-128"/>
                        </a:rPr>
                        <a:t>～ベトナム～</a:t>
                      </a:r>
                      <a:endParaRPr lang="en-US" altLang="ja-JP" sz="1000" b="1" u="none" strike="noStrike" dirty="0">
                        <a:effectLst/>
                        <a:latin typeface="游ゴシック" panose="020B0400000000000000" pitchFamily="50" charset="-128"/>
                        <a:ea typeface="游ゴシック" panose="020B0400000000000000" pitchFamily="50" charset="-128"/>
                      </a:endParaRPr>
                    </a:p>
                    <a:p>
                      <a:pPr algn="ctr" fontAlgn="ctr">
                        <a:lnSpc>
                          <a:spcPct val="120000"/>
                        </a:lnSpc>
                      </a:pPr>
                      <a:r>
                        <a:rPr lang="ja-JP" altLang="en-US" sz="1000" b="1" u="none" strike="noStrike" dirty="0">
                          <a:effectLst/>
                          <a:latin typeface="游ゴシック" panose="020B0400000000000000" pitchFamily="50" charset="-128"/>
                          <a:ea typeface="游ゴシック" panose="020B0400000000000000" pitchFamily="50" charset="-128"/>
                        </a:rPr>
                        <a:t>　</a:t>
                      </a:r>
                      <a:r>
                        <a:rPr lang="en-US" altLang="ja-JP" sz="1000" b="1" u="none" strike="noStrike" dirty="0">
                          <a:effectLst/>
                          <a:latin typeface="游ゴシック" panose="020B0400000000000000" pitchFamily="50" charset="-128"/>
                          <a:ea typeface="游ゴシック" panose="020B0400000000000000" pitchFamily="50" charset="-128"/>
                        </a:rPr>
                        <a:t>(6</a:t>
                      </a:r>
                      <a:r>
                        <a:rPr lang="ja-JP" altLang="en-US" sz="1000" b="1" u="none" strike="noStrike" dirty="0">
                          <a:effectLst/>
                          <a:latin typeface="游ゴシック" panose="020B0400000000000000" pitchFamily="50" charset="-128"/>
                          <a:ea typeface="游ゴシック" panose="020B0400000000000000" pitchFamily="50" charset="-128"/>
                        </a:rPr>
                        <a:t>分</a:t>
                      </a:r>
                      <a:r>
                        <a:rPr lang="en-US" altLang="ja-JP" sz="1000" b="1" u="none" strike="noStrike" dirty="0">
                          <a:effectLst/>
                          <a:latin typeface="游ゴシック" panose="020B0400000000000000" pitchFamily="50" charset="-128"/>
                          <a:ea typeface="游ゴシック" panose="020B0400000000000000" pitchFamily="50" charset="-128"/>
                        </a:rPr>
                        <a:t>)</a:t>
                      </a:r>
                      <a:endPar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rowSpan="5">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いろいろなアジアの文化を知りたくなったハナとショウタは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次にベトナムを知るために</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友達のハオに話を聞きに行く。</a:t>
                      </a:r>
                      <a:br>
                        <a:rPr lang="ja-JP" altLang="en-US" sz="950" u="none" strike="noStrike" dirty="0">
                          <a:effectLst/>
                          <a:latin typeface="游ゴシック" panose="020B0400000000000000" pitchFamily="50" charset="-128"/>
                          <a:ea typeface="游ゴシック" panose="020B0400000000000000" pitchFamily="50" charset="-128"/>
                        </a:rPr>
                      </a:br>
                      <a:br>
                        <a:rPr lang="ja-JP" altLang="en-US" sz="950" u="none" strike="noStrike" dirty="0">
                          <a:effectLst/>
                          <a:latin typeface="游ゴシック" panose="020B0400000000000000" pitchFamily="50" charset="-128"/>
                          <a:ea typeface="游ゴシック" panose="020B0400000000000000" pitchFamily="50" charset="-128"/>
                        </a:rPr>
                      </a:b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動画内クイズ</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ワークシートと共通</a:t>
                      </a:r>
                      <a:br>
                        <a:rPr lang="en-US" altLang="ja-JP"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フォーの麺は何の粉でできているでしょうか？</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①小麦粉　②米粉　③大豆粉</a:t>
                      </a: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答えは「②米粉」</a:t>
                      </a:r>
                    </a:p>
                    <a:p>
                      <a:pPr marL="0" marR="0" lvl="0" indent="0" algn="l" defTabSz="914400" eaLnBrk="1" fontAlgn="ctr" latinLnBrk="0" hangingPunct="1">
                        <a:lnSpc>
                          <a:spcPct val="120000"/>
                        </a:lnSpc>
                        <a:spcBef>
                          <a:spcPts val="0"/>
                        </a:spcBef>
                        <a:spcAft>
                          <a:spcPts val="0"/>
                        </a:spcAft>
                        <a:buClrTx/>
                        <a:buSzTx/>
                        <a:buFontTx/>
                        <a:buNone/>
                        <a:tabLst/>
                        <a:defRPr/>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３</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１</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■ベトナムの料理について</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・ベトナム料理は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周りの国の料理から影響を受けていて</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たくさんの香辛料や野菜</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ハーブを使う。味は辛い</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酸っぱい</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甘いなどが組み合わさっている。</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・フォーの麺は米粉からできている。</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・ベトナムは農業王国で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お米が沢山とれる。お米をすりつぶして麺にしたり</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春巻きの皮にしたり</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色々なお米の食べ方がある。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ワークシートクイズ</a:t>
                      </a:r>
                      <a:endPar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第２問の解説</a:t>
                      </a: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128650165"/>
                  </a:ext>
                </a:extLst>
              </a:tr>
              <a:tr h="350748">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３</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２</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■愛知県とベトナム</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・愛知県はベトナム人が</a:t>
                      </a:r>
                      <a:r>
                        <a:rPr lang="en-US" altLang="ja-JP" sz="950" u="none" strike="noStrike">
                          <a:effectLst/>
                          <a:latin typeface="游ゴシック" panose="020B0400000000000000" pitchFamily="50" charset="-128"/>
                          <a:ea typeface="游ゴシック" panose="020B0400000000000000" pitchFamily="50" charset="-128"/>
                        </a:rPr>
                        <a:t>6</a:t>
                      </a:r>
                      <a:r>
                        <a:rPr lang="ja-JP" altLang="en-US" sz="950" u="none" strike="noStrike">
                          <a:effectLst/>
                          <a:latin typeface="游ゴシック" panose="020B0400000000000000" pitchFamily="50" charset="-128"/>
                          <a:ea typeface="游ゴシック" panose="020B0400000000000000" pitchFamily="50" charset="-128"/>
                        </a:rPr>
                        <a:t>万人以上住んでいて</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日本で一番ベトナム人の人口が多い。</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2700761207"/>
                  </a:ext>
                </a:extLst>
              </a:tr>
              <a:tr h="113304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３</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３</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■ベトナムの気候・地理</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・細長い形をしている。日本のように北と南に長くて</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地域によって気候はちがう。</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・東南アジアに位置し</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面積約</a:t>
                      </a:r>
                      <a:r>
                        <a:rPr lang="en-US" altLang="ja-JP" sz="950" u="none" strike="noStrike" dirty="0">
                          <a:effectLst/>
                          <a:latin typeface="游ゴシック" panose="020B0400000000000000" pitchFamily="50" charset="-128"/>
                          <a:ea typeface="游ゴシック" panose="020B0400000000000000" pitchFamily="50" charset="-128"/>
                        </a:rPr>
                        <a:t>33</a:t>
                      </a:r>
                      <a:r>
                        <a:rPr lang="ja-JP" altLang="en-US" sz="950" u="none" strike="noStrike" dirty="0">
                          <a:effectLst/>
                          <a:latin typeface="游ゴシック" panose="020B0400000000000000" pitchFamily="50" charset="-128"/>
                          <a:ea typeface="游ゴシック" panose="020B0400000000000000" pitchFamily="50" charset="-128"/>
                        </a:rPr>
                        <a:t>万㎢で日本より少し小さいが</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人口は</a:t>
                      </a:r>
                      <a:r>
                        <a:rPr lang="en-US" altLang="ja-JP" sz="950" u="none" strike="noStrike" dirty="0">
                          <a:effectLst/>
                          <a:latin typeface="游ゴシック" panose="020B0400000000000000" pitchFamily="50" charset="-128"/>
                          <a:ea typeface="游ゴシック" panose="020B0400000000000000" pitchFamily="50" charset="-128"/>
                        </a:rPr>
                        <a:t>1</a:t>
                      </a:r>
                      <a:r>
                        <a:rPr lang="ja-JP" altLang="en-US" sz="950" u="none" strike="noStrike" dirty="0">
                          <a:effectLst/>
                          <a:latin typeface="游ゴシック" panose="020B0400000000000000" pitchFamily="50" charset="-128"/>
                          <a:ea typeface="游ゴシック" panose="020B0400000000000000" pitchFamily="50" charset="-128"/>
                        </a:rPr>
                        <a:t>億人以上。</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・北は中国</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西はラオスとカンボジアと接している。北にソンホン川</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南にメコン川が流れ</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その周りには平地がある。</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・南部は熱帯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北部は温帯。また</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雨季にはたくさんの雨が降る。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2928329396"/>
                  </a:ext>
                </a:extLst>
              </a:tr>
              <a:tr h="50720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３</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４</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■ベトナムの交通</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・街中でたくさんの人がバイクに乗っていて</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バイク大国ともいわれている。</a:t>
                      </a:r>
                      <a:br>
                        <a:rPr lang="ja-JP" altLang="en-US" sz="950" u="none" strike="noStrike">
                          <a:effectLst/>
                          <a:latin typeface="游ゴシック" panose="020B0400000000000000" pitchFamily="50" charset="-128"/>
                          <a:ea typeface="游ゴシック" panose="020B0400000000000000" pitchFamily="50" charset="-128"/>
                        </a:rPr>
                      </a:br>
                      <a:r>
                        <a:rPr lang="ja-JP" altLang="en-US" sz="950" u="none" strike="noStrike">
                          <a:effectLst/>
                          <a:latin typeface="游ゴシック" panose="020B0400000000000000" pitchFamily="50" charset="-128"/>
                          <a:ea typeface="游ゴシック" panose="020B0400000000000000" pitchFamily="50" charset="-128"/>
                        </a:rPr>
                        <a:t>・バイクを持っている人の割合が世界でも上位で</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自動車よりバイクを持っている人が多いといわれている。</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3853740086"/>
                  </a:ext>
                </a:extLst>
              </a:tr>
              <a:tr h="50720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dirty="0">
                          <a:effectLst/>
                          <a:latin typeface="游ゴシック" panose="020B0400000000000000" pitchFamily="50" charset="-128"/>
                          <a:ea typeface="游ゴシック" panose="020B0400000000000000" pitchFamily="50" charset="-128"/>
                        </a:rPr>
                        <a:t>３</a:t>
                      </a:r>
                      <a:r>
                        <a:rPr lang="en-US" altLang="ja-JP" sz="950" b="1" u="none" strike="noStrike" dirty="0">
                          <a:effectLst/>
                          <a:latin typeface="游ゴシック" panose="020B0400000000000000" pitchFamily="50" charset="-128"/>
                          <a:ea typeface="游ゴシック" panose="020B0400000000000000" pitchFamily="50" charset="-128"/>
                        </a:rPr>
                        <a:t>_</a:t>
                      </a:r>
                      <a:r>
                        <a:rPr lang="ja-JP" altLang="en-US" sz="950" b="1" u="none" strike="noStrike" dirty="0">
                          <a:effectLst/>
                          <a:latin typeface="游ゴシック" panose="020B0400000000000000" pitchFamily="50" charset="-128"/>
                          <a:ea typeface="游ゴシック" panose="020B0400000000000000" pitchFamily="50" charset="-128"/>
                        </a:rPr>
                        <a:t>５</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■東南アジアで盛んなセパタクロー</a:t>
                      </a: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・セパタクローは</a:t>
                      </a:r>
                      <a:r>
                        <a:rPr lang="en-US" altLang="ja-JP" sz="950" u="none" strike="noStrike" dirty="0">
                          <a:effectLst/>
                          <a:latin typeface="游ゴシック" panose="020B0400000000000000" pitchFamily="50" charset="-128"/>
                          <a:ea typeface="游ゴシック" panose="020B0400000000000000" pitchFamily="50" charset="-128"/>
                        </a:rPr>
                        <a:t>,3</a:t>
                      </a:r>
                      <a:r>
                        <a:rPr lang="ja-JP" altLang="en-US" sz="950" u="none" strike="noStrike" dirty="0">
                          <a:effectLst/>
                          <a:latin typeface="游ゴシック" panose="020B0400000000000000" pitchFamily="50" charset="-128"/>
                          <a:ea typeface="游ゴシック" panose="020B0400000000000000" pitchFamily="50" charset="-128"/>
                        </a:rPr>
                        <a:t>対</a:t>
                      </a:r>
                      <a:r>
                        <a:rPr lang="en-US" altLang="ja-JP" sz="950" u="none" strike="noStrike" dirty="0">
                          <a:effectLst/>
                          <a:latin typeface="游ゴシック" panose="020B0400000000000000" pitchFamily="50" charset="-128"/>
                          <a:ea typeface="游ゴシック" panose="020B0400000000000000" pitchFamily="50" charset="-128"/>
                        </a:rPr>
                        <a:t>3</a:t>
                      </a:r>
                      <a:r>
                        <a:rPr lang="ja-JP" altLang="en-US" sz="950" u="none" strike="noStrike" dirty="0">
                          <a:effectLst/>
                          <a:latin typeface="游ゴシック" panose="020B0400000000000000" pitchFamily="50" charset="-128"/>
                          <a:ea typeface="游ゴシック" panose="020B0400000000000000" pitchFamily="50" charset="-128"/>
                        </a:rPr>
                        <a:t>で行う足を使ったバレーボールといえる。</a:t>
                      </a:r>
                      <a:r>
                        <a:rPr lang="en-US" altLang="ja-JP" sz="950" u="none" strike="noStrike" dirty="0">
                          <a:effectLst/>
                          <a:latin typeface="游ゴシック" panose="020B0400000000000000" pitchFamily="50" charset="-128"/>
                          <a:ea typeface="游ゴシック" panose="020B0400000000000000" pitchFamily="50" charset="-128"/>
                        </a:rPr>
                        <a:t>1</a:t>
                      </a:r>
                      <a:r>
                        <a:rPr lang="ja-JP" altLang="en-US" sz="950" u="none" strike="noStrike" dirty="0">
                          <a:effectLst/>
                          <a:latin typeface="游ゴシック" panose="020B0400000000000000" pitchFamily="50" charset="-128"/>
                          <a:ea typeface="游ゴシック" panose="020B0400000000000000" pitchFamily="50" charset="-128"/>
                        </a:rPr>
                        <a:t>セット</a:t>
                      </a:r>
                      <a:r>
                        <a:rPr lang="en-US" altLang="ja-JP" sz="950" u="none" strike="noStrike" dirty="0">
                          <a:effectLst/>
                          <a:latin typeface="游ゴシック" panose="020B0400000000000000" pitchFamily="50" charset="-128"/>
                          <a:ea typeface="游ゴシック" panose="020B0400000000000000" pitchFamily="50" charset="-128"/>
                        </a:rPr>
                        <a:t>21</a:t>
                      </a:r>
                      <a:r>
                        <a:rPr lang="ja-JP" altLang="en-US" sz="950" u="none" strike="noStrike" dirty="0">
                          <a:effectLst/>
                          <a:latin typeface="游ゴシック" panose="020B0400000000000000" pitchFamily="50" charset="-128"/>
                          <a:ea typeface="游ゴシック" panose="020B0400000000000000" pitchFamily="50" charset="-128"/>
                        </a:rPr>
                        <a:t>点</a:t>
                      </a:r>
                      <a:r>
                        <a:rPr lang="en-US" altLang="ja-JP" sz="950" u="none" strike="noStrike" dirty="0">
                          <a:effectLst/>
                          <a:latin typeface="游ゴシック" panose="020B0400000000000000" pitchFamily="50" charset="-128"/>
                          <a:ea typeface="游ゴシック" panose="020B0400000000000000" pitchFamily="50" charset="-128"/>
                        </a:rPr>
                        <a:t>,2</a:t>
                      </a:r>
                      <a:r>
                        <a:rPr lang="ja-JP" altLang="en-US" sz="950" u="none" strike="noStrike" dirty="0">
                          <a:effectLst/>
                          <a:latin typeface="游ゴシック" panose="020B0400000000000000" pitchFamily="50" charset="-128"/>
                          <a:ea typeface="游ゴシック" panose="020B0400000000000000" pitchFamily="50" charset="-128"/>
                        </a:rPr>
                        <a:t>セット先取で勝利が決まる。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3133578735"/>
                  </a:ext>
                </a:extLst>
              </a:tr>
              <a:tr h="507206">
                <a:tc vMerge="1">
                  <a:txBody>
                    <a:bodyPr/>
                    <a:lstStyle/>
                    <a:p>
                      <a:endParaRPr kumimoji="1" lang="ja-JP" altLang="en-US"/>
                    </a:p>
                  </a:txBody>
                  <a:tcPr/>
                </a:tc>
                <a:tc>
                  <a:txBody>
                    <a:bodyPr/>
                    <a:lstStyle/>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インタビュー</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３</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６</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solidFill>
                            <a:schemeClr val="tx1"/>
                          </a:solidFill>
                          <a:effectLst/>
                          <a:latin typeface="游ゴシック" panose="020B0400000000000000" pitchFamily="50" charset="-128"/>
                          <a:ea typeface="游ゴシック" panose="020B0400000000000000" pitchFamily="50" charset="-128"/>
                        </a:rPr>
                        <a:t>■ベトナムを知るためのインタビュー</a:t>
                      </a:r>
                      <a:endParaRPr lang="ja-JP" altLang="en-US" sz="950" b="0" i="0" u="none" strike="noStrike">
                        <a:solidFill>
                          <a:schemeClr val="tx1"/>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solidFill>
                            <a:schemeClr val="tx1"/>
                          </a:solidFill>
                          <a:effectLst/>
                          <a:latin typeface="游ゴシック" panose="020B0400000000000000" pitchFamily="50" charset="-128"/>
                          <a:ea typeface="游ゴシック" panose="020B0400000000000000" pitchFamily="50" charset="-128"/>
                        </a:rPr>
                        <a:t>・出身地は？　・アンザン省はどんなところか？　・アンザン省で好きなところは？</a:t>
                      </a:r>
                      <a:endParaRPr lang="en-US" altLang="ja-JP" sz="950" u="none" strike="noStrike" dirty="0">
                        <a:solidFill>
                          <a:schemeClr val="tx1"/>
                        </a:solidFill>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b="0" i="0" u="none" strike="noStrike" dirty="0">
                          <a:solidFill>
                            <a:schemeClr val="tx1"/>
                          </a:solidFill>
                          <a:effectLst/>
                          <a:latin typeface="游ゴシック" panose="020B0400000000000000" pitchFamily="50" charset="-128"/>
                          <a:ea typeface="游ゴシック" panose="020B0400000000000000" pitchFamily="50" charset="-128"/>
                        </a:rPr>
                        <a:t>・日本とベトナムで好きな食べ物は？　・日本に来て大変だったことは？</a:t>
                      </a:r>
                      <a:endParaRPr lang="en-US" altLang="ja-JP" sz="950" b="0" i="0" u="none" strike="noStrike" dirty="0">
                        <a:solidFill>
                          <a:schemeClr val="tx1"/>
                        </a:solidFill>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b="0" i="0" u="none" strike="noStrike" dirty="0">
                          <a:solidFill>
                            <a:schemeClr val="tx1"/>
                          </a:solidFill>
                          <a:effectLst/>
                          <a:latin typeface="游ゴシック" panose="020B0400000000000000" pitchFamily="50" charset="-128"/>
                          <a:ea typeface="游ゴシック" panose="020B0400000000000000" pitchFamily="50" charset="-128"/>
                        </a:rPr>
                        <a:t>・日本の人にベトナムの魅力を紹介してください</a:t>
                      </a: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2745731413"/>
                  </a:ext>
                </a:extLst>
              </a:tr>
              <a:tr h="507206">
                <a:tc rowSpan="6">
                  <a:txBody>
                    <a:bodyPr/>
                    <a:lstStyle/>
                    <a:p>
                      <a:pPr algn="ctr" fontAlgn="ctr">
                        <a:lnSpc>
                          <a:spcPct val="120000"/>
                        </a:lnSpc>
                      </a:pPr>
                      <a:r>
                        <a:rPr lang="ja-JP" altLang="en-US" sz="1000" b="1" u="none" strike="noStrike" dirty="0">
                          <a:effectLst/>
                          <a:latin typeface="游ゴシック" panose="020B0400000000000000" pitchFamily="50" charset="-128"/>
                          <a:ea typeface="游ゴシック" panose="020B0400000000000000" pitchFamily="50" charset="-128"/>
                        </a:rPr>
                        <a:t>＃</a:t>
                      </a:r>
                      <a:r>
                        <a:rPr lang="en-US" altLang="ja-JP" sz="1000" b="1" u="none" strike="noStrike" dirty="0">
                          <a:effectLst/>
                          <a:latin typeface="游ゴシック" panose="020B0400000000000000" pitchFamily="50" charset="-128"/>
                          <a:ea typeface="游ゴシック" panose="020B0400000000000000" pitchFamily="50" charset="-128"/>
                        </a:rPr>
                        <a:t>Chapter 4</a:t>
                      </a:r>
                      <a:r>
                        <a:rPr lang="ja-JP" altLang="en-US" sz="1000" b="1" u="none" strike="noStrike" dirty="0">
                          <a:effectLst/>
                          <a:latin typeface="游ゴシック" panose="020B0400000000000000" pitchFamily="50" charset="-128"/>
                          <a:ea typeface="游ゴシック" panose="020B0400000000000000" pitchFamily="50" charset="-128"/>
                        </a:rPr>
                        <a:t>　</a:t>
                      </a:r>
                      <a:br>
                        <a:rPr lang="ja-JP" altLang="en-US" sz="1000" b="1" u="none" strike="noStrike" dirty="0">
                          <a:effectLst/>
                          <a:latin typeface="游ゴシック" panose="020B0400000000000000" pitchFamily="50" charset="-128"/>
                          <a:ea typeface="游ゴシック" panose="020B0400000000000000" pitchFamily="50" charset="-128"/>
                        </a:rPr>
                      </a:br>
                      <a:r>
                        <a:rPr lang="ja-JP" altLang="en-US" sz="1000" b="1" u="none" strike="noStrike" dirty="0">
                          <a:effectLst/>
                          <a:latin typeface="游ゴシック" panose="020B0400000000000000" pitchFamily="50" charset="-128"/>
                          <a:ea typeface="游ゴシック" panose="020B0400000000000000" pitchFamily="50" charset="-128"/>
                        </a:rPr>
                        <a:t>アジアの国と地域　</a:t>
                      </a:r>
                      <a:br>
                        <a:rPr lang="ja-JP" altLang="en-US" sz="1000" b="1" u="none" strike="noStrike" dirty="0">
                          <a:effectLst/>
                          <a:latin typeface="游ゴシック" panose="020B0400000000000000" pitchFamily="50" charset="-128"/>
                          <a:ea typeface="游ゴシック" panose="020B0400000000000000" pitchFamily="50" charset="-128"/>
                        </a:rPr>
                      </a:br>
                      <a:r>
                        <a:rPr lang="ja-JP" altLang="en-US" sz="1000" b="1" u="none" strike="noStrike" dirty="0">
                          <a:effectLst/>
                          <a:latin typeface="游ゴシック" panose="020B0400000000000000" pitchFamily="50" charset="-128"/>
                          <a:ea typeface="游ゴシック" panose="020B0400000000000000" pitchFamily="50" charset="-128"/>
                        </a:rPr>
                        <a:t>～ウズベキスタン～</a:t>
                      </a:r>
                      <a:endParaRPr lang="en-US" altLang="ja-JP" sz="1000" b="1" u="none" strike="noStrike" dirty="0">
                        <a:effectLst/>
                        <a:latin typeface="游ゴシック" panose="020B0400000000000000" pitchFamily="50" charset="-128"/>
                        <a:ea typeface="游ゴシック" panose="020B0400000000000000" pitchFamily="50" charset="-128"/>
                      </a:endParaRPr>
                    </a:p>
                    <a:p>
                      <a:pPr algn="ctr" fontAlgn="ctr">
                        <a:lnSpc>
                          <a:spcPct val="120000"/>
                        </a:lnSpc>
                      </a:pPr>
                      <a:r>
                        <a:rPr lang="ja-JP" altLang="en-US" sz="1000" b="1" u="none" strike="noStrike" dirty="0">
                          <a:effectLst/>
                          <a:latin typeface="游ゴシック" panose="020B0400000000000000" pitchFamily="50" charset="-128"/>
                          <a:ea typeface="游ゴシック" panose="020B0400000000000000" pitchFamily="50" charset="-128"/>
                        </a:rPr>
                        <a:t>　</a:t>
                      </a:r>
                      <a:r>
                        <a:rPr lang="en-US" altLang="ja-JP" sz="1000" b="1" u="none" strike="noStrike" dirty="0">
                          <a:effectLst/>
                          <a:latin typeface="游ゴシック" panose="020B0400000000000000" pitchFamily="50" charset="-128"/>
                          <a:ea typeface="游ゴシック" panose="020B0400000000000000" pitchFamily="50" charset="-128"/>
                        </a:rPr>
                        <a:t>(6</a:t>
                      </a:r>
                      <a:r>
                        <a:rPr lang="ja-JP" altLang="en-US" sz="1000" b="1" u="none" strike="noStrike" dirty="0">
                          <a:effectLst/>
                          <a:latin typeface="游ゴシック" panose="020B0400000000000000" pitchFamily="50" charset="-128"/>
                          <a:ea typeface="游ゴシック" panose="020B0400000000000000" pitchFamily="50" charset="-128"/>
                        </a:rPr>
                        <a:t>分</a:t>
                      </a:r>
                      <a:r>
                        <a:rPr lang="en-US" altLang="ja-JP" sz="1000" b="1" u="none" strike="noStrike" dirty="0">
                          <a:effectLst/>
                          <a:latin typeface="游ゴシック" panose="020B0400000000000000" pitchFamily="50" charset="-128"/>
                          <a:ea typeface="游ゴシック" panose="020B0400000000000000" pitchFamily="50" charset="-128"/>
                        </a:rPr>
                        <a:t>)</a:t>
                      </a:r>
                      <a:endPar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rowSpan="6">
                  <a:txBody>
                    <a:bodyPr/>
                    <a:lstStyle/>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次にハナとショウタは</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近所に住んでいるウズベキスタンからきたお姉さんのナジュアに話を聞くため会いに行く。</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dirty="0">
                          <a:effectLst/>
                          <a:latin typeface="游ゴシック" panose="020B0400000000000000" pitchFamily="50" charset="-128"/>
                          <a:ea typeface="游ゴシック" panose="020B0400000000000000" pitchFamily="50" charset="-128"/>
                        </a:rPr>
                        <a:t>４</a:t>
                      </a:r>
                      <a:r>
                        <a:rPr lang="en-US" altLang="ja-JP" sz="950" b="1" u="none" strike="noStrike" dirty="0">
                          <a:effectLst/>
                          <a:latin typeface="游ゴシック" panose="020B0400000000000000" pitchFamily="50" charset="-128"/>
                          <a:ea typeface="游ゴシック" panose="020B0400000000000000" pitchFamily="50" charset="-128"/>
                        </a:rPr>
                        <a:t>_</a:t>
                      </a:r>
                      <a:r>
                        <a:rPr lang="ja-JP" altLang="en-US" sz="950" b="1" u="none" strike="noStrike" dirty="0">
                          <a:effectLst/>
                          <a:latin typeface="游ゴシック" panose="020B0400000000000000" pitchFamily="50" charset="-128"/>
                          <a:ea typeface="游ゴシック" panose="020B0400000000000000" pitchFamily="50" charset="-128"/>
                        </a:rPr>
                        <a:t>１</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■ウズベキスタンのスポーツ文化</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・国技はクラッシュという</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柔道に似た格闘技。試合は立った状態での投げ技のみで行われ</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寝技や絞め技はない。</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・ボクシング</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レスリング</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柔道</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サッカーも盛ん。</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2123105563"/>
                  </a:ext>
                </a:extLst>
              </a:tr>
              <a:tr h="66366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４</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２</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■ウズベキスタンの気候・地理</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・インドの北</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中国の西</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ロシアの南に位置している。</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・面積は約</a:t>
                      </a:r>
                      <a:r>
                        <a:rPr lang="en-US" altLang="ja-JP" sz="950" u="none" strike="noStrike" dirty="0">
                          <a:effectLst/>
                          <a:latin typeface="游ゴシック" panose="020B0400000000000000" pitchFamily="50" charset="-128"/>
                          <a:ea typeface="游ゴシック" panose="020B0400000000000000" pitchFamily="50" charset="-128"/>
                        </a:rPr>
                        <a:t>45</a:t>
                      </a:r>
                      <a:r>
                        <a:rPr lang="ja-JP" altLang="en-US" sz="950" u="none" strike="noStrike" dirty="0">
                          <a:effectLst/>
                          <a:latin typeface="游ゴシック" panose="020B0400000000000000" pitchFamily="50" charset="-128"/>
                          <a:ea typeface="游ゴシック" panose="020B0400000000000000" pitchFamily="50" charset="-128"/>
                        </a:rPr>
                        <a:t>万㎢で、人口は約</a:t>
                      </a:r>
                      <a:r>
                        <a:rPr lang="en-US" altLang="ja-JP" sz="950" u="none" strike="noStrike" dirty="0">
                          <a:effectLst/>
                          <a:latin typeface="游ゴシック" panose="020B0400000000000000" pitchFamily="50" charset="-128"/>
                          <a:ea typeface="游ゴシック" panose="020B0400000000000000" pitchFamily="50" charset="-128"/>
                        </a:rPr>
                        <a:t>3,600</a:t>
                      </a:r>
                      <a:r>
                        <a:rPr lang="ja-JP" altLang="en-US" sz="950" u="none" strike="noStrike" dirty="0">
                          <a:effectLst/>
                          <a:latin typeface="游ゴシック" panose="020B0400000000000000" pitchFamily="50" charset="-128"/>
                          <a:ea typeface="游ゴシック" panose="020B0400000000000000" pitchFamily="50" charset="-128"/>
                        </a:rPr>
                        <a:t>万人。大部分が砂漠や山で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サマルカンドやブハラなどの歴史的な都市がある。</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・夏はとても暑く</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冬は寒い。⾬は少なく主に冬に降る。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ワークシートクイズ</a:t>
                      </a:r>
                      <a:endParaRPr lang="en-US" altLang="ja-JP" sz="950" b="0" i="0" u="none" strike="noStrike">
                        <a:solidFill>
                          <a:srgbClr val="000000"/>
                        </a:solidFill>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第３問の解説</a:t>
                      </a: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2738628063"/>
                  </a:ext>
                </a:extLst>
              </a:tr>
              <a:tr h="66366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４</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３</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■ハラルマーク・ハラルフードについて</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・ハラルマークは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イスラム教徒が安心して食べたり</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使ったりできることを示すマーク。</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・ウズベキスタンの主な宗教はイスラム教で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イスラム教では特にアルコールや豚を食べることが禁じられている。ハラルフードには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それらが含まれていない。</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4029123660"/>
                  </a:ext>
                </a:extLst>
              </a:tr>
              <a:tr h="50720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４</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４</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■ウズベキスタンの食事</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・代表的な料理は「プロフ」という</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米を肉や野菜</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スパイスと一緒に炊いたもの。地域によって作り方がちがう。</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・他にもサモサやラグマンといった人気料理がある。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3533307714"/>
                  </a:ext>
                </a:extLst>
              </a:tr>
              <a:tr h="194289">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４</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５</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■ウズベキスタンの建物</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・サマルカンドやブハラには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歴史的な建物がたくさんある。ユネスコの世界遺産にも登録されている。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558097314"/>
                  </a:ext>
                </a:extLst>
              </a:tr>
              <a:tr h="66366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４</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６</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■名古屋とウズベキスタンのつながり</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・名古屋市はウズベキスタンの首都タシケント市と観光・文化交流におけるパートナー都市協定を締結している。</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・東京</a:t>
                      </a:r>
                      <a:r>
                        <a:rPr lang="en-US" altLang="ja-JP" sz="950" u="none" strike="noStrike" dirty="0">
                          <a:effectLst/>
                          <a:latin typeface="游ゴシック" panose="020B0400000000000000" pitchFamily="50" charset="-128"/>
                          <a:ea typeface="游ゴシック" panose="020B0400000000000000" pitchFamily="50" charset="-128"/>
                        </a:rPr>
                        <a:t>2020</a:t>
                      </a:r>
                      <a:r>
                        <a:rPr lang="ja-JP" altLang="en-US" sz="950" u="none" strike="noStrike" dirty="0">
                          <a:effectLst/>
                          <a:latin typeface="游ゴシック" panose="020B0400000000000000" pitchFamily="50" charset="-128"/>
                          <a:ea typeface="游ゴシック" panose="020B0400000000000000" pitchFamily="50" charset="-128"/>
                        </a:rPr>
                        <a:t>オリンピック・パラリンピック競技大会ではウズベキスタンのホストタウンとなり</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交流を深めた。</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1732133942"/>
                  </a:ext>
                </a:extLst>
              </a:tr>
              <a:tr h="507206">
                <a:tc>
                  <a:txBody>
                    <a:bodyPr/>
                    <a:lstStyle/>
                    <a:p>
                      <a:pPr algn="ctr" fontAlgn="ctr">
                        <a:lnSpc>
                          <a:spcPct val="120000"/>
                        </a:lnSpc>
                      </a:pPr>
                      <a:r>
                        <a:rPr lang="ja-JP" altLang="en-US" sz="1000" b="1" u="none" strike="noStrike">
                          <a:effectLst/>
                          <a:latin typeface="游ゴシック" panose="020B0400000000000000" pitchFamily="50" charset="-128"/>
                          <a:ea typeface="游ゴシック" panose="020B0400000000000000" pitchFamily="50" charset="-128"/>
                        </a:rPr>
                        <a:t>＃エンディング</a:t>
                      </a:r>
                      <a:endParaRPr lang="en-US" altLang="ja-JP" sz="1000" b="1" u="none" strike="noStrike">
                        <a:effectLst/>
                        <a:latin typeface="游ゴシック" panose="020B0400000000000000" pitchFamily="50" charset="-128"/>
                        <a:ea typeface="游ゴシック" panose="020B0400000000000000" pitchFamily="50" charset="-128"/>
                      </a:endParaRPr>
                    </a:p>
                    <a:p>
                      <a:pPr algn="ctr" fontAlgn="ctr">
                        <a:lnSpc>
                          <a:spcPct val="120000"/>
                        </a:lnSpc>
                      </a:pPr>
                      <a:r>
                        <a:rPr lang="en-US" altLang="ja-JP" sz="1000" b="1" u="none" strike="noStrike">
                          <a:effectLst/>
                          <a:latin typeface="游ゴシック" panose="020B0400000000000000" pitchFamily="50" charset="-128"/>
                          <a:ea typeface="游ゴシック" panose="020B0400000000000000" pitchFamily="50" charset="-128"/>
                        </a:rPr>
                        <a:t>(1</a:t>
                      </a:r>
                      <a:r>
                        <a:rPr lang="ja-JP" altLang="en-US" sz="1000" b="1" u="none" strike="noStrike">
                          <a:effectLst/>
                          <a:latin typeface="游ゴシック" panose="020B0400000000000000" pitchFamily="50" charset="-128"/>
                          <a:ea typeface="游ゴシック" panose="020B0400000000000000" pitchFamily="50" charset="-128"/>
                        </a:rPr>
                        <a:t>分</a:t>
                      </a:r>
                      <a:r>
                        <a:rPr lang="en-US" altLang="ja-JP" sz="1000" b="1" u="none" strike="noStrike">
                          <a:effectLst/>
                          <a:latin typeface="游ゴシック" panose="020B0400000000000000" pitchFamily="50" charset="-128"/>
                          <a:ea typeface="游ゴシック" panose="020B0400000000000000" pitchFamily="50" charset="-128"/>
                        </a:rPr>
                        <a:t>)</a:t>
                      </a:r>
                      <a:endParaRPr lang="en-US" altLang="ja-JP" sz="1000" b="1"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インド</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ベトナム</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ウズベキスタンについてたくさんのことを知ることができた二人は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これから</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アジアの国や地域</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⼈々と関わっていくだろう</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５</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１</a:t>
                      </a:r>
                      <a:endParaRPr lang="en-US" altLang="ja-JP" sz="950" u="none" strike="noStrike">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lumMod val="85000"/>
                          <a:lumOff val="15000"/>
                        </a:schemeClr>
                      </a:solidFill>
                      <a:prstDash val="solid"/>
                      <a:round/>
                      <a:headEnd type="none" w="med" len="med"/>
                      <a:tailEnd type="none" w="med" len="med"/>
                    </a:lnL>
                    <a:lnR w="6350" cap="flat" cmpd="sng" algn="ctr">
                      <a:solidFill>
                        <a:schemeClr val="tx1">
                          <a:lumMod val="85000"/>
                          <a:lumOff val="15000"/>
                        </a:schemeClr>
                      </a:solidFill>
                      <a:prstDash val="solid"/>
                      <a:round/>
                      <a:headEnd type="none" w="med" len="med"/>
                      <a:tailEnd type="none" w="med" len="med"/>
                    </a:lnR>
                    <a:lnT w="6350" cap="flat" cmpd="sng" algn="ctr">
                      <a:solidFill>
                        <a:schemeClr val="tx1">
                          <a:lumMod val="85000"/>
                          <a:lumOff val="15000"/>
                        </a:schemeClr>
                      </a:solidFill>
                      <a:prstDash val="solid"/>
                      <a:round/>
                      <a:headEnd type="none" w="med" len="med"/>
                      <a:tailEnd type="none" w="med" len="med"/>
                    </a:lnT>
                    <a:lnB w="6350" cap="flat" cmpd="sng" algn="ctr">
                      <a:solidFill>
                        <a:schemeClr val="tx1">
                          <a:lumMod val="85000"/>
                          <a:lumOff val="15000"/>
                        </a:schemeClr>
                      </a:solidFill>
                      <a:prstDash val="solid"/>
                      <a:round/>
                      <a:headEnd type="none" w="med" len="med"/>
                      <a:tailEnd type="none" w="med" len="med"/>
                    </a:lnB>
                    <a:noFill/>
                  </a:tcPr>
                </a:tc>
                <a:extLst>
                  <a:ext uri="{0D108BD9-81ED-4DB2-BD59-A6C34878D82A}">
                    <a16:rowId xmlns:a16="http://schemas.microsoft.com/office/drawing/2014/main" val="2471054855"/>
                  </a:ext>
                </a:extLst>
              </a:tr>
            </a:tbl>
          </a:graphicData>
        </a:graphic>
      </p:graphicFrame>
    </p:spTree>
    <p:extLst>
      <p:ext uri="{BB962C8B-B14F-4D97-AF65-F5344CB8AC3E}">
        <p14:creationId xmlns:p14="http://schemas.microsoft.com/office/powerpoint/2010/main" val="3185348186"/>
      </p:ext>
    </p:extLst>
  </p:cSld>
  <p:clrMapOvr>
    <a:masterClrMapping/>
  </p:clrMapOvr>
</p:sld>
</file>

<file path=ppt/theme/theme1.xml><?xml version="1.0" encoding="utf-8"?>
<a:theme xmlns:a="http://schemas.openxmlformats.org/drawingml/2006/main" name="Office Theme">
  <a:themeElements>
    <a:clrScheme name="アジア競技大会">
      <a:dk1>
        <a:srgbClr val="000000"/>
      </a:dk1>
      <a:lt1>
        <a:srgbClr val="FFFFFF"/>
      </a:lt1>
      <a:dk2>
        <a:srgbClr val="263F5B"/>
      </a:dk2>
      <a:lt2>
        <a:srgbClr val="DFDFDF"/>
      </a:lt2>
      <a:accent1>
        <a:srgbClr val="BF0D0D"/>
      </a:accent1>
      <a:accent2>
        <a:srgbClr val="4E3A93"/>
      </a:accent2>
      <a:accent3>
        <a:srgbClr val="D4B003"/>
      </a:accent3>
      <a:accent4>
        <a:srgbClr val="059A3E"/>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0</TotalTime>
  <Words>4202</Words>
  <Application>Microsoft Office PowerPoint</Application>
  <PresentationFormat>ユーザー設定</PresentationFormat>
  <Paragraphs>241</Paragraphs>
  <Slides>4</Slides>
  <Notes>2</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4</vt:i4>
      </vt:variant>
    </vt:vector>
  </HeadingPairs>
  <TitlesOfParts>
    <vt:vector size="7" baseType="lpstr">
      <vt:lpstr>游ゴシック</vt:lpstr>
      <vt:lpstr>游ゴシック</vt:lpstr>
      <vt:lpstr>Office Theme</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2025-04-22T01:05:20Z</dcterms:created>
  <dcterms:modified xsi:type="dcterms:W3CDTF">2025-04-22T01:05:29Z</dcterms:modified>
</cp:coreProperties>
</file>