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33CC"/>
    <a:srgbClr val="808080"/>
    <a:srgbClr val="009999"/>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0" autoAdjust="0"/>
    <p:restoredTop sz="94521" autoAdjust="0"/>
  </p:normalViewPr>
  <p:slideViewPr>
    <p:cSldViewPr>
      <p:cViewPr varScale="1">
        <p:scale>
          <a:sx n="75" d="100"/>
          <a:sy n="75" d="100"/>
        </p:scale>
        <p:origin x="3630"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［中小卸売業向け　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938396033"/>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285997B0-3325-1730-8CF7-744969E1D00B}"/>
              </a:ext>
            </a:extLst>
          </p:cNvPr>
          <p:cNvSpPr txBox="1">
            <a:spLocks noChangeArrowheads="1"/>
          </p:cNvSpPr>
          <p:nvPr/>
        </p:nvSpPr>
        <p:spPr bwMode="auto">
          <a:xfrm>
            <a:off x="3717032" y="1136650"/>
            <a:ext cx="2925068" cy="894733"/>
          </a:xfrm>
          <a:prstGeom prst="rect">
            <a:avLst/>
          </a:prstGeom>
          <a:solidFill>
            <a:schemeClr val="accent5"/>
          </a:solidFill>
          <a:ln w="9525">
            <a:solidFill>
              <a:srgbClr val="003300"/>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050" b="0" dirty="0">
                <a:solidFill>
                  <a:srgbClr val="003300"/>
                </a:solidFill>
                <a:latin typeface="ＭＳ ゴシック" panose="020B0609070205080204" pitchFamily="49" charset="-128"/>
                <a:ea typeface="ＭＳ ゴシック" panose="020B0609070205080204" pitchFamily="49" charset="-128"/>
              </a:rPr>
              <a:t>◇</a:t>
            </a:r>
            <a:r>
              <a:rPr lang="ja-JP" altLang="en-US" sz="1050" b="0" dirty="0">
                <a:solidFill>
                  <a:srgbClr val="003300"/>
                </a:solidFill>
                <a:latin typeface="ＭＳ ゴシック" panose="020B0609070205080204" pitchFamily="49" charset="-128"/>
                <a:ea typeface="ＭＳ ゴシック" panose="020B0609070205080204" pitchFamily="49" charset="-128"/>
              </a:rPr>
              <a:t>記入例の企業概要</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・名称　　（株）○○商事</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・所在　　</a:t>
            </a:r>
            <a:r>
              <a:rPr lang="ja-JP" altLang="en-US" sz="1050" b="0" dirty="0">
                <a:latin typeface="ＭＳ ゴシック" panose="020B0609070205080204" pitchFamily="49" charset="-128"/>
                <a:ea typeface="ＭＳ ゴシック" panose="020B0609070205080204" pitchFamily="49" charset="-128"/>
              </a:rPr>
              <a:t>半田市</a:t>
            </a:r>
            <a:r>
              <a:rPr lang="ja-JP" altLang="en-US" sz="1050" b="0" dirty="0">
                <a:solidFill>
                  <a:srgbClr val="003300"/>
                </a:solidFill>
                <a:latin typeface="ＭＳ ゴシック" panose="020B0609070205080204" pitchFamily="49" charset="-128"/>
                <a:ea typeface="ＭＳ ゴシック" panose="020B0609070205080204" pitchFamily="49" charset="-128"/>
              </a:rPr>
              <a:t>に本社と倉庫</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・規模　　２５人程度</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・業種　　食品卸売業　</a:t>
            </a:r>
          </a:p>
        </p:txBody>
      </p:sp>
      <p:sp>
        <p:nvSpPr>
          <p:cNvPr id="4" name="Text Box 35">
            <a:extLst>
              <a:ext uri="{FF2B5EF4-FFF2-40B4-BE49-F238E27FC236}">
                <a16:creationId xmlns:a16="http://schemas.microsoft.com/office/drawing/2014/main" id="{9054417C-E453-EC6C-4711-968AAF64B1FB}"/>
              </a:ext>
            </a:extLst>
          </p:cNvPr>
          <p:cNvSpPr txBox="1">
            <a:spLocks noChangeArrowheads="1"/>
          </p:cNvSpPr>
          <p:nvPr/>
        </p:nvSpPr>
        <p:spPr bwMode="auto">
          <a:xfrm>
            <a:off x="2449513" y="5568950"/>
            <a:ext cx="1977121"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＜記入例＞</a:t>
            </a:r>
          </a:p>
        </p:txBody>
      </p:sp>
      <p:sp>
        <p:nvSpPr>
          <p:cNvPr id="5" name="Text Box 22">
            <a:extLst>
              <a:ext uri="{FF2B5EF4-FFF2-40B4-BE49-F238E27FC236}">
                <a16:creationId xmlns:a16="http://schemas.microsoft.com/office/drawing/2014/main" id="{09C4BE6F-A559-6A19-6060-A4D51705BC92}"/>
              </a:ext>
            </a:extLst>
          </p:cNvPr>
          <p:cNvSpPr txBox="1">
            <a:spLocks noChangeArrowheads="1"/>
          </p:cNvSpPr>
          <p:nvPr/>
        </p:nvSpPr>
        <p:spPr bwMode="auto">
          <a:xfrm>
            <a:off x="2449513" y="7545288"/>
            <a:ext cx="19912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solidFill>
                  <a:srgbClr val="C00000"/>
                </a:solidFill>
                <a:latin typeface="ＭＳ 明朝" panose="02020609040205080304" pitchFamily="17" charset="-128"/>
                <a:ea typeface="ＭＳ 明朝" panose="02020609040205080304" pitchFamily="17" charset="-128"/>
              </a:rPr>
              <a:t>（株）○○商事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862511850"/>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　</a:t>
                      </a:r>
                      <a:endParaRPr kumimoji="1" lang="ja-JP" altLang="en-US" sz="18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７１</a:t>
                      </a:r>
                      <a:endParaRPr kumimoji="1" lang="ja-JP" altLang="en-US" sz="1800" b="0" i="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4" name="Text Box 749">
            <a:extLst>
              <a:ext uri="{FF2B5EF4-FFF2-40B4-BE49-F238E27FC236}">
                <a16:creationId xmlns:a16="http://schemas.microsoft.com/office/drawing/2014/main" id="{2DC21B75-510C-9DAB-7AC3-2C786D50BF7B}"/>
              </a:ext>
            </a:extLst>
          </p:cNvPr>
          <p:cNvSpPr txBox="1">
            <a:spLocks noChangeArrowheads="1"/>
          </p:cNvSpPr>
          <p:nvPr/>
        </p:nvSpPr>
        <p:spPr bwMode="auto">
          <a:xfrm>
            <a:off x="1628800" y="2576736"/>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2400" b="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a:t>
            </a:r>
            <a:endParaRPr kumimoji="1" lang="ja-JP" altLang="en-US" sz="1200" b="1"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201">
            <a:extLst>
              <a:ext uri="{FF2B5EF4-FFF2-40B4-BE49-F238E27FC236}">
                <a16:creationId xmlns:a16="http://schemas.microsoft.com/office/drawing/2014/main" id="{63CE1445-E2C2-93E9-9C6F-30BFC8A54413}"/>
              </a:ext>
            </a:extLst>
          </p:cNvPr>
          <p:cNvSpPr>
            <a:spLocks noChangeArrowheads="1"/>
          </p:cNvSpPr>
          <p:nvPr/>
        </p:nvSpPr>
        <p:spPr bwMode="auto">
          <a:xfrm>
            <a:off x="5573712" y="3478171"/>
            <a:ext cx="1150938" cy="576262"/>
          </a:xfrm>
          <a:prstGeom prst="rect">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8" name="Line 10">
            <a:extLst>
              <a:ext uri="{FF2B5EF4-FFF2-40B4-BE49-F238E27FC236}">
                <a16:creationId xmlns:a16="http://schemas.microsoft.com/office/drawing/2014/main" id="{6843B304-60AC-7FEC-289B-D1E59832E952}"/>
              </a:ext>
            </a:extLst>
          </p:cNvPr>
          <p:cNvSpPr>
            <a:spLocks noChangeShapeType="1"/>
          </p:cNvSpPr>
          <p:nvPr/>
        </p:nvSpPr>
        <p:spPr bwMode="auto">
          <a:xfrm flipV="1">
            <a:off x="1669247" y="3816106"/>
            <a:ext cx="3904465" cy="1749278"/>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1" name="Text Box 749">
            <a:extLst>
              <a:ext uri="{FF2B5EF4-FFF2-40B4-BE49-F238E27FC236}">
                <a16:creationId xmlns:a16="http://schemas.microsoft.com/office/drawing/2014/main" id="{C928CF05-F2B1-5FC6-6544-165C3ED3FDCE}"/>
              </a:ext>
            </a:extLst>
          </p:cNvPr>
          <p:cNvSpPr txBox="1">
            <a:spLocks noChangeArrowheads="1"/>
          </p:cNvSpPr>
          <p:nvPr/>
        </p:nvSpPr>
        <p:spPr bwMode="auto">
          <a:xfrm>
            <a:off x="1128115" y="5482377"/>
            <a:ext cx="514739"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3" name="Text Box 749">
            <a:extLst>
              <a:ext uri="{FF2B5EF4-FFF2-40B4-BE49-F238E27FC236}">
                <a16:creationId xmlns:a16="http://schemas.microsoft.com/office/drawing/2014/main" id="{611A8177-92A1-AF29-E0F4-0A146BA90BEB}"/>
              </a:ext>
            </a:extLst>
          </p:cNvPr>
          <p:cNvSpPr txBox="1">
            <a:spLocks noChangeArrowheads="1"/>
          </p:cNvSpPr>
          <p:nvPr/>
        </p:nvSpPr>
        <p:spPr bwMode="auto">
          <a:xfrm>
            <a:off x="2907255" y="7878164"/>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4" name="Line 10">
            <a:extLst>
              <a:ext uri="{FF2B5EF4-FFF2-40B4-BE49-F238E27FC236}">
                <a16:creationId xmlns:a16="http://schemas.microsoft.com/office/drawing/2014/main" id="{5F300B71-9D4E-C945-B011-960D58E507A8}"/>
              </a:ext>
            </a:extLst>
          </p:cNvPr>
          <p:cNvSpPr>
            <a:spLocks noChangeShapeType="1"/>
          </p:cNvSpPr>
          <p:nvPr/>
        </p:nvSpPr>
        <p:spPr bwMode="auto">
          <a:xfrm flipV="1">
            <a:off x="3429000" y="4054433"/>
            <a:ext cx="2713427" cy="382373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3676155564"/>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3" name="AutoShape 223">
            <a:extLst>
              <a:ext uri="{FF2B5EF4-FFF2-40B4-BE49-F238E27FC236}">
                <a16:creationId xmlns:a16="http://schemas.microsoft.com/office/drawing/2014/main" id="{BB212C90-EF58-B375-1FE8-64127F674193}"/>
              </a:ext>
            </a:extLst>
          </p:cNvPr>
          <p:cNvSpPr>
            <a:spLocks noChangeArrowheads="1"/>
          </p:cNvSpPr>
          <p:nvPr/>
        </p:nvSpPr>
        <p:spPr bwMode="auto">
          <a:xfrm>
            <a:off x="2633346" y="3450896"/>
            <a:ext cx="2160587" cy="503238"/>
          </a:xfrm>
          <a:prstGeom prst="wedgeRectCallout">
            <a:avLst>
              <a:gd name="adj1" fmla="val 81026"/>
              <a:gd name="adj2" fmla="val 397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4" name="AutoShape 225">
            <a:extLst>
              <a:ext uri="{FF2B5EF4-FFF2-40B4-BE49-F238E27FC236}">
                <a16:creationId xmlns:a16="http://schemas.microsoft.com/office/drawing/2014/main" id="{5D8CEC4E-FED7-6011-BFEC-9109C6691223}"/>
              </a:ext>
            </a:extLst>
          </p:cNvPr>
          <p:cNvSpPr>
            <a:spLocks noChangeArrowheads="1"/>
          </p:cNvSpPr>
          <p:nvPr/>
        </p:nvSpPr>
        <p:spPr bwMode="auto">
          <a:xfrm>
            <a:off x="3509009" y="7815164"/>
            <a:ext cx="3095625" cy="360362"/>
          </a:xfrm>
          <a:prstGeom prst="wedgeRectCallout">
            <a:avLst>
              <a:gd name="adj1" fmla="val 33723"/>
              <a:gd name="adj2" fmla="val -23123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1757495513"/>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６</a:t>
                      </a:r>
                      <a:r>
                        <a:rPr kumimoji="1" lang="en-US" altLang="ja-JP"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被災により、営業が停止すると、収入が“ゼロ”になってしまいます。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復旧期間・再調達期間は、営業停止期間中であっても必要となる給与等の支払額を概算するために用います。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1198308253"/>
              </p:ext>
            </p:extLst>
          </p:nvPr>
        </p:nvGraphicFramePr>
        <p:xfrm>
          <a:off x="333375" y="5400171"/>
          <a:ext cx="5878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468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36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４５</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１０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８００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a:t>
                      </a:r>
                      <a:r>
                        <a:rPr kumimoji="1" lang="en-US" altLang="ja-JP"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８００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あ</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たり 　　　　　　　　</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１３</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９０</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１，１７０</a:t>
                      </a: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５，９７０</a:t>
                      </a: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
        <p:nvSpPr>
          <p:cNvPr id="4" name="AutoShape 116">
            <a:extLst>
              <a:ext uri="{FF2B5EF4-FFF2-40B4-BE49-F238E27FC236}">
                <a16:creationId xmlns:a16="http://schemas.microsoft.com/office/drawing/2014/main" id="{C91B95A4-4E2D-58A5-837B-B86ACC13FD7B}"/>
              </a:ext>
            </a:extLst>
          </p:cNvPr>
          <p:cNvSpPr>
            <a:spLocks noChangeArrowheads="1"/>
          </p:cNvSpPr>
          <p:nvPr/>
        </p:nvSpPr>
        <p:spPr bwMode="auto">
          <a:xfrm>
            <a:off x="5083906" y="2259294"/>
            <a:ext cx="1584325" cy="504825"/>
          </a:xfrm>
          <a:prstGeom prst="wedgeRectCallout">
            <a:avLst>
              <a:gd name="adj1" fmla="val -39797"/>
              <a:gd name="adj2" fmla="val 82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応急対策や当面の運転資金として、売上高１か月分を確保しましょう。（</a:t>
            </a:r>
            <a:r>
              <a:rPr lang="en-US" altLang="ja-JP" sz="900" b="0" dirty="0">
                <a:solidFill>
                  <a:srgbClr val="003300"/>
                </a:solidFill>
                <a:latin typeface="ＭＳ ゴシック" panose="020B0609070205080204" pitchFamily="49" charset="-128"/>
                <a:ea typeface="ＭＳ ゴシック" panose="020B0609070205080204" pitchFamily="49" charset="-128"/>
              </a:rPr>
              <a:t>※</a:t>
            </a:r>
            <a:r>
              <a:rPr lang="ja-JP" altLang="en-US" sz="900" b="0" dirty="0">
                <a:solidFill>
                  <a:srgbClr val="003300"/>
                </a:solidFill>
                <a:latin typeface="ＭＳ ゴシック" panose="020B0609070205080204" pitchFamily="49" charset="-128"/>
                <a:ea typeface="ＭＳ ゴシック" panose="020B0609070205080204" pitchFamily="49" charset="-128"/>
              </a:rPr>
              <a:t>）</a:t>
            </a:r>
          </a:p>
        </p:txBody>
      </p:sp>
      <p:sp>
        <p:nvSpPr>
          <p:cNvPr id="5" name="AutoShape 117">
            <a:extLst>
              <a:ext uri="{FF2B5EF4-FFF2-40B4-BE49-F238E27FC236}">
                <a16:creationId xmlns:a16="http://schemas.microsoft.com/office/drawing/2014/main" id="{53C50296-4835-A506-D1F7-A621DC95633D}"/>
              </a:ext>
            </a:extLst>
          </p:cNvPr>
          <p:cNvSpPr>
            <a:spLocks noChangeArrowheads="1"/>
          </p:cNvSpPr>
          <p:nvPr/>
        </p:nvSpPr>
        <p:spPr bwMode="auto">
          <a:xfrm>
            <a:off x="2839341" y="6822030"/>
            <a:ext cx="2139526" cy="371475"/>
          </a:xfrm>
          <a:prstGeom prst="wedgeRectCallout">
            <a:avLst>
              <a:gd name="adj1" fmla="val 31538"/>
              <a:gd name="adj2" fmla="val 1818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「復旧期間の最大値」を用いて、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その期間に必要な支払額を概算します。</a:t>
            </a:r>
          </a:p>
        </p:txBody>
      </p:sp>
      <p:sp>
        <p:nvSpPr>
          <p:cNvPr id="6" name="AutoShape 71">
            <a:extLst>
              <a:ext uri="{FF2B5EF4-FFF2-40B4-BE49-F238E27FC236}">
                <a16:creationId xmlns:a16="http://schemas.microsoft.com/office/drawing/2014/main" id="{8C3BBC62-29C6-800F-F345-96EF8DB026AC}"/>
              </a:ext>
            </a:extLst>
          </p:cNvPr>
          <p:cNvSpPr>
            <a:spLocks noChangeArrowheads="1"/>
          </p:cNvSpPr>
          <p:nvPr/>
        </p:nvSpPr>
        <p:spPr bwMode="auto">
          <a:xfrm>
            <a:off x="329696" y="9201176"/>
            <a:ext cx="5976938" cy="4905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ここまでに確認したあなたの会社の被害状況を基に、「２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５　被害想定に基づくＢＣＰ対応策の検討」</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では、より詳細に重要業務に必要な経営資源が受ける被害の影響を分析し、目標とする時間内での</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復旧が難しい要因については、その対応策を検討します。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16001" name="Group 289"/>
          <p:cNvGraphicFramePr>
            <a:graphicFrameLocks noGrp="1"/>
          </p:cNvGraphicFramePr>
          <p:nvPr>
            <p:extLst>
              <p:ext uri="{D42A27DB-BD31-4B8C-83A1-F6EECF244321}">
                <p14:modId xmlns:p14="http://schemas.microsoft.com/office/powerpoint/2010/main" val="1380677500"/>
              </p:ext>
            </p:extLst>
          </p:nvPr>
        </p:nvGraphicFramePr>
        <p:xfrm>
          <a:off x="677873" y="2580461"/>
          <a:ext cx="6056838" cy="6618852"/>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404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営業部門２名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資格が必要ないため、管理部門メンバー等が代替可</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46380">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入出荷係３名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フォークリフトオペレーター（合計</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名）</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事業所の復旧に総務△△氏</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1889168"/>
                  </a:ext>
                </a:extLst>
              </a:tr>
              <a:tr h="217028">
                <a:tc rowSpan="1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90000" marR="90000" marT="46793" marB="4679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どの店舗や倉庫が必要ですか？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本社事業所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5789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半田倉庫</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●●物流倉庫を利用可能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データサーバー</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2026</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年クラウドに移行予定</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PC</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入出庫管理</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QR</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コードプリンター</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9280972"/>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3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原材料・商品・サプライヤー</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どの原材料・商品が必要ですか？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各種商品</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複数のメーカーより入庫</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〇〇物流</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〇〇物流関連会社</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入出荷に係わる物流は？</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△△運送に変更可能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△△運送</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〇〇運輸に変更可能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非常用発電機（〇時間分）</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46648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通信（電話・通信回線）</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受発注関連データ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事務所のサーバーに保管している</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2892763"/>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入出庫システム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取引先と情報共有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469673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平時の運転資金２５百万円</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8017849"/>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960080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605683578"/>
              </p:ext>
            </p:extLst>
          </p:nvPr>
        </p:nvGraphicFramePr>
        <p:xfrm>
          <a:off x="166193" y="2570007"/>
          <a:ext cx="468000" cy="6618853"/>
        </p:xfrm>
        <a:graphic>
          <a:graphicData uri="http://schemas.openxmlformats.org/drawingml/2006/table">
            <a:tbl>
              <a:tblPr/>
              <a:tblGrid>
                <a:gridCol w="468000">
                  <a:extLst>
                    <a:ext uri="{9D8B030D-6E8A-4147-A177-3AD203B41FA5}">
                      <a16:colId xmlns:a16="http://schemas.microsoft.com/office/drawing/2014/main" val="2996627543"/>
                    </a:ext>
                  </a:extLst>
                </a:gridCol>
              </a:tblGrid>
              <a:tr h="1272827">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376299">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r>
                        <a:rPr kumimoji="1" lang="ja-JP"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rPr>
                        <a:t>食品の販売・出荷</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1969727">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
        <p:nvSpPr>
          <p:cNvPr id="3" name="AutoShape 118">
            <a:extLst>
              <a:ext uri="{FF2B5EF4-FFF2-40B4-BE49-F238E27FC236}">
                <a16:creationId xmlns:a16="http://schemas.microsoft.com/office/drawing/2014/main" id="{05AFBC00-006A-1B6D-3275-042A0B2172AB}"/>
              </a:ext>
            </a:extLst>
          </p:cNvPr>
          <p:cNvSpPr>
            <a:spLocks noChangeArrowheads="1"/>
          </p:cNvSpPr>
          <p:nvPr/>
        </p:nvSpPr>
        <p:spPr bwMode="auto">
          <a:xfrm>
            <a:off x="2668553" y="2164686"/>
            <a:ext cx="4071972" cy="398957"/>
          </a:xfrm>
          <a:prstGeom prst="wedgeRectCallout">
            <a:avLst>
              <a:gd name="adj1" fmla="val -15449"/>
              <a:gd name="adj2" fmla="val 7290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
        <p:nvSpPr>
          <p:cNvPr id="5" name="AutoShape 119">
            <a:extLst>
              <a:ext uri="{FF2B5EF4-FFF2-40B4-BE49-F238E27FC236}">
                <a16:creationId xmlns:a16="http://schemas.microsoft.com/office/drawing/2014/main" id="{77D9FB85-5445-46A8-8F7F-8EE0A3B01ECE}"/>
              </a:ext>
            </a:extLst>
          </p:cNvPr>
          <p:cNvSpPr>
            <a:spLocks noChangeArrowheads="1"/>
          </p:cNvSpPr>
          <p:nvPr/>
        </p:nvSpPr>
        <p:spPr bwMode="auto">
          <a:xfrm>
            <a:off x="1810640" y="3375429"/>
            <a:ext cx="1566552" cy="369332"/>
          </a:xfrm>
          <a:prstGeom prst="wedgeRectCallout">
            <a:avLst>
              <a:gd name="adj1" fmla="val -131968"/>
              <a:gd name="adj2" fmla="val 84964"/>
            </a:avLst>
          </a:prstGeom>
          <a:solidFill>
            <a:schemeClr val="accent5"/>
          </a:solidFill>
          <a:ln w="9525">
            <a:solidFill>
              <a:srgbClr val="003300"/>
            </a:solidFill>
            <a:miter lim="800000"/>
            <a:headEnd/>
            <a:tailEnd/>
          </a:ln>
          <a:effec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２</a:t>
            </a:r>
            <a:r>
              <a:rPr lang="en-US" altLang="ja-JP" sz="900" b="0" dirty="0">
                <a:latin typeface="ＭＳ ゴシック" panose="020B0609070205080204" pitchFamily="49" charset="-128"/>
                <a:ea typeface="ＭＳ ゴシック" panose="020B0609070205080204" pitchFamily="49" charset="-128"/>
              </a:rPr>
              <a:t>.</a:t>
            </a:r>
            <a:r>
              <a:rPr lang="ja-JP" altLang="en-US" sz="900" b="0" dirty="0">
                <a:latin typeface="ＭＳ ゴシック" panose="020B0609070205080204" pitchFamily="49" charset="-128"/>
                <a:ea typeface="ＭＳ ゴシック" panose="020B0609070205080204" pitchFamily="49" charset="-128"/>
              </a:rPr>
              <a:t>２で決定した重要業務</a:t>
            </a:r>
            <a:r>
              <a:rPr lang="ja-JP" altLang="en-US" sz="900" b="0" dirty="0">
                <a:solidFill>
                  <a:srgbClr val="003300"/>
                </a:solidFill>
                <a:latin typeface="ＭＳ ゴシック" panose="020B0609070205080204" pitchFamily="49" charset="-128"/>
                <a:ea typeface="ＭＳ ゴシック" panose="020B0609070205080204" pitchFamily="49" charset="-128"/>
              </a:rPr>
              <a:t>を記入してください。</a:t>
            </a:r>
          </a:p>
        </p:txBody>
      </p:sp>
      <p:sp>
        <p:nvSpPr>
          <p:cNvPr id="6" name="AutoShape 122">
            <a:extLst>
              <a:ext uri="{FF2B5EF4-FFF2-40B4-BE49-F238E27FC236}">
                <a16:creationId xmlns:a16="http://schemas.microsoft.com/office/drawing/2014/main" id="{65FF9E8A-9E08-58AE-CC63-68E63F1D36A5}"/>
              </a:ext>
            </a:extLst>
          </p:cNvPr>
          <p:cNvSpPr>
            <a:spLocks noChangeArrowheads="1"/>
          </p:cNvSpPr>
          <p:nvPr/>
        </p:nvSpPr>
        <p:spPr bwMode="auto">
          <a:xfrm>
            <a:off x="1906993" y="4355063"/>
            <a:ext cx="1373846" cy="369332"/>
          </a:xfrm>
          <a:prstGeom prst="wedgeRectCallout">
            <a:avLst>
              <a:gd name="adj1" fmla="val -67931"/>
              <a:gd name="adj2" fmla="val 4716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着眼する経営資源の</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種類を示しています。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917589068"/>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安否確認手段、ルールを決定し、</a:t>
                      </a:r>
                      <a:b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従業員携帯カードに取りまとめ、</a:t>
                      </a:r>
                      <a:b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全従業員に周知する。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携帯電話メールアドレスを用いた</a:t>
                      </a:r>
                      <a:b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メーリングリストを作成し、連絡・指示手段を整備する。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身の回りの什器類の固定対策を</a:t>
                      </a:r>
                      <a:b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実施する。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交通機関が麻痺している時の出社可能性を考慮に入れ、ＢＣＰ対応要員を決定する。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関連取引先など応援要請先を検討する。</a:t>
                      </a: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従業員の身の回りの安全は確保できていますか？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就業時間外に発災した場合、事業所・店舗に出社する要員を決めていますか？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168" y="945216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3531560094"/>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1485093">
                  <a:extLst>
                    <a:ext uri="{9D8B030D-6E8A-4147-A177-3AD203B41FA5}">
                      <a16:colId xmlns:a16="http://schemas.microsoft.com/office/drawing/2014/main" val="4138415489"/>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食品の販売・出荷</a:t>
                      </a: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電力・都市ガス復旧後</a:t>
                      </a:r>
                      <a:r>
                        <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3</a:t>
                      </a: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日以内の再開</a:t>
                      </a: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3985031700"/>
              </p:ext>
            </p:extLst>
          </p:nvPr>
        </p:nvGraphicFramePr>
        <p:xfrm>
          <a:off x="394075" y="4180603"/>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建設業者に建物の耐震性について確認する。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必要に応じて耐震診断／耐震補強対策を検討する。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災害時の対応拠点について検討</a:t>
                      </a:r>
                      <a:b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する。</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本社施設が長期的に使用できない場合は半田倉庫事務所</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倉庫で代替作業する。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1915065245"/>
              </p:ext>
            </p:extLst>
          </p:nvPr>
        </p:nvGraphicFramePr>
        <p:xfrm>
          <a:off x="394075" y="6647881"/>
          <a:ext cx="6048000" cy="27610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什器の固定対策は実施済みですか？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未固定設備を床面へ固定する。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設備の耐震性調査を実施する。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各種ラックに落下防止金具を取り付ける。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出火リスクは低いが消火訓練を毎年実施する。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調整が必要と思われる設備メーカーと事前に協議し、緊急時の連絡先、連絡手段を決めておく。</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自社設備の耐震性を把握していますか？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物資の保管状況は万全ですか？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3" name="AutoShape 381">
            <a:extLst>
              <a:ext uri="{FF2B5EF4-FFF2-40B4-BE49-F238E27FC236}">
                <a16:creationId xmlns:a16="http://schemas.microsoft.com/office/drawing/2014/main" id="{741D9AA9-9C48-3A2C-4679-F55A50F0EEAC}"/>
              </a:ext>
            </a:extLst>
          </p:cNvPr>
          <p:cNvSpPr>
            <a:spLocks noChangeArrowheads="1"/>
          </p:cNvSpPr>
          <p:nvPr/>
        </p:nvSpPr>
        <p:spPr bwMode="auto">
          <a:xfrm>
            <a:off x="416393" y="3239222"/>
            <a:ext cx="2364535" cy="345626"/>
          </a:xfrm>
          <a:prstGeom prst="wedgeRectCallout">
            <a:avLst>
              <a:gd name="adj1" fmla="val 72955"/>
              <a:gd name="adj2" fmla="val -7745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solidFill>
                  <a:srgbClr val="003300"/>
                </a:solidFill>
                <a:latin typeface="ＭＳ ゴシック" panose="020B0609070205080204" pitchFamily="49" charset="-128"/>
                <a:ea typeface="ＭＳ ゴシック" panose="020B0609070205080204" pitchFamily="49" charset="-128"/>
              </a:rPr>
              <a:t>STEP1</a:t>
            </a:r>
            <a:r>
              <a:rPr lang="ja-JP" altLang="en-US" sz="900" b="0" dirty="0">
                <a:solidFill>
                  <a:srgbClr val="003300"/>
                </a:solidFill>
                <a:latin typeface="ＭＳ ゴシック" panose="020B0609070205080204" pitchFamily="49" charset="-128"/>
                <a:ea typeface="ＭＳ ゴシック" panose="020B0609070205080204" pitchFamily="49" charset="-128"/>
              </a:rPr>
              <a:t>で抽出した経営資源に対する設問に、</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「はい」「いいえ」で答えてください。</a:t>
            </a:r>
          </a:p>
        </p:txBody>
      </p:sp>
      <p:sp>
        <p:nvSpPr>
          <p:cNvPr id="4" name="AutoShape 383">
            <a:extLst>
              <a:ext uri="{FF2B5EF4-FFF2-40B4-BE49-F238E27FC236}">
                <a16:creationId xmlns:a16="http://schemas.microsoft.com/office/drawing/2014/main" id="{0AA7DAA0-FC3F-8F2C-2168-1B7B1028EBD0}"/>
              </a:ext>
            </a:extLst>
          </p:cNvPr>
          <p:cNvSpPr>
            <a:spLocks noChangeArrowheads="1"/>
          </p:cNvSpPr>
          <p:nvPr/>
        </p:nvSpPr>
        <p:spPr bwMode="auto">
          <a:xfrm>
            <a:off x="985522" y="3644892"/>
            <a:ext cx="2270168" cy="503238"/>
          </a:xfrm>
          <a:prstGeom prst="wedgeRectCallout">
            <a:avLst>
              <a:gd name="adj1" fmla="val 98867"/>
              <a:gd name="adj2" fmla="val -8456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ja-JP" sz="900" b="0" dirty="0">
                <a:solidFill>
                  <a:srgbClr val="003300"/>
                </a:solidFill>
                <a:latin typeface="ＭＳ ゴシック" panose="020B0609070205080204" pitchFamily="49" charset="-128"/>
                <a:ea typeface="ＭＳ ゴシック" panose="020B0609070205080204" pitchFamily="49" charset="-128"/>
              </a:rPr>
              <a:t>「いいえ」の場合には、重要業務を継続・早期復旧するための対応策を検討し、記入してください。</a:t>
            </a:r>
            <a:endParaRPr lang="ja-JP" altLang="en-US" sz="900" b="0" dirty="0">
              <a:solidFill>
                <a:srgbClr val="003300"/>
              </a:solidFill>
              <a:latin typeface="ＭＳ ゴシック" panose="020B0609070205080204" pitchFamily="49" charset="-128"/>
              <a:ea typeface="ＭＳ ゴシック" panose="020B0609070205080204" pitchFamily="49" charset="-128"/>
            </a:endParaRPr>
          </a:p>
        </p:txBody>
      </p:sp>
      <p:sp>
        <p:nvSpPr>
          <p:cNvPr id="7" name="AutoShape 384">
            <a:extLst>
              <a:ext uri="{FF2B5EF4-FFF2-40B4-BE49-F238E27FC236}">
                <a16:creationId xmlns:a16="http://schemas.microsoft.com/office/drawing/2014/main" id="{FDB5B8D3-C634-7D74-716A-1CBB09D34CAC}"/>
              </a:ext>
            </a:extLst>
          </p:cNvPr>
          <p:cNvSpPr>
            <a:spLocks noChangeArrowheads="1"/>
          </p:cNvSpPr>
          <p:nvPr/>
        </p:nvSpPr>
        <p:spPr bwMode="auto">
          <a:xfrm>
            <a:off x="1865009" y="5988722"/>
            <a:ext cx="2376488" cy="373614"/>
          </a:xfrm>
          <a:prstGeom prst="wedgeRectCallout">
            <a:avLst>
              <a:gd name="adj1" fmla="val 54378"/>
              <a:gd name="adj2" fmla="val -39191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対応策を検討する際には他企業等との連携の可能性についても考慮してください。</a:t>
            </a:r>
          </a:p>
        </p:txBody>
      </p:sp>
      <p:sp>
        <p:nvSpPr>
          <p:cNvPr id="8" name="AutoShape 275">
            <a:extLst>
              <a:ext uri="{FF2B5EF4-FFF2-40B4-BE49-F238E27FC236}">
                <a16:creationId xmlns:a16="http://schemas.microsoft.com/office/drawing/2014/main" id="{DF5183AF-7D44-11E3-E3AF-6D62E7EB22DB}"/>
              </a:ext>
            </a:extLst>
          </p:cNvPr>
          <p:cNvSpPr>
            <a:spLocks noChangeArrowheads="1"/>
          </p:cNvSpPr>
          <p:nvPr/>
        </p:nvSpPr>
        <p:spPr bwMode="auto">
          <a:xfrm>
            <a:off x="3307556" y="655929"/>
            <a:ext cx="1584325" cy="360363"/>
          </a:xfrm>
          <a:prstGeom prst="wedgeRectCallout">
            <a:avLst>
              <a:gd name="adj1" fmla="val -66833"/>
              <a:gd name="adj2" fmla="val 4691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a:t>
            </a:r>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2.3</a:t>
            </a:r>
            <a:r>
              <a:rPr lang="ja-JP" altLang="en-US" sz="900" b="0" dirty="0">
                <a:solidFill>
                  <a:schemeClr val="hlink"/>
                </a:solidFill>
                <a:latin typeface="HG丸ｺﾞｼｯｸM-PRO" panose="020F0600000000000000" pitchFamily="50" charset="-128"/>
              </a:rPr>
              <a:t>で決定した重要業務・復旧目標</a:t>
            </a:r>
            <a:r>
              <a:rPr lang="ja-JP" altLang="en-US" sz="900" b="0" dirty="0">
                <a:solidFill>
                  <a:srgbClr val="003300"/>
                </a:solidFill>
                <a:latin typeface="HG丸ｺﾞｼｯｸM-PRO" panose="020F0600000000000000" pitchFamily="50" charset="-128"/>
              </a:rPr>
              <a:t>を記入</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2227541872"/>
              </p:ext>
            </p:extLst>
          </p:nvPr>
        </p:nvGraphicFramePr>
        <p:xfrm>
          <a:off x="405000" y="842118"/>
          <a:ext cx="6048000" cy="27112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原材料・商品・ｻﾌﾟﾗｲﾔー</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原材料や商品を確保できますか？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商品の調達先の代替先をあらかじめ検討し、平時から調達先を分散する。</a:t>
                      </a:r>
                    </a:p>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納入業者と事前に協議し、緊急時の連絡先、連絡手段を決めておく。</a:t>
                      </a:r>
                    </a:p>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顧客の在庫水準を毎日確認できるようにデータを共有する〇〇物流関連会社と協力関係を構築する。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原材料や商品の代替調達先を確保していますか？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顧客側の安全在庫を把握していますか？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1097454937"/>
              </p:ext>
            </p:extLst>
          </p:nvPr>
        </p:nvGraphicFramePr>
        <p:xfrm>
          <a:off x="405000" y="3773221"/>
          <a:ext cx="6048000" cy="24730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商品もしくは原材料の仕入先とすぐに連絡が取れ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地域防災計画や地震被害想定結果により緊急輸送路となる幹線道路や、土砂災害などにより通行が不可能となる可能性が高い道路を事前に確認し、それ以外の通行可能ルートを確認する。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配送業者と災害時の対応について</a:t>
                      </a:r>
                      <a:b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事前に協議する。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緊急時は△△運送に協力を打診する。取引を維持し関係を深める。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緊急時の連絡先、連絡手段を決めておく。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平時からいくつかの配送会社と取引していますか？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2440839987"/>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水道・ガスが長期的に停止しても事業には大きな影響はないが、従業員向けの飲料水とカセットコンロを購入する。</a:t>
                      </a: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複数の通信会社の携帯を用意する。</a:t>
                      </a: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代替作業場を検討する。（事務所および倉庫）</a:t>
                      </a:r>
                      <a:endPar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431832640"/>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バックアップサーバを固定する。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重要なデータは別途バックアップを行い、耐火金庫に保管する。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重要なデータは個人</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PC</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に保管せずサーバに保管するよう徹底するように講習を実施する。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2735486115"/>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商工会議所や△△信用金庫と緊急時の資金繰りについて想定し協議する。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あらかじめ公的融資制度を事前に調査する。</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4107649616"/>
              </p:ext>
            </p:extLst>
          </p:nvPr>
        </p:nvGraphicFramePr>
        <p:xfrm>
          <a:off x="405000" y="6364145"/>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協力会社の代替はありますか？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・仕入先や顧客で協力先がないか打</a:t>
                      </a:r>
                      <a:b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　診する。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2734208738"/>
              </p:ext>
            </p:extLst>
          </p:nvPr>
        </p:nvGraphicFramePr>
        <p:xfrm>
          <a:off x="115888" y="1168400"/>
          <a:ext cx="6599010" cy="8296044"/>
        </p:xfrm>
        <a:graphic>
          <a:graphicData uri="http://schemas.openxmlformats.org/drawingml/2006/table">
            <a:tbl>
              <a:tblPr/>
              <a:tblGrid>
                <a:gridCol w="203261">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安否確認手段、ルール整備</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安否確認手段、ルールを決定し、従業員携帯カードに取りまとめ、従業員に周知徹底する。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2026</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年３月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様式⑥</a:t>
                      </a:r>
                    </a:p>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様式⑫</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連絡・指示</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携帯電話メーリングリストを整備する。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2026</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安全確保</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身の回りの什器を固定する。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ＢＣＰ対応要員の決定</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交通機関が麻痺している際に出社可能な従業員を中心に　　ＢＣＰ対応要員を決定する。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2026</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応援要請先の検討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関連取引先などあらかじめ応援要請先を検討し、対応について事前協議する。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2026</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7">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耐震性確認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建設業者に建物の耐震性について確認する。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2026</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耐震補強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必要に応じて耐震補強対策を実施する。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対応拠点確保</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ＢＣＰ対応拠点を複数検討する。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2028</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設備固定</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未固定設備を床面へ固定する。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設備耐震調査</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設備の耐震性を調査する。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2026</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落下防止設置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各種ラックに落下防止金具を取り付ける。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安全確保</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緊急地震速報、地震感知器の導入を検討する。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2028</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6616817"/>
                  </a:ext>
                </a:extLst>
              </a:tr>
              <a:tr h="266719">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地震後調整が必要と思われる設備についてメーカーと事前に協議し、緊急時の連絡先、連絡手段を決定する。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2026</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a:t>
                      </a:r>
                      <a:endParaRPr kumimoji="1" lang="en-US" altLang="ja-JP"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a:t>
                      </a: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ｻﾌﾟﾗｲﾔー</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調達先の確保</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商品の調達先の代替先を確保すると共に、平時から調達先を分散する。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2026</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緊急時の連絡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緊急時の連絡先、連絡手段を決めておく。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2026</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通行可能ﾙｰﾄの把握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緊急輸送路となる幹線道路や、土砂災害などにより通行が不可能となる可能性が高い道路を事前に確認する。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2026</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事前調整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配送業者と災害時の対応について事前に協議する。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2026</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緊急時の連絡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緊急時の連絡先、連絡手段を決めておく。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2026</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代替作業場を検討する（事務所および倉庫）。</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2026</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通信手段確保</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複数の通信会社の携帯を準備する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2026</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サーバの固定</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バックアップサーバを固定する。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2026</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データの保管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重要なデータは別途バックアップを行い、耐火金庫に保管する。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2026</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様式⑪</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資金の調達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商工会議所や△△信金と緊急時の資金繰りに関して事前に協議する。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2028</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同上</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公的融資制度を事前に調査する。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2026</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460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1425945436"/>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394263">
                  <a:extLst>
                    <a:ext uri="{9D8B030D-6E8A-4147-A177-3AD203B41FA5}">
                      <a16:colId xmlns:a16="http://schemas.microsoft.com/office/drawing/2014/main" val="1190168296"/>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ＢＣＰ研修</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全従業員へのＢＣＰ対応の周知</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グループごとに実施</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毎年１回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避難時の対応の周知徹底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毎年１回</a:t>
                      </a:r>
                      <a:r>
                        <a:rPr kumimoji="1" lang="en-US" altLang="ja-JP"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９月実施</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安否確認連絡訓練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最低年２回</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ﾒｰﾘﾝｸﾞﾘｽﾄ</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/web171)</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地域防災訓練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消火活動の訓練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全従業員及び</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○○町内会</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
        <p:nvSpPr>
          <p:cNvPr id="6" name="AutoShape 226">
            <a:extLst>
              <a:ext uri="{FF2B5EF4-FFF2-40B4-BE49-F238E27FC236}">
                <a16:creationId xmlns:a16="http://schemas.microsoft.com/office/drawing/2014/main" id="{29B19D6E-A06E-312E-4454-4A73CC2A29C0}"/>
              </a:ext>
            </a:extLst>
          </p:cNvPr>
          <p:cNvSpPr>
            <a:spLocks noChangeArrowheads="1"/>
          </p:cNvSpPr>
          <p:nvPr/>
        </p:nvSpPr>
        <p:spPr bwMode="auto">
          <a:xfrm>
            <a:off x="4699437" y="5306711"/>
            <a:ext cx="1584325" cy="433387"/>
          </a:xfrm>
          <a:prstGeom prst="wedgeRectCallout">
            <a:avLst>
              <a:gd name="adj1" fmla="val -42787"/>
              <a:gd name="adj2" fmla="val -957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921D6C4F-1AE0-D0B1-92A5-5BFA4D6480AC}"/>
              </a:ext>
            </a:extLst>
          </p:cNvPr>
          <p:cNvSpPr>
            <a:spLocks noChangeArrowheads="1"/>
          </p:cNvSpPr>
          <p:nvPr/>
        </p:nvSpPr>
        <p:spPr bwMode="auto">
          <a:xfrm>
            <a:off x="4581525" y="1567855"/>
            <a:ext cx="2087563" cy="504825"/>
          </a:xfrm>
          <a:prstGeom prst="wedgeRectCallout">
            <a:avLst>
              <a:gd name="adj1" fmla="val -10306"/>
              <a:gd name="adj2" fmla="val 792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年１回以上の実施をしてください。</a:t>
            </a:r>
          </a:p>
        </p:txBody>
      </p:sp>
      <p:sp>
        <p:nvSpPr>
          <p:cNvPr id="9" name="AutoShape 228">
            <a:extLst>
              <a:ext uri="{FF2B5EF4-FFF2-40B4-BE49-F238E27FC236}">
                <a16:creationId xmlns:a16="http://schemas.microsoft.com/office/drawing/2014/main" id="{7BAA6408-CF0E-AE07-1CC0-CFD2A032575E}"/>
              </a:ext>
            </a:extLst>
          </p:cNvPr>
          <p:cNvSpPr>
            <a:spLocks noChangeArrowheads="1"/>
          </p:cNvSpPr>
          <p:nvPr/>
        </p:nvSpPr>
        <p:spPr bwMode="auto">
          <a:xfrm>
            <a:off x="2641600" y="1638126"/>
            <a:ext cx="1619250" cy="433388"/>
          </a:xfrm>
          <a:prstGeom prst="wedgeRectCallout">
            <a:avLst>
              <a:gd name="adj1" fmla="val -39806"/>
              <a:gd name="adj2" fmla="val 8223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0" name="AutoShape 235">
            <a:extLst>
              <a:ext uri="{FF2B5EF4-FFF2-40B4-BE49-F238E27FC236}">
                <a16:creationId xmlns:a16="http://schemas.microsoft.com/office/drawing/2014/main" id="{A2154621-E624-AE5C-D5C9-36C6A597ACD1}"/>
              </a:ext>
            </a:extLst>
          </p:cNvPr>
          <p:cNvSpPr>
            <a:spLocks noChangeArrowheads="1"/>
          </p:cNvSpPr>
          <p:nvPr/>
        </p:nvSpPr>
        <p:spPr bwMode="auto">
          <a:xfrm>
            <a:off x="260350" y="1639292"/>
            <a:ext cx="1512888" cy="433388"/>
          </a:xfrm>
          <a:prstGeom prst="wedgeRectCallout">
            <a:avLst>
              <a:gd name="adj1" fmla="val -23139"/>
              <a:gd name="adj2" fmla="val 793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1" name="AutoShape 220">
            <a:extLst>
              <a:ext uri="{FF2B5EF4-FFF2-40B4-BE49-F238E27FC236}">
                <a16:creationId xmlns:a16="http://schemas.microsoft.com/office/drawing/2014/main" id="{D7C6B105-15EC-CE10-6286-E0CCE826E6C7}"/>
              </a:ext>
            </a:extLst>
          </p:cNvPr>
          <p:cNvSpPr>
            <a:spLocks noChangeArrowheads="1"/>
          </p:cNvSpPr>
          <p:nvPr/>
        </p:nvSpPr>
        <p:spPr bwMode="auto">
          <a:xfrm>
            <a:off x="619125" y="7073715"/>
            <a:ext cx="5761038" cy="1984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次の「５</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1512717382"/>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毎年２月総務部が見直し案を作成し、３月の経営者会議において確認する。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大幅な組織改編時に特に体制の見直しを行う。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業務形態、主要製品が変化した際にＢＣＰ全般の見直しを行う。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3354412738"/>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
        <p:nvSpPr>
          <p:cNvPr id="2" name="AutoShape 124">
            <a:extLst>
              <a:ext uri="{FF2B5EF4-FFF2-40B4-BE49-F238E27FC236}">
                <a16:creationId xmlns:a16="http://schemas.microsoft.com/office/drawing/2014/main" id="{63AAFB10-A2CF-E2E9-D6E6-9556010EF524}"/>
              </a:ext>
            </a:extLst>
          </p:cNvPr>
          <p:cNvSpPr>
            <a:spLocks noChangeArrowheads="1"/>
          </p:cNvSpPr>
          <p:nvPr/>
        </p:nvSpPr>
        <p:spPr bwMode="auto">
          <a:xfrm>
            <a:off x="4797425" y="2505075"/>
            <a:ext cx="1800225" cy="431800"/>
          </a:xfrm>
          <a:prstGeom prst="wedgeRectCallout">
            <a:avLst>
              <a:gd name="adj1" fmla="val -40565"/>
              <a:gd name="adj2" fmla="val 9154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年１回以上の見直しをしてください。</a:t>
            </a:r>
          </a:p>
        </p:txBody>
      </p:sp>
      <p:sp>
        <p:nvSpPr>
          <p:cNvPr id="3" name="AutoShape 145">
            <a:extLst>
              <a:ext uri="{FF2B5EF4-FFF2-40B4-BE49-F238E27FC236}">
                <a16:creationId xmlns:a16="http://schemas.microsoft.com/office/drawing/2014/main" id="{DD95A094-2228-7EBB-AD1C-C990ABE96BED}"/>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4" name="AutoShape 91">
            <a:extLst>
              <a:ext uri="{FF2B5EF4-FFF2-40B4-BE49-F238E27FC236}">
                <a16:creationId xmlns:a16="http://schemas.microsoft.com/office/drawing/2014/main" id="{0A949DA5-7F6C-67AA-F418-ECFDFA6BB4DE}"/>
              </a:ext>
            </a:extLst>
          </p:cNvPr>
          <p:cNvSpPr>
            <a:spLocks noChangeArrowheads="1"/>
          </p:cNvSpPr>
          <p:nvPr/>
        </p:nvSpPr>
        <p:spPr bwMode="auto">
          <a:xfrm>
            <a:off x="549275" y="8106887"/>
            <a:ext cx="5761038" cy="765651"/>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 name="Group 234">
            <a:extLst>
              <a:ext uri="{FF2B5EF4-FFF2-40B4-BE49-F238E27FC236}">
                <a16:creationId xmlns:a16="http://schemas.microsoft.com/office/drawing/2014/main" id="{0CDA098E-BABE-8DB8-7E4B-5662933869A0}"/>
              </a:ext>
            </a:extLst>
          </p:cNvPr>
          <p:cNvGraphicFramePr>
            <a:graphicFrameLocks/>
          </p:cNvGraphicFramePr>
          <p:nvPr>
            <p:extLst>
              <p:ext uri="{D42A27DB-BD31-4B8C-83A1-F6EECF244321}">
                <p14:modId xmlns:p14="http://schemas.microsoft.com/office/powerpoint/2010/main" val="3220962321"/>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本社・本社倉庫</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社長携帯：○○○</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総務部長携帯：○○○</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社長自宅</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社長携帯： ○○○</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半田倉庫</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倉庫責任者携帯：○○○</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1" name="Rectangle 29"/>
          <p:cNvSpPr>
            <a:spLocks noChangeArrowheads="1"/>
          </p:cNvSpPr>
          <p:nvPr/>
        </p:nvSpPr>
        <p:spPr bwMode="auto">
          <a:xfrm>
            <a:off x="387350" y="2389188"/>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extLst>
              <p:ext uri="{D42A27DB-BD31-4B8C-83A1-F6EECF244321}">
                <p14:modId xmlns:p14="http://schemas.microsoft.com/office/powerpoint/2010/main" val="381872592"/>
              </p:ext>
            </p:extLst>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本社＋本社倉庫</a:t>
                      </a:r>
                    </a:p>
                  </a:txBody>
                  <a:tcPr marL="72000" marR="72000" marT="72032" marB="720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本社倉庫駐車場</a:t>
                      </a:r>
                    </a:p>
                  </a:txBody>
                  <a:tcPr marL="72000" marR="72000" marT="72032" marB="720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総務部長</a:t>
                      </a: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総務課長</a:t>
                      </a: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p>
                  </a:txBody>
                  <a:tcPr marL="72000" marR="72000" marT="72032" marB="720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避難誘導責任者は、従業員等の避難者が危険エリアを通過する際に十分注意するよう注意喚起を行うこと。</a:t>
                      </a:r>
                    </a:p>
                  </a:txBody>
                  <a:tcPr marL="72000" marR="72000" marT="72032" marB="720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避難図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
        <p:nvSpPr>
          <p:cNvPr id="63" name="Rectangle 54">
            <a:extLst>
              <a:ext uri="{FF2B5EF4-FFF2-40B4-BE49-F238E27FC236}">
                <a16:creationId xmlns:a16="http://schemas.microsoft.com/office/drawing/2014/main" id="{7E807614-3F58-5E6E-C8CC-375B1FD8DD54}"/>
              </a:ext>
            </a:extLst>
          </p:cNvPr>
          <p:cNvSpPr>
            <a:spLocks noChangeArrowheads="1"/>
          </p:cNvSpPr>
          <p:nvPr/>
        </p:nvSpPr>
        <p:spPr bwMode="auto">
          <a:xfrm>
            <a:off x="2460891" y="5500626"/>
            <a:ext cx="2400300" cy="260350"/>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ＭＳ ゴシック" panose="020B0609070205080204" pitchFamily="49" charset="-128"/>
                <a:ea typeface="ＭＳ ゴシック" panose="020B0609070205080204" pitchFamily="49" charset="-128"/>
              </a:rPr>
              <a:t>キャビネット①</a:t>
            </a:r>
          </a:p>
        </p:txBody>
      </p:sp>
      <p:graphicFrame>
        <p:nvGraphicFramePr>
          <p:cNvPr id="12544" name="表 12543">
            <a:extLst>
              <a:ext uri="{FF2B5EF4-FFF2-40B4-BE49-F238E27FC236}">
                <a16:creationId xmlns:a16="http://schemas.microsoft.com/office/drawing/2014/main" id="{CF7DC880-FD57-24F9-4A6A-1247DC092616}"/>
              </a:ext>
            </a:extLst>
          </p:cNvPr>
          <p:cNvGraphicFramePr>
            <a:graphicFrameLocks noGrp="1"/>
          </p:cNvGraphicFramePr>
          <p:nvPr/>
        </p:nvGraphicFramePr>
        <p:xfrm>
          <a:off x="2348880" y="4191774"/>
          <a:ext cx="489876" cy="1097280"/>
        </p:xfrm>
        <a:graphic>
          <a:graphicData uri="http://schemas.openxmlformats.org/drawingml/2006/table">
            <a:tbl>
              <a:tblPr firstRow="1" bandRow="1">
                <a:tableStyleId>{5C22544A-7EE6-4342-B048-85BDC9FD1C3A}</a:tableStyleId>
              </a:tblPr>
              <a:tblGrid>
                <a:gridCol w="244938">
                  <a:extLst>
                    <a:ext uri="{9D8B030D-6E8A-4147-A177-3AD203B41FA5}">
                      <a16:colId xmlns:a16="http://schemas.microsoft.com/office/drawing/2014/main" val="2791633582"/>
                    </a:ext>
                  </a:extLst>
                </a:gridCol>
                <a:gridCol w="244938">
                  <a:extLst>
                    <a:ext uri="{9D8B030D-6E8A-4147-A177-3AD203B41FA5}">
                      <a16:colId xmlns:a16="http://schemas.microsoft.com/office/drawing/2014/main" val="1023625123"/>
                    </a:ext>
                  </a:extLst>
                </a:gridCol>
              </a:tblGrid>
              <a:tr h="269875">
                <a:tc gridSpan="2">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3227610"/>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060170"/>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240983"/>
                  </a:ext>
                </a:extLst>
              </a:tr>
            </a:tbl>
          </a:graphicData>
        </a:graphic>
      </p:graphicFrame>
      <p:graphicFrame>
        <p:nvGraphicFramePr>
          <p:cNvPr id="12545" name="表 12544">
            <a:extLst>
              <a:ext uri="{FF2B5EF4-FFF2-40B4-BE49-F238E27FC236}">
                <a16:creationId xmlns:a16="http://schemas.microsoft.com/office/drawing/2014/main" id="{C0592D38-50C3-ACF9-BB3E-A01A13C5D2CC}"/>
              </a:ext>
            </a:extLst>
          </p:cNvPr>
          <p:cNvGraphicFramePr>
            <a:graphicFrameLocks noGrp="1"/>
          </p:cNvGraphicFramePr>
          <p:nvPr/>
        </p:nvGraphicFramePr>
        <p:xfrm>
          <a:off x="4293096" y="4191774"/>
          <a:ext cx="489876" cy="1097280"/>
        </p:xfrm>
        <a:graphic>
          <a:graphicData uri="http://schemas.openxmlformats.org/drawingml/2006/table">
            <a:tbl>
              <a:tblPr firstRow="1" bandRow="1">
                <a:tableStyleId>{5C22544A-7EE6-4342-B048-85BDC9FD1C3A}</a:tableStyleId>
              </a:tblPr>
              <a:tblGrid>
                <a:gridCol w="244938">
                  <a:extLst>
                    <a:ext uri="{9D8B030D-6E8A-4147-A177-3AD203B41FA5}">
                      <a16:colId xmlns:a16="http://schemas.microsoft.com/office/drawing/2014/main" val="1179304084"/>
                    </a:ext>
                  </a:extLst>
                </a:gridCol>
                <a:gridCol w="244938">
                  <a:extLst>
                    <a:ext uri="{9D8B030D-6E8A-4147-A177-3AD203B41FA5}">
                      <a16:colId xmlns:a16="http://schemas.microsoft.com/office/drawing/2014/main" val="1097357801"/>
                    </a:ext>
                  </a:extLst>
                </a:gridCol>
              </a:tblGrid>
              <a:tr h="269875">
                <a:tc gridSpan="2">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961837"/>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714817"/>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8601394"/>
                  </a:ext>
                </a:extLst>
              </a:tr>
            </a:tbl>
          </a:graphicData>
        </a:graphic>
      </p:graphicFrame>
      <p:graphicFrame>
        <p:nvGraphicFramePr>
          <p:cNvPr id="12546" name="表 12545">
            <a:extLst>
              <a:ext uri="{FF2B5EF4-FFF2-40B4-BE49-F238E27FC236}">
                <a16:creationId xmlns:a16="http://schemas.microsoft.com/office/drawing/2014/main" id="{95F42927-1B0A-B00B-836F-B082F8E30145}"/>
              </a:ext>
            </a:extLst>
          </p:cNvPr>
          <p:cNvGraphicFramePr>
            <a:graphicFrameLocks noGrp="1"/>
          </p:cNvGraphicFramePr>
          <p:nvPr/>
        </p:nvGraphicFramePr>
        <p:xfrm>
          <a:off x="3299165" y="4187446"/>
          <a:ext cx="489876" cy="1097280"/>
        </p:xfrm>
        <a:graphic>
          <a:graphicData uri="http://schemas.openxmlformats.org/drawingml/2006/table">
            <a:tbl>
              <a:tblPr firstRow="1" bandRow="1">
                <a:tableStyleId>{5C22544A-7EE6-4342-B048-85BDC9FD1C3A}</a:tableStyleId>
              </a:tblPr>
              <a:tblGrid>
                <a:gridCol w="244938">
                  <a:extLst>
                    <a:ext uri="{9D8B030D-6E8A-4147-A177-3AD203B41FA5}">
                      <a16:colId xmlns:a16="http://schemas.microsoft.com/office/drawing/2014/main" val="1179304084"/>
                    </a:ext>
                  </a:extLst>
                </a:gridCol>
                <a:gridCol w="244938">
                  <a:extLst>
                    <a:ext uri="{9D8B030D-6E8A-4147-A177-3AD203B41FA5}">
                      <a16:colId xmlns:a16="http://schemas.microsoft.com/office/drawing/2014/main" val="1097357801"/>
                    </a:ext>
                  </a:extLst>
                </a:gridCol>
              </a:tblGrid>
              <a:tr h="269875">
                <a:tc gridSpan="2">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961837"/>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714817"/>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8601394"/>
                  </a:ext>
                </a:extLst>
              </a:tr>
            </a:tbl>
          </a:graphicData>
        </a:graphic>
      </p:graphicFrame>
      <p:grpSp>
        <p:nvGrpSpPr>
          <p:cNvPr id="12547" name="グループ化 12546">
            <a:extLst>
              <a:ext uri="{FF2B5EF4-FFF2-40B4-BE49-F238E27FC236}">
                <a16:creationId xmlns:a16="http://schemas.microsoft.com/office/drawing/2014/main" id="{4424D4FD-A4EB-E1ED-A739-106DDF67736A}"/>
              </a:ext>
            </a:extLst>
          </p:cNvPr>
          <p:cNvGrpSpPr/>
          <p:nvPr/>
        </p:nvGrpSpPr>
        <p:grpSpPr>
          <a:xfrm>
            <a:off x="661988" y="2963863"/>
            <a:ext cx="5329237" cy="3097212"/>
            <a:chOff x="661988" y="2963863"/>
            <a:chExt cx="5329237" cy="3097212"/>
          </a:xfrm>
        </p:grpSpPr>
        <p:grpSp>
          <p:nvGrpSpPr>
            <p:cNvPr id="12548" name="グループ化 12547">
              <a:extLst>
                <a:ext uri="{FF2B5EF4-FFF2-40B4-BE49-F238E27FC236}">
                  <a16:creationId xmlns:a16="http://schemas.microsoft.com/office/drawing/2014/main" id="{5FD45A71-1BCA-396E-EBDA-226D25570A92}"/>
                </a:ext>
              </a:extLst>
            </p:cNvPr>
            <p:cNvGrpSpPr/>
            <p:nvPr/>
          </p:nvGrpSpPr>
          <p:grpSpPr>
            <a:xfrm>
              <a:off x="661988" y="2963863"/>
              <a:ext cx="5329237" cy="3097212"/>
              <a:chOff x="661988" y="2963863"/>
              <a:chExt cx="5329237" cy="3097212"/>
            </a:xfrm>
          </p:grpSpPr>
          <p:grpSp>
            <p:nvGrpSpPr>
              <p:cNvPr id="12550" name="グループ化 12549">
                <a:extLst>
                  <a:ext uri="{FF2B5EF4-FFF2-40B4-BE49-F238E27FC236}">
                    <a16:creationId xmlns:a16="http://schemas.microsoft.com/office/drawing/2014/main" id="{80A35CF7-9FF9-6D57-0D77-E26A3DCBC850}"/>
                  </a:ext>
                </a:extLst>
              </p:cNvPr>
              <p:cNvGrpSpPr/>
              <p:nvPr/>
            </p:nvGrpSpPr>
            <p:grpSpPr>
              <a:xfrm>
                <a:off x="661988" y="2963863"/>
                <a:ext cx="5329237" cy="3097212"/>
                <a:chOff x="661988" y="2963863"/>
                <a:chExt cx="5329237" cy="3097212"/>
              </a:xfrm>
            </p:grpSpPr>
            <p:sp>
              <p:nvSpPr>
                <p:cNvPr id="12552" name="Rectangle 75">
                  <a:extLst>
                    <a:ext uri="{FF2B5EF4-FFF2-40B4-BE49-F238E27FC236}">
                      <a16:creationId xmlns:a16="http://schemas.microsoft.com/office/drawing/2014/main" id="{BBF74E07-19B1-8065-DB9B-902E29E5A9A6}"/>
                    </a:ext>
                  </a:extLst>
                </p:cNvPr>
                <p:cNvSpPr>
                  <a:spLocks noChangeArrowheads="1"/>
                </p:cNvSpPr>
                <p:nvPr/>
              </p:nvSpPr>
              <p:spPr bwMode="auto">
                <a:xfrm>
                  <a:off x="1628018" y="4619625"/>
                  <a:ext cx="215900" cy="11525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ＭＳ ゴシック" panose="020B0609070205080204" pitchFamily="49" charset="-128"/>
                      <a:ea typeface="ＭＳ ゴシック" panose="020B0609070205080204" pitchFamily="49" charset="-128"/>
                    </a:rPr>
                    <a:t>キャビネット</a:t>
                  </a:r>
                  <a:endParaRPr lang="en-US" altLang="ja-JP" dirty="0">
                    <a:latin typeface="ＭＳ ゴシック" panose="020B0609070205080204" pitchFamily="49" charset="-128"/>
                    <a:ea typeface="ＭＳ ゴシック" panose="020B0609070205080204" pitchFamily="49" charset="-128"/>
                  </a:endParaRPr>
                </a:p>
                <a:p>
                  <a:pPr algn="ctr" eaLnBrk="1" hangingPunct="1"/>
                  <a:r>
                    <a:rPr lang="ja-JP" altLang="en-US" dirty="0">
                      <a:latin typeface="ＭＳ ゴシック" panose="020B0609070205080204" pitchFamily="49" charset="-128"/>
                      <a:ea typeface="ＭＳ ゴシック" panose="020B0609070205080204" pitchFamily="49" charset="-128"/>
                    </a:rPr>
                    <a:t>③</a:t>
                  </a:r>
                </a:p>
              </p:txBody>
            </p:sp>
            <p:sp>
              <p:nvSpPr>
                <p:cNvPr id="12553" name="正方形/長方形 12552">
                  <a:extLst>
                    <a:ext uri="{FF2B5EF4-FFF2-40B4-BE49-F238E27FC236}">
                      <a16:creationId xmlns:a16="http://schemas.microsoft.com/office/drawing/2014/main" id="{1B3E98E0-CA91-67E6-25EC-014F1CAE8D29}"/>
                    </a:ext>
                  </a:extLst>
                </p:cNvPr>
                <p:cNvSpPr/>
                <p:nvPr/>
              </p:nvSpPr>
              <p:spPr bwMode="auto">
                <a:xfrm>
                  <a:off x="1260475" y="2970210"/>
                  <a:ext cx="4730750" cy="803455"/>
                </a:xfrm>
                <a:prstGeom prst="rect">
                  <a:avLst/>
                </a:prstGeom>
                <a:solidFill>
                  <a:srgbClr val="FFCCFF"/>
                </a:solid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バックヤード（倉庫</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p:txBody>
            </p:sp>
            <p:sp>
              <p:nvSpPr>
                <p:cNvPr id="12554" name="テキスト ボックス 12553">
                  <a:extLst>
                    <a:ext uri="{FF2B5EF4-FFF2-40B4-BE49-F238E27FC236}">
                      <a16:creationId xmlns:a16="http://schemas.microsoft.com/office/drawing/2014/main" id="{35F5B160-FCB9-1D67-79A7-74A7AADA14A4}"/>
                    </a:ext>
                  </a:extLst>
                </p:cNvPr>
                <p:cNvSpPr txBox="1"/>
                <p:nvPr/>
              </p:nvSpPr>
              <p:spPr>
                <a:xfrm>
                  <a:off x="1886790" y="3576517"/>
                  <a:ext cx="1813989" cy="215444"/>
                </a:xfrm>
                <a:prstGeom prst="rect">
                  <a:avLst/>
                </a:prstGeom>
                <a:solidFill>
                  <a:schemeClr val="accent1"/>
                </a:solidFill>
              </p:spPr>
              <p:txBody>
                <a:bodyPr wrap="square"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窓ガラス</a:t>
                  </a:r>
                </a:p>
              </p:txBody>
            </p:sp>
            <p:sp>
              <p:nvSpPr>
                <p:cNvPr id="12555" name="正方形/長方形 12554">
                  <a:extLst>
                    <a:ext uri="{FF2B5EF4-FFF2-40B4-BE49-F238E27FC236}">
                      <a16:creationId xmlns:a16="http://schemas.microsoft.com/office/drawing/2014/main" id="{03316937-648C-FA70-AD22-3F1AE0B0D4CE}"/>
                    </a:ext>
                  </a:extLst>
                </p:cNvPr>
                <p:cNvSpPr/>
                <p:nvPr/>
              </p:nvSpPr>
              <p:spPr bwMode="auto">
                <a:xfrm>
                  <a:off x="1240933" y="3099355"/>
                  <a:ext cx="339713" cy="2721497"/>
                </a:xfrm>
                <a:prstGeom prst="rect">
                  <a:avLst/>
                </a:prstGeom>
                <a:solidFill>
                  <a:srgbClr val="FFCCFF"/>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2556" name="Rectangle 51">
                  <a:extLst>
                    <a:ext uri="{FF2B5EF4-FFF2-40B4-BE49-F238E27FC236}">
                      <a16:creationId xmlns:a16="http://schemas.microsoft.com/office/drawing/2014/main" id="{DE536DE9-722E-428D-794E-C9CBC0770347}"/>
                    </a:ext>
                  </a:extLst>
                </p:cNvPr>
                <p:cNvSpPr>
                  <a:spLocks noChangeArrowheads="1"/>
                </p:cNvSpPr>
                <p:nvPr/>
              </p:nvSpPr>
              <p:spPr bwMode="auto">
                <a:xfrm>
                  <a:off x="661988" y="2963863"/>
                  <a:ext cx="520700" cy="2808287"/>
                </a:xfrm>
                <a:prstGeom prst="rect">
                  <a:avLst/>
                </a:prstGeom>
                <a:noFill/>
                <a:ln w="28575" cap="rnd">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557" name="Freeform 55">
                  <a:extLst>
                    <a:ext uri="{FF2B5EF4-FFF2-40B4-BE49-F238E27FC236}">
                      <a16:creationId xmlns:a16="http://schemas.microsoft.com/office/drawing/2014/main" id="{7AD9821A-AE6E-C330-105D-7AE1EE9C0AF2}"/>
                    </a:ext>
                  </a:extLst>
                </p:cNvPr>
                <p:cNvSpPr>
                  <a:spLocks/>
                </p:cNvSpPr>
                <p:nvPr/>
              </p:nvSpPr>
              <p:spPr bwMode="auto">
                <a:xfrm>
                  <a:off x="1238250" y="2963863"/>
                  <a:ext cx="4752975" cy="2808287"/>
                </a:xfrm>
                <a:custGeom>
                  <a:avLst/>
                  <a:gdLst>
                    <a:gd name="T0" fmla="*/ 2147483646 w 2994"/>
                    <a:gd name="T1" fmla="*/ 2147483646 h 1769"/>
                    <a:gd name="T2" fmla="*/ 2147483646 w 2994"/>
                    <a:gd name="T3" fmla="*/ 2147483646 h 1769"/>
                    <a:gd name="T4" fmla="*/ 2147483646 w 2994"/>
                    <a:gd name="T5" fmla="*/ 0 h 1769"/>
                    <a:gd name="T6" fmla="*/ 0 w 2994"/>
                    <a:gd name="T7" fmla="*/ 0 h 1769"/>
                    <a:gd name="T8" fmla="*/ 0 w 2994"/>
                    <a:gd name="T9" fmla="*/ 2147483646 h 1769"/>
                    <a:gd name="T10" fmla="*/ 2147483646 w 2994"/>
                    <a:gd name="T11" fmla="*/ 2147483646 h 1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4" h="1769">
                      <a:moveTo>
                        <a:pt x="2767" y="1769"/>
                      </a:moveTo>
                      <a:lnTo>
                        <a:pt x="2994" y="1769"/>
                      </a:lnTo>
                      <a:lnTo>
                        <a:pt x="2994" y="0"/>
                      </a:lnTo>
                      <a:lnTo>
                        <a:pt x="0" y="0"/>
                      </a:lnTo>
                      <a:lnTo>
                        <a:pt x="0" y="1769"/>
                      </a:lnTo>
                      <a:lnTo>
                        <a:pt x="363" y="1769"/>
                      </a:lnTo>
                    </a:path>
                  </a:pathLst>
                </a:custGeom>
                <a:noFill/>
                <a:ln w="25400">
                  <a:solidFill>
                    <a:srgbClr val="33339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58" name="Line 62">
                  <a:extLst>
                    <a:ext uri="{FF2B5EF4-FFF2-40B4-BE49-F238E27FC236}">
                      <a16:creationId xmlns:a16="http://schemas.microsoft.com/office/drawing/2014/main" id="{23384DF2-8B21-B03E-8D37-A5657DE54E8B}"/>
                    </a:ext>
                  </a:extLst>
                </p:cNvPr>
                <p:cNvSpPr>
                  <a:spLocks noChangeShapeType="1"/>
                </p:cNvSpPr>
                <p:nvPr/>
              </p:nvSpPr>
              <p:spPr bwMode="auto">
                <a:xfrm flipH="1">
                  <a:off x="1564217" y="3773666"/>
                  <a:ext cx="2485481" cy="7938"/>
                </a:xfrm>
                <a:prstGeom prst="line">
                  <a:avLst/>
                </a:prstGeom>
                <a:noFill/>
                <a:ln w="25400">
                  <a:solidFill>
                    <a:schemeClr val="accent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59" name="Rectangle 72">
                  <a:extLst>
                    <a:ext uri="{FF2B5EF4-FFF2-40B4-BE49-F238E27FC236}">
                      <a16:creationId xmlns:a16="http://schemas.microsoft.com/office/drawing/2014/main" id="{47FDBD27-F1B0-977D-6F1E-A901A2DCC280}"/>
                    </a:ext>
                  </a:extLst>
                </p:cNvPr>
                <p:cNvSpPr>
                  <a:spLocks noChangeArrowheads="1"/>
                </p:cNvSpPr>
                <p:nvPr/>
              </p:nvSpPr>
              <p:spPr bwMode="auto">
                <a:xfrm>
                  <a:off x="5800406" y="3773665"/>
                  <a:ext cx="189550" cy="1171396"/>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ＭＳ ゴシック" panose="020B0609070205080204" pitchFamily="49" charset="-128"/>
                      <a:ea typeface="ＭＳ ゴシック" panose="020B0609070205080204" pitchFamily="49" charset="-128"/>
                    </a:rPr>
                    <a:t>キャビネット②</a:t>
                  </a:r>
                </a:p>
              </p:txBody>
            </p:sp>
            <p:grpSp>
              <p:nvGrpSpPr>
                <p:cNvPr id="12560" name="Group 79">
                  <a:extLst>
                    <a:ext uri="{FF2B5EF4-FFF2-40B4-BE49-F238E27FC236}">
                      <a16:creationId xmlns:a16="http://schemas.microsoft.com/office/drawing/2014/main" id="{CD922FFD-3A26-E92B-E622-64390F8330A3}"/>
                    </a:ext>
                  </a:extLst>
                </p:cNvPr>
                <p:cNvGrpSpPr>
                  <a:grpSpLocks/>
                </p:cNvGrpSpPr>
                <p:nvPr/>
              </p:nvGrpSpPr>
              <p:grpSpPr bwMode="auto">
                <a:xfrm>
                  <a:off x="2326281" y="3828241"/>
                  <a:ext cx="280988" cy="234950"/>
                  <a:chOff x="3195" y="2477"/>
                  <a:chExt cx="177" cy="148"/>
                </a:xfrm>
              </p:grpSpPr>
              <p:sp>
                <p:nvSpPr>
                  <p:cNvPr id="12602" name="Freeform 80">
                    <a:extLst>
                      <a:ext uri="{FF2B5EF4-FFF2-40B4-BE49-F238E27FC236}">
                        <a16:creationId xmlns:a16="http://schemas.microsoft.com/office/drawing/2014/main" id="{740F6C1A-C18C-3B88-7532-021661BA7C03}"/>
                      </a:ext>
                    </a:extLst>
                  </p:cNvPr>
                  <p:cNvSpPr>
                    <a:spLocks/>
                  </p:cNvSpPr>
                  <p:nvPr/>
                </p:nvSpPr>
                <p:spPr bwMode="auto">
                  <a:xfrm>
                    <a:off x="3195" y="2477"/>
                    <a:ext cx="177" cy="148"/>
                  </a:xfrm>
                  <a:custGeom>
                    <a:avLst/>
                    <a:gdLst>
                      <a:gd name="T0" fmla="*/ 81 w 177"/>
                      <a:gd name="T1" fmla="*/ 6 h 148"/>
                      <a:gd name="T2" fmla="*/ 82 w 177"/>
                      <a:gd name="T3" fmla="*/ 4 h 148"/>
                      <a:gd name="T4" fmla="*/ 84 w 177"/>
                      <a:gd name="T5" fmla="*/ 2 h 148"/>
                      <a:gd name="T6" fmla="*/ 87 w 177"/>
                      <a:gd name="T7" fmla="*/ 1 h 148"/>
                      <a:gd name="T8" fmla="*/ 89 w 177"/>
                      <a:gd name="T9" fmla="*/ 0 h 148"/>
                      <a:gd name="T10" fmla="*/ 91 w 177"/>
                      <a:gd name="T11" fmla="*/ 1 h 148"/>
                      <a:gd name="T12" fmla="*/ 93 w 177"/>
                      <a:gd name="T13" fmla="*/ 2 h 148"/>
                      <a:gd name="T14" fmla="*/ 95 w 177"/>
                      <a:gd name="T15" fmla="*/ 4 h 148"/>
                      <a:gd name="T16" fmla="*/ 97 w 177"/>
                      <a:gd name="T17" fmla="*/ 6 h 148"/>
                      <a:gd name="T18" fmla="*/ 174 w 177"/>
                      <a:gd name="T19" fmla="*/ 133 h 148"/>
                      <a:gd name="T20" fmla="*/ 177 w 177"/>
                      <a:gd name="T21" fmla="*/ 137 h 148"/>
                      <a:gd name="T22" fmla="*/ 177 w 177"/>
                      <a:gd name="T23" fmla="*/ 140 h 148"/>
                      <a:gd name="T24" fmla="*/ 177 w 177"/>
                      <a:gd name="T25" fmla="*/ 142 h 148"/>
                      <a:gd name="T26" fmla="*/ 177 w 177"/>
                      <a:gd name="T27" fmla="*/ 144 h 148"/>
                      <a:gd name="T28" fmla="*/ 175 w 177"/>
                      <a:gd name="T29" fmla="*/ 146 h 148"/>
                      <a:gd name="T30" fmla="*/ 173 w 177"/>
                      <a:gd name="T31" fmla="*/ 147 h 148"/>
                      <a:gd name="T32" fmla="*/ 171 w 177"/>
                      <a:gd name="T33" fmla="*/ 148 h 148"/>
                      <a:gd name="T34" fmla="*/ 169 w 177"/>
                      <a:gd name="T35" fmla="*/ 148 h 148"/>
                      <a:gd name="T36" fmla="*/ 8 w 177"/>
                      <a:gd name="T37" fmla="*/ 148 h 148"/>
                      <a:gd name="T38" fmla="*/ 6 w 177"/>
                      <a:gd name="T39" fmla="*/ 148 h 148"/>
                      <a:gd name="T40" fmla="*/ 4 w 177"/>
                      <a:gd name="T41" fmla="*/ 147 h 148"/>
                      <a:gd name="T42" fmla="*/ 2 w 177"/>
                      <a:gd name="T43" fmla="*/ 146 h 148"/>
                      <a:gd name="T44" fmla="*/ 1 w 177"/>
                      <a:gd name="T45" fmla="*/ 145 h 148"/>
                      <a:gd name="T46" fmla="*/ 0 w 177"/>
                      <a:gd name="T47" fmla="*/ 143 h 148"/>
                      <a:gd name="T48" fmla="*/ 0 w 177"/>
                      <a:gd name="T49" fmla="*/ 140 h 148"/>
                      <a:gd name="T50" fmla="*/ 1 w 177"/>
                      <a:gd name="T51" fmla="*/ 137 h 148"/>
                      <a:gd name="T52" fmla="*/ 3 w 177"/>
                      <a:gd name="T53" fmla="*/ 133 h 148"/>
                      <a:gd name="T54" fmla="*/ 81 w 177"/>
                      <a:gd name="T55" fmla="*/ 6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148">
                        <a:moveTo>
                          <a:pt x="81" y="6"/>
                        </a:moveTo>
                        <a:lnTo>
                          <a:pt x="82" y="4"/>
                        </a:lnTo>
                        <a:lnTo>
                          <a:pt x="84" y="2"/>
                        </a:lnTo>
                        <a:lnTo>
                          <a:pt x="87" y="1"/>
                        </a:lnTo>
                        <a:lnTo>
                          <a:pt x="89" y="0"/>
                        </a:lnTo>
                        <a:lnTo>
                          <a:pt x="91" y="1"/>
                        </a:lnTo>
                        <a:lnTo>
                          <a:pt x="93" y="2"/>
                        </a:lnTo>
                        <a:lnTo>
                          <a:pt x="95" y="4"/>
                        </a:lnTo>
                        <a:lnTo>
                          <a:pt x="97" y="6"/>
                        </a:lnTo>
                        <a:lnTo>
                          <a:pt x="174" y="133"/>
                        </a:lnTo>
                        <a:lnTo>
                          <a:pt x="177" y="137"/>
                        </a:lnTo>
                        <a:lnTo>
                          <a:pt x="177" y="140"/>
                        </a:lnTo>
                        <a:lnTo>
                          <a:pt x="177" y="142"/>
                        </a:lnTo>
                        <a:lnTo>
                          <a:pt x="177" y="144"/>
                        </a:lnTo>
                        <a:lnTo>
                          <a:pt x="175" y="146"/>
                        </a:lnTo>
                        <a:lnTo>
                          <a:pt x="173" y="147"/>
                        </a:lnTo>
                        <a:lnTo>
                          <a:pt x="171" y="148"/>
                        </a:lnTo>
                        <a:lnTo>
                          <a:pt x="169" y="148"/>
                        </a:lnTo>
                        <a:lnTo>
                          <a:pt x="8" y="148"/>
                        </a:lnTo>
                        <a:lnTo>
                          <a:pt x="6" y="148"/>
                        </a:lnTo>
                        <a:lnTo>
                          <a:pt x="4" y="147"/>
                        </a:lnTo>
                        <a:lnTo>
                          <a:pt x="2" y="146"/>
                        </a:lnTo>
                        <a:lnTo>
                          <a:pt x="1" y="145"/>
                        </a:lnTo>
                        <a:lnTo>
                          <a:pt x="0" y="143"/>
                        </a:lnTo>
                        <a:lnTo>
                          <a:pt x="0" y="140"/>
                        </a:lnTo>
                        <a:lnTo>
                          <a:pt x="1" y="137"/>
                        </a:lnTo>
                        <a:lnTo>
                          <a:pt x="3" y="133"/>
                        </a:lnTo>
                        <a:lnTo>
                          <a:pt x="81" y="6"/>
                        </a:lnTo>
                        <a:close/>
                      </a:path>
                    </a:pathLst>
                  </a:custGeom>
                  <a:solidFill>
                    <a:srgbClr val="FF21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03" name="Freeform 81">
                    <a:extLst>
                      <a:ext uri="{FF2B5EF4-FFF2-40B4-BE49-F238E27FC236}">
                        <a16:creationId xmlns:a16="http://schemas.microsoft.com/office/drawing/2014/main" id="{8AA3E767-5FBC-A4C8-13E5-B4C416DA5E52}"/>
                      </a:ext>
                    </a:extLst>
                  </p:cNvPr>
                  <p:cNvSpPr>
                    <a:spLocks/>
                  </p:cNvSpPr>
                  <p:nvPr/>
                </p:nvSpPr>
                <p:spPr bwMode="auto">
                  <a:xfrm>
                    <a:off x="3221" y="2500"/>
                    <a:ext cx="125" cy="108"/>
                  </a:xfrm>
                  <a:custGeom>
                    <a:avLst/>
                    <a:gdLst>
                      <a:gd name="T0" fmla="*/ 63 w 125"/>
                      <a:gd name="T1" fmla="*/ 0 h 108"/>
                      <a:gd name="T2" fmla="*/ 125 w 125"/>
                      <a:gd name="T3" fmla="*/ 108 h 108"/>
                      <a:gd name="T4" fmla="*/ 0 w 125"/>
                      <a:gd name="T5" fmla="*/ 108 h 108"/>
                      <a:gd name="T6" fmla="*/ 63 w 125"/>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 h="108">
                        <a:moveTo>
                          <a:pt x="63" y="0"/>
                        </a:moveTo>
                        <a:lnTo>
                          <a:pt x="125" y="108"/>
                        </a:lnTo>
                        <a:lnTo>
                          <a:pt x="0" y="108"/>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04" name="Freeform 82">
                    <a:extLst>
                      <a:ext uri="{FF2B5EF4-FFF2-40B4-BE49-F238E27FC236}">
                        <a16:creationId xmlns:a16="http://schemas.microsoft.com/office/drawing/2014/main" id="{10AC4667-9F21-A22A-7D5A-91B8ECE09F33}"/>
                      </a:ext>
                    </a:extLst>
                  </p:cNvPr>
                  <p:cNvSpPr>
                    <a:spLocks/>
                  </p:cNvSpPr>
                  <p:nvPr/>
                </p:nvSpPr>
                <p:spPr bwMode="auto">
                  <a:xfrm>
                    <a:off x="3274" y="2526"/>
                    <a:ext cx="18" cy="56"/>
                  </a:xfrm>
                  <a:custGeom>
                    <a:avLst/>
                    <a:gdLst>
                      <a:gd name="T0" fmla="*/ 9 w 18"/>
                      <a:gd name="T1" fmla="*/ 0 h 56"/>
                      <a:gd name="T2" fmla="*/ 11 w 18"/>
                      <a:gd name="T3" fmla="*/ 0 h 56"/>
                      <a:gd name="T4" fmla="*/ 13 w 18"/>
                      <a:gd name="T5" fmla="*/ 0 h 56"/>
                      <a:gd name="T6" fmla="*/ 14 w 18"/>
                      <a:gd name="T7" fmla="*/ 1 h 56"/>
                      <a:gd name="T8" fmla="*/ 16 w 18"/>
                      <a:gd name="T9" fmla="*/ 1 h 56"/>
                      <a:gd name="T10" fmla="*/ 17 w 18"/>
                      <a:gd name="T11" fmla="*/ 2 h 56"/>
                      <a:gd name="T12" fmla="*/ 17 w 18"/>
                      <a:gd name="T13" fmla="*/ 3 h 56"/>
                      <a:gd name="T14" fmla="*/ 18 w 18"/>
                      <a:gd name="T15" fmla="*/ 4 h 56"/>
                      <a:gd name="T16" fmla="*/ 18 w 18"/>
                      <a:gd name="T17" fmla="*/ 4 h 56"/>
                      <a:gd name="T18" fmla="*/ 16 w 18"/>
                      <a:gd name="T19" fmla="*/ 53 h 56"/>
                      <a:gd name="T20" fmla="*/ 16 w 18"/>
                      <a:gd name="T21" fmla="*/ 53 h 56"/>
                      <a:gd name="T22" fmla="*/ 16 w 18"/>
                      <a:gd name="T23" fmla="*/ 54 h 56"/>
                      <a:gd name="T24" fmla="*/ 15 w 18"/>
                      <a:gd name="T25" fmla="*/ 54 h 56"/>
                      <a:gd name="T26" fmla="*/ 14 w 18"/>
                      <a:gd name="T27" fmla="*/ 55 h 56"/>
                      <a:gd name="T28" fmla="*/ 13 w 18"/>
                      <a:gd name="T29" fmla="*/ 56 h 56"/>
                      <a:gd name="T30" fmla="*/ 12 w 18"/>
                      <a:gd name="T31" fmla="*/ 56 h 56"/>
                      <a:gd name="T32" fmla="*/ 10 w 18"/>
                      <a:gd name="T33" fmla="*/ 56 h 56"/>
                      <a:gd name="T34" fmla="*/ 9 w 18"/>
                      <a:gd name="T35" fmla="*/ 56 h 56"/>
                      <a:gd name="T36" fmla="*/ 7 w 18"/>
                      <a:gd name="T37" fmla="*/ 56 h 56"/>
                      <a:gd name="T38" fmla="*/ 6 w 18"/>
                      <a:gd name="T39" fmla="*/ 56 h 56"/>
                      <a:gd name="T40" fmla="*/ 5 w 18"/>
                      <a:gd name="T41" fmla="*/ 56 h 56"/>
                      <a:gd name="T42" fmla="*/ 4 w 18"/>
                      <a:gd name="T43" fmla="*/ 55 h 56"/>
                      <a:gd name="T44" fmla="*/ 3 w 18"/>
                      <a:gd name="T45" fmla="*/ 54 h 56"/>
                      <a:gd name="T46" fmla="*/ 2 w 18"/>
                      <a:gd name="T47" fmla="*/ 54 h 56"/>
                      <a:gd name="T48" fmla="*/ 2 w 18"/>
                      <a:gd name="T49" fmla="*/ 53 h 56"/>
                      <a:gd name="T50" fmla="*/ 2 w 18"/>
                      <a:gd name="T51" fmla="*/ 53 h 56"/>
                      <a:gd name="T52" fmla="*/ 0 w 18"/>
                      <a:gd name="T53" fmla="*/ 4 h 56"/>
                      <a:gd name="T54" fmla="*/ 0 w 18"/>
                      <a:gd name="T55" fmla="*/ 4 h 56"/>
                      <a:gd name="T56" fmla="*/ 0 w 18"/>
                      <a:gd name="T57" fmla="*/ 3 h 56"/>
                      <a:gd name="T58" fmla="*/ 1 w 18"/>
                      <a:gd name="T59" fmla="*/ 2 h 56"/>
                      <a:gd name="T60" fmla="*/ 2 w 18"/>
                      <a:gd name="T61" fmla="*/ 1 h 56"/>
                      <a:gd name="T62" fmla="*/ 4 w 18"/>
                      <a:gd name="T63" fmla="*/ 1 h 56"/>
                      <a:gd name="T64" fmla="*/ 5 w 18"/>
                      <a:gd name="T65" fmla="*/ 0 h 56"/>
                      <a:gd name="T66" fmla="*/ 7 w 18"/>
                      <a:gd name="T67" fmla="*/ 0 h 56"/>
                      <a:gd name="T68" fmla="*/ 9 w 18"/>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 h="56">
                        <a:moveTo>
                          <a:pt x="9" y="0"/>
                        </a:moveTo>
                        <a:lnTo>
                          <a:pt x="11" y="0"/>
                        </a:lnTo>
                        <a:lnTo>
                          <a:pt x="13" y="0"/>
                        </a:lnTo>
                        <a:lnTo>
                          <a:pt x="14" y="1"/>
                        </a:lnTo>
                        <a:lnTo>
                          <a:pt x="16" y="1"/>
                        </a:lnTo>
                        <a:lnTo>
                          <a:pt x="17" y="2"/>
                        </a:lnTo>
                        <a:lnTo>
                          <a:pt x="17" y="3"/>
                        </a:lnTo>
                        <a:lnTo>
                          <a:pt x="18" y="4"/>
                        </a:lnTo>
                        <a:lnTo>
                          <a:pt x="16" y="53"/>
                        </a:lnTo>
                        <a:lnTo>
                          <a:pt x="16" y="54"/>
                        </a:lnTo>
                        <a:lnTo>
                          <a:pt x="15" y="54"/>
                        </a:lnTo>
                        <a:lnTo>
                          <a:pt x="14" y="55"/>
                        </a:lnTo>
                        <a:lnTo>
                          <a:pt x="13" y="56"/>
                        </a:lnTo>
                        <a:lnTo>
                          <a:pt x="12" y="56"/>
                        </a:lnTo>
                        <a:lnTo>
                          <a:pt x="10" y="56"/>
                        </a:lnTo>
                        <a:lnTo>
                          <a:pt x="9" y="56"/>
                        </a:lnTo>
                        <a:lnTo>
                          <a:pt x="7" y="56"/>
                        </a:lnTo>
                        <a:lnTo>
                          <a:pt x="6" y="56"/>
                        </a:lnTo>
                        <a:lnTo>
                          <a:pt x="5" y="56"/>
                        </a:lnTo>
                        <a:lnTo>
                          <a:pt x="4" y="55"/>
                        </a:lnTo>
                        <a:lnTo>
                          <a:pt x="3" y="54"/>
                        </a:lnTo>
                        <a:lnTo>
                          <a:pt x="2" y="54"/>
                        </a:lnTo>
                        <a:lnTo>
                          <a:pt x="2" y="53"/>
                        </a:lnTo>
                        <a:lnTo>
                          <a:pt x="0" y="4"/>
                        </a:lnTo>
                        <a:lnTo>
                          <a:pt x="0" y="3"/>
                        </a:lnTo>
                        <a:lnTo>
                          <a:pt x="1" y="2"/>
                        </a:lnTo>
                        <a:lnTo>
                          <a:pt x="2" y="1"/>
                        </a:lnTo>
                        <a:lnTo>
                          <a:pt x="4" y="1"/>
                        </a:lnTo>
                        <a:lnTo>
                          <a:pt x="5" y="0"/>
                        </a:lnTo>
                        <a:lnTo>
                          <a:pt x="7"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05" name="Freeform 83">
                    <a:extLst>
                      <a:ext uri="{FF2B5EF4-FFF2-40B4-BE49-F238E27FC236}">
                        <a16:creationId xmlns:a16="http://schemas.microsoft.com/office/drawing/2014/main" id="{A4B994B3-05E3-7612-3386-CFE8C8B68E95}"/>
                      </a:ext>
                    </a:extLst>
                  </p:cNvPr>
                  <p:cNvSpPr>
                    <a:spLocks/>
                  </p:cNvSpPr>
                  <p:nvPr/>
                </p:nvSpPr>
                <p:spPr bwMode="auto">
                  <a:xfrm>
                    <a:off x="3274" y="2586"/>
                    <a:ext cx="18" cy="18"/>
                  </a:xfrm>
                  <a:custGeom>
                    <a:avLst/>
                    <a:gdLst>
                      <a:gd name="T0" fmla="*/ 0 w 18"/>
                      <a:gd name="T1" fmla="*/ 9 h 18"/>
                      <a:gd name="T2" fmla="*/ 0 w 18"/>
                      <a:gd name="T3" fmla="*/ 7 h 18"/>
                      <a:gd name="T4" fmla="*/ 0 w 18"/>
                      <a:gd name="T5" fmla="*/ 5 h 18"/>
                      <a:gd name="T6" fmla="*/ 1 w 18"/>
                      <a:gd name="T7" fmla="*/ 4 h 18"/>
                      <a:gd name="T8" fmla="*/ 2 w 18"/>
                      <a:gd name="T9" fmla="*/ 2 h 18"/>
                      <a:gd name="T10" fmla="*/ 4 w 18"/>
                      <a:gd name="T11" fmla="*/ 1 h 18"/>
                      <a:gd name="T12" fmla="*/ 5 w 18"/>
                      <a:gd name="T13" fmla="*/ 0 h 18"/>
                      <a:gd name="T14" fmla="*/ 7 w 18"/>
                      <a:gd name="T15" fmla="*/ 0 h 18"/>
                      <a:gd name="T16" fmla="*/ 9 w 18"/>
                      <a:gd name="T17" fmla="*/ 0 h 18"/>
                      <a:gd name="T18" fmla="*/ 11 w 18"/>
                      <a:gd name="T19" fmla="*/ 0 h 18"/>
                      <a:gd name="T20" fmla="*/ 12 w 18"/>
                      <a:gd name="T21" fmla="*/ 0 h 18"/>
                      <a:gd name="T22" fmla="*/ 14 w 18"/>
                      <a:gd name="T23" fmla="*/ 1 h 18"/>
                      <a:gd name="T24" fmla="*/ 15 w 18"/>
                      <a:gd name="T25" fmla="*/ 2 h 18"/>
                      <a:gd name="T26" fmla="*/ 16 w 18"/>
                      <a:gd name="T27" fmla="*/ 4 h 18"/>
                      <a:gd name="T28" fmla="*/ 17 w 18"/>
                      <a:gd name="T29" fmla="*/ 5 h 18"/>
                      <a:gd name="T30" fmla="*/ 18 w 18"/>
                      <a:gd name="T31" fmla="*/ 7 h 18"/>
                      <a:gd name="T32" fmla="*/ 18 w 18"/>
                      <a:gd name="T33" fmla="*/ 9 h 18"/>
                      <a:gd name="T34" fmla="*/ 18 w 18"/>
                      <a:gd name="T35" fmla="*/ 11 h 18"/>
                      <a:gd name="T36" fmla="*/ 17 w 18"/>
                      <a:gd name="T37" fmla="*/ 13 h 18"/>
                      <a:gd name="T38" fmla="*/ 16 w 18"/>
                      <a:gd name="T39" fmla="*/ 14 h 18"/>
                      <a:gd name="T40" fmla="*/ 15 w 18"/>
                      <a:gd name="T41" fmla="*/ 15 h 18"/>
                      <a:gd name="T42" fmla="*/ 14 w 18"/>
                      <a:gd name="T43" fmla="*/ 16 h 18"/>
                      <a:gd name="T44" fmla="*/ 12 w 18"/>
                      <a:gd name="T45" fmla="*/ 17 h 18"/>
                      <a:gd name="T46" fmla="*/ 11 w 18"/>
                      <a:gd name="T47" fmla="*/ 18 h 18"/>
                      <a:gd name="T48" fmla="*/ 9 w 18"/>
                      <a:gd name="T49" fmla="*/ 18 h 18"/>
                      <a:gd name="T50" fmla="*/ 7 w 18"/>
                      <a:gd name="T51" fmla="*/ 18 h 18"/>
                      <a:gd name="T52" fmla="*/ 5 w 18"/>
                      <a:gd name="T53" fmla="*/ 17 h 18"/>
                      <a:gd name="T54" fmla="*/ 4 w 18"/>
                      <a:gd name="T55" fmla="*/ 16 h 18"/>
                      <a:gd name="T56" fmla="*/ 2 w 18"/>
                      <a:gd name="T57" fmla="*/ 15 h 18"/>
                      <a:gd name="T58" fmla="*/ 1 w 18"/>
                      <a:gd name="T59" fmla="*/ 14 h 18"/>
                      <a:gd name="T60" fmla="*/ 0 w 18"/>
                      <a:gd name="T61" fmla="*/ 13 h 18"/>
                      <a:gd name="T62" fmla="*/ 0 w 18"/>
                      <a:gd name="T63" fmla="*/ 11 h 18"/>
                      <a:gd name="T64" fmla="*/ 0 w 18"/>
                      <a:gd name="T65" fmla="*/ 9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8">
                        <a:moveTo>
                          <a:pt x="0" y="9"/>
                        </a:moveTo>
                        <a:lnTo>
                          <a:pt x="0" y="7"/>
                        </a:lnTo>
                        <a:lnTo>
                          <a:pt x="0" y="5"/>
                        </a:lnTo>
                        <a:lnTo>
                          <a:pt x="1" y="4"/>
                        </a:lnTo>
                        <a:lnTo>
                          <a:pt x="2" y="2"/>
                        </a:lnTo>
                        <a:lnTo>
                          <a:pt x="4" y="1"/>
                        </a:lnTo>
                        <a:lnTo>
                          <a:pt x="5" y="0"/>
                        </a:lnTo>
                        <a:lnTo>
                          <a:pt x="7" y="0"/>
                        </a:lnTo>
                        <a:lnTo>
                          <a:pt x="9" y="0"/>
                        </a:lnTo>
                        <a:lnTo>
                          <a:pt x="11" y="0"/>
                        </a:lnTo>
                        <a:lnTo>
                          <a:pt x="12" y="0"/>
                        </a:lnTo>
                        <a:lnTo>
                          <a:pt x="14" y="1"/>
                        </a:lnTo>
                        <a:lnTo>
                          <a:pt x="15" y="2"/>
                        </a:lnTo>
                        <a:lnTo>
                          <a:pt x="16" y="4"/>
                        </a:lnTo>
                        <a:lnTo>
                          <a:pt x="17" y="5"/>
                        </a:lnTo>
                        <a:lnTo>
                          <a:pt x="18" y="7"/>
                        </a:lnTo>
                        <a:lnTo>
                          <a:pt x="18" y="9"/>
                        </a:lnTo>
                        <a:lnTo>
                          <a:pt x="18" y="11"/>
                        </a:lnTo>
                        <a:lnTo>
                          <a:pt x="17" y="13"/>
                        </a:lnTo>
                        <a:lnTo>
                          <a:pt x="16" y="14"/>
                        </a:lnTo>
                        <a:lnTo>
                          <a:pt x="15" y="15"/>
                        </a:lnTo>
                        <a:lnTo>
                          <a:pt x="14" y="16"/>
                        </a:lnTo>
                        <a:lnTo>
                          <a:pt x="12" y="17"/>
                        </a:lnTo>
                        <a:lnTo>
                          <a:pt x="11" y="18"/>
                        </a:lnTo>
                        <a:lnTo>
                          <a:pt x="9" y="18"/>
                        </a:lnTo>
                        <a:lnTo>
                          <a:pt x="7" y="18"/>
                        </a:lnTo>
                        <a:lnTo>
                          <a:pt x="5" y="17"/>
                        </a:lnTo>
                        <a:lnTo>
                          <a:pt x="4" y="16"/>
                        </a:lnTo>
                        <a:lnTo>
                          <a:pt x="2" y="15"/>
                        </a:lnTo>
                        <a:lnTo>
                          <a:pt x="1" y="14"/>
                        </a:lnTo>
                        <a:lnTo>
                          <a:pt x="0" y="13"/>
                        </a:lnTo>
                        <a:lnTo>
                          <a:pt x="0" y="1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
              <p:nvSpPr>
                <p:cNvPr id="12561" name="Rectangle 84">
                  <a:extLst>
                    <a:ext uri="{FF2B5EF4-FFF2-40B4-BE49-F238E27FC236}">
                      <a16:creationId xmlns:a16="http://schemas.microsoft.com/office/drawing/2014/main" id="{C2FF24FD-E181-B2ED-BEB5-19A1578DC196}"/>
                    </a:ext>
                  </a:extLst>
                </p:cNvPr>
                <p:cNvSpPr>
                  <a:spLocks noChangeArrowheads="1"/>
                </p:cNvSpPr>
                <p:nvPr/>
              </p:nvSpPr>
              <p:spPr bwMode="auto">
                <a:xfrm>
                  <a:off x="2691388" y="3906027"/>
                  <a:ext cx="923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0000"/>
                      </a:solidFill>
                      <a:latin typeface="ＭＳ ゴシック" panose="020B0609070205080204" pitchFamily="49" charset="-128"/>
                      <a:ea typeface="ＭＳ ゴシック" panose="020B0609070205080204" pitchFamily="49" charset="-128"/>
                    </a:rPr>
                    <a:t>ガラス破損・飛散！</a:t>
                  </a:r>
                  <a:endParaRPr lang="ja-JP" altLang="en-US" sz="1800" dirty="0">
                    <a:latin typeface="ＭＳ ゴシック" panose="020B0609070205080204" pitchFamily="49" charset="-128"/>
                    <a:ea typeface="ＭＳ ゴシック" panose="020B0609070205080204" pitchFamily="49" charset="-128"/>
                  </a:endParaRPr>
                </a:p>
              </p:txBody>
            </p:sp>
            <p:grpSp>
              <p:nvGrpSpPr>
                <p:cNvPr id="12562" name="Group 90">
                  <a:extLst>
                    <a:ext uri="{FF2B5EF4-FFF2-40B4-BE49-F238E27FC236}">
                      <a16:creationId xmlns:a16="http://schemas.microsoft.com/office/drawing/2014/main" id="{6B428FB3-E740-FB5F-4D56-880FFF9C7961}"/>
                    </a:ext>
                  </a:extLst>
                </p:cNvPr>
                <p:cNvGrpSpPr>
                  <a:grpSpLocks/>
                </p:cNvGrpSpPr>
                <p:nvPr/>
              </p:nvGrpSpPr>
              <p:grpSpPr bwMode="auto">
                <a:xfrm>
                  <a:off x="4382115" y="3249919"/>
                  <a:ext cx="249159" cy="225426"/>
                  <a:chOff x="1525" y="2426"/>
                  <a:chExt cx="157" cy="142"/>
                </a:xfrm>
              </p:grpSpPr>
              <p:sp>
                <p:nvSpPr>
                  <p:cNvPr id="12591" name="Rectangle 91">
                    <a:extLst>
                      <a:ext uri="{FF2B5EF4-FFF2-40B4-BE49-F238E27FC236}">
                        <a16:creationId xmlns:a16="http://schemas.microsoft.com/office/drawing/2014/main" id="{242A1B87-9BA1-0385-BC41-10B88C3987BD}"/>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592" name="Freeform 92">
                    <a:extLst>
                      <a:ext uri="{FF2B5EF4-FFF2-40B4-BE49-F238E27FC236}">
                        <a16:creationId xmlns:a16="http://schemas.microsoft.com/office/drawing/2014/main" id="{9AA9DBB2-2896-FA9C-95B9-45C6682064AF}"/>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93" name="Line 93">
                    <a:extLst>
                      <a:ext uri="{FF2B5EF4-FFF2-40B4-BE49-F238E27FC236}">
                        <a16:creationId xmlns:a16="http://schemas.microsoft.com/office/drawing/2014/main" id="{19A19996-E75C-775D-9D61-336433E02C77}"/>
                      </a:ext>
                    </a:extLst>
                  </p:cNvPr>
                  <p:cNvSpPr>
                    <a:spLocks noChangeShapeType="1"/>
                  </p:cNvSpPr>
                  <p:nvPr/>
                </p:nvSpPr>
                <p:spPr bwMode="auto">
                  <a:xfrm>
                    <a:off x="1605"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94" name="Line 94">
                    <a:extLst>
                      <a:ext uri="{FF2B5EF4-FFF2-40B4-BE49-F238E27FC236}">
                        <a16:creationId xmlns:a16="http://schemas.microsoft.com/office/drawing/2014/main" id="{AA94C4E1-EDDB-F86E-D200-E99CCF2AD4E0}"/>
                      </a:ext>
                    </a:extLst>
                  </p:cNvPr>
                  <p:cNvSpPr>
                    <a:spLocks noChangeShapeType="1"/>
                  </p:cNvSpPr>
                  <p:nvPr/>
                </p:nvSpPr>
                <p:spPr bwMode="auto">
                  <a:xfrm>
                    <a:off x="1621"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96" name="Line 95">
                    <a:extLst>
                      <a:ext uri="{FF2B5EF4-FFF2-40B4-BE49-F238E27FC236}">
                        <a16:creationId xmlns:a16="http://schemas.microsoft.com/office/drawing/2014/main" id="{D70DE629-77E4-523A-A01D-15222C4820D4}"/>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97" name="Rectangle 96">
                    <a:extLst>
                      <a:ext uri="{FF2B5EF4-FFF2-40B4-BE49-F238E27FC236}">
                        <a16:creationId xmlns:a16="http://schemas.microsoft.com/office/drawing/2014/main" id="{D3A170EE-56E1-7F2C-B324-69C06B1DB1E8}"/>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598" name="Freeform 97">
                    <a:extLst>
                      <a:ext uri="{FF2B5EF4-FFF2-40B4-BE49-F238E27FC236}">
                        <a16:creationId xmlns:a16="http://schemas.microsoft.com/office/drawing/2014/main" id="{9B3E481E-9983-A9CB-7038-E806612C15DE}"/>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99" name="Line 98">
                    <a:extLst>
                      <a:ext uri="{FF2B5EF4-FFF2-40B4-BE49-F238E27FC236}">
                        <a16:creationId xmlns:a16="http://schemas.microsoft.com/office/drawing/2014/main" id="{DA93D25B-050D-6D8E-A035-F136A4B65945}"/>
                      </a:ext>
                    </a:extLst>
                  </p:cNvPr>
                  <p:cNvSpPr>
                    <a:spLocks noChangeShapeType="1"/>
                  </p:cNvSpPr>
                  <p:nvPr/>
                </p:nvSpPr>
                <p:spPr bwMode="auto">
                  <a:xfrm>
                    <a:off x="1605"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00" name="Line 99">
                    <a:extLst>
                      <a:ext uri="{FF2B5EF4-FFF2-40B4-BE49-F238E27FC236}">
                        <a16:creationId xmlns:a16="http://schemas.microsoft.com/office/drawing/2014/main" id="{0E5D49B9-EF7C-93B7-09AF-A6A4E588BEA9}"/>
                      </a:ext>
                    </a:extLst>
                  </p:cNvPr>
                  <p:cNvSpPr>
                    <a:spLocks noChangeShapeType="1"/>
                  </p:cNvSpPr>
                  <p:nvPr/>
                </p:nvSpPr>
                <p:spPr bwMode="auto">
                  <a:xfrm>
                    <a:off x="1621"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01" name="Line 100">
                    <a:extLst>
                      <a:ext uri="{FF2B5EF4-FFF2-40B4-BE49-F238E27FC236}">
                        <a16:creationId xmlns:a16="http://schemas.microsoft.com/office/drawing/2014/main" id="{DC340471-F4F4-B581-894B-D4ABAF1C2AB2}"/>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
              <p:nvSpPr>
                <p:cNvPr id="12563" name="Rectangle 101">
                  <a:extLst>
                    <a:ext uri="{FF2B5EF4-FFF2-40B4-BE49-F238E27FC236}">
                      <a16:creationId xmlns:a16="http://schemas.microsoft.com/office/drawing/2014/main" id="{D7FE5537-541A-D207-4AF2-AB454DDBBB70}"/>
                    </a:ext>
                  </a:extLst>
                </p:cNvPr>
                <p:cNvSpPr>
                  <a:spLocks noChangeArrowheads="1"/>
                </p:cNvSpPr>
                <p:nvPr/>
              </p:nvSpPr>
              <p:spPr bwMode="auto">
                <a:xfrm>
                  <a:off x="4687675" y="3307707"/>
                  <a:ext cx="11285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6600"/>
                      </a:solidFill>
                      <a:latin typeface="ＭＳ ゴシック" panose="020B0609070205080204" pitchFamily="49" charset="-128"/>
                      <a:ea typeface="ＭＳ ゴシック" panose="020B0609070205080204" pitchFamily="49" charset="-128"/>
                    </a:rPr>
                    <a:t>転倒・落下・棚挟まれ！</a:t>
                  </a:r>
                  <a:endParaRPr lang="ja-JP" altLang="en-US" sz="1800" dirty="0">
                    <a:latin typeface="ＭＳ ゴシック" panose="020B0609070205080204" pitchFamily="49" charset="-128"/>
                    <a:ea typeface="ＭＳ ゴシック" panose="020B0609070205080204" pitchFamily="49" charset="-128"/>
                  </a:endParaRPr>
                </a:p>
              </p:txBody>
            </p:sp>
            <p:pic>
              <p:nvPicPr>
                <p:cNvPr id="12564" name="Picture 102">
                  <a:extLst>
                    <a:ext uri="{FF2B5EF4-FFF2-40B4-BE49-F238E27FC236}">
                      <a16:creationId xmlns:a16="http://schemas.microsoft.com/office/drawing/2014/main" id="{7FB68B8B-38C3-09E9-65A1-64B1C6920E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7688" y="5876925"/>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65" name="Picture 103">
                  <a:extLst>
                    <a:ext uri="{FF2B5EF4-FFF2-40B4-BE49-F238E27FC236}">
                      <a16:creationId xmlns:a16="http://schemas.microsoft.com/office/drawing/2014/main" id="{BD6F8459-F691-9AE7-976D-8CCDA15B81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675" y="5876925"/>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66" name="Line 109">
                  <a:extLst>
                    <a:ext uri="{FF2B5EF4-FFF2-40B4-BE49-F238E27FC236}">
                      <a16:creationId xmlns:a16="http://schemas.microsoft.com/office/drawing/2014/main" id="{5B18A642-CC72-8979-B870-7BFC6F50CEC7}"/>
                    </a:ext>
                  </a:extLst>
                </p:cNvPr>
                <p:cNvSpPr>
                  <a:spLocks noChangeShapeType="1"/>
                </p:cNvSpPr>
                <p:nvPr/>
              </p:nvSpPr>
              <p:spPr bwMode="auto">
                <a:xfrm flipH="1">
                  <a:off x="2030412" y="4252912"/>
                  <a:ext cx="14286" cy="1519238"/>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67" name="Line 115">
                  <a:extLst>
                    <a:ext uri="{FF2B5EF4-FFF2-40B4-BE49-F238E27FC236}">
                      <a16:creationId xmlns:a16="http://schemas.microsoft.com/office/drawing/2014/main" id="{D6B83211-C24C-2F0A-AAAD-E7181995971A}"/>
                    </a:ext>
                  </a:extLst>
                </p:cNvPr>
                <p:cNvSpPr>
                  <a:spLocks noChangeShapeType="1"/>
                </p:cNvSpPr>
                <p:nvPr/>
              </p:nvSpPr>
              <p:spPr bwMode="auto">
                <a:xfrm>
                  <a:off x="2044698" y="5413175"/>
                  <a:ext cx="3434887" cy="14878"/>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68" name="Line 116">
                  <a:extLst>
                    <a:ext uri="{FF2B5EF4-FFF2-40B4-BE49-F238E27FC236}">
                      <a16:creationId xmlns:a16="http://schemas.microsoft.com/office/drawing/2014/main" id="{80095132-B34C-F4A9-F59F-01D8B2B94EBB}"/>
                    </a:ext>
                  </a:extLst>
                </p:cNvPr>
                <p:cNvSpPr>
                  <a:spLocks noChangeShapeType="1"/>
                </p:cNvSpPr>
                <p:nvPr/>
              </p:nvSpPr>
              <p:spPr bwMode="auto">
                <a:xfrm>
                  <a:off x="3068960" y="4252912"/>
                  <a:ext cx="1" cy="1152525"/>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69" name="Rectangle 139">
                  <a:extLst>
                    <a:ext uri="{FF2B5EF4-FFF2-40B4-BE49-F238E27FC236}">
                      <a16:creationId xmlns:a16="http://schemas.microsoft.com/office/drawing/2014/main" id="{72853AEC-968E-0F44-A410-2D3B5BE7C94E}"/>
                    </a:ext>
                  </a:extLst>
                </p:cNvPr>
                <p:cNvSpPr>
                  <a:spLocks noChangeArrowheads="1"/>
                </p:cNvSpPr>
                <p:nvPr/>
              </p:nvSpPr>
              <p:spPr bwMode="auto">
                <a:xfrm>
                  <a:off x="4861191" y="5499038"/>
                  <a:ext cx="428616" cy="26351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dirty="0">
                      <a:latin typeface="ＭＳ ゴシック" panose="020B0609070205080204" pitchFamily="49" charset="-128"/>
                      <a:ea typeface="ＭＳ ゴシック" panose="020B0609070205080204" pitchFamily="49" charset="-128"/>
                    </a:rPr>
                    <a:t>AED</a:t>
                  </a:r>
                  <a:endParaRPr lang="ja-JP" altLang="en-US" dirty="0">
                    <a:latin typeface="ＭＳ ゴシック" panose="020B0609070205080204" pitchFamily="49" charset="-128"/>
                    <a:ea typeface="ＭＳ ゴシック" panose="020B0609070205080204" pitchFamily="49" charset="-128"/>
                  </a:endParaRPr>
                </a:p>
              </p:txBody>
            </p:sp>
            <p:sp>
              <p:nvSpPr>
                <p:cNvPr id="12570" name="Line 109">
                  <a:extLst>
                    <a:ext uri="{FF2B5EF4-FFF2-40B4-BE49-F238E27FC236}">
                      <a16:creationId xmlns:a16="http://schemas.microsoft.com/office/drawing/2014/main" id="{12A1C6C2-E8DD-844B-FC5B-62B233883DC5}"/>
                    </a:ext>
                  </a:extLst>
                </p:cNvPr>
                <p:cNvSpPr>
                  <a:spLocks noChangeShapeType="1"/>
                </p:cNvSpPr>
                <p:nvPr/>
              </p:nvSpPr>
              <p:spPr bwMode="auto">
                <a:xfrm>
                  <a:off x="5458160" y="4303712"/>
                  <a:ext cx="14288" cy="1538288"/>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nvGrpSpPr>
                <p:cNvPr id="12571" name="Group 90">
                  <a:extLst>
                    <a:ext uri="{FF2B5EF4-FFF2-40B4-BE49-F238E27FC236}">
                      <a16:creationId xmlns:a16="http://schemas.microsoft.com/office/drawing/2014/main" id="{E9EFCD89-1F87-FBAC-1983-80EB3A8C5DA4}"/>
                    </a:ext>
                  </a:extLst>
                </p:cNvPr>
                <p:cNvGrpSpPr>
                  <a:grpSpLocks/>
                </p:cNvGrpSpPr>
                <p:nvPr/>
              </p:nvGrpSpPr>
              <p:grpSpPr bwMode="auto">
                <a:xfrm>
                  <a:off x="1467256" y="3307512"/>
                  <a:ext cx="249159" cy="225426"/>
                  <a:chOff x="1525" y="2426"/>
                  <a:chExt cx="157" cy="142"/>
                </a:xfrm>
              </p:grpSpPr>
              <p:sp>
                <p:nvSpPr>
                  <p:cNvPr id="12581" name="Rectangle 91">
                    <a:extLst>
                      <a:ext uri="{FF2B5EF4-FFF2-40B4-BE49-F238E27FC236}">
                        <a16:creationId xmlns:a16="http://schemas.microsoft.com/office/drawing/2014/main" id="{914A9BB6-DF3C-9AFA-CB66-E53563AAAF24}"/>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582" name="Freeform 92">
                    <a:extLst>
                      <a:ext uri="{FF2B5EF4-FFF2-40B4-BE49-F238E27FC236}">
                        <a16:creationId xmlns:a16="http://schemas.microsoft.com/office/drawing/2014/main" id="{0678825A-6CD9-AB26-E95C-EF1EEE1595CB}"/>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83" name="Line 93">
                    <a:extLst>
                      <a:ext uri="{FF2B5EF4-FFF2-40B4-BE49-F238E27FC236}">
                        <a16:creationId xmlns:a16="http://schemas.microsoft.com/office/drawing/2014/main" id="{6B741244-E269-B834-CF71-CDBDFAB331FC}"/>
                      </a:ext>
                    </a:extLst>
                  </p:cNvPr>
                  <p:cNvSpPr>
                    <a:spLocks noChangeShapeType="1"/>
                  </p:cNvSpPr>
                  <p:nvPr/>
                </p:nvSpPr>
                <p:spPr bwMode="auto">
                  <a:xfrm>
                    <a:off x="1605"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84" name="Line 94">
                    <a:extLst>
                      <a:ext uri="{FF2B5EF4-FFF2-40B4-BE49-F238E27FC236}">
                        <a16:creationId xmlns:a16="http://schemas.microsoft.com/office/drawing/2014/main" id="{406192A6-7964-8E49-A983-1409FC3E729F}"/>
                      </a:ext>
                    </a:extLst>
                  </p:cNvPr>
                  <p:cNvSpPr>
                    <a:spLocks noChangeShapeType="1"/>
                  </p:cNvSpPr>
                  <p:nvPr/>
                </p:nvSpPr>
                <p:spPr bwMode="auto">
                  <a:xfrm>
                    <a:off x="1621"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85" name="Line 95">
                    <a:extLst>
                      <a:ext uri="{FF2B5EF4-FFF2-40B4-BE49-F238E27FC236}">
                        <a16:creationId xmlns:a16="http://schemas.microsoft.com/office/drawing/2014/main" id="{C80E9DFF-15A0-AE44-FA05-8C4BF86069A8}"/>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86" name="Rectangle 96">
                    <a:extLst>
                      <a:ext uri="{FF2B5EF4-FFF2-40B4-BE49-F238E27FC236}">
                        <a16:creationId xmlns:a16="http://schemas.microsoft.com/office/drawing/2014/main" id="{A68C28E2-D77F-3451-3D3B-0074AFA9D4E2}"/>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587" name="Freeform 97">
                    <a:extLst>
                      <a:ext uri="{FF2B5EF4-FFF2-40B4-BE49-F238E27FC236}">
                        <a16:creationId xmlns:a16="http://schemas.microsoft.com/office/drawing/2014/main" id="{1C60373F-7E5E-0EBB-943D-D54D562AB8F1}"/>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88" name="Line 98">
                    <a:extLst>
                      <a:ext uri="{FF2B5EF4-FFF2-40B4-BE49-F238E27FC236}">
                        <a16:creationId xmlns:a16="http://schemas.microsoft.com/office/drawing/2014/main" id="{5E80B40E-EA6E-A280-F7E2-0171998B6A6A}"/>
                      </a:ext>
                    </a:extLst>
                  </p:cNvPr>
                  <p:cNvSpPr>
                    <a:spLocks noChangeShapeType="1"/>
                  </p:cNvSpPr>
                  <p:nvPr/>
                </p:nvSpPr>
                <p:spPr bwMode="auto">
                  <a:xfrm>
                    <a:off x="1605"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89" name="Line 99">
                    <a:extLst>
                      <a:ext uri="{FF2B5EF4-FFF2-40B4-BE49-F238E27FC236}">
                        <a16:creationId xmlns:a16="http://schemas.microsoft.com/office/drawing/2014/main" id="{4826E632-4156-3CD4-E59C-91392BA0AF2B}"/>
                      </a:ext>
                    </a:extLst>
                  </p:cNvPr>
                  <p:cNvSpPr>
                    <a:spLocks noChangeShapeType="1"/>
                  </p:cNvSpPr>
                  <p:nvPr/>
                </p:nvSpPr>
                <p:spPr bwMode="auto">
                  <a:xfrm>
                    <a:off x="1621"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90" name="Line 100">
                    <a:extLst>
                      <a:ext uri="{FF2B5EF4-FFF2-40B4-BE49-F238E27FC236}">
                        <a16:creationId xmlns:a16="http://schemas.microsoft.com/office/drawing/2014/main" id="{1C24F95E-1B3B-31B4-87A0-07F36D50580B}"/>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
              <p:nvSpPr>
                <p:cNvPr id="12572" name="Rectangle 101">
                  <a:extLst>
                    <a:ext uri="{FF2B5EF4-FFF2-40B4-BE49-F238E27FC236}">
                      <a16:creationId xmlns:a16="http://schemas.microsoft.com/office/drawing/2014/main" id="{D7847123-1D64-865A-FDEE-9365336C7D65}"/>
                    </a:ext>
                  </a:extLst>
                </p:cNvPr>
                <p:cNvSpPr>
                  <a:spLocks noChangeArrowheads="1"/>
                </p:cNvSpPr>
                <p:nvPr/>
              </p:nvSpPr>
              <p:spPr bwMode="auto">
                <a:xfrm>
                  <a:off x="1772816" y="3365300"/>
                  <a:ext cx="11285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6600"/>
                      </a:solidFill>
                      <a:latin typeface="ＭＳ ゴシック" panose="020B0609070205080204" pitchFamily="49" charset="-128"/>
                      <a:ea typeface="ＭＳ ゴシック" panose="020B0609070205080204" pitchFamily="49" charset="-128"/>
                    </a:rPr>
                    <a:t>転倒・落下・棚挟まれ！</a:t>
                  </a:r>
                  <a:endParaRPr lang="ja-JP" altLang="en-US" sz="1800" dirty="0">
                    <a:latin typeface="ＭＳ ゴシック" panose="020B0609070205080204" pitchFamily="49" charset="-128"/>
                    <a:ea typeface="ＭＳ ゴシック" panose="020B0609070205080204" pitchFamily="49" charset="-128"/>
                  </a:endParaRPr>
                </a:p>
              </p:txBody>
            </p:sp>
            <p:sp>
              <p:nvSpPr>
                <p:cNvPr id="12573" name="Line 56">
                  <a:extLst>
                    <a:ext uri="{FF2B5EF4-FFF2-40B4-BE49-F238E27FC236}">
                      <a16:creationId xmlns:a16="http://schemas.microsoft.com/office/drawing/2014/main" id="{C749EFE0-FB66-FE75-0BEA-F7D05C86CCAC}"/>
                    </a:ext>
                  </a:extLst>
                </p:cNvPr>
                <p:cNvSpPr>
                  <a:spLocks noChangeShapeType="1"/>
                </p:cNvSpPr>
                <p:nvPr/>
              </p:nvSpPr>
              <p:spPr bwMode="auto">
                <a:xfrm>
                  <a:off x="2174875" y="5772150"/>
                  <a:ext cx="3095625" cy="1588"/>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74" name="テキスト ボックス 12573">
                  <a:extLst>
                    <a:ext uri="{FF2B5EF4-FFF2-40B4-BE49-F238E27FC236}">
                      <a16:creationId xmlns:a16="http://schemas.microsoft.com/office/drawing/2014/main" id="{1B78FD4F-519E-1684-C395-98179F4BB120}"/>
                    </a:ext>
                  </a:extLst>
                </p:cNvPr>
                <p:cNvSpPr txBox="1"/>
                <p:nvPr/>
              </p:nvSpPr>
              <p:spPr>
                <a:xfrm>
                  <a:off x="2461564" y="4635351"/>
                  <a:ext cx="269165" cy="461665"/>
                </a:xfrm>
                <a:prstGeom prst="rect">
                  <a:avLst/>
                </a:prstGeom>
                <a:solidFill>
                  <a:schemeClr val="bg1">
                    <a:lumMod val="75000"/>
                  </a:schemeClr>
                </a:solidFill>
              </p:spPr>
              <p:txBody>
                <a:bodyPr wrap="square" rtlCol="0" anchor="ctr">
                  <a:spAutoFit/>
                </a:bodyPr>
                <a:lstStyle/>
                <a:p>
                  <a:pPr algn="ctr"/>
                  <a:r>
                    <a:rPr lang="ja-JP" altLang="en-US" sz="800" dirty="0">
                      <a:latin typeface="ＭＳ ゴシック" panose="020B0609070205080204" pitchFamily="49" charset="-128"/>
                      <a:ea typeface="ＭＳ ゴシック" panose="020B0609070205080204" pitchFamily="49" charset="-128"/>
                    </a:rPr>
                    <a:t>営業部</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12575" name="テキスト ボックス 12574">
                  <a:extLst>
                    <a:ext uri="{FF2B5EF4-FFF2-40B4-BE49-F238E27FC236}">
                      <a16:creationId xmlns:a16="http://schemas.microsoft.com/office/drawing/2014/main" id="{E458D144-0074-E1D2-110B-C37D052E2BE6}"/>
                    </a:ext>
                  </a:extLst>
                </p:cNvPr>
                <p:cNvSpPr txBox="1"/>
                <p:nvPr/>
              </p:nvSpPr>
              <p:spPr>
                <a:xfrm>
                  <a:off x="4396056" y="4642891"/>
                  <a:ext cx="269165" cy="461665"/>
                </a:xfrm>
                <a:prstGeom prst="rect">
                  <a:avLst/>
                </a:prstGeom>
                <a:solidFill>
                  <a:schemeClr val="bg1">
                    <a:lumMod val="75000"/>
                  </a:schemeClr>
                </a:solidFill>
              </p:spPr>
              <p:txBody>
                <a:bodyPr wrap="square" rtlCol="0" anchor="ctr">
                  <a:spAutoFit/>
                </a:bodyPr>
                <a:lstStyle/>
                <a:p>
                  <a:pPr algn="ctr"/>
                  <a:r>
                    <a:rPr lang="ja-JP" altLang="en-US" sz="800" dirty="0">
                      <a:latin typeface="ＭＳ ゴシック" panose="020B0609070205080204" pitchFamily="49" charset="-128"/>
                      <a:ea typeface="ＭＳ ゴシック" panose="020B0609070205080204" pitchFamily="49" charset="-128"/>
                    </a:rPr>
                    <a:t>管理部</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12576" name="テキスト ボックス 12575">
                  <a:extLst>
                    <a:ext uri="{FF2B5EF4-FFF2-40B4-BE49-F238E27FC236}">
                      <a16:creationId xmlns:a16="http://schemas.microsoft.com/office/drawing/2014/main" id="{4B650ABF-81B3-F31A-663B-2692D69AE947}"/>
                    </a:ext>
                  </a:extLst>
                </p:cNvPr>
                <p:cNvSpPr txBox="1"/>
                <p:nvPr/>
              </p:nvSpPr>
              <p:spPr>
                <a:xfrm>
                  <a:off x="3402125" y="4638564"/>
                  <a:ext cx="269165" cy="461665"/>
                </a:xfrm>
                <a:prstGeom prst="rect">
                  <a:avLst/>
                </a:prstGeom>
                <a:solidFill>
                  <a:schemeClr val="bg1">
                    <a:lumMod val="75000"/>
                  </a:schemeClr>
                </a:solidFill>
              </p:spPr>
              <p:txBody>
                <a:bodyPr wrap="square" rtlCol="0" anchor="ctr">
                  <a:spAutoFit/>
                </a:bodyPr>
                <a:lstStyle/>
                <a:p>
                  <a:pPr algn="ctr"/>
                  <a:r>
                    <a:rPr kumimoji="1" lang="ja-JP" altLang="en-US" sz="800" dirty="0">
                      <a:latin typeface="ＭＳ ゴシック" panose="020B0609070205080204" pitchFamily="49" charset="-128"/>
                      <a:ea typeface="ＭＳ ゴシック" panose="020B0609070205080204" pitchFamily="49" charset="-128"/>
                    </a:rPr>
                    <a:t>物流部</a:t>
                  </a:r>
                </a:p>
              </p:txBody>
            </p:sp>
            <p:sp>
              <p:nvSpPr>
                <p:cNvPr id="12577" name="Line 116">
                  <a:extLst>
                    <a:ext uri="{FF2B5EF4-FFF2-40B4-BE49-F238E27FC236}">
                      <a16:creationId xmlns:a16="http://schemas.microsoft.com/office/drawing/2014/main" id="{860F3BB5-294E-8DAF-0E01-B51F6F9BF51D}"/>
                    </a:ext>
                  </a:extLst>
                </p:cNvPr>
                <p:cNvSpPr>
                  <a:spLocks noChangeShapeType="1"/>
                </p:cNvSpPr>
                <p:nvPr/>
              </p:nvSpPr>
              <p:spPr bwMode="auto">
                <a:xfrm>
                  <a:off x="4056063" y="4256250"/>
                  <a:ext cx="1" cy="1152525"/>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78" name="テキスト ボックス 12577">
                  <a:extLst>
                    <a:ext uri="{FF2B5EF4-FFF2-40B4-BE49-F238E27FC236}">
                      <a16:creationId xmlns:a16="http://schemas.microsoft.com/office/drawing/2014/main" id="{E24D9646-794F-847A-B2DF-6513D234135E}"/>
                    </a:ext>
                  </a:extLst>
                </p:cNvPr>
                <p:cNvSpPr txBox="1"/>
                <p:nvPr/>
              </p:nvSpPr>
              <p:spPr>
                <a:xfrm>
                  <a:off x="4752389" y="3566463"/>
                  <a:ext cx="1152298" cy="215444"/>
                </a:xfrm>
                <a:prstGeom prst="rect">
                  <a:avLst/>
                </a:prstGeom>
                <a:solidFill>
                  <a:schemeClr val="accent1"/>
                </a:solidFill>
              </p:spPr>
              <p:txBody>
                <a:bodyPr wrap="square"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窓ガラス</a:t>
                  </a:r>
                </a:p>
              </p:txBody>
            </p:sp>
            <p:sp>
              <p:nvSpPr>
                <p:cNvPr id="12579" name="Line 61">
                  <a:extLst>
                    <a:ext uri="{FF2B5EF4-FFF2-40B4-BE49-F238E27FC236}">
                      <a16:creationId xmlns:a16="http://schemas.microsoft.com/office/drawing/2014/main" id="{C1BB9AA0-5C3C-85E7-C471-A069E1EC086A}"/>
                    </a:ext>
                  </a:extLst>
                </p:cNvPr>
                <p:cNvSpPr>
                  <a:spLocks noChangeShapeType="1"/>
                </p:cNvSpPr>
                <p:nvPr/>
              </p:nvSpPr>
              <p:spPr bwMode="auto">
                <a:xfrm flipH="1">
                  <a:off x="4539664" y="3763763"/>
                  <a:ext cx="1439862" cy="1587"/>
                </a:xfrm>
                <a:prstGeom prst="line">
                  <a:avLst/>
                </a:prstGeom>
                <a:noFill/>
                <a:ln w="25400">
                  <a:solidFill>
                    <a:schemeClr val="accent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580" name="正方形/長方形 12579">
                  <a:extLst>
                    <a:ext uri="{FF2B5EF4-FFF2-40B4-BE49-F238E27FC236}">
                      <a16:creationId xmlns:a16="http://schemas.microsoft.com/office/drawing/2014/main" id="{7AF2531D-0F12-E49C-B4A6-D74BC825A875}"/>
                    </a:ext>
                  </a:extLst>
                </p:cNvPr>
                <p:cNvSpPr/>
                <p:nvPr/>
              </p:nvSpPr>
              <p:spPr bwMode="auto">
                <a:xfrm>
                  <a:off x="1260474" y="4808984"/>
                  <a:ext cx="312001" cy="942231"/>
                </a:xfrm>
                <a:prstGeom prst="rect">
                  <a:avLst/>
                </a:prstGeom>
                <a:solidFill>
                  <a:srgbClr val="FFCCCC"/>
                </a:solidFill>
                <a:ln w="19050" cap="flat" cmpd="sng" algn="ctr">
                  <a:solidFill>
                    <a:srgbClr val="0033CC"/>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備品倉庫</a:t>
                  </a:r>
                </a:p>
              </p:txBody>
            </p:sp>
          </p:grpSp>
          <p:sp>
            <p:nvSpPr>
              <p:cNvPr id="12551" name="Line 62">
                <a:extLst>
                  <a:ext uri="{FF2B5EF4-FFF2-40B4-BE49-F238E27FC236}">
                    <a16:creationId xmlns:a16="http://schemas.microsoft.com/office/drawing/2014/main" id="{D7E001DC-9E1E-D086-01AF-E3F34FEC540E}"/>
                  </a:ext>
                </a:extLst>
              </p:cNvPr>
              <p:cNvSpPr>
                <a:spLocks noChangeShapeType="1"/>
              </p:cNvSpPr>
              <p:nvPr/>
            </p:nvSpPr>
            <p:spPr bwMode="auto">
              <a:xfrm flipH="1" flipV="1">
                <a:off x="1567074" y="3774064"/>
                <a:ext cx="2539" cy="542920"/>
              </a:xfrm>
              <a:prstGeom prst="line">
                <a:avLst/>
              </a:prstGeom>
              <a:noFill/>
              <a:ln w="25400">
                <a:solidFill>
                  <a:schemeClr val="accent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
          <p:nvSpPr>
            <p:cNvPr id="12549" name="Line 63">
              <a:extLst>
                <a:ext uri="{FF2B5EF4-FFF2-40B4-BE49-F238E27FC236}">
                  <a16:creationId xmlns:a16="http://schemas.microsoft.com/office/drawing/2014/main" id="{36CBF6B5-B5DB-ED61-D9B3-C0883B311DCD}"/>
                </a:ext>
              </a:extLst>
            </p:cNvPr>
            <p:cNvSpPr>
              <a:spLocks noChangeShapeType="1"/>
            </p:cNvSpPr>
            <p:nvPr/>
          </p:nvSpPr>
          <p:spPr bwMode="auto">
            <a:xfrm>
              <a:off x="1597025" y="4619625"/>
              <a:ext cx="1588" cy="1152525"/>
            </a:xfrm>
            <a:prstGeom prst="line">
              <a:avLst/>
            </a:prstGeom>
            <a:noFill/>
            <a:ln w="25400">
              <a:solidFill>
                <a:schemeClr val="accent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
        <p:nvSpPr>
          <p:cNvPr id="12606" name="AutoShape 134">
            <a:extLst>
              <a:ext uri="{FF2B5EF4-FFF2-40B4-BE49-F238E27FC236}">
                <a16:creationId xmlns:a16="http://schemas.microsoft.com/office/drawing/2014/main" id="{233D9F5A-6FF0-B920-B591-D1CA814EADF5}"/>
              </a:ext>
            </a:extLst>
          </p:cNvPr>
          <p:cNvSpPr>
            <a:spLocks noChangeArrowheads="1"/>
          </p:cNvSpPr>
          <p:nvPr/>
        </p:nvSpPr>
        <p:spPr bwMode="auto">
          <a:xfrm>
            <a:off x="1700213" y="6176963"/>
            <a:ext cx="1873250" cy="431800"/>
          </a:xfrm>
          <a:prstGeom prst="wedgeRectCallout">
            <a:avLst>
              <a:gd name="adj1" fmla="val 15426"/>
              <a:gd name="adj2" fmla="val -124264"/>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既に避難経路図等があれば、それを活用しましょう。</a:t>
            </a:r>
          </a:p>
        </p:txBody>
      </p:sp>
      <p:sp>
        <p:nvSpPr>
          <p:cNvPr id="12607" name="AutoShape 128">
            <a:extLst>
              <a:ext uri="{FF2B5EF4-FFF2-40B4-BE49-F238E27FC236}">
                <a16:creationId xmlns:a16="http://schemas.microsoft.com/office/drawing/2014/main" id="{D8E1F187-15B7-5BDA-2C06-00953E1308C9}"/>
              </a:ext>
            </a:extLst>
          </p:cNvPr>
          <p:cNvSpPr>
            <a:spLocks noChangeArrowheads="1"/>
          </p:cNvSpPr>
          <p:nvPr/>
        </p:nvSpPr>
        <p:spPr bwMode="auto">
          <a:xfrm>
            <a:off x="188913" y="8913813"/>
            <a:ext cx="1971675" cy="719137"/>
          </a:xfrm>
          <a:prstGeom prst="wedgeRectCallout">
            <a:avLst>
              <a:gd name="adj1" fmla="val 57005"/>
              <a:gd name="adj2" fmla="val -54417"/>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2635751019"/>
              </p:ext>
            </p:extLst>
          </p:nvPr>
        </p:nvGraphicFramePr>
        <p:xfrm>
          <a:off x="226368" y="2286675"/>
          <a:ext cx="6217576" cy="7274837"/>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3L×100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人</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cs typeface="Times New Roman" panose="02020603050405020304" pitchFamily="18" charset="0"/>
                        </a:rPr>
                        <a:t>毎年３月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防災食等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cs typeface="Times New Roman" panose="02020603050405020304" pitchFamily="18" charset="0"/>
                        </a:rPr>
                        <a:t>毎年３月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44402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ラジオ</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予備乾電池　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4</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10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個</a:t>
                      </a:r>
                      <a:endPar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各部</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6</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各部</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事務所キャビネット①</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cs typeface="Times New Roman" panose="02020603050405020304" pitchFamily="18" charset="0"/>
                        </a:rPr>
                        <a:t>毎年３月</a:t>
                      </a:r>
                      <a:endPar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各部</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事務所キャビネット①</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10m×10m×5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各部</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事務所キャビネット①</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小型　</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発電機用燃料ガソリン</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30L</a:t>
                      </a: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AutoShape 513">
            <a:extLst>
              <a:ext uri="{FF2B5EF4-FFF2-40B4-BE49-F238E27FC236}">
                <a16:creationId xmlns:a16="http://schemas.microsoft.com/office/drawing/2014/main" id="{152871BE-FC0B-44FB-2082-FA045A734606}"/>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4" name="AutoShape 514">
            <a:extLst>
              <a:ext uri="{FF2B5EF4-FFF2-40B4-BE49-F238E27FC236}">
                <a16:creationId xmlns:a16="http://schemas.microsoft.com/office/drawing/2014/main" id="{60F523C4-CE91-BA53-EADF-58A2091485C9}"/>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水や食料などの備蓄量は、</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人数</a:t>
            </a:r>
            <a:r>
              <a:rPr lang="en-US" altLang="ja-JP" b="0" dirty="0">
                <a:solidFill>
                  <a:srgbClr val="003300"/>
                </a:solidFill>
                <a:latin typeface="ＭＳ ゴシック" panose="020B0609070205080204" pitchFamily="49" charset="-128"/>
                <a:ea typeface="ＭＳ ゴシック" panose="020B0609070205080204" pitchFamily="49" charset="-128"/>
              </a:rPr>
              <a:t>×3</a:t>
            </a:r>
            <a:r>
              <a:rPr lang="ja-JP" altLang="en-US" b="0" dirty="0">
                <a:solidFill>
                  <a:srgbClr val="003300"/>
                </a:solidFill>
                <a:latin typeface="ＭＳ ゴシック" panose="020B0609070205080204" pitchFamily="49" charset="-128"/>
                <a:ea typeface="ＭＳ ゴシック" panose="020B0609070205080204" pitchFamily="49" charset="-128"/>
              </a:rPr>
              <a:t>日分</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が目安と言われています。</a:t>
            </a:r>
          </a:p>
        </p:txBody>
      </p:sp>
      <p:sp>
        <p:nvSpPr>
          <p:cNvPr id="5" name="AutoShape 516">
            <a:extLst>
              <a:ext uri="{FF2B5EF4-FFF2-40B4-BE49-F238E27FC236}">
                <a16:creationId xmlns:a16="http://schemas.microsoft.com/office/drawing/2014/main" id="{E7042C2C-FF67-54B4-2CFC-68A43E597CAB}"/>
              </a:ext>
            </a:extLst>
          </p:cNvPr>
          <p:cNvSpPr>
            <a:spLocks noChangeArrowheads="1"/>
          </p:cNvSpPr>
          <p:nvPr/>
        </p:nvSpPr>
        <p:spPr bwMode="auto">
          <a:xfrm>
            <a:off x="4480688" y="5111392"/>
            <a:ext cx="1376363" cy="863600"/>
          </a:xfrm>
          <a:prstGeom prst="wedgeRectCallout">
            <a:avLst>
              <a:gd name="adj1" fmla="val -81144"/>
              <a:gd name="adj2" fmla="val -2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6" name="AutoShape 512">
            <a:extLst>
              <a:ext uri="{FF2B5EF4-FFF2-40B4-BE49-F238E27FC236}">
                <a16:creationId xmlns:a16="http://schemas.microsoft.com/office/drawing/2014/main" id="{BADCCB09-E0F8-4C62-BB2D-D196F36F21C2}"/>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様式②</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の避難経路図にも備蓄品の保管場所も記入しましょう。</a:t>
            </a:r>
          </a:p>
        </p:txBody>
      </p:sp>
      <p:sp>
        <p:nvSpPr>
          <p:cNvPr id="7" name="AutoShape 517">
            <a:extLst>
              <a:ext uri="{FF2B5EF4-FFF2-40B4-BE49-F238E27FC236}">
                <a16:creationId xmlns:a16="http://schemas.microsoft.com/office/drawing/2014/main" id="{B1EF5FDE-981A-8BC5-FFD0-898D71F8EAAF}"/>
              </a:ext>
            </a:extLst>
          </p:cNvPr>
          <p:cNvSpPr>
            <a:spLocks noChangeArrowheads="1"/>
          </p:cNvSpPr>
          <p:nvPr/>
        </p:nvSpPr>
        <p:spPr bwMode="auto">
          <a:xfrm>
            <a:off x="110829" y="9117811"/>
            <a:ext cx="3240088" cy="433388"/>
          </a:xfrm>
          <a:prstGeom prst="wedgeRectCallout">
            <a:avLst>
              <a:gd name="adj1" fmla="val -38547"/>
              <a:gd name="adj2" fmla="val -140819"/>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対策本部や復旧作業で使用する電源の確保のために発電機、及びその燃料を備蓄することは有効です。</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2209079451"/>
              </p:ext>
            </p:extLst>
          </p:nvPr>
        </p:nvGraphicFramePr>
        <p:xfrm>
          <a:off x="387518" y="2792760"/>
          <a:ext cx="6011525" cy="2818332"/>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変電設備</a:t>
                      </a:r>
                    </a:p>
                  </a:txBody>
                  <a:tcPr marT="45690" marB="456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担当責任者である総務部長（副：総務課長）の　指示の下、要確認箇所の被害状況を迅速に確認し、状況報告を行う。必要に応じて初期消火等の対応を行う。</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バックヤード</a:t>
                      </a:r>
                    </a:p>
                  </a:txBody>
                  <a:tcPr marT="45690" marB="456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担当責任者である総務部長（副：総務課長）の　指示の下、在庫の保管状況について確認し、状況報告を行う。必要に応じて復旧作業を行う。</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384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AutoShape 94">
            <a:extLst>
              <a:ext uri="{FF2B5EF4-FFF2-40B4-BE49-F238E27FC236}">
                <a16:creationId xmlns:a16="http://schemas.microsoft.com/office/drawing/2014/main" id="{9C196AAD-A338-A369-8A7D-212975C7B7B8}"/>
              </a:ext>
            </a:extLst>
          </p:cNvPr>
          <p:cNvSpPr>
            <a:spLocks noChangeArrowheads="1"/>
          </p:cNvSpPr>
          <p:nvPr/>
        </p:nvSpPr>
        <p:spPr bwMode="auto">
          <a:xfrm>
            <a:off x="3889374" y="5177550"/>
            <a:ext cx="1944688" cy="431800"/>
          </a:xfrm>
          <a:prstGeom prst="wedgeRectCallout">
            <a:avLst>
              <a:gd name="adj1" fmla="val 53509"/>
              <a:gd name="adj2" fmla="val -17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CC"/>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3203880220"/>
              </p:ext>
            </p:extLst>
          </p:nvPr>
        </p:nvGraphicFramePr>
        <p:xfrm>
          <a:off x="140510" y="2238286"/>
          <a:ext cx="6576979" cy="7180253"/>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副社長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半田倉庫</a:t>
                      </a: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の調整</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ｼｽﾃﾑ管理</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2633597362"/>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
        <p:nvSpPr>
          <p:cNvPr id="4" name="AutoShape 296">
            <a:extLst>
              <a:ext uri="{FF2B5EF4-FFF2-40B4-BE49-F238E27FC236}">
                <a16:creationId xmlns:a16="http://schemas.microsoft.com/office/drawing/2014/main" id="{6413CF6D-C4C3-0841-EEAF-8BE25CA67D03}"/>
              </a:ext>
            </a:extLst>
          </p:cNvPr>
          <p:cNvSpPr>
            <a:spLocks noChangeArrowheads="1"/>
          </p:cNvSpPr>
          <p:nvPr/>
        </p:nvSpPr>
        <p:spPr bwMode="auto">
          <a:xfrm>
            <a:off x="5469903" y="5498025"/>
            <a:ext cx="1223963" cy="720725"/>
          </a:xfrm>
          <a:prstGeom prst="wedgeRectCallout">
            <a:avLst>
              <a:gd name="adj1" fmla="val -29380"/>
              <a:gd name="adj2" fmla="val -78634"/>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ＢＣＰ要員として参集すべきヒトを明確にしておきましょう。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1670695845"/>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770392"/>
            <a:ext cx="0" cy="248142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763361"/>
            <a:ext cx="7046" cy="24884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1973217"/>
            <a:ext cx="14090" cy="600649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2923020614"/>
              </p:ext>
            </p:extLst>
          </p:nvPr>
        </p:nvGraphicFramePr>
        <p:xfrm>
          <a:off x="93231" y="113657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1893422510"/>
              </p:ext>
            </p:extLst>
          </p:nvPr>
        </p:nvGraphicFramePr>
        <p:xfrm>
          <a:off x="2413862" y="113657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　○○部長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749249561"/>
              </p:ext>
            </p:extLst>
          </p:nvPr>
        </p:nvGraphicFramePr>
        <p:xfrm>
          <a:off x="128561" y="292672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1897188531"/>
              </p:ext>
            </p:extLst>
          </p:nvPr>
        </p:nvGraphicFramePr>
        <p:xfrm>
          <a:off x="2427952" y="292672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　○○部長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3417788355"/>
              </p:ext>
            </p:extLst>
          </p:nvPr>
        </p:nvGraphicFramePr>
        <p:xfrm>
          <a:off x="2427952" y="797970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　○○部長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571227497"/>
              </p:ext>
            </p:extLst>
          </p:nvPr>
        </p:nvGraphicFramePr>
        <p:xfrm>
          <a:off x="4788856" y="7974312"/>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2771396896"/>
              </p:ext>
            </p:extLst>
          </p:nvPr>
        </p:nvGraphicFramePr>
        <p:xfrm>
          <a:off x="2413861" y="625181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3557561815"/>
              </p:ext>
            </p:extLst>
          </p:nvPr>
        </p:nvGraphicFramePr>
        <p:xfrm>
          <a:off x="2420907" y="5093992"/>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1708184176"/>
              </p:ext>
            </p:extLst>
          </p:nvPr>
        </p:nvGraphicFramePr>
        <p:xfrm>
          <a:off x="2420907" y="4039138"/>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4058337822"/>
              </p:ext>
            </p:extLst>
          </p:nvPr>
        </p:nvGraphicFramePr>
        <p:xfrm>
          <a:off x="4704724" y="5093992"/>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3702344718"/>
              </p:ext>
            </p:extLst>
          </p:nvPr>
        </p:nvGraphicFramePr>
        <p:xfrm>
          <a:off x="4702208"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4071140109"/>
              </p:ext>
            </p:extLst>
          </p:nvPr>
        </p:nvGraphicFramePr>
        <p:xfrm>
          <a:off x="4702208" y="625181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3869253652"/>
              </p:ext>
            </p:extLst>
          </p:nvPr>
        </p:nvGraphicFramePr>
        <p:xfrm>
          <a:off x="4702208" y="2933752"/>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　○○部長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386622" y="4813351"/>
            <a:ext cx="30480" cy="4580693"/>
          </a:xfrm>
          <a:prstGeom prst="bentConnector3">
            <a:avLst>
              <a:gd name="adj1" fmla="val 85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3816984704"/>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2720444964"/>
              </p:ext>
            </p:extLst>
          </p:nvPr>
        </p:nvGraphicFramePr>
        <p:xfrm>
          <a:off x="128561" y="5093992"/>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3680463051"/>
              </p:ext>
            </p:extLst>
          </p:nvPr>
        </p:nvGraphicFramePr>
        <p:xfrm>
          <a:off x="121515"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61907311"/>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764620169"/>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690588485"/>
              </p:ext>
            </p:extLst>
          </p:nvPr>
        </p:nvGraphicFramePr>
        <p:xfrm>
          <a:off x="115888" y="4084638"/>
          <a:ext cx="6626225" cy="4637596"/>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祖母：骨折</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安否確認</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ｼｽﾃﾑ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管理</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倒壊</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長女：火傷</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半焼</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34857779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５強</a:t>
                      </a: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3" name="AutoShape 606">
            <a:extLst>
              <a:ext uri="{FF2B5EF4-FFF2-40B4-BE49-F238E27FC236}">
                <a16:creationId xmlns:a16="http://schemas.microsoft.com/office/drawing/2014/main" id="{25D8C3F8-6D11-69FE-3FD1-07AB31CF31C2}"/>
              </a:ext>
            </a:extLst>
          </p:cNvPr>
          <p:cNvSpPr>
            <a:spLocks noChangeArrowheads="1"/>
          </p:cNvSpPr>
          <p:nvPr/>
        </p:nvSpPr>
        <p:spPr bwMode="auto">
          <a:xfrm>
            <a:off x="4941888" y="8815387"/>
            <a:ext cx="1800225" cy="431800"/>
          </a:xfrm>
          <a:prstGeom prst="wedgeRectCallout">
            <a:avLst>
              <a:gd name="adj1" fmla="val -31338"/>
              <a:gd name="adj2" fmla="val -244745"/>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1567422970"/>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店舗周辺で、被災建物の片付け等の活動に協力し、</a:t>
                      </a:r>
                      <a:b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炊き出し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（発災から数週間）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余裕があれば本店周辺での炊き出し等の活動に協力し、周辺地域の復旧活動に貢献する。</a:t>
                      </a:r>
                      <a:b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（余裕があれば）</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
        <p:nvSpPr>
          <p:cNvPr id="2" name="AutoShape 126">
            <a:extLst>
              <a:ext uri="{FF2B5EF4-FFF2-40B4-BE49-F238E27FC236}">
                <a16:creationId xmlns:a16="http://schemas.microsoft.com/office/drawing/2014/main" id="{24C88CF9-82FE-E390-4467-ADA1CE86D78F}"/>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貢献策が考えやすくなります。</a:t>
            </a:r>
          </a:p>
        </p:txBody>
      </p:sp>
      <p:sp>
        <p:nvSpPr>
          <p:cNvPr id="3" name="AutoShape 125">
            <a:extLst>
              <a:ext uri="{FF2B5EF4-FFF2-40B4-BE49-F238E27FC236}">
                <a16:creationId xmlns:a16="http://schemas.microsoft.com/office/drawing/2014/main" id="{0CC91AD2-1A43-5C2F-78A5-753FA9A68C5B}"/>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2447985793"/>
              </p:ext>
            </p:extLst>
          </p:nvPr>
        </p:nvGraphicFramePr>
        <p:xfrm>
          <a:off x="89797" y="858156"/>
          <a:ext cx="6747765" cy="7622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本社＋本社倉庫</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rPr>
                        <a:t>半田</a:t>
                      </a: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u="none"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安否不明２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外壁（</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3</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柱（</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5</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５枚割れ、床面に散乱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一部沈下、クラック発生多数</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キャビネット①</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キャビネット②</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キャビネット③</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倉庫の棚</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区画</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倉庫の棚</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B</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区画</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81782325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事務机</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管理部</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PC</a:t>
                      </a:r>
                      <a:endPar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3" name="AutoShape 1585">
            <a:extLst>
              <a:ext uri="{FF2B5EF4-FFF2-40B4-BE49-F238E27FC236}">
                <a16:creationId xmlns:a16="http://schemas.microsoft.com/office/drawing/2014/main" id="{34C7B99B-7EB1-CC4A-DCFF-4E7DDEB3E4B1}"/>
              </a:ext>
            </a:extLst>
          </p:cNvPr>
          <p:cNvSpPr>
            <a:spLocks noChangeArrowheads="1"/>
          </p:cNvSpPr>
          <p:nvPr/>
        </p:nvSpPr>
        <p:spPr bwMode="auto">
          <a:xfrm>
            <a:off x="4653136" y="3944888"/>
            <a:ext cx="1800225" cy="431800"/>
          </a:xfrm>
          <a:prstGeom prst="wedgeRectCallout">
            <a:avLst>
              <a:gd name="adj1" fmla="val -67546"/>
              <a:gd name="adj2" fmla="val 6029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1583">
            <a:extLst>
              <a:ext uri="{FF2B5EF4-FFF2-40B4-BE49-F238E27FC236}">
                <a16:creationId xmlns:a16="http://schemas.microsoft.com/office/drawing/2014/main" id="{E783990D-76F5-AD40-E79E-83CE1176C85F}"/>
              </a:ext>
            </a:extLst>
          </p:cNvPr>
          <p:cNvSpPr>
            <a:spLocks noChangeArrowheads="1"/>
          </p:cNvSpPr>
          <p:nvPr/>
        </p:nvSpPr>
        <p:spPr bwMode="auto">
          <a:xfrm>
            <a:off x="3182646" y="8599354"/>
            <a:ext cx="3386137" cy="431800"/>
          </a:xfrm>
          <a:prstGeom prst="wedgeRectCallout">
            <a:avLst>
              <a:gd name="adj1" fmla="val -10667"/>
              <a:gd name="adj2" fmla="val -808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4193291317"/>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スーパー〇〇</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愛知県岡崎市○○○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rPr>
                        <a:t>・停電。</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rPr>
                        <a:t>・従業員の安否確認中。</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rPr>
                        <a:t>・従業員の安否確認結果を基に、参集要員を選定。</a:t>
                      </a:r>
                    </a:p>
                    <a:p>
                      <a:pPr marL="88900" marR="0" lvl="0" indent="-8890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rPr>
                        <a:t>・その後詳細な復旧スケジュールを検討後、関係する取引先企業へ配布予定。</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rPr>
                        <a:t>・一週間以内に店内の設備の復旧・調整を完了予定。</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rPr>
                        <a:t>・復旧時期を逐次確認する。</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
        <p:nvSpPr>
          <p:cNvPr id="3" name="AutoShape 566">
            <a:extLst>
              <a:ext uri="{FF2B5EF4-FFF2-40B4-BE49-F238E27FC236}">
                <a16:creationId xmlns:a16="http://schemas.microsoft.com/office/drawing/2014/main" id="{52B85FDA-2DAC-55C8-F820-59663A9F37A4}"/>
              </a:ext>
            </a:extLst>
          </p:cNvPr>
          <p:cNvSpPr>
            <a:spLocks noChangeArrowheads="1"/>
          </p:cNvSpPr>
          <p:nvPr/>
        </p:nvSpPr>
        <p:spPr bwMode="auto">
          <a:xfrm>
            <a:off x="4510087" y="3925887"/>
            <a:ext cx="1800225" cy="431800"/>
          </a:xfrm>
          <a:prstGeom prst="wedgeRectCallout">
            <a:avLst>
              <a:gd name="adj1" fmla="val -87653"/>
              <a:gd name="adj2" fmla="val -74264"/>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564">
            <a:extLst>
              <a:ext uri="{FF2B5EF4-FFF2-40B4-BE49-F238E27FC236}">
                <a16:creationId xmlns:a16="http://schemas.microsoft.com/office/drawing/2014/main" id="{151E930C-B69B-D1CB-133E-1BDF9299257E}"/>
              </a:ext>
            </a:extLst>
          </p:cNvPr>
          <p:cNvSpPr>
            <a:spLocks noChangeArrowheads="1"/>
          </p:cNvSpPr>
          <p:nvPr/>
        </p:nvSpPr>
        <p:spPr bwMode="auto">
          <a:xfrm>
            <a:off x="4149725" y="9128125"/>
            <a:ext cx="2520950" cy="433388"/>
          </a:xfrm>
          <a:prstGeom prst="wedgeRectCallout">
            <a:avLst>
              <a:gd name="adj1" fmla="val -23111"/>
              <a:gd name="adj2" fmla="val 1923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1962847481"/>
              </p:ext>
            </p:extLst>
          </p:nvPr>
        </p:nvGraphicFramePr>
        <p:xfrm>
          <a:off x="435829" y="1961167"/>
          <a:ext cx="5955030" cy="735454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第一拠点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衛星携帯</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85706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第二拠点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社長自宅</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第三拠点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半田倉庫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上位ｻﾌﾟﾗｲﾔ</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食品工業</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代替生産先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フーズ</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警備会社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警備</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株</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フォークリフト</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レンタリース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什器</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ファシリティーズ</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通運</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データサーバ</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株</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銀行</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信用金庫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中部電力</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上水道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半田市水道局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下水道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半田市下水道局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東邦ガス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電話・通信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NTT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西日本</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行政</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同業種組合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工業組合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工業団地組合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仕入先①</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〇〇食品㈱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仕入先②</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〇〇商会</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○○物産</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顧客①</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〇〇スーパー</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○○フーズ</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231755379"/>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1902830931"/>
              </p:ext>
            </p:extLst>
          </p:nvPr>
        </p:nvGraphicFramePr>
        <p:xfrm>
          <a:off x="549275" y="2576513"/>
          <a:ext cx="5832475" cy="1708149"/>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代替供給</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県内（岡崎）の協力会社</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と緊急時に一時的な商品の　代替供給を行う協定を結んでいる。</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AutoShape 87">
            <a:extLst>
              <a:ext uri="{FF2B5EF4-FFF2-40B4-BE49-F238E27FC236}">
                <a16:creationId xmlns:a16="http://schemas.microsoft.com/office/drawing/2014/main" id="{3AC161A1-4F89-D5B2-B908-2BA69C20B117}"/>
              </a:ext>
            </a:extLst>
          </p:cNvPr>
          <p:cNvSpPr>
            <a:spLocks noChangeArrowheads="1"/>
          </p:cNvSpPr>
          <p:nvPr/>
        </p:nvSpPr>
        <p:spPr bwMode="auto">
          <a:xfrm>
            <a:off x="981075" y="3513138"/>
            <a:ext cx="1584325" cy="504825"/>
          </a:xfrm>
          <a:prstGeom prst="wedgeRectCallout">
            <a:avLst>
              <a:gd name="adj1" fmla="val -36273"/>
              <a:gd name="adj2" fmla="val -11100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3750262844"/>
              </p:ext>
            </p:extLst>
          </p:nvPr>
        </p:nvGraphicFramePr>
        <p:xfrm>
          <a:off x="404813" y="2346325"/>
          <a:ext cx="6159500" cy="4321150"/>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在庫ﾃﾞｰﾀ</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ﾃﾞｰﾀｻｰﾊﾞ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ﾊﾞｯｸｱｯﾌﾟｻｰﾊﾞ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１回</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入出庫ﾃﾞｰﾀ</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ﾃﾞｰﾀｻｰﾊﾞ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ﾊﾞｯｸｱｯﾌﾟｻｰﾊﾞ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１回</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本社ｻｰﾊﾞﾙｰﾑ</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（一部取引先と共有）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社員ﾃﾞｰﾀ</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ﾃﾞｰﾀｻｰﾊﾞ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ﾊﾞｯｸｱｯﾌﾟｻｰﾊﾞ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１回</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本社ｻｰﾊﾞﾙｰﾑ</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出納データ</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ﾃﾞｰﾀｻｰﾊﾞ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ﾊﾞｯｸｱｯﾌﾟｻｰﾊﾞ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１回</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
        <p:nvSpPr>
          <p:cNvPr id="2" name="AutoShape 448">
            <a:extLst>
              <a:ext uri="{FF2B5EF4-FFF2-40B4-BE49-F238E27FC236}">
                <a16:creationId xmlns:a16="http://schemas.microsoft.com/office/drawing/2014/main" id="{82BCF854-00AC-E64C-18DD-C50C94577F76}"/>
              </a:ext>
            </a:extLst>
          </p:cNvPr>
          <p:cNvSpPr>
            <a:spLocks noChangeArrowheads="1"/>
          </p:cNvSpPr>
          <p:nvPr/>
        </p:nvSpPr>
        <p:spPr bwMode="auto">
          <a:xfrm>
            <a:off x="981075" y="4664075"/>
            <a:ext cx="2303463" cy="504825"/>
          </a:xfrm>
          <a:prstGeom prst="wedgeRectCallout">
            <a:avLst>
              <a:gd name="adj1" fmla="val -45519"/>
              <a:gd name="adj2" fmla="val -139620"/>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重要なデータごとに、記録媒体やバックアップの頻度、保管場所などを決めて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記入しましょう。</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590126882"/>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1DF6CAFF-BFD5-1422-2FDC-7B34B4AC82E0}"/>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2357752" y="9657598"/>
            <a:ext cx="467016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あいちＢＣＰモデル［中小卸売業向け</a:t>
            </a:r>
            <a:r>
              <a:rPr lang="ja-JP" altLang="en-US" b="0" dirty="0">
                <a:solidFill>
                  <a:srgbClr val="00B05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3900335241"/>
              </p:ext>
            </p:extLst>
          </p:nvPr>
        </p:nvGraphicFramePr>
        <p:xfrm>
          <a:off x="549275" y="3276600"/>
          <a:ext cx="6048375" cy="4086742"/>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地震が起きても来訪者の安全（避難）を最優先する。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r>
                        <a:rPr kumimoji="1" lang="en-US" altLang="ja-JP" sz="1000" b="1"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被災した際にも速やかに復旧可能な体制を整備し、</a:t>
                      </a:r>
                      <a:br>
                        <a:rPr kumimoji="1" lang="en-US" altLang="ja-JP" sz="1000" b="0" i="0" u="none" strike="noStrike" cap="none" normalizeH="0" baseline="0" dirty="0">
                          <a:ln>
                            <a:noFill/>
                          </a:ln>
                          <a:solidFill>
                            <a:schemeClr val="tx1"/>
                          </a:solidFill>
                          <a:effectLst/>
                          <a:latin typeface="+mn-ea"/>
                          <a:ea typeface="+mn-ea"/>
                        </a:rPr>
                      </a:br>
                      <a:r>
                        <a:rPr kumimoji="1" lang="ja-JP" altLang="en-US" sz="1000" b="0" i="0" u="none" strike="noStrike" cap="none" normalizeH="0" baseline="0" dirty="0">
                          <a:ln>
                            <a:noFill/>
                          </a:ln>
                          <a:solidFill>
                            <a:schemeClr val="tx1"/>
                          </a:solidFill>
                          <a:effectLst/>
                          <a:latin typeface="+mn-ea"/>
                          <a:ea typeface="+mn-ea"/>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dirty="0"/>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被災後、</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日間は余裕があれば地域住民の救命活動を</a:t>
                      </a:r>
                      <a:b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652971631"/>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協力会社（顧客や仕入先）のネットワークを活用することで互いに早期復旧することを目指し、計画を立案する。</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3651889247"/>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株</a:t>
                      </a: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商事</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
        <p:nvSpPr>
          <p:cNvPr id="4" name="AutoShape 771">
            <a:extLst>
              <a:ext uri="{FF2B5EF4-FFF2-40B4-BE49-F238E27FC236}">
                <a16:creationId xmlns:a16="http://schemas.microsoft.com/office/drawing/2014/main" id="{94B32B3C-A49F-05F7-D412-022E2495C144}"/>
              </a:ext>
            </a:extLst>
          </p:cNvPr>
          <p:cNvSpPr>
            <a:spLocks noChangeArrowheads="1"/>
          </p:cNvSpPr>
          <p:nvPr/>
        </p:nvSpPr>
        <p:spPr bwMode="auto">
          <a:xfrm>
            <a:off x="2773043" y="1352307"/>
            <a:ext cx="1893888" cy="285750"/>
          </a:xfrm>
          <a:prstGeom prst="wedgeRectCallout">
            <a:avLst>
              <a:gd name="adj1" fmla="val -39690"/>
              <a:gd name="adj2" fmla="val 10722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
        <p:nvSpPr>
          <p:cNvPr id="5" name="AutoShape 772">
            <a:extLst>
              <a:ext uri="{FF2B5EF4-FFF2-40B4-BE49-F238E27FC236}">
                <a16:creationId xmlns:a16="http://schemas.microsoft.com/office/drawing/2014/main" id="{9BD4654D-B277-9113-C570-56F2D33AAD25}"/>
              </a:ext>
            </a:extLst>
          </p:cNvPr>
          <p:cNvSpPr>
            <a:spLocks noChangeArrowheads="1"/>
          </p:cNvSpPr>
          <p:nvPr/>
        </p:nvSpPr>
        <p:spPr bwMode="auto">
          <a:xfrm>
            <a:off x="337818" y="2798252"/>
            <a:ext cx="2435225" cy="285750"/>
          </a:xfrm>
          <a:prstGeom prst="wedgeRectCallout">
            <a:avLst>
              <a:gd name="adj1" fmla="val -33440"/>
              <a:gd name="adj2" fmla="val 10888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6" name="AutoShape 449">
            <a:extLst>
              <a:ext uri="{FF2B5EF4-FFF2-40B4-BE49-F238E27FC236}">
                <a16:creationId xmlns:a16="http://schemas.microsoft.com/office/drawing/2014/main" id="{4A9C350B-011F-7912-8CA4-55800909FB3B}"/>
              </a:ext>
            </a:extLst>
          </p:cNvPr>
          <p:cNvSpPr>
            <a:spLocks noChangeArrowheads="1"/>
          </p:cNvSpPr>
          <p:nvPr/>
        </p:nvSpPr>
        <p:spPr bwMode="auto">
          <a:xfrm>
            <a:off x="5229200" y="2768142"/>
            <a:ext cx="1484312" cy="431800"/>
          </a:xfrm>
          <a:prstGeom prst="wedgeRectCallout">
            <a:avLst>
              <a:gd name="adj1" fmla="val 8929"/>
              <a:gd name="adj2" fmla="val 241910"/>
            </a:avLst>
          </a:prstGeom>
          <a:solidFill>
            <a:schemeClr val="accent5"/>
          </a:solidFill>
          <a:ln w="9525">
            <a:solidFill>
              <a:srgbClr val="003300"/>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7" name="Text Box 523">
            <a:extLst>
              <a:ext uri="{FF2B5EF4-FFF2-40B4-BE49-F238E27FC236}">
                <a16:creationId xmlns:a16="http://schemas.microsoft.com/office/drawing/2014/main" id="{668F5EDC-EA2D-7AA1-1B47-E686D441CEBC}"/>
              </a:ext>
            </a:extLst>
          </p:cNvPr>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8" name="AutoShape 431">
            <a:extLst>
              <a:ext uri="{FF2B5EF4-FFF2-40B4-BE49-F238E27FC236}">
                <a16:creationId xmlns:a16="http://schemas.microsoft.com/office/drawing/2014/main" id="{C489916C-70F3-128D-AD23-BEBC9FD55E9E}"/>
              </a:ext>
            </a:extLst>
          </p:cNvPr>
          <p:cNvSpPr>
            <a:spLocks noChangeArrowheads="1"/>
          </p:cNvSpPr>
          <p:nvPr/>
        </p:nvSpPr>
        <p:spPr bwMode="auto">
          <a:xfrm>
            <a:off x="621506" y="9274175"/>
            <a:ext cx="5761037" cy="35877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solidFill>
                  <a:srgbClr val="003300"/>
                </a:solidFill>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3130460315"/>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サービス名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食品の販売</a:t>
                      </a:r>
                      <a:endParaRPr kumimoji="1" lang="en-US"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en-US"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70</a:t>
                      </a: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調味料の販売</a:t>
                      </a:r>
                      <a:endParaRPr kumimoji="1" lang="en-US"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en-US"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a:t>
                      </a: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その他商品の販売</a:t>
                      </a:r>
                      <a:endParaRPr kumimoji="1" lang="en-US"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en-US"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10</a:t>
                      </a: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食品の販売</a:t>
                      </a: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調味料の販売</a:t>
                      </a: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食品の販売</a:t>
                      </a: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1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a:t>
                      </a:r>
                      <a:endParaRPr kumimoji="1" lang="ja-JP" altLang="en-US" sz="11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代替の難しさ</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1679989481"/>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752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食品の販売・出荷</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あなたの会社にとって影響が大きいサービスを３つずつ書き出してください。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サービスを抽出する観点がある場合には、その観点を必要に応じて追加・変更してください。書き出したサービス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
        <p:nvSpPr>
          <p:cNvPr id="3" name="AutoShape 135">
            <a:extLst>
              <a:ext uri="{FF2B5EF4-FFF2-40B4-BE49-F238E27FC236}">
                <a16:creationId xmlns:a16="http://schemas.microsoft.com/office/drawing/2014/main" id="{BC5CED32-AD7A-896F-1D4B-487FCC691826}"/>
              </a:ext>
            </a:extLst>
          </p:cNvPr>
          <p:cNvSpPr>
            <a:spLocks noChangeArrowheads="1"/>
          </p:cNvSpPr>
          <p:nvPr/>
        </p:nvSpPr>
        <p:spPr bwMode="auto">
          <a:xfrm>
            <a:off x="2972443" y="491190"/>
            <a:ext cx="3807283" cy="504201"/>
          </a:xfrm>
          <a:prstGeom prst="wedgeRectCallout">
            <a:avLst>
              <a:gd name="adj1" fmla="val -42766"/>
              <a:gd name="adj2" fmla="val 9806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4" name="AutoShape 108">
            <a:extLst>
              <a:ext uri="{FF2B5EF4-FFF2-40B4-BE49-F238E27FC236}">
                <a16:creationId xmlns:a16="http://schemas.microsoft.com/office/drawing/2014/main" id="{DFC41A67-264C-3D1E-63B3-1E23800A754E}"/>
              </a:ext>
            </a:extLst>
          </p:cNvPr>
          <p:cNvSpPr>
            <a:spLocks noChangeArrowheads="1"/>
          </p:cNvSpPr>
          <p:nvPr/>
        </p:nvSpPr>
        <p:spPr bwMode="auto">
          <a:xfrm>
            <a:off x="2633265" y="2719339"/>
            <a:ext cx="4031159" cy="885824"/>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南海トラフ地震が発生した場合に、</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２　重要業務の決定」「２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目標復旧時間の設定」で</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考えます。</a:t>
            </a:r>
          </a:p>
        </p:txBody>
      </p:sp>
      <p:sp>
        <p:nvSpPr>
          <p:cNvPr id="5" name="AutoShape 150">
            <a:extLst>
              <a:ext uri="{FF2B5EF4-FFF2-40B4-BE49-F238E27FC236}">
                <a16:creationId xmlns:a16="http://schemas.microsoft.com/office/drawing/2014/main" id="{02298184-2F2F-397D-CB45-83EBA155AA3E}"/>
              </a:ext>
            </a:extLst>
          </p:cNvPr>
          <p:cNvSpPr>
            <a:spLocks noChangeArrowheads="1"/>
          </p:cNvSpPr>
          <p:nvPr/>
        </p:nvSpPr>
        <p:spPr bwMode="auto">
          <a:xfrm>
            <a:off x="48567" y="7829550"/>
            <a:ext cx="3312542" cy="863600"/>
          </a:xfrm>
          <a:prstGeom prst="wedgeRectCallout">
            <a:avLst>
              <a:gd name="adj1" fmla="val -1614"/>
              <a:gd name="adj2" fmla="val -6285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それぞれの観点で自社へ最も影響のある業務を選び、そのうち、会社の存続に関わる業務（停止してしまうと最も困る業務）を決めてください。</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限られた経営資源を投入する、最低限必要な業務を絞り込まなければ、会社の存続に係わります。</a:t>
            </a:r>
          </a:p>
        </p:txBody>
      </p:sp>
      <p:sp>
        <p:nvSpPr>
          <p:cNvPr id="6" name="AutoShape 136">
            <a:extLst>
              <a:ext uri="{FF2B5EF4-FFF2-40B4-BE49-F238E27FC236}">
                <a16:creationId xmlns:a16="http://schemas.microsoft.com/office/drawing/2014/main" id="{4CD34397-B22E-5CB8-6655-92CA3C114F01}"/>
              </a:ext>
            </a:extLst>
          </p:cNvPr>
          <p:cNvSpPr>
            <a:spLocks noChangeArrowheads="1"/>
          </p:cNvSpPr>
          <p:nvPr/>
        </p:nvSpPr>
        <p:spPr bwMode="auto">
          <a:xfrm>
            <a:off x="4364038" y="7976435"/>
            <a:ext cx="2447925" cy="863600"/>
          </a:xfrm>
          <a:prstGeom prst="wedgeRectCallout">
            <a:avLst>
              <a:gd name="adj1" fmla="val -46701"/>
              <a:gd name="adj2" fmla="val 749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solidFill>
                  <a:srgbClr val="003300"/>
                </a:solidFill>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7" name="AutoShape 132">
            <a:extLst>
              <a:ext uri="{FF2B5EF4-FFF2-40B4-BE49-F238E27FC236}">
                <a16:creationId xmlns:a16="http://schemas.microsoft.com/office/drawing/2014/main" id="{C4027837-EDAF-A999-12DD-782243D5B692}"/>
              </a:ext>
            </a:extLst>
          </p:cNvPr>
          <p:cNvSpPr>
            <a:spLocks noChangeArrowheads="1"/>
          </p:cNvSpPr>
          <p:nvPr/>
        </p:nvSpPr>
        <p:spPr bwMode="auto">
          <a:xfrm>
            <a:off x="584200" y="9297988"/>
            <a:ext cx="5761037" cy="323850"/>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その目標を次の「２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目標とする復旧時間の設定」で考えます。</a:t>
            </a:r>
          </a:p>
        </p:txBody>
      </p:sp>
      <p:sp>
        <p:nvSpPr>
          <p:cNvPr id="11" name="テキスト ボックス 10">
            <a:extLst>
              <a:ext uri="{FF2B5EF4-FFF2-40B4-BE49-F238E27FC236}">
                <a16:creationId xmlns:a16="http://schemas.microsoft.com/office/drawing/2014/main" id="{9AA232E1-530D-0701-088A-D9485248117D}"/>
              </a:ext>
            </a:extLst>
          </p:cNvPr>
          <p:cNvSpPr txBox="1"/>
          <p:nvPr/>
        </p:nvSpPr>
        <p:spPr>
          <a:xfrm>
            <a:off x="1828702" y="7587099"/>
            <a:ext cx="4719803" cy="246221"/>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（競争相手が多く、営業が長期的に停止すると商圏が奪われる恐れがある）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149417150"/>
              </p:ext>
            </p:extLst>
          </p:nvPr>
        </p:nvGraphicFramePr>
        <p:xfrm>
          <a:off x="507999" y="6222390"/>
          <a:ext cx="5781293" cy="1901250"/>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（発災後何日以内）</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電力・都市ガス復旧後</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b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３日以内</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近隣スーパー向け　出荷再開</a:t>
                      </a:r>
                      <a:b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地震発生後の被害状況に応じて、主要取引先と協議し、詳細に設定</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759232"/>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
        <p:nvSpPr>
          <p:cNvPr id="2" name="AutoShape 66">
            <a:extLst>
              <a:ext uri="{FF2B5EF4-FFF2-40B4-BE49-F238E27FC236}">
                <a16:creationId xmlns:a16="http://schemas.microsoft.com/office/drawing/2014/main" id="{6F75583E-5CDF-F9D0-EBC7-BC12656FBFF8}"/>
              </a:ext>
            </a:extLst>
          </p:cNvPr>
          <p:cNvSpPr>
            <a:spLocks noChangeArrowheads="1"/>
          </p:cNvSpPr>
          <p:nvPr/>
        </p:nvSpPr>
        <p:spPr bwMode="auto">
          <a:xfrm>
            <a:off x="333375" y="7673256"/>
            <a:ext cx="1800225" cy="431800"/>
          </a:xfrm>
          <a:prstGeom prst="wedgeRectCallout">
            <a:avLst>
              <a:gd name="adj1" fmla="val 45691"/>
              <a:gd name="adj2" fmla="val -8916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4" name="AutoShape 67">
            <a:extLst>
              <a:ext uri="{FF2B5EF4-FFF2-40B4-BE49-F238E27FC236}">
                <a16:creationId xmlns:a16="http://schemas.microsoft.com/office/drawing/2014/main" id="{7A9D96C0-7730-98E5-DC25-F86D641B9187}"/>
              </a:ext>
            </a:extLst>
          </p:cNvPr>
          <p:cNvSpPr>
            <a:spLocks noChangeArrowheads="1"/>
          </p:cNvSpPr>
          <p:nvPr/>
        </p:nvSpPr>
        <p:spPr bwMode="auto">
          <a:xfrm>
            <a:off x="2743993" y="7673256"/>
            <a:ext cx="1512887" cy="431800"/>
          </a:xfrm>
          <a:prstGeom prst="wedgeRectCallout">
            <a:avLst>
              <a:gd name="adj1" fmla="val -73253"/>
              <a:gd name="adj2" fmla="val -8259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必要なライフラインは具体的に何ですか？</a:t>
            </a:r>
          </a:p>
        </p:txBody>
      </p:sp>
      <p:sp>
        <p:nvSpPr>
          <p:cNvPr id="5" name="AutoShape 48">
            <a:extLst>
              <a:ext uri="{FF2B5EF4-FFF2-40B4-BE49-F238E27FC236}">
                <a16:creationId xmlns:a16="http://schemas.microsoft.com/office/drawing/2014/main" id="{B0F548A0-1952-2A28-B6FF-B3DEE4A75DD9}"/>
              </a:ext>
            </a:extLst>
          </p:cNvPr>
          <p:cNvSpPr>
            <a:spLocks noChangeArrowheads="1"/>
          </p:cNvSpPr>
          <p:nvPr/>
        </p:nvSpPr>
        <p:spPr bwMode="auto">
          <a:xfrm>
            <a:off x="476250" y="8302857"/>
            <a:ext cx="6048375" cy="46672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a:t>
            </a:r>
            <a:r>
              <a:rPr lang="en-US" altLang="ja-JP" b="0" dirty="0">
                <a:solidFill>
                  <a:srgbClr val="003300"/>
                </a:solidFill>
                <a:latin typeface="ＭＳ ゴシック" panose="020B0609070205080204" pitchFamily="49" charset="-128"/>
                <a:ea typeface="ＭＳ ゴシック" panose="020B0609070205080204" pitchFamily="49" charset="-128"/>
              </a:rPr>
              <a:t>2.2</a:t>
            </a:r>
            <a:r>
              <a:rPr lang="ja-JP" altLang="en-US" b="0" dirty="0">
                <a:solidFill>
                  <a:srgbClr val="003300"/>
                </a:solidFill>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把握するために、次の「２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４　重要業務が受ける被害の想定」で、被害状況を確認します。</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3896481171"/>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Line 10">
            <a:extLst>
              <a:ext uri="{FF2B5EF4-FFF2-40B4-BE49-F238E27FC236}">
                <a16:creationId xmlns:a16="http://schemas.microsoft.com/office/drawing/2014/main" id="{79CD47DB-B09B-D8DC-BE25-C43A10DD2A76}"/>
              </a:ext>
            </a:extLst>
          </p:cNvPr>
          <p:cNvSpPr>
            <a:spLocks noChangeShapeType="1"/>
          </p:cNvSpPr>
          <p:nvPr/>
        </p:nvSpPr>
        <p:spPr bwMode="auto">
          <a:xfrm flipV="1">
            <a:off x="4269754" y="3378223"/>
            <a:ext cx="1560653" cy="143109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Text Box 749">
            <a:extLst>
              <a:ext uri="{FF2B5EF4-FFF2-40B4-BE49-F238E27FC236}">
                <a16:creationId xmlns:a16="http://schemas.microsoft.com/office/drawing/2014/main" id="{119D483B-2B9D-14AC-22BB-589E5E7C2EF4}"/>
              </a:ext>
            </a:extLst>
          </p:cNvPr>
          <p:cNvSpPr txBox="1">
            <a:spLocks noChangeArrowheads="1"/>
          </p:cNvSpPr>
          <p:nvPr/>
        </p:nvSpPr>
        <p:spPr bwMode="auto">
          <a:xfrm>
            <a:off x="3761581" y="4809314"/>
            <a:ext cx="514739" cy="258804"/>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57">
            <a:extLst>
              <a:ext uri="{FF2B5EF4-FFF2-40B4-BE49-F238E27FC236}">
                <a16:creationId xmlns:a16="http://schemas.microsoft.com/office/drawing/2014/main" id="{A0C36D5E-C740-9EB8-0645-17B5088ACACB}"/>
              </a:ext>
            </a:extLst>
          </p:cNvPr>
          <p:cNvSpPr>
            <a:spLocks noChangeArrowheads="1"/>
          </p:cNvSpPr>
          <p:nvPr/>
        </p:nvSpPr>
        <p:spPr bwMode="auto">
          <a:xfrm>
            <a:off x="5519737" y="2801961"/>
            <a:ext cx="1150938" cy="576263"/>
          </a:xfrm>
          <a:prstGeom prst="wedgeRectCallout">
            <a:avLst>
              <a:gd name="adj1" fmla="val -17867"/>
              <a:gd name="adj2" fmla="val 466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7E8A36A5-4433-FB44-53F5-4C5AFF4514AF}"/>
              </a:ext>
            </a:extLst>
          </p:cNvPr>
          <p:cNvSpPr>
            <a:spLocks noChangeArrowheads="1"/>
          </p:cNvSpPr>
          <p:nvPr/>
        </p:nvSpPr>
        <p:spPr bwMode="auto">
          <a:xfrm>
            <a:off x="2897187" y="2804716"/>
            <a:ext cx="1728788" cy="576263"/>
          </a:xfrm>
          <a:prstGeom prst="wedgeRectCallout">
            <a:avLst>
              <a:gd name="adj1" fmla="val -47152"/>
              <a:gd name="adj2" fmla="val 9707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DDBB4EA9-953D-A7C7-D38A-4392110B2D08}"/>
              </a:ext>
            </a:extLst>
          </p:cNvPr>
          <p:cNvSpPr>
            <a:spLocks noChangeArrowheads="1"/>
          </p:cNvSpPr>
          <p:nvPr/>
        </p:nvSpPr>
        <p:spPr bwMode="auto">
          <a:xfrm>
            <a:off x="364257" y="9056687"/>
            <a:ext cx="6057181" cy="525682"/>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ここで確認した主要拠点の震度を基に、「２</a:t>
            </a:r>
            <a:r>
              <a:rPr lang="en-US" altLang="ja-JP" b="0" dirty="0">
                <a:solidFill>
                  <a:srgbClr val="003300"/>
                </a:solidFill>
                <a:latin typeface="+mn-ea"/>
                <a:ea typeface="+mn-ea"/>
              </a:rPr>
              <a:t>.4.</a:t>
            </a:r>
            <a:r>
              <a:rPr lang="ja-JP" altLang="en-US" b="0" dirty="0">
                <a:solidFill>
                  <a:srgbClr val="003300"/>
                </a:solidFill>
                <a:latin typeface="+mn-ea"/>
                <a:ea typeface="+mn-ea"/>
              </a:rPr>
              <a:t>２　自社に想定される被害」では、</a:t>
            </a:r>
            <a:br>
              <a:rPr lang="en-US" altLang="ja-JP" b="0" dirty="0">
                <a:solidFill>
                  <a:srgbClr val="003300"/>
                </a:solidFill>
                <a:latin typeface="+mn-ea"/>
                <a:ea typeface="+mn-ea"/>
              </a:rPr>
            </a:br>
            <a:r>
              <a:rPr lang="ja-JP" altLang="en-US" b="0" dirty="0">
                <a:solidFill>
                  <a:srgbClr val="003300"/>
                </a:solidFill>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1209265572"/>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
        <p:nvSpPr>
          <p:cNvPr id="2" name="Line 10">
            <a:extLst>
              <a:ext uri="{FF2B5EF4-FFF2-40B4-BE49-F238E27FC236}">
                <a16:creationId xmlns:a16="http://schemas.microsoft.com/office/drawing/2014/main" id="{E61988CF-E95A-43B7-956C-D984982ADA6F}"/>
              </a:ext>
            </a:extLst>
          </p:cNvPr>
          <p:cNvSpPr>
            <a:spLocks noChangeShapeType="1"/>
          </p:cNvSpPr>
          <p:nvPr/>
        </p:nvSpPr>
        <p:spPr bwMode="auto">
          <a:xfrm flipV="1">
            <a:off x="2420888" y="4755243"/>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AutoShape 201">
            <a:extLst>
              <a:ext uri="{FF2B5EF4-FFF2-40B4-BE49-F238E27FC236}">
                <a16:creationId xmlns:a16="http://schemas.microsoft.com/office/drawing/2014/main" id="{7725066F-E3C3-5474-3BD1-38AC8AC98981}"/>
              </a:ext>
            </a:extLst>
          </p:cNvPr>
          <p:cNvSpPr>
            <a:spLocks noChangeArrowheads="1"/>
          </p:cNvSpPr>
          <p:nvPr/>
        </p:nvSpPr>
        <p:spPr bwMode="auto">
          <a:xfrm>
            <a:off x="5286251" y="4178982"/>
            <a:ext cx="1150938" cy="576262"/>
          </a:xfrm>
          <a:prstGeom prst="wedgeRectCallout">
            <a:avLst>
              <a:gd name="adj1" fmla="val -20632"/>
              <a:gd name="adj2" fmla="val 4616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14287</Words>
  <Application>Microsoft Office PowerPoint</Application>
  <PresentationFormat>A4 210 x 297 mm</PresentationFormat>
  <Paragraphs>2636</Paragraphs>
  <Slides>40</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40</vt:i4>
      </vt:variant>
    </vt:vector>
  </HeadingPairs>
  <TitlesOfParts>
    <vt:vector size="47" baseType="lpstr">
      <vt:lpstr>HG丸ｺﾞｼｯｸM-PRO</vt:lpstr>
      <vt:lpstr>ＭＳ Ｐゴシック</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2025-08-21T11:12:18Z</dcterms:created>
  <dcterms:modified xsi:type="dcterms:W3CDTF">2025-09-18T07:05:49Z</dcterms:modified>
</cp:coreProperties>
</file>