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49" r:id="rId2"/>
  </p:sldMasterIdLst>
  <p:notesMasterIdLst>
    <p:notesMasterId r:id="rId43"/>
  </p:notesMasterIdLst>
  <p:sldIdLst>
    <p:sldId id="367" r:id="rId3"/>
    <p:sldId id="345" r:id="rId4"/>
    <p:sldId id="325" r:id="rId5"/>
    <p:sldId id="342" r:id="rId6"/>
    <p:sldId id="267" r:id="rId7"/>
    <p:sldId id="268" r:id="rId8"/>
    <p:sldId id="354" r:id="rId9"/>
    <p:sldId id="349" r:id="rId10"/>
    <p:sldId id="347" r:id="rId11"/>
    <p:sldId id="350" r:id="rId12"/>
    <p:sldId id="292" r:id="rId13"/>
    <p:sldId id="368" r:id="rId14"/>
    <p:sldId id="340" r:id="rId15"/>
    <p:sldId id="341" r:id="rId16"/>
    <p:sldId id="324" r:id="rId17"/>
    <p:sldId id="323" r:id="rId18"/>
    <p:sldId id="326" r:id="rId19"/>
    <p:sldId id="328" r:id="rId20"/>
    <p:sldId id="293" r:id="rId21"/>
    <p:sldId id="329" r:id="rId22"/>
    <p:sldId id="355" r:id="rId23"/>
    <p:sldId id="353" r:id="rId24"/>
    <p:sldId id="258" r:id="rId25"/>
    <p:sldId id="297" r:id="rId26"/>
    <p:sldId id="313" r:id="rId27"/>
    <p:sldId id="263" r:id="rId28"/>
    <p:sldId id="264" r:id="rId29"/>
    <p:sldId id="335" r:id="rId30"/>
    <p:sldId id="286" r:id="rId31"/>
    <p:sldId id="366" r:id="rId32"/>
    <p:sldId id="277" r:id="rId33"/>
    <p:sldId id="315" r:id="rId34"/>
    <p:sldId id="295" r:id="rId35"/>
    <p:sldId id="294" r:id="rId36"/>
    <p:sldId id="278" r:id="rId37"/>
    <p:sldId id="316" r:id="rId38"/>
    <p:sldId id="284" r:id="rId39"/>
    <p:sldId id="309" r:id="rId40"/>
    <p:sldId id="346" r:id="rId41"/>
    <p:sldId id="344" r:id="rId42"/>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08080"/>
    <a:srgbClr val="009999"/>
    <a:srgbClr val="3333FF"/>
    <a:srgbClr val="9999FF"/>
    <a:srgbClr val="CCFF99"/>
    <a:srgbClr val="CCFFCC"/>
    <a:srgbClr val="DDDDDD"/>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4521" autoAdjust="0"/>
  </p:normalViewPr>
  <p:slideViewPr>
    <p:cSldViewPr>
      <p:cViewPr varScale="1">
        <p:scale>
          <a:sx n="75" d="100"/>
          <a:sy n="75" d="100"/>
        </p:scale>
        <p:origin x="3588" y="54"/>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1pPr>
    <a:lvl2pPr marL="4572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2pPr>
    <a:lvl3pPr marL="9144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3pPr>
    <a:lvl4pPr marL="13716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4pPr>
    <a:lvl5pPr marL="18288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usai.go.jp/jishin/nankai/rinji/index&#652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usai.go.jp/jishin/nankai/pdf/rinji_kaizen241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dirty="0">
                <a:ea typeface="ＭＳ ゴシック" panose="020B0609070205080204" pitchFamily="49" charset="-128"/>
              </a:rPr>
              <a:t>事業継続計画書</a:t>
            </a:r>
            <a:br>
              <a:rPr lang="ja-JP" altLang="en-US" sz="4000" dirty="0">
                <a:ea typeface="ＭＳ ゴシック" panose="020B0609070205080204" pitchFamily="49" charset="-128"/>
              </a:rPr>
            </a:br>
            <a:r>
              <a:rPr lang="ja-JP" altLang="en-US" sz="4000" dirty="0">
                <a:ea typeface="ＭＳ ゴシック" panose="020B0609070205080204" pitchFamily="49" charset="-128"/>
              </a:rPr>
              <a:t>（ＢＣＰ）</a:t>
            </a: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あいちＢＣＰモデル</a:t>
            </a:r>
          </a:p>
          <a:p>
            <a:pPr eaLnBrk="1" hangingPunct="1"/>
            <a:endParaRPr lang="ja-JP" altLang="en-US" sz="1800" b="0" dirty="0">
              <a:latin typeface="ＭＳ ゴシック" panose="020B0609070205080204" pitchFamily="49" charset="-128"/>
              <a:ea typeface="ＭＳ ゴシック" panose="020B0609070205080204" pitchFamily="49" charset="-128"/>
            </a:endParaRPr>
          </a:p>
          <a:p>
            <a:pPr eaLnBrk="1" hangingPunct="1"/>
            <a:r>
              <a:rPr lang="ja-JP" altLang="en-US" sz="1800" b="0" dirty="0">
                <a:latin typeface="ＭＳ ゴシック" panose="020B0609070205080204" pitchFamily="49" charset="-128"/>
                <a:ea typeface="ＭＳ ゴシック" panose="020B0609070205080204" pitchFamily="49" charset="-128"/>
              </a:rPr>
              <a:t>［中小小売業向け</a:t>
            </a:r>
            <a:r>
              <a:rPr lang="ja-JP" altLang="en-US" sz="1800" b="0" dirty="0">
                <a:solidFill>
                  <a:srgbClr val="00B050"/>
                </a:solidFill>
                <a:latin typeface="ＭＳ ゴシック" panose="020B0609070205080204" pitchFamily="49" charset="-128"/>
                <a:ea typeface="ＭＳ ゴシック" panose="020B0609070205080204" pitchFamily="49" charset="-128"/>
              </a:rPr>
              <a:t>　</a:t>
            </a:r>
            <a:r>
              <a:rPr lang="ja-JP" altLang="en-US" sz="1800" b="0" dirty="0">
                <a:latin typeface="ＭＳ ゴシック" panose="020B0609070205080204" pitchFamily="49" charset="-128"/>
                <a:ea typeface="ＭＳ ゴシック" panose="020B0609070205080204" pitchFamily="49" charset="-128"/>
              </a:rPr>
              <a:t>標準版（第２版）令和７年改訂］</a:t>
            </a:r>
            <a:endParaRPr lang="ja-JP" altLang="en-US" sz="14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938396033"/>
              </p:ext>
            </p:extLst>
          </p:nvPr>
        </p:nvGraphicFramePr>
        <p:xfrm>
          <a:off x="886162" y="8697416"/>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作成</a:t>
                      </a: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改定</a:t>
                      </a:r>
                    </a:p>
                  </a:txBody>
                  <a:tcPr marL="0" marR="0" marT="36000" marB="36000">
                    <a:noFill/>
                  </a:tcPr>
                </a:tc>
                <a:tc>
                  <a:txBody>
                    <a:bodyPr/>
                    <a:lstStyle/>
                    <a:p>
                      <a:r>
                        <a:rPr kumimoji="1" lang="ja-JP" altLang="en-US" b="0" dirty="0">
                          <a:solidFill>
                            <a:schemeClr val="tx1"/>
                          </a:solidFill>
                        </a:rPr>
                        <a:t>（第</a:t>
                      </a:r>
                    </a:p>
                  </a:txBody>
                  <a:tcPr marL="0" marR="0" marT="36000" marB="36000">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3" name="Text Box 34">
            <a:extLst>
              <a:ext uri="{FF2B5EF4-FFF2-40B4-BE49-F238E27FC236}">
                <a16:creationId xmlns:a16="http://schemas.microsoft.com/office/drawing/2014/main" id="{285997B0-3325-1730-8CF7-744969E1D00B}"/>
              </a:ext>
            </a:extLst>
          </p:cNvPr>
          <p:cNvSpPr txBox="1">
            <a:spLocks noChangeArrowheads="1"/>
          </p:cNvSpPr>
          <p:nvPr/>
        </p:nvSpPr>
        <p:spPr bwMode="auto">
          <a:xfrm>
            <a:off x="3717032" y="1136650"/>
            <a:ext cx="2925068" cy="902428"/>
          </a:xfrm>
          <a:prstGeom prst="rect">
            <a:avLst/>
          </a:prstGeom>
          <a:solidFill>
            <a:schemeClr val="accent5"/>
          </a:solidFill>
          <a:ln w="9525">
            <a:solidFill>
              <a:srgbClr val="003300"/>
            </a:solidFill>
            <a:miter lim="800000"/>
            <a:headEnd/>
            <a:tailEnd/>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050" b="0" dirty="0">
                <a:solidFill>
                  <a:srgbClr val="003300"/>
                </a:solidFill>
                <a:latin typeface="ＭＳ ゴシック" panose="020B0609070205080204" pitchFamily="49" charset="-128"/>
                <a:ea typeface="ＭＳ ゴシック" panose="020B0609070205080204" pitchFamily="49" charset="-128"/>
              </a:rPr>
              <a:t>◇</a:t>
            </a:r>
            <a:r>
              <a:rPr lang="ja-JP" altLang="en-US" sz="1050" b="0" dirty="0">
                <a:solidFill>
                  <a:srgbClr val="003300"/>
                </a:solidFill>
                <a:latin typeface="ＭＳ ゴシック" panose="020B0609070205080204" pitchFamily="49" charset="-128"/>
                <a:ea typeface="ＭＳ ゴシック" panose="020B0609070205080204" pitchFamily="49" charset="-128"/>
              </a:rPr>
              <a:t>記入例の企業概要</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・名称　　（株）○○スーパー</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・所在　　半田市内に２店舗</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・規模　　５０人程度</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・業種　　飲食業</a:t>
            </a:r>
          </a:p>
        </p:txBody>
      </p:sp>
      <p:sp>
        <p:nvSpPr>
          <p:cNvPr id="4" name="Text Box 35">
            <a:extLst>
              <a:ext uri="{FF2B5EF4-FFF2-40B4-BE49-F238E27FC236}">
                <a16:creationId xmlns:a16="http://schemas.microsoft.com/office/drawing/2014/main" id="{9054417C-E453-EC6C-4711-968AAF64B1FB}"/>
              </a:ext>
            </a:extLst>
          </p:cNvPr>
          <p:cNvSpPr txBox="1">
            <a:spLocks noChangeArrowheads="1"/>
          </p:cNvSpPr>
          <p:nvPr/>
        </p:nvSpPr>
        <p:spPr bwMode="auto">
          <a:xfrm>
            <a:off x="2449513" y="5568950"/>
            <a:ext cx="1977121" cy="5254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dirty="0">
                <a:solidFill>
                  <a:srgbClr val="C00000"/>
                </a:solidFill>
                <a:latin typeface="ＭＳ ゴシック" panose="020B0609070205080204" pitchFamily="49" charset="-128"/>
                <a:ea typeface="ＭＳ ゴシック" panose="020B0609070205080204" pitchFamily="49" charset="-128"/>
              </a:rPr>
              <a:t>＜記入例＞</a:t>
            </a:r>
          </a:p>
        </p:txBody>
      </p:sp>
      <p:sp>
        <p:nvSpPr>
          <p:cNvPr id="5" name="Text Box 22">
            <a:extLst>
              <a:ext uri="{FF2B5EF4-FFF2-40B4-BE49-F238E27FC236}">
                <a16:creationId xmlns:a16="http://schemas.microsoft.com/office/drawing/2014/main" id="{09C4BE6F-A559-6A19-6060-A4D51705BC92}"/>
              </a:ext>
            </a:extLst>
          </p:cNvPr>
          <p:cNvSpPr txBox="1">
            <a:spLocks noChangeArrowheads="1"/>
          </p:cNvSpPr>
          <p:nvPr/>
        </p:nvSpPr>
        <p:spPr bwMode="auto">
          <a:xfrm>
            <a:off x="2449513" y="7545288"/>
            <a:ext cx="25074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solidFill>
                  <a:srgbClr val="C00000"/>
                </a:solidFill>
                <a:latin typeface="ＭＳ 明朝" panose="02020609040205080304" pitchFamily="17" charset="-128"/>
                <a:ea typeface="ＭＳ 明朝" panose="02020609040205080304" pitchFamily="17" charset="-128"/>
              </a:rPr>
              <a:t>（株）○○スーパー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sp>
        <p:nvSpPr>
          <p:cNvPr id="12320" name="Text Box 3">
            <a:extLst>
              <a:ext uri="{FF2B5EF4-FFF2-40B4-BE49-F238E27FC236}">
                <a16:creationId xmlns:a16="http://schemas.microsoft.com/office/drawing/2014/main" id="{E0189780-9AD0-A8F0-A3FB-E9D06A60BB8B}"/>
              </a:ext>
            </a:extLst>
          </p:cNvPr>
          <p:cNvSpPr txBox="1">
            <a:spLocks noChangeArrowheads="1"/>
          </p:cNvSpPr>
          <p:nvPr/>
        </p:nvSpPr>
        <p:spPr bwMode="auto">
          <a:xfrm>
            <a:off x="333375" y="632520"/>
            <a:ext cx="652462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③津波</a:t>
            </a:r>
            <a:endParaRPr lang="ja-JP" altLang="en-US"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ここでは、津波に伴う被害発生の危険性について確認してください。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まずは、下表の中に主要拠点の市町村名が有るかをご確認いただき、有る場合は「主要拠点に津波が到達する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可能性」の「有」に○、無い場合は「無」に○をつけてください。</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「有」に○がついた場合は、主要拠点で想定される最大津波高と最短到達時間について、下表を参考に空欄を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埋めてください。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実際に津波が到達するかどうかは、ハザードマップ等で確認してください。</a:t>
            </a:r>
          </a:p>
        </p:txBody>
      </p:sp>
      <p:sp>
        <p:nvSpPr>
          <p:cNvPr id="66717" name="Text Box 157">
            <a:extLst>
              <a:ext uri="{FF2B5EF4-FFF2-40B4-BE49-F238E27FC236}">
                <a16:creationId xmlns:a16="http://schemas.microsoft.com/office/drawing/2014/main" id="{209136F8-8E6A-6750-2A72-D6076B183F36}"/>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a:extLst>
              <a:ext uri="{FF2B5EF4-FFF2-40B4-BE49-F238E27FC236}">
                <a16:creationId xmlns:a16="http://schemas.microsoft.com/office/drawing/2014/main" id="{B4CA160F-ECEA-4FC1-592F-3F443B108D7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a:extLst>
              <a:ext uri="{FF2B5EF4-FFF2-40B4-BE49-F238E27FC236}">
                <a16:creationId xmlns:a16="http://schemas.microsoft.com/office/drawing/2014/main" id="{CCA9EF3C-ED75-0CD2-601D-DD2806A894B0}"/>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a:extLst>
              <a:ext uri="{FF2B5EF4-FFF2-40B4-BE49-F238E27FC236}">
                <a16:creationId xmlns:a16="http://schemas.microsoft.com/office/drawing/2014/main" id="{8F24CC6E-8B3C-D2DC-3808-510F81F6533E}"/>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a:extLst>
              <a:ext uri="{FF2B5EF4-FFF2-40B4-BE49-F238E27FC236}">
                <a16:creationId xmlns:a16="http://schemas.microsoft.com/office/drawing/2014/main" id="{55BE599F-2F1B-111E-6A1B-03F13610C37B}"/>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a:extLst>
              <a:ext uri="{FF2B5EF4-FFF2-40B4-BE49-F238E27FC236}">
                <a16:creationId xmlns:a16="http://schemas.microsoft.com/office/drawing/2014/main" id="{7E82DCBC-A638-3EE5-12ED-DDB67F4021E5}"/>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a:extLst>
              <a:ext uri="{FF2B5EF4-FFF2-40B4-BE49-F238E27FC236}">
                <a16:creationId xmlns:a16="http://schemas.microsoft.com/office/drawing/2014/main" id="{E89EBF0B-1E6D-69F5-B12F-CB6DF4EB3D57}"/>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232412236"/>
              </p:ext>
            </p:extLst>
          </p:nvPr>
        </p:nvGraphicFramePr>
        <p:xfrm>
          <a:off x="347701" y="2360713"/>
          <a:ext cx="2735400" cy="936000"/>
        </p:xfrm>
        <a:graphic>
          <a:graphicData uri="http://schemas.openxmlformats.org/drawingml/2006/table">
            <a:tbl>
              <a:tblPr/>
              <a:tblGrid>
                <a:gridCol w="12954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4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157867" y="2705942"/>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3508801888"/>
              </p:ext>
            </p:extLst>
          </p:nvPr>
        </p:nvGraphicFramePr>
        <p:xfrm>
          <a:off x="347701" y="3424646"/>
          <a:ext cx="6300000" cy="2592000"/>
        </p:xfrm>
        <a:graphic>
          <a:graphicData uri="http://schemas.openxmlformats.org/drawingml/2006/table">
            <a:tbl>
              <a:tblPr/>
              <a:tblGrid>
                <a:gridCol w="720000">
                  <a:extLst>
                    <a:ext uri="{9D8B030D-6E8A-4147-A177-3AD203B41FA5}">
                      <a16:colId xmlns:a16="http://schemas.microsoft.com/office/drawing/2014/main" val="2914354804"/>
                    </a:ext>
                  </a:extLst>
                </a:gridCol>
                <a:gridCol w="558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田原市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西尾市、知多郡　美浜町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蒲郡市、常滑市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港区、東海市、知多市、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半田市、豊川市、碧南市、高浜市、弥富市、海部郡　飛鳥村、知多郡　武豊町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刈谷市、知多郡　東浦町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347701" y="8902551"/>
            <a:ext cx="6271258"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１</a:t>
            </a:r>
            <a:r>
              <a:rPr lang="en-US" altLang="ja-JP" b="0" dirty="0">
                <a:latin typeface="ＭＳ ゴシック" panose="020B0609070205080204" pitchFamily="49" charset="-128"/>
                <a:ea typeface="ＭＳ ゴシック" panose="020B0609070205080204" pitchFamily="49" charset="-128"/>
              </a:rPr>
              <a:t>m</a:t>
            </a:r>
            <a:r>
              <a:rPr lang="ja-JP" altLang="en-US" b="0" dirty="0">
                <a:latin typeface="ＭＳ ゴシック" panose="020B0609070205080204" pitchFamily="49" charset="-128"/>
                <a:ea typeface="ＭＳ ゴシック" panose="020B0609070205080204" pitchFamily="49" charset="-128"/>
              </a:rPr>
              <a:t>の津波が到達する最短の時間</a:t>
            </a:r>
            <a:r>
              <a:rPr lang="en-US" altLang="ja-JP" b="0" dirty="0">
                <a:latin typeface="ＭＳ ゴシック" panose="020B0609070205080204" pitchFamily="49" charset="-128"/>
                <a:ea typeface="ＭＳ ゴシック" panose="020B0609070205080204" pitchFamily="49" charset="-128"/>
              </a:rPr>
              <a:t>)</a:t>
            </a:r>
            <a:endParaRPr lang="ja-JP" altLang="en-US"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2449807829"/>
              </p:ext>
            </p:extLst>
          </p:nvPr>
        </p:nvGraphicFramePr>
        <p:xfrm>
          <a:off x="347701" y="6836151"/>
          <a:ext cx="6300000" cy="2066400"/>
        </p:xfrm>
        <a:graphic>
          <a:graphicData uri="http://schemas.openxmlformats.org/drawingml/2006/table">
            <a:tbl>
              <a:tblPr/>
              <a:tblGrid>
                <a:gridCol w="1260000">
                  <a:extLst>
                    <a:ext uri="{9D8B030D-6E8A-4147-A177-3AD203B41FA5}">
                      <a16:colId xmlns:a16="http://schemas.microsoft.com/office/drawing/2014/main" val="2914354804"/>
                    </a:ext>
                  </a:extLst>
                </a:gridCol>
                <a:gridCol w="504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８分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zh-TW" altLang="en-US" sz="1200" b="0" i="0" u="none" strike="noStrike" cap="none" normalizeH="0" baseline="0" dirty="0">
                          <a:ln>
                            <a:noFill/>
                          </a:ln>
                          <a:solidFill>
                            <a:schemeClr val="tx1"/>
                          </a:solidFill>
                          <a:effectLst/>
                          <a:latin typeface="+mn-ea"/>
                          <a:ea typeface="+mn-ea"/>
                        </a:rPr>
                        <a:t>田原市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zh-TW" altLang="en-US" sz="1200" b="0" i="0" u="none" strike="noStrike" cap="none" normalizeH="0" baseline="0" dirty="0">
                        <a:ln>
                          <a:noFill/>
                        </a:ln>
                        <a:solidFill>
                          <a:schemeClr val="tx1"/>
                        </a:solidFill>
                        <a:effectLst/>
                        <a:latin typeface="+mn-ea"/>
                        <a:ea typeface="+mn-ea"/>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４３分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５８分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５９分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７６分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、蒲郡郡　飛鳥村</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東浦町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１２４分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１８５分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333375" y="5995835"/>
            <a:ext cx="6300000"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市町村別最大津波高（最大値）</a:t>
            </a:r>
            <a:endParaRPr lang="en-US" altLang="ja-JP"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862511850"/>
              </p:ext>
            </p:extLst>
          </p:nvPr>
        </p:nvGraphicFramePr>
        <p:xfrm>
          <a:off x="3912301" y="2360712"/>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　</a:t>
                      </a:r>
                      <a:endParaRPr kumimoji="1" lang="ja-JP" altLang="en-US" sz="18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７１</a:t>
                      </a:r>
                      <a:endParaRPr kumimoji="1" lang="ja-JP" altLang="en-US" sz="1800" b="0" i="1"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4" name="Text Box 749">
            <a:extLst>
              <a:ext uri="{FF2B5EF4-FFF2-40B4-BE49-F238E27FC236}">
                <a16:creationId xmlns:a16="http://schemas.microsoft.com/office/drawing/2014/main" id="{2DC21B75-510C-9DAB-7AC3-2C786D50BF7B}"/>
              </a:ext>
            </a:extLst>
          </p:cNvPr>
          <p:cNvSpPr txBox="1">
            <a:spLocks noChangeArrowheads="1"/>
          </p:cNvSpPr>
          <p:nvPr/>
        </p:nvSpPr>
        <p:spPr bwMode="auto">
          <a:xfrm>
            <a:off x="1628800" y="2576736"/>
            <a:ext cx="783021" cy="45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2400" b="1"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a:t>
            </a:r>
            <a:endParaRPr kumimoji="1" lang="ja-JP" altLang="en-US" sz="1200" b="1"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p:txBody>
      </p:sp>
      <p:sp>
        <p:nvSpPr>
          <p:cNvPr id="7" name="AutoShape 201">
            <a:extLst>
              <a:ext uri="{FF2B5EF4-FFF2-40B4-BE49-F238E27FC236}">
                <a16:creationId xmlns:a16="http://schemas.microsoft.com/office/drawing/2014/main" id="{63CE1445-E2C2-93E9-9C6F-30BFC8A54413}"/>
              </a:ext>
            </a:extLst>
          </p:cNvPr>
          <p:cNvSpPr>
            <a:spLocks noChangeArrowheads="1"/>
          </p:cNvSpPr>
          <p:nvPr/>
        </p:nvSpPr>
        <p:spPr bwMode="auto">
          <a:xfrm>
            <a:off x="5573712" y="3478171"/>
            <a:ext cx="1150938" cy="576262"/>
          </a:xfrm>
          <a:prstGeom prst="rect">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あなたの事業所の所在地を確認してください。</a:t>
            </a:r>
          </a:p>
        </p:txBody>
      </p:sp>
      <p:sp>
        <p:nvSpPr>
          <p:cNvPr id="8" name="Line 10">
            <a:extLst>
              <a:ext uri="{FF2B5EF4-FFF2-40B4-BE49-F238E27FC236}">
                <a16:creationId xmlns:a16="http://schemas.microsoft.com/office/drawing/2014/main" id="{6843B304-60AC-7FEC-289B-D1E59832E952}"/>
              </a:ext>
            </a:extLst>
          </p:cNvPr>
          <p:cNvSpPr>
            <a:spLocks noChangeShapeType="1"/>
          </p:cNvSpPr>
          <p:nvPr/>
        </p:nvSpPr>
        <p:spPr bwMode="auto">
          <a:xfrm flipV="1">
            <a:off x="1669247" y="3816106"/>
            <a:ext cx="3904465" cy="1749278"/>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1" name="Text Box 749">
            <a:extLst>
              <a:ext uri="{FF2B5EF4-FFF2-40B4-BE49-F238E27FC236}">
                <a16:creationId xmlns:a16="http://schemas.microsoft.com/office/drawing/2014/main" id="{C928CF05-F2B1-5FC6-6544-165C3ED3FDCE}"/>
              </a:ext>
            </a:extLst>
          </p:cNvPr>
          <p:cNvSpPr txBox="1">
            <a:spLocks noChangeArrowheads="1"/>
          </p:cNvSpPr>
          <p:nvPr/>
        </p:nvSpPr>
        <p:spPr bwMode="auto">
          <a:xfrm>
            <a:off x="1128115" y="5482377"/>
            <a:ext cx="514739" cy="23584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3" name="Text Box 749">
            <a:extLst>
              <a:ext uri="{FF2B5EF4-FFF2-40B4-BE49-F238E27FC236}">
                <a16:creationId xmlns:a16="http://schemas.microsoft.com/office/drawing/2014/main" id="{611A8177-92A1-AF29-E0F4-0A146BA90BEB}"/>
              </a:ext>
            </a:extLst>
          </p:cNvPr>
          <p:cNvSpPr txBox="1">
            <a:spLocks noChangeArrowheads="1"/>
          </p:cNvSpPr>
          <p:nvPr/>
        </p:nvSpPr>
        <p:spPr bwMode="auto">
          <a:xfrm>
            <a:off x="2907255" y="7878164"/>
            <a:ext cx="1041901" cy="23739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4" name="Line 10">
            <a:extLst>
              <a:ext uri="{FF2B5EF4-FFF2-40B4-BE49-F238E27FC236}">
                <a16:creationId xmlns:a16="http://schemas.microsoft.com/office/drawing/2014/main" id="{5F300B71-9D4E-C945-B011-960D58E507A8}"/>
              </a:ext>
            </a:extLst>
          </p:cNvPr>
          <p:cNvSpPr>
            <a:spLocks noChangeShapeType="1"/>
          </p:cNvSpPr>
          <p:nvPr/>
        </p:nvSpPr>
        <p:spPr bwMode="auto">
          <a:xfrm flipV="1">
            <a:off x="3429000" y="4054433"/>
            <a:ext cx="2713427" cy="3823731"/>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632520"/>
            <a:ext cx="61912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２．４．２　自社に想定される被害</a:t>
            </a:r>
            <a:endParaRPr lang="en-US" altLang="ja-JP" sz="1400" b="0"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spcBef>
                <a:spcPct val="0"/>
              </a:spcBef>
              <a:spcAft>
                <a:spcPts val="60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１」で確認した、あなたの会社の主要拠点における震度を次頁②に当てはめ、</a:t>
            </a: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あなたの会社の建物や設備等に起こる被害をイメージしてください。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その他経営資源の被害状況については、次頁②から被害をイメージしてください。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近年の地震発生状況からも「震度７」の被害状況を念頭に置き、ＢＣＰを作成することをお勧めします。</a:t>
            </a:r>
            <a:r>
              <a:rPr lang="ja-JP" altLang="en-US" sz="1600" b="0" u="sng" dirty="0">
                <a:latin typeface="ＭＳ ゴシック" panose="020B0609070205080204" pitchFamily="49" charset="-128"/>
                <a:ea typeface="ＭＳ ゴシック" panose="020B0609070205080204" pitchFamily="49" charset="-128"/>
              </a:rPr>
              <a:t>　</a:t>
            </a:r>
          </a:p>
        </p:txBody>
      </p:sp>
      <p:graphicFrame>
        <p:nvGraphicFramePr>
          <p:cNvPr id="45251" name="Group 195"/>
          <p:cNvGraphicFramePr>
            <a:graphicFrameLocks noGrp="1"/>
          </p:cNvGraphicFramePr>
          <p:nvPr>
            <p:extLst>
              <p:ext uri="{D42A27DB-BD31-4B8C-83A1-F6EECF244321}">
                <p14:modId xmlns:p14="http://schemas.microsoft.com/office/powerpoint/2010/main" val="3676155564"/>
              </p:ext>
            </p:extLst>
          </p:nvPr>
        </p:nvGraphicFramePr>
        <p:xfrm>
          <a:off x="333137" y="2926908"/>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333137" y="2603207"/>
            <a:ext cx="64082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r>
              <a:rPr lang="ja-JP" altLang="en-US" sz="900" b="0" dirty="0">
                <a:solidFill>
                  <a:schemeClr val="hlink"/>
                </a:solidFill>
                <a:latin typeface="ＭＳ ゴシック" panose="020B0609070205080204" pitchFamily="49" charset="-128"/>
                <a:ea typeface="ＭＳ ゴシック" panose="020B0609070205080204" pitchFamily="49" charset="-128"/>
              </a:rPr>
              <a:t>耐震性の低い建物の目安は、昭和５６年以前の古い耐震基準で設計されている建物で、耐震補強がされていない建物です。</a:t>
            </a:r>
          </a:p>
        </p:txBody>
      </p:sp>
      <p:sp>
        <p:nvSpPr>
          <p:cNvPr id="11302" name="Text Box 61"/>
          <p:cNvSpPr txBox="1">
            <a:spLocks noChangeArrowheads="1"/>
          </p:cNvSpPr>
          <p:nvPr/>
        </p:nvSpPr>
        <p:spPr bwMode="auto">
          <a:xfrm>
            <a:off x="190500" y="2360712"/>
            <a:ext cx="3031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［表① 事業所の被害状況</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震度階級別</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a:t>
            </a:r>
          </a:p>
        </p:txBody>
      </p:sp>
      <p:sp>
        <p:nvSpPr>
          <p:cNvPr id="45136" name="Text Box 80"/>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7" name="Text Box 230"/>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1348" name="Text Box 231"/>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1349" name="Text Box 232"/>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7148298"/>
            <a:ext cx="6150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808080"/>
                </a:solidFill>
                <a:latin typeface="ＭＳ ゴシック" panose="020B0609070205080204" pitchFamily="49" charset="-128"/>
                <a:ea typeface="ＭＳ ゴシック" panose="020B0609070205080204" pitchFamily="49" charset="-128"/>
              </a:rPr>
              <a:t>出典：気象庁　震度階級関連解説表</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平成２１年３月３１日改定</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3" name="AutoShape 223">
            <a:extLst>
              <a:ext uri="{FF2B5EF4-FFF2-40B4-BE49-F238E27FC236}">
                <a16:creationId xmlns:a16="http://schemas.microsoft.com/office/drawing/2014/main" id="{BB212C90-EF58-B375-1FE8-64127F674193}"/>
              </a:ext>
            </a:extLst>
          </p:cNvPr>
          <p:cNvSpPr>
            <a:spLocks noChangeArrowheads="1"/>
          </p:cNvSpPr>
          <p:nvPr/>
        </p:nvSpPr>
        <p:spPr bwMode="auto">
          <a:xfrm>
            <a:off x="2633346" y="3450896"/>
            <a:ext cx="2160587" cy="503238"/>
          </a:xfrm>
          <a:prstGeom prst="wedgeRectCallout">
            <a:avLst>
              <a:gd name="adj1" fmla="val 81026"/>
              <a:gd name="adj2" fmla="val 3979"/>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前項で確認した主要拠点の震度により、どのような被害が起こるのかを確認してください。</a:t>
            </a:r>
          </a:p>
        </p:txBody>
      </p:sp>
      <p:sp>
        <p:nvSpPr>
          <p:cNvPr id="4" name="AutoShape 225">
            <a:extLst>
              <a:ext uri="{FF2B5EF4-FFF2-40B4-BE49-F238E27FC236}">
                <a16:creationId xmlns:a16="http://schemas.microsoft.com/office/drawing/2014/main" id="{5D8CEC4E-FED7-6011-BFEC-9109C6691223}"/>
              </a:ext>
            </a:extLst>
          </p:cNvPr>
          <p:cNvSpPr>
            <a:spLocks noChangeArrowheads="1"/>
          </p:cNvSpPr>
          <p:nvPr/>
        </p:nvSpPr>
        <p:spPr bwMode="auto">
          <a:xfrm>
            <a:off x="3509009" y="7815164"/>
            <a:ext cx="3095625" cy="360362"/>
          </a:xfrm>
          <a:prstGeom prst="wedgeRectCallout">
            <a:avLst>
              <a:gd name="adj1" fmla="val 33723"/>
              <a:gd name="adj2" fmla="val -23123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重要業務への影響の評価や、対応策の検討を行う際には、震度７の被害を参照することをお勧めします。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45136" name="Text Box 80">
            <a:extLst>
              <a:ext uri="{FF2B5EF4-FFF2-40B4-BE49-F238E27FC236}">
                <a16:creationId xmlns:a16="http://schemas.microsoft.com/office/drawing/2014/main" id="{8710D489-05DD-8ACA-79E3-97216137C8A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rPr>
              <a:t>８</a:t>
            </a:r>
            <a:endParaRPr kumimoji="1" lang="en-US" altLang="ja-JP"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p:txBody>
      </p:sp>
      <p:sp>
        <p:nvSpPr>
          <p:cNvPr id="11330" name="Text Box 104">
            <a:extLst>
              <a:ext uri="{FF2B5EF4-FFF2-40B4-BE49-F238E27FC236}">
                <a16:creationId xmlns:a16="http://schemas.microsoft.com/office/drawing/2014/main" id="{53D02A7F-25F7-4511-C0B1-F2BF9B5A0559}"/>
              </a:ext>
            </a:extLst>
          </p:cNvPr>
          <p:cNvSpPr txBox="1">
            <a:spLocks noChangeArrowheads="1"/>
          </p:cNvSpPr>
          <p:nvPr/>
        </p:nvSpPr>
        <p:spPr bwMode="auto">
          <a:xfrm>
            <a:off x="182251" y="704528"/>
            <a:ext cx="27238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［表② その他経営資源の被害状況］</a:t>
            </a:r>
          </a:p>
        </p:txBody>
      </p:sp>
      <p:sp>
        <p:nvSpPr>
          <p:cNvPr id="11344" name="AutoShape 227">
            <a:extLst>
              <a:ext uri="{FF2B5EF4-FFF2-40B4-BE49-F238E27FC236}">
                <a16:creationId xmlns:a16="http://schemas.microsoft.com/office/drawing/2014/main" id="{A1C5F052-AC9B-203C-4DD7-932875390FE4}"/>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5" name="AutoShape 228">
            <a:extLst>
              <a:ext uri="{FF2B5EF4-FFF2-40B4-BE49-F238E27FC236}">
                <a16:creationId xmlns:a16="http://schemas.microsoft.com/office/drawing/2014/main" id="{AAEA8E8A-CCED-7EEF-4332-3740DCA92D06}"/>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6" name="AutoShape 229">
            <a:extLst>
              <a:ext uri="{FF2B5EF4-FFF2-40B4-BE49-F238E27FC236}">
                <a16:creationId xmlns:a16="http://schemas.microsoft.com/office/drawing/2014/main" id="{57241A30-7711-F0C5-8690-DBF5F9947576}"/>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7" name="Text Box 230">
            <a:extLst>
              <a:ext uri="{FF2B5EF4-FFF2-40B4-BE49-F238E27FC236}">
                <a16:creationId xmlns:a16="http://schemas.microsoft.com/office/drawing/2014/main" id="{393D2605-308A-F7B2-883F-397616E43D83}"/>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目標を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たてる！</a:t>
            </a:r>
          </a:p>
        </p:txBody>
      </p:sp>
      <p:sp>
        <p:nvSpPr>
          <p:cNvPr id="11348" name="Text Box 231">
            <a:extLst>
              <a:ext uri="{FF2B5EF4-FFF2-40B4-BE49-F238E27FC236}">
                <a16:creationId xmlns:a16="http://schemas.microsoft.com/office/drawing/2014/main" id="{19E7C299-D3DD-740F-AEE0-FAD8ACE44FDF}"/>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把握する！</a:t>
            </a:r>
          </a:p>
        </p:txBody>
      </p:sp>
      <p:sp>
        <p:nvSpPr>
          <p:cNvPr id="11349" name="Text Box 232">
            <a:extLst>
              <a:ext uri="{FF2B5EF4-FFF2-40B4-BE49-F238E27FC236}">
                <a16:creationId xmlns:a16="http://schemas.microsoft.com/office/drawing/2014/main" id="{435FF8AE-5D9E-CFCA-6A5A-547D5E23B3FB}"/>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埋める！</a:t>
            </a:r>
          </a:p>
        </p:txBody>
      </p:sp>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828558369"/>
              </p:ext>
            </p:extLst>
          </p:nvPr>
        </p:nvGraphicFramePr>
        <p:xfrm>
          <a:off x="331265" y="1014793"/>
          <a:ext cx="6300000" cy="7163886"/>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339254014"/>
                    </a:ext>
                  </a:extLst>
                </a:gridCol>
                <a:gridCol w="1440000">
                  <a:extLst>
                    <a:ext uri="{9D8B030D-6E8A-4147-A177-3AD203B41FA5}">
                      <a16:colId xmlns:a16="http://schemas.microsoft.com/office/drawing/2014/main" val="2921773036"/>
                    </a:ext>
                  </a:extLst>
                </a:gridCol>
                <a:gridCol w="2160000">
                  <a:extLst>
                    <a:ext uri="{9D8B030D-6E8A-4147-A177-3AD203B41FA5}">
                      <a16:colId xmlns:a16="http://schemas.microsoft.com/office/drawing/2014/main" val="4135251424"/>
                    </a:ext>
                  </a:extLst>
                </a:gridCol>
                <a:gridCol w="2160000">
                  <a:extLst>
                    <a:ext uri="{9D8B030D-6E8A-4147-A177-3AD203B41FA5}">
                      <a16:colId xmlns:a16="http://schemas.microsoft.com/office/drawing/2014/main" val="670651765"/>
                    </a:ext>
                  </a:extLst>
                </a:gridCol>
              </a:tblGrid>
              <a:tr h="0">
                <a:tc>
                  <a:txBody>
                    <a:bodyPr/>
                    <a:lstStyle/>
                    <a:p>
                      <a:pPr algn="ctr"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愛知県の被災想定</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初期段階発災～７２時間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応急段階～１週間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電力</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停電率</a:t>
                      </a:r>
                      <a:br>
                        <a:rPr lang="en-US" altLang="zh-TW" sz="1000" u="none" strike="noStrike" dirty="0">
                          <a:effectLst/>
                          <a:latin typeface="+mn-ea"/>
                          <a:ea typeface="+mn-ea"/>
                        </a:rPr>
                      </a:br>
                      <a:r>
                        <a:rPr lang="zh-TW" altLang="en-US" sz="1000" u="none" strike="noStrike" dirty="0">
                          <a:effectLst/>
                          <a:latin typeface="+mn-ea"/>
                          <a:ea typeface="+mn-ea"/>
                        </a:rPr>
                        <a:t>１日後</a:t>
                      </a:r>
                      <a:r>
                        <a:rPr lang="en-US" altLang="zh-TW" sz="1000" u="none" strike="noStrike" dirty="0">
                          <a:effectLst/>
                          <a:latin typeface="+mn-ea"/>
                          <a:ea typeface="+mn-ea"/>
                        </a:rPr>
                        <a:t>:</a:t>
                      </a:r>
                      <a:r>
                        <a:rPr lang="zh-TW" altLang="en-US" sz="1000" u="none" strike="noStrike" dirty="0">
                          <a:effectLst/>
                          <a:latin typeface="+mn-ea"/>
                          <a:ea typeface="+mn-ea"/>
                        </a:rPr>
                        <a:t>５３％</a:t>
                      </a:r>
                      <a:br>
                        <a:rPr lang="en-US" altLang="zh-TW" sz="1000" u="none" strike="noStrike" dirty="0">
                          <a:effectLst/>
                          <a:latin typeface="+mn-ea"/>
                          <a:ea typeface="+mn-ea"/>
                        </a:rPr>
                      </a:br>
                      <a:r>
                        <a:rPr lang="zh-TW" altLang="en-US" sz="1000" u="none" strike="noStrike" dirty="0">
                          <a:effectLst/>
                          <a:latin typeface="+mn-ea"/>
                          <a:ea typeface="+mn-ea"/>
                        </a:rPr>
                        <a:t>４日後：１％</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広域で停電・空調設備やエレベーターが停止、ビル等の使用が困難となる。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スマートフォンや電子機器の充電ができなくなる。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電力の融通が実施されるが、需要を満たすことは困難であり、節電要請や大規模な計画停電が実施される。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25136"/>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情報</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通信</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不通回線率</a:t>
                      </a:r>
                      <a:br>
                        <a:rPr lang="en-US" altLang="zh-TW" sz="1000" u="none" strike="noStrike" dirty="0">
                          <a:effectLst/>
                          <a:latin typeface="+mn-ea"/>
                          <a:ea typeface="+mn-ea"/>
                        </a:rPr>
                      </a:br>
                      <a:r>
                        <a:rPr lang="zh-TW" altLang="en-US" sz="1000" u="none" strike="noStrike" dirty="0">
                          <a:effectLst/>
                          <a:latin typeface="+mn-ea"/>
                          <a:ea typeface="+mn-ea"/>
                        </a:rPr>
                        <a:t>１日後：５３％</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１</a:t>
                      </a:r>
                      <a:r>
                        <a:rPr lang="en-US" altLang="zh-TW" sz="1000" u="none" strike="noStrike" dirty="0">
                          <a:effectLst/>
                          <a:latin typeface="+mn-ea"/>
                          <a:ea typeface="+mn-ea"/>
                        </a:rPr>
                        <a:t>%</a:t>
                      </a:r>
                      <a:endParaRPr lang="en-US" altLang="zh-TW"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音声電話やパケット通信ができなくなり、安否確認が困難となる。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通信回線が輻輳</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ふくそう</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し、被災情報等の入手も困難となる。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電子決済機能に影響が生じる。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燃料枯渇により基地局や中継局の</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非常用電源が切れ、通信や放送が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人口の集中するエリアの一部で、代替手段による機能回復が図られる。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480582"/>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上水道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断水率</a:t>
                      </a:r>
                      <a:br>
                        <a:rPr lang="en-US" altLang="zh-TW" sz="1000" u="none" strike="noStrike" dirty="0">
                          <a:effectLst/>
                          <a:latin typeface="+mn-ea"/>
                          <a:ea typeface="+mn-ea"/>
                        </a:rPr>
                      </a:br>
                      <a:r>
                        <a:rPr lang="zh-TW" altLang="en-US" sz="1000" u="none" strike="noStrike" dirty="0">
                          <a:effectLst/>
                          <a:latin typeface="+mn-ea"/>
                          <a:ea typeface="+mn-ea"/>
                        </a:rPr>
                        <a:t>１日後：６０％</a:t>
                      </a:r>
                      <a:br>
                        <a:rPr lang="en-US" altLang="zh-TW" sz="1000" u="none" strike="noStrike" dirty="0">
                          <a:effectLst/>
                          <a:latin typeface="+mn-ea"/>
                          <a:ea typeface="+mn-ea"/>
                        </a:rPr>
                      </a:br>
                      <a:r>
                        <a:rPr lang="zh-TW" altLang="en-US" sz="1000" u="none" strike="noStrike" dirty="0">
                          <a:effectLst/>
                          <a:latin typeface="+mn-ea"/>
                          <a:ea typeface="+mn-ea"/>
                        </a:rPr>
                        <a:t>１週間後：３０％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管路被害や浄水場被害により、断水、風呂やトイレが使用できなくなる。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給水車が派遣されるが、給水可能な範囲は限定的となる。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被害の無かった浄水場において、燃料枯渇により　非常用電源が切れた場合、断水被害が増加する。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85012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下水道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支障人口率</a:t>
                      </a:r>
                      <a:br>
                        <a:rPr lang="en-US" altLang="zh-TW" sz="1000" u="none" strike="noStrike" dirty="0">
                          <a:effectLst/>
                          <a:latin typeface="+mn-ea"/>
                          <a:ea typeface="+mn-ea"/>
                        </a:rPr>
                      </a:br>
                      <a:r>
                        <a:rPr lang="zh-TW" altLang="en-US" sz="1000" u="none" strike="noStrike" dirty="0">
                          <a:effectLst/>
                          <a:latin typeface="+mn-ea"/>
                          <a:ea typeface="+mn-ea"/>
                        </a:rPr>
                        <a:t>１日後：６２％</a:t>
                      </a:r>
                      <a:br>
                        <a:rPr lang="en-US" altLang="zh-TW" sz="1000" u="none" strike="noStrike" dirty="0">
                          <a:effectLst/>
                          <a:latin typeface="+mn-ea"/>
                          <a:ea typeface="+mn-ea"/>
                        </a:rPr>
                      </a:br>
                      <a:r>
                        <a:rPr lang="zh-TW" altLang="en-US" sz="1000" u="none" strike="noStrike" dirty="0">
                          <a:effectLst/>
                          <a:latin typeface="+mn-ea"/>
                          <a:ea typeface="+mn-ea"/>
                        </a:rPr>
                        <a:t>１週間後：５％</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管路被害や処理被害により、トイレが流せない状況が発生する。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被害の無かった処理場において、燃料枯渇により非常用電源が切れた場合、機能支障が拡大する。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携帯用トイレ等が不足し、衛生状態が悪化する。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37902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ガス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供給停止率</a:t>
                      </a:r>
                      <a:br>
                        <a:rPr lang="en-US" altLang="zh-TW" sz="1000" u="none" strike="noStrike" dirty="0">
                          <a:effectLst/>
                          <a:latin typeface="+mn-ea"/>
                          <a:ea typeface="+mn-ea"/>
                        </a:rPr>
                      </a:br>
                      <a:r>
                        <a:rPr lang="zh-TW" altLang="en-US" sz="1000" u="none" strike="noStrike" dirty="0">
                          <a:effectLst/>
                          <a:latin typeface="+mn-ea"/>
                          <a:ea typeface="+mn-ea"/>
                        </a:rPr>
                        <a:t>１日後：５０％</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４０％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都市ガスは振動に応じて自動的に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供給が停止される。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安全点検や復旧作業により、徐々にガス停止が解消される。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道路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道路設備</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５０００箇所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道路設備の損傷、液状化、土砂災害等で通行止めが発生する。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停電で信号が停止、建物倒壊による道路閉塞や大渋滞が発生し、消防・救命活動に支障をきたす。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高速道路や直轄国道で仮復旧が進められる。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津波浸水地域に侵入できないほか、</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迂回路も渋滞することで、物流・人流が滞る。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56746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鉄道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鉄道施設</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１８００箇所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新幹線・在来線共に広域にわたり運転を見合わせ、大量の帰宅困難者が発生する。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鉄道輸送が停滞し、内陸部等燃料を鉄道貨物輸送に頼っている地域で燃料不足が発生する。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港湾</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空港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係留施設</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被害箇所数</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岸壁：２２０</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その他係留施設</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５１０</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揺れにより岸壁に被害が発生、津波により設備や航路に被害が発生、機能が停止する。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被害確認のため、空港が閉鎖される。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被害状況や復旧状況により、救急・救命活動、物資・人員輸送の拠点として使用される場合もある。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拠点となる空港への航空便は、他空港へ代替運航となる。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331141" y="8303318"/>
            <a:ext cx="61938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AutoShape 147">
            <a:extLst>
              <a:ext uri="{FF2B5EF4-FFF2-40B4-BE49-F238E27FC236}">
                <a16:creationId xmlns:a16="http://schemas.microsoft.com/office/drawing/2014/main" id="{C0BAABFF-4AAF-3677-C942-673A9FDAE4B9}"/>
              </a:ext>
            </a:extLst>
          </p:cNvPr>
          <p:cNvSpPr>
            <a:spLocks noChangeArrowheads="1"/>
          </p:cNvSpPr>
          <p:nvPr/>
        </p:nvSpPr>
        <p:spPr bwMode="auto">
          <a:xfrm>
            <a:off x="331141" y="8891207"/>
            <a:ext cx="6275076" cy="445283"/>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ここで主な経営資源の被害イメージをつかみました。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３　財務面での被害想定」では、操業が停止した場合の財務状況について考えます。</a:t>
            </a:r>
          </a:p>
        </p:txBody>
      </p:sp>
    </p:spTree>
    <p:extLst>
      <p:ext uri="{BB962C8B-B14F-4D97-AF65-F5344CB8AC3E}">
        <p14:creationId xmlns:p14="http://schemas.microsoft.com/office/powerpoint/2010/main" val="3708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33375" y="2432720"/>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手元資金の状況</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114803" name="Group 115"/>
          <p:cNvGraphicFramePr>
            <a:graphicFrameLocks noGrp="1"/>
          </p:cNvGraphicFramePr>
          <p:nvPr>
            <p:extLst>
              <p:ext uri="{D42A27DB-BD31-4B8C-83A1-F6EECF244321}">
                <p14:modId xmlns:p14="http://schemas.microsoft.com/office/powerpoint/2010/main" val="413628886"/>
              </p:ext>
            </p:extLst>
          </p:nvPr>
        </p:nvGraphicFramePr>
        <p:xfrm>
          <a:off x="333375" y="2707357"/>
          <a:ext cx="5897713" cy="2089169"/>
        </p:xfrm>
        <a:graphic>
          <a:graphicData uri="http://schemas.openxmlformats.org/drawingml/2006/table">
            <a:tbl>
              <a:tblPr/>
              <a:tblGrid>
                <a:gridCol w="1001713">
                  <a:extLst>
                    <a:ext uri="{9D8B030D-6E8A-4147-A177-3AD203B41FA5}">
                      <a16:colId xmlns:a16="http://schemas.microsoft.com/office/drawing/2014/main" val="2033862265"/>
                    </a:ext>
                  </a:extLst>
                </a:gridCol>
                <a:gridCol w="1440000">
                  <a:extLst>
                    <a:ext uri="{9D8B030D-6E8A-4147-A177-3AD203B41FA5}">
                      <a16:colId xmlns:a16="http://schemas.microsoft.com/office/drawing/2014/main" val="1345278266"/>
                    </a:ext>
                  </a:extLst>
                </a:gridCol>
                <a:gridCol w="396000">
                  <a:extLst>
                    <a:ext uri="{9D8B030D-6E8A-4147-A177-3AD203B41FA5}">
                      <a16:colId xmlns:a16="http://schemas.microsoft.com/office/drawing/2014/main" val="1711057269"/>
                    </a:ext>
                  </a:extLst>
                </a:gridCol>
                <a:gridCol w="3060000">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　　　　考</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現金・預金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火災　</a:t>
                      </a: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水害　</a:t>
                      </a: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会社資産</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株券等の売却可能な資産を記入してください。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a:t>
                      </a:r>
                      <a:endParaRPr kumimoji="1" lang="ja-JP" altLang="en-US" sz="1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６</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142996"/>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復旧費用・その他支払額の予測</a:t>
            </a:r>
            <a:endParaRPr lang="ja-JP" altLang="en-US" sz="1800" b="0" dirty="0">
              <a:latin typeface="ＭＳ ゴシック" panose="020B0609070205080204" pitchFamily="49" charset="-128"/>
              <a:ea typeface="ＭＳ ゴシック" panose="020B0609070205080204" pitchFamily="49" charset="-128"/>
            </a:endParaRPr>
          </a:p>
        </p:txBody>
      </p:sp>
      <p:sp>
        <p:nvSpPr>
          <p:cNvPr id="13343" name="Text Box 31"/>
          <p:cNvSpPr txBox="1">
            <a:spLocks noChangeArrowheads="1"/>
          </p:cNvSpPr>
          <p:nvPr/>
        </p:nvSpPr>
        <p:spPr bwMode="auto">
          <a:xfrm>
            <a:off x="333374" y="920750"/>
            <a:ext cx="62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ポイントｰ</a:t>
            </a:r>
          </a:p>
          <a:p>
            <a:pPr eaLnBrk="1" hangingPunct="1"/>
            <a:endParaRPr lang="ja-JP" altLang="en-US" sz="800" b="0" dirty="0">
              <a:solidFill>
                <a:srgbClr val="808080"/>
              </a:solidFill>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被災により、営業が停止すると、収入が“ゼロ”になってしまいます。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一方、支出は、被害を受けた設備などの復旧費用に加え、従業員の給与の支払いや買掛金の決済など、</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平常時と変わらず行う必要があります。</a:t>
            </a:r>
          </a:p>
          <a:p>
            <a:pPr eaLnBrk="1" hangingPunct="1">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この項目では、あなたの会社で利用できる資金を整理するとともに、被災後の財務状況を簡単に見積もります。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概算して得られた「手元資金」が、「復旧費用」よりも少ない場合は、緊急貸付についてあらかじめ取引のある金融機関に相談することをお勧めします。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２．４．３　財務面での被害想定</a:t>
            </a:r>
            <a:endParaRPr lang="ja-JP" altLang="en-US" b="0" dirty="0">
              <a:latin typeface="ＭＳ ゴシック" panose="020B0609070205080204" pitchFamily="49" charset="-128"/>
              <a:ea typeface="ＭＳ ゴシック" panose="020B0609070205080204" pitchFamily="49" charset="-128"/>
            </a:endParaRPr>
          </a:p>
        </p:txBody>
      </p:sp>
      <p:sp>
        <p:nvSpPr>
          <p:cNvPr id="114721" name="Text Box 33"/>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381" name="Text Box 81"/>
          <p:cNvSpPr txBox="1">
            <a:spLocks noChangeArrowheads="1"/>
          </p:cNvSpPr>
          <p:nvPr/>
        </p:nvSpPr>
        <p:spPr bwMode="auto">
          <a:xfrm>
            <a:off x="333375" y="4796538"/>
            <a:ext cx="6191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808080"/>
                </a:solidFill>
                <a:latin typeface="ＭＳ ゴシック" panose="020B0609070205080204" pitchFamily="49" charset="-128"/>
                <a:ea typeface="ＭＳ ゴシック" panose="020B0609070205080204" pitchFamily="49" charset="-128"/>
              </a:rPr>
              <a:t>過去の被災企業の経験等により、一般的に１か月分の売上高程度を確保することが望ましいと考えられています。（中小企業庁「中小企業ＢＣＰ策定運用指針」より）</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7" name="Text Box 111"/>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3388" name="Text Box 112"/>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3389" name="Text Box 113"/>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2">
            <a:extLst>
              <a:ext uri="{FF2B5EF4-FFF2-40B4-BE49-F238E27FC236}">
                <a16:creationId xmlns:a16="http://schemas.microsoft.com/office/drawing/2014/main" id="{70946634-94EA-3BA2-26BC-9146E2EE9FD4}"/>
              </a:ext>
            </a:extLst>
          </p:cNvPr>
          <p:cNvSpPr txBox="1">
            <a:spLocks noChangeArrowheads="1"/>
          </p:cNvSpPr>
          <p:nvPr/>
        </p:nvSpPr>
        <p:spPr bwMode="auto">
          <a:xfrm>
            <a:off x="292572" y="8597900"/>
            <a:ext cx="59769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復旧期間・再調達期間は、営業停止期間中であっても必要となる給与等の支払額を概算するために用います。</a:t>
            </a:r>
          </a:p>
        </p:txBody>
      </p:sp>
      <p:graphicFrame>
        <p:nvGraphicFramePr>
          <p:cNvPr id="3" name="Group 114">
            <a:extLst>
              <a:ext uri="{FF2B5EF4-FFF2-40B4-BE49-F238E27FC236}">
                <a16:creationId xmlns:a16="http://schemas.microsoft.com/office/drawing/2014/main" id="{110D73C4-17D0-7306-DC63-A39DEA549461}"/>
              </a:ext>
            </a:extLst>
          </p:cNvPr>
          <p:cNvGraphicFramePr>
            <a:graphicFrameLocks noGrp="1"/>
          </p:cNvGraphicFramePr>
          <p:nvPr>
            <p:extLst>
              <p:ext uri="{D42A27DB-BD31-4B8C-83A1-F6EECF244321}">
                <p14:modId xmlns:p14="http://schemas.microsoft.com/office/powerpoint/2010/main" val="174237786"/>
              </p:ext>
            </p:extLst>
          </p:nvPr>
        </p:nvGraphicFramePr>
        <p:xfrm>
          <a:off x="333375" y="5400171"/>
          <a:ext cx="5878272" cy="3081221"/>
        </p:xfrm>
        <a:graphic>
          <a:graphicData uri="http://schemas.openxmlformats.org/drawingml/2006/table">
            <a:tbl>
              <a:tblPr/>
              <a:tblGrid>
                <a:gridCol w="1440000">
                  <a:extLst>
                    <a:ext uri="{9D8B030D-6E8A-4147-A177-3AD203B41FA5}">
                      <a16:colId xmlns:a16="http://schemas.microsoft.com/office/drawing/2014/main" val="3654223482"/>
                    </a:ext>
                  </a:extLst>
                </a:gridCol>
                <a:gridCol w="1080000">
                  <a:extLst>
                    <a:ext uri="{9D8B030D-6E8A-4147-A177-3AD203B41FA5}">
                      <a16:colId xmlns:a16="http://schemas.microsoft.com/office/drawing/2014/main" val="1908366501"/>
                    </a:ext>
                  </a:extLst>
                </a:gridCol>
                <a:gridCol w="216000">
                  <a:extLst>
                    <a:ext uri="{9D8B030D-6E8A-4147-A177-3AD203B41FA5}">
                      <a16:colId xmlns:a16="http://schemas.microsoft.com/office/drawing/2014/main" val="210246106"/>
                    </a:ext>
                  </a:extLst>
                </a:gridCol>
                <a:gridCol w="442232">
                  <a:extLst>
                    <a:ext uri="{9D8B030D-6E8A-4147-A177-3AD203B41FA5}">
                      <a16:colId xmlns:a16="http://schemas.microsoft.com/office/drawing/2014/main" val="1554978676"/>
                    </a:ext>
                  </a:extLst>
                </a:gridCol>
                <a:gridCol w="468000">
                  <a:extLst>
                    <a:ext uri="{9D8B030D-6E8A-4147-A177-3AD203B41FA5}">
                      <a16:colId xmlns:a16="http://schemas.microsoft.com/office/drawing/2014/main" val="1167693386"/>
                    </a:ext>
                  </a:extLst>
                </a:gridCol>
                <a:gridCol w="360040">
                  <a:extLst>
                    <a:ext uri="{9D8B030D-6E8A-4147-A177-3AD203B41FA5}">
                      <a16:colId xmlns:a16="http://schemas.microsoft.com/office/drawing/2014/main" val="1612614555"/>
                    </a:ext>
                  </a:extLst>
                </a:gridCol>
                <a:gridCol w="360000">
                  <a:extLst>
                    <a:ext uri="{9D8B030D-6E8A-4147-A177-3AD203B41FA5}">
                      <a16:colId xmlns:a16="http://schemas.microsoft.com/office/drawing/2014/main" val="778167531"/>
                    </a:ext>
                  </a:extLst>
                </a:gridCol>
                <a:gridCol w="252000">
                  <a:extLst>
                    <a:ext uri="{9D8B030D-6E8A-4147-A177-3AD203B41FA5}">
                      <a16:colId xmlns:a16="http://schemas.microsoft.com/office/drawing/2014/main" val="617855304"/>
                    </a:ext>
                  </a:extLst>
                </a:gridCol>
                <a:gridCol w="900000">
                  <a:extLst>
                    <a:ext uri="{9D8B030D-6E8A-4147-A177-3AD203B41FA5}">
                      <a16:colId xmlns:a16="http://schemas.microsoft.com/office/drawing/2014/main" val="2852970419"/>
                    </a:ext>
                  </a:extLst>
                </a:gridCol>
                <a:gridCol w="360000">
                  <a:extLst>
                    <a:ext uri="{9D8B030D-6E8A-4147-A177-3AD203B41FA5}">
                      <a16:colId xmlns:a16="http://schemas.microsoft.com/office/drawing/2014/main" val="386343589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再調達期間</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復旧費用・その他支払額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3446030"/>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９０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４５</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８００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小　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a:t>
                      </a:r>
                      <a:r>
                        <a:rPr kumimoji="1" lang="en-US" altLang="ja-JP"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８００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900282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一日</a:t>
                      </a:r>
                      <a:br>
                        <a:rPr kumimoji="1"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あたり</a:t>
                      </a:r>
                    </a:p>
                  </a:txBody>
                  <a:tcPr marL="0" marR="0" marT="36000" marB="36000" anchor="ctr" horzOverflow="overflow">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３５</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r>
                        <a:rPr kumimoji="1"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９０</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日＝</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１５０</a:t>
                      </a:r>
                    </a:p>
                  </a:txBody>
                  <a:tcPr marL="0" marR="0" marT="36000" marB="3600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2211502995"/>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16042623"/>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合計</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７，９５０</a:t>
                      </a:r>
                    </a:p>
                  </a:txBody>
                  <a:tcPr marL="72000" marR="72000" marT="36000" marB="36000" anchor="ctr" horzOverflow="overflow">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tcPr>
                </a:tc>
                <a:extLst>
                  <a:ext uri="{0D108BD9-81ED-4DB2-BD59-A6C34878D82A}">
                    <a16:rowId xmlns:a16="http://schemas.microsoft.com/office/drawing/2014/main" val="210699265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603490"/>
                  </a:ext>
                </a:extLst>
              </a:tr>
            </a:tbl>
          </a:graphicData>
        </a:graphic>
      </p:graphicFrame>
      <p:sp>
        <p:nvSpPr>
          <p:cNvPr id="4" name="AutoShape 116">
            <a:extLst>
              <a:ext uri="{FF2B5EF4-FFF2-40B4-BE49-F238E27FC236}">
                <a16:creationId xmlns:a16="http://schemas.microsoft.com/office/drawing/2014/main" id="{C91B95A4-4E2D-58A5-837B-B86ACC13FD7B}"/>
              </a:ext>
            </a:extLst>
          </p:cNvPr>
          <p:cNvSpPr>
            <a:spLocks noChangeArrowheads="1"/>
          </p:cNvSpPr>
          <p:nvPr/>
        </p:nvSpPr>
        <p:spPr bwMode="auto">
          <a:xfrm>
            <a:off x="5083906" y="2259294"/>
            <a:ext cx="1584325" cy="504825"/>
          </a:xfrm>
          <a:prstGeom prst="wedgeRectCallout">
            <a:avLst>
              <a:gd name="adj1" fmla="val -39797"/>
              <a:gd name="adj2" fmla="val 8264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応急対策や当面の運転資金として、売上高１か月分を確保しましょう。（</a:t>
            </a:r>
            <a:r>
              <a:rPr lang="en-US" altLang="ja-JP" sz="900" b="0" dirty="0">
                <a:solidFill>
                  <a:srgbClr val="003300"/>
                </a:solidFill>
                <a:latin typeface="ＭＳ ゴシック" panose="020B0609070205080204" pitchFamily="49" charset="-128"/>
                <a:ea typeface="ＭＳ ゴシック" panose="020B0609070205080204" pitchFamily="49" charset="-128"/>
              </a:rPr>
              <a:t>※</a:t>
            </a:r>
            <a:r>
              <a:rPr lang="ja-JP" altLang="en-US" sz="900" b="0" dirty="0">
                <a:solidFill>
                  <a:srgbClr val="003300"/>
                </a:solidFill>
                <a:latin typeface="ＭＳ ゴシック" panose="020B0609070205080204" pitchFamily="49" charset="-128"/>
                <a:ea typeface="ＭＳ ゴシック" panose="020B0609070205080204" pitchFamily="49" charset="-128"/>
              </a:rPr>
              <a:t>）</a:t>
            </a:r>
          </a:p>
        </p:txBody>
      </p:sp>
      <p:sp>
        <p:nvSpPr>
          <p:cNvPr id="5" name="AutoShape 117">
            <a:extLst>
              <a:ext uri="{FF2B5EF4-FFF2-40B4-BE49-F238E27FC236}">
                <a16:creationId xmlns:a16="http://schemas.microsoft.com/office/drawing/2014/main" id="{53C50296-4835-A506-D1F7-A621DC95633D}"/>
              </a:ext>
            </a:extLst>
          </p:cNvPr>
          <p:cNvSpPr>
            <a:spLocks noChangeArrowheads="1"/>
          </p:cNvSpPr>
          <p:nvPr/>
        </p:nvSpPr>
        <p:spPr bwMode="auto">
          <a:xfrm>
            <a:off x="2839341" y="6822030"/>
            <a:ext cx="2139526" cy="371475"/>
          </a:xfrm>
          <a:prstGeom prst="wedgeRectCallout">
            <a:avLst>
              <a:gd name="adj1" fmla="val 31538"/>
              <a:gd name="adj2" fmla="val 18184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「復旧期間の最大値」を用いて、</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その期間に必要な支払額を概算します。</a:t>
            </a:r>
          </a:p>
        </p:txBody>
      </p:sp>
      <p:sp>
        <p:nvSpPr>
          <p:cNvPr id="6" name="AutoShape 71">
            <a:extLst>
              <a:ext uri="{FF2B5EF4-FFF2-40B4-BE49-F238E27FC236}">
                <a16:creationId xmlns:a16="http://schemas.microsoft.com/office/drawing/2014/main" id="{8C3BBC62-29C6-800F-F345-96EF8DB026AC}"/>
              </a:ext>
            </a:extLst>
          </p:cNvPr>
          <p:cNvSpPr>
            <a:spLocks noChangeArrowheads="1"/>
          </p:cNvSpPr>
          <p:nvPr/>
        </p:nvSpPr>
        <p:spPr bwMode="auto">
          <a:xfrm>
            <a:off x="329696" y="9201176"/>
            <a:ext cx="5976938" cy="490537"/>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ここまでに確認したあなたの会社の被害状況を基に、「２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５　被害想定に基づくＢＣＰ対応策の検討」</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では、より詳細に重要業務に必要な経営資源が受ける被害の影響を分析し、目標とする時間内での</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復旧が難しい要因については、その対応策を検討します。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289">
            <a:extLst>
              <a:ext uri="{FF2B5EF4-FFF2-40B4-BE49-F238E27FC236}">
                <a16:creationId xmlns:a16="http://schemas.microsoft.com/office/drawing/2014/main" id="{2BD8836C-537C-2FD6-EBF4-333C639A7BE4}"/>
              </a:ext>
            </a:extLst>
          </p:cNvPr>
          <p:cNvGraphicFramePr>
            <a:graphicFrameLocks noGrp="1"/>
          </p:cNvGraphicFramePr>
          <p:nvPr>
            <p:extLst>
              <p:ext uri="{D42A27DB-BD31-4B8C-83A1-F6EECF244321}">
                <p14:modId xmlns:p14="http://schemas.microsoft.com/office/powerpoint/2010/main" val="463338739"/>
              </p:ext>
            </p:extLst>
          </p:nvPr>
        </p:nvGraphicFramePr>
        <p:xfrm>
          <a:off x="677873" y="2580461"/>
          <a:ext cx="5912838" cy="6737582"/>
        </p:xfrm>
        <a:graphic>
          <a:graphicData uri="http://schemas.openxmlformats.org/drawingml/2006/table">
            <a:tbl>
              <a:tblPr/>
              <a:tblGrid>
                <a:gridCol w="302855">
                  <a:extLst>
                    <a:ext uri="{9D8B030D-6E8A-4147-A177-3AD203B41FA5}">
                      <a16:colId xmlns:a16="http://schemas.microsoft.com/office/drawing/2014/main" val="2104106331"/>
                    </a:ext>
                  </a:extLst>
                </a:gridCol>
                <a:gridCol w="2333983">
                  <a:extLst>
                    <a:ext uri="{9D8B030D-6E8A-4147-A177-3AD203B41FA5}">
                      <a16:colId xmlns:a16="http://schemas.microsoft.com/office/drawing/2014/main" val="2389560408"/>
                    </a:ext>
                  </a:extLst>
                </a:gridCol>
                <a:gridCol w="1440000">
                  <a:extLst>
                    <a:ext uri="{9D8B030D-6E8A-4147-A177-3AD203B41FA5}">
                      <a16:colId xmlns:a16="http://schemas.microsoft.com/office/drawing/2014/main" val="344614311"/>
                    </a:ext>
                  </a:extLst>
                </a:gridCol>
                <a:gridCol w="576000">
                  <a:extLst>
                    <a:ext uri="{9D8B030D-6E8A-4147-A177-3AD203B41FA5}">
                      <a16:colId xmlns:a16="http://schemas.microsoft.com/office/drawing/2014/main" val="3914944808"/>
                    </a:ext>
                  </a:extLst>
                </a:gridCol>
                <a:gridCol w="1260000">
                  <a:extLst>
                    <a:ext uri="{9D8B030D-6E8A-4147-A177-3AD203B41FA5}">
                      <a16:colId xmlns:a16="http://schemas.microsoft.com/office/drawing/2014/main" val="3905054793"/>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代替性</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の有無</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代替内容</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何人必要ですか？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営業部門５名</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資格が必要ないため、</a:t>
                      </a:r>
                      <a:b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管理部門のメンバー等が</a:t>
                      </a:r>
                      <a:b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代替可能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入出荷係３名</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事業所の復旧に総務△△氏</a:t>
                      </a:r>
                    </a:p>
                  </a:txBody>
                  <a:tcPr marL="36000" marR="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rowSpan="1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モノ</a:t>
                      </a:r>
                    </a:p>
                  </a:txBody>
                  <a:tcPr marL="36000" marR="36000" marT="0" marB="0" vert="eaVert"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店舗・倉庫・事務所が</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本店店舗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蒲郡倉庫</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●●物流倉庫を利用可能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5732380"/>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どの設備・備品・車両等が必要ですか？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データサーバー</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2026</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年クラウドに移行予定</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PC</a:t>
                      </a: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入出庫管理</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QR</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コードプリンター</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9280972"/>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商品・サプライヤー</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商品・サプライヤーが必要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各種商品</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複数のメーカーより入庫</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5499323"/>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29503"/>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1282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入出荷等に関わる物流は？</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○○運輸</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△△運送に変更可能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△△運送</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〇〇運輸に変更可能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142364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必要なインフラは？</a:t>
                      </a:r>
                      <a:endPar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非常用発電機（小型）</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通信（電話通信回線）</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46648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システム・データ・書類</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データ・書類は何が必要ですか？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受発注関連データ</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事務所のサーバーに保管している</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入出庫システム</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取引先と情報共有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2892763"/>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469673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運転資金にどれぐらいの額が必要ですか？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平時の運転資金２５百万円</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144943"/>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0094469"/>
                  </a:ext>
                </a:extLst>
              </a:tr>
            </a:tbl>
          </a:graphicData>
        </a:graphic>
      </p:graphicFrame>
      <p:grpSp>
        <p:nvGrpSpPr>
          <p:cNvPr id="7" name="グループ化 6">
            <a:extLst>
              <a:ext uri="{FF2B5EF4-FFF2-40B4-BE49-F238E27FC236}">
                <a16:creationId xmlns:a16="http://schemas.microsoft.com/office/drawing/2014/main" id="{B77AB15E-01C2-B821-A6F1-68717FAB5188}"/>
              </a:ext>
            </a:extLst>
          </p:cNvPr>
          <p:cNvGrpSpPr/>
          <p:nvPr/>
        </p:nvGrpSpPr>
        <p:grpSpPr>
          <a:xfrm>
            <a:off x="2227070" y="9345488"/>
            <a:ext cx="2438786" cy="384979"/>
            <a:chOff x="2227070" y="9324820"/>
            <a:chExt cx="2438786" cy="384979"/>
          </a:xfrm>
        </p:grpSpPr>
        <p:sp>
          <p:nvSpPr>
            <p:cNvPr id="4" name="二等辺三角形 3">
              <a:extLst>
                <a:ext uri="{FF2B5EF4-FFF2-40B4-BE49-F238E27FC236}">
                  <a16:creationId xmlns:a16="http://schemas.microsoft.com/office/drawing/2014/main" id="{38227898-BB21-433B-8A90-824177578A39}"/>
                </a:ext>
              </a:extLst>
            </p:cNvPr>
            <p:cNvSpPr/>
            <p:nvPr/>
          </p:nvSpPr>
          <p:spPr bwMode="auto">
            <a:xfrm flipV="1">
              <a:off x="2354247" y="9324820"/>
              <a:ext cx="2184432" cy="384979"/>
            </a:xfrm>
            <a:prstGeom prst="triangle">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456" name="Text Box 278"/>
            <p:cNvSpPr txBox="1">
              <a:spLocks noChangeArrowheads="1"/>
            </p:cNvSpPr>
            <p:nvPr/>
          </p:nvSpPr>
          <p:spPr bwMode="auto">
            <a:xfrm>
              <a:off x="2227070" y="9416925"/>
              <a:ext cx="2438786" cy="263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100" b="0" dirty="0">
                  <a:latin typeface="ＭＳ ゴシック" panose="020B0609070205080204" pitchFamily="49" charset="-128"/>
                  <a:ea typeface="ＭＳ ゴシック" panose="020B0609070205080204" pitchFamily="49" charset="-128"/>
                </a:rPr>
                <a:t>ＳＴＥＰ２の各種経営資源の設問へ</a:t>
              </a:r>
            </a:p>
          </p:txBody>
        </p:sp>
      </p:grpSp>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99"/>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340" name="Text Box 4"/>
          <p:cNvSpPr txBox="1">
            <a:spLocks noChangeArrowheads="1"/>
          </p:cNvSpPr>
          <p:nvPr/>
        </p:nvSpPr>
        <p:spPr bwMode="auto">
          <a:xfrm>
            <a:off x="118889" y="2257409"/>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STEP</a:t>
            </a:r>
            <a:r>
              <a:rPr lang="ja-JP" altLang="en-US" sz="1200" b="0" dirty="0">
                <a:latin typeface="ＭＳ ゴシック" panose="020B0609070205080204" pitchFamily="49" charset="-128"/>
                <a:ea typeface="ＭＳ ゴシック" panose="020B0609070205080204" pitchFamily="49" charset="-128"/>
              </a:rPr>
              <a:t>１　重要な経営資源の抽出</a:t>
            </a:r>
          </a:p>
        </p:txBody>
      </p:sp>
      <p:sp>
        <p:nvSpPr>
          <p:cNvPr id="115717" name="Text Box 5"/>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２．５　被害想定に基づくＢＣＰ対応策の検討</a:t>
            </a: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で決めた、あなたの会社の重要業務を対象</a:t>
            </a:r>
            <a:r>
              <a:rPr lang="ja-JP" altLang="en-US" b="0">
                <a:latin typeface="ＭＳ ゴシック" panose="020B0609070205080204" pitchFamily="49" charset="-128"/>
                <a:ea typeface="ＭＳ ゴシック" panose="020B0609070205080204" pitchFamily="49" charset="-128"/>
              </a:rPr>
              <a:t>に、</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１</a:t>
            </a:r>
            <a:r>
              <a:rPr lang="ja-JP" altLang="en-US" b="0" dirty="0">
                <a:latin typeface="ＭＳ ゴシック" panose="020B0609070205080204" pitchFamily="49" charset="-128"/>
                <a:ea typeface="ＭＳ ゴシック" panose="020B0609070205080204" pitchFamily="49" charset="-128"/>
              </a:rPr>
              <a:t>では、どのような経営資源が必要なのかを整理</a:t>
            </a:r>
            <a:r>
              <a:rPr lang="ja-JP" altLang="en-US" b="0">
                <a:latin typeface="ＭＳ ゴシック" panose="020B0609070205080204" pitchFamily="49" charset="-128"/>
                <a:ea typeface="ＭＳ ゴシック" panose="020B0609070205080204" pitchFamily="49" charset="-128"/>
              </a:rPr>
              <a:t>し、</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２</a:t>
            </a:r>
            <a:r>
              <a:rPr lang="ja-JP" altLang="en-US" b="0" dirty="0">
                <a:latin typeface="ＭＳ ゴシック" panose="020B0609070205080204" pitchFamily="49" charset="-128"/>
                <a:ea typeface="ＭＳ ゴシック" panose="020B0609070205080204" pitchFamily="49" charset="-128"/>
              </a:rPr>
              <a:t>では、大規模地震が発生すると、どのような状況（被害）になり、復旧目標までに事業を復旧させるには、どのような対応策を行う必要があるのかを検討します。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27" name="Text Box 124"/>
          <p:cNvSpPr txBox="1">
            <a:spLocks noChangeArrowheads="1"/>
          </p:cNvSpPr>
          <p:nvPr/>
        </p:nvSpPr>
        <p:spPr bwMode="auto">
          <a:xfrm>
            <a:off x="31180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１</a:t>
            </a:r>
            <a:endParaRPr lang="en-US" altLang="ja-JP" sz="900" b="0" dirty="0">
              <a:latin typeface="ＭＳ ゴシック" panose="020B0609070205080204" pitchFamily="49" charset="-128"/>
              <a:ea typeface="ＭＳ ゴシック" panose="020B0609070205080204" pitchFamily="49" charset="-128"/>
            </a:endParaRP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0" name="Text Box 127"/>
          <p:cNvSpPr txBox="1">
            <a:spLocks noChangeArrowheads="1"/>
          </p:cNvSpPr>
          <p:nvPr/>
        </p:nvSpPr>
        <p:spPr bwMode="auto">
          <a:xfrm>
            <a:off x="1854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２</a:t>
            </a:r>
            <a:endParaRPr lang="en-US" altLang="ja-JP" sz="900" b="0" dirty="0">
              <a:latin typeface="ＭＳ ゴシック" panose="020B0609070205080204" pitchFamily="49" charset="-128"/>
              <a:ea typeface="ＭＳ ゴシック" panose="020B0609070205080204" pitchFamily="49" charset="-128"/>
            </a:endParaRP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3" name="Text Box 130"/>
          <p:cNvSpPr txBox="1">
            <a:spLocks noChangeArrowheads="1"/>
          </p:cNvSpPr>
          <p:nvPr/>
        </p:nvSpPr>
        <p:spPr bwMode="auto">
          <a:xfrm>
            <a:off x="3505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３</a:t>
            </a:r>
            <a:endParaRPr lang="en-US" altLang="ja-JP" sz="900" b="0" dirty="0">
              <a:latin typeface="ＭＳ ゴシック" panose="020B0609070205080204" pitchFamily="49" charset="-128"/>
              <a:ea typeface="ＭＳ ゴシック" panose="020B0609070205080204" pitchFamily="49" charset="-128"/>
            </a:endParaRP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6" name="Text Box 133"/>
          <p:cNvSpPr txBox="1">
            <a:spLocks noChangeArrowheads="1"/>
          </p:cNvSpPr>
          <p:nvPr/>
        </p:nvSpPr>
        <p:spPr bwMode="auto">
          <a:xfrm>
            <a:off x="5307670"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４</a:t>
            </a:r>
            <a:endParaRPr lang="en-US" altLang="ja-JP" sz="900" b="0" dirty="0">
              <a:latin typeface="ＭＳ ゴシック" panose="020B0609070205080204" pitchFamily="49" charset="-128"/>
              <a:ea typeface="ＭＳ ゴシック" panose="020B0609070205080204" pitchFamily="49" charset="-128"/>
            </a:endParaRP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dirty="0">
                <a:solidFill>
                  <a:srgbClr val="003300"/>
                </a:solidFill>
                <a:latin typeface="ＭＳ ゴシック" panose="020B0609070205080204" pitchFamily="49" charset="-128"/>
                <a:ea typeface="ＭＳ ゴシック" panose="020B0609070205080204" pitchFamily="49" charset="-128"/>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4" name="Text Box 15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4445" name="Text Box 15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4446" name="Text Box 15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B870A273-691B-C6F6-AC86-3466F19064F1}"/>
              </a:ext>
            </a:extLst>
          </p:cNvPr>
          <p:cNvGraphicFramePr>
            <a:graphicFrameLocks noGrp="1"/>
          </p:cNvGraphicFramePr>
          <p:nvPr>
            <p:extLst>
              <p:ext uri="{D42A27DB-BD31-4B8C-83A1-F6EECF244321}">
                <p14:modId xmlns:p14="http://schemas.microsoft.com/office/powerpoint/2010/main" val="1926059110"/>
              </p:ext>
            </p:extLst>
          </p:nvPr>
        </p:nvGraphicFramePr>
        <p:xfrm>
          <a:off x="166193" y="2570007"/>
          <a:ext cx="468000" cy="6736218"/>
        </p:xfrm>
        <a:graphic>
          <a:graphicData uri="http://schemas.openxmlformats.org/drawingml/2006/table">
            <a:tbl>
              <a:tblPr/>
              <a:tblGrid>
                <a:gridCol w="468000">
                  <a:extLst>
                    <a:ext uri="{9D8B030D-6E8A-4147-A177-3AD203B41FA5}">
                      <a16:colId xmlns:a16="http://schemas.microsoft.com/office/drawing/2014/main" val="2996627543"/>
                    </a:ext>
                  </a:extLst>
                </a:gridCol>
              </a:tblGrid>
              <a:tr h="1295397">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1279525" rtl="0" eaLnBrk="1" fontAlgn="ctr" latinLnBrk="0" hangingPunct="1">
                        <a:lnSpc>
                          <a:spcPct val="9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重要業務である</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655299"/>
                  </a:ext>
                </a:extLst>
              </a:tr>
              <a:tr h="3436167">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defRPr/>
                      </a:pPr>
                      <a:r>
                        <a:rPr kumimoji="1" lang="ja-JP" altLang="en-US" sz="14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rPr>
                        <a:t>本店の営業（特に生活必需品の販売）</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615854"/>
                  </a:ext>
                </a:extLst>
              </a:tr>
              <a:tr h="2004654">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には右表の経営資源が必要</a:t>
                      </a:r>
                    </a:p>
                  </a:txBody>
                  <a:tcPr marL="0" marR="0" marT="0" marB="0" vert="eaVert" anchor="ctr" horzOverflow="overflow">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87572"/>
                  </a:ext>
                </a:extLst>
              </a:tr>
            </a:tbl>
          </a:graphicData>
        </a:graphic>
      </p:graphicFrame>
      <p:sp>
        <p:nvSpPr>
          <p:cNvPr id="3" name="AutoShape 118">
            <a:extLst>
              <a:ext uri="{FF2B5EF4-FFF2-40B4-BE49-F238E27FC236}">
                <a16:creationId xmlns:a16="http://schemas.microsoft.com/office/drawing/2014/main" id="{05AFBC00-006A-1B6D-3275-042A0B2172AB}"/>
              </a:ext>
            </a:extLst>
          </p:cNvPr>
          <p:cNvSpPr>
            <a:spLocks noChangeArrowheads="1"/>
          </p:cNvSpPr>
          <p:nvPr/>
        </p:nvSpPr>
        <p:spPr bwMode="auto">
          <a:xfrm>
            <a:off x="2668553" y="2164686"/>
            <a:ext cx="4071972" cy="398957"/>
          </a:xfrm>
          <a:prstGeom prst="wedgeRectCallout">
            <a:avLst>
              <a:gd name="adj1" fmla="val -15449"/>
              <a:gd name="adj2" fmla="val 7290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重要業務を行う上で不可欠な経営資源を、もれなく抽出してください。</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重要業務の工程をイメージして、必要な経営資源について考えてください。</a:t>
            </a:r>
          </a:p>
        </p:txBody>
      </p:sp>
      <p:sp>
        <p:nvSpPr>
          <p:cNvPr id="5" name="AutoShape 119">
            <a:extLst>
              <a:ext uri="{FF2B5EF4-FFF2-40B4-BE49-F238E27FC236}">
                <a16:creationId xmlns:a16="http://schemas.microsoft.com/office/drawing/2014/main" id="{77D9FB85-5445-46A8-8F7F-8EE0A3B01ECE}"/>
              </a:ext>
            </a:extLst>
          </p:cNvPr>
          <p:cNvSpPr>
            <a:spLocks noChangeArrowheads="1"/>
          </p:cNvSpPr>
          <p:nvPr/>
        </p:nvSpPr>
        <p:spPr bwMode="auto">
          <a:xfrm>
            <a:off x="1714287" y="3472426"/>
            <a:ext cx="1566552" cy="369332"/>
          </a:xfrm>
          <a:prstGeom prst="wedgeRectCallout">
            <a:avLst>
              <a:gd name="adj1" fmla="val -131968"/>
              <a:gd name="adj2" fmla="val 84964"/>
            </a:avLst>
          </a:prstGeom>
          <a:solidFill>
            <a:schemeClr val="accent5"/>
          </a:solidFill>
          <a:ln w="9525">
            <a:solidFill>
              <a:srgbClr val="003300"/>
            </a:solidFill>
            <a:miter lim="800000"/>
            <a:headEnd/>
            <a:tailEnd/>
          </a:ln>
          <a:effec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２</a:t>
            </a:r>
            <a:r>
              <a:rPr lang="en-US" altLang="ja-JP" sz="900" b="0" dirty="0">
                <a:latin typeface="ＭＳ ゴシック" panose="020B0609070205080204" pitchFamily="49" charset="-128"/>
                <a:ea typeface="ＭＳ ゴシック" panose="020B0609070205080204" pitchFamily="49" charset="-128"/>
              </a:rPr>
              <a:t>.</a:t>
            </a:r>
            <a:r>
              <a:rPr lang="ja-JP" altLang="en-US" sz="900" b="0" dirty="0">
                <a:latin typeface="ＭＳ ゴシック" panose="020B0609070205080204" pitchFamily="49" charset="-128"/>
                <a:ea typeface="ＭＳ ゴシック" panose="020B0609070205080204" pitchFamily="49" charset="-128"/>
              </a:rPr>
              <a:t>２で決定した重要業務</a:t>
            </a:r>
            <a:r>
              <a:rPr lang="ja-JP" altLang="en-US" sz="900" b="0" dirty="0">
                <a:solidFill>
                  <a:srgbClr val="003300"/>
                </a:solidFill>
                <a:latin typeface="ＭＳ ゴシック" panose="020B0609070205080204" pitchFamily="49" charset="-128"/>
                <a:ea typeface="ＭＳ ゴシック" panose="020B0609070205080204" pitchFamily="49" charset="-128"/>
              </a:rPr>
              <a:t>を記入してください。</a:t>
            </a:r>
          </a:p>
        </p:txBody>
      </p:sp>
      <p:sp>
        <p:nvSpPr>
          <p:cNvPr id="6" name="AutoShape 122">
            <a:extLst>
              <a:ext uri="{FF2B5EF4-FFF2-40B4-BE49-F238E27FC236}">
                <a16:creationId xmlns:a16="http://schemas.microsoft.com/office/drawing/2014/main" id="{65FF9E8A-9E08-58AE-CC63-68E63F1D36A5}"/>
              </a:ext>
            </a:extLst>
          </p:cNvPr>
          <p:cNvSpPr>
            <a:spLocks noChangeArrowheads="1"/>
          </p:cNvSpPr>
          <p:nvPr/>
        </p:nvSpPr>
        <p:spPr bwMode="auto">
          <a:xfrm>
            <a:off x="1906993" y="4158590"/>
            <a:ext cx="1373846" cy="369332"/>
          </a:xfrm>
          <a:prstGeom prst="wedgeRectCallout">
            <a:avLst>
              <a:gd name="adj1" fmla="val -71398"/>
              <a:gd name="adj2" fmla="val 4200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着眼する経営資源の</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種類を示しています。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9"/>
          <p:cNvSpPr txBox="1">
            <a:spLocks noChangeArrowheads="1"/>
          </p:cNvSpPr>
          <p:nvPr/>
        </p:nvSpPr>
        <p:spPr bwMode="auto">
          <a:xfrm>
            <a:off x="4360" y="195089"/>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抽出した経営資源の評価（１／３）</a:t>
            </a:r>
          </a:p>
        </p:txBody>
      </p:sp>
      <p:graphicFrame>
        <p:nvGraphicFramePr>
          <p:cNvPr id="93570" name="Group 386"/>
          <p:cNvGraphicFramePr>
            <a:graphicFrameLocks noGrp="1"/>
          </p:cNvGraphicFramePr>
          <p:nvPr>
            <p:extLst>
              <p:ext uri="{D42A27DB-BD31-4B8C-83A1-F6EECF244321}">
                <p14:modId xmlns:p14="http://schemas.microsoft.com/office/powerpoint/2010/main" val="4034342160"/>
              </p:ext>
            </p:extLst>
          </p:nvPr>
        </p:nvGraphicFramePr>
        <p:xfrm>
          <a:off x="405000" y="1425323"/>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安否確認はできますか？（電話が使えない場合）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全店舗共通の安否確認用</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LINE</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グループを作成し、災害時の連絡方法を定める。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店舗ごとの災害時出社基準を明確にし、全従業員に周知する。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交通機関が麻痺している際の出社可能性を考慮に入れ、ＢＣＰ対応要員を決定する。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店舗間の応援体制を構築し、店舗間でスタッフを融通し合う仕組みを作る。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出社・待機の指示はできますか？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従業員の身の回りの安全は確保できていますか？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就業時間外に発災した場合、事業所・店舗に出社する要員を決めていますか？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応援要請は可能ですか？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93315" name="Text Box 131"/>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168" y="9377248"/>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6" name="Text Box 378"/>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5497" name="Text Box 379"/>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5498" name="Text Box 380"/>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190FF589-41F7-D7D3-02E9-EC58B2DA2B06}"/>
              </a:ext>
            </a:extLst>
          </p:cNvPr>
          <p:cNvGraphicFramePr>
            <a:graphicFrameLocks noGrp="1"/>
          </p:cNvGraphicFramePr>
          <p:nvPr>
            <p:extLst>
              <p:ext uri="{D42A27DB-BD31-4B8C-83A1-F6EECF244321}">
                <p14:modId xmlns:p14="http://schemas.microsoft.com/office/powerpoint/2010/main" val="2976060665"/>
              </p:ext>
            </p:extLst>
          </p:nvPr>
        </p:nvGraphicFramePr>
        <p:xfrm>
          <a:off x="416393" y="666164"/>
          <a:ext cx="5981791" cy="638910"/>
        </p:xfrm>
        <a:graphic>
          <a:graphicData uri="http://schemas.openxmlformats.org/drawingml/2006/table">
            <a:tbl>
              <a:tblPr/>
              <a:tblGrid>
                <a:gridCol w="649850">
                  <a:extLst>
                    <a:ext uri="{9D8B030D-6E8A-4147-A177-3AD203B41FA5}">
                      <a16:colId xmlns:a16="http://schemas.microsoft.com/office/drawing/2014/main" val="1817253645"/>
                    </a:ext>
                  </a:extLst>
                </a:gridCol>
                <a:gridCol w="374650">
                  <a:extLst>
                    <a:ext uri="{9D8B030D-6E8A-4147-A177-3AD203B41FA5}">
                      <a16:colId xmlns:a16="http://schemas.microsoft.com/office/drawing/2014/main" val="3593118771"/>
                    </a:ext>
                  </a:extLst>
                </a:gridCol>
                <a:gridCol w="3472198">
                  <a:extLst>
                    <a:ext uri="{9D8B030D-6E8A-4147-A177-3AD203B41FA5}">
                      <a16:colId xmlns:a16="http://schemas.microsoft.com/office/drawing/2014/main" val="4250036833"/>
                    </a:ext>
                  </a:extLst>
                </a:gridCol>
                <a:gridCol w="316109">
                  <a:extLst>
                    <a:ext uri="{9D8B030D-6E8A-4147-A177-3AD203B41FA5}">
                      <a16:colId xmlns:a16="http://schemas.microsoft.com/office/drawing/2014/main" val="4138415489"/>
                    </a:ext>
                  </a:extLst>
                </a:gridCol>
                <a:gridCol w="1168984">
                  <a:extLst>
                    <a:ext uri="{9D8B030D-6E8A-4147-A177-3AD203B41FA5}">
                      <a16:colId xmlns:a16="http://schemas.microsoft.com/office/drawing/2014/main" val="540101505"/>
                    </a:ext>
                  </a:extLst>
                </a:gridCol>
              </a:tblGrid>
              <a:tr h="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本店の営業（特に生活必需品の販売）</a:t>
                      </a: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について、</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120315"/>
                  </a:ext>
                </a:extLst>
              </a:tr>
              <a:tr h="0">
                <a:tc grid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000" b="0" dirty="0">
                          <a:latin typeface="ＭＳ ゴシック" panose="020B0609070205080204" pitchFamily="49" charset="-128"/>
                          <a:ea typeface="ＭＳ ゴシック" panose="020B0609070205080204" pitchFamily="49" charset="-128"/>
                        </a:rPr>
                        <a:t>震度７の地震が発生した場合にも、</a:t>
                      </a: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defRPr/>
                      </a:pPr>
                      <a:endParaRPr lang="ja-JP" altLang="en-US" sz="1000" b="0" dirty="0">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63994005"/>
                  </a:ext>
                </a:extLst>
              </a:tr>
              <a:tr h="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復旧目標である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３日以内に、営業時間を平時の６０％程度に縮小して再開</a:t>
                      </a: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890259"/>
                  </a:ext>
                </a:extLst>
              </a:tr>
            </a:tbl>
          </a:graphicData>
        </a:graphic>
      </p:graphicFrame>
      <p:graphicFrame>
        <p:nvGraphicFramePr>
          <p:cNvPr id="5" name="Group 386">
            <a:extLst>
              <a:ext uri="{FF2B5EF4-FFF2-40B4-BE49-F238E27FC236}">
                <a16:creationId xmlns:a16="http://schemas.microsoft.com/office/drawing/2014/main" id="{A6F26760-54F0-B188-33C5-8E86EBF383CC}"/>
              </a:ext>
            </a:extLst>
          </p:cNvPr>
          <p:cNvGraphicFramePr>
            <a:graphicFrameLocks noGrp="1"/>
          </p:cNvGraphicFramePr>
          <p:nvPr>
            <p:extLst>
              <p:ext uri="{D42A27DB-BD31-4B8C-83A1-F6EECF244321}">
                <p14:modId xmlns:p14="http://schemas.microsoft.com/office/powerpoint/2010/main" val="3081578656"/>
              </p:ext>
            </p:extLst>
          </p:nvPr>
        </p:nvGraphicFramePr>
        <p:xfrm>
          <a:off x="394075" y="4180603"/>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必要に応じて店舗を新耐震の建物に移転する</a:t>
                      </a:r>
                      <a:r>
                        <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必要に応じて耐震診断／耐震補強対策を検討する。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災害時の対応拠点について検討する。</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本店の代替として、駐車場・倉庫もしくは２号店を活用できるようマニュアルを作る。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ＢＣＰ対応拠点を複数検討していますか？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施設が使えない時の代替候補はありますか？</a:t>
                      </a:r>
                      <a:endParaRPr kumimoji="1" lang="ja-JP" altLang="ja-JP"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C73047E8-7780-DF71-1ED7-207B1D5B81B3}"/>
              </a:ext>
            </a:extLst>
          </p:cNvPr>
          <p:cNvGraphicFramePr>
            <a:graphicFrameLocks noGrp="1"/>
          </p:cNvGraphicFramePr>
          <p:nvPr>
            <p:extLst>
              <p:ext uri="{D42A27DB-BD31-4B8C-83A1-F6EECF244321}">
                <p14:modId xmlns:p14="http://schemas.microsoft.com/office/powerpoint/2010/main" val="4286880408"/>
              </p:ext>
            </p:extLst>
          </p:nvPr>
        </p:nvGraphicFramePr>
        <p:xfrm>
          <a:off x="394075" y="6647881"/>
          <a:ext cx="6048000" cy="26313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什器の固定対策は実施済みですか？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店舗の棚等の移動・転倒防止対策を実施する。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地震発生時に使えなくなる設備・</a:t>
                      </a:r>
                      <a:b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備品を確認する。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電子機器の漏電対策を行う。</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設備メーカーの緊急時の連絡先をリスト化しておく。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自社設備の耐震性を把握していますか？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物資の保管状況は万全ですか？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出火のおそれがある設備に地震感知器等を設置していますか？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設備の点検・調整は必要ありますか（自社で対応可能ですか）？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3" name="AutoShape 381">
            <a:extLst>
              <a:ext uri="{FF2B5EF4-FFF2-40B4-BE49-F238E27FC236}">
                <a16:creationId xmlns:a16="http://schemas.microsoft.com/office/drawing/2014/main" id="{741D9AA9-9C48-3A2C-4679-F55A50F0EEAC}"/>
              </a:ext>
            </a:extLst>
          </p:cNvPr>
          <p:cNvSpPr>
            <a:spLocks noChangeArrowheads="1"/>
          </p:cNvSpPr>
          <p:nvPr/>
        </p:nvSpPr>
        <p:spPr bwMode="auto">
          <a:xfrm>
            <a:off x="416393" y="3239222"/>
            <a:ext cx="2364535" cy="345626"/>
          </a:xfrm>
          <a:prstGeom prst="wedgeRectCallout">
            <a:avLst>
              <a:gd name="adj1" fmla="val 72955"/>
              <a:gd name="adj2" fmla="val -7745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dirty="0">
                <a:solidFill>
                  <a:srgbClr val="003300"/>
                </a:solidFill>
                <a:latin typeface="ＭＳ ゴシック" panose="020B0609070205080204" pitchFamily="49" charset="-128"/>
                <a:ea typeface="ＭＳ ゴシック" panose="020B0609070205080204" pitchFamily="49" charset="-128"/>
              </a:rPr>
              <a:t>STEP1</a:t>
            </a:r>
            <a:r>
              <a:rPr lang="ja-JP" altLang="en-US" sz="900" b="0" dirty="0">
                <a:solidFill>
                  <a:srgbClr val="003300"/>
                </a:solidFill>
                <a:latin typeface="ＭＳ ゴシック" panose="020B0609070205080204" pitchFamily="49" charset="-128"/>
                <a:ea typeface="ＭＳ ゴシック" panose="020B0609070205080204" pitchFamily="49" charset="-128"/>
              </a:rPr>
              <a:t>で抽出した経営資源に対する設問に、</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「はい」「いいえ」で答えてください。</a:t>
            </a:r>
          </a:p>
        </p:txBody>
      </p:sp>
      <p:sp>
        <p:nvSpPr>
          <p:cNvPr id="4" name="AutoShape 383">
            <a:extLst>
              <a:ext uri="{FF2B5EF4-FFF2-40B4-BE49-F238E27FC236}">
                <a16:creationId xmlns:a16="http://schemas.microsoft.com/office/drawing/2014/main" id="{0AA7DAA0-FC3F-8F2C-2168-1B7B1028EBD0}"/>
              </a:ext>
            </a:extLst>
          </p:cNvPr>
          <p:cNvSpPr>
            <a:spLocks noChangeArrowheads="1"/>
          </p:cNvSpPr>
          <p:nvPr/>
        </p:nvSpPr>
        <p:spPr bwMode="auto">
          <a:xfrm>
            <a:off x="985522" y="3644892"/>
            <a:ext cx="2270168" cy="503238"/>
          </a:xfrm>
          <a:prstGeom prst="wedgeRectCallout">
            <a:avLst>
              <a:gd name="adj1" fmla="val 98867"/>
              <a:gd name="adj2" fmla="val -8456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ja-JP" sz="900" b="0" dirty="0">
                <a:solidFill>
                  <a:srgbClr val="003300"/>
                </a:solidFill>
                <a:latin typeface="ＭＳ ゴシック" panose="020B0609070205080204" pitchFamily="49" charset="-128"/>
                <a:ea typeface="ＭＳ ゴシック" panose="020B0609070205080204" pitchFamily="49" charset="-128"/>
              </a:rPr>
              <a:t>「いいえ」の場合には、重要業務を継続・早期復旧するための対応策を検討し、記入してください。</a:t>
            </a:r>
            <a:endParaRPr lang="ja-JP" altLang="en-US" sz="900" b="0" dirty="0">
              <a:solidFill>
                <a:srgbClr val="003300"/>
              </a:solidFill>
              <a:latin typeface="ＭＳ ゴシック" panose="020B0609070205080204" pitchFamily="49" charset="-128"/>
              <a:ea typeface="ＭＳ ゴシック" panose="020B0609070205080204" pitchFamily="49" charset="-128"/>
            </a:endParaRPr>
          </a:p>
        </p:txBody>
      </p:sp>
      <p:sp>
        <p:nvSpPr>
          <p:cNvPr id="7" name="AutoShape 384">
            <a:extLst>
              <a:ext uri="{FF2B5EF4-FFF2-40B4-BE49-F238E27FC236}">
                <a16:creationId xmlns:a16="http://schemas.microsoft.com/office/drawing/2014/main" id="{FDB5B8D3-C634-7D74-716A-1CBB09D34CAC}"/>
              </a:ext>
            </a:extLst>
          </p:cNvPr>
          <p:cNvSpPr>
            <a:spLocks noChangeArrowheads="1"/>
          </p:cNvSpPr>
          <p:nvPr/>
        </p:nvSpPr>
        <p:spPr bwMode="auto">
          <a:xfrm>
            <a:off x="2564680" y="8798530"/>
            <a:ext cx="2376488" cy="373614"/>
          </a:xfrm>
          <a:prstGeom prst="wedgeRectCallout">
            <a:avLst>
              <a:gd name="adj1" fmla="val 48286"/>
              <a:gd name="adj2" fmla="val -18337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対応策を検討する際には他企業等との連携の可能性についても考慮してください。</a:t>
            </a:r>
          </a:p>
        </p:txBody>
      </p:sp>
      <p:sp>
        <p:nvSpPr>
          <p:cNvPr id="8" name="AutoShape 275">
            <a:extLst>
              <a:ext uri="{FF2B5EF4-FFF2-40B4-BE49-F238E27FC236}">
                <a16:creationId xmlns:a16="http://schemas.microsoft.com/office/drawing/2014/main" id="{FD47687A-A83E-3450-AD4D-DA126B84DBA4}"/>
              </a:ext>
            </a:extLst>
          </p:cNvPr>
          <p:cNvSpPr>
            <a:spLocks noChangeArrowheads="1"/>
          </p:cNvSpPr>
          <p:nvPr/>
        </p:nvSpPr>
        <p:spPr bwMode="auto">
          <a:xfrm>
            <a:off x="3255690" y="664949"/>
            <a:ext cx="1584325" cy="360363"/>
          </a:xfrm>
          <a:prstGeom prst="wedgeRectCallout">
            <a:avLst>
              <a:gd name="adj1" fmla="val -66833"/>
              <a:gd name="adj2" fmla="val 4691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chemeClr val="hlink"/>
                </a:solidFill>
                <a:latin typeface="HG丸ｺﾞｼｯｸM-PRO" panose="020F0600000000000000" pitchFamily="50" charset="-128"/>
              </a:rPr>
              <a:t>２</a:t>
            </a:r>
            <a:r>
              <a:rPr lang="en-US" altLang="ja-JP" sz="900" b="0" dirty="0">
                <a:solidFill>
                  <a:schemeClr val="hlink"/>
                </a:solidFill>
                <a:latin typeface="HG丸ｺﾞｼｯｸM-PRO" panose="020F0600000000000000" pitchFamily="50" charset="-128"/>
              </a:rPr>
              <a:t>.</a:t>
            </a:r>
            <a:r>
              <a:rPr lang="ja-JP" altLang="en-US" sz="900" b="0" dirty="0">
                <a:solidFill>
                  <a:schemeClr val="hlink"/>
                </a:solidFill>
                <a:latin typeface="HG丸ｺﾞｼｯｸM-PRO" panose="020F0600000000000000" pitchFamily="50" charset="-128"/>
              </a:rPr>
              <a:t>２、</a:t>
            </a:r>
            <a:r>
              <a:rPr lang="en-US" altLang="ja-JP" sz="900" b="0" dirty="0">
                <a:solidFill>
                  <a:schemeClr val="hlink"/>
                </a:solidFill>
                <a:latin typeface="HG丸ｺﾞｼｯｸM-PRO" panose="020F0600000000000000" pitchFamily="50" charset="-128"/>
              </a:rPr>
              <a:t>2.3</a:t>
            </a:r>
            <a:r>
              <a:rPr lang="ja-JP" altLang="en-US" sz="900" b="0" dirty="0">
                <a:solidFill>
                  <a:schemeClr val="hlink"/>
                </a:solidFill>
                <a:latin typeface="HG丸ｺﾞｼｯｸM-PRO" panose="020F0600000000000000" pitchFamily="50" charset="-128"/>
              </a:rPr>
              <a:t>で決定した重要業務・復旧目標</a:t>
            </a:r>
            <a:r>
              <a:rPr lang="ja-JP" altLang="en-US" sz="900" b="0" dirty="0">
                <a:solidFill>
                  <a:srgbClr val="003300"/>
                </a:solidFill>
                <a:latin typeface="HG丸ｺﾞｼｯｸM-PRO" panose="020F0600000000000000" pitchFamily="50" charset="-128"/>
              </a:rPr>
              <a:t>を記入</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 name="Text Box 210"/>
          <p:cNvSpPr txBox="1">
            <a:spLocks noChangeArrowheads="1"/>
          </p:cNvSpPr>
          <p:nvPr/>
        </p:nvSpPr>
        <p:spPr bwMode="auto">
          <a:xfrm>
            <a:off x="24573" y="210387"/>
            <a:ext cx="4103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抽出した経営資源の評価（２／３）</a:t>
            </a:r>
          </a:p>
        </p:txBody>
      </p:sp>
      <p:sp>
        <p:nvSpPr>
          <p:cNvPr id="92294" name="Text Box 134"/>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4" name="Text Box 319"/>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6515" name="Text Box 3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6516" name="Text Box 321"/>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595A7834-0A66-7143-CB06-FDADC805A5A2}"/>
              </a:ext>
            </a:extLst>
          </p:cNvPr>
          <p:cNvGraphicFramePr>
            <a:graphicFrameLocks noGrp="1"/>
          </p:cNvGraphicFramePr>
          <p:nvPr>
            <p:extLst>
              <p:ext uri="{D42A27DB-BD31-4B8C-83A1-F6EECF244321}">
                <p14:modId xmlns:p14="http://schemas.microsoft.com/office/powerpoint/2010/main" val="3673077579"/>
              </p:ext>
            </p:extLst>
          </p:nvPr>
        </p:nvGraphicFramePr>
        <p:xfrm>
          <a:off x="405000" y="842118"/>
          <a:ext cx="6048000" cy="271128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商品・ｻﾌﾟﾗｲﾔー　</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商品の在庫状況はすぐに把握できますか？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仕入先担当者と、緊急時の連絡先および連絡方法について確認しておく。</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代替調達先をリスト化する。また、平時から調達先を分散する。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法人の顧客については、安全在庫を確認しておく。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商品の代替調達先を確保していますか？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仕入先とすぐに連絡が取れますか？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顧客側の安全在庫を把握していますか？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B1C5A4B9-9AD2-4103-129C-B60FC869A1B1}"/>
              </a:ext>
            </a:extLst>
          </p:cNvPr>
          <p:cNvGraphicFramePr>
            <a:graphicFrameLocks noGrp="1"/>
          </p:cNvGraphicFramePr>
          <p:nvPr>
            <p:extLst>
              <p:ext uri="{D42A27DB-BD31-4B8C-83A1-F6EECF244321}">
                <p14:modId xmlns:p14="http://schemas.microsoft.com/office/powerpoint/2010/main" val="1670640495"/>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平時からいくつかの配送会社と取引していますか？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配送業者と災害時の配送方法について事前に協議する。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地域防災計画や地震被害想定結果により緊急輸送路となる幹線道路や、土砂災害などにより通行が不可能となる可能性が高い道路を事前に確認し、それ以外の通行可能ルートを確認する。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交通網の被災状況をすぐに把握できますか？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CFC3365-53F9-B967-F854-9FF6EF209256}"/>
              </a:ext>
            </a:extLst>
          </p:cNvPr>
          <p:cNvGraphicFramePr>
            <a:graphicFrameLocks noGrp="1"/>
          </p:cNvGraphicFramePr>
          <p:nvPr>
            <p:extLst>
              <p:ext uri="{D42A27DB-BD31-4B8C-83A1-F6EECF244321}">
                <p14:modId xmlns:p14="http://schemas.microsoft.com/office/powerpoint/2010/main" val="918094539"/>
              </p:ext>
            </p:extLst>
          </p:nvPr>
        </p:nvGraphicFramePr>
        <p:xfrm>
          <a:off x="405000" y="6443298"/>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操業に必要なインフラを把握していますか？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本店にポータブル発電機を導入する。また、冷蔵・冷凍商品用に、ドライアイス・クーラーボックスを備蓄する。</a:t>
                      </a:r>
                    </a:p>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災害時に備え、従業員全員の電話番号だけでなく個人用メールアドレスもリスト化する。</a:t>
                      </a:r>
                    </a:p>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本店にポータブルトイレを用意する。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電気・ガス・水道などが長期に停止した場合を想定した対処をしていますか？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非常時の通信手段を検討していますか？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断水した時のトイレの対策はありますか？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1244" y="202337"/>
            <a:ext cx="388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抽出した経営資源の評価（３／３）</a:t>
            </a:r>
          </a:p>
        </p:txBody>
      </p:sp>
      <p:sp>
        <p:nvSpPr>
          <p:cNvPr id="97399" name="Text Box 119"/>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9" name="Text Box 28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7540" name="Text Box 28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7541" name="Text Box 28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C06F8247-0C55-964A-6057-6E2F15099897}"/>
              </a:ext>
            </a:extLst>
          </p:cNvPr>
          <p:cNvGraphicFramePr>
            <a:graphicFrameLocks noGrp="1"/>
          </p:cNvGraphicFramePr>
          <p:nvPr>
            <p:extLst>
              <p:ext uri="{D42A27DB-BD31-4B8C-83A1-F6EECF244321}">
                <p14:modId xmlns:p14="http://schemas.microsoft.com/office/powerpoint/2010/main" val="1155124947"/>
              </p:ext>
            </p:extLst>
          </p:nvPr>
        </p:nvGraphicFramePr>
        <p:xfrm>
          <a:off x="405000" y="824790"/>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ｼｽﾃﾑ・ﾃﾞｰﾀ・書類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基幹ｼｽﾃﾑ、ﾃﾞｰﾀｻｰﾊﾞの耐震対策は万全ですか？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サーバーとラックを固定する。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クラウドへ毎日自動バックアップする体制を構築する。</a:t>
                      </a: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許認可書類、契約書等の重要書類をデジタル化し、複数の場所で保管する。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ﾃﾞｰﾀのﾊﾞｯｸｱｯﾌﾟは定期的に行っていますか？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特に重要なﾃﾞｰﾀは特別な保管を行っていますか？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重要な書類はすぐに持ち出せる状態ですか？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E1D601BB-F275-E4DC-275D-11C4B6424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623AF2AA-7CCC-F97E-2A83-267C21E3BEB7}"/>
              </a:ext>
            </a:extLst>
          </p:cNvPr>
          <p:cNvGraphicFramePr>
            <a:graphicFrameLocks noGrp="1"/>
          </p:cNvGraphicFramePr>
          <p:nvPr>
            <p:extLst>
              <p:ext uri="{D42A27DB-BD31-4B8C-83A1-F6EECF244321}">
                <p14:modId xmlns:p14="http://schemas.microsoft.com/office/powerpoint/2010/main" val="1316614249"/>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必要な運転資金を把握していますか？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店舗別・全社での</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1</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週間、</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2</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週間、</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1</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ヶ月の営業停止を想定した資金計画を立てる。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商工会議所や△△信金と緊急時の資金繰りに関して事前に協議しておく。</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公的融資制度を事前に調査する。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店舗別の設備復旧費用を見積もり、</a:t>
                      </a:r>
                      <a:b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リスト化する。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操業が停止した場合の影響を検討していますか？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現在の手持ち資金で対応可能ですか？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被害が発生した際の概算復旧費用を把握していますか？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BED1635-ACBB-E1FB-4D47-6A68C9A935B0}"/>
              </a:ext>
            </a:extLst>
          </p:cNvPr>
          <p:cNvGraphicFramePr>
            <a:graphicFrameLocks noGrp="1"/>
          </p:cNvGraphicFramePr>
          <p:nvPr>
            <p:extLst>
              <p:ext uri="{D42A27DB-BD31-4B8C-83A1-F6EECF244321}">
                <p14:modId xmlns:p14="http://schemas.microsoft.com/office/powerpoint/2010/main" val="2381570403"/>
              </p:ext>
            </p:extLst>
          </p:nvPr>
        </p:nvGraphicFramePr>
        <p:xfrm>
          <a:off x="405000" y="6364145"/>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顧客と緊急時に連絡する方法は決めていますか？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・顧客の連絡先を複数確認しておく。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099" name="Group 771"/>
          <p:cNvGraphicFramePr>
            <a:graphicFrameLocks noGrp="1"/>
          </p:cNvGraphicFramePr>
          <p:nvPr>
            <p:extLst>
              <p:ext uri="{D42A27DB-BD31-4B8C-83A1-F6EECF244321}">
                <p14:modId xmlns:p14="http://schemas.microsoft.com/office/powerpoint/2010/main" val="3292984461"/>
              </p:ext>
            </p:extLst>
          </p:nvPr>
        </p:nvGraphicFramePr>
        <p:xfrm>
          <a:off x="115888" y="1168400"/>
          <a:ext cx="6599010" cy="8055997"/>
        </p:xfrm>
        <a:graphic>
          <a:graphicData uri="http://schemas.openxmlformats.org/drawingml/2006/table">
            <a:tbl>
              <a:tblPr/>
              <a:tblGrid>
                <a:gridCol w="203261">
                  <a:extLst>
                    <a:ext uri="{9D8B030D-6E8A-4147-A177-3AD203B41FA5}">
                      <a16:colId xmlns:a16="http://schemas.microsoft.com/office/drawing/2014/main" val="2002059075"/>
                    </a:ext>
                  </a:extLst>
                </a:gridCol>
                <a:gridCol w="605334">
                  <a:extLst>
                    <a:ext uri="{9D8B030D-6E8A-4147-A177-3AD203B41FA5}">
                      <a16:colId xmlns:a16="http://schemas.microsoft.com/office/drawing/2014/main" val="976099030"/>
                    </a:ext>
                  </a:extLst>
                </a:gridCol>
                <a:gridCol w="873877">
                  <a:extLst>
                    <a:ext uri="{9D8B030D-6E8A-4147-A177-3AD203B41FA5}">
                      <a16:colId xmlns:a16="http://schemas.microsoft.com/office/drawing/2014/main" val="2802308037"/>
                    </a:ext>
                  </a:extLst>
                </a:gridCol>
                <a:gridCol w="2520000">
                  <a:extLst>
                    <a:ext uri="{9D8B030D-6E8A-4147-A177-3AD203B41FA5}">
                      <a16:colId xmlns:a16="http://schemas.microsoft.com/office/drawing/2014/main" val="413831855"/>
                    </a:ext>
                  </a:extLst>
                </a:gridCol>
                <a:gridCol w="437681">
                  <a:extLst>
                    <a:ext uri="{9D8B030D-6E8A-4147-A177-3AD203B41FA5}">
                      <a16:colId xmlns:a16="http://schemas.microsoft.com/office/drawing/2014/main" val="3733411244"/>
                    </a:ext>
                  </a:extLst>
                </a:gridCol>
                <a:gridCol w="437680">
                  <a:extLst>
                    <a:ext uri="{9D8B030D-6E8A-4147-A177-3AD203B41FA5}">
                      <a16:colId xmlns:a16="http://schemas.microsoft.com/office/drawing/2014/main" val="1771347423"/>
                    </a:ext>
                  </a:extLst>
                </a:gridCol>
                <a:gridCol w="720000">
                  <a:extLst>
                    <a:ext uri="{9D8B030D-6E8A-4147-A177-3AD203B41FA5}">
                      <a16:colId xmlns:a16="http://schemas.microsoft.com/office/drawing/2014/main" val="1331527130"/>
                    </a:ext>
                  </a:extLst>
                </a:gridCol>
                <a:gridCol w="801177">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対応策の実施計画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対応のため整備・使用する様式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期限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安否確認手段、ルール整備</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全店舗共通の安否確認用</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LINE</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グループを作成し、災害時の連絡方法を定める。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様式⑥</a:t>
                      </a:r>
                    </a:p>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様式⑫</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連絡・指示</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店舗ごとの災害時出社基準を明確にし、全従業員に周知する。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ＢＣＰ対応要員の決定</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交通機関が麻痺している際の出社可能性を考慮に入れ、ＢＣＰ対応要員を決定する。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応援要請先の検討</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店舗間の応援体制を構築し、店舗間でスタッフを融通し合う仕組みを作る。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6">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0" marR="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店舗移転</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必要に応じて店舗を新耐震の建物に移転する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耐震補強</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必要に応じて耐震補強対策を実施する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BCP</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対応拠点の複数化</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災害時の対応拠点について検討する。</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本店の代替として、駐車場・倉庫もしくは２号店を活用できるようマニュアルを作る。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備品</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車両等</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設備固定</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店舗の棚等の移動・転倒防止対策を実施する。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2028</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設備メーカーの緊急時の連絡先をリスト化しておく。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地震発生時に使えなくなる設備・備品を確認する。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66719">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電子機器の漏電対策を行う。</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a:t>
                      </a: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ｻﾌﾟﾗｲﾔー</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仕入先との調整</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仕入先担当者と、緊急時の連絡先および連絡方法について確認しておく。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商品の代替調達</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代替調達先をリスト化する。また、平時から調達先を分散する。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顧客の安全在庫</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法人の顧客については、安全在庫を確認しておく。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事前調整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配送業者と災害時の対応について事前に協議する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通行可能ﾙｰﾄの把握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緊急輸送路となる幹線道路や、土砂災害などにより通行が不可能となる可能性が高い道路を事前に確認する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本店にポータブル発電機を導入する。また、冷蔵・冷凍商品用に、ドライアイス・クーラーボックスを備蓄する。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災害時に備え、従業員全員の電話番号だけでなく個人用メールアドレスもリスト化する。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13794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トイレ</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本店にポータブルトイレを用意する。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ｼｽﾃﾑ・ﾃﾞｰﾀ・書類</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バックアップ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サーバーとラックを固定する。</a:t>
                      </a:r>
                      <a:endPar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クラウドへ毎日自動バックアップする体制を構築する。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2028</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様式⑪</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重要な書類の保管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許認可書類、契約書等の重要書類をデジタル化し、複数の場所で保管する。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様式⑪</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運転資金の把握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店舗別・全社での</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週間、</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週間、</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ヶ月の営業停止を想定した資金計画を立てる。</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店舗別の設備復旧費用を見積もり、リスト化する。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資金の調達</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商工会議所や△△信金と緊急時の資金繰りに関して事前に協議しておく。</a:t>
                      </a: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公的融資制度を事前に調査する。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13363">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a:t>
                      </a:r>
                      <a:endPar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協力会社等</a:t>
                      </a: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顧客との連絡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顧客の連絡先を複数確認しておく。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r h="213363">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5381689"/>
                  </a:ext>
                </a:extLst>
              </a:tr>
            </a:tbl>
          </a:graphicData>
        </a:graphic>
      </p:graphicFrame>
      <p:sp>
        <p:nvSpPr>
          <p:cNvPr id="18634" name="Text Box 195"/>
          <p:cNvSpPr txBox="1">
            <a:spLocks noChangeArrowheads="1"/>
          </p:cNvSpPr>
          <p:nvPr/>
        </p:nvSpPr>
        <p:spPr bwMode="auto">
          <a:xfrm>
            <a:off x="23793" y="161950"/>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３　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buFont typeface="Arial" panose="020B0604020202020204" pitchFamily="34" charset="0"/>
              <a:buChar char="•"/>
            </a:pPr>
            <a:r>
              <a:rPr lang="en-US" altLang="ja-JP" b="0">
                <a:solidFill>
                  <a:schemeClr val="hlink"/>
                </a:solidFill>
                <a:latin typeface="ＭＳ ゴシック" panose="020B0609070205080204" pitchFamily="49" charset="-128"/>
                <a:ea typeface="ＭＳ ゴシック" panose="020B0609070205080204" pitchFamily="49" charset="-128"/>
              </a:rPr>
              <a:t>STEP</a:t>
            </a:r>
            <a:r>
              <a:rPr lang="ja-JP" altLang="en-US" b="0">
                <a:solidFill>
                  <a:schemeClr val="hlink"/>
                </a:solidFill>
                <a:latin typeface="ＭＳ ゴシック" panose="020B0609070205080204" pitchFamily="49" charset="-128"/>
                <a:ea typeface="ＭＳ ゴシック" panose="020B0609070205080204" pitchFamily="49" charset="-128"/>
              </a:rPr>
              <a:t>２</a:t>
            </a:r>
            <a:r>
              <a:rPr lang="ja-JP" altLang="en-US" b="0" dirty="0">
                <a:solidFill>
                  <a:schemeClr val="hlink"/>
                </a:solidFill>
                <a:latin typeface="ＭＳ ゴシック" panose="020B0609070205080204" pitchFamily="49" charset="-128"/>
                <a:ea typeface="ＭＳ ゴシック" panose="020B0609070205080204" pitchFamily="49" charset="-128"/>
              </a:rPr>
              <a:t>で洗い出した対応策を、「ＢＣＰ対応策一覧」としてまとめ、短期的に実施する項目か、長期的に実施</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する項目かに分けましょう。</a:t>
            </a:r>
          </a:p>
        </p:txBody>
      </p:sp>
      <p:sp>
        <p:nvSpPr>
          <p:cNvPr id="99526" name="Text Box 198"/>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dirty="0">
              <a:solidFill>
                <a:schemeClr val="bg2"/>
              </a:solidFill>
              <a:latin typeface="ＭＳ ゴシック" panose="020B0609070205080204" pitchFamily="49" charset="-128"/>
              <a:ea typeface="ＭＳ ゴシック" panose="020B0609070205080204" pitchFamily="49" charset="-128"/>
            </a:endParaRPr>
          </a:p>
        </p:txBody>
      </p:sp>
      <p:sp>
        <p:nvSpPr>
          <p:cNvPr id="18638" name="Text Box 6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1" name="Text Box 623"/>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8642" name="Text Box 624"/>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埋める！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206"/>
          <p:cNvSpPr txBox="1">
            <a:spLocks noChangeArrowheads="1"/>
          </p:cNvSpPr>
          <p:nvPr/>
        </p:nvSpPr>
        <p:spPr bwMode="auto">
          <a:xfrm>
            <a:off x="0" y="190989"/>
            <a:ext cx="47649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４　長期的なＢＣＰ対応策の実施計画立案　</a:t>
            </a:r>
          </a:p>
        </p:txBody>
      </p:sp>
      <p:sp>
        <p:nvSpPr>
          <p:cNvPr id="19458" name="Text Box 167"/>
          <p:cNvSpPr txBox="1">
            <a:spLocks noChangeArrowheads="1"/>
          </p:cNvSpPr>
          <p:nvPr/>
        </p:nvSpPr>
        <p:spPr bwMode="auto">
          <a:xfrm>
            <a:off x="1628775" y="40894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46252" name="Text Box 172"/>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3" name="Text Box 201"/>
          <p:cNvSpPr txBox="1">
            <a:spLocks noChangeArrowheads="1"/>
          </p:cNvSpPr>
          <p:nvPr/>
        </p:nvSpPr>
        <p:spPr bwMode="auto">
          <a:xfrm>
            <a:off x="4757738" y="128588"/>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9464" name="Text Box 202"/>
          <p:cNvSpPr txBox="1">
            <a:spLocks noChangeArrowheads="1"/>
          </p:cNvSpPr>
          <p:nvPr/>
        </p:nvSpPr>
        <p:spPr bwMode="auto">
          <a:xfrm>
            <a:off x="5382424" y="130175"/>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の把握！</a:t>
            </a:r>
          </a:p>
        </p:txBody>
      </p:sp>
      <p:sp>
        <p:nvSpPr>
          <p:cNvPr id="19465" name="Text Box 203"/>
          <p:cNvSpPr txBox="1">
            <a:spLocks noChangeArrowheads="1"/>
          </p:cNvSpPr>
          <p:nvPr/>
        </p:nvSpPr>
        <p:spPr bwMode="auto">
          <a:xfrm>
            <a:off x="5877272" y="128588"/>
            <a:ext cx="797311"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　を埋める！</a:t>
            </a:r>
          </a:p>
        </p:txBody>
      </p:sp>
      <p:sp>
        <p:nvSpPr>
          <p:cNvPr id="4" name="正方形/長方形 3">
            <a:extLst>
              <a:ext uri="{FF2B5EF4-FFF2-40B4-BE49-F238E27FC236}">
                <a16:creationId xmlns:a16="http://schemas.microsoft.com/office/drawing/2014/main" id="{AC6912FA-5585-FD0E-8150-58F8F0548E52}"/>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346A1AB9-10AE-E808-9F5E-1D242D9E596E}"/>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0484" name="Text Box 220"/>
          <p:cNvSpPr txBox="1">
            <a:spLocks noChangeArrowheads="1"/>
          </p:cNvSpPr>
          <p:nvPr/>
        </p:nvSpPr>
        <p:spPr bwMode="auto">
          <a:xfrm>
            <a:off x="1627188" y="4206081"/>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6" name="正方形/長方形 5">
            <a:extLst>
              <a:ext uri="{FF2B5EF4-FFF2-40B4-BE49-F238E27FC236}">
                <a16:creationId xmlns:a16="http://schemas.microsoft.com/office/drawing/2014/main" id="{CE1D2C9A-539A-DEC5-CC8F-B5C82E70721A}"/>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371D0E5F-364B-B9D6-3F56-FEC87B04F203}"/>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DC498C70-ADFE-8F5D-DC31-32280052123E}"/>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0019FF24-CD32-9CDE-A0D1-6D1A51098B68}"/>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 name="Text Box 16">
            <a:extLst>
              <a:ext uri="{FF2B5EF4-FFF2-40B4-BE49-F238E27FC236}">
                <a16:creationId xmlns:a16="http://schemas.microsoft.com/office/drawing/2014/main" id="{AABFC919-4DA8-AB73-2224-BCC0495E70DF}"/>
              </a:ext>
            </a:extLst>
          </p:cNvPr>
          <p:cNvSpPr txBox="1">
            <a:spLocks noChangeArrowheads="1"/>
          </p:cNvSpPr>
          <p:nvPr/>
        </p:nvSpPr>
        <p:spPr bwMode="auto">
          <a:xfrm>
            <a:off x="343040" y="1111051"/>
            <a:ext cx="6192688" cy="615515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南海トラフ地震臨時情報」は、南海トラフ沿いで異常な現象を観測された場合や地震発生の可能性が相対的に高まっていると評価された場合等に、気象庁から発表される情報です。情報名の後にキーワードが付記され「南海トラフ地震臨時情報（調査中）」等の形で情報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気象庁において、マグニチュード６</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８以上の地震等の異常な現象を観測した後、５～３０分後に南海トラフ地震臨時情報（調査中）が発表されます。その後、「南海トラフ沿いの地震に関する評価検討会」の臨時会合における調査結果を受けて、該当するキーワードを付した臨時情報が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政府や自治体から、キーワードに応じた防災対応が呼びかけられますので、呼びかけの内容に応じた防災対応をとってください。</a:t>
            </a:r>
          </a:p>
        </p:txBody>
      </p:sp>
      <p:sp>
        <p:nvSpPr>
          <p:cNvPr id="3" name="Text Box 74">
            <a:extLst>
              <a:ext uri="{FF2B5EF4-FFF2-40B4-BE49-F238E27FC236}">
                <a16:creationId xmlns:a16="http://schemas.microsoft.com/office/drawing/2014/main" id="{A6C4C39C-5D4C-9881-E38E-824DAEB33B01}"/>
              </a:ext>
            </a:extLst>
          </p:cNvPr>
          <p:cNvSpPr txBox="1">
            <a:spLocks noChangeArrowheads="1"/>
          </p:cNvSpPr>
          <p:nvPr/>
        </p:nvSpPr>
        <p:spPr bwMode="auto">
          <a:xfrm>
            <a:off x="477977" y="920552"/>
            <a:ext cx="2573506" cy="342932"/>
          </a:xfrm>
          <a:prstGeom prst="roundRect">
            <a:avLst/>
          </a:prstGeom>
          <a:solidFill>
            <a:srgbClr val="CCFF99"/>
          </a:solidFill>
          <a:ln>
            <a:solidFill>
              <a:schemeClr val="tx1"/>
            </a:solidFill>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南海トラフ地震臨時情報とは</a:t>
            </a:r>
          </a:p>
        </p:txBody>
      </p:sp>
      <p:sp>
        <p:nvSpPr>
          <p:cNvPr id="4" name="Text Box 5">
            <a:extLst>
              <a:ext uri="{FF2B5EF4-FFF2-40B4-BE49-F238E27FC236}">
                <a16:creationId xmlns:a16="http://schemas.microsoft.com/office/drawing/2014/main" id="{115919BD-0D86-2EA1-1DA2-9F51EA840916}"/>
              </a:ext>
            </a:extLst>
          </p:cNvPr>
          <p:cNvSpPr txBox="1">
            <a:spLocks noChangeArrowheads="1"/>
          </p:cNvSpPr>
          <p:nvPr/>
        </p:nvSpPr>
        <p:spPr bwMode="auto">
          <a:xfrm>
            <a:off x="336574" y="7424268"/>
            <a:ext cx="618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南海トラフ地震臨時情報が発表されたら！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rPr>
              <a:t> </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https://www.bousai.go.jp/jishin/nankai/rinji/index3.html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4E1CB4D3-3CDF-09B5-3C48-88E835A5B225}"/>
              </a:ext>
            </a:extLst>
          </p:cNvPr>
          <p:cNvGraphicFramePr>
            <a:graphicFrameLocks noGrp="1"/>
          </p:cNvGraphicFramePr>
          <p:nvPr>
            <p:extLst>
              <p:ext uri="{D42A27DB-BD31-4B8C-83A1-F6EECF244321}">
                <p14:modId xmlns:p14="http://schemas.microsoft.com/office/powerpoint/2010/main" val="2014567306"/>
              </p:ext>
            </p:extLst>
          </p:nvPr>
        </p:nvGraphicFramePr>
        <p:xfrm>
          <a:off x="418889" y="3152800"/>
          <a:ext cx="6017046" cy="3854760"/>
        </p:xfrm>
        <a:graphic>
          <a:graphicData uri="http://schemas.openxmlformats.org/drawingml/2006/table">
            <a:tbl>
              <a:tblPr firstRow="1" bandRow="1">
                <a:tableStyleId>{5C22544A-7EE6-4342-B048-85BDC9FD1C3A}</a:tableStyleId>
              </a:tblPr>
              <a:tblGrid>
                <a:gridCol w="437046">
                  <a:extLst>
                    <a:ext uri="{9D8B030D-6E8A-4147-A177-3AD203B41FA5}">
                      <a16:colId xmlns:a16="http://schemas.microsoft.com/office/drawing/2014/main" val="3640834512"/>
                    </a:ext>
                  </a:extLst>
                </a:gridCol>
                <a:gridCol w="1260000">
                  <a:extLst>
                    <a:ext uri="{9D8B030D-6E8A-4147-A177-3AD203B41FA5}">
                      <a16:colId xmlns:a16="http://schemas.microsoft.com/office/drawing/2014/main" val="1935132153"/>
                    </a:ext>
                  </a:extLst>
                </a:gridCol>
                <a:gridCol w="4320000">
                  <a:extLst>
                    <a:ext uri="{9D8B030D-6E8A-4147-A177-3AD203B41FA5}">
                      <a16:colId xmlns:a16="http://schemas.microsoft.com/office/drawing/2014/main" val="3418633814"/>
                    </a:ext>
                  </a:extLst>
                </a:gridCol>
              </a:tblGrid>
              <a:tr h="720000">
                <a:tc>
                  <a:txBody>
                    <a:bodyPr/>
                    <a:lstStyle/>
                    <a:p>
                      <a:pPr algn="r"/>
                      <a:r>
                        <a:rPr kumimoji="1" lang="ja-JP" altLang="en-US" sz="1200" b="1" dirty="0">
                          <a:solidFill>
                            <a:schemeClr val="bg1"/>
                          </a:solidFill>
                          <a:latin typeface="ＭＳ ゴシック" panose="020B0609070205080204" pitchFamily="49" charset="-128"/>
                          <a:ea typeface="ＭＳ ゴシック" panose="020B0609070205080204" pitchFamily="49" charset="-128"/>
                        </a:rPr>
                        <a:t>発表条件</a:t>
                      </a:r>
                    </a:p>
                  </a:txBody>
                  <a:tcPr vert="eaVert"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solidFill>
                  </a:tcPr>
                </a:tc>
                <a:tc gridSpan="2">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南海トラフ沿いで異常な現象が観測され、その現象が南海トラフ沿いの大規模な地震と関連するかどうか調査を開始した場合、または調査を継続している場合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p>
                      <a:pPr marL="171450" indent="-171450">
                        <a:spcAft>
                          <a:spcPts val="300"/>
                        </a:spcAft>
                        <a:buFont typeface="Arial" panose="020B0604020202020204" pitchFamily="34" charset="0"/>
                        <a:buChar char="•"/>
                      </a:pPr>
                      <a:r>
                        <a:rPr kumimoji="1" lang="ja-JP" altLang="en-US" sz="1000" b="0" dirty="0">
                          <a:solidFill>
                            <a:schemeClr val="tx1"/>
                          </a:solidFill>
                        </a:rPr>
                        <a:t>観測された異常な現象の調査結果を発表する場合</a:t>
                      </a:r>
                      <a:endParaRPr kumimoji="1" lang="en-US" altLang="ja-JP" sz="1000" b="0" dirty="0">
                        <a:solidFill>
                          <a:schemeClr val="tx1"/>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875374175"/>
                  </a:ext>
                </a:extLst>
              </a:tr>
              <a:tr h="180000">
                <a:tc gridSpan="2">
                  <a:txBody>
                    <a:bodyPr/>
                    <a:lstStyle/>
                    <a:p>
                      <a:pPr algn="r"/>
                      <a:endParaRPr kumimoji="1" lang="ja-JP" altLang="en-US"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171450" indent="-171450">
                        <a:buFont typeface="Arial" panose="020B0604020202020204" pitchFamily="34" charset="0"/>
                        <a:buChar char="•"/>
                      </a:pPr>
                      <a:endParaRPr kumimoji="1" lang="en-US" altLang="ja-JP"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391467"/>
                  </a:ext>
                </a:extLst>
              </a:tr>
              <a:tr h="370840">
                <a:tc rowSpan="4">
                  <a:txBody>
                    <a:bodyPr/>
                    <a:lstStyle/>
                    <a:p>
                      <a:pPr algn="ctr"/>
                      <a:r>
                        <a:rPr kumimoji="1" lang="ja-JP" altLang="en-US" sz="1200" b="1" dirty="0">
                          <a:solidFill>
                            <a:schemeClr val="bg1"/>
                          </a:solidFill>
                          <a:latin typeface="ＭＳ ゴシック" panose="020B0609070205080204" pitchFamily="49" charset="-128"/>
                          <a:ea typeface="ＭＳ ゴシック" panose="020B0609070205080204" pitchFamily="49" charset="-128"/>
                        </a:rPr>
                        <a:t>キーワード</a:t>
                      </a:r>
                    </a:p>
                  </a:txBody>
                  <a:tcPr marT="108000" marB="108000" vert="eaVert" anchor="ctr">
                    <a:lnL w="6350" cap="flat" cmpd="sng" algn="ctr">
                      <a:solidFill>
                        <a:schemeClr val="tx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調査中</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観測された異常な現象が南海トラフ沿いの大規模な地震と関連するかどうか調査を開始した場合、または調査を継続している場合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76938965"/>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巨大地震警戒</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８</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以上の地震が発生したと評価した場合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5316357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巨大地震注意</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７</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a:t>
                      </a:r>
                      <a:r>
                        <a:rPr kumimoji="1" lang="en-US" altLang="ja-JP" sz="1000" b="0" dirty="0">
                          <a:solidFill>
                            <a:schemeClr val="tx1"/>
                          </a:solidFill>
                        </a:rPr>
                        <a:t>M</a:t>
                      </a:r>
                      <a:r>
                        <a:rPr kumimoji="1" lang="ja-JP" altLang="en-US" sz="1000" b="0" dirty="0">
                          <a:solidFill>
                            <a:schemeClr val="tx1"/>
                          </a:solidFill>
                        </a:rPr>
                        <a:t>８</a:t>
                      </a:r>
                      <a:r>
                        <a:rPr kumimoji="1" lang="en-US" altLang="ja-JP" sz="1000" b="0" dirty="0">
                          <a:solidFill>
                            <a:schemeClr val="tx1"/>
                          </a:solidFill>
                        </a:rPr>
                        <a:t>.</a:t>
                      </a:r>
                      <a:r>
                        <a:rPr kumimoji="1" lang="ja-JP" altLang="en-US" sz="1000" b="0" dirty="0">
                          <a:solidFill>
                            <a:schemeClr val="tx1"/>
                          </a:solidFill>
                        </a:rPr>
                        <a:t>０未満の地震が発生したと評価した場合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想定震源域内のプレート境界以外や、想定震源域の海溝軸外側５０</a:t>
                      </a:r>
                      <a:r>
                        <a:rPr kumimoji="1" lang="en-US" altLang="ja-JP" sz="1000" b="0" dirty="0">
                          <a:solidFill>
                            <a:schemeClr val="tx1"/>
                          </a:solidFill>
                        </a:rPr>
                        <a:t>km</a:t>
                      </a:r>
                      <a:r>
                        <a:rPr kumimoji="1" lang="ja-JP" altLang="en-US" sz="1000" b="0" dirty="0">
                          <a:solidFill>
                            <a:schemeClr val="tx1"/>
                          </a:solidFill>
                        </a:rPr>
                        <a:t>程度までの範囲で</a:t>
                      </a:r>
                      <a:r>
                        <a:rPr kumimoji="1" lang="en-US" altLang="ja-JP" sz="1000" b="0" dirty="0">
                          <a:solidFill>
                            <a:schemeClr val="tx1"/>
                          </a:solidFill>
                        </a:rPr>
                        <a:t>M</a:t>
                      </a:r>
                      <a:r>
                        <a:rPr kumimoji="1" lang="ja-JP" altLang="en-US" sz="1000" b="0" dirty="0">
                          <a:solidFill>
                            <a:schemeClr val="tx1"/>
                          </a:solidFill>
                        </a:rPr>
                        <a:t>７</a:t>
                      </a:r>
                      <a:r>
                        <a:rPr kumimoji="1" lang="en-US" altLang="ja-JP" sz="1000" b="0" dirty="0">
                          <a:solidFill>
                            <a:schemeClr val="tx1"/>
                          </a:solidFill>
                        </a:rPr>
                        <a:t>.</a:t>
                      </a:r>
                      <a:r>
                        <a:rPr kumimoji="1" lang="ja-JP" altLang="en-US" sz="1000" b="0" dirty="0">
                          <a:solidFill>
                            <a:schemeClr val="tx1"/>
                          </a:solidFill>
                        </a:rPr>
                        <a:t>０以上の地震が発生したと評価した場合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ひずみ計等で有意な変化として捉えられる、短い期間にプレート境界の固着状態が明らかに変化しているような通常とは異なるゆっくりすべりが観測された場合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9359414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調査終了</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巨大地震警戒、巨大地震注意のいずれにも当てはまらない現象と評価した場合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30966553"/>
                  </a:ext>
                </a:extLst>
              </a:tr>
            </a:tbl>
          </a:graphicData>
        </a:graphic>
      </p:graphicFrame>
    </p:spTree>
    <p:extLst>
      <p:ext uri="{BB962C8B-B14F-4D97-AF65-F5344CB8AC3E}">
        <p14:creationId xmlns:p14="http://schemas.microsoft.com/office/powerpoint/2010/main" val="21240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DB6C-4433-CD19-E70A-8D266B4E24C1}"/>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192254E5-9BEE-9E02-E06C-C88EF95DE974}"/>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29601739-0C45-4EDF-55B1-C8908586D26E}"/>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grpSp>
        <p:nvGrpSpPr>
          <p:cNvPr id="2" name="グループ化 1">
            <a:extLst>
              <a:ext uri="{FF2B5EF4-FFF2-40B4-BE49-F238E27FC236}">
                <a16:creationId xmlns:a16="http://schemas.microsoft.com/office/drawing/2014/main" id="{FC5020A5-D961-A0F2-BEB7-FE53F34F52ED}"/>
              </a:ext>
            </a:extLst>
          </p:cNvPr>
          <p:cNvGrpSpPr/>
          <p:nvPr/>
        </p:nvGrpSpPr>
        <p:grpSpPr>
          <a:xfrm>
            <a:off x="265616" y="992560"/>
            <a:ext cx="6323593" cy="7774686"/>
            <a:chOff x="265616" y="776536"/>
            <a:chExt cx="6323593" cy="7774686"/>
          </a:xfrm>
        </p:grpSpPr>
        <p:grpSp>
          <p:nvGrpSpPr>
            <p:cNvPr id="11" name="グループ化 10">
              <a:extLst>
                <a:ext uri="{FF2B5EF4-FFF2-40B4-BE49-F238E27FC236}">
                  <a16:creationId xmlns:a16="http://schemas.microsoft.com/office/drawing/2014/main" id="{C4DE1AC8-C513-9A0A-5DEE-D085D637A660}"/>
                </a:ext>
              </a:extLst>
            </p:cNvPr>
            <p:cNvGrpSpPr/>
            <p:nvPr/>
          </p:nvGrpSpPr>
          <p:grpSpPr>
            <a:xfrm>
              <a:off x="265616" y="776536"/>
              <a:ext cx="6323593" cy="7774686"/>
              <a:chOff x="273759" y="5819037"/>
              <a:chExt cx="6323593" cy="7774686"/>
            </a:xfrm>
          </p:grpSpPr>
          <p:sp>
            <p:nvSpPr>
              <p:cNvPr id="7" name="Text Box 16">
                <a:extLst>
                  <a:ext uri="{FF2B5EF4-FFF2-40B4-BE49-F238E27FC236}">
                    <a16:creationId xmlns:a16="http://schemas.microsoft.com/office/drawing/2014/main" id="{91F81F5E-87E7-BD52-501A-BFF84435CD3E}"/>
                  </a:ext>
                </a:extLst>
              </p:cNvPr>
              <p:cNvSpPr txBox="1">
                <a:spLocks noChangeArrowheads="1"/>
              </p:cNvSpPr>
              <p:nvPr/>
            </p:nvSpPr>
            <p:spPr bwMode="auto">
              <a:xfrm>
                <a:off x="332656" y="6009537"/>
                <a:ext cx="6192688" cy="7010300"/>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巨大地震警戒</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1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①津波到達が早く、事前の避難が必要な地域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事前避難対象地域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し、通常通りの企業活動をした場合に従業員や利用者等の生命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に危険が及ぶ場合には、それを回避するため、市町村が発令する</a:t>
                </a:r>
                <a:r>
                  <a:rPr lang="ja-JP" altLang="en-US" dirty="0">
                    <a:solidFill>
                      <a:srgbClr val="009999"/>
                    </a:solidFill>
                    <a:latin typeface="ＭＳ ゴシック" panose="020B0609070205080204" pitchFamily="49" charset="-128"/>
                    <a:ea typeface="ＭＳ ゴシック" panose="020B0609070205080204" pitchFamily="49" charset="-128"/>
                  </a:rPr>
                  <a:t>避難指示に従い、従業員や利用者等</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を避難させる</a:t>
                </a:r>
                <a:r>
                  <a:rPr lang="ja-JP" altLang="en-US" b="0" dirty="0">
                    <a:latin typeface="ＭＳ ゴシック" panose="020B0609070205080204" pitchFamily="49" charset="-128"/>
                    <a:ea typeface="ＭＳ ゴシック" panose="020B0609070205080204" pitchFamily="49" charset="-128"/>
                  </a:rPr>
                  <a:t>等の措置を実施。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ただし、事業継続しながら危機回避措置をとることができる場合は、十分な危機回避措置をとった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上で、事業を継続。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0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②</a:t>
                </a:r>
                <a:r>
                  <a:rPr lang="ja-JP" altLang="en-US" sz="1000" u="sng" dirty="0">
                    <a:latin typeface="ＭＳ ゴシック" panose="020B0609070205080204" pitchFamily="49" charset="-128"/>
                    <a:ea typeface="ＭＳ ゴシック" panose="020B0609070205080204" pitchFamily="49" charset="-128"/>
                  </a:rPr>
                  <a:t>臨時情報の発表に伴い防災対応をとるべき地域に位置する事業者等の皆様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a:t>
                </a:r>
                <a:endParaRPr lang="en-US" altLang="ja-JP" b="0" dirty="0">
                  <a:latin typeface="ＭＳ ゴシック" panose="020B0609070205080204" pitchFamily="49" charset="-128"/>
                  <a:ea typeface="ＭＳ ゴシック" panose="020B0609070205080204" pitchFamily="49" charset="-128"/>
                </a:endParaRPr>
              </a:p>
              <a:p>
                <a:pPr marL="177800" indent="88900" eaLnBrk="1" hangingPunct="1">
                  <a:spcAft>
                    <a:spcPts val="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新たな大規模地震が発生した場合に被害が生じるおそれのある施設や設備の破損等を防止するための</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点検・確認</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marL="177800" indent="88900" eaLnBrk="1" hangingPunct="1">
                  <a:spcAft>
                    <a:spcPts val="60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後発地震が発生した場合に</a:t>
                </a:r>
                <a:r>
                  <a:rPr lang="ja-JP" altLang="en-US" dirty="0">
                    <a:solidFill>
                      <a:srgbClr val="009999"/>
                    </a:solidFill>
                    <a:latin typeface="ＭＳ ゴシック" panose="020B0609070205080204" pitchFamily="49" charset="-128"/>
                    <a:ea typeface="ＭＳ ゴシック" panose="020B0609070205080204" pitchFamily="49" charset="-128"/>
                  </a:rPr>
                  <a:t>被災リスクの高い活動の回避</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等の措置を実施した上で一部の従業員が出社できない可能性があることや被災地における関連業務</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への影響等を踏まえ、</a:t>
                </a:r>
                <a:r>
                  <a:rPr lang="ja-JP" altLang="en-US" dirty="0">
                    <a:solidFill>
                      <a:srgbClr val="009999"/>
                    </a:solidFill>
                    <a:latin typeface="ＭＳ ゴシック" panose="020B0609070205080204" pitchFamily="49" charset="-128"/>
                    <a:ea typeface="ＭＳ ゴシック" panose="020B0609070205080204" pitchFamily="49" charset="-128"/>
                  </a:rPr>
                  <a:t>企業活動を効率的に継続するための措置を実施。</a:t>
                </a:r>
                <a:endParaRPr lang="en-US" altLang="ja-JP" b="0"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巨大地震注意</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marL="182563" indent="-90488"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避難場所、避難経路及び避難誘導⼿順の再確認の徹底や、</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従業員や施設利⽤者への情報の正確かつ迅速な伝達など、</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揺れを感じたり、津波警報等が発表されたりした場合に、</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従業員や施設利⽤者が直ちに避難できる態勢</a:t>
                </a:r>
                <a:r>
                  <a:rPr lang="ja-JP" altLang="en-US" b="0" dirty="0">
                    <a:latin typeface="ＭＳ ゴシック" panose="020B0609070205080204" pitchFamily="49" charset="-128"/>
                    <a:ea typeface="ＭＳ ゴシック" panose="020B0609070205080204" pitchFamily="49" charset="-128"/>
                  </a:rPr>
                  <a:t>をとった上で、社会経済活動を継続。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○南海トラフ地震臨時情報　呼びかけ終了時</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政府からの</a:t>
                </a:r>
                <a:r>
                  <a:rPr lang="ja-JP" altLang="en-US" dirty="0">
                    <a:solidFill>
                      <a:srgbClr val="009999"/>
                    </a:solidFill>
                    <a:latin typeface="ＭＳ ゴシック" panose="020B0609070205080204" pitchFamily="49" charset="-128"/>
                    <a:ea typeface="ＭＳ ゴシック" panose="020B0609070205080204" pitchFamily="49" charset="-128"/>
                  </a:rPr>
                  <a:t>呼びかけが終了したとしても、大規模地震発生の可能性がなくなったわけではない。</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日頃からの地震への備えは、引き続き実施</a:t>
                </a:r>
                <a:r>
                  <a:rPr lang="ja-JP" altLang="en-US" b="0" dirty="0">
                    <a:latin typeface="ＭＳ ゴシック" panose="020B0609070205080204" pitchFamily="49" charset="-128"/>
                    <a:ea typeface="ＭＳ ゴシック" panose="020B0609070205080204" pitchFamily="49" charset="-128"/>
                  </a:rPr>
                  <a:t>する。</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呼びかけ期間に地震の備えについて再確認した際に、もし、</a:t>
                </a:r>
                <a:r>
                  <a:rPr lang="ja-JP" altLang="en-US" dirty="0">
                    <a:solidFill>
                      <a:srgbClr val="009999"/>
                    </a:solidFill>
                    <a:latin typeface="ＭＳ ゴシック" panose="020B0609070205080204" pitchFamily="49" charset="-128"/>
                    <a:ea typeface="ＭＳ ゴシック" panose="020B0609070205080204" pitchFamily="49" charset="-128"/>
                  </a:rPr>
                  <a:t>備えに不十分なところがあれば、</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十分な備えとするよう取り組む。</a:t>
                </a:r>
                <a:endParaRPr lang="en-US" altLang="ja-JP" dirty="0">
                  <a:solidFill>
                    <a:srgbClr val="009999"/>
                  </a:solidFill>
                  <a:latin typeface="ＭＳ ゴシック" panose="020B0609070205080204" pitchFamily="49" charset="-128"/>
                  <a:ea typeface="ＭＳ ゴシック" panose="020B0609070205080204" pitchFamily="49" charset="-128"/>
                </a:endParaRPr>
              </a:p>
            </p:txBody>
          </p:sp>
          <p:sp>
            <p:nvSpPr>
              <p:cNvPr id="8" name="Text Box 74">
                <a:extLst>
                  <a:ext uri="{FF2B5EF4-FFF2-40B4-BE49-F238E27FC236}">
                    <a16:creationId xmlns:a16="http://schemas.microsoft.com/office/drawing/2014/main" id="{F7DF33E3-D10A-5320-4678-796E07B75046}"/>
                  </a:ext>
                </a:extLst>
              </p:cNvPr>
              <p:cNvSpPr txBox="1">
                <a:spLocks noChangeArrowheads="1"/>
              </p:cNvSpPr>
              <p:nvPr/>
            </p:nvSpPr>
            <p:spPr bwMode="auto">
              <a:xfrm>
                <a:off x="467593" y="5819037"/>
                <a:ext cx="2177515" cy="342932"/>
              </a:xfrm>
              <a:prstGeom prst="roundRect">
                <a:avLst/>
              </a:prstGeom>
              <a:solidFill>
                <a:srgbClr val="CCFF99"/>
              </a:solidFill>
              <a:ln>
                <a:solidFill>
                  <a:schemeClr val="tx1"/>
                </a:solidFill>
              </a:ln>
              <a:effec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事業者等がとるべき対応</a:t>
                </a:r>
              </a:p>
            </p:txBody>
          </p:sp>
          <p:sp>
            <p:nvSpPr>
              <p:cNvPr id="9" name="Text Box 5">
                <a:extLst>
                  <a:ext uri="{FF2B5EF4-FFF2-40B4-BE49-F238E27FC236}">
                    <a16:creationId xmlns:a16="http://schemas.microsoft.com/office/drawing/2014/main" id="{339E78EE-6544-F278-9CC7-430B6FBBC9D9}"/>
                  </a:ext>
                </a:extLst>
              </p:cNvPr>
              <p:cNvSpPr txBox="1">
                <a:spLocks noChangeArrowheads="1"/>
              </p:cNvSpPr>
              <p:nvPr/>
            </p:nvSpPr>
            <p:spPr bwMode="auto">
              <a:xfrm>
                <a:off x="273759" y="13085892"/>
                <a:ext cx="63235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巨大地震注意</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発表を受けての防災対応に関する検証と改善方策</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（令和６年１２月２０日）をもとに加工して作成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https://www.bousai.go.jp/jishin/nankai/pdf/rinji_kaizen</a:t>
                </a:r>
                <a:r>
                  <a:rPr lang="ja-JP" altLang="en-US" sz="900" b="0" dirty="0">
                    <a:solidFill>
                      <a:srgbClr val="808080"/>
                    </a:solidFill>
                    <a:latin typeface="ＭＳ ゴシック" panose="020B0609070205080204" pitchFamily="49" charset="-128"/>
                    <a:ea typeface="ＭＳ ゴシック" panose="020B0609070205080204" pitchFamily="49" charset="-128"/>
                    <a:hlinkClick r:id="rId2"/>
                  </a:rPr>
                  <a:t>２４１２２０</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.pdf</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p:txBody>
          </p:sp>
        </p:grpSp>
        <p:sp>
          <p:nvSpPr>
            <p:cNvPr id="12" name="Text Box 16">
              <a:extLst>
                <a:ext uri="{FF2B5EF4-FFF2-40B4-BE49-F238E27FC236}">
                  <a16:creationId xmlns:a16="http://schemas.microsoft.com/office/drawing/2014/main" id="{78A73157-3211-F23E-44FE-7CFEFA1AEC15}"/>
                </a:ext>
              </a:extLst>
            </p:cNvPr>
            <p:cNvSpPr txBox="1">
              <a:spLocks noChangeArrowheads="1"/>
            </p:cNvSpPr>
            <p:nvPr/>
          </p:nvSpPr>
          <p:spPr bwMode="auto">
            <a:xfrm>
              <a:off x="459333"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施設や設備等の点検・確認</a:t>
              </a:r>
              <a:endParaRPr lang="en-US" altLang="ja-JP"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主要生産設備の点検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転倒・落下物の危険箇所の点検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緊急用自動車の点検　等</a:t>
              </a:r>
              <a:endParaRPr lang="en-US" altLang="ja-JP" b="0" dirty="0">
                <a:latin typeface="ＭＳ ゴシック" panose="020B0609070205080204" pitchFamily="49" charset="-128"/>
                <a:ea typeface="ＭＳ ゴシック" panose="020B0609070205080204" pitchFamily="49" charset="-128"/>
              </a:endParaRPr>
            </a:p>
          </p:txBody>
        </p:sp>
        <p:sp>
          <p:nvSpPr>
            <p:cNvPr id="13" name="Text Box 16">
              <a:extLst>
                <a:ext uri="{FF2B5EF4-FFF2-40B4-BE49-F238E27FC236}">
                  <a16:creationId xmlns:a16="http://schemas.microsoft.com/office/drawing/2014/main" id="{363EDBBC-32FB-BADD-9D2D-AF27F72E463E}"/>
                </a:ext>
              </a:extLst>
            </p:cNvPr>
            <p:cNvSpPr txBox="1">
              <a:spLocks noChangeArrowheads="1"/>
            </p:cNvSpPr>
            <p:nvPr/>
          </p:nvSpPr>
          <p:spPr bwMode="auto">
            <a:xfrm>
              <a:off x="3488637"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被災リスクの高い活動の回避</a:t>
              </a:r>
              <a:endParaRPr lang="en-US" altLang="ja-JP"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輸送時や移動時の使用道路の変更</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事前避難対象地域に位置する関連企業の対応</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状況の確認</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住まいや出勤経路が事前避難対象地域に位置する従業員の対応指示　等</a:t>
              </a:r>
            </a:p>
          </p:txBody>
        </p:sp>
      </p:grpSp>
    </p:spTree>
    <p:extLst>
      <p:ext uri="{BB962C8B-B14F-4D97-AF65-F5344CB8AC3E}">
        <p14:creationId xmlns:p14="http://schemas.microsoft.com/office/powerpoint/2010/main" val="41617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9" name="Text Box 62"/>
          <p:cNvSpPr txBox="1">
            <a:spLocks noChangeArrowheads="1"/>
          </p:cNvSpPr>
          <p:nvPr/>
        </p:nvSpPr>
        <p:spPr bwMode="auto">
          <a:xfrm>
            <a:off x="601663" y="6077376"/>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171450" indent="-17145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sz="1200" b="0" dirty="0">
              <a:latin typeface="ＭＳ ゴシック" panose="020B0609070205080204" pitchFamily="49" charset="-128"/>
              <a:ea typeface="ＭＳ ゴシック" panose="020B0609070205080204" pitchFamily="49" charset="-128"/>
            </a:endParaRP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４．教育・訓練計画</a:t>
            </a:r>
          </a:p>
        </p:txBody>
      </p:sp>
      <p:sp>
        <p:nvSpPr>
          <p:cNvPr id="4278" name="Text Box 182"/>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Text Box 175">
            <a:extLst>
              <a:ext uri="{FF2B5EF4-FFF2-40B4-BE49-F238E27FC236}">
                <a16:creationId xmlns:a16="http://schemas.microsoft.com/office/drawing/2014/main" id="{C0CC43AA-41E6-03C0-F43C-5E1282C56951}"/>
              </a:ext>
            </a:extLst>
          </p:cNvPr>
          <p:cNvSpPr txBox="1">
            <a:spLocks noChangeArrowheads="1"/>
          </p:cNvSpPr>
          <p:nvPr/>
        </p:nvSpPr>
        <p:spPr bwMode="auto">
          <a:xfrm>
            <a:off x="2347913" y="7636288"/>
            <a:ext cx="374491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333399"/>
                </a:solidFill>
                <a:latin typeface="ＭＳ ゴシック" panose="020B0609070205080204" pitchFamily="49" charset="-128"/>
                <a:ea typeface="ＭＳ ゴシック" panose="020B0609070205080204" pitchFamily="49" charset="-128"/>
              </a:rPr>
              <a:t>地域住民と連携した訓練も検討してみましょう。</a:t>
            </a:r>
          </a:p>
        </p:txBody>
      </p:sp>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1123950" y="7591003"/>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1425945436"/>
              </p:ext>
            </p:extLst>
          </p:nvPr>
        </p:nvGraphicFramePr>
        <p:xfrm>
          <a:off x="437587" y="2182226"/>
          <a:ext cx="5979651" cy="3123899"/>
        </p:xfrm>
        <a:graphic>
          <a:graphicData uri="http://schemas.openxmlformats.org/drawingml/2006/table">
            <a:tbl>
              <a:tblPr/>
              <a:tblGrid>
                <a:gridCol w="284725">
                  <a:extLst>
                    <a:ext uri="{9D8B030D-6E8A-4147-A177-3AD203B41FA5}">
                      <a16:colId xmlns:a16="http://schemas.microsoft.com/office/drawing/2014/main" val="4009308589"/>
                    </a:ext>
                  </a:extLst>
                </a:gridCol>
                <a:gridCol w="394263">
                  <a:extLst>
                    <a:ext uri="{9D8B030D-6E8A-4147-A177-3AD203B41FA5}">
                      <a16:colId xmlns:a16="http://schemas.microsoft.com/office/drawing/2014/main" val="1190168296"/>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ＢＣＰ研修</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全従業員へのＢＣＰ対応の周知</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グループごとに実施</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毎年１回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dirty="0"/>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49496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避難時の対応の周知徹底</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毎年１回</a:t>
                      </a:r>
                      <a:r>
                        <a:rPr kumimoji="1" lang="en-US" altLang="ja-JP"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９月実施</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val="350954226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安否確認連絡訓練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安否確認手段の周知徹底</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全従業員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最低年２回</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ﾒｰﾘﾝｸﾞﾘｽﾄ</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/web171)</a:t>
                      </a:r>
                      <a:endPar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3932335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地域防災訓練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消火活動の訓練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全従業員及び</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○○町内会</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vMerge="1">
                  <a:txBody>
                    <a:bodyPr/>
                    <a:lstStyle/>
                    <a:p>
                      <a:endParaRPr kumimoji="1" lang="ja-JP" altLang="en-US"/>
                    </a:p>
                  </a:txBody>
                  <a:tcPr/>
                </a:tc>
                <a:extLst>
                  <a:ext uri="{0D108BD9-81ED-4DB2-BD59-A6C34878D82A}">
                    <a16:rowId xmlns:a16="http://schemas.microsoft.com/office/drawing/2014/main" val="2081978242"/>
                  </a:ext>
                </a:extLst>
              </a:tr>
            </a:tbl>
          </a:graphicData>
        </a:graphic>
      </p:graphicFrame>
      <p:sp>
        <p:nvSpPr>
          <p:cNvPr id="6" name="AutoShape 226">
            <a:extLst>
              <a:ext uri="{FF2B5EF4-FFF2-40B4-BE49-F238E27FC236}">
                <a16:creationId xmlns:a16="http://schemas.microsoft.com/office/drawing/2014/main" id="{29B19D6E-A06E-312E-4454-4A73CC2A29C0}"/>
              </a:ext>
            </a:extLst>
          </p:cNvPr>
          <p:cNvSpPr>
            <a:spLocks noChangeArrowheads="1"/>
          </p:cNvSpPr>
          <p:nvPr/>
        </p:nvSpPr>
        <p:spPr bwMode="auto">
          <a:xfrm>
            <a:off x="4699437" y="5306711"/>
            <a:ext cx="1584325" cy="433387"/>
          </a:xfrm>
          <a:prstGeom prst="wedgeRectCallout">
            <a:avLst>
              <a:gd name="adj1" fmla="val -42787"/>
              <a:gd name="adj2" fmla="val -9578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誰を対象に教育・訓練を実施するのか明確にします。</a:t>
            </a:r>
          </a:p>
        </p:txBody>
      </p:sp>
      <p:sp>
        <p:nvSpPr>
          <p:cNvPr id="8" name="AutoShape 227">
            <a:extLst>
              <a:ext uri="{FF2B5EF4-FFF2-40B4-BE49-F238E27FC236}">
                <a16:creationId xmlns:a16="http://schemas.microsoft.com/office/drawing/2014/main" id="{921D6C4F-1AE0-D0B1-92A5-5BFA4D6480AC}"/>
              </a:ext>
            </a:extLst>
          </p:cNvPr>
          <p:cNvSpPr>
            <a:spLocks noChangeArrowheads="1"/>
          </p:cNvSpPr>
          <p:nvPr/>
        </p:nvSpPr>
        <p:spPr bwMode="auto">
          <a:xfrm>
            <a:off x="4581525" y="1567855"/>
            <a:ext cx="2087563" cy="504825"/>
          </a:xfrm>
          <a:prstGeom prst="wedgeRectCallout">
            <a:avLst>
              <a:gd name="adj1" fmla="val -10306"/>
              <a:gd name="adj2" fmla="val 7924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教育・訓練を計画的に実施するため、実施時期や頻度を明確にします。</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年１回以上の実施をしてください。</a:t>
            </a:r>
          </a:p>
        </p:txBody>
      </p:sp>
      <p:sp>
        <p:nvSpPr>
          <p:cNvPr id="9" name="AutoShape 228">
            <a:extLst>
              <a:ext uri="{FF2B5EF4-FFF2-40B4-BE49-F238E27FC236}">
                <a16:creationId xmlns:a16="http://schemas.microsoft.com/office/drawing/2014/main" id="{7BAA6408-CF0E-AE07-1CC0-CFD2A032575E}"/>
              </a:ext>
            </a:extLst>
          </p:cNvPr>
          <p:cNvSpPr>
            <a:spLocks noChangeArrowheads="1"/>
          </p:cNvSpPr>
          <p:nvPr/>
        </p:nvSpPr>
        <p:spPr bwMode="auto">
          <a:xfrm>
            <a:off x="2641600" y="1638126"/>
            <a:ext cx="1619250" cy="433388"/>
          </a:xfrm>
          <a:prstGeom prst="wedgeRectCallout">
            <a:avLst>
              <a:gd name="adj1" fmla="val -39806"/>
              <a:gd name="adj2" fmla="val 8223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何を目的に教育・訓練を実施するのかを明確にします。</a:t>
            </a:r>
          </a:p>
        </p:txBody>
      </p:sp>
      <p:sp>
        <p:nvSpPr>
          <p:cNvPr id="10" name="AutoShape 235">
            <a:extLst>
              <a:ext uri="{FF2B5EF4-FFF2-40B4-BE49-F238E27FC236}">
                <a16:creationId xmlns:a16="http://schemas.microsoft.com/office/drawing/2014/main" id="{A2154621-E624-AE5C-D5C9-36C6A597ACD1}"/>
              </a:ext>
            </a:extLst>
          </p:cNvPr>
          <p:cNvSpPr>
            <a:spLocks noChangeArrowheads="1"/>
          </p:cNvSpPr>
          <p:nvPr/>
        </p:nvSpPr>
        <p:spPr bwMode="auto">
          <a:xfrm>
            <a:off x="260350" y="1639292"/>
            <a:ext cx="1512888" cy="433388"/>
          </a:xfrm>
          <a:prstGeom prst="wedgeRectCallout">
            <a:avLst>
              <a:gd name="adj1" fmla="val -23139"/>
              <a:gd name="adj2" fmla="val 7930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教育・訓練のどちらかにチェックしてください。</a:t>
            </a:r>
          </a:p>
        </p:txBody>
      </p:sp>
      <p:sp>
        <p:nvSpPr>
          <p:cNvPr id="11" name="AutoShape 220">
            <a:extLst>
              <a:ext uri="{FF2B5EF4-FFF2-40B4-BE49-F238E27FC236}">
                <a16:creationId xmlns:a16="http://schemas.microsoft.com/office/drawing/2014/main" id="{D7C6B105-15EC-CE10-6286-E0CCE826E6C7}"/>
              </a:ext>
            </a:extLst>
          </p:cNvPr>
          <p:cNvSpPr>
            <a:spLocks noChangeArrowheads="1"/>
          </p:cNvSpPr>
          <p:nvPr/>
        </p:nvSpPr>
        <p:spPr bwMode="auto">
          <a:xfrm>
            <a:off x="619125" y="7073715"/>
            <a:ext cx="5761038" cy="198437"/>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次の「５</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　点検・是正措置・見直し」では、このＢＣＰの運用について検討します。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ＢＣＰで決めた各種対応策の実施状況を踏まえ、定期的な見直しを行う必要があります。また、それ</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５．点検・是正措置・見直し</a:t>
            </a:r>
          </a:p>
        </p:txBody>
      </p:sp>
      <p:graphicFrame>
        <p:nvGraphicFramePr>
          <p:cNvPr id="53404" name="Group 156"/>
          <p:cNvGraphicFramePr>
            <a:graphicFrameLocks noGrp="1"/>
          </p:cNvGraphicFramePr>
          <p:nvPr>
            <p:extLst>
              <p:ext uri="{D42A27DB-BD31-4B8C-83A1-F6EECF244321}">
                <p14:modId xmlns:p14="http://schemas.microsoft.com/office/powerpoint/2010/main" val="1761307106"/>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毎年３月の経営者会議において定期的な見直しを実施する。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事務所の移転や人事異動の際には、ＢＣＰを全て見直す。</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53373" name="Group 125"/>
          <p:cNvGraphicFramePr>
            <a:graphicFrameLocks noGrp="1"/>
          </p:cNvGraphicFramePr>
          <p:nvPr>
            <p:extLst>
              <p:ext uri="{D42A27DB-BD31-4B8C-83A1-F6EECF244321}">
                <p14:modId xmlns:p14="http://schemas.microsoft.com/office/powerpoint/2010/main" val="3354412738"/>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dirty="0">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a:t>
            </a:r>
            <a:br>
              <a:rPr lang="en-US" altLang="ja-JP" sz="1200" b="0" dirty="0">
                <a:latin typeface="ＭＳ ゴシック" panose="020B0609070205080204" pitchFamily="49" charset="-128"/>
                <a:ea typeface="ＭＳ ゴシック" panose="020B0609070205080204" pitchFamily="49" charset="-128"/>
              </a:rPr>
            </a:br>
            <a:r>
              <a:rPr lang="ja-JP" altLang="en-US" sz="1200" b="0" dirty="0">
                <a:latin typeface="ＭＳ ゴシック" panose="020B0609070205080204" pitchFamily="49" charset="-128"/>
                <a:ea typeface="ＭＳ ゴシック" panose="020B0609070205080204" pitchFamily="49" charset="-128"/>
              </a:rPr>
              <a:t>更新する。</a:t>
            </a:r>
          </a:p>
          <a:p>
            <a:pPr eaLnBrk="1" hangingPunct="1"/>
            <a:endParaRPr lang="en-US" altLang="ja-JP" sz="1200" dirty="0">
              <a:latin typeface="ＭＳ ゴシック" panose="020B0609070205080204" pitchFamily="49" charset="-128"/>
              <a:ea typeface="ＭＳ ゴシック" panose="020B0609070205080204" pitchFamily="49" charset="-128"/>
            </a:endParaRPr>
          </a:p>
        </p:txBody>
      </p:sp>
      <p:sp>
        <p:nvSpPr>
          <p:cNvPr id="2" name="AutoShape 124">
            <a:extLst>
              <a:ext uri="{FF2B5EF4-FFF2-40B4-BE49-F238E27FC236}">
                <a16:creationId xmlns:a16="http://schemas.microsoft.com/office/drawing/2014/main" id="{63AAFB10-A2CF-E2E9-D6E6-9556010EF524}"/>
              </a:ext>
            </a:extLst>
          </p:cNvPr>
          <p:cNvSpPr>
            <a:spLocks noChangeArrowheads="1"/>
          </p:cNvSpPr>
          <p:nvPr/>
        </p:nvSpPr>
        <p:spPr bwMode="auto">
          <a:xfrm>
            <a:off x="4797425" y="2505075"/>
            <a:ext cx="1800225" cy="431800"/>
          </a:xfrm>
          <a:prstGeom prst="wedgeRectCallout">
            <a:avLst>
              <a:gd name="adj1" fmla="val -40565"/>
              <a:gd name="adj2" fmla="val 91546"/>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年１回以上の見直しをしてください。</a:t>
            </a:r>
          </a:p>
        </p:txBody>
      </p:sp>
      <p:sp>
        <p:nvSpPr>
          <p:cNvPr id="3" name="AutoShape 145">
            <a:extLst>
              <a:ext uri="{FF2B5EF4-FFF2-40B4-BE49-F238E27FC236}">
                <a16:creationId xmlns:a16="http://schemas.microsoft.com/office/drawing/2014/main" id="{DD95A094-2228-7EBB-AD1C-C990ABE96BED}"/>
              </a:ext>
            </a:extLst>
          </p:cNvPr>
          <p:cNvSpPr>
            <a:spLocks noChangeArrowheads="1"/>
          </p:cNvSpPr>
          <p:nvPr/>
        </p:nvSpPr>
        <p:spPr bwMode="auto">
          <a:xfrm>
            <a:off x="4652963" y="5067734"/>
            <a:ext cx="2016125" cy="431800"/>
          </a:xfrm>
          <a:prstGeom prst="wedgeRectCallout">
            <a:avLst>
              <a:gd name="adj1" fmla="val -45829"/>
              <a:gd name="adj2" fmla="val 101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例えば、以下のような着眼点で、見直しを行ってください。</a:t>
            </a:r>
          </a:p>
        </p:txBody>
      </p:sp>
      <p:sp>
        <p:nvSpPr>
          <p:cNvPr id="4" name="AutoShape 91">
            <a:extLst>
              <a:ext uri="{FF2B5EF4-FFF2-40B4-BE49-F238E27FC236}">
                <a16:creationId xmlns:a16="http://schemas.microsoft.com/office/drawing/2014/main" id="{0A949DA5-7F6C-67AA-F418-ECFDFA6BB4DE}"/>
              </a:ext>
            </a:extLst>
          </p:cNvPr>
          <p:cNvSpPr>
            <a:spLocks noChangeArrowheads="1"/>
          </p:cNvSpPr>
          <p:nvPr/>
        </p:nvSpPr>
        <p:spPr bwMode="auto">
          <a:xfrm>
            <a:off x="549275" y="8106887"/>
            <a:ext cx="5761038" cy="765651"/>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あなたの会社のＢＣＰは、ほぼ形になりました。</a:t>
            </a:r>
          </a:p>
          <a:p>
            <a:pPr eaLnBrk="1" hangingPunct="1"/>
            <a:r>
              <a:rPr lang="ja-JP" altLang="en-US" b="0" dirty="0">
                <a:latin typeface="ＭＳ ゴシック" panose="020B0609070205080204" pitchFamily="49" charset="-128"/>
                <a:ea typeface="ＭＳ ゴシック" panose="020B0609070205080204" pitchFamily="49" charset="-128"/>
              </a:rPr>
              <a:t>このＢＣＰの実効性を高めるために、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次ページ以降の</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をそれぞれ記入してＢＣＰを完成させましょう。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234950" y="128588"/>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様式①</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ＢＣＰ対応拠点一覧</a:t>
            </a:r>
          </a:p>
        </p:txBody>
      </p:sp>
      <p:sp>
        <p:nvSpPr>
          <p:cNvPr id="23557" name="Text Box 67"/>
          <p:cNvSpPr txBox="1">
            <a:spLocks noChangeArrowheads="1"/>
          </p:cNvSpPr>
          <p:nvPr/>
        </p:nvSpPr>
        <p:spPr bwMode="auto">
          <a:xfrm>
            <a:off x="333374" y="849313"/>
            <a:ext cx="6298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事業を継続または早期に復旧させるには、従業員の安否確認、取引先との連絡、情報の集約、指揮などを行うための重要拠点を明確にし、全従業員に周知する必要があります。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事業所に立ち入れなくなる場合も想定して、 ３か所程度のＢＣＰ対応を行う拠点を、あらかじめ決めておきましょう。</a:t>
            </a:r>
          </a:p>
        </p:txBody>
      </p:sp>
      <p:sp>
        <p:nvSpPr>
          <p:cNvPr id="23558" name="Text Box 68"/>
          <p:cNvSpPr txBox="1">
            <a:spLocks noChangeArrowheads="1"/>
          </p:cNvSpPr>
          <p:nvPr/>
        </p:nvSpPr>
        <p:spPr bwMode="auto">
          <a:xfrm>
            <a:off x="439062" y="6930062"/>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solidFill>
                  <a:srgbClr val="808080"/>
                </a:solidFill>
                <a:latin typeface="ＭＳ ゴシック" panose="020B0609070205080204" pitchFamily="49" charset="-128"/>
                <a:ea typeface="ＭＳ ゴシック" panose="020B0609070205080204" pitchFamily="49" charset="-128"/>
              </a:rPr>
              <a:t>※</a:t>
            </a:r>
            <a:r>
              <a:rPr lang="ja-JP" altLang="en-US" b="0" dirty="0">
                <a:solidFill>
                  <a:srgbClr val="808080"/>
                </a:solidFill>
                <a:latin typeface="ＭＳ ゴシック" panose="020B0609070205080204" pitchFamily="49" charset="-128"/>
                <a:ea typeface="ＭＳ ゴシック" panose="020B0609070205080204" pitchFamily="49" charset="-128"/>
              </a:rPr>
              <a:t>上記の重要拠点には、ＢＣＰ対応に必要な連絡先リストなど、必要なツールを事前に整備しましょう。</a:t>
            </a:r>
          </a:p>
        </p:txBody>
      </p:sp>
      <p:sp>
        <p:nvSpPr>
          <p:cNvPr id="81044" name="Text Box 148"/>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 name="Group 234">
            <a:extLst>
              <a:ext uri="{FF2B5EF4-FFF2-40B4-BE49-F238E27FC236}">
                <a16:creationId xmlns:a16="http://schemas.microsoft.com/office/drawing/2014/main" id="{0CDA098E-BABE-8DB8-7E4B-5662933869A0}"/>
              </a:ext>
            </a:extLst>
          </p:cNvPr>
          <p:cNvGraphicFramePr>
            <a:graphicFrameLocks/>
          </p:cNvGraphicFramePr>
          <p:nvPr>
            <p:extLst>
              <p:ext uri="{D42A27DB-BD31-4B8C-83A1-F6EECF244321}">
                <p14:modId xmlns:p14="http://schemas.microsoft.com/office/powerpoint/2010/main" val="3697144262"/>
              </p:ext>
            </p:extLst>
          </p:nvPr>
        </p:nvGraphicFramePr>
        <p:xfrm>
          <a:off x="439062" y="2090437"/>
          <a:ext cx="6201912" cy="4634125"/>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360000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ＦＡＸ： ○○○</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endParaRPr kumimoji="1" lang="en-US" altLang="ja-JP" sz="1200" b="0" i="0" u="sng"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２号店</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ＦＡＸ： ○○○</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endParaRPr kumimoji="1" lang="en-US" altLang="ja-JP" sz="1200" b="0" i="0" u="sng"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社長の自宅</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9"/>
          <p:cNvSpPr>
            <a:spLocks noChangeArrowheads="1"/>
          </p:cNvSpPr>
          <p:nvPr/>
        </p:nvSpPr>
        <p:spPr bwMode="auto">
          <a:xfrm>
            <a:off x="387350" y="2389188"/>
            <a:ext cx="5995988"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580" name="Text Box 3"/>
          <p:cNvSpPr txBox="1">
            <a:spLocks noChangeArrowheads="1"/>
          </p:cNvSpPr>
          <p:nvPr/>
        </p:nvSpPr>
        <p:spPr bwMode="auto">
          <a:xfrm>
            <a:off x="241300" y="133350"/>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様式②</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避難経路図・避難計画　</a:t>
            </a:r>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避難経路図</a:t>
            </a:r>
          </a:p>
        </p:txBody>
      </p:sp>
      <p:sp>
        <p:nvSpPr>
          <p:cNvPr id="24584" name="Text Box 34"/>
          <p:cNvSpPr txBox="1">
            <a:spLocks noChangeArrowheads="1"/>
          </p:cNvSpPr>
          <p:nvPr/>
        </p:nvSpPr>
        <p:spPr bwMode="auto">
          <a:xfrm>
            <a:off x="188913" y="6301641"/>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避難計画</a:t>
            </a:r>
          </a:p>
        </p:txBody>
      </p:sp>
      <p:sp>
        <p:nvSpPr>
          <p:cNvPr id="24585" name="Text Box 35"/>
          <p:cNvSpPr txBox="1">
            <a:spLocks noChangeArrowheads="1"/>
          </p:cNvSpPr>
          <p:nvPr/>
        </p:nvSpPr>
        <p:spPr bwMode="auto">
          <a:xfrm>
            <a:off x="188913" y="6573838"/>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火災や倒壊の危険がない場合は、事業所内にとどまる方が安全な場合があります。避難誘導責任者には、</a:t>
            </a:r>
            <a:b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臨機応変な対応が求められます。</a:t>
            </a:r>
          </a:p>
        </p:txBody>
      </p:sp>
      <p:sp>
        <p:nvSpPr>
          <p:cNvPr id="24586" name="Text Box 167"/>
          <p:cNvSpPr txBox="1">
            <a:spLocks noChangeArrowheads="1"/>
          </p:cNvSpPr>
          <p:nvPr/>
        </p:nvSpPr>
        <p:spPr bwMode="auto">
          <a:xfrm>
            <a:off x="246856" y="86997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取引先や来客、従業員が、安全な場所へスムーズに避難できるように、避難計画を作成しましょう。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避難経路を決める際には、事業所内で爆発や延焼の可能性のある危険物の設置場所を把握しておくことが、重要です。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安全な避難のため、経路だけでなく、危険物の保管場所、消火器や工具などの保管場所、また、非常口や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非常階段の場所を記載しておきましょう。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この経路図は、事業所内に掲示板として設置しましょう。</a:t>
            </a:r>
          </a:p>
        </p:txBody>
      </p:sp>
      <p:graphicFrame>
        <p:nvGraphicFramePr>
          <p:cNvPr id="12618" name="Group 330"/>
          <p:cNvGraphicFramePr>
            <a:graphicFrameLocks noGrp="1"/>
          </p:cNvGraphicFramePr>
          <p:nvPr>
            <p:extLst>
              <p:ext uri="{D42A27DB-BD31-4B8C-83A1-F6EECF244321}">
                <p14:modId xmlns:p14="http://schemas.microsoft.com/office/powerpoint/2010/main" val="4154904069"/>
              </p:ext>
            </p:extLst>
          </p:nvPr>
        </p:nvGraphicFramePr>
        <p:xfrm>
          <a:off x="692150" y="7337425"/>
          <a:ext cx="5499100" cy="1644667"/>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本店駐車場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社長（本店長）</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避難誘導責任者は、避難路の確保や危険エリアの確認を直ちに</a:t>
                      </a:r>
                      <a:b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行い、お客様へ声をかけ、人命確保に努める。</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4605"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避難図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6"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7"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08"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09"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0"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1"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2"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3"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避難経路図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4"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5"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16"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7" name="Text Box 329"/>
          <p:cNvSpPr txBox="1">
            <a:spLocks noChangeArrowheads="1"/>
          </p:cNvSpPr>
          <p:nvPr/>
        </p:nvSpPr>
        <p:spPr bwMode="auto">
          <a:xfrm>
            <a:off x="4005263" y="6032500"/>
            <a:ext cx="285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この様式の大きさにかかわらず、</a:t>
            </a:r>
            <a:br>
              <a:rPr lang="en-US" altLang="ja-JP" b="0" dirty="0">
                <a:solidFill>
                  <a:srgbClr val="808080"/>
                </a:solidFill>
                <a:latin typeface="ＭＳ ゴシック" panose="020B0609070205080204" pitchFamily="49" charset="-128"/>
                <a:ea typeface="ＭＳ ゴシック" panose="020B0609070205080204" pitchFamily="49" charset="-128"/>
              </a:rPr>
            </a:br>
            <a:r>
              <a:rPr lang="ja-JP" altLang="en-US" b="0" dirty="0">
                <a:solidFill>
                  <a:srgbClr val="808080"/>
                </a:solidFill>
                <a:latin typeface="ＭＳ ゴシック" panose="020B0609070205080204" pitchFamily="49" charset="-128"/>
                <a:ea typeface="ＭＳ ゴシック" panose="020B0609070205080204" pitchFamily="49" charset="-128"/>
              </a:rPr>
              <a:t>できるだけ大きく張り出してください。</a:t>
            </a:r>
          </a:p>
        </p:txBody>
      </p:sp>
      <p:sp>
        <p:nvSpPr>
          <p:cNvPr id="12606" name="AutoShape 134">
            <a:extLst>
              <a:ext uri="{FF2B5EF4-FFF2-40B4-BE49-F238E27FC236}">
                <a16:creationId xmlns:a16="http://schemas.microsoft.com/office/drawing/2014/main" id="{233D9F5A-6FF0-B920-B591-D1CA814EADF5}"/>
              </a:ext>
            </a:extLst>
          </p:cNvPr>
          <p:cNvSpPr>
            <a:spLocks noChangeArrowheads="1"/>
          </p:cNvSpPr>
          <p:nvPr/>
        </p:nvSpPr>
        <p:spPr bwMode="auto">
          <a:xfrm>
            <a:off x="1700213" y="6176963"/>
            <a:ext cx="1873250" cy="431800"/>
          </a:xfrm>
          <a:prstGeom prst="wedgeRectCallout">
            <a:avLst>
              <a:gd name="adj1" fmla="val 15426"/>
              <a:gd name="adj2" fmla="val -124264"/>
            </a:avLst>
          </a:prstGeom>
          <a:solidFill>
            <a:schemeClr val="accent5"/>
          </a:solidFill>
          <a:ln w="9525">
            <a:solidFill>
              <a:srgbClr val="003300"/>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dirty="0">
                <a:solidFill>
                  <a:srgbClr val="003300"/>
                </a:solidFill>
                <a:latin typeface="ＭＳ ゴシック" panose="020B0609070205080204" pitchFamily="49" charset="-128"/>
                <a:ea typeface="ＭＳ ゴシック" panose="020B0609070205080204" pitchFamily="49" charset="-128"/>
              </a:rPr>
              <a:t>既に避難経路図等があれば、それを活用しましょう。</a:t>
            </a:r>
          </a:p>
        </p:txBody>
      </p:sp>
      <p:sp>
        <p:nvSpPr>
          <p:cNvPr id="12607" name="AutoShape 128">
            <a:extLst>
              <a:ext uri="{FF2B5EF4-FFF2-40B4-BE49-F238E27FC236}">
                <a16:creationId xmlns:a16="http://schemas.microsoft.com/office/drawing/2014/main" id="{D8E1F187-15B7-5BDA-2C06-00953E1308C9}"/>
              </a:ext>
            </a:extLst>
          </p:cNvPr>
          <p:cNvSpPr>
            <a:spLocks noChangeArrowheads="1"/>
          </p:cNvSpPr>
          <p:nvPr/>
        </p:nvSpPr>
        <p:spPr bwMode="auto">
          <a:xfrm>
            <a:off x="188913" y="8913813"/>
            <a:ext cx="1971675" cy="719137"/>
          </a:xfrm>
          <a:prstGeom prst="wedgeRectCallout">
            <a:avLst>
              <a:gd name="adj1" fmla="val 57005"/>
              <a:gd name="adj2" fmla="val -54417"/>
            </a:avLst>
          </a:prstGeom>
          <a:solidFill>
            <a:schemeClr val="accent5"/>
          </a:solidFill>
          <a:ln w="9525">
            <a:solidFill>
              <a:srgbClr val="003300"/>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dirty="0">
                <a:solidFill>
                  <a:srgbClr val="003300"/>
                </a:solidFill>
                <a:latin typeface="ＭＳ ゴシック" panose="020B0609070205080204" pitchFamily="49" charset="-128"/>
                <a:ea typeface="ＭＳ ゴシック" panose="020B0609070205080204" pitchFamily="49" charset="-128"/>
              </a:rPr>
              <a:t>火災発生等により避難が必要な場合に備えて、避難場所、避難誘導を行う際の注意点を明確にしておきましょう。</a:t>
            </a:r>
          </a:p>
        </p:txBody>
      </p:sp>
      <p:grpSp>
        <p:nvGrpSpPr>
          <p:cNvPr id="33" name="Group 31">
            <a:extLst>
              <a:ext uri="{FF2B5EF4-FFF2-40B4-BE49-F238E27FC236}">
                <a16:creationId xmlns:a16="http://schemas.microsoft.com/office/drawing/2014/main" id="{6C4846CC-DC41-42E9-0401-4E3C515F7D36}"/>
              </a:ext>
            </a:extLst>
          </p:cNvPr>
          <p:cNvGrpSpPr>
            <a:grpSpLocks/>
          </p:cNvGrpSpPr>
          <p:nvPr/>
        </p:nvGrpSpPr>
        <p:grpSpPr bwMode="auto">
          <a:xfrm>
            <a:off x="2451099" y="3738563"/>
            <a:ext cx="2601911" cy="1096962"/>
            <a:chOff x="869" y="1852"/>
            <a:chExt cx="409" cy="737"/>
          </a:xfrm>
          <a:solidFill>
            <a:srgbClr val="FFFF66"/>
          </a:solidFill>
        </p:grpSpPr>
        <p:sp>
          <p:nvSpPr>
            <p:cNvPr id="34" name="Rectangle 32">
              <a:extLst>
                <a:ext uri="{FF2B5EF4-FFF2-40B4-BE49-F238E27FC236}">
                  <a16:creationId xmlns:a16="http://schemas.microsoft.com/office/drawing/2014/main" id="{F89971C9-1081-9F3E-D4D9-11D6415B73D0}"/>
                </a:ext>
              </a:extLst>
            </p:cNvPr>
            <p:cNvSpPr>
              <a:spLocks noChangeArrowheads="1"/>
            </p:cNvSpPr>
            <p:nvPr/>
          </p:nvSpPr>
          <p:spPr bwMode="auto">
            <a:xfrm>
              <a:off x="869" y="1852"/>
              <a:ext cx="409" cy="7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pic>
          <p:nvPicPr>
            <p:cNvPr id="35" name="Picture 33">
              <a:extLst>
                <a:ext uri="{FF2B5EF4-FFF2-40B4-BE49-F238E27FC236}">
                  <a16:creationId xmlns:a16="http://schemas.microsoft.com/office/drawing/2014/main" id="{9908966F-DAEC-3FB2-C179-3281A3946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 y="1852"/>
              <a:ext cx="409" cy="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 name="Rectangle 34">
              <a:extLst>
                <a:ext uri="{FF2B5EF4-FFF2-40B4-BE49-F238E27FC236}">
                  <a16:creationId xmlns:a16="http://schemas.microsoft.com/office/drawing/2014/main" id="{D79E41BF-B18A-6C3D-F3B1-3DD126AFED44}"/>
                </a:ext>
              </a:extLst>
            </p:cNvPr>
            <p:cNvSpPr>
              <a:spLocks noChangeArrowheads="1"/>
            </p:cNvSpPr>
            <p:nvPr/>
          </p:nvSpPr>
          <p:spPr bwMode="auto">
            <a:xfrm>
              <a:off x="869" y="1852"/>
              <a:ext cx="409" cy="7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grpSp>
      <p:sp>
        <p:nvSpPr>
          <p:cNvPr id="37" name="Rectangle 36">
            <a:extLst>
              <a:ext uri="{FF2B5EF4-FFF2-40B4-BE49-F238E27FC236}">
                <a16:creationId xmlns:a16="http://schemas.microsoft.com/office/drawing/2014/main" id="{ABDF9B3D-325B-1CD5-EE44-2F2CFF709572}"/>
              </a:ext>
            </a:extLst>
          </p:cNvPr>
          <p:cNvSpPr>
            <a:spLocks noChangeArrowheads="1"/>
          </p:cNvSpPr>
          <p:nvPr/>
        </p:nvSpPr>
        <p:spPr bwMode="auto">
          <a:xfrm>
            <a:off x="5667375" y="3252788"/>
            <a:ext cx="323850" cy="1079500"/>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38" name="Rectangle 37" descr="ひな形">
            <a:extLst>
              <a:ext uri="{FF2B5EF4-FFF2-40B4-BE49-F238E27FC236}">
                <a16:creationId xmlns:a16="http://schemas.microsoft.com/office/drawing/2014/main" id="{2E6537B3-4C06-2A06-DDC1-E36E2DC9090C}"/>
              </a:ext>
            </a:extLst>
          </p:cNvPr>
          <p:cNvSpPr>
            <a:spLocks noChangeArrowheads="1"/>
          </p:cNvSpPr>
          <p:nvPr/>
        </p:nvSpPr>
        <p:spPr bwMode="auto">
          <a:xfrm>
            <a:off x="2390775" y="4908550"/>
            <a:ext cx="2830513" cy="431800"/>
          </a:xfrm>
          <a:prstGeom prst="rect">
            <a:avLst/>
          </a:prstGeom>
          <a:solidFill>
            <a:schemeClr val="accent5"/>
          </a:solidFill>
          <a:ln>
            <a:noFill/>
          </a:ln>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39" name="Freeform 50">
            <a:extLst>
              <a:ext uri="{FF2B5EF4-FFF2-40B4-BE49-F238E27FC236}">
                <a16:creationId xmlns:a16="http://schemas.microsoft.com/office/drawing/2014/main" id="{0EA30D8A-007F-077E-B8FF-CCAEFCAC02D0}"/>
              </a:ext>
            </a:extLst>
          </p:cNvPr>
          <p:cNvSpPr>
            <a:spLocks/>
          </p:cNvSpPr>
          <p:nvPr/>
        </p:nvSpPr>
        <p:spPr bwMode="auto">
          <a:xfrm>
            <a:off x="1276350" y="4594225"/>
            <a:ext cx="288925" cy="1152525"/>
          </a:xfrm>
          <a:custGeom>
            <a:avLst/>
            <a:gdLst>
              <a:gd name="T0" fmla="*/ 20585166 w 6050"/>
              <a:gd name="T1" fmla="*/ 0 h 1133"/>
              <a:gd name="T2" fmla="*/ 0 w 6050"/>
              <a:gd name="T3" fmla="*/ 2147483646 h 1133"/>
              <a:gd name="T4" fmla="*/ 0 w 6050"/>
              <a:gd name="T5" fmla="*/ 2147483646 h 1133"/>
              <a:gd name="T6" fmla="*/ 20585166 w 6050"/>
              <a:gd name="T7" fmla="*/ 2147483646 h 1133"/>
              <a:gd name="T8" fmla="*/ 638352901 w 6050"/>
              <a:gd name="T9" fmla="*/ 2147483646 h 1133"/>
              <a:gd name="T10" fmla="*/ 658938115 w 6050"/>
              <a:gd name="T11" fmla="*/ 2147483646 h 1133"/>
              <a:gd name="T12" fmla="*/ 658938115 w 6050"/>
              <a:gd name="T13" fmla="*/ 2147483646 h 1133"/>
              <a:gd name="T14" fmla="*/ 638352901 w 6050"/>
              <a:gd name="T15" fmla="*/ 0 h 1133"/>
              <a:gd name="T16" fmla="*/ 20585166 w 6050"/>
              <a:gd name="T17" fmla="*/ 0 h 1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50" h="1133">
                <a:moveTo>
                  <a:pt x="189" y="0"/>
                </a:moveTo>
                <a:cubicBezTo>
                  <a:pt x="84" y="0"/>
                  <a:pt x="0" y="85"/>
                  <a:pt x="0" y="189"/>
                </a:cubicBezTo>
                <a:lnTo>
                  <a:pt x="0" y="945"/>
                </a:lnTo>
                <a:cubicBezTo>
                  <a:pt x="0" y="1049"/>
                  <a:pt x="84" y="1133"/>
                  <a:pt x="189" y="1133"/>
                </a:cubicBezTo>
                <a:lnTo>
                  <a:pt x="5861" y="1133"/>
                </a:lnTo>
                <a:cubicBezTo>
                  <a:pt x="5965" y="1133"/>
                  <a:pt x="6050" y="1049"/>
                  <a:pt x="6050" y="945"/>
                </a:cubicBezTo>
                <a:lnTo>
                  <a:pt x="6050" y="189"/>
                </a:lnTo>
                <a:cubicBezTo>
                  <a:pt x="6050" y="85"/>
                  <a:pt x="5965" y="0"/>
                  <a:pt x="5861" y="0"/>
                </a:cubicBezTo>
                <a:lnTo>
                  <a:pt x="189" y="0"/>
                </a:lnTo>
                <a:close/>
              </a:path>
            </a:pathLst>
          </a:custGeom>
          <a:solidFill>
            <a:srgbClr val="CCFFFF">
              <a:alpha val="50195"/>
            </a:srgbClr>
          </a:solidFill>
          <a:ln w="6350" cap="rnd">
            <a:solidFill>
              <a:srgbClr val="CCFFFF"/>
            </a:solidFill>
            <a:prstDash val="solid"/>
            <a:round/>
            <a:headEnd/>
            <a:tailEnd/>
          </a:ln>
        </p:spPr>
        <p:txBody>
          <a:bodyPr/>
          <a:lstStyle/>
          <a:p>
            <a:endParaRPr lang="ja-JP" altLang="en-US">
              <a:latin typeface="+mn-ea"/>
              <a:ea typeface="+mn-ea"/>
            </a:endParaRPr>
          </a:p>
        </p:txBody>
      </p:sp>
      <p:sp>
        <p:nvSpPr>
          <p:cNvPr id="40" name="Rectangle 51">
            <a:extLst>
              <a:ext uri="{FF2B5EF4-FFF2-40B4-BE49-F238E27FC236}">
                <a16:creationId xmlns:a16="http://schemas.microsoft.com/office/drawing/2014/main" id="{A25FCEBC-AEB2-FC31-0543-C80C2C43BFE0}"/>
              </a:ext>
            </a:extLst>
          </p:cNvPr>
          <p:cNvSpPr>
            <a:spLocks noChangeArrowheads="1"/>
          </p:cNvSpPr>
          <p:nvPr/>
        </p:nvSpPr>
        <p:spPr bwMode="auto">
          <a:xfrm>
            <a:off x="661988" y="2963863"/>
            <a:ext cx="520700" cy="2808287"/>
          </a:xfrm>
          <a:prstGeom prst="rect">
            <a:avLst/>
          </a:prstGeom>
          <a:noFill/>
          <a:ln w="28575" cap="rnd">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41" name="Freeform 52">
            <a:extLst>
              <a:ext uri="{FF2B5EF4-FFF2-40B4-BE49-F238E27FC236}">
                <a16:creationId xmlns:a16="http://schemas.microsoft.com/office/drawing/2014/main" id="{A80E4A73-9A38-EB30-9B2A-3E152B9117A2}"/>
              </a:ext>
            </a:extLst>
          </p:cNvPr>
          <p:cNvSpPr>
            <a:spLocks/>
          </p:cNvSpPr>
          <p:nvPr/>
        </p:nvSpPr>
        <p:spPr bwMode="auto">
          <a:xfrm>
            <a:off x="2462213" y="3779838"/>
            <a:ext cx="195262" cy="1039812"/>
          </a:xfrm>
          <a:custGeom>
            <a:avLst/>
            <a:gdLst>
              <a:gd name="T0" fmla="*/ 0 w 2267"/>
              <a:gd name="T1" fmla="*/ 2147483646 h 12100"/>
              <a:gd name="T2" fmla="*/ 241540644 w 2267"/>
              <a:gd name="T3" fmla="*/ 2147483646 h 12100"/>
              <a:gd name="T4" fmla="*/ 1207064981 w 2267"/>
              <a:gd name="T5" fmla="*/ 2147483646 h 12100"/>
              <a:gd name="T6" fmla="*/ 1448605626 w 2267"/>
              <a:gd name="T7" fmla="*/ 2147483646 h 12100"/>
              <a:gd name="T8" fmla="*/ 1448605626 w 2267"/>
              <a:gd name="T9" fmla="*/ 239880589 h 12100"/>
              <a:gd name="T10" fmla="*/ 1207064981 w 2267"/>
              <a:gd name="T11" fmla="*/ 0 h 12100"/>
              <a:gd name="T12" fmla="*/ 241540644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a typeface="+mn-ea"/>
            </a:endParaRPr>
          </a:p>
        </p:txBody>
      </p:sp>
      <p:sp>
        <p:nvSpPr>
          <p:cNvPr id="42" name="Rectangle 53">
            <a:extLst>
              <a:ext uri="{FF2B5EF4-FFF2-40B4-BE49-F238E27FC236}">
                <a16:creationId xmlns:a16="http://schemas.microsoft.com/office/drawing/2014/main" id="{AC3C9F6C-17D1-0B59-982E-FE82426DAD8F}"/>
              </a:ext>
            </a:extLst>
          </p:cNvPr>
          <p:cNvSpPr>
            <a:spLocks noChangeArrowheads="1"/>
          </p:cNvSpPr>
          <p:nvPr/>
        </p:nvSpPr>
        <p:spPr bwMode="auto">
          <a:xfrm>
            <a:off x="2317750" y="3324225"/>
            <a:ext cx="6492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latin typeface="+mn-ea"/>
                <a:ea typeface="+mn-ea"/>
              </a:rPr>
              <a:t>冷凍食品</a:t>
            </a:r>
          </a:p>
        </p:txBody>
      </p:sp>
      <p:sp>
        <p:nvSpPr>
          <p:cNvPr id="43" name="Rectangle 54">
            <a:extLst>
              <a:ext uri="{FF2B5EF4-FFF2-40B4-BE49-F238E27FC236}">
                <a16:creationId xmlns:a16="http://schemas.microsoft.com/office/drawing/2014/main" id="{EC232D9B-F533-97AB-F3C0-CFDBE1EA81B7}"/>
              </a:ext>
            </a:extLst>
          </p:cNvPr>
          <p:cNvSpPr>
            <a:spLocks noChangeArrowheads="1"/>
          </p:cNvSpPr>
          <p:nvPr/>
        </p:nvSpPr>
        <p:spPr bwMode="auto">
          <a:xfrm>
            <a:off x="2509838" y="5500688"/>
            <a:ext cx="2400300" cy="260350"/>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44" name="Freeform 55">
            <a:extLst>
              <a:ext uri="{FF2B5EF4-FFF2-40B4-BE49-F238E27FC236}">
                <a16:creationId xmlns:a16="http://schemas.microsoft.com/office/drawing/2014/main" id="{40544125-B077-FDB1-CE05-02E2A5120257}"/>
              </a:ext>
            </a:extLst>
          </p:cNvPr>
          <p:cNvSpPr>
            <a:spLocks/>
          </p:cNvSpPr>
          <p:nvPr/>
        </p:nvSpPr>
        <p:spPr bwMode="auto">
          <a:xfrm>
            <a:off x="1238250" y="2963863"/>
            <a:ext cx="4752975" cy="2808287"/>
          </a:xfrm>
          <a:custGeom>
            <a:avLst/>
            <a:gdLst>
              <a:gd name="T0" fmla="*/ 2147483646 w 2994"/>
              <a:gd name="T1" fmla="*/ 2147483646 h 1769"/>
              <a:gd name="T2" fmla="*/ 2147483646 w 2994"/>
              <a:gd name="T3" fmla="*/ 2147483646 h 1769"/>
              <a:gd name="T4" fmla="*/ 2147483646 w 2994"/>
              <a:gd name="T5" fmla="*/ 0 h 1769"/>
              <a:gd name="T6" fmla="*/ 0 w 2994"/>
              <a:gd name="T7" fmla="*/ 0 h 1769"/>
              <a:gd name="T8" fmla="*/ 0 w 2994"/>
              <a:gd name="T9" fmla="*/ 2147483646 h 1769"/>
              <a:gd name="T10" fmla="*/ 2147483646 w 2994"/>
              <a:gd name="T11" fmla="*/ 2147483646 h 1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4" h="1769">
                <a:moveTo>
                  <a:pt x="2767" y="1769"/>
                </a:moveTo>
                <a:lnTo>
                  <a:pt x="2994" y="1769"/>
                </a:lnTo>
                <a:lnTo>
                  <a:pt x="2994" y="0"/>
                </a:lnTo>
                <a:lnTo>
                  <a:pt x="0" y="0"/>
                </a:lnTo>
                <a:lnTo>
                  <a:pt x="0" y="1769"/>
                </a:lnTo>
                <a:lnTo>
                  <a:pt x="363" y="1769"/>
                </a:lnTo>
              </a:path>
            </a:pathLst>
          </a:custGeom>
          <a:noFill/>
          <a:ln w="25400">
            <a:solidFill>
              <a:srgbClr val="33339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45" name="Line 56">
            <a:extLst>
              <a:ext uri="{FF2B5EF4-FFF2-40B4-BE49-F238E27FC236}">
                <a16:creationId xmlns:a16="http://schemas.microsoft.com/office/drawing/2014/main" id="{61E3BECD-57F3-47F2-85B4-2C7292939AA1}"/>
              </a:ext>
            </a:extLst>
          </p:cNvPr>
          <p:cNvSpPr>
            <a:spLocks noChangeShapeType="1"/>
          </p:cNvSpPr>
          <p:nvPr/>
        </p:nvSpPr>
        <p:spPr bwMode="auto">
          <a:xfrm>
            <a:off x="2174875" y="5772150"/>
            <a:ext cx="3095625" cy="1588"/>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46" name="Freeform 57">
            <a:extLst>
              <a:ext uri="{FF2B5EF4-FFF2-40B4-BE49-F238E27FC236}">
                <a16:creationId xmlns:a16="http://schemas.microsoft.com/office/drawing/2014/main" id="{DE15A6EE-8A5E-1F1A-91A2-4FD1DEA6D1D1}"/>
              </a:ext>
            </a:extLst>
          </p:cNvPr>
          <p:cNvSpPr>
            <a:spLocks/>
          </p:cNvSpPr>
          <p:nvPr/>
        </p:nvSpPr>
        <p:spPr bwMode="auto">
          <a:xfrm>
            <a:off x="3059113" y="3779838"/>
            <a:ext cx="195262" cy="1039812"/>
          </a:xfrm>
          <a:custGeom>
            <a:avLst/>
            <a:gdLst>
              <a:gd name="T0" fmla="*/ 0 w 2267"/>
              <a:gd name="T1" fmla="*/ 2147483646 h 12100"/>
              <a:gd name="T2" fmla="*/ 241540644 w 2267"/>
              <a:gd name="T3" fmla="*/ 2147483646 h 12100"/>
              <a:gd name="T4" fmla="*/ 1207064981 w 2267"/>
              <a:gd name="T5" fmla="*/ 2147483646 h 12100"/>
              <a:gd name="T6" fmla="*/ 1448605626 w 2267"/>
              <a:gd name="T7" fmla="*/ 2147483646 h 12100"/>
              <a:gd name="T8" fmla="*/ 1448605626 w 2267"/>
              <a:gd name="T9" fmla="*/ 239880589 h 12100"/>
              <a:gd name="T10" fmla="*/ 1207064981 w 2267"/>
              <a:gd name="T11" fmla="*/ 0 h 12100"/>
              <a:gd name="T12" fmla="*/ 241540644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a typeface="+mn-ea"/>
            </a:endParaRPr>
          </a:p>
        </p:txBody>
      </p:sp>
      <p:sp>
        <p:nvSpPr>
          <p:cNvPr id="47" name="Freeform 58">
            <a:extLst>
              <a:ext uri="{FF2B5EF4-FFF2-40B4-BE49-F238E27FC236}">
                <a16:creationId xmlns:a16="http://schemas.microsoft.com/office/drawing/2014/main" id="{70B92B50-03C2-0D14-FA03-B1CD51CAC890}"/>
              </a:ext>
            </a:extLst>
          </p:cNvPr>
          <p:cNvSpPr>
            <a:spLocks/>
          </p:cNvSpPr>
          <p:nvPr/>
        </p:nvSpPr>
        <p:spPr bwMode="auto">
          <a:xfrm>
            <a:off x="3686175" y="3779838"/>
            <a:ext cx="195263" cy="1039812"/>
          </a:xfrm>
          <a:custGeom>
            <a:avLst/>
            <a:gdLst>
              <a:gd name="T0" fmla="*/ 0 w 2267"/>
              <a:gd name="T1" fmla="*/ 2147483646 h 12100"/>
              <a:gd name="T2" fmla="*/ 241543087 w 2267"/>
              <a:gd name="T3" fmla="*/ 2147483646 h 12100"/>
              <a:gd name="T4" fmla="*/ 1207084772 w 2267"/>
              <a:gd name="T5" fmla="*/ 2147483646 h 12100"/>
              <a:gd name="T6" fmla="*/ 1448627859 w 2267"/>
              <a:gd name="T7" fmla="*/ 2147483646 h 12100"/>
              <a:gd name="T8" fmla="*/ 1448627859 w 2267"/>
              <a:gd name="T9" fmla="*/ 239880589 h 12100"/>
              <a:gd name="T10" fmla="*/ 1207084772 w 2267"/>
              <a:gd name="T11" fmla="*/ 0 h 12100"/>
              <a:gd name="T12" fmla="*/ 241543087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a typeface="+mn-ea"/>
            </a:endParaRPr>
          </a:p>
        </p:txBody>
      </p:sp>
      <p:sp>
        <p:nvSpPr>
          <p:cNvPr id="48" name="Freeform 59">
            <a:extLst>
              <a:ext uri="{FF2B5EF4-FFF2-40B4-BE49-F238E27FC236}">
                <a16:creationId xmlns:a16="http://schemas.microsoft.com/office/drawing/2014/main" id="{F2B3BD81-C124-9C28-E4AC-871575BB29A1}"/>
              </a:ext>
            </a:extLst>
          </p:cNvPr>
          <p:cNvSpPr>
            <a:spLocks/>
          </p:cNvSpPr>
          <p:nvPr/>
        </p:nvSpPr>
        <p:spPr bwMode="auto">
          <a:xfrm>
            <a:off x="4278313" y="3779838"/>
            <a:ext cx="195262" cy="1039812"/>
          </a:xfrm>
          <a:custGeom>
            <a:avLst/>
            <a:gdLst>
              <a:gd name="T0" fmla="*/ 0 w 2267"/>
              <a:gd name="T1" fmla="*/ 2147483646 h 12100"/>
              <a:gd name="T2" fmla="*/ 241540644 w 2267"/>
              <a:gd name="T3" fmla="*/ 2147483646 h 12100"/>
              <a:gd name="T4" fmla="*/ 1207064981 w 2267"/>
              <a:gd name="T5" fmla="*/ 2147483646 h 12100"/>
              <a:gd name="T6" fmla="*/ 1448605626 w 2267"/>
              <a:gd name="T7" fmla="*/ 2147483646 h 12100"/>
              <a:gd name="T8" fmla="*/ 1448605626 w 2267"/>
              <a:gd name="T9" fmla="*/ 239880589 h 12100"/>
              <a:gd name="T10" fmla="*/ 1207064981 w 2267"/>
              <a:gd name="T11" fmla="*/ 0 h 12100"/>
              <a:gd name="T12" fmla="*/ 241540644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a typeface="+mn-ea"/>
            </a:endParaRPr>
          </a:p>
        </p:txBody>
      </p:sp>
      <p:sp>
        <p:nvSpPr>
          <p:cNvPr id="49" name="Freeform 60">
            <a:extLst>
              <a:ext uri="{FF2B5EF4-FFF2-40B4-BE49-F238E27FC236}">
                <a16:creationId xmlns:a16="http://schemas.microsoft.com/office/drawing/2014/main" id="{8053D316-7E27-7871-E72A-2594C214E44A}"/>
              </a:ext>
            </a:extLst>
          </p:cNvPr>
          <p:cNvSpPr>
            <a:spLocks/>
          </p:cNvSpPr>
          <p:nvPr/>
        </p:nvSpPr>
        <p:spPr bwMode="auto">
          <a:xfrm>
            <a:off x="4838700" y="3779838"/>
            <a:ext cx="195263" cy="1039812"/>
          </a:xfrm>
          <a:custGeom>
            <a:avLst/>
            <a:gdLst>
              <a:gd name="T0" fmla="*/ 0 w 2267"/>
              <a:gd name="T1" fmla="*/ 2147483646 h 12100"/>
              <a:gd name="T2" fmla="*/ 241543087 w 2267"/>
              <a:gd name="T3" fmla="*/ 2147483646 h 12100"/>
              <a:gd name="T4" fmla="*/ 1207084772 w 2267"/>
              <a:gd name="T5" fmla="*/ 2147483646 h 12100"/>
              <a:gd name="T6" fmla="*/ 1448627859 w 2267"/>
              <a:gd name="T7" fmla="*/ 2147483646 h 12100"/>
              <a:gd name="T8" fmla="*/ 1448627859 w 2267"/>
              <a:gd name="T9" fmla="*/ 239880589 h 12100"/>
              <a:gd name="T10" fmla="*/ 1207084772 w 2267"/>
              <a:gd name="T11" fmla="*/ 0 h 12100"/>
              <a:gd name="T12" fmla="*/ 241543087 w 2267"/>
              <a:gd name="T13" fmla="*/ 0 h 12100"/>
              <a:gd name="T14" fmla="*/ 0 w 2267"/>
              <a:gd name="T15" fmla="*/ 239880589 h 12100"/>
              <a:gd name="T16" fmla="*/ 0 w 2267"/>
              <a:gd name="T17" fmla="*/ 2147483646 h 12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7" h="12100">
                <a:moveTo>
                  <a:pt x="0" y="11722"/>
                </a:moveTo>
                <a:cubicBezTo>
                  <a:pt x="0" y="11931"/>
                  <a:pt x="170" y="12100"/>
                  <a:pt x="378" y="12100"/>
                </a:cubicBezTo>
                <a:lnTo>
                  <a:pt x="1889" y="12100"/>
                </a:lnTo>
                <a:cubicBezTo>
                  <a:pt x="2098" y="12100"/>
                  <a:pt x="2267" y="11931"/>
                  <a:pt x="2267" y="11722"/>
                </a:cubicBezTo>
                <a:lnTo>
                  <a:pt x="2267" y="378"/>
                </a:lnTo>
                <a:cubicBezTo>
                  <a:pt x="2267" y="169"/>
                  <a:pt x="2098" y="0"/>
                  <a:pt x="1889" y="0"/>
                </a:cubicBezTo>
                <a:lnTo>
                  <a:pt x="378" y="0"/>
                </a:lnTo>
                <a:cubicBezTo>
                  <a:pt x="170" y="0"/>
                  <a:pt x="0" y="169"/>
                  <a:pt x="0" y="378"/>
                </a:cubicBezTo>
                <a:lnTo>
                  <a:pt x="0" y="11722"/>
                </a:lnTo>
                <a:close/>
              </a:path>
            </a:pathLst>
          </a:custGeom>
          <a:noFill/>
          <a:ln w="19050" cap="rnd"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a typeface="+mn-ea"/>
            </a:endParaRPr>
          </a:p>
        </p:txBody>
      </p:sp>
      <p:sp>
        <p:nvSpPr>
          <p:cNvPr id="50" name="Line 61">
            <a:extLst>
              <a:ext uri="{FF2B5EF4-FFF2-40B4-BE49-F238E27FC236}">
                <a16:creationId xmlns:a16="http://schemas.microsoft.com/office/drawing/2014/main" id="{5EE38842-C206-8D1C-7225-0F85310B4200}"/>
              </a:ext>
            </a:extLst>
          </p:cNvPr>
          <p:cNvSpPr>
            <a:spLocks noChangeShapeType="1"/>
          </p:cNvSpPr>
          <p:nvPr/>
        </p:nvSpPr>
        <p:spPr bwMode="auto">
          <a:xfrm flipH="1">
            <a:off x="4551363" y="3252788"/>
            <a:ext cx="1439862" cy="1587"/>
          </a:xfrm>
          <a:prstGeom prst="line">
            <a:avLst/>
          </a:prstGeom>
          <a:noFill/>
          <a:ln w="25400">
            <a:solidFill>
              <a:schemeClr val="accent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51" name="Line 62">
            <a:extLst>
              <a:ext uri="{FF2B5EF4-FFF2-40B4-BE49-F238E27FC236}">
                <a16:creationId xmlns:a16="http://schemas.microsoft.com/office/drawing/2014/main" id="{92701BC7-38D8-D35B-D1EC-CCFEDDD81691}"/>
              </a:ext>
            </a:extLst>
          </p:cNvPr>
          <p:cNvSpPr>
            <a:spLocks noChangeShapeType="1"/>
          </p:cNvSpPr>
          <p:nvPr/>
        </p:nvSpPr>
        <p:spPr bwMode="auto">
          <a:xfrm flipH="1">
            <a:off x="1814513" y="3252788"/>
            <a:ext cx="2447925" cy="1587"/>
          </a:xfrm>
          <a:prstGeom prst="line">
            <a:avLst/>
          </a:prstGeom>
          <a:noFill/>
          <a:ln w="25400">
            <a:solidFill>
              <a:schemeClr val="accent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52" name="Line 63">
            <a:extLst>
              <a:ext uri="{FF2B5EF4-FFF2-40B4-BE49-F238E27FC236}">
                <a16:creationId xmlns:a16="http://schemas.microsoft.com/office/drawing/2014/main" id="{91485AAC-DB06-5790-E8C0-E2A84E36CD4D}"/>
              </a:ext>
            </a:extLst>
          </p:cNvPr>
          <p:cNvSpPr>
            <a:spLocks noChangeShapeType="1"/>
          </p:cNvSpPr>
          <p:nvPr/>
        </p:nvSpPr>
        <p:spPr bwMode="auto">
          <a:xfrm>
            <a:off x="1597025" y="4619625"/>
            <a:ext cx="1588" cy="1152525"/>
          </a:xfrm>
          <a:prstGeom prst="line">
            <a:avLst/>
          </a:prstGeom>
          <a:noFill/>
          <a:ln w="25400">
            <a:solidFill>
              <a:schemeClr val="accent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53" name="Rectangle 64">
            <a:extLst>
              <a:ext uri="{FF2B5EF4-FFF2-40B4-BE49-F238E27FC236}">
                <a16:creationId xmlns:a16="http://schemas.microsoft.com/office/drawing/2014/main" id="{7672B3AB-84F8-7FBA-A158-CF008938E0A2}"/>
              </a:ext>
            </a:extLst>
          </p:cNvPr>
          <p:cNvSpPr>
            <a:spLocks noChangeArrowheads="1"/>
          </p:cNvSpPr>
          <p:nvPr/>
        </p:nvSpPr>
        <p:spPr bwMode="auto">
          <a:xfrm>
            <a:off x="2493963" y="4979988"/>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54" name="Rectangle 65">
            <a:extLst>
              <a:ext uri="{FF2B5EF4-FFF2-40B4-BE49-F238E27FC236}">
                <a16:creationId xmlns:a16="http://schemas.microsoft.com/office/drawing/2014/main" id="{43C71846-362D-265B-037B-6FA1E55B7F4C}"/>
              </a:ext>
            </a:extLst>
          </p:cNvPr>
          <p:cNvSpPr>
            <a:spLocks noChangeArrowheads="1"/>
          </p:cNvSpPr>
          <p:nvPr/>
        </p:nvSpPr>
        <p:spPr bwMode="auto">
          <a:xfrm>
            <a:off x="3081338" y="4979988"/>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55" name="Rectangle 66">
            <a:extLst>
              <a:ext uri="{FF2B5EF4-FFF2-40B4-BE49-F238E27FC236}">
                <a16:creationId xmlns:a16="http://schemas.microsoft.com/office/drawing/2014/main" id="{44C572BB-2453-7281-1E15-FAC276857F55}"/>
              </a:ext>
            </a:extLst>
          </p:cNvPr>
          <p:cNvSpPr>
            <a:spLocks noChangeArrowheads="1"/>
          </p:cNvSpPr>
          <p:nvPr/>
        </p:nvSpPr>
        <p:spPr bwMode="auto">
          <a:xfrm>
            <a:off x="3705225" y="4979988"/>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56" name="Rectangle 67">
            <a:extLst>
              <a:ext uri="{FF2B5EF4-FFF2-40B4-BE49-F238E27FC236}">
                <a16:creationId xmlns:a16="http://schemas.microsoft.com/office/drawing/2014/main" id="{1585113D-0253-DA42-5C1D-2573C3183542}"/>
              </a:ext>
            </a:extLst>
          </p:cNvPr>
          <p:cNvSpPr>
            <a:spLocks noChangeArrowheads="1"/>
          </p:cNvSpPr>
          <p:nvPr/>
        </p:nvSpPr>
        <p:spPr bwMode="auto">
          <a:xfrm>
            <a:off x="4298950" y="4979988"/>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57" name="Rectangle 68">
            <a:extLst>
              <a:ext uri="{FF2B5EF4-FFF2-40B4-BE49-F238E27FC236}">
                <a16:creationId xmlns:a16="http://schemas.microsoft.com/office/drawing/2014/main" id="{E5E3D3D6-8299-79B7-0BB4-23FAAE5C410B}"/>
              </a:ext>
            </a:extLst>
          </p:cNvPr>
          <p:cNvSpPr>
            <a:spLocks noChangeArrowheads="1"/>
          </p:cNvSpPr>
          <p:nvPr/>
        </p:nvSpPr>
        <p:spPr bwMode="auto">
          <a:xfrm>
            <a:off x="4872038" y="4979988"/>
            <a:ext cx="142875" cy="2889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58" name="Rectangle 69">
            <a:extLst>
              <a:ext uri="{FF2B5EF4-FFF2-40B4-BE49-F238E27FC236}">
                <a16:creationId xmlns:a16="http://schemas.microsoft.com/office/drawing/2014/main" id="{37D00A72-2EAA-8BBE-F8C8-15F4377BAE87}"/>
              </a:ext>
            </a:extLst>
          </p:cNvPr>
          <p:cNvSpPr>
            <a:spLocks noChangeArrowheads="1"/>
          </p:cNvSpPr>
          <p:nvPr/>
        </p:nvSpPr>
        <p:spPr bwMode="auto">
          <a:xfrm>
            <a:off x="4551363" y="3252788"/>
            <a:ext cx="1119187" cy="287337"/>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59" name="Rectangle 70">
            <a:extLst>
              <a:ext uri="{FF2B5EF4-FFF2-40B4-BE49-F238E27FC236}">
                <a16:creationId xmlns:a16="http://schemas.microsoft.com/office/drawing/2014/main" id="{C6A1DF98-DB2C-752E-8B5C-616A4E6DE255}"/>
              </a:ext>
            </a:extLst>
          </p:cNvPr>
          <p:cNvSpPr>
            <a:spLocks noChangeArrowheads="1"/>
          </p:cNvSpPr>
          <p:nvPr/>
        </p:nvSpPr>
        <p:spPr bwMode="auto">
          <a:xfrm>
            <a:off x="1925638" y="3252788"/>
            <a:ext cx="1192212" cy="287337"/>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60" name="Rectangle 71">
            <a:extLst>
              <a:ext uri="{FF2B5EF4-FFF2-40B4-BE49-F238E27FC236}">
                <a16:creationId xmlns:a16="http://schemas.microsoft.com/office/drawing/2014/main" id="{D12623BE-5B82-064A-8A21-E9A720C5C78A}"/>
              </a:ext>
            </a:extLst>
          </p:cNvPr>
          <p:cNvSpPr>
            <a:spLocks noChangeArrowheads="1"/>
          </p:cNvSpPr>
          <p:nvPr/>
        </p:nvSpPr>
        <p:spPr bwMode="auto">
          <a:xfrm>
            <a:off x="3117850" y="3252788"/>
            <a:ext cx="1150938" cy="287337"/>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61" name="Rectangle 72">
            <a:extLst>
              <a:ext uri="{FF2B5EF4-FFF2-40B4-BE49-F238E27FC236}">
                <a16:creationId xmlns:a16="http://schemas.microsoft.com/office/drawing/2014/main" id="{4AD13A5A-1EF0-CB86-FFE8-76B4ECFB9251}"/>
              </a:ext>
            </a:extLst>
          </p:cNvPr>
          <p:cNvSpPr>
            <a:spLocks noChangeArrowheads="1"/>
          </p:cNvSpPr>
          <p:nvPr/>
        </p:nvSpPr>
        <p:spPr bwMode="auto">
          <a:xfrm>
            <a:off x="5667375" y="4327525"/>
            <a:ext cx="323850" cy="14446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62" name="Freeform 73">
            <a:extLst>
              <a:ext uri="{FF2B5EF4-FFF2-40B4-BE49-F238E27FC236}">
                <a16:creationId xmlns:a16="http://schemas.microsoft.com/office/drawing/2014/main" id="{73A0B598-D91A-DE1A-2879-9F5674DA4007}"/>
              </a:ext>
            </a:extLst>
          </p:cNvPr>
          <p:cNvSpPr>
            <a:spLocks/>
          </p:cNvSpPr>
          <p:nvPr/>
        </p:nvSpPr>
        <p:spPr bwMode="auto">
          <a:xfrm>
            <a:off x="1598613" y="3252788"/>
            <a:ext cx="215900" cy="1079500"/>
          </a:xfrm>
          <a:custGeom>
            <a:avLst/>
            <a:gdLst>
              <a:gd name="T0" fmla="*/ 0 w 136"/>
              <a:gd name="T1" fmla="*/ 2147483646 h 635"/>
              <a:gd name="T2" fmla="*/ 0 w 136"/>
              <a:gd name="T3" fmla="*/ 0 h 635"/>
              <a:gd name="T4" fmla="*/ 2147483646 w 136"/>
              <a:gd name="T5" fmla="*/ 0 h 635"/>
              <a:gd name="T6" fmla="*/ 0 60000 65536"/>
              <a:gd name="T7" fmla="*/ 0 60000 65536"/>
              <a:gd name="T8" fmla="*/ 0 60000 65536"/>
            </a:gdLst>
            <a:ahLst/>
            <a:cxnLst>
              <a:cxn ang="T6">
                <a:pos x="T0" y="T1"/>
              </a:cxn>
              <a:cxn ang="T7">
                <a:pos x="T2" y="T3"/>
              </a:cxn>
              <a:cxn ang="T8">
                <a:pos x="T4" y="T5"/>
              </a:cxn>
            </a:cxnLst>
            <a:rect l="0" t="0" r="r" b="b"/>
            <a:pathLst>
              <a:path w="136" h="635">
                <a:moveTo>
                  <a:pt x="0" y="635"/>
                </a:moveTo>
                <a:lnTo>
                  <a:pt x="0" y="0"/>
                </a:lnTo>
                <a:lnTo>
                  <a:pt x="136" y="0"/>
                </a:lnTo>
              </a:path>
            </a:pathLst>
          </a:custGeom>
          <a:noFill/>
          <a:ln w="25400">
            <a:solidFill>
              <a:schemeClr val="accent2"/>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63" name="Rectangle 74">
            <a:extLst>
              <a:ext uri="{FF2B5EF4-FFF2-40B4-BE49-F238E27FC236}">
                <a16:creationId xmlns:a16="http://schemas.microsoft.com/office/drawing/2014/main" id="{A4110077-52E5-3784-3C37-F21E1ACD65FE}"/>
              </a:ext>
            </a:extLst>
          </p:cNvPr>
          <p:cNvSpPr>
            <a:spLocks noChangeArrowheads="1"/>
          </p:cNvSpPr>
          <p:nvPr/>
        </p:nvSpPr>
        <p:spPr bwMode="auto">
          <a:xfrm>
            <a:off x="1598613" y="3252788"/>
            <a:ext cx="323850" cy="1068387"/>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12544" name="Rectangle 75">
            <a:extLst>
              <a:ext uri="{FF2B5EF4-FFF2-40B4-BE49-F238E27FC236}">
                <a16:creationId xmlns:a16="http://schemas.microsoft.com/office/drawing/2014/main" id="{CC9E1D2E-EB38-C543-F050-D385D0CB8D4D}"/>
              </a:ext>
            </a:extLst>
          </p:cNvPr>
          <p:cNvSpPr>
            <a:spLocks noChangeArrowheads="1"/>
          </p:cNvSpPr>
          <p:nvPr/>
        </p:nvSpPr>
        <p:spPr bwMode="auto">
          <a:xfrm>
            <a:off x="1598613" y="4619625"/>
            <a:ext cx="215900" cy="11525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12545" name="Text Box 76">
            <a:extLst>
              <a:ext uri="{FF2B5EF4-FFF2-40B4-BE49-F238E27FC236}">
                <a16:creationId xmlns:a16="http://schemas.microsoft.com/office/drawing/2014/main" id="{27026200-F2E4-36FB-22E8-2A843A9F92F9}"/>
              </a:ext>
            </a:extLst>
          </p:cNvPr>
          <p:cNvSpPr txBox="1">
            <a:spLocks noChangeArrowheads="1"/>
          </p:cNvSpPr>
          <p:nvPr/>
        </p:nvSpPr>
        <p:spPr bwMode="auto">
          <a:xfrm>
            <a:off x="2412505" y="3867150"/>
            <a:ext cx="24814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800">
                <a:latin typeface="+mn-ea"/>
                <a:ea typeface="+mn-ea"/>
              </a:rPr>
              <a:t>酒　類</a:t>
            </a:r>
          </a:p>
        </p:txBody>
      </p:sp>
      <p:sp>
        <p:nvSpPr>
          <p:cNvPr id="12546" name="Text Box 77">
            <a:extLst>
              <a:ext uri="{FF2B5EF4-FFF2-40B4-BE49-F238E27FC236}">
                <a16:creationId xmlns:a16="http://schemas.microsoft.com/office/drawing/2014/main" id="{087417A3-B734-9A07-A6ED-47732935C4AA}"/>
              </a:ext>
            </a:extLst>
          </p:cNvPr>
          <p:cNvSpPr txBox="1">
            <a:spLocks noChangeArrowheads="1"/>
          </p:cNvSpPr>
          <p:nvPr/>
        </p:nvSpPr>
        <p:spPr bwMode="auto">
          <a:xfrm>
            <a:off x="5697043" y="4548188"/>
            <a:ext cx="24814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800">
                <a:latin typeface="+mn-ea"/>
                <a:ea typeface="+mn-ea"/>
              </a:rPr>
              <a:t>野　菜</a:t>
            </a:r>
          </a:p>
        </p:txBody>
      </p:sp>
      <p:sp>
        <p:nvSpPr>
          <p:cNvPr id="12547" name="Text Box 78">
            <a:extLst>
              <a:ext uri="{FF2B5EF4-FFF2-40B4-BE49-F238E27FC236}">
                <a16:creationId xmlns:a16="http://schemas.microsoft.com/office/drawing/2014/main" id="{C5F62E7E-70B0-76AB-2EFE-D1ACD4DAB696}"/>
              </a:ext>
            </a:extLst>
          </p:cNvPr>
          <p:cNvSpPr txBox="1">
            <a:spLocks noChangeArrowheads="1"/>
          </p:cNvSpPr>
          <p:nvPr/>
        </p:nvSpPr>
        <p:spPr bwMode="auto">
          <a:xfrm>
            <a:off x="1637805" y="3324225"/>
            <a:ext cx="24814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800">
                <a:latin typeface="+mn-ea"/>
                <a:ea typeface="+mn-ea"/>
              </a:rPr>
              <a:t>お　惣　菜</a:t>
            </a:r>
          </a:p>
        </p:txBody>
      </p:sp>
      <p:grpSp>
        <p:nvGrpSpPr>
          <p:cNvPr id="12548" name="Group 79">
            <a:extLst>
              <a:ext uri="{FF2B5EF4-FFF2-40B4-BE49-F238E27FC236}">
                <a16:creationId xmlns:a16="http://schemas.microsoft.com/office/drawing/2014/main" id="{75F11D92-6B2C-0FB4-E228-FA0A875512CF}"/>
              </a:ext>
            </a:extLst>
          </p:cNvPr>
          <p:cNvGrpSpPr>
            <a:grpSpLocks/>
          </p:cNvGrpSpPr>
          <p:nvPr/>
        </p:nvGrpSpPr>
        <p:grpSpPr bwMode="auto">
          <a:xfrm>
            <a:off x="2246313" y="4386709"/>
            <a:ext cx="280987" cy="234950"/>
            <a:chOff x="3195" y="2477"/>
            <a:chExt cx="177" cy="148"/>
          </a:xfrm>
        </p:grpSpPr>
        <p:sp>
          <p:nvSpPr>
            <p:cNvPr id="12549" name="Freeform 80">
              <a:extLst>
                <a:ext uri="{FF2B5EF4-FFF2-40B4-BE49-F238E27FC236}">
                  <a16:creationId xmlns:a16="http://schemas.microsoft.com/office/drawing/2014/main" id="{734B98EC-B0D1-86CB-E565-69475A49B1A6}"/>
                </a:ext>
              </a:extLst>
            </p:cNvPr>
            <p:cNvSpPr>
              <a:spLocks/>
            </p:cNvSpPr>
            <p:nvPr/>
          </p:nvSpPr>
          <p:spPr bwMode="auto">
            <a:xfrm>
              <a:off x="3195" y="2477"/>
              <a:ext cx="177" cy="148"/>
            </a:xfrm>
            <a:custGeom>
              <a:avLst/>
              <a:gdLst>
                <a:gd name="T0" fmla="*/ 81 w 177"/>
                <a:gd name="T1" fmla="*/ 6 h 148"/>
                <a:gd name="T2" fmla="*/ 82 w 177"/>
                <a:gd name="T3" fmla="*/ 4 h 148"/>
                <a:gd name="T4" fmla="*/ 84 w 177"/>
                <a:gd name="T5" fmla="*/ 2 h 148"/>
                <a:gd name="T6" fmla="*/ 87 w 177"/>
                <a:gd name="T7" fmla="*/ 1 h 148"/>
                <a:gd name="T8" fmla="*/ 89 w 177"/>
                <a:gd name="T9" fmla="*/ 0 h 148"/>
                <a:gd name="T10" fmla="*/ 91 w 177"/>
                <a:gd name="T11" fmla="*/ 1 h 148"/>
                <a:gd name="T12" fmla="*/ 93 w 177"/>
                <a:gd name="T13" fmla="*/ 2 h 148"/>
                <a:gd name="T14" fmla="*/ 95 w 177"/>
                <a:gd name="T15" fmla="*/ 4 h 148"/>
                <a:gd name="T16" fmla="*/ 97 w 177"/>
                <a:gd name="T17" fmla="*/ 6 h 148"/>
                <a:gd name="T18" fmla="*/ 174 w 177"/>
                <a:gd name="T19" fmla="*/ 133 h 148"/>
                <a:gd name="T20" fmla="*/ 177 w 177"/>
                <a:gd name="T21" fmla="*/ 137 h 148"/>
                <a:gd name="T22" fmla="*/ 177 w 177"/>
                <a:gd name="T23" fmla="*/ 140 h 148"/>
                <a:gd name="T24" fmla="*/ 177 w 177"/>
                <a:gd name="T25" fmla="*/ 142 h 148"/>
                <a:gd name="T26" fmla="*/ 177 w 177"/>
                <a:gd name="T27" fmla="*/ 144 h 148"/>
                <a:gd name="T28" fmla="*/ 175 w 177"/>
                <a:gd name="T29" fmla="*/ 146 h 148"/>
                <a:gd name="T30" fmla="*/ 173 w 177"/>
                <a:gd name="T31" fmla="*/ 147 h 148"/>
                <a:gd name="T32" fmla="*/ 171 w 177"/>
                <a:gd name="T33" fmla="*/ 148 h 148"/>
                <a:gd name="T34" fmla="*/ 169 w 177"/>
                <a:gd name="T35" fmla="*/ 148 h 148"/>
                <a:gd name="T36" fmla="*/ 8 w 177"/>
                <a:gd name="T37" fmla="*/ 148 h 148"/>
                <a:gd name="T38" fmla="*/ 6 w 177"/>
                <a:gd name="T39" fmla="*/ 148 h 148"/>
                <a:gd name="T40" fmla="*/ 4 w 177"/>
                <a:gd name="T41" fmla="*/ 147 h 148"/>
                <a:gd name="T42" fmla="*/ 2 w 177"/>
                <a:gd name="T43" fmla="*/ 146 h 148"/>
                <a:gd name="T44" fmla="*/ 1 w 177"/>
                <a:gd name="T45" fmla="*/ 145 h 148"/>
                <a:gd name="T46" fmla="*/ 0 w 177"/>
                <a:gd name="T47" fmla="*/ 143 h 148"/>
                <a:gd name="T48" fmla="*/ 0 w 177"/>
                <a:gd name="T49" fmla="*/ 140 h 148"/>
                <a:gd name="T50" fmla="*/ 1 w 177"/>
                <a:gd name="T51" fmla="*/ 137 h 148"/>
                <a:gd name="T52" fmla="*/ 3 w 177"/>
                <a:gd name="T53" fmla="*/ 133 h 148"/>
                <a:gd name="T54" fmla="*/ 81 w 177"/>
                <a:gd name="T55" fmla="*/ 6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148">
                  <a:moveTo>
                    <a:pt x="81" y="6"/>
                  </a:moveTo>
                  <a:lnTo>
                    <a:pt x="82" y="4"/>
                  </a:lnTo>
                  <a:lnTo>
                    <a:pt x="84" y="2"/>
                  </a:lnTo>
                  <a:lnTo>
                    <a:pt x="87" y="1"/>
                  </a:lnTo>
                  <a:lnTo>
                    <a:pt x="89" y="0"/>
                  </a:lnTo>
                  <a:lnTo>
                    <a:pt x="91" y="1"/>
                  </a:lnTo>
                  <a:lnTo>
                    <a:pt x="93" y="2"/>
                  </a:lnTo>
                  <a:lnTo>
                    <a:pt x="95" y="4"/>
                  </a:lnTo>
                  <a:lnTo>
                    <a:pt x="97" y="6"/>
                  </a:lnTo>
                  <a:lnTo>
                    <a:pt x="174" y="133"/>
                  </a:lnTo>
                  <a:lnTo>
                    <a:pt x="177" y="137"/>
                  </a:lnTo>
                  <a:lnTo>
                    <a:pt x="177" y="140"/>
                  </a:lnTo>
                  <a:lnTo>
                    <a:pt x="177" y="142"/>
                  </a:lnTo>
                  <a:lnTo>
                    <a:pt x="177" y="144"/>
                  </a:lnTo>
                  <a:lnTo>
                    <a:pt x="175" y="146"/>
                  </a:lnTo>
                  <a:lnTo>
                    <a:pt x="173" y="147"/>
                  </a:lnTo>
                  <a:lnTo>
                    <a:pt x="171" y="148"/>
                  </a:lnTo>
                  <a:lnTo>
                    <a:pt x="169" y="148"/>
                  </a:lnTo>
                  <a:lnTo>
                    <a:pt x="8" y="148"/>
                  </a:lnTo>
                  <a:lnTo>
                    <a:pt x="6" y="148"/>
                  </a:lnTo>
                  <a:lnTo>
                    <a:pt x="4" y="147"/>
                  </a:lnTo>
                  <a:lnTo>
                    <a:pt x="2" y="146"/>
                  </a:lnTo>
                  <a:lnTo>
                    <a:pt x="1" y="145"/>
                  </a:lnTo>
                  <a:lnTo>
                    <a:pt x="0" y="143"/>
                  </a:lnTo>
                  <a:lnTo>
                    <a:pt x="0" y="140"/>
                  </a:lnTo>
                  <a:lnTo>
                    <a:pt x="1" y="137"/>
                  </a:lnTo>
                  <a:lnTo>
                    <a:pt x="3" y="133"/>
                  </a:lnTo>
                  <a:lnTo>
                    <a:pt x="81" y="6"/>
                  </a:lnTo>
                  <a:close/>
                </a:path>
              </a:pathLst>
            </a:custGeom>
            <a:solidFill>
              <a:srgbClr val="FF21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a typeface="+mn-ea"/>
              </a:endParaRPr>
            </a:p>
          </p:txBody>
        </p:sp>
        <p:sp>
          <p:nvSpPr>
            <p:cNvPr id="12550" name="Freeform 81">
              <a:extLst>
                <a:ext uri="{FF2B5EF4-FFF2-40B4-BE49-F238E27FC236}">
                  <a16:creationId xmlns:a16="http://schemas.microsoft.com/office/drawing/2014/main" id="{121E3B77-DD02-1F2A-E37F-CB4043D48428}"/>
                </a:ext>
              </a:extLst>
            </p:cNvPr>
            <p:cNvSpPr>
              <a:spLocks/>
            </p:cNvSpPr>
            <p:nvPr/>
          </p:nvSpPr>
          <p:spPr bwMode="auto">
            <a:xfrm>
              <a:off x="3221" y="2500"/>
              <a:ext cx="125" cy="108"/>
            </a:xfrm>
            <a:custGeom>
              <a:avLst/>
              <a:gdLst>
                <a:gd name="T0" fmla="*/ 63 w 125"/>
                <a:gd name="T1" fmla="*/ 0 h 108"/>
                <a:gd name="T2" fmla="*/ 125 w 125"/>
                <a:gd name="T3" fmla="*/ 108 h 108"/>
                <a:gd name="T4" fmla="*/ 0 w 125"/>
                <a:gd name="T5" fmla="*/ 108 h 108"/>
                <a:gd name="T6" fmla="*/ 63 w 125"/>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 h="108">
                  <a:moveTo>
                    <a:pt x="63" y="0"/>
                  </a:moveTo>
                  <a:lnTo>
                    <a:pt x="125" y="108"/>
                  </a:lnTo>
                  <a:lnTo>
                    <a:pt x="0" y="108"/>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a typeface="+mn-ea"/>
              </a:endParaRPr>
            </a:p>
          </p:txBody>
        </p:sp>
        <p:sp>
          <p:nvSpPr>
            <p:cNvPr id="12551" name="Freeform 82">
              <a:extLst>
                <a:ext uri="{FF2B5EF4-FFF2-40B4-BE49-F238E27FC236}">
                  <a16:creationId xmlns:a16="http://schemas.microsoft.com/office/drawing/2014/main" id="{938F7EBC-A07C-F049-3B1F-8BCF9C38C5A1}"/>
                </a:ext>
              </a:extLst>
            </p:cNvPr>
            <p:cNvSpPr>
              <a:spLocks/>
            </p:cNvSpPr>
            <p:nvPr/>
          </p:nvSpPr>
          <p:spPr bwMode="auto">
            <a:xfrm>
              <a:off x="3274" y="2526"/>
              <a:ext cx="18" cy="56"/>
            </a:xfrm>
            <a:custGeom>
              <a:avLst/>
              <a:gdLst>
                <a:gd name="T0" fmla="*/ 9 w 18"/>
                <a:gd name="T1" fmla="*/ 0 h 56"/>
                <a:gd name="T2" fmla="*/ 11 w 18"/>
                <a:gd name="T3" fmla="*/ 0 h 56"/>
                <a:gd name="T4" fmla="*/ 13 w 18"/>
                <a:gd name="T5" fmla="*/ 0 h 56"/>
                <a:gd name="T6" fmla="*/ 14 w 18"/>
                <a:gd name="T7" fmla="*/ 1 h 56"/>
                <a:gd name="T8" fmla="*/ 16 w 18"/>
                <a:gd name="T9" fmla="*/ 1 h 56"/>
                <a:gd name="T10" fmla="*/ 17 w 18"/>
                <a:gd name="T11" fmla="*/ 2 h 56"/>
                <a:gd name="T12" fmla="*/ 17 w 18"/>
                <a:gd name="T13" fmla="*/ 3 h 56"/>
                <a:gd name="T14" fmla="*/ 18 w 18"/>
                <a:gd name="T15" fmla="*/ 4 h 56"/>
                <a:gd name="T16" fmla="*/ 18 w 18"/>
                <a:gd name="T17" fmla="*/ 4 h 56"/>
                <a:gd name="T18" fmla="*/ 16 w 18"/>
                <a:gd name="T19" fmla="*/ 53 h 56"/>
                <a:gd name="T20" fmla="*/ 16 w 18"/>
                <a:gd name="T21" fmla="*/ 53 h 56"/>
                <a:gd name="T22" fmla="*/ 16 w 18"/>
                <a:gd name="T23" fmla="*/ 54 h 56"/>
                <a:gd name="T24" fmla="*/ 15 w 18"/>
                <a:gd name="T25" fmla="*/ 54 h 56"/>
                <a:gd name="T26" fmla="*/ 14 w 18"/>
                <a:gd name="T27" fmla="*/ 55 h 56"/>
                <a:gd name="T28" fmla="*/ 13 w 18"/>
                <a:gd name="T29" fmla="*/ 56 h 56"/>
                <a:gd name="T30" fmla="*/ 12 w 18"/>
                <a:gd name="T31" fmla="*/ 56 h 56"/>
                <a:gd name="T32" fmla="*/ 10 w 18"/>
                <a:gd name="T33" fmla="*/ 56 h 56"/>
                <a:gd name="T34" fmla="*/ 9 w 18"/>
                <a:gd name="T35" fmla="*/ 56 h 56"/>
                <a:gd name="T36" fmla="*/ 7 w 18"/>
                <a:gd name="T37" fmla="*/ 56 h 56"/>
                <a:gd name="T38" fmla="*/ 6 w 18"/>
                <a:gd name="T39" fmla="*/ 56 h 56"/>
                <a:gd name="T40" fmla="*/ 5 w 18"/>
                <a:gd name="T41" fmla="*/ 56 h 56"/>
                <a:gd name="T42" fmla="*/ 4 w 18"/>
                <a:gd name="T43" fmla="*/ 55 h 56"/>
                <a:gd name="T44" fmla="*/ 3 w 18"/>
                <a:gd name="T45" fmla="*/ 54 h 56"/>
                <a:gd name="T46" fmla="*/ 2 w 18"/>
                <a:gd name="T47" fmla="*/ 54 h 56"/>
                <a:gd name="T48" fmla="*/ 2 w 18"/>
                <a:gd name="T49" fmla="*/ 53 h 56"/>
                <a:gd name="T50" fmla="*/ 2 w 18"/>
                <a:gd name="T51" fmla="*/ 53 h 56"/>
                <a:gd name="T52" fmla="*/ 0 w 18"/>
                <a:gd name="T53" fmla="*/ 4 h 56"/>
                <a:gd name="T54" fmla="*/ 0 w 18"/>
                <a:gd name="T55" fmla="*/ 4 h 56"/>
                <a:gd name="T56" fmla="*/ 0 w 18"/>
                <a:gd name="T57" fmla="*/ 3 h 56"/>
                <a:gd name="T58" fmla="*/ 1 w 18"/>
                <a:gd name="T59" fmla="*/ 2 h 56"/>
                <a:gd name="T60" fmla="*/ 2 w 18"/>
                <a:gd name="T61" fmla="*/ 1 h 56"/>
                <a:gd name="T62" fmla="*/ 4 w 18"/>
                <a:gd name="T63" fmla="*/ 1 h 56"/>
                <a:gd name="T64" fmla="*/ 5 w 18"/>
                <a:gd name="T65" fmla="*/ 0 h 56"/>
                <a:gd name="T66" fmla="*/ 7 w 18"/>
                <a:gd name="T67" fmla="*/ 0 h 56"/>
                <a:gd name="T68" fmla="*/ 9 w 18"/>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 h="56">
                  <a:moveTo>
                    <a:pt x="9" y="0"/>
                  </a:moveTo>
                  <a:lnTo>
                    <a:pt x="11" y="0"/>
                  </a:lnTo>
                  <a:lnTo>
                    <a:pt x="13" y="0"/>
                  </a:lnTo>
                  <a:lnTo>
                    <a:pt x="14" y="1"/>
                  </a:lnTo>
                  <a:lnTo>
                    <a:pt x="16" y="1"/>
                  </a:lnTo>
                  <a:lnTo>
                    <a:pt x="17" y="2"/>
                  </a:lnTo>
                  <a:lnTo>
                    <a:pt x="17" y="3"/>
                  </a:lnTo>
                  <a:lnTo>
                    <a:pt x="18" y="4"/>
                  </a:lnTo>
                  <a:lnTo>
                    <a:pt x="16" y="53"/>
                  </a:lnTo>
                  <a:lnTo>
                    <a:pt x="16" y="54"/>
                  </a:lnTo>
                  <a:lnTo>
                    <a:pt x="15" y="54"/>
                  </a:lnTo>
                  <a:lnTo>
                    <a:pt x="14" y="55"/>
                  </a:lnTo>
                  <a:lnTo>
                    <a:pt x="13" y="56"/>
                  </a:lnTo>
                  <a:lnTo>
                    <a:pt x="12" y="56"/>
                  </a:lnTo>
                  <a:lnTo>
                    <a:pt x="10" y="56"/>
                  </a:lnTo>
                  <a:lnTo>
                    <a:pt x="9" y="56"/>
                  </a:lnTo>
                  <a:lnTo>
                    <a:pt x="7" y="56"/>
                  </a:lnTo>
                  <a:lnTo>
                    <a:pt x="6" y="56"/>
                  </a:lnTo>
                  <a:lnTo>
                    <a:pt x="5" y="56"/>
                  </a:lnTo>
                  <a:lnTo>
                    <a:pt x="4" y="55"/>
                  </a:lnTo>
                  <a:lnTo>
                    <a:pt x="3" y="54"/>
                  </a:lnTo>
                  <a:lnTo>
                    <a:pt x="2" y="54"/>
                  </a:lnTo>
                  <a:lnTo>
                    <a:pt x="2" y="53"/>
                  </a:lnTo>
                  <a:lnTo>
                    <a:pt x="0" y="4"/>
                  </a:lnTo>
                  <a:lnTo>
                    <a:pt x="0" y="3"/>
                  </a:lnTo>
                  <a:lnTo>
                    <a:pt x="1" y="2"/>
                  </a:lnTo>
                  <a:lnTo>
                    <a:pt x="2" y="1"/>
                  </a:lnTo>
                  <a:lnTo>
                    <a:pt x="4" y="1"/>
                  </a:lnTo>
                  <a:lnTo>
                    <a:pt x="5" y="0"/>
                  </a:lnTo>
                  <a:lnTo>
                    <a:pt x="7"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a typeface="+mn-ea"/>
              </a:endParaRPr>
            </a:p>
          </p:txBody>
        </p:sp>
        <p:sp>
          <p:nvSpPr>
            <p:cNvPr id="12552" name="Freeform 83">
              <a:extLst>
                <a:ext uri="{FF2B5EF4-FFF2-40B4-BE49-F238E27FC236}">
                  <a16:creationId xmlns:a16="http://schemas.microsoft.com/office/drawing/2014/main" id="{E095FBE1-59BC-7C18-57EF-62EE9DAAABD3}"/>
                </a:ext>
              </a:extLst>
            </p:cNvPr>
            <p:cNvSpPr>
              <a:spLocks/>
            </p:cNvSpPr>
            <p:nvPr/>
          </p:nvSpPr>
          <p:spPr bwMode="auto">
            <a:xfrm>
              <a:off x="3274" y="2586"/>
              <a:ext cx="18" cy="18"/>
            </a:xfrm>
            <a:custGeom>
              <a:avLst/>
              <a:gdLst>
                <a:gd name="T0" fmla="*/ 0 w 18"/>
                <a:gd name="T1" fmla="*/ 9 h 18"/>
                <a:gd name="T2" fmla="*/ 0 w 18"/>
                <a:gd name="T3" fmla="*/ 7 h 18"/>
                <a:gd name="T4" fmla="*/ 0 w 18"/>
                <a:gd name="T5" fmla="*/ 5 h 18"/>
                <a:gd name="T6" fmla="*/ 1 w 18"/>
                <a:gd name="T7" fmla="*/ 4 h 18"/>
                <a:gd name="T8" fmla="*/ 2 w 18"/>
                <a:gd name="T9" fmla="*/ 2 h 18"/>
                <a:gd name="T10" fmla="*/ 4 w 18"/>
                <a:gd name="T11" fmla="*/ 1 h 18"/>
                <a:gd name="T12" fmla="*/ 5 w 18"/>
                <a:gd name="T13" fmla="*/ 0 h 18"/>
                <a:gd name="T14" fmla="*/ 7 w 18"/>
                <a:gd name="T15" fmla="*/ 0 h 18"/>
                <a:gd name="T16" fmla="*/ 9 w 18"/>
                <a:gd name="T17" fmla="*/ 0 h 18"/>
                <a:gd name="T18" fmla="*/ 11 w 18"/>
                <a:gd name="T19" fmla="*/ 0 h 18"/>
                <a:gd name="T20" fmla="*/ 12 w 18"/>
                <a:gd name="T21" fmla="*/ 0 h 18"/>
                <a:gd name="T22" fmla="*/ 14 w 18"/>
                <a:gd name="T23" fmla="*/ 1 h 18"/>
                <a:gd name="T24" fmla="*/ 15 w 18"/>
                <a:gd name="T25" fmla="*/ 2 h 18"/>
                <a:gd name="T26" fmla="*/ 16 w 18"/>
                <a:gd name="T27" fmla="*/ 4 h 18"/>
                <a:gd name="T28" fmla="*/ 17 w 18"/>
                <a:gd name="T29" fmla="*/ 5 h 18"/>
                <a:gd name="T30" fmla="*/ 18 w 18"/>
                <a:gd name="T31" fmla="*/ 7 h 18"/>
                <a:gd name="T32" fmla="*/ 18 w 18"/>
                <a:gd name="T33" fmla="*/ 9 h 18"/>
                <a:gd name="T34" fmla="*/ 18 w 18"/>
                <a:gd name="T35" fmla="*/ 11 h 18"/>
                <a:gd name="T36" fmla="*/ 17 w 18"/>
                <a:gd name="T37" fmla="*/ 13 h 18"/>
                <a:gd name="T38" fmla="*/ 16 w 18"/>
                <a:gd name="T39" fmla="*/ 14 h 18"/>
                <a:gd name="T40" fmla="*/ 15 w 18"/>
                <a:gd name="T41" fmla="*/ 15 h 18"/>
                <a:gd name="T42" fmla="*/ 14 w 18"/>
                <a:gd name="T43" fmla="*/ 16 h 18"/>
                <a:gd name="T44" fmla="*/ 12 w 18"/>
                <a:gd name="T45" fmla="*/ 17 h 18"/>
                <a:gd name="T46" fmla="*/ 11 w 18"/>
                <a:gd name="T47" fmla="*/ 18 h 18"/>
                <a:gd name="T48" fmla="*/ 9 w 18"/>
                <a:gd name="T49" fmla="*/ 18 h 18"/>
                <a:gd name="T50" fmla="*/ 7 w 18"/>
                <a:gd name="T51" fmla="*/ 18 h 18"/>
                <a:gd name="T52" fmla="*/ 5 w 18"/>
                <a:gd name="T53" fmla="*/ 17 h 18"/>
                <a:gd name="T54" fmla="*/ 4 w 18"/>
                <a:gd name="T55" fmla="*/ 16 h 18"/>
                <a:gd name="T56" fmla="*/ 2 w 18"/>
                <a:gd name="T57" fmla="*/ 15 h 18"/>
                <a:gd name="T58" fmla="*/ 1 w 18"/>
                <a:gd name="T59" fmla="*/ 14 h 18"/>
                <a:gd name="T60" fmla="*/ 0 w 18"/>
                <a:gd name="T61" fmla="*/ 13 h 18"/>
                <a:gd name="T62" fmla="*/ 0 w 18"/>
                <a:gd name="T63" fmla="*/ 11 h 18"/>
                <a:gd name="T64" fmla="*/ 0 w 18"/>
                <a:gd name="T65" fmla="*/ 9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8">
                  <a:moveTo>
                    <a:pt x="0" y="9"/>
                  </a:moveTo>
                  <a:lnTo>
                    <a:pt x="0" y="7"/>
                  </a:lnTo>
                  <a:lnTo>
                    <a:pt x="0" y="5"/>
                  </a:lnTo>
                  <a:lnTo>
                    <a:pt x="1" y="4"/>
                  </a:lnTo>
                  <a:lnTo>
                    <a:pt x="2" y="2"/>
                  </a:lnTo>
                  <a:lnTo>
                    <a:pt x="4" y="1"/>
                  </a:lnTo>
                  <a:lnTo>
                    <a:pt x="5" y="0"/>
                  </a:lnTo>
                  <a:lnTo>
                    <a:pt x="7" y="0"/>
                  </a:lnTo>
                  <a:lnTo>
                    <a:pt x="9" y="0"/>
                  </a:lnTo>
                  <a:lnTo>
                    <a:pt x="11" y="0"/>
                  </a:lnTo>
                  <a:lnTo>
                    <a:pt x="12" y="0"/>
                  </a:lnTo>
                  <a:lnTo>
                    <a:pt x="14" y="1"/>
                  </a:lnTo>
                  <a:lnTo>
                    <a:pt x="15" y="2"/>
                  </a:lnTo>
                  <a:lnTo>
                    <a:pt x="16" y="4"/>
                  </a:lnTo>
                  <a:lnTo>
                    <a:pt x="17" y="5"/>
                  </a:lnTo>
                  <a:lnTo>
                    <a:pt x="18" y="7"/>
                  </a:lnTo>
                  <a:lnTo>
                    <a:pt x="18" y="9"/>
                  </a:lnTo>
                  <a:lnTo>
                    <a:pt x="18" y="11"/>
                  </a:lnTo>
                  <a:lnTo>
                    <a:pt x="17" y="13"/>
                  </a:lnTo>
                  <a:lnTo>
                    <a:pt x="16" y="14"/>
                  </a:lnTo>
                  <a:lnTo>
                    <a:pt x="15" y="15"/>
                  </a:lnTo>
                  <a:lnTo>
                    <a:pt x="14" y="16"/>
                  </a:lnTo>
                  <a:lnTo>
                    <a:pt x="12" y="17"/>
                  </a:lnTo>
                  <a:lnTo>
                    <a:pt x="11" y="18"/>
                  </a:lnTo>
                  <a:lnTo>
                    <a:pt x="9" y="18"/>
                  </a:lnTo>
                  <a:lnTo>
                    <a:pt x="7" y="18"/>
                  </a:lnTo>
                  <a:lnTo>
                    <a:pt x="5" y="17"/>
                  </a:lnTo>
                  <a:lnTo>
                    <a:pt x="4" y="16"/>
                  </a:lnTo>
                  <a:lnTo>
                    <a:pt x="2" y="15"/>
                  </a:lnTo>
                  <a:lnTo>
                    <a:pt x="1" y="14"/>
                  </a:lnTo>
                  <a:lnTo>
                    <a:pt x="0" y="13"/>
                  </a:lnTo>
                  <a:lnTo>
                    <a:pt x="0" y="1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a typeface="+mn-ea"/>
              </a:endParaRPr>
            </a:p>
          </p:txBody>
        </p:sp>
      </p:grpSp>
      <p:sp>
        <p:nvSpPr>
          <p:cNvPr id="12553" name="Rectangle 84">
            <a:extLst>
              <a:ext uri="{FF2B5EF4-FFF2-40B4-BE49-F238E27FC236}">
                <a16:creationId xmlns:a16="http://schemas.microsoft.com/office/drawing/2014/main" id="{25F50A7E-5712-D928-87F2-73C379DA3E92}"/>
              </a:ext>
            </a:extLst>
          </p:cNvPr>
          <p:cNvSpPr>
            <a:spLocks noChangeArrowheads="1"/>
          </p:cNvSpPr>
          <p:nvPr/>
        </p:nvSpPr>
        <p:spPr bwMode="auto">
          <a:xfrm>
            <a:off x="2030413" y="4686746"/>
            <a:ext cx="923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solidFill>
                  <a:srgbClr val="FF0000"/>
                </a:solidFill>
                <a:latin typeface="+mn-ea"/>
                <a:ea typeface="+mn-ea"/>
              </a:rPr>
              <a:t>ガラス破損・飛散！</a:t>
            </a:r>
            <a:endParaRPr lang="ja-JP" altLang="en-US" sz="1800">
              <a:latin typeface="+mn-ea"/>
              <a:ea typeface="+mn-ea"/>
            </a:endParaRPr>
          </a:p>
        </p:txBody>
      </p:sp>
      <p:sp>
        <p:nvSpPr>
          <p:cNvPr id="12554" name="Text Box 85">
            <a:extLst>
              <a:ext uri="{FF2B5EF4-FFF2-40B4-BE49-F238E27FC236}">
                <a16:creationId xmlns:a16="http://schemas.microsoft.com/office/drawing/2014/main" id="{401633C9-E982-11A2-5D59-C46BB9A30CB6}"/>
              </a:ext>
            </a:extLst>
          </p:cNvPr>
          <p:cNvSpPr txBox="1">
            <a:spLocks noChangeArrowheads="1"/>
          </p:cNvSpPr>
          <p:nvPr/>
        </p:nvSpPr>
        <p:spPr bwMode="auto">
          <a:xfrm>
            <a:off x="5700218" y="3395663"/>
            <a:ext cx="24814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800">
                <a:latin typeface="+mn-ea"/>
                <a:ea typeface="+mn-ea"/>
              </a:rPr>
              <a:t>豆　腐</a:t>
            </a:r>
          </a:p>
        </p:txBody>
      </p:sp>
      <p:sp>
        <p:nvSpPr>
          <p:cNvPr id="12555" name="Rectangle 86">
            <a:extLst>
              <a:ext uri="{FF2B5EF4-FFF2-40B4-BE49-F238E27FC236}">
                <a16:creationId xmlns:a16="http://schemas.microsoft.com/office/drawing/2014/main" id="{83A09AA5-E3F7-9461-B331-180340A32C9E}"/>
              </a:ext>
            </a:extLst>
          </p:cNvPr>
          <p:cNvSpPr>
            <a:spLocks noChangeArrowheads="1"/>
          </p:cNvSpPr>
          <p:nvPr/>
        </p:nvSpPr>
        <p:spPr bwMode="auto">
          <a:xfrm>
            <a:off x="3394075" y="3324225"/>
            <a:ext cx="6492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a:latin typeface="+mn-ea"/>
                <a:ea typeface="+mn-ea"/>
              </a:rPr>
              <a:t>肉</a:t>
            </a:r>
          </a:p>
        </p:txBody>
      </p:sp>
      <p:sp>
        <p:nvSpPr>
          <p:cNvPr id="12556" name="Rectangle 87">
            <a:extLst>
              <a:ext uri="{FF2B5EF4-FFF2-40B4-BE49-F238E27FC236}">
                <a16:creationId xmlns:a16="http://schemas.microsoft.com/office/drawing/2014/main" id="{7C5F59D1-1E2D-E4CD-7239-8A3C9F5FC0F1}"/>
              </a:ext>
            </a:extLst>
          </p:cNvPr>
          <p:cNvSpPr>
            <a:spLocks noChangeArrowheads="1"/>
          </p:cNvSpPr>
          <p:nvPr/>
        </p:nvSpPr>
        <p:spPr bwMode="auto">
          <a:xfrm>
            <a:off x="5053013" y="3324225"/>
            <a:ext cx="6492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latin typeface="+mn-ea"/>
                <a:ea typeface="+mn-ea"/>
              </a:rPr>
              <a:t>魚</a:t>
            </a:r>
          </a:p>
        </p:txBody>
      </p:sp>
      <p:sp>
        <p:nvSpPr>
          <p:cNvPr id="12557" name="Rectangle 88">
            <a:extLst>
              <a:ext uri="{FF2B5EF4-FFF2-40B4-BE49-F238E27FC236}">
                <a16:creationId xmlns:a16="http://schemas.microsoft.com/office/drawing/2014/main" id="{BE7B1FC9-B916-965F-31DB-EF28AB499127}"/>
              </a:ext>
            </a:extLst>
          </p:cNvPr>
          <p:cNvSpPr>
            <a:spLocks noChangeArrowheads="1"/>
          </p:cNvSpPr>
          <p:nvPr/>
        </p:nvSpPr>
        <p:spPr bwMode="auto">
          <a:xfrm>
            <a:off x="3254375" y="5053013"/>
            <a:ext cx="1152525" cy="122237"/>
          </a:xfrm>
          <a:prstGeom prst="rect">
            <a:avLst/>
          </a:prstGeom>
          <a:solidFill>
            <a:schemeClr val="accent5">
              <a:lumMod val="90000"/>
            </a:schemeClr>
          </a:solidFill>
          <a:ln>
            <a:noFill/>
          </a:ln>
        </p:spPr>
        <p:txBody>
          <a:bodyPr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latin typeface="+mn-ea"/>
                <a:ea typeface="+mn-ea"/>
              </a:rPr>
              <a:t>レジ　</a:t>
            </a:r>
            <a:r>
              <a:rPr lang="en-US" altLang="ja-JP" sz="800" dirty="0">
                <a:latin typeface="+mn-ea"/>
                <a:ea typeface="+mn-ea"/>
              </a:rPr>
              <a:t>1</a:t>
            </a:r>
            <a:r>
              <a:rPr lang="ja-JP" altLang="en-US" sz="800" dirty="0">
                <a:latin typeface="+mn-ea"/>
                <a:ea typeface="+mn-ea"/>
              </a:rPr>
              <a:t>号機～５号機</a:t>
            </a:r>
          </a:p>
        </p:txBody>
      </p:sp>
      <p:sp>
        <p:nvSpPr>
          <p:cNvPr id="12558" name="Text Box 89">
            <a:extLst>
              <a:ext uri="{FF2B5EF4-FFF2-40B4-BE49-F238E27FC236}">
                <a16:creationId xmlns:a16="http://schemas.microsoft.com/office/drawing/2014/main" id="{59364D61-D390-C42D-D713-0DC416B0CAA0}"/>
              </a:ext>
            </a:extLst>
          </p:cNvPr>
          <p:cNvSpPr txBox="1">
            <a:spLocks noChangeArrowheads="1"/>
          </p:cNvSpPr>
          <p:nvPr/>
        </p:nvSpPr>
        <p:spPr bwMode="auto">
          <a:xfrm>
            <a:off x="804368" y="3756025"/>
            <a:ext cx="24814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800">
                <a:latin typeface="+mn-ea"/>
                <a:ea typeface="+mn-ea"/>
              </a:rPr>
              <a:t>駐　車　場</a:t>
            </a:r>
          </a:p>
        </p:txBody>
      </p:sp>
      <p:grpSp>
        <p:nvGrpSpPr>
          <p:cNvPr id="12559" name="Group 90">
            <a:extLst>
              <a:ext uri="{FF2B5EF4-FFF2-40B4-BE49-F238E27FC236}">
                <a16:creationId xmlns:a16="http://schemas.microsoft.com/office/drawing/2014/main" id="{6F1A5122-34C4-7BF8-2B5E-192392789091}"/>
              </a:ext>
            </a:extLst>
          </p:cNvPr>
          <p:cNvGrpSpPr>
            <a:grpSpLocks/>
          </p:cNvGrpSpPr>
          <p:nvPr/>
        </p:nvGrpSpPr>
        <p:grpSpPr bwMode="auto">
          <a:xfrm>
            <a:off x="3182938" y="4106863"/>
            <a:ext cx="249237" cy="225425"/>
            <a:chOff x="1525" y="2426"/>
            <a:chExt cx="157" cy="142"/>
          </a:xfrm>
        </p:grpSpPr>
        <p:sp>
          <p:nvSpPr>
            <p:cNvPr id="12560" name="Rectangle 91">
              <a:extLst>
                <a:ext uri="{FF2B5EF4-FFF2-40B4-BE49-F238E27FC236}">
                  <a16:creationId xmlns:a16="http://schemas.microsoft.com/office/drawing/2014/main" id="{FF48F45D-95C9-56D4-11F6-A40ED0ED1F11}"/>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12561" name="Freeform 92">
              <a:extLst>
                <a:ext uri="{FF2B5EF4-FFF2-40B4-BE49-F238E27FC236}">
                  <a16:creationId xmlns:a16="http://schemas.microsoft.com/office/drawing/2014/main" id="{87463B9B-6D77-EE44-72D0-9BAEDD13806A}"/>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a typeface="+mn-ea"/>
              </a:endParaRPr>
            </a:p>
          </p:txBody>
        </p:sp>
        <p:sp>
          <p:nvSpPr>
            <p:cNvPr id="12562" name="Line 93">
              <a:extLst>
                <a:ext uri="{FF2B5EF4-FFF2-40B4-BE49-F238E27FC236}">
                  <a16:creationId xmlns:a16="http://schemas.microsoft.com/office/drawing/2014/main" id="{37E5987D-BC04-036B-EB41-2C9673A27525}"/>
                </a:ext>
              </a:extLst>
            </p:cNvPr>
            <p:cNvSpPr>
              <a:spLocks noChangeShapeType="1"/>
            </p:cNvSpPr>
            <p:nvPr/>
          </p:nvSpPr>
          <p:spPr bwMode="auto">
            <a:xfrm>
              <a:off x="1604"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a typeface="+mn-ea"/>
              </a:endParaRPr>
            </a:p>
          </p:txBody>
        </p:sp>
        <p:sp>
          <p:nvSpPr>
            <p:cNvPr id="12563" name="Line 94">
              <a:extLst>
                <a:ext uri="{FF2B5EF4-FFF2-40B4-BE49-F238E27FC236}">
                  <a16:creationId xmlns:a16="http://schemas.microsoft.com/office/drawing/2014/main" id="{492C9669-9A9E-928A-9922-7CE391515A5D}"/>
                </a:ext>
              </a:extLst>
            </p:cNvPr>
            <p:cNvSpPr>
              <a:spLocks noChangeShapeType="1"/>
            </p:cNvSpPr>
            <p:nvPr/>
          </p:nvSpPr>
          <p:spPr bwMode="auto">
            <a:xfrm>
              <a:off x="1620"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a typeface="+mn-ea"/>
              </a:endParaRPr>
            </a:p>
          </p:txBody>
        </p:sp>
        <p:sp>
          <p:nvSpPr>
            <p:cNvPr id="12564" name="Line 95">
              <a:extLst>
                <a:ext uri="{FF2B5EF4-FFF2-40B4-BE49-F238E27FC236}">
                  <a16:creationId xmlns:a16="http://schemas.microsoft.com/office/drawing/2014/main" id="{2B5E0FD5-B31C-EB56-0FB2-E6ED484FBE7E}"/>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a typeface="+mn-ea"/>
              </a:endParaRPr>
            </a:p>
          </p:txBody>
        </p:sp>
        <p:sp>
          <p:nvSpPr>
            <p:cNvPr id="12565" name="Rectangle 96">
              <a:extLst>
                <a:ext uri="{FF2B5EF4-FFF2-40B4-BE49-F238E27FC236}">
                  <a16:creationId xmlns:a16="http://schemas.microsoft.com/office/drawing/2014/main" id="{6DC8C074-E7DA-F8B0-D007-EDB6F1B05C44}"/>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sp>
          <p:nvSpPr>
            <p:cNvPr id="12566" name="Freeform 97">
              <a:extLst>
                <a:ext uri="{FF2B5EF4-FFF2-40B4-BE49-F238E27FC236}">
                  <a16:creationId xmlns:a16="http://schemas.microsoft.com/office/drawing/2014/main" id="{3BFC3A16-506C-57F7-3652-2FD40A08D740}"/>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a typeface="+mn-ea"/>
              </a:endParaRPr>
            </a:p>
          </p:txBody>
        </p:sp>
        <p:sp>
          <p:nvSpPr>
            <p:cNvPr id="12567" name="Line 98">
              <a:extLst>
                <a:ext uri="{FF2B5EF4-FFF2-40B4-BE49-F238E27FC236}">
                  <a16:creationId xmlns:a16="http://schemas.microsoft.com/office/drawing/2014/main" id="{75E38769-569A-AF40-F172-D4C3D9B2F09B}"/>
                </a:ext>
              </a:extLst>
            </p:cNvPr>
            <p:cNvSpPr>
              <a:spLocks noChangeShapeType="1"/>
            </p:cNvSpPr>
            <p:nvPr/>
          </p:nvSpPr>
          <p:spPr bwMode="auto">
            <a:xfrm>
              <a:off x="1604"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a typeface="+mn-ea"/>
              </a:endParaRPr>
            </a:p>
          </p:txBody>
        </p:sp>
        <p:sp>
          <p:nvSpPr>
            <p:cNvPr id="12568" name="Line 99">
              <a:extLst>
                <a:ext uri="{FF2B5EF4-FFF2-40B4-BE49-F238E27FC236}">
                  <a16:creationId xmlns:a16="http://schemas.microsoft.com/office/drawing/2014/main" id="{54E7848D-01E4-9DB8-1B4D-D8DA24978CA3}"/>
                </a:ext>
              </a:extLst>
            </p:cNvPr>
            <p:cNvSpPr>
              <a:spLocks noChangeShapeType="1"/>
            </p:cNvSpPr>
            <p:nvPr/>
          </p:nvSpPr>
          <p:spPr bwMode="auto">
            <a:xfrm>
              <a:off x="1620"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a typeface="+mn-ea"/>
              </a:endParaRPr>
            </a:p>
          </p:txBody>
        </p:sp>
        <p:sp>
          <p:nvSpPr>
            <p:cNvPr id="12569" name="Line 100">
              <a:extLst>
                <a:ext uri="{FF2B5EF4-FFF2-40B4-BE49-F238E27FC236}">
                  <a16:creationId xmlns:a16="http://schemas.microsoft.com/office/drawing/2014/main" id="{AD9725E9-9AF9-A140-756E-75776A62FD45}"/>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a typeface="+mn-ea"/>
              </a:endParaRPr>
            </a:p>
          </p:txBody>
        </p:sp>
      </p:grpSp>
      <p:sp>
        <p:nvSpPr>
          <p:cNvPr id="12570" name="Rectangle 101">
            <a:extLst>
              <a:ext uri="{FF2B5EF4-FFF2-40B4-BE49-F238E27FC236}">
                <a16:creationId xmlns:a16="http://schemas.microsoft.com/office/drawing/2014/main" id="{9E770E9B-0082-A096-6B00-8B8084352FB1}"/>
              </a:ext>
            </a:extLst>
          </p:cNvPr>
          <p:cNvSpPr>
            <a:spLocks noChangeArrowheads="1"/>
          </p:cNvSpPr>
          <p:nvPr/>
        </p:nvSpPr>
        <p:spPr bwMode="auto">
          <a:xfrm>
            <a:off x="3459163" y="4151313"/>
            <a:ext cx="1128514" cy="123111"/>
          </a:xfrm>
          <a:prstGeom prst="rect">
            <a:avLst/>
          </a:prstGeom>
          <a:solidFill>
            <a:srgbClr val="FFFF66"/>
          </a:solidFill>
          <a:ln>
            <a:noFill/>
          </a:ln>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solidFill>
                  <a:srgbClr val="FF6600"/>
                </a:solidFill>
                <a:latin typeface="+mn-ea"/>
                <a:ea typeface="+mn-ea"/>
              </a:rPr>
              <a:t>転倒・落下・棚挟まれ！</a:t>
            </a:r>
            <a:endParaRPr lang="ja-JP" altLang="en-US" sz="1800" dirty="0">
              <a:latin typeface="+mn-ea"/>
              <a:ea typeface="+mn-ea"/>
            </a:endParaRPr>
          </a:p>
        </p:txBody>
      </p:sp>
      <p:pic>
        <p:nvPicPr>
          <p:cNvPr id="12571" name="Picture 102">
            <a:extLst>
              <a:ext uri="{FF2B5EF4-FFF2-40B4-BE49-F238E27FC236}">
                <a16:creationId xmlns:a16="http://schemas.microsoft.com/office/drawing/2014/main" id="{6DD07DEF-38C7-E3CD-BFE2-BE4F38A680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7688" y="5876925"/>
            <a:ext cx="428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72" name="Picture 103">
            <a:extLst>
              <a:ext uri="{FF2B5EF4-FFF2-40B4-BE49-F238E27FC236}">
                <a16:creationId xmlns:a16="http://schemas.microsoft.com/office/drawing/2014/main" id="{9B0592AE-8976-418E-1647-207B0FF695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675" y="5876925"/>
            <a:ext cx="428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73" name="Rectangle 104">
            <a:extLst>
              <a:ext uri="{FF2B5EF4-FFF2-40B4-BE49-F238E27FC236}">
                <a16:creationId xmlns:a16="http://schemas.microsoft.com/office/drawing/2014/main" id="{E2A80B2E-AB55-FD5B-A2A8-FB42D0B78ED9}"/>
              </a:ext>
            </a:extLst>
          </p:cNvPr>
          <p:cNvSpPr>
            <a:spLocks noChangeArrowheads="1"/>
          </p:cNvSpPr>
          <p:nvPr/>
        </p:nvSpPr>
        <p:spPr bwMode="auto">
          <a:xfrm>
            <a:off x="3468688" y="5578475"/>
            <a:ext cx="6492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latin typeface="+mn-ea"/>
                <a:ea typeface="+mn-ea"/>
              </a:rPr>
              <a:t>作業台</a:t>
            </a:r>
          </a:p>
        </p:txBody>
      </p:sp>
      <p:sp>
        <p:nvSpPr>
          <p:cNvPr id="12574" name="Text Box 105">
            <a:extLst>
              <a:ext uri="{FF2B5EF4-FFF2-40B4-BE49-F238E27FC236}">
                <a16:creationId xmlns:a16="http://schemas.microsoft.com/office/drawing/2014/main" id="{DC2FF05C-6805-CBF3-E704-41E4103C1119}"/>
              </a:ext>
            </a:extLst>
          </p:cNvPr>
          <p:cNvSpPr txBox="1">
            <a:spLocks noChangeArrowheads="1"/>
          </p:cNvSpPr>
          <p:nvPr/>
        </p:nvSpPr>
        <p:spPr bwMode="auto">
          <a:xfrm>
            <a:off x="1279030" y="4619625"/>
            <a:ext cx="24814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800">
                <a:latin typeface="+mn-ea"/>
                <a:ea typeface="+mn-ea"/>
              </a:rPr>
              <a:t>事務所</a:t>
            </a:r>
          </a:p>
        </p:txBody>
      </p:sp>
      <p:sp>
        <p:nvSpPr>
          <p:cNvPr id="12575" name="Freeform 106">
            <a:extLst>
              <a:ext uri="{FF2B5EF4-FFF2-40B4-BE49-F238E27FC236}">
                <a16:creationId xmlns:a16="http://schemas.microsoft.com/office/drawing/2014/main" id="{028B16B0-2718-434D-71DB-386CD5BBC50E}"/>
              </a:ext>
            </a:extLst>
          </p:cNvPr>
          <p:cNvSpPr>
            <a:spLocks/>
          </p:cNvSpPr>
          <p:nvPr/>
        </p:nvSpPr>
        <p:spPr bwMode="auto">
          <a:xfrm>
            <a:off x="1238250" y="2963863"/>
            <a:ext cx="4752975" cy="1368425"/>
          </a:xfrm>
          <a:custGeom>
            <a:avLst/>
            <a:gdLst>
              <a:gd name="T0" fmla="*/ 0 w 2994"/>
              <a:gd name="T1" fmla="*/ 2147483646 h 862"/>
              <a:gd name="T2" fmla="*/ 0 w 2994"/>
              <a:gd name="T3" fmla="*/ 0 h 862"/>
              <a:gd name="T4" fmla="*/ 2147483646 w 2994"/>
              <a:gd name="T5" fmla="*/ 0 h 862"/>
              <a:gd name="T6" fmla="*/ 2147483646 w 2994"/>
              <a:gd name="T7" fmla="*/ 2147483646 h 862"/>
              <a:gd name="T8" fmla="*/ 2147483646 w 2994"/>
              <a:gd name="T9" fmla="*/ 2147483646 h 862"/>
              <a:gd name="T10" fmla="*/ 2147483646 w 2994"/>
              <a:gd name="T11" fmla="*/ 2147483646 h 862"/>
              <a:gd name="T12" fmla="*/ 0 w 2994"/>
              <a:gd name="T13" fmla="*/ 2147483646 h 8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4" h="862">
                <a:moveTo>
                  <a:pt x="0" y="862"/>
                </a:moveTo>
                <a:lnTo>
                  <a:pt x="0" y="0"/>
                </a:lnTo>
                <a:lnTo>
                  <a:pt x="2994" y="0"/>
                </a:lnTo>
                <a:lnTo>
                  <a:pt x="2994" y="182"/>
                </a:lnTo>
                <a:lnTo>
                  <a:pt x="227" y="182"/>
                </a:lnTo>
                <a:lnTo>
                  <a:pt x="227" y="862"/>
                </a:lnTo>
                <a:lnTo>
                  <a:pt x="0" y="862"/>
                </a:lnTo>
                <a:close/>
              </a:path>
            </a:pathLst>
          </a:custGeom>
          <a:solidFill>
            <a:srgbClr val="FFCCFF">
              <a:alpha val="50195"/>
            </a:srgbClr>
          </a:solidFill>
          <a:ln w="9525">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12576" name="Rectangle 107">
            <a:extLst>
              <a:ext uri="{FF2B5EF4-FFF2-40B4-BE49-F238E27FC236}">
                <a16:creationId xmlns:a16="http://schemas.microsoft.com/office/drawing/2014/main" id="{D9426E48-2341-AEA5-D6AE-5FB85CA0BAAD}"/>
              </a:ext>
            </a:extLst>
          </p:cNvPr>
          <p:cNvSpPr>
            <a:spLocks noChangeArrowheads="1"/>
          </p:cNvSpPr>
          <p:nvPr/>
        </p:nvSpPr>
        <p:spPr bwMode="auto">
          <a:xfrm>
            <a:off x="2390775" y="3035300"/>
            <a:ext cx="20161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latin typeface="+mn-ea"/>
                <a:ea typeface="+mn-ea"/>
              </a:rPr>
              <a:t>在庫スペース・備品置場</a:t>
            </a:r>
          </a:p>
        </p:txBody>
      </p:sp>
      <p:sp>
        <p:nvSpPr>
          <p:cNvPr id="12577" name="Freeform 108">
            <a:extLst>
              <a:ext uri="{FF2B5EF4-FFF2-40B4-BE49-F238E27FC236}">
                <a16:creationId xmlns:a16="http://schemas.microsoft.com/office/drawing/2014/main" id="{E3D8C1D3-BE7D-CA61-EE98-F5563029B3CC}"/>
              </a:ext>
            </a:extLst>
          </p:cNvPr>
          <p:cNvSpPr>
            <a:spLocks/>
          </p:cNvSpPr>
          <p:nvPr/>
        </p:nvSpPr>
        <p:spPr bwMode="auto">
          <a:xfrm>
            <a:off x="2101850" y="3611563"/>
            <a:ext cx="3314700" cy="2160587"/>
          </a:xfrm>
          <a:custGeom>
            <a:avLst/>
            <a:gdLst>
              <a:gd name="T0" fmla="*/ 0 w 2088"/>
              <a:gd name="T1" fmla="*/ 2147483646 h 1361"/>
              <a:gd name="T2" fmla="*/ 0 w 2088"/>
              <a:gd name="T3" fmla="*/ 0 h 1361"/>
              <a:gd name="T4" fmla="*/ 2147483646 w 2088"/>
              <a:gd name="T5" fmla="*/ 2147483646 h 1361"/>
              <a:gd name="T6" fmla="*/ 2147483646 w 2088"/>
              <a:gd name="T7" fmla="*/ 2147483646 h 13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8" h="1361">
                <a:moveTo>
                  <a:pt x="0" y="318"/>
                </a:moveTo>
                <a:lnTo>
                  <a:pt x="0" y="0"/>
                </a:lnTo>
                <a:lnTo>
                  <a:pt x="2088" y="3"/>
                </a:lnTo>
                <a:lnTo>
                  <a:pt x="2087" y="1361"/>
                </a:lnTo>
              </a:path>
            </a:pathLst>
          </a:custGeom>
          <a:noFill/>
          <a:ln w="28575" cmpd="sng">
            <a:solidFill>
              <a:schemeClr val="hlink"/>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12578" name="Line 109">
            <a:extLst>
              <a:ext uri="{FF2B5EF4-FFF2-40B4-BE49-F238E27FC236}">
                <a16:creationId xmlns:a16="http://schemas.microsoft.com/office/drawing/2014/main" id="{62165D00-EA13-6D76-D561-DDBE7A9E5CC4}"/>
              </a:ext>
            </a:extLst>
          </p:cNvPr>
          <p:cNvSpPr>
            <a:spLocks noChangeShapeType="1"/>
          </p:cNvSpPr>
          <p:nvPr/>
        </p:nvSpPr>
        <p:spPr bwMode="auto">
          <a:xfrm>
            <a:off x="2030413" y="4692650"/>
            <a:ext cx="0" cy="107950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12579" name="Line 110">
            <a:extLst>
              <a:ext uri="{FF2B5EF4-FFF2-40B4-BE49-F238E27FC236}">
                <a16:creationId xmlns:a16="http://schemas.microsoft.com/office/drawing/2014/main" id="{FAA43253-4E3F-5A11-2E83-8469918D3D2A}"/>
              </a:ext>
            </a:extLst>
          </p:cNvPr>
          <p:cNvSpPr>
            <a:spLocks noChangeShapeType="1"/>
          </p:cNvSpPr>
          <p:nvPr/>
        </p:nvSpPr>
        <p:spPr bwMode="auto">
          <a:xfrm flipV="1">
            <a:off x="2862263" y="3611563"/>
            <a:ext cx="0" cy="36036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12580" name="Line 111">
            <a:extLst>
              <a:ext uri="{FF2B5EF4-FFF2-40B4-BE49-F238E27FC236}">
                <a16:creationId xmlns:a16="http://schemas.microsoft.com/office/drawing/2014/main" id="{6F969680-CC62-8E07-E9A0-D01797FB166A}"/>
              </a:ext>
            </a:extLst>
          </p:cNvPr>
          <p:cNvSpPr>
            <a:spLocks noChangeShapeType="1"/>
          </p:cNvSpPr>
          <p:nvPr/>
        </p:nvSpPr>
        <p:spPr bwMode="auto">
          <a:xfrm flipV="1">
            <a:off x="3470275" y="3611563"/>
            <a:ext cx="0" cy="36036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12581" name="Line 112">
            <a:extLst>
              <a:ext uri="{FF2B5EF4-FFF2-40B4-BE49-F238E27FC236}">
                <a16:creationId xmlns:a16="http://schemas.microsoft.com/office/drawing/2014/main" id="{16C7C8AE-7645-F7BE-4C5E-050F4EC98236}"/>
              </a:ext>
            </a:extLst>
          </p:cNvPr>
          <p:cNvSpPr>
            <a:spLocks noChangeShapeType="1"/>
          </p:cNvSpPr>
          <p:nvPr/>
        </p:nvSpPr>
        <p:spPr bwMode="auto">
          <a:xfrm flipV="1">
            <a:off x="4046538" y="3611563"/>
            <a:ext cx="0" cy="36036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12582" name="Line 113">
            <a:extLst>
              <a:ext uri="{FF2B5EF4-FFF2-40B4-BE49-F238E27FC236}">
                <a16:creationId xmlns:a16="http://schemas.microsoft.com/office/drawing/2014/main" id="{F8B6DEE2-65DE-EFB5-5985-66907D3549E4}"/>
              </a:ext>
            </a:extLst>
          </p:cNvPr>
          <p:cNvSpPr>
            <a:spLocks noChangeShapeType="1"/>
          </p:cNvSpPr>
          <p:nvPr/>
        </p:nvSpPr>
        <p:spPr bwMode="auto">
          <a:xfrm flipV="1">
            <a:off x="4622800" y="3611563"/>
            <a:ext cx="0" cy="36036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12583" name="Line 114">
            <a:extLst>
              <a:ext uri="{FF2B5EF4-FFF2-40B4-BE49-F238E27FC236}">
                <a16:creationId xmlns:a16="http://schemas.microsoft.com/office/drawing/2014/main" id="{252C4821-7766-0D9F-538D-35FC7BFB2EFF}"/>
              </a:ext>
            </a:extLst>
          </p:cNvPr>
          <p:cNvSpPr>
            <a:spLocks noChangeShapeType="1"/>
          </p:cNvSpPr>
          <p:nvPr/>
        </p:nvSpPr>
        <p:spPr bwMode="auto">
          <a:xfrm>
            <a:off x="2030413" y="4889500"/>
            <a:ext cx="1512887"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12584" name="Line 115">
            <a:extLst>
              <a:ext uri="{FF2B5EF4-FFF2-40B4-BE49-F238E27FC236}">
                <a16:creationId xmlns:a16="http://schemas.microsoft.com/office/drawing/2014/main" id="{22C3D5D4-16C8-E8A0-0398-AF945A0D9243}"/>
              </a:ext>
            </a:extLst>
          </p:cNvPr>
          <p:cNvSpPr>
            <a:spLocks noChangeShapeType="1"/>
          </p:cNvSpPr>
          <p:nvPr/>
        </p:nvSpPr>
        <p:spPr bwMode="auto">
          <a:xfrm>
            <a:off x="2030413" y="5411788"/>
            <a:ext cx="1512887"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12585" name="Line 116">
            <a:extLst>
              <a:ext uri="{FF2B5EF4-FFF2-40B4-BE49-F238E27FC236}">
                <a16:creationId xmlns:a16="http://schemas.microsoft.com/office/drawing/2014/main" id="{45065787-7D57-3C93-2BF5-798CBE6C7553}"/>
              </a:ext>
            </a:extLst>
          </p:cNvPr>
          <p:cNvSpPr>
            <a:spLocks noChangeShapeType="1"/>
          </p:cNvSpPr>
          <p:nvPr/>
        </p:nvSpPr>
        <p:spPr bwMode="auto">
          <a:xfrm>
            <a:off x="3902075" y="5411788"/>
            <a:ext cx="1512888"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12586" name="Line 117">
            <a:extLst>
              <a:ext uri="{FF2B5EF4-FFF2-40B4-BE49-F238E27FC236}">
                <a16:creationId xmlns:a16="http://schemas.microsoft.com/office/drawing/2014/main" id="{4C8E90FB-6665-BD29-2AA8-7C865DE95E07}"/>
              </a:ext>
            </a:extLst>
          </p:cNvPr>
          <p:cNvSpPr>
            <a:spLocks noChangeShapeType="1"/>
          </p:cNvSpPr>
          <p:nvPr/>
        </p:nvSpPr>
        <p:spPr bwMode="auto">
          <a:xfrm>
            <a:off x="3902075" y="4908550"/>
            <a:ext cx="1512888"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a typeface="+mn-ea"/>
            </a:endParaRPr>
          </a:p>
        </p:txBody>
      </p:sp>
      <p:sp>
        <p:nvSpPr>
          <p:cNvPr id="12587" name="Text Box 118">
            <a:extLst>
              <a:ext uri="{FF2B5EF4-FFF2-40B4-BE49-F238E27FC236}">
                <a16:creationId xmlns:a16="http://schemas.microsoft.com/office/drawing/2014/main" id="{17813567-BF6F-E5E4-3616-9229AFDD4F19}"/>
              </a:ext>
            </a:extLst>
          </p:cNvPr>
          <p:cNvSpPr txBox="1">
            <a:spLocks noChangeArrowheads="1"/>
          </p:cNvSpPr>
          <p:nvPr/>
        </p:nvSpPr>
        <p:spPr bwMode="auto">
          <a:xfrm>
            <a:off x="5688013" y="3630613"/>
            <a:ext cx="215900" cy="531812"/>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0" tIns="0" rIns="0" bIns="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a:latin typeface="+mn-ea"/>
                <a:ea typeface="+mn-ea"/>
              </a:rPr>
              <a:t>ねりもの</a:t>
            </a:r>
          </a:p>
        </p:txBody>
      </p:sp>
      <p:grpSp>
        <p:nvGrpSpPr>
          <p:cNvPr id="12588" name="Group 140">
            <a:extLst>
              <a:ext uri="{FF2B5EF4-FFF2-40B4-BE49-F238E27FC236}">
                <a16:creationId xmlns:a16="http://schemas.microsoft.com/office/drawing/2014/main" id="{0081A23A-F4A1-4607-7843-0B4ED7C9C59B}"/>
              </a:ext>
            </a:extLst>
          </p:cNvPr>
          <p:cNvGrpSpPr>
            <a:grpSpLocks/>
          </p:cNvGrpSpPr>
          <p:nvPr/>
        </p:nvGrpSpPr>
        <p:grpSpPr bwMode="auto">
          <a:xfrm>
            <a:off x="4881563" y="5529263"/>
            <a:ext cx="485775" cy="217487"/>
            <a:chOff x="3838" y="4118"/>
            <a:chExt cx="306" cy="137"/>
          </a:xfrm>
        </p:grpSpPr>
        <p:sp>
          <p:nvSpPr>
            <p:cNvPr id="12589" name="Text Box 138">
              <a:extLst>
                <a:ext uri="{FF2B5EF4-FFF2-40B4-BE49-F238E27FC236}">
                  <a16:creationId xmlns:a16="http://schemas.microsoft.com/office/drawing/2014/main" id="{ABE55EDA-AB54-7B67-FA35-A0D707E52598}"/>
                </a:ext>
              </a:extLst>
            </p:cNvPr>
            <p:cNvSpPr txBox="1">
              <a:spLocks noChangeArrowheads="1"/>
            </p:cNvSpPr>
            <p:nvPr/>
          </p:nvSpPr>
          <p:spPr bwMode="auto">
            <a:xfrm>
              <a:off x="3838" y="4118"/>
              <a:ext cx="306" cy="137"/>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a:latin typeface="+mn-ea"/>
                  <a:ea typeface="+mn-ea"/>
                </a:rPr>
                <a:t>ＡＥＤ</a:t>
              </a:r>
            </a:p>
          </p:txBody>
        </p:sp>
        <p:sp>
          <p:nvSpPr>
            <p:cNvPr id="12590" name="Rectangle 139">
              <a:extLst>
                <a:ext uri="{FF2B5EF4-FFF2-40B4-BE49-F238E27FC236}">
                  <a16:creationId xmlns:a16="http://schemas.microsoft.com/office/drawing/2014/main" id="{881AA17D-DAA2-11BA-EADB-56C0D2B80E09}"/>
                </a:ext>
              </a:extLst>
            </p:cNvPr>
            <p:cNvSpPr>
              <a:spLocks noChangeArrowheads="1"/>
            </p:cNvSpPr>
            <p:nvPr/>
          </p:nvSpPr>
          <p:spPr bwMode="auto">
            <a:xfrm>
              <a:off x="3873" y="4150"/>
              <a:ext cx="227" cy="91"/>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latin typeface="+mn-ea"/>
                <a:ea typeface="+mn-ea"/>
              </a:endParaRPr>
            </a:p>
          </p:txBody>
        </p:sp>
      </p:grpSp>
      <p:sp>
        <p:nvSpPr>
          <p:cNvPr id="12591" name="正方形/長方形 12590">
            <a:extLst>
              <a:ext uri="{FF2B5EF4-FFF2-40B4-BE49-F238E27FC236}">
                <a16:creationId xmlns:a16="http://schemas.microsoft.com/office/drawing/2014/main" id="{1F99E225-E749-8FD7-DA67-F89AAF2505AA}"/>
              </a:ext>
            </a:extLst>
          </p:cNvPr>
          <p:cNvSpPr/>
          <p:nvPr/>
        </p:nvSpPr>
        <p:spPr bwMode="auto">
          <a:xfrm>
            <a:off x="4576880" y="2985420"/>
            <a:ext cx="1414345" cy="261018"/>
          </a:xfrm>
          <a:prstGeom prst="rect">
            <a:avLst/>
          </a:prstGeom>
          <a:solidFill>
            <a:srgbClr val="FFCCCC"/>
          </a:solidFill>
          <a:ln w="19050" cap="flat" cmpd="sng" algn="ctr">
            <a:solidFill>
              <a:srgbClr val="0033CC"/>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900" i="0" u="none" strike="noStrike" cap="none" normalizeH="0" baseline="0" dirty="0">
                <a:ln>
                  <a:noFill/>
                </a:ln>
                <a:solidFill>
                  <a:schemeClr val="tx1"/>
                </a:solidFill>
                <a:effectLst/>
                <a:latin typeface="+mn-ea"/>
                <a:ea typeface="+mn-ea"/>
              </a:rPr>
              <a:t>備品倉庫</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241300" y="13335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様式③</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備蓄品リスト　</a:t>
            </a:r>
          </a:p>
        </p:txBody>
      </p:sp>
      <p:sp>
        <p:nvSpPr>
          <p:cNvPr id="13812" name="Text Box 50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5722" name="Text Box 520"/>
          <p:cNvSpPr txBox="1">
            <a:spLocks noChangeArrowheads="1"/>
          </p:cNvSpPr>
          <p:nvPr/>
        </p:nvSpPr>
        <p:spPr bwMode="auto">
          <a:xfrm>
            <a:off x="260350" y="631825"/>
            <a:ext cx="63373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備蓄品は、災害が発生した際に、その場から避難するために必要なモノ、救援などの応急措置に必要な</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モノ、その後生きながらえるために必要なモノといった観点から考えてください。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水や食料などの備蓄量は、≪人数</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３日分≫が目安といわれています。あなたの会社の予算やスペースの制約もあると思われますが、人命の安全確保の観点からも３日分を目安に確保してください。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ＢＣＰ対応を行う要員や、帰宅できない従業員を対象とした備蓄品については、特に準備が必要です。</a:t>
            </a:r>
          </a:p>
        </p:txBody>
      </p:sp>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1416677744"/>
              </p:ext>
            </p:extLst>
          </p:nvPr>
        </p:nvGraphicFramePr>
        <p:xfrm>
          <a:off x="226368" y="2286675"/>
          <a:ext cx="6217576" cy="7273053"/>
        </p:xfrm>
        <a:graphic>
          <a:graphicData uri="http://schemas.openxmlformats.org/drawingml/2006/table">
            <a:tbl>
              <a:tblPr/>
              <a:tblGrid>
                <a:gridCol w="2160000">
                  <a:extLst>
                    <a:ext uri="{9D8B030D-6E8A-4147-A177-3AD203B41FA5}">
                      <a16:colId xmlns:a16="http://schemas.microsoft.com/office/drawing/2014/main" val="2620645537"/>
                    </a:ext>
                  </a:extLst>
                </a:gridCol>
                <a:gridCol w="1080000">
                  <a:extLst>
                    <a:ext uri="{9D8B030D-6E8A-4147-A177-3AD203B41FA5}">
                      <a16:colId xmlns:a16="http://schemas.microsoft.com/office/drawing/2014/main" val="2674400715"/>
                    </a:ext>
                  </a:extLst>
                </a:gridCol>
                <a:gridCol w="941651">
                  <a:extLst>
                    <a:ext uri="{9D8B030D-6E8A-4147-A177-3AD203B41FA5}">
                      <a16:colId xmlns:a16="http://schemas.microsoft.com/office/drawing/2014/main" val="583871258"/>
                    </a:ext>
                  </a:extLst>
                </a:gridCol>
                <a:gridCol w="595925">
                  <a:extLst>
                    <a:ext uri="{9D8B030D-6E8A-4147-A177-3AD203B41FA5}">
                      <a16:colId xmlns:a16="http://schemas.microsoft.com/office/drawing/2014/main" val="4054043989"/>
                    </a:ext>
                  </a:extLst>
                </a:gridCol>
                <a:gridCol w="72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従業員分の水（１人あたり１日３リットルが目安）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3L×50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人</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防災食等</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500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44402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ラジオ（乾電池型、手巻充電型）と予備乾電池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ラジオ</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2</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予備乾電池　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4</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10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個</a:t>
                      </a:r>
                      <a:endPar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事務所キャビネット①</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懐中電灯と予備乾電池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各店舗</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6</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事務所キャビネット①</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各店舗</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事務所キャビネット①</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endPar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衛生用具類（ウェットティッシュ、トイレットペーパーなど）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常時使用分のみ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工具類（バール、ペンチハンマー、シャベルなど）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各店舗</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ビニールシート及び布テープ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10m×10m×5</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簡易トイレ製品（または、トイレ用ビニール袋及びビニールテープ）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トイレ</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各店舗</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5</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事務所キャビネット①</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拡声器</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各店舗</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事務所キャビネット①</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sng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発電機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sng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sng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発電機燃料ガソリン</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sng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AutoShape 513">
            <a:extLst>
              <a:ext uri="{FF2B5EF4-FFF2-40B4-BE49-F238E27FC236}">
                <a16:creationId xmlns:a16="http://schemas.microsoft.com/office/drawing/2014/main" id="{152871BE-FC0B-44FB-2082-FA045A734606}"/>
              </a:ext>
            </a:extLst>
          </p:cNvPr>
          <p:cNvSpPr>
            <a:spLocks noChangeArrowheads="1"/>
          </p:cNvSpPr>
          <p:nvPr/>
        </p:nvSpPr>
        <p:spPr bwMode="auto">
          <a:xfrm>
            <a:off x="260350" y="1928912"/>
            <a:ext cx="2663825" cy="431800"/>
          </a:xfrm>
          <a:prstGeom prst="wedgeRectCallout">
            <a:avLst>
              <a:gd name="adj1" fmla="val 7389"/>
              <a:gd name="adj2" fmla="val 121690"/>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あなたの会社で整備している備蓄品などを、この項目で整理しておきましょう。</a:t>
            </a:r>
          </a:p>
        </p:txBody>
      </p:sp>
      <p:sp>
        <p:nvSpPr>
          <p:cNvPr id="4" name="AutoShape 514">
            <a:extLst>
              <a:ext uri="{FF2B5EF4-FFF2-40B4-BE49-F238E27FC236}">
                <a16:creationId xmlns:a16="http://schemas.microsoft.com/office/drawing/2014/main" id="{60F523C4-CE91-BA53-EADF-58A2091485C9}"/>
              </a:ext>
            </a:extLst>
          </p:cNvPr>
          <p:cNvSpPr>
            <a:spLocks noChangeArrowheads="1"/>
          </p:cNvSpPr>
          <p:nvPr/>
        </p:nvSpPr>
        <p:spPr bwMode="auto">
          <a:xfrm>
            <a:off x="3787775" y="1928912"/>
            <a:ext cx="2519363" cy="431800"/>
          </a:xfrm>
          <a:prstGeom prst="wedgeRectCallout">
            <a:avLst>
              <a:gd name="adj1" fmla="val -68119"/>
              <a:gd name="adj2" fmla="val 94871"/>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水や食料などの備蓄量は、</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人数</a:t>
            </a:r>
            <a:r>
              <a:rPr lang="en-US" altLang="ja-JP" b="0" dirty="0">
                <a:solidFill>
                  <a:srgbClr val="003300"/>
                </a:solidFill>
                <a:latin typeface="ＭＳ ゴシック" panose="020B0609070205080204" pitchFamily="49" charset="-128"/>
                <a:ea typeface="ＭＳ ゴシック" panose="020B0609070205080204" pitchFamily="49" charset="-128"/>
              </a:rPr>
              <a:t>×3</a:t>
            </a:r>
            <a:r>
              <a:rPr lang="ja-JP" altLang="en-US" b="0" dirty="0">
                <a:solidFill>
                  <a:srgbClr val="003300"/>
                </a:solidFill>
                <a:latin typeface="ＭＳ ゴシック" panose="020B0609070205080204" pitchFamily="49" charset="-128"/>
                <a:ea typeface="ＭＳ ゴシック" panose="020B0609070205080204" pitchFamily="49" charset="-128"/>
              </a:rPr>
              <a:t>日分</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が目安と言われています。</a:t>
            </a:r>
          </a:p>
        </p:txBody>
      </p:sp>
      <p:sp>
        <p:nvSpPr>
          <p:cNvPr id="5" name="AutoShape 516">
            <a:extLst>
              <a:ext uri="{FF2B5EF4-FFF2-40B4-BE49-F238E27FC236}">
                <a16:creationId xmlns:a16="http://schemas.microsoft.com/office/drawing/2014/main" id="{E7042C2C-FF67-54B4-2CFC-68A43E597CAB}"/>
              </a:ext>
            </a:extLst>
          </p:cNvPr>
          <p:cNvSpPr>
            <a:spLocks noChangeArrowheads="1"/>
          </p:cNvSpPr>
          <p:nvPr/>
        </p:nvSpPr>
        <p:spPr bwMode="auto">
          <a:xfrm>
            <a:off x="4480688" y="5111392"/>
            <a:ext cx="1376363" cy="863600"/>
          </a:xfrm>
          <a:prstGeom prst="wedgeRectCallout">
            <a:avLst>
              <a:gd name="adj1" fmla="val -81144"/>
              <a:gd name="adj2" fmla="val -26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閉じ込められたヒトの救出等に使用します。閉じ込めのおそれがある場所には特に整備しましょう。</a:t>
            </a:r>
          </a:p>
        </p:txBody>
      </p:sp>
      <p:sp>
        <p:nvSpPr>
          <p:cNvPr id="6" name="AutoShape 512">
            <a:extLst>
              <a:ext uri="{FF2B5EF4-FFF2-40B4-BE49-F238E27FC236}">
                <a16:creationId xmlns:a16="http://schemas.microsoft.com/office/drawing/2014/main" id="{BADCCB09-E0F8-4C62-BB2D-D196F36F21C2}"/>
              </a:ext>
            </a:extLst>
          </p:cNvPr>
          <p:cNvSpPr>
            <a:spLocks noChangeArrowheads="1"/>
          </p:cNvSpPr>
          <p:nvPr/>
        </p:nvSpPr>
        <p:spPr bwMode="auto">
          <a:xfrm>
            <a:off x="4044642" y="8846085"/>
            <a:ext cx="2519362" cy="431800"/>
          </a:xfrm>
          <a:prstGeom prst="wedgeRectCallout">
            <a:avLst>
              <a:gd name="adj1" fmla="val -45835"/>
              <a:gd name="adj2" fmla="val -162749"/>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様式②</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の避難経路図にも備蓄品の保管場所も記入しましょう。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41300" y="147638"/>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様式④</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二次災害防止用チェックリスト　</a:t>
            </a:r>
          </a:p>
        </p:txBody>
      </p:sp>
      <p:sp>
        <p:nvSpPr>
          <p:cNvPr id="26629" name="Text Box 5"/>
          <p:cNvSpPr txBox="1">
            <a:spLocks noChangeArrowheads="1"/>
          </p:cNvSpPr>
          <p:nvPr/>
        </p:nvSpPr>
        <p:spPr bwMode="auto">
          <a:xfrm>
            <a:off x="333375" y="828675"/>
            <a:ext cx="61198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被災時に、事業所を早期に復旧するためにも、被害は最小限にとどめなければなりません。また、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周辺の住民や他企業へ迷惑をかけないよう、二次災害の防止に努めなければなりません。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危険物の漏洩や火災発生のおそれがある箇所については、特に十分な措置を行う必要があります。</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地震の場合には、建物崩壊の危険性や火災の発生がなければ、無理に避難する必要はありません。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extLst>
              <p:ext uri="{D42A27DB-BD31-4B8C-83A1-F6EECF244321}">
                <p14:modId xmlns:p14="http://schemas.microsoft.com/office/powerpoint/2010/main" val="4271004589"/>
              </p:ext>
            </p:extLst>
          </p:nvPr>
        </p:nvGraphicFramePr>
        <p:xfrm>
          <a:off x="387518" y="2792760"/>
          <a:ext cx="6011525" cy="2818452"/>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酒類置場・調味料置場</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担当責任者である総務課長（副： △△主任）の指示の下、商品落下によるガラスの散乱が懸念されるため、必要に応じて立ち入り禁止の措置を行う。</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在庫スペース（初期消火活動）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担当責任者である総務課長（副： △△主任）の指示の下、要確認箇所の被害状況を迅速に確認し、状況報告を行う。必要に応じて初期消火等の対応を行う。</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6653" name="AutoShape 95"/>
          <p:cNvSpPr>
            <a:spLocks noChangeArrowheads="1"/>
          </p:cNvSpPr>
          <p:nvPr/>
        </p:nvSpPr>
        <p:spPr bwMode="auto">
          <a:xfrm>
            <a:off x="4770437" y="1384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AutoShape 94">
            <a:extLst>
              <a:ext uri="{FF2B5EF4-FFF2-40B4-BE49-F238E27FC236}">
                <a16:creationId xmlns:a16="http://schemas.microsoft.com/office/drawing/2014/main" id="{9C196AAD-A338-A369-8A7D-212975C7B7B8}"/>
              </a:ext>
            </a:extLst>
          </p:cNvPr>
          <p:cNvSpPr>
            <a:spLocks noChangeArrowheads="1"/>
          </p:cNvSpPr>
          <p:nvPr/>
        </p:nvSpPr>
        <p:spPr bwMode="auto">
          <a:xfrm>
            <a:off x="3889374" y="5177550"/>
            <a:ext cx="1944688" cy="431800"/>
          </a:xfrm>
          <a:prstGeom prst="wedgeRectCallout">
            <a:avLst>
              <a:gd name="adj1" fmla="val 53509"/>
              <a:gd name="adj2" fmla="val -176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CC"/>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」のチェック欄については、被災後に記入します。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7150" name="Text Box 286"/>
          <p:cNvSpPr txBox="1">
            <a:spLocks noChangeArrowheads="1"/>
          </p:cNvSpPr>
          <p:nvPr/>
        </p:nvSpPr>
        <p:spPr bwMode="auto">
          <a:xfrm>
            <a:off x="3184231" y="962257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7" name="Text Box 297"/>
          <p:cNvSpPr txBox="1">
            <a:spLocks noChangeArrowheads="1"/>
          </p:cNvSpPr>
          <p:nvPr/>
        </p:nvSpPr>
        <p:spPr bwMode="auto">
          <a:xfrm>
            <a:off x="140510" y="638175"/>
            <a:ext cx="657697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この様式に記載した内容を基に、「安否確認チェックシート」「緊急時出社メンバーリスト」や「部単位の</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リスト」などに適宜加工し、利用するようにしてください。</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既存の同様のリストがある場合は、それを加工することで、作業を軽減できます。</a:t>
            </a:r>
          </a:p>
          <a:p>
            <a:pPr marL="90000" indent="-90000" eaLnBrk="1" hangingPunct="1">
              <a:spcAft>
                <a:spcPts val="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被災時において、雇用形態は関係ありません。役員・従業員だけでなく、パートやアルバイトの情報も記載しましょう。</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電話がつながりにくいことが想定されます。電話だけではなく、メールアドレスなどについても、連絡先を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複数把握しておきましょう。</a:t>
            </a:r>
          </a:p>
        </p:txBody>
      </p:sp>
      <p:sp>
        <p:nvSpPr>
          <p:cNvPr id="27918" name="Text Box 298"/>
          <p:cNvSpPr txBox="1">
            <a:spLocks noChangeArrowheads="1"/>
          </p:cNvSpPr>
          <p:nvPr/>
        </p:nvSpPr>
        <p:spPr bwMode="auto">
          <a:xfrm>
            <a:off x="115888" y="9415463"/>
            <a:ext cx="6401409"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上記リストに追加する際には、連絡・指示に用いる</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安否確認用ﾒｰﾘﾝｸﾞﾘｽﾄ</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graphicFrame>
        <p:nvGraphicFramePr>
          <p:cNvPr id="2" name="Group 294">
            <a:extLst>
              <a:ext uri="{FF2B5EF4-FFF2-40B4-BE49-F238E27FC236}">
                <a16:creationId xmlns:a16="http://schemas.microsoft.com/office/drawing/2014/main" id="{EBCBAF89-99D0-23B9-5C19-4328197F86BC}"/>
              </a:ext>
            </a:extLst>
          </p:cNvPr>
          <p:cNvGraphicFramePr>
            <a:graphicFrameLocks noGrp="1"/>
          </p:cNvGraphicFramePr>
          <p:nvPr>
            <p:extLst>
              <p:ext uri="{D42A27DB-BD31-4B8C-83A1-F6EECF244321}">
                <p14:modId xmlns:p14="http://schemas.microsoft.com/office/powerpoint/2010/main" val="949900359"/>
              </p:ext>
            </p:extLst>
          </p:nvPr>
        </p:nvGraphicFramePr>
        <p:xfrm>
          <a:off x="140510" y="2238286"/>
          <a:ext cx="6576979" cy="7062478"/>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3529">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部署</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電話番号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緊急連絡先</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（家族など）</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メール</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アドレス</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出社の</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本店長</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a:t>
                      </a: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号店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号店店長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総務課</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PC</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管理者（</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admin.</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総務課</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総務課</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総務課</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パート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経理課</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経理課</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経理課</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パート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惣菜部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惣菜部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惣菜部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惣菜部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パート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惣菜部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パート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水産部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Ａ社窓口</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水産部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水産部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パート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機保守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畜産部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畜産部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616518"/>
                  </a:ext>
                </a:extLst>
              </a:tr>
            </a:tbl>
          </a:graphicData>
        </a:graphic>
      </p:graphicFrame>
      <p:graphicFrame>
        <p:nvGraphicFramePr>
          <p:cNvPr id="3" name="表 2">
            <a:extLst>
              <a:ext uri="{FF2B5EF4-FFF2-40B4-BE49-F238E27FC236}">
                <a16:creationId xmlns:a16="http://schemas.microsoft.com/office/drawing/2014/main" id="{D80CD93E-39ED-1FB7-5300-8E1294E58738}"/>
              </a:ext>
            </a:extLst>
          </p:cNvPr>
          <p:cNvGraphicFramePr>
            <a:graphicFrameLocks noGrp="1"/>
          </p:cNvGraphicFramePr>
          <p:nvPr>
            <p:extLst>
              <p:ext uri="{D42A27DB-BD31-4B8C-83A1-F6EECF244321}">
                <p14:modId xmlns:p14="http://schemas.microsoft.com/office/powerpoint/2010/main" val="2633597362"/>
              </p:ext>
            </p:extLst>
          </p:nvPr>
        </p:nvGraphicFramePr>
        <p:xfrm>
          <a:off x="4117117" y="1992960"/>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
        <p:nvSpPr>
          <p:cNvPr id="4" name="AutoShape 296">
            <a:extLst>
              <a:ext uri="{FF2B5EF4-FFF2-40B4-BE49-F238E27FC236}">
                <a16:creationId xmlns:a16="http://schemas.microsoft.com/office/drawing/2014/main" id="{6413CF6D-C4C3-0841-EEAF-8BE25CA67D03}"/>
              </a:ext>
            </a:extLst>
          </p:cNvPr>
          <p:cNvSpPr>
            <a:spLocks noChangeArrowheads="1"/>
          </p:cNvSpPr>
          <p:nvPr/>
        </p:nvSpPr>
        <p:spPr bwMode="auto">
          <a:xfrm>
            <a:off x="5469903" y="5498025"/>
            <a:ext cx="1223963" cy="720725"/>
          </a:xfrm>
          <a:prstGeom prst="wedgeRectCallout">
            <a:avLst>
              <a:gd name="adj1" fmla="val -29380"/>
              <a:gd name="adj2" fmla="val -78634"/>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ＢＣＰ要員として参集すべきヒトを明確にしておきましょう。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extLst>
              <p:ext uri="{D42A27DB-BD31-4B8C-83A1-F6EECF244321}">
                <p14:modId xmlns:p14="http://schemas.microsoft.com/office/powerpoint/2010/main" val="1551498774"/>
              </p:ext>
            </p:extLst>
          </p:nvPr>
        </p:nvGraphicFramePr>
        <p:xfrm>
          <a:off x="965200" y="709613"/>
          <a:ext cx="5041900" cy="4427640"/>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１６</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1196752" y="9245111"/>
            <a:ext cx="481034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333399"/>
                </a:solidFill>
                <a:latin typeface="ＭＳ ゴシック" panose="020B0609070205080204" pitchFamily="49" charset="-128"/>
                <a:ea typeface="ＭＳ ゴシック" panose="020B0609070205080204" pitchFamily="49" charset="-128"/>
              </a:rPr>
              <a:t>マークの付いている項目は、連携した取組みを検討することが効果的な項目です。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extLst>
              <p:ext uri="{D42A27DB-BD31-4B8C-83A1-F6EECF244321}">
                <p14:modId xmlns:p14="http://schemas.microsoft.com/office/powerpoint/2010/main" val="1670695845"/>
              </p:ext>
            </p:extLst>
          </p:nvPr>
        </p:nvGraphicFramePr>
        <p:xfrm>
          <a:off x="965200" y="5241032"/>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様式④</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様式⑥</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２８</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11324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14352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92208" y="3770392"/>
            <a:ext cx="0" cy="248142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763361"/>
            <a:ext cx="7046" cy="248845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50" name="Text Box 286">
            <a:extLst>
              <a:ext uri="{FF2B5EF4-FFF2-40B4-BE49-F238E27FC236}">
                <a16:creationId xmlns:a16="http://schemas.microsoft.com/office/drawing/2014/main" id="{F6330F7F-3A03-A290-D80E-02ED72814742}"/>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8" name="Text Box 298">
            <a:extLst>
              <a:ext uri="{FF2B5EF4-FFF2-40B4-BE49-F238E27FC236}">
                <a16:creationId xmlns:a16="http://schemas.microsoft.com/office/drawing/2014/main" id="{A7B3D6F8-78B6-DF87-4844-247DD1ED6755}"/>
              </a:ext>
            </a:extLst>
          </p:cNvPr>
          <p:cNvSpPr txBox="1">
            <a:spLocks noChangeArrowheads="1"/>
          </p:cNvSpPr>
          <p:nvPr/>
        </p:nvSpPr>
        <p:spPr bwMode="auto">
          <a:xfrm>
            <a:off x="2188002" y="9457126"/>
            <a:ext cx="466999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上記連絡網に合わせて</a:t>
            </a:r>
            <a:r>
              <a:rPr lang="en-US" altLang="ja-JP" b="0" dirty="0">
                <a:latin typeface="ＭＳ ゴシック" panose="020B0609070205080204" pitchFamily="49" charset="-128"/>
                <a:ea typeface="ＭＳ ゴシック" panose="020B0609070205080204" pitchFamily="49" charset="-128"/>
              </a:rPr>
              <a:t>『</a:t>
            </a:r>
            <a:r>
              <a:rPr lang="ja-JP" altLang="en-US" sz="1000" b="0" dirty="0">
                <a:latin typeface="ＭＳ ゴシック" panose="020B0609070205080204" pitchFamily="49" charset="-128"/>
                <a:ea typeface="ＭＳ ゴシック" panose="020B0609070205080204" pitchFamily="49" charset="-128"/>
              </a:rPr>
              <a:t>従業員連絡先リスト</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a:off x="3403862" y="2003697"/>
            <a:ext cx="14090" cy="597601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2063474732"/>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71834299"/>
              </p:ext>
            </p:extLst>
          </p:nvPr>
        </p:nvGraphicFramePr>
        <p:xfrm>
          <a:off x="2413862"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○○専務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2455707967"/>
              </p:ext>
            </p:extLst>
          </p:nvPr>
        </p:nvGraphicFramePr>
        <p:xfrm>
          <a:off x="128561" y="292672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14508059"/>
              </p:ext>
            </p:extLst>
          </p:nvPr>
        </p:nvGraphicFramePr>
        <p:xfrm>
          <a:off x="2427952" y="292672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2387543130"/>
              </p:ext>
            </p:extLst>
          </p:nvPr>
        </p:nvGraphicFramePr>
        <p:xfrm>
          <a:off x="2427952" y="797970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○○専務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271750988"/>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2954593509"/>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7" name="表 27926">
            <a:extLst>
              <a:ext uri="{FF2B5EF4-FFF2-40B4-BE49-F238E27FC236}">
                <a16:creationId xmlns:a16="http://schemas.microsoft.com/office/drawing/2014/main" id="{586D9289-5A5F-EEAB-6707-35E22A0AC915}"/>
              </a:ext>
            </a:extLst>
          </p:cNvPr>
          <p:cNvGraphicFramePr>
            <a:graphicFrameLocks noGrp="1"/>
          </p:cNvGraphicFramePr>
          <p:nvPr>
            <p:extLst>
              <p:ext uri="{D42A27DB-BD31-4B8C-83A1-F6EECF244321}">
                <p14:modId xmlns:p14="http://schemas.microsoft.com/office/powerpoint/2010/main" val="160201344"/>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2009824259"/>
              </p:ext>
            </p:extLst>
          </p:nvPr>
        </p:nvGraphicFramePr>
        <p:xfrm>
          <a:off x="2420907" y="4039138"/>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9" name="表 27928">
            <a:extLst>
              <a:ext uri="{FF2B5EF4-FFF2-40B4-BE49-F238E27FC236}">
                <a16:creationId xmlns:a16="http://schemas.microsoft.com/office/drawing/2014/main" id="{CE8A545A-AC3B-05E8-6AEF-5C23D1463D1A}"/>
              </a:ext>
            </a:extLst>
          </p:cNvPr>
          <p:cNvGraphicFramePr>
            <a:graphicFrameLocks noGrp="1"/>
          </p:cNvGraphicFramePr>
          <p:nvPr>
            <p:extLst>
              <p:ext uri="{D42A27DB-BD31-4B8C-83A1-F6EECF244321}">
                <p14:modId xmlns:p14="http://schemas.microsoft.com/office/powerpoint/2010/main" val="950571317"/>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634361245"/>
              </p:ext>
            </p:extLst>
          </p:nvPr>
        </p:nvGraphicFramePr>
        <p:xfrm>
          <a:off x="4702208"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1590568628"/>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1278335468"/>
              </p:ext>
            </p:extLst>
          </p:nvPr>
        </p:nvGraphicFramePr>
        <p:xfrm>
          <a:off x="4702208" y="2933752"/>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4081342006"/>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1" name="表 27940">
            <a:extLst>
              <a:ext uri="{FF2B5EF4-FFF2-40B4-BE49-F238E27FC236}">
                <a16:creationId xmlns:a16="http://schemas.microsoft.com/office/drawing/2014/main" id="{5CD9B4D0-AAAA-5E60-3AA0-68CDE3694517}"/>
              </a:ext>
            </a:extLst>
          </p:cNvPr>
          <p:cNvGraphicFramePr>
            <a:graphicFrameLocks noGrp="1"/>
          </p:cNvGraphicFramePr>
          <p:nvPr>
            <p:extLst>
              <p:ext uri="{D42A27DB-BD31-4B8C-83A1-F6EECF244321}">
                <p14:modId xmlns:p14="http://schemas.microsoft.com/office/powerpoint/2010/main" val="3689251946"/>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1608685124"/>
              </p:ext>
            </p:extLst>
          </p:nvPr>
        </p:nvGraphicFramePr>
        <p:xfrm>
          <a:off x="121515"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 name="表 3">
            <a:extLst>
              <a:ext uri="{FF2B5EF4-FFF2-40B4-BE49-F238E27FC236}">
                <a16:creationId xmlns:a16="http://schemas.microsoft.com/office/drawing/2014/main" id="{003ABF35-1238-6D8C-68C8-C864A62B636E}"/>
              </a:ext>
            </a:extLst>
          </p:cNvPr>
          <p:cNvGraphicFramePr>
            <a:graphicFrameLocks noGrp="1"/>
          </p:cNvGraphicFramePr>
          <p:nvPr>
            <p:extLst>
              <p:ext uri="{D42A27DB-BD31-4B8C-83A1-F6EECF244321}">
                <p14:modId xmlns:p14="http://schemas.microsoft.com/office/powerpoint/2010/main" val="2061907311"/>
              </p:ext>
            </p:extLst>
          </p:nvPr>
        </p:nvGraphicFramePr>
        <p:xfrm>
          <a:off x="125888" y="706119"/>
          <a:ext cx="3065872" cy="209160"/>
        </p:xfrm>
        <a:graphic>
          <a:graphicData uri="http://schemas.openxmlformats.org/drawingml/2006/table">
            <a:tbl>
              <a:tblPr/>
              <a:tblGrid>
                <a:gridCol w="8255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190058">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連絡網（</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764620169"/>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7" name="Text Box 4">
            <a:extLst>
              <a:ext uri="{FF2B5EF4-FFF2-40B4-BE49-F238E27FC236}">
                <a16:creationId xmlns:a16="http://schemas.microsoft.com/office/drawing/2014/main" id="{D6B3B9ED-5D57-E2C1-36D4-EC8BDE705B5E}"/>
              </a:ext>
            </a:extLst>
          </p:cNvPr>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 name="テキスト ボックス 2">
            <a:extLst>
              <a:ext uri="{FF2B5EF4-FFF2-40B4-BE49-F238E27FC236}">
                <a16:creationId xmlns:a16="http://schemas.microsoft.com/office/drawing/2014/main" id="{6047036B-E1D1-3068-95D7-68370AE9CE45}"/>
              </a:ext>
            </a:extLst>
          </p:cNvPr>
          <p:cNvSpPr txBox="1"/>
          <p:nvPr/>
        </p:nvSpPr>
        <p:spPr>
          <a:xfrm>
            <a:off x="2332856" y="2363699"/>
            <a:ext cx="2155706" cy="5024158"/>
          </a:xfrm>
          <a:prstGeom prst="rect">
            <a:avLst/>
          </a:prstGeom>
          <a:noFill/>
          <a:ln w="38100">
            <a:solidFill>
              <a:srgbClr val="C00000"/>
            </a:solidFill>
          </a:ln>
        </p:spPr>
        <p:txBody>
          <a:bodyPr wrap="square">
            <a:noAutofit/>
          </a:bodyPr>
          <a:lstStyle/>
          <a:p>
            <a:r>
              <a:rPr kumimoji="1" lang="ja-JP" altLang="en-US" sz="16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endParaRPr lang="ja-JP" altLang="en-US" sz="1600" dirty="0"/>
          </a:p>
        </p:txBody>
      </p:sp>
      <p:sp>
        <p:nvSpPr>
          <p:cNvPr id="5" name="テキスト ボックス 4">
            <a:extLst>
              <a:ext uri="{FF2B5EF4-FFF2-40B4-BE49-F238E27FC236}">
                <a16:creationId xmlns:a16="http://schemas.microsoft.com/office/drawing/2014/main" id="{FA80C402-A7D1-FACE-9381-9277CAC94D3D}"/>
              </a:ext>
            </a:extLst>
          </p:cNvPr>
          <p:cNvSpPr txBox="1"/>
          <p:nvPr/>
        </p:nvSpPr>
        <p:spPr>
          <a:xfrm>
            <a:off x="4620706" y="2351545"/>
            <a:ext cx="2155706" cy="5024158"/>
          </a:xfrm>
          <a:prstGeom prst="rect">
            <a:avLst/>
          </a:prstGeom>
          <a:noFill/>
          <a:ln w="38100">
            <a:solidFill>
              <a:srgbClr val="C00000"/>
            </a:solidFill>
          </a:ln>
        </p:spPr>
        <p:txBody>
          <a:bodyPr wrap="square">
            <a:noAutofit/>
          </a:bodyPr>
          <a:lstStyle/>
          <a:p>
            <a:r>
              <a:rPr lang="ja-JP" altLang="en-US" sz="1600" b="0" dirty="0">
                <a:solidFill>
                  <a:srgbClr val="C00000"/>
                </a:solidFill>
                <a:latin typeface="ＭＳ 明朝" panose="02020609040205080304" pitchFamily="17" charset="-128"/>
                <a:ea typeface="ＭＳ 明朝" panose="02020609040205080304" pitchFamily="17" charset="-128"/>
              </a:rPr>
              <a:t>２号店</a:t>
            </a:r>
            <a:endParaRPr lang="ja-JP" altLang="en-US" sz="1600" dirty="0"/>
          </a:p>
        </p:txBody>
      </p:sp>
      <p:sp>
        <p:nvSpPr>
          <p:cNvPr id="2" name="テキスト ボックス 1">
            <a:extLst>
              <a:ext uri="{FF2B5EF4-FFF2-40B4-BE49-F238E27FC236}">
                <a16:creationId xmlns:a16="http://schemas.microsoft.com/office/drawing/2014/main" id="{4DF9B8CD-4828-FFC8-D5C6-EF4A99168DEA}"/>
              </a:ext>
            </a:extLst>
          </p:cNvPr>
          <p:cNvSpPr txBox="1"/>
          <p:nvPr/>
        </p:nvSpPr>
        <p:spPr>
          <a:xfrm>
            <a:off x="61480" y="2370248"/>
            <a:ext cx="2155706" cy="5024158"/>
          </a:xfrm>
          <a:prstGeom prst="rect">
            <a:avLst/>
          </a:prstGeom>
          <a:noFill/>
          <a:ln w="38100">
            <a:solidFill>
              <a:srgbClr val="C00000"/>
            </a:solidFill>
          </a:ln>
        </p:spPr>
        <p:txBody>
          <a:bodyPr wrap="square">
            <a:noAutofit/>
          </a:bodyPr>
          <a:lstStyle/>
          <a:p>
            <a:r>
              <a:rPr lang="ja-JP" altLang="en-US" sz="1600" b="0" dirty="0">
                <a:solidFill>
                  <a:srgbClr val="C00000"/>
                </a:solidFill>
                <a:latin typeface="ＭＳ 明朝" panose="02020609040205080304" pitchFamily="17" charset="-128"/>
                <a:ea typeface="ＭＳ 明朝" panose="02020609040205080304" pitchFamily="17" charset="-128"/>
              </a:rPr>
              <a:t>管理部門</a:t>
            </a:r>
            <a:endParaRPr lang="ja-JP" altLang="en-US" sz="1600" dirty="0"/>
          </a:p>
        </p:txBody>
      </p:sp>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0" name="Group 716"/>
          <p:cNvGraphicFramePr>
            <a:graphicFrameLocks noGrp="1"/>
          </p:cNvGraphicFramePr>
          <p:nvPr>
            <p:extLst>
              <p:ext uri="{D42A27DB-BD31-4B8C-83A1-F6EECF244321}">
                <p14:modId xmlns:p14="http://schemas.microsoft.com/office/powerpoint/2010/main" val="906163146"/>
              </p:ext>
            </p:extLst>
          </p:nvPr>
        </p:nvGraphicFramePr>
        <p:xfrm>
          <a:off x="115888" y="4084638"/>
          <a:ext cx="6626225" cy="4613212"/>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従業員名</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TEL</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従業員・家族の安否状況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出勤</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避難先等</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祖母：骨折</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安否確認</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システム管理</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倒壊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長女：火傷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半焼</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090-xxxx-xxxx</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建物少し傾く。家具転倒。ガラス散乱。</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4/4</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中学校に避難</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4" name="Text Box 348"/>
          <p:cNvSpPr txBox="1">
            <a:spLocks noChangeArrowheads="1"/>
          </p:cNvSpPr>
          <p:nvPr/>
        </p:nvSpPr>
        <p:spPr bwMode="auto">
          <a:xfrm>
            <a:off x="-5927" y="12858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様式⑥</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eaLnBrk="1" hangingPunct="1"/>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既に、防災計画等で作成済みの場合には、それを活用してください。</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また、従業員本人のみならず、その家族の安否についても確認しましょう。家族の怪我などの状況によっては、家族への対応を優先させることも考えられます。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dirty="0">
              <a:solidFill>
                <a:srgbClr val="808080"/>
              </a:solidFill>
              <a:latin typeface="ＭＳ ゴシック" panose="020B0609070205080204" pitchFamily="49" charset="-128"/>
              <a:ea typeface="ＭＳ ゴシック" panose="020B0609070205080204" pitchFamily="49" charset="-128"/>
            </a:endParaRPr>
          </a:p>
        </p:txBody>
      </p:sp>
      <p:sp>
        <p:nvSpPr>
          <p:cNvPr id="28826" name="Text Box 400"/>
          <p:cNvSpPr txBox="1">
            <a:spLocks noChangeArrowheads="1"/>
          </p:cNvSpPr>
          <p:nvPr/>
        </p:nvSpPr>
        <p:spPr bwMode="auto">
          <a:xfrm>
            <a:off x="404019" y="3196829"/>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（参考）</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安否確認を行う際には、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様式⑤</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の「従業員連絡先リスト・連絡網」を活用してください。</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必要な情報を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様式⑫</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の「従業員携帯カード」に記載し、従業員全員に携帯させてください。</a:t>
            </a:r>
          </a:p>
        </p:txBody>
      </p:sp>
      <p:sp>
        <p:nvSpPr>
          <p:cNvPr id="27030" name="Text Box 406"/>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714">
            <a:extLst>
              <a:ext uri="{FF2B5EF4-FFF2-40B4-BE49-F238E27FC236}">
                <a16:creationId xmlns:a16="http://schemas.microsoft.com/office/drawing/2014/main" id="{3DF85044-ED93-3ADF-BDA3-CA9A674C695F}"/>
              </a:ext>
            </a:extLst>
          </p:cNvPr>
          <p:cNvGraphicFramePr>
            <a:graphicFrameLocks noGrp="1"/>
          </p:cNvGraphicFramePr>
          <p:nvPr>
            <p:extLst>
              <p:ext uri="{D42A27DB-BD31-4B8C-83A1-F6EECF244321}">
                <p14:modId xmlns:p14="http://schemas.microsoft.com/office/powerpoint/2010/main" val="2348577790"/>
              </p:ext>
            </p:extLst>
          </p:nvPr>
        </p:nvGraphicFramePr>
        <p:xfrm>
          <a:off x="260350" y="2000250"/>
          <a:ext cx="6314144" cy="118800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102019">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a:t>
                      </a: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携帯メールによる一斉確認（メーリングリスト）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39600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愛知県内</a:t>
                      </a: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５強</a:t>
                      </a: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39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その他社長が必要と判断した場合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3" name="AutoShape 606">
            <a:extLst>
              <a:ext uri="{FF2B5EF4-FFF2-40B4-BE49-F238E27FC236}">
                <a16:creationId xmlns:a16="http://schemas.microsoft.com/office/drawing/2014/main" id="{25D8C3F8-6D11-69FE-3FD1-07AB31CF31C2}"/>
              </a:ext>
            </a:extLst>
          </p:cNvPr>
          <p:cNvSpPr>
            <a:spLocks noChangeArrowheads="1"/>
          </p:cNvSpPr>
          <p:nvPr/>
        </p:nvSpPr>
        <p:spPr bwMode="auto">
          <a:xfrm>
            <a:off x="4941888" y="8815387"/>
            <a:ext cx="1800225" cy="431800"/>
          </a:xfrm>
          <a:prstGeom prst="wedgeRectCallout">
            <a:avLst>
              <a:gd name="adj1" fmla="val -31338"/>
              <a:gd name="adj2" fmla="val -244745"/>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405606" y="632520"/>
            <a:ext cx="6119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ＣＳＲ（企業の社会的責任）の観点からも、地域貢献には積極的に取り組みましょう。</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p:txBody>
      </p:sp>
      <p:sp>
        <p:nvSpPr>
          <p:cNvPr id="29700" name="Text Box 58"/>
          <p:cNvSpPr txBox="1">
            <a:spLocks noChangeArrowheads="1"/>
          </p:cNvSpPr>
          <p:nvPr/>
        </p:nvSpPr>
        <p:spPr bwMode="auto">
          <a:xfrm>
            <a:off x="-1111" y="11917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様式⑦</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地域貢献策一覧</a:t>
            </a:r>
          </a:p>
        </p:txBody>
      </p:sp>
      <p:graphicFrame>
        <p:nvGraphicFramePr>
          <p:cNvPr id="84095" name="Group 127"/>
          <p:cNvGraphicFramePr>
            <a:graphicFrameLocks noGrp="1"/>
          </p:cNvGraphicFramePr>
          <p:nvPr>
            <p:extLst>
              <p:ext uri="{D42A27DB-BD31-4B8C-83A1-F6EECF244321}">
                <p14:modId xmlns:p14="http://schemas.microsoft.com/office/powerpoint/2010/main" val="2015120537"/>
              </p:ext>
            </p:extLst>
          </p:nvPr>
        </p:nvGraphicFramePr>
        <p:xfrm>
          <a:off x="554580" y="2280696"/>
          <a:ext cx="5832475" cy="3164163"/>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店舗周辺で、被災建物の片付け等の活動に協力し、</a:t>
                      </a:r>
                      <a:b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炊き出し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（発災から数週間）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余裕があれば、本店周辺での炊き出し等の活動に協力し、周辺地域の復旧活動に貢献する。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707063"/>
            <a:ext cx="417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地域と連携することが効果的です。</a:t>
            </a:r>
          </a:p>
        </p:txBody>
      </p:sp>
      <p:sp>
        <p:nvSpPr>
          <p:cNvPr id="2" name="AutoShape 126">
            <a:extLst>
              <a:ext uri="{FF2B5EF4-FFF2-40B4-BE49-F238E27FC236}">
                <a16:creationId xmlns:a16="http://schemas.microsoft.com/office/drawing/2014/main" id="{24C88CF9-82FE-E390-4467-ADA1CE86D78F}"/>
              </a:ext>
            </a:extLst>
          </p:cNvPr>
          <p:cNvSpPr>
            <a:spLocks noChangeArrowheads="1"/>
          </p:cNvSpPr>
          <p:nvPr/>
        </p:nvSpPr>
        <p:spPr bwMode="auto">
          <a:xfrm>
            <a:off x="747317" y="1745033"/>
            <a:ext cx="2715330" cy="536152"/>
          </a:xfrm>
          <a:prstGeom prst="wedgeRectCallout">
            <a:avLst>
              <a:gd name="adj1" fmla="val 2671"/>
              <a:gd name="adj2" fmla="val 7164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地域貢献策として取り組む項目を挙げましょう。</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どの時点で、何ができるのかを整理すると、</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貢献策が考えやすくなります。</a:t>
            </a:r>
          </a:p>
        </p:txBody>
      </p:sp>
      <p:sp>
        <p:nvSpPr>
          <p:cNvPr id="3" name="AutoShape 125">
            <a:extLst>
              <a:ext uri="{FF2B5EF4-FFF2-40B4-BE49-F238E27FC236}">
                <a16:creationId xmlns:a16="http://schemas.microsoft.com/office/drawing/2014/main" id="{0CC91AD2-1A43-5C2F-78A5-753FA9A68C5B}"/>
              </a:ext>
            </a:extLst>
          </p:cNvPr>
          <p:cNvSpPr>
            <a:spLocks noChangeArrowheads="1"/>
          </p:cNvSpPr>
          <p:nvPr/>
        </p:nvSpPr>
        <p:spPr bwMode="auto">
          <a:xfrm>
            <a:off x="4732527" y="1704433"/>
            <a:ext cx="2016125" cy="576263"/>
          </a:xfrm>
          <a:prstGeom prst="wedgeRectCallout">
            <a:avLst>
              <a:gd name="adj1" fmla="val 541"/>
              <a:gd name="adj2" fmla="val 9518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地域貢献策の具体的な取組みに</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ついて、明確にしておきましょう。従業員への周知も大切です。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0" y="90227"/>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１</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被災状況調査シート（自社用）</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0716" name="Text Box 156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0865" name="AutoShape 1584"/>
          <p:cNvSpPr>
            <a:spLocks noChangeArrowheads="1"/>
          </p:cNvSpPr>
          <p:nvPr/>
        </p:nvSpPr>
        <p:spPr bwMode="auto">
          <a:xfrm>
            <a:off x="4731126"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3945262333"/>
              </p:ext>
            </p:extLst>
          </p:nvPr>
        </p:nvGraphicFramePr>
        <p:xfrm>
          <a:off x="89797"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本店</a:t>
                      </a:r>
                      <a:endParaRPr kumimoji="1" lang="zh-TW"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rPr>
                        <a:t>半田</a:t>
                      </a:r>
                      <a:endParaRPr kumimoji="1" lang="ja-JP" altLang="ja-JP"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１</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u="none"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０</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安否不明２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外壁（</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3</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柱（</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5</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天井パネル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窓ガラス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５枚割れ、床面に散乱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床スラブ</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一部沈下、クラック発生多数</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レジ</a:t>
                      </a: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1</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号機</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レジ</a:t>
                      </a: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号機</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レジ</a:t>
                      </a: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5</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号機</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冷凍庫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冷蔵庫</a:t>
                      </a: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陳列棚（酒類）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落下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作業台</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椅子・テーブル</a:t>
                      </a: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619803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Ｐ</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C</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・サーバー</a:t>
                      </a: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13372251"/>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書類</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351586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生鮮食品</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落下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缶詰</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落下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3" name="AutoShape 1585">
            <a:extLst>
              <a:ext uri="{FF2B5EF4-FFF2-40B4-BE49-F238E27FC236}">
                <a16:creationId xmlns:a16="http://schemas.microsoft.com/office/drawing/2014/main" id="{34C7B99B-7EB1-CC4A-DCFF-4E7DDEB3E4B1}"/>
              </a:ext>
            </a:extLst>
          </p:cNvPr>
          <p:cNvSpPr>
            <a:spLocks noChangeArrowheads="1"/>
          </p:cNvSpPr>
          <p:nvPr/>
        </p:nvSpPr>
        <p:spPr bwMode="auto">
          <a:xfrm>
            <a:off x="4653136" y="3944888"/>
            <a:ext cx="1800225" cy="431800"/>
          </a:xfrm>
          <a:prstGeom prst="wedgeRectCallout">
            <a:avLst>
              <a:gd name="adj1" fmla="val -67546"/>
              <a:gd name="adj2" fmla="val 60296"/>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
        <p:nvSpPr>
          <p:cNvPr id="4" name="AutoShape 1583">
            <a:extLst>
              <a:ext uri="{FF2B5EF4-FFF2-40B4-BE49-F238E27FC236}">
                <a16:creationId xmlns:a16="http://schemas.microsoft.com/office/drawing/2014/main" id="{E783990D-76F5-AD40-E79E-83CE1176C85F}"/>
              </a:ext>
            </a:extLst>
          </p:cNvPr>
          <p:cNvSpPr>
            <a:spLocks noChangeArrowheads="1"/>
          </p:cNvSpPr>
          <p:nvPr/>
        </p:nvSpPr>
        <p:spPr bwMode="auto">
          <a:xfrm>
            <a:off x="3182646" y="8599354"/>
            <a:ext cx="3386137" cy="431800"/>
          </a:xfrm>
          <a:prstGeom prst="wedgeRectCallout">
            <a:avLst>
              <a:gd name="adj1" fmla="val -10667"/>
              <a:gd name="adj2" fmla="val -808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被災状況を確認する必要のある場所の数に応じて、必要と思われる枚数を事前に用意しておきましょう。</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3734969823"/>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Ａ社（冷蔵庫・冷凍庫メーカー）</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愛知県○○市○○○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カスタマーセンター</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生産設備の移動に伴う破損により、生産停止。</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各種点検に必要な工具類は被害なし。</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修理に必要な部品が数点、一部破損。</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従業員の安否確認中。</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従業員の安否確認結果を基に、参集要員を選定。</a:t>
                      </a:r>
                    </a:p>
                    <a:p>
                      <a:pPr marL="88900" marR="0" lvl="0" indent="-889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その後詳細なスケジュールを検討後、関係する取引先企業へ連絡予定。</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92075" indent="-920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2075" marR="0" lvl="0" indent="-92075"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３日以内に取引先の冷蔵庫について点検作業を実施する見込みとのこと。</a:t>
                      </a:r>
                    </a:p>
                    <a:p>
                      <a:pPr marL="92075" marR="0" lvl="0" indent="-92075"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修理、再入荷が可能となる時期については、現在検討中とのこと。</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点検要請済み。</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1811" name="AutoShape 565"/>
          <p:cNvSpPr>
            <a:spLocks noChangeArrowheads="1"/>
          </p:cNvSpPr>
          <p:nvPr/>
        </p:nvSpPr>
        <p:spPr bwMode="auto">
          <a:xfrm>
            <a:off x="4771967"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Text Box 2">
            <a:extLst>
              <a:ext uri="{FF2B5EF4-FFF2-40B4-BE49-F238E27FC236}">
                <a16:creationId xmlns:a16="http://schemas.microsoft.com/office/drawing/2014/main" id="{819831C8-B30A-8CA6-7760-F58C4A273529}"/>
              </a:ext>
            </a:extLst>
          </p:cNvPr>
          <p:cNvSpPr txBox="1">
            <a:spLocks noChangeArrowheads="1"/>
          </p:cNvSpPr>
          <p:nvPr/>
        </p:nvSpPr>
        <p:spPr bwMode="auto">
          <a:xfrm>
            <a:off x="0" y="90227"/>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２</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被災状況調査シート（取引先用）</a:t>
            </a:r>
          </a:p>
        </p:txBody>
      </p:sp>
      <p:sp>
        <p:nvSpPr>
          <p:cNvPr id="3" name="AutoShape 566">
            <a:extLst>
              <a:ext uri="{FF2B5EF4-FFF2-40B4-BE49-F238E27FC236}">
                <a16:creationId xmlns:a16="http://schemas.microsoft.com/office/drawing/2014/main" id="{52B85FDA-2DAC-55C8-F820-59663A9F37A4}"/>
              </a:ext>
            </a:extLst>
          </p:cNvPr>
          <p:cNvSpPr>
            <a:spLocks noChangeArrowheads="1"/>
          </p:cNvSpPr>
          <p:nvPr/>
        </p:nvSpPr>
        <p:spPr bwMode="auto">
          <a:xfrm>
            <a:off x="4510087" y="3925887"/>
            <a:ext cx="1800225" cy="431800"/>
          </a:xfrm>
          <a:prstGeom prst="wedgeRectCallout">
            <a:avLst>
              <a:gd name="adj1" fmla="val -87653"/>
              <a:gd name="adj2" fmla="val -74264"/>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
        <p:nvSpPr>
          <p:cNvPr id="4" name="AutoShape 564">
            <a:extLst>
              <a:ext uri="{FF2B5EF4-FFF2-40B4-BE49-F238E27FC236}">
                <a16:creationId xmlns:a16="http://schemas.microsoft.com/office/drawing/2014/main" id="{151E930C-B69B-D1CB-133E-1BDF9299257E}"/>
              </a:ext>
            </a:extLst>
          </p:cNvPr>
          <p:cNvSpPr>
            <a:spLocks noChangeArrowheads="1"/>
          </p:cNvSpPr>
          <p:nvPr/>
        </p:nvSpPr>
        <p:spPr bwMode="auto">
          <a:xfrm>
            <a:off x="4149724" y="9404166"/>
            <a:ext cx="2520950" cy="433388"/>
          </a:xfrm>
          <a:prstGeom prst="wedgeRectCallout">
            <a:avLst>
              <a:gd name="adj1" fmla="val -23111"/>
              <a:gd name="adj2" fmla="val 19231"/>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主要取引先の数に応じて、必要と思われる枚数を事前に用意しておきましょう。</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20"/>
          <p:cNvSpPr txBox="1">
            <a:spLocks noChangeArrowheads="1"/>
          </p:cNvSpPr>
          <p:nvPr/>
        </p:nvSpPr>
        <p:spPr bwMode="auto">
          <a:xfrm>
            <a:off x="0" y="124808"/>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様式⑨</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主要連絡先リスト</a:t>
            </a:r>
          </a:p>
        </p:txBody>
      </p:sp>
      <p:graphicFrame>
        <p:nvGraphicFramePr>
          <p:cNvPr id="95632" name="Group 4496"/>
          <p:cNvGraphicFramePr>
            <a:graphicFrameLocks noGrp="1"/>
          </p:cNvGraphicFramePr>
          <p:nvPr>
            <p:extLst>
              <p:ext uri="{D42A27DB-BD31-4B8C-83A1-F6EECF244321}">
                <p14:modId xmlns:p14="http://schemas.microsoft.com/office/powerpoint/2010/main" val="3804978222"/>
              </p:ext>
            </p:extLst>
          </p:nvPr>
        </p:nvGraphicFramePr>
        <p:xfrm>
          <a:off x="435829" y="1961167"/>
          <a:ext cx="5955030" cy="761782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第一拠点</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第二拠点</a:t>
                      </a:r>
                    </a:p>
                  </a:txBody>
                  <a:tcPr marL="0" marR="0" marT="36000" marB="36000" horzOverflow="overflow">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２号店</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第三拠点</a:t>
                      </a:r>
                    </a:p>
                  </a:txBody>
                  <a:tcPr marL="0" marR="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社長の自宅</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清掃</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サービス</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冷蔵庫・冷凍庫メーカー</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商品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B</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郵送</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郵便局</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運輸</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システム保守</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金融機関</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信用金庫</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電力</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上水道</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水道局</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下水道</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下水道局</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ガス</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ガス</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電話・通信</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NTT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西日本</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消防</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消防署</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行政</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市○○局</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地域組合</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協同組合</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dirty="0"/>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3010" name="Text Box 4295"/>
          <p:cNvSpPr txBox="1">
            <a:spLocks noChangeArrowheads="1"/>
          </p:cNvSpPr>
          <p:nvPr/>
        </p:nvSpPr>
        <p:spPr bwMode="auto">
          <a:xfrm>
            <a:off x="264379" y="642742"/>
            <a:ext cx="61912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ja-JP" altLang="en-US" sz="1200" b="0" dirty="0">
                <a:latin typeface="ＭＳ ゴシック" panose="020B0609070205080204" pitchFamily="49" charset="-128"/>
                <a:ea typeface="ＭＳ ゴシック" panose="020B0609070205080204" pitchFamily="49" charset="-128"/>
              </a:rPr>
              <a:t>－ポイント－</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災害・事故発生時には、関係各社とお互いの被災状況や重要業務の復旧、再開などについて情報共有する必要があります。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また、生産設備などに被害が発生した場合には、設備業者を速やかに確保するなどの対応が必要です。あらかじめ、どこに、どのような手段で連絡するのかを整理しましょう。</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2DE01A1F-5EB5-B3B5-9295-8A963397C47F}"/>
              </a:ext>
            </a:extLst>
          </p:cNvPr>
          <p:cNvGraphicFramePr>
            <a:graphicFrameLocks noGrp="1"/>
          </p:cNvGraphicFramePr>
          <p:nvPr>
            <p:extLst>
              <p:ext uri="{D42A27DB-BD31-4B8C-83A1-F6EECF244321}">
                <p14:modId xmlns:p14="http://schemas.microsoft.com/office/powerpoint/2010/main" val="231755379"/>
              </p:ext>
            </p:extLst>
          </p:nvPr>
        </p:nvGraphicFramePr>
        <p:xfrm>
          <a:off x="3855257" y="1706688"/>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28" y="13180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様式⑩</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連携対応策一覧</a:t>
            </a:r>
          </a:p>
        </p:txBody>
      </p:sp>
      <p:sp>
        <p:nvSpPr>
          <p:cNvPr id="33797" name="Text Box 58"/>
          <p:cNvSpPr txBox="1">
            <a:spLocks noChangeArrowheads="1"/>
          </p:cNvSpPr>
          <p:nvPr/>
        </p:nvSpPr>
        <p:spPr bwMode="auto">
          <a:xfrm>
            <a:off x="333375" y="947738"/>
            <a:ext cx="619125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被害が広く県内に及ぶような広域災害の場合には、過去の災害の例を見ても、あなたの会社の対応だけでは早期に復旧できない場合があります。</a:t>
            </a:r>
          </a:p>
          <a:p>
            <a:pPr marL="90000" indent="-90000" eaLnBrk="1" hangingPunct="1">
              <a:spcAft>
                <a:spcPts val="600"/>
              </a:spcAft>
              <a:buFontTx/>
              <a:buChar char="•"/>
              <a:tabLst>
                <a:tab pos="182563" algn="l"/>
              </a:tabLst>
            </a:pPr>
            <a:r>
              <a:rPr lang="ja-JP" altLang="en-US" b="0" dirty="0">
                <a:solidFill>
                  <a:schemeClr val="hlink"/>
                </a:solidFill>
                <a:latin typeface="ＭＳ ゴシック" panose="020B0609070205080204" pitchFamily="49" charset="-128"/>
                <a:ea typeface="ＭＳ ゴシック" panose="020B0609070205080204" pitchFamily="49"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①</a:t>
            </a:r>
            <a:r>
              <a:rPr lang="ja-JP" altLang="en-US" sz="1200" b="0" u="sng" dirty="0">
                <a:solidFill>
                  <a:schemeClr val="hlink"/>
                </a:solidFill>
                <a:latin typeface="ＭＳ ゴシック" panose="020B0609070205080204" pitchFamily="49" charset="-128"/>
                <a:ea typeface="ＭＳ ゴシック" panose="020B0609070205080204" pitchFamily="49" charset="-128"/>
              </a:rPr>
              <a:t>近隣企業との共助</a:t>
            </a:r>
          </a:p>
          <a:p>
            <a:pPr eaLnBrk="1" hangingPunct="1"/>
            <a:endParaRPr lang="ja-JP" altLang="en-US" sz="1200" b="0" dirty="0">
              <a:solidFill>
                <a:srgbClr val="777777"/>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平時における共同防災訓練や共同備蓄などを行い、近隣企業との交流を持つことが非常に重要です。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・災害時における初期消火や救命活動の支援など</a:t>
            </a:r>
          </a:p>
          <a:p>
            <a:pPr eaLnBrk="1" hangingPunct="1"/>
            <a:r>
              <a:rPr lang="ja-JP" altLang="en-US" b="0" dirty="0">
                <a:latin typeface="ＭＳ ゴシック" panose="020B0609070205080204" pitchFamily="49" charset="-128"/>
                <a:ea typeface="ＭＳ ゴシック" panose="020B0609070205080204" pitchFamily="49" charset="-128"/>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②</a:t>
            </a:r>
            <a:r>
              <a:rPr lang="ja-JP" altLang="en-US" sz="1200" b="0" u="sng" dirty="0">
                <a:solidFill>
                  <a:schemeClr val="hlink"/>
                </a:solidFill>
                <a:latin typeface="ＭＳ ゴシック" panose="020B0609070205080204" pitchFamily="49" charset="-128"/>
                <a:ea typeface="ＭＳ ゴシック" panose="020B0609070205080204" pitchFamily="49" charset="-128"/>
              </a:rPr>
              <a:t>同業他社との共助</a:t>
            </a:r>
          </a:p>
          <a:p>
            <a:pPr eaLnBrk="1" hangingPunct="1"/>
            <a:endParaRPr lang="ja-JP" altLang="en-US" sz="1200"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・施設、設備、要員の応援や一時的な生産請負など</a:t>
            </a:r>
          </a:p>
        </p:txBody>
      </p:sp>
      <p:sp>
        <p:nvSpPr>
          <p:cNvPr id="33800" name="Text Box 61"/>
          <p:cNvSpPr txBox="1">
            <a:spLocks noChangeArrowheads="1"/>
          </p:cNvSpPr>
          <p:nvPr/>
        </p:nvSpPr>
        <p:spPr bwMode="auto">
          <a:xfrm>
            <a:off x="735013" y="7545388"/>
            <a:ext cx="539908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③</a:t>
            </a:r>
            <a:r>
              <a:rPr lang="ja-JP" altLang="en-US" sz="1200" b="0" u="sng" dirty="0">
                <a:solidFill>
                  <a:schemeClr val="hlink"/>
                </a:solidFill>
                <a:latin typeface="ＭＳ ゴシック" panose="020B0609070205080204" pitchFamily="49" charset="-128"/>
                <a:ea typeface="ＭＳ ゴシック" panose="020B0609070205080204" pitchFamily="49" charset="-128"/>
              </a:rPr>
              <a:t>サプライチェーンにおける共助</a:t>
            </a:r>
          </a:p>
          <a:p>
            <a:pPr eaLnBrk="1" hangingPunct="1"/>
            <a:endParaRPr lang="ja-JP" altLang="en-US"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・上位サプライヤーとの事前協議、応援要請など</a:t>
            </a:r>
          </a:p>
        </p:txBody>
      </p:sp>
      <p:graphicFrame>
        <p:nvGraphicFramePr>
          <p:cNvPr id="85077" name="Group 85"/>
          <p:cNvGraphicFramePr>
            <a:graphicFrameLocks noGrp="1"/>
          </p:cNvGraphicFramePr>
          <p:nvPr>
            <p:extLst>
              <p:ext uri="{D42A27DB-BD31-4B8C-83A1-F6EECF244321}">
                <p14:modId xmlns:p14="http://schemas.microsoft.com/office/powerpoint/2010/main" val="3719303681"/>
              </p:ext>
            </p:extLst>
          </p:nvPr>
        </p:nvGraphicFramePr>
        <p:xfrm>
          <a:off x="549275" y="2576513"/>
          <a:ext cx="5832475" cy="1708149"/>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情報共有</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近隣地域内の不動産業○○とともに、被害・復旧状況の情報共有を行う約束あり。</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7311"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dirty="0">
                <a:latin typeface="ＭＳ ゴシック" panose="020B0609070205080204" pitchFamily="49" charset="-128"/>
                <a:ea typeface="ＭＳ ゴシック" panose="020B0609070205080204" pitchFamily="49" charset="-128"/>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AutoShape 87">
            <a:extLst>
              <a:ext uri="{FF2B5EF4-FFF2-40B4-BE49-F238E27FC236}">
                <a16:creationId xmlns:a16="http://schemas.microsoft.com/office/drawing/2014/main" id="{3AC161A1-4F89-D5B2-B908-2BA69C20B117}"/>
              </a:ext>
            </a:extLst>
          </p:cNvPr>
          <p:cNvSpPr>
            <a:spLocks noChangeArrowheads="1"/>
          </p:cNvSpPr>
          <p:nvPr/>
        </p:nvSpPr>
        <p:spPr bwMode="auto">
          <a:xfrm>
            <a:off x="981075" y="3513138"/>
            <a:ext cx="1584325" cy="504825"/>
          </a:xfrm>
          <a:prstGeom prst="wedgeRectCallout">
            <a:avLst>
              <a:gd name="adj1" fmla="val -36273"/>
              <a:gd name="adj2" fmla="val -11100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連携対応策として取り組む項目を記入してください。</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41" name="Group 449"/>
          <p:cNvGraphicFramePr>
            <a:graphicFrameLocks noGrp="1"/>
          </p:cNvGraphicFramePr>
          <p:nvPr>
            <p:extLst>
              <p:ext uri="{D42A27DB-BD31-4B8C-83A1-F6EECF244321}">
                <p14:modId xmlns:p14="http://schemas.microsoft.com/office/powerpoint/2010/main" val="2575383903"/>
              </p:ext>
            </p:extLst>
          </p:nvPr>
        </p:nvGraphicFramePr>
        <p:xfrm>
          <a:off x="404813" y="2346325"/>
          <a:ext cx="6159500" cy="4787488"/>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記録媒体</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方法</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保管場所</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物件情報</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データベース</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総務・経理</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担当</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クラウド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主要情報を印刷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顧客情報</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データベース</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総務・経理</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担当</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サーバ</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自動ﾊﾞｯｸｱｯﾌﾟ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クラウド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申込書・</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契約書</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営業部長</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紙</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PDF</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保管</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クラウド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宅建業免許証</a:t>
                      </a: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総務・経理</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担当</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紙</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PDF</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・コピー保管</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交付時</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コピーを</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耐火金庫に入れる</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0" y="148519"/>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様式⑪</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重要な情報のバックアップ</a:t>
            </a:r>
          </a:p>
        </p:txBody>
      </p:sp>
      <p:sp>
        <p:nvSpPr>
          <p:cNvPr id="34219" name="Text Box 42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4954" name="Text Box 445"/>
          <p:cNvSpPr txBox="1">
            <a:spLocks noChangeArrowheads="1"/>
          </p:cNvSpPr>
          <p:nvPr/>
        </p:nvSpPr>
        <p:spPr bwMode="auto">
          <a:xfrm>
            <a:off x="404813" y="776288"/>
            <a:ext cx="611981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ts val="0"/>
              </a:spcBef>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大量のデータや文書のバックアップには、コストや手間がかかります。特に、被災時において不可欠となるデータ・文書は何かを十分整理し、適切にバックアップを図りましょう。</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情報システムやデータへの依存度が高い場合には、別途バックアップデータでの業務再開手順などを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マニュアル化しておく必要があります。</a:t>
            </a:r>
            <a:r>
              <a:rPr lang="ja-JP" altLang="en-US" dirty="0">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　</a:t>
            </a:r>
          </a:p>
          <a:p>
            <a:pPr eaLnBrk="1" hangingPunct="1">
              <a:spcBef>
                <a:spcPts val="0"/>
              </a:spcBef>
              <a:spcAft>
                <a:spcPts val="600"/>
              </a:spcAft>
            </a:pPr>
            <a:r>
              <a:rPr lang="ja-JP" altLang="en-US" b="0" dirty="0">
                <a:solidFill>
                  <a:schemeClr val="bg2"/>
                </a:solidFill>
                <a:latin typeface="ＭＳ ゴシック" panose="020B0609070205080204" pitchFamily="49" charset="-128"/>
                <a:ea typeface="ＭＳ ゴシック" panose="020B0609070205080204" pitchFamily="49" charset="-128"/>
              </a:rPr>
              <a:t>　</a:t>
            </a:r>
          </a:p>
        </p:txBody>
      </p:sp>
      <p:sp>
        <p:nvSpPr>
          <p:cNvPr id="2" name="AutoShape 448">
            <a:extLst>
              <a:ext uri="{FF2B5EF4-FFF2-40B4-BE49-F238E27FC236}">
                <a16:creationId xmlns:a16="http://schemas.microsoft.com/office/drawing/2014/main" id="{82BCF854-00AC-E64C-18DD-C50C94577F76}"/>
              </a:ext>
            </a:extLst>
          </p:cNvPr>
          <p:cNvSpPr>
            <a:spLocks noChangeArrowheads="1"/>
          </p:cNvSpPr>
          <p:nvPr/>
        </p:nvSpPr>
        <p:spPr bwMode="auto">
          <a:xfrm>
            <a:off x="1123950" y="4953000"/>
            <a:ext cx="2303463" cy="504825"/>
          </a:xfrm>
          <a:prstGeom prst="wedgeRectCallout">
            <a:avLst>
              <a:gd name="adj1" fmla="val -45519"/>
              <a:gd name="adj2" fmla="val -139620"/>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重要なデータごとに、記録媒体やバックアップの頻度、保管場所などを決めて</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記入しましょう。</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0" y="128464"/>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様式⑫</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従業員携帯カード</a:t>
            </a:r>
          </a:p>
        </p:txBody>
      </p:sp>
      <p:sp>
        <p:nvSpPr>
          <p:cNvPr id="35846" name="Text Box 6"/>
          <p:cNvSpPr txBox="1">
            <a:spLocks noChangeArrowheads="1"/>
          </p:cNvSpPr>
          <p:nvPr/>
        </p:nvSpPr>
        <p:spPr bwMode="auto">
          <a:xfrm>
            <a:off x="165100" y="653954"/>
            <a:ext cx="6524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各部署、各従業員が、被災時の連絡先や自分のやるべきことについて記入しましょう。</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記入したものは、定期入れや財布に収め常に、携行するようにしてください。</a:t>
            </a:r>
          </a:p>
        </p:txBody>
      </p:sp>
      <p:sp>
        <p:nvSpPr>
          <p:cNvPr id="76813" name="Text Box 13"/>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3105834148"/>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
        <p:nvSpPr>
          <p:cNvPr id="2" name="AutoShape 33">
            <a:extLst>
              <a:ext uri="{FF2B5EF4-FFF2-40B4-BE49-F238E27FC236}">
                <a16:creationId xmlns:a16="http://schemas.microsoft.com/office/drawing/2014/main" id="{F4E2FF52-59CF-2F05-7040-E94D4949324F}"/>
              </a:ext>
            </a:extLst>
          </p:cNvPr>
          <p:cNvSpPr>
            <a:spLocks noChangeArrowheads="1"/>
          </p:cNvSpPr>
          <p:nvPr/>
        </p:nvSpPr>
        <p:spPr bwMode="auto">
          <a:xfrm>
            <a:off x="4724400" y="4160911"/>
            <a:ext cx="1800944" cy="288851"/>
          </a:xfrm>
          <a:prstGeom prst="wedgeRectCallout">
            <a:avLst>
              <a:gd name="adj1" fmla="val -53306"/>
              <a:gd name="adj2" fmla="val 102380"/>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rPr>
              <a:t>経営者が承認してください。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事業継続の核となる計画を立案する！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③</a:t>
            </a:r>
            <a:r>
              <a:rPr lang="ja-JP" altLang="en-US" sz="1200" b="0" dirty="0">
                <a:latin typeface="ＭＳ ゴシック" panose="020B0609070205080204" pitchFamily="49" charset="-128"/>
                <a:ea typeface="ＭＳ ゴシック" panose="020B0609070205080204" pitchFamily="49" charset="-128"/>
              </a:rPr>
              <a:t>計画の確認・見直しをする！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計画の対応手順を決める！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3"/>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教育・訓練計画</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点検・是正措置・見直し</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ＢＣＰの</a:t>
            </a:r>
          </a:p>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extLst>
              <p:ext uri="{D42A27DB-BD31-4B8C-83A1-F6EECF244321}">
                <p14:modId xmlns:p14="http://schemas.microsoft.com/office/powerpoint/2010/main" val="544917253"/>
              </p:ext>
            </p:extLst>
          </p:nvPr>
        </p:nvGraphicFramePr>
        <p:xfrm>
          <a:off x="3954463" y="5364163"/>
          <a:ext cx="2665412" cy="3216273"/>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様式④</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様式⑥</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3"/>
            <a:ext cx="676274" cy="341313"/>
            <a:chOff x="164" y="1411"/>
            <a:chExt cx="426" cy="215"/>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4" name="Text Box 194"/>
            <p:cNvSpPr txBox="1">
              <a:spLocks noChangeArrowheads="1"/>
            </p:cNvSpPr>
            <p:nvPr/>
          </p:nvSpPr>
          <p:spPr bwMode="auto">
            <a:xfrm>
              <a:off x="217" y="1411"/>
              <a:ext cx="373"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49" name="Text Box 197"/>
          <p:cNvSpPr txBox="1">
            <a:spLocks noChangeArrowheads="1"/>
          </p:cNvSpPr>
          <p:nvPr/>
        </p:nvSpPr>
        <p:spPr bwMode="auto">
          <a:xfrm>
            <a:off x="5964541" y="3224213"/>
            <a:ext cx="694719"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把握する！</a:t>
            </a:r>
          </a:p>
        </p:txBody>
      </p:sp>
      <p:grpSp>
        <p:nvGrpSpPr>
          <p:cNvPr id="6250" name="Group 220"/>
          <p:cNvGrpSpPr>
            <a:grpSpLocks/>
          </p:cNvGrpSpPr>
          <p:nvPr/>
        </p:nvGrpSpPr>
        <p:grpSpPr bwMode="auto">
          <a:xfrm>
            <a:off x="5949950" y="4533906"/>
            <a:ext cx="722313" cy="341313"/>
            <a:chOff x="165" y="2681"/>
            <a:chExt cx="455" cy="215"/>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2" name="Text Box 200"/>
            <p:cNvSpPr txBox="1">
              <a:spLocks noChangeArrowheads="1"/>
            </p:cNvSpPr>
            <p:nvPr/>
          </p:nvSpPr>
          <p:spPr bwMode="auto">
            <a:xfrm>
              <a:off x="182" y="2681"/>
              <a:ext cx="438"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3" name="Text Box 224"/>
          <p:cNvSpPr txBox="1">
            <a:spLocks noChangeArrowheads="1"/>
          </p:cNvSpPr>
          <p:nvPr/>
        </p:nvSpPr>
        <p:spPr bwMode="auto">
          <a:xfrm>
            <a:off x="4025900" y="8558213"/>
            <a:ext cx="261832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注）「</a:t>
            </a:r>
            <a:r>
              <a:rPr lang="ja-JP" altLang="en-US" b="0" dirty="0">
                <a:solidFill>
                  <a:schemeClr val="accent2"/>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dirty="0">
              <a:latin typeface="ＭＳ ゴシック" panose="020B0609070205080204" pitchFamily="49" charset="-128"/>
              <a:ea typeface="ＭＳ ゴシック" panose="020B0609070205080204" pitchFamily="49" charset="-128"/>
            </a:endParaRPr>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ＢＣＰを作る！</a:t>
            </a:r>
          </a:p>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34" name="Group 550"/>
          <p:cNvGraphicFramePr>
            <a:graphicFrameLocks noGrp="1"/>
          </p:cNvGraphicFramePr>
          <p:nvPr>
            <p:ph/>
            <p:extLst>
              <p:ext uri="{D42A27DB-BD31-4B8C-83A1-F6EECF244321}">
                <p14:modId xmlns:p14="http://schemas.microsoft.com/office/powerpoint/2010/main" val="1705029894"/>
              </p:ext>
            </p:extLst>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災害時の実行！</a:t>
            </a:r>
            <a:endParaRPr lang="ja-JP" altLang="en-US" b="0" dirty="0">
              <a:solidFill>
                <a:schemeClr val="accent2"/>
              </a:solidFill>
              <a:latin typeface="ＭＳ ゴシック" panose="020B0609070205080204" pitchFamily="49" charset="-128"/>
              <a:ea typeface="ＭＳ ゴシック" panose="020B0609070205080204" pitchFamily="49"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65138" y="9653632"/>
            <a:ext cx="4670166"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あいちＢＣＰモデル［中小小売業向け</a:t>
            </a:r>
            <a:r>
              <a:rPr lang="ja-JP" altLang="en-US" b="0" dirty="0">
                <a:solidFill>
                  <a:srgbClr val="00B05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標準版（第２版）］（令和７年改訂）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１．ＢＣＰ基本方針の決定</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1409987189"/>
              </p:ext>
            </p:extLst>
          </p:nvPr>
        </p:nvGraphicFramePr>
        <p:xfrm>
          <a:off x="549275" y="3276600"/>
          <a:ext cx="6048375" cy="4086742"/>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地震が起きても来訪者の安全（避難）を最優先する。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r>
                        <a:rPr kumimoji="1" lang="en-US" altLang="ja-JP" sz="1000" b="1"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被災した際にも速やかに復旧可能な体制を整備し、</a:t>
                      </a:r>
                      <a:br>
                        <a:rPr kumimoji="1" lang="en-US" altLang="ja-JP" sz="1000" b="0" i="0" u="none" strike="noStrike" cap="none" normalizeH="0" baseline="0" dirty="0">
                          <a:ln>
                            <a:noFill/>
                          </a:ln>
                          <a:solidFill>
                            <a:schemeClr val="tx1"/>
                          </a:solidFill>
                          <a:effectLst/>
                          <a:latin typeface="+mn-ea"/>
                          <a:ea typeface="+mn-ea"/>
                        </a:rPr>
                      </a:br>
                      <a:r>
                        <a:rPr kumimoji="1" lang="ja-JP" altLang="en-US" sz="1000" b="0" i="0" u="none" strike="noStrike" cap="none" normalizeH="0" baseline="0" dirty="0">
                          <a:ln>
                            <a:noFill/>
                          </a:ln>
                          <a:solidFill>
                            <a:schemeClr val="tx1"/>
                          </a:solidFill>
                          <a:effectLst/>
                          <a:latin typeface="+mn-ea"/>
                          <a:ea typeface="+mn-ea"/>
                        </a:rPr>
                        <a:t>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dirty="0"/>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被災後、</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日間は余裕があれば地域住民の救命活動を</a:t>
                      </a:r>
                      <a:b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33375" y="2278063"/>
            <a:ext cx="626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　当社は、大規模地震等の災害が発生した場合でも、以下の方針に基づき</a:t>
            </a:r>
            <a:br>
              <a:rPr lang="en-US" altLang="ja-JP" sz="1400" b="0" dirty="0">
                <a:latin typeface="ＭＳ ゴシック" panose="020B0609070205080204" pitchFamily="49" charset="-128"/>
                <a:ea typeface="ＭＳ ゴシック" panose="020B0609070205080204" pitchFamily="49" charset="-128"/>
              </a:rPr>
            </a:br>
            <a:r>
              <a:rPr lang="ja-JP" altLang="en-US" sz="1400" b="0" dirty="0">
                <a:latin typeface="ＭＳ ゴシック" panose="020B0609070205080204" pitchFamily="49" charset="-128"/>
                <a:ea typeface="ＭＳ ゴシック" panose="020B0609070205080204" pitchFamily="49" charset="-128"/>
              </a:rPr>
              <a:t>策定したＢＣＰに則り、事業の継続・早期復旧に取り組みます。</a:t>
            </a:r>
          </a:p>
        </p:txBody>
      </p:sp>
      <p:sp>
        <p:nvSpPr>
          <p:cNvPr id="16936" name="Text Box 552"/>
          <p:cNvSpPr txBox="1">
            <a:spLocks noChangeArrowheads="1"/>
          </p:cNvSpPr>
          <p:nvPr/>
        </p:nvSpPr>
        <p:spPr bwMode="auto">
          <a:xfrm>
            <a:off x="3258796"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171" name="Group 787"/>
          <p:cNvGraphicFramePr>
            <a:graphicFrameLocks noGrp="1"/>
          </p:cNvGraphicFramePr>
          <p:nvPr>
            <p:extLst>
              <p:ext uri="{D42A27DB-BD31-4B8C-83A1-F6EECF244321}">
                <p14:modId xmlns:p14="http://schemas.microsoft.com/office/powerpoint/2010/main" val="2402509436"/>
              </p:ext>
            </p:extLst>
          </p:nvPr>
        </p:nvGraphicFramePr>
        <p:xfrm>
          <a:off x="838200" y="7906667"/>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２店舗のネットワークを活用することで、互いに早期復旧することを目指し、</a:t>
                      </a:r>
                      <a:b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b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場合によっては代替対応の可能性を意識した計画を立案する。</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473280"/>
            <a:ext cx="4028965"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具体的な対応方針がある場合には、こちらに記入しましょう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4581525" y="8874583"/>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表 2">
            <a:extLst>
              <a:ext uri="{FF2B5EF4-FFF2-40B4-BE49-F238E27FC236}">
                <a16:creationId xmlns:a16="http://schemas.microsoft.com/office/drawing/2014/main" id="{8CBD09FE-D2FC-328B-4A00-641FD5ADA50E}"/>
              </a:ext>
            </a:extLst>
          </p:cNvPr>
          <p:cNvGraphicFramePr>
            <a:graphicFrameLocks noGrp="1"/>
          </p:cNvGraphicFramePr>
          <p:nvPr>
            <p:extLst>
              <p:ext uri="{D42A27DB-BD31-4B8C-83A1-F6EECF244321}">
                <p14:modId xmlns:p14="http://schemas.microsoft.com/office/powerpoint/2010/main" val="3651889247"/>
              </p:ext>
            </p:extLst>
          </p:nvPr>
        </p:nvGraphicFramePr>
        <p:xfrm>
          <a:off x="542997" y="1787740"/>
          <a:ext cx="5988085" cy="3463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327011174"/>
                    </a:ext>
                  </a:extLst>
                </a:gridCol>
                <a:gridCol w="3702085">
                  <a:extLst>
                    <a:ext uri="{9D8B030D-6E8A-4147-A177-3AD203B41FA5}">
                      <a16:colId xmlns:a16="http://schemas.microsoft.com/office/drawing/2014/main" val="2600311412"/>
                    </a:ext>
                  </a:extLst>
                </a:gridCol>
                <a:gridCol w="1943100">
                  <a:extLst>
                    <a:ext uri="{9D8B030D-6E8A-4147-A177-3AD203B41FA5}">
                      <a16:colId xmlns:a16="http://schemas.microsoft.com/office/drawing/2014/main" val="2768215072"/>
                    </a:ext>
                  </a:extLst>
                </a:gridCol>
              </a:tblGrid>
              <a:tr h="253415">
                <a:tc>
                  <a:txBody>
                    <a:bodyPr/>
                    <a:lstStyle/>
                    <a:p>
                      <a:pPr algn="r"/>
                      <a:r>
                        <a:rPr kumimoji="1" lang="en-US" altLang="ja-JP"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rgbClr val="C00000"/>
                          </a:solidFill>
                          <a:latin typeface="ＭＳ 明朝" panose="02020609040205080304" pitchFamily="17" charset="-128"/>
                          <a:ea typeface="ＭＳ 明朝" panose="02020609040205080304" pitchFamily="17" charset="-128"/>
                        </a:rPr>
                        <a:t>(</a:t>
                      </a:r>
                      <a:r>
                        <a:rPr kumimoji="1" lang="ja-JP" altLang="en-US" b="0" dirty="0">
                          <a:solidFill>
                            <a:srgbClr val="C00000"/>
                          </a:solidFill>
                          <a:latin typeface="ＭＳ 明朝" panose="02020609040205080304" pitchFamily="17" charset="-128"/>
                          <a:ea typeface="ＭＳ 明朝" panose="02020609040205080304" pitchFamily="17" charset="-128"/>
                        </a:rPr>
                        <a:t>株</a:t>
                      </a:r>
                      <a:r>
                        <a:rPr kumimoji="1" lang="en-US" altLang="ja-JP" b="0" dirty="0">
                          <a:solidFill>
                            <a:srgbClr val="C00000"/>
                          </a:solidFill>
                          <a:latin typeface="ＭＳ 明朝" panose="02020609040205080304" pitchFamily="17" charset="-128"/>
                          <a:ea typeface="ＭＳ 明朝" panose="02020609040205080304" pitchFamily="17" charset="-128"/>
                        </a:rPr>
                        <a:t>)</a:t>
                      </a:r>
                      <a:r>
                        <a:rPr kumimoji="1" lang="ja-JP" altLang="en-US" b="0" dirty="0">
                          <a:solidFill>
                            <a:srgbClr val="C00000"/>
                          </a:solidFill>
                          <a:latin typeface="ＭＳ 明朝" panose="02020609040205080304" pitchFamily="17" charset="-128"/>
                          <a:ea typeface="ＭＳ 明朝" panose="02020609040205080304" pitchFamily="17" charset="-128"/>
                        </a:rPr>
                        <a:t>○○スーパー</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b="0" dirty="0">
                          <a:solidFill>
                            <a:schemeClr val="tx1"/>
                          </a:solidFill>
                        </a:rPr>
                        <a:t>ＢＣＰ基本方針</a:t>
                      </a:r>
                      <a:r>
                        <a:rPr kumimoji="1" lang="en-US" altLang="zh-TW"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628773"/>
                  </a:ext>
                </a:extLst>
              </a:tr>
            </a:tbl>
          </a:graphicData>
        </a:graphic>
      </p:graphicFrame>
      <p:sp>
        <p:nvSpPr>
          <p:cNvPr id="4" name="AutoShape 771">
            <a:extLst>
              <a:ext uri="{FF2B5EF4-FFF2-40B4-BE49-F238E27FC236}">
                <a16:creationId xmlns:a16="http://schemas.microsoft.com/office/drawing/2014/main" id="{94B32B3C-A49F-05F7-D412-022E2495C144}"/>
              </a:ext>
            </a:extLst>
          </p:cNvPr>
          <p:cNvSpPr>
            <a:spLocks noChangeArrowheads="1"/>
          </p:cNvSpPr>
          <p:nvPr/>
        </p:nvSpPr>
        <p:spPr bwMode="auto">
          <a:xfrm>
            <a:off x="2773043" y="1352307"/>
            <a:ext cx="1893888" cy="285750"/>
          </a:xfrm>
          <a:prstGeom prst="wedgeRectCallout">
            <a:avLst>
              <a:gd name="adj1" fmla="val -39690"/>
              <a:gd name="adj2" fmla="val 10722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会社名を記入してください。</a:t>
            </a:r>
          </a:p>
        </p:txBody>
      </p:sp>
      <p:sp>
        <p:nvSpPr>
          <p:cNvPr id="5" name="AutoShape 772">
            <a:extLst>
              <a:ext uri="{FF2B5EF4-FFF2-40B4-BE49-F238E27FC236}">
                <a16:creationId xmlns:a16="http://schemas.microsoft.com/office/drawing/2014/main" id="{9BD4654D-B277-9113-C570-56F2D33AAD25}"/>
              </a:ext>
            </a:extLst>
          </p:cNvPr>
          <p:cNvSpPr>
            <a:spLocks noChangeArrowheads="1"/>
          </p:cNvSpPr>
          <p:nvPr/>
        </p:nvSpPr>
        <p:spPr bwMode="auto">
          <a:xfrm>
            <a:off x="337818" y="2798252"/>
            <a:ext cx="2435225" cy="285750"/>
          </a:xfrm>
          <a:prstGeom prst="wedgeRectCallout">
            <a:avLst>
              <a:gd name="adj1" fmla="val -33440"/>
              <a:gd name="adj2" fmla="val 108889"/>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該当する方針を、チェックしましょう。</a:t>
            </a:r>
          </a:p>
        </p:txBody>
      </p:sp>
      <p:sp>
        <p:nvSpPr>
          <p:cNvPr id="6" name="AutoShape 449">
            <a:extLst>
              <a:ext uri="{FF2B5EF4-FFF2-40B4-BE49-F238E27FC236}">
                <a16:creationId xmlns:a16="http://schemas.microsoft.com/office/drawing/2014/main" id="{4A9C350B-011F-7912-8CA4-55800909FB3B}"/>
              </a:ext>
            </a:extLst>
          </p:cNvPr>
          <p:cNvSpPr>
            <a:spLocks noChangeArrowheads="1"/>
          </p:cNvSpPr>
          <p:nvPr/>
        </p:nvSpPr>
        <p:spPr bwMode="auto">
          <a:xfrm>
            <a:off x="5229200" y="2768142"/>
            <a:ext cx="1484312" cy="431800"/>
          </a:xfrm>
          <a:prstGeom prst="wedgeRectCallout">
            <a:avLst>
              <a:gd name="adj1" fmla="val 8929"/>
              <a:gd name="adj2" fmla="val 241910"/>
            </a:avLst>
          </a:prstGeom>
          <a:solidFill>
            <a:schemeClr val="accent5"/>
          </a:solidFill>
          <a:ln w="9525">
            <a:solidFill>
              <a:srgbClr val="003300"/>
            </a:solidFill>
            <a:miter lim="800000"/>
            <a:headEnd/>
            <a:tailEnd/>
          </a:ln>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他に観点のある場合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は書き加えましょう。</a:t>
            </a:r>
          </a:p>
        </p:txBody>
      </p:sp>
      <p:sp>
        <p:nvSpPr>
          <p:cNvPr id="7" name="Text Box 523">
            <a:extLst>
              <a:ext uri="{FF2B5EF4-FFF2-40B4-BE49-F238E27FC236}">
                <a16:creationId xmlns:a16="http://schemas.microsoft.com/office/drawing/2014/main" id="{668F5EDC-EA2D-7AA1-1B47-E686D441CEBC}"/>
              </a:ext>
            </a:extLst>
          </p:cNvPr>
          <p:cNvSpPr txBox="1">
            <a:spLocks noChangeArrowheads="1"/>
          </p:cNvSpPr>
          <p:nvPr/>
        </p:nvSpPr>
        <p:spPr bwMode="auto">
          <a:xfrm>
            <a:off x="333375" y="631825"/>
            <a:ext cx="6264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solidFill>
                  <a:srgbClr val="808080"/>
                </a:solidFill>
                <a:latin typeface="ＭＳ ゴシック" panose="020B0609070205080204" pitchFamily="49" charset="-128"/>
                <a:ea typeface="ＭＳ ゴシック" panose="020B0609070205080204" pitchFamily="49" charset="-128"/>
              </a:rPr>
              <a:t>-</a:t>
            </a:r>
            <a:r>
              <a:rPr lang="ja-JP" altLang="en-US" sz="1200" b="0" dirty="0">
                <a:solidFill>
                  <a:srgbClr val="808080"/>
                </a:solidFill>
                <a:latin typeface="ＭＳ ゴシック" panose="020B0609070205080204" pitchFamily="49" charset="-128"/>
                <a:ea typeface="ＭＳ ゴシック" panose="020B0609070205080204" pitchFamily="49" charset="-128"/>
              </a:rPr>
              <a:t>ポイント</a:t>
            </a:r>
            <a:r>
              <a:rPr lang="en-US" altLang="ja-JP" sz="1200" b="0" dirty="0">
                <a:solidFill>
                  <a:srgbClr val="808080"/>
                </a:solidFill>
                <a:latin typeface="ＭＳ ゴシック" panose="020B0609070205080204" pitchFamily="49" charset="-128"/>
                <a:ea typeface="ＭＳ ゴシック" panose="020B0609070205080204" pitchFamily="49" charset="-128"/>
              </a:rPr>
              <a:t>-</a:t>
            </a:r>
            <a:endParaRPr lang="en-US" altLang="ja-JP" b="0" dirty="0">
              <a:solidFill>
                <a:srgbClr val="808080"/>
              </a:solidFill>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経営者として、従業員や取引先に向け、あなたの会社がＢＣＰを策定する目的を意思表明してください。</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以下の方針・観点を確認し、該当する方針にチェックしてください。</a:t>
            </a:r>
          </a:p>
        </p:txBody>
      </p:sp>
      <p:sp>
        <p:nvSpPr>
          <p:cNvPr id="8" name="AutoShape 431">
            <a:extLst>
              <a:ext uri="{FF2B5EF4-FFF2-40B4-BE49-F238E27FC236}">
                <a16:creationId xmlns:a16="http://schemas.microsoft.com/office/drawing/2014/main" id="{C489916C-70F3-128D-AD23-BEBC9FD55E9E}"/>
              </a:ext>
            </a:extLst>
          </p:cNvPr>
          <p:cNvSpPr>
            <a:spLocks noChangeArrowheads="1"/>
          </p:cNvSpPr>
          <p:nvPr/>
        </p:nvSpPr>
        <p:spPr bwMode="auto">
          <a:xfrm>
            <a:off x="621506" y="9274175"/>
            <a:ext cx="5761037" cy="358775"/>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lvl="0" eaLnBrk="1" hangingPunct="1">
              <a:defRPr/>
            </a:pPr>
            <a:r>
              <a:rPr lang="ja-JP" altLang="en-US" b="0" dirty="0">
                <a:solidFill>
                  <a:srgbClr val="003300"/>
                </a:solidFill>
                <a:latin typeface="ＭＳ ゴシック" panose="020B0609070205080204" pitchFamily="49" charset="-128"/>
                <a:ea typeface="ＭＳ ゴシック" panose="020B0609070205080204" pitchFamily="49" charset="-128"/>
              </a:rPr>
              <a:t>ここで決定した方針は、これ以降のＢＣＰを作る過程で常に意識して取り組んでください。</a:t>
            </a:r>
            <a:endPar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２．計画</a:t>
            </a:r>
          </a:p>
        </p:txBody>
      </p:sp>
      <p:sp>
        <p:nvSpPr>
          <p:cNvPr id="8195" name="Text Box 3"/>
          <p:cNvSpPr txBox="1">
            <a:spLocks noChangeArrowheads="1"/>
          </p:cNvSpPr>
          <p:nvPr/>
        </p:nvSpPr>
        <p:spPr bwMode="auto">
          <a:xfrm>
            <a:off x="333375" y="657225"/>
            <a:ext cx="6119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２．１　対象とする災害</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愛知県の企業にとって、地震は最も影響を受ける災害と考えられます。中でも、その被害が県内の広範囲にわたると予測される南海トラフ地震が起こった場合</a:t>
            </a:r>
            <a:r>
              <a:rPr lang="en-US" altLang="ja-JP" b="0" baseline="3000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を「対象とする災害」として、ＢＣＰの策定に着手してください。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3657181741"/>
              </p:ext>
            </p:extLst>
          </p:nvPr>
        </p:nvGraphicFramePr>
        <p:xfrm>
          <a:off x="333375" y="5240338"/>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サービス名</a:t>
                      </a:r>
                      <a:endParaRPr kumimoji="1" lang="ja-JP" altLang="en-US" sz="14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本店の営業</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２号店の営業</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本店の営業</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２号店の営業</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社会的責任</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（被災後の需要）</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本店の営業</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２号店の営業</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代替の難しさ</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37" name="Text Box 67"/>
          <p:cNvSpPr txBox="1">
            <a:spLocks noChangeArrowheads="1"/>
          </p:cNvSpPr>
          <p:nvPr/>
        </p:nvSpPr>
        <p:spPr bwMode="auto">
          <a:xfrm>
            <a:off x="268921" y="1812302"/>
            <a:ext cx="6335713" cy="387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t>※</a:t>
            </a: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endParaRPr>
          </a:p>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17479" name="Text Box 71"/>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3258037830"/>
              </p:ext>
            </p:extLst>
          </p:nvPr>
        </p:nvGraphicFramePr>
        <p:xfrm>
          <a:off x="333375" y="2295525"/>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1043579644"/>
              </p:ext>
            </p:extLst>
          </p:nvPr>
        </p:nvGraphicFramePr>
        <p:xfrm>
          <a:off x="333375" y="8745538"/>
          <a:ext cx="6192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752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本店の営業（特に生活必需品の販売）</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8256" name="Text Box 14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たてる！</a:t>
            </a:r>
          </a:p>
        </p:txBody>
      </p:sp>
      <p:sp>
        <p:nvSpPr>
          <p:cNvPr id="8257" name="Text Box 14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8258" name="Text Box 14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4">
            <a:extLst>
              <a:ext uri="{FF2B5EF4-FFF2-40B4-BE49-F238E27FC236}">
                <a16:creationId xmlns:a16="http://schemas.microsoft.com/office/drawing/2014/main" id="{ECD7CF89-FD26-466A-FEAE-16AA302F816C}"/>
              </a:ext>
            </a:extLst>
          </p:cNvPr>
          <p:cNvSpPr txBox="1">
            <a:spLocks noChangeArrowheads="1"/>
          </p:cNvSpPr>
          <p:nvPr/>
        </p:nvSpPr>
        <p:spPr bwMode="auto">
          <a:xfrm>
            <a:off x="333376" y="3023375"/>
            <a:ext cx="6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２．２　重要業務の決定</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被災時には、ヒトやモノなど各種業務に必要な経営資源が、著しく不足する可能性があります。全ての業務を行うことは不可能であり、</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あなたの会社にとって最も必要な業務（重要業務）に、その限られた経営資源を投入する必要</a:t>
            </a:r>
            <a:r>
              <a:rPr lang="ja-JP" altLang="en-US" b="0" dirty="0">
                <a:latin typeface="ＭＳ ゴシック" panose="020B0609070205080204" pitchFamily="49" charset="-128"/>
                <a:ea typeface="ＭＳ ゴシック" panose="020B0609070205080204" pitchFamily="49" charset="-128"/>
              </a:rPr>
              <a:t>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ここでは、大規模地震が発生した場合でも、最優先に事業を継続または復旧しなければならない事業（重要業務）を決定します。以下の観点で考えて、</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あなたの会社にとって影響が大きいサービスを３つずつ書き出してください。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他に重要なサービスを抽出する観点がある場合には、その観点を必要に応じて追加・変更してください。書き出したサービスの中から、あなたの会社の存続に係わる最も重要なものを、「重要業務」として決定してください。</a:t>
            </a:r>
            <a:endParaRPr lang="ja-JP" altLang="en-US" sz="1400" b="0" u="sng" dirty="0">
              <a:latin typeface="ＭＳ ゴシック" panose="020B0609070205080204" pitchFamily="49" charset="-128"/>
              <a:ea typeface="ＭＳ ゴシック" panose="020B0609070205080204" pitchFamily="49" charset="-128"/>
            </a:endParaRPr>
          </a:p>
        </p:txBody>
      </p:sp>
      <p:sp>
        <p:nvSpPr>
          <p:cNvPr id="3" name="AutoShape 135">
            <a:extLst>
              <a:ext uri="{FF2B5EF4-FFF2-40B4-BE49-F238E27FC236}">
                <a16:creationId xmlns:a16="http://schemas.microsoft.com/office/drawing/2014/main" id="{BC5CED32-AD7A-896F-1D4B-487FCC691826}"/>
              </a:ext>
            </a:extLst>
          </p:cNvPr>
          <p:cNvSpPr>
            <a:spLocks noChangeArrowheads="1"/>
          </p:cNvSpPr>
          <p:nvPr/>
        </p:nvSpPr>
        <p:spPr bwMode="auto">
          <a:xfrm>
            <a:off x="2972443" y="491190"/>
            <a:ext cx="3807283" cy="504201"/>
          </a:xfrm>
          <a:prstGeom prst="wedgeRectCallout">
            <a:avLst>
              <a:gd name="adj1" fmla="val -42766"/>
              <a:gd name="adj2" fmla="val 9806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愛知県では南海トラフ地震の発生する切迫性が懸念されており、その時の被害が甚大であることから、「大規模地震」を対象にしています。</a:t>
            </a:r>
          </a:p>
        </p:txBody>
      </p:sp>
      <p:sp>
        <p:nvSpPr>
          <p:cNvPr id="4" name="AutoShape 108">
            <a:extLst>
              <a:ext uri="{FF2B5EF4-FFF2-40B4-BE49-F238E27FC236}">
                <a16:creationId xmlns:a16="http://schemas.microsoft.com/office/drawing/2014/main" id="{DFC41A67-264C-3D1E-63B3-1E23800A754E}"/>
              </a:ext>
            </a:extLst>
          </p:cNvPr>
          <p:cNvSpPr>
            <a:spLocks noChangeArrowheads="1"/>
          </p:cNvSpPr>
          <p:nvPr/>
        </p:nvSpPr>
        <p:spPr bwMode="auto">
          <a:xfrm>
            <a:off x="2633265" y="2719339"/>
            <a:ext cx="4031159" cy="885824"/>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南海トラフ地震が発生した場合に、</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「最優先に継続または復旧しなければならない事業は何か？」</a:t>
            </a:r>
          </a:p>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「どのくらいの期間までに復旧させなければならないか？」を、</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２　重要業務の決定」「２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３　目標復旧時間の設定」で</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考えます。</a:t>
            </a:r>
          </a:p>
        </p:txBody>
      </p:sp>
      <p:sp>
        <p:nvSpPr>
          <p:cNvPr id="5" name="AutoShape 150">
            <a:extLst>
              <a:ext uri="{FF2B5EF4-FFF2-40B4-BE49-F238E27FC236}">
                <a16:creationId xmlns:a16="http://schemas.microsoft.com/office/drawing/2014/main" id="{02298184-2F2F-397D-CB45-83EBA155AA3E}"/>
              </a:ext>
            </a:extLst>
          </p:cNvPr>
          <p:cNvSpPr>
            <a:spLocks noChangeArrowheads="1"/>
          </p:cNvSpPr>
          <p:nvPr/>
        </p:nvSpPr>
        <p:spPr bwMode="auto">
          <a:xfrm>
            <a:off x="48567" y="7829550"/>
            <a:ext cx="3312542" cy="863600"/>
          </a:xfrm>
          <a:prstGeom prst="wedgeRectCallout">
            <a:avLst>
              <a:gd name="adj1" fmla="val -1614"/>
              <a:gd name="adj2" fmla="val -6285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それぞれの観点で自社へ最も影響のある業務を選び、そのうち、会社の存続に関わる業務（停止してしまうと最も困る業務）を決めてください。</a:t>
            </a:r>
          </a:p>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限られた経営資源を投入する、最低限必要な業務を絞り込まなければ、会社の存続に係わります。</a:t>
            </a:r>
          </a:p>
        </p:txBody>
      </p:sp>
      <p:sp>
        <p:nvSpPr>
          <p:cNvPr id="6" name="AutoShape 136">
            <a:extLst>
              <a:ext uri="{FF2B5EF4-FFF2-40B4-BE49-F238E27FC236}">
                <a16:creationId xmlns:a16="http://schemas.microsoft.com/office/drawing/2014/main" id="{4CD34397-B22E-5CB8-6655-92CA3C114F01}"/>
              </a:ext>
            </a:extLst>
          </p:cNvPr>
          <p:cNvSpPr>
            <a:spLocks noChangeArrowheads="1"/>
          </p:cNvSpPr>
          <p:nvPr/>
        </p:nvSpPr>
        <p:spPr bwMode="auto">
          <a:xfrm>
            <a:off x="4364038" y="7976435"/>
            <a:ext cx="2447925" cy="863600"/>
          </a:xfrm>
          <a:prstGeom prst="wedgeRectCallout">
            <a:avLst>
              <a:gd name="adj1" fmla="val -46701"/>
              <a:gd name="adj2" fmla="val 7498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dirty="0">
                <a:solidFill>
                  <a:srgbClr val="003300"/>
                </a:solidFill>
                <a:latin typeface="ＭＳ ゴシック" panose="020B0609070205080204" pitchFamily="49" charset="-128"/>
                <a:ea typeface="ＭＳ ゴシック" panose="020B0609070205080204" pitchFamily="49" charset="-128"/>
              </a:rPr>
              <a:t>あまり難しく考えずに、経営者としての直感、例えばこれまでの経験から、この業務が止まってしまうと、自社が立ち行かなくなると感じている業務を選んでいただいても結構です。</a:t>
            </a:r>
          </a:p>
        </p:txBody>
      </p:sp>
      <p:sp>
        <p:nvSpPr>
          <p:cNvPr id="7" name="AutoShape 132">
            <a:extLst>
              <a:ext uri="{FF2B5EF4-FFF2-40B4-BE49-F238E27FC236}">
                <a16:creationId xmlns:a16="http://schemas.microsoft.com/office/drawing/2014/main" id="{C4027837-EDAF-A999-12DD-782243D5B692}"/>
              </a:ext>
            </a:extLst>
          </p:cNvPr>
          <p:cNvSpPr>
            <a:spLocks noChangeArrowheads="1"/>
          </p:cNvSpPr>
          <p:nvPr/>
        </p:nvSpPr>
        <p:spPr bwMode="auto">
          <a:xfrm>
            <a:off x="584200" y="9297988"/>
            <a:ext cx="5761037" cy="323850"/>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この部分で決定した最優先に復旧する業務を、どの程度の期間で復旧させるのか、</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その目標を次の「２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３　目標とする復旧時間の設定」で考えます。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Text Box 27"/>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endParaRPr lang="en-US" altLang="ja-JP"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9253" name="Text Box 226"/>
          <p:cNvSpPr txBox="1">
            <a:spLocks noChangeArrowheads="1"/>
          </p:cNvSpPr>
          <p:nvPr/>
        </p:nvSpPr>
        <p:spPr bwMode="auto">
          <a:xfrm>
            <a:off x="967508" y="4783788"/>
            <a:ext cx="4897437" cy="103953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dirty="0">
              <a:latin typeface="ＭＳ ゴシック" panose="020B0609070205080204" pitchFamily="49" charset="-128"/>
              <a:ea typeface="ＭＳ ゴシック" panose="020B0609070205080204" pitchFamily="49" charset="-128"/>
            </a:endParaRPr>
          </a:p>
          <a:p>
            <a:pPr eaLnBrk="1" hangingPunct="1"/>
            <a:r>
              <a:rPr lang="ja-JP" altLang="en-US" sz="1200" b="0" dirty="0">
                <a:latin typeface="ＭＳ ゴシック" panose="020B0609070205080204" pitchFamily="49" charset="-128"/>
                <a:ea typeface="ＭＳ ゴシック" panose="020B0609070205080204" pitchFamily="49" charset="-128"/>
              </a:rPr>
              <a:t>顧客からの要請により、目標とする復旧時間が制約を受ける場合</a:t>
            </a:r>
          </a:p>
        </p:txBody>
      </p:sp>
      <p:sp>
        <p:nvSpPr>
          <p:cNvPr id="9254" name="Text Box 227"/>
          <p:cNvSpPr txBox="1">
            <a:spLocks noChangeArrowheads="1"/>
          </p:cNvSpPr>
          <p:nvPr/>
        </p:nvSpPr>
        <p:spPr bwMode="auto">
          <a:xfrm>
            <a:off x="1188741" y="5255648"/>
            <a:ext cx="4464273" cy="522288"/>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eaLnBrk="1" hangingPunct="1">
              <a:spcBef>
                <a:spcPct val="50000"/>
              </a:spcBef>
            </a:pPr>
            <a:r>
              <a:rPr lang="ja-JP" altLang="en-US" b="0" dirty="0">
                <a:latin typeface="ＭＳ ゴシック" panose="020B0609070205080204" pitchFamily="49" charset="-128"/>
                <a:ea typeface="ＭＳ ゴシック" panose="020B0609070205080204" pitchFamily="49" charset="-128"/>
              </a:rPr>
              <a:t>⇒その要請に応えられない時は、信用を失うおそれがあります。</a:t>
            </a:r>
          </a:p>
        </p:txBody>
      </p:sp>
      <p:sp>
        <p:nvSpPr>
          <p:cNvPr id="9256" name="AutoShape 229"/>
          <p:cNvSpPr>
            <a:spLocks noChangeArrowheads="1"/>
          </p:cNvSpPr>
          <p:nvPr/>
        </p:nvSpPr>
        <p:spPr bwMode="auto">
          <a:xfrm>
            <a:off x="1065933" y="462223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9259" name="Text Box 235"/>
          <p:cNvSpPr txBox="1">
            <a:spLocks noChangeArrowheads="1"/>
          </p:cNvSpPr>
          <p:nvPr/>
        </p:nvSpPr>
        <p:spPr bwMode="auto">
          <a:xfrm>
            <a:off x="3965575"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たてる！</a:t>
            </a:r>
          </a:p>
        </p:txBody>
      </p:sp>
      <p:sp>
        <p:nvSpPr>
          <p:cNvPr id="9260" name="Text Box 236"/>
          <p:cNvSpPr txBox="1">
            <a:spLocks noChangeArrowheads="1"/>
          </p:cNvSpPr>
          <p:nvPr/>
        </p:nvSpPr>
        <p:spPr bwMode="auto">
          <a:xfrm>
            <a:off x="4865371"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9261" name="Text Box 237"/>
          <p:cNvSpPr txBox="1">
            <a:spLocks noChangeArrowheads="1"/>
          </p:cNvSpPr>
          <p:nvPr/>
        </p:nvSpPr>
        <p:spPr bwMode="auto">
          <a:xfrm>
            <a:off x="585311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埋める！</a:t>
            </a:r>
          </a:p>
        </p:txBody>
      </p:sp>
      <p:sp>
        <p:nvSpPr>
          <p:cNvPr id="9262" name="Text Box 238"/>
          <p:cNvSpPr txBox="1">
            <a:spLocks noChangeArrowheads="1"/>
          </p:cNvSpPr>
          <p:nvPr/>
        </p:nvSpPr>
        <p:spPr bwMode="auto">
          <a:xfrm>
            <a:off x="296217" y="621551"/>
            <a:ext cx="62639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２．３　目標とする復旧時間の決定</a:t>
            </a: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顧客からの要請が無い場合には、「２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重要業務の決定」で重要業務を選定するために考慮した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各観点から、求められる復旧時間を検討してください。</a:t>
            </a:r>
          </a:p>
          <a:p>
            <a:pPr marL="268288" indent="-179388"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設定が重要です。</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自社で現実的に可能な対応策を実施しても、顧客からの要請（復旧時間など）を満たすことが不可能な場合には、他社に代替対応を依頼するなど、別の解決方法を検討する必要があります。</a:t>
            </a:r>
            <a:endParaRPr lang="en-US" altLang="ja-JP" b="0" dirty="0">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2279058883"/>
              </p:ext>
            </p:extLst>
          </p:nvPr>
        </p:nvGraphicFramePr>
        <p:xfrm>
          <a:off x="507999" y="6222390"/>
          <a:ext cx="5781293" cy="1750119"/>
        </p:xfrm>
        <a:graphic>
          <a:graphicData uri="http://schemas.openxmlformats.org/drawingml/2006/table">
            <a:tbl>
              <a:tblPr/>
              <a:tblGrid>
                <a:gridCol w="1150938">
                  <a:extLst>
                    <a:ext uri="{9D8B030D-6E8A-4147-A177-3AD203B41FA5}">
                      <a16:colId xmlns:a16="http://schemas.microsoft.com/office/drawing/2014/main" val="3425781825"/>
                    </a:ext>
                  </a:extLst>
                </a:gridCol>
                <a:gridCol w="1570355">
                  <a:extLst>
                    <a:ext uri="{9D8B030D-6E8A-4147-A177-3AD203B41FA5}">
                      <a16:colId xmlns:a16="http://schemas.microsoft.com/office/drawing/2014/main" val="3214240576"/>
                    </a:ext>
                  </a:extLst>
                </a:gridCol>
                <a:gridCol w="3060000">
                  <a:extLst>
                    <a:ext uri="{9D8B030D-6E8A-4147-A177-3AD203B41FA5}">
                      <a16:colId xmlns:a16="http://schemas.microsoft.com/office/drawing/2014/main" val="4235312603"/>
                    </a:ext>
                  </a:extLst>
                </a:gridCol>
              </a:tblGrid>
              <a:tr h="39198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重要業務の</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（発災後何日以内）</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どの程度まで</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rPr>
                        <a:t>３日以内</a:t>
                      </a:r>
                      <a:endParaRPr kumimoji="1" lang="en-US" altLang="ja-JP" sz="105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br>
                        <a:rPr kumimoji="1" lang="en-US" altLang="ja-JP" sz="105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rPr>
                      </a:br>
                      <a:r>
                        <a:rPr kumimoji="1" lang="ja-JP" altLang="en-US" sz="105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rPr>
                        <a:t>（地震発生後の被害状況に応じて、主要取引先と協議し、個別に設定）</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rPr>
                        <a:t>営業時間を平時の６０％程度に縮小して再開</a:t>
                      </a:r>
                    </a:p>
                    <a:p>
                      <a:pPr marL="0" marR="0" lvl="0" indent="0" algn="l" defTabSz="914400" rtl="0" eaLnBrk="1" fontAlgn="base" latinLnBrk="0" hangingPunct="1">
                        <a:lnSpc>
                          <a:spcPct val="100000"/>
                        </a:lnSpc>
                        <a:spcBef>
                          <a:spcPct val="20000"/>
                        </a:spcBef>
                        <a:spcAft>
                          <a:spcPct val="0"/>
                        </a:spcAft>
                        <a:buClrTx/>
                        <a:buSzTx/>
                        <a:buFontTx/>
                        <a:buNone/>
                        <a:tabLst/>
                      </a:pPr>
                      <a:br>
                        <a:rPr kumimoji="1" lang="en-US" altLang="ja-JP" sz="105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rPr>
                      </a:br>
                      <a:r>
                        <a:rPr kumimoji="1" lang="ja-JP" altLang="en-US" sz="105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rPr>
                        <a:t>（～１週間）７０％</a:t>
                      </a:r>
                      <a:br>
                        <a:rPr kumimoji="1" lang="en-US" altLang="ja-JP" sz="105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rPr>
                      </a:br>
                      <a:r>
                        <a:rPr kumimoji="1" lang="ja-JP" altLang="en-US" sz="105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rPr>
                        <a:t>（～２週間）９０％</a:t>
                      </a:r>
                      <a:br>
                        <a:rPr kumimoji="1" lang="en-US" altLang="ja-JP" sz="105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rPr>
                      </a:br>
                      <a:r>
                        <a:rPr kumimoji="1" lang="ja-JP" altLang="en-US" sz="105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rPr>
                        <a:t>（～１か月）１００％</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r h="434595">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13078"/>
                  </a:ext>
                </a:extLst>
              </a:tr>
            </a:tbl>
          </a:graphicData>
        </a:graphic>
      </p:graphicFrame>
      <p:sp>
        <p:nvSpPr>
          <p:cNvPr id="2" name="AutoShape 66">
            <a:extLst>
              <a:ext uri="{FF2B5EF4-FFF2-40B4-BE49-F238E27FC236}">
                <a16:creationId xmlns:a16="http://schemas.microsoft.com/office/drawing/2014/main" id="{6F75583E-5CDF-F9D0-EBC7-BC12656FBFF8}"/>
              </a:ext>
            </a:extLst>
          </p:cNvPr>
          <p:cNvSpPr>
            <a:spLocks noChangeArrowheads="1"/>
          </p:cNvSpPr>
          <p:nvPr/>
        </p:nvSpPr>
        <p:spPr bwMode="auto">
          <a:xfrm>
            <a:off x="333375" y="7673256"/>
            <a:ext cx="1800225" cy="431800"/>
          </a:xfrm>
          <a:prstGeom prst="wedgeRectCallout">
            <a:avLst>
              <a:gd name="adj1" fmla="val 45691"/>
              <a:gd name="adj2" fmla="val -8916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どの程度の期間で復旧させる必要がありますか？</a:t>
            </a:r>
          </a:p>
        </p:txBody>
      </p:sp>
      <p:sp>
        <p:nvSpPr>
          <p:cNvPr id="4" name="AutoShape 67">
            <a:extLst>
              <a:ext uri="{FF2B5EF4-FFF2-40B4-BE49-F238E27FC236}">
                <a16:creationId xmlns:a16="http://schemas.microsoft.com/office/drawing/2014/main" id="{7A9D96C0-7730-98E5-DC25-F86D641B9187}"/>
              </a:ext>
            </a:extLst>
          </p:cNvPr>
          <p:cNvSpPr>
            <a:spLocks noChangeArrowheads="1"/>
          </p:cNvSpPr>
          <p:nvPr/>
        </p:nvSpPr>
        <p:spPr bwMode="auto">
          <a:xfrm>
            <a:off x="2743993" y="7673256"/>
            <a:ext cx="1512887" cy="431800"/>
          </a:xfrm>
          <a:prstGeom prst="wedgeRectCallout">
            <a:avLst>
              <a:gd name="adj1" fmla="val -73253"/>
              <a:gd name="adj2" fmla="val -8259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必要なライフラインは具体的に何ですか？</a:t>
            </a:r>
          </a:p>
        </p:txBody>
      </p:sp>
      <p:sp>
        <p:nvSpPr>
          <p:cNvPr id="5" name="AutoShape 48">
            <a:extLst>
              <a:ext uri="{FF2B5EF4-FFF2-40B4-BE49-F238E27FC236}">
                <a16:creationId xmlns:a16="http://schemas.microsoft.com/office/drawing/2014/main" id="{B0F548A0-1952-2A28-B6FF-B3DEE4A75DD9}"/>
              </a:ext>
            </a:extLst>
          </p:cNvPr>
          <p:cNvSpPr>
            <a:spLocks noChangeArrowheads="1"/>
          </p:cNvSpPr>
          <p:nvPr/>
        </p:nvSpPr>
        <p:spPr bwMode="auto">
          <a:xfrm>
            <a:off x="476250" y="8302857"/>
            <a:ext cx="6048375" cy="466725"/>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a:t>
            </a:r>
            <a:r>
              <a:rPr lang="en-US" altLang="ja-JP" b="0" dirty="0">
                <a:solidFill>
                  <a:srgbClr val="003300"/>
                </a:solidFill>
                <a:latin typeface="ＭＳ ゴシック" panose="020B0609070205080204" pitchFamily="49" charset="-128"/>
                <a:ea typeface="ＭＳ ゴシック" panose="020B0609070205080204" pitchFamily="49" charset="-128"/>
              </a:rPr>
              <a:t>2.2</a:t>
            </a:r>
            <a:r>
              <a:rPr lang="ja-JP" altLang="en-US" b="0" dirty="0">
                <a:solidFill>
                  <a:srgbClr val="003300"/>
                </a:solidFill>
                <a:latin typeface="ＭＳ ゴシック" panose="020B0609070205080204" pitchFamily="49" charset="-128"/>
                <a:ea typeface="ＭＳ ゴシック" panose="020B0609070205080204" pitchFamily="49" charset="-128"/>
              </a:rPr>
              <a:t>　重要業務の決定」で決定した重要業務が、大規模地震によってどのような被害を受けるのかを</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把握するために、次の「２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４　重要業務が受ける被害の想定」で、被害状況を確認します。</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243" name="Text Box 3">
            <a:extLst>
              <a:ext uri="{FF2B5EF4-FFF2-40B4-BE49-F238E27FC236}">
                <a16:creationId xmlns:a16="http://schemas.microsoft.com/office/drawing/2014/main" id="{BA6C47FB-C055-6A75-63AC-39A05F73F389}"/>
              </a:ext>
            </a:extLst>
          </p:cNvPr>
          <p:cNvSpPr txBox="1">
            <a:spLocks noChangeArrowheads="1"/>
          </p:cNvSpPr>
          <p:nvPr/>
        </p:nvSpPr>
        <p:spPr bwMode="auto">
          <a:xfrm>
            <a:off x="323850" y="635441"/>
            <a:ext cx="6280784"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　重要業務が受ける被害の想定</a:t>
            </a:r>
          </a:p>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２．４．１　危険度の確認（前提条件）</a:t>
            </a:r>
          </a:p>
          <a:p>
            <a:pPr marL="0" indent="0"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①地震</a:t>
            </a:r>
            <a:endParaRPr lang="en-US" altLang="ja-JP" sz="1400" dirty="0">
              <a:latin typeface="ＭＳ ゴシック" panose="020B0609070205080204" pitchFamily="49" charset="-128"/>
              <a:ea typeface="ＭＳ ゴシック" panose="020B0609070205080204" pitchFamily="49" charset="-128"/>
            </a:endParaRPr>
          </a:p>
          <a:p>
            <a:pPr marL="0" indent="0" eaLnBrk="1" hangingPunct="1">
              <a:spcAft>
                <a:spcPts val="600"/>
              </a:spcAft>
            </a:pP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base" latinLnBrk="0" hangingPunct="1">
              <a:spcBef>
                <a:spcPct val="0"/>
              </a:spcBef>
              <a:spcAft>
                <a:spcPts val="600"/>
              </a:spcAft>
              <a:buClrTx/>
              <a:buSzTx/>
              <a:buFontTx/>
              <a:buChar char="•"/>
              <a:tabLst>
                <a:tab pos="1778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対象とする災害である「南海トラフ地震」の、予測される震度の分布図で、</a:t>
            </a:r>
            <a:r>
              <a:rPr kumimoji="1" lang="ja-JP" altLang="en-US" sz="1000" b="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あなたの会社の重要業務を行うために必要な拠点の位置と、危険度の高さを確認してください。</a:t>
            </a:r>
          </a:p>
          <a:p>
            <a:pPr marL="177800" marR="0" lvl="0" indent="-177800" algn="l" defTabSz="914400" rtl="0" eaLnBrk="1" fontAlgn="base" latinLnBrk="0" hangingPunct="1">
              <a:spcBef>
                <a:spcPct val="0"/>
              </a:spcBef>
              <a:spcAft>
                <a:spcPts val="600"/>
              </a:spcAft>
              <a:buClrTx/>
              <a:buSzTx/>
              <a:buFontTx/>
              <a:buChar char="•"/>
              <a:tabLst>
                <a:tab pos="889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また、複数の拠点がある場合には、それぞれの</a:t>
            </a:r>
            <a:r>
              <a:rPr lang="ja-JP" altLang="en-US" b="0" dirty="0">
                <a:latin typeface="ＭＳ ゴシック" panose="020B0609070205080204" pitchFamily="49" charset="-128"/>
                <a:ea typeface="ＭＳ ゴシック" panose="020B0609070205080204" pitchFamily="49" charset="-128"/>
              </a:rPr>
              <a:t>所在地も</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確認しましょう。その結果、想定される震度に差がある場合には、被害を受けにくい方の拠点を、ＢＣＰ対応の拠点とするなどの目安としてください。</a:t>
            </a:r>
            <a:endPar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323850" y="8266529"/>
            <a:ext cx="6150843"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chemeClr val="bg1">
                    <a:lumMod val="50000"/>
                  </a:schemeClr>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市町村最大震度（最大値）</a:t>
            </a:r>
            <a:endParaRPr lang="ja-JP" altLang="en-US"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900" b="0" dirty="0">
                <a:solidFill>
                  <a:srgbClr val="808080"/>
                </a:solidFill>
                <a:latin typeface="ＭＳ ゴシック" panose="020B0609070205080204" pitchFamily="49" charset="-128"/>
                <a:ea typeface="ＭＳ ゴシック" panose="020B0609070205080204" pitchFamily="49" charset="-128"/>
              </a:rPr>
              <a:t>出典：南海トラフ巨大地震対策ワーキンググループ・最大クラス地震における被害想定について</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（令和７年３月３１日公表）をもとに加工して作成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4045" name="Text Box 13">
            <a:extLst>
              <a:ext uri="{FF2B5EF4-FFF2-40B4-BE49-F238E27FC236}">
                <a16:creationId xmlns:a16="http://schemas.microsoft.com/office/drawing/2014/main" id="{0E8C856F-1BF6-7B4B-CB49-F8BE57CA222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3896481171"/>
              </p:ext>
            </p:extLst>
          </p:nvPr>
        </p:nvGraphicFramePr>
        <p:xfrm>
          <a:off x="364257" y="3300141"/>
          <a:ext cx="3008631"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813118">
                  <a:extLst>
                    <a:ext uri="{9D8B030D-6E8A-4147-A177-3AD203B41FA5}">
                      <a16:colId xmlns:a16="http://schemas.microsoft.com/office/drawing/2014/main" val="1668626060"/>
                    </a:ext>
                  </a:extLst>
                </a:gridCol>
                <a:gridCol w="900113">
                  <a:extLst>
                    <a:ext uri="{9D8B030D-6E8A-4147-A177-3AD203B41FA5}">
                      <a16:colId xmlns:a16="http://schemas.microsoft.com/office/drawing/2014/main" val="345536569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震度</a:t>
                      </a:r>
                      <a:endParaRPr kumimoji="1" lang="ja-JP" altLang="en-US" sz="1200" b="1" i="1"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７</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a:extLst>
              <a:ext uri="{FF2B5EF4-FFF2-40B4-BE49-F238E27FC236}">
                <a16:creationId xmlns:a16="http://schemas.microsoft.com/office/drawing/2014/main" id="{816F6ECF-289A-BC1B-EFEC-42A3BEE4605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6" name="AutoShape 59">
            <a:extLst>
              <a:ext uri="{FF2B5EF4-FFF2-40B4-BE49-F238E27FC236}">
                <a16:creationId xmlns:a16="http://schemas.microsoft.com/office/drawing/2014/main" id="{849A2D8C-3DCB-FC27-7401-CADE11FEFABB}"/>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7" name="AutoShape 60">
            <a:extLst>
              <a:ext uri="{FF2B5EF4-FFF2-40B4-BE49-F238E27FC236}">
                <a16:creationId xmlns:a16="http://schemas.microsoft.com/office/drawing/2014/main" id="{3020B90B-E7EB-8089-ABDD-CD889262021A}"/>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8" name="Text Box 61">
            <a:extLst>
              <a:ext uri="{FF2B5EF4-FFF2-40B4-BE49-F238E27FC236}">
                <a16:creationId xmlns:a16="http://schemas.microsoft.com/office/drawing/2014/main" id="{1415D41D-5D83-1F1E-C8CD-8983A1FBB405}"/>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0259" name="Text Box 62">
            <a:extLst>
              <a:ext uri="{FF2B5EF4-FFF2-40B4-BE49-F238E27FC236}">
                <a16:creationId xmlns:a16="http://schemas.microsoft.com/office/drawing/2014/main" id="{453D9095-E9E7-A1DB-375D-5B9899373B82}"/>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0260" name="Text Box 63">
            <a:extLst>
              <a:ext uri="{FF2B5EF4-FFF2-40B4-BE49-F238E27FC236}">
                <a16:creationId xmlns:a16="http://schemas.microsoft.com/office/drawing/2014/main" id="{F04D36A7-501B-AC00-691A-7BEACD68012A}"/>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1355465833"/>
              </p:ext>
            </p:extLst>
          </p:nvPr>
        </p:nvGraphicFramePr>
        <p:xfrm>
          <a:off x="364257" y="4076549"/>
          <a:ext cx="6120000" cy="4188588"/>
        </p:xfrm>
        <a:graphic>
          <a:graphicData uri="http://schemas.openxmlformats.org/drawingml/2006/table">
            <a:tbl>
              <a:tblPr/>
              <a:tblGrid>
                <a:gridCol w="900000">
                  <a:extLst>
                    <a:ext uri="{9D8B030D-6E8A-4147-A177-3AD203B41FA5}">
                      <a16:colId xmlns:a16="http://schemas.microsoft.com/office/drawing/2014/main" val="1686670757"/>
                    </a:ext>
                  </a:extLst>
                </a:gridCol>
                <a:gridCol w="522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　港区、豊橋市、岡崎市、半田市、豊川市、碧南市、刈谷市、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知立市、高浜市、豊明市、田原市、弥富市、海部郡　飛鳥村、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知多郡　阿久比町・東浦町・南知多町・美浜町・武豊町、額田郡　幸田町</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千種区・東区・北区・西区・中村区・中区・昭和区・瑞穂区・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熱田区・中川区・南区・守山区・緑区・名東区・天白区、一宮市、瀬戸市、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春日井市、津島市、江南市、小牧市、稲沢市、大府市、岩倉市、日進市、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愛西市、清須市、北名古屋市、あま市、長久手市、愛知郡　東郷町、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西春日井郡　豊山町、丹羽郡　扶桑町、海部郡　大治町・蟹江町、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みよし市、北設楽郡　設楽町・</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東栄町・豊根村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犬山市、尾張旭市、丹羽郡大口町</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2" name="Line 10">
            <a:extLst>
              <a:ext uri="{FF2B5EF4-FFF2-40B4-BE49-F238E27FC236}">
                <a16:creationId xmlns:a16="http://schemas.microsoft.com/office/drawing/2014/main" id="{79CD47DB-B09B-D8DC-BE25-C43A10DD2A76}"/>
              </a:ext>
            </a:extLst>
          </p:cNvPr>
          <p:cNvSpPr>
            <a:spLocks noChangeShapeType="1"/>
          </p:cNvSpPr>
          <p:nvPr/>
        </p:nvSpPr>
        <p:spPr bwMode="auto">
          <a:xfrm flipV="1">
            <a:off x="4269754" y="3378223"/>
            <a:ext cx="1560653" cy="1431091"/>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 name="Text Box 749">
            <a:extLst>
              <a:ext uri="{FF2B5EF4-FFF2-40B4-BE49-F238E27FC236}">
                <a16:creationId xmlns:a16="http://schemas.microsoft.com/office/drawing/2014/main" id="{119D483B-2B9D-14AC-22BB-589E5E7C2EF4}"/>
              </a:ext>
            </a:extLst>
          </p:cNvPr>
          <p:cNvSpPr txBox="1">
            <a:spLocks noChangeArrowheads="1"/>
          </p:cNvSpPr>
          <p:nvPr/>
        </p:nvSpPr>
        <p:spPr bwMode="auto">
          <a:xfrm>
            <a:off x="3761581" y="4809314"/>
            <a:ext cx="514739" cy="258804"/>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7" name="AutoShape 57">
            <a:extLst>
              <a:ext uri="{FF2B5EF4-FFF2-40B4-BE49-F238E27FC236}">
                <a16:creationId xmlns:a16="http://schemas.microsoft.com/office/drawing/2014/main" id="{A0C36D5E-C740-9EB8-0645-17B5088ACACB}"/>
              </a:ext>
            </a:extLst>
          </p:cNvPr>
          <p:cNvSpPr>
            <a:spLocks noChangeArrowheads="1"/>
          </p:cNvSpPr>
          <p:nvPr/>
        </p:nvSpPr>
        <p:spPr bwMode="auto">
          <a:xfrm>
            <a:off x="5519737" y="2801961"/>
            <a:ext cx="1150938" cy="576263"/>
          </a:xfrm>
          <a:prstGeom prst="wedgeRectCallout">
            <a:avLst>
              <a:gd name="adj1" fmla="val -17867"/>
              <a:gd name="adj2" fmla="val 4660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あなたの事業所の所在地を確認してください。</a:t>
            </a:r>
          </a:p>
        </p:txBody>
      </p:sp>
      <p:sp>
        <p:nvSpPr>
          <p:cNvPr id="8" name="AutoShape 55">
            <a:extLst>
              <a:ext uri="{FF2B5EF4-FFF2-40B4-BE49-F238E27FC236}">
                <a16:creationId xmlns:a16="http://schemas.microsoft.com/office/drawing/2014/main" id="{7E8A36A5-4433-FB44-53F5-4C5AFF4514AF}"/>
              </a:ext>
            </a:extLst>
          </p:cNvPr>
          <p:cNvSpPr>
            <a:spLocks noChangeArrowheads="1"/>
          </p:cNvSpPr>
          <p:nvPr/>
        </p:nvSpPr>
        <p:spPr bwMode="auto">
          <a:xfrm>
            <a:off x="2897187" y="2804716"/>
            <a:ext cx="1728788" cy="576263"/>
          </a:xfrm>
          <a:prstGeom prst="wedgeRectCallout">
            <a:avLst>
              <a:gd name="adj1" fmla="val -47152"/>
              <a:gd name="adj2" fmla="val 9707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あなたの事業所の主要拠点で想定される震度はどの程度ですか？</a:t>
            </a:r>
          </a:p>
        </p:txBody>
      </p:sp>
      <p:sp>
        <p:nvSpPr>
          <p:cNvPr id="9" name="AutoShape 30">
            <a:extLst>
              <a:ext uri="{FF2B5EF4-FFF2-40B4-BE49-F238E27FC236}">
                <a16:creationId xmlns:a16="http://schemas.microsoft.com/office/drawing/2014/main" id="{DDBB4EA9-953D-A7C7-D38A-4392110B2D08}"/>
              </a:ext>
            </a:extLst>
          </p:cNvPr>
          <p:cNvSpPr>
            <a:spLocks noChangeArrowheads="1"/>
          </p:cNvSpPr>
          <p:nvPr/>
        </p:nvSpPr>
        <p:spPr bwMode="auto">
          <a:xfrm>
            <a:off x="364257" y="9056687"/>
            <a:ext cx="6057181" cy="525682"/>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ここで確認した主要拠点の震度を基に、「２</a:t>
            </a:r>
            <a:r>
              <a:rPr lang="en-US" altLang="ja-JP" b="0" dirty="0">
                <a:solidFill>
                  <a:srgbClr val="003300"/>
                </a:solidFill>
                <a:latin typeface="+mn-ea"/>
                <a:ea typeface="+mn-ea"/>
              </a:rPr>
              <a:t>.4.</a:t>
            </a:r>
            <a:r>
              <a:rPr lang="ja-JP" altLang="en-US" b="0" dirty="0">
                <a:solidFill>
                  <a:srgbClr val="003300"/>
                </a:solidFill>
                <a:latin typeface="+mn-ea"/>
                <a:ea typeface="+mn-ea"/>
              </a:rPr>
              <a:t>２　自社に想定される被害」では、</a:t>
            </a:r>
            <a:br>
              <a:rPr lang="en-US" altLang="ja-JP" b="0" dirty="0">
                <a:solidFill>
                  <a:srgbClr val="003300"/>
                </a:solidFill>
                <a:latin typeface="+mn-ea"/>
                <a:ea typeface="+mn-ea"/>
              </a:rPr>
            </a:br>
            <a:r>
              <a:rPr lang="ja-JP" altLang="en-US" b="0" dirty="0">
                <a:solidFill>
                  <a:srgbClr val="003300"/>
                </a:solidFill>
                <a:latin typeface="+mn-ea"/>
                <a:ea typeface="+mn-ea"/>
              </a:rPr>
              <a:t>あなたの会社の経営資源に生じるおそれのある被害状況を確認します。</a:t>
            </a:r>
          </a:p>
        </p:txBody>
      </p:sp>
    </p:spTree>
    <p:extLst>
      <p:ext uri="{BB962C8B-B14F-4D97-AF65-F5344CB8AC3E}">
        <p14:creationId xmlns:p14="http://schemas.microsoft.com/office/powerpoint/2010/main" val="2890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1209265572"/>
              </p:ext>
            </p:extLst>
          </p:nvPr>
        </p:nvGraphicFramePr>
        <p:xfrm>
          <a:off x="332581" y="1947316"/>
          <a:ext cx="6192838" cy="2103696"/>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458" y="628563"/>
            <a:ext cx="652454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②液状化</a:t>
            </a:r>
            <a:endParaRPr lang="en-US" altLang="ja-JP" sz="140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ここでは、液状化に伴う被害発生の危険性について確認してください。</a:t>
            </a: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特に、液状化危険度が「極めて高い」地域で、近隣に河川護岸や海岸がある場合には、大規模な地盤の移動や、沈下などが起こるおそれがあります。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2321" name="Text Box 5"/>
          <p:cNvSpPr txBox="1">
            <a:spLocks noChangeArrowheads="1"/>
          </p:cNvSpPr>
          <p:nvPr/>
        </p:nvSpPr>
        <p:spPr bwMode="auto">
          <a:xfrm>
            <a:off x="331786" y="9028431"/>
            <a:ext cx="6192838"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solidFill>
                  <a:schemeClr val="tx2">
                    <a:lumMod val="95000"/>
                    <a:lumOff val="5000"/>
                  </a:schemeClr>
                </a:solidFill>
                <a:latin typeface="ＭＳ ゴシック" panose="020B0609070205080204" pitchFamily="49" charset="-128"/>
                <a:ea typeface="ＭＳ ゴシック" panose="020B0609070205080204" pitchFamily="49" charset="-128"/>
              </a:rPr>
              <a:t>液状化危険度分布（想定過去地震最大モデル）</a:t>
            </a:r>
          </a:p>
          <a:p>
            <a:pPr algn="ctr" eaLnBrk="1" hangingPunct="1">
              <a:spcAft>
                <a:spcPts val="300"/>
              </a:spcAft>
            </a:pP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出典：愛知県防災学習システム　防災マップ</a:t>
            </a:r>
            <a:b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b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（平成２３年度～２５年度愛知県東海地震・東南海地震・南海地震等被害予測調査結果）</a:t>
            </a:r>
            <a:endParaRPr lang="ja-JP" altLang="en-US" sz="6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66717" name="Text Box 157"/>
          <p:cNvSpPr txBox="1">
            <a:spLocks noChangeArrowheads="1"/>
          </p:cNvSpPr>
          <p:nvPr/>
        </p:nvSpPr>
        <p:spPr bwMode="auto">
          <a:xfrm>
            <a:off x="3260382"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pSp>
        <p:nvGrpSpPr>
          <p:cNvPr id="10" name="グループ化 9">
            <a:extLst>
              <a:ext uri="{FF2B5EF4-FFF2-40B4-BE49-F238E27FC236}">
                <a16:creationId xmlns:a16="http://schemas.microsoft.com/office/drawing/2014/main" id="{128C157A-94DE-C7A6-4C08-AAE04287B485}"/>
              </a:ext>
            </a:extLst>
          </p:cNvPr>
          <p:cNvGrpSpPr/>
          <p:nvPr/>
        </p:nvGrpSpPr>
        <p:grpSpPr>
          <a:xfrm>
            <a:off x="331786" y="4448944"/>
            <a:ext cx="6192838" cy="4573446"/>
            <a:chOff x="331786" y="2156690"/>
            <a:chExt cx="6192838" cy="4573446"/>
          </a:xfrm>
        </p:grpSpPr>
        <p:pic>
          <p:nvPicPr>
            <p:cNvPr id="6" name="図 5">
              <a:extLst>
                <a:ext uri="{FF2B5EF4-FFF2-40B4-BE49-F238E27FC236}">
                  <a16:creationId xmlns:a16="http://schemas.microsoft.com/office/drawing/2014/main" id="{47A492E1-3F2B-F5B4-8471-971FD19C9CDB}"/>
                </a:ext>
              </a:extLst>
            </p:cNvPr>
            <p:cNvPicPr>
              <a:picLocks noChangeAspect="1"/>
            </p:cNvPicPr>
            <p:nvPr/>
          </p:nvPicPr>
          <p:blipFill>
            <a:blip r:embed="rId2"/>
            <a:stretch>
              <a:fillRect/>
            </a:stretch>
          </p:blipFill>
          <p:spPr>
            <a:xfrm>
              <a:off x="331786" y="2156690"/>
              <a:ext cx="6192838" cy="4573446"/>
            </a:xfrm>
            <a:prstGeom prst="rect">
              <a:avLst/>
            </a:prstGeom>
          </p:spPr>
        </p:pic>
        <p:pic>
          <p:nvPicPr>
            <p:cNvPr id="8" name="図 7">
              <a:extLst>
                <a:ext uri="{FF2B5EF4-FFF2-40B4-BE49-F238E27FC236}">
                  <a16:creationId xmlns:a16="http://schemas.microsoft.com/office/drawing/2014/main" id="{57A87E5E-E953-FE95-110A-EAFD1706E580}"/>
                </a:ext>
              </a:extLst>
            </p:cNvPr>
            <p:cNvPicPr>
              <a:picLocks noChangeAspect="1"/>
            </p:cNvPicPr>
            <p:nvPr/>
          </p:nvPicPr>
          <p:blipFill>
            <a:blip r:embed="rId3"/>
            <a:stretch>
              <a:fillRect/>
            </a:stretch>
          </p:blipFill>
          <p:spPr>
            <a:xfrm>
              <a:off x="331786" y="5539345"/>
              <a:ext cx="1428949" cy="1190791"/>
            </a:xfrm>
            <a:prstGeom prst="rect">
              <a:avLst/>
            </a:prstGeom>
          </p:spPr>
        </p:pic>
      </p:grpSp>
      <p:sp>
        <p:nvSpPr>
          <p:cNvPr id="2" name="Line 10">
            <a:extLst>
              <a:ext uri="{FF2B5EF4-FFF2-40B4-BE49-F238E27FC236}">
                <a16:creationId xmlns:a16="http://schemas.microsoft.com/office/drawing/2014/main" id="{E61988CF-E95A-43B7-956C-D984982ADA6F}"/>
              </a:ext>
            </a:extLst>
          </p:cNvPr>
          <p:cNvSpPr>
            <a:spLocks noChangeShapeType="1"/>
          </p:cNvSpPr>
          <p:nvPr/>
        </p:nvSpPr>
        <p:spPr bwMode="auto">
          <a:xfrm flipV="1">
            <a:off x="2420888" y="4755243"/>
            <a:ext cx="3456383" cy="2567897"/>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 name="AutoShape 201">
            <a:extLst>
              <a:ext uri="{FF2B5EF4-FFF2-40B4-BE49-F238E27FC236}">
                <a16:creationId xmlns:a16="http://schemas.microsoft.com/office/drawing/2014/main" id="{7725066F-E3C3-5474-3BD1-38AC8AC98981}"/>
              </a:ext>
            </a:extLst>
          </p:cNvPr>
          <p:cNvSpPr>
            <a:spLocks noChangeArrowheads="1"/>
          </p:cNvSpPr>
          <p:nvPr/>
        </p:nvSpPr>
        <p:spPr bwMode="auto">
          <a:xfrm>
            <a:off x="5286251" y="4178982"/>
            <a:ext cx="1150938" cy="576262"/>
          </a:xfrm>
          <a:prstGeom prst="wedgeRectCallout">
            <a:avLst>
              <a:gd name="adj1" fmla="val -20632"/>
              <a:gd name="adj2" fmla="val 4616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あなたの事業所の位置を確認してください。</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14347</Words>
  <Application>Microsoft Office PowerPoint</Application>
  <PresentationFormat>A4 210 x 297 mm</PresentationFormat>
  <Paragraphs>2629</Paragraphs>
  <Slides>40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40</vt:i4>
      </vt:variant>
    </vt:vector>
  </HeadingPairs>
  <TitlesOfParts>
    <vt:vector size="48" baseType="lpstr">
      <vt:lpstr>HG丸ｺﾞｼｯｸM-PRO</vt:lpstr>
      <vt:lpstr>ＭＳ Ｐゴシック</vt:lpstr>
      <vt:lpstr>ＭＳ Ｐ明朝</vt:lpstr>
      <vt:lpstr>ＭＳ ゴシック</vt:lpstr>
      <vt:lpstr>ＭＳ 明朝</vt:lpstr>
      <vt:lpstr>Arial</vt:lpstr>
      <vt:lpstr>標準デザイン</vt:lpstr>
      <vt:lpstr>デザインの設定</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2025-08-21T11:19:18Z</dcterms:created>
  <dcterms:modified xsi:type="dcterms:W3CDTF">2025-09-18T07:10:54Z</dcterms:modified>
</cp:coreProperties>
</file>