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30"/>
  </p:notesMasterIdLst>
  <p:sldIdLst>
    <p:sldId id="269" r:id="rId8"/>
    <p:sldId id="297" r:id="rId9"/>
    <p:sldId id="266" r:id="rId10"/>
    <p:sldId id="427" r:id="rId11"/>
    <p:sldId id="440" r:id="rId12"/>
    <p:sldId id="441" r:id="rId13"/>
    <p:sldId id="429" r:id="rId14"/>
    <p:sldId id="442" r:id="rId15"/>
    <p:sldId id="424" r:id="rId16"/>
    <p:sldId id="435" r:id="rId17"/>
    <p:sldId id="419" r:id="rId18"/>
    <p:sldId id="426" r:id="rId19"/>
    <p:sldId id="428" r:id="rId20"/>
    <p:sldId id="436" r:id="rId21"/>
    <p:sldId id="437" r:id="rId22"/>
    <p:sldId id="430" r:id="rId23"/>
    <p:sldId id="431" r:id="rId24"/>
    <p:sldId id="432" r:id="rId25"/>
    <p:sldId id="433" r:id="rId26"/>
    <p:sldId id="438" r:id="rId27"/>
    <p:sldId id="434" r:id="rId28"/>
    <p:sldId id="439" r:id="rId29"/>
  </p:sldIdLst>
  <p:sldSz cx="9144000" cy="6858000" type="screen4x3"/>
  <p:notesSz cx="7102475" cy="10233025"/>
  <p:custDataLst>
    <p:tags r:id="rId3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9307" autoAdjust="0"/>
  </p:normalViewPr>
  <p:slideViewPr>
    <p:cSldViewPr snapToObjects="1">
      <p:cViewPr varScale="1">
        <p:scale>
          <a:sx n="78" d="100"/>
          <a:sy n="78" d="100"/>
        </p:scale>
        <p:origin x="1666" y="67"/>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napToObjects="1">
      <p:cViewPr varScale="1">
        <p:scale>
          <a:sx n="67" d="100"/>
          <a:sy n="67" d="100"/>
        </p:scale>
        <p:origin x="3067"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7740" cy="513428"/>
          </a:xfrm>
          <a:prstGeom prst="rect">
            <a:avLst/>
          </a:prstGeom>
        </p:spPr>
        <p:txBody>
          <a:bodyPr vert="horz" lIns="95456" tIns="47729" rIns="95456" bIns="47729"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092" y="2"/>
            <a:ext cx="3077740" cy="513428"/>
          </a:xfrm>
          <a:prstGeom prst="rect">
            <a:avLst/>
          </a:prstGeom>
        </p:spPr>
        <p:txBody>
          <a:bodyPr vert="horz" lIns="95456" tIns="47729" rIns="95456" bIns="47729" rtlCol="0"/>
          <a:lstStyle>
            <a:lvl1pPr algn="r">
              <a:defRPr sz="14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56" tIns="47729" rIns="95456" bIns="47729" rtlCol="0" anchor="ctr"/>
          <a:lstStyle/>
          <a:p>
            <a:endParaRPr lang="ja-JP" altLang="en-US"/>
          </a:p>
        </p:txBody>
      </p:sp>
      <p:sp>
        <p:nvSpPr>
          <p:cNvPr id="5" name="ノート プレースホルダー 4"/>
          <p:cNvSpPr>
            <a:spLocks noGrp="1"/>
          </p:cNvSpPr>
          <p:nvPr>
            <p:ph type="body" sz="quarter" idx="3"/>
          </p:nvPr>
        </p:nvSpPr>
        <p:spPr>
          <a:xfrm>
            <a:off x="710248" y="4924645"/>
            <a:ext cx="5681980" cy="5015655"/>
          </a:xfrm>
          <a:prstGeom prst="rect">
            <a:avLst/>
          </a:prstGeom>
        </p:spPr>
        <p:txBody>
          <a:bodyPr vert="horz" lIns="95456" tIns="47729" rIns="95456" bIns="477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1"/>
            <a:ext cx="3077740" cy="513427"/>
          </a:xfrm>
          <a:prstGeom prst="rect">
            <a:avLst/>
          </a:prstGeom>
        </p:spPr>
        <p:txBody>
          <a:bodyPr vert="horz" lIns="95456" tIns="47729" rIns="95456" bIns="47729"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092" y="9719601"/>
            <a:ext cx="3077740" cy="513427"/>
          </a:xfrm>
          <a:prstGeom prst="rect">
            <a:avLst/>
          </a:prstGeom>
        </p:spPr>
        <p:txBody>
          <a:bodyPr vert="horz" lIns="95456" tIns="47729" rIns="95456" bIns="47729" rtlCol="0" anchor="b"/>
          <a:lstStyle>
            <a:lvl1pPr algn="r">
              <a:defRPr sz="14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684464"/>
            <a:ext cx="5681980" cy="5592468"/>
          </a:xfrm>
        </p:spPr>
        <p:txBody>
          <a:bodyPr/>
          <a:lstStyle/>
          <a:p>
            <a:pPr indent="93328"/>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28"/>
            <a:endParaRPr kumimoji="1" lang="ja-JP" altLang="en-US"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この講座はスマートフォンを購入されてから、まだ操作方法をよくご存じではない方を対象として、</a:t>
            </a:r>
            <a:endParaRPr kumimoji="1" lang="en-US" altLang="ja-JP"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メールの使い方のご説明をさせていただきます。</a:t>
            </a:r>
            <a:endParaRPr kumimoji="1" lang="en-US" altLang="ja-JP" dirty="0">
              <a:latin typeface="Meiryo UI" panose="020B0604030504040204" pitchFamily="50" charset="-128"/>
              <a:ea typeface="Meiryo UI" panose="020B0604030504040204" pitchFamily="50" charset="-128"/>
            </a:endParaRPr>
          </a:p>
          <a:p>
            <a:pPr indent="93328"/>
            <a:endParaRPr kumimoji="1" lang="en-US" altLang="ja-JP"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よろしくお願いいたします。</a:t>
            </a:r>
          </a:p>
          <a:p>
            <a:pPr indent="93328"/>
            <a:endParaRPr kumimoji="1" lang="ja-JP" altLang="en-US"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kumimoji="1" lang="en-US" altLang="ja-JP" dirty="0">
              <a:latin typeface="Meiryo UI" panose="020B0604030504040204" pitchFamily="50" charset="-128"/>
              <a:ea typeface="Meiryo UI" panose="020B0604030504040204" pitchFamily="50" charset="-128"/>
            </a:endParaRPr>
          </a:p>
          <a:p>
            <a:pPr indent="93328"/>
            <a:endParaRPr kumimoji="1" lang="en-US" altLang="ja-JP"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リンゴのマークがスマートフォンについてはいませんか？</a:t>
            </a:r>
          </a:p>
          <a:p>
            <a:pPr indent="93328"/>
            <a:endParaRPr kumimoji="1" lang="en-US" altLang="ja-JP"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もしそうですと、そのスマートフォンは</a:t>
            </a:r>
            <a:r>
              <a:rPr kumimoji="1" lang="en-US" altLang="ja-JP" dirty="0">
                <a:latin typeface="Meiryo UI" panose="020B0604030504040204" pitchFamily="50" charset="-128"/>
                <a:ea typeface="Meiryo UI" panose="020B0604030504040204" pitchFamily="50" charset="-128"/>
              </a:rPr>
              <a:t>Apple</a:t>
            </a:r>
            <a:r>
              <a:rPr kumimoji="1" lang="ja-JP" altLang="en-US" dirty="0">
                <a:latin typeface="Meiryo UI" panose="020B0604030504040204" pitchFamily="50" charset="-128"/>
                <a:ea typeface="Meiryo UI" panose="020B0604030504040204" pitchFamily="50" charset="-128"/>
              </a:rPr>
              <a:t>社のアイフォン（</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）という機種になるので、</a:t>
            </a:r>
            <a:endParaRPr kumimoji="1" lang="en-US" altLang="ja-JP"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残念ながら本講座の対象外になってしまいます。</a:t>
            </a:r>
            <a:endParaRPr kumimoji="1" lang="en-US" altLang="ja-JP" dirty="0">
              <a:latin typeface="Meiryo UI" panose="020B0604030504040204" pitchFamily="50" charset="-128"/>
              <a:ea typeface="Meiryo UI" panose="020B0604030504040204" pitchFamily="50" charset="-128"/>
            </a:endParaRPr>
          </a:p>
          <a:p>
            <a:pPr indent="93328"/>
            <a:endParaRPr kumimoji="1" lang="ja-JP" altLang="en-US"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ご了承下さい。</a:t>
            </a:r>
          </a:p>
          <a:p>
            <a:pPr indent="93328"/>
            <a:endParaRPr kumimoji="1" lang="ja-JP" altLang="en-US" dirty="0">
              <a:latin typeface="Meiryo UI" panose="020B0604030504040204" pitchFamily="50" charset="-128"/>
              <a:ea typeface="Meiryo UI" panose="020B0604030504040204" pitchFamily="50" charset="-128"/>
            </a:endParaRPr>
          </a:p>
          <a:p>
            <a:pPr indent="93328"/>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3328"/>
            <a:r>
              <a:rPr kumimoji="1"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p>
          <a:p>
            <a:pPr indent="93328"/>
            <a:endParaRPr kumimoji="1" lang="ja-JP" altLang="en-US"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また、「マーク」や「タップ」といったカタカナ言葉を聞いて意欲が薄まってしまうことがよくありますので、</a:t>
            </a:r>
          </a:p>
          <a:p>
            <a:pPr indent="93328"/>
            <a:r>
              <a:rPr kumimoji="1" lang="ja-JP" altLang="en-US" dirty="0">
                <a:latin typeface="Meiryo UI" panose="020B0604030504040204" pitchFamily="50" charset="-128"/>
                <a:ea typeface="Meiryo UI" panose="020B0604030504040204" pitchFamily="50" charset="-128"/>
              </a:rPr>
              <a:t>講座中は日本語に置き換えて話したり、実演も踏まえながら丁寧にご説明ください。</a:t>
            </a:r>
            <a:endParaRPr kumimoji="1" lang="en-US" altLang="ja-JP" dirty="0">
              <a:latin typeface="Meiryo UI" panose="020B0604030504040204" pitchFamily="50" charset="-128"/>
              <a:ea typeface="Meiryo UI" panose="020B0604030504040204" pitchFamily="50" charset="-128"/>
            </a:endParaRPr>
          </a:p>
          <a:p>
            <a:pPr indent="93328"/>
            <a:endParaRPr kumimoji="1" lang="en-US" altLang="ja-JP" dirty="0">
              <a:latin typeface="Meiryo UI" panose="020B0604030504040204" pitchFamily="50" charset="-128"/>
              <a:ea typeface="Meiryo UI" panose="020B0604030504040204" pitchFamily="50" charset="-128"/>
            </a:endParaRPr>
          </a:p>
          <a:p>
            <a:pPr indent="93328"/>
            <a:endParaRPr kumimoji="1" lang="ja-JP" altLang="en-US" dirty="0">
              <a:latin typeface="Meiryo UI" panose="020B0604030504040204" pitchFamily="50" charset="-128"/>
              <a:ea typeface="Meiryo UI" panose="020B0604030504040204" pitchFamily="50" charset="-128"/>
            </a:endParaRPr>
          </a:p>
          <a:p>
            <a:pPr indent="93328"/>
            <a:r>
              <a:rPr kumimoji="1" lang="ja-JP" altLang="en-US" dirty="0">
                <a:latin typeface="Meiryo UI" panose="020B0604030504040204" pitchFamily="50" charset="-128"/>
                <a:ea typeface="Meiryo UI" panose="020B0604030504040204" pitchFamily="50" charset="-128"/>
              </a:rPr>
              <a:t>もしくはカタカナ言葉が出てくる際にしっかりと説明を挟みましょう。</a:t>
            </a:r>
          </a:p>
          <a:p>
            <a:pPr indent="93328"/>
            <a:r>
              <a:rPr kumimoji="1" lang="ja-JP" altLang="en-US" dirty="0">
                <a:latin typeface="Meiryo UI" panose="020B0604030504040204" pitchFamily="50" charset="-128"/>
                <a:ea typeface="Meiryo UI" panose="020B0604030504040204" pitchFamily="50" charset="-128"/>
              </a:rPr>
              <a:t>講座中にホワイトボード等に書きながら説明するとより解りやすくなります。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lang="ja-JP" altLang="en-US" dirty="0"/>
              <a:t>キーボード上部のメニューから顔文字、絵文字、記号などを呼び出すことも可能です。</a:t>
            </a:r>
            <a:endParaRPr lang="en-US" altLang="ja-JP" dirty="0"/>
          </a:p>
          <a:p>
            <a:endParaRPr lang="en-US" altLang="ja-JP" dirty="0"/>
          </a:p>
          <a:p>
            <a:r>
              <a:rPr lang="ja-JP" altLang="en-US" dirty="0"/>
              <a:t>キーボードに戻るには左下のキーボードが書かれたボタンを押すことで元のキーボード画面に戻ることができます。</a:t>
            </a:r>
            <a:endParaRPr lang="en-US" altLang="ja-JP" dirty="0"/>
          </a:p>
          <a:p>
            <a:endParaRPr lang="en-US" altLang="ja-JP" dirty="0"/>
          </a:p>
          <a:p>
            <a:pPr defTabSz="914217">
              <a:defRPr/>
            </a:pPr>
            <a:r>
              <a:rPr lang="ja-JP" altLang="en-US" dirty="0"/>
              <a:t>また、地球儀マークのボタンを押すと、ローマ字入力に切り替えることができます。</a:t>
            </a:r>
            <a:endParaRPr lang="en-US" altLang="ja-JP" dirty="0"/>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講師の皆様は、「メールアドレスを入力する際などに、英字入力も必要になります。」とお伝えください。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また、それぞれの配列の切り替えは少し複雑なので、受講者の皆様も設定していただく時間を設けて慣れてもらうと良いでしょう。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キーボードの切り替えを使わない受講者が多ければ、ここでは、紹介のみにとどめて、「日本語かな」のキーボードを主に使うことにしてもかまいません。</a:t>
            </a: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554761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a:p>
            <a:pPr indent="92808"/>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4523563"/>
          </a:xfrm>
        </p:spPr>
        <p:txBody>
          <a:bodyPr/>
          <a:lstStyle/>
          <a:p>
            <a:pPr indent="96126"/>
            <a:r>
              <a:rPr lang="ja-JP" altLang="en-US" dirty="0">
                <a:latin typeface="Meiryo UI" panose="020B0604030504040204" pitchFamily="50" charset="-128"/>
                <a:ea typeface="Meiryo UI" panose="020B0604030504040204" pitchFamily="50" charset="-128"/>
              </a:rPr>
              <a:t>メールには、インターネットを供給している会社や、携帯会社が運営している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メールサービス（キャリアメール）と</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（ジーメール）をはじめとしたブラウザで利用できる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メール）等様々なものがありますが、今回は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社が提供している「</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」にて説明させていただきます。</a:t>
            </a:r>
          </a:p>
          <a:p>
            <a:pPr indent="96126"/>
            <a:endParaRPr lang="ja-JP" altLang="en-US" dirty="0">
              <a:latin typeface="Meiryo UI" panose="020B0604030504040204" pitchFamily="50" charset="-128"/>
              <a:ea typeface="Meiryo UI" panose="020B0604030504040204" pitchFamily="50" charset="-128"/>
            </a:endParaRPr>
          </a:p>
          <a:p>
            <a:pPr indent="96126"/>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のスマートフォンではすべて</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」が使用できます。</a:t>
            </a: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また「</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」を使用するには「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アカウント」が必要となります。</a:t>
            </a:r>
          </a:p>
          <a:p>
            <a:pPr indent="96126"/>
            <a:endParaRPr lang="ja-JP" altLang="en-US" dirty="0">
              <a:latin typeface="Meiryo UI" panose="020B0604030504040204" pitchFamily="50" charset="-128"/>
              <a:ea typeface="Meiryo UI" panose="020B0604030504040204" pitchFamily="50" charset="-128"/>
            </a:endParaRPr>
          </a:p>
          <a:p>
            <a:pPr indent="96126"/>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アカウントとは、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社が提供する全てのサービスに共通で利用できるアカウントです。</a:t>
            </a: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アカウントとは、各サービスを利用するための個人に発行される識別情報のことを指します。</a:t>
            </a: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日本語で例えると、「会員登録」のようなものです。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かつて携帯電話のメールと言えば「＠キャリア名</a:t>
            </a:r>
            <a:r>
              <a:rPr lang="en-US" altLang="ja-JP" dirty="0">
                <a:latin typeface="Meiryo UI" panose="020B0604030504040204" pitchFamily="50" charset="-128"/>
                <a:ea typeface="Meiryo UI" panose="020B0604030504040204" pitchFamily="50" charset="-128"/>
              </a:rPr>
              <a:t>.ne.jp</a:t>
            </a:r>
            <a:r>
              <a:rPr lang="ja-JP" altLang="en-US" dirty="0">
                <a:latin typeface="Meiryo UI" panose="020B0604030504040204" pitchFamily="50" charset="-128"/>
                <a:ea typeface="Meiryo UI" panose="020B0604030504040204" pitchFamily="50" charset="-128"/>
              </a:rPr>
              <a:t>」といったメールアドレスが一般的でしたが近年はキャリアメールがサービスに含まれないプランも普及してきています。</a:t>
            </a:r>
            <a:endParaRPr lang="en-US" altLang="ja-JP" dirty="0">
              <a:latin typeface="Meiryo UI" panose="020B0604030504040204" pitchFamily="50" charset="-128"/>
              <a:ea typeface="Meiryo UI" panose="020B0604030504040204" pitchFamily="50" charset="-128"/>
            </a:endParaRP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」のようなメールは携帯電話会社の乗り換えや機種変更等があっても次のスマートフォンにそのまま移行しやすいメリットがあり、普及が進んでいるサービスです。</a:t>
            </a:r>
          </a:p>
          <a:p>
            <a:pPr indent="96126"/>
            <a:endParaRPr lang="ja-JP" altLang="en-US" dirty="0">
              <a:latin typeface="Meiryo UI" panose="020B0604030504040204" pitchFamily="50" charset="-128"/>
              <a:ea typeface="Meiryo UI" panose="020B0604030504040204" pitchFamily="50" charset="-128"/>
            </a:endParaRPr>
          </a:p>
          <a:p>
            <a:pPr indent="9612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6"/>
            <a:r>
              <a:rPr lang="ja-JP" altLang="en-US" dirty="0">
                <a:latin typeface="Meiryo UI" panose="020B0604030504040204" pitchFamily="50" charset="-128"/>
                <a:ea typeface="Meiryo UI" panose="020B0604030504040204" pitchFamily="50" charset="-128"/>
              </a:rPr>
              <a:t>講師の皆様は、スマートフォンに入っているメールソフトは多様なため、全てを一つ一つ取り扱うことはせず、「</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」を例に説明するということをご説明ください。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14292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5681980" cy="5302593"/>
          </a:xfrm>
        </p:spPr>
        <p:txBody>
          <a:bodyPr/>
          <a:lstStyle/>
          <a:p>
            <a:pPr indent="96126"/>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」の使い方をご説明いたします。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のマークをタップし、</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を起動します。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②画面表示が切り替わり「</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」の画面が出ましたら「作成」ボタンをタップします。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画面表示が切り替わり、メールの作成画面が表示されます。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③メールの作成画面が出ましたら最初に画面上部の「宛先」にメールの送り先のアドレスを入力します。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51248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5681980" cy="5302593"/>
          </a:xfrm>
        </p:spPr>
        <p:txBody>
          <a:bodyPr/>
          <a:lstStyle/>
          <a:p>
            <a:pPr indent="96126" defTabSz="914217">
              <a:defRPr/>
            </a:pPr>
            <a:r>
              <a:rPr lang="ja-JP" altLang="en-US" dirty="0"/>
              <a:t>④アドレスの入力が終わりましたら、件名欄に必要に応じて件名を入力します。</a:t>
            </a:r>
            <a:endParaRPr lang="en-US" altLang="ja-JP" dirty="0"/>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⑤の「メールを作成します」と記載された本文記入欄に送りたい文面を入力します。</a:t>
            </a:r>
            <a:endParaRPr lang="en-US" altLang="ja-JP" dirty="0">
              <a:latin typeface="Meiryo UI" panose="020B0604030504040204" pitchFamily="50" charset="-128"/>
              <a:ea typeface="Meiryo UI" panose="020B0604030504040204" pitchFamily="50" charset="-128"/>
            </a:endParaRP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本文の入力後、⑥の画面右上に表示された紙飛行機のような形の「送信」ボタンをタップすると送信されます。</a:t>
            </a:r>
          </a:p>
          <a:p>
            <a:pPr indent="96126"/>
            <a:r>
              <a:rPr lang="ja-JP" altLang="en-US" dirty="0">
                <a:latin typeface="Meiryo UI" panose="020B0604030504040204" pitchFamily="50" charset="-128"/>
                <a:ea typeface="Meiryo UI" panose="020B0604030504040204" pitchFamily="50" charset="-128"/>
              </a:rPr>
              <a:t>　</a:t>
            </a:r>
          </a:p>
          <a:p>
            <a:pPr indent="9612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6"/>
            <a:r>
              <a:rPr lang="ja-JP" altLang="en-US" dirty="0">
                <a:latin typeface="Meiryo UI" panose="020B0604030504040204" pitchFamily="50" charset="-128"/>
                <a:ea typeface="Meiryo UI" panose="020B0604030504040204" pitchFamily="50" charset="-128"/>
              </a:rPr>
              <a:t>講師の皆様は、「メールアドレスと件名と文章が入力できれば、最低限のメールを送ることができます。」とご説明ください。</a:t>
            </a:r>
          </a:p>
          <a:p>
            <a:pPr indent="96126"/>
            <a:endParaRPr lang="en-US" altLang="ja-JP" dirty="0">
              <a:latin typeface="Meiryo UI" panose="020B0604030504040204" pitchFamily="50" charset="-128"/>
              <a:ea typeface="Meiryo UI" panose="020B0604030504040204" pitchFamily="50" charset="-128"/>
            </a:endParaRPr>
          </a:p>
          <a:p>
            <a:pPr indent="96126"/>
            <a:r>
              <a:rPr lang="en-US" altLang="ja-JP" dirty="0">
                <a:latin typeface="Meiryo UI" panose="020B0604030504040204" pitchFamily="50" charset="-128"/>
                <a:ea typeface="Meiryo UI" panose="020B0604030504040204" pitchFamily="50" charset="-128"/>
              </a:rPr>
              <a:t>CC</a:t>
            </a:r>
            <a:r>
              <a:rPr lang="ja-JP" altLang="en-US" dirty="0">
                <a:latin typeface="Meiryo UI" panose="020B0604030504040204" pitchFamily="50" charset="-128"/>
                <a:ea typeface="Meiryo UI" panose="020B0604030504040204" pitchFamily="50" charset="-128"/>
              </a:rPr>
              <a:t>や</a:t>
            </a:r>
            <a:r>
              <a:rPr lang="en-US" altLang="ja-JP" dirty="0">
                <a:latin typeface="Meiryo UI" panose="020B0604030504040204" pitchFamily="50" charset="-128"/>
                <a:ea typeface="Meiryo UI" panose="020B0604030504040204" pitchFamily="50" charset="-128"/>
              </a:rPr>
              <a:t>BCC</a:t>
            </a:r>
            <a:r>
              <a:rPr lang="ja-JP" altLang="en-US" dirty="0">
                <a:latin typeface="Meiryo UI" panose="020B0604030504040204" pitchFamily="50" charset="-128"/>
                <a:ea typeface="Meiryo UI" panose="020B0604030504040204" pitchFamily="50" charset="-128"/>
              </a:rPr>
              <a:t>については少し内容が複雑になりますので、講座の中では説明を割愛して構いません。</a:t>
            </a:r>
          </a:p>
          <a:p>
            <a:pPr indent="96126"/>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40090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5681980" cy="5302593"/>
          </a:xfrm>
        </p:spPr>
        <p:txBody>
          <a:bodyPr/>
          <a:lstStyle/>
          <a:p>
            <a:pPr indent="96126"/>
            <a:r>
              <a:rPr lang="ja-JP" altLang="en-US" dirty="0">
                <a:latin typeface="Meiryo UI" panose="020B0604030504040204" pitchFamily="50" charset="-128"/>
                <a:ea typeface="Meiryo UI" panose="020B0604030504040204" pitchFamily="50" charset="-128"/>
              </a:rPr>
              <a:t>次に送信したメールが無事に送信されたか、確認をしてみましょう。</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①最初の画面の上の左側の「横三本線のボタン」をタップしてください。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②メニューが表示されますので、その中から「送信済み」をタップします。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③送信済みのメールが一覧で表示されますので、その中に先ほど送信したメールの内容が表示されていればメール送信済であることが確認できます。</a:t>
            </a:r>
          </a:p>
          <a:p>
            <a:pPr indent="96126"/>
            <a:r>
              <a:rPr lang="ja-JP" altLang="en-US" dirty="0">
                <a:latin typeface="Meiryo UI" panose="020B0604030504040204" pitchFamily="50" charset="-128"/>
                <a:ea typeface="Meiryo UI" panose="020B0604030504040204" pitchFamily="50" charset="-128"/>
              </a:rPr>
              <a:t> </a:t>
            </a:r>
          </a:p>
          <a:p>
            <a:pPr indent="9612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講師向けコメント</a:t>
            </a:r>
            <a:r>
              <a:rPr lang="en-US" altLang="ja-JP" dirty="0">
                <a:latin typeface="Meiryo UI" panose="020B0604030504040204" pitchFamily="50" charset="-128"/>
                <a:ea typeface="Meiryo UI" panose="020B0604030504040204" pitchFamily="50" charset="-128"/>
              </a:rPr>
              <a:t>】</a:t>
            </a:r>
          </a:p>
          <a:p>
            <a:pPr indent="96126"/>
            <a:r>
              <a:rPr lang="ja-JP" altLang="en-US" dirty="0">
                <a:latin typeface="Meiryo UI" panose="020B0604030504040204" pitchFamily="50" charset="-128"/>
                <a:ea typeface="Meiryo UI" panose="020B0604030504040204" pitchFamily="50" charset="-128"/>
              </a:rPr>
              <a:t>講師の皆様は、「送信してしまったメールは取り消すことができないので、送信する前に、内容をよく確認しましょう。」とご説明ください。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38404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6"/>
            <a:r>
              <a:rPr lang="ja-JP" altLang="en-US" dirty="0">
                <a:latin typeface="Meiryo UI" panose="020B0604030504040204" pitchFamily="50" charset="-128"/>
                <a:ea typeface="Meiryo UI" panose="020B0604030504040204" pitchFamily="50" charset="-128"/>
              </a:rPr>
              <a:t>メール作成の際、アドレスを入力するのではなく、電話帳（連絡先）に登録してあるアドレスからメールの宛先を入力する方法もあります。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①最初にホーム画面から「連絡先」をタップします。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②登録してある名前の一覧が表示されますので、送りたい相手の名前をタップしてください。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③連絡先にアドレスが登録されていれば相手のアドレスをタップすることで宛先が予め入力された状態でメールの作成ができます。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④この際、送信に使用するアプリを聞かれることがありますので今回は「</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6"/>
            <a:r>
              <a:rPr lang="ja-JP" altLang="en-US" dirty="0">
                <a:latin typeface="Meiryo UI" panose="020B0604030504040204" pitchFamily="50" charset="-128"/>
                <a:ea typeface="Meiryo UI" panose="020B0604030504040204" pitchFamily="50" charset="-128"/>
              </a:rPr>
              <a:t>講師の皆様は、「アドレスを直接入力しても、電話帳からアドレスを指定しても、どちらでも問題なくメールが届きます。」とご説明ください。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「ただし、アドレスを直接入力する場合は、入力間違いが起きる可能性もありますので、電話帳を利用した方が手軽で便利です。」とお伝えください。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59496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6"/>
            <a:r>
              <a:rPr lang="ja-JP" altLang="en-US" dirty="0">
                <a:latin typeface="Meiryo UI" panose="020B0604030504040204" pitchFamily="50" charset="-128"/>
                <a:ea typeface="Meiryo UI" panose="020B0604030504040204" pitchFamily="50" charset="-128"/>
              </a:rPr>
              <a:t>次にこのメールに画像を添付して送ってみましょう。</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①メールの作成の画面を開き、画面上部のクリップのような形をしたボタンを押し、メニューの中から「ファイルを添付」をタップします。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②のように最近撮った写真の一覧が表示されますので、添付したい写真をタップしてください。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③メール作成に写真が添付された状態となります。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④画面右上に表示された紙飛行機のような形の「送信」ボタンをタップすると送信されます。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10540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4448879"/>
          </a:xfrm>
        </p:spPr>
        <p:txBody>
          <a:bodyPr/>
          <a:lstStyle/>
          <a:p>
            <a:pPr indent="96126"/>
            <a:r>
              <a:rPr lang="ja-JP" altLang="en-US" dirty="0">
                <a:latin typeface="Meiryo UI" panose="020B0604030504040204" pitchFamily="50" charset="-128"/>
                <a:ea typeface="Meiryo UI" panose="020B0604030504040204" pitchFamily="50" charset="-128"/>
              </a:rPr>
              <a:t>次は相手からメールが届いた時のメールの読み方をご説明します。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①「</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」の最初の画面の「メールを検索」の左の横三本線のマークをタップしましょう。</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表示されたメニューの中から今度は「受信トレイ」をタップしてください。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②の画面に切り替わり、届いたメールの一覧が出ますので、読みたいメールを見つけてタップします。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③受信したメールの本文が表示されます。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407775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599569" y="4924645"/>
            <a:ext cx="6263296" cy="5447636"/>
          </a:xfrm>
        </p:spPr>
        <p:txBody>
          <a:bodyPr/>
          <a:lstStyle/>
          <a:p>
            <a:r>
              <a:rPr lang="ja-JP" altLang="en-US" dirty="0"/>
              <a:t>次は送られてきたメールに返信する方法です。</a:t>
            </a:r>
          </a:p>
          <a:p>
            <a:endParaRPr lang="ja-JP" altLang="en-US" dirty="0"/>
          </a:p>
          <a:p>
            <a:r>
              <a:rPr lang="ja-JP" altLang="en-US" dirty="0"/>
              <a:t>①最初に、返信したいメールを選択し、画面に本文を表示し画面右上に表示された左向きの矢印のマークをタップします。</a:t>
            </a:r>
          </a:p>
          <a:p>
            <a:endParaRPr lang="ja-JP" altLang="en-US" dirty="0"/>
          </a:p>
          <a:p>
            <a:r>
              <a:rPr lang="ja-JP" altLang="en-US" dirty="0"/>
              <a:t>②のようにメール本文を入力する画面が表示されたら返信内容を入力します。</a:t>
            </a:r>
          </a:p>
          <a:p>
            <a:endParaRPr lang="ja-JP" altLang="en-US" dirty="0"/>
          </a:p>
          <a:p>
            <a:r>
              <a:rPr lang="ja-JP" altLang="en-US" dirty="0"/>
              <a:t>③文面の作成が完了したら画面右上の送信ボタンをタップすると相手に送信されます。</a:t>
            </a:r>
          </a:p>
          <a:p>
            <a:endParaRPr lang="ja-JP" altLang="en-US" dirty="0"/>
          </a:p>
          <a:p>
            <a:r>
              <a:rPr lang="en-US" altLang="ja-JP" dirty="0"/>
              <a:t>【</a:t>
            </a:r>
            <a:r>
              <a:rPr lang="ja-JP" altLang="en-US" dirty="0"/>
              <a:t>補足説明</a:t>
            </a:r>
            <a:r>
              <a:rPr lang="en-US" altLang="ja-JP" dirty="0"/>
              <a:t>】</a:t>
            </a:r>
          </a:p>
          <a:p>
            <a:r>
              <a:rPr lang="ja-JP" altLang="en-US" dirty="0"/>
              <a:t>講師の皆様は、「返信画面が表示された後の手順は、メールを送信する際と変わりません」とお伝えください。</a:t>
            </a:r>
          </a:p>
          <a:p>
            <a:endParaRPr lang="ja-JP" altLang="en-US" dirty="0"/>
          </a:p>
          <a:p>
            <a:r>
              <a:rPr lang="ja-JP" altLang="en-US" dirty="0"/>
              <a:t>また「転送」について質問を受けた場合、「受信したメールの内容をそのままコピーして、別の人に送信することができる機能です。」とご説明ください。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4DD93255-7D15-CA35-B29C-D3F99F5443A9}"/>
              </a:ext>
            </a:extLst>
          </p:cNvPr>
          <p:cNvSpPr>
            <a:spLocks noGrp="1" noRot="1" noChangeAspect="1"/>
          </p:cNvSpPr>
          <p:nvPr>
            <p:ph type="sldImg"/>
          </p:nvPr>
        </p:nvSpPr>
        <p:spPr/>
      </p:sp>
    </p:spTree>
    <p:extLst>
      <p:ext uri="{BB962C8B-B14F-4D97-AF65-F5344CB8AC3E}">
        <p14:creationId xmlns:p14="http://schemas.microsoft.com/office/powerpoint/2010/main" val="111033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この講座ではメールの使い方</a:t>
            </a:r>
            <a:r>
              <a:rPr lang="ja-JP" altLang="en-US" dirty="0">
                <a:latin typeface="Meiryo UI" panose="020B0604030504040204" pitchFamily="50" charset="-128"/>
                <a:ea typeface="Meiryo UI" panose="020B0604030504040204" pitchFamily="50" charset="-128"/>
              </a:rPr>
              <a:t>について学びます。</a:t>
            </a:r>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章では、文字の入力の仕方について学びます。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第</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章では、メールの使い方について学びます。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6"/>
            <a:r>
              <a:rPr lang="ja-JP" altLang="en-US" dirty="0">
                <a:latin typeface="Meiryo UI" panose="020B0604030504040204" pitchFamily="50" charset="-128"/>
                <a:ea typeface="Meiryo UI" panose="020B0604030504040204" pitchFamily="50" charset="-128"/>
              </a:rPr>
              <a:t>次は受信メールに添付されている画像をアルバムに保存する方法をご説明します。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①保存したい画像が添付されているメールを開き、画像を長押しします。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②の画面のように「画像を表示</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と表示されますので、こちらをタップします。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③次に画面上部の縦に並んでいる３つの点を押し、表示されたメニューの中から保存をタップします。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④のように画像が「アルバム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の中に表示されたら保存完了です。</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4135682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368332"/>
          </a:xfrm>
        </p:spPr>
        <p:txBody>
          <a:bodyPr/>
          <a:lstStyle/>
          <a:p>
            <a:pPr indent="96126"/>
            <a:r>
              <a:rPr lang="ja-JP" altLang="en-US" dirty="0">
                <a:latin typeface="Meiryo UI" panose="020B0604030504040204" pitchFamily="50" charset="-128"/>
                <a:ea typeface="Meiryo UI" panose="020B0604030504040204" pitchFamily="50" charset="-128"/>
              </a:rPr>
              <a:t>近年、銀行や宅配業者、ネット通販事業者等を名乗った迷惑メールが増えています。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記載された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を開くと、一見本物のようにも見える銀行や宅配業者、ネット通販事業者等のホームページが表示されることがありますが、</a:t>
            </a:r>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偽サイトであった場合、うっかりアカウントやパスワードを入力することで詐欺事件や犯罪に巻き込まれてしまう可能性があります。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このような手法での詐欺をフィッシング詐欺と呼び、サイトへ誘導するメールをフィッシングメールと呼びます。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メールを利用しているとフィッシングメールを受け取ることを</a:t>
            </a:r>
            <a:r>
              <a:rPr lang="en-US" altLang="ja-JP" dirty="0">
                <a:latin typeface="Meiryo UI" panose="020B0604030504040204" pitchFamily="50" charset="-128"/>
                <a:ea typeface="Meiryo UI" panose="020B0604030504040204" pitchFamily="50" charset="-128"/>
              </a:rPr>
              <a:t>100</a:t>
            </a:r>
            <a:r>
              <a:rPr lang="ja-JP" altLang="en-US" dirty="0">
                <a:latin typeface="Meiryo UI" panose="020B0604030504040204" pitchFamily="50" charset="-128"/>
                <a:ea typeface="Meiryo UI" panose="020B0604030504040204" pitchFamily="50" charset="-128"/>
              </a:rPr>
              <a:t>％避けることは難しいためメールを利用される場合は、くれぐれもご用心ください。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通常、本当の銀行等からこのようなお問い合わせがメールで来ることはあり得ません。</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もしこのような通知メールが来た場合は、その指定されたＵＲＬは決して開かず少しでも怪しいと感じたら、</a:t>
            </a:r>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メールは削除することをおすすめします。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次ページに一例を掲載しますので、ご参考にしてください。</a:t>
            </a:r>
          </a:p>
          <a:p>
            <a:pPr indent="96126"/>
            <a:endParaRPr lang="ja-JP" altLang="en-US" dirty="0">
              <a:latin typeface="Meiryo UI" panose="020B0604030504040204" pitchFamily="50" charset="-128"/>
              <a:ea typeface="Meiryo UI" panose="020B0604030504040204" pitchFamily="50" charset="-128"/>
            </a:endParaRPr>
          </a:p>
          <a:p>
            <a:pPr indent="9612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6"/>
            <a:r>
              <a:rPr lang="ja-JP" altLang="en-US" dirty="0">
                <a:latin typeface="Meiryo UI" panose="020B0604030504040204" pitchFamily="50" charset="-128"/>
                <a:ea typeface="Meiryo UI" panose="020B0604030504040204" pitchFamily="50" charset="-128"/>
              </a:rPr>
              <a:t>講師の皆様は、「不審なメールは詐欺の可能性があります。」とお伝えください。</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「特に、個人のメールアドレス宛にメッセージが届くと、自分に関係のある内容ではないかと不安になることもありますが、</a:t>
            </a:r>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焦らずに冷静に対処するとともに、心配であれば周りに相談するようにしましょう。」とお伝えください。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194022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368332"/>
          </a:xfrm>
        </p:spPr>
        <p:txBody>
          <a:bodyPr/>
          <a:lstStyle/>
          <a:p>
            <a:pPr indent="96126"/>
            <a:r>
              <a:rPr lang="ja-JP" altLang="en-US" dirty="0">
                <a:latin typeface="Meiryo UI" panose="020B0604030504040204" pitchFamily="50" charset="-128"/>
                <a:ea typeface="Meiryo UI" panose="020B0604030504040204" pitchFamily="50" charset="-128"/>
              </a:rPr>
              <a:t>迷惑メールを見分けるポイントを一例ですがご紹介します。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メール文面に簡体字等の特殊文字が入っているもの、改行や言葉遣いが不自然なものは要注意です。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また文面にあるリンクは押さないこと。</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青文字で強調されていることも多いです。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以上のようなポイントに注意しましょう。</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これでメールの使い方についての講座を終わります。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230943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講師の皆様は、メールの使い方をご説明する前に、メールを書くための文字入力の仕方を先に説明するとお伝えください。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7"/>
            <a:ext cx="5681980" cy="5308381"/>
          </a:xfrm>
        </p:spPr>
        <p:txBody>
          <a:bodyPr/>
          <a:lstStyle/>
          <a:p>
            <a:r>
              <a:rPr lang="ja-JP" altLang="en-US" dirty="0">
                <a:latin typeface="Meiryo UI" panose="020B0604030504040204" pitchFamily="50" charset="-128"/>
                <a:ea typeface="Meiryo UI" panose="020B0604030504040204" pitchFamily="50" charset="-128"/>
              </a:rPr>
              <a:t>スマートフォンに文字を入力するための方法は、大きく分けて３つの方法があります。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a:t>
            </a:r>
            <a:r>
              <a:rPr lang="en-US" altLang="ja-JP" dirty="0">
                <a:latin typeface="Meiryo UI" panose="020B0604030504040204" pitchFamily="50" charset="-128"/>
                <a:ea typeface="Meiryo UI" panose="020B0604030504040204" pitchFamily="50" charset="-128"/>
              </a:rPr>
              <a:t>A</a:t>
            </a:r>
            <a:r>
              <a:rPr lang="ja-JP" altLang="en-US" dirty="0">
                <a:latin typeface="Meiryo UI" panose="020B0604030504040204" pitchFamily="50" charset="-128"/>
                <a:ea typeface="Meiryo UI" panose="020B0604030504040204" pitchFamily="50" charset="-128"/>
              </a:rPr>
              <a:t>のケータイ入力、別名トグル入力とも呼ばれる、スマートフォン以前の携帯電話で使用されてきた入力方法です。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多くの方が実際に操作されたことがあると思います。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あ行からわ行まで１２キーを押して入力するもので、画面の例にありますように</a:t>
            </a:r>
          </a:p>
          <a:p>
            <a:r>
              <a:rPr lang="ja-JP" altLang="en-US" dirty="0">
                <a:latin typeface="Meiryo UI" panose="020B0604030504040204" pitchFamily="50" charset="-128"/>
                <a:ea typeface="Meiryo UI" panose="020B0604030504040204" pitchFamily="50" charset="-128"/>
              </a:rPr>
              <a:t>例えば「ふ」の文字を入れたいときは、「は」の行を３回連続して押すと「は」→「ひ」→「ふ」と段が変わり、入力することができます。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講師の皆様は、「文字入力は、インターネットでの調べ物や</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等を利用する際にも必要になるので、ぜひとも覚えてほしいです。」とお伝えください。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いくつかの単語を例題として、実際に入力してもらっても良いでしょう。</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例題の単語は出来るだけあいさつなどの前向きな単語にしましょう。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また、フリック入力は、慣れればトグル入力よりも早く入力できるようになりますが、慣れるまでに時間がかかります。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難しいと感じる受講者の方には、無理せず携帯電話の入力（トグル入力）をしても同じことができるとお伝えください。</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この項目は時間を要して、受講者の方が疲れやすくなってしまうので、進める際にはご注意ください。</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91662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B47B8-CD43-261A-2B71-1582F149C0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B60EF2-CA26-4607-274A-482FE32A67F4}"/>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6E5276FB-D7A1-F990-BBAA-509255057665}"/>
              </a:ext>
            </a:extLst>
          </p:cNvPr>
          <p:cNvSpPr>
            <a:spLocks noGrp="1"/>
          </p:cNvSpPr>
          <p:nvPr>
            <p:ph type="body" idx="1"/>
          </p:nvPr>
        </p:nvSpPr>
        <p:spPr>
          <a:xfrm>
            <a:off x="710248" y="4924647"/>
            <a:ext cx="5681980" cy="5308381"/>
          </a:xfrm>
        </p:spPr>
        <p:txBody>
          <a:bodyPr/>
          <a:lstStyle/>
          <a:p>
            <a:r>
              <a:rPr lang="ja-JP" altLang="en-US" dirty="0">
                <a:latin typeface="Meiryo UI" panose="020B0604030504040204" pitchFamily="50" charset="-128"/>
                <a:ea typeface="Meiryo UI" panose="020B0604030504040204" pitchFamily="50" charset="-128"/>
              </a:rPr>
              <a:t>次にご紹介するのは、 「フリック入力」と呼ばれる方式で、スマートフォンならではの操作方法です。</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例として、「い」を入力したい時は、「あ」を少し長押しすると、「あ」の文字の上下左右にあ行の別の段が表示されますので、</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指先を左側にスライドさせて表示が「い」になりましたら指先を離せば「い」が入力されます。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「あ」のままで良ければ、軽くタッチし、そのまま離します。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慣れると素早く入力ができるようになりますので、ぜひ挑戦してみてください。</a:t>
            </a:r>
          </a:p>
        </p:txBody>
      </p:sp>
      <p:sp>
        <p:nvSpPr>
          <p:cNvPr id="4" name="スライド番号プレースホルダー 3">
            <a:extLst>
              <a:ext uri="{FF2B5EF4-FFF2-40B4-BE49-F238E27FC236}">
                <a16:creationId xmlns:a16="http://schemas.microsoft.com/office/drawing/2014/main" id="{78541B68-C5D4-8246-78E9-867841957CEB}"/>
              </a:ext>
            </a:extLst>
          </p:cNvPr>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3318696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A056-732F-6136-93C9-2DDF91A94D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0C64D4-6DD8-9F57-24B2-DF00AF4DEEAD}"/>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5F068D9F-C2EE-3EE5-B1E0-CD01DC7731F0}"/>
              </a:ext>
            </a:extLst>
          </p:cNvPr>
          <p:cNvSpPr>
            <a:spLocks noGrp="1"/>
          </p:cNvSpPr>
          <p:nvPr>
            <p:ph type="body" idx="1"/>
          </p:nvPr>
        </p:nvSpPr>
        <p:spPr>
          <a:xfrm>
            <a:off x="710248" y="4924647"/>
            <a:ext cx="5681980" cy="5308381"/>
          </a:xfrm>
        </p:spPr>
        <p:txBody>
          <a:bodyPr/>
          <a:lstStyle/>
          <a:p>
            <a:pPr lvl="0"/>
            <a:r>
              <a:rPr lang="ja-JP" altLang="en-US" dirty="0"/>
              <a:t>次に音声入力をご紹介します。</a:t>
            </a:r>
            <a:endParaRPr lang="en-US" altLang="ja-JP" dirty="0"/>
          </a:p>
          <a:p>
            <a:pPr lvl="0"/>
            <a:endParaRPr lang="en-US" altLang="ja-JP" dirty="0"/>
          </a:p>
          <a:p>
            <a:r>
              <a:rPr lang="en-US" altLang="ja-JP" dirty="0"/>
              <a:t>C</a:t>
            </a:r>
            <a:r>
              <a:rPr lang="ja-JP" altLang="en-US" dirty="0"/>
              <a:t>の音声入力については、入れたい言葉をスマートフォンに話しかければ文字に変換して入力してくれる方法です。</a:t>
            </a:r>
            <a:endParaRPr lang="en-US" altLang="ja-JP" dirty="0"/>
          </a:p>
          <a:p>
            <a:endParaRPr lang="en-US" altLang="ja-JP" dirty="0"/>
          </a:p>
          <a:p>
            <a:r>
              <a:rPr lang="ja-JP" altLang="en-US" dirty="0"/>
              <a:t>最近の音声認識のソフトは非常に精度が向上しておりますので、短い単語や文章の入力には非常に便利な方法です。</a:t>
            </a:r>
            <a:endParaRPr lang="en-US" altLang="ja-JP" dirty="0"/>
          </a:p>
        </p:txBody>
      </p:sp>
      <p:sp>
        <p:nvSpPr>
          <p:cNvPr id="4" name="スライド番号プレースホルダー 3">
            <a:extLst>
              <a:ext uri="{FF2B5EF4-FFF2-40B4-BE49-F238E27FC236}">
                <a16:creationId xmlns:a16="http://schemas.microsoft.com/office/drawing/2014/main" id="{3E77F20A-E20C-F557-C87D-F0BF03551F67}"/>
              </a:ext>
            </a:extLst>
          </p:cNvPr>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404647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96126"/>
            <a:r>
              <a:rPr lang="ja-JP" altLang="en-US" dirty="0">
                <a:latin typeface="Meiryo UI" panose="020B0604030504040204" pitchFamily="50" charset="-128"/>
                <a:ea typeface="Meiryo UI" panose="020B0604030504040204" pitchFamily="50" charset="-128"/>
              </a:rPr>
              <a:t>次に文章を間違えた場合の訂正の方法をメールの本文入力を例にご説明します。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まず①の画面のように誤って「今日ほ良いお天気ですが」と、「は」を「ほ」と入力したとします。</a:t>
            </a:r>
            <a:endParaRPr lang="en-US" altLang="ja-JP" dirty="0">
              <a:latin typeface="Meiryo UI" panose="020B0604030504040204" pitchFamily="50" charset="-128"/>
              <a:ea typeface="Meiryo UI" panose="020B0604030504040204" pitchFamily="50" charset="-128"/>
            </a:endParaRP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文章を入力し終わったところに縦棒で点滅するカーソルが表示されていることを確認します。</a:t>
            </a: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②キーボードにある左向きの矢印ボタンを数回押し、修正したい「ほ」の字の右隣りに移動させます。</a:t>
            </a:r>
            <a:endParaRPr lang="en-US" altLang="ja-JP" dirty="0">
              <a:latin typeface="Meiryo UI" panose="020B0604030504040204" pitchFamily="50" charset="-128"/>
              <a:ea typeface="Meiryo UI" panose="020B0604030504040204" pitchFamily="50" charset="-128"/>
            </a:endParaRP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③カーソルが「ほ」の右隣にあることを確認し、その位置でキーボードに矢印と✕のマークで示された「削除ボタン」を押して下さい。</a:t>
            </a:r>
            <a:endParaRPr lang="en-US" altLang="ja-JP" dirty="0">
              <a:latin typeface="Meiryo UI" panose="020B0604030504040204" pitchFamily="50" charset="-128"/>
              <a:ea typeface="Meiryo UI" panose="020B0604030504040204" pitchFamily="50" charset="-128"/>
            </a:endParaRP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このボタンを押すとカーソルの左にある１文字を削除します。</a:t>
            </a:r>
          </a:p>
          <a:p>
            <a:pPr indent="96126"/>
            <a:endParaRPr lang="ja-JP" altLang="en-US" dirty="0">
              <a:latin typeface="Meiryo UI" panose="020B0604030504040204" pitchFamily="50" charset="-128"/>
              <a:ea typeface="Meiryo UI" panose="020B0604030504040204" pitchFamily="50" charset="-128"/>
            </a:endParaRPr>
          </a:p>
          <a:p>
            <a:pPr indent="97776"/>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11290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361E2-0560-AFAC-ACFD-9BF2AE59A1A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13D0BD-6DA0-2028-EBAE-A421AB71BDAA}"/>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41CF0FE8-421E-8D3B-AED3-7DFE5854CBD9}"/>
              </a:ext>
            </a:extLst>
          </p:cNvPr>
          <p:cNvSpPr>
            <a:spLocks noGrp="1"/>
          </p:cNvSpPr>
          <p:nvPr>
            <p:ph type="body" idx="1"/>
          </p:nvPr>
        </p:nvSpPr>
        <p:spPr>
          <a:xfrm>
            <a:off x="710248" y="4924644"/>
            <a:ext cx="5681980" cy="5121038"/>
          </a:xfrm>
        </p:spPr>
        <p:txBody>
          <a:bodyPr/>
          <a:lstStyle/>
          <a:p>
            <a:pPr indent="96126"/>
            <a:r>
              <a:rPr lang="ja-JP" altLang="en-US" dirty="0">
                <a:latin typeface="Meiryo UI" panose="020B0604030504040204" pitchFamily="50" charset="-128"/>
                <a:ea typeface="Meiryo UI" panose="020B0604030504040204" pitchFamily="50" charset="-128"/>
              </a:rPr>
              <a:t>③カーソルが「ほ」の右隣にあることを確認し、その位置でキーボードに矢印と✕のマークで示された「削除ボタン」を押して下さい。</a:t>
            </a:r>
            <a:endParaRPr lang="en-US" altLang="ja-JP" dirty="0">
              <a:latin typeface="Meiryo UI" panose="020B0604030504040204" pitchFamily="50" charset="-128"/>
              <a:ea typeface="Meiryo UI" panose="020B0604030504040204" pitchFamily="50" charset="-128"/>
            </a:endParaRP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このボタンを押すとカーソルの左にある１文字を削除します。</a:t>
            </a: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④削除が完了したら、カーソルはそのままの位置で「は」を入力し文章を修正します。</a:t>
            </a:r>
            <a:endParaRPr lang="en-US" altLang="ja-JP" dirty="0">
              <a:latin typeface="Meiryo UI" panose="020B0604030504040204" pitchFamily="50" charset="-128"/>
              <a:ea typeface="Meiryo UI" panose="020B0604030504040204" pitchFamily="50" charset="-128"/>
            </a:endParaRPr>
          </a:p>
          <a:p>
            <a:pPr indent="96126"/>
            <a:endParaRPr lang="en-US" altLang="ja-JP"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⑤完了したら今度は右向きの矢印ボタンを押してカーソルをこれから入力する先まで移動し、続きの文章を入力します。</a:t>
            </a:r>
          </a:p>
          <a:p>
            <a:pPr indent="96126"/>
            <a:endParaRPr lang="ja-JP" altLang="en-US" dirty="0">
              <a:latin typeface="Meiryo UI" panose="020B0604030504040204" pitchFamily="50" charset="-128"/>
              <a:ea typeface="Meiryo UI" panose="020B0604030504040204" pitchFamily="50" charset="-128"/>
            </a:endParaRPr>
          </a:p>
          <a:p>
            <a:pPr indent="96126"/>
            <a:r>
              <a:rPr lang="ja-JP" altLang="en-US" dirty="0">
                <a:latin typeface="Meiryo UI" panose="020B0604030504040204" pitchFamily="50" charset="-128"/>
                <a:ea typeface="Meiryo UI" panose="020B0604030504040204" pitchFamily="50" charset="-128"/>
              </a:rPr>
              <a:t>削除される文字がカーソルの右か左か非常に混同しやすいので、「点滅する縦線の左側が消える」と覚えましょう。</a:t>
            </a:r>
          </a:p>
          <a:p>
            <a:pPr indent="96126"/>
            <a:endParaRPr lang="ja-JP" altLang="en-US"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pPr indent="97776"/>
            <a:endParaRPr lang="en-US" altLang="ja-JP" dirty="0"/>
          </a:p>
        </p:txBody>
      </p:sp>
      <p:sp>
        <p:nvSpPr>
          <p:cNvPr id="4" name="スライド番号プレースホルダー 3">
            <a:extLst>
              <a:ext uri="{FF2B5EF4-FFF2-40B4-BE49-F238E27FC236}">
                <a16:creationId xmlns:a16="http://schemas.microsoft.com/office/drawing/2014/main" id="{06274B89-0F89-7CF5-2489-A328479C7054}"/>
              </a:ext>
            </a:extLst>
          </p:cNvPr>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24007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kumimoji="1" lang="ja-JP" altLang="en-US" dirty="0">
                <a:latin typeface="Meiryo UI" panose="020B0604030504040204" pitchFamily="50" charset="-128"/>
                <a:ea typeface="Meiryo UI" panose="020B0604030504040204" pitchFamily="50" charset="-128"/>
              </a:rPr>
              <a:t>次に、文字を入力する時の漢字や英数字を入れるためのキーボード配列の変更の仕方をご説明します。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ただし、各メーカー等により配列は若干異なります。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まずは一番標準的な</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日本語かなキーボード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について説明します。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スマートフォンの配列として最も標準な日本語入力ができる①の「日本語配列」が表示されます。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その状態で赤い点線で囲ってある「</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」を押すと、②の「</a:t>
            </a:r>
            <a:r>
              <a:rPr kumimoji="1" lang="en-US" altLang="ja-JP" dirty="0">
                <a:latin typeface="Meiryo UI" panose="020B0604030504040204" pitchFamily="50" charset="-128"/>
                <a:ea typeface="Meiryo UI" panose="020B0604030504040204" pitchFamily="50" charset="-128"/>
              </a:rPr>
              <a:t>10</a:t>
            </a:r>
            <a:r>
              <a:rPr kumimoji="1" lang="ja-JP" altLang="en-US" dirty="0">
                <a:latin typeface="Meiryo UI" panose="020B0604030504040204" pitchFamily="50" charset="-128"/>
                <a:ea typeface="Meiryo UI" panose="020B0604030504040204" pitchFamily="50" charset="-128"/>
              </a:rPr>
              <a:t>キー配列」となり数字の入力ができます。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この配列にある同じく赤い点線で囲ってある「</a:t>
            </a:r>
            <a:r>
              <a:rPr kumimoji="1" lang="en-US" altLang="ja-JP" dirty="0">
                <a:latin typeface="Meiryo UI" panose="020B0604030504040204" pitchFamily="50" charset="-128"/>
                <a:ea typeface="Meiryo UI" panose="020B0604030504040204" pitchFamily="50" charset="-128"/>
              </a:rPr>
              <a:t>ABC</a:t>
            </a:r>
            <a:r>
              <a:rPr kumimoji="1" lang="ja-JP" altLang="en-US" dirty="0">
                <a:latin typeface="Meiryo UI" panose="020B0604030504040204" pitchFamily="50" charset="-128"/>
                <a:ea typeface="Meiryo UI" panose="020B0604030504040204" pitchFamily="50" charset="-128"/>
              </a:rPr>
              <a:t>」を押すと、今度は③の英語配列となり、英語の入力ができます。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同じ場所にある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地球儀マーク</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を押すと、元の①「日本語配列」に戻ります。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また、小さい「ゃ</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のような小文字を入力するときは、④のように「ま」の下に「小」と書かれたボタンを押すと、入力した文字が</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ゃ</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と小文字になります。</a:t>
            </a: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具体的には、「やゆよ」、「つ」の他に「あいうえお」などが小さい文字に変換できます。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また英文字の大文字を入力する時は、⑤のように小文字で文字を入れた後、「</a:t>
            </a:r>
            <a:r>
              <a:rPr kumimoji="1" lang="en-US" altLang="ja-JP" dirty="0">
                <a:latin typeface="Meiryo UI" panose="020B0604030504040204" pitchFamily="50" charset="-128"/>
                <a:ea typeface="Meiryo UI" panose="020B0604030504040204" pitchFamily="50" charset="-128"/>
              </a:rPr>
              <a:t>PQRS</a:t>
            </a:r>
            <a:r>
              <a:rPr kumimoji="1" lang="ja-JP" altLang="en-US" dirty="0">
                <a:latin typeface="Meiryo UI" panose="020B0604030504040204" pitchFamily="50" charset="-128"/>
                <a:ea typeface="Meiryo UI" panose="020B0604030504040204" pitchFamily="50" charset="-128"/>
              </a:rPr>
              <a:t>」の下にある「</a:t>
            </a:r>
            <a:r>
              <a:rPr kumimoji="1" lang="en-US" altLang="ja-JP" dirty="0">
                <a:latin typeface="Meiryo UI" panose="020B0604030504040204" pitchFamily="50" charset="-128"/>
                <a:ea typeface="Meiryo UI" panose="020B0604030504040204" pitchFamily="50" charset="-128"/>
              </a:rPr>
              <a:t>A/a</a:t>
            </a:r>
            <a:r>
              <a:rPr kumimoji="1" lang="ja-JP" altLang="en-US" dirty="0">
                <a:latin typeface="Meiryo UI" panose="020B0604030504040204" pitchFamily="50" charset="-128"/>
                <a:ea typeface="Meiryo UI" panose="020B0604030504040204" pitchFamily="50" charset="-128"/>
              </a:rPr>
              <a:t>」と書かれたボタンを押せば大文字になります。</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87043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3107" userDrawn="1">
          <p15:clr>
            <a:srgbClr val="FBAE40"/>
          </p15:clr>
        </p15:guide>
        <p15:guide id="33" pos="40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2026/3/17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47905697-A4BD-4E0E-BA65-C54A26D0EF0B}"/>
              </a:ext>
            </a:extLst>
          </p:cNvPr>
          <p:cNvGraphicFramePr>
            <a:graphicFrameLocks noChangeAspect="1"/>
          </p:cNvGraphicFramePr>
          <p:nvPr userDrawn="1">
            <p:custDataLst>
              <p:tags r:id="rId13"/>
            </p:custDataLst>
            <p:extLst>
              <p:ext uri="{D42A27DB-BD31-4B8C-83A1-F6EECF244321}">
                <p14:modId xmlns:p14="http://schemas.microsoft.com/office/powerpoint/2010/main" val="3482390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B5BED9F6-4AA1-4724-A08F-C22BE07B86C0}"/>
              </a:ext>
            </a:extLst>
          </p:cNvPr>
          <p:cNvGraphicFramePr>
            <a:graphicFrameLocks noChangeAspect="1"/>
          </p:cNvGraphicFramePr>
          <p:nvPr userDrawn="1">
            <p:custDataLst>
              <p:tags r:id="rId13"/>
            </p:custDataLst>
            <p:extLst>
              <p:ext uri="{D42A27DB-BD31-4B8C-83A1-F6EECF244321}">
                <p14:modId xmlns:p14="http://schemas.microsoft.com/office/powerpoint/2010/main" val="2861772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C4A2EFD5-048F-480F-BB85-9378A16D6C5E}"/>
              </a:ext>
            </a:extLst>
          </p:cNvPr>
          <p:cNvGraphicFramePr>
            <a:graphicFrameLocks noChangeAspect="1"/>
          </p:cNvGraphicFramePr>
          <p:nvPr userDrawn="1">
            <p:custDataLst>
              <p:tags r:id="rId13"/>
            </p:custDataLst>
            <p:extLst>
              <p:ext uri="{D42A27DB-BD31-4B8C-83A1-F6EECF244321}">
                <p14:modId xmlns:p14="http://schemas.microsoft.com/office/powerpoint/2010/main" val="1389065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469" imgH="470" progId="TCLayout.ActiveDocument.1">
                  <p:embed/>
                </p:oleObj>
              </mc:Choice>
              <mc:Fallback>
                <p:oleObj name="think-cell スライド" r:id="rId14" imgW="469" imgH="470"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823ED3C-4F00-0BE3-54DA-D170D7B1A15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字幕 2">
            <a:extLst>
              <a:ext uri="{FF2B5EF4-FFF2-40B4-BE49-F238E27FC236}">
                <a16:creationId xmlns:a16="http://schemas.microsoft.com/office/drawing/2014/main" id="{9D61FFCD-8988-F0A1-4989-F4BE5D270E5A}"/>
              </a:ext>
            </a:extLst>
          </p:cNvPr>
          <p:cNvSpPr>
            <a:spLocks noGrp="1"/>
          </p:cNvSpPr>
          <p:nvPr>
            <p:ph type="subTitle" idx="1"/>
          </p:nvPr>
        </p:nvSpPr>
        <p:spPr/>
        <p:txBody>
          <a:bodyPr/>
          <a:lstStyle/>
          <a:p>
            <a:endParaRPr lang="ja-JP" altLang="en-US"/>
          </a:p>
        </p:txBody>
      </p:sp>
      <p:sp>
        <p:nvSpPr>
          <p:cNvPr id="7" name="タイトル 6">
            <a:extLst>
              <a:ext uri="{FF2B5EF4-FFF2-40B4-BE49-F238E27FC236}">
                <a16:creationId xmlns:a16="http://schemas.microsoft.com/office/drawing/2014/main" id="{0C5F7405-54CA-CF4C-FE53-6FD437A9D93A}"/>
              </a:ext>
            </a:extLst>
          </p:cNvPr>
          <p:cNvSpPr>
            <a:spLocks noGrp="1"/>
          </p:cNvSpPr>
          <p:nvPr>
            <p:ph type="ctrTitle"/>
          </p:nvPr>
        </p:nvSpPr>
        <p:spPr/>
        <p:txBody>
          <a:bodyPr/>
          <a:lstStyle/>
          <a:p>
            <a:endParaRPr lang="ja-JP" altLang="en-US"/>
          </a:p>
        </p:txBody>
      </p:sp>
      <p:pic>
        <p:nvPicPr>
          <p:cNvPr id="11" name="図 10" descr="カレンダー&#10;&#10;AI 生成コンテンツは誤りを含む可能性があります。">
            <a:extLst>
              <a:ext uri="{FF2B5EF4-FFF2-40B4-BE49-F238E27FC236}">
                <a16:creationId xmlns:a16="http://schemas.microsoft.com/office/drawing/2014/main" id="{22E0A07C-76D1-F18C-0445-B2D423F4079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5530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が含まれている画像&#10;&#10;AI 生成コンテンツは誤りを含む可能性があります。">
            <a:extLst>
              <a:ext uri="{FF2B5EF4-FFF2-40B4-BE49-F238E27FC236}">
                <a16:creationId xmlns:a16="http://schemas.microsoft.com/office/drawing/2014/main" id="{0E06B336-5647-1B71-B857-3B88B2D9ADA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BC6EBA5-AE8C-5349-85FF-DCFB95637B22}"/>
              </a:ext>
            </a:extLst>
          </p:cNvPr>
          <p:cNvSpPr>
            <a:spLocks noGrp="1"/>
          </p:cNvSpPr>
          <p:nvPr>
            <p:ph type="ctrTitle"/>
          </p:nvPr>
        </p:nvSpPr>
        <p:spPr/>
        <p:txBody>
          <a:bodyPr/>
          <a:lstStyle/>
          <a:p>
            <a:endParaRPr lang="ja-JP" altLang="en-US"/>
          </a:p>
        </p:txBody>
      </p:sp>
      <p:sp>
        <p:nvSpPr>
          <p:cNvPr id="5" name="字幕 4">
            <a:extLst>
              <a:ext uri="{FF2B5EF4-FFF2-40B4-BE49-F238E27FC236}">
                <a16:creationId xmlns:a16="http://schemas.microsoft.com/office/drawing/2014/main" id="{0CA17B8F-F8A7-DCC0-07FF-737887432209}"/>
              </a:ext>
            </a:extLst>
          </p:cNvPr>
          <p:cNvSpPr>
            <a:spLocks noGrp="1"/>
          </p:cNvSpPr>
          <p:nvPr>
            <p:ph type="subTitle" idx="1"/>
          </p:nvPr>
        </p:nvSpPr>
        <p:spPr/>
        <p:txBody>
          <a:bodyPr/>
          <a:lstStyle/>
          <a:p>
            <a:endParaRPr lang="ja-JP" altLang="en-US"/>
          </a:p>
        </p:txBody>
      </p:sp>
      <p:pic>
        <p:nvPicPr>
          <p:cNvPr id="7" name="図 6" descr="テキスト&#10;&#10;AI 生成コンテンツは誤りを含む可能性があります。">
            <a:extLst>
              <a:ext uri="{FF2B5EF4-FFF2-40B4-BE49-F238E27FC236}">
                <a16:creationId xmlns:a16="http://schemas.microsoft.com/office/drawing/2014/main" id="{74F6760A-275C-8F59-24F2-2BE8C0C137F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932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C48D5CF9-59F2-3AE8-D1C1-3D1D99CB33B8}"/>
              </a:ext>
            </a:extLst>
          </p:cNvPr>
          <p:cNvSpPr>
            <a:spLocks noGrp="1"/>
          </p:cNvSpPr>
          <p:nvPr>
            <p:ph type="ctrTitle"/>
          </p:nvPr>
        </p:nvSpPr>
        <p:spPr/>
        <p:txBody>
          <a:bodyPr/>
          <a:lstStyle/>
          <a:p>
            <a:endParaRPr lang="ja-JP" altLang="en-US"/>
          </a:p>
        </p:txBody>
      </p:sp>
      <p:sp>
        <p:nvSpPr>
          <p:cNvPr id="11" name="字幕 10">
            <a:extLst>
              <a:ext uri="{FF2B5EF4-FFF2-40B4-BE49-F238E27FC236}">
                <a16:creationId xmlns:a16="http://schemas.microsoft.com/office/drawing/2014/main" id="{A24FFD24-22DA-3BDD-3025-D07EA4711A03}"/>
              </a:ext>
            </a:extLst>
          </p:cNvPr>
          <p:cNvSpPr>
            <a:spLocks noGrp="1"/>
          </p:cNvSpPr>
          <p:nvPr>
            <p:ph type="subTitle" idx="1"/>
          </p:nvPr>
        </p:nvSpPr>
        <p:spPr/>
        <p:txBody>
          <a:bodyPr/>
          <a:lstStyle/>
          <a:p>
            <a:endParaRPr lang="ja-JP" altLang="en-US"/>
          </a:p>
        </p:txBody>
      </p:sp>
      <p:pic>
        <p:nvPicPr>
          <p:cNvPr id="18" name="図 17" descr="グラフィカル ユーザー インターフェイス, アプリケーション&#10;&#10;AI 生成コンテンツは誤りを含む可能性があります。">
            <a:extLst>
              <a:ext uri="{FF2B5EF4-FFF2-40B4-BE49-F238E27FC236}">
                <a16:creationId xmlns:a16="http://schemas.microsoft.com/office/drawing/2014/main" id="{6A7C2BAC-E41C-86C1-CB90-A35926FDE3D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0249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タイトル 3">
            <a:extLst>
              <a:ext uri="{FF2B5EF4-FFF2-40B4-BE49-F238E27FC236}">
                <a16:creationId xmlns:a16="http://schemas.microsoft.com/office/drawing/2014/main" id="{E82D7343-9CF6-0A70-C534-28280C18CA38}"/>
              </a:ext>
            </a:extLst>
          </p:cNvPr>
          <p:cNvSpPr>
            <a:spLocks noGrp="1"/>
          </p:cNvSpPr>
          <p:nvPr>
            <p:ph type="ctrTitle"/>
          </p:nvPr>
        </p:nvSpPr>
        <p:spPr/>
        <p:txBody>
          <a:bodyPr/>
          <a:lstStyle/>
          <a:p>
            <a:endParaRPr lang="ja-JP" altLang="en-US"/>
          </a:p>
        </p:txBody>
      </p:sp>
      <p:sp>
        <p:nvSpPr>
          <p:cNvPr id="19" name="字幕 18">
            <a:extLst>
              <a:ext uri="{FF2B5EF4-FFF2-40B4-BE49-F238E27FC236}">
                <a16:creationId xmlns:a16="http://schemas.microsoft.com/office/drawing/2014/main" id="{C207D5C3-532E-92E5-0733-4CB6EBE4BA4E}"/>
              </a:ext>
            </a:extLst>
          </p:cNvPr>
          <p:cNvSpPr>
            <a:spLocks noGrp="1"/>
          </p:cNvSpPr>
          <p:nvPr>
            <p:ph type="subTitle" idx="1"/>
          </p:nvPr>
        </p:nvSpPr>
        <p:spPr/>
        <p:txBody>
          <a:bodyPr/>
          <a:lstStyle/>
          <a:p>
            <a:endParaRPr lang="ja-JP" altLang="en-US"/>
          </a:p>
        </p:txBody>
      </p:sp>
      <p:pic>
        <p:nvPicPr>
          <p:cNvPr id="22" name="図 21" descr="カレンダー&#10;&#10;AI 生成コンテンツは誤りを含む可能性があります。">
            <a:extLst>
              <a:ext uri="{FF2B5EF4-FFF2-40B4-BE49-F238E27FC236}">
                <a16:creationId xmlns:a16="http://schemas.microsoft.com/office/drawing/2014/main" id="{0676664D-8560-585B-0F3B-9A963A4E207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7786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タイトル 18">
            <a:extLst>
              <a:ext uri="{FF2B5EF4-FFF2-40B4-BE49-F238E27FC236}">
                <a16:creationId xmlns:a16="http://schemas.microsoft.com/office/drawing/2014/main" id="{41160BCB-84DA-FAB5-C09E-3BBE9E186BE2}"/>
              </a:ext>
            </a:extLst>
          </p:cNvPr>
          <p:cNvSpPr>
            <a:spLocks noGrp="1"/>
          </p:cNvSpPr>
          <p:nvPr>
            <p:ph type="ctrTitle"/>
          </p:nvPr>
        </p:nvSpPr>
        <p:spPr/>
        <p:txBody>
          <a:bodyPr/>
          <a:lstStyle/>
          <a:p>
            <a:endParaRPr lang="ja-JP" altLang="en-US"/>
          </a:p>
        </p:txBody>
      </p:sp>
      <p:pic>
        <p:nvPicPr>
          <p:cNvPr id="22" name="図 21" descr="グラフィカル ユーザー インターフェイス, アプリケーション&#10;&#10;AI 生成コンテンツは誤りを含む可能性があります。">
            <a:extLst>
              <a:ext uri="{FF2B5EF4-FFF2-40B4-BE49-F238E27FC236}">
                <a16:creationId xmlns:a16="http://schemas.microsoft.com/office/drawing/2014/main" id="{A751E009-C3B4-D351-8D09-921B96110A3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8652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タイトル 10">
            <a:extLst>
              <a:ext uri="{FF2B5EF4-FFF2-40B4-BE49-F238E27FC236}">
                <a16:creationId xmlns:a16="http://schemas.microsoft.com/office/drawing/2014/main" id="{BD0A8472-9767-F6CB-76B7-D84A008B86A6}"/>
              </a:ext>
            </a:extLst>
          </p:cNvPr>
          <p:cNvSpPr>
            <a:spLocks noGrp="1"/>
          </p:cNvSpPr>
          <p:nvPr>
            <p:ph type="ctrTitle"/>
          </p:nvPr>
        </p:nvSpPr>
        <p:spPr/>
        <p:txBody>
          <a:bodyPr/>
          <a:lstStyle/>
          <a:p>
            <a:endParaRPr lang="ja-JP" altLang="en-US"/>
          </a:p>
        </p:txBody>
      </p:sp>
      <p:sp>
        <p:nvSpPr>
          <p:cNvPr id="13" name="字幕 12">
            <a:extLst>
              <a:ext uri="{FF2B5EF4-FFF2-40B4-BE49-F238E27FC236}">
                <a16:creationId xmlns:a16="http://schemas.microsoft.com/office/drawing/2014/main" id="{2B3E661D-9B23-4B9B-92E7-9681975C92D8}"/>
              </a:ext>
            </a:extLst>
          </p:cNvPr>
          <p:cNvSpPr>
            <a:spLocks noGrp="1"/>
          </p:cNvSpPr>
          <p:nvPr>
            <p:ph type="subTitle" idx="1"/>
          </p:nvPr>
        </p:nvSpPr>
        <p:spPr/>
        <p:txBody>
          <a:bodyPr/>
          <a:lstStyle/>
          <a:p>
            <a:endParaRPr lang="ja-JP" altLang="en-US"/>
          </a:p>
        </p:txBody>
      </p:sp>
      <p:pic>
        <p:nvPicPr>
          <p:cNvPr id="24" name="図 23" descr="ダイアグラム が含まれている画像&#10;&#10;AI 生成コンテンツは誤りを含む可能性があります。">
            <a:extLst>
              <a:ext uri="{FF2B5EF4-FFF2-40B4-BE49-F238E27FC236}">
                <a16:creationId xmlns:a16="http://schemas.microsoft.com/office/drawing/2014/main" id="{1453BBB1-89D7-8C62-F1A3-824C6A5020A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0620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9">
            <a:extLst>
              <a:ext uri="{FF2B5EF4-FFF2-40B4-BE49-F238E27FC236}">
                <a16:creationId xmlns:a16="http://schemas.microsoft.com/office/drawing/2014/main" id="{DC9B95BE-1B6F-4C45-3434-EA6FE87BD59F}"/>
              </a:ext>
            </a:extLst>
          </p:cNvPr>
          <p:cNvSpPr>
            <a:spLocks noGrp="1"/>
          </p:cNvSpPr>
          <p:nvPr>
            <p:ph type="ctrTitle"/>
          </p:nvPr>
        </p:nvSpPr>
        <p:spPr/>
        <p:txBody>
          <a:bodyPr/>
          <a:lstStyle/>
          <a:p>
            <a:endParaRPr lang="ja-JP" altLang="en-US"/>
          </a:p>
        </p:txBody>
      </p:sp>
      <p:sp>
        <p:nvSpPr>
          <p:cNvPr id="16" name="字幕 15">
            <a:extLst>
              <a:ext uri="{FF2B5EF4-FFF2-40B4-BE49-F238E27FC236}">
                <a16:creationId xmlns:a16="http://schemas.microsoft.com/office/drawing/2014/main" id="{552833A9-BDC9-D3B0-AAB3-3E67848BA58E}"/>
              </a:ext>
            </a:extLst>
          </p:cNvPr>
          <p:cNvSpPr>
            <a:spLocks noGrp="1"/>
          </p:cNvSpPr>
          <p:nvPr>
            <p:ph type="subTitle" idx="1"/>
          </p:nvPr>
        </p:nvSpPr>
        <p:spPr/>
        <p:txBody>
          <a:bodyPr/>
          <a:lstStyle/>
          <a:p>
            <a:endParaRPr lang="ja-JP" altLang="en-US"/>
          </a:p>
        </p:txBody>
      </p:sp>
      <p:pic>
        <p:nvPicPr>
          <p:cNvPr id="18" name="図 17" descr="カレンダー&#10;&#10;AI 生成コンテンツは誤りを含む可能性があります。">
            <a:extLst>
              <a:ext uri="{FF2B5EF4-FFF2-40B4-BE49-F238E27FC236}">
                <a16:creationId xmlns:a16="http://schemas.microsoft.com/office/drawing/2014/main" id="{17FC3B5D-4828-61E3-3F4C-86A86FB2632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66458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054563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02549DB6-A7F3-967D-8694-5E11C5B6B547}"/>
              </a:ext>
            </a:extLst>
          </p:cNvPr>
          <p:cNvSpPr>
            <a:spLocks noGrp="1"/>
          </p:cNvSpPr>
          <p:nvPr>
            <p:ph type="ctrTitle"/>
          </p:nvPr>
        </p:nvSpPr>
        <p:spPr/>
        <p:txBody>
          <a:bodyPr/>
          <a:lstStyle/>
          <a:p>
            <a:endParaRPr lang="ja-JP" altLang="en-US"/>
          </a:p>
        </p:txBody>
      </p:sp>
      <p:sp>
        <p:nvSpPr>
          <p:cNvPr id="12" name="字幕 11">
            <a:extLst>
              <a:ext uri="{FF2B5EF4-FFF2-40B4-BE49-F238E27FC236}">
                <a16:creationId xmlns:a16="http://schemas.microsoft.com/office/drawing/2014/main" id="{43AFFB0E-0731-CD52-1FDB-0A219B45C88E}"/>
              </a:ext>
            </a:extLst>
          </p:cNvPr>
          <p:cNvSpPr>
            <a:spLocks noGrp="1"/>
          </p:cNvSpPr>
          <p:nvPr>
            <p:ph type="subTitle" idx="1"/>
          </p:nvPr>
        </p:nvSpPr>
        <p:spPr/>
        <p:txBody>
          <a:bodyPr/>
          <a:lstStyle/>
          <a:p>
            <a:endParaRPr lang="ja-JP" altLang="en-US"/>
          </a:p>
        </p:txBody>
      </p:sp>
      <p:pic>
        <p:nvPicPr>
          <p:cNvPr id="14" name="図 13" descr="グラフィカル ユーザー インターフェイス が含まれている画像&#10;&#10;AI 生成コンテンツは誤りを含む可能性があります。">
            <a:extLst>
              <a:ext uri="{FF2B5EF4-FFF2-40B4-BE49-F238E27FC236}">
                <a16:creationId xmlns:a16="http://schemas.microsoft.com/office/drawing/2014/main" id="{7D214FF3-A833-81AC-A91C-1D9034F62DD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80370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タイトル 12">
            <a:extLst>
              <a:ext uri="{FF2B5EF4-FFF2-40B4-BE49-F238E27FC236}">
                <a16:creationId xmlns:a16="http://schemas.microsoft.com/office/drawing/2014/main" id="{69FE7388-0149-FC0F-770C-6156C497EB38}"/>
              </a:ext>
            </a:extLst>
          </p:cNvPr>
          <p:cNvSpPr>
            <a:spLocks noGrp="1"/>
          </p:cNvSpPr>
          <p:nvPr>
            <p:ph type="ctrTitle"/>
          </p:nvPr>
        </p:nvSpPr>
        <p:spPr/>
        <p:txBody>
          <a:bodyPr/>
          <a:lstStyle/>
          <a:p>
            <a:endParaRPr lang="ja-JP" altLang="en-US"/>
          </a:p>
        </p:txBody>
      </p:sp>
      <p:sp>
        <p:nvSpPr>
          <p:cNvPr id="16" name="字幕 15">
            <a:extLst>
              <a:ext uri="{FF2B5EF4-FFF2-40B4-BE49-F238E27FC236}">
                <a16:creationId xmlns:a16="http://schemas.microsoft.com/office/drawing/2014/main" id="{6231EDD6-E1ED-5DFA-E78F-77E8E961614B}"/>
              </a:ext>
            </a:extLst>
          </p:cNvPr>
          <p:cNvSpPr>
            <a:spLocks noGrp="1"/>
          </p:cNvSpPr>
          <p:nvPr>
            <p:ph type="subTitle" idx="1"/>
          </p:nvPr>
        </p:nvSpPr>
        <p:spPr/>
        <p:txBody>
          <a:bodyPr/>
          <a:lstStyle/>
          <a:p>
            <a:endParaRPr lang="ja-JP" altLang="en-US"/>
          </a:p>
        </p:txBody>
      </p:sp>
      <p:pic>
        <p:nvPicPr>
          <p:cNvPr id="18" name="図 17" descr="カレンダー&#10;&#10;AI 生成コンテンツは誤りを含む可能性があります。">
            <a:extLst>
              <a:ext uri="{FF2B5EF4-FFF2-40B4-BE49-F238E27FC236}">
                <a16:creationId xmlns:a16="http://schemas.microsoft.com/office/drawing/2014/main" id="{292BA921-D95A-0045-7C00-EEC8F0BE286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0275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849C6027-0229-0C9A-E24A-A5E930AC7E5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7883B6EC-1370-66F9-58AE-E15C7A003BB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2292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7ACA26-6B94-D8D5-E53E-E6B3458A6B00}"/>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F7540C7E-D970-1CE2-15B1-97D609EAFEAE}"/>
              </a:ext>
            </a:extLst>
          </p:cNvPr>
          <p:cNvSpPr>
            <a:spLocks noGrp="1"/>
          </p:cNvSpPr>
          <p:nvPr>
            <p:ph type="subTitle" idx="1"/>
          </p:nvPr>
        </p:nvSpPr>
        <p:spPr/>
        <p:txBody>
          <a:bodyPr/>
          <a:lstStyle/>
          <a:p>
            <a:endParaRPr kumimoji="1" lang="ja-JP" altLang="en-US"/>
          </a:p>
        </p:txBody>
      </p:sp>
      <p:pic>
        <p:nvPicPr>
          <p:cNvPr id="5" name="図 4" descr="テキスト, 手紙&#10;&#10;AI 生成コンテンツは誤りを含む可能性があります。">
            <a:extLst>
              <a:ext uri="{FF2B5EF4-FFF2-40B4-BE49-F238E27FC236}">
                <a16:creationId xmlns:a16="http://schemas.microsoft.com/office/drawing/2014/main" id="{CA2FDEDC-00D6-B0A1-8441-741D32DF4F8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967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9B25B9-9898-3584-44E2-97C314597821}"/>
              </a:ext>
            </a:extLst>
          </p:cNvPr>
          <p:cNvSpPr>
            <a:spLocks noGrp="1"/>
          </p:cNvSpPr>
          <p:nvPr>
            <p:ph type="ctrTitle"/>
          </p:nvPr>
        </p:nvSpPr>
        <p:spPr/>
        <p:txBody>
          <a:bodyPr/>
          <a:lstStyle/>
          <a:p>
            <a:endParaRPr lang="ja-JP" altLang="en-US"/>
          </a:p>
        </p:txBody>
      </p:sp>
      <p:sp>
        <p:nvSpPr>
          <p:cNvPr id="12" name="字幕 11">
            <a:extLst>
              <a:ext uri="{FF2B5EF4-FFF2-40B4-BE49-F238E27FC236}">
                <a16:creationId xmlns:a16="http://schemas.microsoft.com/office/drawing/2014/main" id="{106BB79B-9FB1-93E8-64CA-0EB13F7045C7}"/>
              </a:ext>
            </a:extLst>
          </p:cNvPr>
          <p:cNvSpPr>
            <a:spLocks noGrp="1"/>
          </p:cNvSpPr>
          <p:nvPr>
            <p:ph type="subTitle" idx="1"/>
          </p:nvPr>
        </p:nvSpPr>
        <p:spPr/>
        <p:txBody>
          <a:bodyPr/>
          <a:lstStyle/>
          <a:p>
            <a:endParaRPr lang="ja-JP" altLang="en-US"/>
          </a:p>
        </p:txBody>
      </p:sp>
      <p:pic>
        <p:nvPicPr>
          <p:cNvPr id="15" name="図 14" descr="テーブル が含まれている画像&#10;&#10;AI 生成コンテンツは誤りを含む可能性があります。">
            <a:extLst>
              <a:ext uri="{FF2B5EF4-FFF2-40B4-BE49-F238E27FC236}">
                <a16:creationId xmlns:a16="http://schemas.microsoft.com/office/drawing/2014/main" id="{C00E6D6C-6010-CA72-DD4D-334FD646219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2324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ホワイトボード&#10;&#10;AI 生成コンテンツは誤りを含む可能性があります。">
            <a:extLst>
              <a:ext uri="{FF2B5EF4-FFF2-40B4-BE49-F238E27FC236}">
                <a16:creationId xmlns:a16="http://schemas.microsoft.com/office/drawing/2014/main" id="{891CD95F-6273-EF55-D184-04824F93BDE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字幕 9">
            <a:extLst>
              <a:ext uri="{FF2B5EF4-FFF2-40B4-BE49-F238E27FC236}">
                <a16:creationId xmlns:a16="http://schemas.microsoft.com/office/drawing/2014/main" id="{32320E97-F64E-D1DF-D048-BC37967D8725}"/>
              </a:ext>
            </a:extLst>
          </p:cNvPr>
          <p:cNvSpPr>
            <a:spLocks noGrp="1"/>
          </p:cNvSpPr>
          <p:nvPr>
            <p:ph type="subTitle" idx="1"/>
          </p:nvPr>
        </p:nvSpPr>
        <p:spPr/>
        <p:txBody>
          <a:bodyPr/>
          <a:lstStyle/>
          <a:p>
            <a:endParaRPr lang="ja-JP" altLang="en-US"/>
          </a:p>
        </p:txBody>
      </p:sp>
      <p:sp>
        <p:nvSpPr>
          <p:cNvPr id="12" name="タイトル 11">
            <a:extLst>
              <a:ext uri="{FF2B5EF4-FFF2-40B4-BE49-F238E27FC236}">
                <a16:creationId xmlns:a16="http://schemas.microsoft.com/office/drawing/2014/main" id="{7FC0CE57-F991-1945-2CD6-F7D507CAF628}"/>
              </a:ext>
            </a:extLst>
          </p:cNvPr>
          <p:cNvSpPr>
            <a:spLocks noGrp="1"/>
          </p:cNvSpPr>
          <p:nvPr>
            <p:ph type="ctrTitle"/>
          </p:nvPr>
        </p:nvSpPr>
        <p:spPr/>
        <p:txBody>
          <a:bodyPr/>
          <a:lstStyle/>
          <a:p>
            <a:endParaRPr lang="ja-JP" altLang="en-US"/>
          </a:p>
        </p:txBody>
      </p:sp>
      <p:pic>
        <p:nvPicPr>
          <p:cNvPr id="14" name="図 13" descr="カレンダー&#10;&#10;AI 生成コンテンツは誤りを含む可能性があります。">
            <a:extLst>
              <a:ext uri="{FF2B5EF4-FFF2-40B4-BE49-F238E27FC236}">
                <a16:creationId xmlns:a16="http://schemas.microsoft.com/office/drawing/2014/main" id="{F71A6391-BF42-26C1-9E51-099A99B1562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8479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EFFD-C2D3-756B-2AEC-1FD6CA106322}"/>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9B3AF2AC-58EA-864C-0BD6-E953AFE68B4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字幕 6">
            <a:extLst>
              <a:ext uri="{FF2B5EF4-FFF2-40B4-BE49-F238E27FC236}">
                <a16:creationId xmlns:a16="http://schemas.microsoft.com/office/drawing/2014/main" id="{A3C5F76F-C378-E05F-A2F5-279E281BB614}"/>
              </a:ext>
            </a:extLst>
          </p:cNvPr>
          <p:cNvSpPr>
            <a:spLocks noGrp="1"/>
          </p:cNvSpPr>
          <p:nvPr>
            <p:ph type="subTitle" idx="1"/>
          </p:nvPr>
        </p:nvSpPr>
        <p:spPr/>
        <p:txBody>
          <a:bodyPr/>
          <a:lstStyle/>
          <a:p>
            <a:endParaRPr lang="ja-JP" altLang="en-US"/>
          </a:p>
        </p:txBody>
      </p:sp>
      <p:sp>
        <p:nvSpPr>
          <p:cNvPr id="11" name="タイトル 10">
            <a:extLst>
              <a:ext uri="{FF2B5EF4-FFF2-40B4-BE49-F238E27FC236}">
                <a16:creationId xmlns:a16="http://schemas.microsoft.com/office/drawing/2014/main" id="{A29BE678-1382-989D-ED4C-1454D49EC620}"/>
              </a:ext>
            </a:extLst>
          </p:cNvPr>
          <p:cNvSpPr>
            <a:spLocks noGrp="1"/>
          </p:cNvSpPr>
          <p:nvPr>
            <p:ph type="ctrTitle"/>
          </p:nvPr>
        </p:nvSpPr>
        <p:spPr/>
        <p:txBody>
          <a:bodyPr/>
          <a:lstStyle/>
          <a:p>
            <a:endParaRPr lang="ja-JP" altLang="en-US"/>
          </a:p>
        </p:txBody>
      </p:sp>
      <p:pic>
        <p:nvPicPr>
          <p:cNvPr id="13" name="図 12" descr="カレンダー が含まれている画像&#10;&#10;AI 生成コンテンツは誤りを含む可能性があります。">
            <a:extLst>
              <a:ext uri="{FF2B5EF4-FFF2-40B4-BE49-F238E27FC236}">
                <a16:creationId xmlns:a16="http://schemas.microsoft.com/office/drawing/2014/main" id="{5745489F-68DE-80F6-1F99-807733C4F05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3675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0A8DA-D78A-7DA3-42ED-1DEBFF2D92C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D5E80E43-39DA-C9F1-ED30-28F1087318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9B3AF2AC-58EA-864C-0BD6-E953AFE68B4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字幕 1">
            <a:extLst>
              <a:ext uri="{FF2B5EF4-FFF2-40B4-BE49-F238E27FC236}">
                <a16:creationId xmlns:a16="http://schemas.microsoft.com/office/drawing/2014/main" id="{10328B69-04C5-34A4-B59B-664859CC7BB8}"/>
              </a:ext>
            </a:extLst>
          </p:cNvPr>
          <p:cNvSpPr>
            <a:spLocks noGrp="1"/>
          </p:cNvSpPr>
          <p:nvPr>
            <p:ph type="subTitle" idx="1"/>
          </p:nvPr>
        </p:nvSpPr>
        <p:spPr/>
        <p:txBody>
          <a:bodyPr/>
          <a:lstStyle/>
          <a:p>
            <a:endParaRPr kumimoji="1" lang="ja-JP" altLang="en-US"/>
          </a:p>
        </p:txBody>
      </p:sp>
      <p:sp>
        <p:nvSpPr>
          <p:cNvPr id="10" name="タイトル 9">
            <a:extLst>
              <a:ext uri="{FF2B5EF4-FFF2-40B4-BE49-F238E27FC236}">
                <a16:creationId xmlns:a16="http://schemas.microsoft.com/office/drawing/2014/main" id="{A0D4E4AB-4197-5460-E3A2-605E45A0D712}"/>
              </a:ext>
            </a:extLst>
          </p:cNvPr>
          <p:cNvSpPr>
            <a:spLocks noGrp="1"/>
          </p:cNvSpPr>
          <p:nvPr>
            <p:ph type="ctrTitle"/>
          </p:nvPr>
        </p:nvSpPr>
        <p:spPr/>
        <p:txBody>
          <a:bodyPr/>
          <a:lstStyle/>
          <a:p>
            <a:endParaRPr kumimoji="1" lang="ja-JP" altLang="en-US"/>
          </a:p>
        </p:txBody>
      </p:sp>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9E673F4E-F619-9FC9-7A07-B06C42A0D10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1055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752BD715-6C80-AB38-9124-17D50C7576DB}"/>
              </a:ext>
            </a:extLst>
          </p:cNvPr>
          <p:cNvSpPr>
            <a:spLocks noGrp="1"/>
          </p:cNvSpPr>
          <p:nvPr>
            <p:ph type="ctrTitle"/>
          </p:nvPr>
        </p:nvSpPr>
        <p:spPr/>
        <p:txBody>
          <a:bodyPr/>
          <a:lstStyle/>
          <a:p>
            <a:endParaRPr lang="ja-JP" altLang="en-US"/>
          </a:p>
        </p:txBody>
      </p:sp>
      <p:sp>
        <p:nvSpPr>
          <p:cNvPr id="7" name="字幕 6">
            <a:extLst>
              <a:ext uri="{FF2B5EF4-FFF2-40B4-BE49-F238E27FC236}">
                <a16:creationId xmlns:a16="http://schemas.microsoft.com/office/drawing/2014/main" id="{D711925C-BA53-CCDB-3194-2E4277D741AA}"/>
              </a:ext>
            </a:extLst>
          </p:cNvPr>
          <p:cNvSpPr>
            <a:spLocks noGrp="1"/>
          </p:cNvSpPr>
          <p:nvPr>
            <p:ph type="subTitle" idx="1"/>
          </p:nvPr>
        </p:nvSpPr>
        <p:spPr/>
        <p:txBody>
          <a:bodyPr/>
          <a:lstStyle/>
          <a:p>
            <a:endParaRPr lang="ja-JP" altLang="en-US"/>
          </a:p>
        </p:txBody>
      </p:sp>
      <p:pic>
        <p:nvPicPr>
          <p:cNvPr id="13" name="図 12" descr="カレンダー&#10;&#10;AI 生成コンテンツは誤りを含む可能性があります。">
            <a:extLst>
              <a:ext uri="{FF2B5EF4-FFF2-40B4-BE49-F238E27FC236}">
                <a16:creationId xmlns:a16="http://schemas.microsoft.com/office/drawing/2014/main" id="{AF93CE25-5DF9-02D0-195E-DA376035D31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5629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01A3D-D1B5-2054-B7E0-8F115A2B9155}"/>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FF206C60-2097-6FB1-B935-960D0DB3DE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タイトル 9">
            <a:extLst>
              <a:ext uri="{FF2B5EF4-FFF2-40B4-BE49-F238E27FC236}">
                <a16:creationId xmlns:a16="http://schemas.microsoft.com/office/drawing/2014/main" id="{7707D6D7-1123-8D9B-C565-1F943EFBA827}"/>
              </a:ext>
            </a:extLst>
          </p:cNvPr>
          <p:cNvSpPr>
            <a:spLocks noGrp="1"/>
          </p:cNvSpPr>
          <p:nvPr>
            <p:ph type="ctrTitle"/>
          </p:nvPr>
        </p:nvSpPr>
        <p:spPr/>
        <p:txBody>
          <a:bodyPr/>
          <a:lstStyle/>
          <a:p>
            <a:endParaRPr lang="ja-JP" altLang="en-US"/>
          </a:p>
        </p:txBody>
      </p:sp>
      <p:sp>
        <p:nvSpPr>
          <p:cNvPr id="12" name="字幕 11">
            <a:extLst>
              <a:ext uri="{FF2B5EF4-FFF2-40B4-BE49-F238E27FC236}">
                <a16:creationId xmlns:a16="http://schemas.microsoft.com/office/drawing/2014/main" id="{F36BBEA9-AE74-5BC0-5B72-12F952E297B4}"/>
              </a:ext>
            </a:extLst>
          </p:cNvPr>
          <p:cNvSpPr>
            <a:spLocks noGrp="1"/>
          </p:cNvSpPr>
          <p:nvPr>
            <p:ph type="subTitle" idx="1"/>
          </p:nvPr>
        </p:nvSpPr>
        <p:spPr/>
        <p:txBody>
          <a:bodyPr/>
          <a:lstStyle/>
          <a:p>
            <a:endParaRPr lang="ja-JP" altLang="en-US"/>
          </a:p>
        </p:txBody>
      </p:sp>
      <p:pic>
        <p:nvPicPr>
          <p:cNvPr id="14" name="図 13" descr="カレンダー&#10;&#10;AI 生成コンテンツは誤りを含む可能性があります。">
            <a:extLst>
              <a:ext uri="{FF2B5EF4-FFF2-40B4-BE49-F238E27FC236}">
                <a16:creationId xmlns:a16="http://schemas.microsoft.com/office/drawing/2014/main" id="{50C15A9F-827A-8C5B-995A-7B5A0D22626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8952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字幕 8">
            <a:extLst>
              <a:ext uri="{FF2B5EF4-FFF2-40B4-BE49-F238E27FC236}">
                <a16:creationId xmlns:a16="http://schemas.microsoft.com/office/drawing/2014/main" id="{E9CC44B9-6A66-439D-877B-92098249B20E}"/>
              </a:ext>
            </a:extLst>
          </p:cNvPr>
          <p:cNvSpPr>
            <a:spLocks noGrp="1"/>
          </p:cNvSpPr>
          <p:nvPr>
            <p:ph type="subTitle" idx="1"/>
          </p:nvPr>
        </p:nvSpPr>
        <p:spPr/>
        <p:txBody>
          <a:bodyPr/>
          <a:lstStyle/>
          <a:p>
            <a:endParaRPr lang="ja-JP" altLang="en-US"/>
          </a:p>
        </p:txBody>
      </p:sp>
      <p:sp>
        <p:nvSpPr>
          <p:cNvPr id="11" name="タイトル 10">
            <a:extLst>
              <a:ext uri="{FF2B5EF4-FFF2-40B4-BE49-F238E27FC236}">
                <a16:creationId xmlns:a16="http://schemas.microsoft.com/office/drawing/2014/main" id="{870E79A0-6139-E908-4A0E-C0EE152FDA74}"/>
              </a:ext>
            </a:extLst>
          </p:cNvPr>
          <p:cNvSpPr>
            <a:spLocks noGrp="1"/>
          </p:cNvSpPr>
          <p:nvPr>
            <p:ph type="ctrTitle"/>
          </p:nvPr>
        </p:nvSpPr>
        <p:spPr/>
        <p:txBody>
          <a:bodyPr/>
          <a:lstStyle/>
          <a:p>
            <a:endParaRPr lang="ja-JP" altLang="en-US"/>
          </a:p>
        </p:txBody>
      </p:sp>
      <p:pic>
        <p:nvPicPr>
          <p:cNvPr id="14" name="図 13" descr="カレンダー&#10;&#10;AI 生成コンテンツは誤りを含む可能性があります。">
            <a:extLst>
              <a:ext uri="{FF2B5EF4-FFF2-40B4-BE49-F238E27FC236}">
                <a16:creationId xmlns:a16="http://schemas.microsoft.com/office/drawing/2014/main" id="{01CC3FE1-B67A-D246-29D8-725A8103D18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795371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メイリオ">
      <a:majorFont>
        <a:latin typeface="メイリオ"/>
        <a:ea typeface="メイリオ"/>
        <a:cs typeface=""/>
      </a:majorFont>
      <a:minorFont>
        <a:latin typeface="メイリオ"/>
        <a:ea typeface="メイリオ"/>
        <a:cs typeface=""/>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deba4b51-64a5-4b77-ab7f-812b7f55ea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3093</Words>
  <Application>Microsoft Office PowerPoint</Application>
  <PresentationFormat>画面に合わせる (4:3)</PresentationFormat>
  <Paragraphs>279</Paragraphs>
  <Slides>22</Slides>
  <Notes>22</Notes>
  <HiddenSlides>0</HiddenSlides>
  <MMClips>0</MMClips>
  <ScaleCrop>false</ScaleCrop>
  <HeadingPairs>
    <vt:vector size="8" baseType="variant">
      <vt:variant>
        <vt:lpstr>使用されているフォント</vt:lpstr>
      </vt:variant>
      <vt:variant>
        <vt:i4>6</vt:i4>
      </vt:variant>
      <vt:variant>
        <vt:lpstr>テーマ</vt:lpstr>
      </vt:variant>
      <vt:variant>
        <vt:i4>4</vt:i4>
      </vt:variant>
      <vt:variant>
        <vt:lpstr>埋め込まれた OLE サーバー</vt:lpstr>
      </vt:variant>
      <vt:variant>
        <vt:i4>1</vt:i4>
      </vt:variant>
      <vt:variant>
        <vt:lpstr>スライド タイトル</vt:lpstr>
      </vt:variant>
      <vt:variant>
        <vt:i4>22</vt:i4>
      </vt:variant>
    </vt:vector>
  </HeadingPairs>
  <TitlesOfParts>
    <vt:vector size="33" baseType="lpstr">
      <vt:lpstr>Meiryo UI</vt:lpstr>
      <vt:lpstr>Meiryo</vt:lpstr>
      <vt:lpstr>Meiryo</vt:lpstr>
      <vt:lpstr>Yu Gothic</vt:lpstr>
      <vt:lpstr>Yu Gothic Light</vt:lpstr>
      <vt:lpstr>Arial</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2026-03-17T05:11:58Z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