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0" r:id="rId1"/>
    <p:sldMasterId id="2147483678" r:id="rId2"/>
    <p:sldMasterId id="2147483666" r:id="rId3"/>
  </p:sldMasterIdLst>
  <p:notesMasterIdLst>
    <p:notesMasterId r:id="rId25"/>
  </p:notesMasterIdLst>
  <p:sldIdLst>
    <p:sldId id="269" r:id="rId4"/>
    <p:sldId id="297" r:id="rId5"/>
    <p:sldId id="266" r:id="rId6"/>
    <p:sldId id="452" r:id="rId7"/>
    <p:sldId id="441" r:id="rId8"/>
    <p:sldId id="442" r:id="rId9"/>
    <p:sldId id="453" r:id="rId10"/>
    <p:sldId id="444" r:id="rId11"/>
    <p:sldId id="445" r:id="rId12"/>
    <p:sldId id="436" r:id="rId13"/>
    <p:sldId id="454" r:id="rId14"/>
    <p:sldId id="455" r:id="rId15"/>
    <p:sldId id="446" r:id="rId16"/>
    <p:sldId id="447" r:id="rId17"/>
    <p:sldId id="448" r:id="rId18"/>
    <p:sldId id="456" r:id="rId19"/>
    <p:sldId id="457" r:id="rId20"/>
    <p:sldId id="449" r:id="rId21"/>
    <p:sldId id="450" r:id="rId22"/>
    <p:sldId id="458" r:id="rId23"/>
    <p:sldId id="451" r:id="rId24"/>
  </p:sldIdLst>
  <p:sldSz cx="9144000" cy="6858000" type="screen4x3"/>
  <p:notesSz cx="7102475" cy="10233025"/>
  <p:custDataLst>
    <p:tags r:id="rId2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CC"/>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6" autoAdjust="0"/>
    <p:restoredTop sz="72242" autoAdjust="0"/>
  </p:normalViewPr>
  <p:slideViewPr>
    <p:cSldViewPr snapToObjects="1">
      <p:cViewPr varScale="1">
        <p:scale>
          <a:sx n="62" d="100"/>
          <a:sy n="62" d="100"/>
        </p:scale>
        <p:origin x="1138" y="62"/>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57" d="100"/>
          <a:sy n="57" d="100"/>
        </p:scale>
        <p:origin x="3293"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5467" tIns="47734" rIns="95467" bIns="4773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67" tIns="47734" rIns="95467" bIns="47734" rtlCol="0"/>
          <a:lstStyle>
            <a:lvl1pPr algn="r">
              <a:defRPr sz="13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1175" cy="4194175"/>
          </a:xfrm>
          <a:prstGeom prst="rect">
            <a:avLst/>
          </a:prstGeom>
          <a:noFill/>
          <a:ln w="12700">
            <a:solidFill>
              <a:prstClr val="black"/>
            </a:solidFill>
          </a:ln>
        </p:spPr>
        <p:txBody>
          <a:bodyPr vert="horz" lIns="95467" tIns="47734" rIns="95467" bIns="47734" rtlCol="0" anchor="ctr"/>
          <a:lstStyle/>
          <a:p>
            <a:endParaRPr lang="ja-JP" altLang="en-US"/>
          </a:p>
        </p:txBody>
      </p:sp>
      <p:sp>
        <p:nvSpPr>
          <p:cNvPr id="5" name="ノート プレースホルダー 4"/>
          <p:cNvSpPr>
            <a:spLocks noGrp="1"/>
          </p:cNvSpPr>
          <p:nvPr>
            <p:ph type="body" sz="quarter" idx="3"/>
          </p:nvPr>
        </p:nvSpPr>
        <p:spPr>
          <a:xfrm>
            <a:off x="710248" y="4924645"/>
            <a:ext cx="5681980" cy="4029254"/>
          </a:xfrm>
          <a:prstGeom prst="rect">
            <a:avLst/>
          </a:prstGeom>
        </p:spPr>
        <p:txBody>
          <a:bodyPr vert="horz" lIns="95467" tIns="47734" rIns="95467" bIns="4773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599"/>
            <a:ext cx="3077740" cy="513427"/>
          </a:xfrm>
          <a:prstGeom prst="rect">
            <a:avLst/>
          </a:prstGeom>
        </p:spPr>
        <p:txBody>
          <a:bodyPr vert="horz" lIns="95467" tIns="47734" rIns="95467" bIns="4773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9"/>
            <a:ext cx="3077740" cy="513427"/>
          </a:xfrm>
          <a:prstGeom prst="rect">
            <a:avLst/>
          </a:prstGeom>
        </p:spPr>
        <p:txBody>
          <a:bodyPr vert="horz" lIns="95467" tIns="47734" rIns="95467" bIns="47734"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794955"/>
          </a:xfrm>
        </p:spPr>
        <p:txBody>
          <a:bodyPr/>
          <a:lstStyle/>
          <a:p>
            <a:pPr indent="93340"/>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93340"/>
            <a:endParaRPr kumimoji="1" lang="en-US" altLang="ja-JP" dirty="0">
              <a:latin typeface="Meiryo UI" panose="020B0604030504040204" pitchFamily="50" charset="-128"/>
              <a:ea typeface="Meiryo UI" panose="020B0604030504040204" pitchFamily="50" charset="-128"/>
            </a:endParaRPr>
          </a:p>
          <a:p>
            <a:pPr indent="93340"/>
            <a:r>
              <a:rPr lang="ja-JP" altLang="en-US" dirty="0">
                <a:latin typeface="Meiryo UI" panose="020B0604030504040204" pitchFamily="50" charset="-128"/>
                <a:ea typeface="Meiryo UI" panose="020B0604030504040204" pitchFamily="50" charset="-128"/>
              </a:rPr>
              <a:t>この講座では、</a:t>
            </a:r>
            <a:r>
              <a:rPr kumimoji="1" lang="ja-JP" altLang="en-US" dirty="0">
                <a:latin typeface="Meiryo UI" panose="020B0604030504040204" pitchFamily="50" charset="-128"/>
                <a:ea typeface="Meiryo UI" panose="020B0604030504040204" pitchFamily="50" charset="-128"/>
              </a:rPr>
              <a:t>スマートフォンを買われてから、まだあまり操作方法をよくご存じではない方を対象として、</a:t>
            </a:r>
            <a:r>
              <a:rPr kumimoji="1" lang="ja-JP" altLang="en-US" strike="noStrike" dirty="0">
                <a:latin typeface="Meiryo UI" panose="020B0604030504040204" pitchFamily="50" charset="-128"/>
                <a:ea typeface="Meiryo UI" panose="020B0604030504040204" pitchFamily="50" charset="-128"/>
              </a:rPr>
              <a:t>マップ</a:t>
            </a:r>
            <a:r>
              <a:rPr kumimoji="1" lang="ja-JP" altLang="en-US" dirty="0">
                <a:latin typeface="Meiryo UI" panose="020B0604030504040204" pitchFamily="50" charset="-128"/>
                <a:ea typeface="Meiryo UI" panose="020B0604030504040204" pitchFamily="50" charset="-128"/>
              </a:rPr>
              <a:t>の使い方のご説明をします。</a:t>
            </a:r>
            <a:endParaRPr kumimoji="1" lang="en-US" altLang="ja-JP" dirty="0">
              <a:latin typeface="Meiryo UI" panose="020B0604030504040204" pitchFamily="50" charset="-128"/>
              <a:ea typeface="Meiryo UI" panose="020B0604030504040204" pitchFamily="50" charset="-128"/>
            </a:endParaRPr>
          </a:p>
          <a:p>
            <a:pPr indent="93340"/>
            <a:endParaRPr lang="en-US" altLang="ja-JP" dirty="0">
              <a:latin typeface="Meiryo UI" panose="020B0604030504040204" pitchFamily="50" charset="-128"/>
              <a:ea typeface="Meiryo UI" panose="020B0604030504040204" pitchFamily="50" charset="-128"/>
            </a:endParaRPr>
          </a:p>
          <a:p>
            <a:pPr indent="93340"/>
            <a:r>
              <a:rPr lang="ja-JP" altLang="en-US" dirty="0">
                <a:latin typeface="Meiryo UI" panose="020B0604030504040204" pitchFamily="50" charset="-128"/>
                <a:ea typeface="Meiryo UI" panose="020B0604030504040204" pitchFamily="50" charset="-128"/>
              </a:rPr>
              <a:t>今回ご紹介する</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でも</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でも使えますが、ご自分のスマートフォンにこのアプリが入っていない方は、講座の前にアプリをインストールする必要がありますのでご承知おきください。</a:t>
            </a:r>
            <a:endParaRPr lang="en-US" altLang="ja-JP" dirty="0">
              <a:latin typeface="Meiryo UI" panose="020B0604030504040204" pitchFamily="50" charset="-128"/>
              <a:ea typeface="Meiryo UI" panose="020B0604030504040204" pitchFamily="50" charset="-128"/>
            </a:endParaRPr>
          </a:p>
          <a:p>
            <a:pPr indent="93340"/>
            <a:endParaRPr lang="en-US" altLang="ja-JP" dirty="0">
              <a:latin typeface="Meiryo UI" panose="020B0604030504040204" pitchFamily="50" charset="-128"/>
              <a:ea typeface="Meiryo UI" panose="020B0604030504040204" pitchFamily="50" charset="-128"/>
            </a:endParaRPr>
          </a:p>
          <a:p>
            <a:pPr indent="93340"/>
            <a:endParaRPr lang="en-US" altLang="ja-JP" dirty="0">
              <a:latin typeface="Meiryo UI" panose="020B0604030504040204" pitchFamily="50" charset="-128"/>
              <a:ea typeface="Meiryo UI" panose="020B0604030504040204" pitchFamily="50" charset="-128"/>
            </a:endParaRPr>
          </a:p>
          <a:p>
            <a:pPr indent="93340"/>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3340"/>
            <a:endParaRPr lang="en-US" altLang="ja-JP" dirty="0">
              <a:latin typeface="Meiryo UI" panose="020B0604030504040204" pitchFamily="50" charset="-128"/>
              <a:ea typeface="Meiryo UI" panose="020B0604030504040204" pitchFamily="50" charset="-128"/>
            </a:endParaRPr>
          </a:p>
          <a:p>
            <a:pPr indent="93340"/>
            <a:r>
              <a:rPr lang="ja-JP" altLang="en-US" dirty="0">
                <a:latin typeface="Meiryo UI" panose="020B0604030504040204" pitchFamily="50" charset="-128"/>
                <a:ea typeface="Meiryo UI" panose="020B0604030504040204" pitchFamily="50" charset="-128"/>
              </a:rPr>
              <a:t>講師の皆様は、受講者の皆様が</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をご自身のスマートフォンにインストールしているかどうかを講座が始まる前に確認するようにしてください。</a:t>
            </a:r>
            <a:endParaRPr lang="en-US" altLang="ja-JP" dirty="0">
              <a:latin typeface="Meiryo UI" panose="020B0604030504040204" pitchFamily="50" charset="-128"/>
              <a:ea typeface="Meiryo UI" panose="020B0604030504040204" pitchFamily="50" charset="-128"/>
            </a:endParaRPr>
          </a:p>
          <a:p>
            <a:pPr indent="93336"/>
            <a:endParaRPr lang="en-US" altLang="ja-JP" dirty="0">
              <a:latin typeface="Meiryo UI" panose="020B0604030504040204" pitchFamily="50" charset="-128"/>
              <a:ea typeface="Meiryo UI" panose="020B0604030504040204" pitchFamily="50" charset="-128"/>
            </a:endParaRPr>
          </a:p>
          <a:p>
            <a:pPr indent="93336"/>
            <a:r>
              <a:rPr lang="ja-JP" altLang="en-US" dirty="0">
                <a:latin typeface="Meiryo UI" panose="020B0604030504040204" pitchFamily="50" charset="-128"/>
                <a:ea typeface="Meiryo UI" panose="020B0604030504040204" pitchFamily="50" charset="-128"/>
              </a:rPr>
              <a:t>講座開始時は参加者も固くなってしまいがちですので、しっかりと冒頭の挨拶にて明るく柔らかい雰囲気を作りましょう。</a:t>
            </a:r>
          </a:p>
          <a:p>
            <a:pPr indent="93336"/>
            <a:endParaRPr lang="ja-JP" altLang="en-US" dirty="0">
              <a:latin typeface="Meiryo UI" panose="020B0604030504040204" pitchFamily="50" charset="-128"/>
              <a:ea typeface="Meiryo UI" panose="020B0604030504040204" pitchFamily="50" charset="-128"/>
            </a:endParaRPr>
          </a:p>
          <a:p>
            <a:pPr indent="93336"/>
            <a:r>
              <a:rPr lang="ja-JP" altLang="en-US" dirty="0">
                <a:latin typeface="Meiryo UI" panose="020B0604030504040204" pitchFamily="50" charset="-128"/>
                <a:ea typeface="Meiryo UI" panose="020B0604030504040204" pitchFamily="50" charset="-128"/>
              </a:rPr>
              <a:t>また、「アイコン」や「タップ」といったカタカナ言葉を聞いて意欲が薄まってしまうことがよくありますので、</a:t>
            </a:r>
            <a:endParaRPr lang="en-US" altLang="ja-JP" dirty="0">
              <a:latin typeface="Meiryo UI" panose="020B0604030504040204" pitchFamily="50" charset="-128"/>
              <a:ea typeface="Meiryo UI" panose="020B0604030504040204" pitchFamily="50" charset="-128"/>
            </a:endParaRPr>
          </a:p>
          <a:p>
            <a:pPr indent="93336"/>
            <a:r>
              <a:rPr lang="ja-JP" altLang="en-US" dirty="0">
                <a:latin typeface="Meiryo UI" panose="020B0604030504040204" pitchFamily="50" charset="-128"/>
                <a:ea typeface="Meiryo UI" panose="020B0604030504040204" pitchFamily="50" charset="-128"/>
              </a:rPr>
              <a:t>講座中は日本語に置き換えて話したり、実演も踏まえながら丁寧にご説明ください。</a:t>
            </a:r>
          </a:p>
          <a:p>
            <a:pPr indent="93336"/>
            <a:endParaRPr lang="en-US" altLang="ja-JP" dirty="0">
              <a:latin typeface="Meiryo UI" panose="020B0604030504040204" pitchFamily="50" charset="-128"/>
              <a:ea typeface="Meiryo UI" panose="020B0604030504040204" pitchFamily="50" charset="-128"/>
            </a:endParaRPr>
          </a:p>
          <a:p>
            <a:pPr indent="93336"/>
            <a:r>
              <a:rPr lang="ja-JP" altLang="en-US" dirty="0">
                <a:latin typeface="Meiryo UI" panose="020B0604030504040204" pitchFamily="50" charset="-128"/>
                <a:ea typeface="Meiryo UI" panose="020B0604030504040204" pitchFamily="50" charset="-128"/>
              </a:rPr>
              <a:t>もしくはカタカナ言葉が出てくる際にしっかりと説明を挟みましょう。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36"/>
            <a:r>
              <a:rPr lang="ja-JP" altLang="en-US" dirty="0"/>
              <a:t>それでは</a:t>
            </a:r>
            <a:r>
              <a:rPr lang="en-US" altLang="ja-JP" dirty="0"/>
              <a:t>Google</a:t>
            </a:r>
            <a:r>
              <a:rPr lang="ja-JP" altLang="en-US" dirty="0"/>
              <a:t>マップを起動してみましょう。</a:t>
            </a:r>
          </a:p>
          <a:p>
            <a:pPr indent="96136"/>
            <a:endParaRPr lang="ja-JP" altLang="en-US" dirty="0"/>
          </a:p>
          <a:p>
            <a:pPr indent="96136"/>
            <a:r>
              <a:rPr lang="ja-JP" altLang="en-US" dirty="0"/>
              <a:t>①ホーム画面上で</a:t>
            </a:r>
            <a:r>
              <a:rPr lang="en-US" altLang="ja-JP" dirty="0"/>
              <a:t>Google</a:t>
            </a:r>
            <a:r>
              <a:rPr lang="ja-JP" altLang="en-US" dirty="0"/>
              <a:t>マップのマークを押してください。</a:t>
            </a:r>
          </a:p>
          <a:p>
            <a:pPr indent="96136"/>
            <a:endParaRPr lang="ja-JP" altLang="en-US" dirty="0"/>
          </a:p>
          <a:p>
            <a:pPr indent="96136"/>
            <a:r>
              <a:rPr lang="ja-JP" altLang="en-US" dirty="0"/>
              <a:t>②のように地図が表示されます。今いるあたりの地図が画面に表示されれば位置情報が有効になった状態での起動に成功です。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942680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8CD8D-0CBE-838F-8A2C-795C93C3A2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07E1DCF-ED32-5219-7419-8D1351DE10D9}"/>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65EE00D2-CA31-7CE6-EECD-BE88F1312D03}"/>
              </a:ext>
            </a:extLst>
          </p:cNvPr>
          <p:cNvSpPr>
            <a:spLocks noGrp="1"/>
          </p:cNvSpPr>
          <p:nvPr>
            <p:ph type="body" idx="1"/>
          </p:nvPr>
        </p:nvSpPr>
        <p:spPr/>
        <p:txBody>
          <a:bodyPr/>
          <a:lstStyle/>
          <a:p>
            <a:pPr indent="96136"/>
            <a:r>
              <a:rPr lang="ja-JP" altLang="en-US" dirty="0"/>
              <a:t>それでは地図を拡大縮小してみましょう。</a:t>
            </a:r>
          </a:p>
          <a:p>
            <a:pPr indent="96136"/>
            <a:endParaRPr lang="ja-JP" altLang="en-US" dirty="0"/>
          </a:p>
          <a:p>
            <a:pPr indent="96136"/>
            <a:r>
              <a:rPr lang="ja-JP" altLang="en-US" dirty="0"/>
              <a:t>最初に、人差し指と親指を何かものをつまんだような形にしてください。</a:t>
            </a:r>
            <a:endParaRPr lang="en-US" altLang="ja-JP" dirty="0"/>
          </a:p>
          <a:p>
            <a:pPr indent="96136"/>
            <a:endParaRPr lang="ja-JP" altLang="en-US" dirty="0"/>
          </a:p>
          <a:p>
            <a:pPr indent="96136"/>
            <a:r>
              <a:rPr lang="ja-JP" altLang="en-US" dirty="0"/>
              <a:t>次に、地図上の拡大したい部分にその先端を置きます。</a:t>
            </a:r>
          </a:p>
          <a:p>
            <a:pPr indent="96136"/>
            <a:endParaRPr lang="ja-JP" altLang="en-US" dirty="0"/>
          </a:p>
          <a:p>
            <a:pPr indent="96136"/>
            <a:r>
              <a:rPr lang="ja-JP" altLang="en-US" dirty="0"/>
              <a:t>次に、画面上で２本の指を閉じた状態からゆっくり広げてみましょう。</a:t>
            </a:r>
          </a:p>
          <a:p>
            <a:pPr indent="96136"/>
            <a:endParaRPr lang="en-US" altLang="ja-JP" dirty="0"/>
          </a:p>
          <a:p>
            <a:pPr indent="96136"/>
            <a:r>
              <a:rPr lang="ja-JP" altLang="en-US" dirty="0"/>
              <a:t>画面上の地図が拡大表示され、詳細を確認することができます。</a:t>
            </a:r>
          </a:p>
          <a:p>
            <a:pPr indent="96136"/>
            <a:endParaRPr lang="en-US" altLang="ja-JP" dirty="0"/>
          </a:p>
          <a:p>
            <a:pPr indent="96136"/>
            <a:r>
              <a:rPr lang="ja-JP" altLang="en-US" dirty="0"/>
              <a:t>反対に、広げた状態から閉じるようにすると地図が縮小します。</a:t>
            </a:r>
          </a:p>
          <a:p>
            <a:pPr indent="96136"/>
            <a:endParaRPr lang="ja-JP" altLang="en-US" dirty="0"/>
          </a:p>
          <a:p>
            <a:pPr indent="96136"/>
            <a:r>
              <a:rPr lang="ja-JP" altLang="en-US" dirty="0"/>
              <a:t>指の間隔を広げるように動かして画面を大きくする方（拡大）を、ピンチアウト</a:t>
            </a:r>
          </a:p>
          <a:p>
            <a:pPr indent="96136"/>
            <a:r>
              <a:rPr lang="ja-JP" altLang="en-US" dirty="0"/>
              <a:t>指の間隔を狭めるように動かして画面を小さくする方（縮小）を、ピンチインと言います。</a:t>
            </a:r>
          </a:p>
          <a:p>
            <a:pPr indent="96136"/>
            <a:endParaRPr lang="ja-JP" altLang="en-US" dirty="0"/>
          </a:p>
          <a:p>
            <a:pPr indent="96136"/>
            <a:r>
              <a:rPr lang="ja-JP" altLang="en-US" dirty="0"/>
              <a:t>同じ操作で拡大縮小ができるアプリが他にもありますので、この操作はぜひ覚えましょう。</a:t>
            </a:r>
          </a:p>
          <a:p>
            <a:pPr indent="96136"/>
            <a:endParaRPr lang="ja-JP" altLang="en-US" dirty="0"/>
          </a:p>
          <a:p>
            <a:pPr indent="96136"/>
            <a:r>
              <a:rPr lang="en-US" altLang="ja-JP" dirty="0"/>
              <a:t>【</a:t>
            </a:r>
            <a:r>
              <a:rPr lang="ja-JP" altLang="en-US" dirty="0"/>
              <a:t>補足説明</a:t>
            </a:r>
            <a:r>
              <a:rPr lang="en-US" altLang="ja-JP" dirty="0"/>
              <a:t>】</a:t>
            </a:r>
          </a:p>
          <a:p>
            <a:pPr indent="96136"/>
            <a:r>
              <a:rPr lang="ja-JP" altLang="en-US" dirty="0"/>
              <a:t>ここから実際の操作方法に入りますので、講師の皆様は受講者の理解度を見ながら進めるようにしてください。</a:t>
            </a:r>
          </a:p>
          <a:p>
            <a:pPr indent="96136"/>
            <a:endParaRPr lang="en-US" altLang="ja-JP" dirty="0"/>
          </a:p>
          <a:p>
            <a:pPr indent="96136"/>
            <a:r>
              <a:rPr lang="ja-JP" altLang="en-US" dirty="0"/>
              <a:t>受講者がピンチアウトやピンチインのような操作に慣れていない可能性もありますので</a:t>
            </a:r>
          </a:p>
          <a:p>
            <a:pPr indent="96136"/>
            <a:r>
              <a:rPr lang="ja-JP" altLang="en-US" dirty="0"/>
              <a:t>操作に慣れるために、一定の時間を設けて、実践してもらうと良いでしょう。</a:t>
            </a:r>
          </a:p>
        </p:txBody>
      </p:sp>
      <p:sp>
        <p:nvSpPr>
          <p:cNvPr id="4" name="スライド番号プレースホルダー 3">
            <a:extLst>
              <a:ext uri="{FF2B5EF4-FFF2-40B4-BE49-F238E27FC236}">
                <a16:creationId xmlns:a16="http://schemas.microsoft.com/office/drawing/2014/main" id="{2B046C95-07D7-243D-5A85-6EF47D3F7B26}"/>
              </a:ext>
            </a:extLst>
          </p:cNvPr>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1446023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7A4FD-C3D5-E2DF-7465-8280CF9977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BC18D6C-45DC-70A7-96FA-19D21850D2B8}"/>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09F88002-A184-2597-2EBF-FE552E750CBB}"/>
              </a:ext>
            </a:extLst>
          </p:cNvPr>
          <p:cNvSpPr>
            <a:spLocks noGrp="1"/>
          </p:cNvSpPr>
          <p:nvPr>
            <p:ph type="body" idx="1"/>
          </p:nvPr>
        </p:nvSpPr>
        <p:spPr/>
        <p:txBody>
          <a:bodyPr/>
          <a:lstStyle/>
          <a:p>
            <a:pPr indent="96136"/>
            <a:r>
              <a:rPr lang="ja-JP" altLang="en-US" dirty="0"/>
              <a:t>それでは他の地域の地図を見てみましょう。</a:t>
            </a:r>
          </a:p>
          <a:p>
            <a:pPr indent="96136"/>
            <a:endParaRPr lang="ja-JP" altLang="en-US" dirty="0"/>
          </a:p>
          <a:p>
            <a:pPr indent="96136"/>
            <a:r>
              <a:rPr lang="ja-JP" altLang="en-US" dirty="0"/>
              <a:t>現在表示されている画面に指を置き、上下左右にスライドさせることで</a:t>
            </a:r>
          </a:p>
          <a:p>
            <a:pPr indent="96136"/>
            <a:r>
              <a:rPr lang="ja-JP" altLang="en-US" dirty="0"/>
              <a:t>お好きな地域の地図を見ることができるようになります。</a:t>
            </a:r>
          </a:p>
          <a:p>
            <a:pPr indent="96136"/>
            <a:endParaRPr lang="ja-JP" altLang="en-US" dirty="0"/>
          </a:p>
          <a:p>
            <a:pPr indent="96136"/>
            <a:r>
              <a:rPr lang="ja-JP" altLang="en-US" dirty="0"/>
              <a:t>ぜひご自宅の近くなどを見てみてください。</a:t>
            </a:r>
          </a:p>
          <a:p>
            <a:pPr indent="96136"/>
            <a:endParaRPr lang="ja-JP" altLang="en-US" dirty="0"/>
          </a:p>
          <a:p>
            <a:pPr indent="96136"/>
            <a:r>
              <a:rPr lang="ja-JP" altLang="en-US" dirty="0"/>
              <a:t>地図上で今いる場所に戻る際には、画面右下の現在地ボタンという丸いボタンを押してください。</a:t>
            </a:r>
          </a:p>
        </p:txBody>
      </p:sp>
      <p:sp>
        <p:nvSpPr>
          <p:cNvPr id="4" name="スライド番号プレースホルダー 3">
            <a:extLst>
              <a:ext uri="{FF2B5EF4-FFF2-40B4-BE49-F238E27FC236}">
                <a16:creationId xmlns:a16="http://schemas.microsoft.com/office/drawing/2014/main" id="{86696B2E-3D60-9824-19E7-D81BD105B6CB}"/>
              </a:ext>
            </a:extLst>
          </p:cNvPr>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51113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94460"/>
          </a:xfrm>
        </p:spPr>
        <p:txBody>
          <a:bodyPr/>
          <a:lstStyle/>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画面に表示された地図は航空写真の表示に変更することができます。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①画面右上にある書類を積み重ねたような丸いアイコンを押してみましょう。</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このボタンは地図の種類ボタンといい、選択することで地図を切り替えることができるボタンになっています。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②画面にメニュー画面が表示されたら、「航空写真」を押してみてください。</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③地図が切り替わり、航空写真が表示されます。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最初に表示されていた地図と同じく画面に触れながら２本の指の間隔を開いていくと、拡大表示され、詳細を見ることができます。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元の表示に戻すには、最初と同じく「地図の種類」のボタンを押し、メニューから「デフォルト」を選択してください。</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他に「地形」のメニューを選択することで、また別の地図が表示されますので、用途に応じて地図表示を切り替えてご使用ください。</a:t>
            </a:r>
          </a:p>
          <a:p>
            <a:pPr indent="96136"/>
            <a:endParaRPr lang="ja-JP" altLang="en-US"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36"/>
            <a:r>
              <a:rPr lang="ja-JP" altLang="en-US" dirty="0">
                <a:latin typeface="Meiryo UI" panose="020B0604030504040204" pitchFamily="50" charset="-128"/>
                <a:ea typeface="Meiryo UI" panose="020B0604030504040204" pitchFamily="50" charset="-128"/>
              </a:rPr>
              <a:t>講師の皆様は、航空写真に切り替えることにより、実際の画像に近くなることをご説明ください。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293436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121038"/>
          </a:xfrm>
        </p:spPr>
        <p:txBody>
          <a:bodyPr/>
          <a:lstStyle/>
          <a:p>
            <a:pPr indent="96136"/>
            <a:r>
              <a:rPr lang="ja-JP" altLang="en-US" dirty="0">
                <a:latin typeface="Meiryo UI" panose="020B0604030504040204" pitchFamily="50" charset="-128"/>
                <a:ea typeface="Meiryo UI" panose="020B0604030504040204" pitchFamily="50" charset="-128"/>
              </a:rPr>
              <a:t>道路の混雑状況を確認する場合は、①まず地図の種類ボタンを押します。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②次にメニューの中から「交通状況」を押します。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③道路の混雑状況が表示されます。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・緑表示の道路は、渋滞は無し</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・橙色の道路は、やや渋滞</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・赤色の道路は、渋滞</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ということを表示しています。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時間差などもあり、必ずしも正確な情報とは限りませんので参考までの情報としてご参照いただくと良いでしょう。</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元の表示に戻すには、最初と同じく「地図の種類」のボタンを押し、メニューから「デフォルト」を選択してください。</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3086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569145"/>
          </a:xfrm>
        </p:spPr>
        <p:txBody>
          <a:bodyPr/>
          <a:lstStyle/>
          <a:p>
            <a:pPr indent="96136"/>
            <a:r>
              <a:rPr lang="ja-JP" altLang="en-US" dirty="0">
                <a:latin typeface="Meiryo UI" panose="020B0604030504040204" pitchFamily="50" charset="-128"/>
                <a:ea typeface="Meiryo UI" panose="020B0604030504040204" pitchFamily="50" charset="-128"/>
              </a:rPr>
              <a:t>次は「ストリートビュー」機能を使ってみましょう。</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この機能は地図内で指定したエリアの風景写真を見ることができる機能です。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①最初に地図の種類ボタンを押します。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②メニューの中から「ストリートビュー」を選択したら「✕」ボタンを押し、いったん地図の種類メニューを閉じます。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③画面の表示が変化し、道路が青い線で表示されていることを確認して下さい。</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915627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205E6-0173-C610-8C8A-0044F689810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A0499D4-2628-97AC-35FE-2C0D6F633984}"/>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8A457A98-F18E-3626-B90F-E44239782F11}"/>
              </a:ext>
            </a:extLst>
          </p:cNvPr>
          <p:cNvSpPr>
            <a:spLocks noGrp="1"/>
          </p:cNvSpPr>
          <p:nvPr>
            <p:ph type="body" idx="1"/>
          </p:nvPr>
        </p:nvSpPr>
        <p:spPr>
          <a:xfrm>
            <a:off x="710248" y="4743090"/>
            <a:ext cx="5681980" cy="5569145"/>
          </a:xfrm>
        </p:spPr>
        <p:txBody>
          <a:bodyPr/>
          <a:lstStyle/>
          <a:p>
            <a:pPr indent="96136"/>
            <a:r>
              <a:rPr lang="ja-JP" altLang="en-US" dirty="0">
                <a:latin typeface="Meiryo UI" panose="020B0604030504040204" pitchFamily="50" charset="-128"/>
                <a:ea typeface="Meiryo UI" panose="020B0604030504040204" pitchFamily="50" charset="-128"/>
              </a:rPr>
              <a:t>③画面の表示が変化し、道路が青い線で表示されていることを確認してください。</a:t>
            </a:r>
            <a:endParaRPr lang="en-US" altLang="ja-JP"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④次に見たい場所の青い線上を押します。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⑤画面が切り替わり、画面の上半分に風景が表示されればストリートビュー機能で風景を表示することに成功となります。</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次のページではストリートビューの様々な操作方法をご説明します。</a:t>
            </a:r>
          </a:p>
          <a:p>
            <a:pPr indent="9613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9ED90E7B-0193-38EC-08D5-D1BCA0977C4C}"/>
              </a:ext>
            </a:extLst>
          </p:cNvPr>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2585451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652AE-58DB-B5F9-7E9E-AA754072DB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569F37-7FC3-7FA3-8325-1AAE85FD5075}"/>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ABFE973C-A429-7F2E-92E1-684140284FCE}"/>
              </a:ext>
            </a:extLst>
          </p:cNvPr>
          <p:cNvSpPr>
            <a:spLocks noGrp="1"/>
          </p:cNvSpPr>
          <p:nvPr>
            <p:ph type="body" idx="1"/>
          </p:nvPr>
        </p:nvSpPr>
        <p:spPr>
          <a:xfrm>
            <a:off x="710248" y="4743090"/>
            <a:ext cx="5681980" cy="5569145"/>
          </a:xfrm>
        </p:spPr>
        <p:txBody>
          <a:bodyPr/>
          <a:lstStyle/>
          <a:p>
            <a:pPr indent="96136"/>
            <a:r>
              <a:rPr lang="ja-JP" altLang="en-US" dirty="0">
                <a:latin typeface="Meiryo UI" panose="020B0604030504040204" pitchFamily="50" charset="-128"/>
                <a:ea typeface="Meiryo UI" panose="020B0604030504040204" pitchFamily="50" charset="-128"/>
              </a:rPr>
              <a:t>最初に風景が表示された状態で写真を左右にスライドしてみましょう。</a:t>
            </a:r>
            <a:endParaRPr lang="en-US" altLang="ja-JP"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写真が水平方向に回転し、横や後ろを参照することができます。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次は道路上に表示された矢印を押してみましょう。</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写真が指定した方向のものに切り替わります。この機能で少しずつ移動しながら風景を参照することができます。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最後にピンチアウトで写真を拡大してみましょう。</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風景の中から目印を確認したり、お店の看板などを確認するのに便利な機能になっています。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ぜひ、この機能を活用し、行ってみたい場所や、思い出の場所などを参照してみてください。</a:t>
            </a:r>
          </a:p>
          <a:p>
            <a:pPr indent="96136"/>
            <a:endParaRPr lang="ja-JP" altLang="en-US"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36"/>
            <a:r>
              <a:rPr lang="ja-JP" altLang="en-US" dirty="0">
                <a:latin typeface="Meiryo UI" panose="020B0604030504040204" pitchFamily="50" charset="-128"/>
                <a:ea typeface="Meiryo UI" panose="020B0604030504040204" pitchFamily="50" charset="-128"/>
              </a:rPr>
              <a:t>講師の皆様は、近所の有名なスポットや国内や海外の有名な観光地を例に、実際にストリートビューを確認すると良いでしょう。</a:t>
            </a:r>
            <a:endParaRPr lang="en-US" altLang="ja-JP"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国や地域によってはストリートビューが出ない場合もありますのでご注意ください。</a:t>
            </a:r>
            <a:endParaRPr lang="en-US" altLang="ja-JP"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また、受講者の方が実際にストリートビューを確認する時間を確保したほうがより良いでしょう。</a:t>
            </a:r>
          </a:p>
          <a:p>
            <a:pPr indent="9613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BEADD2D-AE8C-D4E1-47D4-94FA826D9563}"/>
              </a:ext>
            </a:extLst>
          </p:cNvPr>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723223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794955"/>
          </a:xfrm>
        </p:spPr>
        <p:txBody>
          <a:bodyPr/>
          <a:lstStyle/>
          <a:p>
            <a:pPr indent="96136"/>
            <a:r>
              <a:rPr lang="ja-JP" altLang="en-US" dirty="0">
                <a:latin typeface="Meiryo UI" panose="020B0604030504040204" pitchFamily="50" charset="-128"/>
                <a:ea typeface="Meiryo UI" panose="020B0604030504040204" pitchFamily="50" charset="-128"/>
              </a:rPr>
              <a:t>目的地が特定の場所ではなく、例えば「近隣のレストランを調べたい」といった場合には、画面上部の検索バー下に表示された分野別のメニューから検索することが可能です。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今回は一緒に「レストラン」を探してみましょう。</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①メニューの中から「レストラン」を押します。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②画面が切り替わり、近隣にあるレストランの一覧が地図とリストで表示されます。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この画面で、地図から探す場合は、</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の地図上で目的地を押して選択します。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リストの一覧から選ぶ場合は画面下の</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を下にスクロールすると、お店のリストが表示されますので、この中から目的のお店を選択してください。</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③お店を選択すると画面が切り替わり、そのお店の営業時間、メニュー、クチコミなどが表示されますので内容を確認してからお店へ向かうことができます。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レストランの他にも「コーヒー」や「コンビニ」など様々な業種から検索ができますので、ぜひ活用してみてください。</a:t>
            </a:r>
            <a:endParaRPr lang="ja-JP" altLang="en-US" dirty="0"/>
          </a:p>
          <a:p>
            <a:pPr indent="9778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373193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308382"/>
          </a:xfrm>
        </p:spPr>
        <p:txBody>
          <a:bodyPr/>
          <a:lstStyle/>
          <a:p>
            <a:pPr indent="96136"/>
            <a:r>
              <a:rPr lang="ja-JP" altLang="en-US" dirty="0">
                <a:latin typeface="Meiryo UI" panose="020B0604030504040204" pitchFamily="50" charset="-128"/>
                <a:ea typeface="Meiryo UI" panose="020B0604030504040204" pitchFamily="50" charset="-128"/>
              </a:rPr>
              <a:t>①前のページで検索した店舗情報の画面の中から「経路」と表示されたボタンを押します。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②画面が切り替わり、色々な経路が表示されます。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「出発地」の他、交通手段、出発時間や到着時間等が選択できますので、必要に応じて押して探索条件を変更することが可能です。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次のページではこの画面の使い方をご説明します。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86581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この講座では、マップの使い方について学びます。</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講師の皆様は、本講座では、</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マップを例に地図の使い方を説明するとお伝えください。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大まかな講座内容を冒頭に提示し、目的を明確化させましょう。​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また、受講者のお使いの機種が何であるかを確認してから講座を始めると良いでしょう。​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機種の違いで不安になり、意欲が薄れてしまいやすくなるので、安心してもらえる雰囲気づくりをしましょう。​</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2AF8C-8875-A22E-7AF1-B5006CA48F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3CD297-7D74-5E27-1B05-F66C61AC2CE9}"/>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64332D52-62D9-EEFE-B52C-1A38C18EADDC}"/>
              </a:ext>
            </a:extLst>
          </p:cNvPr>
          <p:cNvSpPr>
            <a:spLocks noGrp="1"/>
          </p:cNvSpPr>
          <p:nvPr>
            <p:ph type="body" idx="1"/>
          </p:nvPr>
        </p:nvSpPr>
        <p:spPr>
          <a:xfrm>
            <a:off x="710248" y="4924644"/>
            <a:ext cx="5681980" cy="5308382"/>
          </a:xfrm>
        </p:spPr>
        <p:txBody>
          <a:bodyPr/>
          <a:lstStyle/>
          <a:p>
            <a:pPr indent="96136"/>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マップでは目的地までの経路検索の際、様々な条件の設定を行うことができます。</a:t>
            </a:r>
          </a:p>
          <a:p>
            <a:pPr indent="96136"/>
            <a:endParaRPr lang="ja-JP" altLang="en-US"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では経路の検索条件を設定することができます。現在地点を出発地点にした検索以外にも</a:t>
            </a:r>
          </a:p>
          <a:p>
            <a:pPr indent="96136"/>
            <a:r>
              <a:rPr lang="ja-JP" altLang="en-US" dirty="0">
                <a:latin typeface="Meiryo UI" panose="020B0604030504040204" pitchFamily="50" charset="-128"/>
                <a:ea typeface="Meiryo UI" panose="020B0604030504040204" pitchFamily="50" charset="-128"/>
              </a:rPr>
              <a:t>例えばご自宅から出発した場合や職場から出発した場合など様々なシチュエーションを想定した検索が可能です。</a:t>
            </a:r>
          </a:p>
          <a:p>
            <a:pPr indent="96136"/>
            <a:endParaRPr lang="ja-JP" altLang="en-US"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では、出発日時を任意の日付に変えたり、出発時間の代わりに到着時間に変更したりすることが可能です。</a:t>
            </a:r>
          </a:p>
          <a:p>
            <a:pPr indent="96136"/>
            <a:endParaRPr lang="ja-JP" altLang="en-US"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では、移動手段を選択することができます。例えばバスを優先して使いたい場合や飛行機を使った経路を検索条件から除外したい場合などにお使いいただけます。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探索条件の変更が終了したら、</a:t>
            </a:r>
            <a:r>
              <a:rPr lang="en-US" altLang="ja-JP" dirty="0">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でおすすめの経路を選択し詳細を確認しましょう。</a:t>
            </a:r>
          </a:p>
          <a:p>
            <a:pPr indent="96136"/>
            <a:endParaRPr lang="ja-JP" altLang="en-US"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36"/>
            <a:r>
              <a:rPr lang="ja-JP" altLang="en-US" dirty="0">
                <a:latin typeface="Meiryo UI" panose="020B0604030504040204" pitchFamily="50" charset="-128"/>
                <a:ea typeface="Meiryo UI" panose="020B0604030504040204" pitchFamily="50" charset="-128"/>
              </a:rPr>
              <a:t>講師の皆様は、受講者の理解度を確認しながら進めてください。</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特に、検索画面が難しいと感じる受講者がいた場合は、出発時間や交通手段はどうするか、質問を投げかけながら、一つずつ設定を行うようにご案内ください。</a:t>
            </a:r>
            <a:endParaRPr lang="en-US" altLang="ja-JP"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また、最寄り駅のような身近な施設等を例に、実際に目的地までの経路を調べる練習問題を出しても良いでしょう。</a:t>
            </a:r>
          </a:p>
        </p:txBody>
      </p:sp>
      <p:sp>
        <p:nvSpPr>
          <p:cNvPr id="4" name="スライド番号プレースホルダー 3">
            <a:extLst>
              <a:ext uri="{FF2B5EF4-FFF2-40B4-BE49-F238E27FC236}">
                <a16:creationId xmlns:a16="http://schemas.microsoft.com/office/drawing/2014/main" id="{F4665C00-7DF3-0AF6-D90D-5202EF306D6A}"/>
              </a:ext>
            </a:extLst>
          </p:cNvPr>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3632362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794955"/>
          </a:xfrm>
        </p:spPr>
        <p:txBody>
          <a:bodyPr/>
          <a:lstStyle/>
          <a:p>
            <a:pPr indent="96136"/>
            <a:r>
              <a:rPr lang="ja-JP" altLang="en-US" u="none" dirty="0">
                <a:latin typeface="Meiryo UI" panose="020B0604030504040204" pitchFamily="50" charset="-128"/>
                <a:ea typeface="Meiryo UI" panose="020B0604030504040204" pitchFamily="50" charset="-128"/>
              </a:rPr>
              <a:t>⑤前ページの画面から経路を選択すると画面下に「開始」と書かれたボタンが表示されます。</a:t>
            </a:r>
            <a:endParaRPr lang="en-US" altLang="ja-JP" u="none" dirty="0">
              <a:latin typeface="Meiryo UI" panose="020B0604030504040204" pitchFamily="50" charset="-128"/>
              <a:ea typeface="Meiryo UI" panose="020B0604030504040204" pitchFamily="50" charset="-128"/>
            </a:endParaRPr>
          </a:p>
          <a:p>
            <a:pPr indent="96136"/>
            <a:endParaRPr lang="ja-JP" altLang="en-US" u="none" dirty="0">
              <a:latin typeface="Meiryo UI" panose="020B0604030504040204" pitchFamily="50" charset="-128"/>
              <a:ea typeface="Meiryo UI" panose="020B0604030504040204" pitchFamily="50" charset="-128"/>
            </a:endParaRPr>
          </a:p>
          <a:p>
            <a:pPr indent="96136"/>
            <a:r>
              <a:rPr lang="ja-JP" altLang="en-US" u="none" dirty="0">
                <a:latin typeface="Meiryo UI" panose="020B0604030504040204" pitchFamily="50" charset="-128"/>
                <a:ea typeface="Meiryo UI" panose="020B0604030504040204" pitchFamily="50" charset="-128"/>
              </a:rPr>
              <a:t>このボタンを押すと、音声と画面表示によるナビゲーションが開始されます。</a:t>
            </a:r>
          </a:p>
          <a:p>
            <a:pPr indent="96136"/>
            <a:endParaRPr lang="ja-JP" altLang="en-US" u="none" dirty="0">
              <a:latin typeface="Meiryo UI" panose="020B0604030504040204" pitchFamily="50" charset="-128"/>
              <a:ea typeface="Meiryo UI" panose="020B0604030504040204" pitchFamily="50" charset="-128"/>
            </a:endParaRPr>
          </a:p>
          <a:p>
            <a:pPr indent="96136"/>
            <a:r>
              <a:rPr lang="ja-JP" altLang="en-US" u="none" dirty="0">
                <a:latin typeface="Meiryo UI" panose="020B0604030504040204" pitchFamily="50" charset="-128"/>
                <a:ea typeface="Meiryo UI" panose="020B0604030504040204" pitchFamily="50" charset="-128"/>
              </a:rPr>
              <a:t>この例の、海浜幕張駅を降りた後に表示してある地図が折り畳まれたようなアイコンを押すと⑥のように電車を降りた後の目的地までの徒歩ルートを指示してくれます。</a:t>
            </a:r>
          </a:p>
          <a:p>
            <a:pPr indent="96136"/>
            <a:endParaRPr lang="ja-JP" altLang="en-US" u="none" dirty="0">
              <a:latin typeface="Meiryo UI" panose="020B0604030504040204" pitchFamily="50" charset="-128"/>
              <a:ea typeface="Meiryo UI" panose="020B0604030504040204" pitchFamily="50" charset="-128"/>
            </a:endParaRPr>
          </a:p>
          <a:p>
            <a:pPr indent="96136"/>
            <a:r>
              <a:rPr lang="ja-JP" altLang="en-US" u="none" dirty="0">
                <a:latin typeface="Meiryo UI" panose="020B0604030504040204" pitchFamily="50" charset="-128"/>
                <a:ea typeface="Meiryo UI" panose="020B0604030504040204" pitchFamily="50" charset="-128"/>
              </a:rPr>
              <a:t>元の画面に戻りたい場合は、画面左上にある矢印マークを押してください。</a:t>
            </a:r>
          </a:p>
          <a:p>
            <a:pPr indent="96136"/>
            <a:endParaRPr lang="ja-JP" altLang="en-US" u="none" dirty="0">
              <a:latin typeface="Meiryo UI" panose="020B0604030504040204" pitchFamily="50" charset="-128"/>
              <a:ea typeface="Meiryo UI" panose="020B0604030504040204" pitchFamily="50" charset="-128"/>
            </a:endParaRPr>
          </a:p>
          <a:p>
            <a:pPr indent="96136"/>
            <a:r>
              <a:rPr lang="ja-JP" altLang="en-US" u="none" dirty="0">
                <a:latin typeface="Meiryo UI" panose="020B0604030504040204" pitchFamily="50" charset="-128"/>
                <a:ea typeface="Meiryo UI" panose="020B0604030504040204" pitchFamily="50" charset="-128"/>
              </a:rPr>
              <a:t>最後に、ナビゲーションは便利な機能ですが、スマートフォンを見ながら歩くと思わぬ事故につながることもあります。</a:t>
            </a:r>
          </a:p>
          <a:p>
            <a:pPr indent="96136"/>
            <a:endParaRPr lang="ja-JP" altLang="en-US" u="none" dirty="0">
              <a:latin typeface="Meiryo UI" panose="020B0604030504040204" pitchFamily="50" charset="-128"/>
              <a:ea typeface="Meiryo UI" panose="020B0604030504040204" pitchFamily="50" charset="-128"/>
            </a:endParaRPr>
          </a:p>
          <a:p>
            <a:pPr indent="96136"/>
            <a:r>
              <a:rPr lang="ja-JP" altLang="en-US" u="none" dirty="0">
                <a:latin typeface="Meiryo UI" panose="020B0604030504040204" pitchFamily="50" charset="-128"/>
                <a:ea typeface="Meiryo UI" panose="020B0604030504040204" pitchFamily="50" charset="-128"/>
              </a:rPr>
              <a:t>スマートフォンの画面を見る際は立ち止まって確認するようにしましょう。</a:t>
            </a:r>
          </a:p>
          <a:p>
            <a:pPr indent="96136"/>
            <a:endParaRPr lang="ja-JP" altLang="en-US" u="none" dirty="0">
              <a:latin typeface="Meiryo UI" panose="020B0604030504040204" pitchFamily="50" charset="-128"/>
              <a:ea typeface="Meiryo UI" panose="020B0604030504040204" pitchFamily="50" charset="-128"/>
            </a:endParaRPr>
          </a:p>
          <a:p>
            <a:pPr indent="96136"/>
            <a:r>
              <a:rPr lang="en-US" altLang="ja-JP" u="none" dirty="0">
                <a:latin typeface="Meiryo UI" panose="020B0604030504040204" pitchFamily="50" charset="-128"/>
                <a:ea typeface="Meiryo UI" panose="020B0604030504040204" pitchFamily="50" charset="-128"/>
              </a:rPr>
              <a:t>Google</a:t>
            </a:r>
            <a:r>
              <a:rPr lang="ja-JP" altLang="en-US" u="none" dirty="0">
                <a:latin typeface="Meiryo UI" panose="020B0604030504040204" pitchFamily="50" charset="-128"/>
                <a:ea typeface="Meiryo UI" panose="020B0604030504040204" pitchFamily="50" charset="-128"/>
              </a:rPr>
              <a:t>マップを使用したマップアプリの使い方の講座は以上となります。</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155845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ここでは、</a:t>
            </a:r>
            <a:r>
              <a:rPr kumimoji="1"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Map</a:t>
            </a:r>
            <a:r>
              <a:rPr kumimoji="1" lang="ja-JP" altLang="en-US" dirty="0">
                <a:latin typeface="Meiryo UI" panose="020B0604030504040204" pitchFamily="50" charset="-128"/>
                <a:ea typeface="Meiryo UI" panose="020B0604030504040204" pitchFamily="50" charset="-128"/>
              </a:rPr>
              <a:t>を例に、マップアプリの使い方をご説明します。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AC69-1422-BD9E-8F3A-0BC7CE43601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ADBEE9-7D05-DD58-36B7-74E290EACA88}"/>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A36E7957-47F4-C00A-7FE7-5C317865600D}"/>
              </a:ext>
            </a:extLst>
          </p:cNvPr>
          <p:cNvSpPr>
            <a:spLocks noGrp="1"/>
          </p:cNvSpPr>
          <p:nvPr>
            <p:ph type="body" idx="1"/>
          </p:nvPr>
        </p:nvSpPr>
        <p:spPr>
          <a:xfrm>
            <a:off x="710248" y="4743090"/>
            <a:ext cx="5681980" cy="5494460"/>
          </a:xfrm>
        </p:spPr>
        <p:txBody>
          <a:bodyPr/>
          <a:lstStyle/>
          <a:p>
            <a:pPr indent="96136"/>
            <a:r>
              <a:rPr lang="ja-JP" altLang="en-US" dirty="0">
                <a:latin typeface="Meiryo UI" panose="020B0604030504040204" pitchFamily="50" charset="-128"/>
                <a:ea typeface="Meiryo UI" panose="020B0604030504040204" pitchFamily="50" charset="-128"/>
              </a:rPr>
              <a:t>これからスマートフォンで利用できるマップについてご説明します。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マップアプリは大きな地図帳を持ち歩くことなく、世界中の地図をいつでも参照することができるとても便利なアプリです。</a:t>
            </a:r>
          </a:p>
          <a:p>
            <a:pPr indent="96136"/>
            <a:r>
              <a:rPr lang="ja-JP" altLang="en-US" dirty="0">
                <a:latin typeface="Meiryo UI" panose="020B0604030504040204" pitchFamily="50" charset="-128"/>
                <a:ea typeface="Meiryo UI" panose="020B0604030504040204" pitchFamily="50" charset="-128"/>
              </a:rPr>
              <a:t>また、紙の地図と異なり、随時情報が更新され、いつでも新しい情報に触れることができる点が特徴です。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マップアプリは地図機能の他にも目的地までの経路や所要時間を確認したり、行きたいお店の情報を調べたり、現在の交通状況を確認したりとお出かけに便利な機能をたくさん備えています。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ぜひ、この講座でご紹介するマップアプリの便利な使い方を身に着け、生活にお役立てください。</a:t>
            </a:r>
          </a:p>
        </p:txBody>
      </p:sp>
      <p:sp>
        <p:nvSpPr>
          <p:cNvPr id="4" name="スライド番号プレースホルダー 3">
            <a:extLst>
              <a:ext uri="{FF2B5EF4-FFF2-40B4-BE49-F238E27FC236}">
                <a16:creationId xmlns:a16="http://schemas.microsoft.com/office/drawing/2014/main" id="{D5CEBB12-3831-11F0-CA4C-5D3E79406837}"/>
              </a:ext>
            </a:extLst>
          </p:cNvPr>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168787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94460"/>
          </a:xfrm>
        </p:spPr>
        <p:txBody>
          <a:bodyPr/>
          <a:lstStyle/>
          <a:p>
            <a:pPr indent="96136"/>
            <a:r>
              <a:rPr lang="ja-JP" altLang="en-US" dirty="0">
                <a:latin typeface="Meiryo UI" panose="020B0604030504040204" pitchFamily="50" charset="-128"/>
                <a:ea typeface="Meiryo UI" panose="020B0604030504040204" pitchFamily="50" charset="-128"/>
              </a:rPr>
              <a:t>地図アプリには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マップ、</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のマップ、その他に</a:t>
            </a:r>
            <a:r>
              <a:rPr lang="en-US" altLang="ja-JP" dirty="0">
                <a:latin typeface="Meiryo UI" panose="020B0604030504040204" pitchFamily="50" charset="-128"/>
                <a:ea typeface="Meiryo UI" panose="020B0604030504040204" pitchFamily="50" charset="-128"/>
              </a:rPr>
              <a:t>Yahoo! MAP</a:t>
            </a:r>
            <a:r>
              <a:rPr lang="ja-JP" altLang="en-US" dirty="0">
                <a:latin typeface="Meiryo UI" panose="020B0604030504040204" pitchFamily="50" charset="-128"/>
                <a:ea typeface="Meiryo UI" panose="020B0604030504040204" pitchFamily="50" charset="-128"/>
              </a:rPr>
              <a:t>など多種多様なものがありますがこの講座では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マップを使用してご説明を進めていきます。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既にこのスライドにあるようなアイコンがご自身のスマートフォンのホーム画面に表示されていれば</a:t>
            </a:r>
          </a:p>
          <a:p>
            <a:pPr indent="96136"/>
            <a:r>
              <a:rPr lang="ja-JP" altLang="en-US" dirty="0">
                <a:latin typeface="Meiryo UI" panose="020B0604030504040204" pitchFamily="50" charset="-128"/>
                <a:ea typeface="Meiryo UI" panose="020B0604030504040204" pitchFamily="50" charset="-128"/>
              </a:rPr>
              <a:t>既に</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マップがインストールされていますので、再度のインストールは不要です。</a:t>
            </a:r>
          </a:p>
          <a:p>
            <a:pPr indent="96136"/>
            <a:endParaRPr lang="ja-JP" altLang="en-US"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のスマートフォンには最初からインストールされていることが多いので、</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をお持ちの方は探してみてください。</a:t>
            </a:r>
          </a:p>
          <a:p>
            <a:pPr indent="96136"/>
            <a:endParaRPr lang="ja-JP" altLang="en-US"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をお使いの場合はご自身でインストールしていただく必要がありますので、次のページでご説明いたします。</a:t>
            </a:r>
          </a:p>
          <a:p>
            <a:pPr indent="96136"/>
            <a:endParaRPr lang="ja-JP" altLang="en-US"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36"/>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マップの他にも地図アプリが存在していること、講座では、例示として</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マップを取り上げているということをしっかりとご説明ください。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230306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440340"/>
          </a:xfrm>
        </p:spPr>
        <p:txBody>
          <a:bodyPr/>
          <a:lstStyle/>
          <a:p>
            <a:pPr indent="96136"/>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のご利用の方で</a:t>
            </a:r>
            <a:r>
              <a:rPr kumimoji="1" lang="en-US" altLang="ja-JP" dirty="0">
                <a:latin typeface="Meiryo UI" panose="020B0604030504040204" pitchFamily="50" charset="-128"/>
                <a:ea typeface="Meiryo UI" panose="020B0604030504040204" pitchFamily="50" charset="-128"/>
              </a:rPr>
              <a:t>Google</a:t>
            </a:r>
            <a:r>
              <a:rPr kumimoji="1" lang="ja-JP" altLang="en-US" dirty="0">
                <a:latin typeface="Meiryo UI" panose="020B0604030504040204" pitchFamily="50" charset="-128"/>
                <a:ea typeface="Meiryo UI" panose="020B0604030504040204" pitchFamily="50" charset="-128"/>
              </a:rPr>
              <a:t>マップが画面上に見当たらない方向けに、入手およびインストール方法をご説明します。</a:t>
            </a: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ja-JP" altLang="en-US" dirty="0">
                <a:latin typeface="Meiryo UI" panose="020B0604030504040204" pitchFamily="50" charset="-128"/>
                <a:ea typeface="Meiryo UI" panose="020B0604030504040204" pitchFamily="50" charset="-128"/>
              </a:rPr>
              <a:t>①最初にスマートフォンの電源を入れ、</a:t>
            </a:r>
            <a:r>
              <a:rPr kumimoji="1" lang="en-US" altLang="ja-JP" dirty="0">
                <a:latin typeface="Meiryo UI" panose="020B0604030504040204" pitchFamily="50" charset="-128"/>
                <a:ea typeface="Meiryo UI" panose="020B0604030504040204" pitchFamily="50" charset="-128"/>
              </a:rPr>
              <a:t>App Store</a:t>
            </a:r>
            <a:r>
              <a:rPr kumimoji="1" lang="ja-JP" altLang="en-US" dirty="0">
                <a:latin typeface="Meiryo UI" panose="020B0604030504040204" pitchFamily="50" charset="-128"/>
                <a:ea typeface="Meiryo UI" panose="020B0604030504040204" pitchFamily="50" charset="-128"/>
              </a:rPr>
              <a:t>を押してください。</a:t>
            </a: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ja-JP" altLang="en-US" dirty="0">
                <a:latin typeface="Meiryo UI" panose="020B0604030504040204" pitchFamily="50" charset="-128"/>
                <a:ea typeface="Meiryo UI" panose="020B0604030504040204" pitchFamily="50" charset="-128"/>
              </a:rPr>
              <a:t>②画面が切り替わり、</a:t>
            </a:r>
            <a:r>
              <a:rPr kumimoji="1" lang="en-US" altLang="ja-JP" dirty="0">
                <a:latin typeface="Meiryo UI" panose="020B0604030504040204" pitchFamily="50" charset="-128"/>
                <a:ea typeface="Meiryo UI" panose="020B0604030504040204" pitchFamily="50" charset="-128"/>
              </a:rPr>
              <a:t>App Store</a:t>
            </a:r>
            <a:r>
              <a:rPr kumimoji="1" lang="ja-JP" altLang="en-US" dirty="0">
                <a:latin typeface="Meiryo UI" panose="020B0604030504040204" pitchFamily="50" charset="-128"/>
                <a:ea typeface="Meiryo UI" panose="020B0604030504040204" pitchFamily="50" charset="-128"/>
              </a:rPr>
              <a:t>が立ち上がりますので、画面右下の検索をタップしてください。</a:t>
            </a: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ja-JP" altLang="en-US" dirty="0">
                <a:latin typeface="Meiryo UI" panose="020B0604030504040204" pitchFamily="50" charset="-128"/>
                <a:ea typeface="Meiryo UI" panose="020B0604030504040204" pitchFamily="50" charset="-128"/>
              </a:rPr>
              <a:t>③画面上部の検索文章の入力箇所を押し、その後「グーグルマップ」と入力し、検索します。</a:t>
            </a: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ja-JP" altLang="en-US" dirty="0">
                <a:latin typeface="Meiryo UI" panose="020B0604030504040204" pitchFamily="50" charset="-128"/>
                <a:ea typeface="Meiryo UI" panose="020B0604030504040204" pitchFamily="50" charset="-128"/>
              </a:rPr>
              <a:t>検索結果の中から「グーグルマップ」を選択すると画面が切り替わり、グーグルマップが表示されます。</a:t>
            </a: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ja-JP" altLang="en-US" dirty="0">
                <a:latin typeface="Meiryo UI" panose="020B0604030504040204" pitchFamily="50" charset="-128"/>
                <a:ea typeface="Meiryo UI" panose="020B0604030504040204" pitchFamily="50" charset="-128"/>
              </a:rPr>
              <a:t>④画面が切り替わり、対象のアプリが画面に表示されますので、ここで表示されているアプリが「</a:t>
            </a:r>
            <a:r>
              <a:rPr kumimoji="1" lang="en-US" altLang="ja-JP" dirty="0">
                <a:latin typeface="Meiryo UI" panose="020B0604030504040204" pitchFamily="50" charset="-128"/>
                <a:ea typeface="Meiryo UI" panose="020B0604030504040204" pitchFamily="50" charset="-128"/>
              </a:rPr>
              <a:t>Google</a:t>
            </a:r>
            <a:r>
              <a:rPr kumimoji="1" lang="ja-JP" altLang="en-US" dirty="0">
                <a:latin typeface="Meiryo UI" panose="020B0604030504040204" pitchFamily="50" charset="-128"/>
                <a:ea typeface="Meiryo UI" panose="020B0604030504040204" pitchFamily="50" charset="-128"/>
              </a:rPr>
              <a:t>マップ」のアプリであることを確認し、「入手」のボタンを押していただくとインストールが始まります。</a:t>
            </a: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ja-JP" altLang="en-US" dirty="0">
                <a:latin typeface="Meiryo UI" panose="020B0604030504040204" pitchFamily="50" charset="-128"/>
                <a:ea typeface="Meiryo UI" panose="020B0604030504040204" pitchFamily="50" charset="-128"/>
              </a:rPr>
              <a:t>「入手」のボタンが「開く」か「アップデート」のボタン表示となっている場合は既にインストールがされていますのでホーム画面に戻り、アプリを探してみてください。</a:t>
            </a: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6136"/>
            <a:r>
              <a:rPr kumimoji="1" lang="ja-JP" altLang="en-US" dirty="0">
                <a:latin typeface="Meiryo UI" panose="020B0604030504040204" pitchFamily="50" charset="-128"/>
                <a:ea typeface="Meiryo UI" panose="020B0604030504040204" pitchFamily="50" charset="-128"/>
              </a:rPr>
              <a:t>講師の皆様は、受講者の皆様が問題なくアプリをインストールできているかを確認してから、先に進めてください。</a:t>
            </a: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ja-JP" altLang="en-US" dirty="0">
                <a:latin typeface="Meiryo UI" panose="020B0604030504040204" pitchFamily="50" charset="-128"/>
                <a:ea typeface="Meiryo UI" panose="020B0604030504040204" pitchFamily="50" charset="-128"/>
              </a:rPr>
              <a:t>もし、アプリのインストールについてもっと詳しく知りたいという受講者がいた場合、アプリについて学ぶ講座もありますので、併せてご案内ください。</a:t>
            </a:r>
            <a:endParaRPr lang="en-US" altLang="ja-JP" dirty="0">
              <a:latin typeface="Meiryo UI"/>
              <a:ea typeface="Meiryo UI"/>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50342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A2AE-2A17-6551-6F98-EB6ED6A34C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F0A5FE-697B-A4C2-4FC6-CD9F64434C18}"/>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8938A213-FE5B-2BCD-4AC3-5F9E333AB23E}"/>
              </a:ext>
            </a:extLst>
          </p:cNvPr>
          <p:cNvSpPr>
            <a:spLocks noGrp="1"/>
          </p:cNvSpPr>
          <p:nvPr>
            <p:ph type="body" idx="1"/>
          </p:nvPr>
        </p:nvSpPr>
        <p:spPr>
          <a:xfrm>
            <a:off x="710248" y="4892459"/>
            <a:ext cx="5681980" cy="5308381"/>
          </a:xfrm>
        </p:spPr>
        <p:txBody>
          <a:bodyPr/>
          <a:lstStyle/>
          <a:p>
            <a:pPr indent="96136"/>
            <a:r>
              <a:rPr lang="ja-JP" altLang="en-US" dirty="0">
                <a:latin typeface="Meiryo UI" panose="020B0604030504040204" pitchFamily="50" charset="-128"/>
                <a:ea typeface="Meiryo UI" panose="020B0604030504040204" pitchFamily="50" charset="-128"/>
              </a:rPr>
              <a:t>それでは、これから</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マップの使い方をご説明していきますが、その前に位置情報の設定ができているか確認をしましょう。</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位置情報の設定を有効にすることで、現在地を把握したり、</a:t>
            </a:r>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現在地の周りの情報を調べたり現在地から目的地までのルートを検索したりと地図アプリをより便利に活用できるようになります。</a:t>
            </a:r>
          </a:p>
          <a:p>
            <a:pPr indent="96136"/>
            <a:endParaRPr lang="ja-JP" altLang="en-US"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36"/>
            <a:r>
              <a:rPr lang="ja-JP" altLang="en-US" dirty="0">
                <a:latin typeface="Meiryo UI" panose="020B0604030504040204" pitchFamily="50" charset="-128"/>
                <a:ea typeface="Meiryo UI" panose="020B0604030504040204" pitchFamily="50" charset="-128"/>
              </a:rPr>
              <a:t>講師の皆様は、位置情報が</a:t>
            </a:r>
            <a:r>
              <a:rPr lang="en-US" altLang="ja-JP" dirty="0">
                <a:latin typeface="Meiryo UI" panose="020B0604030504040204" pitchFamily="50" charset="-128"/>
                <a:ea typeface="Meiryo UI" panose="020B0604030504040204" pitchFamily="50" charset="-128"/>
              </a:rPr>
              <a:t>ON</a:t>
            </a:r>
            <a:r>
              <a:rPr lang="ja-JP" altLang="en-US" dirty="0">
                <a:latin typeface="Meiryo UI" panose="020B0604030504040204" pitchFamily="50" charset="-128"/>
                <a:ea typeface="Meiryo UI" panose="020B0604030504040204" pitchFamily="50" charset="-128"/>
              </a:rPr>
              <a:t>になっているかを確認してから進めてください。</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機種によっては、「位置情報」が表示される場所が異なる可能性があります。</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その場合は、設定の右側にある検索を押し、「位置情報」と入力するようにご案内してください。</a:t>
            </a:r>
          </a:p>
        </p:txBody>
      </p:sp>
      <p:sp>
        <p:nvSpPr>
          <p:cNvPr id="4" name="スライド番号プレースホルダー 3">
            <a:extLst>
              <a:ext uri="{FF2B5EF4-FFF2-40B4-BE49-F238E27FC236}">
                <a16:creationId xmlns:a16="http://schemas.microsoft.com/office/drawing/2014/main" id="{B05C61A4-964E-C107-EE9F-9F8AAF38F8A1}"/>
              </a:ext>
            </a:extLst>
          </p:cNvPr>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240965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892459"/>
            <a:ext cx="5681980" cy="5308381"/>
          </a:xfrm>
        </p:spPr>
        <p:txBody>
          <a:bodyPr/>
          <a:lstStyle/>
          <a:p>
            <a:pPr indent="96136"/>
            <a:r>
              <a:rPr lang="ja-JP" altLang="en-US" dirty="0">
                <a:latin typeface="Meiryo UI" panose="020B0604030504040204" pitchFamily="50" charset="-128"/>
                <a:ea typeface="Meiryo UI" panose="020B0604030504040204" pitchFamily="50" charset="-128"/>
              </a:rPr>
              <a:t>それでは最初に</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端末をご利用の方が位置情報を有効にする方法をご説明します。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①まずは、ホーム画面上で歯車の形をした「設定」アイコンを押してください。</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②のように設定の画面が出ましたら「位置情報」を探して押してください。</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かなり下の方にある場合は下から上に画面をスクロールしていくと見つかるかと思います。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もし見つからない場合は設定項目の検索ができます。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③「位置情報」を押すと詳細画面が表示されます。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④のように画面が</a:t>
            </a:r>
            <a:r>
              <a:rPr lang="en-US" altLang="ja-JP" dirty="0">
                <a:latin typeface="Meiryo UI" panose="020B0604030504040204" pitchFamily="50" charset="-128"/>
                <a:ea typeface="Meiryo UI" panose="020B0604030504040204" pitchFamily="50" charset="-128"/>
              </a:rPr>
              <a:t>ON</a:t>
            </a:r>
            <a:r>
              <a:rPr lang="ja-JP" altLang="en-US" dirty="0">
                <a:latin typeface="Meiryo UI" panose="020B0604030504040204" pitchFamily="50" charset="-128"/>
                <a:ea typeface="Meiryo UI" panose="020B0604030504040204" pitchFamily="50" charset="-128"/>
              </a:rPr>
              <a:t>になっているか、ボタンに色がついていれば設定が有効になっています。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もし</a:t>
            </a:r>
            <a:r>
              <a:rPr lang="en-US" altLang="ja-JP" dirty="0">
                <a:latin typeface="Meiryo UI" panose="020B0604030504040204" pitchFamily="50" charset="-128"/>
                <a:ea typeface="Meiryo UI" panose="020B0604030504040204" pitchFamily="50" charset="-128"/>
              </a:rPr>
              <a:t>OFF</a:t>
            </a:r>
            <a:r>
              <a:rPr lang="ja-JP" altLang="en-US" dirty="0">
                <a:latin typeface="Meiryo UI" panose="020B0604030504040204" pitchFamily="50" charset="-128"/>
                <a:ea typeface="Meiryo UI" panose="020B0604030504040204" pitchFamily="50" charset="-128"/>
              </a:rPr>
              <a:t>になっている場合は、ボタンを押して</a:t>
            </a:r>
            <a:r>
              <a:rPr lang="en-US" altLang="ja-JP" dirty="0">
                <a:latin typeface="Meiryo UI" panose="020B0604030504040204" pitchFamily="50" charset="-128"/>
                <a:ea typeface="Meiryo UI" panose="020B0604030504040204" pitchFamily="50" charset="-128"/>
              </a:rPr>
              <a:t>ON</a:t>
            </a:r>
            <a:r>
              <a:rPr lang="ja-JP" altLang="en-US" dirty="0">
                <a:latin typeface="Meiryo UI" panose="020B0604030504040204" pitchFamily="50" charset="-128"/>
                <a:ea typeface="Meiryo UI" panose="020B0604030504040204" pitchFamily="50" charset="-128"/>
              </a:rPr>
              <a:t>に変更して下さい。</a:t>
            </a:r>
          </a:p>
          <a:p>
            <a:pPr indent="96136"/>
            <a:endParaRPr lang="ja-JP" altLang="en-US"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36"/>
            <a:r>
              <a:rPr lang="ja-JP" altLang="en-US" dirty="0">
                <a:latin typeface="Meiryo UI" panose="020B0604030504040204" pitchFamily="50" charset="-128"/>
                <a:ea typeface="Meiryo UI" panose="020B0604030504040204" pitchFamily="50" charset="-128"/>
              </a:rPr>
              <a:t>講師の皆様は、「位置情報」が</a:t>
            </a:r>
            <a:r>
              <a:rPr lang="en-US" altLang="ja-JP" dirty="0">
                <a:latin typeface="Meiryo UI" panose="020B0604030504040204" pitchFamily="50" charset="-128"/>
                <a:ea typeface="Meiryo UI" panose="020B0604030504040204" pitchFamily="50" charset="-128"/>
              </a:rPr>
              <a:t>ON</a:t>
            </a:r>
            <a:r>
              <a:rPr lang="ja-JP" altLang="en-US" dirty="0">
                <a:latin typeface="Meiryo UI" panose="020B0604030504040204" pitchFamily="50" charset="-128"/>
                <a:ea typeface="Meiryo UI" panose="020B0604030504040204" pitchFamily="50" charset="-128"/>
              </a:rPr>
              <a:t>になっているかを確認してから進めてください。</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機種によっては、「位置情報」が表示される場所が異なる可能性があります。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その場合は、設定の右側にある検索を押し、「位置情報」と入力するようにご案内してください。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91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36" defTabSz="954725">
              <a:defRPr/>
            </a:pPr>
            <a:r>
              <a:rPr lang="ja-JP" altLang="en-US" dirty="0"/>
              <a:t>次は、</a:t>
            </a:r>
            <a:r>
              <a:rPr lang="en-US" altLang="ja-JP" dirty="0"/>
              <a:t>iPhone</a:t>
            </a:r>
            <a:r>
              <a:rPr lang="ja-JP" altLang="en-US" dirty="0"/>
              <a:t>端末をご利用の方が位置情報を有効にする方法をご説明します。</a:t>
            </a:r>
          </a:p>
          <a:p>
            <a:pPr indent="96136" defTabSz="954725">
              <a:defRPr/>
            </a:pPr>
            <a:endParaRPr lang="ja-JP" altLang="en-US" dirty="0"/>
          </a:p>
          <a:p>
            <a:pPr indent="96136" defTabSz="954725">
              <a:defRPr/>
            </a:pPr>
            <a:r>
              <a:rPr lang="ja-JP" altLang="en-US" dirty="0"/>
              <a:t>①最初に、ホーム画面上で歯車の形をした「設定」のアイコンを押してください。</a:t>
            </a:r>
          </a:p>
          <a:p>
            <a:pPr indent="96136" defTabSz="954725">
              <a:defRPr/>
            </a:pPr>
            <a:endParaRPr lang="ja-JP" altLang="en-US" dirty="0"/>
          </a:p>
          <a:p>
            <a:pPr indent="96136" defTabSz="954725">
              <a:defRPr/>
            </a:pPr>
            <a:r>
              <a:rPr lang="ja-JP" altLang="en-US" dirty="0"/>
              <a:t>②のような設定画面が表示されたら「</a:t>
            </a:r>
            <a:r>
              <a:rPr lang="en-US" altLang="ja-JP" dirty="0"/>
              <a:t>Google Maps</a:t>
            </a:r>
            <a:r>
              <a:rPr lang="ja-JP" altLang="en-US" dirty="0"/>
              <a:t>」を押してください。</a:t>
            </a:r>
          </a:p>
          <a:p>
            <a:pPr indent="96136" defTabSz="954725">
              <a:defRPr/>
            </a:pPr>
            <a:endParaRPr lang="ja-JP" altLang="en-US" dirty="0"/>
          </a:p>
          <a:p>
            <a:pPr indent="96136" defTabSz="954725">
              <a:defRPr/>
            </a:pPr>
            <a:r>
              <a:rPr lang="ja-JP" altLang="en-US" dirty="0"/>
              <a:t>③次の画面で表示されたメニューの中から「位置情報」を押してください。</a:t>
            </a:r>
          </a:p>
          <a:p>
            <a:pPr indent="96136" defTabSz="954725">
              <a:defRPr/>
            </a:pPr>
            <a:endParaRPr lang="ja-JP" altLang="en-US" dirty="0"/>
          </a:p>
          <a:p>
            <a:pPr indent="96136" defTabSz="954725">
              <a:defRPr/>
            </a:pPr>
            <a:r>
              <a:rPr lang="ja-JP" altLang="en-US" dirty="0"/>
              <a:t>④次の画面で「この </a:t>
            </a:r>
            <a:r>
              <a:rPr lang="en-US" altLang="ja-JP" dirty="0"/>
              <a:t>App </a:t>
            </a:r>
            <a:r>
              <a:rPr lang="ja-JP" altLang="en-US" dirty="0"/>
              <a:t>の使用中のみ許可」もしくは「常に」を選択してください。</a:t>
            </a:r>
          </a:p>
          <a:p>
            <a:pPr indent="96136" defTabSz="954725">
              <a:defRPr/>
            </a:pPr>
            <a:endParaRPr lang="ja-JP" altLang="en-US" dirty="0"/>
          </a:p>
          <a:p>
            <a:pPr indent="96136" defTabSz="954725">
              <a:defRPr/>
            </a:pPr>
            <a:r>
              <a:rPr lang="ja-JP" altLang="en-US" dirty="0"/>
              <a:t>これで位置情報の設定が完了しました。</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39439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3A6E351-8F60-4840-B684-14DD95ADF9DB}"/>
              </a:ext>
            </a:extLst>
          </p:cNvPr>
          <p:cNvGraphicFramePr>
            <a:graphicFrameLocks noChangeAspect="1"/>
          </p:cNvGraphicFramePr>
          <p:nvPr userDrawn="1">
            <p:custDataLst>
              <p:tags r:id="rId13"/>
            </p:custDataLst>
            <p:extLst>
              <p:ext uri="{D42A27DB-BD31-4B8C-83A1-F6EECF244321}">
                <p14:modId xmlns:p14="http://schemas.microsoft.com/office/powerpoint/2010/main" val="1960369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598FE2C4-AA95-44A1-863F-70C60D11483F}"/>
              </a:ext>
            </a:extLst>
          </p:cNvPr>
          <p:cNvGraphicFramePr>
            <a:graphicFrameLocks noChangeAspect="1"/>
          </p:cNvGraphicFramePr>
          <p:nvPr userDrawn="1">
            <p:custDataLst>
              <p:tags r:id="rId13"/>
            </p:custDataLst>
            <p:extLst>
              <p:ext uri="{D42A27DB-BD31-4B8C-83A1-F6EECF244321}">
                <p14:modId xmlns:p14="http://schemas.microsoft.com/office/powerpoint/2010/main" val="2030474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1736F616-3987-4F0C-BF0F-DE28AC46A3B4}"/>
              </a:ext>
            </a:extLst>
          </p:cNvPr>
          <p:cNvGraphicFramePr>
            <a:graphicFrameLocks noChangeAspect="1"/>
          </p:cNvGraphicFramePr>
          <p:nvPr userDrawn="1">
            <p:custDataLst>
              <p:tags r:id="rId13"/>
            </p:custDataLst>
            <p:extLst>
              <p:ext uri="{D42A27DB-BD31-4B8C-83A1-F6EECF244321}">
                <p14:modId xmlns:p14="http://schemas.microsoft.com/office/powerpoint/2010/main" val="415367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6D39F68C-C04C-56C2-725E-F0BCCB57C07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10;&#10;AI 生成コンテンツは誤りを含む可能性があります。">
            <a:extLst>
              <a:ext uri="{FF2B5EF4-FFF2-40B4-BE49-F238E27FC236}">
                <a16:creationId xmlns:a16="http://schemas.microsoft.com/office/drawing/2014/main" id="{425305EA-AEA2-007F-A1C4-664EEC5B165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8700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A6FC0-7344-D271-97DD-FCA4802FF56B}"/>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AE226BC9-8F44-817C-E763-8C8A3CF1DC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マップ&#10;&#10;AI 生成コンテンツは誤りを含む可能性があります。">
            <a:extLst>
              <a:ext uri="{FF2B5EF4-FFF2-40B4-BE49-F238E27FC236}">
                <a16:creationId xmlns:a16="http://schemas.microsoft.com/office/drawing/2014/main" id="{E1C14180-6678-087F-374E-02261249708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31867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11698-BF68-7122-41B1-344C6966A004}"/>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055722E3-39BF-35B2-9F2E-6D695F33FE2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AE226BC9-8F44-817C-E763-8C8A3CF1DC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マップ が含まれている画像&#10;&#10;AI 生成コンテンツは誤りを含む可能性があります。">
            <a:extLst>
              <a:ext uri="{FF2B5EF4-FFF2-40B4-BE49-F238E27FC236}">
                <a16:creationId xmlns:a16="http://schemas.microsoft.com/office/drawing/2014/main" id="{8F6FCE33-804F-7680-6CD9-8430A44465A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9117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9532A192-E97C-06A3-45F7-1C1CF77CD69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6870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5D49D22E-1995-D7B1-7746-977E89F286C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20177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20306192-FCB1-B84B-01C7-23508E844EE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05908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A51B1-6484-D64E-DD98-616FF72E848A}"/>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2E4A66C-2D3B-F6D1-5014-5EDC4034D8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10;&#10;AI 生成コンテンツは誤りを含む可能性があります。">
            <a:extLst>
              <a:ext uri="{FF2B5EF4-FFF2-40B4-BE49-F238E27FC236}">
                <a16:creationId xmlns:a16="http://schemas.microsoft.com/office/drawing/2014/main" id="{1C5392C3-9A59-F223-C343-1DB6B1B3D0F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11308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5FDD8-CB15-831D-780C-1E71E4FD4794}"/>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81D721FC-B5A4-EA2D-21C9-D5834A8C01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2E4A66C-2D3B-F6D1-5014-5EDC4034D8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D0FD2786-9997-C004-C2EF-F1426BA0504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76785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10;&#10;AI 生成コンテンツは誤りを含む可能性があります。">
            <a:extLst>
              <a:ext uri="{FF2B5EF4-FFF2-40B4-BE49-F238E27FC236}">
                <a16:creationId xmlns:a16="http://schemas.microsoft.com/office/drawing/2014/main" id="{FD7FF66C-0EAF-5EE0-3893-400868078B5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73804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D872BDC5-562A-0D8B-A0C1-EA6963AFC7E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7339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ーブル&#10;&#10;AI 生成コンテンツは誤りを含む可能性があります。">
            <a:extLst>
              <a:ext uri="{FF2B5EF4-FFF2-40B4-BE49-F238E27FC236}">
                <a16:creationId xmlns:a16="http://schemas.microsoft.com/office/drawing/2014/main" id="{174E9B61-0633-08B7-6D55-6CDF61CD6E7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BC8EB-B3F8-C978-A6A4-D750A39DB3B5}"/>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A51A0621-A904-5730-2608-AE4EA2E1C0A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図 14" descr="グラフィカル ユーザー インターフェイス&#10;&#10;AI 生成コンテンツは誤りを含む可能性があります。">
            <a:extLst>
              <a:ext uri="{FF2B5EF4-FFF2-40B4-BE49-F238E27FC236}">
                <a16:creationId xmlns:a16="http://schemas.microsoft.com/office/drawing/2014/main" id="{80AF8543-887C-F91A-C20A-FD52CE8A5C0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10829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FDA32D6-250E-7BA3-5344-53DE2037E09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2836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F00784B9-62D2-F83F-3165-1064104CA03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D9670-4062-461E-C6D8-C5444E4D72E8}"/>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CB3E0B27-5C53-5307-93AA-7A7880A6C8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テキスト&#10;&#10;AI 生成コンテンツは誤りを含む可能性があります。">
            <a:extLst>
              <a:ext uri="{FF2B5EF4-FFF2-40B4-BE49-F238E27FC236}">
                <a16:creationId xmlns:a16="http://schemas.microsoft.com/office/drawing/2014/main" id="{C01E808E-E9CA-0282-08FB-7F7F1225A43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9783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2" name="図 21" descr="テキスト が含まれている画像&#10;&#10;AI 生成コンテンツは誤りを含む可能性があります。">
            <a:extLst>
              <a:ext uri="{FF2B5EF4-FFF2-40B4-BE49-F238E27FC236}">
                <a16:creationId xmlns:a16="http://schemas.microsoft.com/office/drawing/2014/main" id="{4A3B1C07-3227-369C-68B2-0C07C7ABF3C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1696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6538E533-872E-EADB-769A-61C132FB793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6117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EE0C2-580E-41E5-1FD6-D3C3B678CA8D}"/>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E5F0D621-01F2-9FD7-C8EB-8849E87B2E7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ダイアグラム&#10;&#10;AI 生成コンテンツは誤りを含む可能性があります。">
            <a:extLst>
              <a:ext uri="{FF2B5EF4-FFF2-40B4-BE49-F238E27FC236}">
                <a16:creationId xmlns:a16="http://schemas.microsoft.com/office/drawing/2014/main" id="{416BC212-8092-EA9C-535F-6949A922936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5629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ダイアグラム&#10;&#10;AI 生成コンテンツは誤りを含む可能性があります。">
            <a:extLst>
              <a:ext uri="{FF2B5EF4-FFF2-40B4-BE49-F238E27FC236}">
                <a16:creationId xmlns:a16="http://schemas.microsoft.com/office/drawing/2014/main" id="{28B896BF-FCD7-F090-2661-91D2FC6CE23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6579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10;&#10;AI 生成コンテンツは誤りを含む可能性があります。">
            <a:extLst>
              <a:ext uri="{FF2B5EF4-FFF2-40B4-BE49-F238E27FC236}">
                <a16:creationId xmlns:a16="http://schemas.microsoft.com/office/drawing/2014/main" id="{9184A3E5-C913-AA8B-1CD4-D9D9FCECEEE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177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3108</Words>
  <Application>Microsoft Office PowerPoint</Application>
  <PresentationFormat>画面に合わせる (4:3)</PresentationFormat>
  <Paragraphs>290</Paragraphs>
  <Slides>21</Slides>
  <Notes>21</Notes>
  <HiddenSlides>0</HiddenSlides>
  <MMClips>0</MMClips>
  <ScaleCrop>false</ScaleCrop>
  <HeadingPairs>
    <vt:vector size="8" baseType="variant">
      <vt:variant>
        <vt:lpstr>使用されているフォント</vt:lpstr>
      </vt:variant>
      <vt:variant>
        <vt:i4>4</vt:i4>
      </vt:variant>
      <vt:variant>
        <vt:lpstr>テーマ</vt:lpstr>
      </vt:variant>
      <vt:variant>
        <vt:i4>3</vt:i4>
      </vt:variant>
      <vt:variant>
        <vt:lpstr>埋め込まれた OLE サーバー</vt:lpstr>
      </vt:variant>
      <vt:variant>
        <vt:i4>1</vt:i4>
      </vt:variant>
      <vt:variant>
        <vt:lpstr>スライド タイトル</vt:lpstr>
      </vt:variant>
      <vt:variant>
        <vt:i4>21</vt:i4>
      </vt:variant>
    </vt:vector>
  </HeadingPairs>
  <TitlesOfParts>
    <vt:vector size="29" baseType="lpstr">
      <vt:lpstr>Meiryo UI</vt:lpstr>
      <vt:lpstr>Yu Gothic</vt:lpstr>
      <vt:lpstr>Yu Gothic Light</vt:lpstr>
      <vt:lpstr>Arial</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2025-03-27T06:18:52Z</dcterms:created>
  <dcterms:modified xsi:type="dcterms:W3CDTF">2026-03-17T05:52:45Z</dcterms:modified>
</cp:coreProperties>
</file>