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3"/>
  </p:notesMasterIdLst>
  <p:sldIdLst>
    <p:sldId id="327" r:id="rId5"/>
    <p:sldId id="1027" r:id="rId6"/>
    <p:sldId id="343" r:id="rId7"/>
    <p:sldId id="1029" r:id="rId8"/>
    <p:sldId id="1049" r:id="rId9"/>
    <p:sldId id="1050" r:id="rId10"/>
    <p:sldId id="1026" r:id="rId11"/>
    <p:sldId id="540" r:id="rId12"/>
    <p:sldId id="1025" r:id="rId13"/>
    <p:sldId id="602" r:id="rId14"/>
    <p:sldId id="562" r:id="rId15"/>
    <p:sldId id="547" r:id="rId16"/>
    <p:sldId id="548" r:id="rId17"/>
    <p:sldId id="549" r:id="rId18"/>
    <p:sldId id="1039" r:id="rId19"/>
    <p:sldId id="1048" r:id="rId20"/>
    <p:sldId id="1040" r:id="rId21"/>
    <p:sldId id="1031" r:id="rId22"/>
    <p:sldId id="1047" r:id="rId23"/>
    <p:sldId id="1032" r:id="rId24"/>
    <p:sldId id="1033" r:id="rId25"/>
    <p:sldId id="1034" r:id="rId26"/>
    <p:sldId id="1037" r:id="rId27"/>
    <p:sldId id="1042" r:id="rId28"/>
    <p:sldId id="1043" r:id="rId29"/>
    <p:sldId id="1044" r:id="rId30"/>
    <p:sldId id="1045" r:id="rId31"/>
    <p:sldId id="1046" r:id="rId32"/>
  </p:sldIdLst>
  <p:sldSz cx="9144000" cy="6858000" type="screen4x3"/>
  <p:notesSz cx="7102475" cy="10233025"/>
  <p:custDataLst>
    <p:tags r:id="rId3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1" autoAdjust="0"/>
    <p:restoredTop sz="92671" autoAdjust="0"/>
  </p:normalViewPr>
  <p:slideViewPr>
    <p:cSldViewPr snapToGrid="0" snapToObjects="1">
      <p:cViewPr varScale="1">
        <p:scale>
          <a:sx n="88" d="100"/>
          <a:sy n="88" d="100"/>
        </p:scale>
        <p:origin x="293"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5" d="100"/>
          <a:sy n="75" d="100"/>
        </p:scale>
        <p:origin x="4038" y="7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7740" cy="513428"/>
          </a:xfrm>
          <a:prstGeom prst="rect">
            <a:avLst/>
          </a:prstGeom>
        </p:spPr>
        <p:txBody>
          <a:bodyPr vert="horz" lIns="94289" tIns="47144" rIns="94289" bIns="47144" rtlCol="0"/>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4023094" y="2"/>
            <a:ext cx="3077740" cy="513428"/>
          </a:xfrm>
          <a:prstGeom prst="rect">
            <a:avLst/>
          </a:prstGeom>
        </p:spPr>
        <p:txBody>
          <a:bodyPr vert="horz" lIns="94289" tIns="47144" rIns="94289" bIns="47144" rtlCol="0"/>
          <a:lstStyle>
            <a:lvl1pPr algn="r">
              <a:defRPr sz="13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2026/3/17</a:t>
            </a:fld>
            <a:endParaRPr lang="ja-JP" altLang="en-US" dirty="0"/>
          </a:p>
        </p:txBody>
      </p:sp>
      <p:sp>
        <p:nvSpPr>
          <p:cNvPr id="4" name="スライド イメージ プレースホルダー 3"/>
          <p:cNvSpPr>
            <a:spLocks noGrp="1" noRot="1" noChangeAspect="1"/>
          </p:cNvSpPr>
          <p:nvPr>
            <p:ph type="sldImg" idx="2"/>
          </p:nvPr>
        </p:nvSpPr>
        <p:spPr>
          <a:xfrm>
            <a:off x="798513" y="604838"/>
            <a:ext cx="5505450" cy="4129087"/>
          </a:xfrm>
          <a:prstGeom prst="rect">
            <a:avLst/>
          </a:prstGeom>
          <a:noFill/>
          <a:ln w="12700">
            <a:solidFill>
              <a:prstClr val="black"/>
            </a:solidFill>
          </a:ln>
        </p:spPr>
        <p:txBody>
          <a:bodyPr vert="horz" lIns="94289" tIns="47144" rIns="94289" bIns="47144" rtlCol="0" anchor="ctr"/>
          <a:lstStyle/>
          <a:p>
            <a:endParaRPr lang="ja-JP" altLang="en-US" dirty="0"/>
          </a:p>
        </p:txBody>
      </p:sp>
      <p:sp>
        <p:nvSpPr>
          <p:cNvPr id="5" name="ノート プレースホルダー 4"/>
          <p:cNvSpPr>
            <a:spLocks noGrp="1"/>
          </p:cNvSpPr>
          <p:nvPr>
            <p:ph type="body" sz="quarter" idx="3"/>
          </p:nvPr>
        </p:nvSpPr>
        <p:spPr>
          <a:xfrm>
            <a:off x="751417" y="4784172"/>
            <a:ext cx="5599643" cy="4935427"/>
          </a:xfrm>
          <a:prstGeom prst="rect">
            <a:avLst/>
          </a:prstGeom>
        </p:spPr>
        <p:txBody>
          <a:bodyPr vert="horz" lIns="94289" tIns="47144" rIns="94289" bIns="47144"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19601"/>
            <a:ext cx="3077740" cy="513427"/>
          </a:xfrm>
          <a:prstGeom prst="rect">
            <a:avLst/>
          </a:prstGeom>
        </p:spPr>
        <p:txBody>
          <a:bodyPr vert="horz" lIns="94289" tIns="47144" rIns="94289" bIns="47144" rtlCol="0" anchor="b"/>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3094" y="9719601"/>
            <a:ext cx="3077740" cy="513427"/>
          </a:xfrm>
          <a:prstGeom prst="rect">
            <a:avLst/>
          </a:prstGeom>
        </p:spPr>
        <p:txBody>
          <a:bodyPr vert="horz" lIns="94289" tIns="47144" rIns="94289" bIns="47144" rtlCol="0" anchor="b"/>
          <a:lstStyle>
            <a:lvl1pPr algn="r">
              <a:defRPr sz="13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皆さん、こんにちは。</a:t>
            </a:r>
            <a:endParaRPr lang="en-US" altLang="ja-JP" dirty="0"/>
          </a:p>
          <a:p>
            <a:endParaRPr lang="ja-JP" altLang="en-US" dirty="0"/>
          </a:p>
          <a:p>
            <a:r>
              <a:rPr lang="ja-JP" altLang="en-US" dirty="0"/>
              <a:t>この講座では、オンライン診療についてご説明をします。</a:t>
            </a:r>
            <a:endParaRPr lang="en-US" altLang="ja-JP" dirty="0"/>
          </a:p>
          <a:p>
            <a:endParaRPr lang="ja-JP" altLang="en-US" dirty="0"/>
          </a:p>
          <a:p>
            <a:r>
              <a:rPr lang="ja-JP" altLang="en-US" dirty="0"/>
              <a:t>よろしくお願いいたします。</a:t>
            </a:r>
            <a:endParaRPr lang="en-US" altLang="ja-JP" dirty="0"/>
          </a:p>
          <a:p>
            <a:endParaRPr lang="ja-JP" altLang="en-US" dirty="0"/>
          </a:p>
          <a:p>
            <a:r>
              <a:rPr lang="en-US" altLang="ja-JP" dirty="0"/>
              <a:t>【</a:t>
            </a:r>
            <a:r>
              <a:rPr lang="ja-JP" altLang="en-US" dirty="0"/>
              <a:t>補足説明</a:t>
            </a:r>
            <a:r>
              <a:rPr lang="en-US" altLang="ja-JP" dirty="0"/>
              <a:t>】</a:t>
            </a:r>
          </a:p>
          <a:p>
            <a:r>
              <a:rPr lang="ja-JP" altLang="en-US" dirty="0"/>
              <a:t>医療機関によっては、オンライン診療に対応していない場合もありますので、受診したい医療機関がオンライン診療に対応しているかどうか、事前に確認するようお伝えください。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A14A3DF5-7035-82DE-530E-CA7E1BF70B0E}"/>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③キーボードが出てくるので、「やふーまっぷ」と入力します。</a:t>
            </a:r>
            <a:endParaRPr lang="en-US" altLang="ja-JP" dirty="0"/>
          </a:p>
          <a:p>
            <a:endParaRPr lang="en-US" altLang="ja-JP" dirty="0"/>
          </a:p>
          <a:p>
            <a:r>
              <a:rPr lang="ja-JP" altLang="en-US" dirty="0"/>
              <a:t>④虫眼鏡の形をした右下のマークをタップします。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39BC48BF-70E7-5D76-7C84-32B2A052F7F4}"/>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⑤検索結果一覧から「</a:t>
            </a:r>
            <a:r>
              <a:rPr lang="en-US" altLang="ja-JP" dirty="0"/>
              <a:t>Yahoo!</a:t>
            </a:r>
            <a:r>
              <a:rPr lang="ja-JP" altLang="en-US" dirty="0"/>
              <a:t>マップ」を選択します。</a:t>
            </a:r>
            <a:endParaRPr lang="en-US" altLang="ja-JP" dirty="0"/>
          </a:p>
          <a:p>
            <a:endParaRPr lang="en-US" altLang="ja-JP" dirty="0"/>
          </a:p>
          <a:p>
            <a:r>
              <a:rPr lang="ja-JP" altLang="en-US" dirty="0"/>
              <a:t>⑥「インストール」をタップします。インストールが完了すると「インストール」の表示が「開く」に変わります。</a:t>
            </a:r>
            <a:endParaRPr lang="en-US" altLang="ja-JP" dirty="0"/>
          </a:p>
          <a:p>
            <a:endParaRPr lang="ja-JP" altLang="en-US"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11A05CAA-7DC4-9F5C-420B-1F23783D5D2B}"/>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a:t>
            </a:r>
            <a:r>
              <a:rPr lang="en-US" altLang="ja-JP" dirty="0"/>
              <a:t>iPhone</a:t>
            </a:r>
            <a:r>
              <a:rPr lang="ja-JP" altLang="en-US" dirty="0"/>
              <a:t>で</a:t>
            </a:r>
            <a:r>
              <a:rPr lang="en-US" altLang="ja-JP" dirty="0"/>
              <a:t>Yahoo!</a:t>
            </a:r>
            <a:r>
              <a:rPr lang="ja-JP" altLang="en-US" dirty="0"/>
              <a:t>マップをインストールする方法をご説明します。</a:t>
            </a:r>
            <a:endParaRPr lang="en-US" altLang="ja-JP" dirty="0"/>
          </a:p>
          <a:p>
            <a:endParaRPr lang="en-US" altLang="ja-JP" dirty="0"/>
          </a:p>
          <a:p>
            <a:r>
              <a:rPr lang="ja-JP" altLang="en-US" dirty="0"/>
              <a:t>①</a:t>
            </a:r>
            <a:r>
              <a:rPr lang="en-US" altLang="ja-JP" dirty="0"/>
              <a:t>App Store</a:t>
            </a:r>
            <a:r>
              <a:rPr lang="ja-JP" altLang="en-US" dirty="0"/>
              <a:t>をタップします。</a:t>
            </a:r>
            <a:endParaRPr lang="en-US" altLang="ja-JP" dirty="0"/>
          </a:p>
          <a:p>
            <a:endParaRPr lang="en-US" altLang="ja-JP" dirty="0"/>
          </a:p>
          <a:p>
            <a:r>
              <a:rPr lang="ja-JP" altLang="en-US" dirty="0"/>
              <a:t>②右下にある「検索」をタップします。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16362E7B-E704-F5F6-8462-35BD9B08FC69}"/>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③検索内容の入力箇所に「やふーまっぷ」と入力します。</a:t>
            </a:r>
            <a:endParaRPr lang="en-US" altLang="ja-JP" dirty="0"/>
          </a:p>
          <a:p>
            <a:endParaRPr lang="en-US" altLang="ja-JP" dirty="0"/>
          </a:p>
          <a:p>
            <a:r>
              <a:rPr lang="ja-JP" altLang="en-US" dirty="0"/>
              <a:t>④右下の検索ボタンをタップし検索します。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8961DBCB-6CF8-6F89-5FC7-05CC7818CFDE}"/>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検索結果が表示され、</a:t>
            </a:r>
            <a:r>
              <a:rPr lang="en-US" altLang="ja-JP" dirty="0"/>
              <a:t>Yahoo!</a:t>
            </a:r>
            <a:r>
              <a:rPr lang="ja-JP" altLang="en-US" dirty="0"/>
              <a:t>マップの詳細画面が表示されます。</a:t>
            </a:r>
            <a:endParaRPr lang="en-US" altLang="ja-JP" dirty="0"/>
          </a:p>
          <a:p>
            <a:endParaRPr lang="en-US" altLang="ja-JP" dirty="0"/>
          </a:p>
          <a:p>
            <a:r>
              <a:rPr lang="ja-JP" altLang="en-US" dirty="0"/>
              <a:t>⑤この画面で右上の「入手」と書かれたボタンをタップしインストールします。</a:t>
            </a:r>
            <a:endParaRPr lang="en-US" altLang="ja-JP" dirty="0"/>
          </a:p>
          <a:p>
            <a:endParaRPr lang="en-US" altLang="ja-JP" dirty="0"/>
          </a:p>
          <a:p>
            <a:r>
              <a:rPr lang="ja-JP" altLang="en-US" dirty="0"/>
              <a:t>⑥インストールが完了すると表示が「開く」に変わります。</a:t>
            </a:r>
            <a:endParaRPr lang="en-US" altLang="ja-JP" dirty="0"/>
          </a:p>
          <a:p>
            <a:endParaRPr lang="en-US" altLang="ja-JP" dirty="0"/>
          </a:p>
          <a:p>
            <a:r>
              <a:rPr lang="ja-JP" altLang="en-US" dirty="0"/>
              <a:t>これでインストール完了となります。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こちらのアプリのインストールについてもっと詳しく知りたいという受講者がいた場合、アプリについて学ぶ講座もありますので、併せてご案内ください。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BBEF4FA3-670C-65B4-A71F-5E4D0907DAA7}"/>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Yahoo!</a:t>
            </a:r>
            <a:r>
              <a:rPr lang="ja-JP" altLang="en-US" dirty="0"/>
              <a:t>マップを立ち上げ、医療機関を検索します。最初に初期設定をします。</a:t>
            </a:r>
            <a:endParaRPr lang="en-US" altLang="ja-JP" dirty="0"/>
          </a:p>
          <a:p>
            <a:endParaRPr lang="ja-JP" altLang="en-US" dirty="0"/>
          </a:p>
          <a:p>
            <a:r>
              <a:rPr lang="ja-JP" altLang="en-US" dirty="0"/>
              <a:t>機種によって画面が若干異なりますのでまずは、</a:t>
            </a:r>
            <a:r>
              <a:rPr lang="en-US" altLang="ja-JP" dirty="0"/>
              <a:t>Android</a:t>
            </a:r>
            <a:r>
              <a:rPr lang="ja-JP" altLang="en-US" dirty="0"/>
              <a:t>の操作方法をご説明します。</a:t>
            </a:r>
          </a:p>
          <a:p>
            <a:endParaRPr lang="en-US" altLang="ja-JP" dirty="0"/>
          </a:p>
          <a:p>
            <a:r>
              <a:rPr lang="ja-JP" altLang="en-US" dirty="0"/>
              <a:t>①</a:t>
            </a:r>
            <a:r>
              <a:rPr lang="en-US" altLang="ja-JP" dirty="0"/>
              <a:t>Yahoo!</a:t>
            </a:r>
            <a:r>
              <a:rPr lang="ja-JP" altLang="en-US" dirty="0"/>
              <a:t>マップをタップします。</a:t>
            </a:r>
            <a:endParaRPr lang="en-US" altLang="ja-JP" dirty="0"/>
          </a:p>
          <a:p>
            <a:br>
              <a:rPr lang="en-US" altLang="ja-JP" dirty="0"/>
            </a:br>
            <a:r>
              <a:rPr lang="ja-JP" altLang="en-US" dirty="0"/>
              <a:t>②</a:t>
            </a:r>
            <a:r>
              <a:rPr lang="en-US" altLang="ja-JP" dirty="0"/>
              <a:t>｢</a:t>
            </a:r>
            <a:r>
              <a:rPr lang="ja-JP" altLang="en-US" dirty="0"/>
              <a:t>次へ</a:t>
            </a:r>
            <a:r>
              <a:rPr lang="en-US" altLang="ja-JP" dirty="0"/>
              <a:t>｣</a:t>
            </a:r>
            <a:r>
              <a:rPr lang="ja-JP" altLang="en-US" dirty="0"/>
              <a:t>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4AAC7597-2C3E-87EF-55B4-8A26E90FE2F8}"/>
              </a:ext>
            </a:extLst>
          </p:cNvPr>
          <p:cNvSpPr>
            <a:spLocks noGrp="1" noRot="1" noChangeAspect="1"/>
          </p:cNvSpPr>
          <p:nvPr>
            <p:ph type="sldImg"/>
          </p:nvPr>
        </p:nvSpPr>
        <p:spPr/>
      </p:sp>
    </p:spTree>
    <p:extLst>
      <p:ext uri="{BB962C8B-B14F-4D97-AF65-F5344CB8AC3E}">
        <p14:creationId xmlns:p14="http://schemas.microsoft.com/office/powerpoint/2010/main" val="273170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a:t>
            </a:r>
            <a:r>
              <a:rPr lang="en-US" altLang="ja-JP" dirty="0"/>
              <a:t>｢</a:t>
            </a:r>
            <a:r>
              <a:rPr lang="ja-JP" altLang="en-US" dirty="0"/>
              <a:t>アプリの使用時のみ</a:t>
            </a:r>
            <a:r>
              <a:rPr lang="en-US" altLang="ja-JP" dirty="0"/>
              <a:t>｣</a:t>
            </a:r>
            <a:r>
              <a:rPr lang="ja-JP" altLang="en-US" dirty="0"/>
              <a:t>または「今回のみ」をタップします。</a:t>
            </a:r>
            <a:endParaRPr lang="en-US" altLang="ja-JP" dirty="0"/>
          </a:p>
          <a:p>
            <a:endParaRPr lang="en-US" altLang="ja-JP" dirty="0"/>
          </a:p>
          <a:p>
            <a:r>
              <a:rPr lang="ja-JP" altLang="en-US" dirty="0"/>
              <a:t>④「次へ」をタップします。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F0F957F8-1E1C-5020-ABE2-D1F5C1829412}"/>
              </a:ext>
            </a:extLst>
          </p:cNvPr>
          <p:cNvSpPr>
            <a:spLocks noGrp="1" noRot="1" noChangeAspect="1"/>
          </p:cNvSpPr>
          <p:nvPr>
            <p:ph type="sldImg"/>
          </p:nvPr>
        </p:nvSpPr>
        <p:spPr/>
      </p:sp>
    </p:spTree>
    <p:extLst>
      <p:ext uri="{BB962C8B-B14F-4D97-AF65-F5344CB8AC3E}">
        <p14:creationId xmlns:p14="http://schemas.microsoft.com/office/powerpoint/2010/main" val="209263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⑤「閉じる」をタップします。</a:t>
            </a:r>
            <a:endParaRPr lang="en-US" altLang="ja-JP" dirty="0"/>
          </a:p>
          <a:p>
            <a:pPr lvl="0"/>
            <a:endParaRPr lang="en-US" altLang="ja-JP" dirty="0"/>
          </a:p>
          <a:p>
            <a:pPr lvl="0"/>
            <a:r>
              <a:rPr lang="ja-JP" altLang="en-US" dirty="0"/>
              <a:t>⑥現在地付近の地図が表示されます。</a:t>
            </a:r>
          </a:p>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221C6A07-24DB-4C92-909E-A7A2155426DD}"/>
              </a:ext>
            </a:extLst>
          </p:cNvPr>
          <p:cNvSpPr>
            <a:spLocks noGrp="1" noRot="1" noChangeAspect="1"/>
          </p:cNvSpPr>
          <p:nvPr>
            <p:ph type="sldImg"/>
          </p:nvPr>
        </p:nvSpPr>
        <p:spPr/>
      </p:sp>
    </p:spTree>
    <p:extLst>
      <p:ext uri="{BB962C8B-B14F-4D97-AF65-F5344CB8AC3E}">
        <p14:creationId xmlns:p14="http://schemas.microsoft.com/office/powerpoint/2010/main" val="1895049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a:t>
            </a:r>
            <a:r>
              <a:rPr lang="en-US" altLang="ja-JP" dirty="0"/>
              <a:t>iPhone</a:t>
            </a:r>
            <a:r>
              <a:rPr lang="ja-JP" altLang="en-US" dirty="0"/>
              <a:t>の操作方法についてご説明します。</a:t>
            </a:r>
            <a:endParaRPr lang="en-US" altLang="ja-JP" dirty="0"/>
          </a:p>
          <a:p>
            <a:endParaRPr lang="en-US" altLang="ja-JP" dirty="0"/>
          </a:p>
          <a:p>
            <a:r>
              <a:rPr lang="ja-JP" altLang="en-US" dirty="0"/>
              <a:t>①</a:t>
            </a:r>
            <a:r>
              <a:rPr lang="en-US" altLang="ja-JP" dirty="0"/>
              <a:t>Yahoo!</a:t>
            </a:r>
            <a:r>
              <a:rPr lang="ja-JP" altLang="en-US" dirty="0"/>
              <a:t>マップをタップします。</a:t>
            </a:r>
            <a:endParaRPr lang="en-US" altLang="ja-JP" dirty="0"/>
          </a:p>
          <a:p>
            <a:endParaRPr lang="ja-JP" altLang="en-US" dirty="0"/>
          </a:p>
          <a:p>
            <a:r>
              <a:rPr lang="ja-JP" altLang="en-US" dirty="0"/>
              <a:t>②</a:t>
            </a:r>
            <a:r>
              <a:rPr lang="en-US" altLang="ja-JP" dirty="0"/>
              <a:t>｢1</a:t>
            </a:r>
            <a:r>
              <a:rPr lang="ja-JP" altLang="en-US" dirty="0"/>
              <a:t>度だけ許可</a:t>
            </a:r>
            <a:r>
              <a:rPr lang="en-US" altLang="ja-JP" dirty="0"/>
              <a:t>｣</a:t>
            </a:r>
            <a:r>
              <a:rPr lang="ja-JP" altLang="en-US" dirty="0"/>
              <a:t>または</a:t>
            </a:r>
            <a:r>
              <a:rPr lang="en-US" altLang="ja-JP" dirty="0"/>
              <a:t>｢App</a:t>
            </a:r>
            <a:r>
              <a:rPr lang="ja-JP" altLang="en-US" dirty="0"/>
              <a:t>の使用中は許可</a:t>
            </a:r>
            <a:r>
              <a:rPr lang="en-US" altLang="ja-JP" dirty="0"/>
              <a:t>｣</a:t>
            </a:r>
            <a:r>
              <a:rPr lang="ja-JP" altLang="en-US" dirty="0"/>
              <a:t>のいずれかを選択します。</a:t>
            </a:r>
            <a:endParaRPr lang="en-US" altLang="ja-JP" dirty="0"/>
          </a:p>
          <a:p>
            <a:endParaRPr lang="en-US" altLang="ja-JP" dirty="0"/>
          </a:p>
          <a:p>
            <a:r>
              <a:rPr lang="ja-JP" altLang="en-US" dirty="0"/>
              <a:t>いずれかにしないとお近くの医療機関を探せなくなります。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05AD9670-7FFD-0A6C-4D4F-2247269CEEB1}"/>
              </a:ext>
            </a:extLst>
          </p:cNvPr>
          <p:cNvSpPr>
            <a:spLocks noGrp="1" noRot="1" noChangeAspect="1"/>
          </p:cNvSpPr>
          <p:nvPr>
            <p:ph type="sldImg"/>
          </p:nvPr>
        </p:nvSpPr>
        <p:spPr/>
      </p:sp>
    </p:spTree>
    <p:extLst>
      <p:ext uri="{BB962C8B-B14F-4D97-AF65-F5344CB8AC3E}">
        <p14:creationId xmlns:p14="http://schemas.microsoft.com/office/powerpoint/2010/main" val="534803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a:t>
            </a:r>
            <a:r>
              <a:rPr lang="en-US" altLang="ja-JP" dirty="0"/>
              <a:t>｢</a:t>
            </a:r>
            <a:r>
              <a:rPr lang="ja-JP" altLang="en-US" dirty="0"/>
              <a:t>次へ</a:t>
            </a:r>
            <a:r>
              <a:rPr lang="en-US" altLang="ja-JP" dirty="0"/>
              <a:t>｣</a:t>
            </a:r>
            <a:r>
              <a:rPr lang="ja-JP" altLang="en-US" dirty="0"/>
              <a:t>をタップします。</a:t>
            </a:r>
            <a:endParaRPr lang="en-US" altLang="ja-JP" dirty="0"/>
          </a:p>
          <a:p>
            <a:endParaRPr lang="en-US" altLang="ja-JP" dirty="0"/>
          </a:p>
          <a:p>
            <a:r>
              <a:rPr lang="ja-JP" altLang="en-US" dirty="0"/>
              <a:t>④通知の送信について確認されますので、「許可しない」か「許可」かいずれかをタップしてください。</a:t>
            </a:r>
            <a:endParaRPr lang="en-US" altLang="ja-JP" dirty="0"/>
          </a:p>
          <a:p>
            <a:endParaRPr lang="en-US" altLang="ja-JP" dirty="0"/>
          </a:p>
          <a:p>
            <a:r>
              <a:rPr lang="ja-JP" altLang="en-US" dirty="0"/>
              <a:t>どちらをタップしても構いません。</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F1A68BCC-5328-496E-78A0-DD00BACAA9C3}"/>
              </a:ext>
            </a:extLst>
          </p:cNvPr>
          <p:cNvSpPr>
            <a:spLocks noGrp="1" noRot="1" noChangeAspect="1"/>
          </p:cNvSpPr>
          <p:nvPr>
            <p:ph type="sldImg"/>
          </p:nvPr>
        </p:nvSpPr>
        <p:spPr/>
      </p:sp>
    </p:spTree>
    <p:extLst>
      <p:ext uri="{BB962C8B-B14F-4D97-AF65-F5344CB8AC3E}">
        <p14:creationId xmlns:p14="http://schemas.microsoft.com/office/powerpoint/2010/main" val="234772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en-US" dirty="0"/>
              <a:t>第</a:t>
            </a:r>
            <a:r>
              <a:rPr lang="en-US" altLang="ja-JP" dirty="0"/>
              <a:t>1</a:t>
            </a:r>
            <a:r>
              <a:rPr lang="ja-JP" altLang="en-US" dirty="0"/>
              <a:t>章では、オンライン診療とは何かについて学びます。</a:t>
            </a:r>
          </a:p>
          <a:p>
            <a:r>
              <a:rPr lang="ja-JP" altLang="en-US" dirty="0"/>
              <a:t>第</a:t>
            </a:r>
            <a:r>
              <a:rPr lang="en-US" altLang="ja-JP" dirty="0"/>
              <a:t>2</a:t>
            </a:r>
            <a:r>
              <a:rPr lang="ja-JP" altLang="en-US" dirty="0"/>
              <a:t>章では、オンライン診療を実施している医療機関の検索の仕方について学びます。</a:t>
            </a:r>
          </a:p>
          <a:p>
            <a:endParaRPr lang="ja-JP" altLang="en-US" dirty="0"/>
          </a:p>
          <a:p>
            <a:r>
              <a:rPr lang="en-US" altLang="ja-JP" dirty="0"/>
              <a:t>【</a:t>
            </a:r>
            <a:r>
              <a:rPr lang="ja-JP" altLang="en-US" dirty="0"/>
              <a:t>補足説明</a:t>
            </a:r>
            <a:r>
              <a:rPr lang="en-US" altLang="ja-JP" dirty="0"/>
              <a:t>】</a:t>
            </a:r>
          </a:p>
          <a:p>
            <a:r>
              <a:rPr lang="ja-JP" altLang="en-US" dirty="0"/>
              <a:t>講師の皆様は、実際にオンライン診療を受診しようとすると、各医療機関により、採用している仕組みの違いがあるため、事前予約の仕方や診療後の流れが異なることをご理解ください</a:t>
            </a:r>
          </a:p>
          <a:p>
            <a:endParaRPr lang="ja-JP" altLang="en-US" dirty="0"/>
          </a:p>
        </p:txBody>
      </p:sp>
      <p:sp>
        <p:nvSpPr>
          <p:cNvPr id="7" name="スライド イメージ プレースホルダー 6">
            <a:extLst>
              <a:ext uri="{FF2B5EF4-FFF2-40B4-BE49-F238E27FC236}">
                <a16:creationId xmlns:a16="http://schemas.microsoft.com/office/drawing/2014/main" id="{4310C977-9B90-CB83-13C8-541972B25AF7}"/>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⑤サインインについて確認されますので、「キャンセル」か「続ける」かいずれかをタップしてください。どちらをタップしても構いません。</a:t>
            </a:r>
            <a:endParaRPr lang="en-US" altLang="ja-JP" dirty="0"/>
          </a:p>
          <a:p>
            <a:endParaRPr lang="ja-JP" altLang="en-US" dirty="0"/>
          </a:p>
          <a:p>
            <a:r>
              <a:rPr lang="ja-JP" altLang="en-US" dirty="0"/>
              <a:t>⑥</a:t>
            </a:r>
            <a:r>
              <a:rPr lang="en-US" altLang="ja-JP" dirty="0"/>
              <a:t>｢</a:t>
            </a:r>
            <a:r>
              <a:rPr lang="ja-JP" altLang="en-US" dirty="0"/>
              <a:t>次へ</a:t>
            </a:r>
            <a:r>
              <a:rPr lang="en-US" altLang="ja-JP" dirty="0"/>
              <a:t>｣</a:t>
            </a:r>
            <a:r>
              <a:rPr lang="ja-JP" altLang="en-US" dirty="0"/>
              <a:t>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7B43FC62-C456-1EA8-EEF8-C83379704677}"/>
              </a:ext>
            </a:extLst>
          </p:cNvPr>
          <p:cNvSpPr>
            <a:spLocks noGrp="1" noRot="1" noChangeAspect="1"/>
          </p:cNvSpPr>
          <p:nvPr>
            <p:ph type="sldImg"/>
          </p:nvPr>
        </p:nvSpPr>
        <p:spPr/>
      </p:sp>
    </p:spTree>
    <p:extLst>
      <p:ext uri="{BB962C8B-B14F-4D97-AF65-F5344CB8AC3E}">
        <p14:creationId xmlns:p14="http://schemas.microsoft.com/office/powerpoint/2010/main" val="427168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a:t>
            </a:r>
            <a:r>
              <a:rPr lang="en-US" altLang="ja-JP" dirty="0"/>
              <a:t>Yahoo!</a:t>
            </a:r>
            <a:r>
              <a:rPr lang="ja-JP" altLang="en-US" dirty="0"/>
              <a:t>マップの使い方が表示されるので、内容を確認して</a:t>
            </a:r>
            <a:r>
              <a:rPr lang="en-US" altLang="ja-JP" dirty="0"/>
              <a:t>｢</a:t>
            </a:r>
            <a:r>
              <a:rPr lang="ja-JP" altLang="en-US" dirty="0"/>
              <a:t>次へ</a:t>
            </a:r>
            <a:r>
              <a:rPr lang="en-US" altLang="ja-JP" dirty="0"/>
              <a:t>｣</a:t>
            </a:r>
            <a:r>
              <a:rPr lang="ja-JP" altLang="en-US" dirty="0"/>
              <a:t>をタップします。</a:t>
            </a:r>
            <a:endParaRPr lang="en-US" altLang="ja-JP" dirty="0"/>
          </a:p>
          <a:p>
            <a:endParaRPr lang="en-US" altLang="ja-JP" dirty="0"/>
          </a:p>
          <a:p>
            <a:r>
              <a:rPr lang="ja-JP" altLang="en-US" dirty="0"/>
              <a:t>⑧同じく内容を確認して「次へ」をタップします。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A225C348-06A4-BC33-504A-6395C718BCF4}"/>
              </a:ext>
            </a:extLst>
          </p:cNvPr>
          <p:cNvSpPr>
            <a:spLocks noGrp="1" noRot="1" noChangeAspect="1"/>
          </p:cNvSpPr>
          <p:nvPr>
            <p:ph type="sldImg"/>
          </p:nvPr>
        </p:nvSpPr>
        <p:spPr/>
      </p:sp>
    </p:spTree>
    <p:extLst>
      <p:ext uri="{BB962C8B-B14F-4D97-AF65-F5344CB8AC3E}">
        <p14:creationId xmlns:p14="http://schemas.microsoft.com/office/powerpoint/2010/main" val="4170864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⑨同じく内容を確認して「次へ」をタップします。</a:t>
            </a:r>
            <a:endParaRPr lang="en-US" altLang="ja-JP" dirty="0"/>
          </a:p>
          <a:p>
            <a:endParaRPr lang="en-US" altLang="ja-JP" dirty="0"/>
          </a:p>
          <a:p>
            <a:r>
              <a:rPr lang="ja-JP" altLang="en-US" dirty="0"/>
              <a:t>⑩同じく内容を確認して「次へ」をタップします。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0F6F9620-B72F-D242-49CB-19F60ED8BC48}"/>
              </a:ext>
            </a:extLst>
          </p:cNvPr>
          <p:cNvSpPr>
            <a:spLocks noGrp="1" noRot="1" noChangeAspect="1"/>
          </p:cNvSpPr>
          <p:nvPr>
            <p:ph type="sldImg"/>
          </p:nvPr>
        </p:nvSpPr>
        <p:spPr/>
      </p:sp>
    </p:spTree>
    <p:extLst>
      <p:ext uri="{BB962C8B-B14F-4D97-AF65-F5344CB8AC3E}">
        <p14:creationId xmlns:p14="http://schemas.microsoft.com/office/powerpoint/2010/main" val="898847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⑪「使ってみる」をタップします。</a:t>
            </a:r>
            <a:endParaRPr lang="en-US" altLang="ja-JP" dirty="0"/>
          </a:p>
          <a:p>
            <a:endParaRPr lang="en-US" altLang="ja-JP" dirty="0"/>
          </a:p>
          <a:p>
            <a:pPr lvl="0"/>
            <a:r>
              <a:rPr lang="ja-JP" altLang="en-US" dirty="0"/>
              <a:t>⑫「閉じる」をタップします。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C8FC2603-E4F2-152C-C201-84C5554D6490}"/>
              </a:ext>
            </a:extLst>
          </p:cNvPr>
          <p:cNvSpPr>
            <a:spLocks noGrp="1" noRot="1" noChangeAspect="1"/>
          </p:cNvSpPr>
          <p:nvPr>
            <p:ph type="sldImg"/>
          </p:nvPr>
        </p:nvSpPr>
        <p:spPr/>
      </p:sp>
    </p:spTree>
    <p:extLst>
      <p:ext uri="{BB962C8B-B14F-4D97-AF65-F5344CB8AC3E}">
        <p14:creationId xmlns:p14="http://schemas.microsoft.com/office/powerpoint/2010/main" val="86233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オンライン診療を実施している医療機関の検索方法をご説明します。</a:t>
            </a:r>
            <a:endParaRPr lang="en-US" altLang="ja-JP" dirty="0"/>
          </a:p>
          <a:p>
            <a:endParaRPr lang="en-US" altLang="ja-JP" dirty="0"/>
          </a:p>
          <a:p>
            <a:r>
              <a:rPr lang="ja-JP" altLang="en-US" dirty="0"/>
              <a:t>初期設定が完了すると、現在地付近</a:t>
            </a:r>
            <a:r>
              <a:rPr lang="ja-JP" altLang="ja-JP" dirty="0"/>
              <a:t>の地図が</a:t>
            </a:r>
            <a:r>
              <a:rPr lang="ja-JP" altLang="en-US" dirty="0"/>
              <a:t>表示されます</a:t>
            </a:r>
            <a:r>
              <a:rPr lang="ja-JP" altLang="ja-JP" dirty="0"/>
              <a:t>。</a:t>
            </a:r>
            <a:endParaRPr lang="en-US" altLang="ja-JP" dirty="0"/>
          </a:p>
          <a:p>
            <a:endParaRPr lang="en-US" altLang="ja-JP" dirty="0"/>
          </a:p>
          <a:p>
            <a:pPr lvl="0"/>
            <a:r>
              <a:rPr lang="ja-JP" altLang="en-US" dirty="0"/>
              <a:t>①カテゴリ表示を左にスクロールします。</a:t>
            </a:r>
            <a:endParaRPr lang="en-US" altLang="ja-JP" dirty="0"/>
          </a:p>
          <a:p>
            <a:pPr lvl="0"/>
            <a:endParaRPr lang="ja-JP" altLang="en-US" dirty="0"/>
          </a:p>
          <a:p>
            <a:pPr lvl="0"/>
            <a:r>
              <a:rPr lang="ja-JP" altLang="en-US" dirty="0"/>
              <a:t>②「その他のジャンル」をタップします。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CC89C797-094E-137F-A5E8-B5EEB259321D}"/>
              </a:ext>
            </a:extLst>
          </p:cNvPr>
          <p:cNvSpPr>
            <a:spLocks noGrp="1" noRot="1" noChangeAspect="1"/>
          </p:cNvSpPr>
          <p:nvPr>
            <p:ph type="sldImg"/>
          </p:nvPr>
        </p:nvSpPr>
        <p:spPr/>
      </p:sp>
    </p:spTree>
    <p:extLst>
      <p:ext uri="{BB962C8B-B14F-4D97-AF65-F5344CB8AC3E}">
        <p14:creationId xmlns:p14="http://schemas.microsoft.com/office/powerpoint/2010/main" val="4039517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③画面を下から上にスクロールします。</a:t>
            </a:r>
            <a:endParaRPr lang="en-US" altLang="ja-JP" dirty="0"/>
          </a:p>
          <a:p>
            <a:endParaRPr lang="en-US" altLang="ja-JP" dirty="0"/>
          </a:p>
          <a:p>
            <a:pPr lvl="0"/>
            <a:r>
              <a:rPr lang="ja-JP" altLang="en-US" dirty="0"/>
              <a:t>④「オンライン診療」をタップします。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7ED27EAE-6D56-489B-54FE-580A1A3CA86F}"/>
              </a:ext>
            </a:extLst>
          </p:cNvPr>
          <p:cNvSpPr>
            <a:spLocks noGrp="1" noRot="1" noChangeAspect="1"/>
          </p:cNvSpPr>
          <p:nvPr>
            <p:ph type="sldImg"/>
          </p:nvPr>
        </p:nvSpPr>
        <p:spPr/>
      </p:sp>
    </p:spTree>
    <p:extLst>
      <p:ext uri="{BB962C8B-B14F-4D97-AF65-F5344CB8AC3E}">
        <p14:creationId xmlns:p14="http://schemas.microsoft.com/office/powerpoint/2010/main" val="462441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⑤マップ上の受診したい医療機関をタップします。</a:t>
            </a:r>
            <a:endParaRPr lang="en-US" altLang="ja-JP" dirty="0"/>
          </a:p>
          <a:p>
            <a:pPr lvl="0"/>
            <a:endParaRPr lang="en-US" altLang="ja-JP" dirty="0"/>
          </a:p>
          <a:p>
            <a:pPr lvl="0"/>
            <a:r>
              <a:rPr lang="ja-JP" altLang="en-US" dirty="0"/>
              <a:t>⑥赤枠内をタップします。</a:t>
            </a:r>
            <a:endParaRPr lang="en-US" altLang="ja-JP" dirty="0"/>
          </a:p>
          <a:p>
            <a:pPr lvl="0"/>
            <a:endParaRPr lang="ja-JP" altLang="en-US" dirty="0"/>
          </a:p>
          <a:p>
            <a:r>
              <a:rPr lang="ja-JP" altLang="en-US" dirty="0"/>
              <a:t>指先をスライドさせると地図を動かすことができます。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1E9011A1-78A3-7C05-8E0B-650B605ABD52}"/>
              </a:ext>
            </a:extLst>
          </p:cNvPr>
          <p:cNvSpPr>
            <a:spLocks noGrp="1" noRot="1" noChangeAspect="1"/>
          </p:cNvSpPr>
          <p:nvPr>
            <p:ph type="sldImg"/>
          </p:nvPr>
        </p:nvSpPr>
        <p:spPr/>
      </p:sp>
    </p:spTree>
    <p:extLst>
      <p:ext uri="{BB962C8B-B14F-4D97-AF65-F5344CB8AC3E}">
        <p14:creationId xmlns:p14="http://schemas.microsoft.com/office/powerpoint/2010/main" val="1307793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医療機関ごとの個別の詳細画面の見方です。</a:t>
            </a:r>
            <a:endParaRPr lang="en-US" altLang="ja-JP" dirty="0"/>
          </a:p>
          <a:p>
            <a:endParaRPr lang="en-US" altLang="ja-JP" dirty="0"/>
          </a:p>
          <a:p>
            <a:r>
              <a:rPr lang="ja-JP" altLang="en-US" dirty="0"/>
              <a:t>表示される情報は医療機関によって異なりますが、以下のような情報を確認することができます。</a:t>
            </a:r>
            <a:endParaRPr lang="en-US" altLang="ja-JP" dirty="0"/>
          </a:p>
          <a:p>
            <a:endParaRPr lang="en-US" altLang="ja-JP" dirty="0"/>
          </a:p>
          <a:p>
            <a:r>
              <a:rPr lang="ja-JP" altLang="en-US" dirty="0"/>
              <a:t>①住所</a:t>
            </a:r>
            <a:endParaRPr lang="en-US" altLang="ja-JP" dirty="0"/>
          </a:p>
          <a:p>
            <a:r>
              <a:rPr lang="ja-JP" altLang="en-US" dirty="0"/>
              <a:t>②診療時間</a:t>
            </a:r>
            <a:endParaRPr lang="en-US" altLang="ja-JP" dirty="0"/>
          </a:p>
          <a:p>
            <a:r>
              <a:rPr lang="ja-JP" altLang="en-US" dirty="0"/>
              <a:t>③電話番号</a:t>
            </a:r>
            <a:endParaRPr lang="en-US" altLang="ja-JP" dirty="0"/>
          </a:p>
          <a:p>
            <a:r>
              <a:rPr lang="ja-JP" altLang="en-US" dirty="0"/>
              <a:t>④利用可能な決済方法</a:t>
            </a:r>
            <a:endParaRPr lang="en-US" altLang="ja-JP" dirty="0"/>
          </a:p>
          <a:p>
            <a:r>
              <a:rPr lang="ja-JP" altLang="en-US" dirty="0"/>
              <a:t>⑤駐車場の有無やオンライン診療への対応有無</a:t>
            </a:r>
            <a:endParaRPr lang="en-US" altLang="ja-JP" dirty="0"/>
          </a:p>
          <a:p>
            <a:r>
              <a:rPr lang="ja-JP" altLang="en-US" dirty="0"/>
              <a:t>⑥をタップすると医療機関の公式サイトを見ることができます。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F977D76E-CB73-8B36-9F81-0CBEB6BDA4DF}"/>
              </a:ext>
            </a:extLst>
          </p:cNvPr>
          <p:cNvSpPr>
            <a:spLocks noGrp="1" noRot="1" noChangeAspect="1"/>
          </p:cNvSpPr>
          <p:nvPr>
            <p:ph type="sldImg"/>
          </p:nvPr>
        </p:nvSpPr>
        <p:spPr/>
      </p:sp>
    </p:spTree>
    <p:extLst>
      <p:ext uri="{BB962C8B-B14F-4D97-AF65-F5344CB8AC3E}">
        <p14:creationId xmlns:p14="http://schemas.microsoft.com/office/powerpoint/2010/main" val="2657399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⑦診療科、オンライン診療対応科、休診日や混雑が予想される時間などの医療機関の診療情報を確認できます。</a:t>
            </a:r>
            <a:endParaRPr lang="en-US" altLang="ja-JP" dirty="0"/>
          </a:p>
          <a:p>
            <a:endParaRPr lang="en-US" altLang="ja-JP" dirty="0"/>
          </a:p>
          <a:p>
            <a:r>
              <a:rPr lang="ja-JP" altLang="en-US" dirty="0"/>
              <a:t>オンライン診療の予約方法は医療機関によって異なるため、⑥の公式サイトから確認するか直接お問合せください。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C99D8F98-EF0D-9455-7EFC-8F07800C647C}"/>
              </a:ext>
            </a:extLst>
          </p:cNvPr>
          <p:cNvSpPr>
            <a:spLocks noGrp="1" noRot="1" noChangeAspect="1"/>
          </p:cNvSpPr>
          <p:nvPr>
            <p:ph type="sldImg"/>
          </p:nvPr>
        </p:nvSpPr>
        <p:spPr/>
      </p:sp>
    </p:spTree>
    <p:extLst>
      <p:ext uri="{BB962C8B-B14F-4D97-AF65-F5344CB8AC3E}">
        <p14:creationId xmlns:p14="http://schemas.microsoft.com/office/powerpoint/2010/main" val="38729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F644D35F-E590-25AE-6BF6-38ED8F48F7FA}"/>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オンライン診療とは、スマートフォンやパソコンなどを使ったビデオ通話による診療のことです。</a:t>
            </a:r>
            <a:endParaRPr lang="en-US" altLang="ja-JP" dirty="0"/>
          </a:p>
          <a:p>
            <a:endParaRPr lang="ja-JP" altLang="en-US" dirty="0"/>
          </a:p>
          <a:p>
            <a:r>
              <a:rPr lang="ja-JP" altLang="en-US" dirty="0"/>
              <a:t>ご利用にあたって、専用の機器や難しいシステムは不要です。</a:t>
            </a:r>
            <a:endParaRPr lang="en-US" altLang="ja-JP" dirty="0"/>
          </a:p>
          <a:p>
            <a:endParaRPr lang="ja-JP" altLang="en-US" dirty="0"/>
          </a:p>
          <a:p>
            <a:r>
              <a:rPr lang="ja-JP" altLang="en-US" dirty="0"/>
              <a:t>全ての症状、病気でオンライン診療を受けられるわけではありません。</a:t>
            </a:r>
            <a:endParaRPr lang="en-US" altLang="ja-JP" dirty="0"/>
          </a:p>
          <a:p>
            <a:endParaRPr lang="ja-JP" altLang="en-US" dirty="0"/>
          </a:p>
          <a:p>
            <a:r>
              <a:rPr lang="ja-JP" altLang="en-US" dirty="0"/>
              <a:t>また、全ての医療機関が実施しているわけではないので、実施している医療機関やその方法、料金等の詳細は、病院、クリニックへお問合せください。</a:t>
            </a:r>
          </a:p>
          <a:p>
            <a:endParaRPr lang="en-US" altLang="ja-JP" dirty="0"/>
          </a:p>
        </p:txBody>
      </p:sp>
      <p:sp>
        <p:nvSpPr>
          <p:cNvPr id="7" name="スライド イメージ プレースホルダー 6">
            <a:extLst>
              <a:ext uri="{FF2B5EF4-FFF2-40B4-BE49-F238E27FC236}">
                <a16:creationId xmlns:a16="http://schemas.microsoft.com/office/drawing/2014/main" id="{4E5F1362-9016-49BB-4FDB-0828C3CA6CDA}"/>
              </a:ext>
            </a:extLst>
          </p:cNvPr>
          <p:cNvSpPr>
            <a:spLocks noGrp="1" noRot="1" noChangeAspect="1"/>
          </p:cNvSpPr>
          <p:nvPr>
            <p:ph type="sldImg"/>
          </p:nvPr>
        </p:nvSpPr>
        <p:spPr/>
      </p:sp>
    </p:spTree>
    <p:extLst>
      <p:ext uri="{BB962C8B-B14F-4D97-AF65-F5344CB8AC3E}">
        <p14:creationId xmlns:p14="http://schemas.microsoft.com/office/powerpoint/2010/main" val="260795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オンライン診療を受診する際の一般的な手順をご説明します。</a:t>
            </a:r>
            <a:endParaRPr lang="en-US" altLang="ja-JP" dirty="0"/>
          </a:p>
          <a:p>
            <a:endParaRPr lang="ja-JP" altLang="en-US" dirty="0"/>
          </a:p>
          <a:p>
            <a:r>
              <a:rPr lang="ja-JP" altLang="en-US" dirty="0"/>
              <a:t>大まかな流れとしては、診療内容の確認、次に事前予約、診察、診療後となります。</a:t>
            </a:r>
          </a:p>
          <a:p>
            <a:r>
              <a:rPr lang="ja-JP" altLang="en-US" dirty="0"/>
              <a:t>最初に、診療内容の確認です。</a:t>
            </a:r>
          </a:p>
          <a:p>
            <a:r>
              <a:rPr lang="ja-JP" altLang="en-US" dirty="0"/>
              <a:t>受診したい医療機関で、オンライン診療を行っているかの確認をします。まずは、かかりつけの医師、または最寄りの医療機関について確認することをお薦めします。</a:t>
            </a:r>
          </a:p>
          <a:p>
            <a:endParaRPr lang="en-US" altLang="ja-JP" dirty="0"/>
          </a:p>
          <a:p>
            <a:r>
              <a:rPr lang="ja-JP" altLang="en-US" dirty="0"/>
              <a:t>次に、事前の予約です。</a:t>
            </a:r>
            <a:endParaRPr lang="en-US" altLang="ja-JP" dirty="0"/>
          </a:p>
          <a:p>
            <a:endParaRPr lang="ja-JP" altLang="en-US" dirty="0"/>
          </a:p>
          <a:p>
            <a:r>
              <a:rPr lang="ja-JP" altLang="en-US" dirty="0"/>
              <a:t>オンライン診療の場合は、医療機関によって予約方法は異なります。</a:t>
            </a:r>
            <a:endParaRPr lang="en-US" altLang="ja-JP" dirty="0"/>
          </a:p>
          <a:p>
            <a:endParaRPr lang="ja-JP" altLang="en-US" dirty="0"/>
          </a:p>
          <a:p>
            <a:r>
              <a:rPr lang="ja-JP" altLang="en-US" dirty="0"/>
              <a:t>医療機関のホームページで予約手段を確認することになります。</a:t>
            </a:r>
            <a:endParaRPr lang="en-US" altLang="ja-JP" dirty="0"/>
          </a:p>
          <a:p>
            <a:endParaRPr lang="ja-JP" altLang="en-US" dirty="0"/>
          </a:p>
          <a:p>
            <a:r>
              <a:rPr lang="ja-JP" altLang="en-US" dirty="0"/>
              <a:t>支払い方法についても予約の際にあわせて確認しておくと良いでしょう。</a:t>
            </a:r>
          </a:p>
          <a:p>
            <a:endParaRPr lang="en-US" altLang="ja-JP" dirty="0"/>
          </a:p>
        </p:txBody>
      </p:sp>
      <p:sp>
        <p:nvSpPr>
          <p:cNvPr id="7" name="スライド イメージ プレースホルダー 6">
            <a:extLst>
              <a:ext uri="{FF2B5EF4-FFF2-40B4-BE49-F238E27FC236}">
                <a16:creationId xmlns:a16="http://schemas.microsoft.com/office/drawing/2014/main" id="{2F10C399-577F-F6E0-D661-C1510021D7EF}"/>
              </a:ext>
            </a:extLst>
          </p:cNvPr>
          <p:cNvSpPr>
            <a:spLocks noGrp="1" noRot="1" noChangeAspect="1"/>
          </p:cNvSpPr>
          <p:nvPr>
            <p:ph type="sldImg"/>
          </p:nvPr>
        </p:nvSpPr>
        <p:spPr/>
      </p:sp>
    </p:spTree>
    <p:extLst>
      <p:ext uri="{BB962C8B-B14F-4D97-AF65-F5344CB8AC3E}">
        <p14:creationId xmlns:p14="http://schemas.microsoft.com/office/powerpoint/2010/main" val="384379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そして、診察です。</a:t>
            </a:r>
            <a:endParaRPr lang="en-US" altLang="ja-JP" dirty="0"/>
          </a:p>
          <a:p>
            <a:endParaRPr lang="ja-JP" altLang="en-US" dirty="0"/>
          </a:p>
          <a:p>
            <a:r>
              <a:rPr lang="ja-JP" altLang="en-US" dirty="0"/>
              <a:t>診察は医療機関により指定の方法でスマートフォンのアプリにより行います。</a:t>
            </a:r>
            <a:endParaRPr lang="en-US" altLang="ja-JP" dirty="0"/>
          </a:p>
          <a:p>
            <a:endParaRPr lang="ja-JP" altLang="en-US" dirty="0"/>
          </a:p>
          <a:p>
            <a:r>
              <a:rPr lang="ja-JP" altLang="en-US" dirty="0"/>
              <a:t>まずは、受診を希望されているご本人であることを確認するために、求められた個人情報を伝えてその後、医師に症状等を説明する流れが一般的です。</a:t>
            </a:r>
          </a:p>
          <a:p>
            <a:endParaRPr lang="ja-JP" altLang="en-US" dirty="0"/>
          </a:p>
          <a:p>
            <a:r>
              <a:rPr lang="ja-JP" altLang="en-US" dirty="0"/>
              <a:t>最後に、診療後です。</a:t>
            </a:r>
            <a:endParaRPr lang="en-US" altLang="ja-JP" dirty="0"/>
          </a:p>
          <a:p>
            <a:endParaRPr lang="ja-JP" altLang="en-US" dirty="0"/>
          </a:p>
          <a:p>
            <a:r>
              <a:rPr lang="ja-JP" altLang="en-US" dirty="0"/>
              <a:t>医療機関への来訪を推奨される、また薬が処方されるなど症状により様々です。医師の診療結果に従った行動をとってください。</a:t>
            </a:r>
            <a:endParaRPr lang="en-US" altLang="ja-JP" dirty="0"/>
          </a:p>
          <a:p>
            <a:endParaRPr lang="ja-JP" altLang="en-US" dirty="0"/>
          </a:p>
          <a:p>
            <a:r>
              <a:rPr lang="ja-JP" altLang="en-US" dirty="0"/>
              <a:t>薬の配送等も実施している薬局もあります。</a:t>
            </a:r>
          </a:p>
          <a:p>
            <a:endParaRPr lang="en-US" altLang="ja-JP" dirty="0"/>
          </a:p>
        </p:txBody>
      </p:sp>
      <p:sp>
        <p:nvSpPr>
          <p:cNvPr id="7" name="スライド イメージ プレースホルダー 6">
            <a:extLst>
              <a:ext uri="{FF2B5EF4-FFF2-40B4-BE49-F238E27FC236}">
                <a16:creationId xmlns:a16="http://schemas.microsoft.com/office/drawing/2014/main" id="{9A998D04-BDEC-1F5E-9216-6C94C7C1D82C}"/>
              </a:ext>
            </a:extLst>
          </p:cNvPr>
          <p:cNvSpPr>
            <a:spLocks noGrp="1" noRot="1" noChangeAspect="1"/>
          </p:cNvSpPr>
          <p:nvPr>
            <p:ph type="sldImg"/>
          </p:nvPr>
        </p:nvSpPr>
        <p:spPr/>
      </p:sp>
    </p:spTree>
    <p:extLst>
      <p:ext uri="{BB962C8B-B14F-4D97-AF65-F5344CB8AC3E}">
        <p14:creationId xmlns:p14="http://schemas.microsoft.com/office/powerpoint/2010/main" val="176445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753DB549-446B-683C-47C5-14D78C1166A9}"/>
              </a:ext>
            </a:extLst>
          </p:cNvPr>
          <p:cNvSpPr>
            <a:spLocks noGrp="1" noRot="1" noChangeAspect="1"/>
          </p:cNvSpPr>
          <p:nvPr>
            <p:ph type="sldImg"/>
          </p:nvPr>
        </p:nvSpPr>
        <p:spPr/>
      </p:sp>
    </p:spTree>
    <p:extLst>
      <p:ext uri="{BB962C8B-B14F-4D97-AF65-F5344CB8AC3E}">
        <p14:creationId xmlns:p14="http://schemas.microsoft.com/office/powerpoint/2010/main" val="378694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オンライン診療を実施している医療機関は様々な方法で検索することができます。</a:t>
            </a:r>
            <a:endParaRPr lang="en-US" altLang="ja-JP" dirty="0"/>
          </a:p>
          <a:p>
            <a:endParaRPr lang="en-US" altLang="ja-JP" dirty="0"/>
          </a:p>
          <a:p>
            <a:r>
              <a:rPr lang="ja-JP" altLang="en-US" dirty="0"/>
              <a:t>ご自身でお好みのアプリをご利用ください。</a:t>
            </a:r>
            <a:endParaRPr lang="en-US" altLang="ja-JP" dirty="0"/>
          </a:p>
          <a:p>
            <a:endParaRPr lang="en-US" altLang="ja-JP" dirty="0"/>
          </a:p>
          <a:p>
            <a:pPr lvl="0"/>
            <a:r>
              <a:rPr lang="ja-JP" altLang="en-US" dirty="0"/>
              <a:t>本テキストでは</a:t>
            </a:r>
            <a:r>
              <a:rPr lang="en-US" altLang="ja-JP" dirty="0"/>
              <a:t>Yahoo!</a:t>
            </a:r>
            <a:r>
              <a:rPr lang="ja-JP" altLang="en-US" dirty="0"/>
              <a:t>マップというアプリを利用して検索する方法を説明させていただきます。</a:t>
            </a:r>
            <a:endParaRPr lang="en-US" altLang="ja-JP" dirty="0"/>
          </a:p>
          <a:p>
            <a:pPr lvl="0"/>
            <a:endParaRPr lang="en-US" altLang="ja-JP" dirty="0"/>
          </a:p>
          <a:p>
            <a:r>
              <a:rPr lang="en-US" altLang="ja-JP" dirty="0"/>
              <a:t>Yahoo!</a:t>
            </a:r>
            <a:r>
              <a:rPr lang="ja-JP" altLang="en-US" dirty="0"/>
              <a:t>マップのアプリは新規でインストールが必要になりますので、アプリのインストール手順からご説明させていただきます。</a:t>
            </a:r>
            <a:endParaRPr lang="en-US" altLang="ja-JP" dirty="0"/>
          </a:p>
        </p:txBody>
      </p:sp>
      <p:sp>
        <p:nvSpPr>
          <p:cNvPr id="7" name="スライド イメージ プレースホルダー 6">
            <a:extLst>
              <a:ext uri="{FF2B5EF4-FFF2-40B4-BE49-F238E27FC236}">
                <a16:creationId xmlns:a16="http://schemas.microsoft.com/office/drawing/2014/main" id="{7D5FD336-F962-52EE-9252-48E77F873D66}"/>
              </a:ext>
            </a:extLst>
          </p:cNvPr>
          <p:cNvSpPr>
            <a:spLocks noGrp="1" noRot="1" noChangeAspect="1"/>
          </p:cNvSpPr>
          <p:nvPr>
            <p:ph type="sldImg"/>
          </p:nvPr>
        </p:nvSpPr>
        <p:spPr/>
      </p:sp>
    </p:spTree>
    <p:extLst>
      <p:ext uri="{BB962C8B-B14F-4D97-AF65-F5344CB8AC3E}">
        <p14:creationId xmlns:p14="http://schemas.microsoft.com/office/powerpoint/2010/main" val="211174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まず、使用する</a:t>
            </a:r>
            <a:r>
              <a:rPr lang="en-US" altLang="ja-JP" dirty="0"/>
              <a:t>Yahoo!</a:t>
            </a:r>
            <a:r>
              <a:rPr lang="ja-JP" altLang="en-US" dirty="0"/>
              <a:t>マップのインストールを行います。</a:t>
            </a:r>
            <a:endParaRPr lang="en-US" altLang="ja-JP" dirty="0"/>
          </a:p>
          <a:p>
            <a:endParaRPr lang="en-US" altLang="ja-JP" dirty="0"/>
          </a:p>
          <a:p>
            <a:r>
              <a:rPr lang="en-US" altLang="ja-JP" dirty="0"/>
              <a:t>Android</a:t>
            </a:r>
            <a:r>
              <a:rPr lang="ja-JP" altLang="en-US" dirty="0"/>
              <a:t>のスマートフォンでのインストール方法からご説明します。</a:t>
            </a:r>
            <a:endParaRPr lang="en-US" altLang="ja-JP" dirty="0"/>
          </a:p>
          <a:p>
            <a:endParaRPr lang="en-US" altLang="ja-JP" dirty="0"/>
          </a:p>
          <a:p>
            <a:r>
              <a:rPr lang="ja-JP" altLang="en-US" dirty="0"/>
              <a:t>①ホーム画面から</a:t>
            </a:r>
            <a:r>
              <a:rPr lang="en-US" altLang="ja-JP" dirty="0"/>
              <a:t>Play</a:t>
            </a:r>
            <a:r>
              <a:rPr lang="ja-JP" altLang="en-US" dirty="0"/>
              <a:t>ストア</a:t>
            </a:r>
            <a:r>
              <a:rPr lang="en-US" altLang="ja-JP" dirty="0"/>
              <a:t> </a:t>
            </a:r>
            <a:r>
              <a:rPr lang="ja-JP" altLang="en-US" dirty="0"/>
              <a:t>をタップします。</a:t>
            </a:r>
            <a:endParaRPr lang="en-US" altLang="ja-JP" dirty="0"/>
          </a:p>
          <a:p>
            <a:endParaRPr lang="en-US" altLang="ja-JP" dirty="0"/>
          </a:p>
          <a:p>
            <a:r>
              <a:rPr lang="ja-JP" altLang="en-US" dirty="0"/>
              <a:t>②のアプリとゲームを</a:t>
            </a:r>
            <a:r>
              <a:rPr lang="en-US" altLang="ja-JP" dirty="0"/>
              <a:t>…</a:t>
            </a:r>
            <a:r>
              <a:rPr lang="ja-JP" altLang="en-US" dirty="0"/>
              <a:t>と記載されている画面上のグレーの枠をタップします。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603BCD7C-81E8-4293-1495-F9A1AB1BBD59}"/>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2DFFB3B7-F7CB-EB82-BC2D-863C7D1AAA8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10;&#10;AI 生成コンテンツは誤りを含む可能性があります。">
            <a:extLst>
              <a:ext uri="{FF2B5EF4-FFF2-40B4-BE49-F238E27FC236}">
                <a16:creationId xmlns:a16="http://schemas.microsoft.com/office/drawing/2014/main" id="{0F5C5FC4-F62D-5AE0-3F0F-FA8D68235EA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7766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D5DD5AF0-3F9A-457F-58D8-2D9C2C34D92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955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544ECBD7-89AE-A4D4-2144-38677F44BBB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13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01E635E7-C4F4-3FAC-61BB-49EF1360D96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8067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B5C3E055-E333-C73F-2C92-E25835C94C3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5292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DABDD0EE-1487-AC39-5726-440008055B1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2446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A5943168-FEB1-1AB6-DBBE-D664799BE44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8923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FB7EF9A3-AAB7-DA2D-FB6A-2EA0D5A9CAF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61853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480DC3F7-B8A5-F2CC-2E07-DACE5F774EF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4820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D3F888B6-C3AD-91FD-0754-1FD428B4B6D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9841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ーブル&#10;&#10;AI 生成コンテンツは誤りを含む可能性があります。">
            <a:extLst>
              <a:ext uri="{FF2B5EF4-FFF2-40B4-BE49-F238E27FC236}">
                <a16:creationId xmlns:a16="http://schemas.microsoft.com/office/drawing/2014/main" id="{882E1C16-5CEE-990D-D504-EF79A0B51E1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399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076FF82A-A93B-DB94-8499-D111DC44209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1252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BD9B401F-B1F7-91EF-81F2-079397C4623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8218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5677E170-AAE6-0F0B-9745-E968998014C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99910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E545A87C-72C8-FC18-2116-FAC5507A331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4510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グラフィカル ユーザー インターフェイス, アプリケーション, マップ&#10;&#10;AI 生成コンテンツは誤りを含む可能性があります。">
            <a:extLst>
              <a:ext uri="{FF2B5EF4-FFF2-40B4-BE49-F238E27FC236}">
                <a16:creationId xmlns:a16="http://schemas.microsoft.com/office/drawing/2014/main" id="{6FB3C1A4-0A17-A5EA-5396-C9A505C7E1E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075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8DD4828E-9784-3DE2-5F21-4C132E7E903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77520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282C8C81-0352-9FBB-053B-0B381D66B58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6495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ダイアグラム が含まれている画像&#10;&#10;AI 生成コンテンツは誤りを含む可能性があります。">
            <a:extLst>
              <a:ext uri="{FF2B5EF4-FFF2-40B4-BE49-F238E27FC236}">
                <a16:creationId xmlns:a16="http://schemas.microsoft.com/office/drawing/2014/main" id="{5E76E30C-A358-3778-284C-EF8DE2B8F3A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61999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98FB5FA6-2245-10C0-A5F3-31BAF1F55C9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7526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E3D06DFE-1A84-88ED-0BD7-36DA39D1A8D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291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8BA97FA1-898A-DE56-96E9-D8332C90D07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0516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02D85BEF-ED94-56DC-8E0B-EF714AB46AE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8944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FA27CCF8-81C3-EFC2-3039-A5671258676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3498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生成コンテンツは誤りを含む可能性があります。">
            <a:extLst>
              <a:ext uri="{FF2B5EF4-FFF2-40B4-BE49-F238E27FC236}">
                <a16:creationId xmlns:a16="http://schemas.microsoft.com/office/drawing/2014/main" id="{CB2C3746-B402-7A8C-FEA2-D85C1CC68CD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4186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テキスト&#10;&#10;AI 生成コンテンツは誤りを含む可能性があります。">
            <a:extLst>
              <a:ext uri="{FF2B5EF4-FFF2-40B4-BE49-F238E27FC236}">
                <a16:creationId xmlns:a16="http://schemas.microsoft.com/office/drawing/2014/main" id="{B3B75FF5-A9A6-E53C-2A1E-B683F9BF917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3016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DFBEA93B-2F3A-C0CF-F3DE-FF6FCB69EB0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13009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0E30DB-0415-4458-A9FB-7FC2791A2620}">
  <ds:schemaRefs>
    <ds:schemaRef ds:uri="http://schemas.microsoft.com/office/2006/metadata/properties"/>
    <ds:schemaRef ds:uri="5ee39776-654d-4190-9d41-90b94a87670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C510C14B-8EB5-4124-B518-1BD4CFE70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1401</Words>
  <Application>Microsoft Office PowerPoint</Application>
  <PresentationFormat>画面に合わせる (4:3)</PresentationFormat>
  <Paragraphs>175</Paragraphs>
  <Slides>28</Slides>
  <Notes>28</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4" baseType="lpstr">
      <vt:lpstr>BIZ UDPゴシック</vt:lpstr>
      <vt:lpstr>Meiryo UI</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2026-03-17T06:30:51Z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