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tags/tag41.xml" ContentType="application/vnd.openxmlformats-officedocument.presentationml.tags+xml"/>
  <Override PartName="/ppt/notesSlides/notesSlide44.xml" ContentType="application/vnd.openxmlformats-officedocument.presentationml.notesSlide+xml"/>
  <Override PartName="/ppt/tags/tag42.xml" ContentType="application/vnd.openxmlformats-officedocument.presentationml.tags+xml"/>
  <Override PartName="/ppt/notesSlides/notesSlide45.xml" ContentType="application/vnd.openxmlformats-officedocument.presentationml.notesSlide+xml"/>
  <Override PartName="/ppt/tags/tag43.xml" ContentType="application/vnd.openxmlformats-officedocument.presentationml.tags+xml"/>
  <Override PartName="/ppt/notesSlides/notesSlide46.xml" ContentType="application/vnd.openxmlformats-officedocument.presentationml.notesSlide+xml"/>
  <Override PartName="/ppt/tags/tag44.xml" ContentType="application/vnd.openxmlformats-officedocument.presentationml.tags+xml"/>
  <Override PartName="/ppt/notesSlides/notesSlide47.xml" ContentType="application/vnd.openxmlformats-officedocument.presentationml.notesSlide+xml"/>
  <Override PartName="/ppt/tags/tag45.xml" ContentType="application/vnd.openxmlformats-officedocument.presentationml.tags+xml"/>
  <Override PartName="/ppt/notesSlides/notesSlide48.xml" ContentType="application/vnd.openxmlformats-officedocument.presentationml.notesSlide+xml"/>
  <Override PartName="/ppt/tags/tag46.xml" ContentType="application/vnd.openxmlformats-officedocument.presentationml.tags+xml"/>
  <Override PartName="/ppt/notesSlides/notesSlide49.xml" ContentType="application/vnd.openxmlformats-officedocument.presentationml.notesSlide+xml"/>
  <Override PartName="/ppt/tags/tag47.xml" ContentType="application/vnd.openxmlformats-officedocument.presentationml.tags+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55"/>
  </p:notesMasterIdLst>
  <p:sldIdLst>
    <p:sldId id="327" r:id="rId5"/>
    <p:sldId id="1028" r:id="rId6"/>
    <p:sldId id="1029" r:id="rId7"/>
    <p:sldId id="1030" r:id="rId8"/>
    <p:sldId id="1031" r:id="rId9"/>
    <p:sldId id="1032" r:id="rId10"/>
    <p:sldId id="1033" r:id="rId11"/>
    <p:sldId id="1034" r:id="rId12"/>
    <p:sldId id="1035" r:id="rId13"/>
    <p:sldId id="1036" r:id="rId14"/>
    <p:sldId id="1037" r:id="rId15"/>
    <p:sldId id="1038" r:id="rId16"/>
    <p:sldId id="1039" r:id="rId17"/>
    <p:sldId id="1040" r:id="rId18"/>
    <p:sldId id="1041" r:id="rId19"/>
    <p:sldId id="1042" r:id="rId20"/>
    <p:sldId id="1043" r:id="rId21"/>
    <p:sldId id="1044" r:id="rId22"/>
    <p:sldId id="1045" r:id="rId23"/>
    <p:sldId id="1046" r:id="rId24"/>
    <p:sldId id="1047" r:id="rId25"/>
    <p:sldId id="1048" r:id="rId26"/>
    <p:sldId id="1049" r:id="rId27"/>
    <p:sldId id="1050" r:id="rId28"/>
    <p:sldId id="1051" r:id="rId29"/>
    <p:sldId id="1052" r:id="rId30"/>
    <p:sldId id="1053" r:id="rId31"/>
    <p:sldId id="1054" r:id="rId32"/>
    <p:sldId id="1055" r:id="rId33"/>
    <p:sldId id="1056" r:id="rId34"/>
    <p:sldId id="1057" r:id="rId35"/>
    <p:sldId id="1058" r:id="rId36"/>
    <p:sldId id="1059" r:id="rId37"/>
    <p:sldId id="1060" r:id="rId38"/>
    <p:sldId id="1061" r:id="rId39"/>
    <p:sldId id="1062" r:id="rId40"/>
    <p:sldId id="1063" r:id="rId41"/>
    <p:sldId id="1073" r:id="rId42"/>
    <p:sldId id="1064" r:id="rId43"/>
    <p:sldId id="1065" r:id="rId44"/>
    <p:sldId id="1066" r:id="rId45"/>
    <p:sldId id="1067" r:id="rId46"/>
    <p:sldId id="1068" r:id="rId47"/>
    <p:sldId id="1069" r:id="rId48"/>
    <p:sldId id="1070" r:id="rId49"/>
    <p:sldId id="1074" r:id="rId50"/>
    <p:sldId id="1075" r:id="rId51"/>
    <p:sldId id="1077" r:id="rId52"/>
    <p:sldId id="1076" r:id="rId53"/>
    <p:sldId id="1072" r:id="rId54"/>
  </p:sldIdLst>
  <p:sldSz cx="9144000" cy="6858000" type="screen4x3"/>
  <p:notesSz cx="7102475" cy="10233025"/>
  <p:custDataLst>
    <p:tags r:id="rId5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7CF"/>
    <a:srgbClr val="FF3300"/>
    <a:srgbClr val="ED7D31"/>
    <a:srgbClr val="1A1A1D"/>
    <a:srgbClr val="323332"/>
    <a:srgbClr val="2FD159"/>
    <a:srgbClr val="1A1A25"/>
    <a:srgbClr val="4472C4"/>
    <a:srgbClr val="009650"/>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1" autoAdjust="0"/>
    <p:restoredTop sz="66788" autoAdjust="0"/>
  </p:normalViewPr>
  <p:slideViewPr>
    <p:cSldViewPr snapToGrid="0" snapToObjects="1">
      <p:cViewPr varScale="1">
        <p:scale>
          <a:sx n="57" d="100"/>
          <a:sy n="57" d="100"/>
        </p:scale>
        <p:origin x="1181" y="5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9786"/>
    </p:cViewPr>
  </p:sorterViewPr>
  <p:notesViewPr>
    <p:cSldViewPr snapToGrid="0" snapToObjects="1" showGuides="1">
      <p:cViewPr varScale="1">
        <p:scale>
          <a:sx n="76" d="100"/>
          <a:sy n="76" d="100"/>
        </p:scale>
        <p:origin x="4062" y="5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3077740" cy="513428"/>
          </a:xfrm>
          <a:prstGeom prst="rect">
            <a:avLst/>
          </a:prstGeom>
        </p:spPr>
        <p:txBody>
          <a:bodyPr vert="horz" lIns="94289" tIns="47144" rIns="94289" bIns="47144" rtlCol="0"/>
          <a:lstStyle>
            <a:lvl1pPr algn="l">
              <a:defRPr sz="13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4023094" y="2"/>
            <a:ext cx="3077740" cy="513428"/>
          </a:xfrm>
          <a:prstGeom prst="rect">
            <a:avLst/>
          </a:prstGeom>
        </p:spPr>
        <p:txBody>
          <a:bodyPr vert="horz" lIns="94289" tIns="47144" rIns="94289" bIns="47144" rtlCol="0"/>
          <a:lstStyle>
            <a:lvl1pPr algn="r">
              <a:defRPr sz="13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2026/3/17</a:t>
            </a:fld>
            <a:endParaRPr lang="ja-JP" altLang="en-US" dirty="0"/>
          </a:p>
        </p:txBody>
      </p:sp>
      <p:sp>
        <p:nvSpPr>
          <p:cNvPr id="4" name="スライド イメージ プレースホルダー 3"/>
          <p:cNvSpPr>
            <a:spLocks noGrp="1" noRot="1" noChangeAspect="1"/>
          </p:cNvSpPr>
          <p:nvPr>
            <p:ph type="sldImg" idx="2"/>
          </p:nvPr>
        </p:nvSpPr>
        <p:spPr>
          <a:xfrm>
            <a:off x="796925" y="603250"/>
            <a:ext cx="5508625" cy="4130675"/>
          </a:xfrm>
          <a:prstGeom prst="rect">
            <a:avLst/>
          </a:prstGeom>
          <a:noFill/>
          <a:ln w="12700">
            <a:solidFill>
              <a:prstClr val="black"/>
            </a:solidFill>
          </a:ln>
        </p:spPr>
        <p:txBody>
          <a:bodyPr vert="horz" lIns="94289" tIns="47144" rIns="94289" bIns="47144" rtlCol="0" anchor="ctr"/>
          <a:lstStyle/>
          <a:p>
            <a:endParaRPr lang="ja-JP" altLang="en-US" dirty="0"/>
          </a:p>
        </p:txBody>
      </p:sp>
      <p:sp>
        <p:nvSpPr>
          <p:cNvPr id="5" name="ノート プレースホルダー 4"/>
          <p:cNvSpPr>
            <a:spLocks noGrp="1"/>
          </p:cNvSpPr>
          <p:nvPr>
            <p:ph type="body" sz="quarter" idx="3"/>
          </p:nvPr>
        </p:nvSpPr>
        <p:spPr>
          <a:xfrm>
            <a:off x="739134" y="4784172"/>
            <a:ext cx="5624209" cy="4935427"/>
          </a:xfrm>
          <a:prstGeom prst="rect">
            <a:avLst/>
          </a:prstGeom>
        </p:spPr>
        <p:txBody>
          <a:bodyPr vert="horz" lIns="94289" tIns="47144" rIns="94289" bIns="47144" rtlCol="0"/>
          <a:lstStyle/>
          <a:p>
            <a:pPr lvl="1"/>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719601"/>
            <a:ext cx="3077740" cy="513427"/>
          </a:xfrm>
          <a:prstGeom prst="rect">
            <a:avLst/>
          </a:prstGeom>
        </p:spPr>
        <p:txBody>
          <a:bodyPr vert="horz" lIns="94289" tIns="47144" rIns="94289" bIns="47144" rtlCol="0" anchor="b"/>
          <a:lstStyle>
            <a:lvl1pPr algn="l">
              <a:defRPr sz="13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4023094" y="9719601"/>
            <a:ext cx="3077740" cy="513427"/>
          </a:xfrm>
          <a:prstGeom prst="rect">
            <a:avLst/>
          </a:prstGeom>
        </p:spPr>
        <p:txBody>
          <a:bodyPr vert="horz" lIns="94289" tIns="47144" rIns="94289" bIns="47144" rtlCol="0" anchor="b"/>
          <a:lstStyle>
            <a:lvl1pPr algn="r">
              <a:defRPr sz="13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z="1800" dirty="0">
                <a:latin typeface="Meiryo UI" panose="020B0604030504040204" pitchFamily="50" charset="-128"/>
                <a:ea typeface="Meiryo UI" panose="020B0604030504040204" pitchFamily="50" charset="-128"/>
              </a:rPr>
              <a:t>みなさん、こんにちは。​</a:t>
            </a:r>
            <a:endParaRPr lang="en-US" altLang="ja-JP" sz="1800" dirty="0">
              <a:latin typeface="Meiryo UI" panose="020B0604030504040204" pitchFamily="50" charset="-128"/>
              <a:ea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これから地理院地図の使い方についてご説明いたします。​</a:t>
            </a:r>
            <a:endParaRPr lang="en-US" altLang="ja-JP" sz="1800" dirty="0">
              <a:latin typeface="Meiryo UI" panose="020B0604030504040204" pitchFamily="50" charset="-128"/>
              <a:ea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どうぞよろしくお願いいたします。​</a:t>
            </a:r>
          </a:p>
          <a:p>
            <a:r>
              <a:rPr lang="ja-JP" altLang="en-US" sz="1800" dirty="0">
                <a:latin typeface="Meiryo UI" panose="020B0604030504040204" pitchFamily="50" charset="-128"/>
                <a:ea typeface="Meiryo UI" panose="020B0604030504040204" pitchFamily="50" charset="-128"/>
              </a:rPr>
              <a:t>​</a:t>
            </a:r>
          </a:p>
          <a:p>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補足説明</a:t>
            </a:r>
            <a:r>
              <a:rPr lang="en-US" altLang="ja-JP" sz="1800" dirty="0">
                <a:latin typeface="Meiryo UI" panose="020B0604030504040204" pitchFamily="50" charset="-128"/>
                <a:ea typeface="Meiryo UI" panose="020B0604030504040204" pitchFamily="50" charset="-128"/>
              </a:rPr>
              <a:t>】</a:t>
            </a:r>
          </a:p>
          <a:p>
            <a:r>
              <a:rPr lang="ja-JP" altLang="en-US" sz="1800" dirty="0">
                <a:latin typeface="Meiryo UI" panose="020B0604030504040204" pitchFamily="50" charset="-128"/>
                <a:ea typeface="Meiryo UI" panose="020B0604030504040204" pitchFamily="50" charset="-128"/>
              </a:rPr>
              <a:t>講師の皆様は、講座を行うにあたり、次の点を注意してください。​</a:t>
            </a:r>
          </a:p>
          <a:p>
            <a:r>
              <a:rPr lang="ja-JP" altLang="en-US" sz="1800" dirty="0">
                <a:latin typeface="Meiryo UI" panose="020B0604030504040204" pitchFamily="50" charset="-128"/>
                <a:ea typeface="Meiryo UI" panose="020B0604030504040204" pitchFamily="50" charset="-128"/>
              </a:rPr>
              <a:t>​</a:t>
            </a:r>
          </a:p>
          <a:p>
            <a:r>
              <a:rPr lang="ja-JP" altLang="en-US" sz="1800" dirty="0">
                <a:latin typeface="Meiryo UI" panose="020B0604030504040204" pitchFamily="50" charset="-128"/>
                <a:ea typeface="Meiryo UI" panose="020B0604030504040204" pitchFamily="50" charset="-128"/>
              </a:rPr>
              <a:t>受講者の皆様から、地理院地図の詳細等について、教材での説明にない内容についての質問を受けた場合は、​自身の理解で回答せず、この教材で紹介している問い合わせ先の</a:t>
            </a:r>
            <a:r>
              <a:rPr lang="en-US" altLang="ja-JP" sz="1800" dirty="0">
                <a:latin typeface="Meiryo UI" panose="020B0604030504040204" pitchFamily="50" charset="-128"/>
                <a:ea typeface="Meiryo UI" panose="020B0604030504040204" pitchFamily="50" charset="-128"/>
              </a:rPr>
              <a:t>URL</a:t>
            </a:r>
            <a:r>
              <a:rPr lang="ja-JP" altLang="en-US" sz="1800" dirty="0">
                <a:latin typeface="Meiryo UI" panose="020B0604030504040204" pitchFamily="50" charset="-128"/>
                <a:ea typeface="Meiryo UI" panose="020B0604030504040204" pitchFamily="50" charset="-128"/>
              </a:rPr>
              <a:t>をご案内ください。​</a:t>
            </a: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16" name="スライド イメージ プレースホルダー 15">
            <a:extLst>
              <a:ext uri="{FF2B5EF4-FFF2-40B4-BE49-F238E27FC236}">
                <a16:creationId xmlns:a16="http://schemas.microsoft.com/office/drawing/2014/main" id="{A650A220-8234-F750-74A7-7E23728B8503}"/>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⑤検索結果の中から「地理院地図」をタップ</a:t>
            </a:r>
            <a:r>
              <a:rPr lang="ja-JP" altLang="ja-JP" sz="1800" dirty="0">
                <a:latin typeface="Meiryo UI" panose="020B0604030504040204" pitchFamily="50" charset="-128"/>
                <a:ea typeface="Meiryo UI" panose="020B0604030504040204" pitchFamily="50" charset="-128"/>
              </a:rPr>
              <a:t>します。</a:t>
            </a:r>
            <a:r>
              <a:rPr lang="en-US" altLang="ja-JP" sz="1800" dirty="0">
                <a:latin typeface="Meiryo UI" panose="020B0604030504040204" pitchFamily="50" charset="-128"/>
                <a:ea typeface="Meiryo UI" panose="020B0604030504040204" pitchFamily="50" charset="-128"/>
              </a:rPr>
              <a:t>​</a:t>
            </a: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⑥地理院地図が表示されます。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6A3971E3-2AD6-ED3E-8B7F-57E14AA97FA0}"/>
              </a:ext>
            </a:extLst>
          </p:cNvPr>
          <p:cNvSpPr>
            <a:spLocks noGrp="1" noRot="1" noChangeAspect="1"/>
          </p:cNvSpPr>
          <p:nvPr>
            <p:ph type="sldImg"/>
          </p:nvPr>
        </p:nvSpPr>
        <p:spPr/>
      </p:sp>
    </p:spTree>
    <p:extLst>
      <p:ext uri="{BB962C8B-B14F-4D97-AF65-F5344CB8AC3E}">
        <p14:creationId xmlns:p14="http://schemas.microsoft.com/office/powerpoint/2010/main" val="2467244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ja-JP" sz="1800" dirty="0">
                <a:latin typeface="Meiryo UI" panose="020B0604030504040204" pitchFamily="50" charset="-128"/>
                <a:ea typeface="Meiryo UI" panose="020B0604030504040204" pitchFamily="50" charset="-128"/>
              </a:rPr>
              <a:t>次に</a:t>
            </a:r>
            <a:r>
              <a:rPr lang="en-US" altLang="ja-JP" sz="1800" dirty="0">
                <a:latin typeface="Meiryo UI" panose="020B0604030504040204" pitchFamily="50" charset="-128"/>
                <a:ea typeface="Meiryo UI" panose="020B0604030504040204" pitchFamily="50" charset="-128"/>
              </a:rPr>
              <a:t>iPhone</a:t>
            </a:r>
            <a:r>
              <a:rPr lang="ja-JP" altLang="en-US" sz="1800" dirty="0">
                <a:latin typeface="Meiryo UI" panose="020B0604030504040204" pitchFamily="50" charset="-128"/>
                <a:ea typeface="Meiryo UI" panose="020B0604030504040204" pitchFamily="50" charset="-128"/>
              </a:rPr>
              <a:t>をお持ちの方の</a:t>
            </a:r>
            <a:r>
              <a:rPr lang="ja-JP" altLang="ja-JP" sz="1800" dirty="0">
                <a:latin typeface="Meiryo UI" panose="020B0604030504040204" pitchFamily="50" charset="-128"/>
                <a:ea typeface="Meiryo UI" panose="020B0604030504040204" pitchFamily="50" charset="-128"/>
              </a:rPr>
              <a:t>操作方法です。</a:t>
            </a:r>
            <a:r>
              <a:rPr lang="en-US" altLang="ja-JP" sz="1800" dirty="0">
                <a:latin typeface="Meiryo UI" panose="020B0604030504040204" pitchFamily="50" charset="-128"/>
                <a:ea typeface="Meiryo UI" panose="020B0604030504040204" pitchFamily="50" charset="-128"/>
              </a:rPr>
              <a:t>​</a:t>
            </a:r>
          </a:p>
          <a:p>
            <a:endParaRPr lang="en-US" altLang="ja-JP" sz="1800" dirty="0">
              <a:latin typeface="Meiryo UI" panose="020B0604030504040204" pitchFamily="50" charset="-128"/>
              <a:ea typeface="Meiryo UI" panose="020B0604030504040204" pitchFamily="50" charset="-128"/>
            </a:endParaRPr>
          </a:p>
          <a:p>
            <a:r>
              <a:rPr lang="ja-JP" altLang="ja-JP" sz="1800" dirty="0">
                <a:latin typeface="Meiryo UI" panose="020B0604030504040204" pitchFamily="50" charset="-128"/>
                <a:ea typeface="Meiryo UI" panose="020B0604030504040204" pitchFamily="50" charset="-128"/>
              </a:rPr>
              <a:t>①</a:t>
            </a:r>
            <a:r>
              <a:rPr lang="ja-JP" altLang="en-US" sz="1800" dirty="0">
                <a:latin typeface="Meiryo UI" panose="020B0604030504040204" pitchFamily="50" charset="-128"/>
                <a:ea typeface="Meiryo UI" panose="020B0604030504040204" pitchFamily="50" charset="-128"/>
              </a:rPr>
              <a:t>ホーム画面で</a:t>
            </a:r>
            <a:r>
              <a:rPr lang="en-US" altLang="ja-JP" sz="1800" dirty="0">
                <a:latin typeface="Meiryo UI" panose="020B0604030504040204" pitchFamily="50" charset="-128"/>
                <a:ea typeface="Meiryo UI" panose="020B0604030504040204" pitchFamily="50" charset="-128"/>
              </a:rPr>
              <a:t>Safari</a:t>
            </a:r>
            <a:r>
              <a:rPr lang="ja-JP" altLang="ja-JP" sz="1800" dirty="0">
                <a:latin typeface="Meiryo UI" panose="020B0604030504040204" pitchFamily="50" charset="-128"/>
                <a:ea typeface="Meiryo UI" panose="020B0604030504040204" pitchFamily="50" charset="-128"/>
              </a:rPr>
              <a:t>を</a:t>
            </a:r>
            <a:r>
              <a:rPr lang="ja-JP" altLang="en-US" sz="1800" dirty="0">
                <a:latin typeface="Meiryo UI" panose="020B0604030504040204" pitchFamily="50" charset="-128"/>
                <a:ea typeface="Meiryo UI" panose="020B0604030504040204" pitchFamily="50" charset="-128"/>
              </a:rPr>
              <a:t>タップ</a:t>
            </a:r>
            <a:r>
              <a:rPr lang="ja-JP" altLang="ja-JP" sz="1800" dirty="0">
                <a:latin typeface="Meiryo UI" panose="020B0604030504040204" pitchFamily="50" charset="-128"/>
                <a:ea typeface="Meiryo UI" panose="020B0604030504040204" pitchFamily="50" charset="-128"/>
              </a:rPr>
              <a:t>します。</a:t>
            </a:r>
            <a:r>
              <a:rPr lang="en-US" altLang="ja-JP" sz="1800" dirty="0">
                <a:latin typeface="Meiryo UI" panose="020B0604030504040204" pitchFamily="50" charset="-128"/>
                <a:ea typeface="Meiryo UI" panose="020B0604030504040204" pitchFamily="50" charset="-128"/>
              </a:rPr>
              <a:t>​</a:t>
            </a:r>
          </a:p>
          <a:p>
            <a:endParaRPr lang="en-US" altLang="ja-JP" sz="1800" dirty="0">
              <a:latin typeface="Meiryo UI" panose="020B0604030504040204" pitchFamily="50" charset="-128"/>
              <a:ea typeface="Meiryo UI" panose="020B0604030504040204" pitchFamily="50" charset="-128"/>
            </a:endParaRPr>
          </a:p>
          <a:p>
            <a:r>
              <a:rPr lang="ja-JP" altLang="ja-JP" sz="1800" dirty="0">
                <a:latin typeface="Meiryo UI" panose="020B0604030504040204" pitchFamily="50" charset="-128"/>
                <a:ea typeface="Meiryo UI" panose="020B0604030504040204" pitchFamily="50" charset="-128"/>
              </a:rPr>
              <a:t>②検索</a:t>
            </a:r>
            <a:r>
              <a:rPr lang="ja-JP" altLang="en-US" sz="1800" dirty="0">
                <a:latin typeface="Meiryo UI" panose="020B0604030504040204" pitchFamily="50" charset="-128"/>
                <a:ea typeface="Meiryo UI" panose="020B0604030504040204" pitchFamily="50" charset="-128"/>
              </a:rPr>
              <a:t>用の枠</a:t>
            </a:r>
            <a:r>
              <a:rPr lang="ja-JP" altLang="ja-JP" sz="1800" dirty="0">
                <a:latin typeface="Meiryo UI" panose="020B0604030504040204" pitchFamily="50" charset="-128"/>
                <a:ea typeface="Meiryo UI" panose="020B0604030504040204" pitchFamily="50" charset="-128"/>
              </a:rPr>
              <a:t>を</a:t>
            </a:r>
            <a:r>
              <a:rPr lang="ja-JP" altLang="en-US" sz="1800" dirty="0">
                <a:latin typeface="Meiryo UI" panose="020B0604030504040204" pitchFamily="50" charset="-128"/>
                <a:ea typeface="Meiryo UI" panose="020B0604030504040204" pitchFamily="50" charset="-128"/>
              </a:rPr>
              <a:t>タップ</a:t>
            </a:r>
            <a:r>
              <a:rPr lang="ja-JP" altLang="ja-JP" sz="1800" dirty="0">
                <a:latin typeface="Meiryo UI" panose="020B0604030504040204" pitchFamily="50" charset="-128"/>
                <a:ea typeface="Meiryo UI" panose="020B0604030504040204" pitchFamily="50" charset="-128"/>
              </a:rPr>
              <a:t>します。</a:t>
            </a:r>
            <a:r>
              <a:rPr lang="en-US" altLang="ja-JP" sz="1800" dirty="0">
                <a:latin typeface="Meiryo UI" panose="020B0604030504040204" pitchFamily="50" charset="-128"/>
                <a:ea typeface="Meiryo UI" panose="020B0604030504040204" pitchFamily="50" charset="-128"/>
              </a:rPr>
              <a:t>​</a:t>
            </a: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FCDF6F2A-DF20-8133-DC15-E4437879812B}"/>
              </a:ext>
            </a:extLst>
          </p:cNvPr>
          <p:cNvSpPr>
            <a:spLocks noGrp="1" noRot="1" noChangeAspect="1"/>
          </p:cNvSpPr>
          <p:nvPr>
            <p:ph type="sldImg"/>
          </p:nvPr>
        </p:nvSpPr>
        <p:spPr/>
      </p:sp>
    </p:spTree>
    <p:extLst>
      <p:ext uri="{BB962C8B-B14F-4D97-AF65-F5344CB8AC3E}">
        <p14:creationId xmlns:p14="http://schemas.microsoft.com/office/powerpoint/2010/main" val="4249619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ja-JP" sz="1800" dirty="0">
                <a:latin typeface="Meiryo UI" panose="020B0604030504040204" pitchFamily="50" charset="-128"/>
                <a:ea typeface="Meiryo UI" panose="020B0604030504040204" pitchFamily="50" charset="-128"/>
              </a:rPr>
              <a:t>③</a:t>
            </a:r>
            <a:r>
              <a:rPr lang="ja-JP" altLang="en-US" sz="1800" dirty="0">
                <a:latin typeface="Meiryo UI" panose="020B0604030504040204" pitchFamily="50" charset="-128"/>
                <a:ea typeface="Meiryo UI" panose="020B0604030504040204" pitchFamily="50" charset="-128"/>
              </a:rPr>
              <a:t>「地理院地図」と入力します。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④画面右下の</a:t>
            </a:r>
            <a:r>
              <a:rPr lang="ja-JP"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開く</a:t>
            </a:r>
            <a:r>
              <a:rPr lang="ja-JP" altLang="ja-JP" sz="1800" dirty="0">
                <a:latin typeface="Meiryo UI" panose="020B0604030504040204" pitchFamily="50" charset="-128"/>
                <a:ea typeface="Meiryo UI" panose="020B0604030504040204" pitchFamily="50" charset="-128"/>
              </a:rPr>
              <a:t>」を</a:t>
            </a:r>
            <a:r>
              <a:rPr lang="ja-JP" altLang="en-US" sz="1800" dirty="0">
                <a:latin typeface="Meiryo UI" panose="020B0604030504040204" pitchFamily="50" charset="-128"/>
                <a:ea typeface="Meiryo UI" panose="020B0604030504040204" pitchFamily="50" charset="-128"/>
              </a:rPr>
              <a:t>タップ</a:t>
            </a:r>
            <a:r>
              <a:rPr lang="ja-JP" altLang="ja-JP" sz="1800" dirty="0">
                <a:latin typeface="Meiryo UI" panose="020B0604030504040204" pitchFamily="50" charset="-128"/>
                <a:ea typeface="Meiryo UI" panose="020B0604030504040204" pitchFamily="50" charset="-128"/>
              </a:rPr>
              <a:t>します。</a:t>
            </a:r>
            <a:r>
              <a:rPr lang="en-US" altLang="ja-JP" sz="1800" dirty="0">
                <a:latin typeface="Meiryo UI" panose="020B0604030504040204" pitchFamily="50" charset="-128"/>
                <a:ea typeface="Meiryo UI" panose="020B0604030504040204" pitchFamily="50" charset="-128"/>
              </a:rPr>
              <a:t>​</a:t>
            </a: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7" name="スライド イメージ プレースホルダー 6">
            <a:extLst>
              <a:ext uri="{FF2B5EF4-FFF2-40B4-BE49-F238E27FC236}">
                <a16:creationId xmlns:a16="http://schemas.microsoft.com/office/drawing/2014/main" id="{20757A26-BEF6-820C-FE93-9C0D34AE560E}"/>
              </a:ext>
            </a:extLst>
          </p:cNvPr>
          <p:cNvSpPr>
            <a:spLocks noGrp="1" noRot="1" noChangeAspect="1"/>
          </p:cNvSpPr>
          <p:nvPr>
            <p:ph type="sldImg"/>
          </p:nvPr>
        </p:nvSpPr>
        <p:spPr/>
      </p:sp>
    </p:spTree>
    <p:extLst>
      <p:ext uri="{BB962C8B-B14F-4D97-AF65-F5344CB8AC3E}">
        <p14:creationId xmlns:p14="http://schemas.microsoft.com/office/powerpoint/2010/main" val="47477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⑤検索結果の中から「地理院地図」をタップ</a:t>
            </a:r>
            <a:r>
              <a:rPr lang="ja-JP" altLang="ja-JP" sz="1800" dirty="0">
                <a:latin typeface="Meiryo UI" panose="020B0604030504040204" pitchFamily="50" charset="-128"/>
                <a:ea typeface="Meiryo UI" panose="020B0604030504040204" pitchFamily="50" charset="-128"/>
              </a:rPr>
              <a:t>します。</a:t>
            </a:r>
            <a:r>
              <a:rPr lang="en-US" altLang="ja-JP" sz="1800" dirty="0">
                <a:latin typeface="Meiryo UI" panose="020B0604030504040204" pitchFamily="50" charset="-128"/>
                <a:ea typeface="Meiryo UI" panose="020B0604030504040204" pitchFamily="50" charset="-128"/>
              </a:rPr>
              <a:t>​</a:t>
            </a: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⑥地理院地図が表示されます。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dirty="0"/>
          </a:p>
        </p:txBody>
      </p:sp>
      <p:sp>
        <p:nvSpPr>
          <p:cNvPr id="7" name="スライド イメージ プレースホルダー 6">
            <a:extLst>
              <a:ext uri="{FF2B5EF4-FFF2-40B4-BE49-F238E27FC236}">
                <a16:creationId xmlns:a16="http://schemas.microsoft.com/office/drawing/2014/main" id="{261E3666-CA50-7463-EC7F-FEAE80CF5ADE}"/>
              </a:ext>
            </a:extLst>
          </p:cNvPr>
          <p:cNvSpPr>
            <a:spLocks noGrp="1" noRot="1" noChangeAspect="1"/>
          </p:cNvSpPr>
          <p:nvPr>
            <p:ph type="sldImg"/>
          </p:nvPr>
        </p:nvSpPr>
        <p:spPr/>
      </p:sp>
    </p:spTree>
    <p:extLst>
      <p:ext uri="{BB962C8B-B14F-4D97-AF65-F5344CB8AC3E}">
        <p14:creationId xmlns:p14="http://schemas.microsoft.com/office/powerpoint/2010/main" val="2690959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続いて、ブックマークの仕方についてご説明いたします。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ブックマークとはよく閲覧するページを登録し、簡単に表示できるよう保存しておく機能です。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まずは、</a:t>
            </a:r>
            <a:r>
              <a:rPr lang="en-US" altLang="ja-JP" sz="1800" dirty="0">
                <a:latin typeface="Meiryo UI" panose="020B0604030504040204" pitchFamily="50" charset="-128"/>
                <a:ea typeface="Meiryo UI" panose="020B0604030504040204" pitchFamily="50" charset="-128"/>
              </a:rPr>
              <a:t>Android</a:t>
            </a:r>
            <a:r>
              <a:rPr lang="ja-JP" altLang="ja-JP" sz="1800" dirty="0">
                <a:latin typeface="Meiryo UI" panose="020B0604030504040204" pitchFamily="50" charset="-128"/>
                <a:ea typeface="Meiryo UI" panose="020B0604030504040204" pitchFamily="50" charset="-128"/>
              </a:rPr>
              <a:t>スマートフォンをお持ちの方の操作方法です。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①地理院地図の表示画面で、画面右上の</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つの点のボタンをタップします。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②星形のボタンをタップします。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これでブックマークは完了です。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7" name="スライド イメージ プレースホルダー 6">
            <a:extLst>
              <a:ext uri="{FF2B5EF4-FFF2-40B4-BE49-F238E27FC236}">
                <a16:creationId xmlns:a16="http://schemas.microsoft.com/office/drawing/2014/main" id="{05AE9407-8932-BEA1-5E25-81D6D2474F1C}"/>
              </a:ext>
            </a:extLst>
          </p:cNvPr>
          <p:cNvSpPr>
            <a:spLocks noGrp="1" noRot="1" noChangeAspect="1"/>
          </p:cNvSpPr>
          <p:nvPr>
            <p:ph type="sldImg"/>
          </p:nvPr>
        </p:nvSpPr>
        <p:spPr/>
      </p:sp>
    </p:spTree>
    <p:extLst>
      <p:ext uri="{BB962C8B-B14F-4D97-AF65-F5344CB8AC3E}">
        <p14:creationId xmlns:p14="http://schemas.microsoft.com/office/powerpoint/2010/main" val="4196313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en-US" altLang="ja-JP" sz="1800" dirty="0">
                <a:latin typeface="Meiryo UI" panose="020B0604030504040204" pitchFamily="50" charset="-128"/>
                <a:ea typeface="Meiryo UI" panose="020B0604030504040204" pitchFamily="50" charset="-128"/>
              </a:rPr>
              <a:t>Android</a:t>
            </a:r>
            <a:r>
              <a:rPr lang="ja-JP" altLang="en-US" sz="1800" dirty="0">
                <a:latin typeface="Meiryo UI" panose="020B0604030504040204" pitchFamily="50" charset="-128"/>
                <a:ea typeface="Meiryo UI" panose="020B0604030504040204" pitchFamily="50" charset="-128"/>
              </a:rPr>
              <a:t>で保存したページをブックマークから開く方法をご説明いたします。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①画面右上</a:t>
            </a:r>
            <a:r>
              <a:rPr lang="ja-JP" altLang="ja-JP" sz="1800" dirty="0">
                <a:latin typeface="Meiryo UI" panose="020B0604030504040204" pitchFamily="50" charset="-128"/>
                <a:ea typeface="Meiryo UI" panose="020B0604030504040204" pitchFamily="50" charset="-128"/>
              </a:rPr>
              <a:t>の</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つの点のボタンをタップします。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②「ブックマーク」をタップします。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7" name="スライド イメージ プレースホルダー 6">
            <a:extLst>
              <a:ext uri="{FF2B5EF4-FFF2-40B4-BE49-F238E27FC236}">
                <a16:creationId xmlns:a16="http://schemas.microsoft.com/office/drawing/2014/main" id="{0220B498-3508-2185-071B-45E9E206E2F9}"/>
              </a:ext>
            </a:extLst>
          </p:cNvPr>
          <p:cNvSpPr>
            <a:spLocks noGrp="1" noRot="1" noChangeAspect="1"/>
          </p:cNvSpPr>
          <p:nvPr>
            <p:ph type="sldImg"/>
          </p:nvPr>
        </p:nvSpPr>
        <p:spPr/>
      </p:sp>
    </p:spTree>
    <p:extLst>
      <p:ext uri="{BB962C8B-B14F-4D97-AF65-F5344CB8AC3E}">
        <p14:creationId xmlns:p14="http://schemas.microsoft.com/office/powerpoint/2010/main" val="190705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③開きたいページをタップします。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④見たい画面が表示されます。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76DBBD31-507F-BC09-8DD6-BC5BBCE34655}"/>
              </a:ext>
            </a:extLst>
          </p:cNvPr>
          <p:cNvSpPr>
            <a:spLocks noGrp="1" noRot="1" noChangeAspect="1"/>
          </p:cNvSpPr>
          <p:nvPr>
            <p:ph type="sldImg"/>
          </p:nvPr>
        </p:nvSpPr>
        <p:spPr/>
      </p:sp>
    </p:spTree>
    <p:extLst>
      <p:ext uri="{BB962C8B-B14F-4D97-AF65-F5344CB8AC3E}">
        <p14:creationId xmlns:p14="http://schemas.microsoft.com/office/powerpoint/2010/main" val="3273668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続いて、</a:t>
            </a:r>
            <a:r>
              <a:rPr lang="en-US" altLang="ja-JP" sz="1800" dirty="0">
                <a:latin typeface="Meiryo UI" panose="020B0604030504040204" pitchFamily="50" charset="-128"/>
                <a:ea typeface="Meiryo UI" panose="020B0604030504040204" pitchFamily="50" charset="-128"/>
              </a:rPr>
              <a:t>iPhone</a:t>
            </a:r>
            <a:r>
              <a:rPr lang="ja-JP" altLang="en-US" sz="1800" dirty="0">
                <a:latin typeface="Meiryo UI" panose="020B0604030504040204" pitchFamily="50" charset="-128"/>
                <a:ea typeface="Meiryo UI" panose="020B0604030504040204" pitchFamily="50" charset="-128"/>
              </a:rPr>
              <a:t>でのブックマークの仕方をご説明いたします。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①画面下部の赤枠で囲ってあるマークをタップします。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②「ブックマークを追加」をタップします。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DC291322-958A-9DD3-76EE-B285BA0DDD71}"/>
              </a:ext>
            </a:extLst>
          </p:cNvPr>
          <p:cNvSpPr>
            <a:spLocks noGrp="1" noRot="1" noChangeAspect="1"/>
          </p:cNvSpPr>
          <p:nvPr>
            <p:ph type="sldImg"/>
          </p:nvPr>
        </p:nvSpPr>
        <p:spPr/>
      </p:sp>
    </p:spTree>
    <p:extLst>
      <p:ext uri="{BB962C8B-B14F-4D97-AF65-F5344CB8AC3E}">
        <p14:creationId xmlns:p14="http://schemas.microsoft.com/office/powerpoint/2010/main" val="1372801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③「保存」をタップします。</a:t>
            </a:r>
            <a:endParaRPr lang="en-US" altLang="ja-JP" sz="1800" dirty="0">
              <a:latin typeface="Meiryo UI" panose="020B0604030504040204" pitchFamily="50" charset="-128"/>
              <a:ea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これでブックマークは完了です。</a:t>
            </a:r>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9E980CB9-6F2B-D75E-45CF-773EC8A048EB}"/>
              </a:ext>
            </a:extLst>
          </p:cNvPr>
          <p:cNvSpPr>
            <a:spLocks noGrp="1" noRot="1" noChangeAspect="1"/>
          </p:cNvSpPr>
          <p:nvPr>
            <p:ph type="sldImg"/>
          </p:nvPr>
        </p:nvSpPr>
        <p:spPr/>
      </p:sp>
    </p:spTree>
    <p:extLst>
      <p:ext uri="{BB962C8B-B14F-4D97-AF65-F5344CB8AC3E}">
        <p14:creationId xmlns:p14="http://schemas.microsoft.com/office/powerpoint/2010/main" val="174934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次に、</a:t>
            </a:r>
            <a:r>
              <a:rPr lang="en-US" altLang="ja-JP" sz="1800" dirty="0">
                <a:latin typeface="Meiryo UI" panose="020B0604030504040204" pitchFamily="50" charset="-128"/>
                <a:ea typeface="Meiryo UI" panose="020B0604030504040204" pitchFamily="50" charset="-128"/>
              </a:rPr>
              <a:t>iPhone</a:t>
            </a:r>
            <a:r>
              <a:rPr lang="ja-JP" altLang="en-US" sz="1800" dirty="0">
                <a:latin typeface="Meiryo UI" panose="020B0604030504040204" pitchFamily="50" charset="-128"/>
                <a:ea typeface="Meiryo UI" panose="020B0604030504040204" pitchFamily="50" charset="-128"/>
              </a:rPr>
              <a:t>で保存したぺージをブックマークから開く方法についてご説明いたします。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①画面下部の赤枠で囲ってある本のマークをタップします。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②開きたいページをタップします。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F7B00A54-BF95-6184-867C-3FBD7A6FF4B7}"/>
              </a:ext>
            </a:extLst>
          </p:cNvPr>
          <p:cNvSpPr>
            <a:spLocks noGrp="1" noRot="1" noChangeAspect="1"/>
          </p:cNvSpPr>
          <p:nvPr>
            <p:ph type="sldImg"/>
          </p:nvPr>
        </p:nvSpPr>
        <p:spPr/>
      </p:sp>
    </p:spTree>
    <p:extLst>
      <p:ext uri="{BB962C8B-B14F-4D97-AF65-F5344CB8AC3E}">
        <p14:creationId xmlns:p14="http://schemas.microsoft.com/office/powerpoint/2010/main" val="1819466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この講座は、地理院地図について学ぶ講座です。​</a:t>
            </a:r>
            <a:endParaRPr lang="en-US" altLang="ja-JP" sz="1800" dirty="0">
              <a:latin typeface="Meiryo UI" panose="020B0604030504040204" pitchFamily="50" charset="-128"/>
              <a:ea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第</a:t>
            </a:r>
            <a:r>
              <a:rPr lang="en-US" altLang="ja-JP" sz="1800" dirty="0">
                <a:latin typeface="Meiryo UI" panose="020B0604030504040204" pitchFamily="50" charset="-128"/>
                <a:ea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rPr>
              <a:t>章では、地理院地図とはなにかについて学びます。​​</a:t>
            </a:r>
            <a:endParaRPr lang="en-US" altLang="ja-JP" sz="1800" dirty="0">
              <a:latin typeface="Meiryo UI" panose="020B0604030504040204" pitchFamily="50" charset="-128"/>
              <a:ea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第</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章では、地理院地図の準備のしかたを学びます。​​</a:t>
            </a:r>
            <a:endParaRPr lang="en-US" altLang="ja-JP" sz="1800" dirty="0">
              <a:latin typeface="Meiryo UI" panose="020B0604030504040204" pitchFamily="50" charset="-128"/>
              <a:ea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第</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章では、地理院地図の活用方法についてご説明いたします。</a:t>
            </a:r>
          </a:p>
          <a:p>
            <a:endParaRPr lang="ja-JP" altLang="en-US" sz="1800" dirty="0">
              <a:latin typeface="Meiryo UI" panose="020B0604030504040204" pitchFamily="50" charset="-128"/>
              <a:ea typeface="Meiryo UI" panose="020B0604030504040204" pitchFamily="50" charset="-128"/>
            </a:endParaRPr>
          </a:p>
        </p:txBody>
      </p:sp>
      <p:sp>
        <p:nvSpPr>
          <p:cNvPr id="7" name="スライド イメージ プレースホルダー 6">
            <a:extLst>
              <a:ext uri="{FF2B5EF4-FFF2-40B4-BE49-F238E27FC236}">
                <a16:creationId xmlns:a16="http://schemas.microsoft.com/office/drawing/2014/main" id="{56B12DE0-FB2A-3141-161E-C4B671C694D0}"/>
              </a:ext>
            </a:extLst>
          </p:cNvPr>
          <p:cNvSpPr>
            <a:spLocks noGrp="1" noRot="1" noChangeAspect="1"/>
          </p:cNvSpPr>
          <p:nvPr>
            <p:ph type="sldImg"/>
          </p:nvPr>
        </p:nvSpPr>
        <p:spPr/>
      </p:sp>
    </p:spTree>
    <p:extLst>
      <p:ext uri="{BB962C8B-B14F-4D97-AF65-F5344CB8AC3E}">
        <p14:creationId xmlns:p14="http://schemas.microsoft.com/office/powerpoint/2010/main" val="4126306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③見たい画面が表示されます。</a:t>
            </a: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BCDAD1F0-C18F-4FB3-1793-9050C0600AD8}"/>
              </a:ext>
            </a:extLst>
          </p:cNvPr>
          <p:cNvSpPr>
            <a:spLocks noGrp="1" noRot="1" noChangeAspect="1"/>
          </p:cNvSpPr>
          <p:nvPr>
            <p:ph type="sldImg"/>
          </p:nvPr>
        </p:nvSpPr>
        <p:spPr/>
      </p:sp>
    </p:spTree>
    <p:extLst>
      <p:ext uri="{BB962C8B-B14F-4D97-AF65-F5344CB8AC3E}">
        <p14:creationId xmlns:p14="http://schemas.microsoft.com/office/powerpoint/2010/main" val="119904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次</a:t>
            </a:r>
            <a:r>
              <a:rPr lang="ja-JP" altLang="en-US" sz="1800">
                <a:latin typeface="Meiryo UI" panose="020B0604030504040204" pitchFamily="50" charset="-128"/>
                <a:ea typeface="Meiryo UI" panose="020B0604030504040204" pitchFamily="50" charset="-128"/>
              </a:rPr>
              <a:t>に、</a:t>
            </a:r>
            <a:r>
              <a:rPr lang="en-US" altLang="ja-JP" sz="1800" dirty="0">
                <a:latin typeface="Meiryo UI" panose="020B0604030504040204" pitchFamily="50" charset="-128"/>
                <a:ea typeface="Meiryo UI" panose="020B0604030504040204" pitchFamily="50" charset="-128"/>
              </a:rPr>
              <a:t>Android</a:t>
            </a:r>
            <a:r>
              <a:rPr lang="ja-JP" altLang="en-US" sz="1800" dirty="0">
                <a:latin typeface="Meiryo UI" panose="020B0604030504040204" pitchFamily="50" charset="-128"/>
                <a:ea typeface="Meiryo UI" panose="020B0604030504040204" pitchFamily="50" charset="-128"/>
              </a:rPr>
              <a:t>でホーム画面に追加する方法</a:t>
            </a:r>
            <a:r>
              <a:rPr lang="ja-JP" altLang="en-US" sz="1800">
                <a:latin typeface="Meiryo UI" panose="020B0604030504040204" pitchFamily="50" charset="-128"/>
                <a:ea typeface="Meiryo UI" panose="020B0604030504040204" pitchFamily="50" charset="-128"/>
              </a:rPr>
              <a:t>です。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ホーム画面に追加しておくとすぐに開く事ができ、便利</a:t>
            </a:r>
            <a:r>
              <a:rPr lang="ja-JP" altLang="en-US" sz="1800">
                <a:latin typeface="Meiryo UI" panose="020B0604030504040204" pitchFamily="50" charset="-128"/>
                <a:ea typeface="Meiryo UI" panose="020B0604030504040204" pitchFamily="50" charset="-128"/>
              </a:rPr>
              <a:t>です。</a:t>
            </a:r>
            <a:endParaRPr lang="en-US" altLang="ja-JP" sz="1800" dirty="0">
              <a:latin typeface="Meiryo UI" panose="020B0604030504040204" pitchFamily="50" charset="-128"/>
              <a:ea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①画面</a:t>
            </a:r>
            <a:r>
              <a:rPr lang="ja-JP" altLang="en-US" sz="1800">
                <a:latin typeface="Meiryo UI" panose="020B0604030504040204" pitchFamily="50" charset="-128"/>
                <a:ea typeface="Meiryo UI" panose="020B0604030504040204" pitchFamily="50" charset="-128"/>
              </a:rPr>
              <a:t>右上の</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つの点のボタンをタップ</a:t>
            </a:r>
            <a:r>
              <a:rPr lang="ja-JP" altLang="en-US" sz="1800">
                <a:latin typeface="Meiryo UI" panose="020B0604030504040204" pitchFamily="50" charset="-128"/>
                <a:ea typeface="Meiryo UI" panose="020B0604030504040204" pitchFamily="50" charset="-128"/>
              </a:rPr>
              <a:t>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②「ホーム画面に追加」をタップ</a:t>
            </a:r>
            <a:r>
              <a:rPr lang="ja-JP" altLang="en-US" sz="1800">
                <a:latin typeface="Meiryo UI" panose="020B0604030504040204" pitchFamily="50" charset="-128"/>
                <a:ea typeface="Meiryo UI" panose="020B0604030504040204" pitchFamily="50" charset="-128"/>
              </a:rPr>
              <a:t>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D4CC379E-AD90-6843-91D4-02D7F242666A}"/>
              </a:ext>
            </a:extLst>
          </p:cNvPr>
          <p:cNvSpPr>
            <a:spLocks noGrp="1" noRot="1" noChangeAspect="1"/>
          </p:cNvSpPr>
          <p:nvPr>
            <p:ph type="sldImg"/>
          </p:nvPr>
        </p:nvSpPr>
        <p:spPr/>
      </p:sp>
    </p:spTree>
    <p:extLst>
      <p:ext uri="{BB962C8B-B14F-4D97-AF65-F5344CB8AC3E}">
        <p14:creationId xmlns:p14="http://schemas.microsoft.com/office/powerpoint/2010/main" val="3445454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③「ショートカットを作成」をタップ</a:t>
            </a:r>
            <a:r>
              <a:rPr lang="ja-JP" altLang="en-US" sz="1800">
                <a:latin typeface="Meiryo UI" panose="020B0604030504040204" pitchFamily="50" charset="-128"/>
                <a:ea typeface="Meiryo UI" panose="020B0604030504040204" pitchFamily="50" charset="-128"/>
              </a:rPr>
              <a:t>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④「追加」をタップ</a:t>
            </a:r>
            <a:r>
              <a:rPr lang="ja-JP" altLang="en-US" sz="1800">
                <a:latin typeface="Meiryo UI" panose="020B0604030504040204" pitchFamily="50" charset="-128"/>
                <a:ea typeface="Meiryo UI" panose="020B0604030504040204" pitchFamily="50" charset="-128"/>
              </a:rPr>
              <a:t>します。</a:t>
            </a:r>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FD67FEED-9D18-9BCE-8963-52E071E51E17}"/>
              </a:ext>
            </a:extLst>
          </p:cNvPr>
          <p:cNvSpPr>
            <a:spLocks noGrp="1" noRot="1" noChangeAspect="1"/>
          </p:cNvSpPr>
          <p:nvPr>
            <p:ph type="sldImg"/>
          </p:nvPr>
        </p:nvSpPr>
        <p:spPr/>
      </p:sp>
    </p:spTree>
    <p:extLst>
      <p:ext uri="{BB962C8B-B14F-4D97-AF65-F5344CB8AC3E}">
        <p14:creationId xmlns:p14="http://schemas.microsoft.com/office/powerpoint/2010/main" val="735190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⑤「作成する」をタップします。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⑥これでホーム画面へ追加されます。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D4D66A50-3CE3-BC43-DEC7-AA07C1E8A4D7}"/>
              </a:ext>
            </a:extLst>
          </p:cNvPr>
          <p:cNvSpPr>
            <a:spLocks noGrp="1" noRot="1" noChangeAspect="1"/>
          </p:cNvSpPr>
          <p:nvPr>
            <p:ph type="sldImg"/>
          </p:nvPr>
        </p:nvSpPr>
        <p:spPr/>
      </p:sp>
    </p:spTree>
    <p:extLst>
      <p:ext uri="{BB962C8B-B14F-4D97-AF65-F5344CB8AC3E}">
        <p14:creationId xmlns:p14="http://schemas.microsoft.com/office/powerpoint/2010/main" val="1538183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続いて、</a:t>
            </a:r>
            <a:r>
              <a:rPr lang="en-US" altLang="ja-JP" sz="1800" dirty="0">
                <a:latin typeface="Meiryo UI" panose="020B0604030504040204" pitchFamily="50" charset="-128"/>
                <a:ea typeface="Meiryo UI" panose="020B0604030504040204" pitchFamily="50" charset="-128"/>
              </a:rPr>
              <a:t>iPhone</a:t>
            </a:r>
            <a:r>
              <a:rPr lang="ja-JP" altLang="en-US" sz="1800" dirty="0">
                <a:latin typeface="Meiryo UI" panose="020B0604030504040204" pitchFamily="50" charset="-128"/>
                <a:ea typeface="Meiryo UI" panose="020B0604030504040204" pitchFamily="50" charset="-128"/>
              </a:rPr>
              <a:t>でホーム画面に追加する方法です。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①画面下部の赤枠で囲ってあるマークをタップします。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②「ホーム画面に追加」をタップします。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CA817EF6-94A6-C6B9-7140-56DBE3185E15}"/>
              </a:ext>
            </a:extLst>
          </p:cNvPr>
          <p:cNvSpPr>
            <a:spLocks noGrp="1" noRot="1" noChangeAspect="1"/>
          </p:cNvSpPr>
          <p:nvPr>
            <p:ph type="sldImg"/>
          </p:nvPr>
        </p:nvSpPr>
        <p:spPr/>
      </p:sp>
    </p:spTree>
    <p:extLst>
      <p:ext uri="{BB962C8B-B14F-4D97-AF65-F5344CB8AC3E}">
        <p14:creationId xmlns:p14="http://schemas.microsoft.com/office/powerpoint/2010/main" val="4233964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③「追加」をタップ</a:t>
            </a:r>
            <a:r>
              <a:rPr lang="ja-JP" altLang="en-US" sz="1800">
                <a:latin typeface="Meiryo UI" panose="020B0604030504040204" pitchFamily="50" charset="-128"/>
                <a:ea typeface="Meiryo UI" panose="020B0604030504040204" pitchFamily="50" charset="-128"/>
              </a:rPr>
              <a:t>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④これでホーム画面へ追加</a:t>
            </a:r>
            <a:r>
              <a:rPr lang="ja-JP" altLang="en-US" sz="1800">
                <a:latin typeface="Meiryo UI" panose="020B0604030504040204" pitchFamily="50" charset="-128"/>
                <a:ea typeface="Meiryo UI" panose="020B0604030504040204" pitchFamily="50" charset="-128"/>
              </a:rPr>
              <a:t>されます。</a:t>
            </a:r>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029DB2F4-4187-7276-F6CC-498030AE3E07}"/>
              </a:ext>
            </a:extLst>
          </p:cNvPr>
          <p:cNvSpPr>
            <a:spLocks noGrp="1" noRot="1" noChangeAspect="1"/>
          </p:cNvSpPr>
          <p:nvPr>
            <p:ph type="sldImg"/>
          </p:nvPr>
        </p:nvSpPr>
        <p:spPr/>
      </p:sp>
    </p:spTree>
    <p:extLst>
      <p:ext uri="{BB962C8B-B14F-4D97-AF65-F5344CB8AC3E}">
        <p14:creationId xmlns:p14="http://schemas.microsoft.com/office/powerpoint/2010/main" val="330179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ここでは、地理院地図の活用のしかたをご説明いたします。</a:t>
            </a:r>
          </a:p>
          <a:p>
            <a:endParaRPr lang="ja-JP" altLang="en-US"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91A64935-FA00-5876-10B0-6A2CCF099248}"/>
              </a:ext>
            </a:extLst>
          </p:cNvPr>
          <p:cNvSpPr>
            <a:spLocks noGrp="1" noRot="1" noChangeAspect="1"/>
          </p:cNvSpPr>
          <p:nvPr>
            <p:ph type="sldImg"/>
          </p:nvPr>
        </p:nvSpPr>
        <p:spPr/>
      </p:sp>
    </p:spTree>
    <p:extLst>
      <p:ext uri="{BB962C8B-B14F-4D97-AF65-F5344CB8AC3E}">
        <p14:creationId xmlns:p14="http://schemas.microsoft.com/office/powerpoint/2010/main" val="2050110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まずは、</a:t>
            </a:r>
            <a:r>
              <a:rPr lang="ja-JP" altLang="ja-JP" sz="1800" dirty="0">
                <a:latin typeface="Meiryo UI" panose="020B0604030504040204" pitchFamily="50" charset="-128"/>
                <a:ea typeface="Meiryo UI" panose="020B0604030504040204" pitchFamily="50" charset="-128"/>
              </a:rPr>
              <a:t>地理院地図の基本</a:t>
            </a:r>
            <a:r>
              <a:rPr lang="ja-JP" altLang="en-US" sz="1800" dirty="0">
                <a:latin typeface="Meiryo UI" panose="020B0604030504040204" pitchFamily="50" charset="-128"/>
                <a:ea typeface="Meiryo UI" panose="020B0604030504040204" pitchFamily="50" charset="-128"/>
              </a:rPr>
              <a:t>の</a:t>
            </a:r>
            <a:r>
              <a:rPr lang="ja-JP" altLang="ja-JP" sz="1800" dirty="0">
                <a:latin typeface="Meiryo UI" panose="020B0604030504040204" pitchFamily="50" charset="-128"/>
                <a:ea typeface="Meiryo UI" panose="020B0604030504040204" pitchFamily="50" charset="-128"/>
              </a:rPr>
              <a:t>画面</a:t>
            </a:r>
            <a:r>
              <a:rPr lang="ja-JP" altLang="en-US" sz="1800" dirty="0">
                <a:latin typeface="Meiryo UI" panose="020B0604030504040204" pitchFamily="50" charset="-128"/>
                <a:ea typeface="Meiryo UI" panose="020B0604030504040204" pitchFamily="50" charset="-128"/>
              </a:rPr>
              <a:t>構成についてご説明いた</a:t>
            </a:r>
            <a:r>
              <a:rPr lang="ja-JP" altLang="ja-JP" sz="1800" dirty="0">
                <a:latin typeface="Meiryo UI" panose="020B0604030504040204" pitchFamily="50" charset="-128"/>
                <a:ea typeface="Meiryo UI" panose="020B0604030504040204" pitchFamily="50" charset="-128"/>
              </a:rPr>
              <a:t>します。</a:t>
            </a:r>
          </a:p>
          <a:p>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ja-JP" sz="1800" dirty="0">
                <a:latin typeface="Meiryo UI" panose="020B0604030504040204" pitchFamily="50" charset="-128"/>
                <a:ea typeface="Meiryo UI" panose="020B0604030504040204" pitchFamily="50" charset="-128"/>
              </a:rPr>
              <a:t>検索バー</a:t>
            </a:r>
            <a:r>
              <a:rPr lang="ja-JP" altLang="en-US" sz="1800" dirty="0">
                <a:latin typeface="Meiryo UI" panose="020B0604030504040204" pitchFamily="50" charset="-128"/>
                <a:ea typeface="Meiryo UI" panose="020B0604030504040204" pitchFamily="50" charset="-128"/>
              </a:rPr>
              <a:t>で</a:t>
            </a:r>
            <a:r>
              <a:rPr lang="ja-JP" altLang="ja-JP" sz="1800" dirty="0">
                <a:latin typeface="Meiryo UI" panose="020B0604030504040204" pitchFamily="50" charset="-128"/>
                <a:ea typeface="Meiryo UI" panose="020B0604030504040204" pitchFamily="50" charset="-128"/>
              </a:rPr>
              <a:t>は、</a:t>
            </a:r>
            <a:r>
              <a:rPr lang="ja-JP" altLang="en-US" sz="1800" dirty="0">
                <a:latin typeface="Meiryo UI" panose="020B0604030504040204" pitchFamily="50" charset="-128"/>
                <a:ea typeface="Meiryo UI" panose="020B0604030504040204" pitchFamily="50" charset="-128"/>
              </a:rPr>
              <a:t>気になる</a:t>
            </a:r>
            <a:r>
              <a:rPr lang="ja-JP" altLang="ja-JP" sz="1800" dirty="0">
                <a:latin typeface="Meiryo UI" panose="020B0604030504040204" pitchFamily="50" charset="-128"/>
                <a:ea typeface="Meiryo UI" panose="020B0604030504040204" pitchFamily="50" charset="-128"/>
              </a:rPr>
              <a:t>場所の地名や住所などを入力すると</a:t>
            </a:r>
            <a:r>
              <a:rPr lang="ja-JP" altLang="en-US" sz="1800" dirty="0">
                <a:latin typeface="Meiryo UI" panose="020B0604030504040204" pitchFamily="50" charset="-128"/>
                <a:ea typeface="Meiryo UI" panose="020B0604030504040204" pitchFamily="50" charset="-128"/>
              </a:rPr>
              <a:t>、</a:t>
            </a:r>
            <a:r>
              <a:rPr lang="ja-JP" altLang="ja-JP" sz="1800" dirty="0">
                <a:latin typeface="Meiryo UI" panose="020B0604030504040204" pitchFamily="50" charset="-128"/>
                <a:ea typeface="Meiryo UI" panose="020B0604030504040204" pitchFamily="50" charset="-128"/>
              </a:rPr>
              <a:t>検索結果が表示されます。</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検索結果</a:t>
            </a:r>
            <a:r>
              <a:rPr lang="ja-JP" altLang="ja-JP" sz="1800" dirty="0">
                <a:latin typeface="Meiryo UI" panose="020B0604030504040204" pitchFamily="50" charset="-128"/>
                <a:ea typeface="Meiryo UI" panose="020B0604030504040204" pitchFamily="50" charset="-128"/>
              </a:rPr>
              <a:t>の中から</a:t>
            </a:r>
            <a:r>
              <a:rPr lang="ja-JP" altLang="en-US" sz="1800" dirty="0">
                <a:latin typeface="Meiryo UI" panose="020B0604030504040204" pitchFamily="50" charset="-128"/>
                <a:ea typeface="Meiryo UI" panose="020B0604030504040204" pitchFamily="50" charset="-128"/>
              </a:rPr>
              <a:t>目当ての</a:t>
            </a:r>
            <a:r>
              <a:rPr lang="ja-JP" altLang="ja-JP" sz="1800" dirty="0">
                <a:latin typeface="Meiryo UI" panose="020B0604030504040204" pitchFamily="50" charset="-128"/>
                <a:ea typeface="Meiryo UI" panose="020B0604030504040204" pitchFamily="50" charset="-128"/>
              </a:rPr>
              <a:t>場所を選択すると</a:t>
            </a:r>
            <a:r>
              <a:rPr lang="ja-JP" altLang="en-US" sz="1800" dirty="0">
                <a:latin typeface="Meiryo UI" panose="020B0604030504040204" pitchFamily="50" charset="-128"/>
                <a:ea typeface="Meiryo UI" panose="020B0604030504040204" pitchFamily="50" charset="-128"/>
              </a:rPr>
              <a:t>、そこの</a:t>
            </a:r>
            <a:r>
              <a:rPr lang="ja-JP" altLang="ja-JP" sz="1800" dirty="0">
                <a:latin typeface="Meiryo UI" panose="020B0604030504040204" pitchFamily="50" charset="-128"/>
                <a:ea typeface="Meiryo UI" panose="020B0604030504040204" pitchFamily="50" charset="-128"/>
              </a:rPr>
              <a:t>地図</a:t>
            </a:r>
            <a:r>
              <a:rPr lang="ja-JP" altLang="en-US" sz="1800" dirty="0">
                <a:latin typeface="Meiryo UI" panose="020B0604030504040204" pitchFamily="50" charset="-128"/>
                <a:ea typeface="Meiryo UI" panose="020B0604030504040204" pitchFamily="50" charset="-128"/>
              </a:rPr>
              <a:t>を表示でき</a:t>
            </a:r>
            <a:r>
              <a:rPr lang="ja-JP" altLang="ja-JP" sz="1800" dirty="0">
                <a:latin typeface="Meiryo UI" panose="020B0604030504040204" pitchFamily="50" charset="-128"/>
                <a:ea typeface="Meiryo UI" panose="020B0604030504040204" pitchFamily="50" charset="-128"/>
              </a:rPr>
              <a:t>ます。</a:t>
            </a:r>
          </a:p>
          <a:p>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a:t>
            </a:r>
            <a:r>
              <a:rPr lang="ja-JP" altLang="ja-JP" sz="1800" dirty="0">
                <a:latin typeface="Meiryo UI" panose="020B0604030504040204" pitchFamily="50" charset="-128"/>
                <a:ea typeface="Meiryo UI" panose="020B0604030504040204" pitchFamily="50" charset="-128"/>
              </a:rPr>
              <a:t>地図</a:t>
            </a:r>
            <a:r>
              <a:rPr lang="ja-JP" altLang="en-US" sz="1800" dirty="0">
                <a:latin typeface="Meiryo UI" panose="020B0604030504040204" pitchFamily="50" charset="-128"/>
                <a:ea typeface="Meiryo UI" panose="020B0604030504040204" pitchFamily="50" charset="-128"/>
              </a:rPr>
              <a:t>」</a:t>
            </a:r>
            <a:r>
              <a:rPr lang="ja-JP" altLang="ja-JP" sz="1800" dirty="0">
                <a:latin typeface="Meiryo UI" panose="020B0604030504040204" pitchFamily="50" charset="-128"/>
                <a:ea typeface="Meiryo UI" panose="020B0604030504040204" pitchFamily="50" charset="-128"/>
              </a:rPr>
              <a:t>ボタンを</a:t>
            </a:r>
            <a:r>
              <a:rPr lang="ja-JP" altLang="en-US" sz="1800" dirty="0">
                <a:latin typeface="Meiryo UI" panose="020B0604030504040204" pitchFamily="50" charset="-128"/>
                <a:ea typeface="Meiryo UI" panose="020B0604030504040204" pitchFamily="50" charset="-128"/>
              </a:rPr>
              <a:t>タップする</a:t>
            </a:r>
            <a:r>
              <a:rPr lang="ja-JP" altLang="ja-JP" sz="1800" dirty="0">
                <a:latin typeface="Meiryo UI" panose="020B0604030504040204" pitchFamily="50" charset="-128"/>
                <a:ea typeface="Meiryo UI" panose="020B0604030504040204" pitchFamily="50" charset="-128"/>
              </a:rPr>
              <a:t>と</a:t>
            </a:r>
            <a:r>
              <a:rPr lang="ja-JP" altLang="en-US" sz="1800" dirty="0">
                <a:latin typeface="Meiryo UI" panose="020B0604030504040204" pitchFamily="50" charset="-128"/>
                <a:ea typeface="Meiryo UI" panose="020B0604030504040204" pitchFamily="50" charset="-128"/>
              </a:rPr>
              <a:t>、様々な種類の</a:t>
            </a:r>
            <a:r>
              <a:rPr lang="ja-JP" altLang="ja-JP" sz="1800" dirty="0">
                <a:latin typeface="Meiryo UI" panose="020B0604030504040204" pitchFamily="50" charset="-128"/>
                <a:ea typeface="Meiryo UI" panose="020B0604030504040204" pitchFamily="50" charset="-128"/>
              </a:rPr>
              <a:t>地図</a:t>
            </a:r>
            <a:r>
              <a:rPr lang="ja-JP" altLang="en-US" sz="1800" dirty="0">
                <a:latin typeface="Meiryo UI" panose="020B0604030504040204" pitchFamily="50" charset="-128"/>
                <a:ea typeface="Meiryo UI" panose="020B0604030504040204" pitchFamily="50" charset="-128"/>
              </a:rPr>
              <a:t>や航空写真等が一覧で</a:t>
            </a:r>
            <a:r>
              <a:rPr lang="ja-JP" altLang="ja-JP" sz="1800" dirty="0">
                <a:latin typeface="Meiryo UI" panose="020B0604030504040204" pitchFamily="50" charset="-128"/>
                <a:ea typeface="Meiryo UI" panose="020B0604030504040204" pitchFamily="50" charset="-128"/>
              </a:rPr>
              <a:t>表示されます。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ja-JP" sz="1800" dirty="0">
                <a:latin typeface="Meiryo UI" panose="020B0604030504040204" pitchFamily="50" charset="-128"/>
                <a:ea typeface="Meiryo UI" panose="020B0604030504040204" pitchFamily="50" charset="-128"/>
              </a:rPr>
              <a:t>見たい項目を</a:t>
            </a:r>
            <a:r>
              <a:rPr lang="ja-JP" altLang="en-US" sz="1800" dirty="0">
                <a:latin typeface="Meiryo UI" panose="020B0604030504040204" pitchFamily="50" charset="-128"/>
                <a:ea typeface="Meiryo UI" panose="020B0604030504040204" pitchFamily="50" charset="-128"/>
              </a:rPr>
              <a:t>選択する</a:t>
            </a:r>
            <a:r>
              <a:rPr lang="ja-JP" altLang="ja-JP" sz="1800" dirty="0">
                <a:latin typeface="Meiryo UI" panose="020B0604030504040204" pitchFamily="50" charset="-128"/>
                <a:ea typeface="Meiryo UI" panose="020B0604030504040204" pitchFamily="50" charset="-128"/>
              </a:rPr>
              <a:t>と、地図上にその項目が重ね合わせ</a:t>
            </a:r>
            <a:r>
              <a:rPr lang="ja-JP" altLang="en-US" sz="1800" dirty="0">
                <a:latin typeface="Meiryo UI" panose="020B0604030504040204" pitchFamily="50" charset="-128"/>
                <a:ea typeface="Meiryo UI" panose="020B0604030504040204" pitchFamily="50" charset="-128"/>
              </a:rPr>
              <a:t>て</a:t>
            </a:r>
            <a:r>
              <a:rPr lang="ja-JP" altLang="ja-JP" sz="1800" dirty="0">
                <a:latin typeface="Meiryo UI" panose="020B0604030504040204" pitchFamily="50" charset="-128"/>
                <a:ea typeface="Meiryo UI" panose="020B0604030504040204" pitchFamily="50" charset="-128"/>
              </a:rPr>
              <a:t>表示されます。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「地図」ボタンからは、地図や航空写真の他にも、標高や災害伝承等、地理院地図で確認可能なあらゆる情報を表示させることが可能です。</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メニュー</a:t>
            </a:r>
            <a:r>
              <a:rPr lang="ja-JP" altLang="ja-JP" sz="1800" dirty="0">
                <a:latin typeface="Meiryo UI" panose="020B0604030504040204" pitchFamily="50" charset="-128"/>
                <a:ea typeface="Meiryo UI" panose="020B0604030504040204" pitchFamily="50" charset="-128"/>
              </a:rPr>
              <a:t>ボタンを</a:t>
            </a:r>
            <a:r>
              <a:rPr lang="ja-JP" altLang="en-US" sz="1800" dirty="0">
                <a:latin typeface="Meiryo UI" panose="020B0604030504040204" pitchFamily="50" charset="-128"/>
                <a:ea typeface="Meiryo UI" panose="020B0604030504040204" pitchFamily="50" charset="-128"/>
              </a:rPr>
              <a:t>タップ</a:t>
            </a:r>
            <a:r>
              <a:rPr lang="ja-JP" altLang="ja-JP" sz="1800" dirty="0">
                <a:latin typeface="Meiryo UI" panose="020B0604030504040204" pitchFamily="50" charset="-128"/>
                <a:ea typeface="Meiryo UI" panose="020B0604030504040204" pitchFamily="50" charset="-128"/>
              </a:rPr>
              <a:t>す</a:t>
            </a:r>
            <a:r>
              <a:rPr lang="ja-JP" altLang="en-US" sz="1800" dirty="0">
                <a:latin typeface="Meiryo UI" panose="020B0604030504040204" pitchFamily="50" charset="-128"/>
                <a:ea typeface="Meiryo UI" panose="020B0604030504040204" pitchFamily="50" charset="-128"/>
              </a:rPr>
              <a:t>る</a:t>
            </a:r>
            <a:r>
              <a:rPr lang="ja-JP" altLang="ja-JP" sz="1800" dirty="0">
                <a:latin typeface="Meiryo UI" panose="020B0604030504040204" pitchFamily="50" charset="-128"/>
                <a:ea typeface="Meiryo UI" panose="020B0604030504040204" pitchFamily="50" charset="-128"/>
              </a:rPr>
              <a:t>と「共有・設定・ツール」が表示され</a:t>
            </a:r>
            <a:r>
              <a:rPr lang="ja-JP" altLang="en-US" sz="1800" dirty="0">
                <a:latin typeface="Meiryo UI" panose="020B0604030504040204" pitchFamily="50" charset="-128"/>
                <a:ea typeface="Meiryo UI" panose="020B0604030504040204" pitchFamily="50" charset="-128"/>
              </a:rPr>
              <a:t>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この内ツールからは、断面図や３</a:t>
            </a:r>
            <a:r>
              <a:rPr lang="en-US" altLang="ja-JP" sz="1800" dirty="0">
                <a:latin typeface="Meiryo UI" panose="020B0604030504040204" pitchFamily="50" charset="-128"/>
                <a:ea typeface="Meiryo UI" panose="020B0604030504040204" pitchFamily="50" charset="-128"/>
              </a:rPr>
              <a:t>D</a:t>
            </a:r>
            <a:r>
              <a:rPr lang="ja-JP" altLang="en-US" sz="1800" dirty="0">
                <a:latin typeface="Meiryo UI" panose="020B0604030504040204" pitchFamily="50" charset="-128"/>
                <a:ea typeface="Meiryo UI" panose="020B0604030504040204" pitchFamily="50" charset="-128"/>
              </a:rPr>
              <a:t>表示など、様々な</a:t>
            </a:r>
            <a:r>
              <a:rPr lang="ja-JP" altLang="ja-JP" sz="1800" dirty="0">
                <a:latin typeface="Meiryo UI" panose="020B0604030504040204" pitchFamily="50" charset="-128"/>
                <a:ea typeface="Meiryo UI" panose="020B0604030504040204" pitchFamily="50" charset="-128"/>
              </a:rPr>
              <a:t>機能を利用できます。</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画面下部の</a:t>
            </a:r>
            <a:r>
              <a:rPr lang="ja-JP" altLang="ja-JP" sz="1800" dirty="0">
                <a:latin typeface="Meiryo UI" panose="020B0604030504040204" pitchFamily="50" charset="-128"/>
                <a:ea typeface="Meiryo UI" panose="020B0604030504040204" pitchFamily="50" charset="-128"/>
              </a:rPr>
              <a:t>コンテキストメニュー</a:t>
            </a:r>
            <a:r>
              <a:rPr lang="ja-JP" altLang="en-US" sz="1800" dirty="0">
                <a:latin typeface="Meiryo UI" panose="020B0604030504040204" pitchFamily="50" charset="-128"/>
                <a:ea typeface="Meiryo UI" panose="020B0604030504040204" pitchFamily="50" charset="-128"/>
              </a:rPr>
              <a:t>で</a:t>
            </a:r>
            <a:r>
              <a:rPr lang="ja-JP" altLang="ja-JP" sz="1800" dirty="0">
                <a:latin typeface="Meiryo UI" panose="020B0604030504040204" pitchFamily="50" charset="-128"/>
                <a:ea typeface="Meiryo UI" panose="020B0604030504040204" pitchFamily="50" charset="-128"/>
              </a:rPr>
              <a:t>は、</a:t>
            </a:r>
            <a:r>
              <a:rPr lang="ja-JP" altLang="en-US" sz="1800" dirty="0">
                <a:latin typeface="Meiryo UI" panose="020B0604030504040204" pitchFamily="50" charset="-128"/>
                <a:ea typeface="Meiryo UI" panose="020B0604030504040204" pitchFamily="50" charset="-128"/>
              </a:rPr>
              <a:t>画面</a:t>
            </a:r>
            <a:r>
              <a:rPr lang="ja-JP" altLang="ja-JP" sz="1800" dirty="0">
                <a:latin typeface="Meiryo UI" panose="020B0604030504040204" pitchFamily="50" charset="-128"/>
                <a:ea typeface="Meiryo UI" panose="020B0604030504040204" pitchFamily="50" charset="-128"/>
              </a:rPr>
              <a:t>左下</a:t>
            </a:r>
            <a:r>
              <a:rPr lang="ja-JP" altLang="en-US" sz="1800" dirty="0">
                <a:latin typeface="Meiryo UI" panose="020B0604030504040204" pitchFamily="50" charset="-128"/>
                <a:ea typeface="Meiryo UI" panose="020B0604030504040204" pitchFamily="50" charset="-128"/>
              </a:rPr>
              <a:t>の</a:t>
            </a:r>
            <a:r>
              <a:rPr lang="ja-JP" altLang="ja-JP" sz="1800" dirty="0">
                <a:latin typeface="Meiryo UI" panose="020B0604030504040204" pitchFamily="50" charset="-128"/>
                <a:ea typeface="Meiryo UI" panose="020B0604030504040204" pitchFamily="50" charset="-128"/>
              </a:rPr>
              <a:t>「矢印」を</a:t>
            </a:r>
            <a:r>
              <a:rPr lang="ja-JP" altLang="en-US" sz="1800" dirty="0">
                <a:latin typeface="Meiryo UI" panose="020B0604030504040204" pitchFamily="50" charset="-128"/>
                <a:ea typeface="Meiryo UI" panose="020B0604030504040204" pitchFamily="50" charset="-128"/>
              </a:rPr>
              <a:t>タップすることで、そのとき表示している</a:t>
            </a:r>
            <a:r>
              <a:rPr lang="ja-JP" altLang="ja-JP" sz="1800" dirty="0">
                <a:latin typeface="Meiryo UI" panose="020B0604030504040204" pitchFamily="50" charset="-128"/>
                <a:ea typeface="Meiryo UI" panose="020B0604030504040204" pitchFamily="50" charset="-128"/>
              </a:rPr>
              <a:t>地図</a:t>
            </a:r>
            <a:r>
              <a:rPr lang="ja-JP" altLang="en-US" sz="1800" dirty="0">
                <a:latin typeface="Meiryo UI" panose="020B0604030504040204" pitchFamily="50" charset="-128"/>
                <a:ea typeface="Meiryo UI" panose="020B0604030504040204" pitchFamily="50" charset="-128"/>
              </a:rPr>
              <a:t>の</a:t>
            </a:r>
            <a:r>
              <a:rPr lang="ja-JP" altLang="ja-JP" sz="1800" dirty="0">
                <a:latin typeface="Meiryo UI" panose="020B0604030504040204" pitchFamily="50" charset="-128"/>
                <a:ea typeface="Meiryo UI" panose="020B0604030504040204" pitchFamily="50" charset="-128"/>
              </a:rPr>
              <a:t>中心</a:t>
            </a:r>
            <a:r>
              <a:rPr lang="ja-JP" altLang="en-US" sz="1800" dirty="0">
                <a:latin typeface="Meiryo UI" panose="020B0604030504040204" pitchFamily="50" charset="-128"/>
                <a:ea typeface="Meiryo UI" panose="020B0604030504040204" pitchFamily="50" charset="-128"/>
              </a:rPr>
              <a:t>部の「</a:t>
            </a:r>
            <a:r>
              <a:rPr lang="ja-JP" altLang="ja-JP" sz="1800" dirty="0">
                <a:latin typeface="Meiryo UI" panose="020B0604030504040204" pitchFamily="50" charset="-128"/>
                <a:ea typeface="Meiryo UI" panose="020B0604030504040204" pitchFamily="50" charset="-128"/>
              </a:rPr>
              <a:t>住所・緯度・経度等</a:t>
            </a:r>
            <a:r>
              <a:rPr lang="ja-JP" altLang="en-US" sz="1800" dirty="0">
                <a:latin typeface="Meiryo UI" panose="020B0604030504040204" pitchFamily="50" charset="-128"/>
                <a:ea typeface="Meiryo UI" panose="020B0604030504040204" pitchFamily="50" charset="-128"/>
              </a:rPr>
              <a:t>」</a:t>
            </a:r>
            <a:r>
              <a:rPr lang="ja-JP" altLang="ja-JP" sz="1800" dirty="0">
                <a:latin typeface="Meiryo UI" panose="020B0604030504040204" pitchFamily="50" charset="-128"/>
                <a:ea typeface="Meiryo UI" panose="020B0604030504040204" pitchFamily="50" charset="-128"/>
              </a:rPr>
              <a:t>が</a:t>
            </a:r>
            <a:r>
              <a:rPr lang="ja-JP" altLang="en-US" sz="1800" dirty="0">
                <a:latin typeface="Meiryo UI" panose="020B0604030504040204" pitchFamily="50" charset="-128"/>
                <a:ea typeface="Meiryo UI" panose="020B0604030504040204" pitchFamily="50" charset="-128"/>
              </a:rPr>
              <a:t>確認することができ</a:t>
            </a:r>
            <a:r>
              <a:rPr lang="ja-JP" altLang="ja-JP" sz="1800" dirty="0">
                <a:latin typeface="Meiryo UI" panose="020B0604030504040204" pitchFamily="50" charset="-128"/>
                <a:ea typeface="Meiryo UI" panose="020B0604030504040204" pitchFamily="50" charset="-128"/>
              </a:rPr>
              <a:t>ます</a:t>
            </a:r>
            <a:r>
              <a:rPr lang="ja-JP" altLang="en-US" sz="1800" dirty="0">
                <a:latin typeface="Meiryo UI" panose="020B0604030504040204" pitchFamily="50" charset="-128"/>
                <a:ea typeface="Meiryo UI" panose="020B0604030504040204" pitchFamily="50" charset="-128"/>
              </a:rPr>
              <a:t>。</a:t>
            </a:r>
            <a:endParaRPr lang="ja-JP"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607FA517-3320-E173-C4CD-E92D2A367647}"/>
              </a:ext>
            </a:extLst>
          </p:cNvPr>
          <p:cNvSpPr>
            <a:spLocks noGrp="1" noRot="1" noChangeAspect="1"/>
          </p:cNvSpPr>
          <p:nvPr>
            <p:ph type="sldImg"/>
          </p:nvPr>
        </p:nvSpPr>
        <p:spPr/>
      </p:sp>
    </p:spTree>
    <p:extLst>
      <p:ext uri="{BB962C8B-B14F-4D97-AF65-F5344CB8AC3E}">
        <p14:creationId xmlns:p14="http://schemas.microsoft.com/office/powerpoint/2010/main" val="2687543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次に、</a:t>
            </a:r>
            <a:r>
              <a:rPr lang="ja-JP" altLang="ja-JP" sz="1800" dirty="0">
                <a:latin typeface="Meiryo UI" panose="020B0604030504040204" pitchFamily="50" charset="-128"/>
                <a:ea typeface="Meiryo UI" panose="020B0604030504040204" pitchFamily="50" charset="-128"/>
              </a:rPr>
              <a:t>スマートフォンで地理院地図</a:t>
            </a:r>
            <a:r>
              <a:rPr lang="ja-JP" altLang="en-US" sz="1800" dirty="0">
                <a:latin typeface="Meiryo UI" panose="020B0604030504040204" pitchFamily="50" charset="-128"/>
                <a:ea typeface="Meiryo UI" panose="020B0604030504040204" pitchFamily="50" charset="-128"/>
              </a:rPr>
              <a:t>を操作する際</a:t>
            </a:r>
            <a:r>
              <a:rPr lang="ja-JP" altLang="ja-JP" sz="1800" dirty="0">
                <a:latin typeface="Meiryo UI" panose="020B0604030504040204" pitchFamily="50" charset="-128"/>
                <a:ea typeface="Meiryo UI" panose="020B0604030504040204" pitchFamily="50" charset="-128"/>
              </a:rPr>
              <a:t>の</a:t>
            </a:r>
            <a:r>
              <a:rPr lang="ja-JP" altLang="en-US" sz="1800" dirty="0">
                <a:latin typeface="Meiryo UI" panose="020B0604030504040204" pitchFamily="50" charset="-128"/>
                <a:ea typeface="Meiryo UI" panose="020B0604030504040204" pitchFamily="50" charset="-128"/>
              </a:rPr>
              <a:t>基本的な</a:t>
            </a:r>
            <a:r>
              <a:rPr lang="ja-JP" altLang="ja-JP" sz="1800" dirty="0">
                <a:latin typeface="Meiryo UI" panose="020B0604030504040204" pitchFamily="50" charset="-128"/>
                <a:ea typeface="Meiryo UI" panose="020B0604030504040204" pitchFamily="50" charset="-128"/>
              </a:rPr>
              <a:t>操作方法をご紹介いたします。</a:t>
            </a:r>
          </a:p>
          <a:p>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まずは</a:t>
            </a:r>
            <a:r>
              <a:rPr lang="ja-JP" altLang="ja-JP" sz="1800" dirty="0">
                <a:latin typeface="Meiryo UI" panose="020B0604030504040204" pitchFamily="50" charset="-128"/>
                <a:ea typeface="Meiryo UI" panose="020B0604030504040204" pitchFamily="50" charset="-128"/>
              </a:rPr>
              <a:t>拡大・縮小の方法です。</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r>
              <a:rPr lang="ja-JP" altLang="ja-JP" sz="1800" dirty="0">
                <a:latin typeface="Meiryo UI" panose="020B0604030504040204" pitchFamily="50" charset="-128"/>
                <a:ea typeface="Meiryo UI" panose="020B0604030504040204" pitchFamily="50" charset="-128"/>
              </a:rPr>
              <a:t>地理院地図の画面に</a:t>
            </a:r>
            <a:r>
              <a:rPr lang="en-US" altLang="ja-JP" sz="1800" dirty="0">
                <a:latin typeface="Meiryo UI" panose="020B0604030504040204" pitchFamily="50" charset="-128"/>
                <a:ea typeface="Meiryo UI" panose="020B0604030504040204" pitchFamily="50" charset="-128"/>
              </a:rPr>
              <a:t>2</a:t>
            </a:r>
            <a:r>
              <a:rPr lang="ja-JP" altLang="ja-JP" sz="1800" dirty="0">
                <a:latin typeface="Meiryo UI" panose="020B0604030504040204" pitchFamily="50" charset="-128"/>
                <a:ea typeface="Meiryo UI" panose="020B0604030504040204" pitchFamily="50" charset="-128"/>
              </a:rPr>
              <a:t>本の指を乗せて、指を広げると地図が拡大し、つまむと地図が縮小されます。</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次に</a:t>
            </a:r>
            <a:r>
              <a:rPr lang="ja-JP" altLang="ja-JP" sz="1800" dirty="0">
                <a:latin typeface="Meiryo UI" panose="020B0604030504040204" pitchFamily="50" charset="-128"/>
                <a:ea typeface="Meiryo UI" panose="020B0604030504040204" pitchFamily="50" charset="-128"/>
              </a:rPr>
              <a:t>地図</a:t>
            </a:r>
            <a:r>
              <a:rPr lang="ja-JP" altLang="en-US" sz="1800" dirty="0">
                <a:latin typeface="Meiryo UI" panose="020B0604030504040204" pitchFamily="50" charset="-128"/>
                <a:ea typeface="Meiryo UI" panose="020B0604030504040204" pitchFamily="50" charset="-128"/>
              </a:rPr>
              <a:t>上</a:t>
            </a:r>
            <a:r>
              <a:rPr lang="ja-JP" altLang="ja-JP" sz="1800" dirty="0">
                <a:latin typeface="Meiryo UI" panose="020B0604030504040204" pitchFamily="50" charset="-128"/>
                <a:ea typeface="Meiryo UI" panose="020B0604030504040204" pitchFamily="50" charset="-128"/>
              </a:rPr>
              <a:t>の移動の方法についてです。</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r>
              <a:rPr lang="ja-JP" altLang="ja-JP" sz="1800" dirty="0">
                <a:latin typeface="Meiryo UI" panose="020B0604030504040204" pitchFamily="50" charset="-128"/>
                <a:ea typeface="Meiryo UI" panose="020B0604030504040204" pitchFamily="50" charset="-128"/>
              </a:rPr>
              <a:t>地理院地図の画面に指を乗せて、上下左右に動かすと地図を移動することができます。</a:t>
            </a: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0BB1882A-82A5-1C3E-B89C-E061A96D2294}"/>
              </a:ext>
            </a:extLst>
          </p:cNvPr>
          <p:cNvSpPr>
            <a:spLocks noGrp="1" noRot="1" noChangeAspect="1"/>
          </p:cNvSpPr>
          <p:nvPr>
            <p:ph type="sldImg"/>
          </p:nvPr>
        </p:nvSpPr>
        <p:spPr/>
      </p:sp>
    </p:spTree>
    <p:extLst>
      <p:ext uri="{BB962C8B-B14F-4D97-AF65-F5344CB8AC3E}">
        <p14:creationId xmlns:p14="http://schemas.microsoft.com/office/powerpoint/2010/main" val="3640044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地理院地図で現在地を表示させるためには、</a:t>
            </a:r>
            <a:r>
              <a:rPr lang="en-US" altLang="ja-JP" sz="1800" dirty="0">
                <a:latin typeface="Meiryo UI" panose="020B0604030504040204" pitchFamily="50" charset="-128"/>
                <a:ea typeface="Meiryo UI" panose="020B0604030504040204" pitchFamily="50" charset="-128"/>
              </a:rPr>
              <a:t>GPS</a:t>
            </a:r>
            <a:r>
              <a:rPr lang="ja-JP" altLang="en-US" sz="1800" dirty="0">
                <a:latin typeface="Meiryo UI" panose="020B0604030504040204" pitchFamily="50" charset="-128"/>
                <a:ea typeface="Meiryo UI" panose="020B0604030504040204" pitchFamily="50" charset="-128"/>
              </a:rPr>
              <a:t>機能の利用を設定する必要があります。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rPr>
              <a:t>Android</a:t>
            </a:r>
            <a:r>
              <a:rPr lang="ja-JP" altLang="en-US" sz="1800" dirty="0">
                <a:latin typeface="Meiryo UI" panose="020B0604030504040204" pitchFamily="50" charset="-128"/>
                <a:ea typeface="Meiryo UI" panose="020B0604030504040204" pitchFamily="50" charset="-128"/>
              </a:rPr>
              <a:t>で</a:t>
            </a:r>
            <a:r>
              <a:rPr lang="en-US" altLang="ja-JP" sz="1800" dirty="0">
                <a:latin typeface="Meiryo UI" panose="020B0604030504040204" pitchFamily="50" charset="-128"/>
                <a:ea typeface="Meiryo UI" panose="020B0604030504040204" pitchFamily="50" charset="-128"/>
              </a:rPr>
              <a:t>GPS</a:t>
            </a:r>
            <a:r>
              <a:rPr lang="ja-JP" altLang="en-US" sz="1800" dirty="0">
                <a:latin typeface="Meiryo UI" panose="020B0604030504040204" pitchFamily="50" charset="-128"/>
                <a:ea typeface="Meiryo UI" panose="020B0604030504040204" pitchFamily="50" charset="-128"/>
              </a:rPr>
              <a:t>機能を利用して現在の位置を表示する方法についてご説明いたします。</a:t>
            </a:r>
            <a:endParaRPr lang="en-US" altLang="ja-JP" sz="1800" dirty="0">
              <a:latin typeface="Meiryo UI" panose="020B0604030504040204" pitchFamily="50" charset="-128"/>
              <a:ea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①画面右下の赤枠で囲ってあるマークをタップします。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これはスマートフォンの</a:t>
            </a:r>
            <a:r>
              <a:rPr lang="en-US" altLang="ja-JP" sz="1800" dirty="0">
                <a:latin typeface="Meiryo UI" panose="020B0604030504040204" pitchFamily="50" charset="-128"/>
                <a:ea typeface="Meiryo UI" panose="020B0604030504040204" pitchFamily="50" charset="-128"/>
              </a:rPr>
              <a:t>GPS</a:t>
            </a:r>
            <a:r>
              <a:rPr lang="ja-JP" altLang="en-US" sz="1800" dirty="0">
                <a:latin typeface="Meiryo UI" panose="020B0604030504040204" pitchFamily="50" charset="-128"/>
                <a:ea typeface="Meiryo UI" panose="020B0604030504040204" pitchFamily="50" charset="-128"/>
              </a:rPr>
              <a:t>機能による位置情報サービスの利用</a:t>
            </a:r>
            <a:r>
              <a:rPr lang="en-US" altLang="ja-JP" sz="1800" dirty="0">
                <a:latin typeface="Meiryo UI" panose="020B0604030504040204" pitchFamily="50" charset="-128"/>
                <a:ea typeface="Meiryo UI" panose="020B0604030504040204" pitchFamily="50" charset="-128"/>
              </a:rPr>
              <a:t>ON</a:t>
            </a:r>
            <a:r>
              <a:rPr lang="ja-JP" altLang="en-US" sz="1800" dirty="0">
                <a:latin typeface="Meiryo UI" panose="020B0604030504040204" pitchFamily="50" charset="-128"/>
                <a:ea typeface="Meiryo UI" panose="020B0604030504040204" pitchFamily="50" charset="-128"/>
              </a:rPr>
              <a:t>または</a:t>
            </a:r>
            <a:r>
              <a:rPr lang="en-US" altLang="ja-JP" sz="1800" dirty="0">
                <a:latin typeface="Meiryo UI" panose="020B0604030504040204" pitchFamily="50" charset="-128"/>
                <a:ea typeface="Meiryo UI" panose="020B0604030504040204" pitchFamily="50" charset="-128"/>
              </a:rPr>
              <a:t>OFF</a:t>
            </a:r>
            <a:r>
              <a:rPr lang="ja-JP" altLang="en-US" sz="1800" dirty="0">
                <a:latin typeface="Meiryo UI" panose="020B0604030504040204" pitchFamily="50" charset="-128"/>
                <a:ea typeface="Meiryo UI" panose="020B0604030504040204" pitchFamily="50" charset="-128"/>
              </a:rPr>
              <a:t>に切り替えるボタンです。</a:t>
            </a:r>
            <a:endParaRPr lang="en-US" altLang="ja-JP" sz="1800" dirty="0">
              <a:latin typeface="Meiryo UI" panose="020B0604030504040204" pitchFamily="50" charset="-128"/>
              <a:ea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②「アプリの使用時のみ」をタップします。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地理院地図を利用している時のみ位置情報サービスを使用します。</a:t>
            </a: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48543025-965E-89B9-9385-1DABD4A7A19F}"/>
              </a:ext>
            </a:extLst>
          </p:cNvPr>
          <p:cNvSpPr>
            <a:spLocks noGrp="1" noRot="1" noChangeAspect="1"/>
          </p:cNvSpPr>
          <p:nvPr>
            <p:ph type="sldImg"/>
          </p:nvPr>
        </p:nvSpPr>
        <p:spPr/>
      </p:sp>
    </p:spTree>
    <p:extLst>
      <p:ext uri="{BB962C8B-B14F-4D97-AF65-F5344CB8AC3E}">
        <p14:creationId xmlns:p14="http://schemas.microsoft.com/office/powerpoint/2010/main" val="337681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ここでは、地理院地図の概要についてご説明いたします。</a:t>
            </a:r>
          </a:p>
          <a:p>
            <a:endParaRPr lang="ja-JP" altLang="en-US"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id="{E4F8F60D-48DB-060F-4E45-14B21061AD2E}"/>
              </a:ext>
            </a:extLst>
          </p:cNvPr>
          <p:cNvSpPr>
            <a:spLocks noGrp="1" noRot="1" noChangeAspect="1"/>
          </p:cNvSpPr>
          <p:nvPr>
            <p:ph type="sldImg"/>
          </p:nvPr>
        </p:nvSpPr>
        <p:spPr/>
      </p:sp>
    </p:spTree>
    <p:extLst>
      <p:ext uri="{BB962C8B-B14F-4D97-AF65-F5344CB8AC3E}">
        <p14:creationId xmlns:p14="http://schemas.microsoft.com/office/powerpoint/2010/main" val="2460930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③「</a:t>
            </a:r>
            <a:r>
              <a:rPr lang="en-US" altLang="ja-JP" sz="1800" dirty="0">
                <a:latin typeface="Meiryo UI" panose="020B0604030504040204" pitchFamily="50" charset="-128"/>
                <a:ea typeface="Meiryo UI" panose="020B0604030504040204" pitchFamily="50" charset="-128"/>
              </a:rPr>
              <a:t>ON</a:t>
            </a:r>
            <a:r>
              <a:rPr lang="ja-JP" altLang="en-US" sz="1800" dirty="0">
                <a:latin typeface="Meiryo UI" panose="020B0604030504040204" pitchFamily="50" charset="-128"/>
                <a:ea typeface="Meiryo UI" panose="020B0604030504040204" pitchFamily="50" charset="-128"/>
              </a:rPr>
              <a:t>にする」をタップします。</a:t>
            </a:r>
            <a:endParaRPr lang="en-US" altLang="ja-JP" sz="1800" dirty="0">
              <a:latin typeface="Meiryo UI" panose="020B0604030504040204" pitchFamily="50" charset="-128"/>
              <a:ea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④現在地が表示されれば完了です。</a:t>
            </a: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7" name="スライド イメージ プレースホルダー 6">
            <a:extLst>
              <a:ext uri="{FF2B5EF4-FFF2-40B4-BE49-F238E27FC236}">
                <a16:creationId xmlns:a16="http://schemas.microsoft.com/office/drawing/2014/main" id="{7DEE76AD-145D-D9D1-E8DE-9F184B04CF94}"/>
              </a:ext>
            </a:extLst>
          </p:cNvPr>
          <p:cNvSpPr>
            <a:spLocks noGrp="1" noRot="1" noChangeAspect="1"/>
          </p:cNvSpPr>
          <p:nvPr>
            <p:ph type="sldImg"/>
          </p:nvPr>
        </p:nvSpPr>
        <p:spPr/>
      </p:sp>
    </p:spTree>
    <p:extLst>
      <p:ext uri="{BB962C8B-B14F-4D97-AF65-F5344CB8AC3E}">
        <p14:creationId xmlns:p14="http://schemas.microsoft.com/office/powerpoint/2010/main" val="1324264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続いて、</a:t>
            </a:r>
            <a:r>
              <a:rPr lang="en-US" altLang="ja-JP" sz="1800" dirty="0">
                <a:latin typeface="Meiryo UI" panose="020B0604030504040204" pitchFamily="50" charset="-128"/>
                <a:ea typeface="Meiryo UI" panose="020B0604030504040204" pitchFamily="50" charset="-128"/>
              </a:rPr>
              <a:t>iPhone</a:t>
            </a:r>
            <a:r>
              <a:rPr lang="ja-JP" altLang="ja-JP" sz="1800" dirty="0">
                <a:latin typeface="Meiryo UI" panose="020B0604030504040204" pitchFamily="50" charset="-128"/>
                <a:ea typeface="Meiryo UI" panose="020B0604030504040204" pitchFamily="50" charset="-128"/>
              </a:rPr>
              <a:t>で</a:t>
            </a:r>
            <a:r>
              <a:rPr lang="en-US" altLang="ja-JP" sz="1800" dirty="0">
                <a:latin typeface="Meiryo UI" panose="020B0604030504040204" pitchFamily="50" charset="-128"/>
                <a:ea typeface="Meiryo UI" panose="020B0604030504040204" pitchFamily="50" charset="-128"/>
              </a:rPr>
              <a:t>GPS</a:t>
            </a:r>
            <a:r>
              <a:rPr lang="ja-JP" altLang="ja-JP" sz="1800" dirty="0">
                <a:latin typeface="Meiryo UI" panose="020B0604030504040204" pitchFamily="50" charset="-128"/>
                <a:ea typeface="Meiryo UI" panose="020B0604030504040204" pitchFamily="50" charset="-128"/>
              </a:rPr>
              <a:t>機能を利用して現在の位置を表示する方法について説明</a:t>
            </a:r>
            <a:r>
              <a:rPr lang="ja-JP" altLang="en-US" sz="1800" dirty="0">
                <a:latin typeface="Meiryo UI" panose="020B0604030504040204" pitchFamily="50" charset="-128"/>
                <a:ea typeface="Meiryo UI" panose="020B0604030504040204" pitchFamily="50" charset="-128"/>
              </a:rPr>
              <a:t>いた</a:t>
            </a:r>
            <a:r>
              <a:rPr lang="ja-JP" altLang="ja-JP" sz="1800" dirty="0">
                <a:latin typeface="Meiryo UI" panose="020B0604030504040204" pitchFamily="50" charset="-128"/>
                <a:ea typeface="Meiryo UI" panose="020B0604030504040204" pitchFamily="50" charset="-128"/>
              </a:rPr>
              <a:t>します。</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①</a:t>
            </a:r>
            <a:r>
              <a:rPr lang="ja-JP" altLang="ja-JP" sz="1800" dirty="0">
                <a:latin typeface="Meiryo UI" panose="020B0604030504040204" pitchFamily="50" charset="-128"/>
                <a:ea typeface="Meiryo UI" panose="020B0604030504040204" pitchFamily="50" charset="-128"/>
              </a:rPr>
              <a:t>画面右下の赤枠で囲ってあるマークを</a:t>
            </a:r>
            <a:r>
              <a:rPr lang="ja-JP" altLang="en-US" sz="1800" dirty="0">
                <a:latin typeface="Meiryo UI" panose="020B0604030504040204" pitchFamily="50" charset="-128"/>
                <a:ea typeface="Meiryo UI" panose="020B0604030504040204" pitchFamily="50" charset="-128"/>
              </a:rPr>
              <a:t>タップ</a:t>
            </a:r>
            <a:r>
              <a:rPr lang="ja-JP" altLang="ja-JP" sz="1800" dirty="0">
                <a:latin typeface="Meiryo UI" panose="020B0604030504040204" pitchFamily="50" charset="-128"/>
                <a:ea typeface="Meiryo UI" panose="020B0604030504040204" pitchFamily="50" charset="-128"/>
              </a:rPr>
              <a:t>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rPr>
              <a:t>Android</a:t>
            </a:r>
            <a:r>
              <a:rPr lang="ja-JP" altLang="en-US" sz="1800" dirty="0">
                <a:latin typeface="Meiryo UI" panose="020B0604030504040204" pitchFamily="50" charset="-128"/>
                <a:ea typeface="Meiryo UI" panose="020B0604030504040204" pitchFamily="50" charset="-128"/>
              </a:rPr>
              <a:t>のページでもご説明しましたが、</a:t>
            </a:r>
            <a:r>
              <a:rPr lang="ja-JP" altLang="ja-JP" sz="1800" dirty="0">
                <a:latin typeface="Meiryo UI" panose="020B0604030504040204" pitchFamily="50" charset="-128"/>
                <a:ea typeface="Meiryo UI" panose="020B0604030504040204" pitchFamily="50" charset="-128"/>
              </a:rPr>
              <a:t>これはスマートフォンの</a:t>
            </a:r>
            <a:r>
              <a:rPr lang="en-US" altLang="ja-JP" sz="1800" dirty="0">
                <a:latin typeface="Meiryo UI" panose="020B0604030504040204" pitchFamily="50" charset="-128"/>
                <a:ea typeface="Meiryo UI" panose="020B0604030504040204" pitchFamily="50" charset="-128"/>
              </a:rPr>
              <a:t>GPS</a:t>
            </a:r>
            <a:r>
              <a:rPr lang="ja-JP" altLang="ja-JP" sz="1800" dirty="0">
                <a:latin typeface="Meiryo UI" panose="020B0604030504040204" pitchFamily="50" charset="-128"/>
                <a:ea typeface="Meiryo UI" panose="020B0604030504040204" pitchFamily="50" charset="-128"/>
              </a:rPr>
              <a:t>機能で位置情報サービスの利用</a:t>
            </a:r>
            <a:r>
              <a:rPr lang="en-US" altLang="ja-JP" sz="1800" dirty="0">
                <a:latin typeface="Meiryo UI" panose="020B0604030504040204" pitchFamily="50" charset="-128"/>
                <a:ea typeface="Meiryo UI" panose="020B0604030504040204" pitchFamily="50" charset="-128"/>
              </a:rPr>
              <a:t>ON</a:t>
            </a:r>
            <a:r>
              <a:rPr lang="ja-JP" altLang="en-US" sz="1800" dirty="0">
                <a:latin typeface="Meiryo UI" panose="020B0604030504040204" pitchFamily="50" charset="-128"/>
                <a:ea typeface="Meiryo UI" panose="020B0604030504040204" pitchFamily="50" charset="-128"/>
              </a:rPr>
              <a:t>また</a:t>
            </a:r>
            <a:r>
              <a:rPr lang="ja-JP" altLang="ja-JP" sz="1800" dirty="0">
                <a:latin typeface="Meiryo UI" panose="020B0604030504040204" pitchFamily="50" charset="-128"/>
                <a:ea typeface="Meiryo UI" panose="020B0604030504040204" pitchFamily="50" charset="-128"/>
              </a:rPr>
              <a:t>は</a:t>
            </a:r>
            <a:r>
              <a:rPr lang="en-US" altLang="ja-JP" sz="1800" dirty="0">
                <a:latin typeface="Meiryo UI" panose="020B0604030504040204" pitchFamily="50" charset="-128"/>
                <a:ea typeface="Meiryo UI" panose="020B0604030504040204" pitchFamily="50" charset="-128"/>
              </a:rPr>
              <a:t>OFF</a:t>
            </a:r>
            <a:r>
              <a:rPr lang="ja-JP" altLang="ja-JP" sz="1800" dirty="0">
                <a:latin typeface="Meiryo UI" panose="020B0604030504040204" pitchFamily="50" charset="-128"/>
                <a:ea typeface="Meiryo UI" panose="020B0604030504040204" pitchFamily="50" charset="-128"/>
              </a:rPr>
              <a:t>に切り替えるボタンです。</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②</a:t>
            </a:r>
            <a:r>
              <a:rPr lang="ja-JP" altLang="ja-JP" sz="1800" dirty="0">
                <a:latin typeface="Meiryo UI" panose="020B0604030504040204" pitchFamily="50" charset="-128"/>
                <a:ea typeface="Meiryo UI" panose="020B0604030504040204" pitchFamily="50" charset="-128"/>
              </a:rPr>
              <a:t>「許可」を</a:t>
            </a:r>
            <a:r>
              <a:rPr lang="ja-JP" altLang="en-US" sz="1800" dirty="0">
                <a:latin typeface="Meiryo UI" panose="020B0604030504040204" pitchFamily="50" charset="-128"/>
                <a:ea typeface="Meiryo UI" panose="020B0604030504040204" pitchFamily="50" charset="-128"/>
              </a:rPr>
              <a:t>タップ</a:t>
            </a:r>
            <a:r>
              <a:rPr lang="ja-JP" altLang="ja-JP" sz="1800" dirty="0">
                <a:latin typeface="Meiryo UI" panose="020B0604030504040204" pitchFamily="50" charset="-128"/>
                <a:ea typeface="Meiryo UI" panose="020B0604030504040204" pitchFamily="50" charset="-128"/>
              </a:rPr>
              <a:t>します。</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7" name="スライド イメージ プレースホルダー 6">
            <a:extLst>
              <a:ext uri="{FF2B5EF4-FFF2-40B4-BE49-F238E27FC236}">
                <a16:creationId xmlns:a16="http://schemas.microsoft.com/office/drawing/2014/main" id="{5910630C-2F0C-61E5-2691-DD36E2F3F4B4}"/>
              </a:ext>
            </a:extLst>
          </p:cNvPr>
          <p:cNvSpPr>
            <a:spLocks noGrp="1" noRot="1" noChangeAspect="1"/>
          </p:cNvSpPr>
          <p:nvPr>
            <p:ph type="sldImg"/>
          </p:nvPr>
        </p:nvSpPr>
        <p:spPr/>
      </p:sp>
    </p:spTree>
    <p:extLst>
      <p:ext uri="{BB962C8B-B14F-4D97-AF65-F5344CB8AC3E}">
        <p14:creationId xmlns:p14="http://schemas.microsoft.com/office/powerpoint/2010/main" val="1878116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③</a:t>
            </a:r>
            <a:r>
              <a:rPr lang="ja-JP" altLang="ja-JP" sz="1800" dirty="0">
                <a:latin typeface="Meiryo UI" panose="020B0604030504040204" pitchFamily="50" charset="-128"/>
                <a:ea typeface="Meiryo UI" panose="020B0604030504040204" pitchFamily="50" charset="-128"/>
              </a:rPr>
              <a:t>現在地が表示されれば完了です。</a:t>
            </a: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7" name="スライド イメージ プレースホルダー 6">
            <a:extLst>
              <a:ext uri="{FF2B5EF4-FFF2-40B4-BE49-F238E27FC236}">
                <a16:creationId xmlns:a16="http://schemas.microsoft.com/office/drawing/2014/main" id="{1ECF5D8F-6927-2394-86E6-98B5B67D94CC}"/>
              </a:ext>
            </a:extLst>
          </p:cNvPr>
          <p:cNvSpPr>
            <a:spLocks noGrp="1" noRot="1" noChangeAspect="1"/>
          </p:cNvSpPr>
          <p:nvPr>
            <p:ph type="sldImg"/>
          </p:nvPr>
        </p:nvSpPr>
        <p:spPr/>
      </p:sp>
    </p:spTree>
    <p:extLst>
      <p:ext uri="{BB962C8B-B14F-4D97-AF65-F5344CB8AC3E}">
        <p14:creationId xmlns:p14="http://schemas.microsoft.com/office/powerpoint/2010/main" val="4034324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ja-JP" sz="1800" dirty="0">
                <a:latin typeface="Meiryo UI" panose="020B0604030504040204" pitchFamily="50" charset="-128"/>
                <a:ea typeface="Meiryo UI" panose="020B0604030504040204" pitchFamily="50" charset="-128"/>
              </a:rPr>
              <a:t>では、</a:t>
            </a:r>
            <a:r>
              <a:rPr lang="ja-JP" altLang="en-US" sz="1800" dirty="0">
                <a:latin typeface="Meiryo UI" panose="020B0604030504040204" pitchFamily="50" charset="-128"/>
                <a:ea typeface="Meiryo UI" panose="020B0604030504040204" pitchFamily="50" charset="-128"/>
              </a:rPr>
              <a:t>まずは</a:t>
            </a:r>
            <a:r>
              <a:rPr lang="ja-JP" altLang="ja-JP" sz="1800" dirty="0">
                <a:latin typeface="Meiryo UI" panose="020B0604030504040204" pitchFamily="50" charset="-128"/>
                <a:ea typeface="Meiryo UI" panose="020B0604030504040204" pitchFamily="50" charset="-128"/>
              </a:rPr>
              <a:t>知りたい場所の緯度・経度・標高</a:t>
            </a:r>
            <a:r>
              <a:rPr lang="ja-JP" altLang="en-US" sz="1800" dirty="0">
                <a:latin typeface="Meiryo UI" panose="020B0604030504040204" pitchFamily="50" charset="-128"/>
                <a:ea typeface="Meiryo UI" panose="020B0604030504040204" pitchFamily="50" charset="-128"/>
              </a:rPr>
              <a:t>といった基本的な情報から</a:t>
            </a:r>
            <a:r>
              <a:rPr lang="ja-JP" altLang="ja-JP" sz="1800" dirty="0">
                <a:latin typeface="Meiryo UI" panose="020B0604030504040204" pitchFamily="50" charset="-128"/>
                <a:ea typeface="Meiryo UI" panose="020B0604030504040204" pitchFamily="50" charset="-128"/>
              </a:rPr>
              <a:t>調べてみましょう。</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r>
              <a:rPr lang="ja-JP" altLang="ja-JP" sz="1800" dirty="0">
                <a:latin typeface="Meiryo UI" panose="020B0604030504040204" pitchFamily="50" charset="-128"/>
                <a:ea typeface="Meiryo UI" panose="020B0604030504040204" pitchFamily="50" charset="-128"/>
              </a:rPr>
              <a:t>今回は例として「台東区役所」の緯度・経度</a:t>
            </a:r>
            <a:r>
              <a:rPr lang="ja-JP" altLang="en-US" sz="1800" dirty="0">
                <a:latin typeface="Meiryo UI" panose="020B0604030504040204" pitchFamily="50" charset="-128"/>
                <a:ea typeface="Meiryo UI" panose="020B0604030504040204" pitchFamily="50" charset="-128"/>
              </a:rPr>
              <a:t>・標高</a:t>
            </a:r>
            <a:r>
              <a:rPr lang="ja-JP" altLang="ja-JP" sz="1800" dirty="0">
                <a:latin typeface="Meiryo UI" panose="020B0604030504040204" pitchFamily="50" charset="-128"/>
                <a:ea typeface="Meiryo UI" panose="020B0604030504040204" pitchFamily="50" charset="-128"/>
              </a:rPr>
              <a:t>を調べます。</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①</a:t>
            </a:r>
            <a:r>
              <a:rPr lang="ja-JP" altLang="ja-JP" sz="1800" dirty="0">
                <a:latin typeface="Meiryo UI" panose="020B0604030504040204" pitchFamily="50" charset="-128"/>
                <a:ea typeface="Meiryo UI" panose="020B0604030504040204" pitchFamily="50" charset="-128"/>
              </a:rPr>
              <a:t>検索バーを</a:t>
            </a:r>
            <a:r>
              <a:rPr lang="ja-JP" altLang="en-US" sz="1800" dirty="0">
                <a:latin typeface="Meiryo UI" panose="020B0604030504040204" pitchFamily="50" charset="-128"/>
                <a:ea typeface="Meiryo UI" panose="020B0604030504040204" pitchFamily="50" charset="-128"/>
              </a:rPr>
              <a:t>タップ</a:t>
            </a:r>
            <a:r>
              <a:rPr lang="ja-JP" altLang="ja-JP" sz="1800" dirty="0">
                <a:latin typeface="Meiryo UI" panose="020B0604030504040204" pitchFamily="50" charset="-128"/>
                <a:ea typeface="Meiryo UI" panose="020B0604030504040204" pitchFamily="50" charset="-128"/>
              </a:rPr>
              <a:t>します。</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②</a:t>
            </a:r>
            <a:r>
              <a:rPr lang="ja-JP" altLang="ja-JP" sz="1800" dirty="0">
                <a:latin typeface="Meiryo UI" panose="020B0604030504040204" pitchFamily="50" charset="-128"/>
                <a:ea typeface="Meiryo UI" panose="020B0604030504040204" pitchFamily="50" charset="-128"/>
              </a:rPr>
              <a:t>「台東区役所」と</a:t>
            </a:r>
            <a:r>
              <a:rPr lang="ja-JP" altLang="en-US" sz="1800" dirty="0">
                <a:latin typeface="Meiryo UI" panose="020B0604030504040204" pitchFamily="50" charset="-128"/>
                <a:ea typeface="Meiryo UI" panose="020B0604030504040204" pitchFamily="50" charset="-128"/>
              </a:rPr>
              <a:t>入力</a:t>
            </a:r>
            <a:r>
              <a:rPr lang="ja-JP" altLang="ja-JP" sz="1800" dirty="0">
                <a:latin typeface="Meiryo UI" panose="020B0604030504040204" pitchFamily="50" charset="-128"/>
                <a:ea typeface="Meiryo UI" panose="020B0604030504040204" pitchFamily="50" charset="-128"/>
              </a:rPr>
              <a:t>します。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7" name="スライド イメージ プレースホルダー 6">
            <a:extLst>
              <a:ext uri="{FF2B5EF4-FFF2-40B4-BE49-F238E27FC236}">
                <a16:creationId xmlns:a16="http://schemas.microsoft.com/office/drawing/2014/main" id="{636A41BC-8071-69BF-4781-6117B9248A27}"/>
              </a:ext>
            </a:extLst>
          </p:cNvPr>
          <p:cNvSpPr>
            <a:spLocks noGrp="1" noRot="1" noChangeAspect="1"/>
          </p:cNvSpPr>
          <p:nvPr>
            <p:ph type="sldImg"/>
          </p:nvPr>
        </p:nvSpPr>
        <p:spPr/>
      </p:sp>
    </p:spTree>
    <p:extLst>
      <p:ext uri="{BB962C8B-B14F-4D97-AF65-F5344CB8AC3E}">
        <p14:creationId xmlns:p14="http://schemas.microsoft.com/office/powerpoint/2010/main" val="2947490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③</a:t>
            </a:r>
            <a:r>
              <a:rPr lang="ja-JP" altLang="ja-JP" sz="1800" dirty="0">
                <a:latin typeface="Meiryo UI" panose="020B0604030504040204" pitchFamily="50" charset="-128"/>
                <a:ea typeface="Meiryo UI" panose="020B0604030504040204" pitchFamily="50" charset="-128"/>
              </a:rPr>
              <a:t>検索結果から該当するものを</a:t>
            </a:r>
            <a:r>
              <a:rPr lang="ja-JP" altLang="en-US" sz="1800" dirty="0">
                <a:latin typeface="Meiryo UI" panose="020B0604030504040204" pitchFamily="50" charset="-128"/>
                <a:ea typeface="Meiryo UI" panose="020B0604030504040204" pitchFamily="50" charset="-128"/>
              </a:rPr>
              <a:t>選択し、</a:t>
            </a:r>
            <a:r>
              <a:rPr lang="ja-JP" altLang="ja-JP" sz="1800" dirty="0">
                <a:latin typeface="Meiryo UI" panose="020B0604030504040204" pitchFamily="50" charset="-128"/>
                <a:ea typeface="Meiryo UI" panose="020B0604030504040204" pitchFamily="50" charset="-128"/>
              </a:rPr>
              <a:t>検索結果画面の右上にあるバツ印を</a:t>
            </a:r>
            <a:r>
              <a:rPr lang="ja-JP" altLang="en-US" sz="1800" dirty="0">
                <a:latin typeface="Meiryo UI" panose="020B0604030504040204" pitchFamily="50" charset="-128"/>
                <a:ea typeface="Meiryo UI" panose="020B0604030504040204" pitchFamily="50" charset="-128"/>
              </a:rPr>
              <a:t>タップします。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④左下の</a:t>
            </a:r>
            <a:r>
              <a:rPr lang="ja-JP" altLang="ja-JP" sz="1800" dirty="0">
                <a:latin typeface="Meiryo UI" panose="020B0604030504040204" pitchFamily="50" charset="-128"/>
                <a:ea typeface="Meiryo UI" panose="020B0604030504040204" pitchFamily="50" charset="-128"/>
              </a:rPr>
              <a:t>赤枠で囲ってある</a:t>
            </a:r>
            <a:r>
              <a:rPr lang="ja-JP" altLang="en-US" sz="1800" dirty="0">
                <a:latin typeface="Meiryo UI" panose="020B0604030504040204" pitchFamily="50" charset="-128"/>
                <a:ea typeface="Meiryo UI" panose="020B0604030504040204" pitchFamily="50" charset="-128"/>
              </a:rPr>
              <a:t>矢印の</a:t>
            </a:r>
            <a:r>
              <a:rPr lang="ja-JP" altLang="ja-JP" sz="1800" dirty="0">
                <a:latin typeface="Meiryo UI" panose="020B0604030504040204" pitchFamily="50" charset="-128"/>
                <a:ea typeface="Meiryo UI" panose="020B0604030504040204" pitchFamily="50" charset="-128"/>
              </a:rPr>
              <a:t>マークを</a:t>
            </a:r>
            <a:r>
              <a:rPr lang="ja-JP" altLang="en-US" sz="1800" dirty="0">
                <a:latin typeface="Meiryo UI" panose="020B0604030504040204" pitchFamily="50" charset="-128"/>
                <a:ea typeface="Meiryo UI" panose="020B0604030504040204" pitchFamily="50" charset="-128"/>
              </a:rPr>
              <a:t>タップ</a:t>
            </a:r>
            <a:r>
              <a:rPr lang="ja-JP" altLang="ja-JP" sz="1800" dirty="0">
                <a:latin typeface="Meiryo UI" panose="020B0604030504040204" pitchFamily="50" charset="-128"/>
                <a:ea typeface="Meiryo UI" panose="020B0604030504040204" pitchFamily="50" charset="-128"/>
              </a:rPr>
              <a:t>します</a:t>
            </a:r>
            <a:r>
              <a:rPr lang="ja-JP" altLang="en-US" sz="1800" dirty="0">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7" name="スライド イメージ プレースホルダー 6">
            <a:extLst>
              <a:ext uri="{FF2B5EF4-FFF2-40B4-BE49-F238E27FC236}">
                <a16:creationId xmlns:a16="http://schemas.microsoft.com/office/drawing/2014/main" id="{B899420C-E617-AFCF-7F9E-9D5A20126D82}"/>
              </a:ext>
            </a:extLst>
          </p:cNvPr>
          <p:cNvSpPr>
            <a:spLocks noGrp="1" noRot="1" noChangeAspect="1"/>
          </p:cNvSpPr>
          <p:nvPr>
            <p:ph type="sldImg"/>
          </p:nvPr>
        </p:nvSpPr>
        <p:spPr/>
      </p:sp>
    </p:spTree>
    <p:extLst>
      <p:ext uri="{BB962C8B-B14F-4D97-AF65-F5344CB8AC3E}">
        <p14:creationId xmlns:p14="http://schemas.microsoft.com/office/powerpoint/2010/main" val="27139265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⑤</a:t>
            </a:r>
            <a:r>
              <a:rPr lang="ja-JP" altLang="ja-JP" sz="1800" dirty="0">
                <a:latin typeface="Meiryo UI" panose="020B0604030504040204" pitchFamily="50" charset="-128"/>
                <a:ea typeface="Meiryo UI" panose="020B0604030504040204" pitchFamily="50" charset="-128"/>
              </a:rPr>
              <a:t>緯度・経度・標高が表示されれば完了です。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7" name="スライド イメージ プレースホルダー 6">
            <a:extLst>
              <a:ext uri="{FF2B5EF4-FFF2-40B4-BE49-F238E27FC236}">
                <a16:creationId xmlns:a16="http://schemas.microsoft.com/office/drawing/2014/main" id="{658D2905-C2D6-6661-1582-DCF5727BC0D9}"/>
              </a:ext>
            </a:extLst>
          </p:cNvPr>
          <p:cNvSpPr>
            <a:spLocks noGrp="1" noRot="1" noChangeAspect="1"/>
          </p:cNvSpPr>
          <p:nvPr>
            <p:ph type="sldImg"/>
          </p:nvPr>
        </p:nvSpPr>
        <p:spPr/>
      </p:sp>
    </p:spTree>
    <p:extLst>
      <p:ext uri="{BB962C8B-B14F-4D97-AF65-F5344CB8AC3E}">
        <p14:creationId xmlns:p14="http://schemas.microsoft.com/office/powerpoint/2010/main" val="1780383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ja-JP" sz="1800" dirty="0">
                <a:latin typeface="Meiryo UI" panose="020B0604030504040204" pitchFamily="50" charset="-128"/>
                <a:ea typeface="Meiryo UI" panose="020B0604030504040204" pitchFamily="50" charset="-128"/>
              </a:rPr>
              <a:t>次に、</a:t>
            </a:r>
            <a:r>
              <a:rPr lang="ja-JP" altLang="en-US" sz="1800" dirty="0">
                <a:latin typeface="Meiryo UI" panose="020B0604030504040204" pitchFamily="50" charset="-128"/>
                <a:ea typeface="Meiryo UI" panose="020B0604030504040204" pitchFamily="50" charset="-128"/>
              </a:rPr>
              <a:t>地図ボタンから色々な</a:t>
            </a:r>
            <a:r>
              <a:rPr lang="ja-JP" altLang="ja-JP" sz="1800" dirty="0">
                <a:latin typeface="Meiryo UI" panose="020B0604030504040204" pitchFamily="50" charset="-128"/>
                <a:ea typeface="Meiryo UI" panose="020B0604030504040204" pitchFamily="50" charset="-128"/>
              </a:rPr>
              <a:t>場所の昔の</a:t>
            </a:r>
            <a:r>
              <a:rPr lang="ja-JP" altLang="en-US" sz="1800" dirty="0">
                <a:latin typeface="Meiryo UI" panose="020B0604030504040204" pitchFamily="50" charset="-128"/>
                <a:ea typeface="Meiryo UI" panose="020B0604030504040204" pitchFamily="50" charset="-128"/>
              </a:rPr>
              <a:t>様子</a:t>
            </a:r>
            <a:r>
              <a:rPr lang="ja-JP" altLang="ja-JP" sz="1800" dirty="0">
                <a:latin typeface="Meiryo UI" panose="020B0604030504040204" pitchFamily="50" charset="-128"/>
                <a:ea typeface="Meiryo UI" panose="020B0604030504040204" pitchFamily="50" charset="-128"/>
              </a:rPr>
              <a:t>を</a:t>
            </a:r>
            <a:r>
              <a:rPr lang="ja-JP" altLang="en-US" sz="1800" dirty="0">
                <a:latin typeface="Meiryo UI" panose="020B0604030504040204" pitchFamily="50" charset="-128"/>
                <a:ea typeface="Meiryo UI" panose="020B0604030504040204" pitchFamily="50" charset="-128"/>
              </a:rPr>
              <a:t>見てみ</a:t>
            </a:r>
            <a:r>
              <a:rPr lang="ja-JP" altLang="ja-JP" sz="1800" dirty="0">
                <a:latin typeface="Meiryo UI" panose="020B0604030504040204" pitchFamily="50" charset="-128"/>
                <a:ea typeface="Meiryo UI" panose="020B0604030504040204" pitchFamily="50" charset="-128"/>
              </a:rPr>
              <a:t>ましょう。</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r>
              <a:rPr lang="ja-JP" altLang="ja-JP" sz="1800" dirty="0">
                <a:latin typeface="Meiryo UI" panose="020B0604030504040204" pitchFamily="50" charset="-128"/>
                <a:ea typeface="Meiryo UI" panose="020B0604030504040204" pitchFamily="50" charset="-128"/>
              </a:rPr>
              <a:t>①</a:t>
            </a:r>
            <a:r>
              <a:rPr lang="ja-JP" altLang="en-US" sz="1800" dirty="0">
                <a:latin typeface="Meiryo UI" panose="020B0604030504040204" pitchFamily="50" charset="-128"/>
                <a:ea typeface="Meiryo UI" panose="020B0604030504040204" pitchFamily="50" charset="-128"/>
              </a:rPr>
              <a:t>昔の様子を見たい場所を表示した状態で、</a:t>
            </a:r>
            <a:r>
              <a:rPr lang="ja-JP" altLang="ja-JP" sz="1800" dirty="0">
                <a:latin typeface="Meiryo UI" panose="020B0604030504040204" pitchFamily="50" charset="-128"/>
                <a:ea typeface="Meiryo UI" panose="020B0604030504040204" pitchFamily="50" charset="-128"/>
              </a:rPr>
              <a:t>左上</a:t>
            </a:r>
            <a:r>
              <a:rPr lang="ja-JP" altLang="en-US" sz="1800" dirty="0">
                <a:latin typeface="Meiryo UI" panose="020B0604030504040204" pitchFamily="50" charset="-128"/>
                <a:ea typeface="Meiryo UI" panose="020B0604030504040204" pitchFamily="50" charset="-128"/>
              </a:rPr>
              <a:t>の</a:t>
            </a:r>
            <a:r>
              <a:rPr lang="ja-JP" altLang="ja-JP" sz="1800" dirty="0">
                <a:latin typeface="Meiryo UI" panose="020B0604030504040204" pitchFamily="50" charset="-128"/>
                <a:ea typeface="Meiryo UI" panose="020B0604030504040204" pitchFamily="50" charset="-128"/>
              </a:rPr>
              <a:t>地図ボタンを</a:t>
            </a:r>
            <a:r>
              <a:rPr lang="ja-JP" altLang="en-US" sz="1800" dirty="0">
                <a:latin typeface="Meiryo UI" panose="020B0604030504040204" pitchFamily="50" charset="-128"/>
                <a:ea typeface="Meiryo UI" panose="020B0604030504040204" pitchFamily="50" charset="-128"/>
              </a:rPr>
              <a:t>タップ</a:t>
            </a:r>
            <a:r>
              <a:rPr lang="ja-JP" altLang="ja-JP" sz="1800" dirty="0">
                <a:latin typeface="Meiryo UI" panose="020B0604030504040204" pitchFamily="50" charset="-128"/>
                <a:ea typeface="Meiryo UI" panose="020B0604030504040204" pitchFamily="50" charset="-128"/>
              </a:rPr>
              <a:t>します。</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r>
              <a:rPr lang="ja-JP" altLang="ja-JP" sz="1800" dirty="0">
                <a:latin typeface="Meiryo UI" panose="020B0604030504040204" pitchFamily="50" charset="-128"/>
                <a:ea typeface="Meiryo UI" panose="020B0604030504040204" pitchFamily="50" charset="-128"/>
              </a:rPr>
              <a:t>②「年代別の写真」を</a:t>
            </a:r>
            <a:r>
              <a:rPr lang="ja-JP" altLang="en-US" sz="1800" dirty="0">
                <a:latin typeface="Meiryo UI" panose="020B0604030504040204" pitchFamily="50" charset="-128"/>
                <a:ea typeface="Meiryo UI" panose="020B0604030504040204" pitchFamily="50" charset="-128"/>
              </a:rPr>
              <a:t>タップ</a:t>
            </a:r>
            <a:r>
              <a:rPr lang="ja-JP" altLang="ja-JP" sz="1800" dirty="0">
                <a:latin typeface="Meiryo UI" panose="020B0604030504040204" pitchFamily="50" charset="-128"/>
                <a:ea typeface="Meiryo UI" panose="020B0604030504040204" pitchFamily="50" charset="-128"/>
              </a:rPr>
              <a:t>します。</a:t>
            </a: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7" name="スライド イメージ プレースホルダー 6">
            <a:extLst>
              <a:ext uri="{FF2B5EF4-FFF2-40B4-BE49-F238E27FC236}">
                <a16:creationId xmlns:a16="http://schemas.microsoft.com/office/drawing/2014/main" id="{16EA3F97-4235-9D11-16DA-4F24B3FD8D0F}"/>
              </a:ext>
            </a:extLst>
          </p:cNvPr>
          <p:cNvSpPr>
            <a:spLocks noGrp="1" noRot="1" noChangeAspect="1"/>
          </p:cNvSpPr>
          <p:nvPr>
            <p:ph type="sldImg"/>
          </p:nvPr>
        </p:nvSpPr>
        <p:spPr/>
      </p:sp>
    </p:spTree>
    <p:extLst>
      <p:ext uri="{BB962C8B-B14F-4D97-AF65-F5344CB8AC3E}">
        <p14:creationId xmlns:p14="http://schemas.microsoft.com/office/powerpoint/2010/main" val="3540936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③</a:t>
            </a:r>
            <a:r>
              <a:rPr lang="ja-JP" altLang="ja-JP" sz="1800" dirty="0">
                <a:latin typeface="Meiryo UI" panose="020B0604030504040204" pitchFamily="50" charset="-128"/>
                <a:ea typeface="Meiryo UI" panose="020B0604030504040204" pitchFamily="50" charset="-128"/>
              </a:rPr>
              <a:t>見たい年代を</a:t>
            </a:r>
            <a:r>
              <a:rPr lang="ja-JP" altLang="en-US" sz="1800" dirty="0">
                <a:latin typeface="Meiryo UI" panose="020B0604030504040204" pitchFamily="50" charset="-128"/>
                <a:ea typeface="Meiryo UI" panose="020B0604030504040204" pitchFamily="50" charset="-128"/>
              </a:rPr>
              <a:t>タップ</a:t>
            </a:r>
            <a:r>
              <a:rPr lang="ja-JP" altLang="ja-JP" sz="1800" dirty="0">
                <a:latin typeface="Meiryo UI" panose="020B0604030504040204" pitchFamily="50" charset="-128"/>
                <a:ea typeface="Meiryo UI" panose="020B0604030504040204" pitchFamily="50" charset="-128"/>
              </a:rPr>
              <a:t>します。</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④選択した年代の空中写真が表示されたら、</a:t>
            </a:r>
            <a:r>
              <a:rPr lang="ja-JP" altLang="ja-JP" sz="1800" dirty="0">
                <a:latin typeface="Meiryo UI" panose="020B0604030504040204" pitchFamily="50" charset="-128"/>
                <a:ea typeface="Meiryo UI" panose="020B0604030504040204" pitchFamily="50" charset="-128"/>
              </a:rPr>
              <a:t>赤枠で囲ってある</a:t>
            </a:r>
            <a:r>
              <a:rPr lang="ja-JP" altLang="en-US" sz="1800" dirty="0">
                <a:latin typeface="Meiryo UI" panose="020B0604030504040204" pitchFamily="50" charset="-128"/>
                <a:ea typeface="Meiryo UI" panose="020B0604030504040204" pitchFamily="50" charset="-128"/>
              </a:rPr>
              <a:t>三角の</a:t>
            </a:r>
            <a:r>
              <a:rPr lang="ja-JP" altLang="ja-JP" sz="1800" dirty="0">
                <a:latin typeface="Meiryo UI" panose="020B0604030504040204" pitchFamily="50" charset="-128"/>
                <a:ea typeface="Meiryo UI" panose="020B0604030504040204" pitchFamily="50" charset="-128"/>
              </a:rPr>
              <a:t>マーク</a:t>
            </a:r>
            <a:r>
              <a:rPr lang="ja-JP" altLang="en-US" sz="1800" dirty="0">
                <a:latin typeface="Meiryo UI" panose="020B0604030504040204" pitchFamily="50" charset="-128"/>
                <a:ea typeface="Meiryo UI" panose="020B0604030504040204" pitchFamily="50" charset="-128"/>
              </a:rPr>
              <a:t>をタップします。</a:t>
            </a:r>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7" name="スライド イメージ プレースホルダー 6">
            <a:extLst>
              <a:ext uri="{FF2B5EF4-FFF2-40B4-BE49-F238E27FC236}">
                <a16:creationId xmlns:a16="http://schemas.microsoft.com/office/drawing/2014/main" id="{4FF0ED7E-DB49-5345-B407-51C9893177F4}"/>
              </a:ext>
            </a:extLst>
          </p:cNvPr>
          <p:cNvSpPr>
            <a:spLocks noGrp="1" noRot="1" noChangeAspect="1"/>
          </p:cNvSpPr>
          <p:nvPr>
            <p:ph type="sldImg"/>
          </p:nvPr>
        </p:nvSpPr>
        <p:spPr/>
      </p:sp>
    </p:spTree>
    <p:extLst>
      <p:ext uri="{BB962C8B-B14F-4D97-AF65-F5344CB8AC3E}">
        <p14:creationId xmlns:p14="http://schemas.microsoft.com/office/powerpoint/2010/main" val="4112696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⑤航空写真</a:t>
            </a:r>
            <a:r>
              <a:rPr lang="ja-JP" altLang="ja-JP" sz="1800" dirty="0">
                <a:latin typeface="Meiryo UI" panose="020B0604030504040204" pitchFamily="50" charset="-128"/>
                <a:ea typeface="Meiryo UI" panose="020B0604030504040204" pitchFamily="50" charset="-128"/>
              </a:rPr>
              <a:t>が表示されれば完了です。</a:t>
            </a:r>
            <a:endParaRPr lang="en-US" altLang="ja-JP" sz="1800" dirty="0">
              <a:latin typeface="Meiryo UI" panose="020B0604030504040204" pitchFamily="50" charset="-128"/>
              <a:ea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また、全ての場所に全ての年代の写真が準備されているわけではございませんので、航空写真が見れない場合もございます。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ご了承ください。</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7" name="スライド イメージ プレースホルダー 6">
            <a:extLst>
              <a:ext uri="{FF2B5EF4-FFF2-40B4-BE49-F238E27FC236}">
                <a16:creationId xmlns:a16="http://schemas.microsoft.com/office/drawing/2014/main" id="{9E0BD290-4BEB-CE79-E46B-30B5828C999C}"/>
              </a:ext>
            </a:extLst>
          </p:cNvPr>
          <p:cNvSpPr>
            <a:spLocks noGrp="1" noRot="1" noChangeAspect="1"/>
          </p:cNvSpPr>
          <p:nvPr>
            <p:ph type="sldImg"/>
          </p:nvPr>
        </p:nvSpPr>
        <p:spPr/>
      </p:sp>
    </p:spTree>
    <p:extLst>
      <p:ext uri="{BB962C8B-B14F-4D97-AF65-F5344CB8AC3E}">
        <p14:creationId xmlns:p14="http://schemas.microsoft.com/office/powerpoint/2010/main" val="4228443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自然災害伝承碑は、過去に起きた自然災害の規模や被害の情報を伝える石碑やモニュメント</a:t>
            </a:r>
            <a:r>
              <a:rPr lang="ja-JP" altLang="en-US" sz="1800">
                <a:latin typeface="Meiryo UI" panose="020B0604030504040204" pitchFamily="50" charset="-128"/>
                <a:ea typeface="Meiryo UI" panose="020B0604030504040204" pitchFamily="50" charset="-128"/>
              </a:rPr>
              <a:t>です。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こちらの機能を使い、過去の災害の記録を確認して</a:t>
            </a:r>
            <a:r>
              <a:rPr lang="ja-JP" altLang="en-US" sz="1800">
                <a:latin typeface="Meiryo UI" panose="020B0604030504040204" pitchFamily="50" charset="-128"/>
                <a:ea typeface="Meiryo UI" panose="020B0604030504040204" pitchFamily="50" charset="-128"/>
              </a:rPr>
              <a:t>みましょう。</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ja-JP" sz="1800" dirty="0">
                <a:latin typeface="Meiryo UI" panose="020B0604030504040204" pitchFamily="50" charset="-128"/>
                <a:ea typeface="Meiryo UI" panose="020B0604030504040204" pitchFamily="50" charset="-128"/>
              </a:rPr>
              <a:t>①</a:t>
            </a:r>
            <a:r>
              <a:rPr lang="ja-JP" altLang="en-US" sz="1800" dirty="0">
                <a:latin typeface="Meiryo UI" panose="020B0604030504040204" pitchFamily="50" charset="-128"/>
                <a:ea typeface="Meiryo UI" panose="020B0604030504040204" pitchFamily="50" charset="-128"/>
              </a:rPr>
              <a:t>災害の記録を見たい場所を表示させた状態で、左上の地図ボタンをタップ</a:t>
            </a:r>
            <a:r>
              <a:rPr lang="ja-JP" altLang="en-US" sz="1800">
                <a:latin typeface="Meiryo UI" panose="020B0604030504040204" pitchFamily="50" charset="-128"/>
                <a:ea typeface="Meiryo UI" panose="020B0604030504040204" pitchFamily="50" charset="-128"/>
              </a:rPr>
              <a:t>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今回は台東区を表示して</a:t>
            </a:r>
            <a:r>
              <a:rPr lang="ja-JP" altLang="en-US" sz="1800">
                <a:latin typeface="Meiryo UI" panose="020B0604030504040204" pitchFamily="50" charset="-128"/>
                <a:ea typeface="Meiryo UI" panose="020B0604030504040204" pitchFamily="50" charset="-128"/>
              </a:rPr>
              <a:t>います。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ja-JP" sz="1800" dirty="0">
                <a:latin typeface="Meiryo UI" panose="020B0604030504040204" pitchFamily="50" charset="-128"/>
                <a:ea typeface="Meiryo UI" panose="020B0604030504040204" pitchFamily="50" charset="-128"/>
              </a:rPr>
              <a:t>②「</a:t>
            </a:r>
            <a:r>
              <a:rPr lang="ja-JP" altLang="en-US" sz="1800" dirty="0">
                <a:latin typeface="Meiryo UI" panose="020B0604030504040204" pitchFamily="50" charset="-128"/>
                <a:ea typeface="Meiryo UI" panose="020B0604030504040204" pitchFamily="50" charset="-128"/>
              </a:rPr>
              <a:t>災害伝承・避難場所」をタップします。</a:t>
            </a:r>
            <a:endParaRPr lang="ja-JP"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7" name="スライド イメージ プレースホルダー 6">
            <a:extLst>
              <a:ext uri="{FF2B5EF4-FFF2-40B4-BE49-F238E27FC236}">
                <a16:creationId xmlns:a16="http://schemas.microsoft.com/office/drawing/2014/main" id="{59966E6C-C9E8-DB5E-224A-CD35160362AE}"/>
              </a:ext>
            </a:extLst>
          </p:cNvPr>
          <p:cNvSpPr>
            <a:spLocks noGrp="1" noRot="1" noChangeAspect="1"/>
          </p:cNvSpPr>
          <p:nvPr>
            <p:ph type="sldImg"/>
          </p:nvPr>
        </p:nvSpPr>
        <p:spPr/>
      </p:sp>
    </p:spTree>
    <p:extLst>
      <p:ext uri="{BB962C8B-B14F-4D97-AF65-F5344CB8AC3E}">
        <p14:creationId xmlns:p14="http://schemas.microsoft.com/office/powerpoint/2010/main" val="368305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vert="horz" lIns="94289" tIns="47144" rIns="94289" bIns="47144" rtlCol="0"/>
          <a:lstStyle/>
          <a:p>
            <a:r>
              <a:rPr lang="ja-JP" altLang="ja-JP" sz="1800" dirty="0">
                <a:latin typeface="Meiryo UI" panose="020B0604030504040204" pitchFamily="50" charset="-128"/>
                <a:ea typeface="Meiryo UI" panose="020B0604030504040204" pitchFamily="50" charset="-128"/>
              </a:rPr>
              <a:t>「地理院地図」とは、国土地理院が捉えた日本の国土の様子を発信</a:t>
            </a:r>
            <a:r>
              <a:rPr lang="ja-JP" altLang="en-US" sz="1800" dirty="0">
                <a:latin typeface="Meiryo UI" panose="020B0604030504040204" pitchFamily="50" charset="-128"/>
                <a:ea typeface="Meiryo UI" panose="020B0604030504040204" pitchFamily="50" charset="-128"/>
              </a:rPr>
              <a:t>している</a:t>
            </a:r>
            <a:r>
              <a:rPr lang="ja-JP" altLang="ja-JP" sz="1800" dirty="0">
                <a:latin typeface="Meiryo UI" panose="020B0604030504040204" pitchFamily="50" charset="-128"/>
                <a:ea typeface="Meiryo UI" panose="020B0604030504040204" pitchFamily="50" charset="-128"/>
              </a:rPr>
              <a:t>ウェブ地図で、正確な日本の姿を</a:t>
            </a:r>
            <a:r>
              <a:rPr lang="ja-JP" altLang="en-US" sz="1800" dirty="0">
                <a:latin typeface="Meiryo UI" panose="020B0604030504040204" pitchFamily="50" charset="-128"/>
                <a:ea typeface="Meiryo UI" panose="020B0604030504040204" pitchFamily="50" charset="-128"/>
              </a:rPr>
              <a:t>スマートフォンでも簡単に見ることが</a:t>
            </a:r>
            <a:r>
              <a:rPr lang="ja-JP" altLang="en-US" sz="1800">
                <a:latin typeface="Meiryo UI" panose="020B0604030504040204" pitchFamily="50" charset="-128"/>
                <a:ea typeface="Meiryo UI" panose="020B0604030504040204" pitchFamily="50" charset="-128"/>
              </a:rPr>
              <a:t>できます。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地理院地図には様々な情報や機能が備わっていますが、まずは</a:t>
            </a:r>
            <a:r>
              <a:rPr lang="ja-JP" altLang="ja-JP" sz="1800" dirty="0">
                <a:latin typeface="Meiryo UI" panose="020B0604030504040204" pitchFamily="50" charset="-128"/>
                <a:ea typeface="Meiryo UI" panose="020B0604030504040204" pitchFamily="50" charset="-128"/>
              </a:rPr>
              <a:t>地理院地図の特徴</a:t>
            </a:r>
            <a:r>
              <a:rPr lang="ja-JP" altLang="en-US" sz="1800" dirty="0">
                <a:latin typeface="Meiryo UI" panose="020B0604030504040204" pitchFamily="50" charset="-128"/>
                <a:ea typeface="Meiryo UI" panose="020B0604030504040204" pitchFamily="50" charset="-128"/>
              </a:rPr>
              <a:t>や地理院地図でできることを、簡単に紹介</a:t>
            </a:r>
            <a:r>
              <a:rPr lang="ja-JP" altLang="en-US" sz="1800">
                <a:latin typeface="Meiryo UI" panose="020B0604030504040204" pitchFamily="50" charset="-128"/>
                <a:ea typeface="Meiryo UI" panose="020B0604030504040204" pitchFamily="50" charset="-128"/>
              </a:rPr>
              <a:t>し</a:t>
            </a:r>
            <a:r>
              <a:rPr lang="ja-JP" altLang="ja-JP" sz="1800">
                <a:latin typeface="Meiryo UI" panose="020B0604030504040204" pitchFamily="50" charset="-128"/>
                <a:ea typeface="Meiryo UI" panose="020B0604030504040204" pitchFamily="50" charset="-128"/>
              </a:rPr>
              <a:t>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地理院地図では、</a:t>
            </a:r>
            <a:r>
              <a:rPr lang="ja-JP" altLang="ja-JP" sz="1800" dirty="0">
                <a:latin typeface="Meiryo UI" panose="020B0604030504040204" pitchFamily="50" charset="-128"/>
                <a:ea typeface="Meiryo UI" panose="020B0604030504040204" pitchFamily="50" charset="-128"/>
              </a:rPr>
              <a:t>高速道路や国道等を</a:t>
            </a:r>
            <a:r>
              <a:rPr lang="ja-JP" altLang="en-US" sz="1800" dirty="0">
                <a:latin typeface="Meiryo UI" panose="020B0604030504040204" pitchFamily="50" charset="-128"/>
                <a:ea typeface="Meiryo UI" panose="020B0604030504040204" pitchFamily="50" charset="-128"/>
              </a:rPr>
              <a:t>開通後速やかに</a:t>
            </a:r>
            <a:r>
              <a:rPr lang="ja-JP" altLang="ja-JP" sz="1800" dirty="0">
                <a:latin typeface="Meiryo UI" panose="020B0604030504040204" pitchFamily="50" charset="-128"/>
                <a:ea typeface="Meiryo UI" panose="020B0604030504040204" pitchFamily="50" charset="-128"/>
              </a:rPr>
              <a:t>地図で見ることができ</a:t>
            </a:r>
            <a:r>
              <a:rPr lang="ja-JP" altLang="en-US" sz="1800" dirty="0">
                <a:latin typeface="Meiryo UI" panose="020B0604030504040204" pitchFamily="50" charset="-128"/>
                <a:ea typeface="Meiryo UI" panose="020B0604030504040204" pitchFamily="50" charset="-128"/>
              </a:rPr>
              <a:t>、最新の道路の情報を確認することが</a:t>
            </a:r>
            <a:r>
              <a:rPr lang="ja-JP" altLang="en-US" sz="1800">
                <a:latin typeface="Meiryo UI" panose="020B0604030504040204" pitchFamily="50" charset="-128"/>
                <a:ea typeface="Meiryo UI" panose="020B0604030504040204" pitchFamily="50" charset="-128"/>
              </a:rPr>
              <a:t>できます。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次に、あらゆる地点の土地の凹凸や標高、</a:t>
            </a:r>
            <a:r>
              <a:rPr lang="ja-JP" altLang="ja-JP" sz="1800" dirty="0">
                <a:latin typeface="Meiryo UI" panose="020B0604030504040204" pitchFamily="50" charset="-128"/>
                <a:ea typeface="Meiryo UI" panose="020B0604030504040204" pitchFamily="50" charset="-128"/>
              </a:rPr>
              <a:t>緯度・経度が</a:t>
            </a:r>
            <a:r>
              <a:rPr lang="ja-JP" altLang="en-US" sz="1800" dirty="0">
                <a:latin typeface="Meiryo UI" panose="020B0604030504040204" pitchFamily="50" charset="-128"/>
                <a:ea typeface="Meiryo UI" panose="020B0604030504040204" pitchFamily="50" charset="-128"/>
              </a:rPr>
              <a:t>すぐに</a:t>
            </a:r>
            <a:r>
              <a:rPr lang="ja-JP" altLang="ja-JP" sz="1800" dirty="0">
                <a:latin typeface="Meiryo UI" panose="020B0604030504040204" pitchFamily="50" charset="-128"/>
                <a:ea typeface="Meiryo UI" panose="020B0604030504040204" pitchFamily="50" charset="-128"/>
              </a:rPr>
              <a:t>分か</a:t>
            </a:r>
            <a:r>
              <a:rPr lang="ja-JP" altLang="en-US" sz="1800" dirty="0">
                <a:latin typeface="Meiryo UI" panose="020B0604030504040204" pitchFamily="50" charset="-128"/>
                <a:ea typeface="Meiryo UI" panose="020B0604030504040204" pitchFamily="50" charset="-128"/>
              </a:rPr>
              <a:t>り、さらに</a:t>
            </a:r>
            <a:r>
              <a:rPr lang="ja-JP" altLang="ja-JP" sz="1800" dirty="0">
                <a:latin typeface="Meiryo UI" panose="020B0604030504040204" pitchFamily="50" charset="-128"/>
                <a:ea typeface="Meiryo UI" panose="020B0604030504040204" pitchFamily="50" charset="-128"/>
              </a:rPr>
              <a:t>断面図作成機能</a:t>
            </a:r>
            <a:r>
              <a:rPr lang="ja-JP" altLang="en-US" sz="1800" dirty="0">
                <a:latin typeface="Meiryo UI" panose="020B0604030504040204" pitchFamily="50" charset="-128"/>
                <a:ea typeface="Meiryo UI" panose="020B0604030504040204" pitchFamily="50" charset="-128"/>
              </a:rPr>
              <a:t>や色別標高図</a:t>
            </a:r>
            <a:r>
              <a:rPr lang="ja-JP" altLang="ja-JP" sz="1800" dirty="0">
                <a:latin typeface="Meiryo UI" panose="020B0604030504040204" pitchFamily="50" charset="-128"/>
                <a:ea typeface="Meiryo UI" panose="020B0604030504040204" pitchFamily="50" charset="-128"/>
              </a:rPr>
              <a:t>を使うこと</a:t>
            </a:r>
            <a:r>
              <a:rPr lang="ja-JP" altLang="en-US" sz="1800" dirty="0">
                <a:latin typeface="Meiryo UI" panose="020B0604030504040204" pitchFamily="50" charset="-128"/>
                <a:ea typeface="Meiryo UI" panose="020B0604030504040204" pitchFamily="50" charset="-128"/>
              </a:rPr>
              <a:t>で、身近な場所の</a:t>
            </a:r>
            <a:r>
              <a:rPr lang="ja-JP" altLang="ja-JP" sz="1800" dirty="0">
                <a:latin typeface="Meiryo UI" panose="020B0604030504040204" pitchFamily="50" charset="-128"/>
                <a:ea typeface="Meiryo UI" panose="020B0604030504040204" pitchFamily="50" charset="-128"/>
              </a:rPr>
              <a:t>高低差</a:t>
            </a:r>
            <a:r>
              <a:rPr lang="ja-JP" altLang="en-US" sz="1800" dirty="0">
                <a:latin typeface="Meiryo UI" panose="020B0604030504040204" pitchFamily="50" charset="-128"/>
                <a:ea typeface="Meiryo UI" panose="020B0604030504040204" pitchFamily="50" charset="-128"/>
              </a:rPr>
              <a:t>を分かりやすくイメージすることが</a:t>
            </a:r>
            <a:r>
              <a:rPr lang="ja-JP" altLang="ja-JP" sz="1800" dirty="0">
                <a:latin typeface="Meiryo UI" panose="020B0604030504040204" pitchFamily="50" charset="-128"/>
                <a:ea typeface="Meiryo UI" panose="020B0604030504040204" pitchFamily="50" charset="-128"/>
              </a:rPr>
              <a:t>できます。</a:t>
            </a:r>
          </a:p>
          <a:p>
            <a:endParaRPr lang="en-US" altLang="ja-JP" sz="1800" dirty="0">
              <a:latin typeface="Meiryo UI" panose="020B0604030504040204" pitchFamily="50" charset="-128"/>
              <a:ea typeface="Meiryo UI" panose="020B0604030504040204" pitchFamily="50" charset="-128"/>
            </a:endParaRPr>
          </a:p>
        </p:txBody>
      </p:sp>
      <p:sp>
        <p:nvSpPr>
          <p:cNvPr id="7" name="スライド イメージ プレースホルダー 6">
            <a:extLst>
              <a:ext uri="{FF2B5EF4-FFF2-40B4-BE49-F238E27FC236}">
                <a16:creationId xmlns:a16="http://schemas.microsoft.com/office/drawing/2014/main" id="{3270F128-0972-5D52-208C-A91BB7050A67}"/>
              </a:ext>
            </a:extLst>
          </p:cNvPr>
          <p:cNvSpPr>
            <a:spLocks noGrp="1" noRot="1" noChangeAspect="1"/>
          </p:cNvSpPr>
          <p:nvPr>
            <p:ph type="sldImg"/>
          </p:nvPr>
        </p:nvSpPr>
        <p:spPr/>
      </p:sp>
    </p:spTree>
    <p:extLst>
      <p:ext uri="{BB962C8B-B14F-4D97-AF65-F5344CB8AC3E}">
        <p14:creationId xmlns:p14="http://schemas.microsoft.com/office/powerpoint/2010/main" val="3706506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③「自然災害伝承碑」をタップします。</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④災害の種類別でも表示することができますが、今回は「自然災害伝承碑（すべて）」をタップします。</a:t>
            </a:r>
            <a:endParaRPr lang="ja-JP"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7" name="スライド イメージ プレースホルダー 6">
            <a:extLst>
              <a:ext uri="{FF2B5EF4-FFF2-40B4-BE49-F238E27FC236}">
                <a16:creationId xmlns:a16="http://schemas.microsoft.com/office/drawing/2014/main" id="{E1225C3B-B539-689F-0FD5-EA17A8AE7FEE}"/>
              </a:ext>
            </a:extLst>
          </p:cNvPr>
          <p:cNvSpPr>
            <a:spLocks noGrp="1" noRot="1" noChangeAspect="1"/>
          </p:cNvSpPr>
          <p:nvPr>
            <p:ph type="sldImg"/>
          </p:nvPr>
        </p:nvSpPr>
        <p:spPr/>
      </p:sp>
    </p:spTree>
    <p:extLst>
      <p:ext uri="{BB962C8B-B14F-4D97-AF65-F5344CB8AC3E}">
        <p14:creationId xmlns:p14="http://schemas.microsoft.com/office/powerpoint/2010/main" val="1310377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⑤表示範囲の自然災害伝承碑の記号が、アイコンで地図上に表示されます。</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⑥知りたい伝承碑の記号をタップすると、碑銘と写真が表示されます。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dirty="0"/>
          </a:p>
        </p:txBody>
      </p:sp>
      <p:sp>
        <p:nvSpPr>
          <p:cNvPr id="10" name="スライド イメージ プレースホルダー 9">
            <a:extLst>
              <a:ext uri="{FF2B5EF4-FFF2-40B4-BE49-F238E27FC236}">
                <a16:creationId xmlns:a16="http://schemas.microsoft.com/office/drawing/2014/main" id="{B7F66C30-3FC6-1849-012A-78C4587E7145}"/>
              </a:ext>
            </a:extLst>
          </p:cNvPr>
          <p:cNvSpPr>
            <a:spLocks noGrp="1" noRot="1" noChangeAspect="1"/>
          </p:cNvSpPr>
          <p:nvPr>
            <p:ph type="sldImg"/>
          </p:nvPr>
        </p:nvSpPr>
        <p:spPr/>
      </p:sp>
    </p:spTree>
    <p:extLst>
      <p:ext uri="{BB962C8B-B14F-4D97-AF65-F5344CB8AC3E}">
        <p14:creationId xmlns:p14="http://schemas.microsoft.com/office/powerpoint/2010/main" val="3914233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⑦伝承碑の写真をタップすると、伝承内容や災害名、年代などより詳しい説明が表示されます。</a:t>
            </a:r>
            <a:endParaRPr lang="ja-JP"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dirty="0"/>
          </a:p>
        </p:txBody>
      </p:sp>
      <p:sp>
        <p:nvSpPr>
          <p:cNvPr id="7" name="スライド イメージ プレースホルダー 6">
            <a:extLst>
              <a:ext uri="{FF2B5EF4-FFF2-40B4-BE49-F238E27FC236}">
                <a16:creationId xmlns:a16="http://schemas.microsoft.com/office/drawing/2014/main" id="{24D80580-C424-722E-6C90-B17FCC205D2F}"/>
              </a:ext>
            </a:extLst>
          </p:cNvPr>
          <p:cNvSpPr>
            <a:spLocks noGrp="1" noRot="1" noChangeAspect="1"/>
          </p:cNvSpPr>
          <p:nvPr>
            <p:ph type="sldImg"/>
          </p:nvPr>
        </p:nvSpPr>
        <p:spPr/>
      </p:sp>
    </p:spTree>
    <p:extLst>
      <p:ext uri="{BB962C8B-B14F-4D97-AF65-F5344CB8AC3E}">
        <p14:creationId xmlns:p14="http://schemas.microsoft.com/office/powerpoint/2010/main" val="3192502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次に、「ツール」ボタンを使って、地形を立体的に表示してみましょう。</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①富士山を表示してみましょう。画面上部の検索バーに「富士山」と入力します。</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r>
              <a:rPr lang="ja-JP" altLang="ja-JP" sz="1800" dirty="0">
                <a:latin typeface="Meiryo UI" panose="020B0604030504040204" pitchFamily="50" charset="-128"/>
                <a:ea typeface="Meiryo UI" panose="020B0604030504040204" pitchFamily="50" charset="-128"/>
              </a:rPr>
              <a:t>②</a:t>
            </a:r>
            <a:r>
              <a:rPr lang="ja-JP" altLang="en-US" sz="1800" dirty="0">
                <a:latin typeface="Meiryo UI" panose="020B0604030504040204" pitchFamily="50" charset="-128"/>
                <a:ea typeface="Meiryo UI" panose="020B0604030504040204" pitchFamily="50" charset="-128"/>
              </a:rPr>
              <a:t>検索結果から「富士山」を選択しバツ印をタップします。</a:t>
            </a:r>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43</a:t>
            </a:fld>
            <a:endParaRPr lang="ja-JP" altLang="en-US" dirty="0"/>
          </a:p>
        </p:txBody>
      </p:sp>
      <p:sp>
        <p:nvSpPr>
          <p:cNvPr id="7" name="スライド イメージ プレースホルダー 6">
            <a:extLst>
              <a:ext uri="{FF2B5EF4-FFF2-40B4-BE49-F238E27FC236}">
                <a16:creationId xmlns:a16="http://schemas.microsoft.com/office/drawing/2014/main" id="{8BE24316-7CB1-9619-125A-D40574ECA133}"/>
              </a:ext>
            </a:extLst>
          </p:cNvPr>
          <p:cNvSpPr>
            <a:spLocks noGrp="1" noRot="1" noChangeAspect="1"/>
          </p:cNvSpPr>
          <p:nvPr>
            <p:ph type="sldImg"/>
          </p:nvPr>
        </p:nvSpPr>
        <p:spPr/>
      </p:sp>
    </p:spTree>
    <p:extLst>
      <p:ext uri="{BB962C8B-B14F-4D97-AF65-F5344CB8AC3E}">
        <p14:creationId xmlns:p14="http://schemas.microsoft.com/office/powerpoint/2010/main" val="11755221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③右上の三本線のボタンをタップし、「ツール」を選択</a:t>
            </a:r>
            <a:r>
              <a:rPr lang="ja-JP" altLang="en-US" sz="1800">
                <a:latin typeface="Meiryo UI" panose="020B0604030504040204" pitchFamily="50" charset="-128"/>
                <a:ea typeface="Meiryo UI" panose="020B0604030504040204" pitchFamily="50" charset="-128"/>
              </a:rPr>
              <a:t>します。</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④表示される各種のツールの中</a:t>
            </a:r>
            <a:r>
              <a:rPr lang="ja-JP" altLang="en-US" sz="1800">
                <a:latin typeface="Meiryo UI" panose="020B0604030504040204" pitchFamily="50" charset="-128"/>
                <a:ea typeface="Meiryo UI" panose="020B0604030504040204" pitchFamily="50" charset="-128"/>
              </a:rPr>
              <a:t>から「</a:t>
            </a:r>
            <a:r>
              <a:rPr lang="en-US" altLang="ja-JP" sz="1800" dirty="0">
                <a:latin typeface="Meiryo UI" panose="020B0604030504040204" pitchFamily="50" charset="-128"/>
                <a:ea typeface="Meiryo UI" panose="020B0604030504040204" pitchFamily="50" charset="-128"/>
              </a:rPr>
              <a:t>3D</a:t>
            </a:r>
            <a:r>
              <a:rPr lang="ja-JP" altLang="en-US" sz="1800" dirty="0">
                <a:latin typeface="Meiryo UI" panose="020B0604030504040204" pitchFamily="50" charset="-128"/>
                <a:ea typeface="Meiryo UI" panose="020B0604030504040204" pitchFamily="50" charset="-128"/>
              </a:rPr>
              <a:t>」をタップします。</a:t>
            </a: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44</a:t>
            </a:fld>
            <a:endParaRPr lang="ja-JP" altLang="en-US" dirty="0"/>
          </a:p>
        </p:txBody>
      </p:sp>
      <p:sp>
        <p:nvSpPr>
          <p:cNvPr id="10" name="スライド イメージ プレースホルダー 9">
            <a:extLst>
              <a:ext uri="{FF2B5EF4-FFF2-40B4-BE49-F238E27FC236}">
                <a16:creationId xmlns:a16="http://schemas.microsoft.com/office/drawing/2014/main" id="{EA6DA1BF-04D8-3E8C-03C0-755E3CD3FEA0}"/>
              </a:ext>
            </a:extLst>
          </p:cNvPr>
          <p:cNvSpPr>
            <a:spLocks noGrp="1" noRot="1" noChangeAspect="1"/>
          </p:cNvSpPr>
          <p:nvPr>
            <p:ph type="sldImg"/>
          </p:nvPr>
        </p:nvSpPr>
        <p:spPr/>
      </p:sp>
    </p:spTree>
    <p:extLst>
      <p:ext uri="{BB962C8B-B14F-4D97-AF65-F5344CB8AC3E}">
        <p14:creationId xmlns:p14="http://schemas.microsoft.com/office/powerpoint/2010/main" val="2861609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⑤作成する範囲を「大・小・カスタム」から選択します。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本講座では「小」を選択します。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⑥ページが移動し、富士山が</a:t>
            </a:r>
            <a:r>
              <a:rPr lang="en-US" altLang="ja-JP" sz="1800" dirty="0">
                <a:latin typeface="Meiryo UI" panose="020B0604030504040204" pitchFamily="50" charset="-128"/>
                <a:ea typeface="Meiryo UI" panose="020B0604030504040204" pitchFamily="50" charset="-128"/>
              </a:rPr>
              <a:t>3D</a:t>
            </a:r>
            <a:r>
              <a:rPr lang="ja-JP" altLang="en-US" sz="1800" dirty="0">
                <a:latin typeface="Meiryo UI" panose="020B0604030504040204" pitchFamily="50" charset="-128"/>
                <a:ea typeface="Meiryo UI" panose="020B0604030504040204" pitchFamily="50" charset="-128"/>
              </a:rPr>
              <a:t>で表示されます。</a:t>
            </a: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45</a:t>
            </a:fld>
            <a:endParaRPr lang="ja-JP" altLang="en-US" dirty="0"/>
          </a:p>
        </p:txBody>
      </p:sp>
      <p:sp>
        <p:nvSpPr>
          <p:cNvPr id="7" name="スライド イメージ プレースホルダー 6">
            <a:extLst>
              <a:ext uri="{FF2B5EF4-FFF2-40B4-BE49-F238E27FC236}">
                <a16:creationId xmlns:a16="http://schemas.microsoft.com/office/drawing/2014/main" id="{404AB338-6827-4370-0248-0FA5AA6F3E3A}"/>
              </a:ext>
            </a:extLst>
          </p:cNvPr>
          <p:cNvSpPr>
            <a:spLocks noGrp="1" noRot="1" noChangeAspect="1"/>
          </p:cNvSpPr>
          <p:nvPr>
            <p:ph type="sldImg"/>
          </p:nvPr>
        </p:nvSpPr>
        <p:spPr/>
      </p:sp>
    </p:spTree>
    <p:extLst>
      <p:ext uri="{BB962C8B-B14F-4D97-AF65-F5344CB8AC3E}">
        <p14:creationId xmlns:p14="http://schemas.microsoft.com/office/powerpoint/2010/main" val="33108427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次に、「ツール」ボタンを使って、空中</a:t>
            </a:r>
            <a:r>
              <a:rPr lang="ja-JP" altLang="en-US" sz="1800">
                <a:latin typeface="Meiryo UI" panose="020B0604030504040204" pitchFamily="50" charset="-128"/>
                <a:ea typeface="Meiryo UI" panose="020B0604030504040204" pitchFamily="50" charset="-128"/>
              </a:rPr>
              <a:t>写真から</a:t>
            </a:r>
            <a:r>
              <a:rPr lang="en-US" altLang="ja-JP" sz="1800" dirty="0">
                <a:latin typeface="Meiryo UI" panose="020B0604030504040204" pitchFamily="50" charset="-128"/>
                <a:ea typeface="Meiryo UI" panose="020B0604030504040204" pitchFamily="50" charset="-128"/>
              </a:rPr>
              <a:t>3D</a:t>
            </a:r>
            <a:r>
              <a:rPr lang="ja-JP" altLang="en-US" sz="1800" dirty="0">
                <a:latin typeface="Meiryo UI" panose="020B0604030504040204" pitchFamily="50" charset="-128"/>
                <a:ea typeface="Meiryo UI" panose="020B0604030504040204" pitchFamily="50" charset="-128"/>
              </a:rPr>
              <a:t>モデルを表示して</a:t>
            </a:r>
            <a:r>
              <a:rPr lang="ja-JP" altLang="en-US" sz="1800">
                <a:latin typeface="Meiryo UI" panose="020B0604030504040204" pitchFamily="50" charset="-128"/>
                <a:ea typeface="Meiryo UI" panose="020B0604030504040204" pitchFamily="50" charset="-128"/>
              </a:rPr>
              <a:t>みましょう。</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①富士山を表示して</a:t>
            </a:r>
            <a:r>
              <a:rPr lang="ja-JP" altLang="en-US" sz="1800">
                <a:latin typeface="Meiryo UI" panose="020B0604030504040204" pitchFamily="50" charset="-128"/>
                <a:ea typeface="Meiryo UI" panose="020B0604030504040204" pitchFamily="50" charset="-128"/>
              </a:rPr>
              <a:t>みましょう。</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画面上部の検索バーに「富士山」と入力</a:t>
            </a:r>
            <a:r>
              <a:rPr lang="ja-JP" altLang="en-US" sz="1800">
                <a:latin typeface="Meiryo UI" panose="020B0604030504040204" pitchFamily="50" charset="-128"/>
                <a:ea typeface="Meiryo UI" panose="020B0604030504040204" pitchFamily="50" charset="-128"/>
              </a:rPr>
              <a:t>します。</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r>
              <a:rPr lang="ja-JP" altLang="ja-JP" sz="1800" dirty="0">
                <a:latin typeface="Meiryo UI" panose="020B0604030504040204" pitchFamily="50" charset="-128"/>
                <a:ea typeface="Meiryo UI" panose="020B0604030504040204" pitchFamily="50" charset="-128"/>
              </a:rPr>
              <a:t>②</a:t>
            </a:r>
            <a:r>
              <a:rPr lang="ja-JP" altLang="en-US" sz="1800" dirty="0">
                <a:latin typeface="Meiryo UI" panose="020B0604030504040204" pitchFamily="50" charset="-128"/>
                <a:ea typeface="Meiryo UI" panose="020B0604030504040204" pitchFamily="50" charset="-128"/>
              </a:rPr>
              <a:t>検索結果から「富士山」を選択しバツ印をタップ</a:t>
            </a:r>
            <a:r>
              <a:rPr lang="ja-JP" altLang="en-US" sz="1800">
                <a:latin typeface="Meiryo UI" panose="020B0604030504040204" pitchFamily="50" charset="-128"/>
                <a:ea typeface="Meiryo UI" panose="020B0604030504040204" pitchFamily="50" charset="-128"/>
              </a:rPr>
              <a:t>します。</a:t>
            </a:r>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46</a:t>
            </a:fld>
            <a:endParaRPr lang="ja-JP" altLang="en-US" dirty="0"/>
          </a:p>
        </p:txBody>
      </p:sp>
      <p:sp>
        <p:nvSpPr>
          <p:cNvPr id="7" name="スライド イメージ プレースホルダー 6">
            <a:extLst>
              <a:ext uri="{FF2B5EF4-FFF2-40B4-BE49-F238E27FC236}">
                <a16:creationId xmlns:a16="http://schemas.microsoft.com/office/drawing/2014/main" id="{E66911B4-3D8C-5936-726A-35E14264917E}"/>
              </a:ext>
            </a:extLst>
          </p:cNvPr>
          <p:cNvSpPr>
            <a:spLocks noGrp="1" noRot="1" noChangeAspect="1"/>
          </p:cNvSpPr>
          <p:nvPr>
            <p:ph type="sldImg"/>
          </p:nvPr>
        </p:nvSpPr>
        <p:spPr/>
      </p:sp>
    </p:spTree>
    <p:extLst>
      <p:ext uri="{BB962C8B-B14F-4D97-AF65-F5344CB8AC3E}">
        <p14:creationId xmlns:p14="http://schemas.microsoft.com/office/powerpoint/2010/main" val="9118754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③左上の地図ボタンをタップします。</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④写真をタップします。</a:t>
            </a: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47</a:t>
            </a:fld>
            <a:endParaRPr lang="ja-JP" altLang="en-US" dirty="0"/>
          </a:p>
        </p:txBody>
      </p:sp>
      <p:sp>
        <p:nvSpPr>
          <p:cNvPr id="7" name="スライド イメージ プレースホルダー 6">
            <a:extLst>
              <a:ext uri="{FF2B5EF4-FFF2-40B4-BE49-F238E27FC236}">
                <a16:creationId xmlns:a16="http://schemas.microsoft.com/office/drawing/2014/main" id="{4547C20D-5718-8D5C-41D9-FAFD85A713AA}"/>
              </a:ext>
            </a:extLst>
          </p:cNvPr>
          <p:cNvSpPr>
            <a:spLocks noGrp="1" noRot="1" noChangeAspect="1"/>
          </p:cNvSpPr>
          <p:nvPr>
            <p:ph type="sldImg"/>
          </p:nvPr>
        </p:nvSpPr>
        <p:spPr/>
      </p:sp>
    </p:spTree>
    <p:extLst>
      <p:ext uri="{BB962C8B-B14F-4D97-AF65-F5344CB8AC3E}">
        <p14:creationId xmlns:p14="http://schemas.microsoft.com/office/powerpoint/2010/main" val="9708811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⑤右上の三本線のボタンをタップし、「ツール」を選択します。</a:t>
            </a:r>
            <a:endParaRPr lang="en-US" altLang="ja-JP" sz="1800" dirty="0">
              <a:latin typeface="Meiryo UI" panose="020B0604030504040204" pitchFamily="50" charset="-128"/>
              <a:ea typeface="Meiryo UI" panose="020B0604030504040204" pitchFamily="50" charset="-128"/>
            </a:endParaRPr>
          </a:p>
          <a:p>
            <a:endParaRPr lang="ja-JP"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⑥表示される各種のツールの中から「</a:t>
            </a:r>
            <a:r>
              <a:rPr lang="en-US" altLang="ja-JP" sz="1800" dirty="0">
                <a:latin typeface="Meiryo UI" panose="020B0604030504040204" pitchFamily="50" charset="-128"/>
                <a:ea typeface="Meiryo UI" panose="020B0604030504040204" pitchFamily="50" charset="-128"/>
              </a:rPr>
              <a:t>3D</a:t>
            </a:r>
            <a:r>
              <a:rPr lang="ja-JP" altLang="en-US" sz="1800" dirty="0">
                <a:latin typeface="Meiryo UI" panose="020B0604030504040204" pitchFamily="50" charset="-128"/>
                <a:ea typeface="Meiryo UI" panose="020B0604030504040204" pitchFamily="50" charset="-128"/>
              </a:rPr>
              <a:t>」をタップします。</a:t>
            </a: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48</a:t>
            </a:fld>
            <a:endParaRPr lang="ja-JP" altLang="en-US" dirty="0"/>
          </a:p>
        </p:txBody>
      </p:sp>
      <p:sp>
        <p:nvSpPr>
          <p:cNvPr id="7" name="スライド イメージ プレースホルダー 6">
            <a:extLst>
              <a:ext uri="{FF2B5EF4-FFF2-40B4-BE49-F238E27FC236}">
                <a16:creationId xmlns:a16="http://schemas.microsoft.com/office/drawing/2014/main" id="{933A3936-5F15-C7A2-58C6-4A43BDAEF4FA}"/>
              </a:ext>
            </a:extLst>
          </p:cNvPr>
          <p:cNvSpPr>
            <a:spLocks noGrp="1" noRot="1" noChangeAspect="1"/>
          </p:cNvSpPr>
          <p:nvPr>
            <p:ph type="sldImg"/>
          </p:nvPr>
        </p:nvSpPr>
        <p:spPr/>
      </p:sp>
    </p:spTree>
    <p:extLst>
      <p:ext uri="{BB962C8B-B14F-4D97-AF65-F5344CB8AC3E}">
        <p14:creationId xmlns:p14="http://schemas.microsoft.com/office/powerpoint/2010/main" val="34837915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⑦作成する範囲を「大・小・カスタム」から選択します。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本講座では「小」を選択します。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⑧ページが移動し、富士山が</a:t>
            </a:r>
            <a:r>
              <a:rPr lang="en-US" altLang="ja-JP" sz="1800" dirty="0">
                <a:latin typeface="Meiryo UI" panose="020B0604030504040204" pitchFamily="50" charset="-128"/>
                <a:ea typeface="Meiryo UI" panose="020B0604030504040204" pitchFamily="50" charset="-128"/>
              </a:rPr>
              <a:t>3D</a:t>
            </a:r>
            <a:r>
              <a:rPr lang="ja-JP" altLang="en-US" sz="1800" dirty="0">
                <a:latin typeface="Meiryo UI" panose="020B0604030504040204" pitchFamily="50" charset="-128"/>
                <a:ea typeface="Meiryo UI" panose="020B0604030504040204" pitchFamily="50" charset="-128"/>
              </a:rPr>
              <a:t>モデルで表示されます。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山だけでなく、沿岸部や河口の三角州など、様々な特徴ある地形を</a:t>
            </a:r>
            <a:r>
              <a:rPr lang="en-US" altLang="ja-JP" sz="1800" dirty="0">
                <a:latin typeface="Meiryo UI" panose="020B0604030504040204" pitchFamily="50" charset="-128"/>
                <a:ea typeface="Meiryo UI" panose="020B0604030504040204" pitchFamily="50" charset="-128"/>
              </a:rPr>
              <a:t>3D</a:t>
            </a:r>
            <a:r>
              <a:rPr lang="ja-JP" altLang="en-US" sz="1800" dirty="0">
                <a:latin typeface="Meiryo UI" panose="020B0604030504040204" pitchFamily="50" charset="-128"/>
                <a:ea typeface="Meiryo UI" panose="020B0604030504040204" pitchFamily="50" charset="-128"/>
              </a:rPr>
              <a:t>で表示してみましょう。</a:t>
            </a:r>
          </a:p>
          <a:p>
            <a:endParaRPr lang="ja-JP" altLang="en-US"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49</a:t>
            </a:fld>
            <a:endParaRPr lang="ja-JP" altLang="en-US" dirty="0"/>
          </a:p>
        </p:txBody>
      </p:sp>
      <p:sp>
        <p:nvSpPr>
          <p:cNvPr id="7" name="スライド イメージ プレースホルダー 6">
            <a:extLst>
              <a:ext uri="{FF2B5EF4-FFF2-40B4-BE49-F238E27FC236}">
                <a16:creationId xmlns:a16="http://schemas.microsoft.com/office/drawing/2014/main" id="{FAB5F16B-3BCE-78F6-868B-1B75D34D9A8C}"/>
              </a:ext>
            </a:extLst>
          </p:cNvPr>
          <p:cNvSpPr>
            <a:spLocks noGrp="1" noRot="1" noChangeAspect="1"/>
          </p:cNvSpPr>
          <p:nvPr>
            <p:ph type="sldImg"/>
          </p:nvPr>
        </p:nvSpPr>
        <p:spPr/>
      </p:sp>
    </p:spTree>
    <p:extLst>
      <p:ext uri="{BB962C8B-B14F-4D97-AF65-F5344CB8AC3E}">
        <p14:creationId xmlns:p14="http://schemas.microsoft.com/office/powerpoint/2010/main" val="4136115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また、戦前から現在までの空中写真のデータが備わっており、様々な年代の写真を自由に見ることができます。（操作方法は</a:t>
            </a:r>
            <a:r>
              <a:rPr lang="en-US" altLang="ja-JP" sz="1800" dirty="0">
                <a:latin typeface="Meiryo UI" panose="020B0604030504040204" pitchFamily="50" charset="-128"/>
                <a:ea typeface="Meiryo UI" panose="020B0604030504040204" pitchFamily="50" charset="-128"/>
              </a:rPr>
              <a:t>p34</a:t>
            </a:r>
            <a:r>
              <a:rPr lang="ja-JP" altLang="en-US" sz="1800" dirty="0">
                <a:latin typeface="Meiryo UI" panose="020B0604030504040204" pitchFamily="50" charset="-128"/>
                <a:ea typeface="Meiryo UI" panose="020B0604030504040204" pitchFamily="50" charset="-128"/>
              </a:rPr>
              <a:t>です）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さらに、防災関連の情報も備わっており、災害発生時の空中写真や被災状況を示した地図、また</a:t>
            </a:r>
            <a:r>
              <a:rPr lang="ja-JP" altLang="ja-JP" sz="1800" dirty="0">
                <a:latin typeface="Meiryo UI" panose="020B0604030504040204" pitchFamily="50" charset="-128"/>
                <a:ea typeface="Meiryo UI" panose="020B0604030504040204" pitchFamily="50" charset="-128"/>
              </a:rPr>
              <a:t>過去の被災状況を</a:t>
            </a:r>
            <a:r>
              <a:rPr lang="ja-JP" altLang="en-US" sz="1800" dirty="0">
                <a:latin typeface="Meiryo UI" panose="020B0604030504040204" pitchFamily="50" charset="-128"/>
                <a:ea typeface="Meiryo UI" panose="020B0604030504040204" pitchFamily="50" charset="-128"/>
              </a:rPr>
              <a:t>今に</a:t>
            </a:r>
            <a:r>
              <a:rPr lang="ja-JP" altLang="ja-JP" sz="1800" dirty="0">
                <a:latin typeface="Meiryo UI" panose="020B0604030504040204" pitchFamily="50" charset="-128"/>
                <a:ea typeface="Meiryo UI" panose="020B0604030504040204" pitchFamily="50" charset="-128"/>
              </a:rPr>
              <a:t>伝える「自然災害伝承碑」の位置や情報</a:t>
            </a:r>
            <a:r>
              <a:rPr lang="ja-JP" altLang="en-US" sz="1800" dirty="0">
                <a:latin typeface="Meiryo UI" panose="020B0604030504040204" pitchFamily="50" charset="-128"/>
                <a:ea typeface="Meiryo UI" panose="020B0604030504040204" pitchFamily="50" charset="-128"/>
              </a:rPr>
              <a:t>も</a:t>
            </a:r>
            <a:r>
              <a:rPr lang="ja-JP" altLang="ja-JP" sz="1800" dirty="0">
                <a:latin typeface="Meiryo UI" panose="020B0604030504040204" pitchFamily="50" charset="-128"/>
                <a:ea typeface="Meiryo UI" panose="020B0604030504040204" pitchFamily="50" charset="-128"/>
              </a:rPr>
              <a:t>確認できます。</a:t>
            </a:r>
            <a:r>
              <a:rPr lang="ja-JP" altLang="en-US" sz="1800" dirty="0">
                <a:latin typeface="Meiryo UI" panose="020B0604030504040204" pitchFamily="50" charset="-128"/>
                <a:ea typeface="Meiryo UI" panose="020B0604030504040204" pitchFamily="50" charset="-128"/>
              </a:rPr>
              <a:t>（操作方法は</a:t>
            </a:r>
            <a:r>
              <a:rPr lang="en-US" altLang="ja-JP" sz="1800" dirty="0">
                <a:latin typeface="Meiryo UI" panose="020B0604030504040204" pitchFamily="50" charset="-128"/>
                <a:ea typeface="Meiryo UI" panose="020B0604030504040204" pitchFamily="50" charset="-128"/>
              </a:rPr>
              <a:t>p37</a:t>
            </a:r>
            <a:r>
              <a:rPr lang="ja-JP" altLang="en-US" sz="1800" dirty="0">
                <a:latin typeface="Meiryo UI" panose="020B0604030504040204" pitchFamily="50" charset="-128"/>
                <a:ea typeface="Meiryo UI" panose="020B0604030504040204" pitchFamily="50" charset="-128"/>
              </a:rPr>
              <a:t>です）</a:t>
            </a:r>
            <a:endParaRPr lang="ja-JP"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7" name="スライド イメージ プレースホルダー 6">
            <a:extLst>
              <a:ext uri="{FF2B5EF4-FFF2-40B4-BE49-F238E27FC236}">
                <a16:creationId xmlns:a16="http://schemas.microsoft.com/office/drawing/2014/main" id="{7537B502-D7CD-7B07-DE26-74B5535F7C30}"/>
              </a:ext>
            </a:extLst>
          </p:cNvPr>
          <p:cNvSpPr>
            <a:spLocks noGrp="1" noRot="1" noChangeAspect="1"/>
          </p:cNvSpPr>
          <p:nvPr>
            <p:ph type="sldImg"/>
          </p:nvPr>
        </p:nvSpPr>
        <p:spPr/>
      </p:sp>
    </p:spTree>
    <p:extLst>
      <p:ext uri="{BB962C8B-B14F-4D97-AF65-F5344CB8AC3E}">
        <p14:creationId xmlns:p14="http://schemas.microsoft.com/office/powerpoint/2010/main" val="35586539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vert="horz" lIns="94289" tIns="47144" rIns="94289" bIns="47144" rtlCol="0"/>
          <a:lstStyle/>
          <a:p>
            <a:r>
              <a:rPr lang="ja-JP" altLang="ja-JP" sz="1800" dirty="0">
                <a:latin typeface="Meiryo UI" panose="020B0604030504040204" pitchFamily="50" charset="-128"/>
                <a:ea typeface="Meiryo UI" panose="020B0604030504040204" pitchFamily="50" charset="-128"/>
              </a:rPr>
              <a:t>地理院地図の利用方法などのお問い合わせにつきましては以下のサイトをご参照ください。</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ja-JP" sz="1800" dirty="0">
                <a:latin typeface="Meiryo UI" panose="020B0604030504040204" pitchFamily="50" charset="-128"/>
                <a:ea typeface="Meiryo UI" panose="020B0604030504040204" pitchFamily="50" charset="-128"/>
              </a:rPr>
              <a:t>地理院地図についての説明は以上です。</a:t>
            </a:r>
          </a:p>
          <a:p>
            <a:endParaRPr lang="en-US" altLang="ja-JP" sz="1800" dirty="0">
              <a:latin typeface="Meiryo UI" panose="020B0604030504040204" pitchFamily="50" charset="-128"/>
              <a:ea typeface="Meiryo UI" panose="020B0604030504040204" pitchFamily="50" charset="-128"/>
            </a:endParaRPr>
          </a:p>
        </p:txBody>
      </p:sp>
      <p:sp>
        <p:nvSpPr>
          <p:cNvPr id="11" name="スライド イメージ プレースホルダー 10">
            <a:extLst>
              <a:ext uri="{FF2B5EF4-FFF2-40B4-BE49-F238E27FC236}">
                <a16:creationId xmlns:a16="http://schemas.microsoft.com/office/drawing/2014/main" id="{1BD9FA43-9C4E-D24F-04D1-90F8515C8111}"/>
              </a:ext>
            </a:extLst>
          </p:cNvPr>
          <p:cNvSpPr>
            <a:spLocks noGrp="1" noRot="1" noChangeAspect="1"/>
          </p:cNvSpPr>
          <p:nvPr>
            <p:ph type="sldImg"/>
          </p:nvPr>
        </p:nvSpPr>
        <p:spPr/>
      </p:sp>
    </p:spTree>
    <p:extLst>
      <p:ext uri="{BB962C8B-B14F-4D97-AF65-F5344CB8AC3E}">
        <p14:creationId xmlns:p14="http://schemas.microsoft.com/office/powerpoint/2010/main" val="2685457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防災関連の情報としては、身の回りの土地の成り立ちや、それによる自然災害のリスクを確認したり、</a:t>
            </a:r>
            <a:r>
              <a:rPr lang="ja-JP" altLang="ja-JP" sz="1800" dirty="0">
                <a:latin typeface="Meiryo UI" panose="020B0604030504040204" pitchFamily="50" charset="-128"/>
                <a:ea typeface="Meiryo UI" panose="020B0604030504040204" pitchFamily="50" charset="-128"/>
              </a:rPr>
              <a:t>指定緊急避難場所</a:t>
            </a:r>
            <a:r>
              <a:rPr lang="ja-JP" altLang="en-US" sz="1800" dirty="0">
                <a:latin typeface="Meiryo UI" panose="020B0604030504040204" pitchFamily="50" charset="-128"/>
                <a:ea typeface="Meiryo UI" panose="020B0604030504040204" pitchFamily="50" charset="-128"/>
              </a:rPr>
              <a:t>等の</a:t>
            </a:r>
            <a:r>
              <a:rPr lang="ja-JP" altLang="ja-JP" sz="1800" dirty="0">
                <a:latin typeface="Meiryo UI" panose="020B0604030504040204" pitchFamily="50" charset="-128"/>
                <a:ea typeface="Meiryo UI" panose="020B0604030504040204" pitchFamily="50" charset="-128"/>
              </a:rPr>
              <a:t>防災面で有効な施設情報を確認</a:t>
            </a:r>
            <a:r>
              <a:rPr lang="ja-JP" altLang="en-US" sz="1800" dirty="0">
                <a:latin typeface="Meiryo UI" panose="020B0604030504040204" pitchFamily="50" charset="-128"/>
                <a:ea typeface="Meiryo UI" panose="020B0604030504040204" pitchFamily="50" charset="-128"/>
              </a:rPr>
              <a:t>することもでき</a:t>
            </a:r>
            <a:r>
              <a:rPr lang="ja-JP" altLang="ja-JP" sz="1800" dirty="0">
                <a:latin typeface="Meiryo UI" panose="020B0604030504040204" pitchFamily="50" charset="-128"/>
                <a:ea typeface="Meiryo UI" panose="020B0604030504040204" pitchFamily="50" charset="-128"/>
              </a:rPr>
              <a:t>ます。</a:t>
            </a:r>
            <a:endParaRPr lang="en-US"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本講座では、地理院地図の機能の一部を実際に使ってみます。</a:t>
            </a:r>
            <a:endParaRPr lang="ja-JP" altLang="ja-JP" sz="18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p:txBody>
      </p:sp>
      <p:sp>
        <p:nvSpPr>
          <p:cNvPr id="7" name="スライド イメージ プレースホルダー 6">
            <a:extLst>
              <a:ext uri="{FF2B5EF4-FFF2-40B4-BE49-F238E27FC236}">
                <a16:creationId xmlns:a16="http://schemas.microsoft.com/office/drawing/2014/main" id="{C35D841F-E44C-77E1-6D8D-F4D8310E4248}"/>
              </a:ext>
            </a:extLst>
          </p:cNvPr>
          <p:cNvSpPr>
            <a:spLocks noGrp="1" noRot="1" noChangeAspect="1"/>
          </p:cNvSpPr>
          <p:nvPr>
            <p:ph type="sldImg"/>
          </p:nvPr>
        </p:nvSpPr>
        <p:spPr/>
      </p:sp>
    </p:spTree>
    <p:extLst>
      <p:ext uri="{BB962C8B-B14F-4D97-AF65-F5344CB8AC3E}">
        <p14:creationId xmlns:p14="http://schemas.microsoft.com/office/powerpoint/2010/main" val="23811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ここでは、地理院地図を利用する準備のしかたついてご説明いたします。​</a:t>
            </a:r>
          </a:p>
          <a:p>
            <a:endParaRPr lang="ja-JP" altLang="en-US"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9840F78A-4395-BBFF-1C7A-4A7D4CF7EFBF}"/>
              </a:ext>
            </a:extLst>
          </p:cNvPr>
          <p:cNvSpPr>
            <a:spLocks noGrp="1" noRot="1" noChangeAspect="1"/>
          </p:cNvSpPr>
          <p:nvPr>
            <p:ph type="sldImg"/>
          </p:nvPr>
        </p:nvSpPr>
        <p:spPr/>
      </p:sp>
    </p:spTree>
    <p:extLst>
      <p:ext uri="{BB962C8B-B14F-4D97-AF65-F5344CB8AC3E}">
        <p14:creationId xmlns:p14="http://schemas.microsoft.com/office/powerpoint/2010/main" val="1133160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地理院地図を利用するために検索から始めましょう。​</a:t>
            </a:r>
            <a:endParaRPr lang="en-US" altLang="ja-JP" sz="1800" dirty="0">
              <a:latin typeface="Meiryo UI" panose="020B0604030504040204" pitchFamily="50" charset="-128"/>
              <a:ea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最初に、</a:t>
            </a:r>
            <a:r>
              <a:rPr lang="en-US" altLang="ja-JP" sz="1800" dirty="0">
                <a:latin typeface="Meiryo UI" panose="020B0604030504040204" pitchFamily="50" charset="-128"/>
                <a:ea typeface="Meiryo UI" panose="020B0604030504040204" pitchFamily="50" charset="-128"/>
              </a:rPr>
              <a:t>Android</a:t>
            </a:r>
            <a:r>
              <a:rPr lang="ja-JP" altLang="en-US" sz="1800" dirty="0">
                <a:latin typeface="Meiryo UI" panose="020B0604030504040204" pitchFamily="50" charset="-128"/>
                <a:ea typeface="Meiryo UI" panose="020B0604030504040204" pitchFamily="50" charset="-128"/>
              </a:rPr>
              <a:t>スマートフォンをお持ちの方の操作方法です。</a:t>
            </a:r>
          </a:p>
          <a:p>
            <a:r>
              <a:rPr lang="ja-JP" altLang="en-US" sz="1800" dirty="0">
                <a:latin typeface="Meiryo UI" panose="020B0604030504040204" pitchFamily="50" charset="-128"/>
                <a:ea typeface="Meiryo UI" panose="020B0604030504040204" pitchFamily="50" charset="-128"/>
              </a:rPr>
              <a:t>​​</a:t>
            </a:r>
          </a:p>
          <a:p>
            <a:r>
              <a:rPr lang="ja-JP" altLang="en-US" sz="1800" dirty="0">
                <a:latin typeface="Meiryo UI" panose="020B0604030504040204" pitchFamily="50" charset="-128"/>
                <a:ea typeface="Meiryo UI" panose="020B0604030504040204" pitchFamily="50" charset="-128"/>
              </a:rPr>
              <a:t>①ホーム画面の「</a:t>
            </a:r>
            <a:r>
              <a:rPr lang="en-US" altLang="ja-JP" sz="1800" dirty="0">
                <a:latin typeface="Meiryo UI" panose="020B0604030504040204" pitchFamily="50" charset="-128"/>
                <a:ea typeface="Meiryo UI" panose="020B0604030504040204" pitchFamily="50" charset="-128"/>
              </a:rPr>
              <a:t>Chrome</a:t>
            </a:r>
            <a:r>
              <a:rPr lang="ja-JP" altLang="en-US" sz="1800" dirty="0">
                <a:latin typeface="Meiryo UI" panose="020B0604030504040204" pitchFamily="50" charset="-128"/>
                <a:ea typeface="Meiryo UI" panose="020B0604030504040204" pitchFamily="50" charset="-128"/>
              </a:rPr>
              <a:t>」をタップします。​</a:t>
            </a:r>
            <a:endParaRPr lang="en-US" altLang="ja-JP" sz="1800" dirty="0">
              <a:latin typeface="Meiryo UI" panose="020B0604030504040204" pitchFamily="50" charset="-128"/>
              <a:ea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②「検索用の枠」をタップします。​</a:t>
            </a: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7" name="スライド イメージ プレースホルダー 6">
            <a:extLst>
              <a:ext uri="{FF2B5EF4-FFF2-40B4-BE49-F238E27FC236}">
                <a16:creationId xmlns:a16="http://schemas.microsoft.com/office/drawing/2014/main" id="{D4CFE972-A830-C8E5-C050-6EF5692FCAA5}"/>
              </a:ext>
            </a:extLst>
          </p:cNvPr>
          <p:cNvSpPr>
            <a:spLocks noGrp="1" noRot="1" noChangeAspect="1"/>
          </p:cNvSpPr>
          <p:nvPr>
            <p:ph type="sldImg"/>
          </p:nvPr>
        </p:nvSpPr>
        <p:spPr/>
      </p:sp>
    </p:spTree>
    <p:extLst>
      <p:ext uri="{BB962C8B-B14F-4D97-AF65-F5344CB8AC3E}">
        <p14:creationId xmlns:p14="http://schemas.microsoft.com/office/powerpoint/2010/main" val="4120061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289" tIns="47144" rIns="94289" bIns="47144" rtlCol="0"/>
          <a:lstStyle/>
          <a:p>
            <a:r>
              <a:rPr lang="ja-JP" altLang="en-US" sz="1800" dirty="0">
                <a:latin typeface="Meiryo UI" panose="020B0604030504040204" pitchFamily="50" charset="-128"/>
                <a:ea typeface="Meiryo UI" panose="020B0604030504040204" pitchFamily="50" charset="-128"/>
              </a:rPr>
              <a:t>③「地理院地図」と入力します。</a:t>
            </a:r>
            <a:endParaRPr lang="en-US" altLang="ja-JP" sz="1800" dirty="0">
              <a:latin typeface="Meiryo UI" panose="020B0604030504040204" pitchFamily="50" charset="-128"/>
              <a:ea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④画面右下のボタン</a:t>
            </a:r>
            <a:r>
              <a:rPr lang="ja-JP"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移動</a:t>
            </a:r>
            <a:r>
              <a:rPr lang="ja-JP" altLang="ja-JP" sz="1800" dirty="0">
                <a:latin typeface="Meiryo UI" panose="020B0604030504040204" pitchFamily="50" charset="-128"/>
                <a:ea typeface="Meiryo UI" panose="020B0604030504040204" pitchFamily="50" charset="-128"/>
              </a:rPr>
              <a:t>」を</a:t>
            </a:r>
            <a:r>
              <a:rPr lang="ja-JP" altLang="en-US" sz="1800" dirty="0">
                <a:latin typeface="Meiryo UI" panose="020B0604030504040204" pitchFamily="50" charset="-128"/>
                <a:ea typeface="Meiryo UI" panose="020B0604030504040204" pitchFamily="50" charset="-128"/>
              </a:rPr>
              <a:t>タップ</a:t>
            </a:r>
            <a:r>
              <a:rPr lang="ja-JP" altLang="ja-JP" sz="1800" dirty="0">
                <a:latin typeface="Meiryo UI" panose="020B0604030504040204" pitchFamily="50" charset="-128"/>
                <a:ea typeface="Meiryo UI" panose="020B0604030504040204" pitchFamily="50" charset="-128"/>
              </a:rPr>
              <a:t>します。</a:t>
            </a:r>
            <a:r>
              <a:rPr lang="en-US" altLang="ja-JP" sz="1800" dirty="0">
                <a:latin typeface="Meiryo UI" panose="020B0604030504040204" pitchFamily="50" charset="-128"/>
                <a:ea typeface="Meiryo UI" panose="020B0604030504040204" pitchFamily="50" charset="-128"/>
              </a:rPr>
              <a:t>​</a:t>
            </a:r>
          </a:p>
          <a:p>
            <a:endParaRPr lang="en-US" altLang="ja-JP" sz="18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855BC806-070A-E76F-D013-2EBB15D462C8}"/>
              </a:ext>
            </a:extLst>
          </p:cNvPr>
          <p:cNvSpPr>
            <a:spLocks noGrp="1" noRot="1" noChangeAspect="1"/>
          </p:cNvSpPr>
          <p:nvPr>
            <p:ph type="sldImg"/>
          </p:nvPr>
        </p:nvSpPr>
        <p:spPr/>
      </p:sp>
    </p:spTree>
    <p:extLst>
      <p:ext uri="{BB962C8B-B14F-4D97-AF65-F5344CB8AC3E}">
        <p14:creationId xmlns:p14="http://schemas.microsoft.com/office/powerpoint/2010/main" val="3558539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1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1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1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2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2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2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2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2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2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image" Target="../media/image2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2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3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3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3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3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0.xml"/><Relationship Id="rId6" Type="http://schemas.openxmlformats.org/officeDocument/2006/relationships/image" Target="../media/image3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image" Target="../media/image3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32.xml"/><Relationship Id="rId6" Type="http://schemas.openxmlformats.org/officeDocument/2006/relationships/image" Target="../media/image3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3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3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3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4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4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4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4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4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4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4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4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4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4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5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51.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10;&#10;AI 生成コンテンツは誤りを含む可能性があります。">
            <a:extLst>
              <a:ext uri="{FF2B5EF4-FFF2-40B4-BE49-F238E27FC236}">
                <a16:creationId xmlns:a16="http://schemas.microsoft.com/office/drawing/2014/main" id="{20C95673-56F7-2F55-73E0-12E53636A09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53711B47-D0D0-6A39-B55E-4F40A9E29BE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630131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アプリケーション&#10;&#10;AI 生成コンテンツは誤りを含む可能性があります。">
            <a:extLst>
              <a:ext uri="{FF2B5EF4-FFF2-40B4-BE49-F238E27FC236}">
                <a16:creationId xmlns:a16="http://schemas.microsoft.com/office/drawing/2014/main" id="{4E521939-3B54-D417-8B4A-AA156ABFD1D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31022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13C30EF2-56C6-0633-6181-E4993BD2F4E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18253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4E5F7FCD-D4D8-BAE4-CFCA-1E0D713F59C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80896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10;&#10;AI 生成コンテンツは誤りを含む可能性があります。">
            <a:extLst>
              <a:ext uri="{FF2B5EF4-FFF2-40B4-BE49-F238E27FC236}">
                <a16:creationId xmlns:a16="http://schemas.microsoft.com/office/drawing/2014/main" id="{82E4BC07-200E-C0F2-FBEF-79B3632EB83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15701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243749C1-B59D-06B2-2066-2E8152CCEED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171737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AD7F5D21-D335-EF72-1A24-3D1AFB22138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66092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アプリケーション&#10;&#10;AI 生成コンテンツは誤りを含む可能性があります。">
            <a:extLst>
              <a:ext uri="{FF2B5EF4-FFF2-40B4-BE49-F238E27FC236}">
                <a16:creationId xmlns:a16="http://schemas.microsoft.com/office/drawing/2014/main" id="{BDA83807-84E1-3245-89C5-58D283A459D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01930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7F3106F4-2477-E8E6-8FED-73D8C38071E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58084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0E5DCC0A-3610-3632-CB89-54C9BA5E40B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94872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テーブル&#10;&#10;AI 生成コンテンツは誤りを含む可能性があります。">
            <a:extLst>
              <a:ext uri="{FF2B5EF4-FFF2-40B4-BE49-F238E27FC236}">
                <a16:creationId xmlns:a16="http://schemas.microsoft.com/office/drawing/2014/main" id="{67A5A35F-C889-1F2A-226E-E59B91858DB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41267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592E93FE-4BF7-6D79-B1AF-1ACD476ADFB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57847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アプリケーション&#10;&#10;AI 生成コンテンツは誤りを含む可能性があります。">
            <a:extLst>
              <a:ext uri="{FF2B5EF4-FFF2-40B4-BE49-F238E27FC236}">
                <a16:creationId xmlns:a16="http://schemas.microsoft.com/office/drawing/2014/main" id="{7CC8F174-0E80-E365-6F31-454E17497B4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185283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5EAE5151-B7CF-3F38-F303-C54FBEBD5E7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193749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4F7EC8A4-205F-490C-77F1-244A81E1033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39288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アプリケーション&#10;&#10;AI 生成コンテンツは誤りを含む可能性があります。">
            <a:extLst>
              <a:ext uri="{FF2B5EF4-FFF2-40B4-BE49-F238E27FC236}">
                <a16:creationId xmlns:a16="http://schemas.microsoft.com/office/drawing/2014/main" id="{9D283073-D4BA-CA1D-1966-47228067E9E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1609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98AE37D0-B125-5882-1A23-EF3EA291D1F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3374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生成コンテンツは誤りを含む可能性があります。">
            <a:extLst>
              <a:ext uri="{FF2B5EF4-FFF2-40B4-BE49-F238E27FC236}">
                <a16:creationId xmlns:a16="http://schemas.microsoft.com/office/drawing/2014/main" id="{D4DABD11-706B-AEDC-E7F3-62D716E634E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39152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descr="グラフィカル ユーザー インターフェイス&#10;&#10;AI 生成コンテンツは誤りを含む可能性があります。">
            <a:extLst>
              <a:ext uri="{FF2B5EF4-FFF2-40B4-BE49-F238E27FC236}">
                <a16:creationId xmlns:a16="http://schemas.microsoft.com/office/drawing/2014/main" id="{C126B418-0C14-B25E-4818-427055ACB27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10731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9" name="図 18" descr="マップ&#10;&#10;AI 生成コンテンツは誤りを含む可能性があります。">
            <a:extLst>
              <a:ext uri="{FF2B5EF4-FFF2-40B4-BE49-F238E27FC236}">
                <a16:creationId xmlns:a16="http://schemas.microsoft.com/office/drawing/2014/main" id="{6BDC530A-8893-443B-6365-513216A9EAA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39146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8" name="図 17" descr="グラフィカル ユーザー インターフェイス, アプリケーション&#10;&#10;AI 生成コンテンツは誤りを含む可能性があります。">
            <a:extLst>
              <a:ext uri="{FF2B5EF4-FFF2-40B4-BE49-F238E27FC236}">
                <a16:creationId xmlns:a16="http://schemas.microsoft.com/office/drawing/2014/main" id="{7ECCF24E-3026-F3B2-1E13-03E01B2FB8E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1455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手紙&#10;&#10;AI 生成コンテンツは誤りを含む可能性があります。">
            <a:extLst>
              <a:ext uri="{FF2B5EF4-FFF2-40B4-BE49-F238E27FC236}">
                <a16:creationId xmlns:a16="http://schemas.microsoft.com/office/drawing/2014/main" id="{56488164-B7B9-9AF9-5811-300812C940B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39018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E7C47375-C753-C28E-B9E4-0159D0ED481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01881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8" name="図 17" descr="グラフィカル ユーザー インターフェイス, アプリケーション&#10;&#10;AI 生成コンテンツは誤りを含む可能性があります。">
            <a:extLst>
              <a:ext uri="{FF2B5EF4-FFF2-40B4-BE49-F238E27FC236}">
                <a16:creationId xmlns:a16="http://schemas.microsoft.com/office/drawing/2014/main" id="{F28F1D24-6ECA-F342-9378-5DE82C83122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754342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55DC971B-6AA9-7819-0F26-20F2AD2C0ED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133140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カレンダー&#10;&#10;AI 生成コンテンツは誤りを含む可能性があります。">
            <a:extLst>
              <a:ext uri="{FF2B5EF4-FFF2-40B4-BE49-F238E27FC236}">
                <a16:creationId xmlns:a16="http://schemas.microsoft.com/office/drawing/2014/main" id="{1743B37C-C694-0674-6B9B-60AE9596047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42735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10;&#10;AI 生成コンテンツは誤りを含む可能性があります。">
            <a:extLst>
              <a:ext uri="{FF2B5EF4-FFF2-40B4-BE49-F238E27FC236}">
                <a16:creationId xmlns:a16="http://schemas.microsoft.com/office/drawing/2014/main" id="{B28DBD80-B73C-5B95-97D2-79E71EC96D6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80814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10;&#10;AI 生成コンテンツは誤りを含む可能性があります。">
            <a:extLst>
              <a:ext uri="{FF2B5EF4-FFF2-40B4-BE49-F238E27FC236}">
                <a16:creationId xmlns:a16="http://schemas.microsoft.com/office/drawing/2014/main" id="{AF893B58-7B70-3A19-A891-EB15BBA1FAE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192224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10;&#10;AI 生成コンテンツは誤りを含む可能性があります。">
            <a:extLst>
              <a:ext uri="{FF2B5EF4-FFF2-40B4-BE49-F238E27FC236}">
                <a16:creationId xmlns:a16="http://schemas.microsoft.com/office/drawing/2014/main" id="{06A4445B-8EC7-BF1F-96E6-96E4B1A248C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26728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アプリケーション&#10;&#10;AI 生成コンテンツは誤りを含む可能性があります。">
            <a:extLst>
              <a:ext uri="{FF2B5EF4-FFF2-40B4-BE49-F238E27FC236}">
                <a16:creationId xmlns:a16="http://schemas.microsoft.com/office/drawing/2014/main" id="{CF80FE85-7341-21A4-B2E1-F2059F3A3AF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68761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40484FD4-BA1A-30AC-F24E-F0AE707827F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03943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7C942EE5-922F-2AC6-7DB0-28159F090A4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02552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FF666E56-A796-EF76-3D0A-B2C24FFFF1B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88387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10;&#10;AI 生成コンテンツは誤りを含む可能性があります。">
            <a:extLst>
              <a:ext uri="{FF2B5EF4-FFF2-40B4-BE49-F238E27FC236}">
                <a16:creationId xmlns:a16="http://schemas.microsoft.com/office/drawing/2014/main" id="{AE261A19-64C8-E53F-965B-F37EFCAE5D2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93328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663986DD-008F-1EB6-5CB8-F82FA805D88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15797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Web サイト&#10;&#10;AI 生成コンテンツは誤りを含む可能性があります。">
            <a:extLst>
              <a:ext uri="{FF2B5EF4-FFF2-40B4-BE49-F238E27FC236}">
                <a16:creationId xmlns:a16="http://schemas.microsoft.com/office/drawing/2014/main" id="{DBE4252F-E33F-2A2F-9013-94D7026A7F2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34303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 カレンダー&#10;&#10;AI 生成コンテンツは誤りを含む可能性があります。">
            <a:extLst>
              <a:ext uri="{FF2B5EF4-FFF2-40B4-BE49-F238E27FC236}">
                <a16:creationId xmlns:a16="http://schemas.microsoft.com/office/drawing/2014/main" id="{39136098-9BE3-6AFA-545D-97B5709BC9F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08480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ダイアグラム&#10;&#10;AI 生成コンテンツは誤りを含む可能性があります。">
            <a:extLst>
              <a:ext uri="{FF2B5EF4-FFF2-40B4-BE49-F238E27FC236}">
                <a16:creationId xmlns:a16="http://schemas.microsoft.com/office/drawing/2014/main" id="{CF28FAF5-309F-23C0-4216-E0474B30C4E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66638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DC0AAC24-5D52-6CAA-F3A1-73EEBD905E2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81450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 カレンダー&#10;&#10;AI 生成コンテンツは誤りを含む可能性があります。">
            <a:extLst>
              <a:ext uri="{FF2B5EF4-FFF2-40B4-BE49-F238E27FC236}">
                <a16:creationId xmlns:a16="http://schemas.microsoft.com/office/drawing/2014/main" id="{FECA98F3-4736-1C21-8D6E-C809D50FA42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07100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72D224D0-BEDC-E2CD-1D56-603320667B7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31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CBE92C15-03EF-061F-C00A-35E20A5BF54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056265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10;&#10;AI 生成コンテンツは誤りを含む可能性があります。">
            <a:extLst>
              <a:ext uri="{FF2B5EF4-FFF2-40B4-BE49-F238E27FC236}">
                <a16:creationId xmlns:a16="http://schemas.microsoft.com/office/drawing/2014/main" id="{FB8164E2-5D8D-46E3-B8BF-8D8001B7E17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62110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3" name="図 12"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B1615710-0958-579E-9C29-81A9F13494A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685059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6D06DCA7-38EA-4E3F-2181-898A38D2242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9880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Word&#10;&#10;AI 生成コンテンツは誤りを含む可能性があります。">
            <a:extLst>
              <a:ext uri="{FF2B5EF4-FFF2-40B4-BE49-F238E27FC236}">
                <a16:creationId xmlns:a16="http://schemas.microsoft.com/office/drawing/2014/main" id="{00D9BC6E-CAFF-CDF5-F87A-9B7B76029CD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8464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08DB6F76-66F1-6008-2B1F-7D156CCEDDE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58458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8" name="図 17" descr="グラフィカル ユーザー インターフェイス, アプリケーション&#10;&#10;AI 生成コンテンツは誤りを含む可能性があります。">
            <a:extLst>
              <a:ext uri="{FF2B5EF4-FFF2-40B4-BE49-F238E27FC236}">
                <a16:creationId xmlns:a16="http://schemas.microsoft.com/office/drawing/2014/main" id="{7C447A08-5E4F-9550-19B9-3E243FADD77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53155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10;&#10;AI 生成コンテンツは誤りを含む可能性があります。">
            <a:extLst>
              <a:ext uri="{FF2B5EF4-FFF2-40B4-BE49-F238E27FC236}">
                <a16:creationId xmlns:a16="http://schemas.microsoft.com/office/drawing/2014/main" id="{885A8C43-F113-FDDC-FC68-BBDB5BF89D8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452525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a11c2663ab92a0fbc46fe69a28746cc2">
  <xsd:schema xmlns:xsd="http://www.w3.org/2001/XMLSchema" xmlns:xs="http://www.w3.org/2001/XMLSchema" xmlns:p="http://schemas.microsoft.com/office/2006/metadata/properties" xmlns:ns2="5ee39776-654d-4190-9d41-90b94a876707" targetNamespace="http://schemas.microsoft.com/office/2006/metadata/properties" ma:root="true" ma:fieldsID="b83f16d3a62d112188cee080a689bad3"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2.xml><?xml version="1.0" encoding="utf-8"?>
<ds:datastoreItem xmlns:ds="http://schemas.openxmlformats.org/officeDocument/2006/customXml" ds:itemID="{A0388756-E7E3-4F58-9751-149ACC11DA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39776-654d-4190-9d41-90b94a876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0E30DB-0415-4458-A9FB-7FC2791A2620}">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5ee39776-654d-4190-9d41-90b94a876707"/>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2333</Words>
  <Application>Microsoft Office PowerPoint</Application>
  <PresentationFormat>画面に合わせる (4:3)</PresentationFormat>
  <Paragraphs>290</Paragraphs>
  <Slides>50</Slides>
  <Notes>50</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50</vt:i4>
      </vt:variant>
    </vt:vector>
  </HeadingPairs>
  <TitlesOfParts>
    <vt:vector size="56" baseType="lpstr">
      <vt:lpstr>BIZ UDPゴシック</vt:lpstr>
      <vt:lpstr>Meiryo UI</vt:lpstr>
      <vt:lpstr>Abadi</vt:lpstr>
      <vt:lpstr>Arial</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2026-03-17T08:40:26Z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