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tags/tag34.xml" ContentType="application/vnd.openxmlformats-officedocument.presentationml.tags+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tags/tag36.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7.xml" ContentType="application/vnd.openxmlformats-officedocument.presentationml.tags+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8"/>
  </p:notesMasterIdLst>
  <p:sldIdLst>
    <p:sldId id="327" r:id="rId5"/>
    <p:sldId id="676" r:id="rId6"/>
    <p:sldId id="1027" r:id="rId7"/>
    <p:sldId id="343" r:id="rId8"/>
    <p:sldId id="1033" r:id="rId9"/>
    <p:sldId id="1037" r:id="rId10"/>
    <p:sldId id="1034" r:id="rId11"/>
    <p:sldId id="1130" r:id="rId12"/>
    <p:sldId id="1131" r:id="rId13"/>
    <p:sldId id="1132" r:id="rId14"/>
    <p:sldId id="1028" r:id="rId15"/>
    <p:sldId id="1039" r:id="rId16"/>
    <p:sldId id="1029" r:id="rId17"/>
    <p:sldId id="1040" r:id="rId18"/>
    <p:sldId id="1041" r:id="rId19"/>
    <p:sldId id="1050" r:id="rId20"/>
    <p:sldId id="602" r:id="rId21"/>
    <p:sldId id="562" r:id="rId22"/>
    <p:sldId id="547" r:id="rId23"/>
    <p:sldId id="548" r:id="rId24"/>
    <p:sldId id="549" r:id="rId25"/>
    <p:sldId id="1030" r:id="rId26"/>
    <p:sldId id="1043" r:id="rId27"/>
    <p:sldId id="1090" r:id="rId28"/>
    <p:sldId id="1091" r:id="rId29"/>
    <p:sldId id="1092" r:id="rId30"/>
    <p:sldId id="1093" r:id="rId31"/>
    <p:sldId id="1094" r:id="rId32"/>
    <p:sldId id="1095" r:id="rId33"/>
    <p:sldId id="1096" r:id="rId34"/>
    <p:sldId id="1097" r:id="rId35"/>
    <p:sldId id="1098" r:id="rId36"/>
    <p:sldId id="1102" r:id="rId37"/>
    <p:sldId id="1099" r:id="rId38"/>
    <p:sldId id="1128" r:id="rId39"/>
    <p:sldId id="1100" r:id="rId40"/>
    <p:sldId id="1101" r:id="rId41"/>
    <p:sldId id="1103" r:id="rId42"/>
    <p:sldId id="1104" r:id="rId43"/>
    <p:sldId id="1105" r:id="rId44"/>
    <p:sldId id="1129" r:id="rId45"/>
    <p:sldId id="1032" r:id="rId46"/>
    <p:sldId id="1122" r:id="rId47"/>
  </p:sldIdLst>
  <p:sldSz cx="9144000" cy="6858000" type="screen4x3"/>
  <p:notesSz cx="7102475" cy="10233025"/>
  <p:custDataLst>
    <p:tags r:id="rId4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DB"/>
    <a:srgbClr val="FFFFFF"/>
    <a:srgbClr val="FF3300"/>
    <a:srgbClr val="6EC9EA"/>
    <a:srgbClr val="7030A0"/>
    <a:srgbClr val="131313"/>
    <a:srgbClr val="EEEEF1"/>
    <a:srgbClr val="ED7D31"/>
    <a:srgbClr val="0B57CF"/>
    <a:srgbClr val="1A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72" autoAdjust="0"/>
  </p:normalViewPr>
  <p:slideViewPr>
    <p:cSldViewPr snapToGrid="0">
      <p:cViewPr varScale="1">
        <p:scale>
          <a:sx n="62" d="100"/>
          <a:sy n="62" d="100"/>
        </p:scale>
        <p:origin x="1094" y="48"/>
      </p:cViewPr>
      <p:guideLst/>
    </p:cSldViewPr>
  </p:slideViewPr>
  <p:notesTextViewPr>
    <p:cViewPr>
      <p:scale>
        <a:sx n="1" d="1"/>
        <a:sy n="1" d="1"/>
      </p:scale>
      <p:origin x="0" y="0"/>
    </p:cViewPr>
  </p:notesTextViewPr>
  <p:notesViewPr>
    <p:cSldViewPr snapToGrid="0">
      <p:cViewPr varScale="1">
        <p:scale>
          <a:sx n="72" d="100"/>
          <a:sy n="72" d="100"/>
        </p:scale>
        <p:origin x="4086" y="66"/>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7740" cy="513428"/>
          </a:xfrm>
          <a:prstGeom prst="rect">
            <a:avLst/>
          </a:prstGeom>
        </p:spPr>
        <p:txBody>
          <a:bodyPr vert="horz" lIns="94274" tIns="47136" rIns="94274" bIns="4713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a:p>
        </p:txBody>
      </p:sp>
      <p:sp>
        <p:nvSpPr>
          <p:cNvPr id="3" name="日付プレースホルダー 2"/>
          <p:cNvSpPr>
            <a:spLocks noGrp="1"/>
          </p:cNvSpPr>
          <p:nvPr>
            <p:ph type="dt" idx="1"/>
          </p:nvPr>
        </p:nvSpPr>
        <p:spPr>
          <a:xfrm>
            <a:off x="4023096" y="3"/>
            <a:ext cx="3077740" cy="513428"/>
          </a:xfrm>
          <a:prstGeom prst="rect">
            <a:avLst/>
          </a:prstGeom>
        </p:spPr>
        <p:txBody>
          <a:bodyPr vert="horz" lIns="94274" tIns="47136" rIns="94274" bIns="4713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2026/3/17</a:t>
            </a:fld>
            <a:endParaRPr lang="ja-JP" altLang="en-US"/>
          </a:p>
        </p:txBody>
      </p:sp>
      <p:sp>
        <p:nvSpPr>
          <p:cNvPr id="4" name="スライド イメージ プレースホルダー 3"/>
          <p:cNvSpPr>
            <a:spLocks noGrp="1" noRot="1" noChangeAspect="1"/>
          </p:cNvSpPr>
          <p:nvPr>
            <p:ph type="sldImg" idx="2"/>
          </p:nvPr>
        </p:nvSpPr>
        <p:spPr>
          <a:xfrm>
            <a:off x="798513" y="604838"/>
            <a:ext cx="5505450" cy="4129087"/>
          </a:xfrm>
          <a:prstGeom prst="rect">
            <a:avLst/>
          </a:prstGeom>
          <a:noFill/>
          <a:ln w="12700">
            <a:solidFill>
              <a:prstClr val="black"/>
            </a:solidFill>
          </a:ln>
        </p:spPr>
        <p:txBody>
          <a:bodyPr vert="horz" lIns="94274" tIns="47136" rIns="94274" bIns="47136" rtlCol="0" anchor="ctr"/>
          <a:lstStyle/>
          <a:p>
            <a:endParaRPr lang="ja-JP" altLang="en-US"/>
          </a:p>
        </p:txBody>
      </p:sp>
      <p:sp>
        <p:nvSpPr>
          <p:cNvPr id="5" name="ノート プレースホルダー 4"/>
          <p:cNvSpPr>
            <a:spLocks noGrp="1"/>
          </p:cNvSpPr>
          <p:nvPr>
            <p:ph type="body" sz="quarter" idx="3"/>
          </p:nvPr>
        </p:nvSpPr>
        <p:spPr>
          <a:xfrm>
            <a:off x="761926" y="4784172"/>
            <a:ext cx="5578623" cy="4935427"/>
          </a:xfrm>
          <a:prstGeom prst="rect">
            <a:avLst/>
          </a:prstGeom>
        </p:spPr>
        <p:txBody>
          <a:bodyPr vert="horz" lIns="94274" tIns="47136" rIns="94274" bIns="47136"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719602"/>
            <a:ext cx="3077740" cy="513427"/>
          </a:xfrm>
          <a:prstGeom prst="rect">
            <a:avLst/>
          </a:prstGeom>
        </p:spPr>
        <p:txBody>
          <a:bodyPr vert="horz" lIns="94274" tIns="47136" rIns="94274" bIns="4713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5"/>
          </p:nvPr>
        </p:nvSpPr>
        <p:spPr>
          <a:xfrm>
            <a:off x="4023096" y="9719602"/>
            <a:ext cx="3077740" cy="513427"/>
          </a:xfrm>
          <a:prstGeom prst="rect">
            <a:avLst/>
          </a:prstGeom>
        </p:spPr>
        <p:txBody>
          <a:bodyPr vert="horz" lIns="94274" tIns="47136" rIns="94274" bIns="4713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7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7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7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7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800" dirty="0"/>
              <a:t>みなさん、こんにちは。</a:t>
            </a:r>
            <a:endParaRPr lang="en-US" altLang="ja-JP" sz="1800" dirty="0"/>
          </a:p>
          <a:p>
            <a:endParaRPr lang="en-US" altLang="ja-JP" sz="1800" dirty="0"/>
          </a:p>
          <a:p>
            <a:r>
              <a:rPr lang="ja-JP" altLang="en-US" sz="1800" dirty="0"/>
              <a:t>これから文字表示電話サービス（ヨメテル）についてご説明いたします。</a:t>
            </a:r>
            <a:endParaRPr lang="en-US" altLang="ja-JP" sz="1800" dirty="0"/>
          </a:p>
          <a:p>
            <a:endParaRPr lang="en-US" altLang="ja-JP" sz="1800" dirty="0"/>
          </a:p>
          <a:p>
            <a:r>
              <a:rPr lang="ja-JP" altLang="en-US" sz="1800" dirty="0"/>
              <a:t>どうぞよろしくお願いいたします。</a:t>
            </a:r>
            <a:endParaRPr lang="en-US" altLang="ja-JP" sz="1800" dirty="0"/>
          </a:p>
          <a:p>
            <a:pPr lvl="0"/>
            <a:endParaRPr lang="en-US" altLang="ja-JP" sz="1800" dirty="0"/>
          </a:p>
          <a:p>
            <a:pPr lvl="0"/>
            <a:endParaRPr lang="en-US" altLang="ja-JP" sz="1800"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AE262F31-9C2C-198F-5875-3737871183FD}"/>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ヨメテルを利用した方の実際の声をご紹介いたします。</a:t>
            </a:r>
            <a:endParaRPr lang="en-US" altLang="ja-JP" sz="1800" dirty="0"/>
          </a:p>
          <a:p>
            <a:endParaRPr lang="en-US" altLang="ja-JP" sz="1800" dirty="0"/>
          </a:p>
          <a:p>
            <a:r>
              <a:rPr lang="ja-JP" altLang="en-US" sz="1800" dirty="0"/>
              <a:t>ヨメテルを使うことで日常生活がより便利に、快適になったという声が上がっており、ヨメテルは声がきこえにくい方にとって新しいコミュニケーション方法の一つであると言えます。</a:t>
            </a:r>
            <a:endParaRPr lang="en-US" altLang="ja-JP" sz="1800" dirty="0"/>
          </a:p>
        </p:txBody>
      </p:sp>
      <p:sp>
        <p:nvSpPr>
          <p:cNvPr id="7" name="スライド イメージ プレースホルダー 6">
            <a:extLst>
              <a:ext uri="{FF2B5EF4-FFF2-40B4-BE49-F238E27FC236}">
                <a16:creationId xmlns:a16="http://schemas.microsoft.com/office/drawing/2014/main" id="{1DC949BD-F5D0-E005-E0FA-9C8068DBC7DB}"/>
              </a:ext>
            </a:extLst>
          </p:cNvPr>
          <p:cNvSpPr>
            <a:spLocks noGrp="1" noRot="1" noChangeAspect="1"/>
          </p:cNvSpPr>
          <p:nvPr>
            <p:ph type="sldImg"/>
          </p:nvPr>
        </p:nvSpPr>
        <p:spPr/>
      </p:sp>
    </p:spTree>
    <p:extLst>
      <p:ext uri="{BB962C8B-B14F-4D97-AF65-F5344CB8AC3E}">
        <p14:creationId xmlns:p14="http://schemas.microsoft.com/office/powerpoint/2010/main" val="193901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ja-JP" sz="1800" dirty="0"/>
              <a:t>第</a:t>
            </a:r>
            <a:r>
              <a:rPr lang="ja-JP" altLang="en-US" sz="1800" dirty="0"/>
              <a:t>２</a:t>
            </a:r>
            <a:r>
              <a:rPr lang="ja-JP" altLang="ja-JP" sz="1800" dirty="0"/>
              <a:t>章では、</a:t>
            </a:r>
            <a:r>
              <a:rPr lang="ja-JP" altLang="en-US" sz="1800" dirty="0"/>
              <a:t>文字表示電話サービス（ヨメテル）の利用について</a:t>
            </a:r>
            <a:r>
              <a:rPr lang="ja-JP" altLang="ja-JP" sz="1800" dirty="0"/>
              <a:t>学びます。</a:t>
            </a:r>
            <a:r>
              <a:rPr lang="en-US" altLang="ja-JP" sz="1800" dirty="0"/>
              <a:t>​</a:t>
            </a:r>
          </a:p>
          <a:p>
            <a:endParaRPr lang="ja-JP" altLang="en-US" sz="1800"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DCC01D14-8287-BD7C-CF00-EE687BDC8BAE}"/>
              </a:ext>
            </a:extLst>
          </p:cNvPr>
          <p:cNvSpPr>
            <a:spLocks noGrp="1" noRot="1" noChangeAspect="1"/>
          </p:cNvSpPr>
          <p:nvPr>
            <p:ph type="sldImg"/>
          </p:nvPr>
        </p:nvSpPr>
        <p:spPr/>
      </p:sp>
    </p:spTree>
    <p:extLst>
      <p:ext uri="{BB962C8B-B14F-4D97-AF65-F5344CB8AC3E}">
        <p14:creationId xmlns:p14="http://schemas.microsoft.com/office/powerpoint/2010/main" val="125030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料金体系は「月額料なしプラン」と「月額料ありプラン」の</a:t>
            </a:r>
            <a:r>
              <a:rPr lang="en-US" altLang="ja-JP" sz="1800" dirty="0"/>
              <a:t>2</a:t>
            </a:r>
            <a:r>
              <a:rPr lang="ja-JP" altLang="en-US" sz="1800" dirty="0"/>
              <a:t>種類があります。</a:t>
            </a:r>
            <a:endParaRPr lang="en-US" altLang="ja-JP" sz="1800" dirty="0"/>
          </a:p>
        </p:txBody>
      </p:sp>
      <p:sp>
        <p:nvSpPr>
          <p:cNvPr id="7" name="スライド イメージ プレースホルダー 6">
            <a:extLst>
              <a:ext uri="{FF2B5EF4-FFF2-40B4-BE49-F238E27FC236}">
                <a16:creationId xmlns:a16="http://schemas.microsoft.com/office/drawing/2014/main" id="{68347F11-2FA6-5AF8-DA7A-77330148F7E1}"/>
              </a:ext>
            </a:extLst>
          </p:cNvPr>
          <p:cNvSpPr>
            <a:spLocks noGrp="1" noRot="1" noChangeAspect="1"/>
          </p:cNvSpPr>
          <p:nvPr>
            <p:ph type="sldImg"/>
          </p:nvPr>
        </p:nvSpPr>
        <p:spPr/>
      </p:sp>
    </p:spTree>
    <p:extLst>
      <p:ext uri="{BB962C8B-B14F-4D97-AF65-F5344CB8AC3E}">
        <p14:creationId xmlns:p14="http://schemas.microsoft.com/office/powerpoint/2010/main" val="1008764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ja-JP" sz="1800" dirty="0"/>
              <a:t>第</a:t>
            </a:r>
            <a:r>
              <a:rPr lang="en-US" altLang="ja-JP" sz="1800" dirty="0"/>
              <a:t>3</a:t>
            </a:r>
            <a:r>
              <a:rPr lang="ja-JP" altLang="ja-JP" sz="1800" dirty="0"/>
              <a:t>章では</a:t>
            </a:r>
            <a:r>
              <a:rPr lang="ja-JP" altLang="en-US" sz="1800" dirty="0"/>
              <a:t>、利用登録の流れに</a:t>
            </a:r>
            <a:r>
              <a:rPr lang="ja-JP" altLang="ja-JP" sz="1800" dirty="0"/>
              <a:t>ついてご説明いたします。</a:t>
            </a:r>
            <a:endParaRPr lang="en-US" altLang="ja-JP" sz="1800" dirty="0"/>
          </a:p>
          <a:p>
            <a:endParaRPr lang="en-US" altLang="ja-JP" sz="1800" dirty="0"/>
          </a:p>
          <a:p>
            <a:endParaRPr lang="ja-JP" altLang="en-US" sz="1800"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2A992CF9-3B07-15EB-89DA-B73005B0F443}"/>
              </a:ext>
            </a:extLst>
          </p:cNvPr>
          <p:cNvSpPr>
            <a:spLocks noGrp="1" noRot="1" noChangeAspect="1"/>
          </p:cNvSpPr>
          <p:nvPr>
            <p:ph type="sldImg"/>
          </p:nvPr>
        </p:nvSpPr>
        <p:spPr/>
      </p:sp>
    </p:spTree>
    <p:extLst>
      <p:ext uri="{BB962C8B-B14F-4D97-AF65-F5344CB8AC3E}">
        <p14:creationId xmlns:p14="http://schemas.microsoft.com/office/powerpoint/2010/main" val="221343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まず、ヨメテルの使用条件についてご説明いたします。</a:t>
            </a:r>
            <a:endParaRPr lang="en-US" altLang="ja-JP" sz="1800" dirty="0"/>
          </a:p>
          <a:p>
            <a:endParaRPr lang="en-US" altLang="ja-JP" sz="1800" dirty="0"/>
          </a:p>
          <a:p>
            <a:pPr lvl="0"/>
            <a:r>
              <a:rPr lang="ja-JP" altLang="en-US" sz="1800" dirty="0"/>
              <a:t>以下の条件を満たしていればヨメテルをお使いいただくことができます。</a:t>
            </a:r>
            <a:endParaRPr lang="en-US" altLang="ja-JP" sz="1800" dirty="0"/>
          </a:p>
          <a:p>
            <a:pPr lvl="0"/>
            <a:endParaRPr lang="ja-JP" altLang="en-US" sz="1800" dirty="0"/>
          </a:p>
          <a:p>
            <a:r>
              <a:rPr lang="ja-JP" altLang="en-US" sz="1800" dirty="0"/>
              <a:t>まず一点目に、スマートフォンを所有していることです。</a:t>
            </a:r>
            <a:endParaRPr lang="en-US" altLang="ja-JP" sz="1800" dirty="0"/>
          </a:p>
          <a:p>
            <a:r>
              <a:rPr lang="ja-JP" altLang="en-US" sz="1800" dirty="0"/>
              <a:t>ヨメテルのご利用には</a:t>
            </a:r>
            <a:r>
              <a:rPr lang="en-US" altLang="ja-JP" sz="1800" dirty="0"/>
              <a:t>iOS</a:t>
            </a:r>
            <a:r>
              <a:rPr lang="ja-JP" altLang="en-US" sz="1800" dirty="0"/>
              <a:t>または</a:t>
            </a:r>
            <a:r>
              <a:rPr lang="en-US" altLang="ja-JP" sz="1800" dirty="0"/>
              <a:t>Android</a:t>
            </a:r>
            <a:r>
              <a:rPr lang="ja-JP" altLang="en-US" sz="1800" dirty="0"/>
              <a:t>スマートフォンが必要です。</a:t>
            </a:r>
            <a:endParaRPr lang="en-US" altLang="ja-JP" sz="1800" dirty="0"/>
          </a:p>
          <a:p>
            <a:endParaRPr lang="en-US" altLang="ja-JP" sz="1800" dirty="0"/>
          </a:p>
          <a:p>
            <a:endParaRPr lang="en-US" altLang="ja-JP" sz="1800" dirty="0"/>
          </a:p>
          <a:p>
            <a:r>
              <a:rPr lang="ja-JP" altLang="en-US" sz="1800" dirty="0"/>
              <a:t>二点目に、</a:t>
            </a:r>
            <a:r>
              <a:rPr lang="en-US" altLang="ja-JP" sz="1800" dirty="0"/>
              <a:t>4G</a:t>
            </a:r>
            <a:r>
              <a:rPr lang="ja-JP" altLang="en-US" sz="1800" dirty="0"/>
              <a:t>や</a:t>
            </a:r>
            <a:r>
              <a:rPr lang="en-US" altLang="ja-JP" sz="1800" dirty="0"/>
              <a:t>5G</a:t>
            </a:r>
            <a:r>
              <a:rPr lang="ja-JP" altLang="en-US" sz="1800" dirty="0"/>
              <a:t>を含むインターネット環境に接続できることです。</a:t>
            </a:r>
            <a:endParaRPr lang="en-US" altLang="ja-JP" sz="1800" dirty="0"/>
          </a:p>
          <a:p>
            <a:endParaRPr lang="ja-JP" altLang="en-US" sz="1800" dirty="0"/>
          </a:p>
          <a:p>
            <a:r>
              <a:rPr lang="ja-JP" altLang="en-US" sz="1800" dirty="0"/>
              <a:t>ヨメテルのご利用にはインターネット環境への接続が必要です。</a:t>
            </a:r>
            <a:endParaRPr lang="en-US" altLang="ja-JP" sz="1800" dirty="0"/>
          </a:p>
          <a:p>
            <a:endParaRPr lang="en-US" altLang="ja-JP" sz="1800" dirty="0"/>
          </a:p>
          <a:p>
            <a:r>
              <a:rPr lang="ja-JP" altLang="en-US" sz="1800" dirty="0"/>
              <a:t>また、</a:t>
            </a:r>
            <a:r>
              <a:rPr lang="en-US" altLang="ja-JP" sz="1800" dirty="0"/>
              <a:t>SIM</a:t>
            </a:r>
            <a:r>
              <a:rPr lang="ja-JP" altLang="en-US" sz="1800" dirty="0"/>
              <a:t>がなくても</a:t>
            </a:r>
            <a:r>
              <a:rPr lang="en-US" altLang="ja-JP" sz="1800" dirty="0"/>
              <a:t>Wi-Fi</a:t>
            </a:r>
            <a:r>
              <a:rPr lang="ja-JP" altLang="en-US" sz="1800" dirty="0"/>
              <a:t>があれば利用できます。</a:t>
            </a:r>
            <a:endParaRPr lang="en-US" altLang="ja-JP" sz="1800" dirty="0"/>
          </a:p>
          <a:p>
            <a:endParaRPr lang="en-US" altLang="ja-JP" sz="1800" dirty="0"/>
          </a:p>
          <a:p>
            <a:endParaRPr lang="en-US" altLang="ja-JP" sz="1800" dirty="0"/>
          </a:p>
          <a:p>
            <a:r>
              <a:rPr lang="ja-JP" altLang="en-US" sz="1800" dirty="0"/>
              <a:t>三点目に、自身の声で発話できることです。</a:t>
            </a:r>
            <a:endParaRPr lang="en-US" altLang="ja-JP" sz="1800" dirty="0"/>
          </a:p>
          <a:p>
            <a:endParaRPr lang="en-US" altLang="ja-JP" sz="1800" dirty="0"/>
          </a:p>
          <a:p>
            <a:r>
              <a:rPr lang="ja-JP" altLang="en-US" sz="1800" dirty="0"/>
              <a:t>ヨメテルは双方共に音声で会話をしますので、発話出来ることが条件になります。</a:t>
            </a:r>
          </a:p>
          <a:p>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B99BCBC7-9422-8A53-E892-63D0A523CA8B}"/>
              </a:ext>
            </a:extLst>
          </p:cNvPr>
          <p:cNvSpPr>
            <a:spLocks noGrp="1" noRot="1" noChangeAspect="1"/>
          </p:cNvSpPr>
          <p:nvPr>
            <p:ph type="sldImg"/>
          </p:nvPr>
        </p:nvSpPr>
        <p:spPr/>
      </p:sp>
    </p:spTree>
    <p:extLst>
      <p:ext uri="{BB962C8B-B14F-4D97-AF65-F5344CB8AC3E}">
        <p14:creationId xmlns:p14="http://schemas.microsoft.com/office/powerpoint/2010/main" val="427980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r>
              <a:rPr lang="ja-JP" altLang="en-US" sz="1800" dirty="0"/>
              <a:t>次に、ヨメテルの利用登録前の準備として以下のものをご準備ください。</a:t>
            </a:r>
            <a:endParaRPr lang="en-US" altLang="ja-JP" sz="1800" dirty="0"/>
          </a:p>
          <a:p>
            <a:pPr lvl="0"/>
            <a:endParaRPr lang="ja-JP" altLang="en-US" sz="1800" dirty="0"/>
          </a:p>
          <a:p>
            <a:r>
              <a:rPr lang="ja-JP" altLang="en-US" sz="1800" dirty="0"/>
              <a:t>登録時には、</a:t>
            </a:r>
            <a:endParaRPr lang="en-US" altLang="ja-JP" sz="1800" dirty="0"/>
          </a:p>
          <a:p>
            <a:endParaRPr lang="en-US" altLang="ja-JP" sz="1800" dirty="0"/>
          </a:p>
          <a:p>
            <a:r>
              <a:rPr lang="ja-JP" altLang="en-US" sz="1800" dirty="0"/>
              <a:t>・メールアドレス</a:t>
            </a:r>
            <a:endParaRPr lang="en-US" altLang="ja-JP" sz="1800" dirty="0"/>
          </a:p>
          <a:p>
            <a:endParaRPr lang="en-US" altLang="ja-JP" sz="1800" dirty="0"/>
          </a:p>
          <a:p>
            <a:r>
              <a:rPr lang="ja-JP" altLang="en-US" sz="1800" dirty="0"/>
              <a:t>・マイナンバーカードか運転免許証</a:t>
            </a:r>
            <a:endParaRPr lang="en-US" altLang="ja-JP" sz="1800" dirty="0"/>
          </a:p>
          <a:p>
            <a:endParaRPr lang="en-US" altLang="ja-JP" sz="1800" dirty="0"/>
          </a:p>
          <a:p>
            <a:r>
              <a:rPr lang="ja-JP" altLang="en-US" sz="1800" dirty="0"/>
              <a:t>・</a:t>
            </a:r>
            <a:r>
              <a:rPr lang="zh-TW" altLang="en-US" sz="1800" dirty="0"/>
              <a:t>各種健康保険被保険証</a:t>
            </a:r>
            <a:r>
              <a:rPr lang="ja-JP" altLang="en-US" sz="1800" dirty="0"/>
              <a:t>または資格確認書</a:t>
            </a:r>
            <a:endParaRPr lang="en-US" altLang="ja-JP" sz="1800" dirty="0"/>
          </a:p>
          <a:p>
            <a:endParaRPr lang="en-US" altLang="zh-TW" sz="1800" dirty="0"/>
          </a:p>
          <a:p>
            <a:r>
              <a:rPr lang="ja-JP" altLang="en-US" sz="1800" dirty="0"/>
              <a:t>が必要になります。ただし、</a:t>
            </a:r>
            <a:r>
              <a:rPr lang="zh-TW" altLang="en-US" sz="1800" dirty="0"/>
              <a:t>各種健康保険被保険</a:t>
            </a:r>
            <a:r>
              <a:rPr lang="ja-JP" altLang="en-US" sz="1800" dirty="0"/>
              <a:t>者</a:t>
            </a:r>
            <a:r>
              <a:rPr lang="zh-TW" altLang="en-US" sz="1800" dirty="0"/>
              <a:t>証</a:t>
            </a:r>
            <a:r>
              <a:rPr lang="ja-JP" altLang="en-US" sz="1800" dirty="0"/>
              <a:t>については、マイナンバーカードまたは運転免許証をお持ちであれば必要ありません。</a:t>
            </a:r>
            <a:endParaRPr lang="en-US" altLang="ja-JP" sz="1800" dirty="0"/>
          </a:p>
          <a:p>
            <a:endParaRPr lang="en-US" altLang="ja-JP" sz="1800" dirty="0"/>
          </a:p>
          <a:p>
            <a:endParaRPr lang="en-US" altLang="ja-JP" sz="1800" dirty="0"/>
          </a:p>
          <a:p>
            <a:r>
              <a:rPr lang="ja-JP" altLang="en-US" sz="1800" dirty="0"/>
              <a:t>また、未成年の登録時には、法定代理人の登録が必要になります。</a:t>
            </a:r>
            <a:endParaRPr lang="en-US" altLang="ja-JP" sz="1800" dirty="0"/>
          </a:p>
          <a:p>
            <a:endParaRPr lang="en-US" altLang="ja-JP" sz="1800" dirty="0"/>
          </a:p>
          <a:p>
            <a:r>
              <a:rPr lang="ja-JP" altLang="en-US" sz="1800" dirty="0"/>
              <a:t>その場合は法定代理人の</a:t>
            </a:r>
            <a:endParaRPr lang="en-US" altLang="ja-JP" sz="1800" dirty="0"/>
          </a:p>
          <a:p>
            <a:endParaRPr lang="en-US" altLang="ja-JP" sz="1800" dirty="0"/>
          </a:p>
          <a:p>
            <a:r>
              <a:rPr lang="ja-JP" altLang="en-US" sz="1800" dirty="0"/>
              <a:t>・マイナンバーカードまたは運転免許証</a:t>
            </a:r>
            <a:endParaRPr lang="en-US" altLang="ja-JP" sz="1800" dirty="0"/>
          </a:p>
          <a:p>
            <a:endParaRPr lang="en-US" altLang="ja-JP" sz="1800" dirty="0"/>
          </a:p>
          <a:p>
            <a:pPr defTabSz="954446">
              <a:defRPr/>
            </a:pPr>
            <a:r>
              <a:rPr lang="ja-JP" altLang="en-US" sz="1800" dirty="0"/>
              <a:t>・</a:t>
            </a:r>
            <a:r>
              <a:rPr lang="zh-TW" altLang="en-US" sz="1800" dirty="0"/>
              <a:t>各種健康保険被保険</a:t>
            </a:r>
            <a:r>
              <a:rPr lang="ja-JP" altLang="en-US" sz="1800" dirty="0"/>
              <a:t>者</a:t>
            </a:r>
            <a:r>
              <a:rPr lang="zh-TW" altLang="en-US" sz="1800" dirty="0"/>
              <a:t>証</a:t>
            </a:r>
            <a:r>
              <a:rPr lang="ja-JP" altLang="en-US" sz="1800" dirty="0"/>
              <a:t>または資格確認書</a:t>
            </a:r>
            <a:endParaRPr lang="en-US" altLang="ja-JP" sz="1800" dirty="0"/>
          </a:p>
          <a:p>
            <a:pPr defTabSz="954446">
              <a:defRPr/>
            </a:pPr>
            <a:endParaRPr lang="en-US" altLang="zh-TW" sz="1800" dirty="0"/>
          </a:p>
          <a:p>
            <a:r>
              <a:rPr lang="ja-JP" altLang="en-US" sz="1800" dirty="0"/>
              <a:t>が必要になります。</a:t>
            </a:r>
            <a:r>
              <a:rPr lang="zh-TW" altLang="en-US" sz="1800" dirty="0"/>
              <a:t>各種健康保険被保険</a:t>
            </a:r>
            <a:r>
              <a:rPr lang="ja-JP" altLang="en-US" sz="1800" dirty="0"/>
              <a:t>者</a:t>
            </a:r>
            <a:r>
              <a:rPr lang="zh-TW" altLang="en-US" sz="1800" dirty="0"/>
              <a:t>証</a:t>
            </a:r>
            <a:r>
              <a:rPr lang="ja-JP" altLang="en-US" sz="1800" dirty="0"/>
              <a:t>については、マイナンバーカードまたは運転免許証をお持ちであれば必要ありません。</a:t>
            </a:r>
            <a:endParaRPr lang="en-US" altLang="ja-JP" sz="1800" dirty="0"/>
          </a:p>
          <a:p>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8AD267D0-3A85-F2FE-51B6-A63C45F62698}"/>
              </a:ext>
            </a:extLst>
          </p:cNvPr>
          <p:cNvSpPr>
            <a:spLocks noGrp="1" noRot="1" noChangeAspect="1"/>
          </p:cNvSpPr>
          <p:nvPr>
            <p:ph type="sldImg"/>
          </p:nvPr>
        </p:nvSpPr>
        <p:spPr/>
      </p:sp>
    </p:spTree>
    <p:extLst>
      <p:ext uri="{BB962C8B-B14F-4D97-AF65-F5344CB8AC3E}">
        <p14:creationId xmlns:p14="http://schemas.microsoft.com/office/powerpoint/2010/main" val="3493065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800" dirty="0"/>
              <a:t>まず、使用するヨメテルアプリのインストールを行います。</a:t>
            </a:r>
            <a:endParaRPr lang="en-US" altLang="ja-JP" sz="1800" dirty="0"/>
          </a:p>
          <a:p>
            <a:endParaRPr lang="en-US" altLang="ja-JP" sz="1800" dirty="0"/>
          </a:p>
          <a:p>
            <a:r>
              <a:rPr lang="en-US" altLang="ja-JP" sz="1800" dirty="0"/>
              <a:t>Android</a:t>
            </a:r>
            <a:r>
              <a:rPr lang="ja-JP" altLang="en-US" sz="1800" dirty="0"/>
              <a:t>のスマートフォンでのインストール方法からご説明いたします。</a:t>
            </a:r>
            <a:endParaRPr lang="en-US" altLang="ja-JP" sz="1800" dirty="0"/>
          </a:p>
          <a:p>
            <a:endParaRPr lang="en-US" altLang="ja-JP" sz="1800" dirty="0"/>
          </a:p>
          <a:p>
            <a:endParaRPr lang="en-US" altLang="ja-JP" sz="1800" dirty="0"/>
          </a:p>
          <a:p>
            <a:r>
              <a:rPr lang="ja-JP" altLang="en-US" sz="1800" dirty="0"/>
              <a:t>①ホーム画面から</a:t>
            </a:r>
            <a:r>
              <a:rPr lang="en-US" altLang="ja-JP" sz="1800" dirty="0"/>
              <a:t>Play</a:t>
            </a:r>
            <a:r>
              <a:rPr lang="ja-JP" altLang="en-US" sz="1800" dirty="0"/>
              <a:t>ストア</a:t>
            </a:r>
            <a:r>
              <a:rPr lang="en-US" altLang="ja-JP" sz="1800" dirty="0"/>
              <a:t> </a:t>
            </a:r>
            <a:r>
              <a:rPr lang="ja-JP" altLang="en-US" sz="1800" dirty="0"/>
              <a:t>をタップします。</a:t>
            </a:r>
            <a:endParaRPr lang="en-US" altLang="ja-JP" sz="1800" dirty="0"/>
          </a:p>
          <a:p>
            <a:endParaRPr lang="en-US" altLang="ja-JP" sz="1800" dirty="0"/>
          </a:p>
          <a:p>
            <a:r>
              <a:rPr lang="ja-JP" altLang="en-US" sz="1800" dirty="0"/>
              <a:t>②「アプリやゲームを検索」をタップします。</a:t>
            </a:r>
          </a:p>
          <a:p>
            <a:endParaRPr lang="en-US" altLang="ja-JP" sz="1800"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6" name="スライド イメージ プレースホルダー 5">
            <a:extLst>
              <a:ext uri="{FF2B5EF4-FFF2-40B4-BE49-F238E27FC236}">
                <a16:creationId xmlns:a16="http://schemas.microsoft.com/office/drawing/2014/main" id="{E8A3D612-8C32-8703-DC6A-D7F003F3EB2F}"/>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800" dirty="0"/>
              <a:t>③キーボードが出てくるので、「ヨメテル」と入力します。</a:t>
            </a:r>
            <a:endParaRPr lang="en-US" altLang="ja-JP" sz="1800" dirty="0"/>
          </a:p>
          <a:p>
            <a:endParaRPr lang="en-US" altLang="ja-JP" sz="1800" dirty="0"/>
          </a:p>
          <a:p>
            <a:r>
              <a:rPr lang="ja-JP" altLang="en-US" sz="1800" dirty="0"/>
              <a:t>④虫眼鏡の形をした右下のマークをタップします。</a:t>
            </a:r>
            <a:endParaRPr lang="en-US" altLang="ja-JP" sz="1800" dirty="0"/>
          </a:p>
          <a:p>
            <a:endParaRPr lang="en-US" altLang="ja-JP" sz="1800"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A7E351BF-49D8-1461-E838-CA0676D14933}"/>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800" dirty="0"/>
              <a:t>⑤検索結果一覧から「ヨメテル」を選択します。</a:t>
            </a:r>
            <a:endParaRPr lang="en-US" altLang="ja-JP" sz="1800" dirty="0"/>
          </a:p>
          <a:p>
            <a:endParaRPr lang="en-US" altLang="ja-JP" sz="1800" dirty="0"/>
          </a:p>
          <a:p>
            <a:r>
              <a:rPr lang="ja-JP" altLang="en-US" sz="1800" dirty="0"/>
              <a:t>⑥「インストール」をタップします。</a:t>
            </a:r>
            <a:endParaRPr lang="en-US" altLang="ja-JP" sz="1800" dirty="0"/>
          </a:p>
          <a:p>
            <a:endParaRPr lang="en-US" altLang="ja-JP" sz="1800" dirty="0"/>
          </a:p>
          <a:p>
            <a:r>
              <a:rPr lang="ja-JP" altLang="en-US" sz="1800" dirty="0"/>
              <a:t>インストールが完了すると「インストール」の表示が「開く」に変わります。</a:t>
            </a:r>
            <a:endParaRPr lang="en-US" altLang="ja-JP" sz="1800" dirty="0"/>
          </a:p>
          <a:p>
            <a:endParaRPr lang="en-US" altLang="ja-JP" sz="1800" dirty="0"/>
          </a:p>
          <a:p>
            <a:endParaRPr lang="ja-JP" altLang="en-US" sz="1800" dirty="0"/>
          </a:p>
          <a:p>
            <a:endParaRPr lang="en-US" altLang="ja-JP" sz="1800" dirty="0"/>
          </a:p>
          <a:p>
            <a:endParaRPr lang="en-US" altLang="ja-JP" sz="1800"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999D81C1-E8D4-4882-EDC5-2F29A5EDF118}"/>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800" dirty="0"/>
              <a:t>次に、</a:t>
            </a:r>
            <a:r>
              <a:rPr lang="en-US" altLang="ja-JP" sz="1800" dirty="0"/>
              <a:t>iPhone</a:t>
            </a:r>
            <a:r>
              <a:rPr lang="ja-JP" altLang="en-US" sz="1800" dirty="0"/>
              <a:t>でヨメテルアプリをインストールする方法をご説明いたします。</a:t>
            </a:r>
            <a:endParaRPr lang="en-US" altLang="ja-JP" sz="1800" dirty="0"/>
          </a:p>
          <a:p>
            <a:endParaRPr lang="en-US" altLang="ja-JP" sz="1800" dirty="0"/>
          </a:p>
          <a:p>
            <a:r>
              <a:rPr lang="ja-JP" altLang="en-US" sz="1800" dirty="0"/>
              <a:t>①</a:t>
            </a:r>
            <a:r>
              <a:rPr lang="en-US" altLang="ja-JP" sz="1800" dirty="0"/>
              <a:t>App Store</a:t>
            </a:r>
            <a:r>
              <a:rPr lang="ja-JP" altLang="en-US" sz="1800" dirty="0"/>
              <a:t>をタップします。</a:t>
            </a:r>
            <a:endParaRPr lang="en-US" altLang="ja-JP" sz="1800" dirty="0"/>
          </a:p>
          <a:p>
            <a:endParaRPr lang="en-US" altLang="ja-JP" sz="1800" dirty="0"/>
          </a:p>
          <a:p>
            <a:r>
              <a:rPr lang="ja-JP" altLang="en-US" sz="1800" dirty="0"/>
              <a:t>②右下にある「検索」をタップします。</a:t>
            </a:r>
            <a:endParaRPr lang="en-US" altLang="ja-JP" sz="1800"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33584366-1C8A-C973-7B1A-7DCB32FEF413}"/>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ja-JP" sz="1800" dirty="0"/>
              <a:t>この講座は、</a:t>
            </a:r>
            <a:r>
              <a:rPr lang="ja-JP" altLang="en-US" sz="1800" dirty="0"/>
              <a:t>文字表示電話サービス（ヨメテル）</a:t>
            </a:r>
            <a:r>
              <a:rPr lang="ja-JP" altLang="ja-JP" sz="1800" dirty="0"/>
              <a:t>について学ぶ講座です。</a:t>
            </a:r>
            <a:endParaRPr lang="en-US" altLang="ja-JP" sz="1800" dirty="0"/>
          </a:p>
          <a:p>
            <a:r>
              <a:rPr lang="en-US" altLang="ja-JP" sz="1800" dirty="0"/>
              <a:t>​</a:t>
            </a:r>
          </a:p>
          <a:p>
            <a:r>
              <a:rPr lang="ja-JP" altLang="ja-JP" sz="1800" dirty="0"/>
              <a:t>第</a:t>
            </a:r>
            <a:r>
              <a:rPr lang="en-US" altLang="ja-JP" sz="1800" dirty="0"/>
              <a:t>1</a:t>
            </a:r>
            <a:r>
              <a:rPr lang="ja-JP" altLang="ja-JP" sz="1800" dirty="0"/>
              <a:t>章では、</a:t>
            </a:r>
            <a:r>
              <a:rPr lang="ja-JP" altLang="en-US" sz="1800" dirty="0"/>
              <a:t>文字表示電話サービス（ヨメテル）の概要</a:t>
            </a:r>
            <a:r>
              <a:rPr lang="ja-JP" altLang="ja-JP" sz="1800" dirty="0"/>
              <a:t>について学びます。</a:t>
            </a:r>
            <a:r>
              <a:rPr lang="en-US" altLang="ja-JP" sz="1800" dirty="0"/>
              <a:t>​</a:t>
            </a:r>
          </a:p>
          <a:p>
            <a:endParaRPr lang="en-US" altLang="ja-JP" sz="1800" dirty="0"/>
          </a:p>
          <a:p>
            <a:r>
              <a:rPr lang="ja-JP" altLang="ja-JP" sz="1800" dirty="0"/>
              <a:t>第</a:t>
            </a:r>
            <a:r>
              <a:rPr lang="ja-JP" altLang="en-US" sz="1800" dirty="0"/>
              <a:t>２</a:t>
            </a:r>
            <a:r>
              <a:rPr lang="ja-JP" altLang="ja-JP" sz="1800" dirty="0"/>
              <a:t>章では、</a:t>
            </a:r>
            <a:r>
              <a:rPr lang="ja-JP" altLang="en-US" sz="1800" dirty="0"/>
              <a:t>文字表示電話サービス（ヨメテル）の利用条件について</a:t>
            </a:r>
            <a:r>
              <a:rPr lang="ja-JP" altLang="ja-JP" sz="1800" dirty="0"/>
              <a:t>学びます。</a:t>
            </a:r>
            <a:r>
              <a:rPr lang="en-US" altLang="ja-JP" sz="1800" dirty="0"/>
              <a:t>​</a:t>
            </a:r>
          </a:p>
          <a:p>
            <a:endParaRPr lang="en-US" altLang="ja-JP" sz="1800" dirty="0"/>
          </a:p>
          <a:p>
            <a:pPr defTabSz="946495">
              <a:defRPr/>
            </a:pPr>
            <a:r>
              <a:rPr lang="ja-JP" altLang="ja-JP" sz="1800" dirty="0"/>
              <a:t>第</a:t>
            </a:r>
            <a:r>
              <a:rPr lang="en-US" altLang="ja-JP" sz="1800" dirty="0"/>
              <a:t>3</a:t>
            </a:r>
            <a:r>
              <a:rPr lang="ja-JP" altLang="ja-JP" sz="1800" dirty="0"/>
              <a:t>章では</a:t>
            </a:r>
            <a:r>
              <a:rPr lang="ja-JP" altLang="en-US" sz="1800" dirty="0"/>
              <a:t>、利用登録の流れに</a:t>
            </a:r>
            <a:r>
              <a:rPr lang="ja-JP" altLang="ja-JP" sz="1800" dirty="0"/>
              <a:t>ついてご説明いたします。</a:t>
            </a:r>
            <a:endParaRPr lang="en-US" altLang="ja-JP" sz="1800" dirty="0"/>
          </a:p>
        </p:txBody>
      </p:sp>
      <p:sp>
        <p:nvSpPr>
          <p:cNvPr id="5" name="スライド イメージ プレースホルダー 4">
            <a:extLst>
              <a:ext uri="{FF2B5EF4-FFF2-40B4-BE49-F238E27FC236}">
                <a16:creationId xmlns:a16="http://schemas.microsoft.com/office/drawing/2014/main" id="{0729F589-7155-2B7A-8BFE-248423F0BAE7}"/>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800" dirty="0"/>
              <a:t>③検索内容の入力箇所に「ヨメテル」と入力します。</a:t>
            </a:r>
            <a:endParaRPr lang="en-US" altLang="ja-JP" sz="1800" dirty="0"/>
          </a:p>
          <a:p>
            <a:endParaRPr lang="en-US" altLang="ja-JP" sz="1800" dirty="0"/>
          </a:p>
          <a:p>
            <a:r>
              <a:rPr lang="ja-JP" altLang="en-US" sz="1800" dirty="0"/>
              <a:t>④右下の検索ボタンをタップして検索します。</a:t>
            </a:r>
            <a:endParaRPr lang="en-US" altLang="ja-JP" sz="1800"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AD24EA84-E452-A41F-30E5-7127FF496870}"/>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800" dirty="0"/>
              <a:t>検索結果が表示され、ヨメテルアプリの詳細画面が表示されます。</a:t>
            </a:r>
            <a:endParaRPr lang="en-US" altLang="ja-JP" sz="1800" dirty="0"/>
          </a:p>
          <a:p>
            <a:endParaRPr lang="en-US" altLang="ja-JP" sz="1800" dirty="0"/>
          </a:p>
          <a:p>
            <a:endParaRPr lang="en-US" altLang="ja-JP" sz="1800" dirty="0"/>
          </a:p>
          <a:p>
            <a:r>
              <a:rPr lang="ja-JP" altLang="en-US" sz="1800" dirty="0"/>
              <a:t>⑤この画面で右上の「入手」と書かれたボタンをタップしインストールします。</a:t>
            </a:r>
            <a:endParaRPr lang="en-US" altLang="ja-JP" sz="1800" dirty="0"/>
          </a:p>
          <a:p>
            <a:endParaRPr lang="en-US" altLang="ja-JP" sz="1800" dirty="0"/>
          </a:p>
          <a:p>
            <a:r>
              <a:rPr lang="ja-JP" altLang="en-US" sz="1800" dirty="0"/>
              <a:t>⑥インストールが完了すると画面に「開く」のボタンが表示されます。</a:t>
            </a:r>
            <a:endParaRPr lang="en-US" altLang="ja-JP" sz="1800" dirty="0"/>
          </a:p>
          <a:p>
            <a:endParaRPr lang="en-US" altLang="ja-JP" sz="1800" dirty="0"/>
          </a:p>
          <a:p>
            <a:endParaRPr lang="en-US" altLang="ja-JP" sz="1800" dirty="0"/>
          </a:p>
          <a:p>
            <a:r>
              <a:rPr lang="ja-JP" altLang="en-US" sz="1800" dirty="0"/>
              <a:t>これでインストール完了となります。</a:t>
            </a:r>
            <a:endParaRPr lang="en-US" altLang="ja-JP" sz="1800" dirty="0"/>
          </a:p>
          <a:p>
            <a:endParaRPr lang="en-US" altLang="ja-JP" sz="1800" dirty="0"/>
          </a:p>
          <a:p>
            <a:r>
              <a:rPr lang="ja-JP" altLang="en-US" sz="1800" dirty="0"/>
              <a:t>事前準備については自宅用テキストに詳しく書いてありますので、ご参照ください。自宅用テキストを読んでも分からない場合は、本テキスト</a:t>
            </a:r>
            <a:r>
              <a:rPr lang="en-US" altLang="ja-JP" sz="1800" dirty="0"/>
              <a:t>P.40</a:t>
            </a:r>
            <a:r>
              <a:rPr lang="ja-JP" altLang="en-US" sz="1800" dirty="0"/>
              <a:t>の問合せ先にご連絡ください。</a:t>
            </a:r>
            <a:endParaRPr lang="en-US" altLang="ja-JP" sz="1800" dirty="0"/>
          </a:p>
          <a:p>
            <a:endParaRPr lang="en-US" altLang="ja-JP" sz="1800" dirty="0"/>
          </a:p>
          <a:p>
            <a:r>
              <a:rPr lang="en-US" altLang="ja-JP" sz="1800" dirty="0"/>
              <a:t>【</a:t>
            </a:r>
            <a:r>
              <a:rPr lang="ja-JP" altLang="en-US" sz="1800" dirty="0"/>
              <a:t>補足説明</a:t>
            </a:r>
            <a:r>
              <a:rPr lang="en-US" altLang="ja-JP" sz="1800" dirty="0"/>
              <a:t>】</a:t>
            </a:r>
          </a:p>
          <a:p>
            <a:r>
              <a:rPr lang="ja-JP" altLang="en-US" sz="1800" dirty="0"/>
              <a:t>こちらもアプリのインストールについてもっと詳しく知りたいという受講者がいた場合、アプリについて学ぶ講座もありますので、併せてご案内ください。</a:t>
            </a:r>
            <a:endParaRPr lang="en-US" altLang="ja-JP" sz="1800" dirty="0"/>
          </a:p>
          <a:p>
            <a:endParaRPr lang="ja-JP" altLang="en-US" sz="1800"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C3FD98A9-F870-7EE4-D897-CAAA0C43C5D2}"/>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ja-JP" sz="1800" dirty="0"/>
              <a:t>第</a:t>
            </a:r>
            <a:r>
              <a:rPr lang="en-US" altLang="ja-JP" sz="1800" dirty="0"/>
              <a:t>4</a:t>
            </a:r>
            <a:r>
              <a:rPr lang="ja-JP" altLang="ja-JP" sz="1800" dirty="0"/>
              <a:t>章では、</a:t>
            </a:r>
            <a:r>
              <a:rPr lang="ja-JP" altLang="en-US" sz="1800" dirty="0"/>
              <a:t>利用の流れ</a:t>
            </a:r>
            <a:r>
              <a:rPr lang="ja-JP" altLang="ja-JP" sz="1800" dirty="0"/>
              <a:t>について学びます。</a:t>
            </a:r>
            <a:r>
              <a:rPr lang="en-US" altLang="ja-JP" sz="1800" dirty="0"/>
              <a:t>​</a:t>
            </a:r>
          </a:p>
          <a:p>
            <a:pPr lvl="0"/>
            <a:endParaRPr lang="en-US" altLang="ja-JP" sz="1800" dirty="0"/>
          </a:p>
          <a:p>
            <a:r>
              <a:rPr lang="ja-JP" altLang="en-US" sz="1800" dirty="0"/>
              <a:t>また、新規登録の流れについては、自宅用教材をご確認ください。</a:t>
            </a:r>
            <a:endParaRPr lang="en-US" altLang="ja-JP" sz="1800" dirty="0"/>
          </a:p>
          <a:p>
            <a:endParaRPr lang="ja-JP" altLang="en-US" sz="1800"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69501DB3-5763-20D3-F8DF-DCAAE7D418DD}"/>
              </a:ext>
            </a:extLst>
          </p:cNvPr>
          <p:cNvSpPr>
            <a:spLocks noGrp="1" noRot="1" noChangeAspect="1"/>
          </p:cNvSpPr>
          <p:nvPr>
            <p:ph type="sldImg"/>
          </p:nvPr>
        </p:nvSpPr>
        <p:spPr/>
      </p:sp>
    </p:spTree>
    <p:extLst>
      <p:ext uri="{BB962C8B-B14F-4D97-AF65-F5344CB8AC3E}">
        <p14:creationId xmlns:p14="http://schemas.microsoft.com/office/powerpoint/2010/main" val="3423093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ヨメテルにログインしましょう。</a:t>
            </a:r>
            <a:endParaRPr lang="en-US" altLang="ja-JP" sz="1800" dirty="0"/>
          </a:p>
          <a:p>
            <a:endParaRPr lang="en-US" altLang="ja-JP" sz="1800" dirty="0"/>
          </a:p>
          <a:p>
            <a:r>
              <a:rPr lang="ja-JP" altLang="en-US" sz="1800" dirty="0"/>
              <a:t>①ホーム画面からヨメテルをタップします。</a:t>
            </a:r>
            <a:endParaRPr lang="en-US" altLang="ja-JP" sz="1800" dirty="0"/>
          </a:p>
          <a:p>
            <a:endParaRPr lang="en-US" altLang="ja-JP" sz="1800" dirty="0"/>
          </a:p>
          <a:p>
            <a:pPr lvl="0"/>
            <a:r>
              <a:rPr lang="ja-JP" altLang="en-US" sz="1800" dirty="0"/>
              <a:t>②メールアドレスまたはヨメテル用電話番号、パスワードを入力します。</a:t>
            </a:r>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2921A4D0-E971-1D59-1144-CC4349F9802A}"/>
              </a:ext>
            </a:extLst>
          </p:cNvPr>
          <p:cNvSpPr>
            <a:spLocks noGrp="1" noRot="1" noChangeAspect="1"/>
          </p:cNvSpPr>
          <p:nvPr>
            <p:ph type="sldImg"/>
          </p:nvPr>
        </p:nvSpPr>
        <p:spPr/>
      </p:sp>
    </p:spTree>
    <p:extLst>
      <p:ext uri="{BB962C8B-B14F-4D97-AF65-F5344CB8AC3E}">
        <p14:creationId xmlns:p14="http://schemas.microsoft.com/office/powerpoint/2010/main" val="3832156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r>
              <a:rPr lang="ja-JP" altLang="en-US" sz="1800" dirty="0"/>
              <a:t>③「ログイン」をタップします。</a:t>
            </a:r>
            <a:endParaRPr lang="en-US" altLang="ja-JP" sz="1800" dirty="0"/>
          </a:p>
          <a:p>
            <a:pPr lvl="0"/>
            <a:endParaRPr lang="en-US" altLang="ja-JP" sz="1800" dirty="0"/>
          </a:p>
          <a:p>
            <a:r>
              <a:rPr lang="ja-JP" altLang="en-US" sz="1800" dirty="0"/>
              <a:t>④利用規約に同意し、「次へ」をタップします。④の画面は、利用規約が改定になった場合に表示されます。</a:t>
            </a:r>
          </a:p>
          <a:p>
            <a:endParaRPr lang="en-US" altLang="ja-JP" sz="1800" dirty="0"/>
          </a:p>
          <a:p>
            <a:endParaRPr lang="en-US" altLang="ja-JP" sz="1800" dirty="0"/>
          </a:p>
        </p:txBody>
      </p:sp>
      <p:sp>
        <p:nvSpPr>
          <p:cNvPr id="5" name="スライド イメージ プレースホルダー 4">
            <a:extLst>
              <a:ext uri="{FF2B5EF4-FFF2-40B4-BE49-F238E27FC236}">
                <a16:creationId xmlns:a16="http://schemas.microsoft.com/office/drawing/2014/main" id="{423F2F79-30D0-5CEF-8227-3B06E7592365}"/>
              </a:ext>
            </a:extLst>
          </p:cNvPr>
          <p:cNvSpPr>
            <a:spLocks noGrp="1" noRot="1" noChangeAspect="1"/>
          </p:cNvSpPr>
          <p:nvPr>
            <p:ph type="sldImg"/>
          </p:nvPr>
        </p:nvSpPr>
        <p:spPr/>
      </p:sp>
    </p:spTree>
    <p:extLst>
      <p:ext uri="{BB962C8B-B14F-4D97-AF65-F5344CB8AC3E}">
        <p14:creationId xmlns:p14="http://schemas.microsoft.com/office/powerpoint/2010/main" val="1133599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r>
              <a:rPr lang="ja-JP" altLang="en-US" sz="1800" dirty="0"/>
              <a:t>⑤設定したいパスワードを入力し「次へ」をタップします。</a:t>
            </a:r>
            <a:endParaRPr lang="en-US" altLang="ja-JP" sz="1800" dirty="0"/>
          </a:p>
          <a:p>
            <a:pPr lvl="0"/>
            <a:endParaRPr lang="en-US" altLang="ja-JP" sz="1800" dirty="0"/>
          </a:p>
          <a:p>
            <a:r>
              <a:rPr lang="ja-JP" altLang="en-US" sz="1800" dirty="0"/>
              <a:t>⑥切り替えボタンで音声認識とオペレータの切り替えが可能です。</a:t>
            </a:r>
          </a:p>
          <a:p>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706DF300-76AF-A302-BEDF-AD9E016CDFF9}"/>
              </a:ext>
            </a:extLst>
          </p:cNvPr>
          <p:cNvSpPr>
            <a:spLocks noGrp="1" noRot="1" noChangeAspect="1"/>
          </p:cNvSpPr>
          <p:nvPr>
            <p:ph type="sldImg"/>
          </p:nvPr>
        </p:nvSpPr>
        <p:spPr/>
      </p:sp>
    </p:spTree>
    <p:extLst>
      <p:ext uri="{BB962C8B-B14F-4D97-AF65-F5344CB8AC3E}">
        <p14:creationId xmlns:p14="http://schemas.microsoft.com/office/powerpoint/2010/main" val="1866868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r>
              <a:rPr lang="ja-JP" altLang="en-US" sz="1800" dirty="0"/>
              <a:t>切り替えをする際にはこちらの画面が表示されます。</a:t>
            </a:r>
            <a:endParaRPr lang="en-US" altLang="ja-JP" sz="1800" dirty="0"/>
          </a:p>
          <a:p>
            <a:pPr lvl="0"/>
            <a:endParaRPr lang="en-US" altLang="ja-JP" sz="1800" dirty="0"/>
          </a:p>
          <a:p>
            <a:pPr lvl="0"/>
            <a:r>
              <a:rPr lang="ja-JP" altLang="en-US" sz="1800" dirty="0"/>
              <a:t>それぞれ「切り替え」をタップすると切り替えることができます。</a:t>
            </a:r>
          </a:p>
          <a:p>
            <a:endParaRPr lang="en-US" altLang="ja-JP" sz="1800" dirty="0"/>
          </a:p>
          <a:p>
            <a:r>
              <a:rPr lang="en-US" altLang="ja-JP" sz="1800" dirty="0"/>
              <a:t>【</a:t>
            </a:r>
            <a:r>
              <a:rPr lang="ja-JP" altLang="en-US" sz="1800" dirty="0"/>
              <a:t>補足説明</a:t>
            </a:r>
            <a:r>
              <a:rPr lang="en-US" altLang="ja-JP" sz="1800" dirty="0"/>
              <a:t>】</a:t>
            </a:r>
          </a:p>
          <a:p>
            <a:r>
              <a:rPr lang="ja-JP" altLang="en-US" sz="1800" dirty="0"/>
              <a:t>自動認識音声については、今後</a:t>
            </a:r>
            <a:r>
              <a:rPr lang="en-US" altLang="ja-JP" sz="1800" dirty="0"/>
              <a:t>AI</a:t>
            </a:r>
            <a:r>
              <a:rPr lang="ja-JP" altLang="en-US" sz="1800" dirty="0"/>
              <a:t>の学習により精度がさらに高まってくる可能性があります。今後さらに精度が上がり、方言等にも対応できる可能性がございます。</a:t>
            </a:r>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708ECF6B-57A5-C2E7-B6B1-A91EC3E3777B}"/>
              </a:ext>
            </a:extLst>
          </p:cNvPr>
          <p:cNvSpPr>
            <a:spLocks noGrp="1" noRot="1" noChangeAspect="1"/>
          </p:cNvSpPr>
          <p:nvPr>
            <p:ph type="sldImg"/>
          </p:nvPr>
        </p:nvSpPr>
        <p:spPr/>
      </p:sp>
    </p:spTree>
    <p:extLst>
      <p:ext uri="{BB962C8B-B14F-4D97-AF65-F5344CB8AC3E}">
        <p14:creationId xmlns:p14="http://schemas.microsoft.com/office/powerpoint/2010/main" val="1772196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次に、電話をかける方法についてご説明いたします。</a:t>
            </a:r>
            <a:endParaRPr lang="en-US" altLang="ja-JP" sz="1800" dirty="0"/>
          </a:p>
          <a:p>
            <a:endParaRPr lang="en-US" altLang="ja-JP" sz="1800" dirty="0"/>
          </a:p>
          <a:p>
            <a:r>
              <a:rPr lang="ja-JP" altLang="en-US" sz="1800" dirty="0"/>
              <a:t>電話をかける方法はいくつかありますが、まず電話番号を入力して電話をかける方法をご説明いたします。</a:t>
            </a:r>
            <a:endParaRPr lang="en-US" altLang="ja-JP" sz="1800" dirty="0"/>
          </a:p>
          <a:p>
            <a:endParaRPr lang="en-US" altLang="ja-JP" sz="1800" dirty="0"/>
          </a:p>
          <a:p>
            <a:r>
              <a:rPr lang="ja-JP" altLang="en-US" sz="1800" dirty="0"/>
              <a:t>①キーパッドで電話をかけたい相手先の電話番号を入力し、緑色の受話器マークをタップします。</a:t>
            </a:r>
            <a:endParaRPr lang="en-US" altLang="ja-JP" sz="1800" dirty="0"/>
          </a:p>
          <a:p>
            <a:endParaRPr lang="en-US" altLang="ja-JP" sz="1800" dirty="0"/>
          </a:p>
          <a:p>
            <a:r>
              <a:rPr lang="ja-JP" altLang="en-US" sz="1800" dirty="0"/>
              <a:t>これで電話をかけることができます。</a:t>
            </a:r>
            <a:endParaRPr lang="en-US" altLang="ja-JP" sz="1800" dirty="0"/>
          </a:p>
          <a:p>
            <a:endParaRPr lang="en-US" altLang="ja-JP" sz="1800" dirty="0"/>
          </a:p>
          <a:p>
            <a:r>
              <a:rPr lang="ja-JP" altLang="en-US" sz="1800" dirty="0"/>
              <a:t>入力した電話番号は画面上部に表示されます。</a:t>
            </a:r>
          </a:p>
        </p:txBody>
      </p:sp>
      <p:sp>
        <p:nvSpPr>
          <p:cNvPr id="8" name="スライド イメージ プレースホルダー 7">
            <a:extLst>
              <a:ext uri="{FF2B5EF4-FFF2-40B4-BE49-F238E27FC236}">
                <a16:creationId xmlns:a16="http://schemas.microsoft.com/office/drawing/2014/main" id="{CA34C304-8C62-1C3E-3AEC-4B7CDD384597}"/>
              </a:ext>
            </a:extLst>
          </p:cNvPr>
          <p:cNvSpPr>
            <a:spLocks noGrp="1" noRot="1" noChangeAspect="1"/>
          </p:cNvSpPr>
          <p:nvPr>
            <p:ph type="sldImg"/>
          </p:nvPr>
        </p:nvSpPr>
        <p:spPr/>
      </p:sp>
    </p:spTree>
    <p:extLst>
      <p:ext uri="{BB962C8B-B14F-4D97-AF65-F5344CB8AC3E}">
        <p14:creationId xmlns:p14="http://schemas.microsoft.com/office/powerpoint/2010/main" val="1742129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次に、連絡先から電話をかける方法をご説明いたします。</a:t>
            </a:r>
            <a:endParaRPr lang="en-US" altLang="ja-JP" sz="1800" dirty="0"/>
          </a:p>
          <a:p>
            <a:endParaRPr lang="en-US" altLang="ja-JP" sz="1800" dirty="0"/>
          </a:p>
          <a:p>
            <a:pPr lvl="0"/>
            <a:r>
              <a:rPr lang="ja-JP" altLang="en-US" sz="1800" dirty="0"/>
              <a:t>①連絡先ボタンをタップします。</a:t>
            </a:r>
            <a:endParaRPr lang="en-US" altLang="ja-JP" sz="1800" dirty="0"/>
          </a:p>
          <a:p>
            <a:pPr lvl="0"/>
            <a:endParaRPr lang="en-US" altLang="ja-JP" sz="1800" dirty="0"/>
          </a:p>
          <a:p>
            <a:pPr lvl="0"/>
            <a:r>
              <a:rPr lang="ja-JP" altLang="en-US" sz="1800" dirty="0"/>
              <a:t>②連絡先一覧が表示されます。</a:t>
            </a:r>
            <a:endParaRPr lang="en-US" altLang="ja-JP" sz="1800" dirty="0"/>
          </a:p>
          <a:p>
            <a:endParaRPr lang="en-US" altLang="ja-JP" sz="1800" dirty="0"/>
          </a:p>
        </p:txBody>
      </p:sp>
      <p:sp>
        <p:nvSpPr>
          <p:cNvPr id="11" name="スライド イメージ プレースホルダー 10">
            <a:extLst>
              <a:ext uri="{FF2B5EF4-FFF2-40B4-BE49-F238E27FC236}">
                <a16:creationId xmlns:a16="http://schemas.microsoft.com/office/drawing/2014/main" id="{F5E74C12-E4C1-54D5-F974-465578962C01}"/>
              </a:ext>
            </a:extLst>
          </p:cNvPr>
          <p:cNvSpPr>
            <a:spLocks noGrp="1" noRot="1" noChangeAspect="1"/>
          </p:cNvSpPr>
          <p:nvPr>
            <p:ph type="sldImg"/>
          </p:nvPr>
        </p:nvSpPr>
        <p:spPr/>
      </p:sp>
    </p:spTree>
    <p:extLst>
      <p:ext uri="{BB962C8B-B14F-4D97-AF65-F5344CB8AC3E}">
        <p14:creationId xmlns:p14="http://schemas.microsoft.com/office/powerpoint/2010/main" val="752758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③電話をかける連絡先を選択します。</a:t>
            </a:r>
            <a:endParaRPr lang="en-US" altLang="ja-JP" sz="1800" dirty="0"/>
          </a:p>
          <a:p>
            <a:endParaRPr lang="en-US" altLang="ja-JP" sz="1800" dirty="0"/>
          </a:p>
          <a:p>
            <a:r>
              <a:rPr lang="ja-JP" altLang="en-US" sz="1800" dirty="0"/>
              <a:t>④緑色の受話器マークをタップします。</a:t>
            </a:r>
            <a:endParaRPr lang="en-US" altLang="ja-JP" sz="1800" dirty="0"/>
          </a:p>
          <a:p>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3286B176-4962-03CA-8867-955E1E9781D9}"/>
              </a:ext>
            </a:extLst>
          </p:cNvPr>
          <p:cNvSpPr>
            <a:spLocks noGrp="1" noRot="1" noChangeAspect="1"/>
          </p:cNvSpPr>
          <p:nvPr>
            <p:ph type="sldImg"/>
          </p:nvPr>
        </p:nvSpPr>
        <p:spPr/>
      </p:sp>
    </p:spTree>
    <p:extLst>
      <p:ext uri="{BB962C8B-B14F-4D97-AF65-F5344CB8AC3E}">
        <p14:creationId xmlns:p14="http://schemas.microsoft.com/office/powerpoint/2010/main" val="214534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ja-JP" sz="1800" dirty="0"/>
              <a:t>第</a:t>
            </a:r>
            <a:r>
              <a:rPr lang="en-US" altLang="ja-JP" sz="1800" dirty="0"/>
              <a:t>4</a:t>
            </a:r>
            <a:r>
              <a:rPr lang="ja-JP" altLang="ja-JP" sz="1800" dirty="0"/>
              <a:t>章では、</a:t>
            </a:r>
            <a:r>
              <a:rPr lang="ja-JP" altLang="en-US" sz="1800" dirty="0"/>
              <a:t>利用の流れ</a:t>
            </a:r>
            <a:r>
              <a:rPr lang="ja-JP" altLang="ja-JP" sz="1800" dirty="0"/>
              <a:t>について学びます。</a:t>
            </a:r>
            <a:r>
              <a:rPr lang="en-US" altLang="ja-JP" sz="1800" dirty="0"/>
              <a:t>​</a:t>
            </a:r>
          </a:p>
          <a:p>
            <a:endParaRPr lang="en-US" altLang="ja-JP" sz="1800" dirty="0"/>
          </a:p>
          <a:p>
            <a:r>
              <a:rPr lang="ja-JP" altLang="ja-JP" sz="1800" dirty="0"/>
              <a:t>第</a:t>
            </a:r>
            <a:r>
              <a:rPr lang="en-US" altLang="ja-JP" sz="1800" dirty="0"/>
              <a:t>5</a:t>
            </a:r>
            <a:r>
              <a:rPr lang="ja-JP" altLang="ja-JP" sz="1800" dirty="0"/>
              <a:t>章では</a:t>
            </a:r>
            <a:r>
              <a:rPr lang="ja-JP" altLang="en-US" sz="1800" dirty="0"/>
              <a:t>、サービス提供とお問合せ先について紹介いたします。</a:t>
            </a:r>
            <a:endParaRPr lang="en-US" altLang="ja-JP" sz="1800" dirty="0"/>
          </a:p>
          <a:p>
            <a:endParaRPr lang="en-US" altLang="ja-JP" sz="1800" dirty="0"/>
          </a:p>
          <a:p>
            <a:endParaRPr lang="en-US" altLang="ja-JP" sz="1800" dirty="0"/>
          </a:p>
          <a:p>
            <a:endParaRPr lang="en-US" altLang="ja-JP" sz="1800" dirty="0"/>
          </a:p>
        </p:txBody>
      </p:sp>
      <p:sp>
        <p:nvSpPr>
          <p:cNvPr id="5" name="スライド イメージ プレースホルダー 4">
            <a:extLst>
              <a:ext uri="{FF2B5EF4-FFF2-40B4-BE49-F238E27FC236}">
                <a16:creationId xmlns:a16="http://schemas.microsoft.com/office/drawing/2014/main" id="{AB335EA8-DB64-EB74-EBB5-D9B239E295CB}"/>
              </a:ext>
            </a:extLst>
          </p:cNvPr>
          <p:cNvSpPr>
            <a:spLocks noGrp="1" noRot="1" noChangeAspect="1"/>
          </p:cNvSpPr>
          <p:nvPr>
            <p:ph type="sldImg"/>
          </p:nvPr>
        </p:nvSpPr>
        <p:spPr/>
      </p:sp>
    </p:spTree>
    <p:extLst>
      <p:ext uri="{BB962C8B-B14F-4D97-AF65-F5344CB8AC3E}">
        <p14:creationId xmlns:p14="http://schemas.microsoft.com/office/powerpoint/2010/main" val="556740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次に、発着信の履歴から電話をかける方法をご説明いたします。</a:t>
            </a:r>
            <a:endParaRPr lang="en-US" altLang="ja-JP" sz="1800" dirty="0"/>
          </a:p>
          <a:p>
            <a:endParaRPr lang="en-US" altLang="ja-JP" sz="1800" dirty="0"/>
          </a:p>
          <a:p>
            <a:pPr lvl="0"/>
            <a:r>
              <a:rPr lang="ja-JP" altLang="en-US" sz="1800" dirty="0"/>
              <a:t>①履歴ボタンをタップします。</a:t>
            </a:r>
            <a:endParaRPr lang="en-US" altLang="ja-JP" sz="1800" dirty="0"/>
          </a:p>
          <a:p>
            <a:pPr lvl="0"/>
            <a:endParaRPr lang="en-US" altLang="ja-JP" sz="1800" dirty="0"/>
          </a:p>
          <a:p>
            <a:pPr lvl="0"/>
            <a:r>
              <a:rPr lang="ja-JP" altLang="en-US" sz="1800" dirty="0"/>
              <a:t>②履歴一覧が表示されます。</a:t>
            </a:r>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449F313A-6450-49FF-CE03-80178697D464}"/>
              </a:ext>
            </a:extLst>
          </p:cNvPr>
          <p:cNvSpPr>
            <a:spLocks noGrp="1" noRot="1" noChangeAspect="1"/>
          </p:cNvSpPr>
          <p:nvPr>
            <p:ph type="sldImg"/>
          </p:nvPr>
        </p:nvSpPr>
        <p:spPr/>
      </p:sp>
    </p:spTree>
    <p:extLst>
      <p:ext uri="{BB962C8B-B14F-4D97-AF65-F5344CB8AC3E}">
        <p14:creationId xmlns:p14="http://schemas.microsoft.com/office/powerpoint/2010/main" val="2898136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③電話をかける履歴を選択します。</a:t>
            </a:r>
            <a:endParaRPr lang="en-US" altLang="ja-JP" sz="1800" dirty="0"/>
          </a:p>
          <a:p>
            <a:endParaRPr lang="en-US" altLang="ja-JP" sz="1800" dirty="0"/>
          </a:p>
          <a:p>
            <a:r>
              <a:rPr lang="ja-JP" altLang="en-US" sz="1800" dirty="0"/>
              <a:t>④緑色の受話器マークをタップします。</a:t>
            </a:r>
            <a:endParaRPr lang="en-US" altLang="ja-JP" sz="1800" dirty="0"/>
          </a:p>
          <a:p>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881329F0-11AD-2EF2-A944-FD8402000F01}"/>
              </a:ext>
            </a:extLst>
          </p:cNvPr>
          <p:cNvSpPr>
            <a:spLocks noGrp="1" noRot="1" noChangeAspect="1"/>
          </p:cNvSpPr>
          <p:nvPr>
            <p:ph type="sldImg"/>
          </p:nvPr>
        </p:nvSpPr>
        <p:spPr/>
      </p:sp>
    </p:spTree>
    <p:extLst>
      <p:ext uri="{BB962C8B-B14F-4D97-AF65-F5344CB8AC3E}">
        <p14:creationId xmlns:p14="http://schemas.microsoft.com/office/powerpoint/2010/main" val="300176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もし設定で文字入力オペレータを選択している場合は、電話が混雑している場合、オペレータが空くまで待機画面が表示されます。</a:t>
            </a:r>
            <a:endParaRPr lang="en-US" altLang="ja-JP" sz="1800" dirty="0"/>
          </a:p>
          <a:p>
            <a:endParaRPr lang="en-US" altLang="ja-JP" sz="1800" dirty="0"/>
          </a:p>
          <a:p>
            <a:r>
              <a:rPr lang="ja-JP" altLang="en-US" sz="1800" dirty="0"/>
              <a:t>待機画面では待機順番が表示されます。</a:t>
            </a:r>
            <a:endParaRPr lang="en-US" altLang="ja-JP" sz="1800" dirty="0"/>
          </a:p>
          <a:p>
            <a:endParaRPr lang="en-US" altLang="ja-JP" sz="1800" dirty="0"/>
          </a:p>
          <a:p>
            <a:r>
              <a:rPr lang="ja-JP" altLang="en-US" sz="1800" dirty="0"/>
              <a:t>そのままオペレータが空くまで待つか、音声認識に切り替えることもできます。</a:t>
            </a:r>
            <a:endParaRPr lang="en-US" altLang="ja-JP" sz="1800" dirty="0"/>
          </a:p>
          <a:p>
            <a:endParaRPr lang="en-US" altLang="ja-JP" sz="1800" dirty="0"/>
          </a:p>
          <a:p>
            <a:r>
              <a:rPr lang="ja-JP" altLang="en-US" sz="1800" dirty="0"/>
              <a:t>また、ヨメテルから発信すると、相手には</a:t>
            </a:r>
            <a:r>
              <a:rPr lang="en-US" altLang="ja-JP" sz="1800" dirty="0"/>
              <a:t>050</a:t>
            </a:r>
            <a:r>
              <a:rPr lang="ja-JP" altLang="en-US" sz="1800" dirty="0"/>
              <a:t>から始まるヨメテル用電話番号（携帯電話の電話番号と異なる番号）が表示されます。</a:t>
            </a:r>
            <a:endParaRPr lang="en-US" altLang="ja-JP" sz="1800" dirty="0"/>
          </a:p>
          <a:p>
            <a:endParaRPr lang="en-US" altLang="ja-JP" sz="1800" dirty="0"/>
          </a:p>
          <a:p>
            <a:r>
              <a:rPr lang="ja-JP" altLang="en-US" sz="1800" dirty="0"/>
              <a:t>ヨメテルの利用者から電話を受ける場合、以下のガイダンスが流れます。「電話リレーサービスのヨメテルです。あなたの声を文字にして、相手に表示します。はっきりとお話しください。」</a:t>
            </a:r>
          </a:p>
          <a:p>
            <a:endParaRPr lang="en-US" altLang="ja-JP" sz="1800" dirty="0"/>
          </a:p>
        </p:txBody>
      </p:sp>
      <p:sp>
        <p:nvSpPr>
          <p:cNvPr id="11" name="スライド イメージ プレースホルダー 10">
            <a:extLst>
              <a:ext uri="{FF2B5EF4-FFF2-40B4-BE49-F238E27FC236}">
                <a16:creationId xmlns:a16="http://schemas.microsoft.com/office/drawing/2014/main" id="{0504B044-D26D-DE94-AE7D-B6A10304AC6D}"/>
              </a:ext>
            </a:extLst>
          </p:cNvPr>
          <p:cNvSpPr>
            <a:spLocks noGrp="1" noRot="1" noChangeAspect="1"/>
          </p:cNvSpPr>
          <p:nvPr>
            <p:ph type="sldImg"/>
          </p:nvPr>
        </p:nvSpPr>
        <p:spPr/>
      </p:sp>
    </p:spTree>
    <p:extLst>
      <p:ext uri="{BB962C8B-B14F-4D97-AF65-F5344CB8AC3E}">
        <p14:creationId xmlns:p14="http://schemas.microsoft.com/office/powerpoint/2010/main" val="2485063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次に、電話を受ける方法についてご説明いたします。</a:t>
            </a:r>
            <a:endParaRPr lang="en-US" altLang="ja-JP" sz="1800" dirty="0"/>
          </a:p>
          <a:p>
            <a:r>
              <a:rPr lang="ja-JP" altLang="en-US" sz="1800" dirty="0"/>
              <a:t>電話を受ける方法は、</a:t>
            </a:r>
            <a:r>
              <a:rPr lang="en-US" altLang="ja-JP" sz="1800" dirty="0"/>
              <a:t>Android</a:t>
            </a:r>
            <a:r>
              <a:rPr lang="ja-JP" altLang="en-US" sz="1800" dirty="0"/>
              <a:t>のスマートフォンと</a:t>
            </a:r>
            <a:r>
              <a:rPr lang="en-US" altLang="ja-JP" sz="1800" dirty="0"/>
              <a:t>iPhone</a:t>
            </a:r>
            <a:r>
              <a:rPr lang="ja-JP" altLang="en-US" sz="1800" dirty="0"/>
              <a:t>で操作方法が異なります。</a:t>
            </a:r>
            <a:endParaRPr lang="en-US" altLang="ja-JP" sz="1800" dirty="0"/>
          </a:p>
          <a:p>
            <a:endParaRPr lang="ja-JP" altLang="en-US" sz="1800" dirty="0"/>
          </a:p>
          <a:p>
            <a:r>
              <a:rPr lang="ja-JP" altLang="en-US" sz="1800" dirty="0"/>
              <a:t>まずは</a:t>
            </a:r>
            <a:r>
              <a:rPr lang="en-US" altLang="ja-JP" sz="1800" dirty="0"/>
              <a:t>Android</a:t>
            </a:r>
            <a:r>
              <a:rPr lang="ja-JP" altLang="en-US" sz="1800" dirty="0"/>
              <a:t>のスマートフォンでの操作方法からご説明いたします。</a:t>
            </a:r>
          </a:p>
          <a:p>
            <a:endParaRPr lang="en-US" altLang="ja-JP" sz="1800" dirty="0"/>
          </a:p>
          <a:p>
            <a:r>
              <a:rPr lang="ja-JP" altLang="en-US" sz="1800" dirty="0"/>
              <a:t>①</a:t>
            </a:r>
            <a:r>
              <a:rPr lang="en-US" altLang="ja-JP" sz="1800" dirty="0"/>
              <a:t>Android</a:t>
            </a:r>
            <a:r>
              <a:rPr lang="ja-JP" altLang="en-US" sz="1800" dirty="0"/>
              <a:t>のスマートフォンでアプリを開いた状態で電話を受ける場合は、緑色の受話器マークまたは応答ボタンをタップします。</a:t>
            </a:r>
            <a:endParaRPr lang="en-US" altLang="ja-JP" sz="1800" dirty="0"/>
          </a:p>
          <a:p>
            <a:endParaRPr lang="en-US" altLang="ja-JP" sz="1800" dirty="0"/>
          </a:p>
          <a:p>
            <a:r>
              <a:rPr lang="ja-JP" altLang="en-US" sz="1800" dirty="0"/>
              <a:t>これで電話を受けることができます。</a:t>
            </a:r>
          </a:p>
          <a:p>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E95DA348-94F5-2528-5BD7-B9C482E01903}"/>
              </a:ext>
            </a:extLst>
          </p:cNvPr>
          <p:cNvSpPr>
            <a:spLocks noGrp="1" noRot="1" noChangeAspect="1"/>
          </p:cNvSpPr>
          <p:nvPr>
            <p:ph type="sldImg"/>
          </p:nvPr>
        </p:nvSpPr>
        <p:spPr/>
      </p:sp>
    </p:spTree>
    <p:extLst>
      <p:ext uri="{BB962C8B-B14F-4D97-AF65-F5344CB8AC3E}">
        <p14:creationId xmlns:p14="http://schemas.microsoft.com/office/powerpoint/2010/main" val="3470595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次に、</a:t>
            </a:r>
            <a:r>
              <a:rPr lang="en-US" altLang="ja-JP" sz="1800" dirty="0"/>
              <a:t>iPhone</a:t>
            </a:r>
            <a:r>
              <a:rPr lang="ja-JP" altLang="en-US" sz="1800" dirty="0"/>
              <a:t>での操作方法をご説明いたします。</a:t>
            </a:r>
            <a:endParaRPr lang="en-US" altLang="ja-JP" sz="1800" dirty="0"/>
          </a:p>
          <a:p>
            <a:endParaRPr lang="en-US" altLang="ja-JP" sz="1800" dirty="0"/>
          </a:p>
          <a:p>
            <a:r>
              <a:rPr lang="ja-JP" altLang="en-US" sz="1800" dirty="0"/>
              <a:t>①</a:t>
            </a:r>
            <a:r>
              <a:rPr lang="en-US" altLang="ja-JP" sz="1800" dirty="0"/>
              <a:t>iPhone</a:t>
            </a:r>
            <a:r>
              <a:rPr lang="ja-JP" altLang="en-US" sz="1800" dirty="0"/>
              <a:t>でアプリを開いた状態で電話を受ける場合は、緑色の受話器マークまたは応答ボタンをタップします。</a:t>
            </a:r>
            <a:endParaRPr lang="en-US" altLang="ja-JP" sz="1800" dirty="0"/>
          </a:p>
          <a:p>
            <a:endParaRPr lang="ja-JP" altLang="en-US" sz="1800" dirty="0"/>
          </a:p>
          <a:p>
            <a:pPr lvl="0"/>
            <a:r>
              <a:rPr lang="ja-JP" altLang="en-US" sz="1800" dirty="0"/>
              <a:t>これで電話を受けることができます。</a:t>
            </a:r>
          </a:p>
          <a:p>
            <a:endParaRPr lang="en-US" altLang="ja-JP" sz="1800" dirty="0"/>
          </a:p>
        </p:txBody>
      </p:sp>
      <p:sp>
        <p:nvSpPr>
          <p:cNvPr id="7" name="スライド イメージ プレースホルダー 6">
            <a:extLst>
              <a:ext uri="{FF2B5EF4-FFF2-40B4-BE49-F238E27FC236}">
                <a16:creationId xmlns:a16="http://schemas.microsoft.com/office/drawing/2014/main" id="{0E2F9A26-D692-4F5F-515F-FC43D66CDD2C}"/>
              </a:ext>
            </a:extLst>
          </p:cNvPr>
          <p:cNvSpPr>
            <a:spLocks noGrp="1" noRot="1" noChangeAspect="1"/>
          </p:cNvSpPr>
          <p:nvPr>
            <p:ph type="sldImg"/>
          </p:nvPr>
        </p:nvSpPr>
        <p:spPr/>
      </p:sp>
    </p:spTree>
    <p:extLst>
      <p:ext uri="{BB962C8B-B14F-4D97-AF65-F5344CB8AC3E}">
        <p14:creationId xmlns:p14="http://schemas.microsoft.com/office/powerpoint/2010/main" val="2309958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次に、画面ロック中に電話を受ける方法についてご説明いたします。</a:t>
            </a:r>
          </a:p>
          <a:p>
            <a:endParaRPr lang="en-US" altLang="ja-JP" sz="1800" dirty="0"/>
          </a:p>
          <a:p>
            <a:r>
              <a:rPr lang="ja-JP" altLang="en-US" sz="1800" dirty="0"/>
              <a:t>①</a:t>
            </a:r>
            <a:r>
              <a:rPr lang="en-US" altLang="ja-JP" sz="1800" dirty="0"/>
              <a:t>Android</a:t>
            </a:r>
            <a:r>
              <a:rPr lang="ja-JP" altLang="en-US" sz="1800" dirty="0"/>
              <a:t>のスマートフォンで画面ロック中に電話を受ける場合は、緑色の受話器マークをタップします。</a:t>
            </a:r>
            <a:endParaRPr lang="en-US" altLang="ja-JP" sz="1800" dirty="0"/>
          </a:p>
          <a:p>
            <a:endParaRPr lang="en-US" altLang="ja-JP" sz="1800" dirty="0"/>
          </a:p>
          <a:p>
            <a:r>
              <a:rPr lang="ja-JP" altLang="en-US" sz="1800" dirty="0"/>
              <a:t>これで電話を受けることができます。</a:t>
            </a:r>
          </a:p>
          <a:p>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E95DA348-94F5-2528-5BD7-B9C482E01903}"/>
              </a:ext>
            </a:extLst>
          </p:cNvPr>
          <p:cNvSpPr>
            <a:spLocks noGrp="1" noRot="1" noChangeAspect="1"/>
          </p:cNvSpPr>
          <p:nvPr>
            <p:ph type="sldImg"/>
          </p:nvPr>
        </p:nvSpPr>
        <p:spPr/>
      </p:sp>
    </p:spTree>
    <p:extLst>
      <p:ext uri="{BB962C8B-B14F-4D97-AF65-F5344CB8AC3E}">
        <p14:creationId xmlns:p14="http://schemas.microsoft.com/office/powerpoint/2010/main" val="1642156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次に、</a:t>
            </a:r>
            <a:r>
              <a:rPr lang="en-US" altLang="ja-JP" sz="1800" dirty="0"/>
              <a:t>iPhone</a:t>
            </a:r>
            <a:r>
              <a:rPr lang="ja-JP" altLang="en-US" sz="1800" dirty="0"/>
              <a:t>で画面ロック中に電話を受ける方法です。</a:t>
            </a:r>
            <a:endParaRPr lang="en-US" altLang="ja-JP" sz="1800" dirty="0"/>
          </a:p>
          <a:p>
            <a:endParaRPr lang="en-US" altLang="ja-JP" sz="1800" dirty="0"/>
          </a:p>
          <a:p>
            <a:r>
              <a:rPr lang="ja-JP" altLang="en-US" sz="1800" dirty="0"/>
              <a:t>①「スライドで応答」部分を左から右にスクロールします。</a:t>
            </a:r>
            <a:endParaRPr lang="en-US" altLang="ja-JP" sz="1800" dirty="0"/>
          </a:p>
          <a:p>
            <a:endParaRPr lang="en-US" altLang="ja-JP" sz="1800" dirty="0"/>
          </a:p>
          <a:p>
            <a:pPr lvl="0"/>
            <a:r>
              <a:rPr lang="ja-JP" altLang="en-US" sz="1800" dirty="0"/>
              <a:t>②「ヨメテル」をタップします。</a:t>
            </a:r>
          </a:p>
          <a:p>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41B54F91-4C0D-C9DD-E3A6-35F26B662AA4}"/>
              </a:ext>
            </a:extLst>
          </p:cNvPr>
          <p:cNvSpPr>
            <a:spLocks noGrp="1" noRot="1" noChangeAspect="1"/>
          </p:cNvSpPr>
          <p:nvPr>
            <p:ph type="sldImg"/>
          </p:nvPr>
        </p:nvSpPr>
        <p:spPr/>
      </p:sp>
    </p:spTree>
    <p:extLst>
      <p:ext uri="{BB962C8B-B14F-4D97-AF65-F5344CB8AC3E}">
        <p14:creationId xmlns:p14="http://schemas.microsoft.com/office/powerpoint/2010/main" val="4035525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r>
              <a:rPr lang="ja-JP" altLang="en-US" sz="1800" dirty="0"/>
              <a:t>③パスコードを入力します。</a:t>
            </a:r>
            <a:endParaRPr lang="en-US" altLang="ja-JP" sz="1800" dirty="0"/>
          </a:p>
          <a:p>
            <a:pPr lvl="0"/>
            <a:endParaRPr lang="en-US" altLang="ja-JP" sz="1800" dirty="0"/>
          </a:p>
          <a:p>
            <a:pPr lvl="0"/>
            <a:r>
              <a:rPr lang="ja-JP" altLang="en-US" sz="1800" dirty="0"/>
              <a:t>パスコード入力後、通話画面が表示されます。</a:t>
            </a:r>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97EF83B5-AC0A-7206-1858-FDE5122D54E7}"/>
              </a:ext>
            </a:extLst>
          </p:cNvPr>
          <p:cNvSpPr>
            <a:spLocks noGrp="1" noRot="1" noChangeAspect="1"/>
          </p:cNvSpPr>
          <p:nvPr>
            <p:ph type="sldImg"/>
          </p:nvPr>
        </p:nvSpPr>
        <p:spPr/>
      </p:sp>
    </p:spTree>
    <p:extLst>
      <p:ext uri="{BB962C8B-B14F-4D97-AF65-F5344CB8AC3E}">
        <p14:creationId xmlns:p14="http://schemas.microsoft.com/office/powerpoint/2010/main" val="546317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通話状態になると、通話画面が表示されます。</a:t>
            </a:r>
            <a:endParaRPr lang="en-US" altLang="ja-JP" sz="1800" dirty="0"/>
          </a:p>
          <a:p>
            <a:endParaRPr lang="en-US" altLang="ja-JP" sz="1800" dirty="0"/>
          </a:p>
          <a:p>
            <a:r>
              <a:rPr lang="ja-JP" altLang="en-US" sz="1800" dirty="0"/>
              <a:t>①こちらが通話画面です。</a:t>
            </a:r>
            <a:endParaRPr lang="en-US" altLang="ja-JP" sz="1800" dirty="0"/>
          </a:p>
          <a:p>
            <a:endParaRPr lang="en-US" altLang="ja-JP" sz="1800" dirty="0"/>
          </a:p>
          <a:p>
            <a:r>
              <a:rPr lang="ja-JP" altLang="en-US" sz="1800" dirty="0"/>
              <a:t>スマートフォンに向かって発声することで、画面上に文字が表示されます。</a:t>
            </a:r>
            <a:endParaRPr lang="en-US" altLang="ja-JP" sz="1800" dirty="0"/>
          </a:p>
          <a:p>
            <a:endParaRPr lang="en-US" altLang="ja-JP" sz="1800" dirty="0"/>
          </a:p>
          <a:p>
            <a:r>
              <a:rPr lang="ja-JP" altLang="en-US" sz="1800" dirty="0"/>
              <a:t>②こちらがダイヤルボタンです。</a:t>
            </a:r>
            <a:endParaRPr lang="en-US" altLang="ja-JP" sz="1800" dirty="0"/>
          </a:p>
          <a:p>
            <a:endParaRPr lang="en-US" altLang="ja-JP" sz="1800" dirty="0"/>
          </a:p>
          <a:p>
            <a:r>
              <a:rPr lang="ja-JP" altLang="en-US" sz="1800" dirty="0"/>
              <a:t>こちらをタップすることでダイヤルの入力ができる画面が表示され、通話中に数字やマークをタップすることができます。</a:t>
            </a:r>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F5262550-DD37-1B25-C8CF-489B873A9DD0}"/>
              </a:ext>
            </a:extLst>
          </p:cNvPr>
          <p:cNvSpPr>
            <a:spLocks noGrp="1" noRot="1" noChangeAspect="1"/>
          </p:cNvSpPr>
          <p:nvPr>
            <p:ph type="sldImg"/>
          </p:nvPr>
        </p:nvSpPr>
        <p:spPr/>
      </p:sp>
    </p:spTree>
    <p:extLst>
      <p:ext uri="{BB962C8B-B14F-4D97-AF65-F5344CB8AC3E}">
        <p14:creationId xmlns:p14="http://schemas.microsoft.com/office/powerpoint/2010/main" val="523056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r>
              <a:rPr lang="ja-JP" altLang="en-US" sz="1800" dirty="0"/>
              <a:t>③こちらが終了ボタンです。</a:t>
            </a:r>
            <a:endParaRPr lang="en-US" altLang="ja-JP" sz="1800" dirty="0"/>
          </a:p>
          <a:p>
            <a:pPr lvl="0"/>
            <a:endParaRPr lang="en-US" altLang="ja-JP" sz="1800" dirty="0"/>
          </a:p>
          <a:p>
            <a:pPr lvl="0"/>
            <a:r>
              <a:rPr lang="ja-JP" altLang="en-US" sz="1800" dirty="0"/>
              <a:t>通話を終了する際にタップします。</a:t>
            </a:r>
            <a:endParaRPr lang="en-US" altLang="ja-JP" sz="1800" dirty="0"/>
          </a:p>
          <a:p>
            <a:pPr lvl="0"/>
            <a:endParaRPr lang="en-US" altLang="ja-JP" sz="1800" dirty="0"/>
          </a:p>
          <a:p>
            <a:pPr lvl="0"/>
            <a:endParaRPr lang="en-US" altLang="ja-JP" sz="1800" dirty="0"/>
          </a:p>
          <a:p>
            <a:pPr lvl="0"/>
            <a:r>
              <a:rPr lang="ja-JP" altLang="en-US" sz="1800" dirty="0"/>
              <a:t>④こちらがミュートボタンです。</a:t>
            </a:r>
            <a:endParaRPr lang="en-US" altLang="ja-JP" sz="1800" dirty="0"/>
          </a:p>
          <a:p>
            <a:pPr lvl="0"/>
            <a:endParaRPr lang="en-US" altLang="ja-JP" sz="1800" dirty="0"/>
          </a:p>
          <a:p>
            <a:pPr lvl="0"/>
            <a:r>
              <a:rPr lang="ja-JP" altLang="en-US" sz="1800" dirty="0"/>
              <a:t>タップすると自分の声が相手にきこえなくなります。</a:t>
            </a:r>
          </a:p>
          <a:p>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BA1118B8-0833-90C0-D7EC-111000FA76C4}"/>
              </a:ext>
            </a:extLst>
          </p:cNvPr>
          <p:cNvSpPr>
            <a:spLocks noGrp="1" noRot="1" noChangeAspect="1"/>
          </p:cNvSpPr>
          <p:nvPr>
            <p:ph type="sldImg"/>
          </p:nvPr>
        </p:nvSpPr>
        <p:spPr/>
      </p:sp>
    </p:spTree>
    <p:extLst>
      <p:ext uri="{BB962C8B-B14F-4D97-AF65-F5344CB8AC3E}">
        <p14:creationId xmlns:p14="http://schemas.microsoft.com/office/powerpoint/2010/main" val="278804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800" dirty="0"/>
              <a:t>ここでは、ヨメテルの概要をご説明いたします。</a:t>
            </a:r>
            <a:endParaRPr lang="en-US" altLang="ja-JP" sz="1800" dirty="0"/>
          </a:p>
          <a:p>
            <a:endParaRPr lang="en-US" altLang="ja-JP" sz="1800"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7B95845C-E0B9-A692-68DE-B4A95CFAB431}"/>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⑤こちらが内蔵オーディオボタンです。</a:t>
            </a:r>
            <a:endParaRPr lang="en-US" altLang="ja-JP" sz="1800" dirty="0"/>
          </a:p>
          <a:p>
            <a:endParaRPr lang="en-US" altLang="ja-JP" sz="1800" dirty="0"/>
          </a:p>
          <a:p>
            <a:r>
              <a:rPr lang="ja-JP" altLang="en-US" sz="1800" dirty="0"/>
              <a:t>端末の場合は、スマートフォンから声がきこえ、スピーカーを選択するとスピーカーから音声がきこえます。</a:t>
            </a:r>
            <a:endParaRPr lang="en-US" altLang="ja-JP" sz="1800" dirty="0"/>
          </a:p>
          <a:p>
            <a:endParaRPr lang="en-US" altLang="ja-JP" sz="1800" dirty="0"/>
          </a:p>
          <a:p>
            <a:endParaRPr lang="en-US" altLang="ja-JP" sz="1800" dirty="0"/>
          </a:p>
          <a:p>
            <a:r>
              <a:rPr lang="ja-JP" altLang="en-US" sz="1800" dirty="0"/>
              <a:t>⑥こちらが通話評価画面です。通話終了時に表示されます。</a:t>
            </a:r>
            <a:endParaRPr lang="en-US" altLang="ja-JP" sz="1800" dirty="0"/>
          </a:p>
          <a:p>
            <a:endParaRPr lang="en-US" altLang="ja-JP" sz="1800" dirty="0"/>
          </a:p>
          <a:p>
            <a:r>
              <a:rPr lang="ja-JP" altLang="en-US" sz="1800" dirty="0"/>
              <a:t>通話表示画面では、評価いただき「送信する」をタップするか、評価をしない場合は、左上の</a:t>
            </a:r>
            <a:r>
              <a:rPr lang="en-US" altLang="ja-JP" sz="1800" dirty="0"/>
              <a:t>×</a:t>
            </a:r>
            <a:r>
              <a:rPr lang="ja-JP" altLang="en-US" sz="1800" dirty="0"/>
              <a:t>をタップすると画面が閉じます。</a:t>
            </a:r>
          </a:p>
          <a:p>
            <a:endParaRPr lang="ja-JP" altLang="en-US"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4CBA7A1B-CCEB-9D88-9B1D-E42AAE9962E9}"/>
              </a:ext>
            </a:extLst>
          </p:cNvPr>
          <p:cNvSpPr>
            <a:spLocks noGrp="1" noRot="1" noChangeAspect="1"/>
          </p:cNvSpPr>
          <p:nvPr>
            <p:ph type="sldImg"/>
          </p:nvPr>
        </p:nvSpPr>
        <p:spPr/>
      </p:sp>
    </p:spTree>
    <p:extLst>
      <p:ext uri="{BB962C8B-B14F-4D97-AF65-F5344CB8AC3E}">
        <p14:creationId xmlns:p14="http://schemas.microsoft.com/office/powerpoint/2010/main" val="3953240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⑦通話終了後、</a:t>
            </a:r>
            <a:r>
              <a:rPr lang="en-US" altLang="ja-JP" sz="1800" dirty="0"/>
              <a:t>1</a:t>
            </a:r>
            <a:r>
              <a:rPr lang="ja-JP" altLang="en-US" sz="1800" dirty="0"/>
              <a:t>時間は文字化された履歴を表示することができます。</a:t>
            </a:r>
            <a:endParaRPr lang="en-US" altLang="ja-JP" sz="1800" dirty="0"/>
          </a:p>
          <a:p>
            <a:endParaRPr lang="ja-JP" altLang="en-US" sz="1800" dirty="0"/>
          </a:p>
          <a:p>
            <a:r>
              <a:rPr lang="ja-JP" altLang="en-US" sz="1800" dirty="0"/>
              <a:t>こちらはメイン画面の履歴から確認することができます。</a:t>
            </a:r>
          </a:p>
        </p:txBody>
      </p:sp>
      <p:sp>
        <p:nvSpPr>
          <p:cNvPr id="5" name="スライド イメージ プレースホルダー 4">
            <a:extLst>
              <a:ext uri="{FF2B5EF4-FFF2-40B4-BE49-F238E27FC236}">
                <a16:creationId xmlns:a16="http://schemas.microsoft.com/office/drawing/2014/main" id="{14A45C8D-3FA1-A749-69B1-90D4ECAC57D0}"/>
              </a:ext>
            </a:extLst>
          </p:cNvPr>
          <p:cNvSpPr>
            <a:spLocks noGrp="1" noRot="1" noChangeAspect="1"/>
          </p:cNvSpPr>
          <p:nvPr>
            <p:ph type="sldImg"/>
          </p:nvPr>
        </p:nvSpPr>
        <p:spPr/>
      </p:sp>
    </p:spTree>
    <p:extLst>
      <p:ext uri="{BB962C8B-B14F-4D97-AF65-F5344CB8AC3E}">
        <p14:creationId xmlns:p14="http://schemas.microsoft.com/office/powerpoint/2010/main" val="2629821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sz="1800" dirty="0"/>
              <a:t>第</a:t>
            </a:r>
            <a:r>
              <a:rPr lang="ja-JP" altLang="en-US" sz="1800" dirty="0"/>
              <a:t>５</a:t>
            </a:r>
            <a:r>
              <a:rPr lang="ja-JP" altLang="ja-JP" sz="1800" dirty="0"/>
              <a:t>章では</a:t>
            </a:r>
            <a:r>
              <a:rPr lang="ja-JP" altLang="en-US" sz="1800" dirty="0"/>
              <a:t>、サービス提供者とお問合せ先についてご紹介いたします。</a:t>
            </a:r>
            <a:endParaRPr lang="en-US" altLang="ja-JP" sz="1800" dirty="0"/>
          </a:p>
          <a:p>
            <a:endParaRPr lang="ja-JP" altLang="en-US" sz="1800"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a:p>
        </p:txBody>
      </p:sp>
      <p:sp>
        <p:nvSpPr>
          <p:cNvPr id="7" name="スライド イメージ プレースホルダー 6">
            <a:extLst>
              <a:ext uri="{FF2B5EF4-FFF2-40B4-BE49-F238E27FC236}">
                <a16:creationId xmlns:a16="http://schemas.microsoft.com/office/drawing/2014/main" id="{5FFC34BC-FC48-7EA7-3223-0E255736C5BC}"/>
              </a:ext>
            </a:extLst>
          </p:cNvPr>
          <p:cNvSpPr>
            <a:spLocks noGrp="1" noRot="1" noChangeAspect="1"/>
          </p:cNvSpPr>
          <p:nvPr>
            <p:ph type="sldImg"/>
          </p:nvPr>
        </p:nvSpPr>
        <p:spPr/>
      </p:sp>
    </p:spTree>
    <p:extLst>
      <p:ext uri="{BB962C8B-B14F-4D97-AF65-F5344CB8AC3E}">
        <p14:creationId xmlns:p14="http://schemas.microsoft.com/office/powerpoint/2010/main" val="39813444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ヨメテル</a:t>
            </a:r>
            <a:r>
              <a:rPr lang="ja-JP" altLang="ja-JP" sz="1800" dirty="0"/>
              <a:t>を利用するための</a:t>
            </a:r>
            <a:r>
              <a:rPr lang="ja-JP" altLang="en-US" sz="1800" dirty="0"/>
              <a:t>サービス提供機関に関する詳細な情報は記載の</a:t>
            </a:r>
            <a:r>
              <a:rPr lang="en-US" altLang="ja-JP" sz="1800" dirty="0"/>
              <a:t>URL</a:t>
            </a:r>
            <a:r>
              <a:rPr lang="ja-JP" altLang="en-US" sz="1800" dirty="0"/>
              <a:t>をご参照ください。</a:t>
            </a:r>
            <a:endParaRPr lang="en-US" altLang="ja-JP" sz="1800" dirty="0"/>
          </a:p>
          <a:p>
            <a:endParaRPr lang="en-US" altLang="ja-JP" sz="1800" dirty="0"/>
          </a:p>
          <a:p>
            <a:r>
              <a:rPr lang="ja-JP" altLang="en-US" sz="1800" dirty="0"/>
              <a:t>また、その他ご不明点等ございましたら、記載のお問合せ先までご連絡く</a:t>
            </a:r>
            <a:r>
              <a:rPr lang="ja-JP" altLang="ja-JP" sz="1800" dirty="0"/>
              <a:t>ださい。</a:t>
            </a:r>
            <a:r>
              <a:rPr lang="en-US" altLang="ja-JP" sz="1800" dirty="0"/>
              <a:t>​</a:t>
            </a:r>
          </a:p>
          <a:p>
            <a:endParaRPr lang="en-US" altLang="ja-JP" sz="1800" dirty="0"/>
          </a:p>
          <a:p>
            <a:endParaRPr lang="en-US" altLang="ja-JP" sz="1800" dirty="0"/>
          </a:p>
          <a:p>
            <a:r>
              <a:rPr lang="en-US" altLang="ja-JP" sz="1800" dirty="0"/>
              <a:t>​</a:t>
            </a:r>
            <a:r>
              <a:rPr lang="ja-JP" altLang="en-US" sz="1800" dirty="0"/>
              <a:t>文字表示電話サービス（ヨメテル）</a:t>
            </a:r>
            <a:r>
              <a:rPr lang="ja-JP" altLang="ja-JP" sz="1800" dirty="0"/>
              <a:t>についての</a:t>
            </a:r>
            <a:r>
              <a:rPr lang="ja-JP" altLang="en-US" sz="1800" dirty="0"/>
              <a:t>ご</a:t>
            </a:r>
            <a:r>
              <a:rPr lang="ja-JP" altLang="ja-JP" sz="1800" dirty="0"/>
              <a:t>説明は以上です。</a:t>
            </a:r>
            <a:endParaRPr lang="en-US" altLang="ja-JP" sz="1800" dirty="0"/>
          </a:p>
          <a:p>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047AB57D-C1FD-83D7-4BD4-F7287F3BA6AE}"/>
              </a:ext>
            </a:extLst>
          </p:cNvPr>
          <p:cNvSpPr>
            <a:spLocks noGrp="1" noRot="1" noChangeAspect="1"/>
          </p:cNvSpPr>
          <p:nvPr>
            <p:ph type="sldImg"/>
          </p:nvPr>
        </p:nvSpPr>
        <p:spPr/>
      </p:sp>
    </p:spTree>
    <p:extLst>
      <p:ext uri="{BB962C8B-B14F-4D97-AF65-F5344CB8AC3E}">
        <p14:creationId xmlns:p14="http://schemas.microsoft.com/office/powerpoint/2010/main" val="76859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ヨメテルは、電話で相手先の声が聞こえにくいことがある人（以下、きこえにくい人）へのサービスとして、通話相手の音声を文字にする電話です。</a:t>
            </a:r>
            <a:endParaRPr lang="en-US" altLang="ja-JP" sz="1800" dirty="0"/>
          </a:p>
          <a:p>
            <a:endParaRPr lang="en-US" altLang="ja-JP" sz="1800" dirty="0"/>
          </a:p>
          <a:p>
            <a:r>
              <a:rPr lang="en-US" altLang="ja-JP" sz="1800" dirty="0"/>
              <a:t>24</a:t>
            </a:r>
            <a:r>
              <a:rPr lang="ja-JP" altLang="en-US" sz="1800" dirty="0"/>
              <a:t>時間・</a:t>
            </a:r>
            <a:r>
              <a:rPr lang="en-US" altLang="ja-JP" sz="1800" dirty="0"/>
              <a:t>365</a:t>
            </a:r>
            <a:r>
              <a:rPr lang="ja-JP" altLang="en-US" sz="1800" dirty="0"/>
              <a:t>日、双方向での利用、緊急通報機関への連絡も可能です。</a:t>
            </a:r>
            <a:endParaRPr lang="en-US" altLang="ja-JP" sz="1800" dirty="0"/>
          </a:p>
          <a:p>
            <a:endParaRPr lang="en-US" altLang="ja-JP" sz="1800" dirty="0"/>
          </a:p>
          <a:p>
            <a:r>
              <a:rPr lang="ja-JP" altLang="en-US" sz="1800" dirty="0"/>
              <a:t>通話相手の音声を文字にすることで、電話でのコミュニケーションをスムーズにする、法律に基づいた公共インフラとしてのサービスです。</a:t>
            </a:r>
            <a:endParaRPr lang="en-US" altLang="ja-JP" sz="1800" dirty="0"/>
          </a:p>
          <a:p>
            <a:endParaRPr lang="en-US" altLang="ja-JP" sz="1800" dirty="0"/>
          </a:p>
          <a:p>
            <a:r>
              <a:rPr lang="ja-JP" altLang="en-US" sz="1800" dirty="0"/>
              <a:t>ヨメテルは一般財団法人日本財団電話リレーサービスが提供する文字表示電話サービスです。</a:t>
            </a:r>
            <a:endParaRPr lang="en-US" altLang="ja-JP" sz="1800" dirty="0"/>
          </a:p>
          <a:p>
            <a:endParaRPr lang="en-US" altLang="ja-JP" sz="1800" dirty="0"/>
          </a:p>
          <a:p>
            <a:r>
              <a:rPr lang="ja-JP" altLang="en-US" sz="1800" dirty="0"/>
              <a:t>本教材では、こちらのアプリを使用してご説明いたします。</a:t>
            </a:r>
          </a:p>
          <a:p>
            <a:endParaRPr lang="ja-JP" altLang="en-US" sz="1800" dirty="0"/>
          </a:p>
          <a:p>
            <a:endParaRPr lang="en-US" altLang="ja-JP" sz="1800" dirty="0"/>
          </a:p>
        </p:txBody>
      </p:sp>
      <p:sp>
        <p:nvSpPr>
          <p:cNvPr id="5" name="スライド イメージ プレースホルダー 4">
            <a:extLst>
              <a:ext uri="{FF2B5EF4-FFF2-40B4-BE49-F238E27FC236}">
                <a16:creationId xmlns:a16="http://schemas.microsoft.com/office/drawing/2014/main" id="{CD369509-3FE8-EC9E-28AB-C4D31280C9D4}"/>
              </a:ext>
            </a:extLst>
          </p:cNvPr>
          <p:cNvSpPr>
            <a:spLocks noGrp="1" noRot="1" noChangeAspect="1"/>
          </p:cNvSpPr>
          <p:nvPr>
            <p:ph type="sldImg"/>
          </p:nvPr>
        </p:nvSpPr>
        <p:spPr/>
      </p:sp>
    </p:spTree>
    <p:extLst>
      <p:ext uri="{BB962C8B-B14F-4D97-AF65-F5344CB8AC3E}">
        <p14:creationId xmlns:p14="http://schemas.microsoft.com/office/powerpoint/2010/main" val="25709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ヨメテルは直接話をしてコミュニケーションを取ることができます。</a:t>
            </a:r>
            <a:endParaRPr lang="en-US" altLang="ja-JP" sz="1800" dirty="0"/>
          </a:p>
          <a:p>
            <a:endParaRPr lang="en-US" altLang="ja-JP" sz="1800" dirty="0"/>
          </a:p>
          <a:p>
            <a:r>
              <a:rPr lang="ja-JP" altLang="en-US" sz="1800" dirty="0"/>
              <a:t>具体的には、双方会話をすることでコミュニケーションを取ることができ、直接自分で話をして会話をしたい方にとって、コミュニケーションがとりやすいサービスです。</a:t>
            </a:r>
            <a:endParaRPr lang="en-US" altLang="ja-JP" sz="1800" dirty="0"/>
          </a:p>
          <a:p>
            <a:endParaRPr lang="en-US" altLang="ja-JP" sz="1800" dirty="0"/>
          </a:p>
          <a:p>
            <a:r>
              <a:rPr lang="ja-JP" altLang="en-US" sz="1800" dirty="0"/>
              <a:t>また、音声を文字にする料金はかかりません。</a:t>
            </a:r>
            <a:endParaRPr lang="en-US" altLang="ja-JP" sz="1800" dirty="0"/>
          </a:p>
          <a:p>
            <a:endParaRPr lang="en-US" altLang="ja-JP" sz="1800" dirty="0"/>
          </a:p>
          <a:p>
            <a:r>
              <a:rPr lang="ja-JP" altLang="en-US" sz="1800" dirty="0"/>
              <a:t>もし設定で文字入力オペレータを選択している場合は、電話が混雑している場合、オペレータが空くまで待機画面が表示されます。</a:t>
            </a:r>
            <a:endParaRPr lang="en-US" altLang="ja-JP" sz="1800" dirty="0"/>
          </a:p>
          <a:p>
            <a:endParaRPr lang="en-US" altLang="ja-JP" sz="1800" dirty="0"/>
          </a:p>
          <a:p>
            <a:r>
              <a:rPr lang="ja-JP" altLang="en-US" sz="1800" dirty="0"/>
              <a:t>そのままオペレータが空くまで待つか、音声認識に切り替えることもできます。</a:t>
            </a:r>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1DC949BD-F5D0-E005-E0FA-9C8068DBC7DB}"/>
              </a:ext>
            </a:extLst>
          </p:cNvPr>
          <p:cNvSpPr>
            <a:spLocks noGrp="1" noRot="1" noChangeAspect="1"/>
          </p:cNvSpPr>
          <p:nvPr>
            <p:ph type="sldImg"/>
          </p:nvPr>
        </p:nvSpPr>
        <p:spPr/>
      </p:sp>
    </p:spTree>
    <p:extLst>
      <p:ext uri="{BB962C8B-B14F-4D97-AF65-F5344CB8AC3E}">
        <p14:creationId xmlns:p14="http://schemas.microsoft.com/office/powerpoint/2010/main" val="418071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r>
              <a:rPr lang="ja-JP" altLang="en-US" sz="1800" dirty="0"/>
              <a:t>ヨメテルは、電話で相手先の声が聞こえにくいことがある人（以下、きこえにくい人）向けのサービスとして、通話相手の音声を文字にする電話アプリです。</a:t>
            </a:r>
            <a:endParaRPr lang="en-US" altLang="ja-JP" sz="1800" dirty="0"/>
          </a:p>
          <a:p>
            <a:pPr lvl="0"/>
            <a:endParaRPr lang="en-US" altLang="ja-JP" sz="1800" dirty="0"/>
          </a:p>
          <a:p>
            <a:r>
              <a:rPr lang="ja-JP" altLang="en-US" sz="1800" dirty="0"/>
              <a:t>きこえにくい人（難聴者・中途失聴者等）、全ての人が文字表示電話サービス（ヨメテル）のメインユーザーです。</a:t>
            </a:r>
            <a:endParaRPr lang="en-US" altLang="ja-JP" sz="1800" dirty="0"/>
          </a:p>
          <a:p>
            <a:endParaRPr lang="en-US" altLang="ja-JP" sz="1800" dirty="0"/>
          </a:p>
          <a:p>
            <a:r>
              <a:rPr lang="ja-JP" altLang="en-US" sz="1800" dirty="0"/>
              <a:t>ヨメテルは電話で相手先の声がきこえにくいことがある人、耳はきこえにくいが自分の声で話したい（話せる）人たち向けのサービスとして、</a:t>
            </a:r>
            <a:r>
              <a:rPr lang="en-US" altLang="ja-JP" sz="1800" dirty="0"/>
              <a:t>24</a:t>
            </a:r>
            <a:r>
              <a:rPr lang="ja-JP" altLang="en-US" sz="1800" dirty="0"/>
              <a:t>時間・</a:t>
            </a:r>
            <a:r>
              <a:rPr lang="en-US" altLang="ja-JP" sz="1800" dirty="0"/>
              <a:t>365</a:t>
            </a:r>
            <a:r>
              <a:rPr lang="ja-JP" altLang="en-US" sz="1800" dirty="0"/>
              <a:t>日、双方向での利用が可能です。</a:t>
            </a:r>
            <a:endParaRPr lang="en-US" altLang="ja-JP" sz="1800" dirty="0"/>
          </a:p>
          <a:p>
            <a:endParaRPr lang="ja-JP" altLang="en-US" sz="1800" dirty="0"/>
          </a:p>
          <a:p>
            <a:r>
              <a:rPr lang="ja-JP" altLang="en-US" sz="1800" dirty="0"/>
              <a:t>通話相手の音声を文字にすることで、電話でのコミュニケーションをスムーズにする、法律に基づいた公共インフラとしてのサービスです。</a:t>
            </a:r>
          </a:p>
          <a:p>
            <a:endParaRPr lang="en-US" altLang="ja-JP" sz="1800" dirty="0"/>
          </a:p>
        </p:txBody>
      </p:sp>
      <p:sp>
        <p:nvSpPr>
          <p:cNvPr id="5" name="スライド イメージ プレースホルダー 4">
            <a:extLst>
              <a:ext uri="{FF2B5EF4-FFF2-40B4-BE49-F238E27FC236}">
                <a16:creationId xmlns:a16="http://schemas.microsoft.com/office/drawing/2014/main" id="{CCA5855C-0CB1-6661-576D-30AADC5C63FA}"/>
              </a:ext>
            </a:extLst>
          </p:cNvPr>
          <p:cNvSpPr>
            <a:spLocks noGrp="1" noRot="1" noChangeAspect="1"/>
          </p:cNvSpPr>
          <p:nvPr>
            <p:ph type="sldImg"/>
          </p:nvPr>
        </p:nvSpPr>
        <p:spPr/>
      </p:sp>
    </p:spTree>
    <p:extLst>
      <p:ext uri="{BB962C8B-B14F-4D97-AF65-F5344CB8AC3E}">
        <p14:creationId xmlns:p14="http://schemas.microsoft.com/office/powerpoint/2010/main" val="101223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ヨメテルを利用する利点は以下のとおりです。</a:t>
            </a:r>
            <a:endParaRPr lang="en-US" altLang="ja-JP" sz="1800" dirty="0"/>
          </a:p>
          <a:p>
            <a:endParaRPr lang="en-US" altLang="ja-JP" sz="1800" dirty="0"/>
          </a:p>
          <a:p>
            <a:endParaRPr lang="en-US" altLang="ja-JP" sz="1800" dirty="0"/>
          </a:p>
          <a:p>
            <a:r>
              <a:rPr lang="ja-JP" altLang="en-US" sz="1800" dirty="0"/>
              <a:t>①離れていても声がつながる</a:t>
            </a:r>
            <a:endParaRPr lang="en-US" altLang="ja-JP" sz="1800" dirty="0"/>
          </a:p>
          <a:p>
            <a:endParaRPr lang="en-US" altLang="ja-JP" sz="1800" dirty="0"/>
          </a:p>
          <a:p>
            <a:pPr lvl="0"/>
            <a:r>
              <a:rPr lang="ja-JP" altLang="en-US" sz="1800" dirty="0"/>
              <a:t>こちらは遠方に住むお孫さんとの電話でヨメテルを利用しているケースです。</a:t>
            </a:r>
            <a:endParaRPr lang="en-US" altLang="ja-JP" sz="1800" dirty="0"/>
          </a:p>
          <a:p>
            <a:pPr lvl="0"/>
            <a:endParaRPr lang="en-US" altLang="ja-JP" sz="1800" dirty="0"/>
          </a:p>
          <a:p>
            <a:pPr lvl="0"/>
            <a:r>
              <a:rPr lang="ja-JP" altLang="en-US" sz="1800" dirty="0"/>
              <a:t>以前は聞き返しが多く、会話が続きませんでしたが、今は声を読みながら楽しく話せるようになり、毎週末お孫さんとの電話が習慣になりました。</a:t>
            </a:r>
            <a:endParaRPr lang="en-US" altLang="ja-JP" sz="1800" dirty="0"/>
          </a:p>
          <a:p>
            <a:pPr lvl="0"/>
            <a:endParaRPr lang="en-US" altLang="ja-JP" sz="1800" dirty="0"/>
          </a:p>
          <a:p>
            <a:pPr lvl="0"/>
            <a:endParaRPr lang="en-US" altLang="ja-JP" sz="1800" dirty="0"/>
          </a:p>
          <a:p>
            <a:r>
              <a:rPr lang="ja-JP" altLang="en-US" sz="1800" dirty="0"/>
              <a:t>②ビジネスシーンも主体的に</a:t>
            </a:r>
            <a:endParaRPr lang="en-US" altLang="ja-JP" sz="1800" dirty="0"/>
          </a:p>
          <a:p>
            <a:endParaRPr lang="en-US" altLang="ja-JP" sz="1800" dirty="0"/>
          </a:p>
          <a:p>
            <a:r>
              <a:rPr lang="ja-JP" altLang="en-US" sz="1800" dirty="0"/>
              <a:t>こちらはビジネスシーンでの利用シーンです。</a:t>
            </a:r>
            <a:endParaRPr lang="en-US" altLang="ja-JP" sz="1800" dirty="0"/>
          </a:p>
          <a:p>
            <a:endParaRPr lang="en-US" altLang="ja-JP" sz="1800" dirty="0"/>
          </a:p>
          <a:p>
            <a:r>
              <a:rPr lang="ja-JP" altLang="en-US" sz="1800" dirty="0"/>
              <a:t>取引先との電話で「専門用語や数字がよくきこえない」という不安から解放され、自信をもってやり取りができるようになりました。</a:t>
            </a:r>
            <a:endParaRPr lang="en-US" altLang="ja-JP" sz="1800" dirty="0"/>
          </a:p>
          <a:p>
            <a:pPr lvl="0"/>
            <a:endParaRPr lang="en-US" altLang="ja-JP" sz="1800" dirty="0"/>
          </a:p>
          <a:p>
            <a:endParaRPr lang="en-US" altLang="ja-JP" sz="1800" dirty="0"/>
          </a:p>
        </p:txBody>
      </p:sp>
      <p:sp>
        <p:nvSpPr>
          <p:cNvPr id="7" name="スライド イメージ プレースホルダー 6">
            <a:extLst>
              <a:ext uri="{FF2B5EF4-FFF2-40B4-BE49-F238E27FC236}">
                <a16:creationId xmlns:a16="http://schemas.microsoft.com/office/drawing/2014/main" id="{004B2456-4E80-0757-30CF-11369F42FCDE}"/>
              </a:ext>
            </a:extLst>
          </p:cNvPr>
          <p:cNvSpPr>
            <a:spLocks noGrp="1" noRot="1" noChangeAspect="1"/>
          </p:cNvSpPr>
          <p:nvPr>
            <p:ph type="sldImg"/>
          </p:nvPr>
        </p:nvSpPr>
        <p:spPr/>
      </p:sp>
    </p:spTree>
    <p:extLst>
      <p:ext uri="{BB962C8B-B14F-4D97-AF65-F5344CB8AC3E}">
        <p14:creationId xmlns:p14="http://schemas.microsoft.com/office/powerpoint/2010/main" val="21344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sz="1800" dirty="0"/>
              <a:t>③急な対応にもすぐに対応</a:t>
            </a:r>
            <a:endParaRPr lang="en-US" altLang="ja-JP" sz="1800" dirty="0"/>
          </a:p>
          <a:p>
            <a:endParaRPr lang="en-US" altLang="ja-JP" sz="1800" dirty="0"/>
          </a:p>
          <a:p>
            <a:r>
              <a:rPr lang="ja-JP" altLang="en-US" sz="1800" dirty="0"/>
              <a:t>こちらは日常の中での利用シーンです。</a:t>
            </a:r>
            <a:endParaRPr lang="en-US" altLang="ja-JP" sz="1800" dirty="0"/>
          </a:p>
          <a:p>
            <a:endParaRPr lang="en-US" altLang="ja-JP" sz="1800" dirty="0"/>
          </a:p>
          <a:p>
            <a:r>
              <a:rPr lang="ja-JP" altLang="en-US" sz="1800" dirty="0"/>
              <a:t>着信があった時、イヤホンや補聴器をつけていなくてもすぐに対応できる点がポイントです。</a:t>
            </a:r>
            <a:endParaRPr lang="en-US" altLang="ja-JP" sz="1800" dirty="0"/>
          </a:p>
          <a:p>
            <a:endParaRPr lang="en-US" altLang="ja-JP" sz="1800" dirty="0"/>
          </a:p>
          <a:p>
            <a:r>
              <a:rPr lang="ja-JP" altLang="en-US" sz="1800" dirty="0"/>
              <a:t>相手の声が読めるので、ためらいなく会話をはじめることができます。</a:t>
            </a:r>
            <a:endParaRPr lang="en-US" altLang="ja-JP" sz="1800" dirty="0"/>
          </a:p>
          <a:p>
            <a:endParaRPr lang="en-US" altLang="ja-JP" sz="1800" dirty="0"/>
          </a:p>
          <a:p>
            <a:endParaRPr lang="en-US" altLang="ja-JP" sz="1800" dirty="0"/>
          </a:p>
          <a:p>
            <a:r>
              <a:rPr lang="ja-JP" altLang="en-US" sz="1800" dirty="0"/>
              <a:t>④音声ガイダンスも読める</a:t>
            </a:r>
            <a:endParaRPr lang="en-US" altLang="ja-JP" sz="1800" dirty="0"/>
          </a:p>
          <a:p>
            <a:endParaRPr lang="en-US" altLang="ja-JP" sz="1800" dirty="0"/>
          </a:p>
          <a:p>
            <a:r>
              <a:rPr lang="ja-JP" altLang="en-US" sz="1800" dirty="0"/>
              <a:t>こちらは音声ガイダンスのような案内の際の利用シーンです。</a:t>
            </a:r>
            <a:endParaRPr lang="en-US" altLang="ja-JP" sz="1800" dirty="0"/>
          </a:p>
          <a:p>
            <a:endParaRPr lang="en-US" altLang="ja-JP" sz="1800" dirty="0"/>
          </a:p>
          <a:p>
            <a:r>
              <a:rPr lang="ja-JP" altLang="en-US" sz="1800" dirty="0"/>
              <a:t>クレジットカードの本人確認や問い合わせなどの音声ガイダンスを家族に任せていた方でも、ヨメテルを使うことで今は自分で簡単に済ませられるようになりました。</a:t>
            </a:r>
            <a:endParaRPr lang="en-US" altLang="ja-JP" sz="1800" dirty="0"/>
          </a:p>
          <a:p>
            <a:endParaRPr lang="en-US" altLang="ja-JP" sz="1800" dirty="0"/>
          </a:p>
        </p:txBody>
      </p:sp>
      <p:sp>
        <p:nvSpPr>
          <p:cNvPr id="5" name="スライド イメージ プレースホルダー 4">
            <a:extLst>
              <a:ext uri="{FF2B5EF4-FFF2-40B4-BE49-F238E27FC236}">
                <a16:creationId xmlns:a16="http://schemas.microsoft.com/office/drawing/2014/main" id="{C481BC06-48B3-B11D-1CAF-405471F4A3EA}"/>
              </a:ext>
            </a:extLst>
          </p:cNvPr>
          <p:cNvSpPr>
            <a:spLocks noGrp="1" noRot="1" noChangeAspect="1"/>
          </p:cNvSpPr>
          <p:nvPr>
            <p:ph type="sldImg"/>
          </p:nvPr>
        </p:nvSpPr>
        <p:spPr/>
      </p:sp>
    </p:spTree>
    <p:extLst>
      <p:ext uri="{BB962C8B-B14F-4D97-AF65-F5344CB8AC3E}">
        <p14:creationId xmlns:p14="http://schemas.microsoft.com/office/powerpoint/2010/main" val="181828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2026/3/17</a:t>
            </a:fld>
            <a:endParaRPr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3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3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3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image" Target="../media/image3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3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4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4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4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4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生成コンテンツは誤りを含む可能性があります。">
            <a:extLst>
              <a:ext uri="{FF2B5EF4-FFF2-40B4-BE49-F238E27FC236}">
                <a16:creationId xmlns:a16="http://schemas.microsoft.com/office/drawing/2014/main" id="{DBC541C1-D637-1686-A324-B25F214E3F8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テキスト&#10;&#10;AI 生成コンテンツは誤りを含む可能性があります。">
            <a:extLst>
              <a:ext uri="{FF2B5EF4-FFF2-40B4-BE49-F238E27FC236}">
                <a16:creationId xmlns:a16="http://schemas.microsoft.com/office/drawing/2014/main" id="{3C23C986-D3B4-C09C-09C0-6E51B37E9CB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3203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アプリケーション&#10;&#10;AI 生成コンテンツは誤りを含む可能性があります。">
            <a:extLst>
              <a:ext uri="{FF2B5EF4-FFF2-40B4-BE49-F238E27FC236}">
                <a16:creationId xmlns:a16="http://schemas.microsoft.com/office/drawing/2014/main" id="{C6D5D8D9-73D5-0358-DD3E-E9B735D4C00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8586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38AF570-B75D-51C5-2035-BD5885E1801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121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が含まれている画像&#10;&#10;AI 生成コンテンツは誤りを含む可能性があります。">
            <a:extLst>
              <a:ext uri="{FF2B5EF4-FFF2-40B4-BE49-F238E27FC236}">
                <a16:creationId xmlns:a16="http://schemas.microsoft.com/office/drawing/2014/main" id="{E1ECF4A7-D593-2798-5528-A01C2EF4F61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6874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F0BF02B-2FC3-E0F7-981C-733F886513B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7934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873E43F-F916-A375-9DCF-EDA8193E1D3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0528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9221FF70-8EC9-3516-B0BF-0E946ACE0E5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1300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カレンダー&#10;&#10;AI 生成コンテンツは誤りを含む可能性があります。">
            <a:extLst>
              <a:ext uri="{FF2B5EF4-FFF2-40B4-BE49-F238E27FC236}">
                <a16:creationId xmlns:a16="http://schemas.microsoft.com/office/drawing/2014/main" id="{4031FCB7-DAFD-97FF-EC5C-DB01319EF81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77668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ABFECCD9-2487-6319-3490-4202DE97B45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9558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7C0362ED-477B-21D7-EF24-0DC2EC2CC1A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13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ーブル&#10;&#10;AI 生成コンテンツは誤りを含む可能性があります。">
            <a:extLst>
              <a:ext uri="{FF2B5EF4-FFF2-40B4-BE49-F238E27FC236}">
                <a16:creationId xmlns:a16="http://schemas.microsoft.com/office/drawing/2014/main" id="{0B55AA7F-0B5D-56E2-623E-A1197290079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452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1A95FFB0-3CED-E9C2-A7D4-C5B72B6D104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80670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2DA8055E-8F5C-21E1-0D93-C7E98738562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5292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アプリケーション が含まれている画像&#10;&#10;AI 生成コンテンツは誤りを含む可能性があります。">
            <a:extLst>
              <a:ext uri="{FF2B5EF4-FFF2-40B4-BE49-F238E27FC236}">
                <a16:creationId xmlns:a16="http://schemas.microsoft.com/office/drawing/2014/main" id="{36FB9509-763A-8738-DE79-D719D39F419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39999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CB24FEC6-4C64-EC3B-E2BC-5F8DD679CBF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24617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A5C537C7-346B-9EA6-B084-96FF8F27CD4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23931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21" name="図 20" descr="グラフィカル ユーザー インターフェイス, アプリケーション&#10;&#10;AI 生成コンテンツは誤りを含む可能性があります。">
            <a:extLst>
              <a:ext uri="{FF2B5EF4-FFF2-40B4-BE49-F238E27FC236}">
                <a16:creationId xmlns:a16="http://schemas.microsoft.com/office/drawing/2014/main" id="{CA8511A3-AFB9-3359-3C11-72E8BF157A3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71096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6" name="図 15"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EB8CA588-8C0A-EF35-CABD-10285F97629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40950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27AA0DF-8B79-2801-FFE8-E27B13EBF95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6815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48341B2-67F6-DB85-59A4-DA81708A560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55808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547FA390-3678-9B97-6D78-12854FC76C2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413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ーブル&#10;&#10;AI 生成コンテンツは誤りを含む可能性があります。">
            <a:extLst>
              <a:ext uri="{FF2B5EF4-FFF2-40B4-BE49-F238E27FC236}">
                <a16:creationId xmlns:a16="http://schemas.microsoft.com/office/drawing/2014/main" id="{8EE49B41-7681-AB57-0214-770CDB32CEB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82299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7C5782CE-2629-C735-2351-202E10464E0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47505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E2518288-AE31-3A60-06E2-F8ED6E1DA22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62472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2B7FE1E0-AAB8-AFEB-1F50-160399E88F6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51215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2B3CCDE-18FC-BB0D-2D18-E240736A5A8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3359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940E91EE-80CF-0BE1-3C90-84BA4804B1D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79217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E016CBB4-0ACD-E7B3-C49C-D9E6C4E6488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98129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8" name="図 17" descr="グラフィカル ユーザー インターフェイス&#10;&#10;AI 生成コンテンツは誤りを含む可能性があります。">
            <a:extLst>
              <a:ext uri="{FF2B5EF4-FFF2-40B4-BE49-F238E27FC236}">
                <a16:creationId xmlns:a16="http://schemas.microsoft.com/office/drawing/2014/main" id="{0279BAC1-97AE-1E32-F237-7E829DA9595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40841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D55C7E97-A8F2-BD2E-5255-2BBF3C83FFB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75627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D62F029A-E7DF-C555-DF39-231866A991F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06793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5" name="図 14"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B1279A6E-0E22-E05F-61CF-D7B15A9E249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6140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35E7D9C1-B25D-B78E-FB54-AF11C1E4C62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2912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5" name="図 1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333785AD-D48E-B655-7E40-E9B278722B7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18622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8F028AF-E3F9-6B9C-7374-C1807939551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32208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8CF627B2-5D2E-20E6-4449-B34E14CCD0D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4841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5" name="図 4" descr="QR コード が含まれている画像&#10;&#10;AI 生成コンテンツは誤りを含む可能性があります。">
            <a:extLst>
              <a:ext uri="{FF2B5EF4-FFF2-40B4-BE49-F238E27FC236}">
                <a16:creationId xmlns:a16="http://schemas.microsoft.com/office/drawing/2014/main" id="{FEE1121A-002A-0C05-1B6D-5AA0EFAF7A1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7007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テキスト&#10;&#10;AI 生成コンテンツは誤りを含む可能性があります。">
            <a:extLst>
              <a:ext uri="{FF2B5EF4-FFF2-40B4-BE49-F238E27FC236}">
                <a16:creationId xmlns:a16="http://schemas.microsoft.com/office/drawing/2014/main" id="{D77E4E1C-F3A5-6437-C5C5-3CC0F75F994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7625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ダイアグラム&#10;&#10;AI 生成コンテンツは誤りを含む可能性があります。">
            <a:extLst>
              <a:ext uri="{FF2B5EF4-FFF2-40B4-BE49-F238E27FC236}">
                <a16:creationId xmlns:a16="http://schemas.microsoft.com/office/drawing/2014/main" id="{CD62309A-25BE-34DD-B2DE-92DBBDE7D2E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2396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ダイアグラム&#10;&#10;AI 生成コンテンツは誤りを含む可能性があります。">
            <a:extLst>
              <a:ext uri="{FF2B5EF4-FFF2-40B4-BE49-F238E27FC236}">
                <a16:creationId xmlns:a16="http://schemas.microsoft.com/office/drawing/2014/main" id="{30107A54-CA5B-C9EB-B2D8-C13D01D5FB5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9517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482E5CC1-32D3-45A9-C650-CE68A2C392C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2597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BF5F410-E1A9-AD7C-41E9-926CC4C80C6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92633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3300"/>
          </a:solidFill>
          <a:prstDash val="sysDot"/>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543D22CA-2AA0-4C53-8FC0-673919574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0E30DB-0415-4458-A9FB-7FC2791A2620}">
  <ds:schemaRefs>
    <ds:schemaRef ds:uri="5ee39776-654d-4190-9d41-90b94a87670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2396</Words>
  <Application>Microsoft Office PowerPoint</Application>
  <PresentationFormat>画面に合わせる (4:3)</PresentationFormat>
  <Paragraphs>315</Paragraphs>
  <Slides>43</Slides>
  <Notes>43</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43</vt:i4>
      </vt:variant>
    </vt:vector>
  </HeadingPairs>
  <TitlesOfParts>
    <vt:vector size="49" baseType="lpstr">
      <vt:lpstr>BIZ UDPゴシック</vt:lpstr>
      <vt:lpstr>メイリオ</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cp:revision>
  <dcterms:created xsi:type="dcterms:W3CDTF">2021-12-21T00:45:50Z</dcterms:created>
  <dcterms:modified xsi:type="dcterms:W3CDTF">2026-03-17T08:54:58Z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