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tags/tag48.xml" ContentType="application/vnd.openxmlformats-officedocument.presentationml.tags+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tags/tag53.xml" ContentType="application/vnd.openxmlformats-officedocument.presentationml.tags+xml"/>
  <Override PartName="/ppt/notesSlides/notesSlide56.xml" ContentType="application/vnd.openxmlformats-officedocument.presentationml.notesSlide+xml"/>
  <Override PartName="/ppt/tags/tag54.xml" ContentType="application/vnd.openxmlformats-officedocument.presentationml.tags+xml"/>
  <Override PartName="/ppt/notesSlides/notesSlide57.xml" ContentType="application/vnd.openxmlformats-officedocument.presentationml.notesSlide+xml"/>
  <Override PartName="/ppt/tags/tag55.xml" ContentType="application/vnd.openxmlformats-officedocument.presentationml.tags+xml"/>
  <Override PartName="/ppt/notesSlides/notesSlide58.xml" ContentType="application/vnd.openxmlformats-officedocument.presentationml.notesSlide+xml"/>
  <Override PartName="/ppt/tags/tag56.xml" ContentType="application/vnd.openxmlformats-officedocument.presentationml.tags+xml"/>
  <Override PartName="/ppt/notesSlides/notesSlide59.xml" ContentType="application/vnd.openxmlformats-officedocument.presentationml.notesSlide+xml"/>
  <Override PartName="/ppt/tags/tag57.xml" ContentType="application/vnd.openxmlformats-officedocument.presentationml.tags+xml"/>
  <Override PartName="/ppt/notesSlides/notesSlide60.xml" ContentType="application/vnd.openxmlformats-officedocument.presentationml.notesSlide+xml"/>
  <Override PartName="/ppt/tags/tag58.xml" ContentType="application/vnd.openxmlformats-officedocument.presentationml.tags+xml"/>
  <Override PartName="/ppt/notesSlides/notesSlide61.xml" ContentType="application/vnd.openxmlformats-officedocument.presentationml.notesSlide+xml"/>
  <Override PartName="/ppt/tags/tag59.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67"/>
  </p:notesMasterIdLst>
  <p:sldIdLst>
    <p:sldId id="327" r:id="rId5"/>
    <p:sldId id="1026" r:id="rId6"/>
    <p:sldId id="1025" r:id="rId7"/>
    <p:sldId id="1028" r:id="rId8"/>
    <p:sldId id="1029" r:id="rId9"/>
    <p:sldId id="1108" r:id="rId10"/>
    <p:sldId id="1027" r:id="rId11"/>
    <p:sldId id="1030" r:id="rId12"/>
    <p:sldId id="1032" r:id="rId13"/>
    <p:sldId id="1033" r:id="rId14"/>
    <p:sldId id="1034" r:id="rId15"/>
    <p:sldId id="1035" r:id="rId16"/>
    <p:sldId id="1036" r:id="rId17"/>
    <p:sldId id="1037" r:id="rId18"/>
    <p:sldId id="1031" r:id="rId19"/>
    <p:sldId id="1038" r:id="rId20"/>
    <p:sldId id="1039" r:id="rId21"/>
    <p:sldId id="1040" r:id="rId22"/>
    <p:sldId id="1085" r:id="rId23"/>
    <p:sldId id="1086" r:id="rId24"/>
    <p:sldId id="1044" r:id="rId25"/>
    <p:sldId id="1045" r:id="rId26"/>
    <p:sldId id="1054" r:id="rId27"/>
    <p:sldId id="1047" r:id="rId28"/>
    <p:sldId id="1048" r:id="rId29"/>
    <p:sldId id="1049" r:id="rId30"/>
    <p:sldId id="1050" r:id="rId31"/>
    <p:sldId id="1051" r:id="rId32"/>
    <p:sldId id="1052" r:id="rId33"/>
    <p:sldId id="1053" r:id="rId34"/>
    <p:sldId id="1056" r:id="rId35"/>
    <p:sldId id="1055" r:id="rId36"/>
    <p:sldId id="1057" r:id="rId37"/>
    <p:sldId id="1058" r:id="rId38"/>
    <p:sldId id="1059" r:id="rId39"/>
    <p:sldId id="1060" r:id="rId40"/>
    <p:sldId id="1061" r:id="rId41"/>
    <p:sldId id="1062" r:id="rId42"/>
    <p:sldId id="1063" r:id="rId43"/>
    <p:sldId id="1064" r:id="rId44"/>
    <p:sldId id="1065" r:id="rId45"/>
    <p:sldId id="1066" r:id="rId46"/>
    <p:sldId id="1067" r:id="rId47"/>
    <p:sldId id="1068" r:id="rId48"/>
    <p:sldId id="1069" r:id="rId49"/>
    <p:sldId id="1070" r:id="rId50"/>
    <p:sldId id="1071" r:id="rId51"/>
    <p:sldId id="343" r:id="rId52"/>
    <p:sldId id="1072" r:id="rId53"/>
    <p:sldId id="1147" r:id="rId54"/>
    <p:sldId id="1073" r:id="rId55"/>
    <p:sldId id="1075" r:id="rId56"/>
    <p:sldId id="1076" r:id="rId57"/>
    <p:sldId id="1077" r:id="rId58"/>
    <p:sldId id="1078" r:id="rId59"/>
    <p:sldId id="1079" r:id="rId60"/>
    <p:sldId id="1080" r:id="rId61"/>
    <p:sldId id="1087" r:id="rId62"/>
    <p:sldId id="1088" r:id="rId63"/>
    <p:sldId id="1089" r:id="rId64"/>
    <p:sldId id="1081" r:id="rId65"/>
    <p:sldId id="1082" r:id="rId66"/>
  </p:sldIdLst>
  <p:sldSz cx="9144000" cy="6858000" type="screen4x3"/>
  <p:notesSz cx="7102475" cy="10233025"/>
  <p:custDataLst>
    <p:tags r:id="rId6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1" autoAdjust="0"/>
    <p:restoredTop sz="95879" autoAdjust="0"/>
  </p:normalViewPr>
  <p:slideViewPr>
    <p:cSldViewPr snapToGrid="0" snapToObjects="1">
      <p:cViewPr varScale="1">
        <p:scale>
          <a:sx n="88" d="100"/>
          <a:sy n="88" d="100"/>
        </p:scale>
        <p:origin x="1157"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5" d="100"/>
          <a:sy n="75" d="100"/>
        </p:scale>
        <p:origin x="4020" y="5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40" cy="513427"/>
          </a:xfrm>
          <a:prstGeom prst="rect">
            <a:avLst/>
          </a:prstGeom>
        </p:spPr>
        <p:txBody>
          <a:bodyPr vert="horz" lIns="94283" tIns="47141" rIns="94283" bIns="47141"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5" y="2"/>
            <a:ext cx="3077740" cy="513427"/>
          </a:xfrm>
          <a:prstGeom prst="rect">
            <a:avLst/>
          </a:prstGeom>
        </p:spPr>
        <p:txBody>
          <a:bodyPr vert="horz" lIns="94283" tIns="47141" rIns="94283" bIns="47141"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6925" y="603250"/>
            <a:ext cx="5508625" cy="4130675"/>
          </a:xfrm>
          <a:prstGeom prst="rect">
            <a:avLst/>
          </a:prstGeom>
          <a:noFill/>
          <a:ln w="12700">
            <a:solidFill>
              <a:prstClr val="black"/>
            </a:solidFill>
          </a:ln>
        </p:spPr>
        <p:txBody>
          <a:bodyPr vert="horz" lIns="94283" tIns="47141" rIns="94283" bIns="47141" rtlCol="0" anchor="ctr"/>
          <a:lstStyle/>
          <a:p>
            <a:endParaRPr lang="ja-JP" altLang="en-US" dirty="0"/>
          </a:p>
        </p:txBody>
      </p:sp>
      <p:sp>
        <p:nvSpPr>
          <p:cNvPr id="5" name="ノート プレースホルダー 4"/>
          <p:cNvSpPr>
            <a:spLocks noGrp="1"/>
          </p:cNvSpPr>
          <p:nvPr>
            <p:ph type="body" sz="quarter" idx="3"/>
          </p:nvPr>
        </p:nvSpPr>
        <p:spPr>
          <a:xfrm>
            <a:off x="760271" y="4784173"/>
            <a:ext cx="5581936" cy="4935427"/>
          </a:xfrm>
          <a:prstGeom prst="rect">
            <a:avLst/>
          </a:prstGeom>
        </p:spPr>
        <p:txBody>
          <a:bodyPr vert="horz" lIns="94283" tIns="47141" rIns="94283" bIns="47141"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6"/>
          </a:xfrm>
          <a:prstGeom prst="rect">
            <a:avLst/>
          </a:prstGeom>
        </p:spPr>
        <p:txBody>
          <a:bodyPr vert="horz" lIns="94283" tIns="47141" rIns="94283" bIns="47141"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5" y="9719601"/>
            <a:ext cx="3077740" cy="513426"/>
          </a:xfrm>
          <a:prstGeom prst="rect">
            <a:avLst/>
          </a:prstGeom>
        </p:spPr>
        <p:txBody>
          <a:bodyPr vert="horz" lIns="94283" tIns="47141" rIns="94283" bIns="47141"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この講座では、「ねんきんネット」の機能や登録の方法、活用の仕方についてご説明していきますのでよろしくお願いします。</a:t>
            </a:r>
            <a:endParaRPr lang="en-US" altLang="ja-JP" dirty="0"/>
          </a:p>
          <a:p>
            <a:endParaRPr lang="en-US" altLang="ja-JP" dirty="0"/>
          </a:p>
          <a:p>
            <a:endParaRPr lang="ja-JP" altLang="en-US" dirty="0"/>
          </a:p>
          <a:p>
            <a:endParaRPr lang="en-US" altLang="ja-JP" dirty="0"/>
          </a:p>
          <a:p>
            <a:r>
              <a:rPr lang="en-US" altLang="ja-JP" dirty="0"/>
              <a:t>【</a:t>
            </a:r>
            <a:r>
              <a:rPr lang="ja-JP" altLang="en-US" dirty="0"/>
              <a:t>補足説明</a:t>
            </a:r>
            <a:r>
              <a:rPr lang="en-US" altLang="ja-JP" dirty="0"/>
              <a:t>】</a:t>
            </a:r>
          </a:p>
          <a:p>
            <a:r>
              <a:rPr lang="ja-JP" altLang="en-US" dirty="0"/>
              <a:t>講師の皆様は、講座を行うにあたって、次の点を注意してください。​</a:t>
            </a:r>
            <a:endParaRPr lang="en-US" altLang="ja-JP" dirty="0"/>
          </a:p>
          <a:p>
            <a:endParaRPr lang="ja-JP" altLang="en-US" dirty="0"/>
          </a:p>
          <a:p>
            <a:r>
              <a:rPr lang="ja-JP" altLang="en-US" dirty="0"/>
              <a:t>受講者の皆様から、「ねんきんネット」について、教材に記載のない内容についての質問を受けた場合は、​自身の理解で回答せずに、この教材で紹介しているお問い合わせ先をご案内ください。​</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1E743D97-1377-01F8-4BED-4FB53D935691}"/>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③</a:t>
            </a:r>
            <a:r>
              <a:rPr lang="ja-JP" altLang="en-US" dirty="0"/>
              <a:t>「ねんきんネット」</a:t>
            </a:r>
            <a:r>
              <a:rPr lang="ja-JP" altLang="ja-JP" dirty="0"/>
              <a:t>と入力します。</a:t>
            </a:r>
            <a:r>
              <a:rPr lang="en-US" altLang="ja-JP" dirty="0"/>
              <a:t>​</a:t>
            </a:r>
            <a:r>
              <a:rPr lang="ja-JP" altLang="en-US" dirty="0"/>
              <a:t>​​</a:t>
            </a:r>
            <a:endParaRPr lang="en-US" altLang="ja-JP" dirty="0"/>
          </a:p>
          <a:p>
            <a:endParaRPr lang="en-US" altLang="ja-JP" dirty="0"/>
          </a:p>
          <a:p>
            <a:r>
              <a:rPr lang="ja-JP" altLang="en-US" dirty="0"/>
              <a:t>④画面右下の「移動」をタップします。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8D2CA72A-03E9-4F63-A12C-8175216BBB59}"/>
              </a:ext>
            </a:extLst>
          </p:cNvPr>
          <p:cNvSpPr>
            <a:spLocks noGrp="1" noRot="1" noChangeAspect="1"/>
          </p:cNvSpPr>
          <p:nvPr>
            <p:ph type="sldImg"/>
          </p:nvPr>
        </p:nvSpPr>
        <p:spPr/>
      </p:sp>
    </p:spTree>
    <p:extLst>
      <p:ext uri="{BB962C8B-B14F-4D97-AF65-F5344CB8AC3E}">
        <p14:creationId xmlns:p14="http://schemas.microsoft.com/office/powerpoint/2010/main" val="62641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⑤検索結果の中から日本年金機構の「ねんきんネット」をタップします。​​</a:t>
            </a:r>
            <a:endParaRPr lang="en-US" altLang="ja-JP" dirty="0"/>
          </a:p>
          <a:p>
            <a:endParaRPr lang="en-US" altLang="ja-JP" dirty="0"/>
          </a:p>
          <a:p>
            <a:pPr defTabSz="966277">
              <a:defRPr/>
            </a:pPr>
            <a:r>
              <a:rPr lang="ja-JP" altLang="en-US" dirty="0"/>
              <a:t>⑥「ねんきんネット」が表示されます。​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4759CD46-74E6-36DE-170F-6D37FE04DA93}"/>
              </a:ext>
            </a:extLst>
          </p:cNvPr>
          <p:cNvSpPr>
            <a:spLocks noGrp="1" noRot="1" noChangeAspect="1"/>
          </p:cNvSpPr>
          <p:nvPr>
            <p:ph type="sldImg"/>
          </p:nvPr>
        </p:nvSpPr>
        <p:spPr/>
      </p:sp>
    </p:spTree>
    <p:extLst>
      <p:ext uri="{BB962C8B-B14F-4D97-AF65-F5344CB8AC3E}">
        <p14:creationId xmlns:p14="http://schemas.microsoft.com/office/powerpoint/2010/main" val="91266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をお持ちの方の操作方法です。​​</a:t>
            </a:r>
            <a:endParaRPr lang="en-US" altLang="ja-JP" dirty="0"/>
          </a:p>
          <a:p>
            <a:endParaRPr lang="ja-JP" altLang="en-US" dirty="0"/>
          </a:p>
          <a:p>
            <a:r>
              <a:rPr lang="ja-JP" altLang="en-US" dirty="0"/>
              <a:t>①ホーム画面より「</a:t>
            </a:r>
            <a:r>
              <a:rPr lang="en-US" altLang="ja-JP" dirty="0"/>
              <a:t>Safari</a:t>
            </a:r>
            <a:r>
              <a:rPr lang="ja-JP" altLang="en-US" dirty="0"/>
              <a:t>」をタップします。​​</a:t>
            </a:r>
            <a:endParaRPr lang="en-US" altLang="ja-JP" dirty="0"/>
          </a:p>
          <a:p>
            <a:endParaRPr lang="en-US" altLang="ja-JP" dirty="0"/>
          </a:p>
          <a:p>
            <a:pPr defTabSz="966277">
              <a:defRPr/>
            </a:pPr>
            <a:r>
              <a:rPr lang="ja-JP" altLang="en-US" dirty="0"/>
              <a:t>②「検索用の枠」をタップします。​​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49B9D67E-A5C2-478D-5597-8ABB4B82D8B3}"/>
              </a:ext>
            </a:extLst>
          </p:cNvPr>
          <p:cNvSpPr>
            <a:spLocks noGrp="1" noRot="1" noChangeAspect="1"/>
          </p:cNvSpPr>
          <p:nvPr>
            <p:ph type="sldImg"/>
          </p:nvPr>
        </p:nvSpPr>
        <p:spPr/>
      </p:sp>
    </p:spTree>
    <p:extLst>
      <p:ext uri="{BB962C8B-B14F-4D97-AF65-F5344CB8AC3E}">
        <p14:creationId xmlns:p14="http://schemas.microsoft.com/office/powerpoint/2010/main" val="132328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③「ねんきんねっと」と入力します。​</a:t>
            </a:r>
          </a:p>
          <a:p>
            <a:endParaRPr lang="en-US" altLang="ja-JP" dirty="0"/>
          </a:p>
          <a:p>
            <a:pPr defTabSz="966277">
              <a:defRPr/>
            </a:pPr>
            <a:r>
              <a:rPr lang="ja-JP" altLang="en-US" dirty="0"/>
              <a:t>④画面右下のボタン「開く」をタップします。​​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F700C70D-6DED-65C9-82A7-4C6DDA240EB0}"/>
              </a:ext>
            </a:extLst>
          </p:cNvPr>
          <p:cNvSpPr>
            <a:spLocks noGrp="1" noRot="1" noChangeAspect="1"/>
          </p:cNvSpPr>
          <p:nvPr>
            <p:ph type="sldImg"/>
          </p:nvPr>
        </p:nvSpPr>
        <p:spPr/>
      </p:sp>
    </p:spTree>
    <p:extLst>
      <p:ext uri="{BB962C8B-B14F-4D97-AF65-F5344CB8AC3E}">
        <p14:creationId xmlns:p14="http://schemas.microsoft.com/office/powerpoint/2010/main" val="180267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⑤検索結果の中から日本年金機構の「ねんきんネット」をタップします。​​</a:t>
            </a:r>
            <a:endParaRPr lang="en-US" altLang="ja-JP" dirty="0"/>
          </a:p>
          <a:p>
            <a:endParaRPr lang="en-US" altLang="ja-JP" dirty="0"/>
          </a:p>
          <a:p>
            <a:pPr defTabSz="966277">
              <a:defRPr/>
            </a:pPr>
            <a:r>
              <a:rPr lang="ja-JP" altLang="en-US" dirty="0"/>
              <a:t>⑥「ねんきんネット」が表示されます。​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FE66CF5F-5C0D-2B17-18C7-02C5337788BE}"/>
              </a:ext>
            </a:extLst>
          </p:cNvPr>
          <p:cNvSpPr>
            <a:spLocks noGrp="1" noRot="1" noChangeAspect="1"/>
          </p:cNvSpPr>
          <p:nvPr>
            <p:ph type="sldImg"/>
          </p:nvPr>
        </p:nvSpPr>
        <p:spPr/>
      </p:sp>
    </p:spTree>
    <p:extLst>
      <p:ext uri="{BB962C8B-B14F-4D97-AF65-F5344CB8AC3E}">
        <p14:creationId xmlns:p14="http://schemas.microsoft.com/office/powerpoint/2010/main" val="248414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それでは、実際に「ねんきんネット」の利用登録をしてみましょう。</a:t>
            </a:r>
            <a:endParaRPr lang="en-US" altLang="ja-JP" dirty="0"/>
          </a:p>
          <a:p>
            <a:endParaRPr lang="ja-JP" altLang="en-US" dirty="0"/>
          </a:p>
          <a:p>
            <a:r>
              <a:rPr lang="ja-JP" altLang="en-US" dirty="0"/>
              <a:t>はじめに、マイナンバーカードをお持ちの方の「ねんきんネット」の登録方法をご説明いたします。</a:t>
            </a:r>
          </a:p>
          <a:p>
            <a:endParaRPr lang="ja-JP" altLang="en-US" dirty="0"/>
          </a:p>
          <a:p>
            <a:r>
              <a:rPr lang="ja-JP" altLang="en-US" dirty="0"/>
              <a:t>①「新規登録」をタップします。</a:t>
            </a:r>
            <a:endParaRPr lang="en-US" altLang="ja-JP" dirty="0"/>
          </a:p>
          <a:p>
            <a:endParaRPr lang="en-US" altLang="ja-JP" dirty="0"/>
          </a:p>
          <a:p>
            <a:pPr defTabSz="966277">
              <a:defRPr/>
            </a:pPr>
            <a:r>
              <a:rPr lang="ja-JP" altLang="en-US" dirty="0"/>
              <a:t>②画面上部の青い部分をタップします。</a:t>
            </a:r>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BF9FB96C-9754-27EE-EE25-7A8CEF61D876}"/>
              </a:ext>
            </a:extLst>
          </p:cNvPr>
          <p:cNvSpPr>
            <a:spLocks noGrp="1" noRot="1" noChangeAspect="1"/>
          </p:cNvSpPr>
          <p:nvPr>
            <p:ph type="sldImg"/>
          </p:nvPr>
        </p:nvSpPr>
        <p:spPr/>
      </p:sp>
    </p:spTree>
    <p:extLst>
      <p:ext uri="{BB962C8B-B14F-4D97-AF65-F5344CB8AC3E}">
        <p14:creationId xmlns:p14="http://schemas.microsoft.com/office/powerpoint/2010/main" val="400167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③画面が切り替わり表示されます。</a:t>
            </a:r>
          </a:p>
          <a:p>
            <a:endParaRPr lang="en-US" altLang="ja-JP" dirty="0"/>
          </a:p>
          <a:p>
            <a:pPr defTabSz="966277">
              <a:defRPr/>
            </a:pPr>
            <a:r>
              <a:rPr lang="ja-JP" altLang="en-US" dirty="0"/>
              <a:t>④表示されている画面から「マイナンバーカードあり」をタップします。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C91D483-6B67-161B-9761-96723BDA9ACA}"/>
              </a:ext>
            </a:extLst>
          </p:cNvPr>
          <p:cNvSpPr>
            <a:spLocks noGrp="1" noRot="1" noChangeAspect="1"/>
          </p:cNvSpPr>
          <p:nvPr>
            <p:ph type="sldImg"/>
          </p:nvPr>
        </p:nvSpPr>
        <p:spPr/>
      </p:sp>
    </p:spTree>
    <p:extLst>
      <p:ext uri="{BB962C8B-B14F-4D97-AF65-F5344CB8AC3E}">
        <p14:creationId xmlns:p14="http://schemas.microsoft.com/office/powerpoint/2010/main" val="402306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マイナポータルの画面で「ログイン」をタップします。</a:t>
            </a:r>
            <a:endParaRPr lang="en-US" altLang="ja-JP" dirty="0"/>
          </a:p>
          <a:p>
            <a:endParaRPr lang="en-US" altLang="ja-JP" dirty="0"/>
          </a:p>
          <a:p>
            <a:pPr defTabSz="966277">
              <a:defRPr/>
            </a:pPr>
            <a:r>
              <a:rPr lang="ja-JP" altLang="en-US" dirty="0"/>
              <a:t>⑥マイナポータルの数字４ケタのパスワードを入力します。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B4C1EF7F-FC3B-979C-C765-D2180689B40F}"/>
              </a:ext>
            </a:extLst>
          </p:cNvPr>
          <p:cNvSpPr>
            <a:spLocks noGrp="1" noRot="1" noChangeAspect="1"/>
          </p:cNvSpPr>
          <p:nvPr>
            <p:ph type="sldImg"/>
          </p:nvPr>
        </p:nvSpPr>
        <p:spPr/>
      </p:sp>
    </p:spTree>
    <p:extLst>
      <p:ext uri="{BB962C8B-B14F-4D97-AF65-F5344CB8AC3E}">
        <p14:creationId xmlns:p14="http://schemas.microsoft.com/office/powerpoint/2010/main" val="201433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⑦「読み取り開始」をタップします。</a:t>
            </a:r>
            <a:endParaRPr lang="en-US" altLang="ja-JP" dirty="0"/>
          </a:p>
          <a:p>
            <a:pPr lvl="0"/>
            <a:endParaRPr lang="en-US" altLang="ja-JP" dirty="0"/>
          </a:p>
          <a:p>
            <a:pPr defTabSz="966277">
              <a:defRPr/>
            </a:pPr>
            <a:r>
              <a:rPr lang="ja-JP" altLang="en-US" dirty="0"/>
              <a:t>⑧マイナンバーカードを後ろにかざします。</a:t>
            </a:r>
          </a:p>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43DF52A-3CB6-5302-A4E7-F5D1FF98F7CC}"/>
              </a:ext>
            </a:extLst>
          </p:cNvPr>
          <p:cNvSpPr>
            <a:spLocks noGrp="1" noRot="1" noChangeAspect="1"/>
          </p:cNvSpPr>
          <p:nvPr>
            <p:ph type="sldImg"/>
          </p:nvPr>
        </p:nvSpPr>
        <p:spPr/>
      </p:sp>
    </p:spTree>
    <p:extLst>
      <p:ext uri="{BB962C8B-B14F-4D97-AF65-F5344CB8AC3E}">
        <p14:creationId xmlns:p14="http://schemas.microsoft.com/office/powerpoint/2010/main" val="1920343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⑨</a:t>
            </a:r>
            <a:r>
              <a:rPr lang="ja-JP" altLang="en-US" dirty="0"/>
              <a:t>読み取りが完了したら、カードを外します。</a:t>
            </a:r>
            <a:endParaRPr lang="en-US" altLang="ja-JP" dirty="0"/>
          </a:p>
          <a:p>
            <a:endParaRPr lang="en-US" altLang="ja-JP" dirty="0"/>
          </a:p>
          <a:p>
            <a:pPr defTabSz="966277">
              <a:defRPr/>
            </a:pPr>
            <a:r>
              <a:rPr lang="ja-JP" altLang="en-US" dirty="0"/>
              <a:t>⑩表示された画面を下から上にスクロールします。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FE77AC93-D06C-9178-0E0B-A07A0E7FE033}"/>
              </a:ext>
            </a:extLst>
          </p:cNvPr>
          <p:cNvSpPr>
            <a:spLocks noGrp="1" noRot="1" noChangeAspect="1"/>
          </p:cNvSpPr>
          <p:nvPr>
            <p:ph type="sldImg"/>
          </p:nvPr>
        </p:nvSpPr>
        <p:spPr/>
      </p:sp>
    </p:spTree>
    <p:extLst>
      <p:ext uri="{BB962C8B-B14F-4D97-AF65-F5344CB8AC3E}">
        <p14:creationId xmlns:p14="http://schemas.microsoft.com/office/powerpoint/2010/main" val="309315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t>この講座は「ねんきんネット」について学ぶ講座です。​</a:t>
            </a:r>
            <a:endParaRPr lang="en-US" altLang="ja-JP" dirty="0"/>
          </a:p>
          <a:p>
            <a:endParaRPr lang="ja-JP" altLang="en-US" dirty="0"/>
          </a:p>
          <a:p>
            <a:r>
              <a:rPr lang="ja-JP" altLang="en-US" dirty="0"/>
              <a:t>第</a:t>
            </a:r>
            <a:r>
              <a:rPr lang="en-US" altLang="ja-JP" dirty="0"/>
              <a:t>1</a:t>
            </a:r>
            <a:r>
              <a:rPr lang="ja-JP" altLang="en-US" dirty="0"/>
              <a:t>章では「ねんきんネット」とは何か、また「ねんきんネット」の機能について学びます。​</a:t>
            </a:r>
            <a:endParaRPr lang="en-US" altLang="ja-JP" dirty="0"/>
          </a:p>
          <a:p>
            <a:endParaRPr lang="ja-JP" altLang="en-US" dirty="0"/>
          </a:p>
          <a:p>
            <a:r>
              <a:rPr lang="ja-JP" altLang="en-US" dirty="0"/>
              <a:t>第</a:t>
            </a:r>
            <a:r>
              <a:rPr lang="en-US" altLang="ja-JP" dirty="0"/>
              <a:t>2</a:t>
            </a:r>
            <a:r>
              <a:rPr lang="ja-JP" altLang="en-US" dirty="0"/>
              <a:t>章では「ねんきんネット」を利用するための登録の方法を学びます。​</a:t>
            </a:r>
            <a:endParaRPr lang="en-US" altLang="ja-JP" dirty="0"/>
          </a:p>
          <a:p>
            <a:endParaRPr lang="ja-JP" altLang="en-US" dirty="0"/>
          </a:p>
          <a:p>
            <a:r>
              <a:rPr lang="ja-JP" altLang="en-US" dirty="0"/>
              <a:t>第</a:t>
            </a:r>
            <a:r>
              <a:rPr lang="en-US" altLang="ja-JP" dirty="0"/>
              <a:t>3</a:t>
            </a:r>
            <a:r>
              <a:rPr lang="ja-JP" altLang="en-US" dirty="0"/>
              <a:t>章では「ねんきんネット」の活用方法について学びます。​</a:t>
            </a:r>
          </a:p>
          <a:p>
            <a:endParaRPr lang="ja-JP" altLang="en-US" dirty="0"/>
          </a:p>
          <a:p>
            <a:endParaRPr lang="ja-JP" altLang="en-US" dirty="0"/>
          </a:p>
        </p:txBody>
      </p:sp>
      <p:sp>
        <p:nvSpPr>
          <p:cNvPr id="7" name="スライド イメージ プレースホルダー 6">
            <a:extLst>
              <a:ext uri="{FF2B5EF4-FFF2-40B4-BE49-F238E27FC236}">
                <a16:creationId xmlns:a16="http://schemas.microsoft.com/office/drawing/2014/main" id="{F4C40F0D-DEAB-7F07-4D5A-6F78B07EF1AE}"/>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⑪「おかね」の項目内の「年金」をタップします。</a:t>
            </a:r>
            <a:endParaRPr lang="en-US" altLang="ja-JP" dirty="0"/>
          </a:p>
          <a:p>
            <a:endParaRPr lang="en-US" altLang="ja-JP" dirty="0"/>
          </a:p>
          <a:p>
            <a:pPr defTabSz="966277">
              <a:defRPr/>
            </a:pPr>
            <a:r>
              <a:rPr lang="ja-JP" altLang="en-US" dirty="0"/>
              <a:t>⑫「連携をはじめる」をタップします。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8F33A147-5008-37C9-95E0-1A98C754C3D0}"/>
              </a:ext>
            </a:extLst>
          </p:cNvPr>
          <p:cNvSpPr>
            <a:spLocks noGrp="1" noRot="1" noChangeAspect="1"/>
          </p:cNvSpPr>
          <p:nvPr>
            <p:ph type="sldImg"/>
          </p:nvPr>
        </p:nvSpPr>
        <p:spPr/>
      </p:sp>
    </p:spTree>
    <p:extLst>
      <p:ext uri="{BB962C8B-B14F-4D97-AF65-F5344CB8AC3E}">
        <p14:creationId xmlns:p14="http://schemas.microsoft.com/office/powerpoint/2010/main" val="181670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⑬「同意して次へ」をタップします。</a:t>
            </a:r>
            <a:endParaRPr lang="en-US" altLang="ja-JP" dirty="0"/>
          </a:p>
          <a:p>
            <a:endParaRPr lang="en-US" altLang="ja-JP" dirty="0"/>
          </a:p>
          <a:p>
            <a:pPr defTabSz="966277">
              <a:defRPr/>
            </a:pPr>
            <a:r>
              <a:rPr lang="ja-JP" altLang="en-US" dirty="0"/>
              <a:t>⑭連携手続き完了ページが表示されます。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D9EE0AA4-F491-3D49-6FE6-FD7D2F457859}"/>
              </a:ext>
            </a:extLst>
          </p:cNvPr>
          <p:cNvSpPr>
            <a:spLocks noGrp="1" noRot="1" noChangeAspect="1"/>
          </p:cNvSpPr>
          <p:nvPr>
            <p:ph type="sldImg"/>
          </p:nvPr>
        </p:nvSpPr>
        <p:spPr/>
      </p:sp>
    </p:spTree>
    <p:extLst>
      <p:ext uri="{BB962C8B-B14F-4D97-AF65-F5344CB8AC3E}">
        <p14:creationId xmlns:p14="http://schemas.microsoft.com/office/powerpoint/2010/main" val="2967061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続いて、マイナンバーカードをお持ちでない方向けに、「ねんきんネット」から直接登録をする方法をご説明いたします。</a:t>
            </a:r>
          </a:p>
          <a:p>
            <a:endParaRPr lang="ja-JP" altLang="en-US" dirty="0"/>
          </a:p>
          <a:p>
            <a:r>
              <a:rPr lang="ja-JP" altLang="en-US" dirty="0"/>
              <a:t>①「新規登録」をタップします。</a:t>
            </a:r>
          </a:p>
          <a:p>
            <a:endParaRPr lang="en-US" altLang="ja-JP" dirty="0"/>
          </a:p>
          <a:p>
            <a:r>
              <a:rPr lang="ja-JP" altLang="en-US" dirty="0"/>
              <a:t>②画面上部の青い部分をタップします。</a:t>
            </a:r>
            <a:endParaRPr lang="en-US" altLang="ja-JP" dirty="0"/>
          </a:p>
          <a:p>
            <a:endParaRPr lang="ja-JP" altLang="en-US" dirty="0"/>
          </a:p>
          <a:p>
            <a:r>
              <a:rPr lang="en-US" altLang="ja-JP" dirty="0"/>
              <a:t>【</a:t>
            </a:r>
            <a:r>
              <a:rPr lang="ja-JP" altLang="en-US" dirty="0"/>
              <a:t>補足説明</a:t>
            </a:r>
            <a:r>
              <a:rPr lang="en-US" altLang="ja-JP" dirty="0"/>
              <a:t>】</a:t>
            </a:r>
          </a:p>
          <a:p>
            <a:r>
              <a:rPr lang="ja-JP" altLang="en-US" dirty="0"/>
              <a:t>講師の皆さまは、受講者の方がアクセスキーを持っているかを確認の上、講習会を進めてください。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75877A0B-FA01-AE15-CF2F-5AE3D1EF8E51}"/>
              </a:ext>
            </a:extLst>
          </p:cNvPr>
          <p:cNvSpPr>
            <a:spLocks noGrp="1" noRot="1" noChangeAspect="1"/>
          </p:cNvSpPr>
          <p:nvPr>
            <p:ph type="sldImg"/>
          </p:nvPr>
        </p:nvSpPr>
        <p:spPr/>
      </p:sp>
    </p:spTree>
    <p:extLst>
      <p:ext uri="{BB962C8B-B14F-4D97-AF65-F5344CB8AC3E}">
        <p14:creationId xmlns:p14="http://schemas.microsoft.com/office/powerpoint/2010/main" val="2276598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③表示された画面を下から上にスクロールします。</a:t>
            </a:r>
            <a:endParaRPr lang="en-US" altLang="ja-JP" dirty="0"/>
          </a:p>
          <a:p>
            <a:endParaRPr lang="en-US" altLang="ja-JP" dirty="0"/>
          </a:p>
          <a:p>
            <a:pPr defTabSz="966277">
              <a:defRPr/>
            </a:pPr>
            <a:r>
              <a:rPr lang="ja-JP" altLang="en-US" dirty="0"/>
              <a:t>④アクセスキーをお持ちの方は「アクセスキーあり」を、お持ちでない方は「アクセスキーなし」をタップします。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1311FA3D-BB55-495E-C47D-6AC7EB0FA221}"/>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21</a:t>
            </a:r>
            <a:r>
              <a:rPr lang="ja-JP" altLang="en-US" dirty="0"/>
              <a:t>ページの④で、「アクセスキーあり」を選択した方の手順からご説明いたします。</a:t>
            </a:r>
            <a:endParaRPr lang="en-US" altLang="ja-JP" dirty="0"/>
          </a:p>
          <a:p>
            <a:endParaRPr lang="ja-JP" altLang="en-US" dirty="0"/>
          </a:p>
          <a:p>
            <a:r>
              <a:rPr lang="ja-JP" altLang="en-US" dirty="0"/>
              <a:t>「アクセスキーなし」を選択した方は、</a:t>
            </a:r>
            <a:r>
              <a:rPr lang="en-US" altLang="ja-JP" dirty="0"/>
              <a:t>29</a:t>
            </a:r>
            <a:r>
              <a:rPr lang="ja-JP" altLang="en-US" dirty="0"/>
              <a:t>ページに進んでください。</a:t>
            </a:r>
          </a:p>
          <a:p>
            <a:endParaRPr lang="ja-JP" altLang="en-US" dirty="0"/>
          </a:p>
          <a:p>
            <a:r>
              <a:rPr lang="ja-JP" altLang="en-US" dirty="0"/>
              <a:t>①利用規約を確認し、「同意する」にチェックを入れます。</a:t>
            </a:r>
          </a:p>
          <a:p>
            <a:endParaRPr lang="en-US" altLang="ja-JP" dirty="0"/>
          </a:p>
          <a:p>
            <a:pPr defTabSz="966277">
              <a:defRPr/>
            </a:pPr>
            <a:r>
              <a:rPr lang="ja-JP" altLang="en-US" dirty="0"/>
              <a:t>②「ご利用登録を続ける」をタップします。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184373AF-3EC5-673C-A833-E1F5A6E94325}"/>
              </a:ext>
            </a:extLst>
          </p:cNvPr>
          <p:cNvSpPr>
            <a:spLocks noGrp="1" noRot="1" noChangeAspect="1"/>
          </p:cNvSpPr>
          <p:nvPr>
            <p:ph type="sldImg"/>
          </p:nvPr>
        </p:nvSpPr>
        <p:spPr/>
      </p:sp>
    </p:spTree>
    <p:extLst>
      <p:ext uri="{BB962C8B-B14F-4D97-AF65-F5344CB8AC3E}">
        <p14:creationId xmlns:p14="http://schemas.microsoft.com/office/powerpoint/2010/main" val="1448107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③表示された画面を下から上にスクロールします。</a:t>
            </a:r>
          </a:p>
          <a:p>
            <a:endParaRPr lang="en-US" altLang="ja-JP" dirty="0"/>
          </a:p>
          <a:p>
            <a:pPr defTabSz="966277">
              <a:defRPr/>
            </a:pPr>
            <a:r>
              <a:rPr lang="ja-JP" altLang="en-US" dirty="0"/>
              <a:t>④内容を確認し、「閉じる」をタップします。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96E08FA8-77DC-6011-A256-C934F8744A86}"/>
              </a:ext>
            </a:extLst>
          </p:cNvPr>
          <p:cNvSpPr>
            <a:spLocks noGrp="1" noRot="1" noChangeAspect="1"/>
          </p:cNvSpPr>
          <p:nvPr>
            <p:ph type="sldImg"/>
          </p:nvPr>
        </p:nvSpPr>
        <p:spPr/>
      </p:sp>
    </p:spTree>
    <p:extLst>
      <p:ext uri="{BB962C8B-B14F-4D97-AF65-F5344CB8AC3E}">
        <p14:creationId xmlns:p14="http://schemas.microsoft.com/office/powerpoint/2010/main" val="288889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ご自身のアクセスキーを入力します。</a:t>
            </a:r>
          </a:p>
          <a:p>
            <a:endParaRPr lang="en-US" altLang="ja-JP" dirty="0"/>
          </a:p>
          <a:p>
            <a:pPr defTabSz="966277">
              <a:defRPr/>
            </a:pPr>
            <a:r>
              <a:rPr lang="ja-JP" altLang="en-US" dirty="0"/>
              <a:t>⑥ご自身の基礎年金番号を入力します。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99CB2385-FC8D-80E7-3694-1ED292CD56DE}"/>
              </a:ext>
            </a:extLst>
          </p:cNvPr>
          <p:cNvSpPr>
            <a:spLocks noGrp="1" noRot="1" noChangeAspect="1"/>
          </p:cNvSpPr>
          <p:nvPr>
            <p:ph type="sldImg"/>
          </p:nvPr>
        </p:nvSpPr>
        <p:spPr/>
      </p:sp>
    </p:spTree>
    <p:extLst>
      <p:ext uri="{BB962C8B-B14F-4D97-AF65-F5344CB8AC3E}">
        <p14:creationId xmlns:p14="http://schemas.microsoft.com/office/powerpoint/2010/main" val="2597778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⑦氏名を入力します。</a:t>
            </a:r>
          </a:p>
          <a:p>
            <a:endParaRPr lang="en-US" altLang="ja-JP" dirty="0"/>
          </a:p>
          <a:p>
            <a:pPr defTabSz="966277">
              <a:defRPr/>
            </a:pPr>
            <a:r>
              <a:rPr lang="ja-JP" altLang="en-US" dirty="0"/>
              <a:t>⑧生年月日を入力し性別を選択します。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6EC88CA1-9982-A9EE-C28E-49B81856A240}"/>
              </a:ext>
            </a:extLst>
          </p:cNvPr>
          <p:cNvSpPr>
            <a:spLocks noGrp="1" noRot="1" noChangeAspect="1"/>
          </p:cNvSpPr>
          <p:nvPr>
            <p:ph type="sldImg"/>
          </p:nvPr>
        </p:nvSpPr>
        <p:spPr/>
      </p:sp>
    </p:spTree>
    <p:extLst>
      <p:ext uri="{BB962C8B-B14F-4D97-AF65-F5344CB8AC3E}">
        <p14:creationId xmlns:p14="http://schemas.microsoft.com/office/powerpoint/2010/main" val="9047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⑨</a:t>
            </a:r>
            <a:r>
              <a:rPr lang="ja-JP" altLang="en-US" dirty="0"/>
              <a:t>お客様設定パスワードを決め入力します。</a:t>
            </a:r>
          </a:p>
          <a:p>
            <a:endParaRPr lang="en-US" altLang="ja-JP" dirty="0"/>
          </a:p>
          <a:p>
            <a:pPr defTabSz="966277">
              <a:defRPr/>
            </a:pPr>
            <a:r>
              <a:rPr lang="ja-JP" altLang="en-US" dirty="0"/>
              <a:t>⑩「秘密の質問」を選択し、「秘密の答え」を入力します。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140D6D0F-BA7A-44E3-6A02-A4EC19B9FE3F}"/>
              </a:ext>
            </a:extLst>
          </p:cNvPr>
          <p:cNvSpPr>
            <a:spLocks noGrp="1" noRot="1" noChangeAspect="1"/>
          </p:cNvSpPr>
          <p:nvPr>
            <p:ph type="sldImg"/>
          </p:nvPr>
        </p:nvSpPr>
        <p:spPr/>
      </p:sp>
    </p:spTree>
    <p:extLst>
      <p:ext uri="{BB962C8B-B14F-4D97-AF65-F5344CB8AC3E}">
        <p14:creationId xmlns:p14="http://schemas.microsoft.com/office/powerpoint/2010/main" val="2471850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⑪メールアドレスを入力します。</a:t>
            </a:r>
          </a:p>
          <a:p>
            <a:endParaRPr lang="en-US" altLang="ja-JP" dirty="0"/>
          </a:p>
          <a:p>
            <a:pPr defTabSz="966277">
              <a:defRPr/>
            </a:pPr>
            <a:r>
              <a:rPr lang="ja-JP" altLang="en-US" dirty="0"/>
              <a:t>⑫お知らせメール配信希望を選択します。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6A95F331-E31A-42E0-D6F5-AA3178BDC622}"/>
              </a:ext>
            </a:extLst>
          </p:cNvPr>
          <p:cNvSpPr>
            <a:spLocks noGrp="1" noRot="1" noChangeAspect="1"/>
          </p:cNvSpPr>
          <p:nvPr>
            <p:ph type="sldImg"/>
          </p:nvPr>
        </p:nvSpPr>
        <p:spPr/>
      </p:sp>
    </p:spTree>
    <p:extLst>
      <p:ext uri="{BB962C8B-B14F-4D97-AF65-F5344CB8AC3E}">
        <p14:creationId xmlns:p14="http://schemas.microsoft.com/office/powerpoint/2010/main" val="140927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ここでは「ねんきんネット」とは何なのか、また「ねんきんネット」でどんなことができるのかをご説明いたします。​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8D116463-AB3E-5C40-FC6A-7696DAE7B2A0}"/>
              </a:ext>
            </a:extLst>
          </p:cNvPr>
          <p:cNvSpPr>
            <a:spLocks noGrp="1" noRot="1" noChangeAspect="1"/>
          </p:cNvSpPr>
          <p:nvPr>
            <p:ph type="sldImg"/>
          </p:nvPr>
        </p:nvSpPr>
        <p:spPr/>
      </p:sp>
    </p:spTree>
    <p:extLst>
      <p:ext uri="{BB962C8B-B14F-4D97-AF65-F5344CB8AC3E}">
        <p14:creationId xmlns:p14="http://schemas.microsoft.com/office/powerpoint/2010/main" val="1700546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⑬</a:t>
            </a:r>
            <a:r>
              <a:rPr lang="ja-JP" altLang="en-US" dirty="0"/>
              <a:t>電話番号を入力します。</a:t>
            </a:r>
          </a:p>
          <a:p>
            <a:endParaRPr lang="en-US" altLang="ja-JP" dirty="0"/>
          </a:p>
          <a:p>
            <a:r>
              <a:rPr lang="ja-JP" altLang="en-US" dirty="0"/>
              <a:t>⑭「次に進む（入力内容を確認する）」をタップします。</a:t>
            </a:r>
          </a:p>
          <a:p>
            <a:endParaRPr lang="ja-JP" altLang="en-US" dirty="0"/>
          </a:p>
          <a:p>
            <a:r>
              <a:rPr lang="ja-JP" altLang="en-US" dirty="0"/>
              <a:t>登録したメールアドレス宛にユーザ</a:t>
            </a:r>
            <a:r>
              <a:rPr lang="en-US" altLang="ja-JP" dirty="0"/>
              <a:t>ID</a:t>
            </a:r>
            <a:r>
              <a:rPr lang="ja-JP" altLang="en-US" dirty="0"/>
              <a:t>確認用メールが送付されますので、ユーザ</a:t>
            </a:r>
            <a:r>
              <a:rPr lang="en-US" altLang="ja-JP" dirty="0"/>
              <a:t>ID</a:t>
            </a:r>
            <a:r>
              <a:rPr lang="ja-JP" altLang="en-US" dirty="0"/>
              <a:t>を確認の上、ログインしてください。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EECCD5A2-DE54-6787-AA98-BF6238AD58B3}"/>
              </a:ext>
            </a:extLst>
          </p:cNvPr>
          <p:cNvSpPr>
            <a:spLocks noGrp="1" noRot="1" noChangeAspect="1"/>
          </p:cNvSpPr>
          <p:nvPr>
            <p:ph type="sldImg"/>
          </p:nvPr>
        </p:nvSpPr>
        <p:spPr/>
      </p:sp>
    </p:spTree>
    <p:extLst>
      <p:ext uri="{BB962C8B-B14F-4D97-AF65-F5344CB8AC3E}">
        <p14:creationId xmlns:p14="http://schemas.microsoft.com/office/powerpoint/2010/main" val="206573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続いて、アクセスキーなしを選択した方の手順をご説明いたします。</a:t>
            </a:r>
            <a:endParaRPr lang="en-US" altLang="ja-JP" dirty="0"/>
          </a:p>
          <a:p>
            <a:endParaRPr lang="en-US" altLang="ja-JP" dirty="0"/>
          </a:p>
          <a:p>
            <a:r>
              <a:rPr lang="ja-JP" altLang="en-US" dirty="0"/>
              <a:t>①利用規約を確認し、「同意する」にチェックを入れます。</a:t>
            </a:r>
            <a:endParaRPr lang="en-US" altLang="ja-JP" dirty="0"/>
          </a:p>
          <a:p>
            <a:endParaRPr lang="en-US" altLang="ja-JP" dirty="0"/>
          </a:p>
          <a:p>
            <a:pPr defTabSz="966277">
              <a:defRPr/>
            </a:pPr>
            <a:r>
              <a:rPr lang="ja-JP" altLang="en-US" dirty="0"/>
              <a:t>②「ご利用登録を続ける」をタップします。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FE1F964C-554E-DEF0-53C3-F307C3B8F12C}"/>
              </a:ext>
            </a:extLst>
          </p:cNvPr>
          <p:cNvSpPr>
            <a:spLocks noGrp="1" noRot="1" noChangeAspect="1"/>
          </p:cNvSpPr>
          <p:nvPr>
            <p:ph type="sldImg"/>
          </p:nvPr>
        </p:nvSpPr>
        <p:spPr/>
      </p:sp>
    </p:spTree>
    <p:extLst>
      <p:ext uri="{BB962C8B-B14F-4D97-AF65-F5344CB8AC3E}">
        <p14:creationId xmlns:p14="http://schemas.microsoft.com/office/powerpoint/2010/main" val="1760710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③表示された画面を下から上にスクロールします。</a:t>
            </a:r>
            <a:endParaRPr lang="en-US" altLang="ja-JP" dirty="0"/>
          </a:p>
          <a:p>
            <a:endParaRPr lang="en-US" altLang="ja-JP" dirty="0"/>
          </a:p>
          <a:p>
            <a:pPr defTabSz="966277">
              <a:defRPr/>
            </a:pPr>
            <a:r>
              <a:rPr lang="ja-JP" altLang="en-US" dirty="0"/>
              <a:t>④内容を確認し、「閉じる」をタップします。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D04FFE04-D106-BFEA-2727-0E9D1C3C5546}"/>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⑤表示された画面を下から上にスクロールします。</a:t>
            </a:r>
            <a:endParaRPr lang="en-US" altLang="ja-JP" dirty="0"/>
          </a:p>
          <a:p>
            <a:endParaRPr lang="en-US" altLang="ja-JP" dirty="0"/>
          </a:p>
          <a:p>
            <a:pPr defTabSz="966277">
              <a:defRPr/>
            </a:pPr>
            <a:r>
              <a:rPr lang="ja-JP" altLang="en-US" dirty="0"/>
              <a:t>⑥ご自身の基礎年金番号を入力します。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00C96911-C318-9F93-0817-8F4ECFC192EB}"/>
              </a:ext>
            </a:extLst>
          </p:cNvPr>
          <p:cNvSpPr>
            <a:spLocks noGrp="1" noRot="1" noChangeAspect="1"/>
          </p:cNvSpPr>
          <p:nvPr>
            <p:ph type="sldImg"/>
          </p:nvPr>
        </p:nvSpPr>
        <p:spPr/>
      </p:sp>
    </p:spTree>
    <p:extLst>
      <p:ext uri="{BB962C8B-B14F-4D97-AF65-F5344CB8AC3E}">
        <p14:creationId xmlns:p14="http://schemas.microsoft.com/office/powerpoint/2010/main" val="2080908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⑦氏名を入力します。</a:t>
            </a:r>
            <a:endParaRPr lang="en-US" altLang="ja-JP" dirty="0"/>
          </a:p>
          <a:p>
            <a:endParaRPr lang="en-US" altLang="ja-JP" dirty="0"/>
          </a:p>
          <a:p>
            <a:pPr defTabSz="966277">
              <a:defRPr/>
            </a:pPr>
            <a:r>
              <a:rPr lang="ja-JP" altLang="en-US" dirty="0"/>
              <a:t>⑧生年月日を入力します。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CFE2A0D2-34AD-128D-755A-F0491D132A36}"/>
              </a:ext>
            </a:extLst>
          </p:cNvPr>
          <p:cNvSpPr>
            <a:spLocks noGrp="1" noRot="1" noChangeAspect="1"/>
          </p:cNvSpPr>
          <p:nvPr>
            <p:ph type="sldImg"/>
          </p:nvPr>
        </p:nvSpPr>
        <p:spPr/>
      </p:sp>
    </p:spTree>
    <p:extLst>
      <p:ext uri="{BB962C8B-B14F-4D97-AF65-F5344CB8AC3E}">
        <p14:creationId xmlns:p14="http://schemas.microsoft.com/office/powerpoint/2010/main" val="1876656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⑨性別を選択します。</a:t>
            </a:r>
            <a:endParaRPr lang="en-US" altLang="ja-JP" dirty="0"/>
          </a:p>
          <a:p>
            <a:endParaRPr lang="en-US" altLang="ja-JP" dirty="0"/>
          </a:p>
          <a:p>
            <a:pPr defTabSz="966277">
              <a:defRPr/>
            </a:pPr>
            <a:r>
              <a:rPr lang="ja-JP" altLang="en-US" dirty="0"/>
              <a:t>⑩郵便番号と都道府県を選択します。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A32833D8-CAB3-72A0-3EC2-FBE3567E5A4C}"/>
              </a:ext>
            </a:extLst>
          </p:cNvPr>
          <p:cNvSpPr>
            <a:spLocks noGrp="1" noRot="1" noChangeAspect="1"/>
          </p:cNvSpPr>
          <p:nvPr>
            <p:ph type="sldImg"/>
          </p:nvPr>
        </p:nvSpPr>
        <p:spPr/>
      </p:sp>
    </p:spTree>
    <p:extLst>
      <p:ext uri="{BB962C8B-B14F-4D97-AF65-F5344CB8AC3E}">
        <p14:creationId xmlns:p14="http://schemas.microsoft.com/office/powerpoint/2010/main" val="4092206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⑪住所を入力します。</a:t>
            </a:r>
            <a:endParaRPr lang="en-US" altLang="ja-JP" dirty="0"/>
          </a:p>
          <a:p>
            <a:endParaRPr lang="en-US" altLang="ja-JP" dirty="0"/>
          </a:p>
          <a:p>
            <a:pPr defTabSz="966277">
              <a:defRPr/>
            </a:pPr>
            <a:r>
              <a:rPr lang="ja-JP" altLang="en-US" dirty="0"/>
              <a:t>⑫お客様設定パスワードを入力します。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BDD2C897-4329-F988-3C8A-C4337E548528}"/>
              </a:ext>
            </a:extLst>
          </p:cNvPr>
          <p:cNvSpPr>
            <a:spLocks noGrp="1" noRot="1" noChangeAspect="1"/>
          </p:cNvSpPr>
          <p:nvPr>
            <p:ph type="sldImg"/>
          </p:nvPr>
        </p:nvSpPr>
        <p:spPr/>
      </p:sp>
    </p:spTree>
    <p:extLst>
      <p:ext uri="{BB962C8B-B14F-4D97-AF65-F5344CB8AC3E}">
        <p14:creationId xmlns:p14="http://schemas.microsoft.com/office/powerpoint/2010/main" val="2048940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⑬メールアドレスを入力します。</a:t>
            </a:r>
            <a:endParaRPr lang="en-US" altLang="ja-JP" dirty="0"/>
          </a:p>
          <a:p>
            <a:endParaRPr lang="en-US" altLang="ja-JP" dirty="0"/>
          </a:p>
          <a:p>
            <a:pPr defTabSz="966277">
              <a:defRPr/>
            </a:pPr>
            <a:r>
              <a:rPr lang="ja-JP" altLang="en-US" dirty="0"/>
              <a:t>⑭お知らせメールの配信希望を選択します。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5BF85F26-54AE-7245-1A1D-67ED52A10AB8}"/>
              </a:ext>
            </a:extLst>
          </p:cNvPr>
          <p:cNvSpPr>
            <a:spLocks noGrp="1" noRot="1" noChangeAspect="1"/>
          </p:cNvSpPr>
          <p:nvPr>
            <p:ph type="sldImg"/>
          </p:nvPr>
        </p:nvSpPr>
        <p:spPr/>
      </p:sp>
    </p:spTree>
    <p:extLst>
      <p:ext uri="{BB962C8B-B14F-4D97-AF65-F5344CB8AC3E}">
        <p14:creationId xmlns:p14="http://schemas.microsoft.com/office/powerpoint/2010/main" val="3056642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⑮電話番号を入力します。</a:t>
            </a:r>
            <a:endParaRPr lang="en-US" altLang="ja-JP" dirty="0"/>
          </a:p>
          <a:p>
            <a:endParaRPr lang="en-US" altLang="ja-JP" dirty="0"/>
          </a:p>
          <a:p>
            <a:pPr lvl="0"/>
            <a:r>
              <a:rPr lang="ja-JP" altLang="en-US" dirty="0"/>
              <a:t>⑯「次に進む（入力内容を確認する）」をタップします。</a:t>
            </a:r>
          </a:p>
          <a:p>
            <a:endParaRPr lang="en-US" altLang="ja-JP" dirty="0"/>
          </a:p>
          <a:p>
            <a:r>
              <a:rPr lang="ja-JP" altLang="en-US" dirty="0"/>
              <a:t>後日ユーザ</a:t>
            </a:r>
            <a:r>
              <a:rPr lang="en-US" altLang="ja-JP" dirty="0"/>
              <a:t>ID</a:t>
            </a:r>
            <a:r>
              <a:rPr lang="ja-JP" altLang="en-US" dirty="0"/>
              <a:t>が郵送されますので、そのユーザ</a:t>
            </a:r>
            <a:r>
              <a:rPr lang="en-US" altLang="ja-JP" dirty="0"/>
              <a:t>ID</a:t>
            </a:r>
            <a:r>
              <a:rPr lang="ja-JP" altLang="en-US" dirty="0"/>
              <a:t>を使ってログインしてください。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F3F9C8F2-2AB4-8006-2028-78166349EFC4}"/>
              </a:ext>
            </a:extLst>
          </p:cNvPr>
          <p:cNvSpPr>
            <a:spLocks noGrp="1" noRot="1" noChangeAspect="1"/>
          </p:cNvSpPr>
          <p:nvPr>
            <p:ph type="sldImg"/>
          </p:nvPr>
        </p:nvSpPr>
        <p:spPr/>
      </p:sp>
    </p:spTree>
    <p:extLst>
      <p:ext uri="{BB962C8B-B14F-4D97-AF65-F5344CB8AC3E}">
        <p14:creationId xmlns:p14="http://schemas.microsoft.com/office/powerpoint/2010/main" val="1643285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それでは、登録できた「ねんきんネット」に実際にログインする方法をご説明いたします。</a:t>
            </a:r>
            <a:endParaRPr lang="en-US" altLang="ja-JP" dirty="0"/>
          </a:p>
          <a:p>
            <a:endParaRPr lang="en-US" altLang="ja-JP" dirty="0"/>
          </a:p>
          <a:p>
            <a:r>
              <a:rPr lang="ja-JP" altLang="en-US" dirty="0"/>
              <a:t>まずはマイナンバーカードを持っており、マイナポータルからログインする方法をご説明いたします。</a:t>
            </a:r>
          </a:p>
          <a:p>
            <a:endParaRPr lang="ja-JP" altLang="en-US" dirty="0"/>
          </a:p>
          <a:p>
            <a:r>
              <a:rPr lang="ja-JP" altLang="en-US" dirty="0"/>
              <a:t>①「ログイン」をタップします。</a:t>
            </a:r>
          </a:p>
          <a:p>
            <a:endParaRPr lang="en-US" altLang="ja-JP" dirty="0"/>
          </a:p>
          <a:p>
            <a:pPr defTabSz="966277">
              <a:defRPr/>
            </a:pPr>
            <a:r>
              <a:rPr lang="ja-JP" altLang="en-US" dirty="0"/>
              <a:t>②画面上部の青い部分をタップします。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BE54C45C-B2D3-51AA-1CB2-7FEB67DF2BFA}"/>
              </a:ext>
            </a:extLst>
          </p:cNvPr>
          <p:cNvSpPr>
            <a:spLocks noGrp="1" noRot="1" noChangeAspect="1"/>
          </p:cNvSpPr>
          <p:nvPr>
            <p:ph type="sldImg"/>
          </p:nvPr>
        </p:nvSpPr>
        <p:spPr/>
      </p:sp>
    </p:spTree>
    <p:extLst>
      <p:ext uri="{BB962C8B-B14F-4D97-AF65-F5344CB8AC3E}">
        <p14:creationId xmlns:p14="http://schemas.microsoft.com/office/powerpoint/2010/main" val="90852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「ねんきんネット」は、年金記録の確認、年金見込額の試算、通知書の閲覧等、年金情報の確認や年金に関する各種手続きが行えるサービスです。</a:t>
            </a:r>
            <a:endParaRPr lang="en-US" altLang="ja-JP" dirty="0"/>
          </a:p>
          <a:p>
            <a:endParaRPr lang="ja-JP" altLang="en-US" dirty="0"/>
          </a:p>
          <a:p>
            <a:r>
              <a:rPr lang="en-US" altLang="ja-JP" dirty="0"/>
              <a:t>24</a:t>
            </a:r>
            <a:r>
              <a:rPr lang="ja-JP" altLang="en-US" dirty="0"/>
              <a:t>時間いつでもどこでも、スマートフォンやパソコンからご利用いただけます。</a:t>
            </a:r>
            <a:endParaRPr lang="en-US" altLang="ja-JP" dirty="0"/>
          </a:p>
          <a:p>
            <a:endParaRPr lang="ja-JP" altLang="en-US" dirty="0"/>
          </a:p>
          <a:p>
            <a:r>
              <a:rPr lang="ja-JP" altLang="en-US" dirty="0"/>
              <a:t>マイナポータルと連携させることでマイナポータルからも簡単にアクセスすることが可能となります。</a:t>
            </a:r>
          </a:p>
          <a:p>
            <a:r>
              <a:rPr lang="ja-JP" altLang="en-US" dirty="0"/>
              <a:t>　</a:t>
            </a:r>
          </a:p>
          <a:p>
            <a:r>
              <a:rPr lang="ja-JP" altLang="en-US" dirty="0"/>
              <a:t>登録の方法については、次章でご紹介いたしますが、初回の利用登録はマイナンバーカードを使うと便利です。</a:t>
            </a:r>
            <a:endParaRPr lang="en-US" altLang="ja-JP" dirty="0"/>
          </a:p>
          <a:p>
            <a:endParaRPr lang="ja-JP" altLang="en-US" dirty="0"/>
          </a:p>
          <a:p>
            <a:r>
              <a:rPr lang="ja-JP" altLang="en-US" dirty="0"/>
              <a:t>なお、マイナンバーカードを使ってマイナポータルから利用登録する場合、初回利用登録が可能な時間帯は平日</a:t>
            </a:r>
            <a:r>
              <a:rPr lang="en-US" altLang="ja-JP" dirty="0"/>
              <a:t>8</a:t>
            </a:r>
            <a:r>
              <a:rPr lang="ja-JP" altLang="en-US" dirty="0"/>
              <a:t>時から</a:t>
            </a:r>
            <a:r>
              <a:rPr lang="en-US" altLang="ja-JP" dirty="0"/>
              <a:t>23</a:t>
            </a:r>
            <a:r>
              <a:rPr lang="ja-JP" altLang="en-US" dirty="0"/>
              <a:t>時までとなっており、時間帯によっては連携に時間がかかる場合があります。</a:t>
            </a:r>
          </a:p>
        </p:txBody>
      </p:sp>
      <p:sp>
        <p:nvSpPr>
          <p:cNvPr id="7" name="スライド イメージ プレースホルダー 6">
            <a:extLst>
              <a:ext uri="{FF2B5EF4-FFF2-40B4-BE49-F238E27FC236}">
                <a16:creationId xmlns:a16="http://schemas.microsoft.com/office/drawing/2014/main" id="{7517FABC-E3EA-E2E8-7900-232FC414CDAC}"/>
              </a:ext>
            </a:extLst>
          </p:cNvPr>
          <p:cNvSpPr>
            <a:spLocks noGrp="1" noRot="1" noChangeAspect="1"/>
          </p:cNvSpPr>
          <p:nvPr>
            <p:ph type="sldImg"/>
          </p:nvPr>
        </p:nvSpPr>
        <p:spPr/>
      </p:sp>
    </p:spTree>
    <p:extLst>
      <p:ext uri="{BB962C8B-B14F-4D97-AF65-F5344CB8AC3E}">
        <p14:creationId xmlns:p14="http://schemas.microsoft.com/office/powerpoint/2010/main" val="3603437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③「マイナポータルからログイン」をタップします。</a:t>
            </a:r>
            <a:endParaRPr lang="en-US" altLang="ja-JP" dirty="0"/>
          </a:p>
          <a:p>
            <a:endParaRPr lang="en-US" altLang="ja-JP" dirty="0"/>
          </a:p>
          <a:p>
            <a:pPr defTabSz="966277">
              <a:defRPr/>
            </a:pPr>
            <a:r>
              <a:rPr lang="ja-JP" altLang="en-US" dirty="0"/>
              <a:t>④マイナポータルの画面で「ログイン」をタップします。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53A50805-545D-D0C9-0764-EE45873BE508}"/>
              </a:ext>
            </a:extLst>
          </p:cNvPr>
          <p:cNvSpPr>
            <a:spLocks noGrp="1" noRot="1" noChangeAspect="1"/>
          </p:cNvSpPr>
          <p:nvPr>
            <p:ph type="sldImg"/>
          </p:nvPr>
        </p:nvSpPr>
        <p:spPr/>
      </p:sp>
    </p:spTree>
    <p:extLst>
      <p:ext uri="{BB962C8B-B14F-4D97-AF65-F5344CB8AC3E}">
        <p14:creationId xmlns:p14="http://schemas.microsoft.com/office/powerpoint/2010/main" val="1958638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⑤マイナポータルの数字４ケタのパスワードを入力します。</a:t>
            </a:r>
            <a:endParaRPr lang="en-US" altLang="ja-JP" dirty="0"/>
          </a:p>
          <a:p>
            <a:endParaRPr lang="en-US" altLang="ja-JP" dirty="0"/>
          </a:p>
          <a:p>
            <a:pPr lvl="0"/>
            <a:r>
              <a:rPr lang="ja-JP" altLang="en-US" dirty="0"/>
              <a:t>「</a:t>
            </a:r>
            <a:r>
              <a:rPr lang="en-US" altLang="ja-JP" dirty="0"/>
              <a:t>iPhone</a:t>
            </a:r>
            <a:r>
              <a:rPr lang="ja-JP" altLang="en-US" dirty="0"/>
              <a:t>のマイナンバーカード」機能を利用している方はマイナンバーカードの読み取りが不要になり、顔や指紋だけでログインすることもできます。</a:t>
            </a:r>
            <a:endParaRPr lang="en-US" altLang="ja-JP" dirty="0"/>
          </a:p>
          <a:p>
            <a:pPr lvl="0"/>
            <a:endParaRPr lang="en-US" altLang="ja-JP" dirty="0"/>
          </a:p>
          <a:p>
            <a:pPr defTabSz="966277">
              <a:defRPr/>
            </a:pPr>
            <a:r>
              <a:rPr lang="ja-JP" altLang="en-US" dirty="0"/>
              <a:t>⑥「読み取り開始」をタップします。</a:t>
            </a:r>
            <a:endParaRPr lang="en-US" altLang="ja-JP" dirty="0"/>
          </a:p>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10" name="スライド イメージ プレースホルダー 9">
            <a:extLst>
              <a:ext uri="{FF2B5EF4-FFF2-40B4-BE49-F238E27FC236}">
                <a16:creationId xmlns:a16="http://schemas.microsoft.com/office/drawing/2014/main" id="{2262A74C-A2FE-7814-C202-027DF757207B}"/>
              </a:ext>
            </a:extLst>
          </p:cNvPr>
          <p:cNvSpPr>
            <a:spLocks noGrp="1" noRot="1" noChangeAspect="1"/>
          </p:cNvSpPr>
          <p:nvPr>
            <p:ph type="sldImg"/>
          </p:nvPr>
        </p:nvSpPr>
        <p:spPr/>
      </p:sp>
    </p:spTree>
    <p:extLst>
      <p:ext uri="{BB962C8B-B14F-4D97-AF65-F5344CB8AC3E}">
        <p14:creationId xmlns:p14="http://schemas.microsoft.com/office/powerpoint/2010/main" val="2276792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⑦マイナンバーカードを後ろにかざします。</a:t>
            </a:r>
            <a:endParaRPr lang="en-US" altLang="ja-JP" dirty="0"/>
          </a:p>
          <a:p>
            <a:endParaRPr lang="en-US" altLang="ja-JP" dirty="0"/>
          </a:p>
          <a:p>
            <a:pPr defTabSz="966277">
              <a:defRPr/>
            </a:pPr>
            <a:r>
              <a:rPr lang="ja-JP" altLang="en-US" dirty="0"/>
              <a:t>⑧</a:t>
            </a:r>
            <a:r>
              <a:rPr lang="en-US" altLang="ja-JP" dirty="0" err="1"/>
              <a:t>読み取り完了</a:t>
            </a:r>
            <a:r>
              <a:rPr lang="ja-JP" altLang="en-US" dirty="0"/>
              <a:t>後</a:t>
            </a:r>
            <a:r>
              <a:rPr lang="en-US" altLang="ja-JP" dirty="0"/>
              <a:t>、</a:t>
            </a:r>
            <a:r>
              <a:rPr lang="en-US" altLang="ja-JP" dirty="0" err="1"/>
              <a:t>カードを外します</a:t>
            </a:r>
            <a:r>
              <a:rPr lang="ja-JP" altLang="en-US" dirty="0"/>
              <a:t>。</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28154385-9ED8-3E58-8B48-CF1AC0385897}"/>
              </a:ext>
            </a:extLst>
          </p:cNvPr>
          <p:cNvSpPr>
            <a:spLocks noGrp="1" noRot="1" noChangeAspect="1"/>
          </p:cNvSpPr>
          <p:nvPr>
            <p:ph type="sldImg"/>
          </p:nvPr>
        </p:nvSpPr>
        <p:spPr/>
      </p:sp>
    </p:spTree>
    <p:extLst>
      <p:ext uri="{BB962C8B-B14F-4D97-AF65-F5344CB8AC3E}">
        <p14:creationId xmlns:p14="http://schemas.microsoft.com/office/powerpoint/2010/main" val="2001932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dirty="0"/>
              <a:t>⑨</a:t>
            </a:r>
            <a:r>
              <a:rPr lang="ja-JP" altLang="en-US" dirty="0"/>
              <a:t>表示された画面を下から上にスクロールします。</a:t>
            </a:r>
            <a:endParaRPr lang="en-US" altLang="ja-JP" dirty="0"/>
          </a:p>
          <a:p>
            <a:endParaRPr lang="en-US" altLang="ja-JP" dirty="0"/>
          </a:p>
          <a:p>
            <a:pPr defTabSz="966277">
              <a:defRPr/>
            </a:pPr>
            <a:r>
              <a:rPr lang="en-US" altLang="ja-JP" dirty="0"/>
              <a:t>⑩</a:t>
            </a:r>
            <a:r>
              <a:rPr lang="ja-JP" altLang="en-US" dirty="0"/>
              <a:t>「おかね」の項目内の「年金」をタップします。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178BFBE9-D9D5-20E4-A3A9-230150BCA05E}"/>
              </a:ext>
            </a:extLst>
          </p:cNvPr>
          <p:cNvSpPr>
            <a:spLocks noGrp="1" noRot="1" noChangeAspect="1"/>
          </p:cNvSpPr>
          <p:nvPr>
            <p:ph type="sldImg"/>
          </p:nvPr>
        </p:nvSpPr>
        <p:spPr/>
      </p:sp>
    </p:spTree>
    <p:extLst>
      <p:ext uri="{BB962C8B-B14F-4D97-AF65-F5344CB8AC3E}">
        <p14:creationId xmlns:p14="http://schemas.microsoft.com/office/powerpoint/2010/main" val="2227733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⑪表示された画面を下から上にスクロールします。</a:t>
            </a:r>
            <a:endParaRPr lang="en-US" altLang="ja-JP" dirty="0"/>
          </a:p>
          <a:p>
            <a:pPr lvl="0"/>
            <a:endParaRPr lang="en-US" altLang="ja-JP" dirty="0"/>
          </a:p>
          <a:p>
            <a:pPr defTabSz="966277">
              <a:defRPr/>
            </a:pPr>
            <a:r>
              <a:rPr lang="ja-JP" altLang="en-US" dirty="0"/>
              <a:t>⑫「関連情報」から「ねんきんネット</a:t>
            </a:r>
            <a:r>
              <a:rPr lang="en-US" altLang="ja-JP" dirty="0"/>
              <a:t>TOP</a:t>
            </a:r>
            <a:r>
              <a:rPr lang="ja-JP" altLang="en-US" dirty="0"/>
              <a:t>」をタップします。</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8D4B7F5E-CF26-A5B4-499B-7E484E86A6A6}"/>
              </a:ext>
            </a:extLst>
          </p:cNvPr>
          <p:cNvSpPr>
            <a:spLocks noGrp="1" noRot="1" noChangeAspect="1"/>
          </p:cNvSpPr>
          <p:nvPr>
            <p:ph type="sldImg"/>
          </p:nvPr>
        </p:nvSpPr>
        <p:spPr/>
      </p:sp>
    </p:spTree>
    <p:extLst>
      <p:ext uri="{BB962C8B-B14F-4D97-AF65-F5344CB8AC3E}">
        <p14:creationId xmlns:p14="http://schemas.microsoft.com/office/powerpoint/2010/main" val="1237781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⑬「ねんきんネット」トップページが表示されれば完了です。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0E1F301A-0BEB-AB3E-6805-9C2BD9446789}"/>
              </a:ext>
            </a:extLst>
          </p:cNvPr>
          <p:cNvSpPr>
            <a:spLocks noGrp="1" noRot="1" noChangeAspect="1"/>
          </p:cNvSpPr>
          <p:nvPr>
            <p:ph type="sldImg"/>
          </p:nvPr>
        </p:nvSpPr>
        <p:spPr/>
      </p:sp>
    </p:spTree>
    <p:extLst>
      <p:ext uri="{BB962C8B-B14F-4D97-AF65-F5344CB8AC3E}">
        <p14:creationId xmlns:p14="http://schemas.microsoft.com/office/powerpoint/2010/main" val="3301832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次にマイナンバーカードを持っておらず、「ねんきんネット」からログインする方法をご説明いたします。</a:t>
            </a:r>
          </a:p>
          <a:p>
            <a:endParaRPr lang="en-US" altLang="ja-JP" dirty="0"/>
          </a:p>
          <a:p>
            <a:r>
              <a:rPr lang="ja-JP" altLang="en-US" dirty="0"/>
              <a:t>①「ログイン」をタップします。</a:t>
            </a:r>
            <a:endParaRPr lang="en-US" altLang="ja-JP" dirty="0"/>
          </a:p>
          <a:p>
            <a:endParaRPr lang="en-US" altLang="ja-JP" dirty="0"/>
          </a:p>
          <a:p>
            <a:pPr defTabSz="966277">
              <a:defRPr/>
            </a:pPr>
            <a:r>
              <a:rPr lang="ja-JP" altLang="en-US" dirty="0"/>
              <a:t>②画面上部の青い部分をタップします。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スライド イメージ プレースホルダー 6">
            <a:extLst>
              <a:ext uri="{FF2B5EF4-FFF2-40B4-BE49-F238E27FC236}">
                <a16:creationId xmlns:a16="http://schemas.microsoft.com/office/drawing/2014/main" id="{EDC540F1-AF52-48E7-15F3-164EB5D2A4F6}"/>
              </a:ext>
            </a:extLst>
          </p:cNvPr>
          <p:cNvSpPr>
            <a:spLocks noGrp="1" noRot="1" noChangeAspect="1"/>
          </p:cNvSpPr>
          <p:nvPr>
            <p:ph type="sldImg"/>
          </p:nvPr>
        </p:nvSpPr>
        <p:spPr/>
      </p:sp>
    </p:spTree>
    <p:extLst>
      <p:ext uri="{BB962C8B-B14F-4D97-AF65-F5344CB8AC3E}">
        <p14:creationId xmlns:p14="http://schemas.microsoft.com/office/powerpoint/2010/main" val="742211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③表示された画面を下から上にスクロールします。</a:t>
            </a:r>
            <a:endParaRPr lang="en-US" altLang="ja-JP" dirty="0"/>
          </a:p>
          <a:p>
            <a:endParaRPr lang="en-US" altLang="ja-JP" dirty="0"/>
          </a:p>
          <a:p>
            <a:pPr defTabSz="966277">
              <a:defRPr/>
            </a:pPr>
            <a:r>
              <a:rPr lang="ja-JP" altLang="en-US" dirty="0"/>
              <a:t>④ユーザ</a:t>
            </a:r>
            <a:r>
              <a:rPr lang="en-US" altLang="ja-JP" dirty="0"/>
              <a:t>ID</a:t>
            </a:r>
            <a:r>
              <a:rPr lang="ja-JP" altLang="en-US" dirty="0"/>
              <a:t>とパスワードを入力し、「ログイン」をタップすると、ログインは完了です。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9AFE2B0B-11C6-59E9-DD73-5A414647FBE2}"/>
              </a:ext>
            </a:extLst>
          </p:cNvPr>
          <p:cNvSpPr>
            <a:spLocks noGrp="1" noRot="1" noChangeAspect="1"/>
          </p:cNvSpPr>
          <p:nvPr>
            <p:ph type="sldImg"/>
          </p:nvPr>
        </p:nvSpPr>
        <p:spPr/>
      </p:sp>
    </p:spTree>
    <p:extLst>
      <p:ext uri="{BB962C8B-B14F-4D97-AF65-F5344CB8AC3E}">
        <p14:creationId xmlns:p14="http://schemas.microsoft.com/office/powerpoint/2010/main" val="3732012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ここでは、</a:t>
            </a:r>
            <a:r>
              <a:rPr lang="ja-JP" altLang="en-US" dirty="0"/>
              <a:t>実際にどのような場面で「ねんきんネット」が活用できるのか、ご紹介いたします</a:t>
            </a:r>
            <a:r>
              <a:rPr lang="ja-JP" altLang="ja-JP" dirty="0"/>
              <a:t>。</a:t>
            </a:r>
            <a:r>
              <a:rPr lang="en-US" altLang="ja-JP" dirty="0"/>
              <a:t>​</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59C42946-422C-C35F-D387-9219CA5B4045}"/>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ここからは実際に「ねんきんネット」を活用していきましょう。</a:t>
            </a:r>
            <a:endParaRPr lang="en-US" altLang="ja-JP" dirty="0"/>
          </a:p>
          <a:p>
            <a:endParaRPr lang="en-US" altLang="ja-JP" dirty="0"/>
          </a:p>
          <a:p>
            <a:r>
              <a:rPr lang="ja-JP" altLang="en-US" dirty="0"/>
              <a:t>どのような場面で「ねんきんネット」を使うと便利なのか、場面ごとに紹介します。</a:t>
            </a:r>
            <a:endParaRPr lang="en-US" altLang="ja-JP" dirty="0"/>
          </a:p>
          <a:p>
            <a:endParaRPr lang="en-US" altLang="ja-JP" dirty="0"/>
          </a:p>
          <a:p>
            <a:r>
              <a:rPr lang="ja-JP" altLang="en-US" dirty="0"/>
              <a:t>１つ目は、ご自身の年金の記録を確認したい場面です。</a:t>
            </a:r>
            <a:endParaRPr lang="en-US" altLang="ja-JP" dirty="0"/>
          </a:p>
          <a:p>
            <a:endParaRPr lang="en-US" altLang="ja-JP" dirty="0"/>
          </a:p>
          <a:p>
            <a:r>
              <a:rPr lang="ja-JP" altLang="en-US" dirty="0"/>
              <a:t>「ねんきんネット」ではパソコンやスマートフォンから、</a:t>
            </a:r>
            <a:r>
              <a:rPr lang="en-US" altLang="ja-JP" dirty="0"/>
              <a:t>24</a:t>
            </a:r>
            <a:r>
              <a:rPr lang="ja-JP" altLang="en-US" dirty="0"/>
              <a:t>時間いつでも最新の年金記録を簡単に確認することができます。</a:t>
            </a:r>
            <a:endParaRPr lang="en-US" altLang="ja-JP" dirty="0"/>
          </a:p>
          <a:p>
            <a:endParaRPr lang="en-US" altLang="ja-JP" dirty="0"/>
          </a:p>
          <a:p>
            <a:r>
              <a:rPr lang="ja-JP" altLang="en-US" dirty="0"/>
              <a:t>さらに、国民年金保険料を納付していなかったり、厚生年金保険の標準報酬月額に大幅な変更があったりなど、特にご確認いただきたい年金記録がある月には、アイコンでわかりやすく表示してくれます。</a:t>
            </a:r>
          </a:p>
          <a:p>
            <a:endParaRPr lang="en-US" altLang="ja-JP" dirty="0"/>
          </a:p>
        </p:txBody>
      </p:sp>
      <p:sp>
        <p:nvSpPr>
          <p:cNvPr id="7" name="スライド イメージ プレースホルダー 6">
            <a:extLst>
              <a:ext uri="{FF2B5EF4-FFF2-40B4-BE49-F238E27FC236}">
                <a16:creationId xmlns:a16="http://schemas.microsoft.com/office/drawing/2014/main" id="{7C4FC8F4-4D38-E5AE-4C9B-E3F955E6FEEC}"/>
              </a:ext>
            </a:extLst>
          </p:cNvPr>
          <p:cNvSpPr>
            <a:spLocks noGrp="1" noRot="1" noChangeAspect="1"/>
          </p:cNvSpPr>
          <p:nvPr>
            <p:ph type="sldImg"/>
          </p:nvPr>
        </p:nvSpPr>
        <p:spPr/>
      </p:sp>
    </p:spTree>
    <p:extLst>
      <p:ext uri="{BB962C8B-B14F-4D97-AF65-F5344CB8AC3E}">
        <p14:creationId xmlns:p14="http://schemas.microsoft.com/office/powerpoint/2010/main" val="83162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「ねんきんネット」には、以下のような機能があります。</a:t>
            </a:r>
            <a:endParaRPr lang="en-US" altLang="ja-JP" dirty="0"/>
          </a:p>
          <a:p>
            <a:endParaRPr lang="ja-JP" altLang="en-US" dirty="0"/>
          </a:p>
          <a:p>
            <a:r>
              <a:rPr lang="ja-JP" altLang="en-US" dirty="0"/>
              <a:t>なお、こちらで紹介している機能は一部です。</a:t>
            </a:r>
            <a:endParaRPr lang="en-US" altLang="ja-JP" dirty="0"/>
          </a:p>
          <a:p>
            <a:endParaRPr lang="ja-JP" altLang="en-US" dirty="0"/>
          </a:p>
          <a:p>
            <a:r>
              <a:rPr lang="ja-JP" altLang="en-US" dirty="0"/>
              <a:t>ご自身の年金記録の確認</a:t>
            </a:r>
          </a:p>
          <a:p>
            <a:r>
              <a:rPr lang="en-US" altLang="ja-JP" dirty="0"/>
              <a:t>24</a:t>
            </a:r>
            <a:r>
              <a:rPr lang="ja-JP" altLang="en-US" dirty="0"/>
              <a:t>時間いつでも最新の年金記録を確認できます。</a:t>
            </a:r>
          </a:p>
          <a:p>
            <a:endParaRPr lang="en-US" altLang="ja-JP" dirty="0"/>
          </a:p>
          <a:p>
            <a:r>
              <a:rPr lang="ja-JP" altLang="en-US" dirty="0"/>
              <a:t>将来の年金見込額の試算</a:t>
            </a:r>
          </a:p>
          <a:p>
            <a:r>
              <a:rPr lang="ja-JP" altLang="en-US" dirty="0"/>
              <a:t>さまざまな条件を設定することで、将来受け取る老齢年金の見込額が試算できます。</a:t>
            </a:r>
          </a:p>
          <a:p>
            <a:endParaRPr lang="en-US" altLang="ja-JP" dirty="0"/>
          </a:p>
          <a:p>
            <a:r>
              <a:rPr lang="ja-JP" altLang="en-US" dirty="0"/>
              <a:t>追納等可能月数と金額の確認</a:t>
            </a:r>
          </a:p>
          <a:p>
            <a:r>
              <a:rPr lang="ja-JP" altLang="en-US" dirty="0"/>
              <a:t>国民年金保険料等が未納の期間や、学生納付特例制度等が適用されている期間とその金額を確認することができます。</a:t>
            </a:r>
          </a:p>
          <a:p>
            <a:endParaRPr lang="en-US" altLang="ja-JP" dirty="0"/>
          </a:p>
          <a:p>
            <a:r>
              <a:rPr lang="ja-JP" altLang="en-US" dirty="0"/>
              <a:t>通知書の再交付申請</a:t>
            </a:r>
          </a:p>
          <a:p>
            <a:r>
              <a:rPr lang="ja-JP" altLang="en-US" dirty="0"/>
              <a:t>日本年金機構から送付している様々な通知書の再交付を申請することができます。</a:t>
            </a:r>
            <a:endParaRPr lang="en-US" altLang="ja-JP" dirty="0"/>
          </a:p>
          <a:p>
            <a:endParaRPr lang="ja-JP" altLang="en-US" dirty="0"/>
          </a:p>
          <a:p>
            <a:r>
              <a:rPr lang="ja-JP" altLang="en-US" dirty="0"/>
              <a:t>電子版「ねんきん定期便」の確認</a:t>
            </a:r>
          </a:p>
          <a:p>
            <a:r>
              <a:rPr lang="ja-JP" altLang="en-US" dirty="0"/>
              <a:t>毎年誕生月に送付される「ねんきん定期便」を確認できます。</a:t>
            </a:r>
          </a:p>
          <a:p>
            <a:r>
              <a:rPr lang="ja-JP" altLang="en-US" dirty="0"/>
              <a:t>ねんきん定期便はペーパーレス化登録（ハガキの定期便の郵送停止）をすることも可能です。</a:t>
            </a:r>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EAAE70EB-DFA2-8B3C-A391-91CD40A8E87E}"/>
              </a:ext>
            </a:extLst>
          </p:cNvPr>
          <p:cNvSpPr>
            <a:spLocks noGrp="1" noRot="1" noChangeAspect="1"/>
          </p:cNvSpPr>
          <p:nvPr>
            <p:ph type="sldImg"/>
          </p:nvPr>
        </p:nvSpPr>
        <p:spPr/>
      </p:sp>
    </p:spTree>
    <p:extLst>
      <p:ext uri="{BB962C8B-B14F-4D97-AF65-F5344CB8AC3E}">
        <p14:creationId xmlns:p14="http://schemas.microsoft.com/office/powerpoint/2010/main" val="3583905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それでは、実際に年金記録を確認する方法をご紹介いたします。</a:t>
            </a:r>
            <a:endParaRPr lang="en-US" altLang="ja-JP" dirty="0"/>
          </a:p>
          <a:p>
            <a:endParaRPr lang="en-US" altLang="ja-JP" dirty="0"/>
          </a:p>
          <a:p>
            <a:r>
              <a:rPr lang="ja-JP" altLang="en-US" dirty="0"/>
              <a:t>①「ねんきんネット」トップページで下から上にスクロールします。</a:t>
            </a:r>
            <a:endParaRPr lang="en-US" altLang="ja-JP" dirty="0"/>
          </a:p>
          <a:p>
            <a:endParaRPr lang="en-US" altLang="ja-JP" dirty="0"/>
          </a:p>
          <a:p>
            <a:pPr defTabSz="966277">
              <a:defRPr/>
            </a:pPr>
            <a:r>
              <a:rPr lang="ja-JP" altLang="en-US" dirty="0"/>
              <a:t>②「年金記録を確認する」をタップします。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7" name="スライド イメージ プレースホルダー 6">
            <a:extLst>
              <a:ext uri="{FF2B5EF4-FFF2-40B4-BE49-F238E27FC236}">
                <a16:creationId xmlns:a16="http://schemas.microsoft.com/office/drawing/2014/main" id="{B058A0B6-012A-226A-8B6B-121FCC2789B9}"/>
              </a:ext>
            </a:extLst>
          </p:cNvPr>
          <p:cNvSpPr>
            <a:spLocks noGrp="1" noRot="1" noChangeAspect="1"/>
          </p:cNvSpPr>
          <p:nvPr>
            <p:ph type="sldImg"/>
          </p:nvPr>
        </p:nvSpPr>
        <p:spPr/>
      </p:sp>
    </p:spTree>
    <p:extLst>
      <p:ext uri="{BB962C8B-B14F-4D97-AF65-F5344CB8AC3E}">
        <p14:creationId xmlns:p14="http://schemas.microsoft.com/office/powerpoint/2010/main" val="2137632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③「一覧で年金記録を確認する」をタップします。</a:t>
            </a:r>
            <a:endParaRPr lang="en-US" altLang="ja-JP" dirty="0"/>
          </a:p>
          <a:p>
            <a:endParaRPr lang="en-US" altLang="ja-JP" dirty="0"/>
          </a:p>
          <a:p>
            <a:pPr defTabSz="966277">
              <a:defRPr/>
            </a:pPr>
            <a:r>
              <a:rPr lang="ja-JP" altLang="en-US" dirty="0"/>
              <a:t>④年金記録が表示されれば完了です。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7" name="スライド イメージ プレースホルダー 6">
            <a:extLst>
              <a:ext uri="{FF2B5EF4-FFF2-40B4-BE49-F238E27FC236}">
                <a16:creationId xmlns:a16="http://schemas.microsoft.com/office/drawing/2014/main" id="{8FFCAC1B-27CF-175C-2332-1C0C2ADDCC6A}"/>
              </a:ext>
            </a:extLst>
          </p:cNvPr>
          <p:cNvSpPr>
            <a:spLocks noGrp="1" noRot="1" noChangeAspect="1"/>
          </p:cNvSpPr>
          <p:nvPr>
            <p:ph type="sldImg"/>
          </p:nvPr>
        </p:nvSpPr>
        <p:spPr/>
      </p:sp>
    </p:spTree>
    <p:extLst>
      <p:ext uri="{BB962C8B-B14F-4D97-AF65-F5344CB8AC3E}">
        <p14:creationId xmlns:p14="http://schemas.microsoft.com/office/powerpoint/2010/main" val="4104992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２つ目は、年金振込通知書などの様々な通知をスマホやパソコンから確認したいという場面です。</a:t>
            </a:r>
            <a:endParaRPr lang="en-US" altLang="ja-JP" dirty="0"/>
          </a:p>
          <a:p>
            <a:endParaRPr lang="ja-JP" altLang="en-US" dirty="0"/>
          </a:p>
          <a:p>
            <a:r>
              <a:rPr lang="ja-JP" altLang="en-US" dirty="0"/>
              <a:t>「ねんきんネット」を使えば、年金受給者の方を対象にしている「年金振込通知書」や、</a:t>
            </a:r>
            <a:endParaRPr lang="en-US" altLang="ja-JP" dirty="0"/>
          </a:p>
          <a:p>
            <a:r>
              <a:rPr lang="ja-JP" altLang="en-US" dirty="0"/>
              <a:t>国民年金および厚生年金に加入している方（被保険者）を対象にしている「ねんきん定期便」などの各種通知書をご自身のスマートフォンやパソコンから見ることができるようになります。</a:t>
            </a:r>
            <a:endParaRPr lang="en-US" altLang="ja-JP" dirty="0"/>
          </a:p>
          <a:p>
            <a:endParaRPr lang="en-US" altLang="ja-JP" dirty="0"/>
          </a:p>
          <a:p>
            <a:endParaRPr lang="en-US" altLang="ja-JP" dirty="0"/>
          </a:p>
          <a:p>
            <a:r>
              <a:rPr lang="ja-JP" altLang="en-US" dirty="0"/>
              <a:t>確認した各種通知書は</a:t>
            </a:r>
            <a:r>
              <a:rPr lang="en-US" altLang="ja-JP" dirty="0"/>
              <a:t>PDF</a:t>
            </a:r>
            <a:r>
              <a:rPr lang="ja-JP" altLang="en-US" dirty="0"/>
              <a:t>ファイルにして保存し、印刷することが可能です。</a:t>
            </a:r>
            <a:endParaRPr lang="en-US" altLang="ja-JP" dirty="0"/>
          </a:p>
          <a:p>
            <a:r>
              <a:rPr lang="ja-JP" altLang="en-US" dirty="0"/>
              <a:t>通知をいつでも確認でき、紙で管理する必要がなくなります。</a:t>
            </a:r>
          </a:p>
          <a:p>
            <a:endParaRPr lang="en-US" altLang="ja-JP" dirty="0"/>
          </a:p>
        </p:txBody>
      </p:sp>
      <p:sp>
        <p:nvSpPr>
          <p:cNvPr id="7" name="スライド イメージ プレースホルダー 6">
            <a:extLst>
              <a:ext uri="{FF2B5EF4-FFF2-40B4-BE49-F238E27FC236}">
                <a16:creationId xmlns:a16="http://schemas.microsoft.com/office/drawing/2014/main" id="{6F2DF669-6EC7-0E5B-5D73-15E242BAC1B1}"/>
              </a:ext>
            </a:extLst>
          </p:cNvPr>
          <p:cNvSpPr>
            <a:spLocks noGrp="1" noRot="1" noChangeAspect="1"/>
          </p:cNvSpPr>
          <p:nvPr>
            <p:ph type="sldImg"/>
          </p:nvPr>
        </p:nvSpPr>
        <p:spPr/>
      </p:sp>
    </p:spTree>
    <p:extLst>
      <p:ext uri="{BB962C8B-B14F-4D97-AF65-F5344CB8AC3E}">
        <p14:creationId xmlns:p14="http://schemas.microsoft.com/office/powerpoint/2010/main" val="446797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それでは、実際に各種の通知を確認する方法をご紹介いたします。</a:t>
            </a:r>
          </a:p>
          <a:p>
            <a:endParaRPr lang="en-US" altLang="ja-JP" dirty="0"/>
          </a:p>
          <a:p>
            <a:r>
              <a:rPr lang="ja-JP" altLang="en-US" dirty="0"/>
              <a:t>①「ねんきんネット」トップページで下から上にスクロールします。</a:t>
            </a:r>
            <a:endParaRPr lang="en-US" altLang="ja-JP" dirty="0"/>
          </a:p>
          <a:p>
            <a:endParaRPr lang="en-US" altLang="ja-JP" dirty="0"/>
          </a:p>
          <a:p>
            <a:pPr defTabSz="966277">
              <a:defRPr/>
            </a:pPr>
            <a:r>
              <a:rPr lang="ja-JP" altLang="en-US" dirty="0"/>
              <a:t>②「通知書を確認する」をタップします。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7" name="スライド イメージ プレースホルダー 6">
            <a:extLst>
              <a:ext uri="{FF2B5EF4-FFF2-40B4-BE49-F238E27FC236}">
                <a16:creationId xmlns:a16="http://schemas.microsoft.com/office/drawing/2014/main" id="{0F8222B5-CA40-B1B9-6992-63CD7E275377}"/>
              </a:ext>
            </a:extLst>
          </p:cNvPr>
          <p:cNvSpPr>
            <a:spLocks noGrp="1" noRot="1" noChangeAspect="1"/>
          </p:cNvSpPr>
          <p:nvPr>
            <p:ph type="sldImg"/>
          </p:nvPr>
        </p:nvSpPr>
        <p:spPr/>
      </p:sp>
    </p:spTree>
    <p:extLst>
      <p:ext uri="{BB962C8B-B14F-4D97-AF65-F5344CB8AC3E}">
        <p14:creationId xmlns:p14="http://schemas.microsoft.com/office/powerpoint/2010/main" val="1502467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③スクロールすると自分が現在確認できる通知が表示されます。</a:t>
            </a:r>
            <a:endParaRPr lang="en-US" altLang="ja-JP" dirty="0"/>
          </a:p>
          <a:p>
            <a:endParaRPr lang="en-US" altLang="ja-JP" dirty="0"/>
          </a:p>
          <a:p>
            <a:pPr defTabSz="966277">
              <a:defRPr/>
            </a:pPr>
            <a:r>
              <a:rPr lang="ja-JP" altLang="en-US" dirty="0"/>
              <a:t>④確認したい通知の「ダウンロード」をタップすることで通知をダウンロードし、確認できるようになります。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スライド イメージ プレースホルダー 6">
            <a:extLst>
              <a:ext uri="{FF2B5EF4-FFF2-40B4-BE49-F238E27FC236}">
                <a16:creationId xmlns:a16="http://schemas.microsoft.com/office/drawing/2014/main" id="{9F882C44-5412-43B9-3329-D46293FACC69}"/>
              </a:ext>
            </a:extLst>
          </p:cNvPr>
          <p:cNvSpPr>
            <a:spLocks noGrp="1" noRot="1" noChangeAspect="1"/>
          </p:cNvSpPr>
          <p:nvPr>
            <p:ph type="sldImg"/>
          </p:nvPr>
        </p:nvSpPr>
        <p:spPr/>
      </p:sp>
    </p:spTree>
    <p:extLst>
      <p:ext uri="{BB962C8B-B14F-4D97-AF65-F5344CB8AC3E}">
        <p14:creationId xmlns:p14="http://schemas.microsoft.com/office/powerpoint/2010/main" val="2223039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最後は、年金に関する届出をオンラインで行いたいという場面です。</a:t>
            </a:r>
            <a:endParaRPr lang="en-US" altLang="ja-JP" dirty="0"/>
          </a:p>
          <a:p>
            <a:endParaRPr lang="ja-JP" altLang="en-US" dirty="0"/>
          </a:p>
          <a:p>
            <a:r>
              <a:rPr lang="ja-JP" altLang="en-US" dirty="0"/>
              <a:t>「ねんきんネット」を使えば、日本年金機構への届出をパソコンやスマートフォンからオンラインで行うことができるようになります。</a:t>
            </a:r>
            <a:endParaRPr lang="en-US" altLang="ja-JP" dirty="0"/>
          </a:p>
          <a:p>
            <a:endParaRPr lang="en-US" altLang="ja-JP" dirty="0"/>
          </a:p>
          <a:p>
            <a:endParaRPr lang="ja-JP" altLang="en-US" dirty="0"/>
          </a:p>
          <a:p>
            <a:r>
              <a:rPr lang="ja-JP" altLang="en-US" dirty="0"/>
              <a:t>なお、ご利用対象者は、マイナポータルから「ねんきんネット」を利用している方となりますので、ご注意ください。</a:t>
            </a:r>
            <a:endParaRPr lang="en-US" altLang="ja-JP" dirty="0"/>
          </a:p>
          <a:p>
            <a:endParaRPr lang="en-US" altLang="ja-JP" dirty="0"/>
          </a:p>
          <a:p>
            <a:r>
              <a:rPr lang="ja-JP" altLang="en-US" dirty="0"/>
              <a:t>また、電子申請が可能な届書は、「公的年金等の受給者の扶養親族等申告書」になります。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B858B065-0975-D29A-40B5-79E4212B2104}"/>
              </a:ext>
            </a:extLst>
          </p:cNvPr>
          <p:cNvSpPr>
            <a:spLocks noGrp="1" noRot="1" noChangeAspect="1"/>
          </p:cNvSpPr>
          <p:nvPr>
            <p:ph type="sldImg"/>
          </p:nvPr>
        </p:nvSpPr>
        <p:spPr/>
      </p:sp>
    </p:spTree>
    <p:extLst>
      <p:ext uri="{BB962C8B-B14F-4D97-AF65-F5344CB8AC3E}">
        <p14:creationId xmlns:p14="http://schemas.microsoft.com/office/powerpoint/2010/main" val="1091152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それでは、実際の電子申請の方法をご紹介いたします。</a:t>
            </a:r>
            <a:endParaRPr lang="en-US" altLang="ja-JP" dirty="0"/>
          </a:p>
          <a:p>
            <a:endParaRPr lang="en-US" altLang="ja-JP" dirty="0"/>
          </a:p>
          <a:p>
            <a:r>
              <a:rPr lang="ja-JP" altLang="en-US" dirty="0"/>
              <a:t>ここでは、操作手順の確認のみを行い、実際に申請は行いません。</a:t>
            </a:r>
          </a:p>
          <a:p>
            <a:endParaRPr lang="en-US" altLang="ja-JP" dirty="0"/>
          </a:p>
          <a:p>
            <a:endParaRPr lang="en-US" altLang="ja-JP" dirty="0"/>
          </a:p>
          <a:p>
            <a:r>
              <a:rPr lang="ja-JP" altLang="en-US" dirty="0"/>
              <a:t>①画面を下から上にスクロールします。</a:t>
            </a:r>
            <a:endParaRPr lang="en-US" altLang="ja-JP" dirty="0"/>
          </a:p>
          <a:p>
            <a:endParaRPr lang="en-US" altLang="ja-JP" dirty="0"/>
          </a:p>
          <a:p>
            <a:pPr defTabSz="966277">
              <a:defRPr/>
            </a:pPr>
            <a:r>
              <a:rPr lang="ja-JP" altLang="en-US" dirty="0"/>
              <a:t>②「届書を電子申請する」をタップします。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スライド イメージ プレースホルダー 6">
            <a:extLst>
              <a:ext uri="{FF2B5EF4-FFF2-40B4-BE49-F238E27FC236}">
                <a16:creationId xmlns:a16="http://schemas.microsoft.com/office/drawing/2014/main" id="{CA7C93E6-FC23-8F71-619D-08949933A126}"/>
              </a:ext>
            </a:extLst>
          </p:cNvPr>
          <p:cNvSpPr>
            <a:spLocks noGrp="1" noRot="1" noChangeAspect="1"/>
          </p:cNvSpPr>
          <p:nvPr>
            <p:ph type="sldImg"/>
          </p:nvPr>
        </p:nvSpPr>
        <p:spPr/>
      </p:sp>
    </p:spTree>
    <p:extLst>
      <p:ext uri="{BB962C8B-B14F-4D97-AF65-F5344CB8AC3E}">
        <p14:creationId xmlns:p14="http://schemas.microsoft.com/office/powerpoint/2010/main" val="2462993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③「申請する届書を選択する」をタップします。</a:t>
            </a:r>
            <a:endParaRPr lang="en-US" altLang="ja-JP" dirty="0"/>
          </a:p>
          <a:p>
            <a:endParaRPr lang="en-US" altLang="ja-JP" dirty="0"/>
          </a:p>
          <a:p>
            <a:r>
              <a:rPr lang="ja-JP" altLang="en-US" dirty="0"/>
              <a:t>④「届書を作成する」をタップします。</a:t>
            </a:r>
            <a:endParaRPr lang="en-US" altLang="ja-JP" dirty="0"/>
          </a:p>
          <a:p>
            <a:endParaRPr lang="en-US" altLang="ja-JP" dirty="0"/>
          </a:p>
          <a:p>
            <a:r>
              <a:rPr lang="ja-JP" altLang="en-US" dirty="0"/>
              <a:t>実際に申請をする場合は、ここから表示される手順に沿って申請を進めてください。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スライド イメージ プレースホルダー 6">
            <a:extLst>
              <a:ext uri="{FF2B5EF4-FFF2-40B4-BE49-F238E27FC236}">
                <a16:creationId xmlns:a16="http://schemas.microsoft.com/office/drawing/2014/main" id="{F20D7AB5-6CE0-4805-DFB6-A248E62A6E80}"/>
              </a:ext>
            </a:extLst>
          </p:cNvPr>
          <p:cNvSpPr>
            <a:spLocks noGrp="1" noRot="1" noChangeAspect="1"/>
          </p:cNvSpPr>
          <p:nvPr>
            <p:ph type="sldImg"/>
          </p:nvPr>
        </p:nvSpPr>
        <p:spPr/>
      </p:sp>
    </p:spTree>
    <p:extLst>
      <p:ext uri="{BB962C8B-B14F-4D97-AF65-F5344CB8AC3E}">
        <p14:creationId xmlns:p14="http://schemas.microsoft.com/office/powerpoint/2010/main" val="32817219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また、マイナポータルから電子申請をすることもできます。</a:t>
            </a:r>
            <a:endParaRPr lang="en-US" altLang="ja-JP" dirty="0"/>
          </a:p>
          <a:p>
            <a:endParaRPr lang="en-US" altLang="ja-JP" dirty="0"/>
          </a:p>
          <a:p>
            <a:pPr lvl="0"/>
            <a:r>
              <a:rPr lang="ja-JP" altLang="en-US" dirty="0"/>
              <a:t>①マイナポータルのログイン後画面を下から上にスクロールします。</a:t>
            </a:r>
            <a:endParaRPr lang="en-US" altLang="ja-JP" dirty="0"/>
          </a:p>
          <a:p>
            <a:endParaRPr lang="en-US" altLang="ja-JP" dirty="0"/>
          </a:p>
          <a:p>
            <a:pPr defTabSz="966277">
              <a:defRPr/>
            </a:pPr>
            <a:r>
              <a:rPr lang="ja-JP" altLang="en-US" dirty="0"/>
              <a:t>②「おかね」の項目内の「年金」をタップします。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スライド イメージ プレースホルダー 6">
            <a:extLst>
              <a:ext uri="{FF2B5EF4-FFF2-40B4-BE49-F238E27FC236}">
                <a16:creationId xmlns:a16="http://schemas.microsoft.com/office/drawing/2014/main" id="{1BBA10CB-55DB-5F38-231C-B1B031952460}"/>
              </a:ext>
            </a:extLst>
          </p:cNvPr>
          <p:cNvSpPr>
            <a:spLocks noGrp="1" noRot="1" noChangeAspect="1"/>
          </p:cNvSpPr>
          <p:nvPr>
            <p:ph type="sldImg"/>
          </p:nvPr>
        </p:nvSpPr>
        <p:spPr/>
      </p:sp>
    </p:spTree>
    <p:extLst>
      <p:ext uri="{BB962C8B-B14F-4D97-AF65-F5344CB8AC3E}">
        <p14:creationId xmlns:p14="http://schemas.microsoft.com/office/powerpoint/2010/main" val="73542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③表示された画面を下から上にスクロールします。</a:t>
            </a:r>
            <a:endParaRPr lang="en-US" altLang="ja-JP" dirty="0"/>
          </a:p>
          <a:p>
            <a:pPr lvl="0"/>
            <a:endParaRPr lang="en-US" altLang="ja-JP" dirty="0"/>
          </a:p>
          <a:p>
            <a:pPr defTabSz="966277">
              <a:defRPr/>
            </a:pPr>
            <a:r>
              <a:rPr lang="ja-JP" altLang="en-US" dirty="0"/>
              <a:t>④「扶養親族等申告書の作成」をタップします。</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スライド イメージ プレースホルダー 6">
            <a:extLst>
              <a:ext uri="{FF2B5EF4-FFF2-40B4-BE49-F238E27FC236}">
                <a16:creationId xmlns:a16="http://schemas.microsoft.com/office/drawing/2014/main" id="{122A18C5-7554-B56A-BD02-9A774CC3CE3C}"/>
              </a:ext>
            </a:extLst>
          </p:cNvPr>
          <p:cNvSpPr>
            <a:spLocks noGrp="1" noRot="1" noChangeAspect="1"/>
          </p:cNvSpPr>
          <p:nvPr>
            <p:ph type="sldImg"/>
          </p:nvPr>
        </p:nvSpPr>
        <p:spPr/>
      </p:sp>
    </p:spTree>
    <p:extLst>
      <p:ext uri="{BB962C8B-B14F-4D97-AF65-F5344CB8AC3E}">
        <p14:creationId xmlns:p14="http://schemas.microsoft.com/office/powerpoint/2010/main" val="31162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各種通知書の確認</a:t>
            </a:r>
          </a:p>
          <a:p>
            <a:r>
              <a:rPr lang="ja-JP" altLang="en-US" dirty="0"/>
              <a:t>日本年金機構から送付している様々な通知書を確認できます。</a:t>
            </a:r>
            <a:endParaRPr lang="en-US" altLang="ja-JP" dirty="0"/>
          </a:p>
          <a:p>
            <a:r>
              <a:rPr lang="ja-JP" altLang="en-US" dirty="0"/>
              <a:t>また、</a:t>
            </a:r>
            <a:r>
              <a:rPr lang="en-US" altLang="ja-JP" dirty="0"/>
              <a:t>e-Tax</a:t>
            </a:r>
            <a:r>
              <a:rPr lang="ja-JP" altLang="en-US" dirty="0"/>
              <a:t>での確定申告に使える電子データの送付もできます。</a:t>
            </a:r>
            <a:endParaRPr lang="en-US" altLang="ja-JP" dirty="0"/>
          </a:p>
          <a:p>
            <a:endParaRPr lang="en-US" altLang="ja-JP" dirty="0"/>
          </a:p>
          <a:p>
            <a:r>
              <a:rPr lang="ja-JP" altLang="en-US" dirty="0"/>
              <a:t>届書の電子申請</a:t>
            </a:r>
          </a:p>
          <a:p>
            <a:r>
              <a:rPr lang="ja-JP" altLang="en-US" dirty="0"/>
              <a:t>日本年金機構への届出の申請を行うことができます。</a:t>
            </a:r>
          </a:p>
          <a:p>
            <a:r>
              <a:rPr lang="ja-JP" altLang="en-US" dirty="0"/>
              <a:t>「ねんきんネット」、マイナポータルそれぞれ申請可能な届書が異なりますので、ご注意ください。</a:t>
            </a:r>
            <a:endParaRPr lang="en-US" altLang="ja-JP" dirty="0"/>
          </a:p>
          <a:p>
            <a:endParaRPr lang="en-US" altLang="ja-JP" dirty="0"/>
          </a:p>
          <a:p>
            <a:r>
              <a:rPr lang="ja-JP" altLang="en-US" dirty="0"/>
              <a:t>持ち主不明記録検索</a:t>
            </a:r>
          </a:p>
          <a:p>
            <a:r>
              <a:rPr lang="ja-JP" altLang="en-US" dirty="0"/>
              <a:t>現在持ち主がわからなくなっている年金記録などをインターネット上で検索できます。</a:t>
            </a:r>
          </a:p>
          <a:p>
            <a:endParaRPr lang="ja-JP" altLang="en-US" dirty="0"/>
          </a:p>
          <a:p>
            <a:endParaRPr lang="en-US" altLang="ja-JP" dirty="0"/>
          </a:p>
          <a:p>
            <a:r>
              <a:rPr lang="ja-JP" altLang="en-US" dirty="0"/>
              <a:t>主にこのような機能を「ねんきんネット」で利用することが可能です。</a:t>
            </a:r>
          </a:p>
          <a:p>
            <a:endParaRPr lang="en-US" altLang="ja-JP" dirty="0"/>
          </a:p>
        </p:txBody>
      </p:sp>
      <p:sp>
        <p:nvSpPr>
          <p:cNvPr id="5" name="スライド イメージ プレースホルダー 4">
            <a:extLst>
              <a:ext uri="{FF2B5EF4-FFF2-40B4-BE49-F238E27FC236}">
                <a16:creationId xmlns:a16="http://schemas.microsoft.com/office/drawing/2014/main" id="{DB3421DB-988D-B8F3-81AA-7CFAA3225204}"/>
              </a:ext>
            </a:extLst>
          </p:cNvPr>
          <p:cNvSpPr>
            <a:spLocks noGrp="1" noRot="1" noChangeAspect="1"/>
          </p:cNvSpPr>
          <p:nvPr>
            <p:ph type="sldImg"/>
          </p:nvPr>
        </p:nvSpPr>
        <p:spPr/>
      </p:sp>
    </p:spTree>
    <p:extLst>
      <p:ext uri="{BB962C8B-B14F-4D97-AF65-F5344CB8AC3E}">
        <p14:creationId xmlns:p14="http://schemas.microsoft.com/office/powerpoint/2010/main" val="3929601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⑤「作成する」をタップします。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スライド イメージ プレースホルダー 6">
            <a:extLst>
              <a:ext uri="{FF2B5EF4-FFF2-40B4-BE49-F238E27FC236}">
                <a16:creationId xmlns:a16="http://schemas.microsoft.com/office/drawing/2014/main" id="{A57D2FCB-D182-C946-C13B-9A03F4F650F3}"/>
              </a:ext>
            </a:extLst>
          </p:cNvPr>
          <p:cNvSpPr>
            <a:spLocks noGrp="1" noRot="1" noChangeAspect="1"/>
          </p:cNvSpPr>
          <p:nvPr>
            <p:ph type="sldImg"/>
          </p:nvPr>
        </p:nvSpPr>
        <p:spPr/>
      </p:sp>
    </p:spTree>
    <p:extLst>
      <p:ext uri="{BB962C8B-B14F-4D97-AF65-F5344CB8AC3E}">
        <p14:creationId xmlns:p14="http://schemas.microsoft.com/office/powerpoint/2010/main" val="60048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ここでは、よくある質問をご紹介いたします。</a:t>
            </a:r>
            <a:endParaRPr lang="en-US" altLang="ja-JP" dirty="0"/>
          </a:p>
          <a:p>
            <a:endParaRPr lang="en-US" altLang="ja-JP" dirty="0"/>
          </a:p>
          <a:p>
            <a:r>
              <a:rPr lang="ja-JP" altLang="en-US" dirty="0"/>
              <a:t>問</a:t>
            </a:r>
            <a:r>
              <a:rPr lang="en-US" altLang="ja-JP" dirty="0"/>
              <a:t>1.</a:t>
            </a:r>
            <a:r>
              <a:rPr lang="ja-JP" altLang="en-US" dirty="0"/>
              <a:t> 「ねんきんネット」サービスはどのような人が対象者となりますか。</a:t>
            </a:r>
            <a:endParaRPr lang="en-US" altLang="ja-JP" dirty="0"/>
          </a:p>
          <a:p>
            <a:endParaRPr lang="ja-JP" altLang="en-US" dirty="0"/>
          </a:p>
          <a:p>
            <a:r>
              <a:rPr lang="ja-JP" altLang="en-US" dirty="0"/>
              <a:t>回答</a:t>
            </a:r>
            <a:r>
              <a:rPr lang="en-US" altLang="ja-JP" dirty="0"/>
              <a:t>.</a:t>
            </a:r>
            <a:r>
              <a:rPr lang="ja-JP" altLang="en-US" dirty="0"/>
              <a:t>被保険者および年金受給者</a:t>
            </a:r>
            <a:r>
              <a:rPr lang="en-US" altLang="ja-JP" dirty="0"/>
              <a:t>(</a:t>
            </a:r>
            <a:r>
              <a:rPr lang="ja-JP" altLang="en-US" dirty="0"/>
              <a:t>昭和</a:t>
            </a:r>
            <a:r>
              <a:rPr lang="en-US" altLang="ja-JP" dirty="0"/>
              <a:t>61</a:t>
            </a:r>
            <a:r>
              <a:rPr lang="ja-JP" altLang="en-US" dirty="0"/>
              <a:t>年</a:t>
            </a:r>
            <a:r>
              <a:rPr lang="en-US" altLang="ja-JP" dirty="0"/>
              <a:t>4</a:t>
            </a:r>
            <a:r>
              <a:rPr lang="ja-JP" altLang="en-US" dirty="0"/>
              <a:t>月</a:t>
            </a:r>
            <a:r>
              <a:rPr lang="en-US" altLang="ja-JP" dirty="0"/>
              <a:t>1</a:t>
            </a:r>
            <a:r>
              <a:rPr lang="ja-JP" altLang="en-US" dirty="0"/>
              <a:t>日前に年金受給権が発生した老齢年金を受けている方を除く</a:t>
            </a:r>
            <a:r>
              <a:rPr lang="en-US" altLang="ja-JP" dirty="0"/>
              <a:t>)</a:t>
            </a:r>
            <a:r>
              <a:rPr lang="ja-JP" altLang="en-US" dirty="0"/>
              <a:t>が対象になります。</a:t>
            </a:r>
            <a:endParaRPr lang="en-US" altLang="ja-JP" dirty="0"/>
          </a:p>
          <a:p>
            <a:br>
              <a:rPr lang="ja-JP" altLang="en-US" dirty="0"/>
            </a:br>
            <a:r>
              <a:rPr lang="ja-JP" altLang="en-US" dirty="0"/>
              <a:t>なお、サービスにより対象者が異なる場合がありますので、それぞれのサービスについての設問も合わせてご覧ください。</a:t>
            </a:r>
            <a:endParaRPr lang="en-US" altLang="ja-JP" dirty="0"/>
          </a:p>
          <a:p>
            <a:endParaRPr lang="ja-JP" altLang="en-US" dirty="0"/>
          </a:p>
          <a:p>
            <a:endParaRPr lang="en-US" altLang="ja-JP" dirty="0"/>
          </a:p>
          <a:p>
            <a:r>
              <a:rPr lang="ja-JP" altLang="en-US" dirty="0"/>
              <a:t>問</a:t>
            </a:r>
            <a:r>
              <a:rPr lang="en-US" altLang="ja-JP" dirty="0"/>
              <a:t>2.</a:t>
            </a:r>
            <a:r>
              <a:rPr lang="ja-JP" altLang="en-US" dirty="0"/>
              <a:t> 「ねんきんネット」サービス全般のセキュリティに関する取り組みはどうなっていますか。</a:t>
            </a:r>
            <a:endParaRPr lang="en-US" altLang="ja-JP" dirty="0"/>
          </a:p>
          <a:p>
            <a:endParaRPr lang="ja-JP" altLang="en-US" dirty="0"/>
          </a:p>
          <a:p>
            <a:r>
              <a:rPr lang="ja-JP" altLang="en-US" dirty="0"/>
              <a:t>回答</a:t>
            </a:r>
            <a:r>
              <a:rPr lang="en-US" altLang="ja-JP" dirty="0"/>
              <a:t>.</a:t>
            </a:r>
            <a:r>
              <a:rPr lang="ja-JP" altLang="en-US" dirty="0"/>
              <a:t>本サービスでは、お客様に安心してご利用いただくため、インターネットを通じたサービスに伴うリスクに対し、様々な対策をとっております。</a:t>
            </a:r>
            <a:endParaRPr lang="en-US" altLang="ja-JP" dirty="0"/>
          </a:p>
          <a:p>
            <a:endParaRPr lang="en-US" altLang="ja-JP" dirty="0"/>
          </a:p>
          <a:p>
            <a:endParaRPr lang="ja-JP" altLang="en-US" dirty="0"/>
          </a:p>
          <a:p>
            <a:r>
              <a:rPr lang="ja-JP" altLang="en-US" dirty="0"/>
              <a:t>問</a:t>
            </a:r>
            <a:r>
              <a:rPr lang="en-US" altLang="ja-JP" dirty="0"/>
              <a:t>3.</a:t>
            </a:r>
            <a:r>
              <a:rPr lang="ja-JP" altLang="en-US" dirty="0"/>
              <a:t>年金加入記録はインターネット以外でも確認することができますか。</a:t>
            </a:r>
            <a:endParaRPr lang="en-US" altLang="ja-JP" dirty="0"/>
          </a:p>
          <a:p>
            <a:endParaRPr lang="ja-JP" altLang="en-US" dirty="0"/>
          </a:p>
          <a:p>
            <a:r>
              <a:rPr lang="ja-JP" altLang="en-US" dirty="0"/>
              <a:t>回答</a:t>
            </a:r>
            <a:r>
              <a:rPr lang="en-US" altLang="ja-JP" dirty="0"/>
              <a:t>.</a:t>
            </a:r>
            <a:r>
              <a:rPr lang="ja-JP" altLang="en-US" dirty="0"/>
              <a:t>全国の年金事務所で年金加入記録の交付を行っております。</a:t>
            </a:r>
            <a:endParaRPr lang="en-US" altLang="ja-JP" dirty="0"/>
          </a:p>
          <a:p>
            <a:endParaRPr lang="en-US" altLang="ja-JP" dirty="0"/>
          </a:p>
          <a:p>
            <a:endParaRPr lang="en-US" altLang="ja-JP" dirty="0"/>
          </a:p>
          <a:p>
            <a:r>
              <a:rPr lang="ja-JP" altLang="en-US" dirty="0"/>
              <a:t>問</a:t>
            </a:r>
            <a:r>
              <a:rPr lang="en-US" altLang="ja-JP" dirty="0"/>
              <a:t>4.</a:t>
            </a:r>
            <a:r>
              <a:rPr lang="ja-JP" altLang="en-US" dirty="0"/>
              <a:t>スマートフォンからパソコン用の「ねんきんネット」を利用することはできますか。</a:t>
            </a:r>
            <a:endParaRPr lang="en-US" altLang="ja-JP" dirty="0"/>
          </a:p>
          <a:p>
            <a:endParaRPr lang="ja-JP" altLang="en-US" dirty="0"/>
          </a:p>
          <a:p>
            <a:r>
              <a:rPr lang="ja-JP" altLang="en-US" dirty="0"/>
              <a:t>回答</a:t>
            </a:r>
            <a:r>
              <a:rPr lang="en-US" altLang="ja-JP" dirty="0"/>
              <a:t>.</a:t>
            </a:r>
            <a:r>
              <a:rPr lang="ja-JP" altLang="en-US" dirty="0"/>
              <a:t>スマートフォンからパソコン用の「ねんきんネット」を利用することは推奨していません。</a:t>
            </a:r>
            <a:endParaRPr lang="en-US" altLang="ja-JP" dirty="0"/>
          </a:p>
          <a:p>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講師の皆さまは、ここでご紹介するよくあるご質問は日本年金機構</a:t>
            </a:r>
            <a:r>
              <a:rPr lang="en-US" altLang="ja-JP" dirty="0"/>
              <a:t>HP</a:t>
            </a:r>
            <a:r>
              <a:rPr lang="ja-JP" altLang="en-US" dirty="0"/>
              <a:t>に記載されている情報ということを周知してください。</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3E3BA170-B4D9-C10A-5650-6C25E88FDA05}"/>
              </a:ext>
            </a:extLst>
          </p:cNvPr>
          <p:cNvSpPr>
            <a:spLocks noGrp="1" noRot="1" noChangeAspect="1"/>
          </p:cNvSpPr>
          <p:nvPr>
            <p:ph type="sldImg"/>
          </p:nvPr>
        </p:nvSpPr>
        <p:spPr/>
      </p:sp>
    </p:spTree>
    <p:extLst>
      <p:ext uri="{BB962C8B-B14F-4D97-AF65-F5344CB8AC3E}">
        <p14:creationId xmlns:p14="http://schemas.microsoft.com/office/powerpoint/2010/main" val="1360174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「ねんきんネット」のお問い合わせに関しましては、</a:t>
            </a:r>
            <a:endParaRPr lang="en-US" altLang="ja-JP" dirty="0"/>
          </a:p>
          <a:p>
            <a:r>
              <a:rPr lang="ja-JP" altLang="en-US" dirty="0"/>
              <a:t>ホームページ内のチャットボット、または記載の電話番号からお問い合わせください。</a:t>
            </a:r>
            <a:endParaRPr lang="en-US" altLang="ja-JP" dirty="0"/>
          </a:p>
          <a:p>
            <a:endParaRPr lang="en-US" altLang="ja-JP" dirty="0"/>
          </a:p>
          <a:p>
            <a:r>
              <a:rPr lang="ja-JP" altLang="en-US" dirty="0"/>
              <a:t>「ねんきんネット」についてのご説明は以上です。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691E5355-39CB-C68F-F891-C139C408F053}"/>
              </a:ext>
            </a:extLst>
          </p:cNvPr>
          <p:cNvSpPr>
            <a:spLocks noGrp="1" noRot="1" noChangeAspect="1"/>
          </p:cNvSpPr>
          <p:nvPr>
            <p:ph type="sldImg"/>
          </p:nvPr>
        </p:nvSpPr>
        <p:spPr/>
      </p:sp>
    </p:spTree>
    <p:extLst>
      <p:ext uri="{BB962C8B-B14F-4D97-AF65-F5344CB8AC3E}">
        <p14:creationId xmlns:p14="http://schemas.microsoft.com/office/powerpoint/2010/main" val="92270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ここでは、「ねんきんネット」を利用するための登録の方法をご説明いたします。</a:t>
            </a:r>
            <a:endParaRPr lang="en-US" altLang="ja-JP" dirty="0"/>
          </a:p>
          <a:p>
            <a:endParaRPr lang="ja-JP" altLang="en-US" dirty="0"/>
          </a:p>
          <a:p>
            <a:pPr defTabSz="966277">
              <a:defRPr/>
            </a:pPr>
            <a:r>
              <a:rPr lang="ja-JP" altLang="ja-JP" dirty="0"/>
              <a:t>また、アプリの更新に伴い、本教材で紹介している</a:t>
            </a:r>
            <a:r>
              <a:rPr lang="ja-JP" altLang="en-US" b="0" dirty="0"/>
              <a:t>画面</a:t>
            </a:r>
            <a:r>
              <a:rPr lang="ja-JP" altLang="ja-JP" dirty="0"/>
              <a:t>は変更になる可能性がございます。</a:t>
            </a:r>
            <a:endParaRPr lang="en-US" altLang="ja-JP" dirty="0"/>
          </a:p>
          <a:p>
            <a:pPr defTabSz="966277">
              <a:defRPr/>
            </a:pPr>
            <a:endParaRPr lang="en-US" altLang="ja-JP" dirty="0"/>
          </a:p>
          <a:p>
            <a:pPr defTabSz="966277">
              <a:defRPr/>
            </a:pPr>
            <a:r>
              <a:rPr lang="ja-JP" altLang="ja-JP" dirty="0"/>
              <a:t>ご了承ください。</a:t>
            </a: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0FAE9D2B-D381-403B-EB74-94B1F1554043}"/>
              </a:ext>
            </a:extLst>
          </p:cNvPr>
          <p:cNvSpPr>
            <a:spLocks noGrp="1" noRot="1" noChangeAspect="1"/>
          </p:cNvSpPr>
          <p:nvPr>
            <p:ph type="sldImg"/>
          </p:nvPr>
        </p:nvSpPr>
        <p:spPr/>
      </p:sp>
    </p:spTree>
    <p:extLst>
      <p:ext uri="{BB962C8B-B14F-4D97-AF65-F5344CB8AC3E}">
        <p14:creationId xmlns:p14="http://schemas.microsoft.com/office/powerpoint/2010/main" val="323791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まず、「ねんきんネット」を利用する際の登録方法を</a:t>
            </a:r>
            <a:r>
              <a:rPr lang="en-US" altLang="ja-JP" dirty="0"/>
              <a:t>2</a:t>
            </a:r>
            <a:r>
              <a:rPr lang="ja-JP" altLang="en-US" dirty="0"/>
              <a:t>種類ご紹介いたします。</a:t>
            </a:r>
          </a:p>
          <a:p>
            <a:endParaRPr lang="en-US" altLang="ja-JP" dirty="0"/>
          </a:p>
          <a:p>
            <a:endParaRPr lang="ja-JP" altLang="en-US" dirty="0"/>
          </a:p>
          <a:p>
            <a:r>
              <a:rPr lang="en-US" altLang="ja-JP" dirty="0"/>
              <a:t>1</a:t>
            </a:r>
            <a:r>
              <a:rPr lang="ja-JP" altLang="en-US" dirty="0"/>
              <a:t>つ目は、マイナポータルからの利用登録をする方法です。</a:t>
            </a:r>
            <a:endParaRPr lang="en-US" altLang="ja-JP" dirty="0"/>
          </a:p>
          <a:p>
            <a:endParaRPr lang="ja-JP" altLang="en-US" dirty="0"/>
          </a:p>
          <a:p>
            <a:r>
              <a:rPr lang="ja-JP" altLang="en-US" dirty="0"/>
              <a:t>この方法では、まず、パソコンもしくはスマートフォンからマイナポータルにログインを行い、マイナポータルトップページの「年金」から「ねんきんネット」へ連携手続きをする、といった流れで利用登録を行います。</a:t>
            </a:r>
            <a:endParaRPr lang="en-US" altLang="ja-JP" dirty="0"/>
          </a:p>
          <a:p>
            <a:endParaRPr lang="ja-JP" altLang="en-US" dirty="0"/>
          </a:p>
          <a:p>
            <a:r>
              <a:rPr lang="ja-JP" altLang="en-US" dirty="0"/>
              <a:t>この登録方法では、マイナンバーカードとメールアドレスが必要となります。</a:t>
            </a:r>
          </a:p>
          <a:p>
            <a:endParaRPr lang="en-US" altLang="ja-JP" dirty="0"/>
          </a:p>
          <a:p>
            <a:endParaRPr lang="ja-JP" altLang="en-US" dirty="0"/>
          </a:p>
          <a:p>
            <a:r>
              <a:rPr lang="en-US" altLang="ja-JP" dirty="0"/>
              <a:t>2</a:t>
            </a:r>
            <a:r>
              <a:rPr lang="ja-JP" altLang="en-US" dirty="0"/>
              <a:t>つ目は、マイナポータルは使わず、「ねんきんネット」から直接利用登録をする方法です。</a:t>
            </a:r>
            <a:endParaRPr lang="en-US" altLang="ja-JP" dirty="0"/>
          </a:p>
          <a:p>
            <a:endParaRPr lang="ja-JP" altLang="en-US" dirty="0"/>
          </a:p>
          <a:p>
            <a:r>
              <a:rPr lang="ja-JP" altLang="en-US" dirty="0"/>
              <a:t>マイナンバーカードをお持ちでない方はこちらを選択してください。</a:t>
            </a:r>
            <a:endParaRPr lang="en-US" altLang="ja-JP" dirty="0"/>
          </a:p>
          <a:p>
            <a:endParaRPr lang="ja-JP" altLang="en-US" dirty="0"/>
          </a:p>
          <a:p>
            <a:r>
              <a:rPr lang="ja-JP" altLang="en-US" dirty="0"/>
              <a:t>こちらの方法では、「ねんきんネット」のユーザ</a:t>
            </a:r>
            <a:r>
              <a:rPr lang="en-US" altLang="ja-JP" dirty="0"/>
              <a:t>ID</a:t>
            </a:r>
            <a:r>
              <a:rPr lang="ja-JP" altLang="en-US" dirty="0"/>
              <a:t>を取得の上、「ねんきんネット」から利用登録を進めます。</a:t>
            </a:r>
            <a:endParaRPr lang="en-US" altLang="ja-JP" dirty="0"/>
          </a:p>
          <a:p>
            <a:endParaRPr lang="ja-JP" altLang="en-US" dirty="0"/>
          </a:p>
          <a:p>
            <a:r>
              <a:rPr lang="ja-JP" altLang="en-US" dirty="0"/>
              <a:t>こちらの方法は、アクセスキーを持っている方と持っていない方で登録方法が異なります。</a:t>
            </a:r>
            <a:endParaRPr lang="en-US" altLang="ja-JP" dirty="0"/>
          </a:p>
          <a:p>
            <a:endParaRPr lang="ja-JP" altLang="en-US" dirty="0"/>
          </a:p>
          <a:p>
            <a:r>
              <a:rPr lang="ja-JP" altLang="en-US" dirty="0"/>
              <a:t>ユーザ</a:t>
            </a:r>
            <a:r>
              <a:rPr lang="en-US" altLang="ja-JP" dirty="0"/>
              <a:t>ID</a:t>
            </a:r>
            <a:r>
              <a:rPr lang="ja-JP" altLang="en-US" dirty="0"/>
              <a:t>の取得には、年金手帳や年金証書などで確認できる「基礎年金番号」と登録するメールアドレスが必要となります。</a:t>
            </a:r>
            <a:endParaRPr lang="en-US" altLang="ja-JP" dirty="0"/>
          </a:p>
          <a:p>
            <a:br>
              <a:rPr lang="ja-JP" altLang="en-US" dirty="0"/>
            </a:br>
            <a:r>
              <a:rPr lang="ja-JP" altLang="en-US" dirty="0"/>
              <a:t>アクセスキーをお持ちの場合はあわせてご用意ください。</a:t>
            </a:r>
            <a:endParaRPr lang="en-US" altLang="ja-JP" dirty="0"/>
          </a:p>
          <a:p>
            <a:endParaRPr lang="ja-JP" altLang="en-US" dirty="0"/>
          </a:p>
          <a:p>
            <a:r>
              <a:rPr lang="ja-JP" altLang="en-US" dirty="0"/>
              <a:t>なお、アクセスキーとは、ユーザ</a:t>
            </a:r>
            <a:r>
              <a:rPr lang="en-US" altLang="ja-JP" dirty="0"/>
              <a:t>ID</a:t>
            </a:r>
            <a:r>
              <a:rPr lang="ja-JP" altLang="en-US" dirty="0"/>
              <a:t>の取得に必要な</a:t>
            </a:r>
            <a:r>
              <a:rPr lang="en-US" altLang="ja-JP" dirty="0"/>
              <a:t>17</a:t>
            </a:r>
            <a:r>
              <a:rPr lang="ja-JP" altLang="en-US" dirty="0"/>
              <a:t>桁の番号のことで、「ねんきん定期便」などに記載がされています。</a:t>
            </a:r>
            <a:endParaRPr lang="en-US" altLang="ja-JP" dirty="0"/>
          </a:p>
          <a:p>
            <a:endParaRPr lang="ja-JP" altLang="en-US" dirty="0"/>
          </a:p>
          <a:p>
            <a:r>
              <a:rPr lang="ja-JP" altLang="en-US" dirty="0"/>
              <a:t>この番号を使用してお申し込みをいただくことで、即時にユーザ</a:t>
            </a:r>
            <a:r>
              <a:rPr lang="en-US" altLang="ja-JP" dirty="0"/>
              <a:t>ID</a:t>
            </a:r>
            <a:r>
              <a:rPr lang="ja-JP" altLang="en-US" dirty="0"/>
              <a:t>を取得できます。</a:t>
            </a:r>
          </a:p>
          <a:p>
            <a:endParaRPr lang="en-US" altLang="ja-JP" dirty="0"/>
          </a:p>
          <a:p>
            <a:endParaRPr lang="ja-JP" altLang="en-US" dirty="0"/>
          </a:p>
          <a:p>
            <a:r>
              <a:rPr lang="en-US" altLang="ja-JP" dirty="0"/>
              <a:t>【</a:t>
            </a:r>
            <a:r>
              <a:rPr lang="ja-JP" altLang="en-US" dirty="0"/>
              <a:t>補足説明</a:t>
            </a:r>
            <a:r>
              <a:rPr lang="en-US" altLang="ja-JP" dirty="0"/>
              <a:t>】</a:t>
            </a:r>
          </a:p>
          <a:p>
            <a:r>
              <a:rPr lang="ja-JP" altLang="en-US" dirty="0"/>
              <a:t>講師の皆さまは、受講者の方が、どの方法で登録をしようとしているのか、把握の上講習会を進めてください。</a:t>
            </a:r>
          </a:p>
          <a:p>
            <a:endParaRPr lang="ja-JP" altLang="en-US" dirty="0"/>
          </a:p>
          <a:p>
            <a:endParaRPr lang="en-US" altLang="ja-JP" dirty="0"/>
          </a:p>
        </p:txBody>
      </p:sp>
      <p:sp>
        <p:nvSpPr>
          <p:cNvPr id="7" name="スライド イメージ プレースホルダー 6">
            <a:extLst>
              <a:ext uri="{FF2B5EF4-FFF2-40B4-BE49-F238E27FC236}">
                <a16:creationId xmlns:a16="http://schemas.microsoft.com/office/drawing/2014/main" id="{6A8C9E15-90A1-C3EE-235E-2EB4487641BB}"/>
              </a:ext>
            </a:extLst>
          </p:cNvPr>
          <p:cNvSpPr>
            <a:spLocks noGrp="1" noRot="1" noChangeAspect="1"/>
          </p:cNvSpPr>
          <p:nvPr>
            <p:ph type="sldImg"/>
          </p:nvPr>
        </p:nvSpPr>
        <p:spPr/>
      </p:sp>
    </p:spTree>
    <p:extLst>
      <p:ext uri="{BB962C8B-B14F-4D97-AF65-F5344CB8AC3E}">
        <p14:creationId xmlns:p14="http://schemas.microsoft.com/office/powerpoint/2010/main" val="83812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それでは、「ねんきんネット」</a:t>
            </a:r>
            <a:r>
              <a:rPr lang="ja-JP" altLang="ja-JP" dirty="0"/>
              <a:t>を利用するために</a:t>
            </a:r>
            <a:r>
              <a:rPr lang="ja-JP" altLang="en-US" dirty="0"/>
              <a:t>まずは</a:t>
            </a:r>
            <a:r>
              <a:rPr lang="ja-JP" altLang="ja-JP" dirty="0"/>
              <a:t>検索から始めましょう。</a:t>
            </a:r>
            <a:r>
              <a:rPr lang="en-US" altLang="ja-JP" dirty="0"/>
              <a:t>​​</a:t>
            </a:r>
          </a:p>
          <a:p>
            <a:r>
              <a:rPr lang="en-US" altLang="ja-JP" dirty="0"/>
              <a:t>​​</a:t>
            </a:r>
          </a:p>
          <a:p>
            <a:r>
              <a:rPr lang="ja-JP" altLang="ja-JP" dirty="0"/>
              <a:t>最初に、</a:t>
            </a:r>
            <a:r>
              <a:rPr lang="en-US" altLang="ja-JP" dirty="0"/>
              <a:t>Android</a:t>
            </a:r>
            <a:r>
              <a:rPr lang="ja-JP" altLang="ja-JP" dirty="0"/>
              <a:t>スマートフォンをお持ちの方の操作方法です。</a:t>
            </a:r>
            <a:r>
              <a:rPr lang="en-US" altLang="ja-JP" dirty="0"/>
              <a:t>​</a:t>
            </a:r>
          </a:p>
          <a:p>
            <a:r>
              <a:rPr lang="en-US" altLang="ja-JP" dirty="0"/>
              <a:t>​​​</a:t>
            </a:r>
          </a:p>
          <a:p>
            <a:r>
              <a:rPr lang="ja-JP" altLang="ja-JP" dirty="0"/>
              <a:t>①ホーム画面の「</a:t>
            </a:r>
            <a:r>
              <a:rPr lang="en-US" altLang="ja-JP" dirty="0"/>
              <a:t>Chrome</a:t>
            </a:r>
            <a:r>
              <a:rPr lang="ja-JP" altLang="ja-JP" dirty="0"/>
              <a:t>」を</a:t>
            </a:r>
            <a:r>
              <a:rPr lang="ja-JP" altLang="en-US" dirty="0"/>
              <a:t>タップ</a:t>
            </a:r>
            <a:r>
              <a:rPr lang="ja-JP" altLang="ja-JP" dirty="0"/>
              <a:t>します。</a:t>
            </a:r>
            <a:r>
              <a:rPr lang="en-US" altLang="ja-JP" dirty="0"/>
              <a:t>​​</a:t>
            </a:r>
          </a:p>
          <a:p>
            <a:endParaRPr lang="en-US" altLang="ja-JP" dirty="0"/>
          </a:p>
          <a:p>
            <a:pPr defTabSz="966277">
              <a:defRPr/>
            </a:pPr>
            <a:r>
              <a:rPr lang="ja-JP" altLang="ja-JP" dirty="0"/>
              <a:t>②「検索用の枠」を</a:t>
            </a:r>
            <a:r>
              <a:rPr lang="ja-JP" altLang="en-US" dirty="0"/>
              <a:t>タップ</a:t>
            </a:r>
            <a:r>
              <a:rPr lang="ja-JP" altLang="ja-JP" dirty="0"/>
              <a:t>します。</a:t>
            </a:r>
            <a:r>
              <a:rPr lang="en-US" altLang="ja-JP" dirty="0"/>
              <a:t>​​</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E3D9EEC9-A38C-5DA2-7DC5-C8140F842848}"/>
              </a:ext>
            </a:extLst>
          </p:cNvPr>
          <p:cNvSpPr>
            <a:spLocks noGrp="1" noRot="1" noChangeAspect="1"/>
          </p:cNvSpPr>
          <p:nvPr>
            <p:ph type="sldImg"/>
          </p:nvPr>
        </p:nvSpPr>
        <p:spPr/>
      </p:sp>
    </p:spTree>
    <p:extLst>
      <p:ext uri="{BB962C8B-B14F-4D97-AF65-F5344CB8AC3E}">
        <p14:creationId xmlns:p14="http://schemas.microsoft.com/office/powerpoint/2010/main" val="297447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4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4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4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4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5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5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5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5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5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5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5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5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5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5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6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image" Target="../media/image6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6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6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A2FFE35-62A2-1338-A8CD-C94A5079D1A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07503CC-8665-50F0-538D-7C2E69C5D13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6031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8C80B8FC-CD88-B948-21EF-1030C5C895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3369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DF2C03DC-86C2-B5F4-5049-21B0DB42E27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9722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電卓の写真の携帯電話のスクリーンショット&#10;&#10;AI 生成コンテンツは誤りを含む可能性があります。">
            <a:extLst>
              <a:ext uri="{FF2B5EF4-FFF2-40B4-BE49-F238E27FC236}">
                <a16:creationId xmlns:a16="http://schemas.microsoft.com/office/drawing/2014/main" id="{29EE8C16-CC59-2645-4F7D-594D45DF483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970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B45659F2-EED3-3332-5DF8-D8A47CF3D35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3547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FCC26059-FFCB-DBAA-29A7-277D6C31906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64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452DF5F-0C96-0A03-3F0B-DD276B58218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069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2D0EA6D1-AF4E-60F7-7CFF-067E17B9868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753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0B8BA0AA-2313-0A05-025B-5592587F51F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4690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02FFE92E-E1D0-B3EA-063E-7604746D570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8571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AI 生成コンテンツは誤りを含む可能性があります。">
            <a:extLst>
              <a:ext uri="{FF2B5EF4-FFF2-40B4-BE49-F238E27FC236}">
                <a16:creationId xmlns:a16="http://schemas.microsoft.com/office/drawing/2014/main" id="{6C8CCD30-77CA-2E1B-9C16-6AD70AE804E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3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2F1FF327-2395-9BFD-59D7-1ED473F1ED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0550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4E8118CB-2674-853F-7DC6-22E183B2F17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957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044E1980-90D1-0259-8295-2A35101147A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6783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が含まれている画像&#10;&#10;AI 生成コンテンツは誤りを含む可能性があります。">
            <a:extLst>
              <a:ext uri="{FF2B5EF4-FFF2-40B4-BE49-F238E27FC236}">
                <a16:creationId xmlns:a16="http://schemas.microsoft.com/office/drawing/2014/main" id="{4546B342-CA57-9802-7F52-0689B675DE8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8993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1FD46DA6-42BA-003F-B1A2-73ED90F3B21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7462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1FC6ADC2-882E-5ADA-AB49-F9D891D388F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05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4EB81AE6-62E7-65DC-5A3C-45C1ACA6C63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5053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0AFF64FE-8E4B-A3A6-0890-917968C0C50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023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C4AEC3D1-8DEE-E70F-ACF1-3DC2C22570C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0254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C6D43875-B827-B330-7887-9E2B4858F51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4921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アプリケーション&#10;&#10;AI 生成コンテンツは誤りを含む可能性があります。">
            <a:extLst>
              <a:ext uri="{FF2B5EF4-FFF2-40B4-BE49-F238E27FC236}">
                <a16:creationId xmlns:a16="http://schemas.microsoft.com/office/drawing/2014/main" id="{4AA546D8-1924-1E28-8159-9289E5AE435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440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56D235C-BEBD-A131-7A35-758EA559B1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177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BA8ED7F5-CA4A-F96C-E7EA-6EB767DE932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6631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B3CD479E-1B4F-7921-5FF3-8654B1B94CB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8362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18FABA44-AE6F-D5FA-D048-87EF5A8FE0F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5562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6DAF6D4A-B12F-4751-7184-402D2B66512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95981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5D89054B-9974-ADD6-ADFA-AE9207A9F68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66047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9ED5BE0-C823-20AD-759F-677F24F3D97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844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9A6EAC9-DA8F-DCD6-DFF4-D6AC82C6433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2051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BBFF5A3-E385-7BE5-D2A5-867F11259D3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92439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1B5F4A90-C2D6-92F8-9ECF-95DAB69A34B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7649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10;&#10;AI 生成コンテンツは誤りを含む可能性があります。">
            <a:extLst>
              <a:ext uri="{FF2B5EF4-FFF2-40B4-BE49-F238E27FC236}">
                <a16:creationId xmlns:a16="http://schemas.microsoft.com/office/drawing/2014/main" id="{52E0E2CA-9C43-1FC5-D244-3B1588EC7A9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83427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DA32CF41-C90D-9C8E-B8C9-8EFC90CD1B3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2566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グラフィカル ユーザー インターフェイス, アプリケーション&#10;&#10;AI 生成コンテンツは誤りを含む可能性があります。">
            <a:extLst>
              <a:ext uri="{FF2B5EF4-FFF2-40B4-BE49-F238E27FC236}">
                <a16:creationId xmlns:a16="http://schemas.microsoft.com/office/drawing/2014/main" id="{5B857136-63CF-27A0-DFF0-84146C7A195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69027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10;&#10;AI 生成コンテンツは誤りを含む可能性があります。">
            <a:extLst>
              <a:ext uri="{FF2B5EF4-FFF2-40B4-BE49-F238E27FC236}">
                <a16:creationId xmlns:a16="http://schemas.microsoft.com/office/drawing/2014/main" id="{73F814C3-86EB-4181-3DAD-3A7395F318C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0015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1193562C-1677-D802-331F-055933E57AB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8200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AE66346D-D564-9A60-26E5-984621DF994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02482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1642F60C-2128-DCFD-A42A-BDDD7AD5B83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27521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0C914631-1059-BA55-3FD5-437F322C28A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26208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B5DFC862-34DB-FEF2-6E67-A3AD51CE150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59227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3F82CDDE-CB95-5187-5F5D-64FF2812B55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7E7CB34-4409-6AC2-5818-5CFE0E30781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030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CEB273C-0E60-7101-384E-80563FFF59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52183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93BA97E-63D3-D518-A178-FCA5486D598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65014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A8F8DD87-2E64-F1D7-FCA7-E1DA7EFAE39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93035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10;&#10;AI 生成コンテンツは誤りを含む可能性があります。">
            <a:extLst>
              <a:ext uri="{FF2B5EF4-FFF2-40B4-BE49-F238E27FC236}">
                <a16:creationId xmlns:a16="http://schemas.microsoft.com/office/drawing/2014/main" id="{D7F9485A-7871-2D57-A079-2B6F6419E08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22303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1A5639B3-4F59-9B29-41A6-CAFD9B01839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84477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E09A9F56-03B3-CAA6-BD91-95BD9AD2018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06905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2" name="図 11"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0E498C8-1423-89D6-DC76-572DC0EBBDF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70279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5CEF72C0-EC97-4910-6B37-F1058B8067F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01038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2291168F-0D8C-7F07-EED2-6EF84303FC3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8089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F4D113A0-F581-2CA5-53D7-0BADD1E8257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22854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C4B17DDD-8D07-D953-A8DB-965E7E25979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8809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8FCB936-C253-6BB9-744D-C43579C1C64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2757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4B97F59-F356-F68A-1176-ACAE7EC4030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99966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10;&#10;AI 生成コンテンツは誤りを含む可能性があります。">
            <a:extLst>
              <a:ext uri="{FF2B5EF4-FFF2-40B4-BE49-F238E27FC236}">
                <a16:creationId xmlns:a16="http://schemas.microsoft.com/office/drawing/2014/main" id="{CA86FD49-C1AB-D71A-91DA-D672686F556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27284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5DD74A2-9A8B-DEEA-2A07-61E30E4FB11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5723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生成コンテンツは誤りを含む可能性があります。">
            <a:extLst>
              <a:ext uri="{FF2B5EF4-FFF2-40B4-BE49-F238E27FC236}">
                <a16:creationId xmlns:a16="http://schemas.microsoft.com/office/drawing/2014/main" id="{BE6D78E2-9CF7-0E48-8936-3656B3DC7AA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9159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C639F9D2-F145-14B4-BF98-A281422AF1A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5848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15A163A7-A3B0-E775-6E60-16857A361A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0642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5795d37d96404192750809669c9033c">
  <xsd:schema xmlns:xsd="http://www.w3.org/2001/XMLSchema" xmlns:xs="http://www.w3.org/2001/XMLSchema" xmlns:p="http://schemas.microsoft.com/office/2006/metadata/properties" xmlns:ns2="5ee39776-654d-4190-9d41-90b94a876707" targetNamespace="http://schemas.microsoft.com/office/2006/metadata/properties" ma:root="true" ma:fieldsID="bb6f93af269e763353c94d06e4f29cb8"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0B8D3-577A-43E9-9E9F-CA4DB0DB0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E30DB-0415-4458-A9FB-7FC2791A2620}">
  <ds:schemaRef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3179</Words>
  <Application>Microsoft Office PowerPoint</Application>
  <PresentationFormat>画面に合わせる (4:3)</PresentationFormat>
  <Paragraphs>396</Paragraphs>
  <Slides>62</Slides>
  <Notes>62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62</vt:i4>
      </vt:variant>
    </vt:vector>
  </HeadingPairs>
  <TitlesOfParts>
    <vt:vector size="68" baseType="lpstr">
      <vt:lpstr>BIZ UDPゴシック</vt:lpstr>
      <vt:lpstr>Meiryo UI</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2026-03-17T09:21:54Z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