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ppt/tags/tag26.xml" ContentType="application/vnd.openxmlformats-officedocument.presentationml.tags+xml"/>
  <Override PartName="/ppt/notesSlides/notesSlide31.xml" ContentType="application/vnd.openxmlformats-officedocument.presentationml.notesSlide+xml"/>
  <Override PartName="/ppt/tags/tag27.xml" ContentType="application/vnd.openxmlformats-officedocument.presentationml.tags+xml"/>
  <Override PartName="/ppt/notesSlides/notesSlide32.xml" ContentType="application/vnd.openxmlformats-officedocument.presentationml.notesSlide+xml"/>
  <Override PartName="/ppt/tags/tag28.xml" ContentType="application/vnd.openxmlformats-officedocument.presentationml.tags+xml"/>
  <Override PartName="/ppt/notesSlides/notesSlide33.xml" ContentType="application/vnd.openxmlformats-officedocument.presentationml.notesSlide+xml"/>
  <Override PartName="/ppt/tags/tag29.xml" ContentType="application/vnd.openxmlformats-officedocument.presentationml.tags+xml"/>
  <Override PartName="/ppt/notesSlides/notesSlide34.xml" ContentType="application/vnd.openxmlformats-officedocument.presentationml.notesSlide+xml"/>
  <Override PartName="/ppt/tags/tag30.xml" ContentType="application/vnd.openxmlformats-officedocument.presentationml.tags+xml"/>
  <Override PartName="/ppt/notesSlides/notesSlide35.xml" ContentType="application/vnd.openxmlformats-officedocument.presentationml.notesSlide+xml"/>
  <Override PartName="/ppt/tags/tag31.xml" ContentType="application/vnd.openxmlformats-officedocument.presentationml.tags+xml"/>
  <Override PartName="/ppt/notesSlides/notesSlide36.xml" ContentType="application/vnd.openxmlformats-officedocument.presentationml.notesSlide+xml"/>
  <Override PartName="/ppt/tags/tag32.xml" ContentType="application/vnd.openxmlformats-officedocument.presentationml.tags+xml"/>
  <Override PartName="/ppt/notesSlides/notesSlide37.xml" ContentType="application/vnd.openxmlformats-officedocument.presentationml.notesSlide+xml"/>
  <Override PartName="/ppt/tags/tag33.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34.xml" ContentType="application/vnd.openxmlformats-officedocument.presentationml.tags+xml"/>
  <Override PartName="/ppt/notesSlides/notesSlide40.xml" ContentType="application/vnd.openxmlformats-officedocument.presentationml.notesSlide+xml"/>
  <Override PartName="/ppt/tags/tag35.xml" ContentType="application/vnd.openxmlformats-officedocument.presentationml.tags+xml"/>
  <Override PartName="/ppt/notesSlides/notesSlide41.xml" ContentType="application/vnd.openxmlformats-officedocument.presentationml.notesSlide+xml"/>
  <Override PartName="/ppt/tags/tag36.xml" ContentType="application/vnd.openxmlformats-officedocument.presentationml.tags+xml"/>
  <Override PartName="/ppt/notesSlides/notesSlide42.xml" ContentType="application/vnd.openxmlformats-officedocument.presentationml.notesSlide+xml"/>
  <Override PartName="/ppt/tags/tag37.xml" ContentType="application/vnd.openxmlformats-officedocument.presentationml.tags+xml"/>
  <Override PartName="/ppt/notesSlides/notesSlide43.xml" ContentType="application/vnd.openxmlformats-officedocument.presentationml.notesSlide+xml"/>
  <Override PartName="/ppt/tags/tag38.xml" ContentType="application/vnd.openxmlformats-officedocument.presentationml.tags+xml"/>
  <Override PartName="/ppt/notesSlides/notesSlide44.xml" ContentType="application/vnd.openxmlformats-officedocument.presentationml.notesSlide+xml"/>
  <Override PartName="/ppt/tags/tag39.xml" ContentType="application/vnd.openxmlformats-officedocument.presentationml.tags+xml"/>
  <Override PartName="/ppt/notesSlides/notesSlide45.xml" ContentType="application/vnd.openxmlformats-officedocument.presentationml.notesSlide+xml"/>
  <Override PartName="/ppt/tags/tag40.xml" ContentType="application/vnd.openxmlformats-officedocument.presentationml.tags+xml"/>
  <Override PartName="/ppt/notesSlides/notesSlide46.xml" ContentType="application/vnd.openxmlformats-officedocument.presentationml.notesSlide+xml"/>
  <Override PartName="/ppt/tags/tag41.xml" ContentType="application/vnd.openxmlformats-officedocument.presentationml.tags+xml"/>
  <Override PartName="/ppt/notesSlides/notesSlide47.xml" ContentType="application/vnd.openxmlformats-officedocument.presentationml.notesSlide+xml"/>
  <Override PartName="/ppt/tags/tag42.xml" ContentType="application/vnd.openxmlformats-officedocument.presentationml.tags+xml"/>
  <Override PartName="/ppt/notesSlides/notesSlide48.xml" ContentType="application/vnd.openxmlformats-officedocument.presentationml.notesSlide+xml"/>
  <Override PartName="/ppt/tags/tag43.xml" ContentType="application/vnd.openxmlformats-officedocument.presentationml.tags+xml"/>
  <Override PartName="/ppt/notesSlides/notesSlide49.xml" ContentType="application/vnd.openxmlformats-officedocument.presentationml.notesSlide+xml"/>
  <Override PartName="/ppt/tags/tag44.xml" ContentType="application/vnd.openxmlformats-officedocument.presentationml.tags+xml"/>
  <Override PartName="/ppt/notesSlides/notesSlide50.xml" ContentType="application/vnd.openxmlformats-officedocument.presentationml.notesSlide+xml"/>
  <Override PartName="/ppt/tags/tag45.xml" ContentType="application/vnd.openxmlformats-officedocument.presentationml.tags+xml"/>
  <Override PartName="/ppt/notesSlides/notesSlide51.xml" ContentType="application/vnd.openxmlformats-officedocument.presentationml.notesSlide+xml"/>
  <Override PartName="/ppt/tags/tag46.xml" ContentType="application/vnd.openxmlformats-officedocument.presentationml.tags+xml"/>
  <Override PartName="/ppt/notesSlides/notesSlide52.xml" ContentType="application/vnd.openxmlformats-officedocument.presentationml.notesSlide+xml"/>
  <Override PartName="/ppt/tags/tag47.xml" ContentType="application/vnd.openxmlformats-officedocument.presentationml.tags+xml"/>
  <Override PartName="/ppt/notesSlides/notesSlide53.xml" ContentType="application/vnd.openxmlformats-officedocument.presentationml.notesSlide+xml"/>
  <Override PartName="/ppt/tags/tag48.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49.xml" ContentType="application/vnd.openxmlformats-officedocument.presentationml.tags+xml"/>
  <Override PartName="/ppt/notesSlides/notesSlide56.xml" ContentType="application/vnd.openxmlformats-officedocument.presentationml.notesSlide+xml"/>
  <Override PartName="/ppt/tags/tag50.xml" ContentType="application/vnd.openxmlformats-officedocument.presentationml.tags+xml"/>
  <Override PartName="/ppt/notesSlides/notesSlide57.xml" ContentType="application/vnd.openxmlformats-officedocument.presentationml.notesSlide+xml"/>
  <Override PartName="/ppt/tags/tag51.xml" ContentType="application/vnd.openxmlformats-officedocument.presentationml.tags+xml"/>
  <Override PartName="/ppt/notesSlides/notesSlide58.xml" ContentType="application/vnd.openxmlformats-officedocument.presentationml.notesSlide+xml"/>
  <Override PartName="/ppt/tags/tag52.xml" ContentType="application/vnd.openxmlformats-officedocument.presentationml.tags+xml"/>
  <Override PartName="/ppt/notesSlides/notesSlide59.xml" ContentType="application/vnd.openxmlformats-officedocument.presentationml.notesSlide+xml"/>
  <Override PartName="/ppt/tags/tag53.xml" ContentType="application/vnd.openxmlformats-officedocument.presentationml.tags+xml"/>
  <Override PartName="/ppt/notesSlides/notesSlide60.xml" ContentType="application/vnd.openxmlformats-officedocument.presentationml.notesSlide+xml"/>
  <Override PartName="/ppt/tags/tag54.xml" ContentType="application/vnd.openxmlformats-officedocument.presentationml.tags+xml"/>
  <Override PartName="/ppt/notesSlides/notesSlide61.xml" ContentType="application/vnd.openxmlformats-officedocument.presentationml.notesSlide+xml"/>
  <Override PartName="/ppt/tags/tag55.xml" ContentType="application/vnd.openxmlformats-officedocument.presentationml.tags+xml"/>
  <Override PartName="/ppt/notesSlides/notesSlide62.xml" ContentType="application/vnd.openxmlformats-officedocument.presentationml.notesSlide+xml"/>
  <Override PartName="/ppt/tags/tag56.xml" ContentType="application/vnd.openxmlformats-officedocument.presentationml.tags+xml"/>
  <Override PartName="/ppt/notesSlides/notesSlide63.xml" ContentType="application/vnd.openxmlformats-officedocument.presentationml.notesSlide+xml"/>
  <Override PartName="/ppt/tags/tag57.xml" ContentType="application/vnd.openxmlformats-officedocument.presentationml.tags+xml"/>
  <Override PartName="/ppt/notesSlides/notesSlide64.xml" ContentType="application/vnd.openxmlformats-officedocument.presentationml.notesSlide+xml"/>
  <Override PartName="/ppt/tags/tag58.xml" ContentType="application/vnd.openxmlformats-officedocument.presentationml.tags+xml"/>
  <Override PartName="/ppt/notesSlides/notesSlide65.xml" ContentType="application/vnd.openxmlformats-officedocument.presentationml.notesSlide+xml"/>
  <Override PartName="/ppt/tags/tag59.xml" ContentType="application/vnd.openxmlformats-officedocument.presentationml.tags+xml"/>
  <Override PartName="/ppt/notesSlides/notesSlide66.xml" ContentType="application/vnd.openxmlformats-officedocument.presentationml.notesSlide+xml"/>
  <Override PartName="/ppt/tags/tag60.xml" ContentType="application/vnd.openxmlformats-officedocument.presentationml.tags+xml"/>
  <Override PartName="/ppt/notesSlides/notesSlide67.xml" ContentType="application/vnd.openxmlformats-officedocument.presentationml.notesSlide+xml"/>
  <Override PartName="/ppt/tags/tag61.xml" ContentType="application/vnd.openxmlformats-officedocument.presentationml.tags+xml"/>
  <Override PartName="/ppt/notesSlides/notesSlide68.xml" ContentType="application/vnd.openxmlformats-officedocument.presentationml.notesSlide+xml"/>
  <Override PartName="/ppt/tags/tag62.xml" ContentType="application/vnd.openxmlformats-officedocument.presentationml.tags+xml"/>
  <Override PartName="/ppt/notesSlides/notesSlide69.xml" ContentType="application/vnd.openxmlformats-officedocument.presentationml.notesSlide+xml"/>
  <Override PartName="/ppt/tags/tag63.xml" ContentType="application/vnd.openxmlformats-officedocument.presentationml.tags+xml"/>
  <Override PartName="/ppt/notesSlides/notesSlide70.xml" ContentType="application/vnd.openxmlformats-officedocument.presentationml.notesSlide+xml"/>
  <Override PartName="/ppt/tags/tag64.xml" ContentType="application/vnd.openxmlformats-officedocument.presentationml.tags+xml"/>
  <Override PartName="/ppt/notesSlides/notesSlide7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76"/>
  </p:notesMasterIdLst>
  <p:sldIdLst>
    <p:sldId id="291" r:id="rId5"/>
    <p:sldId id="681" r:id="rId6"/>
    <p:sldId id="1111" r:id="rId7"/>
    <p:sldId id="1112" r:id="rId8"/>
    <p:sldId id="1029" r:id="rId9"/>
    <p:sldId id="692" r:id="rId10"/>
    <p:sldId id="1031" r:id="rId11"/>
    <p:sldId id="1032" r:id="rId12"/>
    <p:sldId id="1033" r:id="rId13"/>
    <p:sldId id="1034" r:id="rId14"/>
    <p:sldId id="1113" r:id="rId15"/>
    <p:sldId id="689" r:id="rId16"/>
    <p:sldId id="1066" r:id="rId17"/>
    <p:sldId id="690" r:id="rId18"/>
    <p:sldId id="691" r:id="rId19"/>
    <p:sldId id="1068" r:id="rId20"/>
    <p:sldId id="682" r:id="rId21"/>
    <p:sldId id="683" r:id="rId22"/>
    <p:sldId id="1067" r:id="rId23"/>
    <p:sldId id="684" r:id="rId24"/>
    <p:sldId id="1125" r:id="rId25"/>
    <p:sldId id="1114" r:id="rId26"/>
    <p:sldId id="1115" r:id="rId27"/>
    <p:sldId id="1087" r:id="rId28"/>
    <p:sldId id="1088" r:id="rId29"/>
    <p:sldId id="687" r:id="rId30"/>
    <p:sldId id="1090" r:id="rId31"/>
    <p:sldId id="1122" r:id="rId32"/>
    <p:sldId id="1140" r:id="rId33"/>
    <p:sldId id="1094" r:id="rId34"/>
    <p:sldId id="1095" r:id="rId35"/>
    <p:sldId id="1096" r:id="rId36"/>
    <p:sldId id="1097" r:id="rId37"/>
    <p:sldId id="1098" r:id="rId38"/>
    <p:sldId id="1091" r:id="rId39"/>
    <p:sldId id="1117" r:id="rId40"/>
    <p:sldId id="1116" r:id="rId41"/>
    <p:sldId id="1092" r:id="rId42"/>
    <p:sldId id="1099" r:id="rId43"/>
    <p:sldId id="1100" r:id="rId44"/>
    <p:sldId id="1101" r:id="rId45"/>
    <p:sldId id="1123" r:id="rId46"/>
    <p:sldId id="1119" r:id="rId47"/>
    <p:sldId id="1118" r:id="rId48"/>
    <p:sldId id="1102" r:id="rId49"/>
    <p:sldId id="1103" r:id="rId50"/>
    <p:sldId id="1104" r:id="rId51"/>
    <p:sldId id="1105" r:id="rId52"/>
    <p:sldId id="1106" r:id="rId53"/>
    <p:sldId id="1120" r:id="rId54"/>
    <p:sldId id="1121" r:id="rId55"/>
    <p:sldId id="1108" r:id="rId56"/>
    <p:sldId id="1109" r:id="rId57"/>
    <p:sldId id="1110" r:id="rId58"/>
    <p:sldId id="1042" r:id="rId59"/>
    <p:sldId id="1043" r:id="rId60"/>
    <p:sldId id="1044" r:id="rId61"/>
    <p:sldId id="1045" r:id="rId62"/>
    <p:sldId id="1046" r:id="rId63"/>
    <p:sldId id="1047" r:id="rId64"/>
    <p:sldId id="1048" r:id="rId65"/>
    <p:sldId id="1049" r:id="rId66"/>
    <p:sldId id="1050" r:id="rId67"/>
    <p:sldId id="1051" r:id="rId68"/>
    <p:sldId id="1052" r:id="rId69"/>
    <p:sldId id="1053" r:id="rId70"/>
    <p:sldId id="1054" r:id="rId71"/>
    <p:sldId id="1055" r:id="rId72"/>
    <p:sldId id="1056" r:id="rId73"/>
    <p:sldId id="1057" r:id="rId74"/>
    <p:sldId id="1058" r:id="rId75"/>
  </p:sldIdLst>
  <p:sldSz cx="9144000" cy="6858000" type="screen4x3"/>
  <p:notesSz cx="7102475" cy="10233025"/>
  <p:custDataLst>
    <p:tags r:id="rId77"/>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FF"/>
    <a:srgbClr val="ED7D31"/>
    <a:srgbClr val="0B57CF"/>
    <a:srgbClr val="1A1A1D"/>
    <a:srgbClr val="323332"/>
    <a:srgbClr val="2FD159"/>
    <a:srgbClr val="1A1A25"/>
    <a:srgbClr val="4472C4"/>
    <a:srgbClr val="009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93" autoAdjust="0"/>
    <p:restoredTop sz="85939" autoAdjust="0"/>
  </p:normalViewPr>
  <p:slideViewPr>
    <p:cSldViewPr snapToGrid="0">
      <p:cViewPr varScale="1">
        <p:scale>
          <a:sx n="78" d="100"/>
          <a:sy n="78" d="100"/>
        </p:scale>
        <p:origin x="283" y="77"/>
      </p:cViewPr>
      <p:guideLst/>
    </p:cSldViewPr>
  </p:slideViewPr>
  <p:notesTextViewPr>
    <p:cViewPr>
      <p:scale>
        <a:sx n="1" d="1"/>
        <a:sy n="1" d="1"/>
      </p:scale>
      <p:origin x="0" y="0"/>
    </p:cViewPr>
  </p:notesTextViewPr>
  <p:notesViewPr>
    <p:cSldViewPr snapToGrid="0">
      <p:cViewPr varScale="1">
        <p:scale>
          <a:sx n="75" d="100"/>
          <a:sy n="75" d="100"/>
        </p:scale>
        <p:origin x="4020" y="54"/>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3077740" cy="513428"/>
          </a:xfrm>
          <a:prstGeom prst="rect">
            <a:avLst/>
          </a:prstGeom>
        </p:spPr>
        <p:txBody>
          <a:bodyPr vert="horz" lIns="94288" tIns="47144" rIns="94288" bIns="47144"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a:p>
        </p:txBody>
      </p:sp>
      <p:sp>
        <p:nvSpPr>
          <p:cNvPr id="3" name="日付プレースホルダー 2"/>
          <p:cNvSpPr>
            <a:spLocks noGrp="1"/>
          </p:cNvSpPr>
          <p:nvPr>
            <p:ph type="dt" idx="1"/>
          </p:nvPr>
        </p:nvSpPr>
        <p:spPr>
          <a:xfrm>
            <a:off x="4023095" y="3"/>
            <a:ext cx="3077740" cy="513428"/>
          </a:xfrm>
          <a:prstGeom prst="rect">
            <a:avLst/>
          </a:prstGeom>
        </p:spPr>
        <p:txBody>
          <a:bodyPr vert="horz" lIns="94288" tIns="47144" rIns="94288" bIns="47144"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2026/3/17</a:t>
            </a:fld>
            <a:endParaRPr lang="ja-JP" altLang="en-US"/>
          </a:p>
        </p:txBody>
      </p:sp>
      <p:sp>
        <p:nvSpPr>
          <p:cNvPr id="4" name="スライド イメージ プレースホルダー 3"/>
          <p:cNvSpPr>
            <a:spLocks noGrp="1" noRot="1" noChangeAspect="1"/>
          </p:cNvSpPr>
          <p:nvPr>
            <p:ph type="sldImg" idx="2"/>
          </p:nvPr>
        </p:nvSpPr>
        <p:spPr>
          <a:xfrm>
            <a:off x="798513" y="604838"/>
            <a:ext cx="5505450" cy="4129087"/>
          </a:xfrm>
          <a:prstGeom prst="rect">
            <a:avLst/>
          </a:prstGeom>
          <a:noFill/>
          <a:ln w="12700">
            <a:solidFill>
              <a:prstClr val="black"/>
            </a:solidFill>
          </a:ln>
        </p:spPr>
        <p:txBody>
          <a:bodyPr vert="horz" lIns="94288" tIns="47144" rIns="94288" bIns="47144" rtlCol="0" anchor="ctr"/>
          <a:lstStyle/>
          <a:p>
            <a:endParaRPr lang="ja-JP" altLang="en-US"/>
          </a:p>
        </p:txBody>
      </p:sp>
      <p:sp>
        <p:nvSpPr>
          <p:cNvPr id="5" name="ノート プレースホルダー 4"/>
          <p:cNvSpPr>
            <a:spLocks noGrp="1"/>
          </p:cNvSpPr>
          <p:nvPr>
            <p:ph type="body" sz="quarter" idx="3"/>
          </p:nvPr>
        </p:nvSpPr>
        <p:spPr>
          <a:xfrm>
            <a:off x="761926" y="4784172"/>
            <a:ext cx="5578623" cy="4935427"/>
          </a:xfrm>
          <a:prstGeom prst="rect">
            <a:avLst/>
          </a:prstGeom>
        </p:spPr>
        <p:txBody>
          <a:bodyPr vert="horz" lIns="94288" tIns="47144" rIns="94288" bIns="47144" rtlCol="0"/>
          <a:lstStyle/>
          <a:p>
            <a:pPr lvl="1"/>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719601"/>
            <a:ext cx="3077740" cy="513427"/>
          </a:xfrm>
          <a:prstGeom prst="rect">
            <a:avLst/>
          </a:prstGeom>
        </p:spPr>
        <p:txBody>
          <a:bodyPr vert="horz" lIns="94288" tIns="47144" rIns="94288" bIns="47144"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a:p>
        </p:txBody>
      </p:sp>
      <p:sp>
        <p:nvSpPr>
          <p:cNvPr id="7" name="スライド番号プレースホルダー 6"/>
          <p:cNvSpPr>
            <a:spLocks noGrp="1"/>
          </p:cNvSpPr>
          <p:nvPr>
            <p:ph type="sldNum" sz="quarter" idx="5"/>
          </p:nvPr>
        </p:nvSpPr>
        <p:spPr>
          <a:xfrm>
            <a:off x="4023095" y="9719601"/>
            <a:ext cx="3077740" cy="513427"/>
          </a:xfrm>
          <a:prstGeom prst="rect">
            <a:avLst/>
          </a:prstGeom>
        </p:spPr>
        <p:txBody>
          <a:bodyPr vert="horz" lIns="94288" tIns="47144" rIns="94288" bIns="47144"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2E67660-8B61-D34C-A3C8-957005D240BE}" type="slidenum">
              <a:rPr lang="ja-JP" altLang="en-US" smtClean="0"/>
              <a:pPr/>
              <a:t>1</a:t>
            </a:fld>
            <a:endParaRPr lang="ja-JP" altLang="en-US"/>
          </a:p>
        </p:txBody>
      </p:sp>
      <p:sp>
        <p:nvSpPr>
          <p:cNvPr id="6" name="ノート プレースホルダー 5">
            <a:extLst>
              <a:ext uri="{FF2B5EF4-FFF2-40B4-BE49-F238E27FC236}">
                <a16:creationId xmlns:a16="http://schemas.microsoft.com/office/drawing/2014/main" id="{DC8361F8-6F5F-4CFE-A416-E650AEB01E86}"/>
              </a:ext>
            </a:extLst>
          </p:cNvPr>
          <p:cNvSpPr>
            <a:spLocks noGrp="1"/>
          </p:cNvSpPr>
          <p:nvPr>
            <p:ph type="body" sz="quarter" idx="3"/>
          </p:nvPr>
        </p:nvSpPr>
        <p:spPr/>
        <p:txBody>
          <a:bodyPr/>
          <a:lstStyle/>
          <a:p>
            <a:r>
              <a:rPr lang="ja-JP" altLang="en-US" dirty="0"/>
              <a:t>皆さん、こんにちは。 </a:t>
            </a:r>
            <a:endParaRPr lang="en-US" altLang="ja-JP" dirty="0"/>
          </a:p>
          <a:p>
            <a:endParaRPr lang="en-US" altLang="ja-JP" dirty="0"/>
          </a:p>
          <a:p>
            <a:r>
              <a:rPr lang="ja-JP" altLang="en-US" dirty="0"/>
              <a:t>この講座は、マイナポータルの使い方について、ご説明いたします。</a:t>
            </a:r>
            <a:endParaRPr lang="en-US" altLang="ja-JP" dirty="0"/>
          </a:p>
          <a:p>
            <a:endParaRPr lang="en-US" altLang="ja-JP" dirty="0"/>
          </a:p>
          <a:p>
            <a:r>
              <a:rPr lang="ja-JP" altLang="en-US" dirty="0"/>
              <a:t>よろしくお願いいたします。</a:t>
            </a:r>
            <a:endParaRPr lang="en-US" altLang="ja-JP" dirty="0"/>
          </a:p>
          <a:p>
            <a:endParaRPr lang="ja-JP" altLang="en-US" dirty="0"/>
          </a:p>
          <a:p>
            <a:r>
              <a:rPr lang="en-US" altLang="ja-JP" dirty="0"/>
              <a:t>【</a:t>
            </a:r>
            <a:r>
              <a:rPr lang="ja-JP" altLang="en-US" dirty="0"/>
              <a:t>補足説明</a:t>
            </a:r>
            <a:r>
              <a:rPr lang="en-US" altLang="ja-JP" dirty="0"/>
              <a:t>】 </a:t>
            </a:r>
          </a:p>
          <a:p>
            <a:r>
              <a:rPr lang="ja-JP" altLang="en-US" dirty="0"/>
              <a:t>講師の皆様は、受講者からマイナンバー制度やマイナポータルの細かい部分について教材に書いてない内容の質問を聞かれた場合、 自分で答えず以下の問い合わせ先をお伝えください。</a:t>
            </a:r>
            <a:endParaRPr lang="en-US" altLang="ja-JP" dirty="0"/>
          </a:p>
          <a:p>
            <a:endParaRPr lang="en-US" altLang="ja-JP" dirty="0"/>
          </a:p>
          <a:p>
            <a:r>
              <a:rPr lang="ja-JP" altLang="en-US" dirty="0"/>
              <a:t>・マイナンバーのフリーダイヤル 　電話番号：</a:t>
            </a:r>
            <a:r>
              <a:rPr lang="en-US" altLang="ja-JP" dirty="0"/>
              <a:t>0120-95-0178</a:t>
            </a:r>
            <a:r>
              <a:rPr lang="ja-JP" altLang="en-US" dirty="0"/>
              <a:t>、ファックス：</a:t>
            </a:r>
            <a:r>
              <a:rPr lang="en-US" altLang="ja-JP" dirty="0"/>
              <a:t>0120-601-785</a:t>
            </a:r>
            <a:r>
              <a:rPr lang="ja-JP" altLang="en-US" dirty="0"/>
              <a:t>、 　</a:t>
            </a:r>
            <a:endParaRPr lang="en-US" altLang="ja-JP" dirty="0"/>
          </a:p>
          <a:p>
            <a:r>
              <a:rPr lang="ja-JP" altLang="en-US" dirty="0"/>
              <a:t>　マイナンバーカードのホームページから、「お問い合わせ」で質問を送ることもできます。</a:t>
            </a:r>
            <a:endParaRPr lang="en-US" altLang="ja-JP" dirty="0"/>
          </a:p>
          <a:p>
            <a:endParaRPr lang="ja-JP" altLang="en-US" dirty="0"/>
          </a:p>
          <a:p>
            <a:r>
              <a:rPr lang="ja-JP" altLang="en-US" dirty="0"/>
              <a:t>・国の各部署のホームページ ・市町村のお問い合わせ窓口</a:t>
            </a:r>
            <a:endParaRPr lang="en-US" altLang="ja-JP" dirty="0"/>
          </a:p>
          <a:p>
            <a:r>
              <a:rPr lang="ja-JP" altLang="en-US" dirty="0"/>
              <a:t> また、この講座の中で受講者が自分の情報やパスワードを入力する時がありますが、 これらの情報は大事な個人情報ですので、講師の皆様が画面を覗いたり、代わりに入力することは絶対にしてはいけません。 </a:t>
            </a:r>
            <a:endParaRPr lang="en-US" altLang="ja-JP" dirty="0"/>
          </a:p>
          <a:p>
            <a:endParaRPr lang="en-US" altLang="ja-JP" dirty="0"/>
          </a:p>
          <a:p>
            <a:r>
              <a:rPr lang="ja-JP" altLang="en-US" dirty="0"/>
              <a:t>マイナンバーカードを読み取る部分が何度か出てきますが、カードが読み取れない場合は、 カードの位置を少し動かしてもう一度読み取るようにしてみてください。</a:t>
            </a:r>
            <a:endParaRPr lang="en-US" altLang="ja-JP" dirty="0"/>
          </a:p>
          <a:p>
            <a:endParaRPr lang="ja-JP" altLang="en-US" dirty="0"/>
          </a:p>
          <a:p>
            <a:r>
              <a:rPr lang="ja-JP" altLang="en-US" dirty="0"/>
              <a:t>余裕があるときに、講座のテキストの表紙にいるキャラクターのことを受講生に紹介しても良いでしょう。</a:t>
            </a:r>
            <a:endParaRPr lang="en-US" altLang="ja-JP" dirty="0"/>
          </a:p>
          <a:p>
            <a:endParaRPr lang="en-US" altLang="ja-JP" dirty="0"/>
          </a:p>
          <a:p>
            <a:r>
              <a:rPr lang="ja-JP" altLang="en-US" dirty="0"/>
              <a:t>左側の「マイナちゃん」は、マイナンバーの</a:t>
            </a:r>
            <a:r>
              <a:rPr lang="en-US" altLang="ja-JP" dirty="0"/>
              <a:t>PR</a:t>
            </a:r>
            <a:r>
              <a:rPr lang="ja-JP" altLang="en-US" dirty="0"/>
              <a:t>キャラクターです。 </a:t>
            </a:r>
            <a:endParaRPr lang="en-US" altLang="ja-JP" dirty="0"/>
          </a:p>
          <a:p>
            <a:endParaRPr lang="en-US" altLang="ja-JP" dirty="0"/>
          </a:p>
          <a:p>
            <a:r>
              <a:rPr lang="ja-JP" altLang="en-US" dirty="0"/>
              <a:t>右側の「マイキーくん」は、マイナンバーカードについているＩＣチップの空き領域と、公的な個人認証を象徴しているキャラクターです。</a:t>
            </a:r>
          </a:p>
          <a:p>
            <a:endParaRPr lang="ja-JP" altLang="en-US" dirty="0"/>
          </a:p>
        </p:txBody>
      </p:sp>
      <p:sp>
        <p:nvSpPr>
          <p:cNvPr id="7" name="スライド イメージ プレースホルダー 6">
            <a:extLst>
              <a:ext uri="{FF2B5EF4-FFF2-40B4-BE49-F238E27FC236}">
                <a16:creationId xmlns:a16="http://schemas.microsoft.com/office/drawing/2014/main" id="{1B31CEC4-A396-7C79-6E80-EC3C22CEB00D}"/>
              </a:ext>
            </a:extLst>
          </p:cNvPr>
          <p:cNvSpPr>
            <a:spLocks noGrp="1" noRot="1" noChangeAspect="1"/>
          </p:cNvSpPr>
          <p:nvPr>
            <p:ph type="sldImg"/>
          </p:nvPr>
        </p:nvSpPr>
        <p:spPr/>
      </p:sp>
    </p:spTree>
    <p:extLst>
      <p:ext uri="{BB962C8B-B14F-4D97-AF65-F5344CB8AC3E}">
        <p14:creationId xmlns:p14="http://schemas.microsoft.com/office/powerpoint/2010/main" val="88397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ここでは、マイナポータルを利用する準備についてご説明いたします。</a:t>
            </a:r>
            <a:endParaRPr lang="en-US" altLang="ja-JP" dirty="0"/>
          </a:p>
          <a:p>
            <a:endParaRPr lang="en-US" altLang="ja-JP" dirty="0"/>
          </a:p>
          <a:p>
            <a:r>
              <a:rPr lang="ja-JP" altLang="en-US" dirty="0"/>
              <a:t>マイナポータルアプリやログイン方法、利用者の認証を行っていきます。</a:t>
            </a:r>
            <a:endParaRPr lang="en-US" altLang="ja-JP" dirty="0"/>
          </a:p>
          <a:p>
            <a:endParaRPr lang="en-US" altLang="ja-JP" dirty="0"/>
          </a:p>
          <a:p>
            <a:r>
              <a:rPr lang="ja-JP" altLang="en-US" dirty="0"/>
              <a:t>利用者認証の際には、ご自身のマイナンバーカードが必要です。</a:t>
            </a:r>
            <a:endParaRPr lang="en-US" altLang="ja-JP" dirty="0"/>
          </a:p>
          <a:p>
            <a:endParaRPr lang="en-US" altLang="ja-JP" dirty="0"/>
          </a:p>
          <a:p>
            <a:r>
              <a:rPr lang="ja-JP" altLang="en-US" dirty="0"/>
              <a:t>マイナンバーカードをお手元にご準備ください。</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講師の皆様は、受講者の皆様の手元にマイナンバーカードが用意されているかを確認してから説明を始めてください。</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a:p>
        </p:txBody>
      </p:sp>
      <p:sp>
        <p:nvSpPr>
          <p:cNvPr id="7" name="スライド イメージ プレースホルダー 6">
            <a:extLst>
              <a:ext uri="{FF2B5EF4-FFF2-40B4-BE49-F238E27FC236}">
                <a16:creationId xmlns:a16="http://schemas.microsoft.com/office/drawing/2014/main" id="{05AC15F6-72F9-AD6C-1C0D-DB96EDFA0B2A}"/>
              </a:ext>
            </a:extLst>
          </p:cNvPr>
          <p:cNvSpPr>
            <a:spLocks noGrp="1" noRot="1" noChangeAspect="1"/>
          </p:cNvSpPr>
          <p:nvPr>
            <p:ph type="sldImg"/>
          </p:nvPr>
        </p:nvSpPr>
        <p:spPr/>
      </p:sp>
    </p:spTree>
    <p:extLst>
      <p:ext uri="{BB962C8B-B14F-4D97-AF65-F5344CB8AC3E}">
        <p14:creationId xmlns:p14="http://schemas.microsoft.com/office/powerpoint/2010/main" val="4046352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スマートフォンでマイナポータルを利用するための手順をご説明いたします。</a:t>
            </a:r>
            <a:endParaRPr lang="en-US" altLang="ja-JP" dirty="0"/>
          </a:p>
          <a:p>
            <a:endParaRPr lang="ja-JP" altLang="en-US" dirty="0"/>
          </a:p>
          <a:p>
            <a:r>
              <a:rPr lang="ja-JP" altLang="en-US" dirty="0"/>
              <a:t>まず、</a:t>
            </a:r>
            <a:r>
              <a:rPr lang="en-US" altLang="ja-JP" dirty="0"/>
              <a:t>Android</a:t>
            </a:r>
            <a:r>
              <a:rPr lang="ja-JP" altLang="en-US" dirty="0"/>
              <a:t>スマートフォンの場合の「マイナポータルアプリ」のインストールのしかたをご説明いたします。</a:t>
            </a:r>
          </a:p>
          <a:p>
            <a:endParaRPr lang="ja-JP" altLang="en-US" dirty="0"/>
          </a:p>
          <a:p>
            <a:r>
              <a:rPr lang="ja-JP" altLang="en-US" dirty="0"/>
              <a:t>①ホーム画面で</a:t>
            </a:r>
            <a:r>
              <a:rPr lang="en-US" altLang="ja-JP" dirty="0"/>
              <a:t>Play</a:t>
            </a:r>
            <a:r>
              <a:rPr lang="ja-JP" altLang="en-US" dirty="0"/>
              <a:t>ストアをタップしてください。 </a:t>
            </a:r>
          </a:p>
          <a:p>
            <a:endParaRPr lang="en-US" altLang="ja-JP" dirty="0"/>
          </a:p>
          <a:p>
            <a:r>
              <a:rPr lang="ja-JP" altLang="en-US" dirty="0"/>
              <a:t>②次に、「アプリやゲームを検索」と薄く表示されている検索ボックスをタップしてください。 </a:t>
            </a:r>
          </a:p>
          <a:p>
            <a:endParaRPr lang="ja-JP" altLang="en-US" dirty="0"/>
          </a:p>
          <a:p>
            <a:r>
              <a:rPr lang="en-US" altLang="ja-JP" dirty="0"/>
              <a:t>【</a:t>
            </a:r>
            <a:r>
              <a:rPr lang="ja-JP" altLang="en-US" dirty="0"/>
              <a:t>補足説明</a:t>
            </a:r>
            <a:r>
              <a:rPr lang="en-US" altLang="ja-JP" dirty="0"/>
              <a:t>】 </a:t>
            </a:r>
          </a:p>
          <a:p>
            <a:r>
              <a:rPr lang="ja-JP" altLang="en-US" dirty="0"/>
              <a:t>講師の皆様は、マイナポータルをスマートフォンで使うには、「マイナポータルアプリ」が必要であることを受講者にお伝えください。</a:t>
            </a:r>
            <a:endParaRPr lang="en-US" altLang="ja-JP" dirty="0"/>
          </a:p>
          <a:p>
            <a:endParaRPr lang="ja-JP" altLang="en-US" dirty="0"/>
          </a:p>
          <a:p>
            <a:r>
              <a:rPr lang="ja-JP" altLang="en-US" dirty="0"/>
              <a:t>また、このアプリは一度インストールすれば、何度もインストールする必要はないことを説明してください。</a:t>
            </a:r>
            <a:endParaRPr lang="en-US" altLang="ja-JP" dirty="0"/>
          </a:p>
          <a:p>
            <a:endParaRPr lang="ja-JP" altLang="en-US" dirty="0"/>
          </a:p>
          <a:p>
            <a:r>
              <a:rPr lang="ja-JP" altLang="en-US" dirty="0"/>
              <a:t>しかし、古い型のスマートフォンを使っていると、アプリが見つからないことがあります。</a:t>
            </a:r>
            <a:endParaRPr lang="en-US" altLang="ja-JP" dirty="0"/>
          </a:p>
          <a:p>
            <a:endParaRPr lang="ja-JP" altLang="en-US" dirty="0"/>
          </a:p>
          <a:p>
            <a:r>
              <a:rPr lang="ja-JP" altLang="en-US" dirty="0"/>
              <a:t>その場合、スマートフォンの「設定」から「システム」を開き、「端末情報」を見ると、自分のスマートフォンがどのバージョンか確認できます。</a:t>
            </a:r>
            <a:endParaRPr lang="en-US" altLang="ja-JP" dirty="0"/>
          </a:p>
          <a:p>
            <a:endParaRPr lang="ja-JP" altLang="en-US" dirty="0"/>
          </a:p>
          <a:p>
            <a:r>
              <a:rPr lang="ja-JP" altLang="en-US" dirty="0"/>
              <a:t>もしバージョンが古いとわかったら、バージョンを更新するように受講者にお知らせください。</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a:p>
        </p:txBody>
      </p:sp>
      <p:sp>
        <p:nvSpPr>
          <p:cNvPr id="7" name="スライド イメージ プレースホルダー 6">
            <a:extLst>
              <a:ext uri="{FF2B5EF4-FFF2-40B4-BE49-F238E27FC236}">
                <a16:creationId xmlns:a16="http://schemas.microsoft.com/office/drawing/2014/main" id="{F9F243E9-6921-7514-8F31-D32925CACDEF}"/>
              </a:ext>
            </a:extLst>
          </p:cNvPr>
          <p:cNvSpPr>
            <a:spLocks noGrp="1" noRot="1" noChangeAspect="1"/>
          </p:cNvSpPr>
          <p:nvPr>
            <p:ph type="sldImg"/>
          </p:nvPr>
        </p:nvSpPr>
        <p:spPr/>
      </p:sp>
    </p:spTree>
    <p:extLst>
      <p:ext uri="{BB962C8B-B14F-4D97-AF65-F5344CB8AC3E}">
        <p14:creationId xmlns:p14="http://schemas.microsoft.com/office/powerpoint/2010/main" val="385282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③検索ボックスに「まいなぽーたる」と入力します。</a:t>
            </a:r>
            <a:endParaRPr lang="en-US" altLang="ja-JP" dirty="0"/>
          </a:p>
          <a:p>
            <a:endParaRPr lang="en-US" altLang="ja-JP" dirty="0"/>
          </a:p>
          <a:p>
            <a:pPr defTabSz="954446">
              <a:defRPr/>
            </a:pPr>
            <a:r>
              <a:rPr lang="ja-JP" altLang="en-US" dirty="0"/>
              <a:t>④虫眼鏡の形をした右下のマークをタップします。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a:p>
        </p:txBody>
      </p:sp>
      <p:sp>
        <p:nvSpPr>
          <p:cNvPr id="7" name="スライド イメージ プレースホルダー 6">
            <a:extLst>
              <a:ext uri="{FF2B5EF4-FFF2-40B4-BE49-F238E27FC236}">
                <a16:creationId xmlns:a16="http://schemas.microsoft.com/office/drawing/2014/main" id="{CB97C45B-3A9B-AF62-7E80-BFFDB32B6584}"/>
              </a:ext>
            </a:extLst>
          </p:cNvPr>
          <p:cNvSpPr>
            <a:spLocks noGrp="1" noRot="1" noChangeAspect="1"/>
          </p:cNvSpPr>
          <p:nvPr>
            <p:ph type="sldImg"/>
          </p:nvPr>
        </p:nvSpPr>
        <p:spPr/>
      </p:sp>
    </p:spTree>
    <p:extLst>
      <p:ext uri="{BB962C8B-B14F-4D97-AF65-F5344CB8AC3E}">
        <p14:creationId xmlns:p14="http://schemas.microsoft.com/office/powerpoint/2010/main" val="3102697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⑤「マイナポータル」を選択します。</a:t>
            </a:r>
            <a:endParaRPr lang="en-US" altLang="ja-JP" dirty="0"/>
          </a:p>
          <a:p>
            <a:endParaRPr lang="en-US" altLang="ja-JP" dirty="0"/>
          </a:p>
          <a:p>
            <a:pPr defTabSz="954446">
              <a:defRPr/>
            </a:pPr>
            <a:r>
              <a:rPr lang="ja-JP" altLang="en-US" dirty="0"/>
              <a:t>⑥「マイナポータルアプリ」のインストール画面が出てきます。マイナちゃんのマークが表示されています。その下にある「インストール」ボタンをタップしてください。これでアプリのインストールが始まり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a:p>
        </p:txBody>
      </p:sp>
      <p:sp>
        <p:nvSpPr>
          <p:cNvPr id="7" name="スライド イメージ プレースホルダー 6">
            <a:extLst>
              <a:ext uri="{FF2B5EF4-FFF2-40B4-BE49-F238E27FC236}">
                <a16:creationId xmlns:a16="http://schemas.microsoft.com/office/drawing/2014/main" id="{9F59B96A-D785-2ECC-0755-2124C0D5365A}"/>
              </a:ext>
            </a:extLst>
          </p:cNvPr>
          <p:cNvSpPr>
            <a:spLocks noGrp="1" noRot="1" noChangeAspect="1"/>
          </p:cNvSpPr>
          <p:nvPr>
            <p:ph type="sldImg"/>
          </p:nvPr>
        </p:nvSpPr>
        <p:spPr/>
      </p:sp>
    </p:spTree>
    <p:extLst>
      <p:ext uri="{BB962C8B-B14F-4D97-AF65-F5344CB8AC3E}">
        <p14:creationId xmlns:p14="http://schemas.microsoft.com/office/powerpoint/2010/main" val="4198175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iPhone</a:t>
            </a:r>
            <a:r>
              <a:rPr lang="ja-JP" altLang="en-US" dirty="0"/>
              <a:t>の場合の「マイナポータルアプリ」のインストールのしかたをご説明いたします。</a:t>
            </a:r>
          </a:p>
          <a:p>
            <a:endParaRPr lang="ja-JP" altLang="en-US" dirty="0"/>
          </a:p>
          <a:p>
            <a:r>
              <a:rPr lang="ja-JP" altLang="en-US" dirty="0"/>
              <a:t>①まずは、ホーム画面で</a:t>
            </a:r>
            <a:r>
              <a:rPr lang="en-US" altLang="ja-JP" dirty="0"/>
              <a:t>AppStore</a:t>
            </a:r>
            <a:r>
              <a:rPr lang="ja-JP" altLang="en-US" dirty="0"/>
              <a:t>をタップします。</a:t>
            </a:r>
          </a:p>
          <a:p>
            <a:endParaRPr lang="en-US" altLang="ja-JP" dirty="0"/>
          </a:p>
          <a:p>
            <a:r>
              <a:rPr lang="ja-JP" altLang="en-US" dirty="0"/>
              <a:t>②次に、右下の「検索」をタップします。</a:t>
            </a:r>
          </a:p>
          <a:p>
            <a:endParaRPr lang="ja-JP" altLang="en-US" dirty="0"/>
          </a:p>
          <a:p>
            <a:r>
              <a:rPr lang="en-US" altLang="ja-JP" dirty="0"/>
              <a:t>【</a:t>
            </a:r>
            <a:r>
              <a:rPr lang="ja-JP" altLang="en-US" dirty="0"/>
              <a:t>補足説明</a:t>
            </a:r>
            <a:r>
              <a:rPr lang="en-US" altLang="ja-JP" dirty="0"/>
              <a:t>】 </a:t>
            </a:r>
          </a:p>
          <a:p>
            <a:r>
              <a:rPr lang="ja-JP" altLang="en-US" dirty="0"/>
              <a:t>講師の皆様は、古い型の</a:t>
            </a:r>
            <a:r>
              <a:rPr lang="en-US" altLang="ja-JP" dirty="0"/>
              <a:t>iPhone</a:t>
            </a:r>
            <a:r>
              <a:rPr lang="ja-JP" altLang="en-US" dirty="0"/>
              <a:t>を使っていると、アプリが見つからないことがあることをご認識ください。</a:t>
            </a:r>
            <a:endParaRPr lang="en-US" altLang="ja-JP" dirty="0"/>
          </a:p>
          <a:p>
            <a:endParaRPr lang="ja-JP" altLang="en-US" dirty="0"/>
          </a:p>
          <a:p>
            <a:r>
              <a:rPr lang="ja-JP" altLang="en-US" dirty="0"/>
              <a:t>その場合、</a:t>
            </a:r>
            <a:r>
              <a:rPr lang="en-US" altLang="ja-JP" dirty="0"/>
              <a:t>iPhone</a:t>
            </a:r>
            <a:r>
              <a:rPr lang="ja-JP" altLang="en-US" dirty="0"/>
              <a:t>の「設定」から「一般」を開き、「情報」を見ると、自分の</a:t>
            </a:r>
            <a:r>
              <a:rPr lang="en-US" altLang="ja-JP" dirty="0"/>
              <a:t>iPhone</a:t>
            </a:r>
            <a:r>
              <a:rPr lang="ja-JP" altLang="en-US" dirty="0"/>
              <a:t>がどのバージョンか確認できます。</a:t>
            </a:r>
            <a:endParaRPr lang="en-US" altLang="ja-JP" dirty="0"/>
          </a:p>
          <a:p>
            <a:endParaRPr lang="ja-JP" altLang="en-US" dirty="0"/>
          </a:p>
          <a:p>
            <a:r>
              <a:rPr lang="ja-JP" altLang="en-US" dirty="0"/>
              <a:t>もし古いバージョンを利用している受講者がいたらバージョンを更新するようにお知らせください。</a:t>
            </a:r>
            <a:endParaRPr lang="en-US" altLang="ja-JP" dirty="0"/>
          </a:p>
          <a:p>
            <a:endParaRPr lang="ja-JP" altLang="en-US" dirty="0"/>
          </a:p>
          <a:p>
            <a:r>
              <a:rPr lang="ja-JP" altLang="en-US" dirty="0"/>
              <a:t>また、このアプリは一度インストールすれば、何度もインストールする必要はないことも説明してください。</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a:p>
        </p:txBody>
      </p:sp>
      <p:sp>
        <p:nvSpPr>
          <p:cNvPr id="6" name="スライド イメージ プレースホルダー 5">
            <a:extLst>
              <a:ext uri="{FF2B5EF4-FFF2-40B4-BE49-F238E27FC236}">
                <a16:creationId xmlns:a16="http://schemas.microsoft.com/office/drawing/2014/main" id="{417AA63E-D9B6-C967-A987-CEED4F6BAB87}"/>
              </a:ext>
            </a:extLst>
          </p:cNvPr>
          <p:cNvSpPr>
            <a:spLocks noGrp="1" noRot="1" noChangeAspect="1"/>
          </p:cNvSpPr>
          <p:nvPr>
            <p:ph type="sldImg"/>
          </p:nvPr>
        </p:nvSpPr>
        <p:spPr/>
      </p:sp>
    </p:spTree>
    <p:extLst>
      <p:ext uri="{BB962C8B-B14F-4D97-AF65-F5344CB8AC3E}">
        <p14:creationId xmlns:p14="http://schemas.microsoft.com/office/powerpoint/2010/main" val="142371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③検索枠に「まいなぽーたる」と入力します。</a:t>
            </a:r>
            <a:endParaRPr lang="en-US" altLang="ja-JP" dirty="0"/>
          </a:p>
          <a:p>
            <a:endParaRPr lang="en-US" altLang="ja-JP" dirty="0"/>
          </a:p>
          <a:p>
            <a:pPr defTabSz="954446">
              <a:defRPr/>
            </a:pPr>
            <a:r>
              <a:rPr lang="ja-JP" altLang="en-US" dirty="0"/>
              <a:t>④右下の検索ボタンをタップし検索します。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a:p>
        </p:txBody>
      </p:sp>
      <p:sp>
        <p:nvSpPr>
          <p:cNvPr id="7" name="スライド イメージ プレースホルダー 6">
            <a:extLst>
              <a:ext uri="{FF2B5EF4-FFF2-40B4-BE49-F238E27FC236}">
                <a16:creationId xmlns:a16="http://schemas.microsoft.com/office/drawing/2014/main" id="{024AF21D-5FF3-705B-40BE-FE36AE414908}"/>
              </a:ext>
            </a:extLst>
          </p:cNvPr>
          <p:cNvSpPr>
            <a:spLocks noGrp="1" noRot="1" noChangeAspect="1"/>
          </p:cNvSpPr>
          <p:nvPr>
            <p:ph type="sldImg"/>
          </p:nvPr>
        </p:nvSpPr>
        <p:spPr/>
      </p:sp>
    </p:spTree>
    <p:extLst>
      <p:ext uri="{BB962C8B-B14F-4D97-AF65-F5344CB8AC3E}">
        <p14:creationId xmlns:p14="http://schemas.microsoft.com/office/powerpoint/2010/main" val="2106231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⑤「マイナポータルアプリ」のインストール画面が出てきますので、「入手」をタップします。これでアプリのインストールが始まります。</a:t>
            </a:r>
            <a:endParaRPr lang="en-US" altLang="ja-JP" dirty="0"/>
          </a:p>
          <a:p>
            <a:endParaRPr lang="en-US" altLang="ja-JP" dirty="0"/>
          </a:p>
          <a:p>
            <a:pPr defTabSz="954446">
              <a:defRPr/>
            </a:pPr>
            <a:r>
              <a:rPr lang="ja-JP" altLang="en-US" dirty="0"/>
              <a:t>⑥インストールが完了すると表示が「開く」に変わります。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a:p>
        </p:txBody>
      </p:sp>
      <p:sp>
        <p:nvSpPr>
          <p:cNvPr id="7" name="スライド イメージ プレースホルダー 6">
            <a:extLst>
              <a:ext uri="{FF2B5EF4-FFF2-40B4-BE49-F238E27FC236}">
                <a16:creationId xmlns:a16="http://schemas.microsoft.com/office/drawing/2014/main" id="{CEED7F8F-6F49-6CAB-4549-1C7BB6DCB49F}"/>
              </a:ext>
            </a:extLst>
          </p:cNvPr>
          <p:cNvSpPr>
            <a:spLocks noGrp="1" noRot="1" noChangeAspect="1"/>
          </p:cNvSpPr>
          <p:nvPr>
            <p:ph type="sldImg"/>
          </p:nvPr>
        </p:nvSpPr>
        <p:spPr/>
      </p:sp>
    </p:spTree>
    <p:extLst>
      <p:ext uri="{BB962C8B-B14F-4D97-AF65-F5344CB8AC3E}">
        <p14:creationId xmlns:p14="http://schemas.microsoft.com/office/powerpoint/2010/main" val="237552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次に、マイナポータルアプリへのログイン方法についてご説明いたします。</a:t>
            </a:r>
            <a:endParaRPr lang="en-US" altLang="ja-JP" dirty="0"/>
          </a:p>
          <a:p>
            <a:endParaRPr lang="en-US" altLang="ja-JP" dirty="0"/>
          </a:p>
          <a:p>
            <a:r>
              <a:rPr lang="ja-JP" altLang="en-US" dirty="0"/>
              <a:t>まず、マイナポータルアプリを立ち上げます。</a:t>
            </a:r>
          </a:p>
          <a:p>
            <a:endParaRPr lang="ja-JP" altLang="en-US" dirty="0"/>
          </a:p>
          <a:p>
            <a:r>
              <a:rPr lang="ja-JP" altLang="en-US" dirty="0"/>
              <a:t>①マイナポータルアプリをインストール後、ホーム画面からマイナポータルをタップします。</a:t>
            </a:r>
          </a:p>
          <a:p>
            <a:endParaRPr lang="en-US" altLang="ja-JP" dirty="0"/>
          </a:p>
          <a:p>
            <a:r>
              <a:rPr lang="ja-JP" altLang="en-US" dirty="0"/>
              <a:t>②「マイナポータルにログイン」をタップします。</a:t>
            </a:r>
          </a:p>
          <a:p>
            <a:endParaRPr lang="ja-JP" altLang="en-US" dirty="0"/>
          </a:p>
          <a:p>
            <a:r>
              <a:rPr lang="en-US" altLang="ja-JP" dirty="0"/>
              <a:t>【</a:t>
            </a:r>
            <a:r>
              <a:rPr lang="ja-JP" altLang="en-US" dirty="0"/>
              <a:t>補足説明</a:t>
            </a:r>
            <a:r>
              <a:rPr lang="en-US" altLang="ja-JP" dirty="0"/>
              <a:t>】</a:t>
            </a:r>
          </a:p>
          <a:p>
            <a:r>
              <a:rPr lang="ja-JP" altLang="en-US" dirty="0"/>
              <a:t>講師の皆様は、はじめてログインされる受講者の皆様は利用者登録も必要になることをご説明ください。</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a:p>
        </p:txBody>
      </p:sp>
      <p:sp>
        <p:nvSpPr>
          <p:cNvPr id="7" name="スライド イメージ プレースホルダー 6">
            <a:extLst>
              <a:ext uri="{FF2B5EF4-FFF2-40B4-BE49-F238E27FC236}">
                <a16:creationId xmlns:a16="http://schemas.microsoft.com/office/drawing/2014/main" id="{07FAA39B-9F96-78CE-0696-20DEC6765005}"/>
              </a:ext>
            </a:extLst>
          </p:cNvPr>
          <p:cNvSpPr>
            <a:spLocks noGrp="1" noRot="1" noChangeAspect="1"/>
          </p:cNvSpPr>
          <p:nvPr>
            <p:ph type="sldImg"/>
          </p:nvPr>
        </p:nvSpPr>
        <p:spPr/>
      </p:sp>
    </p:spTree>
    <p:extLst>
      <p:ext uri="{BB962C8B-B14F-4D97-AF65-F5344CB8AC3E}">
        <p14:creationId xmlns:p14="http://schemas.microsoft.com/office/powerpoint/2010/main" val="3343862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次に、利用者証明用電子証明書の認証を行い、マイナンバーカードをスマートフォンで読み取ります。</a:t>
            </a:r>
            <a:endParaRPr lang="en-US" altLang="ja-JP" dirty="0"/>
          </a:p>
          <a:p>
            <a:endParaRPr lang="ja-JP" altLang="en-US" dirty="0"/>
          </a:p>
          <a:p>
            <a:r>
              <a:rPr lang="ja-JP" altLang="en-US" dirty="0"/>
              <a:t>「利用者証明用電子証明書」とは、「ログインした者が、利用者本人であること」を証明することができる電子証明書のことで、マイナンバーカードに搭載されています。</a:t>
            </a:r>
            <a:endParaRPr lang="en-US" altLang="ja-JP" dirty="0"/>
          </a:p>
          <a:p>
            <a:endParaRPr lang="ja-JP" altLang="en-US" dirty="0"/>
          </a:p>
          <a:p>
            <a:r>
              <a:rPr lang="ja-JP" altLang="en-US" dirty="0"/>
              <a:t>書面取引における印鑑証明書のようなものです。</a:t>
            </a:r>
            <a:endParaRPr lang="en-US" altLang="ja-JP" dirty="0"/>
          </a:p>
          <a:p>
            <a:endParaRPr lang="ja-JP" altLang="en-US" dirty="0"/>
          </a:p>
          <a:p>
            <a:r>
              <a:rPr lang="ja-JP" altLang="en-US" dirty="0"/>
              <a:t>「利用者証明用電子証明書のパスワード」とは、マイナンバーカードを市区町村の窓口で受け取った時に利用者証明用電子証明書に設定した数字</a:t>
            </a:r>
            <a:r>
              <a:rPr lang="en-US" altLang="ja-JP" dirty="0"/>
              <a:t>4</a:t>
            </a:r>
            <a:r>
              <a:rPr lang="ja-JP" altLang="en-US" dirty="0"/>
              <a:t>桁のパスワードのことです。</a:t>
            </a:r>
          </a:p>
          <a:p>
            <a:endParaRPr lang="ja-JP" altLang="en-US" dirty="0"/>
          </a:p>
          <a:p>
            <a:endParaRPr lang="ja-JP" altLang="en-US" dirty="0"/>
          </a:p>
          <a:p>
            <a:r>
              <a:rPr lang="ja-JP" altLang="en-US" dirty="0"/>
              <a:t>①利用者証明用電子証明書の数字４桁のパスワードを入力します。</a:t>
            </a:r>
            <a:endParaRPr lang="en-US" altLang="ja-JP" dirty="0"/>
          </a:p>
          <a:p>
            <a:endParaRPr lang="en-US" altLang="ja-JP" dirty="0"/>
          </a:p>
          <a:p>
            <a:r>
              <a:rPr lang="ja-JP" altLang="en-US" dirty="0"/>
              <a:t>パスワードを３回間違えると不正防止のためロックがかかります。</a:t>
            </a:r>
            <a:endParaRPr lang="en-US" altLang="ja-JP" dirty="0"/>
          </a:p>
          <a:p>
            <a:endParaRPr lang="en-US" altLang="ja-JP" dirty="0"/>
          </a:p>
          <a:p>
            <a:r>
              <a:rPr lang="ja-JP" altLang="en-US" dirty="0"/>
              <a:t>正しいパスワードを確認してから入力します。「次へ」をタップします。</a:t>
            </a:r>
          </a:p>
          <a:p>
            <a:endParaRPr lang="ja-JP" altLang="en-US" dirty="0"/>
          </a:p>
          <a:p>
            <a:r>
              <a:rPr lang="en-US" altLang="ja-JP" dirty="0"/>
              <a:t>【</a:t>
            </a:r>
            <a:r>
              <a:rPr lang="ja-JP" altLang="en-US" dirty="0"/>
              <a:t>補足説明</a:t>
            </a:r>
            <a:r>
              <a:rPr lang="en-US" altLang="ja-JP" dirty="0"/>
              <a:t>】</a:t>
            </a:r>
          </a:p>
          <a:p>
            <a:r>
              <a:rPr lang="ja-JP" altLang="en-US" dirty="0"/>
              <a:t>講師の皆様は、利用者証明用電子証明書の数字４桁のパスワードを入力する時に、パスワードを３回間違えると不正防止のためロックがかかりますので、正しいパスワードを確認してから入力するようにご案内ください。</a:t>
            </a:r>
            <a:endParaRPr lang="en-US" altLang="ja-JP" dirty="0"/>
          </a:p>
          <a:p>
            <a:endParaRPr lang="ja-JP" altLang="en-US" dirty="0"/>
          </a:p>
          <a:p>
            <a:r>
              <a:rPr lang="ja-JP" altLang="en-US" dirty="0"/>
              <a:t>受講者の方が利用者証明用電子証明書の数字４桁のパスワードを間違えてロックされた場合には、住民票のある市区町村窓口で、利用者証明用電子証明書のパスワードの再設定が必要であることをお伝えください。</a:t>
            </a:r>
            <a:endParaRPr lang="en-US" altLang="ja-JP" dirty="0"/>
          </a:p>
          <a:p>
            <a:endParaRPr lang="ja-JP" altLang="en-US" dirty="0"/>
          </a:p>
          <a:p>
            <a:r>
              <a:rPr lang="ja-JP" altLang="en-US" dirty="0"/>
              <a:t>また、マイナンバーカードの読み取りには時間がかかることがありますので、しばらく待つようお伝えください。</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a:p>
        </p:txBody>
      </p:sp>
      <p:sp>
        <p:nvSpPr>
          <p:cNvPr id="7" name="スライド イメージ プレースホルダー 6">
            <a:extLst>
              <a:ext uri="{FF2B5EF4-FFF2-40B4-BE49-F238E27FC236}">
                <a16:creationId xmlns:a16="http://schemas.microsoft.com/office/drawing/2014/main" id="{AA833CF8-5B77-FCD4-4DDA-5C0EA819E328}"/>
              </a:ext>
            </a:extLst>
          </p:cNvPr>
          <p:cNvSpPr>
            <a:spLocks noGrp="1" noRot="1" noChangeAspect="1"/>
          </p:cNvSpPr>
          <p:nvPr>
            <p:ph type="sldImg"/>
          </p:nvPr>
        </p:nvSpPr>
        <p:spPr/>
      </p:sp>
    </p:spTree>
    <p:extLst>
      <p:ext uri="{BB962C8B-B14F-4D97-AF65-F5344CB8AC3E}">
        <p14:creationId xmlns:p14="http://schemas.microsoft.com/office/powerpoint/2010/main" val="524674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②マイナンバーカードをスマートフォンの読み取り部に密着させます。スマートフォンの機種により、マイナンバーカードの読み取り位置が異なる場合がございます。</a:t>
            </a:r>
            <a:endParaRPr lang="en-US" altLang="ja-JP" dirty="0"/>
          </a:p>
          <a:p>
            <a:endParaRPr lang="en-US" altLang="ja-JP" dirty="0"/>
          </a:p>
          <a:p>
            <a:pPr defTabSz="954446">
              <a:defRPr/>
            </a:pPr>
            <a:r>
              <a:rPr lang="ja-JP" altLang="en-US" dirty="0"/>
              <a:t>③「読み取り開始」をタップします。</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a:p>
        </p:txBody>
      </p:sp>
      <p:sp>
        <p:nvSpPr>
          <p:cNvPr id="7" name="スライド イメージ プレースホルダー 6">
            <a:extLst>
              <a:ext uri="{FF2B5EF4-FFF2-40B4-BE49-F238E27FC236}">
                <a16:creationId xmlns:a16="http://schemas.microsoft.com/office/drawing/2014/main" id="{E074CB45-AE41-8CDE-83EB-4FE1ACBDC29F}"/>
              </a:ext>
            </a:extLst>
          </p:cNvPr>
          <p:cNvSpPr>
            <a:spLocks noGrp="1" noRot="1" noChangeAspect="1"/>
          </p:cNvSpPr>
          <p:nvPr>
            <p:ph type="sldImg"/>
          </p:nvPr>
        </p:nvSpPr>
        <p:spPr/>
      </p:sp>
    </p:spTree>
    <p:extLst>
      <p:ext uri="{BB962C8B-B14F-4D97-AF65-F5344CB8AC3E}">
        <p14:creationId xmlns:p14="http://schemas.microsoft.com/office/powerpoint/2010/main" val="3234767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a:t>
            </a:fld>
            <a:endParaRPr lang="ja-JP" altLang="en-US"/>
          </a:p>
        </p:txBody>
      </p:sp>
      <p:sp>
        <p:nvSpPr>
          <p:cNvPr id="5" name="ノート プレースホルダー 4">
            <a:extLst>
              <a:ext uri="{FF2B5EF4-FFF2-40B4-BE49-F238E27FC236}">
                <a16:creationId xmlns:a16="http://schemas.microsoft.com/office/drawing/2014/main" id="{32763E56-53A6-4C6C-9BA9-D46853188CA2}"/>
              </a:ext>
            </a:extLst>
          </p:cNvPr>
          <p:cNvSpPr>
            <a:spLocks noGrp="1"/>
          </p:cNvSpPr>
          <p:nvPr>
            <p:ph type="body" sz="quarter" idx="3"/>
          </p:nvPr>
        </p:nvSpPr>
        <p:spPr/>
        <p:txBody>
          <a:bodyPr/>
          <a:lstStyle/>
          <a:p>
            <a:r>
              <a:rPr lang="ja-JP" altLang="en-US" dirty="0"/>
              <a:t>「マイナポータル」は、マイナンバーカードを使いログインすることで様々なサービスを受けることができます。</a:t>
            </a:r>
            <a:endParaRPr lang="en-US" altLang="ja-JP" dirty="0"/>
          </a:p>
          <a:p>
            <a:endParaRPr lang="en-US" altLang="ja-JP" dirty="0"/>
          </a:p>
          <a:p>
            <a:r>
              <a:rPr lang="ja-JP" altLang="en-US" dirty="0"/>
              <a:t>マイナンバーカードは、様々な生活シーンで使うことで暮らしを便利にするカードと言われています。</a:t>
            </a:r>
            <a:endParaRPr lang="en-US" altLang="ja-JP" dirty="0"/>
          </a:p>
          <a:p>
            <a:endParaRPr lang="en-US" altLang="ja-JP" dirty="0"/>
          </a:p>
          <a:p>
            <a:r>
              <a:rPr lang="ja-JP" altLang="en-US" dirty="0"/>
              <a:t>マイナンバーカードを持っていると、なにができるのかを簡単に紹介させていただきます。</a:t>
            </a:r>
            <a:endParaRPr lang="en-US" altLang="ja-JP" dirty="0"/>
          </a:p>
          <a:p>
            <a:endParaRPr lang="en-US" altLang="ja-JP" dirty="0"/>
          </a:p>
          <a:p>
            <a:endParaRPr lang="en-US" altLang="ja-JP" dirty="0"/>
          </a:p>
          <a:p>
            <a:r>
              <a:rPr lang="ja-JP" altLang="en-US" dirty="0"/>
              <a:t>マイナンバーカードは、</a:t>
            </a:r>
            <a:endParaRPr lang="en-US" altLang="ja-JP" dirty="0"/>
          </a:p>
          <a:p>
            <a:endParaRPr lang="en-US" altLang="ja-JP" dirty="0"/>
          </a:p>
          <a:p>
            <a:r>
              <a:rPr lang="ja-JP" altLang="en-US" dirty="0"/>
              <a:t>・銀行や保険会社の窓口などで、本人確認書類として使うことができます。</a:t>
            </a:r>
            <a:endParaRPr lang="en-US" altLang="ja-JP" dirty="0"/>
          </a:p>
          <a:p>
            <a:endParaRPr lang="en-US" altLang="ja-JP" dirty="0"/>
          </a:p>
          <a:p>
            <a:pPr lvl="0"/>
            <a:r>
              <a:rPr lang="ja-JP" altLang="en-US" dirty="0"/>
              <a:t>・マイナンバーカードは健康保険証としても利用できます。</a:t>
            </a:r>
            <a:endParaRPr lang="en-US" altLang="ja-JP" dirty="0"/>
          </a:p>
          <a:p>
            <a:pPr lvl="0"/>
            <a:endParaRPr lang="en-US" altLang="ja-JP" dirty="0"/>
          </a:p>
          <a:p>
            <a:pPr lvl="0"/>
            <a:r>
              <a:rPr lang="ja-JP" altLang="en-US" dirty="0"/>
              <a:t>・マイナポータルを使うと、市区町村や国への様々な手続がオンラインで実施できるようになります。</a:t>
            </a:r>
            <a:endParaRPr lang="en-US" altLang="ja-JP" dirty="0"/>
          </a:p>
          <a:p>
            <a:pPr lvl="0"/>
            <a:endParaRPr lang="en-US" altLang="ja-JP" dirty="0"/>
          </a:p>
          <a:p>
            <a:r>
              <a:rPr lang="ja-JP" altLang="en-US" dirty="0"/>
              <a:t>・住民票や印鑑登録証など各種証明書を、コンビニでいつでも取得することができます。</a:t>
            </a:r>
            <a:endParaRPr lang="en-US" altLang="ja-JP" dirty="0"/>
          </a:p>
          <a:p>
            <a:endParaRPr lang="en-US" altLang="ja-JP" dirty="0"/>
          </a:p>
          <a:p>
            <a:r>
              <a:rPr lang="ja-JP" altLang="en-US" dirty="0"/>
              <a:t>・公金受取口座の登録もできます。</a:t>
            </a:r>
            <a:endParaRPr lang="en-US" altLang="ja-JP" dirty="0"/>
          </a:p>
          <a:p>
            <a:endParaRPr lang="en-US" altLang="ja-JP" dirty="0"/>
          </a:p>
          <a:p>
            <a:pPr lvl="0"/>
            <a:r>
              <a:rPr lang="ja-JP" altLang="en-US" dirty="0"/>
              <a:t>・</a:t>
            </a:r>
            <a:r>
              <a:rPr lang="en-US" altLang="ja-JP" dirty="0"/>
              <a:t>e-Tax</a:t>
            </a:r>
            <a:r>
              <a:rPr lang="ja-JP" altLang="en-US" dirty="0"/>
              <a:t>で確定申告が自宅からできます。</a:t>
            </a:r>
            <a:endParaRPr lang="en-US" altLang="ja-JP" dirty="0"/>
          </a:p>
          <a:p>
            <a:pPr lvl="0"/>
            <a:endParaRPr lang="en-US" altLang="ja-JP" dirty="0"/>
          </a:p>
          <a:p>
            <a:pPr lvl="0"/>
            <a:endParaRPr lang="en-US" altLang="ja-JP" dirty="0"/>
          </a:p>
          <a:p>
            <a:r>
              <a:rPr lang="ja-JP" altLang="en-US" dirty="0"/>
              <a:t>このように、マイナンバーカードは皆様の生活をより便利にするカードと言えます。</a:t>
            </a:r>
            <a:endParaRPr lang="en-US" altLang="ja-JP" dirty="0"/>
          </a:p>
          <a:p>
            <a:endParaRPr lang="en-US" altLang="ja-JP" dirty="0"/>
          </a:p>
          <a:p>
            <a:r>
              <a:rPr lang="ja-JP" altLang="en-US" dirty="0"/>
              <a:t>本講座では、これらサービスの中の「マイナポータルの使い方」についてご説明いたします。</a:t>
            </a:r>
            <a:endParaRPr lang="en-US" altLang="ja-JP" dirty="0"/>
          </a:p>
          <a:p>
            <a:endParaRPr lang="en-US" altLang="ja-JP" dirty="0"/>
          </a:p>
          <a:p>
            <a:r>
              <a:rPr lang="ja-JP" altLang="en-US" dirty="0"/>
              <a:t>マイナポータルを使うことで、オンラインで各種行政手続ができますので、後ほどご説明いたします。</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講師の皆様は、コンビニでの各種証明書の取得については、実施できない地域も一部ございますので、事前にご確認するようお伝えください。</a:t>
            </a:r>
            <a:endParaRPr lang="en-US" altLang="ja-JP" dirty="0"/>
          </a:p>
          <a:p>
            <a:endParaRPr lang="en-US" altLang="ja-JP" dirty="0"/>
          </a:p>
          <a:p>
            <a:r>
              <a:rPr lang="ja-JP" altLang="en-US" dirty="0"/>
              <a:t>マイナンバーカードについての詳しい情報は、「マイナンバー」「マイナンバーカード」等の言葉で検索するか、ＱＲコードを読み取ると、ホームページを閲覧できるとご説明ください。</a:t>
            </a:r>
            <a:endParaRPr lang="en-US" altLang="ja-JP" dirty="0"/>
          </a:p>
          <a:p>
            <a:endParaRPr lang="en-US" altLang="ja-JP" dirty="0"/>
          </a:p>
          <a:p>
            <a:r>
              <a:rPr lang="ja-JP" altLang="en-US" dirty="0"/>
              <a:t>また、マイナンバーカードとマイナポータルの関係性がわかりにくいという受講者に対しては、マイナンバーカードは、暮らしを便利にする様々なサービスを受けることができる大変便利なカードであり、マイナポータルは、様々なサービスの中の一つであるとご説明ください。</a:t>
            </a:r>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id="{E5CD5C4F-DC99-685E-1364-5DBC8A95C050}"/>
              </a:ext>
            </a:extLst>
          </p:cNvPr>
          <p:cNvSpPr>
            <a:spLocks noGrp="1" noRot="1" noChangeAspect="1"/>
          </p:cNvSpPr>
          <p:nvPr>
            <p:ph type="sldImg"/>
          </p:nvPr>
        </p:nvSpPr>
        <p:spPr/>
      </p:sp>
    </p:spTree>
    <p:extLst>
      <p:ext uri="{BB962C8B-B14F-4D97-AF65-F5344CB8AC3E}">
        <p14:creationId xmlns:p14="http://schemas.microsoft.com/office/powerpoint/2010/main" val="2160382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④「読み取りが完了しました」と表示されます。</a:t>
            </a:r>
            <a:endParaRPr lang="en-US" altLang="ja-JP" dirty="0"/>
          </a:p>
          <a:p>
            <a:endParaRPr lang="en-US" altLang="ja-JP" dirty="0"/>
          </a:p>
          <a:p>
            <a:pPr lvl="0"/>
            <a:r>
              <a:rPr lang="ja-JP" altLang="en-US" dirty="0"/>
              <a:t>初めてログインされる方は、次のページの利用者登録の画面が表示されます。</a:t>
            </a:r>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a:p>
        </p:txBody>
      </p:sp>
      <p:sp>
        <p:nvSpPr>
          <p:cNvPr id="7" name="スライド イメージ プレースホルダー 6">
            <a:extLst>
              <a:ext uri="{FF2B5EF4-FFF2-40B4-BE49-F238E27FC236}">
                <a16:creationId xmlns:a16="http://schemas.microsoft.com/office/drawing/2014/main" id="{03E2FA98-9B59-9EAD-126D-E45B0CD5CE43}"/>
              </a:ext>
            </a:extLst>
          </p:cNvPr>
          <p:cNvSpPr>
            <a:spLocks noGrp="1" noRot="1" noChangeAspect="1"/>
          </p:cNvSpPr>
          <p:nvPr>
            <p:ph type="sldImg"/>
          </p:nvPr>
        </p:nvSpPr>
        <p:spPr/>
      </p:sp>
    </p:spTree>
    <p:extLst>
      <p:ext uri="{BB962C8B-B14F-4D97-AF65-F5344CB8AC3E}">
        <p14:creationId xmlns:p14="http://schemas.microsoft.com/office/powerpoint/2010/main" val="2151688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はじめてログインされる方は、ここで利用者登録を行います。</a:t>
            </a:r>
            <a:endParaRPr lang="en-US" altLang="ja-JP" dirty="0"/>
          </a:p>
          <a:p>
            <a:endParaRPr lang="ja-JP" altLang="en-US" dirty="0"/>
          </a:p>
          <a:p>
            <a:r>
              <a:rPr lang="ja-JP" altLang="en-US" dirty="0"/>
              <a:t>①まず、「登録をはじめる」をタップします。</a:t>
            </a:r>
            <a:endParaRPr lang="en-US" altLang="ja-JP" dirty="0"/>
          </a:p>
          <a:p>
            <a:endParaRPr lang="en-US" altLang="ja-JP" dirty="0"/>
          </a:p>
          <a:p>
            <a:pPr defTabSz="954446">
              <a:defRPr/>
            </a:pPr>
            <a:r>
              <a:rPr lang="ja-JP" altLang="en-US" dirty="0"/>
              <a:t>②利用規約・プライバシーポリシーをチェックし「次へ」をタップします。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a:p>
        </p:txBody>
      </p:sp>
      <p:sp>
        <p:nvSpPr>
          <p:cNvPr id="7" name="スライド イメージ プレースホルダー 6">
            <a:extLst>
              <a:ext uri="{FF2B5EF4-FFF2-40B4-BE49-F238E27FC236}">
                <a16:creationId xmlns:a16="http://schemas.microsoft.com/office/drawing/2014/main" id="{5B88054C-6A96-EA85-E511-EE33CACD8F7F}"/>
              </a:ext>
            </a:extLst>
          </p:cNvPr>
          <p:cNvSpPr>
            <a:spLocks noGrp="1" noRot="1" noChangeAspect="1"/>
          </p:cNvSpPr>
          <p:nvPr>
            <p:ph type="sldImg"/>
          </p:nvPr>
        </p:nvSpPr>
        <p:spPr/>
      </p:sp>
    </p:spTree>
    <p:extLst>
      <p:ext uri="{BB962C8B-B14F-4D97-AF65-F5344CB8AC3E}">
        <p14:creationId xmlns:p14="http://schemas.microsoft.com/office/powerpoint/2010/main" val="4170308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③メールアドレスを入力し、「確認コードを送信」をタップします。</a:t>
            </a:r>
            <a:endParaRPr lang="en-US" altLang="ja-JP" dirty="0"/>
          </a:p>
          <a:p>
            <a:endParaRPr lang="en-US" altLang="ja-JP" dirty="0"/>
          </a:p>
          <a:p>
            <a:pPr defTabSz="954446">
              <a:defRPr/>
            </a:pPr>
            <a:r>
              <a:rPr lang="ja-JP" altLang="en-US" dirty="0"/>
              <a:t>④確認コードを入力し、「次へ」をタップします。</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a:p>
        </p:txBody>
      </p:sp>
      <p:sp>
        <p:nvSpPr>
          <p:cNvPr id="7" name="スライド イメージ プレースホルダー 6">
            <a:extLst>
              <a:ext uri="{FF2B5EF4-FFF2-40B4-BE49-F238E27FC236}">
                <a16:creationId xmlns:a16="http://schemas.microsoft.com/office/drawing/2014/main" id="{D4C2B957-8994-766A-31E2-EB9524FAD768}"/>
              </a:ext>
            </a:extLst>
          </p:cNvPr>
          <p:cNvSpPr>
            <a:spLocks noGrp="1" noRot="1" noChangeAspect="1"/>
          </p:cNvSpPr>
          <p:nvPr>
            <p:ph type="sldImg"/>
          </p:nvPr>
        </p:nvSpPr>
        <p:spPr/>
      </p:sp>
    </p:spTree>
    <p:extLst>
      <p:ext uri="{BB962C8B-B14F-4D97-AF65-F5344CB8AC3E}">
        <p14:creationId xmlns:p14="http://schemas.microsoft.com/office/powerpoint/2010/main" val="217519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⑤メールアドレスを確認し、「登録」をタップします。</a:t>
            </a:r>
          </a:p>
          <a:p>
            <a:endParaRPr lang="en-US" altLang="ja-JP" dirty="0"/>
          </a:p>
          <a:p>
            <a:pPr defTabSz="954446">
              <a:defRPr/>
            </a:pPr>
            <a:r>
              <a:rPr lang="ja-JP" altLang="en-US" dirty="0"/>
              <a:t>⑥登録完了画面が表示されますので、「はじめる」をタップします。これで「利用者登録」は完了です。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a:p>
        </p:txBody>
      </p:sp>
      <p:sp>
        <p:nvSpPr>
          <p:cNvPr id="6" name="スライド イメージ プレースホルダー 5">
            <a:extLst>
              <a:ext uri="{FF2B5EF4-FFF2-40B4-BE49-F238E27FC236}">
                <a16:creationId xmlns:a16="http://schemas.microsoft.com/office/drawing/2014/main" id="{64425110-1BC4-5A0D-FF4B-06A1D9AFCA6C}"/>
              </a:ext>
            </a:extLst>
          </p:cNvPr>
          <p:cNvSpPr>
            <a:spLocks noGrp="1" noRot="1" noChangeAspect="1"/>
          </p:cNvSpPr>
          <p:nvPr>
            <p:ph type="sldImg"/>
          </p:nvPr>
        </p:nvSpPr>
        <p:spPr/>
      </p:sp>
    </p:spTree>
    <p:extLst>
      <p:ext uri="{BB962C8B-B14F-4D97-AF65-F5344CB8AC3E}">
        <p14:creationId xmlns:p14="http://schemas.microsoft.com/office/powerpoint/2010/main" val="2695050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また、ログインと合わせてログアウト方法についてもご説明いたします。</a:t>
            </a:r>
            <a:endParaRPr lang="en-US" altLang="ja-JP" dirty="0"/>
          </a:p>
          <a:p>
            <a:endParaRPr lang="ja-JP" altLang="en-US" dirty="0"/>
          </a:p>
          <a:p>
            <a:r>
              <a:rPr lang="ja-JP" altLang="en-US" dirty="0"/>
              <a:t>①ホーム画面右上にある横三本の線のマークをタップします。</a:t>
            </a:r>
            <a:endParaRPr lang="en-US" altLang="ja-JP" dirty="0"/>
          </a:p>
          <a:p>
            <a:endParaRPr lang="en-US" altLang="ja-JP" dirty="0"/>
          </a:p>
          <a:p>
            <a:pPr defTabSz="954446">
              <a:defRPr/>
            </a:pPr>
            <a:r>
              <a:rPr lang="ja-JP" altLang="en-US" dirty="0"/>
              <a:t>②メニューが表示されますので、下から上にスクロールします。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a:p>
        </p:txBody>
      </p:sp>
      <p:sp>
        <p:nvSpPr>
          <p:cNvPr id="7" name="スライド イメージ プレースホルダー 6">
            <a:extLst>
              <a:ext uri="{FF2B5EF4-FFF2-40B4-BE49-F238E27FC236}">
                <a16:creationId xmlns:a16="http://schemas.microsoft.com/office/drawing/2014/main" id="{B614E44A-2058-AD38-F394-AD23FC9D4AB6}"/>
              </a:ext>
            </a:extLst>
          </p:cNvPr>
          <p:cNvSpPr>
            <a:spLocks noGrp="1" noRot="1" noChangeAspect="1"/>
          </p:cNvSpPr>
          <p:nvPr>
            <p:ph type="sldImg"/>
          </p:nvPr>
        </p:nvSpPr>
        <p:spPr/>
      </p:sp>
    </p:spTree>
    <p:extLst>
      <p:ext uri="{BB962C8B-B14F-4D97-AF65-F5344CB8AC3E}">
        <p14:creationId xmlns:p14="http://schemas.microsoft.com/office/powerpoint/2010/main" val="4012736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③「ログアウト」の文字が出てきますので、「ログアウト」をタップします。</a:t>
            </a:r>
            <a:endParaRPr lang="en-US" altLang="ja-JP" dirty="0"/>
          </a:p>
          <a:p>
            <a:endParaRPr lang="en-US" altLang="ja-JP" dirty="0"/>
          </a:p>
          <a:p>
            <a:r>
              <a:rPr lang="ja-JP" altLang="en-US" dirty="0"/>
              <a:t>④「ログアウトしますか」というポップアップが表示されますので、再度「ログアウト」をタップします。</a:t>
            </a:r>
            <a:endParaRPr lang="en-US" altLang="ja-JP" dirty="0"/>
          </a:p>
          <a:p>
            <a:endParaRPr lang="en-US" altLang="ja-JP" dirty="0"/>
          </a:p>
          <a:p>
            <a:r>
              <a:rPr lang="ja-JP" altLang="en-US" dirty="0"/>
              <a:t>これでマイナポータルからログアウトすることができます。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a:p>
        </p:txBody>
      </p:sp>
      <p:sp>
        <p:nvSpPr>
          <p:cNvPr id="7" name="スライド イメージ プレースホルダー 6">
            <a:extLst>
              <a:ext uri="{FF2B5EF4-FFF2-40B4-BE49-F238E27FC236}">
                <a16:creationId xmlns:a16="http://schemas.microsoft.com/office/drawing/2014/main" id="{2367369D-0ADC-B671-5882-F1FBD19B1472}"/>
              </a:ext>
            </a:extLst>
          </p:cNvPr>
          <p:cNvSpPr>
            <a:spLocks noGrp="1" noRot="1" noChangeAspect="1"/>
          </p:cNvSpPr>
          <p:nvPr>
            <p:ph type="sldImg"/>
          </p:nvPr>
        </p:nvSpPr>
        <p:spPr/>
      </p:sp>
    </p:spTree>
    <p:extLst>
      <p:ext uri="{BB962C8B-B14F-4D97-AF65-F5344CB8AC3E}">
        <p14:creationId xmlns:p14="http://schemas.microsoft.com/office/powerpoint/2010/main" val="1833866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マイナポータルを利用するための確認サイトのご紹介です。</a:t>
            </a:r>
            <a:endParaRPr lang="en-US" altLang="ja-JP" dirty="0"/>
          </a:p>
          <a:p>
            <a:endParaRPr lang="ja-JP" altLang="en-US" dirty="0"/>
          </a:p>
          <a:p>
            <a:r>
              <a:rPr lang="ja-JP" altLang="en-US" dirty="0"/>
              <a:t>マイナポータルアプリ対応のスマートフォンの機種、パソコンで利用する時に必要なマイナンバーカード読み取り対応の</a:t>
            </a:r>
            <a:r>
              <a:rPr lang="en-US" altLang="ja-JP" dirty="0"/>
              <a:t>IC</a:t>
            </a:r>
            <a:r>
              <a:rPr lang="ja-JP" altLang="en-US" dirty="0"/>
              <a:t>カードリーダー等、マイナポータルの動作環境や操作方法について、</a:t>
            </a:r>
          </a:p>
          <a:p>
            <a:r>
              <a:rPr lang="ja-JP" altLang="en-US" dirty="0"/>
              <a:t>また、マイナポータルの最新の情報など利用に関しては、</a:t>
            </a:r>
            <a:r>
              <a:rPr lang="en-US" altLang="ja-JP" dirty="0"/>
              <a:t>URL</a:t>
            </a:r>
            <a:r>
              <a:rPr lang="ja-JP" altLang="en-US" dirty="0"/>
              <a:t>・</a:t>
            </a:r>
            <a:r>
              <a:rPr lang="en-US" altLang="ja-JP" dirty="0"/>
              <a:t>QR</a:t>
            </a:r>
            <a:r>
              <a:rPr lang="ja-JP" altLang="en-US" dirty="0"/>
              <a:t>コードを掲載していますので、参考にしてください。</a:t>
            </a:r>
          </a:p>
          <a:p>
            <a:endParaRPr lang="ja-JP" altLang="en-US" dirty="0"/>
          </a:p>
          <a:p>
            <a:r>
              <a:rPr lang="en-US" altLang="ja-JP" dirty="0"/>
              <a:t>【</a:t>
            </a:r>
            <a:r>
              <a:rPr lang="ja-JP" altLang="en-US" dirty="0"/>
              <a:t>補足説明</a:t>
            </a:r>
            <a:r>
              <a:rPr lang="en-US" altLang="ja-JP" dirty="0"/>
              <a:t>】</a:t>
            </a:r>
          </a:p>
          <a:p>
            <a:r>
              <a:rPr lang="ja-JP" altLang="en-US" dirty="0"/>
              <a:t>講師の皆様は、詳細については、こちらのサイトで確認するようご紹介ください。</a:t>
            </a:r>
            <a:endParaRPr lang="en-US" altLang="ja-JP" dirty="0"/>
          </a:p>
          <a:p>
            <a:endParaRPr lang="ja-JP" altLang="en-US" dirty="0"/>
          </a:p>
          <a:p>
            <a:r>
              <a:rPr lang="en-US" altLang="ja-JP" dirty="0"/>
              <a:t>QR</a:t>
            </a:r>
            <a:r>
              <a:rPr lang="ja-JP" altLang="en-US" dirty="0"/>
              <a:t>コードについて理解できていない受講者がいた場合は、</a:t>
            </a:r>
          </a:p>
          <a:p>
            <a:r>
              <a:rPr lang="ja-JP" altLang="en-US" dirty="0"/>
              <a:t>カメラを起動して</a:t>
            </a:r>
            <a:r>
              <a:rPr lang="en-US" altLang="ja-JP" dirty="0"/>
              <a:t>QR</a:t>
            </a:r>
            <a:r>
              <a:rPr lang="ja-JP" altLang="en-US" dirty="0"/>
              <a:t>コードを読み取るとサイトへ接続されることをご説明ください。</a:t>
            </a:r>
          </a:p>
          <a:p>
            <a:endParaRPr lang="en-US" altLang="ja-JP" dirty="0"/>
          </a:p>
        </p:txBody>
      </p:sp>
      <p:sp>
        <p:nvSpPr>
          <p:cNvPr id="7" name="スライド イメージ プレースホルダー 6">
            <a:extLst>
              <a:ext uri="{FF2B5EF4-FFF2-40B4-BE49-F238E27FC236}">
                <a16:creationId xmlns:a16="http://schemas.microsoft.com/office/drawing/2014/main" id="{A3EE0C32-C69E-E453-B751-49F41A42FCEC}"/>
              </a:ext>
            </a:extLst>
          </p:cNvPr>
          <p:cNvSpPr>
            <a:spLocks noGrp="1" noRot="1" noChangeAspect="1"/>
          </p:cNvSpPr>
          <p:nvPr>
            <p:ph type="sldImg"/>
          </p:nvPr>
        </p:nvSpPr>
        <p:spPr/>
      </p:sp>
    </p:spTree>
    <p:extLst>
      <p:ext uri="{BB962C8B-B14F-4D97-AF65-F5344CB8AC3E}">
        <p14:creationId xmlns:p14="http://schemas.microsoft.com/office/powerpoint/2010/main" val="3335881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ここでは、マイナポータルの各サービスの利用方法について、そのサービスの概要と利用方法についてご説明いたします。</a:t>
            </a:r>
          </a:p>
          <a:p>
            <a:endParaRPr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a:p>
        </p:txBody>
      </p:sp>
      <p:sp>
        <p:nvSpPr>
          <p:cNvPr id="7" name="スライド イメージ プレースホルダー 6">
            <a:extLst>
              <a:ext uri="{FF2B5EF4-FFF2-40B4-BE49-F238E27FC236}">
                <a16:creationId xmlns:a16="http://schemas.microsoft.com/office/drawing/2014/main" id="{BFE8E70F-7495-C05A-5167-9C535DF0760E}"/>
              </a:ext>
            </a:extLst>
          </p:cNvPr>
          <p:cNvSpPr>
            <a:spLocks noGrp="1" noRot="1" noChangeAspect="1"/>
          </p:cNvSpPr>
          <p:nvPr>
            <p:ph type="sldImg"/>
          </p:nvPr>
        </p:nvSpPr>
        <p:spPr/>
      </p:sp>
    </p:spTree>
    <p:extLst>
      <p:ext uri="{BB962C8B-B14F-4D97-AF65-F5344CB8AC3E}">
        <p14:creationId xmlns:p14="http://schemas.microsoft.com/office/powerpoint/2010/main" val="378032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マイナポータルを使うとどんな情報が見られるのか、簡単にご説明いたします。</a:t>
            </a:r>
            <a:endParaRPr lang="en-US" altLang="ja-JP" dirty="0"/>
          </a:p>
          <a:p>
            <a:endParaRPr lang="en-US" altLang="ja-JP" dirty="0"/>
          </a:p>
          <a:p>
            <a:endParaRPr lang="en-US" altLang="ja-JP" dirty="0"/>
          </a:p>
          <a:p>
            <a:r>
              <a:rPr lang="ja-JP" altLang="en-US" dirty="0"/>
              <a:t>マイナポータルでは、主に以下の情報を確認することができます。</a:t>
            </a:r>
            <a:endParaRPr lang="en-US" altLang="ja-JP" dirty="0"/>
          </a:p>
          <a:p>
            <a:endParaRPr lang="en-US" altLang="ja-JP" dirty="0"/>
          </a:p>
          <a:p>
            <a:r>
              <a:rPr lang="ja-JP" altLang="en-US" dirty="0"/>
              <a:t>健康・医療</a:t>
            </a:r>
            <a:endParaRPr lang="en-US" altLang="ja-JP" dirty="0"/>
          </a:p>
          <a:p>
            <a:r>
              <a:rPr lang="ja-JP" altLang="en-US" dirty="0"/>
              <a:t>税・所得・口座情報</a:t>
            </a:r>
            <a:endParaRPr lang="en-US" altLang="ja-JP" dirty="0"/>
          </a:p>
          <a:p>
            <a:r>
              <a:rPr lang="ja-JP" altLang="en-US" dirty="0"/>
              <a:t>年金関係</a:t>
            </a:r>
            <a:endParaRPr lang="en-US" altLang="ja-JP" dirty="0"/>
          </a:p>
          <a:p>
            <a:r>
              <a:rPr lang="ja-JP" altLang="en-US" dirty="0"/>
              <a:t>子ども・子育て</a:t>
            </a:r>
            <a:endParaRPr lang="en-US" altLang="ja-JP" dirty="0"/>
          </a:p>
          <a:p>
            <a:r>
              <a:rPr lang="ja-JP" altLang="en-US" dirty="0"/>
              <a:t>世帯・戸籍情報</a:t>
            </a:r>
            <a:endParaRPr lang="en-US" altLang="ja-JP" dirty="0"/>
          </a:p>
          <a:p>
            <a:r>
              <a:rPr lang="ja-JP" altLang="en-US" dirty="0"/>
              <a:t>福祉・介護</a:t>
            </a:r>
            <a:endParaRPr lang="en-US" altLang="ja-JP" dirty="0"/>
          </a:p>
          <a:p>
            <a:r>
              <a:rPr lang="ja-JP" altLang="en-US" dirty="0"/>
              <a:t>雇用保険・労災</a:t>
            </a:r>
            <a:endParaRPr lang="en-US" altLang="ja-JP" dirty="0"/>
          </a:p>
          <a:p>
            <a:r>
              <a:rPr lang="ja-JP" altLang="en-US" dirty="0"/>
              <a:t>今回の講座では、上記の中から</a:t>
            </a:r>
            <a:endParaRPr lang="en-US" altLang="ja-JP" dirty="0"/>
          </a:p>
          <a:p>
            <a:r>
              <a:rPr lang="ja-JP" altLang="en-US" dirty="0"/>
              <a:t>・医療費の確認</a:t>
            </a:r>
            <a:endParaRPr lang="en-US" altLang="ja-JP" dirty="0"/>
          </a:p>
          <a:p>
            <a:r>
              <a:rPr lang="ja-JP" altLang="en-US" dirty="0"/>
              <a:t>・薬の処方履歴の確認</a:t>
            </a:r>
            <a:endParaRPr lang="en-US" altLang="ja-JP" dirty="0"/>
          </a:p>
          <a:p>
            <a:r>
              <a:rPr lang="ja-JP" altLang="en-US" dirty="0"/>
              <a:t>・税・所得に関する情報の確認　　　</a:t>
            </a:r>
            <a:endParaRPr lang="en-US" altLang="ja-JP" dirty="0"/>
          </a:p>
          <a:p>
            <a:r>
              <a:rPr lang="ja-JP" altLang="en-US" dirty="0"/>
              <a:t>の</a:t>
            </a:r>
            <a:r>
              <a:rPr lang="en-US" altLang="ja-JP" dirty="0"/>
              <a:t>3</a:t>
            </a:r>
            <a:r>
              <a:rPr lang="ja-JP" altLang="en-US" dirty="0"/>
              <a:t>つを詳しく紹介します。</a:t>
            </a:r>
          </a:p>
          <a:p>
            <a:endParaRPr lang="en-US" altLang="ja-JP" dirty="0"/>
          </a:p>
        </p:txBody>
      </p:sp>
      <p:sp>
        <p:nvSpPr>
          <p:cNvPr id="7" name="スライド イメージ プレースホルダー 6">
            <a:extLst>
              <a:ext uri="{FF2B5EF4-FFF2-40B4-BE49-F238E27FC236}">
                <a16:creationId xmlns:a16="http://schemas.microsoft.com/office/drawing/2014/main" id="{47872CAB-64C1-2C8A-5370-98298DC6F71A}"/>
              </a:ext>
            </a:extLst>
          </p:cNvPr>
          <p:cNvSpPr>
            <a:spLocks noGrp="1" noRot="1" noChangeAspect="1"/>
          </p:cNvSpPr>
          <p:nvPr>
            <p:ph type="sldImg"/>
          </p:nvPr>
        </p:nvSpPr>
        <p:spPr/>
      </p:sp>
    </p:spTree>
    <p:extLst>
      <p:ext uri="{BB962C8B-B14F-4D97-AF65-F5344CB8AC3E}">
        <p14:creationId xmlns:p14="http://schemas.microsoft.com/office/powerpoint/2010/main" val="3762405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それでは、マイナポータルを使って医療費情報を確認してみましょう。</a:t>
            </a:r>
            <a:endParaRPr lang="en-US" altLang="ja-JP" dirty="0"/>
          </a:p>
          <a:p>
            <a:endParaRPr lang="en-US" altLang="ja-JP" dirty="0"/>
          </a:p>
          <a:p>
            <a:r>
              <a:rPr lang="ja-JP" altLang="en-US" dirty="0"/>
              <a:t>①ホーム画面を下から上にスクロールします。</a:t>
            </a:r>
            <a:endParaRPr lang="en-US" altLang="ja-JP" dirty="0"/>
          </a:p>
          <a:p>
            <a:endParaRPr lang="en-US" altLang="ja-JP" dirty="0"/>
          </a:p>
          <a:p>
            <a:pPr defTabSz="954446">
              <a:defRPr/>
            </a:pPr>
            <a:r>
              <a:rPr lang="ja-JP" altLang="en-US" dirty="0"/>
              <a:t>②健康医療の中の「医療費」をタップします。</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a:p>
        </p:txBody>
      </p:sp>
      <p:sp>
        <p:nvSpPr>
          <p:cNvPr id="7" name="スライド イメージ プレースホルダー 6">
            <a:extLst>
              <a:ext uri="{FF2B5EF4-FFF2-40B4-BE49-F238E27FC236}">
                <a16:creationId xmlns:a16="http://schemas.microsoft.com/office/drawing/2014/main" id="{07F2D5DE-7CD3-D2D2-1989-DB8DA2357419}"/>
              </a:ext>
            </a:extLst>
          </p:cNvPr>
          <p:cNvSpPr>
            <a:spLocks noGrp="1" noRot="1" noChangeAspect="1"/>
          </p:cNvSpPr>
          <p:nvPr>
            <p:ph type="sldImg"/>
          </p:nvPr>
        </p:nvSpPr>
        <p:spPr/>
      </p:sp>
    </p:spTree>
    <p:extLst>
      <p:ext uri="{BB962C8B-B14F-4D97-AF65-F5344CB8AC3E}">
        <p14:creationId xmlns:p14="http://schemas.microsoft.com/office/powerpoint/2010/main" val="522514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r>
              <a:rPr lang="ja-JP" altLang="en-US" dirty="0"/>
              <a:t>この講座は、マイナポータルの登録の仕方や、サービスの利用について学ぶ講座です。</a:t>
            </a:r>
            <a:endParaRPr lang="en-US" altLang="ja-JP" dirty="0"/>
          </a:p>
          <a:p>
            <a:endParaRPr lang="en-US" altLang="ja-JP" dirty="0"/>
          </a:p>
          <a:p>
            <a:r>
              <a:rPr lang="ja-JP" altLang="en-US" dirty="0"/>
              <a:t>第</a:t>
            </a:r>
            <a:r>
              <a:rPr lang="en-US" altLang="ja-JP" dirty="0"/>
              <a:t>1</a:t>
            </a:r>
            <a:r>
              <a:rPr lang="ja-JP" altLang="en-US" dirty="0"/>
              <a:t>章では、マイナポータルの概要について学びます。</a:t>
            </a:r>
            <a:endParaRPr lang="en-US" altLang="ja-JP" dirty="0"/>
          </a:p>
          <a:p>
            <a:endParaRPr lang="en-US" altLang="ja-JP" dirty="0"/>
          </a:p>
          <a:p>
            <a:r>
              <a:rPr lang="ja-JP" altLang="en-US" dirty="0"/>
              <a:t>第</a:t>
            </a:r>
            <a:r>
              <a:rPr lang="en-US" altLang="ja-JP" dirty="0"/>
              <a:t>2</a:t>
            </a:r>
            <a:r>
              <a:rPr lang="ja-JP" altLang="en-US" dirty="0"/>
              <a:t>章では、マイナポータルを利用する準備について学びます。</a:t>
            </a:r>
            <a:endParaRPr lang="en-US" altLang="ja-JP" dirty="0"/>
          </a:p>
          <a:p>
            <a:endParaRPr lang="en-US" altLang="ja-JP" dirty="0"/>
          </a:p>
          <a:p>
            <a:r>
              <a:rPr lang="ja-JP" altLang="en-US" dirty="0"/>
              <a:t>第</a:t>
            </a:r>
            <a:r>
              <a:rPr lang="en-US" altLang="ja-JP" dirty="0"/>
              <a:t>3</a:t>
            </a:r>
            <a:r>
              <a:rPr lang="ja-JP" altLang="en-US" dirty="0"/>
              <a:t>章では、マイナポータルで自分の情報を見る方法を学びます。</a:t>
            </a:r>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id="{F88784D5-51FC-17B1-6584-7B80AAEBDAE9}"/>
              </a:ext>
            </a:extLst>
          </p:cNvPr>
          <p:cNvSpPr>
            <a:spLocks noGrp="1" noRot="1" noChangeAspect="1"/>
          </p:cNvSpPr>
          <p:nvPr>
            <p:ph type="sldImg"/>
          </p:nvPr>
        </p:nvSpPr>
        <p:spPr/>
      </p:sp>
    </p:spTree>
    <p:extLst>
      <p:ext uri="{BB962C8B-B14F-4D97-AF65-F5344CB8AC3E}">
        <p14:creationId xmlns:p14="http://schemas.microsoft.com/office/powerpoint/2010/main" val="3824479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③過去の医療費の棒グラフや金額が表示されます。表示されるのは</a:t>
            </a:r>
            <a:r>
              <a:rPr lang="en-US" altLang="ja-JP" dirty="0"/>
              <a:t>2021</a:t>
            </a:r>
            <a:r>
              <a:rPr lang="ja-JP" altLang="en-US" dirty="0"/>
              <a:t>年</a:t>
            </a:r>
            <a:r>
              <a:rPr lang="en-US" altLang="ja-JP" dirty="0"/>
              <a:t>9</a:t>
            </a:r>
            <a:r>
              <a:rPr lang="ja-JP" altLang="en-US" dirty="0"/>
              <a:t>月分以降の情報になります。</a:t>
            </a:r>
            <a:endParaRPr lang="en-US" altLang="ja-JP" dirty="0"/>
          </a:p>
          <a:p>
            <a:endParaRPr lang="en-US" altLang="ja-JP" dirty="0"/>
          </a:p>
          <a:p>
            <a:pPr defTabSz="954446">
              <a:defRPr/>
            </a:pPr>
            <a:r>
              <a:rPr lang="ja-JP" altLang="en-US" dirty="0"/>
              <a:t>④棒グラフをタップすることで、受診した医療機関や医療費の詳細金額が表示されます。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a:p>
        </p:txBody>
      </p:sp>
      <p:sp>
        <p:nvSpPr>
          <p:cNvPr id="7" name="スライド イメージ プレースホルダー 6">
            <a:extLst>
              <a:ext uri="{FF2B5EF4-FFF2-40B4-BE49-F238E27FC236}">
                <a16:creationId xmlns:a16="http://schemas.microsoft.com/office/drawing/2014/main" id="{23260F80-8725-58D0-F21C-CE72187B607A}"/>
              </a:ext>
            </a:extLst>
          </p:cNvPr>
          <p:cNvSpPr>
            <a:spLocks noGrp="1" noRot="1" noChangeAspect="1"/>
          </p:cNvSpPr>
          <p:nvPr>
            <p:ph type="sldImg"/>
          </p:nvPr>
        </p:nvSpPr>
        <p:spPr/>
      </p:sp>
    </p:spTree>
    <p:extLst>
      <p:ext uri="{BB962C8B-B14F-4D97-AF65-F5344CB8AC3E}">
        <p14:creationId xmlns:p14="http://schemas.microsoft.com/office/powerpoint/2010/main" val="962625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次に、マイナポータルを使って薬剤情報を確認してみましょう。</a:t>
            </a:r>
            <a:endParaRPr lang="en-US" altLang="ja-JP" dirty="0"/>
          </a:p>
          <a:p>
            <a:endParaRPr lang="en-US" altLang="ja-JP" dirty="0"/>
          </a:p>
          <a:p>
            <a:r>
              <a:rPr lang="ja-JP" altLang="en-US" dirty="0"/>
              <a:t>①ホーム画面を下から上にスクロールします。</a:t>
            </a:r>
            <a:endParaRPr lang="en-US" altLang="ja-JP" dirty="0"/>
          </a:p>
          <a:p>
            <a:endParaRPr lang="en-US" altLang="ja-JP" dirty="0"/>
          </a:p>
          <a:p>
            <a:pPr defTabSz="954446">
              <a:defRPr/>
            </a:pPr>
            <a:r>
              <a:rPr lang="ja-JP" altLang="en-US" dirty="0"/>
              <a:t>②健康医療の中の「薬」をタップします。</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31</a:t>
            </a:fld>
            <a:endParaRPr lang="ja-JP" altLang="en-US"/>
          </a:p>
        </p:txBody>
      </p:sp>
      <p:sp>
        <p:nvSpPr>
          <p:cNvPr id="7" name="スライド イメージ プレースホルダー 6">
            <a:extLst>
              <a:ext uri="{FF2B5EF4-FFF2-40B4-BE49-F238E27FC236}">
                <a16:creationId xmlns:a16="http://schemas.microsoft.com/office/drawing/2014/main" id="{53C49860-20D5-2077-ACE0-EDE2F6CBDE69}"/>
              </a:ext>
            </a:extLst>
          </p:cNvPr>
          <p:cNvSpPr>
            <a:spLocks noGrp="1" noRot="1" noChangeAspect="1"/>
          </p:cNvSpPr>
          <p:nvPr>
            <p:ph type="sldImg"/>
          </p:nvPr>
        </p:nvSpPr>
        <p:spPr/>
      </p:sp>
    </p:spTree>
    <p:extLst>
      <p:ext uri="{BB962C8B-B14F-4D97-AF65-F5344CB8AC3E}">
        <p14:creationId xmlns:p14="http://schemas.microsoft.com/office/powerpoint/2010/main" val="1114601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③直近の処方履歴が赤枠内に表示されます。表示されるのは</a:t>
            </a:r>
            <a:r>
              <a:rPr lang="en-US" altLang="ja-JP" dirty="0"/>
              <a:t>2021</a:t>
            </a:r>
            <a:r>
              <a:rPr lang="ja-JP" altLang="en-US" dirty="0"/>
              <a:t>年</a:t>
            </a:r>
            <a:r>
              <a:rPr lang="en-US" altLang="ja-JP" dirty="0"/>
              <a:t>9</a:t>
            </a:r>
            <a:r>
              <a:rPr lang="ja-JP" altLang="en-US" dirty="0"/>
              <a:t>月分以降の情報になります。</a:t>
            </a:r>
            <a:endParaRPr lang="en-US" altLang="ja-JP" dirty="0"/>
          </a:p>
          <a:p>
            <a:endParaRPr lang="en-US" altLang="ja-JP" dirty="0"/>
          </a:p>
          <a:p>
            <a:pPr defTabSz="954446">
              <a:defRPr/>
            </a:pPr>
            <a:r>
              <a:rPr lang="ja-JP" altLang="en-US" dirty="0"/>
              <a:t>④確認したい年度をタップすることで、より詳細な処方履歴や処方薬局を見ることができます。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32</a:t>
            </a:fld>
            <a:endParaRPr lang="ja-JP" altLang="en-US"/>
          </a:p>
        </p:txBody>
      </p:sp>
      <p:sp>
        <p:nvSpPr>
          <p:cNvPr id="7" name="スライド イメージ プレースホルダー 6">
            <a:extLst>
              <a:ext uri="{FF2B5EF4-FFF2-40B4-BE49-F238E27FC236}">
                <a16:creationId xmlns:a16="http://schemas.microsoft.com/office/drawing/2014/main" id="{7C832BE0-E9E3-163D-0EEF-24910E17903C}"/>
              </a:ext>
            </a:extLst>
          </p:cNvPr>
          <p:cNvSpPr>
            <a:spLocks noGrp="1" noRot="1" noChangeAspect="1"/>
          </p:cNvSpPr>
          <p:nvPr>
            <p:ph type="sldImg"/>
          </p:nvPr>
        </p:nvSpPr>
        <p:spPr/>
      </p:sp>
    </p:spTree>
    <p:extLst>
      <p:ext uri="{BB962C8B-B14F-4D97-AF65-F5344CB8AC3E}">
        <p14:creationId xmlns:p14="http://schemas.microsoft.com/office/powerpoint/2010/main" val="789443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次に、マイナポータルを使って自分の所得や住民税に関する情報を確認してみましょう。</a:t>
            </a:r>
            <a:endParaRPr lang="en-US" altLang="ja-JP" dirty="0"/>
          </a:p>
          <a:p>
            <a:endParaRPr lang="en-US" altLang="ja-JP" dirty="0"/>
          </a:p>
          <a:p>
            <a:r>
              <a:rPr lang="ja-JP" altLang="en-US" dirty="0"/>
              <a:t>①ホーム画面を下から上にスクロールします。</a:t>
            </a:r>
            <a:endParaRPr lang="en-US" altLang="ja-JP" dirty="0"/>
          </a:p>
          <a:p>
            <a:endParaRPr lang="en-US" altLang="ja-JP" dirty="0"/>
          </a:p>
          <a:p>
            <a:pPr defTabSz="954446">
              <a:defRPr/>
            </a:pPr>
            <a:r>
              <a:rPr lang="ja-JP" altLang="en-US" dirty="0"/>
              <a:t>②おかねの中の「税・所得」をタップします。</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33</a:t>
            </a:fld>
            <a:endParaRPr lang="ja-JP" altLang="en-US"/>
          </a:p>
        </p:txBody>
      </p:sp>
      <p:sp>
        <p:nvSpPr>
          <p:cNvPr id="7" name="スライド イメージ プレースホルダー 6">
            <a:extLst>
              <a:ext uri="{FF2B5EF4-FFF2-40B4-BE49-F238E27FC236}">
                <a16:creationId xmlns:a16="http://schemas.microsoft.com/office/drawing/2014/main" id="{502A1A0C-E366-711B-3569-5E58AE3E9AC6}"/>
              </a:ext>
            </a:extLst>
          </p:cNvPr>
          <p:cNvSpPr>
            <a:spLocks noGrp="1" noRot="1" noChangeAspect="1"/>
          </p:cNvSpPr>
          <p:nvPr>
            <p:ph type="sldImg"/>
          </p:nvPr>
        </p:nvSpPr>
        <p:spPr/>
      </p:sp>
    </p:spTree>
    <p:extLst>
      <p:ext uri="{BB962C8B-B14F-4D97-AF65-F5344CB8AC3E}">
        <p14:creationId xmlns:p14="http://schemas.microsoft.com/office/powerpoint/2010/main" val="1913111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③これまでの所得や個人住民税に関する情報が赤枠内に表示されます。情報は毎年</a:t>
            </a:r>
            <a:r>
              <a:rPr lang="en-US" altLang="ja-JP" dirty="0"/>
              <a:t>7</a:t>
            </a:r>
            <a:r>
              <a:rPr lang="ja-JP" altLang="en-US" dirty="0"/>
              <a:t>月頃に更新されます。</a:t>
            </a:r>
            <a:endParaRPr lang="en-US" altLang="ja-JP" dirty="0"/>
          </a:p>
          <a:p>
            <a:endParaRPr lang="en-US" altLang="ja-JP" dirty="0"/>
          </a:p>
          <a:p>
            <a:pPr defTabSz="954446">
              <a:defRPr/>
            </a:pPr>
            <a:r>
              <a:rPr lang="ja-JP" altLang="en-US" dirty="0"/>
              <a:t>④確認したい年度をタップすることで、より詳細な情報を見ることができます。</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34</a:t>
            </a:fld>
            <a:endParaRPr lang="ja-JP" altLang="en-US"/>
          </a:p>
        </p:txBody>
      </p:sp>
      <p:sp>
        <p:nvSpPr>
          <p:cNvPr id="7" name="スライド イメージ プレースホルダー 6">
            <a:extLst>
              <a:ext uri="{FF2B5EF4-FFF2-40B4-BE49-F238E27FC236}">
                <a16:creationId xmlns:a16="http://schemas.microsoft.com/office/drawing/2014/main" id="{DF8CF2A8-00C2-E419-9728-6E9CD7A4B0B2}"/>
              </a:ext>
            </a:extLst>
          </p:cNvPr>
          <p:cNvSpPr>
            <a:spLocks noGrp="1" noRot="1" noChangeAspect="1"/>
          </p:cNvSpPr>
          <p:nvPr>
            <p:ph type="sldImg"/>
          </p:nvPr>
        </p:nvSpPr>
        <p:spPr/>
      </p:sp>
    </p:spTree>
    <p:extLst>
      <p:ext uri="{BB962C8B-B14F-4D97-AF65-F5344CB8AC3E}">
        <p14:creationId xmlns:p14="http://schemas.microsoft.com/office/powerpoint/2010/main" val="26585642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次に、マイナポータルを使うとどんな情報が見られるのか、簡単にご説明いたします。</a:t>
            </a:r>
            <a:endParaRPr lang="en-US" altLang="ja-JP" dirty="0"/>
          </a:p>
          <a:p>
            <a:endParaRPr lang="en-US" altLang="ja-JP" dirty="0"/>
          </a:p>
          <a:p>
            <a:r>
              <a:rPr lang="ja-JP" altLang="en-US" dirty="0"/>
              <a:t>まず、「その他のわたしの情報」画面を開きます。</a:t>
            </a:r>
            <a:endParaRPr lang="en-US" altLang="ja-JP" dirty="0"/>
          </a:p>
          <a:p>
            <a:endParaRPr lang="en-US" altLang="ja-JP" dirty="0"/>
          </a:p>
          <a:p>
            <a:pPr lvl="0"/>
            <a:r>
              <a:rPr lang="ja-JP" altLang="en-US" dirty="0"/>
              <a:t>①ホーム画面を下から上にスクロールします。</a:t>
            </a:r>
            <a:endParaRPr lang="en-US" altLang="ja-JP" dirty="0"/>
          </a:p>
          <a:p>
            <a:pPr lvl="0"/>
            <a:endParaRPr lang="en-US" altLang="ja-JP" dirty="0"/>
          </a:p>
          <a:p>
            <a:pPr defTabSz="954446">
              <a:defRPr/>
            </a:pPr>
            <a:r>
              <a:rPr lang="ja-JP" altLang="en-US" dirty="0"/>
              <a:t>②「その他のわたしの情報」をタップします。</a:t>
            </a:r>
            <a:endParaRPr lang="en-US" altLang="ja-JP" dirty="0"/>
          </a:p>
          <a:p>
            <a:pPr lvl="0"/>
            <a:endParaRPr lang="en-US" altLang="ja-JP" dirty="0"/>
          </a:p>
        </p:txBody>
      </p:sp>
      <p:sp>
        <p:nvSpPr>
          <p:cNvPr id="7" name="スライド イメージ プレースホルダー 6">
            <a:extLst>
              <a:ext uri="{FF2B5EF4-FFF2-40B4-BE49-F238E27FC236}">
                <a16:creationId xmlns:a16="http://schemas.microsoft.com/office/drawing/2014/main" id="{A59B7E3E-B55B-1C62-4D8F-855E83DCE12D}"/>
              </a:ext>
            </a:extLst>
          </p:cNvPr>
          <p:cNvSpPr>
            <a:spLocks noGrp="1" noRot="1" noChangeAspect="1"/>
          </p:cNvSpPr>
          <p:nvPr>
            <p:ph type="sldImg"/>
          </p:nvPr>
        </p:nvSpPr>
        <p:spPr/>
      </p:sp>
    </p:spTree>
    <p:extLst>
      <p:ext uri="{BB962C8B-B14F-4D97-AF65-F5344CB8AC3E}">
        <p14:creationId xmlns:p14="http://schemas.microsoft.com/office/powerpoint/2010/main" val="2470826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③「その他のわたしの情報」画面が表示されます。</a:t>
            </a:r>
            <a:endParaRPr lang="en-US" altLang="ja-JP" dirty="0"/>
          </a:p>
        </p:txBody>
      </p:sp>
      <p:sp>
        <p:nvSpPr>
          <p:cNvPr id="7" name="スライド イメージ プレースホルダー 6">
            <a:extLst>
              <a:ext uri="{FF2B5EF4-FFF2-40B4-BE49-F238E27FC236}">
                <a16:creationId xmlns:a16="http://schemas.microsoft.com/office/drawing/2014/main" id="{E1D2554C-4C8E-BC4C-85DF-249130378C9E}"/>
              </a:ext>
            </a:extLst>
          </p:cNvPr>
          <p:cNvSpPr>
            <a:spLocks noGrp="1" noRot="1" noChangeAspect="1"/>
          </p:cNvSpPr>
          <p:nvPr>
            <p:ph type="sldImg"/>
          </p:nvPr>
        </p:nvSpPr>
        <p:spPr/>
      </p:sp>
    </p:spTree>
    <p:extLst>
      <p:ext uri="{BB962C8B-B14F-4D97-AF65-F5344CB8AC3E}">
        <p14:creationId xmlns:p14="http://schemas.microsoft.com/office/powerpoint/2010/main" val="3780235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では、マイナポータルを使うとどんな情報が見られるのか、簡単にご説明いたします。</a:t>
            </a:r>
            <a:endParaRPr lang="en-US" altLang="ja-JP" dirty="0"/>
          </a:p>
          <a:p>
            <a:endParaRPr lang="ja-JP" altLang="en-US" dirty="0"/>
          </a:p>
          <a:p>
            <a:r>
              <a:rPr lang="ja-JP" altLang="ja-JP" dirty="0"/>
              <a:t>マイナポータルを使えば「健康・医療、税・所得</a:t>
            </a:r>
            <a:r>
              <a:rPr lang="ja-JP" altLang="en-US" b="0" dirty="0"/>
              <a:t>・口座情報</a:t>
            </a:r>
            <a:r>
              <a:rPr lang="ja-JP" altLang="ja-JP" b="0" dirty="0"/>
              <a:t>、</a:t>
            </a:r>
            <a:r>
              <a:rPr lang="ja-JP" altLang="ja-JP" dirty="0"/>
              <a:t>年金関係、</a:t>
            </a:r>
            <a:r>
              <a:rPr lang="ja-JP" altLang="en-US" b="0" dirty="0"/>
              <a:t>子ども</a:t>
            </a:r>
            <a:r>
              <a:rPr lang="ja-JP" altLang="ja-JP" b="0" dirty="0"/>
              <a:t>・</a:t>
            </a:r>
            <a:r>
              <a:rPr lang="ja-JP" altLang="ja-JP" dirty="0"/>
              <a:t>子育て、世帯</a:t>
            </a:r>
            <a:r>
              <a:rPr lang="ja-JP" altLang="en-US" b="1" dirty="0"/>
              <a:t>・</a:t>
            </a:r>
            <a:r>
              <a:rPr lang="ja-JP" altLang="en-US" b="0" dirty="0"/>
              <a:t>戸籍</a:t>
            </a:r>
            <a:r>
              <a:rPr lang="ja-JP" altLang="ja-JP" dirty="0"/>
              <a:t>情報、福祉・介護、雇用保険・労災」の</a:t>
            </a:r>
            <a:r>
              <a:rPr lang="en-US" altLang="ja-JP" dirty="0"/>
              <a:t>7</a:t>
            </a:r>
            <a:r>
              <a:rPr lang="ja-JP" altLang="ja-JP" dirty="0"/>
              <a:t>つの分野の情報を見ることができます。</a:t>
            </a:r>
          </a:p>
          <a:p>
            <a:endParaRPr lang="en-US" altLang="ja-JP" dirty="0"/>
          </a:p>
          <a:p>
            <a:r>
              <a:rPr lang="ja-JP" altLang="en-US" dirty="0"/>
              <a:t>①健康・医療･･･かかった医療費や薬の履歴、健康診断の情報などを確認できます。</a:t>
            </a:r>
          </a:p>
          <a:p>
            <a:endParaRPr lang="en-US" altLang="ja-JP" dirty="0"/>
          </a:p>
          <a:p>
            <a:r>
              <a:rPr lang="ja-JP" altLang="en-US" dirty="0"/>
              <a:t>②税・所得・口座情報･･･ご自身の所得や公金受取口座など、お金にまつわる情報を確認できます。</a:t>
            </a:r>
          </a:p>
          <a:p>
            <a:endParaRPr lang="en-US" altLang="ja-JP" dirty="0"/>
          </a:p>
          <a:p>
            <a:r>
              <a:rPr lang="ja-JP" altLang="en-US" dirty="0"/>
              <a:t>③年金関係･･･ご自身の年金資格記録情報や、振り込み予定日など年金にまつわる情報を確認できます。</a:t>
            </a:r>
          </a:p>
          <a:p>
            <a:endParaRPr lang="en-US" altLang="ja-JP" dirty="0"/>
          </a:p>
          <a:p>
            <a:r>
              <a:rPr lang="ja-JP" altLang="en-US" dirty="0"/>
              <a:t>④子ども・子育て･･･児童手当の支払い額や乳幼児の健康診断情報など育児にまつわる情報を確認できます。</a:t>
            </a:r>
          </a:p>
          <a:p>
            <a:endParaRPr lang="en-US" altLang="ja-JP" dirty="0"/>
          </a:p>
        </p:txBody>
      </p:sp>
      <p:sp>
        <p:nvSpPr>
          <p:cNvPr id="7" name="スライド イメージ プレースホルダー 6">
            <a:extLst>
              <a:ext uri="{FF2B5EF4-FFF2-40B4-BE49-F238E27FC236}">
                <a16:creationId xmlns:a16="http://schemas.microsoft.com/office/drawing/2014/main" id="{73B7E098-5647-2474-704A-F487C63A6197}"/>
              </a:ext>
            </a:extLst>
          </p:cNvPr>
          <p:cNvSpPr>
            <a:spLocks noGrp="1" noRot="1" noChangeAspect="1"/>
          </p:cNvSpPr>
          <p:nvPr>
            <p:ph type="sldImg"/>
          </p:nvPr>
        </p:nvSpPr>
        <p:spPr/>
      </p:sp>
    </p:spTree>
    <p:extLst>
      <p:ext uri="{BB962C8B-B14F-4D97-AF65-F5344CB8AC3E}">
        <p14:creationId xmlns:p14="http://schemas.microsoft.com/office/powerpoint/2010/main" val="11301813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⑤世帯・戸籍情報･･･ご自身の住民票記録情報（続柄コード）を確認できます。</a:t>
            </a:r>
          </a:p>
          <a:p>
            <a:endParaRPr lang="ja-JP" altLang="en-US" dirty="0"/>
          </a:p>
          <a:p>
            <a:r>
              <a:rPr lang="ja-JP" altLang="en-US" dirty="0"/>
              <a:t>⑥福祉・介護･･･介護保険に関する資格・給付情報や生活保護に関する情報などを確認できます。</a:t>
            </a:r>
          </a:p>
          <a:p>
            <a:endParaRPr lang="ja-JP" altLang="en-US" dirty="0"/>
          </a:p>
          <a:p>
            <a:r>
              <a:rPr lang="ja-JP" altLang="en-US" dirty="0"/>
              <a:t>⑦雇用保険・労災･･･雇用保険や労働災害に関する給付情報などが確認できます。</a:t>
            </a:r>
          </a:p>
        </p:txBody>
      </p:sp>
      <p:sp>
        <p:nvSpPr>
          <p:cNvPr id="7" name="スライド イメージ プレースホルダー 6">
            <a:extLst>
              <a:ext uri="{FF2B5EF4-FFF2-40B4-BE49-F238E27FC236}">
                <a16:creationId xmlns:a16="http://schemas.microsoft.com/office/drawing/2014/main" id="{7FE0A763-9807-351E-4A41-77D318547EA0}"/>
              </a:ext>
            </a:extLst>
          </p:cNvPr>
          <p:cNvSpPr>
            <a:spLocks noGrp="1" noRot="1" noChangeAspect="1"/>
          </p:cNvSpPr>
          <p:nvPr>
            <p:ph type="sldImg"/>
          </p:nvPr>
        </p:nvSpPr>
        <p:spPr/>
      </p:sp>
    </p:spTree>
    <p:extLst>
      <p:ext uri="{BB962C8B-B14F-4D97-AF65-F5344CB8AC3E}">
        <p14:creationId xmlns:p14="http://schemas.microsoft.com/office/powerpoint/2010/main" val="12046874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ここでは、マイナポータル上でオンラインでできる行政手続きの方法についてご説明いたします。</a:t>
            </a:r>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a:p>
        </p:txBody>
      </p:sp>
      <p:sp>
        <p:nvSpPr>
          <p:cNvPr id="7" name="スライド イメージ プレースホルダー 6">
            <a:extLst>
              <a:ext uri="{FF2B5EF4-FFF2-40B4-BE49-F238E27FC236}">
                <a16:creationId xmlns:a16="http://schemas.microsoft.com/office/drawing/2014/main" id="{77A4AB94-7F45-8E38-F5EB-BB150089F4F4}"/>
              </a:ext>
            </a:extLst>
          </p:cNvPr>
          <p:cNvSpPr>
            <a:spLocks noGrp="1" noRot="1" noChangeAspect="1"/>
          </p:cNvSpPr>
          <p:nvPr>
            <p:ph type="sldImg"/>
          </p:nvPr>
        </p:nvSpPr>
        <p:spPr/>
      </p:sp>
    </p:spTree>
    <p:extLst>
      <p:ext uri="{BB962C8B-B14F-4D97-AF65-F5344CB8AC3E}">
        <p14:creationId xmlns:p14="http://schemas.microsoft.com/office/powerpoint/2010/main" val="1299901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r>
              <a:rPr lang="ja-JP" altLang="en-US" dirty="0"/>
              <a:t>第</a:t>
            </a:r>
            <a:r>
              <a:rPr lang="en-US" altLang="ja-JP" dirty="0"/>
              <a:t>4</a:t>
            </a:r>
            <a:r>
              <a:rPr lang="ja-JP" altLang="en-US" dirty="0"/>
              <a:t>章では、マイナポータルを使ってオンラインでできる行政手続きについて学びます。</a:t>
            </a:r>
            <a:endParaRPr lang="en-US" altLang="ja-JP" dirty="0"/>
          </a:p>
          <a:p>
            <a:endParaRPr lang="en-US" altLang="ja-JP" dirty="0"/>
          </a:p>
          <a:p>
            <a:r>
              <a:rPr lang="ja-JP" altLang="en-US" dirty="0"/>
              <a:t>第</a:t>
            </a:r>
            <a:r>
              <a:rPr lang="en-US" altLang="ja-JP" dirty="0"/>
              <a:t>5</a:t>
            </a:r>
            <a:r>
              <a:rPr lang="ja-JP" altLang="en-US" dirty="0"/>
              <a:t>章では、マイナポータルのその他の機能について学びます。</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講師の皆様は、講座の進め方として、まずスライドのご説明、及び操作のご説明をしてから、注意点があれば注意点をご説明してください。</a:t>
            </a:r>
          </a:p>
          <a:p>
            <a:endParaRPr lang="ja-JP" altLang="ja-JP" dirty="0"/>
          </a:p>
          <a:p>
            <a:endParaRPr lang="ja-JP" altLang="en-US" dirty="0"/>
          </a:p>
        </p:txBody>
      </p:sp>
      <p:sp>
        <p:nvSpPr>
          <p:cNvPr id="7" name="スライド イメージ プレースホルダー 6">
            <a:extLst>
              <a:ext uri="{FF2B5EF4-FFF2-40B4-BE49-F238E27FC236}">
                <a16:creationId xmlns:a16="http://schemas.microsoft.com/office/drawing/2014/main" id="{9EC0AD9C-C5D3-61D7-4425-AC8862D0B7C9}"/>
              </a:ext>
            </a:extLst>
          </p:cNvPr>
          <p:cNvSpPr>
            <a:spLocks noGrp="1" noRot="1" noChangeAspect="1"/>
          </p:cNvSpPr>
          <p:nvPr>
            <p:ph type="sldImg"/>
          </p:nvPr>
        </p:nvSpPr>
        <p:spPr/>
      </p:sp>
    </p:spTree>
    <p:extLst>
      <p:ext uri="{BB962C8B-B14F-4D97-AF65-F5344CB8AC3E}">
        <p14:creationId xmlns:p14="http://schemas.microsoft.com/office/powerpoint/2010/main" val="32554364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まず、オンライン行政手続についてご説明いたします。</a:t>
            </a:r>
          </a:p>
          <a:p>
            <a:endParaRPr lang="en-US" altLang="ja-JP" dirty="0"/>
          </a:p>
          <a:p>
            <a:endParaRPr lang="ja-JP" altLang="en-US" dirty="0"/>
          </a:p>
          <a:p>
            <a:r>
              <a:rPr lang="ja-JP" altLang="en-US" dirty="0"/>
              <a:t>マイナポータルでは子育てや介護をはじめとする行政手続の検索や申請がオンラインで行えます。</a:t>
            </a:r>
            <a:endParaRPr lang="en-US" altLang="ja-JP" dirty="0"/>
          </a:p>
          <a:p>
            <a:endParaRPr lang="ja-JP" altLang="en-US" dirty="0"/>
          </a:p>
          <a:p>
            <a:r>
              <a:rPr lang="ja-JP" altLang="en-US" dirty="0"/>
              <a:t>行政機関により対応している手続が異なりますので予めご了承ください。</a:t>
            </a:r>
          </a:p>
          <a:p>
            <a:endParaRPr lang="en-US" altLang="ja-JP" dirty="0"/>
          </a:p>
          <a:p>
            <a:endParaRPr lang="ja-JP" altLang="en-US" dirty="0"/>
          </a:p>
          <a:p>
            <a:r>
              <a:rPr lang="ja-JP" altLang="en-US" dirty="0"/>
              <a:t>①ご自身にあった行政サービスの検索ができます。</a:t>
            </a:r>
            <a:endParaRPr lang="en-US" altLang="ja-JP" dirty="0"/>
          </a:p>
          <a:p>
            <a:endParaRPr lang="ja-JP" altLang="en-US" dirty="0"/>
          </a:p>
          <a:p>
            <a:r>
              <a:rPr lang="ja-JP" altLang="en-US" dirty="0"/>
              <a:t>例えば、お住まいの地域と各種条件で検索すると、申請可能な手続を確認することができます。</a:t>
            </a:r>
            <a:endParaRPr lang="en-US" altLang="ja-JP" dirty="0"/>
          </a:p>
          <a:p>
            <a:endParaRPr lang="en-US" altLang="ja-JP" dirty="0"/>
          </a:p>
          <a:p>
            <a:endParaRPr lang="ja-JP" altLang="en-US" dirty="0"/>
          </a:p>
          <a:p>
            <a:r>
              <a:rPr lang="ja-JP" altLang="en-US" dirty="0"/>
              <a:t>②手続書類をオンラインで作成できます。</a:t>
            </a:r>
            <a:endParaRPr lang="en-US" altLang="ja-JP" dirty="0"/>
          </a:p>
          <a:p>
            <a:endParaRPr lang="ja-JP" altLang="en-US" dirty="0"/>
          </a:p>
          <a:p>
            <a:r>
              <a:rPr lang="ja-JP" altLang="en-US" dirty="0"/>
              <a:t>手続に必要な書類をオンラインで作成できます。申請内容は途中で保存し、お好きなタイミングで再開することができます。</a:t>
            </a:r>
            <a:endParaRPr lang="en-US" altLang="ja-JP" dirty="0"/>
          </a:p>
          <a:p>
            <a:endParaRPr lang="en-US" altLang="ja-JP" dirty="0"/>
          </a:p>
          <a:p>
            <a:endParaRPr lang="ja-JP" altLang="en-US" dirty="0"/>
          </a:p>
          <a:p>
            <a:r>
              <a:rPr lang="ja-JP" altLang="en-US" dirty="0"/>
              <a:t>③電子申請ができます。</a:t>
            </a:r>
            <a:endParaRPr lang="en-US" altLang="ja-JP" dirty="0"/>
          </a:p>
          <a:p>
            <a:endParaRPr lang="ja-JP" altLang="en-US" dirty="0"/>
          </a:p>
          <a:p>
            <a:r>
              <a:rPr lang="ja-JP" altLang="en-US" dirty="0"/>
              <a:t>作成した手続書類は、オンラインで申請が可能です。</a:t>
            </a:r>
          </a:p>
          <a:p>
            <a:endParaRPr lang="ja-JP" altLang="en-US" dirty="0"/>
          </a:p>
          <a:p>
            <a:endParaRPr lang="ja-JP" altLang="en-US" dirty="0"/>
          </a:p>
          <a:p>
            <a:r>
              <a:rPr lang="en-US" altLang="ja-JP" dirty="0"/>
              <a:t>【</a:t>
            </a:r>
            <a:r>
              <a:rPr lang="ja-JP" altLang="en-US" dirty="0"/>
              <a:t>補足説明</a:t>
            </a:r>
            <a:r>
              <a:rPr lang="en-US" altLang="ja-JP" dirty="0"/>
              <a:t>】 </a:t>
            </a:r>
          </a:p>
          <a:p>
            <a:r>
              <a:rPr lang="ja-JP" altLang="en-US" dirty="0"/>
              <a:t>講師の皆様は、マイナポータルの利便性を具体的に説明することで、受講者の理解を深めてください。例えば、役所に出向くことなく、</a:t>
            </a:r>
            <a:endParaRPr lang="en-US" altLang="ja-JP" dirty="0"/>
          </a:p>
          <a:p>
            <a:r>
              <a:rPr lang="ja-JP" altLang="en-US" dirty="0"/>
              <a:t>自宅から申請手続きができる利点や、必要な情報を事前に確認してから書類を作成できるため、無駄な往復が減るなどのメリットを説明してください。</a:t>
            </a:r>
          </a:p>
          <a:p>
            <a:endParaRPr lang="en-US" altLang="ja-JP" dirty="0"/>
          </a:p>
        </p:txBody>
      </p:sp>
      <p:sp>
        <p:nvSpPr>
          <p:cNvPr id="7" name="スライド イメージ プレースホルダー 6">
            <a:extLst>
              <a:ext uri="{FF2B5EF4-FFF2-40B4-BE49-F238E27FC236}">
                <a16:creationId xmlns:a16="http://schemas.microsoft.com/office/drawing/2014/main" id="{172DFC3D-719B-878F-CDA9-188AA2C1DB4B}"/>
              </a:ext>
            </a:extLst>
          </p:cNvPr>
          <p:cNvSpPr>
            <a:spLocks noGrp="1" noRot="1" noChangeAspect="1"/>
          </p:cNvSpPr>
          <p:nvPr>
            <p:ph type="sldImg"/>
          </p:nvPr>
        </p:nvSpPr>
        <p:spPr/>
      </p:sp>
    </p:spTree>
    <p:extLst>
      <p:ext uri="{BB962C8B-B14F-4D97-AF65-F5344CB8AC3E}">
        <p14:creationId xmlns:p14="http://schemas.microsoft.com/office/powerpoint/2010/main" val="25053771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どのような行政手続がオンラインで可能か確認しましょう。</a:t>
            </a:r>
          </a:p>
          <a:p>
            <a:endParaRPr lang="ja-JP" altLang="en-US" dirty="0"/>
          </a:p>
          <a:p>
            <a:r>
              <a:rPr lang="ja-JP" altLang="en-US" dirty="0"/>
              <a:t>お住まいの自治体にかかわらず、どなたでも共通して実施が可能な行政手続には「引越しの手続」「年金の手続」「パスポートの手続」の</a:t>
            </a:r>
            <a:r>
              <a:rPr lang="en-US" altLang="ja-JP" dirty="0"/>
              <a:t>3</a:t>
            </a:r>
            <a:r>
              <a:rPr lang="ja-JP" altLang="en-US" dirty="0"/>
              <a:t>つがあります。</a:t>
            </a:r>
          </a:p>
          <a:p>
            <a:endParaRPr lang="ja-JP" altLang="en-US" dirty="0"/>
          </a:p>
          <a:p>
            <a:r>
              <a:rPr lang="ja-JP" altLang="en-US" dirty="0"/>
              <a:t>一例にはなりますが、「高齢者・介護」「住まい・くらし」「健康・出産」「防災・被災者支援」「子育て」など、お住まいの自治体によっては、さらに様々な行政手続が可能です。</a:t>
            </a:r>
          </a:p>
          <a:p>
            <a:endParaRPr lang="en-US" altLang="ja-JP" dirty="0"/>
          </a:p>
        </p:txBody>
      </p:sp>
      <p:sp>
        <p:nvSpPr>
          <p:cNvPr id="7" name="スライド イメージ プレースホルダー 6">
            <a:extLst>
              <a:ext uri="{FF2B5EF4-FFF2-40B4-BE49-F238E27FC236}">
                <a16:creationId xmlns:a16="http://schemas.microsoft.com/office/drawing/2014/main" id="{AA381789-0052-C547-8857-8E3C07B16BB2}"/>
              </a:ext>
            </a:extLst>
          </p:cNvPr>
          <p:cNvSpPr>
            <a:spLocks noGrp="1" noRot="1" noChangeAspect="1"/>
          </p:cNvSpPr>
          <p:nvPr>
            <p:ph type="sldImg"/>
          </p:nvPr>
        </p:nvSpPr>
        <p:spPr/>
      </p:sp>
    </p:spTree>
    <p:extLst>
      <p:ext uri="{BB962C8B-B14F-4D97-AF65-F5344CB8AC3E}">
        <p14:creationId xmlns:p14="http://schemas.microsoft.com/office/powerpoint/2010/main" val="13342212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次に、オンライン行政手続きを行うにあたり自治体の設定をしましょう。</a:t>
            </a:r>
            <a:endParaRPr lang="en-US" altLang="ja-JP" dirty="0"/>
          </a:p>
          <a:p>
            <a:pPr lvl="0"/>
            <a:endParaRPr lang="en-US" altLang="ja-JP" dirty="0"/>
          </a:p>
          <a:p>
            <a:pPr lvl="0"/>
            <a:r>
              <a:rPr lang="ja-JP" altLang="en-US" dirty="0"/>
              <a:t>ここで設定が必要な自治体は、住んでいる自治体ではなく申請先の自治体になります。</a:t>
            </a:r>
            <a:endParaRPr lang="en-US" altLang="ja-JP" dirty="0"/>
          </a:p>
          <a:p>
            <a:pPr lvl="0"/>
            <a:endParaRPr lang="en-US" altLang="ja-JP" dirty="0"/>
          </a:p>
          <a:p>
            <a:r>
              <a:rPr lang="ja-JP" altLang="en-US" dirty="0"/>
              <a:t>①ホーム画面中央の「自治体を設定」をタップします。</a:t>
            </a:r>
            <a:endParaRPr lang="en-US" altLang="ja-JP" dirty="0"/>
          </a:p>
          <a:p>
            <a:endParaRPr lang="en-US" altLang="ja-JP" dirty="0"/>
          </a:p>
          <a:p>
            <a:pPr defTabSz="954446">
              <a:defRPr/>
            </a:pPr>
            <a:r>
              <a:rPr lang="ja-JP" altLang="en-US" dirty="0"/>
              <a:t>②都道府県を選択します。</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42</a:t>
            </a:fld>
            <a:endParaRPr lang="ja-JP" altLang="en-US"/>
          </a:p>
        </p:txBody>
      </p:sp>
      <p:sp>
        <p:nvSpPr>
          <p:cNvPr id="7" name="スライド イメージ プレースホルダー 6">
            <a:extLst>
              <a:ext uri="{FF2B5EF4-FFF2-40B4-BE49-F238E27FC236}">
                <a16:creationId xmlns:a16="http://schemas.microsoft.com/office/drawing/2014/main" id="{245D70FD-E6F1-5E16-D774-B873EDF15C0F}"/>
              </a:ext>
            </a:extLst>
          </p:cNvPr>
          <p:cNvSpPr>
            <a:spLocks noGrp="1" noRot="1" noChangeAspect="1"/>
          </p:cNvSpPr>
          <p:nvPr>
            <p:ph type="sldImg"/>
          </p:nvPr>
        </p:nvSpPr>
        <p:spPr/>
      </p:sp>
    </p:spTree>
    <p:extLst>
      <p:ext uri="{BB962C8B-B14F-4D97-AF65-F5344CB8AC3E}">
        <p14:creationId xmlns:p14="http://schemas.microsoft.com/office/powerpoint/2010/main" val="20406207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③市区町村を選択します。</a:t>
            </a:r>
            <a:endParaRPr lang="en-US" altLang="ja-JP" dirty="0"/>
          </a:p>
          <a:p>
            <a:pPr lvl="0"/>
            <a:endParaRPr lang="en-US" altLang="ja-JP" dirty="0"/>
          </a:p>
          <a:p>
            <a:pPr lvl="0"/>
            <a:r>
              <a:rPr lang="ja-JP" altLang="en-US" dirty="0"/>
              <a:t>本教材では例として、自治体を東京都中央区に設定します。</a:t>
            </a:r>
            <a:endParaRPr lang="en-US" altLang="ja-JP" dirty="0"/>
          </a:p>
          <a:p>
            <a:pPr lvl="0"/>
            <a:endParaRPr lang="en-US" altLang="ja-JP" dirty="0"/>
          </a:p>
          <a:p>
            <a:pPr lvl="0"/>
            <a:r>
              <a:rPr lang="ja-JP" altLang="en-US" dirty="0"/>
              <a:t>④「設定」をタップします。</a:t>
            </a:r>
            <a:endParaRPr lang="en-US" altLang="ja-JP" dirty="0"/>
          </a:p>
          <a:p>
            <a:pPr lvl="0"/>
            <a:endParaRPr lang="en-US" altLang="ja-JP" dirty="0"/>
          </a:p>
          <a:p>
            <a:pPr lvl="0"/>
            <a:r>
              <a:rPr lang="ja-JP" altLang="en-US" dirty="0"/>
              <a:t>これで自治体の設定は完了です。</a:t>
            </a:r>
            <a:endParaRPr lang="en-US" altLang="ja-JP" dirty="0"/>
          </a:p>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43</a:t>
            </a:fld>
            <a:endParaRPr lang="ja-JP" altLang="en-US"/>
          </a:p>
        </p:txBody>
      </p:sp>
      <p:sp>
        <p:nvSpPr>
          <p:cNvPr id="7" name="スライド イメージ プレースホルダー 6">
            <a:extLst>
              <a:ext uri="{FF2B5EF4-FFF2-40B4-BE49-F238E27FC236}">
                <a16:creationId xmlns:a16="http://schemas.microsoft.com/office/drawing/2014/main" id="{DFFF18B9-E9F6-EB9F-A648-9DC09C8EA30A}"/>
              </a:ext>
            </a:extLst>
          </p:cNvPr>
          <p:cNvSpPr>
            <a:spLocks noGrp="1" noRot="1" noChangeAspect="1"/>
          </p:cNvSpPr>
          <p:nvPr>
            <p:ph type="sldImg"/>
          </p:nvPr>
        </p:nvSpPr>
        <p:spPr/>
      </p:sp>
    </p:spTree>
    <p:extLst>
      <p:ext uri="{BB962C8B-B14F-4D97-AF65-F5344CB8AC3E}">
        <p14:creationId xmlns:p14="http://schemas.microsoft.com/office/powerpoint/2010/main" val="10743937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次に、「さがす」の画面構成をご説明いたします。</a:t>
            </a:r>
            <a:endParaRPr lang="en-US" altLang="ja-JP" dirty="0"/>
          </a:p>
          <a:p>
            <a:pPr lvl="0"/>
            <a:endParaRPr lang="ja-JP" altLang="en-US" dirty="0"/>
          </a:p>
          <a:p>
            <a:r>
              <a:rPr lang="ja-JP" altLang="en-US" dirty="0"/>
              <a:t>まずは「さがす」画面を開きましょう。</a:t>
            </a:r>
            <a:endParaRPr lang="en-US" altLang="ja-JP" dirty="0"/>
          </a:p>
          <a:p>
            <a:endParaRPr lang="en-US" altLang="ja-JP" dirty="0"/>
          </a:p>
          <a:p>
            <a:r>
              <a:rPr lang="ja-JP" altLang="en-US" dirty="0"/>
              <a:t>①ホーム画面右下の「さがす」をタップします。</a:t>
            </a:r>
            <a:endParaRPr lang="en-US" altLang="ja-JP" dirty="0"/>
          </a:p>
          <a:p>
            <a:endParaRPr lang="en-US" altLang="ja-JP" dirty="0"/>
          </a:p>
          <a:p>
            <a:pPr defTabSz="954446">
              <a:defRPr/>
            </a:pPr>
            <a:r>
              <a:rPr lang="ja-JP" altLang="en-US" dirty="0"/>
              <a:t>②「さがす」画面が表示されます。</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44</a:t>
            </a:fld>
            <a:endParaRPr lang="ja-JP" altLang="en-US"/>
          </a:p>
        </p:txBody>
      </p:sp>
      <p:sp>
        <p:nvSpPr>
          <p:cNvPr id="7" name="スライド イメージ プレースホルダー 6">
            <a:extLst>
              <a:ext uri="{FF2B5EF4-FFF2-40B4-BE49-F238E27FC236}">
                <a16:creationId xmlns:a16="http://schemas.microsoft.com/office/drawing/2014/main" id="{839D884F-BF37-BC93-7777-BFFF4044C748}"/>
              </a:ext>
            </a:extLst>
          </p:cNvPr>
          <p:cNvSpPr>
            <a:spLocks noGrp="1" noRot="1" noChangeAspect="1"/>
          </p:cNvSpPr>
          <p:nvPr>
            <p:ph type="sldImg"/>
          </p:nvPr>
        </p:nvSpPr>
        <p:spPr/>
      </p:sp>
    </p:spTree>
    <p:extLst>
      <p:ext uri="{BB962C8B-B14F-4D97-AF65-F5344CB8AC3E}">
        <p14:creationId xmlns:p14="http://schemas.microsoft.com/office/powerpoint/2010/main" val="36253213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「さがす」画面からは、様々な方法でマイナポータルのサービスを探すことができます。</a:t>
            </a:r>
            <a:endParaRPr lang="en-US" altLang="ja-JP" dirty="0"/>
          </a:p>
          <a:p>
            <a:endParaRPr lang="ja-JP" altLang="en-US" dirty="0"/>
          </a:p>
          <a:p>
            <a:r>
              <a:rPr lang="ja-JP" altLang="en-US" dirty="0"/>
              <a:t>探したいサービスが決まっている場合は直接画面上の検索ボックスにキーワードを入力することで関連するサービスを探すことができます。</a:t>
            </a:r>
            <a:endParaRPr lang="en-US" altLang="ja-JP" dirty="0"/>
          </a:p>
          <a:p>
            <a:endParaRPr lang="ja-JP" altLang="en-US" dirty="0"/>
          </a:p>
          <a:p>
            <a:endParaRPr lang="ja-JP" altLang="en-US" dirty="0"/>
          </a:p>
          <a:p>
            <a:r>
              <a:rPr lang="ja-JP" altLang="en-US" dirty="0"/>
              <a:t>その下には「＃」で検索ワードの一例もありますので、ここをタップすることでも検索ができます。</a:t>
            </a:r>
          </a:p>
          <a:p>
            <a:endParaRPr lang="ja-JP" altLang="en-US" dirty="0"/>
          </a:p>
          <a:p>
            <a:r>
              <a:rPr lang="ja-JP" altLang="en-US" dirty="0"/>
              <a:t>また、「注目」では特に需要の高い</a:t>
            </a:r>
            <a:r>
              <a:rPr lang="en-US" altLang="ja-JP" dirty="0"/>
              <a:t>6</a:t>
            </a:r>
            <a:r>
              <a:rPr lang="ja-JP" altLang="en-US" dirty="0"/>
              <a:t>つのキーワードから関連するサービスを探すこともできます。</a:t>
            </a:r>
          </a:p>
          <a:p>
            <a:endParaRPr lang="ja-JP" altLang="en-US" dirty="0"/>
          </a:p>
          <a:p>
            <a:r>
              <a:rPr lang="ja-JP" altLang="en-US" dirty="0"/>
              <a:t>「証明書」からはマイナ保険証の登録や確認、パスポートに関わるサービスなどを探すことができます。</a:t>
            </a:r>
          </a:p>
          <a:p>
            <a:endParaRPr lang="ja-JP" altLang="en-US" dirty="0"/>
          </a:p>
          <a:p>
            <a:r>
              <a:rPr lang="ja-JP" altLang="en-US" dirty="0"/>
              <a:t>「住まい」からは引っ越しの手続きや世帯情報の確認など暮らしに関わるサービスなどを探すことができます。</a:t>
            </a:r>
          </a:p>
          <a:p>
            <a:endParaRPr lang="ja-JP" altLang="en-US" dirty="0"/>
          </a:p>
          <a:p>
            <a:r>
              <a:rPr lang="ja-JP" altLang="en-US" dirty="0"/>
              <a:t>「こども」からは保育園の申し込みや予防接種履歴の確認など、子育てに関わるサービスなどを探すことができます。</a:t>
            </a:r>
          </a:p>
          <a:p>
            <a:endParaRPr lang="ja-JP" altLang="en-US" dirty="0"/>
          </a:p>
          <a:p>
            <a:r>
              <a:rPr lang="en-US" altLang="ja-JP" dirty="0"/>
              <a:t>【</a:t>
            </a:r>
            <a:r>
              <a:rPr lang="ja-JP" altLang="en-US" dirty="0"/>
              <a:t>補足説明</a:t>
            </a:r>
            <a:r>
              <a:rPr lang="en-US" altLang="ja-JP" dirty="0"/>
              <a:t>】</a:t>
            </a:r>
          </a:p>
          <a:p>
            <a:r>
              <a:rPr lang="ja-JP" altLang="en-US" dirty="0"/>
              <a:t>講師の皆様は、お住まいの自治体によって表示される行政手続きが異なることもご説明ください。</a:t>
            </a:r>
          </a:p>
        </p:txBody>
      </p:sp>
      <p:sp>
        <p:nvSpPr>
          <p:cNvPr id="7" name="スライド イメージ プレースホルダー 6">
            <a:extLst>
              <a:ext uri="{FF2B5EF4-FFF2-40B4-BE49-F238E27FC236}">
                <a16:creationId xmlns:a16="http://schemas.microsoft.com/office/drawing/2014/main" id="{D9B0EEDB-83BA-B77E-8E58-E966BEBE2557}"/>
              </a:ext>
            </a:extLst>
          </p:cNvPr>
          <p:cNvSpPr>
            <a:spLocks noGrp="1" noRot="1" noChangeAspect="1"/>
          </p:cNvSpPr>
          <p:nvPr>
            <p:ph type="sldImg"/>
          </p:nvPr>
        </p:nvSpPr>
        <p:spPr/>
      </p:sp>
    </p:spTree>
    <p:extLst>
      <p:ext uri="{BB962C8B-B14F-4D97-AF65-F5344CB8AC3E}">
        <p14:creationId xmlns:p14="http://schemas.microsoft.com/office/powerpoint/2010/main" val="36137497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「健康医療」からは医療費や薬剤履歴など、医療に関わるサービスなどを探すことができます。</a:t>
            </a:r>
            <a:endParaRPr lang="en-US" altLang="ja-JP" dirty="0"/>
          </a:p>
          <a:p>
            <a:endParaRPr lang="ja-JP" altLang="en-US" dirty="0"/>
          </a:p>
          <a:p>
            <a:r>
              <a:rPr lang="ja-JP" altLang="en-US" dirty="0"/>
              <a:t>「お金」からは公金受取口座の登録や確認、税金や年金の確認などお金に関わるサービスなどを探すことができます。</a:t>
            </a:r>
            <a:endParaRPr lang="en-US" altLang="ja-JP" dirty="0"/>
          </a:p>
          <a:p>
            <a:endParaRPr lang="ja-JP" altLang="en-US" dirty="0"/>
          </a:p>
          <a:p>
            <a:r>
              <a:rPr lang="ja-JP" altLang="en-US" dirty="0"/>
              <a:t>「出入国」からはパスポートの申請や更新など国外への渡航の際などに役に立つサービスを探すことができます。</a:t>
            </a:r>
          </a:p>
          <a:p>
            <a:endParaRPr lang="en-US" altLang="ja-JP" dirty="0"/>
          </a:p>
          <a:p>
            <a:endParaRPr lang="ja-JP" altLang="en-US" dirty="0"/>
          </a:p>
          <a:p>
            <a:r>
              <a:rPr lang="ja-JP" altLang="en-US" dirty="0"/>
              <a:t>ここで紹介している手続は一例です。</a:t>
            </a:r>
            <a:endParaRPr lang="en-US" altLang="ja-JP" dirty="0"/>
          </a:p>
          <a:p>
            <a:endParaRPr lang="ja-JP" altLang="en-US" dirty="0"/>
          </a:p>
          <a:p>
            <a:r>
              <a:rPr lang="ja-JP" altLang="en-US" dirty="0"/>
              <a:t>また、お住まいの自治体によっては「対象の手続きはありません」と表示される場合もありますので、ご了承ください。</a:t>
            </a:r>
          </a:p>
          <a:p>
            <a:endParaRPr lang="en-US" altLang="ja-JP" dirty="0"/>
          </a:p>
        </p:txBody>
      </p:sp>
      <p:sp>
        <p:nvSpPr>
          <p:cNvPr id="7" name="スライド イメージ プレースホルダー 6">
            <a:extLst>
              <a:ext uri="{FF2B5EF4-FFF2-40B4-BE49-F238E27FC236}">
                <a16:creationId xmlns:a16="http://schemas.microsoft.com/office/drawing/2014/main" id="{ADB1C671-0175-F330-B673-BCC5CD79F86A}"/>
              </a:ext>
            </a:extLst>
          </p:cNvPr>
          <p:cNvSpPr>
            <a:spLocks noGrp="1" noRot="1" noChangeAspect="1"/>
          </p:cNvSpPr>
          <p:nvPr>
            <p:ph type="sldImg"/>
          </p:nvPr>
        </p:nvSpPr>
        <p:spPr/>
      </p:sp>
    </p:spTree>
    <p:extLst>
      <p:ext uri="{BB962C8B-B14F-4D97-AF65-F5344CB8AC3E}">
        <p14:creationId xmlns:p14="http://schemas.microsoft.com/office/powerpoint/2010/main" val="13674841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「さがす」画面を下から上にスクロールすると、カテゴリからサービスの検索をすることができます。</a:t>
            </a:r>
            <a:endParaRPr lang="en-US" altLang="ja-JP" dirty="0"/>
          </a:p>
          <a:p>
            <a:endParaRPr lang="ja-JP" altLang="en-US" dirty="0"/>
          </a:p>
          <a:p>
            <a:r>
              <a:rPr lang="ja-JP" altLang="en-US" dirty="0"/>
              <a:t>ただし、表示される手続きは設定する自治体によって異なりますのでご注意ください。</a:t>
            </a:r>
            <a:endParaRPr lang="en-US" altLang="ja-JP" dirty="0"/>
          </a:p>
          <a:p>
            <a:endParaRPr lang="ja-JP" altLang="en-US" dirty="0"/>
          </a:p>
          <a:p>
            <a:endParaRPr lang="ja-JP" altLang="en-US" dirty="0"/>
          </a:p>
          <a:p>
            <a:r>
              <a:rPr lang="ja-JP" altLang="en-US" dirty="0"/>
              <a:t>例えば東京都荒川区に設定すると以下</a:t>
            </a:r>
            <a:r>
              <a:rPr lang="en-US" altLang="ja-JP" dirty="0"/>
              <a:t>6</a:t>
            </a:r>
            <a:r>
              <a:rPr lang="ja-JP" altLang="en-US" dirty="0"/>
              <a:t>つのカテゴリーからもサービスを検索できます。</a:t>
            </a:r>
            <a:endParaRPr lang="en-US" altLang="ja-JP" dirty="0"/>
          </a:p>
          <a:p>
            <a:endParaRPr lang="ja-JP" altLang="en-US" dirty="0"/>
          </a:p>
          <a:p>
            <a:r>
              <a:rPr lang="ja-JP" altLang="en-US" dirty="0"/>
              <a:t>「妊娠・出産」、「子育て」、「引越し・住まい」、「高齢者・介護」、「ご不幸」、「健康・医療」</a:t>
            </a:r>
            <a:endParaRPr lang="en-US" altLang="ja-JP" dirty="0"/>
          </a:p>
          <a:p>
            <a:endParaRPr lang="ja-JP" altLang="en-US" dirty="0"/>
          </a:p>
          <a:p>
            <a:endParaRPr lang="ja-JP" altLang="en-US" dirty="0"/>
          </a:p>
          <a:p>
            <a:r>
              <a:rPr lang="ja-JP" altLang="en-US" dirty="0"/>
              <a:t>このように様々な検索方法があるので、自分に合った検索方法を見つけてみましょう。</a:t>
            </a:r>
          </a:p>
          <a:p>
            <a:endParaRPr lang="ja-JP" altLang="en-US" dirty="0"/>
          </a:p>
          <a:p>
            <a:r>
              <a:rPr lang="en-US" altLang="ja-JP" dirty="0"/>
              <a:t>【</a:t>
            </a:r>
            <a:r>
              <a:rPr lang="ja-JP" altLang="en-US" dirty="0"/>
              <a:t>補足説明</a:t>
            </a:r>
            <a:r>
              <a:rPr lang="en-US" altLang="ja-JP" dirty="0"/>
              <a:t>】</a:t>
            </a:r>
          </a:p>
          <a:p>
            <a:r>
              <a:rPr lang="ja-JP" altLang="en-US" dirty="0"/>
              <a:t>講師の皆様は、受講者の皆様に、同じサービスや手続きでも様々な検索方法で探すことができる点、またお住まいの地域によって検索される行政手続きが異なる点をご説明ください。</a:t>
            </a:r>
          </a:p>
          <a:p>
            <a:endParaRPr lang="ja-JP" altLang="en-US" dirty="0"/>
          </a:p>
          <a:p>
            <a:endParaRPr lang="en-US" altLang="ja-JP" dirty="0"/>
          </a:p>
        </p:txBody>
      </p:sp>
      <p:sp>
        <p:nvSpPr>
          <p:cNvPr id="7" name="スライド イメージ プレースホルダー 6">
            <a:extLst>
              <a:ext uri="{FF2B5EF4-FFF2-40B4-BE49-F238E27FC236}">
                <a16:creationId xmlns:a16="http://schemas.microsoft.com/office/drawing/2014/main" id="{10F657F6-68A9-71D9-266B-821DF97FD1FF}"/>
              </a:ext>
            </a:extLst>
          </p:cNvPr>
          <p:cNvSpPr>
            <a:spLocks noGrp="1" noRot="1" noChangeAspect="1"/>
          </p:cNvSpPr>
          <p:nvPr>
            <p:ph type="sldImg"/>
          </p:nvPr>
        </p:nvSpPr>
        <p:spPr/>
      </p:sp>
    </p:spTree>
    <p:extLst>
      <p:ext uri="{BB962C8B-B14F-4D97-AF65-F5344CB8AC3E}">
        <p14:creationId xmlns:p14="http://schemas.microsoft.com/office/powerpoint/2010/main" val="9611542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それでは一緒に行政手続を探してみましょう。</a:t>
            </a:r>
            <a:endParaRPr lang="en-US" altLang="ja-JP" dirty="0"/>
          </a:p>
          <a:p>
            <a:endParaRPr lang="en-US" altLang="ja-JP" dirty="0"/>
          </a:p>
          <a:p>
            <a:r>
              <a:rPr lang="ja-JP" altLang="en-US" dirty="0"/>
              <a:t>本教材で一例として取り扱う手続は以下の二つです。</a:t>
            </a:r>
          </a:p>
          <a:p>
            <a:endParaRPr lang="en-US" altLang="ja-JP" dirty="0"/>
          </a:p>
          <a:p>
            <a:endParaRPr lang="ja-JP" altLang="en-US" dirty="0"/>
          </a:p>
          <a:p>
            <a:r>
              <a:rPr lang="en-US" altLang="ja-JP" dirty="0"/>
              <a:t>1</a:t>
            </a:r>
            <a:r>
              <a:rPr lang="ja-JP" altLang="en-US" dirty="0"/>
              <a:t>つ目は、引越しの手続です。引越しの手続はお住まいの自治体にかかわらず可能です。</a:t>
            </a:r>
            <a:endParaRPr lang="en-US" altLang="ja-JP" dirty="0"/>
          </a:p>
          <a:p>
            <a:endParaRPr lang="ja-JP" altLang="en-US" dirty="0"/>
          </a:p>
          <a:p>
            <a:r>
              <a:rPr lang="ja-JP" altLang="en-US" dirty="0"/>
              <a:t>マイナポータルでは、転出元の市区町村への転出届の提出と転入先市区町村への来庁予定の連絡をオンラインですることができます。</a:t>
            </a:r>
          </a:p>
          <a:p>
            <a:endParaRPr lang="en-US" altLang="ja-JP" dirty="0"/>
          </a:p>
          <a:p>
            <a:endParaRPr lang="ja-JP" altLang="en-US" dirty="0"/>
          </a:p>
          <a:p>
            <a:r>
              <a:rPr lang="ja-JP" altLang="en-US" dirty="0"/>
              <a:t>２つ目は、罹災証明の発行申請です。</a:t>
            </a:r>
            <a:endParaRPr lang="en-US" altLang="ja-JP" dirty="0"/>
          </a:p>
          <a:p>
            <a:endParaRPr lang="en-US" altLang="ja-JP" dirty="0"/>
          </a:p>
          <a:p>
            <a:r>
              <a:rPr lang="ja-JP" altLang="en-US" dirty="0"/>
              <a:t>罹災証明の発行申請は、自治体によって対応の場合と非対応の場合があります。</a:t>
            </a:r>
            <a:endParaRPr lang="en-US" altLang="ja-JP" dirty="0"/>
          </a:p>
          <a:p>
            <a:endParaRPr lang="ja-JP" altLang="en-US" dirty="0"/>
          </a:p>
          <a:p>
            <a:r>
              <a:rPr lang="ja-JP" altLang="en-US" dirty="0"/>
              <a:t>罹災証明とは、地震等でご自宅が被害を受けた際に、その程度を証明する書類です。オンラインの申請に対応している自治体にお住まいの場合、マイナポータルから発行の申請をすることができます。</a:t>
            </a:r>
          </a:p>
          <a:p>
            <a:endParaRPr lang="en-US" altLang="ja-JP" dirty="0"/>
          </a:p>
          <a:p>
            <a:endParaRPr lang="ja-JP" altLang="en-US" dirty="0"/>
          </a:p>
          <a:p>
            <a:r>
              <a:rPr lang="ja-JP" altLang="en-US" dirty="0"/>
              <a:t>本教材で紹介する検索手順は一例です。</a:t>
            </a:r>
            <a:endParaRPr lang="en-US" altLang="ja-JP" dirty="0"/>
          </a:p>
          <a:p>
            <a:endParaRPr lang="ja-JP" altLang="en-US" dirty="0"/>
          </a:p>
          <a:p>
            <a:r>
              <a:rPr lang="ja-JP" altLang="en-US" dirty="0"/>
              <a:t>本教材で紹介している手順だけでなく、様々な検索方法で同じ行政手続にたどり着くことができますので、自分に合った検索の方法を使ってみてください。</a:t>
            </a:r>
          </a:p>
          <a:p>
            <a:endParaRPr lang="ja-JP" altLang="en-US" dirty="0"/>
          </a:p>
          <a:p>
            <a:r>
              <a:rPr lang="en-US" altLang="ja-JP" dirty="0"/>
              <a:t>【</a:t>
            </a:r>
            <a:r>
              <a:rPr lang="ja-JP" altLang="en-US" dirty="0"/>
              <a:t>補足説明</a:t>
            </a:r>
            <a:r>
              <a:rPr lang="en-US" altLang="ja-JP" dirty="0"/>
              <a:t>】</a:t>
            </a:r>
          </a:p>
          <a:p>
            <a:r>
              <a:rPr lang="ja-JP" altLang="en-US" dirty="0"/>
              <a:t>講師の皆様は、本講座では目当ての行政手続を検索して見つけることを目的としており、</a:t>
            </a:r>
          </a:p>
          <a:p>
            <a:r>
              <a:rPr lang="ja-JP" altLang="en-US" dirty="0"/>
              <a:t>実際に行政手続を行うわけではないことをご説明ください。</a:t>
            </a:r>
          </a:p>
          <a:p>
            <a:endParaRPr lang="en-US" altLang="ja-JP" dirty="0"/>
          </a:p>
        </p:txBody>
      </p:sp>
      <p:sp>
        <p:nvSpPr>
          <p:cNvPr id="5" name="スライド イメージ プレースホルダー 4">
            <a:extLst>
              <a:ext uri="{FF2B5EF4-FFF2-40B4-BE49-F238E27FC236}">
                <a16:creationId xmlns:a16="http://schemas.microsoft.com/office/drawing/2014/main" id="{C0B86939-32D6-63A6-D53E-7674469C1C65}"/>
              </a:ext>
            </a:extLst>
          </p:cNvPr>
          <p:cNvSpPr>
            <a:spLocks noGrp="1" noRot="1" noChangeAspect="1"/>
          </p:cNvSpPr>
          <p:nvPr>
            <p:ph type="sldImg"/>
          </p:nvPr>
        </p:nvSpPr>
        <p:spPr/>
      </p:sp>
    </p:spTree>
    <p:extLst>
      <p:ext uri="{BB962C8B-B14F-4D97-AF65-F5344CB8AC3E}">
        <p14:creationId xmlns:p14="http://schemas.microsoft.com/office/powerpoint/2010/main" val="38289172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それでは、実際に引越しの手続を探してみましょう。</a:t>
            </a:r>
          </a:p>
          <a:p>
            <a:endParaRPr lang="ja-JP" altLang="en-US" dirty="0"/>
          </a:p>
          <a:p>
            <a:r>
              <a:rPr lang="ja-JP" altLang="en-US" dirty="0"/>
              <a:t>①ホーム画面右下の「さがす」をタップします。</a:t>
            </a:r>
            <a:endParaRPr lang="en-US" altLang="ja-JP" dirty="0"/>
          </a:p>
          <a:p>
            <a:endParaRPr lang="en-US" altLang="ja-JP" dirty="0"/>
          </a:p>
          <a:p>
            <a:pPr defTabSz="954446">
              <a:defRPr/>
            </a:pPr>
            <a:r>
              <a:rPr lang="ja-JP" altLang="en-US" dirty="0"/>
              <a:t>②画面上の検索ボックスに「引越し」と入力します。</a:t>
            </a:r>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49</a:t>
            </a:fld>
            <a:endParaRPr lang="ja-JP" altLang="en-US"/>
          </a:p>
        </p:txBody>
      </p:sp>
      <p:sp>
        <p:nvSpPr>
          <p:cNvPr id="7" name="スライド イメージ プレースホルダー 6">
            <a:extLst>
              <a:ext uri="{FF2B5EF4-FFF2-40B4-BE49-F238E27FC236}">
                <a16:creationId xmlns:a16="http://schemas.microsoft.com/office/drawing/2014/main" id="{7A911E60-45D1-DAA3-75EB-3E0E8428684D}"/>
              </a:ext>
            </a:extLst>
          </p:cNvPr>
          <p:cNvSpPr>
            <a:spLocks noGrp="1" noRot="1" noChangeAspect="1"/>
          </p:cNvSpPr>
          <p:nvPr>
            <p:ph type="sldImg"/>
          </p:nvPr>
        </p:nvSpPr>
        <p:spPr/>
      </p:sp>
    </p:spTree>
    <p:extLst>
      <p:ext uri="{BB962C8B-B14F-4D97-AF65-F5344CB8AC3E}">
        <p14:creationId xmlns:p14="http://schemas.microsoft.com/office/powerpoint/2010/main" val="3004943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ここでは、マイナポータルの概要についてご説明いたします。</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講師の皆様は、マイナポータルについて質問等を受けた場合は、</a:t>
            </a:r>
            <a:endParaRPr lang="en-US" altLang="ja-JP" dirty="0"/>
          </a:p>
          <a:p>
            <a:r>
              <a:rPr lang="ja-JP" altLang="en-US" dirty="0"/>
              <a:t>教材の</a:t>
            </a:r>
            <a:r>
              <a:rPr lang="en-US" altLang="ja-JP" dirty="0"/>
              <a:t>22</a:t>
            </a:r>
            <a:r>
              <a:rPr lang="ja-JP" altLang="en-US" dirty="0"/>
              <a:t>ページに掲載されているマイナポータルに関する確認サイトをご紹介ください。</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a:t>
            </a:fld>
            <a:endParaRPr lang="ja-JP" altLang="en-US"/>
          </a:p>
        </p:txBody>
      </p:sp>
      <p:sp>
        <p:nvSpPr>
          <p:cNvPr id="10" name="スライド イメージ プレースホルダー 9">
            <a:extLst>
              <a:ext uri="{FF2B5EF4-FFF2-40B4-BE49-F238E27FC236}">
                <a16:creationId xmlns:a16="http://schemas.microsoft.com/office/drawing/2014/main" id="{5C8AAD20-3708-1629-7F49-3C2170FCF6B9}"/>
              </a:ext>
            </a:extLst>
          </p:cNvPr>
          <p:cNvSpPr>
            <a:spLocks noGrp="1" noRot="1" noChangeAspect="1"/>
          </p:cNvSpPr>
          <p:nvPr>
            <p:ph type="sldImg"/>
          </p:nvPr>
        </p:nvSpPr>
        <p:spPr/>
      </p:sp>
    </p:spTree>
    <p:extLst>
      <p:ext uri="{BB962C8B-B14F-4D97-AF65-F5344CB8AC3E}">
        <p14:creationId xmlns:p14="http://schemas.microsoft.com/office/powerpoint/2010/main" val="139115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③「検索」をタップします。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50</a:t>
            </a:fld>
            <a:endParaRPr lang="ja-JP" altLang="en-US"/>
          </a:p>
        </p:txBody>
      </p:sp>
      <p:sp>
        <p:nvSpPr>
          <p:cNvPr id="7" name="スライド イメージ プレースホルダー 6">
            <a:extLst>
              <a:ext uri="{FF2B5EF4-FFF2-40B4-BE49-F238E27FC236}">
                <a16:creationId xmlns:a16="http://schemas.microsoft.com/office/drawing/2014/main" id="{CD2E3447-DDFB-B8A0-0055-030D0410B356}"/>
              </a:ext>
            </a:extLst>
          </p:cNvPr>
          <p:cNvSpPr>
            <a:spLocks noGrp="1" noRot="1" noChangeAspect="1"/>
          </p:cNvSpPr>
          <p:nvPr>
            <p:ph type="sldImg"/>
          </p:nvPr>
        </p:nvSpPr>
        <p:spPr/>
      </p:sp>
    </p:spTree>
    <p:extLst>
      <p:ext uri="{BB962C8B-B14F-4D97-AF65-F5344CB8AC3E}">
        <p14:creationId xmlns:p14="http://schemas.microsoft.com/office/powerpoint/2010/main" val="30967647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④サービス・機能の中から「引越しの手続き」をタップします。</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51</a:t>
            </a:fld>
            <a:endParaRPr lang="ja-JP" altLang="en-US"/>
          </a:p>
        </p:txBody>
      </p:sp>
      <p:sp>
        <p:nvSpPr>
          <p:cNvPr id="7" name="スライド イメージ プレースホルダー 6">
            <a:extLst>
              <a:ext uri="{FF2B5EF4-FFF2-40B4-BE49-F238E27FC236}">
                <a16:creationId xmlns:a16="http://schemas.microsoft.com/office/drawing/2014/main" id="{DCE8400D-272D-7308-0526-B944296CC7B4}"/>
              </a:ext>
            </a:extLst>
          </p:cNvPr>
          <p:cNvSpPr>
            <a:spLocks noGrp="1" noRot="1" noChangeAspect="1"/>
          </p:cNvSpPr>
          <p:nvPr>
            <p:ph type="sldImg"/>
          </p:nvPr>
        </p:nvSpPr>
        <p:spPr/>
      </p:sp>
    </p:spTree>
    <p:extLst>
      <p:ext uri="{BB962C8B-B14F-4D97-AF65-F5344CB8AC3E}">
        <p14:creationId xmlns:p14="http://schemas.microsoft.com/office/powerpoint/2010/main" val="10813864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次に、罹災証明書の発行の手続を探してみましょう。</a:t>
            </a:r>
          </a:p>
          <a:p>
            <a:endParaRPr lang="ja-JP" altLang="en-US" dirty="0"/>
          </a:p>
          <a:p>
            <a:r>
              <a:rPr lang="ja-JP" altLang="en-US" dirty="0"/>
              <a:t>①ホーム画面右下の「さがす」をタップします。</a:t>
            </a:r>
            <a:endParaRPr lang="en-US" altLang="ja-JP" dirty="0"/>
          </a:p>
          <a:p>
            <a:endParaRPr lang="en-US" altLang="ja-JP" dirty="0"/>
          </a:p>
          <a:p>
            <a:pPr defTabSz="954446">
              <a:defRPr/>
            </a:pPr>
            <a:r>
              <a:rPr lang="ja-JP" altLang="en-US" dirty="0"/>
              <a:t>②画面上の検索ボックスに「防災」と入力します。</a:t>
            </a:r>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52</a:t>
            </a:fld>
            <a:endParaRPr lang="ja-JP" altLang="en-US"/>
          </a:p>
        </p:txBody>
      </p:sp>
      <p:sp>
        <p:nvSpPr>
          <p:cNvPr id="7" name="スライド イメージ プレースホルダー 6">
            <a:extLst>
              <a:ext uri="{FF2B5EF4-FFF2-40B4-BE49-F238E27FC236}">
                <a16:creationId xmlns:a16="http://schemas.microsoft.com/office/drawing/2014/main" id="{9E4AA77B-B028-7ADC-2E11-E03107FDC204}"/>
              </a:ext>
            </a:extLst>
          </p:cNvPr>
          <p:cNvSpPr>
            <a:spLocks noGrp="1" noRot="1" noChangeAspect="1"/>
          </p:cNvSpPr>
          <p:nvPr>
            <p:ph type="sldImg"/>
          </p:nvPr>
        </p:nvSpPr>
        <p:spPr/>
      </p:sp>
    </p:spTree>
    <p:extLst>
      <p:ext uri="{BB962C8B-B14F-4D97-AF65-F5344CB8AC3E}">
        <p14:creationId xmlns:p14="http://schemas.microsoft.com/office/powerpoint/2010/main" val="18015829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説明原稿</a:t>
            </a:r>
            <a:r>
              <a:rPr lang="en-US" altLang="ja-JP" dirty="0"/>
              <a:t>】</a:t>
            </a:r>
            <a:r>
              <a:rPr lang="ja-JP" altLang="en-US" dirty="0"/>
              <a:t>③「検索」をタップします。</a:t>
            </a:r>
            <a:endParaRPr lang="en-US" altLang="ja-JP" dirty="0"/>
          </a:p>
          <a:p>
            <a:endParaRPr lang="en-US" altLang="ja-JP" dirty="0"/>
          </a:p>
          <a:p>
            <a:pPr defTabSz="954446">
              <a:defRPr/>
            </a:pPr>
            <a:r>
              <a:rPr lang="ja-JP" altLang="en-US" dirty="0"/>
              <a:t>④自治体ごとの手続から「り災証明書の発行申請」の「詳しく見る」をタップします。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53</a:t>
            </a:fld>
            <a:endParaRPr lang="ja-JP" altLang="en-US"/>
          </a:p>
        </p:txBody>
      </p:sp>
      <p:sp>
        <p:nvSpPr>
          <p:cNvPr id="7" name="スライド イメージ プレースホルダー 6">
            <a:extLst>
              <a:ext uri="{FF2B5EF4-FFF2-40B4-BE49-F238E27FC236}">
                <a16:creationId xmlns:a16="http://schemas.microsoft.com/office/drawing/2014/main" id="{3BD5ACEB-9F17-FBEE-D08C-CA449743BA41}"/>
              </a:ext>
            </a:extLst>
          </p:cNvPr>
          <p:cNvSpPr>
            <a:spLocks noGrp="1" noRot="1" noChangeAspect="1"/>
          </p:cNvSpPr>
          <p:nvPr>
            <p:ph type="sldImg"/>
          </p:nvPr>
        </p:nvSpPr>
        <p:spPr/>
      </p:sp>
    </p:spTree>
    <p:extLst>
      <p:ext uri="{BB962C8B-B14F-4D97-AF65-F5344CB8AC3E}">
        <p14:creationId xmlns:p14="http://schemas.microsoft.com/office/powerpoint/2010/main" val="15124499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⑤自治体への申請画面が表示されます。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54</a:t>
            </a:fld>
            <a:endParaRPr lang="ja-JP" altLang="en-US"/>
          </a:p>
        </p:txBody>
      </p:sp>
      <p:sp>
        <p:nvSpPr>
          <p:cNvPr id="7" name="スライド イメージ プレースホルダー 6">
            <a:extLst>
              <a:ext uri="{FF2B5EF4-FFF2-40B4-BE49-F238E27FC236}">
                <a16:creationId xmlns:a16="http://schemas.microsoft.com/office/drawing/2014/main" id="{DA6465F6-FB81-F538-5F40-EEDC5EEB56FD}"/>
              </a:ext>
            </a:extLst>
          </p:cNvPr>
          <p:cNvSpPr>
            <a:spLocks noGrp="1" noRot="1" noChangeAspect="1"/>
          </p:cNvSpPr>
          <p:nvPr>
            <p:ph type="sldImg"/>
          </p:nvPr>
        </p:nvSpPr>
        <p:spPr/>
      </p:sp>
    </p:spTree>
    <p:extLst>
      <p:ext uri="{BB962C8B-B14F-4D97-AF65-F5344CB8AC3E}">
        <p14:creationId xmlns:p14="http://schemas.microsoft.com/office/powerpoint/2010/main" val="33520169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ここでは、マイナポータルのその他の機能についてご説明いたします。</a:t>
            </a:r>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55</a:t>
            </a:fld>
            <a:endParaRPr lang="ja-JP" altLang="en-US"/>
          </a:p>
        </p:txBody>
      </p:sp>
      <p:sp>
        <p:nvSpPr>
          <p:cNvPr id="7" name="スライド イメージ プレースホルダー 6">
            <a:extLst>
              <a:ext uri="{FF2B5EF4-FFF2-40B4-BE49-F238E27FC236}">
                <a16:creationId xmlns:a16="http://schemas.microsoft.com/office/drawing/2014/main" id="{C66A1F3C-94C2-388F-7BDD-B3ABB1CD34BF}"/>
              </a:ext>
            </a:extLst>
          </p:cNvPr>
          <p:cNvSpPr>
            <a:spLocks noGrp="1" noRot="1" noChangeAspect="1"/>
          </p:cNvSpPr>
          <p:nvPr>
            <p:ph type="sldImg"/>
          </p:nvPr>
        </p:nvSpPr>
        <p:spPr/>
      </p:sp>
    </p:spTree>
    <p:extLst>
      <p:ext uri="{BB962C8B-B14F-4D97-AF65-F5344CB8AC3E}">
        <p14:creationId xmlns:p14="http://schemas.microsoft.com/office/powerpoint/2010/main" val="30953236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まず、「やりとり履歴」についてご説明いたします。</a:t>
            </a:r>
          </a:p>
          <a:p>
            <a:endParaRPr lang="ja-JP" altLang="en-US" dirty="0"/>
          </a:p>
          <a:p>
            <a:r>
              <a:rPr lang="ja-JP" altLang="en-US" dirty="0"/>
              <a:t>地方公共団体や国の行政機関等が保有する自己情報を確認できます。</a:t>
            </a:r>
          </a:p>
          <a:p>
            <a:endParaRPr lang="en-US" altLang="ja-JP" dirty="0"/>
          </a:p>
          <a:p>
            <a:endParaRPr lang="ja-JP" altLang="en-US" dirty="0"/>
          </a:p>
          <a:p>
            <a:r>
              <a:rPr lang="ja-JP" altLang="en-US" dirty="0"/>
              <a:t>情報を確認する場合には、次の情報を指定することが必要です。</a:t>
            </a:r>
            <a:endParaRPr lang="en-US" altLang="ja-JP" dirty="0"/>
          </a:p>
          <a:p>
            <a:endParaRPr lang="ja-JP" altLang="en-US" dirty="0"/>
          </a:p>
          <a:p>
            <a:r>
              <a:rPr lang="ja-JP" altLang="en-US" dirty="0"/>
              <a:t>・世帯情報、税・所得、健康・医療などの分野項目の指定</a:t>
            </a:r>
            <a:endParaRPr lang="en-US" altLang="ja-JP" dirty="0"/>
          </a:p>
          <a:p>
            <a:endParaRPr lang="ja-JP" altLang="en-US" dirty="0"/>
          </a:p>
          <a:p>
            <a:r>
              <a:rPr lang="ja-JP" altLang="en-US" dirty="0"/>
              <a:t>・確認対象日、いつの時点のあなたの情報の内容が必要か、日付などの指定</a:t>
            </a:r>
            <a:endParaRPr lang="en-US" altLang="ja-JP" dirty="0"/>
          </a:p>
          <a:p>
            <a:endParaRPr lang="en-US" altLang="ja-JP" dirty="0"/>
          </a:p>
          <a:p>
            <a:r>
              <a:rPr lang="ja-JP" altLang="en-US" dirty="0"/>
              <a:t>これらを指定することで、ご自身の情報が参照できます。</a:t>
            </a:r>
          </a:p>
          <a:p>
            <a:endParaRPr lang="ja-JP" altLang="en-US" dirty="0"/>
          </a:p>
          <a:p>
            <a:r>
              <a:rPr lang="en-US" altLang="ja-JP" dirty="0"/>
              <a:t>【</a:t>
            </a:r>
            <a:r>
              <a:rPr lang="ja-JP" altLang="en-US" dirty="0"/>
              <a:t>補足説明</a:t>
            </a:r>
            <a:r>
              <a:rPr lang="en-US" altLang="ja-JP" dirty="0"/>
              <a:t>】</a:t>
            </a:r>
          </a:p>
          <a:p>
            <a:r>
              <a:rPr lang="ja-JP" altLang="en-US" dirty="0"/>
              <a:t>講師の皆様は、例えば前年度の所得の金額をスマートフォンで簡単に確認できるなど、具体的なメリットを伝えられると良いでしょう。</a:t>
            </a:r>
          </a:p>
          <a:p>
            <a:endParaRPr lang="ja-JP" altLang="en-US" dirty="0"/>
          </a:p>
          <a:p>
            <a:endParaRPr lang="en-US" altLang="ja-JP" dirty="0"/>
          </a:p>
        </p:txBody>
      </p:sp>
      <p:sp>
        <p:nvSpPr>
          <p:cNvPr id="7" name="スライド イメージ プレースホルダー 6">
            <a:extLst>
              <a:ext uri="{FF2B5EF4-FFF2-40B4-BE49-F238E27FC236}">
                <a16:creationId xmlns:a16="http://schemas.microsoft.com/office/drawing/2014/main" id="{B95A9BCB-29D0-5D0C-EB35-6EDD10CA4C5A}"/>
              </a:ext>
            </a:extLst>
          </p:cNvPr>
          <p:cNvSpPr>
            <a:spLocks noGrp="1" noRot="1" noChangeAspect="1"/>
          </p:cNvSpPr>
          <p:nvPr>
            <p:ph type="sldImg"/>
          </p:nvPr>
        </p:nvSpPr>
        <p:spPr/>
      </p:sp>
    </p:spTree>
    <p:extLst>
      <p:ext uri="{BB962C8B-B14F-4D97-AF65-F5344CB8AC3E}">
        <p14:creationId xmlns:p14="http://schemas.microsoft.com/office/powerpoint/2010/main" val="16568444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それでは、やりとり履歴があるか確認してみましょう。</a:t>
            </a:r>
            <a:endParaRPr lang="en-US" altLang="ja-JP" dirty="0"/>
          </a:p>
          <a:p>
            <a:endParaRPr lang="ja-JP" altLang="en-US" dirty="0"/>
          </a:p>
          <a:p>
            <a:r>
              <a:rPr lang="ja-JP" altLang="en-US" dirty="0"/>
              <a:t>①ホーム画面を下から上にスクロールします。</a:t>
            </a:r>
            <a:endParaRPr lang="en-US" altLang="ja-JP" dirty="0"/>
          </a:p>
          <a:p>
            <a:endParaRPr lang="en-US" altLang="ja-JP" dirty="0"/>
          </a:p>
          <a:p>
            <a:pPr defTabSz="954446">
              <a:defRPr/>
            </a:pPr>
            <a:r>
              <a:rPr lang="ja-JP" altLang="en-US" dirty="0"/>
              <a:t>②「履歴を確認」をタップします。</a:t>
            </a:r>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57</a:t>
            </a:fld>
            <a:endParaRPr lang="ja-JP" altLang="en-US"/>
          </a:p>
        </p:txBody>
      </p:sp>
      <p:sp>
        <p:nvSpPr>
          <p:cNvPr id="7" name="スライド イメージ プレースホルダー 6">
            <a:extLst>
              <a:ext uri="{FF2B5EF4-FFF2-40B4-BE49-F238E27FC236}">
                <a16:creationId xmlns:a16="http://schemas.microsoft.com/office/drawing/2014/main" id="{49F4ED33-38BD-76DC-D755-B57BE75A4EB8}"/>
              </a:ext>
            </a:extLst>
          </p:cNvPr>
          <p:cNvSpPr>
            <a:spLocks noGrp="1" noRot="1" noChangeAspect="1"/>
          </p:cNvSpPr>
          <p:nvPr>
            <p:ph type="sldImg"/>
          </p:nvPr>
        </p:nvSpPr>
        <p:spPr/>
      </p:sp>
    </p:spTree>
    <p:extLst>
      <p:ext uri="{BB962C8B-B14F-4D97-AF65-F5344CB8AC3E}">
        <p14:creationId xmlns:p14="http://schemas.microsoft.com/office/powerpoint/2010/main" val="30857692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③「やりとり履歴」があれば赤枠内に表示されます。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58</a:t>
            </a:fld>
            <a:endParaRPr lang="ja-JP" altLang="en-US"/>
          </a:p>
        </p:txBody>
      </p:sp>
      <p:sp>
        <p:nvSpPr>
          <p:cNvPr id="7" name="スライド イメージ プレースホルダー 6">
            <a:extLst>
              <a:ext uri="{FF2B5EF4-FFF2-40B4-BE49-F238E27FC236}">
                <a16:creationId xmlns:a16="http://schemas.microsoft.com/office/drawing/2014/main" id="{10F2B78F-5C32-2DB4-D9F8-6C31D085A85F}"/>
              </a:ext>
            </a:extLst>
          </p:cNvPr>
          <p:cNvSpPr>
            <a:spLocks noGrp="1" noRot="1" noChangeAspect="1"/>
          </p:cNvSpPr>
          <p:nvPr>
            <p:ph type="sldImg"/>
          </p:nvPr>
        </p:nvSpPr>
        <p:spPr/>
      </p:sp>
    </p:spTree>
    <p:extLst>
      <p:ext uri="{BB962C8B-B14F-4D97-AF65-F5344CB8AC3E}">
        <p14:creationId xmlns:p14="http://schemas.microsoft.com/office/powerpoint/2010/main" val="32006111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ここでは、「お知らせ」について、検索画面の表示までご説明いたします。</a:t>
            </a:r>
          </a:p>
          <a:p>
            <a:endParaRPr lang="ja-JP" altLang="en-US" dirty="0"/>
          </a:p>
          <a:p>
            <a:r>
              <a:rPr lang="ja-JP" altLang="en-US" dirty="0"/>
              <a:t>①ホーム画面の「お知らせ」をタップします。</a:t>
            </a:r>
            <a:endParaRPr lang="en-US" altLang="ja-JP" dirty="0"/>
          </a:p>
          <a:p>
            <a:endParaRPr lang="en-US" altLang="ja-JP" dirty="0"/>
          </a:p>
          <a:p>
            <a:pPr defTabSz="954446">
              <a:defRPr/>
            </a:pPr>
            <a:r>
              <a:rPr lang="ja-JP" altLang="en-US" dirty="0"/>
              <a:t>②届いているお知らせが一覧で表示されます。</a:t>
            </a:r>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59</a:t>
            </a:fld>
            <a:endParaRPr lang="ja-JP" altLang="en-US"/>
          </a:p>
        </p:txBody>
      </p:sp>
      <p:sp>
        <p:nvSpPr>
          <p:cNvPr id="7" name="スライド イメージ プレースホルダー 6">
            <a:extLst>
              <a:ext uri="{FF2B5EF4-FFF2-40B4-BE49-F238E27FC236}">
                <a16:creationId xmlns:a16="http://schemas.microsoft.com/office/drawing/2014/main" id="{FEC8EFA5-51E6-06BE-E854-EBC5CCE1DD5D}"/>
              </a:ext>
            </a:extLst>
          </p:cNvPr>
          <p:cNvSpPr>
            <a:spLocks noGrp="1" noRot="1" noChangeAspect="1"/>
          </p:cNvSpPr>
          <p:nvPr>
            <p:ph type="sldImg"/>
          </p:nvPr>
        </p:nvSpPr>
        <p:spPr/>
      </p:sp>
    </p:spTree>
    <p:extLst>
      <p:ext uri="{BB962C8B-B14F-4D97-AF65-F5344CB8AC3E}">
        <p14:creationId xmlns:p14="http://schemas.microsoft.com/office/powerpoint/2010/main" val="3344610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マイナポータルとは、政府が運営するオンラインサービスです。</a:t>
            </a:r>
            <a:endParaRPr lang="en-US" altLang="ja-JP" dirty="0"/>
          </a:p>
          <a:p>
            <a:endParaRPr lang="en-US" altLang="ja-JP" dirty="0"/>
          </a:p>
          <a:p>
            <a:endParaRPr lang="en-US" altLang="ja-JP" dirty="0"/>
          </a:p>
          <a:p>
            <a:r>
              <a:rPr lang="ja-JP" altLang="en-US" dirty="0"/>
              <a:t>子育てや介護をはじめとする行政サービスの検索やオンライン申請ができたり、行政からのお知らせを受け取ることができる自分専用のサイトです。</a:t>
            </a:r>
            <a:endParaRPr lang="en-US" altLang="ja-JP" dirty="0"/>
          </a:p>
          <a:p>
            <a:endParaRPr lang="en-US" altLang="ja-JP" dirty="0"/>
          </a:p>
          <a:p>
            <a:r>
              <a:rPr lang="ja-JP" altLang="en-US" dirty="0"/>
              <a:t>一部の機能の利用にはマイナンバーカードは不要ですが、マイナンバーカードでログインすれば全ての機能を利用することができます。</a:t>
            </a:r>
            <a:endParaRPr lang="en-US" altLang="ja-JP" dirty="0"/>
          </a:p>
          <a:p>
            <a:endParaRPr lang="en-US" altLang="ja-JP" dirty="0"/>
          </a:p>
          <a:p>
            <a:endParaRPr lang="en-US" altLang="ja-JP" dirty="0"/>
          </a:p>
          <a:p>
            <a:r>
              <a:rPr lang="ja-JP" altLang="en-US" dirty="0"/>
              <a:t>マイナポータルを利用するには</a:t>
            </a:r>
            <a:endParaRPr lang="en-US" altLang="ja-JP" dirty="0"/>
          </a:p>
          <a:p>
            <a:endParaRPr lang="en-US" altLang="ja-JP" dirty="0"/>
          </a:p>
          <a:p>
            <a:r>
              <a:rPr lang="ja-JP" altLang="en-US" dirty="0"/>
              <a:t>①スマートフォンの場合はマイナンバーカード読み取り対応の機種、パソコンの場合はマイナンバーカードに対応する</a:t>
            </a:r>
            <a:r>
              <a:rPr lang="en-US" altLang="ja-JP" dirty="0"/>
              <a:t>IC</a:t>
            </a:r>
            <a:r>
              <a:rPr lang="ja-JP" altLang="en-US" dirty="0"/>
              <a:t>カードリーダーが必要です。</a:t>
            </a:r>
            <a:endParaRPr lang="en-US" altLang="ja-JP" dirty="0"/>
          </a:p>
          <a:p>
            <a:endParaRPr lang="en-US" altLang="ja-JP" dirty="0"/>
          </a:p>
          <a:p>
            <a:r>
              <a:rPr lang="ja-JP" altLang="en-US" dirty="0"/>
              <a:t>②ログイン時に利用者証明用電子証明書のパスワード（数字４桁）が必要です。　　　</a:t>
            </a:r>
            <a:endParaRPr lang="en-US" altLang="ja-JP" dirty="0"/>
          </a:p>
          <a:p>
            <a:r>
              <a:rPr lang="ja-JP" altLang="en-US" dirty="0"/>
              <a:t>　</a:t>
            </a:r>
          </a:p>
          <a:p>
            <a:r>
              <a:rPr lang="ja-JP" altLang="en-US" dirty="0"/>
              <a:t>　</a:t>
            </a:r>
            <a:r>
              <a:rPr lang="en-US" altLang="ja-JP" dirty="0"/>
              <a:t>※</a:t>
            </a:r>
            <a:r>
              <a:rPr lang="ja-JP" altLang="en-US" dirty="0"/>
              <a:t>パスワードは</a:t>
            </a:r>
            <a:r>
              <a:rPr lang="en-US" altLang="ja-JP" dirty="0"/>
              <a:t>3</a:t>
            </a:r>
            <a:r>
              <a:rPr lang="ja-JP" altLang="en-US" dirty="0"/>
              <a:t>回連続で間違えるとロックがかかってしまいますので、正しいパスワードを事前に確認してから入力してください。</a:t>
            </a:r>
            <a:endParaRPr lang="en-US" altLang="ja-JP" dirty="0"/>
          </a:p>
          <a:p>
            <a:endParaRPr lang="en-US" altLang="ja-JP" dirty="0"/>
          </a:p>
          <a:p>
            <a:r>
              <a:rPr lang="ja-JP" altLang="en-US" dirty="0"/>
              <a:t>③パスワードを正しく入力した後、マイナンバーカードをスマートフォンまたは</a:t>
            </a:r>
            <a:r>
              <a:rPr lang="en-US" altLang="ja-JP" dirty="0"/>
              <a:t>IC</a:t>
            </a:r>
            <a:r>
              <a:rPr lang="ja-JP" altLang="en-US" dirty="0"/>
              <a:t>カードリーダーにかざすことでマイナポータルを利用することができます。</a:t>
            </a:r>
          </a:p>
          <a:p>
            <a:endParaRPr lang="en-US" altLang="ja-JP" dirty="0"/>
          </a:p>
          <a:p>
            <a:endParaRPr lang="ja-JP" altLang="en-US" dirty="0"/>
          </a:p>
          <a:p>
            <a:r>
              <a:rPr lang="en-US" altLang="ja-JP" dirty="0"/>
              <a:t>【</a:t>
            </a:r>
            <a:r>
              <a:rPr lang="ja-JP" altLang="en-US" dirty="0"/>
              <a:t>補足説明</a:t>
            </a:r>
            <a:r>
              <a:rPr lang="en-US" altLang="ja-JP" dirty="0"/>
              <a:t>】</a:t>
            </a:r>
          </a:p>
          <a:p>
            <a:r>
              <a:rPr lang="ja-JP" altLang="en-US" dirty="0"/>
              <a:t>講師の皆様は、本講座を受講するにあたって、マイナンバーカード読み取り対応のスマートフォン、マイナンバーカード、利用者証明用電子証明書の数字４桁のパスワードが必要である点をご説明ください。</a:t>
            </a:r>
            <a:endParaRPr lang="en-US" altLang="ja-JP" dirty="0"/>
          </a:p>
          <a:p>
            <a:endParaRPr lang="en-US" altLang="ja-JP" dirty="0"/>
          </a:p>
          <a:p>
            <a:r>
              <a:rPr lang="ja-JP" altLang="en-US" dirty="0"/>
              <a:t>また、受講者の皆様がパスワードを理解しているかも、講座の中でご確認ください。</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a:t>
            </a:fld>
            <a:endParaRPr lang="ja-JP" altLang="en-US"/>
          </a:p>
        </p:txBody>
      </p:sp>
      <p:sp>
        <p:nvSpPr>
          <p:cNvPr id="10" name="スライド イメージ プレースホルダー 9">
            <a:extLst>
              <a:ext uri="{FF2B5EF4-FFF2-40B4-BE49-F238E27FC236}">
                <a16:creationId xmlns:a16="http://schemas.microsoft.com/office/drawing/2014/main" id="{665874C6-AEC6-5106-96B2-3204D367E921}"/>
              </a:ext>
            </a:extLst>
          </p:cNvPr>
          <p:cNvSpPr>
            <a:spLocks noGrp="1" noRot="1" noChangeAspect="1"/>
          </p:cNvSpPr>
          <p:nvPr>
            <p:ph type="sldImg"/>
          </p:nvPr>
        </p:nvSpPr>
        <p:spPr/>
      </p:sp>
    </p:spTree>
    <p:extLst>
      <p:ext uri="{BB962C8B-B14F-4D97-AF65-F5344CB8AC3E}">
        <p14:creationId xmlns:p14="http://schemas.microsoft.com/office/powerpoint/2010/main" val="33007485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外部サイトとの連携の使い方についてご説明いたします。</a:t>
            </a:r>
          </a:p>
          <a:p>
            <a:endParaRPr lang="ja-JP" altLang="en-US" dirty="0"/>
          </a:p>
          <a:p>
            <a:r>
              <a:rPr lang="ja-JP" altLang="en-US" dirty="0"/>
              <a:t>外部サイトとの連携では、マイナポータルと外部サイトをつなぎ、つないだサイトのサービスを受けることができます。</a:t>
            </a:r>
            <a:endParaRPr lang="en-US" altLang="ja-JP" dirty="0"/>
          </a:p>
          <a:p>
            <a:endParaRPr lang="ja-JP" altLang="en-US" dirty="0"/>
          </a:p>
          <a:p>
            <a:r>
              <a:rPr lang="ja-JP" altLang="en-US" dirty="0"/>
              <a:t>例えば年末調整手続において、生命保険控除証明書等のデータをまとめて入手し、控除申告書へ自動入力ができます。</a:t>
            </a:r>
          </a:p>
          <a:p>
            <a:endParaRPr lang="ja-JP" altLang="en-US" dirty="0"/>
          </a:p>
        </p:txBody>
      </p:sp>
      <p:sp>
        <p:nvSpPr>
          <p:cNvPr id="7" name="スライド イメージ プレースホルダー 6">
            <a:extLst>
              <a:ext uri="{FF2B5EF4-FFF2-40B4-BE49-F238E27FC236}">
                <a16:creationId xmlns:a16="http://schemas.microsoft.com/office/drawing/2014/main" id="{A4E872D4-A146-DEE3-A4FC-A8BF93EB9B02}"/>
              </a:ext>
            </a:extLst>
          </p:cNvPr>
          <p:cNvSpPr>
            <a:spLocks noGrp="1" noRot="1" noChangeAspect="1"/>
          </p:cNvSpPr>
          <p:nvPr>
            <p:ph type="sldImg"/>
          </p:nvPr>
        </p:nvSpPr>
        <p:spPr/>
      </p:sp>
    </p:spTree>
    <p:extLst>
      <p:ext uri="{BB962C8B-B14F-4D97-AF65-F5344CB8AC3E}">
        <p14:creationId xmlns:p14="http://schemas.microsoft.com/office/powerpoint/2010/main" val="4736751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外部サイトとの連携方法についてご説明いたします。</a:t>
            </a:r>
          </a:p>
          <a:p>
            <a:endParaRPr lang="ja-JP" altLang="en-US" dirty="0"/>
          </a:p>
          <a:p>
            <a:r>
              <a:rPr lang="ja-JP" altLang="en-US" dirty="0"/>
              <a:t>①ホーム画面右上にある横三本の線のマークをタップします。</a:t>
            </a:r>
            <a:endParaRPr lang="en-US" altLang="ja-JP" dirty="0"/>
          </a:p>
          <a:p>
            <a:endParaRPr lang="en-US" altLang="ja-JP" dirty="0"/>
          </a:p>
          <a:p>
            <a:pPr defTabSz="954446">
              <a:defRPr/>
            </a:pPr>
            <a:r>
              <a:rPr lang="ja-JP" altLang="en-US" dirty="0"/>
              <a:t>②「外部サイトとの連携」をタップします。</a:t>
            </a:r>
          </a:p>
          <a:p>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61</a:t>
            </a:fld>
            <a:endParaRPr lang="ja-JP" altLang="en-US"/>
          </a:p>
        </p:txBody>
      </p:sp>
      <p:sp>
        <p:nvSpPr>
          <p:cNvPr id="7" name="スライド イメージ プレースホルダー 6">
            <a:extLst>
              <a:ext uri="{FF2B5EF4-FFF2-40B4-BE49-F238E27FC236}">
                <a16:creationId xmlns:a16="http://schemas.microsoft.com/office/drawing/2014/main" id="{CD7D639E-1A11-EB9C-7DEF-42893BCF564F}"/>
              </a:ext>
            </a:extLst>
          </p:cNvPr>
          <p:cNvSpPr>
            <a:spLocks noGrp="1" noRot="1" noChangeAspect="1"/>
          </p:cNvSpPr>
          <p:nvPr>
            <p:ph type="sldImg"/>
          </p:nvPr>
        </p:nvSpPr>
        <p:spPr/>
      </p:sp>
    </p:spTree>
    <p:extLst>
      <p:ext uri="{BB962C8B-B14F-4D97-AF65-F5344CB8AC3E}">
        <p14:creationId xmlns:p14="http://schemas.microsoft.com/office/powerpoint/2010/main" val="4757651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③外部サイトとの連携画面を下から上にスクロールします。</a:t>
            </a:r>
          </a:p>
          <a:p>
            <a:endParaRPr lang="en-US" altLang="ja-JP" dirty="0"/>
          </a:p>
          <a:p>
            <a:r>
              <a:rPr lang="ja-JP" altLang="en-US" dirty="0"/>
              <a:t>④「連携」をタップすると各サービスと連動することができます。</a:t>
            </a:r>
          </a:p>
          <a:p>
            <a:endParaRPr lang="ja-JP" altLang="en-US" dirty="0"/>
          </a:p>
          <a:p>
            <a:r>
              <a:rPr lang="en-US" altLang="ja-JP" dirty="0"/>
              <a:t>【</a:t>
            </a:r>
            <a:r>
              <a:rPr lang="ja-JP" altLang="en-US" dirty="0"/>
              <a:t>補足説明</a:t>
            </a:r>
            <a:r>
              <a:rPr lang="en-US" altLang="ja-JP" dirty="0"/>
              <a:t>】</a:t>
            </a:r>
          </a:p>
          <a:p>
            <a:r>
              <a:rPr lang="ja-JP" altLang="en-US" dirty="0"/>
              <a:t>講師の皆様は、「外部サイトとの連携」で官民のサイトにつなげることができることをご案内ください。</a:t>
            </a:r>
            <a:endParaRPr lang="en-US" altLang="ja-JP" dirty="0"/>
          </a:p>
          <a:p>
            <a:endParaRPr lang="ja-JP" altLang="en-US" dirty="0"/>
          </a:p>
          <a:p>
            <a:r>
              <a:rPr lang="ja-JP" altLang="en-US" dirty="0"/>
              <a:t>例えば、公的機関は、</a:t>
            </a:r>
            <a:r>
              <a:rPr lang="en-US" altLang="ja-JP" dirty="0"/>
              <a:t>e-Tax</a:t>
            </a:r>
            <a:r>
              <a:rPr lang="ja-JP" altLang="en-US" dirty="0"/>
              <a:t>やねんきんネットなど、国の様々なサービスが利用でき、税金の申告や年金の情報をチェックすることが容易になります。</a:t>
            </a:r>
            <a:endParaRPr lang="en-US" altLang="ja-JP" dirty="0"/>
          </a:p>
          <a:p>
            <a:endParaRPr lang="ja-JP" altLang="en-US" dirty="0"/>
          </a:p>
          <a:p>
            <a:r>
              <a:rPr lang="ja-JP" altLang="en-US" dirty="0"/>
              <a:t>民間の関連サイトは、日本郵便のマイポストなど、生活を便利にする多様なサービスへのリンクが見つかります。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62</a:t>
            </a:fld>
            <a:endParaRPr lang="ja-JP" altLang="en-US"/>
          </a:p>
        </p:txBody>
      </p:sp>
      <p:sp>
        <p:nvSpPr>
          <p:cNvPr id="7" name="スライド イメージ プレースホルダー 6">
            <a:extLst>
              <a:ext uri="{FF2B5EF4-FFF2-40B4-BE49-F238E27FC236}">
                <a16:creationId xmlns:a16="http://schemas.microsoft.com/office/drawing/2014/main" id="{6636C5D2-4CD2-5F36-EF5A-8DF2A8A355F5}"/>
              </a:ext>
            </a:extLst>
          </p:cNvPr>
          <p:cNvSpPr>
            <a:spLocks noGrp="1" noRot="1" noChangeAspect="1"/>
          </p:cNvSpPr>
          <p:nvPr>
            <p:ph type="sldImg"/>
          </p:nvPr>
        </p:nvSpPr>
        <p:spPr/>
      </p:sp>
    </p:spTree>
    <p:extLst>
      <p:ext uri="{BB962C8B-B14F-4D97-AF65-F5344CB8AC3E}">
        <p14:creationId xmlns:p14="http://schemas.microsoft.com/office/powerpoint/2010/main" val="24698695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次に、利用履歴についてご説明いたします。</a:t>
            </a:r>
            <a:endParaRPr lang="en-US" altLang="ja-JP" dirty="0"/>
          </a:p>
          <a:p>
            <a:endParaRPr lang="ja-JP" altLang="en-US" dirty="0"/>
          </a:p>
          <a:p>
            <a:r>
              <a:rPr lang="ja-JP" altLang="en-US" dirty="0"/>
              <a:t>利用履歴ではあなた、またはあなたの代理人がマイナポータルで「いつ」「どのサービスを利用したか」等の情報を確認することができます。</a:t>
            </a:r>
          </a:p>
          <a:p>
            <a:endParaRPr lang="ja-JP" altLang="en-US" dirty="0"/>
          </a:p>
          <a:p>
            <a:r>
              <a:rPr lang="en-US" altLang="ja-JP" dirty="0"/>
              <a:t>【</a:t>
            </a:r>
            <a:r>
              <a:rPr lang="ja-JP" altLang="en-US" dirty="0"/>
              <a:t>補足説明</a:t>
            </a:r>
            <a:r>
              <a:rPr lang="en-US" altLang="ja-JP" dirty="0"/>
              <a:t>】</a:t>
            </a:r>
          </a:p>
          <a:p>
            <a:r>
              <a:rPr lang="ja-JP" altLang="en-US" dirty="0"/>
              <a:t>講師の方は、役所に書類を提出した際などに、自身の手元に書類のコピーや日付を控えておかなければいつどのような申請を行ったか確認することができませんが、</a:t>
            </a:r>
            <a:endParaRPr lang="en-US" altLang="ja-JP" dirty="0"/>
          </a:p>
          <a:p>
            <a:r>
              <a:rPr lang="ja-JP" altLang="en-US" dirty="0"/>
              <a:t>「利用履歴」を確認すれば簡単に履歴を見ることができる、等のメリットを伝えるようにしてください。</a:t>
            </a:r>
          </a:p>
          <a:p>
            <a:endParaRPr lang="ja-JP" altLang="en-US" dirty="0"/>
          </a:p>
        </p:txBody>
      </p:sp>
      <p:sp>
        <p:nvSpPr>
          <p:cNvPr id="7" name="スライド イメージ プレースホルダー 6">
            <a:extLst>
              <a:ext uri="{FF2B5EF4-FFF2-40B4-BE49-F238E27FC236}">
                <a16:creationId xmlns:a16="http://schemas.microsoft.com/office/drawing/2014/main" id="{96D8F941-1F7C-F61A-CA51-1A2563298CB7}"/>
              </a:ext>
            </a:extLst>
          </p:cNvPr>
          <p:cNvSpPr>
            <a:spLocks noGrp="1" noRot="1" noChangeAspect="1"/>
          </p:cNvSpPr>
          <p:nvPr>
            <p:ph type="sldImg"/>
          </p:nvPr>
        </p:nvSpPr>
        <p:spPr/>
      </p:sp>
    </p:spTree>
    <p:extLst>
      <p:ext uri="{BB962C8B-B14F-4D97-AF65-F5344CB8AC3E}">
        <p14:creationId xmlns:p14="http://schemas.microsoft.com/office/powerpoint/2010/main" val="14314485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次に、利用履歴の確認方法についてご説明いたします。</a:t>
            </a:r>
          </a:p>
          <a:p>
            <a:endParaRPr lang="ja-JP" altLang="en-US" dirty="0"/>
          </a:p>
          <a:p>
            <a:r>
              <a:rPr lang="ja-JP" altLang="en-US" dirty="0"/>
              <a:t>①ホーム画面を下から上にスクロールします。</a:t>
            </a:r>
            <a:endParaRPr lang="en-US" altLang="ja-JP" dirty="0"/>
          </a:p>
          <a:p>
            <a:endParaRPr lang="en-US" altLang="ja-JP" dirty="0"/>
          </a:p>
          <a:p>
            <a:pPr defTabSz="954446">
              <a:defRPr/>
            </a:pPr>
            <a:r>
              <a:rPr lang="ja-JP" altLang="en-US" dirty="0"/>
              <a:t>②「利用履歴」をタップします。</a:t>
            </a:r>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64</a:t>
            </a:fld>
            <a:endParaRPr lang="ja-JP" altLang="en-US"/>
          </a:p>
        </p:txBody>
      </p:sp>
      <p:sp>
        <p:nvSpPr>
          <p:cNvPr id="7" name="スライド イメージ プレースホルダー 6">
            <a:extLst>
              <a:ext uri="{FF2B5EF4-FFF2-40B4-BE49-F238E27FC236}">
                <a16:creationId xmlns:a16="http://schemas.microsoft.com/office/drawing/2014/main" id="{A3DF75E9-09B4-D6E7-02AF-2214045E57BB}"/>
              </a:ext>
            </a:extLst>
          </p:cNvPr>
          <p:cNvSpPr>
            <a:spLocks noGrp="1" noRot="1" noChangeAspect="1"/>
          </p:cNvSpPr>
          <p:nvPr>
            <p:ph type="sldImg"/>
          </p:nvPr>
        </p:nvSpPr>
        <p:spPr/>
      </p:sp>
    </p:spTree>
    <p:extLst>
      <p:ext uri="{BB962C8B-B14F-4D97-AF65-F5344CB8AC3E}">
        <p14:creationId xmlns:p14="http://schemas.microsoft.com/office/powerpoint/2010/main" val="26445064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③「利用履歴一覧画面」が表示されます。ここで利用履歴を確認することができます。</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65</a:t>
            </a:fld>
            <a:endParaRPr lang="ja-JP" altLang="en-US"/>
          </a:p>
        </p:txBody>
      </p:sp>
      <p:sp>
        <p:nvSpPr>
          <p:cNvPr id="7" name="スライド イメージ プレースホルダー 6">
            <a:extLst>
              <a:ext uri="{FF2B5EF4-FFF2-40B4-BE49-F238E27FC236}">
                <a16:creationId xmlns:a16="http://schemas.microsoft.com/office/drawing/2014/main" id="{8BA6F35F-9C5C-D5F6-3B4D-0D8AE05BB9B6}"/>
              </a:ext>
            </a:extLst>
          </p:cNvPr>
          <p:cNvSpPr>
            <a:spLocks noGrp="1" noRot="1" noChangeAspect="1"/>
          </p:cNvSpPr>
          <p:nvPr>
            <p:ph type="sldImg"/>
          </p:nvPr>
        </p:nvSpPr>
        <p:spPr/>
      </p:sp>
    </p:spTree>
    <p:extLst>
      <p:ext uri="{BB962C8B-B14F-4D97-AF65-F5344CB8AC3E}">
        <p14:creationId xmlns:p14="http://schemas.microsoft.com/office/powerpoint/2010/main" val="8142915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次に、「利用者登録変更」についてご説明いたします。</a:t>
            </a:r>
          </a:p>
          <a:p>
            <a:endParaRPr lang="en-US" altLang="ja-JP" dirty="0"/>
          </a:p>
          <a:p>
            <a:endParaRPr lang="ja-JP" altLang="en-US" dirty="0"/>
          </a:p>
          <a:p>
            <a:r>
              <a:rPr lang="ja-JP" altLang="en-US" dirty="0"/>
              <a:t>ここでは、マイナポータルの利用者情報の登録変更ができます。</a:t>
            </a:r>
            <a:endParaRPr lang="en-US" altLang="ja-JP" dirty="0"/>
          </a:p>
          <a:p>
            <a:endParaRPr lang="ja-JP" altLang="en-US" dirty="0"/>
          </a:p>
          <a:p>
            <a:r>
              <a:rPr lang="ja-JP" altLang="en-US" dirty="0"/>
              <a:t>変更できるのは、</a:t>
            </a:r>
            <a:endParaRPr lang="en-US" altLang="ja-JP" dirty="0"/>
          </a:p>
          <a:p>
            <a:endParaRPr lang="ja-JP" altLang="en-US" dirty="0"/>
          </a:p>
          <a:p>
            <a:r>
              <a:rPr lang="ja-JP" altLang="en-US" dirty="0"/>
              <a:t>・メール通知の変更</a:t>
            </a:r>
          </a:p>
          <a:p>
            <a:r>
              <a:rPr lang="ja-JP" altLang="en-US" dirty="0"/>
              <a:t>・メールアドレスの変更です。</a:t>
            </a:r>
          </a:p>
          <a:p>
            <a:endParaRPr lang="ja-JP" altLang="en-US" dirty="0"/>
          </a:p>
          <a:p>
            <a:r>
              <a:rPr lang="ja-JP" altLang="en-US" dirty="0"/>
              <a:t>メール通知の希望変更とは、マイナポータルにログインしたり、お知らせが来た際に、メールでの通知を希望するかどうかの変更です。</a:t>
            </a:r>
          </a:p>
        </p:txBody>
      </p:sp>
      <p:sp>
        <p:nvSpPr>
          <p:cNvPr id="7" name="スライド イメージ プレースホルダー 6">
            <a:extLst>
              <a:ext uri="{FF2B5EF4-FFF2-40B4-BE49-F238E27FC236}">
                <a16:creationId xmlns:a16="http://schemas.microsoft.com/office/drawing/2014/main" id="{C39371F8-5B76-987F-32C5-17BD93702E77}"/>
              </a:ext>
            </a:extLst>
          </p:cNvPr>
          <p:cNvSpPr>
            <a:spLocks noGrp="1" noRot="1" noChangeAspect="1"/>
          </p:cNvSpPr>
          <p:nvPr>
            <p:ph type="sldImg"/>
          </p:nvPr>
        </p:nvSpPr>
        <p:spPr/>
      </p:sp>
    </p:spTree>
    <p:extLst>
      <p:ext uri="{BB962C8B-B14F-4D97-AF65-F5344CB8AC3E}">
        <p14:creationId xmlns:p14="http://schemas.microsoft.com/office/powerpoint/2010/main" val="23466897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利用者登録変更の方法をご説明いたします。</a:t>
            </a:r>
          </a:p>
          <a:p>
            <a:endParaRPr lang="ja-JP" altLang="en-US" dirty="0"/>
          </a:p>
          <a:p>
            <a:r>
              <a:rPr lang="ja-JP" altLang="en-US" dirty="0"/>
              <a:t>①ホーム画面右上にある横三本の線のマークをタップします。</a:t>
            </a:r>
            <a:endParaRPr lang="en-US" altLang="ja-JP" dirty="0"/>
          </a:p>
          <a:p>
            <a:endParaRPr lang="en-US" altLang="ja-JP" dirty="0"/>
          </a:p>
          <a:p>
            <a:pPr defTabSz="954446">
              <a:defRPr/>
            </a:pPr>
            <a:r>
              <a:rPr lang="ja-JP" altLang="en-US" dirty="0"/>
              <a:t>②「メール通知」をタップします。</a:t>
            </a:r>
          </a:p>
          <a:p>
            <a:endParaRPr lang="en-US" altLang="ja-JP" dirty="0"/>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67</a:t>
            </a:fld>
            <a:endParaRPr lang="ja-JP" altLang="en-US"/>
          </a:p>
        </p:txBody>
      </p:sp>
      <p:sp>
        <p:nvSpPr>
          <p:cNvPr id="7" name="スライド イメージ プレースホルダー 6">
            <a:extLst>
              <a:ext uri="{FF2B5EF4-FFF2-40B4-BE49-F238E27FC236}">
                <a16:creationId xmlns:a16="http://schemas.microsoft.com/office/drawing/2014/main" id="{9B3C7999-966D-1E93-FCB8-01F5FD462235}"/>
              </a:ext>
            </a:extLst>
          </p:cNvPr>
          <p:cNvSpPr>
            <a:spLocks noGrp="1" noRot="1" noChangeAspect="1"/>
          </p:cNvSpPr>
          <p:nvPr>
            <p:ph type="sldImg"/>
          </p:nvPr>
        </p:nvSpPr>
        <p:spPr/>
      </p:sp>
    </p:spTree>
    <p:extLst>
      <p:ext uri="{BB962C8B-B14F-4D97-AF65-F5344CB8AC3E}">
        <p14:creationId xmlns:p14="http://schemas.microsoft.com/office/powerpoint/2010/main" val="34925153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③登録した利用者情報が表示されますので、変更したいところを選び変更します。</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68</a:t>
            </a:fld>
            <a:endParaRPr lang="ja-JP" altLang="en-US"/>
          </a:p>
        </p:txBody>
      </p:sp>
      <p:sp>
        <p:nvSpPr>
          <p:cNvPr id="7" name="スライド イメージ プレースホルダー 6">
            <a:extLst>
              <a:ext uri="{FF2B5EF4-FFF2-40B4-BE49-F238E27FC236}">
                <a16:creationId xmlns:a16="http://schemas.microsoft.com/office/drawing/2014/main" id="{99D7C812-7999-7F96-120A-71DA13719B0E}"/>
              </a:ext>
            </a:extLst>
          </p:cNvPr>
          <p:cNvSpPr>
            <a:spLocks noGrp="1" noRot="1" noChangeAspect="1"/>
          </p:cNvSpPr>
          <p:nvPr>
            <p:ph type="sldImg"/>
          </p:nvPr>
        </p:nvSpPr>
        <p:spPr/>
      </p:sp>
    </p:spTree>
    <p:extLst>
      <p:ext uri="{BB962C8B-B14F-4D97-AF65-F5344CB8AC3E}">
        <p14:creationId xmlns:p14="http://schemas.microsoft.com/office/powerpoint/2010/main" val="40731091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en-US" altLang="ja-JP" dirty="0"/>
              <a:t>【</a:t>
            </a:r>
            <a:r>
              <a:rPr lang="ja-JP" altLang="en-US" dirty="0"/>
              <a:t>説明原稿</a:t>
            </a:r>
            <a:r>
              <a:rPr lang="en-US" altLang="ja-JP" dirty="0"/>
              <a:t>】</a:t>
            </a:r>
          </a:p>
          <a:p>
            <a:r>
              <a:rPr lang="ja-JP" altLang="en-US" dirty="0"/>
              <a:t>次に、代理人の登録・変更についてご説明いたします。</a:t>
            </a:r>
            <a:endParaRPr lang="en-US" altLang="ja-JP" dirty="0"/>
          </a:p>
          <a:p>
            <a:endParaRPr lang="en-US" altLang="ja-JP" dirty="0"/>
          </a:p>
          <a:p>
            <a:r>
              <a:rPr lang="ja-JP" altLang="en-US" dirty="0"/>
              <a:t>代理人登録をすることで、代理人があなたの代わりにマイナポータルの機能を使うことができるようになります。</a:t>
            </a:r>
          </a:p>
          <a:p>
            <a:r>
              <a:rPr lang="ja-JP" altLang="en-US" dirty="0"/>
              <a:t>代理人を設定する際は、あなたが代理人同席のもと、代理人に利用を許可するサービスや、代理できる期間等を入力し、代理人が自身のマイナンバーカードを読み込ませて代理人登録を行います。</a:t>
            </a:r>
            <a:endParaRPr lang="en-US" altLang="ja-JP" dirty="0"/>
          </a:p>
          <a:p>
            <a:r>
              <a:rPr lang="ja-JP" altLang="en-US" dirty="0"/>
              <a:t>代理人登録後、あなたに代わって代理人が作業できるようになります。</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講師の皆様は、代理人を設定することにより、一部の機能について代理人が代わりに作業することができるようになるということをご説明ください。</a:t>
            </a:r>
            <a:endParaRPr lang="en-US" altLang="ja-JP" dirty="0"/>
          </a:p>
          <a:p>
            <a:r>
              <a:rPr lang="ja-JP" altLang="en-US" dirty="0"/>
              <a:t>例えば、ご家族が受講者の情報を見る必要がある場合、ご家族を代理人設定することにより、確認が可能になります。</a:t>
            </a:r>
            <a:endParaRPr lang="en-US" altLang="ja-JP" dirty="0"/>
          </a:p>
          <a:p>
            <a:endParaRPr lang="en-US" altLang="ja-JP" dirty="0"/>
          </a:p>
          <a:p>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id="{A7D18C4F-69B9-8317-359C-7C2AE5F8DA95}"/>
              </a:ext>
            </a:extLst>
          </p:cNvPr>
          <p:cNvSpPr>
            <a:spLocks noGrp="1" noRot="1" noChangeAspect="1"/>
          </p:cNvSpPr>
          <p:nvPr>
            <p:ph type="sldImg"/>
          </p:nvPr>
        </p:nvSpPr>
        <p:spPr/>
      </p:sp>
    </p:spTree>
    <p:extLst>
      <p:ext uri="{BB962C8B-B14F-4D97-AF65-F5344CB8AC3E}">
        <p14:creationId xmlns:p14="http://schemas.microsoft.com/office/powerpoint/2010/main" val="2343321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次にマイナポータルの画面の構成をご説明いたします。</a:t>
            </a:r>
            <a:endParaRPr lang="en-US" altLang="ja-JP" dirty="0"/>
          </a:p>
          <a:p>
            <a:endParaRPr lang="en-US" altLang="ja-JP" dirty="0"/>
          </a:p>
          <a:p>
            <a:endParaRPr lang="en-US" altLang="ja-JP" dirty="0"/>
          </a:p>
          <a:p>
            <a:r>
              <a:rPr lang="ja-JP" altLang="en-US" dirty="0"/>
              <a:t>マイナポータルは大きく分けて</a:t>
            </a:r>
            <a:r>
              <a:rPr lang="en-US" altLang="ja-JP" dirty="0"/>
              <a:t>3</a:t>
            </a:r>
            <a:r>
              <a:rPr lang="ja-JP" altLang="en-US" dirty="0"/>
              <a:t>つのタブとメニューで構成されております。</a:t>
            </a:r>
            <a:endParaRPr lang="en-US" altLang="ja-JP" dirty="0"/>
          </a:p>
          <a:p>
            <a:endParaRPr lang="en-US" altLang="ja-JP" dirty="0"/>
          </a:p>
          <a:p>
            <a:r>
              <a:rPr lang="ja-JP" altLang="en-US" dirty="0"/>
              <a:t>①「ホーム」で、健康保険証や公金受取口座などの情報の確認が可能です。</a:t>
            </a:r>
            <a:endParaRPr lang="en-US" altLang="ja-JP" dirty="0"/>
          </a:p>
          <a:p>
            <a:endParaRPr lang="en-US" altLang="ja-JP" dirty="0"/>
          </a:p>
          <a:p>
            <a:pPr defTabSz="954446">
              <a:defRPr/>
            </a:pPr>
            <a:r>
              <a:rPr lang="ja-JP" altLang="en-US" dirty="0"/>
              <a:t>②「やること」で、利用者証明用電子証明書の更新などの進捗確認をすることができます。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a:t>
            </a:fld>
            <a:endParaRPr lang="ja-JP" altLang="en-US"/>
          </a:p>
        </p:txBody>
      </p:sp>
      <p:sp>
        <p:nvSpPr>
          <p:cNvPr id="7" name="スライド イメージ プレースホルダー 6">
            <a:extLst>
              <a:ext uri="{FF2B5EF4-FFF2-40B4-BE49-F238E27FC236}">
                <a16:creationId xmlns:a16="http://schemas.microsoft.com/office/drawing/2014/main" id="{EE723866-97DA-9D70-1452-8E336A60AF91}"/>
              </a:ext>
            </a:extLst>
          </p:cNvPr>
          <p:cNvSpPr>
            <a:spLocks noGrp="1" noRot="1" noChangeAspect="1"/>
          </p:cNvSpPr>
          <p:nvPr>
            <p:ph type="sldImg"/>
          </p:nvPr>
        </p:nvSpPr>
        <p:spPr/>
      </p:sp>
    </p:spTree>
    <p:extLst>
      <p:ext uri="{BB962C8B-B14F-4D97-AF65-F5344CB8AC3E}">
        <p14:creationId xmlns:p14="http://schemas.microsoft.com/office/powerpoint/2010/main" val="12597244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代理人の登録・変更方法について確認してみましょう。</a:t>
            </a:r>
          </a:p>
          <a:p>
            <a:endParaRPr lang="en-US" altLang="ja-JP" dirty="0"/>
          </a:p>
          <a:p>
            <a:r>
              <a:rPr lang="ja-JP" altLang="en-US" dirty="0"/>
              <a:t>①ホーム画面右上にある横三本の線のマークをタップします。</a:t>
            </a:r>
            <a:endParaRPr lang="en-US" altLang="ja-JP" dirty="0"/>
          </a:p>
          <a:p>
            <a:endParaRPr lang="en-US" altLang="ja-JP" dirty="0"/>
          </a:p>
          <a:p>
            <a:pPr defTabSz="954446">
              <a:defRPr/>
            </a:pPr>
            <a:r>
              <a:rPr lang="ja-JP" altLang="en-US" dirty="0"/>
              <a:t>②「代理人の登録」をタップします。</a:t>
            </a:r>
          </a:p>
          <a:p>
            <a:endParaRPr lang="en-US" altLang="ja-JP" dirty="0"/>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70</a:t>
            </a:fld>
            <a:endParaRPr lang="ja-JP" altLang="en-US"/>
          </a:p>
        </p:txBody>
      </p:sp>
      <p:sp>
        <p:nvSpPr>
          <p:cNvPr id="7" name="スライド イメージ プレースホルダー 6">
            <a:extLst>
              <a:ext uri="{FF2B5EF4-FFF2-40B4-BE49-F238E27FC236}">
                <a16:creationId xmlns:a16="http://schemas.microsoft.com/office/drawing/2014/main" id="{A0DC286E-73C5-39F5-04B0-01913F805342}"/>
              </a:ext>
            </a:extLst>
          </p:cNvPr>
          <p:cNvSpPr>
            <a:spLocks noGrp="1" noRot="1" noChangeAspect="1"/>
          </p:cNvSpPr>
          <p:nvPr>
            <p:ph type="sldImg"/>
          </p:nvPr>
        </p:nvSpPr>
        <p:spPr/>
      </p:sp>
    </p:spTree>
    <p:extLst>
      <p:ext uri="{BB962C8B-B14F-4D97-AF65-F5344CB8AC3E}">
        <p14:creationId xmlns:p14="http://schemas.microsoft.com/office/powerpoint/2010/main" val="21485297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③行いたい操作を選び、登録・変更をします。</a:t>
            </a:r>
          </a:p>
          <a:p>
            <a:endParaRPr lang="en-US" altLang="ja-JP" dirty="0"/>
          </a:p>
          <a:p>
            <a:pPr lvl="0"/>
            <a:r>
              <a:rPr lang="ja-JP" altLang="en-US" dirty="0"/>
              <a:t>マイナポータルについての講座は以上です。</a:t>
            </a:r>
          </a:p>
          <a:p>
            <a:endParaRPr lang="en-US" altLang="ja-JP" dirty="0"/>
          </a:p>
          <a:p>
            <a:r>
              <a:rPr lang="en-US" altLang="ja-JP" dirty="0"/>
              <a:t>【</a:t>
            </a:r>
            <a:r>
              <a:rPr lang="ja-JP" altLang="en-US" dirty="0"/>
              <a:t>補足説明</a:t>
            </a:r>
            <a:r>
              <a:rPr lang="en-US" altLang="ja-JP" dirty="0"/>
              <a:t>】</a:t>
            </a:r>
          </a:p>
          <a:p>
            <a:r>
              <a:rPr lang="ja-JP" altLang="en-US" dirty="0"/>
              <a:t>講師の皆様は、代理人登録を行いたい場合、ご自宅等のパソコンで</a:t>
            </a:r>
            <a:r>
              <a:rPr lang="en-US" altLang="ja-JP" dirty="0"/>
              <a:t>QR</a:t>
            </a:r>
            <a:r>
              <a:rPr lang="ja-JP" altLang="en-US" dirty="0"/>
              <a:t>コードの表示のあるサイトから登録を行っていただくようにご案内ください。</a:t>
            </a:r>
          </a:p>
          <a:p>
            <a:endParaRPr lang="ja-JP" altLang="en-US" dirty="0"/>
          </a:p>
          <a:p>
            <a:endParaRPr lang="en-US" altLang="ja-JP" dirty="0"/>
          </a:p>
          <a:p>
            <a:endParaRPr lang="ja-JP" altLang="en-US"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71</a:t>
            </a:fld>
            <a:endParaRPr lang="ja-JP" altLang="en-US"/>
          </a:p>
        </p:txBody>
      </p:sp>
      <p:sp>
        <p:nvSpPr>
          <p:cNvPr id="7" name="スライド イメージ プレースホルダー 6">
            <a:extLst>
              <a:ext uri="{FF2B5EF4-FFF2-40B4-BE49-F238E27FC236}">
                <a16:creationId xmlns:a16="http://schemas.microsoft.com/office/drawing/2014/main" id="{702BC4AB-C698-979D-8B1D-D5AA460D38F1}"/>
              </a:ext>
            </a:extLst>
          </p:cNvPr>
          <p:cNvSpPr>
            <a:spLocks noGrp="1" noRot="1" noChangeAspect="1"/>
          </p:cNvSpPr>
          <p:nvPr>
            <p:ph type="sldImg"/>
          </p:nvPr>
        </p:nvSpPr>
        <p:spPr/>
      </p:sp>
    </p:spTree>
    <p:extLst>
      <p:ext uri="{BB962C8B-B14F-4D97-AF65-F5344CB8AC3E}">
        <p14:creationId xmlns:p14="http://schemas.microsoft.com/office/powerpoint/2010/main" val="3576549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③「さがす」でカテゴリから検索し、各項目の申請や情報の確認をすることが可能です。</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講師の皆様は、マイナポータルで利用できるサービスの詳細について質問があった場合は、マイナポータルのサイトから確認できることをお伝えください。</a:t>
            </a:r>
            <a:endParaRPr lang="en-US" altLang="ja-JP" dirty="0"/>
          </a:p>
          <a:p>
            <a:endParaRPr lang="en-US" altLang="ja-JP" dirty="0"/>
          </a:p>
          <a:p>
            <a:r>
              <a:rPr lang="ja-JP" altLang="en-US" dirty="0"/>
              <a:t>また、「健康保険証利用の申込」「公金受取口座の登録・変更」については、別の講座で取り扱うため、この講座では取り扱わないことをご説明ください。</a:t>
            </a:r>
            <a:endParaRPr lang="en-US" altLang="ja-JP" dirty="0"/>
          </a:p>
          <a:p>
            <a:endParaRPr lang="en-US" altLang="ja-JP" dirty="0"/>
          </a:p>
          <a:p>
            <a:r>
              <a:rPr lang="ja-JP" altLang="en-US" dirty="0"/>
              <a:t>「健康保険証利用の申込」「公金受取口座の登録・変更」に興味のある方は、該当する講座を受講するよう、ご案内ください。</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a:t>
            </a:fld>
            <a:endParaRPr lang="ja-JP" altLang="en-US"/>
          </a:p>
        </p:txBody>
      </p:sp>
      <p:sp>
        <p:nvSpPr>
          <p:cNvPr id="7" name="スライド イメージ プレースホルダー 6">
            <a:extLst>
              <a:ext uri="{FF2B5EF4-FFF2-40B4-BE49-F238E27FC236}">
                <a16:creationId xmlns:a16="http://schemas.microsoft.com/office/drawing/2014/main" id="{BB1C5570-DA1D-93BD-22A3-8B50EE598F31}"/>
              </a:ext>
            </a:extLst>
          </p:cNvPr>
          <p:cNvSpPr>
            <a:spLocks noGrp="1" noRot="1" noChangeAspect="1"/>
          </p:cNvSpPr>
          <p:nvPr>
            <p:ph type="sldImg"/>
          </p:nvPr>
        </p:nvSpPr>
        <p:spPr/>
      </p:sp>
    </p:spTree>
    <p:extLst>
      <p:ext uri="{BB962C8B-B14F-4D97-AF65-F5344CB8AC3E}">
        <p14:creationId xmlns:p14="http://schemas.microsoft.com/office/powerpoint/2010/main" val="496264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スマートフォンによるマイナポータルを利用するための手順についてご説明いたします。　</a:t>
            </a:r>
            <a:endParaRPr lang="en-US" altLang="ja-JP" dirty="0"/>
          </a:p>
          <a:p>
            <a:endParaRPr lang="en-US" altLang="ja-JP" dirty="0"/>
          </a:p>
          <a:p>
            <a:r>
              <a:rPr lang="ja-JP" altLang="en-US" dirty="0"/>
              <a:t>全体の流れは、大別して、</a:t>
            </a:r>
            <a:r>
              <a:rPr lang="en-US" altLang="ja-JP" dirty="0"/>
              <a:t>2</a:t>
            </a:r>
            <a:r>
              <a:rPr lang="ja-JP" altLang="en-US" dirty="0"/>
              <a:t>章</a:t>
            </a:r>
            <a:r>
              <a:rPr lang="en-US" altLang="ja-JP" dirty="0"/>
              <a:t>,3</a:t>
            </a:r>
            <a:r>
              <a:rPr lang="ja-JP" altLang="en-US" dirty="0"/>
              <a:t>章</a:t>
            </a:r>
            <a:r>
              <a:rPr lang="en-US" altLang="ja-JP" dirty="0"/>
              <a:t>,4</a:t>
            </a:r>
            <a:r>
              <a:rPr lang="ja-JP" altLang="en-US" dirty="0"/>
              <a:t>章</a:t>
            </a:r>
            <a:r>
              <a:rPr lang="en-US" altLang="ja-JP" dirty="0"/>
              <a:t>,5</a:t>
            </a:r>
            <a:r>
              <a:rPr lang="ja-JP" altLang="en-US" dirty="0"/>
              <a:t>章に分かれます。</a:t>
            </a:r>
            <a:endParaRPr lang="en-US" altLang="ja-JP" dirty="0"/>
          </a:p>
          <a:p>
            <a:endParaRPr lang="en-US" altLang="ja-JP" dirty="0"/>
          </a:p>
          <a:p>
            <a:r>
              <a:rPr lang="en-US" altLang="ja-JP" dirty="0"/>
              <a:t>2</a:t>
            </a:r>
            <a:r>
              <a:rPr lang="ja-JP" altLang="en-US" dirty="0"/>
              <a:t>章は、マイナポータルを利用するための準備の部分です。</a:t>
            </a:r>
            <a:endParaRPr lang="en-US" altLang="ja-JP" dirty="0"/>
          </a:p>
          <a:p>
            <a:endParaRPr lang="en-US" altLang="ja-JP" dirty="0"/>
          </a:p>
          <a:p>
            <a:r>
              <a:rPr lang="ja-JP" altLang="en-US" dirty="0"/>
              <a:t>マイナンバーカードを使いログイン（利用者証明用電子証明書の認証）を行うことで、自分専用のサイトが開設できます。</a:t>
            </a:r>
            <a:endParaRPr lang="en-US" altLang="ja-JP" dirty="0"/>
          </a:p>
          <a:p>
            <a:endParaRPr lang="en-US" altLang="ja-JP" dirty="0"/>
          </a:p>
          <a:p>
            <a:endParaRPr lang="en-US" altLang="ja-JP" dirty="0"/>
          </a:p>
          <a:p>
            <a:r>
              <a:rPr lang="en-US" altLang="ja-JP" dirty="0"/>
              <a:t>3</a:t>
            </a:r>
            <a:r>
              <a:rPr lang="ja-JP" altLang="en-US" dirty="0"/>
              <a:t>～</a:t>
            </a:r>
            <a:r>
              <a:rPr lang="en-US" altLang="ja-JP" dirty="0"/>
              <a:t>5</a:t>
            </a:r>
            <a:r>
              <a:rPr lang="ja-JP" altLang="en-US" dirty="0"/>
              <a:t>章は、実際にマイナポータルを使ってみる部分です。</a:t>
            </a:r>
            <a:endParaRPr lang="en-US" altLang="ja-JP" dirty="0"/>
          </a:p>
          <a:p>
            <a:endParaRPr lang="en-US" altLang="ja-JP" dirty="0"/>
          </a:p>
          <a:p>
            <a:r>
              <a:rPr lang="ja-JP" altLang="en-US" dirty="0"/>
              <a:t>医療費や薬剤の処方履歴など様々な自分の情報を確認したり、オンラインで可能な行政手続きを探したりしてみましょう。</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講師の皆様は、初めてマイナポータルを利用する場合は、前半部分で利用者の登録が必要になりますが、</a:t>
            </a:r>
            <a:r>
              <a:rPr lang="en-US" altLang="ja-JP" dirty="0"/>
              <a:t>2</a:t>
            </a:r>
            <a:r>
              <a:rPr lang="ja-JP" altLang="en-US" dirty="0"/>
              <a:t>回目以降は不要であることをご説明ください。</a:t>
            </a:r>
            <a:endParaRPr lang="en-US" altLang="ja-JP" dirty="0"/>
          </a:p>
          <a:p>
            <a:endParaRPr lang="en-US" altLang="ja-JP" dirty="0"/>
          </a:p>
        </p:txBody>
      </p:sp>
      <p:sp>
        <p:nvSpPr>
          <p:cNvPr id="7" name="スライド イメージ プレースホルダー 6">
            <a:extLst>
              <a:ext uri="{FF2B5EF4-FFF2-40B4-BE49-F238E27FC236}">
                <a16:creationId xmlns:a16="http://schemas.microsoft.com/office/drawing/2014/main" id="{E8415940-5F41-8171-CCE4-A77156C0CFCE}"/>
              </a:ext>
            </a:extLst>
          </p:cNvPr>
          <p:cNvSpPr>
            <a:spLocks noGrp="1" noRot="1" noChangeAspect="1"/>
          </p:cNvSpPr>
          <p:nvPr>
            <p:ph type="sldImg"/>
          </p:nvPr>
        </p:nvSpPr>
        <p:spPr/>
      </p:sp>
    </p:spTree>
    <p:extLst>
      <p:ext uri="{BB962C8B-B14F-4D97-AF65-F5344CB8AC3E}">
        <p14:creationId xmlns:p14="http://schemas.microsoft.com/office/powerpoint/2010/main" val="1764103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Abadi" panose="020B0604020104020204" pitchFamily="34" charset="0"/>
              <a:ea typeface="游ゴシック" panose="020B0400000000000000" pitchFamily="50" charset="-128"/>
            </a:endParaRPr>
          </a:p>
        </p:txBody>
      </p:sp>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コンテンツ">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a:ln w="0"/>
              <a:solidFill>
                <a:prstClr val="black"/>
              </a:solidFill>
              <a:latin typeface="BIZ UDPゴシック" panose="020B0400000000000000" pitchFamily="50" charset="-128"/>
              <a:ea typeface="BIZ UDPゴシック" panose="020B0400000000000000" pitchFamily="50" charset="-128"/>
            </a:endParaRPr>
          </a:p>
        </p:txBody>
      </p:sp>
      <p:sp>
        <p:nvSpPr>
          <p:cNvPr id="3" name="Title 1">
            <a:extLst>
              <a:ext uri="{FF2B5EF4-FFF2-40B4-BE49-F238E27FC236}">
                <a16:creationId xmlns:a16="http://schemas.microsoft.com/office/drawing/2014/main" id="{17AEAE42-03A2-7D4D-F4CB-DD9D45D3FA4E}"/>
              </a:ext>
            </a:extLst>
          </p:cNvPr>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4" name="タイトル 1">
            <a:extLst>
              <a:ext uri="{FF2B5EF4-FFF2-40B4-BE49-F238E27FC236}">
                <a16:creationId xmlns:a16="http://schemas.microsoft.com/office/drawing/2014/main" id="{EB19BD28-39D7-3895-464F-F3953662C42D}"/>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a:solidFill>
                <a:sysClr val="windowText" lastClr="000000"/>
              </a:solidFill>
            </a:endParaRPr>
          </a:p>
        </p:txBody>
      </p:sp>
      <p:cxnSp>
        <p:nvCxnSpPr>
          <p:cNvPr id="8" name="直線コネクタ 7">
            <a:extLst>
              <a:ext uri="{FF2B5EF4-FFF2-40B4-BE49-F238E27FC236}">
                <a16:creationId xmlns:a16="http://schemas.microsoft.com/office/drawing/2014/main" id="{7DFAF5EB-5498-80A3-856A-94DEEC5237A0}"/>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ED11F903-7B3D-A4F5-7D99-C2B1C1F34D44}"/>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95832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2026/3/17</a:t>
            </a:fld>
            <a:endParaRPr lang="ja-JP" altLang="en-US"/>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2026/3/17</a:t>
            </a:fld>
            <a:endParaRPr lang="ja-JP" altLang="en-US"/>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2"/>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3" imgW="554" imgH="551" progId="TCLayout.ActiveDocument.1">
                  <p:embed/>
                </p:oleObj>
              </mc:Choice>
              <mc:Fallback>
                <p:oleObj name="think-cell スライド" r:id="rId13"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2026/3/17</a:t>
            </a:fld>
            <a:endParaRPr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 id="2147483671" r:id="rId10"/>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12.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13.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14.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5.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16.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17.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18.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19.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20.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21.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22.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image" Target="../media/image23.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24.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25.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image" Target="../media/image26.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image" Target="../media/image2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image" Target="../media/image2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24.xml"/><Relationship Id="rId6" Type="http://schemas.openxmlformats.org/officeDocument/2006/relationships/image" Target="../media/image30.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image" Target="../media/image31.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image" Target="../media/image32.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image" Target="../media/image33.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28.xml"/><Relationship Id="rId6" Type="http://schemas.openxmlformats.org/officeDocument/2006/relationships/image" Target="../media/image34.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image" Target="../media/image35.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30.xml"/><Relationship Id="rId6" Type="http://schemas.openxmlformats.org/officeDocument/2006/relationships/image" Target="../media/image36.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31.xml"/><Relationship Id="rId6" Type="http://schemas.openxmlformats.org/officeDocument/2006/relationships/image" Target="../media/image3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32.xml"/><Relationship Id="rId6" Type="http://schemas.openxmlformats.org/officeDocument/2006/relationships/image" Target="../media/image3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3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4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4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43.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44.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45.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46.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4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4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4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50.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51.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52.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53.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54.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image" Target="../media/image55.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image" Target="../media/image5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tags" Target="../tags/tag50.xml"/><Relationship Id="rId6" Type="http://schemas.openxmlformats.org/officeDocument/2006/relationships/image" Target="../media/image58.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tags" Target="../tags/tag51.xml"/><Relationship Id="rId6" Type="http://schemas.openxmlformats.org/officeDocument/2006/relationships/image" Target="../media/image59.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tags" Target="../tags/tag52.xml"/><Relationship Id="rId6" Type="http://schemas.openxmlformats.org/officeDocument/2006/relationships/image" Target="../media/image60.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7.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tags" Target="../tags/tag53.xml"/><Relationship Id="rId6" Type="http://schemas.openxmlformats.org/officeDocument/2006/relationships/image" Target="../media/image6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tags" Target="../tags/tag54.xml"/><Relationship Id="rId6" Type="http://schemas.openxmlformats.org/officeDocument/2006/relationships/image" Target="../media/image62.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tags" Target="../tags/tag55.xml"/><Relationship Id="rId6" Type="http://schemas.openxmlformats.org/officeDocument/2006/relationships/image" Target="../media/image63.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tags" Target="../tags/tag56.xml"/><Relationship Id="rId6" Type="http://schemas.openxmlformats.org/officeDocument/2006/relationships/image" Target="../media/image64.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tags" Target="../tags/tag57.xml"/><Relationship Id="rId6" Type="http://schemas.openxmlformats.org/officeDocument/2006/relationships/image" Target="../media/image65.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tags" Target="../tags/tag58.xml"/><Relationship Id="rId6" Type="http://schemas.openxmlformats.org/officeDocument/2006/relationships/image" Target="../media/image66.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tags" Target="../tags/tag59.xml"/><Relationship Id="rId6" Type="http://schemas.openxmlformats.org/officeDocument/2006/relationships/image" Target="../media/image6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tags" Target="../tags/tag60.xml"/><Relationship Id="rId6" Type="http://schemas.openxmlformats.org/officeDocument/2006/relationships/image" Target="../media/image68.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tags" Target="../tags/tag61.xml"/><Relationship Id="rId6" Type="http://schemas.openxmlformats.org/officeDocument/2006/relationships/image" Target="../media/image69.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tags" Target="../tags/tag62.xml"/><Relationship Id="rId6" Type="http://schemas.openxmlformats.org/officeDocument/2006/relationships/image" Target="../media/image70.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8.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tags" Target="../tags/tag63.xml"/><Relationship Id="rId6" Type="http://schemas.openxmlformats.org/officeDocument/2006/relationships/image" Target="../media/image71.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tags" Target="../tags/tag64.xml"/><Relationship Id="rId6" Type="http://schemas.openxmlformats.org/officeDocument/2006/relationships/image" Target="../media/image72.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9.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10.JPG"/><Relationship Id="rId5" Type="http://schemas.openxmlformats.org/officeDocument/2006/relationships/image" Target="../media/image1.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AI 生成コンテンツは誤りを含む可能性があります。">
            <a:extLst>
              <a:ext uri="{FF2B5EF4-FFF2-40B4-BE49-F238E27FC236}">
                <a16:creationId xmlns:a16="http://schemas.microsoft.com/office/drawing/2014/main" id="{546DEF94-2335-6268-080C-78DA08B7E20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8122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テキスト&#10;&#10;AI 生成コンテンツは誤りを含む可能性があります。">
            <a:extLst>
              <a:ext uri="{FF2B5EF4-FFF2-40B4-BE49-F238E27FC236}">
                <a16:creationId xmlns:a16="http://schemas.microsoft.com/office/drawing/2014/main" id="{E8E95B2F-D94B-6CD0-F955-D8938487597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50341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C8279D39-18AD-ECE4-E5CA-1D3C4C5D112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532673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D8E361CD-B09C-8EB5-B53D-5C3131CA0D6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20326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図 2" descr="グラフィカル ユーザー インターフェイス, アプリケーション&#10;&#10;AI 生成コンテンツは誤りを含む可能性があります。">
            <a:extLst>
              <a:ext uri="{FF2B5EF4-FFF2-40B4-BE49-F238E27FC236}">
                <a16:creationId xmlns:a16="http://schemas.microsoft.com/office/drawing/2014/main" id="{A4B20A54-1625-9CF2-503F-C2708D6B111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464921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5197FD76-74DF-C8C5-6B49-0AF38BD4156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96738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グラフィカル ユーザー インターフェイス, アプリケーション&#10;&#10;AI 生成コンテンツは誤りを含む可能性があります。">
            <a:extLst>
              <a:ext uri="{FF2B5EF4-FFF2-40B4-BE49-F238E27FC236}">
                <a16:creationId xmlns:a16="http://schemas.microsoft.com/office/drawing/2014/main" id="{0B73FB8A-EBB0-33B3-2946-BB175DD0B9A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453448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グラフィカル ユーザー インターフェイス, アプリケーション&#10;&#10;AI 生成コンテンツは誤りを含む可能性があります。">
            <a:extLst>
              <a:ext uri="{FF2B5EF4-FFF2-40B4-BE49-F238E27FC236}">
                <a16:creationId xmlns:a16="http://schemas.microsoft.com/office/drawing/2014/main" id="{D4297B39-6004-5C33-062C-78778233D5B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65132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グラフ, アプリケーション&#10;&#10;AI 生成コンテンツは誤りを含む可能性があります。">
            <a:extLst>
              <a:ext uri="{FF2B5EF4-FFF2-40B4-BE49-F238E27FC236}">
                <a16:creationId xmlns:a16="http://schemas.microsoft.com/office/drawing/2014/main" id="{0A02423D-534B-FD21-5C32-AF179A25F45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7671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BE7FA40A-7168-A66E-2020-4DD1701F108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660330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3666DA19-F9FF-27A1-3C4C-D28F6FBABFC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19162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ダイアグラム&#10;&#10;AI 生成コンテンツは誤りを含む可能性があります。">
            <a:extLst>
              <a:ext uri="{FF2B5EF4-FFF2-40B4-BE49-F238E27FC236}">
                <a16:creationId xmlns:a16="http://schemas.microsoft.com/office/drawing/2014/main" id="{7BB688FB-DD54-9C7D-CD13-161AA6F626E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31728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26E06FD8-F957-BFB4-63B9-24EC7E66754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881009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6DFE4651-1A7C-B607-2A4F-0319F80E7C3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546902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6CA8F719-AA8A-9F64-05ED-6B881519C2D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98786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A81A2136-15D5-81DD-F523-228F89D85B7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322355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ACF7FFA8-8A0B-AF70-DDA8-538540BE31E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74796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0158D74E-1B1D-7258-0A03-4C1C308CE0D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52490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0" name="図 9" descr="QR コード&#10;&#10;AI 生成コンテンツは誤りを含む可能性があります。">
            <a:extLst>
              <a:ext uri="{FF2B5EF4-FFF2-40B4-BE49-F238E27FC236}">
                <a16:creationId xmlns:a16="http://schemas.microsoft.com/office/drawing/2014/main" id="{B753B7E5-4589-55A0-11F7-0465C9851F5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433162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テキスト&#10;&#10;AI 生成コンテンツは誤りを含む可能性があります。">
            <a:extLst>
              <a:ext uri="{FF2B5EF4-FFF2-40B4-BE49-F238E27FC236}">
                <a16:creationId xmlns:a16="http://schemas.microsoft.com/office/drawing/2014/main" id="{21EF712A-E45E-3BD5-3297-D33D9B14582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25327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9" name="図 8"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59CECD17-2AFD-1DC1-3B9E-9CF17B0F83C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377269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BFE50E7E-0AD2-8647-613F-C6D52F2B66E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220232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テーブル&#10;&#10;AI 生成コンテンツは誤りを含む可能性があります。">
            <a:extLst>
              <a:ext uri="{FF2B5EF4-FFF2-40B4-BE49-F238E27FC236}">
                <a16:creationId xmlns:a16="http://schemas.microsoft.com/office/drawing/2014/main" id="{E71F8166-B1F7-299C-546E-3E03FCE50E9E}"/>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44066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グラフ&#10;&#10;AI 生成コンテンツは誤りを含む可能性があります。">
            <a:extLst>
              <a:ext uri="{FF2B5EF4-FFF2-40B4-BE49-F238E27FC236}">
                <a16:creationId xmlns:a16="http://schemas.microsoft.com/office/drawing/2014/main" id="{D634891E-654C-A253-F5C9-FEA4AE40827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51279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4133C32D-2812-82E8-57A0-8949B7CCF99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78313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4D097F9A-8DB9-5801-7C87-C87CFF202D1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25037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875F6298-F86C-9FA6-B812-CDA9EDCE64C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222371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8ED6E208-9604-E2C3-D7ED-012F27E8ABB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409616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DED4A72B-DB64-7E5F-65FC-F7B148B4DF5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856442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A14F5B7C-CCF8-3C90-1C6F-3CD65247422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72622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E6DF7DD8-E936-35C1-5F7C-2B72339A300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23733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0" name="図 9"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F959339A-F3BB-06D3-C40E-7E34D2849E7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03562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テキスト, ホワイトボード&#10;&#10;AI 生成コンテンツは誤りを含む可能性があります。">
            <a:extLst>
              <a:ext uri="{FF2B5EF4-FFF2-40B4-BE49-F238E27FC236}">
                <a16:creationId xmlns:a16="http://schemas.microsoft.com/office/drawing/2014/main" id="{92D10A01-0147-D40A-A447-4401F30BC24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0179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テーブル&#10;&#10;AI 生成コンテンツは誤りを含む可能性があります。">
            <a:extLst>
              <a:ext uri="{FF2B5EF4-FFF2-40B4-BE49-F238E27FC236}">
                <a16:creationId xmlns:a16="http://schemas.microsoft.com/office/drawing/2014/main" id="{3623EEA4-1BD4-976A-92ED-D88AD3EEDE7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04721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0" name="図 9"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A44AA847-5A12-B614-741D-B0404B9B6CE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59234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9" name="図 8" descr="テキスト&#10;&#10;AI 生成コンテンツは誤りを含む可能性があります。">
            <a:extLst>
              <a:ext uri="{FF2B5EF4-FFF2-40B4-BE49-F238E27FC236}">
                <a16:creationId xmlns:a16="http://schemas.microsoft.com/office/drawing/2014/main" id="{E9322103-730C-B52C-92F8-C6E33A224DC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920129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D7F6F8AE-5AB0-8B20-BA6A-3B80329A9A5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70853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2A06F505-F8FC-BB1B-73F5-F8E188D5CD8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31889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48538A66-D719-FC5C-6FFC-1CD18A7DB44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2197057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6" name="図 15" descr="グラフィカル ユーザー インターフェイス, アプリケーション&#10;&#10;AI 生成コンテンツは誤りを含む可能性があります。">
            <a:extLst>
              <a:ext uri="{FF2B5EF4-FFF2-40B4-BE49-F238E27FC236}">
                <a16:creationId xmlns:a16="http://schemas.microsoft.com/office/drawing/2014/main" id="{7CA0BDC2-639E-C616-8C67-33C2B62D890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0141100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4" name="図 13"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859E1F0E-04B7-C0F6-CDAC-1490D40DC1F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1293622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5" name="図 4" descr="テーブル&#10;&#10;AI 生成コンテンツは誤りを含む可能性があります。">
            <a:extLst>
              <a:ext uri="{FF2B5EF4-FFF2-40B4-BE49-F238E27FC236}">
                <a16:creationId xmlns:a16="http://schemas.microsoft.com/office/drawing/2014/main" id="{67573259-E9EE-D689-F97E-416E32FC151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2332755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8" name="図 17" descr="テキスト&#10;&#10;AI 生成コンテンツは誤りを含む可能性があります。">
            <a:extLst>
              <a:ext uri="{FF2B5EF4-FFF2-40B4-BE49-F238E27FC236}">
                <a16:creationId xmlns:a16="http://schemas.microsoft.com/office/drawing/2014/main" id="{048A3DC4-19BC-2E47-7D1B-C67ACE2C9E8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5045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9B6A07D3-65EA-8D7C-484B-88A20818A38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092195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アプリケーション&#10;&#10;AI 生成コンテンツは誤りを含む可能性があります。">
            <a:extLst>
              <a:ext uri="{FF2B5EF4-FFF2-40B4-BE49-F238E27FC236}">
                <a16:creationId xmlns:a16="http://schemas.microsoft.com/office/drawing/2014/main" id="{EEF60275-8E22-7D94-242B-7D75A9CB954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63563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694ED3BE-06E4-DDB2-83F0-2C1F4BFF24E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762768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526696A2-7260-3CC6-E88D-20ADFCE7F5E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96768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D84F0DED-CA06-1079-52E6-6CCB3009473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848173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10;&#10;AI 生成コンテンツは誤りを含む可能性があります。">
            <a:extLst>
              <a:ext uri="{FF2B5EF4-FFF2-40B4-BE49-F238E27FC236}">
                <a16:creationId xmlns:a16="http://schemas.microsoft.com/office/drawing/2014/main" id="{AD4581E2-820F-224D-A07D-AB646011CF9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143872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402B2D30-9BFB-23E7-AF5D-C99110B9864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130941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テキスト が含まれている画像&#10;&#10;AI 生成コンテンツは誤りを含む可能性があります。">
            <a:extLst>
              <a:ext uri="{FF2B5EF4-FFF2-40B4-BE49-F238E27FC236}">
                <a16:creationId xmlns:a16="http://schemas.microsoft.com/office/drawing/2014/main" id="{A315602D-9FC3-9345-6242-1A575473C8CE}"/>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534995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8" name="図 7" descr="ダイアグラム&#10;&#10;AI 生成コンテンツは誤りを含む可能性があります。">
            <a:extLst>
              <a:ext uri="{FF2B5EF4-FFF2-40B4-BE49-F238E27FC236}">
                <a16:creationId xmlns:a16="http://schemas.microsoft.com/office/drawing/2014/main" id="{CF45619A-D6EF-1E97-A503-BD541ADC06A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146214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F6E55FE8-F747-72B5-4D53-508D0EAF5D4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923780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6BAD3CB9-FDFA-963F-323A-9DAF62CFB29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371902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0D785954-2866-9483-0443-4A6E599F3AE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949016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0DF44E52-2146-FB3A-C43C-82D017FE474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758418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8" name="図 7" descr="ダイアグラム, テキスト&#10;&#10;AI 生成コンテンツは誤りを含む可能性があります。">
            <a:extLst>
              <a:ext uri="{FF2B5EF4-FFF2-40B4-BE49-F238E27FC236}">
                <a16:creationId xmlns:a16="http://schemas.microsoft.com/office/drawing/2014/main" id="{923FF4FC-239C-238E-75F4-90414E9DAE9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595124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図 2" descr="グラフィカル ユーザー インターフェイス, アプリケーション&#10;&#10;AI 生成コンテンツは誤りを含む可能性があります。">
            <a:extLst>
              <a:ext uri="{FF2B5EF4-FFF2-40B4-BE49-F238E27FC236}">
                <a16:creationId xmlns:a16="http://schemas.microsoft.com/office/drawing/2014/main" id="{3F77D50A-729D-C45D-04B4-BC2D632F290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075604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10;&#10;AI 生成コンテンツは誤りを含む可能性があります。">
            <a:extLst>
              <a:ext uri="{FF2B5EF4-FFF2-40B4-BE49-F238E27FC236}">
                <a16:creationId xmlns:a16="http://schemas.microsoft.com/office/drawing/2014/main" id="{0E977652-20D7-9877-9809-49309ACCEDA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5841477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E382D713-9605-A356-18EC-A0BFC4BF15A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2127532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6D9859DD-F6D8-E0BD-D696-062E57FB874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190119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659F974D-1090-DD13-CF3D-C7D87122ADA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1836785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8" name="図 7" descr="ダイアグラム&#10;&#10;AI 生成コンテンツは誤りを含む可能性があります。">
            <a:extLst>
              <a:ext uri="{FF2B5EF4-FFF2-40B4-BE49-F238E27FC236}">
                <a16:creationId xmlns:a16="http://schemas.microsoft.com/office/drawing/2014/main" id="{98AD2DB6-656D-4194-88E2-C99E48AB637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4001877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1B035B8A-362C-7C9A-30CB-905EBABB6DE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687407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10;&#10;AI 生成コンテンツは誤りを含む可能性があります。">
            <a:extLst>
              <a:ext uri="{FF2B5EF4-FFF2-40B4-BE49-F238E27FC236}">
                <a16:creationId xmlns:a16="http://schemas.microsoft.com/office/drawing/2014/main" id="{8579B282-800C-EBEF-82A1-C40765630E5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5418095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7" name="図 6" descr="テキスト&#10;&#10;AI 生成コンテンツは誤りを含む可能性があります。">
            <a:extLst>
              <a:ext uri="{FF2B5EF4-FFF2-40B4-BE49-F238E27FC236}">
                <a16:creationId xmlns:a16="http://schemas.microsoft.com/office/drawing/2014/main" id="{0BDB4A58-B64A-0A88-81ED-3BBE4460551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944263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2C6CE478-3E19-9DCC-08B3-86C65F9691E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7979799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989198D4-E304-A56F-B15D-61902929B10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68152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図 2"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F07792AC-38EE-3004-F1AF-DB07CC8E2AF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365910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グラフィカル ユーザー インターフェイス, アプリケーション&#10;&#10;AI 生成コンテンツは誤りを含む可能性があります。">
            <a:extLst>
              <a:ext uri="{FF2B5EF4-FFF2-40B4-BE49-F238E27FC236}">
                <a16:creationId xmlns:a16="http://schemas.microsoft.com/office/drawing/2014/main" id="{61CFD1C8-9AF4-A39C-68D3-E44E19003D5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0701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2" name="図 11"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E6A7C0B4-9092-1578-F6D5-6DFAB53FEE3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533000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b5795d37d96404192750809669c9033c">
  <xsd:schema xmlns:xsd="http://www.w3.org/2001/XMLSchema" xmlns:xs="http://www.w3.org/2001/XMLSchema" xmlns:p="http://schemas.microsoft.com/office/2006/metadata/properties" xmlns:ns2="5ee39776-654d-4190-9d41-90b94a876707" targetNamespace="http://schemas.microsoft.com/office/2006/metadata/properties" ma:root="true" ma:fieldsID="bb6f93af269e763353c94d06e4f29cb8"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2D9764-D33B-48F4-8A03-DE79D1D258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e39776-654d-4190-9d41-90b94a8767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3.xml><?xml version="1.0" encoding="utf-8"?>
<ds:datastoreItem xmlns:ds="http://schemas.openxmlformats.org/officeDocument/2006/customXml" ds:itemID="{9E0E30DB-0415-4458-A9FB-7FC2791A2620}">
  <ds:schemaRefs>
    <ds:schemaRef ds:uri="http://schemas.microsoft.com/office/infopath/2007/PartnerControls"/>
    <ds:schemaRef ds:uri="http://purl.org/dc/elements/1.1/"/>
    <ds:schemaRef ds:uri="http://schemas.microsoft.com/office/2006/metadata/properties"/>
    <ds:schemaRef ds:uri="5ee39776-654d-4190-9d41-90b94a876707"/>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85</TotalTime>
  <Words>5768</Words>
  <Application>Microsoft Office PowerPoint</Application>
  <PresentationFormat>画面に合わせる (4:3)</PresentationFormat>
  <Paragraphs>624</Paragraphs>
  <Slides>71</Slides>
  <Notes>71</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71</vt:i4>
      </vt:variant>
    </vt:vector>
  </HeadingPairs>
  <TitlesOfParts>
    <vt:vector size="77" baseType="lpstr">
      <vt:lpstr>BIZ UDPゴシック</vt:lpstr>
      <vt:lpstr>Meiryo UI</vt:lpstr>
      <vt:lpstr>Abadi</vt:lpstr>
      <vt:lpstr>Arial</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河村　奈美</dc:creator>
  <cp:lastModifiedBy>河村　奈美</cp:lastModifiedBy>
  <cp:revision>11</cp:revision>
  <cp:lastPrinted>2026-03-17T09:46:48Z</cp:lastPrinted>
  <dcterms:created xsi:type="dcterms:W3CDTF">2021-12-21T00:45:50Z</dcterms:created>
  <dcterms:modified xsi:type="dcterms:W3CDTF">2026-03-17T09:56:40Z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