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4"/>
  </p:notesMasterIdLst>
  <p:sldIdLst>
    <p:sldId id="1027" r:id="rId5"/>
    <p:sldId id="1028" r:id="rId6"/>
    <p:sldId id="1029" r:id="rId7"/>
    <p:sldId id="1030" r:id="rId8"/>
    <p:sldId id="1031" r:id="rId9"/>
    <p:sldId id="1032" r:id="rId10"/>
    <p:sldId id="1143" r:id="rId11"/>
    <p:sldId id="1033" r:id="rId12"/>
    <p:sldId id="1034" r:id="rId13"/>
    <p:sldId id="1035" r:id="rId14"/>
    <p:sldId id="1036" r:id="rId15"/>
    <p:sldId id="1037" r:id="rId16"/>
    <p:sldId id="1038" r:id="rId17"/>
    <p:sldId id="1039" r:id="rId18"/>
    <p:sldId id="1040" r:id="rId19"/>
    <p:sldId id="1113" r:id="rId20"/>
    <p:sldId id="689" r:id="rId21"/>
    <p:sldId id="1066" r:id="rId22"/>
    <p:sldId id="690" r:id="rId23"/>
    <p:sldId id="691" r:id="rId24"/>
    <p:sldId id="1068" r:id="rId25"/>
    <p:sldId id="682" r:id="rId26"/>
    <p:sldId id="683" r:id="rId27"/>
    <p:sldId id="1067" r:id="rId28"/>
    <p:sldId id="684" r:id="rId29"/>
    <p:sldId id="685" r:id="rId30"/>
    <p:sldId id="1114" r:id="rId31"/>
    <p:sldId id="1115" r:id="rId32"/>
    <p:sldId id="1087" r:id="rId33"/>
    <p:sldId id="1088" r:id="rId34"/>
    <p:sldId id="1124" r:id="rId35"/>
    <p:sldId id="1125" r:id="rId36"/>
    <p:sldId id="1126" r:id="rId37"/>
    <p:sldId id="1127" r:id="rId38"/>
    <p:sldId id="1129" r:id="rId39"/>
    <p:sldId id="1130" r:id="rId40"/>
    <p:sldId id="1128" r:id="rId41"/>
    <p:sldId id="1131" r:id="rId42"/>
    <p:sldId id="1132" r:id="rId43"/>
    <p:sldId id="1133" r:id="rId44"/>
    <p:sldId id="1134" r:id="rId45"/>
    <p:sldId id="1135" r:id="rId46"/>
    <p:sldId id="1136" r:id="rId47"/>
    <p:sldId id="1141" r:id="rId48"/>
    <p:sldId id="1142" r:id="rId49"/>
    <p:sldId id="1138" r:id="rId50"/>
    <p:sldId id="1139" r:id="rId51"/>
    <p:sldId id="1050" r:id="rId52"/>
    <p:sldId id="1140" r:id="rId53"/>
  </p:sldIdLst>
  <p:sldSz cx="9144000" cy="6858000" type="screen4x3"/>
  <p:notesSz cx="7102475" cy="10233025"/>
  <p:custDataLst>
    <p:tags r:id="rId5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4472C4"/>
    <a:srgbClr val="ED7D31"/>
    <a:srgbClr val="FF3300"/>
    <a:srgbClr val="0B57CF"/>
    <a:srgbClr val="1A1A1D"/>
    <a:srgbClr val="323332"/>
    <a:srgbClr val="2FD159"/>
    <a:srgbClr val="1A1A25"/>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6667" autoAdjust="0"/>
  </p:normalViewPr>
  <p:slideViewPr>
    <p:cSldViewPr snapToGrid="0" snapToObjects="1">
      <p:cViewPr varScale="1">
        <p:scale>
          <a:sx n="75" d="100"/>
          <a:sy n="75" d="100"/>
        </p:scale>
        <p:origin x="1560"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54"/>
    </p:cViewPr>
  </p:sorterViewPr>
  <p:notesViewPr>
    <p:cSldViewPr snapToGrid="0" snapToObjects="1" showGuides="1">
      <p:cViewPr varScale="1">
        <p:scale>
          <a:sx n="64" d="100"/>
          <a:sy n="64" d="100"/>
        </p:scale>
        <p:origin x="3125" y="8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7740" cy="513428"/>
          </a:xfrm>
          <a:prstGeom prst="rect">
            <a:avLst/>
          </a:prstGeom>
        </p:spPr>
        <p:txBody>
          <a:bodyPr vert="horz" lIns="94288" tIns="47144" rIns="94288" bIns="47144"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5" y="3"/>
            <a:ext cx="3077740" cy="513428"/>
          </a:xfrm>
          <a:prstGeom prst="rect">
            <a:avLst/>
          </a:prstGeom>
        </p:spPr>
        <p:txBody>
          <a:bodyPr vert="horz" lIns="94288" tIns="47144" rIns="94288" bIns="47144"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88" tIns="47144" rIns="94288" bIns="47144" rtlCol="0" anchor="ctr"/>
          <a:lstStyle/>
          <a:p>
            <a:endParaRPr lang="ja-JP" altLang="en-US" dirty="0"/>
          </a:p>
        </p:txBody>
      </p:sp>
      <p:sp>
        <p:nvSpPr>
          <p:cNvPr id="5" name="ノート プレースホルダー 4"/>
          <p:cNvSpPr>
            <a:spLocks noGrp="1"/>
          </p:cNvSpPr>
          <p:nvPr>
            <p:ph type="body" sz="quarter" idx="3"/>
          </p:nvPr>
        </p:nvSpPr>
        <p:spPr>
          <a:xfrm>
            <a:off x="761926" y="4784172"/>
            <a:ext cx="5578623" cy="4935427"/>
          </a:xfrm>
          <a:prstGeom prst="rect">
            <a:avLst/>
          </a:prstGeom>
        </p:spPr>
        <p:txBody>
          <a:bodyPr vert="horz" lIns="94288" tIns="47144" rIns="94288"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8" tIns="47144" rIns="94288" bIns="47144"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5" y="9719601"/>
            <a:ext cx="3077740" cy="513427"/>
          </a:xfrm>
          <a:prstGeom prst="rect">
            <a:avLst/>
          </a:prstGeom>
        </p:spPr>
        <p:txBody>
          <a:bodyPr vert="horz" lIns="94288" tIns="47144" rIns="94288" bIns="47144"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この講座では、マイナンバーカードを使用してスマートフォンで</a:t>
            </a:r>
            <a:r>
              <a:rPr lang="en-US" altLang="ja-JP" dirty="0"/>
              <a:t>e-Tax</a:t>
            </a:r>
            <a:r>
              <a:rPr lang="ja-JP" altLang="en-US" dirty="0"/>
              <a:t>による確定申告の仕方をご説明していきます。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r>
              <a:rPr lang="ja-JP" altLang="en-US" dirty="0"/>
              <a:t>行政手続のデジタル化が進んでおり、確定申告についても書面から</a:t>
            </a:r>
            <a:r>
              <a:rPr lang="en-US" altLang="ja-JP" dirty="0"/>
              <a:t>e-Tax</a:t>
            </a:r>
            <a:r>
              <a:rPr lang="ja-JP" altLang="en-US" dirty="0"/>
              <a:t>（電子申告）を利用される方が増えています。</a:t>
            </a:r>
          </a:p>
          <a:p>
            <a:endParaRPr lang="en-US" altLang="ja-JP" dirty="0"/>
          </a:p>
          <a:p>
            <a:r>
              <a:rPr lang="ja-JP" altLang="en-US" dirty="0"/>
              <a:t>国税庁では、より簡便に確定申告ができるようスマートフォンでの申告書作成・送信サービスを提供しており、多くの方が自宅からスマートフォンで確定申告をしています。</a:t>
            </a:r>
            <a:endParaRPr lang="en-US" altLang="ja-JP" dirty="0"/>
          </a:p>
          <a:p>
            <a:endParaRPr lang="en-US" altLang="ja-JP" dirty="0"/>
          </a:p>
          <a:p>
            <a:r>
              <a:rPr lang="ja-JP" altLang="en-US" dirty="0"/>
              <a:t>ご自身で確定申告される際は、スマートフォンでの確定申告にチャレンジしてみましょう。</a:t>
            </a:r>
            <a:endParaRPr lang="en-US" altLang="ja-JP" dirty="0"/>
          </a:p>
          <a:p>
            <a:endParaRPr lang="ja-JP" altLang="en-US" dirty="0"/>
          </a:p>
          <a:p>
            <a:r>
              <a:rPr lang="en-US" altLang="ja-JP" dirty="0"/>
              <a:t>【</a:t>
            </a:r>
            <a:r>
              <a:rPr lang="ja-JP" altLang="en-US" dirty="0"/>
              <a:t>補足説明</a:t>
            </a:r>
            <a:r>
              <a:rPr lang="en-US" altLang="ja-JP" dirty="0"/>
              <a:t>】</a:t>
            </a:r>
            <a:endParaRPr lang="ja-JP" altLang="en-US" dirty="0"/>
          </a:p>
          <a:p>
            <a:r>
              <a:rPr lang="ja-JP" altLang="en-US" dirty="0"/>
              <a:t>講師の皆様は、受講者の方から質問など出るかもしれませんが、講師の方は税理士や税務職員のように専門的な知識や資格を有していないので、税に関する制度や受講者の方の申告内容に関することへのお答えはできません。</a:t>
            </a:r>
            <a:endParaRPr lang="en-US" altLang="ja-JP" dirty="0"/>
          </a:p>
          <a:p>
            <a:endParaRPr lang="en-US" altLang="ja-JP" dirty="0"/>
          </a:p>
          <a:p>
            <a:r>
              <a:rPr lang="ja-JP" altLang="en-US" dirty="0"/>
              <a:t>このような際には国税庁のホームページで、受講者ご自身で調べていただくか、または最寄りの税務署に問い合わせていただくことを受講者の方へご説明ください。</a:t>
            </a:r>
            <a:endParaRPr lang="en-US" altLang="ja-JP" dirty="0"/>
          </a:p>
          <a:p>
            <a:endParaRPr lang="en-US" altLang="ja-JP" dirty="0"/>
          </a:p>
          <a:p>
            <a:r>
              <a:rPr lang="ja-JP" altLang="en-US" dirty="0"/>
              <a:t>教材の中でも調べる方法など掲載していますので、そちらをご利用いただくよう紹介してください。</a:t>
            </a:r>
            <a:endParaRPr lang="en-US" altLang="ja-JP" dirty="0"/>
          </a:p>
          <a:p>
            <a:endParaRPr lang="en-US" altLang="ja-JP" dirty="0"/>
          </a:p>
          <a:p>
            <a:r>
              <a:rPr lang="ja-JP" altLang="en-US" dirty="0"/>
              <a:t>この講座は、スマートフォンで確定申告とはどのような手順で実施できるのか、また事前に準備が必要なものには何があるのか、そもそも確定申告とは何かを受講者の方に理解いただけるような構成になっています。</a:t>
            </a:r>
            <a:endParaRPr lang="en-US" altLang="ja-JP" dirty="0"/>
          </a:p>
          <a:p>
            <a:endParaRPr lang="en-US" altLang="ja-JP" dirty="0"/>
          </a:p>
          <a:p>
            <a:r>
              <a:rPr lang="ja-JP" altLang="en-US" dirty="0"/>
              <a:t>また、講座の中で、受講者の皆様がご自身の情報やパスワード等を入力する場面がありますが、これらの情報は大切な個人情報ですので、講師の皆様は画面をのぞき込んだり、代理での入力等は絶対にしないでください。</a:t>
            </a:r>
            <a:endParaRPr lang="en-US" altLang="ja-JP" dirty="0"/>
          </a:p>
          <a:p>
            <a:endParaRPr lang="en-US" altLang="ja-JP" dirty="0"/>
          </a:p>
          <a:p>
            <a:r>
              <a:rPr lang="ja-JP" altLang="en-US" dirty="0"/>
              <a:t>手順の中で、マイナンバーカードを読み取る場面が何度か出てきますが、マイナンバーカードが読み取れない場合は、再度読み取る際に、カードを少しずらしてみてください。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B054C2BE-28D0-588E-E4AA-8F1647FF3D4D}"/>
              </a:ext>
            </a:extLst>
          </p:cNvPr>
          <p:cNvSpPr>
            <a:spLocks noGrp="1" noRot="1" noChangeAspect="1"/>
          </p:cNvSpPr>
          <p:nvPr>
            <p:ph type="sldImg"/>
          </p:nvPr>
        </p:nvSpPr>
        <p:spPr/>
      </p:sp>
    </p:spTree>
    <p:extLst>
      <p:ext uri="{BB962C8B-B14F-4D97-AF65-F5344CB8AC3E}">
        <p14:creationId xmlns:p14="http://schemas.microsoft.com/office/powerpoint/2010/main" val="31704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次に、申告書を作成し、税務署へ送信するまでの操作・処理の大きな流れについてです。</a:t>
            </a:r>
            <a:endParaRPr lang="en-US" altLang="ja-JP" dirty="0"/>
          </a:p>
          <a:p>
            <a:endParaRPr lang="en-US" altLang="ja-JP" dirty="0"/>
          </a:p>
          <a:p>
            <a:r>
              <a:rPr lang="ja-JP" altLang="en-US" dirty="0"/>
              <a:t>全体の流れは、</a:t>
            </a:r>
            <a:endParaRPr lang="en-US" altLang="ja-JP" dirty="0"/>
          </a:p>
          <a:p>
            <a:r>
              <a:rPr lang="ja-JP" altLang="en-US" dirty="0"/>
              <a:t>大別して、前半の「</a:t>
            </a:r>
            <a:r>
              <a:rPr lang="en-US" altLang="ja-JP" dirty="0"/>
              <a:t>2</a:t>
            </a:r>
            <a:r>
              <a:rPr lang="ja-JP" altLang="en-US" dirty="0"/>
              <a:t>章」と後半の「</a:t>
            </a:r>
            <a:r>
              <a:rPr lang="en-US" altLang="ja-JP" dirty="0"/>
              <a:t>3</a:t>
            </a:r>
            <a:r>
              <a:rPr lang="ja-JP" altLang="en-US" dirty="0"/>
              <a:t>章」に分かれます。</a:t>
            </a:r>
            <a:endParaRPr lang="en-US" altLang="ja-JP" dirty="0"/>
          </a:p>
          <a:p>
            <a:endParaRPr lang="en-US" altLang="ja-JP" dirty="0"/>
          </a:p>
          <a:p>
            <a:r>
              <a:rPr lang="ja-JP" altLang="en-US" dirty="0"/>
              <a:t>前半の「</a:t>
            </a:r>
            <a:r>
              <a:rPr lang="en-US" altLang="ja-JP" dirty="0"/>
              <a:t>2</a:t>
            </a:r>
            <a:r>
              <a:rPr lang="ja-JP" altLang="en-US" dirty="0"/>
              <a:t>章」がマイナンバーカード方式で確定申告を行うための準備作業、</a:t>
            </a:r>
            <a:endParaRPr lang="en-US" altLang="ja-JP" dirty="0"/>
          </a:p>
          <a:p>
            <a:r>
              <a:rPr lang="ja-JP" altLang="en-US" dirty="0"/>
              <a:t>後半の「</a:t>
            </a:r>
            <a:r>
              <a:rPr lang="en-US" altLang="ja-JP" dirty="0"/>
              <a:t>3</a:t>
            </a:r>
            <a:r>
              <a:rPr lang="ja-JP" altLang="en-US" dirty="0"/>
              <a:t>章」が、収入金額や控除額などを入力して申告書を作成し、税務署へオンラインで送るという部分になります。</a:t>
            </a:r>
            <a:endParaRPr lang="en-US" altLang="ja-JP" dirty="0"/>
          </a:p>
          <a:p>
            <a:endParaRPr lang="en-US" altLang="ja-JP" dirty="0"/>
          </a:p>
          <a:p>
            <a:r>
              <a:rPr lang="ja-JP" altLang="en-US" dirty="0"/>
              <a:t>本講座演習は、「</a:t>
            </a:r>
            <a:r>
              <a:rPr lang="en-US" altLang="ja-JP" dirty="0"/>
              <a:t>2</a:t>
            </a:r>
            <a:r>
              <a:rPr lang="ja-JP" altLang="en-US" dirty="0"/>
              <a:t>章」までの実施となり、「</a:t>
            </a:r>
            <a:r>
              <a:rPr lang="en-US" altLang="ja-JP" dirty="0"/>
              <a:t>3</a:t>
            </a:r>
            <a:r>
              <a:rPr lang="ja-JP" altLang="en-US" dirty="0"/>
              <a:t>章」以降は、教材を見ながら自宅で実施していただきます。</a:t>
            </a:r>
            <a:endParaRPr lang="en-US" altLang="ja-JP" dirty="0"/>
          </a:p>
          <a:p>
            <a:endParaRPr lang="en-US" altLang="ja-JP" dirty="0"/>
          </a:p>
          <a:p>
            <a:r>
              <a:rPr lang="ja-JP" altLang="en-US" dirty="0"/>
              <a:t>事前準備は一度済ませれば次回以降、同じ操作は不要ですので、本講座を通して済ませてしまえば、自宅では「</a:t>
            </a:r>
            <a:r>
              <a:rPr lang="en-US" altLang="ja-JP" dirty="0"/>
              <a:t>3</a:t>
            </a:r>
            <a:r>
              <a:rPr lang="ja-JP" altLang="en-US" dirty="0"/>
              <a:t>章」の申告内容の入力・送信のみを行うことになります。</a:t>
            </a:r>
          </a:p>
          <a:p>
            <a:endParaRPr lang="en-US" altLang="ja-JP" dirty="0"/>
          </a:p>
        </p:txBody>
      </p:sp>
      <p:sp>
        <p:nvSpPr>
          <p:cNvPr id="7" name="スライド イメージ プレースホルダー 6">
            <a:extLst>
              <a:ext uri="{FF2B5EF4-FFF2-40B4-BE49-F238E27FC236}">
                <a16:creationId xmlns:a16="http://schemas.microsoft.com/office/drawing/2014/main" id="{EB5CC69F-C117-6086-CF3E-253387C9FA1B}"/>
              </a:ext>
            </a:extLst>
          </p:cNvPr>
          <p:cNvSpPr>
            <a:spLocks noGrp="1" noRot="1" noChangeAspect="1"/>
          </p:cNvSpPr>
          <p:nvPr>
            <p:ph type="sldImg"/>
          </p:nvPr>
        </p:nvSpPr>
        <p:spPr/>
      </p:sp>
    </p:spTree>
    <p:extLst>
      <p:ext uri="{BB962C8B-B14F-4D97-AF65-F5344CB8AC3E}">
        <p14:creationId xmlns:p14="http://schemas.microsoft.com/office/powerpoint/2010/main" val="122131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第</a:t>
            </a:r>
            <a:r>
              <a:rPr lang="en-US" altLang="ja-JP" dirty="0"/>
              <a:t>2</a:t>
            </a:r>
            <a:r>
              <a:rPr lang="ja-JP" altLang="en-US" dirty="0"/>
              <a:t>章に入る前に、本講座の説明範囲についてのご説明です。</a:t>
            </a:r>
            <a:endParaRPr lang="en-US" altLang="ja-JP" dirty="0"/>
          </a:p>
          <a:p>
            <a:endParaRPr lang="en-US" altLang="ja-JP" dirty="0"/>
          </a:p>
          <a:p>
            <a:r>
              <a:rPr lang="ja-JP" altLang="en-US" dirty="0"/>
              <a:t>講師は、税理士や税務署の職員ではありませんので、税に関する専門的な知識や資格を持っていません。</a:t>
            </a:r>
            <a:endParaRPr lang="en-US" altLang="ja-JP" dirty="0"/>
          </a:p>
          <a:p>
            <a:r>
              <a:rPr lang="ja-JP" altLang="en-US" dirty="0"/>
              <a:t>ですので、税に関する制度や皆さんの申告内容についてご質問いただいてもお答えすることができませんので、予めご了承ください。</a:t>
            </a:r>
            <a:endParaRPr lang="en-US" altLang="ja-JP" dirty="0"/>
          </a:p>
          <a:p>
            <a:endParaRPr lang="en-US" altLang="ja-JP" dirty="0"/>
          </a:p>
          <a:p>
            <a:r>
              <a:rPr lang="ja-JP" altLang="en-US" dirty="0"/>
              <a:t>この講座では、皆さんが確定申告をされる際に、ご自宅でスムーズにスマートフォンで確定申告ができるようにすることを目的としています。</a:t>
            </a:r>
            <a:endParaRPr lang="en-US" altLang="ja-JP" dirty="0"/>
          </a:p>
          <a:p>
            <a:endParaRPr lang="en-US" altLang="ja-JP" dirty="0"/>
          </a:p>
          <a:p>
            <a:r>
              <a:rPr lang="ja-JP" altLang="en-US" dirty="0"/>
              <a:t>前のページでもご説明したとおり、スマートフォンでマイナンバーカードを使って確定申告する場合、事前にマイナポータルや</a:t>
            </a:r>
            <a:r>
              <a:rPr lang="en-US" altLang="ja-JP" dirty="0"/>
              <a:t>e-Tax</a:t>
            </a:r>
            <a:r>
              <a:rPr lang="ja-JP" altLang="en-US" dirty="0"/>
              <a:t>での利用開始に係る設定が必要になりますので、</a:t>
            </a:r>
            <a:endParaRPr lang="en-US" altLang="ja-JP" dirty="0"/>
          </a:p>
          <a:p>
            <a:r>
              <a:rPr lang="ja-JP" altLang="en-US" dirty="0"/>
              <a:t>事前準備をこの講座で済ませていただいて、実際に確定申告書を作成・送信する部分についてはご自宅で行っていただくこととなりますので、よろしくお願いします。</a:t>
            </a:r>
            <a:endParaRPr lang="en-US" altLang="ja-JP" dirty="0"/>
          </a:p>
          <a:p>
            <a:endParaRPr lang="en-US" altLang="ja-JP" dirty="0"/>
          </a:p>
          <a:p>
            <a:r>
              <a:rPr lang="ja-JP" altLang="en-US" dirty="0"/>
              <a:t>ご自宅での操作を不安に思われるかもしれませんが、事前の準備に比べて、申告書の作成・送信については、国税庁のホームページに分かりやすい案内が表示されていますので、画面の案内に沿って操作をしていけば困ることも少ないと思います。</a:t>
            </a:r>
            <a:endParaRPr lang="en-US" altLang="ja-JP" dirty="0"/>
          </a:p>
          <a:p>
            <a:endParaRPr lang="en-US" altLang="ja-JP" dirty="0"/>
          </a:p>
          <a:p>
            <a:r>
              <a:rPr lang="ja-JP" altLang="en-US" dirty="0"/>
              <a:t>どこにどうやってアクセスして始めればいいのか、用語や操作が分からなくなったときはどうしたらいいのか、といったことは講座内でご説明しますので、ご安心ください。</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講師の皆様は、本講座で扱っている範囲について、受講者の皆様に適切にご理解いただけるよう、ご説明ください。</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8DF0ED19-F870-9DE1-761F-54A65DED86C0}"/>
              </a:ext>
            </a:extLst>
          </p:cNvPr>
          <p:cNvSpPr>
            <a:spLocks noGrp="1" noRot="1" noChangeAspect="1"/>
          </p:cNvSpPr>
          <p:nvPr>
            <p:ph type="sldImg"/>
          </p:nvPr>
        </p:nvSpPr>
        <p:spPr/>
      </p:sp>
    </p:spTree>
    <p:extLst>
      <p:ext uri="{BB962C8B-B14F-4D97-AF65-F5344CB8AC3E}">
        <p14:creationId xmlns:p14="http://schemas.microsoft.com/office/powerpoint/2010/main" val="265610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ここではマイナンバーカードを用いた</a:t>
            </a:r>
            <a:r>
              <a:rPr lang="en-US" altLang="ja-JP" dirty="0"/>
              <a:t>e-Tax</a:t>
            </a:r>
            <a:r>
              <a:rPr lang="ja-JP" altLang="en-US" dirty="0"/>
              <a:t>の利用方法をご説明いたします。</a:t>
            </a:r>
            <a:endParaRPr lang="en-US" altLang="ja-JP" dirty="0"/>
          </a:p>
          <a:p>
            <a:endParaRPr lang="en-US" altLang="ja-JP" dirty="0"/>
          </a:p>
          <a:p>
            <a:r>
              <a:rPr lang="ja-JP" altLang="en-US" dirty="0"/>
              <a:t>マイナポータルアプリのインストール方法やログイン方法、利用者の認証も行っていきます。</a:t>
            </a:r>
            <a:endParaRPr lang="en-US" altLang="ja-JP" dirty="0"/>
          </a:p>
          <a:p>
            <a:endParaRPr lang="en-US" altLang="ja-JP" dirty="0"/>
          </a:p>
          <a:p>
            <a:r>
              <a:rPr lang="ja-JP" altLang="en-US" dirty="0"/>
              <a:t>利用者認証の際には、ご自身のマイナンバーカードが必要です。</a:t>
            </a:r>
            <a:endParaRPr lang="en-US" altLang="ja-JP" dirty="0"/>
          </a:p>
          <a:p>
            <a:endParaRPr lang="en-US" altLang="ja-JP" dirty="0"/>
          </a:p>
          <a:p>
            <a:r>
              <a:rPr lang="ja-JP" altLang="en-US" dirty="0"/>
              <a:t>マイナンバーカードをお手元にご準備ください。</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講師の皆様は、受講者の皆様の手元にマイナンバーカードが用意されているかを確認してから説明を始めてください。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A5D4164E-7217-6D5A-710B-0D61B3F373D3}"/>
              </a:ext>
            </a:extLst>
          </p:cNvPr>
          <p:cNvSpPr>
            <a:spLocks noGrp="1" noRot="1" noChangeAspect="1"/>
          </p:cNvSpPr>
          <p:nvPr>
            <p:ph type="sldImg"/>
          </p:nvPr>
        </p:nvSpPr>
        <p:spPr/>
      </p:sp>
    </p:spTree>
    <p:extLst>
      <p:ext uri="{BB962C8B-B14F-4D97-AF65-F5344CB8AC3E}">
        <p14:creationId xmlns:p14="http://schemas.microsoft.com/office/powerpoint/2010/main" val="369656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マイナンバーカードを使ったスマートフォンでの確定申告の準備に必要なもの（事前準備）についてのご説明です。</a:t>
            </a:r>
            <a:endParaRPr lang="en-US" altLang="ja-JP" dirty="0"/>
          </a:p>
          <a:p>
            <a:endParaRPr lang="en-US" altLang="ja-JP" dirty="0"/>
          </a:p>
          <a:p>
            <a:endParaRPr lang="en-US" altLang="ja-JP" dirty="0"/>
          </a:p>
          <a:p>
            <a:r>
              <a:rPr lang="ja-JP" altLang="en-US" dirty="0"/>
              <a:t>マイナンバーカードを使ったスマートフォンでの確定申告の準備に必要なものは、</a:t>
            </a:r>
            <a:endParaRPr lang="en-US" altLang="ja-JP" dirty="0"/>
          </a:p>
          <a:p>
            <a:endParaRPr lang="en-US" altLang="ja-JP" dirty="0"/>
          </a:p>
          <a:p>
            <a:r>
              <a:rPr lang="ja-JP" altLang="en-US" dirty="0"/>
              <a:t>①マイナンバーカード</a:t>
            </a:r>
            <a:endParaRPr lang="en-US" altLang="ja-JP" dirty="0"/>
          </a:p>
          <a:p>
            <a:endParaRPr lang="en-US" altLang="ja-JP" dirty="0"/>
          </a:p>
          <a:p>
            <a:r>
              <a:rPr lang="ja-JP" altLang="en-US" dirty="0"/>
              <a:t>②マイナンバーカード対応のスマートフォン</a:t>
            </a:r>
            <a:endParaRPr lang="en-US" altLang="ja-JP" dirty="0"/>
          </a:p>
          <a:p>
            <a:pPr lvl="0"/>
            <a:r>
              <a:rPr lang="ja-JP" altLang="en-US" dirty="0"/>
              <a:t>マイナンバーカード対応のスマートフォンの機種を確認する場合は、このページの</a:t>
            </a:r>
            <a:r>
              <a:rPr lang="en-US" altLang="ja-JP" dirty="0"/>
              <a:t>QR</a:t>
            </a:r>
            <a:r>
              <a:rPr lang="ja-JP" altLang="en-US" dirty="0"/>
              <a:t>コードを読み取っていただくと、ご自身のスマートフォンがマイナンバーカードの読み取りに対応しているか確認することができます。</a:t>
            </a:r>
            <a:endParaRPr lang="en-US" altLang="ja-JP" dirty="0"/>
          </a:p>
          <a:p>
            <a:endParaRPr lang="en-US" altLang="ja-JP" dirty="0"/>
          </a:p>
          <a:p>
            <a:r>
              <a:rPr lang="ja-JP" altLang="en-US" dirty="0"/>
              <a:t>③マイナンバーカードを受取時に設定したパスワード　こちらは</a:t>
            </a:r>
            <a:endParaRPr lang="en-US" altLang="ja-JP" dirty="0"/>
          </a:p>
          <a:p>
            <a:r>
              <a:rPr lang="ja-JP" altLang="en-US" dirty="0"/>
              <a:t>　・利用者証明用電子証明書の数字４桁のパスワード</a:t>
            </a:r>
            <a:endParaRPr lang="en-US" altLang="ja-JP" dirty="0"/>
          </a:p>
          <a:p>
            <a:r>
              <a:rPr lang="ja-JP" altLang="en-US" dirty="0"/>
              <a:t>　・券面入力用の数字４桁のパスワード</a:t>
            </a:r>
            <a:endParaRPr lang="en-US" altLang="ja-JP" dirty="0"/>
          </a:p>
          <a:p>
            <a:r>
              <a:rPr lang="ja-JP" altLang="en-US" dirty="0"/>
              <a:t>　・署名用電子証明書の英数字６文字から１６文字のパスワード</a:t>
            </a:r>
            <a:endParaRPr lang="en-US" altLang="ja-JP" dirty="0"/>
          </a:p>
          <a:p>
            <a:r>
              <a:rPr lang="ja-JP" altLang="en-US" dirty="0"/>
              <a:t>の３種類のパスワードが必要です。</a:t>
            </a:r>
            <a:endParaRPr lang="en-US" altLang="ja-JP" dirty="0"/>
          </a:p>
          <a:p>
            <a:endParaRPr lang="en-US" altLang="ja-JP" dirty="0"/>
          </a:p>
          <a:p>
            <a:r>
              <a:rPr lang="ja-JP" altLang="en-US" dirty="0"/>
              <a:t>２番目の券面入力用のパスワードは、氏名や住所等の情報を入力画面に転記する際に使用しますが、利用は任意です。</a:t>
            </a:r>
            <a:endParaRPr lang="en-US" altLang="ja-JP" dirty="0"/>
          </a:p>
          <a:p>
            <a:endParaRPr lang="en-US" altLang="ja-JP" dirty="0"/>
          </a:p>
          <a:p>
            <a:r>
              <a:rPr lang="ja-JP" altLang="en-US" dirty="0"/>
              <a:t>３番目の署名用電子証明書のパスワードは、初めて申告書のデータを税務署へ送信する際に必要になります。過去にマイナンバーカード方式により申告書のデータを送信したことがある方は不要です。なお、本講座内では使用しません。</a:t>
            </a:r>
            <a:endParaRPr lang="en-US" altLang="ja-JP" dirty="0"/>
          </a:p>
          <a:p>
            <a:endParaRPr lang="en-US" altLang="ja-JP" dirty="0"/>
          </a:p>
          <a:p>
            <a:r>
              <a:rPr lang="ja-JP" altLang="en-US" dirty="0"/>
              <a:t>最初の２つは、どちらも数字</a:t>
            </a:r>
            <a:r>
              <a:rPr lang="en-US" altLang="ja-JP" dirty="0"/>
              <a:t>4</a:t>
            </a:r>
            <a:r>
              <a:rPr lang="ja-JP" altLang="en-US" dirty="0"/>
              <a:t>桁ですので、同じパスワードを設定されている方が多いようです。</a:t>
            </a:r>
            <a:endParaRPr lang="en-US" altLang="ja-JP" dirty="0"/>
          </a:p>
          <a:p>
            <a:endParaRPr lang="en-US" altLang="ja-JP" dirty="0"/>
          </a:p>
          <a:p>
            <a:r>
              <a:rPr lang="ja-JP" altLang="en-US" dirty="0"/>
              <a:t>事前に正しいパスワードを確認しておいてください。</a:t>
            </a:r>
            <a:endParaRPr lang="en-US" altLang="ja-JP" dirty="0"/>
          </a:p>
          <a:p>
            <a:endParaRPr lang="en-US" altLang="ja-JP" dirty="0"/>
          </a:p>
          <a:p>
            <a:r>
              <a:rPr lang="ja-JP" altLang="en-US" dirty="0"/>
              <a:t>パスワードは３回連続で間違えると不正防止のためロックがかかってしまいますので、ご注意ください。</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D0E32E60-D7AB-73E0-3DA4-5B9A497C7E07}"/>
              </a:ext>
            </a:extLst>
          </p:cNvPr>
          <p:cNvSpPr>
            <a:spLocks noGrp="1" noRot="1" noChangeAspect="1"/>
          </p:cNvSpPr>
          <p:nvPr>
            <p:ph type="sldImg"/>
          </p:nvPr>
        </p:nvSpPr>
        <p:spPr/>
      </p:sp>
    </p:spTree>
    <p:extLst>
      <p:ext uri="{BB962C8B-B14F-4D97-AF65-F5344CB8AC3E}">
        <p14:creationId xmlns:p14="http://schemas.microsoft.com/office/powerpoint/2010/main" val="348719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en-US" altLang="ja-JP" dirty="0"/>
              <a:t>e-Tax</a:t>
            </a:r>
            <a:r>
              <a:rPr lang="ja-JP" altLang="en-US" dirty="0"/>
              <a:t>の</a:t>
            </a:r>
            <a:r>
              <a:rPr lang="en-US" altLang="ja-JP" dirty="0"/>
              <a:t>ID</a:t>
            </a:r>
            <a:r>
              <a:rPr lang="ja-JP" altLang="en-US" dirty="0"/>
              <a:t>番号（利用者識別番号）をすでにお持ちの方と、お持ちでない方では操作が異なります。</a:t>
            </a:r>
            <a:endParaRPr lang="en-US" altLang="ja-JP" dirty="0"/>
          </a:p>
          <a:p>
            <a:endParaRPr lang="en-US" altLang="ja-JP" dirty="0"/>
          </a:p>
          <a:p>
            <a:r>
              <a:rPr lang="ja-JP" altLang="en-US" dirty="0"/>
              <a:t>過去に確定申告をしたことがない方はこれから新規で</a:t>
            </a:r>
            <a:r>
              <a:rPr lang="en-US" altLang="ja-JP" dirty="0"/>
              <a:t>e-Tax</a:t>
            </a:r>
            <a:r>
              <a:rPr lang="ja-JP" altLang="en-US" dirty="0"/>
              <a:t>の</a:t>
            </a:r>
            <a:r>
              <a:rPr lang="en-US" altLang="ja-JP" dirty="0"/>
              <a:t>ID</a:t>
            </a:r>
            <a:r>
              <a:rPr lang="ja-JP" altLang="en-US" dirty="0"/>
              <a:t>を取得するため特に気にする必要はありませんが、過去に確定申告をされたことがある方、</a:t>
            </a:r>
            <a:endParaRPr lang="en-US" altLang="ja-JP" dirty="0"/>
          </a:p>
          <a:p>
            <a:r>
              <a:rPr lang="ja-JP" altLang="en-US" dirty="0"/>
              <a:t>特に税務署などの確定申告会場のパソコンで申告をした方は、その際に</a:t>
            </a:r>
            <a:r>
              <a:rPr lang="en-US" altLang="ja-JP" dirty="0"/>
              <a:t>e-Tax</a:t>
            </a:r>
            <a:r>
              <a:rPr lang="ja-JP" altLang="en-US" dirty="0"/>
              <a:t>の</a:t>
            </a:r>
            <a:r>
              <a:rPr lang="en-US" altLang="ja-JP" dirty="0"/>
              <a:t>ID</a:t>
            </a:r>
            <a:r>
              <a:rPr lang="ja-JP" altLang="en-US" dirty="0"/>
              <a:t>（利用者識別番号）を取得している可能性がありますので、これから説明する内容をご確認ください。</a:t>
            </a:r>
            <a:endParaRPr lang="en-US" altLang="ja-JP" dirty="0"/>
          </a:p>
          <a:p>
            <a:endParaRPr lang="en-US" altLang="ja-JP" dirty="0"/>
          </a:p>
          <a:p>
            <a:endParaRPr lang="en-US" altLang="ja-JP" dirty="0"/>
          </a:p>
          <a:p>
            <a:r>
              <a:rPr lang="ja-JP" altLang="en-US" dirty="0"/>
              <a:t>パターン１：既に取得している方で、</a:t>
            </a:r>
            <a:r>
              <a:rPr lang="en-US" altLang="ja-JP" dirty="0"/>
              <a:t>ID</a:t>
            </a:r>
            <a:r>
              <a:rPr lang="ja-JP" altLang="en-US" dirty="0"/>
              <a:t>とそのパスワードが分かる方は、それを使用しますので、今回改めて取得する必要はありません。</a:t>
            </a:r>
            <a:endParaRPr lang="en-US" altLang="ja-JP" dirty="0"/>
          </a:p>
          <a:p>
            <a:endParaRPr lang="en-US" altLang="ja-JP" dirty="0"/>
          </a:p>
          <a:p>
            <a:r>
              <a:rPr lang="ja-JP" altLang="en-US" dirty="0"/>
              <a:t>パターン２：既に取得している方で、</a:t>
            </a:r>
            <a:r>
              <a:rPr lang="en-US" altLang="ja-JP" dirty="0"/>
              <a:t>ID</a:t>
            </a:r>
            <a:r>
              <a:rPr lang="ja-JP" altLang="en-US" dirty="0"/>
              <a:t>又はパスワードが分からない方で、自宅で調べれば分かる方は、ご自宅で教材を見ながら操作をしてみてください。</a:t>
            </a:r>
            <a:endParaRPr lang="en-US" altLang="ja-JP" dirty="0"/>
          </a:p>
          <a:p>
            <a:endParaRPr lang="en-US" altLang="ja-JP" dirty="0"/>
          </a:p>
          <a:p>
            <a:r>
              <a:rPr lang="ja-JP" altLang="en-US" dirty="0"/>
              <a:t>教材の左２つの「重要書類」は、税務署で申告した際にもらえるご自身の</a:t>
            </a:r>
            <a:r>
              <a:rPr lang="en-US" altLang="ja-JP" dirty="0"/>
              <a:t>ID</a:t>
            </a:r>
            <a:r>
              <a:rPr lang="ja-JP" altLang="en-US" dirty="0"/>
              <a:t>が記載された紙のイメージです。</a:t>
            </a:r>
            <a:endParaRPr lang="en-US" altLang="ja-JP" dirty="0"/>
          </a:p>
          <a:p>
            <a:endParaRPr lang="en-US" altLang="ja-JP" dirty="0"/>
          </a:p>
          <a:p>
            <a:endParaRPr lang="en-US" altLang="ja-JP" dirty="0"/>
          </a:p>
          <a:p>
            <a:r>
              <a:rPr lang="ja-JP" altLang="en-US" dirty="0"/>
              <a:t>過去に</a:t>
            </a:r>
            <a:r>
              <a:rPr lang="en-US" altLang="ja-JP" dirty="0"/>
              <a:t>ID</a:t>
            </a:r>
            <a:r>
              <a:rPr lang="ja-JP" altLang="en-US" dirty="0"/>
              <a:t>を取得していたにも関わらず、誤ってもう一度</a:t>
            </a:r>
            <a:r>
              <a:rPr lang="en-US" altLang="ja-JP" dirty="0"/>
              <a:t>ID</a:t>
            </a:r>
            <a:r>
              <a:rPr lang="ja-JP" altLang="en-US" dirty="0"/>
              <a:t>を取得した場合、最後に取得した</a:t>
            </a:r>
            <a:r>
              <a:rPr lang="en-US" altLang="ja-JP" dirty="0"/>
              <a:t>ID</a:t>
            </a:r>
            <a:r>
              <a:rPr lang="ja-JP" altLang="en-US" dirty="0"/>
              <a:t>が有効となり、古い</a:t>
            </a:r>
            <a:r>
              <a:rPr lang="en-US" altLang="ja-JP" dirty="0"/>
              <a:t>ID</a:t>
            </a:r>
            <a:r>
              <a:rPr lang="ja-JP" altLang="en-US" dirty="0"/>
              <a:t>は無効となり、ご自身で過去の申告内容を確認することができなくなります。</a:t>
            </a:r>
            <a:endParaRPr lang="en-US" altLang="ja-JP" dirty="0"/>
          </a:p>
          <a:p>
            <a:endParaRPr lang="en-US" altLang="ja-JP" dirty="0"/>
          </a:p>
          <a:p>
            <a:r>
              <a:rPr lang="ja-JP" altLang="en-US" dirty="0"/>
              <a:t>過去に</a:t>
            </a:r>
            <a:r>
              <a:rPr lang="en-US" altLang="ja-JP" dirty="0"/>
              <a:t>ID</a:t>
            </a:r>
            <a:r>
              <a:rPr lang="ja-JP" altLang="en-US" dirty="0"/>
              <a:t>を取得したかどうか記憶が定かではない場合で、申告書の控えがある方や過去の申告内容を確認しないという方は、あらためて</a:t>
            </a:r>
            <a:r>
              <a:rPr lang="en-US" altLang="ja-JP" dirty="0"/>
              <a:t>I</a:t>
            </a:r>
            <a:r>
              <a:rPr lang="ja-JP" altLang="en-US" dirty="0"/>
              <a:t>Ｄを取得していただければ結構です。</a:t>
            </a:r>
            <a:endParaRPr lang="en-US" altLang="ja-JP" dirty="0"/>
          </a:p>
          <a:p>
            <a:endParaRPr lang="en-US" altLang="ja-JP" dirty="0"/>
          </a:p>
          <a:p>
            <a:r>
              <a:rPr lang="ja-JP" altLang="en-US" dirty="0"/>
              <a:t>過去に</a:t>
            </a:r>
            <a:r>
              <a:rPr lang="en-US" altLang="ja-JP" dirty="0"/>
              <a:t>I</a:t>
            </a:r>
            <a:r>
              <a:rPr lang="ja-JP" altLang="en-US" dirty="0"/>
              <a:t>Ｄを取得し、過去の申告内容も確認できるようにしておきたい方は、別途手続が必要となりますので、次ページの手続の案内をご確認の上、手続きをとってください。</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講師の皆様は、このページは、過去に確定申告をされたことがある方には留意いただく内容であるとご説明ください。</a:t>
            </a:r>
            <a:endParaRPr lang="en-US" altLang="ja-JP" dirty="0"/>
          </a:p>
          <a:p>
            <a:endParaRPr lang="en-US" altLang="ja-JP" dirty="0"/>
          </a:p>
          <a:p>
            <a:r>
              <a:rPr lang="ja-JP" altLang="en-US" dirty="0"/>
              <a:t>過去に確定申告をされたことがない方は初めての利用になりますので、このスライドについてはあまり気にしなくても問題ありません。</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612DE265-6834-885F-7AD9-C06A2652A607}"/>
              </a:ext>
            </a:extLst>
          </p:cNvPr>
          <p:cNvSpPr>
            <a:spLocks noGrp="1" noRot="1" noChangeAspect="1"/>
          </p:cNvSpPr>
          <p:nvPr>
            <p:ph type="sldImg"/>
          </p:nvPr>
        </p:nvSpPr>
        <p:spPr/>
      </p:sp>
    </p:spTree>
    <p:extLst>
      <p:ext uri="{BB962C8B-B14F-4D97-AF65-F5344CB8AC3E}">
        <p14:creationId xmlns:p14="http://schemas.microsoft.com/office/powerpoint/2010/main" val="166582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過去に</a:t>
            </a:r>
            <a:r>
              <a:rPr lang="en-US" altLang="ja-JP" dirty="0"/>
              <a:t>ID</a:t>
            </a:r>
            <a:r>
              <a:rPr lang="ja-JP" altLang="en-US" dirty="0"/>
              <a:t>を取得された方で、取得した</a:t>
            </a:r>
            <a:r>
              <a:rPr lang="en-US" altLang="ja-JP" dirty="0"/>
              <a:t>ID</a:t>
            </a:r>
            <a:r>
              <a:rPr lang="ja-JP" altLang="en-US" dirty="0"/>
              <a:t>やパスワードを忘れてしまった方は、このページを参考にお手続きください。</a:t>
            </a:r>
            <a:endParaRPr lang="en-US" altLang="ja-JP" dirty="0"/>
          </a:p>
          <a:p>
            <a:endParaRPr lang="en-US" altLang="ja-JP" dirty="0"/>
          </a:p>
          <a:p>
            <a:r>
              <a:rPr lang="ja-JP" altLang="en-US" dirty="0"/>
              <a:t>変更届出書を提出するための</a:t>
            </a:r>
            <a:r>
              <a:rPr lang="en-US" altLang="ja-JP" dirty="0"/>
              <a:t>URL</a:t>
            </a:r>
            <a:r>
              <a:rPr lang="ja-JP" altLang="en-US" dirty="0"/>
              <a:t>・</a:t>
            </a:r>
            <a:r>
              <a:rPr lang="en-US" altLang="ja-JP" dirty="0"/>
              <a:t>QR</a:t>
            </a:r>
            <a:r>
              <a:rPr lang="ja-JP" altLang="en-US" dirty="0"/>
              <a:t>コードも掲載していますので、併せてご参照ください。</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講師の皆様は、このページについては必要に応じて自宅で手続きを行ってもらうためのものであり、講座の中では特に説明しなくても構いません。</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5A4C3C13-AFD2-19E5-E000-F771CC1DDD09}"/>
              </a:ext>
            </a:extLst>
          </p:cNvPr>
          <p:cNvSpPr>
            <a:spLocks noGrp="1" noRot="1" noChangeAspect="1"/>
          </p:cNvSpPr>
          <p:nvPr>
            <p:ph type="sldImg"/>
          </p:nvPr>
        </p:nvSpPr>
        <p:spPr/>
      </p:sp>
    </p:spTree>
    <p:extLst>
      <p:ext uri="{BB962C8B-B14F-4D97-AF65-F5344CB8AC3E}">
        <p14:creationId xmlns:p14="http://schemas.microsoft.com/office/powerpoint/2010/main" val="296718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マイナンバーカードで</a:t>
            </a:r>
            <a:r>
              <a:rPr lang="en-US" altLang="ja-JP" dirty="0"/>
              <a:t>e-Tax</a:t>
            </a:r>
            <a:r>
              <a:rPr lang="ja-JP" altLang="en-US" dirty="0"/>
              <a:t>を利用するにあたり、マイナポータルアプリをお持ちのスマートフォンにインストールする必要があります。</a:t>
            </a:r>
          </a:p>
          <a:p>
            <a:endParaRPr lang="en-US" altLang="ja-JP" dirty="0"/>
          </a:p>
          <a:p>
            <a:r>
              <a:rPr lang="ja-JP" altLang="en-US" dirty="0"/>
              <a:t>まず、</a:t>
            </a:r>
            <a:r>
              <a:rPr lang="en-US" altLang="ja-JP" dirty="0"/>
              <a:t>Android</a:t>
            </a:r>
            <a:r>
              <a:rPr lang="ja-JP" altLang="en-US" dirty="0"/>
              <a:t>スマートフォンの場合の「マイナポータルアプリ」のインストールのしかたをご説明いたします。</a:t>
            </a:r>
          </a:p>
          <a:p>
            <a:endParaRPr lang="ja-JP" altLang="en-US" dirty="0"/>
          </a:p>
          <a:p>
            <a:r>
              <a:rPr lang="ja-JP" altLang="en-US" dirty="0"/>
              <a:t>①ホーム画面で</a:t>
            </a:r>
            <a:r>
              <a:rPr lang="en-US" altLang="ja-JP" dirty="0"/>
              <a:t>Play</a:t>
            </a:r>
            <a:r>
              <a:rPr lang="ja-JP" altLang="en-US" dirty="0"/>
              <a:t>ストアをタップしてください。 </a:t>
            </a:r>
          </a:p>
          <a:p>
            <a:r>
              <a:rPr lang="ja-JP" altLang="en-US" dirty="0"/>
              <a:t>②次に、「アプリやゲームを検索」と薄く表示されている検索ボックスをタップしてください。 </a:t>
            </a:r>
          </a:p>
          <a:p>
            <a:endParaRPr lang="ja-JP" altLang="en-US" dirty="0"/>
          </a:p>
          <a:p>
            <a:r>
              <a:rPr lang="en-US" altLang="ja-JP" dirty="0"/>
              <a:t>【</a:t>
            </a:r>
            <a:r>
              <a:rPr lang="ja-JP" altLang="en-US" dirty="0"/>
              <a:t>補足説明</a:t>
            </a:r>
            <a:r>
              <a:rPr lang="en-US" altLang="ja-JP" dirty="0"/>
              <a:t>】 </a:t>
            </a:r>
          </a:p>
          <a:p>
            <a:r>
              <a:rPr lang="ja-JP" altLang="en-US" dirty="0"/>
              <a:t>講師の皆様は、マイナンバーカードで</a:t>
            </a:r>
            <a:r>
              <a:rPr lang="en-US" altLang="ja-JP" dirty="0"/>
              <a:t>e-Tax</a:t>
            </a:r>
            <a:r>
              <a:rPr lang="ja-JP" altLang="en-US" dirty="0"/>
              <a:t>を利用するには、「マイナポータルアプリ」が必要であることを受講者にお伝えください。</a:t>
            </a:r>
          </a:p>
          <a:p>
            <a:endParaRPr lang="en-US" altLang="ja-JP" dirty="0"/>
          </a:p>
          <a:p>
            <a:r>
              <a:rPr lang="ja-JP" altLang="en-US" dirty="0"/>
              <a:t>また、このアプリは一度インストールすれば、何度もインストールする必要はないことを説明してください。</a:t>
            </a:r>
          </a:p>
          <a:p>
            <a:endParaRPr lang="en-US" altLang="ja-JP" dirty="0"/>
          </a:p>
          <a:p>
            <a:r>
              <a:rPr lang="ja-JP" altLang="en-US" dirty="0"/>
              <a:t>しかし、古い型のスマートフォンを使っていると、アプリが見つからないことがあります。</a:t>
            </a:r>
          </a:p>
          <a:p>
            <a:endParaRPr lang="en-US" altLang="ja-JP" dirty="0"/>
          </a:p>
          <a:p>
            <a:r>
              <a:rPr lang="ja-JP" altLang="en-US" dirty="0"/>
              <a:t>その場合、スマートフォンの「設定」から「システム」を開き、「端末情報」を見ると、自分のスマートフォンがどのバージョンか確認できます。</a:t>
            </a:r>
          </a:p>
          <a:p>
            <a:endParaRPr lang="en-US" altLang="ja-JP" dirty="0"/>
          </a:p>
          <a:p>
            <a:r>
              <a:rPr lang="ja-JP" altLang="en-US" dirty="0"/>
              <a:t>もしバージョンが古いとわかったら、バージョンを更新するように受講者にお知らせください。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10848478-7A69-2EC9-5D93-C1A67C0ABE96}"/>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③検索ボックスに「まいなぽーたる」と入力します。</a:t>
            </a:r>
            <a:endParaRPr lang="en-US" altLang="ja-JP" dirty="0"/>
          </a:p>
          <a:p>
            <a:endParaRPr lang="en-US" altLang="ja-JP" dirty="0"/>
          </a:p>
          <a:p>
            <a:r>
              <a:rPr lang="ja-JP" altLang="en-US" dirty="0"/>
              <a:t>④虫眼鏡の形をした右下のマークをタップします。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8E71848C-0879-6113-FCE2-8FAED6193C22}"/>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⑤「マイナポータル」を選択します。</a:t>
            </a:r>
            <a:endParaRPr lang="en-US" altLang="ja-JP" dirty="0"/>
          </a:p>
          <a:p>
            <a:endParaRPr lang="en-US" altLang="ja-JP" dirty="0"/>
          </a:p>
          <a:p>
            <a:r>
              <a:rPr lang="ja-JP" altLang="en-US" dirty="0"/>
              <a:t>⑥「マイナポータルアプリ」のインストール画面が出てきます。マイナちゃんのマークが表示されています。その下にある「インストール」ボタンをタップしてください。これでアプリのインストールが始まり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4CEE053-736C-BD69-4FDE-8FF1E37F10C4}"/>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の場合の「マイナポータルアプリ」のインストールのしかたをご説明いたします。</a:t>
            </a:r>
          </a:p>
          <a:p>
            <a:endParaRPr lang="ja-JP" altLang="en-US" dirty="0"/>
          </a:p>
          <a:p>
            <a:r>
              <a:rPr lang="ja-JP" altLang="en-US" dirty="0"/>
              <a:t>①まずは、ホーム画面で</a:t>
            </a:r>
            <a:r>
              <a:rPr lang="en-US" altLang="ja-JP" dirty="0"/>
              <a:t>App</a:t>
            </a:r>
            <a:r>
              <a:rPr lang="ja-JP" altLang="en-US" dirty="0"/>
              <a:t> </a:t>
            </a:r>
            <a:r>
              <a:rPr lang="en-US" altLang="ja-JP" dirty="0"/>
              <a:t>Store</a:t>
            </a:r>
            <a:r>
              <a:rPr lang="ja-JP" altLang="en-US" dirty="0"/>
              <a:t>をタップします。</a:t>
            </a:r>
          </a:p>
          <a:p>
            <a:endParaRPr lang="en-US" altLang="ja-JP" dirty="0"/>
          </a:p>
          <a:p>
            <a:r>
              <a:rPr lang="ja-JP" altLang="en-US" dirty="0"/>
              <a:t>②次に、右下の「検索」をタップします。</a:t>
            </a:r>
          </a:p>
          <a:p>
            <a:endParaRPr lang="ja-JP" altLang="en-US" dirty="0"/>
          </a:p>
          <a:p>
            <a:r>
              <a:rPr lang="en-US" altLang="ja-JP" dirty="0"/>
              <a:t>【</a:t>
            </a:r>
            <a:r>
              <a:rPr lang="ja-JP" altLang="en-US" dirty="0"/>
              <a:t>補足説明</a:t>
            </a:r>
            <a:r>
              <a:rPr lang="en-US" altLang="ja-JP" dirty="0"/>
              <a:t>】 </a:t>
            </a:r>
          </a:p>
          <a:p>
            <a:r>
              <a:rPr lang="ja-JP" altLang="en-US" dirty="0"/>
              <a:t>講師の皆様は、古い型の</a:t>
            </a:r>
            <a:r>
              <a:rPr lang="en-US" altLang="ja-JP" dirty="0"/>
              <a:t>iPhone</a:t>
            </a:r>
            <a:r>
              <a:rPr lang="ja-JP" altLang="en-US" dirty="0"/>
              <a:t>を使っていると、アプリが見つからないことがあることをご認識ください。</a:t>
            </a:r>
          </a:p>
          <a:p>
            <a:endParaRPr lang="en-US" altLang="ja-JP" dirty="0"/>
          </a:p>
          <a:p>
            <a:r>
              <a:rPr lang="ja-JP" altLang="en-US" dirty="0"/>
              <a:t>その場合、</a:t>
            </a:r>
            <a:r>
              <a:rPr lang="en-US" altLang="ja-JP" dirty="0"/>
              <a:t>iPhone</a:t>
            </a:r>
            <a:r>
              <a:rPr lang="ja-JP" altLang="en-US" dirty="0"/>
              <a:t>の「設定」から「一般」を開き、「情報」を見ると、自分の</a:t>
            </a:r>
            <a:r>
              <a:rPr lang="en-US" altLang="ja-JP" dirty="0"/>
              <a:t>iPhone</a:t>
            </a:r>
            <a:r>
              <a:rPr lang="ja-JP" altLang="en-US" dirty="0"/>
              <a:t>がどのバージョンか確認できます。</a:t>
            </a:r>
          </a:p>
          <a:p>
            <a:endParaRPr lang="en-US" altLang="ja-JP" dirty="0"/>
          </a:p>
          <a:p>
            <a:r>
              <a:rPr lang="ja-JP" altLang="en-US" dirty="0"/>
              <a:t>もし古いバージョンを利用している受講者がいたらバージョンを更新するようにお知らせください。</a:t>
            </a:r>
          </a:p>
          <a:p>
            <a:endParaRPr lang="en-US" altLang="ja-JP" dirty="0"/>
          </a:p>
          <a:p>
            <a:r>
              <a:rPr lang="ja-JP" altLang="en-US" dirty="0"/>
              <a:t>また、このアプリは一度インストールすれば、何度もインストールする必要はないことも説明してください。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1A7B80FA-1AC0-8633-B842-F63F46640502}"/>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t>この講座では、マイナンバーカードを使った</a:t>
            </a:r>
            <a:r>
              <a:rPr lang="en-US" altLang="ja-JP" dirty="0"/>
              <a:t>e-Tax</a:t>
            </a:r>
            <a:r>
              <a:rPr lang="ja-JP" altLang="en-US" dirty="0"/>
              <a:t>の利用について学びます。</a:t>
            </a:r>
            <a:endParaRPr lang="en-US" altLang="ja-JP" dirty="0"/>
          </a:p>
          <a:p>
            <a:endParaRPr lang="en-US" altLang="ja-JP" dirty="0"/>
          </a:p>
          <a:p>
            <a:r>
              <a:rPr lang="ja-JP" altLang="en-US" dirty="0"/>
              <a:t>第</a:t>
            </a:r>
            <a:r>
              <a:rPr lang="en-US" altLang="ja-JP" dirty="0"/>
              <a:t>1</a:t>
            </a:r>
            <a:r>
              <a:rPr lang="ja-JP" altLang="en-US" dirty="0"/>
              <a:t>章の「</a:t>
            </a:r>
            <a:r>
              <a:rPr lang="en-US" altLang="ja-JP" dirty="0"/>
              <a:t>e-Tax</a:t>
            </a:r>
            <a:r>
              <a:rPr lang="ja-JP" altLang="en-US" dirty="0"/>
              <a:t>を知りましょう」では、確定申告・</a:t>
            </a:r>
            <a:r>
              <a:rPr lang="en-US" altLang="ja-JP" dirty="0"/>
              <a:t>e-Tax</a:t>
            </a:r>
            <a:r>
              <a:rPr lang="ja-JP" altLang="en-US" dirty="0"/>
              <a:t>とは、またスマートフォンを使った確定申告の操作の流れなど、受講者の方が</a:t>
            </a:r>
            <a:r>
              <a:rPr lang="en-US" altLang="ja-JP" dirty="0"/>
              <a:t>e-Tax</a:t>
            </a:r>
            <a:r>
              <a:rPr lang="ja-JP" altLang="en-US" dirty="0"/>
              <a:t>について学びます。</a:t>
            </a:r>
            <a:endParaRPr lang="en-US" altLang="ja-JP" dirty="0"/>
          </a:p>
          <a:p>
            <a:endParaRPr lang="ja-JP" altLang="en-US" dirty="0"/>
          </a:p>
          <a:p>
            <a:endParaRPr lang="ja-JP" altLang="ja-JP" dirty="0"/>
          </a:p>
          <a:p>
            <a:endParaRPr lang="ja-JP" altLang="en-US" dirty="0"/>
          </a:p>
        </p:txBody>
      </p:sp>
      <p:sp>
        <p:nvSpPr>
          <p:cNvPr id="5" name="スライド イメージ プレースホルダー 4">
            <a:extLst>
              <a:ext uri="{FF2B5EF4-FFF2-40B4-BE49-F238E27FC236}">
                <a16:creationId xmlns:a16="http://schemas.microsoft.com/office/drawing/2014/main" id="{BFC7862A-C0C0-7BEC-1FEA-1B6B3D3320B5}"/>
              </a:ext>
            </a:extLst>
          </p:cNvPr>
          <p:cNvSpPr>
            <a:spLocks noGrp="1" noRot="1" noChangeAspect="1"/>
          </p:cNvSpPr>
          <p:nvPr>
            <p:ph type="sldImg"/>
          </p:nvPr>
        </p:nvSpPr>
        <p:spPr/>
      </p:sp>
    </p:spTree>
    <p:extLst>
      <p:ext uri="{BB962C8B-B14F-4D97-AF65-F5344CB8AC3E}">
        <p14:creationId xmlns:p14="http://schemas.microsoft.com/office/powerpoint/2010/main" val="163930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③検索枠に「まいなぽーたる」と入力します。</a:t>
            </a:r>
            <a:endParaRPr lang="en-US" altLang="ja-JP" dirty="0"/>
          </a:p>
          <a:p>
            <a:endParaRPr lang="en-US" altLang="ja-JP" dirty="0"/>
          </a:p>
          <a:p>
            <a:r>
              <a:rPr lang="ja-JP" altLang="en-US" dirty="0"/>
              <a:t>④右下の検索ボタンをタップし検索します。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0D8E165E-2AE3-9BF9-268D-A008B2F97015}"/>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⑤「マイナポータルアプリ」のインストール画面が出てきますので、「入手」をタップします。これでアプリのインストールが始まります。</a:t>
            </a:r>
          </a:p>
          <a:p>
            <a:endParaRPr lang="en-US" altLang="ja-JP" dirty="0"/>
          </a:p>
          <a:p>
            <a:r>
              <a:rPr lang="ja-JP" altLang="en-US" dirty="0"/>
              <a:t>⑥インストールが完了すると表示が「開く」に変わります。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C1CFCBAB-5A5B-5FBE-7582-FF5C71EB7075}"/>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次に、マイナポータルアプリへのログイン方法についてご説明いたします。</a:t>
            </a:r>
            <a:endParaRPr lang="en-US" altLang="ja-JP" dirty="0"/>
          </a:p>
          <a:p>
            <a:endParaRPr lang="en-US" altLang="ja-JP" dirty="0"/>
          </a:p>
          <a:p>
            <a:r>
              <a:rPr lang="ja-JP" altLang="en-US" dirty="0"/>
              <a:t>まず、マイナポータルアプリを立ち上げます。</a:t>
            </a:r>
          </a:p>
          <a:p>
            <a:endParaRPr lang="ja-JP" altLang="en-US" dirty="0"/>
          </a:p>
          <a:p>
            <a:r>
              <a:rPr lang="ja-JP" altLang="en-US" dirty="0"/>
              <a:t>①マイナポータルアプリをインストール後、ホーム画面からマイナポータルをタップします。</a:t>
            </a:r>
          </a:p>
          <a:p>
            <a:endParaRPr lang="en-US" altLang="ja-JP" dirty="0"/>
          </a:p>
          <a:p>
            <a:r>
              <a:rPr lang="ja-JP" altLang="en-US" dirty="0"/>
              <a:t>②「マイナポータルにログイン」をタップします。</a:t>
            </a:r>
          </a:p>
          <a:p>
            <a:endParaRPr lang="ja-JP" altLang="en-US" dirty="0"/>
          </a:p>
          <a:p>
            <a:r>
              <a:rPr lang="en-US" altLang="ja-JP" dirty="0"/>
              <a:t>【</a:t>
            </a:r>
            <a:r>
              <a:rPr lang="ja-JP" altLang="en-US" dirty="0"/>
              <a:t>補足説明</a:t>
            </a:r>
            <a:r>
              <a:rPr lang="en-US" altLang="ja-JP" dirty="0"/>
              <a:t>】</a:t>
            </a:r>
          </a:p>
          <a:p>
            <a:r>
              <a:rPr lang="ja-JP" altLang="en-US" dirty="0"/>
              <a:t>講師の方は、初めてログインされる受講者の皆様は利用者登録も必要になることをご説明ください。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21B7D035-015C-D17B-E72C-94C75B292AB2}"/>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次に、利用者証明用電子証明書の認証を行い、マイナンバーカードをスマートフォンで読み取ります。</a:t>
            </a:r>
          </a:p>
          <a:p>
            <a:endParaRPr lang="en-US" altLang="ja-JP" dirty="0"/>
          </a:p>
          <a:p>
            <a:r>
              <a:rPr lang="ja-JP" altLang="en-US" dirty="0"/>
              <a:t>「利用者証明用電子証明書」とは、「ログインした者が、利用者本人であること」を証明することができる電子証明書のことで、マイナンバーカードに搭載されています。</a:t>
            </a:r>
          </a:p>
          <a:p>
            <a:endParaRPr lang="en-US" altLang="ja-JP" dirty="0"/>
          </a:p>
          <a:p>
            <a:r>
              <a:rPr lang="ja-JP" altLang="en-US" dirty="0"/>
              <a:t>書面取引における印鑑証明書のようなものです。</a:t>
            </a:r>
          </a:p>
          <a:p>
            <a:endParaRPr lang="en-US" altLang="ja-JP" dirty="0"/>
          </a:p>
          <a:p>
            <a:r>
              <a:rPr lang="ja-JP" altLang="en-US" dirty="0"/>
              <a:t>「利用者証明用電子証明書のパスワード」とは、マイナンバーカードを市区町村の窓口で受け取った時に利用者証明用電子証明書に設定した数字</a:t>
            </a:r>
            <a:r>
              <a:rPr lang="en-US" altLang="ja-JP" dirty="0"/>
              <a:t>4</a:t>
            </a:r>
            <a:r>
              <a:rPr lang="ja-JP" altLang="en-US" dirty="0"/>
              <a:t>桁のパスワードのことです。</a:t>
            </a:r>
          </a:p>
          <a:p>
            <a:endParaRPr lang="ja-JP" altLang="en-US" dirty="0"/>
          </a:p>
          <a:p>
            <a:endParaRPr lang="ja-JP" altLang="en-US" dirty="0"/>
          </a:p>
          <a:p>
            <a:r>
              <a:rPr lang="ja-JP" altLang="en-US" dirty="0"/>
              <a:t>①利用者証明用電子証明書の数字４桁のパスワードを入力します。パスワードを３回間違えると不正防止のためロックがかかります。　正しいパスワードを確認してから入力します。「次へ」をタップします。</a:t>
            </a:r>
          </a:p>
          <a:p>
            <a:endParaRPr lang="ja-JP" altLang="en-US" dirty="0"/>
          </a:p>
          <a:p>
            <a:r>
              <a:rPr lang="en-US" altLang="ja-JP" dirty="0"/>
              <a:t>【</a:t>
            </a:r>
            <a:r>
              <a:rPr lang="ja-JP" altLang="en-US" dirty="0"/>
              <a:t>補足説明</a:t>
            </a:r>
            <a:r>
              <a:rPr lang="en-US" altLang="ja-JP" dirty="0"/>
              <a:t>】</a:t>
            </a:r>
          </a:p>
          <a:p>
            <a:r>
              <a:rPr lang="ja-JP" altLang="en-US" dirty="0"/>
              <a:t>講師の皆様は、利用者証明用電子証明書の数字４桁のパスワードを入力する時に、パスワードを３回間違えると不正防止のためロックがかかりますので、正しいパスワードを確認してから入力するようにご案内ください。</a:t>
            </a:r>
          </a:p>
          <a:p>
            <a:endParaRPr lang="en-US" altLang="ja-JP" dirty="0"/>
          </a:p>
          <a:p>
            <a:r>
              <a:rPr lang="ja-JP" altLang="en-US" dirty="0"/>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p>
          <a:p>
            <a:endParaRPr lang="en-US" altLang="ja-JP" dirty="0"/>
          </a:p>
          <a:p>
            <a:r>
              <a:rPr lang="ja-JP" altLang="en-US" dirty="0"/>
              <a:t>また、マイナンバーカードの読み取りには時間がかかることがありますので、しばらく待つようお伝えください。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4DE90218-D124-71B3-185A-05AACBE1754C}"/>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②マイナンバーカードをスマートフォンの読み取り部に密着させます。スマートフォンの機種により、マイナンバーカードの読み取り位置が異なる場合がございます。</a:t>
            </a:r>
            <a:endParaRPr lang="en-US" altLang="ja-JP" dirty="0"/>
          </a:p>
          <a:p>
            <a:endParaRPr lang="en-US" altLang="ja-JP" dirty="0"/>
          </a:p>
          <a:p>
            <a:r>
              <a:rPr lang="ja-JP" altLang="en-US" dirty="0"/>
              <a:t>③「読み取り開始」をタップします。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4FAC5E4C-9966-86E6-F1CB-ABE1D57F806B}"/>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④「読み取りが完了しました」と表示されます。</a:t>
            </a:r>
            <a:endParaRPr lang="en-US" altLang="ja-JP" dirty="0"/>
          </a:p>
          <a:p>
            <a:pPr lvl="0"/>
            <a:endParaRPr lang="en-US" altLang="ja-JP" dirty="0"/>
          </a:p>
          <a:p>
            <a:pPr lvl="0"/>
            <a:r>
              <a:rPr lang="ja-JP" altLang="en-US" dirty="0"/>
              <a:t>初めてログインされる方は、次のページの利用者登録の画面が表示されます。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5E294F07-00CE-477A-21BB-E7B3FF81C5ED}"/>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はじめてログインされる方は、ここで利用者登録を行います。</a:t>
            </a:r>
            <a:endParaRPr lang="en-US" altLang="ja-JP" dirty="0"/>
          </a:p>
          <a:p>
            <a:endParaRPr lang="ja-JP" altLang="en-US" dirty="0"/>
          </a:p>
          <a:p>
            <a:r>
              <a:rPr lang="ja-JP" altLang="en-US" dirty="0"/>
              <a:t>①まず、「登録をはじめる」をタップします。</a:t>
            </a:r>
            <a:endParaRPr lang="en-US" altLang="ja-JP" dirty="0"/>
          </a:p>
          <a:p>
            <a:endParaRPr lang="en-US" altLang="ja-JP" dirty="0"/>
          </a:p>
          <a:p>
            <a:r>
              <a:rPr lang="ja-JP" altLang="en-US" dirty="0"/>
              <a:t>②利用規約・プライバシーポリシーをチェックし「次へ」をタップします。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B87D01CF-E0AD-0C1C-75A3-32DBAF9DB569}"/>
              </a:ext>
            </a:extLst>
          </p:cNvPr>
          <p:cNvSpPr>
            <a:spLocks noGrp="1" noRot="1" noChangeAspect="1"/>
          </p:cNvSpPr>
          <p:nvPr>
            <p:ph type="sldImg"/>
          </p:nvPr>
        </p:nvSpPr>
        <p:spPr/>
      </p:sp>
    </p:spTree>
    <p:extLst>
      <p:ext uri="{BB962C8B-B14F-4D97-AF65-F5344CB8AC3E}">
        <p14:creationId xmlns:p14="http://schemas.microsoft.com/office/powerpoint/2010/main" val="972917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③メールアドレスを入力し、「確認コードを送信」をタップします。</a:t>
            </a:r>
            <a:endParaRPr lang="en-US" altLang="ja-JP" dirty="0"/>
          </a:p>
          <a:p>
            <a:pPr defTabSz="954446">
              <a:defRPr/>
            </a:pPr>
            <a:endParaRPr lang="en-US" altLang="ja-JP" dirty="0"/>
          </a:p>
          <a:p>
            <a:pPr defTabSz="954446">
              <a:defRPr/>
            </a:pPr>
            <a:r>
              <a:rPr lang="ja-JP" altLang="en-US" dirty="0"/>
              <a:t>④確認コードを入力し、「次へ」をタップします。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4A28210-B02B-6EEE-881C-463AAAE38AFB}"/>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⑤メールアドレスを確認し、「登録」をタップします。</a:t>
            </a:r>
            <a:endParaRPr lang="en-US" altLang="ja-JP" dirty="0"/>
          </a:p>
          <a:p>
            <a:pPr defTabSz="954446">
              <a:defRPr/>
            </a:pPr>
            <a:endParaRPr lang="en-US" altLang="ja-JP" dirty="0"/>
          </a:p>
          <a:p>
            <a:pPr defTabSz="954446">
              <a:defRPr/>
            </a:pPr>
            <a:r>
              <a:rPr lang="ja-JP" altLang="en-US" dirty="0"/>
              <a:t>⑥登録完了画面が表示されますので、「はじめる」をタップします。これで「利用者登録」は完了です。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F99A65DB-146E-3D38-7DCE-ED2A5D4167A2}"/>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また、ログインと合わせてログアウト方法についてもご説明いたします。</a:t>
            </a:r>
            <a:endParaRPr lang="en-US" altLang="ja-JP" dirty="0"/>
          </a:p>
          <a:p>
            <a:endParaRPr lang="ja-JP" altLang="en-US" dirty="0"/>
          </a:p>
          <a:p>
            <a:r>
              <a:rPr lang="ja-JP" altLang="en-US" dirty="0"/>
              <a:t>①ホーム画面右上にある横三本の線のマークをタップします。</a:t>
            </a:r>
            <a:endParaRPr lang="en-US" altLang="ja-JP" dirty="0"/>
          </a:p>
          <a:p>
            <a:endParaRPr lang="en-US" altLang="ja-JP" dirty="0"/>
          </a:p>
          <a:p>
            <a:r>
              <a:rPr lang="ja-JP" altLang="en-US" dirty="0"/>
              <a:t>②メニューが表示されますので、下から上にスクロールします。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B9092EE0-F022-18A7-2A76-FF76EED212AA}"/>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solidFill>
                  <a:schemeClr val="tx1"/>
                </a:solidFill>
              </a:rPr>
              <a:t>第</a:t>
            </a:r>
            <a:r>
              <a:rPr lang="en-US" altLang="ja-JP" dirty="0">
                <a:solidFill>
                  <a:schemeClr val="tx1"/>
                </a:solidFill>
              </a:rPr>
              <a:t>2</a:t>
            </a:r>
            <a:r>
              <a:rPr lang="ja-JP" altLang="en-US" dirty="0">
                <a:solidFill>
                  <a:schemeClr val="tx1"/>
                </a:solidFill>
              </a:rPr>
              <a:t>章では、スマートフォンによる確定申告をするための事前準備について学びます。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また、スマートフォンの操作ではアプリのインストールやマイナポータル連携の操作についてもご説明いたします。</a:t>
            </a:r>
            <a:endParaRPr lang="en-US" altLang="ja-JP" dirty="0">
              <a:solidFill>
                <a:schemeClr val="tx1"/>
              </a:solidFill>
            </a:endParaRPr>
          </a:p>
          <a:p>
            <a:endParaRPr lang="ja-JP" altLang="en-US" dirty="0">
              <a:solidFill>
                <a:schemeClr val="tx1"/>
              </a:solidFill>
            </a:endParaRPr>
          </a:p>
          <a:p>
            <a:endParaRPr lang="ja-JP" altLang="ja-JP" dirty="0">
              <a:solidFill>
                <a:schemeClr val="tx1"/>
              </a:solidFill>
            </a:endParaRPr>
          </a:p>
          <a:p>
            <a:endParaRPr lang="ja-JP" altLang="en-US" dirty="0">
              <a:solidFill>
                <a:schemeClr val="tx1"/>
              </a:solidFill>
            </a:endParaRPr>
          </a:p>
        </p:txBody>
      </p:sp>
      <p:sp>
        <p:nvSpPr>
          <p:cNvPr id="7" name="スライド イメージ プレースホルダー 6">
            <a:extLst>
              <a:ext uri="{FF2B5EF4-FFF2-40B4-BE49-F238E27FC236}">
                <a16:creationId xmlns:a16="http://schemas.microsoft.com/office/drawing/2014/main" id="{9186704E-4687-CA60-C0F9-0507B607C9FF}"/>
              </a:ext>
            </a:extLst>
          </p:cNvPr>
          <p:cNvSpPr>
            <a:spLocks noGrp="1" noRot="1" noChangeAspect="1"/>
          </p:cNvSpPr>
          <p:nvPr>
            <p:ph type="sldImg"/>
          </p:nvPr>
        </p:nvSpPr>
        <p:spPr/>
      </p:sp>
    </p:spTree>
    <p:extLst>
      <p:ext uri="{BB962C8B-B14F-4D97-AF65-F5344CB8AC3E}">
        <p14:creationId xmlns:p14="http://schemas.microsoft.com/office/powerpoint/2010/main" val="90941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③「ログアウト」の文字が出てきますので、「ログアウト」をタップします。</a:t>
            </a:r>
            <a:endParaRPr lang="en-US" altLang="ja-JP" dirty="0"/>
          </a:p>
          <a:p>
            <a:endParaRPr lang="en-US" altLang="ja-JP" dirty="0"/>
          </a:p>
          <a:p>
            <a:r>
              <a:rPr lang="ja-JP" altLang="en-US" dirty="0"/>
              <a:t>④「ログアウトしますか」というポップアップが表示されますので、再度「ログアウト」をタップします。</a:t>
            </a:r>
            <a:endParaRPr lang="en-US" altLang="ja-JP" dirty="0"/>
          </a:p>
          <a:p>
            <a:endParaRPr lang="en-US" altLang="ja-JP" dirty="0"/>
          </a:p>
          <a:p>
            <a:r>
              <a:rPr lang="ja-JP" altLang="en-US" dirty="0"/>
              <a:t>これでマイナポータルからログアウトすることができます。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30B48480-C7DC-2776-6D82-00E9FE398F8C}"/>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「国税電子申告・納税システム（</a:t>
            </a:r>
            <a:r>
              <a:rPr lang="en-US" altLang="ja-JP" dirty="0"/>
              <a:t>e-Tax</a:t>
            </a:r>
            <a:r>
              <a:rPr lang="ja-JP" altLang="en-US" dirty="0"/>
              <a:t>）」と連携しましょう。</a:t>
            </a:r>
          </a:p>
          <a:p>
            <a:endParaRPr lang="en-US" altLang="ja-JP" dirty="0"/>
          </a:p>
          <a:p>
            <a:r>
              <a:rPr lang="ja-JP" altLang="en-US" dirty="0"/>
              <a:t>①ホーム画面右上にある横三本の線のマークをタップします。</a:t>
            </a:r>
            <a:endParaRPr lang="en-US" altLang="ja-JP" dirty="0"/>
          </a:p>
          <a:p>
            <a:endParaRPr lang="en-US" altLang="ja-JP" dirty="0"/>
          </a:p>
          <a:p>
            <a:r>
              <a:rPr lang="ja-JP" altLang="en-US" dirty="0"/>
              <a:t>②「外部サイトとの連携」をタップします。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2F613B97-A805-A91B-0BC9-120E16878D3B}"/>
              </a:ext>
            </a:extLst>
          </p:cNvPr>
          <p:cNvSpPr>
            <a:spLocks noGrp="1" noRot="1" noChangeAspect="1"/>
          </p:cNvSpPr>
          <p:nvPr>
            <p:ph type="sldImg"/>
          </p:nvPr>
        </p:nvSpPr>
        <p:spPr/>
      </p:sp>
    </p:spTree>
    <p:extLst>
      <p:ext uri="{BB962C8B-B14F-4D97-AF65-F5344CB8AC3E}">
        <p14:creationId xmlns:p14="http://schemas.microsoft.com/office/powerpoint/2010/main" val="416658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③国税電子申告・納税システム（</a:t>
            </a:r>
            <a:r>
              <a:rPr lang="en-US" altLang="ja-JP" dirty="0"/>
              <a:t>e-Tax</a:t>
            </a:r>
            <a:r>
              <a:rPr lang="ja-JP" altLang="en-US" dirty="0"/>
              <a:t>）の「連携」をタップします。</a:t>
            </a:r>
          </a:p>
          <a:p>
            <a:endParaRPr lang="en-US" altLang="ja-JP" dirty="0"/>
          </a:p>
          <a:p>
            <a:r>
              <a:rPr lang="ja-JP" altLang="en-US" dirty="0"/>
              <a:t>④「同意確認」画面の「同意して次へ」をタップします。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BB1E9417-9F78-DE4D-D74C-BBB81E2BC160}"/>
              </a:ext>
            </a:extLst>
          </p:cNvPr>
          <p:cNvSpPr>
            <a:spLocks noGrp="1" noRot="1" noChangeAspect="1"/>
          </p:cNvSpPr>
          <p:nvPr>
            <p:ph type="sldImg"/>
          </p:nvPr>
        </p:nvSpPr>
        <p:spPr/>
      </p:sp>
    </p:spTree>
    <p:extLst>
      <p:ext uri="{BB962C8B-B14F-4D97-AF65-F5344CB8AC3E}">
        <p14:creationId xmlns:p14="http://schemas.microsoft.com/office/powerpoint/2010/main" val="2764805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e-Tax</a:t>
            </a:r>
            <a:r>
              <a:rPr lang="ja-JP" altLang="en-US" dirty="0"/>
              <a:t>をはじめて利用する方、既に</a:t>
            </a:r>
            <a:r>
              <a:rPr lang="en-US" altLang="ja-JP" dirty="0"/>
              <a:t>e-Tax</a:t>
            </a:r>
            <a:r>
              <a:rPr lang="ja-JP" altLang="en-US" dirty="0"/>
              <a:t>を利用したことがある方で手続きが異なります。</a:t>
            </a:r>
          </a:p>
          <a:p>
            <a:endParaRPr lang="en-US" altLang="ja-JP" dirty="0"/>
          </a:p>
          <a:p>
            <a:r>
              <a:rPr lang="ja-JP" altLang="en-US" dirty="0"/>
              <a:t>①</a:t>
            </a:r>
            <a:r>
              <a:rPr lang="en-US" altLang="ja-JP" dirty="0"/>
              <a:t>e-Tax</a:t>
            </a:r>
            <a:r>
              <a:rPr lang="ja-JP" altLang="en-US" dirty="0"/>
              <a:t>をはじめて利用する方は、「お手続きの流れへ」をタップします。</a:t>
            </a:r>
          </a:p>
          <a:p>
            <a:pPr lvl="0"/>
            <a:r>
              <a:rPr lang="en-US" altLang="ja-JP" dirty="0"/>
              <a:t>e-Tax</a:t>
            </a:r>
            <a:r>
              <a:rPr lang="ja-JP" altLang="en-US" dirty="0"/>
              <a:t>をはじめて利用する方については、</a:t>
            </a:r>
            <a:r>
              <a:rPr lang="en-US" altLang="ja-JP" dirty="0"/>
              <a:t>31</a:t>
            </a:r>
            <a:r>
              <a:rPr lang="ja-JP" altLang="en-US" dirty="0"/>
              <a:t>ページでご説明いたします。</a:t>
            </a:r>
          </a:p>
          <a:p>
            <a:endParaRPr lang="en-US" altLang="ja-JP" dirty="0"/>
          </a:p>
          <a:p>
            <a:r>
              <a:rPr lang="ja-JP" altLang="en-US" dirty="0"/>
              <a:t>②すでに利用者識別番号をお持ちで、</a:t>
            </a:r>
            <a:r>
              <a:rPr lang="en-US" altLang="ja-JP" dirty="0"/>
              <a:t>e-Tax</a:t>
            </a:r>
            <a:r>
              <a:rPr lang="ja-JP" altLang="en-US" dirty="0"/>
              <a:t>を利用したことがある方は、「</a:t>
            </a:r>
            <a:r>
              <a:rPr lang="en-US" altLang="ja-JP" dirty="0"/>
              <a:t>e-Tax</a:t>
            </a:r>
            <a:r>
              <a:rPr lang="ja-JP" altLang="en-US" dirty="0"/>
              <a:t>へログイン」をタップします。</a:t>
            </a:r>
          </a:p>
          <a:p>
            <a:r>
              <a:rPr lang="ja-JP" altLang="en-US" dirty="0"/>
              <a:t>すでに</a:t>
            </a:r>
            <a:r>
              <a:rPr lang="en-US" altLang="ja-JP" dirty="0"/>
              <a:t>e-Tax</a:t>
            </a:r>
            <a:r>
              <a:rPr lang="ja-JP" altLang="en-US" dirty="0"/>
              <a:t>を利用したことがある方については、</a:t>
            </a:r>
            <a:r>
              <a:rPr lang="en-US" altLang="ja-JP" dirty="0"/>
              <a:t>41</a:t>
            </a:r>
            <a:r>
              <a:rPr lang="ja-JP" altLang="en-US" dirty="0"/>
              <a:t>ページでご説明いたします。</a:t>
            </a:r>
          </a:p>
          <a:p>
            <a:endParaRPr lang="ja-JP" altLang="en-US" dirty="0"/>
          </a:p>
          <a:p>
            <a:r>
              <a:rPr lang="ja-JP" altLang="en-US" dirty="0"/>
              <a:t>なお、注意事項に記載のとおり、既に</a:t>
            </a:r>
            <a:r>
              <a:rPr lang="en-US" altLang="ja-JP" dirty="0"/>
              <a:t>e-Tax</a:t>
            </a:r>
            <a:r>
              <a:rPr lang="ja-JP" altLang="en-US" dirty="0"/>
              <a:t>を利用したことがある方が「お手続きの流れへ」から手続きを行うと、現在ご利用いただいている利用者識別番号は使用できなくなります。</a:t>
            </a:r>
          </a:p>
          <a:p>
            <a:endParaRPr lang="en-US" altLang="ja-JP" dirty="0"/>
          </a:p>
          <a:p>
            <a:r>
              <a:rPr lang="ja-JP" altLang="en-US" dirty="0"/>
              <a:t>今までの申告書等の送信結果などの確認もできなくなりますので、ご注意ください。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10" name="スライド イメージ プレースホルダー 9">
            <a:extLst>
              <a:ext uri="{FF2B5EF4-FFF2-40B4-BE49-F238E27FC236}">
                <a16:creationId xmlns:a16="http://schemas.microsoft.com/office/drawing/2014/main" id="{ADB04C98-6E20-C6EC-63AB-E2ABB115157B}"/>
              </a:ext>
            </a:extLst>
          </p:cNvPr>
          <p:cNvSpPr>
            <a:spLocks noGrp="1" noRot="1" noChangeAspect="1"/>
          </p:cNvSpPr>
          <p:nvPr>
            <p:ph type="sldImg"/>
          </p:nvPr>
        </p:nvSpPr>
        <p:spPr/>
      </p:sp>
    </p:spTree>
    <p:extLst>
      <p:ext uri="{BB962C8B-B14F-4D97-AF65-F5344CB8AC3E}">
        <p14:creationId xmlns:p14="http://schemas.microsoft.com/office/powerpoint/2010/main" val="424071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e-Tax</a:t>
            </a:r>
            <a:r>
              <a:rPr lang="ja-JP" altLang="en-US" dirty="0"/>
              <a:t>をはじめて利用する方の利用者情報を登録します。</a:t>
            </a:r>
          </a:p>
          <a:p>
            <a:endParaRPr lang="en-US" altLang="ja-JP" dirty="0"/>
          </a:p>
          <a:p>
            <a:r>
              <a:rPr lang="ja-JP" altLang="en-US" dirty="0"/>
              <a:t>①画面を下から上にスクロールします。</a:t>
            </a:r>
          </a:p>
          <a:p>
            <a:endParaRPr lang="en-US" altLang="ja-JP" dirty="0"/>
          </a:p>
          <a:p>
            <a:r>
              <a:rPr lang="ja-JP" altLang="en-US" dirty="0"/>
              <a:t>②「マイナンバーカード・スマホ用電子証明書の利用」をタップします。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668BEE75-7F6F-33E3-36C7-289A84D3BC9D}"/>
              </a:ext>
            </a:extLst>
          </p:cNvPr>
          <p:cNvSpPr>
            <a:spLocks noGrp="1" noRot="1" noChangeAspect="1"/>
          </p:cNvSpPr>
          <p:nvPr>
            <p:ph type="sldImg"/>
          </p:nvPr>
        </p:nvSpPr>
        <p:spPr/>
      </p:sp>
    </p:spTree>
    <p:extLst>
      <p:ext uri="{BB962C8B-B14F-4D97-AF65-F5344CB8AC3E}">
        <p14:creationId xmlns:p14="http://schemas.microsoft.com/office/powerpoint/2010/main" val="120712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③利用者証明用電子証明書のパスワード（数字</a:t>
            </a:r>
            <a:r>
              <a:rPr lang="en-US" altLang="ja-JP" dirty="0"/>
              <a:t>4</a:t>
            </a:r>
            <a:r>
              <a:rPr lang="ja-JP" altLang="en-US" dirty="0"/>
              <a:t>ケタ）を入力します。</a:t>
            </a:r>
          </a:p>
          <a:p>
            <a:endParaRPr lang="en-US" altLang="ja-JP" dirty="0"/>
          </a:p>
          <a:p>
            <a:r>
              <a:rPr lang="ja-JP" altLang="en-US" dirty="0"/>
              <a:t>④マイナンバーカードとスマートフォンの読み取り部を合わせます。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73066D99-4D00-FF9B-C5D0-5EA6FB4FBD10}"/>
              </a:ext>
            </a:extLst>
          </p:cNvPr>
          <p:cNvSpPr>
            <a:spLocks noGrp="1" noRot="1" noChangeAspect="1"/>
          </p:cNvSpPr>
          <p:nvPr>
            <p:ph type="sldImg"/>
          </p:nvPr>
        </p:nvSpPr>
        <p:spPr/>
      </p:sp>
    </p:spTree>
    <p:extLst>
      <p:ext uri="{BB962C8B-B14F-4D97-AF65-F5344CB8AC3E}">
        <p14:creationId xmlns:p14="http://schemas.microsoft.com/office/powerpoint/2010/main" val="826993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⑤「読み取り開始」をタップします。</a:t>
            </a:r>
          </a:p>
          <a:p>
            <a:endParaRPr lang="en-US" altLang="ja-JP" dirty="0"/>
          </a:p>
          <a:p>
            <a:r>
              <a:rPr lang="ja-JP" altLang="en-US" dirty="0"/>
              <a:t>⑥「同意して次へ」をタップします。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10" name="スライド イメージ プレースホルダー 9">
            <a:extLst>
              <a:ext uri="{FF2B5EF4-FFF2-40B4-BE49-F238E27FC236}">
                <a16:creationId xmlns:a16="http://schemas.microsoft.com/office/drawing/2014/main" id="{5AD2079D-F24A-8BFA-2304-EED1D6F0098C}"/>
              </a:ext>
            </a:extLst>
          </p:cNvPr>
          <p:cNvSpPr>
            <a:spLocks noGrp="1" noRot="1" noChangeAspect="1"/>
          </p:cNvSpPr>
          <p:nvPr>
            <p:ph type="sldImg"/>
          </p:nvPr>
        </p:nvSpPr>
        <p:spPr/>
      </p:sp>
    </p:spTree>
    <p:extLst>
      <p:ext uri="{BB962C8B-B14F-4D97-AF65-F5344CB8AC3E}">
        <p14:creationId xmlns:p14="http://schemas.microsoft.com/office/powerpoint/2010/main" val="583081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⑦左上の「</a:t>
            </a:r>
            <a:r>
              <a:rPr lang="en-US" altLang="ja-JP" dirty="0"/>
              <a:t>Safari</a:t>
            </a:r>
            <a:r>
              <a:rPr lang="ja-JP" altLang="en-US" dirty="0"/>
              <a:t>」をタップします。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5C95BCC9-05A3-A829-DAB7-0933A25096D3}"/>
              </a:ext>
            </a:extLst>
          </p:cNvPr>
          <p:cNvSpPr>
            <a:spLocks noGrp="1" noRot="1" noChangeAspect="1"/>
          </p:cNvSpPr>
          <p:nvPr>
            <p:ph type="sldImg"/>
          </p:nvPr>
        </p:nvSpPr>
        <p:spPr/>
      </p:sp>
    </p:spTree>
    <p:extLst>
      <p:ext uri="{BB962C8B-B14F-4D97-AF65-F5344CB8AC3E}">
        <p14:creationId xmlns:p14="http://schemas.microsoft.com/office/powerpoint/2010/main" val="1137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次に、利用者の氏名や住所等の情報を入力します。</a:t>
            </a:r>
          </a:p>
          <a:p>
            <a:endParaRPr lang="en-US" altLang="ja-JP" dirty="0"/>
          </a:p>
          <a:p>
            <a:r>
              <a:rPr lang="ja-JP" altLang="en-US" dirty="0"/>
              <a:t>マイナンバーカードの券面情報を読み取ることにより、氏名や住所等の情報を自動的に入力することができますので便利です。</a:t>
            </a:r>
          </a:p>
          <a:p>
            <a:endParaRPr lang="en-US" altLang="ja-JP" dirty="0"/>
          </a:p>
          <a:p>
            <a:r>
              <a:rPr lang="ja-JP" altLang="en-US" dirty="0"/>
              <a:t>券面情報を読み取らず、手入力することもできます。</a:t>
            </a:r>
            <a:endParaRPr lang="en-US" altLang="ja-JP" dirty="0"/>
          </a:p>
          <a:p>
            <a:endParaRPr lang="ja-JP" altLang="en-US" dirty="0"/>
          </a:p>
          <a:p>
            <a:endParaRPr lang="en-US" altLang="ja-JP" dirty="0"/>
          </a:p>
          <a:p>
            <a:r>
              <a:rPr lang="ja-JP" altLang="en-US" dirty="0"/>
              <a:t>⑧「マイナンバーカード情報を利用」をタップします。</a:t>
            </a:r>
          </a:p>
          <a:p>
            <a:endParaRPr lang="en-US" altLang="ja-JP" dirty="0"/>
          </a:p>
          <a:p>
            <a:r>
              <a:rPr lang="ja-JP" altLang="en-US" dirty="0"/>
              <a:t>⑨</a:t>
            </a:r>
            <a:r>
              <a:rPr lang="ja-JP" altLang="en-US" dirty="0">
                <a:solidFill>
                  <a:prstClr val="black"/>
                </a:solidFill>
              </a:rPr>
              <a:t>券面入力用パスワード</a:t>
            </a:r>
            <a:r>
              <a:rPr lang="ja-JP" altLang="en-US" dirty="0"/>
              <a:t>（数字</a:t>
            </a:r>
            <a:r>
              <a:rPr lang="en-US" altLang="ja-JP" dirty="0"/>
              <a:t>4</a:t>
            </a:r>
            <a:r>
              <a:rPr lang="ja-JP" altLang="en-US" dirty="0"/>
              <a:t>ケタ）を入力します。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320136F3-50C8-B5CA-8CF0-13CA62B230F9}"/>
              </a:ext>
            </a:extLst>
          </p:cNvPr>
          <p:cNvSpPr>
            <a:spLocks noGrp="1" noRot="1" noChangeAspect="1"/>
          </p:cNvSpPr>
          <p:nvPr>
            <p:ph type="sldImg"/>
          </p:nvPr>
        </p:nvSpPr>
        <p:spPr/>
      </p:sp>
    </p:spTree>
    <p:extLst>
      <p:ext uri="{BB962C8B-B14F-4D97-AF65-F5344CB8AC3E}">
        <p14:creationId xmlns:p14="http://schemas.microsoft.com/office/powerpoint/2010/main" val="2936353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⑩マイナンバーカードとスマートフォンの読み取り部を合わせます。</a:t>
            </a:r>
          </a:p>
          <a:p>
            <a:endParaRPr lang="en-US" altLang="ja-JP" dirty="0"/>
          </a:p>
          <a:p>
            <a:r>
              <a:rPr lang="ja-JP" altLang="en-US" dirty="0"/>
              <a:t>⑪「読み取り開始」をタップします。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364DA47F-6F87-AF4C-481A-37DF8A45C1BE}"/>
              </a:ext>
            </a:extLst>
          </p:cNvPr>
          <p:cNvSpPr>
            <a:spLocks noGrp="1" noRot="1" noChangeAspect="1"/>
          </p:cNvSpPr>
          <p:nvPr>
            <p:ph type="sldImg"/>
          </p:nvPr>
        </p:nvSpPr>
        <p:spPr/>
      </p:sp>
    </p:spTree>
    <p:extLst>
      <p:ext uri="{BB962C8B-B14F-4D97-AF65-F5344CB8AC3E}">
        <p14:creationId xmlns:p14="http://schemas.microsoft.com/office/powerpoint/2010/main" val="285557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solidFill>
                  <a:schemeClr val="tx1"/>
                </a:solidFill>
              </a:rPr>
              <a:t>実際に操作の説明に入る前に、確定申告や</a:t>
            </a:r>
            <a:r>
              <a:rPr lang="en-US" altLang="ja-JP" dirty="0">
                <a:solidFill>
                  <a:schemeClr val="tx1"/>
                </a:solidFill>
              </a:rPr>
              <a:t>e-Tax</a:t>
            </a:r>
            <a:r>
              <a:rPr lang="ja-JP" altLang="en-US" dirty="0">
                <a:solidFill>
                  <a:schemeClr val="tx1"/>
                </a:solidFill>
              </a:rPr>
              <a:t>について学びましょう。</a:t>
            </a:r>
          </a:p>
          <a:p>
            <a:endParaRPr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1AA3CA2-36B5-2830-757E-D0CD649EE248}"/>
              </a:ext>
            </a:extLst>
          </p:cNvPr>
          <p:cNvSpPr>
            <a:spLocks noGrp="1" noRot="1" noChangeAspect="1"/>
          </p:cNvSpPr>
          <p:nvPr>
            <p:ph type="sldImg"/>
          </p:nvPr>
        </p:nvSpPr>
        <p:spPr/>
      </p:sp>
    </p:spTree>
    <p:extLst>
      <p:ext uri="{BB962C8B-B14F-4D97-AF65-F5344CB8AC3E}">
        <p14:creationId xmlns:p14="http://schemas.microsoft.com/office/powerpoint/2010/main" val="221382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⑫「読み取りが完了しました」と表示されます。</a:t>
            </a:r>
            <a:endParaRPr lang="en-US" altLang="ja-JP" dirty="0"/>
          </a:p>
          <a:p>
            <a:endParaRPr lang="en-US" altLang="ja-JP" dirty="0"/>
          </a:p>
          <a:p>
            <a:r>
              <a:rPr lang="ja-JP" altLang="en-US" dirty="0"/>
              <a:t>⑬左上の「</a:t>
            </a:r>
            <a:r>
              <a:rPr lang="en-US" altLang="ja-JP" dirty="0"/>
              <a:t>Safari</a:t>
            </a:r>
            <a:r>
              <a:rPr lang="ja-JP" altLang="en-US" dirty="0"/>
              <a:t>」をタップします。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83E3A70D-2E5B-E54F-DC7C-5AFE3783EA0D}"/>
              </a:ext>
            </a:extLst>
          </p:cNvPr>
          <p:cNvSpPr>
            <a:spLocks noGrp="1" noRot="1" noChangeAspect="1"/>
          </p:cNvSpPr>
          <p:nvPr>
            <p:ph type="sldImg"/>
          </p:nvPr>
        </p:nvSpPr>
        <p:spPr/>
      </p:sp>
    </p:spTree>
    <p:extLst>
      <p:ext uri="{BB962C8B-B14F-4D97-AF65-F5344CB8AC3E}">
        <p14:creationId xmlns:p14="http://schemas.microsoft.com/office/powerpoint/2010/main" val="3271640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利用者情報を入力します。</a:t>
            </a:r>
          </a:p>
          <a:p>
            <a:endParaRPr lang="ja-JP" altLang="en-US" dirty="0"/>
          </a:p>
          <a:p>
            <a:r>
              <a:rPr lang="ja-JP" altLang="en-US" dirty="0"/>
              <a:t>⑭氏名や住所等のご利用者情報を入力します。</a:t>
            </a:r>
          </a:p>
          <a:p>
            <a:r>
              <a:rPr lang="en-US" altLang="ja-JP" dirty="0"/>
              <a:t>35p</a:t>
            </a:r>
            <a:r>
              <a:rPr lang="ja-JP" altLang="en-US" dirty="0"/>
              <a:t>でマイナンバーカードの券面情報を読み取った場合は、 氏名、生年月日等が入力されます。必須項目は必ず入力してください。</a:t>
            </a:r>
            <a:endParaRPr lang="en-US" altLang="ja-JP" dirty="0"/>
          </a:p>
          <a:p>
            <a:endParaRPr lang="ja-JP" altLang="en-US" dirty="0"/>
          </a:p>
          <a:p>
            <a:r>
              <a:rPr lang="ja-JP" altLang="en-US" dirty="0"/>
              <a:t>⑮全て入力が終わったら、「内容確認する」をタップします。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8C6CBE24-AB27-E318-40CF-39A4FDBE0532}"/>
              </a:ext>
            </a:extLst>
          </p:cNvPr>
          <p:cNvSpPr>
            <a:spLocks noGrp="1" noRot="1" noChangeAspect="1"/>
          </p:cNvSpPr>
          <p:nvPr>
            <p:ph type="sldImg"/>
          </p:nvPr>
        </p:nvSpPr>
        <p:spPr/>
      </p:sp>
    </p:spTree>
    <p:extLst>
      <p:ext uri="{BB962C8B-B14F-4D97-AF65-F5344CB8AC3E}">
        <p14:creationId xmlns:p14="http://schemas.microsoft.com/office/powerpoint/2010/main" val="4259856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入力内容の確認を行います。</a:t>
            </a:r>
          </a:p>
          <a:p>
            <a:endParaRPr lang="ja-JP" altLang="en-US" dirty="0"/>
          </a:p>
          <a:p>
            <a:r>
              <a:rPr lang="ja-JP" altLang="en-US" dirty="0"/>
              <a:t>⑯「利用者情報登録　内容確認」画面で、入力内容を確認します。</a:t>
            </a:r>
            <a:endParaRPr lang="en-US" altLang="ja-JP" dirty="0"/>
          </a:p>
          <a:p>
            <a:endParaRPr lang="en-US" altLang="ja-JP" dirty="0"/>
          </a:p>
          <a:p>
            <a:r>
              <a:rPr lang="ja-JP" altLang="en-US" dirty="0"/>
              <a:t>⑰訂正箇所があれば、「戻る」ボタンをタップして該当する内容を訂正し、訂正が終わりましたら「送信する」をタップします。</a:t>
            </a:r>
            <a:endParaRPr lang="en-US" altLang="ja-JP" dirty="0"/>
          </a:p>
          <a:p>
            <a:endParaRPr lang="en-US" altLang="ja-JP" dirty="0"/>
          </a:p>
          <a:p>
            <a:r>
              <a:rPr lang="ja-JP" altLang="en-US" dirty="0"/>
              <a:t>これで</a:t>
            </a:r>
            <a:r>
              <a:rPr lang="en-US" altLang="ja-JP" dirty="0"/>
              <a:t>e-Tax</a:t>
            </a:r>
            <a:r>
              <a:rPr lang="ja-JP" altLang="en-US" dirty="0"/>
              <a:t>の利用者情報の登録が完了しました。</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4C12A754-049B-7141-26AA-644EEBD0E725}"/>
              </a:ext>
            </a:extLst>
          </p:cNvPr>
          <p:cNvSpPr>
            <a:spLocks noGrp="1" noRot="1" noChangeAspect="1"/>
          </p:cNvSpPr>
          <p:nvPr>
            <p:ph type="sldImg"/>
          </p:nvPr>
        </p:nvSpPr>
        <p:spPr/>
      </p:sp>
    </p:spTree>
    <p:extLst>
      <p:ext uri="{BB962C8B-B14F-4D97-AF65-F5344CB8AC3E}">
        <p14:creationId xmlns:p14="http://schemas.microsoft.com/office/powerpoint/2010/main" val="2972670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最後に、マイナポータルと</a:t>
            </a:r>
            <a:r>
              <a:rPr lang="en-US" altLang="ja-JP" dirty="0"/>
              <a:t>e-Tax</a:t>
            </a:r>
            <a:r>
              <a:rPr lang="ja-JP" altLang="en-US" dirty="0"/>
              <a:t>の「つながる設定」を行います。</a:t>
            </a:r>
          </a:p>
          <a:p>
            <a:endParaRPr lang="en-US" altLang="ja-JP" dirty="0"/>
          </a:p>
          <a:p>
            <a:r>
              <a:rPr lang="ja-JP" altLang="en-US" dirty="0"/>
              <a:t>⑱入力内容を確認します。</a:t>
            </a:r>
            <a:endParaRPr lang="en-US" altLang="ja-JP" dirty="0"/>
          </a:p>
          <a:p>
            <a:endParaRPr lang="en-US" altLang="ja-JP" dirty="0"/>
          </a:p>
          <a:p>
            <a:r>
              <a:rPr lang="ja-JP" altLang="en-US" dirty="0"/>
              <a:t>⑲「同意する」をタップします。</a:t>
            </a:r>
            <a:endParaRPr lang="en-US" altLang="ja-JP" dirty="0"/>
          </a:p>
          <a:p>
            <a:endParaRPr lang="ja-JP" altLang="en-US" dirty="0"/>
          </a:p>
          <a:p>
            <a:r>
              <a:rPr lang="ja-JP" altLang="en-US" dirty="0"/>
              <a:t>以上で、マイナポータルと</a:t>
            </a:r>
            <a:r>
              <a:rPr lang="en-US" altLang="ja-JP" dirty="0"/>
              <a:t>e-Tax</a:t>
            </a:r>
            <a:r>
              <a:rPr lang="ja-JP" altLang="en-US" dirty="0"/>
              <a:t>（国税電子申告・納税システム）の連携は完了となります。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6" name="スライド イメージ プレースホルダー 5">
            <a:extLst>
              <a:ext uri="{FF2B5EF4-FFF2-40B4-BE49-F238E27FC236}">
                <a16:creationId xmlns:a16="http://schemas.microsoft.com/office/drawing/2014/main" id="{19A11662-4B89-C146-8CA2-87695D7011C3}"/>
              </a:ext>
            </a:extLst>
          </p:cNvPr>
          <p:cNvSpPr>
            <a:spLocks noGrp="1" noRot="1" noChangeAspect="1"/>
          </p:cNvSpPr>
          <p:nvPr>
            <p:ph type="sldImg"/>
          </p:nvPr>
        </p:nvSpPr>
        <p:spPr/>
      </p:sp>
    </p:spTree>
    <p:extLst>
      <p:ext uri="{BB962C8B-B14F-4D97-AF65-F5344CB8AC3E}">
        <p14:creationId xmlns:p14="http://schemas.microsoft.com/office/powerpoint/2010/main" val="461407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e-Tax</a:t>
            </a:r>
            <a:r>
              <a:rPr lang="ja-JP" altLang="en-US" dirty="0"/>
              <a:t>を利用したことがある方の連携方法です。</a:t>
            </a:r>
            <a:endParaRPr lang="en-US" altLang="ja-JP" dirty="0"/>
          </a:p>
          <a:p>
            <a:endParaRPr lang="en-US" altLang="ja-JP" dirty="0">
              <a:solidFill>
                <a:prstClr val="black"/>
              </a:solidFill>
            </a:endParaRPr>
          </a:p>
          <a:p>
            <a:r>
              <a:rPr lang="ja-JP" altLang="en-US" dirty="0">
                <a:solidFill>
                  <a:prstClr val="black"/>
                </a:solidFill>
              </a:rPr>
              <a:t>マイナンバーカードでのログインが初めての方は、</a:t>
            </a:r>
            <a:r>
              <a:rPr lang="en-US" altLang="ja-JP" dirty="0">
                <a:solidFill>
                  <a:prstClr val="black"/>
                </a:solidFill>
              </a:rPr>
              <a:t>42</a:t>
            </a:r>
            <a:r>
              <a:rPr lang="ja-JP" altLang="en-US" dirty="0">
                <a:solidFill>
                  <a:prstClr val="black"/>
                </a:solidFill>
              </a:rPr>
              <a:t>ページでご説明いたします。</a:t>
            </a:r>
            <a:endParaRPr lang="ja-JP" altLang="en-US" u="none" dirty="0"/>
          </a:p>
          <a:p>
            <a:endParaRPr lang="ja-JP" altLang="en-US" dirty="0"/>
          </a:p>
          <a:p>
            <a:r>
              <a:rPr lang="ja-JP" altLang="en-US" dirty="0"/>
              <a:t>①「同意する」をタップします。</a:t>
            </a:r>
          </a:p>
          <a:p>
            <a:endParaRPr lang="en-US" altLang="ja-JP" dirty="0"/>
          </a:p>
          <a:p>
            <a:r>
              <a:rPr lang="ja-JP" altLang="en-US" dirty="0"/>
              <a:t>②連携完了画面が表示されます。</a:t>
            </a:r>
          </a:p>
          <a:p>
            <a:endParaRPr lang="ja-JP" altLang="en-US" dirty="0"/>
          </a:p>
          <a:p>
            <a:r>
              <a:rPr lang="ja-JP" altLang="en-US" dirty="0"/>
              <a:t>以上で、マイナポータルと</a:t>
            </a:r>
            <a:r>
              <a:rPr lang="en-US" altLang="ja-JP" dirty="0"/>
              <a:t>e-Tax</a:t>
            </a:r>
            <a:r>
              <a:rPr lang="ja-JP" altLang="en-US" dirty="0"/>
              <a:t>（国税電子申告・納税システム）の連携は完了となります。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475013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e-Tax</a:t>
            </a:r>
            <a:r>
              <a:rPr lang="ja-JP" altLang="en-US" dirty="0"/>
              <a:t>を利用したことがある方で、マイナンバーカードでのログインが初めての方については、利用者情報を入力する画面が表示されます。</a:t>
            </a:r>
          </a:p>
          <a:p>
            <a:endParaRPr lang="ja-JP" altLang="en-US" dirty="0"/>
          </a:p>
          <a:p>
            <a:r>
              <a:rPr lang="ja-JP" altLang="en-US" dirty="0"/>
              <a:t>①利用者識別番号とパスワード、生年月日を入力します。</a:t>
            </a:r>
          </a:p>
          <a:p>
            <a:endParaRPr lang="en-US" altLang="ja-JP" dirty="0"/>
          </a:p>
          <a:p>
            <a:r>
              <a:rPr lang="ja-JP" altLang="en-US" dirty="0"/>
              <a:t>②全ての入力が終わったら、「同意する」をタップします。</a:t>
            </a:r>
          </a:p>
        </p:txBody>
      </p:sp>
      <p:sp>
        <p:nvSpPr>
          <p:cNvPr id="4" name="スライド番号プレースホルダー 3"/>
          <p:cNvSpPr>
            <a:spLocks noGrp="1"/>
          </p:cNvSpPr>
          <p:nvPr>
            <p:ph type="sldNum" sz="quarter" idx="10"/>
          </p:nvPr>
        </p:nvSpPr>
        <p:spPr/>
        <p:txBody>
          <a:bodyPr/>
          <a:lstStyle/>
          <a:p>
            <a:pPr defTabSz="954446">
              <a:defRPr/>
            </a:pPr>
            <a:fld id="{2E1C7AFC-CFB2-404C-A69D-ECFBCE546BF5}" type="slidenum">
              <a:rPr lang="ja-JP" altLang="en-US">
                <a:solidFill>
                  <a:prstClr val="black"/>
                </a:solidFill>
              </a:rPr>
              <a:pPr defTabSz="954446">
                <a:defRPr/>
              </a:pPr>
              <a:t>45</a:t>
            </a:fld>
            <a:endParaRPr lang="ja-JP" altLang="en-US" dirty="0">
              <a:solidFill>
                <a:prstClr val="black"/>
              </a:solidFill>
            </a:endParaRPr>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354273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以上で、講義での説明は終了となります。</a:t>
            </a:r>
            <a:endParaRPr lang="en-US" altLang="ja-JP" dirty="0"/>
          </a:p>
          <a:p>
            <a:endParaRPr lang="en-US" altLang="ja-JP" dirty="0"/>
          </a:p>
          <a:p>
            <a:r>
              <a:rPr lang="ja-JP" altLang="en-US" dirty="0"/>
              <a:t>なお、マイナポータル連携を利用して申告書を作成する場合には事前準備が必要です（</a:t>
            </a:r>
            <a:r>
              <a:rPr lang="en-US" altLang="ja-JP" dirty="0"/>
              <a:t>45,46</a:t>
            </a:r>
            <a:r>
              <a:rPr lang="ja-JP" altLang="en-US" dirty="0"/>
              <a:t>ページ参照）。</a:t>
            </a:r>
            <a:endParaRPr lang="en-US" altLang="ja-JP" dirty="0"/>
          </a:p>
          <a:p>
            <a:endParaRPr lang="en-US" altLang="ja-JP" dirty="0"/>
          </a:p>
          <a:p>
            <a:r>
              <a:rPr lang="ja-JP" altLang="en-US" dirty="0"/>
              <a:t>申告書の作成・送信などご自宅で操作する際は、</a:t>
            </a:r>
            <a:r>
              <a:rPr lang="en-US" altLang="ja-JP" dirty="0"/>
              <a:t>｢</a:t>
            </a:r>
            <a:r>
              <a:rPr lang="ja-JP" altLang="en-US" dirty="0"/>
              <a:t>３</a:t>
            </a:r>
            <a:r>
              <a:rPr lang="en-US" altLang="ja-JP" dirty="0"/>
              <a:t> </a:t>
            </a:r>
            <a:r>
              <a:rPr lang="ja-JP" altLang="en-US" dirty="0"/>
              <a:t>マイナンバーカードで確定申告書を作成し、</a:t>
            </a:r>
            <a:r>
              <a:rPr lang="en-US" altLang="ja-JP" dirty="0"/>
              <a:t> e-Tax</a:t>
            </a:r>
            <a:r>
              <a:rPr lang="ja-JP" altLang="en-US" dirty="0"/>
              <a:t>で送信</a:t>
            </a:r>
            <a:r>
              <a:rPr lang="en-US" altLang="ja-JP" dirty="0"/>
              <a:t>｣</a:t>
            </a:r>
            <a:r>
              <a:rPr lang="ja-JP" altLang="en-US" dirty="0"/>
              <a:t>を見ながら操作してください。その際、次のことにご注意ください。</a:t>
            </a:r>
            <a:endParaRPr lang="en-US" altLang="ja-JP" dirty="0"/>
          </a:p>
          <a:p>
            <a:endParaRPr lang="en-US" altLang="ja-JP" dirty="0"/>
          </a:p>
          <a:p>
            <a:r>
              <a:rPr lang="ja-JP" altLang="en-US" dirty="0"/>
              <a:t>●画面が講義資料と異なる可能性があります</a:t>
            </a:r>
            <a:endParaRPr lang="en-US" altLang="ja-JP" dirty="0"/>
          </a:p>
          <a:p>
            <a:endParaRPr lang="en-US" altLang="ja-JP" dirty="0"/>
          </a:p>
          <a:p>
            <a:r>
              <a:rPr lang="ja-JP" altLang="en-US" dirty="0"/>
              <a:t>⇒講義資料は令和</a:t>
            </a:r>
            <a:r>
              <a:rPr lang="en-US" altLang="ja-JP" dirty="0"/>
              <a:t>7</a:t>
            </a:r>
            <a:r>
              <a:rPr lang="ja-JP" altLang="en-US" dirty="0"/>
              <a:t>年１月時点の画面を使用して作成されて</a:t>
            </a:r>
            <a:r>
              <a:rPr lang="ja-JP" altLang="en-US" b="0" dirty="0"/>
              <a:t>おり</a:t>
            </a:r>
            <a:r>
              <a:rPr lang="ja-JP" altLang="en-US" dirty="0"/>
              <a:t>ますので、実際の画面と異なる場合があります。</a:t>
            </a:r>
            <a:endParaRPr lang="en-US" altLang="ja-JP" dirty="0"/>
          </a:p>
        </p:txBody>
      </p:sp>
      <p:sp>
        <p:nvSpPr>
          <p:cNvPr id="7" name="スライド イメージ プレースホルダー 6">
            <a:extLst>
              <a:ext uri="{FF2B5EF4-FFF2-40B4-BE49-F238E27FC236}">
                <a16:creationId xmlns:a16="http://schemas.microsoft.com/office/drawing/2014/main" id="{C4C0E3A2-F969-DC37-79A0-F22E0158B101}"/>
              </a:ext>
            </a:extLst>
          </p:cNvPr>
          <p:cNvSpPr>
            <a:spLocks noGrp="1" noRot="1" noChangeAspect="1"/>
          </p:cNvSpPr>
          <p:nvPr>
            <p:ph type="sldImg"/>
          </p:nvPr>
        </p:nvSpPr>
        <p:spPr/>
      </p:sp>
    </p:spTree>
    <p:extLst>
      <p:ext uri="{BB962C8B-B14F-4D97-AF65-F5344CB8AC3E}">
        <p14:creationId xmlns:p14="http://schemas.microsoft.com/office/powerpoint/2010/main" val="3330739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ご自宅で確定申告書を作成される際、用語が分からなかったり、操作方法が分からなくなった場合、国税庁ホームページに確定申告に関する特集ページがありますので、そちらから調べることができます。</a:t>
            </a:r>
          </a:p>
          <a:p>
            <a:endParaRPr lang="en-US" altLang="ja-JP" dirty="0"/>
          </a:p>
          <a:p>
            <a:r>
              <a:rPr lang="ja-JP" altLang="en-US" dirty="0"/>
              <a:t>教材には、「確定申告特集ページ」の</a:t>
            </a:r>
            <a:r>
              <a:rPr lang="en-US" altLang="ja-JP" dirty="0"/>
              <a:t>URL</a:t>
            </a:r>
            <a:r>
              <a:rPr lang="ja-JP" altLang="en-US" dirty="0"/>
              <a:t>と</a:t>
            </a:r>
            <a:r>
              <a:rPr lang="en-US" altLang="ja-JP" dirty="0"/>
              <a:t>QR</a:t>
            </a:r>
            <a:r>
              <a:rPr lang="ja-JP" altLang="en-US" dirty="0"/>
              <a:t>コードを掲載しています。</a:t>
            </a:r>
          </a:p>
          <a:p>
            <a:endParaRPr lang="ja-JP" altLang="en-US" dirty="0"/>
          </a:p>
          <a:p>
            <a:r>
              <a:rPr lang="ja-JP" altLang="en-US" dirty="0"/>
              <a:t>確定申告特集では、お問合せの多い質問がＱ＆Ａ形式で掲載されているほか、誤りの多い事例も掲載されています。</a:t>
            </a:r>
          </a:p>
          <a:p>
            <a:endParaRPr lang="en-US" altLang="ja-JP" dirty="0"/>
          </a:p>
          <a:p>
            <a:r>
              <a:rPr lang="ja-JP" altLang="en-US" dirty="0"/>
              <a:t>なお、電話による相談も可能ですが、受付時間が決まっており、確定申告の手続きが集中する期間はつながりにくくなることがあります。</a:t>
            </a:r>
          </a:p>
          <a:p>
            <a:endParaRPr lang="en-US" altLang="ja-JP" dirty="0"/>
          </a:p>
          <a:p>
            <a:r>
              <a:rPr lang="ja-JP" altLang="en-US" dirty="0"/>
              <a:t>「確定申告特集ページ」を効果的にご利用ください。</a:t>
            </a:r>
          </a:p>
          <a:p>
            <a:endParaRPr lang="ja-JP" altLang="en-US" dirty="0"/>
          </a:p>
          <a:p>
            <a:r>
              <a:rPr lang="ja-JP" altLang="en-US" dirty="0"/>
              <a:t>以上でこの講座の説明は終了です。</a:t>
            </a:r>
          </a:p>
          <a:p>
            <a:endParaRPr lang="en-US" altLang="ja-JP" dirty="0"/>
          </a:p>
          <a:p>
            <a:r>
              <a:rPr lang="ja-JP" altLang="en-US" dirty="0"/>
              <a:t>なお、次ページからはマイナポータル連携を利用してより便利に確定申告を行うためのご案内ですので、教材の第</a:t>
            </a:r>
            <a:r>
              <a:rPr lang="en-US" altLang="ja-JP" dirty="0"/>
              <a:t>3</a:t>
            </a:r>
            <a:r>
              <a:rPr lang="ja-JP" altLang="en-US" dirty="0"/>
              <a:t>章と合わせてご参照ください。</a:t>
            </a:r>
          </a:p>
          <a:p>
            <a:endParaRPr lang="en-US" altLang="ja-JP" dirty="0"/>
          </a:p>
        </p:txBody>
      </p:sp>
      <p:sp>
        <p:nvSpPr>
          <p:cNvPr id="7" name="スライド イメージ プレースホルダー 6">
            <a:extLst>
              <a:ext uri="{FF2B5EF4-FFF2-40B4-BE49-F238E27FC236}">
                <a16:creationId xmlns:a16="http://schemas.microsoft.com/office/drawing/2014/main" id="{816FFD09-9B2D-6F89-3478-410AF1B5D9FF}"/>
              </a:ext>
            </a:extLst>
          </p:cNvPr>
          <p:cNvSpPr>
            <a:spLocks noGrp="1" noRot="1" noChangeAspect="1"/>
          </p:cNvSpPr>
          <p:nvPr>
            <p:ph type="sldImg"/>
          </p:nvPr>
        </p:nvSpPr>
        <p:spPr/>
      </p:sp>
    </p:spTree>
    <p:extLst>
      <p:ext uri="{BB962C8B-B14F-4D97-AF65-F5344CB8AC3E}">
        <p14:creationId xmlns:p14="http://schemas.microsoft.com/office/powerpoint/2010/main" val="1455470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5" name="スライド イメージ プレースホルダー 4">
            <a:extLst>
              <a:ext uri="{FF2B5EF4-FFF2-40B4-BE49-F238E27FC236}">
                <a16:creationId xmlns:a16="http://schemas.microsoft.com/office/drawing/2014/main" id="{2334A864-5DFD-3615-C3EB-A44EC57A67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E9D20C-2777-4D2D-1DEB-7545950E9B3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7419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5" name="スライド イメージ プレースホルダー 4">
            <a:extLst>
              <a:ext uri="{FF2B5EF4-FFF2-40B4-BE49-F238E27FC236}">
                <a16:creationId xmlns:a16="http://schemas.microsoft.com/office/drawing/2014/main" id="{E4CCFE83-237F-DC64-45A5-0FD8557FB80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D9AE69-47CC-A89E-A5DF-B5FEE8F1FD1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301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solidFill>
                  <a:schemeClr val="tx1"/>
                </a:solidFill>
              </a:rPr>
              <a:t>はじめに、確定申告とは何かご説明いたします。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所得税の確定申告とは、毎年１月から</a:t>
            </a:r>
            <a:r>
              <a:rPr lang="en-US" altLang="ja-JP" dirty="0">
                <a:solidFill>
                  <a:schemeClr val="tx1"/>
                </a:solidFill>
              </a:rPr>
              <a:t>12</a:t>
            </a:r>
            <a:r>
              <a:rPr lang="ja-JP" altLang="en-US" dirty="0">
                <a:solidFill>
                  <a:schemeClr val="tx1"/>
                </a:solidFill>
              </a:rPr>
              <a:t>月までの１年間に生じた全ての所得とそれに対する所得税の額を計算し、確定申告書を提出して、源泉徴収された税金などとの過不足を精算する手続のことをいいます。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個人で事業をされている方は毎年確定申告が必要となりますし、会社員の方で職場で年末調整されていて、お給料以外に収入がなければ確定申告をする必要はありません。</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個人個人の収入などの状況によって確定申告の要否が異なります。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どのような方が申告する必要があるのか、また申告する必要はないけれども申告すると還付金を受け取れるのかなどは、国税庁のホームページに案内がありますので、各自ご確認ください。</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ホームページの</a:t>
            </a:r>
            <a:r>
              <a:rPr lang="en-US" altLang="ja-JP" dirty="0">
                <a:solidFill>
                  <a:schemeClr val="tx1"/>
                </a:solidFill>
              </a:rPr>
              <a:t>URL</a:t>
            </a:r>
            <a:r>
              <a:rPr lang="ja-JP" altLang="en-US" dirty="0">
                <a:solidFill>
                  <a:schemeClr val="tx1"/>
                </a:solidFill>
              </a:rPr>
              <a:t>も掲載していますが、確定申告でも検索できます。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教材の</a:t>
            </a:r>
            <a:r>
              <a:rPr lang="en-US" altLang="ja-JP" dirty="0">
                <a:solidFill>
                  <a:schemeClr val="tx1"/>
                </a:solidFill>
              </a:rPr>
              <a:t>QR</a:t>
            </a:r>
            <a:r>
              <a:rPr lang="ja-JP" altLang="en-US" dirty="0">
                <a:solidFill>
                  <a:schemeClr val="tx1"/>
                </a:solidFill>
              </a:rPr>
              <a:t>コードを読み取っていただくと国税庁ホームページの該当ページにアクセスできます。</a:t>
            </a:r>
            <a:endParaRPr lang="en-US" altLang="ja-JP" dirty="0">
              <a:solidFill>
                <a:schemeClr val="tx1"/>
              </a:solidFill>
            </a:endParaRPr>
          </a:p>
          <a:p>
            <a:endParaRPr lang="en-US" altLang="ja-JP" dirty="0">
              <a:solidFill>
                <a:schemeClr val="tx1"/>
              </a:solidFill>
            </a:endParaRPr>
          </a:p>
          <a:p>
            <a:r>
              <a:rPr lang="en-US" altLang="ja-JP" dirty="0">
                <a:solidFill>
                  <a:schemeClr val="tx1"/>
                </a:solidFill>
              </a:rPr>
              <a:t>【</a:t>
            </a:r>
            <a:r>
              <a:rPr lang="ja-JP" altLang="en-US" dirty="0">
                <a:solidFill>
                  <a:schemeClr val="tx1"/>
                </a:solidFill>
              </a:rPr>
              <a:t>補足説明</a:t>
            </a:r>
            <a:r>
              <a:rPr lang="en-US" altLang="ja-JP" dirty="0">
                <a:solidFill>
                  <a:schemeClr val="tx1"/>
                </a:solidFill>
              </a:rPr>
              <a:t>】</a:t>
            </a:r>
          </a:p>
          <a:p>
            <a:r>
              <a:rPr lang="ja-JP" altLang="en-US" dirty="0">
                <a:solidFill>
                  <a:schemeClr val="tx1"/>
                </a:solidFill>
              </a:rPr>
              <a:t>講師の皆様は、確定申告制度や適切な納税についての説明は、講座の中では行わないでください。</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仮に、制度についての質問が出た場合には、受講者自身で最寄りの税務署に問い合わせていただくか、国税庁のホームぺージに詳しい情報が載っている旨をご案内ください。</a:t>
            </a:r>
            <a:endParaRPr lang="en-US" altLang="ja-JP" dirty="0">
              <a:solidFill>
                <a:schemeClr val="tx1"/>
              </a:solidFill>
            </a:endParaRPr>
          </a:p>
          <a:p>
            <a:endParaRPr lang="en-US" altLang="ja-JP" dirty="0">
              <a:solidFill>
                <a:schemeClr val="tx1"/>
              </a:solidFill>
            </a:endParaRPr>
          </a:p>
        </p:txBody>
      </p:sp>
      <p:sp>
        <p:nvSpPr>
          <p:cNvPr id="7" name="スライド イメージ プレースホルダー 6">
            <a:extLst>
              <a:ext uri="{FF2B5EF4-FFF2-40B4-BE49-F238E27FC236}">
                <a16:creationId xmlns:a16="http://schemas.microsoft.com/office/drawing/2014/main" id="{90C0D795-1C63-DEEC-238C-FF951B201109}"/>
              </a:ext>
            </a:extLst>
          </p:cNvPr>
          <p:cNvSpPr>
            <a:spLocks noGrp="1" noRot="1" noChangeAspect="1"/>
          </p:cNvSpPr>
          <p:nvPr>
            <p:ph type="sldImg"/>
          </p:nvPr>
        </p:nvSpPr>
        <p:spPr/>
      </p:sp>
    </p:spTree>
    <p:extLst>
      <p:ext uri="{BB962C8B-B14F-4D97-AF65-F5344CB8AC3E}">
        <p14:creationId xmlns:p14="http://schemas.microsoft.com/office/powerpoint/2010/main" val="101930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solidFill>
                  <a:schemeClr val="tx1"/>
                </a:solidFill>
              </a:rPr>
              <a:t>次に、確定申告方法についてのご説明です。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税務署への申告方法は</a:t>
            </a:r>
            <a:r>
              <a:rPr lang="en-US" altLang="ja-JP" dirty="0">
                <a:solidFill>
                  <a:schemeClr val="tx1"/>
                </a:solidFill>
              </a:rPr>
              <a:t>2</a:t>
            </a:r>
            <a:r>
              <a:rPr lang="ja-JP" altLang="en-US" dirty="0">
                <a:solidFill>
                  <a:schemeClr val="tx1"/>
                </a:solidFill>
              </a:rPr>
              <a:t>種類あります。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一つはパソコンやスマートフォンを使い、</a:t>
            </a:r>
            <a:r>
              <a:rPr lang="en-US" altLang="ja-JP" dirty="0">
                <a:solidFill>
                  <a:schemeClr val="tx1"/>
                </a:solidFill>
              </a:rPr>
              <a:t>e-Tax</a:t>
            </a:r>
            <a:r>
              <a:rPr lang="ja-JP" altLang="en-US" dirty="0">
                <a:solidFill>
                  <a:schemeClr val="tx1"/>
                </a:solidFill>
              </a:rPr>
              <a:t>でオンライン送信する方法です。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もう一つは申告書類を郵送または税務署の窓口へ持参する方法です。</a:t>
            </a:r>
            <a:endParaRPr lang="en-US" altLang="ja-JP" dirty="0">
              <a:solidFill>
                <a:schemeClr val="tx1"/>
              </a:solidFill>
            </a:endParaRPr>
          </a:p>
          <a:p>
            <a:endParaRPr lang="en-US" altLang="ja-JP" dirty="0">
              <a:solidFill>
                <a:schemeClr val="tx1"/>
              </a:solidFill>
            </a:endParaRPr>
          </a:p>
          <a:p>
            <a:r>
              <a:rPr lang="en-US" altLang="ja-JP" dirty="0">
                <a:solidFill>
                  <a:schemeClr val="tx1"/>
                </a:solidFill>
              </a:rPr>
              <a:t>e-Tax</a:t>
            </a:r>
            <a:r>
              <a:rPr lang="ja-JP" altLang="en-US" dirty="0">
                <a:solidFill>
                  <a:schemeClr val="tx1"/>
                </a:solidFill>
              </a:rPr>
              <a:t>で申告をするといろいろ便利なことがありますので、是非この講座で申告方法をマスターしていただき、これからは</a:t>
            </a:r>
            <a:r>
              <a:rPr lang="en-US" altLang="ja-JP" dirty="0">
                <a:solidFill>
                  <a:schemeClr val="tx1"/>
                </a:solidFill>
              </a:rPr>
              <a:t>e-Tax</a:t>
            </a:r>
            <a:r>
              <a:rPr lang="ja-JP" altLang="en-US" dirty="0">
                <a:solidFill>
                  <a:schemeClr val="tx1"/>
                </a:solidFill>
              </a:rPr>
              <a:t>を使い申告してみてください。</a:t>
            </a:r>
            <a:endParaRPr lang="en-US" altLang="ja-JP" dirty="0">
              <a:solidFill>
                <a:schemeClr val="tx1"/>
              </a:solidFill>
            </a:endParaRPr>
          </a:p>
          <a:p>
            <a:endParaRPr lang="en-US" altLang="ja-JP" dirty="0">
              <a:solidFill>
                <a:schemeClr val="tx1"/>
              </a:solidFill>
            </a:endParaRPr>
          </a:p>
          <a:p>
            <a:r>
              <a:rPr lang="en-US" altLang="ja-JP" dirty="0">
                <a:solidFill>
                  <a:schemeClr val="tx1"/>
                </a:solidFill>
              </a:rPr>
              <a:t>e-Tax</a:t>
            </a:r>
            <a:r>
              <a:rPr lang="ja-JP" altLang="en-US" dirty="0">
                <a:solidFill>
                  <a:schemeClr val="tx1"/>
                </a:solidFill>
              </a:rPr>
              <a:t>による申告方法はマイナンバーカード方式があります。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マイナンバーカード方式は、マイナンバーカードとマイナンバーカード読み取り対応スマートフォン又は</a:t>
            </a:r>
            <a:r>
              <a:rPr lang="en-US" altLang="ja-JP" dirty="0">
                <a:solidFill>
                  <a:schemeClr val="tx1"/>
                </a:solidFill>
              </a:rPr>
              <a:t>IC</a:t>
            </a:r>
            <a:r>
              <a:rPr lang="ja-JP" altLang="en-US" dirty="0">
                <a:solidFill>
                  <a:schemeClr val="tx1"/>
                </a:solidFill>
              </a:rPr>
              <a:t>カードリーダライタを利用して、</a:t>
            </a:r>
            <a:r>
              <a:rPr lang="en-US" altLang="ja-JP" dirty="0">
                <a:solidFill>
                  <a:schemeClr val="tx1"/>
                </a:solidFill>
              </a:rPr>
              <a:t>e-Tax</a:t>
            </a:r>
            <a:r>
              <a:rPr lang="ja-JP" altLang="en-US" dirty="0">
                <a:solidFill>
                  <a:schemeClr val="tx1"/>
                </a:solidFill>
              </a:rPr>
              <a:t>を行う方法です。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ふるさと納税の寄附金控除に関する証明書や生命保険控除証明書など、ご自分で準備しなくとも自動で入力してくれる機能等も使用でき便利ですので、本講座ではマイナンバーカード方式についてご説明していき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また、以前は</a:t>
            </a:r>
            <a:r>
              <a:rPr lang="en-US" altLang="ja-JP" dirty="0">
                <a:solidFill>
                  <a:schemeClr val="tx1"/>
                </a:solidFill>
              </a:rPr>
              <a:t>e-Tax</a:t>
            </a:r>
            <a:r>
              <a:rPr lang="ja-JP" altLang="en-US" dirty="0">
                <a:solidFill>
                  <a:schemeClr val="tx1"/>
                </a:solidFill>
              </a:rPr>
              <a:t>の申告方法として</a:t>
            </a:r>
            <a:r>
              <a:rPr lang="en-US" altLang="ja-JP" dirty="0">
                <a:solidFill>
                  <a:schemeClr val="tx1"/>
                </a:solidFill>
              </a:rPr>
              <a:t>ID/</a:t>
            </a:r>
            <a:r>
              <a:rPr lang="ja-JP" altLang="en-US" dirty="0">
                <a:solidFill>
                  <a:schemeClr val="tx1"/>
                </a:solidFill>
              </a:rPr>
              <a:t>パスワード方式がありましたが、</a:t>
            </a:r>
            <a:r>
              <a:rPr lang="ja-JP" altLang="en-US" dirty="0">
                <a:solidFill>
                  <a:schemeClr val="tx1"/>
                </a:solidFill>
                <a:cs typeface="Meiryo" charset="-128"/>
              </a:rPr>
              <a:t>令和</a:t>
            </a:r>
            <a:r>
              <a:rPr lang="en-US" altLang="ja-JP" dirty="0">
                <a:solidFill>
                  <a:schemeClr val="tx1"/>
                </a:solidFill>
                <a:cs typeface="Meiryo" charset="-128"/>
              </a:rPr>
              <a:t>7</a:t>
            </a:r>
            <a:r>
              <a:rPr lang="ja-JP" altLang="en-US" dirty="0">
                <a:solidFill>
                  <a:schemeClr val="tx1"/>
                </a:solidFill>
                <a:cs typeface="Meiryo" charset="-128"/>
              </a:rPr>
              <a:t>年</a:t>
            </a:r>
            <a:r>
              <a:rPr lang="en-US" altLang="ja-JP" dirty="0">
                <a:solidFill>
                  <a:schemeClr val="tx1"/>
                </a:solidFill>
                <a:cs typeface="Meiryo" charset="-128"/>
              </a:rPr>
              <a:t>10</a:t>
            </a:r>
            <a:r>
              <a:rPr lang="ja-JP" altLang="en-US" dirty="0">
                <a:solidFill>
                  <a:schemeClr val="tx1"/>
                </a:solidFill>
                <a:cs typeface="Meiryo" charset="-128"/>
              </a:rPr>
              <a:t>月以降、</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ID/</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パスワードの</a:t>
            </a:r>
            <a:r>
              <a:rPr lang="ja-JP" altLang="en-US" dirty="0">
                <a:solidFill>
                  <a:schemeClr val="tx1"/>
                </a:solidFill>
                <a:cs typeface="Meiryo" charset="-128"/>
              </a:rPr>
              <a:t>新規発行を停止しています。</a:t>
            </a:r>
            <a:endParaRPr lang="en-US" altLang="ja-JP" dirty="0">
              <a:solidFill>
                <a:schemeClr val="tx1"/>
              </a:solidFill>
              <a:cs typeface="Meiryo" charset="-128"/>
            </a:endParaRPr>
          </a:p>
          <a:p>
            <a:endParaRPr lang="en-US" altLang="ja-JP" b="0" i="0" dirty="0">
              <a:solidFill>
                <a:schemeClr val="tx1"/>
              </a:solidFill>
              <a:effectLst/>
              <a:latin typeface="Segoe UI" panose="020B0502040204020203" pitchFamily="34" charset="0"/>
            </a:endParaRPr>
          </a:p>
          <a:p>
            <a:r>
              <a:rPr lang="ja-JP" altLang="en-US" b="0" i="0" dirty="0">
                <a:solidFill>
                  <a:schemeClr val="tx1"/>
                </a:solidFill>
                <a:effectLst/>
                <a:latin typeface="Segoe UI" panose="020B0502040204020203" pitchFamily="34" charset="0"/>
              </a:rPr>
              <a:t>初めて</a:t>
            </a:r>
            <a:r>
              <a:rPr lang="en-US" altLang="ja-JP" b="0" i="0" dirty="0">
                <a:solidFill>
                  <a:schemeClr val="tx1"/>
                </a:solidFill>
                <a:effectLst/>
                <a:latin typeface="Segoe UI" panose="020B0502040204020203" pitchFamily="34" charset="0"/>
              </a:rPr>
              <a:t>e-Tax</a:t>
            </a:r>
            <a:r>
              <a:rPr lang="ja-JP" altLang="en-US" b="0" i="0" dirty="0">
                <a:solidFill>
                  <a:schemeClr val="tx1"/>
                </a:solidFill>
                <a:effectLst/>
                <a:latin typeface="Segoe UI" panose="020B0502040204020203" pitchFamily="34" charset="0"/>
              </a:rPr>
              <a:t>をご利用になる方は、マイナンバーカード方式をご利用ください。なお、既に</a:t>
            </a:r>
            <a:r>
              <a:rPr lang="en-US" altLang="ja-JP" b="0" i="0" dirty="0">
                <a:solidFill>
                  <a:schemeClr val="tx1"/>
                </a:solidFill>
                <a:effectLst/>
                <a:latin typeface="Segoe UI" panose="020B0502040204020203" pitchFamily="34" charset="0"/>
              </a:rPr>
              <a:t>ID/</a:t>
            </a:r>
            <a:r>
              <a:rPr lang="ja-JP" altLang="en-US" b="0" i="0" dirty="0">
                <a:solidFill>
                  <a:schemeClr val="tx1"/>
                </a:solidFill>
                <a:effectLst/>
                <a:latin typeface="Segoe UI" panose="020B0502040204020203" pitchFamily="34" charset="0"/>
              </a:rPr>
              <a:t>パスワードをお持ちの方は、継続してご利用いただけます。</a:t>
            </a:r>
            <a:endParaRPr lang="en-US" altLang="ja-JP" dirty="0">
              <a:solidFill>
                <a:schemeClr val="tx1"/>
              </a:solidFill>
            </a:endParaRPr>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72198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solidFill>
                  <a:schemeClr val="tx1"/>
                </a:solidFill>
              </a:rPr>
              <a:t>マイナンバーカード方式ではスマートフォンのマイナンバーカードもご利用可能です。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お持ちのスマートフォンにマイナンバーカードを搭載することができます。</a:t>
            </a:r>
            <a:endParaRPr lang="en-US" altLang="ja-JP" dirty="0">
              <a:solidFill>
                <a:schemeClr val="tx1"/>
              </a:solidFill>
            </a:endParaRPr>
          </a:p>
          <a:p>
            <a:endParaRPr lang="en-US" altLang="ja-JP" dirty="0">
              <a:solidFill>
                <a:schemeClr val="tx1"/>
              </a:solidFill>
            </a:endParaRPr>
          </a:p>
          <a:p>
            <a:r>
              <a:rPr lang="ja-JP" altLang="en-US" dirty="0">
                <a:solidFill>
                  <a:schemeClr val="tx1"/>
                </a:solidFill>
              </a:rPr>
              <a:t>スマートフォンのマイナンバーカードを利用すれば、マイナンバーカードをスマートフォンにかざすことなく、申告書の作成・</a:t>
            </a:r>
            <a:r>
              <a:rPr lang="en-US" altLang="ja-JP" dirty="0">
                <a:solidFill>
                  <a:schemeClr val="tx1"/>
                </a:solidFill>
              </a:rPr>
              <a:t>e-Tax</a:t>
            </a:r>
            <a:r>
              <a:rPr lang="ja-JP" altLang="en-US" dirty="0">
                <a:solidFill>
                  <a:schemeClr val="tx1"/>
                </a:solidFill>
              </a:rPr>
              <a:t>送信が可能となります。</a:t>
            </a:r>
            <a:br>
              <a:rPr lang="ja-JP" altLang="en-US" dirty="0">
                <a:solidFill>
                  <a:schemeClr val="tx1"/>
                </a:solidFill>
              </a:rPr>
            </a:br>
            <a:endParaRPr lang="en-US" altLang="ja-JP" dirty="0">
              <a:solidFill>
                <a:schemeClr val="tx1"/>
              </a:solidFill>
            </a:endParaRPr>
          </a:p>
          <a:p>
            <a:r>
              <a:rPr lang="ja-JP" altLang="en-US" dirty="0">
                <a:solidFill>
                  <a:schemeClr val="tx1"/>
                </a:solidFill>
              </a:rPr>
              <a:t>また、利用者</a:t>
            </a:r>
            <a:r>
              <a:rPr lang="ja-JP" altLang="en-US" b="0" dirty="0">
                <a:solidFill>
                  <a:schemeClr val="tx1"/>
                </a:solidFill>
              </a:rPr>
              <a:t>証明</a:t>
            </a:r>
            <a:r>
              <a:rPr lang="ja-JP" altLang="en-US" dirty="0">
                <a:solidFill>
                  <a:schemeClr val="tx1"/>
                </a:solidFill>
              </a:rPr>
              <a:t>用電子証明書に設定した</a:t>
            </a:r>
            <a:r>
              <a:rPr lang="en-US" altLang="ja-JP" sz="1100" dirty="0">
                <a:latin typeface="BIZ UDPゴシック" panose="020B0400000000000000" pitchFamily="50" charset="-128"/>
                <a:ea typeface="BIZ UDPゴシック" panose="020B0400000000000000" pitchFamily="50" charset="-128"/>
              </a:rPr>
              <a:t>4</a:t>
            </a:r>
            <a:r>
              <a:rPr lang="ja-JP" altLang="en-US" sz="1100" dirty="0">
                <a:latin typeface="BIZ UDPゴシック" panose="020B0400000000000000" pitchFamily="50" charset="-128"/>
                <a:ea typeface="BIZ UDPゴシック" panose="020B0400000000000000" pitchFamily="50" charset="-128"/>
              </a:rPr>
              <a:t>桁のパスワード</a:t>
            </a:r>
            <a:r>
              <a:rPr lang="ja-JP" altLang="en-US" dirty="0">
                <a:solidFill>
                  <a:schemeClr val="tx1"/>
                </a:solidFill>
              </a:rPr>
              <a:t>を入力する代わりに、生体認証が利用できます。（機種によって異なります。）</a:t>
            </a:r>
            <a:br>
              <a:rPr lang="ja-JP" altLang="en-US" dirty="0">
                <a:solidFill>
                  <a:schemeClr val="tx1"/>
                </a:solidFill>
              </a:rPr>
            </a:br>
            <a:endParaRPr lang="en-US" altLang="ja-JP" dirty="0">
              <a:solidFill>
                <a:schemeClr val="tx1"/>
              </a:solidFill>
            </a:endParaRPr>
          </a:p>
          <a:p>
            <a:r>
              <a:rPr lang="ja-JP" altLang="en-US" sz="1100" dirty="0">
                <a:latin typeface="BIZ UDPゴシック" panose="020B0400000000000000" pitchFamily="50" charset="-128"/>
                <a:ea typeface="BIZ UDPゴシック" panose="020B0400000000000000" pitchFamily="50" charset="-128"/>
              </a:rPr>
              <a:t>スマートフォンのマイナンバーカードについての</a:t>
            </a:r>
            <a:r>
              <a:rPr lang="ja-JP" altLang="en-US" b="0" dirty="0">
                <a:solidFill>
                  <a:schemeClr val="tx1"/>
                </a:solidFill>
              </a:rPr>
              <a:t>詳細</a:t>
            </a:r>
            <a:r>
              <a:rPr lang="ja-JP" altLang="en-US" dirty="0">
                <a:solidFill>
                  <a:schemeClr val="tx1"/>
                </a:solidFill>
              </a:rPr>
              <a:t>や申し込み方法については、下記に掲載している</a:t>
            </a:r>
            <a:r>
              <a:rPr lang="en-US" altLang="ja-JP" dirty="0">
                <a:solidFill>
                  <a:schemeClr val="tx1"/>
                </a:solidFill>
              </a:rPr>
              <a:t>URL</a:t>
            </a:r>
            <a:r>
              <a:rPr lang="ja-JP" altLang="en-US" dirty="0">
                <a:solidFill>
                  <a:schemeClr val="tx1"/>
                </a:solidFill>
              </a:rPr>
              <a:t>よりデジタル庁ホームページをご確認ください。</a:t>
            </a:r>
            <a:endParaRPr lang="en-US" altLang="ja-JP" dirty="0">
              <a:solidFill>
                <a:schemeClr val="tx1"/>
              </a:solidFill>
            </a:endParaRPr>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2715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次に、</a:t>
            </a:r>
            <a:r>
              <a:rPr lang="en-US" altLang="ja-JP" dirty="0"/>
              <a:t>e-Tax</a:t>
            </a:r>
            <a:r>
              <a:rPr lang="ja-JP" altLang="en-US" dirty="0"/>
              <a:t>についてのご説明です。</a:t>
            </a:r>
          </a:p>
          <a:p>
            <a:endParaRPr lang="ja-JP" altLang="en-US" dirty="0"/>
          </a:p>
          <a:p>
            <a:r>
              <a:rPr lang="en-US" altLang="ja-JP" dirty="0"/>
              <a:t>e-Tax</a:t>
            </a:r>
            <a:r>
              <a:rPr lang="ja-JP" altLang="en-US" dirty="0"/>
              <a:t>とは、「国税電子申告・納税システム」の呼称で、国税庁が提供する国税に関する申告・申請、納付手続をインターネットを通じて行うことのできるサービスのことをいいます。</a:t>
            </a:r>
          </a:p>
          <a:p>
            <a:endParaRPr lang="en-US" altLang="ja-JP" dirty="0"/>
          </a:p>
          <a:p>
            <a:r>
              <a:rPr lang="ja-JP" altLang="en-US" dirty="0"/>
              <a:t>また、</a:t>
            </a:r>
            <a:r>
              <a:rPr lang="ja-JP" altLang="en-US" dirty="0">
                <a:cs typeface="Meiryo" charset="-128"/>
              </a:rPr>
              <a:t>確定申告書等作成コーナー</a:t>
            </a:r>
            <a:r>
              <a:rPr lang="ja-JP" altLang="en-US" dirty="0"/>
              <a:t>では、画面の案内に沿って収入金額などを入力すると、複雑な税額の計算が自動で計算される申告書作成サービスも提供しており、そのまま作成した申告書を送信、つまり、申告書を提出することができるようになっています。</a:t>
            </a:r>
          </a:p>
          <a:p>
            <a:endParaRPr lang="en-US" altLang="ja-JP" dirty="0"/>
          </a:p>
          <a:p>
            <a:r>
              <a:rPr lang="ja-JP" altLang="en-US" dirty="0"/>
              <a:t>毎年変わる税の制度にも対応していますし、計算誤りのない申告書ができて大変便利です。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5B9A10F8-59B8-6B75-1E05-E0BE950829CF}"/>
              </a:ext>
            </a:extLst>
          </p:cNvPr>
          <p:cNvSpPr>
            <a:spLocks noGrp="1" noRot="1" noChangeAspect="1"/>
          </p:cNvSpPr>
          <p:nvPr>
            <p:ph type="sldImg"/>
          </p:nvPr>
        </p:nvSpPr>
        <p:spPr/>
      </p:sp>
    </p:spTree>
    <p:extLst>
      <p:ext uri="{BB962C8B-B14F-4D97-AF65-F5344CB8AC3E}">
        <p14:creationId xmlns:p14="http://schemas.microsoft.com/office/powerpoint/2010/main" val="111515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en-US" altLang="ja-JP" u="none" dirty="0"/>
              <a:t>e-Tax</a:t>
            </a:r>
            <a:r>
              <a:rPr lang="ja-JP" altLang="en-US" u="none" dirty="0"/>
              <a:t>を利用した確定申告にはどんないいことがあるのでしょうか。</a:t>
            </a:r>
            <a:endParaRPr lang="en-US" altLang="ja-JP" u="none" dirty="0"/>
          </a:p>
          <a:p>
            <a:endParaRPr lang="en-US" altLang="ja-JP" u="none" dirty="0"/>
          </a:p>
          <a:p>
            <a:r>
              <a:rPr lang="ja-JP" altLang="en-US" u="none" dirty="0"/>
              <a:t>１点目は、税務署に行かなくても自宅で申告ができるという事です。</a:t>
            </a:r>
            <a:endParaRPr lang="en-US" altLang="ja-JP" u="none" dirty="0"/>
          </a:p>
          <a:p>
            <a:endParaRPr lang="en-US" altLang="ja-JP" u="none" dirty="0"/>
          </a:p>
          <a:p>
            <a:r>
              <a:rPr lang="ja-JP" altLang="en-US" u="none" dirty="0"/>
              <a:t>２点目は、生命保険料控除の証明書などは、その記載内容を入力して送信することにより提出又は提示が不要となります。</a:t>
            </a:r>
            <a:endParaRPr lang="en-US" altLang="ja-JP" u="none" dirty="0"/>
          </a:p>
          <a:p>
            <a:endParaRPr lang="en-US" altLang="ja-JP" u="none" dirty="0"/>
          </a:p>
          <a:p>
            <a:r>
              <a:rPr lang="ja-JP" altLang="en-US" u="none" dirty="0"/>
              <a:t>３点目は、申告データの受付時間です。</a:t>
            </a:r>
            <a:r>
              <a:rPr lang="ja-JP" altLang="en-US" u="none" strike="noStrike" dirty="0"/>
              <a:t>メンテナンス時間を除いて、年を通して</a:t>
            </a:r>
            <a:r>
              <a:rPr lang="en-US" altLang="ja-JP" u="none" dirty="0"/>
              <a:t>24</a:t>
            </a:r>
            <a:r>
              <a:rPr lang="ja-JP" altLang="en-US" u="none" dirty="0"/>
              <a:t>時間</a:t>
            </a:r>
            <a:r>
              <a:rPr lang="en-US" altLang="ja-JP" u="none" dirty="0"/>
              <a:t>e-Tax</a:t>
            </a:r>
            <a:r>
              <a:rPr lang="ja-JP" altLang="en-US" u="none" dirty="0"/>
              <a:t>での送信が可能です。</a:t>
            </a:r>
            <a:endParaRPr lang="en-US" altLang="ja-JP" u="none" strike="sngStrike" dirty="0"/>
          </a:p>
          <a:p>
            <a:endParaRPr lang="en-US" altLang="ja-JP" u="none" dirty="0"/>
          </a:p>
          <a:p>
            <a:r>
              <a:rPr lang="en-US" altLang="ja-JP" u="none" dirty="0"/>
              <a:t>【</a:t>
            </a:r>
            <a:r>
              <a:rPr lang="ja-JP" altLang="en-US" u="none" dirty="0"/>
              <a:t>補足説明</a:t>
            </a:r>
            <a:r>
              <a:rPr lang="en-US" altLang="ja-JP" u="none" dirty="0"/>
              <a:t>】</a:t>
            </a:r>
          </a:p>
          <a:p>
            <a:r>
              <a:rPr lang="ja-JP" altLang="en-US" u="none" dirty="0"/>
              <a:t>講師の皆様は、「確定申告期に大勢の方で混んでいる税務署に行かなくて済んで、</a:t>
            </a:r>
            <a:r>
              <a:rPr lang="ja-JP" altLang="en-US" b="0" u="none" dirty="0"/>
              <a:t>便利だった」</a:t>
            </a:r>
            <a:endParaRPr lang="en-US" altLang="ja-JP" b="0" u="none" dirty="0"/>
          </a:p>
          <a:p>
            <a:endParaRPr lang="en-US" altLang="ja-JP" u="none" dirty="0"/>
          </a:p>
          <a:p>
            <a:r>
              <a:rPr lang="ja-JP" altLang="en-US" u="none" dirty="0"/>
              <a:t>「税務署の対応している時間帯は仕事で職場を離れられないので、</a:t>
            </a:r>
            <a:r>
              <a:rPr lang="en-US" altLang="ja-JP" u="none" dirty="0"/>
              <a:t>24</a:t>
            </a:r>
            <a:r>
              <a:rPr lang="ja-JP" altLang="en-US" u="none" dirty="0"/>
              <a:t>時間受付で助かった」などの具体的なエピソードを交えてメリットを伝えられると良いでしょう。</a:t>
            </a:r>
          </a:p>
          <a:p>
            <a:endParaRPr lang="en-US" altLang="ja-JP" u="none" dirty="0"/>
          </a:p>
        </p:txBody>
      </p:sp>
      <p:sp>
        <p:nvSpPr>
          <p:cNvPr id="7" name="スライド イメージ プレースホルダー 6">
            <a:extLst>
              <a:ext uri="{FF2B5EF4-FFF2-40B4-BE49-F238E27FC236}">
                <a16:creationId xmlns:a16="http://schemas.microsoft.com/office/drawing/2014/main" id="{27DFC6D9-B54C-A754-E72E-2066C5FFBEC9}"/>
              </a:ext>
            </a:extLst>
          </p:cNvPr>
          <p:cNvSpPr>
            <a:spLocks noGrp="1" noRot="1" noChangeAspect="1"/>
          </p:cNvSpPr>
          <p:nvPr>
            <p:ph type="sldImg"/>
          </p:nvPr>
        </p:nvSpPr>
        <p:spPr/>
      </p:sp>
    </p:spTree>
    <p:extLst>
      <p:ext uri="{BB962C8B-B14F-4D97-AF65-F5344CB8AC3E}">
        <p14:creationId xmlns:p14="http://schemas.microsoft.com/office/powerpoint/2010/main" val="195208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4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4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4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4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4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5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 手紙&#10;&#10;AI 生成コンテンツは誤りを含む可能性があります。">
            <a:extLst>
              <a:ext uri="{FF2B5EF4-FFF2-40B4-BE49-F238E27FC236}">
                <a16:creationId xmlns:a16="http://schemas.microsoft.com/office/drawing/2014/main" id="{E147A4D3-B99B-AEB3-C550-2C61CDB2DF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083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4B4C92E-86FA-9CB6-C531-1B5180BDEC3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5052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10;&#10;AI 生成コンテンツは誤りを含む可能性があります。">
            <a:extLst>
              <a:ext uri="{FF2B5EF4-FFF2-40B4-BE49-F238E27FC236}">
                <a16:creationId xmlns:a16="http://schemas.microsoft.com/office/drawing/2014/main" id="{E42269F0-9839-9EEA-106F-B467170FDE1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524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6AFA8CBD-68F2-A757-DB39-FB0EEAB953F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5751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DA16A09F-CC4C-B932-7281-A594298BC99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3316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01E570C0-0C3E-E11F-55D4-A714C88950D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388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テーブル が含まれている画像&#10;&#10;AI 生成コンテンツは誤りを含む可能性があります。">
            <a:extLst>
              <a:ext uri="{FF2B5EF4-FFF2-40B4-BE49-F238E27FC236}">
                <a16:creationId xmlns:a16="http://schemas.microsoft.com/office/drawing/2014/main" id="{BAFE0324-E6D9-3C53-4A45-9824686926B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273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0876DF0B-6386-86C1-66BE-FB323B50007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3267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A71C38A2-3D5D-F19F-9A17-C56FE67BB9B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2032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6DDD6555-651C-E337-B19B-E398676F506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492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2DC02210-8AA9-55D6-2BB5-DBC99C2C27D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673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ーブル&#10;&#10;AI 生成コンテンツは誤りを含む可能性があります。">
            <a:extLst>
              <a:ext uri="{FF2B5EF4-FFF2-40B4-BE49-F238E27FC236}">
                <a16:creationId xmlns:a16="http://schemas.microsoft.com/office/drawing/2014/main" id="{A3237A83-6B7A-89A4-87F1-A3A15A3C020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7521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DAA737E6-EB40-CED9-6F2C-EE109097119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5344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70F723F9-1055-09EA-74C5-B43EDC0C61A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6513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グラフ, アプリケーション&#10;&#10;AI 生成コンテンツは誤りを含む可能性があります。">
            <a:extLst>
              <a:ext uri="{FF2B5EF4-FFF2-40B4-BE49-F238E27FC236}">
                <a16:creationId xmlns:a16="http://schemas.microsoft.com/office/drawing/2014/main" id="{283F7153-04AC-B1C5-DB17-D99150EC26F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767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A1A7A7C-F1AD-73A1-1215-896ABAF566D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6033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AF55E0E8-D303-EB6D-CB75-88A54E60B47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1916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3B3058BB-48F0-C1C9-BD81-72BE681F079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100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CD0742A6-A525-7BB5-A3B7-FA915613FEC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8520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A9B0C3D8-D175-579B-C139-9E99F3E404B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9878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59195D28-56B5-CE24-7E6F-D9458E4F03D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2235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B466A6BE-ABC2-163B-E9CF-BB0602F8DD0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7479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10;&#10;AI 生成コンテンツは誤りを含む可能性があります。">
            <a:extLst>
              <a:ext uri="{FF2B5EF4-FFF2-40B4-BE49-F238E27FC236}">
                <a16:creationId xmlns:a16="http://schemas.microsoft.com/office/drawing/2014/main" id="{EA088C33-9BBE-AE9D-BEEF-22A03EB28D7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6790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880ECAD9-BF43-F318-B366-23AEC841154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52490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E0E3F1B6-C585-61F2-21ED-7C5FC3CE4B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0897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BF3FAED-EDCC-2F8E-16DA-CACB8E457F6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0457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534EEBFA-9011-E6A8-BCE7-12FAAD60F1F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14387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1ACC8ADA-D579-674A-0C3A-B2CEC535024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5136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04FF6226-62CF-C72D-0299-94B8BB760FE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67737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9DF26EEC-7394-F60C-7368-CE02408769E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2515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FE19CFEE-A14F-975B-2348-A39F5061690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5418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8CE64FFB-CEAF-B93A-DFDC-A671864F2BA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7703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2ED39979-B1A3-E4DE-5FF8-44DE47A7426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523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9013645E-6397-1C02-962E-99020E2BA70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147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754F8AE4-DB09-84C3-8BDF-C30EDC75BF4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94541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13E730A5-4F3D-A2F4-6DC4-45B28C53C19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85024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1EE1F1AC-656D-C91A-D03E-929A3EA3D6D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46157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0B33B6D-2A9A-EAE3-3F62-8789D82B9C6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86622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530AB5E8-EC11-7ECD-2500-40ADF52E750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31464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19328C8-9ABF-BD5C-6055-6DB76C6533E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48771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016CAE9-E497-A45D-B929-6F20D5C65A9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60265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A157B902-F114-0336-4971-E29FB15F377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86903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QR コード&#10;&#10;AI 生成コンテンツは誤りを含む可能性があります。">
            <a:extLst>
              <a:ext uri="{FF2B5EF4-FFF2-40B4-BE49-F238E27FC236}">
                <a16:creationId xmlns:a16="http://schemas.microsoft.com/office/drawing/2014/main" id="{27EA2116-CF61-D21D-B60E-593370B8F39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74947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BD25C85-D49F-7B83-F630-86366CBE1C9D}"/>
              </a:ext>
            </a:extLst>
          </p:cNvPr>
          <p:cNvPicPr>
            <a:picLocks noChangeAspect="1"/>
          </p:cNvPicPr>
          <p:nvPr/>
        </p:nvPicPr>
        <p:blipFill>
          <a:blip r:embed="rId6"/>
          <a:stretch>
            <a:fillRect/>
          </a:stretch>
        </p:blipFill>
        <p:spPr>
          <a:xfrm>
            <a:off x="3655" y="0"/>
            <a:ext cx="9144000" cy="6858000"/>
          </a:xfrm>
          <a:prstGeom prst="rect">
            <a:avLst/>
          </a:prstGeom>
        </p:spPr>
      </p:pic>
    </p:spTree>
    <p:extLst>
      <p:ext uri="{BB962C8B-B14F-4D97-AF65-F5344CB8AC3E}">
        <p14:creationId xmlns:p14="http://schemas.microsoft.com/office/powerpoint/2010/main" val="10181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ADF944E-02D0-84DF-449F-19D23E452C0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6217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6162233-82E6-AF51-7CAC-7698D1B7FB9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346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10;&#10;AI 生成コンテンツは誤りを含む可能性があります。">
            <a:extLst>
              <a:ext uri="{FF2B5EF4-FFF2-40B4-BE49-F238E27FC236}">
                <a16:creationId xmlns:a16="http://schemas.microsoft.com/office/drawing/2014/main" id="{A2B7A0F2-1F82-AB9C-A9DA-41A8AC0AB4A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359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 手紙&#10;&#10;AI 生成コンテンツは誤りを含む可能性があります。">
            <a:extLst>
              <a:ext uri="{FF2B5EF4-FFF2-40B4-BE49-F238E27FC236}">
                <a16:creationId xmlns:a16="http://schemas.microsoft.com/office/drawing/2014/main" id="{9FFECD96-3FC4-AC13-83D5-B9421F40ACC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9358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77DE4D4A-7BB3-904A-E333-B546644ED02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11802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56f8374-eac6-4c01-9e9a-c7d7573af740" xsi:nil="true"/>
    <lcf76f155ced4ddcb4097134ff3c332f xmlns="c23fec77-1f23-433b-b54b-3158c30b0fa3">
      <Terms xmlns="http://schemas.microsoft.com/office/infopath/2007/PartnerControls"/>
    </lcf76f155ced4ddcb4097134ff3c332f>
    <_Flow_SignoffStatus xmlns="c23fec77-1f23-433b-b54b-3158c30b0fa3" xsi:nil="true"/>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775E5FF1-5A8B-43D4-8C13-55FBE0792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3fec77-1f23-433b-b54b-3158c30b0fa3"/>
    <ds:schemaRef ds:uri="956f8374-eac6-4c01-9e9a-c7d7573af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0E30DB-0415-4458-A9FB-7FC2791A2620}">
  <ds:schemaRefs>
    <ds:schemaRef ds:uri="http://purl.org/dc/terms/"/>
    <ds:schemaRef ds:uri="c23fec77-1f23-433b-b54b-3158c30b0fa3"/>
    <ds:schemaRef ds:uri="http://schemas.microsoft.com/office/2006/documentManagement/types"/>
    <ds:schemaRef ds:uri="http://schemas.microsoft.com/office/infopath/2007/PartnerControls"/>
    <ds:schemaRef ds:uri="http://purl.org/dc/elements/1.1/"/>
    <ds:schemaRef ds:uri="http://schemas.microsoft.com/office/2006/metadata/properties"/>
    <ds:schemaRef ds:uri="956f8374-eac6-4c01-9e9a-c7d7573af74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4951</Words>
  <Application>Microsoft Office PowerPoint</Application>
  <PresentationFormat>画面に合わせる (4:3)</PresentationFormat>
  <Paragraphs>434</Paragraphs>
  <Slides>49</Slides>
  <Notes>49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7" baseType="lpstr">
      <vt:lpstr>BIZ UDPゴシック</vt:lpstr>
      <vt:lpstr>Meiryo UI</vt:lpstr>
      <vt:lpstr>Meiryo</vt:lpstr>
      <vt:lpstr>Abadi</vt:lpstr>
      <vt:lpstr>Arial</vt:lpstr>
      <vt:lpstr>Segoe UI</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237</cp:revision>
  <dcterms:created xsi:type="dcterms:W3CDTF">2021-12-21T00:45:50Z</dcterms:created>
  <dcterms:modified xsi:type="dcterms:W3CDTF">2026-03-17T10:13:25Z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4212900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