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0"/>
  </p:notesMasterIdLst>
  <p:handoutMasterIdLst>
    <p:handoutMasterId r:id="rId11"/>
  </p:handoutMasterIdLst>
  <p:sldIdLst>
    <p:sldId id="256" r:id="rId2"/>
    <p:sldId id="269" r:id="rId3"/>
    <p:sldId id="260" r:id="rId4"/>
    <p:sldId id="275" r:id="rId5"/>
    <p:sldId id="274" r:id="rId6"/>
    <p:sldId id="266" r:id="rId7"/>
    <p:sldId id="276" r:id="rId8"/>
    <p:sldId id="259" r:id="rId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D50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4" autoAdjust="0"/>
    <p:restoredTop sz="78487" autoAdjust="0"/>
  </p:normalViewPr>
  <p:slideViewPr>
    <p:cSldViewPr snapToGrid="0">
      <p:cViewPr varScale="1">
        <p:scale>
          <a:sx n="68" d="100"/>
          <a:sy n="68" d="100"/>
        </p:scale>
        <p:origin x="888"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332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49575" cy="498475"/>
          </a:xfrm>
          <a:prstGeom prst="rect">
            <a:avLst/>
          </a:prstGeom>
        </p:spPr>
        <p:txBody>
          <a:bodyPr vert="horz" lIns="90534" tIns="45268" rIns="90534" bIns="4526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4" y="4"/>
            <a:ext cx="2949575" cy="498475"/>
          </a:xfrm>
          <a:prstGeom prst="rect">
            <a:avLst/>
          </a:prstGeom>
        </p:spPr>
        <p:txBody>
          <a:bodyPr vert="horz" lIns="90534" tIns="45268" rIns="90534" bIns="45268" rtlCol="0"/>
          <a:lstStyle>
            <a:lvl1pPr algn="r">
              <a:defRPr sz="1200"/>
            </a:lvl1pPr>
          </a:lstStyle>
          <a:p>
            <a:fld id="{D3B163B9-5188-404E-8AD9-7C766C75295E}"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6" y="9440868"/>
            <a:ext cx="2949575" cy="498475"/>
          </a:xfrm>
          <a:prstGeom prst="rect">
            <a:avLst/>
          </a:prstGeom>
        </p:spPr>
        <p:txBody>
          <a:bodyPr vert="horz" lIns="90534" tIns="45268" rIns="90534" bIns="4526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4" y="9440868"/>
            <a:ext cx="2949575" cy="498475"/>
          </a:xfrm>
          <a:prstGeom prst="rect">
            <a:avLst/>
          </a:prstGeom>
        </p:spPr>
        <p:txBody>
          <a:bodyPr vert="horz" lIns="90534" tIns="45268" rIns="90534" bIns="45268" rtlCol="0" anchor="b"/>
          <a:lstStyle>
            <a:lvl1pPr algn="r">
              <a:defRPr sz="1200"/>
            </a:lvl1pPr>
          </a:lstStyle>
          <a:p>
            <a:fld id="{CD8DFAF7-2984-4D44-9942-B2E588947E83}" type="slidenum">
              <a:rPr kumimoji="1" lang="ja-JP" altLang="en-US" smtClean="0"/>
              <a:t>‹#›</a:t>
            </a:fld>
            <a:endParaRPr kumimoji="1" lang="ja-JP" altLang="en-US"/>
          </a:p>
        </p:txBody>
      </p:sp>
    </p:spTree>
    <p:extLst>
      <p:ext uri="{BB962C8B-B14F-4D97-AF65-F5344CB8AC3E}">
        <p14:creationId xmlns:p14="http://schemas.microsoft.com/office/powerpoint/2010/main" val="692538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107824" y="269124"/>
            <a:ext cx="4591551" cy="3443663"/>
          </a:xfrm>
          <a:prstGeom prst="rect">
            <a:avLst/>
          </a:prstGeom>
          <a:noFill/>
          <a:ln w="12700">
            <a:solidFill>
              <a:prstClr val="black"/>
            </a:solidFill>
          </a:ln>
        </p:spPr>
        <p:txBody>
          <a:bodyPr vert="horz" lIns="90534" tIns="45268" rIns="90534" bIns="45268" rtlCol="0" anchor="ctr"/>
          <a:lstStyle/>
          <a:p>
            <a:endParaRPr lang="ja-JP" altLang="en-US"/>
          </a:p>
        </p:txBody>
      </p:sp>
      <p:sp>
        <p:nvSpPr>
          <p:cNvPr id="5" name="ノート プレースホルダー 4"/>
          <p:cNvSpPr>
            <a:spLocks noGrp="1"/>
          </p:cNvSpPr>
          <p:nvPr>
            <p:ph type="body" sz="quarter" idx="3"/>
          </p:nvPr>
        </p:nvSpPr>
        <p:spPr>
          <a:xfrm>
            <a:off x="541296" y="3929790"/>
            <a:ext cx="5732504" cy="5510863"/>
          </a:xfrm>
          <a:prstGeom prst="rect">
            <a:avLst/>
          </a:prstGeom>
        </p:spPr>
        <p:txBody>
          <a:bodyPr vert="horz" lIns="90534" tIns="45268" rIns="90534" bIns="4526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45" y="9440653"/>
            <a:ext cx="2949787" cy="498691"/>
          </a:xfrm>
          <a:prstGeom prst="rect">
            <a:avLst/>
          </a:prstGeom>
        </p:spPr>
        <p:txBody>
          <a:bodyPr vert="horz" lIns="90534" tIns="45268" rIns="90534" bIns="45268" rtlCol="0" anchor="b"/>
          <a:lstStyle>
            <a:lvl1pPr algn="r">
              <a:defRPr sz="1200"/>
            </a:lvl1pPr>
          </a:lstStyle>
          <a:p>
            <a:fld id="{6E05B254-F6E6-4491-86CE-127A3C729698}" type="slidenum">
              <a:rPr kumimoji="1" lang="ja-JP" altLang="en-US" smtClean="0"/>
              <a:t>‹#›</a:t>
            </a:fld>
            <a:endParaRPr kumimoji="1" lang="ja-JP" altLang="en-US"/>
          </a:p>
        </p:txBody>
      </p:sp>
    </p:spTree>
    <p:extLst>
      <p:ext uri="{BB962C8B-B14F-4D97-AF65-F5344CB8AC3E}">
        <p14:creationId xmlns:p14="http://schemas.microsoft.com/office/powerpoint/2010/main" val="2852640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8075" y="3929790"/>
            <a:ext cx="4591050" cy="5510863"/>
          </a:xfrm>
        </p:spPr>
        <p:txBody>
          <a:bodyPr/>
          <a:lstStyle/>
          <a:p>
            <a:r>
              <a:rPr lang="ja-JP" altLang="en-US" dirty="0"/>
              <a:t>みなさん、こんにちは。</a:t>
            </a:r>
            <a:endParaRPr lang="en-US" altLang="ja-JP" dirty="0"/>
          </a:p>
          <a:p>
            <a:endParaRPr lang="en-US" altLang="ja-JP" dirty="0"/>
          </a:p>
          <a:p>
            <a:r>
              <a:rPr lang="ja-JP" altLang="en-US" dirty="0"/>
              <a:t>今日は、国や県の</a:t>
            </a:r>
            <a:r>
              <a:rPr lang="en-US" altLang="ja-JP" dirty="0"/>
              <a:t>DX</a:t>
            </a:r>
            <a:r>
              <a:rPr lang="ja-JP" altLang="en-US" dirty="0"/>
              <a:t>推進政策について、ご紹介します。</a:t>
            </a:r>
            <a:endParaRPr lang="en-US" altLang="ja-JP" dirty="0"/>
          </a:p>
          <a:p>
            <a:endParaRPr lang="en-US" altLang="ja-JP" dirty="0"/>
          </a:p>
          <a:p>
            <a:r>
              <a:rPr lang="ja-JP" altLang="en-US" dirty="0"/>
              <a:t>「ＤＸ」とは、「デジタル・トランスフォーメーション」の略で、情報通信技術を活用した業態の変革を意味します。</a:t>
            </a:r>
            <a:endParaRPr lang="en-US" altLang="ja-JP" dirty="0"/>
          </a:p>
          <a:p>
            <a:endParaRPr lang="ja-JP" altLang="en-US" dirty="0"/>
          </a:p>
          <a:p>
            <a:r>
              <a:rPr lang="ja-JP" altLang="en-US" dirty="0"/>
              <a:t>いろいろな施策がありますが、みなさんの生活に深く関わるものを中心にご紹介します。</a:t>
            </a:r>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1</a:t>
            </a:fld>
            <a:endParaRPr lang="ja-JP" altLang="en-US"/>
          </a:p>
        </p:txBody>
      </p:sp>
      <p:sp>
        <p:nvSpPr>
          <p:cNvPr id="6" name="スライド イメージ プレースホルダー 5">
            <a:extLst>
              <a:ext uri="{FF2B5EF4-FFF2-40B4-BE49-F238E27FC236}">
                <a16:creationId xmlns:a16="http://schemas.microsoft.com/office/drawing/2014/main" id="{64CF8125-50F5-9692-2F7B-3623D52AEE6F}"/>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49566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7824" y="3929790"/>
            <a:ext cx="4591050" cy="5510863"/>
          </a:xfrm>
        </p:spPr>
        <p:txBody>
          <a:bodyPr/>
          <a:lstStyle/>
          <a:p>
            <a:r>
              <a:rPr lang="ja-JP" altLang="en-US" dirty="0"/>
              <a:t>まず、</a:t>
            </a:r>
            <a:r>
              <a:rPr lang="en-US" altLang="ja-JP" dirty="0"/>
              <a:t>DX</a:t>
            </a:r>
            <a:r>
              <a:rPr lang="ja-JP" altLang="en-US" dirty="0"/>
              <a:t>推進について国の動きをご紹介します。</a:t>
            </a:r>
            <a:endParaRPr lang="en-US" altLang="ja-JP" dirty="0"/>
          </a:p>
          <a:p>
            <a:endParaRPr lang="en-US" altLang="ja-JP" dirty="0"/>
          </a:p>
          <a:p>
            <a:r>
              <a:rPr lang="ja-JP" altLang="en-US" dirty="0"/>
              <a:t>今回の新型コロナウイルス感染症への対応で、デジタル化へのさまざまな課題が明らかになりました。</a:t>
            </a:r>
            <a:endParaRPr lang="en-US" altLang="ja-JP" dirty="0"/>
          </a:p>
          <a:p>
            <a:endParaRPr lang="ja-JP" altLang="en-US" dirty="0"/>
          </a:p>
          <a:p>
            <a:r>
              <a:rPr lang="ja-JP" altLang="en-US" dirty="0"/>
              <a:t>例えば、行政分野では、給付金や助成金の支援策に係る申請が膨大となり、対応が遅くなりました。遅れた主な要因として、オンライン対応ができていなかったこと、国と地方のシステムが整合していなかったことなどが挙げられます。</a:t>
            </a:r>
            <a:endParaRPr lang="en-US" altLang="ja-JP" dirty="0"/>
          </a:p>
          <a:p>
            <a:endParaRPr lang="en-US" altLang="ja-JP" dirty="0"/>
          </a:p>
          <a:p>
            <a:r>
              <a:rPr lang="ja-JP" altLang="en-US" dirty="0"/>
              <a:t>また、医療では、陽性者の報告が</a:t>
            </a:r>
            <a:r>
              <a:rPr lang="en-US" altLang="ja-JP" dirty="0"/>
              <a:t>FAX</a:t>
            </a:r>
            <a:r>
              <a:rPr lang="ja-JP" altLang="en-US" dirty="0"/>
              <a:t>でされていたなど、現場の負荷が増え、デジタル化の遅れが顕著に現れました。</a:t>
            </a:r>
            <a:endParaRPr lang="en-US" altLang="ja-JP" dirty="0"/>
          </a:p>
          <a:p>
            <a:endParaRPr lang="en-US" altLang="ja-JP" dirty="0"/>
          </a:p>
          <a:p>
            <a:r>
              <a:rPr lang="ja-JP" altLang="en-US" dirty="0"/>
              <a:t>教育では、学校の休業等に伴い、オンライン授業の必要性を迫られました。</a:t>
            </a:r>
            <a:endParaRPr lang="en-US" altLang="ja-JP" dirty="0"/>
          </a:p>
          <a:p>
            <a:endParaRPr lang="en-US" altLang="ja-JP" dirty="0"/>
          </a:p>
          <a:p>
            <a:r>
              <a:rPr lang="ja-JP" altLang="en-US" dirty="0"/>
              <a:t>このような社会情勢を受け、国民が当たり前に望んでいるサービスを実現し、デジタル化の利便性を実感できる社会をつくっていくため、デジタル改革を推進していく動きが加速していきました。</a:t>
            </a:r>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2</a:t>
            </a:fld>
            <a:endParaRPr lang="ja-JP" altLang="en-US"/>
          </a:p>
        </p:txBody>
      </p:sp>
      <p:sp>
        <p:nvSpPr>
          <p:cNvPr id="6" name="スライド イメージ プレースホルダー 5">
            <a:extLst>
              <a:ext uri="{FF2B5EF4-FFF2-40B4-BE49-F238E27FC236}">
                <a16:creationId xmlns:a16="http://schemas.microsoft.com/office/drawing/2014/main" id="{850235F9-90AC-0043-F529-1A799B2E1C56}"/>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120921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7824" y="3929790"/>
            <a:ext cx="4591050" cy="5510863"/>
          </a:xfrm>
        </p:spPr>
        <p:txBody>
          <a:bodyPr/>
          <a:lstStyle/>
          <a:p>
            <a:r>
              <a:rPr lang="ja-JP" altLang="en-US" dirty="0"/>
              <a:t>そして、デジタル社会の形成に関する司令塔として、令和</a:t>
            </a:r>
            <a:r>
              <a:rPr lang="en-US" altLang="ja-JP" dirty="0"/>
              <a:t>3</a:t>
            </a:r>
            <a:r>
              <a:rPr lang="ja-JP" altLang="en-US" dirty="0"/>
              <a:t>年</a:t>
            </a:r>
            <a:r>
              <a:rPr lang="en-US" altLang="ja-JP" dirty="0"/>
              <a:t>9</a:t>
            </a:r>
            <a:r>
              <a:rPr lang="ja-JP" altLang="en-US" dirty="0"/>
              <a:t>月</a:t>
            </a:r>
            <a:r>
              <a:rPr lang="en-US" altLang="ja-JP" dirty="0"/>
              <a:t>1</a:t>
            </a:r>
            <a:r>
              <a:rPr lang="ja-JP" altLang="en-US" dirty="0"/>
              <a:t>日、「デジタル庁」が創設されました。</a:t>
            </a:r>
            <a:endParaRPr lang="en-US" altLang="ja-JP" dirty="0"/>
          </a:p>
          <a:p>
            <a:br>
              <a:rPr lang="en-US" altLang="ja-JP" dirty="0"/>
            </a:br>
            <a:r>
              <a:rPr lang="ja-JP" altLang="en-US" dirty="0"/>
              <a:t>「デジタル社会の実現に向けた改革の基本方針」において、「デジタルの活用により、一人ひとりのニーズに合ったサービスを選ぶことができ、多様な幸せが実現できる社会」を掲げ、「誰一人取り残さない、人に優しいデジタル化」を目指します。</a:t>
            </a:r>
            <a:endParaRPr lang="en-US" altLang="ja-JP" dirty="0"/>
          </a:p>
          <a:p>
            <a:endParaRPr lang="en-US" altLang="ja-JP" dirty="0"/>
          </a:p>
          <a:p>
            <a:r>
              <a:rPr lang="ja-JP" altLang="en-US" dirty="0"/>
              <a:t>主な業務として、「国の情報システムの整備・管理」「地方公共団体の情報システムの標準化・共通化」「マイナンバー制度全般の企画立案」「サイバーセキュリティの実現」「デジタル人材の確保」などがあります。</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3</a:t>
            </a:fld>
            <a:endParaRPr lang="ja-JP" altLang="en-US"/>
          </a:p>
        </p:txBody>
      </p:sp>
      <p:sp>
        <p:nvSpPr>
          <p:cNvPr id="6" name="スライド イメージ プレースホルダー 5">
            <a:extLst>
              <a:ext uri="{FF2B5EF4-FFF2-40B4-BE49-F238E27FC236}">
                <a16:creationId xmlns:a16="http://schemas.microsoft.com/office/drawing/2014/main" id="{2860AF7D-9717-D85A-BF5F-9E76FF48EF16}"/>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339587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7824" y="3929790"/>
            <a:ext cx="4591050" cy="5510863"/>
          </a:xfrm>
        </p:spPr>
        <p:txBody>
          <a:bodyPr/>
          <a:lstStyle/>
          <a:p>
            <a:r>
              <a:rPr lang="ja-JP" altLang="en-US" dirty="0"/>
              <a:t>国の取り組みについてご説明いたします。</a:t>
            </a:r>
            <a:endParaRPr lang="en-US" altLang="ja-JP" dirty="0"/>
          </a:p>
          <a:p>
            <a:endParaRPr lang="en-US" altLang="ja-JP" dirty="0"/>
          </a:p>
          <a:p>
            <a:r>
              <a:rPr lang="ja-JP" altLang="en-US" dirty="0"/>
              <a:t>行政手続のオンライン化を進めることにより、マイナポータルからマイナンバーカードを用いてオンラインで手続をすることができます。</a:t>
            </a:r>
            <a:endParaRPr lang="en-US" altLang="ja-JP" dirty="0"/>
          </a:p>
          <a:p>
            <a:endParaRPr lang="en-US" altLang="ja-JP" dirty="0"/>
          </a:p>
          <a:p>
            <a:r>
              <a:rPr lang="ja-JP" altLang="en-US" dirty="0"/>
              <a:t>マイナポータルは、政府が運営するオンラインサービスで、子育てや介護をはじめとする行政サービスの検索や、オンライン申請ができたり、行政からのお知らせを受け取ることができます。</a:t>
            </a:r>
            <a:endParaRPr lang="en-US" altLang="ja-JP" dirty="0"/>
          </a:p>
          <a:p>
            <a:endParaRPr lang="en-US" altLang="ja-JP" dirty="0"/>
          </a:p>
          <a:p>
            <a:r>
              <a:rPr lang="ja-JP" altLang="en-US" dirty="0"/>
              <a:t>こちらは引越しの際の手続例になります。今までは、引っ越す前と後で、それぞれさまざまな手続をする必要がありますが、それがオンラインで簡単に手続きができ、さらにワンストップで処理ができるようになるというものです。</a:t>
            </a:r>
            <a:endParaRPr lang="en-US" altLang="ja-JP" dirty="0"/>
          </a:p>
          <a:p>
            <a:endParaRPr lang="en-US" altLang="ja-JP" dirty="0"/>
          </a:p>
          <a:p>
            <a:r>
              <a:rPr lang="ja-JP" altLang="en-US" dirty="0"/>
              <a:t>今後は、行政手続等を行う際の負担等を大幅に減らし、使う方がその利便性を実感できるよう、関連する行政手続のワンストップ化を推進していきます。</a:t>
            </a:r>
          </a:p>
          <a:p>
            <a:endParaRPr lang="ja-JP" altLang="en-US"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4</a:t>
            </a:fld>
            <a:endParaRPr lang="ja-JP" altLang="en-US"/>
          </a:p>
        </p:txBody>
      </p:sp>
      <p:sp>
        <p:nvSpPr>
          <p:cNvPr id="6" name="スライド イメージ プレースホルダー 5">
            <a:extLst>
              <a:ext uri="{FF2B5EF4-FFF2-40B4-BE49-F238E27FC236}">
                <a16:creationId xmlns:a16="http://schemas.microsoft.com/office/drawing/2014/main" id="{2F17B809-235B-00B1-EBE7-DA1EBF267FA5}"/>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714716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8075" y="3929790"/>
            <a:ext cx="4591050" cy="5510863"/>
          </a:xfrm>
        </p:spPr>
        <p:txBody>
          <a:bodyPr/>
          <a:lstStyle/>
          <a:p>
            <a:r>
              <a:rPr lang="ja-JP" altLang="en-US" dirty="0"/>
              <a:t>次に、マイナンバーカードの普及についてです。</a:t>
            </a:r>
            <a:endParaRPr lang="en-US" altLang="ja-JP" dirty="0"/>
          </a:p>
          <a:p>
            <a:endParaRPr lang="en-US" altLang="ja-JP" dirty="0"/>
          </a:p>
          <a:p>
            <a:r>
              <a:rPr lang="ja-JP" altLang="en-US" dirty="0"/>
              <a:t>マイナンバー制度の導入のポイントは、「国民の利便性の向上」「行政の効率化」「公平・公正な社会の実現」です。</a:t>
            </a:r>
            <a:endParaRPr lang="en-US" altLang="ja-JP" dirty="0"/>
          </a:p>
          <a:p>
            <a:endParaRPr lang="en-US" altLang="ja-JP" dirty="0"/>
          </a:p>
          <a:p>
            <a:r>
              <a:rPr lang="ja-JP" altLang="en-US" dirty="0"/>
              <a:t>マイナンバーカードは、個人番号を証明する書類や本人確認の際の公的な本人確認書類として利用でき、また、さまざまな行政サービスを受けることができるようになる</a:t>
            </a:r>
            <a:r>
              <a:rPr lang="en-US" altLang="ja-JP" dirty="0"/>
              <a:t>IC</a:t>
            </a:r>
            <a:r>
              <a:rPr lang="ja-JP" altLang="en-US" dirty="0"/>
              <a:t>カードです。メリットとしては、</a:t>
            </a:r>
            <a:endParaRPr lang="en-US" altLang="ja-JP" dirty="0"/>
          </a:p>
          <a:p>
            <a:endParaRPr lang="en-US" altLang="ja-JP" dirty="0"/>
          </a:p>
          <a:p>
            <a:r>
              <a:rPr lang="ja-JP" altLang="en-US" dirty="0"/>
              <a:t>１．本人確認書類になる　　</a:t>
            </a:r>
          </a:p>
          <a:p>
            <a:r>
              <a:rPr lang="ja-JP" altLang="en-US" dirty="0"/>
              <a:t>２．各種証明書をコンビニで取得できる</a:t>
            </a:r>
          </a:p>
          <a:p>
            <a:r>
              <a:rPr lang="ja-JP" altLang="en-US" dirty="0"/>
              <a:t>３．健康保険証として使用できる</a:t>
            </a:r>
            <a:endParaRPr lang="en-US" altLang="ja-JP" dirty="0"/>
          </a:p>
          <a:p>
            <a:r>
              <a:rPr lang="ja-JP" altLang="en-US" dirty="0"/>
              <a:t>４．さまざまな行政手続がオンラインでできる</a:t>
            </a:r>
            <a:endParaRPr lang="en-US" altLang="ja-JP" dirty="0"/>
          </a:p>
          <a:p>
            <a:endParaRPr lang="en-US" altLang="ja-JP" dirty="0"/>
          </a:p>
          <a:p>
            <a:r>
              <a:rPr lang="ja-JP" altLang="en-US" dirty="0"/>
              <a:t>などがあり、政府は</a:t>
            </a:r>
            <a:r>
              <a:rPr lang="en-US" altLang="ja-JP" dirty="0"/>
              <a:t>2022</a:t>
            </a:r>
            <a:r>
              <a:rPr lang="ja-JP" altLang="en-US" dirty="0"/>
              <a:t>年度末までにほぼ全員に行き渡ることを目指し、普及を推進してきました。</a:t>
            </a:r>
            <a:endParaRPr lang="en-US" altLang="ja-JP"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5</a:t>
            </a:fld>
            <a:endParaRPr lang="ja-JP" altLang="en-US"/>
          </a:p>
        </p:txBody>
      </p:sp>
      <p:sp>
        <p:nvSpPr>
          <p:cNvPr id="6" name="スライド イメージ プレースホルダー 5">
            <a:extLst>
              <a:ext uri="{FF2B5EF4-FFF2-40B4-BE49-F238E27FC236}">
                <a16:creationId xmlns:a16="http://schemas.microsoft.com/office/drawing/2014/main" id="{9E7221DA-F67E-7A29-E35C-D300F4477CC8}"/>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419701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8074" y="3929790"/>
            <a:ext cx="4591051" cy="5510863"/>
          </a:xfrm>
        </p:spPr>
        <p:txBody>
          <a:bodyPr/>
          <a:lstStyle/>
          <a:p>
            <a:r>
              <a:rPr lang="ja-JP" altLang="en-US" dirty="0"/>
              <a:t>参考情報として、</a:t>
            </a:r>
            <a:r>
              <a:rPr lang="en-US" altLang="ja-JP" dirty="0"/>
              <a:t>2026</a:t>
            </a:r>
            <a:r>
              <a:rPr lang="ja-JP" altLang="en-US" dirty="0"/>
              <a:t>年</a:t>
            </a:r>
            <a:r>
              <a:rPr lang="en-US" altLang="ja-JP" dirty="0"/>
              <a:t>2</a:t>
            </a:r>
            <a:r>
              <a:rPr lang="ja-JP" altLang="en-US" dirty="0"/>
              <a:t>月</a:t>
            </a:r>
            <a:r>
              <a:rPr lang="en-US" altLang="ja-JP" dirty="0"/>
              <a:t>28</a:t>
            </a:r>
            <a:r>
              <a:rPr lang="ja-JP" altLang="en-US" dirty="0"/>
              <a:t>日時点の、愛知県内市町村のうち上位</a:t>
            </a:r>
            <a:r>
              <a:rPr lang="en-US" altLang="ja-JP" dirty="0"/>
              <a:t>10</a:t>
            </a:r>
            <a:r>
              <a:rPr lang="ja-JP" altLang="en-US" dirty="0"/>
              <a:t>団体と、都道府県別のマイナンバーカード交付状況がこちらです。</a:t>
            </a:r>
            <a:endParaRPr lang="en-US" altLang="ja-JP" dirty="0"/>
          </a:p>
          <a:p>
            <a:endParaRPr lang="ja-JP" altLang="en-US" dirty="0"/>
          </a:p>
          <a:p>
            <a:r>
              <a:rPr lang="ja-JP" altLang="en-US" dirty="0"/>
              <a:t>ご自身の市町村の普及率はいかがでしょうか？</a:t>
            </a:r>
            <a:endParaRPr lang="en-US" altLang="ja-JP" dirty="0"/>
          </a:p>
          <a:p>
            <a:endParaRPr lang="ja-JP" altLang="en-US" dirty="0"/>
          </a:p>
          <a:p>
            <a:r>
              <a:rPr lang="ja-JP" altLang="en-US" dirty="0"/>
              <a:t>まだ取得されていない方がいらっしゃいましたら、この機会に取得されてはいかがでしょうか。</a:t>
            </a:r>
            <a:endParaRPr lang="en-US" altLang="ja-JP" dirty="0"/>
          </a:p>
          <a:p>
            <a:endParaRPr lang="ja-JP" altLang="en-US" dirty="0"/>
          </a:p>
          <a:p>
            <a:r>
              <a:rPr lang="ja-JP" altLang="en-US" dirty="0"/>
              <a:t>詳細は総務省の</a:t>
            </a:r>
            <a:r>
              <a:rPr lang="en-US" altLang="ja-JP" dirty="0"/>
              <a:t>HP</a:t>
            </a:r>
            <a:r>
              <a:rPr lang="ja-JP" altLang="en-US" dirty="0"/>
              <a:t>で公開されており、毎月更新されますので、よろしければご参照ください。</a:t>
            </a:r>
            <a:endParaRPr lang="en-US" altLang="ja-JP" dirty="0"/>
          </a:p>
          <a:p>
            <a:endParaRPr lang="ja-JP" altLang="en-US" dirty="0"/>
          </a:p>
          <a:p>
            <a:r>
              <a:rPr lang="en-US" altLang="ja-JP" dirty="0"/>
              <a:t>https://www.soumu.go.jp/kojinbango_card/</a:t>
            </a:r>
            <a:endParaRPr lang="ja-JP" altLang="en-US"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6</a:t>
            </a:fld>
            <a:endParaRPr lang="ja-JP" altLang="en-US"/>
          </a:p>
        </p:txBody>
      </p:sp>
      <p:sp>
        <p:nvSpPr>
          <p:cNvPr id="6" name="スライド イメージ プレースホルダー 5">
            <a:extLst>
              <a:ext uri="{FF2B5EF4-FFF2-40B4-BE49-F238E27FC236}">
                <a16:creationId xmlns:a16="http://schemas.microsoft.com/office/drawing/2014/main" id="{B1861EBE-BB03-33E7-A7BE-409EB73E615B}"/>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110423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103C6-8B2C-631F-4B91-DC3257395B07}"/>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98A33E44-9E36-4C66-87E4-B62A7E27F3E6}"/>
              </a:ext>
            </a:extLst>
          </p:cNvPr>
          <p:cNvSpPr>
            <a:spLocks noGrp="1"/>
          </p:cNvSpPr>
          <p:nvPr>
            <p:ph type="body" idx="1"/>
          </p:nvPr>
        </p:nvSpPr>
        <p:spPr>
          <a:xfrm>
            <a:off x="1107824" y="3929790"/>
            <a:ext cx="4591050" cy="5510863"/>
          </a:xfrm>
        </p:spPr>
        <p:txBody>
          <a:bodyPr/>
          <a:lstStyle/>
          <a:p>
            <a:r>
              <a:rPr lang="ja-JP" altLang="en-US" dirty="0"/>
              <a:t>最後に、愛知県の動きをお話しします。</a:t>
            </a:r>
            <a:endParaRPr lang="en-US" altLang="ja-JP" dirty="0"/>
          </a:p>
          <a:p>
            <a:endParaRPr lang="en-US" altLang="ja-JP" dirty="0"/>
          </a:p>
          <a:p>
            <a:r>
              <a:rPr lang="ja-JP" altLang="en-US" dirty="0"/>
              <a:t>愛知県では、</a:t>
            </a:r>
            <a:r>
              <a:rPr lang="en-US" altLang="ja-JP" dirty="0"/>
              <a:t>2025</a:t>
            </a:r>
            <a:r>
              <a:rPr lang="ja-JP" altLang="en-US" dirty="0"/>
              <a:t>年</a:t>
            </a:r>
            <a:r>
              <a:rPr lang="en-US" altLang="ja-JP" dirty="0"/>
              <a:t>12</a:t>
            </a:r>
            <a:r>
              <a:rPr lang="ja-JP" altLang="en-US" dirty="0"/>
              <a:t>月に「あいちＤＸ推進プラン</a:t>
            </a:r>
            <a:r>
              <a:rPr lang="en-US" altLang="ja-JP" dirty="0"/>
              <a:t>2030</a:t>
            </a:r>
            <a:r>
              <a:rPr lang="ja-JP" altLang="en-US" dirty="0"/>
              <a:t>」を策定しました。</a:t>
            </a:r>
            <a:endParaRPr lang="en-US" altLang="ja-JP" dirty="0"/>
          </a:p>
          <a:p>
            <a:endParaRPr lang="en-US" altLang="ja-JP" dirty="0"/>
          </a:p>
          <a:p>
            <a:r>
              <a:rPr lang="ja-JP" altLang="en-US" dirty="0"/>
              <a:t>プランの視点として、「デジタルファースト」「サービスデザイン」「デジタルリテラシー」を</a:t>
            </a:r>
            <a:endParaRPr lang="en-US" altLang="ja-JP" dirty="0"/>
          </a:p>
          <a:p>
            <a:r>
              <a:rPr lang="ja-JP" altLang="en-US" dirty="0"/>
              <a:t>柱として「産業競争力の強化」「地域社会の課題の解決」「行政サービスの利便性の向上等」「人材の育成及び活用等」を掲げています。</a:t>
            </a:r>
            <a:endParaRPr lang="en-US" altLang="ja-JP" dirty="0"/>
          </a:p>
          <a:p>
            <a:endParaRPr lang="en-US" altLang="ja-JP" dirty="0"/>
          </a:p>
          <a:p>
            <a:r>
              <a:rPr lang="ja-JP" altLang="en-US" dirty="0"/>
              <a:t>この表の中で、みなさんにとって特に身近な取り組みは「行政サービスの利便性向上等」だと思います。</a:t>
            </a:r>
            <a:endParaRPr lang="en-US" altLang="ja-JP" dirty="0"/>
          </a:p>
          <a:p>
            <a:endParaRPr lang="en-US" altLang="ja-JP" dirty="0"/>
          </a:p>
          <a:p>
            <a:r>
              <a:rPr lang="ja-JP" altLang="en-US" dirty="0"/>
              <a:t>県民のみなさんが、インターネット等を活用して容易に安心して行政手続を行うことができるよう、オンライン化できる行政手続のオンライン化を進めています。</a:t>
            </a:r>
            <a:endParaRPr lang="en-US" altLang="ja-JP" dirty="0"/>
          </a:p>
        </p:txBody>
      </p:sp>
      <p:sp>
        <p:nvSpPr>
          <p:cNvPr id="4" name="スライド番号プレースホルダー 3">
            <a:extLst>
              <a:ext uri="{FF2B5EF4-FFF2-40B4-BE49-F238E27FC236}">
                <a16:creationId xmlns:a16="http://schemas.microsoft.com/office/drawing/2014/main" id="{2B964D16-9BB8-FD79-C336-D9044CDF1D78}"/>
              </a:ext>
            </a:extLst>
          </p:cNvPr>
          <p:cNvSpPr>
            <a:spLocks noGrp="1"/>
          </p:cNvSpPr>
          <p:nvPr>
            <p:ph type="sldNum" sz="quarter" idx="10"/>
          </p:nvPr>
        </p:nvSpPr>
        <p:spPr/>
        <p:txBody>
          <a:bodyPr/>
          <a:lstStyle/>
          <a:p>
            <a:fld id="{6E05B254-F6E6-4491-86CE-127A3C729698}" type="slidenum">
              <a:rPr lang="ja-JP" altLang="en-US" smtClean="0"/>
              <a:pPr/>
              <a:t>7</a:t>
            </a:fld>
            <a:endParaRPr lang="ja-JP" altLang="en-US"/>
          </a:p>
        </p:txBody>
      </p:sp>
      <p:sp>
        <p:nvSpPr>
          <p:cNvPr id="6" name="スライド イメージ プレースホルダー 5">
            <a:extLst>
              <a:ext uri="{FF2B5EF4-FFF2-40B4-BE49-F238E27FC236}">
                <a16:creationId xmlns:a16="http://schemas.microsoft.com/office/drawing/2014/main" id="{E3D4242D-AAE2-E631-7354-2019849FCFFF}"/>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327421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7824" y="3929790"/>
            <a:ext cx="4591050" cy="5510863"/>
          </a:xfrm>
        </p:spPr>
        <p:txBody>
          <a:bodyPr/>
          <a:lstStyle/>
          <a:p>
            <a:r>
              <a:rPr lang="ja-JP" altLang="en-US" dirty="0"/>
              <a:t>愛知県ではこれからも、</a:t>
            </a:r>
            <a:r>
              <a:rPr lang="en-US" altLang="ja-JP" dirty="0"/>
              <a:t>DX</a:t>
            </a:r>
            <a:r>
              <a:rPr lang="ja-JP" altLang="en-US" dirty="0"/>
              <a:t>推進のため、さまざまな取組を行ってまいります。</a:t>
            </a:r>
            <a:endParaRPr lang="en-US" altLang="ja-JP" dirty="0"/>
          </a:p>
          <a:p>
            <a:endParaRPr lang="en-US" altLang="ja-JP" dirty="0"/>
          </a:p>
          <a:p>
            <a:r>
              <a:rPr lang="ja-JP" altLang="en-US" dirty="0"/>
              <a:t>愛知県のホームページにおいて、情報を発信していますので、ご参照ください。</a:t>
            </a:r>
            <a:endParaRPr lang="en-US" altLang="ja-JP" dirty="0"/>
          </a:p>
          <a:p>
            <a:endParaRPr lang="en-US" altLang="ja-JP" dirty="0"/>
          </a:p>
          <a:p>
            <a:r>
              <a:rPr lang="ja-JP" altLang="en-US" dirty="0"/>
              <a:t>今後ともよろしくお願いいたします。</a:t>
            </a:r>
            <a:endParaRPr lang="en-US" altLang="ja-JP"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8</a:t>
            </a:fld>
            <a:endParaRPr lang="ja-JP" altLang="en-US"/>
          </a:p>
        </p:txBody>
      </p:sp>
      <p:sp>
        <p:nvSpPr>
          <p:cNvPr id="6" name="スライド イメージ プレースホルダー 5">
            <a:extLst>
              <a:ext uri="{FF2B5EF4-FFF2-40B4-BE49-F238E27FC236}">
                <a16:creationId xmlns:a16="http://schemas.microsoft.com/office/drawing/2014/main" id="{65B76833-255C-9813-5763-8643AFDC0619}"/>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273530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2720D8-74F3-4CB3-BE68-192E2EE50238}"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158938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B717B3-5D1A-4CDC-928B-5613298A52EB}"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134008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034A13-AE1C-4B2D-B9D1-E495B437F705}"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389938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9F8AFD-00C0-4239-A563-D9D7004AE441}"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267351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FF28A9-36F9-4787-A638-152A7E689B73}" type="datetime1">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193545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2D9935D-5485-47E3-8936-C3D936355D9A}" type="datetime1">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r>
              <a:rPr kumimoji="1" lang="ja-JP" altLang="en-US"/>
              <a:t>ページ数</a:t>
            </a:r>
          </a:p>
        </p:txBody>
      </p:sp>
      <p:sp>
        <p:nvSpPr>
          <p:cNvPr id="7" name="Slide Number Placeholder 6"/>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419159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0B0C4F-B753-40B2-A003-72BA6066F4A9}" type="datetime1">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r>
              <a:rPr kumimoji="1" lang="ja-JP" altLang="en-US"/>
              <a:t>ページ数</a:t>
            </a:r>
          </a:p>
        </p:txBody>
      </p:sp>
      <p:sp>
        <p:nvSpPr>
          <p:cNvPr id="9" name="Slide Number Placeholder 8"/>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276063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3E0DDCA-D845-4447-AA39-54DDEB94910E}" type="datetime1">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r>
              <a:rPr kumimoji="1" lang="ja-JP" altLang="en-US"/>
              <a:t>ページ数</a:t>
            </a:r>
          </a:p>
        </p:txBody>
      </p:sp>
      <p:sp>
        <p:nvSpPr>
          <p:cNvPr id="5" name="Slide Number Placeholder 4"/>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224572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05A40-171F-4BEA-94A0-786BF755B945}" type="datetime1">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r>
              <a:rPr kumimoji="1" lang="ja-JP" altLang="en-US"/>
              <a:t>ページ数</a:t>
            </a:r>
          </a:p>
        </p:txBody>
      </p:sp>
      <p:sp>
        <p:nvSpPr>
          <p:cNvPr id="4" name="Slide Number Placeholder 3"/>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341100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A391F4-F9EA-4902-ACB7-6CEE9A5436D2}" type="datetime1">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r>
              <a:rPr kumimoji="1" lang="ja-JP" altLang="en-US"/>
              <a:t>ページ数</a:t>
            </a:r>
          </a:p>
        </p:txBody>
      </p:sp>
      <p:sp>
        <p:nvSpPr>
          <p:cNvPr id="7" name="Slide Number Placeholder 6"/>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378995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20111C-13CE-4586-B24E-C3418C304BA4}" type="datetime1">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r>
              <a:rPr kumimoji="1" lang="ja-JP" altLang="en-US"/>
              <a:t>ページ数</a:t>
            </a:r>
          </a:p>
        </p:txBody>
      </p:sp>
      <p:sp>
        <p:nvSpPr>
          <p:cNvPr id="7" name="Slide Number Placeholder 6"/>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141304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C3257-48FC-4185-AF40-81F4D954C0C2}" type="datetime1">
              <a:rPr kumimoji="1" lang="ja-JP" altLang="en-US" smtClean="0"/>
              <a:t>2026/3/24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ページ数</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381161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47B0DFF-CB0D-5B86-1084-E41FF4383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127579"/>
      </p:ext>
    </p:extLst>
  </p:cSld>
  <p:clrMapOvr>
    <a:masterClrMapping/>
  </p:clrMapOvr>
  <mc:AlternateContent xmlns:mc="http://schemas.openxmlformats.org/markup-compatibility/2006" xmlns:p14="http://schemas.microsoft.com/office/powerpoint/2010/main">
    <mc:Choice Requires="p14">
      <p:transition spd="slow" p14:dur="2000" advTm="10739"/>
    </mc:Choice>
    <mc:Fallback xmlns="">
      <p:transition spd="slow" advTm="107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FB9C19DF-BF6F-4E9E-BA8B-BF6C948A2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8332348"/>
      </p:ext>
    </p:extLst>
  </p:cSld>
  <p:clrMapOvr>
    <a:masterClrMapping/>
  </p:clrMapOvr>
  <mc:AlternateContent xmlns:mc="http://schemas.openxmlformats.org/markup-compatibility/2006" xmlns:p14="http://schemas.microsoft.com/office/powerpoint/2010/main">
    <mc:Choice Requires="p14">
      <p:transition spd="slow" p14:dur="2000" advTm="11262"/>
    </mc:Choice>
    <mc:Fallback xmlns="">
      <p:transition spd="slow" advTm="1126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テキスト&#10;&#10;AI 生成コンテンツは誤りを含む可能性があります。">
            <a:extLst>
              <a:ext uri="{FF2B5EF4-FFF2-40B4-BE49-F238E27FC236}">
                <a16:creationId xmlns:a16="http://schemas.microsoft.com/office/drawing/2014/main" id="{04ED9E14-13A9-AECA-4130-56B8C9EC9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4555013"/>
      </p:ext>
    </p:extLst>
  </p:cSld>
  <p:clrMapOvr>
    <a:masterClrMapping/>
  </p:clrMapOvr>
  <mc:AlternateContent xmlns:mc="http://schemas.openxmlformats.org/markup-compatibility/2006" xmlns:p14="http://schemas.microsoft.com/office/powerpoint/2010/main">
    <mc:Choice Requires="p14">
      <p:transition spd="slow" p14:dur="2000" advTm="10428"/>
    </mc:Choice>
    <mc:Fallback xmlns="">
      <p:transition spd="slow" advTm="1042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C95B3242-2562-B36A-0342-5900A207A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734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83A366E2-F2AC-9827-5281-CBDDB072B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304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テーブル&#10;&#10;AI 生成コンテンツは誤りを含む可能性があります。">
            <a:extLst>
              <a:ext uri="{FF2B5EF4-FFF2-40B4-BE49-F238E27FC236}">
                <a16:creationId xmlns:a16="http://schemas.microsoft.com/office/drawing/2014/main" id="{290469ED-DAD0-40B6-BCF5-048BAE8D2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081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CF9F7-D183-57A5-9BD5-7A1FF0645748}"/>
            </a:ext>
          </a:extLst>
        </p:cNvPr>
        <p:cNvGrpSpPr/>
        <p:nvPr/>
      </p:nvGrpSpPr>
      <p:grpSpPr>
        <a:xfrm>
          <a:off x="0" y="0"/>
          <a:ext cx="0" cy="0"/>
          <a:chOff x="0" y="0"/>
          <a:chExt cx="0" cy="0"/>
        </a:xfrm>
      </p:grpSpPr>
      <p:pic>
        <p:nvPicPr>
          <p:cNvPr id="38" name="図 37" descr="ダイアグラム&#10;&#10;AI 生成コンテンツは誤りを含む可能性があります。">
            <a:extLst>
              <a:ext uri="{FF2B5EF4-FFF2-40B4-BE49-F238E27FC236}">
                <a16:creationId xmlns:a16="http://schemas.microsoft.com/office/drawing/2014/main" id="{AB1FC485-0F45-A96A-22B1-79916DED4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182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キスト&#10;&#10;AI 生成コンテンツは誤りを含む可能性があります。">
            <a:extLst>
              <a:ext uri="{FF2B5EF4-FFF2-40B4-BE49-F238E27FC236}">
                <a16:creationId xmlns:a16="http://schemas.microsoft.com/office/drawing/2014/main" id="{B2D87313-06B1-FD92-32DA-B21687450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11605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986</Words>
  <Application>Microsoft Office PowerPoint</Application>
  <PresentationFormat>画面に合わせる (4:3)</PresentationFormat>
  <Paragraphs>75</Paragraphs>
  <Slides>8</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2024-10-11T01:23:11Z</dcterms:created>
  <dcterms:modified xsi:type="dcterms:W3CDTF">2026-03-24T02:32:08Z</dcterms:modified>
</cp:coreProperties>
</file>