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
  </p:notesMasterIdLst>
  <p:sldIdLst>
    <p:sldId id="256" r:id="rId2"/>
    <p:sldId id="258" r:id="rId3"/>
    <p:sldId id="261" r:id="rId4"/>
    <p:sldId id="262" r:id="rId5"/>
  </p:sldIdLst>
  <p:sldSz cx="7559675" cy="10691813"/>
  <p:notesSz cx="7102475" cy="10233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FF00"/>
    <a:srgbClr val="FF0000"/>
    <a:srgbClr val="156082"/>
    <a:srgbClr val="4EA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10" autoAdjust="0"/>
  </p:normalViewPr>
  <p:slideViewPr>
    <p:cSldViewPr snapToGrid="0">
      <p:cViewPr varScale="1">
        <p:scale>
          <a:sx n="56" d="100"/>
          <a:sy n="56" d="100"/>
        </p:scale>
        <p:origin x="220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2725" y="0"/>
            <a:ext cx="3078163" cy="512763"/>
          </a:xfrm>
          <a:prstGeom prst="rect">
            <a:avLst/>
          </a:prstGeom>
        </p:spPr>
        <p:txBody>
          <a:bodyPr vert="horz" lIns="91440" tIns="45720" rIns="91440" bIns="45720" rtlCol="0"/>
          <a:lstStyle>
            <a:lvl1pPr algn="r">
              <a:defRPr sz="1200"/>
            </a:lvl1pPr>
          </a:lstStyle>
          <a:p>
            <a:fld id="{3BCE4258-EC38-419E-ABA1-F3EB5EACB2F6}" type="datetimeFigureOut">
              <a:rPr kumimoji="1" lang="ja-JP" altLang="en-US" smtClean="0"/>
              <a:t>2026/9/21</a:t>
            </a:fld>
            <a:endParaRPr kumimoji="1" lang="ja-JP" altLang="en-US"/>
          </a:p>
        </p:txBody>
      </p:sp>
      <p:sp>
        <p:nvSpPr>
          <p:cNvPr id="4" name="スライド イメージ プレースホルダー 3"/>
          <p:cNvSpPr>
            <a:spLocks noGrp="1" noRot="1" noChangeAspect="1"/>
          </p:cNvSpPr>
          <p:nvPr>
            <p:ph type="sldImg" idx="2"/>
          </p:nvPr>
        </p:nvSpPr>
        <p:spPr>
          <a:xfrm>
            <a:off x="2330450" y="1279525"/>
            <a:ext cx="2441575" cy="345281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709613" y="4924425"/>
            <a:ext cx="5683250" cy="402907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20263"/>
            <a:ext cx="3078163" cy="51276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2725" y="9720263"/>
            <a:ext cx="3078163" cy="512762"/>
          </a:xfrm>
          <a:prstGeom prst="rect">
            <a:avLst/>
          </a:prstGeom>
        </p:spPr>
        <p:txBody>
          <a:bodyPr vert="horz" lIns="91440" tIns="45720" rIns="91440" bIns="45720" rtlCol="0" anchor="b"/>
          <a:lstStyle>
            <a:lvl1pPr algn="r">
              <a:defRPr sz="1200"/>
            </a:lvl1pPr>
          </a:lstStyle>
          <a:p>
            <a:fld id="{E97B2234-D562-4EC1-A096-24222A5D2767}" type="slidenum">
              <a:rPr kumimoji="1" lang="ja-JP" altLang="en-US" smtClean="0"/>
              <a:t>‹#›</a:t>
            </a:fld>
            <a:endParaRPr kumimoji="1" lang="ja-JP" altLang="en-US"/>
          </a:p>
        </p:txBody>
      </p:sp>
    </p:spTree>
    <p:extLst>
      <p:ext uri="{BB962C8B-B14F-4D97-AF65-F5344CB8AC3E}">
        <p14:creationId xmlns:p14="http://schemas.microsoft.com/office/powerpoint/2010/main" val="29171846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B9C09D6-6019-4752-A968-F554867CB9BF}" type="slidenum">
              <a:rPr kumimoji="1" lang="ja-JP" altLang="en-US" smtClean="0"/>
              <a:t>3</a:t>
            </a:fld>
            <a:endParaRPr kumimoji="1" lang="ja-JP" altLang="en-US"/>
          </a:p>
        </p:txBody>
      </p:sp>
    </p:spTree>
    <p:extLst>
      <p:ext uri="{BB962C8B-B14F-4D97-AF65-F5344CB8AC3E}">
        <p14:creationId xmlns:p14="http://schemas.microsoft.com/office/powerpoint/2010/main" val="2298824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3858157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2091553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3576882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3218666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1396286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42581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855290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1802533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268941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2498852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D358F5A1-4CC1-4B69-AE0D-10F1D629CD42}" type="datetimeFigureOut">
              <a:rPr kumimoji="1" lang="ja-JP" altLang="en-US" smtClean="0"/>
              <a:t>2026/9/21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3335228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D358F5A1-4CC1-4B69-AE0D-10F1D629CD42}" type="datetimeFigureOut">
              <a:rPr kumimoji="1" lang="ja-JP" altLang="en-US" smtClean="0"/>
              <a:t>2026/9/21</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245473C7-964B-49B5-B735-715AFCF13E8D}" type="slidenum">
              <a:rPr kumimoji="1" lang="ja-JP" altLang="en-US" smtClean="0"/>
              <a:t>‹#›</a:t>
            </a:fld>
            <a:endParaRPr kumimoji="1" lang="ja-JP" altLang="en-US"/>
          </a:p>
        </p:txBody>
      </p:sp>
    </p:spTree>
    <p:extLst>
      <p:ext uri="{BB962C8B-B14F-4D97-AF65-F5344CB8AC3E}">
        <p14:creationId xmlns:p14="http://schemas.microsoft.com/office/powerpoint/2010/main" val="26435436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tmp"/><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tm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package" Target="../embeddings/Microsoft_Excel_Worksheet.xlsx"/><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package" Target="../embeddings/Microsoft_Excel_Worksheet.xlsx"/><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図 44">
            <a:extLst>
              <a:ext uri="{FF2B5EF4-FFF2-40B4-BE49-F238E27FC236}">
                <a16:creationId xmlns:a16="http://schemas.microsoft.com/office/drawing/2014/main" id="{881DC6DD-A13E-27CC-8A13-B2876DC7EB19}"/>
              </a:ext>
            </a:extLst>
          </p:cNvPr>
          <p:cNvPicPr>
            <a:picLocks noChangeAspect="1"/>
          </p:cNvPicPr>
          <p:nvPr/>
        </p:nvPicPr>
        <p:blipFill>
          <a:blip r:embed="rId2"/>
          <a:stretch>
            <a:fillRect/>
          </a:stretch>
        </p:blipFill>
        <p:spPr>
          <a:xfrm>
            <a:off x="8601549" y="830090"/>
            <a:ext cx="4353140" cy="4943289"/>
          </a:xfrm>
          <a:prstGeom prst="rect">
            <a:avLst/>
          </a:prstGeom>
          <a:ln>
            <a:solidFill>
              <a:schemeClr val="tx1"/>
            </a:solidFill>
          </a:ln>
        </p:spPr>
      </p:pic>
      <p:sp>
        <p:nvSpPr>
          <p:cNvPr id="2" name="四角形: 角を丸くする 1">
            <a:extLst>
              <a:ext uri="{FF2B5EF4-FFF2-40B4-BE49-F238E27FC236}">
                <a16:creationId xmlns:a16="http://schemas.microsoft.com/office/drawing/2014/main" id="{BF0347A8-4384-8536-98D7-EF0DC2E5DF48}"/>
              </a:ext>
            </a:extLst>
          </p:cNvPr>
          <p:cNvSpPr/>
          <p:nvPr/>
        </p:nvSpPr>
        <p:spPr>
          <a:xfrm>
            <a:off x="254152" y="722060"/>
            <a:ext cx="4230762" cy="38305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ゴシック" panose="020B0400000000000000" pitchFamily="49" charset="-128"/>
                <a:ea typeface="BIZ UDゴシック" panose="020B0400000000000000" pitchFamily="49" charset="-128"/>
              </a:rPr>
              <a:t>シャトルバス乗降場　＜駅側＞</a:t>
            </a:r>
          </a:p>
        </p:txBody>
      </p:sp>
      <p:sp>
        <p:nvSpPr>
          <p:cNvPr id="4" name="テキスト ボックス 3">
            <a:extLst>
              <a:ext uri="{FF2B5EF4-FFF2-40B4-BE49-F238E27FC236}">
                <a16:creationId xmlns:a16="http://schemas.microsoft.com/office/drawing/2014/main" id="{047C29C4-67E8-209C-0E20-42B95EC4E4AF}"/>
              </a:ext>
            </a:extLst>
          </p:cNvPr>
          <p:cNvSpPr txBox="1"/>
          <p:nvPr/>
        </p:nvSpPr>
        <p:spPr>
          <a:xfrm>
            <a:off x="87233" y="1336216"/>
            <a:ext cx="7119128" cy="400110"/>
          </a:xfrm>
          <a:prstGeom prst="rect">
            <a:avLst/>
          </a:prstGeom>
          <a:noFill/>
        </p:spPr>
        <p:txBody>
          <a:bodyPr wrap="square" rtlCol="0">
            <a:spAutoFit/>
          </a:bodyPr>
          <a:lstStyle/>
          <a:p>
            <a:r>
              <a:rPr kumimoji="1" lang="ja-JP" altLang="en-US" sz="2000" dirty="0">
                <a:latin typeface="BIZ UDゴシック" panose="020B0400000000000000" pitchFamily="49" charset="-128"/>
                <a:ea typeface="BIZ UDゴシック" panose="020B0400000000000000" pitchFamily="49" charset="-128"/>
                <a:cs typeface="Microsoft GothicNeo" panose="020B0500000101010101" pitchFamily="34" charset="-127"/>
              </a:rPr>
              <a:t>●名鉄津島</a:t>
            </a:r>
            <a:r>
              <a:rPr kumimoji="1" lang="zh-TW" altLang="en-US" sz="2000" dirty="0">
                <a:latin typeface="BIZ UDゴシック" panose="020B0400000000000000" pitchFamily="49" charset="-128"/>
                <a:ea typeface="BIZ UDゴシック" panose="020B0400000000000000" pitchFamily="49" charset="-128"/>
                <a:cs typeface="Microsoft GothicNeo" panose="020B0500000101010101" pitchFamily="34" charset="-127"/>
              </a:rPr>
              <a:t>線</a:t>
            </a:r>
            <a:r>
              <a:rPr kumimoji="1" lang="en-US" altLang="zh-TW" sz="2000"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2000" dirty="0">
                <a:latin typeface="BIZ UDゴシック" panose="020B0400000000000000" pitchFamily="49" charset="-128"/>
                <a:ea typeface="BIZ UDゴシック" panose="020B0400000000000000" pitchFamily="49" charset="-128"/>
                <a:cs typeface="Microsoft GothicNeo" panose="020B0500000101010101" pitchFamily="34" charset="-127"/>
              </a:rPr>
              <a:t>藤浪</a:t>
            </a:r>
            <a:r>
              <a:rPr kumimoji="1" lang="zh-TW" altLang="en-US" sz="2000" dirty="0">
                <a:latin typeface="BIZ UDゴシック" panose="020B0400000000000000" pitchFamily="49" charset="-128"/>
                <a:ea typeface="BIZ UDゴシック" panose="020B0400000000000000" pitchFamily="49" charset="-128"/>
                <a:cs typeface="Microsoft GothicNeo" panose="020B0500000101010101" pitchFamily="34" charset="-127"/>
              </a:rPr>
              <a:t>駅</a:t>
            </a:r>
            <a:r>
              <a:rPr kumimoji="1" lang="en-US" altLang="zh-TW" sz="2000"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2000" dirty="0">
                <a:latin typeface="BIZ UDゴシック" panose="020B0400000000000000" pitchFamily="49" charset="-128"/>
                <a:ea typeface="BIZ UDゴシック" panose="020B0400000000000000" pitchFamily="49" charset="-128"/>
                <a:cs typeface="Microsoft GothicNeo" panose="020B0500000101010101" pitchFamily="34" charset="-127"/>
              </a:rPr>
              <a:t>（愛知県愛西市）ロータリー</a:t>
            </a:r>
            <a:endParaRPr kumimoji="1" lang="en-US" altLang="ja-JP" sz="2000" b="1" dirty="0">
              <a:latin typeface="BIZ UDゴシック" panose="020B0400000000000000" pitchFamily="49" charset="-128"/>
              <a:ea typeface="BIZ UDゴシック" panose="020B0400000000000000" pitchFamily="49" charset="-128"/>
              <a:cs typeface="Microsoft GothicNeo" panose="020B0500000101010101" pitchFamily="34" charset="-127"/>
            </a:endParaRPr>
          </a:p>
        </p:txBody>
      </p:sp>
      <p:pic>
        <p:nvPicPr>
          <p:cNvPr id="10" name="図 9">
            <a:extLst>
              <a:ext uri="{FF2B5EF4-FFF2-40B4-BE49-F238E27FC236}">
                <a16:creationId xmlns:a16="http://schemas.microsoft.com/office/drawing/2014/main" id="{B7823469-AEC9-A80E-D808-C0028DC65CD5}"/>
              </a:ext>
            </a:extLst>
          </p:cNvPr>
          <p:cNvPicPr>
            <a:picLocks noChangeAspect="1"/>
          </p:cNvPicPr>
          <p:nvPr/>
        </p:nvPicPr>
        <p:blipFill>
          <a:blip r:embed="rId3"/>
          <a:stretch>
            <a:fillRect/>
          </a:stretch>
        </p:blipFill>
        <p:spPr>
          <a:xfrm>
            <a:off x="-2400" y="10191882"/>
            <a:ext cx="7562076" cy="496492"/>
          </a:xfrm>
          <a:prstGeom prst="rect">
            <a:avLst/>
          </a:prstGeom>
        </p:spPr>
      </p:pic>
      <p:pic>
        <p:nvPicPr>
          <p:cNvPr id="11" name="図 10">
            <a:extLst>
              <a:ext uri="{FF2B5EF4-FFF2-40B4-BE49-F238E27FC236}">
                <a16:creationId xmlns:a16="http://schemas.microsoft.com/office/drawing/2014/main" id="{33803621-5CA0-88D4-9C71-0CEC657FC102}"/>
              </a:ext>
            </a:extLst>
          </p:cNvPr>
          <p:cNvPicPr>
            <a:picLocks noChangeAspect="1"/>
          </p:cNvPicPr>
          <p:nvPr/>
        </p:nvPicPr>
        <p:blipFill>
          <a:blip r:embed="rId4"/>
          <a:stretch>
            <a:fillRect/>
          </a:stretch>
        </p:blipFill>
        <p:spPr>
          <a:xfrm flipV="1">
            <a:off x="3554" y="465679"/>
            <a:ext cx="7560000" cy="33751"/>
          </a:xfrm>
          <a:prstGeom prst="rect">
            <a:avLst/>
          </a:prstGeom>
        </p:spPr>
      </p:pic>
      <p:pic>
        <p:nvPicPr>
          <p:cNvPr id="12" name="図 11">
            <a:extLst>
              <a:ext uri="{FF2B5EF4-FFF2-40B4-BE49-F238E27FC236}">
                <a16:creationId xmlns:a16="http://schemas.microsoft.com/office/drawing/2014/main" id="{CD1673FF-75E2-1ADC-C0E3-63C5CAF829B8}"/>
              </a:ext>
            </a:extLst>
          </p:cNvPr>
          <p:cNvPicPr>
            <a:picLocks noChangeAspect="1"/>
          </p:cNvPicPr>
          <p:nvPr/>
        </p:nvPicPr>
        <p:blipFill>
          <a:blip r:embed="rId5"/>
          <a:stretch>
            <a:fillRect/>
          </a:stretch>
        </p:blipFill>
        <p:spPr>
          <a:xfrm>
            <a:off x="4559642" y="93111"/>
            <a:ext cx="2893377" cy="325682"/>
          </a:xfrm>
          <a:prstGeom prst="rect">
            <a:avLst/>
          </a:prstGeom>
        </p:spPr>
      </p:pic>
      <p:sp>
        <p:nvSpPr>
          <p:cNvPr id="13" name="正方形/長方形 12">
            <a:extLst>
              <a:ext uri="{FF2B5EF4-FFF2-40B4-BE49-F238E27FC236}">
                <a16:creationId xmlns:a16="http://schemas.microsoft.com/office/drawing/2014/main" id="{DD217ACA-D09A-B75D-B620-49BFCB5DF0AE}"/>
              </a:ext>
            </a:extLst>
          </p:cNvPr>
          <p:cNvSpPr/>
          <p:nvPr/>
        </p:nvSpPr>
        <p:spPr>
          <a:xfrm>
            <a:off x="9282480" y="7740696"/>
            <a:ext cx="4353140" cy="327779"/>
          </a:xfrm>
          <a:prstGeom prst="rect">
            <a:avLst/>
          </a:prstGeom>
          <a:solidFill>
            <a:schemeClr val="bg1">
              <a:alpha val="50000"/>
            </a:schemeClr>
          </a:solidFill>
          <a:ln w="38100">
            <a:noFill/>
            <a:headEnd type="non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［注］地理院地図</a:t>
            </a:r>
            <a:r>
              <a:rPr kumimoji="1" lang="en-US" altLang="ja-JP"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Vector</a:t>
            </a:r>
            <a:r>
              <a:rPr kumimoji="1" lang="ja-JP" altLang="en-US"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（白地図）を加工して作成</a:t>
            </a:r>
            <a:endParaRPr kumimoji="1" lang="en-US" altLang="ja-JP"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endParaRPr>
          </a:p>
        </p:txBody>
      </p:sp>
      <p:sp>
        <p:nvSpPr>
          <p:cNvPr id="3" name="テキスト ボックス 2">
            <a:extLst>
              <a:ext uri="{FF2B5EF4-FFF2-40B4-BE49-F238E27FC236}">
                <a16:creationId xmlns:a16="http://schemas.microsoft.com/office/drawing/2014/main" id="{17BF0D95-9D35-99A9-ED05-85A6E4E7BCB7}"/>
              </a:ext>
            </a:extLst>
          </p:cNvPr>
          <p:cNvSpPr txBox="1"/>
          <p:nvPr/>
        </p:nvSpPr>
        <p:spPr>
          <a:xfrm>
            <a:off x="7952360" y="6042630"/>
            <a:ext cx="490331" cy="461665"/>
          </a:xfrm>
          <a:prstGeom prst="rect">
            <a:avLst/>
          </a:prstGeom>
          <a:noFill/>
          <a:ln>
            <a:solidFill>
              <a:schemeClr val="bg1"/>
            </a:solidFill>
          </a:ln>
        </p:spPr>
        <p:txBody>
          <a:bodyPr wrap="square" rtlCol="0">
            <a:spAutoFit/>
          </a:bodyPr>
          <a:lstStyle/>
          <a:p>
            <a:r>
              <a:rPr kumimoji="1" lang="ja-JP" altLang="en-US" sz="2400" dirty="0">
                <a:solidFill>
                  <a:srgbClr val="FF0000"/>
                </a:solidFill>
              </a:rPr>
              <a:t>★</a:t>
            </a:r>
          </a:p>
        </p:txBody>
      </p:sp>
      <p:sp>
        <p:nvSpPr>
          <p:cNvPr id="5" name="吹き出し: 四角形 4">
            <a:extLst>
              <a:ext uri="{FF2B5EF4-FFF2-40B4-BE49-F238E27FC236}">
                <a16:creationId xmlns:a16="http://schemas.microsoft.com/office/drawing/2014/main" id="{D4572081-DEB2-B108-62E2-29EF090DAABC}"/>
              </a:ext>
            </a:extLst>
          </p:cNvPr>
          <p:cNvSpPr/>
          <p:nvPr/>
        </p:nvSpPr>
        <p:spPr>
          <a:xfrm>
            <a:off x="8663697" y="9542983"/>
            <a:ext cx="1503696" cy="622290"/>
          </a:xfrm>
          <a:prstGeom prst="wedgeRectCallout">
            <a:avLst>
              <a:gd name="adj1" fmla="val 36052"/>
              <a:gd name="adj2" fmla="val -113571"/>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effectLst>
                  <a:glow>
                    <a:schemeClr val="tx1"/>
                  </a:glow>
                </a:effectLst>
                <a:latin typeface="BIZ UDゴシック" panose="020B0400000000000000" pitchFamily="49" charset="-128"/>
                <a:ea typeface="BIZ UDゴシック" panose="020B0400000000000000" pitchFamily="49" charset="-128"/>
              </a:rPr>
              <a:t>シャトルバス</a:t>
            </a:r>
            <a:endParaRPr kumimoji="1" lang="en-US" altLang="ja-JP" sz="1600" b="1" dirty="0">
              <a:effectLst>
                <a:glow>
                  <a:schemeClr val="tx1"/>
                </a:glow>
              </a:effectLst>
              <a:latin typeface="BIZ UDゴシック" panose="020B0400000000000000" pitchFamily="49" charset="-128"/>
              <a:ea typeface="BIZ UDゴシック" panose="020B0400000000000000" pitchFamily="49" charset="-128"/>
            </a:endParaRPr>
          </a:p>
          <a:p>
            <a:pPr algn="ctr"/>
            <a:r>
              <a:rPr kumimoji="1" lang="ja-JP" altLang="en-US" sz="1600" b="1" dirty="0">
                <a:effectLst>
                  <a:glow>
                    <a:schemeClr val="tx1"/>
                  </a:glow>
                </a:effectLst>
                <a:latin typeface="BIZ UDゴシック" panose="020B0400000000000000" pitchFamily="49" charset="-128"/>
                <a:ea typeface="BIZ UDゴシック" panose="020B0400000000000000" pitchFamily="49" charset="-128"/>
              </a:rPr>
              <a:t>乗降場</a:t>
            </a:r>
          </a:p>
        </p:txBody>
      </p:sp>
      <p:sp>
        <p:nvSpPr>
          <p:cNvPr id="15" name="四角形: 角を丸くする 14">
            <a:extLst>
              <a:ext uri="{FF2B5EF4-FFF2-40B4-BE49-F238E27FC236}">
                <a16:creationId xmlns:a16="http://schemas.microsoft.com/office/drawing/2014/main" id="{7BE1B2CB-C67E-5C64-B21B-748EFF87CC66}"/>
              </a:ext>
            </a:extLst>
          </p:cNvPr>
          <p:cNvSpPr/>
          <p:nvPr/>
        </p:nvSpPr>
        <p:spPr>
          <a:xfrm>
            <a:off x="86323" y="7439090"/>
            <a:ext cx="2160000" cy="38305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latin typeface="BIZ UDゴシック" panose="020B0400000000000000" pitchFamily="49" charset="-128"/>
                <a:ea typeface="BIZ UDゴシック" panose="020B0400000000000000" pitchFamily="49" charset="-128"/>
              </a:rPr>
              <a:t>運行時間</a:t>
            </a:r>
          </a:p>
        </p:txBody>
      </p:sp>
      <p:sp>
        <p:nvSpPr>
          <p:cNvPr id="26" name="テキスト ボックス 25">
            <a:extLst>
              <a:ext uri="{FF2B5EF4-FFF2-40B4-BE49-F238E27FC236}">
                <a16:creationId xmlns:a16="http://schemas.microsoft.com/office/drawing/2014/main" id="{6558D77A-1862-7CEE-3280-28451ED2B390}"/>
              </a:ext>
            </a:extLst>
          </p:cNvPr>
          <p:cNvSpPr txBox="1"/>
          <p:nvPr/>
        </p:nvSpPr>
        <p:spPr>
          <a:xfrm>
            <a:off x="89687" y="1926042"/>
            <a:ext cx="7289022" cy="830997"/>
          </a:xfrm>
          <a:prstGeom prst="rect">
            <a:avLst/>
          </a:prstGeom>
          <a:noFill/>
        </p:spPr>
        <p:txBody>
          <a:bodyPr wrap="square" rtlCol="0">
            <a:spAutoFit/>
          </a:bodyPr>
          <a:lstStyle/>
          <a:p>
            <a:pPr marL="273050" indent="-273050"/>
            <a:r>
              <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 </a:t>
            </a:r>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会場までバスで約</a:t>
            </a:r>
            <a:r>
              <a:rPr kumimoji="1" lang="en-US" altLang="ja-JP" sz="1600" b="1" dirty="0">
                <a:latin typeface="BIZ UDゴシック" panose="020B0400000000000000" pitchFamily="49" charset="-128"/>
                <a:ea typeface="BIZ UDゴシック" panose="020B0400000000000000" pitchFamily="49" charset="-128"/>
                <a:cs typeface="Microsoft GothicNeo" panose="020B0500000101010101" pitchFamily="34" charset="-127"/>
              </a:rPr>
              <a:t>30</a:t>
            </a:r>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分</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になります。降車後には会場に入るためのセキュリティチェック等に時間がかかる可能性もございますので、</a:t>
            </a:r>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乗車前にトイレ等はお済ませください</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a:t>
            </a:r>
            <a:endPar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endParaRPr>
          </a:p>
        </p:txBody>
      </p:sp>
      <p:sp>
        <p:nvSpPr>
          <p:cNvPr id="28" name="テキスト ボックス 27">
            <a:extLst>
              <a:ext uri="{FF2B5EF4-FFF2-40B4-BE49-F238E27FC236}">
                <a16:creationId xmlns:a16="http://schemas.microsoft.com/office/drawing/2014/main" id="{D40FB288-8F69-8715-B016-BAFD933447C7}"/>
              </a:ext>
            </a:extLst>
          </p:cNvPr>
          <p:cNvSpPr txBox="1"/>
          <p:nvPr/>
        </p:nvSpPr>
        <p:spPr>
          <a:xfrm>
            <a:off x="171302" y="9054779"/>
            <a:ext cx="7281717" cy="830997"/>
          </a:xfrm>
          <a:prstGeom prst="rect">
            <a:avLst/>
          </a:prstGeom>
          <a:noFill/>
        </p:spPr>
        <p:txBody>
          <a:bodyPr wrap="square">
            <a:spAutoFit/>
          </a:bodyPr>
          <a:lstStyle/>
          <a:p>
            <a:r>
              <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 </a:t>
            </a:r>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定員には限りがあります。乗車人数によってはお待ちいただく場合があり</a:t>
            </a:r>
            <a:endParaRPr kumimoji="1" lang="en-US" altLang="ja-JP" sz="1600" b="1" dirty="0">
              <a:latin typeface="BIZ UDゴシック" panose="020B0400000000000000" pitchFamily="49" charset="-128"/>
              <a:ea typeface="BIZ UDゴシック" panose="020B0400000000000000" pitchFamily="49" charset="-128"/>
              <a:cs typeface="Microsoft GothicNeo" panose="020B0500000101010101" pitchFamily="34" charset="-127"/>
            </a:endParaRPr>
          </a:p>
          <a:p>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　 ますので、時間に余裕を持ってご利用ください。</a:t>
            </a:r>
            <a:endParaRPr kumimoji="1" lang="en-US" altLang="ja-JP" sz="1600" b="1" dirty="0">
              <a:latin typeface="BIZ UDゴシック" panose="020B0400000000000000" pitchFamily="49" charset="-128"/>
              <a:ea typeface="BIZ UDゴシック" panose="020B0400000000000000" pitchFamily="49" charset="-128"/>
              <a:cs typeface="Microsoft GothicNeo" panose="020B0500000101010101" pitchFamily="34" charset="-127"/>
            </a:endParaRPr>
          </a:p>
          <a:p>
            <a:r>
              <a:rPr kumimoji="1" lang="en-US" altLang="ja-JP" sz="1600" b="1"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 運行本数には限りがあるため、ご乗車いただけない場合がございます。</a:t>
            </a:r>
          </a:p>
        </p:txBody>
      </p:sp>
      <p:sp>
        <p:nvSpPr>
          <p:cNvPr id="20" name="テキスト ボックス 19">
            <a:extLst>
              <a:ext uri="{FF2B5EF4-FFF2-40B4-BE49-F238E27FC236}">
                <a16:creationId xmlns:a16="http://schemas.microsoft.com/office/drawing/2014/main" id="{9C8FC2D2-BE2E-FCAE-96EC-B4874B1B6AB0}"/>
              </a:ext>
            </a:extLst>
          </p:cNvPr>
          <p:cNvSpPr txBox="1"/>
          <p:nvPr/>
        </p:nvSpPr>
        <p:spPr>
          <a:xfrm>
            <a:off x="7692725" y="2570304"/>
            <a:ext cx="1800493" cy="369332"/>
          </a:xfrm>
          <a:prstGeom prst="rect">
            <a:avLst/>
          </a:prstGeom>
          <a:noFill/>
        </p:spPr>
        <p:txBody>
          <a:bodyPr wrap="none" rtlCol="0">
            <a:spAutoFit/>
          </a:bodyPr>
          <a:lstStyle/>
          <a:p>
            <a:r>
              <a:rPr kumimoji="1" lang="ja-JP" altLang="en-US">
                <a:latin typeface="Meiryo UI" panose="020B0604030504040204" pitchFamily="50" charset="-128"/>
                <a:ea typeface="Meiryo UI" panose="020B0604030504040204" pitchFamily="50" charset="-128"/>
              </a:rPr>
              <a:t>←会場個別事象</a:t>
            </a:r>
          </a:p>
        </p:txBody>
      </p:sp>
      <p:sp>
        <p:nvSpPr>
          <p:cNvPr id="38" name="テキスト ボックス 37">
            <a:extLst>
              <a:ext uri="{FF2B5EF4-FFF2-40B4-BE49-F238E27FC236}">
                <a16:creationId xmlns:a16="http://schemas.microsoft.com/office/drawing/2014/main" id="{C8306578-07EF-707B-47FF-BA52A388DE48}"/>
              </a:ext>
            </a:extLst>
          </p:cNvPr>
          <p:cNvSpPr txBox="1"/>
          <p:nvPr/>
        </p:nvSpPr>
        <p:spPr>
          <a:xfrm>
            <a:off x="9694409" y="6782828"/>
            <a:ext cx="2579121" cy="206477"/>
          </a:xfrm>
          <a:prstGeom prst="rect">
            <a:avLst/>
          </a:prstGeom>
          <a:solidFill>
            <a:schemeClr val="accent1">
              <a:lumMod val="40000"/>
              <a:lumOff val="60000"/>
              <a:alpha val="69804"/>
            </a:schemeClr>
          </a:solidFill>
          <a:ln>
            <a:solidFill>
              <a:schemeClr val="tx1"/>
            </a:solidFill>
          </a:ln>
        </p:spPr>
        <p:txBody>
          <a:bodyPr wrap="square" lIns="18000" tIns="10800" rIns="18000" bIns="10800" rtlCol="0">
            <a:spAutoFit/>
          </a:bodyPr>
          <a:lstStyle/>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愛知県愛西市諏訪町中島</a:t>
            </a:r>
            <a:r>
              <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rPr>
              <a:t>367</a:t>
            </a:r>
          </a:p>
        </p:txBody>
      </p:sp>
      <p:sp>
        <p:nvSpPr>
          <p:cNvPr id="40" name="二等辺三角形 39">
            <a:extLst>
              <a:ext uri="{FF2B5EF4-FFF2-40B4-BE49-F238E27FC236}">
                <a16:creationId xmlns:a16="http://schemas.microsoft.com/office/drawing/2014/main" id="{C7947D1B-0E33-D527-B114-C00F6700F0B8}"/>
              </a:ext>
            </a:extLst>
          </p:cNvPr>
          <p:cNvSpPr/>
          <p:nvPr/>
        </p:nvSpPr>
        <p:spPr>
          <a:xfrm>
            <a:off x="8098353" y="7565954"/>
            <a:ext cx="172020" cy="207360"/>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二等辺三角形 40">
            <a:extLst>
              <a:ext uri="{FF2B5EF4-FFF2-40B4-BE49-F238E27FC236}">
                <a16:creationId xmlns:a16="http://schemas.microsoft.com/office/drawing/2014/main" id="{171F373E-220D-DAAD-06B3-4173A558E7F2}"/>
              </a:ext>
            </a:extLst>
          </p:cNvPr>
          <p:cNvSpPr/>
          <p:nvPr/>
        </p:nvSpPr>
        <p:spPr>
          <a:xfrm rot="10800000">
            <a:off x="8213529" y="8231104"/>
            <a:ext cx="172020" cy="20736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フリーフォーム: 図形 45">
            <a:extLst>
              <a:ext uri="{FF2B5EF4-FFF2-40B4-BE49-F238E27FC236}">
                <a16:creationId xmlns:a16="http://schemas.microsoft.com/office/drawing/2014/main" id="{08C16D66-D929-C9E8-9831-34FB69E5994C}"/>
              </a:ext>
            </a:extLst>
          </p:cNvPr>
          <p:cNvSpPr/>
          <p:nvPr/>
        </p:nvSpPr>
        <p:spPr>
          <a:xfrm>
            <a:off x="11459050" y="8618921"/>
            <a:ext cx="523684" cy="340696"/>
          </a:xfrm>
          <a:custGeom>
            <a:avLst/>
            <a:gdLst>
              <a:gd name="connsiteX0" fmla="*/ 609600 w 609600"/>
              <a:gd name="connsiteY0" fmla="*/ 0 h 400594"/>
              <a:gd name="connsiteX1" fmla="*/ 243840 w 609600"/>
              <a:gd name="connsiteY1" fmla="*/ 0 h 400594"/>
              <a:gd name="connsiteX2" fmla="*/ 139338 w 609600"/>
              <a:gd name="connsiteY2" fmla="*/ 104503 h 400594"/>
              <a:gd name="connsiteX3" fmla="*/ 0 w 609600"/>
              <a:gd name="connsiteY3" fmla="*/ 400594 h 400594"/>
            </a:gdLst>
            <a:ahLst/>
            <a:cxnLst>
              <a:cxn ang="0">
                <a:pos x="connsiteX0" y="connsiteY0"/>
              </a:cxn>
              <a:cxn ang="0">
                <a:pos x="connsiteX1" y="connsiteY1"/>
              </a:cxn>
              <a:cxn ang="0">
                <a:pos x="connsiteX2" y="connsiteY2"/>
              </a:cxn>
              <a:cxn ang="0">
                <a:pos x="connsiteX3" y="connsiteY3"/>
              </a:cxn>
            </a:cxnLst>
            <a:rect l="l" t="t" r="r" b="b"/>
            <a:pathLst>
              <a:path w="609600" h="400594">
                <a:moveTo>
                  <a:pt x="609600" y="0"/>
                </a:moveTo>
                <a:lnTo>
                  <a:pt x="243840" y="0"/>
                </a:lnTo>
                <a:lnTo>
                  <a:pt x="139338" y="104503"/>
                </a:lnTo>
                <a:lnTo>
                  <a:pt x="0" y="400594"/>
                </a:lnTo>
              </a:path>
            </a:pathLst>
          </a:custGeom>
          <a:ln w="57150">
            <a:solidFill>
              <a:srgbClr val="FF9900"/>
            </a:solidFill>
            <a:prstDash val="soli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7" name="正方形/長方形 56">
            <a:extLst>
              <a:ext uri="{FF2B5EF4-FFF2-40B4-BE49-F238E27FC236}">
                <a16:creationId xmlns:a16="http://schemas.microsoft.com/office/drawing/2014/main" id="{44D39FD1-225A-2202-7257-407317C9C6AD}"/>
              </a:ext>
            </a:extLst>
          </p:cNvPr>
          <p:cNvSpPr/>
          <p:nvPr/>
        </p:nvSpPr>
        <p:spPr>
          <a:xfrm>
            <a:off x="6253074" y="7497679"/>
            <a:ext cx="1047578" cy="3014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6" name="グループ化 55">
            <a:extLst>
              <a:ext uri="{FF2B5EF4-FFF2-40B4-BE49-F238E27FC236}">
                <a16:creationId xmlns:a16="http://schemas.microsoft.com/office/drawing/2014/main" id="{EBB80889-703B-A692-BC4A-B9EDD688DAD3}"/>
              </a:ext>
            </a:extLst>
          </p:cNvPr>
          <p:cNvGrpSpPr/>
          <p:nvPr/>
        </p:nvGrpSpPr>
        <p:grpSpPr>
          <a:xfrm>
            <a:off x="9853851" y="9061817"/>
            <a:ext cx="814252" cy="169821"/>
            <a:chOff x="11843657" y="9618613"/>
            <a:chExt cx="814252" cy="169821"/>
          </a:xfrm>
        </p:grpSpPr>
        <p:cxnSp>
          <p:nvCxnSpPr>
            <p:cNvPr id="50" name="直線コネクタ 49">
              <a:extLst>
                <a:ext uri="{FF2B5EF4-FFF2-40B4-BE49-F238E27FC236}">
                  <a16:creationId xmlns:a16="http://schemas.microsoft.com/office/drawing/2014/main" id="{35FD7543-FF84-373E-7CB4-6EC258881B21}"/>
                </a:ext>
              </a:extLst>
            </p:cNvPr>
            <p:cNvCxnSpPr/>
            <p:nvPr/>
          </p:nvCxnSpPr>
          <p:spPr>
            <a:xfrm>
              <a:off x="11843657" y="9622971"/>
              <a:ext cx="0" cy="165463"/>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51" name="直線コネクタ 50">
              <a:extLst>
                <a:ext uri="{FF2B5EF4-FFF2-40B4-BE49-F238E27FC236}">
                  <a16:creationId xmlns:a16="http://schemas.microsoft.com/office/drawing/2014/main" id="{D16B12AC-F0F4-5909-F690-FCC987FC80B1}"/>
                </a:ext>
              </a:extLst>
            </p:cNvPr>
            <p:cNvCxnSpPr/>
            <p:nvPr/>
          </p:nvCxnSpPr>
          <p:spPr>
            <a:xfrm>
              <a:off x="12657909" y="9618613"/>
              <a:ext cx="0" cy="165463"/>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52" name="直線コネクタ 51">
              <a:extLst>
                <a:ext uri="{FF2B5EF4-FFF2-40B4-BE49-F238E27FC236}">
                  <a16:creationId xmlns:a16="http://schemas.microsoft.com/office/drawing/2014/main" id="{6E143CF7-0B0C-FA14-025D-176FF7E6A7EB}"/>
                </a:ext>
              </a:extLst>
            </p:cNvPr>
            <p:cNvCxnSpPr>
              <a:cxnSpLocks/>
            </p:cNvCxnSpPr>
            <p:nvPr/>
          </p:nvCxnSpPr>
          <p:spPr>
            <a:xfrm flipH="1">
              <a:off x="11843657" y="9784076"/>
              <a:ext cx="814252" cy="0"/>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grpSp>
      <p:sp>
        <p:nvSpPr>
          <p:cNvPr id="58" name="テキスト ボックス 57">
            <a:extLst>
              <a:ext uri="{FF2B5EF4-FFF2-40B4-BE49-F238E27FC236}">
                <a16:creationId xmlns:a16="http://schemas.microsoft.com/office/drawing/2014/main" id="{71862A55-35F9-2C60-186D-968B5E9FBD64}"/>
              </a:ext>
            </a:extLst>
          </p:cNvPr>
          <p:cNvSpPr txBox="1"/>
          <p:nvPr/>
        </p:nvSpPr>
        <p:spPr>
          <a:xfrm>
            <a:off x="9594682" y="8567230"/>
            <a:ext cx="666295" cy="276999"/>
          </a:xfrm>
          <a:prstGeom prst="rect">
            <a:avLst/>
          </a:prstGeom>
          <a:noFill/>
        </p:spPr>
        <p:txBody>
          <a:bodyPr wrap="square" rtlCol="0">
            <a:spAutoFit/>
          </a:bodyPr>
          <a:lstStyle/>
          <a:p>
            <a:r>
              <a:rPr kumimoji="1" lang="en-US" altLang="ja-JP" sz="1200" dirty="0"/>
              <a:t>30m</a:t>
            </a:r>
            <a:endParaRPr kumimoji="1" lang="ja-JP" altLang="en-US" sz="1200" dirty="0"/>
          </a:p>
        </p:txBody>
      </p:sp>
      <p:sp>
        <p:nvSpPr>
          <p:cNvPr id="7" name="正方形/長方形 6">
            <a:extLst>
              <a:ext uri="{FF2B5EF4-FFF2-40B4-BE49-F238E27FC236}">
                <a16:creationId xmlns:a16="http://schemas.microsoft.com/office/drawing/2014/main" id="{FC7FF9C1-0A0E-8CEB-C9E7-18655DD3802E}"/>
              </a:ext>
            </a:extLst>
          </p:cNvPr>
          <p:cNvSpPr/>
          <p:nvPr/>
        </p:nvSpPr>
        <p:spPr>
          <a:xfrm>
            <a:off x="-4394400" y="2766492"/>
            <a:ext cx="3141081" cy="1991736"/>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 name="直線矢印コネクタ 8">
            <a:extLst>
              <a:ext uri="{FF2B5EF4-FFF2-40B4-BE49-F238E27FC236}">
                <a16:creationId xmlns:a16="http://schemas.microsoft.com/office/drawing/2014/main" id="{B5A67CB9-A0C1-AC89-713B-50804ABE180B}"/>
              </a:ext>
            </a:extLst>
          </p:cNvPr>
          <p:cNvCxnSpPr>
            <a:cxnSpLocks/>
          </p:cNvCxnSpPr>
          <p:nvPr/>
        </p:nvCxnSpPr>
        <p:spPr>
          <a:xfrm>
            <a:off x="-4243906" y="3035376"/>
            <a:ext cx="557408" cy="0"/>
          </a:xfrm>
          <a:prstGeom prst="straightConnector1">
            <a:avLst/>
          </a:prstGeom>
          <a:ln w="57150">
            <a:solidFill>
              <a:srgbClr val="FF99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B6817832-6D44-E39D-4DFE-1DD4A5707F87}"/>
              </a:ext>
            </a:extLst>
          </p:cNvPr>
          <p:cNvSpPr txBox="1"/>
          <p:nvPr/>
        </p:nvSpPr>
        <p:spPr>
          <a:xfrm>
            <a:off x="-3575189" y="2858027"/>
            <a:ext cx="1569660" cy="369332"/>
          </a:xfrm>
          <a:prstGeom prst="rect">
            <a:avLst/>
          </a:prstGeom>
          <a:noFill/>
        </p:spPr>
        <p:txBody>
          <a:bodyPr wrap="none" rtlCol="0">
            <a:spAutoFit/>
          </a:bodyPr>
          <a:lstStyle/>
          <a:p>
            <a:r>
              <a:rPr kumimoji="1" lang="ja-JP" altLang="en-US" dirty="0">
                <a:latin typeface="BIZ UDゴシック" panose="020B0400000000000000" pitchFamily="49" charset="-128"/>
                <a:ea typeface="BIZ UDゴシック" panose="020B0400000000000000" pitchFamily="49" charset="-128"/>
              </a:rPr>
              <a:t>歩行者ルート</a:t>
            </a:r>
          </a:p>
        </p:txBody>
      </p:sp>
      <p:sp>
        <p:nvSpPr>
          <p:cNvPr id="16" name="テキスト ボックス 15">
            <a:extLst>
              <a:ext uri="{FF2B5EF4-FFF2-40B4-BE49-F238E27FC236}">
                <a16:creationId xmlns:a16="http://schemas.microsoft.com/office/drawing/2014/main" id="{908E9E66-3AD7-389F-278E-994EF9E4E395}"/>
              </a:ext>
            </a:extLst>
          </p:cNvPr>
          <p:cNvSpPr txBox="1"/>
          <p:nvPr/>
        </p:nvSpPr>
        <p:spPr>
          <a:xfrm>
            <a:off x="-4231016" y="3678372"/>
            <a:ext cx="492443" cy="461665"/>
          </a:xfrm>
          <a:prstGeom prst="rect">
            <a:avLst/>
          </a:prstGeom>
          <a:noFill/>
          <a:ln>
            <a:noFill/>
          </a:ln>
        </p:spPr>
        <p:txBody>
          <a:bodyPr wrap="none" rtlCol="0">
            <a:spAutoFit/>
          </a:bodyPr>
          <a:lstStyle/>
          <a:p>
            <a:r>
              <a:rPr kumimoji="1" lang="ja-JP" altLang="en-US" sz="2400">
                <a:ln>
                  <a:solidFill>
                    <a:schemeClr val="tx1"/>
                  </a:solidFill>
                </a:ln>
                <a:solidFill>
                  <a:srgbClr val="FF0000"/>
                </a:solidFill>
              </a:rPr>
              <a:t>★</a:t>
            </a:r>
          </a:p>
        </p:txBody>
      </p:sp>
      <p:sp>
        <p:nvSpPr>
          <p:cNvPr id="17" name="テキスト ボックス 16">
            <a:extLst>
              <a:ext uri="{FF2B5EF4-FFF2-40B4-BE49-F238E27FC236}">
                <a16:creationId xmlns:a16="http://schemas.microsoft.com/office/drawing/2014/main" id="{2558DBDC-3D35-3C59-7063-8B1BB8C04F3F}"/>
              </a:ext>
            </a:extLst>
          </p:cNvPr>
          <p:cNvSpPr txBox="1"/>
          <p:nvPr/>
        </p:nvSpPr>
        <p:spPr>
          <a:xfrm>
            <a:off x="-3575189" y="3733225"/>
            <a:ext cx="1338828" cy="369332"/>
          </a:xfrm>
          <a:prstGeom prst="rect">
            <a:avLst/>
          </a:prstGeom>
          <a:noFill/>
        </p:spPr>
        <p:txBody>
          <a:bodyPr wrap="none" rtlCol="0">
            <a:spAutoFit/>
          </a:bodyPr>
          <a:lstStyle/>
          <a:p>
            <a:r>
              <a:rPr kumimoji="1" lang="ja-JP" altLang="en-US">
                <a:latin typeface="BIZ UDゴシック" panose="020B0400000000000000" pitchFamily="49" charset="-128"/>
                <a:ea typeface="BIZ UDゴシック" panose="020B0400000000000000" pitchFamily="49" charset="-128"/>
              </a:rPr>
              <a:t>入場ゲート</a:t>
            </a:r>
          </a:p>
        </p:txBody>
      </p:sp>
      <p:cxnSp>
        <p:nvCxnSpPr>
          <p:cNvPr id="18" name="直線矢印コネクタ 17">
            <a:extLst>
              <a:ext uri="{FF2B5EF4-FFF2-40B4-BE49-F238E27FC236}">
                <a16:creationId xmlns:a16="http://schemas.microsoft.com/office/drawing/2014/main" id="{45A86A89-183B-14A0-8013-6F8B7D005317}"/>
              </a:ext>
            </a:extLst>
          </p:cNvPr>
          <p:cNvCxnSpPr>
            <a:cxnSpLocks/>
          </p:cNvCxnSpPr>
          <p:nvPr/>
        </p:nvCxnSpPr>
        <p:spPr>
          <a:xfrm>
            <a:off x="-4243906" y="3488982"/>
            <a:ext cx="557408" cy="0"/>
          </a:xfrm>
          <a:prstGeom prst="straightConnector1">
            <a:avLst/>
          </a:prstGeom>
          <a:ln w="57150">
            <a:solidFill>
              <a:srgbClr val="0000FF"/>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7F28C64C-EB8D-0A66-FB16-05F6D783B3CF}"/>
              </a:ext>
            </a:extLst>
          </p:cNvPr>
          <p:cNvSpPr txBox="1"/>
          <p:nvPr/>
        </p:nvSpPr>
        <p:spPr>
          <a:xfrm>
            <a:off x="-3575189" y="3299627"/>
            <a:ext cx="2262158" cy="369332"/>
          </a:xfrm>
          <a:prstGeom prst="rect">
            <a:avLst/>
          </a:prstGeom>
          <a:noFill/>
        </p:spPr>
        <p:txBody>
          <a:bodyPr wrap="none" rtlCol="0">
            <a:spAutoFit/>
          </a:bodyPr>
          <a:lstStyle/>
          <a:p>
            <a:r>
              <a:rPr kumimoji="1" lang="ja-JP" altLang="en-US">
                <a:latin typeface="BIZ UDゴシック" panose="020B0400000000000000" pitchFamily="49" charset="-128"/>
                <a:ea typeface="BIZ UDゴシック" panose="020B0400000000000000" pitchFamily="49" charset="-128"/>
              </a:rPr>
              <a:t>アクセシブルルート</a:t>
            </a:r>
          </a:p>
        </p:txBody>
      </p:sp>
      <p:grpSp>
        <p:nvGrpSpPr>
          <p:cNvPr id="21" name="グループ化 20">
            <a:extLst>
              <a:ext uri="{FF2B5EF4-FFF2-40B4-BE49-F238E27FC236}">
                <a16:creationId xmlns:a16="http://schemas.microsoft.com/office/drawing/2014/main" id="{B4DC6B3C-8237-BBEC-5FEB-A141FB19856C}"/>
              </a:ext>
            </a:extLst>
          </p:cNvPr>
          <p:cNvGrpSpPr/>
          <p:nvPr/>
        </p:nvGrpSpPr>
        <p:grpSpPr>
          <a:xfrm>
            <a:off x="-4128795" y="4262630"/>
            <a:ext cx="288000" cy="288000"/>
            <a:chOff x="-725356" y="6601797"/>
            <a:chExt cx="180000" cy="180000"/>
          </a:xfrm>
        </p:grpSpPr>
        <p:sp>
          <p:nvSpPr>
            <p:cNvPr id="23" name="楕円 22">
              <a:extLst>
                <a:ext uri="{FF2B5EF4-FFF2-40B4-BE49-F238E27FC236}">
                  <a16:creationId xmlns:a16="http://schemas.microsoft.com/office/drawing/2014/main" id="{28E883C9-6CAA-847D-1754-3FB7008DE1AC}"/>
                </a:ext>
              </a:extLst>
            </p:cNvPr>
            <p:cNvSpPr/>
            <p:nvPr/>
          </p:nvSpPr>
          <p:spPr>
            <a:xfrm>
              <a:off x="-725356" y="6601797"/>
              <a:ext cx="180000" cy="180000"/>
            </a:xfrm>
            <a:prstGeom prst="ellipse">
              <a:avLst/>
            </a:prstGeom>
            <a:solidFill>
              <a:srgbClr val="FF0000"/>
            </a:solidFill>
            <a:ln w="28575">
              <a:solidFill>
                <a:schemeClr val="bg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400">
                <a:solidFill>
                  <a:schemeClr val="tx1"/>
                </a:solidFill>
                <a:latin typeface="Meiryo UI" panose="020B0604030504040204" pitchFamily="50" charset="-128"/>
                <a:ea typeface="Meiryo UI" panose="020B0604030504040204" pitchFamily="50" charset="-128"/>
              </a:endParaRPr>
            </a:p>
          </p:txBody>
        </p:sp>
        <p:cxnSp>
          <p:nvCxnSpPr>
            <p:cNvPr id="29" name="直線コネクタ 28">
              <a:extLst>
                <a:ext uri="{FF2B5EF4-FFF2-40B4-BE49-F238E27FC236}">
                  <a16:creationId xmlns:a16="http://schemas.microsoft.com/office/drawing/2014/main" id="{5B8DE037-2352-7E68-A4F2-0CA8218009CE}"/>
                </a:ext>
              </a:extLst>
            </p:cNvPr>
            <p:cNvCxnSpPr>
              <a:cxnSpLocks/>
              <a:stCxn id="23" idx="1"/>
              <a:endCxn id="23" idx="5"/>
            </p:cNvCxnSpPr>
            <p:nvPr/>
          </p:nvCxnSpPr>
          <p:spPr>
            <a:xfrm>
              <a:off x="-698996" y="6628157"/>
              <a:ext cx="127280" cy="127280"/>
            </a:xfrm>
            <a:prstGeom prst="line">
              <a:avLst/>
            </a:prstGeom>
            <a:ln w="28575">
              <a:solidFill>
                <a:schemeClr val="bg1"/>
              </a:solidFill>
              <a:prstDash val="soli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6" name="直線コネクタ 35">
              <a:extLst>
                <a:ext uri="{FF2B5EF4-FFF2-40B4-BE49-F238E27FC236}">
                  <a16:creationId xmlns:a16="http://schemas.microsoft.com/office/drawing/2014/main" id="{AB5DE088-B726-3365-9A19-8A1B3DFFD815}"/>
                </a:ext>
              </a:extLst>
            </p:cNvPr>
            <p:cNvCxnSpPr>
              <a:cxnSpLocks/>
              <a:stCxn id="23" idx="7"/>
              <a:endCxn id="23" idx="3"/>
            </p:cNvCxnSpPr>
            <p:nvPr/>
          </p:nvCxnSpPr>
          <p:spPr>
            <a:xfrm flipH="1">
              <a:off x="-698996" y="6628157"/>
              <a:ext cx="127280" cy="127280"/>
            </a:xfrm>
            <a:prstGeom prst="line">
              <a:avLst/>
            </a:prstGeom>
            <a:ln w="28575">
              <a:solidFill>
                <a:schemeClr val="bg1"/>
              </a:solidFill>
              <a:prstDash val="soli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37" name="テキスト ボックス 36">
            <a:extLst>
              <a:ext uri="{FF2B5EF4-FFF2-40B4-BE49-F238E27FC236}">
                <a16:creationId xmlns:a16="http://schemas.microsoft.com/office/drawing/2014/main" id="{D95C110A-F600-08F9-1AC3-05F6126A0DEA}"/>
              </a:ext>
            </a:extLst>
          </p:cNvPr>
          <p:cNvSpPr txBox="1"/>
          <p:nvPr/>
        </p:nvSpPr>
        <p:spPr>
          <a:xfrm>
            <a:off x="-3575190" y="4212439"/>
            <a:ext cx="1107996" cy="369332"/>
          </a:xfrm>
          <a:prstGeom prst="rect">
            <a:avLst/>
          </a:prstGeom>
          <a:noFill/>
        </p:spPr>
        <p:txBody>
          <a:bodyPr wrap="none" rtlCol="0">
            <a:spAutoFit/>
          </a:bodyPr>
          <a:lstStyle/>
          <a:p>
            <a:r>
              <a:rPr kumimoji="1" lang="ja-JP" altLang="en-US">
                <a:latin typeface="BIZ UDゴシック" panose="020B0400000000000000" pitchFamily="49" charset="-128"/>
                <a:ea typeface="BIZ UDゴシック" panose="020B0400000000000000" pitchFamily="49" charset="-128"/>
              </a:rPr>
              <a:t>通行不可</a:t>
            </a:r>
          </a:p>
        </p:txBody>
      </p:sp>
      <p:grpSp>
        <p:nvGrpSpPr>
          <p:cNvPr id="6" name="グループ化 5">
            <a:extLst>
              <a:ext uri="{FF2B5EF4-FFF2-40B4-BE49-F238E27FC236}">
                <a16:creationId xmlns:a16="http://schemas.microsoft.com/office/drawing/2014/main" id="{7914DADB-48BC-5F1D-E0AF-F1ACC84B8136}"/>
              </a:ext>
            </a:extLst>
          </p:cNvPr>
          <p:cNvGrpSpPr/>
          <p:nvPr/>
        </p:nvGrpSpPr>
        <p:grpSpPr>
          <a:xfrm>
            <a:off x="8385549" y="6679196"/>
            <a:ext cx="432000" cy="716826"/>
            <a:chOff x="11704320" y="3167018"/>
            <a:chExt cx="432000" cy="716826"/>
          </a:xfrm>
        </p:grpSpPr>
        <p:sp>
          <p:nvSpPr>
            <p:cNvPr id="8" name="楕円 7">
              <a:extLst>
                <a:ext uri="{FF2B5EF4-FFF2-40B4-BE49-F238E27FC236}">
                  <a16:creationId xmlns:a16="http://schemas.microsoft.com/office/drawing/2014/main" id="{2A9551AC-6E63-5EFF-1400-3DDA4A15FE06}"/>
                </a:ext>
              </a:extLst>
            </p:cNvPr>
            <p:cNvSpPr/>
            <p:nvPr/>
          </p:nvSpPr>
          <p:spPr>
            <a:xfrm>
              <a:off x="11704320" y="3451844"/>
              <a:ext cx="432000" cy="432000"/>
            </a:xfrm>
            <a:prstGeom prst="ellipse">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二等辺三角形 21">
              <a:extLst>
                <a:ext uri="{FF2B5EF4-FFF2-40B4-BE49-F238E27FC236}">
                  <a16:creationId xmlns:a16="http://schemas.microsoft.com/office/drawing/2014/main" id="{67D1D0B6-BB5A-02B1-B24D-7E50086B2081}"/>
                </a:ext>
              </a:extLst>
            </p:cNvPr>
            <p:cNvSpPr/>
            <p:nvPr/>
          </p:nvSpPr>
          <p:spPr>
            <a:xfrm>
              <a:off x="11834400" y="3462103"/>
              <a:ext cx="172020" cy="207360"/>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二等辺三角形 23">
              <a:extLst>
                <a:ext uri="{FF2B5EF4-FFF2-40B4-BE49-F238E27FC236}">
                  <a16:creationId xmlns:a16="http://schemas.microsoft.com/office/drawing/2014/main" id="{488A0CC9-674B-D185-707E-81DF69987E96}"/>
                </a:ext>
              </a:extLst>
            </p:cNvPr>
            <p:cNvSpPr/>
            <p:nvPr/>
          </p:nvSpPr>
          <p:spPr>
            <a:xfrm rot="10800000">
              <a:off x="11834310" y="3666204"/>
              <a:ext cx="172020" cy="20736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413F9FBE-E678-6FD9-9210-334D49F1CB33}"/>
                </a:ext>
              </a:extLst>
            </p:cNvPr>
            <p:cNvSpPr txBox="1"/>
            <p:nvPr/>
          </p:nvSpPr>
          <p:spPr>
            <a:xfrm>
              <a:off x="11761462" y="3167018"/>
              <a:ext cx="317716" cy="338554"/>
            </a:xfrm>
            <a:prstGeom prst="rect">
              <a:avLst/>
            </a:prstGeom>
            <a:noFill/>
          </p:spPr>
          <p:txBody>
            <a:bodyPr wrap="none" rtlCol="0">
              <a:spAutoFit/>
            </a:bodyPr>
            <a:lstStyle/>
            <a:p>
              <a:r>
                <a:rPr kumimoji="1" lang="en-US" altLang="ja-JP" sz="1600"/>
                <a:t>N</a:t>
              </a:r>
              <a:endParaRPr kumimoji="1" lang="ja-JP" altLang="en-US" sz="1600"/>
            </a:p>
          </p:txBody>
        </p:sp>
      </p:grpSp>
      <p:pic>
        <p:nvPicPr>
          <p:cNvPr id="31" name="図 30" descr="ダイアグラム&#10;&#10;AI 生成コンテンツは誤りを含む可能性があります。">
            <a:extLst>
              <a:ext uri="{FF2B5EF4-FFF2-40B4-BE49-F238E27FC236}">
                <a16:creationId xmlns:a16="http://schemas.microsoft.com/office/drawing/2014/main" id="{82FC88E4-7756-0665-2A90-12D3E5C2042D}"/>
              </a:ext>
            </a:extLst>
          </p:cNvPr>
          <p:cNvPicPr>
            <a:picLocks noChangeAspect="1"/>
          </p:cNvPicPr>
          <p:nvPr/>
        </p:nvPicPr>
        <p:blipFill>
          <a:blip r:embed="rId6">
            <a:extLst>
              <a:ext uri="{28A0092B-C50C-407E-A947-70E740481C1C}">
                <a14:useLocalDpi xmlns:a14="http://schemas.microsoft.com/office/drawing/2010/main" val="0"/>
              </a:ext>
            </a:extLst>
          </a:blip>
          <a:srcRect l="31935" t="22300" r="10481" b="4555"/>
          <a:stretch>
            <a:fillRect/>
          </a:stretch>
        </p:blipFill>
        <p:spPr>
          <a:xfrm>
            <a:off x="1334152" y="3203218"/>
            <a:ext cx="5208386" cy="3928221"/>
          </a:xfrm>
          <a:prstGeom prst="rect">
            <a:avLst/>
          </a:prstGeom>
          <a:ln w="3175">
            <a:solidFill>
              <a:schemeClr val="tx1"/>
            </a:solidFill>
          </a:ln>
        </p:spPr>
      </p:pic>
      <p:sp>
        <p:nvSpPr>
          <p:cNvPr id="32" name="テキスト ボックス 31">
            <a:extLst>
              <a:ext uri="{FF2B5EF4-FFF2-40B4-BE49-F238E27FC236}">
                <a16:creationId xmlns:a16="http://schemas.microsoft.com/office/drawing/2014/main" id="{53C3B7AC-3978-A806-D917-F7AFAE3F10D6}"/>
              </a:ext>
            </a:extLst>
          </p:cNvPr>
          <p:cNvSpPr txBox="1"/>
          <p:nvPr/>
        </p:nvSpPr>
        <p:spPr>
          <a:xfrm>
            <a:off x="3938345" y="5089613"/>
            <a:ext cx="1282661" cy="391143"/>
          </a:xfrm>
          <a:prstGeom prst="rect">
            <a:avLst/>
          </a:prstGeom>
          <a:solidFill>
            <a:schemeClr val="accent1">
              <a:lumMod val="40000"/>
              <a:lumOff val="60000"/>
              <a:alpha val="69804"/>
            </a:schemeClr>
          </a:solidFill>
          <a:ln>
            <a:solidFill>
              <a:schemeClr val="tx1"/>
            </a:solidFill>
          </a:ln>
        </p:spPr>
        <p:txBody>
          <a:bodyPr wrap="square" lIns="18000" tIns="10800" rIns="18000" bIns="10800" rtlCol="0">
            <a:spAutoFit/>
          </a:bodyPr>
          <a:lstStyle/>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名鉄津島線</a:t>
            </a:r>
            <a:endPar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endParaRPr>
          </a:p>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［藤浪駅］</a:t>
            </a:r>
            <a:endPar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endParaRPr>
          </a:p>
        </p:txBody>
      </p:sp>
      <p:sp>
        <p:nvSpPr>
          <p:cNvPr id="33" name="テキスト ボックス 32">
            <a:extLst>
              <a:ext uri="{FF2B5EF4-FFF2-40B4-BE49-F238E27FC236}">
                <a16:creationId xmlns:a16="http://schemas.microsoft.com/office/drawing/2014/main" id="{F1E87C91-48BF-22AF-50D6-DDFBD03AD2A9}"/>
              </a:ext>
            </a:extLst>
          </p:cNvPr>
          <p:cNvSpPr txBox="1"/>
          <p:nvPr/>
        </p:nvSpPr>
        <p:spPr>
          <a:xfrm>
            <a:off x="3301948" y="5265084"/>
            <a:ext cx="490331" cy="461665"/>
          </a:xfrm>
          <a:prstGeom prst="rect">
            <a:avLst/>
          </a:prstGeom>
          <a:noFill/>
          <a:ln>
            <a:solidFill>
              <a:schemeClr val="bg1"/>
            </a:solidFill>
          </a:ln>
        </p:spPr>
        <p:txBody>
          <a:bodyPr wrap="square" rtlCol="0">
            <a:spAutoFit/>
          </a:bodyPr>
          <a:lstStyle/>
          <a:p>
            <a:r>
              <a:rPr kumimoji="1" lang="ja-JP" altLang="en-US" sz="2400" dirty="0">
                <a:solidFill>
                  <a:srgbClr val="FF0000"/>
                </a:solidFill>
              </a:rPr>
              <a:t>★</a:t>
            </a:r>
          </a:p>
        </p:txBody>
      </p:sp>
      <p:sp>
        <p:nvSpPr>
          <p:cNvPr id="34" name="吹き出し: 四角形 33">
            <a:extLst>
              <a:ext uri="{FF2B5EF4-FFF2-40B4-BE49-F238E27FC236}">
                <a16:creationId xmlns:a16="http://schemas.microsoft.com/office/drawing/2014/main" id="{D4AA189F-71B4-658C-EDD3-A11528D0CE98}"/>
              </a:ext>
            </a:extLst>
          </p:cNvPr>
          <p:cNvSpPr/>
          <p:nvPr/>
        </p:nvSpPr>
        <p:spPr>
          <a:xfrm>
            <a:off x="2271256" y="6025817"/>
            <a:ext cx="1503696" cy="622290"/>
          </a:xfrm>
          <a:prstGeom prst="wedgeRectCallout">
            <a:avLst>
              <a:gd name="adj1" fmla="val 36052"/>
              <a:gd name="adj2" fmla="val -113571"/>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effectLst>
                  <a:glow>
                    <a:schemeClr val="tx1"/>
                  </a:glow>
                </a:effectLst>
                <a:latin typeface="BIZ UDゴシック" panose="020B0400000000000000" pitchFamily="49" charset="-128"/>
                <a:ea typeface="BIZ UDゴシック" panose="020B0400000000000000" pitchFamily="49" charset="-128"/>
              </a:rPr>
              <a:t>シャトルバス</a:t>
            </a:r>
            <a:endParaRPr kumimoji="1" lang="en-US" altLang="ja-JP" sz="1600" b="1" dirty="0">
              <a:effectLst>
                <a:glow>
                  <a:schemeClr val="tx1"/>
                </a:glow>
              </a:effectLst>
              <a:latin typeface="BIZ UDゴシック" panose="020B0400000000000000" pitchFamily="49" charset="-128"/>
              <a:ea typeface="BIZ UDゴシック" panose="020B0400000000000000" pitchFamily="49" charset="-128"/>
            </a:endParaRPr>
          </a:p>
          <a:p>
            <a:pPr algn="ctr"/>
            <a:r>
              <a:rPr kumimoji="1" lang="ja-JP" altLang="en-US" sz="1600" b="1" dirty="0">
                <a:effectLst>
                  <a:glow>
                    <a:schemeClr val="tx1"/>
                  </a:glow>
                </a:effectLst>
                <a:latin typeface="BIZ UDゴシック" panose="020B0400000000000000" pitchFamily="49" charset="-128"/>
                <a:ea typeface="BIZ UDゴシック" panose="020B0400000000000000" pitchFamily="49" charset="-128"/>
              </a:rPr>
              <a:t>乗降場</a:t>
            </a:r>
          </a:p>
        </p:txBody>
      </p:sp>
      <p:sp>
        <p:nvSpPr>
          <p:cNvPr id="35" name="フリーフォーム: 図形 34">
            <a:extLst>
              <a:ext uri="{FF2B5EF4-FFF2-40B4-BE49-F238E27FC236}">
                <a16:creationId xmlns:a16="http://schemas.microsoft.com/office/drawing/2014/main" id="{2FD2AF37-51CC-06D9-1CA4-53E69939A457}"/>
              </a:ext>
            </a:extLst>
          </p:cNvPr>
          <p:cNvSpPr/>
          <p:nvPr/>
        </p:nvSpPr>
        <p:spPr>
          <a:xfrm>
            <a:off x="3601977" y="5198286"/>
            <a:ext cx="490332" cy="297629"/>
          </a:xfrm>
          <a:custGeom>
            <a:avLst/>
            <a:gdLst>
              <a:gd name="connsiteX0" fmla="*/ 609600 w 609600"/>
              <a:gd name="connsiteY0" fmla="*/ 0 h 400594"/>
              <a:gd name="connsiteX1" fmla="*/ 243840 w 609600"/>
              <a:gd name="connsiteY1" fmla="*/ 0 h 400594"/>
              <a:gd name="connsiteX2" fmla="*/ 139338 w 609600"/>
              <a:gd name="connsiteY2" fmla="*/ 104503 h 400594"/>
              <a:gd name="connsiteX3" fmla="*/ 0 w 609600"/>
              <a:gd name="connsiteY3" fmla="*/ 400594 h 400594"/>
            </a:gdLst>
            <a:ahLst/>
            <a:cxnLst>
              <a:cxn ang="0">
                <a:pos x="connsiteX0" y="connsiteY0"/>
              </a:cxn>
              <a:cxn ang="0">
                <a:pos x="connsiteX1" y="connsiteY1"/>
              </a:cxn>
              <a:cxn ang="0">
                <a:pos x="connsiteX2" y="connsiteY2"/>
              </a:cxn>
              <a:cxn ang="0">
                <a:pos x="connsiteX3" y="connsiteY3"/>
              </a:cxn>
            </a:cxnLst>
            <a:rect l="l" t="t" r="r" b="b"/>
            <a:pathLst>
              <a:path w="609600" h="400594">
                <a:moveTo>
                  <a:pt x="609600" y="0"/>
                </a:moveTo>
                <a:lnTo>
                  <a:pt x="243840" y="0"/>
                </a:lnTo>
                <a:lnTo>
                  <a:pt x="139338" y="104503"/>
                </a:lnTo>
                <a:lnTo>
                  <a:pt x="0" y="400594"/>
                </a:lnTo>
              </a:path>
            </a:pathLst>
          </a:custGeom>
          <a:ln w="57150">
            <a:solidFill>
              <a:srgbClr val="FF9900"/>
            </a:solidFill>
            <a:prstDash val="solid"/>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43" name="グループ化 42">
            <a:extLst>
              <a:ext uri="{FF2B5EF4-FFF2-40B4-BE49-F238E27FC236}">
                <a16:creationId xmlns:a16="http://schemas.microsoft.com/office/drawing/2014/main" id="{3C974DE3-3593-7C72-2A4E-10EA084224C4}"/>
              </a:ext>
            </a:extLst>
          </p:cNvPr>
          <p:cNvGrpSpPr/>
          <p:nvPr/>
        </p:nvGrpSpPr>
        <p:grpSpPr>
          <a:xfrm>
            <a:off x="1611962" y="3146766"/>
            <a:ext cx="432000" cy="716826"/>
            <a:chOff x="11704320" y="3167018"/>
            <a:chExt cx="432000" cy="716826"/>
          </a:xfrm>
        </p:grpSpPr>
        <p:sp>
          <p:nvSpPr>
            <p:cNvPr id="44" name="楕円 43">
              <a:extLst>
                <a:ext uri="{FF2B5EF4-FFF2-40B4-BE49-F238E27FC236}">
                  <a16:creationId xmlns:a16="http://schemas.microsoft.com/office/drawing/2014/main" id="{F4E1F92D-6693-4141-684C-7F36AB92B829}"/>
                </a:ext>
              </a:extLst>
            </p:cNvPr>
            <p:cNvSpPr/>
            <p:nvPr/>
          </p:nvSpPr>
          <p:spPr>
            <a:xfrm>
              <a:off x="11704320" y="3451844"/>
              <a:ext cx="432000" cy="432000"/>
            </a:xfrm>
            <a:prstGeom prst="ellipse">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二等辺三角形 46">
              <a:extLst>
                <a:ext uri="{FF2B5EF4-FFF2-40B4-BE49-F238E27FC236}">
                  <a16:creationId xmlns:a16="http://schemas.microsoft.com/office/drawing/2014/main" id="{97A05906-6EAF-142D-D10E-CB16A0746D35}"/>
                </a:ext>
              </a:extLst>
            </p:cNvPr>
            <p:cNvSpPr/>
            <p:nvPr/>
          </p:nvSpPr>
          <p:spPr>
            <a:xfrm>
              <a:off x="11834400" y="3462103"/>
              <a:ext cx="172020" cy="207360"/>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二等辺三角形 47">
              <a:extLst>
                <a:ext uri="{FF2B5EF4-FFF2-40B4-BE49-F238E27FC236}">
                  <a16:creationId xmlns:a16="http://schemas.microsoft.com/office/drawing/2014/main" id="{FDB80D2F-0F38-6223-2396-698ACF349070}"/>
                </a:ext>
              </a:extLst>
            </p:cNvPr>
            <p:cNvSpPr/>
            <p:nvPr/>
          </p:nvSpPr>
          <p:spPr>
            <a:xfrm rot="10800000">
              <a:off x="11834310" y="3666204"/>
              <a:ext cx="172020" cy="20736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a:extLst>
                <a:ext uri="{FF2B5EF4-FFF2-40B4-BE49-F238E27FC236}">
                  <a16:creationId xmlns:a16="http://schemas.microsoft.com/office/drawing/2014/main" id="{F44E983A-9760-8A5D-792B-D43401A04901}"/>
                </a:ext>
              </a:extLst>
            </p:cNvPr>
            <p:cNvSpPr txBox="1"/>
            <p:nvPr/>
          </p:nvSpPr>
          <p:spPr>
            <a:xfrm>
              <a:off x="11761462" y="3167018"/>
              <a:ext cx="317716" cy="338554"/>
            </a:xfrm>
            <a:prstGeom prst="rect">
              <a:avLst/>
            </a:prstGeom>
            <a:noFill/>
          </p:spPr>
          <p:txBody>
            <a:bodyPr wrap="none" rtlCol="0">
              <a:spAutoFit/>
            </a:bodyPr>
            <a:lstStyle/>
            <a:p>
              <a:r>
                <a:rPr kumimoji="1" lang="en-US" altLang="ja-JP" sz="1600"/>
                <a:t>N</a:t>
              </a:r>
              <a:endParaRPr kumimoji="1" lang="ja-JP" altLang="en-US" sz="1600"/>
            </a:p>
          </p:txBody>
        </p:sp>
      </p:grpSp>
      <p:sp>
        <p:nvSpPr>
          <p:cNvPr id="53" name="テキスト ボックス 52">
            <a:extLst>
              <a:ext uri="{FF2B5EF4-FFF2-40B4-BE49-F238E27FC236}">
                <a16:creationId xmlns:a16="http://schemas.microsoft.com/office/drawing/2014/main" id="{9A2BB16A-5602-B1B6-DA90-688FCBAA04EC}"/>
              </a:ext>
            </a:extLst>
          </p:cNvPr>
          <p:cNvSpPr txBox="1"/>
          <p:nvPr/>
        </p:nvSpPr>
        <p:spPr>
          <a:xfrm>
            <a:off x="5775584" y="6660212"/>
            <a:ext cx="666295" cy="276999"/>
          </a:xfrm>
          <a:prstGeom prst="rect">
            <a:avLst/>
          </a:prstGeom>
          <a:noFill/>
        </p:spPr>
        <p:txBody>
          <a:bodyPr wrap="square" rtlCol="0">
            <a:spAutoFit/>
          </a:bodyPr>
          <a:lstStyle/>
          <a:p>
            <a:r>
              <a:rPr kumimoji="1" lang="en-US" altLang="ja-JP" sz="1200" dirty="0"/>
              <a:t>30m</a:t>
            </a:r>
            <a:endParaRPr kumimoji="1" lang="ja-JP" altLang="en-US" sz="1200" dirty="0"/>
          </a:p>
        </p:txBody>
      </p:sp>
      <p:grpSp>
        <p:nvGrpSpPr>
          <p:cNvPr id="54" name="グループ化 53">
            <a:extLst>
              <a:ext uri="{FF2B5EF4-FFF2-40B4-BE49-F238E27FC236}">
                <a16:creationId xmlns:a16="http://schemas.microsoft.com/office/drawing/2014/main" id="{E5B9FEDE-5AD0-10BF-40AC-925C868182A2}"/>
              </a:ext>
            </a:extLst>
          </p:cNvPr>
          <p:cNvGrpSpPr/>
          <p:nvPr/>
        </p:nvGrpSpPr>
        <p:grpSpPr>
          <a:xfrm>
            <a:off x="5599204" y="6823842"/>
            <a:ext cx="814252" cy="169821"/>
            <a:chOff x="11843657" y="9618613"/>
            <a:chExt cx="814252" cy="169821"/>
          </a:xfrm>
        </p:grpSpPr>
        <p:cxnSp>
          <p:nvCxnSpPr>
            <p:cNvPr id="55" name="直線コネクタ 54">
              <a:extLst>
                <a:ext uri="{FF2B5EF4-FFF2-40B4-BE49-F238E27FC236}">
                  <a16:creationId xmlns:a16="http://schemas.microsoft.com/office/drawing/2014/main" id="{338E0774-124C-2417-12E3-FF22657940C7}"/>
                </a:ext>
              </a:extLst>
            </p:cNvPr>
            <p:cNvCxnSpPr/>
            <p:nvPr/>
          </p:nvCxnSpPr>
          <p:spPr>
            <a:xfrm>
              <a:off x="11843657" y="9622971"/>
              <a:ext cx="0" cy="165463"/>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59" name="直線コネクタ 58">
              <a:extLst>
                <a:ext uri="{FF2B5EF4-FFF2-40B4-BE49-F238E27FC236}">
                  <a16:creationId xmlns:a16="http://schemas.microsoft.com/office/drawing/2014/main" id="{BE18E3F3-CAC0-9769-87F5-3E982B45303E}"/>
                </a:ext>
              </a:extLst>
            </p:cNvPr>
            <p:cNvCxnSpPr/>
            <p:nvPr/>
          </p:nvCxnSpPr>
          <p:spPr>
            <a:xfrm>
              <a:off x="12657909" y="9618613"/>
              <a:ext cx="0" cy="165463"/>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60" name="直線コネクタ 59">
              <a:extLst>
                <a:ext uri="{FF2B5EF4-FFF2-40B4-BE49-F238E27FC236}">
                  <a16:creationId xmlns:a16="http://schemas.microsoft.com/office/drawing/2014/main" id="{1FB16C37-AE61-3515-16E2-E3E89AB7DD84}"/>
                </a:ext>
              </a:extLst>
            </p:cNvPr>
            <p:cNvCxnSpPr>
              <a:cxnSpLocks/>
            </p:cNvCxnSpPr>
            <p:nvPr/>
          </p:nvCxnSpPr>
          <p:spPr>
            <a:xfrm flipH="1">
              <a:off x="11843657" y="9784076"/>
              <a:ext cx="814252" cy="0"/>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grpSp>
      <p:sp>
        <p:nvSpPr>
          <p:cNvPr id="61" name="正方形/長方形 60">
            <a:extLst>
              <a:ext uri="{FF2B5EF4-FFF2-40B4-BE49-F238E27FC236}">
                <a16:creationId xmlns:a16="http://schemas.microsoft.com/office/drawing/2014/main" id="{04E4ADFD-2585-BE0E-810C-D682070C680C}"/>
              </a:ext>
            </a:extLst>
          </p:cNvPr>
          <p:cNvSpPr/>
          <p:nvPr/>
        </p:nvSpPr>
        <p:spPr>
          <a:xfrm>
            <a:off x="2403105" y="7169900"/>
            <a:ext cx="4353140" cy="327779"/>
          </a:xfrm>
          <a:prstGeom prst="rect">
            <a:avLst/>
          </a:prstGeom>
          <a:solidFill>
            <a:schemeClr val="bg1">
              <a:alpha val="50000"/>
            </a:schemeClr>
          </a:solidFill>
          <a:ln w="38100">
            <a:noFill/>
            <a:headEnd type="non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［注］地理院地図</a:t>
            </a:r>
            <a:r>
              <a:rPr kumimoji="1" lang="en-US" altLang="ja-JP"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Vector</a:t>
            </a:r>
            <a:r>
              <a:rPr kumimoji="1" lang="ja-JP" altLang="en-US"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（白地図）を加工して作成</a:t>
            </a:r>
            <a:endParaRPr kumimoji="1" lang="en-US" altLang="ja-JP"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endParaRPr>
          </a:p>
        </p:txBody>
      </p:sp>
      <p:sp>
        <p:nvSpPr>
          <p:cNvPr id="30" name="正方形/長方形 29">
            <a:extLst>
              <a:ext uri="{FF2B5EF4-FFF2-40B4-BE49-F238E27FC236}">
                <a16:creationId xmlns:a16="http://schemas.microsoft.com/office/drawing/2014/main" id="{BBDFDE84-0776-B21E-636E-47D6680A2234}"/>
              </a:ext>
            </a:extLst>
          </p:cNvPr>
          <p:cNvSpPr/>
          <p:nvPr/>
        </p:nvSpPr>
        <p:spPr>
          <a:xfrm>
            <a:off x="495112" y="2796105"/>
            <a:ext cx="2368204" cy="31977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矢印コネクタ 38">
            <a:extLst>
              <a:ext uri="{FF2B5EF4-FFF2-40B4-BE49-F238E27FC236}">
                <a16:creationId xmlns:a16="http://schemas.microsoft.com/office/drawing/2014/main" id="{49D331D5-5853-C0E3-733F-B566C615515A}"/>
              </a:ext>
            </a:extLst>
          </p:cNvPr>
          <p:cNvCxnSpPr>
            <a:cxnSpLocks/>
          </p:cNvCxnSpPr>
          <p:nvPr/>
        </p:nvCxnSpPr>
        <p:spPr>
          <a:xfrm>
            <a:off x="690257" y="2964083"/>
            <a:ext cx="557408" cy="0"/>
          </a:xfrm>
          <a:prstGeom prst="straightConnector1">
            <a:avLst/>
          </a:prstGeom>
          <a:ln w="57150">
            <a:solidFill>
              <a:srgbClr val="FF99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117DB9AF-C765-37F2-2766-6E8A0BFFFBA1}"/>
              </a:ext>
            </a:extLst>
          </p:cNvPr>
          <p:cNvSpPr txBox="1"/>
          <p:nvPr/>
        </p:nvSpPr>
        <p:spPr>
          <a:xfrm>
            <a:off x="1247665" y="2779417"/>
            <a:ext cx="1569660" cy="369332"/>
          </a:xfrm>
          <a:prstGeom prst="rect">
            <a:avLst/>
          </a:prstGeom>
          <a:noFill/>
        </p:spPr>
        <p:txBody>
          <a:bodyPr wrap="none" rtlCol="0">
            <a:spAutoFit/>
          </a:bodyPr>
          <a:lstStyle/>
          <a:p>
            <a:r>
              <a:rPr kumimoji="1" lang="ja-JP" altLang="en-US" dirty="0">
                <a:latin typeface="BIZ UDゴシック" panose="020B0400000000000000" pitchFamily="49" charset="-128"/>
                <a:ea typeface="BIZ UDゴシック" panose="020B0400000000000000" pitchFamily="49" charset="-128"/>
              </a:rPr>
              <a:t>歩行者ルート</a:t>
            </a:r>
          </a:p>
        </p:txBody>
      </p:sp>
      <p:graphicFrame>
        <p:nvGraphicFramePr>
          <p:cNvPr id="62" name="表 61">
            <a:extLst>
              <a:ext uri="{FF2B5EF4-FFF2-40B4-BE49-F238E27FC236}">
                <a16:creationId xmlns:a16="http://schemas.microsoft.com/office/drawing/2014/main" id="{A3D428F1-0D11-641B-F611-F3291A775E6E}"/>
              </a:ext>
            </a:extLst>
          </p:cNvPr>
          <p:cNvGraphicFramePr>
            <a:graphicFrameLocks noGrp="1"/>
          </p:cNvGraphicFramePr>
          <p:nvPr>
            <p:extLst>
              <p:ext uri="{D42A27DB-BD31-4B8C-83A1-F6EECF244321}">
                <p14:modId xmlns:p14="http://schemas.microsoft.com/office/powerpoint/2010/main" val="2551275135"/>
              </p:ext>
            </p:extLst>
          </p:nvPr>
        </p:nvGraphicFramePr>
        <p:xfrm>
          <a:off x="295619" y="7889371"/>
          <a:ext cx="6958665" cy="1098186"/>
        </p:xfrm>
        <a:graphic>
          <a:graphicData uri="http://schemas.openxmlformats.org/drawingml/2006/table">
            <a:tbl>
              <a:tblPr firstRow="1" bandRow="1">
                <a:tableStyleId>{5C22544A-7EE6-4342-B048-85BDC9FD1C3A}</a:tableStyleId>
              </a:tblPr>
              <a:tblGrid>
                <a:gridCol w="2319555">
                  <a:extLst>
                    <a:ext uri="{9D8B030D-6E8A-4147-A177-3AD203B41FA5}">
                      <a16:colId xmlns:a16="http://schemas.microsoft.com/office/drawing/2014/main" val="3605108130"/>
                    </a:ext>
                  </a:extLst>
                </a:gridCol>
                <a:gridCol w="2319555">
                  <a:extLst>
                    <a:ext uri="{9D8B030D-6E8A-4147-A177-3AD203B41FA5}">
                      <a16:colId xmlns:a16="http://schemas.microsoft.com/office/drawing/2014/main" val="2205275107"/>
                    </a:ext>
                  </a:extLst>
                </a:gridCol>
                <a:gridCol w="2319555">
                  <a:extLst>
                    <a:ext uri="{9D8B030D-6E8A-4147-A177-3AD203B41FA5}">
                      <a16:colId xmlns:a16="http://schemas.microsoft.com/office/drawing/2014/main" val="811694923"/>
                    </a:ext>
                  </a:extLst>
                </a:gridCol>
              </a:tblGrid>
              <a:tr h="370840">
                <a:tc>
                  <a:txBody>
                    <a:bodyPr/>
                    <a:lstStyle/>
                    <a:p>
                      <a:pPr algn="ctr"/>
                      <a:r>
                        <a:rPr kumimoji="1" lang="ja-JP" altLang="en-US" dirty="0">
                          <a:solidFill>
                            <a:schemeClr val="tx1"/>
                          </a:solidFill>
                          <a:latin typeface="BIZ UDゴシック" panose="020B0400000000000000" pitchFamily="49" charset="-128"/>
                          <a:ea typeface="BIZ UDゴシック" panose="020B0400000000000000" pitchFamily="49" charset="-128"/>
                        </a:rPr>
                        <a:t>藤浪駅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kumimoji="1" lang="ja-JP" altLang="en-US" dirty="0">
                          <a:solidFill>
                            <a:schemeClr val="tx1"/>
                          </a:solidFill>
                          <a:latin typeface="BIZ UDゴシック" panose="020B0400000000000000" pitchFamily="49" charset="-128"/>
                          <a:ea typeface="BIZ UDゴシック" panose="020B0400000000000000" pitchFamily="49" charset="-128"/>
                        </a:rPr>
                        <a:t>所用時間：片道</a:t>
                      </a:r>
                      <a:r>
                        <a:rPr kumimoji="1" lang="en-US" altLang="ja-JP" dirty="0">
                          <a:solidFill>
                            <a:schemeClr val="tx1"/>
                          </a:solidFill>
                          <a:latin typeface="BIZ UDゴシック" panose="020B0400000000000000" pitchFamily="49" charset="-128"/>
                          <a:ea typeface="BIZ UDゴシック" panose="020B0400000000000000" pitchFamily="49" charset="-128"/>
                        </a:rPr>
                        <a:t>30</a:t>
                      </a:r>
                      <a:r>
                        <a:rPr kumimoji="1" lang="ja-JP" altLang="en-US" dirty="0">
                          <a:solidFill>
                            <a:schemeClr val="tx1"/>
                          </a:solidFill>
                          <a:latin typeface="BIZ UDゴシック" panose="020B0400000000000000" pitchFamily="49" charset="-128"/>
                          <a:ea typeface="BIZ UDゴシック" panose="020B0400000000000000" pitchFamily="49"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kumimoji="1" lang="ja-JP" altLang="en-US" dirty="0">
                          <a:solidFill>
                            <a:schemeClr val="tx1"/>
                          </a:solidFill>
                          <a:latin typeface="BIZ UDゴシック" panose="020B0400000000000000" pitchFamily="49" charset="-128"/>
                          <a:ea typeface="BIZ UDゴシック" panose="020B0400000000000000" pitchFamily="49" charset="-128"/>
                        </a:rPr>
                        <a:t>長良川サービスセンター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13815049"/>
                  </a:ext>
                </a:extLst>
              </a:tr>
              <a:tr h="727346">
                <a:tc>
                  <a:txBody>
                    <a:bodyPr/>
                    <a:lstStyle/>
                    <a:p>
                      <a:pPr algn="l"/>
                      <a:r>
                        <a:rPr kumimoji="1" lang="en-US" altLang="ja-JP" dirty="0">
                          <a:solidFill>
                            <a:schemeClr val="tx1"/>
                          </a:solidFill>
                          <a:latin typeface="BIZ UDゴシック" panose="020B0400000000000000" pitchFamily="49" charset="-128"/>
                          <a:ea typeface="BIZ UDゴシック" panose="020B0400000000000000" pitchFamily="49" charset="-128"/>
                        </a:rPr>
                        <a:t>9/23</a:t>
                      </a:r>
                      <a:r>
                        <a:rPr kumimoji="1" lang="ja-JP" altLang="en-US" dirty="0">
                          <a:solidFill>
                            <a:schemeClr val="tx1"/>
                          </a:solidFill>
                          <a:latin typeface="BIZ UDゴシック" panose="020B0400000000000000" pitchFamily="49" charset="-128"/>
                          <a:ea typeface="BIZ UDゴシック" panose="020B0400000000000000" pitchFamily="49" charset="-128"/>
                        </a:rPr>
                        <a:t>　</a:t>
                      </a:r>
                      <a:r>
                        <a:rPr kumimoji="1" lang="en-US" altLang="ja-JP" dirty="0">
                          <a:solidFill>
                            <a:schemeClr val="tx1"/>
                          </a:solidFill>
                          <a:latin typeface="BIZ UDゴシック" panose="020B0400000000000000" pitchFamily="49" charset="-128"/>
                          <a:ea typeface="BIZ UDゴシック" panose="020B0400000000000000" pitchFamily="49" charset="-128"/>
                        </a:rPr>
                        <a:t>8:00</a:t>
                      </a:r>
                      <a:r>
                        <a:rPr kumimoji="1" lang="ja-JP" altLang="en-US" dirty="0">
                          <a:solidFill>
                            <a:schemeClr val="tx1"/>
                          </a:solidFill>
                          <a:latin typeface="BIZ UDゴシック" panose="020B0400000000000000" pitchFamily="49" charset="-128"/>
                          <a:ea typeface="BIZ UDゴシック" panose="020B0400000000000000" pitchFamily="49" charset="-128"/>
                        </a:rPr>
                        <a:t>～</a:t>
                      </a:r>
                      <a:endParaRPr kumimoji="1" lang="en-US" altLang="ja-JP" dirty="0">
                        <a:solidFill>
                          <a:schemeClr val="tx1"/>
                        </a:solidFill>
                        <a:latin typeface="BIZ UDゴシック" panose="020B0400000000000000" pitchFamily="49" charset="-128"/>
                        <a:ea typeface="BIZ UDゴシック" panose="020B0400000000000000" pitchFamily="49" charset="-128"/>
                      </a:endParaRPr>
                    </a:p>
                    <a:p>
                      <a:pPr algn="l"/>
                      <a:r>
                        <a:rPr kumimoji="1" lang="en-US" altLang="ja-JP" dirty="0">
                          <a:solidFill>
                            <a:schemeClr val="tx1"/>
                          </a:solidFill>
                          <a:latin typeface="BIZ UDゴシック" panose="020B0400000000000000" pitchFamily="49" charset="-128"/>
                          <a:ea typeface="BIZ UDゴシック" panose="020B0400000000000000" pitchFamily="49" charset="-128"/>
                        </a:rPr>
                        <a:t>9/24</a:t>
                      </a:r>
                      <a:r>
                        <a:rPr kumimoji="1" lang="ja-JP" altLang="en-US" dirty="0">
                          <a:solidFill>
                            <a:schemeClr val="tx1"/>
                          </a:solidFill>
                          <a:latin typeface="BIZ UDゴシック" panose="020B0400000000000000" pitchFamily="49" charset="-128"/>
                          <a:ea typeface="BIZ UDゴシック" panose="020B0400000000000000" pitchFamily="49" charset="-128"/>
                        </a:rPr>
                        <a:t>　</a:t>
                      </a:r>
                      <a:r>
                        <a:rPr kumimoji="1" lang="en-US" altLang="ja-JP" dirty="0">
                          <a:solidFill>
                            <a:schemeClr val="tx1"/>
                          </a:solidFill>
                          <a:latin typeface="BIZ UDゴシック" panose="020B0400000000000000" pitchFamily="49" charset="-128"/>
                          <a:ea typeface="BIZ UDゴシック" panose="020B0400000000000000" pitchFamily="49" charset="-128"/>
                        </a:rPr>
                        <a:t>7:40</a:t>
                      </a:r>
                      <a:r>
                        <a:rPr kumimoji="1" lang="ja-JP" altLang="en-US" dirty="0">
                          <a:solidFill>
                            <a:schemeClr val="tx1"/>
                          </a:solidFill>
                          <a:latin typeface="BIZ UDゴシック" panose="020B0400000000000000" pitchFamily="49" charset="-128"/>
                          <a:ea typeface="BIZ UDゴシック" panose="020B0400000000000000" pitchFamily="49" charset="-128"/>
                        </a:rPr>
                        <a:t>～</a:t>
                      </a:r>
                      <a:endParaRPr kumimoji="1" lang="en-US" altLang="ja-JP" dirty="0">
                        <a:solidFill>
                          <a:schemeClr val="tx1"/>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en-US" altLang="ja-JP" dirty="0">
                        <a:solidFill>
                          <a:schemeClr val="tx1"/>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9973077"/>
                  </a:ext>
                </a:extLst>
              </a:tr>
            </a:tbl>
          </a:graphicData>
        </a:graphic>
      </p:graphicFrame>
      <p:sp>
        <p:nvSpPr>
          <p:cNvPr id="25" name="テキスト ボックス 24">
            <a:extLst>
              <a:ext uri="{FF2B5EF4-FFF2-40B4-BE49-F238E27FC236}">
                <a16:creationId xmlns:a16="http://schemas.microsoft.com/office/drawing/2014/main" id="{8CCA2819-DDEE-3623-31EB-20992ECA8769}"/>
              </a:ext>
            </a:extLst>
          </p:cNvPr>
          <p:cNvSpPr txBox="1"/>
          <p:nvPr/>
        </p:nvSpPr>
        <p:spPr>
          <a:xfrm>
            <a:off x="3938345" y="5482849"/>
            <a:ext cx="2121756" cy="206477"/>
          </a:xfrm>
          <a:prstGeom prst="rect">
            <a:avLst/>
          </a:prstGeom>
          <a:solidFill>
            <a:schemeClr val="accent1">
              <a:lumMod val="40000"/>
              <a:lumOff val="60000"/>
              <a:alpha val="69804"/>
            </a:schemeClr>
          </a:solidFill>
          <a:ln>
            <a:solidFill>
              <a:schemeClr val="tx1"/>
            </a:solidFill>
          </a:ln>
        </p:spPr>
        <p:txBody>
          <a:bodyPr wrap="square" lIns="18000" tIns="10800" rIns="18000" bIns="10800" rtlCol="0">
            <a:spAutoFit/>
          </a:bodyPr>
          <a:lstStyle/>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愛知県愛西市諏訪町中島</a:t>
            </a:r>
            <a:r>
              <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rPr>
              <a:t>367</a:t>
            </a:r>
          </a:p>
        </p:txBody>
      </p:sp>
      <p:sp>
        <p:nvSpPr>
          <p:cNvPr id="64" name="テキスト ボックス 63">
            <a:extLst>
              <a:ext uri="{FF2B5EF4-FFF2-40B4-BE49-F238E27FC236}">
                <a16:creationId xmlns:a16="http://schemas.microsoft.com/office/drawing/2014/main" id="{3415040F-5E72-2150-548C-C315A04E2925}"/>
              </a:ext>
            </a:extLst>
          </p:cNvPr>
          <p:cNvSpPr txBox="1"/>
          <p:nvPr/>
        </p:nvSpPr>
        <p:spPr>
          <a:xfrm>
            <a:off x="9853851" y="7219057"/>
            <a:ext cx="2579121" cy="206477"/>
          </a:xfrm>
          <a:prstGeom prst="rect">
            <a:avLst/>
          </a:prstGeom>
          <a:solidFill>
            <a:schemeClr val="accent1">
              <a:lumMod val="40000"/>
              <a:lumOff val="60000"/>
              <a:alpha val="69804"/>
            </a:schemeClr>
          </a:solidFill>
          <a:ln>
            <a:solidFill>
              <a:schemeClr val="tx1"/>
            </a:solidFill>
          </a:ln>
        </p:spPr>
        <p:txBody>
          <a:bodyPr wrap="square" lIns="18000" tIns="10800" rIns="18000" bIns="10800" rtlCol="0">
            <a:spAutoFit/>
          </a:bodyPr>
          <a:lstStyle/>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岐阜県海津市福江字角山</a:t>
            </a:r>
            <a:r>
              <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rPr>
              <a:t>1202</a:t>
            </a: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a:t>
            </a:r>
            <a:r>
              <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rPr>
              <a:t>2</a:t>
            </a:r>
          </a:p>
        </p:txBody>
      </p:sp>
      <p:sp>
        <p:nvSpPr>
          <p:cNvPr id="65" name="矢印: 上 64">
            <a:extLst>
              <a:ext uri="{FF2B5EF4-FFF2-40B4-BE49-F238E27FC236}">
                <a16:creationId xmlns:a16="http://schemas.microsoft.com/office/drawing/2014/main" id="{5AF386C8-8B8A-941A-6075-661DBB08DF96}"/>
              </a:ext>
            </a:extLst>
          </p:cNvPr>
          <p:cNvSpPr/>
          <p:nvPr/>
        </p:nvSpPr>
        <p:spPr>
          <a:xfrm rot="5400000">
            <a:off x="3458861" y="7746314"/>
            <a:ext cx="613125" cy="1804219"/>
          </a:xfrm>
          <a:prstGeom prst="up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2"/>
              </a:solidFill>
            </a:endParaRPr>
          </a:p>
        </p:txBody>
      </p:sp>
    </p:spTree>
    <p:extLst>
      <p:ext uri="{BB962C8B-B14F-4D97-AF65-F5344CB8AC3E}">
        <p14:creationId xmlns:p14="http://schemas.microsoft.com/office/powerpoint/2010/main" val="2454903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6F66C-A18E-BEAF-36CD-18A9EBF409B2}"/>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23F3FBAF-EC83-252A-0319-2A0D9330E7E2}"/>
              </a:ext>
            </a:extLst>
          </p:cNvPr>
          <p:cNvSpPr/>
          <p:nvPr/>
        </p:nvSpPr>
        <p:spPr>
          <a:xfrm>
            <a:off x="254152" y="722060"/>
            <a:ext cx="4230762" cy="38305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ゴシック" panose="020B0400000000000000" pitchFamily="49" charset="-128"/>
                <a:ea typeface="BIZ UDゴシック" panose="020B0400000000000000" pitchFamily="49" charset="-128"/>
              </a:rPr>
              <a:t>シャトルバス乗降場　</a:t>
            </a:r>
            <a:r>
              <a:rPr kumimoji="1" lang="ja-JP" altLang="en-US" sz="2000" b="1">
                <a:latin typeface="BIZ UDゴシック" panose="020B0400000000000000" pitchFamily="49" charset="-128"/>
                <a:ea typeface="BIZ UDゴシック" panose="020B0400000000000000" pitchFamily="49" charset="-128"/>
              </a:rPr>
              <a:t>＜会場側＞</a:t>
            </a:r>
            <a:endParaRPr kumimoji="1" lang="ja-JP" altLang="en-US" sz="2000" b="1" dirty="0">
              <a:latin typeface="BIZ UDゴシック" panose="020B0400000000000000" pitchFamily="49" charset="-128"/>
              <a:ea typeface="BIZ UDゴシック" panose="020B0400000000000000" pitchFamily="49" charset="-128"/>
            </a:endParaRPr>
          </a:p>
        </p:txBody>
      </p:sp>
      <p:sp>
        <p:nvSpPr>
          <p:cNvPr id="4" name="テキスト ボックス 3">
            <a:extLst>
              <a:ext uri="{FF2B5EF4-FFF2-40B4-BE49-F238E27FC236}">
                <a16:creationId xmlns:a16="http://schemas.microsoft.com/office/drawing/2014/main" id="{557A5A88-406D-C5E9-067B-539F3A75CDFD}"/>
              </a:ext>
            </a:extLst>
          </p:cNvPr>
          <p:cNvSpPr txBox="1"/>
          <p:nvPr/>
        </p:nvSpPr>
        <p:spPr>
          <a:xfrm>
            <a:off x="190857" y="1184574"/>
            <a:ext cx="7119128" cy="677108"/>
          </a:xfrm>
          <a:prstGeom prst="rect">
            <a:avLst/>
          </a:prstGeom>
          <a:noFill/>
        </p:spPr>
        <p:txBody>
          <a:bodyPr wrap="square" rtlCol="0">
            <a:spAutoFit/>
          </a:bodyPr>
          <a:lstStyle/>
          <a:p>
            <a:r>
              <a:rPr kumimoji="1" lang="ja-JP" altLang="en-US" sz="2000"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dirty="0">
                <a:latin typeface="BIZ UDゴシック" panose="020B0400000000000000" pitchFamily="49" charset="-128"/>
                <a:ea typeface="BIZ UDゴシック" panose="020B0400000000000000" pitchFamily="49" charset="-128"/>
                <a:cs typeface="Microsoft GothicNeo" panose="020B0500000101010101" pitchFamily="34" charset="-127"/>
              </a:rPr>
              <a:t>（会場）長良川国際レガッタコース</a:t>
            </a:r>
            <a:endParaRPr kumimoji="1" lang="en-US" altLang="ja-JP" dirty="0">
              <a:latin typeface="BIZ UDゴシック" panose="020B0400000000000000" pitchFamily="49" charset="-128"/>
              <a:ea typeface="BIZ UDゴシック" panose="020B0400000000000000" pitchFamily="49" charset="-128"/>
              <a:cs typeface="Microsoft GothicNeo" panose="020B0500000101010101" pitchFamily="34" charset="-127"/>
            </a:endParaRPr>
          </a:p>
          <a:p>
            <a:r>
              <a:rPr kumimoji="1" lang="ja-JP" altLang="en-US">
                <a:latin typeface="BIZ UDゴシック" panose="020B0400000000000000" pitchFamily="49" charset="-128"/>
                <a:ea typeface="BIZ UDゴシック" panose="020B0400000000000000" pitchFamily="49" charset="-128"/>
                <a:cs typeface="Microsoft GothicNeo" panose="020B0500000101010101" pitchFamily="34" charset="-127"/>
              </a:rPr>
              <a:t>　　　　　（</a:t>
            </a:r>
            <a:r>
              <a:rPr kumimoji="1" lang="ja-JP" altLang="en-US" dirty="0">
                <a:latin typeface="BIZ UDゴシック" panose="020B0400000000000000" pitchFamily="49" charset="-128"/>
                <a:ea typeface="BIZ UDゴシック" panose="020B0400000000000000" pitchFamily="49" charset="-128"/>
                <a:cs typeface="Microsoft GothicNeo" panose="020B0500000101010101" pitchFamily="34" charset="-127"/>
              </a:rPr>
              <a:t>長良川サービスセンター</a:t>
            </a:r>
            <a:r>
              <a:rPr kumimoji="1" lang="ja-JP" altLang="en-US" b="1"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dirty="0">
                <a:latin typeface="BIZ UDゴシック" panose="020B0400000000000000" pitchFamily="49" charset="-128"/>
                <a:ea typeface="BIZ UDゴシック" panose="020B0400000000000000" pitchFamily="49" charset="-128"/>
                <a:cs typeface="Microsoft GothicNeo" panose="020B0500000101010101" pitchFamily="34" charset="-127"/>
              </a:rPr>
              <a:t>岐阜県海津市）</a:t>
            </a:r>
            <a:endParaRPr kumimoji="1" lang="en-US" altLang="ja-JP" dirty="0">
              <a:latin typeface="BIZ UDゴシック" panose="020B0400000000000000" pitchFamily="49" charset="-128"/>
              <a:ea typeface="BIZ UDゴシック" panose="020B0400000000000000" pitchFamily="49" charset="-128"/>
              <a:cs typeface="Microsoft GothicNeo" panose="020B0500000101010101" pitchFamily="34" charset="-127"/>
            </a:endParaRPr>
          </a:p>
        </p:txBody>
      </p:sp>
      <p:pic>
        <p:nvPicPr>
          <p:cNvPr id="10" name="図 9">
            <a:extLst>
              <a:ext uri="{FF2B5EF4-FFF2-40B4-BE49-F238E27FC236}">
                <a16:creationId xmlns:a16="http://schemas.microsoft.com/office/drawing/2014/main" id="{80F977D8-653A-A838-A11F-4D6B600B7CF7}"/>
              </a:ext>
            </a:extLst>
          </p:cNvPr>
          <p:cNvPicPr>
            <a:picLocks noChangeAspect="1"/>
          </p:cNvPicPr>
          <p:nvPr/>
        </p:nvPicPr>
        <p:blipFill>
          <a:blip r:embed="rId2"/>
          <a:stretch>
            <a:fillRect/>
          </a:stretch>
        </p:blipFill>
        <p:spPr>
          <a:xfrm>
            <a:off x="-2400" y="10191882"/>
            <a:ext cx="7562076" cy="496492"/>
          </a:xfrm>
          <a:prstGeom prst="rect">
            <a:avLst/>
          </a:prstGeom>
        </p:spPr>
      </p:pic>
      <p:pic>
        <p:nvPicPr>
          <p:cNvPr id="11" name="図 10">
            <a:extLst>
              <a:ext uri="{FF2B5EF4-FFF2-40B4-BE49-F238E27FC236}">
                <a16:creationId xmlns:a16="http://schemas.microsoft.com/office/drawing/2014/main" id="{C8505A03-474D-BDCF-C9D8-5E1BBFC7AA76}"/>
              </a:ext>
            </a:extLst>
          </p:cNvPr>
          <p:cNvPicPr>
            <a:picLocks noChangeAspect="1"/>
          </p:cNvPicPr>
          <p:nvPr/>
        </p:nvPicPr>
        <p:blipFill>
          <a:blip r:embed="rId3"/>
          <a:stretch>
            <a:fillRect/>
          </a:stretch>
        </p:blipFill>
        <p:spPr>
          <a:xfrm flipV="1">
            <a:off x="3554" y="465679"/>
            <a:ext cx="7560000" cy="33751"/>
          </a:xfrm>
          <a:prstGeom prst="rect">
            <a:avLst/>
          </a:prstGeom>
        </p:spPr>
      </p:pic>
      <p:pic>
        <p:nvPicPr>
          <p:cNvPr id="12" name="図 11">
            <a:extLst>
              <a:ext uri="{FF2B5EF4-FFF2-40B4-BE49-F238E27FC236}">
                <a16:creationId xmlns:a16="http://schemas.microsoft.com/office/drawing/2014/main" id="{3E24DB35-5C71-2978-BDCC-2523BC61169C}"/>
              </a:ext>
            </a:extLst>
          </p:cNvPr>
          <p:cNvPicPr>
            <a:picLocks noChangeAspect="1"/>
          </p:cNvPicPr>
          <p:nvPr/>
        </p:nvPicPr>
        <p:blipFill>
          <a:blip r:embed="rId4"/>
          <a:stretch>
            <a:fillRect/>
          </a:stretch>
        </p:blipFill>
        <p:spPr>
          <a:xfrm>
            <a:off x="4559642" y="93111"/>
            <a:ext cx="2893377" cy="325682"/>
          </a:xfrm>
          <a:prstGeom prst="rect">
            <a:avLst/>
          </a:prstGeom>
        </p:spPr>
      </p:pic>
      <p:sp>
        <p:nvSpPr>
          <p:cNvPr id="13" name="正方形/長方形 12">
            <a:extLst>
              <a:ext uri="{FF2B5EF4-FFF2-40B4-BE49-F238E27FC236}">
                <a16:creationId xmlns:a16="http://schemas.microsoft.com/office/drawing/2014/main" id="{8D58207C-8636-5325-3CC7-2B37ABE16A58}"/>
              </a:ext>
            </a:extLst>
          </p:cNvPr>
          <p:cNvSpPr/>
          <p:nvPr/>
        </p:nvSpPr>
        <p:spPr>
          <a:xfrm>
            <a:off x="-6619069" y="9176100"/>
            <a:ext cx="4353140" cy="327779"/>
          </a:xfrm>
          <a:prstGeom prst="rect">
            <a:avLst/>
          </a:prstGeom>
          <a:solidFill>
            <a:schemeClr val="bg1">
              <a:alpha val="50000"/>
            </a:schemeClr>
          </a:solidFill>
          <a:ln w="38100">
            <a:noFill/>
            <a:headEnd type="non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［注］地理院地図</a:t>
            </a:r>
            <a:r>
              <a:rPr kumimoji="1" lang="en-US" altLang="ja-JP"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Vector</a:t>
            </a:r>
            <a:r>
              <a:rPr kumimoji="1" lang="ja-JP" altLang="en-US"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（白地図）を加工して作成</a:t>
            </a:r>
            <a:endParaRPr kumimoji="1" lang="en-US" altLang="ja-JP"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endParaRPr>
          </a:p>
        </p:txBody>
      </p:sp>
      <p:sp>
        <p:nvSpPr>
          <p:cNvPr id="15" name="四角形: 角を丸くする 14">
            <a:extLst>
              <a:ext uri="{FF2B5EF4-FFF2-40B4-BE49-F238E27FC236}">
                <a16:creationId xmlns:a16="http://schemas.microsoft.com/office/drawing/2014/main" id="{2259B9AD-D786-EC69-487B-D1D05D8D9F6F}"/>
              </a:ext>
            </a:extLst>
          </p:cNvPr>
          <p:cNvSpPr/>
          <p:nvPr/>
        </p:nvSpPr>
        <p:spPr>
          <a:xfrm>
            <a:off x="173957" y="6838258"/>
            <a:ext cx="2160000" cy="38305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latin typeface="BIZ UDゴシック" panose="020B0400000000000000" pitchFamily="49" charset="-128"/>
                <a:ea typeface="BIZ UDゴシック" panose="020B0400000000000000" pitchFamily="49" charset="-128"/>
              </a:rPr>
              <a:t>運行時間</a:t>
            </a:r>
          </a:p>
        </p:txBody>
      </p:sp>
      <p:sp>
        <p:nvSpPr>
          <p:cNvPr id="28" name="テキスト ボックス 27">
            <a:extLst>
              <a:ext uri="{FF2B5EF4-FFF2-40B4-BE49-F238E27FC236}">
                <a16:creationId xmlns:a16="http://schemas.microsoft.com/office/drawing/2014/main" id="{527A7C8F-3ACD-7EA5-0BD9-AA9FBDCF443C}"/>
              </a:ext>
            </a:extLst>
          </p:cNvPr>
          <p:cNvSpPr txBox="1"/>
          <p:nvPr/>
        </p:nvSpPr>
        <p:spPr>
          <a:xfrm>
            <a:off x="157030" y="8786184"/>
            <a:ext cx="7281717" cy="830997"/>
          </a:xfrm>
          <a:prstGeom prst="rect">
            <a:avLst/>
          </a:prstGeom>
          <a:noFill/>
        </p:spPr>
        <p:txBody>
          <a:bodyPr wrap="square">
            <a:spAutoFit/>
          </a:bodyPr>
          <a:lstStyle/>
          <a:p>
            <a:r>
              <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 </a:t>
            </a:r>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定員には限りがあります。乗車人数によってはお待ちいただく場合があり</a:t>
            </a:r>
            <a:endParaRPr kumimoji="1" lang="en-US" altLang="ja-JP" sz="1600" b="1" dirty="0">
              <a:latin typeface="BIZ UDゴシック" panose="020B0400000000000000" pitchFamily="49" charset="-128"/>
              <a:ea typeface="BIZ UDゴシック" panose="020B0400000000000000" pitchFamily="49" charset="-128"/>
              <a:cs typeface="Microsoft GothicNeo" panose="020B0500000101010101" pitchFamily="34" charset="-127"/>
            </a:endParaRPr>
          </a:p>
          <a:p>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　 ますので、時間に余裕を持ってご利用ください。</a:t>
            </a:r>
            <a:endParaRPr kumimoji="1" lang="en-US" altLang="ja-JP" sz="1600" b="1" dirty="0">
              <a:latin typeface="BIZ UDゴシック" panose="020B0400000000000000" pitchFamily="49" charset="-128"/>
              <a:ea typeface="BIZ UDゴシック" panose="020B0400000000000000" pitchFamily="49" charset="-128"/>
              <a:cs typeface="Microsoft GothicNeo" panose="020B0500000101010101" pitchFamily="34" charset="-127"/>
            </a:endParaRPr>
          </a:p>
          <a:p>
            <a:r>
              <a:rPr kumimoji="1" lang="en-US" altLang="ja-JP" sz="1600" b="1"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 運行本数には限りがあるため、ご乗車いただけない場合がございます。</a:t>
            </a:r>
          </a:p>
        </p:txBody>
      </p:sp>
      <p:sp>
        <p:nvSpPr>
          <p:cNvPr id="20" name="テキスト ボックス 19">
            <a:extLst>
              <a:ext uri="{FF2B5EF4-FFF2-40B4-BE49-F238E27FC236}">
                <a16:creationId xmlns:a16="http://schemas.microsoft.com/office/drawing/2014/main" id="{7207DF74-5269-5B30-88CF-1E08846588D0}"/>
              </a:ext>
            </a:extLst>
          </p:cNvPr>
          <p:cNvSpPr txBox="1"/>
          <p:nvPr/>
        </p:nvSpPr>
        <p:spPr>
          <a:xfrm>
            <a:off x="7692725" y="2570304"/>
            <a:ext cx="1800493" cy="369332"/>
          </a:xfrm>
          <a:prstGeom prst="rect">
            <a:avLst/>
          </a:prstGeom>
          <a:noFill/>
        </p:spPr>
        <p:txBody>
          <a:bodyPr wrap="none" rtlCol="0">
            <a:spAutoFit/>
          </a:bodyPr>
          <a:lstStyle/>
          <a:p>
            <a:r>
              <a:rPr kumimoji="1" lang="ja-JP" altLang="en-US">
                <a:latin typeface="Meiryo UI" panose="020B0604030504040204" pitchFamily="50" charset="-128"/>
                <a:ea typeface="Meiryo UI" panose="020B0604030504040204" pitchFamily="50" charset="-128"/>
              </a:rPr>
              <a:t>←会場個別事象</a:t>
            </a:r>
          </a:p>
        </p:txBody>
      </p:sp>
      <p:sp>
        <p:nvSpPr>
          <p:cNvPr id="38" name="テキスト ボックス 37">
            <a:extLst>
              <a:ext uri="{FF2B5EF4-FFF2-40B4-BE49-F238E27FC236}">
                <a16:creationId xmlns:a16="http://schemas.microsoft.com/office/drawing/2014/main" id="{3DA73D0B-A0EA-240C-4DF7-EABA3CB3903E}"/>
              </a:ext>
            </a:extLst>
          </p:cNvPr>
          <p:cNvSpPr txBox="1"/>
          <p:nvPr/>
        </p:nvSpPr>
        <p:spPr>
          <a:xfrm>
            <a:off x="-3713093" y="2078123"/>
            <a:ext cx="922734" cy="206477"/>
          </a:xfrm>
          <a:prstGeom prst="rect">
            <a:avLst/>
          </a:prstGeom>
          <a:solidFill>
            <a:srgbClr val="FFFF00">
              <a:alpha val="20000"/>
            </a:srgbClr>
          </a:solidFill>
          <a:ln>
            <a:solidFill>
              <a:schemeClr val="tx1"/>
            </a:solidFill>
          </a:ln>
        </p:spPr>
        <p:txBody>
          <a:bodyPr wrap="square" lIns="18000" tIns="10800" rIns="18000" bIns="10800" rtlCol="0">
            <a:spAutoFit/>
          </a:bodyPr>
          <a:lstStyle/>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入場ゲート</a:t>
            </a:r>
            <a:endPar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endParaRPr>
          </a:p>
        </p:txBody>
      </p:sp>
      <p:grpSp>
        <p:nvGrpSpPr>
          <p:cNvPr id="36" name="グループ化 35">
            <a:extLst>
              <a:ext uri="{FF2B5EF4-FFF2-40B4-BE49-F238E27FC236}">
                <a16:creationId xmlns:a16="http://schemas.microsoft.com/office/drawing/2014/main" id="{DAD8C3CA-F28E-0FFE-6EE5-C25687DD7CB8}"/>
              </a:ext>
            </a:extLst>
          </p:cNvPr>
          <p:cNvGrpSpPr/>
          <p:nvPr/>
        </p:nvGrpSpPr>
        <p:grpSpPr>
          <a:xfrm>
            <a:off x="-6064491" y="1860016"/>
            <a:ext cx="432000" cy="716826"/>
            <a:chOff x="11704320" y="3167018"/>
            <a:chExt cx="432000" cy="716826"/>
          </a:xfrm>
        </p:grpSpPr>
        <p:sp>
          <p:nvSpPr>
            <p:cNvPr id="39" name="楕円 38">
              <a:extLst>
                <a:ext uri="{FF2B5EF4-FFF2-40B4-BE49-F238E27FC236}">
                  <a16:creationId xmlns:a16="http://schemas.microsoft.com/office/drawing/2014/main" id="{157CD3B0-C59E-E9CC-A241-8F26D9315599}"/>
                </a:ext>
              </a:extLst>
            </p:cNvPr>
            <p:cNvSpPr/>
            <p:nvPr/>
          </p:nvSpPr>
          <p:spPr>
            <a:xfrm>
              <a:off x="11704320" y="3451844"/>
              <a:ext cx="432000" cy="432000"/>
            </a:xfrm>
            <a:prstGeom prst="ellipse">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二等辺三角形 39">
              <a:extLst>
                <a:ext uri="{FF2B5EF4-FFF2-40B4-BE49-F238E27FC236}">
                  <a16:creationId xmlns:a16="http://schemas.microsoft.com/office/drawing/2014/main" id="{A2A14FCB-B173-27B3-ED39-3AC399F60307}"/>
                </a:ext>
              </a:extLst>
            </p:cNvPr>
            <p:cNvSpPr/>
            <p:nvPr/>
          </p:nvSpPr>
          <p:spPr>
            <a:xfrm>
              <a:off x="11834400" y="3462103"/>
              <a:ext cx="172020" cy="207360"/>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二等辺三角形 40">
              <a:extLst>
                <a:ext uri="{FF2B5EF4-FFF2-40B4-BE49-F238E27FC236}">
                  <a16:creationId xmlns:a16="http://schemas.microsoft.com/office/drawing/2014/main" id="{75520A77-51E5-0046-4ECE-B509C1DDF32E}"/>
                </a:ext>
              </a:extLst>
            </p:cNvPr>
            <p:cNvSpPr/>
            <p:nvPr/>
          </p:nvSpPr>
          <p:spPr>
            <a:xfrm rot="10800000">
              <a:off x="11834310" y="3666204"/>
              <a:ext cx="172020" cy="20736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F903F37F-54CB-9B2D-4E38-8C560B697C55}"/>
                </a:ext>
              </a:extLst>
            </p:cNvPr>
            <p:cNvSpPr txBox="1"/>
            <p:nvPr/>
          </p:nvSpPr>
          <p:spPr>
            <a:xfrm>
              <a:off x="11761462" y="3167018"/>
              <a:ext cx="317716" cy="338554"/>
            </a:xfrm>
            <a:prstGeom prst="rect">
              <a:avLst/>
            </a:prstGeom>
            <a:noFill/>
          </p:spPr>
          <p:txBody>
            <a:bodyPr wrap="none" rtlCol="0">
              <a:spAutoFit/>
            </a:bodyPr>
            <a:lstStyle/>
            <a:p>
              <a:r>
                <a:rPr kumimoji="1" lang="en-US" altLang="ja-JP" sz="1600"/>
                <a:t>N</a:t>
              </a:r>
              <a:endParaRPr kumimoji="1" lang="ja-JP" altLang="en-US" sz="1600"/>
            </a:p>
          </p:txBody>
        </p:sp>
      </p:grpSp>
      <p:sp>
        <p:nvSpPr>
          <p:cNvPr id="57" name="正方形/長方形 56">
            <a:extLst>
              <a:ext uri="{FF2B5EF4-FFF2-40B4-BE49-F238E27FC236}">
                <a16:creationId xmlns:a16="http://schemas.microsoft.com/office/drawing/2014/main" id="{435B5022-4308-455C-DA1D-BD1930D200C1}"/>
              </a:ext>
            </a:extLst>
          </p:cNvPr>
          <p:cNvSpPr/>
          <p:nvPr/>
        </p:nvSpPr>
        <p:spPr>
          <a:xfrm>
            <a:off x="-6228085" y="4651378"/>
            <a:ext cx="666295" cy="4188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6" name="グループ化 55">
            <a:extLst>
              <a:ext uri="{FF2B5EF4-FFF2-40B4-BE49-F238E27FC236}">
                <a16:creationId xmlns:a16="http://schemas.microsoft.com/office/drawing/2014/main" id="{DB5292FE-9916-68BB-B2DC-6E657A550AB9}"/>
              </a:ext>
            </a:extLst>
          </p:cNvPr>
          <p:cNvGrpSpPr/>
          <p:nvPr/>
        </p:nvGrpSpPr>
        <p:grpSpPr>
          <a:xfrm>
            <a:off x="-5999040" y="3639805"/>
            <a:ext cx="409611" cy="141225"/>
            <a:chOff x="11843657" y="9618613"/>
            <a:chExt cx="814252" cy="169821"/>
          </a:xfrm>
        </p:grpSpPr>
        <p:cxnSp>
          <p:nvCxnSpPr>
            <p:cNvPr id="50" name="直線コネクタ 49">
              <a:extLst>
                <a:ext uri="{FF2B5EF4-FFF2-40B4-BE49-F238E27FC236}">
                  <a16:creationId xmlns:a16="http://schemas.microsoft.com/office/drawing/2014/main" id="{06E1FA5A-2905-DDC9-7D46-4417743AF312}"/>
                </a:ext>
              </a:extLst>
            </p:cNvPr>
            <p:cNvCxnSpPr/>
            <p:nvPr/>
          </p:nvCxnSpPr>
          <p:spPr>
            <a:xfrm>
              <a:off x="11843657" y="9622971"/>
              <a:ext cx="0" cy="165463"/>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51" name="直線コネクタ 50">
              <a:extLst>
                <a:ext uri="{FF2B5EF4-FFF2-40B4-BE49-F238E27FC236}">
                  <a16:creationId xmlns:a16="http://schemas.microsoft.com/office/drawing/2014/main" id="{7C2FFBFD-196B-2B31-E4CD-CB03F06B4816}"/>
                </a:ext>
              </a:extLst>
            </p:cNvPr>
            <p:cNvCxnSpPr/>
            <p:nvPr/>
          </p:nvCxnSpPr>
          <p:spPr>
            <a:xfrm>
              <a:off x="12657909" y="9618613"/>
              <a:ext cx="0" cy="165463"/>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52" name="直線コネクタ 51">
              <a:extLst>
                <a:ext uri="{FF2B5EF4-FFF2-40B4-BE49-F238E27FC236}">
                  <a16:creationId xmlns:a16="http://schemas.microsoft.com/office/drawing/2014/main" id="{4A1F56DB-0F28-F898-DFAC-173B4992771B}"/>
                </a:ext>
              </a:extLst>
            </p:cNvPr>
            <p:cNvCxnSpPr>
              <a:cxnSpLocks/>
            </p:cNvCxnSpPr>
            <p:nvPr/>
          </p:nvCxnSpPr>
          <p:spPr>
            <a:xfrm flipH="1">
              <a:off x="11843657" y="9784076"/>
              <a:ext cx="814252" cy="0"/>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grpSp>
      <p:sp>
        <p:nvSpPr>
          <p:cNvPr id="58" name="テキスト ボックス 57">
            <a:extLst>
              <a:ext uri="{FF2B5EF4-FFF2-40B4-BE49-F238E27FC236}">
                <a16:creationId xmlns:a16="http://schemas.microsoft.com/office/drawing/2014/main" id="{8852CB9E-94DE-68BC-5000-28462BB5D9B5}"/>
              </a:ext>
            </a:extLst>
          </p:cNvPr>
          <p:cNvSpPr txBox="1"/>
          <p:nvPr/>
        </p:nvSpPr>
        <p:spPr>
          <a:xfrm>
            <a:off x="-4897311" y="1899066"/>
            <a:ext cx="666295" cy="307777"/>
          </a:xfrm>
          <a:prstGeom prst="rect">
            <a:avLst/>
          </a:prstGeom>
          <a:noFill/>
        </p:spPr>
        <p:txBody>
          <a:bodyPr wrap="square" rtlCol="0">
            <a:spAutoFit/>
          </a:bodyPr>
          <a:lstStyle/>
          <a:p>
            <a:r>
              <a:rPr kumimoji="1" lang="en-US" altLang="ja-JP" sz="1400" dirty="0"/>
              <a:t>30m</a:t>
            </a:r>
            <a:endParaRPr kumimoji="1" lang="ja-JP" altLang="en-US" sz="1400" dirty="0"/>
          </a:p>
        </p:txBody>
      </p:sp>
      <p:sp>
        <p:nvSpPr>
          <p:cNvPr id="14" name="フリーフォーム: 図形 13">
            <a:extLst>
              <a:ext uri="{FF2B5EF4-FFF2-40B4-BE49-F238E27FC236}">
                <a16:creationId xmlns:a16="http://schemas.microsoft.com/office/drawing/2014/main" id="{CFE48634-7033-A999-4F3F-57A9E2DE0FF1}"/>
              </a:ext>
            </a:extLst>
          </p:cNvPr>
          <p:cNvSpPr/>
          <p:nvPr/>
        </p:nvSpPr>
        <p:spPr>
          <a:xfrm>
            <a:off x="-3575190" y="5352962"/>
            <a:ext cx="431307" cy="579863"/>
          </a:xfrm>
          <a:custGeom>
            <a:avLst/>
            <a:gdLst>
              <a:gd name="connsiteX0" fmla="*/ 401444 w 401444"/>
              <a:gd name="connsiteY0" fmla="*/ 0 h 579863"/>
              <a:gd name="connsiteX1" fmla="*/ 379142 w 401444"/>
              <a:gd name="connsiteY1" fmla="*/ 312234 h 579863"/>
              <a:gd name="connsiteX2" fmla="*/ 390293 w 401444"/>
              <a:gd name="connsiteY2" fmla="*/ 512956 h 579863"/>
              <a:gd name="connsiteX3" fmla="*/ 0 w 401444"/>
              <a:gd name="connsiteY3" fmla="*/ 579863 h 579863"/>
              <a:gd name="connsiteX4" fmla="*/ 178420 w 401444"/>
              <a:gd name="connsiteY4" fmla="*/ 200722 h 579863"/>
              <a:gd name="connsiteX5" fmla="*/ 401444 w 401444"/>
              <a:gd name="connsiteY5" fmla="*/ 0 h 5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1444" h="579863">
                <a:moveTo>
                  <a:pt x="401444" y="0"/>
                </a:moveTo>
                <a:lnTo>
                  <a:pt x="379142" y="312234"/>
                </a:lnTo>
                <a:lnTo>
                  <a:pt x="390293" y="512956"/>
                </a:lnTo>
                <a:lnTo>
                  <a:pt x="0" y="579863"/>
                </a:lnTo>
                <a:lnTo>
                  <a:pt x="178420" y="200722"/>
                </a:lnTo>
                <a:lnTo>
                  <a:pt x="401444" y="0"/>
                </a:lnTo>
                <a:close/>
              </a:path>
            </a:pathLst>
          </a:custGeom>
          <a:solidFill>
            <a:srgbClr val="156082">
              <a:alpha val="2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90EDC70E-2E10-CEBD-393C-D18DBEA73857}"/>
              </a:ext>
            </a:extLst>
          </p:cNvPr>
          <p:cNvSpPr txBox="1"/>
          <p:nvPr/>
        </p:nvSpPr>
        <p:spPr>
          <a:xfrm flipH="1">
            <a:off x="-5440235" y="5359763"/>
            <a:ext cx="512956" cy="461665"/>
          </a:xfrm>
          <a:prstGeom prst="rect">
            <a:avLst/>
          </a:prstGeom>
          <a:noFill/>
          <a:ln>
            <a:solidFill>
              <a:schemeClr val="bg1"/>
            </a:solidFill>
          </a:ln>
        </p:spPr>
        <p:txBody>
          <a:bodyPr wrap="square" rtlCol="0">
            <a:spAutoFit/>
          </a:bodyPr>
          <a:lstStyle/>
          <a:p>
            <a:r>
              <a:rPr kumimoji="1" lang="ja-JP" altLang="en-US" sz="2400" dirty="0">
                <a:solidFill>
                  <a:srgbClr val="FF0000"/>
                </a:solidFill>
              </a:rPr>
              <a:t>★</a:t>
            </a:r>
          </a:p>
        </p:txBody>
      </p:sp>
      <p:sp>
        <p:nvSpPr>
          <p:cNvPr id="16" name="正方形/長方形 15">
            <a:extLst>
              <a:ext uri="{FF2B5EF4-FFF2-40B4-BE49-F238E27FC236}">
                <a16:creationId xmlns:a16="http://schemas.microsoft.com/office/drawing/2014/main" id="{BD2322AC-5355-ACE2-B87E-2BCB15873413}"/>
              </a:ext>
            </a:extLst>
          </p:cNvPr>
          <p:cNvSpPr/>
          <p:nvPr/>
        </p:nvSpPr>
        <p:spPr>
          <a:xfrm rot="21275683">
            <a:off x="-5227604" y="4418481"/>
            <a:ext cx="292617" cy="1774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矢印コネクタ 17">
            <a:extLst>
              <a:ext uri="{FF2B5EF4-FFF2-40B4-BE49-F238E27FC236}">
                <a16:creationId xmlns:a16="http://schemas.microsoft.com/office/drawing/2014/main" id="{056FB5E8-A586-F5DF-5726-A30DB570067A}"/>
              </a:ext>
            </a:extLst>
          </p:cNvPr>
          <p:cNvCxnSpPr>
            <a:cxnSpLocks/>
          </p:cNvCxnSpPr>
          <p:nvPr/>
        </p:nvCxnSpPr>
        <p:spPr>
          <a:xfrm>
            <a:off x="-3913952" y="5220724"/>
            <a:ext cx="401718" cy="0"/>
          </a:xfrm>
          <a:prstGeom prst="straightConnector1">
            <a:avLst/>
          </a:prstGeom>
          <a:ln w="38100">
            <a:solidFill>
              <a:srgbClr val="FF99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フリーフォーム: 図形 28">
            <a:extLst>
              <a:ext uri="{FF2B5EF4-FFF2-40B4-BE49-F238E27FC236}">
                <a16:creationId xmlns:a16="http://schemas.microsoft.com/office/drawing/2014/main" id="{4AB4E7FD-1C84-5D04-87B1-7C8C6CDBDF21}"/>
              </a:ext>
            </a:extLst>
          </p:cNvPr>
          <p:cNvSpPr/>
          <p:nvPr/>
        </p:nvSpPr>
        <p:spPr>
          <a:xfrm>
            <a:off x="11345658" y="4860808"/>
            <a:ext cx="4449337" cy="2018371"/>
          </a:xfrm>
          <a:custGeom>
            <a:avLst/>
            <a:gdLst>
              <a:gd name="connsiteX0" fmla="*/ 0 w 4449337"/>
              <a:gd name="connsiteY0" fmla="*/ 724829 h 2018371"/>
              <a:gd name="connsiteX1" fmla="*/ 334537 w 4449337"/>
              <a:gd name="connsiteY1" fmla="*/ 2018371 h 2018371"/>
              <a:gd name="connsiteX2" fmla="*/ 1025912 w 4449337"/>
              <a:gd name="connsiteY2" fmla="*/ 1884556 h 2018371"/>
              <a:gd name="connsiteX3" fmla="*/ 1282390 w 4449337"/>
              <a:gd name="connsiteY3" fmla="*/ 1839951 h 2018371"/>
              <a:gd name="connsiteX4" fmla="*/ 1862254 w 4449337"/>
              <a:gd name="connsiteY4" fmla="*/ 1795346 h 2018371"/>
              <a:gd name="connsiteX5" fmla="*/ 2219093 w 4449337"/>
              <a:gd name="connsiteY5" fmla="*/ 1717288 h 2018371"/>
              <a:gd name="connsiteX6" fmla="*/ 2676293 w 4449337"/>
              <a:gd name="connsiteY6" fmla="*/ 1550019 h 2018371"/>
              <a:gd name="connsiteX7" fmla="*/ 3021981 w 4449337"/>
              <a:gd name="connsiteY7" fmla="*/ 1382751 h 2018371"/>
              <a:gd name="connsiteX8" fmla="*/ 3713356 w 4449337"/>
              <a:gd name="connsiteY8" fmla="*/ 1137424 h 2018371"/>
              <a:gd name="connsiteX9" fmla="*/ 4449337 w 4449337"/>
              <a:gd name="connsiteY9" fmla="*/ 880946 h 2018371"/>
              <a:gd name="connsiteX10" fmla="*/ 4427034 w 4449337"/>
              <a:gd name="connsiteY10" fmla="*/ 0 h 2018371"/>
              <a:gd name="connsiteX11" fmla="*/ 2988527 w 4449337"/>
              <a:gd name="connsiteY11" fmla="*/ 133814 h 2018371"/>
              <a:gd name="connsiteX12" fmla="*/ 2352907 w 4449337"/>
              <a:gd name="connsiteY12" fmla="*/ 278780 h 2018371"/>
              <a:gd name="connsiteX13" fmla="*/ 2286000 w 4449337"/>
              <a:gd name="connsiteY13" fmla="*/ 211873 h 2018371"/>
              <a:gd name="connsiteX14" fmla="*/ 1416205 w 4449337"/>
              <a:gd name="connsiteY14" fmla="*/ 457200 h 2018371"/>
              <a:gd name="connsiteX15" fmla="*/ 735981 w 4449337"/>
              <a:gd name="connsiteY15" fmla="*/ 579863 h 2018371"/>
              <a:gd name="connsiteX16" fmla="*/ 323385 w 4449337"/>
              <a:gd name="connsiteY16" fmla="*/ 646771 h 2018371"/>
              <a:gd name="connsiteX17" fmla="*/ 0 w 4449337"/>
              <a:gd name="connsiteY17" fmla="*/ 724829 h 2018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49337" h="2018371">
                <a:moveTo>
                  <a:pt x="0" y="724829"/>
                </a:moveTo>
                <a:lnTo>
                  <a:pt x="334537" y="2018371"/>
                </a:lnTo>
                <a:lnTo>
                  <a:pt x="1025912" y="1884556"/>
                </a:lnTo>
                <a:lnTo>
                  <a:pt x="1282390" y="1839951"/>
                </a:lnTo>
                <a:lnTo>
                  <a:pt x="1862254" y="1795346"/>
                </a:lnTo>
                <a:lnTo>
                  <a:pt x="2219093" y="1717288"/>
                </a:lnTo>
                <a:lnTo>
                  <a:pt x="2676293" y="1550019"/>
                </a:lnTo>
                <a:lnTo>
                  <a:pt x="3021981" y="1382751"/>
                </a:lnTo>
                <a:lnTo>
                  <a:pt x="3713356" y="1137424"/>
                </a:lnTo>
                <a:lnTo>
                  <a:pt x="4449337" y="880946"/>
                </a:lnTo>
                <a:lnTo>
                  <a:pt x="4427034" y="0"/>
                </a:lnTo>
                <a:lnTo>
                  <a:pt x="2988527" y="133814"/>
                </a:lnTo>
                <a:lnTo>
                  <a:pt x="2352907" y="278780"/>
                </a:lnTo>
                <a:lnTo>
                  <a:pt x="2286000" y="211873"/>
                </a:lnTo>
                <a:lnTo>
                  <a:pt x="1416205" y="457200"/>
                </a:lnTo>
                <a:lnTo>
                  <a:pt x="735981" y="579863"/>
                </a:lnTo>
                <a:lnTo>
                  <a:pt x="323385" y="646771"/>
                </a:lnTo>
                <a:lnTo>
                  <a:pt x="0" y="724829"/>
                </a:lnTo>
                <a:close/>
              </a:path>
            </a:pathLst>
          </a:custGeom>
          <a:solidFill>
            <a:srgbClr val="FF00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54D35E7E-A128-6175-2FBC-7FE1F0A1128A}"/>
              </a:ext>
            </a:extLst>
          </p:cNvPr>
          <p:cNvSpPr txBox="1"/>
          <p:nvPr/>
        </p:nvSpPr>
        <p:spPr>
          <a:xfrm>
            <a:off x="-3000658" y="337780"/>
            <a:ext cx="1876075" cy="575809"/>
          </a:xfrm>
          <a:prstGeom prst="rect">
            <a:avLst/>
          </a:prstGeom>
          <a:solidFill>
            <a:schemeClr val="accent1">
              <a:lumMod val="40000"/>
              <a:lumOff val="60000"/>
              <a:alpha val="69804"/>
            </a:schemeClr>
          </a:solidFill>
          <a:ln>
            <a:solidFill>
              <a:schemeClr val="tx1"/>
            </a:solidFill>
          </a:ln>
        </p:spPr>
        <p:txBody>
          <a:bodyPr wrap="square" lIns="18000" tIns="10800" rIns="18000" bIns="10800" rtlCol="0">
            <a:spAutoFit/>
          </a:bodyPr>
          <a:lstStyle/>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会場</a:t>
            </a:r>
            <a:endPar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endParaRPr>
          </a:p>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田原市赤羽根町大石海岸</a:t>
            </a:r>
            <a:endPar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endParaRPr>
          </a:p>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　太平洋ロングビーチ</a:t>
            </a:r>
            <a:endPar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endParaRPr>
          </a:p>
        </p:txBody>
      </p:sp>
      <p:sp>
        <p:nvSpPr>
          <p:cNvPr id="7" name="吹き出し: 四角形 6">
            <a:extLst>
              <a:ext uri="{FF2B5EF4-FFF2-40B4-BE49-F238E27FC236}">
                <a16:creationId xmlns:a16="http://schemas.microsoft.com/office/drawing/2014/main" id="{C9A848E6-D325-B0C7-67DE-D8639C035939}"/>
              </a:ext>
            </a:extLst>
          </p:cNvPr>
          <p:cNvSpPr/>
          <p:nvPr/>
        </p:nvSpPr>
        <p:spPr>
          <a:xfrm>
            <a:off x="-5632491" y="503221"/>
            <a:ext cx="1503696" cy="622290"/>
          </a:xfrm>
          <a:prstGeom prst="wedgeRectCallout">
            <a:avLst>
              <a:gd name="adj1" fmla="val 88694"/>
              <a:gd name="adj2" fmla="val 22404"/>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effectLst>
                  <a:glow>
                    <a:schemeClr val="tx1"/>
                  </a:glow>
                </a:effectLst>
                <a:latin typeface="BIZ UDゴシック" panose="020B0400000000000000" pitchFamily="49" charset="-128"/>
                <a:ea typeface="BIZ UDゴシック" panose="020B0400000000000000" pitchFamily="49" charset="-128"/>
              </a:rPr>
              <a:t>シャトルバス</a:t>
            </a:r>
            <a:endParaRPr kumimoji="1" lang="en-US" altLang="ja-JP" sz="1600" b="1" dirty="0">
              <a:effectLst>
                <a:glow>
                  <a:schemeClr val="tx1"/>
                </a:glow>
              </a:effectLst>
              <a:latin typeface="BIZ UDゴシック" panose="020B0400000000000000" pitchFamily="49" charset="-128"/>
              <a:ea typeface="BIZ UDゴシック" panose="020B0400000000000000" pitchFamily="49" charset="-128"/>
            </a:endParaRPr>
          </a:p>
          <a:p>
            <a:pPr algn="ctr"/>
            <a:r>
              <a:rPr kumimoji="1" lang="ja-JP" altLang="en-US" sz="1600" b="1" dirty="0">
                <a:effectLst>
                  <a:glow>
                    <a:schemeClr val="tx1"/>
                  </a:glow>
                </a:effectLst>
                <a:latin typeface="BIZ UDゴシック" panose="020B0400000000000000" pitchFamily="49" charset="-128"/>
                <a:ea typeface="BIZ UDゴシック" panose="020B0400000000000000" pitchFamily="49" charset="-128"/>
              </a:rPr>
              <a:t>乗降場</a:t>
            </a:r>
          </a:p>
        </p:txBody>
      </p:sp>
      <p:sp>
        <p:nvSpPr>
          <p:cNvPr id="19" name="テキスト ボックス 18">
            <a:extLst>
              <a:ext uri="{FF2B5EF4-FFF2-40B4-BE49-F238E27FC236}">
                <a16:creationId xmlns:a16="http://schemas.microsoft.com/office/drawing/2014/main" id="{8668D9DE-700D-D45E-32FD-559BE141480E}"/>
              </a:ext>
            </a:extLst>
          </p:cNvPr>
          <p:cNvSpPr txBox="1"/>
          <p:nvPr/>
        </p:nvSpPr>
        <p:spPr>
          <a:xfrm>
            <a:off x="0" y="1870476"/>
            <a:ext cx="7289022" cy="584775"/>
          </a:xfrm>
          <a:prstGeom prst="rect">
            <a:avLst/>
          </a:prstGeom>
          <a:noFill/>
        </p:spPr>
        <p:txBody>
          <a:bodyPr wrap="square" rtlCol="0">
            <a:spAutoFit/>
          </a:bodyPr>
          <a:lstStyle/>
          <a:p>
            <a:pPr marL="273050" indent="-273050"/>
            <a:r>
              <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 </a:t>
            </a:r>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バスで藤浪駅まで約</a:t>
            </a:r>
            <a:r>
              <a:rPr kumimoji="1" lang="en-US" altLang="ja-JP" sz="1600" b="1" dirty="0">
                <a:latin typeface="BIZ UDゴシック" panose="020B0400000000000000" pitchFamily="49" charset="-128"/>
                <a:ea typeface="BIZ UDゴシック" panose="020B0400000000000000" pitchFamily="49" charset="-128"/>
                <a:cs typeface="Microsoft GothicNeo" panose="020B0500000101010101" pitchFamily="34" charset="-127"/>
              </a:rPr>
              <a:t>30</a:t>
            </a:r>
            <a:r>
              <a:rPr kumimoji="1" lang="ja-JP" altLang="en-US" sz="1600" b="1" dirty="0">
                <a:latin typeface="BIZ UDゴシック" panose="020B0400000000000000" pitchFamily="49" charset="-128"/>
                <a:ea typeface="BIZ UDゴシック" panose="020B0400000000000000" pitchFamily="49" charset="-128"/>
                <a:cs typeface="Microsoft GothicNeo" panose="020B0500000101010101" pitchFamily="34" charset="-127"/>
              </a:rPr>
              <a:t>分になります。乗車前にトイレ等はお済ませください。</a:t>
            </a:r>
            <a:endParaRPr kumimoji="1" lang="en-US" altLang="ja-JP" sz="1600" b="1" dirty="0">
              <a:latin typeface="BIZ UDゴシック" panose="020B0400000000000000" pitchFamily="49" charset="-128"/>
              <a:ea typeface="BIZ UDゴシック" panose="020B0400000000000000" pitchFamily="49" charset="-128"/>
              <a:cs typeface="Microsoft GothicNeo" panose="020B0500000101010101" pitchFamily="34" charset="-127"/>
            </a:endParaRPr>
          </a:p>
        </p:txBody>
      </p:sp>
      <p:sp>
        <p:nvSpPr>
          <p:cNvPr id="54" name="正方形/長方形 53">
            <a:extLst>
              <a:ext uri="{FF2B5EF4-FFF2-40B4-BE49-F238E27FC236}">
                <a16:creationId xmlns:a16="http://schemas.microsoft.com/office/drawing/2014/main" id="{2182FC36-C36B-9E49-87B3-4B53B9F0B0E3}"/>
              </a:ext>
            </a:extLst>
          </p:cNvPr>
          <p:cNvSpPr/>
          <p:nvPr/>
        </p:nvSpPr>
        <p:spPr>
          <a:xfrm>
            <a:off x="-4394400" y="2766492"/>
            <a:ext cx="3141081" cy="1991736"/>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5" name="直線矢印コネクタ 54">
            <a:extLst>
              <a:ext uri="{FF2B5EF4-FFF2-40B4-BE49-F238E27FC236}">
                <a16:creationId xmlns:a16="http://schemas.microsoft.com/office/drawing/2014/main" id="{01D71D51-ECE8-3A31-46DA-19343FF34002}"/>
              </a:ext>
            </a:extLst>
          </p:cNvPr>
          <p:cNvCxnSpPr>
            <a:cxnSpLocks/>
          </p:cNvCxnSpPr>
          <p:nvPr/>
        </p:nvCxnSpPr>
        <p:spPr>
          <a:xfrm>
            <a:off x="-4243906" y="3035376"/>
            <a:ext cx="557408" cy="0"/>
          </a:xfrm>
          <a:prstGeom prst="straightConnector1">
            <a:avLst/>
          </a:prstGeom>
          <a:ln w="57150">
            <a:solidFill>
              <a:srgbClr val="FF99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9" name="テキスト ボックス 58">
            <a:extLst>
              <a:ext uri="{FF2B5EF4-FFF2-40B4-BE49-F238E27FC236}">
                <a16:creationId xmlns:a16="http://schemas.microsoft.com/office/drawing/2014/main" id="{60EDFBF9-3E5E-0982-65DE-BF49FCCE1AB4}"/>
              </a:ext>
            </a:extLst>
          </p:cNvPr>
          <p:cNvSpPr txBox="1"/>
          <p:nvPr/>
        </p:nvSpPr>
        <p:spPr>
          <a:xfrm>
            <a:off x="-3575189" y="2858027"/>
            <a:ext cx="1569660" cy="369332"/>
          </a:xfrm>
          <a:prstGeom prst="rect">
            <a:avLst/>
          </a:prstGeom>
          <a:noFill/>
        </p:spPr>
        <p:txBody>
          <a:bodyPr wrap="none" rtlCol="0">
            <a:spAutoFit/>
          </a:bodyPr>
          <a:lstStyle/>
          <a:p>
            <a:r>
              <a:rPr kumimoji="1" lang="ja-JP" altLang="en-US" dirty="0">
                <a:latin typeface="BIZ UDゴシック" panose="020B0400000000000000" pitchFamily="49" charset="-128"/>
                <a:ea typeface="BIZ UDゴシック" panose="020B0400000000000000" pitchFamily="49" charset="-128"/>
              </a:rPr>
              <a:t>歩行者ルート</a:t>
            </a:r>
          </a:p>
        </p:txBody>
      </p:sp>
      <p:sp>
        <p:nvSpPr>
          <p:cNvPr id="60" name="テキスト ボックス 59">
            <a:extLst>
              <a:ext uri="{FF2B5EF4-FFF2-40B4-BE49-F238E27FC236}">
                <a16:creationId xmlns:a16="http://schemas.microsoft.com/office/drawing/2014/main" id="{664E49EC-354B-C2D5-803C-3C91CC2256A7}"/>
              </a:ext>
            </a:extLst>
          </p:cNvPr>
          <p:cNvSpPr txBox="1"/>
          <p:nvPr/>
        </p:nvSpPr>
        <p:spPr>
          <a:xfrm>
            <a:off x="-4231016" y="3678372"/>
            <a:ext cx="492443" cy="461665"/>
          </a:xfrm>
          <a:prstGeom prst="rect">
            <a:avLst/>
          </a:prstGeom>
          <a:noFill/>
          <a:ln>
            <a:noFill/>
          </a:ln>
        </p:spPr>
        <p:txBody>
          <a:bodyPr wrap="none" rtlCol="0">
            <a:spAutoFit/>
          </a:bodyPr>
          <a:lstStyle/>
          <a:p>
            <a:r>
              <a:rPr kumimoji="1" lang="ja-JP" altLang="en-US" sz="2400">
                <a:ln>
                  <a:solidFill>
                    <a:schemeClr val="tx1"/>
                  </a:solidFill>
                </a:ln>
                <a:solidFill>
                  <a:srgbClr val="FF0000"/>
                </a:solidFill>
              </a:rPr>
              <a:t>★</a:t>
            </a:r>
          </a:p>
        </p:txBody>
      </p:sp>
      <p:sp>
        <p:nvSpPr>
          <p:cNvPr id="61" name="テキスト ボックス 60">
            <a:extLst>
              <a:ext uri="{FF2B5EF4-FFF2-40B4-BE49-F238E27FC236}">
                <a16:creationId xmlns:a16="http://schemas.microsoft.com/office/drawing/2014/main" id="{3A56354B-7DCE-6110-06C0-39C29FEED999}"/>
              </a:ext>
            </a:extLst>
          </p:cNvPr>
          <p:cNvSpPr txBox="1"/>
          <p:nvPr/>
        </p:nvSpPr>
        <p:spPr>
          <a:xfrm>
            <a:off x="-3575189" y="3733225"/>
            <a:ext cx="1338828" cy="369332"/>
          </a:xfrm>
          <a:prstGeom prst="rect">
            <a:avLst/>
          </a:prstGeom>
          <a:noFill/>
        </p:spPr>
        <p:txBody>
          <a:bodyPr wrap="none" rtlCol="0">
            <a:spAutoFit/>
          </a:bodyPr>
          <a:lstStyle/>
          <a:p>
            <a:r>
              <a:rPr kumimoji="1" lang="ja-JP" altLang="en-US" dirty="0">
                <a:latin typeface="BIZ UDゴシック" panose="020B0400000000000000" pitchFamily="49" charset="-128"/>
                <a:ea typeface="BIZ UDゴシック" panose="020B0400000000000000" pitchFamily="49" charset="-128"/>
              </a:rPr>
              <a:t>入場ゲート</a:t>
            </a:r>
          </a:p>
        </p:txBody>
      </p:sp>
      <p:cxnSp>
        <p:nvCxnSpPr>
          <p:cNvPr id="62" name="直線矢印コネクタ 61">
            <a:extLst>
              <a:ext uri="{FF2B5EF4-FFF2-40B4-BE49-F238E27FC236}">
                <a16:creationId xmlns:a16="http://schemas.microsoft.com/office/drawing/2014/main" id="{32E65F4A-EE9B-65DE-0A99-F205058685FA}"/>
              </a:ext>
            </a:extLst>
          </p:cNvPr>
          <p:cNvCxnSpPr>
            <a:cxnSpLocks/>
          </p:cNvCxnSpPr>
          <p:nvPr/>
        </p:nvCxnSpPr>
        <p:spPr>
          <a:xfrm>
            <a:off x="-4243906" y="3488982"/>
            <a:ext cx="557408" cy="0"/>
          </a:xfrm>
          <a:prstGeom prst="straightConnector1">
            <a:avLst/>
          </a:prstGeom>
          <a:ln w="57150">
            <a:solidFill>
              <a:srgbClr val="0000FF"/>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1F3B6BE9-6C20-D2FB-2B17-1F0EDC489571}"/>
              </a:ext>
            </a:extLst>
          </p:cNvPr>
          <p:cNvSpPr txBox="1"/>
          <p:nvPr/>
        </p:nvSpPr>
        <p:spPr>
          <a:xfrm>
            <a:off x="-3575189" y="3299627"/>
            <a:ext cx="2262158" cy="369332"/>
          </a:xfrm>
          <a:prstGeom prst="rect">
            <a:avLst/>
          </a:prstGeom>
          <a:noFill/>
        </p:spPr>
        <p:txBody>
          <a:bodyPr wrap="none" rtlCol="0">
            <a:spAutoFit/>
          </a:bodyPr>
          <a:lstStyle/>
          <a:p>
            <a:r>
              <a:rPr kumimoji="1" lang="ja-JP" altLang="en-US">
                <a:latin typeface="BIZ UDゴシック" panose="020B0400000000000000" pitchFamily="49" charset="-128"/>
                <a:ea typeface="BIZ UDゴシック" panose="020B0400000000000000" pitchFamily="49" charset="-128"/>
              </a:rPr>
              <a:t>アクセシブルルート</a:t>
            </a:r>
          </a:p>
        </p:txBody>
      </p:sp>
      <p:grpSp>
        <p:nvGrpSpPr>
          <p:cNvPr id="64" name="グループ化 63">
            <a:extLst>
              <a:ext uri="{FF2B5EF4-FFF2-40B4-BE49-F238E27FC236}">
                <a16:creationId xmlns:a16="http://schemas.microsoft.com/office/drawing/2014/main" id="{407BB41F-02DA-AD61-1794-1477BEAF81C3}"/>
              </a:ext>
            </a:extLst>
          </p:cNvPr>
          <p:cNvGrpSpPr/>
          <p:nvPr/>
        </p:nvGrpSpPr>
        <p:grpSpPr>
          <a:xfrm>
            <a:off x="-4128795" y="4262630"/>
            <a:ext cx="288000" cy="288000"/>
            <a:chOff x="-725356" y="6601797"/>
            <a:chExt cx="180000" cy="180000"/>
          </a:xfrm>
        </p:grpSpPr>
        <p:sp>
          <p:nvSpPr>
            <p:cNvPr id="65" name="楕円 64">
              <a:extLst>
                <a:ext uri="{FF2B5EF4-FFF2-40B4-BE49-F238E27FC236}">
                  <a16:creationId xmlns:a16="http://schemas.microsoft.com/office/drawing/2014/main" id="{F49669BB-B7F0-B616-090B-C618F00E7875}"/>
                </a:ext>
              </a:extLst>
            </p:cNvPr>
            <p:cNvSpPr/>
            <p:nvPr/>
          </p:nvSpPr>
          <p:spPr>
            <a:xfrm>
              <a:off x="-725356" y="6601797"/>
              <a:ext cx="180000" cy="180000"/>
            </a:xfrm>
            <a:prstGeom prst="ellipse">
              <a:avLst/>
            </a:prstGeom>
            <a:solidFill>
              <a:srgbClr val="FF0000"/>
            </a:solidFill>
            <a:ln w="28575">
              <a:solidFill>
                <a:schemeClr val="bg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400">
                <a:solidFill>
                  <a:schemeClr val="tx1"/>
                </a:solidFill>
                <a:latin typeface="Meiryo UI" panose="020B0604030504040204" pitchFamily="50" charset="-128"/>
                <a:ea typeface="Meiryo UI" panose="020B0604030504040204" pitchFamily="50" charset="-128"/>
              </a:endParaRPr>
            </a:p>
          </p:txBody>
        </p:sp>
        <p:cxnSp>
          <p:nvCxnSpPr>
            <p:cNvPr id="66" name="直線コネクタ 65">
              <a:extLst>
                <a:ext uri="{FF2B5EF4-FFF2-40B4-BE49-F238E27FC236}">
                  <a16:creationId xmlns:a16="http://schemas.microsoft.com/office/drawing/2014/main" id="{B1618FDA-66B3-769C-6E23-6077CDAB8F0E}"/>
                </a:ext>
              </a:extLst>
            </p:cNvPr>
            <p:cNvCxnSpPr>
              <a:cxnSpLocks/>
              <a:stCxn id="65" idx="1"/>
              <a:endCxn id="65" idx="5"/>
            </p:cNvCxnSpPr>
            <p:nvPr/>
          </p:nvCxnSpPr>
          <p:spPr>
            <a:xfrm>
              <a:off x="-698996" y="6628157"/>
              <a:ext cx="127280" cy="127280"/>
            </a:xfrm>
            <a:prstGeom prst="line">
              <a:avLst/>
            </a:prstGeom>
            <a:ln w="28575">
              <a:solidFill>
                <a:schemeClr val="bg1"/>
              </a:solidFill>
              <a:prstDash val="soli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67" name="直線コネクタ 66">
              <a:extLst>
                <a:ext uri="{FF2B5EF4-FFF2-40B4-BE49-F238E27FC236}">
                  <a16:creationId xmlns:a16="http://schemas.microsoft.com/office/drawing/2014/main" id="{293A4FC7-6DBF-7209-4F5E-E947B4525730}"/>
                </a:ext>
              </a:extLst>
            </p:cNvPr>
            <p:cNvCxnSpPr>
              <a:cxnSpLocks/>
              <a:stCxn id="65" idx="7"/>
              <a:endCxn id="65" idx="3"/>
            </p:cNvCxnSpPr>
            <p:nvPr/>
          </p:nvCxnSpPr>
          <p:spPr>
            <a:xfrm flipH="1">
              <a:off x="-698996" y="6628157"/>
              <a:ext cx="127280" cy="127280"/>
            </a:xfrm>
            <a:prstGeom prst="line">
              <a:avLst/>
            </a:prstGeom>
            <a:ln w="28575">
              <a:solidFill>
                <a:schemeClr val="bg1"/>
              </a:solidFill>
              <a:prstDash val="soli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68" name="テキスト ボックス 67">
            <a:extLst>
              <a:ext uri="{FF2B5EF4-FFF2-40B4-BE49-F238E27FC236}">
                <a16:creationId xmlns:a16="http://schemas.microsoft.com/office/drawing/2014/main" id="{1C851E9E-7549-1128-A60A-CD0830921819}"/>
              </a:ext>
            </a:extLst>
          </p:cNvPr>
          <p:cNvSpPr txBox="1"/>
          <p:nvPr/>
        </p:nvSpPr>
        <p:spPr>
          <a:xfrm>
            <a:off x="-3575190" y="4212439"/>
            <a:ext cx="1107996" cy="369332"/>
          </a:xfrm>
          <a:prstGeom prst="rect">
            <a:avLst/>
          </a:prstGeom>
          <a:noFill/>
        </p:spPr>
        <p:txBody>
          <a:bodyPr wrap="none" rtlCol="0">
            <a:spAutoFit/>
          </a:bodyPr>
          <a:lstStyle/>
          <a:p>
            <a:r>
              <a:rPr kumimoji="1" lang="ja-JP" altLang="en-US">
                <a:latin typeface="BIZ UDゴシック" panose="020B0400000000000000" pitchFamily="49" charset="-128"/>
                <a:ea typeface="BIZ UDゴシック" panose="020B0400000000000000" pitchFamily="49" charset="-128"/>
              </a:rPr>
              <a:t>通行不可</a:t>
            </a:r>
          </a:p>
        </p:txBody>
      </p:sp>
      <p:pic>
        <p:nvPicPr>
          <p:cNvPr id="6" name="図 5" descr="ダイアグラム">
            <a:extLst>
              <a:ext uri="{FF2B5EF4-FFF2-40B4-BE49-F238E27FC236}">
                <a16:creationId xmlns:a16="http://schemas.microsoft.com/office/drawing/2014/main" id="{CA71A33A-4D35-5F84-48E5-A4F510719AC8}"/>
              </a:ext>
            </a:extLst>
          </p:cNvPr>
          <p:cNvPicPr>
            <a:picLocks noChangeAspect="1"/>
          </p:cNvPicPr>
          <p:nvPr/>
        </p:nvPicPr>
        <p:blipFill>
          <a:blip r:embed="rId5">
            <a:extLst>
              <a:ext uri="{28A0092B-C50C-407E-A947-70E740481C1C}">
                <a14:useLocalDpi xmlns:a14="http://schemas.microsoft.com/office/drawing/2010/main" val="0"/>
              </a:ext>
            </a:extLst>
          </a:blip>
          <a:srcRect l="18956" t="15055" r="5490" b="3389"/>
          <a:stretch>
            <a:fillRect/>
          </a:stretch>
        </p:blipFill>
        <p:spPr>
          <a:xfrm>
            <a:off x="1148443" y="3030484"/>
            <a:ext cx="5711651" cy="3660649"/>
          </a:xfrm>
          <a:prstGeom prst="rect">
            <a:avLst/>
          </a:prstGeom>
          <a:ln w="3175">
            <a:solidFill>
              <a:schemeClr val="tx1"/>
            </a:solidFill>
          </a:ln>
        </p:spPr>
      </p:pic>
      <p:sp>
        <p:nvSpPr>
          <p:cNvPr id="8" name="正方形/長方形 7">
            <a:extLst>
              <a:ext uri="{FF2B5EF4-FFF2-40B4-BE49-F238E27FC236}">
                <a16:creationId xmlns:a16="http://schemas.microsoft.com/office/drawing/2014/main" id="{08564BCA-8B56-AF3B-4FE3-AF4905567F71}"/>
              </a:ext>
            </a:extLst>
          </p:cNvPr>
          <p:cNvSpPr/>
          <p:nvPr/>
        </p:nvSpPr>
        <p:spPr>
          <a:xfrm>
            <a:off x="4838176" y="3011448"/>
            <a:ext cx="1813924" cy="3633467"/>
          </a:xfrm>
          <a:prstGeom prst="rect">
            <a:avLst/>
          </a:prstGeom>
          <a:solidFill>
            <a:srgbClr val="FF7C80">
              <a:alpha val="34118"/>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0E4B76FC-7A12-C753-896C-03902570B3D7}"/>
              </a:ext>
            </a:extLst>
          </p:cNvPr>
          <p:cNvSpPr txBox="1"/>
          <p:nvPr/>
        </p:nvSpPr>
        <p:spPr>
          <a:xfrm>
            <a:off x="4559642" y="3594825"/>
            <a:ext cx="2076686" cy="575809"/>
          </a:xfrm>
          <a:prstGeom prst="rect">
            <a:avLst/>
          </a:prstGeom>
          <a:solidFill>
            <a:schemeClr val="accent1">
              <a:lumMod val="40000"/>
              <a:lumOff val="60000"/>
              <a:alpha val="69804"/>
            </a:schemeClr>
          </a:solidFill>
          <a:ln>
            <a:solidFill>
              <a:schemeClr val="tx1"/>
            </a:solidFill>
          </a:ln>
        </p:spPr>
        <p:txBody>
          <a:bodyPr wrap="square" lIns="18000" tIns="10800" rIns="18000" bIns="10800" rtlCol="0">
            <a:spAutoFit/>
          </a:bodyPr>
          <a:lstStyle/>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会場</a:t>
            </a:r>
            <a:endPar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endParaRPr>
          </a:p>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長良川国際レガッタコース（長良川サービスセンター）</a:t>
            </a:r>
            <a:endPar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endParaRPr>
          </a:p>
        </p:txBody>
      </p:sp>
      <p:sp>
        <p:nvSpPr>
          <p:cNvPr id="22" name="テキスト ボックス 21">
            <a:extLst>
              <a:ext uri="{FF2B5EF4-FFF2-40B4-BE49-F238E27FC236}">
                <a16:creationId xmlns:a16="http://schemas.microsoft.com/office/drawing/2014/main" id="{E3C45937-9AD4-F97F-9F42-262DE3411F50}"/>
              </a:ext>
            </a:extLst>
          </p:cNvPr>
          <p:cNvSpPr txBox="1"/>
          <p:nvPr/>
        </p:nvSpPr>
        <p:spPr>
          <a:xfrm>
            <a:off x="3874509" y="4174141"/>
            <a:ext cx="922734" cy="206477"/>
          </a:xfrm>
          <a:prstGeom prst="rect">
            <a:avLst/>
          </a:prstGeom>
          <a:solidFill>
            <a:srgbClr val="FFFF00">
              <a:alpha val="20000"/>
            </a:srgbClr>
          </a:solidFill>
          <a:ln>
            <a:solidFill>
              <a:schemeClr val="tx1"/>
            </a:solidFill>
          </a:ln>
        </p:spPr>
        <p:txBody>
          <a:bodyPr wrap="square" lIns="18000" tIns="10800" rIns="18000" bIns="10800" rtlCol="0">
            <a:spAutoFit/>
          </a:bodyPr>
          <a:lstStyle/>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入場ゲート</a:t>
            </a:r>
            <a:endPar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endParaRPr>
          </a:p>
        </p:txBody>
      </p:sp>
      <p:cxnSp>
        <p:nvCxnSpPr>
          <p:cNvPr id="23" name="直線矢印コネクタ 22">
            <a:extLst>
              <a:ext uri="{FF2B5EF4-FFF2-40B4-BE49-F238E27FC236}">
                <a16:creationId xmlns:a16="http://schemas.microsoft.com/office/drawing/2014/main" id="{AAB97894-91BF-C8EB-120F-7E04083EC37A}"/>
              </a:ext>
            </a:extLst>
          </p:cNvPr>
          <p:cNvCxnSpPr>
            <a:cxnSpLocks/>
          </p:cNvCxnSpPr>
          <p:nvPr/>
        </p:nvCxnSpPr>
        <p:spPr>
          <a:xfrm flipV="1">
            <a:off x="4386499" y="4679686"/>
            <a:ext cx="295568" cy="10615"/>
          </a:xfrm>
          <a:prstGeom prst="straightConnector1">
            <a:avLst/>
          </a:prstGeom>
          <a:ln w="38100">
            <a:solidFill>
              <a:srgbClr val="FF99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7F2E4DEF-E86E-CCCB-9B27-402B88FB7EF5}"/>
              </a:ext>
            </a:extLst>
          </p:cNvPr>
          <p:cNvSpPr txBox="1"/>
          <p:nvPr/>
        </p:nvSpPr>
        <p:spPr>
          <a:xfrm flipH="1">
            <a:off x="3175900" y="4329324"/>
            <a:ext cx="512956" cy="461665"/>
          </a:xfrm>
          <a:prstGeom prst="rect">
            <a:avLst/>
          </a:prstGeom>
          <a:noFill/>
          <a:ln>
            <a:solidFill>
              <a:schemeClr val="bg1"/>
            </a:solidFill>
          </a:ln>
        </p:spPr>
        <p:txBody>
          <a:bodyPr wrap="square" rtlCol="0">
            <a:spAutoFit/>
          </a:bodyPr>
          <a:lstStyle/>
          <a:p>
            <a:r>
              <a:rPr kumimoji="1" lang="ja-JP" altLang="en-US" sz="2400" dirty="0">
                <a:solidFill>
                  <a:srgbClr val="FF0000"/>
                </a:solidFill>
              </a:rPr>
              <a:t>★</a:t>
            </a:r>
          </a:p>
        </p:txBody>
      </p:sp>
      <p:sp>
        <p:nvSpPr>
          <p:cNvPr id="31" name="吹き出し: 四角形 30">
            <a:extLst>
              <a:ext uri="{FF2B5EF4-FFF2-40B4-BE49-F238E27FC236}">
                <a16:creationId xmlns:a16="http://schemas.microsoft.com/office/drawing/2014/main" id="{5CCC8CCF-66EF-71F5-961F-A222D3E628A6}"/>
              </a:ext>
            </a:extLst>
          </p:cNvPr>
          <p:cNvSpPr/>
          <p:nvPr/>
        </p:nvSpPr>
        <p:spPr>
          <a:xfrm>
            <a:off x="1214453" y="4129997"/>
            <a:ext cx="1503696" cy="622290"/>
          </a:xfrm>
          <a:prstGeom prst="wedgeRectCallout">
            <a:avLst>
              <a:gd name="adj1" fmla="val 88694"/>
              <a:gd name="adj2" fmla="val 22404"/>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effectLst>
                  <a:glow>
                    <a:schemeClr val="tx1"/>
                  </a:glow>
                </a:effectLst>
                <a:latin typeface="BIZ UDゴシック" panose="020B0400000000000000" pitchFamily="49" charset="-128"/>
                <a:ea typeface="BIZ UDゴシック" panose="020B0400000000000000" pitchFamily="49" charset="-128"/>
              </a:rPr>
              <a:t>シャトルバス</a:t>
            </a:r>
            <a:endParaRPr kumimoji="1" lang="en-US" altLang="ja-JP" sz="1600" b="1" dirty="0">
              <a:effectLst>
                <a:glow>
                  <a:schemeClr val="tx1"/>
                </a:glow>
              </a:effectLst>
              <a:latin typeface="BIZ UDゴシック" panose="020B0400000000000000" pitchFamily="49" charset="-128"/>
              <a:ea typeface="BIZ UDゴシック" panose="020B0400000000000000" pitchFamily="49" charset="-128"/>
            </a:endParaRPr>
          </a:p>
          <a:p>
            <a:pPr algn="ctr"/>
            <a:r>
              <a:rPr kumimoji="1" lang="ja-JP" altLang="en-US" sz="1600" b="1" dirty="0">
                <a:effectLst>
                  <a:glow>
                    <a:schemeClr val="tx1"/>
                  </a:glow>
                </a:effectLst>
                <a:latin typeface="BIZ UDゴシック" panose="020B0400000000000000" pitchFamily="49" charset="-128"/>
                <a:ea typeface="BIZ UDゴシック" panose="020B0400000000000000" pitchFamily="49" charset="-128"/>
              </a:rPr>
              <a:t>乗降場</a:t>
            </a:r>
          </a:p>
        </p:txBody>
      </p:sp>
      <p:grpSp>
        <p:nvGrpSpPr>
          <p:cNvPr id="32" name="グループ化 31">
            <a:extLst>
              <a:ext uri="{FF2B5EF4-FFF2-40B4-BE49-F238E27FC236}">
                <a16:creationId xmlns:a16="http://schemas.microsoft.com/office/drawing/2014/main" id="{6096597E-A027-D7F9-D9B9-9972E5F9AA13}"/>
              </a:ext>
            </a:extLst>
          </p:cNvPr>
          <p:cNvGrpSpPr/>
          <p:nvPr/>
        </p:nvGrpSpPr>
        <p:grpSpPr>
          <a:xfrm>
            <a:off x="1253957" y="2893504"/>
            <a:ext cx="432000" cy="716826"/>
            <a:chOff x="11704320" y="3167018"/>
            <a:chExt cx="432000" cy="716826"/>
          </a:xfrm>
        </p:grpSpPr>
        <p:sp>
          <p:nvSpPr>
            <p:cNvPr id="33" name="楕円 32">
              <a:extLst>
                <a:ext uri="{FF2B5EF4-FFF2-40B4-BE49-F238E27FC236}">
                  <a16:creationId xmlns:a16="http://schemas.microsoft.com/office/drawing/2014/main" id="{D1434762-470B-794A-0B0E-DEB0BF409A7A}"/>
                </a:ext>
              </a:extLst>
            </p:cNvPr>
            <p:cNvSpPr/>
            <p:nvPr/>
          </p:nvSpPr>
          <p:spPr>
            <a:xfrm>
              <a:off x="11704320" y="3451844"/>
              <a:ext cx="432000" cy="432000"/>
            </a:xfrm>
            <a:prstGeom prst="ellipse">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二等辺三角形 33">
              <a:extLst>
                <a:ext uri="{FF2B5EF4-FFF2-40B4-BE49-F238E27FC236}">
                  <a16:creationId xmlns:a16="http://schemas.microsoft.com/office/drawing/2014/main" id="{01605A2B-B166-BF5A-13CD-114D5B2C130A}"/>
                </a:ext>
              </a:extLst>
            </p:cNvPr>
            <p:cNvSpPr/>
            <p:nvPr/>
          </p:nvSpPr>
          <p:spPr>
            <a:xfrm>
              <a:off x="11834400" y="3462103"/>
              <a:ext cx="172020" cy="207360"/>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二等辺三角形 34">
              <a:extLst>
                <a:ext uri="{FF2B5EF4-FFF2-40B4-BE49-F238E27FC236}">
                  <a16:creationId xmlns:a16="http://schemas.microsoft.com/office/drawing/2014/main" id="{095877C0-DD20-ED19-9E5F-B716C57FA2C6}"/>
                </a:ext>
              </a:extLst>
            </p:cNvPr>
            <p:cNvSpPr/>
            <p:nvPr/>
          </p:nvSpPr>
          <p:spPr>
            <a:xfrm rot="10800000">
              <a:off x="11834310" y="3666204"/>
              <a:ext cx="172020" cy="207360"/>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BC1A7E6D-A1E4-4F60-D7E2-B4E00BE845C7}"/>
                </a:ext>
              </a:extLst>
            </p:cNvPr>
            <p:cNvSpPr txBox="1"/>
            <p:nvPr/>
          </p:nvSpPr>
          <p:spPr>
            <a:xfrm>
              <a:off x="11761462" y="3167018"/>
              <a:ext cx="317716" cy="338554"/>
            </a:xfrm>
            <a:prstGeom prst="rect">
              <a:avLst/>
            </a:prstGeom>
            <a:noFill/>
          </p:spPr>
          <p:txBody>
            <a:bodyPr wrap="none" rtlCol="0">
              <a:spAutoFit/>
            </a:bodyPr>
            <a:lstStyle/>
            <a:p>
              <a:r>
                <a:rPr kumimoji="1" lang="en-US" altLang="ja-JP" sz="1600"/>
                <a:t>N</a:t>
              </a:r>
              <a:endParaRPr kumimoji="1" lang="ja-JP" altLang="en-US" sz="1600"/>
            </a:p>
          </p:txBody>
        </p:sp>
      </p:grpSp>
      <p:sp>
        <p:nvSpPr>
          <p:cNvPr id="44" name="テキスト ボックス 43">
            <a:extLst>
              <a:ext uri="{FF2B5EF4-FFF2-40B4-BE49-F238E27FC236}">
                <a16:creationId xmlns:a16="http://schemas.microsoft.com/office/drawing/2014/main" id="{AE5A547E-7BBD-3793-173E-1B23B975B76A}"/>
              </a:ext>
            </a:extLst>
          </p:cNvPr>
          <p:cNvSpPr txBox="1"/>
          <p:nvPr/>
        </p:nvSpPr>
        <p:spPr>
          <a:xfrm>
            <a:off x="5928179" y="6175941"/>
            <a:ext cx="666295" cy="307777"/>
          </a:xfrm>
          <a:prstGeom prst="rect">
            <a:avLst/>
          </a:prstGeom>
          <a:noFill/>
        </p:spPr>
        <p:txBody>
          <a:bodyPr wrap="square" rtlCol="0">
            <a:spAutoFit/>
          </a:bodyPr>
          <a:lstStyle/>
          <a:p>
            <a:r>
              <a:rPr kumimoji="1" lang="en-US" altLang="ja-JP" sz="1400" dirty="0"/>
              <a:t>30m</a:t>
            </a:r>
            <a:endParaRPr kumimoji="1" lang="ja-JP" altLang="en-US" sz="1400" dirty="0"/>
          </a:p>
        </p:txBody>
      </p:sp>
      <p:grpSp>
        <p:nvGrpSpPr>
          <p:cNvPr id="45" name="グループ化 44">
            <a:extLst>
              <a:ext uri="{FF2B5EF4-FFF2-40B4-BE49-F238E27FC236}">
                <a16:creationId xmlns:a16="http://schemas.microsoft.com/office/drawing/2014/main" id="{BAACA0B8-8A71-30C9-9286-426FDF9E44BF}"/>
              </a:ext>
            </a:extLst>
          </p:cNvPr>
          <p:cNvGrpSpPr/>
          <p:nvPr/>
        </p:nvGrpSpPr>
        <p:grpSpPr>
          <a:xfrm>
            <a:off x="5948533" y="6366424"/>
            <a:ext cx="409611" cy="141225"/>
            <a:chOff x="11843657" y="9618613"/>
            <a:chExt cx="814252" cy="169821"/>
          </a:xfrm>
        </p:grpSpPr>
        <p:cxnSp>
          <p:nvCxnSpPr>
            <p:cNvPr id="46" name="直線コネクタ 45">
              <a:extLst>
                <a:ext uri="{FF2B5EF4-FFF2-40B4-BE49-F238E27FC236}">
                  <a16:creationId xmlns:a16="http://schemas.microsoft.com/office/drawing/2014/main" id="{236EF344-9AEC-B08E-74BF-6FB12CF41160}"/>
                </a:ext>
              </a:extLst>
            </p:cNvPr>
            <p:cNvCxnSpPr/>
            <p:nvPr/>
          </p:nvCxnSpPr>
          <p:spPr>
            <a:xfrm>
              <a:off x="11843657" y="9622971"/>
              <a:ext cx="0" cy="165463"/>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47" name="直線コネクタ 46">
              <a:extLst>
                <a:ext uri="{FF2B5EF4-FFF2-40B4-BE49-F238E27FC236}">
                  <a16:creationId xmlns:a16="http://schemas.microsoft.com/office/drawing/2014/main" id="{A91B5BB1-9925-199F-F2BE-791AF620A188}"/>
                </a:ext>
              </a:extLst>
            </p:cNvPr>
            <p:cNvCxnSpPr/>
            <p:nvPr/>
          </p:nvCxnSpPr>
          <p:spPr>
            <a:xfrm>
              <a:off x="12657909" y="9618613"/>
              <a:ext cx="0" cy="165463"/>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cxnSp>
          <p:nvCxnSpPr>
            <p:cNvPr id="48" name="直線コネクタ 47">
              <a:extLst>
                <a:ext uri="{FF2B5EF4-FFF2-40B4-BE49-F238E27FC236}">
                  <a16:creationId xmlns:a16="http://schemas.microsoft.com/office/drawing/2014/main" id="{28348C9C-F878-599F-6AD6-3AED013AA1B5}"/>
                </a:ext>
              </a:extLst>
            </p:cNvPr>
            <p:cNvCxnSpPr>
              <a:cxnSpLocks/>
            </p:cNvCxnSpPr>
            <p:nvPr/>
          </p:nvCxnSpPr>
          <p:spPr>
            <a:xfrm flipH="1">
              <a:off x="11843657" y="9784076"/>
              <a:ext cx="814252" cy="0"/>
            </a:xfrm>
            <a:prstGeom prst="line">
              <a:avLst/>
            </a:prstGeom>
            <a:ln w="28575">
              <a:solidFill>
                <a:schemeClr val="tx1"/>
              </a:solidFill>
            </a:ln>
          </p:spPr>
          <p:style>
            <a:lnRef idx="2">
              <a:schemeClr val="dk1"/>
            </a:lnRef>
            <a:fillRef idx="0">
              <a:schemeClr val="dk1"/>
            </a:fillRef>
            <a:effectRef idx="1">
              <a:schemeClr val="dk1"/>
            </a:effectRef>
            <a:fontRef idx="minor">
              <a:schemeClr val="tx1"/>
            </a:fontRef>
          </p:style>
        </p:cxnSp>
      </p:grpSp>
      <p:sp>
        <p:nvSpPr>
          <p:cNvPr id="49" name="正方形/長方形 48">
            <a:extLst>
              <a:ext uri="{FF2B5EF4-FFF2-40B4-BE49-F238E27FC236}">
                <a16:creationId xmlns:a16="http://schemas.microsoft.com/office/drawing/2014/main" id="{D5931C99-C46E-9876-F8A4-A3D444223ABE}"/>
              </a:ext>
            </a:extLst>
          </p:cNvPr>
          <p:cNvSpPr/>
          <p:nvPr/>
        </p:nvSpPr>
        <p:spPr>
          <a:xfrm>
            <a:off x="2414152" y="6751372"/>
            <a:ext cx="4353140" cy="327779"/>
          </a:xfrm>
          <a:prstGeom prst="rect">
            <a:avLst/>
          </a:prstGeom>
          <a:solidFill>
            <a:schemeClr val="bg1">
              <a:alpha val="50000"/>
            </a:schemeClr>
          </a:solidFill>
          <a:ln w="38100">
            <a:noFill/>
            <a:headEnd type="non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r>
              <a:rPr kumimoji="1" lang="ja-JP" altLang="en-US"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［注］地理院地図</a:t>
            </a:r>
            <a:r>
              <a:rPr kumimoji="1" lang="en-US" altLang="ja-JP"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Vector</a:t>
            </a:r>
            <a:r>
              <a:rPr kumimoji="1" lang="ja-JP" altLang="en-US"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rPr>
              <a:t>（白地図）を加工して作成</a:t>
            </a:r>
            <a:endParaRPr kumimoji="1" lang="en-US" altLang="ja-JP" sz="1400" dirty="0">
              <a:solidFill>
                <a:schemeClr val="tx1"/>
              </a:solidFill>
              <a:effectLst>
                <a:glow rad="127000">
                  <a:schemeClr val="bg1"/>
                </a:glow>
              </a:effectLst>
              <a:latin typeface="BIZ UDゴシック" panose="020B0400000000000000" pitchFamily="49" charset="-128"/>
              <a:ea typeface="BIZ UDゴシック" panose="020B0400000000000000" pitchFamily="49" charset="-128"/>
            </a:endParaRPr>
          </a:p>
        </p:txBody>
      </p:sp>
      <p:sp>
        <p:nvSpPr>
          <p:cNvPr id="5" name="正方形/長方形 4">
            <a:extLst>
              <a:ext uri="{FF2B5EF4-FFF2-40B4-BE49-F238E27FC236}">
                <a16:creationId xmlns:a16="http://schemas.microsoft.com/office/drawing/2014/main" id="{C1DA041C-237B-80D8-981C-FCA5CA397461}"/>
              </a:ext>
            </a:extLst>
          </p:cNvPr>
          <p:cNvSpPr/>
          <p:nvPr/>
        </p:nvSpPr>
        <p:spPr>
          <a:xfrm flipH="1">
            <a:off x="4141226" y="4494636"/>
            <a:ext cx="245273" cy="785124"/>
          </a:xfrm>
          <a:prstGeom prst="rect">
            <a:avLst/>
          </a:prstGeom>
          <a:solidFill>
            <a:srgbClr val="FF7C80">
              <a:alpha val="34118"/>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 塗りつぶしなし 8">
            <a:extLst>
              <a:ext uri="{FF2B5EF4-FFF2-40B4-BE49-F238E27FC236}">
                <a16:creationId xmlns:a16="http://schemas.microsoft.com/office/drawing/2014/main" id="{03B396B8-7003-924F-01AB-1E82CB2BDDB0}"/>
              </a:ext>
            </a:extLst>
          </p:cNvPr>
          <p:cNvSpPr/>
          <p:nvPr/>
        </p:nvSpPr>
        <p:spPr>
          <a:xfrm>
            <a:off x="-1913395" y="5816531"/>
            <a:ext cx="359410" cy="359410"/>
          </a:xfrm>
          <a:prstGeom prst="donu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endParaRPr lang="ja-JP" altLang="en-US"/>
          </a:p>
        </p:txBody>
      </p:sp>
      <p:sp>
        <p:nvSpPr>
          <p:cNvPr id="24" name="正方形/長方形 23">
            <a:extLst>
              <a:ext uri="{FF2B5EF4-FFF2-40B4-BE49-F238E27FC236}">
                <a16:creationId xmlns:a16="http://schemas.microsoft.com/office/drawing/2014/main" id="{19078AC6-2488-479C-8F03-B47D288E25AD}"/>
              </a:ext>
            </a:extLst>
          </p:cNvPr>
          <p:cNvSpPr/>
          <p:nvPr/>
        </p:nvSpPr>
        <p:spPr>
          <a:xfrm>
            <a:off x="-5484492" y="6668672"/>
            <a:ext cx="4699046" cy="410479"/>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a:extLst>
              <a:ext uri="{FF2B5EF4-FFF2-40B4-BE49-F238E27FC236}">
                <a16:creationId xmlns:a16="http://schemas.microsoft.com/office/drawing/2014/main" id="{EC0BED7F-391D-41EA-59D0-33DAF41C118F}"/>
              </a:ext>
            </a:extLst>
          </p:cNvPr>
          <p:cNvSpPr/>
          <p:nvPr/>
        </p:nvSpPr>
        <p:spPr>
          <a:xfrm>
            <a:off x="351320" y="2531334"/>
            <a:ext cx="4330747" cy="410479"/>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3" name="直線矢印コネクタ 52">
            <a:extLst>
              <a:ext uri="{FF2B5EF4-FFF2-40B4-BE49-F238E27FC236}">
                <a16:creationId xmlns:a16="http://schemas.microsoft.com/office/drawing/2014/main" id="{04D4903D-54ED-43D0-4F25-BE303237665C}"/>
              </a:ext>
            </a:extLst>
          </p:cNvPr>
          <p:cNvCxnSpPr>
            <a:cxnSpLocks/>
          </p:cNvCxnSpPr>
          <p:nvPr/>
        </p:nvCxnSpPr>
        <p:spPr>
          <a:xfrm>
            <a:off x="468770" y="2735672"/>
            <a:ext cx="557408" cy="0"/>
          </a:xfrm>
          <a:prstGeom prst="straightConnector1">
            <a:avLst/>
          </a:prstGeom>
          <a:ln w="57150">
            <a:solidFill>
              <a:srgbClr val="FF99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9" name="テキスト ボックス 68">
            <a:extLst>
              <a:ext uri="{FF2B5EF4-FFF2-40B4-BE49-F238E27FC236}">
                <a16:creationId xmlns:a16="http://schemas.microsoft.com/office/drawing/2014/main" id="{BF4F3020-19AD-28C1-1D5E-4C8AD9E4E8CD}"/>
              </a:ext>
            </a:extLst>
          </p:cNvPr>
          <p:cNvSpPr txBox="1"/>
          <p:nvPr/>
        </p:nvSpPr>
        <p:spPr>
          <a:xfrm>
            <a:off x="1061157" y="2518173"/>
            <a:ext cx="1569660" cy="369332"/>
          </a:xfrm>
          <a:prstGeom prst="rect">
            <a:avLst/>
          </a:prstGeom>
          <a:noFill/>
        </p:spPr>
        <p:txBody>
          <a:bodyPr wrap="none" rtlCol="0">
            <a:spAutoFit/>
          </a:bodyPr>
          <a:lstStyle/>
          <a:p>
            <a:r>
              <a:rPr kumimoji="1" lang="ja-JP" altLang="en-US" dirty="0">
                <a:latin typeface="BIZ UDゴシック" panose="020B0400000000000000" pitchFamily="49" charset="-128"/>
                <a:ea typeface="BIZ UDゴシック" panose="020B0400000000000000" pitchFamily="49" charset="-128"/>
              </a:rPr>
              <a:t>歩行者ルート</a:t>
            </a:r>
          </a:p>
        </p:txBody>
      </p:sp>
      <p:sp>
        <p:nvSpPr>
          <p:cNvPr id="70" name="円: 塗りつぶしなし 69">
            <a:extLst>
              <a:ext uri="{FF2B5EF4-FFF2-40B4-BE49-F238E27FC236}">
                <a16:creationId xmlns:a16="http://schemas.microsoft.com/office/drawing/2014/main" id="{4DF9F558-B79A-D90A-CD54-CCC5C3571C25}"/>
              </a:ext>
            </a:extLst>
          </p:cNvPr>
          <p:cNvSpPr/>
          <p:nvPr/>
        </p:nvSpPr>
        <p:spPr>
          <a:xfrm>
            <a:off x="2842589" y="2596869"/>
            <a:ext cx="290600" cy="300299"/>
          </a:xfrm>
          <a:prstGeom prst="donu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endParaRPr lang="ja-JP" altLang="en-US"/>
          </a:p>
        </p:txBody>
      </p:sp>
      <p:sp>
        <p:nvSpPr>
          <p:cNvPr id="71" name="テキスト ボックス 70">
            <a:extLst>
              <a:ext uri="{FF2B5EF4-FFF2-40B4-BE49-F238E27FC236}">
                <a16:creationId xmlns:a16="http://schemas.microsoft.com/office/drawing/2014/main" id="{191F3F12-4852-7289-3EFC-A41B57AA97A0}"/>
              </a:ext>
            </a:extLst>
          </p:cNvPr>
          <p:cNvSpPr txBox="1"/>
          <p:nvPr/>
        </p:nvSpPr>
        <p:spPr>
          <a:xfrm>
            <a:off x="3238214" y="2537978"/>
            <a:ext cx="1338828" cy="369332"/>
          </a:xfrm>
          <a:prstGeom prst="rect">
            <a:avLst/>
          </a:prstGeom>
          <a:noFill/>
        </p:spPr>
        <p:txBody>
          <a:bodyPr wrap="none" rtlCol="0">
            <a:spAutoFit/>
          </a:bodyPr>
          <a:lstStyle/>
          <a:p>
            <a:r>
              <a:rPr kumimoji="1" lang="ja-JP" altLang="en-US" dirty="0">
                <a:latin typeface="BIZ UDゴシック" panose="020B0400000000000000" pitchFamily="49" charset="-128"/>
                <a:ea typeface="BIZ UDゴシック" panose="020B0400000000000000" pitchFamily="49" charset="-128"/>
              </a:rPr>
              <a:t>入場ゲート</a:t>
            </a:r>
          </a:p>
        </p:txBody>
      </p:sp>
      <p:sp>
        <p:nvSpPr>
          <p:cNvPr id="72" name="円: 塗りつぶしなし 71">
            <a:extLst>
              <a:ext uri="{FF2B5EF4-FFF2-40B4-BE49-F238E27FC236}">
                <a16:creationId xmlns:a16="http://schemas.microsoft.com/office/drawing/2014/main" id="{F61FC364-F7E3-438C-510D-0113FC3913AB}"/>
              </a:ext>
            </a:extLst>
          </p:cNvPr>
          <p:cNvSpPr/>
          <p:nvPr/>
        </p:nvSpPr>
        <p:spPr>
          <a:xfrm>
            <a:off x="4157644" y="4380713"/>
            <a:ext cx="212436" cy="206477"/>
          </a:xfrm>
          <a:prstGeom prst="donu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endParaRPr lang="ja-JP" altLang="en-US"/>
          </a:p>
        </p:txBody>
      </p:sp>
      <p:cxnSp>
        <p:nvCxnSpPr>
          <p:cNvPr id="74" name="直線矢印コネクタ 73">
            <a:extLst>
              <a:ext uri="{FF2B5EF4-FFF2-40B4-BE49-F238E27FC236}">
                <a16:creationId xmlns:a16="http://schemas.microsoft.com/office/drawing/2014/main" id="{46BE5181-7B11-0760-B707-6C7D5B702678}"/>
              </a:ext>
            </a:extLst>
          </p:cNvPr>
          <p:cNvCxnSpPr>
            <a:cxnSpLocks/>
          </p:cNvCxnSpPr>
          <p:nvPr/>
        </p:nvCxnSpPr>
        <p:spPr>
          <a:xfrm flipV="1">
            <a:off x="3553211" y="4405093"/>
            <a:ext cx="575676" cy="76543"/>
          </a:xfrm>
          <a:prstGeom prst="straightConnector1">
            <a:avLst/>
          </a:prstGeom>
          <a:ln w="38100">
            <a:solidFill>
              <a:srgbClr val="FF9900"/>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21" name="表 20">
            <a:extLst>
              <a:ext uri="{FF2B5EF4-FFF2-40B4-BE49-F238E27FC236}">
                <a16:creationId xmlns:a16="http://schemas.microsoft.com/office/drawing/2014/main" id="{4F4CD619-D102-07BD-A5F1-6DE56879C7B4}"/>
              </a:ext>
            </a:extLst>
          </p:cNvPr>
          <p:cNvGraphicFramePr>
            <a:graphicFrameLocks noGrp="1"/>
          </p:cNvGraphicFramePr>
          <p:nvPr>
            <p:extLst>
              <p:ext uri="{D42A27DB-BD31-4B8C-83A1-F6EECF244321}">
                <p14:modId xmlns:p14="http://schemas.microsoft.com/office/powerpoint/2010/main" val="1120551859"/>
              </p:ext>
            </p:extLst>
          </p:nvPr>
        </p:nvGraphicFramePr>
        <p:xfrm>
          <a:off x="351320" y="7568419"/>
          <a:ext cx="6958665" cy="1098186"/>
        </p:xfrm>
        <a:graphic>
          <a:graphicData uri="http://schemas.openxmlformats.org/drawingml/2006/table">
            <a:tbl>
              <a:tblPr firstRow="1" bandRow="1">
                <a:tableStyleId>{5C22544A-7EE6-4342-B048-85BDC9FD1C3A}</a:tableStyleId>
              </a:tblPr>
              <a:tblGrid>
                <a:gridCol w="2319555">
                  <a:extLst>
                    <a:ext uri="{9D8B030D-6E8A-4147-A177-3AD203B41FA5}">
                      <a16:colId xmlns:a16="http://schemas.microsoft.com/office/drawing/2014/main" val="3605108130"/>
                    </a:ext>
                  </a:extLst>
                </a:gridCol>
                <a:gridCol w="2319555">
                  <a:extLst>
                    <a:ext uri="{9D8B030D-6E8A-4147-A177-3AD203B41FA5}">
                      <a16:colId xmlns:a16="http://schemas.microsoft.com/office/drawing/2014/main" val="2205275107"/>
                    </a:ext>
                  </a:extLst>
                </a:gridCol>
                <a:gridCol w="2319555">
                  <a:extLst>
                    <a:ext uri="{9D8B030D-6E8A-4147-A177-3AD203B41FA5}">
                      <a16:colId xmlns:a16="http://schemas.microsoft.com/office/drawing/2014/main" val="811694923"/>
                    </a:ext>
                  </a:extLst>
                </a:gridCol>
              </a:tblGrid>
              <a:tr h="370840">
                <a:tc>
                  <a:txBody>
                    <a:bodyPr/>
                    <a:lstStyle/>
                    <a:p>
                      <a:pPr algn="ctr"/>
                      <a:r>
                        <a:rPr kumimoji="1" lang="ja-JP" altLang="en-US" dirty="0">
                          <a:solidFill>
                            <a:schemeClr val="tx1"/>
                          </a:solidFill>
                          <a:latin typeface="BIZ UDゴシック" panose="020B0400000000000000" pitchFamily="49" charset="-128"/>
                          <a:ea typeface="BIZ UDゴシック" panose="020B0400000000000000" pitchFamily="49" charset="-128"/>
                        </a:rPr>
                        <a:t>藤浪駅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kumimoji="1" lang="ja-JP" altLang="en-US" dirty="0">
                          <a:solidFill>
                            <a:schemeClr val="tx1"/>
                          </a:solidFill>
                          <a:latin typeface="BIZ UDゴシック" panose="020B0400000000000000" pitchFamily="49" charset="-128"/>
                          <a:ea typeface="BIZ UDゴシック" panose="020B0400000000000000" pitchFamily="49" charset="-128"/>
                        </a:rPr>
                        <a:t>所用時間：片道</a:t>
                      </a:r>
                      <a:r>
                        <a:rPr kumimoji="1" lang="en-US" altLang="ja-JP" dirty="0">
                          <a:solidFill>
                            <a:schemeClr val="tx1"/>
                          </a:solidFill>
                          <a:latin typeface="BIZ UDゴシック" panose="020B0400000000000000" pitchFamily="49" charset="-128"/>
                          <a:ea typeface="BIZ UDゴシック" panose="020B0400000000000000" pitchFamily="49" charset="-128"/>
                        </a:rPr>
                        <a:t>30</a:t>
                      </a:r>
                      <a:r>
                        <a:rPr kumimoji="1" lang="ja-JP" altLang="en-US" dirty="0">
                          <a:solidFill>
                            <a:schemeClr val="tx1"/>
                          </a:solidFill>
                          <a:latin typeface="BIZ UDゴシック" panose="020B0400000000000000" pitchFamily="49" charset="-128"/>
                          <a:ea typeface="BIZ UDゴシック" panose="020B0400000000000000" pitchFamily="49"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kumimoji="1" lang="ja-JP" altLang="en-US" dirty="0">
                          <a:solidFill>
                            <a:schemeClr val="tx1"/>
                          </a:solidFill>
                          <a:latin typeface="BIZ UDゴシック" panose="020B0400000000000000" pitchFamily="49" charset="-128"/>
                          <a:ea typeface="BIZ UDゴシック" panose="020B0400000000000000" pitchFamily="49" charset="-128"/>
                        </a:rPr>
                        <a:t>長良川サービスセンター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13815049"/>
                  </a:ext>
                </a:extLst>
              </a:tr>
              <a:tr h="727346">
                <a:tc>
                  <a:txBody>
                    <a:bodyPr/>
                    <a:lstStyle/>
                    <a:p>
                      <a:pPr algn="ctr"/>
                      <a:endParaRPr kumimoji="1" lang="en-US" altLang="ja-JP" dirty="0">
                        <a:solidFill>
                          <a:schemeClr val="tx1"/>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solidFill>
                          <a:schemeClr val="tx1"/>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en-US" altLang="ja-JP" dirty="0">
                          <a:solidFill>
                            <a:schemeClr val="tx1"/>
                          </a:solidFill>
                          <a:latin typeface="BIZ UDゴシック" panose="020B0400000000000000" pitchFamily="49" charset="-128"/>
                          <a:ea typeface="BIZ UDゴシック" panose="020B0400000000000000" pitchFamily="49" charset="-128"/>
                        </a:rPr>
                        <a:t>9/23</a:t>
                      </a:r>
                      <a:r>
                        <a:rPr kumimoji="1" lang="ja-JP" altLang="en-US" dirty="0">
                          <a:solidFill>
                            <a:schemeClr val="tx1"/>
                          </a:solidFill>
                          <a:latin typeface="BIZ UDゴシック" panose="020B0400000000000000" pitchFamily="49" charset="-128"/>
                          <a:ea typeface="BIZ UDゴシック" panose="020B0400000000000000" pitchFamily="49" charset="-128"/>
                        </a:rPr>
                        <a:t>　　　～</a:t>
                      </a:r>
                      <a:r>
                        <a:rPr kumimoji="1" lang="en-US" altLang="ja-JP" dirty="0">
                          <a:solidFill>
                            <a:schemeClr val="tx1"/>
                          </a:solidFill>
                          <a:latin typeface="BIZ UDゴシック" panose="020B0400000000000000" pitchFamily="49" charset="-128"/>
                          <a:ea typeface="BIZ UDゴシック" panose="020B0400000000000000" pitchFamily="49" charset="-128"/>
                        </a:rPr>
                        <a:t>18:00</a:t>
                      </a:r>
                    </a:p>
                    <a:p>
                      <a:pPr algn="l"/>
                      <a:r>
                        <a:rPr kumimoji="1" lang="en-US" altLang="ja-JP" dirty="0">
                          <a:solidFill>
                            <a:schemeClr val="tx1"/>
                          </a:solidFill>
                          <a:latin typeface="BIZ UDゴシック" panose="020B0400000000000000" pitchFamily="49" charset="-128"/>
                          <a:ea typeface="BIZ UDゴシック" panose="020B0400000000000000" pitchFamily="49" charset="-128"/>
                        </a:rPr>
                        <a:t>9/24</a:t>
                      </a:r>
                      <a:r>
                        <a:rPr kumimoji="1" lang="ja-JP" altLang="en-US" dirty="0">
                          <a:solidFill>
                            <a:schemeClr val="tx1"/>
                          </a:solidFill>
                          <a:latin typeface="BIZ UDゴシック" panose="020B0400000000000000" pitchFamily="49" charset="-128"/>
                          <a:ea typeface="BIZ UDゴシック" panose="020B0400000000000000" pitchFamily="49" charset="-128"/>
                        </a:rPr>
                        <a:t>　　　～</a:t>
                      </a:r>
                      <a:r>
                        <a:rPr kumimoji="1" lang="en-US" altLang="ja-JP" dirty="0">
                          <a:solidFill>
                            <a:schemeClr val="tx1"/>
                          </a:solidFill>
                          <a:latin typeface="BIZ UDゴシック" panose="020B0400000000000000" pitchFamily="49" charset="-128"/>
                          <a:ea typeface="BIZ UDゴシック" panose="020B0400000000000000" pitchFamily="49" charset="-128"/>
                        </a:rPr>
                        <a:t>18:00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9973077"/>
                  </a:ext>
                </a:extLst>
              </a:tr>
            </a:tbl>
          </a:graphicData>
        </a:graphic>
      </p:graphicFrame>
      <p:sp>
        <p:nvSpPr>
          <p:cNvPr id="25" name="テキスト ボックス 24">
            <a:extLst>
              <a:ext uri="{FF2B5EF4-FFF2-40B4-BE49-F238E27FC236}">
                <a16:creationId xmlns:a16="http://schemas.microsoft.com/office/drawing/2014/main" id="{CF9CAEF8-F18B-8C37-8F83-84CD3EE559A6}"/>
              </a:ext>
            </a:extLst>
          </p:cNvPr>
          <p:cNvSpPr txBox="1"/>
          <p:nvPr/>
        </p:nvSpPr>
        <p:spPr>
          <a:xfrm>
            <a:off x="4845216" y="4174742"/>
            <a:ext cx="2579121" cy="206477"/>
          </a:xfrm>
          <a:prstGeom prst="rect">
            <a:avLst/>
          </a:prstGeom>
          <a:solidFill>
            <a:schemeClr val="accent1">
              <a:lumMod val="40000"/>
              <a:lumOff val="60000"/>
              <a:alpha val="69804"/>
            </a:schemeClr>
          </a:solidFill>
          <a:ln>
            <a:solidFill>
              <a:schemeClr val="tx1"/>
            </a:solidFill>
          </a:ln>
        </p:spPr>
        <p:txBody>
          <a:bodyPr wrap="square" lIns="18000" tIns="10800" rIns="18000" bIns="10800" rtlCol="0">
            <a:spAutoFit/>
          </a:bodyPr>
          <a:lstStyle/>
          <a:p>
            <a:pPr algn="ct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岐阜県海津市福江字角山</a:t>
            </a:r>
            <a:r>
              <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rPr>
              <a:t>1202</a:t>
            </a:r>
            <a:r>
              <a:rPr kumimoji="1" lang="ja-JP" altLang="en-US" sz="1200" b="1" dirty="0">
                <a:effectLst>
                  <a:glow rad="127000">
                    <a:schemeClr val="bg1"/>
                  </a:glow>
                </a:effectLst>
                <a:latin typeface="BIZ UDゴシック" panose="020B0400000000000000" pitchFamily="49" charset="-128"/>
                <a:ea typeface="BIZ UDゴシック" panose="020B0400000000000000" pitchFamily="49" charset="-128"/>
              </a:rPr>
              <a:t>－</a:t>
            </a:r>
            <a:r>
              <a:rPr kumimoji="1" lang="en-US" altLang="ja-JP" sz="1200" b="1" dirty="0">
                <a:effectLst>
                  <a:glow rad="127000">
                    <a:schemeClr val="bg1"/>
                  </a:glow>
                </a:effectLst>
                <a:latin typeface="BIZ UDゴシック" panose="020B0400000000000000" pitchFamily="49" charset="-128"/>
                <a:ea typeface="BIZ UDゴシック" panose="020B0400000000000000" pitchFamily="49" charset="-128"/>
              </a:rPr>
              <a:t>2</a:t>
            </a:r>
          </a:p>
        </p:txBody>
      </p:sp>
      <p:sp>
        <p:nvSpPr>
          <p:cNvPr id="75" name="矢印: 上 74">
            <a:extLst>
              <a:ext uri="{FF2B5EF4-FFF2-40B4-BE49-F238E27FC236}">
                <a16:creationId xmlns:a16="http://schemas.microsoft.com/office/drawing/2014/main" id="{AFE2DDBB-A040-65F2-F7E6-48F97B33E65E}"/>
              </a:ext>
            </a:extLst>
          </p:cNvPr>
          <p:cNvSpPr/>
          <p:nvPr/>
        </p:nvSpPr>
        <p:spPr>
          <a:xfrm rot="16200000">
            <a:off x="3396137" y="7394426"/>
            <a:ext cx="613125" cy="1804219"/>
          </a:xfrm>
          <a:prstGeom prst="up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2"/>
              </a:solidFill>
            </a:endParaRPr>
          </a:p>
        </p:txBody>
      </p:sp>
    </p:spTree>
    <p:extLst>
      <p:ext uri="{BB962C8B-B14F-4D97-AF65-F5344CB8AC3E}">
        <p14:creationId xmlns:p14="http://schemas.microsoft.com/office/powerpoint/2010/main" val="2812776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E86C4-4920-B21D-5595-42CAB36D586F}"/>
            </a:ext>
          </a:extLst>
        </p:cNvPr>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id="{A09BFF8E-1053-AD17-AF08-F8F6E67541D1}"/>
              </a:ext>
            </a:extLst>
          </p:cNvPr>
          <p:cNvSpPr/>
          <p:nvPr/>
        </p:nvSpPr>
        <p:spPr>
          <a:xfrm>
            <a:off x="254151" y="722060"/>
            <a:ext cx="3141081" cy="38305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latin typeface="BIZ UDゴシック" panose="020B0400000000000000" pitchFamily="49" charset="-128"/>
                <a:ea typeface="BIZ UDゴシック" panose="020B0400000000000000" pitchFamily="49" charset="-128"/>
              </a:rPr>
              <a:t>シャトルバス運行時間</a:t>
            </a:r>
          </a:p>
        </p:txBody>
      </p:sp>
      <p:pic>
        <p:nvPicPr>
          <p:cNvPr id="11" name="図 10">
            <a:extLst>
              <a:ext uri="{FF2B5EF4-FFF2-40B4-BE49-F238E27FC236}">
                <a16:creationId xmlns:a16="http://schemas.microsoft.com/office/drawing/2014/main" id="{038B8050-D5B1-B41F-5972-7F7BE259B4BB}"/>
              </a:ext>
            </a:extLst>
          </p:cNvPr>
          <p:cNvPicPr>
            <a:picLocks noGrp="1" noRot="1" noChangeAspect="1" noMove="1" noResize="1" noEditPoints="1" noAdjustHandles="1" noChangeArrowheads="1" noChangeShapeType="1" noCrop="1"/>
          </p:cNvPicPr>
          <p:nvPr/>
        </p:nvPicPr>
        <p:blipFill>
          <a:blip r:embed="rId3"/>
          <a:stretch>
            <a:fillRect/>
          </a:stretch>
        </p:blipFill>
        <p:spPr>
          <a:xfrm flipV="1">
            <a:off x="3554" y="465679"/>
            <a:ext cx="7560000" cy="33751"/>
          </a:xfrm>
          <a:prstGeom prst="rect">
            <a:avLst/>
          </a:prstGeom>
        </p:spPr>
      </p:pic>
      <p:pic>
        <p:nvPicPr>
          <p:cNvPr id="12" name="図 11">
            <a:extLst>
              <a:ext uri="{FF2B5EF4-FFF2-40B4-BE49-F238E27FC236}">
                <a16:creationId xmlns:a16="http://schemas.microsoft.com/office/drawing/2014/main" id="{6A5AE6E6-C575-86A3-03CB-C3B35BEA01F1}"/>
              </a:ext>
            </a:extLst>
          </p:cNvPr>
          <p:cNvPicPr>
            <a:picLocks noGrp="1" noRot="1" noChangeAspect="1" noMove="1" noResize="1" noEditPoints="1" noAdjustHandles="1" noChangeArrowheads="1" noChangeShapeType="1" noCrop="1"/>
          </p:cNvPicPr>
          <p:nvPr/>
        </p:nvPicPr>
        <p:blipFill>
          <a:blip r:embed="rId4"/>
          <a:stretch>
            <a:fillRect/>
          </a:stretch>
        </p:blipFill>
        <p:spPr>
          <a:xfrm>
            <a:off x="4559642" y="93111"/>
            <a:ext cx="2893377" cy="325682"/>
          </a:xfrm>
          <a:prstGeom prst="rect">
            <a:avLst/>
          </a:prstGeom>
        </p:spPr>
      </p:pic>
      <p:sp>
        <p:nvSpPr>
          <p:cNvPr id="25" name="テキスト ボックス 24">
            <a:extLst>
              <a:ext uri="{FF2B5EF4-FFF2-40B4-BE49-F238E27FC236}">
                <a16:creationId xmlns:a16="http://schemas.microsoft.com/office/drawing/2014/main" id="{739F4672-CED7-D8D8-A863-E8F37591C704}"/>
              </a:ext>
            </a:extLst>
          </p:cNvPr>
          <p:cNvSpPr txBox="1"/>
          <p:nvPr/>
        </p:nvSpPr>
        <p:spPr>
          <a:xfrm>
            <a:off x="254149" y="3121988"/>
            <a:ext cx="6092611" cy="338554"/>
          </a:xfrm>
          <a:prstGeom prst="rect">
            <a:avLst/>
          </a:prstGeom>
          <a:noFill/>
        </p:spPr>
        <p:txBody>
          <a:bodyPr wrap="square" rtlCol="0">
            <a:spAutoFit/>
          </a:bodyPr>
          <a:lstStyle/>
          <a:p>
            <a:r>
              <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始発から終発までの間、約</a:t>
            </a:r>
            <a:r>
              <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rPr>
              <a:t>15</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分間隔で運行します。</a:t>
            </a:r>
            <a:endPar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endParaRPr>
          </a:p>
        </p:txBody>
      </p:sp>
      <p:sp>
        <p:nvSpPr>
          <p:cNvPr id="7" name="正方形/長方形 6">
            <a:extLst>
              <a:ext uri="{FF2B5EF4-FFF2-40B4-BE49-F238E27FC236}">
                <a16:creationId xmlns:a16="http://schemas.microsoft.com/office/drawing/2014/main" id="{3D8CCEA2-5382-F98D-E5BB-B761F023D049}"/>
              </a:ext>
            </a:extLst>
          </p:cNvPr>
          <p:cNvSpPr/>
          <p:nvPr/>
        </p:nvSpPr>
        <p:spPr>
          <a:xfrm>
            <a:off x="-4470600" y="1039424"/>
            <a:ext cx="3141081" cy="1991736"/>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矢印コネクタ 13">
            <a:extLst>
              <a:ext uri="{FF2B5EF4-FFF2-40B4-BE49-F238E27FC236}">
                <a16:creationId xmlns:a16="http://schemas.microsoft.com/office/drawing/2014/main" id="{46C46DC3-7EE1-4683-EC1B-3CFF8414822B}"/>
              </a:ext>
            </a:extLst>
          </p:cNvPr>
          <p:cNvCxnSpPr>
            <a:cxnSpLocks/>
          </p:cNvCxnSpPr>
          <p:nvPr/>
        </p:nvCxnSpPr>
        <p:spPr>
          <a:xfrm>
            <a:off x="-4320106" y="1308308"/>
            <a:ext cx="557408" cy="0"/>
          </a:xfrm>
          <a:prstGeom prst="straightConnector1">
            <a:avLst/>
          </a:prstGeom>
          <a:ln w="57150">
            <a:solidFill>
              <a:srgbClr val="FF99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715DF70E-7A13-9B4D-422D-403F314D6569}"/>
              </a:ext>
            </a:extLst>
          </p:cNvPr>
          <p:cNvSpPr txBox="1"/>
          <p:nvPr/>
        </p:nvSpPr>
        <p:spPr>
          <a:xfrm>
            <a:off x="-3651389" y="1130959"/>
            <a:ext cx="1569660" cy="369332"/>
          </a:xfrm>
          <a:prstGeom prst="rect">
            <a:avLst/>
          </a:prstGeom>
          <a:noFill/>
        </p:spPr>
        <p:txBody>
          <a:bodyPr wrap="none" rtlCol="0">
            <a:spAutoFit/>
          </a:bodyPr>
          <a:lstStyle/>
          <a:p>
            <a:r>
              <a:rPr kumimoji="1" lang="ja-JP" altLang="en-US">
                <a:latin typeface="BIZ UDゴシック" panose="020B0400000000000000" pitchFamily="49" charset="-128"/>
                <a:ea typeface="BIZ UDゴシック" panose="020B0400000000000000" pitchFamily="49" charset="-128"/>
              </a:rPr>
              <a:t>歩行者ルート</a:t>
            </a:r>
          </a:p>
        </p:txBody>
      </p:sp>
      <p:cxnSp>
        <p:nvCxnSpPr>
          <p:cNvPr id="26" name="直線矢印コネクタ 25">
            <a:extLst>
              <a:ext uri="{FF2B5EF4-FFF2-40B4-BE49-F238E27FC236}">
                <a16:creationId xmlns:a16="http://schemas.microsoft.com/office/drawing/2014/main" id="{B182C558-1E46-5D28-DF56-1C5FB97D4315}"/>
              </a:ext>
            </a:extLst>
          </p:cNvPr>
          <p:cNvCxnSpPr>
            <a:cxnSpLocks/>
          </p:cNvCxnSpPr>
          <p:nvPr/>
        </p:nvCxnSpPr>
        <p:spPr>
          <a:xfrm>
            <a:off x="-4320106" y="1761914"/>
            <a:ext cx="557408" cy="0"/>
          </a:xfrm>
          <a:prstGeom prst="straightConnector1">
            <a:avLst/>
          </a:prstGeom>
          <a:ln w="57150">
            <a:solidFill>
              <a:srgbClr val="0000FF"/>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03CDD2C5-37C8-E0F2-16CC-F0CA3D460D4C}"/>
              </a:ext>
            </a:extLst>
          </p:cNvPr>
          <p:cNvSpPr txBox="1"/>
          <p:nvPr/>
        </p:nvSpPr>
        <p:spPr>
          <a:xfrm>
            <a:off x="-3651389" y="1572559"/>
            <a:ext cx="2262158" cy="369332"/>
          </a:xfrm>
          <a:prstGeom prst="rect">
            <a:avLst/>
          </a:prstGeom>
          <a:noFill/>
        </p:spPr>
        <p:txBody>
          <a:bodyPr wrap="none" rtlCol="0">
            <a:spAutoFit/>
          </a:bodyPr>
          <a:lstStyle/>
          <a:p>
            <a:r>
              <a:rPr kumimoji="1" lang="ja-JP" altLang="en-US">
                <a:latin typeface="BIZ UDゴシック" panose="020B0400000000000000" pitchFamily="49" charset="-128"/>
                <a:ea typeface="BIZ UDゴシック" panose="020B0400000000000000" pitchFamily="49" charset="-128"/>
              </a:rPr>
              <a:t>アクセシブルルート</a:t>
            </a:r>
          </a:p>
        </p:txBody>
      </p:sp>
      <p:grpSp>
        <p:nvGrpSpPr>
          <p:cNvPr id="37" name="グループ化 36">
            <a:extLst>
              <a:ext uri="{FF2B5EF4-FFF2-40B4-BE49-F238E27FC236}">
                <a16:creationId xmlns:a16="http://schemas.microsoft.com/office/drawing/2014/main" id="{04681238-27E3-38C4-A859-C2F71DC442E4}"/>
              </a:ext>
            </a:extLst>
          </p:cNvPr>
          <p:cNvGrpSpPr/>
          <p:nvPr/>
        </p:nvGrpSpPr>
        <p:grpSpPr>
          <a:xfrm>
            <a:off x="-4204995" y="2535562"/>
            <a:ext cx="288000" cy="288000"/>
            <a:chOff x="-725356" y="6601797"/>
            <a:chExt cx="180000" cy="180000"/>
          </a:xfrm>
        </p:grpSpPr>
        <p:sp>
          <p:nvSpPr>
            <p:cNvPr id="38" name="楕円 37">
              <a:extLst>
                <a:ext uri="{FF2B5EF4-FFF2-40B4-BE49-F238E27FC236}">
                  <a16:creationId xmlns:a16="http://schemas.microsoft.com/office/drawing/2014/main" id="{27036932-DDE5-8B1A-2E53-F93B519F32A8}"/>
                </a:ext>
              </a:extLst>
            </p:cNvPr>
            <p:cNvSpPr/>
            <p:nvPr/>
          </p:nvSpPr>
          <p:spPr>
            <a:xfrm>
              <a:off x="-725356" y="6601797"/>
              <a:ext cx="180000" cy="180000"/>
            </a:xfrm>
            <a:prstGeom prst="ellipse">
              <a:avLst/>
            </a:prstGeom>
            <a:solidFill>
              <a:srgbClr val="FF0000"/>
            </a:solidFill>
            <a:ln w="28575">
              <a:solidFill>
                <a:schemeClr val="bg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altLang="en-US" sz="400">
                <a:solidFill>
                  <a:schemeClr val="tx1"/>
                </a:solidFill>
                <a:latin typeface="Meiryo UI" panose="020B0604030504040204" pitchFamily="50" charset="-128"/>
                <a:ea typeface="Meiryo UI" panose="020B0604030504040204" pitchFamily="50" charset="-128"/>
              </a:endParaRPr>
            </a:p>
          </p:txBody>
        </p:sp>
        <p:cxnSp>
          <p:nvCxnSpPr>
            <p:cNvPr id="45" name="直線コネクタ 44">
              <a:extLst>
                <a:ext uri="{FF2B5EF4-FFF2-40B4-BE49-F238E27FC236}">
                  <a16:creationId xmlns:a16="http://schemas.microsoft.com/office/drawing/2014/main" id="{6E87103E-8E41-324B-05E3-04BC27E1DD65}"/>
                </a:ext>
              </a:extLst>
            </p:cNvPr>
            <p:cNvCxnSpPr>
              <a:cxnSpLocks/>
              <a:stCxn id="38" idx="1"/>
              <a:endCxn id="38" idx="5"/>
            </p:cNvCxnSpPr>
            <p:nvPr/>
          </p:nvCxnSpPr>
          <p:spPr>
            <a:xfrm>
              <a:off x="-698996" y="6628157"/>
              <a:ext cx="127280" cy="127280"/>
            </a:xfrm>
            <a:prstGeom prst="line">
              <a:avLst/>
            </a:prstGeom>
            <a:ln w="28575">
              <a:solidFill>
                <a:schemeClr val="bg1"/>
              </a:solidFill>
              <a:prstDash val="soli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6" name="直線コネクタ 45">
              <a:extLst>
                <a:ext uri="{FF2B5EF4-FFF2-40B4-BE49-F238E27FC236}">
                  <a16:creationId xmlns:a16="http://schemas.microsoft.com/office/drawing/2014/main" id="{75099C56-6FC7-C992-7CA2-9B67DDC2D0F0}"/>
                </a:ext>
              </a:extLst>
            </p:cNvPr>
            <p:cNvCxnSpPr>
              <a:cxnSpLocks/>
              <a:stCxn id="38" idx="7"/>
              <a:endCxn id="38" idx="3"/>
            </p:cNvCxnSpPr>
            <p:nvPr/>
          </p:nvCxnSpPr>
          <p:spPr>
            <a:xfrm flipH="1">
              <a:off x="-698996" y="6628157"/>
              <a:ext cx="127280" cy="127280"/>
            </a:xfrm>
            <a:prstGeom prst="line">
              <a:avLst/>
            </a:prstGeom>
            <a:ln w="28575">
              <a:solidFill>
                <a:schemeClr val="bg1"/>
              </a:solidFill>
              <a:prstDash val="soli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47" name="テキスト ボックス 46">
            <a:extLst>
              <a:ext uri="{FF2B5EF4-FFF2-40B4-BE49-F238E27FC236}">
                <a16:creationId xmlns:a16="http://schemas.microsoft.com/office/drawing/2014/main" id="{2A609538-57CA-E666-9E59-9DD9ADB31677}"/>
              </a:ext>
            </a:extLst>
          </p:cNvPr>
          <p:cNvSpPr txBox="1"/>
          <p:nvPr/>
        </p:nvSpPr>
        <p:spPr>
          <a:xfrm>
            <a:off x="-3651390" y="2485371"/>
            <a:ext cx="1107996" cy="369332"/>
          </a:xfrm>
          <a:prstGeom prst="rect">
            <a:avLst/>
          </a:prstGeom>
          <a:noFill/>
        </p:spPr>
        <p:txBody>
          <a:bodyPr wrap="none" rtlCol="0">
            <a:spAutoFit/>
          </a:bodyPr>
          <a:lstStyle/>
          <a:p>
            <a:r>
              <a:rPr kumimoji="1" lang="ja-JP" altLang="en-US">
                <a:latin typeface="BIZ UDゴシック" panose="020B0400000000000000" pitchFamily="49" charset="-128"/>
                <a:ea typeface="BIZ UDゴシック" panose="020B0400000000000000" pitchFamily="49" charset="-128"/>
              </a:rPr>
              <a:t>通行不可</a:t>
            </a:r>
          </a:p>
        </p:txBody>
      </p:sp>
      <p:graphicFrame>
        <p:nvGraphicFramePr>
          <p:cNvPr id="31" name="表 30">
            <a:extLst>
              <a:ext uri="{FF2B5EF4-FFF2-40B4-BE49-F238E27FC236}">
                <a16:creationId xmlns:a16="http://schemas.microsoft.com/office/drawing/2014/main" id="{A8236881-522F-A7C2-8DD6-4A2C5789C24C}"/>
              </a:ext>
            </a:extLst>
          </p:cNvPr>
          <p:cNvGraphicFramePr>
            <a:graphicFrameLocks noGrp="1"/>
          </p:cNvGraphicFramePr>
          <p:nvPr/>
        </p:nvGraphicFramePr>
        <p:xfrm>
          <a:off x="7973543" y="6887618"/>
          <a:ext cx="6958665" cy="1098186"/>
        </p:xfrm>
        <a:graphic>
          <a:graphicData uri="http://schemas.openxmlformats.org/drawingml/2006/table">
            <a:tbl>
              <a:tblPr firstRow="1" bandRow="1">
                <a:tableStyleId>{5C22544A-7EE6-4342-B048-85BDC9FD1C3A}</a:tableStyleId>
              </a:tblPr>
              <a:tblGrid>
                <a:gridCol w="2319555">
                  <a:extLst>
                    <a:ext uri="{9D8B030D-6E8A-4147-A177-3AD203B41FA5}">
                      <a16:colId xmlns:a16="http://schemas.microsoft.com/office/drawing/2014/main" val="3605108130"/>
                    </a:ext>
                  </a:extLst>
                </a:gridCol>
                <a:gridCol w="2319555">
                  <a:extLst>
                    <a:ext uri="{9D8B030D-6E8A-4147-A177-3AD203B41FA5}">
                      <a16:colId xmlns:a16="http://schemas.microsoft.com/office/drawing/2014/main" val="2205275107"/>
                    </a:ext>
                  </a:extLst>
                </a:gridCol>
                <a:gridCol w="2319555">
                  <a:extLst>
                    <a:ext uri="{9D8B030D-6E8A-4147-A177-3AD203B41FA5}">
                      <a16:colId xmlns:a16="http://schemas.microsoft.com/office/drawing/2014/main" val="811694923"/>
                    </a:ext>
                  </a:extLst>
                </a:gridCol>
              </a:tblGrid>
              <a:tr h="370840">
                <a:tc>
                  <a:txBody>
                    <a:bodyPr/>
                    <a:lstStyle/>
                    <a:p>
                      <a:pPr algn="ctr"/>
                      <a:r>
                        <a:rPr kumimoji="1" lang="ja-JP" altLang="en-US">
                          <a:solidFill>
                            <a:schemeClr val="tx1"/>
                          </a:solidFill>
                          <a:latin typeface="BIZ UDゴシック" panose="020B0400000000000000" pitchFamily="49" charset="-128"/>
                          <a:ea typeface="BIZ UDゴシック" panose="020B0400000000000000" pitchFamily="49" charset="-128"/>
                        </a:rPr>
                        <a:t>○○駅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kumimoji="1" lang="ja-JP" altLang="en-US">
                          <a:solidFill>
                            <a:schemeClr val="tx1"/>
                          </a:solidFill>
                          <a:latin typeface="BIZ UDゴシック" panose="020B0400000000000000" pitchFamily="49" charset="-128"/>
                          <a:ea typeface="BIZ UDゴシック" panose="020B0400000000000000" pitchFamily="49" charset="-128"/>
                        </a:rPr>
                        <a:t>所用時間：〇～〇分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kumimoji="1" lang="ja-JP" altLang="en-US">
                          <a:solidFill>
                            <a:schemeClr val="tx1"/>
                          </a:solidFill>
                          <a:latin typeface="BIZ UDゴシック" panose="020B0400000000000000" pitchFamily="49" charset="-128"/>
                          <a:ea typeface="BIZ UDゴシック" panose="020B0400000000000000" pitchFamily="49" charset="-128"/>
                        </a:rPr>
                        <a:t>○○会場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13815049"/>
                  </a:ext>
                </a:extLst>
              </a:tr>
              <a:tr h="727346">
                <a:tc>
                  <a:txBody>
                    <a:bodyPr/>
                    <a:lstStyle/>
                    <a:p>
                      <a:pPr algn="ctr"/>
                      <a:endParaRPr kumimoji="1" lang="en-US" altLang="ja-JP">
                        <a:solidFill>
                          <a:schemeClr val="tx1"/>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a:solidFill>
                          <a:schemeClr val="tx1"/>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a:solidFill>
                            <a:schemeClr val="tx1"/>
                          </a:solidFill>
                          <a:latin typeface="BIZ UDゴシック" panose="020B0400000000000000" pitchFamily="49" charset="-128"/>
                          <a:ea typeface="BIZ UDゴシック" panose="020B0400000000000000" pitchFamily="49" charset="-128"/>
                        </a:rPr>
                        <a:t>最終試合終了後</a:t>
                      </a:r>
                      <a:endParaRPr kumimoji="1" lang="en-US" altLang="ja-JP">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a:solidFill>
                            <a:schemeClr val="tx1"/>
                          </a:solidFill>
                          <a:latin typeface="BIZ UDゴシック" panose="020B0400000000000000" pitchFamily="49" charset="-128"/>
                          <a:ea typeface="BIZ UDゴシック" panose="020B0400000000000000" pitchFamily="49" charset="-128"/>
                        </a:rPr>
                        <a:t>運行終了（予定）</a:t>
                      </a:r>
                      <a:endParaRPr kumimoji="1" lang="en-US" altLang="ja-JP">
                        <a:solidFill>
                          <a:schemeClr val="tx1"/>
                        </a:solidFill>
                        <a:latin typeface="BIZ UDゴシック" panose="020B0400000000000000" pitchFamily="49" charset="-128"/>
                        <a:ea typeface="BIZ UDゴシック" panose="020B0400000000000000" pitchFamily="49"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9973077"/>
                  </a:ext>
                </a:extLst>
              </a:tr>
            </a:tbl>
          </a:graphicData>
        </a:graphic>
      </p:graphicFrame>
      <p:sp>
        <p:nvSpPr>
          <p:cNvPr id="33" name="テキスト ボックス 32">
            <a:extLst>
              <a:ext uri="{FF2B5EF4-FFF2-40B4-BE49-F238E27FC236}">
                <a16:creationId xmlns:a16="http://schemas.microsoft.com/office/drawing/2014/main" id="{BBD6AD03-DB90-4F86-AC8B-D13151BD720F}"/>
              </a:ext>
            </a:extLst>
          </p:cNvPr>
          <p:cNvSpPr txBox="1"/>
          <p:nvPr/>
        </p:nvSpPr>
        <p:spPr>
          <a:xfrm>
            <a:off x="7970473" y="6422486"/>
            <a:ext cx="2031325" cy="369332"/>
          </a:xfrm>
          <a:prstGeom prst="rect">
            <a:avLst/>
          </a:prstGeom>
          <a:noFill/>
        </p:spPr>
        <p:txBody>
          <a:bodyPr wrap="none" rtlCol="0">
            <a:spAutoFit/>
          </a:bodyPr>
          <a:lstStyle/>
          <a:p>
            <a:r>
              <a:rPr kumimoji="1" lang="ja-JP" altLang="en-US">
                <a:latin typeface="BIZ UDゴシック" panose="020B0400000000000000" pitchFamily="49" charset="-128"/>
                <a:ea typeface="BIZ UDゴシック" panose="020B0400000000000000" pitchFamily="49" charset="-128"/>
              </a:rPr>
              <a:t>他会場の場合？？</a:t>
            </a:r>
          </a:p>
        </p:txBody>
      </p:sp>
      <p:sp>
        <p:nvSpPr>
          <p:cNvPr id="34" name="矢印: 左 33">
            <a:extLst>
              <a:ext uri="{FF2B5EF4-FFF2-40B4-BE49-F238E27FC236}">
                <a16:creationId xmlns:a16="http://schemas.microsoft.com/office/drawing/2014/main" id="{7845D51D-989A-0010-B3E6-21F160FDEB28}"/>
              </a:ext>
            </a:extLst>
          </p:cNvPr>
          <p:cNvSpPr/>
          <p:nvPr/>
        </p:nvSpPr>
        <p:spPr>
          <a:xfrm>
            <a:off x="10672945" y="7374997"/>
            <a:ext cx="1559859" cy="484632"/>
          </a:xfrm>
          <a:prstGeom prst="lef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7" name="表 16">
            <a:extLst>
              <a:ext uri="{FF2B5EF4-FFF2-40B4-BE49-F238E27FC236}">
                <a16:creationId xmlns:a16="http://schemas.microsoft.com/office/drawing/2014/main" id="{09CF3547-5142-F539-9381-168078B625C3}"/>
              </a:ext>
            </a:extLst>
          </p:cNvPr>
          <p:cNvGraphicFramePr>
            <a:graphicFrameLocks noGrp="1"/>
          </p:cNvGraphicFramePr>
          <p:nvPr>
            <p:extLst>
              <p:ext uri="{D42A27DB-BD31-4B8C-83A1-F6EECF244321}">
                <p14:modId xmlns:p14="http://schemas.microsoft.com/office/powerpoint/2010/main" val="3235727488"/>
              </p:ext>
            </p:extLst>
          </p:nvPr>
        </p:nvGraphicFramePr>
        <p:xfrm>
          <a:off x="254151" y="1562675"/>
          <a:ext cx="4155618" cy="1280181"/>
        </p:xfrm>
        <a:graphic>
          <a:graphicData uri="http://schemas.openxmlformats.org/drawingml/2006/table">
            <a:tbl>
              <a:tblPr firstRow="1" bandRow="1">
                <a:tableStyleId>{00A15C55-8517-42AA-B614-E9B94910E393}</a:tableStyleId>
              </a:tblPr>
              <a:tblGrid>
                <a:gridCol w="1385206">
                  <a:extLst>
                    <a:ext uri="{9D8B030D-6E8A-4147-A177-3AD203B41FA5}">
                      <a16:colId xmlns:a16="http://schemas.microsoft.com/office/drawing/2014/main" val="481022838"/>
                    </a:ext>
                  </a:extLst>
                </a:gridCol>
                <a:gridCol w="1385206">
                  <a:extLst>
                    <a:ext uri="{9D8B030D-6E8A-4147-A177-3AD203B41FA5}">
                      <a16:colId xmlns:a16="http://schemas.microsoft.com/office/drawing/2014/main" val="2923456747"/>
                    </a:ext>
                  </a:extLst>
                </a:gridCol>
                <a:gridCol w="1385206">
                  <a:extLst>
                    <a:ext uri="{9D8B030D-6E8A-4147-A177-3AD203B41FA5}">
                      <a16:colId xmlns:a16="http://schemas.microsoft.com/office/drawing/2014/main" val="3458012670"/>
                    </a:ext>
                  </a:extLst>
                </a:gridCol>
              </a:tblGrid>
              <a:tr h="426727">
                <a:tc>
                  <a:txBody>
                    <a:bodyPr/>
                    <a:lstStyle/>
                    <a:p>
                      <a:pPr algn="ctr"/>
                      <a:r>
                        <a:rPr kumimoji="1" lang="ja-JP" altLang="en-US" sz="2000"/>
                        <a:t>日程</a:t>
                      </a:r>
                    </a:p>
                  </a:txBody>
                  <a:tcPr/>
                </a:tc>
                <a:tc>
                  <a:txBody>
                    <a:bodyPr/>
                    <a:lstStyle/>
                    <a:p>
                      <a:pPr algn="ctr"/>
                      <a:r>
                        <a:rPr kumimoji="1" lang="ja-JP" altLang="en-US" sz="2000"/>
                        <a:t>始発</a:t>
                      </a:r>
                    </a:p>
                  </a:txBody>
                  <a:tcPr/>
                </a:tc>
                <a:tc>
                  <a:txBody>
                    <a:bodyPr/>
                    <a:lstStyle/>
                    <a:p>
                      <a:pPr algn="ctr"/>
                      <a:r>
                        <a:rPr kumimoji="1" lang="ja-JP" altLang="en-US" sz="2000"/>
                        <a:t>終発</a:t>
                      </a:r>
                    </a:p>
                  </a:txBody>
                  <a:tcPr/>
                </a:tc>
                <a:extLst>
                  <a:ext uri="{0D108BD9-81ED-4DB2-BD59-A6C34878D82A}">
                    <a16:rowId xmlns:a16="http://schemas.microsoft.com/office/drawing/2014/main" val="76025103"/>
                  </a:ext>
                </a:extLst>
              </a:tr>
              <a:tr h="426727">
                <a:tc>
                  <a:txBody>
                    <a:bodyPr/>
                    <a:lstStyle/>
                    <a:p>
                      <a:pPr algn="ctr"/>
                      <a:r>
                        <a:rPr kumimoji="1" lang="en-US" altLang="ja-JP" sz="2000" dirty="0"/>
                        <a:t>9</a:t>
                      </a:r>
                      <a:r>
                        <a:rPr kumimoji="1" lang="ja-JP" altLang="en-US" sz="2000" dirty="0"/>
                        <a:t>月</a:t>
                      </a:r>
                      <a:r>
                        <a:rPr kumimoji="1" lang="en-US" altLang="ja-JP" sz="2000" dirty="0"/>
                        <a:t>23</a:t>
                      </a:r>
                      <a:r>
                        <a:rPr kumimoji="1" lang="ja-JP" altLang="en-US" sz="2000" dirty="0"/>
                        <a:t>日</a:t>
                      </a:r>
                    </a:p>
                  </a:txBody>
                  <a:tcPr/>
                </a:tc>
                <a:tc>
                  <a:txBody>
                    <a:bodyPr/>
                    <a:lstStyle/>
                    <a:p>
                      <a:pPr algn="ctr"/>
                      <a:r>
                        <a:rPr kumimoji="1" lang="en-US" altLang="ja-JP" sz="2000" dirty="0"/>
                        <a:t>8:00</a:t>
                      </a:r>
                      <a:endParaRPr kumimoji="1" lang="ja-JP" altLang="en-US" sz="2000" dirty="0"/>
                    </a:p>
                  </a:txBody>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15:00</a:t>
                      </a:r>
                    </a:p>
                  </a:txBody>
                  <a:tcPr/>
                </a:tc>
                <a:extLst>
                  <a:ext uri="{0D108BD9-81ED-4DB2-BD59-A6C34878D82A}">
                    <a16:rowId xmlns:a16="http://schemas.microsoft.com/office/drawing/2014/main" val="181215112"/>
                  </a:ext>
                </a:extLst>
              </a:tr>
              <a:tr h="426727">
                <a:tc>
                  <a:txBody>
                    <a:bodyPr/>
                    <a:lstStyle/>
                    <a:p>
                      <a:pPr algn="ctr"/>
                      <a:r>
                        <a:rPr kumimoji="1" lang="en-US" altLang="ja-JP" sz="2000" dirty="0"/>
                        <a:t>9</a:t>
                      </a:r>
                      <a:r>
                        <a:rPr kumimoji="1" lang="ja-JP" altLang="en-US" sz="2000" dirty="0"/>
                        <a:t>月</a:t>
                      </a:r>
                      <a:r>
                        <a:rPr kumimoji="1" lang="en-US" altLang="ja-JP" sz="2000" dirty="0"/>
                        <a:t>24</a:t>
                      </a:r>
                      <a:r>
                        <a:rPr kumimoji="1" lang="ja-JP" altLang="en-US" sz="2000" dirty="0"/>
                        <a:t>日</a:t>
                      </a:r>
                    </a:p>
                  </a:txBody>
                  <a:tcPr/>
                </a:tc>
                <a:tc>
                  <a:txBody>
                    <a:bodyPr/>
                    <a:lstStyle/>
                    <a:p>
                      <a:pPr algn="ctr"/>
                      <a:r>
                        <a:rPr kumimoji="1" lang="en-US" altLang="ja-JP" sz="2000" dirty="0"/>
                        <a:t>7:40</a:t>
                      </a:r>
                      <a:endParaRPr kumimoji="1" lang="ja-JP" altLang="en-US" sz="2000" dirty="0"/>
                    </a:p>
                  </a:txBody>
                  <a:tcPr/>
                </a:tc>
                <a:tc>
                  <a:txBody>
                    <a:bodyPr/>
                    <a:lstStyle/>
                    <a:p>
                      <a:pPr marL="0" marR="0" lvl="0" indent="0" algn="ctr" defTabSz="755934"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Aptos" panose="02110004020202020204"/>
                          <a:ea typeface="游ゴシック" panose="020B0400000000000000" pitchFamily="50" charset="-128"/>
                          <a:cs typeface="+mn-cs"/>
                        </a:rPr>
                        <a:t>16:30</a:t>
                      </a:r>
                    </a:p>
                  </a:txBody>
                  <a:tcPr/>
                </a:tc>
                <a:extLst>
                  <a:ext uri="{0D108BD9-81ED-4DB2-BD59-A6C34878D82A}">
                    <a16:rowId xmlns:a16="http://schemas.microsoft.com/office/drawing/2014/main" val="544225838"/>
                  </a:ext>
                </a:extLst>
              </a:tr>
            </a:tbl>
          </a:graphicData>
        </a:graphic>
      </p:graphicFrame>
      <p:graphicFrame>
        <p:nvGraphicFramePr>
          <p:cNvPr id="51" name="オブジェクト 50">
            <a:extLst>
              <a:ext uri="{FF2B5EF4-FFF2-40B4-BE49-F238E27FC236}">
                <a16:creationId xmlns:a16="http://schemas.microsoft.com/office/drawing/2014/main" id="{26545077-CE10-E5F3-08AB-E299B9D62142}"/>
              </a:ext>
            </a:extLst>
          </p:cNvPr>
          <p:cNvGraphicFramePr>
            <a:graphicFrameLocks noChangeAspect="1"/>
          </p:cNvGraphicFramePr>
          <p:nvPr/>
        </p:nvGraphicFramePr>
        <p:xfrm>
          <a:off x="9137240" y="3121988"/>
          <a:ext cx="1349375" cy="465138"/>
        </p:xfrm>
        <a:graphic>
          <a:graphicData uri="http://schemas.openxmlformats.org/presentationml/2006/ole">
            <mc:AlternateContent xmlns:mc="http://schemas.openxmlformats.org/markup-compatibility/2006">
              <mc:Choice xmlns:v="urn:schemas-microsoft-com:vml" Requires="v">
                <p:oleObj name="Worksheet" r:id="rId5" imgW="1348710" imgH="464982" progId="Excel.Sheet.12">
                  <p:embed/>
                </p:oleObj>
              </mc:Choice>
              <mc:Fallback>
                <p:oleObj name="Worksheet" r:id="rId5" imgW="1348710" imgH="464982" progId="Excel.Sheet.12">
                  <p:embed/>
                  <p:pic>
                    <p:nvPicPr>
                      <p:cNvPr id="51" name="オブジェクト 50">
                        <a:extLst>
                          <a:ext uri="{FF2B5EF4-FFF2-40B4-BE49-F238E27FC236}">
                            <a16:creationId xmlns:a16="http://schemas.microsoft.com/office/drawing/2014/main" id="{26545077-CE10-E5F3-08AB-E299B9D62142}"/>
                          </a:ext>
                        </a:extLst>
                      </p:cNvPr>
                      <p:cNvPicPr/>
                      <p:nvPr/>
                    </p:nvPicPr>
                    <p:blipFill>
                      <a:blip r:embed="rId6"/>
                      <a:stretch>
                        <a:fillRect/>
                      </a:stretch>
                    </p:blipFill>
                    <p:spPr>
                      <a:xfrm>
                        <a:off x="9137240" y="3121988"/>
                        <a:ext cx="1349375" cy="465138"/>
                      </a:xfrm>
                      <a:prstGeom prst="rect">
                        <a:avLst/>
                      </a:prstGeom>
                    </p:spPr>
                  </p:pic>
                </p:oleObj>
              </mc:Fallback>
            </mc:AlternateContent>
          </a:graphicData>
        </a:graphic>
      </p:graphicFrame>
      <p:sp>
        <p:nvSpPr>
          <p:cNvPr id="54" name="テキスト ボックス 53">
            <a:extLst>
              <a:ext uri="{FF2B5EF4-FFF2-40B4-BE49-F238E27FC236}">
                <a16:creationId xmlns:a16="http://schemas.microsoft.com/office/drawing/2014/main" id="{488213A3-3472-2B9D-77BC-16054868E51E}"/>
              </a:ext>
            </a:extLst>
          </p:cNvPr>
          <p:cNvSpPr txBox="1"/>
          <p:nvPr/>
        </p:nvSpPr>
        <p:spPr>
          <a:xfrm>
            <a:off x="167884" y="6184091"/>
            <a:ext cx="6092611" cy="338554"/>
          </a:xfrm>
          <a:prstGeom prst="rect">
            <a:avLst/>
          </a:prstGeom>
          <a:noFill/>
        </p:spPr>
        <p:txBody>
          <a:bodyPr wrap="square" rtlCol="0">
            <a:spAutoFit/>
          </a:bodyPr>
          <a:lstStyle/>
          <a:p>
            <a:r>
              <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始発から終発までの間、約</a:t>
            </a:r>
            <a:r>
              <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rPr>
              <a:t>15</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分間隔で運行します。</a:t>
            </a:r>
            <a:endPar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endParaRPr>
          </a:p>
        </p:txBody>
      </p:sp>
      <p:graphicFrame>
        <p:nvGraphicFramePr>
          <p:cNvPr id="55" name="表 54">
            <a:extLst>
              <a:ext uri="{FF2B5EF4-FFF2-40B4-BE49-F238E27FC236}">
                <a16:creationId xmlns:a16="http://schemas.microsoft.com/office/drawing/2014/main" id="{DB4E18BE-C851-3106-E0C1-D20D42707CD0}"/>
              </a:ext>
            </a:extLst>
          </p:cNvPr>
          <p:cNvGraphicFramePr>
            <a:graphicFrameLocks noGrp="1"/>
          </p:cNvGraphicFramePr>
          <p:nvPr>
            <p:extLst>
              <p:ext uri="{D42A27DB-BD31-4B8C-83A1-F6EECF244321}">
                <p14:modId xmlns:p14="http://schemas.microsoft.com/office/powerpoint/2010/main" val="905470200"/>
              </p:ext>
            </p:extLst>
          </p:nvPr>
        </p:nvGraphicFramePr>
        <p:xfrm>
          <a:off x="404024" y="4567598"/>
          <a:ext cx="4155618" cy="1296295"/>
        </p:xfrm>
        <a:graphic>
          <a:graphicData uri="http://schemas.openxmlformats.org/drawingml/2006/table">
            <a:tbl>
              <a:tblPr firstRow="1" bandRow="1">
                <a:tableStyleId>{00A15C55-8517-42AA-B614-E9B94910E393}</a:tableStyleId>
              </a:tblPr>
              <a:tblGrid>
                <a:gridCol w="1385206">
                  <a:extLst>
                    <a:ext uri="{9D8B030D-6E8A-4147-A177-3AD203B41FA5}">
                      <a16:colId xmlns:a16="http://schemas.microsoft.com/office/drawing/2014/main" val="481022838"/>
                    </a:ext>
                  </a:extLst>
                </a:gridCol>
                <a:gridCol w="1385206">
                  <a:extLst>
                    <a:ext uri="{9D8B030D-6E8A-4147-A177-3AD203B41FA5}">
                      <a16:colId xmlns:a16="http://schemas.microsoft.com/office/drawing/2014/main" val="2923456747"/>
                    </a:ext>
                  </a:extLst>
                </a:gridCol>
                <a:gridCol w="1385206">
                  <a:extLst>
                    <a:ext uri="{9D8B030D-6E8A-4147-A177-3AD203B41FA5}">
                      <a16:colId xmlns:a16="http://schemas.microsoft.com/office/drawing/2014/main" val="3458012670"/>
                    </a:ext>
                  </a:extLst>
                </a:gridCol>
              </a:tblGrid>
              <a:tr h="442841">
                <a:tc>
                  <a:txBody>
                    <a:bodyPr/>
                    <a:lstStyle/>
                    <a:p>
                      <a:pPr algn="ctr"/>
                      <a:r>
                        <a:rPr kumimoji="1" lang="ja-JP" altLang="en-US" sz="2000"/>
                        <a:t>日程</a:t>
                      </a:r>
                    </a:p>
                  </a:txBody>
                  <a:tcPr/>
                </a:tc>
                <a:tc>
                  <a:txBody>
                    <a:bodyPr/>
                    <a:lstStyle/>
                    <a:p>
                      <a:pPr algn="ctr"/>
                      <a:r>
                        <a:rPr kumimoji="1" lang="ja-JP" altLang="en-US" sz="2000"/>
                        <a:t>始発</a:t>
                      </a:r>
                    </a:p>
                  </a:txBody>
                  <a:tcPr/>
                </a:tc>
                <a:tc>
                  <a:txBody>
                    <a:bodyPr/>
                    <a:lstStyle/>
                    <a:p>
                      <a:pPr algn="ctr"/>
                      <a:r>
                        <a:rPr kumimoji="1" lang="ja-JP" altLang="en-US" sz="2000"/>
                        <a:t>終発</a:t>
                      </a:r>
                    </a:p>
                  </a:txBody>
                  <a:tcPr/>
                </a:tc>
                <a:extLst>
                  <a:ext uri="{0D108BD9-81ED-4DB2-BD59-A6C34878D82A}">
                    <a16:rowId xmlns:a16="http://schemas.microsoft.com/office/drawing/2014/main" val="76025103"/>
                  </a:ext>
                </a:extLst>
              </a:tr>
              <a:tr h="426727">
                <a:tc>
                  <a:txBody>
                    <a:bodyPr/>
                    <a:lstStyle/>
                    <a:p>
                      <a:pPr algn="ctr"/>
                      <a:r>
                        <a:rPr kumimoji="1" lang="en-US" altLang="ja-JP" sz="2000" dirty="0"/>
                        <a:t>9</a:t>
                      </a:r>
                      <a:r>
                        <a:rPr kumimoji="1" lang="ja-JP" altLang="en-US" sz="2000" dirty="0"/>
                        <a:t>月</a:t>
                      </a:r>
                      <a:r>
                        <a:rPr kumimoji="1" lang="en-US" altLang="ja-JP" sz="2000" dirty="0"/>
                        <a:t>23</a:t>
                      </a:r>
                      <a:r>
                        <a:rPr kumimoji="1" lang="ja-JP" altLang="en-US" sz="2000" dirty="0"/>
                        <a:t>日</a:t>
                      </a:r>
                    </a:p>
                  </a:txBody>
                  <a:tcPr/>
                </a:tc>
                <a:tc>
                  <a:txBody>
                    <a:bodyPr/>
                    <a:lstStyle/>
                    <a:p>
                      <a:pPr algn="ctr"/>
                      <a:r>
                        <a:rPr kumimoji="1" lang="en-US" altLang="ja-JP" sz="2000" dirty="0"/>
                        <a:t>10:30</a:t>
                      </a:r>
                      <a:endParaRPr kumimoji="1" lang="ja-JP" altLang="en-US" sz="2000" dirty="0"/>
                    </a:p>
                  </a:txBody>
                  <a:tcPr/>
                </a:tc>
                <a:tc>
                  <a:txBody>
                    <a:bodyPr/>
                    <a:lstStyle/>
                    <a:p>
                      <a:pPr algn="ctr"/>
                      <a:r>
                        <a:rPr kumimoji="1" lang="en-US" altLang="ja-JP" sz="2000" dirty="0"/>
                        <a:t>18:00</a:t>
                      </a:r>
                    </a:p>
                  </a:txBody>
                  <a:tcPr/>
                </a:tc>
                <a:extLst>
                  <a:ext uri="{0D108BD9-81ED-4DB2-BD59-A6C34878D82A}">
                    <a16:rowId xmlns:a16="http://schemas.microsoft.com/office/drawing/2014/main" val="181215112"/>
                  </a:ext>
                </a:extLst>
              </a:tr>
              <a:tr h="426727">
                <a:tc>
                  <a:txBody>
                    <a:bodyPr/>
                    <a:lstStyle/>
                    <a:p>
                      <a:pPr algn="ctr"/>
                      <a:r>
                        <a:rPr kumimoji="1" lang="en-US" altLang="ja-JP" sz="2000" dirty="0"/>
                        <a:t>9</a:t>
                      </a:r>
                      <a:r>
                        <a:rPr kumimoji="1" lang="ja-JP" altLang="en-US" sz="2000" dirty="0"/>
                        <a:t>月</a:t>
                      </a:r>
                      <a:r>
                        <a:rPr kumimoji="1" lang="en-US" altLang="ja-JP" sz="2000" dirty="0"/>
                        <a:t>24</a:t>
                      </a:r>
                      <a:r>
                        <a:rPr kumimoji="1" lang="ja-JP" altLang="en-US" sz="2000" dirty="0"/>
                        <a:t>日</a:t>
                      </a:r>
                    </a:p>
                  </a:txBody>
                  <a:tcPr/>
                </a:tc>
                <a:tc>
                  <a:txBody>
                    <a:bodyPr/>
                    <a:lstStyle/>
                    <a:p>
                      <a:pPr algn="ctr"/>
                      <a:r>
                        <a:rPr kumimoji="1" lang="en-US" altLang="ja-JP" sz="2000" dirty="0"/>
                        <a:t>10:40</a:t>
                      </a:r>
                      <a:endParaRPr kumimoji="1" lang="ja-JP" altLang="en-US" sz="2000" dirty="0"/>
                    </a:p>
                  </a:txBody>
                  <a:tcPr/>
                </a:tc>
                <a:tc>
                  <a:txBody>
                    <a:bodyPr/>
                    <a:lstStyle/>
                    <a:p>
                      <a:pPr algn="ctr"/>
                      <a:r>
                        <a:rPr kumimoji="1" lang="en-US" altLang="ja-JP" sz="2000" dirty="0"/>
                        <a:t>18:00</a:t>
                      </a:r>
                    </a:p>
                  </a:txBody>
                  <a:tcPr/>
                </a:tc>
                <a:extLst>
                  <a:ext uri="{0D108BD9-81ED-4DB2-BD59-A6C34878D82A}">
                    <a16:rowId xmlns:a16="http://schemas.microsoft.com/office/drawing/2014/main" val="544225838"/>
                  </a:ext>
                </a:extLst>
              </a:tr>
            </a:tbl>
          </a:graphicData>
        </a:graphic>
      </p:graphicFrame>
      <p:sp>
        <p:nvSpPr>
          <p:cNvPr id="56" name="テキスト ボックス 55">
            <a:extLst>
              <a:ext uri="{FF2B5EF4-FFF2-40B4-BE49-F238E27FC236}">
                <a16:creationId xmlns:a16="http://schemas.microsoft.com/office/drawing/2014/main" id="{5F300D66-1088-B80F-AB24-81FF3BA6ED8F}"/>
              </a:ext>
            </a:extLst>
          </p:cNvPr>
          <p:cNvSpPr txBox="1"/>
          <p:nvPr/>
        </p:nvSpPr>
        <p:spPr>
          <a:xfrm>
            <a:off x="254149" y="1126193"/>
            <a:ext cx="6924573" cy="338554"/>
          </a:xfrm>
          <a:prstGeom prst="rect">
            <a:avLst/>
          </a:prstGeom>
          <a:noFill/>
        </p:spPr>
        <p:txBody>
          <a:bodyPr wrap="square" rtlCol="0">
            <a:spAutoFit/>
          </a:bodyPr>
          <a:lstStyle/>
          <a:p>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●名鉄藤浪駅→長良川国際レガッタコース（長良川サービスセンター）</a:t>
            </a:r>
            <a:endPar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endParaRPr>
          </a:p>
        </p:txBody>
      </p:sp>
      <p:sp>
        <p:nvSpPr>
          <p:cNvPr id="3" name="吹き出し: 四角形 2">
            <a:extLst>
              <a:ext uri="{FF2B5EF4-FFF2-40B4-BE49-F238E27FC236}">
                <a16:creationId xmlns:a16="http://schemas.microsoft.com/office/drawing/2014/main" id="{6B55B6DB-149A-AE59-8CD7-8A5E710DA598}"/>
              </a:ext>
            </a:extLst>
          </p:cNvPr>
          <p:cNvSpPr/>
          <p:nvPr/>
        </p:nvSpPr>
        <p:spPr>
          <a:xfrm>
            <a:off x="11452874" y="1725145"/>
            <a:ext cx="1858297" cy="1233045"/>
          </a:xfrm>
          <a:prstGeom prst="wedgeRectCallout">
            <a:avLst>
              <a:gd name="adj1" fmla="val -142262"/>
              <a:gd name="adj2" fmla="val 3977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t>日程・時間は例</a:t>
            </a:r>
          </a:p>
        </p:txBody>
      </p:sp>
      <p:sp>
        <p:nvSpPr>
          <p:cNvPr id="4" name="テキスト ボックス 3">
            <a:extLst>
              <a:ext uri="{FF2B5EF4-FFF2-40B4-BE49-F238E27FC236}">
                <a16:creationId xmlns:a16="http://schemas.microsoft.com/office/drawing/2014/main" id="{61C828DD-DA18-1401-1945-EBFC60BAC7B0}"/>
              </a:ext>
            </a:extLst>
          </p:cNvPr>
          <p:cNvSpPr txBox="1"/>
          <p:nvPr/>
        </p:nvSpPr>
        <p:spPr>
          <a:xfrm>
            <a:off x="7792413" y="9653681"/>
            <a:ext cx="6092611" cy="338554"/>
          </a:xfrm>
          <a:prstGeom prst="rect">
            <a:avLst/>
          </a:prstGeom>
          <a:noFill/>
        </p:spPr>
        <p:txBody>
          <a:bodyPr wrap="square" rtlCol="0">
            <a:spAutoFit/>
          </a:bodyPr>
          <a:lstStyle/>
          <a:p>
            <a:r>
              <a:rPr kumimoji="1" lang="en-US" altLang="ja-JP" sz="160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1600">
                <a:latin typeface="BIZ UDゴシック" panose="020B0400000000000000" pitchFamily="49" charset="-128"/>
                <a:ea typeface="BIZ UDゴシック" panose="020B0400000000000000" pitchFamily="49" charset="-128"/>
                <a:cs typeface="Microsoft GothicNeo" panose="020B0500000101010101" pitchFamily="34" charset="-127"/>
              </a:rPr>
              <a:t>始発から終発までの間、約○～○分間隔で巡回運行します。</a:t>
            </a:r>
            <a:endParaRPr kumimoji="1" lang="en-US" altLang="ja-JP" sz="1600">
              <a:latin typeface="BIZ UDゴシック" panose="020B0400000000000000" pitchFamily="49" charset="-128"/>
              <a:ea typeface="BIZ UDゴシック" panose="020B0400000000000000" pitchFamily="49" charset="-128"/>
              <a:cs typeface="Microsoft GothicNeo" panose="020B0500000101010101" pitchFamily="34" charset="-127"/>
            </a:endParaRPr>
          </a:p>
        </p:txBody>
      </p:sp>
      <p:pic>
        <p:nvPicPr>
          <p:cNvPr id="8" name="図 7">
            <a:extLst>
              <a:ext uri="{FF2B5EF4-FFF2-40B4-BE49-F238E27FC236}">
                <a16:creationId xmlns:a16="http://schemas.microsoft.com/office/drawing/2014/main" id="{0FA58ACB-4EBA-D0F3-0967-07CB02E13222}"/>
              </a:ext>
            </a:extLst>
          </p:cNvPr>
          <p:cNvPicPr/>
          <p:nvPr/>
        </p:nvPicPr>
        <p:blipFill>
          <a:blip r:embed="rId7"/>
          <a:stretch>
            <a:fillRect/>
          </a:stretch>
        </p:blipFill>
        <p:spPr>
          <a:xfrm>
            <a:off x="-2400" y="10191882"/>
            <a:ext cx="7562076" cy="496492"/>
          </a:xfrm>
          <a:prstGeom prst="rect">
            <a:avLst/>
          </a:prstGeom>
        </p:spPr>
      </p:pic>
      <p:sp>
        <p:nvSpPr>
          <p:cNvPr id="6" name="テキスト ボックス 5">
            <a:extLst>
              <a:ext uri="{FF2B5EF4-FFF2-40B4-BE49-F238E27FC236}">
                <a16:creationId xmlns:a16="http://schemas.microsoft.com/office/drawing/2014/main" id="{2B62F177-07EA-9ED5-E2AB-B69D719EA798}"/>
              </a:ext>
            </a:extLst>
          </p:cNvPr>
          <p:cNvSpPr txBox="1"/>
          <p:nvPr/>
        </p:nvSpPr>
        <p:spPr>
          <a:xfrm>
            <a:off x="-16048" y="9207593"/>
            <a:ext cx="9711812" cy="1200329"/>
          </a:xfrm>
          <a:prstGeom prst="rect">
            <a:avLst/>
          </a:prstGeom>
          <a:noFill/>
        </p:spPr>
        <p:txBody>
          <a:bodyPr wrap="square">
            <a:spAutoFit/>
          </a:bodyPr>
          <a:lstStyle/>
          <a:p>
            <a:r>
              <a:rPr kumimoji="1" lang="ja-JP" altLang="en-US" sz="1800" b="1" i="0" u="none" strike="noStrike" kern="1200" cap="none" spc="0" normalizeH="0" baseline="0" noProof="0" dirty="0">
                <a:ln>
                  <a:noFill/>
                </a:ln>
                <a:solidFill>
                  <a:srgbClr val="000000"/>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rPr>
              <a:t>運行時間はあくまで目安です。</a:t>
            </a:r>
            <a:endParaRPr kumimoji="1" lang="en-US" altLang="ja-JP" sz="1800" b="1" i="0" u="none" strike="noStrike" kern="1200" cap="none" spc="0" normalizeH="0" baseline="0" noProof="0" dirty="0">
              <a:ln>
                <a:noFill/>
              </a:ln>
              <a:solidFill>
                <a:srgbClr val="000000"/>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r>
              <a:rPr kumimoji="1" lang="ja-JP" altLang="en-US" sz="1800" b="1" i="0" u="none" strike="noStrike" kern="1200" cap="none" spc="0" normalizeH="0" baseline="0" noProof="0" dirty="0">
                <a:ln>
                  <a:noFill/>
                </a:ln>
                <a:solidFill>
                  <a:srgbClr val="000000"/>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rPr>
              <a:t>当日の競技の進行状況により、運行時間が前後する場合がございます。</a:t>
            </a:r>
            <a:endParaRPr kumimoji="1" lang="en-US" altLang="ja-JP" sz="1800" b="1" i="0" u="none" strike="noStrike" kern="1200" cap="none" spc="0" normalizeH="0" baseline="0" noProof="0" dirty="0">
              <a:ln>
                <a:noFill/>
              </a:ln>
              <a:solidFill>
                <a:srgbClr val="000000"/>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r>
              <a:rPr kumimoji="1" lang="ja-JP" altLang="en-US" b="1" dirty="0">
                <a:solidFill>
                  <a:srgbClr val="000000"/>
                </a:solidFill>
                <a:latin typeface="BIZ UDゴシック" panose="020B0400000000000000" pitchFamily="49" charset="-128"/>
                <a:ea typeface="BIZ UDゴシック" panose="020B0400000000000000" pitchFamily="49" charset="-128"/>
                <a:cs typeface="Microsoft GothicNeo" panose="020B0500000101010101" pitchFamily="34" charset="-127"/>
              </a:rPr>
              <a:t>復路の宗</a:t>
            </a:r>
            <a:endParaRPr kumimoji="1" lang="en-US" altLang="ja-JP" sz="1800" b="1" i="0" u="none" strike="noStrike" kern="1200" cap="none" spc="0" normalizeH="0" baseline="0" noProof="0" dirty="0">
              <a:ln>
                <a:noFill/>
              </a:ln>
              <a:solidFill>
                <a:srgbClr val="000000"/>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endParaRPr lang="ja-JP" altLang="en-US" dirty="0"/>
          </a:p>
        </p:txBody>
      </p:sp>
      <p:sp>
        <p:nvSpPr>
          <p:cNvPr id="9" name="吹き出し: 四角形 8">
            <a:extLst>
              <a:ext uri="{FF2B5EF4-FFF2-40B4-BE49-F238E27FC236}">
                <a16:creationId xmlns:a16="http://schemas.microsoft.com/office/drawing/2014/main" id="{8D5DF717-C986-1840-DE59-62759FB39470}"/>
              </a:ext>
            </a:extLst>
          </p:cNvPr>
          <p:cNvSpPr/>
          <p:nvPr/>
        </p:nvSpPr>
        <p:spPr>
          <a:xfrm>
            <a:off x="10672945" y="8612147"/>
            <a:ext cx="1858297" cy="1233045"/>
          </a:xfrm>
          <a:prstGeom prst="wedgeRectCallout">
            <a:avLst>
              <a:gd name="adj1" fmla="val -142262"/>
              <a:gd name="adj2" fmla="val 3977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パラ開催会場は記載</a:t>
            </a:r>
          </a:p>
        </p:txBody>
      </p:sp>
      <p:sp>
        <p:nvSpPr>
          <p:cNvPr id="10" name="テキスト ボックス 9">
            <a:extLst>
              <a:ext uri="{FF2B5EF4-FFF2-40B4-BE49-F238E27FC236}">
                <a16:creationId xmlns:a16="http://schemas.microsoft.com/office/drawing/2014/main" id="{5ACDEE93-2AC6-9C5A-8623-0871EC249247}"/>
              </a:ext>
            </a:extLst>
          </p:cNvPr>
          <p:cNvSpPr txBox="1"/>
          <p:nvPr/>
        </p:nvSpPr>
        <p:spPr>
          <a:xfrm>
            <a:off x="254148" y="3892903"/>
            <a:ext cx="6924573" cy="338554"/>
          </a:xfrm>
          <a:prstGeom prst="rect">
            <a:avLst/>
          </a:prstGeom>
          <a:noFill/>
        </p:spPr>
        <p:txBody>
          <a:bodyPr wrap="square" rtlCol="0">
            <a:spAutoFit/>
          </a:bodyPr>
          <a:lstStyle/>
          <a:p>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●長良川国際レガッタコース（長良川サービスセンター）→名鉄藤浪駅</a:t>
            </a:r>
            <a:endPar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endParaRPr>
          </a:p>
        </p:txBody>
      </p:sp>
      <p:sp>
        <p:nvSpPr>
          <p:cNvPr id="15" name="テキスト ボックス 14">
            <a:extLst>
              <a:ext uri="{FF2B5EF4-FFF2-40B4-BE49-F238E27FC236}">
                <a16:creationId xmlns:a16="http://schemas.microsoft.com/office/drawing/2014/main" id="{52EE2D05-96F7-8AF4-13B8-8AFD3BC91E46}"/>
              </a:ext>
            </a:extLst>
          </p:cNvPr>
          <p:cNvSpPr txBox="1"/>
          <p:nvPr/>
        </p:nvSpPr>
        <p:spPr>
          <a:xfrm>
            <a:off x="167883" y="6543719"/>
            <a:ext cx="6092611" cy="338554"/>
          </a:xfrm>
          <a:prstGeom prst="rect">
            <a:avLst/>
          </a:prstGeom>
          <a:noFill/>
        </p:spPr>
        <p:txBody>
          <a:bodyPr wrap="square" rtlCol="0">
            <a:spAutoFit/>
          </a:bodyPr>
          <a:lstStyle/>
          <a:p>
            <a:r>
              <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rPr>
              <a:t>※</a:t>
            </a:r>
            <a:r>
              <a:rPr kumimoji="1" lang="ja-JP" altLang="en-US" sz="1600" dirty="0">
                <a:latin typeface="BIZ UDゴシック" panose="020B0400000000000000" pitchFamily="49" charset="-128"/>
                <a:ea typeface="BIZ UDゴシック" panose="020B0400000000000000" pitchFamily="49" charset="-128"/>
                <a:cs typeface="Microsoft GothicNeo" panose="020B0500000101010101" pitchFamily="34" charset="-127"/>
              </a:rPr>
              <a:t>運行状況により、終発が前倒しに終了する可能性があります。</a:t>
            </a:r>
            <a:endParaRPr kumimoji="1" lang="en-US" altLang="ja-JP" sz="1600" dirty="0">
              <a:latin typeface="BIZ UDゴシック" panose="020B0400000000000000" pitchFamily="49" charset="-128"/>
              <a:ea typeface="BIZ UDゴシック" panose="020B0400000000000000" pitchFamily="49" charset="-128"/>
              <a:cs typeface="Microsoft GothicNeo" panose="020B0500000101010101" pitchFamily="34" charset="-127"/>
            </a:endParaRPr>
          </a:p>
        </p:txBody>
      </p:sp>
    </p:spTree>
    <p:extLst>
      <p:ext uri="{BB962C8B-B14F-4D97-AF65-F5344CB8AC3E}">
        <p14:creationId xmlns:p14="http://schemas.microsoft.com/office/powerpoint/2010/main" val="370184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9421-E0FF-8786-4E3F-8CA41E5997D9}"/>
            </a:ext>
          </a:extLst>
        </p:cNvPr>
        <p:cNvGrpSpPr/>
        <p:nvPr/>
      </p:nvGrpSpPr>
      <p:grpSpPr>
        <a:xfrm>
          <a:off x="0" y="0"/>
          <a:ext cx="0" cy="0"/>
          <a:chOff x="0" y="0"/>
          <a:chExt cx="0" cy="0"/>
        </a:xfrm>
      </p:grpSpPr>
      <p:pic>
        <p:nvPicPr>
          <p:cNvPr id="10" name="図 9">
            <a:extLst>
              <a:ext uri="{FF2B5EF4-FFF2-40B4-BE49-F238E27FC236}">
                <a16:creationId xmlns:a16="http://schemas.microsoft.com/office/drawing/2014/main" id="{CA0DBE6F-FD91-236F-9C09-241E6327A9EB}"/>
              </a:ext>
            </a:extLst>
          </p:cNvPr>
          <p:cNvPicPr>
            <a:picLocks noGrp="1" noRot="1" noChangeAspect="1" noMove="1" noResize="1" noEditPoints="1" noAdjustHandles="1" noChangeArrowheads="1" noChangeShapeType="1" noCrop="1"/>
          </p:cNvPicPr>
          <p:nvPr/>
        </p:nvPicPr>
        <p:blipFill>
          <a:blip r:embed="rId2"/>
          <a:stretch>
            <a:fillRect/>
          </a:stretch>
        </p:blipFill>
        <p:spPr>
          <a:xfrm>
            <a:off x="-2400" y="10191882"/>
            <a:ext cx="7562076" cy="496492"/>
          </a:xfrm>
          <a:prstGeom prst="rect">
            <a:avLst/>
          </a:prstGeom>
        </p:spPr>
      </p:pic>
      <p:pic>
        <p:nvPicPr>
          <p:cNvPr id="11" name="図 10">
            <a:extLst>
              <a:ext uri="{FF2B5EF4-FFF2-40B4-BE49-F238E27FC236}">
                <a16:creationId xmlns:a16="http://schemas.microsoft.com/office/drawing/2014/main" id="{237CD59B-FA99-3D00-C5CF-43FADC9C66FB}"/>
              </a:ext>
            </a:extLst>
          </p:cNvPr>
          <p:cNvPicPr>
            <a:picLocks noGrp="1" noRot="1" noChangeAspect="1" noMove="1" noResize="1" noEditPoints="1" noAdjustHandles="1" noChangeArrowheads="1" noChangeShapeType="1" noCrop="1"/>
          </p:cNvPicPr>
          <p:nvPr/>
        </p:nvPicPr>
        <p:blipFill>
          <a:blip r:embed="rId3"/>
          <a:stretch>
            <a:fillRect/>
          </a:stretch>
        </p:blipFill>
        <p:spPr>
          <a:xfrm flipV="1">
            <a:off x="3554" y="465679"/>
            <a:ext cx="7560000" cy="33751"/>
          </a:xfrm>
          <a:prstGeom prst="rect">
            <a:avLst/>
          </a:prstGeom>
        </p:spPr>
      </p:pic>
      <p:pic>
        <p:nvPicPr>
          <p:cNvPr id="12" name="図 11">
            <a:extLst>
              <a:ext uri="{FF2B5EF4-FFF2-40B4-BE49-F238E27FC236}">
                <a16:creationId xmlns:a16="http://schemas.microsoft.com/office/drawing/2014/main" id="{15D30842-ED08-D5EA-060B-72E1EA05536C}"/>
              </a:ext>
            </a:extLst>
          </p:cNvPr>
          <p:cNvPicPr>
            <a:picLocks noGrp="1" noRot="1" noChangeAspect="1" noMove="1" noResize="1" noEditPoints="1" noAdjustHandles="1" noChangeArrowheads="1" noChangeShapeType="1" noCrop="1"/>
          </p:cNvPicPr>
          <p:nvPr/>
        </p:nvPicPr>
        <p:blipFill>
          <a:blip r:embed="rId4"/>
          <a:stretch>
            <a:fillRect/>
          </a:stretch>
        </p:blipFill>
        <p:spPr>
          <a:xfrm>
            <a:off x="4559642" y="93111"/>
            <a:ext cx="2893377" cy="325682"/>
          </a:xfrm>
          <a:prstGeom prst="rect">
            <a:avLst/>
          </a:prstGeom>
        </p:spPr>
      </p:pic>
      <p:graphicFrame>
        <p:nvGraphicFramePr>
          <p:cNvPr id="51" name="オブジェクト 50">
            <a:extLst>
              <a:ext uri="{FF2B5EF4-FFF2-40B4-BE49-F238E27FC236}">
                <a16:creationId xmlns:a16="http://schemas.microsoft.com/office/drawing/2014/main" id="{91B48844-0DFC-1441-86B7-48D018827E07}"/>
              </a:ext>
            </a:extLst>
          </p:cNvPr>
          <p:cNvGraphicFramePr>
            <a:graphicFrameLocks noChangeAspect="1"/>
          </p:cNvGraphicFramePr>
          <p:nvPr/>
        </p:nvGraphicFramePr>
        <p:xfrm>
          <a:off x="9137240" y="3405808"/>
          <a:ext cx="1349375" cy="2504661"/>
        </p:xfrm>
        <a:graphic>
          <a:graphicData uri="http://schemas.openxmlformats.org/presentationml/2006/ole">
            <mc:AlternateContent xmlns:mc="http://schemas.openxmlformats.org/markup-compatibility/2006">
              <mc:Choice xmlns:v="urn:schemas-microsoft-com:vml" Requires="v">
                <p:oleObj name="Worksheet" r:id="rId5" imgW="1348710" imgH="464982" progId="Excel.Sheet.12">
                  <p:embed/>
                </p:oleObj>
              </mc:Choice>
              <mc:Fallback>
                <p:oleObj name="Worksheet" r:id="rId5" imgW="1348710" imgH="464982" progId="Excel.Sheet.12">
                  <p:embed/>
                  <p:pic>
                    <p:nvPicPr>
                      <p:cNvPr id="51" name="オブジェクト 50">
                        <a:extLst>
                          <a:ext uri="{FF2B5EF4-FFF2-40B4-BE49-F238E27FC236}">
                            <a16:creationId xmlns:a16="http://schemas.microsoft.com/office/drawing/2014/main" id="{91B48844-0DFC-1441-86B7-48D018827E07}"/>
                          </a:ext>
                        </a:extLst>
                      </p:cNvPr>
                      <p:cNvPicPr/>
                      <p:nvPr/>
                    </p:nvPicPr>
                    <p:blipFill>
                      <a:blip r:embed="rId6"/>
                      <a:stretch>
                        <a:fillRect/>
                      </a:stretch>
                    </p:blipFill>
                    <p:spPr>
                      <a:xfrm>
                        <a:off x="9137240" y="3405808"/>
                        <a:ext cx="1349375" cy="2504661"/>
                      </a:xfrm>
                      <a:prstGeom prst="rect">
                        <a:avLst/>
                      </a:prstGeom>
                    </p:spPr>
                  </p:pic>
                </p:oleObj>
              </mc:Fallback>
            </mc:AlternateContent>
          </a:graphicData>
        </a:graphic>
      </p:graphicFrame>
      <p:sp>
        <p:nvSpPr>
          <p:cNvPr id="58" name="四角形: 角を丸くする 57">
            <a:extLst>
              <a:ext uri="{FF2B5EF4-FFF2-40B4-BE49-F238E27FC236}">
                <a16:creationId xmlns:a16="http://schemas.microsoft.com/office/drawing/2014/main" id="{F166CB85-CE27-E2CB-D323-2730D838B08F}"/>
              </a:ext>
            </a:extLst>
          </p:cNvPr>
          <p:cNvSpPr/>
          <p:nvPr/>
        </p:nvSpPr>
        <p:spPr>
          <a:xfrm>
            <a:off x="171302" y="656365"/>
            <a:ext cx="1274765" cy="38305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a:ln>
                  <a:noFill/>
                </a:ln>
                <a:solidFill>
                  <a:prstClr val="white"/>
                </a:solidFill>
                <a:effectLst/>
                <a:uLnTx/>
                <a:uFillTx/>
                <a:latin typeface="BIZ UDゴシック" panose="020B0400000000000000" pitchFamily="49" charset="-128"/>
                <a:ea typeface="BIZ UDゴシック" panose="020B0400000000000000" pitchFamily="49" charset="-128"/>
                <a:cs typeface="+mn-cs"/>
              </a:rPr>
              <a:t>注意事項</a:t>
            </a:r>
          </a:p>
        </p:txBody>
      </p:sp>
      <p:sp>
        <p:nvSpPr>
          <p:cNvPr id="59" name="テキスト ボックス 58">
            <a:extLst>
              <a:ext uri="{FF2B5EF4-FFF2-40B4-BE49-F238E27FC236}">
                <a16:creationId xmlns:a16="http://schemas.microsoft.com/office/drawing/2014/main" id="{47DE56E7-37B2-C868-01CD-4E630623E471}"/>
              </a:ext>
            </a:extLst>
          </p:cNvPr>
          <p:cNvSpPr txBox="1"/>
          <p:nvPr/>
        </p:nvSpPr>
        <p:spPr>
          <a:xfrm>
            <a:off x="171302" y="1105225"/>
            <a:ext cx="7388373" cy="35394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rPr>
              <a:t>○ 運行時間はあくまで目安です。当日の道路状況等により運行時刻が前後</a:t>
            </a:r>
            <a:endParaRPr kumimoji="1" lang="en-US" altLang="ja-JP" sz="1600" b="1" i="0" u="none" strike="noStrike" kern="1200" cap="none" spc="0" normalizeH="0" baseline="0" noProof="0" dirty="0">
              <a:ln>
                <a:noFill/>
              </a:ln>
              <a:solidFill>
                <a:srgbClr val="000000"/>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000000"/>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rPr>
              <a:t>　 する場合があります。</a:t>
            </a:r>
            <a:endParaRPr kumimoji="1" lang="en-US" altLang="ja-JP" sz="1600" b="1" i="0" u="none" strike="noStrike" kern="1200" cap="none" spc="0" normalizeH="0" baseline="0" noProof="0" dirty="0">
              <a:ln>
                <a:noFill/>
              </a:ln>
              <a:solidFill>
                <a:srgbClr val="000000"/>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600" b="1" i="0" u="none" strike="noStrike" kern="1200" cap="none" spc="0" normalizeH="0" baseline="0" noProof="0" dirty="0">
              <a:ln>
                <a:noFill/>
              </a:ln>
              <a:solidFill>
                <a:srgbClr val="000000"/>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pPr lvl="0">
              <a:defRPr/>
            </a:pPr>
            <a:r>
              <a:rPr kumimoji="1" lang="ja-JP" altLang="en-US" sz="1600" b="1" dirty="0">
                <a:solidFill>
                  <a:srgbClr val="000000"/>
                </a:solidFill>
                <a:latin typeface="BIZ UDゴシック" panose="020B0400000000000000" pitchFamily="49" charset="-128"/>
                <a:ea typeface="BIZ UDゴシック" panose="020B0400000000000000" pitchFamily="49" charset="-128"/>
                <a:cs typeface="Microsoft GothicNeo" panose="020B0500000101010101" pitchFamily="34" charset="-127"/>
              </a:rPr>
              <a:t>○ シャトルバスは、競技開始前及び競技終了後の利用が集中する時間帯には、</a:t>
            </a:r>
            <a:endParaRPr kumimoji="1" lang="en-US" altLang="ja-JP" sz="1600" b="1" dirty="0">
              <a:solidFill>
                <a:srgbClr val="000000"/>
              </a:solidFill>
              <a:latin typeface="BIZ UDゴシック" panose="020B0400000000000000" pitchFamily="49" charset="-128"/>
              <a:ea typeface="BIZ UDゴシック" panose="020B0400000000000000" pitchFamily="49" charset="-128"/>
              <a:cs typeface="Microsoft GothicNeo" panose="020B0500000101010101" pitchFamily="34" charset="-127"/>
            </a:endParaRPr>
          </a:p>
          <a:p>
            <a:pPr lvl="0">
              <a:defRPr/>
            </a:pPr>
            <a:r>
              <a:rPr kumimoji="1" lang="ja-JP" altLang="en-US" sz="1600" b="1" dirty="0">
                <a:solidFill>
                  <a:srgbClr val="000000"/>
                </a:solidFill>
                <a:latin typeface="BIZ UDゴシック" panose="020B0400000000000000" pitchFamily="49" charset="-128"/>
                <a:ea typeface="BIZ UDゴシック" panose="020B0400000000000000" pitchFamily="49" charset="-128"/>
                <a:cs typeface="Microsoft GothicNeo" panose="020B0500000101010101" pitchFamily="34" charset="-127"/>
              </a:rPr>
              <a:t>　 運行本数を増やして運行します。</a:t>
            </a:r>
            <a:endParaRPr kumimoji="1" lang="en-US" altLang="ja-JP" sz="1600" b="1" dirty="0">
              <a:solidFill>
                <a:srgbClr val="000000"/>
              </a:solidFill>
              <a:latin typeface="BIZ UDゴシック" panose="020B0400000000000000" pitchFamily="49" charset="-128"/>
              <a:ea typeface="BIZ UDゴシック" panose="020B0400000000000000" pitchFamily="49" charset="-128"/>
              <a:cs typeface="Microsoft GothicNeo" panose="020B0500000101010101" pitchFamily="34" charset="-127"/>
            </a:endParaRPr>
          </a:p>
          <a:p>
            <a:pPr lvl="0">
              <a:defRPr/>
            </a:pPr>
            <a:r>
              <a:rPr kumimoji="1" lang="ja-JP" altLang="en-US" sz="1600" b="1" dirty="0">
                <a:solidFill>
                  <a:srgbClr val="000000"/>
                </a:solidFill>
                <a:latin typeface="BIZ UDゴシック" panose="020B0400000000000000" pitchFamily="49" charset="-128"/>
                <a:ea typeface="BIZ UDゴシック" panose="020B0400000000000000" pitchFamily="49" charset="-128"/>
                <a:cs typeface="Microsoft GothicNeo" panose="020B0500000101010101" pitchFamily="34" charset="-127"/>
              </a:rPr>
              <a:t>　 一方、競技実施中は、利用者数の減少に伴い運行本数を調整するため、</a:t>
            </a:r>
            <a:endParaRPr kumimoji="1" lang="en-US" altLang="ja-JP" sz="1600" b="1" dirty="0">
              <a:solidFill>
                <a:srgbClr val="000000"/>
              </a:solidFill>
              <a:latin typeface="BIZ UDゴシック" panose="020B0400000000000000" pitchFamily="49" charset="-128"/>
              <a:ea typeface="BIZ UDゴシック" panose="020B0400000000000000" pitchFamily="49" charset="-128"/>
              <a:cs typeface="Microsoft GothicNeo" panose="020B0500000101010101" pitchFamily="34" charset="-127"/>
            </a:endParaRPr>
          </a:p>
          <a:p>
            <a:pPr lvl="0">
              <a:defRPr/>
            </a:pPr>
            <a:r>
              <a:rPr kumimoji="1" lang="ja-JP" altLang="en-US" sz="1600" b="1" dirty="0">
                <a:solidFill>
                  <a:srgbClr val="000000"/>
                </a:solidFill>
                <a:latin typeface="BIZ UDゴシック" panose="020B0400000000000000" pitchFamily="49" charset="-128"/>
                <a:ea typeface="BIZ UDゴシック" panose="020B0400000000000000" pitchFamily="49" charset="-128"/>
                <a:cs typeface="Microsoft GothicNeo" panose="020B0500000101010101" pitchFamily="34" charset="-127"/>
              </a:rPr>
              <a:t>　 運行間隔が長くなる場合があります。あらかじめご了承ください。</a:t>
            </a:r>
            <a:endParaRPr kumimoji="1" lang="en-US" altLang="ja-JP" sz="1600" b="1" dirty="0">
              <a:solidFill>
                <a:srgbClr val="000000"/>
              </a:solidFill>
              <a:latin typeface="BIZ UDゴシック" panose="020B0400000000000000" pitchFamily="49" charset="-128"/>
              <a:ea typeface="BIZ UDゴシック" panose="020B0400000000000000" pitchFamily="49" charset="-128"/>
              <a:cs typeface="Microsoft GothicNeo" panose="020B0500000101010101" pitchFamily="34" charset="-127"/>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rPr>
              <a:t>○ 定員には限りがあります。乗車人数によってはお待ちいただく場合があり</a:t>
            </a:r>
            <a:endParaRPr kumimoji="1" lang="en-US" altLang="ja-JP"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rPr>
              <a:t>　 ますので、時間に余裕を持ってご利用ください。</a:t>
            </a:r>
            <a:endParaRPr kumimoji="1" lang="en-US" altLang="ja-JP"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rPr>
              <a:t>○ 運行本数には限りがあるため、ご乗車いただけない場合がございます。</a:t>
            </a:r>
            <a:endParaRPr kumimoji="1" lang="en-US" altLang="ja-JP"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altLang="ja-JP"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prstClr val="black"/>
                </a:solidFill>
                <a:effectLst/>
                <a:uLnTx/>
                <a:uFillTx/>
                <a:latin typeface="BIZ UDゴシック" panose="020B0400000000000000" pitchFamily="49" charset="-128"/>
                <a:ea typeface="BIZ UDゴシック" panose="020B0400000000000000" pitchFamily="49" charset="-128"/>
                <a:cs typeface="Microsoft GothicNeo" panose="020B0500000101010101" pitchFamily="34" charset="-127"/>
              </a:rPr>
              <a:t>○ 競技の延長等により、最終試合終了前に運行終了となる場合がございます。</a:t>
            </a:r>
          </a:p>
        </p:txBody>
      </p:sp>
    </p:spTree>
    <p:extLst>
      <p:ext uri="{BB962C8B-B14F-4D97-AF65-F5344CB8AC3E}">
        <p14:creationId xmlns:p14="http://schemas.microsoft.com/office/powerpoint/2010/main" val="10096725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293</TotalTime>
  <Words>727</Words>
  <Application>Microsoft Office PowerPoint</Application>
  <PresentationFormat>ユーザー設定</PresentationFormat>
  <Paragraphs>132</Paragraphs>
  <Slides>4</Slides>
  <Notes>1</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4</vt:i4>
      </vt:variant>
    </vt:vector>
  </HeadingPairs>
  <TitlesOfParts>
    <vt:vector size="12" baseType="lpstr">
      <vt:lpstr>BIZ UDゴシック</vt:lpstr>
      <vt:lpstr>Meiryo UI</vt:lpstr>
      <vt:lpstr>游ゴシック</vt:lpstr>
      <vt:lpstr>Aptos</vt:lpstr>
      <vt:lpstr>Aptos Display</vt:lpstr>
      <vt:lpstr>Arial</vt:lpstr>
      <vt:lpstr>Office テーマ</vt:lpstr>
      <vt:lpstr>Worksheet</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野田　隼大</dc:creator>
  <cp:lastModifiedBy>林　国博</cp:lastModifiedBy>
  <cp:revision>31</cp:revision>
  <cp:lastPrinted>2026-03-04T11:38:19Z</cp:lastPrinted>
  <dcterms:created xsi:type="dcterms:W3CDTF">2026-02-04T01:40:15Z</dcterms:created>
  <dcterms:modified xsi:type="dcterms:W3CDTF">2026-09-21T07:29:41Z</dcterms:modified>
</cp:coreProperties>
</file>