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9" r:id="rId5"/>
    <p:sldId id="280" r:id="rId6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03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284" y="-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800" cy="46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77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491" y="3603541"/>
            <a:ext cx="2488393" cy="1019187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878" y="3603541"/>
            <a:ext cx="2488393" cy="1019187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2021/6/10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3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08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" userDrawn="1">
          <p15:clr>
            <a:srgbClr val="F26B43"/>
          </p15:clr>
        </p15:guide>
        <p15:guide id="2" pos="68" userDrawn="1">
          <p15:clr>
            <a:srgbClr val="F26B43"/>
          </p15:clr>
        </p15:guide>
        <p15:guide id="3" pos="4694" userDrawn="1">
          <p15:clr>
            <a:srgbClr val="F26B43"/>
          </p15:clr>
        </p15:guide>
        <p15:guide id="4" orient="horz" pos="66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1870551B-12DF-480B-A783-B9C2955EA64D}"/>
              </a:ext>
            </a:extLst>
          </p:cNvPr>
          <p:cNvSpPr/>
          <p:nvPr/>
        </p:nvSpPr>
        <p:spPr>
          <a:xfrm>
            <a:off x="265232" y="3795740"/>
            <a:ext cx="7059494" cy="2344091"/>
          </a:xfrm>
          <a:prstGeom prst="roundRect">
            <a:avLst>
              <a:gd name="adj" fmla="val 44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5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3D42248-216C-4375-A18E-5F02F7157FE7}"/>
              </a:ext>
            </a:extLst>
          </p:cNvPr>
          <p:cNvSpPr/>
          <p:nvPr/>
        </p:nvSpPr>
        <p:spPr>
          <a:xfrm>
            <a:off x="335161" y="1683270"/>
            <a:ext cx="48960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ja-JP" altLang="ja-JP" sz="1500" kern="100" dirty="0">
                <a:latin typeface="+mn-ea"/>
                <a:cs typeface="Times New Roman" panose="02020603050405020304" pitchFamily="18" charset="0"/>
              </a:rPr>
              <a:t>親から経営を引き継いだが、自分らしい経営をしたい。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ja-JP" altLang="ja-JP" sz="1500" kern="100" dirty="0" smtClean="0">
                <a:latin typeface="+mn-ea"/>
                <a:cs typeface="Times New Roman" panose="02020603050405020304" pitchFamily="18" charset="0"/>
              </a:rPr>
              <a:t>経営</a:t>
            </a:r>
            <a:r>
              <a:rPr lang="ja-JP" altLang="en-US" sz="1500" kern="100" dirty="0" smtClean="0">
                <a:latin typeface="+mn-ea"/>
                <a:cs typeface="Times New Roman" panose="02020603050405020304" pitchFamily="18" charset="0"/>
              </a:rPr>
              <a:t>を発展させるため</a:t>
            </a:r>
            <a:r>
              <a:rPr lang="ja-JP" altLang="en-US" sz="1500" kern="100" dirty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500" kern="100" dirty="0" smtClean="0">
                <a:latin typeface="+mn-ea"/>
                <a:cs typeface="Times New Roman" panose="02020603050405020304" pitchFamily="18" charset="0"/>
              </a:rPr>
              <a:t>ノウハウ</a:t>
            </a:r>
            <a:r>
              <a:rPr lang="ja-JP" altLang="ja-JP" sz="1500" kern="100" dirty="0">
                <a:latin typeface="+mn-ea"/>
                <a:cs typeface="Times New Roman" panose="02020603050405020304" pitchFamily="18" charset="0"/>
              </a:rPr>
              <a:t>を学びたい。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ja-JP" altLang="en-US" sz="1500" kern="100" dirty="0" smtClean="0">
                <a:latin typeface="+mn-ea"/>
                <a:cs typeface="Times New Roman" panose="02020603050405020304" pitchFamily="18" charset="0"/>
              </a:rPr>
              <a:t>やりがいのある職場にしたい。</a:t>
            </a:r>
            <a:endParaRPr lang="ja-JP" altLang="ja-JP" sz="15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26EE78-0E0A-4806-9BD1-5D022DBDAFF2}"/>
              </a:ext>
            </a:extLst>
          </p:cNvPr>
          <p:cNvSpPr/>
          <p:nvPr/>
        </p:nvSpPr>
        <p:spPr>
          <a:xfrm>
            <a:off x="1439302" y="1000431"/>
            <a:ext cx="4530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FF0000"/>
                </a:solidFill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塾生 </a:t>
            </a:r>
            <a:r>
              <a:rPr lang="en-US" altLang="ja-JP" sz="2400" b="1" dirty="0">
                <a:solidFill>
                  <a:srgbClr val="FF0000"/>
                </a:solidFill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20</a:t>
            </a:r>
            <a:r>
              <a:rPr lang="ja-JP" altLang="en-US" sz="2400" b="1" dirty="0">
                <a:solidFill>
                  <a:srgbClr val="FF0000"/>
                </a:solidFill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名を募集します！</a:t>
            </a:r>
            <a:endParaRPr lang="en-US" altLang="ja-JP" sz="2400" b="1" dirty="0">
              <a:solidFill>
                <a:srgbClr val="FF0000"/>
              </a:solidFill>
              <a:latin typeface="游ゴシック体 StdN H" panose="020B0A00000000000000" pitchFamily="34" charset="-128"/>
              <a:ea typeface="游ゴシック体 StdN H" panose="020B0A00000000000000" pitchFamily="34" charset="-128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96169227-E2F9-40B7-A9CE-219E9165CB95}"/>
              </a:ext>
            </a:extLst>
          </p:cNvPr>
          <p:cNvSpPr/>
          <p:nvPr/>
        </p:nvSpPr>
        <p:spPr>
          <a:xfrm>
            <a:off x="265232" y="196609"/>
            <a:ext cx="7059493" cy="859599"/>
          </a:xfrm>
          <a:prstGeom prst="roundRect">
            <a:avLst>
              <a:gd name="adj" fmla="val 1162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b="1" dirty="0" smtClean="0">
                <a:solidFill>
                  <a:schemeClr val="bg1"/>
                </a:solidFill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令和３年度</a:t>
            </a:r>
            <a:r>
              <a:rPr kumimoji="1" lang="ja-JP" altLang="en-US" sz="3000" b="1" dirty="0">
                <a:solidFill>
                  <a:schemeClr val="bg1"/>
                </a:solidFill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愛知農業次世代リーダー</a:t>
            </a:r>
            <a:r>
              <a:rPr kumimoji="1" lang="ja-JP" altLang="en-US" sz="3000" b="1" dirty="0" smtClean="0">
                <a:solidFill>
                  <a:schemeClr val="bg1"/>
                </a:solidFill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塾（農業経営塾）</a:t>
            </a:r>
            <a:endParaRPr kumimoji="1" lang="ja-JP" altLang="en-US" sz="3000" b="1" dirty="0">
              <a:solidFill>
                <a:schemeClr val="bg1"/>
              </a:solidFill>
              <a:latin typeface="游ゴシック体 StdN H" panose="020B0A00000000000000" pitchFamily="34" charset="-128"/>
              <a:ea typeface="游ゴシック体 StdN H" panose="020B0A00000000000000" pitchFamily="34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962B141-B847-4EE5-8784-97E0F8D932BB}"/>
              </a:ext>
            </a:extLst>
          </p:cNvPr>
          <p:cNvSpPr/>
          <p:nvPr/>
        </p:nvSpPr>
        <p:spPr>
          <a:xfrm>
            <a:off x="265232" y="3743844"/>
            <a:ext cx="2284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◎ 昨年度塾生の声</a:t>
            </a:r>
            <a:endParaRPr kumimoji="1" lang="en-US" altLang="ja-JP" b="1" dirty="0">
              <a:latin typeface="游ゴシック体 StdN H" panose="020B0A00000000000000" pitchFamily="34" charset="-128"/>
              <a:ea typeface="游ゴシック体 StdN H" panose="020B0A00000000000000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56F8AC9-0163-49F5-BA1F-B55A88F4F20D}"/>
              </a:ext>
            </a:extLst>
          </p:cNvPr>
          <p:cNvSpPr/>
          <p:nvPr/>
        </p:nvSpPr>
        <p:spPr>
          <a:xfrm>
            <a:off x="283787" y="1384106"/>
            <a:ext cx="2340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dirty="0"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◎ こんな方にお勧め</a:t>
            </a:r>
            <a:endParaRPr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53D42248-216C-4375-A18E-5F02F7157FE7}"/>
              </a:ext>
            </a:extLst>
          </p:cNvPr>
          <p:cNvSpPr/>
          <p:nvPr/>
        </p:nvSpPr>
        <p:spPr>
          <a:xfrm>
            <a:off x="2839452" y="3842514"/>
            <a:ext cx="43900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今まで漠然と作業していたのですが、経営塾で話を聞くことで、作業の意味、販路、コスト等を考えるようになり、大きく変わりました。とても勉強になりました。</a:t>
            </a:r>
            <a:endParaRPr lang="en-US" altLang="ja-JP" sz="14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経営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に対する意識が変わった。数字</a:t>
            </a: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を見て現実的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に判断しなければならないと思った。自分がどうしていきたいか、まとまってきた。</a:t>
            </a:r>
            <a:endParaRPr lang="en-US" altLang="ja-JP" sz="14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今後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の稲作農家</a:t>
            </a: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は、米価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が低下</a:t>
            </a: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し経営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が苦しく</a:t>
            </a: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なるこ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と</a:t>
            </a: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が予想されるが、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その前</a:t>
            </a: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に対策</a:t>
            </a:r>
            <a:r>
              <a:rPr lang="ja-JP" altLang="en-US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を考えることができた</a:t>
            </a:r>
            <a:r>
              <a:rPr lang="ja-JP" altLang="en-US" sz="14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6F8AC9-0163-49F5-BA1F-B55A88F4F20D}"/>
              </a:ext>
            </a:extLst>
          </p:cNvPr>
          <p:cNvSpPr/>
          <p:nvPr/>
        </p:nvSpPr>
        <p:spPr>
          <a:xfrm>
            <a:off x="265232" y="2646745"/>
            <a:ext cx="3810000" cy="3693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ysClr val="windowText" lastClr="000000"/>
                </a:solidFill>
                <a:latin typeface="游ゴシック体 StdN H" panose="020B0A00000000000000" pitchFamily="34" charset="-128"/>
                <a:ea typeface="游ゴシック体 StdN H" panose="020B0A00000000000000" pitchFamily="34" charset="-128"/>
              </a:rPr>
              <a:t>◎ このような時期だからこそ！！</a:t>
            </a:r>
            <a:endParaRPr lang="ja-JP" alt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3D42248-216C-4375-A18E-5F02F7157FE7}"/>
              </a:ext>
            </a:extLst>
          </p:cNvPr>
          <p:cNvSpPr/>
          <p:nvPr/>
        </p:nvSpPr>
        <p:spPr>
          <a:xfrm>
            <a:off x="335161" y="2971115"/>
            <a:ext cx="6894314" cy="7848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ja-JP" altLang="en-US" sz="1500" kern="100" dirty="0" smtClean="0">
                <a:solidFill>
                  <a:sysClr val="windowText" lastClr="000000"/>
                </a:solidFill>
                <a:latin typeface="+mn-ea"/>
                <a:cs typeface="Times New Roman" panose="02020603050405020304" pitchFamily="18" charset="0"/>
              </a:rPr>
              <a:t>当塾では</a:t>
            </a:r>
            <a:r>
              <a:rPr lang="ja-JP" altLang="en-US" sz="1500" kern="100" dirty="0">
                <a:solidFill>
                  <a:sysClr val="windowText" lastClr="000000"/>
                </a:solidFill>
                <a:latin typeface="+mn-ea"/>
                <a:cs typeface="Times New Roman" panose="02020603050405020304" pitchFamily="18" charset="0"/>
              </a:rPr>
              <a:t>、専門家からの</a:t>
            </a:r>
            <a:r>
              <a:rPr lang="ja-JP" altLang="ja-JP" sz="1500" kern="1200" dirty="0">
                <a:solidFill>
                  <a:sysClr val="windowText" lastClr="000000"/>
                </a:solidFill>
                <a:effectLst/>
              </a:rPr>
              <a:t>各種</a:t>
            </a:r>
            <a:r>
              <a:rPr lang="ja-JP" altLang="ja-JP" sz="1500" kern="1200" dirty="0" smtClean="0">
                <a:solidFill>
                  <a:sysClr val="windowText" lastClr="000000"/>
                </a:solidFill>
                <a:effectLst/>
              </a:rPr>
              <a:t>講義</a:t>
            </a:r>
            <a:r>
              <a:rPr lang="ja-JP" altLang="en-US" sz="1500" kern="1200" dirty="0" smtClean="0">
                <a:solidFill>
                  <a:sysClr val="windowText" lastClr="000000"/>
                </a:solidFill>
                <a:effectLst/>
              </a:rPr>
              <a:t>により経営に必要な知識を深めます。</a:t>
            </a:r>
            <a:endParaRPr lang="en-US" altLang="ja-JP" sz="1500" kern="1200" dirty="0" smtClean="0">
              <a:solidFill>
                <a:sysClr val="windowText" lastClr="000000"/>
              </a:solidFill>
              <a:effectLst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ja-JP" altLang="en-US" sz="1500" kern="100" dirty="0" smtClean="0">
                <a:solidFill>
                  <a:sysClr val="windowText" lastClr="000000"/>
                </a:solidFill>
                <a:latin typeface="+mn-ea"/>
                <a:cs typeface="Times New Roman" panose="02020603050405020304" pitchFamily="18" charset="0"/>
              </a:rPr>
              <a:t>経営</a:t>
            </a:r>
            <a:r>
              <a:rPr lang="ja-JP" altLang="en-US" sz="1500" kern="100" dirty="0">
                <a:solidFill>
                  <a:sysClr val="windowText" lastClr="000000"/>
                </a:solidFill>
                <a:latin typeface="+mn-ea"/>
                <a:cs typeface="Times New Roman" panose="02020603050405020304" pitchFamily="18" charset="0"/>
              </a:rPr>
              <a:t>計画の作成方法を</a:t>
            </a:r>
            <a:r>
              <a:rPr lang="ja-JP" altLang="en-US" sz="1500" kern="100" dirty="0" smtClean="0">
                <a:solidFill>
                  <a:sysClr val="windowText" lastClr="000000"/>
                </a:solidFill>
                <a:latin typeface="+mn-ea"/>
                <a:cs typeface="Times New Roman" panose="02020603050405020304" pitchFamily="18" charset="0"/>
              </a:rPr>
              <a:t>学び、ご自身の将来</a:t>
            </a:r>
            <a:r>
              <a:rPr lang="ja-JP" altLang="en-US" sz="1500" kern="100" dirty="0">
                <a:solidFill>
                  <a:sysClr val="windowText" lastClr="000000"/>
                </a:solidFill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en-US" sz="1500" kern="100" dirty="0" smtClean="0">
                <a:solidFill>
                  <a:sysClr val="windowText" lastClr="000000"/>
                </a:solidFill>
                <a:latin typeface="+mn-ea"/>
                <a:cs typeface="Times New Roman" panose="02020603050405020304" pitchFamily="18" charset="0"/>
              </a:rPr>
              <a:t>経営ビジョンを明確にするとともに、その実現のためのスケジュールを作成します。</a:t>
            </a:r>
            <a:endParaRPr lang="ja-JP" altLang="ja-JP" sz="1500" kern="100" dirty="0">
              <a:solidFill>
                <a:sysClr val="windowText" lastClr="000000"/>
              </a:solidFill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935" y="1481531"/>
            <a:ext cx="1966006" cy="1474505"/>
          </a:xfrm>
          <a:prstGeom prst="rect">
            <a:avLst/>
          </a:prstGeom>
        </p:spPr>
      </p:pic>
      <p:sp>
        <p:nvSpPr>
          <p:cNvPr id="16" name="四角形: 角を丸くする 52">
            <a:extLst>
              <a:ext uri="{FF2B5EF4-FFF2-40B4-BE49-F238E27FC236}">
                <a16:creationId xmlns:a16="http://schemas.microsoft.com/office/drawing/2014/main" id="{2F193082-148A-4CFB-9586-591438C54386}"/>
              </a:ext>
            </a:extLst>
          </p:cNvPr>
          <p:cNvSpPr/>
          <p:nvPr/>
        </p:nvSpPr>
        <p:spPr>
          <a:xfrm>
            <a:off x="283786" y="6246493"/>
            <a:ext cx="7040939" cy="3743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139" tIns="0" bIns="0" rtlCol="0" anchor="ctr"/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令和３年度愛知農業次世代リーダー塾　募集概要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71576" y="6613774"/>
            <a:ext cx="6153150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以下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kumimoji="1"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つの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条件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を満たす方が対象となります。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●愛知県内の専業農家であること。　●原則、全講座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12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回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に参加できること。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●受講後５年経過するまでに、以下のいずれかを達成する目標設定を考えていること。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①売上高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30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％以上拡大　②経営コスト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％以上縮減　③経営面積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30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％以上拡大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④雇用者数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0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％以上増加　⑤法人化　⑥６次産業化 ⑦海外輸出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その他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校長が認めた者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20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名程度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募集期間：令和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16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水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火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①申込書（別紙）に必要事項をご記入の上、郵送、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FAX</a:t>
            </a:r>
            <a:r>
              <a:rPr kumimoji="1"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E-mail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のいずれかにてお送りください。② 受付完了後、エントリーシートをお送りしますので、必要事項を記入の上返信してください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。③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日（火）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に、応募者全員に受講可否を通知いたします。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④定員に満たない場合は、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18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水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まで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次募集します。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24,000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愛知県立農業大学校 企画研修部 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（杉浦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〒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444-0802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愛知県岡崎市美合町字並松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1-2</a:t>
            </a:r>
          </a:p>
          <a:p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TEL 0564-51-1034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FAX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0564-51-4831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E-mail noudai@pref.aichi.lg.jp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3788" y="9937819"/>
            <a:ext cx="881954" cy="2923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 smtClean="0"/>
              <a:t>申 込 先</a:t>
            </a:r>
            <a:endParaRPr kumimoji="1" lang="ja-JP" altLang="en-US" sz="13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4208" y="6664352"/>
            <a:ext cx="877368" cy="2923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 smtClean="0"/>
              <a:t>対 象 者</a:t>
            </a:r>
            <a:endParaRPr kumimoji="1" lang="ja-JP" altLang="en-US" sz="13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4208" y="7876151"/>
            <a:ext cx="871533" cy="3007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300" spc="-300" dirty="0" smtClean="0"/>
              <a:t>募集人数</a:t>
            </a:r>
            <a:endParaRPr kumimoji="1" lang="ja-JP" altLang="en-US" sz="1300" spc="-3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94209" y="9538768"/>
            <a:ext cx="871532" cy="3007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 smtClean="0"/>
              <a:t>受 講 料</a:t>
            </a:r>
            <a:endParaRPr kumimoji="1" lang="ja-JP" altLang="en-US" sz="13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3787" y="8663181"/>
            <a:ext cx="889920" cy="2923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300" spc="-300" dirty="0" smtClean="0"/>
              <a:t>申込方法</a:t>
            </a:r>
            <a:endParaRPr kumimoji="1" lang="ja-JP" altLang="en-US" sz="1300" spc="-3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3787" y="8283548"/>
            <a:ext cx="881954" cy="2923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300" spc="-300" dirty="0" smtClean="0"/>
              <a:t>募集期間</a:t>
            </a:r>
            <a:endParaRPr kumimoji="1" lang="ja-JP" altLang="en-US" sz="1300" spc="-300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41" y="4174045"/>
            <a:ext cx="2328959" cy="174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9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2F193082-148A-4CFB-9586-591438C54386}"/>
              </a:ext>
            </a:extLst>
          </p:cNvPr>
          <p:cNvSpPr/>
          <p:nvPr/>
        </p:nvSpPr>
        <p:spPr>
          <a:xfrm>
            <a:off x="358027" y="6721685"/>
            <a:ext cx="6993271" cy="3369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139" tIns="0" bIns="0" rtlCol="0" anchor="ctr"/>
          <a:lstStyle/>
          <a:p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農業大学校への</a:t>
            </a:r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交通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アクセス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307" y="7217181"/>
            <a:ext cx="3815681" cy="290627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58385" y="7078481"/>
            <a:ext cx="290292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•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名鉄美合駅下車　徒歩約</a:t>
            </a:r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分</a:t>
            </a:r>
            <a:endParaRPr kumimoji="1"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•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東名高速道路岡崎インターチェンジから車で約</a:t>
            </a:r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分</a:t>
            </a:r>
            <a:endParaRPr kumimoji="1"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•JR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岡崎駅下車　名鉄バス「東岡崎（緑丘経由）行き」か</a:t>
            </a:r>
          </a:p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「市民病院（美合経由）行き」で「平地」下車　徒歩約</a:t>
            </a:r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</a:t>
            </a:r>
          </a:p>
        </p:txBody>
      </p:sp>
      <p:sp>
        <p:nvSpPr>
          <p:cNvPr id="19" name="四角形: 角を丸くする 52">
            <a:extLst>
              <a:ext uri="{FF2B5EF4-FFF2-40B4-BE49-F238E27FC236}">
                <a16:creationId xmlns:a16="http://schemas.microsoft.com/office/drawing/2014/main" id="{2F193082-148A-4CFB-9586-591438C54386}"/>
              </a:ext>
            </a:extLst>
          </p:cNvPr>
          <p:cNvSpPr/>
          <p:nvPr/>
        </p:nvSpPr>
        <p:spPr>
          <a:xfrm>
            <a:off x="358384" y="214464"/>
            <a:ext cx="6992915" cy="3094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139" tIns="0" bIns="0" rtlCol="0" anchor="ctr"/>
          <a:lstStyle/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令和３年度愛知農業次世代リーダー塾　講座開催計画　　　</a:t>
            </a:r>
            <a:r>
              <a:rPr kumimoji="1"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会場：愛知県立農業大学校</a:t>
            </a:r>
            <a:endParaRPr kumimoji="1" lang="ja-JP" altLang="en-US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7894" y="5390375"/>
            <a:ext cx="481111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●各講座の時間は、午前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時から午後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時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30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分を予定しています。</a:t>
            </a:r>
            <a:endParaRPr kumimoji="1"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●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開催日時、内容は変更になる場合もあります。</a:t>
            </a:r>
            <a:endParaRPr kumimoji="1"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●第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回から第</a:t>
            </a:r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回までの講座については、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やむを得ず出席できない受講生に対し、リモート対応、又は、講義資料等をお渡しし、自主学習できるように配慮します。</a:t>
            </a:r>
            <a:endParaRPr kumimoji="1"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●第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回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から第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回までの講座について、やむを得ず出席できない受講生に対し、補習等により経営計画作成を支援します。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55" y="8694308"/>
            <a:ext cx="2147151" cy="1664042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457628"/>
              </p:ext>
            </p:extLst>
          </p:nvPr>
        </p:nvGraphicFramePr>
        <p:xfrm>
          <a:off x="358027" y="532103"/>
          <a:ext cx="6993272" cy="4814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832">
                  <a:extLst>
                    <a:ext uri="{9D8B030D-6E8A-4147-A177-3AD203B41FA5}">
                      <a16:colId xmlns:a16="http://schemas.microsoft.com/office/drawing/2014/main" val="1765899897"/>
                    </a:ext>
                  </a:extLst>
                </a:gridCol>
                <a:gridCol w="827678">
                  <a:extLst>
                    <a:ext uri="{9D8B030D-6E8A-4147-A177-3AD203B41FA5}">
                      <a16:colId xmlns:a16="http://schemas.microsoft.com/office/drawing/2014/main" val="147963373"/>
                    </a:ext>
                  </a:extLst>
                </a:gridCol>
                <a:gridCol w="1029198">
                  <a:extLst>
                    <a:ext uri="{9D8B030D-6E8A-4147-A177-3AD203B41FA5}">
                      <a16:colId xmlns:a16="http://schemas.microsoft.com/office/drawing/2014/main" val="3855348487"/>
                    </a:ext>
                  </a:extLst>
                </a:gridCol>
                <a:gridCol w="1636507">
                  <a:extLst>
                    <a:ext uri="{9D8B030D-6E8A-4147-A177-3AD203B41FA5}">
                      <a16:colId xmlns:a16="http://schemas.microsoft.com/office/drawing/2014/main" val="926372905"/>
                    </a:ext>
                  </a:extLst>
                </a:gridCol>
                <a:gridCol w="3068057">
                  <a:extLst>
                    <a:ext uri="{9D8B030D-6E8A-4147-A177-3AD203B41FA5}">
                      <a16:colId xmlns:a16="http://schemas.microsoft.com/office/drawing/2014/main" val="305048934"/>
                    </a:ext>
                  </a:extLst>
                </a:gridCol>
              </a:tblGrid>
              <a:tr h="2419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月日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項目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演題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講師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2675398889"/>
                  </a:ext>
                </a:extLst>
              </a:tr>
              <a:tr h="2419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第１回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開講式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3986779808"/>
                  </a:ext>
                </a:extLst>
              </a:tr>
              <a:tr h="241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講話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経営者として必要な資質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愛知県立農業大学校　校長　堤　公生氏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1905070381"/>
                  </a:ext>
                </a:extLst>
              </a:tr>
              <a:tr h="2419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第２回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15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先進農家講話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経営の効率化と品質管理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有</a:t>
                      </a:r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石川養豚場　石川安俊氏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2793692984"/>
                  </a:ext>
                </a:extLst>
              </a:tr>
              <a:tr h="241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マーケティング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マーケティング</a:t>
                      </a:r>
                      <a:r>
                        <a:rPr lang="ja-JP" altLang="en-US" sz="1050" u="none" strike="noStrike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・６次</a:t>
                      </a:r>
                      <a:r>
                        <a:rPr lang="ja-JP" altLang="en-US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産業化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創和マネジメント 代表　梅村 彰氏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2345716857"/>
                  </a:ext>
                </a:extLst>
              </a:tr>
              <a:tr h="2419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第３回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24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金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財務管理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管理会計と法人化・事業継承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安形税務会計事務所　所長　安形京子氏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3806576344"/>
                  </a:ext>
                </a:extLst>
              </a:tr>
              <a:tr h="2419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第４回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5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火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ＳＷＯＴ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分析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経営戦略・ＳＷＯＴ分析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キャリアデザイン総合研究所　</a:t>
                      </a:r>
                      <a:endParaRPr lang="en-US" altLang="ja-JP" sz="1050" u="none" strike="noStrike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 fontAlgn="ctr"/>
                      <a:r>
                        <a:rPr lang="ja-JP" altLang="en-US" sz="1050" u="none" strike="noStrike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代表</a:t>
                      </a:r>
                      <a:r>
                        <a:rPr lang="ja-JP" altLang="en-US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佐々木史光氏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2584903742"/>
                  </a:ext>
                </a:extLst>
              </a:tr>
              <a:tr h="2419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第５回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15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金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労務管理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労務管理と人材育成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亀井労務管理事務所　青嶋　輝氏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4172387638"/>
                  </a:ext>
                </a:extLst>
              </a:tr>
              <a:tr h="3342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第６回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27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先進農家講話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地域農業を支える次世代農業者の育成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服部農園</a:t>
                      </a:r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有</a:t>
                      </a:r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服部都史子氏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1859497916"/>
                  </a:ext>
                </a:extLst>
              </a:tr>
              <a:tr h="241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経営管理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経営改善に向けたＧＡＰの実践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経営コンサルタント　オフィス</a:t>
                      </a:r>
                      <a:r>
                        <a:rPr lang="en-US" altLang="ja-JP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b-MAP</a:t>
                      </a:r>
                      <a:r>
                        <a:rPr lang="ja-JP" altLang="en-US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en-US" altLang="ja-JP" sz="1050" u="none" strike="noStrike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 fontAlgn="ctr"/>
                      <a:r>
                        <a:rPr lang="ja-JP" altLang="en-US" sz="1050" u="none" strike="noStrike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代表</a:t>
                      </a:r>
                      <a:r>
                        <a:rPr lang="ja-JP" altLang="en-US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久田博司氏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3660242033"/>
                  </a:ext>
                </a:extLst>
              </a:tr>
              <a:tr h="3342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第７回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トヨタ生産方式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トヨタ生産方式に学ぶ農業の生産性向上①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株</a:t>
                      </a:r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経営技術研究所　代表取締役　藤井春雄氏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3432457967"/>
                  </a:ext>
                </a:extLst>
              </a:tr>
              <a:tr h="3342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第８回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22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トヨタ生産方式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トヨタ生産方式に学ぶ農業の生産性向上②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株</a:t>
                      </a:r>
                      <a:r>
                        <a:rPr lang="en-US" altLang="zh-TW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lang="zh-TW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経営技術研究所　代表取締役　藤井春雄氏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829662489"/>
                  </a:ext>
                </a:extLst>
              </a:tr>
              <a:tr h="2419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第９回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12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14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火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経営計画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経営戦略の策定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東海経営支援センター　深谷定弘氏、小西英一氏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216606947"/>
                  </a:ext>
                </a:extLst>
              </a:tr>
              <a:tr h="2419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12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経営計画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経営計画の策定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東海経営支援センター　深谷定弘氏、小西英一氏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1634237191"/>
                  </a:ext>
                </a:extLst>
              </a:tr>
              <a:tr h="2419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26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経営計画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経営計画の策定及び計数計画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東海経営支援センター　深谷定弘氏、小西英一氏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2214958886"/>
                  </a:ext>
                </a:extLst>
              </a:tr>
              <a:tr h="2419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12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回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</a:t>
                      </a:r>
                      <a:r>
                        <a:rPr lang="en-US" altLang="ja-JP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発表会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経営計画発表会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4057198879"/>
                  </a:ext>
                </a:extLst>
              </a:tr>
              <a:tr h="241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閉講式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719" marR="6719" marT="6719" marB="0" anchor="ctr"/>
                </a:tc>
                <a:extLst>
                  <a:ext uri="{0D108BD9-81ED-4DB2-BD59-A6C34878D82A}">
                    <a16:rowId xmlns:a16="http://schemas.microsoft.com/office/drawing/2014/main" val="3698994580"/>
                  </a:ext>
                </a:extLst>
              </a:tr>
            </a:tbl>
          </a:graphicData>
        </a:graphic>
      </p:graphicFrame>
      <p:pic>
        <p:nvPicPr>
          <p:cNvPr id="16" name="図 1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866" y="5400077"/>
            <a:ext cx="1694924" cy="127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56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a5baa6e2-824a-425d-afb5-d83147353bf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1FE7C0891FC984CA5BD916FB6DE9E96" ma:contentTypeVersion="9" ma:contentTypeDescription="新しいドキュメントを作成します。" ma:contentTypeScope="" ma:versionID="8c203c0ad02cd6eba2cac5eff5e1fbb0">
  <xsd:schema xmlns:xsd="http://www.w3.org/2001/XMLSchema" xmlns:xs="http://www.w3.org/2001/XMLSchema" xmlns:p="http://schemas.microsoft.com/office/2006/metadata/properties" xmlns:ns2="a5baa6e2-824a-425d-afb5-d83147353bf6" targetNamespace="http://schemas.microsoft.com/office/2006/metadata/properties" ma:root="true" ma:fieldsID="5d6550b118325ff790eee66ba0af9b75" ns2:_="">
    <xsd:import namespace="a5baa6e2-824a-425d-afb5-d83147353b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aa6e2-824a-425d-afb5-d83147353b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6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CA52C1-59AF-4D58-B66C-9EDF13F6CC47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5baa6e2-824a-425d-afb5-d83147353bf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4775A91-6599-4FCD-8CE0-5F8D1DFA1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aa6e2-824a-425d-afb5-d83147353b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5570BA-031F-495A-B236-3C74CD75AA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2615</TotalTime>
  <Words>1058</Words>
  <Application>Microsoft Office PowerPoint</Application>
  <PresentationFormat>ユーザー設定</PresentationFormat>
  <Paragraphs>130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 ゴシック</vt:lpstr>
      <vt:lpstr>ＭＳ 明朝</vt:lpstr>
      <vt:lpstr>游ゴシック</vt:lpstr>
      <vt:lpstr>游ゴシック Light</vt:lpstr>
      <vt:lpstr>游ゴシック体 StdN H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biztel</dc:creator>
  <cp:lastModifiedBy>oa</cp:lastModifiedBy>
  <cp:revision>168</cp:revision>
  <cp:lastPrinted>2021-06-08T06:15:53Z</cp:lastPrinted>
  <dcterms:created xsi:type="dcterms:W3CDTF">2017-07-31T10:46:25Z</dcterms:created>
  <dcterms:modified xsi:type="dcterms:W3CDTF">2021-06-10T03:38:04Z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0x01010081FE7C0891FC984CA5BD916FB6DE9E96</vt:lpwstr>
  </property>
</Properties>
</file>