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0" r:id="rId5"/>
    <p:sldId id="261" r:id="rId6"/>
    <p:sldId id="263" r:id="rId7"/>
    <p:sldId id="262" r:id="rId8"/>
    <p:sldId id="264" r:id="rId9"/>
    <p:sldId id="265" r:id="rId10"/>
    <p:sldId id="266" r:id="rId11"/>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3B79D-2A12-458F-9174-85629486878E}" v="1" dt="2025-03-17T07:19:57.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1228" autoAdjust="0"/>
  </p:normalViewPr>
  <p:slideViewPr>
    <p:cSldViewPr snapToGrid="0">
      <p:cViewPr varScale="1">
        <p:scale>
          <a:sx n="80" d="100"/>
          <a:sy n="80" d="100"/>
        </p:scale>
        <p:origin x="548"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124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総合教育センター 14" userId="ae2521e3-be90-45c4-b4e1-0f1ffbbe7174" providerId="ADAL" clId="{38E07FDE-DA03-458B-8246-BD524C5F65A6}"/>
    <pc:docChg chg="modSld modNotesMaster">
      <pc:chgData name="総合教育センター 14" userId="ae2521e3-be90-45c4-b4e1-0f1ffbbe7174" providerId="ADAL" clId="{38E07FDE-DA03-458B-8246-BD524C5F65A6}" dt="2025-02-27T06:50:14.965" v="104"/>
      <pc:docMkLst>
        <pc:docMk/>
      </pc:docMkLst>
      <pc:sldChg chg="modSp mod">
        <pc:chgData name="総合教育センター 14" userId="ae2521e3-be90-45c4-b4e1-0f1ffbbe7174" providerId="ADAL" clId="{38E07FDE-DA03-458B-8246-BD524C5F65A6}" dt="2025-02-27T05:18:20.149" v="2" actId="1076"/>
        <pc:sldMkLst>
          <pc:docMk/>
          <pc:sldMk cId="228095677" sldId="260"/>
        </pc:sldMkLst>
        <pc:spChg chg="mod">
          <ac:chgData name="総合教育センター 14" userId="ae2521e3-be90-45c4-b4e1-0f1ffbbe7174" providerId="ADAL" clId="{38E07FDE-DA03-458B-8246-BD524C5F65A6}" dt="2025-02-27T05:18:20.149" v="2" actId="1076"/>
          <ac:spMkLst>
            <pc:docMk/>
            <pc:sldMk cId="228095677" sldId="260"/>
            <ac:spMk id="23" creationId="{EC748392-0BBD-48B9-9642-FC1038D7CAD0}"/>
          </ac:spMkLst>
        </pc:spChg>
      </pc:sldChg>
      <pc:sldChg chg="modSp mod">
        <pc:chgData name="総合教育センター 14" userId="ae2521e3-be90-45c4-b4e1-0f1ffbbe7174" providerId="ADAL" clId="{38E07FDE-DA03-458B-8246-BD524C5F65A6}" dt="2025-02-27T05:20:27.141" v="102" actId="20577"/>
        <pc:sldMkLst>
          <pc:docMk/>
          <pc:sldMk cId="644398689" sldId="262"/>
        </pc:sldMkLst>
        <pc:spChg chg="mod">
          <ac:chgData name="総合教育センター 14" userId="ae2521e3-be90-45c4-b4e1-0f1ffbbe7174" providerId="ADAL" clId="{38E07FDE-DA03-458B-8246-BD524C5F65A6}" dt="2025-02-27T05:20:27.141" v="102" actId="20577"/>
          <ac:spMkLst>
            <pc:docMk/>
            <pc:sldMk cId="644398689" sldId="262"/>
            <ac:spMk id="3" creationId="{027B4E3C-9521-4C80-B128-9EEDF6AF29AD}"/>
          </ac:spMkLst>
        </pc:spChg>
      </pc:sldChg>
      <pc:sldChg chg="modSp mod">
        <pc:chgData name="総合教育センター 14" userId="ae2521e3-be90-45c4-b4e1-0f1ffbbe7174" providerId="ADAL" clId="{38E07FDE-DA03-458B-8246-BD524C5F65A6}" dt="2025-02-27T05:18:47.823" v="18" actId="20577"/>
        <pc:sldMkLst>
          <pc:docMk/>
          <pc:sldMk cId="3341436218" sldId="263"/>
        </pc:sldMkLst>
        <pc:spChg chg="mod">
          <ac:chgData name="総合教育センター 14" userId="ae2521e3-be90-45c4-b4e1-0f1ffbbe7174" providerId="ADAL" clId="{38E07FDE-DA03-458B-8246-BD524C5F65A6}" dt="2025-02-27T05:18:47.823" v="18" actId="20577"/>
          <ac:spMkLst>
            <pc:docMk/>
            <pc:sldMk cId="3341436218" sldId="263"/>
            <ac:spMk id="3" creationId="{2187E168-D798-4161-AB5E-90F9FFC0FE70}"/>
          </ac:spMkLst>
        </pc:spChg>
      </pc:sldChg>
      <pc:sldChg chg="modSp mod modNotesTx">
        <pc:chgData name="総合教育センター 14" userId="ae2521e3-be90-45c4-b4e1-0f1ffbbe7174" providerId="ADAL" clId="{38E07FDE-DA03-458B-8246-BD524C5F65A6}" dt="2025-02-27T05:20:03.406" v="100" actId="20577"/>
        <pc:sldMkLst>
          <pc:docMk/>
          <pc:sldMk cId="1883731220" sldId="264"/>
        </pc:sldMkLst>
        <pc:spChg chg="mod">
          <ac:chgData name="総合教育センター 14" userId="ae2521e3-be90-45c4-b4e1-0f1ffbbe7174" providerId="ADAL" clId="{38E07FDE-DA03-458B-8246-BD524C5F65A6}" dt="2025-02-27T05:19:52.897" v="66" actId="20577"/>
          <ac:spMkLst>
            <pc:docMk/>
            <pc:sldMk cId="1883731220" sldId="264"/>
            <ac:spMk id="3" creationId="{2187E168-D798-4161-AB5E-90F9FFC0FE70}"/>
          </ac:spMkLst>
        </pc:spChg>
      </pc:sldChg>
    </pc:docChg>
  </pc:docChgLst>
  <pc:docChgLst>
    <pc:chgData name="総合教育センター 14" userId="ae2521e3-be90-45c4-b4e1-0f1ffbbe7174" providerId="ADAL" clId="{D353B79D-2A12-458F-9174-85629486878E}"/>
    <pc:docChg chg="custSel modSld">
      <pc:chgData name="総合教育センター 14" userId="ae2521e3-be90-45c4-b4e1-0f1ffbbe7174" providerId="ADAL" clId="{D353B79D-2A12-458F-9174-85629486878E}" dt="2025-03-19T00:52:58.384" v="62" actId="20577"/>
      <pc:docMkLst>
        <pc:docMk/>
      </pc:docMkLst>
      <pc:sldChg chg="addSp delSp modSp mod modTransition modAnim modNotesTx">
        <pc:chgData name="総合教育センター 14" userId="ae2521e3-be90-45c4-b4e1-0f1ffbbe7174" providerId="ADAL" clId="{D353B79D-2A12-458F-9174-85629486878E}" dt="2025-03-19T00:52:35.943" v="53" actId="20577"/>
        <pc:sldMkLst>
          <pc:docMk/>
          <pc:sldMk cId="250009344" sldId="257"/>
        </pc:sldMkLst>
        <pc:spChg chg="mod">
          <ac:chgData name="総合教育センター 14" userId="ae2521e3-be90-45c4-b4e1-0f1ffbbe7174" providerId="ADAL" clId="{D353B79D-2A12-458F-9174-85629486878E}" dt="2025-03-17T07:31:37.188" v="39" actId="1076"/>
          <ac:spMkLst>
            <pc:docMk/>
            <pc:sldMk cId="250009344" sldId="257"/>
            <ac:spMk id="2" creationId="{7793780C-2487-4CBF-9E88-10F59E55586E}"/>
          </ac:spMkLst>
        </pc:spChg>
      </pc:sldChg>
      <pc:sldChg chg="delSp modTransition modAnim modNotesTx">
        <pc:chgData name="総合教育センター 14" userId="ae2521e3-be90-45c4-b4e1-0f1ffbbe7174" providerId="ADAL" clId="{D353B79D-2A12-458F-9174-85629486878E}" dt="2025-03-17T07:25:20.593" v="11" actId="2711"/>
        <pc:sldMkLst>
          <pc:docMk/>
          <pc:sldMk cId="3084021087" sldId="258"/>
        </pc:sldMkLst>
      </pc:sldChg>
      <pc:sldChg chg="delSp modTransition modAnim modNotesTx">
        <pc:chgData name="総合教育センター 14" userId="ae2521e3-be90-45c4-b4e1-0f1ffbbe7174" providerId="ADAL" clId="{D353B79D-2A12-458F-9174-85629486878E}" dt="2025-03-17T07:25:27.292" v="14" actId="2711"/>
        <pc:sldMkLst>
          <pc:docMk/>
          <pc:sldMk cId="3881754511" sldId="259"/>
        </pc:sldMkLst>
      </pc:sldChg>
      <pc:sldChg chg="delSp modTransition modAnim modNotesTx">
        <pc:chgData name="総合教育センター 14" userId="ae2521e3-be90-45c4-b4e1-0f1ffbbe7174" providerId="ADAL" clId="{D353B79D-2A12-458F-9174-85629486878E}" dt="2025-03-17T07:25:35.408" v="17" actId="2711"/>
        <pc:sldMkLst>
          <pc:docMk/>
          <pc:sldMk cId="228095677" sldId="260"/>
        </pc:sldMkLst>
      </pc:sldChg>
      <pc:sldChg chg="delSp modTransition modAnim modNotesTx">
        <pc:chgData name="総合教育センター 14" userId="ae2521e3-be90-45c4-b4e1-0f1ffbbe7174" providerId="ADAL" clId="{D353B79D-2A12-458F-9174-85629486878E}" dt="2025-03-17T07:25:41.676" v="20" actId="2711"/>
        <pc:sldMkLst>
          <pc:docMk/>
          <pc:sldMk cId="2182659978" sldId="261"/>
        </pc:sldMkLst>
      </pc:sldChg>
      <pc:sldChg chg="delSp modTransition modAnim modNotesTx">
        <pc:chgData name="総合教育センター 14" userId="ae2521e3-be90-45c4-b4e1-0f1ffbbe7174" providerId="ADAL" clId="{D353B79D-2A12-458F-9174-85629486878E}" dt="2025-03-17T07:25:56.714" v="26" actId="2711"/>
        <pc:sldMkLst>
          <pc:docMk/>
          <pc:sldMk cId="644398689" sldId="262"/>
        </pc:sldMkLst>
      </pc:sldChg>
      <pc:sldChg chg="delSp modTransition modAnim modNotesTx">
        <pc:chgData name="総合教育センター 14" userId="ae2521e3-be90-45c4-b4e1-0f1ffbbe7174" providerId="ADAL" clId="{D353B79D-2A12-458F-9174-85629486878E}" dt="2025-03-17T07:25:48.041" v="23" actId="2711"/>
        <pc:sldMkLst>
          <pc:docMk/>
          <pc:sldMk cId="3341436218" sldId="263"/>
        </pc:sldMkLst>
      </pc:sldChg>
      <pc:sldChg chg="delSp modSp mod modTransition modAnim modNotesTx">
        <pc:chgData name="総合教育センター 14" userId="ae2521e3-be90-45c4-b4e1-0f1ffbbe7174" providerId="ADAL" clId="{D353B79D-2A12-458F-9174-85629486878E}" dt="2025-03-17T07:26:04.098" v="29" actId="2711"/>
        <pc:sldMkLst>
          <pc:docMk/>
          <pc:sldMk cId="1883731220" sldId="264"/>
        </pc:sldMkLst>
        <pc:spChg chg="mod">
          <ac:chgData name="総合教育センター 14" userId="ae2521e3-be90-45c4-b4e1-0f1ffbbe7174" providerId="ADAL" clId="{D353B79D-2A12-458F-9174-85629486878E}" dt="2025-03-17T07:18:57.675" v="4" actId="27636"/>
          <ac:spMkLst>
            <pc:docMk/>
            <pc:sldMk cId="1883731220" sldId="264"/>
            <ac:spMk id="4" creationId="{135C3608-4810-4A90-95E6-57B73929A725}"/>
          </ac:spMkLst>
        </pc:spChg>
      </pc:sldChg>
      <pc:sldChg chg="delSp modTransition modAnim modNotesTx">
        <pc:chgData name="総合教育センター 14" userId="ae2521e3-be90-45c4-b4e1-0f1ffbbe7174" providerId="ADAL" clId="{D353B79D-2A12-458F-9174-85629486878E}" dt="2025-03-17T07:26:10.550" v="32" actId="2711"/>
        <pc:sldMkLst>
          <pc:docMk/>
          <pc:sldMk cId="2439162907" sldId="265"/>
        </pc:sldMkLst>
      </pc:sldChg>
      <pc:sldChg chg="delSp modTransition modAnim modNotesTx">
        <pc:chgData name="総合教育センター 14" userId="ae2521e3-be90-45c4-b4e1-0f1ffbbe7174" providerId="ADAL" clId="{D353B79D-2A12-458F-9174-85629486878E}" dt="2025-03-19T00:52:58.384" v="62" actId="20577"/>
        <pc:sldMkLst>
          <pc:docMk/>
          <pc:sldMk cId="4181509055"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991195-99B7-A297-3E4E-B5DB84F1CDCB}"/>
              </a:ext>
            </a:extLst>
          </p:cNvPr>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3E3CBDA2-E017-92A0-942F-9F196768B52F}"/>
              </a:ext>
            </a:extLst>
          </p:cNvPr>
          <p:cNvSpPr>
            <a:spLocks noGrp="1"/>
          </p:cNvSpPr>
          <p:nvPr>
            <p:ph type="ftr" sz="quarter" idx="2"/>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583ED94-9468-121F-CD93-CC385156BB2A}"/>
              </a:ext>
            </a:extLst>
          </p:cNvPr>
          <p:cNvSpPr>
            <a:spLocks noGrp="1"/>
          </p:cNvSpPr>
          <p:nvPr>
            <p:ph type="sldNum" sz="quarter" idx="3"/>
          </p:nvPr>
        </p:nvSpPr>
        <p:spPr>
          <a:xfrm>
            <a:off x="5629275" y="6465888"/>
            <a:ext cx="4308475" cy="341312"/>
          </a:xfrm>
          <a:prstGeom prst="rect">
            <a:avLst/>
          </a:prstGeom>
        </p:spPr>
        <p:txBody>
          <a:bodyPr vert="horz" lIns="91440" tIns="45720" rIns="91440" bIns="45720" rtlCol="0" anchor="b"/>
          <a:lstStyle>
            <a:lvl1pPr algn="r">
              <a:defRPr sz="1200"/>
            </a:lvl1pPr>
          </a:lstStyle>
          <a:p>
            <a:fld id="{35AEFA90-138B-4232-9BC0-605CF2BF6D57}" type="slidenum">
              <a:rPr kumimoji="1" lang="ja-JP" altLang="en-US" smtClean="0"/>
              <a:t>‹#›</a:t>
            </a:fld>
            <a:endParaRPr kumimoji="1" lang="ja-JP" altLang="en-US"/>
          </a:p>
        </p:txBody>
      </p:sp>
    </p:spTree>
    <p:extLst>
      <p:ext uri="{BB962C8B-B14F-4D97-AF65-F5344CB8AC3E}">
        <p14:creationId xmlns:p14="http://schemas.microsoft.com/office/powerpoint/2010/main" val="276598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7996624F-3E8E-4561-8C49-F07DE1552024}"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B9C01C0A-D1EF-4AD6-A24D-37E221A6A6C4}" type="slidenum">
              <a:rPr kumimoji="1" lang="ja-JP" altLang="en-US" smtClean="0"/>
              <a:t>‹#›</a:t>
            </a:fld>
            <a:endParaRPr kumimoji="1" lang="ja-JP" altLang="en-US"/>
          </a:p>
        </p:txBody>
      </p:sp>
    </p:spTree>
    <p:extLst>
      <p:ext uri="{BB962C8B-B14F-4D97-AF65-F5344CB8AC3E}">
        <p14:creationId xmlns:p14="http://schemas.microsoft.com/office/powerpoint/2010/main" val="2421361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株式に関する学習、第二回目は日経平均株価の変動要因と見方を学習していきたいと思います。経済に強い人になるための第１歩を踏み出しましょう。</a:t>
            </a:r>
          </a:p>
        </p:txBody>
      </p:sp>
      <p:sp>
        <p:nvSpPr>
          <p:cNvPr id="4" name="スライド番号プレースホルダー 3"/>
          <p:cNvSpPr>
            <a:spLocks noGrp="1"/>
          </p:cNvSpPr>
          <p:nvPr>
            <p:ph type="sldNum" sz="quarter" idx="5"/>
          </p:nvPr>
        </p:nvSpPr>
        <p:spPr/>
        <p:txBody>
          <a:bodyPr/>
          <a:lstStyle/>
          <a:p>
            <a:fld id="{C2F867AE-C4A5-4717-82CE-B2055E20C71A}" type="slidenum">
              <a:rPr kumimoji="1" lang="ja-JP" altLang="en-US" smtClean="0"/>
              <a:t>1</a:t>
            </a:fld>
            <a:endParaRPr kumimoji="1" lang="ja-JP" altLang="en-US"/>
          </a:p>
        </p:txBody>
      </p:sp>
    </p:spTree>
    <p:extLst>
      <p:ext uri="{BB962C8B-B14F-4D97-AF65-F5344CB8AC3E}">
        <p14:creationId xmlns:p14="http://schemas.microsoft.com/office/powerpoint/2010/main" val="50555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最後にこの講義のまとめをします。経済に強いビジネスパーソンとなるために</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日経平均株価を毎日チェックし、世の中の出来事と日経平均株価との関係について考えるようにしましょう。</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そのためには新聞の株価欄や経済欄に前日の日経平均株価とその変動要因が書いてありますので、そこを読むようにしてみましょう。</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日経平均を毎日チェックしなくても、何か大きな出来事があった時は日経平均株価をチェックするようにしてみましょう。</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10</a:t>
            </a:fld>
            <a:endParaRPr kumimoji="1" lang="ja-JP" altLang="en-US"/>
          </a:p>
        </p:txBody>
      </p:sp>
    </p:spTree>
    <p:extLst>
      <p:ext uri="{BB962C8B-B14F-4D97-AF65-F5344CB8AC3E}">
        <p14:creationId xmlns:p14="http://schemas.microsoft.com/office/powerpoint/2010/main" val="282053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日経平均株価は日本の最も代表的な株価指標のひとつで、上昇が続けば景気がよくなってきたと考えられ、逆に下落が続けば景気が悪くなってきたと考えられます。また、株価の変動要因にはさまざまな要因がありますがそちらについてはのちほど触れ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2</a:t>
            </a:fld>
            <a:endParaRPr kumimoji="1" lang="ja-JP" altLang="en-US"/>
          </a:p>
        </p:txBody>
      </p:sp>
    </p:spTree>
    <p:extLst>
      <p:ext uri="{BB962C8B-B14F-4D97-AF65-F5344CB8AC3E}">
        <p14:creationId xmlns:p14="http://schemas.microsoft.com/office/powerpoint/2010/main" val="167071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それでは令和６年９月１２日の日経平均株価の</a:t>
            </a:r>
            <a:r>
              <a:rPr kumimoji="1" lang="en-US" altLang="ja-JP" sz="1600" dirty="0">
                <a:latin typeface="UD デジタル 教科書体 NK-B" panose="02020700000000000000" pitchFamily="18" charset="-128"/>
                <a:ea typeface="UD デジタル 教科書体 NK-B" panose="02020700000000000000" pitchFamily="18" charset="-128"/>
              </a:rPr>
              <a:t>36,833</a:t>
            </a:r>
            <a:r>
              <a:rPr kumimoji="1" lang="ja-JP" altLang="en-US" sz="1600" dirty="0">
                <a:latin typeface="UD デジタル 教科書体 NK-B" panose="02020700000000000000" pitchFamily="18" charset="-128"/>
                <a:ea typeface="UD デジタル 教科書体 NK-B" panose="02020700000000000000" pitchFamily="18" charset="-128"/>
              </a:rPr>
              <a:t>円</a:t>
            </a:r>
            <a:r>
              <a:rPr kumimoji="1" lang="en-US" altLang="ja-JP" sz="1600" dirty="0">
                <a:latin typeface="UD デジタル 教科書体 NK-B" panose="02020700000000000000" pitchFamily="18" charset="-128"/>
                <a:ea typeface="UD デジタル 教科書体 NK-B" panose="02020700000000000000" pitchFamily="18" charset="-128"/>
              </a:rPr>
              <a:t>27</a:t>
            </a:r>
            <a:r>
              <a:rPr kumimoji="1" lang="ja-JP" altLang="en-US" sz="1600" dirty="0">
                <a:latin typeface="UD デジタル 教科書体 NK-B" panose="02020700000000000000" pitchFamily="18" charset="-128"/>
                <a:ea typeface="UD デジタル 教科書体 NK-B" panose="02020700000000000000" pitchFamily="18" charset="-128"/>
              </a:rPr>
              <a:t>銭は高いのか、安いのか？過去の株式市場の歴史を見ながら簡単に解説していきたいと思います。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3</a:t>
            </a:fld>
            <a:endParaRPr kumimoji="1" lang="ja-JP" altLang="en-US"/>
          </a:p>
        </p:txBody>
      </p:sp>
    </p:spTree>
    <p:extLst>
      <p:ext uri="{BB962C8B-B14F-4D97-AF65-F5344CB8AC3E}">
        <p14:creationId xmlns:p14="http://schemas.microsoft.com/office/powerpoint/2010/main" val="340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0" dirty="0">
                <a:latin typeface="UD デジタル 教科書体 NK-B" panose="02020700000000000000" pitchFamily="18" charset="-128"/>
                <a:ea typeface="UD デジタル 教科書体 NK-B" panose="02020700000000000000" pitchFamily="18" charset="-128"/>
              </a:rPr>
              <a:t>これは株式チャートといい、今回のチャートは過去</a:t>
            </a:r>
            <a:r>
              <a:rPr kumimoji="1" lang="en-US" altLang="ja-JP" sz="1600" b="0" dirty="0">
                <a:latin typeface="UD デジタル 教科書体 NK-B" panose="02020700000000000000" pitchFamily="18" charset="-128"/>
                <a:ea typeface="UD デジタル 教科書体 NK-B" panose="02020700000000000000" pitchFamily="18" charset="-128"/>
              </a:rPr>
              <a:t>45</a:t>
            </a:r>
            <a:r>
              <a:rPr kumimoji="1" lang="ja-JP" altLang="en-US" sz="1600" b="0" dirty="0">
                <a:latin typeface="UD デジタル 教科書体 NK-B" panose="02020700000000000000" pitchFamily="18" charset="-128"/>
                <a:ea typeface="UD デジタル 教科書体 NK-B" panose="02020700000000000000" pitchFamily="18" charset="-128"/>
              </a:rPr>
              <a:t>年の株価の変化を表しています。左から主要なところを説明していきます。まず、昭和の終わりから平成初め頃の</a:t>
            </a:r>
            <a:r>
              <a:rPr kumimoji="1" lang="en-US" altLang="ja-JP" sz="1600" b="0" dirty="0">
                <a:latin typeface="UD デジタル 教科書体 NK-B" panose="02020700000000000000" pitchFamily="18" charset="-128"/>
                <a:ea typeface="UD デジタル 教科書体 NK-B" panose="02020700000000000000" pitchFamily="18" charset="-128"/>
              </a:rPr>
              <a:t>1980</a:t>
            </a:r>
            <a:r>
              <a:rPr kumimoji="1" lang="ja-JP" altLang="en-US" sz="1600" b="0" dirty="0">
                <a:latin typeface="UD デジタル 教科書体 NK-B" panose="02020700000000000000" pitchFamily="18" charset="-128"/>
                <a:ea typeface="UD デジタル 教科書体 NK-B" panose="02020700000000000000" pitchFamily="18" charset="-128"/>
              </a:rPr>
              <a:t>年代前半から</a:t>
            </a:r>
            <a:r>
              <a:rPr kumimoji="1" lang="en-US" altLang="ja-JP" sz="1600" b="0" dirty="0">
                <a:latin typeface="UD デジタル 教科書体 NK-B" panose="02020700000000000000" pitchFamily="18" charset="-128"/>
                <a:ea typeface="UD デジタル 教科書体 NK-B" panose="02020700000000000000" pitchFamily="18" charset="-128"/>
              </a:rPr>
              <a:t>1990</a:t>
            </a:r>
            <a:r>
              <a:rPr kumimoji="1" lang="ja-JP" altLang="en-US" sz="1600" b="0" dirty="0">
                <a:latin typeface="UD デジタル 教科書体 NK-B" panose="02020700000000000000" pitchFamily="18" charset="-128"/>
                <a:ea typeface="UD デジタル 教科書体 NK-B" panose="02020700000000000000" pitchFamily="18" charset="-128"/>
              </a:rPr>
              <a:t>年頃まで、</a:t>
            </a:r>
            <a:r>
              <a:rPr kumimoji="1" lang="ja-JP" altLang="en-US" sz="1600" b="0" u="none" dirty="0">
                <a:latin typeface="UD デジタル 教科書体 NK-B" panose="02020700000000000000" pitchFamily="18" charset="-128"/>
                <a:ea typeface="UD デジタル 教科書体 NK-B" panose="02020700000000000000" pitchFamily="18" charset="-128"/>
              </a:rPr>
              <a:t>バブル経済</a:t>
            </a:r>
            <a:r>
              <a:rPr kumimoji="1" lang="ja-JP" altLang="en-US" sz="1600" b="0" dirty="0">
                <a:latin typeface="UD デジタル 教科書体 NK-B" panose="02020700000000000000" pitchFamily="18" charset="-128"/>
                <a:ea typeface="UD デジタル 教科書体 NK-B" panose="02020700000000000000" pitchFamily="18" charset="-128"/>
              </a:rPr>
              <a:t>という時代が続きました。非常に景気がよい時代でした。その景気を表すかのように、日経平均株価は</a:t>
            </a:r>
            <a:r>
              <a:rPr kumimoji="1" lang="en-US" altLang="ja-JP" sz="1600" b="0" dirty="0">
                <a:latin typeface="UD デジタル 教科書体 NK-B" panose="02020700000000000000" pitchFamily="18" charset="-128"/>
                <a:ea typeface="UD デジタル 教科書体 NK-B" panose="02020700000000000000" pitchFamily="18" charset="-128"/>
              </a:rPr>
              <a:t>1989</a:t>
            </a:r>
            <a:r>
              <a:rPr kumimoji="1" lang="ja-JP" altLang="en-US" sz="1600" b="0" dirty="0">
                <a:latin typeface="UD デジタル 教科書体 NK-B" panose="02020700000000000000" pitchFamily="18" charset="-128"/>
                <a:ea typeface="UD デジタル 教科書体 NK-B" panose="02020700000000000000" pitchFamily="18" charset="-128"/>
              </a:rPr>
              <a:t>年</a:t>
            </a:r>
            <a:r>
              <a:rPr kumimoji="1" lang="en-US" altLang="ja-JP" sz="1600" b="0" dirty="0">
                <a:latin typeface="UD デジタル 教科書体 NK-B" panose="02020700000000000000" pitchFamily="18" charset="-128"/>
                <a:ea typeface="UD デジタル 教科書体 NK-B" panose="02020700000000000000" pitchFamily="18" charset="-128"/>
              </a:rPr>
              <a:t>12</a:t>
            </a:r>
            <a:r>
              <a:rPr kumimoji="1" lang="ja-JP" altLang="en-US" sz="1600" b="0" dirty="0">
                <a:latin typeface="UD デジタル 教科書体 NK-B" panose="02020700000000000000" pitchFamily="18" charset="-128"/>
                <a:ea typeface="UD デジタル 教科書体 NK-B" panose="02020700000000000000" pitchFamily="18" charset="-128"/>
              </a:rPr>
              <a:t>月</a:t>
            </a:r>
            <a:r>
              <a:rPr kumimoji="1" lang="en-US" altLang="ja-JP" sz="1600" b="0" dirty="0">
                <a:latin typeface="UD デジタル 教科書体 NK-B" panose="02020700000000000000" pitchFamily="18" charset="-128"/>
                <a:ea typeface="UD デジタル 教科書体 NK-B" panose="02020700000000000000" pitchFamily="18" charset="-128"/>
              </a:rPr>
              <a:t>29</a:t>
            </a:r>
            <a:r>
              <a:rPr kumimoji="1" lang="ja-JP" altLang="en-US" sz="1600" b="0" dirty="0">
                <a:latin typeface="UD デジタル 教科書体 NK-B" panose="02020700000000000000" pitchFamily="18" charset="-128"/>
                <a:ea typeface="UD デジタル 教科書体 NK-B" panose="02020700000000000000" pitchFamily="18" charset="-128"/>
              </a:rPr>
              <a:t>日に史上最高値（しじょうさいたかね）である</a:t>
            </a:r>
            <a:r>
              <a:rPr kumimoji="1" lang="en-US" altLang="ja-JP" sz="1600" b="0" dirty="0">
                <a:latin typeface="UD デジタル 教科書体 NK-B" panose="02020700000000000000" pitchFamily="18" charset="-128"/>
                <a:ea typeface="UD デジタル 教科書体 NK-B" panose="02020700000000000000" pitchFamily="18" charset="-128"/>
              </a:rPr>
              <a:t>38,915</a:t>
            </a:r>
            <a:r>
              <a:rPr kumimoji="1" lang="ja-JP" altLang="en-US" sz="1600" b="0" dirty="0">
                <a:latin typeface="UD デジタル 教科書体 NK-B" panose="02020700000000000000" pitchFamily="18" charset="-128"/>
                <a:ea typeface="UD デジタル 教科書体 NK-B" panose="02020700000000000000" pitchFamily="18" charset="-128"/>
              </a:rPr>
              <a:t>円</a:t>
            </a:r>
            <a:r>
              <a:rPr kumimoji="1" lang="en-US" altLang="ja-JP" sz="1600" b="0" dirty="0">
                <a:latin typeface="UD デジタル 教科書体 NK-B" panose="02020700000000000000" pitchFamily="18" charset="-128"/>
                <a:ea typeface="UD デジタル 教科書体 NK-B" panose="02020700000000000000" pitchFamily="18" charset="-128"/>
              </a:rPr>
              <a:t>87</a:t>
            </a:r>
            <a:r>
              <a:rPr kumimoji="1" lang="ja-JP" altLang="en-US" sz="1600" b="0" dirty="0">
                <a:latin typeface="UD デジタル 教科書体 NK-B" panose="02020700000000000000" pitchFamily="18" charset="-128"/>
                <a:ea typeface="UD デジタル 教科書体 NK-B" panose="02020700000000000000" pitchFamily="18" charset="-128"/>
              </a:rPr>
              <a:t>銭を記録しました。しかし、バブルの崩壊は急激でした。わずか１年ほどで株価は半値以下となりました。そして日本経済の冬の時代が到来します。長引く不況、極度の円高。世界的にもアメリカ同時多発テロ、イラク戦争など不安定な時期が続きました。しかし</a:t>
            </a:r>
            <a:r>
              <a:rPr kumimoji="1" lang="en-US" altLang="ja-JP" sz="1600" b="0" dirty="0">
                <a:latin typeface="UD デジタル 教科書体 NK-B" panose="02020700000000000000" pitchFamily="18" charset="-128"/>
                <a:ea typeface="UD デジタル 教科書体 NK-B" panose="02020700000000000000" pitchFamily="18" charset="-128"/>
              </a:rPr>
              <a:t>2003</a:t>
            </a:r>
            <a:r>
              <a:rPr kumimoji="1" lang="ja-JP" altLang="en-US" sz="1600" b="0" dirty="0">
                <a:latin typeface="UD デジタル 教科書体 NK-B" panose="02020700000000000000" pitchFamily="18" charset="-128"/>
                <a:ea typeface="UD デジタル 教科書体 NK-B" panose="02020700000000000000" pitchFamily="18" charset="-128"/>
              </a:rPr>
              <a:t>年頃から</a:t>
            </a:r>
            <a:r>
              <a:rPr kumimoji="1" lang="en-US" altLang="ja-JP" sz="1600" b="0" dirty="0">
                <a:latin typeface="UD デジタル 教科書体 NK-B" panose="02020700000000000000" pitchFamily="18" charset="-128"/>
                <a:ea typeface="UD デジタル 教科書体 NK-B" panose="02020700000000000000" pitchFamily="18" charset="-128"/>
              </a:rPr>
              <a:t>2007</a:t>
            </a:r>
            <a:r>
              <a:rPr kumimoji="1" lang="ja-JP" altLang="en-US" sz="1600" b="0" dirty="0">
                <a:latin typeface="UD デジタル 教科書体 NK-B" panose="02020700000000000000" pitchFamily="18" charset="-128"/>
                <a:ea typeface="UD デジタル 教科書体 NK-B" panose="02020700000000000000" pitchFamily="18" charset="-128"/>
              </a:rPr>
              <a:t>年にかけて長期的に景気が戻ってきたころにリーマンショックが発生。世界的に不況となりました。ちょうどそのころの</a:t>
            </a:r>
            <a:r>
              <a:rPr kumimoji="1" lang="en-US" altLang="ja-JP" sz="1600" b="0" dirty="0">
                <a:latin typeface="UD デジタル 教科書体 NK-B" panose="02020700000000000000" pitchFamily="18" charset="-128"/>
                <a:ea typeface="UD デジタル 教科書体 NK-B" panose="02020700000000000000" pitchFamily="18" charset="-128"/>
              </a:rPr>
              <a:t>2008</a:t>
            </a:r>
            <a:r>
              <a:rPr kumimoji="1" lang="ja-JP" altLang="en-US" sz="1600" b="0" dirty="0">
                <a:latin typeface="UD デジタル 教科書体 NK-B" panose="02020700000000000000" pitchFamily="18" charset="-128"/>
                <a:ea typeface="UD デジタル 教科書体 NK-B" panose="02020700000000000000" pitchFamily="18" charset="-128"/>
              </a:rPr>
              <a:t>年</a:t>
            </a:r>
            <a:r>
              <a:rPr kumimoji="1" lang="en-US" altLang="ja-JP" sz="1600" b="0" dirty="0">
                <a:latin typeface="UD デジタル 教科書体 NK-B" panose="02020700000000000000" pitchFamily="18" charset="-128"/>
                <a:ea typeface="UD デジタル 教科書体 NK-B" panose="02020700000000000000" pitchFamily="18" charset="-128"/>
              </a:rPr>
              <a:t>10</a:t>
            </a:r>
            <a:r>
              <a:rPr kumimoji="1" lang="ja-JP" altLang="en-US" sz="1600" b="0" dirty="0">
                <a:latin typeface="UD デジタル 教科書体 NK-B" panose="02020700000000000000" pitchFamily="18" charset="-128"/>
                <a:ea typeface="UD デジタル 教科書体 NK-B" panose="02020700000000000000" pitchFamily="18" charset="-128"/>
              </a:rPr>
              <a:t>月</a:t>
            </a:r>
            <a:r>
              <a:rPr kumimoji="1" lang="en-US" altLang="ja-JP" sz="1600" b="0" dirty="0">
                <a:latin typeface="UD デジタル 教科書体 NK-B" panose="02020700000000000000" pitchFamily="18" charset="-128"/>
                <a:ea typeface="UD デジタル 教科書体 NK-B" panose="02020700000000000000" pitchFamily="18" charset="-128"/>
              </a:rPr>
              <a:t>27</a:t>
            </a:r>
            <a:r>
              <a:rPr kumimoji="1" lang="ja-JP" altLang="en-US" sz="1600" b="0" dirty="0">
                <a:latin typeface="UD デジタル 教科書体 NK-B" panose="02020700000000000000" pitchFamily="18" charset="-128"/>
                <a:ea typeface="UD デジタル 教科書体 NK-B" panose="02020700000000000000" pitchFamily="18" charset="-128"/>
              </a:rPr>
              <a:t>日に日経平均株価は</a:t>
            </a:r>
            <a:r>
              <a:rPr kumimoji="1" lang="en-US" altLang="ja-JP" sz="1600" b="0" dirty="0">
                <a:latin typeface="UD デジタル 教科書体 NK-B" panose="02020700000000000000" pitchFamily="18" charset="-128"/>
                <a:ea typeface="UD デジタル 教科書体 NK-B" panose="02020700000000000000" pitchFamily="18" charset="-128"/>
              </a:rPr>
              <a:t>7162</a:t>
            </a:r>
            <a:r>
              <a:rPr kumimoji="1" lang="ja-JP" altLang="en-US" sz="1600" b="0" dirty="0">
                <a:latin typeface="UD デジタル 教科書体 NK-B" panose="02020700000000000000" pitchFamily="18" charset="-128"/>
                <a:ea typeface="UD デジタル 教科書体 NK-B" panose="02020700000000000000" pitchFamily="18" charset="-128"/>
              </a:rPr>
              <a:t>円</a:t>
            </a:r>
            <a:r>
              <a:rPr kumimoji="1" lang="en-US" altLang="ja-JP" sz="1600" b="0" dirty="0">
                <a:latin typeface="UD デジタル 教科書体 NK-B" panose="02020700000000000000" pitchFamily="18" charset="-128"/>
                <a:ea typeface="UD デジタル 教科書体 NK-B" panose="02020700000000000000" pitchFamily="18" charset="-128"/>
              </a:rPr>
              <a:t>90</a:t>
            </a:r>
            <a:r>
              <a:rPr kumimoji="1" lang="ja-JP" altLang="en-US" sz="1600" b="0" dirty="0">
                <a:latin typeface="UD デジタル 教科書体 NK-B" panose="02020700000000000000" pitchFamily="18" charset="-128"/>
                <a:ea typeface="UD デジタル 教科書体 NK-B" panose="02020700000000000000" pitchFamily="18" charset="-128"/>
              </a:rPr>
              <a:t>銭の史上最安値を記録しました。その後、苦しい時代は続きましたが、</a:t>
            </a:r>
            <a:r>
              <a:rPr kumimoji="1" lang="en-US" altLang="ja-JP" sz="1600" b="0" dirty="0">
                <a:latin typeface="UD デジタル 教科書体 NK-B" panose="02020700000000000000" pitchFamily="18" charset="-128"/>
                <a:ea typeface="UD デジタル 教科書体 NK-B" panose="02020700000000000000" pitchFamily="18" charset="-128"/>
              </a:rPr>
              <a:t>2013</a:t>
            </a:r>
            <a:r>
              <a:rPr kumimoji="1" lang="ja-JP" altLang="en-US" sz="1600" b="0" dirty="0">
                <a:latin typeface="UD デジタル 教科書体 NK-B" panose="02020700000000000000" pitchFamily="18" charset="-128"/>
                <a:ea typeface="UD デジタル 教科書体 NK-B" panose="02020700000000000000" pitchFamily="18" charset="-128"/>
              </a:rPr>
              <a:t>年頃からの経済対策が功を奏し、長期的な株価の上昇が続きました。新型コロナウィルス感染症拡大やロシアウクライナ戦争に伴う株価の下落等がありましたが、順調に株価は上昇し、</a:t>
            </a:r>
            <a:r>
              <a:rPr kumimoji="1" lang="en-US" altLang="ja-JP" sz="1600" b="0" dirty="0">
                <a:latin typeface="UD デジタル 教科書体 NK-B" panose="02020700000000000000" pitchFamily="18" charset="-128"/>
                <a:ea typeface="UD デジタル 教科書体 NK-B" panose="02020700000000000000" pitchFamily="18" charset="-128"/>
              </a:rPr>
              <a:t>2024</a:t>
            </a:r>
            <a:r>
              <a:rPr kumimoji="1" lang="ja-JP" altLang="en-US" sz="1600" b="0" dirty="0">
                <a:latin typeface="UD デジタル 教科書体 NK-B" panose="02020700000000000000" pitchFamily="18" charset="-128"/>
                <a:ea typeface="UD デジタル 教科書体 NK-B" panose="02020700000000000000" pitchFamily="18" charset="-128"/>
              </a:rPr>
              <a:t>年２月</a:t>
            </a:r>
            <a:r>
              <a:rPr kumimoji="1" lang="en-US" altLang="ja-JP" sz="1600" b="0" dirty="0">
                <a:latin typeface="UD デジタル 教科書体 NK-B" panose="02020700000000000000" pitchFamily="18" charset="-128"/>
                <a:ea typeface="UD デジタル 教科書体 NK-B" panose="02020700000000000000" pitchFamily="18" charset="-128"/>
              </a:rPr>
              <a:t>22</a:t>
            </a:r>
            <a:r>
              <a:rPr kumimoji="1" lang="ja-JP" altLang="en-US" sz="1600" b="0" dirty="0">
                <a:latin typeface="UD デジタル 教科書体 NK-B" panose="02020700000000000000" pitchFamily="18" charset="-128"/>
                <a:ea typeface="UD デジタル 教科書体 NK-B" panose="02020700000000000000" pitchFamily="18" charset="-128"/>
              </a:rPr>
              <a:t>日に史上最高値を更新しました。よって令和６年９月現在の株価</a:t>
            </a:r>
            <a:r>
              <a:rPr kumimoji="1" lang="en-US" altLang="ja-JP" sz="1600" b="0" dirty="0">
                <a:latin typeface="UD デジタル 教科書体 NK-B" panose="02020700000000000000" pitchFamily="18" charset="-128"/>
                <a:ea typeface="UD デジタル 教科書体 NK-B" panose="02020700000000000000" pitchFamily="18" charset="-128"/>
              </a:rPr>
              <a:t>36,833</a:t>
            </a:r>
            <a:r>
              <a:rPr kumimoji="1" lang="ja-JP" altLang="en-US" sz="1600" b="0" dirty="0">
                <a:latin typeface="UD デジタル 教科書体 NK-B" panose="02020700000000000000" pitchFamily="18" charset="-128"/>
                <a:ea typeface="UD デジタル 教科書体 NK-B" panose="02020700000000000000" pitchFamily="18" charset="-128"/>
              </a:rPr>
              <a:t>円は日本の株価の歴史上、高い株価であるといえます。</a:t>
            </a:r>
            <a:endParaRPr kumimoji="1" lang="en-US" altLang="ja-JP" sz="1600" b="0" dirty="0">
              <a:latin typeface="UD デジタル 教科書体 NK-B" panose="02020700000000000000" pitchFamily="18" charset="-128"/>
              <a:ea typeface="UD デジタル 教科書体 NK-B" panose="02020700000000000000" pitchFamily="18" charset="-128"/>
            </a:endParaRPr>
          </a:p>
          <a:p>
            <a:r>
              <a:rPr kumimoji="1" lang="ja-JP" altLang="en-US" sz="1600" b="0" dirty="0">
                <a:latin typeface="UD デジタル 教科書体 NK-B" panose="02020700000000000000" pitchFamily="18" charset="-128"/>
                <a:ea typeface="UD デジタル 教科書体 NK-B" panose="02020700000000000000" pitchFamily="18" charset="-128"/>
              </a:rPr>
              <a:t>４５年をざっと話しましたが、そのほかにも数多くの出来事が株価に影響を与えました。次は株価の変動要因についてもう少し詳しく話をします。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4</a:t>
            </a:fld>
            <a:endParaRPr kumimoji="1" lang="ja-JP" altLang="en-US"/>
          </a:p>
        </p:txBody>
      </p:sp>
    </p:spTree>
    <p:extLst>
      <p:ext uri="{BB962C8B-B14F-4D97-AF65-F5344CB8AC3E}">
        <p14:creationId xmlns:p14="http://schemas.microsoft.com/office/powerpoint/2010/main" val="387388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株価の変動要因は非常に多くの要因が絡まっているので一概には言えないですが、代表的なものを紹介します。まずは世界経済との関わりです。記憶に新しい新型コロナウィルスなどの感染症、戦争、為替、リーマン・ショックを代表とする金融崩壊、諸外国の景気、大統領選挙、金利、雇用、インフレ・デフレなど多くの要因が日本の株価にも影響します。その中でも為替は日本企業の業績や株価に大きく影響します。為替の説明と為替が日本企業に与える影響はのちほどの動画で解説します。次は世界の出来事が日経平均株価に与えた影響の事例を簡単に紹介し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5</a:t>
            </a:fld>
            <a:endParaRPr kumimoji="1" lang="ja-JP" altLang="en-US"/>
          </a:p>
        </p:txBody>
      </p:sp>
    </p:spTree>
    <p:extLst>
      <p:ext uri="{BB962C8B-B14F-4D97-AF65-F5344CB8AC3E}">
        <p14:creationId xmlns:p14="http://schemas.microsoft.com/office/powerpoint/2010/main" val="69513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0" dirty="0">
                <a:latin typeface="UD デジタル 教科書体 NK-B" panose="02020700000000000000" pitchFamily="18" charset="-128"/>
                <a:ea typeface="UD デジタル 教科書体 NK-B" panose="02020700000000000000" pitchFamily="18" charset="-128"/>
              </a:rPr>
              <a:t>まずは新型コロナウイルス感染症です。ウイルス感染症拡大防止のため、世界各地で経済活動が停滞。日経平均</a:t>
            </a:r>
            <a:r>
              <a:rPr kumimoji="1" lang="en-US" altLang="ja-JP" sz="1600" b="0" dirty="0">
                <a:latin typeface="UD デジタル 教科書体 NK-B" panose="02020700000000000000" pitchFamily="18" charset="-128"/>
                <a:ea typeface="UD デジタル 教科書体 NK-B" panose="02020700000000000000" pitchFamily="18" charset="-128"/>
              </a:rPr>
              <a:t>24,000</a:t>
            </a:r>
            <a:r>
              <a:rPr kumimoji="1" lang="ja-JP" altLang="en-US" sz="1600" b="0" dirty="0">
                <a:latin typeface="UD デジタル 教科書体 NK-B" panose="02020700000000000000" pitchFamily="18" charset="-128"/>
                <a:ea typeface="UD デジタル 教科書体 NK-B" panose="02020700000000000000" pitchFamily="18" charset="-128"/>
              </a:rPr>
              <a:t>円から１か月ほどで</a:t>
            </a:r>
            <a:r>
              <a:rPr kumimoji="1" lang="en-US" altLang="ja-JP" sz="1600" b="0" dirty="0">
                <a:latin typeface="UD デジタル 教科書体 NK-B" panose="02020700000000000000" pitchFamily="18" charset="-128"/>
                <a:ea typeface="UD デジタル 教科書体 NK-B" panose="02020700000000000000" pitchFamily="18" charset="-128"/>
              </a:rPr>
              <a:t>16,300</a:t>
            </a:r>
            <a:r>
              <a:rPr kumimoji="1" lang="ja-JP" altLang="en-US" sz="1600" b="0" dirty="0">
                <a:latin typeface="UD デジタル 教科書体 NK-B" panose="02020700000000000000" pitchFamily="18" charset="-128"/>
                <a:ea typeface="UD デジタル 教科書体 NK-B" panose="02020700000000000000" pitchFamily="18" charset="-128"/>
              </a:rPr>
              <a:t>円程度まで下落しました。</a:t>
            </a:r>
          </a:p>
          <a:p>
            <a:r>
              <a:rPr kumimoji="1" lang="ja-JP" altLang="en-US" sz="1600" b="0" dirty="0">
                <a:latin typeface="UD デジタル 教科書体 NK-B" panose="02020700000000000000" pitchFamily="18" charset="-128"/>
                <a:ea typeface="UD デジタル 教科書体 NK-B" panose="02020700000000000000" pitchFamily="18" charset="-128"/>
              </a:rPr>
              <a:t>次に金融崩壊についての事例です。皆さんリーマンショックという言葉をよく耳にすると思います。</a:t>
            </a:r>
            <a:r>
              <a:rPr kumimoji="1" lang="en-US" altLang="ja-JP" sz="1600" b="0" dirty="0">
                <a:latin typeface="UD デジタル 教科書体 NK-B" panose="02020700000000000000" pitchFamily="18" charset="-128"/>
                <a:ea typeface="UD デジタル 教科書体 NK-B" panose="02020700000000000000" pitchFamily="18" charset="-128"/>
              </a:rPr>
              <a:t>2008</a:t>
            </a:r>
            <a:r>
              <a:rPr kumimoji="1" lang="ja-JP" altLang="en-US" sz="1600" b="0" dirty="0">
                <a:latin typeface="UD デジタル 教科書体 NK-B" panose="02020700000000000000" pitchFamily="18" charset="-128"/>
                <a:ea typeface="UD デジタル 教科書体 NK-B" panose="02020700000000000000" pitchFamily="18" charset="-128"/>
              </a:rPr>
              <a:t>年にアメリカのリーマンブラザーズ社という大手投資銀行が破綻し、世界的に金融危機が広がり、日経平均</a:t>
            </a:r>
            <a:r>
              <a:rPr kumimoji="1" lang="en-US" altLang="ja-JP" sz="1600" b="0" dirty="0">
                <a:latin typeface="UD デジタル 教科書体 NK-B" panose="02020700000000000000" pitchFamily="18" charset="-128"/>
                <a:ea typeface="UD デジタル 教科書体 NK-B" panose="02020700000000000000" pitchFamily="18" charset="-128"/>
              </a:rPr>
              <a:t>14,000</a:t>
            </a:r>
            <a:r>
              <a:rPr kumimoji="1" lang="ja-JP" altLang="en-US" sz="1600" b="0" dirty="0">
                <a:latin typeface="UD デジタル 教科書体 NK-B" panose="02020700000000000000" pitchFamily="18" charset="-128"/>
                <a:ea typeface="UD デジタル 教科書体 NK-B" panose="02020700000000000000" pitchFamily="18" charset="-128"/>
              </a:rPr>
              <a:t>円から</a:t>
            </a:r>
            <a:r>
              <a:rPr kumimoji="1" lang="en-US" altLang="ja-JP" sz="1600" b="0" dirty="0">
                <a:latin typeface="UD デジタル 教科書体 NK-B" panose="02020700000000000000" pitchFamily="18" charset="-128"/>
                <a:ea typeface="UD デジタル 教科書体 NK-B" panose="02020700000000000000" pitchFamily="18" charset="-128"/>
              </a:rPr>
              <a:t>8,000</a:t>
            </a:r>
            <a:r>
              <a:rPr kumimoji="1" lang="ja-JP" altLang="en-US" sz="1600" b="0" dirty="0">
                <a:latin typeface="UD デジタル 教科書体 NK-B" panose="02020700000000000000" pitchFamily="18" charset="-128"/>
                <a:ea typeface="UD デジタル 教科書体 NK-B" panose="02020700000000000000" pitchFamily="18" charset="-128"/>
              </a:rPr>
              <a:t>円程度まで下落しました。</a:t>
            </a:r>
            <a:endParaRPr kumimoji="1" lang="en-US" altLang="ja-JP" sz="1600" b="0" dirty="0">
              <a:latin typeface="UD デジタル 教科書体 NK-B" panose="02020700000000000000" pitchFamily="18" charset="-128"/>
              <a:ea typeface="UD デジタル 教科書体 NK-B" panose="02020700000000000000" pitchFamily="18" charset="-128"/>
            </a:endParaRPr>
          </a:p>
          <a:p>
            <a:r>
              <a:rPr kumimoji="1" lang="ja-JP" altLang="en-US" sz="1600" b="0" dirty="0">
                <a:latin typeface="UD デジタル 教科書体 NK-B" panose="02020700000000000000" pitchFamily="18" charset="-128"/>
                <a:ea typeface="UD デジタル 教科書体 NK-B" panose="02020700000000000000" pitchFamily="18" charset="-128"/>
              </a:rPr>
              <a:t>米国同時多発テロ→</a:t>
            </a:r>
            <a:r>
              <a:rPr kumimoji="1" lang="en-US" altLang="ja-JP" sz="1600" b="0" dirty="0">
                <a:latin typeface="UD デジタル 教科書体 NK-B" panose="02020700000000000000" pitchFamily="18" charset="-128"/>
                <a:ea typeface="UD デジタル 教科書体 NK-B" panose="02020700000000000000" pitchFamily="18" charset="-128"/>
              </a:rPr>
              <a:t>2001</a:t>
            </a:r>
            <a:r>
              <a:rPr kumimoji="1" lang="ja-JP" altLang="en-US" sz="1600" b="0" dirty="0">
                <a:latin typeface="UD デジタル 教科書体 NK-B" panose="02020700000000000000" pitchFamily="18" charset="-128"/>
                <a:ea typeface="UD デジタル 教科書体 NK-B" panose="02020700000000000000" pitchFamily="18" charset="-128"/>
              </a:rPr>
              <a:t>年</a:t>
            </a:r>
            <a:r>
              <a:rPr kumimoji="1" lang="en-US" altLang="ja-JP" sz="1600" b="0" dirty="0">
                <a:latin typeface="UD デジタル 教科書体 NK-B" panose="02020700000000000000" pitchFamily="18" charset="-128"/>
                <a:ea typeface="UD デジタル 教科書体 NK-B" panose="02020700000000000000" pitchFamily="18" charset="-128"/>
              </a:rPr>
              <a:t>9</a:t>
            </a:r>
            <a:r>
              <a:rPr kumimoji="1" lang="ja-JP" altLang="en-US" sz="1600" b="0" dirty="0">
                <a:latin typeface="UD デジタル 教科書体 NK-B" panose="02020700000000000000" pitchFamily="18" charset="-128"/>
                <a:ea typeface="UD デジタル 教科書体 NK-B" panose="02020700000000000000" pitchFamily="18" charset="-128"/>
              </a:rPr>
              <a:t>月</a:t>
            </a:r>
            <a:r>
              <a:rPr kumimoji="1" lang="en-US" altLang="ja-JP" sz="1600" b="0" dirty="0">
                <a:latin typeface="UD デジタル 教科書体 NK-B" panose="02020700000000000000" pitchFamily="18" charset="-128"/>
                <a:ea typeface="UD デジタル 教科書体 NK-B" panose="02020700000000000000" pitchFamily="18" charset="-128"/>
              </a:rPr>
              <a:t>11</a:t>
            </a:r>
            <a:r>
              <a:rPr kumimoji="1" lang="ja-JP" altLang="en-US" sz="1600" b="0" dirty="0">
                <a:latin typeface="UD デジタル 教科書体 NK-B" panose="02020700000000000000" pitchFamily="18" charset="-128"/>
                <a:ea typeface="UD デジタル 教科書体 NK-B" panose="02020700000000000000" pitchFamily="18" charset="-128"/>
              </a:rPr>
              <a:t>日に発生した米国同時多発テロ事件により、世界中の株式市場が混乱。日経平均株価も急落し、</a:t>
            </a:r>
            <a:r>
              <a:rPr kumimoji="1" lang="en-US" altLang="ja-JP" sz="1600" b="0" dirty="0">
                <a:latin typeface="UD デジタル 教科書体 NK-B" panose="02020700000000000000" pitchFamily="18" charset="-128"/>
                <a:ea typeface="UD デジタル 教科書体 NK-B" panose="02020700000000000000" pitchFamily="18" charset="-128"/>
              </a:rPr>
              <a:t>1984</a:t>
            </a:r>
            <a:r>
              <a:rPr kumimoji="1" lang="ja-JP" altLang="en-US" sz="1600" b="0" dirty="0">
                <a:latin typeface="UD デジタル 教科書体 NK-B" panose="02020700000000000000" pitchFamily="18" charset="-128"/>
                <a:ea typeface="UD デジタル 教科書体 NK-B" panose="02020700000000000000" pitchFamily="18" charset="-128"/>
              </a:rPr>
              <a:t>年以来の</a:t>
            </a:r>
            <a:r>
              <a:rPr kumimoji="1" lang="en-US" altLang="ja-JP" sz="1600" b="0" dirty="0">
                <a:latin typeface="UD デジタル 教科書体 NK-B" panose="02020700000000000000" pitchFamily="18" charset="-128"/>
                <a:ea typeface="UD デジタル 教科書体 NK-B" panose="02020700000000000000" pitchFamily="18" charset="-128"/>
              </a:rPr>
              <a:t>10,000</a:t>
            </a:r>
            <a:r>
              <a:rPr kumimoji="1" lang="ja-JP" altLang="en-US" sz="1600" b="0" dirty="0">
                <a:latin typeface="UD デジタル 教科書体 NK-B" panose="02020700000000000000" pitchFamily="18" charset="-128"/>
                <a:ea typeface="UD デジタル 教科書体 NK-B" panose="02020700000000000000" pitchFamily="18" charset="-128"/>
              </a:rPr>
              <a:t>円割れを記録しました。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6</a:t>
            </a:fld>
            <a:endParaRPr kumimoji="1" lang="ja-JP" altLang="en-US"/>
          </a:p>
        </p:txBody>
      </p:sp>
    </p:spTree>
    <p:extLst>
      <p:ext uri="{BB962C8B-B14F-4D97-AF65-F5344CB8AC3E}">
        <p14:creationId xmlns:p14="http://schemas.microsoft.com/office/powerpoint/2010/main" val="75219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１つ目の株価の変動要因として、まずは企業業績が挙げられます。黒字企業が多く、企業が多くの利益を上げていけば個別の企業の株価も上がり、日経平均株価も上昇します。逆に赤字企業が多くなれば当然、日経平均株価も下落します。特に大企業の業績は日経平均株価に大きく影響します。</a:t>
            </a:r>
          </a:p>
          <a:p>
            <a:r>
              <a:rPr kumimoji="1" lang="ja-JP" altLang="en-US" sz="1600" dirty="0">
                <a:latin typeface="UD デジタル 教科書体 NK-B" panose="02020700000000000000" pitchFamily="18" charset="-128"/>
                <a:ea typeface="UD デジタル 教科書体 NK-B" panose="02020700000000000000" pitchFamily="18" charset="-128"/>
              </a:rPr>
              <a:t>２つ目に日本でのあらゆる出来事も株価に影響します。経済成長率、日銀の金利政策、インフレ率、選挙や政治の動向、天候、災害、その他、多くの社会的出来事など、数多くの要因が株価に影響します。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7</a:t>
            </a:fld>
            <a:endParaRPr kumimoji="1" lang="ja-JP" altLang="en-US"/>
          </a:p>
        </p:txBody>
      </p:sp>
    </p:spTree>
    <p:extLst>
      <p:ext uri="{BB962C8B-B14F-4D97-AF65-F5344CB8AC3E}">
        <p14:creationId xmlns:p14="http://schemas.microsoft.com/office/powerpoint/2010/main" val="216340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まずは大企業の業績についてお話します。</a:t>
            </a:r>
            <a:r>
              <a:rPr kumimoji="1" lang="en-US" altLang="ja-JP" sz="1600" dirty="0">
                <a:latin typeface="UD デジタル 教科書体 NK-B" panose="02020700000000000000" pitchFamily="18" charset="-128"/>
                <a:ea typeface="UD デジタル 教科書体 NK-B" panose="02020700000000000000" pitchFamily="18" charset="-128"/>
              </a:rPr>
              <a:t>2020</a:t>
            </a:r>
            <a:r>
              <a:rPr kumimoji="1" lang="ja-JP" altLang="en-US" sz="1600" dirty="0">
                <a:latin typeface="UD デジタル 教科書体 NK-B" panose="02020700000000000000" pitchFamily="18" charset="-128"/>
                <a:ea typeface="UD デジタル 教科書体 NK-B" panose="02020700000000000000" pitchFamily="18" charset="-128"/>
              </a:rPr>
              <a:t>年に発生した新型コロナウイルス感染症の影響により、大企業の業績悪化の影響により日経平均株価が下落する原因となりました。また、大企業が倒産すると日本の金融市場は混乱し、日経平均株価が大幅に下がる傾向があります。</a:t>
            </a:r>
          </a:p>
          <a:p>
            <a:r>
              <a:rPr kumimoji="1" lang="ja-JP" altLang="en-US" sz="1600" dirty="0">
                <a:latin typeface="UD デジタル 教科書体 NK-B" panose="02020700000000000000" pitchFamily="18" charset="-128"/>
                <a:ea typeface="UD デジタル 教科書体 NK-B" panose="02020700000000000000" pitchFamily="18" charset="-128"/>
              </a:rPr>
              <a:t>次に東京オリンピックの開催が決定したことによる株価の変化です。</a:t>
            </a:r>
            <a:r>
              <a:rPr kumimoji="1" lang="en-US" altLang="ja-JP" sz="1600" dirty="0">
                <a:latin typeface="UD デジタル 教科書体 NK-B" panose="02020700000000000000" pitchFamily="18" charset="-128"/>
                <a:ea typeface="UD デジタル 教科書体 NK-B" panose="02020700000000000000" pitchFamily="18" charset="-128"/>
              </a:rPr>
              <a:t>2013</a:t>
            </a:r>
            <a:r>
              <a:rPr kumimoji="1" lang="ja-JP" altLang="en-US" sz="1600" dirty="0">
                <a:latin typeface="UD デジタル 教科書体 NK-B" panose="02020700000000000000" pitchFamily="18" charset="-128"/>
                <a:ea typeface="UD デジタル 教科書体 NK-B" panose="02020700000000000000" pitchFamily="18" charset="-128"/>
              </a:rPr>
              <a:t>年の</a:t>
            </a:r>
            <a:r>
              <a:rPr kumimoji="1" lang="en-US" altLang="ja-JP" sz="1600" dirty="0">
                <a:latin typeface="UD デジタル 教科書体 NK-B" panose="02020700000000000000" pitchFamily="18" charset="-128"/>
                <a:ea typeface="UD デジタル 教科書体 NK-B" panose="02020700000000000000" pitchFamily="18" charset="-128"/>
              </a:rPr>
              <a:t>IOC</a:t>
            </a:r>
            <a:r>
              <a:rPr kumimoji="1" lang="ja-JP" altLang="en-US" sz="1600" dirty="0">
                <a:latin typeface="UD デジタル 教科書体 NK-B" panose="02020700000000000000" pitchFamily="18" charset="-128"/>
                <a:ea typeface="UD デジタル 教科書体 NK-B" panose="02020700000000000000" pitchFamily="18" charset="-128"/>
              </a:rPr>
              <a:t>総会により</a:t>
            </a:r>
            <a:r>
              <a:rPr kumimoji="1" lang="en-US" altLang="ja-JP" sz="1600" dirty="0">
                <a:latin typeface="UD デジタル 教科書体 NK-B" panose="02020700000000000000" pitchFamily="18" charset="-128"/>
                <a:ea typeface="UD デジタル 教科書体 NK-B" panose="02020700000000000000" pitchFamily="18" charset="-128"/>
              </a:rPr>
              <a:t>2020</a:t>
            </a:r>
            <a:r>
              <a:rPr kumimoji="1" lang="ja-JP" altLang="en-US" sz="1600" dirty="0">
                <a:latin typeface="UD デジタル 教科書体 NK-B" panose="02020700000000000000" pitchFamily="18" charset="-128"/>
                <a:ea typeface="UD デジタル 教科書体 NK-B" panose="02020700000000000000" pitchFamily="18" charset="-128"/>
              </a:rPr>
              <a:t>年のオリンピックの開催地が東京に決定したことにより、日経平均株価が大幅に上昇しました。特にインフラ整備に関係する道路、建築、鉄道などの企業は業績上昇の期待から株価が上昇しました。</a:t>
            </a:r>
          </a:p>
          <a:p>
            <a:r>
              <a:rPr kumimoji="1" lang="ja-JP" altLang="en-US" sz="1600" dirty="0">
                <a:latin typeface="UD デジタル 教科書体 NK-B" panose="02020700000000000000" pitchFamily="18" charset="-128"/>
                <a:ea typeface="UD デジタル 教科書体 NK-B" panose="02020700000000000000" pitchFamily="18" charset="-128"/>
              </a:rPr>
              <a:t>次に２０１１年に発生した東日本大震災では日本中が深い悲しみと混乱により日経平均株価も大幅に下落しました。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8</a:t>
            </a:fld>
            <a:endParaRPr kumimoji="1" lang="ja-JP" altLang="en-US"/>
          </a:p>
        </p:txBody>
      </p:sp>
    </p:spTree>
    <p:extLst>
      <p:ext uri="{BB962C8B-B14F-4D97-AF65-F5344CB8AC3E}">
        <p14:creationId xmlns:p14="http://schemas.microsoft.com/office/powerpoint/2010/main" val="203315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最後に日経平均株価の見方について説明します。令和６年９月１２日の株価は</a:t>
            </a:r>
            <a:r>
              <a:rPr kumimoji="1" lang="en-US" altLang="ja-JP" sz="1600" dirty="0">
                <a:latin typeface="UD デジタル 教科書体 NK-B" panose="02020700000000000000" pitchFamily="18" charset="-128"/>
                <a:ea typeface="UD デジタル 教科書体 NK-B" panose="02020700000000000000" pitchFamily="18" charset="-128"/>
              </a:rPr>
              <a:t>36,833</a:t>
            </a:r>
            <a:r>
              <a:rPr kumimoji="1" lang="ja-JP" altLang="en-US" sz="1600" dirty="0">
                <a:latin typeface="UD デジタル 教科書体 NK-B" panose="02020700000000000000" pitchFamily="18" charset="-128"/>
                <a:ea typeface="UD デジタル 教科書体 NK-B" panose="02020700000000000000" pitchFamily="18" charset="-128"/>
              </a:rPr>
              <a:t>円</a:t>
            </a:r>
            <a:r>
              <a:rPr kumimoji="1" lang="en-US" altLang="ja-JP" sz="1600" dirty="0">
                <a:latin typeface="UD デジタル 教科書体 NK-B" panose="02020700000000000000" pitchFamily="18" charset="-128"/>
                <a:ea typeface="UD デジタル 教科書体 NK-B" panose="02020700000000000000" pitchFamily="18" charset="-128"/>
              </a:rPr>
              <a:t>27</a:t>
            </a:r>
            <a:r>
              <a:rPr kumimoji="1" lang="ja-JP" altLang="en-US" sz="1600" dirty="0">
                <a:latin typeface="UD デジタル 教科書体 NK-B" panose="02020700000000000000" pitchFamily="18" charset="-128"/>
                <a:ea typeface="UD デジタル 教科書体 NK-B" panose="02020700000000000000" pitchFamily="18" charset="-128"/>
              </a:rPr>
              <a:t>銭で前日比</a:t>
            </a:r>
            <a:r>
              <a:rPr kumimoji="1" lang="en-US" altLang="ja-JP" sz="1600" dirty="0">
                <a:latin typeface="UD デジタル 教科書体 NK-B" panose="02020700000000000000" pitchFamily="18" charset="-128"/>
                <a:ea typeface="UD デジタル 教科書体 NK-B" panose="02020700000000000000" pitchFamily="18" charset="-128"/>
              </a:rPr>
              <a:t>1213</a:t>
            </a:r>
            <a:r>
              <a:rPr kumimoji="1" lang="ja-JP" altLang="en-US" sz="1600" dirty="0">
                <a:latin typeface="UD デジタル 教科書体 NK-B" panose="02020700000000000000" pitchFamily="18" charset="-128"/>
                <a:ea typeface="UD デジタル 教科書体 NK-B" panose="02020700000000000000" pitchFamily="18" charset="-128"/>
              </a:rPr>
              <a:t>円</a:t>
            </a:r>
            <a:r>
              <a:rPr kumimoji="1" lang="en-US" altLang="ja-JP" sz="1600" dirty="0">
                <a:latin typeface="UD デジタル 教科書体 NK-B" panose="02020700000000000000" pitchFamily="18" charset="-128"/>
                <a:ea typeface="UD デジタル 教科書体 NK-B" panose="02020700000000000000" pitchFamily="18" charset="-128"/>
              </a:rPr>
              <a:t>50</a:t>
            </a:r>
            <a:r>
              <a:rPr kumimoji="1" lang="ja-JP" altLang="en-US" sz="1600" dirty="0">
                <a:latin typeface="UD デジタル 教科書体 NK-B" panose="02020700000000000000" pitchFamily="18" charset="-128"/>
                <a:ea typeface="UD デジタル 教科書体 NK-B" panose="02020700000000000000" pitchFamily="18" charset="-128"/>
              </a:rPr>
              <a:t>銭高となっています。この前日比に注目してほしいです。前日比が２％以上高くなったり安くなったりする場合にはその前日や当日にに大きなニュースがあったりしますので、日常的に株価とニュースをチェックし、経済の流れを把握してください。</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9</a:t>
            </a:fld>
            <a:endParaRPr kumimoji="1" lang="ja-JP" altLang="en-US"/>
          </a:p>
        </p:txBody>
      </p:sp>
    </p:spTree>
    <p:extLst>
      <p:ext uri="{BB962C8B-B14F-4D97-AF65-F5344CB8AC3E}">
        <p14:creationId xmlns:p14="http://schemas.microsoft.com/office/powerpoint/2010/main" val="8442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88DDF-885A-441A-9782-C1379EB3053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9FB9C2-7AB6-49ED-AA07-CC472D9D1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3B9CC0F-DBAF-4909-BDD9-D30B33D01935}"/>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8DBA0423-4A3C-4C63-AEF6-84340E7F43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FB415F-B742-4884-8179-DA11AE69773A}"/>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82672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9DC54-339B-4CEB-99D5-52E07D43D6C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67DC52-215B-436D-9B59-7B11A17A4D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4FD9BE-E626-4E8D-851B-BF5DAE8E6CD5}"/>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6BA4E885-DBEE-4887-A723-444C2C88F0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1A954E-D932-47E3-BED1-434B9CDE1A4A}"/>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17974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5C48D29-76AE-4445-A78B-D292F4311E0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6711DE-91E9-4F66-8A85-C156BA5E92F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6D2D06-9FD8-4C5F-ABCD-63FE7E4C4A8A}"/>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386E2F3C-8B38-469C-B48E-985827BE5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DB1CBD-4608-4649-BA98-6708CD799417}"/>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26794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88902-FCEF-49D5-99CF-07207E161C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AEE168-FB4A-4B53-99F1-DA7C2CD56E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AB12DA-CA14-4F71-B83B-5C5187BEC18B}"/>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B407210E-DCC1-41E7-9046-CF145E0856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6EE5B2-CBC5-4A46-A700-CF0E57FC6013}"/>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7504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3D448-A81A-40DA-A8DE-A22E4AE1114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00A29F-F6DE-4BFE-A85D-63C801EA5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810376-9A5B-4B27-A69B-578677F36FA4}"/>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3F98361C-6553-4935-AC33-4F47888D2D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A86C9-2D7C-47D7-BE8F-85DE95A2FFC5}"/>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42705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8118F-FEFB-42EE-AE58-E3B7529DC0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AB07D9-F270-41EA-B7C3-C03BF4DD53B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BDBD67C-BB49-41A4-9E27-3DA57E42B48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142E35E-5FA9-4FEF-80D4-74F7F3B93839}"/>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06C72B8E-F5ED-4941-8CB8-A1CB17CB23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6C562E-4CB6-49E2-824B-1357823A3D60}"/>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173943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8C633-4F02-4753-9F4C-2C8513D590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2FE7E7-1C51-4919-9229-C136ADC9A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00A310-E7E3-411A-94EE-29E4243B240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FEE946-2AAB-4AD2-B90B-9377DF1FE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BF0504-5022-4161-BA04-1F9057F3CD4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3B89A-BAA8-45AD-A3D0-B93E45AA5AAC}"/>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8" name="フッター プレースホルダー 7">
            <a:extLst>
              <a:ext uri="{FF2B5EF4-FFF2-40B4-BE49-F238E27FC236}">
                <a16:creationId xmlns:a16="http://schemas.microsoft.com/office/drawing/2014/main" id="{282FC352-A5FE-4D78-A91C-9645FCA311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F93B15D-75AA-4EE1-ADC3-7401E01C538E}"/>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84958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AF1E4-5B44-405F-971B-4631B298D60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2A4AC61-CC49-4176-84DF-07327CF441E4}"/>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4" name="フッター プレースホルダー 3">
            <a:extLst>
              <a:ext uri="{FF2B5EF4-FFF2-40B4-BE49-F238E27FC236}">
                <a16:creationId xmlns:a16="http://schemas.microsoft.com/office/drawing/2014/main" id="{D4D8A451-278B-4496-8D0B-1686671DBEB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478C966-9417-4958-92F0-CBC224D96C5F}"/>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48678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EA45FDD-6F37-4429-96EE-86930C22E81C}"/>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3" name="フッター プレースホルダー 2">
            <a:extLst>
              <a:ext uri="{FF2B5EF4-FFF2-40B4-BE49-F238E27FC236}">
                <a16:creationId xmlns:a16="http://schemas.microsoft.com/office/drawing/2014/main" id="{B5E467A3-E8C6-43FE-88B7-74F96C4F19E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E4C392-00B0-4A63-A617-2D7DD94BC291}"/>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31676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71EBC0-3C29-42FA-8086-C6A56CB5135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74A1FA-6B62-4221-BA44-534A146F5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0C1099-0CDC-4FD9-875A-0A3DEFA01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482CD-FCED-4F70-93B0-DAD9C0EA3169}"/>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6BE56BB6-AAAC-4D9E-B510-EAD12DC763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3C8A6E-4264-4361-81C1-ACB929B94890}"/>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418861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42504-D1CD-401A-9F5E-297E3C3EE5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FC5273-2FF7-4E83-AD62-7CAFE4E9B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9E20AD-3200-47A0-BA25-109FD08A7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FB8CFE-1CFA-42EC-A194-8D0DDF5B0578}"/>
              </a:ext>
            </a:extLst>
          </p:cNvPr>
          <p:cNvSpPr>
            <a:spLocks noGrp="1"/>
          </p:cNvSpPr>
          <p:nvPr>
            <p:ph type="dt" sz="half" idx="10"/>
          </p:nvPr>
        </p:nvSpPr>
        <p:spPr/>
        <p:txBody>
          <a:bodyPr/>
          <a:lstStyle/>
          <a:p>
            <a:fld id="{640CD829-A70E-4C47-AD78-4DDDBC24F3EB}"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D2381B12-9B1F-43A6-A126-8795C0B842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EA28A0-518E-48E0-B3E1-02AE0E8FE834}"/>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49258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5B8A017-FBEE-4F6F-8413-B3AD1B120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3C60B5-5295-4E80-AF7F-91EE12049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4FA08F-C8C7-43CF-B563-EC2C8BCC8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CD829-A70E-4C47-AD78-4DDDBC24F3EB}"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58238251-F4CE-4829-A468-0DBED3230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43A17EE-C7E8-4468-A9B3-695658EA3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60252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onkawa2.sakura.ne.jp/5075.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3780C-2487-4CBF-9E88-10F59E55586E}"/>
              </a:ext>
            </a:extLst>
          </p:cNvPr>
          <p:cNvSpPr>
            <a:spLocks noGrp="1"/>
          </p:cNvSpPr>
          <p:nvPr>
            <p:ph type="ctrTitle"/>
          </p:nvPr>
        </p:nvSpPr>
        <p:spPr>
          <a:xfrm>
            <a:off x="1435690" y="1117452"/>
            <a:ext cx="10556950" cy="3825395"/>
          </a:xfrm>
        </p:spPr>
        <p:txBody>
          <a:bodyPr>
            <a:normAutofit/>
          </a:bodyPr>
          <a:lstStyle/>
          <a:p>
            <a:pPr algn="l"/>
            <a:r>
              <a:rPr lang="ja-JP" altLang="en-US" dirty="0">
                <a:latin typeface="UD デジタル 教科書体 NK-B" panose="02020700000000000000" pitchFamily="18" charset="-128"/>
                <a:ea typeface="UD デジタル 教科書体 NK-B" panose="02020700000000000000" pitchFamily="18" charset="-128"/>
              </a:rPr>
              <a:t>　　株式に関する学習②</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日経平均株価</a:t>
            </a:r>
            <a:r>
              <a:rPr lang="ja-JP" altLang="en-US" dirty="0">
                <a:latin typeface="UD デジタル 教科書体 NK-B" panose="02020700000000000000" pitchFamily="18" charset="-128"/>
                <a:ea typeface="UD デジタル 教科書体 NK-B" panose="02020700000000000000" pitchFamily="18" charset="-128"/>
              </a:rPr>
              <a:t>の</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変動要因と見方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000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5F7C62E9-3558-4702-9BE8-455FBB458CFB}"/>
              </a:ext>
            </a:extLst>
          </p:cNvPr>
          <p:cNvSpPr>
            <a:spLocks noGrp="1"/>
          </p:cNvSpPr>
          <p:nvPr>
            <p:ph type="subTitle" idx="1"/>
          </p:nvPr>
        </p:nvSpPr>
        <p:spPr>
          <a:xfrm>
            <a:off x="0" y="1122897"/>
            <a:ext cx="12192000" cy="5112803"/>
          </a:xfrm>
        </p:spPr>
        <p:txBody>
          <a:bodyPr>
            <a:noAutofit/>
          </a:bodyPr>
          <a:lstStyle/>
          <a:p>
            <a:pPr algn="just"/>
            <a:r>
              <a:rPr lang="ja-JP"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rPr>
              <a:t>経済に強いビジネスパーソンとなるために</a:t>
            </a:r>
            <a:endParaRPr lang="en-US"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algn="just"/>
            <a:r>
              <a:rPr lang="ja-JP" altLang="en-US" sz="4000" kern="100" dirty="0">
                <a:solidFill>
                  <a:srgbClr val="FF0000"/>
                </a:solidFill>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rPr>
              <a:t>以下のことを実践しよう。</a:t>
            </a:r>
            <a:endParaRPr lang="en-US"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70485" indent="-70485" algn="just"/>
            <a:endPar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40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日経平均株価を毎日チェックし、世の中の出来事と日経平均株価との関係について考えるようにしよう。</a:t>
            </a:r>
            <a:endParaRPr lang="en-US" altLang="ja-JP" sz="40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342900" lvl="0" indent="-342900" algn="just">
              <a:buFont typeface="+mj-ea"/>
              <a:buAutoNum type="circleNumDbPlain"/>
            </a:pPr>
            <a:endPar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40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新聞の株価欄や経済欄に前日の日経平均株価とその変動要因が書いてあるので、そこを読むようにしよう。</a:t>
            </a:r>
            <a:endPar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4" name="タイトル 1">
            <a:extLst>
              <a:ext uri="{FF2B5EF4-FFF2-40B4-BE49-F238E27FC236}">
                <a16:creationId xmlns:a16="http://schemas.microsoft.com/office/drawing/2014/main" id="{4194FDA7-32E9-4CE3-A812-0D209C6E3225}"/>
              </a:ext>
            </a:extLst>
          </p:cNvPr>
          <p:cNvSpPr txBox="1">
            <a:spLocks/>
          </p:cNvSpPr>
          <p:nvPr/>
        </p:nvSpPr>
        <p:spPr>
          <a:xfrm>
            <a:off x="-201427" y="315631"/>
            <a:ext cx="6382308"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418150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D9746-4693-4D42-B190-F5B414F1DB2B}"/>
              </a:ext>
            </a:extLst>
          </p:cNvPr>
          <p:cNvSpPr>
            <a:spLocks noGrp="1"/>
          </p:cNvSpPr>
          <p:nvPr>
            <p:ph type="title"/>
          </p:nvPr>
        </p:nvSpPr>
        <p:spPr>
          <a:xfrm>
            <a:off x="94577" y="213144"/>
            <a:ext cx="5656227" cy="497024"/>
          </a:xfrm>
        </p:spPr>
        <p:txBody>
          <a:bodyPr>
            <a:no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日経平均株価変動要因と見方</a:t>
            </a:r>
          </a:p>
        </p:txBody>
      </p:sp>
      <p:sp>
        <p:nvSpPr>
          <p:cNvPr id="4" name="四角形: 角を丸くする 3">
            <a:extLst>
              <a:ext uri="{FF2B5EF4-FFF2-40B4-BE49-F238E27FC236}">
                <a16:creationId xmlns:a16="http://schemas.microsoft.com/office/drawing/2014/main" id="{C029A990-205C-43CF-B18F-CD077F4E2B1A}"/>
              </a:ext>
            </a:extLst>
          </p:cNvPr>
          <p:cNvSpPr/>
          <p:nvPr/>
        </p:nvSpPr>
        <p:spPr>
          <a:xfrm>
            <a:off x="755853" y="1502084"/>
            <a:ext cx="10680294" cy="2062919"/>
          </a:xfrm>
          <a:prstGeom prst="roundRect">
            <a:avLst/>
          </a:prstGeom>
          <a:ln w="50800">
            <a:solidFill>
              <a:srgbClr val="CC009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800" dirty="0">
                <a:latin typeface="UD デジタル 教科書体 NK-B" panose="02020700000000000000" pitchFamily="18" charset="-128"/>
                <a:ea typeface="UD デジタル 教科書体 NK-B" panose="02020700000000000000" pitchFamily="18" charset="-128"/>
              </a:rPr>
              <a:t>日経平均株価</a:t>
            </a:r>
            <a:endParaRPr kumimoji="1" lang="en-US" altLang="ja-JP" sz="48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800" dirty="0">
                <a:latin typeface="UD デジタル 教科書体 NK-B" panose="02020700000000000000" pitchFamily="18" charset="-128"/>
                <a:ea typeface="UD デジタル 教科書体 NK-B" panose="02020700000000000000" pitchFamily="18" charset="-128"/>
              </a:rPr>
              <a:t>日本の最も代表的な株価指標のひとつ</a:t>
            </a:r>
          </a:p>
        </p:txBody>
      </p:sp>
      <p:sp>
        <p:nvSpPr>
          <p:cNvPr id="7" name="矢印: 右 6">
            <a:extLst>
              <a:ext uri="{FF2B5EF4-FFF2-40B4-BE49-F238E27FC236}">
                <a16:creationId xmlns:a16="http://schemas.microsoft.com/office/drawing/2014/main" id="{5A3734BE-4748-4E20-A6FB-4A29C001C850}"/>
              </a:ext>
            </a:extLst>
          </p:cNvPr>
          <p:cNvSpPr/>
          <p:nvPr/>
        </p:nvSpPr>
        <p:spPr>
          <a:xfrm rot="16200000">
            <a:off x="1160420" y="4986023"/>
            <a:ext cx="882571" cy="812749"/>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rgbClr val="FF0000"/>
              </a:solidFill>
            </a:endParaRPr>
          </a:p>
        </p:txBody>
      </p:sp>
      <p:sp>
        <p:nvSpPr>
          <p:cNvPr id="8" name="テキスト ボックス 7">
            <a:extLst>
              <a:ext uri="{FF2B5EF4-FFF2-40B4-BE49-F238E27FC236}">
                <a16:creationId xmlns:a16="http://schemas.microsoft.com/office/drawing/2014/main" id="{5ACBFDC5-0A19-4BA6-9F06-B9C4D14660AF}"/>
              </a:ext>
            </a:extLst>
          </p:cNvPr>
          <p:cNvSpPr txBox="1"/>
          <p:nvPr/>
        </p:nvSpPr>
        <p:spPr>
          <a:xfrm>
            <a:off x="1919841" y="4970919"/>
            <a:ext cx="4687747" cy="923330"/>
          </a:xfrm>
          <a:prstGeom prst="rect">
            <a:avLst/>
          </a:prstGeom>
          <a:noFill/>
        </p:spPr>
        <p:txBody>
          <a:bodyPr wrap="square" rtlCol="0">
            <a:spAutoFit/>
          </a:bodyPr>
          <a:lstStyle/>
          <a:p>
            <a:r>
              <a:rPr kumimoji="1" lang="ja-JP" altLang="en-US" sz="5400" dirty="0">
                <a:latin typeface="UD デジタル 教科書体 NK-B" panose="02020700000000000000" pitchFamily="18" charset="-128"/>
                <a:ea typeface="UD デジタル 教科書体 NK-B" panose="02020700000000000000" pitchFamily="18" charset="-128"/>
              </a:rPr>
              <a:t>景気が良い</a:t>
            </a:r>
          </a:p>
        </p:txBody>
      </p:sp>
      <p:sp>
        <p:nvSpPr>
          <p:cNvPr id="9" name="矢印: 右 8">
            <a:extLst>
              <a:ext uri="{FF2B5EF4-FFF2-40B4-BE49-F238E27FC236}">
                <a16:creationId xmlns:a16="http://schemas.microsoft.com/office/drawing/2014/main" id="{4F425BD4-8747-44C4-BEAF-3359F9F23D9E}"/>
              </a:ext>
            </a:extLst>
          </p:cNvPr>
          <p:cNvSpPr/>
          <p:nvPr/>
        </p:nvSpPr>
        <p:spPr>
          <a:xfrm rot="5400000">
            <a:off x="6943611" y="5121545"/>
            <a:ext cx="707886" cy="648182"/>
          </a:xfrm>
          <a:prstGeom prst="rightArrow">
            <a:avLst/>
          </a:prstGeom>
          <a:solidFill>
            <a:srgbClr val="3333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27BB29B-49E4-4165-ADD0-D74697E380D4}"/>
              </a:ext>
            </a:extLst>
          </p:cNvPr>
          <p:cNvSpPr txBox="1"/>
          <p:nvPr/>
        </p:nvSpPr>
        <p:spPr>
          <a:xfrm>
            <a:off x="7621645" y="4983971"/>
            <a:ext cx="3683865" cy="923330"/>
          </a:xfrm>
          <a:prstGeom prst="rect">
            <a:avLst/>
          </a:prstGeom>
          <a:noFill/>
        </p:spPr>
        <p:txBody>
          <a:bodyPr wrap="square" rtlCol="0">
            <a:spAutoFit/>
          </a:bodyPr>
          <a:lstStyle/>
          <a:p>
            <a:r>
              <a:rPr kumimoji="1" lang="ja-JP" altLang="en-US" sz="5400" dirty="0">
                <a:latin typeface="UD デジタル 教科書体 NK-B" panose="02020700000000000000" pitchFamily="18" charset="-128"/>
                <a:ea typeface="UD デジタル 教科書体 NK-B" panose="02020700000000000000" pitchFamily="18" charset="-128"/>
              </a:rPr>
              <a:t>景気が悪い</a:t>
            </a:r>
          </a:p>
        </p:txBody>
      </p:sp>
    </p:spTree>
    <p:extLst>
      <p:ext uri="{BB962C8B-B14F-4D97-AF65-F5344CB8AC3E}">
        <p14:creationId xmlns:p14="http://schemas.microsoft.com/office/powerpoint/2010/main" val="308402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94ED1-C7A9-4D1A-9F86-712DB0DAC78C}"/>
              </a:ext>
            </a:extLst>
          </p:cNvPr>
          <p:cNvSpPr>
            <a:spLocks noGrp="1"/>
          </p:cNvSpPr>
          <p:nvPr>
            <p:ph type="ctrTitle"/>
          </p:nvPr>
        </p:nvSpPr>
        <p:spPr>
          <a:xfrm>
            <a:off x="184395" y="1261642"/>
            <a:ext cx="11401863" cy="4192928"/>
          </a:xfrm>
        </p:spPr>
        <p:txBody>
          <a:bodyPr>
            <a:normAutofit fontScale="90000"/>
          </a:bodyPr>
          <a:lstStyle/>
          <a:p>
            <a:r>
              <a:rPr lang="ja-JP" altLang="en-US" sz="5300" dirty="0">
                <a:latin typeface="UD デジタル 教科書体 NK-B" panose="02020700000000000000" pitchFamily="18" charset="-128"/>
                <a:ea typeface="UD デジタル 教科書体 NK-B" panose="02020700000000000000" pitchFamily="18" charset="-128"/>
              </a:rPr>
              <a:t>令和６年９月１２日の日経平均株価</a:t>
            </a:r>
            <a:br>
              <a:rPr lang="en-US" altLang="ja-JP" sz="4400" dirty="0">
                <a:latin typeface="UD デジタル 教科書体 NK-B" panose="02020700000000000000" pitchFamily="18" charset="-128"/>
                <a:ea typeface="UD デジタル 教科書体 NK-B" panose="02020700000000000000" pitchFamily="18" charset="-128"/>
              </a:rPr>
            </a:br>
            <a:br>
              <a:rPr lang="en-US" altLang="ja-JP" sz="4400" dirty="0">
                <a:latin typeface="UD デジタル 教科書体 NK-B" panose="02020700000000000000" pitchFamily="18" charset="-128"/>
                <a:ea typeface="UD デジタル 教科書体 NK-B" panose="02020700000000000000" pitchFamily="18" charset="-128"/>
              </a:rPr>
            </a:br>
            <a:r>
              <a:rPr lang="ja-JP" altLang="en-US" dirty="0">
                <a:solidFill>
                  <a:srgbClr val="3333FF"/>
                </a:solidFill>
                <a:latin typeface="UD デジタル 教科書体 NK-B" panose="02020700000000000000" pitchFamily="18" charset="-128"/>
                <a:ea typeface="UD デジタル 教科書体 NK-B" panose="02020700000000000000" pitchFamily="18" charset="-128"/>
              </a:rPr>
              <a:t>３６，８３３円２７銭</a:t>
            </a:r>
            <a:br>
              <a:rPr lang="en-US" altLang="ja-JP" dirty="0">
                <a:latin typeface="UD デジタル 教科書体 NK-B" panose="02020700000000000000" pitchFamily="18" charset="-128"/>
                <a:ea typeface="UD デジタル 教科書体 NK-B" panose="02020700000000000000" pitchFamily="18" charset="-128"/>
              </a:rPr>
            </a:br>
            <a:br>
              <a:rPr lang="en-US" altLang="ja-JP" sz="40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この株価は高いのか？安いのか？</a:t>
            </a:r>
            <a:br>
              <a:rPr lang="en-US" altLang="ja-JP" sz="54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過去の株式市場の歴史から解説します！！</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C8B21A44-C398-46B3-A559-275C84BCC1FD}"/>
              </a:ext>
            </a:extLst>
          </p:cNvPr>
          <p:cNvSpPr txBox="1">
            <a:spLocks/>
          </p:cNvSpPr>
          <p:nvPr/>
        </p:nvSpPr>
        <p:spPr>
          <a:xfrm>
            <a:off x="184395" y="269332"/>
            <a:ext cx="5942471"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388175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a:extLst>
              <a:ext uri="{FF2B5EF4-FFF2-40B4-BE49-F238E27FC236}">
                <a16:creationId xmlns:a16="http://schemas.microsoft.com/office/drawing/2014/main" id="{22947C1F-8266-1BAF-1607-180091A51A97}"/>
              </a:ext>
            </a:extLst>
          </p:cNvPr>
          <p:cNvSpPr txBox="1">
            <a:spLocks/>
          </p:cNvSpPr>
          <p:nvPr/>
        </p:nvSpPr>
        <p:spPr>
          <a:xfrm>
            <a:off x="184395" y="269332"/>
            <a:ext cx="5942471"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23" name="正方形/長方形 22">
            <a:extLst>
              <a:ext uri="{FF2B5EF4-FFF2-40B4-BE49-F238E27FC236}">
                <a16:creationId xmlns:a16="http://schemas.microsoft.com/office/drawing/2014/main" id="{EC748392-0BBD-48B9-9642-FC1038D7CAD0}"/>
              </a:ext>
            </a:extLst>
          </p:cNvPr>
          <p:cNvSpPr/>
          <p:nvPr/>
        </p:nvSpPr>
        <p:spPr>
          <a:xfrm>
            <a:off x="6273801" y="173330"/>
            <a:ext cx="5797550" cy="542982"/>
          </a:xfrm>
          <a:prstGeom prst="rect">
            <a:avLst/>
          </a:prstGeom>
          <a:solidFill>
            <a:schemeClr val="bg1"/>
          </a:solidFill>
        </p:spPr>
        <p:txBody>
          <a:bodyPr wrap="square">
            <a:noAutofit/>
          </a:bodyPr>
          <a:lstStyle/>
          <a:p>
            <a:pPr algn="just"/>
            <a:r>
              <a:rPr lang="ja-JP" sz="2000"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（資料）社会実情データ図録</a:t>
            </a:r>
            <a:endParaRPr lang="en-US" altLang="ja-JP" sz="2000"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ja-JP" altLang="en-US" sz="2000" u="sng" kern="100" dirty="0">
                <a:solidFill>
                  <a:srgbClr val="0563C1"/>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000" u="sng"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3">
                  <a:extLst>
                    <a:ext uri="{A12FA001-AC4F-418D-AE19-62706E023703}">
                      <ahyp:hlinkClr xmlns:ahyp="http://schemas.microsoft.com/office/drawing/2018/hyperlinkcolor" val="tx"/>
                    </a:ext>
                  </a:extLst>
                </a:hlinkClick>
              </a:rPr>
              <a:t>https://honkawa2.sakura.ne.jp/5075.html</a:t>
            </a:r>
            <a:r>
              <a:rPr lang="ja-JP" sz="2000"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より</a:t>
            </a:r>
          </a:p>
        </p:txBody>
      </p:sp>
      <p:pic>
        <p:nvPicPr>
          <p:cNvPr id="3" name="図 2">
            <a:extLst>
              <a:ext uri="{FF2B5EF4-FFF2-40B4-BE49-F238E27FC236}">
                <a16:creationId xmlns:a16="http://schemas.microsoft.com/office/drawing/2014/main" id="{5F707BD3-791A-86E5-E606-BA3C2A5C84C0}"/>
              </a:ext>
            </a:extLst>
          </p:cNvPr>
          <p:cNvPicPr>
            <a:picLocks noChangeAspect="1"/>
          </p:cNvPicPr>
          <p:nvPr/>
        </p:nvPicPr>
        <p:blipFill>
          <a:blip r:embed="rId4"/>
          <a:srcRect l="16295" t="12315" r="24876" b="28796"/>
          <a:stretch/>
        </p:blipFill>
        <p:spPr>
          <a:xfrm>
            <a:off x="1555750" y="797981"/>
            <a:ext cx="9080500" cy="6060019"/>
          </a:xfrm>
          <a:prstGeom prst="rect">
            <a:avLst/>
          </a:prstGeom>
        </p:spPr>
      </p:pic>
    </p:spTree>
    <p:extLst>
      <p:ext uri="{BB962C8B-B14F-4D97-AF65-F5344CB8AC3E}">
        <p14:creationId xmlns:p14="http://schemas.microsoft.com/office/powerpoint/2010/main" val="22809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134A402-AEAD-476A-B5F6-2C396F301834}"/>
              </a:ext>
            </a:extLst>
          </p:cNvPr>
          <p:cNvSpPr>
            <a:spLocks noGrp="1"/>
          </p:cNvSpPr>
          <p:nvPr>
            <p:ph idx="1"/>
          </p:nvPr>
        </p:nvSpPr>
        <p:spPr>
          <a:xfrm>
            <a:off x="278982" y="1017200"/>
            <a:ext cx="3978349" cy="596734"/>
          </a:xfrm>
        </p:spPr>
        <p:txBody>
          <a:bodyPr>
            <a:noAutofit/>
          </a:bodyPr>
          <a:lstStyle/>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株価の変動要因</a:t>
            </a:r>
          </a:p>
        </p:txBody>
      </p:sp>
      <p:sp>
        <p:nvSpPr>
          <p:cNvPr id="5" name="正方形/長方形 4">
            <a:extLst>
              <a:ext uri="{FF2B5EF4-FFF2-40B4-BE49-F238E27FC236}">
                <a16:creationId xmlns:a16="http://schemas.microsoft.com/office/drawing/2014/main" id="{D0F43E94-D3D7-4EE6-ACDA-81C1E42ED8F7}"/>
              </a:ext>
            </a:extLst>
          </p:cNvPr>
          <p:cNvSpPr/>
          <p:nvPr/>
        </p:nvSpPr>
        <p:spPr>
          <a:xfrm>
            <a:off x="491053" y="1862398"/>
            <a:ext cx="4810151" cy="646331"/>
          </a:xfrm>
          <a:prstGeom prst="rect">
            <a:avLst/>
          </a:prstGeom>
        </p:spPr>
        <p:txBody>
          <a:bodyPr wrap="square">
            <a:spAutoFit/>
          </a:bodyPr>
          <a:lstStyle/>
          <a:p>
            <a:r>
              <a:rPr lang="ja-JP" altLang="en-US" sz="3600" dirty="0">
                <a:solidFill>
                  <a:srgbClr val="3333FF"/>
                </a:solidFill>
                <a:latin typeface="UD デジタル 教科書体 NK-B" panose="02020700000000000000" pitchFamily="18" charset="-128"/>
                <a:ea typeface="UD デジタル 教科書体 NK-B" panose="02020700000000000000" pitchFamily="18" charset="-128"/>
              </a:rPr>
              <a:t>１　世界経済との関わり</a:t>
            </a:r>
          </a:p>
        </p:txBody>
      </p:sp>
      <p:sp>
        <p:nvSpPr>
          <p:cNvPr id="8" name="タイトル 1">
            <a:extLst>
              <a:ext uri="{FF2B5EF4-FFF2-40B4-BE49-F238E27FC236}">
                <a16:creationId xmlns:a16="http://schemas.microsoft.com/office/drawing/2014/main" id="{DA6125BF-A0AC-4848-87F1-6B56F19C12BC}"/>
              </a:ext>
            </a:extLst>
          </p:cNvPr>
          <p:cNvSpPr txBox="1">
            <a:spLocks noGrp="1"/>
          </p:cNvSpPr>
          <p:nvPr>
            <p:ph type="title"/>
          </p:nvPr>
        </p:nvSpPr>
        <p:spPr>
          <a:xfrm>
            <a:off x="0" y="29575"/>
            <a:ext cx="6211031" cy="567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4" name="テキスト ボックス 3">
            <a:extLst>
              <a:ext uri="{FF2B5EF4-FFF2-40B4-BE49-F238E27FC236}">
                <a16:creationId xmlns:a16="http://schemas.microsoft.com/office/drawing/2014/main" id="{B4535476-896E-D802-C698-726C60ACD4FD}"/>
              </a:ext>
            </a:extLst>
          </p:cNvPr>
          <p:cNvSpPr txBox="1"/>
          <p:nvPr/>
        </p:nvSpPr>
        <p:spPr>
          <a:xfrm>
            <a:off x="755248" y="2620230"/>
            <a:ext cx="11436752" cy="4154984"/>
          </a:xfrm>
          <a:prstGeom prst="rect">
            <a:avLst/>
          </a:prstGeom>
          <a:noFill/>
        </p:spPr>
        <p:txBody>
          <a:bodyPr wrap="square">
            <a:spAutoFit/>
          </a:bodyPr>
          <a:lstStyle/>
          <a:p>
            <a:pPr marL="61595" indent="3810" algn="just"/>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新型コロナウィルスなどの感染症</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戦争</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rPr>
              <a:t>為替</a:t>
            </a:r>
            <a:endParaRPr lang="en-US" altLang="ja-JP" sz="4400" kern="100" dirty="0">
              <a:solidFill>
                <a:srgbClr val="FF0000"/>
              </a:solidFill>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リーマンショックを代表とする金融崩壊、</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諸外国の景気</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大統領選挙</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金利</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雇用</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インフレ・デフレ</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　</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・日々のニューヨークダウの変動</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8265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9DB4C-9704-4415-B7F8-C7A67126D40B}"/>
              </a:ext>
            </a:extLst>
          </p:cNvPr>
          <p:cNvSpPr>
            <a:spLocks noGrp="1"/>
          </p:cNvSpPr>
          <p:nvPr>
            <p:ph type="ctrTitle"/>
          </p:nvPr>
        </p:nvSpPr>
        <p:spPr>
          <a:xfrm>
            <a:off x="700296" y="524774"/>
            <a:ext cx="10294088" cy="663907"/>
          </a:xfrm>
        </p:spPr>
        <p:txBody>
          <a:bodyPr>
            <a:normAutofit fontScale="90000"/>
          </a:bodyPr>
          <a:lstStyle/>
          <a:p>
            <a:r>
              <a:rPr kumimoji="1"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世界の出来事が日経平均株価に与えた影響の事例</a:t>
            </a:r>
          </a:p>
        </p:txBody>
      </p:sp>
      <p:sp>
        <p:nvSpPr>
          <p:cNvPr id="3" name="字幕 2">
            <a:extLst>
              <a:ext uri="{FF2B5EF4-FFF2-40B4-BE49-F238E27FC236}">
                <a16:creationId xmlns:a16="http://schemas.microsoft.com/office/drawing/2014/main" id="{2187E168-D798-4161-AB5E-90F9FFC0FE70}"/>
              </a:ext>
            </a:extLst>
          </p:cNvPr>
          <p:cNvSpPr>
            <a:spLocks noGrp="1"/>
          </p:cNvSpPr>
          <p:nvPr>
            <p:ph type="subTitle" idx="1"/>
          </p:nvPr>
        </p:nvSpPr>
        <p:spPr>
          <a:xfrm>
            <a:off x="89478" y="1188681"/>
            <a:ext cx="11683422" cy="5538112"/>
          </a:xfrm>
        </p:spPr>
        <p:txBody>
          <a:bodyPr>
            <a:noAutofit/>
          </a:bodyPr>
          <a:lstStyle/>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・新型コロナウィルス感染症</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2800" dirty="0">
                <a:latin typeface="UD デジタル 教科書体 NK-B" panose="02020700000000000000" pitchFamily="18" charset="-128"/>
                <a:ea typeface="UD デジタル 教科書体 NK-B" panose="02020700000000000000" pitchFamily="18" charset="-128"/>
              </a:rPr>
              <a:t>→感染症拡大防止のため、世界各地で経済活動が停滞。日経平均</a:t>
            </a:r>
            <a:r>
              <a:rPr kumimoji="1" lang="en-US" altLang="ja-JP" sz="2800" dirty="0">
                <a:latin typeface="UD デジタル 教科書体 NK-B" panose="02020700000000000000" pitchFamily="18" charset="-128"/>
                <a:ea typeface="UD デジタル 教科書体 NK-B" panose="02020700000000000000" pitchFamily="18" charset="-128"/>
              </a:rPr>
              <a:t>24,000</a:t>
            </a:r>
            <a:r>
              <a:rPr kumimoji="1" lang="ja-JP" altLang="en-US" sz="2800" dirty="0">
                <a:latin typeface="UD デジタル 教科書体 NK-B" panose="02020700000000000000" pitchFamily="18" charset="-128"/>
                <a:ea typeface="UD デジタル 教科書体 NK-B" panose="02020700000000000000" pitchFamily="18" charset="-128"/>
              </a:rPr>
              <a:t>円から１か月ほどで</a:t>
            </a:r>
            <a:r>
              <a:rPr kumimoji="1" lang="en-US" altLang="ja-JP" sz="2800" dirty="0">
                <a:latin typeface="UD デジタル 教科書体 NK-B" panose="02020700000000000000" pitchFamily="18" charset="-128"/>
                <a:ea typeface="UD デジタル 教科書体 NK-B" panose="02020700000000000000" pitchFamily="18" charset="-128"/>
              </a:rPr>
              <a:t>16,300</a:t>
            </a:r>
            <a:r>
              <a:rPr kumimoji="1" lang="ja-JP" altLang="en-US" sz="2800" dirty="0">
                <a:latin typeface="UD デジタル 教科書体 NK-B" panose="02020700000000000000" pitchFamily="18" charset="-128"/>
                <a:ea typeface="UD デジタル 教科書体 NK-B" panose="02020700000000000000" pitchFamily="18" charset="-128"/>
              </a:rPr>
              <a:t>円程度まで下落</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・金融崩壊（リーマンショック）</a:t>
            </a:r>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rPr>
              <a:t>2008</a:t>
            </a:r>
            <a:r>
              <a:rPr lang="ja-JP" altLang="en-US" sz="2800" dirty="0">
                <a:latin typeface="UD デジタル 教科書体 NK-B" panose="02020700000000000000" pitchFamily="18" charset="-128"/>
                <a:ea typeface="UD デジタル 教科書体 NK-B" panose="02020700000000000000" pitchFamily="18" charset="-128"/>
              </a:rPr>
              <a:t>年、アメリカのリーマンブラザーズ社という大手投資銀行が破綻し、世界的に金融危機が広がった。日経平均</a:t>
            </a:r>
            <a:r>
              <a:rPr lang="en-US" altLang="ja-JP" sz="2800" dirty="0">
                <a:latin typeface="UD デジタル 教科書体 NK-B" panose="02020700000000000000" pitchFamily="18" charset="-128"/>
                <a:ea typeface="UD デジタル 教科書体 NK-B" panose="02020700000000000000" pitchFamily="18" charset="-128"/>
              </a:rPr>
              <a:t>14,000</a:t>
            </a:r>
            <a:r>
              <a:rPr lang="ja-JP" altLang="en-US" sz="2800" dirty="0">
                <a:latin typeface="UD デジタル 教科書体 NK-B" panose="02020700000000000000" pitchFamily="18" charset="-128"/>
                <a:ea typeface="UD デジタル 教科書体 NK-B" panose="02020700000000000000" pitchFamily="18" charset="-128"/>
              </a:rPr>
              <a:t>円から</a:t>
            </a:r>
            <a:r>
              <a:rPr lang="en-US" altLang="ja-JP" sz="2800" dirty="0">
                <a:latin typeface="UD デジタル 教科書体 NK-B" panose="02020700000000000000" pitchFamily="18" charset="-128"/>
                <a:ea typeface="UD デジタル 教科書体 NK-B" panose="02020700000000000000" pitchFamily="18" charset="-128"/>
              </a:rPr>
              <a:t>8,000</a:t>
            </a:r>
            <a:r>
              <a:rPr lang="ja-JP" altLang="en-US" sz="2800" dirty="0">
                <a:latin typeface="UD デジタル 教科書体 NK-B" panose="02020700000000000000" pitchFamily="18" charset="-128"/>
                <a:ea typeface="UD デジタル 教科書体 NK-B" panose="02020700000000000000" pitchFamily="18" charset="-128"/>
              </a:rPr>
              <a:t>円程度まで下落。</a:t>
            </a:r>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・米国同時多発テロ</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2800" dirty="0">
                <a:latin typeface="UD デジタル 教科書体 NK-B" panose="02020700000000000000" pitchFamily="18" charset="-128"/>
                <a:ea typeface="UD デジタル 教科書体 NK-B" panose="02020700000000000000" pitchFamily="18" charset="-128"/>
              </a:rPr>
              <a:t>→２００１年</a:t>
            </a:r>
            <a:r>
              <a:rPr kumimoji="1" lang="en-US" altLang="ja-JP" sz="2800" dirty="0">
                <a:latin typeface="UD デジタル 教科書体 NK-B" panose="02020700000000000000" pitchFamily="18" charset="-128"/>
                <a:ea typeface="UD デジタル 教科書体 NK-B" panose="02020700000000000000" pitchFamily="18" charset="-128"/>
              </a:rPr>
              <a:t>9</a:t>
            </a:r>
            <a:r>
              <a:rPr kumimoji="1" lang="ja-JP" altLang="en-US" sz="2800" dirty="0">
                <a:latin typeface="UD デジタル 教科書体 NK-B" panose="02020700000000000000" pitchFamily="18" charset="-128"/>
                <a:ea typeface="UD デジタル 教科書体 NK-B" panose="02020700000000000000" pitchFamily="18" charset="-128"/>
              </a:rPr>
              <a:t>月</a:t>
            </a:r>
            <a:r>
              <a:rPr kumimoji="1" lang="en-US" altLang="ja-JP" sz="2800" dirty="0">
                <a:latin typeface="UD デジタル 教科書体 NK-B" panose="02020700000000000000" pitchFamily="18" charset="-128"/>
                <a:ea typeface="UD デジタル 教科書体 NK-B" panose="02020700000000000000" pitchFamily="18" charset="-128"/>
              </a:rPr>
              <a:t>11</a:t>
            </a:r>
            <a:r>
              <a:rPr kumimoji="1" lang="ja-JP" altLang="en-US" sz="2800" dirty="0">
                <a:latin typeface="UD デジタル 教科書体 NK-B" panose="02020700000000000000" pitchFamily="18" charset="-128"/>
                <a:ea typeface="UD デジタル 教科書体 NK-B" panose="02020700000000000000" pitchFamily="18" charset="-128"/>
              </a:rPr>
              <a:t>日に発生したテロ事件により、世界中の株式市場が混乱。日経平均株価も急落し、</a:t>
            </a:r>
            <a:r>
              <a:rPr kumimoji="1" lang="en-US" altLang="ja-JP" sz="2800" dirty="0">
                <a:latin typeface="UD デジタル 教科書体 NK-B" panose="02020700000000000000" pitchFamily="18" charset="-128"/>
                <a:ea typeface="UD デジタル 教科書体 NK-B" panose="02020700000000000000" pitchFamily="18" charset="-128"/>
              </a:rPr>
              <a:t>1984</a:t>
            </a:r>
            <a:r>
              <a:rPr kumimoji="1" lang="ja-JP" altLang="en-US" sz="2800" dirty="0">
                <a:latin typeface="UD デジタル 教科書体 NK-B" panose="02020700000000000000" pitchFamily="18" charset="-128"/>
                <a:ea typeface="UD デジタル 教科書体 NK-B" panose="02020700000000000000" pitchFamily="18" charset="-128"/>
              </a:rPr>
              <a:t>年以来の</a:t>
            </a:r>
            <a:r>
              <a:rPr kumimoji="1" lang="en-US" altLang="ja-JP" sz="2800" dirty="0">
                <a:latin typeface="UD デジタル 教科書体 NK-B" panose="02020700000000000000" pitchFamily="18" charset="-128"/>
                <a:ea typeface="UD デジタル 教科書体 NK-B" panose="02020700000000000000" pitchFamily="18" charset="-128"/>
              </a:rPr>
              <a:t>10,000</a:t>
            </a:r>
            <a:r>
              <a:rPr kumimoji="1" lang="ja-JP" altLang="en-US" sz="2800" dirty="0">
                <a:latin typeface="UD デジタル 教科書体 NK-B" panose="02020700000000000000" pitchFamily="18" charset="-128"/>
                <a:ea typeface="UD デジタル 教科書体 NK-B" panose="02020700000000000000" pitchFamily="18" charset="-128"/>
              </a:rPr>
              <a:t>円割れを記録した。</a:t>
            </a:r>
          </a:p>
        </p:txBody>
      </p:sp>
      <p:sp>
        <p:nvSpPr>
          <p:cNvPr id="4" name="タイトル 1">
            <a:extLst>
              <a:ext uri="{FF2B5EF4-FFF2-40B4-BE49-F238E27FC236}">
                <a16:creationId xmlns:a16="http://schemas.microsoft.com/office/drawing/2014/main" id="{135C3608-4810-4A90-95E6-57B73929A725}"/>
              </a:ext>
            </a:extLst>
          </p:cNvPr>
          <p:cNvSpPr txBox="1">
            <a:spLocks/>
          </p:cNvSpPr>
          <p:nvPr/>
        </p:nvSpPr>
        <p:spPr>
          <a:xfrm>
            <a:off x="121376" y="131207"/>
            <a:ext cx="6082653" cy="5067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334143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7B4E3C-9521-4C80-B128-9EEDF6AF29AD}"/>
              </a:ext>
            </a:extLst>
          </p:cNvPr>
          <p:cNvSpPr>
            <a:spLocks noGrp="1"/>
          </p:cNvSpPr>
          <p:nvPr>
            <p:ph idx="1"/>
          </p:nvPr>
        </p:nvSpPr>
        <p:spPr>
          <a:xfrm>
            <a:off x="150471" y="1825624"/>
            <a:ext cx="11885585" cy="5032376"/>
          </a:xfrm>
        </p:spPr>
        <p:txBody>
          <a:bodyPr>
            <a:no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２　日本国内での動向</a:t>
            </a:r>
          </a:p>
          <a:p>
            <a:pPr marL="1797050" indent="-1797050">
              <a:buNone/>
            </a:pPr>
            <a:r>
              <a:rPr lang="ja-JP" altLang="en-US" sz="4000" dirty="0">
                <a:latin typeface="UD デジタル 教科書体 NK-B" panose="02020700000000000000" pitchFamily="18" charset="-128"/>
                <a:ea typeface="UD デジタル 教科書体 NK-B" panose="02020700000000000000" pitchFamily="18" charset="-128"/>
              </a:rPr>
              <a:t>　　（１）  日本企業の業績</a:t>
            </a:r>
            <a:endParaRPr lang="en-US" altLang="ja-JP" sz="4000" dirty="0">
              <a:latin typeface="UD デジタル 教科書体 NK-B" panose="02020700000000000000" pitchFamily="18" charset="-128"/>
              <a:ea typeface="UD デジタル 教科書体 NK-B" panose="02020700000000000000" pitchFamily="18" charset="-128"/>
            </a:endParaRPr>
          </a:p>
          <a:p>
            <a:pPr marL="1797050" indent="-1797050">
              <a:buNone/>
            </a:pPr>
            <a:r>
              <a:rPr lang="ja-JP" altLang="en-US" sz="4000" dirty="0">
                <a:latin typeface="UD デジタル 教科書体 NK-B" panose="02020700000000000000" pitchFamily="18" charset="-128"/>
                <a:ea typeface="UD デジタル 教科書体 NK-B" panose="02020700000000000000" pitchFamily="18" charset="-128"/>
              </a:rPr>
              <a:t>　　　　　（特に大企業の業績は日経平均に影響する）</a:t>
            </a:r>
            <a:endParaRPr lang="en-US" altLang="ja-JP" sz="4000" dirty="0">
              <a:latin typeface="UD デジタル 教科書体 NK-B" panose="02020700000000000000" pitchFamily="18" charset="-128"/>
              <a:ea typeface="UD デジタル 教科書体 NK-B" panose="02020700000000000000" pitchFamily="18" charset="-128"/>
            </a:endParaRPr>
          </a:p>
          <a:p>
            <a:pPr marL="1339850" indent="-1339850">
              <a:buNone/>
            </a:pPr>
            <a:r>
              <a:rPr lang="ja-JP" altLang="en-US" sz="4000" dirty="0">
                <a:latin typeface="UD デジタル 教科書体 NK-B" panose="02020700000000000000" pitchFamily="18" charset="-128"/>
                <a:ea typeface="UD デジタル 教科書体 NK-B" panose="02020700000000000000" pitchFamily="18" charset="-128"/>
              </a:rPr>
              <a:t>　 （２）  日本での出来事</a:t>
            </a:r>
            <a:endParaRPr lang="en-US" altLang="ja-JP" sz="4000" dirty="0">
              <a:latin typeface="UD デジタル 教科書体 NK-B" panose="02020700000000000000" pitchFamily="18" charset="-128"/>
              <a:ea typeface="UD デジタル 教科書体 NK-B" panose="02020700000000000000" pitchFamily="18" charset="-128"/>
            </a:endParaRPr>
          </a:p>
          <a:p>
            <a:pPr marL="1701800" indent="-1701800">
              <a:buNone/>
            </a:pPr>
            <a:r>
              <a:rPr lang="ja-JP" altLang="en-US" sz="4000" dirty="0">
                <a:latin typeface="UD デジタル 教科書体 NK-B" panose="02020700000000000000" pitchFamily="18" charset="-128"/>
                <a:ea typeface="UD デジタル 教科書体 NK-B" panose="02020700000000000000" pitchFamily="18" charset="-128"/>
              </a:rPr>
              <a:t>　　　　　　経済成長率、日銀の金利政策、インフレ率、選挙や政治の動向、天候、災害、その他多くの社会的出来事</a:t>
            </a:r>
            <a:endParaRPr lang="en-US" altLang="ja-JP" sz="4000" dirty="0">
              <a:latin typeface="UD デジタル 教科書体 NK-B" panose="02020700000000000000" pitchFamily="18" charset="-128"/>
              <a:ea typeface="UD デジタル 教科書体 NK-B" panose="02020700000000000000" pitchFamily="18" charset="-128"/>
            </a:endParaRPr>
          </a:p>
          <a:p>
            <a:pPr marL="1527175" indent="-1527175">
              <a:buNone/>
            </a:pPr>
            <a:r>
              <a:rPr lang="ja-JP" altLang="en-US" sz="4000" dirty="0">
                <a:latin typeface="UD デジタル 教科書体 NK-B" panose="02020700000000000000" pitchFamily="18" charset="-128"/>
                <a:ea typeface="UD デジタル 教科書体 NK-B" panose="02020700000000000000" pitchFamily="18" charset="-128"/>
              </a:rPr>
              <a:t>　　　　　　　　　　　　　　　　　　　　　　　　　　　　　　　　　　など</a:t>
            </a:r>
          </a:p>
          <a:p>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BF276AF7-4647-44D3-AA11-0EC49BCC748D}"/>
              </a:ext>
            </a:extLst>
          </p:cNvPr>
          <p:cNvSpPr>
            <a:spLocks noGrp="1"/>
          </p:cNvSpPr>
          <p:nvPr>
            <p:ph type="title"/>
          </p:nvPr>
        </p:nvSpPr>
        <p:spPr>
          <a:xfrm>
            <a:off x="264043" y="183651"/>
            <a:ext cx="6055734" cy="506745"/>
          </a:xfrm>
        </p:spPr>
        <p:txBody>
          <a:bodyPr>
            <a:no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5" name="コンテンツ プレースホルダー 2">
            <a:extLst>
              <a:ext uri="{FF2B5EF4-FFF2-40B4-BE49-F238E27FC236}">
                <a16:creationId xmlns:a16="http://schemas.microsoft.com/office/drawing/2014/main" id="{B35405CF-C4D2-40F6-8FDB-45C5C5F21FAB}"/>
              </a:ext>
            </a:extLst>
          </p:cNvPr>
          <p:cNvSpPr txBox="1">
            <a:spLocks/>
          </p:cNvSpPr>
          <p:nvPr/>
        </p:nvSpPr>
        <p:spPr>
          <a:xfrm>
            <a:off x="1112358" y="1112954"/>
            <a:ext cx="3978349" cy="596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B" panose="02020700000000000000" pitchFamily="18" charset="-128"/>
                <a:ea typeface="UD デジタル 教科書体 NK-B" panose="02020700000000000000" pitchFamily="18" charset="-128"/>
              </a:rPr>
              <a:t>株価の変動要因</a:t>
            </a:r>
          </a:p>
        </p:txBody>
      </p:sp>
    </p:spTree>
    <p:extLst>
      <p:ext uri="{BB962C8B-B14F-4D97-AF65-F5344CB8AC3E}">
        <p14:creationId xmlns:p14="http://schemas.microsoft.com/office/powerpoint/2010/main" val="64439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9DB4C-9704-4415-B7F8-C7A67126D40B}"/>
              </a:ext>
            </a:extLst>
          </p:cNvPr>
          <p:cNvSpPr>
            <a:spLocks noGrp="1"/>
          </p:cNvSpPr>
          <p:nvPr>
            <p:ph type="ctrTitle"/>
          </p:nvPr>
        </p:nvSpPr>
        <p:spPr>
          <a:xfrm>
            <a:off x="948956" y="906739"/>
            <a:ext cx="10294088" cy="663907"/>
          </a:xfrm>
        </p:spPr>
        <p:txBody>
          <a:bodyPr>
            <a:normAutofit fontScale="90000"/>
          </a:bodyPr>
          <a:lstStyle/>
          <a:p>
            <a:r>
              <a:rPr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日本の出来事が</a:t>
            </a:r>
            <a:r>
              <a:rPr kumimoji="1"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日経平均株価に与えた影響の事例</a:t>
            </a:r>
          </a:p>
        </p:txBody>
      </p:sp>
      <p:sp>
        <p:nvSpPr>
          <p:cNvPr id="3" name="字幕 2">
            <a:extLst>
              <a:ext uri="{FF2B5EF4-FFF2-40B4-BE49-F238E27FC236}">
                <a16:creationId xmlns:a16="http://schemas.microsoft.com/office/drawing/2014/main" id="{2187E168-D798-4161-AB5E-90F9FFC0FE70}"/>
              </a:ext>
            </a:extLst>
          </p:cNvPr>
          <p:cNvSpPr>
            <a:spLocks noGrp="1"/>
          </p:cNvSpPr>
          <p:nvPr>
            <p:ph type="subTitle" idx="1"/>
          </p:nvPr>
        </p:nvSpPr>
        <p:spPr>
          <a:xfrm>
            <a:off x="713858" y="1851181"/>
            <a:ext cx="10855842" cy="5006819"/>
          </a:xfrm>
        </p:spPr>
        <p:txBody>
          <a:bodyPr>
            <a:noAutofit/>
          </a:bodyPr>
          <a:lstStyle/>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・大企業の業績→新型コロナウィルス感染症の影響により、</a:t>
            </a:r>
            <a:r>
              <a:rPr lang="ja-JP" altLang="en-US" sz="2800" dirty="0">
                <a:latin typeface="UD デジタル 教科書体 NK-B" panose="02020700000000000000" pitchFamily="18" charset="-128"/>
                <a:ea typeface="UD デジタル 教科書体 NK-B" panose="02020700000000000000" pitchFamily="18" charset="-128"/>
              </a:rPr>
              <a:t>大企業</a:t>
            </a:r>
            <a:r>
              <a:rPr kumimoji="1" lang="ja-JP" altLang="en-US" sz="2800" dirty="0">
                <a:latin typeface="UD デジタル 教科書体 NK-B" panose="02020700000000000000" pitchFamily="18" charset="-128"/>
                <a:ea typeface="UD デジタル 教科書体 NK-B" panose="02020700000000000000" pitchFamily="18" charset="-128"/>
              </a:rPr>
              <a:t>の業績悪化の影響により日経平均株価が下落。</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・東京オリンピックの開催→</a:t>
            </a:r>
            <a:r>
              <a:rPr kumimoji="1" lang="en-US" altLang="ja-JP" sz="2800" dirty="0">
                <a:latin typeface="UD デジタル 教科書体 NK-B" panose="02020700000000000000" pitchFamily="18" charset="-128"/>
                <a:ea typeface="UD デジタル 教科書体 NK-B" panose="02020700000000000000" pitchFamily="18" charset="-128"/>
              </a:rPr>
              <a:t>2013</a:t>
            </a:r>
            <a:r>
              <a:rPr kumimoji="1" lang="ja-JP" altLang="en-US" sz="2800" dirty="0">
                <a:latin typeface="UD デジタル 教科書体 NK-B" panose="02020700000000000000" pitchFamily="18" charset="-128"/>
                <a:ea typeface="UD デジタル 教科書体 NK-B" panose="02020700000000000000" pitchFamily="18" charset="-128"/>
              </a:rPr>
              <a:t>年の</a:t>
            </a:r>
            <a:r>
              <a:rPr kumimoji="1" lang="en-US" altLang="ja-JP" sz="2800" dirty="0">
                <a:latin typeface="UD デジタル 教科書体 NK-B" panose="02020700000000000000" pitchFamily="18" charset="-128"/>
                <a:ea typeface="UD デジタル 教科書体 NK-B" panose="02020700000000000000" pitchFamily="18" charset="-128"/>
              </a:rPr>
              <a:t>IOC</a:t>
            </a:r>
            <a:r>
              <a:rPr kumimoji="1" lang="ja-JP" altLang="en-US" sz="2800" dirty="0">
                <a:latin typeface="UD デジタル 教科書体 NK-B" panose="02020700000000000000" pitchFamily="18" charset="-128"/>
                <a:ea typeface="UD デジタル 教科書体 NK-B" panose="02020700000000000000" pitchFamily="18" charset="-128"/>
              </a:rPr>
              <a:t>総会により</a:t>
            </a:r>
            <a:r>
              <a:rPr kumimoji="1" lang="en-US" altLang="ja-JP" sz="2800" dirty="0">
                <a:latin typeface="UD デジタル 教科書体 NK-B" panose="02020700000000000000" pitchFamily="18" charset="-128"/>
                <a:ea typeface="UD デジタル 教科書体 NK-B" panose="02020700000000000000" pitchFamily="18" charset="-128"/>
              </a:rPr>
              <a:t>2020</a:t>
            </a:r>
            <a:r>
              <a:rPr kumimoji="1" lang="ja-JP" altLang="en-US" sz="2800" dirty="0">
                <a:latin typeface="UD デジタル 教科書体 NK-B" panose="02020700000000000000" pitchFamily="18" charset="-128"/>
                <a:ea typeface="UD デジタル 教科書体 NK-B" panose="02020700000000000000" pitchFamily="18" charset="-128"/>
              </a:rPr>
              <a:t>年のオリンピックの開催地が東京に決定したことにより、日経平均株価が大幅に上昇した。特にインフラ整備に関係する道路、建築、鉄道などの企業は業績上昇の期待から株価が上昇。</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・東日本大震災→２０１１年に東日本大震災が発生し影響で日経平均株価が大幅に下落。</a:t>
            </a:r>
          </a:p>
        </p:txBody>
      </p:sp>
      <p:sp>
        <p:nvSpPr>
          <p:cNvPr id="4" name="タイトル 1">
            <a:extLst>
              <a:ext uri="{FF2B5EF4-FFF2-40B4-BE49-F238E27FC236}">
                <a16:creationId xmlns:a16="http://schemas.microsoft.com/office/drawing/2014/main" id="{135C3608-4810-4A90-95E6-57B73929A725}"/>
              </a:ext>
            </a:extLst>
          </p:cNvPr>
          <p:cNvSpPr txBox="1">
            <a:spLocks/>
          </p:cNvSpPr>
          <p:nvPr/>
        </p:nvSpPr>
        <p:spPr>
          <a:xfrm>
            <a:off x="306572" y="284751"/>
            <a:ext cx="5725928" cy="506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188373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69EE2-D27F-406A-AAAE-14F6AD684313}"/>
              </a:ext>
            </a:extLst>
          </p:cNvPr>
          <p:cNvSpPr>
            <a:spLocks noGrp="1"/>
          </p:cNvSpPr>
          <p:nvPr>
            <p:ph type="ctrTitle"/>
          </p:nvPr>
        </p:nvSpPr>
        <p:spPr>
          <a:xfrm>
            <a:off x="1524000" y="790021"/>
            <a:ext cx="9144000" cy="1139972"/>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日経平均株価の見方</a:t>
            </a:r>
          </a:p>
        </p:txBody>
      </p:sp>
      <p:sp>
        <p:nvSpPr>
          <p:cNvPr id="3" name="字幕 2">
            <a:extLst>
              <a:ext uri="{FF2B5EF4-FFF2-40B4-BE49-F238E27FC236}">
                <a16:creationId xmlns:a16="http://schemas.microsoft.com/office/drawing/2014/main" id="{1BD0794B-E364-40A8-A7CF-4E5F163B487A}"/>
              </a:ext>
            </a:extLst>
          </p:cNvPr>
          <p:cNvSpPr>
            <a:spLocks noGrp="1"/>
          </p:cNvSpPr>
          <p:nvPr>
            <p:ph type="subTitle" idx="1"/>
          </p:nvPr>
        </p:nvSpPr>
        <p:spPr>
          <a:xfrm>
            <a:off x="776177" y="2262335"/>
            <a:ext cx="11068493" cy="3369709"/>
          </a:xfrm>
        </p:spPr>
        <p:txBody>
          <a:bodyPr>
            <a:no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令和６年</a:t>
            </a:r>
            <a:r>
              <a:rPr lang="ja-JP" altLang="en-US" sz="4800" dirty="0">
                <a:latin typeface="UD デジタル 教科書体 NK-B" panose="02020700000000000000" pitchFamily="18" charset="-128"/>
                <a:ea typeface="UD デジタル 教科書体 NK-B" panose="02020700000000000000" pitchFamily="18" charset="-128"/>
              </a:rPr>
              <a:t>９</a:t>
            </a:r>
            <a:r>
              <a:rPr kumimoji="1" lang="ja-JP" altLang="en-US" sz="4800" dirty="0">
                <a:latin typeface="UD デジタル 教科書体 NK-B" panose="02020700000000000000" pitchFamily="18" charset="-128"/>
                <a:ea typeface="UD デジタル 教科書体 NK-B" panose="02020700000000000000" pitchFamily="18" charset="-128"/>
              </a:rPr>
              <a:t>月１２日の株価</a:t>
            </a:r>
            <a:endParaRPr kumimoji="1" lang="en-US" altLang="ja-JP" sz="4800" dirty="0">
              <a:latin typeface="UD デジタル 教科書体 NK-B" panose="02020700000000000000" pitchFamily="18" charset="-128"/>
              <a:ea typeface="UD デジタル 教科書体 NK-B" panose="02020700000000000000" pitchFamily="18" charset="-128"/>
            </a:endParaRPr>
          </a:p>
          <a:p>
            <a:endParaRPr lang="en-US" altLang="ja-JP" sz="4800" dirty="0">
              <a:latin typeface="UD デジタル 教科書体 NK-B" panose="02020700000000000000" pitchFamily="18" charset="-128"/>
              <a:ea typeface="UD デジタル 教科書体 NK-B" panose="02020700000000000000" pitchFamily="18" charset="-128"/>
            </a:endParaRPr>
          </a:p>
          <a:p>
            <a:r>
              <a:rPr lang="ja-JP" altLang="en-US" sz="6000" dirty="0">
                <a:latin typeface="UD デジタル 教科書体 NK-B" panose="02020700000000000000" pitchFamily="18" charset="-128"/>
                <a:ea typeface="UD デジタル 教科書体 NK-B" panose="02020700000000000000" pitchFamily="18" charset="-128"/>
              </a:rPr>
              <a:t>３６，８３３</a:t>
            </a:r>
            <a:r>
              <a:rPr kumimoji="1" lang="ja-JP" altLang="en-US" sz="6000" dirty="0">
                <a:latin typeface="UD デジタル 教科書体 NK-B" panose="02020700000000000000" pitchFamily="18" charset="-128"/>
                <a:ea typeface="UD デジタル 教科書体 NK-B" panose="02020700000000000000" pitchFamily="18" charset="-128"/>
              </a:rPr>
              <a:t>円</a:t>
            </a:r>
            <a:r>
              <a:rPr lang="ja-JP" altLang="en-US" sz="6000" dirty="0">
                <a:latin typeface="UD デジタル 教科書体 NK-B" panose="02020700000000000000" pitchFamily="18" charset="-128"/>
                <a:ea typeface="UD デジタル 教科書体 NK-B" panose="02020700000000000000" pitchFamily="18" charset="-128"/>
              </a:rPr>
              <a:t>２７</a:t>
            </a:r>
            <a:r>
              <a:rPr kumimoji="1" lang="ja-JP" altLang="en-US" sz="6000" dirty="0">
                <a:latin typeface="UD デジタル 教科書体 NK-B" panose="02020700000000000000" pitchFamily="18" charset="-128"/>
                <a:ea typeface="UD デジタル 教科書体 NK-B" panose="02020700000000000000" pitchFamily="18" charset="-128"/>
              </a:rPr>
              <a:t>銭　</a:t>
            </a:r>
            <a:endParaRPr kumimoji="1" lang="en-US" altLang="ja-JP" sz="6000" dirty="0">
              <a:latin typeface="UD デジタル 教科書体 NK-B" panose="02020700000000000000" pitchFamily="18" charset="-128"/>
              <a:ea typeface="UD デジタル 教科書体 NK-B" panose="02020700000000000000" pitchFamily="18" charset="-128"/>
            </a:endParaRPr>
          </a:p>
          <a:p>
            <a:r>
              <a:rPr kumimoji="1"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前日比　</a:t>
            </a:r>
            <a:r>
              <a:rPr lang="en-US" altLang="ja-JP" sz="4800" u="sng" dirty="0">
                <a:solidFill>
                  <a:srgbClr val="FF0000"/>
                </a:solidFill>
                <a:latin typeface="UD デジタル 教科書体 NK-B" panose="02020700000000000000" pitchFamily="18" charset="-128"/>
                <a:ea typeface="UD デジタル 教科書体 NK-B" panose="02020700000000000000" pitchFamily="18" charset="-128"/>
              </a:rPr>
              <a:t>1,213</a:t>
            </a:r>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円</a:t>
            </a:r>
            <a:r>
              <a:rPr lang="en-US" altLang="ja-JP" sz="4800" u="sng" dirty="0">
                <a:solidFill>
                  <a:srgbClr val="FF0000"/>
                </a:solidFill>
                <a:latin typeface="UD デジタル 教科書体 NK-B" panose="02020700000000000000" pitchFamily="18" charset="-128"/>
                <a:ea typeface="UD デジタル 教科書体 NK-B" panose="02020700000000000000" pitchFamily="18" charset="-128"/>
              </a:rPr>
              <a:t>50</a:t>
            </a:r>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銭高</a:t>
            </a:r>
            <a:r>
              <a:rPr kumimoji="1"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a:t>
            </a:r>
          </a:p>
        </p:txBody>
      </p:sp>
      <p:sp>
        <p:nvSpPr>
          <p:cNvPr id="4" name="タイトル 1">
            <a:extLst>
              <a:ext uri="{FF2B5EF4-FFF2-40B4-BE49-F238E27FC236}">
                <a16:creationId xmlns:a16="http://schemas.microsoft.com/office/drawing/2014/main" id="{4C531197-2EF0-42DB-8CAA-DE69007D2D7E}"/>
              </a:ext>
            </a:extLst>
          </p:cNvPr>
          <p:cNvSpPr txBox="1">
            <a:spLocks/>
          </p:cNvSpPr>
          <p:nvPr/>
        </p:nvSpPr>
        <p:spPr>
          <a:xfrm>
            <a:off x="7716" y="191804"/>
            <a:ext cx="5849873"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5" name="矢印: 上 4">
            <a:extLst>
              <a:ext uri="{FF2B5EF4-FFF2-40B4-BE49-F238E27FC236}">
                <a16:creationId xmlns:a16="http://schemas.microsoft.com/office/drawing/2014/main" id="{37287982-E40F-4F2D-BE5A-6F30992FA010}"/>
              </a:ext>
            </a:extLst>
          </p:cNvPr>
          <p:cNvSpPr/>
          <p:nvPr/>
        </p:nvSpPr>
        <p:spPr>
          <a:xfrm>
            <a:off x="5857589" y="5632044"/>
            <a:ext cx="1233377" cy="871870"/>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007C856-98E1-4935-97F9-33EAAE858349}"/>
              </a:ext>
            </a:extLst>
          </p:cNvPr>
          <p:cNvSpPr txBox="1"/>
          <p:nvPr/>
        </p:nvSpPr>
        <p:spPr>
          <a:xfrm>
            <a:off x="7009943" y="5842954"/>
            <a:ext cx="3912781" cy="646331"/>
          </a:xfrm>
          <a:prstGeom prst="rect">
            <a:avLst/>
          </a:prstGeom>
          <a:noFill/>
        </p:spPr>
        <p:txBody>
          <a:bodyPr wrap="square" rtlCol="0">
            <a:spAutoFit/>
          </a:bodyPr>
          <a:lstStyle/>
          <a:p>
            <a:r>
              <a:rPr kumimoji="1" lang="ja-JP" altLang="en-US" sz="3600" b="1" i="1" dirty="0">
                <a:solidFill>
                  <a:srgbClr val="FFC000"/>
                </a:solidFill>
                <a:latin typeface="AR P丸ゴシック体E" panose="020F0900000000000000" pitchFamily="50" charset="-128"/>
                <a:ea typeface="AR P丸ゴシック体E" panose="020F0900000000000000" pitchFamily="50" charset="-128"/>
              </a:rPr>
              <a:t>ココに注目！！！</a:t>
            </a:r>
          </a:p>
        </p:txBody>
      </p:sp>
    </p:spTree>
    <p:extLst>
      <p:ext uri="{BB962C8B-B14F-4D97-AF65-F5344CB8AC3E}">
        <p14:creationId xmlns:p14="http://schemas.microsoft.com/office/powerpoint/2010/main" val="24391629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467</TotalTime>
  <Words>1869</Words>
  <Application>Microsoft Office PowerPoint</Application>
  <PresentationFormat>ワイド画面</PresentationFormat>
  <Paragraphs>88</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AR P丸ゴシック体E</vt:lpstr>
      <vt:lpstr>UD デジタル 教科書体 N-B</vt:lpstr>
      <vt:lpstr>UD デジタル 教科書体 NK-B</vt:lpstr>
      <vt:lpstr>游ゴシック</vt:lpstr>
      <vt:lpstr>游ゴシック Light</vt:lpstr>
      <vt:lpstr>游明朝</vt:lpstr>
      <vt:lpstr>Arial</vt:lpstr>
      <vt:lpstr>Office テーマ</vt:lpstr>
      <vt:lpstr>　　株式に関する学習②  　　日経平均株価の 　　　　　変動要因と見方</vt:lpstr>
      <vt:lpstr>日経平均株価変動要因と見方</vt:lpstr>
      <vt:lpstr>令和６年９月１２日の日経平均株価  ３６，８３３円２７銭  この株価は高いのか？安いのか？ 過去の株式市場の歴史から解説します！！</vt:lpstr>
      <vt:lpstr>PowerPoint プレゼンテーション</vt:lpstr>
      <vt:lpstr>日経平均株価の変動要因と見方</vt:lpstr>
      <vt:lpstr>世界の出来事が日経平均株価に与えた影響の事例</vt:lpstr>
      <vt:lpstr>日経平均株価の変動要因と見方</vt:lpstr>
      <vt:lpstr>日本の出来事が日経平均株価に与えた影響の事例</vt:lpstr>
      <vt:lpstr>日経平均株価の見方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その３　日経平均株価の見方</dc:title>
  <cp:revision>43</cp:revision>
  <cp:lastPrinted>2025-02-27T06:50:16Z</cp:lastPrinted>
  <dcterms:created xsi:type="dcterms:W3CDTF">2020-04-28T09:27:03Z</dcterms:created>
  <dcterms:modified xsi:type="dcterms:W3CDTF">2025-03-19T02:40:53Z</dcterms:modified>
</cp:coreProperties>
</file>