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B52B0-FABD-4505-B17E-8D9FBDA60AB1}" v="2" dt="2025-03-17T07:20:16.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77984" autoAdjust="0"/>
  </p:normalViewPr>
  <p:slideViewPr>
    <p:cSldViewPr snapToGrid="0">
      <p:cViewPr varScale="1">
        <p:scale>
          <a:sx n="77" d="100"/>
          <a:sy n="77" d="100"/>
        </p:scale>
        <p:origin x="680" y="56"/>
      </p:cViewPr>
      <p:guideLst/>
    </p:cSldViewPr>
  </p:slideViewPr>
  <p:notesTextViewPr>
    <p:cViewPr>
      <p:scale>
        <a:sx n="1" d="1"/>
        <a:sy n="1" d="1"/>
      </p:scale>
      <p:origin x="0" y="0"/>
    </p:cViewPr>
  </p:notesTextViewPr>
  <p:notesViewPr>
    <p:cSldViewPr snapToGrid="0">
      <p:cViewPr varScale="1">
        <p:scale>
          <a:sx n="101" d="100"/>
          <a:sy n="101" d="100"/>
        </p:scale>
        <p:origin x="124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総合教育センター 14" userId="ae2521e3-be90-45c4-b4e1-0f1ffbbe7174" providerId="ADAL" clId="{252B52B0-FABD-4505-B17E-8D9FBDA60AB1}"/>
    <pc:docChg chg="custSel modSld">
      <pc:chgData name="総合教育センター 14" userId="ae2521e3-be90-45c4-b4e1-0f1ffbbe7174" providerId="ADAL" clId="{252B52B0-FABD-4505-B17E-8D9FBDA60AB1}" dt="2025-03-17T07:31:19.390" v="42" actId="1076"/>
      <pc:docMkLst>
        <pc:docMk/>
      </pc:docMkLst>
      <pc:sldChg chg="delSp modSp mod modTransition modAnim modNotesTx">
        <pc:chgData name="総合教育センター 14" userId="ae2521e3-be90-45c4-b4e1-0f1ffbbe7174" providerId="ADAL" clId="{252B52B0-FABD-4505-B17E-8D9FBDA60AB1}" dt="2025-03-17T07:31:19.390" v="42" actId="1076"/>
        <pc:sldMkLst>
          <pc:docMk/>
          <pc:sldMk cId="2094352603" sldId="256"/>
        </pc:sldMkLst>
        <pc:spChg chg="mod">
          <ac:chgData name="総合教育センター 14" userId="ae2521e3-be90-45c4-b4e1-0f1ffbbe7174" providerId="ADAL" clId="{252B52B0-FABD-4505-B17E-8D9FBDA60AB1}" dt="2025-03-17T07:31:19.390" v="42" actId="1076"/>
          <ac:spMkLst>
            <pc:docMk/>
            <pc:sldMk cId="2094352603" sldId="256"/>
            <ac:spMk id="2" creationId="{D1872C7A-11AA-48F4-97FE-874E479C7AF3}"/>
          </ac:spMkLst>
        </pc:spChg>
        <pc:spChg chg="del">
          <ac:chgData name="総合教育センター 14" userId="ae2521e3-be90-45c4-b4e1-0f1ffbbe7174" providerId="ADAL" clId="{252B52B0-FABD-4505-B17E-8D9FBDA60AB1}" dt="2025-03-17T07:31:14.417" v="41" actId="478"/>
          <ac:spMkLst>
            <pc:docMk/>
            <pc:sldMk cId="2094352603" sldId="256"/>
            <ac:spMk id="4" creationId="{8A7A17A8-C79C-4931-BEFF-396B45D77938}"/>
          </ac:spMkLst>
        </pc:spChg>
        <pc:picChg chg="del">
          <ac:chgData name="総合教育センター 14" userId="ae2521e3-be90-45c4-b4e1-0f1ffbbe7174" providerId="ADAL" clId="{252B52B0-FABD-4505-B17E-8D9FBDA60AB1}" dt="2025-03-17T07:20:14.033" v="8"/>
          <ac:picMkLst>
            <pc:docMk/>
            <pc:sldMk cId="2094352603" sldId="256"/>
            <ac:picMk id="3" creationId="{6DEFDBD7-CACC-42C2-8B31-2684C16433EA}"/>
          </ac:picMkLst>
        </pc:picChg>
      </pc:sldChg>
      <pc:sldChg chg="delSp modTransition modAnim modNotesTx">
        <pc:chgData name="総合教育センター 14" userId="ae2521e3-be90-45c4-b4e1-0f1ffbbe7174" providerId="ADAL" clId="{252B52B0-FABD-4505-B17E-8D9FBDA60AB1}" dt="2025-03-17T07:27:02.725" v="15" actId="2711"/>
        <pc:sldMkLst>
          <pc:docMk/>
          <pc:sldMk cId="3464692848" sldId="257"/>
        </pc:sldMkLst>
        <pc:picChg chg="del">
          <ac:chgData name="総合教育センター 14" userId="ae2521e3-be90-45c4-b4e1-0f1ffbbe7174" providerId="ADAL" clId="{252B52B0-FABD-4505-B17E-8D9FBDA60AB1}" dt="2025-03-17T07:20:16.518" v="9"/>
          <ac:picMkLst>
            <pc:docMk/>
            <pc:sldMk cId="3464692848" sldId="257"/>
            <ac:picMk id="2" creationId="{C954BD04-3806-46CF-B97F-B0C901461CE9}"/>
          </ac:picMkLst>
        </pc:picChg>
      </pc:sldChg>
      <pc:sldChg chg="delSp modTransition modAnim modNotesTx">
        <pc:chgData name="総合教育センター 14" userId="ae2521e3-be90-45c4-b4e1-0f1ffbbe7174" providerId="ADAL" clId="{252B52B0-FABD-4505-B17E-8D9FBDA60AB1}" dt="2025-03-17T07:27:09.043" v="18" actId="2711"/>
        <pc:sldMkLst>
          <pc:docMk/>
          <pc:sldMk cId="3118166570" sldId="258"/>
        </pc:sldMkLst>
        <pc:picChg chg="del">
          <ac:chgData name="総合教育センター 14" userId="ae2521e3-be90-45c4-b4e1-0f1ffbbe7174" providerId="ADAL" clId="{252B52B0-FABD-4505-B17E-8D9FBDA60AB1}" dt="2025-03-17T07:20:16.518" v="9"/>
          <ac:picMkLst>
            <pc:docMk/>
            <pc:sldMk cId="3118166570" sldId="258"/>
            <ac:picMk id="2" creationId="{F1787D8A-3DCB-47B8-B83C-367F7873C894}"/>
          </ac:picMkLst>
        </pc:picChg>
      </pc:sldChg>
      <pc:sldChg chg="delSp modTransition modAnim modNotesTx">
        <pc:chgData name="総合教育センター 14" userId="ae2521e3-be90-45c4-b4e1-0f1ffbbe7174" providerId="ADAL" clId="{252B52B0-FABD-4505-B17E-8D9FBDA60AB1}" dt="2025-03-17T07:27:15.663" v="21" actId="2711"/>
        <pc:sldMkLst>
          <pc:docMk/>
          <pc:sldMk cId="1789343545" sldId="259"/>
        </pc:sldMkLst>
        <pc:picChg chg="del">
          <ac:chgData name="総合教育センター 14" userId="ae2521e3-be90-45c4-b4e1-0f1ffbbe7174" providerId="ADAL" clId="{252B52B0-FABD-4505-B17E-8D9FBDA60AB1}" dt="2025-03-17T07:20:16.518" v="9"/>
          <ac:picMkLst>
            <pc:docMk/>
            <pc:sldMk cId="1789343545" sldId="259"/>
            <ac:picMk id="5" creationId="{39A33D0F-A420-41A0-9E33-BC32496C46E4}"/>
          </ac:picMkLst>
        </pc:picChg>
      </pc:sldChg>
      <pc:sldChg chg="delSp modTransition modAnim modNotesTx">
        <pc:chgData name="総合教育センター 14" userId="ae2521e3-be90-45c4-b4e1-0f1ffbbe7174" providerId="ADAL" clId="{252B52B0-FABD-4505-B17E-8D9FBDA60AB1}" dt="2025-03-17T07:27:22.258" v="24" actId="2711"/>
        <pc:sldMkLst>
          <pc:docMk/>
          <pc:sldMk cId="1539160856" sldId="260"/>
        </pc:sldMkLst>
        <pc:picChg chg="del">
          <ac:chgData name="総合教育センター 14" userId="ae2521e3-be90-45c4-b4e1-0f1ffbbe7174" providerId="ADAL" clId="{252B52B0-FABD-4505-B17E-8D9FBDA60AB1}" dt="2025-03-17T07:20:16.518" v="9"/>
          <ac:picMkLst>
            <pc:docMk/>
            <pc:sldMk cId="1539160856" sldId="260"/>
            <ac:picMk id="2" creationId="{D1C7E5E3-1C89-474B-B99E-DB0BFAB6D4E5}"/>
          </ac:picMkLst>
        </pc:picChg>
      </pc:sldChg>
      <pc:sldChg chg="delSp modTransition modAnim modNotesTx">
        <pc:chgData name="総合教育センター 14" userId="ae2521e3-be90-45c4-b4e1-0f1ffbbe7174" providerId="ADAL" clId="{252B52B0-FABD-4505-B17E-8D9FBDA60AB1}" dt="2025-03-17T07:28:21.914" v="37" actId="2711"/>
        <pc:sldMkLst>
          <pc:docMk/>
          <pc:sldMk cId="967990041" sldId="261"/>
        </pc:sldMkLst>
        <pc:picChg chg="del">
          <ac:chgData name="総合教育センター 14" userId="ae2521e3-be90-45c4-b4e1-0f1ffbbe7174" providerId="ADAL" clId="{252B52B0-FABD-4505-B17E-8D9FBDA60AB1}" dt="2025-03-17T07:20:16.518" v="9"/>
          <ac:picMkLst>
            <pc:docMk/>
            <pc:sldMk cId="967990041" sldId="261"/>
            <ac:picMk id="5" creationId="{2CE8CEB4-156E-4937-9175-C0D56494EDC2}"/>
          </ac:picMkLst>
        </pc:picChg>
      </pc:sldChg>
      <pc:sldChg chg="delSp modSp mod modTransition modAnim modNotesTx">
        <pc:chgData name="総合教育センター 14" userId="ae2521e3-be90-45c4-b4e1-0f1ffbbe7174" providerId="ADAL" clId="{252B52B0-FABD-4505-B17E-8D9FBDA60AB1}" dt="2025-03-17T07:28:31.167" v="40" actId="2711"/>
        <pc:sldMkLst>
          <pc:docMk/>
          <pc:sldMk cId="1757642934" sldId="262"/>
        </pc:sldMkLst>
        <pc:spChg chg="mod">
          <ac:chgData name="総合教育センター 14" userId="ae2521e3-be90-45c4-b4e1-0f1ffbbe7174" providerId="ADAL" clId="{252B52B0-FABD-4505-B17E-8D9FBDA60AB1}" dt="2025-03-17T07:17:59.218" v="4" actId="14100"/>
          <ac:spMkLst>
            <pc:docMk/>
            <pc:sldMk cId="1757642934" sldId="262"/>
            <ac:spMk id="4" creationId="{8401D453-E1FC-4EB5-BEA4-E7CE2A935AF0}"/>
          </ac:spMkLst>
        </pc:spChg>
        <pc:picChg chg="del">
          <ac:chgData name="総合教育センター 14" userId="ae2521e3-be90-45c4-b4e1-0f1ffbbe7174" providerId="ADAL" clId="{252B52B0-FABD-4505-B17E-8D9FBDA60AB1}" dt="2025-03-17T07:20:16.518" v="9"/>
          <ac:picMkLst>
            <pc:docMk/>
            <pc:sldMk cId="1757642934" sldId="262"/>
            <ac:picMk id="11" creationId="{9E294417-B9B7-4DE2-AECC-3A07B928FDFF}"/>
          </ac:picMkLst>
        </pc:picChg>
        <pc:inkChg chg="del">
          <ac:chgData name="総合教育センター 14" userId="ae2521e3-be90-45c4-b4e1-0f1ffbbe7174" providerId="ADAL" clId="{252B52B0-FABD-4505-B17E-8D9FBDA60AB1}" dt="2025-03-17T07:20:16.518" v="9"/>
          <ac:inkMkLst>
            <pc:docMk/>
            <pc:sldMk cId="1757642934" sldId="262"/>
            <ac:inkMk id="10" creationId="{A2FB5CA3-575D-4F87-8FC8-1474CEED8A39}"/>
          </ac:inkMkLst>
        </pc:inkChg>
      </pc:sldChg>
      <pc:sldChg chg="delSp modTransition modAnim modNotesTx">
        <pc:chgData name="総合教育センター 14" userId="ae2521e3-be90-45c4-b4e1-0f1ffbbe7174" providerId="ADAL" clId="{252B52B0-FABD-4505-B17E-8D9FBDA60AB1}" dt="2025-03-17T07:27:36.676" v="30" actId="2711"/>
        <pc:sldMkLst>
          <pc:docMk/>
          <pc:sldMk cId="698670261" sldId="263"/>
        </pc:sldMkLst>
        <pc:picChg chg="del">
          <ac:chgData name="総合教育センター 14" userId="ae2521e3-be90-45c4-b4e1-0f1ffbbe7174" providerId="ADAL" clId="{252B52B0-FABD-4505-B17E-8D9FBDA60AB1}" dt="2025-03-17T07:20:16.518" v="9"/>
          <ac:picMkLst>
            <pc:docMk/>
            <pc:sldMk cId="698670261" sldId="263"/>
            <ac:picMk id="12" creationId="{5CAB8497-2D14-42D1-AF98-1F74E24A7B32}"/>
          </ac:picMkLst>
        </pc:picChg>
      </pc:sldChg>
      <pc:sldChg chg="delSp modSp mod modTransition modAnim modNotesTx">
        <pc:chgData name="総合教育センター 14" userId="ae2521e3-be90-45c4-b4e1-0f1ffbbe7174" providerId="ADAL" clId="{252B52B0-FABD-4505-B17E-8D9FBDA60AB1}" dt="2025-03-17T07:27:43.311" v="33" actId="2711"/>
        <pc:sldMkLst>
          <pc:docMk/>
          <pc:sldMk cId="4159820959" sldId="264"/>
        </pc:sldMkLst>
        <pc:spChg chg="mod">
          <ac:chgData name="総合教育センター 14" userId="ae2521e3-be90-45c4-b4e1-0f1ffbbe7174" providerId="ADAL" clId="{252B52B0-FABD-4505-B17E-8D9FBDA60AB1}" dt="2025-03-17T07:18:09.416" v="7" actId="14100"/>
          <ac:spMkLst>
            <pc:docMk/>
            <pc:sldMk cId="4159820959" sldId="264"/>
            <ac:spMk id="4" creationId="{47E643F6-9136-49ED-969E-27072963E83F}"/>
          </ac:spMkLst>
        </pc:spChg>
        <pc:picChg chg="del">
          <ac:chgData name="総合教育センター 14" userId="ae2521e3-be90-45c4-b4e1-0f1ffbbe7174" providerId="ADAL" clId="{252B52B0-FABD-4505-B17E-8D9FBDA60AB1}" dt="2025-03-17T07:20:16.518" v="9"/>
          <ac:picMkLst>
            <pc:docMk/>
            <pc:sldMk cId="4159820959" sldId="264"/>
            <ac:picMk id="6" creationId="{D5474913-F66C-4E97-9031-90FCCFE097DF}"/>
          </ac:picMkLst>
        </pc:picChg>
      </pc:sldChg>
      <pc:sldChg chg="delSp modTransition modAnim modNotesTx">
        <pc:chgData name="総合教育センター 14" userId="ae2521e3-be90-45c4-b4e1-0f1ffbbe7174" providerId="ADAL" clId="{252B52B0-FABD-4505-B17E-8D9FBDA60AB1}" dt="2025-03-17T07:27:49.797" v="36" actId="2711"/>
        <pc:sldMkLst>
          <pc:docMk/>
          <pc:sldMk cId="1283413352" sldId="265"/>
        </pc:sldMkLst>
        <pc:picChg chg="del">
          <ac:chgData name="総合教育センター 14" userId="ae2521e3-be90-45c4-b4e1-0f1ffbbe7174" providerId="ADAL" clId="{252B52B0-FABD-4505-B17E-8D9FBDA60AB1}" dt="2025-03-17T07:20:16.518" v="9"/>
          <ac:picMkLst>
            <pc:docMk/>
            <pc:sldMk cId="1283413352" sldId="265"/>
            <ac:picMk id="7" creationId="{B71626A4-37ED-43FE-9E04-3F51099E67C0}"/>
          </ac:picMkLst>
        </pc:picChg>
      </pc:sldChg>
    </pc:docChg>
  </pc:docChgLst>
  <pc:docChgLst>
    <pc:chgData name="総合教育センター 14" userId="ae2521e3-be90-45c4-b4e1-0f1ffbbe7174" providerId="ADAL" clId="{99AF3BCE-F46C-4F58-A9D1-853015C4C95A}"/>
    <pc:docChg chg="custSel modSld modNotesMaster">
      <pc:chgData name="総合教育センター 14" userId="ae2521e3-be90-45c4-b4e1-0f1ffbbe7174" providerId="ADAL" clId="{99AF3BCE-F46C-4F58-A9D1-853015C4C95A}" dt="2025-02-27T06:50:36.498" v="24"/>
      <pc:docMkLst>
        <pc:docMk/>
      </pc:docMkLst>
      <pc:sldChg chg="modSp mod">
        <pc:chgData name="総合教育センター 14" userId="ae2521e3-be90-45c4-b4e1-0f1ffbbe7174" providerId="ADAL" clId="{99AF3BCE-F46C-4F58-A9D1-853015C4C95A}" dt="2025-02-27T05:22:56.475" v="22" actId="20577"/>
        <pc:sldMkLst>
          <pc:docMk/>
          <pc:sldMk cId="1757642934" sldId="262"/>
        </pc:sldMkLst>
        <pc:spChg chg="mod">
          <ac:chgData name="総合教育センター 14" userId="ae2521e3-be90-45c4-b4e1-0f1ffbbe7174" providerId="ADAL" clId="{99AF3BCE-F46C-4F58-A9D1-853015C4C95A}" dt="2025-02-27T05:21:55.271" v="1" actId="2711"/>
          <ac:spMkLst>
            <pc:docMk/>
            <pc:sldMk cId="1757642934" sldId="262"/>
            <ac:spMk id="2" creationId="{153B391C-3FE3-41B6-918A-76E1A2D0443E}"/>
          </ac:spMkLst>
        </pc:spChg>
        <pc:spChg chg="mod">
          <ac:chgData name="総合教育センター 14" userId="ae2521e3-be90-45c4-b4e1-0f1ffbbe7174" providerId="ADAL" clId="{99AF3BCE-F46C-4F58-A9D1-853015C4C95A}" dt="2025-02-27T05:22:56.475" v="22" actId="20577"/>
          <ac:spMkLst>
            <pc:docMk/>
            <pc:sldMk cId="1757642934" sldId="262"/>
            <ac:spMk id="3" creationId="{EFB314F0-4DB0-4B7C-B80F-2CF64F06617C}"/>
          </ac:spMkLst>
        </pc:spChg>
        <pc:spChg chg="mod">
          <ac:chgData name="総合教育センター 14" userId="ae2521e3-be90-45c4-b4e1-0f1ffbbe7174" providerId="ADAL" clId="{99AF3BCE-F46C-4F58-A9D1-853015C4C95A}" dt="2025-02-27T05:21:50.911" v="0" actId="2711"/>
          <ac:spMkLst>
            <pc:docMk/>
            <pc:sldMk cId="1757642934" sldId="262"/>
            <ac:spMk id="4" creationId="{8401D453-E1FC-4EB5-BEA4-E7CE2A935AF0}"/>
          </ac:spMkLst>
        </pc:spChg>
        <pc:spChg chg="mod">
          <ac:chgData name="総合教育センター 14" userId="ae2521e3-be90-45c4-b4e1-0f1ffbbe7174" providerId="ADAL" clId="{99AF3BCE-F46C-4F58-A9D1-853015C4C95A}" dt="2025-02-27T05:22:47.017" v="14" actId="1076"/>
          <ac:spMkLst>
            <pc:docMk/>
            <pc:sldMk cId="1757642934" sldId="262"/>
            <ac:spMk id="6" creationId="{3A9A2BC6-7C4D-41A9-B7E1-F032BCAF6094}"/>
          </ac:spMkLst>
        </pc:spChg>
        <pc:spChg chg="mod">
          <ac:chgData name="総合教育センター 14" userId="ae2521e3-be90-45c4-b4e1-0f1ffbbe7174" providerId="ADAL" clId="{99AF3BCE-F46C-4F58-A9D1-853015C4C95A}" dt="2025-02-27T05:22:28.915" v="4" actId="2711"/>
          <ac:spMkLst>
            <pc:docMk/>
            <pc:sldMk cId="1757642934" sldId="262"/>
            <ac:spMk id="7" creationId="{20F812E0-34E1-4BC1-875E-7ED6C6BC6A8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30F59B0-866A-8E21-5C6B-274C843F4886}"/>
              </a:ext>
            </a:extLst>
          </p:cNvPr>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4992110F-C28D-97E5-7400-3755643F19CA}"/>
              </a:ext>
            </a:extLst>
          </p:cNvPr>
          <p:cNvSpPr>
            <a:spLocks noGrp="1"/>
          </p:cNvSpPr>
          <p:nvPr>
            <p:ph type="ftr" sz="quarter" idx="2"/>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93623AD-41BD-4D8F-02C2-00899318A57D}"/>
              </a:ext>
            </a:extLst>
          </p:cNvPr>
          <p:cNvSpPr>
            <a:spLocks noGrp="1"/>
          </p:cNvSpPr>
          <p:nvPr>
            <p:ph type="sldNum" sz="quarter" idx="3"/>
          </p:nvPr>
        </p:nvSpPr>
        <p:spPr>
          <a:xfrm>
            <a:off x="5629275" y="6465888"/>
            <a:ext cx="4308475" cy="341312"/>
          </a:xfrm>
          <a:prstGeom prst="rect">
            <a:avLst/>
          </a:prstGeom>
        </p:spPr>
        <p:txBody>
          <a:bodyPr vert="horz" lIns="91440" tIns="45720" rIns="91440" bIns="45720" rtlCol="0" anchor="b"/>
          <a:lstStyle>
            <a:lvl1pPr algn="r">
              <a:defRPr sz="1200"/>
            </a:lvl1pPr>
          </a:lstStyle>
          <a:p>
            <a:fld id="{9845E5F4-792F-4662-BACA-CBA0BD710CB8}" type="slidenum">
              <a:rPr kumimoji="1" lang="ja-JP" altLang="en-US" smtClean="0"/>
              <a:t>‹#›</a:t>
            </a:fld>
            <a:endParaRPr kumimoji="1" lang="ja-JP" altLang="en-US"/>
          </a:p>
        </p:txBody>
      </p:sp>
    </p:spTree>
    <p:extLst>
      <p:ext uri="{BB962C8B-B14F-4D97-AF65-F5344CB8AC3E}">
        <p14:creationId xmlns:p14="http://schemas.microsoft.com/office/powerpoint/2010/main" val="2179865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1"/>
            <a:ext cx="4307046" cy="341542"/>
          </a:xfrm>
          <a:prstGeom prst="rect">
            <a:avLst/>
          </a:prstGeom>
        </p:spPr>
        <p:txBody>
          <a:bodyPr vert="horz" lIns="91440" tIns="45720" rIns="91440" bIns="45720" rtlCol="0"/>
          <a:lstStyle>
            <a:lvl1pPr algn="r">
              <a:defRPr sz="1200"/>
            </a:lvl1pPr>
          </a:lstStyle>
          <a:p>
            <a:fld id="{90EDE7D0-7E30-4AE3-B0E6-799DEDE444F2}"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6" cy="341541"/>
          </a:xfrm>
          <a:prstGeom prst="rect">
            <a:avLst/>
          </a:prstGeom>
        </p:spPr>
        <p:txBody>
          <a:bodyPr vert="horz" lIns="91440" tIns="45720" rIns="91440" bIns="45720" rtlCol="0" anchor="b"/>
          <a:lstStyle>
            <a:lvl1pPr algn="r">
              <a:defRPr sz="1200"/>
            </a:lvl1pPr>
          </a:lstStyle>
          <a:p>
            <a:fld id="{54D38A85-8C0E-4976-A956-CC0BBB496114}" type="slidenum">
              <a:rPr kumimoji="1" lang="ja-JP" altLang="en-US" smtClean="0"/>
              <a:t>‹#›</a:t>
            </a:fld>
            <a:endParaRPr kumimoji="1" lang="ja-JP" altLang="en-US"/>
          </a:p>
        </p:txBody>
      </p:sp>
    </p:spTree>
    <p:extLst>
      <p:ext uri="{BB962C8B-B14F-4D97-AF65-F5344CB8AC3E}">
        <p14:creationId xmlns:p14="http://schemas.microsoft.com/office/powerpoint/2010/main" val="17692567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株式に関する学習。第３回は個別銘柄の株価の見方と時価総額について話をしていきます。</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1</a:t>
            </a:fld>
            <a:endParaRPr kumimoji="1" lang="ja-JP" altLang="en-US"/>
          </a:p>
        </p:txBody>
      </p:sp>
    </p:spTree>
    <p:extLst>
      <p:ext uri="{BB962C8B-B14F-4D97-AF65-F5344CB8AC3E}">
        <p14:creationId xmlns:p14="http://schemas.microsoft.com/office/powerpoint/2010/main" val="256728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また、個別銘柄の株価も日経平均株価と同様で、日本国内での動向が株価に影響します。日本の経済成長率、日銀の金利政策、インフレ率、選挙や政治の動向、天候、災害、その他多くの社会的出来事など数多くの要因が株価に影響します。また、世界経済とも関係します。特に為替については個々の企業業績に大きな影響を与え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それについては次回、詳しく説明します。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以上、個別銘柄の見方と時価総額について話をしてきました。今回学んだことを生かしてニュースや新聞を見てください。新たな発見があるかもしれません。</a:t>
            </a:r>
            <a:endParaRPr kumimoji="1" lang="en-US" altLang="ja-JP"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10</a:t>
            </a:fld>
            <a:endParaRPr kumimoji="1" lang="ja-JP" altLang="en-US"/>
          </a:p>
        </p:txBody>
      </p:sp>
    </p:spTree>
    <p:extLst>
      <p:ext uri="{BB962C8B-B14F-4D97-AF65-F5344CB8AC3E}">
        <p14:creationId xmlns:p14="http://schemas.microsoft.com/office/powerpoint/2010/main" val="2675419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まずは個別銘柄という用語について説明します。株式市場で取引される特定の企業の株式のことを個別銘柄といいます。銘柄名は上場している企業個々の企業名から付けられた名前のことです。例えばトヨタ自動車、イオン、衣料品のユニクロや</a:t>
            </a:r>
            <a:r>
              <a:rPr kumimoji="1" lang="en-US" altLang="ja-JP" sz="1600" dirty="0">
                <a:latin typeface="UD デジタル 教科書体 NK-B" panose="02020700000000000000" pitchFamily="18" charset="-128"/>
                <a:ea typeface="UD デジタル 教科書体 NK-B" panose="02020700000000000000" pitchFamily="18" charset="-128"/>
              </a:rPr>
              <a:t>GU</a:t>
            </a:r>
            <a:r>
              <a:rPr kumimoji="1" lang="ja-JP" altLang="en-US" sz="1600" dirty="0">
                <a:latin typeface="UD デジタル 教科書体 NK-B" panose="02020700000000000000" pitchFamily="18" charset="-128"/>
                <a:ea typeface="UD デジタル 教科書体 NK-B" panose="02020700000000000000" pitchFamily="18" charset="-128"/>
              </a:rPr>
              <a:t>の運営を行っているファーストリテイリングなど、企業名が銘柄名になっており、それぞれの銘柄に対して株価が形成されています。</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2</a:t>
            </a:fld>
            <a:endParaRPr kumimoji="1" lang="ja-JP" altLang="en-US"/>
          </a:p>
        </p:txBody>
      </p:sp>
    </p:spTree>
    <p:extLst>
      <p:ext uri="{BB962C8B-B14F-4D97-AF65-F5344CB8AC3E}">
        <p14:creationId xmlns:p14="http://schemas.microsoft.com/office/powerpoint/2010/main" val="652342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画面をご覧ください。令和６年９月１２日現在の４社の株価ですがトヨタ自動車は</a:t>
            </a:r>
            <a:r>
              <a:rPr kumimoji="1" lang="en-US" altLang="ja-JP" sz="1600" dirty="0">
                <a:latin typeface="UD デジタル 教科書体 NK-B" panose="02020700000000000000" pitchFamily="18" charset="-128"/>
                <a:ea typeface="UD デジタル 教科書体 NK-B" panose="02020700000000000000" pitchFamily="18" charset="-128"/>
              </a:rPr>
              <a:t>2,513</a:t>
            </a:r>
            <a:r>
              <a:rPr kumimoji="1" lang="ja-JP" altLang="en-US" sz="1600" dirty="0">
                <a:latin typeface="UD デジタル 教科書体 NK-B" panose="02020700000000000000" pitchFamily="18" charset="-128"/>
                <a:ea typeface="UD デジタル 教科書体 NK-B" panose="02020700000000000000" pitchFamily="18" charset="-128"/>
              </a:rPr>
              <a:t>円、イオンが</a:t>
            </a:r>
            <a:r>
              <a:rPr kumimoji="1" lang="en-US" altLang="ja-JP" sz="1600" dirty="0">
                <a:latin typeface="UD デジタル 教科書体 NK-B" panose="02020700000000000000" pitchFamily="18" charset="-128"/>
                <a:ea typeface="UD デジタル 教科書体 NK-B" panose="02020700000000000000" pitchFamily="18" charset="-128"/>
              </a:rPr>
              <a:t>3,913</a:t>
            </a:r>
            <a:r>
              <a:rPr kumimoji="1" lang="ja-JP" altLang="en-US" sz="1600" dirty="0">
                <a:latin typeface="UD デジタル 教科書体 NK-B" panose="02020700000000000000" pitchFamily="18" charset="-128"/>
                <a:ea typeface="UD デジタル 教科書体 NK-B" panose="02020700000000000000" pitchFamily="18" charset="-128"/>
              </a:rPr>
              <a:t>円、ファーストリテイリングは</a:t>
            </a:r>
            <a:r>
              <a:rPr kumimoji="1" lang="en-US" altLang="ja-JP" sz="1600" dirty="0">
                <a:latin typeface="UD デジタル 教科書体 NK-B" panose="02020700000000000000" pitchFamily="18" charset="-128"/>
                <a:ea typeface="UD デジタル 教科書体 NK-B" panose="02020700000000000000" pitchFamily="18" charset="-128"/>
              </a:rPr>
              <a:t>44,520</a:t>
            </a:r>
            <a:r>
              <a:rPr kumimoji="1" lang="ja-JP" altLang="en-US" sz="1600" dirty="0">
                <a:latin typeface="UD デジタル 教科書体 NK-B" panose="02020700000000000000" pitchFamily="18" charset="-128"/>
                <a:ea typeface="UD デジタル 教科書体 NK-B" panose="02020700000000000000" pitchFamily="18" charset="-128"/>
              </a:rPr>
              <a:t>円、三菱</a:t>
            </a:r>
            <a:r>
              <a:rPr kumimoji="1" lang="en-US" altLang="ja-JP" sz="1600" dirty="0">
                <a:latin typeface="UD デジタル 教科書体 NK-B" panose="02020700000000000000" pitchFamily="18" charset="-128"/>
                <a:ea typeface="UD デジタル 教科書体 NK-B" panose="02020700000000000000" pitchFamily="18" charset="-128"/>
              </a:rPr>
              <a:t>UFJ</a:t>
            </a:r>
            <a:r>
              <a:rPr kumimoji="1" lang="ja-JP" altLang="en-US" sz="1600" dirty="0">
                <a:latin typeface="UD デジタル 教科書体 NK-B" panose="02020700000000000000" pitchFamily="18" charset="-128"/>
                <a:ea typeface="UD デジタル 教科書体 NK-B" panose="02020700000000000000" pitchFamily="18" charset="-128"/>
              </a:rPr>
              <a:t>フィナンシャルグループが</a:t>
            </a:r>
            <a:r>
              <a:rPr kumimoji="1" lang="en-US" altLang="ja-JP" sz="1600" dirty="0">
                <a:latin typeface="UD デジタル 教科書体 NK-B" panose="02020700000000000000" pitchFamily="18" charset="-128"/>
                <a:ea typeface="UD デジタル 教科書体 NK-B" panose="02020700000000000000" pitchFamily="18" charset="-128"/>
              </a:rPr>
              <a:t>1,459</a:t>
            </a:r>
            <a:r>
              <a:rPr kumimoji="1" lang="ja-JP" altLang="en-US" sz="1600" dirty="0">
                <a:latin typeface="UD デジタル 教科書体 NK-B" panose="02020700000000000000" pitchFamily="18" charset="-128"/>
                <a:ea typeface="UD デジタル 教科書体 NK-B" panose="02020700000000000000" pitchFamily="18" charset="-128"/>
              </a:rPr>
              <a:t>円です。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さて問題です。この中で一番企業規模が大きな企業はどれでしょうか？考えてみてください。</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3</a:t>
            </a:fld>
            <a:endParaRPr kumimoji="1" lang="ja-JP" altLang="en-US"/>
          </a:p>
        </p:txBody>
      </p:sp>
    </p:spTree>
    <p:extLst>
      <p:ext uri="{BB962C8B-B14F-4D97-AF65-F5344CB8AC3E}">
        <p14:creationId xmlns:p14="http://schemas.microsoft.com/office/powerpoint/2010/main" val="1377555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正解は、トヨタ自動車です。この４社での株価が一番高いファーストリテイリングだと思った人が多いのではないでしょうか？</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4</a:t>
            </a:fld>
            <a:endParaRPr kumimoji="1" lang="ja-JP" altLang="en-US"/>
          </a:p>
        </p:txBody>
      </p:sp>
    </p:spTree>
    <p:extLst>
      <p:ext uri="{BB962C8B-B14F-4D97-AF65-F5344CB8AC3E}">
        <p14:creationId xmlns:p14="http://schemas.microsoft.com/office/powerpoint/2010/main" val="1281755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上場企業の企業規模は株価を見るのではなく、時価総額という指標を用いることが多いです。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時価総額は株価</a:t>
            </a:r>
            <a:r>
              <a:rPr kumimoji="1" lang="en-US" altLang="ja-JP" sz="1600" dirty="0">
                <a:latin typeface="UD デジタル 教科書体 NK-B" panose="02020700000000000000" pitchFamily="18" charset="-128"/>
                <a:ea typeface="UD デジタル 教科書体 NK-B" panose="02020700000000000000" pitchFamily="18" charset="-128"/>
              </a:rPr>
              <a:t>×</a:t>
            </a:r>
            <a:r>
              <a:rPr kumimoji="1" lang="ja-JP" altLang="en-US" sz="1600" dirty="0">
                <a:latin typeface="UD デジタル 教科書体 NK-B" panose="02020700000000000000" pitchFamily="18" charset="-128"/>
                <a:ea typeface="UD デジタル 教科書体 NK-B" panose="02020700000000000000" pitchFamily="18" charset="-128"/>
              </a:rPr>
              <a:t>発行済株式数で計算されます。</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5</a:t>
            </a:fld>
            <a:endParaRPr kumimoji="1" lang="ja-JP" altLang="en-US"/>
          </a:p>
        </p:txBody>
      </p:sp>
    </p:spTree>
    <p:extLst>
      <p:ext uri="{BB962C8B-B14F-4D97-AF65-F5344CB8AC3E}">
        <p14:creationId xmlns:p14="http://schemas.microsoft.com/office/powerpoint/2010/main" val="2085204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この４社での時価総額のランキングは、１位トヨタ自動車</a:t>
            </a:r>
            <a:r>
              <a:rPr kumimoji="1" lang="en-US" altLang="ja-JP" sz="1600" dirty="0">
                <a:latin typeface="UD デジタル 教科書体 NK-B" panose="02020700000000000000" pitchFamily="18" charset="-128"/>
                <a:ea typeface="UD デジタル 教科書体 NK-B" panose="02020700000000000000" pitchFamily="18" charset="-128"/>
              </a:rPr>
              <a:t>39</a:t>
            </a:r>
            <a:r>
              <a:rPr kumimoji="1" lang="ja-JP" altLang="en-US" sz="1600" dirty="0">
                <a:latin typeface="UD デジタル 教科書体 NK-B" panose="02020700000000000000" pitchFamily="18" charset="-128"/>
                <a:ea typeface="UD デジタル 教科書体 NK-B" panose="02020700000000000000" pitchFamily="18" charset="-128"/>
              </a:rPr>
              <a:t>兆</a:t>
            </a:r>
            <a:r>
              <a:rPr kumimoji="1" lang="en-US" altLang="ja-JP" sz="1600" dirty="0">
                <a:latin typeface="UD デジタル 教科書体 NK-B" panose="02020700000000000000" pitchFamily="18" charset="-128"/>
                <a:ea typeface="UD デジタル 教科書体 NK-B" panose="02020700000000000000" pitchFamily="18" charset="-128"/>
              </a:rPr>
              <a:t>6928</a:t>
            </a:r>
            <a:r>
              <a:rPr kumimoji="1" lang="ja-JP" altLang="en-US" sz="1600" dirty="0">
                <a:latin typeface="UD デジタル 教科書体 NK-B" panose="02020700000000000000" pitchFamily="18" charset="-128"/>
                <a:ea typeface="UD デジタル 教科書体 NK-B" panose="02020700000000000000" pitchFamily="18" charset="-128"/>
              </a:rPr>
              <a:t>億</a:t>
            </a:r>
            <a:r>
              <a:rPr kumimoji="1" lang="en-US" altLang="ja-JP" sz="1600" dirty="0">
                <a:latin typeface="UD デジタル 教科書体 NK-B" panose="02020700000000000000" pitchFamily="18" charset="-128"/>
                <a:ea typeface="UD デジタル 教科書体 NK-B" panose="02020700000000000000" pitchFamily="18" charset="-128"/>
              </a:rPr>
              <a:t>348</a:t>
            </a:r>
            <a:r>
              <a:rPr kumimoji="1" lang="ja-JP" altLang="en-US" sz="1600" dirty="0">
                <a:latin typeface="UD デジタル 教科書体 NK-B" panose="02020700000000000000" pitchFamily="18" charset="-128"/>
                <a:ea typeface="UD デジタル 教科書体 NK-B" panose="02020700000000000000" pitchFamily="18" charset="-128"/>
              </a:rPr>
              <a:t>万</a:t>
            </a:r>
            <a:r>
              <a:rPr kumimoji="1" lang="en-US" altLang="ja-JP" sz="1600" dirty="0">
                <a:latin typeface="UD デジタル 教科書体 NK-B" panose="02020700000000000000" pitchFamily="18" charset="-128"/>
                <a:ea typeface="UD デジタル 教科書体 NK-B" panose="02020700000000000000" pitchFamily="18" charset="-128"/>
              </a:rPr>
              <a:t>6900</a:t>
            </a:r>
            <a:r>
              <a:rPr kumimoji="1" lang="ja-JP" altLang="en-US" sz="1600" dirty="0">
                <a:latin typeface="UD デジタル 教科書体 NK-B" panose="02020700000000000000" pitchFamily="18" charset="-128"/>
                <a:ea typeface="UD デジタル 教科書体 NK-B" panose="02020700000000000000" pitchFamily="18" charset="-128"/>
              </a:rPr>
              <a:t>円、</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２位三菱</a:t>
            </a:r>
            <a:r>
              <a:rPr kumimoji="1" lang="en-US" altLang="ja-JP" sz="1600" dirty="0">
                <a:latin typeface="UD デジタル 教科書体 NK-B" panose="02020700000000000000" pitchFamily="18" charset="-128"/>
                <a:ea typeface="UD デジタル 教科書体 NK-B" panose="02020700000000000000" pitchFamily="18" charset="-128"/>
              </a:rPr>
              <a:t>UFJ</a:t>
            </a:r>
            <a:r>
              <a:rPr kumimoji="1" lang="ja-JP" altLang="en-US" sz="1600" dirty="0">
                <a:latin typeface="UD デジタル 教科書体 NK-B" panose="02020700000000000000" pitchFamily="18" charset="-128"/>
                <a:ea typeface="UD デジタル 教科書体 NK-B" panose="02020700000000000000" pitchFamily="18" charset="-128"/>
              </a:rPr>
              <a:t>フィナンシャルグループ</a:t>
            </a:r>
            <a:r>
              <a:rPr kumimoji="1" lang="en-US" altLang="ja-JP" sz="1600" dirty="0">
                <a:latin typeface="UD デジタル 教科書体 NK-B" panose="02020700000000000000" pitchFamily="18" charset="-128"/>
                <a:ea typeface="UD デジタル 教科書体 NK-B" panose="02020700000000000000" pitchFamily="18" charset="-128"/>
              </a:rPr>
              <a:t>18</a:t>
            </a:r>
            <a:r>
              <a:rPr kumimoji="1" lang="ja-JP" altLang="en-US" sz="1600" dirty="0">
                <a:latin typeface="UD デジタル 教科書体 NK-B" panose="02020700000000000000" pitchFamily="18" charset="-128"/>
                <a:ea typeface="UD デジタル 教科書体 NK-B" panose="02020700000000000000" pitchFamily="18" charset="-128"/>
              </a:rPr>
              <a:t>兆７億</a:t>
            </a:r>
            <a:r>
              <a:rPr kumimoji="1" lang="en-US" altLang="ja-JP" sz="1600" dirty="0">
                <a:latin typeface="UD デジタル 教科書体 NK-B" panose="02020700000000000000" pitchFamily="18" charset="-128"/>
                <a:ea typeface="UD デジタル 教科書体 NK-B" panose="02020700000000000000" pitchFamily="18" charset="-128"/>
              </a:rPr>
              <a:t>2023</a:t>
            </a:r>
            <a:r>
              <a:rPr kumimoji="1" lang="ja-JP" altLang="en-US" sz="1600" dirty="0">
                <a:latin typeface="UD デジタル 教科書体 NK-B" panose="02020700000000000000" pitchFamily="18" charset="-128"/>
                <a:ea typeface="UD デジタル 教科書体 NK-B" panose="02020700000000000000" pitchFamily="18" charset="-128"/>
              </a:rPr>
              <a:t>万</a:t>
            </a:r>
            <a:r>
              <a:rPr kumimoji="1" lang="en-US" altLang="ja-JP" sz="1600" dirty="0">
                <a:latin typeface="UD デジタル 教科書体 NK-B" panose="02020700000000000000" pitchFamily="18" charset="-128"/>
                <a:ea typeface="UD デジタル 教科書体 NK-B" panose="02020700000000000000" pitchFamily="18" charset="-128"/>
              </a:rPr>
              <a:t>2200</a:t>
            </a:r>
            <a:r>
              <a:rPr kumimoji="1" lang="ja-JP" altLang="en-US" sz="1600" dirty="0">
                <a:latin typeface="UD デジタル 教科書体 NK-B" panose="02020700000000000000" pitchFamily="18" charset="-128"/>
                <a:ea typeface="UD デジタル 教科書体 NK-B" panose="02020700000000000000" pitchFamily="18" charset="-128"/>
              </a:rPr>
              <a:t>円</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３位ファーストリテイリング　</a:t>
            </a:r>
            <a:r>
              <a:rPr kumimoji="1" lang="en-US" altLang="ja-JP" sz="1600" dirty="0">
                <a:latin typeface="UD デジタル 教科書体 NK-B" panose="02020700000000000000" pitchFamily="18" charset="-128"/>
                <a:ea typeface="UD デジタル 教科書体 NK-B" panose="02020700000000000000" pitchFamily="18" charset="-128"/>
              </a:rPr>
              <a:t>14</a:t>
            </a:r>
            <a:r>
              <a:rPr kumimoji="1" lang="ja-JP" altLang="en-US" sz="1600" dirty="0">
                <a:latin typeface="UD デジタル 教科書体 NK-B" panose="02020700000000000000" pitchFamily="18" charset="-128"/>
                <a:ea typeface="UD デジタル 教科書体 NK-B" panose="02020700000000000000" pitchFamily="18" charset="-128"/>
              </a:rPr>
              <a:t>兆</a:t>
            </a:r>
            <a:r>
              <a:rPr kumimoji="1" lang="en-US" altLang="ja-JP" sz="1600" dirty="0">
                <a:latin typeface="UD デジタル 教科書体 NK-B" panose="02020700000000000000" pitchFamily="18" charset="-128"/>
                <a:ea typeface="UD デジタル 教科書体 NK-B" panose="02020700000000000000" pitchFamily="18" charset="-128"/>
              </a:rPr>
              <a:t>1671</a:t>
            </a:r>
            <a:r>
              <a:rPr kumimoji="1" lang="ja-JP" altLang="en-US" sz="1600" dirty="0">
                <a:latin typeface="UD デジタル 教科書体 NK-B" panose="02020700000000000000" pitchFamily="18" charset="-128"/>
                <a:ea typeface="UD デジタル 教科書体 NK-B" panose="02020700000000000000" pitchFamily="18" charset="-128"/>
              </a:rPr>
              <a:t>億</a:t>
            </a:r>
            <a:r>
              <a:rPr kumimoji="1" lang="en-US" altLang="ja-JP" sz="1600" dirty="0">
                <a:latin typeface="UD デジタル 教科書体 NK-B" panose="02020700000000000000" pitchFamily="18" charset="-128"/>
                <a:ea typeface="UD デジタル 教科書体 NK-B" panose="02020700000000000000" pitchFamily="18" charset="-128"/>
              </a:rPr>
              <a:t>9749</a:t>
            </a:r>
            <a:r>
              <a:rPr kumimoji="1" lang="ja-JP" altLang="en-US" sz="1600" dirty="0">
                <a:latin typeface="UD デジタル 教科書体 NK-B" panose="02020700000000000000" pitchFamily="18" charset="-128"/>
                <a:ea typeface="UD デジタル 教科書体 NK-B" panose="02020700000000000000" pitchFamily="18" charset="-128"/>
              </a:rPr>
              <a:t>万</a:t>
            </a:r>
            <a:r>
              <a:rPr kumimoji="1" lang="en-US" altLang="ja-JP" sz="1600" dirty="0">
                <a:latin typeface="UD デジタル 教科書体 NK-B" panose="02020700000000000000" pitchFamily="18" charset="-128"/>
                <a:ea typeface="UD デジタル 教科書体 NK-B" panose="02020700000000000000" pitchFamily="18" charset="-128"/>
              </a:rPr>
              <a:t>5300</a:t>
            </a:r>
            <a:r>
              <a:rPr kumimoji="1" lang="ja-JP" altLang="en-US" sz="1600" dirty="0">
                <a:latin typeface="UD デジタル 教科書体 NK-B" panose="02020700000000000000" pitchFamily="18" charset="-128"/>
                <a:ea typeface="UD デジタル 教科書体 NK-B" panose="02020700000000000000" pitchFamily="18" charset="-128"/>
              </a:rPr>
              <a:t>円</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４位イオン　</a:t>
            </a:r>
            <a:r>
              <a:rPr kumimoji="1" lang="en-US" altLang="ja-JP" sz="1600" dirty="0">
                <a:latin typeface="UD デジタル 教科書体 NK-B" panose="02020700000000000000" pitchFamily="18" charset="-128"/>
                <a:ea typeface="UD デジタル 教科書体 NK-B" panose="02020700000000000000" pitchFamily="18" charset="-128"/>
              </a:rPr>
              <a:t>3</a:t>
            </a:r>
            <a:r>
              <a:rPr kumimoji="1" lang="ja-JP" altLang="en-US" sz="1600" dirty="0">
                <a:latin typeface="UD デジタル 教科書体 NK-B" panose="02020700000000000000" pitchFamily="18" charset="-128"/>
                <a:ea typeface="UD デジタル 教科書体 NK-B" panose="02020700000000000000" pitchFamily="18" charset="-128"/>
              </a:rPr>
              <a:t>兆</a:t>
            </a:r>
            <a:r>
              <a:rPr kumimoji="1" lang="en-US" altLang="ja-JP" sz="1600" dirty="0">
                <a:latin typeface="UD デジタル 教科書体 NK-B" panose="02020700000000000000" pitchFamily="18" charset="-128"/>
                <a:ea typeface="UD デジタル 教科書体 NK-B" panose="02020700000000000000" pitchFamily="18" charset="-128"/>
              </a:rPr>
              <a:t>4118</a:t>
            </a:r>
            <a:r>
              <a:rPr kumimoji="1" lang="ja-JP" altLang="en-US" sz="1600" dirty="0">
                <a:latin typeface="UD デジタル 教科書体 NK-B" panose="02020700000000000000" pitchFamily="18" charset="-128"/>
                <a:ea typeface="UD デジタル 教科書体 NK-B" panose="02020700000000000000" pitchFamily="18" charset="-128"/>
              </a:rPr>
              <a:t>億</a:t>
            </a:r>
            <a:r>
              <a:rPr kumimoji="1" lang="en-US" altLang="ja-JP" sz="1600" dirty="0">
                <a:latin typeface="UD デジタル 教科書体 NK-B" panose="02020700000000000000" pitchFamily="18" charset="-128"/>
                <a:ea typeface="UD デジタル 教科書体 NK-B" panose="02020700000000000000" pitchFamily="18" charset="-128"/>
              </a:rPr>
              <a:t>4085</a:t>
            </a:r>
            <a:r>
              <a:rPr kumimoji="1" lang="ja-JP" altLang="en-US" sz="1600" dirty="0">
                <a:latin typeface="UD デジタル 教科書体 NK-B" panose="02020700000000000000" pitchFamily="18" charset="-128"/>
                <a:ea typeface="UD デジタル 教科書体 NK-B" panose="02020700000000000000" pitchFamily="18" charset="-128"/>
              </a:rPr>
              <a:t>万</a:t>
            </a:r>
            <a:r>
              <a:rPr kumimoji="1" lang="en-US" altLang="ja-JP" sz="1600" dirty="0">
                <a:latin typeface="UD デジタル 教科書体 NK-B" panose="02020700000000000000" pitchFamily="18" charset="-128"/>
                <a:ea typeface="UD デジタル 教科書体 NK-B" panose="02020700000000000000" pitchFamily="18" charset="-128"/>
              </a:rPr>
              <a:t>230</a:t>
            </a:r>
            <a:r>
              <a:rPr kumimoji="1" lang="ja-JP" altLang="en-US" sz="1600" dirty="0">
                <a:latin typeface="UD デジタル 教科書体 NK-B" panose="02020700000000000000" pitchFamily="18" charset="-128"/>
                <a:ea typeface="UD デジタル 教科書体 NK-B" panose="02020700000000000000" pitchFamily="18" charset="-128"/>
              </a:rPr>
              <a:t>円となります。</a:t>
            </a:r>
            <a:endParaRPr kumimoji="1" lang="en-US" altLang="ja-JP"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6</a:t>
            </a:fld>
            <a:endParaRPr kumimoji="1" lang="ja-JP" altLang="en-US"/>
          </a:p>
        </p:txBody>
      </p:sp>
    </p:spTree>
    <p:extLst>
      <p:ext uri="{BB962C8B-B14F-4D97-AF65-F5344CB8AC3E}">
        <p14:creationId xmlns:p14="http://schemas.microsoft.com/office/powerpoint/2010/main" val="2407678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この４社を日本の株式市場全体で並べた場合、時価総額の順位は画面の通りになります。トヨタ自動車が１位、三菱</a:t>
            </a:r>
            <a:r>
              <a:rPr kumimoji="1" lang="en-US" altLang="ja-JP" sz="1600" dirty="0">
                <a:latin typeface="UD デジタル 教科書体 NK-B" panose="02020700000000000000" pitchFamily="18" charset="-128"/>
                <a:ea typeface="UD デジタル 教科書体 NK-B" panose="02020700000000000000" pitchFamily="18" charset="-128"/>
              </a:rPr>
              <a:t>UFJ</a:t>
            </a:r>
            <a:r>
              <a:rPr kumimoji="1" lang="ja-JP" altLang="en-US" sz="1600" dirty="0">
                <a:latin typeface="UD デジタル 教科書体 NK-B" panose="02020700000000000000" pitchFamily="18" charset="-128"/>
                <a:ea typeface="UD デジタル 教科書体 NK-B" panose="02020700000000000000" pitchFamily="18" charset="-128"/>
              </a:rPr>
              <a:t>フィナンシャルグループが２位、ファーストリテイリングは７位、イオンは</a:t>
            </a:r>
            <a:r>
              <a:rPr kumimoji="1" lang="en-US" altLang="ja-JP" sz="1600" dirty="0">
                <a:latin typeface="UD デジタル 教科書体 NK-B" panose="02020700000000000000" pitchFamily="18" charset="-128"/>
                <a:ea typeface="UD デジタル 教科書体 NK-B" panose="02020700000000000000" pitchFamily="18" charset="-128"/>
              </a:rPr>
              <a:t>56</a:t>
            </a:r>
            <a:r>
              <a:rPr kumimoji="1" lang="ja-JP" altLang="en-US" sz="1600" dirty="0">
                <a:latin typeface="UD デジタル 教科書体 NK-B" panose="02020700000000000000" pitchFamily="18" charset="-128"/>
                <a:ea typeface="UD デジタル 教科書体 NK-B" panose="02020700000000000000" pitchFamily="18" charset="-128"/>
              </a:rPr>
              <a:t>位となっています。そして、１位のトヨタと２位の三菱</a:t>
            </a:r>
            <a:r>
              <a:rPr kumimoji="1" lang="en-US" altLang="ja-JP" sz="1600" dirty="0">
                <a:latin typeface="UD デジタル 教科書体 NK-B" panose="02020700000000000000" pitchFamily="18" charset="-128"/>
                <a:ea typeface="UD デジタル 教科書体 NK-B" panose="02020700000000000000" pitchFamily="18" charset="-128"/>
              </a:rPr>
              <a:t>UFJ</a:t>
            </a:r>
            <a:r>
              <a:rPr kumimoji="1" lang="ja-JP" altLang="en-US" sz="1600" dirty="0">
                <a:latin typeface="UD デジタル 教科書体 NK-B" panose="02020700000000000000" pitchFamily="18" charset="-128"/>
                <a:ea typeface="UD デジタル 教科書体 NK-B" panose="02020700000000000000" pitchFamily="18" charset="-128"/>
              </a:rPr>
              <a:t>フィナンシャルグループの時価総額は倍以上違います。それだけ私たちの地元企業、トヨタ自動車は日本を代表する巨大企業だということがわかります。なお、</a:t>
            </a:r>
            <a:r>
              <a:rPr kumimoji="1" lang="en-US" altLang="ja-JP" sz="1600" dirty="0">
                <a:latin typeface="UD デジタル 教科書体 NK-B" panose="02020700000000000000" pitchFamily="18" charset="-128"/>
                <a:ea typeface="UD デジタル 教科書体 NK-B" panose="02020700000000000000" pitchFamily="18" charset="-128"/>
              </a:rPr>
              <a:t>56</a:t>
            </a:r>
            <a:r>
              <a:rPr kumimoji="1" lang="ja-JP" altLang="en-US" sz="1600" dirty="0">
                <a:latin typeface="UD デジタル 教科書体 NK-B" panose="02020700000000000000" pitchFamily="18" charset="-128"/>
                <a:ea typeface="UD デジタル 教科書体 NK-B" panose="02020700000000000000" pitchFamily="18" charset="-128"/>
              </a:rPr>
              <a:t>位のイオンでも時価総額が３兆円をはるかにこえています。</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7</a:t>
            </a:fld>
            <a:endParaRPr kumimoji="1" lang="ja-JP" altLang="en-US"/>
          </a:p>
        </p:txBody>
      </p:sp>
    </p:spTree>
    <p:extLst>
      <p:ext uri="{BB962C8B-B14F-4D97-AF65-F5344CB8AC3E}">
        <p14:creationId xmlns:p14="http://schemas.microsoft.com/office/powerpoint/2010/main" val="72426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次に日本企業の時価総額を世界企業と比較をしてみます。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まず、アメリカ企業ですが、ＧＡＦＡと呼ばれるアメリカの巨大４企業の時価総額はグーグル約</a:t>
            </a:r>
            <a:r>
              <a:rPr kumimoji="1" lang="en-US" altLang="ja-JP" sz="1600" dirty="0">
                <a:latin typeface="UD デジタル 教科書体 NK-B" panose="02020700000000000000" pitchFamily="18" charset="-128"/>
                <a:ea typeface="UD デジタル 教科書体 NK-B" panose="02020700000000000000" pitchFamily="18" charset="-128"/>
              </a:rPr>
              <a:t>213</a:t>
            </a:r>
            <a:r>
              <a:rPr kumimoji="1" lang="ja-JP" altLang="en-US" sz="1600" dirty="0">
                <a:latin typeface="UD デジタル 教科書体 NK-B" panose="02020700000000000000" pitchFamily="18" charset="-128"/>
                <a:ea typeface="UD デジタル 教科書体 NK-B" panose="02020700000000000000" pitchFamily="18" charset="-128"/>
              </a:rPr>
              <a:t>兆円、アップル約</a:t>
            </a:r>
            <a:r>
              <a:rPr kumimoji="1" lang="en-US" altLang="ja-JP" sz="1600" dirty="0">
                <a:latin typeface="UD デジタル 教科書体 NK-B" panose="02020700000000000000" pitchFamily="18" charset="-128"/>
                <a:ea typeface="UD デジタル 教科書体 NK-B" panose="02020700000000000000" pitchFamily="18" charset="-128"/>
              </a:rPr>
              <a:t>398</a:t>
            </a:r>
            <a:r>
              <a:rPr kumimoji="1" lang="ja-JP" altLang="en-US" sz="1600" dirty="0">
                <a:latin typeface="UD デジタル 教科書体 NK-B" panose="02020700000000000000" pitchFamily="18" charset="-128"/>
                <a:ea typeface="UD デジタル 教科書体 NK-B" panose="02020700000000000000" pitchFamily="18" charset="-128"/>
              </a:rPr>
              <a:t>兆円、フェイスブック約</a:t>
            </a:r>
            <a:r>
              <a:rPr kumimoji="1" lang="en-US" altLang="ja-JP" sz="1600" dirty="0">
                <a:latin typeface="UD デジタル 教科書体 NK-B" panose="02020700000000000000" pitchFamily="18" charset="-128"/>
                <a:ea typeface="UD デジタル 教科書体 NK-B" panose="02020700000000000000" pitchFamily="18" charset="-128"/>
              </a:rPr>
              <a:t>114</a:t>
            </a:r>
            <a:r>
              <a:rPr kumimoji="1" lang="ja-JP" altLang="en-US" sz="1600" dirty="0">
                <a:latin typeface="UD デジタル 教科書体 NK-B" panose="02020700000000000000" pitchFamily="18" charset="-128"/>
                <a:ea typeface="UD デジタル 教科書体 NK-B" panose="02020700000000000000" pitchFamily="18" charset="-128"/>
              </a:rPr>
              <a:t>兆円、アマゾン約</a:t>
            </a:r>
            <a:r>
              <a:rPr kumimoji="1" lang="en-US" altLang="ja-JP" sz="1600" dirty="0">
                <a:latin typeface="UD デジタル 教科書体 NK-B" panose="02020700000000000000" pitchFamily="18" charset="-128"/>
                <a:ea typeface="UD デジタル 教科書体 NK-B" panose="02020700000000000000" pitchFamily="18" charset="-128"/>
              </a:rPr>
              <a:t>200</a:t>
            </a:r>
            <a:r>
              <a:rPr kumimoji="1" lang="ja-JP" altLang="en-US" sz="1600" dirty="0">
                <a:latin typeface="UD デジタル 教科書体 NK-B" panose="02020700000000000000" pitchFamily="18" charset="-128"/>
                <a:ea typeface="UD デジタル 教科書体 NK-B" panose="02020700000000000000" pitchFamily="18" charset="-128"/>
              </a:rPr>
              <a:t>兆円となっています。次は中国企業のＢＡＴと呼ばれる巨大企業の時価総額はバイドゥ約４</a:t>
            </a:r>
            <a:r>
              <a:rPr kumimoji="1" lang="en-US" altLang="ja-JP" sz="1600" dirty="0">
                <a:latin typeface="UD デジタル 教科書体 NK-B" panose="02020700000000000000" pitchFamily="18" charset="-128"/>
                <a:ea typeface="UD デジタル 教科書体 NK-B" panose="02020700000000000000" pitchFamily="18" charset="-128"/>
              </a:rPr>
              <a:t>2</a:t>
            </a:r>
            <a:r>
              <a:rPr kumimoji="1" lang="ja-JP" altLang="en-US" sz="1600" dirty="0">
                <a:latin typeface="UD デジタル 教科書体 NK-B" panose="02020700000000000000" pitchFamily="18" charset="-128"/>
                <a:ea typeface="UD デジタル 教科書体 NK-B" panose="02020700000000000000" pitchFamily="18" charset="-128"/>
              </a:rPr>
              <a:t>兆円、アリババ約</a:t>
            </a:r>
            <a:r>
              <a:rPr kumimoji="1" lang="en-US" altLang="ja-JP" sz="1600" dirty="0">
                <a:latin typeface="UD デジタル 教科書体 NK-B" panose="02020700000000000000" pitchFamily="18" charset="-128"/>
                <a:ea typeface="UD デジタル 教科書体 NK-B" panose="02020700000000000000" pitchFamily="18" charset="-128"/>
              </a:rPr>
              <a:t>290</a:t>
            </a:r>
            <a:r>
              <a:rPr kumimoji="1" lang="ja-JP" altLang="en-US" sz="1600" dirty="0">
                <a:latin typeface="UD デジタル 教科書体 NK-B" panose="02020700000000000000" pitchFamily="18" charset="-128"/>
                <a:ea typeface="UD デジタル 教科書体 NK-B" panose="02020700000000000000" pitchFamily="18" charset="-128"/>
              </a:rPr>
              <a:t>兆円、テンセント約</a:t>
            </a:r>
            <a:r>
              <a:rPr kumimoji="1" lang="en-US" altLang="ja-JP" sz="1600" dirty="0">
                <a:latin typeface="UD デジタル 教科書体 NK-B" panose="02020700000000000000" pitchFamily="18" charset="-128"/>
                <a:ea typeface="UD デジタル 教科書体 NK-B" panose="02020700000000000000" pitchFamily="18" charset="-128"/>
              </a:rPr>
              <a:t>62</a:t>
            </a:r>
            <a:r>
              <a:rPr kumimoji="1" lang="ja-JP" altLang="en-US" sz="1600" dirty="0">
                <a:latin typeface="UD デジタル 教科書体 NK-B" panose="02020700000000000000" pitchFamily="18" charset="-128"/>
                <a:ea typeface="UD デジタル 教科書体 NK-B" panose="02020700000000000000" pitchFamily="18" charset="-128"/>
              </a:rPr>
              <a:t>兆円となっています。この２か国の企業と比較すると、日本での時価総額がずば抜けて大きいトヨタ自動車でさえ、約</a:t>
            </a:r>
            <a:r>
              <a:rPr kumimoji="1" lang="en-US" altLang="ja-JP" sz="1600" dirty="0">
                <a:latin typeface="UD デジタル 教科書体 NK-B" panose="02020700000000000000" pitchFamily="18" charset="-128"/>
                <a:ea typeface="UD デジタル 教科書体 NK-B" panose="02020700000000000000" pitchFamily="18" charset="-128"/>
              </a:rPr>
              <a:t>40</a:t>
            </a:r>
            <a:r>
              <a:rPr kumimoji="1" lang="ja-JP" altLang="en-US" sz="1600" dirty="0">
                <a:latin typeface="UD デジタル 教科書体 NK-B" panose="02020700000000000000" pitchFamily="18" charset="-128"/>
                <a:ea typeface="UD デジタル 教科書体 NK-B" panose="02020700000000000000" pitchFamily="18" charset="-128"/>
              </a:rPr>
              <a:t>兆円しかなく、いかに日本企業の時価総額が小さいかがわかります。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en-US" altLang="ja-JP" sz="1600" dirty="0">
                <a:latin typeface="UD デジタル 教科書体 NK-B" panose="02020700000000000000" pitchFamily="18" charset="-128"/>
                <a:ea typeface="UD デジタル 教科書体 NK-B" panose="02020700000000000000" pitchFamily="18" charset="-128"/>
              </a:rPr>
              <a:t>GAFA</a:t>
            </a:r>
            <a:r>
              <a:rPr kumimoji="1" lang="ja-JP" altLang="en-US" sz="1600" dirty="0">
                <a:latin typeface="UD デジタル 教科書体 NK-B" panose="02020700000000000000" pitchFamily="18" charset="-128"/>
                <a:ea typeface="UD デジタル 教科書体 NK-B" panose="02020700000000000000" pitchFamily="18" charset="-128"/>
              </a:rPr>
              <a:t>はよく新聞やニュースで出てくるので覚えておきましょう。</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8</a:t>
            </a:fld>
            <a:endParaRPr kumimoji="1" lang="ja-JP" altLang="en-US"/>
          </a:p>
        </p:txBody>
      </p:sp>
    </p:spTree>
    <p:extLst>
      <p:ext uri="{BB962C8B-B14F-4D97-AF65-F5344CB8AC3E}">
        <p14:creationId xmlns:p14="http://schemas.microsoft.com/office/powerpoint/2010/main" val="958116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最後に個別銘柄の株価の変動要因について簡単にお話します。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１つ目に個別の企業に関する要因が挙げられます。まず最重要なのが企業業績です。次に新商品や新サービスなどの情報について。世の中を変えるような新しい商品が発表されると、その商品が売れて企業の業績がよくなるという思惑から株価は上昇します。次に、配当金の増減で企業が利益を上げれば、株主に支払われる配当金が増えるので、株価は上昇する傾向にあります。企業自身が自社の株式を買う自社株買いが行われると、１株あたりの価値が上がるので株価は上昇する傾向にあります。</a:t>
            </a:r>
          </a:p>
        </p:txBody>
      </p:sp>
      <p:sp>
        <p:nvSpPr>
          <p:cNvPr id="4" name="スライド番号プレースホルダー 3"/>
          <p:cNvSpPr>
            <a:spLocks noGrp="1"/>
          </p:cNvSpPr>
          <p:nvPr>
            <p:ph type="sldNum" sz="quarter" idx="5"/>
          </p:nvPr>
        </p:nvSpPr>
        <p:spPr/>
        <p:txBody>
          <a:bodyPr/>
          <a:lstStyle/>
          <a:p>
            <a:fld id="{54D38A85-8C0E-4976-A956-CC0BBB496114}" type="slidenum">
              <a:rPr kumimoji="1" lang="ja-JP" altLang="en-US" smtClean="0"/>
              <a:t>9</a:t>
            </a:fld>
            <a:endParaRPr kumimoji="1" lang="ja-JP" altLang="en-US"/>
          </a:p>
        </p:txBody>
      </p:sp>
    </p:spTree>
    <p:extLst>
      <p:ext uri="{BB962C8B-B14F-4D97-AF65-F5344CB8AC3E}">
        <p14:creationId xmlns:p14="http://schemas.microsoft.com/office/powerpoint/2010/main" val="88645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939B65-F314-4D81-AAB6-CB8F7C72A7E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3F362B7-CEE4-4254-8009-47C7EB486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4D313A2-74B2-403A-8149-0C2C8AEF3E94}"/>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159D86DD-A338-4367-8941-5AA82D469F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4FB780-517A-4105-8128-EE7FC2977314}"/>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687160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DCB3E1-BFEA-4996-AB26-4A79DE40952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D8EF7C-4CA7-405C-97FB-3EFA5C2268A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63C3EF-AF1C-4C07-8FEA-D72B35AA87A5}"/>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78E33541-231F-4960-A043-DD84046BFA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14A566-2EC8-4761-9BF7-74D758E78395}"/>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9616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F623C66-24D3-4A77-AEED-40CEF0F899A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3EEABA9-A792-4241-8A4A-FAEB904D191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0FDA9F-FFE6-4308-876D-56AC79B56397}"/>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B2E9AB19-9129-46B2-8AB5-9026CD25C4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43BD4E-AB5F-4948-9C01-90D6277825CA}"/>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66606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E5CB5B-9A36-4DD6-AF69-FF004F0C43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E563E65-51DB-4DD0-92D1-0C6AB445240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6D57B4-8A5C-48BB-92B2-B7BA66917218}"/>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39ED6777-FABD-4EFB-BE4C-C6A5AB9E22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3E29C1-E8D3-452F-A109-AF7F25439DC8}"/>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227130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FC833C-A66E-4B18-B837-BB55B257DC9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D1C285F-F7D1-47A7-9282-6A2BEAE559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D2CAE00-781F-44D7-8D64-1331FBBE27A4}"/>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52A256A8-6AF9-4742-B17A-DFDD7BD879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6EB21F-D432-4EF1-84E3-B2429AE63F54}"/>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393228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E2D3AB-86D3-4825-9573-EC0B9D5D05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E9F977D-4857-42EA-B1C5-4D4DD4ACBD3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CC4AEB6-C64A-46DB-8DF3-3650D73ECEF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9FEEBD2-04C7-43B6-A455-1D7C6B14F299}"/>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E89543C3-73DB-452C-B679-2D7B83E7B0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859A0DD-E2A4-4F74-B7AA-48098B28EE51}"/>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2240311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D0732E-1038-410D-BBCA-E768F056DF2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F9C940-38E4-4FA9-929A-9E7E4F918C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9B71C2-AB8E-46DD-BBCD-C7446EE5C28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B8020A7-AC4B-458D-B4F7-0EA1F71D73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7D832F5-A3A3-42DD-BE93-31B91E6AE59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C721F70-60BC-464A-B697-FF203A1CECFF}"/>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5150694D-2B00-4ED7-9F32-5C2A9DF05E5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B99A4FE-36ED-4FCC-A64C-975180E8372C}"/>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425516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EA267D-3BBD-4B31-9BCA-09F4FB4409F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5E4615C-8C00-43F2-99C1-42645DDCECAD}"/>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17A36EE1-6AE8-4694-B0E1-E497ED36499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4F90929-4B7A-4759-BDF1-F52EA2AA63F1}"/>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33474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2627797-217D-4435-A5C0-185FCEAD74A6}"/>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48CE73A6-742F-43AE-9928-DF1F05BCC63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1A7C336-63CF-47D9-BA6F-68C42DDFF420}"/>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413467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2BF4E8-BDC4-4B33-82AF-F4F764A940A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8C132A-45FB-4670-9F45-4BD8E5E44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9D03ABB-4F6F-428E-8891-67543103A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81B9563-A08B-43DE-B0F1-D65EEDC890DE}"/>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9FEC0A9B-999B-4643-B3E6-5EB97F742B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77D8CAF-8EA3-4F5C-8493-97D583A2143E}"/>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3597645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CD1E8-9611-4F4A-AD6C-93DC409C4E0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83E67D5-DA93-4E84-AEF7-23784CB9FA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1D7F83-9F52-4440-9363-9158F0FA1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97F22D9-57B2-42C1-A564-5CF1129DC339}"/>
              </a:ext>
            </a:extLst>
          </p:cNvPr>
          <p:cNvSpPr>
            <a:spLocks noGrp="1"/>
          </p:cNvSpPr>
          <p:nvPr>
            <p:ph type="dt" sz="half" idx="10"/>
          </p:nvPr>
        </p:nvSpPr>
        <p:spPr/>
        <p:txBody>
          <a:bodyPr/>
          <a:lstStyle/>
          <a:p>
            <a:fld id="{D245BBF3-3DAE-4BB8-9A1B-959988E9FE3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8B7320A3-81BE-4F9A-9071-748DADD4221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207782-9E01-4FDF-95DD-FF3838414C02}"/>
              </a:ext>
            </a:extLst>
          </p:cNvPr>
          <p:cNvSpPr>
            <a:spLocks noGrp="1"/>
          </p:cNvSpPr>
          <p:nvPr>
            <p:ph type="sldNum" sz="quarter" idx="12"/>
          </p:nvPr>
        </p:nvSpPr>
        <p:spPr/>
        <p:txBody>
          <a:body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196017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E74C472-CC3A-4FBF-B149-A3D14B5D0D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345543-1AA6-4938-AD50-6F70DA38B4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B3C1DC-4B96-4312-A591-A6DDF72E2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5BBF3-3DAE-4BB8-9A1B-959988E9FE3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8A3D39EB-7BAB-41EA-8629-CC465DC681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921A40F-A5FF-4D8C-B4DF-CEF3D5691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16963-FC69-46A0-A1AD-8593E6C9BE51}" type="slidenum">
              <a:rPr kumimoji="1" lang="ja-JP" altLang="en-US" smtClean="0"/>
              <a:t>‹#›</a:t>
            </a:fld>
            <a:endParaRPr kumimoji="1" lang="ja-JP" altLang="en-US"/>
          </a:p>
        </p:txBody>
      </p:sp>
    </p:spTree>
    <p:extLst>
      <p:ext uri="{BB962C8B-B14F-4D97-AF65-F5344CB8AC3E}">
        <p14:creationId xmlns:p14="http://schemas.microsoft.com/office/powerpoint/2010/main" val="111340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872C7A-11AA-48F4-97FE-874E479C7AF3}"/>
              </a:ext>
            </a:extLst>
          </p:cNvPr>
          <p:cNvSpPr>
            <a:spLocks noGrp="1"/>
          </p:cNvSpPr>
          <p:nvPr>
            <p:ph type="ctrTitle"/>
          </p:nvPr>
        </p:nvSpPr>
        <p:spPr>
          <a:xfrm>
            <a:off x="615469" y="729493"/>
            <a:ext cx="10868296" cy="3158828"/>
          </a:xfrm>
        </p:spPr>
        <p:txBody>
          <a:bodyPr>
            <a:noAutofit/>
          </a:bodyPr>
          <a:lstStyle/>
          <a:p>
            <a:r>
              <a:rPr kumimoji="1" lang="ja-JP" altLang="en-US" sz="5400" dirty="0">
                <a:latin typeface="UD デジタル 教科書体 NK-B" panose="02020700000000000000" pitchFamily="18" charset="-128"/>
                <a:ea typeface="UD デジタル 教科書体 NK-B" panose="02020700000000000000" pitchFamily="18" charset="-128"/>
              </a:rPr>
              <a:t>株式に関する学習③</a:t>
            </a:r>
            <a:br>
              <a:rPr kumimoji="1" lang="en-US" altLang="ja-JP" sz="5400" dirty="0">
                <a:latin typeface="UD デジタル 教科書体 NK-B" panose="02020700000000000000" pitchFamily="18" charset="-128"/>
                <a:ea typeface="UD デジタル 教科書体 NK-B" panose="02020700000000000000" pitchFamily="18" charset="-128"/>
              </a:rPr>
            </a:br>
            <a:br>
              <a:rPr kumimoji="1" lang="en-US" altLang="ja-JP" sz="5400" dirty="0">
                <a:latin typeface="UD デジタル 教科書体 NK-B" panose="02020700000000000000" pitchFamily="18" charset="-128"/>
                <a:ea typeface="UD デジタル 教科書体 NK-B" panose="02020700000000000000" pitchFamily="18" charset="-128"/>
              </a:rPr>
            </a:br>
            <a:r>
              <a:rPr lang="ja-JP" altLang="ja-JP" sz="5400" dirty="0">
                <a:latin typeface="UD デジタル 教科書体 NK-B" panose="02020700000000000000" pitchFamily="18" charset="-128"/>
                <a:ea typeface="UD デジタル 教科書体 NK-B" panose="02020700000000000000" pitchFamily="18" charset="-128"/>
              </a:rPr>
              <a:t>個別銘柄の株価の</a:t>
            </a:r>
            <a:r>
              <a:rPr lang="ja-JP" altLang="en-US" sz="5400" dirty="0">
                <a:latin typeface="UD デジタル 教科書体 NK-B" panose="02020700000000000000" pitchFamily="18" charset="-128"/>
                <a:ea typeface="UD デジタル 教科書体 NK-B" panose="02020700000000000000" pitchFamily="18" charset="-128"/>
              </a:rPr>
              <a:t>見方</a:t>
            </a:r>
            <a:r>
              <a:rPr lang="ja-JP" altLang="ja-JP" sz="5400" dirty="0">
                <a:latin typeface="UD デジタル 教科書体 NK-B" panose="02020700000000000000" pitchFamily="18" charset="-128"/>
                <a:ea typeface="UD デジタル 教科書体 NK-B" panose="02020700000000000000" pitchFamily="18" charset="-128"/>
              </a:rPr>
              <a:t>と時価総額</a:t>
            </a:r>
            <a:endParaRPr kumimoji="1" lang="ja-JP" altLang="en-US" sz="5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094352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D0239C-80C8-41AE-AB84-71491AD49E1E}"/>
              </a:ext>
            </a:extLst>
          </p:cNvPr>
          <p:cNvSpPr>
            <a:spLocks noGrp="1"/>
          </p:cNvSpPr>
          <p:nvPr>
            <p:ph type="title"/>
          </p:nvPr>
        </p:nvSpPr>
        <p:spPr>
          <a:xfrm>
            <a:off x="838200" y="824374"/>
            <a:ext cx="7125182" cy="784507"/>
          </a:xfrm>
        </p:spPr>
        <p:txBody>
          <a:bodyPr>
            <a:normAutofit/>
          </a:bodyPr>
          <a:lstStyle/>
          <a:p>
            <a:r>
              <a:rPr lang="ja-JP" altLang="en-US" sz="3600" dirty="0">
                <a:latin typeface="UD デジタル 教科書体 NK-B" panose="02020700000000000000" pitchFamily="18" charset="-128"/>
                <a:ea typeface="UD デジタル 教科書体 NK-B" panose="02020700000000000000" pitchFamily="18" charset="-128"/>
              </a:rPr>
              <a:t>最後に個別銘柄の株価の変動要因</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CA76D3D3-E521-40F4-8A30-F3083525ECBD}"/>
              </a:ext>
            </a:extLst>
          </p:cNvPr>
          <p:cNvSpPr txBox="1">
            <a:spLocks/>
          </p:cNvSpPr>
          <p:nvPr/>
        </p:nvSpPr>
        <p:spPr>
          <a:xfrm>
            <a:off x="0" y="260954"/>
            <a:ext cx="6465425" cy="51836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5" name="コンテンツ プレースホルダー 2">
            <a:extLst>
              <a:ext uri="{FF2B5EF4-FFF2-40B4-BE49-F238E27FC236}">
                <a16:creationId xmlns:a16="http://schemas.microsoft.com/office/drawing/2014/main" id="{0CA1E058-C1FE-4B4C-9164-082A4FDCBD74}"/>
              </a:ext>
            </a:extLst>
          </p:cNvPr>
          <p:cNvSpPr>
            <a:spLocks noGrp="1"/>
          </p:cNvSpPr>
          <p:nvPr>
            <p:ph idx="1"/>
          </p:nvPr>
        </p:nvSpPr>
        <p:spPr>
          <a:xfrm>
            <a:off x="215900" y="1608881"/>
            <a:ext cx="11760200" cy="4820332"/>
          </a:xfrm>
        </p:spPr>
        <p:txBody>
          <a:bodyPr>
            <a:normAutofit fontScale="85000" lnSpcReduction="20000"/>
          </a:bodyPr>
          <a:lstStyle/>
          <a:p>
            <a:pPr marL="0" indent="0">
              <a:buNone/>
            </a:pPr>
            <a:r>
              <a:rPr lang="ja-JP" altLang="en-US" sz="4000" dirty="0">
                <a:latin typeface="UD デジタル 教科書体 NK-B" panose="02020700000000000000" pitchFamily="18" charset="-128"/>
                <a:ea typeface="UD デジタル 教科書体 NK-B" panose="02020700000000000000" pitchFamily="18" charset="-128"/>
              </a:rPr>
              <a:t>　</a:t>
            </a:r>
            <a:r>
              <a:rPr lang="ja-JP" altLang="en-US" sz="4300" dirty="0">
                <a:solidFill>
                  <a:srgbClr val="3333FF"/>
                </a:solidFill>
                <a:latin typeface="UD デジタル 教科書体 NK-B" panose="02020700000000000000" pitchFamily="18" charset="-128"/>
                <a:ea typeface="UD デジタル 教科書体 NK-B" panose="02020700000000000000" pitchFamily="18" charset="-128"/>
              </a:rPr>
              <a:t>２　日本国内での動向</a:t>
            </a:r>
            <a:endParaRPr lang="en-US" altLang="ja-JP" sz="4300" dirty="0">
              <a:solidFill>
                <a:srgbClr val="3333FF"/>
              </a:solidFill>
              <a:latin typeface="UD デジタル 教科書体 NK-B" panose="02020700000000000000" pitchFamily="18" charset="-128"/>
              <a:ea typeface="UD デジタル 教科書体 NK-B" panose="02020700000000000000" pitchFamily="18" charset="-128"/>
            </a:endParaRPr>
          </a:p>
          <a:p>
            <a:pPr marL="984250" indent="-984250">
              <a:buNone/>
            </a:pPr>
            <a:r>
              <a:rPr lang="ja-JP" altLang="en-US" sz="3600" dirty="0">
                <a:latin typeface="UD デジタル 教科書体 NK-B" panose="02020700000000000000" pitchFamily="18" charset="-128"/>
                <a:ea typeface="UD デジタル 教科書体 NK-B" panose="02020700000000000000" pitchFamily="18" charset="-128"/>
              </a:rPr>
              <a:t>　　　　</a:t>
            </a:r>
            <a:r>
              <a:rPr lang="ja-JP" altLang="en-US" sz="3900" dirty="0">
                <a:latin typeface="UD デジタル 教科書体 NK-B" panose="02020700000000000000" pitchFamily="18" charset="-128"/>
                <a:ea typeface="UD デジタル 教科書体 NK-B" panose="02020700000000000000" pitchFamily="18" charset="-128"/>
              </a:rPr>
              <a:t>日本の経済成長率、日銀の金利政策、インフレ率、</a:t>
            </a:r>
            <a:endParaRPr lang="en-US" altLang="ja-JP" sz="3900" dirty="0">
              <a:latin typeface="UD デジタル 教科書体 NK-B" panose="02020700000000000000" pitchFamily="18" charset="-128"/>
              <a:ea typeface="UD デジタル 教科書体 NK-B" panose="02020700000000000000" pitchFamily="18" charset="-128"/>
            </a:endParaRPr>
          </a:p>
          <a:p>
            <a:pPr marL="984250" indent="-984250">
              <a:buNone/>
            </a:pPr>
            <a:r>
              <a:rPr lang="ja-JP" altLang="en-US" sz="3900" dirty="0">
                <a:latin typeface="UD デジタル 教科書体 NK-B" panose="02020700000000000000" pitchFamily="18" charset="-128"/>
                <a:ea typeface="UD デジタル 教科書体 NK-B" panose="02020700000000000000" pitchFamily="18" charset="-128"/>
              </a:rPr>
              <a:t>　　　　選挙や政治の動向、天候、災害、その他多くの社会的出来事</a:t>
            </a:r>
            <a:endParaRPr lang="en-US" altLang="ja-JP" sz="3900" dirty="0">
              <a:latin typeface="UD デジタル 教科書体 NK-B" panose="02020700000000000000" pitchFamily="18" charset="-128"/>
              <a:ea typeface="UD デジタル 教科書体 NK-B" panose="02020700000000000000" pitchFamily="18" charset="-128"/>
            </a:endParaRPr>
          </a:p>
          <a:p>
            <a:pPr marL="984250" indent="-984250">
              <a:buNone/>
            </a:pPr>
            <a:r>
              <a:rPr lang="ja-JP" altLang="en-US" sz="3900" dirty="0">
                <a:latin typeface="UD デジタル 教科書体 NK-B" panose="02020700000000000000" pitchFamily="18" charset="-128"/>
                <a:ea typeface="UD デジタル 教科書体 NK-B" panose="02020700000000000000" pitchFamily="18" charset="-128"/>
              </a:rPr>
              <a:t>　　　　などなど</a:t>
            </a:r>
            <a:endParaRPr lang="en-US" altLang="ja-JP" sz="39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900" dirty="0">
                <a:latin typeface="UD デジタル 教科書体 NK-B" panose="02020700000000000000" pitchFamily="18" charset="-128"/>
                <a:ea typeface="UD デジタル 教科書体 NK-B" panose="02020700000000000000" pitchFamily="18" charset="-128"/>
              </a:rPr>
              <a:t> </a:t>
            </a:r>
            <a:endParaRPr lang="en-US" altLang="ja-JP" sz="39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  </a:t>
            </a:r>
            <a:r>
              <a:rPr lang="ja-JP" altLang="en-US" sz="4300" dirty="0">
                <a:solidFill>
                  <a:srgbClr val="3333FF"/>
                </a:solidFill>
                <a:latin typeface="UD デジタル 教科書体 NK-B" panose="02020700000000000000" pitchFamily="18" charset="-128"/>
                <a:ea typeface="UD デジタル 教科書体 NK-B" panose="02020700000000000000" pitchFamily="18" charset="-128"/>
              </a:rPr>
              <a:t>３  世界経済との関わり</a:t>
            </a: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　     世界的に経済に影響を与える出来事　</a:t>
            </a:r>
            <a:endParaRPr lang="en-US" altLang="ja-JP" sz="3600" dirty="0">
              <a:latin typeface="UD デジタル 教科書体 NK-B" panose="02020700000000000000" pitchFamily="18" charset="-128"/>
              <a:ea typeface="UD デジタル 教科書体 NK-B" panose="02020700000000000000" pitchFamily="18" charset="-128"/>
            </a:endParaRPr>
          </a:p>
          <a:p>
            <a:pPr marL="2062163" indent="-2062163">
              <a:buNone/>
            </a:pPr>
            <a:r>
              <a:rPr lang="ja-JP" altLang="en-US" sz="3600" dirty="0">
                <a:latin typeface="UD デジタル 教科書体 NK-B" panose="02020700000000000000" pitchFamily="18" charset="-128"/>
                <a:ea typeface="UD デジタル 教科書体 NK-B" panose="02020700000000000000" pitchFamily="18" charset="-128"/>
              </a:rPr>
              <a:t>　　　　・新型コロナウィルスなどの感染症・戦争・</a:t>
            </a:r>
            <a:r>
              <a:rPr lang="ja-JP" altLang="en-US" sz="3600" dirty="0">
                <a:solidFill>
                  <a:srgbClr val="FF0000"/>
                </a:solidFill>
                <a:latin typeface="UD デジタル 教科書体 NK-B" panose="02020700000000000000" pitchFamily="18" charset="-128"/>
                <a:ea typeface="UD デジタル 教科書体 NK-B" panose="02020700000000000000" pitchFamily="18" charset="-128"/>
              </a:rPr>
              <a:t>為替</a:t>
            </a:r>
          </a:p>
          <a:p>
            <a:pPr marL="2062163" indent="-2062163">
              <a:buNone/>
            </a:pPr>
            <a:r>
              <a:rPr lang="ja-JP" altLang="en-US" sz="3600" dirty="0">
                <a:latin typeface="UD デジタル 教科書体 NK-B" panose="02020700000000000000" pitchFamily="18" charset="-128"/>
                <a:ea typeface="UD デジタル 教科書体 NK-B" panose="02020700000000000000" pitchFamily="18" charset="-128"/>
              </a:rPr>
              <a:t>　　　　・リーマンショックを代表とする金融崩壊　・諸外国の景気</a:t>
            </a:r>
            <a:endParaRPr lang="en-US" altLang="ja-JP" sz="3600" dirty="0">
              <a:latin typeface="UD デジタル 教科書体 NK-B" panose="02020700000000000000" pitchFamily="18" charset="-128"/>
              <a:ea typeface="UD デジタル 教科書体 NK-B" panose="02020700000000000000" pitchFamily="18" charset="-128"/>
            </a:endParaRPr>
          </a:p>
          <a:p>
            <a:pPr marL="2062163" indent="-2062163">
              <a:buNone/>
            </a:pPr>
            <a:r>
              <a:rPr lang="en-US" altLang="ja-JP" sz="3600" dirty="0">
                <a:latin typeface="UD デジタル 教科書体 NK-B" panose="02020700000000000000" pitchFamily="18" charset="-128"/>
                <a:ea typeface="UD デジタル 教科書体 NK-B" panose="02020700000000000000" pitchFamily="18" charset="-128"/>
              </a:rPr>
              <a:t>     </a:t>
            </a:r>
            <a:r>
              <a:rPr lang="ja-JP" altLang="en-US" sz="3600" dirty="0">
                <a:latin typeface="UD デジタル 教科書体 NK-B" panose="02020700000000000000" pitchFamily="18" charset="-128"/>
                <a:ea typeface="UD デジタル 教科書体 NK-B" panose="02020700000000000000" pitchFamily="18" charset="-128"/>
              </a:rPr>
              <a:t>　・大統領選挙  ・金利　・雇用 ・インフレ・デフレ</a:t>
            </a:r>
          </a:p>
        </p:txBody>
      </p:sp>
    </p:spTree>
    <p:extLst>
      <p:ext uri="{BB962C8B-B14F-4D97-AF65-F5344CB8AC3E}">
        <p14:creationId xmlns:p14="http://schemas.microsoft.com/office/powerpoint/2010/main" val="128341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8DA17B2D-C856-4DC3-8ACD-2214370FAE05}"/>
              </a:ext>
            </a:extLst>
          </p:cNvPr>
          <p:cNvSpPr txBox="1">
            <a:spLocks/>
          </p:cNvSpPr>
          <p:nvPr/>
        </p:nvSpPr>
        <p:spPr>
          <a:xfrm>
            <a:off x="322750" y="144772"/>
            <a:ext cx="6321118"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a:extLst>
              <a:ext uri="{FF2B5EF4-FFF2-40B4-BE49-F238E27FC236}">
                <a16:creationId xmlns:a16="http://schemas.microsoft.com/office/drawing/2014/main" id="{02D0BA54-E30F-4E43-8A45-0DC1EF6D1116}"/>
              </a:ext>
            </a:extLst>
          </p:cNvPr>
          <p:cNvSpPr txBox="1"/>
          <p:nvPr/>
        </p:nvSpPr>
        <p:spPr>
          <a:xfrm>
            <a:off x="665968" y="3464031"/>
            <a:ext cx="7906215" cy="3170099"/>
          </a:xfrm>
          <a:prstGeom prst="rect">
            <a:avLst/>
          </a:prstGeom>
          <a:noFill/>
        </p:spPr>
        <p:txBody>
          <a:bodyPr wrap="square" rtlCol="0">
            <a:spAutoFit/>
          </a:bodyPr>
          <a:lstStyle/>
          <a:p>
            <a:r>
              <a:rPr kumimoji="1" lang="ja-JP" altLang="en-US" sz="4000" dirty="0">
                <a:latin typeface="UD デジタル 教科書体 NK-B" panose="02020700000000000000" pitchFamily="18" charset="-128"/>
                <a:ea typeface="UD デジタル 教科書体 NK-B" panose="02020700000000000000" pitchFamily="18" charset="-128"/>
              </a:rPr>
              <a:t>例えば・・</a:t>
            </a:r>
            <a:endParaRPr kumimoji="1" lang="en-US" altLang="ja-JP" sz="4000" dirty="0">
              <a:latin typeface="UD デジタル 教科書体 NK-B" panose="02020700000000000000" pitchFamily="18" charset="-128"/>
              <a:ea typeface="UD デジタル 教科書体 NK-B" panose="02020700000000000000" pitchFamily="18" charset="-128"/>
            </a:endParaRPr>
          </a:p>
          <a:p>
            <a:endParaRPr kumimoji="1" lang="en-US" altLang="ja-JP" sz="4000" dirty="0">
              <a:latin typeface="UD デジタル 教科書体 NK-B" panose="02020700000000000000" pitchFamily="18" charset="-128"/>
              <a:ea typeface="UD デジタル 教科書体 NK-B" panose="02020700000000000000" pitchFamily="18" charset="-128"/>
            </a:endParaRPr>
          </a:p>
          <a:p>
            <a:r>
              <a:rPr kumimoji="1" lang="ja-JP" altLang="en-US" sz="4000" dirty="0">
                <a:latin typeface="UD デジタル 教科書体 NK-B" panose="02020700000000000000" pitchFamily="18" charset="-128"/>
                <a:ea typeface="UD デジタル 教科書体 NK-B" panose="02020700000000000000" pitchFamily="18" charset="-128"/>
              </a:rPr>
              <a:t>トヨタ自動車</a:t>
            </a:r>
            <a:endParaRPr kumimoji="1" lang="en-US" altLang="ja-JP" sz="4000" dirty="0">
              <a:latin typeface="UD デジタル 教科書体 NK-B" panose="02020700000000000000" pitchFamily="18" charset="-128"/>
              <a:ea typeface="UD デジタル 教科書体 NK-B" panose="02020700000000000000" pitchFamily="18" charset="-128"/>
            </a:endParaRPr>
          </a:p>
          <a:p>
            <a:r>
              <a:rPr lang="ja-JP" altLang="en-US" sz="4000" dirty="0">
                <a:latin typeface="UD デジタル 教科書体 NK-B" panose="02020700000000000000" pitchFamily="18" charset="-128"/>
                <a:ea typeface="UD デジタル 教科書体 NK-B" panose="02020700000000000000" pitchFamily="18" charset="-128"/>
              </a:rPr>
              <a:t>イオン</a:t>
            </a:r>
            <a:endParaRPr lang="en-US" altLang="ja-JP" sz="4000" dirty="0">
              <a:latin typeface="UD デジタル 教科書体 NK-B" panose="02020700000000000000" pitchFamily="18" charset="-128"/>
              <a:ea typeface="UD デジタル 教科書体 NK-B" panose="02020700000000000000" pitchFamily="18" charset="-128"/>
            </a:endParaRPr>
          </a:p>
          <a:p>
            <a:r>
              <a:rPr kumimoji="1" lang="ja-JP" altLang="en-US" sz="4000" dirty="0">
                <a:latin typeface="UD デジタル 教科書体 NK-B" panose="02020700000000000000" pitchFamily="18" charset="-128"/>
                <a:ea typeface="UD デジタル 教科書体 NK-B" panose="02020700000000000000" pitchFamily="18" charset="-128"/>
              </a:rPr>
              <a:t>ファーストリテイリング</a:t>
            </a:r>
            <a:endParaRPr kumimoji="1" lang="en-US" altLang="ja-JP" sz="4000" dirty="0">
              <a:latin typeface="UD デジタル 教科書体 NK-B" panose="02020700000000000000" pitchFamily="18" charset="-128"/>
              <a:ea typeface="UD デジタル 教科書体 NK-B" panose="02020700000000000000" pitchFamily="18" charset="-128"/>
            </a:endParaRPr>
          </a:p>
        </p:txBody>
      </p:sp>
      <p:sp>
        <p:nvSpPr>
          <p:cNvPr id="6" name="四角形: 角を丸くする 5">
            <a:extLst>
              <a:ext uri="{FF2B5EF4-FFF2-40B4-BE49-F238E27FC236}">
                <a16:creationId xmlns:a16="http://schemas.microsoft.com/office/drawing/2014/main" id="{CB149866-F139-416B-9A2C-4C3B23D56671}"/>
              </a:ext>
            </a:extLst>
          </p:cNvPr>
          <p:cNvSpPr/>
          <p:nvPr/>
        </p:nvSpPr>
        <p:spPr>
          <a:xfrm>
            <a:off x="161375" y="1219207"/>
            <a:ext cx="11869250" cy="2002419"/>
          </a:xfrm>
          <a:prstGeom prst="roundRect">
            <a:avLst/>
          </a:prstGeom>
          <a:ln w="73025">
            <a:solidFill>
              <a:srgbClr val="3333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4400" dirty="0">
                <a:latin typeface="UD デジタル 教科書体 NK-B" panose="02020700000000000000" pitchFamily="18" charset="-128"/>
                <a:ea typeface="UD デジタル 教科書体 NK-B" panose="02020700000000000000" pitchFamily="18" charset="-128"/>
              </a:rPr>
              <a:t>個別銘柄とは？？</a:t>
            </a:r>
            <a:endParaRPr lang="en-US" altLang="ja-JP" sz="4400" dirty="0">
              <a:latin typeface="UD デジタル 教科書体 NK-B" panose="02020700000000000000" pitchFamily="18" charset="-128"/>
              <a:ea typeface="UD デジタル 教科書体 NK-B" panose="02020700000000000000" pitchFamily="18" charset="-128"/>
            </a:endParaRPr>
          </a:p>
          <a:p>
            <a:pPr algn="ctr"/>
            <a:r>
              <a:rPr kumimoji="1" lang="ja-JP" altLang="en-US" sz="4400" dirty="0">
                <a:latin typeface="UD デジタル 教科書体 NK-B" panose="02020700000000000000" pitchFamily="18" charset="-128"/>
                <a:ea typeface="UD デジタル 教科書体 NK-B" panose="02020700000000000000" pitchFamily="18" charset="-128"/>
              </a:rPr>
              <a:t>株式市場で取引される特定の企業の株式のこと</a:t>
            </a:r>
            <a:endParaRPr lang="en-US" altLang="ja-JP" sz="60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464692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24C50E9-9584-446F-9967-3493A57FA629}"/>
              </a:ext>
            </a:extLst>
          </p:cNvPr>
          <p:cNvSpPr>
            <a:spLocks noGrp="1"/>
          </p:cNvSpPr>
          <p:nvPr>
            <p:ph idx="1"/>
          </p:nvPr>
        </p:nvSpPr>
        <p:spPr>
          <a:xfrm>
            <a:off x="825190" y="1054196"/>
            <a:ext cx="10528610" cy="5368906"/>
          </a:xfrm>
        </p:spPr>
        <p:txBody>
          <a:bodyPr>
            <a:normAutofit fontScale="77500" lnSpcReduction="20000"/>
          </a:bodyPr>
          <a:lstStyle/>
          <a:p>
            <a:pPr marL="0" indent="0">
              <a:buNone/>
            </a:pPr>
            <a:r>
              <a:rPr lang="ja-JP" altLang="en-US" sz="4600" dirty="0">
                <a:solidFill>
                  <a:srgbClr val="3333FF"/>
                </a:solidFill>
                <a:latin typeface="UD デジタル 教科書体 NK-B" panose="02020700000000000000" pitchFamily="18" charset="-128"/>
                <a:ea typeface="UD デジタル 教科書体 NK-B" panose="02020700000000000000" pitchFamily="18" charset="-128"/>
              </a:rPr>
              <a:t>４社の株価（令和６年９月１２日現在）</a:t>
            </a:r>
            <a:endParaRPr lang="en-US" altLang="ja-JP" sz="4600" dirty="0">
              <a:solidFill>
                <a:srgbClr val="3333FF"/>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　　　　　　　</a:t>
            </a: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5200" dirty="0">
                <a:latin typeface="UD デジタル 教科書体 NK-B" panose="02020700000000000000" pitchFamily="18" charset="-128"/>
                <a:ea typeface="UD デジタル 教科書体 NK-B" panose="02020700000000000000" pitchFamily="18" charset="-128"/>
              </a:rPr>
              <a:t>トヨタ自動車・・</a:t>
            </a:r>
            <a:r>
              <a:rPr lang="en-US" altLang="ja-JP" sz="5200" dirty="0">
                <a:latin typeface="UD デジタル 教科書体 NK-B" panose="02020700000000000000" pitchFamily="18" charset="-128"/>
                <a:ea typeface="UD デジタル 教科書体 NK-B" panose="02020700000000000000" pitchFamily="18" charset="-128"/>
              </a:rPr>
              <a:t>2,513</a:t>
            </a:r>
            <a:r>
              <a:rPr lang="ja-JP" altLang="en-US" sz="5200" dirty="0">
                <a:latin typeface="UD デジタル 教科書体 NK-B" panose="02020700000000000000" pitchFamily="18" charset="-128"/>
                <a:ea typeface="UD デジタル 教科書体 NK-B" panose="02020700000000000000" pitchFamily="18" charset="-128"/>
              </a:rPr>
              <a:t>円</a:t>
            </a:r>
            <a:endParaRPr kumimoji="1"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5200" dirty="0">
                <a:latin typeface="UD デジタル 教科書体 NK-B" panose="02020700000000000000" pitchFamily="18" charset="-128"/>
                <a:ea typeface="UD デジタル 教科書体 NK-B" panose="02020700000000000000" pitchFamily="18" charset="-128"/>
              </a:rPr>
              <a:t>　　　　</a:t>
            </a: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5200" dirty="0">
                <a:latin typeface="UD デジタル 教科書体 NK-B" panose="02020700000000000000" pitchFamily="18" charset="-128"/>
                <a:ea typeface="UD デジタル 教科書体 NK-B" panose="02020700000000000000" pitchFamily="18" charset="-128"/>
              </a:rPr>
              <a:t>イオン・・３，９１３円</a:t>
            </a:r>
            <a:endParaRPr kumimoji="1"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5200" dirty="0">
                <a:latin typeface="UD デジタル 教科書体 NK-B" panose="02020700000000000000" pitchFamily="18" charset="-128"/>
                <a:ea typeface="UD デジタル 教科書体 NK-B" panose="02020700000000000000" pitchFamily="18" charset="-128"/>
              </a:rPr>
              <a:t>　　　</a:t>
            </a: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5200" dirty="0">
                <a:latin typeface="UD デジタル 教科書体 NK-B" panose="02020700000000000000" pitchFamily="18" charset="-128"/>
                <a:ea typeface="UD デジタル 教科書体 NK-B" panose="02020700000000000000" pitchFamily="18" charset="-128"/>
              </a:rPr>
              <a:t>ファーストリテイリング・・４４，５２０円</a:t>
            </a: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5200" dirty="0">
                <a:latin typeface="UD デジタル 教科書体 NK-B" panose="02020700000000000000" pitchFamily="18" charset="-128"/>
                <a:ea typeface="UD デジタル 教科書体 NK-B" panose="02020700000000000000" pitchFamily="18" charset="-128"/>
              </a:rPr>
              <a:t>三菱</a:t>
            </a:r>
            <a:r>
              <a:rPr lang="en-US" altLang="ja-JP" sz="5200" dirty="0">
                <a:latin typeface="UD デジタル 教科書体 NK-B" panose="02020700000000000000" pitchFamily="18" charset="-128"/>
                <a:ea typeface="UD デジタル 教科書体 NK-B" panose="02020700000000000000" pitchFamily="18" charset="-128"/>
              </a:rPr>
              <a:t>UFJ</a:t>
            </a:r>
            <a:r>
              <a:rPr lang="ja-JP" altLang="en-US" sz="5200" dirty="0">
                <a:latin typeface="UD デジタル 教科書体 NK-B" panose="02020700000000000000" pitchFamily="18" charset="-128"/>
                <a:ea typeface="UD デジタル 教科書体 NK-B" panose="02020700000000000000" pitchFamily="18" charset="-128"/>
              </a:rPr>
              <a:t>フィナンシャル・グループ・・１，４５９円</a:t>
            </a: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5200"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DAFDA6C1-D83C-43D2-9A3A-3EF2B6F6CB5E}"/>
              </a:ext>
            </a:extLst>
          </p:cNvPr>
          <p:cNvSpPr txBox="1">
            <a:spLocks/>
          </p:cNvSpPr>
          <p:nvPr/>
        </p:nvSpPr>
        <p:spPr>
          <a:xfrm>
            <a:off x="172279" y="161596"/>
            <a:ext cx="6460015"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118166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D5D8B1-8923-46E0-86E2-5C94583F3C06}"/>
              </a:ext>
            </a:extLst>
          </p:cNvPr>
          <p:cNvSpPr>
            <a:spLocks noGrp="1"/>
          </p:cNvSpPr>
          <p:nvPr>
            <p:ph type="ctrTitle"/>
          </p:nvPr>
        </p:nvSpPr>
        <p:spPr>
          <a:xfrm>
            <a:off x="1524000" y="1122362"/>
            <a:ext cx="9144000" cy="2133599"/>
          </a:xfrm>
        </p:spPr>
        <p:txBody>
          <a:bodyPr>
            <a:normAutofit fontScale="90000"/>
          </a:bodyPr>
          <a:lstStyle/>
          <a:p>
            <a:pPr algn="l"/>
            <a:r>
              <a:rPr kumimoji="1" lang="ja-JP" altLang="en-US" sz="5400" dirty="0">
                <a:latin typeface="UD デジタル 教科書体 NK-B" panose="02020700000000000000" pitchFamily="18" charset="-128"/>
                <a:ea typeface="UD デジタル 教科書体 NK-B" panose="02020700000000000000" pitchFamily="18" charset="-128"/>
              </a:rPr>
              <a:t>正解は</a:t>
            </a:r>
            <a:br>
              <a:rPr kumimoji="1" lang="en-US" altLang="ja-JP" sz="5400" dirty="0">
                <a:latin typeface="UD デジタル 教科書体 NK-B" panose="02020700000000000000" pitchFamily="18" charset="-128"/>
                <a:ea typeface="UD デジタル 教科書体 NK-B" panose="02020700000000000000" pitchFamily="18" charset="-128"/>
              </a:rPr>
            </a:br>
            <a:br>
              <a:rPr kumimoji="1" lang="en-US" altLang="ja-JP" sz="5400" dirty="0">
                <a:latin typeface="UD デジタル 教科書体 NK-B" panose="02020700000000000000" pitchFamily="18" charset="-128"/>
                <a:ea typeface="UD デジタル 教科書体 NK-B" panose="02020700000000000000" pitchFamily="18" charset="-128"/>
              </a:rPr>
            </a:br>
            <a:r>
              <a:rPr kumimoji="1" lang="ja-JP" altLang="en-US" sz="5400" dirty="0">
                <a:latin typeface="UD デジタル 教科書体 NK-B" panose="02020700000000000000" pitchFamily="18" charset="-128"/>
                <a:ea typeface="UD デジタル 教科書体 NK-B" panose="02020700000000000000" pitchFamily="18" charset="-128"/>
              </a:rPr>
              <a:t>　　　</a:t>
            </a:r>
            <a:r>
              <a:rPr kumimoji="1" lang="ja-JP" altLang="en-US" sz="5400" dirty="0">
                <a:solidFill>
                  <a:srgbClr val="FF0000"/>
                </a:solidFill>
                <a:latin typeface="UD デジタル 教科書体 NK-B" panose="02020700000000000000" pitchFamily="18" charset="-128"/>
                <a:ea typeface="UD デジタル 教科書体 NK-B" panose="02020700000000000000" pitchFamily="18" charset="-128"/>
              </a:rPr>
              <a:t>トヨタ</a:t>
            </a:r>
            <a:r>
              <a:rPr lang="ja-JP" altLang="en-US" sz="5400" dirty="0">
                <a:solidFill>
                  <a:srgbClr val="FF0000"/>
                </a:solidFill>
                <a:latin typeface="UD デジタル 教科書体 NK-B" panose="02020700000000000000" pitchFamily="18" charset="-128"/>
                <a:ea typeface="UD デジタル 教科書体 NK-B" panose="02020700000000000000" pitchFamily="18" charset="-128"/>
              </a:rPr>
              <a:t>自動車</a:t>
            </a:r>
            <a:r>
              <a:rPr kumimoji="1" lang="ja-JP" altLang="en-US" sz="5400" dirty="0">
                <a:latin typeface="UD デジタル 教科書体 NK-B" panose="02020700000000000000" pitchFamily="18" charset="-128"/>
                <a:ea typeface="UD デジタル 教科書体 NK-B" panose="02020700000000000000" pitchFamily="18" charset="-128"/>
              </a:rPr>
              <a:t>です</a:t>
            </a:r>
          </a:p>
        </p:txBody>
      </p:sp>
      <p:sp>
        <p:nvSpPr>
          <p:cNvPr id="3" name="字幕 2">
            <a:extLst>
              <a:ext uri="{FF2B5EF4-FFF2-40B4-BE49-F238E27FC236}">
                <a16:creationId xmlns:a16="http://schemas.microsoft.com/office/drawing/2014/main" id="{CAF81D11-F522-446A-9305-01943BFDE07E}"/>
              </a:ext>
            </a:extLst>
          </p:cNvPr>
          <p:cNvSpPr>
            <a:spLocks noGrp="1"/>
          </p:cNvSpPr>
          <p:nvPr>
            <p:ph type="subTitle" idx="1"/>
          </p:nvPr>
        </p:nvSpPr>
        <p:spPr>
          <a:xfrm>
            <a:off x="478573" y="4057572"/>
            <a:ext cx="11294327" cy="2447399"/>
          </a:xfrm>
        </p:spPr>
        <p:txBody>
          <a:bodyPr>
            <a:noAutofit/>
          </a:bodyPr>
          <a:lstStyle/>
          <a:p>
            <a:pPr algn="l"/>
            <a:r>
              <a:rPr kumimoji="1" lang="ja-JP" altLang="en-US" sz="4400" dirty="0">
                <a:latin typeface="UD デジタル 教科書体 NK-B" panose="02020700000000000000" pitchFamily="18" charset="-128"/>
                <a:ea typeface="UD デジタル 教科書体 NK-B" panose="02020700000000000000" pitchFamily="18" charset="-128"/>
              </a:rPr>
              <a:t>この３社での株価が一番高い</a:t>
            </a:r>
            <a:endParaRPr kumimoji="1" lang="en-US" altLang="ja-JP" sz="4400" dirty="0">
              <a:latin typeface="UD デジタル 教科書体 NK-B" panose="02020700000000000000" pitchFamily="18" charset="-128"/>
              <a:ea typeface="UD デジタル 教科書体 NK-B" panose="02020700000000000000" pitchFamily="18" charset="-128"/>
            </a:endParaRPr>
          </a:p>
          <a:p>
            <a:pPr algn="l"/>
            <a:r>
              <a:rPr kumimoji="1" lang="ja-JP" altLang="en-US" sz="4400" dirty="0">
                <a:solidFill>
                  <a:srgbClr val="3333FF"/>
                </a:solidFill>
                <a:latin typeface="UD デジタル 教科書体 NK-B" panose="02020700000000000000" pitchFamily="18" charset="-128"/>
                <a:ea typeface="UD デジタル 教科書体 NK-B" panose="02020700000000000000" pitchFamily="18" charset="-128"/>
              </a:rPr>
              <a:t>ファーストリテイリング</a:t>
            </a:r>
            <a:endParaRPr kumimoji="1" lang="en-US" altLang="ja-JP" sz="4400" dirty="0">
              <a:solidFill>
                <a:srgbClr val="3333FF"/>
              </a:solidFill>
              <a:latin typeface="UD デジタル 教科書体 NK-B" panose="02020700000000000000" pitchFamily="18" charset="-128"/>
              <a:ea typeface="UD デジタル 教科書体 NK-B" panose="02020700000000000000" pitchFamily="18" charset="-128"/>
            </a:endParaRPr>
          </a:p>
          <a:p>
            <a:pPr algn="l"/>
            <a:r>
              <a:rPr kumimoji="1" lang="ja-JP" altLang="en-US" sz="4400" dirty="0">
                <a:latin typeface="UD デジタル 教科書体 NK-B" panose="02020700000000000000" pitchFamily="18" charset="-128"/>
                <a:ea typeface="UD デジタル 教科書体 NK-B" panose="02020700000000000000" pitchFamily="18" charset="-128"/>
              </a:rPr>
              <a:t>だと思った人が多いのではないでしょうか？？</a:t>
            </a:r>
            <a:endParaRPr kumimoji="1"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7AE858B0-1991-4573-B9E8-4141ABA075E6}"/>
              </a:ext>
            </a:extLst>
          </p:cNvPr>
          <p:cNvSpPr txBox="1">
            <a:spLocks/>
          </p:cNvSpPr>
          <p:nvPr/>
        </p:nvSpPr>
        <p:spPr>
          <a:xfrm>
            <a:off x="241727" y="160995"/>
            <a:ext cx="6263245"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78934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8B52F4-73E3-40A6-ADE3-72ED9B20A16A}"/>
              </a:ext>
            </a:extLst>
          </p:cNvPr>
          <p:cNvSpPr>
            <a:spLocks noGrp="1"/>
          </p:cNvSpPr>
          <p:nvPr>
            <p:ph idx="1"/>
          </p:nvPr>
        </p:nvSpPr>
        <p:spPr>
          <a:xfrm>
            <a:off x="676154" y="4178319"/>
            <a:ext cx="10515600" cy="879817"/>
          </a:xfrm>
        </p:spPr>
        <p:txBody>
          <a:bodyPr>
            <a:normAutofit/>
          </a:bodyPr>
          <a:lstStyle/>
          <a:p>
            <a:pPr marL="0" indent="0">
              <a:buNone/>
            </a:pPr>
            <a:r>
              <a:rPr kumimoji="1"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時価総額＝株価</a:t>
            </a:r>
            <a:r>
              <a:rPr kumimoji="1" lang="en-US" altLang="ja-JP" sz="4800" dirty="0">
                <a:solidFill>
                  <a:srgbClr val="FF0000"/>
                </a:solidFill>
                <a:latin typeface="UD デジタル 教科書体 NK-B" panose="02020700000000000000" pitchFamily="18" charset="-128"/>
                <a:ea typeface="UD デジタル 教科書体 NK-B" panose="02020700000000000000" pitchFamily="18" charset="-128"/>
              </a:rPr>
              <a:t>×</a:t>
            </a:r>
            <a:r>
              <a:rPr kumimoji="1"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発行済株式数</a:t>
            </a:r>
          </a:p>
        </p:txBody>
      </p:sp>
      <p:sp>
        <p:nvSpPr>
          <p:cNvPr id="4" name="タイトル 1">
            <a:extLst>
              <a:ext uri="{FF2B5EF4-FFF2-40B4-BE49-F238E27FC236}">
                <a16:creationId xmlns:a16="http://schemas.microsoft.com/office/drawing/2014/main" id="{B1DE236B-68B6-43C0-98AF-7BFB2714B015}"/>
              </a:ext>
            </a:extLst>
          </p:cNvPr>
          <p:cNvSpPr txBox="1">
            <a:spLocks/>
          </p:cNvSpPr>
          <p:nvPr/>
        </p:nvSpPr>
        <p:spPr>
          <a:xfrm>
            <a:off x="251724" y="216327"/>
            <a:ext cx="6461591"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5" name="四角形: 角を丸くする 4">
            <a:extLst>
              <a:ext uri="{FF2B5EF4-FFF2-40B4-BE49-F238E27FC236}">
                <a16:creationId xmlns:a16="http://schemas.microsoft.com/office/drawing/2014/main" id="{1C63D4A5-BFD5-4761-AA35-BAB3FAF700BF}"/>
              </a:ext>
            </a:extLst>
          </p:cNvPr>
          <p:cNvSpPr/>
          <p:nvPr/>
        </p:nvSpPr>
        <p:spPr>
          <a:xfrm>
            <a:off x="483219" y="1459539"/>
            <a:ext cx="10870581" cy="1325563"/>
          </a:xfrm>
          <a:prstGeom prst="roundRect">
            <a:avLst/>
          </a:prstGeom>
          <a:ln w="41275">
            <a:solidFill>
              <a:srgbClr val="3333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4400" dirty="0">
                <a:latin typeface="UD デジタル 教科書体 NK-B" panose="02020700000000000000" pitchFamily="18" charset="-128"/>
                <a:ea typeface="UD デジタル 教科書体 NK-B" panose="02020700000000000000" pitchFamily="18" charset="-128"/>
              </a:rPr>
              <a:t>会社の企業規模＝時価総額</a:t>
            </a:r>
            <a:endParaRPr kumimoji="1" lang="ja-JP" altLang="en-US" sz="4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539160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72ED3-950A-4F4F-9815-768CF56E038E}"/>
              </a:ext>
            </a:extLst>
          </p:cNvPr>
          <p:cNvSpPr>
            <a:spLocks noGrp="1"/>
          </p:cNvSpPr>
          <p:nvPr>
            <p:ph type="title"/>
          </p:nvPr>
        </p:nvSpPr>
        <p:spPr>
          <a:xfrm>
            <a:off x="745601" y="1014387"/>
            <a:ext cx="10293459" cy="780768"/>
          </a:xfrm>
        </p:spPr>
        <p:txBody>
          <a:bodyPr>
            <a:normAutofit fontScale="90000"/>
          </a:bodyPr>
          <a:lstStyle/>
          <a:p>
            <a:r>
              <a:rPr kumimoji="1"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この</a:t>
            </a:r>
            <a:r>
              <a:rPr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４</a:t>
            </a:r>
            <a:r>
              <a:rPr kumimoji="1"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社の時価総額での順位（令和６年９月１２日現在）</a:t>
            </a:r>
          </a:p>
        </p:txBody>
      </p:sp>
      <p:sp>
        <p:nvSpPr>
          <p:cNvPr id="3" name="コンテンツ プレースホルダー 2">
            <a:extLst>
              <a:ext uri="{FF2B5EF4-FFF2-40B4-BE49-F238E27FC236}">
                <a16:creationId xmlns:a16="http://schemas.microsoft.com/office/drawing/2014/main" id="{72328E36-3057-4ACF-84CE-7494C5748CF8}"/>
              </a:ext>
            </a:extLst>
          </p:cNvPr>
          <p:cNvSpPr>
            <a:spLocks noGrp="1"/>
          </p:cNvSpPr>
          <p:nvPr>
            <p:ph idx="1"/>
          </p:nvPr>
        </p:nvSpPr>
        <p:spPr>
          <a:xfrm>
            <a:off x="428263" y="2118167"/>
            <a:ext cx="11547837" cy="4058795"/>
          </a:xfrm>
        </p:spPr>
        <p:txBody>
          <a:bodyPr>
            <a:normAutofit/>
          </a:bodyPr>
          <a:lstStyle/>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１位　トヨタ自動車</a:t>
            </a: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　　</a:t>
            </a:r>
            <a:r>
              <a:rPr lang="en-US" altLang="ja-JP" dirty="0">
                <a:latin typeface="UD デジタル 教科書体 NK-B" panose="02020700000000000000" pitchFamily="18" charset="-128"/>
                <a:ea typeface="UD デジタル 教科書体 NK-B" panose="02020700000000000000" pitchFamily="18" charset="-128"/>
              </a:rPr>
              <a:t>2,513</a:t>
            </a:r>
            <a:r>
              <a:rPr lang="ja-JP" altLang="en-US" dirty="0">
                <a:latin typeface="UD デジタル 教科書体 NK-B" panose="02020700000000000000" pitchFamily="18" charset="-128"/>
                <a:ea typeface="UD デジタル 教科書体 NK-B" panose="02020700000000000000" pitchFamily="18" charset="-128"/>
              </a:rPr>
              <a:t>円</a:t>
            </a:r>
            <a:r>
              <a:rPr lang="en-US" altLang="ja-JP" dirty="0">
                <a:latin typeface="UD デジタル 教科書体 NK-B" panose="02020700000000000000" pitchFamily="18" charset="-128"/>
                <a:ea typeface="UD デジタル 教科書体 NK-B" panose="02020700000000000000" pitchFamily="18" charset="-128"/>
              </a:rPr>
              <a:t>×15,794,987,460</a:t>
            </a:r>
            <a:r>
              <a:rPr lang="ja-JP" altLang="en-US" dirty="0">
                <a:latin typeface="UD デジタル 教科書体 NK-B" panose="02020700000000000000" pitchFamily="18" charset="-128"/>
                <a:ea typeface="UD デジタル 教科書体 NK-B" panose="02020700000000000000" pitchFamily="18" charset="-128"/>
              </a:rPr>
              <a:t>株＝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39,692,803,486,900</a:t>
            </a:r>
            <a:r>
              <a:rPr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２位　三菱</a:t>
            </a:r>
            <a:r>
              <a:rPr lang="en-US" altLang="ja-JP" dirty="0">
                <a:latin typeface="UD デジタル 教科書体 NK-B" panose="02020700000000000000" pitchFamily="18" charset="-128"/>
                <a:ea typeface="UD デジタル 教科書体 NK-B" panose="02020700000000000000" pitchFamily="18" charset="-128"/>
              </a:rPr>
              <a:t>UFJ</a:t>
            </a:r>
            <a:r>
              <a:rPr lang="ja-JP" altLang="en-US" dirty="0">
                <a:latin typeface="UD デジタル 教科書体 NK-B" panose="02020700000000000000" pitchFamily="18" charset="-128"/>
                <a:ea typeface="UD デジタル 教科書体 NK-B" panose="02020700000000000000" pitchFamily="18" charset="-128"/>
              </a:rPr>
              <a:t>フィナンシャルグループ</a:t>
            </a: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　　</a:t>
            </a:r>
            <a:r>
              <a:rPr lang="en-US" altLang="ja-JP" dirty="0">
                <a:latin typeface="UD デジタル 教科書体 NK-B" panose="02020700000000000000" pitchFamily="18" charset="-128"/>
                <a:ea typeface="UD デジタル 教科書体 NK-B" panose="02020700000000000000" pitchFamily="18" charset="-128"/>
              </a:rPr>
              <a:t>1,459</a:t>
            </a:r>
            <a:r>
              <a:rPr lang="ja-JP" altLang="en-US" dirty="0">
                <a:latin typeface="UD デジタル 教科書体 NK-B" panose="02020700000000000000" pitchFamily="18" charset="-128"/>
                <a:ea typeface="UD デジタル 教科書体 NK-B" panose="02020700000000000000" pitchFamily="18" charset="-128"/>
              </a:rPr>
              <a:t>円</a:t>
            </a:r>
            <a:r>
              <a:rPr lang="en-US" altLang="ja-JP" dirty="0">
                <a:latin typeface="UD デジタル 教科書体 NK-B" panose="02020700000000000000" pitchFamily="18" charset="-128"/>
                <a:ea typeface="UD デジタル 教科書体 NK-B" panose="02020700000000000000" pitchFamily="18" charset="-128"/>
              </a:rPr>
              <a:t>×12,337,710,920</a:t>
            </a:r>
            <a:r>
              <a:rPr lang="ja-JP" altLang="en-US" dirty="0">
                <a:latin typeface="UD デジタル 教科書体 NK-B" panose="02020700000000000000" pitchFamily="18" charset="-128"/>
                <a:ea typeface="UD デジタル 教科書体 NK-B" panose="02020700000000000000" pitchFamily="18" charset="-128"/>
              </a:rPr>
              <a:t>株＝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18,000,720,232,200</a:t>
            </a:r>
            <a:r>
              <a:rPr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３位　</a:t>
            </a:r>
            <a:r>
              <a:rPr lang="ja-JP" altLang="en-US" dirty="0">
                <a:latin typeface="UD デジタル 教科書体 NK-B" panose="02020700000000000000" pitchFamily="18" charset="-128"/>
                <a:ea typeface="UD デジタル 教科書体 NK-B" panose="02020700000000000000" pitchFamily="18" charset="-128"/>
              </a:rPr>
              <a:t>ファーストリテイリング</a:t>
            </a: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en-US" altLang="ja-JP" dirty="0">
                <a:latin typeface="UD デジタル 教科書体 NK-B" panose="02020700000000000000" pitchFamily="18" charset="-128"/>
                <a:ea typeface="UD デジタル 教科書体 NK-B" panose="02020700000000000000" pitchFamily="18" charset="-128"/>
              </a:rPr>
              <a:t>44,520</a:t>
            </a:r>
            <a:r>
              <a:rPr kumimoji="1" lang="ja-JP" altLang="en-US" dirty="0">
                <a:latin typeface="UD デジタル 教科書体 NK-B" panose="02020700000000000000" pitchFamily="18" charset="-128"/>
                <a:ea typeface="UD デジタル 教科書体 NK-B" panose="02020700000000000000" pitchFamily="18" charset="-128"/>
              </a:rPr>
              <a:t>円</a:t>
            </a:r>
            <a:r>
              <a:rPr kumimoji="1" lang="en-US" altLang="ja-JP" dirty="0">
                <a:latin typeface="UD デジタル 教科書体 NK-B" panose="02020700000000000000" pitchFamily="18" charset="-128"/>
                <a:ea typeface="UD デジタル 教科書体 NK-B" panose="02020700000000000000" pitchFamily="18" charset="-128"/>
              </a:rPr>
              <a:t>×  </a:t>
            </a: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en-US" altLang="ja-JP" dirty="0">
                <a:latin typeface="UD デジタル 教科書体 NK-B" panose="02020700000000000000" pitchFamily="18" charset="-128"/>
                <a:ea typeface="UD デジタル 教科書体 NK-B" panose="02020700000000000000" pitchFamily="18" charset="-128"/>
              </a:rPr>
              <a:t> 318,220,968</a:t>
            </a:r>
            <a:r>
              <a:rPr kumimoji="1" lang="ja-JP" altLang="en-US" dirty="0">
                <a:latin typeface="UD デジタル 教科書体 NK-B" panose="02020700000000000000" pitchFamily="18" charset="-128"/>
                <a:ea typeface="UD デジタル 教科書体 NK-B" panose="02020700000000000000" pitchFamily="18" charset="-128"/>
              </a:rPr>
              <a:t>株＝   </a:t>
            </a:r>
            <a:r>
              <a:rPr kumimoji="1" lang="en-US" altLang="ja-JP" u="sng" dirty="0">
                <a:solidFill>
                  <a:srgbClr val="FF0000"/>
                </a:solidFill>
                <a:latin typeface="UD デジタル 教科書体 NK-B" panose="02020700000000000000" pitchFamily="18" charset="-128"/>
                <a:ea typeface="UD デジタル 教科書体 NK-B" panose="02020700000000000000" pitchFamily="18" charset="-128"/>
              </a:rPr>
              <a:t>14,167,197,495,300</a:t>
            </a:r>
            <a:r>
              <a:rPr kumimoji="1"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kumimoji="1"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４位　イオン</a:t>
            </a: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en-US" altLang="ja-JP" dirty="0">
                <a:latin typeface="UD デジタル 教科書体 NK-B" panose="02020700000000000000" pitchFamily="18" charset="-128"/>
                <a:ea typeface="UD デジタル 教科書体 NK-B" panose="02020700000000000000" pitchFamily="18" charset="-128"/>
              </a:rPr>
              <a:t>3,913</a:t>
            </a:r>
            <a:r>
              <a:rPr kumimoji="1" lang="ja-JP" altLang="en-US" dirty="0">
                <a:latin typeface="UD デジタル 教科書体 NK-B" panose="02020700000000000000" pitchFamily="18" charset="-128"/>
                <a:ea typeface="UD デジタル 教科書体 NK-B" panose="02020700000000000000" pitchFamily="18" charset="-128"/>
              </a:rPr>
              <a:t>円</a:t>
            </a:r>
            <a:r>
              <a:rPr kumimoji="1" lang="en-US" altLang="ja-JP" dirty="0">
                <a:latin typeface="UD デジタル 教科書体 NK-B" panose="02020700000000000000" pitchFamily="18" charset="-128"/>
                <a:ea typeface="UD デジタル 教科書体 NK-B" panose="02020700000000000000" pitchFamily="18" charset="-128"/>
              </a:rPr>
              <a:t>×  </a:t>
            </a: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en-US" altLang="ja-JP" dirty="0">
                <a:latin typeface="UD デジタル 教科書体 NK-B" panose="02020700000000000000" pitchFamily="18" charset="-128"/>
                <a:ea typeface="UD デジタル 教科書体 NK-B" panose="02020700000000000000" pitchFamily="18" charset="-128"/>
              </a:rPr>
              <a:t>871,924,572</a:t>
            </a:r>
            <a:r>
              <a:rPr kumimoji="1" lang="ja-JP" altLang="en-US" dirty="0">
                <a:latin typeface="UD デジタル 教科書体 NK-B" panose="02020700000000000000" pitchFamily="18" charset="-128"/>
                <a:ea typeface="UD デジタル 教科書体 NK-B" panose="02020700000000000000" pitchFamily="18" charset="-128"/>
              </a:rPr>
              <a:t>株＝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3,411,840,850,230</a:t>
            </a:r>
            <a:r>
              <a:rPr kumimoji="1"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kumimoji="1"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6" name="タイトル 1">
            <a:extLst>
              <a:ext uri="{FF2B5EF4-FFF2-40B4-BE49-F238E27FC236}">
                <a16:creationId xmlns:a16="http://schemas.microsoft.com/office/drawing/2014/main" id="{1786FA2B-2D58-4CC5-AE94-03DF35BBF545}"/>
              </a:ext>
            </a:extLst>
          </p:cNvPr>
          <p:cNvSpPr txBox="1">
            <a:spLocks/>
          </p:cNvSpPr>
          <p:nvPr/>
        </p:nvSpPr>
        <p:spPr>
          <a:xfrm>
            <a:off x="322750" y="144772"/>
            <a:ext cx="6344268"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96799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3B391C-3FE3-41B6-918A-76E1A2D0443E}"/>
              </a:ext>
            </a:extLst>
          </p:cNvPr>
          <p:cNvSpPr>
            <a:spLocks noGrp="1"/>
          </p:cNvSpPr>
          <p:nvPr>
            <p:ph type="title"/>
          </p:nvPr>
        </p:nvSpPr>
        <p:spPr>
          <a:xfrm>
            <a:off x="838200" y="840375"/>
            <a:ext cx="10515600" cy="918977"/>
          </a:xfrm>
        </p:spPr>
        <p:txBody>
          <a:bodyPr>
            <a:normAutofit/>
          </a:bodyPr>
          <a:lstStyle/>
          <a:p>
            <a:r>
              <a:rPr kumimoji="1" lang="ja-JP" altLang="en-US" sz="3600" dirty="0">
                <a:latin typeface="UD デジタル 教科書体 NK-B" panose="02020700000000000000" pitchFamily="18" charset="-128"/>
                <a:ea typeface="UD デジタル 教科書体 NK-B" panose="02020700000000000000" pitchFamily="18" charset="-128"/>
              </a:rPr>
              <a:t>この</a:t>
            </a:r>
            <a:r>
              <a:rPr lang="ja-JP" altLang="en-US" sz="3600" dirty="0">
                <a:latin typeface="UD デジタル 教科書体 NK-B" panose="02020700000000000000" pitchFamily="18" charset="-128"/>
                <a:ea typeface="UD デジタル 教科書体 NK-B" panose="02020700000000000000" pitchFamily="18" charset="-128"/>
              </a:rPr>
              <a:t>４</a:t>
            </a:r>
            <a:r>
              <a:rPr kumimoji="1" lang="ja-JP" altLang="en-US" sz="3600" dirty="0">
                <a:latin typeface="UD デジタル 教科書体 NK-B" panose="02020700000000000000" pitchFamily="18" charset="-128"/>
                <a:ea typeface="UD デジタル 教科書体 NK-B" panose="02020700000000000000" pitchFamily="18" charset="-128"/>
              </a:rPr>
              <a:t>社の</a:t>
            </a:r>
            <a:r>
              <a:rPr kumimoji="1"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日本の株式市場全体</a:t>
            </a:r>
            <a:r>
              <a:rPr kumimoji="1" lang="ja-JP" altLang="en-US" sz="3600" dirty="0">
                <a:latin typeface="UD デジタル 教科書体 NK-B" panose="02020700000000000000" pitchFamily="18" charset="-128"/>
                <a:ea typeface="UD デジタル 教科書体 NK-B" panose="02020700000000000000" pitchFamily="18" charset="-128"/>
              </a:rPr>
              <a:t>での時価総額順位</a:t>
            </a:r>
          </a:p>
        </p:txBody>
      </p:sp>
      <p:sp>
        <p:nvSpPr>
          <p:cNvPr id="3" name="コンテンツ プレースホルダー 2">
            <a:extLst>
              <a:ext uri="{FF2B5EF4-FFF2-40B4-BE49-F238E27FC236}">
                <a16:creationId xmlns:a16="http://schemas.microsoft.com/office/drawing/2014/main" id="{EFB314F0-4DB0-4B7C-B80F-2CF64F06617C}"/>
              </a:ext>
            </a:extLst>
          </p:cNvPr>
          <p:cNvSpPr>
            <a:spLocks noGrp="1"/>
          </p:cNvSpPr>
          <p:nvPr>
            <p:ph idx="1"/>
          </p:nvPr>
        </p:nvSpPr>
        <p:spPr>
          <a:xfrm>
            <a:off x="838200" y="2314937"/>
            <a:ext cx="8803511" cy="3862026"/>
          </a:xfrm>
        </p:spPr>
        <p:txBody>
          <a:bodyPr>
            <a:normAutofit fontScale="92500"/>
          </a:bodyPr>
          <a:lstStyle/>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１位　トヨタ自動車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 39,692,803,486,900</a:t>
            </a:r>
            <a:r>
              <a:rPr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u="sng" dirty="0">
                <a:latin typeface="UD デジタル 教科書体 NK-B" panose="02020700000000000000" pitchFamily="18" charset="-128"/>
                <a:ea typeface="UD デジタル 教科書体 NK-B" panose="02020700000000000000" pitchFamily="18" charset="-128"/>
              </a:rPr>
              <a:t>　　</a:t>
            </a:r>
            <a:endParaRPr kumimoji="1" lang="en-US" altLang="ja-JP" u="sng"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２位　</a:t>
            </a:r>
            <a:r>
              <a:rPr lang="ja-JP" altLang="en-US" dirty="0">
                <a:latin typeface="UD デジタル 教科書体 NK-B" panose="02020700000000000000" pitchFamily="18" charset="-128"/>
                <a:ea typeface="UD デジタル 教科書体 NK-B" panose="02020700000000000000" pitchFamily="18" charset="-128"/>
              </a:rPr>
              <a:t>三菱</a:t>
            </a:r>
            <a:r>
              <a:rPr lang="en-US" altLang="ja-JP" dirty="0">
                <a:latin typeface="UD デジタル 教科書体 NK-B" panose="02020700000000000000" pitchFamily="18" charset="-128"/>
                <a:ea typeface="UD デジタル 教科書体 NK-B" panose="02020700000000000000" pitchFamily="18" charset="-128"/>
              </a:rPr>
              <a:t>UFJ</a:t>
            </a:r>
            <a:r>
              <a:rPr lang="ja-JP" altLang="en-US" dirty="0">
                <a:latin typeface="UD デジタル 教科書体 NK-B" panose="02020700000000000000" pitchFamily="18" charset="-128"/>
                <a:ea typeface="UD デジタル 教科書体 NK-B" panose="02020700000000000000" pitchFamily="18" charset="-128"/>
              </a:rPr>
              <a:t>　</a:t>
            </a:r>
            <a:r>
              <a:rPr lang="en-US" altLang="ja-JP" dirty="0">
                <a:latin typeface="UD デジタル 教科書体 NK-B" panose="02020700000000000000" pitchFamily="18" charset="-128"/>
                <a:ea typeface="UD デジタル 教科書体 NK-B" panose="02020700000000000000" pitchFamily="18" charset="-128"/>
              </a:rPr>
              <a:t>FG</a:t>
            </a:r>
            <a:r>
              <a:rPr kumimoji="1" lang="ja-JP" altLang="en-US" dirty="0">
                <a:latin typeface="UD デジタル 教科書体 NK-B" panose="02020700000000000000" pitchFamily="18" charset="-128"/>
                <a:ea typeface="UD デジタル 教科書体 NK-B" panose="02020700000000000000" pitchFamily="18" charset="-128"/>
              </a:rPr>
              <a:t>　  </a:t>
            </a:r>
            <a:r>
              <a:rPr kumimoji="1" lang="ja-JP" altLang="en-US" dirty="0">
                <a:solidFill>
                  <a:srgbClr val="FF0000"/>
                </a:solidFill>
                <a:latin typeface="UD デジタル 教科書体 NK-B" panose="02020700000000000000" pitchFamily="18" charset="-128"/>
                <a:ea typeface="UD デジタル 教科書体 NK-B" panose="02020700000000000000" pitchFamily="18" charset="-128"/>
              </a:rPr>
              <a:t>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18,000,720,232,200</a:t>
            </a:r>
            <a:r>
              <a:rPr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p>
          <a:p>
            <a:pPr marL="0" indent="0">
              <a:buNone/>
            </a:pPr>
            <a:r>
              <a:rPr kumimoji="1" lang="ja-JP" altLang="en-US" dirty="0">
                <a:latin typeface="UD デジタル 教科書体 NK-B" panose="02020700000000000000" pitchFamily="18" charset="-128"/>
                <a:ea typeface="UD デジタル 教科書体 NK-B" panose="02020700000000000000" pitchFamily="18" charset="-128"/>
              </a:rPr>
              <a:t>　</a:t>
            </a:r>
            <a:endParaRPr kumimoji="1" lang="en-US" altLang="ja-JP"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lang="en-US" altLang="ja-JP" dirty="0">
                <a:latin typeface="UD デジタル 教科書体 NK-B" panose="02020700000000000000" pitchFamily="18" charset="-128"/>
                <a:ea typeface="UD デジタル 教科書体 NK-B" panose="02020700000000000000" pitchFamily="18" charset="-128"/>
              </a:rPr>
              <a:t>7</a:t>
            </a:r>
            <a:r>
              <a:rPr lang="ja-JP" altLang="en-US" dirty="0">
                <a:latin typeface="UD デジタル 教科書体 NK-B" panose="02020700000000000000" pitchFamily="18" charset="-128"/>
                <a:ea typeface="UD デジタル 教科書体 NK-B" panose="02020700000000000000" pitchFamily="18" charset="-128"/>
              </a:rPr>
              <a:t>位　ファーストリテイリング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14,167,197,495,300</a:t>
            </a:r>
            <a:r>
              <a:rPr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dirty="0">
                <a:latin typeface="UD デジタル 教科書体 NK-B" panose="02020700000000000000" pitchFamily="18" charset="-128"/>
                <a:ea typeface="UD デジタル 教科書体 NK-B" panose="02020700000000000000" pitchFamily="18" charset="-128"/>
              </a:rPr>
              <a:t>５６位　イオン　　　　　　　　　　　　　</a:t>
            </a:r>
            <a:r>
              <a:rPr lang="en-US" altLang="ja-JP" u="sng" dirty="0">
                <a:solidFill>
                  <a:srgbClr val="FF0000"/>
                </a:solidFill>
                <a:latin typeface="UD デジタル 教科書体 NK-B" panose="02020700000000000000" pitchFamily="18" charset="-128"/>
                <a:ea typeface="UD デジタル 教科書体 NK-B" panose="02020700000000000000" pitchFamily="18" charset="-128"/>
              </a:rPr>
              <a:t>3,411,840,850,230</a:t>
            </a:r>
            <a:r>
              <a:rPr lang="ja-JP" altLang="en-US" u="sng" dirty="0">
                <a:solidFill>
                  <a:srgbClr val="FF0000"/>
                </a:solidFill>
                <a:latin typeface="UD デジタル 教科書体 NK-B" panose="02020700000000000000" pitchFamily="18" charset="-128"/>
                <a:ea typeface="UD デジタル 教科書体 NK-B" panose="02020700000000000000" pitchFamily="18" charset="-128"/>
              </a:rPr>
              <a:t>円</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8401D453-E1FC-4EB5-BEA4-E7CE2A935AF0}"/>
              </a:ext>
            </a:extLst>
          </p:cNvPr>
          <p:cNvSpPr txBox="1">
            <a:spLocks/>
          </p:cNvSpPr>
          <p:nvPr/>
        </p:nvSpPr>
        <p:spPr>
          <a:xfrm>
            <a:off x="322750" y="144772"/>
            <a:ext cx="6535250"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6" name="右中かっこ 5">
            <a:extLst>
              <a:ext uri="{FF2B5EF4-FFF2-40B4-BE49-F238E27FC236}">
                <a16:creationId xmlns:a16="http://schemas.microsoft.com/office/drawing/2014/main" id="{3A9A2BC6-7C4D-41A9-B7E1-F032BCAF6094}"/>
              </a:ext>
            </a:extLst>
          </p:cNvPr>
          <p:cNvSpPr/>
          <p:nvPr/>
        </p:nvSpPr>
        <p:spPr>
          <a:xfrm>
            <a:off x="9137794" y="2309870"/>
            <a:ext cx="428263" cy="1250066"/>
          </a:xfrm>
          <a:prstGeom prst="rightBrace">
            <a:avLst/>
          </a:prstGeom>
          <a:ln w="60325">
            <a:solidFill>
              <a:srgbClr val="3333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0F812E0-34E1-4BC1-875E-7ED6C6BC6A8F}"/>
              </a:ext>
            </a:extLst>
          </p:cNvPr>
          <p:cNvSpPr txBox="1"/>
          <p:nvPr/>
        </p:nvSpPr>
        <p:spPr>
          <a:xfrm>
            <a:off x="9641711" y="2150073"/>
            <a:ext cx="2731625" cy="1569660"/>
          </a:xfrm>
          <a:prstGeom prst="rect">
            <a:avLst/>
          </a:prstGeom>
          <a:noFill/>
        </p:spPr>
        <p:txBody>
          <a:bodyPr wrap="square" rtlCol="0">
            <a:spAutoFit/>
          </a:bodyPr>
          <a:lstStyle/>
          <a:p>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１位と２位で</a:t>
            </a:r>
            <a:endParaRPr kumimoji="1"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a:p>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時価総額が</a:t>
            </a:r>
            <a:endParaRPr kumimoji="1" lang="en-US" altLang="ja-JP" sz="3200" dirty="0">
              <a:solidFill>
                <a:srgbClr val="FF0000"/>
              </a:solidFill>
              <a:latin typeface="UD デジタル 教科書体 NK-B" panose="02020700000000000000" pitchFamily="18" charset="-128"/>
              <a:ea typeface="UD デジタル 教科書体 NK-B" panose="02020700000000000000" pitchFamily="18" charset="-128"/>
            </a:endParaRPr>
          </a:p>
          <a:p>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倍以上違う！</a:t>
            </a:r>
          </a:p>
        </p:txBody>
      </p:sp>
    </p:spTree>
    <p:custDataLst>
      <p:tags r:id="rId1"/>
    </p:custDataLst>
    <p:extLst>
      <p:ext uri="{BB962C8B-B14F-4D97-AF65-F5344CB8AC3E}">
        <p14:creationId xmlns:p14="http://schemas.microsoft.com/office/powerpoint/2010/main" val="1757642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DBC09A-C2ED-4AF7-A1F1-9D057A27052D}"/>
              </a:ext>
            </a:extLst>
          </p:cNvPr>
          <p:cNvSpPr>
            <a:spLocks noGrp="1"/>
          </p:cNvSpPr>
          <p:nvPr>
            <p:ph type="title"/>
          </p:nvPr>
        </p:nvSpPr>
        <p:spPr>
          <a:xfrm>
            <a:off x="838200" y="808026"/>
            <a:ext cx="10515600" cy="672116"/>
          </a:xfrm>
        </p:spPr>
        <p:txBody>
          <a:bodyPr>
            <a:normAutofit/>
          </a:bodyPr>
          <a:lstStyle/>
          <a:p>
            <a:r>
              <a:rPr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日本企業の時価総額を世界企業と比較すると・・</a:t>
            </a:r>
            <a:endParaRPr kumimoji="1" lang="ja-JP" altLang="en-US" sz="3600" dirty="0">
              <a:solidFill>
                <a:srgbClr val="3333FF"/>
              </a:solidFill>
              <a:latin typeface="UD デジタル 教科書体 NK-B" panose="02020700000000000000" pitchFamily="18" charset="-128"/>
              <a:ea typeface="UD デジタル 教科書体 NK-B" panose="02020700000000000000" pitchFamily="18" charset="-128"/>
            </a:endParaRPr>
          </a:p>
        </p:txBody>
      </p:sp>
      <p:sp>
        <p:nvSpPr>
          <p:cNvPr id="3" name="コンテンツ プレースホルダー 2">
            <a:extLst>
              <a:ext uri="{FF2B5EF4-FFF2-40B4-BE49-F238E27FC236}">
                <a16:creationId xmlns:a16="http://schemas.microsoft.com/office/drawing/2014/main" id="{44514381-1E5C-4206-9F6C-8267398D4D74}"/>
              </a:ext>
            </a:extLst>
          </p:cNvPr>
          <p:cNvSpPr>
            <a:spLocks noGrp="1"/>
          </p:cNvSpPr>
          <p:nvPr>
            <p:ph idx="1"/>
          </p:nvPr>
        </p:nvSpPr>
        <p:spPr>
          <a:xfrm>
            <a:off x="838200" y="1354629"/>
            <a:ext cx="10852230" cy="5613329"/>
          </a:xfrm>
        </p:spPr>
        <p:txBody>
          <a:bodyPr>
            <a:noAutofit/>
          </a:bodyPr>
          <a:lstStyle/>
          <a:p>
            <a:pPr marL="0" indent="0">
              <a:buNone/>
            </a:pPr>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アメリカ</a:t>
            </a:r>
            <a:endParaRPr kumimoji="1" lang="en-US" altLang="ja-JP" sz="24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a:t>
            </a:r>
            <a:r>
              <a:rPr lang="ja-JP" altLang="en-US" sz="4800" dirty="0">
                <a:latin typeface="UD デジタル 教科書体 NK-B" panose="02020700000000000000" pitchFamily="18" charset="-128"/>
                <a:ea typeface="UD デジタル 教科書体 NK-B" panose="02020700000000000000" pitchFamily="18" charset="-128"/>
              </a:rPr>
              <a:t>ＧＡＦＡ</a:t>
            </a:r>
            <a:r>
              <a:rPr lang="ja-JP" altLang="en-US" sz="2400" dirty="0">
                <a:latin typeface="UD デジタル 教科書体 NK-B" panose="02020700000000000000" pitchFamily="18" charset="-128"/>
                <a:ea typeface="UD デジタル 教科書体 NK-B" panose="02020700000000000000" pitchFamily="18" charset="-128"/>
              </a:rPr>
              <a:t>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G</a:t>
            </a:r>
            <a:r>
              <a:rPr lang="en-US" altLang="ja-JP" sz="2400" dirty="0">
                <a:latin typeface="UD デジタル 教科書体 NK-B" panose="02020700000000000000" pitchFamily="18" charset="-128"/>
                <a:ea typeface="UD デジタル 教科書体 NK-B" panose="02020700000000000000" pitchFamily="18" charset="-128"/>
              </a:rPr>
              <a:t>oogle</a:t>
            </a:r>
            <a:r>
              <a:rPr lang="ja-JP" altLang="en-US" sz="2400" dirty="0">
                <a:latin typeface="UD デジタル 教科書体 NK-B" panose="02020700000000000000" pitchFamily="18" charset="-128"/>
                <a:ea typeface="UD デジタル 教科書体 NK-B" panose="02020700000000000000" pitchFamily="18" charset="-128"/>
              </a:rPr>
              <a:t>＝約２１３兆円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A</a:t>
            </a:r>
            <a:r>
              <a:rPr lang="en-US" altLang="ja-JP" sz="2400" dirty="0">
                <a:latin typeface="UD デジタル 教科書体 NK-B" panose="02020700000000000000" pitchFamily="18" charset="-128"/>
                <a:ea typeface="UD デジタル 教科書体 NK-B" panose="02020700000000000000" pitchFamily="18" charset="-128"/>
              </a:rPr>
              <a:t>pple</a:t>
            </a:r>
            <a:r>
              <a:rPr lang="ja-JP" altLang="en-US" sz="2400" dirty="0">
                <a:latin typeface="UD デジタル 教科書体 NK-B" panose="02020700000000000000" pitchFamily="18" charset="-128"/>
                <a:ea typeface="UD デジタル 教科書体 NK-B" panose="02020700000000000000" pitchFamily="18" charset="-128"/>
              </a:rPr>
              <a:t>＝約３９８兆円</a:t>
            </a: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F</a:t>
            </a:r>
            <a:r>
              <a:rPr lang="en-US" altLang="ja-JP" sz="2400" dirty="0">
                <a:latin typeface="UD デジタル 教科書体 NK-B" panose="02020700000000000000" pitchFamily="18" charset="-128"/>
                <a:ea typeface="UD デジタル 教科書体 NK-B" panose="02020700000000000000" pitchFamily="18" charset="-128"/>
              </a:rPr>
              <a:t>acebook</a:t>
            </a:r>
            <a:r>
              <a:rPr lang="ja-JP" altLang="en-US" sz="2400" dirty="0">
                <a:latin typeface="UD デジタル 教科書体 NK-B" panose="02020700000000000000" pitchFamily="18" charset="-128"/>
                <a:ea typeface="UD デジタル 教科書体 NK-B" panose="02020700000000000000" pitchFamily="18" charset="-128"/>
              </a:rPr>
              <a:t>＝約１１４兆円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A</a:t>
            </a:r>
            <a:r>
              <a:rPr lang="en-US" altLang="ja-JP" sz="2400" dirty="0">
                <a:latin typeface="UD デジタル 教科書体 NK-B" panose="02020700000000000000" pitchFamily="18" charset="-128"/>
                <a:ea typeface="UD デジタル 教科書体 NK-B" panose="02020700000000000000" pitchFamily="18" charset="-128"/>
              </a:rPr>
              <a:t>mazon</a:t>
            </a:r>
            <a:r>
              <a:rPr lang="ja-JP" altLang="en-US" sz="2400" dirty="0">
                <a:latin typeface="UD デジタル 教科書体 NK-B" panose="02020700000000000000" pitchFamily="18" charset="-128"/>
                <a:ea typeface="UD デジタル 教科書体 NK-B" panose="02020700000000000000" pitchFamily="18" charset="-128"/>
              </a:rPr>
              <a:t>＝約２００兆円）</a:t>
            </a: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中国</a:t>
            </a:r>
            <a:endParaRPr kumimoji="1" lang="en-US" altLang="ja-JP" sz="24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a:t>
            </a:r>
            <a:r>
              <a:rPr lang="en-US" altLang="ja-JP" sz="3600" dirty="0">
                <a:latin typeface="UD デジタル 教科書体 NK-B" panose="02020700000000000000" pitchFamily="18" charset="-128"/>
                <a:ea typeface="UD デジタル 教科書体 NK-B" panose="02020700000000000000" pitchFamily="18" charset="-128"/>
              </a:rPr>
              <a:t>BAT</a:t>
            </a:r>
            <a:r>
              <a:rPr lang="ja-JP" altLang="en-US" sz="2400" dirty="0">
                <a:latin typeface="UD デジタル 教科書体 NK-B" panose="02020700000000000000" pitchFamily="18" charset="-128"/>
                <a:ea typeface="UD デジタル 教科書体 NK-B" panose="02020700000000000000" pitchFamily="18" charset="-128"/>
              </a:rPr>
              <a:t>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B</a:t>
            </a:r>
            <a:r>
              <a:rPr lang="en-US" altLang="ja-JP" sz="2400" dirty="0">
                <a:latin typeface="UD デジタル 教科書体 NK-B" panose="02020700000000000000" pitchFamily="18" charset="-128"/>
                <a:ea typeface="UD デジタル 教科書体 NK-B" panose="02020700000000000000" pitchFamily="18" charset="-128"/>
              </a:rPr>
              <a:t>aidu</a:t>
            </a:r>
            <a:r>
              <a:rPr lang="ja-JP" altLang="en-US" sz="2400" dirty="0">
                <a:latin typeface="UD デジタル 教科書体 NK-B" panose="02020700000000000000" pitchFamily="18" charset="-128"/>
                <a:ea typeface="UD デジタル 教科書体 NK-B" panose="02020700000000000000" pitchFamily="18" charset="-128"/>
              </a:rPr>
              <a:t>＝約４２兆円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A</a:t>
            </a:r>
            <a:r>
              <a:rPr lang="en-US" altLang="ja-JP" sz="2400" dirty="0">
                <a:latin typeface="UD デジタル 教科書体 NK-B" panose="02020700000000000000" pitchFamily="18" charset="-128"/>
                <a:ea typeface="UD デジタル 教科書体 NK-B" panose="02020700000000000000" pitchFamily="18" charset="-128"/>
              </a:rPr>
              <a:t>libaba</a:t>
            </a:r>
            <a:r>
              <a:rPr lang="ja-JP" altLang="en-US" sz="2400" dirty="0">
                <a:latin typeface="UD デジタル 教科書体 NK-B" panose="02020700000000000000" pitchFamily="18" charset="-128"/>
                <a:ea typeface="UD デジタル 教科書体 NK-B" panose="02020700000000000000" pitchFamily="18" charset="-128"/>
              </a:rPr>
              <a:t>＝約２９０兆円</a:t>
            </a: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a:t>
            </a:r>
            <a:r>
              <a:rPr lang="en-US" altLang="ja-JP" sz="2400" dirty="0">
                <a:solidFill>
                  <a:srgbClr val="00B0F0"/>
                </a:solidFill>
                <a:latin typeface="UD デジタル 教科書体 NK-B" panose="02020700000000000000" pitchFamily="18" charset="-128"/>
                <a:ea typeface="UD デジタル 教科書体 NK-B" panose="02020700000000000000" pitchFamily="18" charset="-128"/>
              </a:rPr>
              <a:t>T</a:t>
            </a:r>
            <a:r>
              <a:rPr lang="en-US" altLang="ja-JP" sz="2400" dirty="0">
                <a:latin typeface="UD デジタル 教科書体 NK-B" panose="02020700000000000000" pitchFamily="18" charset="-128"/>
                <a:ea typeface="UD デジタル 教科書体 NK-B" panose="02020700000000000000" pitchFamily="18" charset="-128"/>
              </a:rPr>
              <a:t>encent</a:t>
            </a:r>
            <a:r>
              <a:rPr lang="ja-JP" altLang="en-US" sz="2400" dirty="0">
                <a:latin typeface="UD デジタル 教科書体 NK-B" panose="02020700000000000000" pitchFamily="18" charset="-128"/>
                <a:ea typeface="UD デジタル 教科書体 NK-B" panose="02020700000000000000" pitchFamily="18" charset="-128"/>
              </a:rPr>
              <a:t>＝約６２兆円　）</a:t>
            </a: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日本　　</a:t>
            </a:r>
            <a:endParaRPr lang="en-US" altLang="ja-JP" sz="24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2400" dirty="0">
                <a:latin typeface="UD デジタル 教科書体 NK-B" panose="02020700000000000000" pitchFamily="18" charset="-128"/>
                <a:ea typeface="UD デジタル 教科書体 NK-B" panose="02020700000000000000" pitchFamily="18" charset="-128"/>
              </a:rPr>
              <a:t>　時価総額　　　</a:t>
            </a:r>
            <a:r>
              <a:rPr lang="ja-JP" altLang="en-US" sz="2400" dirty="0">
                <a:latin typeface="UD デジタル 教科書体 NK-B" panose="02020700000000000000" pitchFamily="18" charset="-128"/>
                <a:ea typeface="UD デジタル 教科書体 NK-B" panose="02020700000000000000" pitchFamily="18" charset="-128"/>
              </a:rPr>
              <a:t>（トヨタ自動車＝約</a:t>
            </a:r>
            <a:r>
              <a:rPr lang="en-US" altLang="ja-JP" sz="2400" dirty="0">
                <a:latin typeface="UD デジタル 教科書体 NK-B" panose="02020700000000000000" pitchFamily="18" charset="-128"/>
                <a:ea typeface="UD デジタル 教科書体 NK-B" panose="02020700000000000000" pitchFamily="18" charset="-128"/>
              </a:rPr>
              <a:t>40</a:t>
            </a:r>
            <a:r>
              <a:rPr lang="ja-JP" altLang="en-US" sz="2400" dirty="0">
                <a:latin typeface="UD デジタル 教科書体 NK-B" panose="02020700000000000000" pitchFamily="18" charset="-128"/>
                <a:ea typeface="UD デジタル 教科書体 NK-B" panose="02020700000000000000" pitchFamily="18" charset="-128"/>
              </a:rPr>
              <a:t>兆円　三菱</a:t>
            </a:r>
            <a:r>
              <a:rPr lang="en-US" altLang="ja-JP" sz="2400" dirty="0">
                <a:latin typeface="UD デジタル 教科書体 NK-B" panose="02020700000000000000" pitchFamily="18" charset="-128"/>
                <a:ea typeface="UD デジタル 教科書体 NK-B" panose="02020700000000000000" pitchFamily="18" charset="-128"/>
              </a:rPr>
              <a:t>UFJ FG</a:t>
            </a:r>
            <a:r>
              <a:rPr lang="ja-JP" altLang="en-US" sz="2400" dirty="0">
                <a:latin typeface="UD デジタル 教科書体 NK-B" panose="02020700000000000000" pitchFamily="18" charset="-128"/>
                <a:ea typeface="UD デジタル 教科書体 NK-B" panose="02020700000000000000" pitchFamily="18" charset="-128"/>
              </a:rPr>
              <a:t>＝約</a:t>
            </a:r>
            <a:r>
              <a:rPr lang="en-US" altLang="ja-JP" sz="2400" dirty="0">
                <a:latin typeface="UD デジタル 教科書体 NK-B" panose="02020700000000000000" pitchFamily="18" charset="-128"/>
                <a:ea typeface="UD デジタル 教科書体 NK-B" panose="02020700000000000000" pitchFamily="18" charset="-128"/>
              </a:rPr>
              <a:t>18</a:t>
            </a:r>
            <a:r>
              <a:rPr lang="ja-JP" altLang="en-US" sz="2400" dirty="0">
                <a:latin typeface="UD デジタル 教科書体 NK-B" panose="02020700000000000000" pitchFamily="18" charset="-128"/>
                <a:ea typeface="UD デジタル 教科書体 NK-B" panose="02020700000000000000" pitchFamily="18" charset="-128"/>
              </a:rPr>
              <a:t>兆円</a:t>
            </a: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　</a:t>
            </a:r>
            <a:r>
              <a:rPr kumimoji="1" lang="ja-JP" altLang="en-US" sz="2400" dirty="0">
                <a:latin typeface="UD デジタル 教科書体 NK-B" panose="02020700000000000000" pitchFamily="18" charset="-128"/>
                <a:ea typeface="UD デジタル 教科書体 NK-B" panose="02020700000000000000" pitchFamily="18" charset="-128"/>
              </a:rPr>
              <a:t>上位４社　　  　ソニーグループ</a:t>
            </a:r>
            <a:r>
              <a:rPr lang="ja-JP" altLang="en-US" sz="2400" dirty="0">
                <a:latin typeface="UD デジタル 教科書体 NK-B" panose="02020700000000000000" pitchFamily="18" charset="-128"/>
                <a:ea typeface="UD デジタル 教科書体 NK-B" panose="02020700000000000000" pitchFamily="18" charset="-128"/>
              </a:rPr>
              <a:t>＝約</a:t>
            </a:r>
            <a:r>
              <a:rPr lang="en-US" altLang="ja-JP" sz="2400" dirty="0">
                <a:latin typeface="UD デジタル 教科書体 NK-B" panose="02020700000000000000" pitchFamily="18" charset="-128"/>
                <a:ea typeface="UD デジタル 教科書体 NK-B" panose="02020700000000000000" pitchFamily="18" charset="-128"/>
              </a:rPr>
              <a:t>16</a:t>
            </a:r>
            <a:r>
              <a:rPr lang="ja-JP" altLang="en-US" sz="2400" dirty="0">
                <a:latin typeface="UD デジタル 教科書体 NK-B" panose="02020700000000000000" pitchFamily="18" charset="-128"/>
                <a:ea typeface="UD デジタル 教科書体 NK-B" panose="02020700000000000000" pitchFamily="18" charset="-128"/>
              </a:rPr>
              <a:t>兆円　</a:t>
            </a:r>
            <a:r>
              <a:rPr kumimoji="1" lang="ja-JP" altLang="en-US" sz="2400" dirty="0">
                <a:latin typeface="UD デジタル 教科書体 NK-B" panose="02020700000000000000" pitchFamily="18" charset="-128"/>
                <a:ea typeface="UD デジタル 教科書体 NK-B" panose="02020700000000000000" pitchFamily="18" charset="-128"/>
              </a:rPr>
              <a:t>）</a:t>
            </a:r>
            <a:endParaRPr kumimoji="1"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lang="en-US" altLang="ja-JP" sz="2400" dirty="0">
                <a:latin typeface="UD デジタル 教科書体 NK-B" panose="02020700000000000000" pitchFamily="18" charset="-128"/>
                <a:ea typeface="UD デジタル 教科書体 NK-B" panose="02020700000000000000" pitchFamily="18" charset="-128"/>
              </a:rPr>
              <a:t>※</a:t>
            </a:r>
            <a:r>
              <a:rPr lang="ja-JP" altLang="en-US" sz="2400" dirty="0">
                <a:latin typeface="UD デジタル 教科書体 NK-B" panose="02020700000000000000" pitchFamily="18" charset="-128"/>
                <a:ea typeface="UD デジタル 教科書体 NK-B" panose="02020700000000000000" pitchFamily="18" charset="-128"/>
              </a:rPr>
              <a:t>令和６年９月１２日現在の時価総額。</a:t>
            </a:r>
            <a:r>
              <a:rPr lang="en-US" altLang="ja-JP" sz="2400" dirty="0">
                <a:latin typeface="UD デジタル 教科書体 NK-B" panose="02020700000000000000" pitchFamily="18" charset="-128"/>
                <a:ea typeface="UD デジタル 教科書体 NK-B" panose="02020700000000000000" pitchFamily="18" charset="-128"/>
              </a:rPr>
              <a:t>Facebook</a:t>
            </a:r>
            <a:r>
              <a:rPr lang="ja-JP" altLang="en-US" sz="2400" dirty="0">
                <a:latin typeface="UD デジタル 教科書体 NK-B" panose="02020700000000000000" pitchFamily="18" charset="-128"/>
                <a:ea typeface="UD デジタル 教科書体 NK-B" panose="02020700000000000000" pitchFamily="18" charset="-128"/>
              </a:rPr>
              <a:t>は</a:t>
            </a:r>
            <a:r>
              <a:rPr lang="en-US" altLang="ja-JP" sz="2400" dirty="0">
                <a:latin typeface="UD デジタル 教科書体 NK-B" panose="02020700000000000000" pitchFamily="18" charset="-128"/>
                <a:ea typeface="UD デジタル 教科書体 NK-B" panose="02020700000000000000" pitchFamily="18" charset="-128"/>
              </a:rPr>
              <a:t>Meta</a:t>
            </a:r>
            <a:r>
              <a:rPr lang="ja-JP" altLang="en-US" sz="2400" dirty="0">
                <a:latin typeface="UD デジタル 教科書体 NK-B" panose="02020700000000000000" pitchFamily="18" charset="-128"/>
                <a:ea typeface="UD デジタル 教科書体 NK-B" panose="02020700000000000000" pitchFamily="18" charset="-128"/>
              </a:rPr>
              <a:t>に社名が変更している。</a:t>
            </a:r>
            <a:endParaRPr kumimoji="1" lang="ja-JP" altLang="en-US" sz="2400" dirty="0">
              <a:latin typeface="UD デジタル 教科書体 NK-B" panose="02020700000000000000" pitchFamily="18" charset="-128"/>
              <a:ea typeface="UD デジタル 教科書体 NK-B" panose="02020700000000000000" pitchFamily="18" charset="-128"/>
            </a:endParaRPr>
          </a:p>
        </p:txBody>
      </p:sp>
      <p:sp>
        <p:nvSpPr>
          <p:cNvPr id="5" name="タイトル 1">
            <a:extLst>
              <a:ext uri="{FF2B5EF4-FFF2-40B4-BE49-F238E27FC236}">
                <a16:creationId xmlns:a16="http://schemas.microsoft.com/office/drawing/2014/main" id="{234CA69B-9831-4B4E-B337-1B41CF1566DF}"/>
              </a:ext>
            </a:extLst>
          </p:cNvPr>
          <p:cNvSpPr txBox="1">
            <a:spLocks/>
          </p:cNvSpPr>
          <p:nvPr/>
        </p:nvSpPr>
        <p:spPr>
          <a:xfrm>
            <a:off x="0" y="261422"/>
            <a:ext cx="6506313" cy="5466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698670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CC6D107-63BF-4CCF-9361-DE1883C7FB3F}"/>
              </a:ext>
            </a:extLst>
          </p:cNvPr>
          <p:cNvSpPr>
            <a:spLocks noGrp="1"/>
          </p:cNvSpPr>
          <p:nvPr>
            <p:ph idx="1"/>
          </p:nvPr>
        </p:nvSpPr>
        <p:spPr>
          <a:xfrm>
            <a:off x="710879" y="844952"/>
            <a:ext cx="10515600" cy="5162309"/>
          </a:xfrm>
        </p:spPr>
        <p:txBody>
          <a:bodyPr>
            <a:normAutofit/>
          </a:bodyPr>
          <a:lstStyle/>
          <a:p>
            <a:pPr marL="0" indent="0">
              <a:buNone/>
            </a:pPr>
            <a:r>
              <a:rPr kumimoji="1" lang="ja-JP" altLang="en-US" sz="3600" dirty="0">
                <a:latin typeface="UD デジタル 教科書体 NK-B" panose="02020700000000000000" pitchFamily="18" charset="-128"/>
                <a:ea typeface="UD デジタル 教科書体 NK-B" panose="02020700000000000000" pitchFamily="18" charset="-128"/>
              </a:rPr>
              <a:t>最後に個別銘柄の株価の変動要因</a:t>
            </a:r>
            <a:endParaRPr kumimoji="1" lang="en-US" altLang="ja-JP" sz="3600" dirty="0">
              <a:latin typeface="UD デジタル 教科書体 NK-B" panose="02020700000000000000" pitchFamily="18" charset="-128"/>
              <a:ea typeface="UD デジタル 教科書体 NK-B" panose="02020700000000000000" pitchFamily="18" charset="-128"/>
            </a:endParaRPr>
          </a:p>
          <a:p>
            <a:pPr marL="0" indent="0">
              <a:buNone/>
            </a:pPr>
            <a:endParaRPr lang="en-US" altLang="ja-JP" sz="3600" dirty="0">
              <a:latin typeface="UD デジタル 教科書体 NK-B" panose="02020700000000000000" pitchFamily="18" charset="-128"/>
              <a:ea typeface="UD デジタル 教科書体 NK-B" panose="02020700000000000000" pitchFamily="18" charset="-128"/>
            </a:endParaRPr>
          </a:p>
          <a:p>
            <a:pPr marL="0" indent="0">
              <a:buNone/>
            </a:pPr>
            <a:r>
              <a:rPr kumimoji="1" lang="ja-JP" altLang="en-US" sz="3600" dirty="0">
                <a:solidFill>
                  <a:srgbClr val="3333FF"/>
                </a:solidFill>
                <a:latin typeface="UD デジタル 教科書体 NK-B" panose="02020700000000000000" pitchFamily="18" charset="-128"/>
                <a:ea typeface="UD デジタル 教科書体 NK-B" panose="02020700000000000000" pitchFamily="18" charset="-128"/>
              </a:rPr>
              <a:t>   １　個別の企業に関する要因</a:t>
            </a:r>
            <a:endParaRPr kumimoji="1" lang="en-US" altLang="ja-JP" sz="3600" dirty="0">
              <a:solidFill>
                <a:srgbClr val="3333FF"/>
              </a:solidFill>
              <a:latin typeface="UD デジタル 教科書体 NK-B" panose="02020700000000000000" pitchFamily="18" charset="-128"/>
              <a:ea typeface="UD デジタル 教科書体 NK-B" panose="02020700000000000000" pitchFamily="18" charset="-128"/>
            </a:endParaRPr>
          </a:p>
          <a:p>
            <a:pPr marL="0" indent="0">
              <a:buNone/>
            </a:pPr>
            <a:endParaRPr kumimoji="1" lang="en-US" altLang="ja-JP" sz="36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　　　企業業績　</a:t>
            </a:r>
            <a:r>
              <a:rPr lang="ja-JP" altLang="en-US" sz="3600" dirty="0">
                <a:solidFill>
                  <a:srgbClr val="FF0000"/>
                </a:solidFill>
                <a:latin typeface="UD デジタル 教科書体 NK-B" panose="02020700000000000000" pitchFamily="18" charset="-128"/>
                <a:ea typeface="UD デジタル 教科書体 NK-B" panose="02020700000000000000" pitchFamily="18" charset="-128"/>
              </a:rPr>
              <a:t>←　最重要</a:t>
            </a:r>
            <a:endParaRPr lang="en-US" altLang="ja-JP" sz="3600" dirty="0">
              <a:solidFill>
                <a:srgbClr val="FF0000"/>
              </a:solidFill>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　　　新商品や新サービスなどの情報</a:t>
            </a:r>
            <a:endParaRPr lang="en-US" altLang="ja-JP" sz="36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　　　配当金の増減</a:t>
            </a:r>
            <a:endParaRPr lang="en-US" altLang="ja-JP" sz="36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3600" dirty="0">
                <a:latin typeface="UD デジタル 教科書体 NK-B" panose="02020700000000000000" pitchFamily="18" charset="-128"/>
                <a:ea typeface="UD デジタル 教科書体 NK-B" panose="02020700000000000000" pitchFamily="18" charset="-128"/>
              </a:rPr>
              <a:t>　　　自社株買いなど</a:t>
            </a:r>
            <a:endParaRPr lang="en-US" altLang="ja-JP" sz="3600" dirty="0">
              <a:latin typeface="UD デジタル 教科書体 NK-B" panose="02020700000000000000" pitchFamily="18" charset="-128"/>
              <a:ea typeface="UD デジタル 教科書体 NK-B" panose="02020700000000000000" pitchFamily="18" charset="-128"/>
            </a:endParaRPr>
          </a:p>
        </p:txBody>
      </p:sp>
      <p:sp>
        <p:nvSpPr>
          <p:cNvPr id="4" name="タイトル 1">
            <a:extLst>
              <a:ext uri="{FF2B5EF4-FFF2-40B4-BE49-F238E27FC236}">
                <a16:creationId xmlns:a16="http://schemas.microsoft.com/office/drawing/2014/main" id="{47E643F6-9136-49ED-969E-27072963E83F}"/>
              </a:ext>
            </a:extLst>
          </p:cNvPr>
          <p:cNvSpPr txBox="1">
            <a:spLocks noGrp="1"/>
          </p:cNvSpPr>
          <p:nvPr>
            <p:ph type="title"/>
          </p:nvPr>
        </p:nvSpPr>
        <p:spPr>
          <a:xfrm>
            <a:off x="398362" y="106017"/>
            <a:ext cx="6466264" cy="49614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dirty="0">
                <a:latin typeface="UD デジタル 教科書体 NK-B" panose="02020700000000000000" pitchFamily="18" charset="-128"/>
                <a:ea typeface="UD デジタル 教科書体 NK-B" panose="02020700000000000000" pitchFamily="18" charset="-128"/>
              </a:rPr>
              <a:t>個別銘柄の株価の見方</a:t>
            </a:r>
            <a:r>
              <a:rPr lang="ja-JP" altLang="en-US" sz="3200" dirty="0">
                <a:latin typeface="UD デジタル 教科書体 NK-B" panose="02020700000000000000" pitchFamily="18" charset="-128"/>
                <a:ea typeface="UD デジタル 教科書体 NK-B" panose="02020700000000000000" pitchFamily="18" charset="-128"/>
              </a:rPr>
              <a:t>と</a:t>
            </a:r>
            <a:r>
              <a:rPr lang="ja-JP" altLang="ja-JP" sz="3200" dirty="0">
                <a:latin typeface="UD デジタル 教科書体 NK-B" panose="02020700000000000000" pitchFamily="18" charset="-128"/>
                <a:ea typeface="UD デジタル 教科書体 NK-B" panose="02020700000000000000" pitchFamily="18" charset="-128"/>
              </a:rPr>
              <a:t>時価総額</a:t>
            </a:r>
            <a:endParaRPr lang="ja-JP" altLang="en-US" sz="32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41598209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9.2"/>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362</TotalTime>
  <Words>1379</Words>
  <Application>Microsoft Office PowerPoint</Application>
  <PresentationFormat>ワイド画面</PresentationFormat>
  <Paragraphs>117</Paragraphs>
  <Slides>10</Slides>
  <Notes>10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UD デジタル 教科書体 NK-B</vt:lpstr>
      <vt:lpstr>游ゴシック</vt:lpstr>
      <vt:lpstr>游ゴシック Light</vt:lpstr>
      <vt:lpstr>Arial</vt:lpstr>
      <vt:lpstr>Office テーマ</vt:lpstr>
      <vt:lpstr>株式に関する学習③  個別銘柄の株価の見方と時価総額</vt:lpstr>
      <vt:lpstr>PowerPoint プレゼンテーション</vt:lpstr>
      <vt:lpstr>PowerPoint プレゼンテーション</vt:lpstr>
      <vt:lpstr>正解は  　　　トヨタ自動車です</vt:lpstr>
      <vt:lpstr>PowerPoint プレゼンテーション</vt:lpstr>
      <vt:lpstr>この４社の時価総額での順位（令和６年９月１２日現在）</vt:lpstr>
      <vt:lpstr>この４社の日本の株式市場全体での時価総額順位</vt:lpstr>
      <vt:lpstr>日本企業の時価総額を世界企業と比較すると・・</vt:lpstr>
      <vt:lpstr>個別銘柄の株価の見方と時価総額</vt:lpstr>
      <vt:lpstr>最後に個別銘柄の株価の変動要因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その４　個別銘柄の株価の見方と 時価総額</dc:title>
  <cp:revision>37</cp:revision>
  <cp:lastPrinted>2025-02-27T06:50:37Z</cp:lastPrinted>
  <dcterms:created xsi:type="dcterms:W3CDTF">2020-05-04T10:58:45Z</dcterms:created>
  <dcterms:modified xsi:type="dcterms:W3CDTF">2025-03-19T02:41:08Z</dcterms:modified>
</cp:coreProperties>
</file>