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tags/tag2.xml" ContentType="application/vnd.openxmlformats-officedocument.presentationml.tags+xml"/>
  <Override PartName="/ppt/notesSlides/notesSlide7.xml" ContentType="application/vnd.openxmlformats-officedocument.presentationml.notesSlide+xml"/>
  <Override PartName="/ppt/tags/tag3.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3"/>
  </p:notesMasterIdLst>
  <p:handoutMasterIdLst>
    <p:handoutMasterId r:id="rId14"/>
  </p:handoutMasterIdLst>
  <p:sldIdLst>
    <p:sldId id="257" r:id="rId2"/>
    <p:sldId id="258" r:id="rId3"/>
    <p:sldId id="266" r:id="rId4"/>
    <p:sldId id="259" r:id="rId5"/>
    <p:sldId id="260" r:id="rId6"/>
    <p:sldId id="261" r:id="rId7"/>
    <p:sldId id="262" r:id="rId8"/>
    <p:sldId id="264" r:id="rId9"/>
    <p:sldId id="263" r:id="rId10"/>
    <p:sldId id="267" r:id="rId11"/>
    <p:sldId id="265" r:id="rId12"/>
  </p:sldIdLst>
  <p:sldSz cx="12192000" cy="6858000"/>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2066D8-C061-4C76-82F3-297405FA4A5A}" v="1" dt="2025-03-17T07:20:34.4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82387" autoAdjust="0"/>
  </p:normalViewPr>
  <p:slideViewPr>
    <p:cSldViewPr snapToGrid="0">
      <p:cViewPr varScale="1">
        <p:scale>
          <a:sx n="81" d="100"/>
          <a:sy n="81" d="100"/>
        </p:scale>
        <p:origin x="520" y="68"/>
      </p:cViewPr>
      <p:guideLst/>
    </p:cSldViewPr>
  </p:slideViewPr>
  <p:notesTextViewPr>
    <p:cViewPr>
      <p:scale>
        <a:sx n="1" d="1"/>
        <a:sy n="1" d="1"/>
      </p:scale>
      <p:origin x="0" y="0"/>
    </p:cViewPr>
  </p:notesTextViewPr>
  <p:notesViewPr>
    <p:cSldViewPr snapToGrid="0">
      <p:cViewPr varScale="1">
        <p:scale>
          <a:sx n="101" d="100"/>
          <a:sy n="101" d="100"/>
        </p:scale>
        <p:origin x="1240"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総合教育センター 14" userId="ae2521e3-be90-45c4-b4e1-0f1ffbbe7174" providerId="ADAL" clId="{BC2066D8-C061-4C76-82F3-297405FA4A5A}"/>
    <pc:docChg chg="custSel modSld">
      <pc:chgData name="総合教育センター 14" userId="ae2521e3-be90-45c4-b4e1-0f1ffbbe7174" providerId="ADAL" clId="{BC2066D8-C061-4C76-82F3-297405FA4A5A}" dt="2025-03-19T00:53:36.677" v="267" actId="20577"/>
      <pc:docMkLst>
        <pc:docMk/>
      </pc:docMkLst>
      <pc:sldChg chg="delSp mod modTransition modAnim modNotesTx">
        <pc:chgData name="総合教育センター 14" userId="ae2521e3-be90-45c4-b4e1-0f1ffbbe7174" providerId="ADAL" clId="{BC2066D8-C061-4C76-82F3-297405FA4A5A}" dt="2025-03-19T00:53:36.677" v="267" actId="20577"/>
        <pc:sldMkLst>
          <pc:docMk/>
          <pc:sldMk cId="2094352603" sldId="257"/>
        </pc:sldMkLst>
      </pc:sldChg>
      <pc:sldChg chg="delSp modTransition modAnim modNotesTx">
        <pc:chgData name="総合教育センター 14" userId="ae2521e3-be90-45c4-b4e1-0f1ffbbe7174" providerId="ADAL" clId="{BC2066D8-C061-4C76-82F3-297405FA4A5A}" dt="2025-03-17T07:29:22.204" v="235" actId="2711"/>
        <pc:sldMkLst>
          <pc:docMk/>
          <pc:sldMk cId="3788134138" sldId="258"/>
        </pc:sldMkLst>
      </pc:sldChg>
      <pc:sldChg chg="delSp modTransition modAnim modNotesTx">
        <pc:chgData name="総合教育センター 14" userId="ae2521e3-be90-45c4-b4e1-0f1ffbbe7174" providerId="ADAL" clId="{BC2066D8-C061-4C76-82F3-297405FA4A5A}" dt="2025-03-17T07:29:34.538" v="241" actId="2711"/>
        <pc:sldMkLst>
          <pc:docMk/>
          <pc:sldMk cId="517767331" sldId="259"/>
        </pc:sldMkLst>
      </pc:sldChg>
      <pc:sldChg chg="delSp modTransition modAnim modNotesTx">
        <pc:chgData name="総合教育センター 14" userId="ae2521e3-be90-45c4-b4e1-0f1ffbbe7174" providerId="ADAL" clId="{BC2066D8-C061-4C76-82F3-297405FA4A5A}" dt="2025-03-17T07:29:40.963" v="244" actId="2711"/>
        <pc:sldMkLst>
          <pc:docMk/>
          <pc:sldMk cId="2098783365" sldId="260"/>
        </pc:sldMkLst>
      </pc:sldChg>
      <pc:sldChg chg="delSp modTransition modAnim modNotesTx">
        <pc:chgData name="総合教育センター 14" userId="ae2521e3-be90-45c4-b4e1-0f1ffbbe7174" providerId="ADAL" clId="{BC2066D8-C061-4C76-82F3-297405FA4A5A}" dt="2025-03-17T07:29:59.835" v="247" actId="2711"/>
        <pc:sldMkLst>
          <pc:docMk/>
          <pc:sldMk cId="3322146189" sldId="261"/>
        </pc:sldMkLst>
      </pc:sldChg>
      <pc:sldChg chg="delSp modTransition modAnim modNotesTx">
        <pc:chgData name="総合教育センター 14" userId="ae2521e3-be90-45c4-b4e1-0f1ffbbe7174" providerId="ADAL" clId="{BC2066D8-C061-4C76-82F3-297405FA4A5A}" dt="2025-03-17T07:30:06.957" v="250" actId="2711"/>
        <pc:sldMkLst>
          <pc:docMk/>
          <pc:sldMk cId="3531591660" sldId="262"/>
        </pc:sldMkLst>
      </pc:sldChg>
      <pc:sldChg chg="delSp modTransition modAnim modNotesTx">
        <pc:chgData name="総合教育センター 14" userId="ae2521e3-be90-45c4-b4e1-0f1ffbbe7174" providerId="ADAL" clId="{BC2066D8-C061-4C76-82F3-297405FA4A5A}" dt="2025-03-17T07:30:19.726" v="256" actId="2711"/>
        <pc:sldMkLst>
          <pc:docMk/>
          <pc:sldMk cId="2105824883" sldId="263"/>
        </pc:sldMkLst>
      </pc:sldChg>
      <pc:sldChg chg="delSp modTransition modAnim modNotesTx">
        <pc:chgData name="総合教育センター 14" userId="ae2521e3-be90-45c4-b4e1-0f1ffbbe7174" providerId="ADAL" clId="{BC2066D8-C061-4C76-82F3-297405FA4A5A}" dt="2025-03-17T07:30:12.699" v="253" actId="2711"/>
        <pc:sldMkLst>
          <pc:docMk/>
          <pc:sldMk cId="1220057558" sldId="264"/>
        </pc:sldMkLst>
      </pc:sldChg>
      <pc:sldChg chg="delSp modTransition modAnim modNotesTx">
        <pc:chgData name="総合教育センター 14" userId="ae2521e3-be90-45c4-b4e1-0f1ffbbe7174" providerId="ADAL" clId="{BC2066D8-C061-4C76-82F3-297405FA4A5A}" dt="2025-03-17T07:30:32.431" v="262" actId="2711"/>
        <pc:sldMkLst>
          <pc:docMk/>
          <pc:sldMk cId="3253972110" sldId="265"/>
        </pc:sldMkLst>
      </pc:sldChg>
      <pc:sldChg chg="delSp modTransition modAnim modNotesTx">
        <pc:chgData name="総合教育センター 14" userId="ae2521e3-be90-45c4-b4e1-0f1ffbbe7174" providerId="ADAL" clId="{BC2066D8-C061-4C76-82F3-297405FA4A5A}" dt="2025-03-17T07:29:28.478" v="238" actId="2711"/>
        <pc:sldMkLst>
          <pc:docMk/>
          <pc:sldMk cId="3015142078" sldId="266"/>
        </pc:sldMkLst>
      </pc:sldChg>
      <pc:sldChg chg="delSp modTransition modAnim modNotesTx">
        <pc:chgData name="総合教育センター 14" userId="ae2521e3-be90-45c4-b4e1-0f1ffbbe7174" providerId="ADAL" clId="{BC2066D8-C061-4C76-82F3-297405FA4A5A}" dt="2025-03-17T07:30:26.827" v="259" actId="2711"/>
        <pc:sldMkLst>
          <pc:docMk/>
          <pc:sldMk cId="2250581069" sldId="267"/>
        </pc:sldMkLst>
      </pc:sldChg>
    </pc:docChg>
  </pc:docChgLst>
  <pc:docChgLst>
    <pc:chgData name="総合教育センター 14" userId="ae2521e3-be90-45c4-b4e1-0f1ffbbe7174" providerId="ADAL" clId="{7C4C8F3A-F69D-4AB0-98DC-29E839F1D7A4}"/>
    <pc:docChg chg="undo custSel modSld modNotesMaster">
      <pc:chgData name="総合教育センター 14" userId="ae2521e3-be90-45c4-b4e1-0f1ffbbe7174" providerId="ADAL" clId="{7C4C8F3A-F69D-4AB0-98DC-29E839F1D7A4}" dt="2025-02-27T06:50:57.510" v="139"/>
      <pc:docMkLst>
        <pc:docMk/>
      </pc:docMkLst>
      <pc:sldChg chg="addSp delSp modSp mod">
        <pc:chgData name="総合教育センター 14" userId="ae2521e3-be90-45c4-b4e1-0f1ffbbe7174" providerId="ADAL" clId="{7C4C8F3A-F69D-4AB0-98DC-29E839F1D7A4}" dt="2025-02-27T05:30:16.971" v="77" actId="1076"/>
        <pc:sldMkLst>
          <pc:docMk/>
          <pc:sldMk cId="3531591660" sldId="262"/>
        </pc:sldMkLst>
        <pc:picChg chg="add mod">
          <ac:chgData name="総合教育センター 14" userId="ae2521e3-be90-45c4-b4e1-0f1ffbbe7174" providerId="ADAL" clId="{7C4C8F3A-F69D-4AB0-98DC-29E839F1D7A4}" dt="2025-02-27T05:30:16.971" v="77" actId="1076"/>
          <ac:picMkLst>
            <pc:docMk/>
            <pc:sldMk cId="3531591660" sldId="262"/>
            <ac:picMk id="1026" creationId="{DB0798D7-8069-731B-5653-609392085582}"/>
          </ac:picMkLst>
        </pc:picChg>
      </pc:sldChg>
      <pc:sldChg chg="modSp mod modNotesTx">
        <pc:chgData name="総合教育センター 14" userId="ae2521e3-be90-45c4-b4e1-0f1ffbbe7174" providerId="ADAL" clId="{7C4C8F3A-F69D-4AB0-98DC-29E839F1D7A4}" dt="2025-02-27T05:33:36.439" v="137" actId="20577"/>
        <pc:sldMkLst>
          <pc:docMk/>
          <pc:sldMk cId="2105824883" sldId="263"/>
        </pc:sldMkLst>
        <pc:spChg chg="mod">
          <ac:chgData name="総合教育センター 14" userId="ae2521e3-be90-45c4-b4e1-0f1ffbbe7174" providerId="ADAL" clId="{7C4C8F3A-F69D-4AB0-98DC-29E839F1D7A4}" dt="2025-02-27T05:33:25.720" v="111" actId="20577"/>
          <ac:spMkLst>
            <pc:docMk/>
            <pc:sldMk cId="2105824883" sldId="263"/>
            <ac:spMk id="3" creationId="{5F27004B-F6AE-4342-991C-75057640C1B7}"/>
          </ac:spMkLst>
        </pc:spChg>
      </pc:sldChg>
      <pc:sldChg chg="addSp delSp modSp mod">
        <pc:chgData name="総合教育センター 14" userId="ae2521e3-be90-45c4-b4e1-0f1ffbbe7174" providerId="ADAL" clId="{7C4C8F3A-F69D-4AB0-98DC-29E839F1D7A4}" dt="2025-02-27T05:31:54.026" v="82" actId="1076"/>
        <pc:sldMkLst>
          <pc:docMk/>
          <pc:sldMk cId="1220057558" sldId="264"/>
        </pc:sldMkLst>
        <pc:picChg chg="add mod">
          <ac:chgData name="総合教育センター 14" userId="ae2521e3-be90-45c4-b4e1-0f1ffbbe7174" providerId="ADAL" clId="{7C4C8F3A-F69D-4AB0-98DC-29E839F1D7A4}" dt="2025-02-27T05:31:54.026" v="82" actId="1076"/>
          <ac:picMkLst>
            <pc:docMk/>
            <pc:sldMk cId="1220057558" sldId="264"/>
            <ac:picMk id="2050" creationId="{68195DE8-9AF9-5D56-DB8A-47BA193C568E}"/>
          </ac:picMkLst>
        </pc:picChg>
      </pc:sldChg>
      <pc:sldChg chg="modSp mod">
        <pc:chgData name="総合教育センター 14" userId="ae2521e3-be90-45c4-b4e1-0f1ffbbe7174" providerId="ADAL" clId="{7C4C8F3A-F69D-4AB0-98DC-29E839F1D7A4}" dt="2025-02-27T05:32:30.992" v="83" actId="2711"/>
        <pc:sldMkLst>
          <pc:docMk/>
          <pc:sldMk cId="3253972110" sldId="265"/>
        </pc:sldMkLst>
        <pc:spChg chg="mod">
          <ac:chgData name="総合教育センター 14" userId="ae2521e3-be90-45c4-b4e1-0f1ffbbe7174" providerId="ADAL" clId="{7C4C8F3A-F69D-4AB0-98DC-29E839F1D7A4}" dt="2025-02-27T05:32:30.992" v="83" actId="2711"/>
          <ac:spMkLst>
            <pc:docMk/>
            <pc:sldMk cId="3253972110" sldId="265"/>
            <ac:spMk id="3" creationId="{CF727CAD-7818-42DE-9C18-2D4B23C336AB}"/>
          </ac:spMkLst>
        </pc:spChg>
      </pc:sldChg>
      <pc:sldChg chg="modSp mod">
        <pc:chgData name="総合教育センター 14" userId="ae2521e3-be90-45c4-b4e1-0f1ffbbe7174" providerId="ADAL" clId="{7C4C8F3A-F69D-4AB0-98DC-29E839F1D7A4}" dt="2025-02-27T05:26:34.931" v="74" actId="207"/>
        <pc:sldMkLst>
          <pc:docMk/>
          <pc:sldMk cId="3015142078" sldId="266"/>
        </pc:sldMkLst>
        <pc:spChg chg="mod">
          <ac:chgData name="総合教育センター 14" userId="ae2521e3-be90-45c4-b4e1-0f1ffbbe7174" providerId="ADAL" clId="{7C4C8F3A-F69D-4AB0-98DC-29E839F1D7A4}" dt="2025-02-27T05:26:34.931" v="74" actId="207"/>
          <ac:spMkLst>
            <pc:docMk/>
            <pc:sldMk cId="3015142078" sldId="266"/>
            <ac:spMk id="5" creationId="{BE211A3A-B063-4751-8999-46C816FA4A08}"/>
          </ac:spMkLst>
        </pc:spChg>
        <pc:spChg chg="mod">
          <ac:chgData name="総合教育センター 14" userId="ae2521e3-be90-45c4-b4e1-0f1ffbbe7174" providerId="ADAL" clId="{7C4C8F3A-F69D-4AB0-98DC-29E839F1D7A4}" dt="2025-02-27T05:26:21.647" v="67" actId="14100"/>
          <ac:spMkLst>
            <pc:docMk/>
            <pc:sldMk cId="3015142078" sldId="266"/>
            <ac:spMk id="6" creationId="{533F4799-3451-4436-93E3-017E466F0424}"/>
          </ac:spMkLst>
        </pc:spChg>
        <pc:spChg chg="mod">
          <ac:chgData name="総合教育センター 14" userId="ae2521e3-be90-45c4-b4e1-0f1ffbbe7174" providerId="ADAL" clId="{7C4C8F3A-F69D-4AB0-98DC-29E839F1D7A4}" dt="2025-02-27T05:26:24.866" v="68" actId="14100"/>
          <ac:spMkLst>
            <pc:docMk/>
            <pc:sldMk cId="3015142078" sldId="266"/>
            <ac:spMk id="7" creationId="{3F3ECDB3-DF22-4860-A10F-C59E7498530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46DC1FEC-9A53-AE96-F966-D6729006F534}"/>
              </a:ext>
            </a:extLst>
          </p:cNvPr>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a:extLst>
              <a:ext uri="{FF2B5EF4-FFF2-40B4-BE49-F238E27FC236}">
                <a16:creationId xmlns:a16="http://schemas.microsoft.com/office/drawing/2014/main" id="{40B03D60-916B-FA21-CB35-D0FA65F33636}"/>
              </a:ext>
            </a:extLst>
          </p:cNvPr>
          <p:cNvSpPr>
            <a:spLocks noGrp="1"/>
          </p:cNvSpPr>
          <p:nvPr>
            <p:ph type="ftr" sz="quarter" idx="2"/>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DE0E8691-03CD-A2FC-B7FF-7E06E025BDB6}"/>
              </a:ext>
            </a:extLst>
          </p:cNvPr>
          <p:cNvSpPr>
            <a:spLocks noGrp="1"/>
          </p:cNvSpPr>
          <p:nvPr>
            <p:ph type="sldNum" sz="quarter" idx="3"/>
          </p:nvPr>
        </p:nvSpPr>
        <p:spPr>
          <a:xfrm>
            <a:off x="5629275" y="6465888"/>
            <a:ext cx="4308475" cy="341312"/>
          </a:xfrm>
          <a:prstGeom prst="rect">
            <a:avLst/>
          </a:prstGeom>
        </p:spPr>
        <p:txBody>
          <a:bodyPr vert="horz" lIns="91440" tIns="45720" rIns="91440" bIns="45720" rtlCol="0" anchor="b"/>
          <a:lstStyle>
            <a:lvl1pPr algn="r">
              <a:defRPr sz="1200"/>
            </a:lvl1pPr>
          </a:lstStyle>
          <a:p>
            <a:fld id="{51AC1676-6B2A-4393-A3B4-60A5FB873DEF}" type="slidenum">
              <a:rPr kumimoji="1" lang="ja-JP" altLang="en-US" smtClean="0"/>
              <a:t>‹#›</a:t>
            </a:fld>
            <a:endParaRPr kumimoji="1" lang="ja-JP" altLang="en-US"/>
          </a:p>
        </p:txBody>
      </p:sp>
    </p:spTree>
    <p:extLst>
      <p:ext uri="{BB962C8B-B14F-4D97-AF65-F5344CB8AC3E}">
        <p14:creationId xmlns:p14="http://schemas.microsoft.com/office/powerpoint/2010/main" val="475975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7046" cy="34154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2" y="1"/>
            <a:ext cx="4307046" cy="341542"/>
          </a:xfrm>
          <a:prstGeom prst="rect">
            <a:avLst/>
          </a:prstGeom>
        </p:spPr>
        <p:txBody>
          <a:bodyPr vert="horz" lIns="91440" tIns="45720" rIns="91440" bIns="45720" rtlCol="0"/>
          <a:lstStyle>
            <a:lvl1pPr algn="r">
              <a:defRPr sz="1200"/>
            </a:lvl1pPr>
          </a:lstStyle>
          <a:p>
            <a:fld id="{67BF6007-CDD2-47C5-BFE2-686CEEF0264A}" type="datetimeFigureOut">
              <a:rPr kumimoji="1" lang="ja-JP" altLang="en-US" smtClean="0"/>
              <a:t>2025/3/19</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934" y="3275965"/>
            <a:ext cx="7951470" cy="268033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659"/>
            <a:ext cx="4307046" cy="341541"/>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2" y="6465659"/>
            <a:ext cx="4307046" cy="341541"/>
          </a:xfrm>
          <a:prstGeom prst="rect">
            <a:avLst/>
          </a:prstGeom>
        </p:spPr>
        <p:txBody>
          <a:bodyPr vert="horz" lIns="91440" tIns="45720" rIns="91440" bIns="45720" rtlCol="0" anchor="b"/>
          <a:lstStyle>
            <a:lvl1pPr algn="r">
              <a:defRPr sz="1200"/>
            </a:lvl1pPr>
          </a:lstStyle>
          <a:p>
            <a:fld id="{EFFB9BA1-C7A2-46C0-8007-843D11C7D1BA}" type="slidenum">
              <a:rPr kumimoji="1" lang="ja-JP" altLang="en-US" smtClean="0"/>
              <a:t>‹#›</a:t>
            </a:fld>
            <a:endParaRPr kumimoji="1" lang="ja-JP" altLang="en-US"/>
          </a:p>
        </p:txBody>
      </p:sp>
    </p:spTree>
    <p:extLst>
      <p:ext uri="{BB962C8B-B14F-4D97-AF65-F5344CB8AC3E}">
        <p14:creationId xmlns:p14="http://schemas.microsoft.com/office/powerpoint/2010/main" val="3278237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今回の講義では円高・円安に関する説明と日本経済との関連性について話をしていきます。</a:t>
            </a:r>
          </a:p>
        </p:txBody>
      </p:sp>
      <p:sp>
        <p:nvSpPr>
          <p:cNvPr id="4" name="スライド番号プレースホルダー 3"/>
          <p:cNvSpPr>
            <a:spLocks noGrp="1"/>
          </p:cNvSpPr>
          <p:nvPr>
            <p:ph type="sldNum" sz="quarter" idx="5"/>
          </p:nvPr>
        </p:nvSpPr>
        <p:spPr/>
        <p:txBody>
          <a:bodyPr/>
          <a:lstStyle/>
          <a:p>
            <a:fld id="{54D38A85-8C0E-4976-A956-CC0BBB496114}" type="slidenum">
              <a:rPr kumimoji="1" lang="ja-JP" altLang="en-US" smtClean="0"/>
              <a:t>1</a:t>
            </a:fld>
            <a:endParaRPr kumimoji="1" lang="ja-JP" altLang="en-US"/>
          </a:p>
        </p:txBody>
      </p:sp>
    </p:spTree>
    <p:extLst>
      <p:ext uri="{BB962C8B-B14F-4D97-AF65-F5344CB8AC3E}">
        <p14:creationId xmlns:p14="http://schemas.microsoft.com/office/powerpoint/2010/main" val="2567286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為替相場と日経平均株価ですが、令和</a:t>
            </a:r>
            <a:r>
              <a:rPr kumimoji="1" lang="en-US" altLang="ja-JP" sz="1600" dirty="0">
                <a:latin typeface="UD デジタル 教科書体 NK-B" panose="02020700000000000000" pitchFamily="18" charset="-128"/>
                <a:ea typeface="UD デジタル 教科書体 NK-B" panose="02020700000000000000" pitchFamily="18" charset="-128"/>
              </a:rPr>
              <a:t>6</a:t>
            </a:r>
            <a:r>
              <a:rPr kumimoji="1" lang="ja-JP" altLang="en-US" sz="1600" dirty="0">
                <a:latin typeface="UD デジタル 教科書体 NK-B" panose="02020700000000000000" pitchFamily="18" charset="-128"/>
                <a:ea typeface="UD デジタル 教科書体 NK-B" panose="02020700000000000000" pitchFamily="18" charset="-128"/>
              </a:rPr>
              <a:t>年</a:t>
            </a:r>
            <a:r>
              <a:rPr kumimoji="1" lang="en-US" altLang="ja-JP" sz="1600" dirty="0">
                <a:latin typeface="UD デジタル 教科書体 NK-B" panose="02020700000000000000" pitchFamily="18" charset="-128"/>
                <a:ea typeface="UD デジタル 教科書体 NK-B" panose="02020700000000000000" pitchFamily="18" charset="-128"/>
              </a:rPr>
              <a:t>9</a:t>
            </a:r>
            <a:r>
              <a:rPr kumimoji="1" lang="ja-JP" altLang="en-US" sz="1600" dirty="0">
                <a:latin typeface="UD デジタル 教科書体 NK-B" panose="02020700000000000000" pitchFamily="18" charset="-128"/>
                <a:ea typeface="UD デジタル 教科書体 NK-B" panose="02020700000000000000" pitchFamily="18" charset="-128"/>
              </a:rPr>
              <a:t>月</a:t>
            </a:r>
            <a:r>
              <a:rPr kumimoji="1" lang="en-US" altLang="ja-JP" sz="1600" dirty="0">
                <a:latin typeface="UD デジタル 教科書体 NK-B" panose="02020700000000000000" pitchFamily="18" charset="-128"/>
                <a:ea typeface="UD デジタル 教科書体 NK-B" panose="02020700000000000000" pitchFamily="18" charset="-128"/>
              </a:rPr>
              <a:t>12</a:t>
            </a:r>
            <a:r>
              <a:rPr kumimoji="1" lang="ja-JP" altLang="en-US" sz="1600" dirty="0">
                <a:latin typeface="UD デジタル 教科書体 NK-B" panose="02020700000000000000" pitchFamily="18" charset="-128"/>
                <a:ea typeface="UD デジタル 教科書体 NK-B" panose="02020700000000000000" pitchFamily="18" charset="-128"/>
              </a:rPr>
              <a:t>日現在の為替相場は＄１＝</a:t>
            </a:r>
            <a:r>
              <a:rPr kumimoji="1" lang="en-US" altLang="ja-JP" sz="1600" dirty="0">
                <a:latin typeface="UD デジタル 教科書体 NK-B" panose="02020700000000000000" pitchFamily="18" charset="-128"/>
                <a:ea typeface="UD デジタル 教科書体 NK-B" panose="02020700000000000000" pitchFamily="18" charset="-128"/>
              </a:rPr>
              <a:t>142</a:t>
            </a:r>
            <a:r>
              <a:rPr kumimoji="1" lang="ja-JP" altLang="en-US" sz="1600" dirty="0">
                <a:latin typeface="UD デジタル 教科書体 NK-B" panose="02020700000000000000" pitchFamily="18" charset="-128"/>
                <a:ea typeface="UD デジタル 教科書体 NK-B" panose="02020700000000000000" pitchFamily="18" charset="-128"/>
              </a:rPr>
              <a:t>円</a:t>
            </a:r>
            <a:r>
              <a:rPr kumimoji="1" lang="en-US" altLang="ja-JP" sz="1600" dirty="0">
                <a:latin typeface="UD デジタル 教科書体 NK-B" panose="02020700000000000000" pitchFamily="18" charset="-128"/>
                <a:ea typeface="UD デジタル 教科書体 NK-B" panose="02020700000000000000" pitchFamily="18" charset="-128"/>
              </a:rPr>
              <a:t>27</a:t>
            </a:r>
            <a:r>
              <a:rPr kumimoji="1" lang="ja-JP" altLang="en-US" sz="1600" dirty="0">
                <a:latin typeface="UD デジタル 教科書体 NK-B" panose="02020700000000000000" pitchFamily="18" charset="-128"/>
                <a:ea typeface="UD デジタル 教科書体 NK-B" panose="02020700000000000000" pitchFamily="18" charset="-128"/>
              </a:rPr>
              <a:t>銭で日経平均株価は</a:t>
            </a:r>
            <a:r>
              <a:rPr kumimoji="1" lang="en-US" altLang="ja-JP" sz="1600" dirty="0">
                <a:latin typeface="UD デジタル 教科書体 NK-B" panose="02020700000000000000" pitchFamily="18" charset="-128"/>
                <a:ea typeface="UD デジタル 教科書体 NK-B" panose="02020700000000000000" pitchFamily="18" charset="-128"/>
              </a:rPr>
              <a:t>36,833</a:t>
            </a:r>
            <a:r>
              <a:rPr kumimoji="1" lang="ja-JP" altLang="en-US" sz="1600" dirty="0">
                <a:latin typeface="UD デジタル 教科書体 NK-B" panose="02020700000000000000" pitchFamily="18" charset="-128"/>
                <a:ea typeface="UD デジタル 教科書体 NK-B" panose="02020700000000000000" pitchFamily="18" charset="-128"/>
              </a:rPr>
              <a:t>円</a:t>
            </a:r>
            <a:r>
              <a:rPr kumimoji="1" lang="en-US" altLang="ja-JP" sz="1600" dirty="0">
                <a:latin typeface="UD デジタル 教科書体 NK-B" panose="02020700000000000000" pitchFamily="18" charset="-128"/>
                <a:ea typeface="UD デジタル 教科書体 NK-B" panose="02020700000000000000" pitchFamily="18" charset="-128"/>
              </a:rPr>
              <a:t>27</a:t>
            </a:r>
            <a:r>
              <a:rPr kumimoji="1" lang="ja-JP" altLang="en-US" sz="1600" dirty="0">
                <a:latin typeface="UD デジタル 教科書体 NK-B" panose="02020700000000000000" pitchFamily="18" charset="-128"/>
                <a:ea typeface="UD デジタル 教科書体 NK-B" panose="02020700000000000000" pitchFamily="18" charset="-128"/>
              </a:rPr>
              <a:t>銭となっています。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次に為替の史上最安値は</a:t>
            </a:r>
            <a:r>
              <a:rPr kumimoji="1" lang="en-US" altLang="ja-JP" sz="1600" dirty="0">
                <a:latin typeface="UD デジタル 教科書体 NK-B" panose="02020700000000000000" pitchFamily="18" charset="-128"/>
                <a:ea typeface="UD デジタル 教科書体 NK-B" panose="02020700000000000000" pitchFamily="18" charset="-128"/>
              </a:rPr>
              <a:t>$</a:t>
            </a:r>
            <a:r>
              <a:rPr kumimoji="1" lang="ja-JP" altLang="en-US" sz="1600" dirty="0">
                <a:latin typeface="UD デジタル 教科書体 NK-B" panose="02020700000000000000" pitchFamily="18" charset="-128"/>
                <a:ea typeface="UD デジタル 教科書体 NK-B" panose="02020700000000000000" pitchFamily="18" charset="-128"/>
              </a:rPr>
              <a:t>１</a:t>
            </a:r>
            <a:r>
              <a:rPr kumimoji="1" lang="en-US" altLang="ja-JP" sz="1600" dirty="0">
                <a:latin typeface="UD デジタル 教科書体 NK-B" panose="02020700000000000000" pitchFamily="18" charset="-128"/>
                <a:ea typeface="UD デジタル 教科書体 NK-B" panose="02020700000000000000" pitchFamily="18" charset="-128"/>
              </a:rPr>
              <a:t>=75</a:t>
            </a:r>
            <a:r>
              <a:rPr kumimoji="1" lang="ja-JP" altLang="en-US" sz="1600" dirty="0">
                <a:latin typeface="UD デジタル 教科書体 NK-B" panose="02020700000000000000" pitchFamily="18" charset="-128"/>
                <a:ea typeface="UD デジタル 教科書体 NK-B" panose="02020700000000000000" pitchFamily="18" charset="-128"/>
              </a:rPr>
              <a:t>円５４銭で</a:t>
            </a:r>
            <a:r>
              <a:rPr kumimoji="1" lang="en-US" altLang="ja-JP" sz="1600" dirty="0">
                <a:latin typeface="UD デジタル 教科書体 NK-B" panose="02020700000000000000" pitchFamily="18" charset="-128"/>
                <a:ea typeface="UD デジタル 教科書体 NK-B" panose="02020700000000000000" pitchFamily="18" charset="-128"/>
              </a:rPr>
              <a:t>2011</a:t>
            </a:r>
            <a:r>
              <a:rPr kumimoji="1" lang="ja-JP" altLang="en-US" sz="1600" dirty="0">
                <a:latin typeface="UD デジタル 教科書体 NK-B" panose="02020700000000000000" pitchFamily="18" charset="-128"/>
                <a:ea typeface="UD デジタル 教科書体 NK-B" panose="02020700000000000000" pitchFamily="18" charset="-128"/>
              </a:rPr>
              <a:t>年</a:t>
            </a:r>
            <a:r>
              <a:rPr kumimoji="1" lang="en-US" altLang="ja-JP" sz="1600" dirty="0">
                <a:latin typeface="UD デジタル 教科書体 NK-B" panose="02020700000000000000" pitchFamily="18" charset="-128"/>
                <a:ea typeface="UD デジタル 教科書体 NK-B" panose="02020700000000000000" pitchFamily="18" charset="-128"/>
              </a:rPr>
              <a:t>10</a:t>
            </a:r>
            <a:r>
              <a:rPr kumimoji="1" lang="ja-JP" altLang="en-US" sz="1600" dirty="0">
                <a:latin typeface="UD デジタル 教科書体 NK-B" panose="02020700000000000000" pitchFamily="18" charset="-128"/>
                <a:ea typeface="UD デジタル 教科書体 NK-B" panose="02020700000000000000" pitchFamily="18" charset="-128"/>
              </a:rPr>
              <a:t>月</a:t>
            </a:r>
            <a:r>
              <a:rPr kumimoji="1" lang="en-US" altLang="ja-JP" sz="1600" dirty="0">
                <a:latin typeface="UD デジタル 教科書体 NK-B" panose="02020700000000000000" pitchFamily="18" charset="-128"/>
                <a:ea typeface="UD デジタル 教科書体 NK-B" panose="02020700000000000000" pitchFamily="18" charset="-128"/>
              </a:rPr>
              <a:t>31</a:t>
            </a:r>
            <a:r>
              <a:rPr kumimoji="1" lang="ja-JP" altLang="en-US" sz="1600" dirty="0">
                <a:latin typeface="UD デジタル 教科書体 NK-B" panose="02020700000000000000" pitchFamily="18" charset="-128"/>
                <a:ea typeface="UD デジタル 教科書体 NK-B" panose="02020700000000000000" pitchFamily="18" charset="-128"/>
              </a:rPr>
              <a:t>日に記録されました。その日の日経平均株価は</a:t>
            </a:r>
            <a:r>
              <a:rPr kumimoji="1" lang="en-US" altLang="ja-JP" sz="1600" dirty="0">
                <a:latin typeface="UD デジタル 教科書体 NK-B" panose="02020700000000000000" pitchFamily="18" charset="-128"/>
                <a:ea typeface="UD デジタル 教科書体 NK-B" panose="02020700000000000000" pitchFamily="18" charset="-128"/>
              </a:rPr>
              <a:t>8988</a:t>
            </a:r>
            <a:r>
              <a:rPr kumimoji="1" lang="ja-JP" altLang="en-US" sz="1600" dirty="0">
                <a:latin typeface="UD デジタル 教科書体 NK-B" panose="02020700000000000000" pitchFamily="18" charset="-128"/>
                <a:ea typeface="UD デジタル 教科書体 NK-B" panose="02020700000000000000" pitchFamily="18" charset="-128"/>
              </a:rPr>
              <a:t>円</a:t>
            </a:r>
            <a:r>
              <a:rPr kumimoji="1" lang="en-US" altLang="ja-JP" sz="1600" dirty="0">
                <a:latin typeface="UD デジタル 教科書体 NK-B" panose="02020700000000000000" pitchFamily="18" charset="-128"/>
                <a:ea typeface="UD デジタル 教科書体 NK-B" panose="02020700000000000000" pitchFamily="18" charset="-128"/>
              </a:rPr>
              <a:t>39</a:t>
            </a:r>
            <a:r>
              <a:rPr kumimoji="1" lang="ja-JP" altLang="en-US" sz="1600" dirty="0">
                <a:latin typeface="UD デジタル 教科書体 NK-B" panose="02020700000000000000" pitchFamily="18" charset="-128"/>
                <a:ea typeface="UD デジタル 教科書体 NK-B" panose="02020700000000000000" pitchFamily="18" charset="-128"/>
              </a:rPr>
              <a:t>銭と歴史上でも低い株価となっています。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このように円高になれば輸出関連企業の多い日本では景気が悪くなることが多く、株価も下がる傾向にあります。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今後、この為替相場と日経平均株価の両方をチェックしていくと今の日本の状況がわかると思いますよ！！</a:t>
            </a:r>
            <a:endParaRPr kumimoji="1" lang="en-US" altLang="ja-JP" sz="1600" dirty="0">
              <a:latin typeface="UD デジタル 教科書体 NK-B" panose="02020700000000000000" pitchFamily="18" charset="-128"/>
              <a:ea typeface="UD デジタル 教科書体 NK-B" panose="02020700000000000000" pitchFamily="18" charset="-128"/>
            </a:endParaRPr>
          </a:p>
          <a:p>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EFFB9BA1-C7A2-46C0-8007-843D11C7D1BA}" type="slidenum">
              <a:rPr kumimoji="1" lang="ja-JP" altLang="en-US" smtClean="0"/>
              <a:t>10</a:t>
            </a:fld>
            <a:endParaRPr kumimoji="1" lang="ja-JP" altLang="en-US"/>
          </a:p>
        </p:txBody>
      </p:sp>
    </p:spTree>
    <p:extLst>
      <p:ext uri="{BB962C8B-B14F-4D97-AF65-F5344CB8AC3E}">
        <p14:creationId xmlns:p14="http://schemas.microsoft.com/office/powerpoint/2010/main" val="12874787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最後に、グローバル化した世の中でビジネスを行っていくうえで為替相場の理解は必要不可欠です。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UD デジタル 教科書体 NK-B" panose="02020700000000000000" pitchFamily="18" charset="-128"/>
                <a:ea typeface="UD デジタル 教科書体 NK-B" panose="02020700000000000000" pitchFamily="18" charset="-128"/>
              </a:rPr>
              <a:t>為替の変動要因など、もっと理解を深めたい人は</a:t>
            </a:r>
            <a:r>
              <a:rPr kumimoji="1" lang="en-US" altLang="ja-JP" sz="1600" dirty="0">
                <a:latin typeface="UD デジタル 教科書体 NK-B" panose="02020700000000000000" pitchFamily="18" charset="-128"/>
                <a:ea typeface="UD デジタル 教科書体 NK-B" panose="02020700000000000000" pitchFamily="18" charset="-128"/>
              </a:rPr>
              <a:t>YouTube</a:t>
            </a:r>
            <a:r>
              <a:rPr kumimoji="1" lang="ja-JP" altLang="en-US" sz="1600" dirty="0">
                <a:latin typeface="UD デジタル 教科書体 NK-B" panose="02020700000000000000" pitchFamily="18" charset="-128"/>
                <a:ea typeface="UD デジタル 教科書体 NK-B" panose="02020700000000000000" pitchFamily="18" charset="-128"/>
              </a:rPr>
              <a:t>などで詳しく説明されている動画がありますので、ぜひ見てみてください。</a:t>
            </a:r>
          </a:p>
          <a:p>
            <a:endParaRPr kumimoji="1" lang="ja-JP" altLang="en-US" sz="1600" dirty="0">
              <a:latin typeface="UD デジタル 教科書体 NK-B" panose="02020700000000000000" pitchFamily="18" charset="-128"/>
              <a:ea typeface="UD デジタル 教科書体 NK-B" panose="02020700000000000000" pitchFamily="18"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EFFB9BA1-C7A2-46C0-8007-843D11C7D1BA}" type="slidenum">
              <a:rPr kumimoji="1" lang="ja-JP" altLang="en-US" smtClean="0"/>
              <a:t>11</a:t>
            </a:fld>
            <a:endParaRPr kumimoji="1" lang="ja-JP" altLang="en-US"/>
          </a:p>
        </p:txBody>
      </p:sp>
    </p:spTree>
    <p:extLst>
      <p:ext uri="{BB962C8B-B14F-4D97-AF65-F5344CB8AC3E}">
        <p14:creationId xmlns:p14="http://schemas.microsoft.com/office/powerpoint/2010/main" val="2279955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まず、外国為替について説明します。外国為替とは、ドル・円などの異なる通貨を交換することを言います。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令和６年９月１２日現在の為替相場は＄１＝</a:t>
            </a:r>
            <a:r>
              <a:rPr kumimoji="1" lang="en-US" altLang="ja-JP" sz="1600" dirty="0">
                <a:latin typeface="UD デジタル 教科書体 NK-B" panose="02020700000000000000" pitchFamily="18" charset="-128"/>
                <a:ea typeface="UD デジタル 教科書体 NK-B" panose="02020700000000000000" pitchFamily="18" charset="-128"/>
              </a:rPr>
              <a:t>142</a:t>
            </a:r>
            <a:r>
              <a:rPr kumimoji="1" lang="ja-JP" altLang="en-US" sz="1600" dirty="0">
                <a:latin typeface="UD デジタル 教科書体 NK-B" panose="02020700000000000000" pitchFamily="18" charset="-128"/>
                <a:ea typeface="UD デジタル 教科書体 NK-B" panose="02020700000000000000" pitchFamily="18" charset="-128"/>
              </a:rPr>
              <a:t>円</a:t>
            </a:r>
            <a:r>
              <a:rPr kumimoji="1" lang="en-US" altLang="ja-JP" sz="1600" dirty="0">
                <a:latin typeface="UD デジタル 教科書体 NK-B" panose="02020700000000000000" pitchFamily="18" charset="-128"/>
                <a:ea typeface="UD デジタル 教科書体 NK-B" panose="02020700000000000000" pitchFamily="18" charset="-128"/>
              </a:rPr>
              <a:t>60</a:t>
            </a:r>
            <a:r>
              <a:rPr kumimoji="1" lang="ja-JP" altLang="en-US" sz="1600" dirty="0">
                <a:latin typeface="UD デジタル 教科書体 NK-B" panose="02020700000000000000" pitchFamily="18" charset="-128"/>
                <a:ea typeface="UD デジタル 教科書体 NK-B" panose="02020700000000000000" pitchFamily="18" charset="-128"/>
              </a:rPr>
              <a:t>銭です。これはアメリカの１ドルは日本円で</a:t>
            </a:r>
            <a:r>
              <a:rPr kumimoji="1" lang="en-US" altLang="ja-JP" sz="1600" dirty="0">
                <a:latin typeface="UD デジタル 教科書体 NK-B" panose="02020700000000000000" pitchFamily="18" charset="-128"/>
                <a:ea typeface="UD デジタル 教科書体 NK-B" panose="02020700000000000000" pitchFamily="18" charset="-128"/>
              </a:rPr>
              <a:t>142</a:t>
            </a:r>
            <a:r>
              <a:rPr kumimoji="1" lang="ja-JP" altLang="en-US" sz="1600" dirty="0">
                <a:latin typeface="UD デジタル 教科書体 NK-B" panose="02020700000000000000" pitchFamily="18" charset="-128"/>
                <a:ea typeface="UD デジタル 教科書体 NK-B" panose="02020700000000000000" pitchFamily="18" charset="-128"/>
              </a:rPr>
              <a:t>円</a:t>
            </a:r>
            <a:r>
              <a:rPr kumimoji="1" lang="en-US" altLang="ja-JP" sz="1600" dirty="0">
                <a:latin typeface="UD デジタル 教科書体 NK-B" panose="02020700000000000000" pitchFamily="18" charset="-128"/>
                <a:ea typeface="UD デジタル 教科書体 NK-B" panose="02020700000000000000" pitchFamily="18" charset="-128"/>
              </a:rPr>
              <a:t>60</a:t>
            </a:r>
            <a:r>
              <a:rPr kumimoji="1" lang="ja-JP" altLang="en-US" sz="1600" dirty="0">
                <a:latin typeface="UD デジタル 教科書体 NK-B" panose="02020700000000000000" pitchFamily="18" charset="-128"/>
                <a:ea typeface="UD デジタル 教科書体 NK-B" panose="02020700000000000000" pitchFamily="18" charset="-128"/>
              </a:rPr>
              <a:t>銭の価値があるという意味です。この為替相場はあらゆる要因で絶えず変化をしています。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endParaRPr kumimoji="1" lang="ja-JP" altLang="en-US" sz="1600" dirty="0">
              <a:latin typeface="UD デジタル 教科書体 NK-B" panose="02020700000000000000" pitchFamily="18" charset="-128"/>
              <a:ea typeface="UD デジタル 教科書体 NK-B" panose="02020700000000000000" pitchFamily="18"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EFFB9BA1-C7A2-46C0-8007-843D11C7D1BA}" type="slidenum">
              <a:rPr kumimoji="1" lang="ja-JP" altLang="en-US" smtClean="0"/>
              <a:t>2</a:t>
            </a:fld>
            <a:endParaRPr kumimoji="1" lang="ja-JP" altLang="en-US"/>
          </a:p>
        </p:txBody>
      </p:sp>
    </p:spTree>
    <p:extLst>
      <p:ext uri="{BB962C8B-B14F-4D97-AF65-F5344CB8AC3E}">
        <p14:creationId xmlns:p14="http://schemas.microsoft.com/office/powerpoint/2010/main" val="1240271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UD デジタル 教科書体 NK-B" panose="02020700000000000000" pitchFamily="18" charset="-128"/>
                <a:ea typeface="UD デジタル 教科書体 NK-B" panose="02020700000000000000" pitchFamily="18" charset="-128"/>
              </a:rPr>
              <a:t>それでは身近な例で外国為替による影響を説明していきましょう。あなたはアメリカへ旅行に行こうと思っています。アメリカは＄で買い物をするので、日本の円は使えません。そこで旅行に行く前に銀行であなたが持っている</a:t>
            </a:r>
            <a:r>
              <a:rPr kumimoji="1" lang="en-US" altLang="ja-JP" sz="1600" dirty="0">
                <a:latin typeface="UD デジタル 教科書体 NK-B" panose="02020700000000000000" pitchFamily="18" charset="-128"/>
                <a:ea typeface="UD デジタル 教科書体 NK-B" panose="02020700000000000000" pitchFamily="18" charset="-128"/>
              </a:rPr>
              <a:t>10</a:t>
            </a:r>
            <a:r>
              <a:rPr kumimoji="1" lang="ja-JP" altLang="en-US" sz="1600" dirty="0">
                <a:latin typeface="UD デジタル 教科書体 NK-B" panose="02020700000000000000" pitchFamily="18" charset="-128"/>
                <a:ea typeface="UD デジタル 教科書体 NK-B" panose="02020700000000000000" pitchFamily="18" charset="-128"/>
              </a:rPr>
              <a:t>万円を＄に交換してもらいました。</a:t>
            </a:r>
            <a:endParaRPr kumimoji="1" lang="en-US" altLang="ja-JP" sz="1600" dirty="0">
              <a:latin typeface="UD デジタル 教科書体 NK-B" panose="02020700000000000000" pitchFamily="18" charset="-128"/>
              <a:ea typeface="UD デジタル 教科書体 NK-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UD デジタル 教科書体 NK-B" panose="02020700000000000000" pitchFamily="18" charset="-128"/>
                <a:ea typeface="UD デジタル 教科書体 NK-B" panose="02020700000000000000" pitchFamily="18" charset="-128"/>
              </a:rPr>
              <a:t>＄１</a:t>
            </a:r>
            <a:r>
              <a:rPr kumimoji="1" lang="en-US" altLang="ja-JP" sz="1600" dirty="0">
                <a:latin typeface="UD デジタル 教科書体 NK-B" panose="02020700000000000000" pitchFamily="18" charset="-128"/>
                <a:ea typeface="UD デジタル 教科書体 NK-B" panose="02020700000000000000" pitchFamily="18" charset="-128"/>
              </a:rPr>
              <a:t>=100</a:t>
            </a:r>
            <a:r>
              <a:rPr kumimoji="1" lang="ja-JP" altLang="en-US" sz="1600" dirty="0">
                <a:latin typeface="UD デジタル 教科書体 NK-B" panose="02020700000000000000" pitchFamily="18" charset="-128"/>
                <a:ea typeface="UD デジタル 教科書体 NK-B" panose="02020700000000000000" pitchFamily="18" charset="-128"/>
              </a:rPr>
              <a:t>円の時はあなたの</a:t>
            </a:r>
            <a:r>
              <a:rPr kumimoji="1" lang="en-US" altLang="ja-JP" sz="1600" dirty="0">
                <a:latin typeface="UD デジタル 教科書体 NK-B" panose="02020700000000000000" pitchFamily="18" charset="-128"/>
                <a:ea typeface="UD デジタル 教科書体 NK-B" panose="02020700000000000000" pitchFamily="18" charset="-128"/>
              </a:rPr>
              <a:t>10</a:t>
            </a:r>
            <a:r>
              <a:rPr kumimoji="1" lang="ja-JP" altLang="en-US" sz="1600" dirty="0">
                <a:latin typeface="UD デジタル 教科書体 NK-B" panose="02020700000000000000" pitchFamily="18" charset="-128"/>
                <a:ea typeface="UD デジタル 教科書体 NK-B" panose="02020700000000000000" pitchFamily="18" charset="-128"/>
              </a:rPr>
              <a:t>万円は</a:t>
            </a:r>
            <a:r>
              <a:rPr kumimoji="1" lang="en-US" altLang="ja-JP" sz="1600" dirty="0">
                <a:latin typeface="UD デジタル 教科書体 NK-B" panose="02020700000000000000" pitchFamily="18" charset="-128"/>
                <a:ea typeface="UD デジタル 教科書体 NK-B" panose="02020700000000000000" pitchFamily="18" charset="-128"/>
              </a:rPr>
              <a:t>10</a:t>
            </a:r>
            <a:r>
              <a:rPr kumimoji="1" lang="ja-JP" altLang="en-US" sz="1600" dirty="0">
                <a:latin typeface="UD デジタル 教科書体 NK-B" panose="02020700000000000000" pitchFamily="18" charset="-128"/>
                <a:ea typeface="UD デジタル 教科書体 NK-B" panose="02020700000000000000" pitchFamily="18" charset="-128"/>
              </a:rPr>
              <a:t>万円</a:t>
            </a:r>
            <a:r>
              <a:rPr kumimoji="1" lang="en-US" altLang="ja-JP" sz="1600" dirty="0">
                <a:latin typeface="UD デジタル 教科書体 NK-B" panose="02020700000000000000" pitchFamily="18" charset="-128"/>
                <a:ea typeface="UD デジタル 教科書体 NK-B" panose="02020700000000000000" pitchFamily="18" charset="-128"/>
              </a:rPr>
              <a:t>÷100</a:t>
            </a:r>
            <a:r>
              <a:rPr kumimoji="1" lang="ja-JP" altLang="en-US" sz="1600" dirty="0">
                <a:latin typeface="UD デジタル 教科書体 NK-B" panose="02020700000000000000" pitchFamily="18" charset="-128"/>
                <a:ea typeface="UD デジタル 教科書体 NK-B" panose="02020700000000000000" pitchFamily="18" charset="-128"/>
              </a:rPr>
              <a:t>円で＄</a:t>
            </a:r>
            <a:r>
              <a:rPr kumimoji="1" lang="en-US" altLang="ja-JP" sz="1600" dirty="0">
                <a:latin typeface="UD デジタル 教科書体 NK-B" panose="02020700000000000000" pitchFamily="18" charset="-128"/>
                <a:ea typeface="UD デジタル 教科書体 NK-B" panose="02020700000000000000" pitchFamily="18" charset="-128"/>
              </a:rPr>
              <a:t>1,000</a:t>
            </a:r>
            <a:r>
              <a:rPr kumimoji="1" lang="ja-JP" altLang="en-US" sz="1600" dirty="0">
                <a:latin typeface="UD デジタル 教科書体 NK-B" panose="02020700000000000000" pitchFamily="18" charset="-128"/>
                <a:ea typeface="UD デジタル 教科書体 NK-B" panose="02020700000000000000" pitchFamily="18" charset="-128"/>
              </a:rPr>
              <a:t>になりました。しかし＄</a:t>
            </a:r>
            <a:r>
              <a:rPr kumimoji="1" lang="en-US" altLang="ja-JP" sz="1600" dirty="0">
                <a:latin typeface="UD デジタル 教科書体 NK-B" panose="02020700000000000000" pitchFamily="18" charset="-128"/>
                <a:ea typeface="UD デジタル 教科書体 NK-B" panose="02020700000000000000" pitchFamily="18" charset="-128"/>
              </a:rPr>
              <a:t>1</a:t>
            </a:r>
            <a:r>
              <a:rPr kumimoji="1" lang="ja-JP" altLang="en-US" sz="1600" dirty="0">
                <a:latin typeface="UD デジタル 教科書体 NK-B" panose="02020700000000000000" pitchFamily="18" charset="-128"/>
                <a:ea typeface="UD デジタル 教科書体 NK-B" panose="02020700000000000000" pitchFamily="18" charset="-128"/>
              </a:rPr>
              <a:t>＝</a:t>
            </a:r>
            <a:r>
              <a:rPr kumimoji="1" lang="en-US" altLang="ja-JP" sz="1600" dirty="0">
                <a:latin typeface="UD デジタル 教科書体 NK-B" panose="02020700000000000000" pitchFamily="18" charset="-128"/>
                <a:ea typeface="UD デジタル 教科書体 NK-B" panose="02020700000000000000" pitchFamily="18" charset="-128"/>
              </a:rPr>
              <a:t>160</a:t>
            </a:r>
            <a:r>
              <a:rPr kumimoji="1" lang="ja-JP" altLang="en-US" sz="1600" dirty="0">
                <a:latin typeface="UD デジタル 教科書体 NK-B" panose="02020700000000000000" pitchFamily="18" charset="-128"/>
                <a:ea typeface="UD デジタル 教科書体 NK-B" panose="02020700000000000000" pitchFamily="18" charset="-128"/>
              </a:rPr>
              <a:t>円の時は</a:t>
            </a:r>
            <a:r>
              <a:rPr kumimoji="1" lang="en-US" altLang="ja-JP" sz="1600" dirty="0">
                <a:latin typeface="UD デジタル 教科書体 NK-B" panose="02020700000000000000" pitchFamily="18" charset="-128"/>
                <a:ea typeface="UD デジタル 教科書体 NK-B" panose="02020700000000000000" pitchFamily="18" charset="-128"/>
              </a:rPr>
              <a:t>10</a:t>
            </a:r>
            <a:r>
              <a:rPr kumimoji="1" lang="ja-JP" altLang="en-US" sz="1600" dirty="0">
                <a:latin typeface="UD デジタル 教科書体 NK-B" panose="02020700000000000000" pitchFamily="18" charset="-128"/>
                <a:ea typeface="UD デジタル 教科書体 NK-B" panose="02020700000000000000" pitchFamily="18" charset="-128"/>
              </a:rPr>
              <a:t>万円</a:t>
            </a:r>
            <a:r>
              <a:rPr kumimoji="1" lang="en-US" altLang="ja-JP" sz="1600" dirty="0">
                <a:latin typeface="UD デジタル 教科書体 NK-B" panose="02020700000000000000" pitchFamily="18" charset="-128"/>
                <a:ea typeface="UD デジタル 教科書体 NK-B" panose="02020700000000000000" pitchFamily="18" charset="-128"/>
              </a:rPr>
              <a:t>÷160</a:t>
            </a:r>
            <a:r>
              <a:rPr kumimoji="1" lang="ja-JP" altLang="en-US" sz="1600" dirty="0">
                <a:latin typeface="UD デジタル 教科書体 NK-B" panose="02020700000000000000" pitchFamily="18" charset="-128"/>
                <a:ea typeface="UD デジタル 教科書体 NK-B" panose="02020700000000000000" pitchFamily="18" charset="-128"/>
              </a:rPr>
              <a:t>円で</a:t>
            </a:r>
            <a:r>
              <a:rPr kumimoji="1" lang="en-US" altLang="ja-JP" sz="1600" dirty="0">
                <a:latin typeface="UD デジタル 教科書体 NK-B" panose="02020700000000000000" pitchFamily="18" charset="-128"/>
                <a:ea typeface="UD デジタル 教科書体 NK-B" panose="02020700000000000000" pitchFamily="18" charset="-128"/>
              </a:rPr>
              <a:t>$625</a:t>
            </a:r>
            <a:r>
              <a:rPr kumimoji="1" lang="ja-JP" altLang="en-US" sz="1600" dirty="0">
                <a:latin typeface="UD デジタル 教科書体 NK-B" panose="02020700000000000000" pitchFamily="18" charset="-128"/>
                <a:ea typeface="UD デジタル 教科書体 NK-B" panose="02020700000000000000" pitchFamily="18" charset="-128"/>
              </a:rPr>
              <a:t>にしかなりませんでした。</a:t>
            </a:r>
            <a:r>
              <a:rPr kumimoji="1" lang="en-US" altLang="ja-JP" sz="1600" dirty="0">
                <a:latin typeface="UD デジタル 教科書体 NK-B" panose="02020700000000000000" pitchFamily="18" charset="-128"/>
                <a:ea typeface="UD デジタル 教科書体 NK-B" panose="02020700000000000000" pitchFamily="18" charset="-128"/>
              </a:rPr>
              <a:t>$375</a:t>
            </a:r>
            <a:r>
              <a:rPr kumimoji="1" lang="ja-JP" altLang="en-US" sz="1600" dirty="0">
                <a:latin typeface="UD デジタル 教科書体 NK-B" panose="02020700000000000000" pitchFamily="18" charset="-128"/>
                <a:ea typeface="UD デジタル 教科書体 NK-B" panose="02020700000000000000" pitchFamily="18" charset="-128"/>
              </a:rPr>
              <a:t>も少ないので損した気分になりますね。なぜこんなことが起こるのか。この動画を見て理解を深めていきましょう。</a:t>
            </a:r>
          </a:p>
          <a:p>
            <a:endParaRPr kumimoji="1" lang="ja-JP" altLang="en-US" dirty="0"/>
          </a:p>
        </p:txBody>
      </p:sp>
      <p:sp>
        <p:nvSpPr>
          <p:cNvPr id="4" name="スライド番号プレースホルダー 3"/>
          <p:cNvSpPr>
            <a:spLocks noGrp="1"/>
          </p:cNvSpPr>
          <p:nvPr>
            <p:ph type="sldNum" sz="quarter" idx="5"/>
          </p:nvPr>
        </p:nvSpPr>
        <p:spPr/>
        <p:txBody>
          <a:bodyPr/>
          <a:lstStyle/>
          <a:p>
            <a:fld id="{EFFB9BA1-C7A2-46C0-8007-843D11C7D1BA}" type="slidenum">
              <a:rPr kumimoji="1" lang="ja-JP" altLang="en-US" smtClean="0"/>
              <a:t>3</a:t>
            </a:fld>
            <a:endParaRPr kumimoji="1" lang="ja-JP" altLang="en-US"/>
          </a:p>
        </p:txBody>
      </p:sp>
    </p:spTree>
    <p:extLst>
      <p:ext uri="{BB962C8B-B14F-4D97-AF65-F5344CB8AC3E}">
        <p14:creationId xmlns:p14="http://schemas.microsoft.com/office/powerpoint/2010/main" val="3611340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まずは、外国為替の２つの制度について勉強しましょう。外国為替には固定相場制と変動相場制というものがあります。まずは固定相場制から説明をしましょう。固定相場制とは各国政府間で為替レートを固定・維持する制度です。日本は戦後から１９７３年ごろまで固定相場制でした。アメリカの＄１は日本円にすると</a:t>
            </a:r>
            <a:r>
              <a:rPr kumimoji="1" lang="en-US" altLang="ja-JP" sz="1600" dirty="0">
                <a:latin typeface="UD デジタル 教科書体 NK-B" panose="02020700000000000000" pitchFamily="18" charset="-128"/>
                <a:ea typeface="UD デジタル 教科書体 NK-B" panose="02020700000000000000" pitchFamily="18" charset="-128"/>
              </a:rPr>
              <a:t>360</a:t>
            </a:r>
            <a:r>
              <a:rPr kumimoji="1" lang="ja-JP" altLang="en-US" sz="1600" dirty="0">
                <a:latin typeface="UD デジタル 教科書体 NK-B" panose="02020700000000000000" pitchFamily="18" charset="-128"/>
                <a:ea typeface="UD デジタル 教科書体 NK-B" panose="02020700000000000000" pitchFamily="18" charset="-128"/>
              </a:rPr>
              <a:t>円の価値になり、この価値は変わらないという時代が続きました。</a:t>
            </a:r>
          </a:p>
        </p:txBody>
      </p:sp>
      <p:sp>
        <p:nvSpPr>
          <p:cNvPr id="4" name="スライド番号プレースホルダー 3"/>
          <p:cNvSpPr>
            <a:spLocks noGrp="1"/>
          </p:cNvSpPr>
          <p:nvPr>
            <p:ph type="sldNum" sz="quarter" idx="5"/>
          </p:nvPr>
        </p:nvSpPr>
        <p:spPr/>
        <p:txBody>
          <a:bodyPr/>
          <a:lstStyle/>
          <a:p>
            <a:fld id="{EFFB9BA1-C7A2-46C0-8007-843D11C7D1BA}" type="slidenum">
              <a:rPr kumimoji="1" lang="ja-JP" altLang="en-US" smtClean="0"/>
              <a:t>4</a:t>
            </a:fld>
            <a:endParaRPr kumimoji="1" lang="ja-JP" altLang="en-US"/>
          </a:p>
        </p:txBody>
      </p:sp>
    </p:spTree>
    <p:extLst>
      <p:ext uri="{BB962C8B-B14F-4D97-AF65-F5344CB8AC3E}">
        <p14:creationId xmlns:p14="http://schemas.microsoft.com/office/powerpoint/2010/main" val="1371651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しかし</a:t>
            </a:r>
            <a:r>
              <a:rPr kumimoji="1" lang="en-US" altLang="ja-JP" sz="1600" dirty="0">
                <a:latin typeface="UD デジタル 教科書体 NK-B" panose="02020700000000000000" pitchFamily="18" charset="-128"/>
                <a:ea typeface="UD デジタル 教科書体 NK-B" panose="02020700000000000000" pitchFamily="18" charset="-128"/>
              </a:rPr>
              <a:t>1973</a:t>
            </a:r>
            <a:r>
              <a:rPr kumimoji="1" lang="ja-JP" altLang="en-US" sz="1600" dirty="0">
                <a:latin typeface="UD デジタル 教科書体 NK-B" panose="02020700000000000000" pitchFamily="18" charset="-128"/>
                <a:ea typeface="UD デジタル 教科書体 NK-B" panose="02020700000000000000" pitchFamily="18" charset="-128"/>
              </a:rPr>
              <a:t>年２月より、変動相場制に移行しました。変動相場制とは、為替レートを外国為替市場における外貨の需要と供給の関係に任せて自由に決める制度のことです。変動相場制の場合アメリカの＄１の価値と日本円の価値があらゆる要因から変動することになります。なので先ほどアメリカに旅行の例で出したような＄</a:t>
            </a:r>
            <a:r>
              <a:rPr kumimoji="1" lang="en-US" altLang="ja-JP" sz="1600" dirty="0">
                <a:latin typeface="UD デジタル 教科書体 NK-B" panose="02020700000000000000" pitchFamily="18" charset="-128"/>
                <a:ea typeface="UD デジタル 教科書体 NK-B" panose="02020700000000000000" pitchFamily="18" charset="-128"/>
              </a:rPr>
              <a:t>375</a:t>
            </a:r>
            <a:r>
              <a:rPr kumimoji="1" lang="ja-JP" altLang="en-US" sz="1600" dirty="0">
                <a:latin typeface="UD デジタル 教科書体 NK-B" panose="02020700000000000000" pitchFamily="18" charset="-128"/>
                <a:ea typeface="UD デジタル 教科書体 NK-B" panose="02020700000000000000" pitchFamily="18" charset="-128"/>
              </a:rPr>
              <a:t>の違いが起こるわけです。</a:t>
            </a:r>
          </a:p>
        </p:txBody>
      </p:sp>
      <p:sp>
        <p:nvSpPr>
          <p:cNvPr id="4" name="スライド番号プレースホルダー 3"/>
          <p:cNvSpPr>
            <a:spLocks noGrp="1"/>
          </p:cNvSpPr>
          <p:nvPr>
            <p:ph type="sldNum" sz="quarter" idx="5"/>
          </p:nvPr>
        </p:nvSpPr>
        <p:spPr/>
        <p:txBody>
          <a:bodyPr/>
          <a:lstStyle/>
          <a:p>
            <a:fld id="{EFFB9BA1-C7A2-46C0-8007-843D11C7D1BA}" type="slidenum">
              <a:rPr kumimoji="1" lang="ja-JP" altLang="en-US" smtClean="0"/>
              <a:t>5</a:t>
            </a:fld>
            <a:endParaRPr kumimoji="1" lang="ja-JP" altLang="en-US"/>
          </a:p>
        </p:txBody>
      </p:sp>
    </p:spTree>
    <p:extLst>
      <p:ext uri="{BB962C8B-B14F-4D97-AF65-F5344CB8AC3E}">
        <p14:creationId xmlns:p14="http://schemas.microsoft.com/office/powerpoint/2010/main" val="4251118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次は為替レートの変動について話をします。まず</a:t>
            </a:r>
            <a:r>
              <a:rPr kumimoji="1" lang="en-US" altLang="ja-JP" sz="1600" dirty="0">
                <a:latin typeface="UD デジタル 教科書体 NK-B" panose="02020700000000000000" pitchFamily="18" charset="-128"/>
                <a:ea typeface="UD デジタル 教科書体 NK-B" panose="02020700000000000000" pitchFamily="18" charset="-128"/>
              </a:rPr>
              <a:t>$</a:t>
            </a:r>
            <a:r>
              <a:rPr kumimoji="1" lang="ja-JP" altLang="en-US" sz="1600" dirty="0">
                <a:latin typeface="UD デジタル 教科書体 NK-B" panose="02020700000000000000" pitchFamily="18" charset="-128"/>
                <a:ea typeface="UD デジタル 教科書体 NK-B" panose="02020700000000000000" pitchFamily="18" charset="-128"/>
              </a:rPr>
              <a:t>１</a:t>
            </a:r>
            <a:r>
              <a:rPr kumimoji="1" lang="en-US" altLang="ja-JP" sz="1600" dirty="0">
                <a:latin typeface="UD デジタル 教科書体 NK-B" panose="02020700000000000000" pitchFamily="18" charset="-128"/>
                <a:ea typeface="UD デジタル 教科書体 NK-B" panose="02020700000000000000" pitchFamily="18" charset="-128"/>
              </a:rPr>
              <a:t>=100</a:t>
            </a:r>
            <a:r>
              <a:rPr kumimoji="1" lang="ja-JP" altLang="en-US" sz="1600" dirty="0">
                <a:latin typeface="UD デジタル 教科書体 NK-B" panose="02020700000000000000" pitchFamily="18" charset="-128"/>
                <a:ea typeface="UD デジタル 教科書体 NK-B" panose="02020700000000000000" pitchFamily="18" charset="-128"/>
              </a:rPr>
              <a:t>円から　☆</a:t>
            </a:r>
            <a:r>
              <a:rPr kumimoji="1" lang="en-US" altLang="ja-JP" sz="1600" dirty="0">
                <a:latin typeface="UD デジタル 教科書体 NK-B" panose="02020700000000000000" pitchFamily="18" charset="-128"/>
                <a:ea typeface="UD デジタル 教科書体 NK-B" panose="02020700000000000000" pitchFamily="18" charset="-128"/>
              </a:rPr>
              <a:t>80</a:t>
            </a:r>
            <a:r>
              <a:rPr kumimoji="1" lang="ja-JP" altLang="en-US" sz="1600" dirty="0">
                <a:latin typeface="UD デジタル 教科書体 NK-B" panose="02020700000000000000" pitchFamily="18" charset="-128"/>
                <a:ea typeface="UD デジタル 教科書体 NK-B" panose="02020700000000000000" pitchFamily="18" charset="-128"/>
              </a:rPr>
              <a:t>円などに向かっていく動きを円高ドル安といいます。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逆に　☆</a:t>
            </a:r>
            <a:r>
              <a:rPr kumimoji="1" lang="en-US" altLang="ja-JP" sz="1600" dirty="0">
                <a:latin typeface="UD デジタル 教科書体 NK-B" panose="02020700000000000000" pitchFamily="18" charset="-128"/>
                <a:ea typeface="UD デジタル 教科書体 NK-B" panose="02020700000000000000" pitchFamily="18" charset="-128"/>
              </a:rPr>
              <a:t>$</a:t>
            </a:r>
            <a:r>
              <a:rPr kumimoji="1" lang="ja-JP" altLang="en-US" sz="1600" dirty="0">
                <a:latin typeface="UD デジタル 教科書体 NK-B" panose="02020700000000000000" pitchFamily="18" charset="-128"/>
                <a:ea typeface="UD デジタル 教科書体 NK-B" panose="02020700000000000000" pitchFamily="18" charset="-128"/>
              </a:rPr>
              <a:t>１</a:t>
            </a:r>
            <a:r>
              <a:rPr kumimoji="1" lang="en-US" altLang="ja-JP" sz="1600" dirty="0">
                <a:latin typeface="UD デジタル 教科書体 NK-B" panose="02020700000000000000" pitchFamily="18" charset="-128"/>
                <a:ea typeface="UD デジタル 教科書体 NK-B" panose="02020700000000000000" pitchFamily="18" charset="-128"/>
              </a:rPr>
              <a:t>=100</a:t>
            </a:r>
            <a:r>
              <a:rPr kumimoji="1" lang="ja-JP" altLang="en-US" sz="1600" dirty="0">
                <a:latin typeface="UD デジタル 教科書体 NK-B" panose="02020700000000000000" pitchFamily="18" charset="-128"/>
                <a:ea typeface="UD デジタル 教科書体 NK-B" panose="02020700000000000000" pitchFamily="18" charset="-128"/>
              </a:rPr>
              <a:t>円から</a:t>
            </a:r>
            <a:r>
              <a:rPr kumimoji="1" lang="en-US" altLang="ja-JP" sz="1600" dirty="0">
                <a:latin typeface="UD デジタル 教科書体 NK-B" panose="02020700000000000000" pitchFamily="18" charset="-128"/>
                <a:ea typeface="UD デジタル 教科書体 NK-B" panose="02020700000000000000" pitchFamily="18" charset="-128"/>
              </a:rPr>
              <a:t>160</a:t>
            </a:r>
            <a:r>
              <a:rPr kumimoji="1" lang="ja-JP" altLang="en-US" sz="1600" dirty="0">
                <a:latin typeface="UD デジタル 教科書体 NK-B" panose="02020700000000000000" pitchFamily="18" charset="-128"/>
                <a:ea typeface="UD デジタル 教科書体 NK-B" panose="02020700000000000000" pitchFamily="18" charset="-128"/>
              </a:rPr>
              <a:t>円などの方向に向かっていく動きを円安といいます。　☆簡単な例を挙げるとアメリカでジュースが</a:t>
            </a:r>
            <a:r>
              <a:rPr kumimoji="1" lang="en-US" altLang="ja-JP" sz="1600" dirty="0">
                <a:latin typeface="UD デジタル 教科書体 NK-B" panose="02020700000000000000" pitchFamily="18" charset="-128"/>
                <a:ea typeface="UD デジタル 教科書体 NK-B" panose="02020700000000000000" pitchFamily="18" charset="-128"/>
              </a:rPr>
              <a:t>$</a:t>
            </a:r>
            <a:r>
              <a:rPr kumimoji="1" lang="ja-JP" altLang="en-US" sz="1600" dirty="0">
                <a:latin typeface="UD デジタル 教科書体 NK-B" panose="02020700000000000000" pitchFamily="18" charset="-128"/>
                <a:ea typeface="UD デジタル 教科書体 NK-B" panose="02020700000000000000" pitchFamily="18" charset="-128"/>
              </a:rPr>
              <a:t>１で売っています。</a:t>
            </a:r>
            <a:r>
              <a:rPr kumimoji="1" lang="en-US" altLang="ja-JP" sz="1600" dirty="0">
                <a:latin typeface="UD デジタル 教科書体 NK-B" panose="02020700000000000000" pitchFamily="18" charset="-128"/>
                <a:ea typeface="UD デジタル 教科書体 NK-B" panose="02020700000000000000" pitchFamily="18" charset="-128"/>
              </a:rPr>
              <a:t>$</a:t>
            </a:r>
            <a:r>
              <a:rPr kumimoji="1" lang="ja-JP" altLang="en-US" sz="1600" dirty="0">
                <a:latin typeface="UD デジタル 教科書体 NK-B" panose="02020700000000000000" pitchFamily="18" charset="-128"/>
                <a:ea typeface="UD デジタル 教科書体 NK-B" panose="02020700000000000000" pitchFamily="18" charset="-128"/>
              </a:rPr>
              <a:t>１</a:t>
            </a:r>
            <a:r>
              <a:rPr kumimoji="1" lang="en-US" altLang="ja-JP" sz="1600" dirty="0">
                <a:latin typeface="UD デジタル 教科書体 NK-B" panose="02020700000000000000" pitchFamily="18" charset="-128"/>
                <a:ea typeface="UD デジタル 教科書体 NK-B" panose="02020700000000000000" pitchFamily="18" charset="-128"/>
              </a:rPr>
              <a:t>=100</a:t>
            </a:r>
            <a:r>
              <a:rPr kumimoji="1" lang="ja-JP" altLang="en-US" sz="1600" dirty="0">
                <a:latin typeface="UD デジタル 教科書体 NK-B" panose="02020700000000000000" pitchFamily="18" charset="-128"/>
                <a:ea typeface="UD デジタル 教科書体 NK-B" panose="02020700000000000000" pitchFamily="18" charset="-128"/>
              </a:rPr>
              <a:t>円の時は日本円で買うなら</a:t>
            </a:r>
            <a:r>
              <a:rPr kumimoji="1" lang="en-US" altLang="ja-JP" sz="1600" dirty="0">
                <a:latin typeface="UD デジタル 教科書体 NK-B" panose="02020700000000000000" pitchFamily="18" charset="-128"/>
                <a:ea typeface="UD デジタル 教科書体 NK-B" panose="02020700000000000000" pitchFamily="18" charset="-128"/>
              </a:rPr>
              <a:t>100</a:t>
            </a:r>
            <a:r>
              <a:rPr kumimoji="1" lang="ja-JP" altLang="en-US" sz="1600" dirty="0">
                <a:latin typeface="UD デジタル 教科書体 NK-B" panose="02020700000000000000" pitchFamily="18" charset="-128"/>
                <a:ea typeface="UD デジタル 教科書体 NK-B" panose="02020700000000000000" pitchFamily="18" charset="-128"/>
              </a:rPr>
              <a:t>円払う必要があります。　☆しかし</a:t>
            </a:r>
            <a:r>
              <a:rPr kumimoji="1" lang="en-US" altLang="ja-JP" sz="1600" dirty="0">
                <a:latin typeface="UD デジタル 教科書体 NK-B" panose="02020700000000000000" pitchFamily="18" charset="-128"/>
                <a:ea typeface="UD デジタル 教科書体 NK-B" panose="02020700000000000000" pitchFamily="18" charset="-128"/>
              </a:rPr>
              <a:t>$</a:t>
            </a:r>
            <a:r>
              <a:rPr kumimoji="1" lang="ja-JP" altLang="en-US" sz="1600" dirty="0">
                <a:latin typeface="UD デジタル 教科書体 NK-B" panose="02020700000000000000" pitchFamily="18" charset="-128"/>
                <a:ea typeface="UD デジタル 教科書体 NK-B" panose="02020700000000000000" pitchFamily="18" charset="-128"/>
              </a:rPr>
              <a:t>１</a:t>
            </a:r>
            <a:r>
              <a:rPr kumimoji="1" lang="en-US" altLang="ja-JP" sz="1600" dirty="0">
                <a:latin typeface="UD デジタル 教科書体 NK-B" panose="02020700000000000000" pitchFamily="18" charset="-128"/>
                <a:ea typeface="UD デジタル 教科書体 NK-B" panose="02020700000000000000" pitchFamily="18" charset="-128"/>
              </a:rPr>
              <a:t>=80</a:t>
            </a:r>
            <a:r>
              <a:rPr kumimoji="1" lang="ja-JP" altLang="en-US" sz="1600" dirty="0">
                <a:latin typeface="UD デジタル 教科書体 NK-B" panose="02020700000000000000" pitchFamily="18" charset="-128"/>
                <a:ea typeface="UD デジタル 教科書体 NK-B" panose="02020700000000000000" pitchFamily="18" charset="-128"/>
              </a:rPr>
              <a:t>円の時はジュース１本買うのに</a:t>
            </a:r>
            <a:r>
              <a:rPr kumimoji="1" lang="en-US" altLang="ja-JP" sz="1600" dirty="0">
                <a:latin typeface="UD デジタル 教科書体 NK-B" panose="02020700000000000000" pitchFamily="18" charset="-128"/>
                <a:ea typeface="UD デジタル 教科書体 NK-B" panose="02020700000000000000" pitchFamily="18" charset="-128"/>
              </a:rPr>
              <a:t>80</a:t>
            </a:r>
            <a:r>
              <a:rPr kumimoji="1" lang="ja-JP" altLang="en-US" sz="1600" dirty="0">
                <a:latin typeface="UD デジタル 教科書体 NK-B" panose="02020700000000000000" pitchFamily="18" charset="-128"/>
                <a:ea typeface="UD デジタル 教科書体 NK-B" panose="02020700000000000000" pitchFamily="18" charset="-128"/>
              </a:rPr>
              <a:t>円しか払わなくていいんです。この場合、</a:t>
            </a:r>
            <a:r>
              <a:rPr kumimoji="1" lang="en-US" altLang="ja-JP" sz="1600" dirty="0">
                <a:latin typeface="UD デジタル 教科書体 NK-B" panose="02020700000000000000" pitchFamily="18" charset="-128"/>
                <a:ea typeface="UD デジタル 教科書体 NK-B" panose="02020700000000000000" pitchFamily="18" charset="-128"/>
              </a:rPr>
              <a:t>$1</a:t>
            </a:r>
            <a:r>
              <a:rPr kumimoji="1" lang="ja-JP" altLang="en-US" sz="1600" dirty="0">
                <a:latin typeface="UD デジタル 教科書体 NK-B" panose="02020700000000000000" pitchFamily="18" charset="-128"/>
                <a:ea typeface="UD デジタル 教科書体 NK-B" panose="02020700000000000000" pitchFamily="18" charset="-128"/>
              </a:rPr>
              <a:t>に対して</a:t>
            </a:r>
            <a:r>
              <a:rPr kumimoji="1" lang="en-US" altLang="ja-JP" sz="1600" dirty="0">
                <a:latin typeface="UD デジタル 教科書体 NK-B" panose="02020700000000000000" pitchFamily="18" charset="-128"/>
                <a:ea typeface="UD デジタル 教科書体 NK-B" panose="02020700000000000000" pitchFamily="18" charset="-128"/>
              </a:rPr>
              <a:t>80</a:t>
            </a:r>
            <a:r>
              <a:rPr kumimoji="1" lang="ja-JP" altLang="en-US" sz="1600" dirty="0">
                <a:latin typeface="UD デジタル 教科書体 NK-B" panose="02020700000000000000" pitchFamily="18" charset="-128"/>
                <a:ea typeface="UD デジタル 教科書体 NK-B" panose="02020700000000000000" pitchFamily="18" charset="-128"/>
              </a:rPr>
              <a:t>円しか支払わなくていいので日本円の価値が高くなりました。だから円高といいます。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その逆で、☆</a:t>
            </a:r>
            <a:r>
              <a:rPr kumimoji="1" lang="en-US" altLang="ja-JP" sz="1600" dirty="0">
                <a:latin typeface="UD デジタル 教科書体 NK-B" panose="02020700000000000000" pitchFamily="18" charset="-128"/>
                <a:ea typeface="UD デジタル 教科書体 NK-B" panose="02020700000000000000" pitchFamily="18" charset="-128"/>
              </a:rPr>
              <a:t>$</a:t>
            </a:r>
            <a:r>
              <a:rPr kumimoji="1" lang="ja-JP" altLang="en-US" sz="1600" dirty="0">
                <a:latin typeface="UD デジタル 教科書体 NK-B" panose="02020700000000000000" pitchFamily="18" charset="-128"/>
                <a:ea typeface="UD デジタル 教科書体 NK-B" panose="02020700000000000000" pitchFamily="18" charset="-128"/>
              </a:rPr>
              <a:t>１</a:t>
            </a:r>
            <a:r>
              <a:rPr kumimoji="1" lang="en-US" altLang="ja-JP" sz="1600" dirty="0">
                <a:latin typeface="UD デジタル 教科書体 NK-B" panose="02020700000000000000" pitchFamily="18" charset="-128"/>
                <a:ea typeface="UD デジタル 教科書体 NK-B" panose="02020700000000000000" pitchFamily="18" charset="-128"/>
              </a:rPr>
              <a:t>=160</a:t>
            </a:r>
            <a:r>
              <a:rPr kumimoji="1" lang="ja-JP" altLang="en-US" sz="1600" dirty="0">
                <a:latin typeface="UD デジタル 教科書体 NK-B" panose="02020700000000000000" pitchFamily="18" charset="-128"/>
                <a:ea typeface="UD デジタル 教科書体 NK-B" panose="02020700000000000000" pitchFamily="18" charset="-128"/>
              </a:rPr>
              <a:t>円の時はジュース１本買うのに</a:t>
            </a:r>
            <a:r>
              <a:rPr kumimoji="1" lang="en-US" altLang="ja-JP" sz="1600" dirty="0">
                <a:latin typeface="UD デジタル 教科書体 NK-B" panose="02020700000000000000" pitchFamily="18" charset="-128"/>
                <a:ea typeface="UD デジタル 教科書体 NK-B" panose="02020700000000000000" pitchFamily="18" charset="-128"/>
              </a:rPr>
              <a:t>160</a:t>
            </a:r>
            <a:r>
              <a:rPr kumimoji="1" lang="ja-JP" altLang="en-US" sz="1600" dirty="0">
                <a:latin typeface="UD デジタル 教科書体 NK-B" panose="02020700000000000000" pitchFamily="18" charset="-128"/>
                <a:ea typeface="UD デジタル 教科書体 NK-B" panose="02020700000000000000" pitchFamily="18" charset="-128"/>
              </a:rPr>
              <a:t>円も払わなければなりません。これはアメリカのドルに対して日本円の価値が安くなったので円安といいます。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EFFB9BA1-C7A2-46C0-8007-843D11C7D1BA}" type="slidenum">
              <a:rPr kumimoji="1" lang="ja-JP" altLang="en-US" smtClean="0"/>
              <a:t>6</a:t>
            </a:fld>
            <a:endParaRPr kumimoji="1" lang="ja-JP" altLang="en-US"/>
          </a:p>
        </p:txBody>
      </p:sp>
    </p:spTree>
    <p:extLst>
      <p:ext uri="{BB962C8B-B14F-4D97-AF65-F5344CB8AC3E}">
        <p14:creationId xmlns:p14="http://schemas.microsoft.com/office/powerpoint/2010/main" val="2719889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次に為替相場と日本経済との関係について話をしたいと思います。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まず１つ目に輸出を主とする企業の業績についてです。例えば、アメリカで車を１台＄１万で売っているとします。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そうすると☆＄１＝１００円の時は日本円にすると１００万円で１台売れることになります。しかし☆円高になり＄１＝</a:t>
            </a:r>
            <a:r>
              <a:rPr kumimoji="1" lang="en-US" altLang="ja-JP" sz="1600" dirty="0">
                <a:latin typeface="UD デジタル 教科書体 NK-B" panose="02020700000000000000" pitchFamily="18" charset="-128"/>
                <a:ea typeface="UD デジタル 教科書体 NK-B" panose="02020700000000000000" pitchFamily="18" charset="-128"/>
              </a:rPr>
              <a:t>80</a:t>
            </a:r>
            <a:r>
              <a:rPr kumimoji="1" lang="ja-JP" altLang="en-US" sz="1600" dirty="0">
                <a:latin typeface="UD デジタル 教科書体 NK-B" panose="02020700000000000000" pitchFamily="18" charset="-128"/>
                <a:ea typeface="UD デジタル 教科書体 NK-B" panose="02020700000000000000" pitchFamily="18" charset="-128"/>
              </a:rPr>
              <a:t>円になった場合は</a:t>
            </a:r>
            <a:r>
              <a:rPr kumimoji="1" lang="en-US" altLang="ja-JP" sz="1600" dirty="0">
                <a:latin typeface="UD デジタル 教科書体 NK-B" panose="02020700000000000000" pitchFamily="18" charset="-128"/>
                <a:ea typeface="UD デジタル 教科書体 NK-B" panose="02020700000000000000" pitchFamily="18" charset="-128"/>
              </a:rPr>
              <a:t>80</a:t>
            </a:r>
            <a:r>
              <a:rPr kumimoji="1" lang="ja-JP" altLang="en-US" sz="1600" dirty="0">
                <a:latin typeface="UD デジタル 教科書体 NK-B" panose="02020700000000000000" pitchFamily="18" charset="-128"/>
                <a:ea typeface="UD デジタル 教科書体 NK-B" panose="02020700000000000000" pitchFamily="18" charset="-128"/>
              </a:rPr>
              <a:t>万円にしかなりません☆企業は為替の関係だけで</a:t>
            </a:r>
            <a:r>
              <a:rPr kumimoji="1" lang="en-US" altLang="ja-JP" sz="1600" dirty="0">
                <a:latin typeface="UD デジタル 教科書体 NK-B" panose="02020700000000000000" pitchFamily="18" charset="-128"/>
                <a:ea typeface="UD デジタル 教科書体 NK-B" panose="02020700000000000000" pitchFamily="18" charset="-128"/>
              </a:rPr>
              <a:t>20</a:t>
            </a:r>
            <a:r>
              <a:rPr kumimoji="1" lang="ja-JP" altLang="en-US" sz="1600" dirty="0">
                <a:latin typeface="UD デジタル 教科書体 NK-B" panose="02020700000000000000" pitchFamily="18" charset="-128"/>
                <a:ea typeface="UD デジタル 教科書体 NK-B" panose="02020700000000000000" pitchFamily="18" charset="-128"/>
              </a:rPr>
              <a:t>万円損失となりました。このことを為替差損といいます。次に☆円安になり＄１＝</a:t>
            </a:r>
            <a:r>
              <a:rPr kumimoji="1" lang="en-US" altLang="ja-JP" sz="1600" dirty="0">
                <a:latin typeface="UD デジタル 教科書体 NK-B" panose="02020700000000000000" pitchFamily="18" charset="-128"/>
                <a:ea typeface="UD デジタル 教科書体 NK-B" panose="02020700000000000000" pitchFamily="18" charset="-128"/>
              </a:rPr>
              <a:t>160</a:t>
            </a:r>
            <a:r>
              <a:rPr kumimoji="1" lang="ja-JP" altLang="en-US" sz="1600" dirty="0">
                <a:latin typeface="UD デジタル 教科書体 NK-B" panose="02020700000000000000" pitchFamily="18" charset="-128"/>
                <a:ea typeface="UD デジタル 教科書体 NK-B" panose="02020700000000000000" pitchFamily="18" charset="-128"/>
              </a:rPr>
              <a:t>円になると</a:t>
            </a:r>
            <a:r>
              <a:rPr kumimoji="1" lang="en-US" altLang="ja-JP" sz="1600" dirty="0">
                <a:latin typeface="UD デジタル 教科書体 NK-B" panose="02020700000000000000" pitchFamily="18" charset="-128"/>
                <a:ea typeface="UD デジタル 教科書体 NK-B" panose="02020700000000000000" pitchFamily="18" charset="-128"/>
              </a:rPr>
              <a:t>160</a:t>
            </a:r>
            <a:r>
              <a:rPr kumimoji="1" lang="ja-JP" altLang="en-US" sz="1600" dirty="0">
                <a:latin typeface="UD デジタル 教科書体 NK-B" panose="02020700000000000000" pitchFamily="18" charset="-128"/>
                <a:ea typeface="UD デジタル 教科書体 NK-B" panose="02020700000000000000" pitchFamily="18" charset="-128"/>
              </a:rPr>
              <a:t>万円も入ってきます。☆今回は企業は為替の関係だけで</a:t>
            </a:r>
            <a:r>
              <a:rPr kumimoji="1" lang="en-US" altLang="ja-JP" sz="1600" dirty="0">
                <a:latin typeface="UD デジタル 教科書体 NK-B" panose="02020700000000000000" pitchFamily="18" charset="-128"/>
                <a:ea typeface="UD デジタル 教科書体 NK-B" panose="02020700000000000000" pitchFamily="18" charset="-128"/>
              </a:rPr>
              <a:t>60</a:t>
            </a:r>
            <a:r>
              <a:rPr kumimoji="1" lang="ja-JP" altLang="en-US" sz="1600" dirty="0">
                <a:latin typeface="UD デジタル 教科書体 NK-B" panose="02020700000000000000" pitchFamily="18" charset="-128"/>
                <a:ea typeface="UD デジタル 教科書体 NK-B" panose="02020700000000000000" pitchFamily="18" charset="-128"/>
              </a:rPr>
              <a:t>万円利益が増えました。このことを為替差益といいます。このように為替相場と企業の業績には大きな関係性があります。</a:t>
            </a:r>
          </a:p>
        </p:txBody>
      </p:sp>
      <p:sp>
        <p:nvSpPr>
          <p:cNvPr id="4" name="スライド番号プレースホルダー 3"/>
          <p:cNvSpPr>
            <a:spLocks noGrp="1"/>
          </p:cNvSpPr>
          <p:nvPr>
            <p:ph type="sldNum" sz="quarter" idx="5"/>
          </p:nvPr>
        </p:nvSpPr>
        <p:spPr/>
        <p:txBody>
          <a:bodyPr/>
          <a:lstStyle/>
          <a:p>
            <a:fld id="{EFFB9BA1-C7A2-46C0-8007-843D11C7D1BA}" type="slidenum">
              <a:rPr kumimoji="1" lang="ja-JP" altLang="en-US" smtClean="0"/>
              <a:t>7</a:t>
            </a:fld>
            <a:endParaRPr kumimoji="1" lang="ja-JP" altLang="en-US"/>
          </a:p>
        </p:txBody>
      </p:sp>
    </p:spTree>
    <p:extLst>
      <p:ext uri="{BB962C8B-B14F-4D97-AF65-F5344CB8AC3E}">
        <p14:creationId xmlns:p14="http://schemas.microsoft.com/office/powerpoint/2010/main" val="4249599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600" dirty="0">
                <a:latin typeface="UD デジタル 教科書体 NK-B" panose="02020700000000000000" pitchFamily="18" charset="-128"/>
                <a:ea typeface="UD デジタル 教科書体 NK-B" panose="02020700000000000000" pitchFamily="18" charset="-128"/>
              </a:rPr>
              <a:t>2</a:t>
            </a:r>
            <a:r>
              <a:rPr kumimoji="1" lang="ja-JP" altLang="en-US" sz="1600" dirty="0">
                <a:latin typeface="UD デジタル 教科書体 NK-B" panose="02020700000000000000" pitchFamily="18" charset="-128"/>
                <a:ea typeface="UD デジタル 教科書体 NK-B" panose="02020700000000000000" pitchFamily="18" charset="-128"/>
              </a:rPr>
              <a:t>つ目に海外から輸入して日本で販売する企業についてみてみましょう。例えば、アメリカからブランドバッグを＄</a:t>
            </a:r>
            <a:r>
              <a:rPr kumimoji="1" lang="en-US" altLang="ja-JP" sz="1600" dirty="0">
                <a:latin typeface="UD デジタル 教科書体 NK-B" panose="02020700000000000000" pitchFamily="18" charset="-128"/>
                <a:ea typeface="UD デジタル 教科書体 NK-B" panose="02020700000000000000" pitchFamily="18" charset="-128"/>
              </a:rPr>
              <a:t>500</a:t>
            </a:r>
            <a:r>
              <a:rPr kumimoji="1" lang="ja-JP" altLang="en-US" sz="1600" dirty="0">
                <a:latin typeface="UD デジタル 教科書体 NK-B" panose="02020700000000000000" pitchFamily="18" charset="-128"/>
                <a:ea typeface="UD デジタル 教科書体 NK-B" panose="02020700000000000000" pitchFamily="18" charset="-128"/>
              </a:rPr>
              <a:t>で仕入れているとします。＄１＝</a:t>
            </a:r>
            <a:r>
              <a:rPr kumimoji="1" lang="en-US" altLang="ja-JP" sz="1600" dirty="0">
                <a:latin typeface="UD デジタル 教科書体 NK-B" panose="02020700000000000000" pitchFamily="18" charset="-128"/>
                <a:ea typeface="UD デジタル 教科書体 NK-B" panose="02020700000000000000" pitchFamily="18" charset="-128"/>
              </a:rPr>
              <a:t>100</a:t>
            </a:r>
            <a:r>
              <a:rPr kumimoji="1" lang="ja-JP" altLang="en-US" sz="1600" dirty="0">
                <a:latin typeface="UD デジタル 教科書体 NK-B" panose="02020700000000000000" pitchFamily="18" charset="-128"/>
                <a:ea typeface="UD デジタル 教科書体 NK-B" panose="02020700000000000000" pitchFamily="18" charset="-128"/>
              </a:rPr>
              <a:t>円の時は</a:t>
            </a:r>
            <a:r>
              <a:rPr kumimoji="1" lang="en-US" altLang="ja-JP" sz="1600" dirty="0">
                <a:latin typeface="UD デジタル 教科書体 NK-B" panose="02020700000000000000" pitchFamily="18" charset="-128"/>
                <a:ea typeface="UD デジタル 教科書体 NK-B" panose="02020700000000000000" pitchFamily="18" charset="-128"/>
              </a:rPr>
              <a:t>500</a:t>
            </a:r>
            <a:r>
              <a:rPr kumimoji="1" lang="ja-JP" altLang="en-US" sz="1600" dirty="0">
                <a:latin typeface="UD デジタル 教科書体 NK-B" panose="02020700000000000000" pitchFamily="18" charset="-128"/>
                <a:ea typeface="UD デジタル 教科書体 NK-B" panose="02020700000000000000" pitchFamily="18" charset="-128"/>
              </a:rPr>
              <a:t>ドル</a:t>
            </a:r>
            <a:r>
              <a:rPr kumimoji="1" lang="en-US" altLang="ja-JP" sz="1600" dirty="0">
                <a:latin typeface="UD デジタル 教科書体 NK-B" panose="02020700000000000000" pitchFamily="18" charset="-128"/>
                <a:ea typeface="UD デジタル 教科書体 NK-B" panose="02020700000000000000" pitchFamily="18" charset="-128"/>
              </a:rPr>
              <a:t>×100</a:t>
            </a:r>
            <a:r>
              <a:rPr kumimoji="1" lang="ja-JP" altLang="en-US" sz="1600" dirty="0">
                <a:latin typeface="UD デジタル 教科書体 NK-B" panose="02020700000000000000" pitchFamily="18" charset="-128"/>
                <a:ea typeface="UD デジタル 教科書体 NK-B" panose="02020700000000000000" pitchFamily="18" charset="-128"/>
              </a:rPr>
              <a:t>円で</a:t>
            </a:r>
            <a:r>
              <a:rPr kumimoji="1" lang="en-US" altLang="ja-JP" sz="1600" dirty="0">
                <a:latin typeface="UD デジタル 教科書体 NK-B" panose="02020700000000000000" pitchFamily="18" charset="-128"/>
                <a:ea typeface="UD デジタル 教科書体 NK-B" panose="02020700000000000000" pitchFamily="18" charset="-128"/>
              </a:rPr>
              <a:t>50,000</a:t>
            </a:r>
            <a:r>
              <a:rPr kumimoji="1" lang="ja-JP" altLang="en-US" sz="1600" dirty="0">
                <a:latin typeface="UD デジタル 教科書体 NK-B" panose="02020700000000000000" pitchFamily="18" charset="-128"/>
                <a:ea typeface="UD デジタル 教科書体 NK-B" panose="02020700000000000000" pitchFamily="18" charset="-128"/>
              </a:rPr>
              <a:t>円で仕入れることができます。☆次に＄１＝</a:t>
            </a:r>
            <a:r>
              <a:rPr kumimoji="1" lang="en-US" altLang="ja-JP" sz="1600" dirty="0">
                <a:latin typeface="UD デジタル 教科書体 NK-B" panose="02020700000000000000" pitchFamily="18" charset="-128"/>
                <a:ea typeface="UD デジタル 教科書体 NK-B" panose="02020700000000000000" pitchFamily="18" charset="-128"/>
              </a:rPr>
              <a:t>80</a:t>
            </a:r>
            <a:r>
              <a:rPr kumimoji="1" lang="ja-JP" altLang="en-US" sz="1600" dirty="0">
                <a:latin typeface="UD デジタル 教科書体 NK-B" panose="02020700000000000000" pitchFamily="18" charset="-128"/>
                <a:ea typeface="UD デジタル 教科書体 NK-B" panose="02020700000000000000" pitchFamily="18" charset="-128"/>
              </a:rPr>
              <a:t>円の円高の時を見ていきましょう。円高の時は</a:t>
            </a:r>
            <a:r>
              <a:rPr kumimoji="1" lang="en-US" altLang="ja-JP" sz="1600" dirty="0">
                <a:latin typeface="UD デジタル 教科書体 NK-B" panose="02020700000000000000" pitchFamily="18" charset="-128"/>
                <a:ea typeface="UD デジタル 教科書体 NK-B" panose="02020700000000000000" pitchFamily="18" charset="-128"/>
              </a:rPr>
              <a:t>40,000</a:t>
            </a:r>
            <a:r>
              <a:rPr kumimoji="1" lang="ja-JP" altLang="en-US" sz="1600" dirty="0">
                <a:latin typeface="UD デジタル 教科書体 NK-B" panose="02020700000000000000" pitchFamily="18" charset="-128"/>
                <a:ea typeface="UD デジタル 教科書体 NK-B" panose="02020700000000000000" pitchFamily="18" charset="-128"/>
              </a:rPr>
              <a:t>円で仕入れることができます。＄１＝</a:t>
            </a:r>
            <a:r>
              <a:rPr kumimoji="1" lang="en-US" altLang="ja-JP" sz="1600" dirty="0">
                <a:latin typeface="UD デジタル 教科書体 NK-B" panose="02020700000000000000" pitchFamily="18" charset="-128"/>
                <a:ea typeface="UD デジタル 教科書体 NK-B" panose="02020700000000000000" pitchFamily="18" charset="-128"/>
              </a:rPr>
              <a:t>100</a:t>
            </a:r>
            <a:r>
              <a:rPr kumimoji="1" lang="ja-JP" altLang="en-US" sz="1600" dirty="0">
                <a:latin typeface="UD デジタル 教科書体 NK-B" panose="02020700000000000000" pitchFamily="18" charset="-128"/>
                <a:ea typeface="UD デジタル 教科書体 NK-B" panose="02020700000000000000" pitchFamily="18" charset="-128"/>
              </a:rPr>
              <a:t>円の時と比べると</a:t>
            </a:r>
            <a:r>
              <a:rPr kumimoji="1" lang="en-US" altLang="ja-JP" sz="1600" dirty="0">
                <a:latin typeface="UD デジタル 教科書体 NK-B" panose="02020700000000000000" pitchFamily="18" charset="-128"/>
                <a:ea typeface="UD デジタル 教科書体 NK-B" panose="02020700000000000000" pitchFamily="18" charset="-128"/>
              </a:rPr>
              <a:t>10,000</a:t>
            </a:r>
            <a:r>
              <a:rPr kumimoji="1" lang="ja-JP" altLang="en-US" sz="1600" dirty="0">
                <a:latin typeface="UD デジタル 教科書体 NK-B" panose="02020700000000000000" pitchFamily="18" charset="-128"/>
                <a:ea typeface="UD デジタル 教科書体 NK-B" panose="02020700000000000000" pitchFamily="18" charset="-128"/>
              </a:rPr>
              <a:t>円も安く仕入れることができます。☆しかし＄１＝</a:t>
            </a:r>
            <a:r>
              <a:rPr kumimoji="1" lang="en-US" altLang="ja-JP" sz="1600" dirty="0">
                <a:latin typeface="UD デジタル 教科書体 NK-B" panose="02020700000000000000" pitchFamily="18" charset="-128"/>
                <a:ea typeface="UD デジタル 教科書体 NK-B" panose="02020700000000000000" pitchFamily="18" charset="-128"/>
              </a:rPr>
              <a:t>160</a:t>
            </a:r>
            <a:r>
              <a:rPr kumimoji="1" lang="ja-JP" altLang="en-US" sz="1600" dirty="0">
                <a:latin typeface="UD デジタル 教科書体 NK-B" panose="02020700000000000000" pitchFamily="18" charset="-128"/>
                <a:ea typeface="UD デジタル 教科書体 NK-B" panose="02020700000000000000" pitchFamily="18" charset="-128"/>
              </a:rPr>
              <a:t>円になった円安の時は仕入れ値が</a:t>
            </a:r>
            <a:r>
              <a:rPr kumimoji="1" lang="en-US" altLang="ja-JP" sz="1600" dirty="0">
                <a:latin typeface="UD デジタル 教科書体 NK-B" panose="02020700000000000000" pitchFamily="18" charset="-128"/>
                <a:ea typeface="UD デジタル 教科書体 NK-B" panose="02020700000000000000" pitchFamily="18" charset="-128"/>
              </a:rPr>
              <a:t>80,000</a:t>
            </a:r>
            <a:r>
              <a:rPr kumimoji="1" lang="ja-JP" altLang="en-US" sz="1600" dirty="0">
                <a:latin typeface="UD デジタル 教科書体 NK-B" panose="02020700000000000000" pitchFamily="18" charset="-128"/>
                <a:ea typeface="UD デジタル 教科書体 NK-B" panose="02020700000000000000" pitchFamily="18" charset="-128"/>
              </a:rPr>
              <a:t>円となり、</a:t>
            </a:r>
            <a:r>
              <a:rPr kumimoji="1" lang="en-US" altLang="ja-JP" sz="1600" dirty="0">
                <a:latin typeface="UD デジタル 教科書体 NK-B" panose="02020700000000000000" pitchFamily="18" charset="-128"/>
                <a:ea typeface="UD デジタル 教科書体 NK-B" panose="02020700000000000000" pitchFamily="18" charset="-128"/>
              </a:rPr>
              <a:t>100</a:t>
            </a:r>
            <a:r>
              <a:rPr kumimoji="1" lang="ja-JP" altLang="en-US" sz="1600" dirty="0">
                <a:latin typeface="UD デジタル 教科書体 NK-B" panose="02020700000000000000" pitchFamily="18" charset="-128"/>
                <a:ea typeface="UD デジタル 教科書体 NK-B" panose="02020700000000000000" pitchFamily="18" charset="-128"/>
              </a:rPr>
              <a:t>円の時と比べると</a:t>
            </a:r>
            <a:r>
              <a:rPr kumimoji="1" lang="en-US" altLang="ja-JP" sz="1600" dirty="0">
                <a:latin typeface="UD デジタル 教科書体 NK-B" panose="02020700000000000000" pitchFamily="18" charset="-128"/>
                <a:ea typeface="UD デジタル 教科書体 NK-B" panose="02020700000000000000" pitchFamily="18" charset="-128"/>
              </a:rPr>
              <a:t>30,000</a:t>
            </a:r>
            <a:r>
              <a:rPr kumimoji="1" lang="ja-JP" altLang="en-US" sz="1600" dirty="0">
                <a:latin typeface="UD デジタル 教科書体 NK-B" panose="02020700000000000000" pitchFamily="18" charset="-128"/>
                <a:ea typeface="UD デジタル 教科書体 NK-B" panose="02020700000000000000" pitchFamily="18" charset="-128"/>
              </a:rPr>
              <a:t>円も仕入れ値が高くなります。このことから皆さんが輸入品を買うときは、円高の時に買うとお得に買えます。また、海外旅行に行くときも円高の時のほうが同じ日本円でより多く外貨が手にできますので、円高の時は海外旅行がお得に行けます。</a:t>
            </a:r>
          </a:p>
        </p:txBody>
      </p:sp>
      <p:sp>
        <p:nvSpPr>
          <p:cNvPr id="4" name="スライド番号プレースホルダー 3"/>
          <p:cNvSpPr>
            <a:spLocks noGrp="1"/>
          </p:cNvSpPr>
          <p:nvPr>
            <p:ph type="sldNum" sz="quarter" idx="5"/>
          </p:nvPr>
        </p:nvSpPr>
        <p:spPr/>
        <p:txBody>
          <a:bodyPr/>
          <a:lstStyle/>
          <a:p>
            <a:fld id="{EFFB9BA1-C7A2-46C0-8007-843D11C7D1BA}" type="slidenum">
              <a:rPr kumimoji="1" lang="ja-JP" altLang="en-US" smtClean="0"/>
              <a:t>8</a:t>
            </a:fld>
            <a:endParaRPr kumimoji="1" lang="ja-JP" altLang="en-US"/>
          </a:p>
        </p:txBody>
      </p:sp>
    </p:spTree>
    <p:extLst>
      <p:ext uri="{BB962C8B-B14F-4D97-AF65-F5344CB8AC3E}">
        <p14:creationId xmlns:p14="http://schemas.microsoft.com/office/powerpoint/2010/main" val="1732269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日本企業は海外に輸出している製造業が非常に多いです。例えば、ある自動車メーカーは為替相場が１円円安になれば</a:t>
            </a:r>
            <a:r>
              <a:rPr kumimoji="1" lang="en-US" altLang="ja-JP" sz="1600" dirty="0">
                <a:latin typeface="UD デジタル 教科書体 NK-B" panose="02020700000000000000" pitchFamily="18" charset="-128"/>
                <a:ea typeface="UD デジタル 教科書体 NK-B" panose="02020700000000000000" pitchFamily="18" charset="-128"/>
              </a:rPr>
              <a:t>400</a:t>
            </a:r>
            <a:r>
              <a:rPr kumimoji="1" lang="ja-JP" altLang="en-US" sz="1600" dirty="0">
                <a:latin typeface="UD デジタル 教科書体 NK-B" panose="02020700000000000000" pitchFamily="18" charset="-128"/>
                <a:ea typeface="UD デジタル 教科書体 NK-B" panose="02020700000000000000" pitchFamily="18" charset="-128"/>
              </a:rPr>
              <a:t>億円も為替差益がでます。円高になればその逆です。日本は輸出関連企業がとても多いため、円安になれば企業の利益が増え、業績が上がるため、株価が上昇する傾向があります。円高の場合はその反対となる傾向があります。次は日経平均株価と為替の関係性を見てみましょう。</a:t>
            </a:r>
            <a:endParaRPr kumimoji="1"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4" name="スライド番号プレースホルダー 3"/>
          <p:cNvSpPr>
            <a:spLocks noGrp="1"/>
          </p:cNvSpPr>
          <p:nvPr>
            <p:ph type="sldNum" sz="quarter" idx="5"/>
          </p:nvPr>
        </p:nvSpPr>
        <p:spPr/>
        <p:txBody>
          <a:bodyPr/>
          <a:lstStyle/>
          <a:p>
            <a:fld id="{EFFB9BA1-C7A2-46C0-8007-843D11C7D1BA}" type="slidenum">
              <a:rPr kumimoji="1" lang="ja-JP" altLang="en-US" smtClean="0"/>
              <a:t>9</a:t>
            </a:fld>
            <a:endParaRPr kumimoji="1" lang="ja-JP" altLang="en-US"/>
          </a:p>
        </p:txBody>
      </p:sp>
    </p:spTree>
    <p:extLst>
      <p:ext uri="{BB962C8B-B14F-4D97-AF65-F5344CB8AC3E}">
        <p14:creationId xmlns:p14="http://schemas.microsoft.com/office/powerpoint/2010/main" val="3742523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6AAC81-9FCA-44DE-9859-ECC3D631E505}"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FF6E81A-53EB-4891-9372-01EC19795C00}" type="slidenum">
              <a:rPr kumimoji="1" lang="ja-JP" altLang="en-US" smtClean="0"/>
              <a:t>‹#›</a:t>
            </a:fld>
            <a:endParaRPr kumimoji="1" lang="ja-JP" altLang="en-US"/>
          </a:p>
        </p:txBody>
      </p:sp>
    </p:spTree>
    <p:extLst>
      <p:ext uri="{BB962C8B-B14F-4D97-AF65-F5344CB8AC3E}">
        <p14:creationId xmlns:p14="http://schemas.microsoft.com/office/powerpoint/2010/main" val="3681505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C6AAC81-9FCA-44DE-9859-ECC3D631E505}"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F6E81A-53EB-4891-9372-01EC19795C00}" type="slidenum">
              <a:rPr kumimoji="1" lang="ja-JP" altLang="en-US" smtClean="0"/>
              <a:t>‹#›</a:t>
            </a:fld>
            <a:endParaRPr kumimoji="1" lang="ja-JP" altLang="en-US"/>
          </a:p>
        </p:txBody>
      </p:sp>
    </p:spTree>
    <p:extLst>
      <p:ext uri="{BB962C8B-B14F-4D97-AF65-F5344CB8AC3E}">
        <p14:creationId xmlns:p14="http://schemas.microsoft.com/office/powerpoint/2010/main" val="2059303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C6AAC81-9FCA-44DE-9859-ECC3D631E505}"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F6E81A-53EB-4891-9372-01EC19795C00}" type="slidenum">
              <a:rPr kumimoji="1" lang="ja-JP" altLang="en-US" smtClean="0"/>
              <a:t>‹#›</a:t>
            </a:fld>
            <a:endParaRPr kumimoji="1" lang="ja-JP"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63154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1C6AAC81-9FCA-44DE-9859-ECC3D631E505}" type="datetimeFigureOut">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F6E81A-53EB-4891-9372-01EC19795C00}" type="slidenum">
              <a:rPr kumimoji="1" lang="ja-JP" altLang="en-US" smtClean="0"/>
              <a:t>‹#›</a:t>
            </a:fld>
            <a:endParaRPr kumimoji="1" lang="ja-JP" altLang="en-US"/>
          </a:p>
        </p:txBody>
      </p:sp>
    </p:spTree>
    <p:extLst>
      <p:ext uri="{BB962C8B-B14F-4D97-AF65-F5344CB8AC3E}">
        <p14:creationId xmlns:p14="http://schemas.microsoft.com/office/powerpoint/2010/main" val="36954126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1C6AAC81-9FCA-44DE-9859-ECC3D631E505}" type="datetimeFigureOut">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F6E81A-53EB-4891-9372-01EC19795C00}" type="slidenum">
              <a:rPr kumimoji="1" lang="ja-JP" altLang="en-US" smtClean="0"/>
              <a:t>‹#›</a:t>
            </a:fld>
            <a:endParaRPr kumimoji="1" lang="ja-JP"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86374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1C6AAC81-9FCA-44DE-9859-ECC3D631E505}" type="datetimeFigureOut">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F6E81A-53EB-4891-9372-01EC19795C00}" type="slidenum">
              <a:rPr kumimoji="1" lang="ja-JP" altLang="en-US" smtClean="0"/>
              <a:t>‹#›</a:t>
            </a:fld>
            <a:endParaRPr kumimoji="1" lang="ja-JP" altLang="en-US"/>
          </a:p>
        </p:txBody>
      </p:sp>
    </p:spTree>
    <p:extLst>
      <p:ext uri="{BB962C8B-B14F-4D97-AF65-F5344CB8AC3E}">
        <p14:creationId xmlns:p14="http://schemas.microsoft.com/office/powerpoint/2010/main" val="1017386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6AAC81-9FCA-44DE-9859-ECC3D631E505}"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F6E81A-53EB-4891-9372-01EC19795C00}" type="slidenum">
              <a:rPr kumimoji="1" lang="ja-JP" altLang="en-US" smtClean="0"/>
              <a:t>‹#›</a:t>
            </a:fld>
            <a:endParaRPr kumimoji="1" lang="ja-JP" altLang="en-US"/>
          </a:p>
        </p:txBody>
      </p:sp>
    </p:spTree>
    <p:extLst>
      <p:ext uri="{BB962C8B-B14F-4D97-AF65-F5344CB8AC3E}">
        <p14:creationId xmlns:p14="http://schemas.microsoft.com/office/powerpoint/2010/main" val="42054712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6AAC81-9FCA-44DE-9859-ECC3D631E505}"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F6E81A-53EB-4891-9372-01EC19795C00}" type="slidenum">
              <a:rPr kumimoji="1" lang="ja-JP" altLang="en-US" smtClean="0"/>
              <a:t>‹#›</a:t>
            </a:fld>
            <a:endParaRPr kumimoji="1" lang="ja-JP" altLang="en-US"/>
          </a:p>
        </p:txBody>
      </p:sp>
    </p:spTree>
    <p:extLst>
      <p:ext uri="{BB962C8B-B14F-4D97-AF65-F5344CB8AC3E}">
        <p14:creationId xmlns:p14="http://schemas.microsoft.com/office/powerpoint/2010/main" val="3174955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6AAC81-9FCA-44DE-9859-ECC3D631E505}"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F6E81A-53EB-4891-9372-01EC19795C00}" type="slidenum">
              <a:rPr kumimoji="1" lang="ja-JP" altLang="en-US" smtClean="0"/>
              <a:t>‹#›</a:t>
            </a:fld>
            <a:endParaRPr kumimoji="1" lang="ja-JP" altLang="en-US"/>
          </a:p>
        </p:txBody>
      </p:sp>
    </p:spTree>
    <p:extLst>
      <p:ext uri="{BB962C8B-B14F-4D97-AF65-F5344CB8AC3E}">
        <p14:creationId xmlns:p14="http://schemas.microsoft.com/office/powerpoint/2010/main" val="1634656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C6AAC81-9FCA-44DE-9859-ECC3D631E505}"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F6E81A-53EB-4891-9372-01EC19795C00}" type="slidenum">
              <a:rPr kumimoji="1" lang="ja-JP" altLang="en-US" smtClean="0"/>
              <a:t>‹#›</a:t>
            </a:fld>
            <a:endParaRPr kumimoji="1" lang="ja-JP" altLang="en-US"/>
          </a:p>
        </p:txBody>
      </p:sp>
    </p:spTree>
    <p:extLst>
      <p:ext uri="{BB962C8B-B14F-4D97-AF65-F5344CB8AC3E}">
        <p14:creationId xmlns:p14="http://schemas.microsoft.com/office/powerpoint/2010/main" val="2183241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C6AAC81-9FCA-44DE-9859-ECC3D631E505}" type="datetimeFigureOut">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FF6E81A-53EB-4891-9372-01EC19795C00}" type="slidenum">
              <a:rPr kumimoji="1" lang="ja-JP" altLang="en-US" smtClean="0"/>
              <a:t>‹#›</a:t>
            </a:fld>
            <a:endParaRPr kumimoji="1" lang="ja-JP" altLang="en-US"/>
          </a:p>
        </p:txBody>
      </p:sp>
    </p:spTree>
    <p:extLst>
      <p:ext uri="{BB962C8B-B14F-4D97-AF65-F5344CB8AC3E}">
        <p14:creationId xmlns:p14="http://schemas.microsoft.com/office/powerpoint/2010/main" val="80683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C6AAC81-9FCA-44DE-9859-ECC3D631E505}" type="datetimeFigureOut">
              <a:rPr kumimoji="1" lang="ja-JP" altLang="en-US" smtClean="0"/>
              <a:t>2025/3/19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FF6E81A-53EB-4891-9372-01EC19795C00}" type="slidenum">
              <a:rPr kumimoji="1" lang="ja-JP" altLang="en-US" smtClean="0"/>
              <a:t>‹#›</a:t>
            </a:fld>
            <a:endParaRPr kumimoji="1" lang="ja-JP" altLang="en-US"/>
          </a:p>
        </p:txBody>
      </p:sp>
    </p:spTree>
    <p:extLst>
      <p:ext uri="{BB962C8B-B14F-4D97-AF65-F5344CB8AC3E}">
        <p14:creationId xmlns:p14="http://schemas.microsoft.com/office/powerpoint/2010/main" val="2649375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6AAC81-9FCA-44DE-9859-ECC3D631E505}" type="datetimeFigureOut">
              <a:rPr kumimoji="1" lang="ja-JP" altLang="en-US" smtClean="0"/>
              <a:t>2025/3/19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FF6E81A-53EB-4891-9372-01EC19795C00}" type="slidenum">
              <a:rPr kumimoji="1" lang="ja-JP" altLang="en-US" smtClean="0"/>
              <a:t>‹#›</a:t>
            </a:fld>
            <a:endParaRPr kumimoji="1" lang="ja-JP" altLang="en-US"/>
          </a:p>
        </p:txBody>
      </p:sp>
    </p:spTree>
    <p:extLst>
      <p:ext uri="{BB962C8B-B14F-4D97-AF65-F5344CB8AC3E}">
        <p14:creationId xmlns:p14="http://schemas.microsoft.com/office/powerpoint/2010/main" val="145103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6AAC81-9FCA-44DE-9859-ECC3D631E505}" type="datetimeFigureOut">
              <a:rPr kumimoji="1" lang="ja-JP" altLang="en-US" smtClean="0"/>
              <a:t>2025/3/19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FF6E81A-53EB-4891-9372-01EC19795C00}" type="slidenum">
              <a:rPr kumimoji="1" lang="ja-JP" altLang="en-US" smtClean="0"/>
              <a:t>‹#›</a:t>
            </a:fld>
            <a:endParaRPr kumimoji="1" lang="ja-JP" altLang="en-US"/>
          </a:p>
        </p:txBody>
      </p:sp>
    </p:spTree>
    <p:extLst>
      <p:ext uri="{BB962C8B-B14F-4D97-AF65-F5344CB8AC3E}">
        <p14:creationId xmlns:p14="http://schemas.microsoft.com/office/powerpoint/2010/main" val="381637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6AAC81-9FCA-44DE-9859-ECC3D631E505}" type="datetimeFigureOut">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FF6E81A-53EB-4891-9372-01EC19795C00}" type="slidenum">
              <a:rPr kumimoji="1" lang="ja-JP" altLang="en-US" smtClean="0"/>
              <a:t>‹#›</a:t>
            </a:fld>
            <a:endParaRPr kumimoji="1" lang="ja-JP" altLang="en-US"/>
          </a:p>
        </p:txBody>
      </p:sp>
    </p:spTree>
    <p:extLst>
      <p:ext uri="{BB962C8B-B14F-4D97-AF65-F5344CB8AC3E}">
        <p14:creationId xmlns:p14="http://schemas.microsoft.com/office/powerpoint/2010/main" val="392184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6AAC81-9FCA-44DE-9859-ECC3D631E505}" type="datetimeFigureOut">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F6E81A-53EB-4891-9372-01EC19795C00}" type="slidenum">
              <a:rPr kumimoji="1" lang="ja-JP" altLang="en-US" smtClean="0"/>
              <a:t>‹#›</a:t>
            </a:fld>
            <a:endParaRPr kumimoji="1" lang="ja-JP" altLang="en-US"/>
          </a:p>
        </p:txBody>
      </p:sp>
    </p:spTree>
    <p:extLst>
      <p:ext uri="{BB962C8B-B14F-4D97-AF65-F5344CB8AC3E}">
        <p14:creationId xmlns:p14="http://schemas.microsoft.com/office/powerpoint/2010/main" val="3141027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C6AAC81-9FCA-44DE-9859-ECC3D631E505}" type="datetimeFigureOut">
              <a:rPr kumimoji="1" lang="ja-JP" altLang="en-US" smtClean="0"/>
              <a:t>2025/3/19</a:t>
            </a:fld>
            <a:endParaRPr kumimoji="1" lang="ja-JP"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FF6E81A-53EB-4891-9372-01EC19795C00}" type="slidenum">
              <a:rPr kumimoji="1" lang="ja-JP" altLang="en-US" smtClean="0"/>
              <a:t>‹#›</a:t>
            </a:fld>
            <a:endParaRPr kumimoji="1" lang="ja-JP" altLang="en-US"/>
          </a:p>
        </p:txBody>
      </p:sp>
    </p:spTree>
    <p:extLst>
      <p:ext uri="{BB962C8B-B14F-4D97-AF65-F5344CB8AC3E}">
        <p14:creationId xmlns:p14="http://schemas.microsoft.com/office/powerpoint/2010/main" val="246555925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872C7A-11AA-48F4-97FE-874E479C7AF3}"/>
              </a:ext>
            </a:extLst>
          </p:cNvPr>
          <p:cNvSpPr>
            <a:spLocks noGrp="1"/>
          </p:cNvSpPr>
          <p:nvPr>
            <p:ph type="ctrTitle"/>
          </p:nvPr>
        </p:nvSpPr>
        <p:spPr>
          <a:xfrm>
            <a:off x="1797268" y="2396359"/>
            <a:ext cx="9460211" cy="1738496"/>
          </a:xfrm>
        </p:spPr>
        <p:txBody>
          <a:bodyPr>
            <a:noAutofit/>
          </a:bodyPr>
          <a:lstStyle/>
          <a:p>
            <a:br>
              <a:rPr kumimoji="1" lang="en-US" altLang="ja-JP" sz="5400" dirty="0">
                <a:solidFill>
                  <a:schemeClr val="accent6">
                    <a:lumMod val="50000"/>
                  </a:schemeClr>
                </a:solidFill>
                <a:latin typeface="UD デジタル 教科書体 NK-B" panose="02020700000000000000" pitchFamily="18" charset="-128"/>
                <a:ea typeface="UD デジタル 教科書体 NK-B" panose="02020700000000000000" pitchFamily="18" charset="-128"/>
              </a:rPr>
            </a:br>
            <a:r>
              <a:rPr lang="ja-JP" altLang="en-US" sz="5400" dirty="0">
                <a:solidFill>
                  <a:schemeClr val="accent6">
                    <a:lumMod val="50000"/>
                  </a:schemeClr>
                </a:solidFill>
                <a:latin typeface="UD デジタル 教科書体 NK-B" panose="02020700000000000000" pitchFamily="18" charset="-128"/>
                <a:ea typeface="UD デジタル 教科書体 NK-B" panose="02020700000000000000" pitchFamily="18" charset="-128"/>
              </a:rPr>
              <a:t>外国為替（円高・円安）と</a:t>
            </a:r>
            <a:br>
              <a:rPr lang="en-US" altLang="ja-JP" sz="5400" dirty="0">
                <a:solidFill>
                  <a:schemeClr val="accent6">
                    <a:lumMod val="50000"/>
                  </a:schemeClr>
                </a:solidFill>
                <a:latin typeface="UD デジタル 教科書体 NK-B" panose="02020700000000000000" pitchFamily="18" charset="-128"/>
                <a:ea typeface="UD デジタル 教科書体 NK-B" panose="02020700000000000000" pitchFamily="18" charset="-128"/>
              </a:rPr>
            </a:br>
            <a:r>
              <a:rPr lang="ja-JP" altLang="en-US" sz="5400" dirty="0">
                <a:solidFill>
                  <a:schemeClr val="accent6">
                    <a:lumMod val="50000"/>
                  </a:schemeClr>
                </a:solidFill>
                <a:latin typeface="UD デジタル 教科書体 NK-B" panose="02020700000000000000" pitchFamily="18" charset="-128"/>
                <a:ea typeface="UD デジタル 教科書体 NK-B" panose="02020700000000000000" pitchFamily="18" charset="-128"/>
              </a:rPr>
              <a:t>　　　　　　　　　　　　　　　日本経済</a:t>
            </a:r>
            <a:endParaRPr kumimoji="1" lang="ja-JP" altLang="en-US" sz="5400" dirty="0">
              <a:solidFill>
                <a:schemeClr val="accent6">
                  <a:lumMod val="50000"/>
                </a:schemeClr>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094352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65E99D77-D0EC-409F-9050-CA0D0761F2FB}"/>
              </a:ext>
            </a:extLst>
          </p:cNvPr>
          <p:cNvSpPr>
            <a:spLocks noGrp="1"/>
          </p:cNvSpPr>
          <p:nvPr>
            <p:ph type="title"/>
          </p:nvPr>
        </p:nvSpPr>
        <p:spPr>
          <a:xfrm>
            <a:off x="838200" y="1138038"/>
            <a:ext cx="10515600" cy="700646"/>
          </a:xfrm>
        </p:spPr>
        <p:txBody>
          <a:bodyPr/>
          <a:lstStyle/>
          <a:p>
            <a:r>
              <a:rPr lang="ja-JP" altLang="en-US" dirty="0">
                <a:latin typeface="UD デジタル 教科書体 NK-B" panose="02020700000000000000" pitchFamily="18" charset="-128"/>
                <a:ea typeface="UD デジタル 教科書体 NK-B" panose="02020700000000000000" pitchFamily="18" charset="-128"/>
              </a:rPr>
              <a:t>為替相場と日経平均株価</a:t>
            </a:r>
          </a:p>
        </p:txBody>
      </p:sp>
      <p:sp>
        <p:nvSpPr>
          <p:cNvPr id="3" name="コンテンツ プレースホルダー 2">
            <a:extLst>
              <a:ext uri="{FF2B5EF4-FFF2-40B4-BE49-F238E27FC236}">
                <a16:creationId xmlns:a16="http://schemas.microsoft.com/office/drawing/2014/main" id="{CF727CAD-7818-42DE-9C18-2D4B23C336AB}"/>
              </a:ext>
            </a:extLst>
          </p:cNvPr>
          <p:cNvSpPr>
            <a:spLocks noGrp="1"/>
          </p:cNvSpPr>
          <p:nvPr>
            <p:ph idx="1"/>
          </p:nvPr>
        </p:nvSpPr>
        <p:spPr>
          <a:xfrm>
            <a:off x="745602" y="2285347"/>
            <a:ext cx="10515600" cy="4494153"/>
          </a:xfrm>
        </p:spPr>
        <p:txBody>
          <a:bodyPr>
            <a:normAutofit fontScale="92500" lnSpcReduction="20000"/>
          </a:bodyPr>
          <a:lstStyle/>
          <a:p>
            <a:pPr marL="0" indent="0">
              <a:buNone/>
            </a:pPr>
            <a:r>
              <a:rPr kumimoji="1" lang="ja-JP" altLang="en-US" sz="3200" dirty="0">
                <a:solidFill>
                  <a:srgbClr val="0033CC"/>
                </a:solidFill>
                <a:latin typeface="UD デジタル 教科書体 NK-B" panose="02020700000000000000" pitchFamily="18" charset="-128"/>
                <a:ea typeface="UD デジタル 教科書体 NK-B" panose="02020700000000000000" pitchFamily="18" charset="-128"/>
              </a:rPr>
              <a:t>令和</a:t>
            </a:r>
            <a:r>
              <a:rPr kumimoji="1" lang="en-US" altLang="ja-JP" sz="3200" dirty="0">
                <a:solidFill>
                  <a:srgbClr val="0033CC"/>
                </a:solidFill>
                <a:latin typeface="UD デジタル 教科書体 NK-B" panose="02020700000000000000" pitchFamily="18" charset="-128"/>
                <a:ea typeface="UD デジタル 教科書体 NK-B" panose="02020700000000000000" pitchFamily="18" charset="-128"/>
              </a:rPr>
              <a:t>6</a:t>
            </a:r>
            <a:r>
              <a:rPr kumimoji="1" lang="ja-JP" altLang="en-US" sz="3200" dirty="0">
                <a:solidFill>
                  <a:srgbClr val="0033CC"/>
                </a:solidFill>
                <a:latin typeface="UD デジタル 教科書体 NK-B" panose="02020700000000000000" pitchFamily="18" charset="-128"/>
                <a:ea typeface="UD デジタル 教科書体 NK-B" panose="02020700000000000000" pitchFamily="18" charset="-128"/>
              </a:rPr>
              <a:t>年</a:t>
            </a:r>
            <a:r>
              <a:rPr lang="en-US" altLang="ja-JP" sz="3200" dirty="0">
                <a:solidFill>
                  <a:srgbClr val="0033CC"/>
                </a:solidFill>
                <a:latin typeface="UD デジタル 教科書体 NK-B" panose="02020700000000000000" pitchFamily="18" charset="-128"/>
                <a:ea typeface="UD デジタル 教科書体 NK-B" panose="02020700000000000000" pitchFamily="18" charset="-128"/>
              </a:rPr>
              <a:t>9</a:t>
            </a:r>
            <a:r>
              <a:rPr kumimoji="1" lang="ja-JP" altLang="en-US" sz="3200" dirty="0">
                <a:solidFill>
                  <a:srgbClr val="0033CC"/>
                </a:solidFill>
                <a:latin typeface="UD デジタル 教科書体 NK-B" panose="02020700000000000000" pitchFamily="18" charset="-128"/>
                <a:ea typeface="UD デジタル 教科書体 NK-B" panose="02020700000000000000" pitchFamily="18" charset="-128"/>
              </a:rPr>
              <a:t>月</a:t>
            </a:r>
            <a:r>
              <a:rPr lang="en-US" altLang="ja-JP" sz="3200" dirty="0">
                <a:solidFill>
                  <a:srgbClr val="0033CC"/>
                </a:solidFill>
                <a:latin typeface="UD デジタル 教科書体 NK-B" panose="02020700000000000000" pitchFamily="18" charset="-128"/>
                <a:ea typeface="UD デジタル 教科書体 NK-B" panose="02020700000000000000" pitchFamily="18" charset="-128"/>
              </a:rPr>
              <a:t>12</a:t>
            </a:r>
            <a:r>
              <a:rPr kumimoji="1" lang="ja-JP" altLang="en-US" sz="3200" dirty="0">
                <a:solidFill>
                  <a:srgbClr val="0033CC"/>
                </a:solidFill>
                <a:latin typeface="UD デジタル 教科書体 NK-B" panose="02020700000000000000" pitchFamily="18" charset="-128"/>
                <a:ea typeface="UD デジタル 教科書体 NK-B" panose="02020700000000000000" pitchFamily="18" charset="-128"/>
              </a:rPr>
              <a:t>日現在の為替相場は＄１＝</a:t>
            </a:r>
            <a:r>
              <a:rPr lang="en-US" altLang="ja-JP" sz="3200" dirty="0">
                <a:solidFill>
                  <a:srgbClr val="0033CC"/>
                </a:solidFill>
                <a:latin typeface="UD デジタル 教科書体 NK-B" panose="02020700000000000000" pitchFamily="18" charset="-128"/>
                <a:ea typeface="UD デジタル 教科書体 NK-B" panose="02020700000000000000" pitchFamily="18" charset="-128"/>
              </a:rPr>
              <a:t>142</a:t>
            </a:r>
            <a:r>
              <a:rPr kumimoji="1" lang="ja-JP" altLang="en-US" sz="3200" dirty="0">
                <a:solidFill>
                  <a:srgbClr val="0033CC"/>
                </a:solidFill>
                <a:latin typeface="UD デジタル 教科書体 NK-B" panose="02020700000000000000" pitchFamily="18" charset="-128"/>
                <a:ea typeface="UD デジタル 教科書体 NK-B" panose="02020700000000000000" pitchFamily="18" charset="-128"/>
              </a:rPr>
              <a:t>円</a:t>
            </a:r>
            <a:r>
              <a:rPr lang="en-US" altLang="ja-JP" sz="3200" dirty="0">
                <a:solidFill>
                  <a:srgbClr val="0033CC"/>
                </a:solidFill>
                <a:latin typeface="UD デジタル 教科書体 NK-B" panose="02020700000000000000" pitchFamily="18" charset="-128"/>
                <a:ea typeface="UD デジタル 教科書体 NK-B" panose="02020700000000000000" pitchFamily="18" charset="-128"/>
              </a:rPr>
              <a:t>60</a:t>
            </a:r>
            <a:r>
              <a:rPr kumimoji="1" lang="ja-JP" altLang="en-US" sz="3200" dirty="0">
                <a:solidFill>
                  <a:srgbClr val="0033CC"/>
                </a:solidFill>
                <a:latin typeface="UD デジタル 教科書体 NK-B" panose="02020700000000000000" pitchFamily="18" charset="-128"/>
                <a:ea typeface="UD デジタル 教科書体 NK-B" panose="02020700000000000000" pitchFamily="18" charset="-128"/>
              </a:rPr>
              <a:t>銭です。</a:t>
            </a:r>
            <a:endParaRPr kumimoji="1" lang="en-US" altLang="ja-JP" sz="3200" dirty="0">
              <a:solidFill>
                <a:srgbClr val="0033CC"/>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sz="3200" dirty="0">
                <a:solidFill>
                  <a:srgbClr val="0033CC"/>
                </a:solidFill>
                <a:latin typeface="UD デジタル 教科書体 NK-B" panose="02020700000000000000" pitchFamily="18" charset="-128"/>
                <a:ea typeface="UD デジタル 教科書体 NK-B" panose="02020700000000000000" pitchFamily="18" charset="-128"/>
              </a:rPr>
              <a:t>日経平均株価＝</a:t>
            </a:r>
            <a:r>
              <a:rPr lang="en-US" altLang="ja-JP" sz="3200" dirty="0">
                <a:solidFill>
                  <a:srgbClr val="0033CC"/>
                </a:solidFill>
                <a:latin typeface="UD デジタル 教科書体 NK-B" panose="02020700000000000000" pitchFamily="18" charset="-128"/>
                <a:ea typeface="UD デジタル 教科書体 NK-B" panose="02020700000000000000" pitchFamily="18" charset="-128"/>
              </a:rPr>
              <a:t> 36,833</a:t>
            </a:r>
            <a:r>
              <a:rPr lang="ja-JP" altLang="en-US" sz="3200" dirty="0">
                <a:solidFill>
                  <a:srgbClr val="0033CC"/>
                </a:solidFill>
                <a:latin typeface="UD デジタル 教科書体 NK-B" panose="02020700000000000000" pitchFamily="18" charset="-128"/>
                <a:ea typeface="UD デジタル 教科書体 NK-B" panose="02020700000000000000" pitchFamily="18" charset="-128"/>
              </a:rPr>
              <a:t>円</a:t>
            </a:r>
            <a:r>
              <a:rPr lang="en-US" altLang="ja-JP" sz="3200" dirty="0">
                <a:solidFill>
                  <a:srgbClr val="0033CC"/>
                </a:solidFill>
                <a:latin typeface="UD デジタル 教科書体 NK-B" panose="02020700000000000000" pitchFamily="18" charset="-128"/>
                <a:ea typeface="UD デジタル 教科書体 NK-B" panose="02020700000000000000" pitchFamily="18" charset="-128"/>
              </a:rPr>
              <a:t>27</a:t>
            </a:r>
            <a:r>
              <a:rPr lang="ja-JP" altLang="en-US" sz="3200" dirty="0">
                <a:solidFill>
                  <a:srgbClr val="0033CC"/>
                </a:solidFill>
                <a:latin typeface="UD デジタル 教科書体 NK-B" panose="02020700000000000000" pitchFamily="18" charset="-128"/>
                <a:ea typeface="UD デジタル 教科書体 NK-B" panose="02020700000000000000" pitchFamily="18" charset="-128"/>
              </a:rPr>
              <a:t>銭</a:t>
            </a:r>
            <a:endParaRPr lang="en-US" altLang="ja-JP" sz="3200" dirty="0">
              <a:solidFill>
                <a:srgbClr val="0033CC"/>
              </a:solidFill>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sz="32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3200" dirty="0">
                <a:solidFill>
                  <a:srgbClr val="FF0000"/>
                </a:solidFill>
                <a:latin typeface="UD デジタル 教科書体 NK-B" panose="02020700000000000000" pitchFamily="18" charset="-128"/>
                <a:ea typeface="UD デジタル 教科書体 NK-B" panose="02020700000000000000" pitchFamily="18" charset="-128"/>
              </a:rPr>
              <a:t>為替の史上最安値（最も円高だった日）</a:t>
            </a:r>
            <a:endParaRPr lang="en-US" altLang="ja-JP" sz="3200"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sz="3200" dirty="0">
                <a:solidFill>
                  <a:srgbClr val="FF0000"/>
                </a:solidFill>
                <a:latin typeface="UD デジタル 教科書体 NK-B" panose="02020700000000000000" pitchFamily="18" charset="-128"/>
                <a:ea typeface="UD デジタル 教科書体 NK-B" panose="02020700000000000000" pitchFamily="18" charset="-128"/>
              </a:rPr>
              <a:t>　　　　　　＄１＝７５．５４円（２０１１年</a:t>
            </a:r>
            <a:r>
              <a:rPr lang="en-US" altLang="ja-JP" sz="3200" dirty="0">
                <a:solidFill>
                  <a:srgbClr val="FF0000"/>
                </a:solidFill>
                <a:latin typeface="UD デジタル 教科書体 NK-B" panose="02020700000000000000" pitchFamily="18" charset="-128"/>
                <a:ea typeface="UD デジタル 教科書体 NK-B" panose="02020700000000000000" pitchFamily="18" charset="-128"/>
              </a:rPr>
              <a:t>10</a:t>
            </a:r>
            <a:r>
              <a:rPr lang="ja-JP" altLang="en-US" sz="3200" dirty="0">
                <a:solidFill>
                  <a:srgbClr val="FF0000"/>
                </a:solidFill>
                <a:latin typeface="UD デジタル 教科書体 NK-B" panose="02020700000000000000" pitchFamily="18" charset="-128"/>
                <a:ea typeface="UD デジタル 教科書体 NK-B" panose="02020700000000000000" pitchFamily="18" charset="-128"/>
              </a:rPr>
              <a:t>月３１日）</a:t>
            </a:r>
            <a:endParaRPr lang="en-US" altLang="ja-JP" sz="3200"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sz="3200" dirty="0">
                <a:solidFill>
                  <a:srgbClr val="FF0000"/>
                </a:solidFill>
                <a:latin typeface="UD デジタル 教科書体 NK-B" panose="02020700000000000000" pitchFamily="18" charset="-128"/>
                <a:ea typeface="UD デジタル 教科書体 NK-B" panose="02020700000000000000" pitchFamily="18" charset="-128"/>
              </a:rPr>
              <a:t>　　　　　　日経平均株価＝</a:t>
            </a:r>
            <a:r>
              <a:rPr kumimoji="1" lang="en-US" altLang="ja-JP" sz="3200" dirty="0">
                <a:solidFill>
                  <a:srgbClr val="FF0000"/>
                </a:solidFill>
                <a:latin typeface="UD デジタル 教科書体 NK-B" panose="02020700000000000000" pitchFamily="18" charset="-128"/>
                <a:ea typeface="UD デジタル 教科書体 NK-B" panose="02020700000000000000" pitchFamily="18" charset="-128"/>
              </a:rPr>
              <a:t>8,988</a:t>
            </a:r>
            <a:r>
              <a:rPr kumimoji="1" lang="ja-JP" altLang="en-US" sz="3200" dirty="0">
                <a:solidFill>
                  <a:srgbClr val="FF0000"/>
                </a:solidFill>
                <a:latin typeface="UD デジタル 教科書体 NK-B" panose="02020700000000000000" pitchFamily="18" charset="-128"/>
                <a:ea typeface="UD デジタル 教科書体 NK-B" panose="02020700000000000000" pitchFamily="18" charset="-128"/>
              </a:rPr>
              <a:t>円３９銭</a:t>
            </a:r>
            <a:endParaRPr kumimoji="1" lang="en-US" altLang="ja-JP" sz="3200" dirty="0">
              <a:solidFill>
                <a:srgbClr val="0033CC"/>
              </a:solidFill>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3200" dirty="0">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sz="3200" dirty="0">
                <a:latin typeface="UD デジタル 教科書体 NK-B" panose="02020700000000000000" pitchFamily="18" charset="-128"/>
                <a:ea typeface="UD デジタル 教科書体 NK-B" panose="02020700000000000000" pitchFamily="18" charset="-128"/>
              </a:rPr>
              <a:t>今後、この為替相場と日経平均株価の両方をチェックし</a:t>
            </a:r>
            <a:r>
              <a:rPr lang="ja-JP" altLang="en-US" sz="3200" dirty="0">
                <a:latin typeface="UD デジタル 教科書体 NK-B" panose="02020700000000000000" pitchFamily="18" charset="-128"/>
                <a:ea typeface="UD デジタル 教科書体 NK-B" panose="02020700000000000000" pitchFamily="18" charset="-128"/>
              </a:rPr>
              <a:t>ていくと今の日本の状況がわかると思いますよ！！</a:t>
            </a:r>
            <a:endParaRPr kumimoji="1" lang="ja-JP" altLang="en-US" sz="3200" dirty="0">
              <a:latin typeface="UD デジタル 教科書体 NK-B" panose="02020700000000000000" pitchFamily="18" charset="-128"/>
              <a:ea typeface="UD デジタル 教科書体 NK-B" panose="02020700000000000000" pitchFamily="18" charset="-128"/>
            </a:endParaRPr>
          </a:p>
        </p:txBody>
      </p:sp>
      <p:sp>
        <p:nvSpPr>
          <p:cNvPr id="4" name="タイトル 1">
            <a:extLst>
              <a:ext uri="{FF2B5EF4-FFF2-40B4-BE49-F238E27FC236}">
                <a16:creationId xmlns:a16="http://schemas.microsoft.com/office/drawing/2014/main" id="{E8C67369-91AB-469D-8E1B-83AE55B4B9AE}"/>
              </a:ext>
            </a:extLst>
          </p:cNvPr>
          <p:cNvSpPr txBox="1">
            <a:spLocks/>
          </p:cNvSpPr>
          <p:nvPr/>
        </p:nvSpPr>
        <p:spPr>
          <a:xfrm>
            <a:off x="322750" y="144772"/>
            <a:ext cx="6286394" cy="5466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UD デジタル 教科書体 NK-B" panose="02020700000000000000" pitchFamily="18" charset="-128"/>
                <a:ea typeface="UD デジタル 教科書体 NK-B" panose="02020700000000000000" pitchFamily="18" charset="-128"/>
              </a:rPr>
              <a:t>外国為替（円高・円安）と日本経済</a:t>
            </a:r>
          </a:p>
        </p:txBody>
      </p:sp>
    </p:spTree>
    <p:extLst>
      <p:ext uri="{BB962C8B-B14F-4D97-AF65-F5344CB8AC3E}">
        <p14:creationId xmlns:p14="http://schemas.microsoft.com/office/powerpoint/2010/main" val="2250581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0CB242-2BFD-4041-9851-25AC902AA4B7}"/>
              </a:ext>
            </a:extLst>
          </p:cNvPr>
          <p:cNvSpPr>
            <a:spLocks noGrp="1"/>
          </p:cNvSpPr>
          <p:nvPr>
            <p:ph type="title"/>
          </p:nvPr>
        </p:nvSpPr>
        <p:spPr>
          <a:xfrm>
            <a:off x="838200" y="1351117"/>
            <a:ext cx="10515600" cy="683691"/>
          </a:xfrm>
        </p:spPr>
        <p:txBody>
          <a:bodyPr>
            <a:normAutofit/>
          </a:bodyPr>
          <a:lstStyle/>
          <a:p>
            <a:r>
              <a:rPr kumimoji="1" lang="ja-JP" altLang="en-US" dirty="0">
                <a:solidFill>
                  <a:srgbClr val="0033CC"/>
                </a:solidFill>
                <a:latin typeface="UD デジタル 教科書体 NK-B" panose="02020700000000000000" pitchFamily="18" charset="-128"/>
                <a:ea typeface="UD デジタル 教科書体 NK-B" panose="02020700000000000000" pitchFamily="18" charset="-128"/>
              </a:rPr>
              <a:t>為替相場を理解すること</a:t>
            </a:r>
          </a:p>
        </p:txBody>
      </p:sp>
      <p:sp>
        <p:nvSpPr>
          <p:cNvPr id="3" name="コンテンツ プレースホルダー 2">
            <a:extLst>
              <a:ext uri="{FF2B5EF4-FFF2-40B4-BE49-F238E27FC236}">
                <a16:creationId xmlns:a16="http://schemas.microsoft.com/office/drawing/2014/main" id="{CF727CAD-7818-42DE-9C18-2D4B23C336AB}"/>
              </a:ext>
            </a:extLst>
          </p:cNvPr>
          <p:cNvSpPr>
            <a:spLocks noGrp="1"/>
          </p:cNvSpPr>
          <p:nvPr>
            <p:ph idx="1"/>
          </p:nvPr>
        </p:nvSpPr>
        <p:spPr>
          <a:xfrm>
            <a:off x="965521" y="2894666"/>
            <a:ext cx="10515600" cy="1307940"/>
          </a:xfrm>
        </p:spPr>
        <p:txBody>
          <a:bodyPr>
            <a:normAutofit/>
          </a:bodyPr>
          <a:lstStyle/>
          <a:p>
            <a:pPr marL="0" indent="0">
              <a:buNone/>
            </a:pPr>
            <a:r>
              <a:rPr kumimoji="1" lang="ja-JP" altLang="en-US" sz="3200" dirty="0">
                <a:solidFill>
                  <a:srgbClr val="FF0000"/>
                </a:solidFill>
                <a:latin typeface="UD デジタル 教科書体 NK-B" panose="02020700000000000000" pitchFamily="18" charset="-128"/>
                <a:ea typeface="UD デジタル 教科書体 NK-B" panose="02020700000000000000" pitchFamily="18" charset="-128"/>
              </a:rPr>
              <a:t>グローバル化した世の中でビジネスを行っていくうえで</a:t>
            </a:r>
            <a:endParaRPr kumimoji="1" lang="en-US" altLang="ja-JP" sz="3200"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sz="3200" dirty="0">
                <a:solidFill>
                  <a:srgbClr val="FF0000"/>
                </a:solidFill>
                <a:latin typeface="UD デジタル 教科書体 NK-B" panose="02020700000000000000" pitchFamily="18" charset="-128"/>
                <a:ea typeface="UD デジタル 教科書体 NK-B" panose="02020700000000000000" pitchFamily="18" charset="-128"/>
              </a:rPr>
              <a:t>為替相場</a:t>
            </a:r>
            <a:r>
              <a:rPr lang="ja-JP" altLang="en-US" sz="3200" dirty="0">
                <a:solidFill>
                  <a:srgbClr val="FF0000"/>
                </a:solidFill>
                <a:latin typeface="UD デジタル 教科書体 NK-B" panose="02020700000000000000" pitchFamily="18" charset="-128"/>
                <a:ea typeface="UD デジタル 教科書体 NK-B" panose="02020700000000000000" pitchFamily="18" charset="-128"/>
              </a:rPr>
              <a:t>の理解は必要不可欠！！</a:t>
            </a:r>
            <a:endParaRPr kumimoji="1" lang="en-US" altLang="ja-JP" sz="3200"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sz="32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4" name="タイトル 1">
            <a:extLst>
              <a:ext uri="{FF2B5EF4-FFF2-40B4-BE49-F238E27FC236}">
                <a16:creationId xmlns:a16="http://schemas.microsoft.com/office/drawing/2014/main" id="{E8C67369-91AB-469D-8E1B-83AE55B4B9AE}"/>
              </a:ext>
            </a:extLst>
          </p:cNvPr>
          <p:cNvSpPr txBox="1">
            <a:spLocks/>
          </p:cNvSpPr>
          <p:nvPr/>
        </p:nvSpPr>
        <p:spPr>
          <a:xfrm>
            <a:off x="322749" y="144772"/>
            <a:ext cx="7263617" cy="5466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UD デジタル 教科書体 NP-B" panose="02020700000000000000" pitchFamily="18" charset="-128"/>
                <a:ea typeface="UD デジタル 教科書体 NP-B" panose="02020700000000000000" pitchFamily="18" charset="-128"/>
              </a:rPr>
              <a:t>外国為替（円高・円安）と日本経済</a:t>
            </a:r>
          </a:p>
        </p:txBody>
      </p:sp>
      <p:sp>
        <p:nvSpPr>
          <p:cNvPr id="5" name="四角形: 角を丸くする 4">
            <a:extLst>
              <a:ext uri="{FF2B5EF4-FFF2-40B4-BE49-F238E27FC236}">
                <a16:creationId xmlns:a16="http://schemas.microsoft.com/office/drawing/2014/main" id="{AF10A56E-7E79-4D2A-BC31-60103CA9398D}"/>
              </a:ext>
            </a:extLst>
          </p:cNvPr>
          <p:cNvSpPr/>
          <p:nvPr/>
        </p:nvSpPr>
        <p:spPr>
          <a:xfrm>
            <a:off x="613458" y="2549324"/>
            <a:ext cx="10740342" cy="1759352"/>
          </a:xfrm>
          <a:prstGeom prst="roundRect">
            <a:avLst/>
          </a:prstGeom>
          <a:noFill/>
          <a:ln w="7620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253972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64332F28-5BA6-4104-B2D8-AF3372CC15C7}"/>
              </a:ext>
            </a:extLst>
          </p:cNvPr>
          <p:cNvSpPr txBox="1">
            <a:spLocks/>
          </p:cNvSpPr>
          <p:nvPr/>
        </p:nvSpPr>
        <p:spPr>
          <a:xfrm>
            <a:off x="322750" y="144772"/>
            <a:ext cx="6361079" cy="5466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UD デジタル 教科書体 NK-B" panose="02020700000000000000" pitchFamily="18" charset="-128"/>
                <a:ea typeface="UD デジタル 教科書体 NK-B" panose="02020700000000000000" pitchFamily="18" charset="-128"/>
              </a:rPr>
              <a:t>外国為替（円高・円安）と日本経済</a:t>
            </a:r>
          </a:p>
        </p:txBody>
      </p:sp>
      <p:sp>
        <p:nvSpPr>
          <p:cNvPr id="12" name="四角形: 角を丸くする 11">
            <a:extLst>
              <a:ext uri="{FF2B5EF4-FFF2-40B4-BE49-F238E27FC236}">
                <a16:creationId xmlns:a16="http://schemas.microsoft.com/office/drawing/2014/main" id="{3E1F2940-D8CE-096B-D34A-982DB4A21C21}"/>
              </a:ext>
            </a:extLst>
          </p:cNvPr>
          <p:cNvSpPr/>
          <p:nvPr/>
        </p:nvSpPr>
        <p:spPr>
          <a:xfrm>
            <a:off x="969971" y="4419080"/>
            <a:ext cx="10444279" cy="1569660"/>
          </a:xfrm>
          <a:prstGeom prst="roundRect">
            <a:avLst/>
          </a:prstGeom>
          <a:noFill/>
          <a:ln w="47625"/>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4400" dirty="0">
                <a:latin typeface="UD デジタル 教科書体 NK-B" panose="02020700000000000000" pitchFamily="18" charset="-128"/>
                <a:ea typeface="UD デジタル 教科書体 NK-B" panose="02020700000000000000" pitchFamily="18" charset="-128"/>
              </a:rPr>
              <a:t>令和６年９月１２日現在の為替相場は</a:t>
            </a:r>
            <a:endParaRPr kumimoji="1" lang="en-US" altLang="ja-JP" sz="4400" dirty="0">
              <a:latin typeface="UD デジタル 教科書体 NK-B" panose="02020700000000000000" pitchFamily="18" charset="-128"/>
              <a:ea typeface="UD デジタル 教科書体 NK-B" panose="02020700000000000000" pitchFamily="18" charset="-128"/>
            </a:endParaRPr>
          </a:p>
          <a:p>
            <a:pPr algn="ctr"/>
            <a:r>
              <a:rPr kumimoji="1" lang="ja-JP" altLang="en-US" sz="4400" dirty="0">
                <a:latin typeface="UD デジタル 教科書体 NK-B" panose="02020700000000000000" pitchFamily="18" charset="-128"/>
                <a:ea typeface="UD デジタル 教科書体 NK-B" panose="02020700000000000000" pitchFamily="18" charset="-128"/>
              </a:rPr>
              <a:t>＄１＝１４２円６０銭</a:t>
            </a:r>
          </a:p>
        </p:txBody>
      </p:sp>
      <p:sp>
        <p:nvSpPr>
          <p:cNvPr id="13" name="テキスト ボックス 12">
            <a:extLst>
              <a:ext uri="{FF2B5EF4-FFF2-40B4-BE49-F238E27FC236}">
                <a16:creationId xmlns:a16="http://schemas.microsoft.com/office/drawing/2014/main" id="{DA9B5FB8-DFB4-688E-77D0-A1DB68E0C88B}"/>
              </a:ext>
            </a:extLst>
          </p:cNvPr>
          <p:cNvSpPr txBox="1"/>
          <p:nvPr/>
        </p:nvSpPr>
        <p:spPr>
          <a:xfrm>
            <a:off x="1041033" y="1585732"/>
            <a:ext cx="10302157" cy="1938992"/>
          </a:xfrm>
          <a:prstGeom prst="rect">
            <a:avLst/>
          </a:prstGeom>
          <a:noFill/>
        </p:spPr>
        <p:txBody>
          <a:bodyPr wrap="square" rtlCol="0">
            <a:spAutoFit/>
          </a:bodyPr>
          <a:lstStyle/>
          <a:p>
            <a:r>
              <a:rPr kumimoji="1" lang="ja-JP" altLang="en-US" sz="4000" dirty="0">
                <a:solidFill>
                  <a:srgbClr val="FF0000"/>
                </a:solidFill>
                <a:latin typeface="UD デジタル 教科書体 NK-B" panose="02020700000000000000" pitchFamily="18" charset="-128"/>
                <a:ea typeface="UD デジタル 教科書体 NK-B" panose="02020700000000000000" pitchFamily="18" charset="-128"/>
              </a:rPr>
              <a:t>外国為替とは</a:t>
            </a:r>
            <a:endParaRPr kumimoji="1" lang="en-US" altLang="ja-JP" sz="4000" dirty="0">
              <a:solidFill>
                <a:srgbClr val="FF0000"/>
              </a:solidFill>
              <a:latin typeface="UD デジタル 教科書体 NK-B" panose="02020700000000000000" pitchFamily="18" charset="-128"/>
              <a:ea typeface="UD デジタル 教科書体 NK-B" panose="02020700000000000000" pitchFamily="18" charset="-128"/>
            </a:endParaRPr>
          </a:p>
          <a:p>
            <a:endParaRPr kumimoji="1" lang="en-US" altLang="ja-JP" sz="4000" dirty="0">
              <a:solidFill>
                <a:srgbClr val="FF0000"/>
              </a:solidFill>
              <a:latin typeface="UD デジタル 教科書体 NK-B" panose="02020700000000000000" pitchFamily="18" charset="-128"/>
              <a:ea typeface="UD デジタル 教科書体 NK-B" panose="02020700000000000000" pitchFamily="18" charset="-128"/>
            </a:endParaRPr>
          </a:p>
          <a:p>
            <a:r>
              <a:rPr kumimoji="1" lang="ja-JP" altLang="en-US" sz="4000" dirty="0">
                <a:solidFill>
                  <a:srgbClr val="FF0000"/>
                </a:solidFill>
                <a:latin typeface="UD デジタル 教科書体 NK-B" panose="02020700000000000000" pitchFamily="18" charset="-128"/>
                <a:ea typeface="UD デジタル 教科書体 NK-B" panose="02020700000000000000" pitchFamily="18" charset="-128"/>
              </a:rPr>
              <a:t>　ドル・円などの異なる通貨を交換すること</a:t>
            </a:r>
          </a:p>
        </p:txBody>
      </p:sp>
    </p:spTree>
    <p:extLst>
      <p:ext uri="{BB962C8B-B14F-4D97-AF65-F5344CB8AC3E}">
        <p14:creationId xmlns:p14="http://schemas.microsoft.com/office/powerpoint/2010/main" val="3788134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8F536F54-C49F-4A57-BEEC-F266AAB95589}"/>
              </a:ext>
            </a:extLst>
          </p:cNvPr>
          <p:cNvSpPr txBox="1">
            <a:spLocks/>
          </p:cNvSpPr>
          <p:nvPr/>
        </p:nvSpPr>
        <p:spPr>
          <a:xfrm>
            <a:off x="322750" y="144772"/>
            <a:ext cx="6355842" cy="5466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UD デジタル 教科書体 NK-B" panose="02020700000000000000" pitchFamily="18" charset="-128"/>
                <a:ea typeface="UD デジタル 教科書体 NK-B" panose="02020700000000000000" pitchFamily="18" charset="-128"/>
              </a:rPr>
              <a:t>外国為替（円高・円安）と日本経済</a:t>
            </a:r>
          </a:p>
        </p:txBody>
      </p:sp>
      <p:sp>
        <p:nvSpPr>
          <p:cNvPr id="5" name="テキスト ボックス 4">
            <a:extLst>
              <a:ext uri="{FF2B5EF4-FFF2-40B4-BE49-F238E27FC236}">
                <a16:creationId xmlns:a16="http://schemas.microsoft.com/office/drawing/2014/main" id="{BE211A3A-B063-4751-8999-46C816FA4A08}"/>
              </a:ext>
            </a:extLst>
          </p:cNvPr>
          <p:cNvSpPr txBox="1"/>
          <p:nvPr/>
        </p:nvSpPr>
        <p:spPr>
          <a:xfrm>
            <a:off x="869731" y="1345325"/>
            <a:ext cx="10776030" cy="5262979"/>
          </a:xfrm>
          <a:prstGeom prst="rect">
            <a:avLst/>
          </a:prstGeom>
          <a:noFill/>
        </p:spPr>
        <p:txBody>
          <a:bodyPr wrap="square" rtlCol="0">
            <a:spAutoFit/>
          </a:bodyPr>
          <a:lstStyle/>
          <a:p>
            <a:r>
              <a:rPr kumimoji="1" lang="ja-JP" altLang="en-US" sz="2800" dirty="0">
                <a:latin typeface="UD デジタル 教科書体 NK-B" panose="02020700000000000000" pitchFamily="18" charset="-128"/>
                <a:ea typeface="UD デジタル 教科書体 NK-B" panose="02020700000000000000" pitchFamily="18" charset="-128"/>
              </a:rPr>
              <a:t>例</a:t>
            </a:r>
            <a:endParaRPr kumimoji="1" lang="en-US" altLang="ja-JP" sz="2800" dirty="0">
              <a:latin typeface="UD デジタル 教科書体 NK-B" panose="02020700000000000000" pitchFamily="18" charset="-128"/>
              <a:ea typeface="UD デジタル 教科書体 NK-B" panose="02020700000000000000" pitchFamily="18" charset="-128"/>
            </a:endParaRPr>
          </a:p>
          <a:p>
            <a:pPr marL="176213" indent="-176213"/>
            <a:r>
              <a:rPr lang="ja-JP" altLang="en-US" sz="2800" dirty="0">
                <a:latin typeface="UD デジタル 教科書体 NK-B" panose="02020700000000000000" pitchFamily="18" charset="-128"/>
                <a:ea typeface="UD デジタル 教科書体 NK-B" panose="02020700000000000000" pitchFamily="18" charset="-128"/>
              </a:rPr>
              <a:t>　アメリカに旅行に行こうと思う。アメリカは＄（ドル）で買い物をするので、日本の円は使えない。</a:t>
            </a:r>
            <a:r>
              <a:rPr kumimoji="1" lang="ja-JP" altLang="en-US" sz="2800" dirty="0">
                <a:latin typeface="UD デジタル 教科書体 NK-B" panose="02020700000000000000" pitchFamily="18" charset="-128"/>
                <a:ea typeface="UD デジタル 教科書体 NK-B" panose="02020700000000000000" pitchFamily="18" charset="-128"/>
              </a:rPr>
              <a:t>そこで旅行に行く前に銀行であなたが持っている</a:t>
            </a:r>
            <a:r>
              <a:rPr kumimoji="1" lang="en-US" altLang="ja-JP" sz="2800" dirty="0">
                <a:latin typeface="UD デジタル 教科書体 NK-B" panose="02020700000000000000" pitchFamily="18" charset="-128"/>
                <a:ea typeface="UD デジタル 教科書体 NK-B" panose="02020700000000000000" pitchFamily="18" charset="-128"/>
              </a:rPr>
              <a:t>10</a:t>
            </a:r>
            <a:r>
              <a:rPr kumimoji="1" lang="ja-JP" altLang="en-US" sz="2800" dirty="0">
                <a:latin typeface="UD デジタル 教科書体 NK-B" panose="02020700000000000000" pitchFamily="18" charset="-128"/>
                <a:ea typeface="UD デジタル 教科書体 NK-B" panose="02020700000000000000" pitchFamily="18" charset="-128"/>
              </a:rPr>
              <a:t>万円を＄に交換してもらった。</a:t>
            </a:r>
            <a:endParaRPr kumimoji="1" lang="en-US" altLang="ja-JP" sz="2800" dirty="0">
              <a:latin typeface="UD デジタル 教科書体 NK-B" panose="02020700000000000000" pitchFamily="18" charset="-128"/>
              <a:ea typeface="UD デジタル 教科書体 NK-B" panose="02020700000000000000" pitchFamily="18" charset="-128"/>
            </a:endParaRPr>
          </a:p>
          <a:p>
            <a:endParaRPr lang="en-US" altLang="ja-JP" sz="2800" dirty="0">
              <a:latin typeface="UD デジタル 教科書体 NK-B" panose="02020700000000000000" pitchFamily="18" charset="-128"/>
              <a:ea typeface="UD デジタル 教科書体 NK-B" panose="02020700000000000000" pitchFamily="18" charset="-128"/>
            </a:endParaRPr>
          </a:p>
          <a:p>
            <a:r>
              <a:rPr lang="ja-JP" altLang="en-US" sz="2800" dirty="0">
                <a:solidFill>
                  <a:srgbClr val="0033CC"/>
                </a:solidFill>
                <a:latin typeface="UD デジタル 教科書体 NK-B" panose="02020700000000000000" pitchFamily="18" charset="-128"/>
                <a:ea typeface="UD デジタル 教科書体 NK-B" panose="02020700000000000000" pitchFamily="18" charset="-128"/>
              </a:rPr>
              <a:t>　　＄１＝</a:t>
            </a:r>
            <a:r>
              <a:rPr lang="en-US" altLang="ja-JP" sz="2800" dirty="0">
                <a:solidFill>
                  <a:srgbClr val="0033CC"/>
                </a:solidFill>
                <a:latin typeface="UD デジタル 教科書体 NK-B" panose="02020700000000000000" pitchFamily="18" charset="-128"/>
                <a:ea typeface="UD デジタル 教科書体 NK-B" panose="02020700000000000000" pitchFamily="18" charset="-128"/>
              </a:rPr>
              <a:t>100</a:t>
            </a:r>
            <a:r>
              <a:rPr lang="ja-JP" altLang="en-US" sz="2800" dirty="0">
                <a:solidFill>
                  <a:srgbClr val="0033CC"/>
                </a:solidFill>
                <a:latin typeface="UD デジタル 教科書体 NK-B" panose="02020700000000000000" pitchFamily="18" charset="-128"/>
                <a:ea typeface="UD デジタル 教科書体 NK-B" panose="02020700000000000000" pitchFamily="18" charset="-128"/>
              </a:rPr>
              <a:t>円</a:t>
            </a:r>
            <a:r>
              <a:rPr lang="ja-JP" altLang="en-US" sz="2800" dirty="0">
                <a:latin typeface="UD デジタル 教科書体 NK-B" panose="02020700000000000000" pitchFamily="18" charset="-128"/>
                <a:ea typeface="UD デジタル 教科書体 NK-B" panose="02020700000000000000" pitchFamily="18" charset="-128"/>
              </a:rPr>
              <a:t>の時・・あなたの</a:t>
            </a:r>
            <a:r>
              <a:rPr lang="en-US" altLang="ja-JP" sz="2800" dirty="0">
                <a:latin typeface="UD デジタル 教科書体 NK-B" panose="02020700000000000000" pitchFamily="18" charset="-128"/>
                <a:ea typeface="UD デジタル 教科書体 NK-B" panose="02020700000000000000" pitchFamily="18" charset="-128"/>
              </a:rPr>
              <a:t>100,000</a:t>
            </a:r>
            <a:r>
              <a:rPr lang="ja-JP" altLang="en-US" sz="2800" dirty="0">
                <a:latin typeface="UD デジタル 教科書体 NK-B" panose="02020700000000000000" pitchFamily="18" charset="-128"/>
                <a:ea typeface="UD デジタル 教科書体 NK-B" panose="02020700000000000000" pitchFamily="18" charset="-128"/>
              </a:rPr>
              <a:t>円→</a:t>
            </a:r>
            <a:r>
              <a:rPr lang="ja-JP" altLang="en-US" sz="2800" dirty="0">
                <a:solidFill>
                  <a:srgbClr val="0033CC"/>
                </a:solidFill>
                <a:latin typeface="UD デジタル 教科書体 NK-B" panose="02020700000000000000" pitchFamily="18" charset="-128"/>
                <a:ea typeface="UD デジタル 教科書体 NK-B" panose="02020700000000000000" pitchFamily="18" charset="-128"/>
              </a:rPr>
              <a:t>＄</a:t>
            </a:r>
            <a:r>
              <a:rPr lang="en-US" altLang="ja-JP" sz="2800" dirty="0">
                <a:solidFill>
                  <a:srgbClr val="0033CC"/>
                </a:solidFill>
                <a:latin typeface="UD デジタル 教科書体 NK-B" panose="02020700000000000000" pitchFamily="18" charset="-128"/>
                <a:ea typeface="UD デジタル 教科書体 NK-B" panose="02020700000000000000" pitchFamily="18" charset="-128"/>
              </a:rPr>
              <a:t>1,000</a:t>
            </a:r>
            <a:r>
              <a:rPr lang="ja-JP" altLang="en-US" sz="2800" dirty="0">
                <a:latin typeface="UD デジタル 教科書体 NK-B" panose="02020700000000000000" pitchFamily="18" charset="-128"/>
                <a:ea typeface="UD デジタル 教科書体 NK-B" panose="02020700000000000000" pitchFamily="18" charset="-128"/>
              </a:rPr>
              <a:t>になる</a:t>
            </a:r>
            <a:endParaRPr lang="en-US" altLang="ja-JP" sz="2800" dirty="0">
              <a:latin typeface="UD デジタル 教科書体 NK-B" panose="02020700000000000000" pitchFamily="18" charset="-128"/>
              <a:ea typeface="UD デジタル 教科書体 NK-B" panose="02020700000000000000" pitchFamily="18" charset="-128"/>
            </a:endParaRPr>
          </a:p>
          <a:p>
            <a:r>
              <a:rPr lang="ja-JP" altLang="en-US" sz="2800" dirty="0">
                <a:latin typeface="UD デジタル 教科書体 NK-B" panose="02020700000000000000" pitchFamily="18" charset="-128"/>
                <a:ea typeface="UD デジタル 教科書体 NK-B" panose="02020700000000000000" pitchFamily="18" charset="-128"/>
              </a:rPr>
              <a:t>　　（計算式：</a:t>
            </a:r>
            <a:r>
              <a:rPr lang="en-US" altLang="ja-JP" sz="2800" dirty="0">
                <a:latin typeface="UD デジタル 教科書体 NK-B" panose="02020700000000000000" pitchFamily="18" charset="-128"/>
                <a:ea typeface="UD デジタル 教科書体 NK-B" panose="02020700000000000000" pitchFamily="18" charset="-128"/>
              </a:rPr>
              <a:t>100,000</a:t>
            </a:r>
            <a:r>
              <a:rPr lang="ja-JP" altLang="en-US" sz="2800" dirty="0">
                <a:latin typeface="UD デジタル 教科書体 NK-B" panose="02020700000000000000" pitchFamily="18" charset="-128"/>
                <a:ea typeface="UD デジタル 教科書体 NK-B" panose="02020700000000000000" pitchFamily="18" charset="-128"/>
              </a:rPr>
              <a:t>円</a:t>
            </a:r>
            <a:r>
              <a:rPr lang="en-US" altLang="ja-JP" sz="2800" dirty="0">
                <a:latin typeface="UD デジタル 教科書体 NK-B" panose="02020700000000000000" pitchFamily="18" charset="-128"/>
                <a:ea typeface="UD デジタル 教科書体 NK-B" panose="02020700000000000000" pitchFamily="18" charset="-128"/>
              </a:rPr>
              <a:t>÷</a:t>
            </a:r>
            <a:r>
              <a:rPr lang="ja-JP" altLang="en-US" sz="2800" dirty="0">
                <a:latin typeface="UD デジタル 教科書体 NK-B" panose="02020700000000000000" pitchFamily="18" charset="-128"/>
                <a:ea typeface="UD デジタル 教科書体 NK-B" panose="02020700000000000000" pitchFamily="18" charset="-128"/>
              </a:rPr>
              <a:t>１００円＝＄１，０００）</a:t>
            </a:r>
            <a:endParaRPr lang="en-US" altLang="ja-JP" sz="2800" dirty="0">
              <a:latin typeface="UD デジタル 教科書体 NK-B" panose="02020700000000000000" pitchFamily="18" charset="-128"/>
              <a:ea typeface="UD デジタル 教科書体 NK-B" panose="02020700000000000000" pitchFamily="18" charset="-128"/>
            </a:endParaRPr>
          </a:p>
          <a:p>
            <a:endParaRPr kumimoji="1" lang="en-US" altLang="ja-JP" sz="2800" dirty="0">
              <a:latin typeface="UD デジタル 教科書体 NK-B" panose="02020700000000000000" pitchFamily="18" charset="-128"/>
              <a:ea typeface="UD デジタル 教科書体 NK-B" panose="02020700000000000000" pitchFamily="18" charset="-128"/>
            </a:endParaRPr>
          </a:p>
          <a:p>
            <a:endParaRPr kumimoji="1" lang="en-US" altLang="ja-JP" sz="2800" dirty="0">
              <a:latin typeface="UD デジタル 教科書体 NK-B" panose="02020700000000000000" pitchFamily="18" charset="-128"/>
              <a:ea typeface="UD デジタル 教科書体 NK-B" panose="02020700000000000000" pitchFamily="18" charset="-128"/>
            </a:endParaRPr>
          </a:p>
          <a:p>
            <a:r>
              <a:rPr lang="ja-JP" altLang="en-US" sz="2800" dirty="0">
                <a:latin typeface="UD デジタル 教科書体 NK-B" panose="02020700000000000000" pitchFamily="18" charset="-128"/>
                <a:ea typeface="UD デジタル 教科書体 NK-B" panose="02020700000000000000" pitchFamily="18" charset="-128"/>
              </a:rPr>
              <a:t>　　</a:t>
            </a:r>
            <a:r>
              <a:rPr lang="ja-JP" altLang="en-US" sz="2800" dirty="0">
                <a:solidFill>
                  <a:srgbClr val="FF0000"/>
                </a:solidFill>
                <a:latin typeface="UD デジタル 教科書体 NK-B" panose="02020700000000000000" pitchFamily="18" charset="-128"/>
                <a:ea typeface="UD デジタル 教科書体 NK-B" panose="02020700000000000000" pitchFamily="18" charset="-128"/>
              </a:rPr>
              <a:t>＄１＝</a:t>
            </a:r>
            <a:r>
              <a:rPr lang="en-US" altLang="ja-JP" sz="2800" dirty="0">
                <a:solidFill>
                  <a:srgbClr val="FF0000"/>
                </a:solidFill>
                <a:latin typeface="UD デジタル 教科書体 NK-B" panose="02020700000000000000" pitchFamily="18" charset="-128"/>
                <a:ea typeface="UD デジタル 教科書体 NK-B" panose="02020700000000000000" pitchFamily="18" charset="-128"/>
              </a:rPr>
              <a:t>160</a:t>
            </a:r>
            <a:r>
              <a:rPr lang="ja-JP" altLang="en-US" sz="2800" dirty="0">
                <a:solidFill>
                  <a:srgbClr val="FF0000"/>
                </a:solidFill>
                <a:latin typeface="UD デジタル 教科書体 NK-B" panose="02020700000000000000" pitchFamily="18" charset="-128"/>
                <a:ea typeface="UD デジタル 教科書体 NK-B" panose="02020700000000000000" pitchFamily="18" charset="-128"/>
              </a:rPr>
              <a:t>円</a:t>
            </a:r>
            <a:r>
              <a:rPr lang="ja-JP" altLang="en-US" sz="2800" dirty="0">
                <a:latin typeface="UD デジタル 教科書体 NK-B" panose="02020700000000000000" pitchFamily="18" charset="-128"/>
                <a:ea typeface="UD デジタル 教科書体 NK-B" panose="02020700000000000000" pitchFamily="18" charset="-128"/>
              </a:rPr>
              <a:t>の時・・あなたの</a:t>
            </a:r>
            <a:r>
              <a:rPr lang="en-US" altLang="ja-JP" sz="2800" dirty="0">
                <a:latin typeface="UD デジタル 教科書体 NK-B" panose="02020700000000000000" pitchFamily="18" charset="-128"/>
                <a:ea typeface="UD デジタル 教科書体 NK-B" panose="02020700000000000000" pitchFamily="18" charset="-128"/>
              </a:rPr>
              <a:t>100,000</a:t>
            </a:r>
            <a:r>
              <a:rPr lang="ja-JP" altLang="en-US" sz="2800" dirty="0">
                <a:latin typeface="UD デジタル 教科書体 NK-B" panose="02020700000000000000" pitchFamily="18" charset="-128"/>
                <a:ea typeface="UD デジタル 教科書体 NK-B" panose="02020700000000000000" pitchFamily="18" charset="-128"/>
              </a:rPr>
              <a:t>円→</a:t>
            </a:r>
            <a:r>
              <a:rPr lang="ja-JP" altLang="en-US" sz="2800" dirty="0">
                <a:solidFill>
                  <a:srgbClr val="FF0000"/>
                </a:solidFill>
                <a:latin typeface="UD デジタル 教科書体 NK-B" panose="02020700000000000000" pitchFamily="18" charset="-128"/>
                <a:ea typeface="UD デジタル 教科書体 NK-B" panose="02020700000000000000" pitchFamily="18" charset="-128"/>
              </a:rPr>
              <a:t>＄   </a:t>
            </a:r>
            <a:r>
              <a:rPr lang="en-US" altLang="ja-JP" sz="2800" dirty="0">
                <a:solidFill>
                  <a:srgbClr val="FF0000"/>
                </a:solidFill>
                <a:latin typeface="UD デジタル 教科書体 NK-B" panose="02020700000000000000" pitchFamily="18" charset="-128"/>
                <a:ea typeface="UD デジタル 教科書体 NK-B" panose="02020700000000000000" pitchFamily="18" charset="-128"/>
              </a:rPr>
              <a:t>625</a:t>
            </a:r>
            <a:r>
              <a:rPr lang="ja-JP" altLang="en-US" sz="2800" dirty="0">
                <a:latin typeface="UD デジタル 教科書体 NK-B" panose="02020700000000000000" pitchFamily="18" charset="-128"/>
                <a:ea typeface="UD デジタル 教科書体 NK-B" panose="02020700000000000000" pitchFamily="18" charset="-128"/>
              </a:rPr>
              <a:t>になる</a:t>
            </a:r>
            <a:endParaRPr lang="en-US" altLang="ja-JP" sz="2800" dirty="0">
              <a:latin typeface="UD デジタル 教科書体 NK-B" panose="02020700000000000000" pitchFamily="18" charset="-128"/>
              <a:ea typeface="UD デジタル 教科書体 NK-B" panose="02020700000000000000" pitchFamily="18" charset="-128"/>
            </a:endParaRPr>
          </a:p>
          <a:p>
            <a:r>
              <a:rPr lang="ja-JP" altLang="en-US" sz="2800" dirty="0">
                <a:solidFill>
                  <a:srgbClr val="FF0000"/>
                </a:solidFill>
                <a:latin typeface="UD デジタル 教科書体 NK-B" panose="02020700000000000000" pitchFamily="18" charset="-128"/>
                <a:ea typeface="UD デジタル 教科書体 NK-B" panose="02020700000000000000" pitchFamily="18" charset="-128"/>
              </a:rPr>
              <a:t>　　</a:t>
            </a:r>
            <a:r>
              <a:rPr lang="ja-JP" altLang="en-US" sz="2800" dirty="0">
                <a:latin typeface="UD デジタル 教科書体 NK-B" panose="02020700000000000000" pitchFamily="18" charset="-128"/>
                <a:ea typeface="UD デジタル 教科書体 NK-B" panose="02020700000000000000" pitchFamily="18" charset="-128"/>
              </a:rPr>
              <a:t>（計算式：</a:t>
            </a:r>
            <a:r>
              <a:rPr lang="en-US" altLang="ja-JP" sz="2800" dirty="0">
                <a:latin typeface="UD デジタル 教科書体 NK-B" panose="02020700000000000000" pitchFamily="18" charset="-128"/>
                <a:ea typeface="UD デジタル 教科書体 NK-B" panose="02020700000000000000" pitchFamily="18" charset="-128"/>
              </a:rPr>
              <a:t>100,000</a:t>
            </a:r>
            <a:r>
              <a:rPr lang="ja-JP" altLang="en-US" sz="2800" dirty="0">
                <a:latin typeface="UD デジタル 教科書体 NK-B" panose="02020700000000000000" pitchFamily="18" charset="-128"/>
                <a:ea typeface="UD デジタル 教科書体 NK-B" panose="02020700000000000000" pitchFamily="18" charset="-128"/>
              </a:rPr>
              <a:t>円</a:t>
            </a:r>
            <a:r>
              <a:rPr lang="en-US" altLang="ja-JP" sz="2800" dirty="0">
                <a:latin typeface="UD デジタル 教科書体 NK-B" panose="02020700000000000000" pitchFamily="18" charset="-128"/>
                <a:ea typeface="UD デジタル 教科書体 NK-B" panose="02020700000000000000" pitchFamily="18" charset="-128"/>
              </a:rPr>
              <a:t>÷160</a:t>
            </a:r>
            <a:r>
              <a:rPr lang="ja-JP" altLang="en-US" sz="2800" dirty="0">
                <a:latin typeface="UD デジタル 教科書体 NK-B" panose="02020700000000000000" pitchFamily="18" charset="-128"/>
                <a:ea typeface="UD デジタル 教科書体 NK-B" panose="02020700000000000000" pitchFamily="18" charset="-128"/>
              </a:rPr>
              <a:t>円＝＄</a:t>
            </a:r>
            <a:r>
              <a:rPr lang="en-US" altLang="ja-JP" sz="2800" dirty="0">
                <a:latin typeface="UD デジタル 教科書体 NK-B" panose="02020700000000000000" pitchFamily="18" charset="-128"/>
                <a:ea typeface="UD デジタル 教科書体 NK-B" panose="02020700000000000000" pitchFamily="18" charset="-128"/>
              </a:rPr>
              <a:t>625</a:t>
            </a:r>
            <a:r>
              <a:rPr lang="ja-JP" altLang="en-US" sz="2800" dirty="0">
                <a:latin typeface="UD デジタル 教科書体 NK-B" panose="02020700000000000000" pitchFamily="18" charset="-128"/>
                <a:ea typeface="UD デジタル 教科書体 NK-B" panose="02020700000000000000" pitchFamily="18" charset="-128"/>
              </a:rPr>
              <a:t>）</a:t>
            </a:r>
          </a:p>
          <a:p>
            <a:endParaRPr kumimoji="1" lang="ja-JP" altLang="en-US" sz="2800" dirty="0">
              <a:latin typeface="UD デジタル 教科書体 NK-B" panose="02020700000000000000" pitchFamily="18" charset="-128"/>
              <a:ea typeface="UD デジタル 教科書体 NK-B" panose="02020700000000000000" pitchFamily="18" charset="-128"/>
            </a:endParaRPr>
          </a:p>
        </p:txBody>
      </p:sp>
      <p:sp>
        <p:nvSpPr>
          <p:cNvPr id="6" name="四角形: 角を丸くする 5">
            <a:extLst>
              <a:ext uri="{FF2B5EF4-FFF2-40B4-BE49-F238E27FC236}">
                <a16:creationId xmlns:a16="http://schemas.microsoft.com/office/drawing/2014/main" id="{533F4799-3451-4436-93E3-017E466F0424}"/>
              </a:ext>
            </a:extLst>
          </p:cNvPr>
          <p:cNvSpPr/>
          <p:nvPr/>
        </p:nvSpPr>
        <p:spPr>
          <a:xfrm>
            <a:off x="1002687" y="3335683"/>
            <a:ext cx="9610659" cy="1282262"/>
          </a:xfrm>
          <a:prstGeom prst="roundRect">
            <a:avLst/>
          </a:prstGeom>
          <a:noFill/>
          <a:ln w="50800">
            <a:solidFill>
              <a:srgbClr val="0033CC"/>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7" name="四角形: 角を丸くする 6">
            <a:extLst>
              <a:ext uri="{FF2B5EF4-FFF2-40B4-BE49-F238E27FC236}">
                <a16:creationId xmlns:a16="http://schemas.microsoft.com/office/drawing/2014/main" id="{3F3ECDB3-DF22-4860-A10F-C59E7498530B}"/>
              </a:ext>
            </a:extLst>
          </p:cNvPr>
          <p:cNvSpPr/>
          <p:nvPr/>
        </p:nvSpPr>
        <p:spPr>
          <a:xfrm>
            <a:off x="1002687" y="4971993"/>
            <a:ext cx="9610659" cy="1282262"/>
          </a:xfrm>
          <a:prstGeom prst="roundRect">
            <a:avLst/>
          </a:prstGeom>
          <a:noFill/>
          <a:ln w="50800">
            <a:solidFill>
              <a:srgbClr val="0033CC"/>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Tree>
    <p:extLst>
      <p:ext uri="{BB962C8B-B14F-4D97-AF65-F5344CB8AC3E}">
        <p14:creationId xmlns:p14="http://schemas.microsoft.com/office/powerpoint/2010/main" val="3015142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189684-2020-4AF1-B6A7-C03A8F6BC0AA}"/>
              </a:ext>
            </a:extLst>
          </p:cNvPr>
          <p:cNvSpPr>
            <a:spLocks noGrp="1"/>
          </p:cNvSpPr>
          <p:nvPr>
            <p:ph type="title"/>
          </p:nvPr>
        </p:nvSpPr>
        <p:spPr>
          <a:xfrm>
            <a:off x="551794" y="1371666"/>
            <a:ext cx="12149958" cy="5197299"/>
          </a:xfrm>
        </p:spPr>
        <p:txBody>
          <a:bodyPr>
            <a:normAutofit/>
          </a:bodyPr>
          <a:lstStyle/>
          <a:p>
            <a:r>
              <a:rPr kumimoji="1" lang="ja-JP" altLang="en-US" dirty="0">
                <a:latin typeface="UD デジタル 教科書体 NK-B" panose="02020700000000000000" pitchFamily="18" charset="-128"/>
                <a:ea typeface="UD デジタル 教科書体 NK-B" panose="02020700000000000000" pitchFamily="18" charset="-128"/>
              </a:rPr>
              <a:t>外国為替</a:t>
            </a:r>
            <a:br>
              <a:rPr kumimoji="1" lang="en-US" altLang="ja-JP" dirty="0">
                <a:latin typeface="UD デジタル 教科書体 NK-B" panose="02020700000000000000" pitchFamily="18" charset="-128"/>
                <a:ea typeface="UD デジタル 教科書体 NK-B" panose="02020700000000000000" pitchFamily="18" charset="-128"/>
              </a:rPr>
            </a:br>
            <a:br>
              <a:rPr kumimoji="1" lang="en-US" altLang="ja-JP" dirty="0">
                <a:latin typeface="UD デジタル 教科書体 NK-B" panose="02020700000000000000" pitchFamily="18" charset="-128"/>
                <a:ea typeface="UD デジタル 教科書体 NK-B" panose="02020700000000000000" pitchFamily="18" charset="-128"/>
              </a:rPr>
            </a:br>
            <a:r>
              <a:rPr kumimoji="1" lang="ja-JP" altLang="en-US" dirty="0">
                <a:latin typeface="UD デジタル 教科書体 NK-B" panose="02020700000000000000" pitchFamily="18" charset="-128"/>
                <a:ea typeface="UD デジタル 教科書体 NK-B" panose="02020700000000000000" pitchFamily="18" charset="-128"/>
              </a:rPr>
              <a:t>　</a:t>
            </a:r>
            <a:r>
              <a:rPr kumimoji="1" lang="ja-JP" altLang="en-US" dirty="0">
                <a:solidFill>
                  <a:srgbClr val="FF0000"/>
                </a:solidFill>
                <a:latin typeface="UD デジタル 教科書体 NK-B" panose="02020700000000000000" pitchFamily="18" charset="-128"/>
                <a:ea typeface="UD デジタル 教科書体 NK-B" panose="02020700000000000000" pitchFamily="18" charset="-128"/>
              </a:rPr>
              <a:t>固定相場制</a:t>
            </a:r>
            <a:br>
              <a:rPr kumimoji="1" lang="en-US" altLang="ja-JP" dirty="0">
                <a:latin typeface="UD デジタル 教科書体 NK-B" panose="02020700000000000000" pitchFamily="18" charset="-128"/>
                <a:ea typeface="UD デジタル 教科書体 NK-B" panose="02020700000000000000" pitchFamily="18" charset="-128"/>
              </a:rPr>
            </a:br>
            <a:r>
              <a:rPr kumimoji="1" lang="ja-JP" altLang="en-US" dirty="0">
                <a:latin typeface="UD デジタル 教科書体 NK-B" panose="02020700000000000000" pitchFamily="18" charset="-128"/>
                <a:ea typeface="UD デジタル 教科書体 NK-B" panose="02020700000000000000" pitchFamily="18" charset="-128"/>
              </a:rPr>
              <a:t>　　</a:t>
            </a:r>
            <a:r>
              <a:rPr kumimoji="1" lang="ja-JP" altLang="en-US" sz="4000" dirty="0">
                <a:latin typeface="UD デジタル 教科書体 NK-B" panose="02020700000000000000" pitchFamily="18" charset="-128"/>
                <a:ea typeface="UD デジタル 教科書体 NK-B" panose="02020700000000000000" pitchFamily="18" charset="-128"/>
              </a:rPr>
              <a:t>各国政府間で為替レートを固定・維持する制度</a:t>
            </a:r>
            <a:br>
              <a:rPr kumimoji="1" lang="en-US" altLang="ja-JP" sz="4000" dirty="0">
                <a:latin typeface="UD デジタル 教科書体 NK-B" panose="02020700000000000000" pitchFamily="18" charset="-128"/>
                <a:ea typeface="UD デジタル 教科書体 NK-B" panose="02020700000000000000" pitchFamily="18" charset="-128"/>
              </a:rPr>
            </a:br>
            <a:br>
              <a:rPr kumimoji="1" lang="en-US" altLang="ja-JP" dirty="0">
                <a:latin typeface="UD デジタル 教科書体 NK-B" panose="02020700000000000000" pitchFamily="18" charset="-128"/>
                <a:ea typeface="UD デジタル 教科書体 NK-B" panose="02020700000000000000" pitchFamily="18" charset="-128"/>
              </a:rPr>
            </a:br>
            <a:r>
              <a:rPr kumimoji="1" lang="ja-JP" altLang="en-US" dirty="0">
                <a:latin typeface="UD デジタル 教科書体 NK-B" panose="02020700000000000000" pitchFamily="18" charset="-128"/>
                <a:ea typeface="UD デジタル 教科書体 NK-B" panose="02020700000000000000" pitchFamily="18" charset="-128"/>
              </a:rPr>
              <a:t>　　</a:t>
            </a:r>
            <a:r>
              <a:rPr kumimoji="1" lang="ja-JP" altLang="en-US" sz="4000" dirty="0">
                <a:latin typeface="UD デジタル 教科書体 NK-B" panose="02020700000000000000" pitchFamily="18" charset="-128"/>
                <a:ea typeface="UD デジタル 教科書体 NK-B" panose="02020700000000000000" pitchFamily="18" charset="-128"/>
              </a:rPr>
              <a:t>日本は戦後＄１＝</a:t>
            </a:r>
            <a:r>
              <a:rPr kumimoji="1" lang="en-US" altLang="ja-JP" sz="4000" dirty="0">
                <a:latin typeface="UD デジタル 教科書体 NK-B" panose="02020700000000000000" pitchFamily="18" charset="-128"/>
                <a:ea typeface="UD デジタル 教科書体 NK-B" panose="02020700000000000000" pitchFamily="18" charset="-128"/>
              </a:rPr>
              <a:t>360</a:t>
            </a:r>
            <a:r>
              <a:rPr kumimoji="1" lang="ja-JP" altLang="en-US" sz="4000" dirty="0">
                <a:latin typeface="UD デジタル 教科書体 NK-B" panose="02020700000000000000" pitchFamily="18" charset="-128"/>
                <a:ea typeface="UD デジタル 教科書体 NK-B" panose="02020700000000000000" pitchFamily="18" charset="-128"/>
              </a:rPr>
              <a:t>円という固定相場制</a:t>
            </a:r>
            <a:r>
              <a:rPr lang="ja-JP" altLang="en-US" sz="4000" dirty="0">
                <a:latin typeface="UD デジタル 教科書体 NK-B" panose="02020700000000000000" pitchFamily="18" charset="-128"/>
                <a:ea typeface="UD デジタル 教科書体 NK-B" panose="02020700000000000000" pitchFamily="18" charset="-128"/>
              </a:rPr>
              <a:t>から</a:t>
            </a:r>
            <a:br>
              <a:rPr lang="en-US" altLang="ja-JP" sz="4000" dirty="0">
                <a:latin typeface="UD デジタル 教科書体 NK-B" panose="02020700000000000000" pitchFamily="18" charset="-128"/>
                <a:ea typeface="UD デジタル 教科書体 NK-B" panose="02020700000000000000" pitchFamily="18" charset="-128"/>
              </a:rPr>
            </a:br>
            <a:r>
              <a:rPr lang="ja-JP" altLang="en-US" sz="4000" dirty="0">
                <a:latin typeface="UD デジタル 教科書体 NK-B" panose="02020700000000000000" pitchFamily="18" charset="-128"/>
                <a:ea typeface="UD デジタル 教科書体 NK-B" panose="02020700000000000000" pitchFamily="18" charset="-128"/>
              </a:rPr>
              <a:t>　　</a:t>
            </a:r>
            <a:r>
              <a:rPr kumimoji="1" lang="ja-JP" altLang="en-US" sz="4000" dirty="0">
                <a:latin typeface="UD デジタル 教科書体 NK-B" panose="02020700000000000000" pitchFamily="18" charset="-128"/>
                <a:ea typeface="UD デジタル 教科書体 NK-B" panose="02020700000000000000" pitchFamily="18" charset="-128"/>
              </a:rPr>
              <a:t>スタートした。</a:t>
            </a:r>
          </a:p>
        </p:txBody>
      </p:sp>
      <p:sp>
        <p:nvSpPr>
          <p:cNvPr id="4" name="タイトル 1">
            <a:extLst>
              <a:ext uri="{FF2B5EF4-FFF2-40B4-BE49-F238E27FC236}">
                <a16:creationId xmlns:a16="http://schemas.microsoft.com/office/drawing/2014/main" id="{64332F28-5BA6-4104-B2D8-AF3372CC15C7}"/>
              </a:ext>
            </a:extLst>
          </p:cNvPr>
          <p:cNvSpPr txBox="1">
            <a:spLocks/>
          </p:cNvSpPr>
          <p:nvPr/>
        </p:nvSpPr>
        <p:spPr>
          <a:xfrm>
            <a:off x="322750" y="144772"/>
            <a:ext cx="6355842" cy="5466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UD デジタル 教科書体 NK-B" panose="02020700000000000000" pitchFamily="18" charset="-128"/>
                <a:ea typeface="UD デジタル 教科書体 NK-B" panose="02020700000000000000" pitchFamily="18" charset="-128"/>
              </a:rPr>
              <a:t>外国為替（円高・円安）と日本経済</a:t>
            </a:r>
          </a:p>
        </p:txBody>
      </p:sp>
      <p:sp>
        <p:nvSpPr>
          <p:cNvPr id="3" name="四角形: 角を丸くする 2">
            <a:extLst>
              <a:ext uri="{FF2B5EF4-FFF2-40B4-BE49-F238E27FC236}">
                <a16:creationId xmlns:a16="http://schemas.microsoft.com/office/drawing/2014/main" id="{B2DF00B7-3FE1-4B19-B60F-9A70448653E7}"/>
              </a:ext>
            </a:extLst>
          </p:cNvPr>
          <p:cNvSpPr/>
          <p:nvPr/>
        </p:nvSpPr>
        <p:spPr>
          <a:xfrm>
            <a:off x="735724" y="2104952"/>
            <a:ext cx="11319642" cy="1986455"/>
          </a:xfrm>
          <a:prstGeom prst="roundRect">
            <a:avLst/>
          </a:prstGeom>
          <a:noFill/>
          <a:ln w="88900">
            <a:solidFill>
              <a:srgbClr val="00B0F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517767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189684-2020-4AF1-B6A7-C03A8F6BC0AA}"/>
              </a:ext>
            </a:extLst>
          </p:cNvPr>
          <p:cNvSpPr>
            <a:spLocks noGrp="1"/>
          </p:cNvSpPr>
          <p:nvPr>
            <p:ph type="title"/>
          </p:nvPr>
        </p:nvSpPr>
        <p:spPr>
          <a:xfrm>
            <a:off x="578202" y="1560852"/>
            <a:ext cx="12149958" cy="5678780"/>
          </a:xfrm>
        </p:spPr>
        <p:txBody>
          <a:bodyPr>
            <a:normAutofit/>
          </a:bodyPr>
          <a:lstStyle/>
          <a:p>
            <a:r>
              <a:rPr kumimoji="1" lang="ja-JP" altLang="en-US" dirty="0">
                <a:latin typeface="UD デジタル 教科書体 NK-B" panose="02020700000000000000" pitchFamily="18" charset="-128"/>
                <a:ea typeface="UD デジタル 教科書体 NK-B" panose="02020700000000000000" pitchFamily="18" charset="-128"/>
              </a:rPr>
              <a:t>外国為替</a:t>
            </a:r>
            <a:br>
              <a:rPr kumimoji="1" lang="en-US" altLang="ja-JP" dirty="0">
                <a:latin typeface="UD デジタル 教科書体 NK-B" panose="02020700000000000000" pitchFamily="18" charset="-128"/>
                <a:ea typeface="UD デジタル 教科書体 NK-B" panose="02020700000000000000" pitchFamily="18" charset="-128"/>
              </a:rPr>
            </a:br>
            <a:br>
              <a:rPr kumimoji="1" lang="en-US" altLang="ja-JP" dirty="0">
                <a:solidFill>
                  <a:srgbClr val="FF0000"/>
                </a:solidFill>
                <a:latin typeface="UD デジタル 教科書体 NK-B" panose="02020700000000000000" pitchFamily="18" charset="-128"/>
                <a:ea typeface="UD デジタル 教科書体 NK-B" panose="02020700000000000000" pitchFamily="18" charset="-128"/>
              </a:rPr>
            </a:br>
            <a:r>
              <a:rPr kumimoji="1" lang="ja-JP" altLang="en-US" dirty="0">
                <a:solidFill>
                  <a:srgbClr val="FF0000"/>
                </a:solidFill>
                <a:latin typeface="UD デジタル 教科書体 NK-B" panose="02020700000000000000" pitchFamily="18" charset="-128"/>
                <a:ea typeface="UD デジタル 教科書体 NK-B" panose="02020700000000000000" pitchFamily="18" charset="-128"/>
              </a:rPr>
              <a:t>　変動相場制</a:t>
            </a:r>
            <a:br>
              <a:rPr kumimoji="1" lang="en-US" altLang="ja-JP" dirty="0">
                <a:latin typeface="UD デジタル 教科書体 NK-B" panose="02020700000000000000" pitchFamily="18" charset="-128"/>
                <a:ea typeface="UD デジタル 教科書体 NK-B" panose="02020700000000000000" pitchFamily="18" charset="-128"/>
              </a:rPr>
            </a:br>
            <a:r>
              <a:rPr kumimoji="1" lang="ja-JP" altLang="en-US" dirty="0">
                <a:latin typeface="UD デジタル 教科書体 NK-B" panose="02020700000000000000" pitchFamily="18" charset="-128"/>
                <a:ea typeface="UD デジタル 教科書体 NK-B" panose="02020700000000000000" pitchFamily="18" charset="-128"/>
              </a:rPr>
              <a:t>　　</a:t>
            </a:r>
            <a:r>
              <a:rPr lang="ja-JP" altLang="en-US" sz="4000" dirty="0">
                <a:latin typeface="UD デジタル 教科書体 NK-B" panose="02020700000000000000" pitchFamily="18" charset="-128"/>
                <a:ea typeface="UD デジタル 教科書体 NK-B" panose="02020700000000000000" pitchFamily="18" charset="-128"/>
              </a:rPr>
              <a:t>為替レートを外国為替市場における外貨の需要</a:t>
            </a:r>
            <a:br>
              <a:rPr lang="en-US" altLang="ja-JP" sz="4000" dirty="0">
                <a:latin typeface="UD デジタル 教科書体 NK-B" panose="02020700000000000000" pitchFamily="18" charset="-128"/>
                <a:ea typeface="UD デジタル 教科書体 NK-B" panose="02020700000000000000" pitchFamily="18" charset="-128"/>
              </a:rPr>
            </a:br>
            <a:r>
              <a:rPr lang="ja-JP" altLang="en-US" sz="4000" dirty="0">
                <a:latin typeface="UD デジタル 教科書体 NK-B" panose="02020700000000000000" pitchFamily="18" charset="-128"/>
                <a:ea typeface="UD デジタル 教科書体 NK-B" panose="02020700000000000000" pitchFamily="18" charset="-128"/>
              </a:rPr>
              <a:t>　　と供給の関係に任せて自由に決める制度</a:t>
            </a:r>
            <a:br>
              <a:rPr kumimoji="1" lang="en-US" altLang="ja-JP" sz="4000" dirty="0">
                <a:latin typeface="UD デジタル 教科書体 NK-B" panose="02020700000000000000" pitchFamily="18" charset="-128"/>
                <a:ea typeface="UD デジタル 教科書体 NK-B" panose="02020700000000000000" pitchFamily="18" charset="-128"/>
              </a:rPr>
            </a:br>
            <a:br>
              <a:rPr kumimoji="1" lang="en-US" altLang="ja-JP" dirty="0">
                <a:latin typeface="UD デジタル 教科書体 NK-B" panose="02020700000000000000" pitchFamily="18" charset="-128"/>
                <a:ea typeface="UD デジタル 教科書体 NK-B" panose="02020700000000000000" pitchFamily="18" charset="-128"/>
              </a:rPr>
            </a:br>
            <a:r>
              <a:rPr kumimoji="1" lang="ja-JP" altLang="en-US" dirty="0">
                <a:latin typeface="UD デジタル 教科書体 NK-B" panose="02020700000000000000" pitchFamily="18" charset="-128"/>
                <a:ea typeface="UD デジタル 教科書体 NK-B" panose="02020700000000000000" pitchFamily="18" charset="-128"/>
              </a:rPr>
              <a:t>　</a:t>
            </a:r>
            <a:r>
              <a:rPr kumimoji="1" lang="ja-JP" altLang="en-US" sz="4000" dirty="0">
                <a:latin typeface="UD デジタル 教科書体 NK-B" panose="02020700000000000000" pitchFamily="18" charset="-128"/>
                <a:ea typeface="UD デジタル 教科書体 NK-B" panose="02020700000000000000" pitchFamily="18" charset="-128"/>
              </a:rPr>
              <a:t>日本は１９７３年２月より完全な変動相場制へ移行</a:t>
            </a:r>
          </a:p>
        </p:txBody>
      </p:sp>
      <p:sp>
        <p:nvSpPr>
          <p:cNvPr id="4" name="タイトル 1">
            <a:extLst>
              <a:ext uri="{FF2B5EF4-FFF2-40B4-BE49-F238E27FC236}">
                <a16:creationId xmlns:a16="http://schemas.microsoft.com/office/drawing/2014/main" id="{64332F28-5BA6-4104-B2D8-AF3372CC15C7}"/>
              </a:ext>
            </a:extLst>
          </p:cNvPr>
          <p:cNvSpPr txBox="1">
            <a:spLocks/>
          </p:cNvSpPr>
          <p:nvPr/>
        </p:nvSpPr>
        <p:spPr>
          <a:xfrm>
            <a:off x="322750" y="144772"/>
            <a:ext cx="4690684" cy="5466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400" dirty="0">
                <a:latin typeface="UD デジタル 教科書体 NK-B" panose="02020700000000000000" pitchFamily="18" charset="-128"/>
                <a:ea typeface="UD デジタル 教科書体 NK-B" panose="02020700000000000000" pitchFamily="18" charset="-128"/>
              </a:rPr>
              <a:t>外国為替（円高・円安）と日本経済</a:t>
            </a:r>
          </a:p>
        </p:txBody>
      </p:sp>
      <p:sp>
        <p:nvSpPr>
          <p:cNvPr id="3" name="四角形: 角を丸くする 2">
            <a:extLst>
              <a:ext uri="{FF2B5EF4-FFF2-40B4-BE49-F238E27FC236}">
                <a16:creationId xmlns:a16="http://schemas.microsoft.com/office/drawing/2014/main" id="{B2DF00B7-3FE1-4B19-B60F-9A70448653E7}"/>
              </a:ext>
            </a:extLst>
          </p:cNvPr>
          <p:cNvSpPr/>
          <p:nvPr/>
        </p:nvSpPr>
        <p:spPr>
          <a:xfrm>
            <a:off x="667540" y="2453820"/>
            <a:ext cx="11319642" cy="2233926"/>
          </a:xfrm>
          <a:prstGeom prst="roundRect">
            <a:avLst/>
          </a:prstGeom>
          <a:noFill/>
          <a:ln w="8890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098783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146583-8352-412A-A322-9CF80B2356C8}"/>
              </a:ext>
            </a:extLst>
          </p:cNvPr>
          <p:cNvSpPr>
            <a:spLocks noGrp="1"/>
          </p:cNvSpPr>
          <p:nvPr>
            <p:ph type="title"/>
          </p:nvPr>
        </p:nvSpPr>
        <p:spPr>
          <a:xfrm>
            <a:off x="838200" y="1233989"/>
            <a:ext cx="10515600" cy="702716"/>
          </a:xfrm>
        </p:spPr>
        <p:txBody>
          <a:bodyPr>
            <a:normAutofit/>
          </a:bodyPr>
          <a:lstStyle/>
          <a:p>
            <a:r>
              <a:rPr kumimoji="1" lang="ja-JP" altLang="en-US" dirty="0">
                <a:latin typeface="UD デジタル 教科書体 NK-B" panose="02020700000000000000" pitchFamily="18" charset="-128"/>
                <a:ea typeface="UD デジタル 教科書体 NK-B" panose="02020700000000000000" pitchFamily="18" charset="-128"/>
              </a:rPr>
              <a:t>為替レートの変動</a:t>
            </a:r>
          </a:p>
        </p:txBody>
      </p:sp>
      <p:sp>
        <p:nvSpPr>
          <p:cNvPr id="3" name="コンテンツ プレースホルダー 2">
            <a:extLst>
              <a:ext uri="{FF2B5EF4-FFF2-40B4-BE49-F238E27FC236}">
                <a16:creationId xmlns:a16="http://schemas.microsoft.com/office/drawing/2014/main" id="{FDC70159-C4E0-442A-858C-25DE585CB0E0}"/>
              </a:ext>
            </a:extLst>
          </p:cNvPr>
          <p:cNvSpPr>
            <a:spLocks noGrp="1"/>
          </p:cNvSpPr>
          <p:nvPr>
            <p:ph idx="1"/>
          </p:nvPr>
        </p:nvSpPr>
        <p:spPr>
          <a:xfrm>
            <a:off x="1087625" y="3699504"/>
            <a:ext cx="2207562" cy="523220"/>
          </a:xfrm>
        </p:spPr>
        <p:txBody>
          <a:bodyPr>
            <a:normAutofit/>
          </a:bodyPr>
          <a:lstStyle/>
          <a:p>
            <a:pPr marL="0" indent="0">
              <a:buNone/>
            </a:pPr>
            <a:r>
              <a:rPr kumimoji="1" lang="ja-JP" altLang="en-US" sz="2800" dirty="0">
                <a:latin typeface="UD デジタル 教科書体 NK-B" panose="02020700000000000000" pitchFamily="18" charset="-128"/>
                <a:ea typeface="UD デジタル 教科書体 NK-B" panose="02020700000000000000" pitchFamily="18" charset="-128"/>
              </a:rPr>
              <a:t>＄１＝１００円</a:t>
            </a:r>
            <a:endParaRPr kumimoji="1" lang="en-US" altLang="ja-JP" sz="2800" dirty="0">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2800" dirty="0">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2800" dirty="0">
              <a:latin typeface="UD デジタル 教科書体 NK-B" panose="02020700000000000000" pitchFamily="18" charset="-128"/>
              <a:ea typeface="UD デジタル 教科書体 NK-B" panose="02020700000000000000" pitchFamily="18" charset="-128"/>
            </a:endParaRPr>
          </a:p>
        </p:txBody>
      </p:sp>
      <p:sp>
        <p:nvSpPr>
          <p:cNvPr id="4" name="タイトル 1">
            <a:extLst>
              <a:ext uri="{FF2B5EF4-FFF2-40B4-BE49-F238E27FC236}">
                <a16:creationId xmlns:a16="http://schemas.microsoft.com/office/drawing/2014/main" id="{7205E4CE-05A9-4DCE-81C8-742D3FC4E679}"/>
              </a:ext>
            </a:extLst>
          </p:cNvPr>
          <p:cNvSpPr txBox="1">
            <a:spLocks/>
          </p:cNvSpPr>
          <p:nvPr/>
        </p:nvSpPr>
        <p:spPr>
          <a:xfrm>
            <a:off x="322750" y="144772"/>
            <a:ext cx="6257504" cy="5466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UD デジタル 教科書体 NK-B" panose="02020700000000000000" pitchFamily="18" charset="-128"/>
                <a:ea typeface="UD デジタル 教科書体 NK-B" panose="02020700000000000000" pitchFamily="18" charset="-128"/>
              </a:rPr>
              <a:t>外国為替（円高・円安）と日本経済</a:t>
            </a:r>
          </a:p>
        </p:txBody>
      </p:sp>
      <p:sp>
        <p:nvSpPr>
          <p:cNvPr id="9" name="テキスト ボックス 8">
            <a:extLst>
              <a:ext uri="{FF2B5EF4-FFF2-40B4-BE49-F238E27FC236}">
                <a16:creationId xmlns:a16="http://schemas.microsoft.com/office/drawing/2014/main" id="{7B231842-EC78-499B-BD2C-71764D526A1B}"/>
              </a:ext>
            </a:extLst>
          </p:cNvPr>
          <p:cNvSpPr txBox="1"/>
          <p:nvPr/>
        </p:nvSpPr>
        <p:spPr>
          <a:xfrm>
            <a:off x="6571593" y="3700607"/>
            <a:ext cx="5357648" cy="707886"/>
          </a:xfrm>
          <a:prstGeom prst="rect">
            <a:avLst/>
          </a:prstGeom>
          <a:noFill/>
        </p:spPr>
        <p:txBody>
          <a:bodyPr wrap="square" rtlCol="0">
            <a:spAutoFit/>
          </a:bodyPr>
          <a:lstStyle/>
          <a:p>
            <a:r>
              <a:rPr kumimoji="1" lang="ja-JP" altLang="en-US" sz="2000" dirty="0">
                <a:latin typeface="UD デジタル 教科書体 NK-B" panose="02020700000000000000" pitchFamily="18" charset="-128"/>
                <a:ea typeface="UD デジタル 教科書体 NK-B" panose="02020700000000000000" pitchFamily="18" charset="-128"/>
              </a:rPr>
              <a:t>アメリカでジュースが＄１で売っている。</a:t>
            </a:r>
            <a:endParaRPr kumimoji="1" lang="en-US" altLang="ja-JP" sz="2000" dirty="0">
              <a:latin typeface="UD デジタル 教科書体 NK-B" panose="02020700000000000000" pitchFamily="18" charset="-128"/>
              <a:ea typeface="UD デジタル 教科書体 NK-B" panose="02020700000000000000" pitchFamily="18" charset="-128"/>
            </a:endParaRPr>
          </a:p>
          <a:p>
            <a:r>
              <a:rPr kumimoji="1" lang="ja-JP" altLang="en-US" sz="2000" dirty="0">
                <a:latin typeface="UD デジタル 教科書体 NK-B" panose="02020700000000000000" pitchFamily="18" charset="-128"/>
                <a:ea typeface="UD デジタル 教科書体 NK-B" panose="02020700000000000000" pitchFamily="18" charset="-128"/>
              </a:rPr>
              <a:t>日本</a:t>
            </a:r>
            <a:r>
              <a:rPr lang="ja-JP" altLang="en-US" sz="2000" dirty="0">
                <a:latin typeface="UD デジタル 教科書体 NK-B" panose="02020700000000000000" pitchFamily="18" charset="-128"/>
                <a:ea typeface="UD デジタル 教科書体 NK-B" panose="02020700000000000000" pitchFamily="18" charset="-128"/>
              </a:rPr>
              <a:t>円で買うなら</a:t>
            </a:r>
            <a:r>
              <a:rPr lang="en-US" altLang="ja-JP" sz="2000" dirty="0">
                <a:latin typeface="UD デジタル 教科書体 NK-B" panose="02020700000000000000" pitchFamily="18" charset="-128"/>
                <a:ea typeface="UD デジタル 教科書体 NK-B" panose="02020700000000000000" pitchFamily="18" charset="-128"/>
              </a:rPr>
              <a:t>100</a:t>
            </a:r>
            <a:r>
              <a:rPr lang="ja-JP" altLang="en-US" sz="2000" dirty="0">
                <a:latin typeface="UD デジタル 教科書体 NK-B" panose="02020700000000000000" pitchFamily="18" charset="-128"/>
                <a:ea typeface="UD デジタル 教科書体 NK-B" panose="02020700000000000000" pitchFamily="18" charset="-128"/>
              </a:rPr>
              <a:t>円払わなければならない</a:t>
            </a:r>
            <a:endParaRPr kumimoji="1" lang="ja-JP" altLang="en-US" sz="2000" dirty="0">
              <a:latin typeface="UD デジタル 教科書体 NK-B" panose="02020700000000000000" pitchFamily="18" charset="-128"/>
              <a:ea typeface="UD デジタル 教科書体 NK-B" panose="02020700000000000000" pitchFamily="18" charset="-128"/>
            </a:endParaRPr>
          </a:p>
        </p:txBody>
      </p:sp>
      <p:grpSp>
        <p:nvGrpSpPr>
          <p:cNvPr id="23" name="グループ化 22">
            <a:extLst>
              <a:ext uri="{FF2B5EF4-FFF2-40B4-BE49-F238E27FC236}">
                <a16:creationId xmlns:a16="http://schemas.microsoft.com/office/drawing/2014/main" id="{0E3E02B7-DF86-401D-8815-DE92536F672B}"/>
              </a:ext>
            </a:extLst>
          </p:cNvPr>
          <p:cNvGrpSpPr/>
          <p:nvPr/>
        </p:nvGrpSpPr>
        <p:grpSpPr>
          <a:xfrm>
            <a:off x="6568968" y="1978435"/>
            <a:ext cx="4782207" cy="1650374"/>
            <a:chOff x="6568968" y="2099462"/>
            <a:chExt cx="4782207" cy="1650374"/>
          </a:xfrm>
        </p:grpSpPr>
        <p:sp>
          <p:nvSpPr>
            <p:cNvPr id="10" name="テキスト ボックス 9">
              <a:extLst>
                <a:ext uri="{FF2B5EF4-FFF2-40B4-BE49-F238E27FC236}">
                  <a16:creationId xmlns:a16="http://schemas.microsoft.com/office/drawing/2014/main" id="{94560A48-374B-49C2-B5CB-2DDF271FE93C}"/>
                </a:ext>
              </a:extLst>
            </p:cNvPr>
            <p:cNvSpPr txBox="1"/>
            <p:nvPr/>
          </p:nvSpPr>
          <p:spPr>
            <a:xfrm>
              <a:off x="6568968" y="2099462"/>
              <a:ext cx="4782207" cy="707886"/>
            </a:xfrm>
            <a:prstGeom prst="rect">
              <a:avLst/>
            </a:prstGeom>
            <a:noFill/>
          </p:spPr>
          <p:txBody>
            <a:bodyPr wrap="square" rtlCol="0">
              <a:spAutoFit/>
            </a:bodyPr>
            <a:lstStyle/>
            <a:p>
              <a:r>
                <a:rPr kumimoji="1" lang="ja-JP" altLang="en-US" sz="2000" dirty="0">
                  <a:latin typeface="UD デジタル 教科書体 NK-B" panose="02020700000000000000" pitchFamily="18" charset="-128"/>
                  <a:ea typeface="UD デジタル 教科書体 NK-B" panose="02020700000000000000" pitchFamily="18" charset="-128"/>
                </a:rPr>
                <a:t>アメリカでジュースが＄１で売っている。</a:t>
              </a:r>
              <a:endParaRPr kumimoji="1" lang="en-US" altLang="ja-JP" sz="2000" dirty="0">
                <a:latin typeface="UD デジタル 教科書体 NK-B" panose="02020700000000000000" pitchFamily="18" charset="-128"/>
                <a:ea typeface="UD デジタル 教科書体 NK-B" panose="02020700000000000000" pitchFamily="18" charset="-128"/>
              </a:endParaRPr>
            </a:p>
            <a:p>
              <a:r>
                <a:rPr lang="ja-JP" altLang="en-US" sz="2000" dirty="0">
                  <a:latin typeface="UD デジタル 教科書体 NK-B" panose="02020700000000000000" pitchFamily="18" charset="-128"/>
                  <a:ea typeface="UD デジタル 教科書体 NK-B" panose="02020700000000000000" pitchFamily="18" charset="-128"/>
                </a:rPr>
                <a:t>日本円で買うなら</a:t>
              </a:r>
              <a:r>
                <a:rPr lang="ja-JP" altLang="en-US" sz="2000" dirty="0">
                  <a:solidFill>
                    <a:srgbClr val="FF0000"/>
                  </a:solidFill>
                  <a:latin typeface="UD デジタル 教科書体 NK-B" panose="02020700000000000000" pitchFamily="18" charset="-128"/>
                  <a:ea typeface="UD デジタル 教科書体 NK-B" panose="02020700000000000000" pitchFamily="18" charset="-128"/>
                </a:rPr>
                <a:t>８０円しか払わなくてよい。</a:t>
              </a:r>
              <a:endParaRPr kumimoji="1" lang="ja-JP" altLang="en-US" sz="20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12" name="矢印: 下 11">
              <a:extLst>
                <a:ext uri="{FF2B5EF4-FFF2-40B4-BE49-F238E27FC236}">
                  <a16:creationId xmlns:a16="http://schemas.microsoft.com/office/drawing/2014/main" id="{D63952C1-A306-42BD-85C9-5D97C332E721}"/>
                </a:ext>
              </a:extLst>
            </p:cNvPr>
            <p:cNvSpPr/>
            <p:nvPr/>
          </p:nvSpPr>
          <p:spPr>
            <a:xfrm rot="10800000">
              <a:off x="7985852" y="2909008"/>
              <a:ext cx="493986" cy="840828"/>
            </a:xfrm>
            <a:prstGeom prst="downArrow">
              <a:avLst/>
            </a:prstGeom>
            <a:solidFill>
              <a:srgbClr val="FF0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sp>
          <p:nvSpPr>
            <p:cNvPr id="14" name="テキスト ボックス 13">
              <a:extLst>
                <a:ext uri="{FF2B5EF4-FFF2-40B4-BE49-F238E27FC236}">
                  <a16:creationId xmlns:a16="http://schemas.microsoft.com/office/drawing/2014/main" id="{64C28790-B71A-4137-89A2-FB70264DFD52}"/>
                </a:ext>
              </a:extLst>
            </p:cNvPr>
            <p:cNvSpPr txBox="1"/>
            <p:nvPr/>
          </p:nvSpPr>
          <p:spPr>
            <a:xfrm>
              <a:off x="8479838" y="3092394"/>
              <a:ext cx="2564524" cy="523220"/>
            </a:xfrm>
            <a:prstGeom prst="rect">
              <a:avLst/>
            </a:prstGeom>
            <a:noFill/>
          </p:spPr>
          <p:txBody>
            <a:bodyPr wrap="square" rtlCol="0">
              <a:spAutoFit/>
            </a:bodyPr>
            <a:lstStyle/>
            <a:p>
              <a:r>
                <a:rPr kumimoji="1" lang="ja-JP" altLang="en-US" sz="2800" dirty="0">
                  <a:solidFill>
                    <a:srgbClr val="FF0000"/>
                  </a:solidFill>
                  <a:latin typeface="UD デジタル 教科書体 NK-B" panose="02020700000000000000" pitchFamily="18" charset="-128"/>
                  <a:ea typeface="UD デジタル 教科書体 NK-B" panose="02020700000000000000" pitchFamily="18" charset="-128"/>
                </a:rPr>
                <a:t>円高・ドル安</a:t>
              </a:r>
            </a:p>
          </p:txBody>
        </p:sp>
      </p:grpSp>
      <p:grpSp>
        <p:nvGrpSpPr>
          <p:cNvPr id="24" name="グループ化 23">
            <a:extLst>
              <a:ext uri="{FF2B5EF4-FFF2-40B4-BE49-F238E27FC236}">
                <a16:creationId xmlns:a16="http://schemas.microsoft.com/office/drawing/2014/main" id="{0163DEDE-A411-4369-AD01-94CB5214AB65}"/>
              </a:ext>
            </a:extLst>
          </p:cNvPr>
          <p:cNvGrpSpPr/>
          <p:nvPr/>
        </p:nvGrpSpPr>
        <p:grpSpPr>
          <a:xfrm>
            <a:off x="6580254" y="4598340"/>
            <a:ext cx="5611746" cy="1710432"/>
            <a:chOff x="6568968" y="4313015"/>
            <a:chExt cx="5611746" cy="1710432"/>
          </a:xfrm>
        </p:grpSpPr>
        <p:sp>
          <p:nvSpPr>
            <p:cNvPr id="11" name="テキスト ボックス 10">
              <a:extLst>
                <a:ext uri="{FF2B5EF4-FFF2-40B4-BE49-F238E27FC236}">
                  <a16:creationId xmlns:a16="http://schemas.microsoft.com/office/drawing/2014/main" id="{8FBCECCA-C233-40DD-80D0-D34D977D7AC8}"/>
                </a:ext>
              </a:extLst>
            </p:cNvPr>
            <p:cNvSpPr txBox="1"/>
            <p:nvPr/>
          </p:nvSpPr>
          <p:spPr>
            <a:xfrm>
              <a:off x="6568968" y="5315561"/>
              <a:ext cx="5611746" cy="707886"/>
            </a:xfrm>
            <a:prstGeom prst="rect">
              <a:avLst/>
            </a:prstGeom>
            <a:noFill/>
          </p:spPr>
          <p:txBody>
            <a:bodyPr wrap="square" rtlCol="0">
              <a:spAutoFit/>
            </a:bodyPr>
            <a:lstStyle/>
            <a:p>
              <a:r>
                <a:rPr kumimoji="1" lang="ja-JP" altLang="en-US" sz="2000" dirty="0">
                  <a:latin typeface="UD デジタル 教科書体 NK-B" panose="02020700000000000000" pitchFamily="18" charset="-128"/>
                  <a:ea typeface="UD デジタル 教科書体 NK-B" panose="02020700000000000000" pitchFamily="18" charset="-128"/>
                </a:rPr>
                <a:t>アメリカでジュースが＄１で売っている。</a:t>
              </a:r>
              <a:endParaRPr kumimoji="1" lang="en-US" altLang="ja-JP" sz="2000" dirty="0">
                <a:latin typeface="UD デジタル 教科書体 NK-B" panose="02020700000000000000" pitchFamily="18" charset="-128"/>
                <a:ea typeface="UD デジタル 教科書体 NK-B" panose="02020700000000000000" pitchFamily="18" charset="-128"/>
              </a:endParaRPr>
            </a:p>
            <a:p>
              <a:r>
                <a:rPr lang="ja-JP" altLang="en-US" sz="2000" dirty="0">
                  <a:latin typeface="UD デジタル 教科書体 NK-B" panose="02020700000000000000" pitchFamily="18" charset="-128"/>
                  <a:ea typeface="UD デジタル 教科書体 NK-B" panose="02020700000000000000" pitchFamily="18" charset="-128"/>
                </a:rPr>
                <a:t>日本円で買うなら</a:t>
              </a:r>
              <a:r>
                <a:rPr lang="en-US" altLang="ja-JP" sz="2000" dirty="0">
                  <a:solidFill>
                    <a:srgbClr val="0033CC"/>
                  </a:solidFill>
                  <a:latin typeface="UD デジタル 教科書体 NK-B" panose="02020700000000000000" pitchFamily="18" charset="-128"/>
                  <a:ea typeface="UD デジタル 教科書体 NK-B" panose="02020700000000000000" pitchFamily="18" charset="-128"/>
                </a:rPr>
                <a:t>160</a:t>
              </a:r>
              <a:r>
                <a:rPr lang="ja-JP" altLang="en-US" sz="2000" dirty="0">
                  <a:solidFill>
                    <a:srgbClr val="0033CC"/>
                  </a:solidFill>
                  <a:latin typeface="UD デジタル 教科書体 NK-B" panose="02020700000000000000" pitchFamily="18" charset="-128"/>
                  <a:ea typeface="UD デジタル 教科書体 NK-B" panose="02020700000000000000" pitchFamily="18" charset="-128"/>
                </a:rPr>
                <a:t>円も払わなければならない</a:t>
              </a:r>
              <a:endParaRPr kumimoji="1" lang="ja-JP" altLang="en-US" sz="2000" dirty="0">
                <a:solidFill>
                  <a:srgbClr val="0033CC"/>
                </a:solidFill>
                <a:latin typeface="UD デジタル 教科書体 NK-B" panose="02020700000000000000" pitchFamily="18" charset="-128"/>
                <a:ea typeface="UD デジタル 教科書体 NK-B" panose="02020700000000000000" pitchFamily="18" charset="-128"/>
              </a:endParaRPr>
            </a:p>
          </p:txBody>
        </p:sp>
        <p:sp>
          <p:nvSpPr>
            <p:cNvPr id="15" name="矢印: 下 14">
              <a:extLst>
                <a:ext uri="{FF2B5EF4-FFF2-40B4-BE49-F238E27FC236}">
                  <a16:creationId xmlns:a16="http://schemas.microsoft.com/office/drawing/2014/main" id="{50669765-5F92-49B5-8990-EDD424BCBFA5}"/>
                </a:ext>
              </a:extLst>
            </p:cNvPr>
            <p:cNvSpPr/>
            <p:nvPr/>
          </p:nvSpPr>
          <p:spPr>
            <a:xfrm>
              <a:off x="7985852" y="4313015"/>
              <a:ext cx="493986" cy="840828"/>
            </a:xfrm>
            <a:prstGeom prst="downArrow">
              <a:avLst/>
            </a:prstGeom>
            <a:solidFill>
              <a:srgbClr val="0033CC"/>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047C213F-7D84-4A70-9753-746C4FE30440}"/>
                </a:ext>
              </a:extLst>
            </p:cNvPr>
            <p:cNvSpPr txBox="1"/>
            <p:nvPr/>
          </p:nvSpPr>
          <p:spPr>
            <a:xfrm>
              <a:off x="8479838" y="4393809"/>
              <a:ext cx="2564524" cy="523220"/>
            </a:xfrm>
            <a:prstGeom prst="rect">
              <a:avLst/>
            </a:prstGeom>
            <a:noFill/>
          </p:spPr>
          <p:txBody>
            <a:bodyPr wrap="square" rtlCol="0">
              <a:spAutoFit/>
            </a:bodyPr>
            <a:lstStyle/>
            <a:p>
              <a:r>
                <a:rPr kumimoji="1" lang="ja-JP" altLang="en-US" sz="2800" dirty="0">
                  <a:solidFill>
                    <a:srgbClr val="0033CC"/>
                  </a:solidFill>
                  <a:latin typeface="UD デジタル 教科書体 NK-B" panose="02020700000000000000" pitchFamily="18" charset="-128"/>
                  <a:ea typeface="UD デジタル 教科書体 NK-B" panose="02020700000000000000" pitchFamily="18" charset="-128"/>
                </a:rPr>
                <a:t>円安・ドル高</a:t>
              </a:r>
            </a:p>
          </p:txBody>
        </p:sp>
      </p:grpSp>
      <p:grpSp>
        <p:nvGrpSpPr>
          <p:cNvPr id="21" name="グループ化 20">
            <a:extLst>
              <a:ext uri="{FF2B5EF4-FFF2-40B4-BE49-F238E27FC236}">
                <a16:creationId xmlns:a16="http://schemas.microsoft.com/office/drawing/2014/main" id="{6C272960-342A-416A-AAEE-535450EAB9EB}"/>
              </a:ext>
            </a:extLst>
          </p:cNvPr>
          <p:cNvGrpSpPr/>
          <p:nvPr/>
        </p:nvGrpSpPr>
        <p:grpSpPr>
          <a:xfrm>
            <a:off x="1019503" y="2112389"/>
            <a:ext cx="4760800" cy="1344776"/>
            <a:chOff x="1019503" y="2112389"/>
            <a:chExt cx="4760800" cy="1344776"/>
          </a:xfrm>
        </p:grpSpPr>
        <p:sp>
          <p:nvSpPr>
            <p:cNvPr id="7" name="テキスト ボックス 6">
              <a:extLst>
                <a:ext uri="{FF2B5EF4-FFF2-40B4-BE49-F238E27FC236}">
                  <a16:creationId xmlns:a16="http://schemas.microsoft.com/office/drawing/2014/main" id="{A0D9FA49-EA49-4F3C-8799-A2F7F21D5E32}"/>
                </a:ext>
              </a:extLst>
            </p:cNvPr>
            <p:cNvSpPr txBox="1"/>
            <p:nvPr/>
          </p:nvSpPr>
          <p:spPr>
            <a:xfrm>
              <a:off x="3215779" y="2811293"/>
              <a:ext cx="2564524" cy="523220"/>
            </a:xfrm>
            <a:prstGeom prst="rect">
              <a:avLst/>
            </a:prstGeom>
            <a:noFill/>
          </p:spPr>
          <p:txBody>
            <a:bodyPr wrap="square" rtlCol="0">
              <a:spAutoFit/>
            </a:bodyPr>
            <a:lstStyle/>
            <a:p>
              <a:r>
                <a:rPr kumimoji="1" lang="ja-JP" altLang="en-US" sz="2800" dirty="0">
                  <a:solidFill>
                    <a:srgbClr val="FF0000"/>
                  </a:solidFill>
                  <a:latin typeface="UD デジタル 教科書体 NK-B" panose="02020700000000000000" pitchFamily="18" charset="-128"/>
                  <a:ea typeface="UD デジタル 教科書体 NK-B" panose="02020700000000000000" pitchFamily="18" charset="-128"/>
                </a:rPr>
                <a:t>円高・ドル安</a:t>
              </a:r>
            </a:p>
          </p:txBody>
        </p:sp>
        <p:sp>
          <p:nvSpPr>
            <p:cNvPr id="18" name="テキスト ボックス 17">
              <a:extLst>
                <a:ext uri="{FF2B5EF4-FFF2-40B4-BE49-F238E27FC236}">
                  <a16:creationId xmlns:a16="http://schemas.microsoft.com/office/drawing/2014/main" id="{E8548FE4-AA75-497F-9047-E238A7A12CF7}"/>
                </a:ext>
              </a:extLst>
            </p:cNvPr>
            <p:cNvSpPr txBox="1"/>
            <p:nvPr/>
          </p:nvSpPr>
          <p:spPr>
            <a:xfrm>
              <a:off x="1019503" y="2112389"/>
              <a:ext cx="2207562" cy="523220"/>
            </a:xfrm>
            <a:prstGeom prst="rect">
              <a:avLst/>
            </a:prstGeom>
            <a:noFill/>
          </p:spPr>
          <p:txBody>
            <a:bodyPr wrap="square" rtlCol="0">
              <a:spAutoFit/>
            </a:bodyPr>
            <a:lstStyle/>
            <a:p>
              <a:r>
                <a:rPr lang="ja-JP" altLang="en-US" sz="2800" dirty="0">
                  <a:latin typeface="UD デジタル 教科書体 NK-B" panose="02020700000000000000" pitchFamily="18" charset="-128"/>
                  <a:ea typeface="UD デジタル 教科書体 NK-B" panose="02020700000000000000" pitchFamily="18" charset="-128"/>
                </a:rPr>
                <a:t>＄１＝８０円</a:t>
              </a:r>
              <a:endParaRPr lang="en-US" altLang="ja-JP" sz="2800" dirty="0">
                <a:latin typeface="UD デジタル 教科書体 NK-B" panose="02020700000000000000" pitchFamily="18" charset="-128"/>
                <a:ea typeface="UD デジタル 教科書体 NK-B" panose="02020700000000000000" pitchFamily="18" charset="-128"/>
              </a:endParaRPr>
            </a:p>
          </p:txBody>
        </p:sp>
        <p:sp>
          <p:nvSpPr>
            <p:cNvPr id="19" name="矢印: 下 18">
              <a:extLst>
                <a:ext uri="{FF2B5EF4-FFF2-40B4-BE49-F238E27FC236}">
                  <a16:creationId xmlns:a16="http://schemas.microsoft.com/office/drawing/2014/main" id="{B49A83D2-7B36-45C5-8006-9FAD0892507B}"/>
                </a:ext>
              </a:extLst>
            </p:cNvPr>
            <p:cNvSpPr/>
            <p:nvPr/>
          </p:nvSpPr>
          <p:spPr>
            <a:xfrm rot="10800000">
              <a:off x="1944414" y="2616337"/>
              <a:ext cx="493986" cy="840828"/>
            </a:xfrm>
            <a:prstGeom prst="downArrow">
              <a:avLst/>
            </a:prstGeom>
            <a:solidFill>
              <a:srgbClr val="FF0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grpSp>
      <p:grpSp>
        <p:nvGrpSpPr>
          <p:cNvPr id="22" name="グループ化 21">
            <a:extLst>
              <a:ext uri="{FF2B5EF4-FFF2-40B4-BE49-F238E27FC236}">
                <a16:creationId xmlns:a16="http://schemas.microsoft.com/office/drawing/2014/main" id="{928021D0-8E73-42A7-8B0A-5665C607C822}"/>
              </a:ext>
            </a:extLst>
          </p:cNvPr>
          <p:cNvGrpSpPr/>
          <p:nvPr/>
        </p:nvGrpSpPr>
        <p:grpSpPr>
          <a:xfrm>
            <a:off x="1126335" y="4415821"/>
            <a:ext cx="4665254" cy="1465626"/>
            <a:chOff x="1126335" y="4415821"/>
            <a:chExt cx="4665254" cy="1465626"/>
          </a:xfrm>
        </p:grpSpPr>
        <p:sp>
          <p:nvSpPr>
            <p:cNvPr id="5" name="矢印: 下 4">
              <a:extLst>
                <a:ext uri="{FF2B5EF4-FFF2-40B4-BE49-F238E27FC236}">
                  <a16:creationId xmlns:a16="http://schemas.microsoft.com/office/drawing/2014/main" id="{BC52EBFE-E852-454B-829C-65BE60C30C40}"/>
                </a:ext>
              </a:extLst>
            </p:cNvPr>
            <p:cNvSpPr/>
            <p:nvPr/>
          </p:nvSpPr>
          <p:spPr>
            <a:xfrm>
              <a:off x="1944414" y="4415821"/>
              <a:ext cx="493986" cy="840828"/>
            </a:xfrm>
            <a:prstGeom prst="downArrow">
              <a:avLst/>
            </a:prstGeom>
            <a:solidFill>
              <a:srgbClr val="0033CC"/>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CBFE7764-E2D7-400E-B0F6-A1D2EA9F21B7}"/>
                </a:ext>
              </a:extLst>
            </p:cNvPr>
            <p:cNvSpPr txBox="1"/>
            <p:nvPr/>
          </p:nvSpPr>
          <p:spPr>
            <a:xfrm>
              <a:off x="3227065" y="4477049"/>
              <a:ext cx="2564524" cy="523220"/>
            </a:xfrm>
            <a:prstGeom prst="rect">
              <a:avLst/>
            </a:prstGeom>
            <a:noFill/>
          </p:spPr>
          <p:txBody>
            <a:bodyPr wrap="square" rtlCol="0">
              <a:spAutoFit/>
            </a:bodyPr>
            <a:lstStyle/>
            <a:p>
              <a:r>
                <a:rPr kumimoji="1" lang="ja-JP" altLang="en-US" sz="2800" dirty="0">
                  <a:solidFill>
                    <a:srgbClr val="0033CC"/>
                  </a:solidFill>
                  <a:latin typeface="UD デジタル 教科書体 NK-B" panose="02020700000000000000" pitchFamily="18" charset="-128"/>
                  <a:ea typeface="UD デジタル 教科書体 NK-B" panose="02020700000000000000" pitchFamily="18" charset="-128"/>
                </a:rPr>
                <a:t>円安・ドル高</a:t>
              </a:r>
            </a:p>
          </p:txBody>
        </p:sp>
        <p:sp>
          <p:nvSpPr>
            <p:cNvPr id="20" name="テキスト ボックス 19">
              <a:extLst>
                <a:ext uri="{FF2B5EF4-FFF2-40B4-BE49-F238E27FC236}">
                  <a16:creationId xmlns:a16="http://schemas.microsoft.com/office/drawing/2014/main" id="{F93B6CC8-9A87-4EA6-A5E9-FEEA5A73D932}"/>
                </a:ext>
              </a:extLst>
            </p:cNvPr>
            <p:cNvSpPr txBox="1"/>
            <p:nvPr/>
          </p:nvSpPr>
          <p:spPr>
            <a:xfrm>
              <a:off x="1126335" y="5358227"/>
              <a:ext cx="2207562" cy="523220"/>
            </a:xfrm>
            <a:prstGeom prst="rect">
              <a:avLst/>
            </a:prstGeom>
            <a:noFill/>
          </p:spPr>
          <p:txBody>
            <a:bodyPr wrap="square" rtlCol="0">
              <a:spAutoFit/>
            </a:bodyPr>
            <a:lstStyle/>
            <a:p>
              <a:r>
                <a:rPr kumimoji="1" lang="ja-JP" altLang="en-US" sz="2800" dirty="0">
                  <a:latin typeface="UD デジタル 教科書体 NK-B" panose="02020700000000000000" pitchFamily="18" charset="-128"/>
                  <a:ea typeface="UD デジタル 教科書体 NK-B" panose="02020700000000000000" pitchFamily="18" charset="-128"/>
                </a:rPr>
                <a:t>＄１＝</a:t>
              </a:r>
              <a:r>
                <a:rPr kumimoji="1" lang="en-US" altLang="ja-JP" sz="2800" dirty="0">
                  <a:latin typeface="UD デジタル 教科書体 NK-B" panose="02020700000000000000" pitchFamily="18" charset="-128"/>
                  <a:ea typeface="UD デジタル 教科書体 NK-B" panose="02020700000000000000" pitchFamily="18" charset="-128"/>
                </a:rPr>
                <a:t>160</a:t>
              </a:r>
              <a:r>
                <a:rPr kumimoji="1" lang="ja-JP" altLang="en-US" sz="2800" dirty="0">
                  <a:latin typeface="UD デジタル 教科書体 NK-B" panose="02020700000000000000" pitchFamily="18" charset="-128"/>
                  <a:ea typeface="UD デジタル 教科書体 NK-B" panose="02020700000000000000" pitchFamily="18" charset="-128"/>
                </a:rPr>
                <a:t>円</a:t>
              </a:r>
            </a:p>
          </p:txBody>
        </p:sp>
      </p:grpSp>
    </p:spTree>
    <p:custDataLst>
      <p:tags r:id="rId1"/>
    </p:custDataLst>
    <p:extLst>
      <p:ext uri="{BB962C8B-B14F-4D97-AF65-F5344CB8AC3E}">
        <p14:creationId xmlns:p14="http://schemas.microsoft.com/office/powerpoint/2010/main" val="332214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A7DBBB-3771-42E3-8816-6648A2687EAE}"/>
              </a:ext>
            </a:extLst>
          </p:cNvPr>
          <p:cNvSpPr>
            <a:spLocks noGrp="1"/>
          </p:cNvSpPr>
          <p:nvPr>
            <p:ph type="title"/>
          </p:nvPr>
        </p:nvSpPr>
        <p:spPr>
          <a:xfrm>
            <a:off x="838200" y="1153481"/>
            <a:ext cx="10515600" cy="828840"/>
          </a:xfrm>
        </p:spPr>
        <p:txBody>
          <a:bodyPr>
            <a:normAutofit/>
          </a:bodyPr>
          <a:lstStyle/>
          <a:p>
            <a:r>
              <a:rPr lang="ja-JP" altLang="en-US" sz="4000" dirty="0">
                <a:latin typeface="UD デジタル 教科書体 NK-B" panose="02020700000000000000" pitchFamily="18" charset="-128"/>
                <a:ea typeface="UD デジタル 教科書体 NK-B" panose="02020700000000000000" pitchFamily="18" charset="-128"/>
              </a:rPr>
              <a:t>為替相場（円高・円安）と日本経済</a:t>
            </a:r>
            <a:endParaRPr kumimoji="1" lang="ja-JP" altLang="en-US" sz="4000" dirty="0">
              <a:latin typeface="UD デジタル 教科書体 NK-B" panose="02020700000000000000" pitchFamily="18" charset="-128"/>
              <a:ea typeface="UD デジタル 教科書体 NK-B" panose="02020700000000000000" pitchFamily="18" charset="-128"/>
            </a:endParaRPr>
          </a:p>
        </p:txBody>
      </p:sp>
      <p:sp>
        <p:nvSpPr>
          <p:cNvPr id="3" name="コンテンツ プレースホルダー 2">
            <a:extLst>
              <a:ext uri="{FF2B5EF4-FFF2-40B4-BE49-F238E27FC236}">
                <a16:creationId xmlns:a16="http://schemas.microsoft.com/office/drawing/2014/main" id="{95533264-FFCA-46DF-9CCD-6CF0C2000C3C}"/>
              </a:ext>
            </a:extLst>
          </p:cNvPr>
          <p:cNvSpPr>
            <a:spLocks noGrp="1"/>
          </p:cNvSpPr>
          <p:nvPr>
            <p:ph idx="1"/>
          </p:nvPr>
        </p:nvSpPr>
        <p:spPr>
          <a:xfrm>
            <a:off x="919223" y="1931370"/>
            <a:ext cx="10515600" cy="1126743"/>
          </a:xfrm>
        </p:spPr>
        <p:txBody>
          <a:bodyPr>
            <a:normAutofit/>
          </a:bodyPr>
          <a:lstStyle/>
          <a:p>
            <a:pPr marL="0" indent="0">
              <a:buNone/>
            </a:pPr>
            <a:r>
              <a:rPr kumimoji="1" lang="ja-JP" altLang="en-US" sz="2800" dirty="0">
                <a:latin typeface="UD デジタル 教科書体 NK-B" panose="02020700000000000000" pitchFamily="18" charset="-128"/>
                <a:ea typeface="UD デジタル 教科書体 NK-B" panose="02020700000000000000" pitchFamily="18" charset="-128"/>
              </a:rPr>
              <a:t>１　</a:t>
            </a:r>
            <a:r>
              <a:rPr kumimoji="1" lang="ja-JP" altLang="en-US" sz="2800" dirty="0">
                <a:solidFill>
                  <a:srgbClr val="FF0000"/>
                </a:solidFill>
                <a:latin typeface="UD デジタル 教科書体 NK-B" panose="02020700000000000000" pitchFamily="18" charset="-128"/>
                <a:ea typeface="UD デジタル 教科書体 NK-B" panose="02020700000000000000" pitchFamily="18" charset="-128"/>
              </a:rPr>
              <a:t>輸出</a:t>
            </a:r>
            <a:r>
              <a:rPr kumimoji="1" lang="ja-JP" altLang="en-US" sz="2800" dirty="0">
                <a:latin typeface="UD デジタル 教科書体 NK-B" panose="02020700000000000000" pitchFamily="18" charset="-128"/>
                <a:ea typeface="UD デジタル 教科書体 NK-B" panose="02020700000000000000" pitchFamily="18" charset="-128"/>
              </a:rPr>
              <a:t>を主とする企業の業績</a:t>
            </a:r>
            <a:endParaRPr kumimoji="1" lang="en-US" altLang="ja-JP" sz="28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800" dirty="0">
                <a:latin typeface="UD デジタル 教科書体 NK-B" panose="02020700000000000000" pitchFamily="18" charset="-128"/>
                <a:ea typeface="UD デジタル 教科書体 NK-B" panose="02020700000000000000" pitchFamily="18" charset="-128"/>
              </a:rPr>
              <a:t>　　　例：アメリカで車を１台１万ドルで売っている</a:t>
            </a:r>
            <a:endParaRPr lang="en-US" altLang="ja-JP" sz="2800" dirty="0">
              <a:latin typeface="UD デジタル 教科書体 NK-B" panose="02020700000000000000" pitchFamily="18" charset="-128"/>
              <a:ea typeface="UD デジタル 教科書体 NK-B" panose="02020700000000000000" pitchFamily="18" charset="-128"/>
            </a:endParaRPr>
          </a:p>
        </p:txBody>
      </p:sp>
      <p:sp>
        <p:nvSpPr>
          <p:cNvPr id="4" name="タイトル 1">
            <a:extLst>
              <a:ext uri="{FF2B5EF4-FFF2-40B4-BE49-F238E27FC236}">
                <a16:creationId xmlns:a16="http://schemas.microsoft.com/office/drawing/2014/main" id="{4352FEA2-34C0-45E0-8B67-622C3455FE3B}"/>
              </a:ext>
            </a:extLst>
          </p:cNvPr>
          <p:cNvSpPr txBox="1">
            <a:spLocks/>
          </p:cNvSpPr>
          <p:nvPr/>
        </p:nvSpPr>
        <p:spPr>
          <a:xfrm>
            <a:off x="322749" y="144772"/>
            <a:ext cx="6425291" cy="5466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UD デジタル 教科書体 NK-B" panose="02020700000000000000" pitchFamily="18" charset="-128"/>
                <a:ea typeface="UD デジタル 教科書体 NK-B" panose="02020700000000000000" pitchFamily="18" charset="-128"/>
              </a:rPr>
              <a:t>外国為替（円高・円安）と日本経済</a:t>
            </a:r>
          </a:p>
        </p:txBody>
      </p:sp>
      <p:grpSp>
        <p:nvGrpSpPr>
          <p:cNvPr id="20" name="グループ化 19">
            <a:extLst>
              <a:ext uri="{FF2B5EF4-FFF2-40B4-BE49-F238E27FC236}">
                <a16:creationId xmlns:a16="http://schemas.microsoft.com/office/drawing/2014/main" id="{A75C3C93-0179-439D-8A68-42AF4A011BC5}"/>
              </a:ext>
            </a:extLst>
          </p:cNvPr>
          <p:cNvGrpSpPr/>
          <p:nvPr/>
        </p:nvGrpSpPr>
        <p:grpSpPr>
          <a:xfrm>
            <a:off x="3397731" y="4643768"/>
            <a:ext cx="6891897" cy="830997"/>
            <a:chOff x="3397731" y="4643768"/>
            <a:chExt cx="6891897" cy="830997"/>
          </a:xfrm>
        </p:grpSpPr>
        <p:sp>
          <p:nvSpPr>
            <p:cNvPr id="6" name="矢印: 右 5">
              <a:extLst>
                <a:ext uri="{FF2B5EF4-FFF2-40B4-BE49-F238E27FC236}">
                  <a16:creationId xmlns:a16="http://schemas.microsoft.com/office/drawing/2014/main" id="{9F910652-FC94-4DDB-8662-C06CDCB995E2}"/>
                </a:ext>
              </a:extLst>
            </p:cNvPr>
            <p:cNvSpPr/>
            <p:nvPr/>
          </p:nvSpPr>
          <p:spPr>
            <a:xfrm>
              <a:off x="3397731" y="4669989"/>
              <a:ext cx="1595455" cy="62011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2BCC1005-4BF6-4B57-BDAA-82A48825EC5E}"/>
                </a:ext>
              </a:extLst>
            </p:cNvPr>
            <p:cNvSpPr txBox="1"/>
            <p:nvPr/>
          </p:nvSpPr>
          <p:spPr>
            <a:xfrm>
              <a:off x="5465377" y="4643768"/>
              <a:ext cx="4824251" cy="830997"/>
            </a:xfrm>
            <a:prstGeom prst="rect">
              <a:avLst/>
            </a:prstGeom>
            <a:noFill/>
          </p:spPr>
          <p:txBody>
            <a:bodyPr wrap="square" rtlCol="0">
              <a:spAutoFit/>
            </a:bodyPr>
            <a:lstStyle/>
            <a:p>
              <a:r>
                <a:rPr kumimoji="1" lang="ja-JP" altLang="en-US" sz="2400" dirty="0">
                  <a:latin typeface="UD デジタル 教科書体 NK-B" panose="02020700000000000000" pitchFamily="18" charset="-128"/>
                  <a:ea typeface="UD デジタル 教科書体 NK-B" panose="02020700000000000000" pitchFamily="18" charset="-128"/>
                </a:rPr>
                <a:t>＄１＝</a:t>
              </a:r>
              <a:r>
                <a:rPr kumimoji="1" lang="en-US" altLang="ja-JP" sz="2400" dirty="0">
                  <a:latin typeface="UD デジタル 教科書体 NK-B" panose="02020700000000000000" pitchFamily="18" charset="-128"/>
                  <a:ea typeface="UD デジタル 教科書体 NK-B" panose="02020700000000000000" pitchFamily="18" charset="-128"/>
                </a:rPr>
                <a:t>100</a:t>
              </a:r>
              <a:r>
                <a:rPr kumimoji="1" lang="ja-JP" altLang="en-US" sz="2400" dirty="0">
                  <a:latin typeface="UD デジタル 教科書体 NK-B" panose="02020700000000000000" pitchFamily="18" charset="-128"/>
                  <a:ea typeface="UD デジタル 教科書体 NK-B" panose="02020700000000000000" pitchFamily="18" charset="-128"/>
                </a:rPr>
                <a:t>円の時</a:t>
              </a:r>
              <a:endParaRPr kumimoji="1" lang="en-US" altLang="ja-JP" sz="2400" dirty="0">
                <a:latin typeface="UD デジタル 教科書体 NK-B" panose="02020700000000000000" pitchFamily="18" charset="-128"/>
                <a:ea typeface="UD デジタル 教科書体 NK-B" panose="02020700000000000000" pitchFamily="18" charset="-128"/>
              </a:endParaRPr>
            </a:p>
            <a:p>
              <a:r>
                <a:rPr lang="ja-JP" altLang="en-US" sz="2400" dirty="0">
                  <a:latin typeface="UD デジタル 教科書体 NK-B" panose="02020700000000000000" pitchFamily="18" charset="-128"/>
                  <a:ea typeface="UD デジタル 教科書体 NK-B" panose="02020700000000000000" pitchFamily="18" charset="-128"/>
                </a:rPr>
                <a:t>＄１万</a:t>
              </a:r>
              <a:r>
                <a:rPr lang="en-US" altLang="ja-JP" sz="2400" dirty="0">
                  <a:latin typeface="UD デジタル 教科書体 NK-B" panose="02020700000000000000" pitchFamily="18" charset="-128"/>
                  <a:ea typeface="UD デジタル 教科書体 NK-B" panose="02020700000000000000" pitchFamily="18" charset="-128"/>
                </a:rPr>
                <a:t>×100</a:t>
              </a:r>
              <a:r>
                <a:rPr lang="ja-JP" altLang="en-US" sz="2400" dirty="0">
                  <a:latin typeface="UD デジタル 教科書体 NK-B" panose="02020700000000000000" pitchFamily="18" charset="-128"/>
                  <a:ea typeface="UD デジタル 教科書体 NK-B" panose="02020700000000000000" pitchFamily="18" charset="-128"/>
                </a:rPr>
                <a:t>円＝</a:t>
              </a:r>
              <a:r>
                <a:rPr lang="en-US" altLang="ja-JP" sz="2400" u="sng" dirty="0">
                  <a:latin typeface="UD デジタル 教科書体 NK-B" panose="02020700000000000000" pitchFamily="18" charset="-128"/>
                  <a:ea typeface="UD デジタル 教科書体 NK-B" panose="02020700000000000000" pitchFamily="18" charset="-128"/>
                </a:rPr>
                <a:t>100</a:t>
              </a:r>
              <a:r>
                <a:rPr lang="ja-JP" altLang="en-US" sz="2400" u="sng" dirty="0">
                  <a:latin typeface="UD デジタル 教科書体 NK-B" panose="02020700000000000000" pitchFamily="18" charset="-128"/>
                  <a:ea typeface="UD デジタル 教科書体 NK-B" panose="02020700000000000000" pitchFamily="18" charset="-128"/>
                </a:rPr>
                <a:t>万円</a:t>
              </a:r>
              <a:r>
                <a:rPr lang="ja-JP" altLang="en-US" sz="2400" dirty="0">
                  <a:latin typeface="UD デジタル 教科書体 NK-B" panose="02020700000000000000" pitchFamily="18" charset="-128"/>
                  <a:ea typeface="UD デジタル 教科書体 NK-B" panose="02020700000000000000" pitchFamily="18" charset="-128"/>
                </a:rPr>
                <a:t>で売れる</a:t>
              </a:r>
              <a:endParaRPr kumimoji="1" lang="ja-JP" altLang="en-US" sz="2400" dirty="0">
                <a:latin typeface="UD デジタル 教科書体 NK-B" panose="02020700000000000000" pitchFamily="18" charset="-128"/>
                <a:ea typeface="UD デジタル 教科書体 NK-B" panose="02020700000000000000" pitchFamily="18" charset="-128"/>
              </a:endParaRPr>
            </a:p>
          </p:txBody>
        </p:sp>
      </p:grpSp>
      <p:grpSp>
        <p:nvGrpSpPr>
          <p:cNvPr id="10" name="グループ化 9">
            <a:extLst>
              <a:ext uri="{FF2B5EF4-FFF2-40B4-BE49-F238E27FC236}">
                <a16:creationId xmlns:a16="http://schemas.microsoft.com/office/drawing/2014/main" id="{24E52EFB-D30C-428A-8E20-8DCBD5CEBF8B}"/>
              </a:ext>
            </a:extLst>
          </p:cNvPr>
          <p:cNvGrpSpPr/>
          <p:nvPr/>
        </p:nvGrpSpPr>
        <p:grpSpPr>
          <a:xfrm>
            <a:off x="3267620" y="3268831"/>
            <a:ext cx="7789263" cy="1208477"/>
            <a:chOff x="3267620" y="3268831"/>
            <a:chExt cx="7789263" cy="1208477"/>
          </a:xfrm>
        </p:grpSpPr>
        <p:sp>
          <p:nvSpPr>
            <p:cNvPr id="8" name="テキスト ボックス 7">
              <a:extLst>
                <a:ext uri="{FF2B5EF4-FFF2-40B4-BE49-F238E27FC236}">
                  <a16:creationId xmlns:a16="http://schemas.microsoft.com/office/drawing/2014/main" id="{5F902826-D3D7-45DF-9274-91BEBF7B0E91}"/>
                </a:ext>
              </a:extLst>
            </p:cNvPr>
            <p:cNvSpPr txBox="1"/>
            <p:nvPr/>
          </p:nvSpPr>
          <p:spPr>
            <a:xfrm>
              <a:off x="5528436" y="3268831"/>
              <a:ext cx="5528447" cy="830997"/>
            </a:xfrm>
            <a:prstGeom prst="rect">
              <a:avLst/>
            </a:prstGeom>
            <a:noFill/>
          </p:spPr>
          <p:txBody>
            <a:bodyPr wrap="square" rtlCol="0">
              <a:spAutoFit/>
            </a:bodyPr>
            <a:lstStyle/>
            <a:p>
              <a:r>
                <a:rPr kumimoji="1" lang="ja-JP" altLang="en-US" sz="2400" dirty="0">
                  <a:latin typeface="UD デジタル 教科書体 NK-B" panose="02020700000000000000" pitchFamily="18" charset="-128"/>
                  <a:ea typeface="UD デジタル 教科書体 NK-B" panose="02020700000000000000" pitchFamily="18" charset="-128"/>
                </a:rPr>
                <a:t>＄１＝</a:t>
              </a:r>
              <a:r>
                <a:rPr lang="ja-JP" altLang="en-US" sz="2400" dirty="0">
                  <a:latin typeface="UD デジタル 教科書体 NK-B" panose="02020700000000000000" pitchFamily="18" charset="-128"/>
                  <a:ea typeface="UD デジタル 教科書体 NK-B" panose="02020700000000000000" pitchFamily="18" charset="-128"/>
                </a:rPr>
                <a:t>８０</a:t>
              </a:r>
              <a:r>
                <a:rPr kumimoji="1" lang="ja-JP" altLang="en-US" sz="2400" dirty="0">
                  <a:latin typeface="UD デジタル 教科書体 NK-B" panose="02020700000000000000" pitchFamily="18" charset="-128"/>
                  <a:ea typeface="UD デジタル 教科書体 NK-B" panose="02020700000000000000" pitchFamily="18" charset="-128"/>
                </a:rPr>
                <a:t>円</a:t>
              </a:r>
              <a:r>
                <a:rPr kumimoji="1"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（円高）</a:t>
              </a:r>
              <a:r>
                <a:rPr kumimoji="1" lang="ja-JP" altLang="en-US" sz="2400" dirty="0">
                  <a:latin typeface="UD デジタル 教科書体 NK-B" panose="02020700000000000000" pitchFamily="18" charset="-128"/>
                  <a:ea typeface="UD デジタル 教科書体 NK-B" panose="02020700000000000000" pitchFamily="18" charset="-128"/>
                </a:rPr>
                <a:t>の時</a:t>
              </a:r>
              <a:endParaRPr kumimoji="1" lang="en-US" altLang="ja-JP" sz="2400" dirty="0">
                <a:latin typeface="UD デジタル 教科書体 NK-B" panose="02020700000000000000" pitchFamily="18" charset="-128"/>
                <a:ea typeface="UD デジタル 教科書体 NK-B" panose="02020700000000000000" pitchFamily="18" charset="-128"/>
              </a:endParaRPr>
            </a:p>
            <a:p>
              <a:r>
                <a:rPr lang="ja-JP" altLang="en-US" sz="2400" dirty="0">
                  <a:latin typeface="UD デジタル 教科書体 NK-B" panose="02020700000000000000" pitchFamily="18" charset="-128"/>
                  <a:ea typeface="UD デジタル 教科書体 NK-B" panose="02020700000000000000" pitchFamily="18" charset="-128"/>
                </a:rPr>
                <a:t>＄１万</a:t>
              </a:r>
              <a:r>
                <a:rPr lang="en-US" altLang="ja-JP" sz="2400" dirty="0">
                  <a:latin typeface="UD デジタル 教科書体 NK-B" panose="02020700000000000000" pitchFamily="18" charset="-128"/>
                  <a:ea typeface="UD デジタル 教科書体 NK-B" panose="02020700000000000000" pitchFamily="18" charset="-128"/>
                </a:rPr>
                <a:t>×</a:t>
              </a:r>
              <a:r>
                <a:rPr lang="ja-JP" altLang="en-US" sz="2400" dirty="0">
                  <a:latin typeface="UD デジタル 教科書体 NK-B" panose="02020700000000000000" pitchFamily="18" charset="-128"/>
                  <a:ea typeface="UD デジタル 教科書体 NK-B" panose="02020700000000000000" pitchFamily="18" charset="-128"/>
                </a:rPr>
                <a:t>８０円＝</a:t>
              </a:r>
              <a:r>
                <a:rPr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８０万円</a:t>
              </a:r>
              <a:r>
                <a:rPr lang="ja-JP" altLang="en-US" sz="2400" dirty="0">
                  <a:latin typeface="UD デジタル 教科書体 NK-B" panose="02020700000000000000" pitchFamily="18" charset="-128"/>
                  <a:ea typeface="UD デジタル 教科書体 NK-B" panose="02020700000000000000" pitchFamily="18" charset="-128"/>
                </a:rPr>
                <a:t>にしかならない</a:t>
              </a:r>
              <a:endParaRPr kumimoji="1" lang="ja-JP" altLang="en-US" sz="2400" dirty="0">
                <a:latin typeface="UD デジタル 教科書体 NK-B" panose="02020700000000000000" pitchFamily="18" charset="-128"/>
                <a:ea typeface="UD デジタル 教科書体 NK-B" panose="02020700000000000000" pitchFamily="18" charset="-128"/>
              </a:endParaRPr>
            </a:p>
          </p:txBody>
        </p:sp>
        <p:sp>
          <p:nvSpPr>
            <p:cNvPr id="9" name="矢印: 右 8">
              <a:extLst>
                <a:ext uri="{FF2B5EF4-FFF2-40B4-BE49-F238E27FC236}">
                  <a16:creationId xmlns:a16="http://schemas.microsoft.com/office/drawing/2014/main" id="{47DFB510-5CB3-4375-927F-3972505F4256}"/>
                </a:ext>
              </a:extLst>
            </p:cNvPr>
            <p:cNvSpPr/>
            <p:nvPr/>
          </p:nvSpPr>
          <p:spPr>
            <a:xfrm rot="20114800">
              <a:off x="3267620" y="3857198"/>
              <a:ext cx="1672580" cy="620110"/>
            </a:xfrm>
            <a:prstGeom prst="rightArrow">
              <a:avLst/>
            </a:prstGeom>
            <a:solidFill>
              <a:srgbClr val="FF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a:latin typeface="UD デジタル 教科書体 NK-B" panose="02020700000000000000" pitchFamily="18" charset="-128"/>
                  <a:ea typeface="UD デジタル 教科書体 NK-B" panose="02020700000000000000" pitchFamily="18" charset="-128"/>
                </a:rPr>
                <a:t>円高</a:t>
              </a:r>
            </a:p>
          </p:txBody>
        </p:sp>
      </p:grpSp>
      <p:grpSp>
        <p:nvGrpSpPr>
          <p:cNvPr id="11" name="グループ化 10">
            <a:extLst>
              <a:ext uri="{FF2B5EF4-FFF2-40B4-BE49-F238E27FC236}">
                <a16:creationId xmlns:a16="http://schemas.microsoft.com/office/drawing/2014/main" id="{64012406-0E2C-4CD1-82ED-C9E750ED36B3}"/>
              </a:ext>
            </a:extLst>
          </p:cNvPr>
          <p:cNvGrpSpPr/>
          <p:nvPr/>
        </p:nvGrpSpPr>
        <p:grpSpPr>
          <a:xfrm>
            <a:off x="3359167" y="5494396"/>
            <a:ext cx="7550571" cy="1355306"/>
            <a:chOff x="3229056" y="3180482"/>
            <a:chExt cx="7550571" cy="1355306"/>
          </a:xfrm>
        </p:grpSpPr>
        <p:sp>
          <p:nvSpPr>
            <p:cNvPr id="12" name="テキスト ボックス 11">
              <a:extLst>
                <a:ext uri="{FF2B5EF4-FFF2-40B4-BE49-F238E27FC236}">
                  <a16:creationId xmlns:a16="http://schemas.microsoft.com/office/drawing/2014/main" id="{535682B4-48A3-4824-B762-E74BCC562FF2}"/>
                </a:ext>
              </a:extLst>
            </p:cNvPr>
            <p:cNvSpPr txBox="1"/>
            <p:nvPr/>
          </p:nvSpPr>
          <p:spPr>
            <a:xfrm>
              <a:off x="5335266" y="3704791"/>
              <a:ext cx="5444361" cy="830997"/>
            </a:xfrm>
            <a:prstGeom prst="rect">
              <a:avLst/>
            </a:prstGeom>
            <a:noFill/>
          </p:spPr>
          <p:txBody>
            <a:bodyPr wrap="square" rtlCol="0">
              <a:spAutoFit/>
            </a:bodyPr>
            <a:lstStyle/>
            <a:p>
              <a:r>
                <a:rPr kumimoji="1" lang="ja-JP" altLang="en-US" sz="2400" dirty="0">
                  <a:latin typeface="UD デジタル 教科書体 NK-B" panose="02020700000000000000" pitchFamily="18" charset="-128"/>
                  <a:ea typeface="UD デジタル 教科書体 NK-B" panose="02020700000000000000" pitchFamily="18" charset="-128"/>
                </a:rPr>
                <a:t>＄１＝１</a:t>
              </a:r>
              <a:r>
                <a:rPr kumimoji="1" lang="en-US" altLang="ja-JP" sz="2400" dirty="0">
                  <a:latin typeface="UD デジタル 教科書体 NK-B" panose="02020700000000000000" pitchFamily="18" charset="-128"/>
                  <a:ea typeface="UD デジタル 教科書体 NK-B" panose="02020700000000000000" pitchFamily="18" charset="-128"/>
                </a:rPr>
                <a:t>6</a:t>
              </a:r>
              <a:r>
                <a:rPr lang="ja-JP" altLang="en-US" sz="2400" dirty="0">
                  <a:latin typeface="UD デジタル 教科書体 NK-B" panose="02020700000000000000" pitchFamily="18" charset="-128"/>
                  <a:ea typeface="UD デジタル 教科書体 NK-B" panose="02020700000000000000" pitchFamily="18" charset="-128"/>
                </a:rPr>
                <a:t>０</a:t>
              </a:r>
              <a:r>
                <a:rPr lang="ja-JP" altLang="en-US" sz="2400" dirty="0">
                  <a:solidFill>
                    <a:srgbClr val="0033CC"/>
                  </a:solidFill>
                  <a:latin typeface="UD デジタル 教科書体 NK-B" panose="02020700000000000000" pitchFamily="18" charset="-128"/>
                  <a:ea typeface="UD デジタル 教科書体 NK-B" panose="02020700000000000000" pitchFamily="18" charset="-128"/>
                </a:rPr>
                <a:t>（円安）</a:t>
              </a:r>
              <a:r>
                <a:rPr kumimoji="1" lang="ja-JP" altLang="en-US" sz="2400" dirty="0">
                  <a:latin typeface="UD デジタル 教科書体 NK-B" panose="02020700000000000000" pitchFamily="18" charset="-128"/>
                  <a:ea typeface="UD デジタル 教科書体 NK-B" panose="02020700000000000000" pitchFamily="18" charset="-128"/>
                </a:rPr>
                <a:t>円の時</a:t>
              </a:r>
              <a:endParaRPr kumimoji="1" lang="en-US" altLang="ja-JP" sz="2400" dirty="0">
                <a:latin typeface="UD デジタル 教科書体 NK-B" panose="02020700000000000000" pitchFamily="18" charset="-128"/>
                <a:ea typeface="UD デジタル 教科書体 NK-B" panose="02020700000000000000" pitchFamily="18" charset="-128"/>
              </a:endParaRPr>
            </a:p>
            <a:p>
              <a:r>
                <a:rPr lang="ja-JP" altLang="en-US" sz="2400" dirty="0">
                  <a:latin typeface="UD デジタル 教科書体 NK-B" panose="02020700000000000000" pitchFamily="18" charset="-128"/>
                  <a:ea typeface="UD デジタル 教科書体 NK-B" panose="02020700000000000000" pitchFamily="18" charset="-128"/>
                </a:rPr>
                <a:t>＄１万</a:t>
              </a:r>
              <a:r>
                <a:rPr lang="en-US" altLang="ja-JP" sz="2400" dirty="0">
                  <a:latin typeface="UD デジタル 教科書体 NK-B" panose="02020700000000000000" pitchFamily="18" charset="-128"/>
                  <a:ea typeface="UD デジタル 教科書体 NK-B" panose="02020700000000000000" pitchFamily="18" charset="-128"/>
                </a:rPr>
                <a:t>×</a:t>
              </a:r>
              <a:r>
                <a:rPr lang="ja-JP" altLang="en-US" sz="2400" dirty="0">
                  <a:latin typeface="UD デジタル 教科書体 NK-B" panose="02020700000000000000" pitchFamily="18" charset="-128"/>
                  <a:ea typeface="UD デジタル 教科書体 NK-B" panose="02020700000000000000" pitchFamily="18" charset="-128"/>
                </a:rPr>
                <a:t>１</a:t>
              </a:r>
              <a:r>
                <a:rPr lang="en-US" altLang="ja-JP" sz="2400" dirty="0">
                  <a:latin typeface="UD デジタル 教科書体 NK-B" panose="02020700000000000000" pitchFamily="18" charset="-128"/>
                  <a:ea typeface="UD デジタル 教科書体 NK-B" panose="02020700000000000000" pitchFamily="18" charset="-128"/>
                </a:rPr>
                <a:t>6</a:t>
              </a:r>
              <a:r>
                <a:rPr lang="ja-JP" altLang="en-US" sz="2400" dirty="0">
                  <a:latin typeface="UD デジタル 教科書体 NK-B" panose="02020700000000000000" pitchFamily="18" charset="-128"/>
                  <a:ea typeface="UD デジタル 教科書体 NK-B" panose="02020700000000000000" pitchFamily="18" charset="-128"/>
                </a:rPr>
                <a:t>０円＝</a:t>
              </a:r>
              <a:r>
                <a:rPr lang="ja-JP" altLang="en-US" sz="2400" dirty="0">
                  <a:solidFill>
                    <a:srgbClr val="0033CC"/>
                  </a:solidFill>
                  <a:latin typeface="UD デジタル 教科書体 NK-B" panose="02020700000000000000" pitchFamily="18" charset="-128"/>
                  <a:ea typeface="UD デジタル 教科書体 NK-B" panose="02020700000000000000" pitchFamily="18" charset="-128"/>
                </a:rPr>
                <a:t>１</a:t>
              </a:r>
              <a:r>
                <a:rPr lang="en-US" altLang="ja-JP" sz="2400" dirty="0">
                  <a:solidFill>
                    <a:srgbClr val="0033CC"/>
                  </a:solidFill>
                  <a:latin typeface="UD デジタル 教科書体 NK-B" panose="02020700000000000000" pitchFamily="18" charset="-128"/>
                  <a:ea typeface="UD デジタル 教科書体 NK-B" panose="02020700000000000000" pitchFamily="18" charset="-128"/>
                </a:rPr>
                <a:t>6</a:t>
              </a:r>
              <a:r>
                <a:rPr lang="ja-JP" altLang="en-US" sz="2400" dirty="0">
                  <a:solidFill>
                    <a:srgbClr val="0033CC"/>
                  </a:solidFill>
                  <a:latin typeface="UD デジタル 教科書体 NK-B" panose="02020700000000000000" pitchFamily="18" charset="-128"/>
                  <a:ea typeface="UD デジタル 教科書体 NK-B" panose="02020700000000000000" pitchFamily="18" charset="-128"/>
                </a:rPr>
                <a:t>０万円</a:t>
              </a:r>
              <a:r>
                <a:rPr lang="ja-JP" altLang="en-US" sz="2400" dirty="0">
                  <a:latin typeface="UD デジタル 教科書体 NK-B" panose="02020700000000000000" pitchFamily="18" charset="-128"/>
                  <a:ea typeface="UD デジタル 教科書体 NK-B" panose="02020700000000000000" pitchFamily="18" charset="-128"/>
                </a:rPr>
                <a:t>も入ってくる。</a:t>
              </a:r>
              <a:endParaRPr kumimoji="1" lang="ja-JP" altLang="en-US" sz="2400" dirty="0">
                <a:latin typeface="UD デジタル 教科書体 NK-B" panose="02020700000000000000" pitchFamily="18" charset="-128"/>
                <a:ea typeface="UD デジタル 教科書体 NK-B" panose="02020700000000000000" pitchFamily="18" charset="-128"/>
              </a:endParaRPr>
            </a:p>
          </p:txBody>
        </p:sp>
        <p:sp>
          <p:nvSpPr>
            <p:cNvPr id="13" name="矢印: 右 12">
              <a:extLst>
                <a:ext uri="{FF2B5EF4-FFF2-40B4-BE49-F238E27FC236}">
                  <a16:creationId xmlns:a16="http://schemas.microsoft.com/office/drawing/2014/main" id="{1FE2808D-13FC-4B81-871A-2F4113DA7565}"/>
                </a:ext>
              </a:extLst>
            </p:cNvPr>
            <p:cNvSpPr/>
            <p:nvPr/>
          </p:nvSpPr>
          <p:spPr>
            <a:xfrm rot="1164128">
              <a:off x="3229056" y="3180482"/>
              <a:ext cx="1672580" cy="620110"/>
            </a:xfrm>
            <a:prstGeom prst="rightArrow">
              <a:avLst/>
            </a:prstGeom>
            <a:solidFill>
              <a:srgbClr val="0033CC"/>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a:latin typeface="UD デジタル 教科書体 NK-B" panose="02020700000000000000" pitchFamily="18" charset="-128"/>
                  <a:ea typeface="UD デジタル 教科書体 NK-B" panose="02020700000000000000" pitchFamily="18" charset="-128"/>
                </a:rPr>
                <a:t>円安</a:t>
              </a:r>
            </a:p>
          </p:txBody>
        </p:sp>
      </p:grpSp>
      <p:grpSp>
        <p:nvGrpSpPr>
          <p:cNvPr id="16" name="グループ化 15">
            <a:extLst>
              <a:ext uri="{FF2B5EF4-FFF2-40B4-BE49-F238E27FC236}">
                <a16:creationId xmlns:a16="http://schemas.microsoft.com/office/drawing/2014/main" id="{EB51B0A6-F77E-4EED-A325-E6FB2F1E07F0}"/>
              </a:ext>
            </a:extLst>
          </p:cNvPr>
          <p:cNvGrpSpPr/>
          <p:nvPr/>
        </p:nvGrpSpPr>
        <p:grpSpPr>
          <a:xfrm>
            <a:off x="7407797" y="4030886"/>
            <a:ext cx="4763180" cy="574718"/>
            <a:chOff x="7407798" y="4017552"/>
            <a:chExt cx="4763180" cy="574718"/>
          </a:xfrm>
        </p:grpSpPr>
        <p:sp>
          <p:nvSpPr>
            <p:cNvPr id="14" name="矢印: 上 13">
              <a:extLst>
                <a:ext uri="{FF2B5EF4-FFF2-40B4-BE49-F238E27FC236}">
                  <a16:creationId xmlns:a16="http://schemas.microsoft.com/office/drawing/2014/main" id="{578002C4-D01E-4E3D-8A19-D44AEF13CB8C}"/>
                </a:ext>
              </a:extLst>
            </p:cNvPr>
            <p:cNvSpPr/>
            <p:nvPr/>
          </p:nvSpPr>
          <p:spPr>
            <a:xfrm>
              <a:off x="7407798" y="4017552"/>
              <a:ext cx="520861" cy="549193"/>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9EF98446-87C3-4BDF-B431-54B3ADA4B5E2}"/>
                </a:ext>
              </a:extLst>
            </p:cNvPr>
            <p:cNvSpPr txBox="1"/>
            <p:nvPr/>
          </p:nvSpPr>
          <p:spPr>
            <a:xfrm>
              <a:off x="8050923" y="4192160"/>
              <a:ext cx="4120055" cy="400110"/>
            </a:xfrm>
            <a:prstGeom prst="rect">
              <a:avLst/>
            </a:prstGeom>
            <a:noFill/>
          </p:spPr>
          <p:txBody>
            <a:bodyPr wrap="square" rtlCol="0">
              <a:spAutoFit/>
            </a:bodyPr>
            <a:lstStyle/>
            <a:p>
              <a:r>
                <a:rPr kumimoji="1" lang="ja-JP" altLang="en-US" sz="2000" dirty="0">
                  <a:latin typeface="UD デジタル 教科書体 NK-B" panose="02020700000000000000" pitchFamily="18" charset="-128"/>
                  <a:ea typeface="UD デジタル 教科書体 NK-B" panose="02020700000000000000" pitchFamily="18" charset="-128"/>
                </a:rPr>
                <a:t>為替の関係で</a:t>
              </a:r>
              <a:r>
                <a:rPr kumimoji="1" lang="en-US" altLang="ja-JP" sz="2000" dirty="0">
                  <a:latin typeface="UD デジタル 教科書体 NK-B" panose="02020700000000000000" pitchFamily="18" charset="-128"/>
                  <a:ea typeface="UD デジタル 教科書体 NK-B" panose="02020700000000000000" pitchFamily="18" charset="-128"/>
                </a:rPr>
                <a:t>20</a:t>
              </a:r>
              <a:r>
                <a:rPr lang="ja-JP" altLang="en-US" sz="2000" dirty="0">
                  <a:latin typeface="UD デジタル 教科書体 NK-B" panose="02020700000000000000" pitchFamily="18" charset="-128"/>
                  <a:ea typeface="UD デジタル 教科書体 NK-B" panose="02020700000000000000" pitchFamily="18" charset="-128"/>
                </a:rPr>
                <a:t>万円損　</a:t>
              </a:r>
              <a:r>
                <a:rPr lang="ja-JP" altLang="en-US" sz="2000" dirty="0">
                  <a:solidFill>
                    <a:srgbClr val="FF0000"/>
                  </a:solidFill>
                  <a:latin typeface="UD デジタル 教科書体 NK-B" panose="02020700000000000000" pitchFamily="18" charset="-128"/>
                  <a:ea typeface="UD デジタル 教科書体 NK-B" panose="02020700000000000000" pitchFamily="18" charset="-128"/>
                </a:rPr>
                <a:t>為替差損</a:t>
              </a:r>
              <a:endParaRPr kumimoji="1" lang="ja-JP" altLang="en-US" sz="2000" dirty="0">
                <a:solidFill>
                  <a:srgbClr val="FF0000"/>
                </a:solidFill>
                <a:latin typeface="UD デジタル 教科書体 NK-B" panose="02020700000000000000" pitchFamily="18" charset="-128"/>
                <a:ea typeface="UD デジタル 教科書体 NK-B" panose="02020700000000000000" pitchFamily="18" charset="-128"/>
              </a:endParaRPr>
            </a:p>
          </p:txBody>
        </p:sp>
      </p:grpSp>
      <p:grpSp>
        <p:nvGrpSpPr>
          <p:cNvPr id="17" name="グループ化 16">
            <a:extLst>
              <a:ext uri="{FF2B5EF4-FFF2-40B4-BE49-F238E27FC236}">
                <a16:creationId xmlns:a16="http://schemas.microsoft.com/office/drawing/2014/main" id="{39664C38-78AF-49EE-8FC8-626859D74817}"/>
              </a:ext>
            </a:extLst>
          </p:cNvPr>
          <p:cNvGrpSpPr/>
          <p:nvPr/>
        </p:nvGrpSpPr>
        <p:grpSpPr>
          <a:xfrm>
            <a:off x="7407798" y="5428677"/>
            <a:ext cx="4763180" cy="549811"/>
            <a:chOff x="7407798" y="4017552"/>
            <a:chExt cx="4763180" cy="549811"/>
          </a:xfrm>
        </p:grpSpPr>
        <p:sp>
          <p:nvSpPr>
            <p:cNvPr id="18" name="矢印: 上 17">
              <a:extLst>
                <a:ext uri="{FF2B5EF4-FFF2-40B4-BE49-F238E27FC236}">
                  <a16:creationId xmlns:a16="http://schemas.microsoft.com/office/drawing/2014/main" id="{00FC2AD9-7AC5-4F94-A222-31C84F1FA440}"/>
                </a:ext>
              </a:extLst>
            </p:cNvPr>
            <p:cNvSpPr/>
            <p:nvPr/>
          </p:nvSpPr>
          <p:spPr>
            <a:xfrm rot="10800000">
              <a:off x="7407798" y="4017552"/>
              <a:ext cx="520861" cy="549193"/>
            </a:xfrm>
            <a:prstGeom prst="upArrow">
              <a:avLst/>
            </a:prstGeom>
            <a:solidFill>
              <a:srgbClr val="0033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215904ED-B209-4EDC-85CD-A704F5C5EF42}"/>
                </a:ext>
              </a:extLst>
            </p:cNvPr>
            <p:cNvSpPr txBox="1"/>
            <p:nvPr/>
          </p:nvSpPr>
          <p:spPr>
            <a:xfrm>
              <a:off x="8050923" y="4167253"/>
              <a:ext cx="4120055" cy="400110"/>
            </a:xfrm>
            <a:prstGeom prst="rect">
              <a:avLst/>
            </a:prstGeom>
            <a:noFill/>
          </p:spPr>
          <p:txBody>
            <a:bodyPr wrap="square" rtlCol="0">
              <a:spAutoFit/>
            </a:bodyPr>
            <a:lstStyle/>
            <a:p>
              <a:r>
                <a:rPr kumimoji="1" lang="ja-JP" altLang="en-US" sz="2000" dirty="0">
                  <a:latin typeface="UD デジタル 教科書体 NK-B" panose="02020700000000000000" pitchFamily="18" charset="-128"/>
                  <a:ea typeface="UD デジタル 教科書体 NK-B" panose="02020700000000000000" pitchFamily="18" charset="-128"/>
                </a:rPr>
                <a:t>為替の関係で</a:t>
              </a:r>
              <a:r>
                <a:rPr kumimoji="1" lang="en-US" altLang="ja-JP" sz="2000" dirty="0">
                  <a:latin typeface="UD デジタル 教科書体 NK-B" panose="02020700000000000000" pitchFamily="18" charset="-128"/>
                  <a:ea typeface="UD デジタル 教科書体 NK-B" panose="02020700000000000000" pitchFamily="18" charset="-128"/>
                </a:rPr>
                <a:t>20</a:t>
              </a:r>
              <a:r>
                <a:rPr lang="ja-JP" altLang="en-US" sz="2000" dirty="0">
                  <a:latin typeface="UD デジタル 教科書体 NK-B" panose="02020700000000000000" pitchFamily="18" charset="-128"/>
                  <a:ea typeface="UD デジタル 教科書体 NK-B" panose="02020700000000000000" pitchFamily="18" charset="-128"/>
                </a:rPr>
                <a:t>万円益　</a:t>
              </a:r>
              <a:r>
                <a:rPr lang="ja-JP" altLang="en-US" sz="2000" dirty="0">
                  <a:solidFill>
                    <a:srgbClr val="0033CC"/>
                  </a:solidFill>
                  <a:latin typeface="UD デジタル 教科書体 NK-B" panose="02020700000000000000" pitchFamily="18" charset="-128"/>
                  <a:ea typeface="UD デジタル 教科書体 NK-B" panose="02020700000000000000" pitchFamily="18" charset="-128"/>
                </a:rPr>
                <a:t>為替差益</a:t>
              </a:r>
              <a:endParaRPr kumimoji="1" lang="ja-JP" altLang="en-US" sz="2000" dirty="0">
                <a:solidFill>
                  <a:srgbClr val="0033CC"/>
                </a:solidFill>
                <a:latin typeface="UD デジタル 教科書体 NK-B" panose="02020700000000000000" pitchFamily="18" charset="-128"/>
                <a:ea typeface="UD デジタル 教科書体 NK-B" panose="02020700000000000000" pitchFamily="18" charset="-128"/>
              </a:endParaRPr>
            </a:p>
          </p:txBody>
        </p:sp>
      </p:grpSp>
      <p:pic>
        <p:nvPicPr>
          <p:cNvPr id="1026" name="Picture 2" descr="ドライブのイラスト「赤い車」">
            <a:extLst>
              <a:ext uri="{FF2B5EF4-FFF2-40B4-BE49-F238E27FC236}">
                <a16:creationId xmlns:a16="http://schemas.microsoft.com/office/drawing/2014/main" id="{DB0798D7-8069-731B-5653-6093920855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969" y="4063933"/>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531591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A7DBBB-3771-42E3-8816-6648A2687EAE}"/>
              </a:ext>
            </a:extLst>
          </p:cNvPr>
          <p:cNvSpPr>
            <a:spLocks noGrp="1"/>
          </p:cNvSpPr>
          <p:nvPr>
            <p:ph type="title"/>
          </p:nvPr>
        </p:nvSpPr>
        <p:spPr>
          <a:xfrm>
            <a:off x="838200" y="1155652"/>
            <a:ext cx="10515600" cy="828840"/>
          </a:xfrm>
        </p:spPr>
        <p:txBody>
          <a:bodyPr>
            <a:normAutofit/>
          </a:bodyPr>
          <a:lstStyle/>
          <a:p>
            <a:r>
              <a:rPr lang="ja-JP" altLang="en-US" sz="4000" dirty="0">
                <a:latin typeface="UD デジタル 教科書体 NK-B" panose="02020700000000000000" pitchFamily="18" charset="-128"/>
                <a:ea typeface="UD デジタル 教科書体 NK-B" panose="02020700000000000000" pitchFamily="18" charset="-128"/>
              </a:rPr>
              <a:t>為替相場（円高・円安）と日本経済</a:t>
            </a:r>
            <a:endParaRPr kumimoji="1" lang="ja-JP" altLang="en-US" sz="4000" dirty="0">
              <a:latin typeface="UD デジタル 教科書体 NK-B" panose="02020700000000000000" pitchFamily="18" charset="-128"/>
              <a:ea typeface="UD デジタル 教科書体 NK-B" panose="02020700000000000000" pitchFamily="18" charset="-128"/>
            </a:endParaRPr>
          </a:p>
        </p:txBody>
      </p:sp>
      <p:sp>
        <p:nvSpPr>
          <p:cNvPr id="3" name="コンテンツ プレースホルダー 2">
            <a:extLst>
              <a:ext uri="{FF2B5EF4-FFF2-40B4-BE49-F238E27FC236}">
                <a16:creationId xmlns:a16="http://schemas.microsoft.com/office/drawing/2014/main" id="{95533264-FFCA-46DF-9CCD-6CF0C2000C3C}"/>
              </a:ext>
            </a:extLst>
          </p:cNvPr>
          <p:cNvSpPr>
            <a:spLocks noGrp="1"/>
          </p:cNvSpPr>
          <p:nvPr>
            <p:ph idx="1"/>
          </p:nvPr>
        </p:nvSpPr>
        <p:spPr>
          <a:xfrm>
            <a:off x="919223" y="1931370"/>
            <a:ext cx="10515600" cy="1126743"/>
          </a:xfrm>
        </p:spPr>
        <p:txBody>
          <a:bodyPr>
            <a:normAutofit/>
          </a:bodyPr>
          <a:lstStyle/>
          <a:p>
            <a:pPr marL="0" indent="0">
              <a:buNone/>
            </a:pPr>
            <a:r>
              <a:rPr lang="ja-JP" altLang="en-US" sz="2800" dirty="0">
                <a:latin typeface="UD デジタル 教科書体 NK-B" panose="02020700000000000000" pitchFamily="18" charset="-128"/>
                <a:ea typeface="UD デジタル 教科書体 NK-B" panose="02020700000000000000" pitchFamily="18" charset="-128"/>
              </a:rPr>
              <a:t>２　海外から</a:t>
            </a:r>
            <a:r>
              <a:rPr lang="ja-JP" altLang="en-US" sz="2800" dirty="0">
                <a:solidFill>
                  <a:srgbClr val="FF0000"/>
                </a:solidFill>
                <a:latin typeface="UD デジタル 教科書体 NK-B" panose="02020700000000000000" pitchFamily="18" charset="-128"/>
                <a:ea typeface="UD デジタル 教科書体 NK-B" panose="02020700000000000000" pitchFamily="18" charset="-128"/>
              </a:rPr>
              <a:t>輸入</a:t>
            </a:r>
            <a:r>
              <a:rPr lang="ja-JP" altLang="en-US" sz="2800" dirty="0">
                <a:latin typeface="UD デジタル 教科書体 NK-B" panose="02020700000000000000" pitchFamily="18" charset="-128"/>
                <a:ea typeface="UD デジタル 教科書体 NK-B" panose="02020700000000000000" pitchFamily="18" charset="-128"/>
              </a:rPr>
              <a:t>して日本で販売を行う</a:t>
            </a:r>
            <a:r>
              <a:rPr kumimoji="1" lang="ja-JP" altLang="en-US" sz="2800" dirty="0">
                <a:latin typeface="UD デジタル 教科書体 NK-B" panose="02020700000000000000" pitchFamily="18" charset="-128"/>
                <a:ea typeface="UD デジタル 教科書体 NK-B" panose="02020700000000000000" pitchFamily="18" charset="-128"/>
              </a:rPr>
              <a:t>企業の業績</a:t>
            </a:r>
            <a:endParaRPr kumimoji="1" lang="en-US" altLang="ja-JP" sz="28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800" dirty="0">
                <a:latin typeface="UD デジタル 教科書体 NK-B" panose="02020700000000000000" pitchFamily="18" charset="-128"/>
                <a:ea typeface="UD デジタル 教科書体 NK-B" panose="02020700000000000000" pitchFamily="18" charset="-128"/>
              </a:rPr>
              <a:t>　　　例：アメリカからブランドバッグを５００ドルで仕入れている。</a:t>
            </a:r>
            <a:endParaRPr lang="en-US" altLang="ja-JP" sz="2800" dirty="0">
              <a:latin typeface="UD デジタル 教科書体 NK-B" panose="02020700000000000000" pitchFamily="18" charset="-128"/>
              <a:ea typeface="UD デジタル 教科書体 NK-B" panose="02020700000000000000" pitchFamily="18" charset="-128"/>
            </a:endParaRPr>
          </a:p>
        </p:txBody>
      </p:sp>
      <p:sp>
        <p:nvSpPr>
          <p:cNvPr id="4" name="タイトル 1">
            <a:extLst>
              <a:ext uri="{FF2B5EF4-FFF2-40B4-BE49-F238E27FC236}">
                <a16:creationId xmlns:a16="http://schemas.microsoft.com/office/drawing/2014/main" id="{4352FEA2-34C0-45E0-8B67-622C3455FE3B}"/>
              </a:ext>
            </a:extLst>
          </p:cNvPr>
          <p:cNvSpPr txBox="1">
            <a:spLocks/>
          </p:cNvSpPr>
          <p:nvPr/>
        </p:nvSpPr>
        <p:spPr>
          <a:xfrm>
            <a:off x="322750" y="144772"/>
            <a:ext cx="6587336" cy="5466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UD デジタル 教科書体 NK-B" panose="02020700000000000000" pitchFamily="18" charset="-128"/>
                <a:ea typeface="UD デジタル 教科書体 NK-B" panose="02020700000000000000" pitchFamily="18" charset="-128"/>
              </a:rPr>
              <a:t>外国為替（円高・円安）と日本経済</a:t>
            </a:r>
          </a:p>
        </p:txBody>
      </p:sp>
      <p:sp>
        <p:nvSpPr>
          <p:cNvPr id="7" name="テキスト ボックス 6">
            <a:extLst>
              <a:ext uri="{FF2B5EF4-FFF2-40B4-BE49-F238E27FC236}">
                <a16:creationId xmlns:a16="http://schemas.microsoft.com/office/drawing/2014/main" id="{2BCC1005-4BF6-4B57-BDAA-82A48825EC5E}"/>
              </a:ext>
            </a:extLst>
          </p:cNvPr>
          <p:cNvSpPr txBox="1"/>
          <p:nvPr/>
        </p:nvSpPr>
        <p:spPr>
          <a:xfrm>
            <a:off x="1704406" y="4319510"/>
            <a:ext cx="3351070" cy="1200329"/>
          </a:xfrm>
          <a:prstGeom prst="rect">
            <a:avLst/>
          </a:prstGeom>
          <a:noFill/>
        </p:spPr>
        <p:txBody>
          <a:bodyPr wrap="square" rtlCol="0">
            <a:spAutoFit/>
          </a:bodyPr>
          <a:lstStyle/>
          <a:p>
            <a:r>
              <a:rPr kumimoji="1" lang="ja-JP" altLang="en-US" sz="2400" dirty="0">
                <a:latin typeface="UD デジタル 教科書体 NK-B" panose="02020700000000000000" pitchFamily="18" charset="-128"/>
                <a:ea typeface="UD デジタル 教科書体 NK-B" panose="02020700000000000000" pitchFamily="18" charset="-128"/>
              </a:rPr>
              <a:t>＄１＝</a:t>
            </a:r>
            <a:r>
              <a:rPr kumimoji="1" lang="en-US" altLang="ja-JP" sz="2400" dirty="0">
                <a:latin typeface="UD デジタル 教科書体 NK-B" panose="02020700000000000000" pitchFamily="18" charset="-128"/>
                <a:ea typeface="UD デジタル 教科書体 NK-B" panose="02020700000000000000" pitchFamily="18" charset="-128"/>
              </a:rPr>
              <a:t>100</a:t>
            </a:r>
            <a:r>
              <a:rPr kumimoji="1" lang="ja-JP" altLang="en-US" sz="2400" dirty="0">
                <a:latin typeface="UD デジタル 教科書体 NK-B" panose="02020700000000000000" pitchFamily="18" charset="-128"/>
                <a:ea typeface="UD デジタル 教科書体 NK-B" panose="02020700000000000000" pitchFamily="18" charset="-128"/>
              </a:rPr>
              <a:t>円の時</a:t>
            </a:r>
            <a:endParaRPr kumimoji="1" lang="en-US" altLang="ja-JP" sz="2400" dirty="0">
              <a:latin typeface="UD デジタル 教科書体 NK-B" panose="02020700000000000000" pitchFamily="18" charset="-128"/>
              <a:ea typeface="UD デジタル 教科書体 NK-B" panose="02020700000000000000" pitchFamily="18" charset="-128"/>
            </a:endParaRPr>
          </a:p>
          <a:p>
            <a:r>
              <a:rPr lang="ja-JP" altLang="en-US" sz="2400" dirty="0">
                <a:latin typeface="UD デジタル 教科書体 NK-B" panose="02020700000000000000" pitchFamily="18" charset="-128"/>
                <a:ea typeface="UD デジタル 教科書体 NK-B" panose="02020700000000000000" pitchFamily="18" charset="-128"/>
              </a:rPr>
              <a:t>＄５００</a:t>
            </a:r>
            <a:r>
              <a:rPr lang="en-US" altLang="ja-JP" sz="2400" dirty="0">
                <a:latin typeface="UD デジタル 教科書体 NK-B" panose="02020700000000000000" pitchFamily="18" charset="-128"/>
                <a:ea typeface="UD デジタル 教科書体 NK-B" panose="02020700000000000000" pitchFamily="18" charset="-128"/>
              </a:rPr>
              <a:t>×100</a:t>
            </a:r>
            <a:r>
              <a:rPr lang="ja-JP" altLang="en-US" sz="2400" dirty="0">
                <a:latin typeface="UD デジタル 教科書体 NK-B" panose="02020700000000000000" pitchFamily="18" charset="-128"/>
                <a:ea typeface="UD デジタル 教科書体 NK-B" panose="02020700000000000000" pitchFamily="18" charset="-128"/>
              </a:rPr>
              <a:t>円</a:t>
            </a:r>
            <a:endParaRPr lang="en-US" altLang="ja-JP" sz="2400" dirty="0">
              <a:latin typeface="UD デジタル 教科書体 NK-B" panose="02020700000000000000" pitchFamily="18" charset="-128"/>
              <a:ea typeface="UD デジタル 教科書体 NK-B" panose="02020700000000000000" pitchFamily="18" charset="-128"/>
            </a:endParaRPr>
          </a:p>
          <a:p>
            <a:r>
              <a:rPr lang="ja-JP" altLang="en-US" sz="2400" dirty="0">
                <a:latin typeface="UD デジタル 教科書体 NK-B" panose="02020700000000000000" pitchFamily="18" charset="-128"/>
                <a:ea typeface="UD デジタル 教科書体 NK-B" panose="02020700000000000000" pitchFamily="18" charset="-128"/>
              </a:rPr>
              <a:t>＝</a:t>
            </a:r>
            <a:r>
              <a:rPr lang="en-US" altLang="ja-JP" sz="2400" u="sng" dirty="0">
                <a:latin typeface="UD デジタル 教科書体 NK-B" panose="02020700000000000000" pitchFamily="18" charset="-128"/>
                <a:ea typeface="UD デジタル 教科書体 NK-B" panose="02020700000000000000" pitchFamily="18" charset="-128"/>
              </a:rPr>
              <a:t>50,000</a:t>
            </a:r>
            <a:r>
              <a:rPr lang="ja-JP" altLang="en-US" sz="2400" u="sng" dirty="0">
                <a:latin typeface="UD デジタル 教科書体 NK-B" panose="02020700000000000000" pitchFamily="18" charset="-128"/>
                <a:ea typeface="UD デジタル 教科書体 NK-B" panose="02020700000000000000" pitchFamily="18" charset="-128"/>
              </a:rPr>
              <a:t>円</a:t>
            </a:r>
            <a:r>
              <a:rPr lang="ja-JP" altLang="en-US" sz="2400" dirty="0">
                <a:latin typeface="UD デジタル 教科書体 NK-B" panose="02020700000000000000" pitchFamily="18" charset="-128"/>
                <a:ea typeface="UD デジタル 教科書体 NK-B" panose="02020700000000000000" pitchFamily="18" charset="-128"/>
              </a:rPr>
              <a:t>で仕入れ</a:t>
            </a:r>
            <a:endParaRPr kumimoji="1" lang="ja-JP" altLang="en-US" sz="2400" dirty="0">
              <a:latin typeface="UD デジタル 教科書体 NK-B" panose="02020700000000000000" pitchFamily="18" charset="-128"/>
              <a:ea typeface="UD デジタル 教科書体 NK-B" panose="02020700000000000000" pitchFamily="18" charset="-128"/>
            </a:endParaRPr>
          </a:p>
        </p:txBody>
      </p:sp>
      <p:sp>
        <p:nvSpPr>
          <p:cNvPr id="21" name="矢印: 左 20">
            <a:extLst>
              <a:ext uri="{FF2B5EF4-FFF2-40B4-BE49-F238E27FC236}">
                <a16:creationId xmlns:a16="http://schemas.microsoft.com/office/drawing/2014/main" id="{C534238A-756F-4461-BC63-79FC59657E10}"/>
              </a:ext>
            </a:extLst>
          </p:cNvPr>
          <p:cNvSpPr/>
          <p:nvPr/>
        </p:nvSpPr>
        <p:spPr>
          <a:xfrm rot="10800000">
            <a:off x="5534655" y="4710047"/>
            <a:ext cx="3984505" cy="613194"/>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nvGrpSpPr>
          <p:cNvPr id="28" name="グループ化 27">
            <a:extLst>
              <a:ext uri="{FF2B5EF4-FFF2-40B4-BE49-F238E27FC236}">
                <a16:creationId xmlns:a16="http://schemas.microsoft.com/office/drawing/2014/main" id="{FDDBA6B1-D96E-4070-9C12-ACCC3B1994A7}"/>
              </a:ext>
            </a:extLst>
          </p:cNvPr>
          <p:cNvGrpSpPr/>
          <p:nvPr/>
        </p:nvGrpSpPr>
        <p:grpSpPr>
          <a:xfrm>
            <a:off x="1748344" y="3058113"/>
            <a:ext cx="7745776" cy="1372453"/>
            <a:chOff x="2647632" y="3058113"/>
            <a:chExt cx="6846488" cy="1372453"/>
          </a:xfrm>
        </p:grpSpPr>
        <p:sp>
          <p:nvSpPr>
            <p:cNvPr id="8" name="テキスト ボックス 7">
              <a:extLst>
                <a:ext uri="{FF2B5EF4-FFF2-40B4-BE49-F238E27FC236}">
                  <a16:creationId xmlns:a16="http://schemas.microsoft.com/office/drawing/2014/main" id="{5F902826-D3D7-45DF-9274-91BEBF7B0E91}"/>
                </a:ext>
              </a:extLst>
            </p:cNvPr>
            <p:cNvSpPr txBox="1"/>
            <p:nvPr/>
          </p:nvSpPr>
          <p:spPr>
            <a:xfrm>
              <a:off x="2647632" y="3058113"/>
              <a:ext cx="2962009" cy="1200329"/>
            </a:xfrm>
            <a:prstGeom prst="rect">
              <a:avLst/>
            </a:prstGeom>
            <a:noFill/>
          </p:spPr>
          <p:txBody>
            <a:bodyPr wrap="square" rtlCol="0">
              <a:spAutoFit/>
            </a:bodyPr>
            <a:lstStyle/>
            <a:p>
              <a:r>
                <a:rPr kumimoji="1" lang="ja-JP" altLang="en-US" sz="2400" dirty="0">
                  <a:latin typeface="UD デジタル 教科書体 NK-B" panose="02020700000000000000" pitchFamily="18" charset="-128"/>
                  <a:ea typeface="UD デジタル 教科書体 NK-B" panose="02020700000000000000" pitchFamily="18" charset="-128"/>
                </a:rPr>
                <a:t>＄１＝</a:t>
              </a:r>
              <a:r>
                <a:rPr lang="ja-JP" altLang="en-US" sz="2400" dirty="0">
                  <a:latin typeface="UD デジタル 教科書体 NK-B" panose="02020700000000000000" pitchFamily="18" charset="-128"/>
                  <a:ea typeface="UD デジタル 教科書体 NK-B" panose="02020700000000000000" pitchFamily="18" charset="-128"/>
                </a:rPr>
                <a:t>８０</a:t>
              </a:r>
              <a:r>
                <a:rPr kumimoji="1" lang="ja-JP" altLang="en-US" sz="2400" dirty="0">
                  <a:latin typeface="UD デジタル 教科書体 NK-B" panose="02020700000000000000" pitchFamily="18" charset="-128"/>
                  <a:ea typeface="UD デジタル 教科書体 NK-B" panose="02020700000000000000" pitchFamily="18" charset="-128"/>
                </a:rPr>
                <a:t>円の時</a:t>
              </a:r>
              <a:endParaRPr kumimoji="1" lang="en-US" altLang="ja-JP" sz="2400" dirty="0">
                <a:latin typeface="UD デジタル 教科書体 NK-B" panose="02020700000000000000" pitchFamily="18" charset="-128"/>
                <a:ea typeface="UD デジタル 教科書体 NK-B" panose="02020700000000000000" pitchFamily="18" charset="-128"/>
              </a:endParaRPr>
            </a:p>
            <a:p>
              <a:r>
                <a:rPr lang="ja-JP" altLang="en-US" sz="2400" dirty="0">
                  <a:latin typeface="UD デジタル 教科書体 NK-B" panose="02020700000000000000" pitchFamily="18" charset="-128"/>
                  <a:ea typeface="UD デジタル 教科書体 NK-B" panose="02020700000000000000" pitchFamily="18" charset="-128"/>
                </a:rPr>
                <a:t>＄５００</a:t>
              </a:r>
              <a:r>
                <a:rPr lang="en-US" altLang="ja-JP" sz="2400" dirty="0">
                  <a:latin typeface="UD デジタル 教科書体 NK-B" panose="02020700000000000000" pitchFamily="18" charset="-128"/>
                  <a:ea typeface="UD デジタル 教科書体 NK-B" panose="02020700000000000000" pitchFamily="18" charset="-128"/>
                </a:rPr>
                <a:t>×</a:t>
              </a:r>
              <a:r>
                <a:rPr lang="ja-JP" altLang="en-US" sz="2400" dirty="0">
                  <a:latin typeface="UD デジタル 教科書体 NK-B" panose="02020700000000000000" pitchFamily="18" charset="-128"/>
                  <a:ea typeface="UD デジタル 教科書体 NK-B" panose="02020700000000000000" pitchFamily="18" charset="-128"/>
                </a:rPr>
                <a:t>８０</a:t>
              </a:r>
              <a:r>
                <a:rPr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（円高）</a:t>
              </a:r>
              <a:r>
                <a:rPr lang="ja-JP" altLang="en-US" sz="2400" dirty="0">
                  <a:latin typeface="UD デジタル 教科書体 NK-B" panose="02020700000000000000" pitchFamily="18" charset="-128"/>
                  <a:ea typeface="UD デジタル 教科書体 NK-B" panose="02020700000000000000" pitchFamily="18" charset="-128"/>
                </a:rPr>
                <a:t>円</a:t>
              </a:r>
              <a:endParaRPr lang="en-US" altLang="ja-JP" sz="2400" dirty="0">
                <a:latin typeface="UD デジタル 教科書体 NK-B" panose="02020700000000000000" pitchFamily="18" charset="-128"/>
                <a:ea typeface="UD デジタル 教科書体 NK-B" panose="02020700000000000000" pitchFamily="18" charset="-128"/>
              </a:endParaRPr>
            </a:p>
            <a:p>
              <a:r>
                <a:rPr lang="ja-JP" altLang="en-US" sz="2400" dirty="0">
                  <a:latin typeface="UD デジタル 教科書体 NK-B" panose="02020700000000000000" pitchFamily="18" charset="-128"/>
                  <a:ea typeface="UD デジタル 教科書体 NK-B" panose="02020700000000000000" pitchFamily="18" charset="-128"/>
                </a:rPr>
                <a:t>＝</a:t>
              </a:r>
              <a:r>
                <a:rPr lang="en-US" altLang="ja-JP" sz="2400" dirty="0">
                  <a:solidFill>
                    <a:srgbClr val="FF0000"/>
                  </a:solidFill>
                  <a:latin typeface="UD デジタル 教科書体 NK-B" panose="02020700000000000000" pitchFamily="18" charset="-128"/>
                  <a:ea typeface="UD デジタル 教科書体 NK-B" panose="02020700000000000000" pitchFamily="18" charset="-128"/>
                </a:rPr>
                <a:t>40,000</a:t>
              </a:r>
              <a:r>
                <a:rPr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円で仕入れ</a:t>
              </a:r>
              <a:endParaRPr kumimoji="1" lang="ja-JP" altLang="en-US" sz="2400" dirty="0">
                <a:latin typeface="UD デジタル 教科書体 NK-B" panose="02020700000000000000" pitchFamily="18" charset="-128"/>
                <a:ea typeface="UD デジタル 教科書体 NK-B" panose="02020700000000000000" pitchFamily="18" charset="-128"/>
              </a:endParaRPr>
            </a:p>
          </p:txBody>
        </p:sp>
        <p:sp>
          <p:nvSpPr>
            <p:cNvPr id="26" name="矢印: 右 25">
              <a:extLst>
                <a:ext uri="{FF2B5EF4-FFF2-40B4-BE49-F238E27FC236}">
                  <a16:creationId xmlns:a16="http://schemas.microsoft.com/office/drawing/2014/main" id="{0715450D-8926-479A-9594-D6DC586E2E0D}"/>
                </a:ext>
              </a:extLst>
            </p:cNvPr>
            <p:cNvSpPr/>
            <p:nvPr/>
          </p:nvSpPr>
          <p:spPr>
            <a:xfrm rot="565066">
              <a:off x="6029432" y="3839104"/>
              <a:ext cx="3464688" cy="59146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UD デジタル 教科書体 NK-B" panose="02020700000000000000" pitchFamily="18" charset="-128"/>
                  <a:ea typeface="UD デジタル 教科書体 NK-B" panose="02020700000000000000" pitchFamily="18" charset="-128"/>
                </a:rPr>
                <a:t>円高</a:t>
              </a:r>
            </a:p>
          </p:txBody>
        </p:sp>
      </p:grpSp>
      <p:grpSp>
        <p:nvGrpSpPr>
          <p:cNvPr id="29" name="グループ化 28">
            <a:extLst>
              <a:ext uri="{FF2B5EF4-FFF2-40B4-BE49-F238E27FC236}">
                <a16:creationId xmlns:a16="http://schemas.microsoft.com/office/drawing/2014/main" id="{E7280413-13E7-4C7D-A46A-D8875B4A3F43}"/>
              </a:ext>
            </a:extLst>
          </p:cNvPr>
          <p:cNvGrpSpPr/>
          <p:nvPr/>
        </p:nvGrpSpPr>
        <p:grpSpPr>
          <a:xfrm>
            <a:off x="1231440" y="5624291"/>
            <a:ext cx="8353468" cy="1200329"/>
            <a:chOff x="2240297" y="5624291"/>
            <a:chExt cx="7344611" cy="1200329"/>
          </a:xfrm>
        </p:grpSpPr>
        <p:sp>
          <p:nvSpPr>
            <p:cNvPr id="12" name="テキスト ボックス 11">
              <a:extLst>
                <a:ext uri="{FF2B5EF4-FFF2-40B4-BE49-F238E27FC236}">
                  <a16:creationId xmlns:a16="http://schemas.microsoft.com/office/drawing/2014/main" id="{535682B4-48A3-4824-B762-E74BCC562FF2}"/>
                </a:ext>
              </a:extLst>
            </p:cNvPr>
            <p:cNvSpPr txBox="1"/>
            <p:nvPr/>
          </p:nvSpPr>
          <p:spPr>
            <a:xfrm>
              <a:off x="2240297" y="5624291"/>
              <a:ext cx="4277062" cy="1200329"/>
            </a:xfrm>
            <a:prstGeom prst="rect">
              <a:avLst/>
            </a:prstGeom>
            <a:noFill/>
          </p:spPr>
          <p:txBody>
            <a:bodyPr wrap="square" rtlCol="0">
              <a:spAutoFit/>
            </a:bodyPr>
            <a:lstStyle/>
            <a:p>
              <a:r>
                <a:rPr kumimoji="1" lang="ja-JP" altLang="en-US" sz="2400" dirty="0">
                  <a:latin typeface="UD デジタル 教科書体 NK-B" panose="02020700000000000000" pitchFamily="18" charset="-128"/>
                  <a:ea typeface="UD デジタル 教科書体 NK-B" panose="02020700000000000000" pitchFamily="18" charset="-128"/>
                </a:rPr>
                <a:t>＄１＝１</a:t>
              </a:r>
              <a:r>
                <a:rPr kumimoji="1" lang="en-US" altLang="ja-JP" sz="2400" dirty="0">
                  <a:latin typeface="UD デジタル 教科書体 NK-B" panose="02020700000000000000" pitchFamily="18" charset="-128"/>
                  <a:ea typeface="UD デジタル 教科書体 NK-B" panose="02020700000000000000" pitchFamily="18" charset="-128"/>
                </a:rPr>
                <a:t>6</a:t>
              </a:r>
              <a:r>
                <a:rPr lang="ja-JP" altLang="en-US" sz="2400" dirty="0">
                  <a:latin typeface="UD デジタル 教科書体 NK-B" panose="02020700000000000000" pitchFamily="18" charset="-128"/>
                  <a:ea typeface="UD デジタル 教科書体 NK-B" panose="02020700000000000000" pitchFamily="18" charset="-128"/>
                </a:rPr>
                <a:t>０</a:t>
              </a:r>
              <a:r>
                <a:rPr kumimoji="1" lang="ja-JP" altLang="en-US" sz="2400" dirty="0">
                  <a:latin typeface="UD デジタル 教科書体 NK-B" panose="02020700000000000000" pitchFamily="18" charset="-128"/>
                  <a:ea typeface="UD デジタル 教科書体 NK-B" panose="02020700000000000000" pitchFamily="18" charset="-128"/>
                </a:rPr>
                <a:t>円の時</a:t>
              </a:r>
              <a:endParaRPr kumimoji="1" lang="en-US" altLang="ja-JP" sz="2400" dirty="0">
                <a:latin typeface="UD デジタル 教科書体 NK-B" panose="02020700000000000000" pitchFamily="18" charset="-128"/>
                <a:ea typeface="UD デジタル 教科書体 NK-B" panose="02020700000000000000" pitchFamily="18" charset="-128"/>
              </a:endParaRPr>
            </a:p>
            <a:p>
              <a:r>
                <a:rPr lang="ja-JP" altLang="en-US" sz="2400" dirty="0">
                  <a:latin typeface="UD デジタル 教科書体 NK-B" panose="02020700000000000000" pitchFamily="18" charset="-128"/>
                  <a:ea typeface="UD デジタル 教科書体 NK-B" panose="02020700000000000000" pitchFamily="18" charset="-128"/>
                </a:rPr>
                <a:t>＄５００</a:t>
              </a:r>
              <a:r>
                <a:rPr lang="en-US" altLang="ja-JP" sz="2400" dirty="0">
                  <a:latin typeface="UD デジタル 教科書体 NK-B" panose="02020700000000000000" pitchFamily="18" charset="-128"/>
                  <a:ea typeface="UD デジタル 教科書体 NK-B" panose="02020700000000000000" pitchFamily="18" charset="-128"/>
                </a:rPr>
                <a:t>×</a:t>
              </a:r>
              <a:r>
                <a:rPr lang="ja-JP" altLang="en-US" sz="2400" dirty="0">
                  <a:latin typeface="UD デジタル 教科書体 NK-B" panose="02020700000000000000" pitchFamily="18" charset="-128"/>
                  <a:ea typeface="UD デジタル 教科書体 NK-B" panose="02020700000000000000" pitchFamily="18" charset="-128"/>
                </a:rPr>
                <a:t>１</a:t>
              </a:r>
              <a:r>
                <a:rPr lang="en-US" altLang="ja-JP" sz="2400" dirty="0">
                  <a:latin typeface="UD デジタル 教科書体 NK-B" panose="02020700000000000000" pitchFamily="18" charset="-128"/>
                  <a:ea typeface="UD デジタル 教科書体 NK-B" panose="02020700000000000000" pitchFamily="18" charset="-128"/>
                </a:rPr>
                <a:t>6</a:t>
              </a:r>
              <a:r>
                <a:rPr lang="ja-JP" altLang="en-US" sz="2400" dirty="0">
                  <a:latin typeface="UD デジタル 教科書体 NK-B" panose="02020700000000000000" pitchFamily="18" charset="-128"/>
                  <a:ea typeface="UD デジタル 教科書体 NK-B" panose="02020700000000000000" pitchFamily="18" charset="-128"/>
                </a:rPr>
                <a:t>０円</a:t>
              </a:r>
              <a:r>
                <a:rPr lang="ja-JP" altLang="en-US" sz="2400" dirty="0">
                  <a:solidFill>
                    <a:srgbClr val="0033CC"/>
                  </a:solidFill>
                  <a:latin typeface="UD デジタル 教科書体 NK-B" panose="02020700000000000000" pitchFamily="18" charset="-128"/>
                  <a:ea typeface="UD デジタル 教科書体 NK-B" panose="02020700000000000000" pitchFamily="18" charset="-128"/>
                </a:rPr>
                <a:t>（円安）</a:t>
              </a:r>
              <a:endParaRPr lang="en-US" altLang="ja-JP" sz="2400" dirty="0">
                <a:solidFill>
                  <a:srgbClr val="0033CC"/>
                </a:solidFill>
                <a:latin typeface="UD デジタル 教科書体 NK-B" panose="02020700000000000000" pitchFamily="18" charset="-128"/>
                <a:ea typeface="UD デジタル 教科書体 NK-B" panose="02020700000000000000" pitchFamily="18" charset="-128"/>
              </a:endParaRPr>
            </a:p>
            <a:p>
              <a:r>
                <a:rPr lang="ja-JP" altLang="en-US" sz="2400" dirty="0">
                  <a:latin typeface="UD デジタル 教科書体 NK-B" panose="02020700000000000000" pitchFamily="18" charset="-128"/>
                  <a:ea typeface="UD デジタル 教科書体 NK-B" panose="02020700000000000000" pitchFamily="18" charset="-128"/>
                </a:rPr>
                <a:t>＝</a:t>
              </a:r>
              <a:r>
                <a:rPr lang="en-US" altLang="ja-JP" sz="2400" dirty="0">
                  <a:solidFill>
                    <a:srgbClr val="0033CC"/>
                  </a:solidFill>
                  <a:latin typeface="UD デジタル 教科書体 NK-B" panose="02020700000000000000" pitchFamily="18" charset="-128"/>
                  <a:ea typeface="UD デジタル 教科書体 NK-B" panose="02020700000000000000" pitchFamily="18" charset="-128"/>
                </a:rPr>
                <a:t>80,000</a:t>
              </a:r>
              <a:r>
                <a:rPr lang="ja-JP" altLang="en-US" sz="2400" dirty="0">
                  <a:solidFill>
                    <a:srgbClr val="0033CC"/>
                  </a:solidFill>
                  <a:latin typeface="UD デジタル 教科書体 NK-B" panose="02020700000000000000" pitchFamily="18" charset="-128"/>
                  <a:ea typeface="UD デジタル 教科書体 NK-B" panose="02020700000000000000" pitchFamily="18" charset="-128"/>
                </a:rPr>
                <a:t>円</a:t>
              </a:r>
              <a:r>
                <a:rPr lang="ja-JP" altLang="en-US" sz="2400" dirty="0">
                  <a:latin typeface="UD デジタル 教科書体 NK-B" panose="02020700000000000000" pitchFamily="18" charset="-128"/>
                  <a:ea typeface="UD デジタル 教科書体 NK-B" panose="02020700000000000000" pitchFamily="18" charset="-128"/>
                </a:rPr>
                <a:t>も仕入れ価格がかかる。</a:t>
              </a:r>
              <a:endParaRPr kumimoji="1" lang="ja-JP" altLang="en-US" sz="2400" dirty="0">
                <a:latin typeface="UD デジタル 教科書体 NK-B" panose="02020700000000000000" pitchFamily="18" charset="-128"/>
                <a:ea typeface="UD デジタル 教科書体 NK-B" panose="02020700000000000000" pitchFamily="18" charset="-128"/>
              </a:endParaRPr>
            </a:p>
          </p:txBody>
        </p:sp>
        <p:sp>
          <p:nvSpPr>
            <p:cNvPr id="27" name="矢印: 右 26">
              <a:extLst>
                <a:ext uri="{FF2B5EF4-FFF2-40B4-BE49-F238E27FC236}">
                  <a16:creationId xmlns:a16="http://schemas.microsoft.com/office/drawing/2014/main" id="{6D733B5E-E2DF-40B6-B667-38616CB54930}"/>
                </a:ext>
              </a:extLst>
            </p:cNvPr>
            <p:cNvSpPr/>
            <p:nvPr/>
          </p:nvSpPr>
          <p:spPr>
            <a:xfrm rot="21125123">
              <a:off x="6120220" y="5651275"/>
              <a:ext cx="3464688" cy="591462"/>
            </a:xfrm>
            <a:prstGeom prst="rightArrow">
              <a:avLst/>
            </a:prstGeom>
            <a:solidFill>
              <a:srgbClr val="0033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AR P丸ゴシック体E" panose="020F0900000000000000" pitchFamily="50" charset="-128"/>
                  <a:ea typeface="AR P丸ゴシック体E" panose="020F0900000000000000" pitchFamily="50" charset="-128"/>
                </a:rPr>
                <a:t>円安</a:t>
              </a:r>
            </a:p>
          </p:txBody>
        </p:sp>
      </p:grpSp>
      <p:pic>
        <p:nvPicPr>
          <p:cNvPr id="2050" name="Picture 2" descr="ブランド品のイラスト">
            <a:extLst>
              <a:ext uri="{FF2B5EF4-FFF2-40B4-BE49-F238E27FC236}">
                <a16:creationId xmlns:a16="http://schemas.microsoft.com/office/drawing/2014/main" id="{68195DE8-9AF9-5D56-DB8A-47BA193C56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06194" y="3711575"/>
            <a:ext cx="2269906" cy="2269906"/>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220057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8109CD-DFEF-4D04-BF5B-574BE94528A3}"/>
              </a:ext>
            </a:extLst>
          </p:cNvPr>
          <p:cNvSpPr>
            <a:spLocks noGrp="1"/>
          </p:cNvSpPr>
          <p:nvPr>
            <p:ph type="title"/>
          </p:nvPr>
        </p:nvSpPr>
        <p:spPr>
          <a:xfrm>
            <a:off x="838200" y="1092270"/>
            <a:ext cx="10515600" cy="734247"/>
          </a:xfrm>
        </p:spPr>
        <p:txBody>
          <a:bodyPr>
            <a:normAutofit/>
          </a:bodyPr>
          <a:lstStyle/>
          <a:p>
            <a:pPr algn="ctr"/>
            <a:r>
              <a:rPr kumimoji="1" lang="ja-JP" altLang="en-US" dirty="0">
                <a:solidFill>
                  <a:srgbClr val="FF0000"/>
                </a:solidFill>
                <a:latin typeface="UD デジタル 教科書体 NK-B" panose="02020700000000000000" pitchFamily="18" charset="-128"/>
                <a:ea typeface="UD デジタル 教科書体 NK-B" panose="02020700000000000000" pitchFamily="18" charset="-128"/>
              </a:rPr>
              <a:t>日本は海外に輸出している</a:t>
            </a:r>
            <a:r>
              <a:rPr lang="ja-JP" altLang="en-US" dirty="0">
                <a:solidFill>
                  <a:srgbClr val="FF0000"/>
                </a:solidFill>
                <a:latin typeface="UD デジタル 教科書体 NK-B" panose="02020700000000000000" pitchFamily="18" charset="-128"/>
                <a:ea typeface="UD デジタル 教科書体 NK-B" panose="02020700000000000000" pitchFamily="18" charset="-128"/>
              </a:rPr>
              <a:t>企業</a:t>
            </a:r>
            <a:r>
              <a:rPr kumimoji="1" lang="ja-JP" altLang="en-US" dirty="0">
                <a:solidFill>
                  <a:srgbClr val="FF0000"/>
                </a:solidFill>
                <a:latin typeface="UD デジタル 教科書体 NK-B" panose="02020700000000000000" pitchFamily="18" charset="-128"/>
                <a:ea typeface="UD デジタル 教科書体 NK-B" panose="02020700000000000000" pitchFamily="18" charset="-128"/>
              </a:rPr>
              <a:t>が多い</a:t>
            </a:r>
          </a:p>
        </p:txBody>
      </p:sp>
      <p:sp>
        <p:nvSpPr>
          <p:cNvPr id="3" name="コンテンツ プレースホルダー 2">
            <a:extLst>
              <a:ext uri="{FF2B5EF4-FFF2-40B4-BE49-F238E27FC236}">
                <a16:creationId xmlns:a16="http://schemas.microsoft.com/office/drawing/2014/main" id="{5F27004B-F6AE-4342-991C-75057640C1B7}"/>
              </a:ext>
            </a:extLst>
          </p:cNvPr>
          <p:cNvSpPr>
            <a:spLocks noGrp="1"/>
          </p:cNvSpPr>
          <p:nvPr>
            <p:ph idx="1"/>
          </p:nvPr>
        </p:nvSpPr>
        <p:spPr>
          <a:xfrm>
            <a:off x="420414" y="2028498"/>
            <a:ext cx="11312495" cy="4550978"/>
          </a:xfrm>
        </p:spPr>
        <p:txBody>
          <a:bodyPr>
            <a:normAutofit fontScale="92500" lnSpcReduction="10000"/>
          </a:bodyPr>
          <a:lstStyle/>
          <a:p>
            <a:pPr marL="0" indent="0">
              <a:buNone/>
            </a:pPr>
            <a:r>
              <a:rPr lang="ja-JP" altLang="en-US" sz="3200" dirty="0">
                <a:latin typeface="UD デジタル 教科書体 NK-B" panose="02020700000000000000" pitchFamily="18" charset="-128"/>
                <a:ea typeface="UD デジタル 教科書体 NK-B" panose="02020700000000000000" pitchFamily="18" charset="-128"/>
              </a:rPr>
              <a:t>　ある自動車メーカー</a:t>
            </a:r>
            <a:r>
              <a:rPr kumimoji="1" lang="ja-JP" altLang="en-US" sz="3200" dirty="0">
                <a:latin typeface="UD デジタル 教科書体 NK-B" panose="02020700000000000000" pitchFamily="18" charset="-128"/>
                <a:ea typeface="UD デジタル 教科書体 NK-B" panose="02020700000000000000" pitchFamily="18" charset="-128"/>
              </a:rPr>
              <a:t>　</a:t>
            </a:r>
            <a:endParaRPr kumimoji="1" lang="en-US" altLang="ja-JP" sz="32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3200" dirty="0">
                <a:latin typeface="UD デジタル 教科書体 NK-B" panose="02020700000000000000" pitchFamily="18" charset="-128"/>
                <a:ea typeface="UD デジタル 教科書体 NK-B" panose="02020700000000000000" pitchFamily="18" charset="-128"/>
              </a:rPr>
              <a:t>　　例　＄１＝１００円→＄１＝１０１円　４００億円の増益</a:t>
            </a:r>
            <a:endParaRPr lang="en-US" altLang="ja-JP" sz="3200" dirty="0">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sz="3200" dirty="0">
                <a:latin typeface="UD デジタル 教科書体 NK-B" panose="02020700000000000000" pitchFamily="18" charset="-128"/>
                <a:ea typeface="UD デジタル 教科書体 NK-B" panose="02020700000000000000" pitchFamily="18" charset="-128"/>
              </a:rPr>
              <a:t>　　</a:t>
            </a:r>
            <a:r>
              <a:rPr lang="ja-JP" altLang="en-US" sz="3200" dirty="0">
                <a:latin typeface="UD デジタル 教科書体 NK-B" panose="02020700000000000000" pitchFamily="18" charset="-128"/>
                <a:ea typeface="UD デジタル 教科書体 NK-B" panose="02020700000000000000" pitchFamily="18" charset="-128"/>
              </a:rPr>
              <a:t> １円円安になると</a:t>
            </a:r>
            <a:r>
              <a:rPr lang="ja-JP" altLang="en-US" sz="3200" dirty="0">
                <a:solidFill>
                  <a:srgbClr val="FF0000"/>
                </a:solidFill>
                <a:latin typeface="UD デジタル 教科書体 NK-B" panose="02020700000000000000" pitchFamily="18" charset="-128"/>
                <a:ea typeface="UD デジタル 教科書体 NK-B" panose="02020700000000000000" pitchFamily="18" charset="-128"/>
              </a:rPr>
              <a:t>４００億円</a:t>
            </a:r>
            <a:r>
              <a:rPr lang="ja-JP" altLang="en-US" sz="3200" dirty="0">
                <a:latin typeface="UD デジタル 教科書体 NK-B" panose="02020700000000000000" pitchFamily="18" charset="-128"/>
                <a:ea typeface="UD デジタル 教科書体 NK-B" panose="02020700000000000000" pitchFamily="18" charset="-128"/>
              </a:rPr>
              <a:t>の為替差</a:t>
            </a:r>
            <a:r>
              <a:rPr lang="ja-JP" altLang="en-US" sz="3200" dirty="0">
                <a:solidFill>
                  <a:srgbClr val="FF0000"/>
                </a:solidFill>
                <a:latin typeface="UD デジタル 教科書体 NK-B" panose="02020700000000000000" pitchFamily="18" charset="-128"/>
                <a:ea typeface="UD デジタル 教科書体 NK-B" panose="02020700000000000000" pitchFamily="18" charset="-128"/>
              </a:rPr>
              <a:t>益</a:t>
            </a:r>
            <a:r>
              <a:rPr lang="ja-JP" altLang="en-US" sz="3200" dirty="0">
                <a:latin typeface="UD デジタル 教科書体 NK-B" panose="02020700000000000000" pitchFamily="18" charset="-128"/>
                <a:ea typeface="UD デジタル 教科書体 NK-B" panose="02020700000000000000" pitchFamily="18" charset="-128"/>
              </a:rPr>
              <a:t>が出る</a:t>
            </a:r>
            <a:endParaRPr lang="en-US" altLang="ja-JP" sz="3200" dirty="0">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sz="32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3200" dirty="0">
                <a:latin typeface="UD デジタル 教科書体 NK-B" panose="02020700000000000000" pitchFamily="18" charset="-128"/>
                <a:ea typeface="UD デジタル 教科書体 NK-B" panose="02020700000000000000" pitchFamily="18" charset="-128"/>
              </a:rPr>
              <a:t>　日本は輸出関連企業が非常に多いため、</a:t>
            </a:r>
            <a:r>
              <a:rPr lang="ja-JP" altLang="en-US" sz="3200" dirty="0">
                <a:solidFill>
                  <a:srgbClr val="00B050"/>
                </a:solidFill>
                <a:latin typeface="UD デジタル 教科書体 NK-B" panose="02020700000000000000" pitchFamily="18" charset="-128"/>
                <a:ea typeface="UD デジタル 教科書体 NK-B" panose="02020700000000000000" pitchFamily="18" charset="-128"/>
              </a:rPr>
              <a:t>円安</a:t>
            </a:r>
            <a:r>
              <a:rPr lang="ja-JP" altLang="en-US" sz="3200" dirty="0">
                <a:latin typeface="UD デジタル 教科書体 NK-B" panose="02020700000000000000" pitchFamily="18" charset="-128"/>
                <a:ea typeface="UD デジタル 教科書体 NK-B" panose="02020700000000000000" pitchFamily="18" charset="-128"/>
              </a:rPr>
              <a:t>になれば企業の利益</a:t>
            </a:r>
            <a:endParaRPr lang="en-US" altLang="ja-JP" sz="32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3200" dirty="0">
                <a:latin typeface="UD デジタル 教科書体 NK-B" panose="02020700000000000000" pitchFamily="18" charset="-128"/>
                <a:ea typeface="UD デジタル 教科書体 NK-B" panose="02020700000000000000" pitchFamily="18" charset="-128"/>
              </a:rPr>
              <a:t>　が増え、業績が上がるため、</a:t>
            </a:r>
            <a:r>
              <a:rPr lang="ja-JP" altLang="en-US" sz="3200" dirty="0">
                <a:solidFill>
                  <a:srgbClr val="00B050"/>
                </a:solidFill>
                <a:latin typeface="UD デジタル 教科書体 NK-B" panose="02020700000000000000" pitchFamily="18" charset="-128"/>
                <a:ea typeface="UD デジタル 教科書体 NK-B" panose="02020700000000000000" pitchFamily="18" charset="-128"/>
              </a:rPr>
              <a:t>株価が上昇する傾向</a:t>
            </a:r>
            <a:r>
              <a:rPr lang="ja-JP" altLang="en-US" sz="3200" dirty="0">
                <a:latin typeface="UD デジタル 教科書体 NK-B" panose="02020700000000000000" pitchFamily="18" charset="-128"/>
                <a:ea typeface="UD デジタル 教科書体 NK-B" panose="02020700000000000000" pitchFamily="18" charset="-128"/>
              </a:rPr>
              <a:t>がある。</a:t>
            </a:r>
            <a:endParaRPr lang="en-US" altLang="ja-JP" sz="3200" dirty="0">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3200" dirty="0">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sz="3200" dirty="0">
                <a:latin typeface="UD デジタル 教科書体 NK-B" panose="02020700000000000000" pitchFamily="18" charset="-128"/>
                <a:ea typeface="UD デジタル 教科書体 NK-B" panose="02020700000000000000" pitchFamily="18" charset="-128"/>
              </a:rPr>
              <a:t>　円高の場合はその反対となる傾向がある。</a:t>
            </a:r>
          </a:p>
        </p:txBody>
      </p:sp>
      <p:sp>
        <p:nvSpPr>
          <p:cNvPr id="5" name="タイトル 1">
            <a:extLst>
              <a:ext uri="{FF2B5EF4-FFF2-40B4-BE49-F238E27FC236}">
                <a16:creationId xmlns:a16="http://schemas.microsoft.com/office/drawing/2014/main" id="{9A6FE71A-0113-4FC7-9FEC-1BE50288D748}"/>
              </a:ext>
            </a:extLst>
          </p:cNvPr>
          <p:cNvSpPr txBox="1">
            <a:spLocks/>
          </p:cNvSpPr>
          <p:nvPr/>
        </p:nvSpPr>
        <p:spPr>
          <a:xfrm>
            <a:off x="0" y="86899"/>
            <a:ext cx="7085047" cy="5466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UD デジタル 教科書体 NK-B" panose="02020700000000000000" pitchFamily="18" charset="-128"/>
                <a:ea typeface="UD デジタル 教科書体 NK-B" panose="02020700000000000000" pitchFamily="18" charset="-128"/>
              </a:rPr>
              <a:t>外国為替（円高・円安）と日本経済</a:t>
            </a:r>
          </a:p>
        </p:txBody>
      </p:sp>
    </p:spTree>
    <p:extLst>
      <p:ext uri="{BB962C8B-B14F-4D97-AF65-F5344CB8AC3E}">
        <p14:creationId xmlns:p14="http://schemas.microsoft.com/office/powerpoint/2010/main" val="21058248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10.4|8.8|10|17.7|25.7"/>
</p:tagLst>
</file>

<file path=ppt/tags/tag2.xml><?xml version="1.0" encoding="utf-8"?>
<p:tagLst xmlns:a="http://schemas.openxmlformats.org/drawingml/2006/main" xmlns:r="http://schemas.openxmlformats.org/officeDocument/2006/relationships" xmlns:p="http://schemas.openxmlformats.org/presentationml/2006/main">
  <p:tag name="TIMING" val="|24.5|9|8.6|14|7.9"/>
</p:tagLst>
</file>

<file path=ppt/tags/tag3.xml><?xml version="1.0" encoding="utf-8"?>
<p:tagLst xmlns:a="http://schemas.openxmlformats.org/drawingml/2006/main" xmlns:r="http://schemas.openxmlformats.org/officeDocument/2006/relationships" xmlns:p="http://schemas.openxmlformats.org/presentationml/2006/main">
  <p:tag name="TIMING" val="|23.5|22.4"/>
</p:tagLst>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Wisp</Template>
  <TotalTime>745</TotalTime>
  <Words>2133</Words>
  <Application>Microsoft Office PowerPoint</Application>
  <PresentationFormat>ワイド画面</PresentationFormat>
  <Paragraphs>121</Paragraphs>
  <Slides>11</Slides>
  <Notes>11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AR P丸ゴシック体E</vt:lpstr>
      <vt:lpstr>UD デジタル 教科書体 NK-B</vt:lpstr>
      <vt:lpstr>UD デジタル 教科書体 NP-B</vt:lpstr>
      <vt:lpstr>游ゴシック</vt:lpstr>
      <vt:lpstr>Arial</vt:lpstr>
      <vt:lpstr>Century Gothic</vt:lpstr>
      <vt:lpstr>Wingdings 3</vt:lpstr>
      <vt:lpstr>ウィスプ</vt:lpstr>
      <vt:lpstr> 外国為替（円高・円安）と 　　　　　　　　　　　　　　　日本経済</vt:lpstr>
      <vt:lpstr>PowerPoint プレゼンテーション</vt:lpstr>
      <vt:lpstr>PowerPoint プレゼンテーション</vt:lpstr>
      <vt:lpstr>外国為替  　固定相場制 　　各国政府間で為替レートを固定・維持する制度  　　日本は戦後＄１＝360円という固定相場制から 　　スタートした。</vt:lpstr>
      <vt:lpstr>外国為替  　変動相場制 　　為替レートを外国為替市場における外貨の需要 　　と供給の関係に任せて自由に決める制度  　日本は１９７３年２月より完全な変動相場制へ移行</vt:lpstr>
      <vt:lpstr>為替レートの変動</vt:lpstr>
      <vt:lpstr>為替相場（円高・円安）と日本経済</vt:lpstr>
      <vt:lpstr>為替相場（円高・円安）と日本経済</vt:lpstr>
      <vt:lpstr>日本は海外に輸出している企業が多い</vt:lpstr>
      <vt:lpstr>為替相場と日経平均株価</vt:lpstr>
      <vt:lpstr>為替相場を理解すること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その５　外国為替（円高・円安） と日本経済</dc:title>
  <cp:revision>47</cp:revision>
  <cp:lastPrinted>2025-02-27T06:50:58Z</cp:lastPrinted>
  <dcterms:created xsi:type="dcterms:W3CDTF">2020-05-06T00:44:44Z</dcterms:created>
  <dcterms:modified xsi:type="dcterms:W3CDTF">2025-03-19T02:41:22Z</dcterms:modified>
</cp:coreProperties>
</file>