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6" r:id="rId3"/>
    <p:sldId id="267" r:id="rId4"/>
    <p:sldId id="268" r:id="rId5"/>
    <p:sldId id="257" r:id="rId6"/>
    <p:sldId id="258" r:id="rId7"/>
    <p:sldId id="260" r:id="rId8"/>
    <p:sldId id="259" r:id="rId9"/>
    <p:sldId id="269" r:id="rId10"/>
    <p:sldId id="264" r:id="rId11"/>
    <p:sldId id="270" r:id="rId12"/>
    <p:sldId id="271" r:id="rId13"/>
    <p:sldId id="272" r:id="rId1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81295" autoAdjust="0"/>
  </p:normalViewPr>
  <p:slideViewPr>
    <p:cSldViewPr snapToGrid="0">
      <p:cViewPr varScale="1">
        <p:scale>
          <a:sx n="75" d="100"/>
          <a:sy n="75" d="100"/>
        </p:scale>
        <p:origin x="582"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83328E-1B2A-42D4-A08B-4BAFBBDAEB13}" type="doc">
      <dgm:prSet loTypeId="urn:microsoft.com/office/officeart/2005/8/layout/pyramid1" loCatId="pyramid" qsTypeId="urn:microsoft.com/office/officeart/2005/8/quickstyle/simple1" qsCatId="simple" csTypeId="urn:microsoft.com/office/officeart/2005/8/colors/accent6_1" csCatId="accent6" phldr="1"/>
      <dgm:spPr/>
    </dgm:pt>
    <dgm:pt modelId="{DFA0B173-55AB-4643-9A80-9D3E1A5F6045}">
      <dgm:prSet phldrT="[テキスト]" custT="1"/>
      <dgm:spPr/>
      <dgm:t>
        <a:bodyPr/>
        <a:lstStyle/>
        <a:p>
          <a:r>
            <a:rPr kumimoji="1" lang="ja-JP" altLang="en-US" sz="2400" dirty="0">
              <a:solidFill>
                <a:srgbClr val="0000FF"/>
              </a:solidFill>
              <a:latin typeface="UD デジタル 教科書体 NP-B" panose="02020700000000000000" pitchFamily="18" charset="-128"/>
              <a:ea typeface="UD デジタル 教科書体 NP-B" panose="02020700000000000000" pitchFamily="18" charset="-128"/>
            </a:rPr>
            <a:t>上場企業</a:t>
          </a:r>
        </a:p>
      </dgm:t>
    </dgm:pt>
    <dgm:pt modelId="{2DD4C927-A7B0-4FD7-A864-70154B1BB655}" type="parTrans" cxnId="{D646AEA9-9ABB-4B2C-864E-7BC7DEE2876F}">
      <dgm:prSet/>
      <dgm:spPr/>
      <dgm:t>
        <a:bodyPr/>
        <a:lstStyle/>
        <a:p>
          <a:endParaRPr kumimoji="1" lang="ja-JP" altLang="en-US"/>
        </a:p>
      </dgm:t>
    </dgm:pt>
    <dgm:pt modelId="{440723D5-F013-469C-B911-8C7268A29115}" type="sibTrans" cxnId="{D646AEA9-9ABB-4B2C-864E-7BC7DEE2876F}">
      <dgm:prSet/>
      <dgm:spPr/>
      <dgm:t>
        <a:bodyPr/>
        <a:lstStyle/>
        <a:p>
          <a:endParaRPr kumimoji="1" lang="ja-JP" altLang="en-US"/>
        </a:p>
      </dgm:t>
    </dgm:pt>
    <dgm:pt modelId="{295392C7-3B32-42A3-B46A-C9F97097817C}">
      <dgm:prSet phldrT="[テキスト]" custT="1"/>
      <dgm:spPr/>
      <dgm: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非上場企業</a:t>
          </a:r>
        </a:p>
      </dgm:t>
    </dgm:pt>
    <dgm:pt modelId="{13DB84E0-6312-4695-8141-A93F8D472709}" type="parTrans" cxnId="{CE28597D-1550-4DCA-B980-35BE7B7F53D8}">
      <dgm:prSet/>
      <dgm:spPr/>
      <dgm:t>
        <a:bodyPr/>
        <a:lstStyle/>
        <a:p>
          <a:endParaRPr kumimoji="1" lang="ja-JP" altLang="en-US"/>
        </a:p>
      </dgm:t>
    </dgm:pt>
    <dgm:pt modelId="{EACBFA9E-C37A-48C3-87CD-86BC65451338}" type="sibTrans" cxnId="{CE28597D-1550-4DCA-B980-35BE7B7F53D8}">
      <dgm:prSet/>
      <dgm:spPr/>
      <dgm:t>
        <a:bodyPr/>
        <a:lstStyle/>
        <a:p>
          <a:endParaRPr kumimoji="1" lang="ja-JP" altLang="en-US"/>
        </a:p>
      </dgm:t>
    </dgm:pt>
    <dgm:pt modelId="{B15B9AD1-B5B8-4551-9F12-F0F11A31D7D8}" type="pres">
      <dgm:prSet presAssocID="{C083328E-1B2A-42D4-A08B-4BAFBBDAEB13}" presName="Name0" presStyleCnt="0">
        <dgm:presLayoutVars>
          <dgm:dir/>
          <dgm:animLvl val="lvl"/>
          <dgm:resizeHandles val="exact"/>
        </dgm:presLayoutVars>
      </dgm:prSet>
      <dgm:spPr/>
    </dgm:pt>
    <dgm:pt modelId="{5FE47B17-0AC2-4661-A202-E05EF4D90AC9}" type="pres">
      <dgm:prSet presAssocID="{DFA0B173-55AB-4643-9A80-9D3E1A5F6045}" presName="Name8" presStyleCnt="0"/>
      <dgm:spPr/>
    </dgm:pt>
    <dgm:pt modelId="{B2E7BF16-6DAB-4FB9-A819-E228745B3FC0}" type="pres">
      <dgm:prSet presAssocID="{DFA0B173-55AB-4643-9A80-9D3E1A5F6045}" presName="level" presStyleLbl="node1" presStyleIdx="0" presStyleCnt="2">
        <dgm:presLayoutVars>
          <dgm:chMax val="1"/>
          <dgm:bulletEnabled val="1"/>
        </dgm:presLayoutVars>
      </dgm:prSet>
      <dgm:spPr/>
    </dgm:pt>
    <dgm:pt modelId="{D7467A18-14BA-4B66-B380-E1621BFD337E}" type="pres">
      <dgm:prSet presAssocID="{DFA0B173-55AB-4643-9A80-9D3E1A5F6045}" presName="levelTx" presStyleLbl="revTx" presStyleIdx="0" presStyleCnt="0">
        <dgm:presLayoutVars>
          <dgm:chMax val="1"/>
          <dgm:bulletEnabled val="1"/>
        </dgm:presLayoutVars>
      </dgm:prSet>
      <dgm:spPr/>
    </dgm:pt>
    <dgm:pt modelId="{5315FCC2-E589-4C37-B735-216E0156F785}" type="pres">
      <dgm:prSet presAssocID="{295392C7-3B32-42A3-B46A-C9F97097817C}" presName="Name8" presStyleCnt="0"/>
      <dgm:spPr/>
    </dgm:pt>
    <dgm:pt modelId="{5D87A631-11E4-4B43-9ED6-C8CD7CE15DE8}" type="pres">
      <dgm:prSet presAssocID="{295392C7-3B32-42A3-B46A-C9F97097817C}" presName="level" presStyleLbl="node1" presStyleIdx="1" presStyleCnt="2" custScaleY="515382" custLinFactNeighborY="0">
        <dgm:presLayoutVars>
          <dgm:chMax val="1"/>
          <dgm:bulletEnabled val="1"/>
        </dgm:presLayoutVars>
      </dgm:prSet>
      <dgm:spPr/>
    </dgm:pt>
    <dgm:pt modelId="{E37F9461-0A69-4E58-9D99-AC401EF31EE5}" type="pres">
      <dgm:prSet presAssocID="{295392C7-3B32-42A3-B46A-C9F97097817C}" presName="levelTx" presStyleLbl="revTx" presStyleIdx="0" presStyleCnt="0">
        <dgm:presLayoutVars>
          <dgm:chMax val="1"/>
          <dgm:bulletEnabled val="1"/>
        </dgm:presLayoutVars>
      </dgm:prSet>
      <dgm:spPr/>
    </dgm:pt>
  </dgm:ptLst>
  <dgm:cxnLst>
    <dgm:cxn modelId="{A9574A0F-C77F-4CF3-840B-A619CBC1DB28}" type="presOf" srcId="{DFA0B173-55AB-4643-9A80-9D3E1A5F6045}" destId="{D7467A18-14BA-4B66-B380-E1621BFD337E}" srcOrd="1" destOrd="0" presId="urn:microsoft.com/office/officeart/2005/8/layout/pyramid1"/>
    <dgm:cxn modelId="{4B29626B-F883-456E-AAAE-71922AD2FAED}" type="presOf" srcId="{C083328E-1B2A-42D4-A08B-4BAFBBDAEB13}" destId="{B15B9AD1-B5B8-4551-9F12-F0F11A31D7D8}" srcOrd="0" destOrd="0" presId="urn:microsoft.com/office/officeart/2005/8/layout/pyramid1"/>
    <dgm:cxn modelId="{684BCC7B-8DC7-45A7-98D4-88F65D601695}" type="presOf" srcId="{DFA0B173-55AB-4643-9A80-9D3E1A5F6045}" destId="{B2E7BF16-6DAB-4FB9-A819-E228745B3FC0}" srcOrd="0" destOrd="0" presId="urn:microsoft.com/office/officeart/2005/8/layout/pyramid1"/>
    <dgm:cxn modelId="{CE28597D-1550-4DCA-B980-35BE7B7F53D8}" srcId="{C083328E-1B2A-42D4-A08B-4BAFBBDAEB13}" destId="{295392C7-3B32-42A3-B46A-C9F97097817C}" srcOrd="1" destOrd="0" parTransId="{13DB84E0-6312-4695-8141-A93F8D472709}" sibTransId="{EACBFA9E-C37A-48C3-87CD-86BC65451338}"/>
    <dgm:cxn modelId="{E4028291-56F8-487B-81A3-8AD067F5E68B}" type="presOf" srcId="{295392C7-3B32-42A3-B46A-C9F97097817C}" destId="{E37F9461-0A69-4E58-9D99-AC401EF31EE5}" srcOrd="1" destOrd="0" presId="urn:microsoft.com/office/officeart/2005/8/layout/pyramid1"/>
    <dgm:cxn modelId="{D646AEA9-9ABB-4B2C-864E-7BC7DEE2876F}" srcId="{C083328E-1B2A-42D4-A08B-4BAFBBDAEB13}" destId="{DFA0B173-55AB-4643-9A80-9D3E1A5F6045}" srcOrd="0" destOrd="0" parTransId="{2DD4C927-A7B0-4FD7-A864-70154B1BB655}" sibTransId="{440723D5-F013-469C-B911-8C7268A29115}"/>
    <dgm:cxn modelId="{09769AE2-A1C0-42D1-807D-3D287973CA00}" type="presOf" srcId="{295392C7-3B32-42A3-B46A-C9F97097817C}" destId="{5D87A631-11E4-4B43-9ED6-C8CD7CE15DE8}" srcOrd="0" destOrd="0" presId="urn:microsoft.com/office/officeart/2005/8/layout/pyramid1"/>
    <dgm:cxn modelId="{39039219-E50D-46AA-B22F-9C68A3A24F65}" type="presParOf" srcId="{B15B9AD1-B5B8-4551-9F12-F0F11A31D7D8}" destId="{5FE47B17-0AC2-4661-A202-E05EF4D90AC9}" srcOrd="0" destOrd="0" presId="urn:microsoft.com/office/officeart/2005/8/layout/pyramid1"/>
    <dgm:cxn modelId="{1F616839-5D15-4350-B406-D82384271555}" type="presParOf" srcId="{5FE47B17-0AC2-4661-A202-E05EF4D90AC9}" destId="{B2E7BF16-6DAB-4FB9-A819-E228745B3FC0}" srcOrd="0" destOrd="0" presId="urn:microsoft.com/office/officeart/2005/8/layout/pyramid1"/>
    <dgm:cxn modelId="{F8CE9E6E-8D41-4139-9D4D-BB8819E140CE}" type="presParOf" srcId="{5FE47B17-0AC2-4661-A202-E05EF4D90AC9}" destId="{D7467A18-14BA-4B66-B380-E1621BFD337E}" srcOrd="1" destOrd="0" presId="urn:microsoft.com/office/officeart/2005/8/layout/pyramid1"/>
    <dgm:cxn modelId="{8C7AF436-A21A-4247-9DF2-477A1E38D7A7}" type="presParOf" srcId="{B15B9AD1-B5B8-4551-9F12-F0F11A31D7D8}" destId="{5315FCC2-E589-4C37-B735-216E0156F785}" srcOrd="1" destOrd="0" presId="urn:microsoft.com/office/officeart/2005/8/layout/pyramid1"/>
    <dgm:cxn modelId="{B8648615-4400-46B7-BEBB-EB7D1CBD411B}" type="presParOf" srcId="{5315FCC2-E589-4C37-B735-216E0156F785}" destId="{5D87A631-11E4-4B43-9ED6-C8CD7CE15DE8}" srcOrd="0" destOrd="0" presId="urn:microsoft.com/office/officeart/2005/8/layout/pyramid1"/>
    <dgm:cxn modelId="{FAD704BC-C34F-4176-AA3A-EE77CED7CDFD}" type="presParOf" srcId="{5315FCC2-E589-4C37-B735-216E0156F785}" destId="{E37F9461-0A69-4E58-9D99-AC401EF31EE5}" srcOrd="1" destOrd="0" presId="urn:microsoft.com/office/officeart/2005/8/layout/pyramid1"/>
  </dgm:cxnLst>
  <dgm:bg/>
  <dgm:whole>
    <a:ln w="34925">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7BF16-6DAB-4FB9-A819-E228745B3FC0}">
      <dsp:nvSpPr>
        <dsp:cNvPr id="0" name=""/>
        <dsp:cNvSpPr/>
      </dsp:nvSpPr>
      <dsp:spPr>
        <a:xfrm>
          <a:off x="3403597" y="0"/>
          <a:ext cx="1320805" cy="880537"/>
        </a:xfrm>
        <a:prstGeom prst="trapezoid">
          <a:avLst>
            <a:gd name="adj" fmla="val 75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solidFill>
                <a:srgbClr val="0000FF"/>
              </a:solidFill>
              <a:latin typeface="UD デジタル 教科書体 NP-B" panose="02020700000000000000" pitchFamily="18" charset="-128"/>
              <a:ea typeface="UD デジタル 教科書体 NP-B" panose="02020700000000000000" pitchFamily="18" charset="-128"/>
            </a:rPr>
            <a:t>上場企業</a:t>
          </a:r>
        </a:p>
      </dsp:txBody>
      <dsp:txXfrm>
        <a:off x="3403597" y="0"/>
        <a:ext cx="1320805" cy="880537"/>
      </dsp:txXfrm>
    </dsp:sp>
    <dsp:sp modelId="{5D87A631-11E4-4B43-9ED6-C8CD7CE15DE8}">
      <dsp:nvSpPr>
        <dsp:cNvPr id="0" name=""/>
        <dsp:cNvSpPr/>
      </dsp:nvSpPr>
      <dsp:spPr>
        <a:xfrm>
          <a:off x="0" y="880537"/>
          <a:ext cx="8128000" cy="4538129"/>
        </a:xfrm>
        <a:prstGeom prst="trapezoid">
          <a:avLst>
            <a:gd name="adj" fmla="val 75000"/>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kumimoji="1" lang="ja-JP" altLang="en-US" sz="3200" kern="1200" dirty="0">
              <a:latin typeface="UD デジタル 教科書体 NK-B" panose="02020700000000000000" pitchFamily="18" charset="-128"/>
              <a:ea typeface="UD デジタル 教科書体 NK-B" panose="02020700000000000000" pitchFamily="18" charset="-128"/>
            </a:rPr>
            <a:t>非上場企業</a:t>
          </a:r>
        </a:p>
      </dsp:txBody>
      <dsp:txXfrm>
        <a:off x="1422399" y="880537"/>
        <a:ext cx="5283200" cy="453812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8693"/>
          </a:xfrm>
          <a:prstGeom prst="rect">
            <a:avLst/>
          </a:prstGeom>
        </p:spPr>
        <p:txBody>
          <a:bodyPr vert="horz" lIns="91440" tIns="45720" rIns="91440" bIns="45720" rtlCol="0"/>
          <a:lstStyle>
            <a:lvl1pPr algn="r">
              <a:defRPr sz="1200"/>
            </a:lvl1pPr>
          </a:lstStyle>
          <a:p>
            <a:fld id="{FD74BB24-E64B-456E-B85B-6364C22B9F4E}"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8"/>
            <a:ext cx="2949786" cy="49869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6" cy="498691"/>
          </a:xfrm>
          <a:prstGeom prst="rect">
            <a:avLst/>
          </a:prstGeom>
        </p:spPr>
        <p:txBody>
          <a:bodyPr vert="horz" lIns="91440" tIns="45720" rIns="91440" bIns="45720" rtlCol="0" anchor="b"/>
          <a:lstStyle>
            <a:lvl1pPr algn="r">
              <a:defRPr sz="1200"/>
            </a:lvl1pPr>
          </a:lstStyle>
          <a:p>
            <a:fld id="{C2F867AE-C4A5-4717-82CE-B2055E20C71A}" type="slidenum">
              <a:rPr kumimoji="1" lang="ja-JP" altLang="en-US" smtClean="0"/>
              <a:t>‹#›</a:t>
            </a:fld>
            <a:endParaRPr kumimoji="1" lang="ja-JP" altLang="en-US"/>
          </a:p>
        </p:txBody>
      </p:sp>
    </p:spTree>
    <p:extLst>
      <p:ext uri="{BB962C8B-B14F-4D97-AF65-F5344CB8AC3E}">
        <p14:creationId xmlns:p14="http://schemas.microsoft.com/office/powerpoint/2010/main" val="2529442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株式に関する学習第１回は株式を学ぶ意義と日経平均株価について説明をしていきます。</a:t>
            </a: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1</a:t>
            </a:fld>
            <a:endParaRPr kumimoji="1" lang="ja-JP" altLang="en-US"/>
          </a:p>
        </p:txBody>
      </p:sp>
    </p:spTree>
    <p:extLst>
      <p:ext uri="{BB962C8B-B14F-4D97-AF65-F5344CB8AC3E}">
        <p14:creationId xmlns:p14="http://schemas.microsoft.com/office/powerpoint/2010/main" val="505559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プライム市場とは、東京証券取引所の市場区分のうち、最上位の市場のことです。令和６年９月現在、上場企業約</a:t>
            </a:r>
            <a:r>
              <a:rPr kumimoji="1" lang="en-US" altLang="ja-JP" sz="1600" dirty="0">
                <a:latin typeface="UD デジタル 教科書体 NK-B" panose="02020700000000000000" pitchFamily="18" charset="-128"/>
                <a:ea typeface="UD デジタル 教科書体 NK-B" panose="02020700000000000000" pitchFamily="18" charset="-128"/>
              </a:rPr>
              <a:t>4000</a:t>
            </a:r>
            <a:r>
              <a:rPr kumimoji="1" lang="ja-JP" altLang="en-US" sz="1600" dirty="0">
                <a:latin typeface="UD デジタル 教科書体 NK-B" panose="02020700000000000000" pitchFamily="18" charset="-128"/>
                <a:ea typeface="UD デジタル 教科書体 NK-B" panose="02020700000000000000" pitchFamily="18" charset="-128"/>
              </a:rPr>
              <a:t>社のうち、東京証券取引所プライム市場に上場している企業は</a:t>
            </a:r>
            <a:r>
              <a:rPr kumimoji="1" lang="en-US" altLang="ja-JP" sz="1600" dirty="0">
                <a:latin typeface="UD デジタル 教科書体 NK-B" panose="02020700000000000000" pitchFamily="18" charset="-128"/>
                <a:ea typeface="UD デジタル 教科書体 NK-B" panose="02020700000000000000" pitchFamily="18" charset="-128"/>
              </a:rPr>
              <a:t>1641</a:t>
            </a:r>
            <a:r>
              <a:rPr kumimoji="1" lang="ja-JP" altLang="en-US" sz="1600" dirty="0">
                <a:latin typeface="UD デジタル 教科書体 NK-B" panose="02020700000000000000" pitchFamily="18" charset="-128"/>
                <a:ea typeface="UD デジタル 教科書体 NK-B" panose="02020700000000000000" pitchFamily="18" charset="-128"/>
              </a:rPr>
              <a:t>社となっています。このうちの</a:t>
            </a:r>
            <a:r>
              <a:rPr kumimoji="1" lang="en-US" altLang="ja-JP" sz="1600" dirty="0">
                <a:latin typeface="UD デジタル 教科書体 NK-B" panose="02020700000000000000" pitchFamily="18" charset="-128"/>
                <a:ea typeface="UD デジタル 教科書体 NK-B" panose="02020700000000000000" pitchFamily="18" charset="-128"/>
              </a:rPr>
              <a:t>225</a:t>
            </a:r>
            <a:r>
              <a:rPr kumimoji="1" lang="ja-JP" altLang="en-US" sz="1600" dirty="0">
                <a:latin typeface="UD デジタル 教科書体 NK-B" panose="02020700000000000000" pitchFamily="18" charset="-128"/>
                <a:ea typeface="UD デジタル 教科書体 NK-B" panose="02020700000000000000" pitchFamily="18" charset="-128"/>
              </a:rPr>
              <a:t>社が日経平均株価の組み入れ銘柄となります。この表のグロース市場は新興企業向けとあります。新興企業とは設立からの歴史が浅く、さらに企業規模や経営基盤が小さい企業が多く、信用も低いため、このような新興企業向け市場に上場し、企業としての実績を重ねていくことでスタンダードやプライムに昇格します。</a:t>
            </a: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10</a:t>
            </a:fld>
            <a:endParaRPr kumimoji="1" lang="ja-JP" altLang="en-US"/>
          </a:p>
        </p:txBody>
      </p:sp>
    </p:spTree>
    <p:extLst>
      <p:ext uri="{BB962C8B-B14F-4D97-AF65-F5344CB8AC3E}">
        <p14:creationId xmlns:p14="http://schemas.microsoft.com/office/powerpoint/2010/main" val="3233961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これで日経平均株価の用語の意味が分かりましたね。この文章をもう一度読みます。日経平均株価とは、上場企業のうち東京証券取引所第１部に上場しているうちの２２５社の平均の株価です。</a:t>
            </a:r>
          </a:p>
          <a:p>
            <a:r>
              <a:rPr kumimoji="1" lang="ja-JP" altLang="en-US" sz="1600" dirty="0">
                <a:latin typeface="UD デジタル 教科書体 NK-B" panose="02020700000000000000" pitchFamily="18" charset="-128"/>
                <a:ea typeface="UD デジタル 教科書体 NK-B" panose="02020700000000000000" pitchFamily="18" charset="-128"/>
              </a:rPr>
              <a:t>日経２２５とも呼ばれます。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11</a:t>
            </a:fld>
            <a:endParaRPr kumimoji="1" lang="ja-JP" altLang="en-US"/>
          </a:p>
        </p:txBody>
      </p:sp>
    </p:spTree>
    <p:extLst>
      <p:ext uri="{BB962C8B-B14F-4D97-AF65-F5344CB8AC3E}">
        <p14:creationId xmlns:p14="http://schemas.microsoft.com/office/powerpoint/2010/main" val="3601462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そして最後に、そもそも株式会社とは、株式を発行して資金を調達し、その資金で事業運営をする会社のことであり、株式を持っている人を株主といいます。株式会社の最高意思決定機関は株主総会です。</a:t>
            </a:r>
          </a:p>
          <a:p>
            <a:r>
              <a:rPr kumimoji="1" lang="ja-JP" altLang="en-US" sz="1600" dirty="0">
                <a:latin typeface="UD デジタル 教科書体 NK-B" panose="02020700000000000000" pitchFamily="18" charset="-128"/>
                <a:ea typeface="UD デジタル 教科書体 NK-B" panose="02020700000000000000" pitchFamily="18" charset="-128"/>
              </a:rPr>
              <a:t>株式市場での取引時間は平日の</a:t>
            </a:r>
            <a:r>
              <a:rPr kumimoji="1" lang="en-US" altLang="ja-JP" sz="1600" dirty="0">
                <a:latin typeface="UD デジタル 教科書体 NK-B" panose="02020700000000000000" pitchFamily="18" charset="-128"/>
                <a:ea typeface="UD デジタル 教科書体 NK-B" panose="02020700000000000000" pitchFamily="18" charset="-128"/>
              </a:rPr>
              <a:t>9</a:t>
            </a:r>
            <a:r>
              <a:rPr kumimoji="1" lang="ja-JP" altLang="en-US" sz="1600" dirty="0">
                <a:latin typeface="UD デジタル 教科書体 NK-B" panose="02020700000000000000" pitchFamily="18" charset="-128"/>
                <a:ea typeface="UD デジタル 教科書体 NK-B" panose="02020700000000000000" pitchFamily="18" charset="-128"/>
              </a:rPr>
              <a:t>時から１１時半、休憩をはさんで、１２時半から１５時半です。午前中の取引を前場、午後の取引を後場と言います。</a:t>
            </a: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12</a:t>
            </a:fld>
            <a:endParaRPr kumimoji="1" lang="ja-JP" altLang="en-US"/>
          </a:p>
        </p:txBody>
      </p:sp>
    </p:spTree>
    <p:extLst>
      <p:ext uri="{BB962C8B-B14F-4D97-AF65-F5344CB8AC3E}">
        <p14:creationId xmlns:p14="http://schemas.microsoft.com/office/powerpoint/2010/main" val="1432141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ちなみに令和６年９月１２日現在の日経平均株価は</a:t>
            </a:r>
            <a:r>
              <a:rPr kumimoji="1" lang="en-US" altLang="ja-JP" sz="1600" dirty="0">
                <a:latin typeface="UD デジタル 教科書体 NK-B" panose="02020700000000000000" pitchFamily="18" charset="-128"/>
                <a:ea typeface="UD デジタル 教科書体 NK-B" panose="02020700000000000000" pitchFamily="18" charset="-128"/>
              </a:rPr>
              <a:t>36,833</a:t>
            </a:r>
            <a:r>
              <a:rPr kumimoji="1" lang="ja-JP" altLang="en-US" sz="1600" dirty="0">
                <a:latin typeface="UD デジタル 教科書体 NK-B" panose="02020700000000000000" pitchFamily="18" charset="-128"/>
                <a:ea typeface="UD デジタル 教科書体 NK-B" panose="02020700000000000000" pitchFamily="18" charset="-128"/>
              </a:rPr>
              <a:t>円</a:t>
            </a:r>
            <a:r>
              <a:rPr kumimoji="1" lang="en-US" altLang="ja-JP" sz="1600" dirty="0">
                <a:latin typeface="UD デジタル 教科書体 NK-B" panose="02020700000000000000" pitchFamily="18" charset="-128"/>
                <a:ea typeface="UD デジタル 教科書体 NK-B" panose="02020700000000000000" pitchFamily="18" charset="-128"/>
              </a:rPr>
              <a:t>27</a:t>
            </a:r>
            <a:r>
              <a:rPr kumimoji="1" lang="ja-JP" altLang="en-US" sz="1600" dirty="0">
                <a:latin typeface="UD デジタル 教科書体 NK-B" panose="02020700000000000000" pitchFamily="18" charset="-128"/>
                <a:ea typeface="UD デジタル 教科書体 NK-B" panose="02020700000000000000" pitchFamily="18" charset="-128"/>
              </a:rPr>
              <a:t>銭です。この株価は日本の景気などの状況を表しますが、この株価の意味やこの株価がどのように形成されているのか？日経平均株価の変動要因や見方などを次の講義で説明していきたいと思います。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13</a:t>
            </a:fld>
            <a:endParaRPr kumimoji="1" lang="ja-JP" altLang="en-US"/>
          </a:p>
        </p:txBody>
      </p:sp>
    </p:spTree>
    <p:extLst>
      <p:ext uri="{BB962C8B-B14F-4D97-AF65-F5344CB8AC3E}">
        <p14:creationId xmlns:p14="http://schemas.microsoft.com/office/powerpoint/2010/main" val="2710814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41605" indent="-141605" algn="just"/>
            <a:r>
              <a:rPr kumimoji="1" lang="ja-JP" altLang="en-US" sz="1600" dirty="0">
                <a:latin typeface="UD デジタル 教科書体 NK-B" panose="02020700000000000000" pitchFamily="18" charset="-128"/>
                <a:ea typeface="UD デジタル 教科書体 NK-B" panose="02020700000000000000" pitchFamily="18" charset="-128"/>
              </a:rPr>
              <a:t>それではまず最初に株式を学ぶ意義について説明します。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株価の動きを知ることは、企業の業績や世界経済、社会情勢を理解するための重要な手段で</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kumimoji="1" lang="ja-JP" altLang="en-US" sz="1600" dirty="0">
              <a:latin typeface="UD デジタル 教科書体 NK-B" panose="02020700000000000000" pitchFamily="18" charset="-128"/>
              <a:ea typeface="UD デジタル 教科書体 NK-B" panose="02020700000000000000" pitchFamily="18" charset="-128"/>
            </a:endParaRP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2</a:t>
            </a:fld>
            <a:endParaRPr kumimoji="1" lang="ja-JP" altLang="en-US"/>
          </a:p>
        </p:txBody>
      </p:sp>
    </p:spTree>
    <p:extLst>
      <p:ext uri="{BB962C8B-B14F-4D97-AF65-F5344CB8AC3E}">
        <p14:creationId xmlns:p14="http://schemas.microsoft.com/office/powerpoint/2010/main" val="2228568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41605" indent="-141605" algn="just"/>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例えば、ある企業の株価が急上昇した場合、その企業の新製品の発表や、業績が好調であることが考えられ</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ます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lang="en-US"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marL="141605" indent="-141605" algn="just"/>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また、</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株式市場</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全体</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の株価が</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下落している場合、経済不況や政治的不安定が影響している可能性があ</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ります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kumimoji="1" lang="ja-JP" altLang="en-US" sz="1100" dirty="0">
              <a:latin typeface="UD デジタル 教科書体 NK-B" panose="02020700000000000000" pitchFamily="18" charset="-128"/>
              <a:ea typeface="UD デジタル 教科書体 NK-B" panose="02020700000000000000" pitchFamily="18" charset="-128"/>
            </a:endParaRP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3</a:t>
            </a:fld>
            <a:endParaRPr kumimoji="1" lang="ja-JP" altLang="en-US"/>
          </a:p>
        </p:txBody>
      </p:sp>
    </p:spTree>
    <p:extLst>
      <p:ext uri="{BB962C8B-B14F-4D97-AF65-F5344CB8AC3E}">
        <p14:creationId xmlns:p14="http://schemas.microsoft.com/office/powerpoint/2010/main" val="4252906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41605" indent="-141605" algn="just"/>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更に</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、特定の業界の株価動向を追うことで、その業界全体の健康状態や将来の見通しを把握することができ</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ます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lang="en-US"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marL="141605" indent="-141605" algn="just"/>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例えば、テクノロジー企業の株価が上昇している場合、技術革新が進んでいることや消費者需要が高まっていることが</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考えられます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lang="en-US"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marL="141605" indent="-141605" algn="just"/>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このように、株価の動きを分析することで、企業や経済全体の動向をより深く理解することができ</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ます</a:t>
            </a:r>
            <a:r>
              <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lang="ja-JP" altLang="en-US"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株式と経済の関係性を知り、経済に強い人になってくださいね。</a:t>
            </a:r>
            <a:endParaRPr lang="ja-JP" altLang="ja-JP" sz="16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p>
            <a:pPr marL="141605" indent="-141605" algn="just"/>
            <a:endParaRPr kumimoji="1" lang="ja-JP" altLang="en-US" dirty="0"/>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4</a:t>
            </a:fld>
            <a:endParaRPr kumimoji="1" lang="ja-JP" altLang="en-US"/>
          </a:p>
        </p:txBody>
      </p:sp>
    </p:spTree>
    <p:extLst>
      <p:ext uri="{BB962C8B-B14F-4D97-AF65-F5344CB8AC3E}">
        <p14:creationId xmlns:p14="http://schemas.microsoft.com/office/powerpoint/2010/main" val="1230802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600" dirty="0">
                <a:latin typeface="UD デジタル 教科書体 NK-B" panose="02020700000000000000" pitchFamily="18" charset="-128"/>
                <a:ea typeface="UD デジタル 教科書体 NK-B" panose="02020700000000000000" pitchFamily="18" charset="-128"/>
              </a:rPr>
              <a:t>それでは今回はまず日経平均株価について説明します。ニュースとかでもよく聞くワードではないでしょうか。よく、日本の株式会社の株価の平均と考えている人がいますが、正式には次の通りです。</a:t>
            </a:r>
            <a:endParaRPr lang="en-US" altLang="ja-JP" sz="1600" dirty="0">
              <a:latin typeface="UD デジタル 教科書体 NK-B" panose="02020700000000000000" pitchFamily="18" charset="-128"/>
              <a:ea typeface="UD デジタル 教科書体 NK-B" panose="02020700000000000000" pitchFamily="18" charset="-128"/>
            </a:endParaRPr>
          </a:p>
          <a:p>
            <a:r>
              <a:rPr lang="ja-JP" altLang="en-US" sz="1600" dirty="0">
                <a:latin typeface="UD デジタル 教科書体 NK-B" panose="02020700000000000000" pitchFamily="18" charset="-128"/>
                <a:ea typeface="UD デジタル 教科書体 NK-B" panose="02020700000000000000" pitchFamily="18" charset="-128"/>
              </a:rPr>
              <a:t>日経平均株価とは、上場企業のうち東京証券取引所プライム市場に上場している企業のうちの２２５社の平均の株価です。日経２２５とも呼ばれます。これで日経平均株価について理解できましたか。と言われても難しい言葉ばかりですので理解できないですよね。この文章の中でも専門用語がいっぱいですので一つ一つ解説していき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5</a:t>
            </a:fld>
            <a:endParaRPr kumimoji="1" lang="ja-JP" altLang="en-US"/>
          </a:p>
        </p:txBody>
      </p:sp>
    </p:spTree>
    <p:extLst>
      <p:ext uri="{BB962C8B-B14F-4D97-AF65-F5344CB8AC3E}">
        <p14:creationId xmlns:p14="http://schemas.microsoft.com/office/powerpoint/2010/main" val="2831916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それではまず、上場企業について説明していきます。</a:t>
            </a: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6</a:t>
            </a:fld>
            <a:endParaRPr kumimoji="1" lang="ja-JP" altLang="en-US"/>
          </a:p>
        </p:txBody>
      </p:sp>
    </p:spTree>
    <p:extLst>
      <p:ext uri="{BB962C8B-B14F-4D97-AF65-F5344CB8AC3E}">
        <p14:creationId xmlns:p14="http://schemas.microsoft.com/office/powerpoint/2010/main" val="1350609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まずは上場企業の説明ですが、株式会社は株式を発行しその株式と引き換えに出資者から資金を調達します。そしてその株式を証券取引所を通じて自由に売買ができるようになることを上場といいますよって、上場企業とは株式を証券取引所で売買できる企業のことです。また、上場していない企業は株主になっても株式を自由に売買できないということになります。</a:t>
            </a: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7</a:t>
            </a:fld>
            <a:endParaRPr kumimoji="1" lang="ja-JP" altLang="en-US"/>
          </a:p>
        </p:txBody>
      </p:sp>
    </p:spTree>
    <p:extLst>
      <p:ext uri="{BB962C8B-B14F-4D97-AF65-F5344CB8AC3E}">
        <p14:creationId xmlns:p14="http://schemas.microsoft.com/office/powerpoint/2010/main" val="2752982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次は上場企業数についてです。令和６年</a:t>
            </a:r>
            <a:r>
              <a:rPr kumimoji="1" lang="en-US" altLang="ja-JP" sz="1600" dirty="0">
                <a:latin typeface="UD デジタル 教科書体 NK-B" panose="02020700000000000000" pitchFamily="18" charset="-128"/>
                <a:ea typeface="UD デジタル 教科書体 NK-B" panose="02020700000000000000" pitchFamily="18" charset="-128"/>
              </a:rPr>
              <a:t>9</a:t>
            </a:r>
            <a:r>
              <a:rPr kumimoji="1" lang="ja-JP" altLang="en-US" sz="1600" dirty="0">
                <a:latin typeface="UD デジタル 教科書体 NK-B" panose="02020700000000000000" pitchFamily="18" charset="-128"/>
                <a:ea typeface="UD デジタル 教科書体 NK-B" panose="02020700000000000000" pitchFamily="18" charset="-128"/>
              </a:rPr>
              <a:t>月現在、日本の株式会社は約２５０万社ありますが、そのわずか０．２％の約</a:t>
            </a:r>
            <a:r>
              <a:rPr kumimoji="1" lang="en-US" altLang="ja-JP" sz="1600" dirty="0">
                <a:latin typeface="UD デジタル 教科書体 NK-B" panose="02020700000000000000" pitchFamily="18" charset="-128"/>
                <a:ea typeface="UD デジタル 教科書体 NK-B" panose="02020700000000000000" pitchFamily="18" charset="-128"/>
              </a:rPr>
              <a:t>4,000</a:t>
            </a:r>
            <a:r>
              <a:rPr kumimoji="1" lang="ja-JP" altLang="en-US" sz="1600" dirty="0">
                <a:latin typeface="UD デジタル 教科書体 NK-B" panose="02020700000000000000" pitchFamily="18" charset="-128"/>
                <a:ea typeface="UD デジタル 教科書体 NK-B" panose="02020700000000000000" pitchFamily="18" charset="-128"/>
              </a:rPr>
              <a:t>社が上場企業となっています。上場企業になるには厳しい審査を乗り越えなければなりません。よって、上場企業はその審査を越えた優良企業といえます。これで上場企業の意味はわかりましたね。</a:t>
            </a:r>
          </a:p>
          <a:p>
            <a:endParaRPr kumimoji="1" lang="ja-JP" altLang="en-US" dirty="0"/>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8</a:t>
            </a:fld>
            <a:endParaRPr kumimoji="1" lang="ja-JP" altLang="en-US"/>
          </a:p>
        </p:txBody>
      </p:sp>
    </p:spTree>
    <p:extLst>
      <p:ext uri="{BB962C8B-B14F-4D97-AF65-F5344CB8AC3E}">
        <p14:creationId xmlns:p14="http://schemas.microsoft.com/office/powerpoint/2010/main" val="3027935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続いて、東京証券取引所のプライム市場について説明します。</a:t>
            </a:r>
          </a:p>
        </p:txBody>
      </p:sp>
      <p:sp>
        <p:nvSpPr>
          <p:cNvPr id="4" name="スライド番号プレースホルダー 3"/>
          <p:cNvSpPr>
            <a:spLocks noGrp="1"/>
          </p:cNvSpPr>
          <p:nvPr>
            <p:ph type="sldNum" sz="quarter" idx="5"/>
          </p:nvPr>
        </p:nvSpPr>
        <p:spPr/>
        <p:txBody>
          <a:bodyPr/>
          <a:lstStyle/>
          <a:p>
            <a:fld id="{C2F867AE-C4A5-4717-82CE-B2055E20C71A}" type="slidenum">
              <a:rPr kumimoji="1" lang="ja-JP" altLang="en-US" smtClean="0"/>
              <a:t>9</a:t>
            </a:fld>
            <a:endParaRPr kumimoji="1" lang="ja-JP" altLang="en-US"/>
          </a:p>
        </p:txBody>
      </p:sp>
    </p:spTree>
    <p:extLst>
      <p:ext uri="{BB962C8B-B14F-4D97-AF65-F5344CB8AC3E}">
        <p14:creationId xmlns:p14="http://schemas.microsoft.com/office/powerpoint/2010/main" val="4047058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2FF7A-6C8B-40F3-88B2-7C904DF1D6D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94CB5C8-FA9D-401B-A162-152E4FF6B0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C7FF8A0-6E2B-486B-8D8F-25323C04F67E}"/>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4A47C4FA-8221-4A9A-BF13-ABE41509A4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B1031CA-C7FD-430B-AD6A-4CFE98BDBF83}"/>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3632502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710024-F5FD-4E7C-87D8-238ED8B182CA}"/>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71B2BA6-A246-4155-88E6-BC4A23B81BE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E99C56-943A-49D4-93A5-9E5CE1A5FCF3}"/>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4F62042D-3EA0-4C2F-9B53-B5A389240C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299AE78-4CD7-4C2F-BCF8-31874F8AED7D}"/>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403566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5C7266E-DDAD-4397-A372-BD3A5D27322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3D37A75-24AA-4C0A-A325-ED52AF00AFF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305BA0-CF62-4606-A41A-A752DAC07E10}"/>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51589404-30D3-4ADA-A1D8-1F54CD6D1FF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A0D8D1-6534-490A-9A9B-74B2BDBA87FC}"/>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4126945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6FFE38-318F-4B9E-9DE0-094604116E5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444897D-B0D5-47E4-8EB5-06C4075E501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3742D2D-0475-4ACD-8AE5-D5FDC103CDA4}"/>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531AAE03-B328-4B96-A75D-1ED11A7093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526BCFB-1762-4555-B76C-519D9E9B55C7}"/>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341695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DCB0E7-C56E-45BA-8903-C18FA62BC8E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446476-9E08-4848-946D-9A2FF6EF1D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7F1F4CD-FDFE-4C66-87AF-7ACF4B03C02D}"/>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EA854843-2D77-40DC-9300-9B4E8F52950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BCB84C7-5989-4811-94B0-08D2D328297E}"/>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418684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6D6636-5305-4AFC-B979-282CA3EC88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022D771-8603-433B-B93D-45518EBE685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A4B8509-4DAB-4503-A402-B3B01735B1E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AD85E80-98A2-4BBC-9589-0A7329E44567}"/>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6" name="フッター プレースホルダー 5">
            <a:extLst>
              <a:ext uri="{FF2B5EF4-FFF2-40B4-BE49-F238E27FC236}">
                <a16:creationId xmlns:a16="http://schemas.microsoft.com/office/drawing/2014/main" id="{F815D6A4-E019-41E3-8C48-B3AF0F8E827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B922417-63EA-48BB-8462-738498F2C14A}"/>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1020243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595C97-1FF4-4441-A1C7-1524845A83B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B50627-00A2-46B4-AC85-A492E5256E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10EDB08-203D-4FEB-8946-19ED043B663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BC80179-CCF6-4BD2-951F-820FD0055C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7C60487-E6DF-4CE2-BD95-C568D29D11F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515739-FC85-4682-85D3-6BE42994DF6C}"/>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8" name="フッター プレースホルダー 7">
            <a:extLst>
              <a:ext uri="{FF2B5EF4-FFF2-40B4-BE49-F238E27FC236}">
                <a16:creationId xmlns:a16="http://schemas.microsoft.com/office/drawing/2014/main" id="{D935BB4F-F380-47F0-9A23-FB6A8D3B407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1631371-097B-47F9-B3B8-61961F5F2200}"/>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1982285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3D5C6E-6510-4AC3-B85E-BBF5D1810F6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72E9903-0931-4695-8B3C-BBF611269446}"/>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4" name="フッター プレースホルダー 3">
            <a:extLst>
              <a:ext uri="{FF2B5EF4-FFF2-40B4-BE49-F238E27FC236}">
                <a16:creationId xmlns:a16="http://schemas.microsoft.com/office/drawing/2014/main" id="{E8789196-C5F3-491F-970B-20E719ECD57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4418008-CC2B-40F5-8BFA-DE3FCFD2032C}"/>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37274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051497D-D7D5-43F4-B513-A0C602A7E8FD}"/>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3" name="フッター プレースホルダー 2">
            <a:extLst>
              <a:ext uri="{FF2B5EF4-FFF2-40B4-BE49-F238E27FC236}">
                <a16:creationId xmlns:a16="http://schemas.microsoft.com/office/drawing/2014/main" id="{801EDD6D-0F99-4699-BF2B-94757D1B50C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A7FB71-00FE-43C8-989E-6492A319DF83}"/>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47540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AEF708-6AA1-4FA7-95A5-4A9933C8080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913C18F-DCEB-4489-93E5-3BC4202A23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8D31CEB-3E21-4FDA-9AF4-47C2C65A13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BD824C-C5E7-4D0A-A0DA-F19929401758}"/>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6" name="フッター プレースホルダー 5">
            <a:extLst>
              <a:ext uri="{FF2B5EF4-FFF2-40B4-BE49-F238E27FC236}">
                <a16:creationId xmlns:a16="http://schemas.microsoft.com/office/drawing/2014/main" id="{FCB0D1B2-8CE9-43F4-B833-152FF26699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6C78327-764C-4914-B371-9F1D6E5A5716}"/>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3906410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F87700-5B60-4955-B7C5-5E874CC0B98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44158CE-1255-4ADD-818E-0DBCBE8BD7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235823C-C97E-456D-A449-81889CAAC3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4408D52-4DEA-4B8B-903A-716FF44A697B}"/>
              </a:ext>
            </a:extLst>
          </p:cNvPr>
          <p:cNvSpPr>
            <a:spLocks noGrp="1"/>
          </p:cNvSpPr>
          <p:nvPr>
            <p:ph type="dt" sz="half" idx="10"/>
          </p:nvPr>
        </p:nvSpPr>
        <p:spPr/>
        <p:txBody>
          <a:bodyPr/>
          <a:lstStyle/>
          <a:p>
            <a:fld id="{74FB6A3C-8CB8-4CB0-9CA4-8EB4F57058B6}" type="datetimeFigureOut">
              <a:rPr kumimoji="1" lang="ja-JP" altLang="en-US" smtClean="0"/>
              <a:t>2026/3/3</a:t>
            </a:fld>
            <a:endParaRPr kumimoji="1" lang="ja-JP" altLang="en-US"/>
          </a:p>
        </p:txBody>
      </p:sp>
      <p:sp>
        <p:nvSpPr>
          <p:cNvPr id="6" name="フッター プレースホルダー 5">
            <a:extLst>
              <a:ext uri="{FF2B5EF4-FFF2-40B4-BE49-F238E27FC236}">
                <a16:creationId xmlns:a16="http://schemas.microsoft.com/office/drawing/2014/main" id="{A257828A-A27D-4D6F-A3EF-14E8770139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88F4734-A91B-4709-A7F4-A1EC6B1E3272}"/>
              </a:ext>
            </a:extLst>
          </p:cNvPr>
          <p:cNvSpPr>
            <a:spLocks noGrp="1"/>
          </p:cNvSpPr>
          <p:nvPr>
            <p:ph type="sldNum" sz="quarter" idx="12"/>
          </p:nvPr>
        </p:nvSpPr>
        <p:spPr/>
        <p:txBody>
          <a:body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2969756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8A556CA-44FB-4795-9A15-4C5AC83750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3DA98B0-81F0-419C-9A8A-36D1014D56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4CA7E0E-0C41-4A1D-AD0F-F58FCEC148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B6A3C-8CB8-4CB0-9CA4-8EB4F57058B6}" type="datetimeFigureOut">
              <a:rPr kumimoji="1" lang="ja-JP" altLang="en-US" smtClean="0"/>
              <a:t>2026/3/3</a:t>
            </a:fld>
            <a:endParaRPr kumimoji="1" lang="ja-JP" altLang="en-US"/>
          </a:p>
        </p:txBody>
      </p:sp>
      <p:sp>
        <p:nvSpPr>
          <p:cNvPr id="5" name="フッター プレースホルダー 4">
            <a:extLst>
              <a:ext uri="{FF2B5EF4-FFF2-40B4-BE49-F238E27FC236}">
                <a16:creationId xmlns:a16="http://schemas.microsoft.com/office/drawing/2014/main" id="{0FBECAEB-EB6E-497E-A72C-FDDB6FE40A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CDCDC-8E0B-45ED-8E0B-D7CB138737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EC41D8-B604-4EB2-85CC-6FB76ACD8D53}" type="slidenum">
              <a:rPr kumimoji="1" lang="ja-JP" altLang="en-US" smtClean="0"/>
              <a:t>‹#›</a:t>
            </a:fld>
            <a:endParaRPr kumimoji="1" lang="ja-JP" altLang="en-US"/>
          </a:p>
        </p:txBody>
      </p:sp>
    </p:spTree>
    <p:extLst>
      <p:ext uri="{BB962C8B-B14F-4D97-AF65-F5344CB8AC3E}">
        <p14:creationId xmlns:p14="http://schemas.microsoft.com/office/powerpoint/2010/main" val="413999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8.xml"/><Relationship Id="rId7" Type="http://schemas.openxmlformats.org/officeDocument/2006/relationships/diagramColors" Target="../diagrams/colors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93780C-2487-4CBF-9E88-10F59E55586E}"/>
              </a:ext>
            </a:extLst>
          </p:cNvPr>
          <p:cNvSpPr>
            <a:spLocks noGrp="1"/>
          </p:cNvSpPr>
          <p:nvPr>
            <p:ph type="ctrTitle"/>
          </p:nvPr>
        </p:nvSpPr>
        <p:spPr>
          <a:xfrm>
            <a:off x="1177471" y="678543"/>
            <a:ext cx="10303933" cy="2960914"/>
          </a:xfrm>
        </p:spPr>
        <p:txBody>
          <a:bodyPr>
            <a:normAutofit fontScale="90000"/>
          </a:bodyPr>
          <a:lstStyle/>
          <a:p>
            <a:r>
              <a:rPr lang="ja-JP" altLang="en-US" dirty="0">
                <a:latin typeface="UD デジタル 教科書体 NK-B" panose="02020700000000000000" pitchFamily="18" charset="-128"/>
                <a:ea typeface="UD デジタル 教科書体 NK-B" panose="02020700000000000000" pitchFamily="18" charset="-128"/>
              </a:rPr>
              <a:t>株式に関する学習①　</a:t>
            </a:r>
            <a:br>
              <a:rPr lang="en-US" altLang="ja-JP" dirty="0">
                <a:latin typeface="UD デジタル 教科書体 NK-B" panose="02020700000000000000" pitchFamily="18" charset="-128"/>
                <a:ea typeface="UD デジタル 教科書体 NK-B" panose="02020700000000000000" pitchFamily="18" charset="-128"/>
              </a:rPr>
            </a:br>
            <a:br>
              <a:rPr lang="en-US" altLang="ja-JP" dirty="0">
                <a:latin typeface="UD デジタル 教科書体 NK-B" panose="02020700000000000000" pitchFamily="18" charset="-128"/>
                <a:ea typeface="UD デジタル 教科書体 NK-B" panose="02020700000000000000" pitchFamily="18" charset="-128"/>
              </a:rPr>
            </a:br>
            <a:r>
              <a:rPr lang="ja-JP" altLang="en-US" dirty="0">
                <a:latin typeface="UD デジタル 教科書体 NK-B" panose="02020700000000000000" pitchFamily="18" charset="-128"/>
                <a:ea typeface="UD デジタル 教科書体 NK-B" panose="02020700000000000000" pitchFamily="18" charset="-128"/>
              </a:rPr>
              <a:t>株式を学ぶ意義と</a:t>
            </a:r>
            <a:r>
              <a:rPr kumimoji="1" lang="ja-JP" altLang="en-US" dirty="0">
                <a:latin typeface="UD デジタル 教科書体 NK-B" panose="02020700000000000000" pitchFamily="18" charset="-128"/>
                <a:ea typeface="UD デジタル 教科書体 NK-B" panose="02020700000000000000" pitchFamily="18" charset="-128"/>
              </a:rPr>
              <a:t>日経平均株価</a:t>
            </a:r>
          </a:p>
        </p:txBody>
      </p:sp>
    </p:spTree>
    <p:extLst>
      <p:ext uri="{BB962C8B-B14F-4D97-AF65-F5344CB8AC3E}">
        <p14:creationId xmlns:p14="http://schemas.microsoft.com/office/powerpoint/2010/main" val="250009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2F07134-6CF3-4D00-8079-855C1BB6324D}"/>
              </a:ext>
            </a:extLst>
          </p:cNvPr>
          <p:cNvSpPr txBox="1"/>
          <p:nvPr/>
        </p:nvSpPr>
        <p:spPr>
          <a:xfrm>
            <a:off x="215900" y="679549"/>
            <a:ext cx="11159081" cy="646331"/>
          </a:xfrm>
          <a:prstGeom prst="rect">
            <a:avLst/>
          </a:prstGeom>
          <a:noFill/>
        </p:spPr>
        <p:txBody>
          <a:bodyPr wrap="square" rtlCol="0">
            <a:spAutoFit/>
          </a:bodyPr>
          <a:lstStyle/>
          <a:p>
            <a:r>
              <a:rPr kumimoji="1" lang="ja-JP" altLang="en-US" sz="3600" dirty="0">
                <a:solidFill>
                  <a:srgbClr val="FF0000"/>
                </a:solidFill>
                <a:latin typeface="UD デジタル 教科書体 NK-B" panose="02020700000000000000" pitchFamily="18" charset="-128"/>
                <a:ea typeface="UD デジタル 教科書体 NK-B" panose="02020700000000000000" pitchFamily="18" charset="-128"/>
              </a:rPr>
              <a:t>日本の代表的な証券取引所：東京証券取引所</a:t>
            </a:r>
            <a:endParaRPr kumimoji="1" lang="en-US" altLang="ja-JP" sz="36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19" name="タイトル 1">
            <a:extLst>
              <a:ext uri="{FF2B5EF4-FFF2-40B4-BE49-F238E27FC236}">
                <a16:creationId xmlns:a16="http://schemas.microsoft.com/office/drawing/2014/main" id="{14AB976C-AD93-4CFA-BDFF-11CAAD7DB30B}"/>
              </a:ext>
            </a:extLst>
          </p:cNvPr>
          <p:cNvSpPr txBox="1">
            <a:spLocks/>
          </p:cNvSpPr>
          <p:nvPr/>
        </p:nvSpPr>
        <p:spPr>
          <a:xfrm>
            <a:off x="0" y="201712"/>
            <a:ext cx="4682632" cy="4778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graphicFrame>
        <p:nvGraphicFramePr>
          <p:cNvPr id="4" name="表 3">
            <a:extLst>
              <a:ext uri="{FF2B5EF4-FFF2-40B4-BE49-F238E27FC236}">
                <a16:creationId xmlns:a16="http://schemas.microsoft.com/office/drawing/2014/main" id="{F3ECF6B2-5BB7-7B60-9F59-0002A669D2B6}"/>
              </a:ext>
            </a:extLst>
          </p:cNvPr>
          <p:cNvGraphicFramePr>
            <a:graphicFrameLocks noGrp="1"/>
          </p:cNvGraphicFramePr>
          <p:nvPr>
            <p:extLst>
              <p:ext uri="{D42A27DB-BD31-4B8C-83A1-F6EECF244321}">
                <p14:modId xmlns:p14="http://schemas.microsoft.com/office/powerpoint/2010/main" val="1490368520"/>
              </p:ext>
            </p:extLst>
          </p:nvPr>
        </p:nvGraphicFramePr>
        <p:xfrm>
          <a:off x="215900" y="1325880"/>
          <a:ext cx="11451381" cy="5316221"/>
        </p:xfrm>
        <a:graphic>
          <a:graphicData uri="http://schemas.openxmlformats.org/drawingml/2006/table">
            <a:tbl>
              <a:tblPr firstRow="1" firstCol="1" bandRow="1">
                <a:tableStyleId>{5C22544A-7EE6-4342-B048-85BDC9FD1C3A}</a:tableStyleId>
              </a:tblPr>
              <a:tblGrid>
                <a:gridCol w="2562370">
                  <a:extLst>
                    <a:ext uri="{9D8B030D-6E8A-4147-A177-3AD203B41FA5}">
                      <a16:colId xmlns:a16="http://schemas.microsoft.com/office/drawing/2014/main" val="412008311"/>
                    </a:ext>
                  </a:extLst>
                </a:gridCol>
                <a:gridCol w="2231605">
                  <a:extLst>
                    <a:ext uri="{9D8B030D-6E8A-4147-A177-3AD203B41FA5}">
                      <a16:colId xmlns:a16="http://schemas.microsoft.com/office/drawing/2014/main" val="833813783"/>
                    </a:ext>
                  </a:extLst>
                </a:gridCol>
                <a:gridCol w="2748910">
                  <a:extLst>
                    <a:ext uri="{9D8B030D-6E8A-4147-A177-3AD203B41FA5}">
                      <a16:colId xmlns:a16="http://schemas.microsoft.com/office/drawing/2014/main" val="1736154590"/>
                    </a:ext>
                  </a:extLst>
                </a:gridCol>
                <a:gridCol w="3908496">
                  <a:extLst>
                    <a:ext uri="{9D8B030D-6E8A-4147-A177-3AD203B41FA5}">
                      <a16:colId xmlns:a16="http://schemas.microsoft.com/office/drawing/2014/main" val="105237665"/>
                    </a:ext>
                  </a:extLst>
                </a:gridCol>
              </a:tblGrid>
              <a:tr h="904905">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証券取引所</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en-US" sz="2400" kern="100" dirty="0">
                          <a:effectLst/>
                          <a:latin typeface="UD デジタル 教科書体 NK-B" panose="02020700000000000000" pitchFamily="18" charset="-128"/>
                          <a:ea typeface="UD デジタル 教科書体 NK-B" panose="02020700000000000000" pitchFamily="18" charset="-128"/>
                        </a:rPr>
                        <a:t>2022</a:t>
                      </a:r>
                      <a:r>
                        <a:rPr lang="ja-JP" altLang="en-US" sz="2400" kern="100" dirty="0">
                          <a:effectLst/>
                          <a:latin typeface="UD デジタル 教科書体 NK-B" panose="02020700000000000000" pitchFamily="18" charset="-128"/>
                          <a:ea typeface="UD デジタル 教科書体 NK-B" panose="02020700000000000000" pitchFamily="18" charset="-128"/>
                        </a:rPr>
                        <a:t>年</a:t>
                      </a:r>
                      <a:r>
                        <a:rPr lang="ja-JP" sz="2400" kern="100" dirty="0">
                          <a:effectLst/>
                          <a:latin typeface="UD デジタル 教科書体 NK-B" panose="02020700000000000000" pitchFamily="18" charset="-128"/>
                          <a:ea typeface="UD デジタル 教科書体 NK-B" panose="02020700000000000000" pitchFamily="18" charset="-128"/>
                        </a:rPr>
                        <a:t>３月</a:t>
                      </a:r>
                      <a:endParaRPr lang="en-US" altLang="ja-JP" sz="2400" kern="100" dirty="0">
                        <a:effectLst/>
                        <a:latin typeface="UD デジタル 教科書体 NK-B" panose="02020700000000000000" pitchFamily="18" charset="-128"/>
                        <a:ea typeface="UD デジタル 教科書体 NK-B" panose="02020700000000000000" pitchFamily="18" charset="-128"/>
                      </a:endParaRPr>
                    </a:p>
                    <a:p>
                      <a:pPr algn="ctr"/>
                      <a:r>
                        <a:rPr lang="ja-JP" sz="2400" kern="100" dirty="0">
                          <a:effectLst/>
                          <a:latin typeface="UD デジタル 教科書体 NK-B" panose="02020700000000000000" pitchFamily="18" charset="-128"/>
                          <a:ea typeface="UD デジタル 教科書体 NK-B" panose="02020700000000000000" pitchFamily="18" charset="-128"/>
                        </a:rPr>
                        <a:t>までの市場名</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２０２２年</a:t>
                      </a:r>
                      <a:endParaRPr lang="en-US" altLang="ja-JP" sz="2400" kern="100" dirty="0">
                        <a:effectLst/>
                        <a:latin typeface="UD デジタル 教科書体 NK-B" panose="02020700000000000000" pitchFamily="18" charset="-128"/>
                        <a:ea typeface="UD デジタル 教科書体 NK-B" panose="02020700000000000000" pitchFamily="18" charset="-128"/>
                      </a:endParaRPr>
                    </a:p>
                    <a:p>
                      <a:pPr algn="ctr"/>
                      <a:r>
                        <a:rPr lang="ja-JP" sz="2400" kern="100" dirty="0">
                          <a:effectLst/>
                          <a:latin typeface="UD デジタル 教科書体 NK-B" panose="02020700000000000000" pitchFamily="18" charset="-128"/>
                          <a:ea typeface="UD デジタル 教科書体 NK-B" panose="02020700000000000000" pitchFamily="18" charset="-128"/>
                        </a:rPr>
                        <a:t>４月より</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特　徴</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76871732"/>
                  </a:ext>
                </a:extLst>
              </a:tr>
              <a:tr h="1203086">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東京証券取引所</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第１部</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3200" kern="100" dirty="0">
                          <a:solidFill>
                            <a:srgbClr val="FF0000"/>
                          </a:solidFill>
                          <a:effectLst/>
                          <a:latin typeface="UD デジタル 教科書体 NK-B" panose="02020700000000000000" pitchFamily="18" charset="-128"/>
                          <a:ea typeface="UD デジタル 教科書体 NK-B" panose="02020700000000000000" pitchFamily="18" charset="-128"/>
                        </a:rPr>
                        <a:t>プライム</a:t>
                      </a:r>
                      <a:endParaRPr lang="en-US" altLang="ja-JP" sz="3200" kern="100" dirty="0">
                        <a:solidFill>
                          <a:srgbClr val="FF0000"/>
                        </a:solidFill>
                        <a:effectLst/>
                        <a:latin typeface="UD デジタル 教科書体 NK-B" panose="02020700000000000000" pitchFamily="18" charset="-128"/>
                        <a:ea typeface="UD デジタル 教科書体 NK-B" panose="02020700000000000000" pitchFamily="18" charset="-128"/>
                      </a:endParaRPr>
                    </a:p>
                    <a:p>
                      <a:pPr algn="ctr"/>
                      <a:r>
                        <a:rPr lang="ja-JP" sz="3200" kern="100" dirty="0">
                          <a:effectLst/>
                          <a:latin typeface="UD デジタル 教科書体 NK-B" panose="02020700000000000000" pitchFamily="18" charset="-128"/>
                          <a:ea typeface="UD デジタル 教科書体 NK-B" panose="02020700000000000000" pitchFamily="18" charset="-128"/>
                        </a:rPr>
                        <a:t>市場</a:t>
                      </a:r>
                      <a:endParaRPr lang="ja-JP" sz="32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just"/>
                      <a:r>
                        <a:rPr lang="ja-JP" sz="2400" kern="100">
                          <a:effectLst/>
                          <a:latin typeface="UD デジタル 教科書体 NK-B" panose="02020700000000000000" pitchFamily="18" charset="-128"/>
                          <a:ea typeface="UD デジタル 教科書体 NK-B" panose="02020700000000000000" pitchFamily="18" charset="-128"/>
                        </a:rPr>
                        <a:t>多くの機関投資家の投資対象になりうる規模の時価総額の企業。</a:t>
                      </a:r>
                      <a:endParaRPr lang="ja-JP" sz="2400" kern="10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963996309"/>
                  </a:ext>
                </a:extLst>
              </a:tr>
              <a:tr h="1203086">
                <a:tc>
                  <a:txBody>
                    <a:bodyPr/>
                    <a:lstStyle/>
                    <a:p>
                      <a:pPr algn="ctr"/>
                      <a:r>
                        <a:rPr lang="ja-JP" sz="2400" kern="100">
                          <a:effectLst/>
                          <a:latin typeface="UD デジタル 教科書体 NK-B" panose="02020700000000000000" pitchFamily="18" charset="-128"/>
                          <a:ea typeface="UD デジタル 教科書体 NK-B" panose="02020700000000000000" pitchFamily="18" charset="-128"/>
                        </a:rPr>
                        <a:t>東京証券取引所</a:t>
                      </a:r>
                      <a:endParaRPr lang="ja-JP" sz="2400" kern="10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第２部</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3200" kern="100" dirty="0">
                          <a:solidFill>
                            <a:srgbClr val="FF0000"/>
                          </a:solidFill>
                          <a:effectLst/>
                          <a:latin typeface="UD デジタル 教科書体 NK-B" panose="02020700000000000000" pitchFamily="18" charset="-128"/>
                          <a:ea typeface="UD デジタル 教科書体 NK-B" panose="02020700000000000000" pitchFamily="18" charset="-128"/>
                        </a:rPr>
                        <a:t>スタンダード</a:t>
                      </a:r>
                      <a:endParaRPr lang="en-US" altLang="ja-JP" sz="3200" kern="100" dirty="0">
                        <a:solidFill>
                          <a:srgbClr val="FF0000"/>
                        </a:solidFill>
                        <a:effectLst/>
                        <a:latin typeface="UD デジタル 教科書体 NK-B" panose="02020700000000000000" pitchFamily="18" charset="-128"/>
                        <a:ea typeface="UD デジタル 教科書体 NK-B" panose="02020700000000000000" pitchFamily="18" charset="-128"/>
                      </a:endParaRPr>
                    </a:p>
                    <a:p>
                      <a:pPr algn="ctr"/>
                      <a:r>
                        <a:rPr lang="ja-JP" sz="3200" kern="100" dirty="0">
                          <a:effectLst/>
                          <a:latin typeface="UD デジタル 教科書体 NK-B" panose="02020700000000000000" pitchFamily="18" charset="-128"/>
                          <a:ea typeface="UD デジタル 教科書体 NK-B" panose="02020700000000000000" pitchFamily="18" charset="-128"/>
                        </a:rPr>
                        <a:t>市場</a:t>
                      </a:r>
                      <a:endParaRPr lang="ja-JP" sz="32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just"/>
                      <a:r>
                        <a:rPr lang="ja-JP" sz="2400" kern="100" dirty="0">
                          <a:effectLst/>
                          <a:latin typeface="UD デジタル 教科書体 NK-B" panose="02020700000000000000" pitchFamily="18" charset="-128"/>
                          <a:ea typeface="UD デジタル 教科書体 NK-B" panose="02020700000000000000" pitchFamily="18" charset="-128"/>
                        </a:rPr>
                        <a:t>公開された市場における投資対象として一定の時価総額を</a:t>
                      </a:r>
                      <a:r>
                        <a:rPr lang="ja-JP" altLang="en-US" sz="2400" kern="100" dirty="0">
                          <a:effectLst/>
                          <a:latin typeface="UD デジタル 教科書体 NK-B" panose="02020700000000000000" pitchFamily="18" charset="-128"/>
                          <a:ea typeface="UD デジタル 教科書体 NK-B" panose="02020700000000000000" pitchFamily="18" charset="-128"/>
                        </a:rPr>
                        <a:t>も</a:t>
                      </a:r>
                      <a:r>
                        <a:rPr lang="ja-JP" sz="2400" kern="100" dirty="0">
                          <a:effectLst/>
                          <a:latin typeface="UD デジタル 教科書体 NK-B" panose="02020700000000000000" pitchFamily="18" charset="-128"/>
                          <a:ea typeface="UD デジタル 教科書体 NK-B" panose="02020700000000000000" pitchFamily="18" charset="-128"/>
                        </a:rPr>
                        <a:t>つ企業。</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744001814"/>
                  </a:ext>
                </a:extLst>
              </a:tr>
              <a:tr h="581345">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東京証券取引所</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en-US" sz="2400" kern="100">
                          <a:effectLst/>
                          <a:latin typeface="UD デジタル 教科書体 NK-B" panose="02020700000000000000" pitchFamily="18" charset="-128"/>
                          <a:ea typeface="UD デジタル 教科書体 NK-B" panose="02020700000000000000" pitchFamily="18" charset="-128"/>
                        </a:rPr>
                        <a:t>JASDAQ</a:t>
                      </a:r>
                      <a:endParaRPr lang="ja-JP" sz="2400" kern="10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rowSpan="2">
                  <a:txBody>
                    <a:bodyPr/>
                    <a:lstStyle/>
                    <a:p>
                      <a:pPr algn="ctr"/>
                      <a:r>
                        <a:rPr lang="ja-JP" sz="3200" kern="100" dirty="0">
                          <a:solidFill>
                            <a:srgbClr val="FF0000"/>
                          </a:solidFill>
                          <a:effectLst/>
                          <a:latin typeface="UD デジタル 教科書体 NK-B" panose="02020700000000000000" pitchFamily="18" charset="-128"/>
                          <a:ea typeface="UD デジタル 教科書体 NK-B" panose="02020700000000000000" pitchFamily="18" charset="-128"/>
                        </a:rPr>
                        <a:t>グロース</a:t>
                      </a:r>
                      <a:endParaRPr lang="en-US" altLang="ja-JP" sz="3200" kern="100" dirty="0">
                        <a:solidFill>
                          <a:srgbClr val="FF0000"/>
                        </a:solidFill>
                        <a:effectLst/>
                        <a:latin typeface="UD デジタル 教科書体 NK-B" panose="02020700000000000000" pitchFamily="18" charset="-128"/>
                        <a:ea typeface="UD デジタル 教科書体 NK-B" panose="02020700000000000000" pitchFamily="18" charset="-128"/>
                      </a:endParaRPr>
                    </a:p>
                    <a:p>
                      <a:pPr algn="ctr"/>
                      <a:r>
                        <a:rPr lang="ja-JP" altLang="en-US" sz="32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市場</a:t>
                      </a:r>
                      <a:endParaRPr lang="ja-JP" sz="32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rowSpan="2">
                  <a:txBody>
                    <a:bodyPr/>
                    <a:lstStyle/>
                    <a:p>
                      <a:pPr algn="just"/>
                      <a:r>
                        <a:rPr lang="ja-JP" altLang="en-US" sz="2400" kern="100" dirty="0">
                          <a:solidFill>
                            <a:srgbClr val="FF0000"/>
                          </a:solidFill>
                          <a:effectLst/>
                          <a:latin typeface="UD デジタル 教科書体 NK-B" panose="02020700000000000000" pitchFamily="18" charset="-128"/>
                          <a:ea typeface="UD デジタル 教科書体 NK-B" panose="02020700000000000000" pitchFamily="18" charset="-128"/>
                        </a:rPr>
                        <a:t>新興企業向け市場。</a:t>
                      </a:r>
                      <a:endParaRPr lang="en-US" altLang="ja-JP" sz="2400" kern="100" dirty="0">
                        <a:solidFill>
                          <a:srgbClr val="FF0000"/>
                        </a:solidFill>
                        <a:effectLst/>
                        <a:latin typeface="UD デジタル 教科書体 NK-B" panose="02020700000000000000" pitchFamily="18" charset="-128"/>
                        <a:ea typeface="UD デジタル 教科書体 NK-B" panose="02020700000000000000" pitchFamily="18" charset="-128"/>
                      </a:endParaRPr>
                    </a:p>
                    <a:p>
                      <a:pPr algn="just"/>
                      <a:r>
                        <a:rPr lang="ja-JP" sz="2400" kern="100" dirty="0">
                          <a:effectLst/>
                          <a:latin typeface="UD デジタル 教科書体 NK-B" panose="02020700000000000000" pitchFamily="18" charset="-128"/>
                          <a:ea typeface="UD デジタル 教科書体 NK-B" panose="02020700000000000000" pitchFamily="18" charset="-128"/>
                        </a:rPr>
                        <a:t>高い成長可能性を実現するための事業計画等の適切な開示が行われ、一定の市場評価が得られる企業。</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58192489"/>
                  </a:ext>
                </a:extLst>
              </a:tr>
              <a:tr h="1423799">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東京証券取引所</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a:txBody>
                    <a:bodyPr/>
                    <a:lstStyle/>
                    <a:p>
                      <a:pPr algn="ctr"/>
                      <a:r>
                        <a:rPr lang="ja-JP" sz="2400" kern="100" dirty="0">
                          <a:effectLst/>
                          <a:latin typeface="UD デジタル 教科書体 NK-B" panose="02020700000000000000" pitchFamily="18" charset="-128"/>
                          <a:ea typeface="UD デジタル 教科書体 NK-B" panose="02020700000000000000" pitchFamily="18" charset="-128"/>
                        </a:rPr>
                        <a:t>マザーズ</a:t>
                      </a:r>
                      <a:endParaRPr lang="ja-JP" sz="24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endParaRPr>
                    </a:p>
                  </a:txBody>
                  <a:tcPr marL="68580" marR="68580" marT="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356427122"/>
                  </a:ext>
                </a:extLst>
              </a:tr>
            </a:tbl>
          </a:graphicData>
        </a:graphic>
      </p:graphicFrame>
    </p:spTree>
    <p:extLst>
      <p:ext uri="{BB962C8B-B14F-4D97-AF65-F5344CB8AC3E}">
        <p14:creationId xmlns:p14="http://schemas.microsoft.com/office/powerpoint/2010/main" val="1926011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77E14F-CBF2-4D86-9ED9-71E64AA7C049}"/>
              </a:ext>
            </a:extLst>
          </p:cNvPr>
          <p:cNvSpPr>
            <a:spLocks noGrp="1"/>
          </p:cNvSpPr>
          <p:nvPr>
            <p:ph type="ctrTitle"/>
          </p:nvPr>
        </p:nvSpPr>
        <p:spPr>
          <a:xfrm>
            <a:off x="0" y="175307"/>
            <a:ext cx="4821528" cy="477837"/>
          </a:xfrm>
        </p:spPr>
        <p:txBody>
          <a:bodyPr>
            <a:noAutofi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
        <p:nvSpPr>
          <p:cNvPr id="3" name="字幕 2">
            <a:extLst>
              <a:ext uri="{FF2B5EF4-FFF2-40B4-BE49-F238E27FC236}">
                <a16:creationId xmlns:a16="http://schemas.microsoft.com/office/drawing/2014/main" id="{20FA3D44-2040-4484-9D70-F047469D3B70}"/>
              </a:ext>
            </a:extLst>
          </p:cNvPr>
          <p:cNvSpPr>
            <a:spLocks noGrp="1"/>
          </p:cNvSpPr>
          <p:nvPr>
            <p:ph type="subTitle" idx="1"/>
          </p:nvPr>
        </p:nvSpPr>
        <p:spPr>
          <a:xfrm>
            <a:off x="1820323" y="934136"/>
            <a:ext cx="7918037" cy="1210350"/>
          </a:xfrm>
        </p:spPr>
        <p:txBody>
          <a:bodyPr>
            <a:noAutofit/>
          </a:bodyPr>
          <a:lstStyle/>
          <a:p>
            <a:r>
              <a:rPr kumimoji="1" lang="ja-JP" altLang="en-US" sz="8800" dirty="0">
                <a:latin typeface="UD デジタル 教科書体 NK-B" panose="02020700000000000000" pitchFamily="18" charset="-128"/>
                <a:ea typeface="UD デジタル 教科書体 NK-B" panose="02020700000000000000" pitchFamily="18" charset="-128"/>
              </a:rPr>
              <a:t>日経平均株価</a:t>
            </a:r>
          </a:p>
        </p:txBody>
      </p:sp>
      <p:sp>
        <p:nvSpPr>
          <p:cNvPr id="4" name="四角形: 角を丸くする 3">
            <a:extLst>
              <a:ext uri="{FF2B5EF4-FFF2-40B4-BE49-F238E27FC236}">
                <a16:creationId xmlns:a16="http://schemas.microsoft.com/office/drawing/2014/main" id="{74BB902A-8663-4CAA-AD07-F05F57F605FC}"/>
              </a:ext>
            </a:extLst>
          </p:cNvPr>
          <p:cNvSpPr/>
          <p:nvPr/>
        </p:nvSpPr>
        <p:spPr>
          <a:xfrm>
            <a:off x="630148" y="2574687"/>
            <a:ext cx="10952251" cy="3630169"/>
          </a:xfrm>
          <a:prstGeom prst="roundRect">
            <a:avLst/>
          </a:prstGeom>
          <a:ln w="79375">
            <a:solidFill>
              <a:srgbClr val="0000FF"/>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4800" dirty="0">
                <a:latin typeface="UD デジタル 教科書体 NK-B" panose="02020700000000000000" pitchFamily="18" charset="-128"/>
                <a:ea typeface="UD デジタル 教科書体 NK-B" panose="02020700000000000000" pitchFamily="18" charset="-128"/>
              </a:rPr>
              <a:t>日経平均株価とは、</a:t>
            </a:r>
            <a:r>
              <a:rPr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上場企業</a:t>
            </a:r>
            <a:r>
              <a:rPr lang="ja-JP" altLang="en-US" sz="4800" dirty="0">
                <a:latin typeface="UD デジタル 教科書体 NK-B" panose="02020700000000000000" pitchFamily="18" charset="-128"/>
                <a:ea typeface="UD デジタル 教科書体 NK-B" panose="02020700000000000000" pitchFamily="18" charset="-128"/>
              </a:rPr>
              <a:t>のうち</a:t>
            </a:r>
            <a:endParaRPr lang="en-US" altLang="ja-JP" sz="4800" dirty="0">
              <a:latin typeface="UD デジタル 教科書体 NK-B" panose="02020700000000000000" pitchFamily="18" charset="-128"/>
              <a:ea typeface="UD デジタル 教科書体 NK-B" panose="02020700000000000000" pitchFamily="18" charset="-128"/>
            </a:endParaRPr>
          </a:p>
          <a:p>
            <a:r>
              <a:rPr lang="ja-JP" altLang="en-US" sz="4800" dirty="0">
                <a:solidFill>
                  <a:schemeClr val="tx1"/>
                </a:solidFill>
                <a:latin typeface="UD デジタル 教科書体 NK-B" panose="02020700000000000000" pitchFamily="18" charset="-128"/>
                <a:ea typeface="UD デジタル 教科書体 NK-B" panose="02020700000000000000" pitchFamily="18" charset="-128"/>
              </a:rPr>
              <a:t>東京証券取引所</a:t>
            </a:r>
            <a:r>
              <a:rPr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プライム市場</a:t>
            </a:r>
            <a:r>
              <a:rPr lang="ja-JP" altLang="en-US" sz="4800" dirty="0">
                <a:solidFill>
                  <a:schemeClr val="tx1"/>
                </a:solidFill>
                <a:latin typeface="UD デジタル 教科書体 NK-B" panose="02020700000000000000" pitchFamily="18" charset="-128"/>
                <a:ea typeface="UD デジタル 教科書体 NK-B" panose="02020700000000000000" pitchFamily="18" charset="-128"/>
              </a:rPr>
              <a:t>に上場している企業のうちの</a:t>
            </a:r>
            <a:r>
              <a:rPr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２２５社の平均の株価</a:t>
            </a:r>
            <a:r>
              <a:rPr lang="ja-JP" altLang="en-US" sz="4800" dirty="0">
                <a:solidFill>
                  <a:schemeClr val="tx1"/>
                </a:solidFill>
                <a:latin typeface="UD デジタル 教科書体 NK-B" panose="02020700000000000000" pitchFamily="18" charset="-128"/>
                <a:ea typeface="UD デジタル 教科書体 NK-B" panose="02020700000000000000" pitchFamily="18" charset="-128"/>
              </a:rPr>
              <a:t>です。</a:t>
            </a:r>
            <a:r>
              <a:rPr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日経２２５</a:t>
            </a:r>
            <a:r>
              <a:rPr lang="ja-JP" altLang="en-US" sz="4800" dirty="0">
                <a:solidFill>
                  <a:schemeClr val="tx1"/>
                </a:solidFill>
                <a:latin typeface="UD デジタル 教科書体 NK-B" panose="02020700000000000000" pitchFamily="18" charset="-128"/>
                <a:ea typeface="UD デジタル 教科書体 NK-B" panose="02020700000000000000" pitchFamily="18" charset="-128"/>
              </a:rPr>
              <a:t>とも呼ばれます。</a:t>
            </a:r>
          </a:p>
        </p:txBody>
      </p:sp>
    </p:spTree>
    <p:extLst>
      <p:ext uri="{BB962C8B-B14F-4D97-AF65-F5344CB8AC3E}">
        <p14:creationId xmlns:p14="http://schemas.microsoft.com/office/powerpoint/2010/main" val="3518709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2F07134-6CF3-4D00-8079-855C1BB6324D}"/>
              </a:ext>
            </a:extLst>
          </p:cNvPr>
          <p:cNvSpPr txBox="1"/>
          <p:nvPr/>
        </p:nvSpPr>
        <p:spPr>
          <a:xfrm>
            <a:off x="525976" y="4121960"/>
            <a:ext cx="10708412" cy="2554545"/>
          </a:xfrm>
          <a:prstGeom prst="rect">
            <a:avLst/>
          </a:prstGeom>
          <a:noFill/>
        </p:spPr>
        <p:txBody>
          <a:bodyPr wrap="square" rtlCol="0">
            <a:spAutoFit/>
          </a:bodyPr>
          <a:lstStyle/>
          <a:p>
            <a:r>
              <a:rPr kumimoji="1"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株式市場の取引時間</a:t>
            </a:r>
            <a:endParaRPr kumimoji="1" lang="en-US" altLang="ja-JP" sz="4000" dirty="0">
              <a:solidFill>
                <a:srgbClr val="FF0000"/>
              </a:solidFill>
              <a:latin typeface="UD デジタル 教科書体 NK-B" panose="02020700000000000000" pitchFamily="18" charset="-128"/>
              <a:ea typeface="UD デジタル 教科書体 NK-B" panose="02020700000000000000" pitchFamily="18" charset="-128"/>
            </a:endParaRPr>
          </a:p>
          <a:p>
            <a:pPr marL="1249363" indent="-1249363"/>
            <a:r>
              <a:rPr lang="ja-JP" altLang="en-US" sz="4000" dirty="0">
                <a:latin typeface="UD デジタル 教科書体 NK-B" panose="02020700000000000000" pitchFamily="18" charset="-128"/>
                <a:ea typeface="UD デジタル 教科書体 NK-B" panose="02020700000000000000" pitchFamily="18" charset="-128"/>
              </a:rPr>
              <a:t>平日の</a:t>
            </a:r>
            <a:endParaRPr lang="en-US" altLang="ja-JP" sz="4000" dirty="0">
              <a:latin typeface="UD デジタル 教科書体 NK-B" panose="02020700000000000000" pitchFamily="18" charset="-128"/>
              <a:ea typeface="UD デジタル 教科書体 NK-B" panose="02020700000000000000" pitchFamily="18" charset="-128"/>
            </a:endParaRPr>
          </a:p>
          <a:p>
            <a:pPr marL="1249363" indent="-1249363"/>
            <a:r>
              <a:rPr kumimoji="1" lang="ja-JP" altLang="en-US" sz="4000" dirty="0">
                <a:latin typeface="UD デジタル 教科書体 NK-B" panose="02020700000000000000" pitchFamily="18" charset="-128"/>
                <a:ea typeface="UD デジタル 教科書体 NK-B" panose="02020700000000000000" pitchFamily="18" charset="-128"/>
              </a:rPr>
              <a:t>　　９時～１１時半（前場（ぜんば））</a:t>
            </a:r>
            <a:endParaRPr kumimoji="1" lang="en-US" altLang="ja-JP" sz="4000" dirty="0">
              <a:latin typeface="UD デジタル 教科書体 NK-B" panose="02020700000000000000" pitchFamily="18" charset="-128"/>
              <a:ea typeface="UD デジタル 教科書体 NK-B" panose="02020700000000000000" pitchFamily="18" charset="-128"/>
            </a:endParaRPr>
          </a:p>
          <a:p>
            <a:pPr marL="1249363" indent="-1249363"/>
            <a:r>
              <a:rPr lang="ja-JP" altLang="en-US" sz="4000" dirty="0">
                <a:latin typeface="UD デジタル 教科書体 NK-B" panose="02020700000000000000" pitchFamily="18" charset="-128"/>
                <a:ea typeface="UD デジタル 教科書体 NK-B" panose="02020700000000000000" pitchFamily="18" charset="-128"/>
              </a:rPr>
              <a:t>　１２時半～１５時半（後場（ごば））</a:t>
            </a:r>
            <a:endParaRPr kumimoji="1" lang="en-US" altLang="ja-JP" sz="4000" dirty="0">
              <a:latin typeface="UD デジタル 教科書体 NK-B" panose="02020700000000000000" pitchFamily="18" charset="-128"/>
              <a:ea typeface="UD デジタル 教科書体 NK-B" panose="02020700000000000000" pitchFamily="18" charset="-128"/>
            </a:endParaRPr>
          </a:p>
        </p:txBody>
      </p:sp>
      <p:sp>
        <p:nvSpPr>
          <p:cNvPr id="10" name="タイトル 1">
            <a:extLst>
              <a:ext uri="{FF2B5EF4-FFF2-40B4-BE49-F238E27FC236}">
                <a16:creationId xmlns:a16="http://schemas.microsoft.com/office/drawing/2014/main" id="{3FC95AE6-D74C-45C0-B9FE-CA9F88D5B079}"/>
              </a:ext>
            </a:extLst>
          </p:cNvPr>
          <p:cNvSpPr txBox="1">
            <a:spLocks/>
          </p:cNvSpPr>
          <p:nvPr/>
        </p:nvSpPr>
        <p:spPr>
          <a:xfrm>
            <a:off x="0" y="236314"/>
            <a:ext cx="4381690" cy="4778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
        <p:nvSpPr>
          <p:cNvPr id="2" name="テキスト ボックス 1">
            <a:extLst>
              <a:ext uri="{FF2B5EF4-FFF2-40B4-BE49-F238E27FC236}">
                <a16:creationId xmlns:a16="http://schemas.microsoft.com/office/drawing/2014/main" id="{31A3C3EE-0B25-D0FA-D044-0A2D86B384F7}"/>
              </a:ext>
            </a:extLst>
          </p:cNvPr>
          <p:cNvSpPr txBox="1"/>
          <p:nvPr/>
        </p:nvSpPr>
        <p:spPr>
          <a:xfrm>
            <a:off x="525976" y="837366"/>
            <a:ext cx="10708412" cy="3170099"/>
          </a:xfrm>
          <a:prstGeom prst="rect">
            <a:avLst/>
          </a:prstGeom>
          <a:noFill/>
        </p:spPr>
        <p:txBody>
          <a:bodyPr wrap="square" rtlCol="0">
            <a:spAutoFit/>
          </a:bodyPr>
          <a:lstStyle/>
          <a:p>
            <a:r>
              <a:rPr kumimoji="1"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株式</a:t>
            </a:r>
            <a:r>
              <a:rPr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会社とは？？</a:t>
            </a:r>
            <a:endParaRPr kumimoji="1" lang="en-US" altLang="ja-JP" sz="4000" dirty="0">
              <a:solidFill>
                <a:srgbClr val="FF0000"/>
              </a:solidFill>
              <a:latin typeface="UD デジタル 教科書体 NK-B" panose="02020700000000000000" pitchFamily="18" charset="-128"/>
              <a:ea typeface="UD デジタル 教科書体 NK-B" panose="02020700000000000000" pitchFamily="18" charset="-128"/>
            </a:endParaRPr>
          </a:p>
          <a:p>
            <a:pPr marL="266700" indent="-266700"/>
            <a:r>
              <a:rPr lang="ja-JP" altLang="en-US" sz="4000" dirty="0">
                <a:latin typeface="UD デジタル 教科書体 NK-B" panose="02020700000000000000" pitchFamily="18" charset="-128"/>
                <a:ea typeface="UD デジタル 教科書体 NK-B" panose="02020700000000000000" pitchFamily="18" charset="-128"/>
              </a:rPr>
              <a:t>　株式を発行して資金を調達し、その資金で事業運営をする会社。株式をもっている人を株主という。株式会社の最高意思決定機関は株主総会である。</a:t>
            </a:r>
            <a:endParaRPr lang="en-US" altLang="ja-JP" sz="40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845587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77E14F-CBF2-4D86-9ED9-71E64AA7C049}"/>
              </a:ext>
            </a:extLst>
          </p:cNvPr>
          <p:cNvSpPr>
            <a:spLocks noGrp="1"/>
          </p:cNvSpPr>
          <p:nvPr>
            <p:ph type="ctrTitle"/>
          </p:nvPr>
        </p:nvSpPr>
        <p:spPr>
          <a:xfrm>
            <a:off x="0" y="175307"/>
            <a:ext cx="4821528" cy="477837"/>
          </a:xfrm>
        </p:spPr>
        <p:txBody>
          <a:bodyPr>
            <a:noAutofi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
        <p:nvSpPr>
          <p:cNvPr id="3" name="字幕 2">
            <a:extLst>
              <a:ext uri="{FF2B5EF4-FFF2-40B4-BE49-F238E27FC236}">
                <a16:creationId xmlns:a16="http://schemas.microsoft.com/office/drawing/2014/main" id="{20FA3D44-2040-4484-9D70-F047469D3B70}"/>
              </a:ext>
            </a:extLst>
          </p:cNvPr>
          <p:cNvSpPr>
            <a:spLocks noGrp="1"/>
          </p:cNvSpPr>
          <p:nvPr>
            <p:ph type="subTitle" idx="1"/>
          </p:nvPr>
        </p:nvSpPr>
        <p:spPr>
          <a:xfrm>
            <a:off x="215900" y="1137336"/>
            <a:ext cx="11563109" cy="5301564"/>
          </a:xfrm>
        </p:spPr>
        <p:txBody>
          <a:bodyPr>
            <a:noAutofit/>
          </a:bodyPr>
          <a:lstStyle/>
          <a:p>
            <a:r>
              <a:rPr kumimoji="1" lang="ja-JP" altLang="en-US" sz="7200" dirty="0">
                <a:latin typeface="UD デジタル 教科書体 NK-B" panose="02020700000000000000" pitchFamily="18" charset="-128"/>
                <a:ea typeface="UD デジタル 教科書体 NK-B" panose="02020700000000000000" pitchFamily="18" charset="-128"/>
              </a:rPr>
              <a:t>令和６年９月１２日</a:t>
            </a:r>
            <a:endParaRPr kumimoji="1" lang="en-US" altLang="ja-JP" sz="7200" dirty="0">
              <a:latin typeface="UD デジタル 教科書体 NK-B" panose="02020700000000000000" pitchFamily="18" charset="-128"/>
              <a:ea typeface="UD デジタル 教科書体 NK-B" panose="02020700000000000000" pitchFamily="18" charset="-128"/>
            </a:endParaRPr>
          </a:p>
          <a:p>
            <a:r>
              <a:rPr kumimoji="1" lang="ja-JP" altLang="en-US" sz="7200" dirty="0">
                <a:latin typeface="UD デジタル 教科書体 NK-B" panose="02020700000000000000" pitchFamily="18" charset="-128"/>
                <a:ea typeface="UD デジタル 教科書体 NK-B" panose="02020700000000000000" pitchFamily="18" charset="-128"/>
              </a:rPr>
              <a:t>日経平均株価</a:t>
            </a:r>
            <a:endParaRPr kumimoji="1" lang="en-US" altLang="ja-JP" sz="7200" dirty="0">
              <a:latin typeface="UD デジタル 教科書体 NK-B" panose="02020700000000000000" pitchFamily="18" charset="-128"/>
              <a:ea typeface="UD デジタル 教科書体 NK-B" panose="02020700000000000000" pitchFamily="18" charset="-128"/>
            </a:endParaRPr>
          </a:p>
          <a:p>
            <a:endParaRPr kumimoji="1" lang="en-US" altLang="ja-JP" sz="7200" dirty="0">
              <a:latin typeface="UD デジタル 教科書体 NK-B" panose="02020700000000000000" pitchFamily="18" charset="-128"/>
              <a:ea typeface="UD デジタル 教科書体 NK-B" panose="02020700000000000000" pitchFamily="18" charset="-128"/>
            </a:endParaRPr>
          </a:p>
          <a:p>
            <a:r>
              <a:rPr lang="en-US" altLang="ja-JP" sz="7200" dirty="0">
                <a:latin typeface="UD デジタル 教科書体 NK-B" panose="02020700000000000000" pitchFamily="18" charset="-128"/>
                <a:ea typeface="UD デジタル 教科書体 NK-B" panose="02020700000000000000" pitchFamily="18" charset="-128"/>
              </a:rPr>
              <a:t>36,833</a:t>
            </a:r>
            <a:r>
              <a:rPr lang="ja-JP" altLang="en-US" sz="7200" dirty="0">
                <a:latin typeface="UD デジタル 教科書体 NK-B" panose="02020700000000000000" pitchFamily="18" charset="-128"/>
                <a:ea typeface="UD デジタル 教科書体 NK-B" panose="02020700000000000000" pitchFamily="18" charset="-128"/>
              </a:rPr>
              <a:t>円</a:t>
            </a:r>
            <a:r>
              <a:rPr lang="en-US" altLang="ja-JP" sz="7200" dirty="0">
                <a:latin typeface="UD デジタル 教科書体 NK-B" panose="02020700000000000000" pitchFamily="18" charset="-128"/>
                <a:ea typeface="UD デジタル 教科書体 NK-B" panose="02020700000000000000" pitchFamily="18" charset="-128"/>
              </a:rPr>
              <a:t>27</a:t>
            </a:r>
            <a:r>
              <a:rPr lang="ja-JP" altLang="en-US" sz="7200" dirty="0">
                <a:latin typeface="UD デジタル 教科書体 NK-B" panose="02020700000000000000" pitchFamily="18" charset="-128"/>
                <a:ea typeface="UD デジタル 教科書体 NK-B" panose="02020700000000000000" pitchFamily="18" charset="-128"/>
              </a:rPr>
              <a:t>銭</a:t>
            </a:r>
            <a:endParaRPr lang="en-US" altLang="ja-JP" sz="7200" dirty="0">
              <a:latin typeface="UD デジタル 教科書体 NK-B" panose="02020700000000000000" pitchFamily="18" charset="-128"/>
              <a:ea typeface="UD デジタル 教科書体 NK-B" panose="02020700000000000000" pitchFamily="18" charset="-128"/>
            </a:endParaRPr>
          </a:p>
          <a:p>
            <a:r>
              <a:rPr lang="ja-JP" altLang="en-US" sz="4800" dirty="0">
                <a:latin typeface="UD デジタル 教科書体 NK-B" panose="02020700000000000000" pitchFamily="18" charset="-128"/>
                <a:ea typeface="UD デジタル 教科書体 NK-B" panose="02020700000000000000" pitchFamily="18" charset="-128"/>
              </a:rPr>
              <a:t>（前日比 </a:t>
            </a:r>
            <a:r>
              <a:rPr lang="en-US" altLang="ja-JP" sz="4800" dirty="0">
                <a:latin typeface="UD デジタル 教科書体 NK-B" panose="02020700000000000000" pitchFamily="18" charset="-128"/>
                <a:ea typeface="UD デジタル 教科書体 NK-B" panose="02020700000000000000" pitchFamily="18" charset="-128"/>
              </a:rPr>
              <a:t>1,213</a:t>
            </a:r>
            <a:r>
              <a:rPr lang="ja-JP" altLang="en-US" sz="4800" dirty="0">
                <a:latin typeface="UD デジタル 教科書体 NK-B" panose="02020700000000000000" pitchFamily="18" charset="-128"/>
                <a:ea typeface="UD デジタル 教科書体 NK-B" panose="02020700000000000000" pitchFamily="18" charset="-128"/>
              </a:rPr>
              <a:t>円</a:t>
            </a:r>
            <a:r>
              <a:rPr lang="en-US" altLang="ja-JP" sz="4800" dirty="0">
                <a:latin typeface="UD デジタル 教科書体 NK-B" panose="02020700000000000000" pitchFamily="18" charset="-128"/>
                <a:ea typeface="UD デジタル 教科書体 NK-B" panose="02020700000000000000" pitchFamily="18" charset="-128"/>
              </a:rPr>
              <a:t>50</a:t>
            </a:r>
            <a:r>
              <a:rPr lang="ja-JP" altLang="en-US" sz="4800" dirty="0">
                <a:latin typeface="UD デジタル 教科書体 NK-B" panose="02020700000000000000" pitchFamily="18" charset="-128"/>
                <a:ea typeface="UD デジタル 教科書体 NK-B" panose="02020700000000000000" pitchFamily="18" charset="-128"/>
              </a:rPr>
              <a:t>銭高）</a:t>
            </a:r>
            <a:endParaRPr lang="en-US" altLang="ja-JP" sz="48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158587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93780C-2487-4CBF-9E88-10F59E55586E}"/>
              </a:ext>
            </a:extLst>
          </p:cNvPr>
          <p:cNvSpPr>
            <a:spLocks noGrp="1"/>
          </p:cNvSpPr>
          <p:nvPr>
            <p:ph type="ctrTitle"/>
          </p:nvPr>
        </p:nvSpPr>
        <p:spPr>
          <a:xfrm>
            <a:off x="1875351" y="869794"/>
            <a:ext cx="7859663" cy="1244423"/>
          </a:xfrm>
        </p:spPr>
        <p:txBody>
          <a:bodyPr>
            <a:normAutofit/>
          </a:bodyPr>
          <a:lstStyle/>
          <a:p>
            <a:r>
              <a:rPr kumimoji="1" lang="ja-JP" altLang="en-US" dirty="0">
                <a:latin typeface="UD デジタル 教科書体 NK-B" panose="02020700000000000000" pitchFamily="18" charset="-128"/>
                <a:ea typeface="UD デジタル 教科書体 NK-B" panose="02020700000000000000" pitchFamily="18" charset="-128"/>
              </a:rPr>
              <a:t>株価の動きを知ること</a:t>
            </a:r>
          </a:p>
        </p:txBody>
      </p:sp>
      <p:sp>
        <p:nvSpPr>
          <p:cNvPr id="3" name="字幕 2">
            <a:extLst>
              <a:ext uri="{FF2B5EF4-FFF2-40B4-BE49-F238E27FC236}">
                <a16:creationId xmlns:a16="http://schemas.microsoft.com/office/drawing/2014/main" id="{4C40F312-A96D-4E09-8D55-F9B4E573AB2D}"/>
              </a:ext>
            </a:extLst>
          </p:cNvPr>
          <p:cNvSpPr>
            <a:spLocks noGrp="1"/>
          </p:cNvSpPr>
          <p:nvPr>
            <p:ph type="subTitle" idx="1"/>
          </p:nvPr>
        </p:nvSpPr>
        <p:spPr>
          <a:xfrm>
            <a:off x="111511" y="104361"/>
            <a:ext cx="3245005" cy="575864"/>
          </a:xfrm>
        </p:spPr>
        <p:txBody>
          <a:bodyPr>
            <a:normAutofit/>
          </a:bodyPr>
          <a:lstStyle/>
          <a:p>
            <a:r>
              <a:rPr lang="ja-JP" altLang="en-US" sz="3200" dirty="0">
                <a:latin typeface="UD デジタル 教科書体 NK-B" panose="02020700000000000000" pitchFamily="18" charset="-128"/>
                <a:ea typeface="UD デジタル 教科書体 NK-B" panose="02020700000000000000" pitchFamily="18" charset="-128"/>
              </a:rPr>
              <a:t>株式を学ぶ意義</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5" name="矢印: 下 4">
            <a:extLst>
              <a:ext uri="{FF2B5EF4-FFF2-40B4-BE49-F238E27FC236}">
                <a16:creationId xmlns:a16="http://schemas.microsoft.com/office/drawing/2014/main" id="{D04CF637-68B2-9674-21C7-869D11CB1921}"/>
              </a:ext>
            </a:extLst>
          </p:cNvPr>
          <p:cNvSpPr/>
          <p:nvPr/>
        </p:nvSpPr>
        <p:spPr>
          <a:xfrm>
            <a:off x="4247274" y="2523493"/>
            <a:ext cx="2910468" cy="818554"/>
          </a:xfrm>
          <a:prstGeom prst="downArrow">
            <a:avLst/>
          </a:prstGeom>
          <a:solidFill>
            <a:srgbClr val="CC00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 角を丸くする 5">
            <a:extLst>
              <a:ext uri="{FF2B5EF4-FFF2-40B4-BE49-F238E27FC236}">
                <a16:creationId xmlns:a16="http://schemas.microsoft.com/office/drawing/2014/main" id="{88FCD035-75D3-B24D-9914-50D86C0A5653}"/>
              </a:ext>
            </a:extLst>
          </p:cNvPr>
          <p:cNvSpPr/>
          <p:nvPr/>
        </p:nvSpPr>
        <p:spPr>
          <a:xfrm>
            <a:off x="525844" y="3925230"/>
            <a:ext cx="10741306" cy="201992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5400" dirty="0">
                <a:solidFill>
                  <a:schemeClr val="tx1"/>
                </a:solidFill>
                <a:latin typeface="UD デジタル 教科書体 NK-B" panose="02020700000000000000" pitchFamily="18" charset="-128"/>
                <a:ea typeface="UD デジタル 教科書体 NK-B" panose="02020700000000000000" pitchFamily="18" charset="-128"/>
              </a:rPr>
              <a:t>企業業績、世界経済、社会情勢を</a:t>
            </a:r>
            <a:endParaRPr lang="en-US" altLang="ja-JP" sz="54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sz="5400" dirty="0">
                <a:solidFill>
                  <a:schemeClr val="tx1"/>
                </a:solidFill>
                <a:latin typeface="UD デジタル 教科書体 NK-B" panose="02020700000000000000" pitchFamily="18" charset="-128"/>
                <a:ea typeface="UD デジタル 教科書体 NK-B" panose="02020700000000000000" pitchFamily="18" charset="-128"/>
              </a:rPr>
              <a:t>理解するための重要な手段</a:t>
            </a:r>
            <a:endParaRPr kumimoji="1" lang="ja-JP" altLang="en-US" sz="5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196481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4C40F312-A96D-4E09-8D55-F9B4E573AB2D}"/>
              </a:ext>
            </a:extLst>
          </p:cNvPr>
          <p:cNvSpPr>
            <a:spLocks noGrp="1"/>
          </p:cNvSpPr>
          <p:nvPr>
            <p:ph type="subTitle" idx="1"/>
          </p:nvPr>
        </p:nvSpPr>
        <p:spPr>
          <a:xfrm>
            <a:off x="111511" y="104361"/>
            <a:ext cx="3245005" cy="575864"/>
          </a:xfrm>
        </p:spPr>
        <p:txBody>
          <a:bodyPr>
            <a:normAutofit/>
          </a:bodyPr>
          <a:lstStyle/>
          <a:p>
            <a:r>
              <a:rPr lang="ja-JP" altLang="en-US" sz="3200" dirty="0">
                <a:latin typeface="UD デジタル 教科書体 NK-B" panose="02020700000000000000" pitchFamily="18" charset="-128"/>
                <a:ea typeface="UD デジタル 教科書体 NK-B" panose="02020700000000000000" pitchFamily="18" charset="-128"/>
              </a:rPr>
              <a:t>株式を学ぶ意義</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6" name="四角形: 角を丸くする 5">
            <a:extLst>
              <a:ext uri="{FF2B5EF4-FFF2-40B4-BE49-F238E27FC236}">
                <a16:creationId xmlns:a16="http://schemas.microsoft.com/office/drawing/2014/main" id="{88FCD035-75D3-B24D-9914-50D86C0A5653}"/>
              </a:ext>
            </a:extLst>
          </p:cNvPr>
          <p:cNvSpPr/>
          <p:nvPr/>
        </p:nvSpPr>
        <p:spPr>
          <a:xfrm>
            <a:off x="383853" y="2465408"/>
            <a:ext cx="5343805" cy="417669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5400" dirty="0">
                <a:solidFill>
                  <a:schemeClr val="tx1"/>
                </a:solidFill>
                <a:latin typeface="UD デジタル 教科書体 NK-B" panose="02020700000000000000" pitchFamily="18" charset="-128"/>
                <a:ea typeface="UD デジタル 教科書体 NK-B" panose="02020700000000000000" pitchFamily="18" charset="-128"/>
              </a:rPr>
              <a:t>企業の新製品の発表</a:t>
            </a:r>
            <a:endParaRPr lang="en-US" altLang="ja-JP" sz="5400" dirty="0">
              <a:solidFill>
                <a:schemeClr val="tx1"/>
              </a:solidFill>
              <a:latin typeface="UD デジタル 教科書体 NK-B" panose="02020700000000000000" pitchFamily="18" charset="-128"/>
              <a:ea typeface="UD デジタル 教科書体 NK-B" panose="02020700000000000000" pitchFamily="18" charset="-128"/>
            </a:endParaRPr>
          </a:p>
          <a:p>
            <a:pPr algn="ctr"/>
            <a:endParaRPr kumimoji="1" lang="en-US" altLang="ja-JP" sz="54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5400" dirty="0">
                <a:solidFill>
                  <a:schemeClr val="tx1"/>
                </a:solidFill>
                <a:latin typeface="UD デジタル 教科書体 NK-B" panose="02020700000000000000" pitchFamily="18" charset="-128"/>
                <a:ea typeface="UD デジタル 教科書体 NK-B" panose="02020700000000000000" pitchFamily="18" charset="-128"/>
              </a:rPr>
              <a:t>業績が好調</a:t>
            </a:r>
          </a:p>
        </p:txBody>
      </p:sp>
      <p:sp>
        <p:nvSpPr>
          <p:cNvPr id="10" name="テキスト ボックス 9">
            <a:extLst>
              <a:ext uri="{FF2B5EF4-FFF2-40B4-BE49-F238E27FC236}">
                <a16:creationId xmlns:a16="http://schemas.microsoft.com/office/drawing/2014/main" id="{CB40FBB6-7222-E2DE-0829-E62D5934998B}"/>
              </a:ext>
            </a:extLst>
          </p:cNvPr>
          <p:cNvSpPr txBox="1"/>
          <p:nvPr/>
        </p:nvSpPr>
        <p:spPr>
          <a:xfrm>
            <a:off x="751942" y="1018858"/>
            <a:ext cx="4607626" cy="1446550"/>
          </a:xfrm>
          <a:prstGeom prst="rect">
            <a:avLst/>
          </a:prstGeom>
          <a:noFill/>
        </p:spPr>
        <p:txBody>
          <a:bodyPr wrap="square" rtlCol="0">
            <a:spAutoFit/>
          </a:bodyPr>
          <a:lstStyle/>
          <a:p>
            <a:pPr algn="ctr"/>
            <a:r>
              <a:rPr kumimoji="1" lang="ja-JP" altLang="en-US" sz="4400" dirty="0">
                <a:solidFill>
                  <a:srgbClr val="CC0099"/>
                </a:solidFill>
                <a:latin typeface="UD デジタル 教科書体 NK-B" panose="02020700000000000000" pitchFamily="18" charset="-128"/>
                <a:ea typeface="UD デジタル 教科書体 NK-B" panose="02020700000000000000" pitchFamily="18" charset="-128"/>
              </a:rPr>
              <a:t>ある企業の株価が</a:t>
            </a:r>
            <a:endParaRPr kumimoji="1" lang="en-US" altLang="ja-JP" sz="4400" dirty="0">
              <a:solidFill>
                <a:srgbClr val="CC0099"/>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4400" dirty="0">
                <a:solidFill>
                  <a:srgbClr val="CC0099"/>
                </a:solidFill>
                <a:latin typeface="UD デジタル 教科書体 NK-B" panose="02020700000000000000" pitchFamily="18" charset="-128"/>
                <a:ea typeface="UD デジタル 教科書体 NK-B" panose="02020700000000000000" pitchFamily="18" charset="-128"/>
              </a:rPr>
              <a:t>急上昇</a:t>
            </a:r>
          </a:p>
        </p:txBody>
      </p:sp>
      <p:sp>
        <p:nvSpPr>
          <p:cNvPr id="11" name="テキスト ボックス 10">
            <a:extLst>
              <a:ext uri="{FF2B5EF4-FFF2-40B4-BE49-F238E27FC236}">
                <a16:creationId xmlns:a16="http://schemas.microsoft.com/office/drawing/2014/main" id="{8F0A35A0-3A93-E76E-8F49-1B3FA2E6AEA8}"/>
              </a:ext>
            </a:extLst>
          </p:cNvPr>
          <p:cNvSpPr txBox="1"/>
          <p:nvPr/>
        </p:nvSpPr>
        <p:spPr>
          <a:xfrm>
            <a:off x="6510286" y="1018858"/>
            <a:ext cx="5059414" cy="1446550"/>
          </a:xfrm>
          <a:prstGeom prst="rect">
            <a:avLst/>
          </a:prstGeom>
          <a:noFill/>
        </p:spPr>
        <p:txBody>
          <a:bodyPr wrap="square" rtlCol="0">
            <a:spAutoFit/>
          </a:bodyPr>
          <a:lstStyle/>
          <a:p>
            <a:pPr algn="ctr"/>
            <a:r>
              <a:rPr lang="ja-JP" altLang="en-US" sz="4400" dirty="0">
                <a:solidFill>
                  <a:srgbClr val="0000FF"/>
                </a:solidFill>
                <a:latin typeface="UD デジタル 教科書体 NK-B" panose="02020700000000000000" pitchFamily="18" charset="-128"/>
                <a:ea typeface="UD デジタル 教科書体 NK-B" panose="02020700000000000000" pitchFamily="18" charset="-128"/>
              </a:rPr>
              <a:t>株価市場全体の</a:t>
            </a:r>
            <a:endParaRPr lang="en-US" altLang="ja-JP" sz="4400" dirty="0">
              <a:solidFill>
                <a:srgbClr val="0000FF"/>
              </a:solidFill>
              <a:latin typeface="UD デジタル 教科書体 NK-B" panose="02020700000000000000" pitchFamily="18" charset="-128"/>
              <a:ea typeface="UD デジタル 教科書体 NK-B" panose="02020700000000000000" pitchFamily="18" charset="-128"/>
            </a:endParaRPr>
          </a:p>
          <a:p>
            <a:pPr algn="ctr"/>
            <a:r>
              <a:rPr lang="ja-JP" altLang="en-US" sz="4400" dirty="0">
                <a:solidFill>
                  <a:srgbClr val="0000FF"/>
                </a:solidFill>
                <a:latin typeface="UD デジタル 教科書体 NK-B" panose="02020700000000000000" pitchFamily="18" charset="-128"/>
                <a:ea typeface="UD デジタル 教科書体 NK-B" panose="02020700000000000000" pitchFamily="18" charset="-128"/>
              </a:rPr>
              <a:t>株価が下落</a:t>
            </a:r>
            <a:endParaRPr kumimoji="1" lang="en-US" altLang="ja-JP" sz="4400" dirty="0">
              <a:solidFill>
                <a:srgbClr val="0000FF"/>
              </a:solidFill>
              <a:latin typeface="UD デジタル 教科書体 NK-B" panose="02020700000000000000" pitchFamily="18" charset="-128"/>
              <a:ea typeface="UD デジタル 教科書体 NK-B" panose="02020700000000000000" pitchFamily="18" charset="-128"/>
            </a:endParaRPr>
          </a:p>
        </p:txBody>
      </p:sp>
      <p:sp>
        <p:nvSpPr>
          <p:cNvPr id="12" name="四角形: 角を丸くする 11">
            <a:extLst>
              <a:ext uri="{FF2B5EF4-FFF2-40B4-BE49-F238E27FC236}">
                <a16:creationId xmlns:a16="http://schemas.microsoft.com/office/drawing/2014/main" id="{008F18E3-E317-4704-8470-BECCCB97E2A7}"/>
              </a:ext>
            </a:extLst>
          </p:cNvPr>
          <p:cNvSpPr/>
          <p:nvPr/>
        </p:nvSpPr>
        <p:spPr>
          <a:xfrm>
            <a:off x="6368090" y="2465408"/>
            <a:ext cx="5343805" cy="4176692"/>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5400" dirty="0">
                <a:solidFill>
                  <a:schemeClr val="tx1"/>
                </a:solidFill>
                <a:latin typeface="UD デジタル 教科書体 NK-B" panose="02020700000000000000" pitchFamily="18" charset="-128"/>
                <a:ea typeface="UD デジタル 教科書体 NK-B" panose="02020700000000000000" pitchFamily="18" charset="-128"/>
              </a:rPr>
              <a:t>経済不況</a:t>
            </a:r>
            <a:endParaRPr lang="en-US" altLang="ja-JP" sz="5400" dirty="0">
              <a:solidFill>
                <a:schemeClr val="tx1"/>
              </a:solidFill>
              <a:latin typeface="UD デジタル 教科書体 NK-B" panose="02020700000000000000" pitchFamily="18" charset="-128"/>
              <a:ea typeface="UD デジタル 教科書体 NK-B" panose="02020700000000000000" pitchFamily="18" charset="-128"/>
            </a:endParaRPr>
          </a:p>
          <a:p>
            <a:pPr algn="ctr"/>
            <a:endParaRPr lang="en-US" altLang="ja-JP" sz="5400" dirty="0">
              <a:solidFill>
                <a:schemeClr val="tx1"/>
              </a:solidFill>
              <a:latin typeface="UD デジタル 教科書体 NK-B" panose="02020700000000000000" pitchFamily="18" charset="-128"/>
              <a:ea typeface="UD デジタル 教科書体 NK-B" panose="02020700000000000000" pitchFamily="18" charset="-128"/>
            </a:endParaRPr>
          </a:p>
          <a:p>
            <a:pPr algn="ctr"/>
            <a:r>
              <a:rPr lang="ja-JP" altLang="en-US" sz="5400" dirty="0">
                <a:solidFill>
                  <a:schemeClr val="tx1"/>
                </a:solidFill>
                <a:latin typeface="UD デジタル 教科書体 NK-B" panose="02020700000000000000" pitchFamily="18" charset="-128"/>
                <a:ea typeface="UD デジタル 教科書体 NK-B" panose="02020700000000000000" pitchFamily="18" charset="-128"/>
              </a:rPr>
              <a:t>政治的不安定</a:t>
            </a:r>
            <a:endParaRPr lang="en-US" altLang="ja-JP" sz="5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79323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93780C-2487-4CBF-9E88-10F59E55586E}"/>
              </a:ext>
            </a:extLst>
          </p:cNvPr>
          <p:cNvSpPr>
            <a:spLocks noGrp="1"/>
          </p:cNvSpPr>
          <p:nvPr>
            <p:ph type="ctrTitle"/>
          </p:nvPr>
        </p:nvSpPr>
        <p:spPr>
          <a:xfrm>
            <a:off x="242530" y="392293"/>
            <a:ext cx="11450256" cy="3776602"/>
          </a:xfrm>
        </p:spPr>
        <p:txBody>
          <a:bodyPr>
            <a:noAutofit/>
          </a:bodyPr>
          <a:lstStyle/>
          <a:p>
            <a:pPr algn="l"/>
            <a:r>
              <a:rPr kumimoji="1" lang="ja-JP" altLang="en-US" sz="4800" dirty="0">
                <a:latin typeface="UD デジタル 教科書体 NK-B" panose="02020700000000000000" pitchFamily="18" charset="-128"/>
                <a:ea typeface="UD デジタル 教科書体 NK-B" panose="02020700000000000000" pitchFamily="18" charset="-128"/>
              </a:rPr>
              <a:t>特定の業界の株価動向を追うことで業界全体の健康状態や将来の見通しを把握</a:t>
            </a:r>
            <a:br>
              <a:rPr kumimoji="1" lang="en-US" altLang="ja-JP" sz="4800" dirty="0">
                <a:latin typeface="UD デジタル 教科書体 NK-B" panose="02020700000000000000" pitchFamily="18" charset="-128"/>
                <a:ea typeface="UD デジタル 教科書体 NK-B" panose="02020700000000000000" pitchFamily="18" charset="-128"/>
              </a:rPr>
            </a:br>
            <a:br>
              <a:rPr kumimoji="1" lang="en-US" altLang="ja-JP" sz="4800" dirty="0">
                <a:latin typeface="UD デジタル 教科書体 NK-B" panose="02020700000000000000" pitchFamily="18" charset="-128"/>
                <a:ea typeface="UD デジタル 教科書体 NK-B" panose="02020700000000000000" pitchFamily="18" charset="-128"/>
              </a:rPr>
            </a:br>
            <a:r>
              <a:rPr kumimoji="1" lang="ja-JP" altLang="en-US" sz="4800" dirty="0">
                <a:solidFill>
                  <a:srgbClr val="0000FF"/>
                </a:solidFill>
                <a:latin typeface="UD デジタル 教科書体 NK-B" panose="02020700000000000000" pitchFamily="18" charset="-128"/>
                <a:ea typeface="UD デジタル 教科書体 NK-B" panose="02020700000000000000" pitchFamily="18" charset="-128"/>
              </a:rPr>
              <a:t>例：テクノロジー企業の株価が上昇</a:t>
            </a:r>
            <a:br>
              <a:rPr kumimoji="1" lang="en-US" altLang="ja-JP" sz="4800" dirty="0">
                <a:solidFill>
                  <a:srgbClr val="0000FF"/>
                </a:solidFill>
                <a:latin typeface="UD デジタル 教科書体 NK-B" panose="02020700000000000000" pitchFamily="18" charset="-128"/>
                <a:ea typeface="UD デジタル 教科書体 NK-B" panose="02020700000000000000" pitchFamily="18" charset="-128"/>
              </a:rPr>
            </a:br>
            <a:r>
              <a:rPr lang="ja-JP" altLang="en-US" sz="4800" dirty="0">
                <a:solidFill>
                  <a:srgbClr val="0000FF"/>
                </a:solidFill>
                <a:latin typeface="UD デジタル 教科書体 NK-B" panose="02020700000000000000" pitchFamily="18" charset="-128"/>
                <a:ea typeface="UD デジタル 教科書体 NK-B" panose="02020700000000000000" pitchFamily="18" charset="-128"/>
              </a:rPr>
              <a:t>　　→技術革新の進展、消費者需要の高まり</a:t>
            </a:r>
            <a:endParaRPr kumimoji="1" lang="ja-JP" altLang="en-US" sz="4800" dirty="0">
              <a:solidFill>
                <a:srgbClr val="0000FF"/>
              </a:solidFill>
              <a:latin typeface="UD デジタル 教科書体 NK-B" panose="02020700000000000000" pitchFamily="18" charset="-128"/>
              <a:ea typeface="UD デジタル 教科書体 NK-B" panose="02020700000000000000" pitchFamily="18" charset="-128"/>
            </a:endParaRPr>
          </a:p>
        </p:txBody>
      </p:sp>
      <p:sp>
        <p:nvSpPr>
          <p:cNvPr id="3" name="字幕 2">
            <a:extLst>
              <a:ext uri="{FF2B5EF4-FFF2-40B4-BE49-F238E27FC236}">
                <a16:creationId xmlns:a16="http://schemas.microsoft.com/office/drawing/2014/main" id="{4C40F312-A96D-4E09-8D55-F9B4E573AB2D}"/>
              </a:ext>
            </a:extLst>
          </p:cNvPr>
          <p:cNvSpPr>
            <a:spLocks noGrp="1"/>
          </p:cNvSpPr>
          <p:nvPr>
            <p:ph type="subTitle" idx="1"/>
          </p:nvPr>
        </p:nvSpPr>
        <p:spPr>
          <a:xfrm>
            <a:off x="111511" y="104361"/>
            <a:ext cx="3245005" cy="575864"/>
          </a:xfrm>
        </p:spPr>
        <p:txBody>
          <a:bodyPr>
            <a:normAutofit/>
          </a:bodyPr>
          <a:lstStyle/>
          <a:p>
            <a:r>
              <a:rPr lang="ja-JP" altLang="en-US" sz="3200" dirty="0">
                <a:latin typeface="UD デジタル 教科書体 NK-B" panose="02020700000000000000" pitchFamily="18" charset="-128"/>
                <a:ea typeface="UD デジタル 教科書体 NK-B" panose="02020700000000000000" pitchFamily="18" charset="-128"/>
              </a:rPr>
              <a:t>株式を学ぶ意義</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6" name="四角形: 角を丸くする 5">
            <a:extLst>
              <a:ext uri="{FF2B5EF4-FFF2-40B4-BE49-F238E27FC236}">
                <a16:creationId xmlns:a16="http://schemas.microsoft.com/office/drawing/2014/main" id="{88FCD035-75D3-B24D-9914-50D86C0A5653}"/>
              </a:ext>
            </a:extLst>
          </p:cNvPr>
          <p:cNvSpPr/>
          <p:nvPr/>
        </p:nvSpPr>
        <p:spPr>
          <a:xfrm>
            <a:off x="242530" y="4914760"/>
            <a:ext cx="11581275" cy="183887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株価の動きを分析することで、企業や経済全体の動向をより深く理解することができる</a:t>
            </a:r>
          </a:p>
        </p:txBody>
      </p:sp>
      <p:sp>
        <p:nvSpPr>
          <p:cNvPr id="7" name="矢印: 下 6">
            <a:extLst>
              <a:ext uri="{FF2B5EF4-FFF2-40B4-BE49-F238E27FC236}">
                <a16:creationId xmlns:a16="http://schemas.microsoft.com/office/drawing/2014/main" id="{0A49303B-7281-0C1B-35D8-37C435E212C1}"/>
              </a:ext>
            </a:extLst>
          </p:cNvPr>
          <p:cNvSpPr/>
          <p:nvPr/>
        </p:nvSpPr>
        <p:spPr>
          <a:xfrm>
            <a:off x="4513491" y="4168895"/>
            <a:ext cx="2639663" cy="634599"/>
          </a:xfrm>
          <a:prstGeom prst="downArrow">
            <a:avLst/>
          </a:prstGeom>
          <a:solidFill>
            <a:srgbClr val="CC009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05850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77E14F-CBF2-4D86-9ED9-71E64AA7C049}"/>
              </a:ext>
            </a:extLst>
          </p:cNvPr>
          <p:cNvSpPr>
            <a:spLocks noGrp="1"/>
          </p:cNvSpPr>
          <p:nvPr>
            <p:ph type="ctrTitle"/>
          </p:nvPr>
        </p:nvSpPr>
        <p:spPr>
          <a:xfrm>
            <a:off x="0" y="175307"/>
            <a:ext cx="4821528" cy="477837"/>
          </a:xfrm>
        </p:spPr>
        <p:txBody>
          <a:bodyPr>
            <a:noAutofi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
        <p:nvSpPr>
          <p:cNvPr id="3" name="字幕 2">
            <a:extLst>
              <a:ext uri="{FF2B5EF4-FFF2-40B4-BE49-F238E27FC236}">
                <a16:creationId xmlns:a16="http://schemas.microsoft.com/office/drawing/2014/main" id="{20FA3D44-2040-4484-9D70-F047469D3B70}"/>
              </a:ext>
            </a:extLst>
          </p:cNvPr>
          <p:cNvSpPr>
            <a:spLocks noGrp="1"/>
          </p:cNvSpPr>
          <p:nvPr>
            <p:ph type="subTitle" idx="1"/>
          </p:nvPr>
        </p:nvSpPr>
        <p:spPr>
          <a:xfrm>
            <a:off x="1820323" y="934136"/>
            <a:ext cx="7918037" cy="1210350"/>
          </a:xfrm>
        </p:spPr>
        <p:txBody>
          <a:bodyPr>
            <a:noAutofit/>
          </a:bodyPr>
          <a:lstStyle/>
          <a:p>
            <a:r>
              <a:rPr kumimoji="1" lang="ja-JP" altLang="en-US" sz="8800" dirty="0">
                <a:latin typeface="UD デジタル 教科書体 NK-B" panose="02020700000000000000" pitchFamily="18" charset="-128"/>
                <a:ea typeface="UD デジタル 教科書体 NK-B" panose="02020700000000000000" pitchFamily="18" charset="-128"/>
              </a:rPr>
              <a:t>日経平均株価</a:t>
            </a:r>
          </a:p>
        </p:txBody>
      </p:sp>
      <p:sp>
        <p:nvSpPr>
          <p:cNvPr id="4" name="四角形: 角を丸くする 3">
            <a:extLst>
              <a:ext uri="{FF2B5EF4-FFF2-40B4-BE49-F238E27FC236}">
                <a16:creationId xmlns:a16="http://schemas.microsoft.com/office/drawing/2014/main" id="{74BB902A-8663-4CAA-AD07-F05F57F605FC}"/>
              </a:ext>
            </a:extLst>
          </p:cNvPr>
          <p:cNvSpPr/>
          <p:nvPr/>
        </p:nvSpPr>
        <p:spPr>
          <a:xfrm>
            <a:off x="630148" y="2574687"/>
            <a:ext cx="10952251" cy="3630169"/>
          </a:xfrm>
          <a:prstGeom prst="roundRect">
            <a:avLst/>
          </a:prstGeom>
          <a:ln w="79375">
            <a:solidFill>
              <a:srgbClr val="0000FF"/>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4800" dirty="0">
                <a:latin typeface="UD デジタル 教科書体 NK-B" panose="02020700000000000000" pitchFamily="18" charset="-128"/>
                <a:ea typeface="UD デジタル 教科書体 NK-B" panose="02020700000000000000" pitchFamily="18" charset="-128"/>
              </a:rPr>
              <a:t>日経平均株価とは、上場企業のうち</a:t>
            </a:r>
            <a:endParaRPr lang="en-US" altLang="ja-JP" sz="4800" dirty="0">
              <a:latin typeface="UD デジタル 教科書体 NK-B" panose="02020700000000000000" pitchFamily="18" charset="-128"/>
              <a:ea typeface="UD デジタル 教科書体 NK-B" panose="02020700000000000000" pitchFamily="18" charset="-128"/>
            </a:endParaRPr>
          </a:p>
          <a:p>
            <a:r>
              <a:rPr lang="ja-JP" altLang="en-US" sz="4800" dirty="0">
                <a:solidFill>
                  <a:srgbClr val="FF0000"/>
                </a:solidFill>
                <a:latin typeface="UD デジタル 教科書体 NK-B" panose="02020700000000000000" pitchFamily="18" charset="-128"/>
                <a:ea typeface="UD デジタル 教科書体 NK-B" panose="02020700000000000000" pitchFamily="18" charset="-128"/>
              </a:rPr>
              <a:t>東京証券取引所プライム市場に上場している企業のうちの２２５社の平均の株価</a:t>
            </a:r>
            <a:r>
              <a:rPr lang="ja-JP" altLang="en-US" sz="4800" dirty="0">
                <a:latin typeface="UD デジタル 教科書体 NK-B" panose="02020700000000000000" pitchFamily="18" charset="-128"/>
                <a:ea typeface="UD デジタル 教科書体 NK-B" panose="02020700000000000000" pitchFamily="18" charset="-128"/>
              </a:rPr>
              <a:t>です。日経２２５とも呼ばれます。</a:t>
            </a:r>
          </a:p>
        </p:txBody>
      </p:sp>
    </p:spTree>
    <p:extLst>
      <p:ext uri="{BB962C8B-B14F-4D97-AF65-F5344CB8AC3E}">
        <p14:creationId xmlns:p14="http://schemas.microsoft.com/office/powerpoint/2010/main" val="1519791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74BB902A-8663-4CAA-AD07-F05F57F605FC}"/>
              </a:ext>
            </a:extLst>
          </p:cNvPr>
          <p:cNvSpPr/>
          <p:nvPr/>
        </p:nvSpPr>
        <p:spPr>
          <a:xfrm>
            <a:off x="195426" y="1581391"/>
            <a:ext cx="11501244" cy="3695217"/>
          </a:xfrm>
          <a:prstGeom prst="roundRect">
            <a:avLst/>
          </a:prstGeom>
          <a:ln w="79375">
            <a:solidFill>
              <a:srgbClr val="0000FF"/>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4400" dirty="0">
                <a:latin typeface="UD デジタル 教科書体 NK-B" panose="02020700000000000000" pitchFamily="18" charset="-128"/>
                <a:ea typeface="UD デジタル 教科書体 NK-B" panose="02020700000000000000" pitchFamily="18" charset="-128"/>
              </a:rPr>
              <a:t>日経平均株価とは、</a:t>
            </a:r>
            <a:r>
              <a:rPr lang="ja-JP" altLang="en-US" sz="4400" dirty="0">
                <a:solidFill>
                  <a:srgbClr val="FF0000"/>
                </a:solidFill>
                <a:latin typeface="UD デジタル 教科書体 NK-B" panose="02020700000000000000" pitchFamily="18" charset="-128"/>
                <a:ea typeface="UD デジタル 教科書体 NK-B" panose="02020700000000000000" pitchFamily="18" charset="-128"/>
              </a:rPr>
              <a:t>上場企業</a:t>
            </a:r>
            <a:r>
              <a:rPr lang="ja-JP" altLang="en-US" sz="4400" dirty="0">
                <a:latin typeface="UD デジタル 教科書体 NK-B" panose="02020700000000000000" pitchFamily="18" charset="-128"/>
                <a:ea typeface="UD デジタル 教科書体 NK-B" panose="02020700000000000000" pitchFamily="18" charset="-128"/>
              </a:rPr>
              <a:t>のうち東京証券取引所プライム市場に上場している企業のうちの</a:t>
            </a:r>
            <a:r>
              <a:rPr lang="ja-JP" altLang="en-US" sz="4400" dirty="0">
                <a:solidFill>
                  <a:schemeClr val="tx1"/>
                </a:solidFill>
                <a:latin typeface="UD デジタル 教科書体 NK-B" panose="02020700000000000000" pitchFamily="18" charset="-128"/>
                <a:ea typeface="UD デジタル 教科書体 NK-B" panose="02020700000000000000" pitchFamily="18" charset="-128"/>
              </a:rPr>
              <a:t>２２５社の平均の株価です</a:t>
            </a:r>
            <a:r>
              <a:rPr lang="ja-JP" altLang="en-US" sz="4400" dirty="0">
                <a:latin typeface="UD デジタル 教科書体 NK-B" panose="02020700000000000000" pitchFamily="18" charset="-128"/>
                <a:ea typeface="UD デジタル 教科書体 NK-B" panose="02020700000000000000" pitchFamily="18" charset="-128"/>
              </a:rPr>
              <a:t>。</a:t>
            </a:r>
            <a:endParaRPr lang="en-US" altLang="ja-JP" sz="4400" dirty="0">
              <a:latin typeface="UD デジタル 教科書体 NK-B" panose="02020700000000000000" pitchFamily="18" charset="-128"/>
              <a:ea typeface="UD デジタル 教科書体 NK-B" panose="02020700000000000000" pitchFamily="18" charset="-128"/>
            </a:endParaRPr>
          </a:p>
          <a:p>
            <a:r>
              <a:rPr lang="ja-JP" altLang="en-US" sz="4400" dirty="0">
                <a:latin typeface="UD デジタル 教科書体 NK-B" panose="02020700000000000000" pitchFamily="18" charset="-128"/>
                <a:ea typeface="UD デジタル 教科書体 NK-B" panose="02020700000000000000" pitchFamily="18" charset="-128"/>
              </a:rPr>
              <a:t>日経２２５とも呼ばれます。</a:t>
            </a:r>
          </a:p>
        </p:txBody>
      </p:sp>
      <p:sp>
        <p:nvSpPr>
          <p:cNvPr id="8" name="タイトル 1">
            <a:extLst>
              <a:ext uri="{FF2B5EF4-FFF2-40B4-BE49-F238E27FC236}">
                <a16:creationId xmlns:a16="http://schemas.microsoft.com/office/drawing/2014/main" id="{8FEA44A3-843E-4432-A817-D6D006CE785B}"/>
              </a:ext>
            </a:extLst>
          </p:cNvPr>
          <p:cNvSpPr>
            <a:spLocks noGrp="1"/>
          </p:cNvSpPr>
          <p:nvPr>
            <p:ph type="ctrTitle"/>
          </p:nvPr>
        </p:nvSpPr>
        <p:spPr>
          <a:xfrm>
            <a:off x="167161" y="190016"/>
            <a:ext cx="4636333" cy="477837"/>
          </a:xfrm>
        </p:spPr>
        <p:txBody>
          <a:bodyPr>
            <a:noAutofi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Tree>
    <p:extLst>
      <p:ext uri="{BB962C8B-B14F-4D97-AF65-F5344CB8AC3E}">
        <p14:creationId xmlns:p14="http://schemas.microsoft.com/office/powerpoint/2010/main" val="2076766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2F07134-6CF3-4D00-8079-855C1BB6324D}"/>
              </a:ext>
            </a:extLst>
          </p:cNvPr>
          <p:cNvSpPr txBox="1"/>
          <p:nvPr/>
        </p:nvSpPr>
        <p:spPr>
          <a:xfrm>
            <a:off x="630148" y="1450602"/>
            <a:ext cx="10708412" cy="4832092"/>
          </a:xfrm>
          <a:prstGeom prst="rect">
            <a:avLst/>
          </a:prstGeom>
          <a:noFill/>
        </p:spPr>
        <p:txBody>
          <a:bodyPr wrap="square" rtlCol="0">
            <a:spAutoFit/>
          </a:bodyPr>
          <a:lstStyle/>
          <a:p>
            <a:r>
              <a:rPr kumimoji="1" lang="ja-JP" altLang="en-US" sz="4400" dirty="0">
                <a:solidFill>
                  <a:srgbClr val="FF0000"/>
                </a:solidFill>
                <a:latin typeface="UD デジタル 教科書体 NK-B" panose="02020700000000000000" pitchFamily="18" charset="-128"/>
                <a:ea typeface="UD デジタル 教科書体 NK-B" panose="02020700000000000000" pitchFamily="18" charset="-128"/>
              </a:rPr>
              <a:t>上場企業とは</a:t>
            </a:r>
            <a:endParaRPr kumimoji="1" lang="en-US" altLang="ja-JP" sz="4400" dirty="0">
              <a:solidFill>
                <a:srgbClr val="FF0000"/>
              </a:solidFill>
              <a:latin typeface="UD デジタル 教科書体 NK-B" panose="02020700000000000000" pitchFamily="18" charset="-128"/>
              <a:ea typeface="UD デジタル 教科書体 NK-B" panose="02020700000000000000" pitchFamily="18" charset="-128"/>
            </a:endParaRPr>
          </a:p>
          <a:p>
            <a:endParaRPr kumimoji="1" lang="en-US" altLang="ja-JP" sz="4400" dirty="0">
              <a:solidFill>
                <a:srgbClr val="FF0000"/>
              </a:solidFill>
              <a:latin typeface="UD デジタル 教科書体 NK-B" panose="02020700000000000000" pitchFamily="18" charset="-128"/>
              <a:ea typeface="UD デジタル 教科書体 NK-B" panose="02020700000000000000" pitchFamily="18" charset="-128"/>
            </a:endParaRPr>
          </a:p>
          <a:p>
            <a:pPr marL="1249363" indent="-1249363"/>
            <a:r>
              <a:rPr lang="ja-JP" altLang="en-US" sz="4400" dirty="0">
                <a:latin typeface="UD デジタル 教科書体 NK-B" panose="02020700000000000000" pitchFamily="18" charset="-128"/>
                <a:ea typeface="UD デジタル 教科書体 NK-B" panose="02020700000000000000" pitchFamily="18" charset="-128"/>
              </a:rPr>
              <a:t>　上場とは？</a:t>
            </a:r>
            <a:endParaRPr lang="en-US" altLang="ja-JP" sz="4400" dirty="0">
              <a:latin typeface="UD デジタル 教科書体 NK-B" panose="02020700000000000000" pitchFamily="18" charset="-128"/>
              <a:ea typeface="UD デジタル 教科書体 NK-B" panose="02020700000000000000" pitchFamily="18" charset="-128"/>
            </a:endParaRPr>
          </a:p>
          <a:p>
            <a:pPr marL="531813" indent="-531813"/>
            <a:r>
              <a:rPr lang="ja-JP" altLang="en-US" sz="4400" dirty="0">
                <a:latin typeface="UD デジタル 教科書体 NK-B" panose="02020700000000000000" pitchFamily="18" charset="-128"/>
                <a:ea typeface="UD デジタル 教科書体 NK-B" panose="02020700000000000000" pitchFamily="18" charset="-128"/>
              </a:rPr>
              <a:t>　　</a:t>
            </a:r>
            <a:r>
              <a:rPr kumimoji="1" lang="ja-JP" altLang="en-US" sz="4400" dirty="0">
                <a:latin typeface="UD デジタル 教科書体 NK-B" panose="02020700000000000000" pitchFamily="18" charset="-128"/>
                <a:ea typeface="UD デジタル 教科書体 NK-B" panose="02020700000000000000" pitchFamily="18" charset="-128"/>
              </a:rPr>
              <a:t>株式会社は株式を発行しその株式と引き換えに出資者から資金を調達する。その株式を</a:t>
            </a:r>
            <a:r>
              <a:rPr kumimoji="1" lang="ja-JP" altLang="en-US" sz="4400" dirty="0">
                <a:solidFill>
                  <a:srgbClr val="CC0099"/>
                </a:solidFill>
                <a:latin typeface="UD デジタル 教科書体 NK-B" panose="02020700000000000000" pitchFamily="18" charset="-128"/>
                <a:ea typeface="UD デジタル 教科書体 NK-B" panose="02020700000000000000" pitchFamily="18" charset="-128"/>
              </a:rPr>
              <a:t>証券取引所を通じて自由に売買ができるようになることを上場</a:t>
            </a:r>
            <a:r>
              <a:rPr kumimoji="1" lang="ja-JP" altLang="en-US" sz="4400" dirty="0">
                <a:latin typeface="UD デジタル 教科書体 NK-B" panose="02020700000000000000" pitchFamily="18" charset="-128"/>
                <a:ea typeface="UD デジタル 教科書体 NK-B" panose="02020700000000000000" pitchFamily="18" charset="-128"/>
              </a:rPr>
              <a:t>といいます。</a:t>
            </a:r>
            <a:endParaRPr kumimoji="1" lang="en-US" altLang="ja-JP" sz="4400" dirty="0">
              <a:latin typeface="UD デジタル 教科書体 NK-B" panose="02020700000000000000" pitchFamily="18" charset="-128"/>
              <a:ea typeface="UD デジタル 教科書体 NK-B" panose="02020700000000000000" pitchFamily="18" charset="-128"/>
            </a:endParaRPr>
          </a:p>
        </p:txBody>
      </p:sp>
      <p:sp>
        <p:nvSpPr>
          <p:cNvPr id="10" name="タイトル 1">
            <a:extLst>
              <a:ext uri="{FF2B5EF4-FFF2-40B4-BE49-F238E27FC236}">
                <a16:creationId xmlns:a16="http://schemas.microsoft.com/office/drawing/2014/main" id="{3FC95AE6-D74C-45C0-B9FE-CA9F88D5B079}"/>
              </a:ext>
            </a:extLst>
          </p:cNvPr>
          <p:cNvSpPr txBox="1">
            <a:spLocks/>
          </p:cNvSpPr>
          <p:nvPr/>
        </p:nvSpPr>
        <p:spPr>
          <a:xfrm>
            <a:off x="0" y="236314"/>
            <a:ext cx="4381690" cy="4778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Tree>
    <p:extLst>
      <p:ext uri="{BB962C8B-B14F-4D97-AF65-F5344CB8AC3E}">
        <p14:creationId xmlns:p14="http://schemas.microsoft.com/office/powerpoint/2010/main" val="2028785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2F07134-6CF3-4D00-8079-855C1BB6324D}"/>
              </a:ext>
            </a:extLst>
          </p:cNvPr>
          <p:cNvSpPr txBox="1"/>
          <p:nvPr/>
        </p:nvSpPr>
        <p:spPr>
          <a:xfrm>
            <a:off x="630148" y="845820"/>
            <a:ext cx="2880360" cy="584775"/>
          </a:xfrm>
          <a:prstGeom prst="rect">
            <a:avLst/>
          </a:prstGeom>
          <a:noFill/>
        </p:spPr>
        <p:txBody>
          <a:bodyPr wrap="square" rtlCol="0">
            <a:spAutoFit/>
          </a:bodyPr>
          <a:lstStyle/>
          <a:p>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上場企業の数</a:t>
            </a:r>
          </a:p>
        </p:txBody>
      </p:sp>
      <p:graphicFrame>
        <p:nvGraphicFramePr>
          <p:cNvPr id="5" name="図表 4">
            <a:extLst>
              <a:ext uri="{FF2B5EF4-FFF2-40B4-BE49-F238E27FC236}">
                <a16:creationId xmlns:a16="http://schemas.microsoft.com/office/drawing/2014/main" id="{0AE14971-BD51-4FD7-9369-0D9C1FD68A04}"/>
              </a:ext>
            </a:extLst>
          </p:cNvPr>
          <p:cNvGraphicFramePr/>
          <p:nvPr>
            <p:extLst>
              <p:ext uri="{D42A27DB-BD31-4B8C-83A1-F6EECF244321}">
                <p14:modId xmlns:p14="http://schemas.microsoft.com/office/powerpoint/2010/main" val="2119564140"/>
              </p:ext>
            </p:extLst>
          </p:nvPr>
        </p:nvGraphicFramePr>
        <p:xfrm>
          <a:off x="1062804" y="948266"/>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右中かっこ 5">
            <a:extLst>
              <a:ext uri="{FF2B5EF4-FFF2-40B4-BE49-F238E27FC236}">
                <a16:creationId xmlns:a16="http://schemas.microsoft.com/office/drawing/2014/main" id="{83738347-5480-42D4-A1EA-4555D648827A}"/>
              </a:ext>
            </a:extLst>
          </p:cNvPr>
          <p:cNvSpPr/>
          <p:nvPr/>
        </p:nvSpPr>
        <p:spPr>
          <a:xfrm>
            <a:off x="9315975" y="897041"/>
            <a:ext cx="537242" cy="5521113"/>
          </a:xfrm>
          <a:prstGeom prst="rightBrace">
            <a:avLst/>
          </a:prstGeom>
          <a:ln w="825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09A015EA-B264-4560-B16D-AC51500C87D5}"/>
              </a:ext>
            </a:extLst>
          </p:cNvPr>
          <p:cNvSpPr txBox="1"/>
          <p:nvPr/>
        </p:nvSpPr>
        <p:spPr>
          <a:xfrm>
            <a:off x="9978388" y="3057432"/>
            <a:ext cx="1827789" cy="1384995"/>
          </a:xfrm>
          <a:prstGeom prst="rect">
            <a:avLst/>
          </a:prstGeom>
          <a:noFill/>
        </p:spPr>
        <p:txBody>
          <a:bodyPr wrap="square" rtlCol="0">
            <a:spAutoFit/>
          </a:bodyPr>
          <a:lstStyle/>
          <a:p>
            <a:pPr algn="ctr"/>
            <a:r>
              <a:rPr kumimoji="1" lang="ja-JP" altLang="en-US" sz="2800" dirty="0">
                <a:latin typeface="UD デジタル 教科書体 NK-B" panose="02020700000000000000" pitchFamily="18" charset="-128"/>
                <a:ea typeface="UD デジタル 教科書体 NK-B" panose="02020700000000000000" pitchFamily="18" charset="-128"/>
              </a:rPr>
              <a:t>株式会社</a:t>
            </a:r>
            <a:endParaRPr kumimoji="1" lang="en-US" altLang="ja-JP" sz="2800" dirty="0">
              <a:latin typeface="UD デジタル 教科書体 NK-B" panose="02020700000000000000" pitchFamily="18" charset="-128"/>
              <a:ea typeface="UD デジタル 教科書体 NK-B" panose="02020700000000000000" pitchFamily="18" charset="-128"/>
            </a:endParaRPr>
          </a:p>
          <a:p>
            <a:pPr algn="ctr"/>
            <a:r>
              <a:rPr lang="ja-JP" altLang="en-US" sz="2800" dirty="0">
                <a:latin typeface="UD デジタル 教科書体 NK-B" panose="02020700000000000000" pitchFamily="18" charset="-128"/>
                <a:ea typeface="UD デジタル 教科書体 NK-B" panose="02020700000000000000" pitchFamily="18" charset="-128"/>
              </a:rPr>
              <a:t>約</a:t>
            </a:r>
            <a:r>
              <a:rPr lang="en-US" altLang="ja-JP" sz="2800" dirty="0">
                <a:latin typeface="UD デジタル 教科書体 NK-B" panose="02020700000000000000" pitchFamily="18" charset="-128"/>
                <a:ea typeface="UD デジタル 教科書体 NK-B" panose="02020700000000000000" pitchFamily="18" charset="-128"/>
              </a:rPr>
              <a:t>2</a:t>
            </a:r>
            <a:r>
              <a:rPr lang="ja-JP" altLang="en-US" sz="2800" dirty="0">
                <a:latin typeface="UD デジタル 教科書体 NK-B" panose="02020700000000000000" pitchFamily="18" charset="-128"/>
                <a:ea typeface="UD デジタル 教科書体 NK-B" panose="02020700000000000000" pitchFamily="18" charset="-128"/>
              </a:rPr>
              <a:t>５</a:t>
            </a:r>
            <a:r>
              <a:rPr lang="en-US" altLang="ja-JP" sz="2800" dirty="0">
                <a:latin typeface="UD デジタル 教科書体 NK-B" panose="02020700000000000000" pitchFamily="18" charset="-128"/>
                <a:ea typeface="UD デジタル 教科書体 NK-B" panose="02020700000000000000" pitchFamily="18" charset="-128"/>
              </a:rPr>
              <a:t>0</a:t>
            </a:r>
          </a:p>
          <a:p>
            <a:pPr algn="ctr"/>
            <a:r>
              <a:rPr lang="ja-JP" altLang="en-US" sz="2800" dirty="0">
                <a:latin typeface="UD デジタル 教科書体 NK-B" panose="02020700000000000000" pitchFamily="18" charset="-128"/>
                <a:ea typeface="UD デジタル 教科書体 NK-B" panose="02020700000000000000" pitchFamily="18" charset="-128"/>
              </a:rPr>
              <a:t>万社</a:t>
            </a:r>
            <a:endParaRPr kumimoji="1" lang="ja-JP" altLang="en-US" sz="2800" dirty="0">
              <a:latin typeface="UD デジタル 教科書体 NK-B" panose="02020700000000000000" pitchFamily="18" charset="-128"/>
              <a:ea typeface="UD デジタル 教科書体 NK-B" panose="02020700000000000000" pitchFamily="18" charset="-128"/>
            </a:endParaRPr>
          </a:p>
        </p:txBody>
      </p:sp>
      <p:sp>
        <p:nvSpPr>
          <p:cNvPr id="9" name="右中かっこ 8">
            <a:extLst>
              <a:ext uri="{FF2B5EF4-FFF2-40B4-BE49-F238E27FC236}">
                <a16:creationId xmlns:a16="http://schemas.microsoft.com/office/drawing/2014/main" id="{46458CD4-F874-4D4D-86F2-6AF01A3B3A05}"/>
              </a:ext>
            </a:extLst>
          </p:cNvPr>
          <p:cNvSpPr/>
          <p:nvPr/>
        </p:nvSpPr>
        <p:spPr>
          <a:xfrm>
            <a:off x="5729468" y="845820"/>
            <a:ext cx="366532" cy="982980"/>
          </a:xfrm>
          <a:prstGeom prst="rightBrace">
            <a:avLst/>
          </a:prstGeom>
          <a:ln w="952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5DC3C848-DC24-46AF-BCD0-3CF556B32B14}"/>
              </a:ext>
            </a:extLst>
          </p:cNvPr>
          <p:cNvSpPr txBox="1"/>
          <p:nvPr/>
        </p:nvSpPr>
        <p:spPr>
          <a:xfrm>
            <a:off x="6528656" y="921811"/>
            <a:ext cx="1874564" cy="1200329"/>
          </a:xfrm>
          <a:prstGeom prst="rect">
            <a:avLst/>
          </a:prstGeom>
          <a:noFill/>
        </p:spPr>
        <p:txBody>
          <a:bodyPr wrap="square" rtlCol="0">
            <a:spAutoFit/>
          </a:bodyPr>
          <a:lstStyle/>
          <a:p>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上場企業</a:t>
            </a:r>
            <a:endParaRPr kumimoji="1" lang="en-US" altLang="ja-JP" sz="2400"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約</a:t>
            </a:r>
            <a:r>
              <a:rPr kumimoji="1" lang="en-US" altLang="ja-JP" sz="2400" dirty="0">
                <a:solidFill>
                  <a:srgbClr val="FF0000"/>
                </a:solidFill>
                <a:latin typeface="UD デジタル 教科書体 NK-B" panose="02020700000000000000" pitchFamily="18" charset="-128"/>
                <a:ea typeface="UD デジタル 教科書体 NK-B" panose="02020700000000000000" pitchFamily="18" charset="-128"/>
              </a:rPr>
              <a:t>4000</a:t>
            </a:r>
            <a:r>
              <a:rPr kumimoji="1"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社</a:t>
            </a:r>
            <a:endParaRPr kumimoji="1" lang="en-US" altLang="ja-JP" sz="2400" dirty="0">
              <a:solidFill>
                <a:srgbClr val="FF0000"/>
              </a:solidFill>
              <a:latin typeface="UD デジタル 教科書体 NK-B" panose="02020700000000000000" pitchFamily="18" charset="-128"/>
              <a:ea typeface="UD デジタル 教科書体 NK-B" panose="02020700000000000000" pitchFamily="18" charset="-128"/>
            </a:endParaRPr>
          </a:p>
          <a:p>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（約</a:t>
            </a:r>
            <a:r>
              <a:rPr lang="en-US" altLang="ja-JP" sz="2400" dirty="0">
                <a:solidFill>
                  <a:srgbClr val="FF0000"/>
                </a:solidFill>
                <a:latin typeface="UD デジタル 教科書体 NK-B" panose="02020700000000000000" pitchFamily="18" charset="-128"/>
                <a:ea typeface="UD デジタル 教科書体 NK-B" panose="02020700000000000000" pitchFamily="18" charset="-128"/>
              </a:rPr>
              <a:t>0.2</a:t>
            </a:r>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a:t>
            </a:r>
            <a:endParaRPr kumimoji="1" lang="ja-JP" altLang="en-US" sz="24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13" name="タイトル 1">
            <a:extLst>
              <a:ext uri="{FF2B5EF4-FFF2-40B4-BE49-F238E27FC236}">
                <a16:creationId xmlns:a16="http://schemas.microsoft.com/office/drawing/2014/main" id="{99926880-E52C-45F9-A8CA-A3668F54BDB8}"/>
              </a:ext>
            </a:extLst>
          </p:cNvPr>
          <p:cNvSpPr txBox="1">
            <a:spLocks/>
          </p:cNvSpPr>
          <p:nvPr/>
        </p:nvSpPr>
        <p:spPr>
          <a:xfrm>
            <a:off x="0" y="229711"/>
            <a:ext cx="4520586" cy="4778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Tree>
    <p:custDataLst>
      <p:tags r:id="rId1"/>
    </p:custDataLst>
    <p:extLst>
      <p:ext uri="{BB962C8B-B14F-4D97-AF65-F5344CB8AC3E}">
        <p14:creationId xmlns:p14="http://schemas.microsoft.com/office/powerpoint/2010/main" val="45642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74BB902A-8663-4CAA-AD07-F05F57F605FC}"/>
              </a:ext>
            </a:extLst>
          </p:cNvPr>
          <p:cNvSpPr/>
          <p:nvPr/>
        </p:nvSpPr>
        <p:spPr>
          <a:xfrm>
            <a:off x="195426" y="1581391"/>
            <a:ext cx="11501244" cy="3695217"/>
          </a:xfrm>
          <a:prstGeom prst="roundRect">
            <a:avLst/>
          </a:prstGeom>
          <a:ln w="79375">
            <a:solidFill>
              <a:srgbClr val="0000FF"/>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4400" dirty="0">
                <a:latin typeface="UD デジタル 教科書体 NK-B" panose="02020700000000000000" pitchFamily="18" charset="-128"/>
                <a:ea typeface="UD デジタル 教科書体 NK-B" panose="02020700000000000000" pitchFamily="18" charset="-128"/>
              </a:rPr>
              <a:t>日経平均株価とは、</a:t>
            </a:r>
            <a:r>
              <a:rPr lang="ja-JP" altLang="en-US" sz="4400" dirty="0">
                <a:solidFill>
                  <a:schemeClr val="tx1"/>
                </a:solidFill>
                <a:latin typeface="UD デジタル 教科書体 NK-B" panose="02020700000000000000" pitchFamily="18" charset="-128"/>
                <a:ea typeface="UD デジタル 教科書体 NK-B" panose="02020700000000000000" pitchFamily="18" charset="-128"/>
              </a:rPr>
              <a:t>上場企業</a:t>
            </a:r>
            <a:r>
              <a:rPr lang="ja-JP" altLang="en-US" sz="4400" dirty="0">
                <a:latin typeface="UD デジタル 教科書体 NK-B" panose="02020700000000000000" pitchFamily="18" charset="-128"/>
                <a:ea typeface="UD デジタル 教科書体 NK-B" panose="02020700000000000000" pitchFamily="18" charset="-128"/>
              </a:rPr>
              <a:t>のうち東京証券取引所</a:t>
            </a:r>
            <a:r>
              <a:rPr lang="ja-JP" altLang="en-US" sz="4400" dirty="0">
                <a:solidFill>
                  <a:srgbClr val="FF0000"/>
                </a:solidFill>
                <a:latin typeface="UD デジタル 教科書体 NK-B" panose="02020700000000000000" pitchFamily="18" charset="-128"/>
                <a:ea typeface="UD デジタル 教科書体 NK-B" panose="02020700000000000000" pitchFamily="18" charset="-128"/>
              </a:rPr>
              <a:t>プライム市場</a:t>
            </a:r>
            <a:r>
              <a:rPr lang="ja-JP" altLang="en-US" sz="4400" dirty="0">
                <a:latin typeface="UD デジタル 教科書体 NK-B" panose="02020700000000000000" pitchFamily="18" charset="-128"/>
                <a:ea typeface="UD デジタル 教科書体 NK-B" panose="02020700000000000000" pitchFamily="18" charset="-128"/>
              </a:rPr>
              <a:t>に上場している企業のうちの</a:t>
            </a:r>
            <a:r>
              <a:rPr lang="ja-JP" altLang="en-US" sz="4400" dirty="0">
                <a:solidFill>
                  <a:schemeClr val="tx1"/>
                </a:solidFill>
                <a:latin typeface="UD デジタル 教科書体 NK-B" panose="02020700000000000000" pitchFamily="18" charset="-128"/>
                <a:ea typeface="UD デジタル 教科書体 NK-B" panose="02020700000000000000" pitchFamily="18" charset="-128"/>
              </a:rPr>
              <a:t>２２５社の平均の株価です</a:t>
            </a:r>
            <a:r>
              <a:rPr lang="ja-JP" altLang="en-US" sz="4400" dirty="0">
                <a:latin typeface="UD デジタル 教科書体 NK-B" panose="02020700000000000000" pitchFamily="18" charset="-128"/>
                <a:ea typeface="UD デジタル 教科書体 NK-B" panose="02020700000000000000" pitchFamily="18" charset="-128"/>
              </a:rPr>
              <a:t>。</a:t>
            </a:r>
            <a:endParaRPr lang="en-US" altLang="ja-JP" sz="4400" dirty="0">
              <a:latin typeface="UD デジタル 教科書体 NK-B" panose="02020700000000000000" pitchFamily="18" charset="-128"/>
              <a:ea typeface="UD デジタル 教科書体 NK-B" panose="02020700000000000000" pitchFamily="18" charset="-128"/>
            </a:endParaRPr>
          </a:p>
          <a:p>
            <a:r>
              <a:rPr lang="ja-JP" altLang="en-US" sz="4400" dirty="0">
                <a:latin typeface="UD デジタル 教科書体 NK-B" panose="02020700000000000000" pitchFamily="18" charset="-128"/>
                <a:ea typeface="UD デジタル 教科書体 NK-B" panose="02020700000000000000" pitchFamily="18" charset="-128"/>
              </a:rPr>
              <a:t>日経２２５とも呼ばれます。</a:t>
            </a:r>
          </a:p>
        </p:txBody>
      </p:sp>
      <p:sp>
        <p:nvSpPr>
          <p:cNvPr id="8" name="タイトル 1">
            <a:extLst>
              <a:ext uri="{FF2B5EF4-FFF2-40B4-BE49-F238E27FC236}">
                <a16:creationId xmlns:a16="http://schemas.microsoft.com/office/drawing/2014/main" id="{8FEA44A3-843E-4432-A817-D6D006CE785B}"/>
              </a:ext>
            </a:extLst>
          </p:cNvPr>
          <p:cNvSpPr>
            <a:spLocks noGrp="1"/>
          </p:cNvSpPr>
          <p:nvPr>
            <p:ph type="ctrTitle"/>
          </p:nvPr>
        </p:nvSpPr>
        <p:spPr>
          <a:xfrm>
            <a:off x="167161" y="190016"/>
            <a:ext cx="4636333" cy="477837"/>
          </a:xfrm>
        </p:spPr>
        <p:txBody>
          <a:bodyPr>
            <a:noAutofi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日経平均株価とは？？</a:t>
            </a:r>
          </a:p>
        </p:txBody>
      </p:sp>
    </p:spTree>
    <p:extLst>
      <p:ext uri="{BB962C8B-B14F-4D97-AF65-F5344CB8AC3E}">
        <p14:creationId xmlns:p14="http://schemas.microsoft.com/office/powerpoint/2010/main" val="40962217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0.7|5.4"/>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b980876e-81a5-49cb-9a7f-f098e4049984}" enabled="0" method="" siteId="{b980876e-81a5-49cb-9a7f-f098e4049984}" removed="1"/>
</clbl:labelList>
</file>

<file path=docProps/app.xml><?xml version="1.0" encoding="utf-8"?>
<Properties xmlns="http://schemas.openxmlformats.org/officeDocument/2006/extended-properties" xmlns:vt="http://schemas.openxmlformats.org/officeDocument/2006/docPropsVTypes">
  <TotalTime>1058</TotalTime>
  <Words>1519</Words>
  <Application>Microsoft Office PowerPoint</Application>
  <PresentationFormat>ワイド画面</PresentationFormat>
  <Paragraphs>119</Paragraphs>
  <Slides>13</Slides>
  <Notes>13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13</vt:i4>
      </vt:variant>
    </vt:vector>
  </HeadingPairs>
  <TitlesOfParts>
    <vt:vector size="19" baseType="lpstr">
      <vt:lpstr>UD デジタル 教科書体 NK-B</vt:lpstr>
      <vt:lpstr>UD デジタル 教科書体 NP-B</vt:lpstr>
      <vt:lpstr>游ゴシック</vt:lpstr>
      <vt:lpstr>游ゴシック Light</vt:lpstr>
      <vt:lpstr>Arial</vt:lpstr>
      <vt:lpstr>Office テーマ</vt:lpstr>
      <vt:lpstr>株式に関する学習①　  株式を学ぶ意義と日経平均株価</vt:lpstr>
      <vt:lpstr>株価の動きを知ること</vt:lpstr>
      <vt:lpstr>PowerPoint プレゼンテーション</vt:lpstr>
      <vt:lpstr>特定の業界の株価動向を追うことで業界全体の健康状態や将来の見通しを把握  例：テクノロジー企業の株価が上昇 　　→技術革新の進展、消費者需要の高まり</vt:lpstr>
      <vt:lpstr>日経平均株価とは？？</vt:lpstr>
      <vt:lpstr>日経平均株価とは？？</vt:lpstr>
      <vt:lpstr>PowerPoint プレゼンテーション</vt:lpstr>
      <vt:lpstr>PowerPoint プレゼンテーション</vt:lpstr>
      <vt:lpstr>日経平均株価とは？？</vt:lpstr>
      <vt:lpstr>PowerPoint プレゼンテーション</vt:lpstr>
      <vt:lpstr>日経平均株価とは？？</vt:lpstr>
      <vt:lpstr>PowerPoint プレゼンテーション</vt:lpstr>
      <vt:lpstr>日経平均株価とは？？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Printed>2025-02-27T06:49:53Z</cp:lastPrinted>
  <dcterms:created xsi:type="dcterms:W3CDTF">2020-04-28T05:12:23Z</dcterms:created>
  <dcterms:modified xsi:type="dcterms:W3CDTF">2026-03-03T07:10:53Z</dcterms:modified>
</cp:coreProperties>
</file>